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30"/>
  </p:notesMasterIdLst>
  <p:sldIdLst>
    <p:sldId id="419" r:id="rId3"/>
    <p:sldId id="496" r:id="rId4"/>
    <p:sldId id="501" r:id="rId5"/>
    <p:sldId id="537" r:id="rId6"/>
    <p:sldId id="497" r:id="rId7"/>
    <p:sldId id="503" r:id="rId8"/>
    <p:sldId id="504" r:id="rId9"/>
    <p:sldId id="531" r:id="rId10"/>
    <p:sldId id="542" r:id="rId11"/>
    <p:sldId id="534" r:id="rId12"/>
    <p:sldId id="536" r:id="rId13"/>
    <p:sldId id="530" r:id="rId14"/>
    <p:sldId id="494" r:id="rId15"/>
    <p:sldId id="495" r:id="rId16"/>
    <p:sldId id="516" r:id="rId17"/>
    <p:sldId id="540" r:id="rId18"/>
    <p:sldId id="512" r:id="rId19"/>
    <p:sldId id="508" r:id="rId20"/>
    <p:sldId id="509" r:id="rId21"/>
    <p:sldId id="517" r:id="rId22"/>
    <p:sldId id="510" r:id="rId23"/>
    <p:sldId id="511" r:id="rId24"/>
    <p:sldId id="520" r:id="rId25"/>
    <p:sldId id="427" r:id="rId26"/>
    <p:sldId id="541" r:id="rId27"/>
    <p:sldId id="529" r:id="rId28"/>
    <p:sldId id="507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00FF"/>
    <a:srgbClr val="0DF9FF"/>
    <a:srgbClr val="10E6FC"/>
    <a:srgbClr val="1DC7EF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671" autoAdjust="0"/>
  </p:normalViewPr>
  <p:slideViewPr>
    <p:cSldViewPr>
      <p:cViewPr>
        <p:scale>
          <a:sx n="60" d="100"/>
          <a:sy n="60" d="100"/>
        </p:scale>
        <p:origin x="-1152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584454-35AF-4482-BBFD-D32E5BB57D0B}" type="datetimeFigureOut">
              <a:rPr lang="de-DE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F9DEFC-45A0-446C-AFEE-35AD876929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15651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D6C89-556B-4D26-92DF-B650BD88B9F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35ABC5-3C7A-4406-99E1-774B7D649FD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E1545C-4214-42C8-B374-B79329F0F8D2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E3359C-F12B-4921-AB8A-EE1D5ECE7892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FEE73E-3B2F-4C8C-82BD-2DC5641890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269940-4340-423F-A1FB-6C7DAD68FCD3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3609A3-8C96-4EA3-B3EA-84192751DA4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9B411C-2F5D-4787-8CBB-5973DBE4B8B1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95BE20-1116-4F58-9569-1DC0C82BD0C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5"/>
          <p:cNvSpPr txBox="1"/>
          <p:nvPr userDrawn="1"/>
        </p:nvSpPr>
        <p:spPr>
          <a:xfrm>
            <a:off x="773113" y="6597650"/>
            <a:ext cx="106939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 smtClean="0">
                <a:solidFill>
                  <a:schemeClr val="bg1"/>
                </a:solidFill>
              </a:rPr>
              <a:t>STORI'2011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" name="Textfeld 6"/>
          <p:cNvSpPr txBox="1"/>
          <p:nvPr userDrawn="1"/>
        </p:nvSpPr>
        <p:spPr>
          <a:xfrm>
            <a:off x="3779838" y="6597650"/>
            <a:ext cx="8874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accent1">
                    <a:lumMod val="50000"/>
                  </a:schemeClr>
                </a:solidFill>
              </a:rPr>
              <a:t>R. </a:t>
            </a:r>
            <a:r>
              <a:rPr lang="de-DE" sz="1400" b="1" dirty="0" err="1">
                <a:solidFill>
                  <a:schemeClr val="accent1">
                    <a:lumMod val="50000"/>
                  </a:schemeClr>
                </a:solidFill>
              </a:rPr>
              <a:t>Märtin</a:t>
            </a:r>
            <a:endParaRPr lang="de-DE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Grafik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5732463"/>
            <a:ext cx="6159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9544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B352D-D4BB-42B5-B1C2-15E82AFCCA33}" type="datetimeFigureOut">
              <a:rPr lang="de-DE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B466-9A7A-4AB1-8CB4-3C722A57B8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27C08-436D-48BF-8544-4F33ECE3C0E1}" type="datetimeFigureOut">
              <a:rPr lang="de-DE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C67F-2671-4AEB-8EA6-B9DCA84248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3F6C-0B28-4F9C-9B5B-192430116EAF}" type="datetimeFigureOut">
              <a:rPr lang="de-DE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7D428-28D7-432E-9CE1-6CD7FD9EA3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DE319-59D6-4199-B5ED-3075D594F764}" type="datetimeFigureOut">
              <a:rPr lang="de-DE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04E08-2D91-4110-8CB7-6801BF5D5F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9012A-C37A-4A9E-989D-45FF9D79798F}" type="datetimeFigureOut">
              <a:rPr lang="de-DE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85C98-11CE-4DE8-BB87-9C93CD868B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648F-A9F1-41EE-9605-22E1080D633E}" type="datetimeFigureOut">
              <a:rPr lang="de-DE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82D3-153B-4A4F-8B70-A209AB9F5F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EE43-1175-4AA6-95B7-97FAACEB5A09}" type="datetimeFigureOut">
              <a:rPr lang="de-DE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0469D-D5F3-4861-9F2E-06C34312D9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614E4A-DCBA-45A0-8869-EDBC36AFD4F1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5F082F-D5B0-41B3-9E65-DC66C59D5A0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E65-47CF-43FC-A3E5-5164F2214E18}" type="datetimeFigureOut">
              <a:rPr lang="de-DE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CF1-A374-492E-87B0-FA6381BEFD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7CFD-B585-4297-B451-1D1C3AB21732}" type="datetimeFigureOut">
              <a:rPr lang="de-DE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443C6-BDF3-450A-9DAC-3A42E92360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734B9-754C-4125-B524-34A83B3AE563}" type="datetimeFigureOut">
              <a:rPr lang="de-DE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B034D-A259-4535-9DEC-B1C4AE0FFD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4E53-C631-4F6B-BE9C-BA8A41FC5347}" type="datetimeFigureOut">
              <a:rPr lang="de-DE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D820C-2282-4600-B7B5-2C7264138A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AA3E9F-29FF-4AC9-9F62-9B7FF455FA1C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93C343-B7CC-4CEC-A72A-14BC61006B5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001135-2425-42A4-9E8B-E9A301707391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CDA8AC-4967-4FD2-8999-26F363A13B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4EC177-F3BA-4EFB-9E2C-9DF866BEB260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8E4D6B-5D9F-41A5-BA97-96A53697DB9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EFA257-4835-473A-95BB-1BEFD4016536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02048C-108E-424C-ACF5-F3447C9A4DC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5732463"/>
            <a:ext cx="6159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5"/>
          <p:cNvSpPr txBox="1"/>
          <p:nvPr userDrawn="1"/>
        </p:nvSpPr>
        <p:spPr>
          <a:xfrm>
            <a:off x="773113" y="6597650"/>
            <a:ext cx="106939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 smtClean="0">
                <a:solidFill>
                  <a:schemeClr val="bg1"/>
                </a:solidFill>
              </a:rPr>
              <a:t>STORI'2011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" name="Textfeld 6"/>
          <p:cNvSpPr txBox="1"/>
          <p:nvPr userDrawn="1"/>
        </p:nvSpPr>
        <p:spPr>
          <a:xfrm>
            <a:off x="3779838" y="6597650"/>
            <a:ext cx="8874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accent1">
                    <a:lumMod val="50000"/>
                  </a:schemeClr>
                </a:solidFill>
              </a:rPr>
              <a:t>R. </a:t>
            </a:r>
            <a:r>
              <a:rPr lang="de-DE" sz="1400" b="1" dirty="0" err="1">
                <a:solidFill>
                  <a:schemeClr val="accent1">
                    <a:lumMod val="50000"/>
                  </a:schemeClr>
                </a:solidFill>
              </a:rPr>
              <a:t>Märtin</a:t>
            </a:r>
            <a:endParaRPr lang="de-DE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FFCDE7-BE06-46FB-86EC-C4C0540F71BC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3E6E46-5E80-4C19-8C21-5222800EBC1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A4CCFC-C2C0-4E2D-85BB-F92693E03643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85A4CB-9FFA-4D13-BA17-C56BE93D639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6"/>
          <p:cNvSpPr/>
          <p:nvPr userDrawn="1"/>
        </p:nvSpPr>
        <p:spPr>
          <a:xfrm>
            <a:off x="-25400" y="120650"/>
            <a:ext cx="9175750" cy="869950"/>
          </a:xfrm>
          <a:prstGeom prst="rect">
            <a:avLst/>
          </a:prstGeom>
          <a:solidFill>
            <a:srgbClr val="0043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47675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fld id="{620E3C06-9EF2-4A5C-A83B-E824875D8758}" type="datetimeFigureOut">
              <a:rPr lang="en-US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fld id="{7F20F99D-FD6A-4214-A517-37789C3CF186}" type="slidenum">
              <a:rPr lang="en-US"/>
              <a:pPr/>
              <a:t>‹Nr.›</a:t>
            </a:fld>
            <a:endParaRPr lang="en-US"/>
          </a:p>
        </p:txBody>
      </p:sp>
      <p:pic>
        <p:nvPicPr>
          <p:cNvPr id="1032" name="Bild 8" descr="GSI_Logo_rgb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147050" y="6345238"/>
            <a:ext cx="971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 userDrawn="1"/>
        </p:nvSpPr>
        <p:spPr>
          <a:xfrm>
            <a:off x="0" y="6738938"/>
            <a:ext cx="2865438" cy="119062"/>
          </a:xfrm>
          <a:prstGeom prst="rect">
            <a:avLst/>
          </a:prstGeom>
          <a:solidFill>
            <a:srgbClr val="0043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4763" y="6618288"/>
            <a:ext cx="5732462" cy="120650"/>
          </a:xfrm>
          <a:prstGeom prst="rect">
            <a:avLst/>
          </a:prstGeom>
          <a:solidFill>
            <a:srgbClr val="DC6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Rechteck 13"/>
          <p:cNvSpPr/>
          <p:nvPr userDrawn="1"/>
        </p:nvSpPr>
        <p:spPr>
          <a:xfrm>
            <a:off x="5724525" y="6738938"/>
            <a:ext cx="3425825" cy="119062"/>
          </a:xfrm>
          <a:prstGeom prst="rect">
            <a:avLst/>
          </a:prstGeom>
          <a:solidFill>
            <a:srgbClr val="767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Rechteck 17"/>
          <p:cNvSpPr/>
          <p:nvPr userDrawn="1"/>
        </p:nvSpPr>
        <p:spPr>
          <a:xfrm>
            <a:off x="3049588" y="871538"/>
            <a:ext cx="6094412" cy="119062"/>
          </a:xfrm>
          <a:prstGeom prst="rect">
            <a:avLst/>
          </a:prstGeom>
          <a:solidFill>
            <a:srgbClr val="DC6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" name="Rechteck 18"/>
          <p:cNvSpPr/>
          <p:nvPr userDrawn="1"/>
        </p:nvSpPr>
        <p:spPr>
          <a:xfrm>
            <a:off x="0" y="0"/>
            <a:ext cx="6094413" cy="119063"/>
          </a:xfrm>
          <a:prstGeom prst="rect">
            <a:avLst/>
          </a:prstGeom>
          <a:solidFill>
            <a:srgbClr val="A4A7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Rechteck 19"/>
          <p:cNvSpPr/>
          <p:nvPr userDrawn="1"/>
        </p:nvSpPr>
        <p:spPr>
          <a:xfrm>
            <a:off x="6099175" y="0"/>
            <a:ext cx="3044825" cy="119063"/>
          </a:xfrm>
          <a:prstGeom prst="rect">
            <a:avLst/>
          </a:prstGeom>
          <a:solidFill>
            <a:srgbClr val="002E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331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9010FB-69CF-4F76-91D9-6CABFFA31612}" type="datetimeFigureOut">
              <a:rPr lang="de-DE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A219E6-1FD8-4C4C-BDD9-D3B35D574A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19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13" r:id="rId9"/>
    <p:sldLayoutId id="2147483712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0" y="469265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800" dirty="0">
              <a:solidFill>
                <a:schemeClr val="accent2"/>
              </a:solidFill>
            </a:endParaRPr>
          </a:p>
          <a:p>
            <a:r>
              <a:rPr lang="de-DE" sz="2000" b="1" dirty="0"/>
              <a:t>	</a:t>
            </a:r>
            <a:r>
              <a:rPr lang="de-DE" sz="2000" b="1" dirty="0">
                <a:solidFill>
                  <a:srgbClr val="003366"/>
                </a:solidFill>
              </a:rPr>
              <a:t>      </a:t>
            </a:r>
            <a:r>
              <a:rPr lang="de-DE" sz="2000" b="1" baseline="20000" dirty="0">
                <a:solidFill>
                  <a:srgbClr val="003366"/>
                </a:solidFill>
              </a:rPr>
              <a:t>1 </a:t>
            </a:r>
            <a:r>
              <a:rPr lang="de-DE" sz="1600" b="1" dirty="0">
                <a:solidFill>
                  <a:srgbClr val="003366"/>
                </a:solidFill>
              </a:rPr>
              <a:t>GSI </a:t>
            </a:r>
            <a:r>
              <a:rPr lang="de-DE" sz="1600" b="1" dirty="0" err="1">
                <a:solidFill>
                  <a:srgbClr val="003366"/>
                </a:solidFill>
              </a:rPr>
              <a:t>Helmholtzzentrum</a:t>
            </a:r>
            <a:r>
              <a:rPr lang="de-DE" sz="1600" b="1" dirty="0">
                <a:solidFill>
                  <a:srgbClr val="003366"/>
                </a:solidFill>
              </a:rPr>
              <a:t> für Schwerionenforschung, Germany</a:t>
            </a:r>
          </a:p>
          <a:p>
            <a:r>
              <a:rPr lang="de-DE" sz="2000" b="1" dirty="0">
                <a:solidFill>
                  <a:srgbClr val="003366"/>
                </a:solidFill>
              </a:rPr>
              <a:t>	      </a:t>
            </a:r>
            <a:r>
              <a:rPr lang="de-DE" sz="2000" b="1" baseline="20000" dirty="0">
                <a:solidFill>
                  <a:srgbClr val="003366"/>
                </a:solidFill>
              </a:rPr>
              <a:t>2 </a:t>
            </a:r>
            <a:r>
              <a:rPr lang="de-DE" sz="1600" b="1" dirty="0">
                <a:solidFill>
                  <a:srgbClr val="003366"/>
                </a:solidFill>
              </a:rPr>
              <a:t>Physikalisches Institut, Universität Heidelberg, Germany</a:t>
            </a:r>
          </a:p>
        </p:txBody>
      </p:sp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0" y="39258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rgbClr val="003366"/>
                </a:solidFill>
              </a:rPr>
              <a:t>Renate Märtin </a:t>
            </a:r>
            <a:r>
              <a:rPr lang="de-DE" sz="2400" b="1" baseline="30000">
                <a:solidFill>
                  <a:srgbClr val="003366"/>
                </a:solidFill>
              </a:rPr>
              <a:t>1,2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99591" y="1628775"/>
            <a:ext cx="7128793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Towards the Diagnostic of Spin-Polarized Particle Beams: Application of Compton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Polarimeters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210C60CO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37" t="17345" r="29819" b="1102"/>
          <a:stretch>
            <a:fillRect/>
          </a:stretch>
        </p:blipFill>
        <p:spPr bwMode="auto">
          <a:xfrm>
            <a:off x="0" y="1765300"/>
            <a:ext cx="36353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10"/>
          <p:cNvSpPr txBox="1">
            <a:spLocks noChangeArrowheads="1"/>
          </p:cNvSpPr>
          <p:nvPr/>
        </p:nvSpPr>
        <p:spPr bwMode="auto">
          <a:xfrm>
            <a:off x="1787525" y="2243138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2000" b="1">
                <a:solidFill>
                  <a:srgbClr val="FF0000"/>
                </a:solidFill>
                <a:latin typeface="Symbol" pitchFamily="18" charset="2"/>
              </a:rPr>
              <a:t>j</a:t>
            </a:r>
          </a:p>
        </p:txBody>
      </p:sp>
      <p:sp>
        <p:nvSpPr>
          <p:cNvPr id="13316" name="Line 11"/>
          <p:cNvSpPr>
            <a:spLocks noChangeShapeType="1"/>
          </p:cNvSpPr>
          <p:nvPr/>
        </p:nvSpPr>
        <p:spPr bwMode="auto">
          <a:xfrm>
            <a:off x="1998663" y="3365500"/>
            <a:ext cx="1657350" cy="19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Arc 12"/>
          <p:cNvSpPr>
            <a:spLocks/>
          </p:cNvSpPr>
          <p:nvPr/>
        </p:nvSpPr>
        <p:spPr bwMode="auto">
          <a:xfrm rot="-250325" flipH="1" flipV="1">
            <a:off x="1331913" y="2701925"/>
            <a:ext cx="1295400" cy="1295400"/>
          </a:xfrm>
          <a:custGeom>
            <a:avLst/>
            <a:gdLst>
              <a:gd name="T0" fmla="*/ 19422004 w 43200"/>
              <a:gd name="T1" fmla="*/ 0 h 43200"/>
              <a:gd name="T2" fmla="*/ 61142 w 43200"/>
              <a:gd name="T3" fmla="*/ 17878139 h 43200"/>
              <a:gd name="T4" fmla="*/ 19422004 w 43200"/>
              <a:gd name="T5" fmla="*/ 19422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1026"/>
                  <a:pt x="22" y="20454"/>
                  <a:pt x="68" y="19883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1026"/>
                  <a:pt x="22" y="20454"/>
                  <a:pt x="68" y="19883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3419475" y="30353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b="1"/>
              <a:t>E</a:t>
            </a:r>
          </a:p>
        </p:txBody>
      </p:sp>
      <p:graphicFrame>
        <p:nvGraphicFramePr>
          <p:cNvPr id="13319" name="Object 18"/>
          <p:cNvGraphicFramePr>
            <a:graphicFrameLocks noChangeAspect="1"/>
          </p:cNvGraphicFramePr>
          <p:nvPr/>
        </p:nvGraphicFramePr>
        <p:xfrm>
          <a:off x="3708400" y="1549400"/>
          <a:ext cx="5975350" cy="4225925"/>
        </p:xfrm>
        <a:graphic>
          <a:graphicData uri="http://schemas.openxmlformats.org/presentationml/2006/ole">
            <p:oleObj spid="_x0000_s194661" name="Graph" r:id="rId4" imgW="4276954" imgH="3024835" progId="">
              <p:embed/>
            </p:oleObj>
          </a:graphicData>
        </a:graphic>
      </p:graphicFrame>
      <p:sp>
        <p:nvSpPr>
          <p:cNvPr id="13320" name="Text Box 20"/>
          <p:cNvSpPr txBox="1">
            <a:spLocks noChangeArrowheads="1"/>
          </p:cNvSpPr>
          <p:nvPr/>
        </p:nvSpPr>
        <p:spPr bwMode="auto">
          <a:xfrm>
            <a:off x="1931988" y="5778500"/>
            <a:ext cx="58213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2800" dirty="0" err="1">
                <a:solidFill>
                  <a:schemeClr val="tx2">
                    <a:lumMod val="75000"/>
                  </a:schemeClr>
                </a:solidFill>
              </a:rPr>
              <a:t>Projection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 on </a:t>
            </a:r>
            <a:r>
              <a:rPr lang="de-DE" sz="28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tx2">
                    <a:lumMod val="75000"/>
                  </a:schemeClr>
                </a:solidFill>
              </a:rPr>
              <a:t>azimuthal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 angle </a:t>
            </a:r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sym typeface="Symbol" pitchFamily="18" charset="2"/>
              </a:rPr>
              <a:t>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07950" y="95250"/>
            <a:ext cx="907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+mn-ea"/>
              </a:rPr>
              <a:t>From </a:t>
            </a:r>
            <a:r>
              <a:rPr lang="el-GR" sz="2800" b="1" dirty="0" smtClean="0">
                <a:solidFill>
                  <a:schemeClr val="bg1"/>
                </a:solidFill>
                <a:latin typeface="+mj-lt"/>
                <a:ea typeface="+mn-ea"/>
              </a:rPr>
              <a:t>ϕ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ea typeface="+mn-ea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+mn-ea"/>
              </a:rPr>
              <a:t>Distribution to Polarization</a:t>
            </a:r>
            <a:endParaRPr lang="de-DE" sz="2800" b="1" dirty="0">
              <a:solidFill>
                <a:schemeClr val="bg1"/>
              </a:solidFill>
              <a:latin typeface="+mj-lt"/>
              <a:ea typeface="+mn-ea"/>
            </a:endParaRPr>
          </a:p>
        </p:txBody>
      </p:sp>
      <p:sp>
        <p:nvSpPr>
          <p:cNvPr id="13322" name="Textfeld 11"/>
          <p:cNvSpPr txBox="1">
            <a:spLocks noChangeArrowheads="1"/>
          </p:cNvSpPr>
          <p:nvPr/>
        </p:nvSpPr>
        <p:spPr bwMode="auto">
          <a:xfrm>
            <a:off x="-7938" y="1416050"/>
            <a:ext cx="460057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2000">
                <a:solidFill>
                  <a:srgbClr val="003366"/>
                </a:solidFill>
              </a:rPr>
              <a:t>Unpolarized electrons on carbon target</a:t>
            </a:r>
          </a:p>
        </p:txBody>
      </p:sp>
      <p:sp>
        <p:nvSpPr>
          <p:cNvPr id="13323" name="Textfeld 12"/>
          <p:cNvSpPr txBox="1">
            <a:spLocks noChangeArrowheads="1"/>
          </p:cNvSpPr>
          <p:nvPr/>
        </p:nvSpPr>
        <p:spPr bwMode="auto">
          <a:xfrm>
            <a:off x="-36513" y="1052513"/>
            <a:ext cx="371157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2400">
                <a:solidFill>
                  <a:srgbClr val="003366"/>
                </a:solidFill>
              </a:rPr>
              <a:t>Example: Bremsstrahlung</a:t>
            </a:r>
          </a:p>
        </p:txBody>
      </p:sp>
    </p:spTree>
    <p:extLst>
      <p:ext uri="{BB962C8B-B14F-4D97-AF65-F5344CB8AC3E}">
        <p14:creationId xmlns="" xmlns:p14="http://schemas.microsoft.com/office/powerpoint/2010/main" val="27466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kt 15"/>
          <p:cNvGraphicFramePr>
            <a:graphicFrameLocks noChangeAspect="1"/>
          </p:cNvGraphicFramePr>
          <p:nvPr/>
        </p:nvGraphicFramePr>
        <p:xfrm>
          <a:off x="3708400" y="1524000"/>
          <a:ext cx="5953125" cy="4208463"/>
        </p:xfrm>
        <a:graphic>
          <a:graphicData uri="http://schemas.openxmlformats.org/presentationml/2006/ole">
            <p:oleObj spid="_x0000_s196764" name="Graph" r:id="rId3" imgW="4276954" imgH="3024835" progId="">
              <p:embed/>
            </p:oleObj>
          </a:graphicData>
        </a:graphic>
      </p:graphicFrame>
      <p:grpSp>
        <p:nvGrpSpPr>
          <p:cNvPr id="15364" name="Group 17"/>
          <p:cNvGrpSpPr>
            <a:grpSpLocks/>
          </p:cNvGrpSpPr>
          <p:nvPr/>
        </p:nvGrpSpPr>
        <p:grpSpPr bwMode="auto">
          <a:xfrm>
            <a:off x="179388" y="1830388"/>
            <a:ext cx="4043362" cy="1085850"/>
            <a:chOff x="3145" y="750"/>
            <a:chExt cx="2547" cy="684"/>
          </a:xfrm>
        </p:grpSpPr>
        <p:pic>
          <p:nvPicPr>
            <p:cNvPr id="15374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" y="1008"/>
              <a:ext cx="2547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5" name="Text Box 19"/>
            <p:cNvSpPr txBox="1">
              <a:spLocks noChangeArrowheads="1"/>
            </p:cNvSpPr>
            <p:nvPr/>
          </p:nvSpPr>
          <p:spPr bwMode="auto">
            <a:xfrm>
              <a:off x="3613" y="750"/>
              <a:ext cx="1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/>
                <a:t>Klein-Nishina formular</a:t>
              </a:r>
            </a:p>
          </p:txBody>
        </p:sp>
      </p:grpSp>
      <p:sp>
        <p:nvSpPr>
          <p:cNvPr id="15365" name="Oval 20"/>
          <p:cNvSpPr>
            <a:spLocks noChangeArrowheads="1"/>
          </p:cNvSpPr>
          <p:nvPr/>
        </p:nvSpPr>
        <p:spPr bwMode="auto">
          <a:xfrm>
            <a:off x="3492500" y="2406650"/>
            <a:ext cx="720725" cy="433388"/>
          </a:xfrm>
          <a:prstGeom prst="ellipse">
            <a:avLst/>
          </a:prstGeom>
          <a:solidFill>
            <a:srgbClr val="FF0000">
              <a:alpha val="39999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21"/>
          <p:cNvSpPr>
            <a:spLocks noChangeShapeType="1"/>
          </p:cNvSpPr>
          <p:nvPr/>
        </p:nvSpPr>
        <p:spPr bwMode="auto">
          <a:xfrm flipH="1">
            <a:off x="3276600" y="2982913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22"/>
          <p:cNvSpPr txBox="1">
            <a:spLocks noChangeArrowheads="1"/>
          </p:cNvSpPr>
          <p:nvPr/>
        </p:nvSpPr>
        <p:spPr bwMode="auto">
          <a:xfrm>
            <a:off x="468313" y="3559175"/>
            <a:ext cx="285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dirty="0"/>
              <a:t>½ ( 1 - P ) + P cos</a:t>
            </a:r>
            <a:r>
              <a:rPr lang="de-DE" baseline="30000" dirty="0"/>
              <a:t>2</a:t>
            </a:r>
            <a:r>
              <a:rPr lang="de-DE" dirty="0"/>
              <a:t>( </a:t>
            </a:r>
            <a:r>
              <a:rPr lang="el-GR" dirty="0"/>
              <a:t>φ </a:t>
            </a:r>
            <a:r>
              <a:rPr lang="de-DE" dirty="0"/>
              <a:t>– </a:t>
            </a:r>
            <a:r>
              <a:rPr lang="el-GR" dirty="0"/>
              <a:t>χ</a:t>
            </a:r>
            <a:r>
              <a:rPr lang="de-DE" dirty="0"/>
              <a:t>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07950" y="95250"/>
            <a:ext cx="907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+mn-ea"/>
              </a:rPr>
              <a:t>From </a:t>
            </a:r>
            <a:r>
              <a:rPr lang="el-GR" sz="2800" b="1" dirty="0" smtClean="0">
                <a:solidFill>
                  <a:schemeClr val="bg1"/>
                </a:solidFill>
                <a:latin typeface="+mj-lt"/>
                <a:ea typeface="+mn-ea"/>
              </a:rPr>
              <a:t>ϕ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ea typeface="+mn-ea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+mn-ea"/>
              </a:rPr>
              <a:t>Distribution to Polarization</a:t>
            </a:r>
            <a:endParaRPr lang="de-DE" sz="2800" b="1" dirty="0">
              <a:solidFill>
                <a:schemeClr val="bg1"/>
              </a:solidFill>
              <a:latin typeface="+mj-lt"/>
              <a:ea typeface="+mn-ea"/>
            </a:endParaRPr>
          </a:p>
        </p:txBody>
      </p:sp>
      <p:sp>
        <p:nvSpPr>
          <p:cNvPr id="15369" name="Textfeld 11"/>
          <p:cNvSpPr txBox="1">
            <a:spLocks noChangeArrowheads="1"/>
          </p:cNvSpPr>
          <p:nvPr/>
        </p:nvSpPr>
        <p:spPr bwMode="auto">
          <a:xfrm>
            <a:off x="7899400" y="5300663"/>
            <a:ext cx="120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600" i="1">
                <a:solidFill>
                  <a:srgbClr val="FF9933"/>
                </a:solidFill>
              </a:rPr>
              <a:t>Preliminary</a:t>
            </a:r>
          </a:p>
        </p:txBody>
      </p:sp>
      <p:sp>
        <p:nvSpPr>
          <p:cNvPr id="15373" name="Textfeld 16"/>
          <p:cNvSpPr txBox="1">
            <a:spLocks noChangeArrowheads="1"/>
          </p:cNvSpPr>
          <p:nvPr/>
        </p:nvSpPr>
        <p:spPr bwMode="auto">
          <a:xfrm>
            <a:off x="42863" y="1090613"/>
            <a:ext cx="4602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2000">
                <a:solidFill>
                  <a:srgbClr val="003366"/>
                </a:solidFill>
              </a:rPr>
              <a:t>Unpolarized electrons on carbon target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67960366"/>
              </p:ext>
            </p:extLst>
          </p:nvPr>
        </p:nvGraphicFramePr>
        <p:xfrm>
          <a:off x="-607219" y="4044995"/>
          <a:ext cx="3739059" cy="2612479"/>
        </p:xfrm>
        <a:graphic>
          <a:graphicData uri="http://schemas.openxmlformats.org/presentationml/2006/ole">
            <p:oleObj spid="_x0000_s196765" name="Graph" r:id="rId5" imgW="4153814" imgH="2901696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325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extfeld 2"/>
          <p:cNvSpPr txBox="1">
            <a:spLocks noChangeArrowheads="1"/>
          </p:cNvSpPr>
          <p:nvPr/>
        </p:nvSpPr>
        <p:spPr bwMode="auto">
          <a:xfrm>
            <a:off x="539750" y="2200275"/>
            <a:ext cx="774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</a:rPr>
              <a:t>Photon linear </a:t>
            </a:r>
            <a:r>
              <a:rPr lang="de-DE" sz="3200" b="1" dirty="0" err="1" smtClean="0">
                <a:solidFill>
                  <a:schemeClr val="tx2">
                    <a:lumMod val="50000"/>
                  </a:schemeClr>
                </a:solidFill>
              </a:rPr>
              <a:t>polarimetry</a:t>
            </a: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2">
                    <a:lumMod val="50000"/>
                  </a:schemeClr>
                </a:solidFill>
              </a:rPr>
              <a:t>as</a:t>
            </a: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de-DE" sz="3200" b="1" dirty="0" err="1" smtClean="0">
                <a:solidFill>
                  <a:schemeClr val="tx2">
                    <a:lumMod val="50000"/>
                  </a:schemeClr>
                </a:solidFill>
              </a:rPr>
              <a:t>tool</a:t>
            </a: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2">
                    <a:lumMod val="50000"/>
                  </a:schemeClr>
                </a:solidFill>
              </a:rPr>
              <a:t>controlling</a:t>
            </a: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2">
                    <a:lumMod val="50000"/>
                  </a:schemeClr>
                </a:solidFill>
              </a:rPr>
              <a:t>spin-polarized</a:t>
            </a: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2">
                    <a:lumMod val="50000"/>
                  </a:schemeClr>
                </a:solidFill>
              </a:rPr>
              <a:t>ion</a:t>
            </a: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2">
                    <a:lumMod val="50000"/>
                  </a:schemeClr>
                </a:solidFill>
              </a:rPr>
              <a:t>beams</a:t>
            </a:r>
            <a:endParaRPr lang="de-D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36" descr="esr_skiz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535113"/>
            <a:ext cx="5780088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24" name="Text Box 5"/>
          <p:cNvSpPr txBox="1">
            <a:spLocks noChangeArrowheads="1"/>
          </p:cNvSpPr>
          <p:nvPr/>
        </p:nvSpPr>
        <p:spPr bwMode="auto">
          <a:xfrm>
            <a:off x="2700338" y="3716338"/>
            <a:ext cx="2244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unpolarized ion beam</a:t>
            </a:r>
          </a:p>
        </p:txBody>
      </p:sp>
      <p:grpSp>
        <p:nvGrpSpPr>
          <p:cNvPr id="1068" name="Group 44"/>
          <p:cNvGrpSpPr>
            <a:grpSpLocks/>
          </p:cNvGrpSpPr>
          <p:nvPr/>
        </p:nvGrpSpPr>
        <p:grpSpPr bwMode="auto">
          <a:xfrm>
            <a:off x="5845175" y="1239838"/>
            <a:ext cx="3313113" cy="2968625"/>
            <a:chOff x="3682" y="781"/>
            <a:chExt cx="2087" cy="1870"/>
          </a:xfrm>
        </p:grpSpPr>
        <p:graphicFrame>
          <p:nvGraphicFramePr>
            <p:cNvPr id="185318" name="Object 2022"/>
            <p:cNvGraphicFramePr>
              <a:graphicFrameLocks noChangeAspect="1"/>
            </p:cNvGraphicFramePr>
            <p:nvPr/>
          </p:nvGraphicFramePr>
          <p:xfrm>
            <a:off x="3682" y="781"/>
            <a:ext cx="1920" cy="1870"/>
          </p:xfrm>
          <a:graphic>
            <a:graphicData uri="http://schemas.openxmlformats.org/presentationml/2006/ole">
              <p:oleObj spid="_x0000_s192112" name="Graph" r:id="rId4" imgW="3048000" imgH="2969971" progId="">
                <p:embed/>
              </p:oleObj>
            </a:graphicData>
          </a:graphic>
        </p:graphicFrame>
        <p:sp>
          <p:nvSpPr>
            <p:cNvPr id="220161" name="Line 13"/>
            <p:cNvSpPr>
              <a:spLocks noChangeShapeType="1"/>
            </p:cNvSpPr>
            <p:nvPr/>
          </p:nvSpPr>
          <p:spPr bwMode="auto">
            <a:xfrm flipV="1">
              <a:off x="4653" y="845"/>
              <a:ext cx="0" cy="90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0162" name="Group 43"/>
            <p:cNvGrpSpPr>
              <a:grpSpLocks/>
            </p:cNvGrpSpPr>
            <p:nvPr/>
          </p:nvGrpSpPr>
          <p:grpSpPr bwMode="auto">
            <a:xfrm>
              <a:off x="4241" y="981"/>
              <a:ext cx="1528" cy="1475"/>
              <a:chOff x="4241" y="981"/>
              <a:chExt cx="1528" cy="1475"/>
            </a:xfrm>
          </p:grpSpPr>
          <p:graphicFrame>
            <p:nvGraphicFramePr>
              <p:cNvPr id="185319" name="Object 2023"/>
              <p:cNvGraphicFramePr>
                <a:graphicFrameLocks noChangeAspect="1"/>
              </p:cNvGraphicFramePr>
              <p:nvPr/>
            </p:nvGraphicFramePr>
            <p:xfrm>
              <a:off x="4639" y="1208"/>
              <a:ext cx="251" cy="272"/>
            </p:xfrm>
            <a:graphic>
              <a:graphicData uri="http://schemas.openxmlformats.org/presentationml/2006/ole">
                <p:oleObj spid="_x0000_s192113" name="Formel" r:id="rId5" imgW="152268" imgH="164957" progId="Equation.3">
                  <p:embed/>
                </p:oleObj>
              </a:graphicData>
            </a:graphic>
          </p:graphicFrame>
          <p:sp>
            <p:nvSpPr>
              <p:cNvPr id="220163" name="Line 29"/>
              <p:cNvSpPr>
                <a:spLocks noChangeShapeType="1"/>
              </p:cNvSpPr>
              <p:nvPr/>
            </p:nvSpPr>
            <p:spPr bwMode="auto">
              <a:xfrm>
                <a:off x="4683" y="1752"/>
                <a:ext cx="908" cy="540"/>
              </a:xfrm>
              <a:prstGeom prst="line">
                <a:avLst/>
              </a:prstGeom>
              <a:noFill/>
              <a:ln w="53975">
                <a:solidFill>
                  <a:srgbClr val="0033CC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8" name="Bogen 187"/>
              <p:cNvSpPr/>
              <p:nvPr/>
            </p:nvSpPr>
            <p:spPr>
              <a:xfrm>
                <a:off x="4241" y="1002"/>
                <a:ext cx="816" cy="433"/>
              </a:xfrm>
              <a:prstGeom prst="arc">
                <a:avLst>
                  <a:gd name="adj1" fmla="val 16200000"/>
                  <a:gd name="adj2" fmla="val 20993708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20165" name="Group 15"/>
              <p:cNvGrpSpPr>
                <a:grpSpLocks/>
              </p:cNvGrpSpPr>
              <p:nvPr/>
            </p:nvGrpSpPr>
            <p:grpSpPr bwMode="auto">
              <a:xfrm>
                <a:off x="5546" y="2206"/>
                <a:ext cx="223" cy="250"/>
                <a:chOff x="204" y="3793"/>
                <a:chExt cx="223" cy="250"/>
              </a:xfrm>
            </p:grpSpPr>
            <p:sp>
              <p:nvSpPr>
                <p:cNvPr id="22016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04" y="3793"/>
                  <a:ext cx="22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de-DE" sz="2000">
                      <a:solidFill>
                        <a:srgbClr val="0033CC"/>
                      </a:solidFill>
                      <a:latin typeface="Arial" charset="0"/>
                      <a:ea typeface="ＭＳ Ｐゴシック" pitchFamily="34" charset="-128"/>
                    </a:rPr>
                    <a:t>E</a:t>
                  </a:r>
                </a:p>
              </p:txBody>
            </p:sp>
            <p:sp>
              <p:nvSpPr>
                <p:cNvPr id="220168" name="Line 17"/>
                <p:cNvSpPr>
                  <a:spLocks noChangeShapeType="1"/>
                </p:cNvSpPr>
                <p:nvPr/>
              </p:nvSpPr>
              <p:spPr bwMode="auto">
                <a:xfrm>
                  <a:off x="249" y="3793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0166" name="Line 17"/>
              <p:cNvSpPr>
                <a:spLocks noChangeShapeType="1"/>
              </p:cNvSpPr>
              <p:nvPr/>
            </p:nvSpPr>
            <p:spPr bwMode="auto">
              <a:xfrm flipV="1">
                <a:off x="4684" y="981"/>
                <a:ext cx="454" cy="77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5326" name="Line 24"/>
          <p:cNvSpPr>
            <a:spLocks noChangeShapeType="1"/>
          </p:cNvSpPr>
          <p:nvPr/>
        </p:nvSpPr>
        <p:spPr bwMode="auto">
          <a:xfrm flipV="1">
            <a:off x="147638" y="1538288"/>
            <a:ext cx="0" cy="1295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5327" name="Text Box 25"/>
          <p:cNvSpPr txBox="1">
            <a:spLocks noChangeArrowheads="1"/>
          </p:cNvSpPr>
          <p:nvPr/>
        </p:nvSpPr>
        <p:spPr bwMode="auto">
          <a:xfrm>
            <a:off x="107950" y="4868863"/>
            <a:ext cx="5551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Unpolarized collision system:</a:t>
            </a:r>
          </a:p>
          <a:p>
            <a:endParaRPr lang="en-US" sz="200" b="1">
              <a:solidFill>
                <a:srgbClr val="000099"/>
              </a:solidFill>
            </a:endParaRPr>
          </a:p>
          <a:p>
            <a:r>
              <a:rPr lang="en-US" sz="1600" b="1">
                <a:solidFill>
                  <a:srgbClr val="000000"/>
                </a:solidFill>
              </a:rPr>
              <a:t>Emitted photons are polarized along the reaction plane.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5516563"/>
            <a:ext cx="87915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Polarized collision system:</a:t>
            </a:r>
          </a:p>
          <a:p>
            <a:endParaRPr lang="en-US" sz="200" b="1" dirty="0">
              <a:solidFill>
                <a:srgbClr val="000099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</a:rPr>
              <a:t>Orientation of photon polarization depends on the spin polarization of the colliding particles. → </a:t>
            </a:r>
            <a:r>
              <a:rPr lang="en-US" sz="1600" b="1" dirty="0">
                <a:solidFill>
                  <a:srgbClr val="FF0000"/>
                </a:solidFill>
              </a:rPr>
              <a:t>Polarization transfer </a:t>
            </a:r>
            <a:r>
              <a:rPr lang="en-US" sz="1600" b="1" dirty="0">
                <a:solidFill>
                  <a:srgbClr val="000000"/>
                </a:solidFill>
              </a:rPr>
              <a:t>from particles to photons → </a:t>
            </a:r>
            <a:r>
              <a:rPr lang="en-US" sz="1600" b="1" dirty="0">
                <a:solidFill>
                  <a:srgbClr val="FF0000"/>
                </a:solidFill>
              </a:rPr>
              <a:t>Spin diagnostic</a:t>
            </a:r>
            <a:r>
              <a:rPr lang="en-US" sz="2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185329" name="Rectangle 33"/>
          <p:cNvSpPr>
            <a:spLocks noChangeArrowheads="1"/>
          </p:cNvSpPr>
          <p:nvPr/>
        </p:nvSpPr>
        <p:spPr bwMode="auto">
          <a:xfrm>
            <a:off x="1799863" y="1125538"/>
            <a:ext cx="755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target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5330" name="Rectangle 40"/>
          <p:cNvSpPr>
            <a:spLocks noChangeArrowheads="1"/>
          </p:cNvSpPr>
          <p:nvPr/>
        </p:nvSpPr>
        <p:spPr bwMode="auto">
          <a:xfrm>
            <a:off x="4357688" y="2060575"/>
            <a:ext cx="14287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61" name="Group 37"/>
          <p:cNvGrpSpPr>
            <a:grpSpLocks/>
          </p:cNvGrpSpPr>
          <p:nvPr/>
        </p:nvGrpSpPr>
        <p:grpSpPr bwMode="auto">
          <a:xfrm>
            <a:off x="34925" y="1484313"/>
            <a:ext cx="5780088" cy="3333750"/>
            <a:chOff x="22" y="2827"/>
            <a:chExt cx="3641" cy="2100"/>
          </a:xfrm>
        </p:grpSpPr>
        <p:pic>
          <p:nvPicPr>
            <p:cNvPr id="185343" name="Picture 35" descr="esr_skizze_til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" y="2827"/>
              <a:ext cx="3641" cy="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0160" name="Text Box 44"/>
            <p:cNvSpPr txBox="1">
              <a:spLocks noChangeArrowheads="1"/>
            </p:cNvSpPr>
            <p:nvPr/>
          </p:nvSpPr>
          <p:spPr bwMode="auto">
            <a:xfrm>
              <a:off x="1882" y="4247"/>
              <a:ext cx="1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polarized ion beam</a:t>
              </a:r>
            </a:p>
          </p:txBody>
        </p:sp>
        <p:graphicFrame>
          <p:nvGraphicFramePr>
            <p:cNvPr id="185320" name="Object 2024"/>
            <p:cNvGraphicFramePr>
              <a:graphicFrameLocks noChangeAspect="1"/>
            </p:cNvGraphicFramePr>
            <p:nvPr/>
          </p:nvGraphicFramePr>
          <p:xfrm>
            <a:off x="2562" y="3521"/>
            <a:ext cx="251" cy="272"/>
          </p:xfrm>
          <a:graphic>
            <a:graphicData uri="http://schemas.openxmlformats.org/presentationml/2006/ole">
              <p:oleObj spid="_x0000_s192114" name="Formel" r:id="rId7" imgW="152268" imgH="164957" progId="Equation.3">
                <p:embed/>
              </p:oleObj>
            </a:graphicData>
          </a:graphic>
        </p:graphicFrame>
      </p:grpSp>
      <p:sp>
        <p:nvSpPr>
          <p:cNvPr id="185332" name="Text Box 34"/>
          <p:cNvSpPr txBox="1">
            <a:spLocks noChangeArrowheads="1"/>
          </p:cNvSpPr>
          <p:nvPr/>
        </p:nvSpPr>
        <p:spPr bwMode="auto">
          <a:xfrm rot="1929631">
            <a:off x="4422775" y="2414588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reaction plane</a:t>
            </a:r>
          </a:p>
        </p:txBody>
      </p:sp>
      <p:graphicFrame>
        <p:nvGraphicFramePr>
          <p:cNvPr id="185321" name="Object 2025"/>
          <p:cNvGraphicFramePr>
            <a:graphicFrameLocks noChangeAspect="1"/>
          </p:cNvGraphicFramePr>
          <p:nvPr/>
        </p:nvGraphicFramePr>
        <p:xfrm>
          <a:off x="3063875" y="3068638"/>
          <a:ext cx="284163" cy="400050"/>
        </p:xfrm>
        <a:graphic>
          <a:graphicData uri="http://schemas.openxmlformats.org/presentationml/2006/ole">
            <p:oleObj spid="_x0000_s192115" name="Formel" r:id="rId8" imgW="126725" imgH="177415" progId="Equation.3">
              <p:embed/>
            </p:oleObj>
          </a:graphicData>
        </a:graphic>
      </p:graphicFrame>
      <p:sp>
        <p:nvSpPr>
          <p:cNvPr id="185333" name="AutoShape 35"/>
          <p:cNvSpPr>
            <a:spLocks noChangeArrowheads="1"/>
          </p:cNvSpPr>
          <p:nvPr/>
        </p:nvSpPr>
        <p:spPr bwMode="auto">
          <a:xfrm>
            <a:off x="2051050" y="3357563"/>
            <a:ext cx="466725" cy="358775"/>
          </a:xfrm>
          <a:prstGeom prst="irregularSeal1">
            <a:avLst/>
          </a:prstGeom>
          <a:solidFill>
            <a:srgbClr val="FFCC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2951163" y="1138238"/>
            <a:ext cx="3683000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ea typeface="ＭＳ Ｐゴシック" pitchFamily="34" charset="-128"/>
              </a:rPr>
              <a:t>Rotation of scattered photon distribution</a:t>
            </a:r>
          </a:p>
        </p:txBody>
      </p:sp>
      <p:grpSp>
        <p:nvGrpSpPr>
          <p:cNvPr id="1064" name="Group 40"/>
          <p:cNvGrpSpPr>
            <a:grpSpLocks/>
          </p:cNvGrpSpPr>
          <p:nvPr/>
        </p:nvGrpSpPr>
        <p:grpSpPr bwMode="auto">
          <a:xfrm>
            <a:off x="5875338" y="1252538"/>
            <a:ext cx="3305175" cy="2968625"/>
            <a:chOff x="3696" y="838"/>
            <a:chExt cx="2082" cy="1870"/>
          </a:xfrm>
        </p:grpSpPr>
        <p:graphicFrame>
          <p:nvGraphicFramePr>
            <p:cNvPr id="185322" name="Object 2026"/>
            <p:cNvGraphicFramePr>
              <a:graphicFrameLocks noChangeAspect="1"/>
            </p:cNvGraphicFramePr>
            <p:nvPr/>
          </p:nvGraphicFramePr>
          <p:xfrm>
            <a:off x="3696" y="838"/>
            <a:ext cx="1920" cy="1870"/>
          </p:xfrm>
          <a:graphic>
            <a:graphicData uri="http://schemas.openxmlformats.org/presentationml/2006/ole">
              <p:oleObj spid="_x0000_s192116" name="Graph" r:id="rId9" imgW="3048000" imgH="2969971" progId="">
                <p:embed/>
              </p:oleObj>
            </a:graphicData>
          </a:graphic>
        </p:graphicFrame>
        <p:sp>
          <p:nvSpPr>
            <p:cNvPr id="185338" name="Line 29"/>
            <p:cNvSpPr>
              <a:spLocks noChangeShapeType="1"/>
            </p:cNvSpPr>
            <p:nvPr/>
          </p:nvSpPr>
          <p:spPr bwMode="auto">
            <a:xfrm>
              <a:off x="4648" y="1785"/>
              <a:ext cx="953" cy="0"/>
            </a:xfrm>
            <a:prstGeom prst="line">
              <a:avLst/>
            </a:prstGeom>
            <a:noFill/>
            <a:ln w="53975">
              <a:solidFill>
                <a:srgbClr val="0033CC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5339" name="Group 15"/>
            <p:cNvGrpSpPr>
              <a:grpSpLocks/>
            </p:cNvGrpSpPr>
            <p:nvPr/>
          </p:nvGrpSpPr>
          <p:grpSpPr bwMode="auto">
            <a:xfrm>
              <a:off x="5555" y="1671"/>
              <a:ext cx="223" cy="250"/>
              <a:chOff x="204" y="3793"/>
              <a:chExt cx="223" cy="250"/>
            </a:xfrm>
          </p:grpSpPr>
          <p:sp>
            <p:nvSpPr>
              <p:cNvPr id="185341" name="Text Box 16"/>
              <p:cNvSpPr txBox="1">
                <a:spLocks noChangeArrowheads="1"/>
              </p:cNvSpPr>
              <p:nvPr/>
            </p:nvSpPr>
            <p:spPr bwMode="auto">
              <a:xfrm>
                <a:off x="204" y="3793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2000">
                    <a:solidFill>
                      <a:srgbClr val="0033CC"/>
                    </a:solidFill>
                    <a:latin typeface="Arial" charset="0"/>
                    <a:ea typeface="ＭＳ Ｐゴシック" pitchFamily="34" charset="-128"/>
                  </a:rPr>
                  <a:t>E</a:t>
                </a:r>
              </a:p>
            </p:txBody>
          </p:sp>
          <p:sp>
            <p:nvSpPr>
              <p:cNvPr id="185342" name="Line 17"/>
              <p:cNvSpPr>
                <a:spLocks noChangeShapeType="1"/>
              </p:cNvSpPr>
              <p:nvPr/>
            </p:nvSpPr>
            <p:spPr bwMode="auto">
              <a:xfrm>
                <a:off x="249" y="3793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85340" name="Line 17"/>
            <p:cNvSpPr>
              <a:spLocks noChangeShapeType="1"/>
            </p:cNvSpPr>
            <p:nvPr/>
          </p:nvSpPr>
          <p:spPr bwMode="auto">
            <a:xfrm flipH="1" flipV="1">
              <a:off x="4649" y="845"/>
              <a:ext cx="0" cy="90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5336" name="Rectangle 64"/>
          <p:cNvSpPr>
            <a:spLocks noChangeArrowheads="1"/>
          </p:cNvSpPr>
          <p:nvPr/>
        </p:nvSpPr>
        <p:spPr bwMode="auto">
          <a:xfrm>
            <a:off x="-33338" y="77788"/>
            <a:ext cx="9144001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erdana" pitchFamily="34" charset="0"/>
              </a:rPr>
              <a:t>Probing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spin-polarized 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</a:rPr>
              <a:t>particle beams by means of Compton </a:t>
            </a:r>
            <a:r>
              <a:rPr lang="en-US" sz="2400" dirty="0" err="1">
                <a:solidFill>
                  <a:schemeClr val="bg1"/>
                </a:solidFill>
                <a:latin typeface="Verdana" pitchFamily="34" charset="0"/>
              </a:rPr>
              <a:t>polarimetry</a:t>
            </a:r>
            <a:endParaRPr lang="en-US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5337" name="Text Box 61"/>
          <p:cNvSpPr txBox="1">
            <a:spLocks noChangeArrowheads="1"/>
          </p:cNvSpPr>
          <p:nvPr/>
        </p:nvSpPr>
        <p:spPr bwMode="auto">
          <a:xfrm>
            <a:off x="6173788" y="4400550"/>
            <a:ext cx="297021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200"/>
              <a:t>[A.Surzhykov</a:t>
            </a:r>
            <a:r>
              <a:rPr lang="en-US" sz="1200"/>
              <a:t> et al., </a:t>
            </a:r>
          </a:p>
          <a:p>
            <a:pPr algn="r"/>
            <a:r>
              <a:rPr lang="en-GB" sz="1200"/>
              <a:t>PRL 94, 203202 (2005)]</a:t>
            </a:r>
          </a:p>
          <a:p>
            <a:pPr algn="r"/>
            <a:endParaRPr lang="en-GB" sz="1200"/>
          </a:p>
          <a:p>
            <a:pPr algn="r"/>
            <a:r>
              <a:rPr lang="en-US" sz="1200"/>
              <a:t>[R. Pratt, R. Levee, R. Pexton, and </a:t>
            </a:r>
          </a:p>
          <a:p>
            <a:pPr algn="r"/>
            <a:r>
              <a:rPr lang="en-US" sz="1200"/>
              <a:t>W. Aron, Phys. Rev. </a:t>
            </a:r>
            <a:r>
              <a:rPr lang="en-US" sz="1200" b="1"/>
              <a:t>134</a:t>
            </a:r>
            <a:r>
              <a:rPr lang="en-US" sz="1200"/>
              <a:t>, </a:t>
            </a:r>
            <a:r>
              <a:rPr lang="de-DE" sz="1200"/>
              <a:t>A916  (1964) </a:t>
            </a:r>
          </a:p>
          <a:p>
            <a:pPr algn="r"/>
            <a:r>
              <a:rPr lang="de-DE" sz="1200"/>
              <a:t>„ polarization transfer for the photeffect“]</a:t>
            </a:r>
            <a:endParaRPr lang="en-US" sz="1200"/>
          </a:p>
          <a:p>
            <a:pPr algn="r"/>
            <a:r>
              <a:rPr lang="de-DE" sz="1600"/>
              <a:t> </a:t>
            </a:r>
            <a:endParaRPr lang="en-US" sz="1600"/>
          </a:p>
          <a:p>
            <a:pPr algn="r"/>
            <a:endParaRPr lang="de-DE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8" grpId="0"/>
      <p:bldP spid="31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75" name="Rectangle 68"/>
          <p:cNvSpPr>
            <a:spLocks noChangeArrowheads="1"/>
          </p:cNvSpPr>
          <p:nvPr/>
        </p:nvSpPr>
        <p:spPr bwMode="auto">
          <a:xfrm>
            <a:off x="3492500" y="1628775"/>
            <a:ext cx="2266950" cy="30972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7776" name="Picture 4" descr="08_06_21-X08"/>
          <p:cNvPicPr>
            <a:picLocks noChangeAspect="1" noChangeArrowheads="1"/>
          </p:cNvPicPr>
          <p:nvPr/>
        </p:nvPicPr>
        <p:blipFill>
          <a:blip r:embed="rId4"/>
          <a:srcRect l="12207" t="19565" r="10609" b="24774"/>
          <a:stretch>
            <a:fillRect/>
          </a:stretch>
        </p:blipFill>
        <p:spPr bwMode="auto">
          <a:xfrm>
            <a:off x="-36513" y="1571612"/>
            <a:ext cx="5832476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777" name="Text Box 63"/>
          <p:cNvSpPr txBox="1">
            <a:spLocks noChangeArrowheads="1"/>
          </p:cNvSpPr>
          <p:nvPr/>
        </p:nvSpPr>
        <p:spPr bwMode="auto">
          <a:xfrm>
            <a:off x="4133850" y="1844675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spin-polarized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87778" name="Text Box 63"/>
          <p:cNvSpPr txBox="1">
            <a:spLocks noChangeArrowheads="1"/>
          </p:cNvSpPr>
          <p:nvPr/>
        </p:nvSpPr>
        <p:spPr bwMode="auto">
          <a:xfrm>
            <a:off x="331788" y="1785926"/>
            <a:ext cx="1312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unpolarized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87779" name="Text Box 36"/>
          <p:cNvSpPr txBox="1">
            <a:spLocks noChangeArrowheads="1"/>
          </p:cNvSpPr>
          <p:nvPr/>
        </p:nvSpPr>
        <p:spPr bwMode="auto">
          <a:xfrm>
            <a:off x="2951163" y="1138238"/>
            <a:ext cx="3683000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ea typeface="ＭＳ Ｐゴシック" pitchFamily="34" charset="-128"/>
              </a:rPr>
              <a:t>Rotation of scattered photon distribution</a:t>
            </a:r>
          </a:p>
        </p:txBody>
      </p:sp>
      <p:sp>
        <p:nvSpPr>
          <p:cNvPr id="187780" name="Text Box 26"/>
          <p:cNvSpPr txBox="1">
            <a:spLocks noChangeArrowheads="1"/>
          </p:cNvSpPr>
          <p:nvPr/>
        </p:nvSpPr>
        <p:spPr bwMode="auto">
          <a:xfrm>
            <a:off x="107950" y="5516563"/>
            <a:ext cx="87915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Polarized collision system:</a:t>
            </a:r>
          </a:p>
          <a:p>
            <a:endParaRPr lang="en-US" sz="200" b="1">
              <a:solidFill>
                <a:srgbClr val="000099"/>
              </a:solidFill>
            </a:endParaRPr>
          </a:p>
          <a:p>
            <a:r>
              <a:rPr lang="en-US" sz="1600" b="1">
                <a:solidFill>
                  <a:srgbClr val="000000"/>
                </a:solidFill>
              </a:rPr>
              <a:t>Orientation of photon polarization depends on the spin polarization of the colliding particles. → </a:t>
            </a:r>
            <a:r>
              <a:rPr lang="en-US" sz="1600" b="1">
                <a:solidFill>
                  <a:srgbClr val="FF0000"/>
                </a:solidFill>
              </a:rPr>
              <a:t>Polarization transfer </a:t>
            </a:r>
            <a:r>
              <a:rPr lang="en-US" sz="1600" b="1">
                <a:solidFill>
                  <a:srgbClr val="000000"/>
                </a:solidFill>
              </a:rPr>
              <a:t>from particles to photons → </a:t>
            </a:r>
            <a:r>
              <a:rPr lang="en-US" sz="1600" b="1">
                <a:solidFill>
                  <a:srgbClr val="FF0000"/>
                </a:solidFill>
              </a:rPr>
              <a:t>Spin diagnostic</a:t>
            </a:r>
            <a:r>
              <a:rPr lang="en-US" sz="200" b="1">
                <a:solidFill>
                  <a:srgbClr val="FF0000"/>
                </a:solidFill>
              </a:rPr>
              <a:t> </a:t>
            </a:r>
            <a:r>
              <a:rPr lang="en-US" sz="1600" b="1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187781" name="Text Box 61"/>
          <p:cNvSpPr txBox="1">
            <a:spLocks noChangeArrowheads="1"/>
          </p:cNvSpPr>
          <p:nvPr/>
        </p:nvSpPr>
        <p:spPr bwMode="auto">
          <a:xfrm>
            <a:off x="6173788" y="4400550"/>
            <a:ext cx="297021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200" dirty="0"/>
              <a:t>[</a:t>
            </a:r>
            <a:r>
              <a:rPr lang="de-DE" sz="1200" dirty="0" err="1"/>
              <a:t>A.Surzhykov</a:t>
            </a:r>
            <a:r>
              <a:rPr lang="en-US" sz="1200" dirty="0"/>
              <a:t> et al., </a:t>
            </a:r>
          </a:p>
          <a:p>
            <a:pPr algn="r"/>
            <a:r>
              <a:rPr lang="en-GB" sz="1200" dirty="0"/>
              <a:t>PRL 94, 203202 (2005)]</a:t>
            </a:r>
          </a:p>
          <a:p>
            <a:pPr algn="r"/>
            <a:endParaRPr lang="en-GB" sz="1200" dirty="0"/>
          </a:p>
          <a:p>
            <a:pPr algn="r"/>
            <a:r>
              <a:rPr lang="en-US" sz="1200" dirty="0"/>
              <a:t>[R. Pratt, R. Levee, R. </a:t>
            </a:r>
            <a:r>
              <a:rPr lang="en-US" sz="1200" dirty="0" err="1"/>
              <a:t>Pexton</a:t>
            </a:r>
            <a:r>
              <a:rPr lang="en-US" sz="1200" dirty="0"/>
              <a:t>, and </a:t>
            </a:r>
          </a:p>
          <a:p>
            <a:pPr algn="r"/>
            <a:r>
              <a:rPr lang="en-US" sz="1200" dirty="0"/>
              <a:t>W. </a:t>
            </a:r>
            <a:r>
              <a:rPr lang="en-US" sz="1200" dirty="0" err="1"/>
              <a:t>Aron</a:t>
            </a:r>
            <a:r>
              <a:rPr lang="en-US" sz="1200" dirty="0"/>
              <a:t>, Phys. Rev. </a:t>
            </a:r>
            <a:r>
              <a:rPr lang="en-US" sz="1200" b="1" dirty="0"/>
              <a:t>134</a:t>
            </a:r>
            <a:r>
              <a:rPr lang="en-US" sz="1200" dirty="0"/>
              <a:t>, </a:t>
            </a:r>
            <a:r>
              <a:rPr lang="de-DE" sz="1200" dirty="0"/>
              <a:t>A916  (1964) </a:t>
            </a:r>
          </a:p>
          <a:p>
            <a:pPr algn="r"/>
            <a:r>
              <a:rPr lang="de-DE" sz="1200" dirty="0"/>
              <a:t>„ </a:t>
            </a:r>
            <a:r>
              <a:rPr lang="de-DE" sz="1200" dirty="0" err="1"/>
              <a:t>polarization</a:t>
            </a:r>
            <a:r>
              <a:rPr lang="de-DE" sz="1200" dirty="0"/>
              <a:t> </a:t>
            </a:r>
            <a:r>
              <a:rPr lang="de-DE" sz="1200" dirty="0" err="1"/>
              <a:t>transfer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photeffect</a:t>
            </a:r>
            <a:r>
              <a:rPr lang="de-DE" sz="1200" dirty="0"/>
              <a:t>“]</a:t>
            </a:r>
            <a:endParaRPr lang="en-US" sz="1200" dirty="0"/>
          </a:p>
          <a:p>
            <a:pPr algn="r"/>
            <a:r>
              <a:rPr lang="de-DE" sz="1600" dirty="0"/>
              <a:t> </a:t>
            </a:r>
            <a:endParaRPr lang="en-US" sz="1600" dirty="0"/>
          </a:p>
          <a:p>
            <a:pPr algn="r"/>
            <a:endParaRPr lang="de-DE" sz="1600" dirty="0"/>
          </a:p>
        </p:txBody>
      </p:sp>
      <p:grpSp>
        <p:nvGrpSpPr>
          <p:cNvPr id="187782" name="Group 44"/>
          <p:cNvGrpSpPr>
            <a:grpSpLocks/>
          </p:cNvGrpSpPr>
          <p:nvPr/>
        </p:nvGrpSpPr>
        <p:grpSpPr bwMode="auto">
          <a:xfrm>
            <a:off x="5845175" y="1239838"/>
            <a:ext cx="3313113" cy="2968625"/>
            <a:chOff x="3682" y="781"/>
            <a:chExt cx="2087" cy="1870"/>
          </a:xfrm>
        </p:grpSpPr>
        <p:graphicFrame>
          <p:nvGraphicFramePr>
            <p:cNvPr id="187773" name="Object 381"/>
            <p:cNvGraphicFramePr>
              <a:graphicFrameLocks noChangeAspect="1"/>
            </p:cNvGraphicFramePr>
            <p:nvPr/>
          </p:nvGraphicFramePr>
          <p:xfrm>
            <a:off x="3682" y="781"/>
            <a:ext cx="1920" cy="1870"/>
          </p:xfrm>
          <a:graphic>
            <a:graphicData uri="http://schemas.openxmlformats.org/presentationml/2006/ole">
              <p:oleObj spid="_x0000_s188033" name="Graph" r:id="rId5" imgW="3048000" imgH="2969971" progId="">
                <p:embed/>
              </p:oleObj>
            </a:graphicData>
          </a:graphic>
        </p:graphicFrame>
        <p:sp>
          <p:nvSpPr>
            <p:cNvPr id="187784" name="Line 13"/>
            <p:cNvSpPr>
              <a:spLocks noChangeShapeType="1"/>
            </p:cNvSpPr>
            <p:nvPr/>
          </p:nvSpPr>
          <p:spPr bwMode="auto">
            <a:xfrm flipV="1">
              <a:off x="4653" y="845"/>
              <a:ext cx="0" cy="90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7785" name="Group 43"/>
            <p:cNvGrpSpPr>
              <a:grpSpLocks/>
            </p:cNvGrpSpPr>
            <p:nvPr/>
          </p:nvGrpSpPr>
          <p:grpSpPr bwMode="auto">
            <a:xfrm>
              <a:off x="4241" y="981"/>
              <a:ext cx="1528" cy="1475"/>
              <a:chOff x="4241" y="981"/>
              <a:chExt cx="1528" cy="1475"/>
            </a:xfrm>
          </p:grpSpPr>
          <p:graphicFrame>
            <p:nvGraphicFramePr>
              <p:cNvPr id="187774" name="Object 382"/>
              <p:cNvGraphicFramePr>
                <a:graphicFrameLocks noChangeAspect="1"/>
              </p:cNvGraphicFramePr>
              <p:nvPr/>
            </p:nvGraphicFramePr>
            <p:xfrm>
              <a:off x="4639" y="1208"/>
              <a:ext cx="251" cy="272"/>
            </p:xfrm>
            <a:graphic>
              <a:graphicData uri="http://schemas.openxmlformats.org/presentationml/2006/ole">
                <p:oleObj spid="_x0000_s188034" name="Formel" r:id="rId6" imgW="152268" imgH="164957" progId="Equation.3">
                  <p:embed/>
                </p:oleObj>
              </a:graphicData>
            </a:graphic>
          </p:graphicFrame>
          <p:sp>
            <p:nvSpPr>
              <p:cNvPr id="187786" name="Line 29"/>
              <p:cNvSpPr>
                <a:spLocks noChangeShapeType="1"/>
              </p:cNvSpPr>
              <p:nvPr/>
            </p:nvSpPr>
            <p:spPr bwMode="auto">
              <a:xfrm>
                <a:off x="4683" y="1752"/>
                <a:ext cx="908" cy="540"/>
              </a:xfrm>
              <a:prstGeom prst="line">
                <a:avLst/>
              </a:prstGeom>
              <a:noFill/>
              <a:ln w="53975">
                <a:solidFill>
                  <a:srgbClr val="0033CC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Bogen 22"/>
              <p:cNvSpPr/>
              <p:nvPr/>
            </p:nvSpPr>
            <p:spPr>
              <a:xfrm>
                <a:off x="4241" y="1002"/>
                <a:ext cx="816" cy="433"/>
              </a:xfrm>
              <a:prstGeom prst="arc">
                <a:avLst>
                  <a:gd name="adj1" fmla="val 16200000"/>
                  <a:gd name="adj2" fmla="val 20993708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7788" name="Group 15"/>
              <p:cNvGrpSpPr>
                <a:grpSpLocks/>
              </p:cNvGrpSpPr>
              <p:nvPr/>
            </p:nvGrpSpPr>
            <p:grpSpPr bwMode="auto">
              <a:xfrm>
                <a:off x="5546" y="2206"/>
                <a:ext cx="223" cy="250"/>
                <a:chOff x="204" y="3793"/>
                <a:chExt cx="223" cy="250"/>
              </a:xfrm>
            </p:grpSpPr>
            <p:sp>
              <p:nvSpPr>
                <p:cNvPr id="18779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04" y="3793"/>
                  <a:ext cx="22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de-DE" sz="2000">
                      <a:solidFill>
                        <a:srgbClr val="0033CC"/>
                      </a:solidFill>
                      <a:latin typeface="Arial" charset="0"/>
                      <a:ea typeface="ＭＳ Ｐゴシック" pitchFamily="34" charset="-128"/>
                    </a:rPr>
                    <a:t>E</a:t>
                  </a:r>
                </a:p>
              </p:txBody>
            </p:sp>
            <p:sp>
              <p:nvSpPr>
                <p:cNvPr id="187791" name="Line 17"/>
                <p:cNvSpPr>
                  <a:spLocks noChangeShapeType="1"/>
                </p:cNvSpPr>
                <p:nvPr/>
              </p:nvSpPr>
              <p:spPr bwMode="auto">
                <a:xfrm>
                  <a:off x="249" y="3793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7789" name="Line 17"/>
              <p:cNvSpPr>
                <a:spLocks noChangeShapeType="1"/>
              </p:cNvSpPr>
              <p:nvPr/>
            </p:nvSpPr>
            <p:spPr bwMode="auto">
              <a:xfrm flipV="1">
                <a:off x="4684" y="981"/>
                <a:ext cx="454" cy="77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7783" name="Rectangle 64"/>
          <p:cNvSpPr>
            <a:spLocks noChangeArrowheads="1"/>
          </p:cNvSpPr>
          <p:nvPr/>
        </p:nvSpPr>
        <p:spPr bwMode="auto">
          <a:xfrm>
            <a:off x="-33338" y="77788"/>
            <a:ext cx="9144001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erdana" pitchFamily="34" charset="0"/>
              </a:rPr>
              <a:t>Probing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spin-polarized 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</a:rPr>
              <a:t>particle beams by means of Compton </a:t>
            </a:r>
            <a:r>
              <a:rPr lang="en-US" sz="2400" dirty="0" err="1">
                <a:solidFill>
                  <a:schemeClr val="bg1"/>
                </a:solidFill>
                <a:latin typeface="Verdana" pitchFamily="34" charset="0"/>
              </a:rPr>
              <a:t>polarimetry</a:t>
            </a:r>
            <a:endParaRPr lang="en-US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2" name="Picture 4" descr="08_06_21-X08"/>
          <p:cNvPicPr>
            <a:picLocks noChangeAspect="1" noChangeArrowheads="1"/>
          </p:cNvPicPr>
          <p:nvPr/>
        </p:nvPicPr>
        <p:blipFill>
          <a:blip r:embed="rId4"/>
          <a:srcRect l="54160" t="18500" r="7079" b="24774"/>
          <a:stretch>
            <a:fillRect/>
          </a:stretch>
        </p:blipFill>
        <p:spPr bwMode="auto">
          <a:xfrm rot="5400000">
            <a:off x="2714612" y="1571612"/>
            <a:ext cx="292895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63"/>
          <p:cNvSpPr txBox="1">
            <a:spLocks noChangeArrowheads="1"/>
          </p:cNvSpPr>
          <p:nvPr/>
        </p:nvSpPr>
        <p:spPr bwMode="auto">
          <a:xfrm>
            <a:off x="2143108" y="4286256"/>
            <a:ext cx="1211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Simulation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24" name="Text Box 63"/>
          <p:cNvSpPr txBox="1">
            <a:spLocks noChangeArrowheads="1"/>
          </p:cNvSpPr>
          <p:nvPr/>
        </p:nvSpPr>
        <p:spPr bwMode="auto">
          <a:xfrm>
            <a:off x="3571868" y="1785926"/>
            <a:ext cx="1065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</a:rPr>
              <a:t>polarized</a:t>
            </a:r>
            <a:endParaRPr lang="de-D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8" name="Group 44"/>
          <p:cNvGrpSpPr>
            <a:grpSpLocks/>
          </p:cNvGrpSpPr>
          <p:nvPr/>
        </p:nvGrpSpPr>
        <p:grpSpPr bwMode="auto">
          <a:xfrm>
            <a:off x="5845175" y="1239838"/>
            <a:ext cx="3313113" cy="2968625"/>
            <a:chOff x="3682" y="781"/>
            <a:chExt cx="2087" cy="1870"/>
          </a:xfrm>
        </p:grpSpPr>
        <p:graphicFrame>
          <p:nvGraphicFramePr>
            <p:cNvPr id="180023" name="Object 823"/>
            <p:cNvGraphicFramePr>
              <a:graphicFrameLocks noChangeAspect="1"/>
            </p:cNvGraphicFramePr>
            <p:nvPr/>
          </p:nvGraphicFramePr>
          <p:xfrm>
            <a:off x="3682" y="781"/>
            <a:ext cx="1920" cy="1870"/>
          </p:xfrm>
          <a:graphic>
            <a:graphicData uri="http://schemas.openxmlformats.org/presentationml/2006/ole">
              <p:oleObj spid="_x0000_s198845" name="Graph" r:id="rId4" imgW="3048000" imgH="2969971" progId="">
                <p:embed/>
              </p:oleObj>
            </a:graphicData>
          </a:graphic>
        </p:graphicFrame>
        <p:sp>
          <p:nvSpPr>
            <p:cNvPr id="180042" name="Line 13"/>
            <p:cNvSpPr>
              <a:spLocks noChangeShapeType="1"/>
            </p:cNvSpPr>
            <p:nvPr/>
          </p:nvSpPr>
          <p:spPr bwMode="auto">
            <a:xfrm flipV="1">
              <a:off x="4653" y="845"/>
              <a:ext cx="0" cy="90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0043" name="Group 43"/>
            <p:cNvGrpSpPr>
              <a:grpSpLocks/>
            </p:cNvGrpSpPr>
            <p:nvPr/>
          </p:nvGrpSpPr>
          <p:grpSpPr bwMode="auto">
            <a:xfrm>
              <a:off x="4241" y="981"/>
              <a:ext cx="1528" cy="1475"/>
              <a:chOff x="4241" y="981"/>
              <a:chExt cx="1528" cy="1475"/>
            </a:xfrm>
          </p:grpSpPr>
          <p:graphicFrame>
            <p:nvGraphicFramePr>
              <p:cNvPr id="180024" name="Object 824"/>
              <p:cNvGraphicFramePr>
                <a:graphicFrameLocks noChangeAspect="1"/>
              </p:cNvGraphicFramePr>
              <p:nvPr/>
            </p:nvGraphicFramePr>
            <p:xfrm>
              <a:off x="4639" y="1208"/>
              <a:ext cx="251" cy="272"/>
            </p:xfrm>
            <a:graphic>
              <a:graphicData uri="http://schemas.openxmlformats.org/presentationml/2006/ole">
                <p:oleObj spid="_x0000_s198846" name="Formel" r:id="rId5" imgW="152268" imgH="164957" progId="Equation.3">
                  <p:embed/>
                </p:oleObj>
              </a:graphicData>
            </a:graphic>
          </p:graphicFrame>
          <p:sp>
            <p:nvSpPr>
              <p:cNvPr id="180044" name="Line 29"/>
              <p:cNvSpPr>
                <a:spLocks noChangeShapeType="1"/>
              </p:cNvSpPr>
              <p:nvPr/>
            </p:nvSpPr>
            <p:spPr bwMode="auto">
              <a:xfrm>
                <a:off x="4683" y="1752"/>
                <a:ext cx="908" cy="540"/>
              </a:xfrm>
              <a:prstGeom prst="line">
                <a:avLst/>
              </a:prstGeom>
              <a:noFill/>
              <a:ln w="53975">
                <a:solidFill>
                  <a:srgbClr val="0033CC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8" name="Bogen 187"/>
              <p:cNvSpPr/>
              <p:nvPr/>
            </p:nvSpPr>
            <p:spPr>
              <a:xfrm>
                <a:off x="4241" y="1002"/>
                <a:ext cx="816" cy="433"/>
              </a:xfrm>
              <a:prstGeom prst="arc">
                <a:avLst>
                  <a:gd name="adj1" fmla="val 16200000"/>
                  <a:gd name="adj2" fmla="val 20993708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0046" name="Group 15"/>
              <p:cNvGrpSpPr>
                <a:grpSpLocks/>
              </p:cNvGrpSpPr>
              <p:nvPr/>
            </p:nvGrpSpPr>
            <p:grpSpPr bwMode="auto">
              <a:xfrm>
                <a:off x="5546" y="2206"/>
                <a:ext cx="223" cy="250"/>
                <a:chOff x="204" y="3793"/>
                <a:chExt cx="223" cy="250"/>
              </a:xfrm>
            </p:grpSpPr>
            <p:sp>
              <p:nvSpPr>
                <p:cNvPr id="18004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04" y="3793"/>
                  <a:ext cx="22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de-DE" sz="2000">
                      <a:solidFill>
                        <a:srgbClr val="0033CC"/>
                      </a:solidFill>
                      <a:latin typeface="Arial" charset="0"/>
                      <a:ea typeface="ＭＳ Ｐゴシック" pitchFamily="34" charset="-128"/>
                    </a:rPr>
                    <a:t>E</a:t>
                  </a:r>
                </a:p>
              </p:txBody>
            </p:sp>
            <p:sp>
              <p:nvSpPr>
                <p:cNvPr id="180049" name="Line 17"/>
                <p:cNvSpPr>
                  <a:spLocks noChangeShapeType="1"/>
                </p:cNvSpPr>
                <p:nvPr/>
              </p:nvSpPr>
              <p:spPr bwMode="auto">
                <a:xfrm>
                  <a:off x="249" y="3793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0047" name="Line 17"/>
              <p:cNvSpPr>
                <a:spLocks noChangeShapeType="1"/>
              </p:cNvSpPr>
              <p:nvPr/>
            </p:nvSpPr>
            <p:spPr bwMode="auto">
              <a:xfrm flipV="1">
                <a:off x="4684" y="981"/>
                <a:ext cx="454" cy="77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0027" name="Rectangle 40"/>
          <p:cNvSpPr>
            <a:spLocks noChangeArrowheads="1"/>
          </p:cNvSpPr>
          <p:nvPr/>
        </p:nvSpPr>
        <p:spPr bwMode="auto">
          <a:xfrm>
            <a:off x="4357688" y="2060575"/>
            <a:ext cx="14287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64" name="Group 40"/>
          <p:cNvGrpSpPr>
            <a:grpSpLocks/>
          </p:cNvGrpSpPr>
          <p:nvPr/>
        </p:nvGrpSpPr>
        <p:grpSpPr bwMode="auto">
          <a:xfrm>
            <a:off x="5867400" y="1252538"/>
            <a:ext cx="3305175" cy="2968625"/>
            <a:chOff x="3696" y="838"/>
            <a:chExt cx="2082" cy="1870"/>
          </a:xfrm>
        </p:grpSpPr>
        <p:graphicFrame>
          <p:nvGraphicFramePr>
            <p:cNvPr id="180025" name="Object 825"/>
            <p:cNvGraphicFramePr>
              <a:graphicFrameLocks noChangeAspect="1"/>
            </p:cNvGraphicFramePr>
            <p:nvPr/>
          </p:nvGraphicFramePr>
          <p:xfrm>
            <a:off x="3696" y="838"/>
            <a:ext cx="1920" cy="1870"/>
          </p:xfrm>
          <a:graphic>
            <a:graphicData uri="http://schemas.openxmlformats.org/presentationml/2006/ole">
              <p:oleObj spid="_x0000_s198847" name="Graph" r:id="rId6" imgW="3048000" imgH="2969971" progId="">
                <p:embed/>
              </p:oleObj>
            </a:graphicData>
          </a:graphic>
        </p:graphicFrame>
        <p:sp>
          <p:nvSpPr>
            <p:cNvPr id="180037" name="Line 29"/>
            <p:cNvSpPr>
              <a:spLocks noChangeShapeType="1"/>
            </p:cNvSpPr>
            <p:nvPr/>
          </p:nvSpPr>
          <p:spPr bwMode="auto">
            <a:xfrm>
              <a:off x="4648" y="1785"/>
              <a:ext cx="953" cy="0"/>
            </a:xfrm>
            <a:prstGeom prst="line">
              <a:avLst/>
            </a:prstGeom>
            <a:noFill/>
            <a:ln w="53975">
              <a:solidFill>
                <a:srgbClr val="0033CC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0038" name="Group 15"/>
            <p:cNvGrpSpPr>
              <a:grpSpLocks/>
            </p:cNvGrpSpPr>
            <p:nvPr/>
          </p:nvGrpSpPr>
          <p:grpSpPr bwMode="auto">
            <a:xfrm>
              <a:off x="5555" y="1671"/>
              <a:ext cx="223" cy="250"/>
              <a:chOff x="204" y="3793"/>
              <a:chExt cx="223" cy="250"/>
            </a:xfrm>
          </p:grpSpPr>
          <p:sp>
            <p:nvSpPr>
              <p:cNvPr id="180040" name="Text Box 16"/>
              <p:cNvSpPr txBox="1">
                <a:spLocks noChangeArrowheads="1"/>
              </p:cNvSpPr>
              <p:nvPr/>
            </p:nvSpPr>
            <p:spPr bwMode="auto">
              <a:xfrm>
                <a:off x="204" y="3793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2000">
                    <a:solidFill>
                      <a:srgbClr val="0033CC"/>
                    </a:solidFill>
                    <a:latin typeface="Arial" charset="0"/>
                    <a:ea typeface="ＭＳ Ｐゴシック" pitchFamily="34" charset="-128"/>
                  </a:rPr>
                  <a:t>E</a:t>
                </a:r>
              </a:p>
            </p:txBody>
          </p:sp>
          <p:sp>
            <p:nvSpPr>
              <p:cNvPr id="180041" name="Line 17"/>
              <p:cNvSpPr>
                <a:spLocks noChangeShapeType="1"/>
              </p:cNvSpPr>
              <p:nvPr/>
            </p:nvSpPr>
            <p:spPr bwMode="auto">
              <a:xfrm>
                <a:off x="249" y="3793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80039" name="Line 17"/>
            <p:cNvSpPr>
              <a:spLocks noChangeShapeType="1"/>
            </p:cNvSpPr>
            <p:nvPr/>
          </p:nvSpPr>
          <p:spPr bwMode="auto">
            <a:xfrm flipH="1" flipV="1">
              <a:off x="4649" y="845"/>
              <a:ext cx="0" cy="90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38" name="Picture 43"/>
          <p:cNvPicPr>
            <a:picLocks noChangeAspect="1" noChangeArrowheads="1"/>
          </p:cNvPicPr>
          <p:nvPr/>
        </p:nvPicPr>
        <p:blipFill>
          <a:blip r:embed="rId7"/>
          <a:srcRect l="40227" t="50671" r="38423" b="40134"/>
          <a:stretch>
            <a:fillRect/>
          </a:stretch>
        </p:blipFill>
        <p:spPr bwMode="auto">
          <a:xfrm>
            <a:off x="946150" y="2921000"/>
            <a:ext cx="3308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4"/>
          <p:cNvPicPr>
            <a:picLocks noChangeAspect="1" noChangeArrowheads="1"/>
          </p:cNvPicPr>
          <p:nvPr/>
        </p:nvPicPr>
        <p:blipFill>
          <a:blip r:embed="rId8"/>
          <a:srcRect l="47748" t="33092" r="27309" b="54242"/>
          <a:stretch>
            <a:fillRect/>
          </a:stretch>
        </p:blipFill>
        <p:spPr bwMode="auto">
          <a:xfrm>
            <a:off x="595313" y="1435100"/>
            <a:ext cx="399732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8" name="Picture 8"/>
          <p:cNvPicPr>
            <a:picLocks noChangeAspect="1" noChangeArrowheads="1"/>
          </p:cNvPicPr>
          <p:nvPr/>
        </p:nvPicPr>
        <p:blipFill>
          <a:blip r:embed="rId9"/>
          <a:srcRect l="41586" t="59587" r="39098" b="30672"/>
          <a:stretch>
            <a:fillRect/>
          </a:stretch>
        </p:blipFill>
        <p:spPr bwMode="auto">
          <a:xfrm>
            <a:off x="900113" y="2924175"/>
            <a:ext cx="330993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9" name="Picture 9"/>
          <p:cNvPicPr>
            <a:picLocks noChangeAspect="1" noChangeArrowheads="1"/>
          </p:cNvPicPr>
          <p:nvPr/>
        </p:nvPicPr>
        <p:blipFill>
          <a:blip r:embed="rId10"/>
          <a:srcRect l="45940" t="45404" r="28403" b="40228"/>
          <a:stretch>
            <a:fillRect/>
          </a:stretch>
        </p:blipFill>
        <p:spPr bwMode="auto">
          <a:xfrm>
            <a:off x="468313" y="1268413"/>
            <a:ext cx="4175125" cy="14541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180034" name="Text Box 25"/>
          <p:cNvSpPr txBox="1">
            <a:spLocks noChangeArrowheads="1"/>
          </p:cNvSpPr>
          <p:nvPr/>
        </p:nvSpPr>
        <p:spPr bwMode="auto">
          <a:xfrm>
            <a:off x="107950" y="4868863"/>
            <a:ext cx="3422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Unpolarized collision system:</a:t>
            </a:r>
          </a:p>
          <a:p>
            <a:endParaRPr lang="en-US" sz="200" b="1">
              <a:solidFill>
                <a:srgbClr val="000099"/>
              </a:solidFill>
            </a:endParaRPr>
          </a:p>
          <a:p>
            <a:r>
              <a:rPr lang="en-US" sz="2000" b="1">
                <a:solidFill>
                  <a:srgbClr val="FF0000"/>
                </a:solidFill>
              </a:rPr>
              <a:t>Vanishing Stokes parameter P</a:t>
            </a:r>
            <a:r>
              <a:rPr lang="en-US" sz="2000" b="1" baseline="-25000">
                <a:solidFill>
                  <a:srgbClr val="FF0000"/>
                </a:solidFill>
              </a:rPr>
              <a:t>2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07950" y="5516563"/>
            <a:ext cx="8791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Polarized collision system:</a:t>
            </a:r>
          </a:p>
          <a:p>
            <a:endParaRPr lang="en-US" sz="200" b="1">
              <a:solidFill>
                <a:srgbClr val="000099"/>
              </a:solidFill>
            </a:endParaRPr>
          </a:p>
          <a:p>
            <a:r>
              <a:rPr lang="en-US" sz="2000" b="1">
                <a:solidFill>
                  <a:srgbClr val="FF0000"/>
                </a:solidFill>
              </a:rPr>
              <a:t>Non-zero Stokes-Parameter P</a:t>
            </a:r>
            <a:r>
              <a:rPr lang="en-US" sz="2000" b="1" baseline="-25000">
                <a:solidFill>
                  <a:srgbClr val="FF0000"/>
                </a:solidFill>
              </a:rPr>
              <a:t>2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80036" name="Rectangle 64"/>
          <p:cNvSpPr>
            <a:spLocks noChangeArrowheads="1"/>
          </p:cNvSpPr>
          <p:nvPr/>
        </p:nvSpPr>
        <p:spPr bwMode="auto">
          <a:xfrm>
            <a:off x="-33338" y="77788"/>
            <a:ext cx="9144001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erdana" pitchFamily="34" charset="0"/>
              </a:rPr>
              <a:t>Probing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spin-polarized 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</a:rPr>
              <a:t>particle beams by means of Compton </a:t>
            </a:r>
            <a:r>
              <a:rPr lang="en-US" sz="2400" dirty="0" err="1">
                <a:solidFill>
                  <a:schemeClr val="bg1"/>
                </a:solidFill>
                <a:latin typeface="Verdana" pitchFamily="34" charset="0"/>
              </a:rPr>
              <a:t>polarimetry</a:t>
            </a:r>
            <a:endParaRPr lang="en-US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34" name="Gruppieren 33"/>
          <p:cNvGrpSpPr/>
          <p:nvPr/>
        </p:nvGrpSpPr>
        <p:grpSpPr>
          <a:xfrm>
            <a:off x="4071934" y="1785926"/>
            <a:ext cx="4889368" cy="3432413"/>
            <a:chOff x="4071934" y="1785926"/>
            <a:chExt cx="4889368" cy="3432413"/>
          </a:xfrm>
        </p:grpSpPr>
        <p:sp>
          <p:nvSpPr>
            <p:cNvPr id="28" name="Textfeld 27"/>
            <p:cNvSpPr txBox="1"/>
            <p:nvPr/>
          </p:nvSpPr>
          <p:spPr>
            <a:xfrm>
              <a:off x="4214810" y="4572008"/>
              <a:ext cx="47464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err="1" smtClean="0">
                  <a:solidFill>
                    <a:srgbClr val="FF0000"/>
                  </a:solidFill>
                </a:rPr>
                <a:t>Sensitve</a:t>
              </a:r>
              <a:r>
                <a:rPr lang="de-DE" b="1" dirty="0" smtClean="0">
                  <a:solidFill>
                    <a:srgbClr val="FF0000"/>
                  </a:solidFill>
                </a:rPr>
                <a:t> </a:t>
              </a:r>
              <a:r>
                <a:rPr lang="de-DE" b="1" dirty="0" err="1" smtClean="0">
                  <a:solidFill>
                    <a:srgbClr val="FF0000"/>
                  </a:solidFill>
                </a:rPr>
                <a:t>to</a:t>
              </a:r>
              <a:r>
                <a:rPr lang="de-DE" b="1" dirty="0" smtClean="0">
                  <a:solidFill>
                    <a:srgbClr val="FF0000"/>
                  </a:solidFill>
                </a:rPr>
                <a:t> </a:t>
              </a:r>
              <a:r>
                <a:rPr lang="de-DE" b="1" dirty="0" err="1" smtClean="0">
                  <a:solidFill>
                    <a:srgbClr val="FF0000"/>
                  </a:solidFill>
                </a:rPr>
                <a:t>the</a:t>
              </a:r>
              <a:r>
                <a:rPr lang="de-DE" b="1" dirty="0" smtClean="0">
                  <a:solidFill>
                    <a:srgbClr val="FF0000"/>
                  </a:solidFill>
                </a:rPr>
                <a:t> </a:t>
              </a:r>
              <a:r>
                <a:rPr lang="de-DE" b="1" dirty="0" err="1" smtClean="0">
                  <a:solidFill>
                    <a:srgbClr val="FF0000"/>
                  </a:solidFill>
                </a:rPr>
                <a:t>spin</a:t>
              </a:r>
              <a:r>
                <a:rPr lang="de-DE" b="1" dirty="0" smtClean="0">
                  <a:solidFill>
                    <a:srgbClr val="FF0000"/>
                  </a:solidFill>
                </a:rPr>
                <a:t> </a:t>
              </a:r>
              <a:r>
                <a:rPr lang="de-DE" b="1" dirty="0" err="1" smtClean="0">
                  <a:solidFill>
                    <a:srgbClr val="FF0000"/>
                  </a:solidFill>
                </a:rPr>
                <a:t>polarization</a:t>
              </a:r>
              <a:r>
                <a:rPr lang="de-DE" b="1" dirty="0" smtClean="0">
                  <a:solidFill>
                    <a:srgbClr val="FF0000"/>
                  </a:solidFill>
                </a:rPr>
                <a:t> </a:t>
              </a:r>
              <a:r>
                <a:rPr lang="de-DE" b="1" dirty="0" err="1" smtClean="0">
                  <a:solidFill>
                    <a:srgbClr val="FF0000"/>
                  </a:solidFill>
                </a:rPr>
                <a:t>of</a:t>
              </a:r>
              <a:r>
                <a:rPr lang="de-DE" b="1" dirty="0" smtClean="0">
                  <a:solidFill>
                    <a:srgbClr val="FF0000"/>
                  </a:solidFill>
                </a:rPr>
                <a:t> </a:t>
              </a:r>
              <a:r>
                <a:rPr lang="de-DE" b="1" dirty="0" err="1" smtClean="0">
                  <a:solidFill>
                    <a:srgbClr val="FF0000"/>
                  </a:solidFill>
                </a:rPr>
                <a:t>the</a:t>
              </a:r>
              <a:r>
                <a:rPr lang="de-DE" b="1" dirty="0" smtClean="0">
                  <a:solidFill>
                    <a:srgbClr val="FF0000"/>
                  </a:solidFill>
                </a:rPr>
                <a:t> </a:t>
              </a:r>
              <a:r>
                <a:rPr lang="de-DE" b="1" dirty="0" err="1" smtClean="0">
                  <a:solidFill>
                    <a:srgbClr val="FF0000"/>
                  </a:solidFill>
                </a:rPr>
                <a:t>incident</a:t>
              </a:r>
              <a:r>
                <a:rPr lang="de-DE" b="1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de-DE" b="1" dirty="0" err="1" smtClean="0">
                  <a:solidFill>
                    <a:srgbClr val="FF0000"/>
                  </a:solidFill>
                </a:rPr>
                <a:t>particle</a:t>
              </a:r>
              <a:r>
                <a:rPr lang="de-DE" b="1" dirty="0" smtClean="0">
                  <a:solidFill>
                    <a:srgbClr val="FF0000"/>
                  </a:solidFill>
                </a:rPr>
                <a:t>!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Gerade Verbindung mit Pfeil 29"/>
            <p:cNvCxnSpPr/>
            <p:nvPr/>
          </p:nvCxnSpPr>
          <p:spPr>
            <a:xfrm rot="16200000" flipV="1">
              <a:off x="3393273" y="2464587"/>
              <a:ext cx="2643206" cy="128588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 rot="10800000">
              <a:off x="4071934" y="3571876"/>
              <a:ext cx="1071570" cy="9286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extfeld 2"/>
          <p:cNvSpPr txBox="1">
            <a:spLocks noChangeArrowheads="1"/>
          </p:cNvSpPr>
          <p:nvPr/>
        </p:nvSpPr>
        <p:spPr bwMode="auto">
          <a:xfrm>
            <a:off x="539750" y="2200275"/>
            <a:ext cx="774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</a:rPr>
              <a:t>Bremsstrahlung linear </a:t>
            </a:r>
            <a:r>
              <a:rPr lang="de-DE" sz="3200" b="1" dirty="0" err="1" smtClean="0">
                <a:solidFill>
                  <a:schemeClr val="tx2">
                    <a:lumMod val="50000"/>
                  </a:schemeClr>
                </a:solidFill>
              </a:rPr>
              <a:t>polarization</a:t>
            </a: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2">
                    <a:lumMod val="50000"/>
                  </a:schemeClr>
                </a:solidFill>
              </a:rPr>
              <a:t>from</a:t>
            </a: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2">
                    <a:lumMod val="50000"/>
                  </a:schemeClr>
                </a:solidFill>
              </a:rPr>
              <a:t>spin-polarized</a:t>
            </a: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2">
                    <a:lumMod val="50000"/>
                  </a:schemeClr>
                </a:solidFill>
              </a:rPr>
              <a:t>electrons</a:t>
            </a:r>
            <a:endParaRPr lang="de-D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0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6" descr="quelle1"/>
          <p:cNvPicPr>
            <a:picLocks noChangeAspect="1" noChangeArrowheads="1"/>
          </p:cNvPicPr>
          <p:nvPr/>
        </p:nvPicPr>
        <p:blipFill>
          <a:blip r:embed="rId2"/>
          <a:srcRect l="2234" t="24037" r="4469" b="10413"/>
          <a:stretch>
            <a:fillRect/>
          </a:stretch>
        </p:blipFill>
        <p:spPr bwMode="auto">
          <a:xfrm>
            <a:off x="0" y="1700213"/>
            <a:ext cx="8748713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detektoren"/>
          <p:cNvPicPr>
            <a:picLocks noChangeAspect="1" noChangeArrowheads="1"/>
          </p:cNvPicPr>
          <p:nvPr/>
        </p:nvPicPr>
        <p:blipFill>
          <a:blip r:embed="rId3"/>
          <a:srcRect l="18336" t="4445" r="7484" b="9979"/>
          <a:stretch>
            <a:fillRect/>
          </a:stretch>
        </p:blipFill>
        <p:spPr bwMode="auto">
          <a:xfrm>
            <a:off x="971550" y="1628775"/>
            <a:ext cx="3168650" cy="27416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192515" name="Freeform 30"/>
          <p:cNvSpPr>
            <a:spLocks/>
          </p:cNvSpPr>
          <p:nvPr/>
        </p:nvSpPr>
        <p:spPr bwMode="auto">
          <a:xfrm rot="-1920000">
            <a:off x="2532063" y="2519363"/>
            <a:ext cx="647700" cy="200025"/>
          </a:xfrm>
          <a:custGeom>
            <a:avLst/>
            <a:gdLst>
              <a:gd name="T0" fmla="*/ 0 w 798"/>
              <a:gd name="T1" fmla="*/ 114731 h 265"/>
              <a:gd name="T2" fmla="*/ 45453 w 798"/>
              <a:gd name="T3" fmla="*/ 12077 h 265"/>
              <a:gd name="T4" fmla="*/ 90905 w 798"/>
              <a:gd name="T5" fmla="*/ 114731 h 265"/>
              <a:gd name="T6" fmla="*/ 120936 w 798"/>
              <a:gd name="T7" fmla="*/ 182664 h 265"/>
              <a:gd name="T8" fmla="*/ 180999 w 798"/>
              <a:gd name="T9" fmla="*/ 12077 h 265"/>
              <a:gd name="T10" fmla="*/ 241873 w 798"/>
              <a:gd name="T11" fmla="*/ 182664 h 265"/>
              <a:gd name="T12" fmla="*/ 301935 w 798"/>
              <a:gd name="T13" fmla="*/ 12077 h 265"/>
              <a:gd name="T14" fmla="*/ 362809 w 798"/>
              <a:gd name="T15" fmla="*/ 182664 h 265"/>
              <a:gd name="T16" fmla="*/ 422872 w 798"/>
              <a:gd name="T17" fmla="*/ 12077 h 265"/>
              <a:gd name="T18" fmla="*/ 482934 w 798"/>
              <a:gd name="T19" fmla="*/ 182664 h 265"/>
              <a:gd name="T20" fmla="*/ 528387 w 798"/>
              <a:gd name="T21" fmla="*/ 12077 h 265"/>
              <a:gd name="T22" fmla="*/ 573839 w 798"/>
              <a:gd name="T23" fmla="*/ 110202 h 265"/>
              <a:gd name="T24" fmla="*/ 647700 w 798"/>
              <a:gd name="T25" fmla="*/ 110202 h 2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98"/>
              <a:gd name="T40" fmla="*/ 0 h 265"/>
              <a:gd name="T41" fmla="*/ 798 w 798"/>
              <a:gd name="T42" fmla="*/ 265 h 2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98" h="265">
                <a:moveTo>
                  <a:pt x="0" y="152"/>
                </a:moveTo>
                <a:cubicBezTo>
                  <a:pt x="18" y="84"/>
                  <a:pt x="37" y="16"/>
                  <a:pt x="56" y="16"/>
                </a:cubicBezTo>
                <a:cubicBezTo>
                  <a:pt x="74" y="16"/>
                  <a:pt x="96" y="114"/>
                  <a:pt x="112" y="152"/>
                </a:cubicBezTo>
                <a:cubicBezTo>
                  <a:pt x="127" y="190"/>
                  <a:pt x="131" y="265"/>
                  <a:pt x="149" y="242"/>
                </a:cubicBezTo>
                <a:cubicBezTo>
                  <a:pt x="167" y="219"/>
                  <a:pt x="199" y="16"/>
                  <a:pt x="223" y="16"/>
                </a:cubicBezTo>
                <a:cubicBezTo>
                  <a:pt x="248" y="16"/>
                  <a:pt x="273" y="242"/>
                  <a:pt x="298" y="242"/>
                </a:cubicBezTo>
                <a:cubicBezTo>
                  <a:pt x="322" y="242"/>
                  <a:pt x="348" y="16"/>
                  <a:pt x="372" y="16"/>
                </a:cubicBezTo>
                <a:cubicBezTo>
                  <a:pt x="397" y="16"/>
                  <a:pt x="422" y="242"/>
                  <a:pt x="447" y="242"/>
                </a:cubicBezTo>
                <a:cubicBezTo>
                  <a:pt x="471" y="242"/>
                  <a:pt x="497" y="16"/>
                  <a:pt x="521" y="16"/>
                </a:cubicBezTo>
                <a:cubicBezTo>
                  <a:pt x="546" y="16"/>
                  <a:pt x="574" y="242"/>
                  <a:pt x="595" y="242"/>
                </a:cubicBezTo>
                <a:cubicBezTo>
                  <a:pt x="617" y="242"/>
                  <a:pt x="632" y="32"/>
                  <a:pt x="651" y="16"/>
                </a:cubicBezTo>
                <a:cubicBezTo>
                  <a:pt x="670" y="0"/>
                  <a:pt x="683" y="124"/>
                  <a:pt x="707" y="146"/>
                </a:cubicBezTo>
                <a:cubicBezTo>
                  <a:pt x="731" y="168"/>
                  <a:pt x="779" y="146"/>
                  <a:pt x="798" y="14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2516" name="Line 31"/>
          <p:cNvSpPr>
            <a:spLocks noChangeShapeType="1"/>
          </p:cNvSpPr>
          <p:nvPr/>
        </p:nvSpPr>
        <p:spPr bwMode="auto">
          <a:xfrm flipH="1">
            <a:off x="2339975" y="4292600"/>
            <a:ext cx="4321175" cy="10795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2517" name="Text Box 33"/>
          <p:cNvSpPr txBox="1">
            <a:spLocks noChangeArrowheads="1"/>
          </p:cNvSpPr>
          <p:nvPr/>
        </p:nvSpPr>
        <p:spPr bwMode="auto">
          <a:xfrm>
            <a:off x="2339975" y="6237288"/>
            <a:ext cx="3684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solidFill>
                  <a:srgbClr val="5F5F5F"/>
                </a:solidFill>
              </a:rPr>
              <a:t>[C. Heßler, Conf. Proc. EPAC08, 1482-1494 (2008)]</a:t>
            </a:r>
          </a:p>
          <a:p>
            <a:endParaRPr lang="de-DE" sz="120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68313" y="1052513"/>
            <a:ext cx="4608512" cy="360045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rgbClr val="FF9933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411413" y="4076700"/>
            <a:ext cx="504825" cy="93662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 bwMode="auto">
          <a:xfrm>
            <a:off x="2863850" y="5046663"/>
            <a:ext cx="336550" cy="3238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92521" name="Rectangle 32"/>
          <p:cNvSpPr>
            <a:spLocks noChangeArrowheads="1"/>
          </p:cNvSpPr>
          <p:nvPr/>
        </p:nvSpPr>
        <p:spPr bwMode="auto">
          <a:xfrm>
            <a:off x="0" y="44450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Experimental Setup </a:t>
            </a:r>
          </a:p>
          <a:p>
            <a:pPr algn="ctr"/>
            <a:r>
              <a:rPr lang="de-DE" sz="2400">
                <a:solidFill>
                  <a:schemeClr val="bg1"/>
                </a:solidFill>
              </a:rPr>
              <a:t>@ the polarized electron source of the TU Darmstadt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7" name="Picture 6" descr="quelle1"/>
          <p:cNvPicPr>
            <a:picLocks noChangeAspect="1" noChangeArrowheads="1"/>
          </p:cNvPicPr>
          <p:nvPr/>
        </p:nvPicPr>
        <p:blipFill>
          <a:blip r:embed="rId2"/>
          <a:srcRect l="2234" t="24037" r="4469" b="10413"/>
          <a:stretch>
            <a:fillRect/>
          </a:stretch>
        </p:blipFill>
        <p:spPr bwMode="auto">
          <a:xfrm>
            <a:off x="0" y="1700213"/>
            <a:ext cx="8748713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38" name="Rectangle 32"/>
          <p:cNvSpPr>
            <a:spLocks noChangeArrowheads="1"/>
          </p:cNvSpPr>
          <p:nvPr/>
        </p:nvSpPr>
        <p:spPr bwMode="auto">
          <a:xfrm>
            <a:off x="0" y="44450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Experimental Setup </a:t>
            </a:r>
          </a:p>
          <a:p>
            <a:pPr algn="ctr"/>
            <a:r>
              <a:rPr lang="de-DE" sz="2400">
                <a:solidFill>
                  <a:schemeClr val="bg1"/>
                </a:solidFill>
              </a:rPr>
              <a:t>@ the polarized electron source of the TU Darmstadt</a:t>
            </a:r>
          </a:p>
        </p:txBody>
      </p:sp>
      <p:sp>
        <p:nvSpPr>
          <p:cNvPr id="193539" name="Rectangle 6"/>
          <p:cNvSpPr>
            <a:spLocks noChangeArrowheads="1"/>
          </p:cNvSpPr>
          <p:nvPr/>
        </p:nvSpPr>
        <p:spPr bwMode="auto">
          <a:xfrm>
            <a:off x="114295" y="1214438"/>
            <a:ext cx="524352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 100 </a:t>
            </a:r>
            <a:r>
              <a:rPr lang="de-DE" sz="2400" b="1" dirty="0" err="1">
                <a:solidFill>
                  <a:srgbClr val="002060"/>
                </a:solidFill>
              </a:rPr>
              <a:t>keV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electrons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endParaRPr lang="de-DE" sz="2400" b="1" dirty="0">
              <a:solidFill>
                <a:srgbClr val="002060"/>
              </a:solidFill>
            </a:endParaRPr>
          </a:p>
          <a:p>
            <a:endParaRPr lang="de-DE" sz="2400" b="1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electron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polarization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smtClean="0">
                <a:solidFill>
                  <a:srgbClr val="002060"/>
                </a:solidFill>
              </a:rPr>
              <a:t> 76</a:t>
            </a:r>
            <a:r>
              <a:rPr lang="en-US" sz="2400" b="1" dirty="0">
                <a:solidFill>
                  <a:srgbClr val="002060"/>
                </a:solidFill>
              </a:rPr>
              <a:t>±5</a:t>
            </a:r>
            <a:r>
              <a:rPr lang="en-US" sz="2400" b="1" dirty="0" smtClean="0">
                <a:solidFill>
                  <a:srgbClr val="002060"/>
                </a:solidFill>
              </a:rPr>
              <a:t>%</a:t>
            </a:r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gold </a:t>
            </a:r>
            <a:r>
              <a:rPr lang="en-US" sz="2400" b="1" dirty="0" smtClean="0">
                <a:solidFill>
                  <a:srgbClr val="002060"/>
                </a:solidFill>
              </a:rPr>
              <a:t>target foil (thickness: 90 </a:t>
            </a:r>
            <a:r>
              <a:rPr lang="el-GR" sz="2400" b="1" dirty="0">
                <a:solidFill>
                  <a:srgbClr val="002060"/>
                </a:solidFill>
              </a:rPr>
              <a:t>μ</a:t>
            </a:r>
            <a:r>
              <a:rPr lang="de-DE" sz="2400" b="1" dirty="0" smtClean="0">
                <a:solidFill>
                  <a:srgbClr val="002060"/>
                </a:solidFill>
              </a:rPr>
              <a:t>g/cm</a:t>
            </a:r>
            <a:r>
              <a:rPr lang="de-DE" sz="2400" b="1" baseline="30000" dirty="0" smtClean="0">
                <a:solidFill>
                  <a:srgbClr val="002060"/>
                </a:solidFill>
              </a:rPr>
              <a:t>2</a:t>
            </a:r>
            <a:r>
              <a:rPr lang="de-DE" sz="2400" b="1" dirty="0" smtClean="0">
                <a:solidFill>
                  <a:srgbClr val="002060"/>
                </a:solidFill>
              </a:rPr>
              <a:t>)</a:t>
            </a:r>
          </a:p>
          <a:p>
            <a:endParaRPr lang="de-DE" sz="2400" b="1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smtClean="0">
                <a:solidFill>
                  <a:srgbClr val="002060"/>
                </a:solidFill>
              </a:rPr>
              <a:t>x-</a:t>
            </a:r>
            <a:r>
              <a:rPr lang="de-DE" sz="2400" b="1" dirty="0" err="1" smtClean="0">
                <a:solidFill>
                  <a:srgbClr val="002060"/>
                </a:solidFill>
              </a:rPr>
              <a:t>ray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polarimeter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at</a:t>
            </a:r>
            <a:r>
              <a:rPr lang="de-DE" sz="2400" b="1" dirty="0">
                <a:solidFill>
                  <a:srgbClr val="002060"/>
                </a:solidFill>
              </a:rPr>
              <a:t> 130° 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193540" name="Text Box 33"/>
          <p:cNvSpPr txBox="1">
            <a:spLocks noChangeArrowheads="1"/>
          </p:cNvSpPr>
          <p:nvPr/>
        </p:nvSpPr>
        <p:spPr bwMode="auto">
          <a:xfrm>
            <a:off x="2339975" y="6237288"/>
            <a:ext cx="3684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solidFill>
                  <a:srgbClr val="5F5F5F"/>
                </a:solidFill>
              </a:rPr>
              <a:t>[C. Heßler, Conf. Proc. EPAC08, 1482-1494 (2008)]</a:t>
            </a:r>
          </a:p>
          <a:p>
            <a:endParaRPr lang="de-DE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712" name="Object 488"/>
          <p:cNvGraphicFramePr>
            <a:graphicFrameLocks noChangeAspect="1"/>
          </p:cNvGraphicFramePr>
          <p:nvPr/>
        </p:nvGraphicFramePr>
        <p:xfrm>
          <a:off x="-1200150" y="1803400"/>
          <a:ext cx="6894513" cy="4751388"/>
        </p:xfrm>
        <a:graphic>
          <a:graphicData uri="http://schemas.openxmlformats.org/presentationml/2006/ole">
            <p:oleObj spid="_x0000_s180972" name="Graph" r:id="rId3" imgW="4276954" imgH="3024835" progId="">
              <p:embed/>
            </p:oleObj>
          </a:graphicData>
        </a:graphic>
      </p:graphicFrame>
      <p:sp>
        <p:nvSpPr>
          <p:cNvPr id="180714" name="Text Box 103"/>
          <p:cNvSpPr txBox="1">
            <a:spLocks noChangeArrowheads="1"/>
          </p:cNvSpPr>
          <p:nvPr/>
        </p:nvSpPr>
        <p:spPr bwMode="auto">
          <a:xfrm>
            <a:off x="900113" y="4437063"/>
            <a:ext cx="1895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175125"/>
            <a:r>
              <a:rPr lang="de-DE" sz="2000">
                <a:solidFill>
                  <a:srgbClr val="333333"/>
                </a:solidFill>
                <a:latin typeface="Arial" charset="0"/>
                <a:ea typeface="ＭＳ Ｐゴシック" pitchFamily="34" charset="-128"/>
              </a:rPr>
              <a:t>Reconstructed Compton events</a:t>
            </a:r>
            <a:endParaRPr lang="de-DE" sz="24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0715" name="Text Box 100"/>
          <p:cNvSpPr txBox="1">
            <a:spLocks noChangeArrowheads="1"/>
          </p:cNvSpPr>
          <p:nvPr/>
        </p:nvSpPr>
        <p:spPr bwMode="auto">
          <a:xfrm>
            <a:off x="2390775" y="2611438"/>
            <a:ext cx="811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75125"/>
            <a:r>
              <a:rPr lang="de-DE" sz="1200" b="1">
                <a:latin typeface="Arial" charset="0"/>
                <a:ea typeface="ＭＳ Ｐゴシック" pitchFamily="34" charset="-128"/>
              </a:rPr>
              <a:t>K</a:t>
            </a:r>
            <a:r>
              <a:rPr lang="el-GR" sz="1200" b="1">
                <a:latin typeface="Arial" charset="0"/>
                <a:ea typeface="ＭＳ Ｐゴシック" pitchFamily="34" charset="-128"/>
              </a:rPr>
              <a:t>α</a:t>
            </a:r>
          </a:p>
        </p:txBody>
      </p:sp>
      <p:sp>
        <p:nvSpPr>
          <p:cNvPr id="180716" name="Text Box 101"/>
          <p:cNvSpPr txBox="1">
            <a:spLocks noChangeArrowheads="1"/>
          </p:cNvSpPr>
          <p:nvPr/>
        </p:nvSpPr>
        <p:spPr bwMode="auto">
          <a:xfrm>
            <a:off x="3087688" y="2997200"/>
            <a:ext cx="611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75125"/>
            <a:r>
              <a:rPr lang="de-DE" sz="1200" b="1">
                <a:latin typeface="Arial" charset="0"/>
                <a:ea typeface="ＭＳ Ｐゴシック" pitchFamily="34" charset="-128"/>
              </a:rPr>
              <a:t>K</a:t>
            </a:r>
            <a:r>
              <a:rPr lang="el-GR" sz="1200" b="1">
                <a:latin typeface="Arial" charset="0"/>
                <a:ea typeface="ＭＳ Ｐゴシック" pitchFamily="34" charset="-128"/>
              </a:rPr>
              <a:t>β</a:t>
            </a:r>
          </a:p>
        </p:txBody>
      </p:sp>
      <p:sp>
        <p:nvSpPr>
          <p:cNvPr id="180717" name="Textfeld 11"/>
          <p:cNvSpPr txBox="1">
            <a:spLocks noChangeArrowheads="1"/>
          </p:cNvSpPr>
          <p:nvPr/>
        </p:nvSpPr>
        <p:spPr bwMode="auto">
          <a:xfrm>
            <a:off x="0" y="1666875"/>
            <a:ext cx="42259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/>
              <a:t>100 keV e</a:t>
            </a:r>
            <a:r>
              <a:rPr lang="de-DE" sz="2800" baseline="30000"/>
              <a:t>-</a:t>
            </a:r>
            <a:r>
              <a:rPr lang="de-DE" sz="2800"/>
              <a:t>→ Au @ 130 deg</a:t>
            </a:r>
          </a:p>
        </p:txBody>
      </p:sp>
      <p:sp>
        <p:nvSpPr>
          <p:cNvPr id="180718" name="Rechteck 15"/>
          <p:cNvSpPr>
            <a:spLocks noChangeArrowheads="1"/>
          </p:cNvSpPr>
          <p:nvPr/>
        </p:nvSpPr>
        <p:spPr bwMode="auto">
          <a:xfrm>
            <a:off x="176213" y="201613"/>
            <a:ext cx="8551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Verdana" pitchFamily="34" charset="0"/>
              </a:rPr>
              <a:t>Bremsstrahlung of spin-polarized electrons</a:t>
            </a: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3541713" y="1714500"/>
            <a:ext cx="6254750" cy="3586163"/>
            <a:chOff x="3541616" y="1714806"/>
            <a:chExt cx="6254217" cy="3586162"/>
          </a:xfrm>
        </p:grpSpPr>
        <p:grpSp>
          <p:nvGrpSpPr>
            <p:cNvPr id="14" name="Gruppieren 20"/>
            <p:cNvGrpSpPr/>
            <p:nvPr/>
          </p:nvGrpSpPr>
          <p:grpSpPr>
            <a:xfrm>
              <a:off x="5724242" y="1714806"/>
              <a:ext cx="4071591" cy="3586162"/>
              <a:chOff x="6981015" y="1714806"/>
              <a:chExt cx="4071705" cy="3586162"/>
            </a:xfrm>
            <a:solidFill>
              <a:schemeClr val="tx1"/>
            </a:solidFill>
          </p:grpSpPr>
          <p:sp>
            <p:nvSpPr>
              <p:cNvPr id="17" name="Rechteck 16"/>
              <p:cNvSpPr/>
              <p:nvPr/>
            </p:nvSpPr>
            <p:spPr bwMode="auto">
              <a:xfrm>
                <a:off x="6981015" y="1802695"/>
                <a:ext cx="3436450" cy="3398808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0" name="Picture 44" descr="TRANSAU130COMPIM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/>
              </a:blip>
              <a:srcRect l="13815" t="22112" r="33936" b="10808"/>
              <a:stretch/>
            </p:blipFill>
            <p:spPr bwMode="auto">
              <a:xfrm>
                <a:off x="7236296" y="2158027"/>
                <a:ext cx="2784010" cy="2786916"/>
              </a:xfrm>
              <a:prstGeom prst="rect">
                <a:avLst/>
              </a:prstGeom>
              <a:grpFill/>
              <a:extLst/>
            </p:spPr>
          </p:pic>
          <p:graphicFrame>
            <p:nvGraphicFramePr>
              <p:cNvPr id="180713" name="Object 489"/>
              <p:cNvGraphicFramePr>
                <a:graphicFrameLocks noChangeAspect="1"/>
              </p:cNvGraphicFramePr>
              <p:nvPr/>
            </p:nvGraphicFramePr>
            <p:xfrm>
              <a:off x="7128420" y="1714806"/>
              <a:ext cx="3924300" cy="3586162"/>
            </p:xfrm>
            <a:graphic>
              <a:graphicData uri="http://schemas.openxmlformats.org/presentationml/2006/ole">
                <p:oleObj spid="_x0000_s180973" name="Graph" r:id="rId5" imgW="4135526" imgH="2895600" progId="">
                  <p:embed/>
                </p:oleObj>
              </a:graphicData>
            </a:graphic>
          </p:graphicFrame>
        </p:grpSp>
        <p:sp>
          <p:nvSpPr>
            <p:cNvPr id="26" name="Pfeil nach oben 25"/>
            <p:cNvSpPr/>
            <p:nvPr/>
          </p:nvSpPr>
          <p:spPr bwMode="auto">
            <a:xfrm rot="4099091">
              <a:off x="4398769" y="3588152"/>
              <a:ext cx="531813" cy="2246121"/>
            </a:xfrm>
            <a:prstGeom prst="up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0" y="1906588"/>
            <a:ext cx="91440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/>
            <a:r>
              <a:rPr lang="en-US" sz="2000" dirty="0">
                <a:solidFill>
                  <a:srgbClr val="003366"/>
                </a:solidFill>
              </a:rPr>
              <a:t>W. Chen, R. </a:t>
            </a:r>
            <a:r>
              <a:rPr lang="en-US" sz="2000" dirty="0" err="1">
                <a:solidFill>
                  <a:srgbClr val="003366"/>
                </a:solidFill>
              </a:rPr>
              <a:t>DuBois</a:t>
            </a:r>
            <a:r>
              <a:rPr lang="en-US" sz="2000" dirty="0">
                <a:solidFill>
                  <a:srgbClr val="003366"/>
                </a:solidFill>
              </a:rPr>
              <a:t>, A. </a:t>
            </a:r>
            <a:r>
              <a:rPr lang="en-US" sz="2000" dirty="0" err="1">
                <a:solidFill>
                  <a:srgbClr val="003366"/>
                </a:solidFill>
              </a:rPr>
              <a:t>Gumberizde</a:t>
            </a:r>
            <a:r>
              <a:rPr lang="en-US" sz="2000" dirty="0">
                <a:solidFill>
                  <a:srgbClr val="003366"/>
                </a:solidFill>
              </a:rPr>
              <a:t>, S. </a:t>
            </a:r>
            <a:r>
              <a:rPr lang="en-US" sz="2000" dirty="0" err="1">
                <a:solidFill>
                  <a:srgbClr val="003366"/>
                </a:solidFill>
              </a:rPr>
              <a:t>Hagmann</a:t>
            </a:r>
            <a:r>
              <a:rPr lang="en-US" sz="2000" dirty="0">
                <a:solidFill>
                  <a:srgbClr val="003366"/>
                </a:solidFill>
              </a:rPr>
              <a:t>, M. </a:t>
            </a:r>
            <a:r>
              <a:rPr lang="en-US" sz="2000" dirty="0" err="1">
                <a:solidFill>
                  <a:srgbClr val="003366"/>
                </a:solidFill>
              </a:rPr>
              <a:t>Hegewald</a:t>
            </a:r>
            <a:r>
              <a:rPr lang="en-US" sz="2000" dirty="0">
                <a:solidFill>
                  <a:srgbClr val="003366"/>
                </a:solidFill>
              </a:rPr>
              <a:t>, </a:t>
            </a:r>
            <a:r>
              <a:rPr lang="de-DE" sz="2000" dirty="0">
                <a:solidFill>
                  <a:srgbClr val="003366"/>
                </a:solidFill>
              </a:rPr>
              <a:t>S. Hess, C. </a:t>
            </a:r>
            <a:r>
              <a:rPr lang="de-DE" sz="2000" dirty="0" err="1">
                <a:solidFill>
                  <a:srgbClr val="003366"/>
                </a:solidFill>
              </a:rPr>
              <a:t>Kozhuharov</a:t>
            </a:r>
            <a:r>
              <a:rPr lang="de-DE" sz="2000" dirty="0">
                <a:solidFill>
                  <a:srgbClr val="003366"/>
                </a:solidFill>
              </a:rPr>
              <a:t>, U. Spillmann, D. Thorn, S. </a:t>
            </a:r>
            <a:r>
              <a:rPr lang="de-DE" sz="2000" dirty="0" err="1">
                <a:solidFill>
                  <a:srgbClr val="003366"/>
                </a:solidFill>
              </a:rPr>
              <a:t>Trotsenko</a:t>
            </a:r>
            <a:r>
              <a:rPr lang="de-DE" sz="2000" dirty="0">
                <a:solidFill>
                  <a:srgbClr val="003366"/>
                </a:solidFill>
              </a:rPr>
              <a:t>,  G. Weber, </a:t>
            </a:r>
            <a:r>
              <a:rPr lang="en-US" sz="2000" dirty="0">
                <a:solidFill>
                  <a:srgbClr val="003366"/>
                </a:solidFill>
              </a:rPr>
              <a:t> </a:t>
            </a:r>
            <a:r>
              <a:rPr lang="de-DE" sz="2000" dirty="0">
                <a:solidFill>
                  <a:srgbClr val="003366"/>
                </a:solidFill>
              </a:rPr>
              <a:t>D. Winters, N. Winters </a:t>
            </a:r>
            <a:r>
              <a:rPr lang="de-DE" sz="2000" dirty="0" err="1">
                <a:solidFill>
                  <a:srgbClr val="003366"/>
                </a:solidFill>
              </a:rPr>
              <a:t>and</a:t>
            </a:r>
            <a:r>
              <a:rPr lang="de-DE" sz="2000" dirty="0">
                <a:solidFill>
                  <a:srgbClr val="003366"/>
                </a:solidFill>
              </a:rPr>
              <a:t> </a:t>
            </a:r>
            <a:endParaRPr lang="de-DE" sz="2000" dirty="0" smtClean="0">
              <a:solidFill>
                <a:srgbClr val="003366"/>
              </a:solidFill>
            </a:endParaRPr>
          </a:p>
          <a:p>
            <a:pPr marL="342900" indent="-342900" algn="ctr"/>
            <a:r>
              <a:rPr lang="de-DE" sz="2000" dirty="0" err="1" smtClean="0">
                <a:solidFill>
                  <a:srgbClr val="003366"/>
                </a:solidFill>
              </a:rPr>
              <a:t>Th</a:t>
            </a:r>
            <a:r>
              <a:rPr lang="de-DE" sz="2000" dirty="0">
                <a:solidFill>
                  <a:srgbClr val="003366"/>
                </a:solidFill>
              </a:rPr>
              <a:t>. </a:t>
            </a:r>
            <a:r>
              <a:rPr lang="de-DE" sz="2000" dirty="0" err="1">
                <a:solidFill>
                  <a:srgbClr val="003366"/>
                </a:solidFill>
              </a:rPr>
              <a:t>Stöhlker</a:t>
            </a:r>
            <a:endParaRPr lang="de-DE" sz="2000" dirty="0">
              <a:solidFill>
                <a:srgbClr val="003366"/>
              </a:solidFill>
            </a:endParaRP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1336675" y="5629275"/>
            <a:ext cx="6521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3366"/>
                </a:solidFill>
              </a:rPr>
              <a:t>D. Jakubassa-Amundson, </a:t>
            </a:r>
            <a:r>
              <a:rPr lang="de-DE" sz="2000">
                <a:solidFill>
                  <a:srgbClr val="003366"/>
                </a:solidFill>
              </a:rPr>
              <a:t> </a:t>
            </a:r>
            <a:r>
              <a:rPr lang="en-US" sz="2000">
                <a:solidFill>
                  <a:srgbClr val="003366"/>
                </a:solidFill>
              </a:rPr>
              <a:t>A. Surzhykov, V. A. Yerokhin </a:t>
            </a:r>
            <a:endParaRPr lang="de-DE" sz="2000">
              <a:solidFill>
                <a:srgbClr val="003366"/>
              </a:solidFill>
            </a:endParaRP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250825" y="5799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250825" y="4252913"/>
            <a:ext cx="8532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>
                <a:solidFill>
                  <a:srgbClr val="003366"/>
                </a:solidFill>
              </a:rPr>
              <a:t>R. Barday, C. Eckardt, A. Göök, Y. Poltoratska, M. Wagner and J. Enders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-36513" y="312738"/>
            <a:ext cx="9107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Collaborators</a:t>
            </a:r>
            <a:endParaRPr lang="de-DE" sz="2800" b="1">
              <a:solidFill>
                <a:schemeClr val="bg1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4925" y="3787775"/>
            <a:ext cx="91170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 b="1"/>
              <a:t>Electron source @ TU Darmstadt</a:t>
            </a:r>
            <a:endParaRPr lang="de-DE" sz="2200" b="1"/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34925" y="1484313"/>
            <a:ext cx="9117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 b="1"/>
              <a:t>Atom Physics Group @ GSI</a:t>
            </a:r>
            <a:endParaRPr lang="de-DE" sz="2200" b="1"/>
          </a:p>
        </p:txBody>
      </p:sp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-7938" y="5253038"/>
            <a:ext cx="9117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 b="1"/>
              <a:t>Theory</a:t>
            </a:r>
            <a:endParaRPr lang="de-DE" sz="2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824"/>
          <p:cNvGraphicFramePr>
            <a:graphicFrameLocks noChangeAspect="1"/>
          </p:cNvGraphicFramePr>
          <p:nvPr/>
        </p:nvGraphicFramePr>
        <p:xfrm>
          <a:off x="-1189038" y="1773238"/>
          <a:ext cx="6894513" cy="4751387"/>
        </p:xfrm>
        <a:graphic>
          <a:graphicData uri="http://schemas.openxmlformats.org/presentationml/2006/ole">
            <p:oleObj spid="_x0000_s197952" name="Graph" r:id="rId3" imgW="4276954" imgH="3024835" progId="">
              <p:embed/>
            </p:oleObj>
          </a:graphicData>
        </a:graphic>
      </p:graphicFrame>
      <p:graphicFrame>
        <p:nvGraphicFramePr>
          <p:cNvPr id="182073" name="Object 825"/>
          <p:cNvGraphicFramePr>
            <a:graphicFrameLocks noChangeAspect="1"/>
          </p:cNvGraphicFramePr>
          <p:nvPr/>
        </p:nvGraphicFramePr>
        <p:xfrm>
          <a:off x="5005388" y="1093788"/>
          <a:ext cx="3611562" cy="2527300"/>
        </p:xfrm>
        <a:graphic>
          <a:graphicData uri="http://schemas.openxmlformats.org/presentationml/2006/ole">
            <p:oleObj spid="_x0000_s197953" name="Graph" r:id="rId4" imgW="4135526" imgH="2895600" progId="">
              <p:embed/>
            </p:oleObj>
          </a:graphicData>
        </a:graphic>
      </p:graphicFrame>
      <p:sp>
        <p:nvSpPr>
          <p:cNvPr id="182076" name="Textfeld 2"/>
          <p:cNvSpPr txBox="1">
            <a:spLocks noChangeArrowheads="1"/>
          </p:cNvSpPr>
          <p:nvPr/>
        </p:nvSpPr>
        <p:spPr bwMode="auto">
          <a:xfrm>
            <a:off x="5495925" y="5949950"/>
            <a:ext cx="2820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Photon energy: 92.5 ± 3 keV</a:t>
            </a:r>
          </a:p>
        </p:txBody>
      </p:sp>
      <p:sp>
        <p:nvSpPr>
          <p:cNvPr id="182077" name="Textfeld 2"/>
          <p:cNvSpPr txBox="1">
            <a:spLocks noChangeArrowheads="1"/>
          </p:cNvSpPr>
          <p:nvPr/>
        </p:nvSpPr>
        <p:spPr bwMode="auto">
          <a:xfrm>
            <a:off x="5651500" y="6024563"/>
            <a:ext cx="2473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400">
                <a:latin typeface="Arial" charset="0"/>
                <a:ea typeface="ＭＳ Ｐゴシック" pitchFamily="34" charset="-128"/>
              </a:rPr>
              <a:t>°</a:t>
            </a:r>
          </a:p>
        </p:txBody>
      </p:sp>
      <p:sp>
        <p:nvSpPr>
          <p:cNvPr id="182078" name="Textfeld 9"/>
          <p:cNvSpPr txBox="1">
            <a:spLocks noChangeArrowheads="1"/>
          </p:cNvSpPr>
          <p:nvPr/>
        </p:nvSpPr>
        <p:spPr bwMode="auto">
          <a:xfrm>
            <a:off x="7812088" y="1101725"/>
            <a:ext cx="1331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Unpolarized electrons</a:t>
            </a:r>
          </a:p>
        </p:txBody>
      </p:sp>
      <p:grpSp>
        <p:nvGrpSpPr>
          <p:cNvPr id="13" name="Gruppieren 12"/>
          <p:cNvGrpSpPr>
            <a:grpSpLocks/>
          </p:cNvGrpSpPr>
          <p:nvPr/>
        </p:nvGrpSpPr>
        <p:grpSpPr bwMode="auto">
          <a:xfrm>
            <a:off x="5003799" y="3470275"/>
            <a:ext cx="4176714" cy="2527300"/>
            <a:chOff x="5004048" y="3469629"/>
            <a:chExt cx="4175695" cy="2528464"/>
          </a:xfrm>
        </p:grpSpPr>
        <p:graphicFrame>
          <p:nvGraphicFramePr>
            <p:cNvPr id="182074" name="Object 826"/>
            <p:cNvGraphicFramePr>
              <a:graphicFrameLocks noChangeAspect="1"/>
            </p:cNvGraphicFramePr>
            <p:nvPr/>
          </p:nvGraphicFramePr>
          <p:xfrm>
            <a:off x="5004048" y="3469629"/>
            <a:ext cx="3612091" cy="2528464"/>
          </p:xfrm>
          <a:graphic>
            <a:graphicData uri="http://schemas.openxmlformats.org/presentationml/2006/ole">
              <p:oleObj spid="_x0000_s197954" name="Graph" r:id="rId5" imgW="4135526" imgH="2895600" progId="">
                <p:embed/>
              </p:oleObj>
            </a:graphicData>
          </a:graphic>
        </p:graphicFrame>
        <p:sp>
          <p:nvSpPr>
            <p:cNvPr id="182085" name="Textfeld 10"/>
            <p:cNvSpPr txBox="1">
              <a:spLocks noChangeArrowheads="1"/>
            </p:cNvSpPr>
            <p:nvPr/>
          </p:nvSpPr>
          <p:spPr bwMode="auto">
            <a:xfrm>
              <a:off x="7848103" y="3572086"/>
              <a:ext cx="133164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dirty="0" err="1" smtClean="0"/>
                <a:t>Transversely</a:t>
              </a:r>
              <a:r>
                <a:rPr lang="de-DE" dirty="0" smtClean="0"/>
                <a:t> </a:t>
              </a:r>
              <a:endParaRPr lang="de-DE" dirty="0"/>
            </a:p>
            <a:p>
              <a:r>
                <a:rPr lang="de-DE" dirty="0" err="1"/>
                <a:t>polarized</a:t>
              </a:r>
              <a:r>
                <a:rPr lang="de-DE" dirty="0"/>
                <a:t> </a:t>
              </a:r>
              <a:r>
                <a:rPr lang="de-DE" dirty="0" err="1"/>
                <a:t>electrons</a:t>
              </a:r>
              <a:endParaRPr lang="de-DE" baseline="30000" dirty="0"/>
            </a:p>
          </p:txBody>
        </p:sp>
      </p:grpSp>
      <p:sp>
        <p:nvSpPr>
          <p:cNvPr id="182080" name="Rechteck 15"/>
          <p:cNvSpPr>
            <a:spLocks noChangeArrowheads="1"/>
          </p:cNvSpPr>
          <p:nvPr/>
        </p:nvSpPr>
        <p:spPr bwMode="auto">
          <a:xfrm>
            <a:off x="0" y="20161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Verdana" pitchFamily="34" charset="0"/>
              </a:rPr>
              <a:t>Unpolarized</a:t>
            </a:r>
            <a:r>
              <a:rPr lang="en-US" sz="2800" dirty="0">
                <a:solidFill>
                  <a:schemeClr val="bg1"/>
                </a:solidFill>
                <a:latin typeface="Verdana" pitchFamily="34" charset="0"/>
              </a:rPr>
              <a:t> vs. </a:t>
            </a: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transversely </a:t>
            </a:r>
            <a:r>
              <a:rPr lang="en-US" sz="2800" dirty="0">
                <a:solidFill>
                  <a:schemeClr val="bg1"/>
                </a:solidFill>
                <a:latin typeface="Verdana" pitchFamily="34" charset="0"/>
              </a:rPr>
              <a:t>polarized electrons</a:t>
            </a:r>
            <a:endParaRPr lang="de-DE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17" name="Object 827"/>
          <p:cNvGraphicFramePr>
            <a:graphicFrameLocks noChangeAspect="1"/>
          </p:cNvGraphicFramePr>
          <p:nvPr/>
        </p:nvGraphicFramePr>
        <p:xfrm>
          <a:off x="-1200150" y="1803400"/>
          <a:ext cx="6894513" cy="4751388"/>
        </p:xfrm>
        <a:graphic>
          <a:graphicData uri="http://schemas.openxmlformats.org/presentationml/2006/ole">
            <p:oleObj spid="_x0000_s197955" name="Graph" r:id="rId6" imgW="4276954" imgH="3024835" progId="">
              <p:embed/>
            </p:oleObj>
          </a:graphicData>
        </a:graphic>
      </p:graphicFrame>
      <p:sp>
        <p:nvSpPr>
          <p:cNvPr id="182081" name="Text Box 103"/>
          <p:cNvSpPr txBox="1">
            <a:spLocks noChangeArrowheads="1"/>
          </p:cNvSpPr>
          <p:nvPr/>
        </p:nvSpPr>
        <p:spPr bwMode="auto">
          <a:xfrm>
            <a:off x="900113" y="4437063"/>
            <a:ext cx="1895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175125"/>
            <a:r>
              <a:rPr lang="de-DE" sz="2000">
                <a:solidFill>
                  <a:srgbClr val="333333"/>
                </a:solidFill>
                <a:latin typeface="Arial" charset="0"/>
                <a:ea typeface="ＭＳ Ｐゴシック" pitchFamily="34" charset="-128"/>
              </a:rPr>
              <a:t>Reconstructed Compton events</a:t>
            </a:r>
            <a:endParaRPr lang="de-DE" sz="24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2082" name="Text Box 100"/>
          <p:cNvSpPr txBox="1">
            <a:spLocks noChangeArrowheads="1"/>
          </p:cNvSpPr>
          <p:nvPr/>
        </p:nvSpPr>
        <p:spPr bwMode="auto">
          <a:xfrm>
            <a:off x="2390775" y="2611438"/>
            <a:ext cx="811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75125"/>
            <a:r>
              <a:rPr lang="de-DE" sz="1200" b="1">
                <a:latin typeface="Arial" charset="0"/>
                <a:ea typeface="ＭＳ Ｐゴシック" pitchFamily="34" charset="-128"/>
              </a:rPr>
              <a:t>K</a:t>
            </a:r>
            <a:r>
              <a:rPr lang="el-GR" sz="1200" b="1">
                <a:latin typeface="Arial" charset="0"/>
                <a:ea typeface="ＭＳ Ｐゴシック" pitchFamily="34" charset="-128"/>
              </a:rPr>
              <a:t>α</a:t>
            </a:r>
          </a:p>
        </p:txBody>
      </p:sp>
      <p:sp>
        <p:nvSpPr>
          <p:cNvPr id="182083" name="Text Box 101"/>
          <p:cNvSpPr txBox="1">
            <a:spLocks noChangeArrowheads="1"/>
          </p:cNvSpPr>
          <p:nvPr/>
        </p:nvSpPr>
        <p:spPr bwMode="auto">
          <a:xfrm>
            <a:off x="3087688" y="2997200"/>
            <a:ext cx="611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75125"/>
            <a:r>
              <a:rPr lang="de-DE" sz="1200" b="1">
                <a:latin typeface="Arial" charset="0"/>
                <a:ea typeface="ＭＳ Ｐゴシック" pitchFamily="34" charset="-128"/>
              </a:rPr>
              <a:t>K</a:t>
            </a:r>
            <a:r>
              <a:rPr lang="el-GR" sz="1200" b="1">
                <a:latin typeface="Arial" charset="0"/>
                <a:ea typeface="ＭＳ Ｐゴシック" pitchFamily="34" charset="-128"/>
              </a:rPr>
              <a:t>β</a:t>
            </a:r>
          </a:p>
        </p:txBody>
      </p:sp>
      <p:sp>
        <p:nvSpPr>
          <p:cNvPr id="182084" name="Textfeld 20"/>
          <p:cNvSpPr txBox="1">
            <a:spLocks noChangeArrowheads="1"/>
          </p:cNvSpPr>
          <p:nvPr/>
        </p:nvSpPr>
        <p:spPr bwMode="auto">
          <a:xfrm>
            <a:off x="0" y="1666875"/>
            <a:ext cx="42259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/>
              <a:t>100 keV e</a:t>
            </a:r>
            <a:r>
              <a:rPr lang="de-DE" sz="2800" baseline="30000"/>
              <a:t>-</a:t>
            </a:r>
            <a:r>
              <a:rPr lang="de-DE" sz="2800"/>
              <a:t>→ Au @ 130 deg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948" name="Object 652"/>
          <p:cNvGraphicFramePr>
            <a:graphicFrameLocks noChangeAspect="1"/>
          </p:cNvGraphicFramePr>
          <p:nvPr/>
        </p:nvGraphicFramePr>
        <p:xfrm>
          <a:off x="-252413" y="3068638"/>
          <a:ext cx="5400676" cy="4248150"/>
        </p:xfrm>
        <a:graphic>
          <a:graphicData uri="http://schemas.openxmlformats.org/presentationml/2006/ole">
            <p:oleObj spid="_x0000_s199701" name="Graph" r:id="rId3" imgW="4276954" imgH="3024835" progId="">
              <p:embed/>
            </p:oleObj>
          </a:graphicData>
        </a:graphic>
      </p:graphicFrame>
      <p:sp>
        <p:nvSpPr>
          <p:cNvPr id="183951" name="Rechteck 1"/>
          <p:cNvSpPr>
            <a:spLocks noChangeArrowheads="1"/>
          </p:cNvSpPr>
          <p:nvPr/>
        </p:nvSpPr>
        <p:spPr bwMode="auto">
          <a:xfrm>
            <a:off x="0" y="201613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Verdana" pitchFamily="34" charset="0"/>
              </a:rPr>
              <a:t>Unpolarized</a:t>
            </a: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 vs. transversely polarized electrons</a:t>
            </a:r>
            <a:endParaRPr lang="de-DE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43438" y="4554538"/>
            <a:ext cx="345757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2060"/>
                </a:solidFill>
              </a:rPr>
              <a:t>Experimental </a:t>
            </a:r>
            <a:r>
              <a:rPr lang="de-DE" dirty="0" err="1">
                <a:solidFill>
                  <a:srgbClr val="002060"/>
                </a:solidFill>
              </a:rPr>
              <a:t>data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include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corrections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for</a:t>
            </a:r>
            <a:r>
              <a:rPr lang="de-DE" dirty="0">
                <a:solidFill>
                  <a:srgbClr val="002060"/>
                </a:solidFill>
              </a:rPr>
              <a:t> (P</a:t>
            </a:r>
            <a:r>
              <a:rPr lang="de-DE" baseline="-25000" dirty="0">
                <a:solidFill>
                  <a:srgbClr val="002060"/>
                </a:solidFill>
              </a:rPr>
              <a:t>L </a:t>
            </a:r>
            <a:r>
              <a:rPr lang="de-DE" dirty="0" err="1">
                <a:solidFill>
                  <a:srgbClr val="002060"/>
                </a:solidFill>
              </a:rPr>
              <a:t>only</a:t>
            </a:r>
            <a:r>
              <a:rPr lang="de-DE" dirty="0">
                <a:solidFill>
                  <a:srgbClr val="002060"/>
                </a:solidFill>
              </a:rPr>
              <a:t>):</a:t>
            </a:r>
          </a:p>
          <a:p>
            <a:pPr>
              <a:defRPr/>
            </a:pPr>
            <a:endParaRPr lang="de-DE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dirty="0" err="1">
                <a:solidFill>
                  <a:srgbClr val="002060"/>
                </a:solidFill>
              </a:rPr>
              <a:t>Characteristic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transitions</a:t>
            </a:r>
            <a:endParaRPr lang="de-DE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dirty="0">
                <a:solidFill>
                  <a:srgbClr val="002060"/>
                </a:solidFill>
              </a:rPr>
              <a:t>Polarimeter </a:t>
            </a:r>
            <a:r>
              <a:rPr lang="de-DE" dirty="0" err="1">
                <a:solidFill>
                  <a:srgbClr val="002060"/>
                </a:solidFill>
              </a:rPr>
              <a:t>quality</a:t>
            </a:r>
            <a:r>
              <a:rPr lang="de-DE" dirty="0">
                <a:solidFill>
                  <a:srgbClr val="002060"/>
                </a:solidFill>
              </a:rPr>
              <a:t> Q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dirty="0">
                <a:solidFill>
                  <a:srgbClr val="002060"/>
                </a:solidFill>
              </a:rPr>
              <a:t>Random </a:t>
            </a:r>
            <a:r>
              <a:rPr lang="de-DE" dirty="0" err="1">
                <a:solidFill>
                  <a:srgbClr val="002060"/>
                </a:solidFill>
              </a:rPr>
              <a:t>coincidences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2124075" y="3509963"/>
            <a:ext cx="2700338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de-DE" sz="1600" i="1" dirty="0" err="1">
                <a:solidFill>
                  <a:schemeClr val="accent6">
                    <a:lumMod val="75000"/>
                  </a:schemeClr>
                </a:solidFill>
              </a:rPr>
              <a:t>Preliminary</a:t>
            </a:r>
            <a:r>
              <a:rPr lang="de-DE" sz="1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de-DE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5688013" y="3500438"/>
            <a:ext cx="2700337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de-DE" sz="1600" i="1" dirty="0" err="1">
                <a:solidFill>
                  <a:schemeClr val="accent6">
                    <a:lumMod val="75000"/>
                  </a:schemeClr>
                </a:solidFill>
              </a:rPr>
              <a:t>Preliminary</a:t>
            </a:r>
            <a:r>
              <a:rPr lang="de-DE" sz="1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de-DE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Grafik 9" descr="plex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346" y="714356"/>
            <a:ext cx="5345750" cy="3754826"/>
          </a:xfrm>
          <a:prstGeom prst="rect">
            <a:avLst/>
          </a:prstGeom>
        </p:spPr>
      </p:pic>
      <p:pic>
        <p:nvPicPr>
          <p:cNvPr id="11" name="Grafik 10" descr="tiltex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714356"/>
            <a:ext cx="5333559" cy="3742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06" name="Rechteck 2"/>
          <p:cNvSpPr>
            <a:spLocks noChangeArrowheads="1"/>
          </p:cNvSpPr>
          <p:nvPr/>
        </p:nvSpPr>
        <p:spPr bwMode="auto">
          <a:xfrm>
            <a:off x="176213" y="201613"/>
            <a:ext cx="8551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Target effects</a:t>
            </a:r>
            <a:endParaRPr lang="de-DE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685925" y="2420938"/>
            <a:ext cx="1008063" cy="30241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9708" name="Textfeld 3"/>
          <p:cNvSpPr txBox="1">
            <a:spLocks noChangeArrowheads="1"/>
          </p:cNvSpPr>
          <p:nvPr/>
        </p:nvSpPr>
        <p:spPr bwMode="auto">
          <a:xfrm>
            <a:off x="0" y="99218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solidFill>
                  <a:srgbClr val="002060"/>
                </a:solidFill>
              </a:rPr>
              <a:t>Correction for target effects resulting form scattering of electrons in finite-thick target foils (90 µg/cm</a:t>
            </a:r>
            <a:r>
              <a:rPr lang="de-DE" sz="2800" baseline="30000">
                <a:solidFill>
                  <a:srgbClr val="002060"/>
                </a:solidFill>
              </a:rPr>
              <a:t>2</a:t>
            </a:r>
            <a:r>
              <a:rPr lang="de-DE" sz="2800">
                <a:solidFill>
                  <a:srgbClr val="002060"/>
                </a:solidFill>
              </a:rPr>
              <a:t> Au)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76213" y="3933825"/>
            <a:ext cx="1947862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2185988" y="3933825"/>
            <a:ext cx="1362075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 flipV="1">
            <a:off x="2185988" y="2997200"/>
            <a:ext cx="9525" cy="87153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2411413" y="2636838"/>
            <a:ext cx="0" cy="720725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713" name="Line 17"/>
          <p:cNvSpPr>
            <a:spLocks noChangeShapeType="1"/>
          </p:cNvSpPr>
          <p:nvPr/>
        </p:nvSpPr>
        <p:spPr bwMode="auto">
          <a:xfrm>
            <a:off x="2555875" y="2852738"/>
            <a:ext cx="2159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9714" name="Text Box 16"/>
          <p:cNvSpPr txBox="1">
            <a:spLocks noChangeArrowheads="1"/>
          </p:cNvSpPr>
          <p:nvPr/>
        </p:nvSpPr>
        <p:spPr bwMode="auto">
          <a:xfrm>
            <a:off x="2484438" y="2852738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solidFill>
                  <a:srgbClr val="0033CC"/>
                </a:solidFill>
                <a:latin typeface="Arial" charset="0"/>
                <a:ea typeface="ＭＳ Ｐゴシック" pitchFamily="34" charset="-128"/>
              </a:rPr>
              <a:t>E</a:t>
            </a:r>
          </a:p>
        </p:txBody>
      </p:sp>
      <p:cxnSp>
        <p:nvCxnSpPr>
          <p:cNvPr id="35" name="Gerade Verbindung mit Pfeil 34"/>
          <p:cNvCxnSpPr/>
          <p:nvPr/>
        </p:nvCxnSpPr>
        <p:spPr>
          <a:xfrm>
            <a:off x="2339975" y="4076700"/>
            <a:ext cx="793750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716" name="Line 17"/>
          <p:cNvSpPr>
            <a:spLocks noChangeShapeType="1"/>
          </p:cNvSpPr>
          <p:nvPr/>
        </p:nvSpPr>
        <p:spPr bwMode="auto">
          <a:xfrm>
            <a:off x="2555875" y="4184650"/>
            <a:ext cx="2159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9717" name="Text Box 16"/>
          <p:cNvSpPr txBox="1">
            <a:spLocks noChangeArrowheads="1"/>
          </p:cNvSpPr>
          <p:nvPr/>
        </p:nvSpPr>
        <p:spPr bwMode="auto">
          <a:xfrm>
            <a:off x="2484438" y="4184650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solidFill>
                  <a:srgbClr val="0033CC"/>
                </a:solidFill>
                <a:latin typeface="Arial" charset="0"/>
                <a:ea typeface="ＭＳ Ｐゴシック" pitchFamily="34" charset="-128"/>
              </a:rPr>
              <a:t>E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-36513" y="5445125"/>
            <a:ext cx="46307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r>
              <a:rPr lang="de-DE" sz="2800" dirty="0" err="1">
                <a:solidFill>
                  <a:schemeClr val="accent6">
                    <a:lumMod val="75000"/>
                  </a:schemeClr>
                </a:solidFill>
              </a:rPr>
              <a:t>No</a:t>
            </a:r>
            <a:r>
              <a:rPr lang="de-DE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accent6">
                    <a:lumMod val="75000"/>
                  </a:schemeClr>
                </a:solidFill>
              </a:rPr>
              <a:t>single</a:t>
            </a:r>
            <a:r>
              <a:rPr lang="de-DE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accent6">
                    <a:lumMod val="75000"/>
                  </a:schemeClr>
                </a:solidFill>
              </a:rPr>
              <a:t>collision</a:t>
            </a:r>
            <a:r>
              <a:rPr lang="de-DE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accent6">
                    <a:lumMod val="75000"/>
                  </a:schemeClr>
                </a:solidFill>
              </a:rPr>
              <a:t>conditions</a:t>
            </a:r>
            <a:r>
              <a:rPr lang="de-DE" sz="2800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55576" y="3356992"/>
            <a:ext cx="508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e</a:t>
            </a:r>
            <a:r>
              <a:rPr lang="de-DE" sz="3600" b="1" baseline="30000" dirty="0" smtClean="0"/>
              <a:t>-</a:t>
            </a:r>
            <a:endParaRPr lang="de-DE" sz="3600" b="1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68739708"/>
              </p:ext>
            </p:extLst>
          </p:nvPr>
        </p:nvGraphicFramePr>
        <p:xfrm>
          <a:off x="3848793" y="1903759"/>
          <a:ext cx="5619751" cy="3973513"/>
        </p:xfrm>
        <a:graphic>
          <a:graphicData uri="http://schemas.openxmlformats.org/presentationml/2006/ole">
            <p:oleObj spid="_x0000_s189966" name="Graph" r:id="rId3" imgW="4276954" imgH="3024835" progId="">
              <p:embed/>
            </p:oleObj>
          </a:graphicData>
        </a:graphic>
      </p:graphicFrame>
      <p:grpSp>
        <p:nvGrpSpPr>
          <p:cNvPr id="8" name="Gruppieren 7"/>
          <p:cNvGrpSpPr/>
          <p:nvPr/>
        </p:nvGrpSpPr>
        <p:grpSpPr>
          <a:xfrm>
            <a:off x="3778944" y="2035076"/>
            <a:ext cx="5689600" cy="4632424"/>
            <a:chOff x="3778944" y="2035076"/>
            <a:chExt cx="5689600" cy="4632424"/>
          </a:xfrm>
        </p:grpSpPr>
        <p:sp>
          <p:nvSpPr>
            <p:cNvPr id="189722" name="Textfeld 1"/>
            <p:cNvSpPr txBox="1">
              <a:spLocks noChangeArrowheads="1"/>
            </p:cNvSpPr>
            <p:nvPr/>
          </p:nvSpPr>
          <p:spPr bwMode="auto">
            <a:xfrm>
              <a:off x="4759551" y="6021264"/>
              <a:ext cx="3988843" cy="646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>
                  <a:solidFill>
                    <a:srgbClr val="002060"/>
                  </a:solidFill>
                </a:rPr>
                <a:t>[PEBSI: G. Weber, R. Märtin, A. Surzhykov, M. Yasuda, V. A. Yerokhin, Th. Stöhlker; submitted to </a:t>
              </a:r>
              <a:r>
                <a:rPr lang="en-US" sz="1200">
                  <a:solidFill>
                    <a:srgbClr val="002060"/>
                  </a:solidFill>
                </a:rPr>
                <a:t>Nucl. Instr.  Meth. B]; [Theory: V.  A. Yerohkin and A. Surzhykov]</a:t>
              </a:r>
              <a:endParaRPr lang="de-DE" sz="1200">
                <a:solidFill>
                  <a:srgbClr val="002060"/>
                </a:solidFill>
              </a:endParaRPr>
            </a:p>
          </p:txBody>
        </p:sp>
        <p:graphicFrame>
          <p:nvGraphicFramePr>
            <p:cNvPr id="4" name="Objek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4117211248"/>
                </p:ext>
              </p:extLst>
            </p:nvPr>
          </p:nvGraphicFramePr>
          <p:xfrm>
            <a:off x="3778944" y="2035076"/>
            <a:ext cx="5689600" cy="3986212"/>
          </p:xfrm>
          <a:graphic>
            <a:graphicData uri="http://schemas.openxmlformats.org/presentationml/2006/ole">
              <p:oleObj spid="_x0000_s189967" name="Graph" r:id="rId4" imgW="4190390" imgH="2937053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28" name="Rechteck 2"/>
          <p:cNvSpPr>
            <a:spLocks noChangeArrowheads="1"/>
          </p:cNvSpPr>
          <p:nvPr/>
        </p:nvSpPr>
        <p:spPr bwMode="auto">
          <a:xfrm>
            <a:off x="176213" y="201613"/>
            <a:ext cx="8551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Enhanced degree of linear polarization</a:t>
            </a:r>
            <a:endParaRPr lang="de-DE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185729" name="Gruppieren 10"/>
          <p:cNvGrpSpPr>
            <a:grpSpLocks/>
          </p:cNvGrpSpPr>
          <p:nvPr/>
        </p:nvGrpSpPr>
        <p:grpSpPr bwMode="auto">
          <a:xfrm>
            <a:off x="6875463" y="4652963"/>
            <a:ext cx="1679575" cy="1754187"/>
            <a:chOff x="6997726" y="4653136"/>
            <a:chExt cx="1678730" cy="1754327"/>
          </a:xfrm>
        </p:grpSpPr>
        <p:sp>
          <p:nvSpPr>
            <p:cNvPr id="185734" name="Textfeld 6"/>
            <p:cNvSpPr txBox="1">
              <a:spLocks noChangeArrowheads="1"/>
            </p:cNvSpPr>
            <p:nvPr/>
          </p:nvSpPr>
          <p:spPr bwMode="auto">
            <a:xfrm>
              <a:off x="6997726" y="4653136"/>
              <a:ext cx="167873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dirty="0"/>
                <a:t>Experiment:</a:t>
              </a:r>
            </a:p>
            <a:p>
              <a:r>
                <a:rPr lang="de-DE" dirty="0"/>
                <a:t>76 ± 5 %</a:t>
              </a:r>
            </a:p>
            <a:p>
              <a:r>
                <a:rPr lang="de-DE" dirty="0"/>
                <a:t>transversal </a:t>
              </a:r>
            </a:p>
            <a:p>
              <a:r>
                <a:rPr lang="de-DE" dirty="0" err="1" smtClean="0"/>
                <a:t>polarization</a:t>
              </a:r>
              <a:endParaRPr lang="de-DE" dirty="0"/>
            </a:p>
            <a:p>
              <a:r>
                <a:rPr lang="de-DE" dirty="0"/>
                <a:t>in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reaction</a:t>
              </a:r>
              <a:r>
                <a:rPr lang="de-DE" dirty="0"/>
                <a:t> </a:t>
              </a:r>
            </a:p>
            <a:p>
              <a:r>
                <a:rPr lang="de-DE" dirty="0"/>
                <a:t>plane</a:t>
              </a:r>
            </a:p>
          </p:txBody>
        </p:sp>
        <p:sp>
          <p:nvSpPr>
            <p:cNvPr id="8" name="Abgerundetes Rechteck 7"/>
            <p:cNvSpPr/>
            <p:nvPr/>
          </p:nvSpPr>
          <p:spPr bwMode="auto">
            <a:xfrm>
              <a:off x="6997726" y="4653136"/>
              <a:ext cx="1499432" cy="1754327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5256038" y="3162870"/>
            <a:ext cx="2700338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de-DE" sz="1600" i="1" dirty="0" err="1">
                <a:solidFill>
                  <a:schemeClr val="accent6">
                    <a:lumMod val="75000"/>
                  </a:schemeClr>
                </a:solidFill>
              </a:rPr>
              <a:t>Preliminary</a:t>
            </a:r>
            <a:r>
              <a:rPr lang="de-DE" sz="1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de-DE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5731" name="Textfeld 11"/>
          <p:cNvSpPr txBox="1">
            <a:spLocks noChangeArrowheads="1"/>
          </p:cNvSpPr>
          <p:nvPr/>
        </p:nvSpPr>
        <p:spPr bwMode="auto">
          <a:xfrm>
            <a:off x="-20638" y="1125538"/>
            <a:ext cx="473710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002060"/>
                </a:solidFill>
              </a:rPr>
              <a:t>Experimental data include corrections for target effects</a:t>
            </a: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2700338" y="5330825"/>
            <a:ext cx="2700337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de-DE" sz="1600" i="1" dirty="0" err="1">
                <a:solidFill>
                  <a:schemeClr val="accent6">
                    <a:lumMod val="75000"/>
                  </a:schemeClr>
                </a:solidFill>
              </a:rPr>
              <a:t>Preliminary</a:t>
            </a:r>
            <a:r>
              <a:rPr lang="de-DE" sz="1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600" i="1" dirty="0" err="1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de-DE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5733" name="Textfeld 14"/>
          <p:cNvSpPr txBox="1">
            <a:spLocks noChangeArrowheads="1"/>
          </p:cNvSpPr>
          <p:nvPr/>
        </p:nvSpPr>
        <p:spPr bwMode="auto">
          <a:xfrm>
            <a:off x="0" y="6242050"/>
            <a:ext cx="28495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2060"/>
                </a:solidFill>
              </a:rPr>
              <a:t>[Theory: V.  A. Yerohkin and A. Surzhykov]</a:t>
            </a:r>
            <a:endParaRPr lang="de-DE" sz="1200">
              <a:solidFill>
                <a:srgbClr val="002060"/>
              </a:solidFill>
            </a:endParaRPr>
          </a:p>
        </p:txBody>
      </p:sp>
      <p:pic>
        <p:nvPicPr>
          <p:cNvPr id="12" name="Grafik 11" descr="enhance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139" y="801340"/>
            <a:ext cx="4876397" cy="3413478"/>
          </a:xfrm>
          <a:prstGeom prst="rect">
            <a:avLst/>
          </a:prstGeom>
        </p:spPr>
      </p:pic>
      <p:pic>
        <p:nvPicPr>
          <p:cNvPr id="13" name="Grafik 12" descr="enhanc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2214554"/>
            <a:ext cx="6168642" cy="4327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-36513" y="4330700"/>
            <a:ext cx="8424863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de-DE" sz="1400" i="1" dirty="0" err="1">
                <a:solidFill>
                  <a:schemeClr val="accent6">
                    <a:lumMod val="75000"/>
                  </a:schemeClr>
                </a:solidFill>
              </a:rPr>
              <a:t>Preliminary</a:t>
            </a:r>
            <a:r>
              <a:rPr lang="de-DE" sz="1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400" i="1" dirty="0" err="1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de-DE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5683" name="Picture 67"/>
          <p:cNvPicPr>
            <a:picLocks noChangeAspect="1" noChangeArrowheads="1"/>
          </p:cNvPicPr>
          <p:nvPr/>
        </p:nvPicPr>
        <p:blipFill>
          <a:blip r:embed="rId2"/>
          <a:srcRect l="35925" r="13399"/>
          <a:stretch>
            <a:fillRect/>
          </a:stretch>
        </p:blipFill>
        <p:spPr bwMode="auto">
          <a:xfrm>
            <a:off x="5364163" y="1049338"/>
            <a:ext cx="30241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Gerade Verbindung 10"/>
          <p:cNvCxnSpPr/>
          <p:nvPr/>
        </p:nvCxnSpPr>
        <p:spPr>
          <a:xfrm>
            <a:off x="6351588" y="1431925"/>
            <a:ext cx="0" cy="1652588"/>
          </a:xfrm>
          <a:prstGeom prst="line">
            <a:avLst/>
          </a:prstGeom>
          <a:ln w="381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011863" y="1463675"/>
            <a:ext cx="307975" cy="1604963"/>
          </a:xfrm>
          <a:prstGeom prst="line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686" name="Rechteck 13"/>
          <p:cNvSpPr>
            <a:spLocks noChangeArrowheads="1"/>
          </p:cNvSpPr>
          <p:nvPr/>
        </p:nvSpPr>
        <p:spPr bwMode="auto">
          <a:xfrm>
            <a:off x="176213" y="201613"/>
            <a:ext cx="8551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Rotation of the polarization vector</a:t>
            </a:r>
            <a:endParaRPr lang="de-DE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12" name="Gruppieren 10"/>
          <p:cNvGrpSpPr>
            <a:grpSpLocks/>
          </p:cNvGrpSpPr>
          <p:nvPr/>
        </p:nvGrpSpPr>
        <p:grpSpPr bwMode="auto">
          <a:xfrm>
            <a:off x="6875463" y="4652963"/>
            <a:ext cx="1679575" cy="1754187"/>
            <a:chOff x="6997726" y="4653136"/>
            <a:chExt cx="1678730" cy="1754327"/>
          </a:xfrm>
        </p:grpSpPr>
        <p:sp>
          <p:nvSpPr>
            <p:cNvPr id="14" name="Textfeld 6"/>
            <p:cNvSpPr txBox="1">
              <a:spLocks noChangeArrowheads="1"/>
            </p:cNvSpPr>
            <p:nvPr/>
          </p:nvSpPr>
          <p:spPr bwMode="auto">
            <a:xfrm>
              <a:off x="6997726" y="4653136"/>
              <a:ext cx="167873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dirty="0"/>
                <a:t>Experiment:</a:t>
              </a:r>
            </a:p>
            <a:p>
              <a:r>
                <a:rPr lang="de-DE" dirty="0"/>
                <a:t>76 ± 5 %</a:t>
              </a:r>
            </a:p>
            <a:p>
              <a:r>
                <a:rPr lang="de-DE" dirty="0"/>
                <a:t>transversal </a:t>
              </a:r>
            </a:p>
            <a:p>
              <a:r>
                <a:rPr lang="de-DE" dirty="0" err="1" smtClean="0"/>
                <a:t>polarization</a:t>
              </a:r>
              <a:endParaRPr lang="de-DE" dirty="0"/>
            </a:p>
            <a:p>
              <a:r>
                <a:rPr lang="de-DE" dirty="0"/>
                <a:t>in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reaction</a:t>
              </a:r>
              <a:r>
                <a:rPr lang="de-DE" dirty="0"/>
                <a:t> </a:t>
              </a:r>
            </a:p>
            <a:p>
              <a:r>
                <a:rPr lang="de-DE" dirty="0"/>
                <a:t>plane</a:t>
              </a: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6997726" y="4653136"/>
              <a:ext cx="1499432" cy="1754327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6" name="Grafik 15" descr="til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098" y="857232"/>
            <a:ext cx="6790383" cy="4760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>
            <a:spLocks noChangeArrowheads="1"/>
          </p:cNvSpPr>
          <p:nvPr/>
        </p:nvSpPr>
        <p:spPr bwMode="auto">
          <a:xfrm>
            <a:off x="0" y="4462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Determination of the spin-dependent Stokes parameter P</a:t>
            </a:r>
            <a:r>
              <a:rPr lang="en-US" sz="2800" baseline="-25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  </a:t>
            </a:r>
            <a:endParaRPr lang="de-DE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2"/>
          <a:srcRect l="40227" t="50671" r="38423" b="40134"/>
          <a:stretch>
            <a:fillRect/>
          </a:stretch>
        </p:blipFill>
        <p:spPr bwMode="auto">
          <a:xfrm>
            <a:off x="285720" y="1142984"/>
            <a:ext cx="2320893" cy="60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230414" y="2714620"/>
            <a:ext cx="291361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b="1" dirty="0" err="1" smtClean="0">
                <a:solidFill>
                  <a:schemeClr val="accent6">
                    <a:lumMod val="75000"/>
                  </a:schemeClr>
                </a:solidFill>
              </a:rPr>
              <a:t>Mean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6">
                    <a:lumMod val="75000"/>
                  </a:schemeClr>
                </a:solidFill>
              </a:rPr>
              <a:t>value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de-DE" sz="2400" b="1" dirty="0" err="1" smtClean="0">
                <a:solidFill>
                  <a:schemeClr val="accent6">
                    <a:lumMod val="75000"/>
                  </a:schemeClr>
                </a:solidFill>
              </a:rPr>
              <a:t>Electron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6">
                    <a:lumMod val="75000"/>
                  </a:schemeClr>
                </a:solidFill>
              </a:rPr>
              <a:t>polarization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r"/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</a:rPr>
              <a:t>73.9 ± 4.4%</a:t>
            </a:r>
          </a:p>
        </p:txBody>
      </p:sp>
      <p:sp>
        <p:nvSpPr>
          <p:cNvPr id="9" name="Geschweifte Klammer rechts 8"/>
          <p:cNvSpPr/>
          <p:nvPr/>
        </p:nvSpPr>
        <p:spPr>
          <a:xfrm>
            <a:off x="5857884" y="2714620"/>
            <a:ext cx="857256" cy="171451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44"/>
          <p:cNvPicPr>
            <a:picLocks noChangeAspect="1" noChangeArrowheads="1"/>
          </p:cNvPicPr>
          <p:nvPr/>
        </p:nvPicPr>
        <p:blipFill>
          <a:blip r:embed="rId3"/>
          <a:srcRect l="47748" t="33092" r="27309" b="54242"/>
          <a:stretch>
            <a:fillRect/>
          </a:stretch>
        </p:blipFill>
        <p:spPr bwMode="auto">
          <a:xfrm>
            <a:off x="3000364" y="1071546"/>
            <a:ext cx="2286015" cy="72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6706695" y="4095942"/>
            <a:ext cx="249344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de-DE" sz="2400" b="1" dirty="0" smtClean="0">
                <a:solidFill>
                  <a:srgbClr val="002060"/>
                </a:solidFill>
              </a:rPr>
              <a:t>Mott </a:t>
            </a:r>
            <a:r>
              <a:rPr lang="de-DE" sz="2400" b="1" dirty="0" err="1" smtClean="0">
                <a:solidFill>
                  <a:srgbClr val="002060"/>
                </a:solidFill>
              </a:rPr>
              <a:t>polarimetry</a:t>
            </a:r>
            <a:r>
              <a:rPr lang="de-DE" sz="2400" b="1" dirty="0" smtClean="0">
                <a:solidFill>
                  <a:srgbClr val="002060"/>
                </a:solidFill>
              </a:rPr>
              <a:t>:</a:t>
            </a:r>
          </a:p>
          <a:p>
            <a:pPr algn="r"/>
            <a:r>
              <a:rPr lang="de-DE" sz="2800" b="1" dirty="0" smtClean="0">
                <a:solidFill>
                  <a:srgbClr val="002060"/>
                </a:solidFill>
              </a:rPr>
              <a:t>76 ± 5%</a:t>
            </a: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1004921" y="5286388"/>
            <a:ext cx="8424863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20907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de-DE" sz="1400" i="1" dirty="0" err="1">
                <a:solidFill>
                  <a:schemeClr val="accent6">
                    <a:lumMod val="75000"/>
                  </a:schemeClr>
                </a:solidFill>
              </a:rPr>
              <a:t>Preliminary</a:t>
            </a:r>
            <a:r>
              <a:rPr lang="de-DE" sz="1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400" i="1" dirty="0" err="1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de-DE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Grafik 11" descr="ep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0098" y="1500174"/>
            <a:ext cx="7643753" cy="53640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69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5"/>
          <p:cNvSpPr>
            <a:spLocks noChangeArrowheads="1"/>
          </p:cNvSpPr>
          <p:nvPr/>
        </p:nvSpPr>
        <p:spPr bwMode="auto">
          <a:xfrm>
            <a:off x="0" y="19526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Outlook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6056" y="1125538"/>
            <a:ext cx="8280400" cy="505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 typeface="Wingdings" pitchFamily="2" charset="2"/>
              <a:buNone/>
            </a:pPr>
            <a:endParaRPr lang="de-DE" b="1" dirty="0">
              <a:solidFill>
                <a:srgbClr val="000099"/>
              </a:solidFill>
            </a:endParaRPr>
          </a:p>
          <a:p>
            <a:pPr algn="l">
              <a:lnSpc>
                <a:spcPct val="130000"/>
              </a:lnSpc>
              <a:buFontTx/>
              <a:buChar char="•"/>
            </a:pPr>
            <a:r>
              <a:rPr lang="de-DE" b="1" dirty="0">
                <a:solidFill>
                  <a:srgbClr val="000099"/>
                </a:solidFill>
              </a:rPr>
              <a:t> </a:t>
            </a:r>
            <a:r>
              <a:rPr lang="de-DE" b="1" dirty="0" smtClean="0">
                <a:solidFill>
                  <a:srgbClr val="000099"/>
                </a:solidFill>
              </a:rPr>
              <a:t>Development </a:t>
            </a:r>
            <a:r>
              <a:rPr lang="de-DE" b="1" dirty="0" err="1" smtClean="0">
                <a:solidFill>
                  <a:srgbClr val="000099"/>
                </a:solidFill>
              </a:rPr>
              <a:t>of</a:t>
            </a:r>
            <a:r>
              <a:rPr lang="de-DE" b="1" dirty="0" smtClean="0">
                <a:solidFill>
                  <a:srgbClr val="000099"/>
                </a:solidFill>
              </a:rPr>
              <a:t> a </a:t>
            </a:r>
            <a:r>
              <a:rPr lang="de-DE" b="1" dirty="0" err="1" smtClean="0">
                <a:solidFill>
                  <a:srgbClr val="000099"/>
                </a:solidFill>
              </a:rPr>
              <a:t>spin-polarized</a:t>
            </a:r>
            <a:r>
              <a:rPr lang="de-DE" b="1" dirty="0" smtClean="0">
                <a:solidFill>
                  <a:srgbClr val="000099"/>
                </a:solidFill>
              </a:rPr>
              <a:t> </a:t>
            </a:r>
            <a:r>
              <a:rPr lang="de-DE" b="1" dirty="0" err="1" smtClean="0">
                <a:solidFill>
                  <a:srgbClr val="000099"/>
                </a:solidFill>
              </a:rPr>
              <a:t>electron</a:t>
            </a:r>
            <a:r>
              <a:rPr lang="de-DE" b="1" dirty="0" smtClean="0">
                <a:solidFill>
                  <a:srgbClr val="000099"/>
                </a:solidFill>
              </a:rPr>
              <a:t> </a:t>
            </a:r>
            <a:r>
              <a:rPr lang="de-DE" b="1" dirty="0" err="1" smtClean="0">
                <a:solidFill>
                  <a:srgbClr val="000099"/>
                </a:solidFill>
              </a:rPr>
              <a:t>target</a:t>
            </a:r>
            <a:r>
              <a:rPr lang="de-DE" b="1" dirty="0" smtClean="0">
                <a:solidFill>
                  <a:srgbClr val="000099"/>
                </a:solidFill>
              </a:rPr>
              <a:t> </a:t>
            </a:r>
            <a:r>
              <a:rPr lang="de-DE" b="1" dirty="0" err="1" smtClean="0">
                <a:solidFill>
                  <a:srgbClr val="000099"/>
                </a:solidFill>
              </a:rPr>
              <a:t>for</a:t>
            </a:r>
            <a:r>
              <a:rPr lang="de-DE" b="1" dirty="0" smtClean="0">
                <a:solidFill>
                  <a:srgbClr val="000099"/>
                </a:solidFill>
              </a:rPr>
              <a:t> </a:t>
            </a:r>
            <a:r>
              <a:rPr lang="de-DE" b="1" dirty="0" err="1" smtClean="0">
                <a:solidFill>
                  <a:srgbClr val="000099"/>
                </a:solidFill>
              </a:rPr>
              <a:t>storage</a:t>
            </a:r>
            <a:r>
              <a:rPr lang="de-DE" b="1" dirty="0" smtClean="0">
                <a:solidFill>
                  <a:srgbClr val="000099"/>
                </a:solidFill>
              </a:rPr>
              <a:t> rings</a:t>
            </a:r>
          </a:p>
          <a:p>
            <a:pPr>
              <a:lnSpc>
                <a:spcPct val="130000"/>
              </a:lnSpc>
            </a:pPr>
            <a:r>
              <a:rPr lang="de-DE" b="1" dirty="0" smtClean="0"/>
              <a:t>   </a:t>
            </a:r>
            <a:r>
              <a:rPr lang="de-DE" sz="1600" b="1" dirty="0" err="1" smtClean="0"/>
              <a:t>Polarization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transfer</a:t>
            </a:r>
            <a:r>
              <a:rPr lang="de-DE" sz="1600" b="1" dirty="0" smtClean="0"/>
              <a:t> in  REC </a:t>
            </a:r>
            <a:r>
              <a:rPr lang="de-DE" sz="1600" b="1" dirty="0" err="1" smtClean="0"/>
              <a:t>process</a:t>
            </a:r>
            <a:r>
              <a:rPr lang="de-DE" sz="1600" b="1" dirty="0" smtClean="0"/>
              <a:t> </a:t>
            </a:r>
          </a:p>
          <a:p>
            <a:pPr>
              <a:lnSpc>
                <a:spcPct val="130000"/>
              </a:lnSpc>
            </a:pPr>
            <a:endParaRPr lang="de-DE" sz="1600" b="1" dirty="0" smtClean="0">
              <a:solidFill>
                <a:srgbClr val="000099"/>
              </a:solidFill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0099"/>
                </a:solidFill>
              </a:rPr>
              <a:t>  Photon-</a:t>
            </a:r>
            <a:r>
              <a:rPr lang="de-DE" b="1" dirty="0" err="1" smtClean="0">
                <a:solidFill>
                  <a:srgbClr val="000099"/>
                </a:solidFill>
              </a:rPr>
              <a:t>photon</a:t>
            </a:r>
            <a:r>
              <a:rPr lang="de-DE" b="1" dirty="0" smtClean="0">
                <a:solidFill>
                  <a:srgbClr val="000099"/>
                </a:solidFill>
              </a:rPr>
              <a:t>/</a:t>
            </a:r>
            <a:r>
              <a:rPr lang="de-DE" b="1" dirty="0" err="1" smtClean="0">
                <a:solidFill>
                  <a:srgbClr val="000099"/>
                </a:solidFill>
              </a:rPr>
              <a:t>photon-electron</a:t>
            </a:r>
            <a:r>
              <a:rPr lang="de-DE" b="1" dirty="0" smtClean="0">
                <a:solidFill>
                  <a:srgbClr val="000099"/>
                </a:solidFill>
              </a:rPr>
              <a:t> </a:t>
            </a:r>
            <a:r>
              <a:rPr lang="de-DE" b="1" dirty="0" err="1" smtClean="0">
                <a:solidFill>
                  <a:srgbClr val="000099"/>
                </a:solidFill>
              </a:rPr>
              <a:t>correlations</a:t>
            </a:r>
            <a:endParaRPr lang="de-DE" b="1" dirty="0" smtClean="0">
              <a:solidFill>
                <a:srgbClr val="000099"/>
              </a:solidFill>
            </a:endParaRPr>
          </a:p>
          <a:p>
            <a:pPr>
              <a:lnSpc>
                <a:spcPct val="130000"/>
              </a:lnSpc>
            </a:pPr>
            <a:endParaRPr lang="de-DE" b="1" dirty="0" smtClean="0">
              <a:solidFill>
                <a:srgbClr val="000099"/>
              </a:solidFill>
            </a:endParaRPr>
          </a:p>
          <a:p>
            <a:pPr algn="l">
              <a:lnSpc>
                <a:spcPct val="130000"/>
              </a:lnSpc>
            </a:pPr>
            <a:endParaRPr lang="de-DE" b="1" dirty="0" smtClean="0">
              <a:solidFill>
                <a:srgbClr val="000099"/>
              </a:solidFill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de-DE" b="1" dirty="0" smtClean="0">
                <a:solidFill>
                  <a:srgbClr val="000099"/>
                </a:solidFill>
              </a:rPr>
              <a:t> </a:t>
            </a:r>
            <a:r>
              <a:rPr lang="en-US" b="1" dirty="0">
                <a:solidFill>
                  <a:srgbClr val="000099"/>
                </a:solidFill>
              </a:rPr>
              <a:t> Measurements at synchrotron facilities (DESY, ESRF</a:t>
            </a:r>
            <a:r>
              <a:rPr lang="en-US" b="1" dirty="0" smtClean="0">
                <a:solidFill>
                  <a:srgbClr val="000099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de-DE" b="1" dirty="0" smtClean="0"/>
              <a:t>    </a:t>
            </a:r>
            <a:r>
              <a:rPr lang="de-DE" sz="1600" b="1" dirty="0" err="1" smtClean="0"/>
              <a:t>Polarization</a:t>
            </a:r>
            <a:r>
              <a:rPr lang="de-DE" sz="1600" b="1" dirty="0" smtClean="0"/>
              <a:t> </a:t>
            </a:r>
            <a:r>
              <a:rPr lang="de-DE" sz="1600" b="1" dirty="0"/>
              <a:t>in </a:t>
            </a:r>
            <a:r>
              <a:rPr lang="de-DE" sz="1600" b="1" dirty="0" err="1"/>
              <a:t>elastic</a:t>
            </a:r>
            <a:r>
              <a:rPr lang="de-DE" sz="1600" b="1" dirty="0"/>
              <a:t> </a:t>
            </a:r>
            <a:r>
              <a:rPr lang="de-DE" sz="1600" b="1" dirty="0" err="1"/>
              <a:t>and</a:t>
            </a:r>
            <a:r>
              <a:rPr lang="de-DE" sz="1600" b="1" dirty="0"/>
              <a:t> </a:t>
            </a:r>
            <a:r>
              <a:rPr lang="de-DE" sz="1600" b="1" dirty="0" err="1"/>
              <a:t>inelatic</a:t>
            </a:r>
            <a:r>
              <a:rPr lang="de-DE" sz="1600" b="1" dirty="0"/>
              <a:t> x-</a:t>
            </a:r>
            <a:r>
              <a:rPr lang="de-DE" sz="1600" b="1" dirty="0" err="1"/>
              <a:t>ray</a:t>
            </a:r>
            <a:r>
              <a:rPr lang="de-DE" sz="1600" b="1" dirty="0"/>
              <a:t> </a:t>
            </a:r>
            <a:r>
              <a:rPr lang="de-DE" sz="1600" b="1" dirty="0" err="1"/>
              <a:t>scattering</a:t>
            </a:r>
            <a:r>
              <a:rPr lang="de-DE" sz="1600" b="1" dirty="0"/>
              <a:t> </a:t>
            </a:r>
            <a:endParaRPr lang="en-US" b="1" dirty="0">
              <a:solidFill>
                <a:srgbClr val="000099"/>
              </a:solidFill>
            </a:endParaRPr>
          </a:p>
          <a:p>
            <a:pPr algn="l">
              <a:lnSpc>
                <a:spcPct val="130000"/>
              </a:lnSpc>
            </a:pPr>
            <a:endParaRPr lang="de-DE" b="1" dirty="0">
              <a:solidFill>
                <a:srgbClr val="000099"/>
              </a:solidFill>
            </a:endParaRPr>
          </a:p>
          <a:p>
            <a:pPr algn="l">
              <a:lnSpc>
                <a:spcPct val="130000"/>
              </a:lnSpc>
              <a:buFontTx/>
              <a:buChar char="•"/>
            </a:pPr>
            <a:r>
              <a:rPr lang="de-DE" b="1" dirty="0">
                <a:solidFill>
                  <a:srgbClr val="000099"/>
                </a:solidFill>
              </a:rPr>
              <a:t> </a:t>
            </a:r>
            <a:r>
              <a:rPr lang="de-DE" b="1" dirty="0" err="1">
                <a:solidFill>
                  <a:srgbClr val="000099"/>
                </a:solidFill>
              </a:rPr>
              <a:t>Detector</a:t>
            </a:r>
            <a:r>
              <a:rPr lang="de-DE" b="1" dirty="0">
                <a:solidFill>
                  <a:srgbClr val="000099"/>
                </a:solidFill>
              </a:rPr>
              <a:t> </a:t>
            </a:r>
            <a:r>
              <a:rPr lang="de-DE" b="1" dirty="0" err="1">
                <a:solidFill>
                  <a:srgbClr val="000099"/>
                </a:solidFill>
              </a:rPr>
              <a:t>development</a:t>
            </a:r>
            <a:endParaRPr lang="de-DE" b="1" dirty="0">
              <a:solidFill>
                <a:srgbClr val="000099"/>
              </a:solidFill>
            </a:endParaRPr>
          </a:p>
          <a:p>
            <a:pPr algn="l">
              <a:lnSpc>
                <a:spcPct val="130000"/>
              </a:lnSpc>
            </a:pPr>
            <a:r>
              <a:rPr lang="de-DE" b="1" dirty="0">
                <a:solidFill>
                  <a:srgbClr val="000099"/>
                </a:solidFill>
              </a:rPr>
              <a:t>  </a:t>
            </a:r>
            <a:r>
              <a:rPr lang="de-DE" sz="1600" b="1" dirty="0">
                <a:solidFill>
                  <a:schemeClr val="tx1"/>
                </a:solidFill>
              </a:rPr>
              <a:t>Digital </a:t>
            </a:r>
            <a:r>
              <a:rPr lang="de-DE" sz="1600" b="1" dirty="0" err="1">
                <a:solidFill>
                  <a:schemeClr val="tx1"/>
                </a:solidFill>
              </a:rPr>
              <a:t>readout</a:t>
            </a:r>
            <a:r>
              <a:rPr lang="de-DE" sz="1600" b="1" dirty="0">
                <a:solidFill>
                  <a:schemeClr val="tx1"/>
                </a:solidFill>
              </a:rPr>
              <a:t> &amp; pulse </a:t>
            </a:r>
            <a:r>
              <a:rPr lang="de-DE" sz="1600" b="1" dirty="0" err="1">
                <a:solidFill>
                  <a:schemeClr val="tx1"/>
                </a:solidFill>
              </a:rPr>
              <a:t>shape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b="1" dirty="0" err="1">
                <a:solidFill>
                  <a:schemeClr val="tx1"/>
                </a:solidFill>
              </a:rPr>
              <a:t>analysis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30000"/>
              </a:lnSpc>
            </a:pPr>
            <a:r>
              <a:rPr lang="de-DE" sz="1600" b="1" dirty="0">
                <a:solidFill>
                  <a:schemeClr val="tx1"/>
                </a:solidFill>
              </a:rPr>
              <a:t>  </a:t>
            </a:r>
            <a:r>
              <a:rPr lang="de-DE" sz="1600" b="1" dirty="0" smtClean="0">
                <a:solidFill>
                  <a:schemeClr val="tx1"/>
                </a:solidFill>
              </a:rPr>
              <a:t> New </a:t>
            </a:r>
            <a:r>
              <a:rPr lang="de-DE" sz="1600" b="1" dirty="0" err="1">
                <a:solidFill>
                  <a:schemeClr val="tx1"/>
                </a:solidFill>
              </a:rPr>
              <a:t>polarimeter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b="1" dirty="0" err="1">
                <a:solidFill>
                  <a:schemeClr val="tx1"/>
                </a:solidFill>
              </a:rPr>
              <a:t>designs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b="1" dirty="0" err="1">
                <a:solidFill>
                  <a:schemeClr val="tx1"/>
                </a:solidFill>
              </a:rPr>
              <a:t>for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b="1" dirty="0" err="1">
                <a:solidFill>
                  <a:schemeClr val="tx1"/>
                </a:solidFill>
              </a:rPr>
              <a:t>lower</a:t>
            </a:r>
            <a:r>
              <a:rPr lang="de-DE" sz="1600" b="1" dirty="0">
                <a:solidFill>
                  <a:schemeClr val="tx1"/>
                </a:solidFill>
              </a:rPr>
              <a:t> x-</a:t>
            </a:r>
            <a:r>
              <a:rPr lang="de-DE" sz="1600" b="1" dirty="0" err="1">
                <a:solidFill>
                  <a:schemeClr val="tx1"/>
                </a:solidFill>
              </a:rPr>
              <a:t>ray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b="1" dirty="0" err="1">
                <a:solidFill>
                  <a:schemeClr val="tx1"/>
                </a:solidFill>
              </a:rPr>
              <a:t>energies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b="1" dirty="0" err="1">
                <a:solidFill>
                  <a:schemeClr val="tx1"/>
                </a:solidFill>
              </a:rPr>
              <a:t>and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b="1" dirty="0" err="1">
                <a:solidFill>
                  <a:schemeClr val="tx1"/>
                </a:solidFill>
              </a:rPr>
              <a:t>higher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b="1" dirty="0" err="1">
                <a:solidFill>
                  <a:schemeClr val="tx1"/>
                </a:solidFill>
              </a:rPr>
              <a:t>photon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b="1" dirty="0" err="1">
                <a:solidFill>
                  <a:schemeClr val="tx1"/>
                </a:solidFill>
              </a:rPr>
              <a:t>fluxes</a:t>
            </a:r>
            <a:endParaRPr lang="de-DE" b="1" dirty="0">
              <a:solidFill>
                <a:srgbClr val="000099"/>
              </a:solidFill>
            </a:endParaRPr>
          </a:p>
          <a:p>
            <a:pPr algn="l">
              <a:lnSpc>
                <a:spcPct val="130000"/>
              </a:lnSpc>
            </a:pPr>
            <a:endParaRPr lang="de-DE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-107950" y="981075"/>
            <a:ext cx="9648825" cy="61198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207874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25538"/>
            <a:ext cx="7380288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5" name="Textfeld 2"/>
          <p:cNvSpPr txBox="1">
            <a:spLocks noChangeArrowheads="1"/>
          </p:cNvSpPr>
          <p:nvPr/>
        </p:nvSpPr>
        <p:spPr bwMode="auto">
          <a:xfrm>
            <a:off x="455613" y="139700"/>
            <a:ext cx="83645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400" b="1">
                <a:solidFill>
                  <a:schemeClr val="bg1"/>
                </a:solidFill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250825" y="1109663"/>
            <a:ext cx="7777163" cy="540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0" y="19526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Outline of the Talk</a:t>
            </a:r>
            <a:endParaRPr lang="de-DE" sz="3600" b="1">
              <a:solidFill>
                <a:schemeClr val="bg1"/>
              </a:solidFill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95288" y="1659036"/>
            <a:ext cx="76327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Motivation</a:t>
            </a:r>
          </a:p>
          <a:p>
            <a:pPr>
              <a:buFontTx/>
              <a:buChar char="•"/>
            </a:pP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Description of the photon linear polarization</a:t>
            </a:r>
          </a:p>
          <a:p>
            <a:pPr>
              <a:buFontTx/>
              <a:buChar char="•"/>
            </a:pP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Experimental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technique: Compton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polarimetry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with strip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detectors</a:t>
            </a:r>
          </a:p>
          <a:p>
            <a:pPr>
              <a:buFontTx/>
              <a:buChar char="•"/>
            </a:pP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2">
                    <a:lumMod val="50000"/>
                  </a:schemeClr>
                </a:solidFill>
              </a:rPr>
              <a:t>Polarization</a:t>
            </a:r>
            <a:r>
              <a:rPr lang="de-DE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2">
                    <a:lumMod val="50000"/>
                  </a:schemeClr>
                </a:solidFill>
              </a:rPr>
              <a:t>transfer</a:t>
            </a:r>
            <a:r>
              <a:rPr lang="de-DE" sz="2000" b="1" dirty="0" smtClean="0">
                <a:solidFill>
                  <a:schemeClr val="tx2">
                    <a:lumMod val="50000"/>
                  </a:schemeClr>
                </a:solidFill>
              </a:rPr>
              <a:t> in </a:t>
            </a:r>
            <a:r>
              <a:rPr lang="de-DE" sz="2000" b="1" dirty="0" err="1" smtClean="0">
                <a:solidFill>
                  <a:schemeClr val="tx2">
                    <a:lumMod val="50000"/>
                  </a:schemeClr>
                </a:solidFill>
              </a:rPr>
              <a:t>polarized</a:t>
            </a:r>
            <a:r>
              <a:rPr lang="de-DE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2">
                    <a:lumMod val="50000"/>
                  </a:schemeClr>
                </a:solidFill>
              </a:rPr>
              <a:t>particle</a:t>
            </a:r>
            <a:r>
              <a:rPr lang="de-DE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2">
                    <a:lumMod val="50000"/>
                  </a:schemeClr>
                </a:solidFill>
              </a:rPr>
              <a:t>collisions</a:t>
            </a:r>
            <a:endParaRPr lang="de-DE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•"/>
            </a:pPr>
            <a:endParaRPr lang="de-DE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•"/>
            </a:pPr>
            <a:r>
              <a:rPr lang="de-DE" sz="2000" b="1" dirty="0" smtClean="0">
                <a:solidFill>
                  <a:schemeClr val="tx2">
                    <a:lumMod val="50000"/>
                  </a:schemeClr>
                </a:solidFill>
              </a:rPr>
              <a:t> Bremsstrahlung linear </a:t>
            </a:r>
            <a:r>
              <a:rPr lang="de-DE" sz="2000" b="1" dirty="0" err="1" smtClean="0">
                <a:solidFill>
                  <a:schemeClr val="tx2">
                    <a:lumMod val="50000"/>
                  </a:schemeClr>
                </a:solidFill>
              </a:rPr>
              <a:t>polarization</a:t>
            </a:r>
            <a:r>
              <a:rPr lang="de-DE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de-DE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2">
                    <a:lumMod val="50000"/>
                  </a:schemeClr>
                </a:solidFill>
              </a:rPr>
              <a:t>spin</a:t>
            </a:r>
            <a:r>
              <a:rPr lang="de-DE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2">
                    <a:lumMod val="50000"/>
                  </a:schemeClr>
                </a:solidFill>
              </a:rPr>
              <a:t>polarized</a:t>
            </a:r>
            <a:r>
              <a:rPr lang="de-DE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2">
                    <a:lumMod val="50000"/>
                  </a:schemeClr>
                </a:solidFill>
              </a:rPr>
              <a:t>electrons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Outlook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688475"/>
            <a:ext cx="3190898" cy="102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9526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Motivation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57158" y="2000240"/>
            <a:ext cx="8394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chemeClr val="tx2">
                    <a:lumMod val="75000"/>
                  </a:schemeClr>
                </a:solidFill>
              </a:rPr>
              <a:t>Diagnosis </a:t>
            </a:r>
            <a:r>
              <a:rPr lang="de-DE" sz="3600" b="1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tx2">
                    <a:lumMod val="75000"/>
                  </a:schemeClr>
                </a:solidFill>
              </a:rPr>
              <a:t>spin-polarized</a:t>
            </a:r>
            <a:r>
              <a:rPr lang="de-DE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tx2">
                    <a:lumMod val="75000"/>
                  </a:schemeClr>
                </a:solidFill>
              </a:rPr>
              <a:t>particle</a:t>
            </a:r>
            <a:r>
              <a:rPr lang="de-DE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tx2">
                    <a:lumMod val="75000"/>
                  </a:schemeClr>
                </a:solidFill>
              </a:rPr>
              <a:t>beams</a:t>
            </a:r>
            <a:r>
              <a:rPr lang="de-DE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835"/>
          <p:cNvPicPr>
            <a:picLocks noChangeAspect="1" noChangeArrowheads="1"/>
          </p:cNvPicPr>
          <p:nvPr/>
        </p:nvPicPr>
        <p:blipFill>
          <a:blip r:embed="rId3"/>
          <a:srcRect b="10117"/>
          <a:stretch>
            <a:fillRect/>
          </a:stretch>
        </p:blipFill>
        <p:spPr bwMode="auto">
          <a:xfrm>
            <a:off x="357158" y="1000108"/>
            <a:ext cx="5583113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227774" y="2643182"/>
            <a:ext cx="86305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 Spin-polarized </a:t>
            </a:r>
            <a:r>
              <a:rPr lang="en-US" sz="2400" b="1" dirty="0">
                <a:solidFill>
                  <a:schemeClr val="tx2"/>
                </a:solidFill>
              </a:rPr>
              <a:t>heavy ion-atom collisions may </a:t>
            </a:r>
            <a:r>
              <a:rPr lang="en-US" sz="2400" b="1" dirty="0" smtClean="0">
                <a:solidFill>
                  <a:schemeClr val="tx2"/>
                </a:solidFill>
              </a:rPr>
              <a:t>reveal important 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  knowledge on relativistic,  QED and even parity-violation effects!</a:t>
            </a:r>
          </a:p>
          <a:p>
            <a:endParaRPr lang="en-US" sz="24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 Search </a:t>
            </a:r>
            <a:r>
              <a:rPr lang="en-US" sz="2400" b="1" dirty="0">
                <a:solidFill>
                  <a:schemeClr val="tx2"/>
                </a:solidFill>
              </a:rPr>
              <a:t>for the electric dipole moment!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5720" y="5488560"/>
            <a:ext cx="61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within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Stored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Particle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Atomic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Research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Collaboration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500826" y="464344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!STORI </a:t>
            </a:r>
            <a:r>
              <a:rPr lang="de-DE" i="1" dirty="0" err="1" smtClean="0">
                <a:solidFill>
                  <a:schemeClr val="accent6">
                    <a:lumMod val="75000"/>
                  </a:schemeClr>
                </a:solidFill>
              </a:rPr>
              <a:t>presentation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accent6">
                    <a:lumMod val="75000"/>
                  </a:schemeClr>
                </a:solidFill>
              </a:rPr>
              <a:t>by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 Andrey </a:t>
            </a:r>
            <a:r>
              <a:rPr lang="de-DE" i="1" dirty="0" err="1" smtClean="0">
                <a:solidFill>
                  <a:schemeClr val="accent6">
                    <a:lumMod val="75000"/>
                  </a:schemeClr>
                </a:solidFill>
              </a:rPr>
              <a:t>Surzhykov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de-DE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7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ChangeArrowheads="1"/>
          </p:cNvSpPr>
          <p:nvPr/>
        </p:nvSpPr>
        <p:spPr bwMode="auto">
          <a:xfrm>
            <a:off x="0" y="19526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Polarization transfer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30724" name="Line 2"/>
          <p:cNvSpPr>
            <a:spLocks noChangeShapeType="1"/>
          </p:cNvSpPr>
          <p:nvPr/>
        </p:nvSpPr>
        <p:spPr bwMode="auto">
          <a:xfrm flipV="1">
            <a:off x="1250950" y="1668463"/>
            <a:ext cx="371475" cy="361950"/>
          </a:xfrm>
          <a:prstGeom prst="line">
            <a:avLst/>
          </a:prstGeom>
          <a:noFill/>
          <a:ln w="85725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0725" name="Oval 8"/>
          <p:cNvSpPr>
            <a:spLocks noChangeArrowheads="1"/>
          </p:cNvSpPr>
          <p:nvPr/>
        </p:nvSpPr>
        <p:spPr bwMode="auto">
          <a:xfrm rot="-3042216">
            <a:off x="489744" y="899319"/>
            <a:ext cx="587375" cy="1687513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6" name="Group 9"/>
          <p:cNvGrpSpPr>
            <a:grpSpLocks/>
          </p:cNvGrpSpPr>
          <p:nvPr/>
        </p:nvGrpSpPr>
        <p:grpSpPr bwMode="auto">
          <a:xfrm>
            <a:off x="1287463" y="1866900"/>
            <a:ext cx="123825" cy="123825"/>
            <a:chOff x="2142" y="1758"/>
            <a:chExt cx="144" cy="144"/>
          </a:xfrm>
        </p:grpSpPr>
        <p:sp>
          <p:nvSpPr>
            <p:cNvPr id="30905" name="Oval 10"/>
            <p:cNvSpPr>
              <a:spLocks noChangeArrowheads="1"/>
            </p:cNvSpPr>
            <p:nvPr/>
          </p:nvSpPr>
          <p:spPr bwMode="auto">
            <a:xfrm>
              <a:off x="2142" y="1758"/>
              <a:ext cx="144" cy="144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6" name="Oval 11"/>
            <p:cNvSpPr>
              <a:spLocks noChangeArrowheads="1"/>
            </p:cNvSpPr>
            <p:nvPr/>
          </p:nvSpPr>
          <p:spPr bwMode="auto">
            <a:xfrm>
              <a:off x="2172" y="1776"/>
              <a:ext cx="48" cy="48"/>
            </a:xfrm>
            <a:prstGeom prst="ellipse">
              <a:avLst/>
            </a:prstGeom>
            <a:solidFill>
              <a:srgbClr val="99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7" name="Group 12"/>
          <p:cNvGrpSpPr>
            <a:grpSpLocks/>
          </p:cNvGrpSpPr>
          <p:nvPr/>
        </p:nvGrpSpPr>
        <p:grpSpPr bwMode="auto">
          <a:xfrm>
            <a:off x="1212850" y="2982913"/>
            <a:ext cx="123825" cy="123825"/>
            <a:chOff x="2142" y="1758"/>
            <a:chExt cx="144" cy="144"/>
          </a:xfrm>
        </p:grpSpPr>
        <p:sp>
          <p:nvSpPr>
            <p:cNvPr id="30903" name="Oval 13"/>
            <p:cNvSpPr>
              <a:spLocks noChangeArrowheads="1"/>
            </p:cNvSpPr>
            <p:nvPr/>
          </p:nvSpPr>
          <p:spPr bwMode="auto">
            <a:xfrm>
              <a:off x="2142" y="1758"/>
              <a:ext cx="144" cy="144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4" name="Oval 14"/>
            <p:cNvSpPr>
              <a:spLocks noChangeArrowheads="1"/>
            </p:cNvSpPr>
            <p:nvPr/>
          </p:nvSpPr>
          <p:spPr bwMode="auto">
            <a:xfrm>
              <a:off x="2172" y="1776"/>
              <a:ext cx="48" cy="48"/>
            </a:xfrm>
            <a:prstGeom prst="ellipse">
              <a:avLst/>
            </a:prstGeom>
            <a:solidFill>
              <a:srgbClr val="99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8" name="AutoShape 15"/>
          <p:cNvSpPr>
            <a:spLocks noChangeArrowheads="1"/>
          </p:cNvSpPr>
          <p:nvPr/>
        </p:nvSpPr>
        <p:spPr bwMode="auto">
          <a:xfrm rot="1015650">
            <a:off x="1573213" y="2247900"/>
            <a:ext cx="1009650" cy="228600"/>
          </a:xfrm>
          <a:prstGeom prst="rightArrow">
            <a:avLst>
              <a:gd name="adj1" fmla="val 50000"/>
              <a:gd name="adj2" fmla="val 110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AutoShape 16"/>
          <p:cNvSpPr>
            <a:spLocks noChangeArrowheads="1"/>
          </p:cNvSpPr>
          <p:nvPr/>
        </p:nvSpPr>
        <p:spPr bwMode="auto">
          <a:xfrm rot="-937444">
            <a:off x="1565275" y="2725738"/>
            <a:ext cx="1009650" cy="228600"/>
          </a:xfrm>
          <a:prstGeom prst="rightArrow">
            <a:avLst>
              <a:gd name="adj1" fmla="val 50000"/>
              <a:gd name="adj2" fmla="val 110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30" name="Picture 17" descr="477px-Explo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3800" y="1995488"/>
            <a:ext cx="102076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25" name="Group 19"/>
          <p:cNvGrpSpPr>
            <a:grpSpLocks/>
          </p:cNvGrpSpPr>
          <p:nvPr/>
        </p:nvGrpSpPr>
        <p:grpSpPr bwMode="auto">
          <a:xfrm>
            <a:off x="4170125" y="1720555"/>
            <a:ext cx="165632" cy="159488"/>
            <a:chOff x="1200" y="1968"/>
            <a:chExt cx="144" cy="144"/>
          </a:xfrm>
        </p:grpSpPr>
        <p:sp>
          <p:nvSpPr>
            <p:cNvPr id="30901" name="Oval 20"/>
            <p:cNvSpPr>
              <a:spLocks noChangeArrowheads="1"/>
            </p:cNvSpPr>
            <p:nvPr/>
          </p:nvSpPr>
          <p:spPr bwMode="auto">
            <a:xfrm>
              <a:off x="1200" y="1968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2" name="Oval 21"/>
            <p:cNvSpPr>
              <a:spLocks noChangeArrowheads="1"/>
            </p:cNvSpPr>
            <p:nvPr/>
          </p:nvSpPr>
          <p:spPr bwMode="auto">
            <a:xfrm>
              <a:off x="1230" y="1986"/>
              <a:ext cx="48" cy="48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26" name="Group 22"/>
          <p:cNvGrpSpPr>
            <a:grpSpLocks/>
          </p:cNvGrpSpPr>
          <p:nvPr/>
        </p:nvGrpSpPr>
        <p:grpSpPr bwMode="auto">
          <a:xfrm>
            <a:off x="4001042" y="1823558"/>
            <a:ext cx="165632" cy="159488"/>
            <a:chOff x="1200" y="1968"/>
            <a:chExt cx="144" cy="144"/>
          </a:xfrm>
        </p:grpSpPr>
        <p:sp>
          <p:nvSpPr>
            <p:cNvPr id="30899" name="Oval 23"/>
            <p:cNvSpPr>
              <a:spLocks noChangeArrowheads="1"/>
            </p:cNvSpPr>
            <p:nvPr/>
          </p:nvSpPr>
          <p:spPr bwMode="auto">
            <a:xfrm>
              <a:off x="1200" y="1968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0" name="Oval 24"/>
            <p:cNvSpPr>
              <a:spLocks noChangeArrowheads="1"/>
            </p:cNvSpPr>
            <p:nvPr/>
          </p:nvSpPr>
          <p:spPr bwMode="auto">
            <a:xfrm>
              <a:off x="1230" y="1986"/>
              <a:ext cx="48" cy="48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27" name="Group 25"/>
          <p:cNvGrpSpPr>
            <a:grpSpLocks/>
          </p:cNvGrpSpPr>
          <p:nvPr/>
        </p:nvGrpSpPr>
        <p:grpSpPr bwMode="auto">
          <a:xfrm>
            <a:off x="4056253" y="1723877"/>
            <a:ext cx="165632" cy="159488"/>
            <a:chOff x="1422" y="1893"/>
            <a:chExt cx="144" cy="144"/>
          </a:xfrm>
        </p:grpSpPr>
        <p:sp>
          <p:nvSpPr>
            <p:cNvPr id="30897" name="Oval 26"/>
            <p:cNvSpPr>
              <a:spLocks noChangeArrowheads="1"/>
            </p:cNvSpPr>
            <p:nvPr/>
          </p:nvSpPr>
          <p:spPr bwMode="auto">
            <a:xfrm>
              <a:off x="1422" y="1893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8" name="Oval 27"/>
            <p:cNvSpPr>
              <a:spLocks noChangeArrowheads="1"/>
            </p:cNvSpPr>
            <p:nvPr/>
          </p:nvSpPr>
          <p:spPr bwMode="auto">
            <a:xfrm>
              <a:off x="1452" y="1911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28" name="Group 28"/>
          <p:cNvGrpSpPr>
            <a:grpSpLocks/>
          </p:cNvGrpSpPr>
          <p:nvPr/>
        </p:nvGrpSpPr>
        <p:grpSpPr bwMode="auto">
          <a:xfrm>
            <a:off x="4211533" y="1866752"/>
            <a:ext cx="165632" cy="159488"/>
            <a:chOff x="1422" y="1893"/>
            <a:chExt cx="144" cy="144"/>
          </a:xfrm>
        </p:grpSpPr>
        <p:sp>
          <p:nvSpPr>
            <p:cNvPr id="30895" name="Oval 29"/>
            <p:cNvSpPr>
              <a:spLocks noChangeArrowheads="1"/>
            </p:cNvSpPr>
            <p:nvPr/>
          </p:nvSpPr>
          <p:spPr bwMode="auto">
            <a:xfrm>
              <a:off x="1422" y="1893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6" name="Oval 30"/>
            <p:cNvSpPr>
              <a:spLocks noChangeArrowheads="1"/>
            </p:cNvSpPr>
            <p:nvPr/>
          </p:nvSpPr>
          <p:spPr bwMode="auto">
            <a:xfrm>
              <a:off x="1452" y="1911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29" name="Group 31"/>
          <p:cNvGrpSpPr>
            <a:grpSpLocks/>
          </p:cNvGrpSpPr>
          <p:nvPr/>
        </p:nvGrpSpPr>
        <p:grpSpPr bwMode="auto">
          <a:xfrm>
            <a:off x="4014845" y="1700619"/>
            <a:ext cx="165632" cy="159488"/>
            <a:chOff x="1422" y="1893"/>
            <a:chExt cx="144" cy="144"/>
          </a:xfrm>
        </p:grpSpPr>
        <p:sp>
          <p:nvSpPr>
            <p:cNvPr id="30893" name="Oval 32"/>
            <p:cNvSpPr>
              <a:spLocks noChangeArrowheads="1"/>
            </p:cNvSpPr>
            <p:nvPr/>
          </p:nvSpPr>
          <p:spPr bwMode="auto">
            <a:xfrm>
              <a:off x="1422" y="1893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4" name="Oval 33"/>
            <p:cNvSpPr>
              <a:spLocks noChangeArrowheads="1"/>
            </p:cNvSpPr>
            <p:nvPr/>
          </p:nvSpPr>
          <p:spPr bwMode="auto">
            <a:xfrm>
              <a:off x="1452" y="1911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30" name="Group 34"/>
          <p:cNvGrpSpPr>
            <a:grpSpLocks/>
          </p:cNvGrpSpPr>
          <p:nvPr/>
        </p:nvGrpSpPr>
        <p:grpSpPr bwMode="auto">
          <a:xfrm>
            <a:off x="4239139" y="1680683"/>
            <a:ext cx="165632" cy="159488"/>
            <a:chOff x="1422" y="1893"/>
            <a:chExt cx="144" cy="144"/>
          </a:xfrm>
        </p:grpSpPr>
        <p:sp>
          <p:nvSpPr>
            <p:cNvPr id="30891" name="Oval 35"/>
            <p:cNvSpPr>
              <a:spLocks noChangeArrowheads="1"/>
            </p:cNvSpPr>
            <p:nvPr/>
          </p:nvSpPr>
          <p:spPr bwMode="auto">
            <a:xfrm>
              <a:off x="1422" y="1893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2" name="Oval 36"/>
            <p:cNvSpPr>
              <a:spLocks noChangeArrowheads="1"/>
            </p:cNvSpPr>
            <p:nvPr/>
          </p:nvSpPr>
          <p:spPr bwMode="auto">
            <a:xfrm>
              <a:off x="1452" y="1911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31" name="Group 37"/>
          <p:cNvGrpSpPr>
            <a:grpSpLocks/>
          </p:cNvGrpSpPr>
          <p:nvPr/>
        </p:nvGrpSpPr>
        <p:grpSpPr bwMode="auto">
          <a:xfrm>
            <a:off x="4094210" y="1919915"/>
            <a:ext cx="165632" cy="159488"/>
            <a:chOff x="1200" y="1968"/>
            <a:chExt cx="144" cy="144"/>
          </a:xfrm>
        </p:grpSpPr>
        <p:sp>
          <p:nvSpPr>
            <p:cNvPr id="30889" name="Oval 38"/>
            <p:cNvSpPr>
              <a:spLocks noChangeArrowheads="1"/>
            </p:cNvSpPr>
            <p:nvPr/>
          </p:nvSpPr>
          <p:spPr bwMode="auto">
            <a:xfrm>
              <a:off x="1200" y="1968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0" name="Oval 39"/>
            <p:cNvSpPr>
              <a:spLocks noChangeArrowheads="1"/>
            </p:cNvSpPr>
            <p:nvPr/>
          </p:nvSpPr>
          <p:spPr bwMode="auto">
            <a:xfrm>
              <a:off x="1230" y="1986"/>
              <a:ext cx="48" cy="48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32" name="Group 40"/>
          <p:cNvGrpSpPr>
            <a:grpSpLocks/>
          </p:cNvGrpSpPr>
          <p:nvPr/>
        </p:nvGrpSpPr>
        <p:grpSpPr bwMode="auto">
          <a:xfrm>
            <a:off x="4225336" y="1973078"/>
            <a:ext cx="165632" cy="159488"/>
            <a:chOff x="1200" y="1968"/>
            <a:chExt cx="144" cy="144"/>
          </a:xfrm>
        </p:grpSpPr>
        <p:sp>
          <p:nvSpPr>
            <p:cNvPr id="30887" name="Oval 41"/>
            <p:cNvSpPr>
              <a:spLocks noChangeArrowheads="1"/>
            </p:cNvSpPr>
            <p:nvPr/>
          </p:nvSpPr>
          <p:spPr bwMode="auto">
            <a:xfrm>
              <a:off x="1200" y="1968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8" name="Oval 42"/>
            <p:cNvSpPr>
              <a:spLocks noChangeArrowheads="1"/>
            </p:cNvSpPr>
            <p:nvPr/>
          </p:nvSpPr>
          <p:spPr bwMode="auto">
            <a:xfrm>
              <a:off x="1230" y="1986"/>
              <a:ext cx="48" cy="48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33" name="Group 43"/>
          <p:cNvGrpSpPr>
            <a:grpSpLocks/>
          </p:cNvGrpSpPr>
          <p:nvPr/>
        </p:nvGrpSpPr>
        <p:grpSpPr bwMode="auto">
          <a:xfrm>
            <a:off x="4325406" y="1750459"/>
            <a:ext cx="165632" cy="159488"/>
            <a:chOff x="1200" y="1968"/>
            <a:chExt cx="144" cy="144"/>
          </a:xfrm>
        </p:grpSpPr>
        <p:sp>
          <p:nvSpPr>
            <p:cNvPr id="30885" name="Oval 44"/>
            <p:cNvSpPr>
              <a:spLocks noChangeArrowheads="1"/>
            </p:cNvSpPr>
            <p:nvPr/>
          </p:nvSpPr>
          <p:spPr bwMode="auto">
            <a:xfrm>
              <a:off x="1200" y="1968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6" name="Oval 45"/>
            <p:cNvSpPr>
              <a:spLocks noChangeArrowheads="1"/>
            </p:cNvSpPr>
            <p:nvPr/>
          </p:nvSpPr>
          <p:spPr bwMode="auto">
            <a:xfrm>
              <a:off x="1230" y="1986"/>
              <a:ext cx="48" cy="48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34" name="Group 46"/>
          <p:cNvGrpSpPr>
            <a:grpSpLocks/>
          </p:cNvGrpSpPr>
          <p:nvPr/>
        </p:nvGrpSpPr>
        <p:grpSpPr bwMode="auto">
          <a:xfrm>
            <a:off x="4094210" y="1584325"/>
            <a:ext cx="165632" cy="159488"/>
            <a:chOff x="1200" y="1968"/>
            <a:chExt cx="144" cy="144"/>
          </a:xfrm>
        </p:grpSpPr>
        <p:sp>
          <p:nvSpPr>
            <p:cNvPr id="30883" name="Oval 47"/>
            <p:cNvSpPr>
              <a:spLocks noChangeArrowheads="1"/>
            </p:cNvSpPr>
            <p:nvPr/>
          </p:nvSpPr>
          <p:spPr bwMode="auto">
            <a:xfrm>
              <a:off x="1200" y="1968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4" name="Oval 48"/>
            <p:cNvSpPr>
              <a:spLocks noChangeArrowheads="1"/>
            </p:cNvSpPr>
            <p:nvPr/>
          </p:nvSpPr>
          <p:spPr bwMode="auto">
            <a:xfrm>
              <a:off x="1230" y="1986"/>
              <a:ext cx="48" cy="48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35" name="Group 49"/>
          <p:cNvGrpSpPr>
            <a:grpSpLocks/>
          </p:cNvGrpSpPr>
          <p:nvPr/>
        </p:nvGrpSpPr>
        <p:grpSpPr bwMode="auto">
          <a:xfrm>
            <a:off x="4197730" y="1926560"/>
            <a:ext cx="165632" cy="159488"/>
            <a:chOff x="1422" y="1893"/>
            <a:chExt cx="144" cy="144"/>
          </a:xfrm>
        </p:grpSpPr>
        <p:sp>
          <p:nvSpPr>
            <p:cNvPr id="30881" name="Oval 50"/>
            <p:cNvSpPr>
              <a:spLocks noChangeArrowheads="1"/>
            </p:cNvSpPr>
            <p:nvPr/>
          </p:nvSpPr>
          <p:spPr bwMode="auto">
            <a:xfrm>
              <a:off x="1422" y="1893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2" name="Oval 51"/>
            <p:cNvSpPr>
              <a:spLocks noChangeArrowheads="1"/>
            </p:cNvSpPr>
            <p:nvPr/>
          </p:nvSpPr>
          <p:spPr bwMode="auto">
            <a:xfrm>
              <a:off x="1452" y="1911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36" name="Group 52"/>
          <p:cNvGrpSpPr>
            <a:grpSpLocks/>
          </p:cNvGrpSpPr>
          <p:nvPr/>
        </p:nvGrpSpPr>
        <p:grpSpPr bwMode="auto">
          <a:xfrm>
            <a:off x="4101112" y="1777040"/>
            <a:ext cx="165632" cy="159488"/>
            <a:chOff x="1422" y="1893"/>
            <a:chExt cx="144" cy="144"/>
          </a:xfrm>
        </p:grpSpPr>
        <p:sp>
          <p:nvSpPr>
            <p:cNvPr id="30879" name="Oval 53"/>
            <p:cNvSpPr>
              <a:spLocks noChangeArrowheads="1"/>
            </p:cNvSpPr>
            <p:nvPr/>
          </p:nvSpPr>
          <p:spPr bwMode="auto">
            <a:xfrm>
              <a:off x="1422" y="1893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0" name="Oval 54"/>
            <p:cNvSpPr>
              <a:spLocks noChangeArrowheads="1"/>
            </p:cNvSpPr>
            <p:nvPr/>
          </p:nvSpPr>
          <p:spPr bwMode="auto">
            <a:xfrm>
              <a:off x="1452" y="1911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37" name="Group 55"/>
          <p:cNvGrpSpPr>
            <a:grpSpLocks/>
          </p:cNvGrpSpPr>
          <p:nvPr/>
        </p:nvGrpSpPr>
        <p:grpSpPr bwMode="auto">
          <a:xfrm>
            <a:off x="4004493" y="1760427"/>
            <a:ext cx="165632" cy="159488"/>
            <a:chOff x="1200" y="1968"/>
            <a:chExt cx="144" cy="144"/>
          </a:xfrm>
        </p:grpSpPr>
        <p:sp>
          <p:nvSpPr>
            <p:cNvPr id="30877" name="Oval 56"/>
            <p:cNvSpPr>
              <a:spLocks noChangeArrowheads="1"/>
            </p:cNvSpPr>
            <p:nvPr/>
          </p:nvSpPr>
          <p:spPr bwMode="auto">
            <a:xfrm>
              <a:off x="1200" y="1968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8" name="Oval 57"/>
            <p:cNvSpPr>
              <a:spLocks noChangeArrowheads="1"/>
            </p:cNvSpPr>
            <p:nvPr/>
          </p:nvSpPr>
          <p:spPr bwMode="auto">
            <a:xfrm>
              <a:off x="1230" y="1986"/>
              <a:ext cx="48" cy="48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38" name="Group 58"/>
          <p:cNvGrpSpPr>
            <a:grpSpLocks/>
          </p:cNvGrpSpPr>
          <p:nvPr/>
        </p:nvGrpSpPr>
        <p:grpSpPr bwMode="auto">
          <a:xfrm>
            <a:off x="4232237" y="1607584"/>
            <a:ext cx="165632" cy="159488"/>
            <a:chOff x="1200" y="1968"/>
            <a:chExt cx="144" cy="144"/>
          </a:xfrm>
        </p:grpSpPr>
        <p:sp>
          <p:nvSpPr>
            <p:cNvPr id="30875" name="Oval 59"/>
            <p:cNvSpPr>
              <a:spLocks noChangeArrowheads="1"/>
            </p:cNvSpPr>
            <p:nvPr/>
          </p:nvSpPr>
          <p:spPr bwMode="auto">
            <a:xfrm>
              <a:off x="1200" y="1968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6" name="Oval 60"/>
            <p:cNvSpPr>
              <a:spLocks noChangeArrowheads="1"/>
            </p:cNvSpPr>
            <p:nvPr/>
          </p:nvSpPr>
          <p:spPr bwMode="auto">
            <a:xfrm>
              <a:off x="1230" y="1986"/>
              <a:ext cx="48" cy="48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39" name="Group 61"/>
          <p:cNvGrpSpPr>
            <a:grpSpLocks/>
          </p:cNvGrpSpPr>
          <p:nvPr/>
        </p:nvGrpSpPr>
        <p:grpSpPr bwMode="auto">
          <a:xfrm>
            <a:off x="4225336" y="1806944"/>
            <a:ext cx="165632" cy="159488"/>
            <a:chOff x="1200" y="1968"/>
            <a:chExt cx="144" cy="144"/>
          </a:xfrm>
        </p:grpSpPr>
        <p:sp>
          <p:nvSpPr>
            <p:cNvPr id="30873" name="Oval 62"/>
            <p:cNvSpPr>
              <a:spLocks noChangeArrowheads="1"/>
            </p:cNvSpPr>
            <p:nvPr/>
          </p:nvSpPr>
          <p:spPr bwMode="auto">
            <a:xfrm>
              <a:off x="1200" y="1968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4" name="Oval 63"/>
            <p:cNvSpPr>
              <a:spLocks noChangeArrowheads="1"/>
            </p:cNvSpPr>
            <p:nvPr/>
          </p:nvSpPr>
          <p:spPr bwMode="auto">
            <a:xfrm>
              <a:off x="1230" y="1986"/>
              <a:ext cx="48" cy="48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40" name="Group 64"/>
          <p:cNvGrpSpPr>
            <a:grpSpLocks/>
          </p:cNvGrpSpPr>
          <p:nvPr/>
        </p:nvGrpSpPr>
        <p:grpSpPr bwMode="auto">
          <a:xfrm>
            <a:off x="3935479" y="1767072"/>
            <a:ext cx="165632" cy="159488"/>
            <a:chOff x="1200" y="1968"/>
            <a:chExt cx="144" cy="144"/>
          </a:xfrm>
        </p:grpSpPr>
        <p:sp>
          <p:nvSpPr>
            <p:cNvPr id="30871" name="Oval 65"/>
            <p:cNvSpPr>
              <a:spLocks noChangeArrowheads="1"/>
            </p:cNvSpPr>
            <p:nvPr/>
          </p:nvSpPr>
          <p:spPr bwMode="auto">
            <a:xfrm>
              <a:off x="1200" y="1968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2" name="Oval 66"/>
            <p:cNvSpPr>
              <a:spLocks noChangeArrowheads="1"/>
            </p:cNvSpPr>
            <p:nvPr/>
          </p:nvSpPr>
          <p:spPr bwMode="auto">
            <a:xfrm>
              <a:off x="1230" y="1986"/>
              <a:ext cx="48" cy="48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41" name="Group 67"/>
          <p:cNvGrpSpPr>
            <a:grpSpLocks/>
          </p:cNvGrpSpPr>
          <p:nvPr/>
        </p:nvGrpSpPr>
        <p:grpSpPr bwMode="auto">
          <a:xfrm>
            <a:off x="3942380" y="1873398"/>
            <a:ext cx="165632" cy="159488"/>
            <a:chOff x="1200" y="1968"/>
            <a:chExt cx="144" cy="144"/>
          </a:xfrm>
        </p:grpSpPr>
        <p:sp>
          <p:nvSpPr>
            <p:cNvPr id="30869" name="Oval 68"/>
            <p:cNvSpPr>
              <a:spLocks noChangeArrowheads="1"/>
            </p:cNvSpPr>
            <p:nvPr/>
          </p:nvSpPr>
          <p:spPr bwMode="auto">
            <a:xfrm>
              <a:off x="1200" y="1968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0" name="Oval 69"/>
            <p:cNvSpPr>
              <a:spLocks noChangeArrowheads="1"/>
            </p:cNvSpPr>
            <p:nvPr/>
          </p:nvSpPr>
          <p:spPr bwMode="auto">
            <a:xfrm>
              <a:off x="1230" y="1986"/>
              <a:ext cx="48" cy="48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42" name="Group 70"/>
          <p:cNvGrpSpPr>
            <a:grpSpLocks/>
          </p:cNvGrpSpPr>
          <p:nvPr/>
        </p:nvGrpSpPr>
        <p:grpSpPr bwMode="auto">
          <a:xfrm>
            <a:off x="4211533" y="1883366"/>
            <a:ext cx="165632" cy="159488"/>
            <a:chOff x="1422" y="1893"/>
            <a:chExt cx="144" cy="144"/>
          </a:xfrm>
        </p:grpSpPr>
        <p:sp>
          <p:nvSpPr>
            <p:cNvPr id="30867" name="Oval 71"/>
            <p:cNvSpPr>
              <a:spLocks noChangeArrowheads="1"/>
            </p:cNvSpPr>
            <p:nvPr/>
          </p:nvSpPr>
          <p:spPr bwMode="auto">
            <a:xfrm>
              <a:off x="1422" y="1893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8" name="Oval 72"/>
            <p:cNvSpPr>
              <a:spLocks noChangeArrowheads="1"/>
            </p:cNvSpPr>
            <p:nvPr/>
          </p:nvSpPr>
          <p:spPr bwMode="auto">
            <a:xfrm>
              <a:off x="1452" y="1911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43" name="Group 73"/>
          <p:cNvGrpSpPr>
            <a:grpSpLocks/>
          </p:cNvGrpSpPr>
          <p:nvPr/>
        </p:nvGrpSpPr>
        <p:grpSpPr bwMode="auto">
          <a:xfrm>
            <a:off x="4121816" y="1983046"/>
            <a:ext cx="165632" cy="159488"/>
            <a:chOff x="1422" y="1893"/>
            <a:chExt cx="144" cy="144"/>
          </a:xfrm>
        </p:grpSpPr>
        <p:sp>
          <p:nvSpPr>
            <p:cNvPr id="30865" name="Oval 74"/>
            <p:cNvSpPr>
              <a:spLocks noChangeArrowheads="1"/>
            </p:cNvSpPr>
            <p:nvPr/>
          </p:nvSpPr>
          <p:spPr bwMode="auto">
            <a:xfrm>
              <a:off x="1422" y="1893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6" name="Oval 75"/>
            <p:cNvSpPr>
              <a:spLocks noChangeArrowheads="1"/>
            </p:cNvSpPr>
            <p:nvPr/>
          </p:nvSpPr>
          <p:spPr bwMode="auto">
            <a:xfrm>
              <a:off x="1452" y="1911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44" name="Group 76"/>
          <p:cNvGrpSpPr>
            <a:grpSpLocks/>
          </p:cNvGrpSpPr>
          <p:nvPr/>
        </p:nvGrpSpPr>
        <p:grpSpPr bwMode="auto">
          <a:xfrm>
            <a:off x="4308152" y="1870075"/>
            <a:ext cx="165632" cy="159488"/>
            <a:chOff x="1422" y="1893"/>
            <a:chExt cx="144" cy="144"/>
          </a:xfrm>
        </p:grpSpPr>
        <p:sp>
          <p:nvSpPr>
            <p:cNvPr id="30863" name="Oval 77"/>
            <p:cNvSpPr>
              <a:spLocks noChangeArrowheads="1"/>
            </p:cNvSpPr>
            <p:nvPr/>
          </p:nvSpPr>
          <p:spPr bwMode="auto">
            <a:xfrm>
              <a:off x="1422" y="1893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4" name="Oval 78"/>
            <p:cNvSpPr>
              <a:spLocks noChangeArrowheads="1"/>
            </p:cNvSpPr>
            <p:nvPr/>
          </p:nvSpPr>
          <p:spPr bwMode="auto">
            <a:xfrm>
              <a:off x="1452" y="1911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45" name="Group 79"/>
          <p:cNvGrpSpPr>
            <a:grpSpLocks/>
          </p:cNvGrpSpPr>
          <p:nvPr/>
        </p:nvGrpSpPr>
        <p:grpSpPr bwMode="auto">
          <a:xfrm>
            <a:off x="4225336" y="1644133"/>
            <a:ext cx="165632" cy="159488"/>
            <a:chOff x="1422" y="1893"/>
            <a:chExt cx="144" cy="144"/>
          </a:xfrm>
        </p:grpSpPr>
        <p:sp>
          <p:nvSpPr>
            <p:cNvPr id="30861" name="Oval 80"/>
            <p:cNvSpPr>
              <a:spLocks noChangeArrowheads="1"/>
            </p:cNvSpPr>
            <p:nvPr/>
          </p:nvSpPr>
          <p:spPr bwMode="auto">
            <a:xfrm>
              <a:off x="1422" y="1893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2" name="Oval 81"/>
            <p:cNvSpPr>
              <a:spLocks noChangeArrowheads="1"/>
            </p:cNvSpPr>
            <p:nvPr/>
          </p:nvSpPr>
          <p:spPr bwMode="auto">
            <a:xfrm>
              <a:off x="1452" y="1911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46" name="Group 82"/>
          <p:cNvGrpSpPr>
            <a:grpSpLocks/>
          </p:cNvGrpSpPr>
          <p:nvPr/>
        </p:nvGrpSpPr>
        <p:grpSpPr bwMode="auto">
          <a:xfrm>
            <a:off x="3976887" y="1644133"/>
            <a:ext cx="165632" cy="159488"/>
            <a:chOff x="1422" y="1893"/>
            <a:chExt cx="144" cy="144"/>
          </a:xfrm>
        </p:grpSpPr>
        <p:sp>
          <p:nvSpPr>
            <p:cNvPr id="30859" name="Oval 83"/>
            <p:cNvSpPr>
              <a:spLocks noChangeArrowheads="1"/>
            </p:cNvSpPr>
            <p:nvPr/>
          </p:nvSpPr>
          <p:spPr bwMode="auto">
            <a:xfrm>
              <a:off x="1422" y="1893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0" name="Oval 84"/>
            <p:cNvSpPr>
              <a:spLocks noChangeArrowheads="1"/>
            </p:cNvSpPr>
            <p:nvPr/>
          </p:nvSpPr>
          <p:spPr bwMode="auto">
            <a:xfrm>
              <a:off x="1452" y="1911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47" name="Group 85"/>
          <p:cNvGrpSpPr>
            <a:grpSpLocks/>
          </p:cNvGrpSpPr>
          <p:nvPr/>
        </p:nvGrpSpPr>
        <p:grpSpPr bwMode="auto">
          <a:xfrm>
            <a:off x="4011394" y="1896656"/>
            <a:ext cx="165632" cy="159488"/>
            <a:chOff x="1422" y="1893"/>
            <a:chExt cx="144" cy="144"/>
          </a:xfrm>
        </p:grpSpPr>
        <p:sp>
          <p:nvSpPr>
            <p:cNvPr id="30857" name="Oval 86"/>
            <p:cNvSpPr>
              <a:spLocks noChangeArrowheads="1"/>
            </p:cNvSpPr>
            <p:nvPr/>
          </p:nvSpPr>
          <p:spPr bwMode="auto">
            <a:xfrm>
              <a:off x="1422" y="1893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8" name="Oval 87"/>
            <p:cNvSpPr>
              <a:spLocks noChangeArrowheads="1"/>
            </p:cNvSpPr>
            <p:nvPr/>
          </p:nvSpPr>
          <p:spPr bwMode="auto">
            <a:xfrm>
              <a:off x="1452" y="1911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48" name="Group 88"/>
          <p:cNvGrpSpPr>
            <a:grpSpLocks/>
          </p:cNvGrpSpPr>
          <p:nvPr/>
        </p:nvGrpSpPr>
        <p:grpSpPr bwMode="auto">
          <a:xfrm>
            <a:off x="3914775" y="1783685"/>
            <a:ext cx="165632" cy="159488"/>
            <a:chOff x="1422" y="1893"/>
            <a:chExt cx="144" cy="144"/>
          </a:xfrm>
        </p:grpSpPr>
        <p:sp>
          <p:nvSpPr>
            <p:cNvPr id="30855" name="Oval 89"/>
            <p:cNvSpPr>
              <a:spLocks noChangeArrowheads="1"/>
            </p:cNvSpPr>
            <p:nvPr/>
          </p:nvSpPr>
          <p:spPr bwMode="auto">
            <a:xfrm>
              <a:off x="1422" y="1893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6" name="Oval 90"/>
            <p:cNvSpPr>
              <a:spLocks noChangeArrowheads="1"/>
            </p:cNvSpPr>
            <p:nvPr/>
          </p:nvSpPr>
          <p:spPr bwMode="auto">
            <a:xfrm>
              <a:off x="1452" y="1911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49" name="Group 91"/>
          <p:cNvGrpSpPr>
            <a:grpSpLocks/>
          </p:cNvGrpSpPr>
          <p:nvPr/>
        </p:nvGrpSpPr>
        <p:grpSpPr bwMode="auto">
          <a:xfrm>
            <a:off x="4042450" y="1969755"/>
            <a:ext cx="165632" cy="159488"/>
            <a:chOff x="1200" y="1968"/>
            <a:chExt cx="144" cy="144"/>
          </a:xfrm>
        </p:grpSpPr>
        <p:sp>
          <p:nvSpPr>
            <p:cNvPr id="30853" name="Oval 92"/>
            <p:cNvSpPr>
              <a:spLocks noChangeArrowheads="1"/>
            </p:cNvSpPr>
            <p:nvPr/>
          </p:nvSpPr>
          <p:spPr bwMode="auto">
            <a:xfrm>
              <a:off x="1200" y="1968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4" name="Oval 93"/>
            <p:cNvSpPr>
              <a:spLocks noChangeArrowheads="1"/>
            </p:cNvSpPr>
            <p:nvPr/>
          </p:nvSpPr>
          <p:spPr bwMode="auto">
            <a:xfrm>
              <a:off x="1230" y="1986"/>
              <a:ext cx="48" cy="48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50" name="Group 94"/>
          <p:cNvGrpSpPr>
            <a:grpSpLocks/>
          </p:cNvGrpSpPr>
          <p:nvPr/>
        </p:nvGrpSpPr>
        <p:grpSpPr bwMode="auto">
          <a:xfrm>
            <a:off x="4108013" y="1996337"/>
            <a:ext cx="165632" cy="159488"/>
            <a:chOff x="1422" y="1893"/>
            <a:chExt cx="144" cy="144"/>
          </a:xfrm>
        </p:grpSpPr>
        <p:sp>
          <p:nvSpPr>
            <p:cNvPr id="30851" name="Oval 95"/>
            <p:cNvSpPr>
              <a:spLocks noChangeArrowheads="1"/>
            </p:cNvSpPr>
            <p:nvPr/>
          </p:nvSpPr>
          <p:spPr bwMode="auto">
            <a:xfrm>
              <a:off x="1422" y="1893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2" name="Oval 96"/>
            <p:cNvSpPr>
              <a:spLocks noChangeArrowheads="1"/>
            </p:cNvSpPr>
            <p:nvPr/>
          </p:nvSpPr>
          <p:spPr bwMode="auto">
            <a:xfrm>
              <a:off x="1452" y="1911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23" name="Oval 98"/>
          <p:cNvSpPr>
            <a:spLocks noChangeArrowheads="1"/>
          </p:cNvSpPr>
          <p:nvPr/>
        </p:nvSpPr>
        <p:spPr bwMode="auto">
          <a:xfrm>
            <a:off x="3778866" y="1488143"/>
            <a:ext cx="123825" cy="123825"/>
          </a:xfrm>
          <a:prstGeom prst="ellipse">
            <a:avLst/>
          </a:prstGeom>
          <a:solidFill>
            <a:srgbClr val="3333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Oval 101"/>
          <p:cNvSpPr>
            <a:spLocks noChangeArrowheads="1"/>
          </p:cNvSpPr>
          <p:nvPr/>
        </p:nvSpPr>
        <p:spPr bwMode="auto">
          <a:xfrm rot="2525662">
            <a:off x="3930650" y="1033463"/>
            <a:ext cx="587375" cy="1687512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1" name="Oval 103"/>
          <p:cNvSpPr>
            <a:spLocks noChangeArrowheads="1"/>
          </p:cNvSpPr>
          <p:nvPr/>
        </p:nvSpPr>
        <p:spPr bwMode="auto">
          <a:xfrm>
            <a:off x="3624263" y="2079625"/>
            <a:ext cx="123825" cy="123825"/>
          </a:xfrm>
          <a:prstGeom prst="ellipse">
            <a:avLst/>
          </a:prstGeom>
          <a:solidFill>
            <a:srgbClr val="3333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2" name="Oval 104"/>
          <p:cNvSpPr>
            <a:spLocks noChangeArrowheads="1"/>
          </p:cNvSpPr>
          <p:nvPr/>
        </p:nvSpPr>
        <p:spPr bwMode="auto">
          <a:xfrm>
            <a:off x="3650060" y="2095103"/>
            <a:ext cx="41275" cy="41275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05"/>
          <p:cNvSpPr>
            <a:spLocks noChangeShapeType="1"/>
          </p:cNvSpPr>
          <p:nvPr/>
        </p:nvSpPr>
        <p:spPr bwMode="auto">
          <a:xfrm flipV="1">
            <a:off x="411163" y="1257300"/>
            <a:ext cx="800100" cy="942975"/>
          </a:xfrm>
          <a:prstGeom prst="line">
            <a:avLst/>
          </a:prstGeom>
          <a:noFill/>
          <a:ln w="85725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grpSp>
        <p:nvGrpSpPr>
          <p:cNvPr id="30737" name="Group 106"/>
          <p:cNvGrpSpPr>
            <a:grpSpLocks/>
          </p:cNvGrpSpPr>
          <p:nvPr/>
        </p:nvGrpSpPr>
        <p:grpSpPr bwMode="auto">
          <a:xfrm>
            <a:off x="484188" y="1458913"/>
            <a:ext cx="576262" cy="571500"/>
            <a:chOff x="4053" y="1584"/>
            <a:chExt cx="501" cy="516"/>
          </a:xfrm>
        </p:grpSpPr>
        <p:grpSp>
          <p:nvGrpSpPr>
            <p:cNvPr id="30743" name="Group 107"/>
            <p:cNvGrpSpPr>
              <a:grpSpLocks/>
            </p:cNvGrpSpPr>
            <p:nvPr/>
          </p:nvGrpSpPr>
          <p:grpSpPr bwMode="auto">
            <a:xfrm>
              <a:off x="4275" y="1707"/>
              <a:ext cx="144" cy="144"/>
              <a:chOff x="1200" y="1968"/>
              <a:chExt cx="144" cy="144"/>
            </a:xfrm>
          </p:grpSpPr>
          <p:sp>
            <p:nvSpPr>
              <p:cNvPr id="30819" name="Oval 108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0" name="Oval 109"/>
              <p:cNvSpPr>
                <a:spLocks noChangeArrowheads="1"/>
              </p:cNvSpPr>
              <p:nvPr/>
            </p:nvSpPr>
            <p:spPr bwMode="auto">
              <a:xfrm>
                <a:off x="1230" y="1986"/>
                <a:ext cx="48" cy="48"/>
              </a:xfrm>
              <a:prstGeom prst="ellipse">
                <a:avLst/>
              </a:pr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4" name="Group 110"/>
            <p:cNvGrpSpPr>
              <a:grpSpLocks/>
            </p:cNvGrpSpPr>
            <p:nvPr/>
          </p:nvGrpSpPr>
          <p:grpSpPr bwMode="auto">
            <a:xfrm>
              <a:off x="4128" y="1800"/>
              <a:ext cx="144" cy="144"/>
              <a:chOff x="1200" y="1968"/>
              <a:chExt cx="144" cy="144"/>
            </a:xfrm>
          </p:grpSpPr>
          <p:sp>
            <p:nvSpPr>
              <p:cNvPr id="30817" name="Oval 111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8" name="Oval 112"/>
              <p:cNvSpPr>
                <a:spLocks noChangeArrowheads="1"/>
              </p:cNvSpPr>
              <p:nvPr/>
            </p:nvSpPr>
            <p:spPr bwMode="auto">
              <a:xfrm>
                <a:off x="1230" y="1986"/>
                <a:ext cx="48" cy="48"/>
              </a:xfrm>
              <a:prstGeom prst="ellipse">
                <a:avLst/>
              </a:pr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5" name="Group 113"/>
            <p:cNvGrpSpPr>
              <a:grpSpLocks/>
            </p:cNvGrpSpPr>
            <p:nvPr/>
          </p:nvGrpSpPr>
          <p:grpSpPr bwMode="auto">
            <a:xfrm>
              <a:off x="4176" y="1710"/>
              <a:ext cx="144" cy="144"/>
              <a:chOff x="1422" y="1893"/>
              <a:chExt cx="144" cy="144"/>
            </a:xfrm>
          </p:grpSpPr>
          <p:sp>
            <p:nvSpPr>
              <p:cNvPr id="30815" name="Oval 114"/>
              <p:cNvSpPr>
                <a:spLocks noChangeArrowheads="1"/>
              </p:cNvSpPr>
              <p:nvPr/>
            </p:nvSpPr>
            <p:spPr bwMode="auto">
              <a:xfrm>
                <a:off x="1422" y="1893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6" name="Oval 115"/>
              <p:cNvSpPr>
                <a:spLocks noChangeArrowheads="1"/>
              </p:cNvSpPr>
              <p:nvPr/>
            </p:nvSpPr>
            <p:spPr bwMode="auto">
              <a:xfrm>
                <a:off x="1452" y="1911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6" name="Group 116"/>
            <p:cNvGrpSpPr>
              <a:grpSpLocks/>
            </p:cNvGrpSpPr>
            <p:nvPr/>
          </p:nvGrpSpPr>
          <p:grpSpPr bwMode="auto">
            <a:xfrm>
              <a:off x="4311" y="1839"/>
              <a:ext cx="144" cy="144"/>
              <a:chOff x="1422" y="1893"/>
              <a:chExt cx="144" cy="144"/>
            </a:xfrm>
          </p:grpSpPr>
          <p:sp>
            <p:nvSpPr>
              <p:cNvPr id="30813" name="Oval 117"/>
              <p:cNvSpPr>
                <a:spLocks noChangeArrowheads="1"/>
              </p:cNvSpPr>
              <p:nvPr/>
            </p:nvSpPr>
            <p:spPr bwMode="auto">
              <a:xfrm>
                <a:off x="1422" y="1893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4" name="Oval 118"/>
              <p:cNvSpPr>
                <a:spLocks noChangeArrowheads="1"/>
              </p:cNvSpPr>
              <p:nvPr/>
            </p:nvSpPr>
            <p:spPr bwMode="auto">
              <a:xfrm>
                <a:off x="1452" y="1911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7" name="Group 119"/>
            <p:cNvGrpSpPr>
              <a:grpSpLocks/>
            </p:cNvGrpSpPr>
            <p:nvPr/>
          </p:nvGrpSpPr>
          <p:grpSpPr bwMode="auto">
            <a:xfrm>
              <a:off x="4140" y="1689"/>
              <a:ext cx="144" cy="144"/>
              <a:chOff x="1422" y="1893"/>
              <a:chExt cx="144" cy="144"/>
            </a:xfrm>
          </p:grpSpPr>
          <p:sp>
            <p:nvSpPr>
              <p:cNvPr id="30811" name="Oval 120"/>
              <p:cNvSpPr>
                <a:spLocks noChangeArrowheads="1"/>
              </p:cNvSpPr>
              <p:nvPr/>
            </p:nvSpPr>
            <p:spPr bwMode="auto">
              <a:xfrm>
                <a:off x="1422" y="1893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2" name="Oval 121"/>
              <p:cNvSpPr>
                <a:spLocks noChangeArrowheads="1"/>
              </p:cNvSpPr>
              <p:nvPr/>
            </p:nvSpPr>
            <p:spPr bwMode="auto">
              <a:xfrm>
                <a:off x="1452" y="1911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8" name="Group 122"/>
            <p:cNvGrpSpPr>
              <a:grpSpLocks/>
            </p:cNvGrpSpPr>
            <p:nvPr/>
          </p:nvGrpSpPr>
          <p:grpSpPr bwMode="auto">
            <a:xfrm>
              <a:off x="4335" y="1671"/>
              <a:ext cx="144" cy="144"/>
              <a:chOff x="1422" y="1893"/>
              <a:chExt cx="144" cy="144"/>
            </a:xfrm>
          </p:grpSpPr>
          <p:sp>
            <p:nvSpPr>
              <p:cNvPr id="30809" name="Oval 123"/>
              <p:cNvSpPr>
                <a:spLocks noChangeArrowheads="1"/>
              </p:cNvSpPr>
              <p:nvPr/>
            </p:nvSpPr>
            <p:spPr bwMode="auto">
              <a:xfrm>
                <a:off x="1422" y="1893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0" name="Oval 124"/>
              <p:cNvSpPr>
                <a:spLocks noChangeArrowheads="1"/>
              </p:cNvSpPr>
              <p:nvPr/>
            </p:nvSpPr>
            <p:spPr bwMode="auto">
              <a:xfrm>
                <a:off x="1452" y="1911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9" name="Group 125"/>
            <p:cNvGrpSpPr>
              <a:grpSpLocks/>
            </p:cNvGrpSpPr>
            <p:nvPr/>
          </p:nvGrpSpPr>
          <p:grpSpPr bwMode="auto">
            <a:xfrm>
              <a:off x="4209" y="1887"/>
              <a:ext cx="144" cy="144"/>
              <a:chOff x="1200" y="1968"/>
              <a:chExt cx="144" cy="144"/>
            </a:xfrm>
          </p:grpSpPr>
          <p:sp>
            <p:nvSpPr>
              <p:cNvPr id="30807" name="Oval 126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8" name="Oval 127"/>
              <p:cNvSpPr>
                <a:spLocks noChangeArrowheads="1"/>
              </p:cNvSpPr>
              <p:nvPr/>
            </p:nvSpPr>
            <p:spPr bwMode="auto">
              <a:xfrm>
                <a:off x="1230" y="1986"/>
                <a:ext cx="48" cy="48"/>
              </a:xfrm>
              <a:prstGeom prst="ellipse">
                <a:avLst/>
              </a:pr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50" name="Group 128"/>
            <p:cNvGrpSpPr>
              <a:grpSpLocks/>
            </p:cNvGrpSpPr>
            <p:nvPr/>
          </p:nvGrpSpPr>
          <p:grpSpPr bwMode="auto">
            <a:xfrm>
              <a:off x="4323" y="1935"/>
              <a:ext cx="144" cy="144"/>
              <a:chOff x="1200" y="1968"/>
              <a:chExt cx="144" cy="144"/>
            </a:xfrm>
          </p:grpSpPr>
          <p:sp>
            <p:nvSpPr>
              <p:cNvPr id="30805" name="Oval 129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6" name="Oval 130"/>
              <p:cNvSpPr>
                <a:spLocks noChangeArrowheads="1"/>
              </p:cNvSpPr>
              <p:nvPr/>
            </p:nvSpPr>
            <p:spPr bwMode="auto">
              <a:xfrm>
                <a:off x="1230" y="1986"/>
                <a:ext cx="48" cy="48"/>
              </a:xfrm>
              <a:prstGeom prst="ellipse">
                <a:avLst/>
              </a:pr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51" name="Group 131"/>
            <p:cNvGrpSpPr>
              <a:grpSpLocks/>
            </p:cNvGrpSpPr>
            <p:nvPr/>
          </p:nvGrpSpPr>
          <p:grpSpPr bwMode="auto">
            <a:xfrm>
              <a:off x="4410" y="1734"/>
              <a:ext cx="144" cy="144"/>
              <a:chOff x="1200" y="1968"/>
              <a:chExt cx="144" cy="144"/>
            </a:xfrm>
          </p:grpSpPr>
          <p:sp>
            <p:nvSpPr>
              <p:cNvPr id="30803" name="Oval 132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4" name="Oval 133"/>
              <p:cNvSpPr>
                <a:spLocks noChangeArrowheads="1"/>
              </p:cNvSpPr>
              <p:nvPr/>
            </p:nvSpPr>
            <p:spPr bwMode="auto">
              <a:xfrm>
                <a:off x="1230" y="1986"/>
                <a:ext cx="48" cy="48"/>
              </a:xfrm>
              <a:prstGeom prst="ellipse">
                <a:avLst/>
              </a:pr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52" name="Group 134"/>
            <p:cNvGrpSpPr>
              <a:grpSpLocks/>
            </p:cNvGrpSpPr>
            <p:nvPr/>
          </p:nvGrpSpPr>
          <p:grpSpPr bwMode="auto">
            <a:xfrm>
              <a:off x="4209" y="1584"/>
              <a:ext cx="144" cy="144"/>
              <a:chOff x="1200" y="1968"/>
              <a:chExt cx="144" cy="144"/>
            </a:xfrm>
          </p:grpSpPr>
          <p:sp>
            <p:nvSpPr>
              <p:cNvPr id="30801" name="Oval 135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2" name="Oval 136"/>
              <p:cNvSpPr>
                <a:spLocks noChangeArrowheads="1"/>
              </p:cNvSpPr>
              <p:nvPr/>
            </p:nvSpPr>
            <p:spPr bwMode="auto">
              <a:xfrm>
                <a:off x="1230" y="1986"/>
                <a:ext cx="48" cy="48"/>
              </a:xfrm>
              <a:prstGeom prst="ellipse">
                <a:avLst/>
              </a:pr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53" name="Group 137"/>
            <p:cNvGrpSpPr>
              <a:grpSpLocks/>
            </p:cNvGrpSpPr>
            <p:nvPr/>
          </p:nvGrpSpPr>
          <p:grpSpPr bwMode="auto">
            <a:xfrm>
              <a:off x="4299" y="1893"/>
              <a:ext cx="144" cy="144"/>
              <a:chOff x="1422" y="1893"/>
              <a:chExt cx="144" cy="144"/>
            </a:xfrm>
          </p:grpSpPr>
          <p:sp>
            <p:nvSpPr>
              <p:cNvPr id="30799" name="Oval 138"/>
              <p:cNvSpPr>
                <a:spLocks noChangeArrowheads="1"/>
              </p:cNvSpPr>
              <p:nvPr/>
            </p:nvSpPr>
            <p:spPr bwMode="auto">
              <a:xfrm>
                <a:off x="1422" y="1893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0" name="Oval 139"/>
              <p:cNvSpPr>
                <a:spLocks noChangeArrowheads="1"/>
              </p:cNvSpPr>
              <p:nvPr/>
            </p:nvSpPr>
            <p:spPr bwMode="auto">
              <a:xfrm>
                <a:off x="1452" y="1911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54" name="Group 140"/>
            <p:cNvGrpSpPr>
              <a:grpSpLocks/>
            </p:cNvGrpSpPr>
            <p:nvPr/>
          </p:nvGrpSpPr>
          <p:grpSpPr bwMode="auto">
            <a:xfrm>
              <a:off x="4215" y="1758"/>
              <a:ext cx="144" cy="144"/>
              <a:chOff x="1422" y="1893"/>
              <a:chExt cx="144" cy="144"/>
            </a:xfrm>
          </p:grpSpPr>
          <p:sp>
            <p:nvSpPr>
              <p:cNvPr id="30797" name="Oval 141"/>
              <p:cNvSpPr>
                <a:spLocks noChangeArrowheads="1"/>
              </p:cNvSpPr>
              <p:nvPr/>
            </p:nvSpPr>
            <p:spPr bwMode="auto">
              <a:xfrm>
                <a:off x="1422" y="1893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8" name="Oval 142"/>
              <p:cNvSpPr>
                <a:spLocks noChangeArrowheads="1"/>
              </p:cNvSpPr>
              <p:nvPr/>
            </p:nvSpPr>
            <p:spPr bwMode="auto">
              <a:xfrm>
                <a:off x="1452" y="1911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55" name="Group 143"/>
            <p:cNvGrpSpPr>
              <a:grpSpLocks/>
            </p:cNvGrpSpPr>
            <p:nvPr/>
          </p:nvGrpSpPr>
          <p:grpSpPr bwMode="auto">
            <a:xfrm>
              <a:off x="4131" y="1743"/>
              <a:ext cx="144" cy="144"/>
              <a:chOff x="1200" y="1968"/>
              <a:chExt cx="144" cy="144"/>
            </a:xfrm>
          </p:grpSpPr>
          <p:sp>
            <p:nvSpPr>
              <p:cNvPr id="30795" name="Oval 144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6" name="Oval 145"/>
              <p:cNvSpPr>
                <a:spLocks noChangeArrowheads="1"/>
              </p:cNvSpPr>
              <p:nvPr/>
            </p:nvSpPr>
            <p:spPr bwMode="auto">
              <a:xfrm>
                <a:off x="1230" y="1986"/>
                <a:ext cx="48" cy="48"/>
              </a:xfrm>
              <a:prstGeom prst="ellipse">
                <a:avLst/>
              </a:pr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56" name="Group 146"/>
            <p:cNvGrpSpPr>
              <a:grpSpLocks/>
            </p:cNvGrpSpPr>
            <p:nvPr/>
          </p:nvGrpSpPr>
          <p:grpSpPr bwMode="auto">
            <a:xfrm>
              <a:off x="4329" y="1605"/>
              <a:ext cx="144" cy="144"/>
              <a:chOff x="1200" y="1968"/>
              <a:chExt cx="144" cy="144"/>
            </a:xfrm>
          </p:grpSpPr>
          <p:sp>
            <p:nvSpPr>
              <p:cNvPr id="30793" name="Oval 147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4" name="Oval 148"/>
              <p:cNvSpPr>
                <a:spLocks noChangeArrowheads="1"/>
              </p:cNvSpPr>
              <p:nvPr/>
            </p:nvSpPr>
            <p:spPr bwMode="auto">
              <a:xfrm>
                <a:off x="1230" y="1986"/>
                <a:ext cx="48" cy="48"/>
              </a:xfrm>
              <a:prstGeom prst="ellipse">
                <a:avLst/>
              </a:pr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57" name="Group 149"/>
            <p:cNvGrpSpPr>
              <a:grpSpLocks/>
            </p:cNvGrpSpPr>
            <p:nvPr/>
          </p:nvGrpSpPr>
          <p:grpSpPr bwMode="auto">
            <a:xfrm>
              <a:off x="4323" y="1785"/>
              <a:ext cx="144" cy="144"/>
              <a:chOff x="1200" y="1968"/>
              <a:chExt cx="144" cy="144"/>
            </a:xfrm>
          </p:grpSpPr>
          <p:sp>
            <p:nvSpPr>
              <p:cNvPr id="30791" name="Oval 150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2" name="Oval 151"/>
              <p:cNvSpPr>
                <a:spLocks noChangeArrowheads="1"/>
              </p:cNvSpPr>
              <p:nvPr/>
            </p:nvSpPr>
            <p:spPr bwMode="auto">
              <a:xfrm>
                <a:off x="1230" y="1986"/>
                <a:ext cx="48" cy="48"/>
              </a:xfrm>
              <a:prstGeom prst="ellipse">
                <a:avLst/>
              </a:pr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58" name="Group 152"/>
            <p:cNvGrpSpPr>
              <a:grpSpLocks/>
            </p:cNvGrpSpPr>
            <p:nvPr/>
          </p:nvGrpSpPr>
          <p:grpSpPr bwMode="auto">
            <a:xfrm>
              <a:off x="4071" y="1749"/>
              <a:ext cx="144" cy="144"/>
              <a:chOff x="1200" y="1968"/>
              <a:chExt cx="144" cy="144"/>
            </a:xfrm>
          </p:grpSpPr>
          <p:sp>
            <p:nvSpPr>
              <p:cNvPr id="30789" name="Oval 153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0" name="Oval 154"/>
              <p:cNvSpPr>
                <a:spLocks noChangeArrowheads="1"/>
              </p:cNvSpPr>
              <p:nvPr/>
            </p:nvSpPr>
            <p:spPr bwMode="auto">
              <a:xfrm>
                <a:off x="1230" y="1986"/>
                <a:ext cx="48" cy="48"/>
              </a:xfrm>
              <a:prstGeom prst="ellipse">
                <a:avLst/>
              </a:pr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59" name="Group 155"/>
            <p:cNvGrpSpPr>
              <a:grpSpLocks/>
            </p:cNvGrpSpPr>
            <p:nvPr/>
          </p:nvGrpSpPr>
          <p:grpSpPr bwMode="auto">
            <a:xfrm>
              <a:off x="4077" y="1845"/>
              <a:ext cx="144" cy="144"/>
              <a:chOff x="1200" y="1968"/>
              <a:chExt cx="144" cy="144"/>
            </a:xfrm>
          </p:grpSpPr>
          <p:sp>
            <p:nvSpPr>
              <p:cNvPr id="30787" name="Oval 156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8" name="Oval 157"/>
              <p:cNvSpPr>
                <a:spLocks noChangeArrowheads="1"/>
              </p:cNvSpPr>
              <p:nvPr/>
            </p:nvSpPr>
            <p:spPr bwMode="auto">
              <a:xfrm>
                <a:off x="1230" y="1986"/>
                <a:ext cx="48" cy="48"/>
              </a:xfrm>
              <a:prstGeom prst="ellipse">
                <a:avLst/>
              </a:pr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60" name="Group 158"/>
            <p:cNvGrpSpPr>
              <a:grpSpLocks/>
            </p:cNvGrpSpPr>
            <p:nvPr/>
          </p:nvGrpSpPr>
          <p:grpSpPr bwMode="auto">
            <a:xfrm>
              <a:off x="4311" y="1854"/>
              <a:ext cx="144" cy="144"/>
              <a:chOff x="1422" y="1893"/>
              <a:chExt cx="144" cy="144"/>
            </a:xfrm>
          </p:grpSpPr>
          <p:sp>
            <p:nvSpPr>
              <p:cNvPr id="30785" name="Oval 159"/>
              <p:cNvSpPr>
                <a:spLocks noChangeArrowheads="1"/>
              </p:cNvSpPr>
              <p:nvPr/>
            </p:nvSpPr>
            <p:spPr bwMode="auto">
              <a:xfrm>
                <a:off x="1422" y="1893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6" name="Oval 160"/>
              <p:cNvSpPr>
                <a:spLocks noChangeArrowheads="1"/>
              </p:cNvSpPr>
              <p:nvPr/>
            </p:nvSpPr>
            <p:spPr bwMode="auto">
              <a:xfrm>
                <a:off x="1452" y="1911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61" name="Group 161"/>
            <p:cNvGrpSpPr>
              <a:grpSpLocks/>
            </p:cNvGrpSpPr>
            <p:nvPr/>
          </p:nvGrpSpPr>
          <p:grpSpPr bwMode="auto">
            <a:xfrm>
              <a:off x="4233" y="1944"/>
              <a:ext cx="144" cy="144"/>
              <a:chOff x="1422" y="1893"/>
              <a:chExt cx="144" cy="144"/>
            </a:xfrm>
          </p:grpSpPr>
          <p:sp>
            <p:nvSpPr>
              <p:cNvPr id="30783" name="Oval 162"/>
              <p:cNvSpPr>
                <a:spLocks noChangeArrowheads="1"/>
              </p:cNvSpPr>
              <p:nvPr/>
            </p:nvSpPr>
            <p:spPr bwMode="auto">
              <a:xfrm>
                <a:off x="1422" y="1893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4" name="Oval 163"/>
              <p:cNvSpPr>
                <a:spLocks noChangeArrowheads="1"/>
              </p:cNvSpPr>
              <p:nvPr/>
            </p:nvSpPr>
            <p:spPr bwMode="auto">
              <a:xfrm>
                <a:off x="1452" y="1911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62" name="Group 164"/>
            <p:cNvGrpSpPr>
              <a:grpSpLocks/>
            </p:cNvGrpSpPr>
            <p:nvPr/>
          </p:nvGrpSpPr>
          <p:grpSpPr bwMode="auto">
            <a:xfrm>
              <a:off x="4395" y="1842"/>
              <a:ext cx="144" cy="144"/>
              <a:chOff x="1422" y="1893"/>
              <a:chExt cx="144" cy="144"/>
            </a:xfrm>
          </p:grpSpPr>
          <p:sp>
            <p:nvSpPr>
              <p:cNvPr id="30781" name="Oval 165"/>
              <p:cNvSpPr>
                <a:spLocks noChangeArrowheads="1"/>
              </p:cNvSpPr>
              <p:nvPr/>
            </p:nvSpPr>
            <p:spPr bwMode="auto">
              <a:xfrm>
                <a:off x="1422" y="1893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2" name="Oval 166"/>
              <p:cNvSpPr>
                <a:spLocks noChangeArrowheads="1"/>
              </p:cNvSpPr>
              <p:nvPr/>
            </p:nvSpPr>
            <p:spPr bwMode="auto">
              <a:xfrm>
                <a:off x="1452" y="1911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63" name="Group 167"/>
            <p:cNvGrpSpPr>
              <a:grpSpLocks/>
            </p:cNvGrpSpPr>
            <p:nvPr/>
          </p:nvGrpSpPr>
          <p:grpSpPr bwMode="auto">
            <a:xfrm>
              <a:off x="4323" y="1638"/>
              <a:ext cx="144" cy="144"/>
              <a:chOff x="1422" y="1893"/>
              <a:chExt cx="144" cy="144"/>
            </a:xfrm>
          </p:grpSpPr>
          <p:sp>
            <p:nvSpPr>
              <p:cNvPr id="30779" name="Oval 168"/>
              <p:cNvSpPr>
                <a:spLocks noChangeArrowheads="1"/>
              </p:cNvSpPr>
              <p:nvPr/>
            </p:nvSpPr>
            <p:spPr bwMode="auto">
              <a:xfrm>
                <a:off x="1422" y="1893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0" name="Oval 169"/>
              <p:cNvSpPr>
                <a:spLocks noChangeArrowheads="1"/>
              </p:cNvSpPr>
              <p:nvPr/>
            </p:nvSpPr>
            <p:spPr bwMode="auto">
              <a:xfrm>
                <a:off x="1452" y="1911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64" name="Group 170"/>
            <p:cNvGrpSpPr>
              <a:grpSpLocks/>
            </p:cNvGrpSpPr>
            <p:nvPr/>
          </p:nvGrpSpPr>
          <p:grpSpPr bwMode="auto">
            <a:xfrm>
              <a:off x="4107" y="1638"/>
              <a:ext cx="144" cy="144"/>
              <a:chOff x="1422" y="1893"/>
              <a:chExt cx="144" cy="144"/>
            </a:xfrm>
          </p:grpSpPr>
          <p:sp>
            <p:nvSpPr>
              <p:cNvPr id="30777" name="Oval 171"/>
              <p:cNvSpPr>
                <a:spLocks noChangeArrowheads="1"/>
              </p:cNvSpPr>
              <p:nvPr/>
            </p:nvSpPr>
            <p:spPr bwMode="auto">
              <a:xfrm>
                <a:off x="1422" y="1893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Oval 172"/>
              <p:cNvSpPr>
                <a:spLocks noChangeArrowheads="1"/>
              </p:cNvSpPr>
              <p:nvPr/>
            </p:nvSpPr>
            <p:spPr bwMode="auto">
              <a:xfrm>
                <a:off x="1452" y="1911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65" name="Group 173"/>
            <p:cNvGrpSpPr>
              <a:grpSpLocks/>
            </p:cNvGrpSpPr>
            <p:nvPr/>
          </p:nvGrpSpPr>
          <p:grpSpPr bwMode="auto">
            <a:xfrm>
              <a:off x="4137" y="1866"/>
              <a:ext cx="144" cy="144"/>
              <a:chOff x="1422" y="1893"/>
              <a:chExt cx="144" cy="144"/>
            </a:xfrm>
          </p:grpSpPr>
          <p:sp>
            <p:nvSpPr>
              <p:cNvPr id="30775" name="Oval 174"/>
              <p:cNvSpPr>
                <a:spLocks noChangeArrowheads="1"/>
              </p:cNvSpPr>
              <p:nvPr/>
            </p:nvSpPr>
            <p:spPr bwMode="auto">
              <a:xfrm>
                <a:off x="1422" y="1893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6" name="Oval 175"/>
              <p:cNvSpPr>
                <a:spLocks noChangeArrowheads="1"/>
              </p:cNvSpPr>
              <p:nvPr/>
            </p:nvSpPr>
            <p:spPr bwMode="auto">
              <a:xfrm>
                <a:off x="1452" y="1911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66" name="Group 176"/>
            <p:cNvGrpSpPr>
              <a:grpSpLocks/>
            </p:cNvGrpSpPr>
            <p:nvPr/>
          </p:nvGrpSpPr>
          <p:grpSpPr bwMode="auto">
            <a:xfrm>
              <a:off x="4053" y="1764"/>
              <a:ext cx="144" cy="144"/>
              <a:chOff x="1422" y="1893"/>
              <a:chExt cx="144" cy="144"/>
            </a:xfrm>
          </p:grpSpPr>
          <p:sp>
            <p:nvSpPr>
              <p:cNvPr id="30773" name="Oval 177"/>
              <p:cNvSpPr>
                <a:spLocks noChangeArrowheads="1"/>
              </p:cNvSpPr>
              <p:nvPr/>
            </p:nvSpPr>
            <p:spPr bwMode="auto">
              <a:xfrm>
                <a:off x="1422" y="1893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4" name="Oval 178"/>
              <p:cNvSpPr>
                <a:spLocks noChangeArrowheads="1"/>
              </p:cNvSpPr>
              <p:nvPr/>
            </p:nvSpPr>
            <p:spPr bwMode="auto">
              <a:xfrm>
                <a:off x="1452" y="1911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67" name="Group 179"/>
            <p:cNvGrpSpPr>
              <a:grpSpLocks/>
            </p:cNvGrpSpPr>
            <p:nvPr/>
          </p:nvGrpSpPr>
          <p:grpSpPr bwMode="auto">
            <a:xfrm>
              <a:off x="4164" y="1932"/>
              <a:ext cx="144" cy="144"/>
              <a:chOff x="1200" y="1968"/>
              <a:chExt cx="144" cy="144"/>
            </a:xfrm>
          </p:grpSpPr>
          <p:sp>
            <p:nvSpPr>
              <p:cNvPr id="30771" name="Oval 180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2" name="Oval 181"/>
              <p:cNvSpPr>
                <a:spLocks noChangeArrowheads="1"/>
              </p:cNvSpPr>
              <p:nvPr/>
            </p:nvSpPr>
            <p:spPr bwMode="auto">
              <a:xfrm>
                <a:off x="1230" y="1986"/>
                <a:ext cx="48" cy="48"/>
              </a:xfrm>
              <a:prstGeom prst="ellipse">
                <a:avLst/>
              </a:pr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68" name="Group 182"/>
            <p:cNvGrpSpPr>
              <a:grpSpLocks/>
            </p:cNvGrpSpPr>
            <p:nvPr/>
          </p:nvGrpSpPr>
          <p:grpSpPr bwMode="auto">
            <a:xfrm>
              <a:off x="4221" y="1956"/>
              <a:ext cx="144" cy="144"/>
              <a:chOff x="1422" y="1893"/>
              <a:chExt cx="144" cy="144"/>
            </a:xfrm>
          </p:grpSpPr>
          <p:sp>
            <p:nvSpPr>
              <p:cNvPr id="30769" name="Oval 183"/>
              <p:cNvSpPr>
                <a:spLocks noChangeArrowheads="1"/>
              </p:cNvSpPr>
              <p:nvPr/>
            </p:nvSpPr>
            <p:spPr bwMode="auto">
              <a:xfrm>
                <a:off x="1422" y="1893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0" name="Oval 184"/>
              <p:cNvSpPr>
                <a:spLocks noChangeArrowheads="1"/>
              </p:cNvSpPr>
              <p:nvPr/>
            </p:nvSpPr>
            <p:spPr bwMode="auto">
              <a:xfrm>
                <a:off x="1452" y="1911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9" name="Textfeld 188"/>
          <p:cNvSpPr txBox="1">
            <a:spLocks noChangeArrowheads="1"/>
          </p:cNvSpPr>
          <p:nvPr/>
        </p:nvSpPr>
        <p:spPr bwMode="auto">
          <a:xfrm>
            <a:off x="202428" y="5047344"/>
            <a:ext cx="81700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We expect to get information on the incident particle beam polarization from the measurement of the </a:t>
            </a:r>
            <a:r>
              <a:rPr lang="en-US" sz="2400" b="1" dirty="0" smtClean="0">
                <a:solidFill>
                  <a:srgbClr val="002060"/>
                </a:solidFill>
              </a:rPr>
              <a:t>properties of x-ray </a:t>
            </a:r>
            <a:r>
              <a:rPr lang="en-US" sz="2400" b="1" dirty="0">
                <a:solidFill>
                  <a:srgbClr val="002060"/>
                </a:solidFill>
              </a:rPr>
              <a:t>linear polarization = spin diagnostic!</a:t>
            </a:r>
          </a:p>
        </p:txBody>
      </p:sp>
      <p:pic>
        <p:nvPicPr>
          <p:cNvPr id="236" name="Picture 7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149"/>
          <a:stretch/>
        </p:blipFill>
        <p:spPr bwMode="auto">
          <a:xfrm rot="600000">
            <a:off x="4318155" y="2794832"/>
            <a:ext cx="1709036" cy="211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Freeform 185"/>
          <p:cNvSpPr>
            <a:spLocks/>
          </p:cNvSpPr>
          <p:nvPr/>
        </p:nvSpPr>
        <p:spPr bwMode="auto">
          <a:xfrm rot="1679556">
            <a:off x="6156680" y="4321666"/>
            <a:ext cx="959706" cy="150089"/>
          </a:xfrm>
          <a:custGeom>
            <a:avLst/>
            <a:gdLst>
              <a:gd name="T0" fmla="*/ 0 w 576"/>
              <a:gd name="T1" fmla="*/ 256 h 256"/>
              <a:gd name="T2" fmla="*/ 48 w 576"/>
              <a:gd name="T3" fmla="*/ 16 h 256"/>
              <a:gd name="T4" fmla="*/ 96 w 576"/>
              <a:gd name="T5" fmla="*/ 256 h 256"/>
              <a:gd name="T6" fmla="*/ 144 w 576"/>
              <a:gd name="T7" fmla="*/ 16 h 256"/>
              <a:gd name="T8" fmla="*/ 192 w 576"/>
              <a:gd name="T9" fmla="*/ 256 h 256"/>
              <a:gd name="T10" fmla="*/ 240 w 576"/>
              <a:gd name="T11" fmla="*/ 16 h 256"/>
              <a:gd name="T12" fmla="*/ 288 w 576"/>
              <a:gd name="T13" fmla="*/ 256 h 256"/>
              <a:gd name="T14" fmla="*/ 336 w 576"/>
              <a:gd name="T15" fmla="*/ 16 h 256"/>
              <a:gd name="T16" fmla="*/ 384 w 576"/>
              <a:gd name="T17" fmla="*/ 256 h 256"/>
              <a:gd name="T18" fmla="*/ 432 w 576"/>
              <a:gd name="T19" fmla="*/ 16 h 256"/>
              <a:gd name="T20" fmla="*/ 480 w 576"/>
              <a:gd name="T21" fmla="*/ 160 h 256"/>
              <a:gd name="T22" fmla="*/ 576 w 576"/>
              <a:gd name="T23" fmla="*/ 160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76" h="256">
                <a:moveTo>
                  <a:pt x="0" y="256"/>
                </a:moveTo>
                <a:cubicBezTo>
                  <a:pt x="16" y="136"/>
                  <a:pt x="32" y="16"/>
                  <a:pt x="48" y="16"/>
                </a:cubicBezTo>
                <a:cubicBezTo>
                  <a:pt x="64" y="16"/>
                  <a:pt x="80" y="256"/>
                  <a:pt x="96" y="256"/>
                </a:cubicBezTo>
                <a:cubicBezTo>
                  <a:pt x="112" y="256"/>
                  <a:pt x="128" y="16"/>
                  <a:pt x="144" y="16"/>
                </a:cubicBezTo>
                <a:cubicBezTo>
                  <a:pt x="160" y="16"/>
                  <a:pt x="176" y="256"/>
                  <a:pt x="192" y="256"/>
                </a:cubicBezTo>
                <a:cubicBezTo>
                  <a:pt x="208" y="256"/>
                  <a:pt x="224" y="16"/>
                  <a:pt x="240" y="16"/>
                </a:cubicBezTo>
                <a:cubicBezTo>
                  <a:pt x="256" y="16"/>
                  <a:pt x="272" y="256"/>
                  <a:pt x="288" y="256"/>
                </a:cubicBezTo>
                <a:cubicBezTo>
                  <a:pt x="304" y="256"/>
                  <a:pt x="320" y="16"/>
                  <a:pt x="336" y="16"/>
                </a:cubicBezTo>
                <a:cubicBezTo>
                  <a:pt x="352" y="16"/>
                  <a:pt x="368" y="256"/>
                  <a:pt x="384" y="256"/>
                </a:cubicBezTo>
                <a:cubicBezTo>
                  <a:pt x="400" y="256"/>
                  <a:pt x="416" y="32"/>
                  <a:pt x="432" y="16"/>
                </a:cubicBezTo>
                <a:cubicBezTo>
                  <a:pt x="448" y="0"/>
                  <a:pt x="456" y="136"/>
                  <a:pt x="480" y="160"/>
                </a:cubicBezTo>
                <a:cubicBezTo>
                  <a:pt x="504" y="184"/>
                  <a:pt x="540" y="172"/>
                  <a:pt x="576" y="160"/>
                </a:cubicBezTo>
              </a:path>
            </a:pathLst>
          </a:custGeom>
          <a:noFill/>
          <a:ln w="730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dist="35921" dir="189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 rot="1440000">
            <a:off x="5239981" y="3153463"/>
            <a:ext cx="248972" cy="882282"/>
            <a:chOff x="4827084" y="4490934"/>
            <a:chExt cx="248972" cy="882282"/>
          </a:xfrm>
        </p:grpSpPr>
        <p:sp>
          <p:nvSpPr>
            <p:cNvPr id="279" name="Freeform 72"/>
            <p:cNvSpPr>
              <a:spLocks noChangeAspect="1" noEditPoints="1"/>
            </p:cNvSpPr>
            <p:nvPr/>
          </p:nvSpPr>
          <p:spPr bwMode="auto">
            <a:xfrm>
              <a:off x="4877101" y="4490934"/>
              <a:ext cx="52240" cy="582262"/>
            </a:xfrm>
            <a:custGeom>
              <a:avLst/>
              <a:gdLst>
                <a:gd name="T0" fmla="*/ 31 w 70"/>
                <a:gd name="T1" fmla="*/ 701 h 705"/>
                <a:gd name="T2" fmla="*/ 31 w 70"/>
                <a:gd name="T3" fmla="*/ 106 h 705"/>
                <a:gd name="T4" fmla="*/ 31 w 70"/>
                <a:gd name="T5" fmla="*/ 103 h 705"/>
                <a:gd name="T6" fmla="*/ 31 w 70"/>
                <a:gd name="T7" fmla="*/ 101 h 705"/>
                <a:gd name="T8" fmla="*/ 34 w 70"/>
                <a:gd name="T9" fmla="*/ 101 h 705"/>
                <a:gd name="T10" fmla="*/ 35 w 70"/>
                <a:gd name="T11" fmla="*/ 100 h 705"/>
                <a:gd name="T12" fmla="*/ 37 w 70"/>
                <a:gd name="T13" fmla="*/ 101 h 705"/>
                <a:gd name="T14" fmla="*/ 38 w 70"/>
                <a:gd name="T15" fmla="*/ 101 h 705"/>
                <a:gd name="T16" fmla="*/ 40 w 70"/>
                <a:gd name="T17" fmla="*/ 103 h 705"/>
                <a:gd name="T18" fmla="*/ 40 w 70"/>
                <a:gd name="T19" fmla="*/ 106 h 705"/>
                <a:gd name="T20" fmla="*/ 40 w 70"/>
                <a:gd name="T21" fmla="*/ 701 h 705"/>
                <a:gd name="T22" fmla="*/ 40 w 70"/>
                <a:gd name="T23" fmla="*/ 702 h 705"/>
                <a:gd name="T24" fmla="*/ 38 w 70"/>
                <a:gd name="T25" fmla="*/ 704 h 705"/>
                <a:gd name="T26" fmla="*/ 37 w 70"/>
                <a:gd name="T27" fmla="*/ 704 h 705"/>
                <a:gd name="T28" fmla="*/ 35 w 70"/>
                <a:gd name="T29" fmla="*/ 705 h 705"/>
                <a:gd name="T30" fmla="*/ 34 w 70"/>
                <a:gd name="T31" fmla="*/ 704 h 705"/>
                <a:gd name="T32" fmla="*/ 31 w 70"/>
                <a:gd name="T33" fmla="*/ 704 h 705"/>
                <a:gd name="T34" fmla="*/ 31 w 70"/>
                <a:gd name="T35" fmla="*/ 702 h 705"/>
                <a:gd name="T36" fmla="*/ 31 w 70"/>
                <a:gd name="T37" fmla="*/ 701 h 705"/>
                <a:gd name="T38" fmla="*/ 31 w 70"/>
                <a:gd name="T39" fmla="*/ 701 h 705"/>
                <a:gd name="T40" fmla="*/ 0 w 70"/>
                <a:gd name="T41" fmla="*/ 117 h 705"/>
                <a:gd name="T42" fmla="*/ 35 w 70"/>
                <a:gd name="T43" fmla="*/ 0 h 705"/>
                <a:gd name="T44" fmla="*/ 70 w 70"/>
                <a:gd name="T45" fmla="*/ 117 h 705"/>
                <a:gd name="T46" fmla="*/ 0 w 70"/>
                <a:gd name="T47" fmla="*/ 11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05">
                  <a:moveTo>
                    <a:pt x="31" y="701"/>
                  </a:moveTo>
                  <a:lnTo>
                    <a:pt x="31" y="106"/>
                  </a:lnTo>
                  <a:lnTo>
                    <a:pt x="31" y="103"/>
                  </a:lnTo>
                  <a:lnTo>
                    <a:pt x="31" y="101"/>
                  </a:lnTo>
                  <a:lnTo>
                    <a:pt x="34" y="101"/>
                  </a:lnTo>
                  <a:lnTo>
                    <a:pt x="35" y="100"/>
                  </a:lnTo>
                  <a:lnTo>
                    <a:pt x="37" y="101"/>
                  </a:lnTo>
                  <a:lnTo>
                    <a:pt x="38" y="101"/>
                  </a:lnTo>
                  <a:lnTo>
                    <a:pt x="40" y="103"/>
                  </a:lnTo>
                  <a:lnTo>
                    <a:pt x="40" y="106"/>
                  </a:lnTo>
                  <a:lnTo>
                    <a:pt x="40" y="701"/>
                  </a:lnTo>
                  <a:lnTo>
                    <a:pt x="40" y="702"/>
                  </a:lnTo>
                  <a:lnTo>
                    <a:pt x="38" y="704"/>
                  </a:lnTo>
                  <a:lnTo>
                    <a:pt x="37" y="704"/>
                  </a:lnTo>
                  <a:lnTo>
                    <a:pt x="35" y="705"/>
                  </a:lnTo>
                  <a:lnTo>
                    <a:pt x="34" y="704"/>
                  </a:lnTo>
                  <a:lnTo>
                    <a:pt x="31" y="704"/>
                  </a:lnTo>
                  <a:lnTo>
                    <a:pt x="31" y="702"/>
                  </a:lnTo>
                  <a:lnTo>
                    <a:pt x="31" y="701"/>
                  </a:lnTo>
                  <a:lnTo>
                    <a:pt x="31" y="701"/>
                  </a:lnTo>
                  <a:close/>
                  <a:moveTo>
                    <a:pt x="0" y="117"/>
                  </a:moveTo>
                  <a:lnTo>
                    <a:pt x="35" y="0"/>
                  </a:lnTo>
                  <a:lnTo>
                    <a:pt x="7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73"/>
            <p:cNvSpPr>
              <a:spLocks noChangeAspect="1" noEditPoints="1"/>
            </p:cNvSpPr>
            <p:nvPr/>
          </p:nvSpPr>
          <p:spPr bwMode="auto">
            <a:xfrm>
              <a:off x="4827084" y="5083196"/>
              <a:ext cx="68912" cy="130009"/>
            </a:xfrm>
            <a:custGeom>
              <a:avLst/>
              <a:gdLst>
                <a:gd name="T0" fmla="*/ 94 w 94"/>
                <a:gd name="T1" fmla="*/ 7 h 158"/>
                <a:gd name="T2" fmla="*/ 34 w 94"/>
                <a:gd name="T3" fmla="*/ 109 h 158"/>
                <a:gd name="T4" fmla="*/ 32 w 94"/>
                <a:gd name="T5" fmla="*/ 110 h 158"/>
                <a:gd name="T6" fmla="*/ 31 w 94"/>
                <a:gd name="T7" fmla="*/ 112 h 158"/>
                <a:gd name="T8" fmla="*/ 28 w 94"/>
                <a:gd name="T9" fmla="*/ 112 h 158"/>
                <a:gd name="T10" fmla="*/ 27 w 94"/>
                <a:gd name="T11" fmla="*/ 110 h 158"/>
                <a:gd name="T12" fmla="*/ 25 w 94"/>
                <a:gd name="T13" fmla="*/ 110 h 158"/>
                <a:gd name="T14" fmla="*/ 25 w 94"/>
                <a:gd name="T15" fmla="*/ 107 h 158"/>
                <a:gd name="T16" fmla="*/ 25 w 94"/>
                <a:gd name="T17" fmla="*/ 106 h 158"/>
                <a:gd name="T18" fmla="*/ 25 w 94"/>
                <a:gd name="T19" fmla="*/ 105 h 158"/>
                <a:gd name="T20" fmla="*/ 87 w 94"/>
                <a:gd name="T21" fmla="*/ 2 h 158"/>
                <a:gd name="T22" fmla="*/ 88 w 94"/>
                <a:gd name="T23" fmla="*/ 1 h 158"/>
                <a:gd name="T24" fmla="*/ 90 w 94"/>
                <a:gd name="T25" fmla="*/ 0 h 158"/>
                <a:gd name="T26" fmla="*/ 91 w 94"/>
                <a:gd name="T27" fmla="*/ 0 h 158"/>
                <a:gd name="T28" fmla="*/ 93 w 94"/>
                <a:gd name="T29" fmla="*/ 1 h 158"/>
                <a:gd name="T30" fmla="*/ 94 w 94"/>
                <a:gd name="T31" fmla="*/ 1 h 158"/>
                <a:gd name="T32" fmla="*/ 94 w 94"/>
                <a:gd name="T33" fmla="*/ 2 h 158"/>
                <a:gd name="T34" fmla="*/ 94 w 94"/>
                <a:gd name="T35" fmla="*/ 5 h 158"/>
                <a:gd name="T36" fmla="*/ 94 w 94"/>
                <a:gd name="T37" fmla="*/ 7 h 158"/>
                <a:gd name="T38" fmla="*/ 94 w 94"/>
                <a:gd name="T39" fmla="*/ 7 h 158"/>
                <a:gd name="T40" fmla="*/ 66 w 94"/>
                <a:gd name="T41" fmla="*/ 114 h 158"/>
                <a:gd name="T42" fmla="*/ 0 w 94"/>
                <a:gd name="T43" fmla="*/ 158 h 158"/>
                <a:gd name="T44" fmla="*/ 6 w 94"/>
                <a:gd name="T45" fmla="*/ 79 h 158"/>
                <a:gd name="T46" fmla="*/ 66 w 94"/>
                <a:gd name="T47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158">
                  <a:moveTo>
                    <a:pt x="94" y="7"/>
                  </a:moveTo>
                  <a:lnTo>
                    <a:pt x="34" y="109"/>
                  </a:lnTo>
                  <a:lnTo>
                    <a:pt x="32" y="110"/>
                  </a:lnTo>
                  <a:lnTo>
                    <a:pt x="31" y="112"/>
                  </a:lnTo>
                  <a:lnTo>
                    <a:pt x="28" y="112"/>
                  </a:lnTo>
                  <a:lnTo>
                    <a:pt x="27" y="110"/>
                  </a:lnTo>
                  <a:lnTo>
                    <a:pt x="25" y="110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87" y="2"/>
                  </a:lnTo>
                  <a:lnTo>
                    <a:pt x="88" y="1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4" y="2"/>
                  </a:lnTo>
                  <a:lnTo>
                    <a:pt x="94" y="5"/>
                  </a:lnTo>
                  <a:lnTo>
                    <a:pt x="94" y="7"/>
                  </a:lnTo>
                  <a:lnTo>
                    <a:pt x="94" y="7"/>
                  </a:lnTo>
                  <a:close/>
                  <a:moveTo>
                    <a:pt x="66" y="114"/>
                  </a:moveTo>
                  <a:lnTo>
                    <a:pt x="0" y="158"/>
                  </a:lnTo>
                  <a:lnTo>
                    <a:pt x="6" y="79"/>
                  </a:lnTo>
                  <a:lnTo>
                    <a:pt x="66" y="11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Rectangle 74"/>
            <p:cNvSpPr>
              <a:spLocks noChangeAspect="1" noChangeArrowheads="1"/>
            </p:cNvSpPr>
            <p:nvPr/>
          </p:nvSpPr>
          <p:spPr bwMode="auto">
            <a:xfrm>
              <a:off x="4922671" y="4798732"/>
              <a:ext cx="153385" cy="27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dirty="0">
                  <a:solidFill>
                    <a:srgbClr val="000000"/>
                  </a:solidFill>
                </a:rPr>
                <a:t>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82" name="Rectangle 75"/>
            <p:cNvSpPr>
              <a:spLocks noChangeAspect="1" noChangeArrowheads="1"/>
            </p:cNvSpPr>
            <p:nvPr/>
          </p:nvSpPr>
          <p:spPr bwMode="auto">
            <a:xfrm>
              <a:off x="4917114" y="5098753"/>
              <a:ext cx="152274" cy="27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>
                  <a:solidFill>
                    <a:srgbClr val="000000"/>
                  </a:solidFill>
                </a:rPr>
                <a:t>B</a:t>
              </a:r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185" name="Freeform 185"/>
          <p:cNvSpPr>
            <a:spLocks/>
          </p:cNvSpPr>
          <p:nvPr/>
        </p:nvSpPr>
        <p:spPr bwMode="auto">
          <a:xfrm rot="1679556">
            <a:off x="3326948" y="2853356"/>
            <a:ext cx="959706" cy="150089"/>
          </a:xfrm>
          <a:custGeom>
            <a:avLst/>
            <a:gdLst>
              <a:gd name="T0" fmla="*/ 0 w 576"/>
              <a:gd name="T1" fmla="*/ 256 h 256"/>
              <a:gd name="T2" fmla="*/ 48 w 576"/>
              <a:gd name="T3" fmla="*/ 16 h 256"/>
              <a:gd name="T4" fmla="*/ 96 w 576"/>
              <a:gd name="T5" fmla="*/ 256 h 256"/>
              <a:gd name="T6" fmla="*/ 144 w 576"/>
              <a:gd name="T7" fmla="*/ 16 h 256"/>
              <a:gd name="T8" fmla="*/ 192 w 576"/>
              <a:gd name="T9" fmla="*/ 256 h 256"/>
              <a:gd name="T10" fmla="*/ 240 w 576"/>
              <a:gd name="T11" fmla="*/ 16 h 256"/>
              <a:gd name="T12" fmla="*/ 288 w 576"/>
              <a:gd name="T13" fmla="*/ 256 h 256"/>
              <a:gd name="T14" fmla="*/ 336 w 576"/>
              <a:gd name="T15" fmla="*/ 16 h 256"/>
              <a:gd name="T16" fmla="*/ 384 w 576"/>
              <a:gd name="T17" fmla="*/ 256 h 256"/>
              <a:gd name="T18" fmla="*/ 432 w 576"/>
              <a:gd name="T19" fmla="*/ 16 h 256"/>
              <a:gd name="T20" fmla="*/ 480 w 576"/>
              <a:gd name="T21" fmla="*/ 160 h 256"/>
              <a:gd name="T22" fmla="*/ 576 w 576"/>
              <a:gd name="T23" fmla="*/ 160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76" h="256">
                <a:moveTo>
                  <a:pt x="0" y="256"/>
                </a:moveTo>
                <a:cubicBezTo>
                  <a:pt x="16" y="136"/>
                  <a:pt x="32" y="16"/>
                  <a:pt x="48" y="16"/>
                </a:cubicBezTo>
                <a:cubicBezTo>
                  <a:pt x="64" y="16"/>
                  <a:pt x="80" y="256"/>
                  <a:pt x="96" y="256"/>
                </a:cubicBezTo>
                <a:cubicBezTo>
                  <a:pt x="112" y="256"/>
                  <a:pt x="128" y="16"/>
                  <a:pt x="144" y="16"/>
                </a:cubicBezTo>
                <a:cubicBezTo>
                  <a:pt x="160" y="16"/>
                  <a:pt x="176" y="256"/>
                  <a:pt x="192" y="256"/>
                </a:cubicBezTo>
                <a:cubicBezTo>
                  <a:pt x="208" y="256"/>
                  <a:pt x="224" y="16"/>
                  <a:pt x="240" y="16"/>
                </a:cubicBezTo>
                <a:cubicBezTo>
                  <a:pt x="256" y="16"/>
                  <a:pt x="272" y="256"/>
                  <a:pt x="288" y="256"/>
                </a:cubicBezTo>
                <a:cubicBezTo>
                  <a:pt x="304" y="256"/>
                  <a:pt x="320" y="16"/>
                  <a:pt x="336" y="16"/>
                </a:cubicBezTo>
                <a:cubicBezTo>
                  <a:pt x="352" y="16"/>
                  <a:pt x="368" y="256"/>
                  <a:pt x="384" y="256"/>
                </a:cubicBezTo>
                <a:cubicBezTo>
                  <a:pt x="400" y="256"/>
                  <a:pt x="416" y="32"/>
                  <a:pt x="432" y="16"/>
                </a:cubicBezTo>
                <a:cubicBezTo>
                  <a:pt x="448" y="0"/>
                  <a:pt x="456" y="136"/>
                  <a:pt x="480" y="160"/>
                </a:cubicBezTo>
                <a:cubicBezTo>
                  <a:pt x="504" y="184"/>
                  <a:pt x="540" y="172"/>
                  <a:pt x="576" y="160"/>
                </a:cubicBezTo>
              </a:path>
            </a:pathLst>
          </a:custGeom>
          <a:noFill/>
          <a:ln w="730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dist="35921" dir="189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723" name="Text Box 11"/>
          <p:cNvSpPr txBox="1">
            <a:spLocks noChangeArrowheads="1"/>
          </p:cNvSpPr>
          <p:nvPr/>
        </p:nvSpPr>
        <p:spPr bwMode="auto">
          <a:xfrm>
            <a:off x="5390264" y="948149"/>
            <a:ext cx="371157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85000"/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Idea of “polarization transfer” between incoming ions/electrons and emitted photons </a:t>
            </a:r>
          </a:p>
          <a:p>
            <a:pPr algn="ctr">
              <a:buSzPct val="85000"/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(first discussed by U. </a:t>
            </a:r>
            <a:r>
              <a:rPr lang="en-US" sz="2000" b="1" dirty="0" err="1">
                <a:solidFill>
                  <a:schemeClr val="tx2"/>
                </a:solidFill>
                <a:latin typeface="Arial" charset="0"/>
              </a:rPr>
              <a:t>Fano</a:t>
            </a: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 and R. Pratt in 1960’s)</a:t>
            </a:r>
          </a:p>
          <a:p>
            <a:pPr>
              <a:buSzPct val="85000"/>
            </a:pPr>
            <a:endParaRPr lang="en-US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0739" name="Picture 206" descr="Lupe_Gestell"/>
          <p:cNvPicPr>
            <a:picLocks noChangeAspect="1" noChangeArrowheads="1"/>
          </p:cNvPicPr>
          <p:nvPr/>
        </p:nvPicPr>
        <p:blipFill>
          <a:blip r:embed="rId4"/>
          <a:srcRect r="39404" b="27747"/>
          <a:stretch>
            <a:fillRect/>
          </a:stretch>
        </p:blipFill>
        <p:spPr bwMode="auto">
          <a:xfrm rot="-2668875">
            <a:off x="3835669" y="2053994"/>
            <a:ext cx="2993600" cy="284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" name="Textfeld 186"/>
          <p:cNvSpPr txBox="1"/>
          <p:nvPr/>
        </p:nvSpPr>
        <p:spPr>
          <a:xfrm>
            <a:off x="0" y="5214950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chemeClr val="tx2">
                    <a:lumMod val="50000"/>
                  </a:schemeClr>
                </a:solidFill>
              </a:rPr>
              <a:t>Proof-of-principle</a:t>
            </a:r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: Linear </a:t>
            </a:r>
            <a:r>
              <a:rPr lang="de-DE" sz="2400" b="1" dirty="0" err="1" smtClean="0">
                <a:solidFill>
                  <a:schemeClr val="tx2">
                    <a:lumMod val="50000"/>
                  </a:schemeClr>
                </a:solidFill>
              </a:rPr>
              <a:t>polarization</a:t>
            </a:r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2">
                    <a:lumMod val="50000"/>
                  </a:schemeClr>
                </a:solidFill>
              </a:rPr>
              <a:t>bremsstrahlung</a:t>
            </a:r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2">
                    <a:lumMod val="50000"/>
                  </a:schemeClr>
                </a:solidFill>
              </a:rPr>
              <a:t>from</a:t>
            </a:r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2">
                    <a:lumMod val="50000"/>
                  </a:schemeClr>
                </a:solidFill>
              </a:rPr>
              <a:t>spin-polarized</a:t>
            </a:r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2">
                    <a:lumMod val="50000"/>
                  </a:schemeClr>
                </a:solidFill>
              </a:rPr>
              <a:t>electrons</a:t>
            </a:r>
            <a:endParaRPr lang="de-DE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1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ussdiagramm: Verzweigung 29"/>
          <p:cNvSpPr/>
          <p:nvPr/>
        </p:nvSpPr>
        <p:spPr>
          <a:xfrm rot="20640000">
            <a:off x="-58738" y="3201988"/>
            <a:ext cx="4810126" cy="1465262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aphicFrame>
        <p:nvGraphicFramePr>
          <p:cNvPr id="172737" name="Object 705"/>
          <p:cNvGraphicFramePr>
            <a:graphicFrameLocks noChangeAspect="1"/>
          </p:cNvGraphicFramePr>
          <p:nvPr/>
        </p:nvGraphicFramePr>
        <p:xfrm>
          <a:off x="1350963" y="1304925"/>
          <a:ext cx="3414712" cy="3127375"/>
        </p:xfrm>
        <a:graphic>
          <a:graphicData uri="http://schemas.openxmlformats.org/presentationml/2006/ole">
            <p:oleObj spid="_x0000_s172997" name="Graph" r:id="rId3" imgW="4135526" imgH="2895600" progId="">
              <p:embed/>
            </p:oleObj>
          </a:graphicData>
        </a:graphic>
      </p:graphicFrame>
      <p:sp>
        <p:nvSpPr>
          <p:cNvPr id="172740" name="Freeform 4"/>
          <p:cNvSpPr>
            <a:spLocks/>
          </p:cNvSpPr>
          <p:nvPr/>
        </p:nvSpPr>
        <p:spPr bwMode="auto">
          <a:xfrm rot="-1920000">
            <a:off x="720725" y="3357563"/>
            <a:ext cx="2052638" cy="179387"/>
          </a:xfrm>
          <a:custGeom>
            <a:avLst/>
            <a:gdLst>
              <a:gd name="T0" fmla="*/ 0 w 798"/>
              <a:gd name="T1" fmla="*/ 2147483647 h 265"/>
              <a:gd name="T2" fmla="*/ 2147483647 w 798"/>
              <a:gd name="T3" fmla="*/ 2147483647 h 265"/>
              <a:gd name="T4" fmla="*/ 2147483647 w 798"/>
              <a:gd name="T5" fmla="*/ 2147483647 h 265"/>
              <a:gd name="T6" fmla="*/ 2147483647 w 798"/>
              <a:gd name="T7" fmla="*/ 2147483647 h 265"/>
              <a:gd name="T8" fmla="*/ 2147483647 w 798"/>
              <a:gd name="T9" fmla="*/ 2147483647 h 265"/>
              <a:gd name="T10" fmla="*/ 2147483647 w 798"/>
              <a:gd name="T11" fmla="*/ 2147483647 h 265"/>
              <a:gd name="T12" fmla="*/ 2147483647 w 798"/>
              <a:gd name="T13" fmla="*/ 2147483647 h 265"/>
              <a:gd name="T14" fmla="*/ 2147483647 w 798"/>
              <a:gd name="T15" fmla="*/ 2147483647 h 265"/>
              <a:gd name="T16" fmla="*/ 2147483647 w 798"/>
              <a:gd name="T17" fmla="*/ 2147483647 h 265"/>
              <a:gd name="T18" fmla="*/ 2147483647 w 798"/>
              <a:gd name="T19" fmla="*/ 2147483647 h 265"/>
              <a:gd name="T20" fmla="*/ 2147483647 w 798"/>
              <a:gd name="T21" fmla="*/ 2147483647 h 265"/>
              <a:gd name="T22" fmla="*/ 2147483647 w 798"/>
              <a:gd name="T23" fmla="*/ 2147483647 h 265"/>
              <a:gd name="T24" fmla="*/ 2147483647 w 798"/>
              <a:gd name="T25" fmla="*/ 2147483647 h 2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98"/>
              <a:gd name="T40" fmla="*/ 0 h 265"/>
              <a:gd name="T41" fmla="*/ 798 w 798"/>
              <a:gd name="T42" fmla="*/ 265 h 2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98" h="265">
                <a:moveTo>
                  <a:pt x="0" y="152"/>
                </a:moveTo>
                <a:cubicBezTo>
                  <a:pt x="18" y="84"/>
                  <a:pt x="37" y="16"/>
                  <a:pt x="56" y="16"/>
                </a:cubicBezTo>
                <a:cubicBezTo>
                  <a:pt x="74" y="16"/>
                  <a:pt x="96" y="114"/>
                  <a:pt x="112" y="152"/>
                </a:cubicBezTo>
                <a:cubicBezTo>
                  <a:pt x="127" y="190"/>
                  <a:pt x="131" y="265"/>
                  <a:pt x="149" y="242"/>
                </a:cubicBezTo>
                <a:cubicBezTo>
                  <a:pt x="167" y="219"/>
                  <a:pt x="199" y="16"/>
                  <a:pt x="223" y="16"/>
                </a:cubicBezTo>
                <a:cubicBezTo>
                  <a:pt x="248" y="16"/>
                  <a:pt x="273" y="242"/>
                  <a:pt x="298" y="242"/>
                </a:cubicBezTo>
                <a:cubicBezTo>
                  <a:pt x="322" y="242"/>
                  <a:pt x="348" y="16"/>
                  <a:pt x="372" y="16"/>
                </a:cubicBezTo>
                <a:cubicBezTo>
                  <a:pt x="397" y="16"/>
                  <a:pt x="422" y="242"/>
                  <a:pt x="447" y="242"/>
                </a:cubicBezTo>
                <a:cubicBezTo>
                  <a:pt x="471" y="242"/>
                  <a:pt x="497" y="16"/>
                  <a:pt x="521" y="16"/>
                </a:cubicBezTo>
                <a:cubicBezTo>
                  <a:pt x="546" y="16"/>
                  <a:pt x="574" y="242"/>
                  <a:pt x="595" y="242"/>
                </a:cubicBezTo>
                <a:cubicBezTo>
                  <a:pt x="617" y="242"/>
                  <a:pt x="632" y="32"/>
                  <a:pt x="651" y="16"/>
                </a:cubicBezTo>
                <a:cubicBezTo>
                  <a:pt x="670" y="0"/>
                  <a:pt x="683" y="124"/>
                  <a:pt x="707" y="146"/>
                </a:cubicBezTo>
                <a:cubicBezTo>
                  <a:pt x="731" y="168"/>
                  <a:pt x="779" y="146"/>
                  <a:pt x="798" y="146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72741" name="Textfeld 34"/>
          <p:cNvSpPr txBox="1">
            <a:spLocks noChangeArrowheads="1"/>
          </p:cNvSpPr>
          <p:nvPr/>
        </p:nvSpPr>
        <p:spPr bwMode="auto">
          <a:xfrm>
            <a:off x="1944688" y="1743075"/>
            <a:ext cx="784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 b="1">
                <a:solidFill>
                  <a:srgbClr val="FF0000"/>
                </a:solidFill>
              </a:rPr>
              <a:t>I</a:t>
            </a:r>
            <a:r>
              <a:rPr lang="de-DE" sz="4000" b="1" baseline="-10000">
                <a:solidFill>
                  <a:srgbClr val="FF0000"/>
                </a:solidFill>
              </a:rPr>
              <a:t>90°</a:t>
            </a:r>
          </a:p>
        </p:txBody>
      </p:sp>
      <p:sp>
        <p:nvSpPr>
          <p:cNvPr id="172742" name="Textfeld 35"/>
          <p:cNvSpPr txBox="1">
            <a:spLocks noChangeArrowheads="1"/>
          </p:cNvSpPr>
          <p:nvPr/>
        </p:nvSpPr>
        <p:spPr bwMode="auto">
          <a:xfrm>
            <a:off x="2800350" y="3382963"/>
            <a:ext cx="611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 b="1">
                <a:solidFill>
                  <a:srgbClr val="FF0000"/>
                </a:solidFill>
              </a:rPr>
              <a:t>I</a:t>
            </a:r>
            <a:r>
              <a:rPr lang="de-DE" sz="4000" b="1" baseline="-10000">
                <a:solidFill>
                  <a:srgbClr val="FF0000"/>
                </a:solidFill>
              </a:rPr>
              <a:t>0°</a:t>
            </a:r>
          </a:p>
        </p:txBody>
      </p:sp>
      <p:sp>
        <p:nvSpPr>
          <p:cNvPr id="172743" name="Textfeld 36"/>
          <p:cNvSpPr txBox="1">
            <a:spLocks noChangeArrowheads="1"/>
          </p:cNvSpPr>
          <p:nvPr/>
        </p:nvSpPr>
        <p:spPr bwMode="auto">
          <a:xfrm>
            <a:off x="884238" y="3227388"/>
            <a:ext cx="404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600" b="1">
                <a:solidFill>
                  <a:srgbClr val="FF0000"/>
                </a:solidFill>
              </a:rPr>
              <a:t>k</a:t>
            </a:r>
            <a:endParaRPr lang="de-DE" sz="3600" b="1" baseline="-10000">
              <a:solidFill>
                <a:srgbClr val="FF0000"/>
              </a:solidFill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12700" y="4005263"/>
            <a:ext cx="4846638" cy="0"/>
          </a:xfrm>
          <a:prstGeom prst="straightConnector1">
            <a:avLst/>
          </a:prstGeom>
          <a:ln w="28575"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ine 57"/>
          <p:cNvSpPr>
            <a:spLocks noChangeShapeType="1"/>
          </p:cNvSpPr>
          <p:nvPr/>
        </p:nvSpPr>
        <p:spPr bwMode="auto">
          <a:xfrm>
            <a:off x="336550" y="4005263"/>
            <a:ext cx="1597025" cy="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2746" name="Textfeld 51"/>
          <p:cNvSpPr txBox="1">
            <a:spLocks noChangeArrowheads="1"/>
          </p:cNvSpPr>
          <p:nvPr/>
        </p:nvSpPr>
        <p:spPr bwMode="auto">
          <a:xfrm>
            <a:off x="917575" y="1954213"/>
            <a:ext cx="585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600" b="1" i="1">
                <a:solidFill>
                  <a:srgbClr val="0000FF"/>
                </a:solidFill>
              </a:rPr>
              <a:t>P</a:t>
            </a:r>
            <a:r>
              <a:rPr lang="de-DE" sz="3600" b="1" i="1" baseline="-2500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60" name="Gerade Verbindung 59"/>
          <p:cNvCxnSpPr/>
          <p:nvPr/>
        </p:nvCxnSpPr>
        <p:spPr>
          <a:xfrm flipV="1">
            <a:off x="2697163" y="1628775"/>
            <a:ext cx="15875" cy="1220788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 flipV="1">
            <a:off x="2722563" y="2852738"/>
            <a:ext cx="1201737" cy="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feil nach oben und unten 63"/>
          <p:cNvSpPr/>
          <p:nvPr/>
        </p:nvSpPr>
        <p:spPr>
          <a:xfrm>
            <a:off x="2641600" y="2097088"/>
            <a:ext cx="123825" cy="1512887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0000"/>
              </a:solidFill>
            </a:endParaRPr>
          </a:p>
        </p:txBody>
      </p:sp>
      <p:sp>
        <p:nvSpPr>
          <p:cNvPr id="65" name="Pfeil nach oben und unten 64"/>
          <p:cNvSpPr/>
          <p:nvPr/>
        </p:nvSpPr>
        <p:spPr>
          <a:xfrm rot="16200000">
            <a:off x="2657475" y="2041525"/>
            <a:ext cx="123825" cy="1571625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0000"/>
              </a:solidFill>
            </a:endParaRPr>
          </a:p>
        </p:txBody>
      </p:sp>
      <p:sp>
        <p:nvSpPr>
          <p:cNvPr id="172751" name="Text Box 16"/>
          <p:cNvSpPr txBox="1">
            <a:spLocks noChangeArrowheads="1"/>
          </p:cNvSpPr>
          <p:nvPr/>
        </p:nvSpPr>
        <p:spPr bwMode="auto">
          <a:xfrm>
            <a:off x="34925" y="188913"/>
            <a:ext cx="907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Photon Linear Polarization – Stokes Parameters</a:t>
            </a:r>
            <a:endParaRPr lang="de-DE" sz="3200" b="1">
              <a:solidFill>
                <a:schemeClr val="bg1"/>
              </a:solidFill>
            </a:endParaRPr>
          </a:p>
        </p:txBody>
      </p:sp>
      <p:sp>
        <p:nvSpPr>
          <p:cNvPr id="172752" name="Text Box 6"/>
          <p:cNvSpPr txBox="1">
            <a:spLocks noChangeArrowheads="1"/>
          </p:cNvSpPr>
          <p:nvPr/>
        </p:nvSpPr>
        <p:spPr bwMode="auto">
          <a:xfrm>
            <a:off x="0" y="9810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solidFill>
                  <a:srgbClr val="002060"/>
                </a:solidFill>
              </a:rPr>
              <a:t>Photon linear polarization can be described in terms of Stokes parameters</a:t>
            </a: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17463" y="5229225"/>
            <a:ext cx="63325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solidFill>
                  <a:srgbClr val="0033CC"/>
                </a:solidFill>
              </a:rPr>
              <a:t>P</a:t>
            </a:r>
            <a:r>
              <a:rPr lang="de-DE" sz="2000" baseline="-25000">
                <a:solidFill>
                  <a:srgbClr val="0033CC"/>
                </a:solidFill>
              </a:rPr>
              <a:t>1</a:t>
            </a:r>
            <a:r>
              <a:rPr lang="de-DE" sz="2000"/>
              <a:t> </a:t>
            </a:r>
            <a:r>
              <a:rPr lang="de-DE" sz="2000">
                <a:solidFill>
                  <a:srgbClr val="002060"/>
                </a:solidFill>
              </a:rPr>
              <a:t>and</a:t>
            </a:r>
            <a:r>
              <a:rPr lang="de-DE" sz="2000"/>
              <a:t> </a:t>
            </a:r>
            <a:r>
              <a:rPr lang="de-DE" sz="2000">
                <a:solidFill>
                  <a:srgbClr val="0033CC"/>
                </a:solidFill>
              </a:rPr>
              <a:t>P</a:t>
            </a:r>
            <a:r>
              <a:rPr lang="de-DE" sz="2000" baseline="-25000">
                <a:solidFill>
                  <a:srgbClr val="0033CC"/>
                </a:solidFill>
              </a:rPr>
              <a:t>2</a:t>
            </a:r>
            <a:r>
              <a:rPr lang="de-DE" sz="2000"/>
              <a:t> </a:t>
            </a:r>
            <a:r>
              <a:rPr lang="de-DE" sz="2000">
                <a:solidFill>
                  <a:srgbClr val="002060"/>
                </a:solidFill>
              </a:rPr>
              <a:t>denote the degree and direction of the photon linear polarization of the light in the plane perpendicular to the photon momentum </a:t>
            </a:r>
            <a:r>
              <a:rPr lang="de-DE" sz="2000" b="1">
                <a:solidFill>
                  <a:srgbClr val="FF0000"/>
                </a:solidFill>
                <a:latin typeface="Times New Roman" pitchFamily="18" charset="0"/>
              </a:rPr>
              <a:t>k </a:t>
            </a:r>
            <a:r>
              <a:rPr lang="de-DE" sz="2000" b="1">
                <a:solidFill>
                  <a:srgbClr val="002060"/>
                </a:solidFill>
                <a:latin typeface="Arial" charset="0"/>
              </a:rPr>
              <a:t>→</a:t>
            </a:r>
            <a:r>
              <a:rPr lang="de-DE" sz="20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sz="2000">
                <a:solidFill>
                  <a:srgbClr val="002060"/>
                </a:solidFill>
              </a:rPr>
              <a:t>Complete description of the photon linear polarization.</a:t>
            </a:r>
            <a:endParaRPr lang="de-DE" sz="20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de-DE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2754" name="Text Box 17"/>
          <p:cNvSpPr txBox="1">
            <a:spLocks noChangeArrowheads="1"/>
          </p:cNvSpPr>
          <p:nvPr/>
        </p:nvSpPr>
        <p:spPr bwMode="auto">
          <a:xfrm>
            <a:off x="5219700" y="1341438"/>
            <a:ext cx="3021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solidFill>
                  <a:srgbClr val="002060"/>
                </a:solidFill>
              </a:rPr>
              <a:t>[W. H. McMaster, Am. J. Phys. 22, 351 (1954)]</a:t>
            </a:r>
          </a:p>
        </p:txBody>
      </p: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4189413" y="1881188"/>
            <a:ext cx="4919662" cy="3362325"/>
            <a:chOff x="4190140" y="1881440"/>
            <a:chExt cx="4918364" cy="3361310"/>
          </a:xfrm>
        </p:grpSpPr>
        <p:grpSp>
          <p:nvGrpSpPr>
            <p:cNvPr id="172756" name="Gruppieren 1"/>
            <p:cNvGrpSpPr>
              <a:grpSpLocks/>
            </p:cNvGrpSpPr>
            <p:nvPr/>
          </p:nvGrpSpPr>
          <p:grpSpPr bwMode="auto">
            <a:xfrm>
              <a:off x="4190140" y="1881440"/>
              <a:ext cx="4918364" cy="3361310"/>
              <a:chOff x="4190140" y="1881440"/>
              <a:chExt cx="4918364" cy="3361310"/>
            </a:xfrm>
          </p:grpSpPr>
          <p:sp>
            <p:nvSpPr>
              <p:cNvPr id="29" name="Flussdiagramm: Verzweigung 28"/>
              <p:cNvSpPr/>
              <p:nvPr/>
            </p:nvSpPr>
            <p:spPr>
              <a:xfrm rot="20640000">
                <a:off x="4190140" y="3779517"/>
                <a:ext cx="4810442" cy="1463233"/>
              </a:xfrm>
              <a:prstGeom prst="flowChartDecisi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aphicFrame>
            <p:nvGraphicFramePr>
              <p:cNvPr id="172738" name="Object 706"/>
              <p:cNvGraphicFramePr>
                <a:graphicFrameLocks noChangeAspect="1"/>
              </p:cNvGraphicFramePr>
              <p:nvPr/>
            </p:nvGraphicFramePr>
            <p:xfrm>
              <a:off x="5599523" y="1881440"/>
              <a:ext cx="3414157" cy="3127449"/>
            </p:xfrm>
            <a:graphic>
              <a:graphicData uri="http://schemas.openxmlformats.org/presentationml/2006/ole">
                <p:oleObj spid="_x0000_s172998" name="Graph" r:id="rId4" imgW="4135526" imgH="2895600" progId="">
                  <p:embed/>
                </p:oleObj>
              </a:graphicData>
            </a:graphic>
          </p:graphicFrame>
          <p:sp>
            <p:nvSpPr>
              <p:cNvPr id="172759" name="Freeform 4"/>
              <p:cNvSpPr>
                <a:spLocks/>
              </p:cNvSpPr>
              <p:nvPr/>
            </p:nvSpPr>
            <p:spPr bwMode="auto">
              <a:xfrm rot="-1920000">
                <a:off x="4968625" y="3933853"/>
                <a:ext cx="2052479" cy="179812"/>
              </a:xfrm>
              <a:custGeom>
                <a:avLst/>
                <a:gdLst>
                  <a:gd name="T0" fmla="*/ 0 w 798"/>
                  <a:gd name="T1" fmla="*/ 2147483647 h 265"/>
                  <a:gd name="T2" fmla="*/ 2147483647 w 798"/>
                  <a:gd name="T3" fmla="*/ 2147483647 h 265"/>
                  <a:gd name="T4" fmla="*/ 2147483647 w 798"/>
                  <a:gd name="T5" fmla="*/ 2147483647 h 265"/>
                  <a:gd name="T6" fmla="*/ 2147483647 w 798"/>
                  <a:gd name="T7" fmla="*/ 2147483647 h 265"/>
                  <a:gd name="T8" fmla="*/ 2147483647 w 798"/>
                  <a:gd name="T9" fmla="*/ 2147483647 h 265"/>
                  <a:gd name="T10" fmla="*/ 2147483647 w 798"/>
                  <a:gd name="T11" fmla="*/ 2147483647 h 265"/>
                  <a:gd name="T12" fmla="*/ 2147483647 w 798"/>
                  <a:gd name="T13" fmla="*/ 2147483647 h 265"/>
                  <a:gd name="T14" fmla="*/ 2147483647 w 798"/>
                  <a:gd name="T15" fmla="*/ 2147483647 h 265"/>
                  <a:gd name="T16" fmla="*/ 2147483647 w 798"/>
                  <a:gd name="T17" fmla="*/ 2147483647 h 265"/>
                  <a:gd name="T18" fmla="*/ 2147483647 w 798"/>
                  <a:gd name="T19" fmla="*/ 2147483647 h 265"/>
                  <a:gd name="T20" fmla="*/ 2147483647 w 798"/>
                  <a:gd name="T21" fmla="*/ 2147483647 h 265"/>
                  <a:gd name="T22" fmla="*/ 2147483647 w 798"/>
                  <a:gd name="T23" fmla="*/ 2147483647 h 265"/>
                  <a:gd name="T24" fmla="*/ 2147483647 w 798"/>
                  <a:gd name="T25" fmla="*/ 2147483647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98"/>
                  <a:gd name="T40" fmla="*/ 0 h 265"/>
                  <a:gd name="T41" fmla="*/ 798 w 798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98" h="265">
                    <a:moveTo>
                      <a:pt x="0" y="152"/>
                    </a:moveTo>
                    <a:cubicBezTo>
                      <a:pt x="18" y="84"/>
                      <a:pt x="37" y="16"/>
                      <a:pt x="56" y="16"/>
                    </a:cubicBezTo>
                    <a:cubicBezTo>
                      <a:pt x="74" y="16"/>
                      <a:pt x="96" y="114"/>
                      <a:pt x="112" y="152"/>
                    </a:cubicBezTo>
                    <a:cubicBezTo>
                      <a:pt x="127" y="190"/>
                      <a:pt x="131" y="265"/>
                      <a:pt x="149" y="242"/>
                    </a:cubicBezTo>
                    <a:cubicBezTo>
                      <a:pt x="167" y="219"/>
                      <a:pt x="199" y="16"/>
                      <a:pt x="223" y="16"/>
                    </a:cubicBezTo>
                    <a:cubicBezTo>
                      <a:pt x="248" y="16"/>
                      <a:pt x="273" y="242"/>
                      <a:pt x="298" y="242"/>
                    </a:cubicBezTo>
                    <a:cubicBezTo>
                      <a:pt x="322" y="242"/>
                      <a:pt x="348" y="16"/>
                      <a:pt x="372" y="16"/>
                    </a:cubicBezTo>
                    <a:cubicBezTo>
                      <a:pt x="397" y="16"/>
                      <a:pt x="422" y="242"/>
                      <a:pt x="447" y="242"/>
                    </a:cubicBezTo>
                    <a:cubicBezTo>
                      <a:pt x="471" y="242"/>
                      <a:pt x="497" y="16"/>
                      <a:pt x="521" y="16"/>
                    </a:cubicBezTo>
                    <a:cubicBezTo>
                      <a:pt x="546" y="16"/>
                      <a:pt x="574" y="242"/>
                      <a:pt x="595" y="242"/>
                    </a:cubicBezTo>
                    <a:cubicBezTo>
                      <a:pt x="617" y="242"/>
                      <a:pt x="632" y="32"/>
                      <a:pt x="651" y="16"/>
                    </a:cubicBezTo>
                    <a:cubicBezTo>
                      <a:pt x="670" y="0"/>
                      <a:pt x="683" y="124"/>
                      <a:pt x="707" y="146"/>
                    </a:cubicBezTo>
                    <a:cubicBezTo>
                      <a:pt x="731" y="168"/>
                      <a:pt x="779" y="146"/>
                      <a:pt x="798" y="146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Pfeil nach oben und unten 40"/>
              <p:cNvSpPr/>
              <p:nvPr/>
            </p:nvSpPr>
            <p:spPr>
              <a:xfrm rot="18900000">
                <a:off x="6889765" y="2673363"/>
                <a:ext cx="123792" cy="1512431"/>
              </a:xfrm>
              <a:prstGeom prst="up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Pfeil nach oben und unten 41"/>
              <p:cNvSpPr/>
              <p:nvPr/>
            </p:nvSpPr>
            <p:spPr>
              <a:xfrm rot="13500000">
                <a:off x="6905638" y="2617788"/>
                <a:ext cx="123788" cy="1571210"/>
              </a:xfrm>
              <a:prstGeom prst="up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rgbClr val="FF0000"/>
                  </a:solidFill>
                </a:endParaRPr>
              </a:p>
            </p:txBody>
          </p:sp>
          <p:sp>
            <p:nvSpPr>
              <p:cNvPr id="172762" name="Textfeld 42"/>
              <p:cNvSpPr txBox="1">
                <a:spLocks noChangeArrowheads="1"/>
              </p:cNvSpPr>
              <p:nvPr/>
            </p:nvSpPr>
            <p:spPr bwMode="auto">
              <a:xfrm>
                <a:off x="5727812" y="2214712"/>
                <a:ext cx="95731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4000" b="1">
                    <a:solidFill>
                      <a:srgbClr val="FF0000"/>
                    </a:solidFill>
                  </a:rPr>
                  <a:t>I</a:t>
                </a:r>
                <a:r>
                  <a:rPr lang="de-DE" sz="4000" b="1" baseline="-10000">
                    <a:solidFill>
                      <a:srgbClr val="FF0000"/>
                    </a:solidFill>
                  </a:rPr>
                  <a:t>135°</a:t>
                </a:r>
              </a:p>
            </p:txBody>
          </p:sp>
          <p:sp>
            <p:nvSpPr>
              <p:cNvPr id="172763" name="Textfeld 43"/>
              <p:cNvSpPr txBox="1">
                <a:spLocks noChangeArrowheads="1"/>
              </p:cNvSpPr>
              <p:nvPr/>
            </p:nvSpPr>
            <p:spPr bwMode="auto">
              <a:xfrm>
                <a:off x="7601384" y="2520253"/>
                <a:ext cx="784189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4000" b="1">
                    <a:solidFill>
                      <a:srgbClr val="FF0000"/>
                    </a:solidFill>
                  </a:rPr>
                  <a:t>I</a:t>
                </a:r>
                <a:r>
                  <a:rPr lang="de-DE" sz="4000" b="1" baseline="-10000">
                    <a:solidFill>
                      <a:srgbClr val="FF0000"/>
                    </a:solidFill>
                  </a:rPr>
                  <a:t>45°</a:t>
                </a:r>
              </a:p>
            </p:txBody>
          </p:sp>
          <p:sp>
            <p:nvSpPr>
              <p:cNvPr id="172764" name="Textfeld 44"/>
              <p:cNvSpPr txBox="1">
                <a:spLocks noChangeArrowheads="1"/>
              </p:cNvSpPr>
              <p:nvPr/>
            </p:nvSpPr>
            <p:spPr bwMode="auto">
              <a:xfrm>
                <a:off x="5131935" y="3802905"/>
                <a:ext cx="40588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3600" b="1">
                    <a:solidFill>
                      <a:srgbClr val="FF0000"/>
                    </a:solidFill>
                  </a:rPr>
                  <a:t>k</a:t>
                </a:r>
                <a:endParaRPr lang="de-DE" sz="3600" b="1" baseline="-100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6" name="Gerade Verbindung mit Pfeil 45"/>
              <p:cNvCxnSpPr/>
              <p:nvPr/>
            </p:nvCxnSpPr>
            <p:spPr>
              <a:xfrm>
                <a:off x="4261558" y="4580962"/>
                <a:ext cx="4846946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766" name="Textfeld 52"/>
              <p:cNvSpPr txBox="1">
                <a:spLocks noChangeArrowheads="1"/>
              </p:cNvSpPr>
              <p:nvPr/>
            </p:nvSpPr>
            <p:spPr bwMode="auto">
              <a:xfrm>
                <a:off x="5207015" y="2757295"/>
                <a:ext cx="585417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3600" b="1" i="1">
                    <a:solidFill>
                      <a:srgbClr val="0000FF"/>
                    </a:solidFill>
                  </a:rPr>
                  <a:t>P</a:t>
                </a:r>
                <a:r>
                  <a:rPr lang="de-DE" sz="3600" b="1" i="1" baseline="-25000">
                    <a:solidFill>
                      <a:srgbClr val="0000FF"/>
                    </a:solidFill>
                  </a:rPr>
                  <a:t>2</a:t>
                </a:r>
              </a:p>
            </p:txBody>
          </p:sp>
          <p:cxnSp>
            <p:nvCxnSpPr>
              <p:cNvPr id="62" name="Gerade Verbindung 61"/>
              <p:cNvCxnSpPr/>
              <p:nvPr/>
            </p:nvCxnSpPr>
            <p:spPr>
              <a:xfrm flipV="1">
                <a:off x="6948487" y="2168690"/>
                <a:ext cx="15871" cy="1220419"/>
              </a:xfrm>
              <a:prstGeom prst="line">
                <a:avLst/>
              </a:prstGeom>
              <a:ln w="381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/>
            </p:nvCxnSpPr>
            <p:spPr>
              <a:xfrm flipV="1">
                <a:off x="6972293" y="3393870"/>
                <a:ext cx="1201421" cy="0"/>
              </a:xfrm>
              <a:prstGeom prst="line">
                <a:avLst/>
              </a:prstGeom>
              <a:ln w="381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Line 57"/>
            <p:cNvSpPr>
              <a:spLocks noChangeShapeType="1"/>
            </p:cNvSpPr>
            <p:nvPr/>
          </p:nvSpPr>
          <p:spPr bwMode="auto">
            <a:xfrm>
              <a:off x="4631349" y="4580962"/>
              <a:ext cx="1596604" cy="0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lg" len="lg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05" name="Text Box 9"/>
          <p:cNvSpPr txBox="1">
            <a:spLocks noChangeArrowheads="1"/>
          </p:cNvSpPr>
          <p:nvPr/>
        </p:nvSpPr>
        <p:spPr bwMode="auto">
          <a:xfrm>
            <a:off x="0" y="1125538"/>
            <a:ext cx="462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Another set of polarization parameters: </a:t>
            </a:r>
            <a:endParaRPr lang="de-DE" sz="2000">
              <a:solidFill>
                <a:srgbClr val="FF0000"/>
              </a:solidFill>
            </a:endParaRPr>
          </a:p>
        </p:txBody>
      </p:sp>
      <p:sp>
        <p:nvSpPr>
          <p:cNvPr id="173406" name="Rectangle 11"/>
          <p:cNvSpPr>
            <a:spLocks noChangeArrowheads="1"/>
          </p:cNvSpPr>
          <p:nvPr/>
        </p:nvSpPr>
        <p:spPr bwMode="auto">
          <a:xfrm>
            <a:off x="4211638" y="1989138"/>
            <a:ext cx="4932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solidFill>
                  <a:srgbClr val="0033CC"/>
                </a:solidFill>
              </a:rPr>
              <a:t>P</a:t>
            </a:r>
            <a:r>
              <a:rPr lang="de-DE" sz="2000" baseline="-25000">
                <a:solidFill>
                  <a:srgbClr val="0033CC"/>
                </a:solidFill>
              </a:rPr>
              <a:t>L</a:t>
            </a:r>
            <a:r>
              <a:rPr lang="de-DE" sz="2000"/>
              <a:t> and </a:t>
            </a:r>
            <a:r>
              <a:rPr lang="el-GR" sz="2000">
                <a:solidFill>
                  <a:srgbClr val="0033CC"/>
                </a:solidFill>
                <a:latin typeface="SWScrpc"/>
              </a:rPr>
              <a:t>χ</a:t>
            </a:r>
            <a:r>
              <a:rPr lang="de-DE" sz="2000">
                <a:latin typeface="SWScrpc"/>
              </a:rPr>
              <a:t> </a:t>
            </a:r>
            <a:r>
              <a:rPr lang="de-DE" sz="2000"/>
              <a:t>are the experimental observables and represent the linear polarization of light in terms of the polarization vector</a:t>
            </a:r>
          </a:p>
        </p:txBody>
      </p:sp>
      <p:sp>
        <p:nvSpPr>
          <p:cNvPr id="173407" name="Rectangle 15"/>
          <p:cNvSpPr>
            <a:spLocks noChangeArrowheads="1"/>
          </p:cNvSpPr>
          <p:nvPr/>
        </p:nvSpPr>
        <p:spPr bwMode="auto">
          <a:xfrm>
            <a:off x="5003800" y="3590925"/>
            <a:ext cx="38528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solidFill>
                  <a:srgbClr val="333333"/>
                </a:solidFill>
              </a:rPr>
              <a:t>The vector is characterized by the total linear polarization</a:t>
            </a:r>
            <a:r>
              <a:rPr lang="de-DE" sz="2000"/>
              <a:t> </a:t>
            </a:r>
            <a:r>
              <a:rPr lang="de-DE" sz="2000">
                <a:solidFill>
                  <a:srgbClr val="0033CC"/>
                </a:solidFill>
              </a:rPr>
              <a:t>P</a:t>
            </a:r>
            <a:r>
              <a:rPr lang="de-DE" sz="2000" baseline="-25000">
                <a:solidFill>
                  <a:srgbClr val="0033CC"/>
                </a:solidFill>
              </a:rPr>
              <a:t>L</a:t>
            </a:r>
            <a:r>
              <a:rPr lang="de-DE" sz="2000">
                <a:solidFill>
                  <a:srgbClr val="333333"/>
                </a:solidFill>
              </a:rPr>
              <a:t> and by the angle</a:t>
            </a:r>
            <a:r>
              <a:rPr lang="de-DE" sz="2000">
                <a:solidFill>
                  <a:srgbClr val="FF3300"/>
                </a:solidFill>
              </a:rPr>
              <a:t> </a:t>
            </a:r>
            <a:r>
              <a:rPr lang="el-GR" sz="2000">
                <a:solidFill>
                  <a:srgbClr val="0033CC"/>
                </a:solidFill>
                <a:latin typeface="SWScrpc"/>
              </a:rPr>
              <a:t>χ</a:t>
            </a:r>
            <a:r>
              <a:rPr lang="de-DE" sz="2000">
                <a:solidFill>
                  <a:srgbClr val="333333"/>
                </a:solidFill>
              </a:rPr>
              <a:t>. Both parameters can be expressed in terms of </a:t>
            </a:r>
            <a:r>
              <a:rPr lang="de-DE" sz="2000">
                <a:solidFill>
                  <a:srgbClr val="0033CC"/>
                </a:solidFill>
              </a:rPr>
              <a:t>P</a:t>
            </a:r>
            <a:r>
              <a:rPr lang="de-DE" sz="2000" baseline="-25000">
                <a:solidFill>
                  <a:srgbClr val="0033CC"/>
                </a:solidFill>
              </a:rPr>
              <a:t>1</a:t>
            </a:r>
            <a:r>
              <a:rPr lang="de-DE" sz="2000" baseline="-25000">
                <a:solidFill>
                  <a:srgbClr val="333333"/>
                </a:solidFill>
              </a:rPr>
              <a:t> </a:t>
            </a:r>
            <a:r>
              <a:rPr lang="de-DE" sz="2000">
                <a:solidFill>
                  <a:srgbClr val="333333"/>
                </a:solidFill>
              </a:rPr>
              <a:t>and </a:t>
            </a:r>
            <a:r>
              <a:rPr lang="de-DE" sz="2000">
                <a:solidFill>
                  <a:srgbClr val="0033CC"/>
                </a:solidFill>
              </a:rPr>
              <a:t>P</a:t>
            </a:r>
            <a:r>
              <a:rPr lang="de-DE" sz="2000" baseline="-25000">
                <a:solidFill>
                  <a:srgbClr val="0033CC"/>
                </a:solidFill>
              </a:rPr>
              <a:t>2</a:t>
            </a:r>
            <a:r>
              <a:rPr lang="de-DE" sz="2000">
                <a:solidFill>
                  <a:srgbClr val="333333"/>
                </a:solidFill>
              </a:rPr>
              <a:t>:</a:t>
            </a:r>
          </a:p>
        </p:txBody>
      </p:sp>
      <p:sp>
        <p:nvSpPr>
          <p:cNvPr id="173408" name="Text Box 16"/>
          <p:cNvSpPr txBox="1">
            <a:spLocks noChangeArrowheads="1"/>
          </p:cNvSpPr>
          <p:nvPr/>
        </p:nvSpPr>
        <p:spPr bwMode="auto">
          <a:xfrm>
            <a:off x="34925" y="260350"/>
            <a:ext cx="907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Photon Linear Polarization – Experimental Observables</a:t>
            </a:r>
            <a:endParaRPr lang="de-DE" sz="2800" b="1">
              <a:solidFill>
                <a:schemeClr val="bg1"/>
              </a:solidFill>
            </a:endParaRPr>
          </a:p>
        </p:txBody>
      </p:sp>
      <p:sp>
        <p:nvSpPr>
          <p:cNvPr id="9" name="Flussdiagramm: Verzweigung 8"/>
          <p:cNvSpPr/>
          <p:nvPr/>
        </p:nvSpPr>
        <p:spPr>
          <a:xfrm rot="20640000">
            <a:off x="0" y="3382963"/>
            <a:ext cx="4810125" cy="1463675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aphicFrame>
        <p:nvGraphicFramePr>
          <p:cNvPr id="173404" name="Object 348"/>
          <p:cNvGraphicFramePr>
            <a:graphicFrameLocks noChangeAspect="1"/>
          </p:cNvGraphicFramePr>
          <p:nvPr/>
        </p:nvGraphicFramePr>
        <p:xfrm>
          <a:off x="1409700" y="1484313"/>
          <a:ext cx="3413125" cy="3127375"/>
        </p:xfrm>
        <a:graphic>
          <a:graphicData uri="http://schemas.openxmlformats.org/presentationml/2006/ole">
            <p:oleObj spid="_x0000_s173534" name="Graph" r:id="rId3" imgW="4135526" imgH="2895600" progId="">
              <p:embed/>
            </p:oleObj>
          </a:graphicData>
        </a:graphic>
      </p:graphicFrame>
      <p:sp>
        <p:nvSpPr>
          <p:cNvPr id="173410" name="Freeform 4"/>
          <p:cNvSpPr>
            <a:spLocks/>
          </p:cNvSpPr>
          <p:nvPr/>
        </p:nvSpPr>
        <p:spPr bwMode="auto">
          <a:xfrm rot="-1920000">
            <a:off x="777875" y="3536950"/>
            <a:ext cx="2052638" cy="179388"/>
          </a:xfrm>
          <a:custGeom>
            <a:avLst/>
            <a:gdLst>
              <a:gd name="T0" fmla="*/ 0 w 798"/>
              <a:gd name="T1" fmla="*/ 2147483647 h 265"/>
              <a:gd name="T2" fmla="*/ 2147483647 w 798"/>
              <a:gd name="T3" fmla="*/ 2147483647 h 265"/>
              <a:gd name="T4" fmla="*/ 2147483647 w 798"/>
              <a:gd name="T5" fmla="*/ 2147483647 h 265"/>
              <a:gd name="T6" fmla="*/ 2147483647 w 798"/>
              <a:gd name="T7" fmla="*/ 2147483647 h 265"/>
              <a:gd name="T8" fmla="*/ 2147483647 w 798"/>
              <a:gd name="T9" fmla="*/ 2147483647 h 265"/>
              <a:gd name="T10" fmla="*/ 2147483647 w 798"/>
              <a:gd name="T11" fmla="*/ 2147483647 h 265"/>
              <a:gd name="T12" fmla="*/ 2147483647 w 798"/>
              <a:gd name="T13" fmla="*/ 2147483647 h 265"/>
              <a:gd name="T14" fmla="*/ 2147483647 w 798"/>
              <a:gd name="T15" fmla="*/ 2147483647 h 265"/>
              <a:gd name="T16" fmla="*/ 2147483647 w 798"/>
              <a:gd name="T17" fmla="*/ 2147483647 h 265"/>
              <a:gd name="T18" fmla="*/ 2147483647 w 798"/>
              <a:gd name="T19" fmla="*/ 2147483647 h 265"/>
              <a:gd name="T20" fmla="*/ 2147483647 w 798"/>
              <a:gd name="T21" fmla="*/ 2147483647 h 265"/>
              <a:gd name="T22" fmla="*/ 2147483647 w 798"/>
              <a:gd name="T23" fmla="*/ 2147483647 h 265"/>
              <a:gd name="T24" fmla="*/ 2147483647 w 798"/>
              <a:gd name="T25" fmla="*/ 2147483647 h 2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98"/>
              <a:gd name="T40" fmla="*/ 0 h 265"/>
              <a:gd name="T41" fmla="*/ 798 w 798"/>
              <a:gd name="T42" fmla="*/ 265 h 2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98" h="265">
                <a:moveTo>
                  <a:pt x="0" y="152"/>
                </a:moveTo>
                <a:cubicBezTo>
                  <a:pt x="18" y="84"/>
                  <a:pt x="37" y="16"/>
                  <a:pt x="56" y="16"/>
                </a:cubicBezTo>
                <a:cubicBezTo>
                  <a:pt x="74" y="16"/>
                  <a:pt x="96" y="114"/>
                  <a:pt x="112" y="152"/>
                </a:cubicBezTo>
                <a:cubicBezTo>
                  <a:pt x="127" y="190"/>
                  <a:pt x="131" y="265"/>
                  <a:pt x="149" y="242"/>
                </a:cubicBezTo>
                <a:cubicBezTo>
                  <a:pt x="167" y="219"/>
                  <a:pt x="199" y="16"/>
                  <a:pt x="223" y="16"/>
                </a:cubicBezTo>
                <a:cubicBezTo>
                  <a:pt x="248" y="16"/>
                  <a:pt x="273" y="242"/>
                  <a:pt x="298" y="242"/>
                </a:cubicBezTo>
                <a:cubicBezTo>
                  <a:pt x="322" y="242"/>
                  <a:pt x="348" y="16"/>
                  <a:pt x="372" y="16"/>
                </a:cubicBezTo>
                <a:cubicBezTo>
                  <a:pt x="397" y="16"/>
                  <a:pt x="422" y="242"/>
                  <a:pt x="447" y="242"/>
                </a:cubicBezTo>
                <a:cubicBezTo>
                  <a:pt x="471" y="242"/>
                  <a:pt x="497" y="16"/>
                  <a:pt x="521" y="16"/>
                </a:cubicBezTo>
                <a:cubicBezTo>
                  <a:pt x="546" y="16"/>
                  <a:pt x="574" y="242"/>
                  <a:pt x="595" y="242"/>
                </a:cubicBezTo>
                <a:cubicBezTo>
                  <a:pt x="617" y="242"/>
                  <a:pt x="632" y="32"/>
                  <a:pt x="651" y="16"/>
                </a:cubicBezTo>
                <a:cubicBezTo>
                  <a:pt x="670" y="0"/>
                  <a:pt x="683" y="124"/>
                  <a:pt x="707" y="146"/>
                </a:cubicBezTo>
                <a:cubicBezTo>
                  <a:pt x="731" y="168"/>
                  <a:pt x="779" y="146"/>
                  <a:pt x="798" y="146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73411" name="Textfeld 11"/>
          <p:cNvSpPr txBox="1">
            <a:spLocks noChangeArrowheads="1"/>
          </p:cNvSpPr>
          <p:nvPr/>
        </p:nvSpPr>
        <p:spPr bwMode="auto">
          <a:xfrm>
            <a:off x="941388" y="3406775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600" b="1">
                <a:solidFill>
                  <a:srgbClr val="FF0000"/>
                </a:solidFill>
              </a:rPr>
              <a:t>k</a:t>
            </a:r>
            <a:endParaRPr lang="de-DE" sz="3600" b="1" baseline="-1000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71438" y="4184650"/>
            <a:ext cx="4846637" cy="0"/>
          </a:xfrm>
          <a:prstGeom prst="straightConnector1">
            <a:avLst/>
          </a:prstGeom>
          <a:ln w="28575"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57"/>
          <p:cNvSpPr>
            <a:spLocks noChangeShapeType="1"/>
          </p:cNvSpPr>
          <p:nvPr/>
        </p:nvSpPr>
        <p:spPr bwMode="auto">
          <a:xfrm>
            <a:off x="395288" y="4184650"/>
            <a:ext cx="1597025" cy="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de-DE"/>
          </a:p>
        </p:txBody>
      </p:sp>
      <p:cxnSp>
        <p:nvCxnSpPr>
          <p:cNvPr id="15" name="Gerade Verbindung 14"/>
          <p:cNvCxnSpPr>
            <a:stCxn id="21" idx="6"/>
          </p:cNvCxnSpPr>
          <p:nvPr/>
        </p:nvCxnSpPr>
        <p:spPr>
          <a:xfrm flipV="1">
            <a:off x="2755900" y="1808163"/>
            <a:ext cx="15875" cy="1220787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415" name="Textfeld 15"/>
          <p:cNvSpPr txBox="1">
            <a:spLocks noChangeArrowheads="1"/>
          </p:cNvSpPr>
          <p:nvPr/>
        </p:nvSpPr>
        <p:spPr bwMode="auto">
          <a:xfrm>
            <a:off x="1627188" y="1857375"/>
            <a:ext cx="560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600" b="1" i="1">
                <a:solidFill>
                  <a:srgbClr val="0000FF"/>
                </a:solidFill>
              </a:rPr>
              <a:t>P</a:t>
            </a:r>
            <a:r>
              <a:rPr lang="de-DE" sz="3600" b="1" i="1" baseline="-25000">
                <a:solidFill>
                  <a:srgbClr val="0000FF"/>
                </a:solidFill>
              </a:rPr>
              <a:t>L</a:t>
            </a:r>
          </a:p>
        </p:txBody>
      </p:sp>
      <p:sp>
        <p:nvSpPr>
          <p:cNvPr id="173416" name="Textfeld 16"/>
          <p:cNvSpPr txBox="1">
            <a:spLocks noChangeArrowheads="1"/>
          </p:cNvSpPr>
          <p:nvPr/>
        </p:nvSpPr>
        <p:spPr bwMode="auto">
          <a:xfrm>
            <a:off x="2365375" y="1738313"/>
            <a:ext cx="392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600" b="1">
                <a:solidFill>
                  <a:srgbClr val="0000FF"/>
                </a:solidFill>
              </a:rPr>
              <a:t>χ</a:t>
            </a:r>
            <a:endParaRPr lang="de-DE" sz="3600" b="1" baseline="-25000">
              <a:solidFill>
                <a:srgbClr val="0000FF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 rot="18900000">
            <a:off x="2449513" y="2179638"/>
            <a:ext cx="711200" cy="1655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Bogen 18"/>
          <p:cNvSpPr/>
          <p:nvPr/>
        </p:nvSpPr>
        <p:spPr>
          <a:xfrm flipH="1">
            <a:off x="2373313" y="2386013"/>
            <a:ext cx="738187" cy="361950"/>
          </a:xfrm>
          <a:prstGeom prst="arc">
            <a:avLst>
              <a:gd name="adj1" fmla="val 16200000"/>
              <a:gd name="adj2" fmla="val 72089"/>
            </a:avLst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0" name="Gerade Verbindung 19"/>
          <p:cNvCxnSpPr/>
          <p:nvPr/>
        </p:nvCxnSpPr>
        <p:spPr>
          <a:xfrm flipV="1">
            <a:off x="2781300" y="3032125"/>
            <a:ext cx="1201738" cy="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feil nach oben und unten 20"/>
          <p:cNvSpPr/>
          <p:nvPr/>
        </p:nvSpPr>
        <p:spPr>
          <a:xfrm rot="8100000">
            <a:off x="2716213" y="2220913"/>
            <a:ext cx="123825" cy="1571625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0000"/>
              </a:solidFill>
            </a:endParaRPr>
          </a:p>
        </p:txBody>
      </p:sp>
      <p:pic>
        <p:nvPicPr>
          <p:cNvPr id="173421" name="Picture 43"/>
          <p:cNvPicPr>
            <a:picLocks noChangeAspect="1" noChangeArrowheads="1"/>
          </p:cNvPicPr>
          <p:nvPr/>
        </p:nvPicPr>
        <p:blipFill>
          <a:blip r:embed="rId4"/>
          <a:srcRect l="39212" t="49022" r="38423" b="39159"/>
          <a:stretch>
            <a:fillRect/>
          </a:stretch>
        </p:blipFill>
        <p:spPr bwMode="auto">
          <a:xfrm>
            <a:off x="4624388" y="5138738"/>
            <a:ext cx="35782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422" name="Picture 44"/>
          <p:cNvPicPr>
            <a:picLocks noChangeAspect="1" noChangeArrowheads="1"/>
          </p:cNvPicPr>
          <p:nvPr/>
        </p:nvPicPr>
        <p:blipFill>
          <a:blip r:embed="rId5"/>
          <a:srcRect l="47748" t="33092" r="27309" b="54242"/>
          <a:stretch>
            <a:fillRect/>
          </a:stretch>
        </p:blipFill>
        <p:spPr bwMode="auto">
          <a:xfrm>
            <a:off x="317500" y="5111750"/>
            <a:ext cx="389413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5"/>
          <p:cNvGrpSpPr>
            <a:grpSpLocks/>
          </p:cNvGrpSpPr>
          <p:nvPr/>
        </p:nvGrpSpPr>
        <p:grpSpPr bwMode="auto">
          <a:xfrm>
            <a:off x="755650" y="4437063"/>
            <a:ext cx="354013" cy="396875"/>
            <a:chOff x="204" y="3793"/>
            <a:chExt cx="223" cy="250"/>
          </a:xfrm>
        </p:grpSpPr>
        <p:sp>
          <p:nvSpPr>
            <p:cNvPr id="4141" name="Text Box 16"/>
            <p:cNvSpPr txBox="1">
              <a:spLocks noChangeArrowheads="1"/>
            </p:cNvSpPr>
            <p:nvPr/>
          </p:nvSpPr>
          <p:spPr bwMode="auto">
            <a:xfrm>
              <a:off x="204" y="3793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sz="2000">
                  <a:solidFill>
                    <a:srgbClr val="0033CC"/>
                  </a:solidFill>
                </a:rPr>
                <a:t>E</a:t>
              </a:r>
            </a:p>
          </p:txBody>
        </p:sp>
        <p:sp>
          <p:nvSpPr>
            <p:cNvPr id="4142" name="Line 17"/>
            <p:cNvSpPr>
              <a:spLocks noChangeShapeType="1"/>
            </p:cNvSpPr>
            <p:nvPr/>
          </p:nvSpPr>
          <p:spPr bwMode="auto">
            <a:xfrm>
              <a:off x="249" y="3793"/>
              <a:ext cx="136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uppieren 26"/>
          <p:cNvGrpSpPr>
            <a:grpSpLocks/>
          </p:cNvGrpSpPr>
          <p:nvPr/>
        </p:nvGrpSpPr>
        <p:grpSpPr bwMode="auto">
          <a:xfrm>
            <a:off x="34925" y="4471988"/>
            <a:ext cx="4038600" cy="1909762"/>
            <a:chOff x="35496" y="4471331"/>
            <a:chExt cx="4037393" cy="1909997"/>
          </a:xfrm>
        </p:grpSpPr>
        <p:grpSp>
          <p:nvGrpSpPr>
            <p:cNvPr id="4136" name="Gruppieren 24"/>
            <p:cNvGrpSpPr>
              <a:grpSpLocks/>
            </p:cNvGrpSpPr>
            <p:nvPr/>
          </p:nvGrpSpPr>
          <p:grpSpPr bwMode="auto">
            <a:xfrm>
              <a:off x="35496" y="4471331"/>
              <a:ext cx="4037393" cy="1909997"/>
              <a:chOff x="35496" y="4471331"/>
              <a:chExt cx="4037393" cy="1909997"/>
            </a:xfrm>
          </p:grpSpPr>
          <p:graphicFrame>
            <p:nvGraphicFramePr>
              <p:cNvPr id="4138" name="Object 5"/>
              <p:cNvGraphicFramePr>
                <a:graphicFrameLocks noChangeAspect="1"/>
              </p:cNvGraphicFramePr>
              <p:nvPr/>
            </p:nvGraphicFramePr>
            <p:xfrm>
              <a:off x="1763688" y="4471331"/>
              <a:ext cx="2309201" cy="397829"/>
            </p:xfrm>
            <a:graphic>
              <a:graphicData uri="http://schemas.openxmlformats.org/presentationml/2006/ole">
                <p:oleObj spid="_x0000_s192690" name="Formel" r:id="rId3" imgW="977476" imgH="177723" progId="Equation.3">
                  <p:embed/>
                </p:oleObj>
              </a:graphicData>
            </a:graphic>
          </p:graphicFrame>
          <p:pic>
            <p:nvPicPr>
              <p:cNvPr id="4139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4857" t="59543" r="31497" b="25333"/>
              <a:stretch>
                <a:fillRect/>
              </a:stretch>
            </p:blipFill>
            <p:spPr bwMode="auto">
              <a:xfrm>
                <a:off x="35496" y="5343694"/>
                <a:ext cx="3456384" cy="1037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40" name="Textfeld 47"/>
              <p:cNvSpPr txBox="1">
                <a:spLocks noChangeArrowheads="1"/>
              </p:cNvSpPr>
              <p:nvPr/>
            </p:nvSpPr>
            <p:spPr bwMode="auto">
              <a:xfrm>
                <a:off x="562873" y="4941168"/>
                <a:ext cx="292900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de-DE"/>
                  <a:t>Inelastic photon scattering:</a:t>
                </a:r>
              </a:p>
            </p:txBody>
          </p:sp>
        </p:grpSp>
        <p:sp>
          <p:nvSpPr>
            <p:cNvPr id="4137" name="Oval 72"/>
            <p:cNvSpPr>
              <a:spLocks noChangeArrowheads="1"/>
            </p:cNvSpPr>
            <p:nvPr/>
          </p:nvSpPr>
          <p:spPr bwMode="auto">
            <a:xfrm>
              <a:off x="2519363" y="5660033"/>
              <a:ext cx="865187" cy="649287"/>
            </a:xfrm>
            <a:prstGeom prst="ellipse">
              <a:avLst/>
            </a:prstGeom>
            <a:noFill/>
            <a:ln w="38100">
              <a:solidFill>
                <a:srgbClr val="66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0" name="Textfeld 50"/>
          <p:cNvSpPr txBox="1">
            <a:spLocks noChangeArrowheads="1"/>
          </p:cNvSpPr>
          <p:nvPr/>
        </p:nvSpPr>
        <p:spPr bwMode="auto">
          <a:xfrm>
            <a:off x="0" y="240829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2800" b="1" dirty="0" err="1" smtClean="0">
                <a:solidFill>
                  <a:schemeClr val="bg1"/>
                </a:solidFill>
              </a:rPr>
              <a:t>Our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tool</a:t>
            </a:r>
            <a:r>
              <a:rPr lang="de-DE" sz="2800" b="1" dirty="0" smtClean="0">
                <a:solidFill>
                  <a:schemeClr val="bg1"/>
                </a:solidFill>
              </a:rPr>
              <a:t>: Compton </a:t>
            </a:r>
            <a:r>
              <a:rPr lang="de-DE" sz="2800" b="1" dirty="0" err="1">
                <a:solidFill>
                  <a:schemeClr val="bg1"/>
                </a:solidFill>
              </a:rPr>
              <a:t>s</a:t>
            </a:r>
            <a:r>
              <a:rPr lang="de-DE" sz="2800" b="1" dirty="0" err="1" smtClean="0">
                <a:solidFill>
                  <a:schemeClr val="bg1"/>
                </a:solidFill>
              </a:rPr>
              <a:t>cattering</a:t>
            </a:r>
            <a:endParaRPr lang="de-DE" sz="2800" b="1" dirty="0">
              <a:solidFill>
                <a:schemeClr val="bg1"/>
              </a:solidFill>
            </a:endParaRPr>
          </a:p>
        </p:txBody>
      </p:sp>
      <p:grpSp>
        <p:nvGrpSpPr>
          <p:cNvPr id="57" name="Gruppieren 56"/>
          <p:cNvGrpSpPr>
            <a:grpSpLocks/>
          </p:cNvGrpSpPr>
          <p:nvPr/>
        </p:nvGrpSpPr>
        <p:grpSpPr bwMode="auto">
          <a:xfrm>
            <a:off x="4356100" y="1196975"/>
            <a:ext cx="4679950" cy="5297488"/>
            <a:chOff x="4355976" y="1196752"/>
            <a:chExt cx="4680520" cy="5297234"/>
          </a:xfrm>
        </p:grpSpPr>
        <p:graphicFrame>
          <p:nvGraphicFramePr>
            <p:cNvPr id="4122" name="Object 67"/>
            <p:cNvGraphicFramePr>
              <a:graphicFrameLocks noChangeAspect="1"/>
            </p:cNvGraphicFramePr>
            <p:nvPr/>
          </p:nvGraphicFramePr>
          <p:xfrm>
            <a:off x="5076056" y="1412776"/>
            <a:ext cx="3924300" cy="3586163"/>
          </p:xfrm>
          <a:graphic>
            <a:graphicData uri="http://schemas.openxmlformats.org/presentationml/2006/ole">
              <p:oleObj spid="_x0000_s192691" name="Graph" r:id="rId5" imgW="4135526" imgH="2895600" progId="">
                <p:embed/>
              </p:oleObj>
            </a:graphicData>
          </a:graphic>
        </p:graphicFrame>
        <p:sp>
          <p:nvSpPr>
            <p:cNvPr id="4123" name="Line 57"/>
            <p:cNvSpPr>
              <a:spLocks noChangeShapeType="1"/>
            </p:cNvSpPr>
            <p:nvPr/>
          </p:nvSpPr>
          <p:spPr bwMode="auto">
            <a:xfrm>
              <a:off x="6616224" y="3166817"/>
              <a:ext cx="1750493" cy="1673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Text Box 59"/>
            <p:cNvSpPr txBox="1">
              <a:spLocks noChangeArrowheads="1"/>
            </p:cNvSpPr>
            <p:nvPr/>
          </p:nvSpPr>
          <p:spPr bwMode="auto">
            <a:xfrm>
              <a:off x="8316416" y="2996952"/>
              <a:ext cx="483216" cy="320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b="1">
                  <a:solidFill>
                    <a:srgbClr val="0033CC"/>
                  </a:solidFill>
                  <a:latin typeface="Times New Roman" pitchFamily="18" charset="0"/>
                </a:rPr>
                <a:t>E</a:t>
              </a:r>
              <a:endParaRPr lang="en-US" b="1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  <p:sp>
          <p:nvSpPr>
            <p:cNvPr id="4125" name="Line 60"/>
            <p:cNvSpPr>
              <a:spLocks noChangeShapeType="1"/>
            </p:cNvSpPr>
            <p:nvPr/>
          </p:nvSpPr>
          <p:spPr bwMode="auto">
            <a:xfrm>
              <a:off x="8409286" y="3040642"/>
              <a:ext cx="13059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64"/>
            <p:cNvSpPr>
              <a:spLocks noChangeShapeType="1"/>
            </p:cNvSpPr>
            <p:nvPr/>
          </p:nvSpPr>
          <p:spPr bwMode="auto">
            <a:xfrm flipV="1">
              <a:off x="6646841" y="1918910"/>
              <a:ext cx="119806" cy="12437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Arc 65"/>
            <p:cNvSpPr>
              <a:spLocks/>
            </p:cNvSpPr>
            <p:nvPr/>
          </p:nvSpPr>
          <p:spPr bwMode="auto">
            <a:xfrm rot="10800000" flipH="1" flipV="1">
              <a:off x="6713400" y="2768044"/>
              <a:ext cx="488541" cy="418293"/>
            </a:xfrm>
            <a:custGeom>
              <a:avLst/>
              <a:gdLst>
                <a:gd name="T0" fmla="*/ 0 w 21600"/>
                <a:gd name="T1" fmla="*/ 0 h 21600"/>
                <a:gd name="T2" fmla="*/ 11049644 w 21600"/>
                <a:gd name="T3" fmla="*/ 8100418 h 21600"/>
                <a:gd name="T4" fmla="*/ 0 w 21600"/>
                <a:gd name="T5" fmla="*/ 810041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Text Box 66"/>
            <p:cNvSpPr txBox="1">
              <a:spLocks noChangeArrowheads="1"/>
            </p:cNvSpPr>
            <p:nvPr/>
          </p:nvSpPr>
          <p:spPr bwMode="auto">
            <a:xfrm>
              <a:off x="7056140" y="2593058"/>
              <a:ext cx="37061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sz="2400" b="1">
                  <a:solidFill>
                    <a:srgbClr val="FF0000"/>
                  </a:solidFill>
                  <a:latin typeface="Symbol" pitchFamily="18" charset="2"/>
                </a:rPr>
                <a:t>j</a:t>
              </a:r>
              <a:endParaRPr lang="en-US" sz="2400" b="1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4129" name="Oval 71"/>
            <p:cNvSpPr>
              <a:spLocks noChangeArrowheads="1"/>
            </p:cNvSpPr>
            <p:nvPr/>
          </p:nvSpPr>
          <p:spPr bwMode="auto">
            <a:xfrm>
              <a:off x="7517698" y="5489502"/>
              <a:ext cx="822857" cy="464569"/>
            </a:xfrm>
            <a:prstGeom prst="ellipse">
              <a:avLst/>
            </a:prstGeom>
            <a:solidFill>
              <a:srgbClr val="6666FF"/>
            </a:solidFill>
            <a:ln w="9525">
              <a:solidFill>
                <a:srgbClr val="66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30" name="Picture 6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5261794"/>
              <a:ext cx="4680520" cy="83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1" name="Text Box 70"/>
            <p:cNvSpPr txBox="1">
              <a:spLocks noChangeArrowheads="1"/>
            </p:cNvSpPr>
            <p:nvPr/>
          </p:nvSpPr>
          <p:spPr bwMode="auto">
            <a:xfrm>
              <a:off x="5508104" y="4781534"/>
              <a:ext cx="27562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/>
                <a:t>Klein-Nishina equation:</a:t>
              </a:r>
            </a:p>
          </p:txBody>
        </p:sp>
        <p:sp>
          <p:nvSpPr>
            <p:cNvPr id="4132" name="Oval 72"/>
            <p:cNvSpPr>
              <a:spLocks noChangeArrowheads="1"/>
            </p:cNvSpPr>
            <p:nvPr/>
          </p:nvSpPr>
          <p:spPr bwMode="auto">
            <a:xfrm>
              <a:off x="7454938" y="5422088"/>
              <a:ext cx="760096" cy="599397"/>
            </a:xfrm>
            <a:prstGeom prst="ellipse">
              <a:avLst/>
            </a:prstGeom>
            <a:noFill/>
            <a:ln w="38100">
              <a:solidFill>
                <a:srgbClr val="66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Oval 73"/>
            <p:cNvSpPr>
              <a:spLocks noChangeArrowheads="1"/>
            </p:cNvSpPr>
            <p:nvPr/>
          </p:nvSpPr>
          <p:spPr bwMode="auto">
            <a:xfrm>
              <a:off x="8213639" y="5422088"/>
              <a:ext cx="760096" cy="599397"/>
            </a:xfrm>
            <a:prstGeom prst="ellips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Textfeld 53"/>
            <p:cNvSpPr txBox="1">
              <a:spLocks noChangeArrowheads="1"/>
            </p:cNvSpPr>
            <p:nvPr/>
          </p:nvSpPr>
          <p:spPr bwMode="auto">
            <a:xfrm>
              <a:off x="5004048" y="1196752"/>
              <a:ext cx="34419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/>
                <a:t>Azimuthal scattering distribution</a:t>
              </a:r>
            </a:p>
          </p:txBody>
        </p:sp>
        <p:sp>
          <p:nvSpPr>
            <p:cNvPr id="4135" name="Textfeld 54"/>
            <p:cNvSpPr txBox="1">
              <a:spLocks noChangeArrowheads="1"/>
            </p:cNvSpPr>
            <p:nvPr/>
          </p:nvSpPr>
          <p:spPr bwMode="auto">
            <a:xfrm>
              <a:off x="5076056" y="6124654"/>
              <a:ext cx="3429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b="1"/>
                <a:t>High Polarization Sensitivity !</a:t>
              </a:r>
            </a:p>
          </p:txBody>
        </p:sp>
      </p:grpSp>
      <p:grpSp>
        <p:nvGrpSpPr>
          <p:cNvPr id="4102" name="Gruppieren 5"/>
          <p:cNvGrpSpPr>
            <a:grpSpLocks/>
          </p:cNvGrpSpPr>
          <p:nvPr/>
        </p:nvGrpSpPr>
        <p:grpSpPr bwMode="auto">
          <a:xfrm>
            <a:off x="28575" y="1036638"/>
            <a:ext cx="3933825" cy="3602037"/>
            <a:chOff x="28501" y="1036638"/>
            <a:chExt cx="3933775" cy="3602038"/>
          </a:xfrm>
        </p:grpSpPr>
        <p:sp>
          <p:nvSpPr>
            <p:cNvPr id="4103" name="Text Box 3"/>
            <p:cNvSpPr txBox="1">
              <a:spLocks noChangeArrowheads="1"/>
            </p:cNvSpPr>
            <p:nvPr/>
          </p:nvSpPr>
          <p:spPr bwMode="auto">
            <a:xfrm>
              <a:off x="2195736" y="3998392"/>
              <a:ext cx="476250" cy="36671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>
                  <a:sym typeface="Symbol" pitchFamily="18" charset="2"/>
                </a:rPr>
                <a:t>E</a:t>
              </a:r>
            </a:p>
          </p:txBody>
        </p:sp>
        <p:sp>
          <p:nvSpPr>
            <p:cNvPr id="4104" name="Freeform 4"/>
            <p:cNvSpPr>
              <a:spLocks/>
            </p:cNvSpPr>
            <p:nvPr/>
          </p:nvSpPr>
          <p:spPr bwMode="auto">
            <a:xfrm rot="-1920000">
              <a:off x="287214" y="3917951"/>
              <a:ext cx="1657350" cy="287338"/>
            </a:xfrm>
            <a:custGeom>
              <a:avLst/>
              <a:gdLst>
                <a:gd name="T0" fmla="*/ 0 w 798"/>
                <a:gd name="T1" fmla="*/ 178705803 h 265"/>
                <a:gd name="T2" fmla="*/ 241551493 w 798"/>
                <a:gd name="T3" fmla="*/ 18811422 h 265"/>
                <a:gd name="T4" fmla="*/ 483105064 w 798"/>
                <a:gd name="T5" fmla="*/ 178705803 h 265"/>
                <a:gd name="T6" fmla="*/ 642700807 w 798"/>
                <a:gd name="T7" fmla="*/ 284517750 h 265"/>
                <a:gd name="T8" fmla="*/ 961894371 w 798"/>
                <a:gd name="T9" fmla="*/ 18811422 h 265"/>
                <a:gd name="T10" fmla="*/ 1285401615 w 798"/>
                <a:gd name="T11" fmla="*/ 284517750 h 265"/>
                <a:gd name="T12" fmla="*/ 1604595179 w 798"/>
                <a:gd name="T13" fmla="*/ 18811422 h 265"/>
                <a:gd name="T14" fmla="*/ 1928102422 w 798"/>
                <a:gd name="T15" fmla="*/ 284517750 h 265"/>
                <a:gd name="T16" fmla="*/ 2147483647 w 798"/>
                <a:gd name="T17" fmla="*/ 18811422 h 265"/>
                <a:gd name="T18" fmla="*/ 2147483647 w 798"/>
                <a:gd name="T19" fmla="*/ 284517750 h 265"/>
                <a:gd name="T20" fmla="*/ 2147483647 w 798"/>
                <a:gd name="T21" fmla="*/ 18811422 h 265"/>
                <a:gd name="T22" fmla="*/ 2147483647 w 798"/>
                <a:gd name="T23" fmla="*/ 171651384 h 265"/>
                <a:gd name="T24" fmla="*/ 2147483647 w 798"/>
                <a:gd name="T25" fmla="*/ 171651384 h 2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8" h="265">
                  <a:moveTo>
                    <a:pt x="0" y="152"/>
                  </a:moveTo>
                  <a:cubicBezTo>
                    <a:pt x="18" y="84"/>
                    <a:pt x="37" y="16"/>
                    <a:pt x="56" y="16"/>
                  </a:cubicBezTo>
                  <a:cubicBezTo>
                    <a:pt x="74" y="16"/>
                    <a:pt x="96" y="114"/>
                    <a:pt x="112" y="152"/>
                  </a:cubicBezTo>
                  <a:cubicBezTo>
                    <a:pt x="127" y="190"/>
                    <a:pt x="131" y="265"/>
                    <a:pt x="149" y="242"/>
                  </a:cubicBezTo>
                  <a:cubicBezTo>
                    <a:pt x="167" y="219"/>
                    <a:pt x="199" y="16"/>
                    <a:pt x="223" y="16"/>
                  </a:cubicBezTo>
                  <a:cubicBezTo>
                    <a:pt x="248" y="16"/>
                    <a:pt x="273" y="242"/>
                    <a:pt x="298" y="242"/>
                  </a:cubicBezTo>
                  <a:cubicBezTo>
                    <a:pt x="322" y="242"/>
                    <a:pt x="348" y="16"/>
                    <a:pt x="372" y="16"/>
                  </a:cubicBezTo>
                  <a:cubicBezTo>
                    <a:pt x="397" y="16"/>
                    <a:pt x="422" y="242"/>
                    <a:pt x="447" y="242"/>
                  </a:cubicBezTo>
                  <a:cubicBezTo>
                    <a:pt x="471" y="242"/>
                    <a:pt x="497" y="16"/>
                    <a:pt x="521" y="16"/>
                  </a:cubicBezTo>
                  <a:cubicBezTo>
                    <a:pt x="546" y="16"/>
                    <a:pt x="574" y="242"/>
                    <a:pt x="595" y="242"/>
                  </a:cubicBezTo>
                  <a:cubicBezTo>
                    <a:pt x="617" y="242"/>
                    <a:pt x="632" y="32"/>
                    <a:pt x="651" y="16"/>
                  </a:cubicBezTo>
                  <a:cubicBezTo>
                    <a:pt x="670" y="0"/>
                    <a:pt x="683" y="124"/>
                    <a:pt x="707" y="146"/>
                  </a:cubicBezTo>
                  <a:cubicBezTo>
                    <a:pt x="731" y="168"/>
                    <a:pt x="779" y="146"/>
                    <a:pt x="798" y="146"/>
                  </a:cubicBezTo>
                </a:path>
              </a:pathLst>
            </a:custGeom>
            <a:noFill/>
            <a:ln w="57150" cmpd="sng">
              <a:solidFill>
                <a:srgbClr val="FF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Line 6"/>
            <p:cNvSpPr>
              <a:spLocks noChangeShapeType="1"/>
            </p:cNvSpPr>
            <p:nvPr/>
          </p:nvSpPr>
          <p:spPr bwMode="auto">
            <a:xfrm>
              <a:off x="66601" y="4581128"/>
              <a:ext cx="688975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7"/>
            <p:cNvSpPr>
              <a:spLocks noChangeShapeType="1"/>
            </p:cNvSpPr>
            <p:nvPr/>
          </p:nvSpPr>
          <p:spPr bwMode="auto">
            <a:xfrm>
              <a:off x="936501" y="3557588"/>
              <a:ext cx="1873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8"/>
            <p:cNvSpPr>
              <a:spLocks noChangeShapeType="1"/>
            </p:cNvSpPr>
            <p:nvPr/>
          </p:nvSpPr>
          <p:spPr bwMode="auto">
            <a:xfrm flipV="1">
              <a:off x="1801689" y="2260601"/>
              <a:ext cx="0" cy="1223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9"/>
            <p:cNvSpPr>
              <a:spLocks noChangeShapeType="1"/>
            </p:cNvSpPr>
            <p:nvPr/>
          </p:nvSpPr>
          <p:spPr bwMode="auto">
            <a:xfrm flipV="1">
              <a:off x="1873126" y="1252538"/>
              <a:ext cx="1404938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10"/>
            <p:cNvSpPr>
              <a:spLocks noChangeShapeType="1"/>
            </p:cNvSpPr>
            <p:nvPr/>
          </p:nvSpPr>
          <p:spPr bwMode="auto">
            <a:xfrm>
              <a:off x="2051844" y="3645024"/>
              <a:ext cx="215900" cy="217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Text Box 11"/>
            <p:cNvSpPr txBox="1">
              <a:spLocks noChangeArrowheads="1"/>
            </p:cNvSpPr>
            <p:nvPr/>
          </p:nvSpPr>
          <p:spPr bwMode="auto">
            <a:xfrm>
              <a:off x="2193826" y="3710359"/>
              <a:ext cx="361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b="1"/>
                <a:t>e</a:t>
              </a:r>
              <a:r>
                <a:rPr lang="de-DE" b="1" baseline="30000"/>
                <a:t>-</a:t>
              </a:r>
            </a:p>
          </p:txBody>
        </p:sp>
        <p:sp>
          <p:nvSpPr>
            <p:cNvPr id="4111" name="Freeform 12"/>
            <p:cNvSpPr>
              <a:spLocks/>
            </p:cNvSpPr>
            <p:nvPr/>
          </p:nvSpPr>
          <p:spPr bwMode="auto">
            <a:xfrm rot="-3600000">
              <a:off x="1252414" y="2306638"/>
              <a:ext cx="2551113" cy="157163"/>
            </a:xfrm>
            <a:custGeom>
              <a:avLst/>
              <a:gdLst>
                <a:gd name="T0" fmla="*/ 0 w 798"/>
                <a:gd name="T1" fmla="*/ 53462701 h 265"/>
                <a:gd name="T2" fmla="*/ 572322061 w 798"/>
                <a:gd name="T3" fmla="*/ 5627622 h 265"/>
                <a:gd name="T4" fmla="*/ 1144647319 w 798"/>
                <a:gd name="T5" fmla="*/ 53462701 h 265"/>
                <a:gd name="T6" fmla="*/ 1522790679 w 798"/>
                <a:gd name="T7" fmla="*/ 85118295 h 265"/>
                <a:gd name="T8" fmla="*/ 2147483647 w 798"/>
                <a:gd name="T9" fmla="*/ 5627622 h 265"/>
                <a:gd name="T10" fmla="*/ 2147483647 w 798"/>
                <a:gd name="T11" fmla="*/ 85118295 h 265"/>
                <a:gd name="T12" fmla="*/ 2147483647 w 798"/>
                <a:gd name="T13" fmla="*/ 5627622 h 265"/>
                <a:gd name="T14" fmla="*/ 2147483647 w 798"/>
                <a:gd name="T15" fmla="*/ 85118295 h 265"/>
                <a:gd name="T16" fmla="*/ 2147483647 w 798"/>
                <a:gd name="T17" fmla="*/ 5627622 h 265"/>
                <a:gd name="T18" fmla="*/ 2147483647 w 798"/>
                <a:gd name="T19" fmla="*/ 85118295 h 265"/>
                <a:gd name="T20" fmla="*/ 2147483647 w 798"/>
                <a:gd name="T21" fmla="*/ 5627622 h 265"/>
                <a:gd name="T22" fmla="*/ 2147483647 w 798"/>
                <a:gd name="T23" fmla="*/ 51352565 h 265"/>
                <a:gd name="T24" fmla="*/ 2147483647 w 798"/>
                <a:gd name="T25" fmla="*/ 51352565 h 2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8" h="265">
                  <a:moveTo>
                    <a:pt x="0" y="152"/>
                  </a:moveTo>
                  <a:cubicBezTo>
                    <a:pt x="18" y="84"/>
                    <a:pt x="37" y="16"/>
                    <a:pt x="56" y="16"/>
                  </a:cubicBezTo>
                  <a:cubicBezTo>
                    <a:pt x="74" y="16"/>
                    <a:pt x="96" y="114"/>
                    <a:pt x="112" y="152"/>
                  </a:cubicBezTo>
                  <a:cubicBezTo>
                    <a:pt x="127" y="190"/>
                    <a:pt x="131" y="265"/>
                    <a:pt x="149" y="242"/>
                  </a:cubicBezTo>
                  <a:cubicBezTo>
                    <a:pt x="167" y="219"/>
                    <a:pt x="199" y="16"/>
                    <a:pt x="223" y="16"/>
                  </a:cubicBezTo>
                  <a:cubicBezTo>
                    <a:pt x="248" y="16"/>
                    <a:pt x="273" y="242"/>
                    <a:pt x="298" y="242"/>
                  </a:cubicBezTo>
                  <a:cubicBezTo>
                    <a:pt x="322" y="242"/>
                    <a:pt x="348" y="16"/>
                    <a:pt x="372" y="16"/>
                  </a:cubicBezTo>
                  <a:cubicBezTo>
                    <a:pt x="397" y="16"/>
                    <a:pt x="422" y="242"/>
                    <a:pt x="447" y="242"/>
                  </a:cubicBezTo>
                  <a:cubicBezTo>
                    <a:pt x="471" y="242"/>
                    <a:pt x="497" y="16"/>
                    <a:pt x="521" y="16"/>
                  </a:cubicBezTo>
                  <a:cubicBezTo>
                    <a:pt x="546" y="16"/>
                    <a:pt x="574" y="242"/>
                    <a:pt x="595" y="242"/>
                  </a:cubicBezTo>
                  <a:cubicBezTo>
                    <a:pt x="617" y="242"/>
                    <a:pt x="632" y="32"/>
                    <a:pt x="651" y="16"/>
                  </a:cubicBezTo>
                  <a:cubicBezTo>
                    <a:pt x="670" y="0"/>
                    <a:pt x="683" y="124"/>
                    <a:pt x="707" y="146"/>
                  </a:cubicBezTo>
                  <a:cubicBezTo>
                    <a:pt x="731" y="168"/>
                    <a:pt x="779" y="146"/>
                    <a:pt x="798" y="146"/>
                  </a:cubicBezTo>
                </a:path>
              </a:pathLst>
            </a:custGeom>
            <a:noFill/>
            <a:ln w="57150" cmpd="sng">
              <a:solidFill>
                <a:srgbClr val="FF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13"/>
            <p:cNvSpPr>
              <a:spLocks noChangeShapeType="1"/>
            </p:cNvSpPr>
            <p:nvPr/>
          </p:nvSpPr>
          <p:spPr bwMode="auto">
            <a:xfrm flipV="1">
              <a:off x="3168526" y="1325563"/>
              <a:ext cx="0" cy="1223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14"/>
            <p:cNvSpPr>
              <a:spLocks noChangeShapeType="1"/>
            </p:cNvSpPr>
            <p:nvPr/>
          </p:nvSpPr>
          <p:spPr bwMode="auto">
            <a:xfrm flipV="1">
              <a:off x="288801" y="2117726"/>
              <a:ext cx="3673475" cy="2520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Arc 18"/>
            <p:cNvSpPr>
              <a:spLocks/>
            </p:cNvSpPr>
            <p:nvPr/>
          </p:nvSpPr>
          <p:spPr bwMode="auto">
            <a:xfrm>
              <a:off x="3168526" y="1252538"/>
              <a:ext cx="720725" cy="936625"/>
            </a:xfrm>
            <a:custGeom>
              <a:avLst/>
              <a:gdLst>
                <a:gd name="T0" fmla="*/ 0 w 21600"/>
                <a:gd name="T1" fmla="*/ 0 h 21600"/>
                <a:gd name="T2" fmla="*/ 24048358 w 21600"/>
                <a:gd name="T3" fmla="*/ 40614185 h 21600"/>
                <a:gd name="T4" fmla="*/ 0 w 21600"/>
                <a:gd name="T5" fmla="*/ 4061418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66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Arc 19"/>
            <p:cNvSpPr>
              <a:spLocks/>
            </p:cNvSpPr>
            <p:nvPr/>
          </p:nvSpPr>
          <p:spPr bwMode="auto">
            <a:xfrm>
              <a:off x="1801689" y="2260601"/>
              <a:ext cx="1008063" cy="1223963"/>
            </a:xfrm>
            <a:custGeom>
              <a:avLst/>
              <a:gdLst>
                <a:gd name="T0" fmla="*/ 0 w 21600"/>
                <a:gd name="T1" fmla="*/ 0 h 21600"/>
                <a:gd name="T2" fmla="*/ 47045880 w 21600"/>
                <a:gd name="T3" fmla="*/ 69355807 h 21600"/>
                <a:gd name="T4" fmla="*/ 0 w 21600"/>
                <a:gd name="T5" fmla="*/ 6935580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0800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2828181" y="2836863"/>
              <a:ext cx="4476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3200" b="1">
                  <a:solidFill>
                    <a:srgbClr val="FF5050"/>
                  </a:solidFill>
                  <a:latin typeface="SWScrpc"/>
                </a:rPr>
                <a:t>φ</a:t>
              </a:r>
            </a:p>
          </p:txBody>
        </p: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3370337" y="1481410"/>
              <a:ext cx="4095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3200">
                  <a:solidFill>
                    <a:srgbClr val="6666FF"/>
                  </a:solidFill>
                </a:rPr>
                <a:t>θ</a:t>
              </a:r>
            </a:p>
          </p:txBody>
        </p:sp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>
              <a:off x="28501" y="3645024"/>
              <a:ext cx="7270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FF9933"/>
                  </a:solidFill>
                </a:rPr>
                <a:t>ħ</a:t>
              </a:r>
              <a:r>
                <a:rPr lang="el-GR" sz="3200">
                  <a:solidFill>
                    <a:srgbClr val="FF9933"/>
                  </a:solidFill>
                </a:rPr>
                <a:t>ω</a:t>
              </a:r>
            </a:p>
          </p:txBody>
        </p:sp>
        <p:sp>
          <p:nvSpPr>
            <p:cNvPr id="4119" name="Text Box 23"/>
            <p:cNvSpPr txBox="1">
              <a:spLocks noChangeArrowheads="1"/>
            </p:cNvSpPr>
            <p:nvPr/>
          </p:nvSpPr>
          <p:spPr bwMode="auto">
            <a:xfrm>
              <a:off x="2304926" y="1036638"/>
              <a:ext cx="80486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FF9933"/>
                  </a:solidFill>
                </a:rPr>
                <a:t>ħ</a:t>
              </a:r>
              <a:r>
                <a:rPr lang="el-GR" sz="3200">
                  <a:solidFill>
                    <a:srgbClr val="FF9933"/>
                  </a:solidFill>
                </a:rPr>
                <a:t>ω</a:t>
              </a:r>
              <a:r>
                <a:rPr lang="en-US" sz="3200">
                  <a:solidFill>
                    <a:srgbClr val="FF9933"/>
                  </a:solidFill>
                </a:rPr>
                <a:t>'</a:t>
              </a:r>
              <a:endParaRPr lang="en-US" sz="3200" b="1">
                <a:solidFill>
                  <a:srgbClr val="FF9933"/>
                </a:solidFill>
              </a:endParaRPr>
            </a:p>
          </p:txBody>
        </p:sp>
        <p:sp>
          <p:nvSpPr>
            <p:cNvPr id="49" name="Explosion 1 48"/>
            <p:cNvSpPr/>
            <p:nvPr/>
          </p:nvSpPr>
          <p:spPr>
            <a:xfrm>
              <a:off x="1733454" y="3403601"/>
              <a:ext cx="241297" cy="288925"/>
            </a:xfrm>
            <a:prstGeom prst="irregularSeal1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121" name="Textfeld 3"/>
            <p:cNvSpPr txBox="1">
              <a:spLocks noChangeArrowheads="1"/>
            </p:cNvSpPr>
            <p:nvPr/>
          </p:nvSpPr>
          <p:spPr bwMode="auto">
            <a:xfrm>
              <a:off x="66601" y="1196752"/>
              <a:ext cx="18982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3200"/>
                <a:t>Δ</a:t>
              </a:r>
              <a:r>
                <a:rPr lang="de-DE" sz="3200"/>
                <a:t>E &gt;&gt; E</a:t>
              </a:r>
              <a:r>
                <a:rPr lang="de-DE" sz="3200" baseline="-25000"/>
                <a:t>B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35610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5314950" y="1341438"/>
            <a:ext cx="37211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Our approach:</a:t>
            </a:r>
          </a:p>
          <a:p>
            <a:endParaRPr lang="en-US" b="1"/>
          </a:p>
          <a:p>
            <a:r>
              <a:rPr lang="en-US" b="1"/>
              <a:t>Double-sided segmented</a:t>
            </a:r>
          </a:p>
          <a:p>
            <a:endParaRPr lang="en-US" sz="200" b="1"/>
          </a:p>
          <a:p>
            <a:r>
              <a:rPr lang="en-US" b="1"/>
              <a:t>X-ray detectors applied as</a:t>
            </a:r>
          </a:p>
          <a:p>
            <a:endParaRPr lang="en-US" sz="200" b="1"/>
          </a:p>
          <a:p>
            <a:r>
              <a:rPr lang="en-US" b="1"/>
              <a:t>Compton polarimeters.</a:t>
            </a:r>
          </a:p>
        </p:txBody>
      </p:sp>
      <p:grpSp>
        <p:nvGrpSpPr>
          <p:cNvPr id="2" name="Group 22"/>
          <p:cNvGrpSpPr>
            <a:grpSpLocks noChangeAspect="1"/>
          </p:cNvGrpSpPr>
          <p:nvPr/>
        </p:nvGrpSpPr>
        <p:grpSpPr bwMode="auto">
          <a:xfrm>
            <a:off x="4929188" y="3046413"/>
            <a:ext cx="4092575" cy="3551237"/>
            <a:chOff x="2472" y="1263"/>
            <a:chExt cx="3288" cy="2852"/>
          </a:xfrm>
        </p:grpSpPr>
        <p:pic>
          <p:nvPicPr>
            <p:cNvPr id="5149" name="Picture 8" descr="Polarimeter_gesamt_20cm_100dp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52" t="5949" r="2000" b="6551"/>
            <a:stretch>
              <a:fillRect/>
            </a:stretch>
          </p:blipFill>
          <p:spPr bwMode="auto">
            <a:xfrm>
              <a:off x="2472" y="1263"/>
              <a:ext cx="3288" cy="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0" name="Text Box 20"/>
            <p:cNvSpPr txBox="1">
              <a:spLocks noChangeArrowheads="1"/>
            </p:cNvSpPr>
            <p:nvPr/>
          </p:nvSpPr>
          <p:spPr bwMode="auto">
            <a:xfrm>
              <a:off x="4241" y="3385"/>
              <a:ext cx="258" cy="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sz="2800">
                <a:solidFill>
                  <a:srgbClr val="009999"/>
                </a:solidFill>
              </a:endParaRPr>
            </a:p>
          </p:txBody>
        </p:sp>
      </p:grpSp>
      <p:grpSp>
        <p:nvGrpSpPr>
          <p:cNvPr id="3" name="Gruppieren 10"/>
          <p:cNvGrpSpPr>
            <a:grpSpLocks/>
          </p:cNvGrpSpPr>
          <p:nvPr/>
        </p:nvGrpSpPr>
        <p:grpSpPr bwMode="auto">
          <a:xfrm>
            <a:off x="5400675" y="2074863"/>
            <a:ext cx="3924300" cy="3586162"/>
            <a:chOff x="5400228" y="2075085"/>
            <a:chExt cx="3924300" cy="3586163"/>
          </a:xfrm>
        </p:grpSpPr>
        <p:graphicFrame>
          <p:nvGraphicFramePr>
            <p:cNvPr id="5145" name="Object 67"/>
            <p:cNvGraphicFramePr>
              <a:graphicFrameLocks noChangeAspect="1"/>
            </p:cNvGraphicFramePr>
            <p:nvPr/>
          </p:nvGraphicFramePr>
          <p:xfrm>
            <a:off x="5400228" y="2075085"/>
            <a:ext cx="3924300" cy="3586163"/>
          </p:xfrm>
          <a:graphic>
            <a:graphicData uri="http://schemas.openxmlformats.org/presentationml/2006/ole">
              <p:oleObj spid="_x0000_s230402" name="Graph" r:id="rId4" imgW="4135526" imgH="2895600" progId="">
                <p:embed/>
              </p:oleObj>
            </a:graphicData>
          </a:graphic>
        </p:graphicFrame>
        <p:sp>
          <p:nvSpPr>
            <p:cNvPr id="6" name="Stern mit 5 Zacken 5"/>
            <p:cNvSpPr>
              <a:spLocks noChangeAspect="1"/>
            </p:cNvSpPr>
            <p:nvPr/>
          </p:nvSpPr>
          <p:spPr>
            <a:xfrm>
              <a:off x="6876603" y="2406872"/>
              <a:ext cx="228600" cy="2286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18" name="Stern mit 5 Zacken 117"/>
            <p:cNvSpPr>
              <a:spLocks noChangeAspect="1"/>
            </p:cNvSpPr>
            <p:nvPr/>
          </p:nvSpPr>
          <p:spPr>
            <a:xfrm>
              <a:off x="7379841" y="2829147"/>
              <a:ext cx="228600" cy="2286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9" name="Stern mit 5 Zacken 118"/>
            <p:cNvSpPr>
              <a:spLocks noChangeAspect="1"/>
            </p:cNvSpPr>
            <p:nvPr/>
          </p:nvSpPr>
          <p:spPr>
            <a:xfrm flipV="1">
              <a:off x="7013128" y="3716560"/>
              <a:ext cx="223838" cy="223837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5134" name="Textfeld 51"/>
          <p:cNvSpPr txBox="1">
            <a:spLocks noChangeArrowheads="1"/>
          </p:cNvSpPr>
          <p:nvPr/>
        </p:nvSpPr>
        <p:spPr bwMode="auto">
          <a:xfrm>
            <a:off x="0" y="16882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2800" b="1" dirty="0" smtClean="0">
                <a:solidFill>
                  <a:schemeClr val="bg1"/>
                </a:solidFill>
              </a:rPr>
              <a:t>Compton </a:t>
            </a:r>
            <a:r>
              <a:rPr lang="de-DE" sz="2800" b="1" dirty="0" err="1">
                <a:solidFill>
                  <a:schemeClr val="bg1"/>
                </a:solidFill>
              </a:rPr>
              <a:t>polarimetry</a:t>
            </a:r>
            <a:endParaRPr lang="de-DE" sz="2800" b="1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1800"/>
            <a:ext cx="18208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en 1"/>
          <p:cNvGrpSpPr/>
          <p:nvPr/>
        </p:nvGrpSpPr>
        <p:grpSpPr>
          <a:xfrm>
            <a:off x="6300192" y="2505075"/>
            <a:ext cx="1308696" cy="2724125"/>
            <a:chOff x="6300192" y="2505075"/>
            <a:chExt cx="1308696" cy="2724125"/>
          </a:xfrm>
        </p:grpSpPr>
        <p:grpSp>
          <p:nvGrpSpPr>
            <p:cNvPr id="9" name="Gruppieren 8"/>
            <p:cNvGrpSpPr>
              <a:grpSpLocks/>
            </p:cNvGrpSpPr>
            <p:nvPr/>
          </p:nvGrpSpPr>
          <p:grpSpPr bwMode="auto">
            <a:xfrm>
              <a:off x="7094538" y="2505075"/>
              <a:ext cx="514350" cy="1276350"/>
              <a:chOff x="7093768" y="2504958"/>
              <a:chExt cx="515144" cy="1276454"/>
            </a:xfrm>
          </p:grpSpPr>
          <p:sp>
            <p:nvSpPr>
              <p:cNvPr id="24" name="Stern mit 5 Zacken 23"/>
              <p:cNvSpPr>
                <a:spLocks noChangeAspect="1"/>
              </p:cNvSpPr>
              <p:nvPr/>
            </p:nvSpPr>
            <p:spPr>
              <a:xfrm>
                <a:off x="7379959" y="3068567"/>
                <a:ext cx="22895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26" name="Stern mit 5 Zacken 25"/>
              <p:cNvSpPr>
                <a:spLocks noChangeAspect="1"/>
              </p:cNvSpPr>
              <p:nvPr/>
            </p:nvSpPr>
            <p:spPr>
              <a:xfrm>
                <a:off x="7093768" y="2504958"/>
                <a:ext cx="22895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29" name="Stern mit 5 Zacken 28"/>
              <p:cNvSpPr>
                <a:spLocks noChangeAspect="1"/>
              </p:cNvSpPr>
              <p:nvPr/>
            </p:nvSpPr>
            <p:spPr>
              <a:xfrm>
                <a:off x="7265483" y="2666896"/>
                <a:ext cx="22895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30" name="Stern mit 5 Zacken 29"/>
              <p:cNvSpPr>
                <a:spLocks noChangeAspect="1"/>
              </p:cNvSpPr>
              <p:nvPr/>
            </p:nvSpPr>
            <p:spPr>
              <a:xfrm>
                <a:off x="7292511" y="3324175"/>
                <a:ext cx="22736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31" name="Stern mit 5 Zacken 30"/>
              <p:cNvSpPr>
                <a:spLocks noChangeAspect="1"/>
              </p:cNvSpPr>
              <p:nvPr/>
            </p:nvSpPr>
            <p:spPr>
              <a:xfrm>
                <a:off x="7174855" y="3552793"/>
                <a:ext cx="22895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1" name="Gruppieren 31"/>
            <p:cNvGrpSpPr>
              <a:grpSpLocks/>
            </p:cNvGrpSpPr>
            <p:nvPr/>
          </p:nvGrpSpPr>
          <p:grpSpPr bwMode="auto">
            <a:xfrm flipV="1">
              <a:off x="7020272" y="3921702"/>
              <a:ext cx="514350" cy="1307498"/>
              <a:chOff x="7093768" y="2504958"/>
              <a:chExt cx="515144" cy="1276454"/>
            </a:xfrm>
            <a:effectLst>
              <a:reflection blurRad="6350" endPos="0" dir="5400000" sy="-100000" algn="bl" rotWithShape="0"/>
            </a:effectLst>
          </p:grpSpPr>
          <p:sp>
            <p:nvSpPr>
              <p:cNvPr id="33" name="Stern mit 5 Zacken 32"/>
              <p:cNvSpPr>
                <a:spLocks noChangeAspect="1"/>
              </p:cNvSpPr>
              <p:nvPr/>
            </p:nvSpPr>
            <p:spPr>
              <a:xfrm>
                <a:off x="7379959" y="3068567"/>
                <a:ext cx="22895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34" name="Stern mit 5 Zacken 33"/>
              <p:cNvSpPr>
                <a:spLocks noChangeAspect="1"/>
              </p:cNvSpPr>
              <p:nvPr/>
            </p:nvSpPr>
            <p:spPr>
              <a:xfrm>
                <a:off x="7093768" y="2504958"/>
                <a:ext cx="22895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35" name="Stern mit 5 Zacken 34"/>
              <p:cNvSpPr>
                <a:spLocks noChangeAspect="1"/>
              </p:cNvSpPr>
              <p:nvPr/>
            </p:nvSpPr>
            <p:spPr>
              <a:xfrm>
                <a:off x="7265483" y="2666896"/>
                <a:ext cx="22895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36" name="Stern mit 5 Zacken 35"/>
              <p:cNvSpPr>
                <a:spLocks noChangeAspect="1"/>
              </p:cNvSpPr>
              <p:nvPr/>
            </p:nvSpPr>
            <p:spPr>
              <a:xfrm>
                <a:off x="7292511" y="3324175"/>
                <a:ext cx="22736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37" name="Stern mit 5 Zacken 36"/>
              <p:cNvSpPr>
                <a:spLocks noChangeAspect="1"/>
              </p:cNvSpPr>
              <p:nvPr/>
            </p:nvSpPr>
            <p:spPr>
              <a:xfrm>
                <a:off x="7174855" y="3552793"/>
                <a:ext cx="22895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2" name="Gruppieren 37"/>
            <p:cNvGrpSpPr>
              <a:grpSpLocks/>
            </p:cNvGrpSpPr>
            <p:nvPr/>
          </p:nvGrpSpPr>
          <p:grpSpPr bwMode="auto">
            <a:xfrm flipH="1">
              <a:off x="6382494" y="2512690"/>
              <a:ext cx="565770" cy="1276350"/>
              <a:chOff x="7093768" y="2504958"/>
              <a:chExt cx="515144" cy="1276454"/>
            </a:xfrm>
          </p:grpSpPr>
          <p:sp>
            <p:nvSpPr>
              <p:cNvPr id="39" name="Stern mit 5 Zacken 38"/>
              <p:cNvSpPr>
                <a:spLocks noChangeAspect="1"/>
              </p:cNvSpPr>
              <p:nvPr/>
            </p:nvSpPr>
            <p:spPr>
              <a:xfrm>
                <a:off x="7379959" y="3068567"/>
                <a:ext cx="22895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40" name="Stern mit 5 Zacken 39"/>
              <p:cNvSpPr>
                <a:spLocks noChangeAspect="1"/>
              </p:cNvSpPr>
              <p:nvPr/>
            </p:nvSpPr>
            <p:spPr>
              <a:xfrm>
                <a:off x="7093768" y="2504958"/>
                <a:ext cx="22895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41" name="Stern mit 5 Zacken 40"/>
              <p:cNvSpPr>
                <a:spLocks noChangeAspect="1"/>
              </p:cNvSpPr>
              <p:nvPr/>
            </p:nvSpPr>
            <p:spPr>
              <a:xfrm>
                <a:off x="7265483" y="2666896"/>
                <a:ext cx="22895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42" name="Stern mit 5 Zacken 41"/>
              <p:cNvSpPr>
                <a:spLocks noChangeAspect="1"/>
              </p:cNvSpPr>
              <p:nvPr/>
            </p:nvSpPr>
            <p:spPr>
              <a:xfrm>
                <a:off x="7292511" y="3324175"/>
                <a:ext cx="22736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43" name="Stern mit 5 Zacken 42"/>
              <p:cNvSpPr>
                <a:spLocks noChangeAspect="1"/>
              </p:cNvSpPr>
              <p:nvPr/>
            </p:nvSpPr>
            <p:spPr>
              <a:xfrm>
                <a:off x="7174855" y="3552793"/>
                <a:ext cx="22895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13" name="Gruppieren 43"/>
            <p:cNvGrpSpPr>
              <a:grpSpLocks/>
            </p:cNvGrpSpPr>
            <p:nvPr/>
          </p:nvGrpSpPr>
          <p:grpSpPr bwMode="auto">
            <a:xfrm flipH="1" flipV="1">
              <a:off x="6300192" y="3861048"/>
              <a:ext cx="565770" cy="1295375"/>
              <a:chOff x="7093768" y="2504958"/>
              <a:chExt cx="515144" cy="1276454"/>
            </a:xfrm>
          </p:grpSpPr>
          <p:sp>
            <p:nvSpPr>
              <p:cNvPr id="45" name="Stern mit 5 Zacken 44"/>
              <p:cNvSpPr>
                <a:spLocks noChangeAspect="1"/>
              </p:cNvSpPr>
              <p:nvPr/>
            </p:nvSpPr>
            <p:spPr>
              <a:xfrm>
                <a:off x="7379959" y="3068567"/>
                <a:ext cx="22895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46" name="Stern mit 5 Zacken 45"/>
              <p:cNvSpPr>
                <a:spLocks noChangeAspect="1"/>
              </p:cNvSpPr>
              <p:nvPr/>
            </p:nvSpPr>
            <p:spPr>
              <a:xfrm>
                <a:off x="7093768" y="2504958"/>
                <a:ext cx="22895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47" name="Stern mit 5 Zacken 46"/>
              <p:cNvSpPr>
                <a:spLocks noChangeAspect="1"/>
              </p:cNvSpPr>
              <p:nvPr/>
            </p:nvSpPr>
            <p:spPr>
              <a:xfrm>
                <a:off x="7265483" y="2666896"/>
                <a:ext cx="22895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48" name="Stern mit 5 Zacken 47"/>
              <p:cNvSpPr>
                <a:spLocks noChangeAspect="1"/>
              </p:cNvSpPr>
              <p:nvPr/>
            </p:nvSpPr>
            <p:spPr>
              <a:xfrm>
                <a:off x="7292511" y="3324175"/>
                <a:ext cx="22736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49" name="Stern mit 5 Zacken 48"/>
              <p:cNvSpPr>
                <a:spLocks noChangeAspect="1"/>
              </p:cNvSpPr>
              <p:nvPr/>
            </p:nvSpPr>
            <p:spPr>
              <a:xfrm>
                <a:off x="7174855" y="3552793"/>
                <a:ext cx="228953" cy="2286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clrChange>
              <a:clrFrom>
                <a:srgbClr val="F2FFF1"/>
              </a:clrFrom>
              <a:clrTo>
                <a:srgbClr val="F2FF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80" r="35365"/>
          <a:stretch>
            <a:fillRect/>
          </a:stretch>
        </p:blipFill>
        <p:spPr bwMode="auto">
          <a:xfrm>
            <a:off x="1069975" y="1558945"/>
            <a:ext cx="3862388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11" r="36127"/>
          <a:stretch>
            <a:fillRect/>
          </a:stretch>
        </p:blipFill>
        <p:spPr bwMode="auto">
          <a:xfrm>
            <a:off x="985838" y="1557338"/>
            <a:ext cx="3873500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" name="Gruppieren 50"/>
          <p:cNvGrpSpPr/>
          <p:nvPr/>
        </p:nvGrpSpPr>
        <p:grpSpPr>
          <a:xfrm>
            <a:off x="88900" y="2338388"/>
            <a:ext cx="3603625" cy="2790825"/>
            <a:chOff x="88900" y="2338388"/>
            <a:chExt cx="3603625" cy="2790825"/>
          </a:xfrm>
        </p:grpSpPr>
        <p:sp>
          <p:nvSpPr>
            <p:cNvPr id="91" name="Explosion 2 90"/>
            <p:cNvSpPr>
              <a:spLocks noChangeAspect="1"/>
            </p:cNvSpPr>
            <p:nvPr/>
          </p:nvSpPr>
          <p:spPr>
            <a:xfrm rot="19920000">
              <a:off x="1517650" y="4435475"/>
              <a:ext cx="417513" cy="279400"/>
            </a:xfrm>
            <a:prstGeom prst="irregularSeal2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129" name="Text Box 22"/>
            <p:cNvSpPr txBox="1">
              <a:spLocks noChangeArrowheads="1"/>
            </p:cNvSpPr>
            <p:nvPr/>
          </p:nvSpPr>
          <p:spPr bwMode="auto">
            <a:xfrm>
              <a:off x="88900" y="4551363"/>
              <a:ext cx="66675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FF0000"/>
                  </a:solidFill>
                </a:rPr>
                <a:t>ħ</a:t>
              </a:r>
              <a:r>
                <a:rPr lang="el-GR" sz="3200" dirty="0">
                  <a:solidFill>
                    <a:srgbClr val="FF0000"/>
                  </a:solidFill>
                </a:rPr>
                <a:t>ω</a:t>
              </a:r>
            </a:p>
          </p:txBody>
        </p:sp>
        <p:sp>
          <p:nvSpPr>
            <p:cNvPr id="5130" name="Text Box 23"/>
            <p:cNvSpPr txBox="1">
              <a:spLocks noChangeArrowheads="1"/>
            </p:cNvSpPr>
            <p:nvPr/>
          </p:nvSpPr>
          <p:spPr bwMode="auto">
            <a:xfrm>
              <a:off x="2051050" y="2781300"/>
              <a:ext cx="738188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FF0000"/>
                  </a:solidFill>
                </a:rPr>
                <a:t>ħ</a:t>
              </a:r>
              <a:r>
                <a:rPr lang="el-GR" sz="3200">
                  <a:solidFill>
                    <a:srgbClr val="FF0000"/>
                  </a:solidFill>
                </a:rPr>
                <a:t>ω</a:t>
              </a:r>
              <a:r>
                <a:rPr lang="en-US" sz="3200">
                  <a:solidFill>
                    <a:srgbClr val="FF0000"/>
                  </a:solidFill>
                </a:rPr>
                <a:t>'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131" name="Freeform 4"/>
            <p:cNvSpPr>
              <a:spLocks/>
            </p:cNvSpPr>
            <p:nvPr/>
          </p:nvSpPr>
          <p:spPr bwMode="auto">
            <a:xfrm rot="-1920000">
              <a:off x="268288" y="4864100"/>
              <a:ext cx="1517650" cy="265113"/>
            </a:xfrm>
            <a:custGeom>
              <a:avLst/>
              <a:gdLst>
                <a:gd name="T0" fmla="*/ 0 w 798"/>
                <a:gd name="T1" fmla="*/ 151796701 h 265"/>
                <a:gd name="T2" fmla="*/ 202663330 w 798"/>
                <a:gd name="T3" fmla="*/ 15978811 h 265"/>
                <a:gd name="T4" fmla="*/ 405326659 w 798"/>
                <a:gd name="T5" fmla="*/ 151796701 h 265"/>
                <a:gd name="T6" fmla="*/ 539229793 w 798"/>
                <a:gd name="T7" fmla="*/ 241677011 h 265"/>
                <a:gd name="T8" fmla="*/ 807034160 w 798"/>
                <a:gd name="T9" fmla="*/ 15978811 h 265"/>
                <a:gd name="T10" fmla="*/ 1078459587 w 798"/>
                <a:gd name="T11" fmla="*/ 241677011 h 265"/>
                <a:gd name="T12" fmla="*/ 1346263954 w 798"/>
                <a:gd name="T13" fmla="*/ 15978811 h 265"/>
                <a:gd name="T14" fmla="*/ 1617689380 w 798"/>
                <a:gd name="T15" fmla="*/ 241677011 h 265"/>
                <a:gd name="T16" fmla="*/ 1885493747 w 798"/>
                <a:gd name="T17" fmla="*/ 15978811 h 265"/>
                <a:gd name="T18" fmla="*/ 2147483647 w 798"/>
                <a:gd name="T19" fmla="*/ 241677011 h 265"/>
                <a:gd name="T20" fmla="*/ 2147483647 w 798"/>
                <a:gd name="T21" fmla="*/ 15978811 h 265"/>
                <a:gd name="T22" fmla="*/ 2147483647 w 798"/>
                <a:gd name="T23" fmla="*/ 145805147 h 265"/>
                <a:gd name="T24" fmla="*/ 2147483647 w 798"/>
                <a:gd name="T25" fmla="*/ 145805147 h 2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8" h="265">
                  <a:moveTo>
                    <a:pt x="0" y="152"/>
                  </a:moveTo>
                  <a:cubicBezTo>
                    <a:pt x="18" y="84"/>
                    <a:pt x="37" y="16"/>
                    <a:pt x="56" y="16"/>
                  </a:cubicBezTo>
                  <a:cubicBezTo>
                    <a:pt x="74" y="16"/>
                    <a:pt x="96" y="114"/>
                    <a:pt x="112" y="152"/>
                  </a:cubicBezTo>
                  <a:cubicBezTo>
                    <a:pt x="127" y="190"/>
                    <a:pt x="131" y="265"/>
                    <a:pt x="149" y="242"/>
                  </a:cubicBezTo>
                  <a:cubicBezTo>
                    <a:pt x="167" y="219"/>
                    <a:pt x="199" y="16"/>
                    <a:pt x="223" y="16"/>
                  </a:cubicBezTo>
                  <a:cubicBezTo>
                    <a:pt x="248" y="16"/>
                    <a:pt x="273" y="242"/>
                    <a:pt x="298" y="242"/>
                  </a:cubicBezTo>
                  <a:cubicBezTo>
                    <a:pt x="322" y="242"/>
                    <a:pt x="348" y="16"/>
                    <a:pt x="372" y="16"/>
                  </a:cubicBezTo>
                  <a:cubicBezTo>
                    <a:pt x="397" y="16"/>
                    <a:pt x="422" y="242"/>
                    <a:pt x="447" y="242"/>
                  </a:cubicBezTo>
                  <a:cubicBezTo>
                    <a:pt x="471" y="242"/>
                    <a:pt x="497" y="16"/>
                    <a:pt x="521" y="16"/>
                  </a:cubicBezTo>
                  <a:cubicBezTo>
                    <a:pt x="546" y="16"/>
                    <a:pt x="574" y="242"/>
                    <a:pt x="595" y="242"/>
                  </a:cubicBezTo>
                  <a:cubicBezTo>
                    <a:pt x="617" y="242"/>
                    <a:pt x="632" y="32"/>
                    <a:pt x="651" y="16"/>
                  </a:cubicBezTo>
                  <a:cubicBezTo>
                    <a:pt x="670" y="0"/>
                    <a:pt x="683" y="124"/>
                    <a:pt x="707" y="146"/>
                  </a:cubicBezTo>
                  <a:cubicBezTo>
                    <a:pt x="731" y="168"/>
                    <a:pt x="779" y="146"/>
                    <a:pt x="798" y="146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Explosion 2 27"/>
            <p:cNvSpPr>
              <a:spLocks noChangeAspect="1"/>
            </p:cNvSpPr>
            <p:nvPr/>
          </p:nvSpPr>
          <p:spPr>
            <a:xfrm rot="19920000">
              <a:off x="3144838" y="2451100"/>
              <a:ext cx="547687" cy="366713"/>
            </a:xfrm>
            <a:prstGeom prst="irregularSeal2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133" name="Freeform 12"/>
            <p:cNvSpPr>
              <a:spLocks/>
            </p:cNvSpPr>
            <p:nvPr/>
          </p:nvSpPr>
          <p:spPr bwMode="auto">
            <a:xfrm rot="18780000" flipV="1">
              <a:off x="1383506" y="3334545"/>
              <a:ext cx="2454275" cy="461962"/>
            </a:xfrm>
            <a:custGeom>
              <a:avLst/>
              <a:gdLst>
                <a:gd name="T0" fmla="*/ 0 w 798"/>
                <a:gd name="T1" fmla="*/ 460600520 h 265"/>
                <a:gd name="T2" fmla="*/ 529821998 w 798"/>
                <a:gd name="T3" fmla="*/ 48485091 h 265"/>
                <a:gd name="T4" fmla="*/ 1059643996 w 798"/>
                <a:gd name="T5" fmla="*/ 460600520 h 265"/>
                <a:gd name="T6" fmla="*/ 1409704190 w 798"/>
                <a:gd name="T7" fmla="*/ 733323709 h 265"/>
                <a:gd name="T8" fmla="*/ 2109824577 w 798"/>
                <a:gd name="T9" fmla="*/ 48485091 h 265"/>
                <a:gd name="T10" fmla="*/ 2147483647 w 798"/>
                <a:gd name="T11" fmla="*/ 733323709 h 265"/>
                <a:gd name="T12" fmla="*/ 2147483647 w 798"/>
                <a:gd name="T13" fmla="*/ 48485091 h 265"/>
                <a:gd name="T14" fmla="*/ 2147483647 w 798"/>
                <a:gd name="T15" fmla="*/ 733323709 h 265"/>
                <a:gd name="T16" fmla="*/ 2147483647 w 798"/>
                <a:gd name="T17" fmla="*/ 48485091 h 265"/>
                <a:gd name="T18" fmla="*/ 2147483647 w 798"/>
                <a:gd name="T19" fmla="*/ 733323709 h 265"/>
                <a:gd name="T20" fmla="*/ 2147483647 w 798"/>
                <a:gd name="T21" fmla="*/ 48485091 h 265"/>
                <a:gd name="T22" fmla="*/ 2147483647 w 798"/>
                <a:gd name="T23" fmla="*/ 442418393 h 265"/>
                <a:gd name="T24" fmla="*/ 2147483647 w 798"/>
                <a:gd name="T25" fmla="*/ 442418393 h 2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8" h="265">
                  <a:moveTo>
                    <a:pt x="0" y="152"/>
                  </a:moveTo>
                  <a:cubicBezTo>
                    <a:pt x="18" y="84"/>
                    <a:pt x="37" y="16"/>
                    <a:pt x="56" y="16"/>
                  </a:cubicBezTo>
                  <a:cubicBezTo>
                    <a:pt x="74" y="16"/>
                    <a:pt x="96" y="114"/>
                    <a:pt x="112" y="152"/>
                  </a:cubicBezTo>
                  <a:cubicBezTo>
                    <a:pt x="127" y="190"/>
                    <a:pt x="131" y="265"/>
                    <a:pt x="149" y="242"/>
                  </a:cubicBezTo>
                  <a:cubicBezTo>
                    <a:pt x="167" y="219"/>
                    <a:pt x="199" y="16"/>
                    <a:pt x="223" y="16"/>
                  </a:cubicBezTo>
                  <a:cubicBezTo>
                    <a:pt x="248" y="16"/>
                    <a:pt x="273" y="242"/>
                    <a:pt x="298" y="242"/>
                  </a:cubicBezTo>
                  <a:cubicBezTo>
                    <a:pt x="322" y="242"/>
                    <a:pt x="348" y="16"/>
                    <a:pt x="372" y="16"/>
                  </a:cubicBezTo>
                  <a:cubicBezTo>
                    <a:pt x="397" y="16"/>
                    <a:pt x="422" y="242"/>
                    <a:pt x="447" y="242"/>
                  </a:cubicBezTo>
                  <a:cubicBezTo>
                    <a:pt x="471" y="242"/>
                    <a:pt x="497" y="16"/>
                    <a:pt x="521" y="16"/>
                  </a:cubicBezTo>
                  <a:cubicBezTo>
                    <a:pt x="546" y="16"/>
                    <a:pt x="574" y="242"/>
                    <a:pt x="595" y="242"/>
                  </a:cubicBezTo>
                  <a:cubicBezTo>
                    <a:pt x="617" y="242"/>
                    <a:pt x="632" y="32"/>
                    <a:pt x="651" y="16"/>
                  </a:cubicBezTo>
                  <a:cubicBezTo>
                    <a:pt x="670" y="0"/>
                    <a:pt x="683" y="124"/>
                    <a:pt x="707" y="146"/>
                  </a:cubicBezTo>
                  <a:cubicBezTo>
                    <a:pt x="731" y="168"/>
                    <a:pt x="779" y="146"/>
                    <a:pt x="798" y="146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4929190" y="6143644"/>
            <a:ext cx="33814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200" dirty="0"/>
              <a:t>[ </a:t>
            </a:r>
            <a:r>
              <a:rPr lang="de-DE" sz="1200" dirty="0" smtClean="0"/>
              <a:t>G</a:t>
            </a:r>
            <a:r>
              <a:rPr lang="de-DE" sz="1200" dirty="0"/>
              <a:t>. Weber </a:t>
            </a:r>
            <a:r>
              <a:rPr lang="de-DE" sz="1200" i="1" dirty="0"/>
              <a:t>et al., </a:t>
            </a:r>
            <a:r>
              <a:rPr lang="de-DE" sz="1200" dirty="0"/>
              <a:t>J. </a:t>
            </a:r>
            <a:r>
              <a:rPr lang="de-DE" sz="1200" dirty="0" err="1"/>
              <a:t>Inst</a:t>
            </a:r>
            <a:r>
              <a:rPr lang="de-DE" sz="1200" dirty="0"/>
              <a:t>. </a:t>
            </a:r>
            <a:r>
              <a:rPr lang="de-DE" sz="1200" b="1" dirty="0"/>
              <a:t>5</a:t>
            </a:r>
            <a:r>
              <a:rPr lang="de-DE" sz="1200" dirty="0"/>
              <a:t> C07010 (2010) ]</a:t>
            </a:r>
          </a:p>
        </p:txBody>
      </p:sp>
    </p:spTree>
    <p:extLst>
      <p:ext uri="{BB962C8B-B14F-4D97-AF65-F5344CB8AC3E}">
        <p14:creationId xmlns="" xmlns:p14="http://schemas.microsoft.com/office/powerpoint/2010/main" val="12587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333399"/>
            </a:gs>
            <a:gs pos="100000">
              <a:srgbClr val="FFFFFF">
                <a:alpha val="44000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573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anchor="ctr"/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1191</Words>
  <Application>Microsoft Office PowerPoint</Application>
  <PresentationFormat>Bildschirmpräsentation (4:3)</PresentationFormat>
  <Paragraphs>236</Paragraphs>
  <Slides>27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Office Theme</vt:lpstr>
      <vt:lpstr>Benutzerdefiniertes Design</vt:lpstr>
      <vt:lpstr>Graph</vt:lpstr>
      <vt:lpstr>Formel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</vt:vector>
  </TitlesOfParts>
  <Company>GSI Darmstadt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Stöhlker</dc:creator>
  <cp:lastModifiedBy>HIJ</cp:lastModifiedBy>
  <cp:revision>637</cp:revision>
  <cp:lastPrinted>2011-07-30T21:44:19Z</cp:lastPrinted>
  <dcterms:created xsi:type="dcterms:W3CDTF">2011-07-23T18:58:49Z</dcterms:created>
  <dcterms:modified xsi:type="dcterms:W3CDTF">2011-10-10T21:13:17Z</dcterms:modified>
</cp:coreProperties>
</file>