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8.xml" ContentType="application/vnd.openxmlformats-officedocument.presentationml.notesSlide+xml"/>
  <Override PartName="/ppt/embeddings/oleObject3.bin" ContentType="application/vnd.openxmlformats-officedocument.oleObject"/>
  <Override PartName="/ppt/embeddings/oleObject4.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93" r:id="rId1"/>
  </p:sldMasterIdLst>
  <p:notesMasterIdLst>
    <p:notesMasterId r:id="rId53"/>
  </p:notesMasterIdLst>
  <p:handoutMasterIdLst>
    <p:handoutMasterId r:id="rId54"/>
  </p:handoutMasterIdLst>
  <p:sldIdLst>
    <p:sldId id="504" r:id="rId2"/>
    <p:sldId id="564" r:id="rId3"/>
    <p:sldId id="708" r:id="rId4"/>
    <p:sldId id="709" r:id="rId5"/>
    <p:sldId id="710" r:id="rId6"/>
    <p:sldId id="711" r:id="rId7"/>
    <p:sldId id="712" r:id="rId8"/>
    <p:sldId id="470" r:id="rId9"/>
    <p:sldId id="714" r:id="rId10"/>
    <p:sldId id="715" r:id="rId11"/>
    <p:sldId id="713" r:id="rId12"/>
    <p:sldId id="716" r:id="rId13"/>
    <p:sldId id="615" r:id="rId14"/>
    <p:sldId id="718" r:id="rId15"/>
    <p:sldId id="719" r:id="rId16"/>
    <p:sldId id="721" r:id="rId17"/>
    <p:sldId id="722" r:id="rId18"/>
    <p:sldId id="725" r:id="rId19"/>
    <p:sldId id="726" r:id="rId20"/>
    <p:sldId id="727" r:id="rId21"/>
    <p:sldId id="729" r:id="rId22"/>
    <p:sldId id="747" r:id="rId23"/>
    <p:sldId id="748" r:id="rId24"/>
    <p:sldId id="749" r:id="rId25"/>
    <p:sldId id="750" r:id="rId26"/>
    <p:sldId id="752" r:id="rId27"/>
    <p:sldId id="753" r:id="rId28"/>
    <p:sldId id="754" r:id="rId29"/>
    <p:sldId id="736" r:id="rId30"/>
    <p:sldId id="737" r:id="rId31"/>
    <p:sldId id="730" r:id="rId32"/>
    <p:sldId id="731" r:id="rId33"/>
    <p:sldId id="732" r:id="rId34"/>
    <p:sldId id="733" r:id="rId35"/>
    <p:sldId id="740" r:id="rId36"/>
    <p:sldId id="756" r:id="rId37"/>
    <p:sldId id="751" r:id="rId38"/>
    <p:sldId id="723" r:id="rId39"/>
    <p:sldId id="724" r:id="rId40"/>
    <p:sldId id="720" r:id="rId41"/>
    <p:sldId id="755" r:id="rId42"/>
    <p:sldId id="743" r:id="rId43"/>
    <p:sldId id="734" r:id="rId44"/>
    <p:sldId id="738" r:id="rId45"/>
    <p:sldId id="739" r:id="rId46"/>
    <p:sldId id="759" r:id="rId47"/>
    <p:sldId id="758" r:id="rId48"/>
    <p:sldId id="760" r:id="rId49"/>
    <p:sldId id="763" r:id="rId50"/>
    <p:sldId id="745" r:id="rId51"/>
    <p:sldId id="746" r:id="rId52"/>
  </p:sldIdLst>
  <p:sldSz cx="9144000" cy="6858000" type="screen4x3"/>
  <p:notesSz cx="9867900" cy="67183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clrMru>
    <a:srgbClr val="C00000"/>
    <a:srgbClr val="0066FF"/>
    <a:srgbClr val="E40096"/>
    <a:srgbClr val="00B050"/>
    <a:srgbClr val="0067FF"/>
    <a:srgbClr val="FDFFB0"/>
    <a:srgbClr val="00206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6" autoAdjust="0"/>
    <p:restoredTop sz="99869" autoAdjust="0"/>
  </p:normalViewPr>
  <p:slideViewPr>
    <p:cSldViewPr>
      <p:cViewPr varScale="1">
        <p:scale>
          <a:sx n="120" d="100"/>
          <a:sy n="120" d="100"/>
        </p:scale>
        <p:origin x="-904"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40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notesMaster" Target="notesMasters/notesMaster1.xml"/><Relationship Id="rId54" Type="http://schemas.openxmlformats.org/officeDocument/2006/relationships/handoutMaster" Target="handoutMasters/handoutMaster1.xml"/><Relationship Id="rId55" Type="http://schemas.openxmlformats.org/officeDocument/2006/relationships/printerSettings" Target="printerSettings/printerSettings1.bin"/><Relationship Id="rId56" Type="http://schemas.openxmlformats.org/officeDocument/2006/relationships/presProps" Target="presProps.xml"/><Relationship Id="rId57" Type="http://schemas.openxmlformats.org/officeDocument/2006/relationships/viewProps" Target="viewProps.xml"/><Relationship Id="rId58" Type="http://schemas.openxmlformats.org/officeDocument/2006/relationships/theme" Target="theme/theme1.xml"/><Relationship Id="rId59"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9.emf"/><Relationship Id="rId2" Type="http://schemas.openxmlformats.org/officeDocument/2006/relationships/image" Target="../media/image6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3.wmf"/><Relationship Id="rId2" Type="http://schemas.openxmlformats.org/officeDocument/2006/relationships/image" Target="../media/image7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1"/>
            <a:ext cx="4277166" cy="335915"/>
          </a:xfrm>
          <a:prstGeom prst="rect">
            <a:avLst/>
          </a:prstGeom>
        </p:spPr>
        <p:txBody>
          <a:bodyPr vert="horz" lIns="90672" tIns="45336" rIns="90672" bIns="45336" rtlCol="0"/>
          <a:lstStyle>
            <a:lvl1pPr algn="l">
              <a:defRPr sz="1200"/>
            </a:lvl1pPr>
          </a:lstStyle>
          <a:p>
            <a:endParaRPr lang="en-US"/>
          </a:p>
        </p:txBody>
      </p:sp>
      <p:sp>
        <p:nvSpPr>
          <p:cNvPr id="3" name="Segnaposto data 2"/>
          <p:cNvSpPr>
            <a:spLocks noGrp="1"/>
          </p:cNvSpPr>
          <p:nvPr>
            <p:ph type="dt" sz="quarter" idx="1"/>
          </p:nvPr>
        </p:nvSpPr>
        <p:spPr>
          <a:xfrm>
            <a:off x="5588431" y="1"/>
            <a:ext cx="4277166" cy="335915"/>
          </a:xfrm>
          <a:prstGeom prst="rect">
            <a:avLst/>
          </a:prstGeom>
        </p:spPr>
        <p:txBody>
          <a:bodyPr vert="horz" lIns="90672" tIns="45336" rIns="90672" bIns="45336" rtlCol="0"/>
          <a:lstStyle>
            <a:lvl1pPr algn="r">
              <a:defRPr sz="1200"/>
            </a:lvl1pPr>
          </a:lstStyle>
          <a:p>
            <a:fld id="{72A631C2-98F9-4A4D-AC23-A2B7D0377150}" type="datetimeFigureOut">
              <a:rPr lang="it-IT" smtClean="0"/>
              <a:pPr/>
              <a:t>14/10/2011</a:t>
            </a:fld>
            <a:endParaRPr lang="en-US"/>
          </a:p>
        </p:txBody>
      </p:sp>
      <p:sp>
        <p:nvSpPr>
          <p:cNvPr id="4" name="Segnaposto piè di pagina 3"/>
          <p:cNvSpPr>
            <a:spLocks noGrp="1"/>
          </p:cNvSpPr>
          <p:nvPr>
            <p:ph type="ftr" sz="quarter" idx="2"/>
          </p:nvPr>
        </p:nvSpPr>
        <p:spPr>
          <a:xfrm>
            <a:off x="0" y="6381306"/>
            <a:ext cx="4277166" cy="335915"/>
          </a:xfrm>
          <a:prstGeom prst="rect">
            <a:avLst/>
          </a:prstGeom>
        </p:spPr>
        <p:txBody>
          <a:bodyPr vert="horz" lIns="90672" tIns="45336" rIns="90672" bIns="45336" rtlCol="0" anchor="b"/>
          <a:lstStyle>
            <a:lvl1pPr algn="l">
              <a:defRPr sz="1200"/>
            </a:lvl1pPr>
          </a:lstStyle>
          <a:p>
            <a:endParaRPr lang="en-US"/>
          </a:p>
        </p:txBody>
      </p:sp>
      <p:sp>
        <p:nvSpPr>
          <p:cNvPr id="5" name="Segnaposto numero diapositiva 4"/>
          <p:cNvSpPr>
            <a:spLocks noGrp="1"/>
          </p:cNvSpPr>
          <p:nvPr>
            <p:ph type="sldNum" sz="quarter" idx="3"/>
          </p:nvPr>
        </p:nvSpPr>
        <p:spPr>
          <a:xfrm>
            <a:off x="5588431" y="6381306"/>
            <a:ext cx="4277166" cy="335915"/>
          </a:xfrm>
          <a:prstGeom prst="rect">
            <a:avLst/>
          </a:prstGeom>
        </p:spPr>
        <p:txBody>
          <a:bodyPr vert="horz" lIns="90672" tIns="45336" rIns="90672" bIns="45336" rtlCol="0" anchor="b"/>
          <a:lstStyle>
            <a:lvl1pPr algn="r">
              <a:defRPr sz="1200"/>
            </a:lvl1pPr>
          </a:lstStyle>
          <a:p>
            <a:fld id="{413F10CE-5E95-4968-AA94-CF87A51675A0}" type="slidenum">
              <a:rPr lang="en-US" smtClean="0"/>
              <a:pPr/>
              <a:t>‹#›</a:t>
            </a:fld>
            <a:endParaRPr lang="en-US"/>
          </a:p>
        </p:txBody>
      </p:sp>
    </p:spTree>
    <p:extLst>
      <p:ext uri="{BB962C8B-B14F-4D97-AF65-F5344CB8AC3E}">
        <p14:creationId xmlns:p14="http://schemas.microsoft.com/office/powerpoint/2010/main" val="11503877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5" y="1"/>
            <a:ext cx="4276090" cy="335915"/>
          </a:xfrm>
          <a:prstGeom prst="rect">
            <a:avLst/>
          </a:prstGeom>
        </p:spPr>
        <p:txBody>
          <a:bodyPr vert="horz" lIns="90672" tIns="45336" rIns="90672" bIns="45336" rtlCol="0"/>
          <a:lstStyle>
            <a:lvl1pPr algn="l">
              <a:defRPr sz="1200"/>
            </a:lvl1pPr>
          </a:lstStyle>
          <a:p>
            <a:endParaRPr lang="it-IT"/>
          </a:p>
        </p:txBody>
      </p:sp>
      <p:sp>
        <p:nvSpPr>
          <p:cNvPr id="3" name="Segnaposto data 2"/>
          <p:cNvSpPr>
            <a:spLocks noGrp="1"/>
          </p:cNvSpPr>
          <p:nvPr>
            <p:ph type="dt" idx="1"/>
          </p:nvPr>
        </p:nvSpPr>
        <p:spPr>
          <a:xfrm>
            <a:off x="5589531" y="1"/>
            <a:ext cx="4276090" cy="335915"/>
          </a:xfrm>
          <a:prstGeom prst="rect">
            <a:avLst/>
          </a:prstGeom>
        </p:spPr>
        <p:txBody>
          <a:bodyPr vert="horz" lIns="90672" tIns="45336" rIns="90672" bIns="45336" rtlCol="0"/>
          <a:lstStyle>
            <a:lvl1pPr algn="r">
              <a:defRPr sz="1200"/>
            </a:lvl1pPr>
          </a:lstStyle>
          <a:p>
            <a:fld id="{E65557EE-D630-4D8F-94FF-4D38103CC914}" type="datetimeFigureOut">
              <a:rPr lang="it-IT" smtClean="0"/>
              <a:pPr/>
              <a:t>14/10/2011</a:t>
            </a:fld>
            <a:endParaRPr lang="it-IT"/>
          </a:p>
        </p:txBody>
      </p:sp>
      <p:sp>
        <p:nvSpPr>
          <p:cNvPr id="4" name="Segnaposto immagine diapositiva 3"/>
          <p:cNvSpPr>
            <a:spLocks noGrp="1" noRot="1" noChangeAspect="1"/>
          </p:cNvSpPr>
          <p:nvPr>
            <p:ph type="sldImg" idx="2"/>
          </p:nvPr>
        </p:nvSpPr>
        <p:spPr>
          <a:xfrm>
            <a:off x="3254375" y="503238"/>
            <a:ext cx="3359150" cy="2519362"/>
          </a:xfrm>
          <a:prstGeom prst="rect">
            <a:avLst/>
          </a:prstGeom>
          <a:noFill/>
          <a:ln w="12700">
            <a:solidFill>
              <a:prstClr val="black"/>
            </a:solidFill>
          </a:ln>
        </p:spPr>
        <p:txBody>
          <a:bodyPr vert="horz" lIns="90672" tIns="45336" rIns="90672" bIns="45336" rtlCol="0" anchor="ctr"/>
          <a:lstStyle/>
          <a:p>
            <a:endParaRPr lang="it-IT"/>
          </a:p>
        </p:txBody>
      </p:sp>
      <p:sp>
        <p:nvSpPr>
          <p:cNvPr id="5" name="Segnaposto note 4"/>
          <p:cNvSpPr>
            <a:spLocks noGrp="1"/>
          </p:cNvSpPr>
          <p:nvPr>
            <p:ph type="body" sz="quarter" idx="3"/>
          </p:nvPr>
        </p:nvSpPr>
        <p:spPr>
          <a:xfrm>
            <a:off x="986790" y="3191193"/>
            <a:ext cx="7894320" cy="3023236"/>
          </a:xfrm>
          <a:prstGeom prst="rect">
            <a:avLst/>
          </a:prstGeom>
        </p:spPr>
        <p:txBody>
          <a:bodyPr vert="horz" lIns="90672" tIns="45336" rIns="90672" bIns="45336"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5" y="6381220"/>
            <a:ext cx="4276090" cy="335915"/>
          </a:xfrm>
          <a:prstGeom prst="rect">
            <a:avLst/>
          </a:prstGeom>
        </p:spPr>
        <p:txBody>
          <a:bodyPr vert="horz" lIns="90672" tIns="45336" rIns="90672" bIns="45336" rtlCol="0" anchor="b"/>
          <a:lstStyle>
            <a:lvl1pPr algn="l">
              <a:defRPr sz="1200"/>
            </a:lvl1pPr>
          </a:lstStyle>
          <a:p>
            <a:endParaRPr lang="it-IT"/>
          </a:p>
        </p:txBody>
      </p:sp>
      <p:sp>
        <p:nvSpPr>
          <p:cNvPr id="7" name="Segnaposto numero diapositiva 6"/>
          <p:cNvSpPr>
            <a:spLocks noGrp="1"/>
          </p:cNvSpPr>
          <p:nvPr>
            <p:ph type="sldNum" sz="quarter" idx="5"/>
          </p:nvPr>
        </p:nvSpPr>
        <p:spPr>
          <a:xfrm>
            <a:off x="5589531" y="6381220"/>
            <a:ext cx="4276090" cy="335915"/>
          </a:xfrm>
          <a:prstGeom prst="rect">
            <a:avLst/>
          </a:prstGeom>
        </p:spPr>
        <p:txBody>
          <a:bodyPr vert="horz" lIns="90672" tIns="45336" rIns="90672" bIns="45336" rtlCol="0" anchor="b"/>
          <a:lstStyle>
            <a:lvl1pPr algn="r">
              <a:defRPr sz="1200"/>
            </a:lvl1pPr>
          </a:lstStyle>
          <a:p>
            <a:fld id="{2E4AE311-C234-481E-B8F8-540D4AC354C9}" type="slidenum">
              <a:rPr lang="it-IT" smtClean="0"/>
              <a:pPr/>
              <a:t>‹#›</a:t>
            </a:fld>
            <a:endParaRPr lang="it-IT"/>
          </a:p>
        </p:txBody>
      </p:sp>
    </p:spTree>
    <p:extLst>
      <p:ext uri="{BB962C8B-B14F-4D97-AF65-F5344CB8AC3E}">
        <p14:creationId xmlns:p14="http://schemas.microsoft.com/office/powerpoint/2010/main" val="40918099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egnaposto immagine diapositiva 1"/>
          <p:cNvSpPr>
            <a:spLocks noGrp="1" noRot="1" noChangeAspect="1" noTextEdit="1"/>
          </p:cNvSpPr>
          <p:nvPr>
            <p:ph type="sldImg"/>
          </p:nvPr>
        </p:nvSpPr>
        <p:spPr>
          <a:ln/>
        </p:spPr>
      </p:sp>
      <p:sp>
        <p:nvSpPr>
          <p:cNvPr id="8194" name="Segnaposto note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sm" len="me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
        <p:nvSpPr>
          <p:cNvPr id="8195" name="Segnaposto numero diapositiva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sm" len="med"/>
              </a14:hiddenLine>
            </a:ext>
          </a:extLst>
        </p:spPr>
        <p:txBody>
          <a:bodyPr/>
          <a:lstStyle>
            <a:lvl1pPr defTabSz="915988" eaLnBrk="0" hangingPunct="0">
              <a:defRPr sz="1200" b="1">
                <a:solidFill>
                  <a:schemeClr val="tx1"/>
                </a:solidFill>
                <a:latin typeface="Arial" charset="0"/>
                <a:ea typeface="ＭＳ Ｐゴシック" charset="0"/>
                <a:cs typeface="ＭＳ Ｐゴシック" charset="0"/>
              </a:defRPr>
            </a:lvl1pPr>
            <a:lvl2pPr marL="742950" indent="-285750" defTabSz="915988" eaLnBrk="0" hangingPunct="0">
              <a:defRPr sz="1200" b="1">
                <a:solidFill>
                  <a:schemeClr val="tx1"/>
                </a:solidFill>
                <a:latin typeface="Arial" charset="0"/>
                <a:ea typeface="ＭＳ Ｐゴシック" charset="0"/>
              </a:defRPr>
            </a:lvl2pPr>
            <a:lvl3pPr marL="1143000" indent="-228600" defTabSz="915988" eaLnBrk="0" hangingPunct="0">
              <a:defRPr sz="1200" b="1">
                <a:solidFill>
                  <a:schemeClr val="tx1"/>
                </a:solidFill>
                <a:latin typeface="Arial" charset="0"/>
                <a:ea typeface="ＭＳ Ｐゴシック" charset="0"/>
              </a:defRPr>
            </a:lvl3pPr>
            <a:lvl4pPr marL="1600200" indent="-228600" defTabSz="915988" eaLnBrk="0" hangingPunct="0">
              <a:defRPr sz="1200" b="1">
                <a:solidFill>
                  <a:schemeClr val="tx1"/>
                </a:solidFill>
                <a:latin typeface="Arial" charset="0"/>
                <a:ea typeface="ＭＳ Ｐゴシック" charset="0"/>
              </a:defRPr>
            </a:lvl4pPr>
            <a:lvl5pPr marL="2057400" indent="-228600" defTabSz="915988" eaLnBrk="0" hangingPunct="0">
              <a:defRPr sz="1200" b="1">
                <a:solidFill>
                  <a:schemeClr val="tx1"/>
                </a:solidFill>
                <a:latin typeface="Arial" charset="0"/>
                <a:ea typeface="ＭＳ Ｐゴシック" charset="0"/>
              </a:defRPr>
            </a:lvl5pPr>
            <a:lvl6pPr marL="2514600" indent="-228600" defTabSz="91598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598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598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5988" eaLnBrk="0" fontAlgn="base" hangingPunct="0">
              <a:spcBef>
                <a:spcPct val="0"/>
              </a:spcBef>
              <a:spcAft>
                <a:spcPct val="0"/>
              </a:spcAft>
              <a:defRPr sz="1200" b="1">
                <a:solidFill>
                  <a:schemeClr val="tx1"/>
                </a:solidFill>
                <a:latin typeface="Arial" charset="0"/>
                <a:ea typeface="ＭＳ Ｐゴシック" charset="0"/>
              </a:defRPr>
            </a:lvl9pPr>
          </a:lstStyle>
          <a:p>
            <a:fld id="{72258FEC-E008-6E4C-A68B-2099B29EC47E}" type="slidenum">
              <a:rPr lang="en-US">
                <a:solidFill>
                  <a:srgbClr val="0000FF"/>
                </a:solidFill>
              </a:rPr>
              <a:pPr/>
              <a:t>4</a:t>
            </a:fld>
            <a:endParaRPr lang="en-US">
              <a:solidFill>
                <a:srgbClr val="0000FF"/>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Rot="1" noChangeAspect="1" noChangeArrowheads="1" noTextEdit="1"/>
          </p:cNvSpPr>
          <p:nvPr>
            <p:ph type="sldImg"/>
          </p:nvPr>
        </p:nvSpPr>
        <p:spPr>
          <a:ln/>
        </p:spPr>
      </p:sp>
      <p:sp>
        <p:nvSpPr>
          <p:cNvPr id="1024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sm" len="me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egnaposto immagine diapositiva 1"/>
          <p:cNvSpPr>
            <a:spLocks noGrp="1" noRot="1" noChangeAspect="1" noTextEdit="1"/>
          </p:cNvSpPr>
          <p:nvPr>
            <p:ph type="sldImg"/>
          </p:nvPr>
        </p:nvSpPr>
        <p:spPr>
          <a:ln/>
        </p:spPr>
      </p:sp>
      <p:sp>
        <p:nvSpPr>
          <p:cNvPr id="13314" name="Segnaposto note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sm" len="me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
        <p:nvSpPr>
          <p:cNvPr id="13315" name="Segnaposto numero diapositiva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sm" len="med"/>
              </a14:hiddenLine>
            </a:ext>
          </a:extLst>
        </p:spPr>
        <p:txBody>
          <a:bodyPr/>
          <a:lstStyle>
            <a:lvl1pPr defTabSz="915988" eaLnBrk="0" hangingPunct="0">
              <a:defRPr sz="1200" b="1">
                <a:solidFill>
                  <a:schemeClr val="tx1"/>
                </a:solidFill>
                <a:latin typeface="Arial" charset="0"/>
                <a:ea typeface="ＭＳ Ｐゴシック" charset="0"/>
                <a:cs typeface="ＭＳ Ｐゴシック" charset="0"/>
              </a:defRPr>
            </a:lvl1pPr>
            <a:lvl2pPr marL="742950" indent="-285750" defTabSz="915988" eaLnBrk="0" hangingPunct="0">
              <a:defRPr sz="1200" b="1">
                <a:solidFill>
                  <a:schemeClr val="tx1"/>
                </a:solidFill>
                <a:latin typeface="Arial" charset="0"/>
                <a:ea typeface="ＭＳ Ｐゴシック" charset="0"/>
              </a:defRPr>
            </a:lvl2pPr>
            <a:lvl3pPr marL="1143000" indent="-228600" defTabSz="915988" eaLnBrk="0" hangingPunct="0">
              <a:defRPr sz="1200" b="1">
                <a:solidFill>
                  <a:schemeClr val="tx1"/>
                </a:solidFill>
                <a:latin typeface="Arial" charset="0"/>
                <a:ea typeface="ＭＳ Ｐゴシック" charset="0"/>
              </a:defRPr>
            </a:lvl3pPr>
            <a:lvl4pPr marL="1600200" indent="-228600" defTabSz="915988" eaLnBrk="0" hangingPunct="0">
              <a:defRPr sz="1200" b="1">
                <a:solidFill>
                  <a:schemeClr val="tx1"/>
                </a:solidFill>
                <a:latin typeface="Arial" charset="0"/>
                <a:ea typeface="ＭＳ Ｐゴシック" charset="0"/>
              </a:defRPr>
            </a:lvl4pPr>
            <a:lvl5pPr marL="2057400" indent="-228600" defTabSz="915988" eaLnBrk="0" hangingPunct="0">
              <a:defRPr sz="1200" b="1">
                <a:solidFill>
                  <a:schemeClr val="tx1"/>
                </a:solidFill>
                <a:latin typeface="Arial" charset="0"/>
                <a:ea typeface="ＭＳ Ｐゴシック" charset="0"/>
              </a:defRPr>
            </a:lvl5pPr>
            <a:lvl6pPr marL="2514600" indent="-228600" defTabSz="91598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598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598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5988" eaLnBrk="0" fontAlgn="base" hangingPunct="0">
              <a:spcBef>
                <a:spcPct val="0"/>
              </a:spcBef>
              <a:spcAft>
                <a:spcPct val="0"/>
              </a:spcAft>
              <a:defRPr sz="1200" b="1">
                <a:solidFill>
                  <a:schemeClr val="tx1"/>
                </a:solidFill>
                <a:latin typeface="Arial" charset="0"/>
                <a:ea typeface="ＭＳ Ｐゴシック" charset="0"/>
              </a:defRPr>
            </a:lvl9pPr>
          </a:lstStyle>
          <a:p>
            <a:fld id="{575744B8-3D75-6E4F-8CAE-3B195E15F46C}" type="slidenum">
              <a:rPr lang="en-US">
                <a:solidFill>
                  <a:srgbClr val="0000FF"/>
                </a:solidFill>
              </a:rPr>
              <a:pPr/>
              <a:t>7</a:t>
            </a:fld>
            <a:endParaRPr lang="en-US">
              <a:solidFill>
                <a:srgbClr val="0000FF"/>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spect="1" noChangeArrowheads="1" noTextEdit="1"/>
          </p:cNvSpPr>
          <p:nvPr>
            <p:ph type="sldImg"/>
          </p:nvPr>
        </p:nvSpPr>
        <p:spPr>
          <a:ln/>
        </p:spPr>
      </p:sp>
      <p:sp>
        <p:nvSpPr>
          <p:cNvPr id="1843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sm" len="me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ln/>
        </p:spPr>
      </p:sp>
      <p:sp>
        <p:nvSpPr>
          <p:cNvPr id="1536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sm" len="me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ln/>
        </p:spPr>
      </p:sp>
      <p:sp>
        <p:nvSpPr>
          <p:cNvPr id="2048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sm" len="me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TextEdit="1"/>
          </p:cNvSpPr>
          <p:nvPr>
            <p:ph type="sldImg"/>
          </p:nvPr>
        </p:nvSpPr>
        <p:spPr>
          <a:ln/>
        </p:spPr>
      </p:sp>
      <p:sp>
        <p:nvSpPr>
          <p:cNvPr id="24578"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sm" len="med"/>
              </a14:hiddenLine>
            </a:ext>
          </a:extLst>
        </p:spPr>
        <p:txBody>
          <a:bodyPr/>
          <a:lstStyle/>
          <a:p>
            <a:pPr marL="179388" indent="-179388"/>
            <a:endParaRPr lang="en-US">
              <a:latin typeface="Times New Roman" charset="0"/>
            </a:endParaRPr>
          </a:p>
          <a:p>
            <a:pPr marL="179388" indent="-179388"/>
            <a:r>
              <a:rPr lang="en-US">
                <a:latin typeface="Times New Roman" charset="0"/>
              </a:rPr>
              <a:t>in the bending plane: d</a:t>
            </a:r>
            <a:r>
              <a:rPr lang="en-US" baseline="-25000">
                <a:latin typeface="Times New Roman" charset="0"/>
              </a:rPr>
              <a:t>0</a:t>
            </a:r>
            <a:r>
              <a:rPr lang="en-US">
                <a:latin typeface="Times New Roman" charset="0"/>
              </a:rPr>
              <a:t>(r</a:t>
            </a:r>
            <a:r>
              <a:rPr lang="el-GR">
                <a:latin typeface="Times New Roman" charset="0"/>
              </a:rPr>
              <a:t>φ</a:t>
            </a:r>
            <a:r>
              <a:rPr lang="en-US">
                <a:latin typeface="Times New Roman" charset="0"/>
              </a:rPr>
              <a:t>)</a:t>
            </a:r>
          </a:p>
          <a:p>
            <a:pPr marL="179388" indent="-179388"/>
            <a:endParaRPr lang="it-IT">
              <a:latin typeface="Times New Roman" charset="0"/>
            </a:endParaRPr>
          </a:p>
        </p:txBody>
      </p:sp>
      <p:sp>
        <p:nvSpPr>
          <p:cNvPr id="24579"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sm" len="med"/>
              </a14:hiddenLine>
            </a:ext>
          </a:extLst>
        </p:spPr>
        <p:txBody>
          <a:bodyPr/>
          <a:lstStyle>
            <a:lvl1pPr defTabSz="915988" eaLnBrk="0" hangingPunct="0">
              <a:defRPr sz="1200" b="1">
                <a:solidFill>
                  <a:schemeClr val="tx1"/>
                </a:solidFill>
                <a:latin typeface="Arial" charset="0"/>
                <a:ea typeface="ＭＳ Ｐゴシック" charset="0"/>
                <a:cs typeface="ＭＳ Ｐゴシック" charset="0"/>
              </a:defRPr>
            </a:lvl1pPr>
            <a:lvl2pPr marL="742950" indent="-285750" defTabSz="915988" eaLnBrk="0" hangingPunct="0">
              <a:defRPr sz="1200" b="1">
                <a:solidFill>
                  <a:schemeClr val="tx1"/>
                </a:solidFill>
                <a:latin typeface="Arial" charset="0"/>
                <a:ea typeface="ＭＳ Ｐゴシック" charset="0"/>
              </a:defRPr>
            </a:lvl2pPr>
            <a:lvl3pPr marL="1143000" indent="-228600" defTabSz="915988" eaLnBrk="0" hangingPunct="0">
              <a:defRPr sz="1200" b="1">
                <a:solidFill>
                  <a:schemeClr val="tx1"/>
                </a:solidFill>
                <a:latin typeface="Arial" charset="0"/>
                <a:ea typeface="ＭＳ Ｐゴシック" charset="0"/>
              </a:defRPr>
            </a:lvl3pPr>
            <a:lvl4pPr marL="1600200" indent="-228600" defTabSz="915988" eaLnBrk="0" hangingPunct="0">
              <a:defRPr sz="1200" b="1">
                <a:solidFill>
                  <a:schemeClr val="tx1"/>
                </a:solidFill>
                <a:latin typeface="Arial" charset="0"/>
                <a:ea typeface="ＭＳ Ｐゴシック" charset="0"/>
              </a:defRPr>
            </a:lvl4pPr>
            <a:lvl5pPr marL="2057400" indent="-228600" defTabSz="915988" eaLnBrk="0" hangingPunct="0">
              <a:defRPr sz="1200" b="1">
                <a:solidFill>
                  <a:schemeClr val="tx1"/>
                </a:solidFill>
                <a:latin typeface="Arial" charset="0"/>
                <a:ea typeface="ＭＳ Ｐゴシック" charset="0"/>
              </a:defRPr>
            </a:lvl5pPr>
            <a:lvl6pPr marL="2514600" indent="-228600" defTabSz="91598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598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598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5988" eaLnBrk="0" fontAlgn="base" hangingPunct="0">
              <a:spcBef>
                <a:spcPct val="0"/>
              </a:spcBef>
              <a:spcAft>
                <a:spcPct val="0"/>
              </a:spcAft>
              <a:defRPr sz="1200" b="1">
                <a:solidFill>
                  <a:schemeClr val="tx1"/>
                </a:solidFill>
                <a:latin typeface="Arial" charset="0"/>
                <a:ea typeface="ＭＳ Ｐゴシック" charset="0"/>
              </a:defRPr>
            </a:lvl9pPr>
          </a:lstStyle>
          <a:p>
            <a:fld id="{12246295-1A56-1A46-BEA6-BD109B35BC50}" type="slidenum">
              <a:rPr lang="it-IT">
                <a:solidFill>
                  <a:srgbClr val="0000FF"/>
                </a:solidFill>
              </a:rPr>
              <a:pPr/>
              <a:t>15</a:t>
            </a:fld>
            <a:endParaRPr lang="it-IT">
              <a:solidFill>
                <a:srgbClr val="0000FF"/>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r>
              <a:rPr lang="en-US" dirty="0" smtClean="0">
                <a:latin typeface="+mn-lt"/>
                <a:ea typeface="+mn-ea"/>
                <a:cs typeface="+mn-cs"/>
              </a:rPr>
              <a:t>The asymptotic limit estimates the size of the luminous</a:t>
            </a:r>
          </a:p>
          <a:p>
            <a:pPr>
              <a:defRPr/>
            </a:pPr>
            <a:r>
              <a:rPr lang="en-US" dirty="0" smtClean="0">
                <a:latin typeface="+mn-lt"/>
                <a:ea typeface="+mn-ea"/>
                <a:cs typeface="+mn-cs"/>
              </a:rPr>
              <a:t>region, seen for the vertices reconstructed with tracks</a:t>
            </a:r>
          </a:p>
          <a:p>
            <a:pPr>
              <a:defRPr/>
            </a:pPr>
            <a:r>
              <a:rPr lang="it-IT" dirty="0" smtClean="0">
                <a:latin typeface="+mn-lt"/>
                <a:ea typeface="+mn-ea"/>
                <a:cs typeface="+mn-cs"/>
              </a:rPr>
              <a:t>(filled markers).</a:t>
            </a:r>
          </a:p>
          <a:p>
            <a:pPr>
              <a:defRPr/>
            </a:pPr>
            <a:r>
              <a:rPr lang="it-IT" dirty="0" smtClean="0">
                <a:latin typeface="+mn-lt"/>
                <a:ea typeface="+mn-ea"/>
                <a:cs typeface="+mn-cs"/>
              </a:rPr>
              <a:t>The resolution is extrapolated</a:t>
            </a:r>
          </a:p>
          <a:p>
            <a:pPr>
              <a:defRPr/>
            </a:pPr>
            <a:r>
              <a:rPr lang="en-US" dirty="0" smtClean="0">
                <a:latin typeface="+mn-lt"/>
                <a:ea typeface="+mn-ea"/>
                <a:cs typeface="+mn-cs"/>
              </a:rPr>
              <a:t>for most central (5%) </a:t>
            </a:r>
            <a:r>
              <a:rPr lang="en-US" dirty="0" err="1" smtClean="0">
                <a:latin typeface="+mn-lt"/>
                <a:ea typeface="+mn-ea"/>
                <a:cs typeface="+mn-cs"/>
              </a:rPr>
              <a:t>Pb-Pb</a:t>
            </a:r>
            <a:endParaRPr lang="en-US" dirty="0" smtClean="0">
              <a:latin typeface="+mn-lt"/>
              <a:ea typeface="+mn-ea"/>
              <a:cs typeface="+mn-cs"/>
            </a:endParaRPr>
          </a:p>
          <a:p>
            <a:pPr>
              <a:defRPr/>
            </a:pPr>
            <a:r>
              <a:rPr lang="it-IT" dirty="0" smtClean="0">
                <a:latin typeface="+mn-lt"/>
                <a:ea typeface="+mn-ea"/>
                <a:cs typeface="+mn-cs"/>
              </a:rPr>
              <a:t>collisions (orange box).</a:t>
            </a:r>
            <a:endParaRPr lang="it-IT" dirty="0">
              <a:ea typeface="+mn-ea"/>
              <a:cs typeface="+mn-cs"/>
            </a:endParaRPr>
          </a:p>
        </p:txBody>
      </p:sp>
      <p:sp>
        <p:nvSpPr>
          <p:cNvPr id="50179"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sm" len="med"/>
              </a14:hiddenLine>
            </a:ext>
          </a:extLst>
        </p:spPr>
        <p:txBody>
          <a:bodyPr/>
          <a:lstStyle>
            <a:lvl1pPr defTabSz="915988" eaLnBrk="0" hangingPunct="0">
              <a:defRPr sz="1200" b="1">
                <a:solidFill>
                  <a:schemeClr val="tx1"/>
                </a:solidFill>
                <a:latin typeface="Arial" charset="0"/>
                <a:ea typeface="ＭＳ Ｐゴシック" charset="0"/>
                <a:cs typeface="ＭＳ Ｐゴシック" charset="0"/>
              </a:defRPr>
            </a:lvl1pPr>
            <a:lvl2pPr marL="742950" indent="-285750" defTabSz="915988" eaLnBrk="0" hangingPunct="0">
              <a:defRPr sz="1200" b="1">
                <a:solidFill>
                  <a:schemeClr val="tx1"/>
                </a:solidFill>
                <a:latin typeface="Arial" charset="0"/>
                <a:ea typeface="ＭＳ Ｐゴシック" charset="0"/>
              </a:defRPr>
            </a:lvl2pPr>
            <a:lvl3pPr marL="1143000" indent="-228600" defTabSz="915988" eaLnBrk="0" hangingPunct="0">
              <a:defRPr sz="1200" b="1">
                <a:solidFill>
                  <a:schemeClr val="tx1"/>
                </a:solidFill>
                <a:latin typeface="Arial" charset="0"/>
                <a:ea typeface="ＭＳ Ｐゴシック" charset="0"/>
              </a:defRPr>
            </a:lvl3pPr>
            <a:lvl4pPr marL="1600200" indent="-228600" defTabSz="915988" eaLnBrk="0" hangingPunct="0">
              <a:defRPr sz="1200" b="1">
                <a:solidFill>
                  <a:schemeClr val="tx1"/>
                </a:solidFill>
                <a:latin typeface="Arial" charset="0"/>
                <a:ea typeface="ＭＳ Ｐゴシック" charset="0"/>
              </a:defRPr>
            </a:lvl4pPr>
            <a:lvl5pPr marL="2057400" indent="-228600" defTabSz="915988" eaLnBrk="0" hangingPunct="0">
              <a:defRPr sz="1200" b="1">
                <a:solidFill>
                  <a:schemeClr val="tx1"/>
                </a:solidFill>
                <a:latin typeface="Arial" charset="0"/>
                <a:ea typeface="ＭＳ Ｐゴシック" charset="0"/>
              </a:defRPr>
            </a:lvl5pPr>
            <a:lvl6pPr marL="2514600" indent="-228600" defTabSz="91598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598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598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5988" eaLnBrk="0" fontAlgn="base" hangingPunct="0">
              <a:spcBef>
                <a:spcPct val="0"/>
              </a:spcBef>
              <a:spcAft>
                <a:spcPct val="0"/>
              </a:spcAft>
              <a:defRPr sz="1200" b="1">
                <a:solidFill>
                  <a:schemeClr val="tx1"/>
                </a:solidFill>
                <a:latin typeface="Arial" charset="0"/>
                <a:ea typeface="ＭＳ Ｐゴシック" charset="0"/>
              </a:defRPr>
            </a:lvl9pPr>
          </a:lstStyle>
          <a:p>
            <a:fld id="{F18C2391-0849-C741-A0C8-35420D579FC9}" type="slidenum">
              <a:rPr lang="it-IT">
                <a:solidFill>
                  <a:srgbClr val="0000FF"/>
                </a:solidFill>
              </a:rPr>
              <a:pPr/>
              <a:t>42</a:t>
            </a:fld>
            <a:endParaRPr lang="it-IT">
              <a:solidFill>
                <a:srgbClr val="0000FF"/>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gif"/><Relationship Id="rId3"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13" name="Group 12"/>
          <p:cNvGrpSpPr/>
          <p:nvPr userDrawn="1"/>
        </p:nvGrpSpPr>
        <p:grpSpPr>
          <a:xfrm>
            <a:off x="0" y="0"/>
            <a:ext cx="1090432" cy="836712"/>
            <a:chOff x="0" y="0"/>
            <a:chExt cx="1090432" cy="836712"/>
          </a:xfrm>
        </p:grpSpPr>
        <p:pic>
          <p:nvPicPr>
            <p:cNvPr id="14" name="Picture 2" descr="C:\Documents and Settings\vito\My Documents\INFN\Infn_Logo.jpg"/>
            <p:cNvPicPr>
              <a:picLocks noChangeAspect="1" noChangeArrowheads="1"/>
            </p:cNvPicPr>
            <p:nvPr userDrawn="1"/>
          </p:nvPicPr>
          <p:blipFill>
            <a:blip r:embed="rId2" cstate="screen">
              <a:extLst>
                <a:ext uri="{28A0092B-C50C-407E-A947-70E740481C1C}">
                  <a14:useLocalDpi xmlns:a14="http://schemas.microsoft.com/office/drawing/2010/main"/>
                </a:ext>
              </a:extLst>
            </a:blip>
            <a:srcRect l="4571" t="4138" r="4571" b="6207"/>
            <a:stretch>
              <a:fillRect/>
            </a:stretch>
          </p:blipFill>
          <p:spPr bwMode="auto">
            <a:xfrm>
              <a:off x="0" y="0"/>
              <a:ext cx="1090432" cy="792478"/>
            </a:xfrm>
            <a:prstGeom prst="rect">
              <a:avLst/>
            </a:prstGeom>
            <a:noFill/>
          </p:spPr>
        </p:pic>
        <p:sp>
          <p:nvSpPr>
            <p:cNvPr id="15" name="TextBox 14"/>
            <p:cNvSpPr txBox="1"/>
            <p:nvPr userDrawn="1"/>
          </p:nvSpPr>
          <p:spPr>
            <a:xfrm>
              <a:off x="540005" y="667435"/>
              <a:ext cx="503603" cy="169277"/>
            </a:xfrm>
            <a:prstGeom prst="rect">
              <a:avLst/>
            </a:prstGeom>
            <a:noFill/>
          </p:spPr>
          <p:txBody>
            <a:bodyPr wrap="none" rtlCol="0">
              <a:spAutoFit/>
            </a:bodyPr>
            <a:lstStyle/>
            <a:p>
              <a:r>
                <a:rPr lang="en-US" sz="500" i="1" dirty="0" err="1" smtClean="0">
                  <a:solidFill>
                    <a:srgbClr val="0000FF"/>
                  </a:solidFill>
                  <a:latin typeface="Times New Roman"/>
                  <a:cs typeface="Times New Roman"/>
                </a:rPr>
                <a:t>Sez</a:t>
              </a:r>
              <a:r>
                <a:rPr lang="en-US" sz="500" i="1" dirty="0" smtClean="0">
                  <a:solidFill>
                    <a:srgbClr val="0000FF"/>
                  </a:solidFill>
                  <a:latin typeface="Times New Roman"/>
                  <a:cs typeface="Times New Roman"/>
                </a:rPr>
                <a:t>. di</a:t>
              </a:r>
              <a:r>
                <a:rPr lang="en-US" sz="500" i="1" baseline="0" dirty="0" smtClean="0">
                  <a:solidFill>
                    <a:srgbClr val="0000FF"/>
                  </a:solidFill>
                  <a:latin typeface="Times New Roman"/>
                  <a:cs typeface="Times New Roman"/>
                </a:rPr>
                <a:t> Bari</a:t>
              </a:r>
              <a:endParaRPr lang="en-US" sz="500" i="1" dirty="0">
                <a:solidFill>
                  <a:srgbClr val="0000FF"/>
                </a:solidFill>
                <a:latin typeface="Times New Roman"/>
                <a:cs typeface="Times New Roman"/>
              </a:endParaRPr>
            </a:p>
          </p:txBody>
        </p:sp>
      </p:grpSp>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8100392" y="0"/>
            <a:ext cx="1041950" cy="972699"/>
          </a:xfrm>
          <a:prstGeom prst="rect">
            <a:avLst/>
          </a:prstGeom>
          <a:solidFill>
            <a:schemeClr val="bg1"/>
          </a:solidFill>
        </p:spPr>
      </p:pic>
    </p:spTree>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hf hd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Content Placeholder 9"/>
          <p:cNvSpPr>
            <a:spLocks noGrp="1"/>
          </p:cNvSpPr>
          <p:nvPr>
            <p:ph sz="quarter" idx="13"/>
          </p:nvPr>
        </p:nvSpPr>
        <p:spPr>
          <a:xfrm>
            <a:off x="1267544" y="1970504"/>
            <a:ext cx="6400800" cy="3474720"/>
          </a:xfrm>
        </p:spPr>
        <p:txBody>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dirty="0"/>
          </a:p>
        </p:txBody>
      </p:sp>
      <p:sp>
        <p:nvSpPr>
          <p:cNvPr id="18" name="Segnaposto data 2"/>
          <p:cNvSpPr>
            <a:spLocks noGrp="1"/>
          </p:cNvSpPr>
          <p:nvPr>
            <p:ph type="dt" sz="half" idx="2"/>
          </p:nvPr>
        </p:nvSpPr>
        <p:spPr>
          <a:xfrm>
            <a:off x="35496" y="6597352"/>
            <a:ext cx="2514600" cy="260648"/>
          </a:xfrm>
          <a:prstGeom prst="rect">
            <a:avLst/>
          </a:prstGeom>
        </p:spPr>
        <p:txBody>
          <a:bodyPr/>
          <a:lstStyle>
            <a:lvl1pPr>
              <a:defRPr sz="1200" i="1">
                <a:solidFill>
                  <a:srgbClr val="FFFFFF"/>
                </a:solidFill>
                <a:latin typeface="Times New Roman" pitchFamily="18" charset="0"/>
                <a:cs typeface="Times New Roman" pitchFamily="18" charset="0"/>
              </a:defRPr>
            </a:lvl1pPr>
          </a:lstStyle>
          <a:p>
            <a:r>
              <a:rPr lang="en-US" smtClean="0"/>
              <a:t>V. Manzari - INFN Bari</a:t>
            </a:r>
            <a:endParaRPr lang="en-US" dirty="0"/>
          </a:p>
        </p:txBody>
      </p:sp>
      <p:sp>
        <p:nvSpPr>
          <p:cNvPr id="19" name="Segnaposto piè di pagina 3"/>
          <p:cNvSpPr>
            <a:spLocks noGrp="1"/>
          </p:cNvSpPr>
          <p:nvPr>
            <p:ph type="ftr" sz="quarter" idx="3"/>
          </p:nvPr>
        </p:nvSpPr>
        <p:spPr>
          <a:xfrm>
            <a:off x="2895600" y="6597352"/>
            <a:ext cx="3352801" cy="260648"/>
          </a:xfrm>
          <a:prstGeom prst="rect">
            <a:avLst/>
          </a:prstGeom>
        </p:spPr>
        <p:txBody>
          <a:bodyPr/>
          <a:lstStyle>
            <a:lvl1pPr algn="ctr">
              <a:defRPr sz="1200" i="1">
                <a:solidFill>
                  <a:srgbClr val="FFFFFF"/>
                </a:solidFill>
                <a:latin typeface="Times New Roman" pitchFamily="18" charset="0"/>
                <a:cs typeface="Times New Roman" pitchFamily="18" charset="0"/>
              </a:defRPr>
            </a:lvl1pPr>
          </a:lstStyle>
          <a:p>
            <a:r>
              <a:rPr lang="en-US" smtClean="0"/>
              <a:t>CSN III – 28 Marzo 2011</a:t>
            </a:r>
            <a:endParaRPr lang="en-US" dirty="0"/>
          </a:p>
        </p:txBody>
      </p:sp>
      <p:sp>
        <p:nvSpPr>
          <p:cNvPr id="20" name="Segnaposto numero diapositiva 4"/>
          <p:cNvSpPr>
            <a:spLocks noGrp="1"/>
          </p:cNvSpPr>
          <p:nvPr>
            <p:ph type="sldNum" sz="quarter" idx="4"/>
          </p:nvPr>
        </p:nvSpPr>
        <p:spPr>
          <a:xfrm>
            <a:off x="7279704" y="6597352"/>
            <a:ext cx="1828800" cy="260648"/>
          </a:xfrm>
          <a:prstGeom prst="rect">
            <a:avLst/>
          </a:prstGeom>
        </p:spPr>
        <p:txBody>
          <a:bodyPr/>
          <a:lstStyle>
            <a:lvl1pPr algn="r">
              <a:defRPr sz="1200">
                <a:solidFill>
                  <a:srgbClr val="FFFFFF"/>
                </a:solidFill>
                <a:latin typeface="Times New Roman" pitchFamily="18" charset="0"/>
                <a:cs typeface="Times New Roman" pitchFamily="18" charset="0"/>
              </a:defRPr>
            </a:lvl1pPr>
          </a:lstStyle>
          <a:p>
            <a:fld id="{1AD43CCC-A7CC-4ABA-9D32-69ABA54BAB03}"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hf hd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Segnaposto data 2"/>
          <p:cNvSpPr>
            <a:spLocks noGrp="1"/>
          </p:cNvSpPr>
          <p:nvPr>
            <p:ph type="dt" sz="half" idx="2"/>
          </p:nvPr>
        </p:nvSpPr>
        <p:spPr>
          <a:xfrm>
            <a:off x="35496" y="6597352"/>
            <a:ext cx="2514600" cy="260648"/>
          </a:xfrm>
          <a:prstGeom prst="rect">
            <a:avLst/>
          </a:prstGeom>
        </p:spPr>
        <p:txBody>
          <a:bodyPr/>
          <a:lstStyle>
            <a:lvl1pPr>
              <a:defRPr sz="1200" i="1">
                <a:solidFill>
                  <a:srgbClr val="FFFFFF"/>
                </a:solidFill>
                <a:latin typeface="Times New Roman" pitchFamily="18" charset="0"/>
                <a:cs typeface="Times New Roman" pitchFamily="18" charset="0"/>
              </a:defRPr>
            </a:lvl1pPr>
          </a:lstStyle>
          <a:p>
            <a:r>
              <a:rPr lang="en-US" smtClean="0"/>
              <a:t>V. Manzari - INFN Bari</a:t>
            </a:r>
            <a:endParaRPr lang="en-US" dirty="0"/>
          </a:p>
        </p:txBody>
      </p:sp>
      <p:sp>
        <p:nvSpPr>
          <p:cNvPr id="13" name="Segnaposto piè di pagina 3"/>
          <p:cNvSpPr>
            <a:spLocks noGrp="1"/>
          </p:cNvSpPr>
          <p:nvPr>
            <p:ph type="ftr" sz="quarter" idx="3"/>
          </p:nvPr>
        </p:nvSpPr>
        <p:spPr>
          <a:xfrm>
            <a:off x="2895600" y="6597352"/>
            <a:ext cx="3352801" cy="260648"/>
          </a:xfrm>
          <a:prstGeom prst="rect">
            <a:avLst/>
          </a:prstGeom>
        </p:spPr>
        <p:txBody>
          <a:bodyPr/>
          <a:lstStyle>
            <a:lvl1pPr algn="ctr">
              <a:defRPr sz="1200" i="1">
                <a:solidFill>
                  <a:srgbClr val="FFFFFF"/>
                </a:solidFill>
                <a:latin typeface="Times New Roman" pitchFamily="18" charset="0"/>
                <a:cs typeface="Times New Roman" pitchFamily="18" charset="0"/>
              </a:defRPr>
            </a:lvl1pPr>
          </a:lstStyle>
          <a:p>
            <a:r>
              <a:rPr lang="en-US" smtClean="0"/>
              <a:t>CSN III – 28 Marzo 2011</a:t>
            </a:r>
            <a:endParaRPr lang="en-US" dirty="0"/>
          </a:p>
        </p:txBody>
      </p:sp>
      <p:sp>
        <p:nvSpPr>
          <p:cNvPr id="14" name="Segnaposto numero diapositiva 4"/>
          <p:cNvSpPr>
            <a:spLocks noGrp="1"/>
          </p:cNvSpPr>
          <p:nvPr>
            <p:ph type="sldNum" sz="quarter" idx="4"/>
          </p:nvPr>
        </p:nvSpPr>
        <p:spPr>
          <a:xfrm>
            <a:off x="7279704" y="6597352"/>
            <a:ext cx="1828800" cy="260648"/>
          </a:xfrm>
          <a:prstGeom prst="rect">
            <a:avLst/>
          </a:prstGeom>
        </p:spPr>
        <p:txBody>
          <a:bodyPr/>
          <a:lstStyle>
            <a:lvl1pPr algn="r">
              <a:defRPr sz="1200">
                <a:solidFill>
                  <a:srgbClr val="FFFFFF"/>
                </a:solidFill>
                <a:latin typeface="Times New Roman" pitchFamily="18" charset="0"/>
                <a:cs typeface="Times New Roman" pitchFamily="18" charset="0"/>
              </a:defRPr>
            </a:lvl1pPr>
          </a:lstStyle>
          <a:p>
            <a:fld id="{1AD43CCC-A7CC-4ABA-9D32-69ABA54BAB03}"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hf hdr="0"/>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egnaposto data 2"/>
          <p:cNvSpPr>
            <a:spLocks noGrp="1"/>
          </p:cNvSpPr>
          <p:nvPr>
            <p:ph type="dt" sz="half" idx="2"/>
          </p:nvPr>
        </p:nvSpPr>
        <p:spPr>
          <a:xfrm>
            <a:off x="35496" y="6597352"/>
            <a:ext cx="2514600" cy="260648"/>
          </a:xfrm>
          <a:prstGeom prst="rect">
            <a:avLst/>
          </a:prstGeom>
        </p:spPr>
        <p:txBody>
          <a:bodyPr/>
          <a:lstStyle>
            <a:lvl1pPr>
              <a:defRPr sz="1200" i="1">
                <a:solidFill>
                  <a:srgbClr val="FFFFFF"/>
                </a:solidFill>
                <a:latin typeface="Times New Roman" pitchFamily="18" charset="0"/>
                <a:cs typeface="Times New Roman" pitchFamily="18" charset="0"/>
              </a:defRPr>
            </a:lvl1pPr>
          </a:lstStyle>
          <a:p>
            <a:r>
              <a:rPr lang="en-US" smtClean="0"/>
              <a:t>V. Manzari - INFN Bari</a:t>
            </a:r>
            <a:endParaRPr lang="en-US" dirty="0"/>
          </a:p>
        </p:txBody>
      </p:sp>
      <p:sp>
        <p:nvSpPr>
          <p:cNvPr id="14" name="Segnaposto piè di pagina 3"/>
          <p:cNvSpPr>
            <a:spLocks noGrp="1"/>
          </p:cNvSpPr>
          <p:nvPr>
            <p:ph type="ftr" sz="quarter" idx="3"/>
          </p:nvPr>
        </p:nvSpPr>
        <p:spPr>
          <a:xfrm>
            <a:off x="2895600" y="6597352"/>
            <a:ext cx="3352801" cy="260648"/>
          </a:xfrm>
          <a:prstGeom prst="rect">
            <a:avLst/>
          </a:prstGeom>
        </p:spPr>
        <p:txBody>
          <a:bodyPr/>
          <a:lstStyle>
            <a:lvl1pPr algn="ctr">
              <a:defRPr sz="1200" i="1">
                <a:solidFill>
                  <a:srgbClr val="FFFFFF"/>
                </a:solidFill>
                <a:latin typeface="Times New Roman" pitchFamily="18" charset="0"/>
                <a:cs typeface="Times New Roman" pitchFamily="18" charset="0"/>
              </a:defRPr>
            </a:lvl1pPr>
          </a:lstStyle>
          <a:p>
            <a:r>
              <a:rPr lang="en-US" smtClean="0"/>
              <a:t>CSN III – 28 Marzo 2011</a:t>
            </a:r>
            <a:endParaRPr lang="en-US" dirty="0"/>
          </a:p>
        </p:txBody>
      </p:sp>
      <p:sp>
        <p:nvSpPr>
          <p:cNvPr id="15" name="Segnaposto numero diapositiva 4"/>
          <p:cNvSpPr>
            <a:spLocks noGrp="1"/>
          </p:cNvSpPr>
          <p:nvPr>
            <p:ph type="sldNum" sz="quarter" idx="4"/>
          </p:nvPr>
        </p:nvSpPr>
        <p:spPr>
          <a:xfrm>
            <a:off x="7279704" y="6597352"/>
            <a:ext cx="1828800" cy="260648"/>
          </a:xfrm>
          <a:prstGeom prst="rect">
            <a:avLst/>
          </a:prstGeom>
        </p:spPr>
        <p:txBody>
          <a:bodyPr/>
          <a:lstStyle>
            <a:lvl1pPr algn="r">
              <a:defRPr sz="1200">
                <a:solidFill>
                  <a:srgbClr val="FFFFFF"/>
                </a:solidFill>
                <a:latin typeface="Times New Roman" pitchFamily="18" charset="0"/>
                <a:cs typeface="Times New Roman" pitchFamily="18" charset="0"/>
              </a:defRPr>
            </a:lvl1pPr>
          </a:lstStyle>
          <a:p>
            <a:fld id="{1AD43CCC-A7CC-4ABA-9D32-69ABA54BAB03}" type="slidenum">
              <a:rPr lang="en-US" smtClean="0"/>
              <a:pPr/>
              <a:t>‹#›</a:t>
            </a:fld>
            <a:endParaRPr lang="en-US"/>
          </a:p>
        </p:txBody>
      </p:sp>
    </p:spTree>
    <p:extLst>
      <p:ext uri="{BB962C8B-B14F-4D97-AF65-F5344CB8AC3E}">
        <p14:creationId xmlns:p14="http://schemas.microsoft.com/office/powerpoint/2010/main" val="4438929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65D7022-84F9-4C55-B4DE-7D6C00289211}" type="slidenum">
              <a:rPr lang="en-US"/>
              <a:pPr>
                <a:defRPr/>
              </a:pPr>
              <a:t>‹#›</a:t>
            </a:fld>
            <a:endParaRPr lang="en-US"/>
          </a:p>
        </p:txBody>
      </p:sp>
    </p:spTree>
    <p:extLst>
      <p:ext uri="{BB962C8B-B14F-4D97-AF65-F5344CB8AC3E}">
        <p14:creationId xmlns:p14="http://schemas.microsoft.com/office/powerpoint/2010/main" val="172809661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gif"/><Relationship Id="rId8"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9512" y="1466448"/>
            <a:ext cx="8568952" cy="4410824"/>
          </a:xfrm>
          <a:prstGeom prst="rect">
            <a:avLst/>
          </a:prstGeom>
        </p:spPr>
        <p:txBody>
          <a:bodyPr vert="horz" lIns="91440" tIns="45720" rIns="91440" bIns="45720" rtlCol="0">
            <a:normAutofit/>
          </a:bodyPr>
          <a:lstStyle/>
          <a:p>
            <a:pPr lvl="0"/>
            <a:r>
              <a:rPr lang="it-IT" dirty="0" smtClean="0"/>
              <a:t>Click to </a:t>
            </a:r>
            <a:r>
              <a:rPr lang="it-IT" dirty="0" err="1" smtClean="0"/>
              <a:t>edit</a:t>
            </a:r>
            <a:r>
              <a:rPr lang="it-IT" dirty="0" smtClean="0"/>
              <a:t> Master text </a:t>
            </a:r>
            <a:r>
              <a:rPr lang="it-IT" dirty="0" err="1" smtClean="0"/>
              <a:t>styles</a:t>
            </a:r>
            <a:endParaRPr lang="it-IT" dirty="0" smtClean="0"/>
          </a:p>
          <a:p>
            <a:pPr lvl="1"/>
            <a:r>
              <a:rPr lang="it-IT" dirty="0" smtClean="0"/>
              <a:t>Second </a:t>
            </a:r>
            <a:r>
              <a:rPr lang="it-IT" dirty="0" err="1" smtClean="0"/>
              <a:t>level</a:t>
            </a:r>
            <a:endParaRPr lang="it-IT" dirty="0" smtClean="0"/>
          </a:p>
          <a:p>
            <a:pPr lvl="2"/>
            <a:r>
              <a:rPr lang="it-IT" dirty="0" smtClean="0"/>
              <a:t>Third </a:t>
            </a:r>
            <a:r>
              <a:rPr lang="it-IT" dirty="0" err="1" smtClean="0"/>
              <a:t>level</a:t>
            </a:r>
            <a:endParaRPr lang="it-IT" dirty="0" smtClean="0"/>
          </a:p>
          <a:p>
            <a:pPr lvl="3"/>
            <a:r>
              <a:rPr lang="it-IT" dirty="0" err="1" smtClean="0"/>
              <a:t>Fourth</a:t>
            </a:r>
            <a:r>
              <a:rPr lang="it-IT" dirty="0" smtClean="0"/>
              <a:t> </a:t>
            </a:r>
            <a:r>
              <a:rPr lang="it-IT" dirty="0" err="1" smtClean="0"/>
              <a:t>level</a:t>
            </a:r>
            <a:endParaRPr lang="it-IT" dirty="0" smtClean="0"/>
          </a:p>
          <a:p>
            <a:pPr lvl="4"/>
            <a:r>
              <a:rPr lang="it-IT" dirty="0" err="1" smtClean="0"/>
              <a:t>Fifth</a:t>
            </a:r>
            <a:r>
              <a:rPr lang="it-IT" dirty="0" smtClean="0"/>
              <a:t> </a:t>
            </a:r>
            <a:r>
              <a:rPr lang="it-IT" dirty="0" err="1" smtClean="0"/>
              <a:t>level</a:t>
            </a:r>
            <a:endParaRPr lang="en-US" dirty="0"/>
          </a:p>
        </p:txBody>
      </p:sp>
      <p:grpSp>
        <p:nvGrpSpPr>
          <p:cNvPr id="11" name="Group 10"/>
          <p:cNvGrpSpPr>
            <a:grpSpLocks noChangeAspect="1"/>
          </p:cNvGrpSpPr>
          <p:nvPr userDrawn="1"/>
        </p:nvGrpSpPr>
        <p:grpSpPr>
          <a:xfrm>
            <a:off x="2" y="5"/>
            <a:ext cx="981388" cy="753041"/>
            <a:chOff x="0" y="0"/>
            <a:chExt cx="1090432" cy="836712"/>
          </a:xfrm>
        </p:grpSpPr>
        <p:pic>
          <p:nvPicPr>
            <p:cNvPr id="12" name="Picture 2" descr="C:\Documents and Settings\vito\My Documents\INFN\Infn_Logo.jpg"/>
            <p:cNvPicPr>
              <a:picLocks noChangeAspect="1" noChangeArrowheads="1"/>
            </p:cNvPicPr>
            <p:nvPr userDrawn="1"/>
          </p:nvPicPr>
          <p:blipFill>
            <a:blip r:embed="rId7" cstate="screen">
              <a:extLst>
                <a:ext uri="{28A0092B-C50C-407E-A947-70E740481C1C}">
                  <a14:useLocalDpi xmlns:a14="http://schemas.microsoft.com/office/drawing/2010/main"/>
                </a:ext>
              </a:extLst>
            </a:blip>
            <a:srcRect l="4571" t="4138" r="4571" b="6207"/>
            <a:stretch>
              <a:fillRect/>
            </a:stretch>
          </p:blipFill>
          <p:spPr bwMode="auto">
            <a:xfrm>
              <a:off x="0" y="0"/>
              <a:ext cx="1090432" cy="792478"/>
            </a:xfrm>
            <a:prstGeom prst="rect">
              <a:avLst/>
            </a:prstGeom>
            <a:noFill/>
          </p:spPr>
        </p:pic>
        <p:sp>
          <p:nvSpPr>
            <p:cNvPr id="13" name="TextBox 12"/>
            <p:cNvSpPr txBox="1"/>
            <p:nvPr userDrawn="1"/>
          </p:nvSpPr>
          <p:spPr>
            <a:xfrm>
              <a:off x="540005" y="667435"/>
              <a:ext cx="503603" cy="169277"/>
            </a:xfrm>
            <a:prstGeom prst="rect">
              <a:avLst/>
            </a:prstGeom>
            <a:noFill/>
          </p:spPr>
          <p:txBody>
            <a:bodyPr wrap="none" rtlCol="0">
              <a:spAutoFit/>
            </a:bodyPr>
            <a:lstStyle/>
            <a:p>
              <a:r>
                <a:rPr lang="en-US" sz="500" i="1" dirty="0" err="1" smtClean="0">
                  <a:solidFill>
                    <a:srgbClr val="0000FF"/>
                  </a:solidFill>
                  <a:latin typeface="Times New Roman"/>
                  <a:cs typeface="Times New Roman"/>
                </a:rPr>
                <a:t>Sez</a:t>
              </a:r>
              <a:r>
                <a:rPr lang="en-US" sz="500" i="1" dirty="0" smtClean="0">
                  <a:solidFill>
                    <a:srgbClr val="0000FF"/>
                  </a:solidFill>
                  <a:latin typeface="Times New Roman"/>
                  <a:cs typeface="Times New Roman"/>
                </a:rPr>
                <a:t>. di</a:t>
              </a:r>
              <a:r>
                <a:rPr lang="en-US" sz="500" i="1" baseline="0" dirty="0" smtClean="0">
                  <a:solidFill>
                    <a:srgbClr val="0000FF"/>
                  </a:solidFill>
                  <a:latin typeface="Times New Roman"/>
                  <a:cs typeface="Times New Roman"/>
                </a:rPr>
                <a:t> Bari</a:t>
              </a:r>
              <a:endParaRPr lang="en-US" sz="500" i="1" dirty="0">
                <a:solidFill>
                  <a:srgbClr val="0000FF"/>
                </a:solidFill>
                <a:latin typeface="Times New Roman"/>
                <a:cs typeface="Times New Roman"/>
              </a:endParaRPr>
            </a:p>
          </p:txBody>
        </p:sp>
      </p:grpSp>
      <p:sp>
        <p:nvSpPr>
          <p:cNvPr id="17" name="Rectangle 16"/>
          <p:cNvSpPr/>
          <p:nvPr userDrawn="1"/>
        </p:nvSpPr>
        <p:spPr>
          <a:xfrm>
            <a:off x="0" y="6569968"/>
            <a:ext cx="9144000" cy="28803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8" name="Segnaposto data 2"/>
          <p:cNvSpPr>
            <a:spLocks noGrp="1"/>
          </p:cNvSpPr>
          <p:nvPr>
            <p:ph type="dt" sz="half" idx="2"/>
          </p:nvPr>
        </p:nvSpPr>
        <p:spPr>
          <a:xfrm>
            <a:off x="35496" y="6597352"/>
            <a:ext cx="2514600" cy="260648"/>
          </a:xfrm>
          <a:prstGeom prst="rect">
            <a:avLst/>
          </a:prstGeom>
        </p:spPr>
        <p:txBody>
          <a:bodyPr/>
          <a:lstStyle>
            <a:lvl1pPr>
              <a:defRPr sz="1200" i="1">
                <a:solidFill>
                  <a:srgbClr val="FFFFFF"/>
                </a:solidFill>
                <a:latin typeface="Times New Roman" pitchFamily="18" charset="0"/>
                <a:cs typeface="Times New Roman" pitchFamily="18" charset="0"/>
              </a:defRPr>
            </a:lvl1pPr>
          </a:lstStyle>
          <a:p>
            <a:r>
              <a:rPr lang="en-US" smtClean="0"/>
              <a:t>V. Manzari - INFN Bari</a:t>
            </a:r>
            <a:endParaRPr lang="en-US" dirty="0"/>
          </a:p>
        </p:txBody>
      </p:sp>
      <p:sp>
        <p:nvSpPr>
          <p:cNvPr id="19" name="Segnaposto piè di pagina 3"/>
          <p:cNvSpPr>
            <a:spLocks noGrp="1"/>
          </p:cNvSpPr>
          <p:nvPr>
            <p:ph type="ftr" sz="quarter" idx="3"/>
          </p:nvPr>
        </p:nvSpPr>
        <p:spPr>
          <a:xfrm>
            <a:off x="2895600" y="6597352"/>
            <a:ext cx="3352801" cy="260648"/>
          </a:xfrm>
          <a:prstGeom prst="rect">
            <a:avLst/>
          </a:prstGeom>
        </p:spPr>
        <p:txBody>
          <a:bodyPr/>
          <a:lstStyle>
            <a:lvl1pPr algn="ctr">
              <a:defRPr sz="1200" i="1">
                <a:solidFill>
                  <a:srgbClr val="FFFFFF"/>
                </a:solidFill>
                <a:latin typeface="Times New Roman" pitchFamily="18" charset="0"/>
                <a:cs typeface="Times New Roman" pitchFamily="18" charset="0"/>
              </a:defRPr>
            </a:lvl1pPr>
          </a:lstStyle>
          <a:p>
            <a:r>
              <a:rPr lang="en-US" smtClean="0"/>
              <a:t>CSN III – 28 Marzo 2011</a:t>
            </a:r>
            <a:endParaRPr lang="en-US" dirty="0"/>
          </a:p>
        </p:txBody>
      </p:sp>
      <p:sp>
        <p:nvSpPr>
          <p:cNvPr id="20" name="Segnaposto numero diapositiva 4"/>
          <p:cNvSpPr>
            <a:spLocks noGrp="1"/>
          </p:cNvSpPr>
          <p:nvPr>
            <p:ph type="sldNum" sz="quarter" idx="4"/>
          </p:nvPr>
        </p:nvSpPr>
        <p:spPr>
          <a:xfrm>
            <a:off x="7279704" y="6597352"/>
            <a:ext cx="1828800" cy="260648"/>
          </a:xfrm>
          <a:prstGeom prst="rect">
            <a:avLst/>
          </a:prstGeom>
        </p:spPr>
        <p:txBody>
          <a:bodyPr/>
          <a:lstStyle>
            <a:lvl1pPr algn="r">
              <a:defRPr sz="1200">
                <a:solidFill>
                  <a:srgbClr val="FFFFFF"/>
                </a:solidFill>
                <a:latin typeface="Times New Roman" pitchFamily="18" charset="0"/>
                <a:cs typeface="Times New Roman" pitchFamily="18" charset="0"/>
              </a:defRPr>
            </a:lvl1pPr>
          </a:lstStyle>
          <a:p>
            <a:fld id="{1AD43CCC-A7CC-4ABA-9D32-69ABA54BAB03}" type="slidenum">
              <a:rPr lang="en-US" smtClean="0"/>
              <a:pPr/>
              <a:t>‹#›</a:t>
            </a:fld>
            <a:endParaRPr lang="en-US"/>
          </a:p>
        </p:txBody>
      </p:sp>
      <p:pic>
        <p:nvPicPr>
          <p:cNvPr id="15" name="Picture 14"/>
          <p:cNvPicPr>
            <a:picLocks noChangeAspect="1"/>
          </p:cNvPicPr>
          <p:nvPr userDrawn="1"/>
        </p:nvPicPr>
        <p:blipFill rotWithShape="1">
          <a:blip r:embed="rId8" cstate="print">
            <a:extLst>
              <a:ext uri="{28A0092B-C50C-407E-A947-70E740481C1C}">
                <a14:useLocalDpi xmlns:a14="http://schemas.microsoft.com/office/drawing/2010/main"/>
              </a:ext>
            </a:extLst>
          </a:blip>
          <a:srcRect/>
          <a:stretch/>
        </p:blipFill>
        <p:spPr>
          <a:xfrm>
            <a:off x="8316416" y="0"/>
            <a:ext cx="833560" cy="778159"/>
          </a:xfrm>
          <a:prstGeom prst="rect">
            <a:avLst/>
          </a:prstGeom>
          <a:solidFill>
            <a:schemeClr val="bg1"/>
          </a:solidFill>
        </p:spPr>
      </p:pic>
    </p:spTree>
  </p:cSld>
  <p:clrMap bg1="lt1" tx1="dk1" bg2="lt2" tx2="dk2" accent1="accent1" accent2="accent2" accent3="accent3" accent4="accent4" accent5="accent5" accent6="accent6" hlink="hlink" folHlink="folHlink"/>
  <p:sldLayoutIdLst>
    <p:sldLayoutId id="2147483894" r:id="rId1"/>
    <p:sldLayoutId id="2147483895" r:id="rId2"/>
    <p:sldLayoutId id="2147483899" r:id="rId3"/>
    <p:sldLayoutId id="2147483900" r:id="rId4"/>
    <p:sldLayoutId id="2147483902" r:id="rId5"/>
  </p:sldLayoutIdLst>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hf hdr="0"/>
  <p:txStyles>
    <p:titleStyle>
      <a:lvl1pPr marL="0" indent="0" algn="ctr" defTabSz="914400" rtl="0" eaLnBrk="1" latinLnBrk="0" hangingPunct="1">
        <a:spcBef>
          <a:spcPct val="0"/>
        </a:spcBef>
        <a:buClr>
          <a:schemeClr val="accent6">
            <a:lumMod val="75000"/>
          </a:schemeClr>
        </a:buClr>
        <a:buSzPct val="128000"/>
        <a:buFont typeface="Georgia" pitchFamily="18" charset="0"/>
        <a:buNone/>
        <a:defRPr sz="4600" b="0"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Tx/>
        <a:buSzPct val="100000"/>
        <a:buFont typeface="Wingdings" charset="2"/>
        <a:buChar char="Ø"/>
        <a:defRPr sz="2200" kern="1200">
          <a:solidFill>
            <a:schemeClr val="tx1">
              <a:lumMod val="75000"/>
              <a:lumOff val="25000"/>
            </a:schemeClr>
          </a:solidFill>
          <a:latin typeface="Times New Roman"/>
          <a:ea typeface="+mn-ea"/>
          <a:cs typeface="Times New Roman"/>
        </a:defRPr>
      </a:lvl1pPr>
      <a:lvl2pPr marL="548640" indent="-182880" algn="l" defTabSz="914400" rtl="0" eaLnBrk="1" latinLnBrk="0" hangingPunct="1">
        <a:spcBef>
          <a:spcPct val="20000"/>
        </a:spcBef>
        <a:spcAft>
          <a:spcPts val="300"/>
        </a:spcAft>
        <a:buClrTx/>
        <a:buSzPct val="100000"/>
        <a:buFont typeface="Arial"/>
        <a:buChar char="•"/>
        <a:defRPr sz="2000" kern="1200">
          <a:solidFill>
            <a:schemeClr val="tx1">
              <a:lumMod val="75000"/>
              <a:lumOff val="25000"/>
            </a:schemeClr>
          </a:solidFill>
          <a:latin typeface="Times New Roman"/>
          <a:ea typeface="+mn-ea"/>
          <a:cs typeface="Times New Roman"/>
        </a:defRPr>
      </a:lvl2pPr>
      <a:lvl3pPr marL="925830" indent="-285750" algn="l" defTabSz="914400" rtl="0" eaLnBrk="1" latinLnBrk="0" hangingPunct="1">
        <a:spcBef>
          <a:spcPct val="20000"/>
        </a:spcBef>
        <a:spcAft>
          <a:spcPts val="300"/>
        </a:spcAft>
        <a:buClrTx/>
        <a:buSzPct val="100000"/>
        <a:buFont typeface="Lucida Grande"/>
        <a:buChar char="-"/>
        <a:defRPr sz="1800" kern="1200">
          <a:solidFill>
            <a:schemeClr val="tx1">
              <a:lumMod val="75000"/>
              <a:lumOff val="25000"/>
            </a:schemeClr>
          </a:solidFill>
          <a:latin typeface="Times New Roman"/>
          <a:ea typeface="+mn-ea"/>
          <a:cs typeface="Times New Roman"/>
        </a:defRPr>
      </a:lvl3pPr>
      <a:lvl4pPr marL="1097280" indent="-182880" algn="l" defTabSz="914400" rtl="0" eaLnBrk="1" latinLnBrk="0" hangingPunct="1">
        <a:spcBef>
          <a:spcPct val="20000"/>
        </a:spcBef>
        <a:spcAft>
          <a:spcPts val="300"/>
        </a:spcAft>
        <a:buClrTx/>
        <a:buSzPct val="100000"/>
        <a:buFont typeface="Georgia" pitchFamily="18" charset="0"/>
        <a:buChar char="*"/>
        <a:defRPr sz="1600" kern="1200">
          <a:solidFill>
            <a:schemeClr val="tx1">
              <a:lumMod val="75000"/>
              <a:lumOff val="25000"/>
            </a:schemeClr>
          </a:solidFill>
          <a:latin typeface="Times New Roman"/>
          <a:ea typeface="+mn-ea"/>
          <a:cs typeface="Times New Roman"/>
        </a:defRPr>
      </a:lvl4pPr>
      <a:lvl5pPr marL="1389888" indent="-182880" algn="l" defTabSz="914400" rtl="0" eaLnBrk="1" latinLnBrk="0" hangingPunct="1">
        <a:spcBef>
          <a:spcPct val="20000"/>
        </a:spcBef>
        <a:spcAft>
          <a:spcPts val="300"/>
        </a:spcAft>
        <a:buClrTx/>
        <a:buSzPct val="100000"/>
        <a:buFont typeface="Georgia" pitchFamily="18" charset="0"/>
        <a:buChar char="*"/>
        <a:defRPr sz="1400" kern="1200">
          <a:solidFill>
            <a:schemeClr val="tx1">
              <a:lumMod val="75000"/>
              <a:lumOff val="25000"/>
            </a:schemeClr>
          </a:solidFill>
          <a:latin typeface="Times New Roman"/>
          <a:ea typeface="+mn-ea"/>
          <a:cs typeface="Times New Roman"/>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5" Type="http://schemas.openxmlformats.org/officeDocument/2006/relationships/image" Target="../media/image19.jpeg"/><Relationship Id="rId6" Type="http://schemas.openxmlformats.org/officeDocument/2006/relationships/image" Target="../media/image20.wmf"/><Relationship Id="rId7" Type="http://schemas.openxmlformats.org/officeDocument/2006/relationships/image" Target="../media/image21.png"/><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5" Type="http://schemas.openxmlformats.org/officeDocument/2006/relationships/image" Target="../media/image28.jpeg"/><Relationship Id="rId1" Type="http://schemas.openxmlformats.org/officeDocument/2006/relationships/slideLayout" Target="../slideLayouts/slideLayout5.xml"/><Relationship Id="rId2"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5.xml"/><Relationship Id="rId2"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4.xml"/><Relationship Id="rId2" Type="http://schemas.openxmlformats.org/officeDocument/2006/relationships/image" Target="../media/image3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7.png"/><Relationship Id="rId3" Type="http://schemas.openxmlformats.org/officeDocument/2006/relationships/image" Target="../media/image3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2.wmf"/><Relationship Id="rId4" Type="http://schemas.openxmlformats.org/officeDocument/2006/relationships/image" Target="../media/image43.png"/><Relationship Id="rId1" Type="http://schemas.openxmlformats.org/officeDocument/2006/relationships/slideLayout" Target="../slideLayouts/slideLayout5.xml"/><Relationship Id="rId2" Type="http://schemas.openxmlformats.org/officeDocument/2006/relationships/image" Target="../media/image4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9.jpeg"/><Relationship Id="rId3" Type="http://schemas.openxmlformats.org/officeDocument/2006/relationships/image" Target="../media/image50.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1.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2.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1" Type="http://schemas.openxmlformats.org/officeDocument/2006/relationships/slideLayout" Target="../slideLayouts/slideLayout4.xml"/><Relationship Id="rId2" Type="http://schemas.openxmlformats.org/officeDocument/2006/relationships/image" Target="../media/image55.png"/></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oleObject" Target="../embeddings/oleObject1.bin"/><Relationship Id="rId6" Type="http://schemas.openxmlformats.org/officeDocument/2006/relationships/image" Target="../media/image59.emf"/><Relationship Id="rId7" Type="http://schemas.openxmlformats.org/officeDocument/2006/relationships/oleObject" Target="../embeddings/oleObject2.bin"/><Relationship Id="rId8" Type="http://schemas.openxmlformats.org/officeDocument/2006/relationships/image" Target="../media/image60.emf"/><Relationship Id="rId1" Type="http://schemas.openxmlformats.org/officeDocument/2006/relationships/vmlDrawing" Target="../drawings/vmlDrawing1.vml"/><Relationship Id="rId2"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6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4.png"/><Relationship Id="rId3" Type="http://schemas.openxmlformats.org/officeDocument/2006/relationships/image" Target="../media/image6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6.png"/><Relationship Id="rId3" Type="http://schemas.openxmlformats.org/officeDocument/2006/relationships/image" Target="../media/image6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8.png"/><Relationship Id="rId3" Type="http://schemas.openxmlformats.org/officeDocument/2006/relationships/image" Target="../media/image6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1.png"/><Relationship Id="rId3" Type="http://schemas.openxmlformats.org/officeDocument/2006/relationships/image" Target="../media/image72.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9.jpeg"/><Relationship Id="rId6" Type="http://schemas.openxmlformats.org/officeDocument/2006/relationships/image" Target="../media/image10.png"/><Relationship Id="rId7" Type="http://schemas.openxmlformats.org/officeDocument/2006/relationships/image" Target="../media/image11.png"/><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73.wmf"/><Relationship Id="rId5" Type="http://schemas.openxmlformats.org/officeDocument/2006/relationships/oleObject" Target="../embeddings/oleObject4.bin"/><Relationship Id="rId6" Type="http://schemas.openxmlformats.org/officeDocument/2006/relationships/image" Target="../media/image74.wmf"/><Relationship Id="rId7" Type="http://schemas.openxmlformats.org/officeDocument/2006/relationships/image" Target="../media/image75.jpeg"/><Relationship Id="rId1" Type="http://schemas.openxmlformats.org/officeDocument/2006/relationships/vmlDrawing" Target="../drawings/vmlDrawing2.vml"/><Relationship Id="rId2"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jpeg"/><Relationship Id="rId1" Type="http://schemas.openxmlformats.org/officeDocument/2006/relationships/slideLayout" Target="../slideLayouts/slideLayout5.xml"/><Relationship Id="rId2"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5"/>
          <p:cNvSpPr txBox="1">
            <a:spLocks/>
          </p:cNvSpPr>
          <p:nvPr/>
        </p:nvSpPr>
        <p:spPr>
          <a:xfrm>
            <a:off x="647564" y="980729"/>
            <a:ext cx="7848872" cy="3312367"/>
          </a:xfrm>
          <a:prstGeom prst="rect">
            <a:avLst/>
          </a:prstGeom>
        </p:spPr>
        <p:txBody>
          <a:bodyPr>
            <a:normAutofit/>
          </a:bodyPr>
          <a:lstStyle>
            <a:lvl1pPr marL="228600" indent="-182880" algn="l" defTabSz="914400" rtl="0" eaLnBrk="1" latinLnBrk="0" hangingPunct="1">
              <a:spcBef>
                <a:spcPct val="20000"/>
              </a:spcBef>
              <a:spcAft>
                <a:spcPts val="300"/>
              </a:spcAft>
              <a:buClrTx/>
              <a:buSzPct val="100000"/>
              <a:buFont typeface="Wingdings" charset="2"/>
              <a:buChar char="Ø"/>
              <a:defRPr sz="2200" kern="1200">
                <a:solidFill>
                  <a:schemeClr val="tx1">
                    <a:lumMod val="75000"/>
                    <a:lumOff val="25000"/>
                  </a:schemeClr>
                </a:solidFill>
                <a:latin typeface="Times New Roman"/>
                <a:ea typeface="+mn-ea"/>
                <a:cs typeface="Times New Roman"/>
              </a:defRPr>
            </a:lvl1pPr>
            <a:lvl2pPr marL="548640" indent="-182880" algn="l" defTabSz="914400" rtl="0" eaLnBrk="1" latinLnBrk="0" hangingPunct="1">
              <a:spcBef>
                <a:spcPct val="20000"/>
              </a:spcBef>
              <a:spcAft>
                <a:spcPts val="300"/>
              </a:spcAft>
              <a:buClrTx/>
              <a:buSzPct val="100000"/>
              <a:buFont typeface="Arial"/>
              <a:buChar char="•"/>
              <a:defRPr sz="2000" kern="1200">
                <a:solidFill>
                  <a:schemeClr val="tx1">
                    <a:lumMod val="75000"/>
                    <a:lumOff val="25000"/>
                  </a:schemeClr>
                </a:solidFill>
                <a:latin typeface="Times New Roman"/>
                <a:ea typeface="+mn-ea"/>
                <a:cs typeface="Times New Roman"/>
              </a:defRPr>
            </a:lvl2pPr>
            <a:lvl3pPr marL="925830" indent="-285750" algn="l" defTabSz="914400" rtl="0" eaLnBrk="1" latinLnBrk="0" hangingPunct="1">
              <a:spcBef>
                <a:spcPct val="20000"/>
              </a:spcBef>
              <a:spcAft>
                <a:spcPts val="300"/>
              </a:spcAft>
              <a:buClrTx/>
              <a:buSzPct val="100000"/>
              <a:buFont typeface="Lucida Grande"/>
              <a:buChar char="-"/>
              <a:defRPr sz="1800" kern="1200">
                <a:solidFill>
                  <a:schemeClr val="tx1">
                    <a:lumMod val="75000"/>
                    <a:lumOff val="25000"/>
                  </a:schemeClr>
                </a:solidFill>
                <a:latin typeface="Times New Roman"/>
                <a:ea typeface="+mn-ea"/>
                <a:cs typeface="Times New Roman"/>
              </a:defRPr>
            </a:lvl3pPr>
            <a:lvl4pPr marL="1097280" indent="-182880" algn="l" defTabSz="914400" rtl="0" eaLnBrk="1" latinLnBrk="0" hangingPunct="1">
              <a:spcBef>
                <a:spcPct val="20000"/>
              </a:spcBef>
              <a:spcAft>
                <a:spcPts val="300"/>
              </a:spcAft>
              <a:buClrTx/>
              <a:buSzPct val="100000"/>
              <a:buFont typeface="Georgia" pitchFamily="18" charset="0"/>
              <a:buChar char="*"/>
              <a:defRPr sz="1600" kern="1200">
                <a:solidFill>
                  <a:schemeClr val="tx1">
                    <a:lumMod val="75000"/>
                    <a:lumOff val="25000"/>
                  </a:schemeClr>
                </a:solidFill>
                <a:latin typeface="Times New Roman"/>
                <a:ea typeface="+mn-ea"/>
                <a:cs typeface="Times New Roman"/>
              </a:defRPr>
            </a:lvl4pPr>
            <a:lvl5pPr marL="1389888" indent="-182880" algn="l" defTabSz="914400" rtl="0" eaLnBrk="1" latinLnBrk="0" hangingPunct="1">
              <a:spcBef>
                <a:spcPct val="20000"/>
              </a:spcBef>
              <a:spcAft>
                <a:spcPts val="300"/>
              </a:spcAft>
              <a:buClrTx/>
              <a:buSzPct val="100000"/>
              <a:buFont typeface="Georgia" pitchFamily="18" charset="0"/>
              <a:buChar char="*"/>
              <a:defRPr sz="1400" kern="1200">
                <a:solidFill>
                  <a:schemeClr val="tx1">
                    <a:lumMod val="75000"/>
                    <a:lumOff val="25000"/>
                  </a:schemeClr>
                </a:solidFill>
                <a:latin typeface="Times New Roman"/>
                <a:ea typeface="+mn-ea"/>
                <a:cs typeface="Times New Roman"/>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algn="ctr">
              <a:buFont typeface="Wingdings" charset="2"/>
              <a:buNone/>
            </a:pPr>
            <a:r>
              <a:rPr lang="it-IT" sz="3200" dirty="0" smtClean="0">
                <a:solidFill>
                  <a:srgbClr val="0000FF"/>
                </a:solidFill>
                <a:latin typeface="Comic Sans MS"/>
                <a:cs typeface="Comic Sans MS"/>
              </a:rPr>
              <a:t>Upgrade of the</a:t>
            </a:r>
          </a:p>
          <a:p>
            <a:pPr marL="0" algn="ctr">
              <a:buFont typeface="Wingdings" charset="2"/>
              <a:buNone/>
            </a:pPr>
            <a:r>
              <a:rPr lang="it-IT" sz="3200" dirty="0" smtClean="0">
                <a:solidFill>
                  <a:srgbClr val="0000FF"/>
                </a:solidFill>
                <a:latin typeface="Comic Sans MS"/>
                <a:cs typeface="Comic Sans MS"/>
              </a:rPr>
              <a:t>ALICE Inner </a:t>
            </a:r>
            <a:r>
              <a:rPr lang="it-IT" sz="3200" dirty="0" err="1" smtClean="0">
                <a:solidFill>
                  <a:srgbClr val="0000FF"/>
                </a:solidFill>
                <a:latin typeface="Comic Sans MS"/>
                <a:cs typeface="Comic Sans MS"/>
              </a:rPr>
              <a:t>Tracking</a:t>
            </a:r>
            <a:r>
              <a:rPr lang="it-IT" sz="3200" dirty="0" smtClean="0">
                <a:solidFill>
                  <a:srgbClr val="0000FF"/>
                </a:solidFill>
                <a:latin typeface="Comic Sans MS"/>
                <a:cs typeface="Comic Sans MS"/>
              </a:rPr>
              <a:t> System</a:t>
            </a:r>
          </a:p>
          <a:p>
            <a:pPr marL="0" algn="ctr">
              <a:buFont typeface="Wingdings" charset="2"/>
              <a:buNone/>
            </a:pPr>
            <a:endParaRPr lang="it-IT" sz="800" dirty="0" smtClean="0">
              <a:latin typeface="Comic Sans MS"/>
              <a:cs typeface="Comic Sans MS"/>
            </a:endParaRPr>
          </a:p>
          <a:p>
            <a:pPr algn="ctr">
              <a:buFont typeface="Wingdings" charset="2"/>
              <a:buNone/>
            </a:pPr>
            <a:r>
              <a:rPr lang="it-IT" sz="1600" i="1" dirty="0" smtClean="0">
                <a:solidFill>
                  <a:srgbClr val="000000"/>
                </a:solidFill>
                <a:latin typeface="Comic Sans MS"/>
                <a:cs typeface="Comic Sans MS"/>
              </a:rPr>
              <a:t>Vito Manzari – </a:t>
            </a:r>
            <a:r>
              <a:rPr lang="it-IT" sz="1600" dirty="0" smtClean="0">
                <a:solidFill>
                  <a:srgbClr val="000000"/>
                </a:solidFill>
                <a:latin typeface="Comic Sans MS"/>
                <a:cs typeface="Comic Sans MS"/>
              </a:rPr>
              <a:t>INFN Bari</a:t>
            </a:r>
          </a:p>
          <a:p>
            <a:pPr algn="ctr">
              <a:buFont typeface="Wingdings" charset="2"/>
              <a:buNone/>
            </a:pPr>
            <a:r>
              <a:rPr lang="it-IT" sz="1400" dirty="0" smtClean="0">
                <a:solidFill>
                  <a:srgbClr val="000000"/>
                </a:solidFill>
                <a:latin typeface="Comic Sans MS"/>
                <a:cs typeface="Comic Sans MS"/>
              </a:rPr>
              <a:t>(</a:t>
            </a:r>
            <a:r>
              <a:rPr lang="it-IT" sz="1400" dirty="0" err="1" smtClean="0">
                <a:solidFill>
                  <a:srgbClr val="000000"/>
                </a:solidFill>
                <a:latin typeface="Comic Sans MS"/>
                <a:cs typeface="Comic Sans MS"/>
              </a:rPr>
              <a:t>vito.manzari@cern.ch</a:t>
            </a:r>
            <a:r>
              <a:rPr lang="it-IT" sz="1400" dirty="0" smtClean="0">
                <a:solidFill>
                  <a:srgbClr val="000000"/>
                </a:solidFill>
                <a:latin typeface="Comic Sans MS"/>
                <a:cs typeface="Comic Sans MS"/>
              </a:rPr>
              <a:t>)</a:t>
            </a:r>
          </a:p>
        </p:txBody>
      </p:sp>
      <p:pic>
        <p:nvPicPr>
          <p:cNvPr id="3" name="Picture 2" descr="Plotter_A3.pdf"/>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89618" y="3068960"/>
            <a:ext cx="2564765" cy="3591560"/>
          </a:xfrm>
          <a:prstGeom prst="rect">
            <a:avLst/>
          </a:prstGeom>
        </p:spPr>
      </p:pic>
    </p:spTree>
    <p:extLst>
      <p:ext uri="{BB962C8B-B14F-4D97-AF65-F5344CB8AC3E}">
        <p14:creationId xmlns:p14="http://schemas.microsoft.com/office/powerpoint/2010/main" val="406620191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3" descr="halfStaveAnimation"/>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5908" y="829219"/>
            <a:ext cx="8198540" cy="4327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520635" y="35912"/>
            <a:ext cx="4102731" cy="523220"/>
          </a:xfrm>
          <a:prstGeom prst="rect">
            <a:avLst/>
          </a:prstGeom>
          <a:noFill/>
        </p:spPr>
        <p:txBody>
          <a:bodyPr wrap="none" rtlCol="0">
            <a:spAutoFit/>
          </a:bodyPr>
          <a:lstStyle/>
          <a:p>
            <a:r>
              <a:rPr lang="en-US" sz="2800" dirty="0" smtClean="0">
                <a:solidFill>
                  <a:srgbClr val="0000FF"/>
                </a:solidFill>
                <a:latin typeface="Comic Sans MS"/>
                <a:cs typeface="Comic Sans MS"/>
              </a:rPr>
              <a:t>SPD module integration</a:t>
            </a:r>
            <a:endParaRPr lang="en-US" sz="2800" dirty="0">
              <a:solidFill>
                <a:srgbClr val="0000FF"/>
              </a:solidFill>
              <a:latin typeface="Comic Sans MS"/>
              <a:cs typeface="Comic Sans MS"/>
            </a:endParaRPr>
          </a:p>
        </p:txBody>
      </p:sp>
      <p:pic>
        <p:nvPicPr>
          <p:cNvPr id="5" name="Picture 88" descr="Slide1.JPG"/>
          <p:cNvPicPr>
            <a:picLocks noChangeAspect="1"/>
          </p:cNvPicPr>
          <p:nvPr/>
        </p:nvPicPr>
        <p:blipFill>
          <a:blip r:embed="rId4" cstate="email"/>
          <a:srcRect/>
          <a:stretch>
            <a:fillRect/>
          </a:stretch>
        </p:blipFill>
        <p:spPr bwMode="auto">
          <a:xfrm>
            <a:off x="107504" y="5373216"/>
            <a:ext cx="6942138" cy="701675"/>
          </a:xfrm>
          <a:prstGeom prst="rect">
            <a:avLst/>
          </a:prstGeom>
          <a:noFill/>
          <a:ln w="9525">
            <a:noFill/>
            <a:miter lim="800000"/>
            <a:headEnd/>
            <a:tailEnd/>
          </a:ln>
        </p:spPr>
      </p:pic>
      <p:grpSp>
        <p:nvGrpSpPr>
          <p:cNvPr id="7" name="Gruppo 23"/>
          <p:cNvGrpSpPr/>
          <p:nvPr/>
        </p:nvGrpSpPr>
        <p:grpSpPr>
          <a:xfrm>
            <a:off x="2790824" y="4653136"/>
            <a:ext cx="4468653" cy="3107492"/>
            <a:chOff x="2286768" y="3468528"/>
            <a:chExt cx="4468653" cy="3107492"/>
          </a:xfrm>
        </p:grpSpPr>
        <p:pic>
          <p:nvPicPr>
            <p:cNvPr id="8" name="Picture 67" descr="HS_026L (2)"/>
            <p:cNvPicPr>
              <a:picLocks noChangeAspect="1" noChangeArrowheads="1"/>
            </p:cNvPicPr>
            <p:nvPr/>
          </p:nvPicPr>
          <p:blipFill>
            <a:blip r:embed="rId5" cstate="print"/>
            <a:srcRect/>
            <a:stretch>
              <a:fillRect/>
            </a:stretch>
          </p:blipFill>
          <p:spPr bwMode="auto">
            <a:xfrm>
              <a:off x="4211960" y="3468528"/>
              <a:ext cx="2543461" cy="1840230"/>
            </a:xfrm>
            <a:prstGeom prst="rect">
              <a:avLst/>
            </a:prstGeom>
            <a:solidFill>
              <a:srgbClr val="C00000"/>
            </a:solidFill>
            <a:ln w="31750">
              <a:solidFill>
                <a:schemeClr val="tx2"/>
              </a:solidFill>
            </a:ln>
            <a:effectLst>
              <a:outerShdw blurRad="292100" dist="139700" dir="2700000" algn="tl" rotWithShape="0">
                <a:srgbClr val="333333">
                  <a:alpha val="65000"/>
                </a:srgbClr>
              </a:outerShdw>
            </a:effectLst>
          </p:spPr>
        </p:pic>
        <p:pic>
          <p:nvPicPr>
            <p:cNvPr id="9" name="Picture 5" descr="C:\Users\Santoro\AppData\Local\Microsoft\Windows\Temporary Internet Files\Content.IE5\P2DXMB4T\MC900078753[1].wmf"/>
            <p:cNvPicPr>
              <a:picLocks noChangeAspect="1" noChangeArrowheads="1"/>
            </p:cNvPicPr>
            <p:nvPr/>
          </p:nvPicPr>
          <p:blipFill>
            <a:blip r:embed="rId6" cstate="print"/>
            <a:srcRect/>
            <a:stretch>
              <a:fillRect/>
            </a:stretch>
          </p:blipFill>
          <p:spPr bwMode="auto">
            <a:xfrm rot="623903">
              <a:off x="2286768" y="4345196"/>
              <a:ext cx="1037590" cy="1103122"/>
            </a:xfrm>
            <a:prstGeom prst="rect">
              <a:avLst/>
            </a:prstGeom>
            <a:noFill/>
          </p:spPr>
        </p:pic>
        <p:pic>
          <p:nvPicPr>
            <p:cNvPr id="10" name="Picture 7"/>
            <p:cNvPicPr>
              <a:picLocks noChangeAspect="1" noChangeArrowheads="1"/>
            </p:cNvPicPr>
            <p:nvPr/>
          </p:nvPicPr>
          <p:blipFill>
            <a:blip r:embed="rId7" cstate="print"/>
            <a:srcRect/>
            <a:stretch>
              <a:fillRect/>
            </a:stretch>
          </p:blipFill>
          <p:spPr bwMode="auto">
            <a:xfrm>
              <a:off x="3779912" y="6309320"/>
              <a:ext cx="266700" cy="266700"/>
            </a:xfrm>
            <a:prstGeom prst="rect">
              <a:avLst/>
            </a:prstGeom>
            <a:noFill/>
            <a:ln w="9525">
              <a:noFill/>
              <a:miter lim="800000"/>
              <a:headEnd/>
              <a:tailEnd/>
            </a:ln>
          </p:spPr>
        </p:pic>
      </p:grpSp>
      <p:sp>
        <p:nvSpPr>
          <p:cNvPr id="11" name="TextBox 12"/>
          <p:cNvSpPr txBox="1">
            <a:spLocks noChangeArrowheads="1"/>
          </p:cNvSpPr>
          <p:nvPr/>
        </p:nvSpPr>
        <p:spPr bwMode="auto">
          <a:xfrm>
            <a:off x="4716016" y="6202800"/>
            <a:ext cx="1512000" cy="307777"/>
          </a:xfrm>
          <a:prstGeom prst="rect">
            <a:avLst/>
          </a:prstGeom>
          <a:solidFill>
            <a:schemeClr val="bg1"/>
          </a:solidFill>
          <a:ln w="9525">
            <a:noFill/>
            <a:miter lim="800000"/>
            <a:headEnd/>
            <a:tailEnd/>
          </a:ln>
        </p:spPr>
        <p:txBody>
          <a:bodyPr wrap="square">
            <a:spAutoFit/>
          </a:bodyPr>
          <a:lstStyle/>
          <a:p>
            <a:pPr>
              <a:defRPr/>
            </a:pPr>
            <a:r>
              <a:rPr lang="en-US" sz="1400" dirty="0">
                <a:solidFill>
                  <a:srgbClr val="0000FF"/>
                </a:solidFill>
                <a:latin typeface="Times New Roman" pitchFamily="18" charset="0"/>
                <a:cs typeface="Times New Roman" pitchFamily="18" charset="0"/>
              </a:rPr>
              <a:t>~1</a:t>
            </a:r>
            <a:r>
              <a:rPr lang="en-GB" sz="1400" dirty="0">
                <a:solidFill>
                  <a:srgbClr val="0000CC"/>
                </a:solidFill>
                <a:latin typeface="Times New Roman" pitchFamily="18" charset="0"/>
                <a:cs typeface="Times New Roman" pitchFamily="18" charset="0"/>
              </a:rPr>
              <a:t>200 wire-bonds</a:t>
            </a:r>
          </a:p>
        </p:txBody>
      </p:sp>
      <p:sp>
        <p:nvSpPr>
          <p:cNvPr id="12" name="Segnaposto data 2"/>
          <p:cNvSpPr>
            <a:spLocks noGrp="1"/>
          </p:cNvSpPr>
          <p:nvPr>
            <p:ph type="dt" sz="half" idx="4294967295"/>
          </p:nvPr>
        </p:nvSpPr>
        <p:spPr>
          <a:xfrm>
            <a:off x="35496" y="6597352"/>
            <a:ext cx="2514600" cy="260648"/>
          </a:xfrm>
          <a:prstGeom prst="rect">
            <a:avLst/>
          </a:prstGeom>
        </p:spPr>
        <p:txBody>
          <a:bodyPr/>
          <a:lstStyle>
            <a:lvl1pPr>
              <a:defRPr sz="1200" i="1">
                <a:solidFill>
                  <a:srgbClr val="FFFFFF"/>
                </a:solidFill>
                <a:latin typeface="Times New Roman" pitchFamily="18" charset="0"/>
                <a:cs typeface="Times New Roman" pitchFamily="18" charset="0"/>
              </a:defRPr>
            </a:lvl1pPr>
          </a:lstStyle>
          <a:p>
            <a:r>
              <a:rPr lang="en-US" smtClean="0"/>
              <a:t>V. Manzari - INFN Bari</a:t>
            </a:r>
            <a:endParaRPr lang="en-US" dirty="0"/>
          </a:p>
        </p:txBody>
      </p:sp>
      <p:sp>
        <p:nvSpPr>
          <p:cNvPr id="13" name="Segnaposto piè di pagina 3"/>
          <p:cNvSpPr>
            <a:spLocks noGrp="1"/>
          </p:cNvSpPr>
          <p:nvPr>
            <p:ph type="ftr" sz="quarter" idx="4294967295"/>
          </p:nvPr>
        </p:nvSpPr>
        <p:spPr>
          <a:xfrm>
            <a:off x="2293640" y="6597352"/>
            <a:ext cx="4556720" cy="260648"/>
          </a:xfrm>
          <a:prstGeom prst="rect">
            <a:avLst/>
          </a:prstGeom>
        </p:spPr>
        <p:txBody>
          <a:bodyPr/>
          <a:lstStyle>
            <a:lvl1pPr algn="ctr">
              <a:defRPr sz="1200" i="1">
                <a:solidFill>
                  <a:srgbClr val="FFFFFF"/>
                </a:solidFill>
                <a:latin typeface="Times New Roman" pitchFamily="18" charset="0"/>
                <a:cs typeface="Times New Roman" pitchFamily="18" charset="0"/>
              </a:defRPr>
            </a:lvl1pPr>
          </a:lstStyle>
          <a:p>
            <a:r>
              <a:rPr lang="en-US" dirty="0" smtClean="0"/>
              <a:t>STORI’11 Conference – 9-14 October 201I</a:t>
            </a:r>
            <a:endParaRPr lang="en-US" dirty="0"/>
          </a:p>
        </p:txBody>
      </p:sp>
      <p:sp>
        <p:nvSpPr>
          <p:cNvPr id="14" name="Segnaposto numero diapositiva 4"/>
          <p:cNvSpPr>
            <a:spLocks noGrp="1"/>
          </p:cNvSpPr>
          <p:nvPr>
            <p:ph type="sldNum" sz="quarter" idx="4294967295"/>
          </p:nvPr>
        </p:nvSpPr>
        <p:spPr>
          <a:xfrm>
            <a:off x="7279704" y="6597352"/>
            <a:ext cx="1828800" cy="260648"/>
          </a:xfrm>
          <a:prstGeom prst="rect">
            <a:avLst/>
          </a:prstGeom>
        </p:spPr>
        <p:txBody>
          <a:bodyPr/>
          <a:lstStyle>
            <a:lvl1pPr algn="r">
              <a:defRPr sz="1200">
                <a:solidFill>
                  <a:srgbClr val="FFFFFF"/>
                </a:solidFill>
                <a:latin typeface="Times New Roman" pitchFamily="18" charset="0"/>
                <a:cs typeface="Times New Roman" pitchFamily="18" charset="0"/>
              </a:defRPr>
            </a:lvl1pPr>
          </a:lstStyle>
          <a:p>
            <a:fld id="{1AD43CCC-A7CC-4ABA-9D32-69ABA54BAB03}" type="slidenum">
              <a:rPr lang="en-US" smtClean="0"/>
              <a:pPr/>
              <a:t>10</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2"/>
          <p:cNvPicPr>
            <a:picLocks noChangeAspect="1" noChangeArrowheads="1"/>
          </p:cNvPicPr>
          <p:nvPr/>
        </p:nvPicPr>
        <p:blipFill>
          <a:blip r:embed="rId3">
            <a:clrChange>
              <a:clrFrom>
                <a:srgbClr val="0000CC"/>
              </a:clrFrom>
              <a:clrTo>
                <a:srgbClr val="0000CC">
                  <a:alpha val="0"/>
                </a:srgbClr>
              </a:clrTo>
            </a:clrChange>
            <a:extLst>
              <a:ext uri="{28A0092B-C50C-407E-A947-70E740481C1C}">
                <a14:useLocalDpi xmlns:a14="http://schemas.microsoft.com/office/drawing/2010/main"/>
              </a:ext>
            </a:extLst>
          </a:blip>
          <a:srcRect/>
          <a:stretch>
            <a:fillRect/>
          </a:stretch>
        </p:blipFill>
        <p:spPr bwMode="auto">
          <a:xfrm>
            <a:off x="207963" y="1277938"/>
            <a:ext cx="8469312" cy="394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 Box 6"/>
          <p:cNvSpPr txBox="1">
            <a:spLocks noChangeArrowheads="1"/>
          </p:cNvSpPr>
          <p:nvPr/>
        </p:nvSpPr>
        <p:spPr bwMode="auto">
          <a:xfrm>
            <a:off x="598488" y="3290888"/>
            <a:ext cx="1111250"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0165" tIns="40083" rIns="80165" bIns="40083">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a:solidFill>
                  <a:srgbClr val="0066FF"/>
                </a:solidFill>
                <a:latin typeface="Helvetica" charset="0"/>
              </a:rPr>
              <a:t>1 sensor</a:t>
            </a:r>
          </a:p>
        </p:txBody>
      </p:sp>
      <p:sp>
        <p:nvSpPr>
          <p:cNvPr id="14340" name="Text Box 7"/>
          <p:cNvSpPr txBox="1">
            <a:spLocks noChangeArrowheads="1"/>
          </p:cNvSpPr>
          <p:nvPr/>
        </p:nvSpPr>
        <p:spPr bwMode="auto">
          <a:xfrm>
            <a:off x="3511550" y="2236788"/>
            <a:ext cx="1111250"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0165" tIns="40083" rIns="80165" bIns="40083">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a:solidFill>
                  <a:srgbClr val="0066FF"/>
                </a:solidFill>
                <a:latin typeface="Helvetica" charset="0"/>
              </a:rPr>
              <a:t>1 sensor</a:t>
            </a:r>
          </a:p>
        </p:txBody>
      </p:sp>
      <p:sp>
        <p:nvSpPr>
          <p:cNvPr id="14341" name="Text Box 9"/>
          <p:cNvSpPr txBox="1">
            <a:spLocks noChangeArrowheads="1"/>
          </p:cNvSpPr>
          <p:nvPr/>
        </p:nvSpPr>
        <p:spPr bwMode="auto">
          <a:xfrm>
            <a:off x="3035300" y="3981450"/>
            <a:ext cx="20574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165" tIns="40083" rIns="80165" bIns="40083">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a:solidFill>
                  <a:srgbClr val="0066FF"/>
                </a:solidFill>
                <a:latin typeface="Helvetica" charset="0"/>
              </a:rPr>
              <a:t>10 readout chips</a:t>
            </a:r>
          </a:p>
        </p:txBody>
      </p:sp>
      <p:sp>
        <p:nvSpPr>
          <p:cNvPr id="14342" name="Text Box 10"/>
          <p:cNvSpPr txBox="1">
            <a:spLocks noChangeArrowheads="1"/>
          </p:cNvSpPr>
          <p:nvPr/>
        </p:nvSpPr>
        <p:spPr bwMode="auto">
          <a:xfrm>
            <a:off x="207963" y="1209877"/>
            <a:ext cx="4291231" cy="634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0165" tIns="40083" rIns="80165" bIns="40083">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marL="285750" indent="-285750" eaLnBrk="1" hangingPunct="1">
              <a:buFont typeface="Wingdings" charset="2"/>
              <a:buChar char="§"/>
            </a:pPr>
            <a:r>
              <a:rPr lang="en-US" sz="1800" b="0" dirty="0">
                <a:solidFill>
                  <a:srgbClr val="002060"/>
                </a:solidFill>
                <a:latin typeface="Times New Roman"/>
                <a:cs typeface="Times New Roman"/>
              </a:rPr>
              <a:t>physical size = 200 mm x 15 mm x 2 </a:t>
            </a:r>
            <a:r>
              <a:rPr lang="en-US" sz="1800" b="0" dirty="0" smtClean="0">
                <a:solidFill>
                  <a:srgbClr val="002060"/>
                </a:solidFill>
                <a:latin typeface="Times New Roman"/>
                <a:cs typeface="Times New Roman"/>
              </a:rPr>
              <a:t>mm</a:t>
            </a:r>
          </a:p>
          <a:p>
            <a:pPr marL="285750" indent="-285750" eaLnBrk="1" hangingPunct="1">
              <a:buFont typeface="Wingdings" charset="2"/>
              <a:buChar char="§"/>
            </a:pPr>
            <a:r>
              <a:rPr lang="en-US" sz="1800" b="0" dirty="0">
                <a:solidFill>
                  <a:srgbClr val="002060"/>
                </a:solidFill>
                <a:latin typeface="Times New Roman"/>
                <a:cs typeface="Times New Roman"/>
              </a:rPr>
              <a:t>material budget = 1.1% X</a:t>
            </a:r>
            <a:r>
              <a:rPr lang="en-US" sz="1800" b="0" baseline="-25000" dirty="0">
                <a:solidFill>
                  <a:srgbClr val="002060"/>
                </a:solidFill>
                <a:latin typeface="Times New Roman"/>
                <a:cs typeface="Times New Roman"/>
              </a:rPr>
              <a:t>0</a:t>
            </a:r>
            <a:r>
              <a:rPr lang="en-US" sz="1800" b="0" dirty="0">
                <a:solidFill>
                  <a:srgbClr val="002060"/>
                </a:solidFill>
                <a:latin typeface="Times New Roman"/>
                <a:cs typeface="Times New Roman"/>
              </a:rPr>
              <a:t> -&gt; no </a:t>
            </a:r>
            <a:r>
              <a:rPr lang="en-US" sz="1800" b="0" dirty="0" smtClean="0">
                <a:solidFill>
                  <a:srgbClr val="002060"/>
                </a:solidFill>
                <a:latin typeface="Times New Roman"/>
                <a:cs typeface="Times New Roman"/>
              </a:rPr>
              <a:t>copper</a:t>
            </a:r>
            <a:endParaRPr lang="en-US" sz="1800" b="0" dirty="0">
              <a:solidFill>
                <a:srgbClr val="002060"/>
              </a:solidFill>
              <a:latin typeface="Times New Roman"/>
              <a:cs typeface="Times New Roman"/>
            </a:endParaRPr>
          </a:p>
        </p:txBody>
      </p:sp>
      <p:sp>
        <p:nvSpPr>
          <p:cNvPr id="14344" name="TextBox 16"/>
          <p:cNvSpPr txBox="1">
            <a:spLocks noChangeArrowheads="1"/>
          </p:cNvSpPr>
          <p:nvPr/>
        </p:nvSpPr>
        <p:spPr bwMode="auto">
          <a:xfrm>
            <a:off x="1143000" y="5183188"/>
            <a:ext cx="7702422" cy="1071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165" tIns="40083" rIns="80165" bIns="40083">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marL="342900" indent="-342900" eaLnBrk="1" hangingPunct="1">
              <a:spcBef>
                <a:spcPts val="263"/>
              </a:spcBef>
              <a:buFont typeface="Arial"/>
              <a:buChar char="•"/>
            </a:pPr>
            <a:r>
              <a:rPr lang="en-US" sz="2000" b="0" dirty="0" smtClean="0">
                <a:solidFill>
                  <a:srgbClr val="C00000"/>
                </a:solidFill>
                <a:latin typeface="Times New Roman"/>
                <a:cs typeface="Times New Roman"/>
              </a:rPr>
              <a:t>~</a:t>
            </a:r>
            <a:r>
              <a:rPr lang="en-US" sz="2000" b="0" dirty="0">
                <a:solidFill>
                  <a:srgbClr val="C00000"/>
                </a:solidFill>
                <a:latin typeface="Times New Roman"/>
                <a:cs typeface="Times New Roman"/>
              </a:rPr>
              <a:t>10 million channels in 1200 pixel chips</a:t>
            </a:r>
          </a:p>
          <a:p>
            <a:pPr marL="342900" indent="-342900" eaLnBrk="1" hangingPunct="1">
              <a:spcBef>
                <a:spcPts val="263"/>
              </a:spcBef>
              <a:buFont typeface="Arial"/>
              <a:buChar char="•"/>
            </a:pPr>
            <a:r>
              <a:rPr lang="en-US" sz="2000" b="0" dirty="0">
                <a:solidFill>
                  <a:srgbClr val="C00000"/>
                </a:solidFill>
                <a:latin typeface="Times New Roman"/>
                <a:cs typeface="Times New Roman"/>
              </a:rPr>
              <a:t>120 detector modules – half </a:t>
            </a:r>
            <a:r>
              <a:rPr lang="en-US" sz="2000" b="0" dirty="0" smtClean="0">
                <a:solidFill>
                  <a:srgbClr val="C00000"/>
                </a:solidFill>
                <a:latin typeface="Times New Roman"/>
                <a:cs typeface="Times New Roman"/>
              </a:rPr>
              <a:t>staves (40 on inner and 80 on outer layer) </a:t>
            </a:r>
            <a:endParaRPr lang="en-US" sz="2000" b="0" dirty="0">
              <a:solidFill>
                <a:srgbClr val="C00000"/>
              </a:solidFill>
              <a:latin typeface="Times New Roman"/>
              <a:cs typeface="Times New Roman"/>
            </a:endParaRPr>
          </a:p>
          <a:p>
            <a:pPr marL="342900" indent="-342900" eaLnBrk="1" hangingPunct="1">
              <a:spcBef>
                <a:spcPts val="263"/>
              </a:spcBef>
              <a:buFont typeface="Arial"/>
              <a:buChar char="•"/>
            </a:pPr>
            <a:r>
              <a:rPr lang="en-US" sz="2000" b="0" dirty="0">
                <a:solidFill>
                  <a:srgbClr val="C00000"/>
                </a:solidFill>
                <a:latin typeface="Times New Roman"/>
                <a:cs typeface="Times New Roman"/>
              </a:rPr>
              <a:t>10 sectors</a:t>
            </a:r>
          </a:p>
        </p:txBody>
      </p:sp>
      <p:cxnSp>
        <p:nvCxnSpPr>
          <p:cNvPr id="14346" name="Straight Connector 16"/>
          <p:cNvCxnSpPr>
            <a:cxnSpLocks noChangeShapeType="1"/>
          </p:cNvCxnSpPr>
          <p:nvPr/>
        </p:nvCxnSpPr>
        <p:spPr bwMode="auto">
          <a:xfrm rot="16200000" flipH="1">
            <a:off x="5719762" y="3519488"/>
            <a:ext cx="409575" cy="19050"/>
          </a:xfrm>
          <a:prstGeom prst="line">
            <a:avLst/>
          </a:prstGeom>
          <a:noFill/>
          <a:ln w="6350">
            <a:solidFill>
              <a:schemeClr val="bg1"/>
            </a:solidFill>
            <a:round/>
            <a:headEnd/>
            <a:tailEnd/>
          </a:ln>
          <a:extLst>
            <a:ext uri="{909E8E84-426E-40dd-AFC4-6F175D3DCCD1}">
              <a14:hiddenFill xmlns:a14="http://schemas.microsoft.com/office/drawing/2010/main">
                <a:noFill/>
              </a14:hiddenFill>
            </a:ext>
          </a:extLst>
        </p:spPr>
      </p:cxnSp>
      <p:cxnSp>
        <p:nvCxnSpPr>
          <p:cNvPr id="14347" name="Straight Connector 18"/>
          <p:cNvCxnSpPr>
            <a:cxnSpLocks noChangeShapeType="1"/>
          </p:cNvCxnSpPr>
          <p:nvPr/>
        </p:nvCxnSpPr>
        <p:spPr bwMode="auto">
          <a:xfrm rot="5400000">
            <a:off x="6153150" y="3524250"/>
            <a:ext cx="304800" cy="228600"/>
          </a:xfrm>
          <a:prstGeom prst="line">
            <a:avLst/>
          </a:prstGeom>
          <a:noFill/>
          <a:ln w="12700">
            <a:solidFill>
              <a:schemeClr val="bg1"/>
            </a:solidFill>
            <a:round/>
            <a:headEnd/>
            <a:tailEnd/>
          </a:ln>
          <a:extLst>
            <a:ext uri="{909E8E84-426E-40dd-AFC4-6F175D3DCCD1}">
              <a14:hiddenFill xmlns:a14="http://schemas.microsoft.com/office/drawing/2010/main">
                <a:noFill/>
              </a14:hiddenFill>
            </a:ext>
          </a:extLst>
        </p:spPr>
      </p:cxnSp>
      <p:sp>
        <p:nvSpPr>
          <p:cNvPr id="13" name="TextBox 12"/>
          <p:cNvSpPr txBox="1"/>
          <p:nvPr/>
        </p:nvSpPr>
        <p:spPr>
          <a:xfrm>
            <a:off x="3353357" y="35912"/>
            <a:ext cx="2147468" cy="523220"/>
          </a:xfrm>
          <a:prstGeom prst="rect">
            <a:avLst/>
          </a:prstGeom>
          <a:noFill/>
        </p:spPr>
        <p:txBody>
          <a:bodyPr wrap="none" rtlCol="0">
            <a:spAutoFit/>
          </a:bodyPr>
          <a:lstStyle/>
          <a:p>
            <a:r>
              <a:rPr lang="en-US" sz="2800" dirty="0" smtClean="0">
                <a:solidFill>
                  <a:srgbClr val="0000FF"/>
                </a:solidFill>
                <a:latin typeface="Comic Sans MS"/>
                <a:cs typeface="Comic Sans MS"/>
              </a:rPr>
              <a:t>SPD module</a:t>
            </a:r>
            <a:endParaRPr lang="en-US" sz="2800" dirty="0">
              <a:solidFill>
                <a:srgbClr val="0000FF"/>
              </a:solidFill>
              <a:latin typeface="Comic Sans MS"/>
              <a:cs typeface="Comic Sans MS"/>
            </a:endParaRPr>
          </a:p>
        </p:txBody>
      </p:sp>
      <p:sp>
        <p:nvSpPr>
          <p:cNvPr id="11" name="Segnaposto data 2"/>
          <p:cNvSpPr>
            <a:spLocks noGrp="1"/>
          </p:cNvSpPr>
          <p:nvPr>
            <p:ph type="dt" sz="half" idx="4294967295"/>
          </p:nvPr>
        </p:nvSpPr>
        <p:spPr>
          <a:xfrm>
            <a:off x="35496" y="6597352"/>
            <a:ext cx="2514600" cy="260648"/>
          </a:xfrm>
          <a:prstGeom prst="rect">
            <a:avLst/>
          </a:prstGeom>
        </p:spPr>
        <p:txBody>
          <a:bodyPr/>
          <a:lstStyle>
            <a:lvl1pPr>
              <a:defRPr sz="1200" i="1">
                <a:solidFill>
                  <a:srgbClr val="FFFFFF"/>
                </a:solidFill>
                <a:latin typeface="Times New Roman" pitchFamily="18" charset="0"/>
                <a:cs typeface="Times New Roman" pitchFamily="18" charset="0"/>
              </a:defRPr>
            </a:lvl1pPr>
          </a:lstStyle>
          <a:p>
            <a:r>
              <a:rPr lang="en-US" smtClean="0"/>
              <a:t>V. Manzari - INFN Bari</a:t>
            </a:r>
            <a:endParaRPr lang="en-US" dirty="0"/>
          </a:p>
        </p:txBody>
      </p:sp>
      <p:sp>
        <p:nvSpPr>
          <p:cNvPr id="12" name="Segnaposto piè di pagina 3"/>
          <p:cNvSpPr>
            <a:spLocks noGrp="1"/>
          </p:cNvSpPr>
          <p:nvPr>
            <p:ph type="ftr" sz="quarter" idx="4294967295"/>
          </p:nvPr>
        </p:nvSpPr>
        <p:spPr>
          <a:xfrm>
            <a:off x="2293640" y="6597352"/>
            <a:ext cx="4556720" cy="260648"/>
          </a:xfrm>
          <a:prstGeom prst="rect">
            <a:avLst/>
          </a:prstGeom>
        </p:spPr>
        <p:txBody>
          <a:bodyPr/>
          <a:lstStyle>
            <a:lvl1pPr algn="ctr">
              <a:defRPr sz="1200" i="1">
                <a:solidFill>
                  <a:srgbClr val="FFFFFF"/>
                </a:solidFill>
                <a:latin typeface="Times New Roman" pitchFamily="18" charset="0"/>
                <a:cs typeface="Times New Roman" pitchFamily="18" charset="0"/>
              </a:defRPr>
            </a:lvl1pPr>
          </a:lstStyle>
          <a:p>
            <a:r>
              <a:rPr lang="en-US" dirty="0" smtClean="0"/>
              <a:t>STORI’11 Conference – 9-14 October 201I</a:t>
            </a:r>
            <a:endParaRPr lang="en-US" dirty="0"/>
          </a:p>
        </p:txBody>
      </p:sp>
      <p:sp>
        <p:nvSpPr>
          <p:cNvPr id="14" name="Segnaposto numero diapositiva 4"/>
          <p:cNvSpPr>
            <a:spLocks noGrp="1"/>
          </p:cNvSpPr>
          <p:nvPr>
            <p:ph type="sldNum" sz="quarter" idx="4294967295"/>
          </p:nvPr>
        </p:nvSpPr>
        <p:spPr>
          <a:xfrm>
            <a:off x="7279704" y="6597352"/>
            <a:ext cx="1828800" cy="260648"/>
          </a:xfrm>
          <a:prstGeom prst="rect">
            <a:avLst/>
          </a:prstGeom>
        </p:spPr>
        <p:txBody>
          <a:bodyPr/>
          <a:lstStyle>
            <a:lvl1pPr algn="r">
              <a:defRPr sz="1200">
                <a:solidFill>
                  <a:srgbClr val="FFFFFF"/>
                </a:solidFill>
                <a:latin typeface="Times New Roman" pitchFamily="18" charset="0"/>
                <a:cs typeface="Times New Roman" pitchFamily="18" charset="0"/>
              </a:defRPr>
            </a:lvl1pPr>
          </a:lstStyle>
          <a:p>
            <a:fld id="{1AD43CCC-A7CC-4ABA-9D32-69ABA54BAB03}" type="slidenum">
              <a:rPr lang="en-US" smtClean="0"/>
              <a:pPr/>
              <a:t>11</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0" descr="halfbarre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504" y="908720"/>
            <a:ext cx="3948112"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Text Box 11"/>
          <p:cNvSpPr txBox="1">
            <a:spLocks noChangeArrowheads="1"/>
          </p:cNvSpPr>
          <p:nvPr/>
        </p:nvSpPr>
        <p:spPr bwMode="auto">
          <a:xfrm>
            <a:off x="4139952" y="908720"/>
            <a:ext cx="4019550" cy="38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80165" tIns="40083" rIns="80165" bIns="40083">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marL="285750" indent="-285750" eaLnBrk="1" hangingPunct="1">
              <a:buFont typeface="Arial"/>
              <a:buChar char="•"/>
            </a:pPr>
            <a:r>
              <a:rPr lang="en-US" sz="2000" b="0" dirty="0">
                <a:solidFill>
                  <a:schemeClr val="tx2"/>
                </a:solidFill>
                <a:latin typeface="Times New Roman"/>
                <a:cs typeface="Times New Roman"/>
              </a:rPr>
              <a:t>200 µm </a:t>
            </a:r>
            <a:r>
              <a:rPr lang="en-US" sz="2000" b="0" dirty="0" smtClean="0">
                <a:solidFill>
                  <a:schemeClr val="tx2"/>
                </a:solidFill>
                <a:latin typeface="Times New Roman"/>
                <a:cs typeface="Times New Roman"/>
              </a:rPr>
              <a:t>thick carbon </a:t>
            </a:r>
            <a:r>
              <a:rPr lang="en-US" sz="2000" b="0" dirty="0">
                <a:solidFill>
                  <a:schemeClr val="tx2"/>
                </a:solidFill>
                <a:latin typeface="Times New Roman"/>
                <a:cs typeface="Times New Roman"/>
              </a:rPr>
              <a:t>fiber support</a:t>
            </a:r>
          </a:p>
        </p:txBody>
      </p:sp>
      <p:sp>
        <p:nvSpPr>
          <p:cNvPr id="19459" name="Text Box 9"/>
          <p:cNvSpPr txBox="1">
            <a:spLocks noChangeArrowheads="1"/>
          </p:cNvSpPr>
          <p:nvPr/>
        </p:nvSpPr>
        <p:spPr bwMode="auto">
          <a:xfrm>
            <a:off x="4716016" y="5699634"/>
            <a:ext cx="4047108" cy="465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165" tIns="40083" rIns="80165" bIns="40083">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marL="342900" indent="-342900" eaLnBrk="1" hangingPunct="1">
              <a:lnSpc>
                <a:spcPct val="130000"/>
              </a:lnSpc>
              <a:buFont typeface="Arial"/>
              <a:buChar char="•"/>
            </a:pPr>
            <a:r>
              <a:rPr lang="en-GB" sz="2000" b="0" dirty="0" err="1" smtClean="0">
                <a:solidFill>
                  <a:schemeClr val="tx2"/>
                </a:solidFill>
                <a:latin typeface="Times New Roman"/>
                <a:cs typeface="Times New Roman"/>
              </a:rPr>
              <a:t>Δz</a:t>
            </a:r>
            <a:r>
              <a:rPr lang="en-GB" sz="2000" b="0" dirty="0">
                <a:solidFill>
                  <a:schemeClr val="tx2"/>
                </a:solidFill>
                <a:latin typeface="Times New Roman"/>
                <a:cs typeface="Times New Roman"/>
              </a:rPr>
              <a:t>= 28.3 cm, r= 3.9 cm &amp; 7.6 cm</a:t>
            </a:r>
          </a:p>
        </p:txBody>
      </p:sp>
      <p:pic>
        <p:nvPicPr>
          <p:cNvPr id="19461" name="Picture 16" descr="spd_half_barrel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83968" y="2160810"/>
            <a:ext cx="4648200" cy="35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3149275" y="35912"/>
            <a:ext cx="2845450" cy="523220"/>
          </a:xfrm>
          <a:prstGeom prst="rect">
            <a:avLst/>
          </a:prstGeom>
          <a:noFill/>
        </p:spPr>
        <p:txBody>
          <a:bodyPr wrap="none" rtlCol="0">
            <a:spAutoFit/>
          </a:bodyPr>
          <a:lstStyle/>
          <a:p>
            <a:r>
              <a:rPr lang="en-US" sz="2800" dirty="0" smtClean="0">
                <a:solidFill>
                  <a:srgbClr val="0000FF"/>
                </a:solidFill>
                <a:latin typeface="Comic Sans MS"/>
                <a:cs typeface="Comic Sans MS"/>
              </a:rPr>
              <a:t>SPD half-barrel</a:t>
            </a:r>
            <a:endParaRPr lang="en-US" sz="2800" dirty="0">
              <a:solidFill>
                <a:srgbClr val="0000FF"/>
              </a:solidFill>
              <a:latin typeface="Comic Sans MS"/>
              <a:cs typeface="Comic Sans MS"/>
            </a:endParaRPr>
          </a:p>
        </p:txBody>
      </p:sp>
      <p:sp>
        <p:nvSpPr>
          <p:cNvPr id="8" name="Segnaposto data 2"/>
          <p:cNvSpPr>
            <a:spLocks noGrp="1"/>
          </p:cNvSpPr>
          <p:nvPr>
            <p:ph type="dt" sz="half" idx="4294967295"/>
          </p:nvPr>
        </p:nvSpPr>
        <p:spPr>
          <a:xfrm>
            <a:off x="35496" y="6597352"/>
            <a:ext cx="2514600" cy="260648"/>
          </a:xfrm>
          <a:prstGeom prst="rect">
            <a:avLst/>
          </a:prstGeom>
        </p:spPr>
        <p:txBody>
          <a:bodyPr/>
          <a:lstStyle>
            <a:lvl1pPr>
              <a:defRPr sz="1200" i="1">
                <a:solidFill>
                  <a:srgbClr val="FFFFFF"/>
                </a:solidFill>
                <a:latin typeface="Times New Roman" pitchFamily="18" charset="0"/>
                <a:cs typeface="Times New Roman" pitchFamily="18" charset="0"/>
              </a:defRPr>
            </a:lvl1pPr>
          </a:lstStyle>
          <a:p>
            <a:r>
              <a:rPr lang="en-US" smtClean="0"/>
              <a:t>V. Manzari - INFN Bari</a:t>
            </a:r>
            <a:endParaRPr lang="en-US" dirty="0"/>
          </a:p>
        </p:txBody>
      </p:sp>
      <p:sp>
        <p:nvSpPr>
          <p:cNvPr id="9" name="Segnaposto piè di pagina 3"/>
          <p:cNvSpPr>
            <a:spLocks noGrp="1"/>
          </p:cNvSpPr>
          <p:nvPr>
            <p:ph type="ftr" sz="quarter" idx="4294967295"/>
          </p:nvPr>
        </p:nvSpPr>
        <p:spPr>
          <a:xfrm>
            <a:off x="2293640" y="6597352"/>
            <a:ext cx="4556720" cy="260648"/>
          </a:xfrm>
          <a:prstGeom prst="rect">
            <a:avLst/>
          </a:prstGeom>
        </p:spPr>
        <p:txBody>
          <a:bodyPr/>
          <a:lstStyle>
            <a:lvl1pPr algn="ctr">
              <a:defRPr sz="1200" i="1">
                <a:solidFill>
                  <a:srgbClr val="FFFFFF"/>
                </a:solidFill>
                <a:latin typeface="Times New Roman" pitchFamily="18" charset="0"/>
                <a:cs typeface="Times New Roman" pitchFamily="18" charset="0"/>
              </a:defRPr>
            </a:lvl1pPr>
          </a:lstStyle>
          <a:p>
            <a:r>
              <a:rPr lang="en-US" dirty="0" smtClean="0"/>
              <a:t>STORI’11 Conference – 9-14 October 201I</a:t>
            </a:r>
            <a:endParaRPr lang="en-US" dirty="0"/>
          </a:p>
        </p:txBody>
      </p:sp>
      <p:sp>
        <p:nvSpPr>
          <p:cNvPr id="10" name="Segnaposto numero diapositiva 4"/>
          <p:cNvSpPr>
            <a:spLocks noGrp="1"/>
          </p:cNvSpPr>
          <p:nvPr>
            <p:ph type="sldNum" sz="quarter" idx="4294967295"/>
          </p:nvPr>
        </p:nvSpPr>
        <p:spPr>
          <a:xfrm>
            <a:off x="7279704" y="6597352"/>
            <a:ext cx="1828800" cy="260648"/>
          </a:xfrm>
          <a:prstGeom prst="rect">
            <a:avLst/>
          </a:prstGeom>
        </p:spPr>
        <p:txBody>
          <a:bodyPr/>
          <a:lstStyle>
            <a:lvl1pPr algn="r">
              <a:defRPr sz="1200">
                <a:solidFill>
                  <a:srgbClr val="FFFFFF"/>
                </a:solidFill>
                <a:latin typeface="Times New Roman" pitchFamily="18" charset="0"/>
                <a:cs typeface="Times New Roman" pitchFamily="18" charset="0"/>
              </a:defRPr>
            </a:lvl1pPr>
          </a:lstStyle>
          <a:p>
            <a:fld id="{1AD43CCC-A7CC-4ABA-9D32-69ABA54BAB03}" type="slidenum">
              <a:rPr lang="en-US" smtClean="0"/>
              <a:pPr/>
              <a:t>12</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descr="_12A0185.tif"/>
          <p:cNvPicPr>
            <a:picLocks noChangeAspect="1"/>
          </p:cNvPicPr>
          <p:nvPr/>
        </p:nvPicPr>
        <p:blipFill>
          <a:blip r:embed="rId2" cstate="email"/>
          <a:srcRect/>
          <a:stretch>
            <a:fillRect/>
          </a:stretch>
        </p:blipFill>
        <p:spPr bwMode="auto">
          <a:xfrm>
            <a:off x="4716016" y="1227048"/>
            <a:ext cx="4118356" cy="2552700"/>
          </a:xfrm>
          <a:prstGeom prst="rect">
            <a:avLst/>
          </a:prstGeom>
          <a:noFill/>
          <a:ln w="19050">
            <a:solidFill>
              <a:srgbClr val="FF0000"/>
            </a:solidFill>
            <a:miter lim="800000"/>
            <a:headEnd/>
            <a:tailEnd/>
          </a:ln>
        </p:spPr>
      </p:pic>
      <p:pic>
        <p:nvPicPr>
          <p:cNvPr id="6147" name="Picture 13" descr="_12A0072.jpg"/>
          <p:cNvPicPr>
            <a:picLocks noChangeAspect="1"/>
          </p:cNvPicPr>
          <p:nvPr/>
        </p:nvPicPr>
        <p:blipFill>
          <a:blip r:embed="rId3" cstate="email"/>
          <a:srcRect/>
          <a:stretch>
            <a:fillRect/>
          </a:stretch>
        </p:blipFill>
        <p:spPr bwMode="auto">
          <a:xfrm>
            <a:off x="169168" y="1208380"/>
            <a:ext cx="4114800" cy="2537460"/>
          </a:xfrm>
          <a:prstGeom prst="rect">
            <a:avLst/>
          </a:prstGeom>
          <a:noFill/>
          <a:ln w="19050">
            <a:solidFill>
              <a:srgbClr val="FF0000"/>
            </a:solidFill>
            <a:miter lim="800000"/>
            <a:headEnd/>
            <a:tailEnd/>
          </a:ln>
        </p:spPr>
      </p:pic>
      <p:sp>
        <p:nvSpPr>
          <p:cNvPr id="6149" name="TextBox 5"/>
          <p:cNvSpPr txBox="1">
            <a:spLocks noChangeArrowheads="1"/>
          </p:cNvSpPr>
          <p:nvPr/>
        </p:nvSpPr>
        <p:spPr bwMode="auto">
          <a:xfrm>
            <a:off x="179512" y="715342"/>
            <a:ext cx="7920880" cy="430887"/>
          </a:xfrm>
          <a:prstGeom prst="rect">
            <a:avLst/>
          </a:prstGeom>
          <a:noFill/>
          <a:ln w="9525">
            <a:noFill/>
            <a:miter lim="800000"/>
            <a:headEnd/>
            <a:tailEnd/>
          </a:ln>
        </p:spPr>
        <p:txBody>
          <a:bodyPr wrap="square">
            <a:spAutoFit/>
          </a:bodyPr>
          <a:lstStyle/>
          <a:p>
            <a:pPr algn="just">
              <a:buFont typeface="Wingdings" pitchFamily="2" charset="2"/>
              <a:buChar char="Ø"/>
            </a:pPr>
            <a:r>
              <a:rPr lang="en-GB" sz="2200" dirty="0">
                <a:solidFill>
                  <a:srgbClr val="212745"/>
                </a:solidFill>
                <a:latin typeface="Times New Roman" pitchFamily="18" charset="0"/>
              </a:rPr>
              <a:t> </a:t>
            </a:r>
            <a:r>
              <a:rPr lang="en-GB" sz="2200" dirty="0" smtClean="0">
                <a:solidFill>
                  <a:srgbClr val="212745"/>
                </a:solidFill>
                <a:latin typeface="Times New Roman" pitchFamily="18" charset="0"/>
              </a:rPr>
              <a:t>The SPD was installed in ALICE in Jun‘07</a:t>
            </a:r>
          </a:p>
        </p:txBody>
      </p:sp>
      <p:pic>
        <p:nvPicPr>
          <p:cNvPr id="14" name="Picture 16" descr="Immagine 019.jpg"/>
          <p:cNvPicPr>
            <a:picLocks noChangeAspect="1"/>
          </p:cNvPicPr>
          <p:nvPr/>
        </p:nvPicPr>
        <p:blipFill>
          <a:blip r:embed="rId4" cstate="email"/>
          <a:srcRect/>
          <a:stretch>
            <a:fillRect/>
          </a:stretch>
        </p:blipFill>
        <p:spPr bwMode="auto">
          <a:xfrm>
            <a:off x="5292605" y="3594070"/>
            <a:ext cx="3311843" cy="2777966"/>
          </a:xfrm>
          <a:prstGeom prst="rect">
            <a:avLst/>
          </a:prstGeom>
          <a:noFill/>
          <a:ln w="19050">
            <a:solidFill>
              <a:srgbClr val="FF0000"/>
            </a:solidFill>
            <a:miter lim="800000"/>
            <a:headEnd/>
            <a:tailEnd/>
          </a:ln>
        </p:spPr>
      </p:pic>
      <p:pic>
        <p:nvPicPr>
          <p:cNvPr id="11" name="Picture 5" descr="L1000972_sml.jpg"/>
          <p:cNvPicPr>
            <a:picLocks noChangeAspect="1"/>
          </p:cNvPicPr>
          <p:nvPr/>
        </p:nvPicPr>
        <p:blipFill>
          <a:blip r:embed="rId5"/>
          <a:srcRect/>
          <a:stretch>
            <a:fillRect/>
          </a:stretch>
        </p:blipFill>
        <p:spPr bwMode="auto">
          <a:xfrm>
            <a:off x="1603573" y="3779748"/>
            <a:ext cx="2387600" cy="2416175"/>
          </a:xfrm>
          <a:prstGeom prst="rect">
            <a:avLst/>
          </a:prstGeom>
          <a:noFill/>
          <a:ln w="28575">
            <a:noFill/>
            <a:miter lim="800000"/>
            <a:headEnd/>
            <a:tailEnd/>
          </a:ln>
        </p:spPr>
      </p:pic>
      <p:cxnSp>
        <p:nvCxnSpPr>
          <p:cNvPr id="12" name="Straight Arrow Connector 11"/>
          <p:cNvCxnSpPr>
            <a:stCxn id="19" idx="3"/>
          </p:cNvCxnSpPr>
          <p:nvPr/>
        </p:nvCxnSpPr>
        <p:spPr bwMode="auto">
          <a:xfrm>
            <a:off x="1763688" y="4067101"/>
            <a:ext cx="593948" cy="341297"/>
          </a:xfrm>
          <a:prstGeom prst="straightConnector1">
            <a:avLst/>
          </a:prstGeom>
          <a:ln w="28575">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bwMode="auto">
          <a:xfrm>
            <a:off x="1475656" y="4293096"/>
            <a:ext cx="385092" cy="972552"/>
          </a:xfrm>
          <a:prstGeom prst="straightConnector1">
            <a:avLst/>
          </a:prstGeom>
          <a:ln w="28575">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bwMode="auto">
          <a:xfrm rot="5400000">
            <a:off x="3160117" y="5299779"/>
            <a:ext cx="742950" cy="703262"/>
          </a:xfrm>
          <a:prstGeom prst="straightConnector1">
            <a:avLst/>
          </a:prstGeom>
          <a:ln w="28575">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bwMode="auto">
          <a:xfrm rot="16200000" flipV="1">
            <a:off x="3194248" y="4305211"/>
            <a:ext cx="871537" cy="506412"/>
          </a:xfrm>
          <a:prstGeom prst="straightConnector1">
            <a:avLst/>
          </a:prstGeom>
          <a:ln w="28575">
            <a:solidFill>
              <a:srgbClr val="00FF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2"/>
          <p:cNvSpPr txBox="1">
            <a:spLocks noChangeArrowheads="1"/>
          </p:cNvSpPr>
          <p:nvPr/>
        </p:nvSpPr>
        <p:spPr bwMode="auto">
          <a:xfrm>
            <a:off x="2082998" y="4600485"/>
            <a:ext cx="1219200" cy="366713"/>
          </a:xfrm>
          <a:prstGeom prst="rect">
            <a:avLst/>
          </a:prstGeom>
          <a:noFill/>
          <a:ln w="9525">
            <a:noFill/>
            <a:miter lim="800000"/>
            <a:headEnd/>
            <a:tailEnd/>
          </a:ln>
        </p:spPr>
        <p:txBody>
          <a:bodyPr wrap="none">
            <a:spAutoFit/>
          </a:bodyPr>
          <a:lstStyle/>
          <a:p>
            <a:pPr>
              <a:defRPr/>
            </a:pPr>
            <a:r>
              <a:rPr lang="en-GB" dirty="0">
                <a:solidFill>
                  <a:schemeClr val="bg1"/>
                </a:solidFill>
                <a:latin typeface="Times New Roman" pitchFamily="18" charset="0"/>
              </a:rPr>
              <a:t>Beam pipe</a:t>
            </a:r>
          </a:p>
        </p:txBody>
      </p:sp>
      <p:sp>
        <p:nvSpPr>
          <p:cNvPr id="18" name="TextBox 23"/>
          <p:cNvSpPr txBox="1">
            <a:spLocks noChangeArrowheads="1"/>
          </p:cNvSpPr>
          <p:nvPr/>
        </p:nvSpPr>
        <p:spPr bwMode="auto">
          <a:xfrm>
            <a:off x="3709094" y="4994185"/>
            <a:ext cx="1150938" cy="287338"/>
          </a:xfrm>
          <a:prstGeom prst="rect">
            <a:avLst/>
          </a:prstGeom>
          <a:solidFill>
            <a:schemeClr val="bg1"/>
          </a:solidFill>
          <a:ln w="9525">
            <a:noFill/>
            <a:miter lim="800000"/>
            <a:headEnd/>
            <a:tailEnd/>
          </a:ln>
        </p:spPr>
        <p:txBody>
          <a:bodyPr>
            <a:spAutoFit/>
          </a:bodyPr>
          <a:lstStyle/>
          <a:p>
            <a:pPr algn="ctr">
              <a:defRPr/>
            </a:pPr>
            <a:r>
              <a:rPr lang="en-GB" sz="1400" dirty="0">
                <a:solidFill>
                  <a:srgbClr val="0000CC"/>
                </a:solidFill>
                <a:latin typeface="+mn-lt"/>
              </a:rPr>
              <a:t>Outer layer</a:t>
            </a:r>
          </a:p>
        </p:txBody>
      </p:sp>
      <p:sp>
        <p:nvSpPr>
          <p:cNvPr id="19" name="TextBox 12"/>
          <p:cNvSpPr txBox="1">
            <a:spLocks noChangeArrowheads="1"/>
          </p:cNvSpPr>
          <p:nvPr/>
        </p:nvSpPr>
        <p:spPr bwMode="auto">
          <a:xfrm>
            <a:off x="611163" y="3913113"/>
            <a:ext cx="1152525" cy="307975"/>
          </a:xfrm>
          <a:prstGeom prst="rect">
            <a:avLst/>
          </a:prstGeom>
          <a:solidFill>
            <a:schemeClr val="bg1"/>
          </a:solidFill>
          <a:ln w="9525">
            <a:noFill/>
            <a:miter lim="800000"/>
            <a:headEnd/>
            <a:tailEnd/>
          </a:ln>
        </p:spPr>
        <p:txBody>
          <a:bodyPr>
            <a:spAutoFit/>
          </a:bodyPr>
          <a:lstStyle/>
          <a:p>
            <a:pPr algn="ctr">
              <a:defRPr/>
            </a:pPr>
            <a:r>
              <a:rPr lang="en-GB" sz="1400" dirty="0">
                <a:solidFill>
                  <a:srgbClr val="0000CC"/>
                </a:solidFill>
                <a:latin typeface="+mn-lt"/>
              </a:rPr>
              <a:t>Inner layer</a:t>
            </a:r>
          </a:p>
        </p:txBody>
      </p:sp>
      <p:sp>
        <p:nvSpPr>
          <p:cNvPr id="20" name="Text Box 27"/>
          <p:cNvSpPr txBox="1">
            <a:spLocks noChangeArrowheads="1"/>
          </p:cNvSpPr>
          <p:nvPr/>
        </p:nvSpPr>
        <p:spPr bwMode="auto">
          <a:xfrm>
            <a:off x="755577" y="6228020"/>
            <a:ext cx="4176463" cy="369332"/>
          </a:xfrm>
          <a:prstGeom prst="rect">
            <a:avLst/>
          </a:prstGeom>
          <a:solidFill>
            <a:schemeClr val="bg1"/>
          </a:solidFill>
          <a:ln w="28575">
            <a:solidFill>
              <a:srgbClr val="FF0000"/>
            </a:solidFill>
            <a:miter lim="800000"/>
            <a:headEnd/>
            <a:tailEnd/>
          </a:ln>
        </p:spPr>
        <p:txBody>
          <a:bodyPr wrap="square">
            <a:spAutoFit/>
          </a:bodyPr>
          <a:lstStyle/>
          <a:p>
            <a:pPr algn="ctr">
              <a:defRPr/>
            </a:pPr>
            <a:r>
              <a:rPr lang="en-GB" dirty="0">
                <a:solidFill>
                  <a:srgbClr val="0000FF"/>
                </a:solidFill>
                <a:latin typeface="Times New Roman"/>
                <a:cs typeface="Times New Roman"/>
              </a:rPr>
              <a:t>Minimum </a:t>
            </a:r>
            <a:r>
              <a:rPr lang="en-GB" dirty="0" smtClean="0">
                <a:solidFill>
                  <a:srgbClr val="0000FF"/>
                </a:solidFill>
                <a:latin typeface="Times New Roman"/>
                <a:cs typeface="Times New Roman"/>
              </a:rPr>
              <a:t>clearance to beam </a:t>
            </a:r>
            <a:r>
              <a:rPr lang="en-GB" dirty="0">
                <a:solidFill>
                  <a:srgbClr val="0000FF"/>
                </a:solidFill>
                <a:latin typeface="Times New Roman"/>
                <a:cs typeface="Times New Roman"/>
              </a:rPr>
              <a:t>pipe </a:t>
            </a:r>
            <a:r>
              <a:rPr lang="en-GB" dirty="0">
                <a:solidFill>
                  <a:srgbClr val="0000FF"/>
                </a:solidFill>
                <a:latin typeface="Times New Roman"/>
                <a:cs typeface="Times New Roman"/>
                <a:sym typeface="Symbol" pitchFamily="18" charset="2"/>
              </a:rPr>
              <a:t>5 mm</a:t>
            </a:r>
            <a:r>
              <a:rPr lang="en-GB" dirty="0">
                <a:solidFill>
                  <a:srgbClr val="0000FF"/>
                </a:solidFill>
                <a:latin typeface="Times New Roman"/>
                <a:cs typeface="Times New Roman"/>
              </a:rPr>
              <a:t> </a:t>
            </a:r>
          </a:p>
        </p:txBody>
      </p:sp>
      <p:sp>
        <p:nvSpPr>
          <p:cNvPr id="21" name="TextBox 20"/>
          <p:cNvSpPr txBox="1"/>
          <p:nvPr/>
        </p:nvSpPr>
        <p:spPr>
          <a:xfrm>
            <a:off x="2965230" y="35912"/>
            <a:ext cx="3213540" cy="584776"/>
          </a:xfrm>
          <a:prstGeom prst="rect">
            <a:avLst/>
          </a:prstGeom>
          <a:noFill/>
        </p:spPr>
        <p:txBody>
          <a:bodyPr wrap="none" rtlCol="0">
            <a:spAutoFit/>
          </a:bodyPr>
          <a:lstStyle/>
          <a:p>
            <a:r>
              <a:rPr lang="en-US" sz="3200" dirty="0" smtClean="0">
                <a:solidFill>
                  <a:srgbClr val="0000FF"/>
                </a:solidFill>
                <a:latin typeface="Comic Sans MS"/>
                <a:cs typeface="Comic Sans MS"/>
              </a:rPr>
              <a:t>SPD integration</a:t>
            </a:r>
            <a:endParaRPr lang="en-US" sz="3200" dirty="0">
              <a:solidFill>
                <a:srgbClr val="0000FF"/>
              </a:solidFill>
              <a:latin typeface="Comic Sans MS"/>
              <a:cs typeface="Comic Sans MS"/>
            </a:endParaRPr>
          </a:p>
        </p:txBody>
      </p:sp>
      <p:sp>
        <p:nvSpPr>
          <p:cNvPr id="22" name="Segnaposto data 2"/>
          <p:cNvSpPr>
            <a:spLocks noGrp="1"/>
          </p:cNvSpPr>
          <p:nvPr>
            <p:ph type="dt" sz="half" idx="4294967295"/>
          </p:nvPr>
        </p:nvSpPr>
        <p:spPr>
          <a:xfrm>
            <a:off x="35496" y="6597352"/>
            <a:ext cx="2514600" cy="260648"/>
          </a:xfrm>
          <a:prstGeom prst="rect">
            <a:avLst/>
          </a:prstGeom>
        </p:spPr>
        <p:txBody>
          <a:bodyPr/>
          <a:lstStyle>
            <a:lvl1pPr>
              <a:defRPr sz="1200" i="1">
                <a:solidFill>
                  <a:srgbClr val="FFFFFF"/>
                </a:solidFill>
                <a:latin typeface="Times New Roman" pitchFamily="18" charset="0"/>
                <a:cs typeface="Times New Roman" pitchFamily="18" charset="0"/>
              </a:defRPr>
            </a:lvl1pPr>
          </a:lstStyle>
          <a:p>
            <a:r>
              <a:rPr lang="en-US" smtClean="0"/>
              <a:t>V. Manzari - INFN Bari</a:t>
            </a:r>
            <a:endParaRPr lang="en-US" dirty="0"/>
          </a:p>
        </p:txBody>
      </p:sp>
      <p:sp>
        <p:nvSpPr>
          <p:cNvPr id="23" name="Segnaposto piè di pagina 3"/>
          <p:cNvSpPr>
            <a:spLocks noGrp="1"/>
          </p:cNvSpPr>
          <p:nvPr>
            <p:ph type="ftr" sz="quarter" idx="4294967295"/>
          </p:nvPr>
        </p:nvSpPr>
        <p:spPr>
          <a:xfrm>
            <a:off x="2293640" y="6597352"/>
            <a:ext cx="4556720" cy="260648"/>
          </a:xfrm>
          <a:prstGeom prst="rect">
            <a:avLst/>
          </a:prstGeom>
        </p:spPr>
        <p:txBody>
          <a:bodyPr/>
          <a:lstStyle>
            <a:lvl1pPr algn="ctr">
              <a:defRPr sz="1200" i="1">
                <a:solidFill>
                  <a:srgbClr val="FFFFFF"/>
                </a:solidFill>
                <a:latin typeface="Times New Roman" pitchFamily="18" charset="0"/>
                <a:cs typeface="Times New Roman" pitchFamily="18" charset="0"/>
              </a:defRPr>
            </a:lvl1pPr>
          </a:lstStyle>
          <a:p>
            <a:r>
              <a:rPr lang="en-US" dirty="0" smtClean="0"/>
              <a:t>STORI’11 Conference – 9-14 October 201I</a:t>
            </a:r>
            <a:endParaRPr lang="en-US" dirty="0"/>
          </a:p>
        </p:txBody>
      </p:sp>
      <p:sp>
        <p:nvSpPr>
          <p:cNvPr id="24" name="Segnaposto numero diapositiva 4"/>
          <p:cNvSpPr>
            <a:spLocks noGrp="1"/>
          </p:cNvSpPr>
          <p:nvPr>
            <p:ph type="sldNum" sz="quarter" idx="4294967295"/>
          </p:nvPr>
        </p:nvSpPr>
        <p:spPr>
          <a:xfrm>
            <a:off x="7279704" y="6597352"/>
            <a:ext cx="1828800" cy="260648"/>
          </a:xfrm>
          <a:prstGeom prst="rect">
            <a:avLst/>
          </a:prstGeom>
        </p:spPr>
        <p:txBody>
          <a:bodyPr/>
          <a:lstStyle>
            <a:lvl1pPr algn="r">
              <a:defRPr sz="1200">
                <a:solidFill>
                  <a:srgbClr val="FFFFFF"/>
                </a:solidFill>
                <a:latin typeface="Times New Roman" pitchFamily="18" charset="0"/>
                <a:cs typeface="Times New Roman" pitchFamily="18" charset="0"/>
              </a:defRPr>
            </a:lvl1pPr>
          </a:lstStyle>
          <a:p>
            <a:fld id="{1AD43CCC-A7CC-4ABA-9D32-69ABA54BAB03}" type="slidenum">
              <a:rPr lang="en-US" smtClean="0"/>
              <a:pPr/>
              <a:t>13</a:t>
            </a:fld>
            <a:endParaRPr lang="en-US" dirty="0"/>
          </a:p>
        </p:txBody>
      </p:sp>
    </p:spTree>
    <p:extLst>
      <p:ext uri="{BB962C8B-B14F-4D97-AF65-F5344CB8AC3E}">
        <p14:creationId xmlns:p14="http://schemas.microsoft.com/office/powerpoint/2010/main" val="219612654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Content Placeholder 2"/>
          <p:cNvSpPr txBox="1">
            <a:spLocks/>
          </p:cNvSpPr>
          <p:nvPr/>
        </p:nvSpPr>
        <p:spPr bwMode="auto">
          <a:xfrm>
            <a:off x="107504" y="764704"/>
            <a:ext cx="5472607" cy="196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14300"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marL="400050" indent="-285750">
              <a:spcBef>
                <a:spcPct val="20000"/>
              </a:spcBef>
              <a:buFont typeface="Wingdings" charset="2"/>
              <a:buChar char="Ø"/>
            </a:pPr>
            <a:r>
              <a:rPr lang="en-GB" sz="2000" dirty="0" smtClean="0">
                <a:latin typeface="Times New Roman"/>
                <a:ea typeface="Luxi Sans" charset="0"/>
                <a:cs typeface="Times New Roman"/>
              </a:rPr>
              <a:t>“Global”</a:t>
            </a:r>
          </a:p>
          <a:p>
            <a:pPr lvl="1">
              <a:spcBef>
                <a:spcPct val="20000"/>
              </a:spcBef>
              <a:buFont typeface="Arial" charset="0"/>
              <a:buAutoNum type="arabicPeriod"/>
            </a:pPr>
            <a:r>
              <a:rPr lang="en-GB" sz="1600" b="0" dirty="0" smtClean="0">
                <a:latin typeface="Times New Roman"/>
                <a:ea typeface="Luxi Sans" charset="0"/>
                <a:cs typeface="Times New Roman"/>
              </a:rPr>
              <a:t>Seeds </a:t>
            </a:r>
            <a:r>
              <a:rPr lang="en-GB" sz="1600" b="0" dirty="0">
                <a:latin typeface="Times New Roman"/>
                <a:ea typeface="Luxi Sans" charset="0"/>
                <a:cs typeface="Times New Roman"/>
              </a:rPr>
              <a:t>in outer part of TPC @lowest track density</a:t>
            </a:r>
          </a:p>
          <a:p>
            <a:pPr lvl="1">
              <a:spcBef>
                <a:spcPct val="20000"/>
              </a:spcBef>
              <a:buFont typeface="Arial" charset="0"/>
              <a:buAutoNum type="arabicPeriod"/>
            </a:pPr>
            <a:r>
              <a:rPr lang="en-GB" sz="1600" b="0" dirty="0">
                <a:latin typeface="Times New Roman"/>
                <a:ea typeface="Luxi Sans" charset="0"/>
                <a:cs typeface="Times New Roman"/>
              </a:rPr>
              <a:t>Inward tracking from the outer to the inner TPC wall </a:t>
            </a:r>
          </a:p>
          <a:p>
            <a:pPr lvl="1">
              <a:spcBef>
                <a:spcPct val="20000"/>
              </a:spcBef>
              <a:buFont typeface="Arial" charset="0"/>
              <a:buAutoNum type="arabicPeriod"/>
            </a:pPr>
            <a:r>
              <a:rPr lang="en-GB" sz="1600" b="0" dirty="0">
                <a:latin typeface="Times New Roman"/>
                <a:ea typeface="Luxi Sans" charset="0"/>
                <a:cs typeface="Times New Roman"/>
              </a:rPr>
              <a:t>Matching  the outer SSD layer and tracking in the ITS</a:t>
            </a:r>
          </a:p>
          <a:p>
            <a:pPr lvl="1">
              <a:spcBef>
                <a:spcPct val="20000"/>
              </a:spcBef>
              <a:buFont typeface="Arial" charset="0"/>
              <a:buAutoNum type="arabicPeriod"/>
            </a:pPr>
            <a:r>
              <a:rPr lang="en-GB" sz="1600" b="0" dirty="0">
                <a:latin typeface="Times New Roman"/>
                <a:ea typeface="Luxi Sans" charset="0"/>
                <a:cs typeface="Times New Roman"/>
              </a:rPr>
              <a:t>Outward tracking from ITS to outer detectors </a:t>
            </a:r>
            <a:r>
              <a:rPr lang="en-GB" sz="1400" b="0" i="1" dirty="0">
                <a:latin typeface="Times New Roman"/>
                <a:ea typeface="Luxi Sans" charset="0"/>
                <a:cs typeface="Times New Roman"/>
                <a:sym typeface="Wingdings" charset="0"/>
              </a:rPr>
              <a:t></a:t>
            </a:r>
            <a:r>
              <a:rPr lang="en-GB" sz="1600" b="0" i="1" dirty="0">
                <a:latin typeface="Times New Roman"/>
                <a:ea typeface="Luxi Sans" charset="0"/>
                <a:cs typeface="Times New Roman"/>
                <a:sym typeface="Wingdings" charset="0"/>
              </a:rPr>
              <a:t> PID </a:t>
            </a:r>
            <a:r>
              <a:rPr lang="en-GB" sz="1600" b="0" i="1" dirty="0" smtClean="0">
                <a:latin typeface="Times New Roman"/>
                <a:ea typeface="Luxi Sans" charset="0"/>
                <a:cs typeface="Times New Roman"/>
                <a:sym typeface="Wingdings" charset="0"/>
              </a:rPr>
              <a:t>ok</a:t>
            </a:r>
          </a:p>
          <a:p>
            <a:pPr lvl="1">
              <a:spcBef>
                <a:spcPct val="20000"/>
              </a:spcBef>
              <a:buFont typeface="Arial" charset="0"/>
              <a:buAutoNum type="arabicPeriod"/>
            </a:pPr>
            <a:r>
              <a:rPr lang="en-GB" sz="1600" b="0" dirty="0" smtClean="0">
                <a:latin typeface="Times New Roman"/>
                <a:ea typeface="Luxi Sans" charset="0"/>
                <a:cs typeface="Times New Roman"/>
                <a:sym typeface="Wingdings" charset="0"/>
              </a:rPr>
              <a:t>Inward refitting to ITS   </a:t>
            </a:r>
            <a:r>
              <a:rPr lang="en-GB" sz="1400" b="0" i="1" dirty="0" smtClean="0">
                <a:latin typeface="Times New Roman"/>
                <a:ea typeface="Luxi Sans" charset="0"/>
                <a:cs typeface="Times New Roman"/>
                <a:sym typeface="Wingdings" charset="0"/>
              </a:rPr>
              <a:t></a:t>
            </a:r>
            <a:r>
              <a:rPr lang="en-GB" sz="1600" b="0" i="1" dirty="0" smtClean="0">
                <a:latin typeface="Times New Roman"/>
                <a:ea typeface="Luxi Sans" charset="0"/>
                <a:cs typeface="Times New Roman"/>
                <a:sym typeface="Wingdings" charset="0"/>
              </a:rPr>
              <a:t> Track parameters OK</a:t>
            </a:r>
            <a:endParaRPr lang="en-GB" sz="1600" b="0" i="1" dirty="0">
              <a:latin typeface="Times New Roman"/>
              <a:ea typeface="Luxi Sans" charset="0"/>
              <a:cs typeface="Times New Roman"/>
            </a:endParaRPr>
          </a:p>
        </p:txBody>
      </p:sp>
      <p:pic>
        <p:nvPicPr>
          <p:cNvPr id="22530" name="Picture 7"/>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5715000" y="937518"/>
            <a:ext cx="2819400" cy="2203450"/>
          </a:xfrm>
          <a:prstGeom prst="rect">
            <a:avLst/>
          </a:prstGeom>
          <a:solidFill>
            <a:srgbClr val="66FFFF"/>
          </a:solidFill>
          <a:ln w="15840">
            <a:solidFill>
              <a:srgbClr val="000000"/>
            </a:solidFill>
            <a:miter lim="800000"/>
            <a:headEnd/>
            <a:tailEnd/>
          </a:ln>
        </p:spPr>
      </p:pic>
      <p:sp>
        <p:nvSpPr>
          <p:cNvPr id="22531" name="TextBox 7"/>
          <p:cNvSpPr txBox="1">
            <a:spLocks noChangeArrowheads="1"/>
          </p:cNvSpPr>
          <p:nvPr/>
        </p:nvSpPr>
        <p:spPr bwMode="auto">
          <a:xfrm>
            <a:off x="5126285" y="3189163"/>
            <a:ext cx="3982219"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marL="342900" indent="-342900" eaLnBrk="1" hangingPunct="1">
              <a:buFont typeface="Wingdings" charset="2"/>
              <a:buChar char="Ø"/>
            </a:pPr>
            <a:r>
              <a:rPr lang="ja-JP" altLang="en-US" sz="2000" dirty="0">
                <a:latin typeface="Times New Roman"/>
                <a:cs typeface="Times New Roman"/>
              </a:rPr>
              <a:t>“</a:t>
            </a:r>
            <a:r>
              <a:rPr lang="en-US" altLang="ja-JP" sz="2000" dirty="0">
                <a:latin typeface="Times New Roman"/>
                <a:cs typeface="Times New Roman"/>
              </a:rPr>
              <a:t>ITS stand-alone</a:t>
            </a:r>
            <a:r>
              <a:rPr lang="ja-JP" altLang="en-US" sz="2000" dirty="0">
                <a:latin typeface="Times New Roman"/>
                <a:cs typeface="Times New Roman"/>
              </a:rPr>
              <a:t>”</a:t>
            </a:r>
            <a:endParaRPr lang="en-US" altLang="ja-JP" sz="2000" dirty="0">
              <a:latin typeface="Times New Roman"/>
              <a:cs typeface="Times New Roman"/>
            </a:endParaRPr>
          </a:p>
          <a:p>
            <a:pPr lvl="1" eaLnBrk="1" hangingPunct="1">
              <a:buFont typeface="Wingdings" charset="2"/>
              <a:buChar char="v"/>
            </a:pPr>
            <a:r>
              <a:rPr lang="en-US" sz="1600" b="0" dirty="0">
                <a:latin typeface="Times New Roman"/>
                <a:cs typeface="Times New Roman"/>
              </a:rPr>
              <a:t>Recovers not-used hits in the ITS layers</a:t>
            </a:r>
          </a:p>
          <a:p>
            <a:pPr lvl="1" eaLnBrk="1" hangingPunct="1">
              <a:buFont typeface="Wingdings" charset="2"/>
              <a:buChar char="v"/>
            </a:pPr>
            <a:r>
              <a:rPr lang="en-US" sz="1600" b="0" dirty="0">
                <a:latin typeface="Times New Roman"/>
                <a:cs typeface="Times New Roman"/>
              </a:rPr>
              <a:t>Aim: track and identify particles missed by TPC due to </a:t>
            </a:r>
            <a:r>
              <a:rPr lang="en-US" sz="1600" b="0" dirty="0" err="1">
                <a:latin typeface="Times New Roman"/>
                <a:cs typeface="Times New Roman"/>
              </a:rPr>
              <a:t>p</a:t>
            </a:r>
            <a:r>
              <a:rPr lang="en-US" sz="1600" b="0" baseline="-25000" dirty="0" err="1">
                <a:latin typeface="Times New Roman"/>
                <a:cs typeface="Times New Roman"/>
              </a:rPr>
              <a:t>t</a:t>
            </a:r>
            <a:r>
              <a:rPr lang="en-US" sz="1600" b="0" dirty="0">
                <a:latin typeface="Times New Roman"/>
                <a:cs typeface="Times New Roman"/>
              </a:rPr>
              <a:t> cut-off, dead zones between sectors, </a:t>
            </a:r>
            <a:r>
              <a:rPr lang="it-IT" sz="1600" b="0" dirty="0" err="1">
                <a:latin typeface="Times New Roman"/>
                <a:cs typeface="Times New Roman"/>
              </a:rPr>
              <a:t>decays</a:t>
            </a:r>
            <a:endParaRPr lang="it-IT" sz="1600" b="0" dirty="0">
              <a:latin typeface="Times New Roman"/>
              <a:cs typeface="Times New Roman"/>
            </a:endParaRPr>
          </a:p>
          <a:p>
            <a:pPr marL="1200150" lvl="2" indent="-285750" eaLnBrk="1" hangingPunct="1">
              <a:buFont typeface="Arial"/>
              <a:buChar char="•"/>
            </a:pPr>
            <a:r>
              <a:rPr lang="en-US" sz="1600" b="0" dirty="0" err="1">
                <a:latin typeface="Times New Roman"/>
                <a:cs typeface="Times New Roman"/>
              </a:rPr>
              <a:t>p</a:t>
            </a:r>
            <a:r>
              <a:rPr lang="en-US" sz="1600" b="0" baseline="-25000" dirty="0" err="1">
                <a:latin typeface="Times New Roman"/>
                <a:cs typeface="Times New Roman"/>
              </a:rPr>
              <a:t>t</a:t>
            </a:r>
            <a:r>
              <a:rPr lang="en-US" sz="1600" b="0" baseline="-25000" dirty="0">
                <a:latin typeface="Times New Roman"/>
                <a:cs typeface="Times New Roman"/>
              </a:rPr>
              <a:t> </a:t>
            </a:r>
            <a:r>
              <a:rPr lang="en-US" sz="1600" b="0" dirty="0">
                <a:latin typeface="Times New Roman"/>
                <a:cs typeface="Times New Roman"/>
              </a:rPr>
              <a:t> resolution &lt;≈ 6% for a pion in </a:t>
            </a:r>
            <a:r>
              <a:rPr lang="en-US" sz="1600" b="0" dirty="0" err="1">
                <a:latin typeface="Times New Roman"/>
                <a:cs typeface="Times New Roman"/>
              </a:rPr>
              <a:t>p</a:t>
            </a:r>
            <a:r>
              <a:rPr lang="en-US" sz="1600" b="0" baseline="-25000" dirty="0" err="1">
                <a:latin typeface="Times New Roman"/>
                <a:cs typeface="Times New Roman"/>
              </a:rPr>
              <a:t>t</a:t>
            </a:r>
            <a:r>
              <a:rPr lang="en-US" sz="1600" b="0" baseline="-25000" dirty="0">
                <a:latin typeface="Times New Roman"/>
                <a:cs typeface="Times New Roman"/>
              </a:rPr>
              <a:t> </a:t>
            </a:r>
            <a:r>
              <a:rPr lang="en-US" sz="1600" b="0" dirty="0">
                <a:latin typeface="Times New Roman"/>
                <a:cs typeface="Times New Roman"/>
              </a:rPr>
              <a:t> range 200-800 MeV/c</a:t>
            </a:r>
          </a:p>
          <a:p>
            <a:pPr marL="1200150" lvl="2" indent="-285750" eaLnBrk="1" hangingPunct="1">
              <a:buFont typeface="Arial"/>
              <a:buChar char="•"/>
            </a:pPr>
            <a:r>
              <a:rPr lang="en-US" sz="1600" b="0" dirty="0" err="1">
                <a:latin typeface="Times New Roman"/>
                <a:cs typeface="Times New Roman"/>
              </a:rPr>
              <a:t>p</a:t>
            </a:r>
            <a:r>
              <a:rPr lang="en-US" sz="1600" b="0" baseline="-25000" dirty="0" err="1">
                <a:latin typeface="Times New Roman"/>
                <a:cs typeface="Times New Roman"/>
              </a:rPr>
              <a:t>t</a:t>
            </a:r>
            <a:r>
              <a:rPr lang="en-US" sz="1600" b="0" dirty="0">
                <a:latin typeface="Times New Roman"/>
                <a:cs typeface="Times New Roman"/>
              </a:rPr>
              <a:t> acceptance extended down to 80-100 MeV/c (for </a:t>
            </a:r>
            <a:r>
              <a:rPr lang="en-US" sz="1600" b="0" dirty="0">
                <a:latin typeface="Times New Roman"/>
                <a:cs typeface="Times New Roman"/>
                <a:sym typeface="Symbol" charset="0"/>
              </a:rPr>
              <a:t>)</a:t>
            </a:r>
            <a:endParaRPr lang="en-US" sz="1600" b="0" dirty="0">
              <a:latin typeface="Times New Roman"/>
              <a:cs typeface="Times New Roman"/>
            </a:endParaRPr>
          </a:p>
        </p:txBody>
      </p:sp>
      <p:pic>
        <p:nvPicPr>
          <p:cNvPr id="22532" name="Picture 8"/>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6329" y="2636912"/>
            <a:ext cx="2754313" cy="261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9" descr="2011-May-22-pt_resol.gif"/>
          <p:cNvPicPr>
            <a:picLocks noChangeAspect="1"/>
          </p:cNvPicPr>
          <p:nvPr/>
        </p:nvPicPr>
        <p:blipFill rotWithShape="1">
          <a:blip r:embed="rId4" cstate="print">
            <a:extLst>
              <a:ext uri="{28A0092B-C50C-407E-A947-70E740481C1C}">
                <a14:useLocalDpi xmlns:a14="http://schemas.microsoft.com/office/drawing/2010/main"/>
              </a:ext>
            </a:extLst>
          </a:blip>
          <a:srcRect b="3970"/>
          <a:stretch/>
        </p:blipFill>
        <p:spPr bwMode="auto">
          <a:xfrm>
            <a:off x="2788717" y="3952949"/>
            <a:ext cx="2719387" cy="259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TextBox 10"/>
          <p:cNvSpPr txBox="1">
            <a:spLocks noChangeArrowheads="1"/>
          </p:cNvSpPr>
          <p:nvPr/>
        </p:nvSpPr>
        <p:spPr bwMode="auto">
          <a:xfrm>
            <a:off x="1923529" y="6042099"/>
            <a:ext cx="12652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a:t>p</a:t>
            </a:r>
            <a:r>
              <a:rPr lang="en-US" sz="1400" baseline="-25000"/>
              <a:t>t  </a:t>
            </a:r>
            <a:r>
              <a:rPr lang="en-US" sz="1400"/>
              <a:t>resolution</a:t>
            </a:r>
            <a:endParaRPr lang="it-IT" sz="1400"/>
          </a:p>
        </p:txBody>
      </p:sp>
      <p:sp>
        <p:nvSpPr>
          <p:cNvPr id="22535" name="TextBox 11"/>
          <p:cNvSpPr txBox="1">
            <a:spLocks noChangeArrowheads="1"/>
          </p:cNvSpPr>
          <p:nvPr/>
        </p:nvSpPr>
        <p:spPr bwMode="auto">
          <a:xfrm>
            <a:off x="447154" y="4981649"/>
            <a:ext cx="22320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a:t>TPC-ITS prolongation efficiency</a:t>
            </a:r>
          </a:p>
        </p:txBody>
      </p:sp>
      <p:sp>
        <p:nvSpPr>
          <p:cNvPr id="10" name="TextBox 9"/>
          <p:cNvSpPr txBox="1"/>
          <p:nvPr/>
        </p:nvSpPr>
        <p:spPr>
          <a:xfrm>
            <a:off x="1510743" y="35912"/>
            <a:ext cx="6122514" cy="523220"/>
          </a:xfrm>
          <a:prstGeom prst="rect">
            <a:avLst/>
          </a:prstGeom>
          <a:noFill/>
        </p:spPr>
        <p:txBody>
          <a:bodyPr wrap="none" rtlCol="0">
            <a:spAutoFit/>
          </a:bodyPr>
          <a:lstStyle/>
          <a:p>
            <a:r>
              <a:rPr lang="en-US" sz="2800" dirty="0" smtClean="0">
                <a:solidFill>
                  <a:srgbClr val="0000FF"/>
                </a:solidFill>
                <a:latin typeface="Comic Sans MS"/>
                <a:cs typeface="Comic Sans MS"/>
              </a:rPr>
              <a:t>Tracking strategy and Performance</a:t>
            </a:r>
            <a:endParaRPr lang="en-US" sz="2800" dirty="0">
              <a:solidFill>
                <a:srgbClr val="0000FF"/>
              </a:solidFill>
              <a:latin typeface="Comic Sans MS"/>
              <a:cs typeface="Comic Sans MS"/>
            </a:endParaRPr>
          </a:p>
        </p:txBody>
      </p:sp>
      <p:sp>
        <p:nvSpPr>
          <p:cNvPr id="11" name="Segnaposto data 2"/>
          <p:cNvSpPr>
            <a:spLocks noGrp="1"/>
          </p:cNvSpPr>
          <p:nvPr>
            <p:ph type="dt" sz="half" idx="4294967295"/>
          </p:nvPr>
        </p:nvSpPr>
        <p:spPr>
          <a:xfrm>
            <a:off x="35496" y="6597352"/>
            <a:ext cx="2514600" cy="260648"/>
          </a:xfrm>
          <a:prstGeom prst="rect">
            <a:avLst/>
          </a:prstGeom>
        </p:spPr>
        <p:txBody>
          <a:bodyPr/>
          <a:lstStyle>
            <a:lvl1pPr>
              <a:defRPr sz="1200" i="1">
                <a:solidFill>
                  <a:srgbClr val="FFFFFF"/>
                </a:solidFill>
                <a:latin typeface="Times New Roman" pitchFamily="18" charset="0"/>
                <a:cs typeface="Times New Roman" pitchFamily="18" charset="0"/>
              </a:defRPr>
            </a:lvl1pPr>
          </a:lstStyle>
          <a:p>
            <a:r>
              <a:rPr lang="en-US" smtClean="0"/>
              <a:t>V. Manzari - INFN Bari</a:t>
            </a:r>
            <a:endParaRPr lang="en-US" dirty="0"/>
          </a:p>
        </p:txBody>
      </p:sp>
      <p:sp>
        <p:nvSpPr>
          <p:cNvPr id="12" name="Segnaposto piè di pagina 3"/>
          <p:cNvSpPr>
            <a:spLocks noGrp="1"/>
          </p:cNvSpPr>
          <p:nvPr>
            <p:ph type="ftr" sz="quarter" idx="4294967295"/>
          </p:nvPr>
        </p:nvSpPr>
        <p:spPr>
          <a:xfrm>
            <a:off x="2293640" y="6597352"/>
            <a:ext cx="4556720" cy="260648"/>
          </a:xfrm>
          <a:prstGeom prst="rect">
            <a:avLst/>
          </a:prstGeom>
        </p:spPr>
        <p:txBody>
          <a:bodyPr/>
          <a:lstStyle>
            <a:lvl1pPr algn="ctr">
              <a:defRPr sz="1200" i="1">
                <a:solidFill>
                  <a:srgbClr val="FFFFFF"/>
                </a:solidFill>
                <a:latin typeface="Times New Roman" pitchFamily="18" charset="0"/>
                <a:cs typeface="Times New Roman" pitchFamily="18" charset="0"/>
              </a:defRPr>
            </a:lvl1pPr>
          </a:lstStyle>
          <a:p>
            <a:r>
              <a:rPr lang="en-US" dirty="0" smtClean="0"/>
              <a:t>STORI’11 Conference – 9-14 October 201I</a:t>
            </a:r>
            <a:endParaRPr lang="en-US" dirty="0"/>
          </a:p>
        </p:txBody>
      </p:sp>
      <p:sp>
        <p:nvSpPr>
          <p:cNvPr id="13" name="Segnaposto numero diapositiva 4"/>
          <p:cNvSpPr>
            <a:spLocks noGrp="1"/>
          </p:cNvSpPr>
          <p:nvPr>
            <p:ph type="sldNum" sz="quarter" idx="4294967295"/>
          </p:nvPr>
        </p:nvSpPr>
        <p:spPr>
          <a:xfrm>
            <a:off x="7279704" y="6597352"/>
            <a:ext cx="1828800" cy="260648"/>
          </a:xfrm>
          <a:prstGeom prst="rect">
            <a:avLst/>
          </a:prstGeom>
        </p:spPr>
        <p:txBody>
          <a:bodyPr/>
          <a:lstStyle>
            <a:lvl1pPr algn="r">
              <a:defRPr sz="1200">
                <a:solidFill>
                  <a:srgbClr val="FFFFFF"/>
                </a:solidFill>
                <a:latin typeface="Times New Roman" pitchFamily="18" charset="0"/>
                <a:cs typeface="Times New Roman" pitchFamily="18" charset="0"/>
              </a:defRPr>
            </a:lvl1pPr>
          </a:lstStyle>
          <a:p>
            <a:fld id="{1AD43CCC-A7CC-4ABA-9D32-69ABA54BAB03}" type="slidenum">
              <a:rPr lang="en-US" smtClean="0"/>
              <a:pPr/>
              <a:t>14</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Box 14"/>
          <p:cNvSpPr txBox="1">
            <a:spLocks noChangeArrowheads="1"/>
          </p:cNvSpPr>
          <p:nvPr/>
        </p:nvSpPr>
        <p:spPr bwMode="auto">
          <a:xfrm>
            <a:off x="0" y="762000"/>
            <a:ext cx="5254625" cy="2339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buFont typeface="Arial" charset="0"/>
              <a:buChar char="•"/>
            </a:pPr>
            <a:r>
              <a:rPr lang="en-GB" sz="1800" b="0" dirty="0">
                <a:latin typeface="Times New Roman"/>
                <a:ea typeface="Luxi Sans" charset="0"/>
                <a:cs typeface="Times New Roman"/>
              </a:rPr>
              <a:t>The transverse impact parameter </a:t>
            </a:r>
            <a:r>
              <a:rPr lang="en-US" sz="1800" b="0" dirty="0">
                <a:latin typeface="Times New Roman"/>
                <a:ea typeface="Luxi Sans" charset="0"/>
                <a:cs typeface="Times New Roman"/>
              </a:rPr>
              <a:t>in the bending plane d</a:t>
            </a:r>
            <a:r>
              <a:rPr lang="en-US" sz="1800" b="0" baseline="-25000" dirty="0">
                <a:latin typeface="Times New Roman"/>
                <a:ea typeface="Luxi Sans" charset="0"/>
                <a:cs typeface="Times New Roman"/>
              </a:rPr>
              <a:t>0</a:t>
            </a:r>
            <a:r>
              <a:rPr lang="en-US" sz="1800" b="0" dirty="0">
                <a:latin typeface="Times New Roman"/>
                <a:ea typeface="Luxi Sans" charset="0"/>
                <a:cs typeface="Times New Roman"/>
              </a:rPr>
              <a:t>(r</a:t>
            </a:r>
            <a:r>
              <a:rPr lang="el-GR" sz="1800" b="0" dirty="0">
                <a:latin typeface="Times New Roman"/>
                <a:ea typeface="Luxi Sans" charset="0"/>
                <a:cs typeface="Times New Roman"/>
              </a:rPr>
              <a:t>φ</a:t>
            </a:r>
            <a:r>
              <a:rPr lang="en-US" sz="1800" b="0" dirty="0">
                <a:latin typeface="Times New Roman"/>
                <a:ea typeface="Luxi Sans" charset="0"/>
                <a:cs typeface="Times New Roman"/>
              </a:rPr>
              <a:t>) </a:t>
            </a:r>
            <a:r>
              <a:rPr lang="en-GB" sz="1800" b="0" dirty="0">
                <a:latin typeface="Times New Roman"/>
                <a:ea typeface="Luxi Sans" charset="0"/>
                <a:cs typeface="Times New Roman"/>
              </a:rPr>
              <a:t>is the reference variable to look for secondary </a:t>
            </a:r>
            <a:r>
              <a:rPr lang="en-GB" sz="1800" b="0" dirty="0" smtClean="0">
                <a:latin typeface="Times New Roman"/>
                <a:ea typeface="Luxi Sans" charset="0"/>
                <a:cs typeface="Times New Roman"/>
              </a:rPr>
              <a:t>tracks </a:t>
            </a:r>
            <a:r>
              <a:rPr lang="en-GB" sz="1800" b="0" dirty="0">
                <a:latin typeface="Times New Roman"/>
                <a:ea typeface="Luxi Sans" charset="0"/>
                <a:cs typeface="Times New Roman"/>
              </a:rPr>
              <a:t>from strange, charm and beauty decay vertices</a:t>
            </a:r>
          </a:p>
          <a:p>
            <a:pPr eaLnBrk="1" hangingPunct="1">
              <a:spcBef>
                <a:spcPts val="1200"/>
              </a:spcBef>
              <a:buFont typeface="Arial" charset="0"/>
              <a:buChar char="•"/>
            </a:pPr>
            <a:r>
              <a:rPr lang="en-US" sz="1800" b="0" dirty="0">
                <a:latin typeface="Times New Roman"/>
                <a:ea typeface="Luxi Sans" charset="0"/>
                <a:cs typeface="Times New Roman"/>
              </a:rPr>
              <a:t>Impact parameter resolution is crucial to reconstruct secondary vertices : below 75 µm for </a:t>
            </a:r>
            <a:r>
              <a:rPr lang="en-US" sz="1800" b="0" dirty="0" err="1">
                <a:latin typeface="Times New Roman"/>
                <a:ea typeface="Luxi Sans" charset="0"/>
                <a:cs typeface="Times New Roman"/>
              </a:rPr>
              <a:t>p</a:t>
            </a:r>
            <a:r>
              <a:rPr lang="en-US" sz="1800" b="0" baseline="-25000" dirty="0" err="1">
                <a:latin typeface="Times New Roman"/>
                <a:ea typeface="Luxi Sans" charset="0"/>
                <a:cs typeface="Times New Roman"/>
              </a:rPr>
              <a:t>t</a:t>
            </a:r>
            <a:r>
              <a:rPr lang="en-US" sz="1800" b="0" dirty="0">
                <a:latin typeface="Times New Roman"/>
                <a:ea typeface="Luxi Sans" charset="0"/>
                <a:cs typeface="Times New Roman"/>
              </a:rPr>
              <a:t> &gt; 1 </a:t>
            </a:r>
            <a:r>
              <a:rPr lang="en-US" sz="1800" b="0" dirty="0" err="1">
                <a:latin typeface="Times New Roman"/>
                <a:ea typeface="Luxi Sans" charset="0"/>
                <a:cs typeface="Times New Roman"/>
              </a:rPr>
              <a:t>GeV</a:t>
            </a:r>
            <a:r>
              <a:rPr lang="en-US" sz="1800" b="0" dirty="0">
                <a:latin typeface="Times New Roman"/>
                <a:ea typeface="Luxi Sans" charset="0"/>
                <a:cs typeface="Times New Roman"/>
              </a:rPr>
              <a:t>/c</a:t>
            </a:r>
            <a:endParaRPr lang="it-IT" sz="1800" b="0" dirty="0">
              <a:latin typeface="Times New Roman"/>
              <a:ea typeface="Luxi Sans" charset="0"/>
              <a:cs typeface="Times New Roman"/>
            </a:endParaRPr>
          </a:p>
          <a:p>
            <a:pPr eaLnBrk="1" hangingPunct="1">
              <a:spcBef>
                <a:spcPts val="1200"/>
              </a:spcBef>
              <a:buFont typeface="Arial" charset="0"/>
              <a:buChar char="•"/>
            </a:pPr>
            <a:r>
              <a:rPr lang="it-IT" sz="1800" b="0" dirty="0" err="1">
                <a:latin typeface="Times New Roman"/>
                <a:ea typeface="Luxi Sans" charset="0"/>
                <a:cs typeface="Times New Roman"/>
              </a:rPr>
              <a:t>Good</a:t>
            </a:r>
            <a:r>
              <a:rPr lang="it-IT" sz="1800" b="0" dirty="0">
                <a:latin typeface="Times New Roman"/>
                <a:ea typeface="Luxi Sans" charset="0"/>
                <a:cs typeface="Times New Roman"/>
              </a:rPr>
              <a:t> </a:t>
            </a:r>
            <a:r>
              <a:rPr lang="it-IT" sz="1800" b="0" dirty="0" err="1">
                <a:latin typeface="Times New Roman"/>
                <a:ea typeface="Luxi Sans" charset="0"/>
                <a:cs typeface="Times New Roman"/>
              </a:rPr>
              <a:t>agreement</a:t>
            </a:r>
            <a:r>
              <a:rPr lang="it-IT" sz="1800" b="0" dirty="0">
                <a:latin typeface="Times New Roman"/>
                <a:ea typeface="Luxi Sans" charset="0"/>
                <a:cs typeface="Times New Roman"/>
              </a:rPr>
              <a:t> data-MC (~10%)</a:t>
            </a:r>
          </a:p>
        </p:txBody>
      </p:sp>
      <p:sp>
        <p:nvSpPr>
          <p:cNvPr id="23554" name="TextBox 1"/>
          <p:cNvSpPr txBox="1">
            <a:spLocks noChangeArrowheads="1"/>
          </p:cNvSpPr>
          <p:nvPr/>
        </p:nvSpPr>
        <p:spPr bwMode="auto">
          <a:xfrm>
            <a:off x="4929188" y="3429000"/>
            <a:ext cx="4107308" cy="2862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buFont typeface="Arial" charset="0"/>
              <a:buChar char="•"/>
            </a:pPr>
            <a:r>
              <a:rPr lang="en-US" sz="1800" b="0" dirty="0">
                <a:latin typeface="Times New Roman"/>
                <a:cs typeface="Times New Roman"/>
              </a:rPr>
              <a:t>The material budget mainly affect the performance at low </a:t>
            </a:r>
            <a:r>
              <a:rPr lang="en-US" sz="1800" b="0" dirty="0" err="1">
                <a:latin typeface="Times New Roman"/>
                <a:cs typeface="Times New Roman"/>
              </a:rPr>
              <a:t>p</a:t>
            </a:r>
            <a:r>
              <a:rPr lang="en-US" sz="1800" b="0" baseline="-25000" dirty="0" err="1">
                <a:latin typeface="Times New Roman"/>
                <a:cs typeface="Times New Roman"/>
              </a:rPr>
              <a:t>t</a:t>
            </a:r>
            <a:r>
              <a:rPr lang="en-US" sz="1800" b="0" baseline="-25000" dirty="0">
                <a:latin typeface="Times New Roman"/>
                <a:cs typeface="Times New Roman"/>
              </a:rPr>
              <a:t> </a:t>
            </a:r>
            <a:r>
              <a:rPr lang="en-US" sz="1800" b="0" dirty="0">
                <a:latin typeface="Times New Roman"/>
                <a:cs typeface="Times New Roman"/>
              </a:rPr>
              <a:t> (multiple scattering)</a:t>
            </a:r>
          </a:p>
          <a:p>
            <a:pPr eaLnBrk="1" hangingPunct="1">
              <a:buFont typeface="Arial" charset="0"/>
              <a:buChar char="•"/>
            </a:pPr>
            <a:endParaRPr lang="en-US" sz="1800" b="0" dirty="0">
              <a:latin typeface="Times New Roman"/>
              <a:cs typeface="Times New Roman"/>
            </a:endParaRPr>
          </a:p>
          <a:p>
            <a:pPr eaLnBrk="1" hangingPunct="1">
              <a:buFont typeface="Arial" charset="0"/>
              <a:buChar char="•"/>
            </a:pPr>
            <a:r>
              <a:rPr lang="en-US" sz="1800" b="0" dirty="0">
                <a:latin typeface="Times New Roman"/>
                <a:cs typeface="Times New Roman"/>
              </a:rPr>
              <a:t>The point resolution of each layers drives the asymptotic performance</a:t>
            </a:r>
          </a:p>
          <a:p>
            <a:pPr eaLnBrk="1" hangingPunct="1">
              <a:buFont typeface="Arial" charset="0"/>
              <a:buChar char="•"/>
            </a:pPr>
            <a:endParaRPr lang="en-US" sz="1800" b="0" dirty="0">
              <a:latin typeface="Times New Roman"/>
              <a:cs typeface="Times New Roman"/>
            </a:endParaRPr>
          </a:p>
          <a:p>
            <a:pPr eaLnBrk="1" hangingPunct="1">
              <a:buFont typeface="Arial" charset="0"/>
              <a:buChar char="•"/>
            </a:pPr>
            <a:r>
              <a:rPr lang="en-US" sz="1800" b="0" dirty="0">
                <a:latin typeface="Times New Roman"/>
                <a:cs typeface="Times New Roman"/>
              </a:rPr>
              <a:t>ITS standalone enables the tracking for very low momentum particles (</a:t>
            </a:r>
            <a:r>
              <a:rPr lang="it-IT" sz="1800" b="0" dirty="0">
                <a:latin typeface="Times New Roman"/>
                <a:cs typeface="Times New Roman"/>
              </a:rPr>
              <a:t>80-100 </a:t>
            </a:r>
            <a:r>
              <a:rPr lang="it-IT" sz="1800" b="0" dirty="0" err="1">
                <a:latin typeface="Times New Roman"/>
                <a:cs typeface="Times New Roman"/>
              </a:rPr>
              <a:t>MeV</a:t>
            </a:r>
            <a:r>
              <a:rPr lang="it-IT" sz="1800" b="0" dirty="0">
                <a:latin typeface="Times New Roman"/>
                <a:cs typeface="Times New Roman"/>
              </a:rPr>
              <a:t>/c </a:t>
            </a:r>
            <a:r>
              <a:rPr lang="it-IT" sz="1800" b="0" dirty="0" err="1">
                <a:latin typeface="Times New Roman"/>
                <a:cs typeface="Times New Roman"/>
              </a:rPr>
              <a:t>pions</a:t>
            </a:r>
            <a:r>
              <a:rPr lang="it-IT" sz="1800" b="0" dirty="0">
                <a:latin typeface="Times New Roman"/>
                <a:cs typeface="Times New Roman"/>
              </a:rPr>
              <a:t>)</a:t>
            </a:r>
            <a:endParaRPr lang="en-US" sz="1800" b="0" dirty="0">
              <a:latin typeface="Times New Roman"/>
              <a:cs typeface="Times New Roman"/>
            </a:endParaRPr>
          </a:p>
        </p:txBody>
      </p:sp>
      <p:grpSp>
        <p:nvGrpSpPr>
          <p:cNvPr id="3" name="Group 2"/>
          <p:cNvGrpSpPr/>
          <p:nvPr/>
        </p:nvGrpSpPr>
        <p:grpSpPr>
          <a:xfrm>
            <a:off x="539552" y="3116144"/>
            <a:ext cx="3957828" cy="3409200"/>
            <a:chOff x="614172" y="3117600"/>
            <a:chExt cx="3957828" cy="3409200"/>
          </a:xfrm>
        </p:grpSpPr>
        <p:pic>
          <p:nvPicPr>
            <p:cNvPr id="23558" name="Picture 38"/>
            <p:cNvPicPr>
              <a:picLocks noChangeAspect="1"/>
            </p:cNvPicPr>
            <p:nvPr/>
          </p:nvPicPr>
          <p:blipFill rotWithShape="1">
            <a:blip r:embed="rId3" cstate="print">
              <a:extLst>
                <a:ext uri="{28A0092B-C50C-407E-A947-70E740481C1C}">
                  <a14:useLocalDpi xmlns:a14="http://schemas.microsoft.com/office/drawing/2010/main"/>
                </a:ext>
              </a:extLst>
            </a:blip>
            <a:srcRect t="2996" b="3833"/>
            <a:stretch/>
          </p:blipFill>
          <p:spPr bwMode="auto">
            <a:xfrm>
              <a:off x="614172" y="3117600"/>
              <a:ext cx="3957828" cy="34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Box 39"/>
            <p:cNvSpPr txBox="1"/>
            <p:nvPr/>
          </p:nvSpPr>
          <p:spPr bwMode="auto">
            <a:xfrm>
              <a:off x="3118930" y="4930835"/>
              <a:ext cx="888334" cy="432499"/>
            </a:xfrm>
            <a:prstGeom prst="rect">
              <a:avLst/>
            </a:prstGeom>
            <a:noFill/>
          </p:spPr>
          <p:txBody>
            <a:bodyPr wrap="none">
              <a:spAutoFit/>
            </a:bodyPr>
            <a:lstStyle/>
            <a:p>
              <a:pPr>
                <a:defRPr/>
              </a:pPr>
              <a:r>
                <a:rPr lang="en-US" dirty="0" err="1">
                  <a:effectLst>
                    <a:outerShdw blurRad="38100" dist="38100" dir="2700000" algn="tl">
                      <a:srgbClr val="000000">
                        <a:alpha val="43137"/>
                      </a:srgbClr>
                    </a:outerShdw>
                  </a:effectLst>
                  <a:ea typeface="+mn-ea"/>
                  <a:cs typeface="+mn-cs"/>
                </a:rPr>
                <a:t>Pb-Pb</a:t>
              </a:r>
              <a:endParaRPr lang="it-IT" dirty="0">
                <a:effectLst>
                  <a:outerShdw blurRad="38100" dist="38100" dir="2700000" algn="tl">
                    <a:srgbClr val="000000">
                      <a:alpha val="43137"/>
                    </a:srgbClr>
                  </a:outerShdw>
                </a:effectLst>
                <a:ea typeface="+mn-ea"/>
                <a:cs typeface="+mn-cs"/>
              </a:endParaRPr>
            </a:p>
          </p:txBody>
        </p:sp>
      </p:grpSp>
      <p:sp>
        <p:nvSpPr>
          <p:cNvPr id="9" name="TextBox 8"/>
          <p:cNvSpPr txBox="1"/>
          <p:nvPr/>
        </p:nvSpPr>
        <p:spPr>
          <a:xfrm>
            <a:off x="1135828" y="35912"/>
            <a:ext cx="6872344" cy="461665"/>
          </a:xfrm>
          <a:prstGeom prst="rect">
            <a:avLst/>
          </a:prstGeom>
          <a:noFill/>
        </p:spPr>
        <p:txBody>
          <a:bodyPr wrap="none" rtlCol="0">
            <a:spAutoFit/>
          </a:bodyPr>
          <a:lstStyle/>
          <a:p>
            <a:r>
              <a:rPr lang="en-US" sz="2400" dirty="0" smtClean="0">
                <a:solidFill>
                  <a:srgbClr val="0000FF"/>
                </a:solidFill>
                <a:latin typeface="Comic Sans MS"/>
                <a:cs typeface="Comic Sans MS"/>
              </a:rPr>
              <a:t>“Current” ITS performance: impact parameter </a:t>
            </a:r>
            <a:endParaRPr lang="en-US" sz="2400" dirty="0">
              <a:solidFill>
                <a:srgbClr val="0000FF"/>
              </a:solidFill>
              <a:latin typeface="Comic Sans MS"/>
              <a:cs typeface="Comic Sans MS"/>
            </a:endParaRPr>
          </a:p>
        </p:txBody>
      </p:sp>
      <p:pic>
        <p:nvPicPr>
          <p:cNvPr id="10" name="Picture 9"/>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3485" r="4388"/>
          <a:stretch/>
        </p:blipFill>
        <p:spPr bwMode="auto">
          <a:xfrm>
            <a:off x="5245696" y="1090687"/>
            <a:ext cx="3790800"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egnaposto data 2"/>
          <p:cNvSpPr>
            <a:spLocks noGrp="1"/>
          </p:cNvSpPr>
          <p:nvPr>
            <p:ph type="dt" sz="half" idx="2"/>
          </p:nvPr>
        </p:nvSpPr>
        <p:spPr>
          <a:xfrm>
            <a:off x="35496" y="6597352"/>
            <a:ext cx="2514600" cy="260648"/>
          </a:xfrm>
          <a:prstGeom prst="rect">
            <a:avLst/>
          </a:prstGeom>
        </p:spPr>
        <p:txBody>
          <a:bodyPr/>
          <a:lstStyle>
            <a:lvl1pPr>
              <a:defRPr sz="1200" i="1">
                <a:solidFill>
                  <a:srgbClr val="FFFFFF"/>
                </a:solidFill>
                <a:latin typeface="Times New Roman" pitchFamily="18" charset="0"/>
                <a:cs typeface="Times New Roman" pitchFamily="18" charset="0"/>
              </a:defRPr>
            </a:lvl1pPr>
          </a:lstStyle>
          <a:p>
            <a:r>
              <a:rPr lang="en-US" smtClean="0"/>
              <a:t>V. Manzari - INFN Bari</a:t>
            </a:r>
            <a:endParaRPr lang="en-US" dirty="0"/>
          </a:p>
        </p:txBody>
      </p:sp>
      <p:sp>
        <p:nvSpPr>
          <p:cNvPr id="12" name="Segnaposto piè di pagina 3"/>
          <p:cNvSpPr>
            <a:spLocks noGrp="1"/>
          </p:cNvSpPr>
          <p:nvPr>
            <p:ph type="ftr" sz="quarter" idx="3"/>
          </p:nvPr>
        </p:nvSpPr>
        <p:spPr>
          <a:xfrm>
            <a:off x="2293640" y="6597352"/>
            <a:ext cx="4556720" cy="260648"/>
          </a:xfrm>
          <a:prstGeom prst="rect">
            <a:avLst/>
          </a:prstGeom>
        </p:spPr>
        <p:txBody>
          <a:bodyPr/>
          <a:lstStyle>
            <a:lvl1pPr algn="ctr">
              <a:defRPr sz="1200" i="1">
                <a:solidFill>
                  <a:srgbClr val="FFFFFF"/>
                </a:solidFill>
                <a:latin typeface="Times New Roman" pitchFamily="18" charset="0"/>
                <a:cs typeface="Times New Roman" pitchFamily="18" charset="0"/>
              </a:defRPr>
            </a:lvl1pPr>
          </a:lstStyle>
          <a:p>
            <a:r>
              <a:rPr lang="en-US" dirty="0" smtClean="0"/>
              <a:t>STORI’11 Conference – 9-14 October 201I</a:t>
            </a:r>
            <a:endParaRPr lang="en-US" dirty="0"/>
          </a:p>
        </p:txBody>
      </p:sp>
      <p:sp>
        <p:nvSpPr>
          <p:cNvPr id="13" name="Segnaposto numero diapositiva 4"/>
          <p:cNvSpPr>
            <a:spLocks noGrp="1"/>
          </p:cNvSpPr>
          <p:nvPr>
            <p:ph type="sldNum" sz="quarter" idx="4"/>
          </p:nvPr>
        </p:nvSpPr>
        <p:spPr>
          <a:xfrm>
            <a:off x="7279704" y="6597352"/>
            <a:ext cx="1828800" cy="260648"/>
          </a:xfrm>
          <a:prstGeom prst="rect">
            <a:avLst/>
          </a:prstGeom>
        </p:spPr>
        <p:txBody>
          <a:bodyPr/>
          <a:lstStyle>
            <a:lvl1pPr algn="r">
              <a:defRPr sz="1200">
                <a:solidFill>
                  <a:srgbClr val="FFFFFF"/>
                </a:solidFill>
                <a:latin typeface="Times New Roman" pitchFamily="18" charset="0"/>
                <a:cs typeface="Times New Roman" pitchFamily="18" charset="0"/>
              </a:defRPr>
            </a:lvl1pPr>
          </a:lstStyle>
          <a:p>
            <a:fld id="{1AD43CCC-A7CC-4ABA-9D32-69ABA54BAB03}" type="slidenum">
              <a:rPr lang="en-US" smtClean="0"/>
              <a:pPr/>
              <a:t>15</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Content Placeholder 6"/>
          <p:cNvPicPr>
            <a:picLocks noGrp="1" noChangeAspect="1"/>
          </p:cNvPicPr>
          <p:nvPr>
            <p:ph idx="1"/>
          </p:nvPr>
        </p:nvPicPr>
        <p:blipFill>
          <a:blip r:embed="rId2" cstate="print">
            <a:extLst>
              <a:ext uri="{28A0092B-C50C-407E-A947-70E740481C1C}">
                <a14:useLocalDpi xmlns:a14="http://schemas.microsoft.com/office/drawing/2010/main"/>
              </a:ext>
            </a:extLst>
          </a:blip>
          <a:srcRect t="3741" b="3773"/>
          <a:stretch>
            <a:fillRect/>
          </a:stretch>
        </p:blipFill>
        <p:spPr bwMode="auto">
          <a:xfrm>
            <a:off x="5261421" y="831974"/>
            <a:ext cx="3756025" cy="2813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6" name="Picture 7"/>
          <p:cNvPicPr>
            <a:picLocks noChangeAspect="1"/>
          </p:cNvPicPr>
          <p:nvPr/>
        </p:nvPicPr>
        <p:blipFill>
          <a:blip r:embed="rId3" cstate="print">
            <a:extLst>
              <a:ext uri="{28A0092B-C50C-407E-A947-70E740481C1C}">
                <a14:useLocalDpi xmlns:a14="http://schemas.microsoft.com/office/drawing/2010/main"/>
              </a:ext>
            </a:extLst>
          </a:blip>
          <a:srcRect t="3423" b="5270"/>
          <a:stretch>
            <a:fillRect/>
          </a:stretch>
        </p:blipFill>
        <p:spPr bwMode="auto">
          <a:xfrm>
            <a:off x="5280471" y="3779367"/>
            <a:ext cx="3756025" cy="277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0" y="785401"/>
            <a:ext cx="5292080" cy="3453253"/>
          </a:xfrm>
          <a:prstGeom prst="rect">
            <a:avLst/>
          </a:prstGeom>
          <a:noFill/>
        </p:spPr>
        <p:txBody>
          <a:bodyPr wrap="square">
            <a:spAutoFit/>
          </a:bodyPr>
          <a:lstStyle/>
          <a:p>
            <a:pPr marL="285750" indent="-285750">
              <a:lnSpc>
                <a:spcPct val="80000"/>
              </a:lnSpc>
              <a:buFont typeface="Wingdings" charset="2"/>
              <a:buChar char="Ø"/>
              <a:defRPr/>
            </a:pPr>
            <a:r>
              <a:rPr lang="en-US" b="0" dirty="0" err="1">
                <a:solidFill>
                  <a:srgbClr val="C00000"/>
                </a:solidFill>
                <a:latin typeface="Times New Roman"/>
                <a:cs typeface="Times New Roman"/>
              </a:rPr>
              <a:t>dE</a:t>
            </a:r>
            <a:r>
              <a:rPr lang="en-US" b="0" dirty="0">
                <a:solidFill>
                  <a:srgbClr val="C00000"/>
                </a:solidFill>
                <a:latin typeface="Times New Roman"/>
                <a:cs typeface="Times New Roman"/>
              </a:rPr>
              <a:t>/</a:t>
            </a:r>
            <a:r>
              <a:rPr lang="en-US" b="0" dirty="0" err="1">
                <a:solidFill>
                  <a:srgbClr val="C00000"/>
                </a:solidFill>
                <a:latin typeface="Times New Roman"/>
                <a:cs typeface="Times New Roman"/>
              </a:rPr>
              <a:t>dx</a:t>
            </a:r>
            <a:r>
              <a:rPr lang="en-US" b="0" dirty="0">
                <a:solidFill>
                  <a:srgbClr val="C00000"/>
                </a:solidFill>
                <a:latin typeface="Times New Roman"/>
                <a:cs typeface="Times New Roman"/>
              </a:rPr>
              <a:t> measurement</a:t>
            </a:r>
          </a:p>
          <a:p>
            <a:pPr marL="417600" lvl="1" indent="-140400">
              <a:lnSpc>
                <a:spcPct val="80000"/>
              </a:lnSpc>
              <a:spcBef>
                <a:spcPts val="600"/>
              </a:spcBef>
              <a:buFont typeface="Arial" pitchFamily="34" charset="0"/>
              <a:buChar char="•"/>
              <a:defRPr/>
            </a:pPr>
            <a:r>
              <a:rPr lang="en-US" b="0" dirty="0">
                <a:solidFill>
                  <a:srgbClr val="002060"/>
                </a:solidFill>
                <a:latin typeface="Times New Roman"/>
                <a:cs typeface="Times New Roman"/>
              </a:rPr>
              <a:t>Analogue read-out of  charge deposited in 4 ITS layers (SDD &amp; SSD</a:t>
            </a:r>
            <a:r>
              <a:rPr lang="en-US" b="0" dirty="0" smtClean="0">
                <a:solidFill>
                  <a:srgbClr val="002060"/>
                </a:solidFill>
                <a:latin typeface="Times New Roman"/>
                <a:cs typeface="Times New Roman"/>
              </a:rPr>
              <a:t>)</a:t>
            </a:r>
          </a:p>
          <a:p>
            <a:pPr marL="417600" lvl="1" indent="-140400">
              <a:lnSpc>
                <a:spcPct val="80000"/>
              </a:lnSpc>
              <a:spcBef>
                <a:spcPts val="600"/>
              </a:spcBef>
              <a:buFont typeface="Arial" pitchFamily="34" charset="0"/>
              <a:buChar char="•"/>
              <a:defRPr/>
            </a:pPr>
            <a:r>
              <a:rPr lang="en-US" b="0" dirty="0" smtClean="0">
                <a:solidFill>
                  <a:srgbClr val="002060"/>
                </a:solidFill>
                <a:latin typeface="Times New Roman"/>
                <a:cs typeface="Times New Roman"/>
              </a:rPr>
              <a:t>Charge </a:t>
            </a:r>
            <a:r>
              <a:rPr lang="en-US" b="0" dirty="0">
                <a:solidFill>
                  <a:srgbClr val="002060"/>
                </a:solidFill>
                <a:latin typeface="Times New Roman"/>
                <a:cs typeface="Times New Roman"/>
              </a:rPr>
              <a:t>samples corrected for the path length </a:t>
            </a:r>
            <a:endParaRPr lang="en-US" b="0" dirty="0" smtClean="0">
              <a:solidFill>
                <a:srgbClr val="002060"/>
              </a:solidFill>
              <a:latin typeface="Times New Roman"/>
              <a:cs typeface="Times New Roman"/>
            </a:endParaRPr>
          </a:p>
          <a:p>
            <a:pPr marL="417600" lvl="1" indent="-140400">
              <a:lnSpc>
                <a:spcPct val="80000"/>
              </a:lnSpc>
              <a:spcBef>
                <a:spcPts val="600"/>
              </a:spcBef>
              <a:buFont typeface="Arial" pitchFamily="34" charset="0"/>
              <a:buChar char="•"/>
              <a:defRPr/>
            </a:pPr>
            <a:r>
              <a:rPr lang="en-US" b="0" dirty="0" smtClean="0">
                <a:solidFill>
                  <a:srgbClr val="002060"/>
                </a:solidFill>
                <a:latin typeface="Times New Roman"/>
                <a:cs typeface="Times New Roman"/>
              </a:rPr>
              <a:t>Truncated </a:t>
            </a:r>
            <a:r>
              <a:rPr lang="en-US" b="0" dirty="0">
                <a:solidFill>
                  <a:srgbClr val="002060"/>
                </a:solidFill>
                <a:latin typeface="Times New Roman"/>
                <a:cs typeface="Times New Roman"/>
              </a:rPr>
              <a:t>mean method applied to account for the long tails in the Landau distribution</a:t>
            </a:r>
          </a:p>
          <a:p>
            <a:pPr marL="285750" indent="-285750">
              <a:lnSpc>
                <a:spcPct val="80000"/>
              </a:lnSpc>
              <a:spcBef>
                <a:spcPts val="1200"/>
              </a:spcBef>
              <a:buFont typeface="Wingdings" charset="2"/>
              <a:buChar char="Ø"/>
              <a:defRPr/>
            </a:pPr>
            <a:r>
              <a:rPr lang="en-US" b="0" dirty="0" smtClean="0">
                <a:solidFill>
                  <a:srgbClr val="C00000"/>
                </a:solidFill>
                <a:latin typeface="Times New Roman"/>
                <a:cs typeface="Times New Roman"/>
              </a:rPr>
              <a:t>PID </a:t>
            </a:r>
            <a:r>
              <a:rPr lang="en-US" b="0" dirty="0">
                <a:solidFill>
                  <a:srgbClr val="C00000"/>
                </a:solidFill>
                <a:latin typeface="Times New Roman"/>
                <a:cs typeface="Times New Roman"/>
              </a:rPr>
              <a:t>performance</a:t>
            </a:r>
            <a:endParaRPr lang="en-US" b="0" dirty="0">
              <a:latin typeface="Times New Roman"/>
              <a:cs typeface="Times New Roman"/>
            </a:endParaRPr>
          </a:p>
          <a:p>
            <a:pPr marL="417600" lvl="1" indent="-140400">
              <a:lnSpc>
                <a:spcPct val="80000"/>
              </a:lnSpc>
              <a:spcBef>
                <a:spcPts val="600"/>
              </a:spcBef>
              <a:buFont typeface="Arial" pitchFamily="34" charset="0"/>
              <a:buChar char="•"/>
              <a:defRPr/>
            </a:pPr>
            <a:r>
              <a:rPr lang="en-US" b="0" dirty="0">
                <a:solidFill>
                  <a:srgbClr val="002060"/>
                </a:solidFill>
                <a:latin typeface="Times New Roman"/>
                <a:cs typeface="Times New Roman"/>
              </a:rPr>
              <a:t>PID combined with stand-alone tracking allows to identify charged particles below 100 MeV/</a:t>
            </a:r>
            <a:r>
              <a:rPr lang="en-US" dirty="0" smtClean="0">
                <a:solidFill>
                  <a:srgbClr val="002060"/>
                </a:solidFill>
                <a:latin typeface="Times New Roman"/>
                <a:cs typeface="Times New Roman"/>
              </a:rPr>
              <a:t>c</a:t>
            </a:r>
          </a:p>
          <a:p>
            <a:pPr marL="417600" lvl="1" indent="-140400">
              <a:lnSpc>
                <a:spcPct val="80000"/>
              </a:lnSpc>
              <a:spcBef>
                <a:spcPts val="600"/>
              </a:spcBef>
              <a:buFont typeface="Arial" pitchFamily="34" charset="0"/>
              <a:buChar char="•"/>
              <a:defRPr/>
            </a:pPr>
            <a:r>
              <a:rPr lang="en-US" b="0" dirty="0" smtClean="0">
                <a:solidFill>
                  <a:srgbClr val="002060"/>
                </a:solidFill>
                <a:latin typeface="Times New Roman"/>
                <a:cs typeface="Times New Roman"/>
              </a:rPr>
              <a:t>p</a:t>
            </a:r>
            <a:r>
              <a:rPr lang="en-US" b="0" dirty="0">
                <a:solidFill>
                  <a:srgbClr val="002060"/>
                </a:solidFill>
                <a:latin typeface="Times New Roman"/>
                <a:cs typeface="Times New Roman"/>
              </a:rPr>
              <a:t>-K separation up to 1 </a:t>
            </a:r>
            <a:r>
              <a:rPr lang="en-US" b="0" dirty="0" err="1">
                <a:solidFill>
                  <a:srgbClr val="002060"/>
                </a:solidFill>
                <a:latin typeface="Times New Roman"/>
                <a:cs typeface="Times New Roman"/>
              </a:rPr>
              <a:t>GeV</a:t>
            </a:r>
            <a:r>
              <a:rPr lang="en-US" b="0" dirty="0">
                <a:solidFill>
                  <a:srgbClr val="002060"/>
                </a:solidFill>
                <a:latin typeface="Times New Roman"/>
                <a:cs typeface="Times New Roman"/>
              </a:rPr>
              <a:t>/</a:t>
            </a:r>
            <a:r>
              <a:rPr lang="en-US" b="0" dirty="0" smtClean="0">
                <a:solidFill>
                  <a:srgbClr val="002060"/>
                </a:solidFill>
                <a:latin typeface="Times New Roman"/>
                <a:cs typeface="Times New Roman"/>
              </a:rPr>
              <a:t>c</a:t>
            </a:r>
          </a:p>
          <a:p>
            <a:pPr marL="417600" lvl="1" indent="-140400">
              <a:lnSpc>
                <a:spcPct val="80000"/>
              </a:lnSpc>
              <a:spcBef>
                <a:spcPts val="600"/>
              </a:spcBef>
              <a:buFont typeface="Arial" pitchFamily="34" charset="0"/>
              <a:buChar char="•"/>
              <a:defRPr/>
            </a:pPr>
            <a:r>
              <a:rPr lang="en-US" b="0" dirty="0" smtClean="0">
                <a:solidFill>
                  <a:srgbClr val="002060"/>
                </a:solidFill>
                <a:latin typeface="Times New Roman"/>
                <a:cs typeface="Times New Roman"/>
                <a:sym typeface="Symbol"/>
              </a:rPr>
              <a:t>K</a:t>
            </a:r>
            <a:r>
              <a:rPr lang="en-US" b="0" dirty="0">
                <a:solidFill>
                  <a:srgbClr val="002060"/>
                </a:solidFill>
                <a:latin typeface="Times New Roman"/>
                <a:cs typeface="Times New Roman"/>
                <a:sym typeface="Symbol"/>
              </a:rPr>
              <a:t>- separation up to  450 MeV/</a:t>
            </a:r>
            <a:r>
              <a:rPr lang="en-US" b="0" dirty="0" smtClean="0">
                <a:solidFill>
                  <a:srgbClr val="002060"/>
                </a:solidFill>
                <a:latin typeface="Times New Roman"/>
                <a:cs typeface="Times New Roman"/>
                <a:sym typeface="Symbol"/>
              </a:rPr>
              <a:t>c</a:t>
            </a:r>
          </a:p>
          <a:p>
            <a:pPr marL="417600" lvl="1" indent="-140400">
              <a:lnSpc>
                <a:spcPct val="80000"/>
              </a:lnSpc>
              <a:spcBef>
                <a:spcPts val="600"/>
              </a:spcBef>
              <a:buFont typeface="Arial" pitchFamily="34" charset="0"/>
              <a:buChar char="•"/>
              <a:defRPr/>
            </a:pPr>
            <a:r>
              <a:rPr lang="en-US" b="0" dirty="0" smtClean="0">
                <a:solidFill>
                  <a:srgbClr val="002060"/>
                </a:solidFill>
                <a:latin typeface="Times New Roman"/>
                <a:cs typeface="Times New Roman"/>
              </a:rPr>
              <a:t>A </a:t>
            </a:r>
            <a:r>
              <a:rPr lang="en-US" b="0" dirty="0">
                <a:solidFill>
                  <a:srgbClr val="002060"/>
                </a:solidFill>
                <a:latin typeface="Times New Roman"/>
                <a:cs typeface="Times New Roman"/>
              </a:rPr>
              <a:t>resolution of </a:t>
            </a:r>
            <a:r>
              <a:rPr lang="en-US" b="0" dirty="0">
                <a:solidFill>
                  <a:srgbClr val="002060"/>
                </a:solidFill>
                <a:latin typeface="Times New Roman"/>
                <a:cs typeface="Times New Roman"/>
                <a:sym typeface="Symbol"/>
              </a:rPr>
              <a:t>about</a:t>
            </a:r>
            <a:r>
              <a:rPr lang="en-US" b="0" dirty="0">
                <a:solidFill>
                  <a:srgbClr val="002060"/>
                </a:solidFill>
                <a:latin typeface="Times New Roman"/>
                <a:cs typeface="Times New Roman"/>
              </a:rPr>
              <a:t>  10-15% is achieved</a:t>
            </a:r>
            <a:endParaRPr lang="it-IT" b="0" dirty="0">
              <a:solidFill>
                <a:srgbClr val="002060"/>
              </a:solidFill>
              <a:latin typeface="Times New Roman"/>
              <a:cs typeface="Times New Roman"/>
            </a:endParaRPr>
          </a:p>
        </p:txBody>
      </p:sp>
      <p:grpSp>
        <p:nvGrpSpPr>
          <p:cNvPr id="3" name="Group 2"/>
          <p:cNvGrpSpPr/>
          <p:nvPr/>
        </p:nvGrpSpPr>
        <p:grpSpPr>
          <a:xfrm>
            <a:off x="1043565" y="4169272"/>
            <a:ext cx="3096387" cy="2356072"/>
            <a:chOff x="899548" y="4077072"/>
            <a:chExt cx="3096387" cy="2356072"/>
          </a:xfrm>
        </p:grpSpPr>
        <p:pic>
          <p:nvPicPr>
            <p:cNvPr id="26632" name="Picture 9"/>
            <p:cNvPicPr>
              <a:picLocks noChangeAspect="1"/>
            </p:cNvPicPr>
            <p:nvPr/>
          </p:nvPicPr>
          <p:blipFill>
            <a:blip r:embed="rId4" cstate="print">
              <a:extLst>
                <a:ext uri="{28A0092B-C50C-407E-A947-70E740481C1C}">
                  <a14:useLocalDpi xmlns:a14="http://schemas.microsoft.com/office/drawing/2010/main"/>
                </a:ext>
              </a:extLst>
            </a:blip>
            <a:srcRect b="1723"/>
            <a:stretch>
              <a:fillRect/>
            </a:stretch>
          </p:blipFill>
          <p:spPr bwMode="auto">
            <a:xfrm>
              <a:off x="899548" y="4077072"/>
              <a:ext cx="3096387" cy="2356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bwMode="auto">
            <a:xfrm>
              <a:off x="3209429" y="5805264"/>
              <a:ext cx="498475" cy="446087"/>
            </a:xfrm>
            <a:prstGeom prst="rect">
              <a:avLst/>
            </a:prstGeom>
            <a:noFill/>
          </p:spPr>
          <p:txBody>
            <a:bodyPr wrap="none">
              <a:spAutoFit/>
            </a:bodyPr>
            <a:lstStyle/>
            <a:p>
              <a:pPr>
                <a:defRPr/>
              </a:pPr>
              <a:r>
                <a:rPr lang="en-US" dirty="0">
                  <a:effectLst>
                    <a:outerShdw blurRad="38100" dist="38100" dir="2700000" algn="tl">
                      <a:srgbClr val="000000">
                        <a:alpha val="43137"/>
                      </a:srgbClr>
                    </a:outerShdw>
                  </a:effectLst>
                  <a:ea typeface="+mn-ea"/>
                  <a:cs typeface="+mn-cs"/>
                </a:rPr>
                <a:t>p-p</a:t>
              </a:r>
              <a:endParaRPr lang="it-IT" dirty="0">
                <a:effectLst>
                  <a:outerShdw blurRad="38100" dist="38100" dir="2700000" algn="tl">
                    <a:srgbClr val="000000">
                      <a:alpha val="43137"/>
                    </a:srgbClr>
                  </a:outerShdw>
                </a:effectLst>
                <a:ea typeface="+mn-ea"/>
                <a:cs typeface="+mn-cs"/>
              </a:endParaRPr>
            </a:p>
          </p:txBody>
        </p:sp>
      </p:grpSp>
      <p:sp>
        <p:nvSpPr>
          <p:cNvPr id="12" name="TextBox 11"/>
          <p:cNvSpPr txBox="1"/>
          <p:nvPr/>
        </p:nvSpPr>
        <p:spPr>
          <a:xfrm>
            <a:off x="7272536" y="1122487"/>
            <a:ext cx="498475" cy="447675"/>
          </a:xfrm>
          <a:prstGeom prst="rect">
            <a:avLst/>
          </a:prstGeom>
          <a:noFill/>
        </p:spPr>
        <p:txBody>
          <a:bodyPr wrap="none">
            <a:spAutoFit/>
          </a:bodyPr>
          <a:lstStyle/>
          <a:p>
            <a:pPr>
              <a:defRPr/>
            </a:pPr>
            <a:r>
              <a:rPr lang="en-US" dirty="0">
                <a:effectLst>
                  <a:outerShdw blurRad="38100" dist="38100" dir="2700000" algn="tl">
                    <a:srgbClr val="000000">
                      <a:alpha val="43137"/>
                    </a:srgbClr>
                  </a:outerShdw>
                </a:effectLst>
                <a:ea typeface="+mn-ea"/>
                <a:cs typeface="+mn-cs"/>
              </a:rPr>
              <a:t>p-p</a:t>
            </a:r>
            <a:endParaRPr lang="it-IT" dirty="0">
              <a:effectLst>
                <a:outerShdw blurRad="38100" dist="38100" dir="2700000" algn="tl">
                  <a:srgbClr val="000000">
                    <a:alpha val="43137"/>
                  </a:srgbClr>
                </a:outerShdw>
              </a:effectLst>
              <a:ea typeface="+mn-ea"/>
              <a:cs typeface="+mn-cs"/>
            </a:endParaRPr>
          </a:p>
        </p:txBody>
      </p:sp>
      <p:sp>
        <p:nvSpPr>
          <p:cNvPr id="13" name="TextBox 12"/>
          <p:cNvSpPr txBox="1"/>
          <p:nvPr/>
        </p:nvSpPr>
        <p:spPr>
          <a:xfrm>
            <a:off x="7245548" y="3965104"/>
            <a:ext cx="749300" cy="369888"/>
          </a:xfrm>
          <a:prstGeom prst="rect">
            <a:avLst/>
          </a:prstGeom>
          <a:noFill/>
        </p:spPr>
        <p:txBody>
          <a:bodyPr wrap="none">
            <a:spAutoFit/>
          </a:bodyPr>
          <a:lstStyle/>
          <a:p>
            <a:pPr>
              <a:defRPr/>
            </a:pPr>
            <a:r>
              <a:rPr lang="en-US" dirty="0" err="1">
                <a:effectLst>
                  <a:outerShdw blurRad="38100" dist="38100" dir="2700000" algn="tl">
                    <a:srgbClr val="000000">
                      <a:alpha val="43137"/>
                    </a:srgbClr>
                  </a:outerShdw>
                </a:effectLst>
                <a:ea typeface="+mn-ea"/>
                <a:cs typeface="+mn-cs"/>
              </a:rPr>
              <a:t>Pb-Pb</a:t>
            </a:r>
            <a:endParaRPr lang="it-IT" dirty="0">
              <a:effectLst>
                <a:outerShdw blurRad="38100" dist="38100" dir="2700000" algn="tl">
                  <a:srgbClr val="000000">
                    <a:alpha val="43137"/>
                  </a:srgbClr>
                </a:outerShdw>
              </a:effectLst>
              <a:ea typeface="+mn-ea"/>
              <a:cs typeface="+mn-cs"/>
            </a:endParaRPr>
          </a:p>
        </p:txBody>
      </p:sp>
      <p:sp>
        <p:nvSpPr>
          <p:cNvPr id="14" name="TextBox 13"/>
          <p:cNvSpPr txBox="1"/>
          <p:nvPr/>
        </p:nvSpPr>
        <p:spPr>
          <a:xfrm>
            <a:off x="2130166" y="35912"/>
            <a:ext cx="5011859" cy="461665"/>
          </a:xfrm>
          <a:prstGeom prst="rect">
            <a:avLst/>
          </a:prstGeom>
          <a:noFill/>
        </p:spPr>
        <p:txBody>
          <a:bodyPr wrap="none" rtlCol="0">
            <a:spAutoFit/>
          </a:bodyPr>
          <a:lstStyle/>
          <a:p>
            <a:r>
              <a:rPr lang="en-US" sz="2400" dirty="0" smtClean="0">
                <a:solidFill>
                  <a:srgbClr val="0000FF"/>
                </a:solidFill>
                <a:latin typeface="Comic Sans MS"/>
                <a:cs typeface="Comic Sans MS"/>
              </a:rPr>
              <a:t>“Current” ITS performance - PID</a:t>
            </a:r>
            <a:endParaRPr lang="en-US" sz="2400" dirty="0">
              <a:solidFill>
                <a:srgbClr val="0000FF"/>
              </a:solidFill>
              <a:latin typeface="Comic Sans MS"/>
              <a:cs typeface="Comic Sans MS"/>
            </a:endParaRPr>
          </a:p>
        </p:txBody>
      </p:sp>
      <p:sp>
        <p:nvSpPr>
          <p:cNvPr id="15" name="Segnaposto data 2"/>
          <p:cNvSpPr>
            <a:spLocks noGrp="1"/>
          </p:cNvSpPr>
          <p:nvPr>
            <p:ph type="dt" sz="half" idx="2"/>
          </p:nvPr>
        </p:nvSpPr>
        <p:spPr>
          <a:xfrm>
            <a:off x="35496" y="6597352"/>
            <a:ext cx="2514600" cy="260648"/>
          </a:xfrm>
          <a:prstGeom prst="rect">
            <a:avLst/>
          </a:prstGeom>
        </p:spPr>
        <p:txBody>
          <a:bodyPr/>
          <a:lstStyle>
            <a:lvl1pPr>
              <a:defRPr sz="1200" i="1">
                <a:solidFill>
                  <a:srgbClr val="FFFFFF"/>
                </a:solidFill>
                <a:latin typeface="Times New Roman" pitchFamily="18" charset="0"/>
                <a:cs typeface="Times New Roman" pitchFamily="18" charset="0"/>
              </a:defRPr>
            </a:lvl1pPr>
          </a:lstStyle>
          <a:p>
            <a:r>
              <a:rPr lang="en-US" smtClean="0"/>
              <a:t>V. Manzari - INFN Bari</a:t>
            </a:r>
            <a:endParaRPr lang="en-US" dirty="0"/>
          </a:p>
        </p:txBody>
      </p:sp>
      <p:sp>
        <p:nvSpPr>
          <p:cNvPr id="16" name="Segnaposto piè di pagina 3"/>
          <p:cNvSpPr>
            <a:spLocks noGrp="1"/>
          </p:cNvSpPr>
          <p:nvPr>
            <p:ph type="ftr" sz="quarter" idx="3"/>
          </p:nvPr>
        </p:nvSpPr>
        <p:spPr>
          <a:xfrm>
            <a:off x="2293640" y="6597352"/>
            <a:ext cx="4556720" cy="260648"/>
          </a:xfrm>
          <a:prstGeom prst="rect">
            <a:avLst/>
          </a:prstGeom>
        </p:spPr>
        <p:txBody>
          <a:bodyPr/>
          <a:lstStyle>
            <a:lvl1pPr algn="ctr">
              <a:defRPr sz="1200" i="1">
                <a:solidFill>
                  <a:srgbClr val="FFFFFF"/>
                </a:solidFill>
                <a:latin typeface="Times New Roman" pitchFamily="18" charset="0"/>
                <a:cs typeface="Times New Roman" pitchFamily="18" charset="0"/>
              </a:defRPr>
            </a:lvl1pPr>
          </a:lstStyle>
          <a:p>
            <a:r>
              <a:rPr lang="en-US" dirty="0" smtClean="0"/>
              <a:t>STORI’11 Conference – 9-14 October 201I</a:t>
            </a:r>
            <a:endParaRPr lang="en-US" dirty="0"/>
          </a:p>
        </p:txBody>
      </p:sp>
      <p:sp>
        <p:nvSpPr>
          <p:cNvPr id="17" name="Segnaposto numero diapositiva 4"/>
          <p:cNvSpPr>
            <a:spLocks noGrp="1"/>
          </p:cNvSpPr>
          <p:nvPr>
            <p:ph type="sldNum" sz="quarter" idx="4"/>
          </p:nvPr>
        </p:nvSpPr>
        <p:spPr>
          <a:xfrm>
            <a:off x="7279704" y="6597352"/>
            <a:ext cx="1828800" cy="260648"/>
          </a:xfrm>
          <a:prstGeom prst="rect">
            <a:avLst/>
          </a:prstGeom>
        </p:spPr>
        <p:txBody>
          <a:bodyPr/>
          <a:lstStyle>
            <a:lvl1pPr algn="r">
              <a:defRPr sz="1200">
                <a:solidFill>
                  <a:srgbClr val="FFFFFF"/>
                </a:solidFill>
                <a:latin typeface="Times New Roman" pitchFamily="18" charset="0"/>
                <a:cs typeface="Times New Roman" pitchFamily="18" charset="0"/>
              </a:defRPr>
            </a:lvl1pPr>
          </a:lstStyle>
          <a:p>
            <a:fld id="{1AD43CCC-A7CC-4ABA-9D32-69ABA54BAB03}" type="slidenum">
              <a:rPr lang="en-US" smtClean="0"/>
              <a:pPr/>
              <a:t>16</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515"/>
          <p:cNvSpPr txBox="1">
            <a:spLocks noChangeArrowheads="1"/>
          </p:cNvSpPr>
          <p:nvPr/>
        </p:nvSpPr>
        <p:spPr bwMode="auto">
          <a:xfrm>
            <a:off x="35496" y="912862"/>
            <a:ext cx="9036496" cy="5786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marL="285750" indent="-285750" eaLnBrk="1" hangingPunct="1">
              <a:buFont typeface="Wingdings" charset="2"/>
              <a:buChar char="Ø"/>
            </a:pPr>
            <a:r>
              <a:rPr lang="en-GB" sz="2000" b="0" dirty="0">
                <a:solidFill>
                  <a:srgbClr val="C00000"/>
                </a:solidFill>
                <a:latin typeface="Times New Roman"/>
                <a:cs typeface="Times New Roman"/>
              </a:rPr>
              <a:t>Extend ALICE capability to study heavy quarks as probes of the QGP in heavy-ion collisions</a:t>
            </a:r>
            <a:endParaRPr lang="en-GB" sz="2000" b="0" dirty="0">
              <a:latin typeface="Times New Roman"/>
              <a:cs typeface="Times New Roman"/>
            </a:endParaRPr>
          </a:p>
          <a:p>
            <a:pPr marL="742950" lvl="1" indent="-285750" eaLnBrk="1" hangingPunct="1">
              <a:spcBef>
                <a:spcPts val="1800"/>
              </a:spcBef>
              <a:buFont typeface="Wingdings" charset="2"/>
              <a:buChar char="v"/>
            </a:pPr>
            <a:r>
              <a:rPr lang="en-GB" sz="2000" b="0" dirty="0" smtClean="0">
                <a:solidFill>
                  <a:srgbClr val="C00000"/>
                </a:solidFill>
                <a:latin typeface="Times New Roman"/>
                <a:cs typeface="Times New Roman"/>
              </a:rPr>
              <a:t>Main </a:t>
            </a:r>
            <a:r>
              <a:rPr lang="en-GB" sz="2000" b="0" dirty="0">
                <a:solidFill>
                  <a:srgbClr val="C00000"/>
                </a:solidFill>
                <a:latin typeface="Times New Roman"/>
                <a:cs typeface="Times New Roman"/>
              </a:rPr>
              <a:t>Physics Topics</a:t>
            </a:r>
          </a:p>
          <a:p>
            <a:pPr lvl="2" eaLnBrk="1" hangingPunct="1">
              <a:spcBef>
                <a:spcPts val="600"/>
              </a:spcBef>
              <a:buFont typeface="Arial" charset="0"/>
              <a:buChar char="•"/>
            </a:pPr>
            <a:r>
              <a:rPr lang="en-GB" sz="2000" b="0" dirty="0">
                <a:solidFill>
                  <a:srgbClr val="002060"/>
                </a:solidFill>
                <a:latin typeface="Times New Roman"/>
                <a:cs typeface="Times New Roman"/>
              </a:rPr>
              <a:t> Energy loss</a:t>
            </a:r>
          </a:p>
          <a:p>
            <a:pPr lvl="3" eaLnBrk="1" hangingPunct="1">
              <a:spcBef>
                <a:spcPts val="600"/>
              </a:spcBef>
              <a:buFont typeface="Arial" charset="0"/>
              <a:buChar char="•"/>
            </a:pPr>
            <a:r>
              <a:rPr lang="en-GB" sz="2000" b="0" dirty="0">
                <a:solidFill>
                  <a:srgbClr val="002060"/>
                </a:solidFill>
                <a:latin typeface="Times New Roman"/>
                <a:cs typeface="Times New Roman"/>
              </a:rPr>
              <a:t> charm and beauty R</a:t>
            </a:r>
            <a:r>
              <a:rPr lang="en-GB" sz="2000" b="0" baseline="-25000" dirty="0">
                <a:solidFill>
                  <a:srgbClr val="002060"/>
                </a:solidFill>
                <a:latin typeface="Times New Roman"/>
                <a:cs typeface="Times New Roman"/>
              </a:rPr>
              <a:t>AA</a:t>
            </a:r>
            <a:r>
              <a:rPr lang="en-GB" sz="2000" b="0" dirty="0">
                <a:solidFill>
                  <a:srgbClr val="002060"/>
                </a:solidFill>
                <a:latin typeface="Times New Roman"/>
                <a:cs typeface="Times New Roman"/>
              </a:rPr>
              <a:t> </a:t>
            </a:r>
            <a:r>
              <a:rPr lang="en-GB" sz="2000" b="0" dirty="0" err="1">
                <a:solidFill>
                  <a:srgbClr val="002060"/>
                </a:solidFill>
                <a:latin typeface="Times New Roman"/>
                <a:cs typeface="Times New Roman"/>
              </a:rPr>
              <a:t>vs</a:t>
            </a:r>
            <a:r>
              <a:rPr lang="en-GB" sz="2000" b="0" dirty="0">
                <a:solidFill>
                  <a:srgbClr val="002060"/>
                </a:solidFill>
                <a:latin typeface="Times New Roman"/>
                <a:cs typeface="Times New Roman"/>
              </a:rPr>
              <a:t> </a:t>
            </a:r>
            <a:r>
              <a:rPr lang="en-GB" sz="2000" b="0" dirty="0" err="1">
                <a:solidFill>
                  <a:srgbClr val="002060"/>
                </a:solidFill>
                <a:latin typeface="Times New Roman"/>
                <a:cs typeface="Times New Roman"/>
              </a:rPr>
              <a:t>p</a:t>
            </a:r>
            <a:r>
              <a:rPr lang="en-GB" sz="2000" b="0" baseline="-25000" dirty="0" err="1">
                <a:solidFill>
                  <a:srgbClr val="002060"/>
                </a:solidFill>
                <a:latin typeface="Times New Roman"/>
                <a:cs typeface="Times New Roman"/>
              </a:rPr>
              <a:t>T</a:t>
            </a:r>
            <a:r>
              <a:rPr lang="en-GB" sz="2000" b="0" dirty="0">
                <a:solidFill>
                  <a:srgbClr val="002060"/>
                </a:solidFill>
                <a:latin typeface="Times New Roman"/>
                <a:cs typeface="Times New Roman"/>
              </a:rPr>
              <a:t> down to low </a:t>
            </a:r>
            <a:r>
              <a:rPr lang="en-GB" sz="2000" b="0" dirty="0" err="1">
                <a:solidFill>
                  <a:srgbClr val="002060"/>
                </a:solidFill>
                <a:latin typeface="Times New Roman"/>
                <a:cs typeface="Times New Roman"/>
              </a:rPr>
              <a:t>p</a:t>
            </a:r>
            <a:r>
              <a:rPr lang="en-GB" sz="2000" b="0" baseline="-25000" dirty="0" err="1">
                <a:solidFill>
                  <a:srgbClr val="002060"/>
                </a:solidFill>
                <a:latin typeface="Times New Roman"/>
                <a:cs typeface="Times New Roman"/>
              </a:rPr>
              <a:t>T</a:t>
            </a:r>
            <a:endParaRPr lang="en-GB" sz="2000" b="0" baseline="-25000" dirty="0">
              <a:solidFill>
                <a:srgbClr val="002060"/>
              </a:solidFill>
              <a:latin typeface="Times New Roman"/>
              <a:cs typeface="Times New Roman"/>
            </a:endParaRPr>
          </a:p>
          <a:p>
            <a:pPr lvl="2" eaLnBrk="1" hangingPunct="1">
              <a:spcBef>
                <a:spcPts val="600"/>
              </a:spcBef>
              <a:buFont typeface="Arial" charset="0"/>
              <a:buChar char="•"/>
            </a:pPr>
            <a:r>
              <a:rPr lang="en-GB" sz="2000" b="0" dirty="0">
                <a:solidFill>
                  <a:srgbClr val="002060"/>
                </a:solidFill>
                <a:latin typeface="Times New Roman"/>
                <a:cs typeface="Times New Roman"/>
              </a:rPr>
              <a:t> </a:t>
            </a:r>
            <a:r>
              <a:rPr lang="en-GB" sz="2000" b="0" dirty="0" err="1">
                <a:solidFill>
                  <a:srgbClr val="002060"/>
                </a:solidFill>
                <a:latin typeface="Times New Roman"/>
                <a:cs typeface="Times New Roman"/>
              </a:rPr>
              <a:t>Thermalization</a:t>
            </a:r>
            <a:r>
              <a:rPr lang="en-GB" sz="2000" b="0" dirty="0">
                <a:solidFill>
                  <a:srgbClr val="002060"/>
                </a:solidFill>
                <a:latin typeface="Times New Roman"/>
                <a:cs typeface="Times New Roman"/>
              </a:rPr>
              <a:t> of heavy quarks: charmed and beauty baryons</a:t>
            </a:r>
          </a:p>
          <a:p>
            <a:pPr lvl="3" eaLnBrk="1" hangingPunct="1">
              <a:spcBef>
                <a:spcPts val="600"/>
              </a:spcBef>
              <a:buFont typeface="Arial" charset="0"/>
              <a:buChar char="•"/>
            </a:pPr>
            <a:r>
              <a:rPr lang="en-GB" sz="2000" b="0" dirty="0">
                <a:solidFill>
                  <a:srgbClr val="002060"/>
                </a:solidFill>
                <a:latin typeface="Times New Roman"/>
                <a:cs typeface="Times New Roman"/>
              </a:rPr>
              <a:t> baryon to meson ratio, flow</a:t>
            </a:r>
          </a:p>
          <a:p>
            <a:pPr lvl="2" eaLnBrk="1" hangingPunct="1">
              <a:spcBef>
                <a:spcPts val="600"/>
              </a:spcBef>
              <a:buFont typeface="Arial" charset="0"/>
              <a:buChar char="•"/>
            </a:pPr>
            <a:r>
              <a:rPr lang="en-GB" sz="2000" b="0" dirty="0">
                <a:solidFill>
                  <a:srgbClr val="002060"/>
                </a:solidFill>
                <a:latin typeface="Times New Roman"/>
                <a:cs typeface="Times New Roman"/>
              </a:rPr>
              <a:t> </a:t>
            </a:r>
            <a:r>
              <a:rPr lang="en-GB" sz="2000" b="0" dirty="0" err="1" smtClean="0">
                <a:solidFill>
                  <a:srgbClr val="002060"/>
                </a:solidFill>
                <a:latin typeface="Times New Roman"/>
                <a:cs typeface="Times New Roman"/>
              </a:rPr>
              <a:t>Quarkonia</a:t>
            </a:r>
            <a:endParaRPr lang="en-GB" sz="2000" b="0" dirty="0" smtClean="0">
              <a:solidFill>
                <a:srgbClr val="002060"/>
              </a:solidFill>
              <a:latin typeface="Times New Roman"/>
              <a:cs typeface="Times New Roman"/>
            </a:endParaRPr>
          </a:p>
          <a:p>
            <a:pPr lvl="2" eaLnBrk="1" hangingPunct="1">
              <a:spcBef>
                <a:spcPts val="600"/>
              </a:spcBef>
              <a:buFont typeface="Arial" charset="0"/>
              <a:buChar char="•"/>
            </a:pPr>
            <a:endParaRPr lang="en-GB" sz="2000" b="0" dirty="0" smtClean="0">
              <a:solidFill>
                <a:srgbClr val="002060"/>
              </a:solidFill>
              <a:latin typeface="Times New Roman"/>
              <a:cs typeface="Times New Roman"/>
            </a:endParaRPr>
          </a:p>
          <a:p>
            <a:pPr marL="800100" lvl="1" indent="-342900" eaLnBrk="1" hangingPunct="1">
              <a:spcBef>
                <a:spcPts val="600"/>
              </a:spcBef>
              <a:buFont typeface="Wingdings" charset="2"/>
              <a:buChar char="v"/>
            </a:pPr>
            <a:r>
              <a:rPr lang="en-GB" sz="2000" b="0" dirty="0">
                <a:solidFill>
                  <a:srgbClr val="C00000"/>
                </a:solidFill>
                <a:latin typeface="Times New Roman"/>
                <a:cs typeface="Times New Roman"/>
              </a:rPr>
              <a:t>Mapping to ALICE</a:t>
            </a:r>
          </a:p>
          <a:p>
            <a:pPr lvl="2" eaLnBrk="1" hangingPunct="1">
              <a:spcBef>
                <a:spcPts val="600"/>
              </a:spcBef>
              <a:buFont typeface="Arial" charset="0"/>
              <a:buChar char="•"/>
            </a:pPr>
            <a:r>
              <a:rPr lang="en-GB" sz="2000" b="0" dirty="0">
                <a:solidFill>
                  <a:srgbClr val="002060"/>
                </a:solidFill>
                <a:latin typeface="Times New Roman"/>
                <a:cs typeface="Times New Roman"/>
              </a:rPr>
              <a:t>Heavy flavour at </a:t>
            </a:r>
            <a:r>
              <a:rPr lang="en-GB" sz="2000" b="0" dirty="0" err="1">
                <a:solidFill>
                  <a:srgbClr val="002060"/>
                </a:solidFill>
                <a:latin typeface="Times New Roman"/>
                <a:cs typeface="Times New Roman"/>
              </a:rPr>
              <a:t>midrapidity</a:t>
            </a:r>
            <a:r>
              <a:rPr lang="en-GB" sz="2000" b="0" dirty="0">
                <a:solidFill>
                  <a:srgbClr val="002060"/>
                </a:solidFill>
                <a:latin typeface="Times New Roman"/>
                <a:cs typeface="Times New Roman"/>
              </a:rPr>
              <a:t> with </a:t>
            </a:r>
            <a:r>
              <a:rPr lang="en-GB" sz="2000" b="0" dirty="0" err="1">
                <a:solidFill>
                  <a:srgbClr val="002060"/>
                </a:solidFill>
                <a:latin typeface="Times New Roman"/>
                <a:cs typeface="Times New Roman"/>
              </a:rPr>
              <a:t>hadronic</a:t>
            </a:r>
            <a:r>
              <a:rPr lang="en-GB" sz="2000" b="0" dirty="0">
                <a:solidFill>
                  <a:srgbClr val="002060"/>
                </a:solidFill>
                <a:latin typeface="Times New Roman"/>
                <a:cs typeface="Times New Roman"/>
              </a:rPr>
              <a:t> (and semi-</a:t>
            </a:r>
            <a:r>
              <a:rPr lang="en-GB" sz="2000" b="0" dirty="0" smtClean="0">
                <a:solidFill>
                  <a:srgbClr val="002060"/>
                </a:solidFill>
                <a:latin typeface="Times New Roman"/>
                <a:cs typeface="Times New Roman"/>
              </a:rPr>
              <a:t>electronic)</a:t>
            </a:r>
          </a:p>
          <a:p>
            <a:pPr marL="914400" lvl="2" indent="0" eaLnBrk="1" hangingPunct="1">
              <a:spcBef>
                <a:spcPts val="600"/>
              </a:spcBef>
            </a:pPr>
            <a:r>
              <a:rPr lang="en-GB" sz="2000" b="0" dirty="0" smtClean="0">
                <a:solidFill>
                  <a:srgbClr val="002060"/>
                </a:solidFill>
                <a:latin typeface="Times New Roman"/>
                <a:cs typeface="Times New Roman"/>
              </a:rPr>
              <a:t>    decays </a:t>
            </a:r>
            <a:r>
              <a:rPr lang="en-GB" sz="2000" b="0" dirty="0" smtClean="0">
                <a:solidFill>
                  <a:srgbClr val="C00000"/>
                </a:solidFill>
                <a:latin typeface="Times New Roman"/>
                <a:cs typeface="Times New Roman"/>
                <a:sym typeface="Wingdings"/>
              </a:rPr>
              <a:t> </a:t>
            </a:r>
            <a:r>
              <a:rPr lang="en-GB" sz="2000" b="0" dirty="0" smtClean="0">
                <a:solidFill>
                  <a:srgbClr val="C00000"/>
                </a:solidFill>
                <a:latin typeface="Times New Roman"/>
                <a:cs typeface="Times New Roman"/>
              </a:rPr>
              <a:t>ITS </a:t>
            </a:r>
            <a:r>
              <a:rPr lang="en-GB" sz="2000" b="0" dirty="0">
                <a:solidFill>
                  <a:srgbClr val="C00000"/>
                </a:solidFill>
                <a:latin typeface="Times New Roman"/>
                <a:cs typeface="Times New Roman"/>
              </a:rPr>
              <a:t>barrel upgrade</a:t>
            </a:r>
          </a:p>
          <a:p>
            <a:pPr lvl="2" eaLnBrk="1" hangingPunct="1">
              <a:spcBef>
                <a:spcPts val="600"/>
              </a:spcBef>
              <a:buFont typeface="Arial" charset="0"/>
              <a:buChar char="•"/>
            </a:pPr>
            <a:r>
              <a:rPr lang="en-GB" sz="2000" b="0" dirty="0">
                <a:solidFill>
                  <a:srgbClr val="002060"/>
                </a:solidFill>
                <a:latin typeface="Times New Roman"/>
                <a:cs typeface="Times New Roman"/>
              </a:rPr>
              <a:t>Heavy flavour and resonances </a:t>
            </a:r>
            <a:r>
              <a:rPr lang="en-GB" sz="2000" b="0" dirty="0" smtClean="0">
                <a:solidFill>
                  <a:srgbClr val="002060"/>
                </a:solidFill>
                <a:latin typeface="Times New Roman"/>
                <a:cs typeface="Times New Roman"/>
              </a:rPr>
              <a:t>with </a:t>
            </a:r>
            <a:r>
              <a:rPr lang="en-GB" sz="2000" b="0" dirty="0" err="1">
                <a:solidFill>
                  <a:srgbClr val="002060"/>
                </a:solidFill>
                <a:latin typeface="Times New Roman"/>
                <a:cs typeface="Times New Roman"/>
              </a:rPr>
              <a:t>muons</a:t>
            </a:r>
            <a:r>
              <a:rPr lang="en-GB" sz="2000" b="0" dirty="0">
                <a:solidFill>
                  <a:srgbClr val="002060"/>
                </a:solidFill>
                <a:latin typeface="Times New Roman"/>
                <a:cs typeface="Times New Roman"/>
              </a:rPr>
              <a:t> </a:t>
            </a:r>
            <a:r>
              <a:rPr lang="en-GB" sz="2000" b="0" dirty="0" smtClean="0">
                <a:solidFill>
                  <a:srgbClr val="002060"/>
                </a:solidFill>
                <a:latin typeface="Times New Roman"/>
                <a:cs typeface="Times New Roman"/>
              </a:rPr>
              <a:t>in the forward direction </a:t>
            </a:r>
            <a:r>
              <a:rPr lang="en-GB" sz="2000" b="0" dirty="0" smtClean="0">
                <a:solidFill>
                  <a:srgbClr val="C00000"/>
                </a:solidFill>
                <a:latin typeface="Times New Roman"/>
                <a:cs typeface="Times New Roman"/>
                <a:sym typeface="Wingdings"/>
              </a:rPr>
              <a:t></a:t>
            </a:r>
            <a:r>
              <a:rPr lang="en-GB" sz="2000" b="0" dirty="0" smtClean="0">
                <a:solidFill>
                  <a:srgbClr val="C00000"/>
                </a:solidFill>
                <a:latin typeface="Times New Roman"/>
                <a:cs typeface="Times New Roman"/>
              </a:rPr>
              <a:t> </a:t>
            </a:r>
            <a:r>
              <a:rPr lang="en-GB" sz="2000" b="0" dirty="0" err="1">
                <a:solidFill>
                  <a:srgbClr val="C00000"/>
                </a:solidFill>
                <a:latin typeface="Times New Roman"/>
                <a:cs typeface="Times New Roman"/>
              </a:rPr>
              <a:t>endcap</a:t>
            </a:r>
            <a:r>
              <a:rPr lang="en-GB" sz="2000" b="0" dirty="0">
                <a:solidFill>
                  <a:srgbClr val="C00000"/>
                </a:solidFill>
                <a:latin typeface="Times New Roman"/>
                <a:cs typeface="Times New Roman"/>
              </a:rPr>
              <a:t> on the MUON side</a:t>
            </a:r>
          </a:p>
          <a:p>
            <a:pPr lvl="2" eaLnBrk="1" hangingPunct="1">
              <a:spcBef>
                <a:spcPts val="600"/>
              </a:spcBef>
              <a:buFont typeface="Arial" charset="0"/>
              <a:buChar char="•"/>
            </a:pPr>
            <a:endParaRPr lang="en-GB" sz="2000" b="0" dirty="0">
              <a:solidFill>
                <a:srgbClr val="002060"/>
              </a:solidFill>
              <a:latin typeface="Times New Roman"/>
              <a:cs typeface="Times New Roman"/>
            </a:endParaRPr>
          </a:p>
        </p:txBody>
      </p:sp>
      <p:sp>
        <p:nvSpPr>
          <p:cNvPr id="5" name="TextBox 4"/>
          <p:cNvSpPr txBox="1"/>
          <p:nvPr/>
        </p:nvSpPr>
        <p:spPr>
          <a:xfrm>
            <a:off x="1550017" y="35912"/>
            <a:ext cx="6043967" cy="523220"/>
          </a:xfrm>
          <a:prstGeom prst="rect">
            <a:avLst/>
          </a:prstGeom>
          <a:noFill/>
        </p:spPr>
        <p:txBody>
          <a:bodyPr wrap="none" rtlCol="0">
            <a:spAutoFit/>
          </a:bodyPr>
          <a:lstStyle/>
          <a:p>
            <a:r>
              <a:rPr lang="en-US" sz="2800" dirty="0" smtClean="0">
                <a:solidFill>
                  <a:srgbClr val="0000FF"/>
                </a:solidFill>
                <a:latin typeface="Comic Sans MS"/>
                <a:cs typeface="Comic Sans MS"/>
              </a:rPr>
              <a:t>ITS Upgrade – Physics Motivations</a:t>
            </a:r>
            <a:endParaRPr lang="en-US" sz="2800" dirty="0">
              <a:solidFill>
                <a:srgbClr val="0000FF"/>
              </a:solidFill>
              <a:latin typeface="Comic Sans MS"/>
              <a:cs typeface="Comic Sans MS"/>
            </a:endParaRPr>
          </a:p>
        </p:txBody>
      </p:sp>
      <p:sp>
        <p:nvSpPr>
          <p:cNvPr id="4" name="Segnaposto data 2"/>
          <p:cNvSpPr>
            <a:spLocks noGrp="1"/>
          </p:cNvSpPr>
          <p:nvPr>
            <p:ph type="dt" sz="half" idx="4294967295"/>
          </p:nvPr>
        </p:nvSpPr>
        <p:spPr>
          <a:xfrm>
            <a:off x="35496" y="6597352"/>
            <a:ext cx="2514600" cy="260648"/>
          </a:xfrm>
          <a:prstGeom prst="rect">
            <a:avLst/>
          </a:prstGeom>
        </p:spPr>
        <p:txBody>
          <a:bodyPr/>
          <a:lstStyle>
            <a:lvl1pPr>
              <a:defRPr sz="1200" i="1">
                <a:solidFill>
                  <a:srgbClr val="FFFFFF"/>
                </a:solidFill>
                <a:latin typeface="Times New Roman" pitchFamily="18" charset="0"/>
                <a:cs typeface="Times New Roman" pitchFamily="18" charset="0"/>
              </a:defRPr>
            </a:lvl1pPr>
          </a:lstStyle>
          <a:p>
            <a:r>
              <a:rPr lang="en-US" smtClean="0"/>
              <a:t>V. Manzari - INFN Bari</a:t>
            </a:r>
            <a:endParaRPr lang="en-US" dirty="0"/>
          </a:p>
        </p:txBody>
      </p:sp>
      <p:sp>
        <p:nvSpPr>
          <p:cNvPr id="6" name="Segnaposto piè di pagina 3"/>
          <p:cNvSpPr>
            <a:spLocks noGrp="1"/>
          </p:cNvSpPr>
          <p:nvPr>
            <p:ph type="ftr" sz="quarter" idx="4294967295"/>
          </p:nvPr>
        </p:nvSpPr>
        <p:spPr>
          <a:xfrm>
            <a:off x="2293640" y="6597352"/>
            <a:ext cx="4556720" cy="260648"/>
          </a:xfrm>
          <a:prstGeom prst="rect">
            <a:avLst/>
          </a:prstGeom>
        </p:spPr>
        <p:txBody>
          <a:bodyPr/>
          <a:lstStyle>
            <a:lvl1pPr algn="ctr">
              <a:defRPr sz="1200" i="1">
                <a:solidFill>
                  <a:srgbClr val="FFFFFF"/>
                </a:solidFill>
                <a:latin typeface="Times New Roman" pitchFamily="18" charset="0"/>
                <a:cs typeface="Times New Roman" pitchFamily="18" charset="0"/>
              </a:defRPr>
            </a:lvl1pPr>
          </a:lstStyle>
          <a:p>
            <a:r>
              <a:rPr lang="en-US" dirty="0" smtClean="0"/>
              <a:t>STORI’11 Conference – 9-14 October 201I</a:t>
            </a:r>
            <a:endParaRPr lang="en-US" dirty="0"/>
          </a:p>
        </p:txBody>
      </p:sp>
      <p:sp>
        <p:nvSpPr>
          <p:cNvPr id="7" name="Segnaposto numero diapositiva 4"/>
          <p:cNvSpPr>
            <a:spLocks noGrp="1"/>
          </p:cNvSpPr>
          <p:nvPr>
            <p:ph type="sldNum" sz="quarter" idx="4294967295"/>
          </p:nvPr>
        </p:nvSpPr>
        <p:spPr>
          <a:xfrm>
            <a:off x="7279704" y="6597352"/>
            <a:ext cx="1828800" cy="260648"/>
          </a:xfrm>
          <a:prstGeom prst="rect">
            <a:avLst/>
          </a:prstGeom>
        </p:spPr>
        <p:txBody>
          <a:bodyPr/>
          <a:lstStyle>
            <a:lvl1pPr algn="r">
              <a:defRPr sz="1200">
                <a:solidFill>
                  <a:srgbClr val="FFFFFF"/>
                </a:solidFill>
                <a:latin typeface="Times New Roman" pitchFamily="18" charset="0"/>
                <a:cs typeface="Times New Roman" pitchFamily="18" charset="0"/>
              </a:defRPr>
            </a:lvl1pPr>
          </a:lstStyle>
          <a:p>
            <a:fld id="{1AD43CCC-A7CC-4ABA-9D32-69ABA54BAB03}" type="slidenum">
              <a:rPr lang="en-US" smtClean="0"/>
              <a:pPr/>
              <a:t>17</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515"/>
          <p:cNvSpPr txBox="1">
            <a:spLocks noChangeArrowheads="1"/>
          </p:cNvSpPr>
          <p:nvPr/>
        </p:nvSpPr>
        <p:spPr bwMode="auto">
          <a:xfrm>
            <a:off x="152400" y="836712"/>
            <a:ext cx="8524056" cy="5832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marL="342900" indent="-342900" eaLnBrk="1" hangingPunct="1">
              <a:buFont typeface="Wingdings" charset="2"/>
              <a:buChar char="Ø"/>
            </a:pPr>
            <a:r>
              <a:rPr lang="en-GB" sz="1800" b="0" dirty="0" smtClean="0">
                <a:solidFill>
                  <a:srgbClr val="C00000"/>
                </a:solidFill>
                <a:latin typeface="Times New Roman"/>
                <a:cs typeface="Times New Roman"/>
              </a:rPr>
              <a:t>Increase </a:t>
            </a:r>
            <a:r>
              <a:rPr lang="en-GB" sz="1800" b="0" dirty="0">
                <a:solidFill>
                  <a:srgbClr val="C00000"/>
                </a:solidFill>
                <a:latin typeface="Times New Roman"/>
                <a:cs typeface="Times New Roman"/>
              </a:rPr>
              <a:t>vertex resolution by a factor of  ~</a:t>
            </a:r>
            <a:r>
              <a:rPr lang="en-GB" sz="1800" b="0" dirty="0" smtClean="0">
                <a:solidFill>
                  <a:srgbClr val="C00000"/>
                </a:solidFill>
                <a:latin typeface="Times New Roman"/>
                <a:cs typeface="Times New Roman"/>
              </a:rPr>
              <a:t>3</a:t>
            </a:r>
            <a:endParaRPr lang="en-GB" sz="1800" b="0" dirty="0">
              <a:latin typeface="Times New Roman"/>
              <a:cs typeface="Times New Roman"/>
            </a:endParaRPr>
          </a:p>
          <a:p>
            <a:pPr marL="800100" lvl="1" indent="-342900" eaLnBrk="1" hangingPunct="1">
              <a:spcBef>
                <a:spcPts val="600"/>
              </a:spcBef>
              <a:buFont typeface="Wingdings" charset="2"/>
              <a:buChar char="v"/>
            </a:pPr>
            <a:r>
              <a:rPr lang="en-GB" sz="1800" b="0" dirty="0" smtClean="0">
                <a:solidFill>
                  <a:srgbClr val="002060"/>
                </a:solidFill>
                <a:latin typeface="Times New Roman"/>
                <a:cs typeface="Times New Roman"/>
              </a:rPr>
              <a:t>Identification </a:t>
            </a:r>
            <a:r>
              <a:rPr lang="en-GB" sz="1800" b="0" dirty="0">
                <a:solidFill>
                  <a:srgbClr val="002060"/>
                </a:solidFill>
                <a:latin typeface="Times New Roman"/>
                <a:cs typeface="Times New Roman"/>
              </a:rPr>
              <a:t>of secondary vertices from decaying charm and </a:t>
            </a:r>
            <a:r>
              <a:rPr lang="en-GB" sz="1800" b="0" dirty="0" smtClean="0">
                <a:solidFill>
                  <a:srgbClr val="002060"/>
                </a:solidFill>
                <a:latin typeface="Times New Roman"/>
                <a:cs typeface="Times New Roman"/>
              </a:rPr>
              <a:t>beauty</a:t>
            </a:r>
          </a:p>
          <a:p>
            <a:pPr marL="800100" lvl="1" indent="-342900" eaLnBrk="1" hangingPunct="1">
              <a:spcBef>
                <a:spcPts val="600"/>
              </a:spcBef>
              <a:buFont typeface="Wingdings" charset="2"/>
              <a:buChar char="v"/>
            </a:pPr>
            <a:r>
              <a:rPr lang="en-GB" sz="1800" b="0" dirty="0" smtClean="0">
                <a:solidFill>
                  <a:srgbClr val="002060"/>
                </a:solidFill>
                <a:latin typeface="Times New Roman"/>
                <a:cs typeface="Times New Roman"/>
              </a:rPr>
              <a:t>Increase statistical </a:t>
            </a:r>
            <a:r>
              <a:rPr lang="en-GB" sz="1800" b="0" dirty="0">
                <a:solidFill>
                  <a:srgbClr val="002060"/>
                </a:solidFill>
                <a:latin typeface="Times New Roman"/>
                <a:cs typeface="Times New Roman"/>
              </a:rPr>
              <a:t>accuracy of channels already measured by </a:t>
            </a:r>
            <a:r>
              <a:rPr lang="en-GB" sz="1800" b="0" dirty="0" smtClean="0">
                <a:solidFill>
                  <a:srgbClr val="002060"/>
                </a:solidFill>
                <a:latin typeface="Times New Roman"/>
                <a:cs typeface="Times New Roman"/>
              </a:rPr>
              <a:t>ALICE:  e.g</a:t>
            </a:r>
            <a:r>
              <a:rPr lang="en-GB" sz="1800" b="0" dirty="0">
                <a:solidFill>
                  <a:srgbClr val="002060"/>
                </a:solidFill>
                <a:latin typeface="Times New Roman"/>
                <a:cs typeface="Times New Roman"/>
              </a:rPr>
              <a:t>. displaced D</a:t>
            </a:r>
            <a:r>
              <a:rPr lang="en-GB" sz="1800" b="0" baseline="-25000" dirty="0">
                <a:solidFill>
                  <a:srgbClr val="002060"/>
                </a:solidFill>
                <a:latin typeface="Times New Roman"/>
                <a:cs typeface="Times New Roman"/>
              </a:rPr>
              <a:t>0</a:t>
            </a:r>
            <a:r>
              <a:rPr lang="en-GB" sz="1800" b="0" dirty="0">
                <a:solidFill>
                  <a:srgbClr val="002060"/>
                </a:solidFill>
                <a:latin typeface="Times New Roman"/>
                <a:cs typeface="Times New Roman"/>
              </a:rPr>
              <a:t>, J</a:t>
            </a:r>
            <a:r>
              <a:rPr lang="en-GB" sz="1800" b="0" dirty="0" smtClean="0">
                <a:solidFill>
                  <a:srgbClr val="002060"/>
                </a:solidFill>
                <a:latin typeface="Times New Roman"/>
                <a:cs typeface="Times New Roman"/>
              </a:rPr>
              <a:t>/</a:t>
            </a:r>
            <a:r>
              <a:rPr lang="en-GB" sz="1800" b="0" dirty="0" err="1" smtClean="0">
                <a:solidFill>
                  <a:srgbClr val="002060"/>
                </a:solidFill>
                <a:latin typeface="Times New Roman"/>
                <a:cs typeface="Times New Roman"/>
              </a:rPr>
              <a:t>Ψ</a:t>
            </a:r>
            <a:endParaRPr lang="en-GB" sz="1800" b="0" dirty="0" smtClean="0">
              <a:solidFill>
                <a:srgbClr val="002060"/>
              </a:solidFill>
              <a:latin typeface="Times New Roman"/>
              <a:cs typeface="Times New Roman"/>
            </a:endParaRPr>
          </a:p>
          <a:p>
            <a:pPr marL="800100" lvl="1" indent="-342900" eaLnBrk="1" hangingPunct="1">
              <a:spcBef>
                <a:spcPts val="600"/>
              </a:spcBef>
              <a:buFont typeface="Wingdings" charset="2"/>
              <a:buChar char="v"/>
            </a:pPr>
            <a:r>
              <a:rPr lang="en-GB" sz="1800" b="0" dirty="0" smtClean="0">
                <a:solidFill>
                  <a:srgbClr val="002060"/>
                </a:solidFill>
                <a:latin typeface="Times New Roman"/>
                <a:cs typeface="Times New Roman"/>
              </a:rPr>
              <a:t>Measurement </a:t>
            </a:r>
            <a:r>
              <a:rPr lang="en-GB" sz="1800" b="0" dirty="0">
                <a:solidFill>
                  <a:srgbClr val="002060"/>
                </a:solidFill>
                <a:latin typeface="Times New Roman"/>
                <a:cs typeface="Times New Roman"/>
              </a:rPr>
              <a:t>of new channel: </a:t>
            </a:r>
          </a:p>
          <a:p>
            <a:pPr lvl="2" eaLnBrk="1" hangingPunct="1">
              <a:spcBef>
                <a:spcPts val="600"/>
              </a:spcBef>
              <a:buFont typeface="Arial" charset="0"/>
              <a:buChar char="•"/>
            </a:pPr>
            <a:r>
              <a:rPr lang="en-GB" sz="1800" b="0" dirty="0" smtClean="0">
                <a:solidFill>
                  <a:srgbClr val="002060"/>
                </a:solidFill>
                <a:latin typeface="Times New Roman"/>
                <a:cs typeface="Times New Roman"/>
              </a:rPr>
              <a:t>e.g</a:t>
            </a:r>
            <a:r>
              <a:rPr lang="en-GB" sz="1800" b="0" dirty="0">
                <a:solidFill>
                  <a:srgbClr val="002060"/>
                </a:solidFill>
                <a:latin typeface="Times New Roman"/>
                <a:cs typeface="Times New Roman"/>
              </a:rPr>
              <a:t>. charmed baryon </a:t>
            </a:r>
            <a:r>
              <a:rPr lang="en-GB" sz="1800" b="0" dirty="0" err="1" smtClean="0">
                <a:solidFill>
                  <a:srgbClr val="002060"/>
                </a:solidFill>
                <a:latin typeface="Times New Roman"/>
                <a:cs typeface="Times New Roman"/>
              </a:rPr>
              <a:t>Λ</a:t>
            </a:r>
            <a:r>
              <a:rPr lang="en-GB" sz="1800" b="0" baseline="-25000" dirty="0" err="1" smtClean="0">
                <a:solidFill>
                  <a:srgbClr val="002060"/>
                </a:solidFill>
                <a:latin typeface="Times New Roman"/>
                <a:cs typeface="Times New Roman"/>
              </a:rPr>
              <a:t>c</a:t>
            </a:r>
            <a:r>
              <a:rPr lang="en-GB" sz="1800" b="0" dirty="0" smtClean="0">
                <a:solidFill>
                  <a:srgbClr val="002060"/>
                </a:solidFill>
                <a:latin typeface="Times New Roman"/>
                <a:cs typeface="Times New Roman"/>
              </a:rPr>
              <a:t> </a:t>
            </a:r>
            <a:endParaRPr lang="en-GB" sz="1800" b="0" dirty="0">
              <a:solidFill>
                <a:srgbClr val="002060"/>
              </a:solidFill>
              <a:latin typeface="Times New Roman"/>
              <a:cs typeface="Times New Roman"/>
            </a:endParaRPr>
          </a:p>
          <a:p>
            <a:pPr lvl="2" eaLnBrk="1" hangingPunct="1">
              <a:spcBef>
                <a:spcPts val="600"/>
              </a:spcBef>
              <a:buFont typeface="Arial" charset="0"/>
              <a:buChar char="•"/>
            </a:pPr>
            <a:r>
              <a:rPr lang="en-GB" sz="1800" b="0" dirty="0" smtClean="0">
                <a:solidFill>
                  <a:srgbClr val="002060"/>
                </a:solidFill>
                <a:latin typeface="Times New Roman"/>
                <a:cs typeface="Times New Roman"/>
              </a:rPr>
              <a:t>or </a:t>
            </a:r>
            <a:r>
              <a:rPr lang="en-GB" sz="1800" b="0" dirty="0">
                <a:solidFill>
                  <a:srgbClr val="002060"/>
                </a:solidFill>
                <a:latin typeface="Times New Roman"/>
                <a:cs typeface="Times New Roman"/>
              </a:rPr>
              <a:t>even more exotic channels: </a:t>
            </a:r>
            <a:r>
              <a:rPr lang="en-GB" sz="1800" b="0" dirty="0" err="1">
                <a:solidFill>
                  <a:srgbClr val="002060"/>
                </a:solidFill>
                <a:latin typeface="Times New Roman"/>
                <a:cs typeface="Times New Roman"/>
              </a:rPr>
              <a:t>Λ</a:t>
            </a:r>
            <a:r>
              <a:rPr lang="en-GB" sz="1800" b="0" baseline="-25000" dirty="0" err="1" smtClean="0">
                <a:solidFill>
                  <a:srgbClr val="002060"/>
                </a:solidFill>
                <a:latin typeface="Times New Roman"/>
                <a:cs typeface="Times New Roman"/>
              </a:rPr>
              <a:t>b</a:t>
            </a:r>
            <a:r>
              <a:rPr lang="en-GB" sz="1800" b="0" dirty="0" smtClean="0">
                <a:solidFill>
                  <a:srgbClr val="002060"/>
                </a:solidFill>
                <a:latin typeface="Times New Roman"/>
                <a:cs typeface="Times New Roman"/>
              </a:rPr>
              <a:t> </a:t>
            </a:r>
            <a:endParaRPr lang="en-GB" sz="1800" b="0" dirty="0">
              <a:solidFill>
                <a:srgbClr val="002060"/>
              </a:solidFill>
              <a:latin typeface="Times New Roman"/>
              <a:cs typeface="Times New Roman"/>
            </a:endParaRPr>
          </a:p>
          <a:p>
            <a:pPr marL="342900" indent="-342900" eaLnBrk="1" hangingPunct="1">
              <a:spcBef>
                <a:spcPts val="1200"/>
              </a:spcBef>
              <a:buFont typeface="Wingdings" charset="2"/>
              <a:buChar char="Ø"/>
            </a:pPr>
            <a:r>
              <a:rPr lang="en-GB" sz="1800" b="0" dirty="0" smtClean="0">
                <a:solidFill>
                  <a:srgbClr val="C00000"/>
                </a:solidFill>
                <a:latin typeface="Times New Roman"/>
                <a:cs typeface="Times New Roman"/>
              </a:rPr>
              <a:t>Higher </a:t>
            </a:r>
            <a:r>
              <a:rPr lang="en-GB" sz="1800" b="0" dirty="0">
                <a:solidFill>
                  <a:srgbClr val="C00000"/>
                </a:solidFill>
                <a:latin typeface="Times New Roman"/>
                <a:cs typeface="Times New Roman"/>
              </a:rPr>
              <a:t>standalone tracking efficiency</a:t>
            </a:r>
          </a:p>
          <a:p>
            <a:pPr marL="800100" lvl="1" indent="-342900" eaLnBrk="1" hangingPunct="1">
              <a:spcBef>
                <a:spcPts val="600"/>
              </a:spcBef>
              <a:buFont typeface="Wingdings" charset="2"/>
              <a:buChar char="v"/>
            </a:pPr>
            <a:r>
              <a:rPr lang="en-GB" sz="1800" b="0" dirty="0" smtClean="0">
                <a:solidFill>
                  <a:srgbClr val="002060"/>
                </a:solidFill>
                <a:latin typeface="Times New Roman"/>
                <a:cs typeface="Times New Roman"/>
              </a:rPr>
              <a:t>Extended </a:t>
            </a:r>
            <a:r>
              <a:rPr lang="en-GB" sz="1800" b="0" dirty="0">
                <a:solidFill>
                  <a:srgbClr val="002060"/>
                </a:solidFill>
                <a:latin typeface="Times New Roman"/>
                <a:cs typeface="Times New Roman"/>
              </a:rPr>
              <a:t>trigger </a:t>
            </a:r>
            <a:r>
              <a:rPr lang="en-GB" sz="1800" b="0" dirty="0" smtClean="0">
                <a:solidFill>
                  <a:srgbClr val="002060"/>
                </a:solidFill>
                <a:latin typeface="Times New Roman"/>
                <a:cs typeface="Times New Roman"/>
              </a:rPr>
              <a:t>capabilities</a:t>
            </a:r>
            <a:endParaRPr lang="en-GB" sz="1800" b="0" baseline="-25000" dirty="0">
              <a:solidFill>
                <a:srgbClr val="002060"/>
              </a:solidFill>
              <a:latin typeface="Times New Roman"/>
              <a:cs typeface="Times New Roman"/>
            </a:endParaRPr>
          </a:p>
          <a:p>
            <a:pPr marL="800100" lvl="1" indent="-342900" eaLnBrk="1" hangingPunct="1">
              <a:spcBef>
                <a:spcPts val="600"/>
              </a:spcBef>
              <a:buFont typeface="Wingdings" charset="2"/>
              <a:buChar char="v"/>
            </a:pPr>
            <a:r>
              <a:rPr lang="en-GB" sz="1800" b="0" dirty="0" smtClean="0">
                <a:solidFill>
                  <a:srgbClr val="002060"/>
                </a:solidFill>
                <a:latin typeface="Times New Roman"/>
                <a:cs typeface="Times New Roman"/>
              </a:rPr>
              <a:t>Selection </a:t>
            </a:r>
            <a:r>
              <a:rPr lang="en-GB" sz="1800" b="0" dirty="0">
                <a:solidFill>
                  <a:srgbClr val="002060"/>
                </a:solidFill>
                <a:latin typeface="Times New Roman"/>
                <a:cs typeface="Times New Roman"/>
              </a:rPr>
              <a:t>of event topologies with displaced vertices at Level 2 (~100 </a:t>
            </a:r>
            <a:r>
              <a:rPr lang="en-GB" sz="1800" b="0" dirty="0" err="1" smtClean="0">
                <a:solidFill>
                  <a:srgbClr val="002060"/>
                </a:solidFill>
                <a:latin typeface="Times New Roman"/>
                <a:cs typeface="Times New Roman"/>
              </a:rPr>
              <a:t>μs</a:t>
            </a:r>
            <a:r>
              <a:rPr lang="en-GB" sz="1800" b="0" dirty="0">
                <a:solidFill>
                  <a:srgbClr val="002060"/>
                </a:solidFill>
                <a:latin typeface="Times New Roman"/>
                <a:cs typeface="Times New Roman"/>
              </a:rPr>
              <a:t>)</a:t>
            </a:r>
          </a:p>
          <a:p>
            <a:pPr lvl="2" eaLnBrk="1" hangingPunct="1">
              <a:spcBef>
                <a:spcPts val="600"/>
              </a:spcBef>
              <a:buFont typeface="Arial" charset="0"/>
              <a:buChar char="•"/>
            </a:pPr>
            <a:r>
              <a:rPr lang="en-GB" sz="1800" b="0" dirty="0" smtClean="0">
                <a:solidFill>
                  <a:srgbClr val="002060"/>
                </a:solidFill>
                <a:latin typeface="Times New Roman"/>
                <a:cs typeface="Times New Roman"/>
              </a:rPr>
              <a:t>impact </a:t>
            </a:r>
            <a:r>
              <a:rPr lang="en-GB" sz="1800" b="0" dirty="0">
                <a:solidFill>
                  <a:srgbClr val="002060"/>
                </a:solidFill>
                <a:latin typeface="Times New Roman"/>
                <a:cs typeface="Times New Roman"/>
              </a:rPr>
              <a:t>parameter of displaced tracks</a:t>
            </a:r>
          </a:p>
          <a:p>
            <a:pPr lvl="2" eaLnBrk="1" hangingPunct="1">
              <a:spcBef>
                <a:spcPts val="600"/>
              </a:spcBef>
              <a:buFont typeface="Arial" charset="0"/>
              <a:buChar char="•"/>
            </a:pPr>
            <a:r>
              <a:rPr lang="en-GB" sz="1800" b="0" dirty="0" smtClean="0">
                <a:solidFill>
                  <a:srgbClr val="002060"/>
                </a:solidFill>
                <a:latin typeface="Times New Roman"/>
                <a:cs typeface="Times New Roman"/>
              </a:rPr>
              <a:t>distance </a:t>
            </a:r>
            <a:r>
              <a:rPr lang="en-GB" sz="1800" b="0" dirty="0">
                <a:solidFill>
                  <a:srgbClr val="002060"/>
                </a:solidFill>
                <a:latin typeface="Times New Roman"/>
                <a:cs typeface="Times New Roman"/>
              </a:rPr>
              <a:t>from prim. to sec. vertices</a:t>
            </a:r>
          </a:p>
          <a:p>
            <a:pPr lvl="2" eaLnBrk="1" hangingPunct="1">
              <a:spcBef>
                <a:spcPts val="600"/>
              </a:spcBef>
              <a:buFont typeface="Arial" charset="0"/>
              <a:buChar char="•"/>
            </a:pPr>
            <a:r>
              <a:rPr lang="en-GB" sz="1800" b="0" dirty="0" smtClean="0">
                <a:solidFill>
                  <a:srgbClr val="002060"/>
                </a:solidFill>
                <a:latin typeface="Times New Roman"/>
                <a:cs typeface="Times New Roman"/>
              </a:rPr>
              <a:t>pointing </a:t>
            </a:r>
            <a:r>
              <a:rPr lang="en-GB" sz="1800" b="0" dirty="0">
                <a:solidFill>
                  <a:srgbClr val="002060"/>
                </a:solidFill>
                <a:latin typeface="Times New Roman"/>
                <a:cs typeface="Times New Roman"/>
              </a:rPr>
              <a:t>angle</a:t>
            </a:r>
          </a:p>
          <a:p>
            <a:pPr lvl="2" eaLnBrk="1" hangingPunct="1">
              <a:spcBef>
                <a:spcPts val="600"/>
              </a:spcBef>
              <a:buFont typeface="Arial" charset="0"/>
              <a:buChar char="•"/>
            </a:pPr>
            <a:r>
              <a:rPr lang="en-GB" sz="1800" b="0" dirty="0" smtClean="0">
                <a:solidFill>
                  <a:srgbClr val="002060"/>
                </a:solidFill>
                <a:latin typeface="Times New Roman"/>
                <a:cs typeface="Times New Roman"/>
              </a:rPr>
              <a:t>selection </a:t>
            </a:r>
            <a:r>
              <a:rPr lang="en-GB" sz="1800" b="0" dirty="0">
                <a:solidFill>
                  <a:srgbClr val="002060"/>
                </a:solidFill>
                <a:latin typeface="Times New Roman"/>
                <a:cs typeface="Times New Roman"/>
              </a:rPr>
              <a:t>cuts: kinematics, PID? (being studied</a:t>
            </a:r>
            <a:r>
              <a:rPr lang="en-GB" sz="1800" b="0" dirty="0" smtClean="0">
                <a:solidFill>
                  <a:srgbClr val="002060"/>
                </a:solidFill>
                <a:latin typeface="Times New Roman"/>
                <a:cs typeface="Times New Roman"/>
              </a:rPr>
              <a:t>)</a:t>
            </a:r>
            <a:endParaRPr lang="en-GB" sz="1800" b="0" dirty="0">
              <a:solidFill>
                <a:srgbClr val="002060"/>
              </a:solidFill>
              <a:latin typeface="Times New Roman"/>
              <a:cs typeface="Times New Roman"/>
            </a:endParaRPr>
          </a:p>
          <a:p>
            <a:pPr marL="342900" indent="-342900" eaLnBrk="1" hangingPunct="1">
              <a:spcBef>
                <a:spcPts val="1200"/>
              </a:spcBef>
              <a:buFont typeface="Wingdings" charset="2"/>
              <a:buChar char="Ø"/>
            </a:pPr>
            <a:r>
              <a:rPr lang="en-GB" sz="1800" b="0" dirty="0">
                <a:solidFill>
                  <a:srgbClr val="C00000"/>
                </a:solidFill>
                <a:latin typeface="Times New Roman"/>
                <a:cs typeface="Times New Roman"/>
              </a:rPr>
              <a:t>Improve standalone </a:t>
            </a:r>
            <a:r>
              <a:rPr lang="en-GB" sz="1800" b="0" dirty="0" err="1">
                <a:solidFill>
                  <a:srgbClr val="C00000"/>
                </a:solidFill>
                <a:latin typeface="Times New Roman"/>
                <a:cs typeface="Times New Roman"/>
              </a:rPr>
              <a:t>p</a:t>
            </a:r>
            <a:r>
              <a:rPr lang="en-GB" sz="1800" b="0" baseline="-25000" dirty="0" err="1">
                <a:solidFill>
                  <a:srgbClr val="C00000"/>
                </a:solidFill>
                <a:latin typeface="Times New Roman"/>
                <a:cs typeface="Times New Roman"/>
              </a:rPr>
              <a:t>T</a:t>
            </a:r>
            <a:r>
              <a:rPr lang="en-GB" sz="1800" b="0" dirty="0">
                <a:solidFill>
                  <a:srgbClr val="C00000"/>
                </a:solidFill>
                <a:latin typeface="Times New Roman"/>
                <a:cs typeface="Times New Roman"/>
              </a:rPr>
              <a:t> resolution</a:t>
            </a:r>
          </a:p>
          <a:p>
            <a:pPr marL="800100" lvl="1" indent="-342900" eaLnBrk="1" hangingPunct="1">
              <a:spcBef>
                <a:spcPts val="600"/>
              </a:spcBef>
              <a:buFont typeface="Wingdings" charset="2"/>
              <a:buChar char="v"/>
            </a:pPr>
            <a:r>
              <a:rPr lang="en-GB" sz="1800" b="0" dirty="0">
                <a:solidFill>
                  <a:srgbClr val="002060"/>
                </a:solidFill>
                <a:latin typeface="Times New Roman"/>
                <a:cs typeface="Times New Roman"/>
              </a:rPr>
              <a:t>C</a:t>
            </a:r>
            <a:r>
              <a:rPr lang="en-GB" sz="1800" b="0" dirty="0" smtClean="0">
                <a:solidFill>
                  <a:srgbClr val="002060"/>
                </a:solidFill>
                <a:latin typeface="Times New Roman"/>
                <a:cs typeface="Times New Roman"/>
              </a:rPr>
              <a:t>harm </a:t>
            </a:r>
            <a:r>
              <a:rPr lang="en-GB" sz="1800" b="0" dirty="0">
                <a:solidFill>
                  <a:srgbClr val="002060"/>
                </a:solidFill>
                <a:latin typeface="Times New Roman"/>
                <a:cs typeface="Times New Roman"/>
              </a:rPr>
              <a:t>and beauty with ITS standalone (or +TRD) tracking and TOF PID (??</a:t>
            </a:r>
            <a:r>
              <a:rPr lang="en-GB" sz="1800" b="0" dirty="0" smtClean="0">
                <a:solidFill>
                  <a:srgbClr val="002060"/>
                </a:solidFill>
                <a:latin typeface="Times New Roman"/>
                <a:cs typeface="Times New Roman"/>
              </a:rPr>
              <a:t>)</a:t>
            </a:r>
            <a:r>
              <a:rPr lang="en-GB" sz="1800" b="0" dirty="0">
                <a:solidFill>
                  <a:srgbClr val="002060"/>
                </a:solidFill>
                <a:latin typeface="Times New Roman"/>
                <a:cs typeface="Times New Roman"/>
              </a:rPr>
              <a:t> </a:t>
            </a:r>
          </a:p>
        </p:txBody>
      </p:sp>
      <p:sp>
        <p:nvSpPr>
          <p:cNvPr id="4" name="TextBox 3"/>
          <p:cNvSpPr txBox="1"/>
          <p:nvPr/>
        </p:nvSpPr>
        <p:spPr>
          <a:xfrm>
            <a:off x="2162614" y="35912"/>
            <a:ext cx="4818772" cy="523220"/>
          </a:xfrm>
          <a:prstGeom prst="rect">
            <a:avLst/>
          </a:prstGeom>
          <a:noFill/>
        </p:spPr>
        <p:txBody>
          <a:bodyPr wrap="none" rtlCol="0">
            <a:spAutoFit/>
          </a:bodyPr>
          <a:lstStyle/>
          <a:p>
            <a:r>
              <a:rPr lang="en-US" sz="2800" dirty="0" smtClean="0">
                <a:solidFill>
                  <a:srgbClr val="0000FF"/>
                </a:solidFill>
                <a:latin typeface="Comic Sans MS"/>
                <a:cs typeface="Comic Sans MS"/>
              </a:rPr>
              <a:t>ITS Upgrade – Design goals</a:t>
            </a:r>
            <a:endParaRPr lang="en-US" sz="2800" dirty="0">
              <a:solidFill>
                <a:srgbClr val="0000FF"/>
              </a:solidFill>
              <a:latin typeface="Comic Sans MS"/>
              <a:cs typeface="Comic Sans MS"/>
            </a:endParaRPr>
          </a:p>
        </p:txBody>
      </p:sp>
      <p:sp>
        <p:nvSpPr>
          <p:cNvPr id="5" name="Segnaposto data 2"/>
          <p:cNvSpPr>
            <a:spLocks noGrp="1"/>
          </p:cNvSpPr>
          <p:nvPr>
            <p:ph type="dt" sz="half" idx="4294967295"/>
          </p:nvPr>
        </p:nvSpPr>
        <p:spPr>
          <a:xfrm>
            <a:off x="35496" y="6597352"/>
            <a:ext cx="2514600" cy="260648"/>
          </a:xfrm>
          <a:prstGeom prst="rect">
            <a:avLst/>
          </a:prstGeom>
        </p:spPr>
        <p:txBody>
          <a:bodyPr/>
          <a:lstStyle>
            <a:lvl1pPr>
              <a:defRPr sz="1200" i="1">
                <a:solidFill>
                  <a:srgbClr val="FFFFFF"/>
                </a:solidFill>
                <a:latin typeface="Times New Roman" pitchFamily="18" charset="0"/>
                <a:cs typeface="Times New Roman" pitchFamily="18" charset="0"/>
              </a:defRPr>
            </a:lvl1pPr>
          </a:lstStyle>
          <a:p>
            <a:r>
              <a:rPr lang="en-US" smtClean="0"/>
              <a:t>V. Manzari - INFN Bari</a:t>
            </a:r>
            <a:endParaRPr lang="en-US" dirty="0"/>
          </a:p>
        </p:txBody>
      </p:sp>
      <p:sp>
        <p:nvSpPr>
          <p:cNvPr id="6" name="Segnaposto piè di pagina 3"/>
          <p:cNvSpPr>
            <a:spLocks noGrp="1"/>
          </p:cNvSpPr>
          <p:nvPr>
            <p:ph type="ftr" sz="quarter" idx="4294967295"/>
          </p:nvPr>
        </p:nvSpPr>
        <p:spPr>
          <a:xfrm>
            <a:off x="2293640" y="6597352"/>
            <a:ext cx="4556720" cy="260648"/>
          </a:xfrm>
          <a:prstGeom prst="rect">
            <a:avLst/>
          </a:prstGeom>
        </p:spPr>
        <p:txBody>
          <a:bodyPr/>
          <a:lstStyle>
            <a:lvl1pPr algn="ctr">
              <a:defRPr sz="1200" i="1">
                <a:solidFill>
                  <a:srgbClr val="FFFFFF"/>
                </a:solidFill>
                <a:latin typeface="Times New Roman" pitchFamily="18" charset="0"/>
                <a:cs typeface="Times New Roman" pitchFamily="18" charset="0"/>
              </a:defRPr>
            </a:lvl1pPr>
          </a:lstStyle>
          <a:p>
            <a:r>
              <a:rPr lang="en-US" dirty="0" smtClean="0"/>
              <a:t>STORI’11 Conference – 9-14 October 201I</a:t>
            </a:r>
            <a:endParaRPr lang="en-US" dirty="0"/>
          </a:p>
        </p:txBody>
      </p:sp>
      <p:sp>
        <p:nvSpPr>
          <p:cNvPr id="7" name="Segnaposto numero diapositiva 4"/>
          <p:cNvSpPr>
            <a:spLocks noGrp="1"/>
          </p:cNvSpPr>
          <p:nvPr>
            <p:ph type="sldNum" sz="quarter" idx="4294967295"/>
          </p:nvPr>
        </p:nvSpPr>
        <p:spPr>
          <a:xfrm>
            <a:off x="7279704" y="6597352"/>
            <a:ext cx="1828800" cy="260648"/>
          </a:xfrm>
          <a:prstGeom prst="rect">
            <a:avLst/>
          </a:prstGeom>
        </p:spPr>
        <p:txBody>
          <a:bodyPr/>
          <a:lstStyle>
            <a:lvl1pPr algn="r">
              <a:defRPr sz="1200">
                <a:solidFill>
                  <a:srgbClr val="FFFFFF"/>
                </a:solidFill>
                <a:latin typeface="Times New Roman" pitchFamily="18" charset="0"/>
                <a:cs typeface="Times New Roman" pitchFamily="18" charset="0"/>
              </a:defRPr>
            </a:lvl1pPr>
          </a:lstStyle>
          <a:p>
            <a:fld id="{1AD43CCC-A7CC-4ABA-9D32-69ABA54BAB03}" type="slidenum">
              <a:rPr lang="en-US" smtClean="0"/>
              <a:pPr/>
              <a:t>18</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 Box 515"/>
          <p:cNvSpPr txBox="1">
            <a:spLocks noChangeArrowheads="1"/>
          </p:cNvSpPr>
          <p:nvPr/>
        </p:nvSpPr>
        <p:spPr bwMode="auto">
          <a:xfrm>
            <a:off x="179512" y="764704"/>
            <a:ext cx="8745538" cy="5709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00050" indent="-400050" eaLnBrk="0" hangingPunct="0">
              <a:defRPr sz="1200" b="1">
                <a:solidFill>
                  <a:schemeClr val="tx1"/>
                </a:solidFill>
                <a:latin typeface="Arial" charset="0"/>
                <a:ea typeface="ＭＳ Ｐゴシック" charset="0"/>
                <a:cs typeface="ＭＳ Ｐゴシック" charset="0"/>
              </a:defRPr>
            </a:lvl1pPr>
            <a:lvl2pPr marL="857250" indent="-400050" eaLnBrk="0" hangingPunct="0">
              <a:defRPr sz="1200" b="1">
                <a:solidFill>
                  <a:schemeClr val="tx1"/>
                </a:solidFill>
                <a:latin typeface="Arial" charset="0"/>
                <a:ea typeface="ＭＳ Ｐゴシック" charset="0"/>
              </a:defRPr>
            </a:lvl2pPr>
            <a:lvl3pPr marL="1314450" indent="-40005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marL="183600" indent="-255600" eaLnBrk="1" hangingPunct="1">
              <a:buSzPct val="100000"/>
              <a:buFont typeface="+mj-lt"/>
              <a:buAutoNum type="arabicPeriod"/>
            </a:pPr>
            <a:r>
              <a:rPr lang="en-GB" sz="2000" dirty="0" smtClean="0">
                <a:solidFill>
                  <a:srgbClr val="002060"/>
                </a:solidFill>
                <a:latin typeface="Times New Roman"/>
                <a:cs typeface="Times New Roman"/>
              </a:rPr>
              <a:t> Get </a:t>
            </a:r>
            <a:r>
              <a:rPr lang="en-GB" sz="2000" dirty="0">
                <a:solidFill>
                  <a:srgbClr val="002060"/>
                </a:solidFill>
                <a:latin typeface="Times New Roman"/>
                <a:cs typeface="Times New Roman"/>
              </a:rPr>
              <a:t>closer to the IP</a:t>
            </a:r>
          </a:p>
          <a:p>
            <a:pPr lvl="1" eaLnBrk="1" hangingPunct="1">
              <a:spcBef>
                <a:spcPts val="600"/>
              </a:spcBef>
              <a:buSzPct val="80000"/>
              <a:buFont typeface="Wingdings" charset="2"/>
              <a:buChar char="v"/>
            </a:pPr>
            <a:r>
              <a:rPr lang="en-GB" sz="2000" b="0" dirty="0" smtClean="0">
                <a:solidFill>
                  <a:srgbClr val="002060"/>
                </a:solidFill>
                <a:latin typeface="Times New Roman"/>
                <a:cs typeface="Times New Roman"/>
              </a:rPr>
              <a:t>Radius </a:t>
            </a:r>
            <a:r>
              <a:rPr lang="en-GB" sz="2000" b="0" dirty="0">
                <a:solidFill>
                  <a:srgbClr val="002060"/>
                </a:solidFill>
                <a:latin typeface="Times New Roman"/>
                <a:cs typeface="Times New Roman"/>
              </a:rPr>
              <a:t>of innermost PIXEL layer is defined by central beam pipe radius </a:t>
            </a:r>
          </a:p>
          <a:p>
            <a:pPr lvl="2" eaLnBrk="1" hangingPunct="1">
              <a:spcBef>
                <a:spcPts val="1200"/>
              </a:spcBef>
              <a:buSzPct val="80000"/>
              <a:buFont typeface="Arial"/>
              <a:buChar char="•"/>
            </a:pPr>
            <a:r>
              <a:rPr lang="en-GB" sz="2000" b="0" dirty="0">
                <a:solidFill>
                  <a:srgbClr val="002060"/>
                </a:solidFill>
                <a:latin typeface="Times New Roman"/>
                <a:cs typeface="Times New Roman"/>
              </a:rPr>
              <a:t>Present beam pipe: R</a:t>
            </a:r>
            <a:r>
              <a:rPr lang="en-GB" sz="2000" b="0" baseline="-25000" dirty="0">
                <a:solidFill>
                  <a:srgbClr val="002060"/>
                </a:solidFill>
                <a:latin typeface="Times New Roman"/>
                <a:cs typeface="Times New Roman"/>
              </a:rPr>
              <a:t>OUT</a:t>
            </a:r>
            <a:r>
              <a:rPr lang="en-GB" sz="2000" b="0" dirty="0">
                <a:solidFill>
                  <a:srgbClr val="002060"/>
                </a:solidFill>
                <a:latin typeface="Times New Roman"/>
                <a:cs typeface="Times New Roman"/>
              </a:rPr>
              <a:t> = </a:t>
            </a:r>
            <a:r>
              <a:rPr lang="en-GB" sz="2000" b="0" dirty="0">
                <a:solidFill>
                  <a:srgbClr val="C00000"/>
                </a:solidFill>
                <a:latin typeface="Times New Roman"/>
                <a:cs typeface="Times New Roman"/>
              </a:rPr>
              <a:t>29.8 mm</a:t>
            </a:r>
            <a:r>
              <a:rPr lang="en-GB" sz="2000" b="0" dirty="0">
                <a:solidFill>
                  <a:srgbClr val="002060"/>
                </a:solidFill>
                <a:latin typeface="Times New Roman"/>
                <a:cs typeface="Times New Roman"/>
              </a:rPr>
              <a:t>, </a:t>
            </a:r>
            <a:r>
              <a:rPr lang="en-GB" sz="2000" b="0" dirty="0" smtClean="0">
                <a:solidFill>
                  <a:srgbClr val="002060"/>
                </a:solidFill>
                <a:latin typeface="Times New Roman"/>
                <a:cs typeface="Times New Roman"/>
              </a:rPr>
              <a:t>ΔR </a:t>
            </a:r>
            <a:r>
              <a:rPr lang="en-GB" sz="2000" b="0" dirty="0">
                <a:solidFill>
                  <a:srgbClr val="002060"/>
                </a:solidFill>
                <a:latin typeface="Times New Roman"/>
                <a:cs typeface="Times New Roman"/>
              </a:rPr>
              <a:t>= </a:t>
            </a:r>
            <a:r>
              <a:rPr lang="en-GB" sz="2000" b="0" dirty="0">
                <a:solidFill>
                  <a:srgbClr val="C00000"/>
                </a:solidFill>
                <a:latin typeface="Times New Roman"/>
                <a:cs typeface="Times New Roman"/>
              </a:rPr>
              <a:t>0.8 mm</a:t>
            </a:r>
            <a:r>
              <a:rPr lang="en-GB" sz="2000" b="0" dirty="0">
                <a:solidFill>
                  <a:srgbClr val="002060"/>
                </a:solidFill>
                <a:latin typeface="Times New Roman"/>
                <a:cs typeface="Times New Roman"/>
              </a:rPr>
              <a:t> </a:t>
            </a:r>
          </a:p>
          <a:p>
            <a:pPr lvl="2" eaLnBrk="1" hangingPunct="1">
              <a:buSzPct val="80000"/>
            </a:pPr>
            <a:r>
              <a:rPr lang="en-GB" sz="2000" b="0" dirty="0">
                <a:solidFill>
                  <a:srgbClr val="C00000"/>
                </a:solidFill>
                <a:latin typeface="Times New Roman"/>
                <a:cs typeface="Times New Roman"/>
                <a:sym typeface="Wingdings" charset="0"/>
              </a:rPr>
              <a:t>                                       </a:t>
            </a:r>
            <a:r>
              <a:rPr lang="en-GB" sz="2000" b="0" dirty="0" smtClean="0">
                <a:solidFill>
                  <a:srgbClr val="C00000"/>
                </a:solidFill>
                <a:latin typeface="Times New Roman"/>
                <a:cs typeface="Times New Roman"/>
                <a:sym typeface="Wingdings" charset="0"/>
              </a:rPr>
              <a:t>	 </a:t>
            </a:r>
            <a:r>
              <a:rPr lang="en-GB" sz="2000" b="0" dirty="0">
                <a:solidFill>
                  <a:srgbClr val="C00000"/>
                </a:solidFill>
                <a:latin typeface="Times New Roman"/>
                <a:cs typeface="Times New Roman"/>
                <a:sym typeface="Wingdings" charset="0"/>
              </a:rPr>
              <a:t></a:t>
            </a:r>
            <a:endParaRPr lang="en-GB" sz="2000" b="0" dirty="0">
              <a:solidFill>
                <a:srgbClr val="C00000"/>
              </a:solidFill>
              <a:latin typeface="Times New Roman"/>
              <a:cs typeface="Times New Roman"/>
            </a:endParaRPr>
          </a:p>
          <a:p>
            <a:pPr lvl="2" eaLnBrk="1" hangingPunct="1">
              <a:buSzPct val="80000"/>
              <a:buFont typeface="Arial"/>
              <a:buChar char="•"/>
            </a:pPr>
            <a:r>
              <a:rPr lang="en-GB" sz="2000" b="0" dirty="0">
                <a:solidFill>
                  <a:srgbClr val="002060"/>
                </a:solidFill>
                <a:latin typeface="Times New Roman"/>
                <a:cs typeface="Times New Roman"/>
              </a:rPr>
              <a:t>New Reduced beam pipe: R</a:t>
            </a:r>
            <a:r>
              <a:rPr lang="en-GB" sz="2000" b="0" baseline="-25000" dirty="0">
                <a:solidFill>
                  <a:srgbClr val="002060"/>
                </a:solidFill>
                <a:latin typeface="Times New Roman"/>
                <a:cs typeface="Times New Roman"/>
              </a:rPr>
              <a:t>OUT</a:t>
            </a:r>
            <a:r>
              <a:rPr lang="en-GB" sz="2000" b="0" dirty="0">
                <a:solidFill>
                  <a:srgbClr val="002060"/>
                </a:solidFill>
                <a:latin typeface="Times New Roman"/>
                <a:cs typeface="Times New Roman"/>
              </a:rPr>
              <a:t> = </a:t>
            </a:r>
            <a:r>
              <a:rPr lang="en-GB" sz="2000" b="0" dirty="0">
                <a:solidFill>
                  <a:srgbClr val="C00000"/>
                </a:solidFill>
                <a:latin typeface="Times New Roman"/>
                <a:cs typeface="Times New Roman"/>
              </a:rPr>
              <a:t>19 mm</a:t>
            </a:r>
            <a:r>
              <a:rPr lang="en-GB" sz="2000" b="0" dirty="0">
                <a:solidFill>
                  <a:srgbClr val="002060"/>
                </a:solidFill>
                <a:latin typeface="Times New Roman"/>
                <a:cs typeface="Times New Roman"/>
              </a:rPr>
              <a:t>, ΔR = </a:t>
            </a:r>
            <a:r>
              <a:rPr lang="en-GB" sz="2000" b="0" dirty="0">
                <a:solidFill>
                  <a:srgbClr val="C00000"/>
                </a:solidFill>
                <a:latin typeface="Times New Roman"/>
                <a:cs typeface="Times New Roman"/>
              </a:rPr>
              <a:t>0.5 </a:t>
            </a:r>
            <a:r>
              <a:rPr lang="en-GB" sz="2000" b="0" dirty="0" smtClean="0">
                <a:solidFill>
                  <a:srgbClr val="C00000"/>
                </a:solidFill>
                <a:latin typeface="Times New Roman"/>
                <a:cs typeface="Times New Roman"/>
              </a:rPr>
              <a:t>mm</a:t>
            </a:r>
          </a:p>
          <a:p>
            <a:pPr lvl="2" eaLnBrk="1" hangingPunct="1">
              <a:buSzPct val="80000"/>
            </a:pPr>
            <a:r>
              <a:rPr lang="en-GB" sz="2000" b="0" dirty="0" smtClean="0">
                <a:solidFill>
                  <a:srgbClr val="002060"/>
                </a:solidFill>
                <a:latin typeface="Times New Roman"/>
                <a:cs typeface="Times New Roman"/>
              </a:rPr>
              <a:t> </a:t>
            </a:r>
            <a:endParaRPr lang="en-GB" sz="2000" b="0" dirty="0">
              <a:solidFill>
                <a:srgbClr val="002060"/>
              </a:solidFill>
              <a:latin typeface="Times New Roman"/>
              <a:cs typeface="Times New Roman"/>
            </a:endParaRPr>
          </a:p>
          <a:p>
            <a:pPr marL="183600" indent="-255600" eaLnBrk="1" hangingPunct="1">
              <a:buSzPct val="100000"/>
              <a:buFont typeface="+mj-lt"/>
              <a:buAutoNum type="arabicPeriod"/>
            </a:pPr>
            <a:r>
              <a:rPr lang="en-GB" sz="2000" dirty="0" smtClean="0">
                <a:solidFill>
                  <a:srgbClr val="002060"/>
                </a:solidFill>
                <a:latin typeface="Times New Roman"/>
                <a:cs typeface="Times New Roman"/>
              </a:rPr>
              <a:t> Reduce </a:t>
            </a:r>
            <a:r>
              <a:rPr lang="en-GB" sz="2000" dirty="0">
                <a:solidFill>
                  <a:srgbClr val="002060"/>
                </a:solidFill>
                <a:latin typeface="Times New Roman"/>
                <a:cs typeface="Times New Roman"/>
              </a:rPr>
              <a:t>material budget </a:t>
            </a:r>
            <a:r>
              <a:rPr lang="en-GB" sz="2000" b="0" dirty="0">
                <a:solidFill>
                  <a:srgbClr val="002060"/>
                </a:solidFill>
                <a:latin typeface="Times New Roman"/>
                <a:cs typeface="Times New Roman"/>
              </a:rPr>
              <a:t>(especially innermost layers</a:t>
            </a:r>
            <a:r>
              <a:rPr lang="en-GB" sz="2000" b="0" dirty="0" smtClean="0">
                <a:solidFill>
                  <a:srgbClr val="002060"/>
                </a:solidFill>
                <a:latin typeface="Times New Roman"/>
                <a:cs typeface="Times New Roman"/>
              </a:rPr>
              <a:t>)</a:t>
            </a:r>
          </a:p>
          <a:p>
            <a:pPr marL="728100" lvl="2" indent="-342900" eaLnBrk="1" hangingPunct="1">
              <a:buSzPct val="80000"/>
              <a:buFont typeface="Wingdings" charset="2"/>
              <a:buChar char="v"/>
            </a:pPr>
            <a:r>
              <a:rPr lang="en-GB" sz="2000" b="0" dirty="0">
                <a:solidFill>
                  <a:srgbClr val="002060"/>
                </a:solidFill>
                <a:latin typeface="Times New Roman"/>
                <a:cs typeface="Times New Roman"/>
              </a:rPr>
              <a:t>reduce mass of silicon, electrical bus (power and signals), cooling, </a:t>
            </a:r>
            <a:r>
              <a:rPr lang="en-GB" sz="2000" b="0" dirty="0" smtClean="0">
                <a:solidFill>
                  <a:srgbClr val="002060"/>
                </a:solidFill>
                <a:latin typeface="Times New Roman"/>
                <a:cs typeface="Times New Roman"/>
              </a:rPr>
              <a:t>mechanics</a:t>
            </a:r>
            <a:endParaRPr lang="en-GB" sz="2000" b="0" dirty="0">
              <a:solidFill>
                <a:srgbClr val="002060"/>
              </a:solidFill>
              <a:latin typeface="Times New Roman"/>
              <a:cs typeface="Times New Roman"/>
            </a:endParaRPr>
          </a:p>
          <a:p>
            <a:pPr lvl="2" eaLnBrk="1" hangingPunct="1">
              <a:spcBef>
                <a:spcPts val="1200"/>
              </a:spcBef>
              <a:buSzPct val="80000"/>
              <a:buFont typeface="Arial"/>
              <a:buChar char="•"/>
            </a:pPr>
            <a:r>
              <a:rPr lang="en-GB" sz="2000" b="0" dirty="0">
                <a:solidFill>
                  <a:srgbClr val="002060"/>
                </a:solidFill>
                <a:latin typeface="Times New Roman"/>
                <a:cs typeface="Times New Roman"/>
              </a:rPr>
              <a:t>P</a:t>
            </a:r>
            <a:r>
              <a:rPr lang="en-GB" sz="2000" b="0" dirty="0" smtClean="0">
                <a:solidFill>
                  <a:srgbClr val="002060"/>
                </a:solidFill>
                <a:latin typeface="Times New Roman"/>
                <a:cs typeface="Times New Roman"/>
              </a:rPr>
              <a:t>resent ITS pixel layers: </a:t>
            </a:r>
            <a:r>
              <a:rPr lang="en-GB" sz="2000" b="0" dirty="0">
                <a:solidFill>
                  <a:srgbClr val="C00000"/>
                </a:solidFill>
                <a:latin typeface="Times New Roman"/>
                <a:cs typeface="Times New Roman"/>
              </a:rPr>
              <a:t>X/X</a:t>
            </a:r>
            <a:r>
              <a:rPr lang="en-GB" sz="2000" b="0" baseline="-25000" dirty="0">
                <a:solidFill>
                  <a:srgbClr val="C00000"/>
                </a:solidFill>
                <a:latin typeface="Times New Roman"/>
                <a:cs typeface="Times New Roman"/>
              </a:rPr>
              <a:t>0</a:t>
            </a:r>
            <a:r>
              <a:rPr lang="en-GB" sz="2000" b="0" dirty="0">
                <a:solidFill>
                  <a:srgbClr val="C00000"/>
                </a:solidFill>
                <a:latin typeface="Times New Roman"/>
                <a:cs typeface="Times New Roman"/>
              </a:rPr>
              <a:t> ~1.14%</a:t>
            </a:r>
            <a:r>
              <a:rPr lang="en-GB" sz="2000" b="0" dirty="0">
                <a:solidFill>
                  <a:srgbClr val="002060"/>
                </a:solidFill>
                <a:latin typeface="Times New Roman"/>
                <a:cs typeface="Times New Roman"/>
              </a:rPr>
              <a:t> per layer</a:t>
            </a:r>
          </a:p>
          <a:p>
            <a:pPr lvl="1" eaLnBrk="1" hangingPunct="1">
              <a:spcBef>
                <a:spcPts val="600"/>
              </a:spcBef>
              <a:buSzPct val="80000"/>
            </a:pPr>
            <a:r>
              <a:rPr lang="en-GB" sz="2000" b="0" dirty="0">
                <a:solidFill>
                  <a:srgbClr val="002060"/>
                </a:solidFill>
                <a:latin typeface="Times New Roman"/>
                <a:cs typeface="Times New Roman"/>
              </a:rPr>
              <a:t>                                               </a:t>
            </a:r>
            <a:r>
              <a:rPr lang="en-GB" sz="2000" b="0" dirty="0" smtClean="0">
                <a:solidFill>
                  <a:srgbClr val="002060"/>
                </a:solidFill>
                <a:latin typeface="Times New Roman"/>
                <a:cs typeface="Times New Roman"/>
              </a:rPr>
              <a:t>    </a:t>
            </a:r>
            <a:r>
              <a:rPr lang="en-GB" sz="2000" b="0" dirty="0">
                <a:solidFill>
                  <a:srgbClr val="C00000"/>
                </a:solidFill>
                <a:latin typeface="Times New Roman"/>
                <a:cs typeface="Times New Roman"/>
                <a:sym typeface="Wingdings" charset="0"/>
              </a:rPr>
              <a:t></a:t>
            </a:r>
            <a:endParaRPr lang="en-GB" sz="2000" b="0" dirty="0">
              <a:solidFill>
                <a:srgbClr val="C00000"/>
              </a:solidFill>
              <a:latin typeface="Times New Roman"/>
              <a:cs typeface="Times New Roman"/>
            </a:endParaRPr>
          </a:p>
          <a:p>
            <a:pPr lvl="2" eaLnBrk="1" hangingPunct="1">
              <a:spcBef>
                <a:spcPts val="600"/>
              </a:spcBef>
              <a:buSzPct val="80000"/>
              <a:buFont typeface="Arial" charset="0"/>
              <a:buChar char="•"/>
            </a:pPr>
            <a:r>
              <a:rPr lang="en-GB" sz="2000" b="0" dirty="0">
                <a:solidFill>
                  <a:srgbClr val="002060"/>
                </a:solidFill>
                <a:latin typeface="Times New Roman"/>
                <a:cs typeface="Times New Roman"/>
              </a:rPr>
              <a:t>T</a:t>
            </a:r>
            <a:r>
              <a:rPr lang="en-GB" sz="2000" b="0" dirty="0" smtClean="0">
                <a:solidFill>
                  <a:srgbClr val="002060"/>
                </a:solidFill>
                <a:latin typeface="Times New Roman"/>
                <a:cs typeface="Times New Roman"/>
              </a:rPr>
              <a:t>arget </a:t>
            </a:r>
            <a:r>
              <a:rPr lang="en-GB" sz="2000" b="0" dirty="0">
                <a:solidFill>
                  <a:srgbClr val="002060"/>
                </a:solidFill>
                <a:latin typeface="Times New Roman"/>
                <a:cs typeface="Times New Roman"/>
              </a:rPr>
              <a:t>value for new ITS: </a:t>
            </a:r>
            <a:r>
              <a:rPr lang="en-GB" sz="2000" b="0" dirty="0">
                <a:solidFill>
                  <a:srgbClr val="C00000"/>
                </a:solidFill>
                <a:latin typeface="Times New Roman"/>
                <a:cs typeface="Times New Roman"/>
              </a:rPr>
              <a:t>X/X</a:t>
            </a:r>
            <a:r>
              <a:rPr lang="en-GB" sz="2000" b="0" baseline="-25000" dirty="0">
                <a:solidFill>
                  <a:srgbClr val="C00000"/>
                </a:solidFill>
                <a:latin typeface="Times New Roman"/>
                <a:cs typeface="Times New Roman"/>
              </a:rPr>
              <a:t>0</a:t>
            </a:r>
            <a:r>
              <a:rPr lang="en-GB" sz="2000" b="0" dirty="0">
                <a:solidFill>
                  <a:srgbClr val="C00000"/>
                </a:solidFill>
                <a:latin typeface="Times New Roman"/>
                <a:cs typeface="Times New Roman"/>
              </a:rPr>
              <a:t> ~0.3 – 0.5%</a:t>
            </a:r>
            <a:r>
              <a:rPr lang="en-GB" sz="2000" b="0" dirty="0">
                <a:solidFill>
                  <a:srgbClr val="002060"/>
                </a:solidFill>
                <a:latin typeface="Times New Roman"/>
                <a:cs typeface="Times New Roman"/>
              </a:rPr>
              <a:t> per </a:t>
            </a:r>
            <a:r>
              <a:rPr lang="en-GB" sz="2000" b="0" dirty="0" smtClean="0">
                <a:solidFill>
                  <a:srgbClr val="002060"/>
                </a:solidFill>
                <a:latin typeface="Times New Roman"/>
                <a:cs typeface="Times New Roman"/>
              </a:rPr>
              <a:t>layer</a:t>
            </a:r>
          </a:p>
          <a:p>
            <a:pPr lvl="2" eaLnBrk="1" hangingPunct="1">
              <a:spcBef>
                <a:spcPts val="600"/>
              </a:spcBef>
              <a:buSzPct val="80000"/>
              <a:buFont typeface="Arial" charset="0"/>
              <a:buChar char="•"/>
            </a:pPr>
            <a:endParaRPr lang="en-GB" sz="2000" b="0" dirty="0">
              <a:solidFill>
                <a:srgbClr val="002060"/>
              </a:solidFill>
              <a:latin typeface="Times New Roman"/>
              <a:cs typeface="Times New Roman"/>
            </a:endParaRPr>
          </a:p>
          <a:p>
            <a:pPr marL="183600" indent="-255600" eaLnBrk="1" hangingPunct="1">
              <a:buSzPct val="100000"/>
              <a:buFont typeface="+mj-lt"/>
              <a:buAutoNum type="arabicPeriod"/>
            </a:pPr>
            <a:r>
              <a:rPr lang="en-GB" sz="2000" dirty="0" smtClean="0">
                <a:solidFill>
                  <a:srgbClr val="002060"/>
                </a:solidFill>
                <a:latin typeface="Times New Roman"/>
                <a:cs typeface="Times New Roman"/>
              </a:rPr>
              <a:t> Reduce </a:t>
            </a:r>
            <a:r>
              <a:rPr lang="en-GB" sz="2000" dirty="0">
                <a:solidFill>
                  <a:srgbClr val="002060"/>
                </a:solidFill>
                <a:latin typeface="Times New Roman"/>
                <a:cs typeface="Times New Roman"/>
              </a:rPr>
              <a:t>pixel </a:t>
            </a:r>
            <a:r>
              <a:rPr lang="en-GB" sz="2000" dirty="0" smtClean="0">
                <a:solidFill>
                  <a:srgbClr val="002060"/>
                </a:solidFill>
                <a:latin typeface="Times New Roman"/>
                <a:cs typeface="Times New Roman"/>
              </a:rPr>
              <a:t>size</a:t>
            </a:r>
          </a:p>
          <a:p>
            <a:pPr marL="728100" lvl="1" indent="-342900" eaLnBrk="1" hangingPunct="1">
              <a:buSzPct val="80000"/>
              <a:buFont typeface="Wingdings" charset="2"/>
              <a:buChar char="v"/>
            </a:pPr>
            <a:r>
              <a:rPr lang="en-GB" sz="2000" b="0" dirty="0" smtClean="0">
                <a:solidFill>
                  <a:srgbClr val="002060"/>
                </a:solidFill>
                <a:latin typeface="Times New Roman"/>
                <a:cs typeface="Times New Roman"/>
              </a:rPr>
              <a:t>Reduce </a:t>
            </a:r>
            <a:r>
              <a:rPr lang="en-GB" sz="2000" b="0" dirty="0">
                <a:solidFill>
                  <a:srgbClr val="002060"/>
                </a:solidFill>
                <a:latin typeface="Times New Roman"/>
                <a:cs typeface="Times New Roman"/>
              </a:rPr>
              <a:t>size of interconnect bumps, monolithic PIXELS</a:t>
            </a:r>
          </a:p>
          <a:p>
            <a:pPr lvl="2" eaLnBrk="1" hangingPunct="1">
              <a:spcBef>
                <a:spcPts val="600"/>
              </a:spcBef>
              <a:buSzPct val="80000"/>
              <a:buFont typeface="Arial" charset="0"/>
              <a:buChar char="•"/>
            </a:pPr>
            <a:r>
              <a:rPr lang="en-GB" sz="2000" b="0" dirty="0" smtClean="0">
                <a:solidFill>
                  <a:srgbClr val="002060"/>
                </a:solidFill>
                <a:latin typeface="Times New Roman"/>
                <a:cs typeface="Times New Roman"/>
              </a:rPr>
              <a:t>currently </a:t>
            </a:r>
            <a:r>
              <a:rPr lang="en-GB" sz="2000" b="0" dirty="0">
                <a:solidFill>
                  <a:srgbClr val="002060"/>
                </a:solidFill>
                <a:latin typeface="Times New Roman"/>
                <a:cs typeface="Times New Roman"/>
              </a:rPr>
              <a:t>50mm x </a:t>
            </a:r>
            <a:r>
              <a:rPr lang="en-GB" sz="2000" b="0" dirty="0" smtClean="0">
                <a:solidFill>
                  <a:srgbClr val="002060"/>
                </a:solidFill>
                <a:latin typeface="Times New Roman"/>
                <a:cs typeface="Times New Roman"/>
              </a:rPr>
              <a:t>450mm</a:t>
            </a:r>
            <a:endParaRPr lang="en-GB" sz="2000" b="0" dirty="0">
              <a:solidFill>
                <a:srgbClr val="002060"/>
              </a:solidFill>
              <a:latin typeface="Times New Roman"/>
              <a:cs typeface="Times New Roman"/>
            </a:endParaRPr>
          </a:p>
        </p:txBody>
      </p:sp>
      <p:sp>
        <p:nvSpPr>
          <p:cNvPr id="5" name="TextBox 4"/>
          <p:cNvSpPr txBox="1"/>
          <p:nvPr/>
        </p:nvSpPr>
        <p:spPr>
          <a:xfrm>
            <a:off x="1033562" y="35912"/>
            <a:ext cx="7076877" cy="461665"/>
          </a:xfrm>
          <a:prstGeom prst="rect">
            <a:avLst/>
          </a:prstGeom>
          <a:noFill/>
        </p:spPr>
        <p:txBody>
          <a:bodyPr wrap="none" rtlCol="0">
            <a:spAutoFit/>
          </a:bodyPr>
          <a:lstStyle/>
          <a:p>
            <a:r>
              <a:rPr lang="en-US" sz="2400" dirty="0" smtClean="0">
                <a:solidFill>
                  <a:srgbClr val="0000FF"/>
                </a:solidFill>
                <a:latin typeface="Comic Sans MS"/>
                <a:cs typeface="Comic Sans MS"/>
              </a:rPr>
              <a:t>How to improve the </a:t>
            </a:r>
            <a:r>
              <a:rPr lang="en-US" sz="2400" dirty="0" smtClean="0">
                <a:solidFill>
                  <a:srgbClr val="C00000"/>
                </a:solidFill>
                <a:latin typeface="Comic Sans MS"/>
                <a:cs typeface="Comic Sans MS"/>
              </a:rPr>
              <a:t>impact parameter resolution</a:t>
            </a:r>
            <a:endParaRPr lang="en-US" sz="2400" dirty="0">
              <a:solidFill>
                <a:srgbClr val="C00000"/>
              </a:solidFill>
              <a:latin typeface="Comic Sans MS"/>
              <a:cs typeface="Comic Sans MS"/>
            </a:endParaRPr>
          </a:p>
        </p:txBody>
      </p:sp>
      <p:sp>
        <p:nvSpPr>
          <p:cNvPr id="4" name="Segnaposto data 2"/>
          <p:cNvSpPr>
            <a:spLocks noGrp="1"/>
          </p:cNvSpPr>
          <p:nvPr>
            <p:ph type="dt" sz="half" idx="4294967295"/>
          </p:nvPr>
        </p:nvSpPr>
        <p:spPr>
          <a:xfrm>
            <a:off x="35496" y="6597352"/>
            <a:ext cx="2514600" cy="260648"/>
          </a:xfrm>
          <a:prstGeom prst="rect">
            <a:avLst/>
          </a:prstGeom>
        </p:spPr>
        <p:txBody>
          <a:bodyPr/>
          <a:lstStyle>
            <a:lvl1pPr>
              <a:defRPr sz="1200" i="1">
                <a:solidFill>
                  <a:srgbClr val="FFFFFF"/>
                </a:solidFill>
                <a:latin typeface="Times New Roman" pitchFamily="18" charset="0"/>
                <a:cs typeface="Times New Roman" pitchFamily="18" charset="0"/>
              </a:defRPr>
            </a:lvl1pPr>
          </a:lstStyle>
          <a:p>
            <a:r>
              <a:rPr lang="en-US" smtClean="0"/>
              <a:t>V. Manzari - INFN Bari</a:t>
            </a:r>
            <a:endParaRPr lang="en-US" dirty="0"/>
          </a:p>
        </p:txBody>
      </p:sp>
      <p:sp>
        <p:nvSpPr>
          <p:cNvPr id="6" name="Segnaposto piè di pagina 3"/>
          <p:cNvSpPr>
            <a:spLocks noGrp="1"/>
          </p:cNvSpPr>
          <p:nvPr>
            <p:ph type="ftr" sz="quarter" idx="4294967295"/>
          </p:nvPr>
        </p:nvSpPr>
        <p:spPr>
          <a:xfrm>
            <a:off x="2293640" y="6597352"/>
            <a:ext cx="4556720" cy="260648"/>
          </a:xfrm>
          <a:prstGeom prst="rect">
            <a:avLst/>
          </a:prstGeom>
        </p:spPr>
        <p:txBody>
          <a:bodyPr/>
          <a:lstStyle>
            <a:lvl1pPr algn="ctr">
              <a:defRPr sz="1200" i="1">
                <a:solidFill>
                  <a:srgbClr val="FFFFFF"/>
                </a:solidFill>
                <a:latin typeface="Times New Roman" pitchFamily="18" charset="0"/>
                <a:cs typeface="Times New Roman" pitchFamily="18" charset="0"/>
              </a:defRPr>
            </a:lvl1pPr>
          </a:lstStyle>
          <a:p>
            <a:r>
              <a:rPr lang="en-US" dirty="0" smtClean="0"/>
              <a:t>STORI’11 Conference – 9-14 October 201I</a:t>
            </a:r>
            <a:endParaRPr lang="en-US" dirty="0"/>
          </a:p>
        </p:txBody>
      </p:sp>
      <p:sp>
        <p:nvSpPr>
          <p:cNvPr id="7" name="Segnaposto numero diapositiva 4"/>
          <p:cNvSpPr>
            <a:spLocks noGrp="1"/>
          </p:cNvSpPr>
          <p:nvPr>
            <p:ph type="sldNum" sz="quarter" idx="4294967295"/>
          </p:nvPr>
        </p:nvSpPr>
        <p:spPr>
          <a:xfrm>
            <a:off x="7279704" y="6597352"/>
            <a:ext cx="1828800" cy="260648"/>
          </a:xfrm>
          <a:prstGeom prst="rect">
            <a:avLst/>
          </a:prstGeom>
        </p:spPr>
        <p:txBody>
          <a:bodyPr/>
          <a:lstStyle>
            <a:lvl1pPr algn="r">
              <a:defRPr sz="1200">
                <a:solidFill>
                  <a:srgbClr val="FFFFFF"/>
                </a:solidFill>
                <a:latin typeface="Times New Roman" pitchFamily="18" charset="0"/>
                <a:cs typeface="Times New Roman" pitchFamily="18" charset="0"/>
              </a:defRPr>
            </a:lvl1pPr>
          </a:lstStyle>
          <a:p>
            <a:fld id="{1AD43CCC-A7CC-4ABA-9D32-69ABA54BAB03}" type="slidenum">
              <a:rPr lang="en-US" smtClean="0"/>
              <a:pPr/>
              <a:t>19</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contenuto 5"/>
          <p:cNvSpPr>
            <a:spLocks noGrp="1"/>
          </p:cNvSpPr>
          <p:nvPr>
            <p:ph sz="quarter" idx="13"/>
          </p:nvPr>
        </p:nvSpPr>
        <p:spPr>
          <a:xfrm>
            <a:off x="323528" y="1556792"/>
            <a:ext cx="8424936" cy="4104456"/>
          </a:xfrm>
        </p:spPr>
        <p:txBody>
          <a:bodyPr>
            <a:normAutofit/>
          </a:bodyPr>
          <a:lstStyle/>
          <a:p>
            <a:pPr>
              <a:buSzPct val="70000"/>
              <a:buFont typeface="Wingdings" charset="2"/>
              <a:buChar char="v"/>
            </a:pPr>
            <a:r>
              <a:rPr lang="en-GB" sz="2400" dirty="0" smtClean="0">
                <a:solidFill>
                  <a:srgbClr val="000090"/>
                </a:solidFill>
                <a:cs typeface="Times New Roman" pitchFamily="18" charset="0"/>
              </a:rPr>
              <a:t> Outline of current detector</a:t>
            </a:r>
          </a:p>
          <a:p>
            <a:pPr>
              <a:buSzPct val="70000"/>
              <a:buFont typeface="Wingdings" charset="2"/>
              <a:buChar char="v"/>
            </a:pPr>
            <a:r>
              <a:rPr lang="en-GB" sz="2400" dirty="0" smtClean="0">
                <a:solidFill>
                  <a:srgbClr val="000090"/>
                </a:solidFill>
                <a:cs typeface="Times New Roman" pitchFamily="18" charset="0"/>
              </a:rPr>
              <a:t> Upgrade: Physics motivations &amp; Design goals</a:t>
            </a:r>
          </a:p>
          <a:p>
            <a:pPr>
              <a:buSzPct val="70000"/>
              <a:buFont typeface="Wingdings" charset="2"/>
              <a:buChar char="v"/>
            </a:pPr>
            <a:r>
              <a:rPr lang="en-GB" sz="2400" dirty="0" smtClean="0">
                <a:solidFill>
                  <a:srgbClr val="000090"/>
                </a:solidFill>
                <a:cs typeface="Times New Roman" pitchFamily="18" charset="0"/>
              </a:rPr>
              <a:t> Upgrade options &amp; Preliminary studies</a:t>
            </a:r>
          </a:p>
          <a:p>
            <a:pPr>
              <a:buSzPct val="70000"/>
              <a:buFont typeface="Wingdings" charset="2"/>
              <a:buChar char="v"/>
            </a:pPr>
            <a:r>
              <a:rPr lang="en-GB" sz="2400" dirty="0" smtClean="0">
                <a:solidFill>
                  <a:srgbClr val="000090"/>
                </a:solidFill>
                <a:cs typeface="Times New Roman" pitchFamily="18" charset="0"/>
              </a:rPr>
              <a:t> </a:t>
            </a:r>
            <a:r>
              <a:rPr lang="en-GB" sz="2400" dirty="0" err="1" smtClean="0">
                <a:solidFill>
                  <a:srgbClr val="000090"/>
                </a:solidFill>
                <a:cs typeface="Times New Roman" pitchFamily="18" charset="0"/>
              </a:rPr>
              <a:t>Ongoing</a:t>
            </a:r>
            <a:r>
              <a:rPr lang="en-GB" sz="2400" dirty="0" smtClean="0">
                <a:solidFill>
                  <a:srgbClr val="000090"/>
                </a:solidFill>
                <a:cs typeface="Times New Roman" pitchFamily="18" charset="0"/>
              </a:rPr>
              <a:t> R&amp;D</a:t>
            </a:r>
          </a:p>
          <a:p>
            <a:pPr>
              <a:buSzPct val="70000"/>
              <a:buFont typeface="Wingdings" charset="2"/>
              <a:buChar char="v"/>
            </a:pPr>
            <a:r>
              <a:rPr lang="en-GB" sz="2400" dirty="0">
                <a:solidFill>
                  <a:srgbClr val="000090"/>
                </a:solidFill>
                <a:cs typeface="Times New Roman" pitchFamily="18" charset="0"/>
              </a:rPr>
              <a:t> </a:t>
            </a:r>
            <a:r>
              <a:rPr lang="en-GB" sz="2400" dirty="0" smtClean="0">
                <a:solidFill>
                  <a:srgbClr val="000090"/>
                </a:solidFill>
                <a:cs typeface="Times New Roman" pitchFamily="18" charset="0"/>
              </a:rPr>
              <a:t>Timeline</a:t>
            </a:r>
          </a:p>
          <a:p>
            <a:pPr>
              <a:buSzPct val="70000"/>
              <a:buFont typeface="Wingdings" charset="2"/>
              <a:buChar char="v"/>
            </a:pPr>
            <a:r>
              <a:rPr lang="en-GB" sz="2400" dirty="0">
                <a:solidFill>
                  <a:srgbClr val="000090"/>
                </a:solidFill>
                <a:cs typeface="Times New Roman" pitchFamily="18" charset="0"/>
              </a:rPr>
              <a:t> </a:t>
            </a:r>
            <a:r>
              <a:rPr lang="en-GB" sz="2400" dirty="0" smtClean="0">
                <a:solidFill>
                  <a:srgbClr val="000090"/>
                </a:solidFill>
                <a:cs typeface="Times New Roman" pitchFamily="18" charset="0"/>
              </a:rPr>
              <a:t>Conclusions</a:t>
            </a:r>
            <a:endParaRPr lang="en-GB" sz="2400" dirty="0">
              <a:solidFill>
                <a:srgbClr val="000090"/>
              </a:solidFill>
              <a:cs typeface="Times New Roman" pitchFamily="18" charset="0"/>
            </a:endParaRPr>
          </a:p>
        </p:txBody>
      </p:sp>
      <p:sp>
        <p:nvSpPr>
          <p:cNvPr id="5" name="TextBox 4"/>
          <p:cNvSpPr txBox="1"/>
          <p:nvPr/>
        </p:nvSpPr>
        <p:spPr>
          <a:xfrm>
            <a:off x="3729662" y="35912"/>
            <a:ext cx="1410913" cy="523220"/>
          </a:xfrm>
          <a:prstGeom prst="rect">
            <a:avLst/>
          </a:prstGeom>
          <a:noFill/>
        </p:spPr>
        <p:txBody>
          <a:bodyPr wrap="none" rtlCol="0">
            <a:spAutoFit/>
          </a:bodyPr>
          <a:lstStyle/>
          <a:p>
            <a:r>
              <a:rPr lang="en-US" sz="2800" dirty="0" smtClean="0">
                <a:solidFill>
                  <a:srgbClr val="0000FF"/>
                </a:solidFill>
                <a:latin typeface="Comic Sans MS"/>
                <a:cs typeface="Comic Sans MS"/>
              </a:rPr>
              <a:t>Outline</a:t>
            </a:r>
            <a:endParaRPr lang="en-US" sz="2800" dirty="0">
              <a:solidFill>
                <a:srgbClr val="0000FF"/>
              </a:solidFill>
              <a:latin typeface="Comic Sans MS"/>
              <a:cs typeface="Comic Sans MS"/>
            </a:endParaRPr>
          </a:p>
        </p:txBody>
      </p:sp>
      <p:sp>
        <p:nvSpPr>
          <p:cNvPr id="7" name="Segnaposto data 2"/>
          <p:cNvSpPr>
            <a:spLocks noGrp="1"/>
          </p:cNvSpPr>
          <p:nvPr>
            <p:ph type="dt" sz="half" idx="2"/>
          </p:nvPr>
        </p:nvSpPr>
        <p:spPr>
          <a:xfrm>
            <a:off x="35496" y="6597352"/>
            <a:ext cx="2514600" cy="260648"/>
          </a:xfrm>
          <a:prstGeom prst="rect">
            <a:avLst/>
          </a:prstGeom>
        </p:spPr>
        <p:txBody>
          <a:bodyPr/>
          <a:lstStyle>
            <a:lvl1pPr>
              <a:defRPr sz="1200" i="1">
                <a:solidFill>
                  <a:srgbClr val="FFFFFF"/>
                </a:solidFill>
                <a:latin typeface="Times New Roman" pitchFamily="18" charset="0"/>
                <a:cs typeface="Times New Roman" pitchFamily="18" charset="0"/>
              </a:defRPr>
            </a:lvl1pPr>
          </a:lstStyle>
          <a:p>
            <a:r>
              <a:rPr lang="en-US" smtClean="0"/>
              <a:t>V. Manzari - INFN Bari</a:t>
            </a:r>
            <a:endParaRPr lang="en-US" dirty="0"/>
          </a:p>
        </p:txBody>
      </p:sp>
      <p:sp>
        <p:nvSpPr>
          <p:cNvPr id="8" name="Segnaposto piè di pagina 3"/>
          <p:cNvSpPr>
            <a:spLocks noGrp="1"/>
          </p:cNvSpPr>
          <p:nvPr>
            <p:ph type="ftr" sz="quarter" idx="3"/>
          </p:nvPr>
        </p:nvSpPr>
        <p:spPr>
          <a:xfrm>
            <a:off x="2293640" y="6597352"/>
            <a:ext cx="4556720" cy="260648"/>
          </a:xfrm>
          <a:prstGeom prst="rect">
            <a:avLst/>
          </a:prstGeom>
        </p:spPr>
        <p:txBody>
          <a:bodyPr/>
          <a:lstStyle>
            <a:lvl1pPr algn="ctr">
              <a:defRPr sz="1200" i="1">
                <a:solidFill>
                  <a:srgbClr val="FFFFFF"/>
                </a:solidFill>
                <a:latin typeface="Times New Roman" pitchFamily="18" charset="0"/>
                <a:cs typeface="Times New Roman" pitchFamily="18" charset="0"/>
              </a:defRPr>
            </a:lvl1pPr>
          </a:lstStyle>
          <a:p>
            <a:r>
              <a:rPr lang="en-US" dirty="0" smtClean="0"/>
              <a:t>STORI’11 Conference – 9-14 October 201I</a:t>
            </a:r>
            <a:endParaRPr lang="en-US" dirty="0"/>
          </a:p>
        </p:txBody>
      </p:sp>
      <p:sp>
        <p:nvSpPr>
          <p:cNvPr id="9" name="Segnaposto numero diapositiva 4"/>
          <p:cNvSpPr>
            <a:spLocks noGrp="1"/>
          </p:cNvSpPr>
          <p:nvPr>
            <p:ph type="sldNum" sz="quarter" idx="4"/>
          </p:nvPr>
        </p:nvSpPr>
        <p:spPr>
          <a:xfrm>
            <a:off x="7279704" y="6597352"/>
            <a:ext cx="1828800" cy="260648"/>
          </a:xfrm>
          <a:prstGeom prst="rect">
            <a:avLst/>
          </a:prstGeom>
        </p:spPr>
        <p:txBody>
          <a:bodyPr/>
          <a:lstStyle>
            <a:lvl1pPr algn="r">
              <a:defRPr sz="1200">
                <a:solidFill>
                  <a:srgbClr val="FFFFFF"/>
                </a:solidFill>
                <a:latin typeface="Times New Roman" pitchFamily="18" charset="0"/>
                <a:cs typeface="Times New Roman" pitchFamily="18" charset="0"/>
              </a:defRPr>
            </a:lvl1pPr>
          </a:lstStyle>
          <a:p>
            <a:fld id="{1AD43CCC-A7CC-4ABA-9D32-69ABA54BAB03}" type="slidenum">
              <a:rPr lang="en-US" smtClean="0"/>
              <a:pPr/>
              <a:t>2</a:t>
            </a:fld>
            <a:endParaRPr lang="en-US" dirty="0"/>
          </a:p>
        </p:txBody>
      </p:sp>
    </p:spTree>
    <p:extLst>
      <p:ext uri="{BB962C8B-B14F-4D97-AF65-F5344CB8AC3E}">
        <p14:creationId xmlns:p14="http://schemas.microsoft.com/office/powerpoint/2010/main" val="745318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15"/>
          <p:cNvSpPr txBox="1">
            <a:spLocks noChangeArrowheads="1"/>
          </p:cNvSpPr>
          <p:nvPr/>
        </p:nvSpPr>
        <p:spPr bwMode="auto">
          <a:xfrm>
            <a:off x="9480" y="1071602"/>
            <a:ext cx="9134520" cy="5093702"/>
          </a:xfrm>
          <a:prstGeom prst="rect">
            <a:avLst/>
          </a:prstGeom>
          <a:noFill/>
          <a:ln w="9525">
            <a:noFill/>
            <a:miter lim="800000"/>
            <a:headEnd/>
            <a:tailEnd/>
          </a:ln>
        </p:spPr>
        <p:txBody>
          <a:bodyPr wrap="square">
            <a:spAutoFit/>
          </a:bodyPr>
          <a:lstStyle/>
          <a:p>
            <a:pPr marL="342900" indent="-342900">
              <a:spcBef>
                <a:spcPts val="3000"/>
              </a:spcBef>
              <a:buSzPct val="100000"/>
              <a:buFont typeface="Wingdings" charset="2"/>
              <a:buChar char="Ø"/>
              <a:defRPr/>
            </a:pPr>
            <a:r>
              <a:rPr lang="en-GB" sz="2000" b="1" dirty="0" smtClean="0">
                <a:solidFill>
                  <a:srgbClr val="002060"/>
                </a:solidFill>
                <a:latin typeface="Times New Roman"/>
                <a:ea typeface="ＭＳ Ｐゴシック" charset="-128"/>
                <a:cs typeface="Times New Roman"/>
              </a:rPr>
              <a:t>Higher standalone tracking efficiency</a:t>
            </a:r>
          </a:p>
          <a:p>
            <a:pPr marL="619200" lvl="1" indent="-306000">
              <a:spcBef>
                <a:spcPts val="1200"/>
              </a:spcBef>
              <a:buSzPct val="80000"/>
              <a:buFont typeface="Wingdings" charset="2"/>
              <a:buChar char="v"/>
              <a:defRPr/>
            </a:pPr>
            <a:r>
              <a:rPr lang="en-GB" sz="2000" b="0" dirty="0" smtClean="0">
                <a:solidFill>
                  <a:srgbClr val="002060"/>
                </a:solidFill>
                <a:latin typeface="Times New Roman"/>
                <a:ea typeface="ＭＳ Ｐゴシック" charset="-128"/>
                <a:cs typeface="Times New Roman"/>
              </a:rPr>
              <a:t>Higher granularity  </a:t>
            </a:r>
          </a:p>
          <a:p>
            <a:pPr marL="626400" lvl="2">
              <a:spcBef>
                <a:spcPts val="1200"/>
              </a:spcBef>
              <a:buSzPct val="80000"/>
              <a:buFont typeface="Arial" pitchFamily="34" charset="0"/>
              <a:buChar char="•"/>
              <a:defRPr/>
            </a:pPr>
            <a:r>
              <a:rPr lang="en-GB" sz="2000" b="0" dirty="0" smtClean="0">
                <a:solidFill>
                  <a:srgbClr val="002060"/>
                </a:solidFill>
                <a:latin typeface="Times New Roman"/>
                <a:ea typeface="ＭＳ Ｐゴシック" charset="-128"/>
                <a:cs typeface="Times New Roman"/>
              </a:rPr>
              <a:t> increase number of layers in the outer (seeding) and inner region </a:t>
            </a:r>
            <a:r>
              <a:rPr lang="en-GB" sz="2000" dirty="0" smtClean="0">
                <a:solidFill>
                  <a:srgbClr val="002060"/>
                </a:solidFill>
                <a:latin typeface="Times New Roman"/>
                <a:ea typeface="ＭＳ Ｐゴシック" charset="-128"/>
                <a:cs typeface="Times New Roman"/>
              </a:rPr>
              <a:t>(occupancy)</a:t>
            </a:r>
            <a:r>
              <a:rPr lang="en-GB" sz="2000" b="0" dirty="0" smtClean="0">
                <a:solidFill>
                  <a:srgbClr val="002060"/>
                </a:solidFill>
                <a:latin typeface="Times New Roman"/>
                <a:ea typeface="ＭＳ Ｐゴシック" charset="-128"/>
                <a:cs typeface="Times New Roman"/>
              </a:rPr>
              <a:t>   </a:t>
            </a:r>
          </a:p>
          <a:p>
            <a:pPr marL="626400" lvl="2">
              <a:spcBef>
                <a:spcPts val="1200"/>
              </a:spcBef>
              <a:buSzPct val="80000"/>
              <a:buFont typeface="Arial" pitchFamily="34" charset="0"/>
              <a:buChar char="•"/>
              <a:defRPr/>
            </a:pPr>
            <a:r>
              <a:rPr lang="en-GB" sz="2000" b="0" dirty="0" smtClean="0">
                <a:solidFill>
                  <a:srgbClr val="002060"/>
                </a:solidFill>
                <a:latin typeface="Times New Roman"/>
                <a:ea typeface="ＭＳ Ｐゴシック" charset="-128"/>
                <a:cs typeface="Times New Roman"/>
              </a:rPr>
              <a:t> increase granularity of central and outer layers</a:t>
            </a:r>
          </a:p>
          <a:p>
            <a:pPr marL="342900" indent="-342900">
              <a:spcBef>
                <a:spcPts val="3000"/>
              </a:spcBef>
              <a:buSzPct val="100000"/>
              <a:buFont typeface="Wingdings" charset="2"/>
              <a:buChar char="Ø"/>
              <a:defRPr/>
            </a:pPr>
            <a:r>
              <a:rPr lang="en-GB" sz="2000" b="1" dirty="0" smtClean="0">
                <a:solidFill>
                  <a:srgbClr val="002060"/>
                </a:solidFill>
                <a:latin typeface="Times New Roman"/>
                <a:ea typeface="ＭＳ Ｐゴシック" charset="-128"/>
                <a:cs typeface="Times New Roman"/>
              </a:rPr>
              <a:t>Extended </a:t>
            </a:r>
            <a:r>
              <a:rPr lang="en-GB" sz="2000" b="1" dirty="0">
                <a:solidFill>
                  <a:srgbClr val="002060"/>
                </a:solidFill>
                <a:latin typeface="Times New Roman"/>
                <a:ea typeface="ＭＳ Ｐゴシック" charset="-128"/>
                <a:cs typeface="Times New Roman"/>
              </a:rPr>
              <a:t>trigger capabilities</a:t>
            </a:r>
          </a:p>
          <a:p>
            <a:pPr marL="619200" lvl="1" indent="-306000">
              <a:spcBef>
                <a:spcPts val="600"/>
              </a:spcBef>
              <a:buSzPct val="80000"/>
              <a:buFont typeface="Wingdings" charset="2"/>
              <a:buChar char="v"/>
              <a:defRPr/>
            </a:pPr>
            <a:r>
              <a:rPr lang="en-GB" sz="2000" b="0" dirty="0" smtClean="0">
                <a:solidFill>
                  <a:srgbClr val="002060"/>
                </a:solidFill>
                <a:latin typeface="Times New Roman"/>
                <a:ea typeface="ＭＳ Ｐゴシック" charset="-128"/>
                <a:cs typeface="Times New Roman"/>
              </a:rPr>
              <a:t>High standalone tracking efficiency</a:t>
            </a:r>
          </a:p>
          <a:p>
            <a:pPr marL="619200" lvl="1" indent="-306000">
              <a:spcBef>
                <a:spcPts val="600"/>
              </a:spcBef>
              <a:buSzPct val="80000"/>
              <a:buFont typeface="Wingdings" charset="2"/>
              <a:buChar char="v"/>
              <a:defRPr/>
            </a:pPr>
            <a:r>
              <a:rPr lang="en-GB" sz="2000" b="0" dirty="0" smtClean="0">
                <a:solidFill>
                  <a:srgbClr val="002060"/>
                </a:solidFill>
                <a:latin typeface="Times New Roman"/>
                <a:ea typeface="ＭＳ Ｐゴシック" charset="-128"/>
                <a:cs typeface="Times New Roman"/>
              </a:rPr>
              <a:t>Low readout time </a:t>
            </a:r>
            <a:r>
              <a:rPr lang="en-GB" sz="2000" b="0" dirty="0" smtClean="0">
                <a:solidFill>
                  <a:srgbClr val="002060"/>
                </a:solidFill>
                <a:latin typeface="Times New Roman"/>
                <a:ea typeface="ＭＳ Ｐゴシック" charset="-128"/>
                <a:cs typeface="Times New Roman"/>
                <a:sym typeface="Symbol"/>
              </a:rPr>
              <a:t>&lt; 50μs for </a:t>
            </a:r>
            <a:r>
              <a:rPr lang="en-GB" sz="2000" b="0" dirty="0" err="1" smtClean="0">
                <a:solidFill>
                  <a:srgbClr val="002060"/>
                </a:solidFill>
                <a:latin typeface="Times New Roman"/>
                <a:ea typeface="ＭＳ Ｐゴシック" charset="-128"/>
                <a:cs typeface="Times New Roman"/>
                <a:sym typeface="Symbol"/>
              </a:rPr>
              <a:t>Pb-Pb</a:t>
            </a:r>
            <a:r>
              <a:rPr lang="en-GB" sz="2000" b="0" dirty="0" smtClean="0">
                <a:solidFill>
                  <a:srgbClr val="002060"/>
                </a:solidFill>
                <a:latin typeface="Times New Roman"/>
                <a:ea typeface="ＭＳ Ｐゴシック" charset="-128"/>
                <a:cs typeface="Times New Roman"/>
                <a:sym typeface="Symbol"/>
              </a:rPr>
              <a:t>, </a:t>
            </a:r>
            <a:r>
              <a:rPr lang="en-GB" sz="2000" dirty="0" smtClean="0">
                <a:solidFill>
                  <a:srgbClr val="002060"/>
                </a:solidFill>
                <a:latin typeface="Times New Roman"/>
                <a:cs typeface="Times New Roman"/>
              </a:rPr>
              <a:t>~</a:t>
            </a:r>
            <a:r>
              <a:rPr lang="en-GB" sz="2000" dirty="0" err="1" smtClean="0">
                <a:solidFill>
                  <a:srgbClr val="002060"/>
                </a:solidFill>
                <a:latin typeface="Times New Roman"/>
                <a:ea typeface="ＭＳ Ｐゴシック" charset="-128"/>
                <a:cs typeface="Times New Roman"/>
                <a:sym typeface="Symbol"/>
              </a:rPr>
              <a:t>μs</a:t>
            </a:r>
            <a:r>
              <a:rPr lang="en-GB" sz="2000" dirty="0" smtClean="0">
                <a:solidFill>
                  <a:srgbClr val="002060"/>
                </a:solidFill>
                <a:latin typeface="Times New Roman"/>
                <a:ea typeface="ＭＳ Ｐゴシック" charset="-128"/>
                <a:cs typeface="Times New Roman"/>
                <a:sym typeface="Symbol"/>
              </a:rPr>
              <a:t> for p-p </a:t>
            </a:r>
            <a:r>
              <a:rPr lang="en-GB" sz="2000" dirty="0">
                <a:solidFill>
                  <a:srgbClr val="002060"/>
                </a:solidFill>
                <a:latin typeface="Times New Roman"/>
                <a:ea typeface="ＭＳ Ｐゴシック" charset="-128"/>
                <a:cs typeface="Times New Roman"/>
                <a:sym typeface="Symbol"/>
              </a:rPr>
              <a:t>(current ITS ~</a:t>
            </a:r>
            <a:r>
              <a:rPr lang="en-GB" sz="2000" dirty="0" smtClean="0">
                <a:solidFill>
                  <a:srgbClr val="002060"/>
                </a:solidFill>
                <a:latin typeface="Times New Roman"/>
                <a:ea typeface="ＭＳ Ｐゴシック" charset="-128"/>
                <a:cs typeface="Times New Roman"/>
                <a:sym typeface="Symbol"/>
              </a:rPr>
              <a:t>1ms in both cases)</a:t>
            </a:r>
          </a:p>
          <a:p>
            <a:pPr marL="342900" indent="-342900">
              <a:spcBef>
                <a:spcPts val="3000"/>
              </a:spcBef>
              <a:buSzPct val="100000"/>
              <a:buFont typeface="Wingdings" charset="2"/>
              <a:buChar char="Ø"/>
              <a:defRPr/>
            </a:pPr>
            <a:r>
              <a:rPr lang="en-GB" sz="2000" b="1" dirty="0" smtClean="0">
                <a:solidFill>
                  <a:srgbClr val="002060"/>
                </a:solidFill>
                <a:latin typeface="Times New Roman"/>
                <a:ea typeface="ＭＳ Ｐゴシック" charset="-128"/>
                <a:cs typeface="Times New Roman"/>
              </a:rPr>
              <a:t>Increase </a:t>
            </a:r>
            <a:r>
              <a:rPr lang="en-GB" sz="2000" b="1" dirty="0">
                <a:solidFill>
                  <a:srgbClr val="002060"/>
                </a:solidFill>
                <a:latin typeface="Times New Roman"/>
                <a:ea typeface="ＭＳ Ｐゴシック" charset="-128"/>
                <a:cs typeface="Times New Roman"/>
              </a:rPr>
              <a:t>momentum </a:t>
            </a:r>
            <a:r>
              <a:rPr lang="en-GB" sz="2000" b="1" dirty="0" smtClean="0">
                <a:solidFill>
                  <a:srgbClr val="002060"/>
                </a:solidFill>
                <a:latin typeface="Times New Roman"/>
                <a:ea typeface="ＭＳ Ｐゴシック" charset="-128"/>
                <a:cs typeface="Times New Roman"/>
              </a:rPr>
              <a:t>resolution</a:t>
            </a:r>
            <a:endParaRPr lang="en-GB" sz="2000" b="1" dirty="0">
              <a:solidFill>
                <a:srgbClr val="002060"/>
              </a:solidFill>
              <a:latin typeface="Times New Roman"/>
              <a:ea typeface="ＭＳ Ｐゴシック" charset="-128"/>
              <a:cs typeface="Times New Roman"/>
            </a:endParaRPr>
          </a:p>
          <a:p>
            <a:pPr marL="619200" lvl="1" indent="-306000">
              <a:spcBef>
                <a:spcPts val="600"/>
              </a:spcBef>
              <a:buSzPct val="80000"/>
              <a:buFont typeface="Wingdings" charset="2"/>
              <a:buChar char="v"/>
              <a:defRPr/>
            </a:pPr>
            <a:r>
              <a:rPr lang="en-GB" sz="2000" dirty="0" smtClean="0">
                <a:solidFill>
                  <a:srgbClr val="002060"/>
                </a:solidFill>
                <a:latin typeface="Times New Roman"/>
                <a:ea typeface="ＭＳ Ｐゴシック" charset="-128"/>
                <a:cs typeface="Times New Roman"/>
              </a:rPr>
              <a:t> </a:t>
            </a:r>
            <a:r>
              <a:rPr lang="en-GB" sz="2000" dirty="0">
                <a:solidFill>
                  <a:srgbClr val="002060"/>
                </a:solidFill>
                <a:latin typeface="Times New Roman"/>
                <a:ea typeface="ＭＳ Ｐゴシック" charset="-128"/>
                <a:cs typeface="Times New Roman"/>
              </a:rPr>
              <a:t>increase track length</a:t>
            </a:r>
          </a:p>
          <a:p>
            <a:pPr marL="619200" lvl="1" indent="-306000">
              <a:spcBef>
                <a:spcPts val="600"/>
              </a:spcBef>
              <a:buSzPct val="80000"/>
              <a:buFont typeface="Wingdings" charset="2"/>
              <a:buChar char="v"/>
              <a:defRPr/>
            </a:pPr>
            <a:r>
              <a:rPr lang="en-GB" sz="2000" dirty="0">
                <a:solidFill>
                  <a:srgbClr val="002060"/>
                </a:solidFill>
                <a:latin typeface="Times New Roman"/>
                <a:ea typeface="ＭＳ Ｐゴシック" charset="-128"/>
                <a:cs typeface="Times New Roman"/>
              </a:rPr>
              <a:t> increase spatial resolution </a:t>
            </a:r>
          </a:p>
          <a:p>
            <a:pPr marL="619200" lvl="1" indent="-306000">
              <a:spcBef>
                <a:spcPts val="600"/>
              </a:spcBef>
              <a:buSzPct val="80000"/>
              <a:buFont typeface="Wingdings" charset="2"/>
              <a:buChar char="v"/>
              <a:defRPr/>
            </a:pPr>
            <a:r>
              <a:rPr lang="en-GB" sz="2000" dirty="0">
                <a:solidFill>
                  <a:srgbClr val="002060"/>
                </a:solidFill>
                <a:latin typeface="Times New Roman"/>
                <a:ea typeface="ＭＳ Ｐゴシック" charset="-128"/>
                <a:cs typeface="Times New Roman"/>
              </a:rPr>
              <a:t> reduce material </a:t>
            </a:r>
            <a:r>
              <a:rPr lang="en-GB" sz="2000" dirty="0" smtClean="0">
                <a:solidFill>
                  <a:srgbClr val="002060"/>
                </a:solidFill>
                <a:latin typeface="Times New Roman"/>
                <a:ea typeface="ＭＳ Ｐゴシック" charset="-128"/>
                <a:cs typeface="Times New Roman"/>
              </a:rPr>
              <a:t>budget</a:t>
            </a:r>
            <a:endParaRPr lang="en-GB" sz="2000" dirty="0">
              <a:solidFill>
                <a:srgbClr val="002060"/>
              </a:solidFill>
              <a:latin typeface="Times New Roman"/>
              <a:ea typeface="ＭＳ Ｐゴシック" charset="-128"/>
              <a:cs typeface="Times New Roman"/>
            </a:endParaRPr>
          </a:p>
        </p:txBody>
      </p:sp>
      <p:sp>
        <p:nvSpPr>
          <p:cNvPr id="5" name="TextBox 4"/>
          <p:cNvSpPr txBox="1"/>
          <p:nvPr/>
        </p:nvSpPr>
        <p:spPr>
          <a:xfrm>
            <a:off x="938967" y="44624"/>
            <a:ext cx="7449457" cy="446276"/>
          </a:xfrm>
          <a:prstGeom prst="rect">
            <a:avLst/>
          </a:prstGeom>
          <a:noFill/>
        </p:spPr>
        <p:txBody>
          <a:bodyPr wrap="none" rtlCol="0">
            <a:spAutoFit/>
          </a:bodyPr>
          <a:lstStyle/>
          <a:p>
            <a:pPr algn="ctr"/>
            <a:r>
              <a:rPr lang="en-US" sz="2300" dirty="0" smtClean="0">
                <a:solidFill>
                  <a:srgbClr val="0000FF"/>
                </a:solidFill>
                <a:latin typeface="Comic Sans MS"/>
                <a:cs typeface="Comic Sans MS"/>
              </a:rPr>
              <a:t>How to improve </a:t>
            </a:r>
            <a:r>
              <a:rPr lang="en-US" sz="2300" dirty="0" smtClean="0">
                <a:solidFill>
                  <a:srgbClr val="C00000"/>
                </a:solidFill>
                <a:latin typeface="Comic Sans MS"/>
                <a:cs typeface="Comic Sans MS"/>
              </a:rPr>
              <a:t>tracking</a:t>
            </a:r>
            <a:r>
              <a:rPr lang="en-US" sz="2300" dirty="0" smtClean="0">
                <a:solidFill>
                  <a:srgbClr val="0000FF"/>
                </a:solidFill>
                <a:latin typeface="Comic Sans MS"/>
                <a:cs typeface="Comic Sans MS"/>
              </a:rPr>
              <a:t>, </a:t>
            </a:r>
            <a:r>
              <a:rPr lang="en-US" sz="2300" dirty="0" smtClean="0">
                <a:solidFill>
                  <a:srgbClr val="C00000"/>
                </a:solidFill>
                <a:latin typeface="Comic Sans MS"/>
                <a:cs typeface="Comic Sans MS"/>
              </a:rPr>
              <a:t>triggering </a:t>
            </a:r>
            <a:r>
              <a:rPr lang="en-US" sz="2300" dirty="0" smtClean="0">
                <a:solidFill>
                  <a:srgbClr val="0000FF"/>
                </a:solidFill>
                <a:latin typeface="Comic Sans MS"/>
                <a:cs typeface="Comic Sans MS"/>
              </a:rPr>
              <a:t>and</a:t>
            </a:r>
            <a:r>
              <a:rPr lang="en-US" sz="2300" dirty="0" smtClean="0">
                <a:solidFill>
                  <a:srgbClr val="C00000"/>
                </a:solidFill>
                <a:latin typeface="Comic Sans MS"/>
                <a:cs typeface="Comic Sans MS"/>
              </a:rPr>
              <a:t> </a:t>
            </a:r>
            <a:r>
              <a:rPr lang="en-US" sz="2300" dirty="0" err="1" smtClean="0">
                <a:solidFill>
                  <a:srgbClr val="C00000"/>
                </a:solidFill>
                <a:latin typeface="Comic Sans MS"/>
                <a:cs typeface="Comic Sans MS"/>
              </a:rPr>
              <a:t>p</a:t>
            </a:r>
            <a:r>
              <a:rPr lang="en-US" sz="2300" baseline="-25000" dirty="0" err="1" smtClean="0">
                <a:solidFill>
                  <a:srgbClr val="C00000"/>
                </a:solidFill>
                <a:latin typeface="Comic Sans MS"/>
                <a:cs typeface="Comic Sans MS"/>
              </a:rPr>
              <a:t>T</a:t>
            </a:r>
            <a:r>
              <a:rPr lang="en-US" sz="2300" baseline="-25000" dirty="0" smtClean="0">
                <a:solidFill>
                  <a:srgbClr val="C00000"/>
                </a:solidFill>
                <a:latin typeface="Comic Sans MS"/>
                <a:cs typeface="Comic Sans MS"/>
              </a:rPr>
              <a:t> </a:t>
            </a:r>
            <a:r>
              <a:rPr lang="en-US" sz="2300" dirty="0" smtClean="0">
                <a:solidFill>
                  <a:srgbClr val="C00000"/>
                </a:solidFill>
                <a:latin typeface="Comic Sans MS"/>
                <a:cs typeface="Comic Sans MS"/>
              </a:rPr>
              <a:t>resolution</a:t>
            </a:r>
            <a:endParaRPr lang="en-US" sz="2300" dirty="0">
              <a:solidFill>
                <a:srgbClr val="C00000"/>
              </a:solidFill>
              <a:latin typeface="Comic Sans MS"/>
              <a:cs typeface="Comic Sans MS"/>
            </a:endParaRPr>
          </a:p>
        </p:txBody>
      </p:sp>
      <p:sp>
        <p:nvSpPr>
          <p:cNvPr id="4" name="Segnaposto data 2"/>
          <p:cNvSpPr>
            <a:spLocks noGrp="1"/>
          </p:cNvSpPr>
          <p:nvPr>
            <p:ph type="dt" sz="half" idx="4294967295"/>
          </p:nvPr>
        </p:nvSpPr>
        <p:spPr>
          <a:xfrm>
            <a:off x="35496" y="6597352"/>
            <a:ext cx="2514600" cy="260648"/>
          </a:xfrm>
          <a:prstGeom prst="rect">
            <a:avLst/>
          </a:prstGeom>
        </p:spPr>
        <p:txBody>
          <a:bodyPr/>
          <a:lstStyle>
            <a:lvl1pPr>
              <a:defRPr sz="1200" i="1">
                <a:solidFill>
                  <a:srgbClr val="FFFFFF"/>
                </a:solidFill>
                <a:latin typeface="Times New Roman" pitchFamily="18" charset="0"/>
                <a:cs typeface="Times New Roman" pitchFamily="18" charset="0"/>
              </a:defRPr>
            </a:lvl1pPr>
          </a:lstStyle>
          <a:p>
            <a:r>
              <a:rPr lang="en-US" smtClean="0"/>
              <a:t>V. Manzari - INFN Bari</a:t>
            </a:r>
            <a:endParaRPr lang="en-US" dirty="0"/>
          </a:p>
        </p:txBody>
      </p:sp>
      <p:sp>
        <p:nvSpPr>
          <p:cNvPr id="6" name="Segnaposto piè di pagina 3"/>
          <p:cNvSpPr>
            <a:spLocks noGrp="1"/>
          </p:cNvSpPr>
          <p:nvPr>
            <p:ph type="ftr" sz="quarter" idx="4294967295"/>
          </p:nvPr>
        </p:nvSpPr>
        <p:spPr>
          <a:xfrm>
            <a:off x="2293640" y="6597352"/>
            <a:ext cx="4556720" cy="260648"/>
          </a:xfrm>
          <a:prstGeom prst="rect">
            <a:avLst/>
          </a:prstGeom>
        </p:spPr>
        <p:txBody>
          <a:bodyPr/>
          <a:lstStyle>
            <a:lvl1pPr algn="ctr">
              <a:defRPr sz="1200" i="1">
                <a:solidFill>
                  <a:srgbClr val="FFFFFF"/>
                </a:solidFill>
                <a:latin typeface="Times New Roman" pitchFamily="18" charset="0"/>
                <a:cs typeface="Times New Roman" pitchFamily="18" charset="0"/>
              </a:defRPr>
            </a:lvl1pPr>
          </a:lstStyle>
          <a:p>
            <a:r>
              <a:rPr lang="en-US" dirty="0" smtClean="0"/>
              <a:t>STORI’11 Conference – 9-14 October 201I</a:t>
            </a:r>
            <a:endParaRPr lang="en-US" dirty="0"/>
          </a:p>
        </p:txBody>
      </p:sp>
      <p:sp>
        <p:nvSpPr>
          <p:cNvPr id="7" name="Segnaposto numero diapositiva 4"/>
          <p:cNvSpPr>
            <a:spLocks noGrp="1"/>
          </p:cNvSpPr>
          <p:nvPr>
            <p:ph type="sldNum" sz="quarter" idx="4294967295"/>
          </p:nvPr>
        </p:nvSpPr>
        <p:spPr>
          <a:xfrm>
            <a:off x="7279704" y="6597352"/>
            <a:ext cx="1828800" cy="260648"/>
          </a:xfrm>
          <a:prstGeom prst="rect">
            <a:avLst/>
          </a:prstGeom>
        </p:spPr>
        <p:txBody>
          <a:bodyPr/>
          <a:lstStyle>
            <a:lvl1pPr algn="r">
              <a:defRPr sz="1200">
                <a:solidFill>
                  <a:srgbClr val="FFFFFF"/>
                </a:solidFill>
                <a:latin typeface="Times New Roman" pitchFamily="18" charset="0"/>
                <a:cs typeface="Times New Roman" pitchFamily="18" charset="0"/>
              </a:defRPr>
            </a:lvl1pPr>
          </a:lstStyle>
          <a:p>
            <a:fld id="{1AD43CCC-A7CC-4ABA-9D32-69ABA54BAB03}" type="slidenum">
              <a:rPr lang="en-US" smtClean="0"/>
              <a:pPr/>
              <a:t>20</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Content Placeholder 4"/>
          <p:cNvSpPr txBox="1">
            <a:spLocks/>
          </p:cNvSpPr>
          <p:nvPr/>
        </p:nvSpPr>
        <p:spPr bwMode="auto">
          <a:xfrm>
            <a:off x="0" y="1126232"/>
            <a:ext cx="9144000" cy="5039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nSpc>
                <a:spcPct val="80000"/>
              </a:lnSpc>
              <a:spcBef>
                <a:spcPct val="20000"/>
              </a:spcBef>
              <a:spcAft>
                <a:spcPts val="1200"/>
              </a:spcAft>
              <a:buFont typeface="Arial" charset="0"/>
              <a:buChar char="•"/>
            </a:pPr>
            <a:r>
              <a:rPr lang="en-US" sz="2200" b="0" dirty="0">
                <a:solidFill>
                  <a:srgbClr val="002060"/>
                </a:solidFill>
                <a:latin typeface="Times New Roman"/>
                <a:cs typeface="Times New Roman"/>
              </a:rPr>
              <a:t>Up to </a:t>
            </a:r>
            <a:r>
              <a:rPr lang="en-US" sz="2200" b="0" dirty="0">
                <a:solidFill>
                  <a:srgbClr val="C00000"/>
                </a:solidFill>
                <a:latin typeface="Times New Roman"/>
                <a:cs typeface="Times New Roman"/>
              </a:rPr>
              <a:t>7 silicon layers </a:t>
            </a:r>
            <a:r>
              <a:rPr lang="en-US" sz="2200" b="0" dirty="0">
                <a:solidFill>
                  <a:srgbClr val="002060"/>
                </a:solidFill>
                <a:latin typeface="Times New Roman"/>
                <a:cs typeface="Times New Roman"/>
              </a:rPr>
              <a:t>(</a:t>
            </a:r>
            <a:r>
              <a:rPr lang="en-US" sz="2200" b="0" dirty="0" smtClean="0">
                <a:solidFill>
                  <a:srgbClr val="002060"/>
                </a:solidFill>
                <a:latin typeface="Times New Roman"/>
                <a:cs typeface="Times New Roman"/>
              </a:rPr>
              <a:t>r = 2.2</a:t>
            </a:r>
            <a:r>
              <a:rPr lang="en-US" sz="2200" b="0" dirty="0">
                <a:solidFill>
                  <a:srgbClr val="002060"/>
                </a:solidFill>
                <a:latin typeface="Times New Roman"/>
                <a:cs typeface="Times New Roman"/>
              </a:rPr>
              <a:t> </a:t>
            </a:r>
            <a:r>
              <a:rPr lang="en-US" sz="2200" b="0" dirty="0" smtClean="0">
                <a:solidFill>
                  <a:srgbClr val="002060"/>
                </a:solidFill>
                <a:latin typeface="Times New Roman"/>
                <a:cs typeface="Times New Roman"/>
              </a:rPr>
              <a:t>÷ 45 </a:t>
            </a:r>
            <a:r>
              <a:rPr lang="en-US" sz="2200" b="0" dirty="0">
                <a:solidFill>
                  <a:srgbClr val="002060"/>
                </a:solidFill>
                <a:latin typeface="Times New Roman"/>
                <a:cs typeface="Times New Roman"/>
              </a:rPr>
              <a:t>cm) to cover from IP to TPC</a:t>
            </a:r>
          </a:p>
          <a:p>
            <a:pPr>
              <a:lnSpc>
                <a:spcPct val="80000"/>
              </a:lnSpc>
              <a:spcBef>
                <a:spcPct val="20000"/>
              </a:spcBef>
              <a:spcAft>
                <a:spcPts val="1200"/>
              </a:spcAft>
              <a:buFont typeface="Arial" charset="0"/>
              <a:buChar char="•"/>
            </a:pPr>
            <a:r>
              <a:rPr lang="en-US" sz="2200" b="0" dirty="0">
                <a:solidFill>
                  <a:srgbClr val="002060"/>
                </a:solidFill>
                <a:latin typeface="Times New Roman"/>
                <a:cs typeface="Times New Roman"/>
              </a:rPr>
              <a:t>4</a:t>
            </a:r>
            <a:r>
              <a:rPr lang="en-US" sz="2200" b="0" dirty="0" smtClean="0">
                <a:solidFill>
                  <a:srgbClr val="002060"/>
                </a:solidFill>
                <a:latin typeface="Times New Roman"/>
                <a:cs typeface="Times New Roman"/>
              </a:rPr>
              <a:t> </a:t>
            </a:r>
            <a:r>
              <a:rPr lang="en-US" sz="2200" b="0" dirty="0">
                <a:solidFill>
                  <a:srgbClr val="002060"/>
                </a:solidFill>
                <a:latin typeface="Times New Roman"/>
                <a:cs typeface="Times New Roman"/>
              </a:rPr>
              <a:t>innermost layers made of pixels, outer </a:t>
            </a:r>
            <a:r>
              <a:rPr lang="en-US" sz="2200" b="0" dirty="0" smtClean="0">
                <a:solidFill>
                  <a:srgbClr val="002060"/>
                </a:solidFill>
                <a:latin typeface="Times New Roman"/>
                <a:cs typeface="Times New Roman"/>
              </a:rPr>
              <a:t>3 layers </a:t>
            </a:r>
            <a:r>
              <a:rPr lang="en-US" sz="2200" b="0" dirty="0">
                <a:solidFill>
                  <a:srgbClr val="002060"/>
                </a:solidFill>
                <a:latin typeface="Times New Roman"/>
                <a:cs typeface="Times New Roman"/>
              </a:rPr>
              <a:t>either pixels or double sided strips	</a:t>
            </a:r>
          </a:p>
          <a:p>
            <a:pPr>
              <a:lnSpc>
                <a:spcPct val="80000"/>
              </a:lnSpc>
              <a:spcBef>
                <a:spcPct val="20000"/>
              </a:spcBef>
              <a:spcAft>
                <a:spcPts val="1200"/>
              </a:spcAft>
              <a:buFont typeface="Arial" charset="0"/>
              <a:buChar char="•"/>
            </a:pPr>
            <a:r>
              <a:rPr lang="en-US" sz="2200" b="0" dirty="0">
                <a:solidFill>
                  <a:srgbClr val="002060"/>
                </a:solidFill>
                <a:latin typeface="Times New Roman"/>
                <a:cs typeface="Times New Roman"/>
              </a:rPr>
              <a:t>Hit density </a:t>
            </a:r>
            <a:r>
              <a:rPr lang="en-US" sz="2200" b="0" dirty="0">
                <a:solidFill>
                  <a:srgbClr val="C00000"/>
                </a:solidFill>
                <a:latin typeface="Times New Roman"/>
                <a:cs typeface="Times New Roman"/>
              </a:rPr>
              <a:t>~ </a:t>
            </a:r>
            <a:r>
              <a:rPr lang="en-US" sz="2200" b="0" dirty="0" smtClean="0">
                <a:solidFill>
                  <a:srgbClr val="C00000"/>
                </a:solidFill>
                <a:latin typeface="Times New Roman"/>
                <a:cs typeface="Times New Roman"/>
              </a:rPr>
              <a:t>100 </a:t>
            </a:r>
            <a:r>
              <a:rPr lang="en-US" sz="2200" b="0" dirty="0">
                <a:solidFill>
                  <a:srgbClr val="C00000"/>
                </a:solidFill>
                <a:latin typeface="Times New Roman"/>
                <a:cs typeface="Times New Roman"/>
              </a:rPr>
              <a:t>tracks/cm</a:t>
            </a:r>
            <a:r>
              <a:rPr lang="en-US" sz="2200" b="0" baseline="30000" dirty="0">
                <a:solidFill>
                  <a:srgbClr val="C00000"/>
                </a:solidFill>
                <a:latin typeface="Times New Roman"/>
                <a:cs typeface="Times New Roman"/>
              </a:rPr>
              <a:t>2</a:t>
            </a:r>
            <a:r>
              <a:rPr lang="en-US" sz="2200" b="0" dirty="0">
                <a:solidFill>
                  <a:srgbClr val="002060"/>
                </a:solidFill>
                <a:latin typeface="Times New Roman"/>
                <a:cs typeface="Times New Roman"/>
              </a:rPr>
              <a:t> in HI collisions</a:t>
            </a:r>
          </a:p>
          <a:p>
            <a:pPr>
              <a:lnSpc>
                <a:spcPct val="80000"/>
              </a:lnSpc>
              <a:spcBef>
                <a:spcPct val="20000"/>
              </a:spcBef>
              <a:spcAft>
                <a:spcPts val="1200"/>
              </a:spcAft>
              <a:buFont typeface="Arial" charset="0"/>
              <a:buChar char="•"/>
            </a:pPr>
            <a:r>
              <a:rPr lang="en-US" sz="2200" b="0" dirty="0">
                <a:solidFill>
                  <a:srgbClr val="002060"/>
                </a:solidFill>
                <a:latin typeface="Times New Roman"/>
                <a:cs typeface="Times New Roman"/>
              </a:rPr>
              <a:t>Possibility of topological trigger – </a:t>
            </a:r>
            <a:r>
              <a:rPr lang="en-US" sz="2200" b="0" dirty="0" smtClean="0">
                <a:solidFill>
                  <a:srgbClr val="C00000"/>
                </a:solidFill>
                <a:latin typeface="Times New Roman"/>
                <a:cs typeface="Times New Roman"/>
              </a:rPr>
              <a:t>central </a:t>
            </a:r>
            <a:r>
              <a:rPr lang="en-US" sz="2200" b="0" dirty="0" err="1" smtClean="0">
                <a:solidFill>
                  <a:srgbClr val="C00000"/>
                </a:solidFill>
                <a:latin typeface="Times New Roman"/>
                <a:cs typeface="Times New Roman"/>
              </a:rPr>
              <a:t>Pb-Pb</a:t>
            </a:r>
            <a:r>
              <a:rPr lang="en-US" sz="2200" b="0" dirty="0" smtClean="0">
                <a:solidFill>
                  <a:srgbClr val="C00000"/>
                </a:solidFill>
                <a:latin typeface="Times New Roman"/>
                <a:cs typeface="Times New Roman"/>
              </a:rPr>
              <a:t> readout </a:t>
            </a:r>
            <a:r>
              <a:rPr lang="en-US" sz="2200" b="0" dirty="0">
                <a:solidFill>
                  <a:srgbClr val="C00000"/>
                </a:solidFill>
                <a:latin typeface="Times New Roman"/>
                <a:cs typeface="Times New Roman"/>
              </a:rPr>
              <a:t>time &lt; 50 µs</a:t>
            </a:r>
          </a:p>
          <a:p>
            <a:pPr>
              <a:lnSpc>
                <a:spcPct val="80000"/>
              </a:lnSpc>
              <a:spcBef>
                <a:spcPct val="20000"/>
              </a:spcBef>
              <a:spcAft>
                <a:spcPts val="1200"/>
              </a:spcAft>
              <a:buFont typeface="Arial" charset="0"/>
              <a:buChar char="•"/>
            </a:pPr>
            <a:r>
              <a:rPr lang="en-US" sz="2200" b="0" dirty="0">
                <a:solidFill>
                  <a:srgbClr val="002060"/>
                </a:solidFill>
                <a:latin typeface="Times New Roman"/>
                <a:cs typeface="Times New Roman"/>
              </a:rPr>
              <a:t>Add high resolution pixel layer closer to IP (r=2.2 cm)</a:t>
            </a:r>
          </a:p>
          <a:p>
            <a:pPr>
              <a:lnSpc>
                <a:spcPct val="80000"/>
              </a:lnSpc>
              <a:spcBef>
                <a:spcPct val="20000"/>
              </a:spcBef>
              <a:spcAft>
                <a:spcPts val="1200"/>
              </a:spcAft>
              <a:buFont typeface="Arial" charset="0"/>
              <a:buChar char="•"/>
            </a:pPr>
            <a:r>
              <a:rPr lang="en-US" sz="2200" b="0" dirty="0">
                <a:solidFill>
                  <a:srgbClr val="002060"/>
                </a:solidFill>
                <a:latin typeface="Times New Roman"/>
                <a:cs typeface="Times New Roman"/>
              </a:rPr>
              <a:t>Pixel size </a:t>
            </a:r>
            <a:r>
              <a:rPr lang="en-US" sz="2200" b="0" dirty="0">
                <a:solidFill>
                  <a:srgbClr val="C00000"/>
                </a:solidFill>
                <a:latin typeface="Times New Roman"/>
                <a:cs typeface="Times New Roman"/>
              </a:rPr>
              <a:t>~ 20-30 µm </a:t>
            </a:r>
            <a:r>
              <a:rPr lang="en-US" sz="2200" b="0" dirty="0">
                <a:solidFill>
                  <a:srgbClr val="002060"/>
                </a:solidFill>
                <a:latin typeface="Times New Roman"/>
                <a:cs typeface="Times New Roman"/>
              </a:rPr>
              <a:t>(</a:t>
            </a:r>
            <a:r>
              <a:rPr lang="en-US" sz="2200" b="0" dirty="0" err="1" smtClean="0">
                <a:solidFill>
                  <a:srgbClr val="002060"/>
                </a:solidFill>
                <a:latin typeface="Times New Roman"/>
                <a:cs typeface="Times New Roman"/>
              </a:rPr>
              <a:t>rφ</a:t>
            </a:r>
            <a:r>
              <a:rPr lang="en-US" sz="2200" b="0" dirty="0" smtClean="0">
                <a:solidFill>
                  <a:srgbClr val="002060"/>
                </a:solidFill>
                <a:latin typeface="Times New Roman"/>
                <a:cs typeface="Times New Roman"/>
              </a:rPr>
              <a:t>)</a:t>
            </a:r>
            <a:r>
              <a:rPr lang="en-US" sz="2200" b="0" dirty="0">
                <a:solidFill>
                  <a:srgbClr val="002060"/>
                </a:solidFill>
                <a:latin typeface="Times New Roman"/>
                <a:cs typeface="Times New Roman"/>
              </a:rPr>
              <a:t>, </a:t>
            </a:r>
            <a:r>
              <a:rPr lang="en-US" sz="2200" b="0" dirty="0" err="1" smtClean="0">
                <a:solidFill>
                  <a:srgbClr val="002060"/>
                </a:solidFill>
                <a:latin typeface="Times New Roman"/>
                <a:cs typeface="Times New Roman"/>
              </a:rPr>
              <a:t>σ</a:t>
            </a:r>
            <a:r>
              <a:rPr lang="en-US" sz="2200" b="0" dirty="0" smtClean="0">
                <a:solidFill>
                  <a:srgbClr val="002060"/>
                </a:solidFill>
                <a:latin typeface="Times New Roman"/>
                <a:cs typeface="Times New Roman"/>
              </a:rPr>
              <a:t>(</a:t>
            </a:r>
            <a:r>
              <a:rPr lang="en-US" sz="2200" b="0" dirty="0" err="1">
                <a:solidFill>
                  <a:srgbClr val="002060"/>
                </a:solidFill>
                <a:latin typeface="Times New Roman"/>
                <a:cs typeface="Times New Roman"/>
              </a:rPr>
              <a:t>rφ</a:t>
            </a:r>
            <a:r>
              <a:rPr lang="en-US" sz="2200" b="0" dirty="0" smtClean="0">
                <a:solidFill>
                  <a:srgbClr val="002060"/>
                </a:solidFill>
                <a:latin typeface="Times New Roman"/>
                <a:cs typeface="Times New Roman"/>
              </a:rPr>
              <a:t>) ~ 4</a:t>
            </a:r>
            <a:r>
              <a:rPr lang="en-US" sz="2200" b="0" dirty="0">
                <a:solidFill>
                  <a:srgbClr val="002060"/>
                </a:solidFill>
                <a:latin typeface="Times New Roman"/>
                <a:cs typeface="Times New Roman"/>
              </a:rPr>
              <a:t> </a:t>
            </a:r>
            <a:r>
              <a:rPr lang="en-US" sz="2200" b="0" dirty="0" smtClean="0">
                <a:solidFill>
                  <a:srgbClr val="002060"/>
                </a:solidFill>
                <a:latin typeface="Times New Roman"/>
                <a:cs typeface="Times New Roman"/>
              </a:rPr>
              <a:t>÷ 6 </a:t>
            </a:r>
            <a:r>
              <a:rPr lang="en-US" sz="2200" b="0" dirty="0">
                <a:solidFill>
                  <a:srgbClr val="002060"/>
                </a:solidFill>
                <a:latin typeface="Times New Roman"/>
                <a:cs typeface="Times New Roman"/>
              </a:rPr>
              <a:t>µm</a:t>
            </a:r>
          </a:p>
          <a:p>
            <a:pPr>
              <a:lnSpc>
                <a:spcPct val="80000"/>
              </a:lnSpc>
              <a:spcBef>
                <a:spcPct val="20000"/>
              </a:spcBef>
              <a:spcAft>
                <a:spcPts val="1200"/>
              </a:spcAft>
              <a:buFont typeface="Arial" charset="0"/>
              <a:buChar char="•"/>
            </a:pPr>
            <a:r>
              <a:rPr lang="en-US" sz="2200" b="0" dirty="0">
                <a:solidFill>
                  <a:srgbClr val="002060"/>
                </a:solidFill>
                <a:latin typeface="Times New Roman"/>
                <a:cs typeface="Times New Roman"/>
              </a:rPr>
              <a:t>Material budget </a:t>
            </a:r>
            <a:r>
              <a:rPr lang="en-US" sz="2200" b="0" dirty="0">
                <a:solidFill>
                  <a:srgbClr val="C00000"/>
                </a:solidFill>
                <a:latin typeface="Times New Roman"/>
                <a:cs typeface="Times New Roman"/>
              </a:rPr>
              <a:t>0.3 </a:t>
            </a:r>
            <a:r>
              <a:rPr lang="en-US" sz="2200" b="0" dirty="0" smtClean="0">
                <a:solidFill>
                  <a:srgbClr val="C00000"/>
                </a:solidFill>
                <a:latin typeface="Times New Roman"/>
                <a:cs typeface="Times New Roman"/>
              </a:rPr>
              <a:t>÷ 0.5</a:t>
            </a:r>
            <a:r>
              <a:rPr lang="en-US" sz="2200" b="0" dirty="0">
                <a:solidFill>
                  <a:srgbClr val="C00000"/>
                </a:solidFill>
                <a:latin typeface="Times New Roman"/>
                <a:cs typeface="Times New Roman"/>
              </a:rPr>
              <a:t>% X</a:t>
            </a:r>
            <a:r>
              <a:rPr lang="en-US" sz="2200" b="0" baseline="-25000" dirty="0">
                <a:solidFill>
                  <a:srgbClr val="C00000"/>
                </a:solidFill>
                <a:latin typeface="Times New Roman"/>
                <a:cs typeface="Times New Roman"/>
              </a:rPr>
              <a:t>0</a:t>
            </a:r>
            <a:r>
              <a:rPr lang="en-US" sz="2200" b="0" baseline="-25000" dirty="0">
                <a:solidFill>
                  <a:srgbClr val="002060"/>
                </a:solidFill>
                <a:latin typeface="Times New Roman"/>
                <a:cs typeface="Times New Roman"/>
              </a:rPr>
              <a:t> </a:t>
            </a:r>
            <a:r>
              <a:rPr lang="en-US" sz="2200" b="0" dirty="0">
                <a:solidFill>
                  <a:srgbClr val="002060"/>
                </a:solidFill>
                <a:latin typeface="Times New Roman"/>
                <a:cs typeface="Times New Roman"/>
              </a:rPr>
              <a:t>per layer</a:t>
            </a:r>
          </a:p>
          <a:p>
            <a:pPr>
              <a:lnSpc>
                <a:spcPct val="80000"/>
              </a:lnSpc>
              <a:spcBef>
                <a:spcPct val="20000"/>
              </a:spcBef>
              <a:spcAft>
                <a:spcPts val="1200"/>
              </a:spcAft>
              <a:buFont typeface="Arial" charset="0"/>
              <a:buChar char="•"/>
            </a:pPr>
            <a:r>
              <a:rPr lang="en-US" sz="2200" b="0" dirty="0">
                <a:solidFill>
                  <a:srgbClr val="002060"/>
                </a:solidFill>
                <a:latin typeface="Times New Roman"/>
                <a:cs typeface="Times New Roman"/>
              </a:rPr>
              <a:t>Power consumption </a:t>
            </a:r>
            <a:r>
              <a:rPr lang="en-US" sz="2200" b="0" dirty="0">
                <a:solidFill>
                  <a:srgbClr val="C00000"/>
                </a:solidFill>
                <a:latin typeface="Times New Roman"/>
                <a:cs typeface="Times New Roman"/>
              </a:rPr>
              <a:t>250-300 </a:t>
            </a:r>
            <a:r>
              <a:rPr lang="en-US" sz="2200" b="0" dirty="0" err="1">
                <a:solidFill>
                  <a:srgbClr val="C00000"/>
                </a:solidFill>
                <a:latin typeface="Times New Roman"/>
                <a:cs typeface="Times New Roman"/>
              </a:rPr>
              <a:t>mW</a:t>
            </a:r>
            <a:r>
              <a:rPr lang="en-US" sz="2200" b="0" dirty="0">
                <a:solidFill>
                  <a:srgbClr val="C00000"/>
                </a:solidFill>
                <a:latin typeface="Times New Roman"/>
                <a:cs typeface="Times New Roman"/>
              </a:rPr>
              <a:t>/cm</a:t>
            </a:r>
            <a:r>
              <a:rPr lang="en-US" sz="2200" b="0" baseline="30000" dirty="0">
                <a:solidFill>
                  <a:srgbClr val="C00000"/>
                </a:solidFill>
                <a:latin typeface="Times New Roman"/>
                <a:cs typeface="Times New Roman"/>
              </a:rPr>
              <a:t>2</a:t>
            </a:r>
          </a:p>
          <a:p>
            <a:pPr>
              <a:spcBef>
                <a:spcPts val="1800"/>
              </a:spcBef>
              <a:spcAft>
                <a:spcPts val="1200"/>
              </a:spcAft>
              <a:buFont typeface="Arial" charset="0"/>
              <a:buChar char="•"/>
            </a:pPr>
            <a:r>
              <a:rPr lang="en-US" sz="2000" b="0" dirty="0">
                <a:solidFill>
                  <a:srgbClr val="002060"/>
                </a:solidFill>
                <a:latin typeface="Times New Roman"/>
                <a:cs typeface="Times New Roman"/>
              </a:rPr>
              <a:t>Radiation tolerant design (innermost layer) compatible with </a:t>
            </a:r>
            <a:r>
              <a:rPr lang="en-US" sz="2000" b="0" dirty="0">
                <a:solidFill>
                  <a:srgbClr val="C00000"/>
                </a:solidFill>
                <a:latin typeface="Times New Roman"/>
                <a:cs typeface="Times New Roman"/>
              </a:rPr>
              <a:t>2 </a:t>
            </a:r>
            <a:r>
              <a:rPr lang="en-US" sz="2000" b="0" dirty="0" err="1" smtClean="0">
                <a:solidFill>
                  <a:srgbClr val="C00000"/>
                </a:solidFill>
                <a:latin typeface="Times New Roman"/>
                <a:cs typeface="Times New Roman"/>
              </a:rPr>
              <a:t>Mrad</a:t>
            </a:r>
            <a:r>
              <a:rPr lang="en-US" sz="2000" b="0" dirty="0" smtClean="0">
                <a:solidFill>
                  <a:srgbClr val="C00000"/>
                </a:solidFill>
                <a:latin typeface="Times New Roman"/>
                <a:cs typeface="Times New Roman"/>
              </a:rPr>
              <a:t> / 2 x10</a:t>
            </a:r>
            <a:r>
              <a:rPr lang="en-US" sz="2000" b="0" baseline="30000" dirty="0" smtClean="0">
                <a:solidFill>
                  <a:srgbClr val="C00000"/>
                </a:solidFill>
                <a:latin typeface="Times New Roman"/>
                <a:cs typeface="Times New Roman"/>
              </a:rPr>
              <a:t>13</a:t>
            </a:r>
            <a:r>
              <a:rPr lang="en-US" sz="2000" b="0" dirty="0" smtClean="0">
                <a:solidFill>
                  <a:srgbClr val="C00000"/>
                </a:solidFill>
                <a:latin typeface="Times New Roman"/>
                <a:cs typeface="Times New Roman"/>
              </a:rPr>
              <a:t> </a:t>
            </a:r>
            <a:r>
              <a:rPr lang="en-US" sz="2000" b="0" dirty="0" err="1">
                <a:solidFill>
                  <a:srgbClr val="C00000"/>
                </a:solidFill>
                <a:latin typeface="Times New Roman"/>
                <a:cs typeface="Times New Roman"/>
              </a:rPr>
              <a:t>n</a:t>
            </a:r>
            <a:r>
              <a:rPr lang="en-US" sz="2000" b="0" baseline="-25000" dirty="0" err="1">
                <a:solidFill>
                  <a:srgbClr val="C00000"/>
                </a:solidFill>
                <a:latin typeface="Times New Roman"/>
                <a:cs typeface="Times New Roman"/>
              </a:rPr>
              <a:t>eq</a:t>
            </a:r>
            <a:r>
              <a:rPr lang="en-US" sz="2000" b="0" dirty="0">
                <a:solidFill>
                  <a:srgbClr val="002060"/>
                </a:solidFill>
                <a:latin typeface="Times New Roman"/>
                <a:cs typeface="Times New Roman"/>
              </a:rPr>
              <a:t> over 10 years (safety factor ~2 included</a:t>
            </a:r>
            <a:r>
              <a:rPr lang="en-US" sz="2000" b="0" dirty="0" smtClean="0">
                <a:solidFill>
                  <a:srgbClr val="002060"/>
                </a:solidFill>
                <a:latin typeface="Times New Roman"/>
                <a:cs typeface="Times New Roman"/>
              </a:rPr>
              <a:t>)</a:t>
            </a:r>
            <a:endParaRPr lang="en-US" sz="2000" b="0" dirty="0">
              <a:latin typeface="Times New Roman"/>
              <a:cs typeface="Times New Roman"/>
            </a:endParaRPr>
          </a:p>
        </p:txBody>
      </p:sp>
      <p:sp>
        <p:nvSpPr>
          <p:cNvPr id="5" name="TextBox 4"/>
          <p:cNvSpPr txBox="1"/>
          <p:nvPr/>
        </p:nvSpPr>
        <p:spPr>
          <a:xfrm>
            <a:off x="1558608" y="35912"/>
            <a:ext cx="6026785" cy="523220"/>
          </a:xfrm>
          <a:prstGeom prst="rect">
            <a:avLst/>
          </a:prstGeom>
          <a:noFill/>
        </p:spPr>
        <p:txBody>
          <a:bodyPr wrap="none" rtlCol="0">
            <a:spAutoFit/>
          </a:bodyPr>
          <a:lstStyle/>
          <a:p>
            <a:r>
              <a:rPr lang="en-US" sz="2800" dirty="0" smtClean="0">
                <a:solidFill>
                  <a:srgbClr val="0000FF"/>
                </a:solidFill>
                <a:latin typeface="Comic Sans MS"/>
                <a:cs typeface="Comic Sans MS"/>
              </a:rPr>
              <a:t>Requirements for the ITS upgrade</a:t>
            </a:r>
            <a:endParaRPr lang="en-US" sz="2800" dirty="0">
              <a:solidFill>
                <a:srgbClr val="C00000"/>
              </a:solidFill>
              <a:latin typeface="Comic Sans MS"/>
              <a:cs typeface="Comic Sans MS"/>
            </a:endParaRPr>
          </a:p>
        </p:txBody>
      </p:sp>
      <p:sp>
        <p:nvSpPr>
          <p:cNvPr id="4" name="Segnaposto data 2"/>
          <p:cNvSpPr>
            <a:spLocks noGrp="1"/>
          </p:cNvSpPr>
          <p:nvPr>
            <p:ph type="dt" sz="half" idx="4294967295"/>
          </p:nvPr>
        </p:nvSpPr>
        <p:spPr>
          <a:xfrm>
            <a:off x="35496" y="6597352"/>
            <a:ext cx="2514600" cy="260648"/>
          </a:xfrm>
          <a:prstGeom prst="rect">
            <a:avLst/>
          </a:prstGeom>
        </p:spPr>
        <p:txBody>
          <a:bodyPr/>
          <a:lstStyle>
            <a:lvl1pPr>
              <a:defRPr sz="1200" i="1">
                <a:solidFill>
                  <a:srgbClr val="FFFFFF"/>
                </a:solidFill>
                <a:latin typeface="Times New Roman" pitchFamily="18" charset="0"/>
                <a:cs typeface="Times New Roman" pitchFamily="18" charset="0"/>
              </a:defRPr>
            </a:lvl1pPr>
          </a:lstStyle>
          <a:p>
            <a:r>
              <a:rPr lang="en-US" smtClean="0"/>
              <a:t>V. Manzari - INFN Bari</a:t>
            </a:r>
            <a:endParaRPr lang="en-US" dirty="0"/>
          </a:p>
        </p:txBody>
      </p:sp>
      <p:sp>
        <p:nvSpPr>
          <p:cNvPr id="6" name="Segnaposto piè di pagina 3"/>
          <p:cNvSpPr>
            <a:spLocks noGrp="1"/>
          </p:cNvSpPr>
          <p:nvPr>
            <p:ph type="ftr" sz="quarter" idx="4294967295"/>
          </p:nvPr>
        </p:nvSpPr>
        <p:spPr>
          <a:xfrm>
            <a:off x="2293640" y="6597352"/>
            <a:ext cx="4556720" cy="260648"/>
          </a:xfrm>
          <a:prstGeom prst="rect">
            <a:avLst/>
          </a:prstGeom>
        </p:spPr>
        <p:txBody>
          <a:bodyPr/>
          <a:lstStyle>
            <a:lvl1pPr algn="ctr">
              <a:defRPr sz="1200" i="1">
                <a:solidFill>
                  <a:srgbClr val="FFFFFF"/>
                </a:solidFill>
                <a:latin typeface="Times New Roman" pitchFamily="18" charset="0"/>
                <a:cs typeface="Times New Roman" pitchFamily="18" charset="0"/>
              </a:defRPr>
            </a:lvl1pPr>
          </a:lstStyle>
          <a:p>
            <a:r>
              <a:rPr lang="en-US" dirty="0" smtClean="0"/>
              <a:t>STORI’11 Conference – 9-14 October 201I</a:t>
            </a:r>
            <a:endParaRPr lang="en-US" dirty="0"/>
          </a:p>
        </p:txBody>
      </p:sp>
      <p:sp>
        <p:nvSpPr>
          <p:cNvPr id="7" name="Segnaposto numero diapositiva 4"/>
          <p:cNvSpPr>
            <a:spLocks noGrp="1"/>
          </p:cNvSpPr>
          <p:nvPr>
            <p:ph type="sldNum" sz="quarter" idx="4294967295"/>
          </p:nvPr>
        </p:nvSpPr>
        <p:spPr>
          <a:xfrm>
            <a:off x="7279704" y="6597352"/>
            <a:ext cx="1828800" cy="260648"/>
          </a:xfrm>
          <a:prstGeom prst="rect">
            <a:avLst/>
          </a:prstGeom>
        </p:spPr>
        <p:txBody>
          <a:bodyPr/>
          <a:lstStyle>
            <a:lvl1pPr algn="r">
              <a:defRPr sz="1200">
                <a:solidFill>
                  <a:srgbClr val="FFFFFF"/>
                </a:solidFill>
                <a:latin typeface="Times New Roman" pitchFamily="18" charset="0"/>
                <a:cs typeface="Times New Roman" pitchFamily="18" charset="0"/>
              </a:defRPr>
            </a:lvl1pPr>
          </a:lstStyle>
          <a:p>
            <a:fld id="{1AD43CCC-A7CC-4ABA-9D32-69ABA54BAB03}" type="slidenum">
              <a:rPr lang="en-US" smtClean="0"/>
              <a:pPr/>
              <a:t>21</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15"/>
          <p:cNvSpPr txBox="1">
            <a:spLocks noChangeArrowheads="1"/>
          </p:cNvSpPr>
          <p:nvPr/>
        </p:nvSpPr>
        <p:spPr bwMode="auto">
          <a:xfrm>
            <a:off x="35496" y="780187"/>
            <a:ext cx="9108504" cy="1928733"/>
          </a:xfrm>
          <a:prstGeom prst="rect">
            <a:avLst/>
          </a:prstGeom>
          <a:noFill/>
          <a:ln w="9525">
            <a:noFill/>
            <a:miter lim="800000"/>
            <a:headEnd/>
            <a:tailEnd/>
          </a:ln>
        </p:spPr>
        <p:txBody>
          <a:bodyPr wrap="square">
            <a:spAutoFit/>
          </a:bodyPr>
          <a:lstStyle/>
          <a:p>
            <a:pPr marL="342900" indent="-342900">
              <a:lnSpc>
                <a:spcPct val="120000"/>
              </a:lnSpc>
              <a:buSzPct val="80000"/>
              <a:buFont typeface="Wingdings" charset="2"/>
              <a:buChar char="Ø"/>
              <a:defRPr/>
            </a:pPr>
            <a:r>
              <a:rPr lang="en-GB" sz="2000" b="0" dirty="0">
                <a:solidFill>
                  <a:srgbClr val="C00000"/>
                </a:solidFill>
                <a:latin typeface="Times New Roman"/>
                <a:ea typeface="ＭＳ Ｐゴシック" charset="-128"/>
                <a:cs typeface="Times New Roman"/>
              </a:rPr>
              <a:t>Two design options are being studied </a:t>
            </a:r>
          </a:p>
          <a:p>
            <a:pPr marL="691200" lvl="1" indent="-306000">
              <a:lnSpc>
                <a:spcPct val="120000"/>
              </a:lnSpc>
              <a:buSzPct val="100000"/>
              <a:buFont typeface="+mj-lt"/>
              <a:buAutoNum type="alphaUcPeriod"/>
              <a:defRPr/>
            </a:pPr>
            <a:r>
              <a:rPr lang="en-GB" sz="2000" b="1" dirty="0">
                <a:solidFill>
                  <a:srgbClr val="002060"/>
                </a:solidFill>
                <a:latin typeface="Times New Roman"/>
                <a:ea typeface="ＭＳ Ｐゴシック" charset="-128"/>
                <a:cs typeface="Times New Roman"/>
              </a:rPr>
              <a:t>“New SPDs</a:t>
            </a:r>
            <a:r>
              <a:rPr lang="en-GB" sz="2000" b="1" dirty="0" smtClean="0">
                <a:solidFill>
                  <a:srgbClr val="002060"/>
                </a:solidFill>
                <a:latin typeface="Times New Roman"/>
                <a:ea typeface="ＭＳ Ｐゴシック" charset="-128"/>
                <a:cs typeface="Times New Roman"/>
              </a:rPr>
              <a:t>”: </a:t>
            </a:r>
            <a:r>
              <a:rPr lang="en-GB" sz="2000" dirty="0">
                <a:solidFill>
                  <a:srgbClr val="002060"/>
                </a:solidFill>
                <a:latin typeface="Times New Roman"/>
                <a:ea typeface="ＭＳ Ｐゴシック" charset="-128"/>
                <a:cs typeface="Times New Roman"/>
              </a:rPr>
              <a:t>r</a:t>
            </a:r>
            <a:r>
              <a:rPr lang="en-GB" sz="2000" b="0" dirty="0" smtClean="0">
                <a:solidFill>
                  <a:srgbClr val="002060"/>
                </a:solidFill>
                <a:latin typeface="Times New Roman"/>
                <a:ea typeface="ＭＳ Ｐゴシック" charset="-128"/>
                <a:cs typeface="Times New Roman"/>
              </a:rPr>
              <a:t>eplace </a:t>
            </a:r>
            <a:r>
              <a:rPr lang="en-GB" sz="2000" b="0" dirty="0">
                <a:solidFill>
                  <a:srgbClr val="002060"/>
                </a:solidFill>
                <a:latin typeface="Times New Roman"/>
                <a:ea typeface="ＭＳ Ｐゴシック" charset="-128"/>
                <a:cs typeface="Times New Roman"/>
              </a:rPr>
              <a:t>SPD with new SPD consisting of 3 </a:t>
            </a:r>
            <a:r>
              <a:rPr lang="en-GB" sz="2000" b="0" dirty="0" smtClean="0">
                <a:solidFill>
                  <a:srgbClr val="002060"/>
                </a:solidFill>
                <a:latin typeface="Times New Roman"/>
                <a:ea typeface="ＭＳ Ｐゴシック" charset="-128"/>
                <a:cs typeface="Times New Roman"/>
              </a:rPr>
              <a:t>layers</a:t>
            </a:r>
          </a:p>
          <a:p>
            <a:pPr marL="385200" lvl="1">
              <a:lnSpc>
                <a:spcPct val="120000"/>
              </a:lnSpc>
              <a:buSzPct val="100000"/>
              <a:defRPr/>
            </a:pPr>
            <a:r>
              <a:rPr lang="en-GB" sz="2000" dirty="0">
                <a:solidFill>
                  <a:srgbClr val="C00000"/>
                </a:solidFill>
                <a:latin typeface="Times New Roman"/>
                <a:ea typeface="ＭＳ Ｐゴシック" charset="-128"/>
                <a:cs typeface="Times New Roman"/>
                <a:sym typeface="Wingdings 3"/>
              </a:rPr>
              <a:t>	</a:t>
            </a:r>
            <a:r>
              <a:rPr lang="en-GB" sz="2000" dirty="0" smtClean="0">
                <a:solidFill>
                  <a:srgbClr val="C00000"/>
                </a:solidFill>
                <a:latin typeface="Times New Roman"/>
                <a:ea typeface="ＭＳ Ｐゴシック" charset="-128"/>
                <a:cs typeface="Times New Roman"/>
                <a:sym typeface="Wingdings 3"/>
              </a:rPr>
              <a:t>					</a:t>
            </a:r>
            <a:r>
              <a:rPr lang="en-GB" sz="2000" b="0" dirty="0" smtClean="0">
                <a:solidFill>
                  <a:srgbClr val="C00000"/>
                </a:solidFill>
                <a:latin typeface="Times New Roman"/>
                <a:ea typeface="ＭＳ Ｐゴシック" charset="-128"/>
                <a:cs typeface="Times New Roman"/>
                <a:sym typeface="Wingdings 3"/>
              </a:rPr>
              <a:t>  improve </a:t>
            </a:r>
            <a:r>
              <a:rPr lang="en-GB" sz="2000" b="0" dirty="0">
                <a:solidFill>
                  <a:srgbClr val="C00000"/>
                </a:solidFill>
                <a:latin typeface="Times New Roman"/>
                <a:ea typeface="ＭＳ Ｐゴシック" charset="-128"/>
                <a:cs typeface="Times New Roman"/>
                <a:sym typeface="Wingdings 3"/>
              </a:rPr>
              <a:t>pointing resolution</a:t>
            </a:r>
            <a:endParaRPr lang="en-GB" sz="2000" b="0" dirty="0">
              <a:solidFill>
                <a:srgbClr val="C00000"/>
              </a:solidFill>
              <a:latin typeface="Times New Roman"/>
              <a:ea typeface="ＭＳ Ｐゴシック" charset="-128"/>
              <a:cs typeface="Times New Roman"/>
            </a:endParaRPr>
          </a:p>
          <a:p>
            <a:pPr marL="698400" lvl="1" indent="-313200">
              <a:lnSpc>
                <a:spcPct val="120000"/>
              </a:lnSpc>
              <a:buSzPct val="100000"/>
              <a:buFont typeface="+mj-lt"/>
              <a:buAutoNum type="alphaUcPeriod" startAt="2"/>
              <a:defRPr/>
            </a:pPr>
            <a:r>
              <a:rPr lang="en-GB" sz="2000" b="1" dirty="0">
                <a:solidFill>
                  <a:srgbClr val="002060"/>
                </a:solidFill>
                <a:latin typeface="Times New Roman"/>
                <a:ea typeface="ＭＳ Ｐゴシック" charset="-128"/>
                <a:cs typeface="Times New Roman"/>
              </a:rPr>
              <a:t>“All New</a:t>
            </a:r>
            <a:r>
              <a:rPr lang="en-GB" sz="2000" b="1" dirty="0" smtClean="0">
                <a:solidFill>
                  <a:srgbClr val="002060"/>
                </a:solidFill>
                <a:latin typeface="Times New Roman"/>
                <a:ea typeface="ＭＳ Ｐゴシック" charset="-128"/>
                <a:cs typeface="Times New Roman"/>
              </a:rPr>
              <a:t>”</a:t>
            </a:r>
            <a:r>
              <a:rPr lang="en-GB" sz="2000" dirty="0" smtClean="0">
                <a:solidFill>
                  <a:srgbClr val="002060"/>
                </a:solidFill>
                <a:latin typeface="Times New Roman"/>
                <a:ea typeface="ＭＳ Ｐゴシック" charset="-128"/>
                <a:cs typeface="Times New Roman"/>
              </a:rPr>
              <a:t>: </a:t>
            </a:r>
            <a:r>
              <a:rPr lang="en-GB" sz="2000" dirty="0">
                <a:solidFill>
                  <a:srgbClr val="002060"/>
                </a:solidFill>
                <a:latin typeface="Times New Roman"/>
                <a:ea typeface="ＭＳ Ｐゴシック" charset="-128"/>
                <a:cs typeface="Times New Roman"/>
              </a:rPr>
              <a:t>r</a:t>
            </a:r>
            <a:r>
              <a:rPr lang="en-GB" sz="2000" b="0" dirty="0" smtClean="0">
                <a:solidFill>
                  <a:srgbClr val="002060"/>
                </a:solidFill>
                <a:latin typeface="Times New Roman"/>
                <a:ea typeface="ＭＳ Ｐゴシック" charset="-128"/>
                <a:cs typeface="Times New Roman"/>
              </a:rPr>
              <a:t>eplace </a:t>
            </a:r>
            <a:r>
              <a:rPr lang="en-GB" sz="2000" b="0" dirty="0">
                <a:solidFill>
                  <a:srgbClr val="002060"/>
                </a:solidFill>
                <a:latin typeface="Times New Roman"/>
                <a:ea typeface="ＭＳ Ｐゴシック" charset="-128"/>
                <a:cs typeface="Times New Roman"/>
              </a:rPr>
              <a:t>entire ITS with a combination of Pixel/</a:t>
            </a:r>
            <a:r>
              <a:rPr lang="en-GB" sz="2000" b="0" dirty="0" smtClean="0">
                <a:solidFill>
                  <a:srgbClr val="002060"/>
                </a:solidFill>
                <a:latin typeface="Times New Roman"/>
                <a:ea typeface="ＭＳ Ｐゴシック" charset="-128"/>
                <a:cs typeface="Times New Roman"/>
              </a:rPr>
              <a:t>Strips</a:t>
            </a:r>
            <a:r>
              <a:rPr lang="en-GB" sz="2000" dirty="0">
                <a:solidFill>
                  <a:srgbClr val="002060"/>
                </a:solidFill>
                <a:latin typeface="Times New Roman"/>
                <a:ea typeface="ＭＳ Ｐゴシック" charset="-128"/>
                <a:cs typeface="Times New Roman"/>
                <a:sym typeface="Wingdings 3"/>
              </a:rPr>
              <a:t>	</a:t>
            </a:r>
            <a:r>
              <a:rPr lang="en-GB" sz="2000" dirty="0" smtClean="0">
                <a:solidFill>
                  <a:srgbClr val="002060"/>
                </a:solidFill>
                <a:latin typeface="Times New Roman"/>
                <a:ea typeface="ＭＳ Ｐゴシック" charset="-128"/>
                <a:cs typeface="Times New Roman"/>
                <a:sym typeface="Wingdings 3"/>
              </a:rPr>
              <a:t>								</a:t>
            </a:r>
            <a:r>
              <a:rPr lang="en-GB" sz="2000" b="0" dirty="0" smtClean="0">
                <a:solidFill>
                  <a:srgbClr val="C00000"/>
                </a:solidFill>
                <a:latin typeface="Times New Roman"/>
                <a:ea typeface="ＭＳ Ｐゴシック" charset="-128"/>
                <a:cs typeface="Times New Roman"/>
                <a:sym typeface="Wingdings 3"/>
              </a:rPr>
              <a:t>  topological </a:t>
            </a:r>
            <a:r>
              <a:rPr lang="en-GB" sz="2000" b="0" dirty="0">
                <a:solidFill>
                  <a:srgbClr val="C00000"/>
                </a:solidFill>
                <a:latin typeface="Times New Roman"/>
                <a:ea typeface="ＭＳ Ｐゴシック" charset="-128"/>
                <a:cs typeface="Times New Roman"/>
                <a:sym typeface="Wingdings 3"/>
              </a:rPr>
              <a:t>trigger </a:t>
            </a:r>
            <a:endParaRPr lang="en-GB" sz="2000" b="0" dirty="0">
              <a:solidFill>
                <a:srgbClr val="002060"/>
              </a:solidFill>
              <a:latin typeface="Times New Roman"/>
              <a:ea typeface="ＭＳ Ｐゴシック" charset="-128"/>
              <a:cs typeface="Times New Roman"/>
            </a:endParaRPr>
          </a:p>
        </p:txBody>
      </p:sp>
      <p:sp>
        <p:nvSpPr>
          <p:cNvPr id="5" name="TextBox 4"/>
          <p:cNvSpPr txBox="1"/>
          <p:nvPr/>
        </p:nvSpPr>
        <p:spPr>
          <a:xfrm>
            <a:off x="2540009" y="35912"/>
            <a:ext cx="4063983" cy="523220"/>
          </a:xfrm>
          <a:prstGeom prst="rect">
            <a:avLst/>
          </a:prstGeom>
          <a:noFill/>
        </p:spPr>
        <p:txBody>
          <a:bodyPr wrap="none" rtlCol="0">
            <a:spAutoFit/>
          </a:bodyPr>
          <a:lstStyle/>
          <a:p>
            <a:r>
              <a:rPr lang="en-US" sz="2800" dirty="0" smtClean="0">
                <a:solidFill>
                  <a:srgbClr val="0000FF"/>
                </a:solidFill>
                <a:latin typeface="Comic Sans MS"/>
                <a:cs typeface="Comic Sans MS"/>
              </a:rPr>
              <a:t>ITS Upgrade scenarios</a:t>
            </a:r>
            <a:endParaRPr lang="en-US" sz="2800" dirty="0">
              <a:solidFill>
                <a:srgbClr val="C00000"/>
              </a:solidFill>
              <a:latin typeface="Comic Sans MS"/>
              <a:cs typeface="Comic Sans MS"/>
            </a:endParaRPr>
          </a:p>
        </p:txBody>
      </p:sp>
      <p:sp>
        <p:nvSpPr>
          <p:cNvPr id="7" name="Segnaposto data 2"/>
          <p:cNvSpPr>
            <a:spLocks noGrp="1"/>
          </p:cNvSpPr>
          <p:nvPr>
            <p:ph type="dt" sz="half" idx="4294967295"/>
          </p:nvPr>
        </p:nvSpPr>
        <p:spPr>
          <a:xfrm>
            <a:off x="35496" y="6597352"/>
            <a:ext cx="2514600" cy="260648"/>
          </a:xfrm>
          <a:prstGeom prst="rect">
            <a:avLst/>
          </a:prstGeom>
        </p:spPr>
        <p:txBody>
          <a:bodyPr/>
          <a:lstStyle>
            <a:lvl1pPr>
              <a:defRPr sz="1200" i="1">
                <a:solidFill>
                  <a:srgbClr val="FFFFFF"/>
                </a:solidFill>
                <a:latin typeface="Times New Roman" pitchFamily="18" charset="0"/>
                <a:cs typeface="Times New Roman" pitchFamily="18" charset="0"/>
              </a:defRPr>
            </a:lvl1pPr>
          </a:lstStyle>
          <a:p>
            <a:r>
              <a:rPr lang="en-US" smtClean="0"/>
              <a:t>V. Manzari - INFN Bari</a:t>
            </a:r>
            <a:endParaRPr lang="en-US" dirty="0"/>
          </a:p>
        </p:txBody>
      </p:sp>
      <p:sp>
        <p:nvSpPr>
          <p:cNvPr id="8" name="Segnaposto piè di pagina 3"/>
          <p:cNvSpPr>
            <a:spLocks noGrp="1"/>
          </p:cNvSpPr>
          <p:nvPr>
            <p:ph type="ftr" sz="quarter" idx="4294967295"/>
          </p:nvPr>
        </p:nvSpPr>
        <p:spPr>
          <a:xfrm>
            <a:off x="2293640" y="6597352"/>
            <a:ext cx="4556720" cy="260648"/>
          </a:xfrm>
          <a:prstGeom prst="rect">
            <a:avLst/>
          </a:prstGeom>
        </p:spPr>
        <p:txBody>
          <a:bodyPr/>
          <a:lstStyle>
            <a:lvl1pPr algn="ctr">
              <a:defRPr sz="1200" i="1">
                <a:solidFill>
                  <a:srgbClr val="FFFFFF"/>
                </a:solidFill>
                <a:latin typeface="Times New Roman" pitchFamily="18" charset="0"/>
                <a:cs typeface="Times New Roman" pitchFamily="18" charset="0"/>
              </a:defRPr>
            </a:lvl1pPr>
          </a:lstStyle>
          <a:p>
            <a:r>
              <a:rPr lang="en-US" dirty="0" smtClean="0"/>
              <a:t>STORI’11 Conference – 9-14 October 201I</a:t>
            </a:r>
            <a:endParaRPr lang="en-US" dirty="0"/>
          </a:p>
        </p:txBody>
      </p:sp>
      <p:sp>
        <p:nvSpPr>
          <p:cNvPr id="9" name="Segnaposto numero diapositiva 4"/>
          <p:cNvSpPr>
            <a:spLocks noGrp="1"/>
          </p:cNvSpPr>
          <p:nvPr>
            <p:ph type="sldNum" sz="quarter" idx="4294967295"/>
          </p:nvPr>
        </p:nvSpPr>
        <p:spPr>
          <a:xfrm>
            <a:off x="7279704" y="6597352"/>
            <a:ext cx="1828800" cy="260648"/>
          </a:xfrm>
          <a:prstGeom prst="rect">
            <a:avLst/>
          </a:prstGeom>
        </p:spPr>
        <p:txBody>
          <a:bodyPr/>
          <a:lstStyle>
            <a:lvl1pPr algn="r">
              <a:defRPr sz="1200">
                <a:solidFill>
                  <a:srgbClr val="FFFFFF"/>
                </a:solidFill>
                <a:latin typeface="Times New Roman" pitchFamily="18" charset="0"/>
                <a:cs typeface="Times New Roman" pitchFamily="18" charset="0"/>
              </a:defRPr>
            </a:lvl1pPr>
          </a:lstStyle>
          <a:p>
            <a:fld id="{1AD43CCC-A7CC-4ABA-9D32-69ABA54BAB03}" type="slidenum">
              <a:rPr lang="en-US" smtClean="0"/>
              <a:pPr/>
              <a:t>22</a:t>
            </a:fld>
            <a:endParaRPr lang="en-US" dirty="0"/>
          </a:p>
        </p:txBody>
      </p:sp>
      <p:pic>
        <p:nvPicPr>
          <p:cNvPr id="18436" name="Picture 4"/>
          <p:cNvPicPr>
            <a:picLocks noChangeAspect="1" noChangeArrowheads="1"/>
          </p:cNvPicPr>
          <p:nvPr/>
        </p:nvPicPr>
        <p:blipFill rotWithShape="1">
          <a:blip r:embed="rId2">
            <a:extLst>
              <a:ext uri="{28A0092B-C50C-407E-A947-70E740481C1C}">
                <a14:useLocalDpi xmlns:a14="http://schemas.microsoft.com/office/drawing/2010/main"/>
              </a:ext>
            </a:extLst>
          </a:blip>
          <a:srcRect l="11324" t="3118" r="9111" b="3221"/>
          <a:stretch/>
        </p:blipFill>
        <p:spPr bwMode="auto">
          <a:xfrm>
            <a:off x="35497" y="2852936"/>
            <a:ext cx="4895451" cy="3094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a:ext>
            </a:extLst>
          </a:blip>
          <a:srcRect t="3059" b="35"/>
          <a:stretch/>
        </p:blipFill>
        <p:spPr bwMode="auto">
          <a:xfrm>
            <a:off x="4860032" y="2852937"/>
            <a:ext cx="4241292" cy="3096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47366" y="5301208"/>
            <a:ext cx="979755" cy="369332"/>
          </a:xfrm>
          <a:prstGeom prst="rect">
            <a:avLst/>
          </a:prstGeom>
          <a:noFill/>
        </p:spPr>
        <p:txBody>
          <a:bodyPr wrap="none" rtlCol="0">
            <a:spAutoFit/>
          </a:bodyPr>
          <a:lstStyle/>
          <a:p>
            <a:r>
              <a:rPr lang="en-US" dirty="0" smtClean="0">
                <a:solidFill>
                  <a:srgbClr val="C00000"/>
                </a:solidFill>
                <a:latin typeface="Times New Roman"/>
                <a:cs typeface="Times New Roman"/>
              </a:rPr>
              <a:t>Upgrade</a:t>
            </a:r>
            <a:endParaRPr lang="en-US" dirty="0">
              <a:solidFill>
                <a:srgbClr val="C00000"/>
              </a:solidFill>
              <a:latin typeface="Times New Roman"/>
              <a:cs typeface="Times New Roman"/>
            </a:endParaRPr>
          </a:p>
        </p:txBody>
      </p:sp>
      <p:sp>
        <p:nvSpPr>
          <p:cNvPr id="11" name="TextBox 10"/>
          <p:cNvSpPr txBox="1"/>
          <p:nvPr/>
        </p:nvSpPr>
        <p:spPr>
          <a:xfrm>
            <a:off x="6516216" y="4941168"/>
            <a:ext cx="889987" cy="369332"/>
          </a:xfrm>
          <a:prstGeom prst="rect">
            <a:avLst/>
          </a:prstGeom>
          <a:noFill/>
        </p:spPr>
        <p:txBody>
          <a:bodyPr wrap="none" rtlCol="0">
            <a:spAutoFit/>
          </a:bodyPr>
          <a:lstStyle/>
          <a:p>
            <a:r>
              <a:rPr lang="en-US" dirty="0" smtClean="0">
                <a:solidFill>
                  <a:srgbClr val="C00000"/>
                </a:solidFill>
                <a:latin typeface="Times New Roman"/>
                <a:cs typeface="Times New Roman"/>
              </a:rPr>
              <a:t>Current</a:t>
            </a:r>
            <a:endParaRPr lang="en-US" dirty="0">
              <a:solidFill>
                <a:srgbClr val="C00000"/>
              </a:solidFill>
              <a:latin typeface="Times New Roman"/>
              <a:cs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89940" y="1183600"/>
            <a:ext cx="7564120" cy="5125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450716" y="35912"/>
            <a:ext cx="4242568" cy="830997"/>
          </a:xfrm>
          <a:prstGeom prst="rect">
            <a:avLst/>
          </a:prstGeom>
          <a:noFill/>
        </p:spPr>
        <p:txBody>
          <a:bodyPr wrap="none" rtlCol="0">
            <a:spAutoFit/>
          </a:bodyPr>
          <a:lstStyle/>
          <a:p>
            <a:pPr algn="ctr"/>
            <a:r>
              <a:rPr lang="en-US" sz="2400" dirty="0" smtClean="0">
                <a:solidFill>
                  <a:srgbClr val="0000FF"/>
                </a:solidFill>
                <a:latin typeface="Comic Sans MS"/>
                <a:cs typeface="Comic Sans MS"/>
              </a:rPr>
              <a:t>Improvement of the</a:t>
            </a:r>
          </a:p>
          <a:p>
            <a:pPr algn="ctr"/>
            <a:r>
              <a:rPr lang="en-US" sz="2400" dirty="0" smtClean="0">
                <a:solidFill>
                  <a:srgbClr val="C00000"/>
                </a:solidFill>
                <a:latin typeface="Comic Sans MS"/>
                <a:cs typeface="Comic Sans MS"/>
              </a:rPr>
              <a:t>impact parameter resolution </a:t>
            </a:r>
            <a:endParaRPr lang="en-US" sz="2400" dirty="0">
              <a:solidFill>
                <a:srgbClr val="C00000"/>
              </a:solidFill>
              <a:latin typeface="Comic Sans MS"/>
              <a:cs typeface="Comic Sans MS"/>
            </a:endParaRPr>
          </a:p>
        </p:txBody>
      </p:sp>
      <p:sp>
        <p:nvSpPr>
          <p:cNvPr id="5" name="Segnaposto data 2"/>
          <p:cNvSpPr>
            <a:spLocks noGrp="1"/>
          </p:cNvSpPr>
          <p:nvPr>
            <p:ph type="dt" sz="half" idx="4294967295"/>
          </p:nvPr>
        </p:nvSpPr>
        <p:spPr>
          <a:xfrm>
            <a:off x="35496" y="6597352"/>
            <a:ext cx="2514600" cy="260648"/>
          </a:xfrm>
          <a:prstGeom prst="rect">
            <a:avLst/>
          </a:prstGeom>
        </p:spPr>
        <p:txBody>
          <a:bodyPr/>
          <a:lstStyle>
            <a:lvl1pPr>
              <a:defRPr sz="1200" i="1">
                <a:solidFill>
                  <a:srgbClr val="FFFFFF"/>
                </a:solidFill>
                <a:latin typeface="Times New Roman" pitchFamily="18" charset="0"/>
                <a:cs typeface="Times New Roman" pitchFamily="18" charset="0"/>
              </a:defRPr>
            </a:lvl1pPr>
          </a:lstStyle>
          <a:p>
            <a:r>
              <a:rPr lang="en-US" smtClean="0"/>
              <a:t>V. Manzari - INFN Bari</a:t>
            </a:r>
            <a:endParaRPr lang="en-US" dirty="0"/>
          </a:p>
        </p:txBody>
      </p:sp>
      <p:sp>
        <p:nvSpPr>
          <p:cNvPr id="6" name="Segnaposto piè di pagina 3"/>
          <p:cNvSpPr>
            <a:spLocks noGrp="1"/>
          </p:cNvSpPr>
          <p:nvPr>
            <p:ph type="ftr" sz="quarter" idx="4294967295"/>
          </p:nvPr>
        </p:nvSpPr>
        <p:spPr>
          <a:xfrm>
            <a:off x="2293640" y="6597352"/>
            <a:ext cx="4556720" cy="260648"/>
          </a:xfrm>
          <a:prstGeom prst="rect">
            <a:avLst/>
          </a:prstGeom>
        </p:spPr>
        <p:txBody>
          <a:bodyPr/>
          <a:lstStyle>
            <a:lvl1pPr algn="ctr">
              <a:defRPr sz="1200" i="1">
                <a:solidFill>
                  <a:srgbClr val="FFFFFF"/>
                </a:solidFill>
                <a:latin typeface="Times New Roman" pitchFamily="18" charset="0"/>
                <a:cs typeface="Times New Roman" pitchFamily="18" charset="0"/>
              </a:defRPr>
            </a:lvl1pPr>
          </a:lstStyle>
          <a:p>
            <a:r>
              <a:rPr lang="en-US" dirty="0" smtClean="0"/>
              <a:t>STORI’11 Conference – 9-14 October 201I</a:t>
            </a:r>
            <a:endParaRPr lang="en-US" dirty="0"/>
          </a:p>
        </p:txBody>
      </p:sp>
      <p:sp>
        <p:nvSpPr>
          <p:cNvPr id="7" name="Segnaposto numero diapositiva 4"/>
          <p:cNvSpPr>
            <a:spLocks noGrp="1"/>
          </p:cNvSpPr>
          <p:nvPr>
            <p:ph type="sldNum" sz="quarter" idx="4294967295"/>
          </p:nvPr>
        </p:nvSpPr>
        <p:spPr>
          <a:xfrm>
            <a:off x="7279704" y="6597352"/>
            <a:ext cx="1828800" cy="260648"/>
          </a:xfrm>
          <a:prstGeom prst="rect">
            <a:avLst/>
          </a:prstGeom>
        </p:spPr>
        <p:txBody>
          <a:bodyPr/>
          <a:lstStyle>
            <a:lvl1pPr algn="r">
              <a:defRPr sz="1200">
                <a:solidFill>
                  <a:srgbClr val="FFFFFF"/>
                </a:solidFill>
                <a:latin typeface="Times New Roman" pitchFamily="18" charset="0"/>
                <a:cs typeface="Times New Roman" pitchFamily="18" charset="0"/>
              </a:defRPr>
            </a:lvl1pPr>
          </a:lstStyle>
          <a:p>
            <a:fld id="{1AD43CCC-A7CC-4ABA-9D32-69ABA54BAB03}" type="slidenum">
              <a:rPr lang="en-US" smtClean="0"/>
              <a:pPr/>
              <a:t>23</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17880" y="1193760"/>
            <a:ext cx="7508240" cy="5115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301113" y="35912"/>
            <a:ext cx="4541778" cy="830997"/>
          </a:xfrm>
          <a:prstGeom prst="rect">
            <a:avLst/>
          </a:prstGeom>
          <a:noFill/>
        </p:spPr>
        <p:txBody>
          <a:bodyPr wrap="none" rtlCol="0">
            <a:spAutoFit/>
          </a:bodyPr>
          <a:lstStyle/>
          <a:p>
            <a:pPr algn="ctr"/>
            <a:r>
              <a:rPr lang="en-US" sz="2400" dirty="0" smtClean="0">
                <a:solidFill>
                  <a:srgbClr val="0000FF"/>
                </a:solidFill>
                <a:latin typeface="Comic Sans MS"/>
                <a:cs typeface="Comic Sans MS"/>
              </a:rPr>
              <a:t>Improvement of the</a:t>
            </a:r>
          </a:p>
          <a:p>
            <a:pPr algn="ctr"/>
            <a:r>
              <a:rPr lang="en-US" sz="2400" dirty="0">
                <a:solidFill>
                  <a:srgbClr val="C00000"/>
                </a:solidFill>
                <a:latin typeface="Comic Sans MS"/>
                <a:cs typeface="Comic Sans MS"/>
              </a:rPr>
              <a:t>s</a:t>
            </a:r>
            <a:r>
              <a:rPr lang="en-US" sz="2400" dirty="0" smtClean="0">
                <a:solidFill>
                  <a:srgbClr val="C00000"/>
                </a:solidFill>
                <a:latin typeface="Comic Sans MS"/>
                <a:cs typeface="Comic Sans MS"/>
              </a:rPr>
              <a:t>tandalone tracking efficiency</a:t>
            </a:r>
            <a:endParaRPr lang="en-US" sz="2400" dirty="0">
              <a:solidFill>
                <a:srgbClr val="C00000"/>
              </a:solidFill>
              <a:latin typeface="Comic Sans MS"/>
              <a:cs typeface="Comic Sans MS"/>
            </a:endParaRPr>
          </a:p>
        </p:txBody>
      </p:sp>
      <p:sp>
        <p:nvSpPr>
          <p:cNvPr id="4" name="Segnaposto data 2"/>
          <p:cNvSpPr>
            <a:spLocks noGrp="1"/>
          </p:cNvSpPr>
          <p:nvPr>
            <p:ph type="dt" sz="half" idx="4294967295"/>
          </p:nvPr>
        </p:nvSpPr>
        <p:spPr>
          <a:xfrm>
            <a:off x="35496" y="6597352"/>
            <a:ext cx="2514600" cy="260648"/>
          </a:xfrm>
          <a:prstGeom prst="rect">
            <a:avLst/>
          </a:prstGeom>
        </p:spPr>
        <p:txBody>
          <a:bodyPr/>
          <a:lstStyle>
            <a:lvl1pPr>
              <a:defRPr sz="1200" i="1">
                <a:solidFill>
                  <a:srgbClr val="FFFFFF"/>
                </a:solidFill>
                <a:latin typeface="Times New Roman" pitchFamily="18" charset="0"/>
                <a:cs typeface="Times New Roman" pitchFamily="18" charset="0"/>
              </a:defRPr>
            </a:lvl1pPr>
          </a:lstStyle>
          <a:p>
            <a:r>
              <a:rPr lang="en-US" smtClean="0"/>
              <a:t>V. Manzari - INFN Bari</a:t>
            </a:r>
            <a:endParaRPr lang="en-US" dirty="0"/>
          </a:p>
        </p:txBody>
      </p:sp>
      <p:sp>
        <p:nvSpPr>
          <p:cNvPr id="5" name="Segnaposto piè di pagina 3"/>
          <p:cNvSpPr>
            <a:spLocks noGrp="1"/>
          </p:cNvSpPr>
          <p:nvPr>
            <p:ph type="ftr" sz="quarter" idx="4294967295"/>
          </p:nvPr>
        </p:nvSpPr>
        <p:spPr>
          <a:xfrm>
            <a:off x="2293640" y="6597352"/>
            <a:ext cx="4556720" cy="260648"/>
          </a:xfrm>
          <a:prstGeom prst="rect">
            <a:avLst/>
          </a:prstGeom>
        </p:spPr>
        <p:txBody>
          <a:bodyPr/>
          <a:lstStyle>
            <a:lvl1pPr algn="ctr">
              <a:defRPr sz="1200" i="1">
                <a:solidFill>
                  <a:srgbClr val="FFFFFF"/>
                </a:solidFill>
                <a:latin typeface="Times New Roman" pitchFamily="18" charset="0"/>
                <a:cs typeface="Times New Roman" pitchFamily="18" charset="0"/>
              </a:defRPr>
            </a:lvl1pPr>
          </a:lstStyle>
          <a:p>
            <a:r>
              <a:rPr lang="en-US" dirty="0" smtClean="0"/>
              <a:t>STORI’11 Conference – 9-14 October 201I</a:t>
            </a:r>
            <a:endParaRPr lang="en-US" dirty="0"/>
          </a:p>
        </p:txBody>
      </p:sp>
      <p:sp>
        <p:nvSpPr>
          <p:cNvPr id="7" name="Segnaposto numero diapositiva 4"/>
          <p:cNvSpPr>
            <a:spLocks noGrp="1"/>
          </p:cNvSpPr>
          <p:nvPr>
            <p:ph type="sldNum" sz="quarter" idx="4294967295"/>
          </p:nvPr>
        </p:nvSpPr>
        <p:spPr>
          <a:xfrm>
            <a:off x="7279704" y="6597352"/>
            <a:ext cx="1828800" cy="260648"/>
          </a:xfrm>
          <a:prstGeom prst="rect">
            <a:avLst/>
          </a:prstGeom>
        </p:spPr>
        <p:txBody>
          <a:bodyPr/>
          <a:lstStyle>
            <a:lvl1pPr algn="r">
              <a:defRPr sz="1200">
                <a:solidFill>
                  <a:srgbClr val="FFFFFF"/>
                </a:solidFill>
                <a:latin typeface="Times New Roman" pitchFamily="18" charset="0"/>
                <a:cs typeface="Times New Roman" pitchFamily="18" charset="0"/>
              </a:defRPr>
            </a:lvl1pPr>
          </a:lstStyle>
          <a:p>
            <a:fld id="{1AD43CCC-A7CC-4ABA-9D32-69ABA54BAB03}" type="slidenum">
              <a:rPr lang="en-US" smtClean="0"/>
              <a:pPr/>
              <a:t>24</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5"/>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537075" y="844822"/>
            <a:ext cx="4491038"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6" descr="E:\WORK\ITS\MEETINGS\UPGRADE\2011_October_GSI\ah.eps"/>
          <p:cNvPicPr>
            <a:picLocks noChangeAspect="1" noChangeArrowheads="1"/>
          </p:cNvPicPr>
          <p:nvPr/>
        </p:nvPicPr>
        <p:blipFill>
          <a:blip r:embed="rId3" cstate="print">
            <a:extLst>
              <a:ext uri="{28A0092B-C50C-407E-A947-70E740481C1C}">
                <a14:useLocalDpi xmlns:a14="http://schemas.microsoft.com/office/drawing/2010/main"/>
              </a:ext>
            </a:extLst>
          </a:blip>
          <a:srcRect l="48994" r="2499" b="52411"/>
          <a:stretch>
            <a:fillRect/>
          </a:stretch>
        </p:blipFill>
        <p:spPr bwMode="auto">
          <a:xfrm>
            <a:off x="4283968" y="3861048"/>
            <a:ext cx="4038600"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xtBox 18"/>
          <p:cNvSpPr txBox="1">
            <a:spLocks noChangeArrowheads="1"/>
          </p:cNvSpPr>
          <p:nvPr/>
        </p:nvSpPr>
        <p:spPr bwMode="auto">
          <a:xfrm>
            <a:off x="1553344" y="4581128"/>
            <a:ext cx="2514600" cy="723900"/>
          </a:xfrm>
          <a:prstGeom prst="rect">
            <a:avLst/>
          </a:prstGeom>
          <a:solidFill>
            <a:srgbClr val="FFFFCC"/>
          </a:solidFill>
          <a:ln w="9525">
            <a:solidFill>
              <a:srgbClr val="0066FF"/>
            </a:solidFill>
            <a:miter lim="800000"/>
            <a:headEnd/>
            <a:tailEnd/>
          </a:ln>
        </p:spPr>
        <p:txBody>
          <a:bodyPr>
            <a:spAutoFit/>
          </a:bodyPr>
          <a:lstStyle>
            <a:lvl1pPr eaLnBrk="0" hangingPunct="0">
              <a:defRPr sz="1200" b="1">
                <a:solidFill>
                  <a:schemeClr val="tx1"/>
                </a:solidFill>
                <a:latin typeface="Arial" charset="0"/>
                <a:ea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spcBef>
                <a:spcPts val="600"/>
              </a:spcBef>
            </a:pPr>
            <a:r>
              <a:rPr lang="en-GB" sz="1800" b="0" dirty="0">
                <a:solidFill>
                  <a:srgbClr val="C00000"/>
                </a:solidFill>
              </a:rPr>
              <a:t>Extending ITS tracking </a:t>
            </a:r>
          </a:p>
          <a:p>
            <a:pPr algn="ctr" eaLnBrk="1" hangingPunct="1">
              <a:spcBef>
                <a:spcPts val="600"/>
              </a:spcBef>
            </a:pPr>
            <a:r>
              <a:rPr lang="en-GB" sz="1800" b="0" dirty="0">
                <a:solidFill>
                  <a:srgbClr val="C00000"/>
                </a:solidFill>
              </a:rPr>
              <a:t>to ~50cm </a:t>
            </a:r>
            <a:r>
              <a:rPr lang="en-GB" sz="1800" b="0" dirty="0">
                <a:solidFill>
                  <a:srgbClr val="C00000"/>
                </a:solidFill>
                <a:sym typeface="Wingdings 3" charset="0"/>
              </a:rPr>
              <a:t></a:t>
            </a:r>
            <a:r>
              <a:rPr lang="en-GB" sz="1800" b="0" dirty="0">
                <a:solidFill>
                  <a:srgbClr val="C00000"/>
                </a:solidFill>
              </a:rPr>
              <a:t>    </a:t>
            </a:r>
            <a:endParaRPr lang="en-GB" sz="1800" b="0" dirty="0">
              <a:solidFill>
                <a:srgbClr val="002060"/>
              </a:solidFill>
            </a:endParaRPr>
          </a:p>
        </p:txBody>
      </p:sp>
      <p:pic>
        <p:nvPicPr>
          <p:cNvPr id="17414"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6838" y="844822"/>
            <a:ext cx="4475162"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TextBox 18"/>
          <p:cNvSpPr txBox="1">
            <a:spLocks noChangeArrowheads="1"/>
          </p:cNvSpPr>
          <p:nvPr/>
        </p:nvSpPr>
        <p:spPr bwMode="auto">
          <a:xfrm>
            <a:off x="6553200" y="768622"/>
            <a:ext cx="1447800" cy="307975"/>
          </a:xfrm>
          <a:prstGeom prst="rect">
            <a:avLst/>
          </a:prstGeom>
          <a:solidFill>
            <a:srgbClr val="FFFFCC"/>
          </a:solidFill>
          <a:ln w="9525">
            <a:solidFill>
              <a:srgbClr val="0066FF"/>
            </a:solidFill>
            <a:miter lim="800000"/>
            <a:headEnd/>
            <a:tailEnd/>
          </a:ln>
        </p:spPr>
        <p:txBody>
          <a:bodyPr>
            <a:spAutoFit/>
          </a:bodyPr>
          <a:lstStyle>
            <a:lvl1pPr eaLnBrk="0" hangingPunct="0">
              <a:defRPr sz="1200" b="1">
                <a:solidFill>
                  <a:schemeClr val="tx1"/>
                </a:solidFill>
                <a:latin typeface="Arial" charset="0"/>
                <a:ea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spcBef>
                <a:spcPts val="600"/>
              </a:spcBef>
            </a:pPr>
            <a:r>
              <a:rPr lang="en-GB" sz="1400" b="0">
                <a:solidFill>
                  <a:srgbClr val="002060"/>
                </a:solidFill>
              </a:rPr>
              <a:t>ITS standalone   </a:t>
            </a:r>
          </a:p>
        </p:txBody>
      </p:sp>
      <p:sp>
        <p:nvSpPr>
          <p:cNvPr id="17416" name="TextBox 18"/>
          <p:cNvSpPr txBox="1">
            <a:spLocks noChangeArrowheads="1"/>
          </p:cNvSpPr>
          <p:nvPr/>
        </p:nvSpPr>
        <p:spPr bwMode="auto">
          <a:xfrm>
            <a:off x="6646168" y="3995985"/>
            <a:ext cx="1447800" cy="307975"/>
          </a:xfrm>
          <a:prstGeom prst="rect">
            <a:avLst/>
          </a:prstGeom>
          <a:solidFill>
            <a:srgbClr val="FFFFCC"/>
          </a:solidFill>
          <a:ln w="9525">
            <a:solidFill>
              <a:srgbClr val="0066FF"/>
            </a:solidFill>
            <a:miter lim="800000"/>
            <a:headEnd/>
            <a:tailEnd/>
          </a:ln>
        </p:spPr>
        <p:txBody>
          <a:bodyPr>
            <a:spAutoFit/>
          </a:bodyPr>
          <a:lstStyle>
            <a:lvl1pPr eaLnBrk="0" hangingPunct="0">
              <a:defRPr sz="1200" b="1">
                <a:solidFill>
                  <a:schemeClr val="tx1"/>
                </a:solidFill>
                <a:latin typeface="Arial" charset="0"/>
                <a:ea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spcBef>
                <a:spcPts val="600"/>
              </a:spcBef>
            </a:pPr>
            <a:r>
              <a:rPr lang="en-GB" sz="1400" b="0">
                <a:solidFill>
                  <a:srgbClr val="002060"/>
                </a:solidFill>
              </a:rPr>
              <a:t>ITS standalone   </a:t>
            </a:r>
          </a:p>
        </p:txBody>
      </p:sp>
      <p:grpSp>
        <p:nvGrpSpPr>
          <p:cNvPr id="17417" name="Group 17"/>
          <p:cNvGrpSpPr>
            <a:grpSpLocks/>
          </p:cNvGrpSpPr>
          <p:nvPr/>
        </p:nvGrpSpPr>
        <p:grpSpPr bwMode="auto">
          <a:xfrm>
            <a:off x="6112768" y="4376985"/>
            <a:ext cx="1765300" cy="246063"/>
            <a:chOff x="7367437" y="4343400"/>
            <a:chExt cx="1765227" cy="246221"/>
          </a:xfrm>
        </p:grpSpPr>
        <p:sp>
          <p:nvSpPr>
            <p:cNvPr id="17420" name="TextBox 16"/>
            <p:cNvSpPr txBox="1">
              <a:spLocks noChangeArrowheads="1"/>
            </p:cNvSpPr>
            <p:nvPr/>
          </p:nvSpPr>
          <p:spPr bwMode="auto">
            <a:xfrm>
              <a:off x="7367437" y="4343400"/>
              <a:ext cx="1765227" cy="24622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GB" sz="1000" b="0"/>
                <a:t>     outermost layer at 43 cm</a:t>
              </a:r>
            </a:p>
          </p:txBody>
        </p:sp>
        <p:cxnSp>
          <p:nvCxnSpPr>
            <p:cNvPr id="17421" name="Straight Connector 13"/>
            <p:cNvCxnSpPr>
              <a:cxnSpLocks noChangeShapeType="1"/>
            </p:cNvCxnSpPr>
            <p:nvPr/>
          </p:nvCxnSpPr>
          <p:spPr bwMode="auto">
            <a:xfrm>
              <a:off x="7391400" y="4478866"/>
              <a:ext cx="152400" cy="0"/>
            </a:xfrm>
            <a:prstGeom prst="line">
              <a:avLst/>
            </a:prstGeom>
            <a:noFill/>
            <a:ln w="38100">
              <a:solidFill>
                <a:srgbClr val="0066FF"/>
              </a:solidFill>
              <a:round/>
              <a:headEnd/>
              <a:tailEnd/>
            </a:ln>
            <a:extLst>
              <a:ext uri="{909E8E84-426E-40dd-AFC4-6F175D3DCCD1}">
                <a14:hiddenFill xmlns:a14="http://schemas.microsoft.com/office/drawing/2010/main">
                  <a:noFill/>
                </a14:hiddenFill>
              </a:ext>
            </a:extLst>
          </p:spPr>
        </p:cxnSp>
      </p:grpSp>
      <p:sp>
        <p:nvSpPr>
          <p:cNvPr id="17418" name="TextBox 19"/>
          <p:cNvSpPr txBox="1">
            <a:spLocks noChangeArrowheads="1"/>
          </p:cNvSpPr>
          <p:nvPr/>
        </p:nvSpPr>
        <p:spPr bwMode="auto">
          <a:xfrm>
            <a:off x="6112768" y="4664323"/>
            <a:ext cx="1765300" cy="2460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GB" sz="1000" b="0"/>
              <a:t>     outermost layer at 50 cm</a:t>
            </a:r>
          </a:p>
        </p:txBody>
      </p:sp>
      <p:cxnSp>
        <p:nvCxnSpPr>
          <p:cNvPr id="17419" name="Straight Connector 20"/>
          <p:cNvCxnSpPr>
            <a:cxnSpLocks noChangeShapeType="1"/>
          </p:cNvCxnSpPr>
          <p:nvPr/>
        </p:nvCxnSpPr>
        <p:spPr bwMode="auto">
          <a:xfrm>
            <a:off x="6136581" y="4799260"/>
            <a:ext cx="152400" cy="0"/>
          </a:xfrm>
          <a:prstGeom prst="line">
            <a:avLst/>
          </a:prstGeom>
          <a:noFill/>
          <a:ln w="38100">
            <a:solidFill>
              <a:srgbClr val="00FFFF"/>
            </a:solidFill>
            <a:round/>
            <a:headEnd/>
            <a:tailEnd/>
          </a:ln>
          <a:extLst>
            <a:ext uri="{909E8E84-426E-40dd-AFC4-6F175D3DCCD1}">
              <a14:hiddenFill xmlns:a14="http://schemas.microsoft.com/office/drawing/2010/main">
                <a:noFill/>
              </a14:hiddenFill>
            </a:ext>
          </a:extLst>
        </p:spPr>
      </p:cxnSp>
      <p:sp>
        <p:nvSpPr>
          <p:cNvPr id="14" name="TextBox 13"/>
          <p:cNvSpPr txBox="1"/>
          <p:nvPr/>
        </p:nvSpPr>
        <p:spPr>
          <a:xfrm>
            <a:off x="2758493" y="35912"/>
            <a:ext cx="3627015" cy="830997"/>
          </a:xfrm>
          <a:prstGeom prst="rect">
            <a:avLst/>
          </a:prstGeom>
          <a:noFill/>
        </p:spPr>
        <p:txBody>
          <a:bodyPr wrap="none" rtlCol="0">
            <a:spAutoFit/>
          </a:bodyPr>
          <a:lstStyle/>
          <a:p>
            <a:pPr algn="ctr"/>
            <a:r>
              <a:rPr lang="en-US" sz="2400" dirty="0" smtClean="0">
                <a:solidFill>
                  <a:srgbClr val="0000FF"/>
                </a:solidFill>
                <a:latin typeface="Comic Sans MS"/>
                <a:cs typeface="Comic Sans MS"/>
              </a:rPr>
              <a:t>Improvement of the</a:t>
            </a:r>
          </a:p>
          <a:p>
            <a:pPr algn="ctr"/>
            <a:r>
              <a:rPr lang="en-US" sz="2400" dirty="0">
                <a:solidFill>
                  <a:srgbClr val="C00000"/>
                </a:solidFill>
                <a:latin typeface="Comic Sans MS"/>
                <a:cs typeface="Comic Sans MS"/>
              </a:rPr>
              <a:t>s</a:t>
            </a:r>
            <a:r>
              <a:rPr lang="en-US" sz="2400" dirty="0" smtClean="0">
                <a:solidFill>
                  <a:srgbClr val="C00000"/>
                </a:solidFill>
                <a:latin typeface="Comic Sans MS"/>
                <a:cs typeface="Comic Sans MS"/>
              </a:rPr>
              <a:t>tandalone </a:t>
            </a:r>
            <a:r>
              <a:rPr lang="en-US" sz="2400" dirty="0" err="1" smtClean="0">
                <a:solidFill>
                  <a:srgbClr val="C00000"/>
                </a:solidFill>
                <a:latin typeface="Comic Sans MS"/>
                <a:cs typeface="Comic Sans MS"/>
              </a:rPr>
              <a:t>p</a:t>
            </a:r>
            <a:r>
              <a:rPr lang="en-US" sz="2400" baseline="-25000" dirty="0" err="1" smtClean="0">
                <a:solidFill>
                  <a:srgbClr val="C00000"/>
                </a:solidFill>
                <a:latin typeface="Comic Sans MS"/>
                <a:cs typeface="Comic Sans MS"/>
              </a:rPr>
              <a:t>T</a:t>
            </a:r>
            <a:r>
              <a:rPr lang="en-US" sz="2400" dirty="0" smtClean="0">
                <a:solidFill>
                  <a:srgbClr val="C00000"/>
                </a:solidFill>
                <a:latin typeface="Comic Sans MS"/>
                <a:cs typeface="Comic Sans MS"/>
              </a:rPr>
              <a:t> resolution</a:t>
            </a:r>
            <a:endParaRPr lang="en-US" sz="2400" dirty="0">
              <a:solidFill>
                <a:srgbClr val="C00000"/>
              </a:solidFill>
              <a:latin typeface="Comic Sans MS"/>
              <a:cs typeface="Comic Sans MS"/>
            </a:endParaRPr>
          </a:p>
        </p:txBody>
      </p:sp>
      <p:sp>
        <p:nvSpPr>
          <p:cNvPr id="15" name="Segnaposto data 2"/>
          <p:cNvSpPr>
            <a:spLocks noGrp="1"/>
          </p:cNvSpPr>
          <p:nvPr>
            <p:ph type="dt" sz="half" idx="4294967295"/>
          </p:nvPr>
        </p:nvSpPr>
        <p:spPr>
          <a:xfrm>
            <a:off x="35496" y="6597352"/>
            <a:ext cx="2514600" cy="260648"/>
          </a:xfrm>
          <a:prstGeom prst="rect">
            <a:avLst/>
          </a:prstGeom>
        </p:spPr>
        <p:txBody>
          <a:bodyPr/>
          <a:lstStyle>
            <a:lvl1pPr>
              <a:defRPr sz="1200" i="1">
                <a:solidFill>
                  <a:srgbClr val="FFFFFF"/>
                </a:solidFill>
                <a:latin typeface="Times New Roman" pitchFamily="18" charset="0"/>
                <a:cs typeface="Times New Roman" pitchFamily="18" charset="0"/>
              </a:defRPr>
            </a:lvl1pPr>
          </a:lstStyle>
          <a:p>
            <a:r>
              <a:rPr lang="en-US" smtClean="0"/>
              <a:t>V. Manzari - INFN Bari</a:t>
            </a:r>
            <a:endParaRPr lang="en-US" dirty="0"/>
          </a:p>
        </p:txBody>
      </p:sp>
      <p:sp>
        <p:nvSpPr>
          <p:cNvPr id="16" name="Segnaposto piè di pagina 3"/>
          <p:cNvSpPr>
            <a:spLocks noGrp="1"/>
          </p:cNvSpPr>
          <p:nvPr>
            <p:ph type="ftr" sz="quarter" idx="4294967295"/>
          </p:nvPr>
        </p:nvSpPr>
        <p:spPr>
          <a:xfrm>
            <a:off x="2293640" y="6597352"/>
            <a:ext cx="4556720" cy="260648"/>
          </a:xfrm>
          <a:prstGeom prst="rect">
            <a:avLst/>
          </a:prstGeom>
        </p:spPr>
        <p:txBody>
          <a:bodyPr/>
          <a:lstStyle>
            <a:lvl1pPr algn="ctr">
              <a:defRPr sz="1200" i="1">
                <a:solidFill>
                  <a:srgbClr val="FFFFFF"/>
                </a:solidFill>
                <a:latin typeface="Times New Roman" pitchFamily="18" charset="0"/>
                <a:cs typeface="Times New Roman" pitchFamily="18" charset="0"/>
              </a:defRPr>
            </a:lvl1pPr>
          </a:lstStyle>
          <a:p>
            <a:r>
              <a:rPr lang="en-US" dirty="0" smtClean="0"/>
              <a:t>STORI’11 Conference – 9-14 October 201I</a:t>
            </a:r>
            <a:endParaRPr lang="en-US" dirty="0"/>
          </a:p>
        </p:txBody>
      </p:sp>
      <p:sp>
        <p:nvSpPr>
          <p:cNvPr id="17" name="Segnaposto numero diapositiva 4"/>
          <p:cNvSpPr>
            <a:spLocks noGrp="1"/>
          </p:cNvSpPr>
          <p:nvPr>
            <p:ph type="sldNum" sz="quarter" idx="4294967295"/>
          </p:nvPr>
        </p:nvSpPr>
        <p:spPr>
          <a:xfrm>
            <a:off x="7279704" y="6597352"/>
            <a:ext cx="1828800" cy="260648"/>
          </a:xfrm>
          <a:prstGeom prst="rect">
            <a:avLst/>
          </a:prstGeom>
        </p:spPr>
        <p:txBody>
          <a:bodyPr/>
          <a:lstStyle>
            <a:lvl1pPr algn="r">
              <a:defRPr sz="1200">
                <a:solidFill>
                  <a:srgbClr val="FFFFFF"/>
                </a:solidFill>
                <a:latin typeface="Times New Roman" pitchFamily="18" charset="0"/>
                <a:cs typeface="Times New Roman" pitchFamily="18" charset="0"/>
              </a:defRPr>
            </a:lvl1pPr>
          </a:lstStyle>
          <a:p>
            <a:fld id="{1AD43CCC-A7CC-4ABA-9D32-69ABA54BAB03}" type="slidenum">
              <a:rPr lang="en-US" smtClean="0"/>
              <a:pPr/>
              <a:t>25</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96416" y="789707"/>
            <a:ext cx="7620000" cy="573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4932040" y="1700808"/>
            <a:ext cx="1224136" cy="830997"/>
          </a:xfrm>
          <a:prstGeom prst="rect">
            <a:avLst/>
          </a:prstGeom>
          <a:solidFill>
            <a:srgbClr val="FFFFCC"/>
          </a:solidFill>
          <a:ln w="9525">
            <a:solidFill>
              <a:srgbClr val="0066FF"/>
            </a:solidFill>
            <a:miter lim="800000"/>
            <a:headEnd/>
            <a:tailEnd/>
          </a:ln>
          <a:effectLst/>
        </p:spPr>
        <p:txBody>
          <a:bodyPr wrap="square">
            <a:spAutoFit/>
          </a:bodyPr>
          <a:lstStyle/>
          <a:p>
            <a:pPr algn="ctr">
              <a:defRPr/>
            </a:pPr>
            <a:r>
              <a:rPr lang="en-GB" sz="1600" dirty="0">
                <a:solidFill>
                  <a:srgbClr val="0066FF"/>
                </a:solidFill>
                <a:latin typeface="Times New Roman"/>
                <a:ea typeface="+mn-ea"/>
                <a:cs typeface="Times New Roman"/>
              </a:rPr>
              <a:t>Preliminary</a:t>
            </a:r>
          </a:p>
          <a:p>
            <a:pPr algn="ctr">
              <a:defRPr/>
            </a:pPr>
            <a:r>
              <a:rPr lang="en-GB" sz="1600" dirty="0">
                <a:solidFill>
                  <a:srgbClr val="0066FF"/>
                </a:solidFill>
                <a:latin typeface="Times New Roman"/>
                <a:ea typeface="+mn-ea"/>
                <a:cs typeface="Times New Roman"/>
              </a:rPr>
              <a:t>(cuts to be optimized)</a:t>
            </a:r>
            <a:endParaRPr lang="en-GB" sz="1600" dirty="0">
              <a:latin typeface="Times New Roman"/>
              <a:ea typeface="+mn-ea"/>
              <a:cs typeface="Times New Roman"/>
            </a:endParaRPr>
          </a:p>
        </p:txBody>
      </p:sp>
      <p:sp>
        <p:nvSpPr>
          <p:cNvPr id="5" name="TextBox 4"/>
          <p:cNvSpPr txBox="1"/>
          <p:nvPr/>
        </p:nvSpPr>
        <p:spPr>
          <a:xfrm>
            <a:off x="1561125" y="35912"/>
            <a:ext cx="6021750" cy="461665"/>
          </a:xfrm>
          <a:prstGeom prst="rect">
            <a:avLst/>
          </a:prstGeom>
          <a:noFill/>
        </p:spPr>
        <p:txBody>
          <a:bodyPr wrap="none" rtlCol="0">
            <a:spAutoFit/>
          </a:bodyPr>
          <a:lstStyle/>
          <a:p>
            <a:r>
              <a:rPr lang="en-US" sz="2400" dirty="0" smtClean="0">
                <a:solidFill>
                  <a:srgbClr val="0000FF"/>
                </a:solidFill>
                <a:latin typeface="Comic Sans MS"/>
                <a:cs typeface="Comic Sans MS"/>
              </a:rPr>
              <a:t>An example of physics performance – D</a:t>
            </a:r>
            <a:r>
              <a:rPr lang="en-US" sz="2400" baseline="30000" dirty="0" smtClean="0">
                <a:solidFill>
                  <a:srgbClr val="0000FF"/>
                </a:solidFill>
                <a:latin typeface="Comic Sans MS"/>
                <a:cs typeface="Comic Sans MS"/>
              </a:rPr>
              <a:t>0</a:t>
            </a:r>
            <a:endParaRPr lang="en-US" sz="2400" baseline="30000" dirty="0">
              <a:solidFill>
                <a:srgbClr val="C00000"/>
              </a:solidFill>
              <a:latin typeface="Comic Sans MS"/>
              <a:cs typeface="Comic Sans MS"/>
            </a:endParaRPr>
          </a:p>
        </p:txBody>
      </p:sp>
      <p:sp>
        <p:nvSpPr>
          <p:cNvPr id="6" name="Segnaposto data 2"/>
          <p:cNvSpPr>
            <a:spLocks noGrp="1"/>
          </p:cNvSpPr>
          <p:nvPr>
            <p:ph type="dt" sz="half" idx="4294967295"/>
          </p:nvPr>
        </p:nvSpPr>
        <p:spPr>
          <a:xfrm>
            <a:off x="35496" y="6597352"/>
            <a:ext cx="2514600" cy="260648"/>
          </a:xfrm>
          <a:prstGeom prst="rect">
            <a:avLst/>
          </a:prstGeom>
        </p:spPr>
        <p:txBody>
          <a:bodyPr/>
          <a:lstStyle>
            <a:lvl1pPr>
              <a:defRPr sz="1200" i="1">
                <a:solidFill>
                  <a:srgbClr val="FFFFFF"/>
                </a:solidFill>
                <a:latin typeface="Times New Roman" pitchFamily="18" charset="0"/>
                <a:cs typeface="Times New Roman" pitchFamily="18" charset="0"/>
              </a:defRPr>
            </a:lvl1pPr>
          </a:lstStyle>
          <a:p>
            <a:r>
              <a:rPr lang="en-US" smtClean="0"/>
              <a:t>V. Manzari - INFN Bari</a:t>
            </a:r>
            <a:endParaRPr lang="en-US" dirty="0"/>
          </a:p>
        </p:txBody>
      </p:sp>
      <p:sp>
        <p:nvSpPr>
          <p:cNvPr id="7" name="Segnaposto piè di pagina 3"/>
          <p:cNvSpPr>
            <a:spLocks noGrp="1"/>
          </p:cNvSpPr>
          <p:nvPr>
            <p:ph type="ftr" sz="quarter" idx="4294967295"/>
          </p:nvPr>
        </p:nvSpPr>
        <p:spPr>
          <a:xfrm>
            <a:off x="2293640" y="6597352"/>
            <a:ext cx="4556720" cy="260648"/>
          </a:xfrm>
          <a:prstGeom prst="rect">
            <a:avLst/>
          </a:prstGeom>
        </p:spPr>
        <p:txBody>
          <a:bodyPr/>
          <a:lstStyle>
            <a:lvl1pPr algn="ctr">
              <a:defRPr sz="1200" i="1">
                <a:solidFill>
                  <a:srgbClr val="FFFFFF"/>
                </a:solidFill>
                <a:latin typeface="Times New Roman" pitchFamily="18" charset="0"/>
                <a:cs typeface="Times New Roman" pitchFamily="18" charset="0"/>
              </a:defRPr>
            </a:lvl1pPr>
          </a:lstStyle>
          <a:p>
            <a:r>
              <a:rPr lang="en-US" dirty="0" smtClean="0"/>
              <a:t>STORI’11 Conference – 9-14 October 201I</a:t>
            </a:r>
            <a:endParaRPr lang="en-US" dirty="0"/>
          </a:p>
        </p:txBody>
      </p:sp>
      <p:sp>
        <p:nvSpPr>
          <p:cNvPr id="8" name="Segnaposto numero diapositiva 4"/>
          <p:cNvSpPr>
            <a:spLocks noGrp="1"/>
          </p:cNvSpPr>
          <p:nvPr>
            <p:ph type="sldNum" sz="quarter" idx="4294967295"/>
          </p:nvPr>
        </p:nvSpPr>
        <p:spPr>
          <a:xfrm>
            <a:off x="7279704" y="6597352"/>
            <a:ext cx="1828800" cy="260648"/>
          </a:xfrm>
          <a:prstGeom prst="rect">
            <a:avLst/>
          </a:prstGeom>
        </p:spPr>
        <p:txBody>
          <a:bodyPr/>
          <a:lstStyle>
            <a:lvl1pPr algn="r">
              <a:defRPr sz="1200">
                <a:solidFill>
                  <a:srgbClr val="FFFFFF"/>
                </a:solidFill>
                <a:latin typeface="Times New Roman" pitchFamily="18" charset="0"/>
                <a:cs typeface="Times New Roman" pitchFamily="18" charset="0"/>
              </a:defRPr>
            </a:lvl1pPr>
          </a:lstStyle>
          <a:p>
            <a:fld id="{1AD43CCC-A7CC-4ABA-9D32-69ABA54BAB03}" type="slidenum">
              <a:rPr lang="en-US" smtClean="0"/>
              <a:pPr/>
              <a:t>26</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r="5478"/>
          <a:stretch>
            <a:fillRect/>
          </a:stretch>
        </p:blipFill>
        <p:spPr bwMode="auto">
          <a:xfrm>
            <a:off x="152400" y="2129184"/>
            <a:ext cx="8821738" cy="374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4"/>
          <p:cNvSpPr txBox="1">
            <a:spLocks noChangeArrowheads="1"/>
          </p:cNvSpPr>
          <p:nvPr/>
        </p:nvSpPr>
        <p:spPr bwMode="auto">
          <a:xfrm>
            <a:off x="1115616" y="908720"/>
            <a:ext cx="4788490" cy="461665"/>
          </a:xfrm>
          <a:prstGeom prst="rect">
            <a:avLst/>
          </a:prstGeom>
          <a:noFill/>
          <a:ln w="12700" algn="ctr">
            <a:noFill/>
            <a:miter lim="800000"/>
            <a:headEnd/>
            <a:tailEnd/>
          </a:ln>
        </p:spPr>
        <p:txBody>
          <a:bodyPr wrap="none">
            <a:spAutoFit/>
          </a:bodyPr>
          <a:lstStyle/>
          <a:p>
            <a:pPr algn="ctr" eaLnBrk="0" hangingPunct="0">
              <a:defRPr/>
            </a:pPr>
            <a:r>
              <a:rPr lang="en-US" sz="2400" b="0" dirty="0" err="1" smtClean="0">
                <a:solidFill>
                  <a:srgbClr val="C00000"/>
                </a:solidFill>
                <a:latin typeface="Times New Roman"/>
                <a:ea typeface="ＭＳ Ｐゴシック" charset="-128"/>
                <a:cs typeface="Times New Roman"/>
              </a:rPr>
              <a:t>Λ</a:t>
            </a:r>
            <a:r>
              <a:rPr lang="en-US" sz="2400" b="0" baseline="-25000" dirty="0" err="1" smtClean="0">
                <a:solidFill>
                  <a:srgbClr val="C00000"/>
                </a:solidFill>
                <a:latin typeface="Times New Roman"/>
                <a:ea typeface="ＭＳ Ｐゴシック" charset="-128"/>
                <a:cs typeface="Times New Roman"/>
              </a:rPr>
              <a:t>c</a:t>
            </a:r>
            <a:r>
              <a:rPr lang="en-US" sz="2400" b="0" dirty="0" smtClean="0">
                <a:solidFill>
                  <a:srgbClr val="C00000"/>
                </a:solidFill>
                <a:latin typeface="Times New Roman"/>
                <a:ea typeface="ＭＳ Ｐゴシック" charset="-128"/>
                <a:cs typeface="Times New Roman"/>
              </a:rPr>
              <a:t> </a:t>
            </a:r>
            <a:r>
              <a:rPr lang="en-US" sz="2400" b="0" dirty="0">
                <a:solidFill>
                  <a:srgbClr val="C00000"/>
                </a:solidFill>
                <a:latin typeface="Times New Roman"/>
                <a:ea typeface="ＭＳ Ｐゴシック" charset="-128"/>
                <a:cs typeface="Times New Roman"/>
                <a:sym typeface="Wingdings 3"/>
              </a:rPr>
              <a:t></a:t>
            </a:r>
            <a:r>
              <a:rPr lang="en-US" sz="2400" b="0" dirty="0" err="1" smtClean="0">
                <a:solidFill>
                  <a:srgbClr val="C00000"/>
                </a:solidFill>
                <a:latin typeface="Times New Roman"/>
                <a:ea typeface="ＭＳ Ｐゴシック" charset="-128"/>
                <a:cs typeface="Times New Roman"/>
                <a:sym typeface="Wingdings 3"/>
              </a:rPr>
              <a:t>pK</a:t>
            </a:r>
            <a:r>
              <a:rPr lang="en-US" sz="2400" b="0" dirty="0" smtClean="0">
                <a:solidFill>
                  <a:srgbClr val="C00000"/>
                </a:solidFill>
                <a:latin typeface="Times New Roman"/>
                <a:ea typeface="ＭＳ Ｐゴシック" charset="-128"/>
                <a:cs typeface="Times New Roman"/>
                <a:sym typeface="Wingdings 3"/>
              </a:rPr>
              <a:t>π </a:t>
            </a:r>
            <a:r>
              <a:rPr lang="en-US" sz="2400" b="0" dirty="0">
                <a:solidFill>
                  <a:srgbClr val="C00000"/>
                </a:solidFill>
                <a:latin typeface="Times New Roman"/>
                <a:ea typeface="ＭＳ Ｐゴシック" charset="-128"/>
                <a:cs typeface="Times New Roman"/>
                <a:sym typeface="Wingdings 3"/>
              </a:rPr>
              <a:t>as a benchmark case in p-p</a:t>
            </a:r>
            <a:endParaRPr lang="en-US" sz="2400" b="0" dirty="0">
              <a:solidFill>
                <a:srgbClr val="C00000"/>
              </a:solidFill>
              <a:latin typeface="Times New Roman"/>
              <a:ea typeface="ＭＳ Ｐゴシック" charset="-128"/>
              <a:cs typeface="Times New Roman"/>
            </a:endParaRPr>
          </a:p>
        </p:txBody>
      </p:sp>
      <p:sp>
        <p:nvSpPr>
          <p:cNvPr id="28677" name="TextBox 5"/>
          <p:cNvSpPr txBox="1">
            <a:spLocks noChangeArrowheads="1"/>
          </p:cNvSpPr>
          <p:nvPr/>
        </p:nvSpPr>
        <p:spPr bwMode="auto">
          <a:xfrm>
            <a:off x="583645" y="1556792"/>
            <a:ext cx="80208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GB" sz="2000" b="0" dirty="0">
                <a:solidFill>
                  <a:srgbClr val="002060"/>
                </a:solidFill>
                <a:latin typeface="Times New Roman"/>
                <a:cs typeface="Times New Roman"/>
              </a:rPr>
              <a:t>Comparison between current and new ITS in  the same </a:t>
            </a:r>
            <a:r>
              <a:rPr lang="en-GB" sz="2000" b="0" dirty="0" err="1">
                <a:solidFill>
                  <a:srgbClr val="002060"/>
                </a:solidFill>
                <a:latin typeface="Times New Roman"/>
                <a:cs typeface="Times New Roman"/>
              </a:rPr>
              <a:t>p</a:t>
            </a:r>
            <a:r>
              <a:rPr lang="en-GB" sz="2000" b="0" baseline="-25000" dirty="0" err="1">
                <a:solidFill>
                  <a:srgbClr val="002060"/>
                </a:solidFill>
                <a:latin typeface="Times New Roman"/>
                <a:cs typeface="Times New Roman"/>
              </a:rPr>
              <a:t>T</a:t>
            </a:r>
            <a:r>
              <a:rPr lang="en-GB" sz="2000" b="0" dirty="0">
                <a:solidFill>
                  <a:srgbClr val="002060"/>
                </a:solidFill>
                <a:latin typeface="Times New Roman"/>
                <a:cs typeface="Times New Roman"/>
              </a:rPr>
              <a:t> bin (</a:t>
            </a:r>
            <a:r>
              <a:rPr lang="en-GB" sz="2000" b="0" dirty="0" err="1">
                <a:solidFill>
                  <a:srgbClr val="002060"/>
                </a:solidFill>
                <a:latin typeface="Times New Roman"/>
                <a:cs typeface="Times New Roman"/>
              </a:rPr>
              <a:t>p</a:t>
            </a:r>
            <a:r>
              <a:rPr lang="en-GB" sz="2000" b="0" baseline="-25000" dirty="0" err="1">
                <a:solidFill>
                  <a:srgbClr val="002060"/>
                </a:solidFill>
                <a:latin typeface="Times New Roman"/>
                <a:cs typeface="Times New Roman"/>
              </a:rPr>
              <a:t>T</a:t>
            </a:r>
            <a:r>
              <a:rPr lang="en-GB" sz="2000" b="0" baseline="-25000" dirty="0">
                <a:solidFill>
                  <a:srgbClr val="002060"/>
                </a:solidFill>
                <a:latin typeface="Times New Roman"/>
                <a:cs typeface="Times New Roman"/>
              </a:rPr>
              <a:t> </a:t>
            </a:r>
            <a:r>
              <a:rPr lang="en-GB" sz="2000" b="0" dirty="0">
                <a:solidFill>
                  <a:srgbClr val="002060"/>
                </a:solidFill>
                <a:latin typeface="Times New Roman"/>
                <a:cs typeface="Times New Roman"/>
              </a:rPr>
              <a:t>&gt; 3GeV/c) </a:t>
            </a:r>
          </a:p>
        </p:txBody>
      </p:sp>
      <p:sp>
        <p:nvSpPr>
          <p:cNvPr id="7" name="TextBox 6"/>
          <p:cNvSpPr txBox="1">
            <a:spLocks noChangeArrowheads="1"/>
          </p:cNvSpPr>
          <p:nvPr/>
        </p:nvSpPr>
        <p:spPr bwMode="auto">
          <a:xfrm>
            <a:off x="7308304" y="2204864"/>
            <a:ext cx="1581150" cy="307975"/>
          </a:xfrm>
          <a:prstGeom prst="rect">
            <a:avLst/>
          </a:prstGeom>
          <a:solidFill>
            <a:srgbClr val="FFFFCC"/>
          </a:solidFill>
          <a:ln w="9525">
            <a:solidFill>
              <a:srgbClr val="0066FF"/>
            </a:solidFill>
            <a:miter lim="800000"/>
            <a:headEnd/>
            <a:tailEnd/>
          </a:ln>
          <a:effectLst/>
        </p:spPr>
        <p:txBody>
          <a:bodyPr wrap="none">
            <a:spAutoFit/>
          </a:bodyPr>
          <a:lstStyle/>
          <a:p>
            <a:pPr algn="ctr">
              <a:defRPr/>
            </a:pPr>
            <a:r>
              <a:rPr lang="en-GB" sz="1400" dirty="0">
                <a:solidFill>
                  <a:srgbClr val="0066FF"/>
                </a:solidFill>
                <a:latin typeface="Arial" pitchFamily="34" charset="0"/>
                <a:ea typeface="+mn-ea"/>
              </a:rPr>
              <a:t>Very preliminary</a:t>
            </a:r>
          </a:p>
        </p:txBody>
      </p:sp>
      <p:sp>
        <p:nvSpPr>
          <p:cNvPr id="8" name="TextBox 7"/>
          <p:cNvSpPr txBox="1"/>
          <p:nvPr/>
        </p:nvSpPr>
        <p:spPr>
          <a:xfrm>
            <a:off x="1561125" y="35912"/>
            <a:ext cx="6021750" cy="461665"/>
          </a:xfrm>
          <a:prstGeom prst="rect">
            <a:avLst/>
          </a:prstGeom>
          <a:noFill/>
        </p:spPr>
        <p:txBody>
          <a:bodyPr wrap="none" rtlCol="0">
            <a:spAutoFit/>
          </a:bodyPr>
          <a:lstStyle/>
          <a:p>
            <a:r>
              <a:rPr lang="en-US" sz="2400" dirty="0" smtClean="0">
                <a:solidFill>
                  <a:srgbClr val="0000FF"/>
                </a:solidFill>
                <a:latin typeface="Comic Sans MS"/>
                <a:cs typeface="Comic Sans MS"/>
              </a:rPr>
              <a:t>An example of physics performance – </a:t>
            </a:r>
            <a:r>
              <a:rPr lang="en-US" sz="2400" dirty="0" err="1" smtClean="0">
                <a:solidFill>
                  <a:srgbClr val="0000FF"/>
                </a:solidFill>
                <a:latin typeface="Lucida Grande"/>
                <a:ea typeface="Lucida Grande"/>
                <a:cs typeface="Lucida Grande"/>
              </a:rPr>
              <a:t>Λ</a:t>
            </a:r>
            <a:r>
              <a:rPr lang="en-US" sz="2400" baseline="-25000" dirty="0" err="1" smtClean="0">
                <a:solidFill>
                  <a:srgbClr val="0000FF"/>
                </a:solidFill>
                <a:latin typeface="Comic Sans MS"/>
                <a:cs typeface="Comic Sans MS"/>
              </a:rPr>
              <a:t>c</a:t>
            </a:r>
            <a:endParaRPr lang="en-US" sz="2400" baseline="-25000" dirty="0">
              <a:solidFill>
                <a:srgbClr val="C00000"/>
              </a:solidFill>
              <a:latin typeface="Comic Sans MS"/>
              <a:cs typeface="Comic Sans MS"/>
            </a:endParaRPr>
          </a:p>
        </p:txBody>
      </p:sp>
      <p:sp>
        <p:nvSpPr>
          <p:cNvPr id="9" name="Segnaposto data 2"/>
          <p:cNvSpPr>
            <a:spLocks noGrp="1"/>
          </p:cNvSpPr>
          <p:nvPr>
            <p:ph type="dt" sz="half" idx="4294967295"/>
          </p:nvPr>
        </p:nvSpPr>
        <p:spPr>
          <a:xfrm>
            <a:off x="35496" y="6597352"/>
            <a:ext cx="2514600" cy="260648"/>
          </a:xfrm>
          <a:prstGeom prst="rect">
            <a:avLst/>
          </a:prstGeom>
        </p:spPr>
        <p:txBody>
          <a:bodyPr/>
          <a:lstStyle>
            <a:lvl1pPr>
              <a:defRPr sz="1200" i="1">
                <a:solidFill>
                  <a:srgbClr val="FFFFFF"/>
                </a:solidFill>
                <a:latin typeface="Times New Roman" pitchFamily="18" charset="0"/>
                <a:cs typeface="Times New Roman" pitchFamily="18" charset="0"/>
              </a:defRPr>
            </a:lvl1pPr>
          </a:lstStyle>
          <a:p>
            <a:r>
              <a:rPr lang="en-US" smtClean="0"/>
              <a:t>V. Manzari - INFN Bari</a:t>
            </a:r>
            <a:endParaRPr lang="en-US" dirty="0"/>
          </a:p>
        </p:txBody>
      </p:sp>
      <p:sp>
        <p:nvSpPr>
          <p:cNvPr id="10" name="Segnaposto piè di pagina 3"/>
          <p:cNvSpPr>
            <a:spLocks noGrp="1"/>
          </p:cNvSpPr>
          <p:nvPr>
            <p:ph type="ftr" sz="quarter" idx="4294967295"/>
          </p:nvPr>
        </p:nvSpPr>
        <p:spPr>
          <a:xfrm>
            <a:off x="2293640" y="6597352"/>
            <a:ext cx="4556720" cy="260648"/>
          </a:xfrm>
          <a:prstGeom prst="rect">
            <a:avLst/>
          </a:prstGeom>
        </p:spPr>
        <p:txBody>
          <a:bodyPr/>
          <a:lstStyle>
            <a:lvl1pPr algn="ctr">
              <a:defRPr sz="1200" i="1">
                <a:solidFill>
                  <a:srgbClr val="FFFFFF"/>
                </a:solidFill>
                <a:latin typeface="Times New Roman" pitchFamily="18" charset="0"/>
                <a:cs typeface="Times New Roman" pitchFamily="18" charset="0"/>
              </a:defRPr>
            </a:lvl1pPr>
          </a:lstStyle>
          <a:p>
            <a:r>
              <a:rPr lang="en-US" dirty="0" smtClean="0"/>
              <a:t>STORI’11 Conference – 9-14 October 201I</a:t>
            </a:r>
            <a:endParaRPr lang="en-US" dirty="0"/>
          </a:p>
        </p:txBody>
      </p:sp>
      <p:sp>
        <p:nvSpPr>
          <p:cNvPr id="11" name="Segnaposto numero diapositiva 4"/>
          <p:cNvSpPr>
            <a:spLocks noGrp="1"/>
          </p:cNvSpPr>
          <p:nvPr>
            <p:ph type="sldNum" sz="quarter" idx="4294967295"/>
          </p:nvPr>
        </p:nvSpPr>
        <p:spPr>
          <a:xfrm>
            <a:off x="7279704" y="6597352"/>
            <a:ext cx="1828800" cy="260648"/>
          </a:xfrm>
          <a:prstGeom prst="rect">
            <a:avLst/>
          </a:prstGeom>
        </p:spPr>
        <p:txBody>
          <a:bodyPr/>
          <a:lstStyle>
            <a:lvl1pPr algn="r">
              <a:defRPr sz="1200">
                <a:solidFill>
                  <a:srgbClr val="FFFFFF"/>
                </a:solidFill>
                <a:latin typeface="Times New Roman" pitchFamily="18" charset="0"/>
                <a:cs typeface="Times New Roman" pitchFamily="18" charset="0"/>
              </a:defRPr>
            </a:lvl1pPr>
          </a:lstStyle>
          <a:p>
            <a:fld id="{1AD43CCC-A7CC-4ABA-9D32-69ABA54BAB03}" type="slidenum">
              <a:rPr lang="en-US" smtClean="0"/>
              <a:pPr/>
              <a:t>27</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4800" y="1828800"/>
            <a:ext cx="8496300" cy="437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6096000" y="1828800"/>
            <a:ext cx="1581150" cy="307975"/>
          </a:xfrm>
          <a:prstGeom prst="rect">
            <a:avLst/>
          </a:prstGeom>
          <a:solidFill>
            <a:srgbClr val="FFFFCC"/>
          </a:solidFill>
          <a:ln w="9525">
            <a:solidFill>
              <a:srgbClr val="0066FF"/>
            </a:solidFill>
            <a:miter lim="800000"/>
            <a:headEnd/>
            <a:tailEnd/>
          </a:ln>
          <a:effectLst/>
        </p:spPr>
        <p:txBody>
          <a:bodyPr wrap="none">
            <a:spAutoFit/>
          </a:bodyPr>
          <a:lstStyle/>
          <a:p>
            <a:pPr algn="ctr">
              <a:defRPr/>
            </a:pPr>
            <a:r>
              <a:rPr lang="en-GB" sz="1400" dirty="0">
                <a:solidFill>
                  <a:srgbClr val="0066FF"/>
                </a:solidFill>
                <a:latin typeface="Arial" pitchFamily="34" charset="0"/>
                <a:ea typeface="+mn-ea"/>
              </a:rPr>
              <a:t>Very preliminary</a:t>
            </a:r>
          </a:p>
        </p:txBody>
      </p:sp>
      <p:sp>
        <p:nvSpPr>
          <p:cNvPr id="29702" name="CasellaDiTesto 1"/>
          <p:cNvSpPr txBox="1">
            <a:spLocks noChangeArrowheads="1"/>
          </p:cNvSpPr>
          <p:nvPr/>
        </p:nvSpPr>
        <p:spPr bwMode="auto">
          <a:xfrm>
            <a:off x="780256" y="1362670"/>
            <a:ext cx="6096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2000" b="0" dirty="0">
                <a:solidFill>
                  <a:srgbClr val="002060"/>
                </a:solidFill>
                <a:latin typeface="Times New Roman"/>
                <a:cs typeface="Times New Roman"/>
              </a:rPr>
              <a:t>No signal in data with the current ITS in any </a:t>
            </a:r>
            <a:r>
              <a:rPr lang="en-US" sz="2000" b="0" dirty="0" err="1" smtClean="0">
                <a:solidFill>
                  <a:srgbClr val="002060"/>
                </a:solidFill>
                <a:latin typeface="Times New Roman"/>
                <a:cs typeface="Times New Roman"/>
              </a:rPr>
              <a:t>p</a:t>
            </a:r>
            <a:r>
              <a:rPr lang="en-US" sz="2000" b="0" baseline="-25000" dirty="0" err="1" smtClean="0">
                <a:solidFill>
                  <a:srgbClr val="002060"/>
                </a:solidFill>
                <a:latin typeface="Times New Roman"/>
                <a:cs typeface="Times New Roman"/>
              </a:rPr>
              <a:t>T</a:t>
            </a:r>
            <a:r>
              <a:rPr lang="en-US" sz="2000" b="0" dirty="0" smtClean="0">
                <a:solidFill>
                  <a:srgbClr val="002060"/>
                </a:solidFill>
                <a:latin typeface="Times New Roman"/>
                <a:cs typeface="Times New Roman"/>
              </a:rPr>
              <a:t> </a:t>
            </a:r>
            <a:r>
              <a:rPr lang="en-US" sz="2000" b="0" dirty="0">
                <a:solidFill>
                  <a:srgbClr val="002060"/>
                </a:solidFill>
                <a:latin typeface="Times New Roman"/>
                <a:cs typeface="Times New Roman"/>
              </a:rPr>
              <a:t>bin</a:t>
            </a:r>
          </a:p>
        </p:txBody>
      </p:sp>
      <p:sp>
        <p:nvSpPr>
          <p:cNvPr id="7" name="TextBox 6"/>
          <p:cNvSpPr txBox="1"/>
          <p:nvPr/>
        </p:nvSpPr>
        <p:spPr>
          <a:xfrm>
            <a:off x="1561125" y="35912"/>
            <a:ext cx="6021750" cy="461665"/>
          </a:xfrm>
          <a:prstGeom prst="rect">
            <a:avLst/>
          </a:prstGeom>
          <a:noFill/>
        </p:spPr>
        <p:txBody>
          <a:bodyPr wrap="none" rtlCol="0">
            <a:spAutoFit/>
          </a:bodyPr>
          <a:lstStyle/>
          <a:p>
            <a:r>
              <a:rPr lang="en-US" sz="2400" dirty="0" smtClean="0">
                <a:solidFill>
                  <a:srgbClr val="0000FF"/>
                </a:solidFill>
                <a:latin typeface="Comic Sans MS"/>
                <a:cs typeface="Comic Sans MS"/>
              </a:rPr>
              <a:t>An example of physics performance – </a:t>
            </a:r>
            <a:r>
              <a:rPr lang="en-US" sz="2400" dirty="0" err="1" smtClean="0">
                <a:solidFill>
                  <a:srgbClr val="0000FF"/>
                </a:solidFill>
                <a:latin typeface="Lucida Grande"/>
                <a:ea typeface="Lucida Grande"/>
                <a:cs typeface="Lucida Grande"/>
              </a:rPr>
              <a:t>Λ</a:t>
            </a:r>
            <a:r>
              <a:rPr lang="en-US" sz="2400" baseline="-25000" dirty="0" err="1" smtClean="0">
                <a:solidFill>
                  <a:srgbClr val="0000FF"/>
                </a:solidFill>
                <a:latin typeface="Comic Sans MS"/>
                <a:cs typeface="Comic Sans MS"/>
              </a:rPr>
              <a:t>c</a:t>
            </a:r>
            <a:endParaRPr lang="en-US" sz="2400" baseline="-25000" dirty="0">
              <a:solidFill>
                <a:srgbClr val="C00000"/>
              </a:solidFill>
              <a:latin typeface="Comic Sans MS"/>
              <a:cs typeface="Comic Sans MS"/>
            </a:endParaRPr>
          </a:p>
        </p:txBody>
      </p:sp>
      <p:sp>
        <p:nvSpPr>
          <p:cNvPr id="9" name="Text Box 4"/>
          <p:cNvSpPr txBox="1">
            <a:spLocks noChangeArrowheads="1"/>
          </p:cNvSpPr>
          <p:nvPr/>
        </p:nvSpPr>
        <p:spPr bwMode="auto">
          <a:xfrm>
            <a:off x="1559386" y="836712"/>
            <a:ext cx="5125171" cy="461665"/>
          </a:xfrm>
          <a:prstGeom prst="rect">
            <a:avLst/>
          </a:prstGeom>
          <a:noFill/>
          <a:ln w="12700" algn="ctr">
            <a:noFill/>
            <a:miter lim="800000"/>
            <a:headEnd/>
            <a:tailEnd/>
          </a:ln>
        </p:spPr>
        <p:txBody>
          <a:bodyPr wrap="none">
            <a:spAutoFit/>
          </a:bodyPr>
          <a:lstStyle/>
          <a:p>
            <a:pPr algn="ctr" eaLnBrk="0" hangingPunct="0">
              <a:defRPr/>
            </a:pPr>
            <a:r>
              <a:rPr lang="en-US" sz="2400" b="0" dirty="0" err="1" smtClean="0">
                <a:solidFill>
                  <a:srgbClr val="C00000"/>
                </a:solidFill>
                <a:latin typeface="Times New Roman"/>
                <a:ea typeface="ＭＳ Ｐゴシック" charset="-128"/>
                <a:cs typeface="Times New Roman"/>
              </a:rPr>
              <a:t>Λ</a:t>
            </a:r>
            <a:r>
              <a:rPr lang="en-US" sz="2400" b="0" baseline="-25000" dirty="0" err="1" smtClean="0">
                <a:solidFill>
                  <a:srgbClr val="C00000"/>
                </a:solidFill>
                <a:latin typeface="Times New Roman"/>
                <a:ea typeface="ＭＳ Ｐゴシック" charset="-128"/>
                <a:cs typeface="Times New Roman"/>
              </a:rPr>
              <a:t>c</a:t>
            </a:r>
            <a:r>
              <a:rPr lang="en-US" sz="2400" b="0" dirty="0" smtClean="0">
                <a:solidFill>
                  <a:srgbClr val="C00000"/>
                </a:solidFill>
                <a:latin typeface="Times New Roman"/>
                <a:ea typeface="ＭＳ Ｐゴシック" charset="-128"/>
                <a:cs typeface="Times New Roman"/>
              </a:rPr>
              <a:t> </a:t>
            </a:r>
            <a:r>
              <a:rPr lang="en-US" sz="2400" b="0" dirty="0">
                <a:solidFill>
                  <a:srgbClr val="C00000"/>
                </a:solidFill>
                <a:latin typeface="Times New Roman"/>
                <a:ea typeface="ＭＳ Ｐゴシック" charset="-128"/>
                <a:cs typeface="Times New Roman"/>
                <a:sym typeface="Wingdings 3"/>
              </a:rPr>
              <a:t></a:t>
            </a:r>
            <a:r>
              <a:rPr lang="en-US" sz="2400" b="0" dirty="0" err="1" smtClean="0">
                <a:solidFill>
                  <a:srgbClr val="C00000"/>
                </a:solidFill>
                <a:latin typeface="Times New Roman"/>
                <a:ea typeface="ＭＳ Ｐゴシック" charset="-128"/>
                <a:cs typeface="Times New Roman"/>
                <a:sym typeface="Wingdings 3"/>
              </a:rPr>
              <a:t>pK</a:t>
            </a:r>
            <a:r>
              <a:rPr lang="en-US" sz="2400" b="0" dirty="0" smtClean="0">
                <a:solidFill>
                  <a:srgbClr val="C00000"/>
                </a:solidFill>
                <a:latin typeface="Times New Roman"/>
                <a:ea typeface="ＭＳ Ｐゴシック" charset="-128"/>
                <a:cs typeface="Times New Roman"/>
                <a:sym typeface="Wingdings 3"/>
              </a:rPr>
              <a:t>π </a:t>
            </a:r>
            <a:r>
              <a:rPr lang="en-US" sz="2400" b="0" dirty="0">
                <a:solidFill>
                  <a:srgbClr val="C00000"/>
                </a:solidFill>
                <a:latin typeface="Times New Roman"/>
                <a:ea typeface="ＭＳ Ｐゴシック" charset="-128"/>
                <a:cs typeface="Times New Roman"/>
                <a:sym typeface="Wingdings 3"/>
              </a:rPr>
              <a:t>as a benchmark case in </a:t>
            </a:r>
            <a:r>
              <a:rPr lang="en-US" sz="2400" dirty="0" err="1" smtClean="0">
                <a:solidFill>
                  <a:srgbClr val="C00000"/>
                </a:solidFill>
                <a:latin typeface="Times New Roman"/>
                <a:ea typeface="ＭＳ Ｐゴシック" charset="-128"/>
                <a:cs typeface="Times New Roman"/>
                <a:sym typeface="Wingdings 3"/>
              </a:rPr>
              <a:t>Pb</a:t>
            </a:r>
            <a:r>
              <a:rPr lang="en-US" sz="2400" b="0" dirty="0" err="1" smtClean="0">
                <a:solidFill>
                  <a:srgbClr val="C00000"/>
                </a:solidFill>
                <a:latin typeface="Times New Roman"/>
                <a:ea typeface="ＭＳ Ｐゴシック" charset="-128"/>
                <a:cs typeface="Times New Roman"/>
                <a:sym typeface="Wingdings 3"/>
              </a:rPr>
              <a:t>-</a:t>
            </a:r>
            <a:r>
              <a:rPr lang="en-US" sz="2400" dirty="0" err="1" smtClean="0">
                <a:solidFill>
                  <a:srgbClr val="C00000"/>
                </a:solidFill>
                <a:latin typeface="Times New Roman"/>
                <a:ea typeface="ＭＳ Ｐゴシック" charset="-128"/>
                <a:cs typeface="Times New Roman"/>
                <a:sym typeface="Wingdings 3"/>
              </a:rPr>
              <a:t>Pb</a:t>
            </a:r>
            <a:endParaRPr lang="en-US" sz="2400" b="0" dirty="0">
              <a:solidFill>
                <a:srgbClr val="C00000"/>
              </a:solidFill>
              <a:latin typeface="Times New Roman"/>
              <a:ea typeface="ＭＳ Ｐゴシック" charset="-128"/>
              <a:cs typeface="Times New Roman"/>
            </a:endParaRPr>
          </a:p>
        </p:txBody>
      </p:sp>
      <p:sp>
        <p:nvSpPr>
          <p:cNvPr id="10" name="Segnaposto data 2"/>
          <p:cNvSpPr>
            <a:spLocks noGrp="1"/>
          </p:cNvSpPr>
          <p:nvPr>
            <p:ph type="dt" sz="half" idx="4294967295"/>
          </p:nvPr>
        </p:nvSpPr>
        <p:spPr>
          <a:xfrm>
            <a:off x="35496" y="6597352"/>
            <a:ext cx="2514600" cy="260648"/>
          </a:xfrm>
          <a:prstGeom prst="rect">
            <a:avLst/>
          </a:prstGeom>
        </p:spPr>
        <p:txBody>
          <a:bodyPr/>
          <a:lstStyle>
            <a:lvl1pPr>
              <a:defRPr sz="1200" i="1">
                <a:solidFill>
                  <a:srgbClr val="FFFFFF"/>
                </a:solidFill>
                <a:latin typeface="Times New Roman" pitchFamily="18" charset="0"/>
                <a:cs typeface="Times New Roman" pitchFamily="18" charset="0"/>
              </a:defRPr>
            </a:lvl1pPr>
          </a:lstStyle>
          <a:p>
            <a:r>
              <a:rPr lang="en-US" smtClean="0"/>
              <a:t>V. Manzari - INFN Bari</a:t>
            </a:r>
            <a:endParaRPr lang="en-US" dirty="0"/>
          </a:p>
        </p:txBody>
      </p:sp>
      <p:sp>
        <p:nvSpPr>
          <p:cNvPr id="11" name="Segnaposto piè di pagina 3"/>
          <p:cNvSpPr>
            <a:spLocks noGrp="1"/>
          </p:cNvSpPr>
          <p:nvPr>
            <p:ph type="ftr" sz="quarter" idx="4294967295"/>
          </p:nvPr>
        </p:nvSpPr>
        <p:spPr>
          <a:xfrm>
            <a:off x="2293640" y="6597352"/>
            <a:ext cx="4556720" cy="260648"/>
          </a:xfrm>
          <a:prstGeom prst="rect">
            <a:avLst/>
          </a:prstGeom>
        </p:spPr>
        <p:txBody>
          <a:bodyPr/>
          <a:lstStyle>
            <a:lvl1pPr algn="ctr">
              <a:defRPr sz="1200" i="1">
                <a:solidFill>
                  <a:srgbClr val="FFFFFF"/>
                </a:solidFill>
                <a:latin typeface="Times New Roman" pitchFamily="18" charset="0"/>
                <a:cs typeface="Times New Roman" pitchFamily="18" charset="0"/>
              </a:defRPr>
            </a:lvl1pPr>
          </a:lstStyle>
          <a:p>
            <a:r>
              <a:rPr lang="en-US" dirty="0" smtClean="0"/>
              <a:t>STORI’11 Conference – 9-14 October 201I</a:t>
            </a:r>
            <a:endParaRPr lang="en-US" dirty="0"/>
          </a:p>
        </p:txBody>
      </p:sp>
      <p:sp>
        <p:nvSpPr>
          <p:cNvPr id="12" name="Segnaposto numero diapositiva 4"/>
          <p:cNvSpPr>
            <a:spLocks noGrp="1"/>
          </p:cNvSpPr>
          <p:nvPr>
            <p:ph type="sldNum" sz="quarter" idx="4294967295"/>
          </p:nvPr>
        </p:nvSpPr>
        <p:spPr>
          <a:xfrm>
            <a:off x="7279704" y="6597352"/>
            <a:ext cx="1828800" cy="260648"/>
          </a:xfrm>
          <a:prstGeom prst="rect">
            <a:avLst/>
          </a:prstGeom>
        </p:spPr>
        <p:txBody>
          <a:bodyPr/>
          <a:lstStyle>
            <a:lvl1pPr algn="r">
              <a:defRPr sz="1200">
                <a:solidFill>
                  <a:srgbClr val="FFFFFF"/>
                </a:solidFill>
                <a:latin typeface="Times New Roman" pitchFamily="18" charset="0"/>
                <a:cs typeface="Times New Roman" pitchFamily="18" charset="0"/>
              </a:defRPr>
            </a:lvl1pPr>
          </a:lstStyle>
          <a:p>
            <a:fld id="{1AD43CCC-A7CC-4ABA-9D32-69ABA54BAB03}" type="slidenum">
              <a:rPr lang="en-US" smtClean="0"/>
              <a:pPr/>
              <a:t>28</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496" y="813187"/>
            <a:ext cx="8686800" cy="4632037"/>
          </a:xfrm>
          <a:prstGeom prst="rect">
            <a:avLst/>
          </a:prstGeom>
        </p:spPr>
        <p:txBody>
          <a:bodyPr>
            <a:spAutoFit/>
          </a:bodyPr>
          <a:lstStyle/>
          <a:p>
            <a:pPr marL="342900" indent="-342900">
              <a:buFont typeface="Wingdings" charset="2"/>
              <a:buChar char="Ø"/>
              <a:defRPr/>
            </a:pPr>
            <a:r>
              <a:rPr lang="en-US" sz="2000" b="0" dirty="0">
                <a:solidFill>
                  <a:srgbClr val="C00000"/>
                </a:solidFill>
                <a:latin typeface="Times New Roman"/>
                <a:ea typeface="ＭＳ Ｐゴシック" charset="-128"/>
                <a:cs typeface="Times New Roman"/>
              </a:rPr>
              <a:t>In one </a:t>
            </a:r>
            <a:r>
              <a:rPr lang="en-US" sz="2000" b="0" dirty="0" smtClean="0">
                <a:solidFill>
                  <a:srgbClr val="C00000"/>
                </a:solidFill>
                <a:latin typeface="Times New Roman"/>
                <a:ea typeface="ＭＳ Ｐゴシック" charset="-128"/>
                <a:cs typeface="Times New Roman"/>
              </a:rPr>
              <a:t>current SPD </a:t>
            </a:r>
            <a:r>
              <a:rPr lang="en-US" sz="2000" b="0" dirty="0">
                <a:solidFill>
                  <a:srgbClr val="C00000"/>
                </a:solidFill>
                <a:latin typeface="Times New Roman"/>
                <a:ea typeface="ＭＳ Ｐゴシック" charset="-128"/>
                <a:cs typeface="Times New Roman"/>
              </a:rPr>
              <a:t>layer</a:t>
            </a:r>
          </a:p>
          <a:p>
            <a:pPr marL="313200" lvl="1">
              <a:spcBef>
                <a:spcPts val="1800"/>
              </a:spcBef>
              <a:buFont typeface="Arial" pitchFamily="34" charset="0"/>
              <a:buChar char="•"/>
              <a:defRPr/>
            </a:pPr>
            <a:r>
              <a:rPr lang="en-US" sz="2000" b="0" dirty="0">
                <a:solidFill>
                  <a:srgbClr val="002060"/>
                </a:solidFill>
                <a:latin typeface="Times New Roman"/>
                <a:ea typeface="ＭＳ Ｐゴシック" charset="-128"/>
                <a:cs typeface="Times New Roman"/>
              </a:rPr>
              <a:t> Carbon fiber support: 200 </a:t>
            </a:r>
            <a:r>
              <a:rPr lang="en-US" sz="2000" b="0" dirty="0" err="1" smtClean="0">
                <a:solidFill>
                  <a:srgbClr val="002060"/>
                </a:solidFill>
                <a:latin typeface="Times New Roman"/>
                <a:ea typeface="ＭＳ Ｐゴシック" charset="-128"/>
                <a:cs typeface="Times New Roman"/>
              </a:rPr>
              <a:t>μm</a:t>
            </a:r>
            <a:endParaRPr lang="en-US" sz="2000" b="0" dirty="0">
              <a:solidFill>
                <a:srgbClr val="002060"/>
              </a:solidFill>
              <a:latin typeface="Times New Roman"/>
              <a:ea typeface="ＭＳ Ｐゴシック" charset="-128"/>
              <a:cs typeface="Times New Roman"/>
            </a:endParaRPr>
          </a:p>
          <a:p>
            <a:pPr marL="313200" lvl="1">
              <a:spcBef>
                <a:spcPts val="1200"/>
              </a:spcBef>
              <a:buFont typeface="Arial" pitchFamily="34" charset="0"/>
              <a:buChar char="•"/>
              <a:defRPr/>
            </a:pPr>
            <a:r>
              <a:rPr lang="en-US" sz="2000" b="0" dirty="0">
                <a:solidFill>
                  <a:srgbClr val="002060"/>
                </a:solidFill>
                <a:latin typeface="Times New Roman"/>
                <a:ea typeface="ＭＳ Ｐゴシック" charset="-128"/>
                <a:cs typeface="Times New Roman"/>
              </a:rPr>
              <a:t> Cooling tube (</a:t>
            </a:r>
            <a:r>
              <a:rPr lang="en-US" sz="2000" b="0" dirty="0" err="1">
                <a:solidFill>
                  <a:srgbClr val="002060"/>
                </a:solidFill>
                <a:latin typeface="Times New Roman"/>
                <a:ea typeface="ＭＳ Ｐゴシック" charset="-128"/>
                <a:cs typeface="Times New Roman"/>
              </a:rPr>
              <a:t>Phynox</a:t>
            </a:r>
            <a:r>
              <a:rPr lang="en-US" sz="2000" b="0" dirty="0">
                <a:solidFill>
                  <a:srgbClr val="002060"/>
                </a:solidFill>
                <a:latin typeface="Times New Roman"/>
                <a:ea typeface="ＭＳ Ｐゴシック" charset="-128"/>
                <a:cs typeface="Times New Roman"/>
              </a:rPr>
              <a:t>): 40 </a:t>
            </a:r>
            <a:r>
              <a:rPr lang="en-US" sz="2000" dirty="0" err="1">
                <a:solidFill>
                  <a:srgbClr val="002060"/>
                </a:solidFill>
                <a:latin typeface="Times New Roman"/>
                <a:ea typeface="ＭＳ Ｐゴシック" charset="-128"/>
                <a:cs typeface="Times New Roman"/>
              </a:rPr>
              <a:t>μm</a:t>
            </a:r>
            <a:r>
              <a:rPr lang="en-US" sz="2000" dirty="0">
                <a:solidFill>
                  <a:srgbClr val="002060"/>
                </a:solidFill>
                <a:latin typeface="Times New Roman"/>
                <a:ea typeface="ＭＳ Ｐゴシック" charset="-128"/>
                <a:cs typeface="Times New Roman"/>
              </a:rPr>
              <a:t> </a:t>
            </a:r>
            <a:r>
              <a:rPr lang="en-US" sz="2000" b="0" dirty="0">
                <a:solidFill>
                  <a:srgbClr val="002060"/>
                </a:solidFill>
                <a:latin typeface="Times New Roman"/>
                <a:ea typeface="ＭＳ Ｐゴシック" charset="-128"/>
                <a:cs typeface="Times New Roman"/>
              </a:rPr>
              <a:t>wall thickness</a:t>
            </a:r>
          </a:p>
          <a:p>
            <a:pPr marL="313200" lvl="1">
              <a:spcBef>
                <a:spcPts val="1200"/>
              </a:spcBef>
              <a:buFont typeface="Arial" pitchFamily="34" charset="0"/>
              <a:buChar char="•"/>
              <a:defRPr/>
            </a:pPr>
            <a:r>
              <a:rPr lang="en-US" sz="2000" b="0" dirty="0">
                <a:solidFill>
                  <a:srgbClr val="002060"/>
                </a:solidFill>
                <a:latin typeface="Times New Roman"/>
                <a:ea typeface="ＭＳ Ｐゴシック" charset="-128"/>
                <a:cs typeface="Times New Roman"/>
              </a:rPr>
              <a:t> Grounding foil (Al-</a:t>
            </a:r>
            <a:r>
              <a:rPr lang="en-US" sz="2000" b="0" dirty="0" err="1">
                <a:solidFill>
                  <a:srgbClr val="002060"/>
                </a:solidFill>
                <a:latin typeface="Times New Roman"/>
                <a:ea typeface="ＭＳ Ｐゴシック" charset="-128"/>
                <a:cs typeface="Times New Roman"/>
              </a:rPr>
              <a:t>Kapton</a:t>
            </a:r>
            <a:r>
              <a:rPr lang="en-US" sz="2000" b="0" dirty="0">
                <a:solidFill>
                  <a:srgbClr val="002060"/>
                </a:solidFill>
                <a:latin typeface="Times New Roman"/>
                <a:ea typeface="ＭＳ Ｐゴシック" charset="-128"/>
                <a:cs typeface="Times New Roman"/>
              </a:rPr>
              <a:t>): 75 </a:t>
            </a:r>
            <a:r>
              <a:rPr lang="en-US" sz="2000" dirty="0" err="1">
                <a:solidFill>
                  <a:srgbClr val="002060"/>
                </a:solidFill>
                <a:latin typeface="Times New Roman"/>
                <a:ea typeface="ＭＳ Ｐゴシック" charset="-128"/>
                <a:cs typeface="Times New Roman"/>
              </a:rPr>
              <a:t>μm</a:t>
            </a:r>
            <a:endParaRPr lang="en-US" sz="2000" b="0" dirty="0">
              <a:solidFill>
                <a:srgbClr val="002060"/>
              </a:solidFill>
              <a:latin typeface="Times New Roman"/>
              <a:ea typeface="ＭＳ Ｐゴシック" charset="-128"/>
              <a:cs typeface="Times New Roman"/>
            </a:endParaRPr>
          </a:p>
          <a:p>
            <a:pPr marL="313200" lvl="1">
              <a:spcBef>
                <a:spcPts val="1200"/>
              </a:spcBef>
              <a:buFont typeface="Arial" pitchFamily="34" charset="0"/>
              <a:buChar char="•"/>
              <a:defRPr/>
            </a:pPr>
            <a:r>
              <a:rPr lang="en-US" sz="2000" b="0" dirty="0">
                <a:solidFill>
                  <a:srgbClr val="C00000"/>
                </a:solidFill>
                <a:latin typeface="Times New Roman"/>
                <a:ea typeface="ＭＳ Ｐゴシック" charset="-128"/>
                <a:cs typeface="Times New Roman"/>
              </a:rPr>
              <a:t> Pixel chip (Silicon): 150 </a:t>
            </a:r>
            <a:r>
              <a:rPr lang="en-US" sz="2000" dirty="0" err="1">
                <a:solidFill>
                  <a:srgbClr val="C00000"/>
                </a:solidFill>
                <a:latin typeface="Times New Roman"/>
                <a:ea typeface="ＭＳ Ｐゴシック" charset="-128"/>
                <a:cs typeface="Times New Roman"/>
              </a:rPr>
              <a:t>μ</a:t>
            </a:r>
            <a:r>
              <a:rPr lang="en-US" sz="2000" b="0" dirty="0" err="1" smtClean="0">
                <a:solidFill>
                  <a:srgbClr val="C00000"/>
                </a:solidFill>
                <a:latin typeface="Times New Roman"/>
                <a:ea typeface="ＭＳ Ｐゴシック" charset="-128"/>
                <a:cs typeface="Times New Roman"/>
              </a:rPr>
              <a:t>m</a:t>
            </a:r>
            <a:r>
              <a:rPr lang="en-US" sz="2000" b="0" dirty="0" smtClean="0">
                <a:solidFill>
                  <a:srgbClr val="C00000"/>
                </a:solidFill>
                <a:latin typeface="Times New Roman"/>
                <a:ea typeface="ＭＳ Ｐゴシック" charset="-128"/>
                <a:cs typeface="Times New Roman"/>
              </a:rPr>
              <a:t> </a:t>
            </a:r>
            <a:r>
              <a:rPr lang="en-US" sz="2000" b="0" dirty="0">
                <a:solidFill>
                  <a:srgbClr val="C00000"/>
                </a:solidFill>
                <a:latin typeface="Times New Roman"/>
                <a:ea typeface="ＭＳ Ｐゴシック" charset="-128"/>
                <a:cs typeface="Times New Roman"/>
                <a:sym typeface="Wingdings 3"/>
              </a:rPr>
              <a:t> 0.16%</a:t>
            </a:r>
          </a:p>
          <a:p>
            <a:pPr marL="313200" lvl="1">
              <a:spcBef>
                <a:spcPts val="1200"/>
              </a:spcBef>
              <a:buFont typeface="Arial" pitchFamily="34" charset="0"/>
              <a:buChar char="•"/>
              <a:defRPr/>
            </a:pPr>
            <a:r>
              <a:rPr lang="en-US" sz="2000" b="0" dirty="0">
                <a:solidFill>
                  <a:srgbClr val="002060"/>
                </a:solidFill>
                <a:latin typeface="Times New Roman"/>
                <a:ea typeface="ＭＳ Ｐゴシック" charset="-128"/>
                <a:cs typeface="Times New Roman"/>
                <a:sym typeface="Wingdings 3"/>
              </a:rPr>
              <a:t> Bump bonds (</a:t>
            </a:r>
            <a:r>
              <a:rPr lang="en-US" sz="2000" b="0" dirty="0" err="1">
                <a:solidFill>
                  <a:srgbClr val="002060"/>
                </a:solidFill>
                <a:latin typeface="Times New Roman"/>
                <a:ea typeface="ＭＳ Ｐゴシック" charset="-128"/>
                <a:cs typeface="Times New Roman"/>
                <a:sym typeface="Wingdings 3"/>
              </a:rPr>
              <a:t>Pb-Sn</a:t>
            </a:r>
            <a:r>
              <a:rPr lang="en-US" sz="2000" b="0" dirty="0">
                <a:solidFill>
                  <a:srgbClr val="002060"/>
                </a:solidFill>
                <a:latin typeface="Times New Roman"/>
                <a:ea typeface="ＭＳ Ｐゴシック" charset="-128"/>
                <a:cs typeface="Times New Roman"/>
                <a:sym typeface="Wingdings 3"/>
              </a:rPr>
              <a:t>): diameter ~15-20 </a:t>
            </a:r>
            <a:r>
              <a:rPr lang="en-US" sz="2000" dirty="0" err="1">
                <a:solidFill>
                  <a:srgbClr val="002060"/>
                </a:solidFill>
                <a:latin typeface="Times New Roman"/>
                <a:ea typeface="ＭＳ Ｐゴシック" charset="-128"/>
                <a:cs typeface="Times New Roman"/>
              </a:rPr>
              <a:t>μm</a:t>
            </a:r>
            <a:endParaRPr lang="en-US" sz="2000" b="0" dirty="0">
              <a:solidFill>
                <a:srgbClr val="002060"/>
              </a:solidFill>
              <a:latin typeface="Times New Roman"/>
              <a:ea typeface="ＭＳ Ｐゴシック" charset="-128"/>
              <a:cs typeface="Times New Roman"/>
            </a:endParaRPr>
          </a:p>
          <a:p>
            <a:pPr marL="313200" lvl="1">
              <a:spcBef>
                <a:spcPts val="1200"/>
              </a:spcBef>
              <a:buFont typeface="Arial" pitchFamily="34" charset="0"/>
              <a:buChar char="•"/>
              <a:defRPr/>
            </a:pPr>
            <a:r>
              <a:rPr lang="en-US" sz="2000" b="0" dirty="0">
                <a:solidFill>
                  <a:srgbClr val="C00000"/>
                </a:solidFill>
                <a:latin typeface="Times New Roman"/>
                <a:ea typeface="ＭＳ Ｐゴシック" charset="-128"/>
                <a:cs typeface="Times New Roman"/>
              </a:rPr>
              <a:t> Silicon sensor: 200 </a:t>
            </a:r>
            <a:r>
              <a:rPr lang="en-US" sz="2000" dirty="0" err="1">
                <a:solidFill>
                  <a:srgbClr val="C00000"/>
                </a:solidFill>
                <a:latin typeface="Times New Roman"/>
                <a:ea typeface="ＭＳ Ｐゴシック" charset="-128"/>
                <a:cs typeface="Times New Roman"/>
              </a:rPr>
              <a:t>μ</a:t>
            </a:r>
            <a:r>
              <a:rPr lang="en-US" sz="2000" b="0" dirty="0" err="1" smtClean="0">
                <a:solidFill>
                  <a:srgbClr val="C00000"/>
                </a:solidFill>
                <a:latin typeface="Times New Roman"/>
                <a:ea typeface="ＭＳ Ｐゴシック" charset="-128"/>
                <a:cs typeface="Times New Roman"/>
              </a:rPr>
              <a:t>m</a:t>
            </a:r>
            <a:r>
              <a:rPr lang="en-US" sz="2000" b="0" dirty="0" smtClean="0">
                <a:solidFill>
                  <a:srgbClr val="C00000"/>
                </a:solidFill>
                <a:latin typeface="Times New Roman"/>
                <a:ea typeface="ＭＳ Ｐゴシック" charset="-128"/>
                <a:cs typeface="Times New Roman"/>
              </a:rPr>
              <a:t> </a:t>
            </a:r>
            <a:r>
              <a:rPr lang="en-US" sz="2000" b="0" dirty="0">
                <a:solidFill>
                  <a:srgbClr val="C00000"/>
                </a:solidFill>
                <a:latin typeface="Times New Roman"/>
                <a:ea typeface="ＭＳ Ｐゴシック" charset="-128"/>
                <a:cs typeface="Times New Roman"/>
                <a:sym typeface="Wingdings 3"/>
              </a:rPr>
              <a:t> 0.22%</a:t>
            </a:r>
          </a:p>
          <a:p>
            <a:pPr marL="313200" lvl="1">
              <a:spcBef>
                <a:spcPts val="1200"/>
              </a:spcBef>
              <a:buFont typeface="Arial" pitchFamily="34" charset="0"/>
              <a:buChar char="•"/>
              <a:defRPr/>
            </a:pPr>
            <a:r>
              <a:rPr lang="en-US" sz="2000" b="0" dirty="0">
                <a:solidFill>
                  <a:srgbClr val="C00000"/>
                </a:solidFill>
                <a:latin typeface="Times New Roman"/>
                <a:ea typeface="ＭＳ Ｐゴシック" charset="-128"/>
                <a:cs typeface="Times New Roman"/>
                <a:sym typeface="Wingdings 3"/>
              </a:rPr>
              <a:t> Pixel bus (</a:t>
            </a:r>
            <a:r>
              <a:rPr lang="en-US" sz="2000" b="0" dirty="0" err="1">
                <a:solidFill>
                  <a:srgbClr val="C00000"/>
                </a:solidFill>
                <a:latin typeface="Times New Roman"/>
                <a:ea typeface="ＭＳ Ｐゴシック" charset="-128"/>
                <a:cs typeface="Times New Roman"/>
                <a:sym typeface="Wingdings 3"/>
              </a:rPr>
              <a:t>Al+Kapton</a:t>
            </a:r>
            <a:r>
              <a:rPr lang="en-US" sz="2000" b="0" dirty="0">
                <a:solidFill>
                  <a:srgbClr val="C00000"/>
                </a:solidFill>
                <a:latin typeface="Times New Roman"/>
                <a:ea typeface="ＭＳ Ｐゴシック" charset="-128"/>
                <a:cs typeface="Times New Roman"/>
                <a:sym typeface="Wingdings 3"/>
              </a:rPr>
              <a:t>): 280 </a:t>
            </a:r>
            <a:r>
              <a:rPr lang="en-US" sz="2000" dirty="0" err="1">
                <a:solidFill>
                  <a:srgbClr val="C00000"/>
                </a:solidFill>
                <a:latin typeface="Times New Roman"/>
                <a:ea typeface="ＭＳ Ｐゴシック" charset="-128"/>
                <a:cs typeface="Times New Roman"/>
              </a:rPr>
              <a:t>μ</a:t>
            </a:r>
            <a:r>
              <a:rPr lang="en-US" sz="2000" b="0" dirty="0" err="1" smtClean="0">
                <a:solidFill>
                  <a:srgbClr val="C00000"/>
                </a:solidFill>
                <a:latin typeface="Times New Roman"/>
                <a:ea typeface="ＭＳ Ｐゴシック" charset="-128"/>
                <a:cs typeface="Times New Roman"/>
              </a:rPr>
              <a:t>m</a:t>
            </a:r>
            <a:r>
              <a:rPr lang="en-US" sz="2000" b="0" dirty="0" smtClean="0">
                <a:solidFill>
                  <a:srgbClr val="C00000"/>
                </a:solidFill>
                <a:latin typeface="Times New Roman"/>
                <a:ea typeface="ＭＳ Ｐゴシック" charset="-128"/>
                <a:cs typeface="Times New Roman"/>
              </a:rPr>
              <a:t> </a:t>
            </a:r>
            <a:r>
              <a:rPr lang="en-US" sz="2000" b="0" dirty="0">
                <a:solidFill>
                  <a:srgbClr val="C00000"/>
                </a:solidFill>
                <a:latin typeface="Times New Roman"/>
                <a:ea typeface="ＭＳ Ｐゴシック" charset="-128"/>
                <a:cs typeface="Times New Roman"/>
                <a:sym typeface="Wingdings 3"/>
              </a:rPr>
              <a:t> 0.48%</a:t>
            </a:r>
          </a:p>
          <a:p>
            <a:pPr marL="313200" lvl="1">
              <a:spcBef>
                <a:spcPts val="1200"/>
              </a:spcBef>
              <a:buFont typeface="Arial" pitchFamily="34" charset="0"/>
              <a:buChar char="•"/>
              <a:defRPr/>
            </a:pPr>
            <a:r>
              <a:rPr lang="en-US" sz="2000" b="0" dirty="0">
                <a:solidFill>
                  <a:srgbClr val="002060"/>
                </a:solidFill>
                <a:latin typeface="Times New Roman"/>
                <a:ea typeface="ＭＳ Ｐゴシック" charset="-128"/>
                <a:cs typeface="Times New Roman"/>
                <a:sym typeface="Wingdings 3"/>
              </a:rPr>
              <a:t> SMD components</a:t>
            </a:r>
          </a:p>
          <a:p>
            <a:pPr marL="313200" lvl="1">
              <a:spcBef>
                <a:spcPts val="1200"/>
              </a:spcBef>
              <a:buFont typeface="Arial" pitchFamily="34" charset="0"/>
              <a:buChar char="•"/>
              <a:defRPr/>
            </a:pPr>
            <a:r>
              <a:rPr lang="en-US" sz="2000" b="0" dirty="0">
                <a:solidFill>
                  <a:srgbClr val="002060"/>
                </a:solidFill>
                <a:latin typeface="Times New Roman"/>
                <a:ea typeface="ＭＳ Ｐゴシック" charset="-128"/>
                <a:cs typeface="Times New Roman"/>
                <a:sym typeface="Wingdings 3"/>
              </a:rPr>
              <a:t> Glue (</a:t>
            </a:r>
            <a:r>
              <a:rPr lang="en-US" sz="2000" b="0" dirty="0" err="1">
                <a:solidFill>
                  <a:srgbClr val="002060"/>
                </a:solidFill>
                <a:latin typeface="Times New Roman"/>
                <a:ea typeface="ＭＳ Ｐゴシック" charset="-128"/>
                <a:cs typeface="Times New Roman"/>
                <a:sym typeface="Wingdings 3"/>
              </a:rPr>
              <a:t>Eccobond</a:t>
            </a:r>
            <a:r>
              <a:rPr lang="en-US" sz="2000" b="0" dirty="0">
                <a:solidFill>
                  <a:srgbClr val="002060"/>
                </a:solidFill>
                <a:latin typeface="Times New Roman"/>
                <a:ea typeface="ＭＳ Ｐゴシック" charset="-128"/>
                <a:cs typeface="Times New Roman"/>
                <a:sym typeface="Wingdings 3"/>
              </a:rPr>
              <a:t> 45) and thermal grease</a:t>
            </a:r>
          </a:p>
        </p:txBody>
      </p:sp>
      <p:sp>
        <p:nvSpPr>
          <p:cNvPr id="41986" name="TextBox 16"/>
          <p:cNvSpPr txBox="1">
            <a:spLocks noChangeArrowheads="1"/>
          </p:cNvSpPr>
          <p:nvPr/>
        </p:nvSpPr>
        <p:spPr bwMode="auto">
          <a:xfrm>
            <a:off x="920750" y="5765254"/>
            <a:ext cx="6655413" cy="400110"/>
          </a:xfrm>
          <a:prstGeom prst="rect">
            <a:avLst/>
          </a:prstGeom>
          <a:solidFill>
            <a:srgbClr val="FFFFCC"/>
          </a:solidFill>
          <a:ln w="9525">
            <a:solidFill>
              <a:srgbClr val="C00000"/>
            </a:solidFill>
            <a:miter lim="800000"/>
            <a:headEnd/>
            <a:tailEnd/>
          </a:ln>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2000" b="0" dirty="0">
                <a:solidFill>
                  <a:srgbClr val="002060"/>
                </a:solidFill>
                <a:latin typeface="Times New Roman"/>
                <a:cs typeface="Times New Roman"/>
                <a:sym typeface="Wingdings 3" charset="0"/>
              </a:rPr>
              <a:t>Two main contributors</a:t>
            </a:r>
            <a:r>
              <a:rPr lang="en-US" sz="2000" b="0" dirty="0">
                <a:solidFill>
                  <a:srgbClr val="0070C0"/>
                </a:solidFill>
                <a:latin typeface="Times New Roman"/>
                <a:cs typeface="Times New Roman"/>
                <a:sym typeface="Wingdings 3" charset="0"/>
              </a:rPr>
              <a:t>: </a:t>
            </a:r>
            <a:r>
              <a:rPr lang="en-US" sz="2000" b="0" dirty="0">
                <a:solidFill>
                  <a:srgbClr val="C00000"/>
                </a:solidFill>
                <a:latin typeface="Times New Roman"/>
                <a:cs typeface="Times New Roman"/>
                <a:sym typeface="Wingdings 3" charset="0"/>
              </a:rPr>
              <a:t>silicon</a:t>
            </a:r>
            <a:r>
              <a:rPr lang="en-US" sz="2000" b="0" dirty="0">
                <a:solidFill>
                  <a:srgbClr val="0070C0"/>
                </a:solidFill>
                <a:latin typeface="Times New Roman"/>
                <a:cs typeface="Times New Roman"/>
                <a:sym typeface="Wingdings 3" charset="0"/>
              </a:rPr>
              <a:t> </a:t>
            </a:r>
            <a:r>
              <a:rPr lang="en-US" sz="2000" b="0" dirty="0">
                <a:solidFill>
                  <a:srgbClr val="002060"/>
                </a:solidFill>
                <a:latin typeface="Times New Roman"/>
                <a:cs typeface="Times New Roman"/>
                <a:sym typeface="Wingdings 3" charset="0"/>
              </a:rPr>
              <a:t>and interconnect structure (</a:t>
            </a:r>
            <a:r>
              <a:rPr lang="en-US" sz="2000" b="0" dirty="0">
                <a:solidFill>
                  <a:srgbClr val="C00000"/>
                </a:solidFill>
                <a:latin typeface="Times New Roman"/>
                <a:cs typeface="Times New Roman"/>
                <a:sym typeface="Wingdings 3" charset="0"/>
              </a:rPr>
              <a:t>bus</a:t>
            </a:r>
            <a:r>
              <a:rPr lang="en-US" sz="2000" b="0" dirty="0">
                <a:solidFill>
                  <a:srgbClr val="002060"/>
                </a:solidFill>
                <a:latin typeface="Times New Roman"/>
                <a:cs typeface="Times New Roman"/>
                <a:sym typeface="Wingdings 3" charset="0"/>
              </a:rPr>
              <a:t>)</a:t>
            </a:r>
          </a:p>
        </p:txBody>
      </p:sp>
      <p:sp>
        <p:nvSpPr>
          <p:cNvPr id="5" name="TextBox 4"/>
          <p:cNvSpPr txBox="1"/>
          <p:nvPr/>
        </p:nvSpPr>
        <p:spPr>
          <a:xfrm>
            <a:off x="1654825" y="35912"/>
            <a:ext cx="6338845" cy="461665"/>
          </a:xfrm>
          <a:prstGeom prst="rect">
            <a:avLst/>
          </a:prstGeom>
          <a:noFill/>
        </p:spPr>
        <p:txBody>
          <a:bodyPr wrap="none" rtlCol="0">
            <a:spAutoFit/>
          </a:bodyPr>
          <a:lstStyle/>
          <a:p>
            <a:r>
              <a:rPr lang="en-US" sz="2400" dirty="0" smtClean="0">
                <a:solidFill>
                  <a:srgbClr val="0000FF"/>
                </a:solidFill>
                <a:latin typeface="Comic Sans MS"/>
                <a:cs typeface="Comic Sans MS"/>
              </a:rPr>
              <a:t>Material budget of each current SPD layer</a:t>
            </a:r>
            <a:endParaRPr lang="en-US" sz="2400" dirty="0">
              <a:solidFill>
                <a:srgbClr val="C00000"/>
              </a:solidFill>
              <a:latin typeface="Comic Sans MS"/>
              <a:cs typeface="Comic Sans MS"/>
            </a:endParaRPr>
          </a:p>
        </p:txBody>
      </p:sp>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l="1439" r="3593"/>
          <a:stretch/>
        </p:blipFill>
        <p:spPr bwMode="auto">
          <a:xfrm>
            <a:off x="5004048" y="2298931"/>
            <a:ext cx="4145344" cy="262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egnaposto data 2"/>
          <p:cNvSpPr>
            <a:spLocks noGrp="1"/>
          </p:cNvSpPr>
          <p:nvPr>
            <p:ph type="dt" sz="half" idx="4294967295"/>
          </p:nvPr>
        </p:nvSpPr>
        <p:spPr>
          <a:xfrm>
            <a:off x="35496" y="6597352"/>
            <a:ext cx="2514600" cy="260648"/>
          </a:xfrm>
          <a:prstGeom prst="rect">
            <a:avLst/>
          </a:prstGeom>
        </p:spPr>
        <p:txBody>
          <a:bodyPr/>
          <a:lstStyle>
            <a:lvl1pPr>
              <a:defRPr sz="1200" i="1">
                <a:solidFill>
                  <a:srgbClr val="FFFFFF"/>
                </a:solidFill>
                <a:latin typeface="Times New Roman" pitchFamily="18" charset="0"/>
                <a:cs typeface="Times New Roman" pitchFamily="18" charset="0"/>
              </a:defRPr>
            </a:lvl1pPr>
          </a:lstStyle>
          <a:p>
            <a:r>
              <a:rPr lang="en-US" smtClean="0"/>
              <a:t>V. Manzari - INFN Bari</a:t>
            </a:r>
            <a:endParaRPr lang="en-US" dirty="0"/>
          </a:p>
        </p:txBody>
      </p:sp>
      <p:sp>
        <p:nvSpPr>
          <p:cNvPr id="8" name="Segnaposto piè di pagina 3"/>
          <p:cNvSpPr>
            <a:spLocks noGrp="1"/>
          </p:cNvSpPr>
          <p:nvPr>
            <p:ph type="ftr" sz="quarter" idx="4294967295"/>
          </p:nvPr>
        </p:nvSpPr>
        <p:spPr>
          <a:xfrm>
            <a:off x="2293640" y="6597352"/>
            <a:ext cx="4556720" cy="260648"/>
          </a:xfrm>
          <a:prstGeom prst="rect">
            <a:avLst/>
          </a:prstGeom>
        </p:spPr>
        <p:txBody>
          <a:bodyPr/>
          <a:lstStyle>
            <a:lvl1pPr algn="ctr">
              <a:defRPr sz="1200" i="1">
                <a:solidFill>
                  <a:srgbClr val="FFFFFF"/>
                </a:solidFill>
                <a:latin typeface="Times New Roman" pitchFamily="18" charset="0"/>
                <a:cs typeface="Times New Roman" pitchFamily="18" charset="0"/>
              </a:defRPr>
            </a:lvl1pPr>
          </a:lstStyle>
          <a:p>
            <a:r>
              <a:rPr lang="en-US" dirty="0" smtClean="0"/>
              <a:t>STORI’11 Conference – 9-14 October 201I</a:t>
            </a:r>
            <a:endParaRPr lang="en-US" dirty="0"/>
          </a:p>
        </p:txBody>
      </p:sp>
      <p:sp>
        <p:nvSpPr>
          <p:cNvPr id="9" name="Segnaposto numero diapositiva 4"/>
          <p:cNvSpPr>
            <a:spLocks noGrp="1"/>
          </p:cNvSpPr>
          <p:nvPr>
            <p:ph type="sldNum" sz="quarter" idx="4294967295"/>
          </p:nvPr>
        </p:nvSpPr>
        <p:spPr>
          <a:xfrm>
            <a:off x="7279704" y="6597352"/>
            <a:ext cx="1828800" cy="260648"/>
          </a:xfrm>
          <a:prstGeom prst="rect">
            <a:avLst/>
          </a:prstGeom>
        </p:spPr>
        <p:txBody>
          <a:bodyPr/>
          <a:lstStyle>
            <a:lvl1pPr algn="r">
              <a:defRPr sz="1200">
                <a:solidFill>
                  <a:srgbClr val="FFFFFF"/>
                </a:solidFill>
                <a:latin typeface="Times New Roman" pitchFamily="18" charset="0"/>
                <a:cs typeface="Times New Roman" pitchFamily="18" charset="0"/>
              </a:defRPr>
            </a:lvl1pPr>
          </a:lstStyle>
          <a:p>
            <a:fld id="{1AD43CCC-A7CC-4ABA-9D32-69ABA54BAB03}" type="slidenum">
              <a:rPr lang="en-US" smtClean="0"/>
              <a:pPr/>
              <a:t>29</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4" descr="alice_technical_paper_ALICE-couleur-OK06_cut_named.png"/>
          <p:cNvPicPr>
            <a:picLocks noChangeAspect="1"/>
          </p:cNvPicPr>
          <p:nvPr/>
        </p:nvPicPr>
        <p:blipFill>
          <a:blip r:embed="rId2" cstate="print">
            <a:extLst>
              <a:ext uri="{28A0092B-C50C-407E-A947-70E740481C1C}">
                <a14:useLocalDpi xmlns:a14="http://schemas.microsoft.com/office/drawing/2010/main"/>
              </a:ext>
            </a:extLst>
          </a:blip>
          <a:srcRect l="12483" r="9293"/>
          <a:stretch>
            <a:fillRect/>
          </a:stretch>
        </p:blipFill>
        <p:spPr bwMode="auto">
          <a:xfrm>
            <a:off x="508799" y="811410"/>
            <a:ext cx="7879625" cy="5713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 name="Text Box 3"/>
          <p:cNvSpPr txBox="1">
            <a:spLocks noChangeArrowheads="1"/>
          </p:cNvSpPr>
          <p:nvPr/>
        </p:nvSpPr>
        <p:spPr bwMode="auto">
          <a:xfrm>
            <a:off x="7346950" y="5775325"/>
            <a:ext cx="1644650" cy="701675"/>
          </a:xfrm>
          <a:prstGeom prst="rect">
            <a:avLst/>
          </a:prstGeom>
          <a:solidFill>
            <a:srgbClr val="FFFF99"/>
          </a:solidFill>
          <a:ln w="12700">
            <a:solidFill>
              <a:srgbClr val="000000"/>
            </a:solidFill>
            <a:miter lim="800000"/>
            <a:headEnd/>
            <a:tailEnd/>
          </a:ln>
        </p:spPr>
        <p:txBody>
          <a:bodyPr wrap="none" lIns="92075" tIns="46038" rIns="92075" bIns="4603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nSpc>
                <a:spcPct val="90000"/>
              </a:lnSpc>
              <a:spcBef>
                <a:spcPct val="30000"/>
              </a:spcBef>
            </a:pPr>
            <a:r>
              <a:rPr lang="en-US">
                <a:solidFill>
                  <a:srgbClr val="000000"/>
                </a:solidFill>
              </a:rPr>
              <a:t>Detector:</a:t>
            </a:r>
          </a:p>
          <a:p>
            <a:pPr>
              <a:lnSpc>
                <a:spcPct val="90000"/>
              </a:lnSpc>
              <a:spcBef>
                <a:spcPct val="30000"/>
              </a:spcBef>
            </a:pPr>
            <a:r>
              <a:rPr lang="en-US">
                <a:solidFill>
                  <a:srgbClr val="000000"/>
                </a:solidFill>
              </a:rPr>
              <a:t>Size: </a:t>
            </a:r>
            <a:r>
              <a:rPr lang="en-US">
                <a:solidFill>
                  <a:srgbClr val="FC0128"/>
                </a:solidFill>
              </a:rPr>
              <a:t>16 x 26</a:t>
            </a:r>
            <a:r>
              <a:rPr lang="en-US">
                <a:solidFill>
                  <a:srgbClr val="000000"/>
                </a:solidFill>
              </a:rPr>
              <a:t> meters</a:t>
            </a:r>
          </a:p>
          <a:p>
            <a:pPr>
              <a:lnSpc>
                <a:spcPct val="90000"/>
              </a:lnSpc>
              <a:spcBef>
                <a:spcPct val="30000"/>
              </a:spcBef>
            </a:pPr>
            <a:r>
              <a:rPr lang="en-US">
                <a:solidFill>
                  <a:srgbClr val="000000"/>
                </a:solidFill>
              </a:rPr>
              <a:t>Weight: </a:t>
            </a:r>
            <a:r>
              <a:rPr lang="en-US">
                <a:solidFill>
                  <a:srgbClr val="FC0128"/>
                </a:solidFill>
              </a:rPr>
              <a:t>10,000</a:t>
            </a:r>
            <a:r>
              <a:rPr lang="en-US">
                <a:solidFill>
                  <a:srgbClr val="000000"/>
                </a:solidFill>
              </a:rPr>
              <a:t> tons</a:t>
            </a:r>
          </a:p>
        </p:txBody>
      </p:sp>
      <p:sp>
        <p:nvSpPr>
          <p:cNvPr id="6" name="Text Box 3"/>
          <p:cNvSpPr txBox="1">
            <a:spLocks noChangeArrowheads="1"/>
          </p:cNvSpPr>
          <p:nvPr/>
        </p:nvSpPr>
        <p:spPr bwMode="auto">
          <a:xfrm>
            <a:off x="3890963" y="609600"/>
            <a:ext cx="1425575" cy="701675"/>
          </a:xfrm>
          <a:prstGeom prst="rect">
            <a:avLst/>
          </a:prstGeom>
          <a:solidFill>
            <a:srgbClr val="FFFF99"/>
          </a:solidFill>
          <a:ln w="12700">
            <a:solidFill>
              <a:srgbClr val="000000"/>
            </a:solidFill>
            <a:miter lim="800000"/>
            <a:headEnd/>
            <a:tailEnd/>
          </a:ln>
        </p:spPr>
        <p:txBody>
          <a:bodyPr wrap="none" lIns="92075" tIns="46038" rIns="92075" bIns="4603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a:lnSpc>
                <a:spcPct val="90000"/>
              </a:lnSpc>
              <a:spcBef>
                <a:spcPct val="30000"/>
              </a:spcBef>
            </a:pPr>
            <a:r>
              <a:rPr lang="en-US">
                <a:solidFill>
                  <a:srgbClr val="000000"/>
                </a:solidFill>
              </a:rPr>
              <a:t>Central Barrel</a:t>
            </a:r>
          </a:p>
          <a:p>
            <a:pPr algn="ctr">
              <a:lnSpc>
                <a:spcPct val="90000"/>
              </a:lnSpc>
              <a:spcBef>
                <a:spcPct val="30000"/>
              </a:spcBef>
            </a:pPr>
            <a:r>
              <a:rPr lang="en-US" b="0">
                <a:solidFill>
                  <a:srgbClr val="000000"/>
                </a:solidFill>
              </a:rPr>
              <a:t>2 </a:t>
            </a:r>
            <a:r>
              <a:rPr lang="en-US" b="0">
                <a:solidFill>
                  <a:srgbClr val="000000"/>
                </a:solidFill>
                <a:latin typeface="Symbol" charset="0"/>
              </a:rPr>
              <a:t>p</a:t>
            </a:r>
            <a:r>
              <a:rPr lang="en-US" b="0">
                <a:solidFill>
                  <a:srgbClr val="000000"/>
                </a:solidFill>
              </a:rPr>
              <a:t> tracking &amp; PID</a:t>
            </a:r>
          </a:p>
          <a:p>
            <a:pPr algn="ctr">
              <a:lnSpc>
                <a:spcPct val="90000"/>
              </a:lnSpc>
              <a:spcBef>
                <a:spcPct val="30000"/>
              </a:spcBef>
              <a:buFont typeface="Wingdings" charset="0"/>
              <a:buNone/>
            </a:pPr>
            <a:r>
              <a:rPr lang="en-US" b="0">
                <a:solidFill>
                  <a:srgbClr val="FF0000"/>
                </a:solidFill>
                <a:latin typeface="Symbol" charset="0"/>
              </a:rPr>
              <a:t>Dh</a:t>
            </a:r>
            <a:r>
              <a:rPr lang="en-US" b="0">
                <a:solidFill>
                  <a:srgbClr val="FF0000"/>
                </a:solidFill>
              </a:rPr>
              <a:t> ≈ ± 1</a:t>
            </a:r>
          </a:p>
        </p:txBody>
      </p:sp>
      <p:sp>
        <p:nvSpPr>
          <p:cNvPr id="8" name="TextBox 7"/>
          <p:cNvSpPr txBox="1"/>
          <p:nvPr/>
        </p:nvSpPr>
        <p:spPr>
          <a:xfrm>
            <a:off x="2572620" y="35912"/>
            <a:ext cx="3998761" cy="523220"/>
          </a:xfrm>
          <a:prstGeom prst="rect">
            <a:avLst/>
          </a:prstGeom>
          <a:noFill/>
        </p:spPr>
        <p:txBody>
          <a:bodyPr wrap="none" rtlCol="0">
            <a:spAutoFit/>
          </a:bodyPr>
          <a:lstStyle/>
          <a:p>
            <a:r>
              <a:rPr lang="en-US" sz="2800" dirty="0" smtClean="0">
                <a:solidFill>
                  <a:srgbClr val="0000FF"/>
                </a:solidFill>
                <a:latin typeface="Comic Sans MS"/>
                <a:cs typeface="Comic Sans MS"/>
              </a:rPr>
              <a:t>ALICE detector layout</a:t>
            </a:r>
            <a:endParaRPr lang="en-US" sz="2800" dirty="0">
              <a:solidFill>
                <a:srgbClr val="0000FF"/>
              </a:solidFill>
              <a:latin typeface="Comic Sans MS"/>
              <a:cs typeface="Comic Sans MS"/>
            </a:endParaRPr>
          </a:p>
        </p:txBody>
      </p:sp>
      <p:sp>
        <p:nvSpPr>
          <p:cNvPr id="7" name="Segnaposto data 2"/>
          <p:cNvSpPr>
            <a:spLocks noGrp="1"/>
          </p:cNvSpPr>
          <p:nvPr>
            <p:ph type="dt" sz="half" idx="4294967295"/>
          </p:nvPr>
        </p:nvSpPr>
        <p:spPr>
          <a:xfrm>
            <a:off x="35496" y="6597352"/>
            <a:ext cx="2514600" cy="260648"/>
          </a:xfrm>
          <a:prstGeom prst="rect">
            <a:avLst/>
          </a:prstGeom>
        </p:spPr>
        <p:txBody>
          <a:bodyPr/>
          <a:lstStyle>
            <a:lvl1pPr>
              <a:defRPr sz="1200" i="1">
                <a:solidFill>
                  <a:srgbClr val="FFFFFF"/>
                </a:solidFill>
                <a:latin typeface="Times New Roman" pitchFamily="18" charset="0"/>
                <a:cs typeface="Times New Roman" pitchFamily="18" charset="0"/>
              </a:defRPr>
            </a:lvl1pPr>
          </a:lstStyle>
          <a:p>
            <a:r>
              <a:rPr lang="en-US" smtClean="0"/>
              <a:t>V. Manzari - INFN Bari</a:t>
            </a:r>
            <a:endParaRPr lang="en-US" dirty="0"/>
          </a:p>
        </p:txBody>
      </p:sp>
      <p:sp>
        <p:nvSpPr>
          <p:cNvPr id="9" name="Segnaposto piè di pagina 3"/>
          <p:cNvSpPr>
            <a:spLocks noGrp="1"/>
          </p:cNvSpPr>
          <p:nvPr>
            <p:ph type="ftr" sz="quarter" idx="4294967295"/>
          </p:nvPr>
        </p:nvSpPr>
        <p:spPr>
          <a:xfrm>
            <a:off x="2293640" y="6597352"/>
            <a:ext cx="4556720" cy="260648"/>
          </a:xfrm>
          <a:prstGeom prst="rect">
            <a:avLst/>
          </a:prstGeom>
        </p:spPr>
        <p:txBody>
          <a:bodyPr/>
          <a:lstStyle>
            <a:lvl1pPr algn="ctr">
              <a:defRPr sz="1200" i="1">
                <a:solidFill>
                  <a:srgbClr val="FFFFFF"/>
                </a:solidFill>
                <a:latin typeface="Times New Roman" pitchFamily="18" charset="0"/>
                <a:cs typeface="Times New Roman" pitchFamily="18" charset="0"/>
              </a:defRPr>
            </a:lvl1pPr>
          </a:lstStyle>
          <a:p>
            <a:r>
              <a:rPr lang="en-US" dirty="0" smtClean="0"/>
              <a:t>STORI’11 Conference – 9-14 October 201I</a:t>
            </a:r>
            <a:endParaRPr lang="en-US" dirty="0"/>
          </a:p>
        </p:txBody>
      </p:sp>
      <p:sp>
        <p:nvSpPr>
          <p:cNvPr id="10" name="Segnaposto numero diapositiva 4"/>
          <p:cNvSpPr>
            <a:spLocks noGrp="1"/>
          </p:cNvSpPr>
          <p:nvPr>
            <p:ph type="sldNum" sz="quarter" idx="4294967295"/>
          </p:nvPr>
        </p:nvSpPr>
        <p:spPr>
          <a:xfrm>
            <a:off x="7279704" y="6597352"/>
            <a:ext cx="1828800" cy="260648"/>
          </a:xfrm>
          <a:prstGeom prst="rect">
            <a:avLst/>
          </a:prstGeom>
        </p:spPr>
        <p:txBody>
          <a:bodyPr/>
          <a:lstStyle>
            <a:lvl1pPr algn="r">
              <a:defRPr sz="1200">
                <a:solidFill>
                  <a:srgbClr val="FFFFFF"/>
                </a:solidFill>
                <a:latin typeface="Times New Roman" pitchFamily="18" charset="0"/>
                <a:cs typeface="Times New Roman" pitchFamily="18" charset="0"/>
              </a:defRPr>
            </a:lvl1pPr>
          </a:lstStyle>
          <a:p>
            <a:fld id="{1AD43CCC-A7CC-4ABA-9D32-69ABA54BAB03}" type="slidenum">
              <a:rPr lang="en-US" smtClean="0"/>
              <a:pPr/>
              <a:t>3</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7504" y="826541"/>
            <a:ext cx="8686800" cy="5770811"/>
          </a:xfrm>
          <a:prstGeom prst="rect">
            <a:avLst/>
          </a:prstGeom>
        </p:spPr>
        <p:txBody>
          <a:bodyPr>
            <a:spAutoFit/>
          </a:bodyPr>
          <a:lstStyle/>
          <a:p>
            <a:pPr marL="342900" indent="-342900">
              <a:buFont typeface="Wingdings" charset="2"/>
              <a:buChar char="Ø"/>
              <a:defRPr/>
            </a:pPr>
            <a:r>
              <a:rPr lang="en-US" sz="2000" b="0" dirty="0">
                <a:solidFill>
                  <a:srgbClr val="C00000"/>
                </a:solidFill>
                <a:latin typeface="Times New Roman"/>
                <a:ea typeface="ＭＳ Ｐゴシック" charset="-128"/>
                <a:cs typeface="Times New Roman"/>
              </a:rPr>
              <a:t>How can the material budget be reduced?</a:t>
            </a:r>
          </a:p>
          <a:p>
            <a:pPr marL="800100" lvl="1" indent="-342900">
              <a:spcBef>
                <a:spcPts val="1800"/>
              </a:spcBef>
              <a:buFont typeface="Wingdings" charset="2"/>
              <a:buChar char="v"/>
              <a:defRPr/>
            </a:pPr>
            <a:r>
              <a:rPr lang="en-US" sz="2000" b="0" dirty="0">
                <a:solidFill>
                  <a:srgbClr val="002060"/>
                </a:solidFill>
                <a:latin typeface="Times New Roman"/>
                <a:ea typeface="ＭＳ Ｐゴシック" charset="-128"/>
                <a:cs typeface="Times New Roman"/>
              </a:rPr>
              <a:t> Reduce silicon chip thickness</a:t>
            </a:r>
          </a:p>
          <a:p>
            <a:pPr marL="800100" lvl="1" indent="-342900">
              <a:lnSpc>
                <a:spcPct val="90000"/>
              </a:lnSpc>
              <a:spcBef>
                <a:spcPts val="1200"/>
              </a:spcBef>
              <a:buFont typeface="Wingdings" charset="2"/>
              <a:buChar char="v"/>
              <a:defRPr/>
            </a:pPr>
            <a:r>
              <a:rPr lang="en-US" sz="2000" b="0" dirty="0">
                <a:solidFill>
                  <a:srgbClr val="002060"/>
                </a:solidFill>
                <a:latin typeface="Times New Roman"/>
                <a:ea typeface="ＭＳ Ｐゴシック" charset="-128"/>
                <a:cs typeface="Times New Roman"/>
              </a:rPr>
              <a:t> Reduce silicon sensor thickness</a:t>
            </a:r>
          </a:p>
          <a:p>
            <a:pPr marL="800100" lvl="1" indent="-342900">
              <a:lnSpc>
                <a:spcPct val="90000"/>
              </a:lnSpc>
              <a:spcBef>
                <a:spcPts val="1200"/>
              </a:spcBef>
              <a:buFont typeface="Wingdings" charset="2"/>
              <a:buChar char="v"/>
              <a:defRPr/>
            </a:pPr>
            <a:r>
              <a:rPr lang="en-US" sz="2000" b="0" dirty="0">
                <a:solidFill>
                  <a:srgbClr val="002060"/>
                </a:solidFill>
                <a:latin typeface="Times New Roman"/>
                <a:ea typeface="ＭＳ Ｐゴシック" charset="-128"/>
                <a:cs typeface="Times New Roman"/>
              </a:rPr>
              <a:t> </a:t>
            </a:r>
            <a:r>
              <a:rPr lang="en-US" sz="2000" b="0" dirty="0" smtClean="0">
                <a:solidFill>
                  <a:srgbClr val="002060"/>
                </a:solidFill>
                <a:latin typeface="Times New Roman"/>
                <a:ea typeface="ＭＳ Ｐゴシック" charset="-128"/>
                <a:cs typeface="Times New Roman"/>
              </a:rPr>
              <a:t>Thin </a:t>
            </a:r>
            <a:r>
              <a:rPr lang="en-US" sz="2000" b="0" dirty="0">
                <a:solidFill>
                  <a:srgbClr val="002060"/>
                </a:solidFill>
                <a:latin typeface="Times New Roman"/>
                <a:ea typeface="ＭＳ Ｐゴシック" charset="-128"/>
                <a:cs typeface="Times New Roman"/>
              </a:rPr>
              <a:t>monolithic structures</a:t>
            </a:r>
          </a:p>
          <a:p>
            <a:pPr marL="800100" lvl="1" indent="-342900">
              <a:lnSpc>
                <a:spcPct val="90000"/>
              </a:lnSpc>
              <a:spcBef>
                <a:spcPts val="1200"/>
              </a:spcBef>
              <a:buFont typeface="Wingdings" charset="2"/>
              <a:buChar char="v"/>
              <a:defRPr/>
            </a:pPr>
            <a:r>
              <a:rPr lang="en-US" sz="2000" b="0" dirty="0">
                <a:solidFill>
                  <a:srgbClr val="002060"/>
                </a:solidFill>
                <a:latin typeface="Times New Roman"/>
                <a:ea typeface="ＭＳ Ｐゴシック" charset="-128"/>
                <a:cs typeface="Times New Roman"/>
              </a:rPr>
              <a:t> </a:t>
            </a:r>
            <a:r>
              <a:rPr lang="en-US" sz="2000" b="0" dirty="0" smtClean="0">
                <a:solidFill>
                  <a:srgbClr val="002060"/>
                </a:solidFill>
                <a:latin typeface="Times New Roman"/>
                <a:ea typeface="ＭＳ Ｐゴシック" charset="-128"/>
                <a:cs typeface="Times New Roman"/>
              </a:rPr>
              <a:t>Reduce </a:t>
            </a:r>
            <a:r>
              <a:rPr lang="en-US" sz="2000" b="0" dirty="0">
                <a:solidFill>
                  <a:srgbClr val="002060"/>
                </a:solidFill>
                <a:latin typeface="Times New Roman"/>
                <a:ea typeface="ＭＳ Ｐゴシック" charset="-128"/>
                <a:cs typeface="Times New Roman"/>
              </a:rPr>
              <a:t>bus contribution (reduce power)</a:t>
            </a:r>
            <a:endParaRPr lang="en-US" sz="2000" b="0" dirty="0">
              <a:solidFill>
                <a:srgbClr val="002060"/>
              </a:solidFill>
              <a:latin typeface="Times New Roman"/>
              <a:ea typeface="ＭＳ Ｐゴシック" charset="-128"/>
              <a:cs typeface="Times New Roman"/>
              <a:sym typeface="Wingdings 3"/>
            </a:endParaRPr>
          </a:p>
          <a:p>
            <a:pPr marL="800100" lvl="1" indent="-342900">
              <a:lnSpc>
                <a:spcPct val="90000"/>
              </a:lnSpc>
              <a:spcBef>
                <a:spcPts val="1200"/>
              </a:spcBef>
              <a:buFont typeface="Wingdings" charset="2"/>
              <a:buChar char="v"/>
              <a:defRPr/>
            </a:pPr>
            <a:r>
              <a:rPr lang="en-US" sz="2000" b="0" dirty="0">
                <a:solidFill>
                  <a:srgbClr val="002060"/>
                </a:solidFill>
                <a:latin typeface="Times New Roman"/>
                <a:ea typeface="ＭＳ Ｐゴシック" charset="-128"/>
                <a:cs typeface="Times New Roman"/>
                <a:sym typeface="Wingdings 3"/>
              </a:rPr>
              <a:t> </a:t>
            </a:r>
            <a:r>
              <a:rPr lang="en-US" sz="2000" b="0" dirty="0" smtClean="0">
                <a:solidFill>
                  <a:srgbClr val="002060"/>
                </a:solidFill>
                <a:latin typeface="Times New Roman"/>
                <a:ea typeface="ＭＳ Ｐゴシック" charset="-128"/>
                <a:cs typeface="Times New Roman"/>
                <a:sym typeface="Wingdings 3"/>
              </a:rPr>
              <a:t>Reduce </a:t>
            </a:r>
            <a:r>
              <a:rPr lang="en-US" sz="2000" b="0" dirty="0">
                <a:solidFill>
                  <a:srgbClr val="002060"/>
                </a:solidFill>
                <a:latin typeface="Times New Roman"/>
                <a:ea typeface="ＭＳ Ｐゴシック" charset="-128"/>
                <a:cs typeface="Times New Roman"/>
                <a:sym typeface="Wingdings 3"/>
              </a:rPr>
              <a:t>edge regions on </a:t>
            </a:r>
            <a:r>
              <a:rPr lang="en-US" sz="2000" b="0" dirty="0" smtClean="0">
                <a:solidFill>
                  <a:srgbClr val="002060"/>
                </a:solidFill>
                <a:latin typeface="Times New Roman"/>
                <a:ea typeface="ＭＳ Ｐゴシック" charset="-128"/>
                <a:cs typeface="Times New Roman"/>
                <a:sym typeface="Wingdings 3"/>
              </a:rPr>
              <a:t>sensor</a:t>
            </a:r>
            <a:endParaRPr lang="en-US" sz="2000" b="0" dirty="0">
              <a:solidFill>
                <a:srgbClr val="002060"/>
              </a:solidFill>
              <a:latin typeface="Times New Roman"/>
              <a:ea typeface="ＭＳ Ｐゴシック" charset="-128"/>
              <a:cs typeface="Times New Roman"/>
            </a:endParaRPr>
          </a:p>
          <a:p>
            <a:pPr marL="800100" lvl="1" indent="-342900">
              <a:lnSpc>
                <a:spcPct val="90000"/>
              </a:lnSpc>
              <a:spcBef>
                <a:spcPts val="1200"/>
              </a:spcBef>
              <a:buFont typeface="Wingdings" charset="2"/>
              <a:buChar char="v"/>
              <a:defRPr/>
            </a:pPr>
            <a:r>
              <a:rPr lang="en-US" sz="2000" b="0" dirty="0">
                <a:solidFill>
                  <a:srgbClr val="002060"/>
                </a:solidFill>
                <a:latin typeface="Times New Roman"/>
                <a:ea typeface="ＭＳ Ｐゴシック" charset="-128"/>
                <a:cs typeface="Times New Roman"/>
              </a:rPr>
              <a:t> Review also other components (but average contribution 0.1-0.2%)</a:t>
            </a:r>
            <a:endParaRPr lang="en-US" sz="2000" b="0" dirty="0">
              <a:solidFill>
                <a:srgbClr val="002060"/>
              </a:solidFill>
              <a:latin typeface="Times New Roman"/>
              <a:ea typeface="ＭＳ Ｐゴシック" charset="-128"/>
              <a:cs typeface="Times New Roman"/>
              <a:sym typeface="Wingdings 3"/>
            </a:endParaRPr>
          </a:p>
          <a:p>
            <a:pPr marL="342900" indent="-342900">
              <a:spcBef>
                <a:spcPts val="1800"/>
              </a:spcBef>
              <a:buFont typeface="Wingdings" charset="2"/>
              <a:buChar char="Ø"/>
              <a:defRPr/>
            </a:pPr>
            <a:r>
              <a:rPr lang="en-US" sz="2000" b="0" dirty="0">
                <a:solidFill>
                  <a:srgbClr val="C00000"/>
                </a:solidFill>
                <a:latin typeface="Times New Roman"/>
                <a:ea typeface="ＭＳ Ｐゴシック" charset="-128"/>
                <a:cs typeface="Times New Roman"/>
                <a:sym typeface="Wingdings 3"/>
              </a:rPr>
              <a:t>What can be a reasonable target</a:t>
            </a:r>
          </a:p>
          <a:p>
            <a:pPr marL="800100" lvl="1" indent="-342900">
              <a:spcBef>
                <a:spcPts val="600"/>
              </a:spcBef>
              <a:buFont typeface="Wingdings" charset="2"/>
              <a:buChar char="v"/>
              <a:defRPr/>
            </a:pPr>
            <a:r>
              <a:rPr lang="en-US" sz="2000" b="0" dirty="0">
                <a:solidFill>
                  <a:srgbClr val="002060"/>
                </a:solidFill>
                <a:latin typeface="Times New Roman"/>
                <a:ea typeface="ＭＳ Ｐゴシック" charset="-128"/>
                <a:cs typeface="Times New Roman"/>
                <a:sym typeface="Wingdings 3"/>
              </a:rPr>
              <a:t> Hybrid pixels: </a:t>
            </a:r>
            <a:r>
              <a:rPr lang="en-US" sz="2000" dirty="0">
                <a:solidFill>
                  <a:srgbClr val="C00000"/>
                </a:solidFill>
                <a:latin typeface="Times New Roman"/>
                <a:ea typeface="ＭＳ Ｐゴシック" charset="-128"/>
                <a:cs typeface="Times New Roman"/>
                <a:sym typeface="Wingdings 3"/>
              </a:rPr>
              <a:t>~</a:t>
            </a:r>
            <a:r>
              <a:rPr lang="en-US" sz="2000" dirty="0" smtClean="0">
                <a:solidFill>
                  <a:srgbClr val="C00000"/>
                </a:solidFill>
                <a:latin typeface="Times New Roman"/>
                <a:ea typeface="ＭＳ Ｐゴシック" charset="-128"/>
                <a:cs typeface="Times New Roman"/>
                <a:sym typeface="Wingdings 3"/>
              </a:rPr>
              <a:t>0.5%</a:t>
            </a:r>
            <a:r>
              <a:rPr lang="en-US" sz="2000" dirty="0" smtClean="0">
                <a:solidFill>
                  <a:srgbClr val="002060"/>
                </a:solidFill>
                <a:latin typeface="Times New Roman"/>
                <a:ea typeface="ＭＳ Ｐゴシック" charset="-128"/>
                <a:cs typeface="Times New Roman"/>
                <a:sym typeface="Wingdings 3"/>
              </a:rPr>
              <a:t> </a:t>
            </a:r>
            <a:r>
              <a:rPr lang="en-US" sz="2000" dirty="0">
                <a:solidFill>
                  <a:srgbClr val="002060"/>
                </a:solidFill>
                <a:latin typeface="Times New Roman"/>
                <a:ea typeface="ＭＳ Ｐゴシック" charset="-128"/>
                <a:cs typeface="Times New Roman"/>
                <a:sym typeface="Wingdings 3"/>
              </a:rPr>
              <a:t>X</a:t>
            </a:r>
            <a:r>
              <a:rPr lang="en-US" sz="2000" baseline="-25000" dirty="0">
                <a:solidFill>
                  <a:srgbClr val="002060"/>
                </a:solidFill>
                <a:latin typeface="Times New Roman"/>
                <a:ea typeface="ＭＳ Ｐゴシック" charset="-128"/>
                <a:cs typeface="Times New Roman"/>
                <a:sym typeface="Wingdings 3"/>
              </a:rPr>
              <a:t>0</a:t>
            </a:r>
            <a:r>
              <a:rPr lang="en-US" sz="2000" dirty="0">
                <a:solidFill>
                  <a:srgbClr val="002060"/>
                </a:solidFill>
                <a:latin typeface="Times New Roman"/>
                <a:ea typeface="ＭＳ Ｐゴシック" charset="-128"/>
                <a:cs typeface="Times New Roman"/>
                <a:sym typeface="Wingdings 3"/>
              </a:rPr>
              <a:t>  </a:t>
            </a:r>
            <a:endParaRPr lang="en-US" sz="2000" b="0" dirty="0">
              <a:solidFill>
                <a:srgbClr val="002060"/>
              </a:solidFill>
              <a:latin typeface="Times New Roman"/>
              <a:ea typeface="ＭＳ Ｐゴシック" charset="-128"/>
              <a:cs typeface="Times New Roman"/>
              <a:sym typeface="Wingdings 3"/>
            </a:endParaRPr>
          </a:p>
          <a:p>
            <a:pPr lvl="2">
              <a:lnSpc>
                <a:spcPct val="90000"/>
              </a:lnSpc>
              <a:spcBef>
                <a:spcPts val="1200"/>
              </a:spcBef>
              <a:buSzPct val="80000"/>
              <a:buFont typeface="Arial" pitchFamily="34" charset="0"/>
              <a:buChar char="•"/>
              <a:defRPr/>
            </a:pPr>
            <a:r>
              <a:rPr lang="en-US" sz="2000" b="0" dirty="0">
                <a:solidFill>
                  <a:srgbClr val="002060"/>
                </a:solidFill>
                <a:latin typeface="Times New Roman"/>
                <a:ea typeface="ＭＳ Ｐゴシック" charset="-128"/>
                <a:cs typeface="Times New Roman"/>
                <a:sym typeface="Wingdings 3"/>
              </a:rPr>
              <a:t> silicon: </a:t>
            </a:r>
            <a:r>
              <a:rPr lang="en-US" sz="2000" b="0" dirty="0">
                <a:solidFill>
                  <a:srgbClr val="C00000"/>
                </a:solidFill>
                <a:latin typeface="Times New Roman"/>
                <a:ea typeface="ＭＳ Ｐゴシック" charset="-128"/>
                <a:cs typeface="Times New Roman"/>
                <a:sym typeface="Wingdings 3"/>
              </a:rPr>
              <a:t>0.16%</a:t>
            </a:r>
            <a:r>
              <a:rPr lang="en-US" sz="2000" b="0" dirty="0">
                <a:solidFill>
                  <a:srgbClr val="002060"/>
                </a:solidFill>
                <a:latin typeface="Times New Roman"/>
                <a:ea typeface="ＭＳ Ｐゴシック" charset="-128"/>
                <a:cs typeface="Times New Roman"/>
                <a:sym typeface="Wingdings 3"/>
              </a:rPr>
              <a:t> X</a:t>
            </a:r>
            <a:r>
              <a:rPr lang="en-US" sz="2000" b="0" baseline="-25000" dirty="0">
                <a:solidFill>
                  <a:srgbClr val="002060"/>
                </a:solidFill>
                <a:latin typeface="Times New Roman"/>
                <a:ea typeface="ＭＳ Ｐゴシック" charset="-128"/>
                <a:cs typeface="Times New Roman"/>
                <a:sym typeface="Wingdings 3"/>
              </a:rPr>
              <a:t>0</a:t>
            </a:r>
            <a:r>
              <a:rPr lang="en-US" sz="2000" b="0" dirty="0">
                <a:solidFill>
                  <a:srgbClr val="002060"/>
                </a:solidFill>
                <a:latin typeface="Times New Roman"/>
                <a:ea typeface="ＭＳ Ｐゴシック" charset="-128"/>
                <a:cs typeface="Times New Roman"/>
                <a:sym typeface="Wingdings 3"/>
              </a:rPr>
              <a:t> (at present 0.38%)</a:t>
            </a:r>
          </a:p>
          <a:p>
            <a:pPr lvl="2">
              <a:lnSpc>
                <a:spcPct val="90000"/>
              </a:lnSpc>
              <a:spcBef>
                <a:spcPts val="1200"/>
              </a:spcBef>
              <a:buSzPct val="80000"/>
              <a:buFont typeface="Arial" pitchFamily="34" charset="0"/>
              <a:buChar char="•"/>
              <a:defRPr/>
            </a:pPr>
            <a:r>
              <a:rPr lang="en-US" sz="2000" b="0" dirty="0">
                <a:solidFill>
                  <a:srgbClr val="002060"/>
                </a:solidFill>
                <a:latin typeface="Times New Roman"/>
                <a:ea typeface="ＭＳ Ｐゴシック" charset="-128"/>
                <a:cs typeface="Times New Roman"/>
                <a:sym typeface="Wingdings 3"/>
              </a:rPr>
              <a:t> bus: </a:t>
            </a:r>
            <a:r>
              <a:rPr lang="en-US" sz="2000" b="0" dirty="0">
                <a:solidFill>
                  <a:srgbClr val="C00000"/>
                </a:solidFill>
                <a:latin typeface="Times New Roman"/>
                <a:ea typeface="ＭＳ Ｐゴシック" charset="-128"/>
                <a:cs typeface="Times New Roman"/>
                <a:sym typeface="Wingdings 3"/>
              </a:rPr>
              <a:t>0.24%</a:t>
            </a:r>
            <a:r>
              <a:rPr lang="en-US" sz="2000" b="0" dirty="0">
                <a:solidFill>
                  <a:srgbClr val="002060"/>
                </a:solidFill>
                <a:latin typeface="Times New Roman"/>
                <a:ea typeface="ＭＳ Ｐゴシック" charset="-128"/>
                <a:cs typeface="Times New Roman"/>
                <a:sym typeface="Wingdings 3"/>
              </a:rPr>
              <a:t> X</a:t>
            </a:r>
            <a:r>
              <a:rPr lang="en-US" sz="2000" b="0" baseline="-25000" dirty="0">
                <a:solidFill>
                  <a:srgbClr val="002060"/>
                </a:solidFill>
                <a:latin typeface="Times New Roman"/>
                <a:ea typeface="ＭＳ Ｐゴシック" charset="-128"/>
                <a:cs typeface="Times New Roman"/>
                <a:sym typeface="Wingdings 3"/>
              </a:rPr>
              <a:t>0</a:t>
            </a:r>
            <a:r>
              <a:rPr lang="en-US" sz="2000" b="0" dirty="0">
                <a:solidFill>
                  <a:srgbClr val="002060"/>
                </a:solidFill>
                <a:latin typeface="Times New Roman"/>
                <a:ea typeface="ＭＳ Ｐゴシック" charset="-128"/>
                <a:cs typeface="Times New Roman"/>
                <a:sym typeface="Wingdings 3"/>
              </a:rPr>
              <a:t> (at present 0.48%)</a:t>
            </a:r>
          </a:p>
          <a:p>
            <a:pPr lvl="2">
              <a:lnSpc>
                <a:spcPct val="90000"/>
              </a:lnSpc>
              <a:spcBef>
                <a:spcPts val="1200"/>
              </a:spcBef>
              <a:buSzPct val="80000"/>
              <a:buFont typeface="Arial" pitchFamily="34" charset="0"/>
              <a:buChar char="•"/>
              <a:defRPr/>
            </a:pPr>
            <a:r>
              <a:rPr lang="en-US" sz="2000" b="0" dirty="0">
                <a:solidFill>
                  <a:srgbClr val="002060"/>
                </a:solidFill>
                <a:latin typeface="Times New Roman"/>
                <a:ea typeface="ＭＳ Ｐゴシック" charset="-128"/>
                <a:cs typeface="Times New Roman"/>
                <a:sym typeface="Wingdings 3"/>
              </a:rPr>
              <a:t> others: ?? (at present 0.24%)</a:t>
            </a:r>
          </a:p>
          <a:p>
            <a:pPr marL="800100" lvl="1" indent="-342900">
              <a:spcBef>
                <a:spcPts val="1200"/>
              </a:spcBef>
              <a:buFont typeface="Wingdings" charset="2"/>
              <a:buChar char="v"/>
              <a:defRPr/>
            </a:pPr>
            <a:r>
              <a:rPr lang="en-US" sz="2000" b="0" dirty="0">
                <a:solidFill>
                  <a:srgbClr val="002060"/>
                </a:solidFill>
                <a:latin typeface="Times New Roman"/>
                <a:ea typeface="ＭＳ Ｐゴシック" charset="-128"/>
                <a:cs typeface="Times New Roman"/>
                <a:sym typeface="Wingdings 3"/>
              </a:rPr>
              <a:t> </a:t>
            </a:r>
            <a:r>
              <a:rPr lang="en-US" sz="2000" b="0" dirty="0" smtClean="0">
                <a:solidFill>
                  <a:srgbClr val="002060"/>
                </a:solidFill>
                <a:latin typeface="Times New Roman"/>
                <a:ea typeface="ＭＳ Ｐゴシック" charset="-128"/>
                <a:cs typeface="Times New Roman"/>
                <a:sym typeface="Wingdings 3"/>
              </a:rPr>
              <a:t>Monolithic pixels: </a:t>
            </a:r>
            <a:r>
              <a:rPr lang="en-US" sz="2000" b="0" dirty="0">
                <a:solidFill>
                  <a:srgbClr val="C00000"/>
                </a:solidFill>
                <a:latin typeface="Times New Roman"/>
                <a:ea typeface="ＭＳ Ｐゴシック" charset="-128"/>
                <a:cs typeface="Times New Roman"/>
                <a:sym typeface="Wingdings 3"/>
              </a:rPr>
              <a:t>0.37%</a:t>
            </a:r>
            <a:r>
              <a:rPr lang="en-US" sz="2000" b="0" dirty="0">
                <a:solidFill>
                  <a:srgbClr val="002060"/>
                </a:solidFill>
                <a:latin typeface="Times New Roman"/>
                <a:ea typeface="ＭＳ Ｐゴシック" charset="-128"/>
                <a:cs typeface="Times New Roman"/>
                <a:sym typeface="Wingdings 3"/>
              </a:rPr>
              <a:t> X</a:t>
            </a:r>
            <a:r>
              <a:rPr lang="en-US" sz="2000" b="0" baseline="-25000" dirty="0">
                <a:solidFill>
                  <a:srgbClr val="002060"/>
                </a:solidFill>
                <a:latin typeface="Times New Roman"/>
                <a:ea typeface="ＭＳ Ｐゴシック" charset="-128"/>
                <a:cs typeface="Times New Roman"/>
                <a:sym typeface="Wingdings 3"/>
              </a:rPr>
              <a:t>0</a:t>
            </a:r>
            <a:r>
              <a:rPr lang="en-US" sz="2000" b="0" dirty="0">
                <a:solidFill>
                  <a:srgbClr val="002060"/>
                </a:solidFill>
                <a:latin typeface="Times New Roman"/>
                <a:ea typeface="ＭＳ Ｐゴシック" charset="-128"/>
                <a:cs typeface="Times New Roman"/>
                <a:sym typeface="Wingdings 3"/>
              </a:rPr>
              <a:t> (e.g. STAR)</a:t>
            </a:r>
          </a:p>
        </p:txBody>
      </p:sp>
      <p:pic>
        <p:nvPicPr>
          <p:cNvPr id="43010"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274692" y="844104"/>
            <a:ext cx="3833812" cy="272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893097" y="35912"/>
            <a:ext cx="5432647" cy="461665"/>
          </a:xfrm>
          <a:prstGeom prst="rect">
            <a:avLst/>
          </a:prstGeom>
          <a:noFill/>
        </p:spPr>
        <p:txBody>
          <a:bodyPr wrap="none" rtlCol="0">
            <a:spAutoFit/>
          </a:bodyPr>
          <a:lstStyle/>
          <a:p>
            <a:r>
              <a:rPr lang="en-US" sz="2400" dirty="0" smtClean="0">
                <a:solidFill>
                  <a:srgbClr val="0000FF"/>
                </a:solidFill>
                <a:latin typeface="Comic Sans MS"/>
                <a:cs typeface="Comic Sans MS"/>
              </a:rPr>
              <a:t>How material budget can be reduced</a:t>
            </a:r>
            <a:endParaRPr lang="en-US" sz="2400" dirty="0">
              <a:solidFill>
                <a:srgbClr val="C00000"/>
              </a:solidFill>
              <a:latin typeface="Comic Sans MS"/>
              <a:cs typeface="Comic Sans MS"/>
            </a:endParaRPr>
          </a:p>
        </p:txBody>
      </p:sp>
      <p:sp>
        <p:nvSpPr>
          <p:cNvPr id="6" name="Segnaposto data 2"/>
          <p:cNvSpPr>
            <a:spLocks noGrp="1"/>
          </p:cNvSpPr>
          <p:nvPr>
            <p:ph type="dt" sz="half" idx="4294967295"/>
          </p:nvPr>
        </p:nvSpPr>
        <p:spPr>
          <a:xfrm>
            <a:off x="35496" y="6597352"/>
            <a:ext cx="2514600" cy="260648"/>
          </a:xfrm>
          <a:prstGeom prst="rect">
            <a:avLst/>
          </a:prstGeom>
        </p:spPr>
        <p:txBody>
          <a:bodyPr/>
          <a:lstStyle>
            <a:lvl1pPr>
              <a:defRPr sz="1200" i="1">
                <a:solidFill>
                  <a:srgbClr val="FFFFFF"/>
                </a:solidFill>
                <a:latin typeface="Times New Roman" pitchFamily="18" charset="0"/>
                <a:cs typeface="Times New Roman" pitchFamily="18" charset="0"/>
              </a:defRPr>
            </a:lvl1pPr>
          </a:lstStyle>
          <a:p>
            <a:r>
              <a:rPr lang="en-US" smtClean="0"/>
              <a:t>V. Manzari - INFN Bari</a:t>
            </a:r>
            <a:endParaRPr lang="en-US" dirty="0"/>
          </a:p>
        </p:txBody>
      </p:sp>
      <p:sp>
        <p:nvSpPr>
          <p:cNvPr id="7" name="Segnaposto piè di pagina 3"/>
          <p:cNvSpPr>
            <a:spLocks noGrp="1"/>
          </p:cNvSpPr>
          <p:nvPr>
            <p:ph type="ftr" sz="quarter" idx="4294967295"/>
          </p:nvPr>
        </p:nvSpPr>
        <p:spPr>
          <a:xfrm>
            <a:off x="2293640" y="6597352"/>
            <a:ext cx="4556720" cy="260648"/>
          </a:xfrm>
          <a:prstGeom prst="rect">
            <a:avLst/>
          </a:prstGeom>
        </p:spPr>
        <p:txBody>
          <a:bodyPr/>
          <a:lstStyle>
            <a:lvl1pPr algn="ctr">
              <a:defRPr sz="1200" i="1">
                <a:solidFill>
                  <a:srgbClr val="FFFFFF"/>
                </a:solidFill>
                <a:latin typeface="Times New Roman" pitchFamily="18" charset="0"/>
                <a:cs typeface="Times New Roman" pitchFamily="18" charset="0"/>
              </a:defRPr>
            </a:lvl1pPr>
          </a:lstStyle>
          <a:p>
            <a:r>
              <a:rPr lang="en-US" dirty="0" smtClean="0"/>
              <a:t>STORI’11 Conference – 9-14 October 201I</a:t>
            </a:r>
            <a:endParaRPr lang="en-US" dirty="0"/>
          </a:p>
        </p:txBody>
      </p:sp>
      <p:sp>
        <p:nvSpPr>
          <p:cNvPr id="8" name="Segnaposto numero diapositiva 4"/>
          <p:cNvSpPr>
            <a:spLocks noGrp="1"/>
          </p:cNvSpPr>
          <p:nvPr>
            <p:ph type="sldNum" sz="quarter" idx="4294967295"/>
          </p:nvPr>
        </p:nvSpPr>
        <p:spPr>
          <a:xfrm>
            <a:off x="7279704" y="6597352"/>
            <a:ext cx="1828800" cy="260648"/>
          </a:xfrm>
          <a:prstGeom prst="rect">
            <a:avLst/>
          </a:prstGeom>
        </p:spPr>
        <p:txBody>
          <a:bodyPr/>
          <a:lstStyle>
            <a:lvl1pPr algn="r">
              <a:defRPr sz="1200">
                <a:solidFill>
                  <a:srgbClr val="FFFFFF"/>
                </a:solidFill>
                <a:latin typeface="Times New Roman" pitchFamily="18" charset="0"/>
                <a:cs typeface="Times New Roman" pitchFamily="18" charset="0"/>
              </a:defRPr>
            </a:lvl1pPr>
          </a:lstStyle>
          <a:p>
            <a:fld id="{1AD43CCC-A7CC-4ABA-9D32-69ABA54BAB03}" type="slidenum">
              <a:rPr lang="en-US" smtClean="0"/>
              <a:pPr/>
              <a:t>30</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8"/>
          <p:cNvSpPr txBox="1">
            <a:spLocks/>
          </p:cNvSpPr>
          <p:nvPr/>
        </p:nvSpPr>
        <p:spPr>
          <a:xfrm>
            <a:off x="107504" y="908720"/>
            <a:ext cx="5635352" cy="5209058"/>
          </a:xfrm>
          <a:prstGeom prst="rect">
            <a:avLst/>
          </a:prstGeom>
        </p:spPr>
        <p:txBody>
          <a:bodyPr/>
          <a:lstStyle/>
          <a:p>
            <a:pPr marL="342900" indent="-342900" eaLnBrk="0" hangingPunct="0">
              <a:spcBef>
                <a:spcPct val="20000"/>
              </a:spcBef>
              <a:spcAft>
                <a:spcPts val="600"/>
              </a:spcAft>
              <a:buFont typeface="Wingdings" charset="2"/>
              <a:buChar char="Ø"/>
              <a:defRPr/>
            </a:pPr>
            <a:r>
              <a:rPr lang="en-US" sz="2400" b="0" kern="0" dirty="0">
                <a:solidFill>
                  <a:srgbClr val="C00000"/>
                </a:solidFill>
                <a:latin typeface="Times New Roman"/>
                <a:ea typeface="+mn-ea"/>
                <a:cs typeface="Times New Roman"/>
              </a:rPr>
              <a:t>Hybrid pixels </a:t>
            </a:r>
          </a:p>
          <a:p>
            <a:pPr marL="800100" lvl="1" indent="-342900" eaLnBrk="0" hangingPunct="0">
              <a:spcBef>
                <a:spcPct val="20000"/>
              </a:spcBef>
              <a:spcAft>
                <a:spcPts val="600"/>
              </a:spcAft>
              <a:buSzPct val="70000"/>
              <a:buFont typeface="Wingdings" charset="2"/>
              <a:buChar char="v"/>
              <a:defRPr/>
            </a:pPr>
            <a:r>
              <a:rPr lang="en-US" sz="2400" b="0" kern="0" dirty="0">
                <a:solidFill>
                  <a:srgbClr val="002060"/>
                </a:solidFill>
                <a:latin typeface="Times New Roman"/>
                <a:ea typeface="+mn-ea"/>
                <a:cs typeface="Times New Roman"/>
              </a:rPr>
              <a:t>State-of-the art in LHC experiments</a:t>
            </a:r>
          </a:p>
          <a:p>
            <a:pPr marL="800100" lvl="1" indent="-342900" eaLnBrk="0" hangingPunct="0">
              <a:spcBef>
                <a:spcPct val="20000"/>
              </a:spcBef>
              <a:spcAft>
                <a:spcPts val="600"/>
              </a:spcAft>
              <a:buSzPct val="70000"/>
              <a:buFont typeface="Wingdings" charset="2"/>
              <a:buChar char="v"/>
              <a:defRPr/>
            </a:pPr>
            <a:r>
              <a:rPr lang="en-US" sz="2400" b="0" kern="0" dirty="0">
                <a:solidFill>
                  <a:srgbClr val="002060"/>
                </a:solidFill>
                <a:latin typeface="Times New Roman"/>
                <a:ea typeface="+mn-ea"/>
                <a:cs typeface="Times New Roman"/>
              </a:rPr>
              <a:t>2 components: CMOS chip and high-resistivity sensor connected via bump bonds</a:t>
            </a:r>
            <a:endParaRPr lang="en-US" sz="2400" b="0" kern="0" dirty="0">
              <a:latin typeface="Times New Roman"/>
              <a:ea typeface="+mn-ea"/>
              <a:cs typeface="Times New Roman"/>
            </a:endParaRPr>
          </a:p>
          <a:p>
            <a:pPr marL="342900" indent="-342900" eaLnBrk="0" hangingPunct="0">
              <a:spcBef>
                <a:spcPts val="1800"/>
              </a:spcBef>
              <a:spcAft>
                <a:spcPts val="600"/>
              </a:spcAft>
              <a:buFont typeface="Wingdings" charset="2"/>
              <a:buChar char="Ø"/>
              <a:defRPr/>
            </a:pPr>
            <a:r>
              <a:rPr lang="en-US" sz="2400" b="0" kern="0" dirty="0">
                <a:solidFill>
                  <a:srgbClr val="C00000"/>
                </a:solidFill>
                <a:latin typeface="Times New Roman"/>
                <a:ea typeface="+mn-ea"/>
                <a:cs typeface="Times New Roman"/>
              </a:rPr>
              <a:t>Monolithic pixels </a:t>
            </a:r>
          </a:p>
          <a:p>
            <a:pPr marL="800100" lvl="1" indent="-342900" eaLnBrk="0" hangingPunct="0">
              <a:spcBef>
                <a:spcPct val="20000"/>
              </a:spcBef>
              <a:spcAft>
                <a:spcPts val="600"/>
              </a:spcAft>
              <a:buSzPct val="70000"/>
              <a:buFont typeface="Wingdings" charset="2"/>
              <a:buChar char="v"/>
              <a:defRPr/>
            </a:pPr>
            <a:r>
              <a:rPr lang="en-US" sz="2400" b="0" kern="0" dirty="0">
                <a:solidFill>
                  <a:srgbClr val="002060"/>
                </a:solidFill>
                <a:latin typeface="Times New Roman"/>
                <a:ea typeface="+mn-ea"/>
                <a:cs typeface="Times New Roman"/>
              </a:rPr>
              <a:t>Made significant progress, soon to be installed in STAR</a:t>
            </a:r>
          </a:p>
          <a:p>
            <a:pPr marL="800100" lvl="1" indent="-342900" eaLnBrk="0" hangingPunct="0">
              <a:spcBef>
                <a:spcPct val="20000"/>
              </a:spcBef>
              <a:spcAft>
                <a:spcPts val="600"/>
              </a:spcAft>
              <a:buSzPct val="70000"/>
              <a:buFont typeface="Wingdings" charset="2"/>
              <a:buChar char="v"/>
              <a:defRPr/>
            </a:pPr>
            <a:r>
              <a:rPr lang="en-US" sz="2400" b="0" kern="0" dirty="0">
                <a:solidFill>
                  <a:srgbClr val="002060"/>
                </a:solidFill>
                <a:latin typeface="Times New Roman"/>
                <a:ea typeface="+mn-ea"/>
                <a:cs typeface="Times New Roman"/>
              </a:rPr>
              <a:t>1 component, sensing layer included in the CMOS chip</a:t>
            </a:r>
          </a:p>
        </p:txBody>
      </p:sp>
      <p:pic>
        <p:nvPicPr>
          <p:cNvPr id="35842" name="Picture 3" descr="C:\Users\Carl-Johan\Documents\CERN-saker\presentation\tpac monolithic.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791200" y="4233863"/>
            <a:ext cx="3027363"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4" descr="C:\Users\Carl-Johan\Documents\CERN-saker\presentation\hybrid.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172200" y="685800"/>
            <a:ext cx="2347913" cy="295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Box 5"/>
          <p:cNvSpPr txBox="1">
            <a:spLocks noChangeArrowheads="1"/>
          </p:cNvSpPr>
          <p:nvPr/>
        </p:nvSpPr>
        <p:spPr bwMode="auto">
          <a:xfrm>
            <a:off x="5835650" y="5867400"/>
            <a:ext cx="3287713"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GB" sz="900" b="0">
                <a:latin typeface="Calibri" charset="0"/>
                <a:cs typeface="Calibri" charset="0"/>
              </a:rPr>
              <a:t>Figure Stanitzki, M. (2010). Nucl. Instr. and Meth. A doi:10.1016/j.nima.2010.11.166</a:t>
            </a:r>
            <a:endParaRPr lang="en-US" sz="900" b="0">
              <a:latin typeface="Calibri" charset="0"/>
              <a:cs typeface="Calibri" charset="0"/>
            </a:endParaRPr>
          </a:p>
          <a:p>
            <a:pPr eaLnBrk="1" hangingPunct="1"/>
            <a:endParaRPr lang="en-US" sz="900"/>
          </a:p>
        </p:txBody>
      </p:sp>
      <p:sp>
        <p:nvSpPr>
          <p:cNvPr id="35846" name="TextBox 7"/>
          <p:cNvSpPr txBox="1">
            <a:spLocks noChangeArrowheads="1"/>
          </p:cNvSpPr>
          <p:nvPr/>
        </p:nvSpPr>
        <p:spPr bwMode="auto">
          <a:xfrm>
            <a:off x="5715000" y="3606800"/>
            <a:ext cx="3286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GB" sz="900" b="0">
                <a:latin typeface="Calibri" charset="0"/>
                <a:cs typeface="Calibri" charset="0"/>
              </a:rPr>
              <a:t>Figure -  Rossi, L., Fischer, P., Rohe, T. &amp; Wermes, N. (2006). Berlin: Springer.</a:t>
            </a:r>
            <a:r>
              <a:rPr lang="en-US" sz="900" b="0">
                <a:latin typeface="Calibri" charset="0"/>
                <a:cs typeface="Calibri" charset="0"/>
              </a:rPr>
              <a:t> </a:t>
            </a:r>
            <a:endParaRPr lang="en-GB" sz="900" b="0">
              <a:latin typeface="Calibri" charset="0"/>
              <a:cs typeface="Calibri" charset="0"/>
            </a:endParaRPr>
          </a:p>
        </p:txBody>
      </p:sp>
      <p:sp>
        <p:nvSpPr>
          <p:cNvPr id="8" name="TextBox 7"/>
          <p:cNvSpPr txBox="1"/>
          <p:nvPr/>
        </p:nvSpPr>
        <p:spPr>
          <a:xfrm>
            <a:off x="2949050" y="35912"/>
            <a:ext cx="3245901" cy="523220"/>
          </a:xfrm>
          <a:prstGeom prst="rect">
            <a:avLst/>
          </a:prstGeom>
          <a:noFill/>
        </p:spPr>
        <p:txBody>
          <a:bodyPr wrap="none" rtlCol="0">
            <a:spAutoFit/>
          </a:bodyPr>
          <a:lstStyle/>
          <a:p>
            <a:r>
              <a:rPr lang="en-US" sz="2800" dirty="0" smtClean="0">
                <a:solidFill>
                  <a:srgbClr val="0000FF"/>
                </a:solidFill>
                <a:latin typeface="Comic Sans MS"/>
                <a:cs typeface="Comic Sans MS"/>
              </a:rPr>
              <a:t>Pixel Technologies</a:t>
            </a:r>
            <a:endParaRPr lang="en-US" sz="2800" dirty="0">
              <a:solidFill>
                <a:srgbClr val="C00000"/>
              </a:solidFill>
              <a:latin typeface="Comic Sans MS"/>
              <a:cs typeface="Comic Sans MS"/>
            </a:endParaRPr>
          </a:p>
        </p:txBody>
      </p:sp>
      <p:sp>
        <p:nvSpPr>
          <p:cNvPr id="9" name="Segnaposto data 2"/>
          <p:cNvSpPr>
            <a:spLocks noGrp="1"/>
          </p:cNvSpPr>
          <p:nvPr>
            <p:ph type="dt" sz="half" idx="4294967295"/>
          </p:nvPr>
        </p:nvSpPr>
        <p:spPr>
          <a:xfrm>
            <a:off x="35496" y="6597352"/>
            <a:ext cx="2514600" cy="260648"/>
          </a:xfrm>
          <a:prstGeom prst="rect">
            <a:avLst/>
          </a:prstGeom>
        </p:spPr>
        <p:txBody>
          <a:bodyPr/>
          <a:lstStyle>
            <a:lvl1pPr>
              <a:defRPr sz="1200" i="1">
                <a:solidFill>
                  <a:srgbClr val="FFFFFF"/>
                </a:solidFill>
                <a:latin typeface="Times New Roman" pitchFamily="18" charset="0"/>
                <a:cs typeface="Times New Roman" pitchFamily="18" charset="0"/>
              </a:defRPr>
            </a:lvl1pPr>
          </a:lstStyle>
          <a:p>
            <a:r>
              <a:rPr lang="en-US" smtClean="0"/>
              <a:t>V. Manzari - INFN Bari</a:t>
            </a:r>
            <a:endParaRPr lang="en-US" dirty="0"/>
          </a:p>
        </p:txBody>
      </p:sp>
      <p:sp>
        <p:nvSpPr>
          <p:cNvPr id="10" name="Segnaposto piè di pagina 3"/>
          <p:cNvSpPr>
            <a:spLocks noGrp="1"/>
          </p:cNvSpPr>
          <p:nvPr>
            <p:ph type="ftr" sz="quarter" idx="4294967295"/>
          </p:nvPr>
        </p:nvSpPr>
        <p:spPr>
          <a:xfrm>
            <a:off x="2293640" y="6597352"/>
            <a:ext cx="4556720" cy="260648"/>
          </a:xfrm>
          <a:prstGeom prst="rect">
            <a:avLst/>
          </a:prstGeom>
        </p:spPr>
        <p:txBody>
          <a:bodyPr/>
          <a:lstStyle>
            <a:lvl1pPr algn="ctr">
              <a:defRPr sz="1200" i="1">
                <a:solidFill>
                  <a:srgbClr val="FFFFFF"/>
                </a:solidFill>
                <a:latin typeface="Times New Roman" pitchFamily="18" charset="0"/>
                <a:cs typeface="Times New Roman" pitchFamily="18" charset="0"/>
              </a:defRPr>
            </a:lvl1pPr>
          </a:lstStyle>
          <a:p>
            <a:r>
              <a:rPr lang="en-US" dirty="0" smtClean="0"/>
              <a:t>STORI’11 Conference – 9-14 October 201I</a:t>
            </a:r>
            <a:endParaRPr lang="en-US" dirty="0"/>
          </a:p>
        </p:txBody>
      </p:sp>
      <p:sp>
        <p:nvSpPr>
          <p:cNvPr id="11" name="Segnaposto numero diapositiva 4"/>
          <p:cNvSpPr>
            <a:spLocks noGrp="1"/>
          </p:cNvSpPr>
          <p:nvPr>
            <p:ph type="sldNum" sz="quarter" idx="4294967295"/>
          </p:nvPr>
        </p:nvSpPr>
        <p:spPr>
          <a:xfrm>
            <a:off x="7279704" y="6597352"/>
            <a:ext cx="1828800" cy="260648"/>
          </a:xfrm>
          <a:prstGeom prst="rect">
            <a:avLst/>
          </a:prstGeom>
        </p:spPr>
        <p:txBody>
          <a:bodyPr/>
          <a:lstStyle>
            <a:lvl1pPr algn="r">
              <a:defRPr sz="1200">
                <a:solidFill>
                  <a:srgbClr val="FFFFFF"/>
                </a:solidFill>
                <a:latin typeface="Times New Roman" pitchFamily="18" charset="0"/>
                <a:cs typeface="Times New Roman" pitchFamily="18" charset="0"/>
              </a:defRPr>
            </a:lvl1pPr>
          </a:lstStyle>
          <a:p>
            <a:fld id="{1AD43CCC-A7CC-4ABA-9D32-69ABA54BAB03}" type="slidenum">
              <a:rPr lang="en-US" smtClean="0"/>
              <a:pPr/>
              <a:t>31</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Content Placeholder 4"/>
          <p:cNvSpPr txBox="1">
            <a:spLocks/>
          </p:cNvSpPr>
          <p:nvPr/>
        </p:nvSpPr>
        <p:spPr bwMode="auto">
          <a:xfrm>
            <a:off x="107504" y="1119336"/>
            <a:ext cx="8928992" cy="4901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nSpc>
                <a:spcPct val="80000"/>
              </a:lnSpc>
              <a:spcBef>
                <a:spcPct val="20000"/>
              </a:spcBef>
              <a:spcAft>
                <a:spcPts val="1200"/>
              </a:spcAft>
              <a:buSzPct val="80000"/>
              <a:buFont typeface="Wingdings" charset="2"/>
              <a:buChar char="v"/>
            </a:pPr>
            <a:r>
              <a:rPr lang="en-US" sz="2000" b="0" dirty="0">
                <a:solidFill>
                  <a:srgbClr val="002060"/>
                </a:solidFill>
                <a:latin typeface="Times New Roman"/>
                <a:cs typeface="Times New Roman"/>
              </a:rPr>
              <a:t>Limit on pixel size given by current flip chip bonding technology ~ 30 µm</a:t>
            </a:r>
          </a:p>
          <a:p>
            <a:pPr>
              <a:lnSpc>
                <a:spcPct val="80000"/>
              </a:lnSpc>
              <a:spcBef>
                <a:spcPts val="1800"/>
              </a:spcBef>
              <a:spcAft>
                <a:spcPts val="1200"/>
              </a:spcAft>
              <a:buSzPct val="80000"/>
              <a:buFont typeface="Wingdings" charset="2"/>
              <a:buChar char="v"/>
            </a:pPr>
            <a:r>
              <a:rPr lang="en-US" sz="2000" b="0" dirty="0">
                <a:solidFill>
                  <a:srgbClr val="002060"/>
                </a:solidFill>
                <a:latin typeface="Times New Roman"/>
                <a:cs typeface="Times New Roman"/>
              </a:rPr>
              <a:t>Material budget target &lt; 0.5 % X</a:t>
            </a:r>
            <a:r>
              <a:rPr lang="en-US" sz="2000" b="0" baseline="-25000" dirty="0">
                <a:solidFill>
                  <a:srgbClr val="002060"/>
                </a:solidFill>
                <a:latin typeface="Times New Roman"/>
                <a:cs typeface="Times New Roman"/>
              </a:rPr>
              <a:t>0</a:t>
            </a:r>
            <a:r>
              <a:rPr lang="en-US" sz="2000" b="0" dirty="0">
                <a:solidFill>
                  <a:srgbClr val="002060"/>
                </a:solidFill>
                <a:latin typeface="Times New Roman"/>
                <a:cs typeface="Times New Roman"/>
              </a:rPr>
              <a:t> ( 100 µm sensor, 50 µm chip)</a:t>
            </a:r>
          </a:p>
          <a:p>
            <a:pPr>
              <a:lnSpc>
                <a:spcPct val="80000"/>
              </a:lnSpc>
              <a:spcBef>
                <a:spcPts val="1800"/>
              </a:spcBef>
              <a:spcAft>
                <a:spcPts val="1200"/>
              </a:spcAft>
              <a:buSzPct val="80000"/>
              <a:buFont typeface="Wingdings" charset="2"/>
              <a:buChar char="v"/>
            </a:pPr>
            <a:r>
              <a:rPr lang="en-US" sz="2000" b="0" dirty="0">
                <a:solidFill>
                  <a:srgbClr val="002060"/>
                </a:solidFill>
                <a:latin typeface="Times New Roman"/>
                <a:cs typeface="Times New Roman"/>
              </a:rPr>
              <a:t>High S/N ratio, ~ 8000 e-h pairs/MIP</a:t>
            </a:r>
          </a:p>
          <a:p>
            <a:pPr>
              <a:lnSpc>
                <a:spcPct val="80000"/>
              </a:lnSpc>
              <a:spcBef>
                <a:spcPts val="1800"/>
              </a:spcBef>
              <a:spcAft>
                <a:spcPts val="1200"/>
              </a:spcAft>
              <a:buSzPct val="80000"/>
              <a:buFont typeface="Wingdings" charset="2"/>
              <a:buChar char="v"/>
            </a:pPr>
            <a:r>
              <a:rPr lang="en-US" sz="2000" b="0" dirty="0">
                <a:solidFill>
                  <a:srgbClr val="002060"/>
                </a:solidFill>
                <a:latin typeface="Times New Roman"/>
                <a:cs typeface="Times New Roman"/>
              </a:rPr>
              <a:t>Edgeless sensors to reduce insensitive overlap regions</a:t>
            </a:r>
          </a:p>
          <a:p>
            <a:pPr>
              <a:lnSpc>
                <a:spcPct val="80000"/>
              </a:lnSpc>
              <a:spcBef>
                <a:spcPts val="1800"/>
              </a:spcBef>
              <a:spcAft>
                <a:spcPts val="1200"/>
              </a:spcAft>
              <a:buSzPct val="80000"/>
              <a:buFont typeface="Wingdings" charset="2"/>
              <a:buChar char="v"/>
            </a:pPr>
            <a:r>
              <a:rPr lang="en-US" sz="2000" b="0" dirty="0">
                <a:solidFill>
                  <a:srgbClr val="002060"/>
                </a:solidFill>
                <a:latin typeface="Times New Roman"/>
                <a:cs typeface="Times New Roman"/>
              </a:rPr>
              <a:t>Power/Speed optimization possible (shaping time O(µs)) to reduce the power budget</a:t>
            </a:r>
          </a:p>
          <a:p>
            <a:pPr>
              <a:lnSpc>
                <a:spcPct val="80000"/>
              </a:lnSpc>
              <a:spcBef>
                <a:spcPts val="1800"/>
              </a:spcBef>
              <a:spcAft>
                <a:spcPts val="1200"/>
              </a:spcAft>
              <a:buSzPct val="80000"/>
              <a:buFont typeface="Wingdings" charset="2"/>
              <a:buChar char="v"/>
            </a:pPr>
            <a:r>
              <a:rPr lang="en-US" sz="2000" b="0" dirty="0">
                <a:solidFill>
                  <a:srgbClr val="002060"/>
                </a:solidFill>
                <a:latin typeface="Times New Roman"/>
                <a:cs typeface="Times New Roman"/>
              </a:rPr>
              <a:t>Proven radiation hardness</a:t>
            </a:r>
          </a:p>
          <a:p>
            <a:pPr marL="0" indent="0">
              <a:lnSpc>
                <a:spcPct val="80000"/>
              </a:lnSpc>
              <a:spcBef>
                <a:spcPts val="1800"/>
              </a:spcBef>
              <a:spcAft>
                <a:spcPts val="1200"/>
              </a:spcAft>
              <a:buSzPct val="70000"/>
            </a:pPr>
            <a:r>
              <a:rPr lang="en-GB" sz="2000" b="0" dirty="0" smtClean="0">
                <a:solidFill>
                  <a:srgbClr val="C00000"/>
                </a:solidFill>
                <a:latin typeface="Times New Roman"/>
                <a:cs typeface="Times New Roman"/>
              </a:rPr>
              <a:t>	</a:t>
            </a:r>
          </a:p>
          <a:p>
            <a:pPr>
              <a:lnSpc>
                <a:spcPct val="80000"/>
              </a:lnSpc>
              <a:spcAft>
                <a:spcPts val="600"/>
              </a:spcAft>
              <a:buSzPct val="100000"/>
              <a:buFont typeface="Wingdings" charset="2"/>
              <a:buChar char="Ø"/>
            </a:pPr>
            <a:r>
              <a:rPr lang="en-GB" sz="2400" b="0" dirty="0" smtClean="0">
                <a:solidFill>
                  <a:srgbClr val="C00000"/>
                </a:solidFill>
                <a:latin typeface="Times New Roman"/>
                <a:cs typeface="Times New Roman"/>
              </a:rPr>
              <a:t>R</a:t>
            </a:r>
            <a:r>
              <a:rPr lang="en-GB" sz="2400" b="0" dirty="0">
                <a:solidFill>
                  <a:srgbClr val="C00000"/>
                </a:solidFill>
                <a:latin typeface="Times New Roman"/>
                <a:cs typeface="Times New Roman"/>
              </a:rPr>
              <a:t>&amp;D: </a:t>
            </a:r>
            <a:r>
              <a:rPr lang="en-GB" sz="2400" b="0" dirty="0">
                <a:solidFill>
                  <a:srgbClr val="002060"/>
                </a:solidFill>
                <a:latin typeface="Times New Roman"/>
                <a:cs typeface="Times New Roman"/>
              </a:rPr>
              <a:t>thinning, low cost bump bonding, </a:t>
            </a:r>
            <a:r>
              <a:rPr lang="en-GB" sz="2400" b="0" dirty="0" err="1">
                <a:solidFill>
                  <a:srgbClr val="002060"/>
                </a:solidFill>
                <a:latin typeface="Times New Roman"/>
                <a:cs typeface="Times New Roman"/>
              </a:rPr>
              <a:t>edgless</a:t>
            </a:r>
            <a:r>
              <a:rPr lang="en-GB" sz="2400" b="0" dirty="0">
                <a:solidFill>
                  <a:srgbClr val="002060"/>
                </a:solidFill>
                <a:latin typeface="Times New Roman"/>
                <a:cs typeface="Times New Roman"/>
              </a:rPr>
              <a:t> detectors, </a:t>
            </a:r>
            <a:r>
              <a:rPr lang="en-GB" sz="2400" b="0" dirty="0" smtClean="0">
                <a:solidFill>
                  <a:srgbClr val="002060"/>
                </a:solidFill>
                <a:latin typeface="Times New Roman"/>
                <a:cs typeface="Times New Roman"/>
              </a:rPr>
              <a:t>lower</a:t>
            </a:r>
          </a:p>
          <a:p>
            <a:pPr marL="0" indent="0">
              <a:lnSpc>
                <a:spcPct val="80000"/>
              </a:lnSpc>
              <a:spcAft>
                <a:spcPts val="600"/>
              </a:spcAft>
              <a:buSzPct val="100000"/>
            </a:pPr>
            <a:r>
              <a:rPr lang="en-GB" sz="2400" b="0" dirty="0">
                <a:solidFill>
                  <a:srgbClr val="002060"/>
                </a:solidFill>
                <a:latin typeface="Times New Roman"/>
                <a:cs typeface="Times New Roman"/>
              </a:rPr>
              <a:t>	</a:t>
            </a:r>
            <a:r>
              <a:rPr lang="en-GB" sz="2400" b="0" dirty="0" smtClean="0">
                <a:solidFill>
                  <a:srgbClr val="002060"/>
                </a:solidFill>
                <a:latin typeface="Times New Roman"/>
                <a:cs typeface="Times New Roman"/>
              </a:rPr>
              <a:t>   power </a:t>
            </a:r>
            <a:r>
              <a:rPr lang="en-GB" sz="2400" b="0" dirty="0">
                <a:solidFill>
                  <a:srgbClr val="002060"/>
                </a:solidFill>
                <a:latin typeface="Times New Roman"/>
                <a:cs typeface="Times New Roman"/>
              </a:rPr>
              <a:t>FEE </a:t>
            </a:r>
            <a:r>
              <a:rPr lang="en-GB" sz="2400" b="0" dirty="0" smtClean="0">
                <a:solidFill>
                  <a:srgbClr val="002060"/>
                </a:solidFill>
                <a:latin typeface="Times New Roman"/>
                <a:cs typeface="Times New Roman"/>
              </a:rPr>
              <a:t>chip</a:t>
            </a:r>
            <a:endParaRPr lang="en-US" sz="2400" b="0" dirty="0">
              <a:latin typeface="Times New Roman"/>
              <a:cs typeface="Times New Roman"/>
            </a:endParaRPr>
          </a:p>
        </p:txBody>
      </p:sp>
      <p:pic>
        <p:nvPicPr>
          <p:cNvPr id="36867" name="Picture 3" descr="C:\Users\Carl-Johan\Documents\CERN-saker\presentation\hybrid.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812360" y="1838547"/>
            <a:ext cx="1211788" cy="151844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056541" y="35912"/>
            <a:ext cx="5030919" cy="523220"/>
          </a:xfrm>
          <a:prstGeom prst="rect">
            <a:avLst/>
          </a:prstGeom>
          <a:noFill/>
        </p:spPr>
        <p:txBody>
          <a:bodyPr wrap="none" rtlCol="0">
            <a:spAutoFit/>
          </a:bodyPr>
          <a:lstStyle/>
          <a:p>
            <a:r>
              <a:rPr lang="en-US" sz="2800" dirty="0" smtClean="0">
                <a:solidFill>
                  <a:srgbClr val="0000FF"/>
                </a:solidFill>
                <a:latin typeface="Comic Sans MS"/>
                <a:cs typeface="Comic Sans MS"/>
              </a:rPr>
              <a:t>Hybrid Pixels &amp; Ongoing R&amp;D</a:t>
            </a:r>
            <a:endParaRPr lang="en-US" sz="2800" dirty="0">
              <a:solidFill>
                <a:srgbClr val="C00000"/>
              </a:solidFill>
              <a:latin typeface="Comic Sans MS"/>
              <a:cs typeface="Comic Sans MS"/>
            </a:endParaRPr>
          </a:p>
        </p:txBody>
      </p:sp>
      <p:sp>
        <p:nvSpPr>
          <p:cNvPr id="6" name="Segnaposto data 2"/>
          <p:cNvSpPr>
            <a:spLocks noGrp="1"/>
          </p:cNvSpPr>
          <p:nvPr>
            <p:ph type="dt" sz="half" idx="4294967295"/>
          </p:nvPr>
        </p:nvSpPr>
        <p:spPr>
          <a:xfrm>
            <a:off x="35496" y="6597352"/>
            <a:ext cx="2514600" cy="260648"/>
          </a:xfrm>
          <a:prstGeom prst="rect">
            <a:avLst/>
          </a:prstGeom>
        </p:spPr>
        <p:txBody>
          <a:bodyPr/>
          <a:lstStyle>
            <a:lvl1pPr>
              <a:defRPr sz="1200" i="1">
                <a:solidFill>
                  <a:srgbClr val="FFFFFF"/>
                </a:solidFill>
                <a:latin typeface="Times New Roman" pitchFamily="18" charset="0"/>
                <a:cs typeface="Times New Roman" pitchFamily="18" charset="0"/>
              </a:defRPr>
            </a:lvl1pPr>
          </a:lstStyle>
          <a:p>
            <a:r>
              <a:rPr lang="en-US" smtClean="0"/>
              <a:t>V. Manzari - INFN Bari</a:t>
            </a:r>
            <a:endParaRPr lang="en-US" dirty="0"/>
          </a:p>
        </p:txBody>
      </p:sp>
      <p:sp>
        <p:nvSpPr>
          <p:cNvPr id="7" name="Segnaposto piè di pagina 3"/>
          <p:cNvSpPr>
            <a:spLocks noGrp="1"/>
          </p:cNvSpPr>
          <p:nvPr>
            <p:ph type="ftr" sz="quarter" idx="4294967295"/>
          </p:nvPr>
        </p:nvSpPr>
        <p:spPr>
          <a:xfrm>
            <a:off x="2293640" y="6597352"/>
            <a:ext cx="4556720" cy="260648"/>
          </a:xfrm>
          <a:prstGeom prst="rect">
            <a:avLst/>
          </a:prstGeom>
        </p:spPr>
        <p:txBody>
          <a:bodyPr/>
          <a:lstStyle>
            <a:lvl1pPr algn="ctr">
              <a:defRPr sz="1200" i="1">
                <a:solidFill>
                  <a:srgbClr val="FFFFFF"/>
                </a:solidFill>
                <a:latin typeface="Times New Roman" pitchFamily="18" charset="0"/>
                <a:cs typeface="Times New Roman" pitchFamily="18" charset="0"/>
              </a:defRPr>
            </a:lvl1pPr>
          </a:lstStyle>
          <a:p>
            <a:r>
              <a:rPr lang="en-US" dirty="0" smtClean="0"/>
              <a:t>STORI’11 Conference – 9-14 October 201I</a:t>
            </a:r>
            <a:endParaRPr lang="en-US" dirty="0"/>
          </a:p>
        </p:txBody>
      </p:sp>
      <p:sp>
        <p:nvSpPr>
          <p:cNvPr id="8" name="Segnaposto numero diapositiva 4"/>
          <p:cNvSpPr>
            <a:spLocks noGrp="1"/>
          </p:cNvSpPr>
          <p:nvPr>
            <p:ph type="sldNum" sz="quarter" idx="4294967295"/>
          </p:nvPr>
        </p:nvSpPr>
        <p:spPr>
          <a:xfrm>
            <a:off x="7279704" y="6597352"/>
            <a:ext cx="1828800" cy="260648"/>
          </a:xfrm>
          <a:prstGeom prst="rect">
            <a:avLst/>
          </a:prstGeom>
        </p:spPr>
        <p:txBody>
          <a:bodyPr/>
          <a:lstStyle>
            <a:lvl1pPr algn="r">
              <a:defRPr sz="1200">
                <a:solidFill>
                  <a:srgbClr val="FFFFFF"/>
                </a:solidFill>
                <a:latin typeface="Times New Roman" pitchFamily="18" charset="0"/>
                <a:cs typeface="Times New Roman" pitchFamily="18" charset="0"/>
              </a:defRPr>
            </a:lvl1pPr>
          </a:lstStyle>
          <a:p>
            <a:fld id="{1AD43CCC-A7CC-4ABA-9D32-69ABA54BAB03}" type="slidenum">
              <a:rPr lang="en-US" smtClean="0"/>
              <a:pPr/>
              <a:t>32</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Content Placeholder 4"/>
          <p:cNvSpPr txBox="1">
            <a:spLocks/>
          </p:cNvSpPr>
          <p:nvPr/>
        </p:nvSpPr>
        <p:spPr bwMode="auto">
          <a:xfrm>
            <a:off x="0" y="980728"/>
            <a:ext cx="9144000" cy="544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1200" b="1">
                <a:solidFill>
                  <a:schemeClr val="tx1"/>
                </a:solidFill>
                <a:latin typeface="Arial" charset="0"/>
                <a:ea typeface="ＭＳ Ｐゴシック" charset="0"/>
                <a:cs typeface="ＭＳ Ｐゴシック" charset="0"/>
              </a:defRPr>
            </a:lvl1pPr>
            <a:lvl2pPr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spcBef>
                <a:spcPct val="20000"/>
              </a:spcBef>
              <a:spcAft>
                <a:spcPts val="1200"/>
              </a:spcAft>
              <a:buClr>
                <a:srgbClr val="002060"/>
              </a:buClr>
              <a:buSzPct val="70000"/>
              <a:buFont typeface="Wingdings" charset="2"/>
              <a:buChar char="v"/>
            </a:pPr>
            <a:r>
              <a:rPr lang="en-US" sz="2000" b="0" dirty="0">
                <a:solidFill>
                  <a:srgbClr val="002060"/>
                </a:solidFill>
                <a:latin typeface="Times New Roman"/>
                <a:cs typeface="Times New Roman"/>
              </a:rPr>
              <a:t>State-of-the-art architecture (</a:t>
            </a:r>
            <a:r>
              <a:rPr lang="en-US" sz="2000" b="0" dirty="0">
                <a:solidFill>
                  <a:srgbClr val="C00000"/>
                </a:solidFill>
                <a:latin typeface="Times New Roman"/>
                <a:cs typeface="Times New Roman"/>
              </a:rPr>
              <a:t>MIMOSA</a:t>
            </a:r>
            <a:r>
              <a:rPr lang="en-US" sz="2000" b="0" dirty="0">
                <a:solidFill>
                  <a:srgbClr val="002060"/>
                </a:solidFill>
                <a:latin typeface="Times New Roman"/>
                <a:cs typeface="Times New Roman"/>
              </a:rPr>
              <a:t> family) uses rolling-shutter readout</a:t>
            </a:r>
          </a:p>
          <a:p>
            <a:pPr>
              <a:spcBef>
                <a:spcPct val="20000"/>
              </a:spcBef>
              <a:spcAft>
                <a:spcPts val="1200"/>
              </a:spcAft>
              <a:buClr>
                <a:srgbClr val="002060"/>
              </a:buClr>
              <a:buSzPct val="70000"/>
              <a:buFont typeface="Wingdings" charset="2"/>
              <a:buChar char="v"/>
            </a:pPr>
            <a:r>
              <a:rPr lang="en-US" sz="2000" b="0" dirty="0">
                <a:solidFill>
                  <a:srgbClr val="002060"/>
                </a:solidFill>
                <a:latin typeface="Times New Roman"/>
                <a:cs typeface="Times New Roman"/>
              </a:rPr>
              <a:t>Pixel size </a:t>
            </a:r>
            <a:r>
              <a:rPr lang="en-US" sz="2000" b="0" dirty="0" smtClean="0">
                <a:solidFill>
                  <a:srgbClr val="002060"/>
                </a:solidFill>
                <a:latin typeface="Times New Roman"/>
                <a:cs typeface="Times New Roman"/>
              </a:rPr>
              <a:t>~20 </a:t>
            </a:r>
            <a:r>
              <a:rPr lang="en-US" sz="2000" b="0" dirty="0">
                <a:solidFill>
                  <a:srgbClr val="002060"/>
                </a:solidFill>
                <a:latin typeface="Times New Roman"/>
                <a:cs typeface="Times New Roman"/>
              </a:rPr>
              <a:t>µm possible</a:t>
            </a:r>
          </a:p>
          <a:p>
            <a:pPr>
              <a:spcBef>
                <a:spcPct val="20000"/>
              </a:spcBef>
              <a:spcAft>
                <a:spcPts val="1200"/>
              </a:spcAft>
              <a:buClr>
                <a:srgbClr val="002060"/>
              </a:buClr>
              <a:buSzPct val="70000"/>
              <a:buFont typeface="Wingdings" charset="2"/>
              <a:buChar char="v"/>
            </a:pPr>
            <a:r>
              <a:rPr lang="en-US" sz="2000" b="0" dirty="0">
                <a:solidFill>
                  <a:srgbClr val="002060"/>
                </a:solidFill>
                <a:latin typeface="Times New Roman"/>
                <a:cs typeface="Times New Roman"/>
              </a:rPr>
              <a:t>Material budget target &lt; 0.3 % X</a:t>
            </a:r>
            <a:r>
              <a:rPr lang="en-US" sz="2000" b="0" baseline="-25000" dirty="0">
                <a:solidFill>
                  <a:srgbClr val="002060"/>
                </a:solidFill>
                <a:latin typeface="Times New Roman"/>
                <a:cs typeface="Times New Roman"/>
              </a:rPr>
              <a:t>0</a:t>
            </a:r>
            <a:r>
              <a:rPr lang="en-US" sz="2000" b="0" dirty="0" smtClean="0">
                <a:solidFill>
                  <a:srgbClr val="002060"/>
                </a:solidFill>
                <a:latin typeface="Times New Roman"/>
                <a:cs typeface="Times New Roman"/>
              </a:rPr>
              <a:t> </a:t>
            </a:r>
            <a:r>
              <a:rPr lang="en-US" sz="2000" b="0" dirty="0">
                <a:solidFill>
                  <a:srgbClr val="002060"/>
                </a:solidFill>
                <a:latin typeface="Times New Roman"/>
                <a:cs typeface="Times New Roman"/>
              </a:rPr>
              <a:t>(50 µm chip)</a:t>
            </a:r>
          </a:p>
          <a:p>
            <a:pPr>
              <a:spcBef>
                <a:spcPct val="20000"/>
              </a:spcBef>
              <a:buClr>
                <a:srgbClr val="002060"/>
              </a:buClr>
              <a:buSzPct val="70000"/>
              <a:buFont typeface="Wingdings" charset="2"/>
              <a:buChar char="v"/>
            </a:pPr>
            <a:r>
              <a:rPr lang="en-US" sz="2000" b="0" dirty="0">
                <a:solidFill>
                  <a:srgbClr val="002060"/>
                </a:solidFill>
                <a:latin typeface="Times New Roman"/>
                <a:cs typeface="Times New Roman"/>
              </a:rPr>
              <a:t>New developments:</a:t>
            </a:r>
          </a:p>
          <a:p>
            <a:pPr lvl="1" eaLnBrk="1" hangingPunct="1">
              <a:lnSpc>
                <a:spcPct val="120000"/>
              </a:lnSpc>
              <a:spcBef>
                <a:spcPts val="600"/>
              </a:spcBef>
              <a:buSzPct val="70000"/>
            </a:pPr>
            <a:r>
              <a:rPr lang="en-GB" sz="2000" b="0" dirty="0">
                <a:solidFill>
                  <a:srgbClr val="C00000"/>
                </a:solidFill>
                <a:latin typeface="Times New Roman"/>
                <a:cs typeface="Times New Roman"/>
              </a:rPr>
              <a:t>1.  </a:t>
            </a:r>
            <a:r>
              <a:rPr lang="en-GB" sz="2000" b="0" dirty="0" smtClean="0">
                <a:solidFill>
                  <a:srgbClr val="C00000"/>
                </a:solidFill>
                <a:latin typeface="Times New Roman"/>
                <a:cs typeface="Times New Roman"/>
              </a:rPr>
              <a:t>Evaluation </a:t>
            </a:r>
            <a:r>
              <a:rPr lang="en-GB" sz="2000" b="0" dirty="0">
                <a:solidFill>
                  <a:srgbClr val="C00000"/>
                </a:solidFill>
                <a:latin typeface="Times New Roman"/>
                <a:cs typeface="Times New Roman"/>
              </a:rPr>
              <a:t>of properties of a quadruple well 0.18 CMOS </a:t>
            </a:r>
          </a:p>
          <a:p>
            <a:pPr lvl="2" eaLnBrk="1" hangingPunct="1">
              <a:spcBef>
                <a:spcPts val="600"/>
              </a:spcBef>
              <a:buSzPct val="80000"/>
              <a:buFont typeface="Arial" charset="0"/>
              <a:buChar char="•"/>
            </a:pPr>
            <a:r>
              <a:rPr lang="en-GB" sz="2000" b="0" dirty="0">
                <a:solidFill>
                  <a:srgbClr val="002060"/>
                </a:solidFill>
                <a:latin typeface="Times New Roman"/>
                <a:cs typeface="Times New Roman"/>
              </a:rPr>
              <a:t> radiation tests structures </a:t>
            </a:r>
          </a:p>
          <a:p>
            <a:pPr lvl="2" eaLnBrk="1" hangingPunct="1">
              <a:spcBef>
                <a:spcPts val="600"/>
              </a:spcBef>
              <a:buSzPct val="80000"/>
              <a:buFont typeface="Arial" charset="0"/>
              <a:buChar char="•"/>
            </a:pPr>
            <a:r>
              <a:rPr lang="en-GB" sz="2000" b="0" dirty="0">
                <a:solidFill>
                  <a:srgbClr val="002060"/>
                </a:solidFill>
                <a:latin typeface="Times New Roman"/>
                <a:cs typeface="Times New Roman"/>
              </a:rPr>
              <a:t> study characteristics of process using the MIMOSA architecture as </a:t>
            </a:r>
            <a:r>
              <a:rPr lang="en-GB" sz="2000" b="0" dirty="0" smtClean="0">
                <a:solidFill>
                  <a:srgbClr val="002060"/>
                </a:solidFill>
                <a:latin typeface="Times New Roman"/>
                <a:cs typeface="Times New Roman"/>
              </a:rPr>
              <a:t>reference</a:t>
            </a:r>
            <a:endParaRPr lang="en-GB" sz="2000" b="0" dirty="0">
              <a:solidFill>
                <a:srgbClr val="002060"/>
              </a:solidFill>
              <a:latin typeface="Times New Roman"/>
              <a:cs typeface="Times New Roman"/>
            </a:endParaRPr>
          </a:p>
          <a:p>
            <a:pPr lvl="2" eaLnBrk="1" hangingPunct="1">
              <a:spcBef>
                <a:spcPts val="600"/>
              </a:spcBef>
              <a:buSzPct val="80000"/>
              <a:buFont typeface="Arial" charset="0"/>
              <a:buChar char="•"/>
            </a:pPr>
            <a:r>
              <a:rPr lang="en-GB" sz="2000" b="0" dirty="0">
                <a:solidFill>
                  <a:srgbClr val="002060"/>
                </a:solidFill>
                <a:latin typeface="Times New Roman"/>
                <a:cs typeface="Times New Roman"/>
              </a:rPr>
              <a:t> design of new circuit dedicated to ALICE (</a:t>
            </a:r>
            <a:r>
              <a:rPr lang="en-GB" sz="2000" b="0" dirty="0">
                <a:solidFill>
                  <a:srgbClr val="C00000"/>
                </a:solidFill>
                <a:latin typeface="Times New Roman"/>
                <a:cs typeface="Times New Roman"/>
              </a:rPr>
              <a:t>MISTRAL</a:t>
            </a:r>
            <a:r>
              <a:rPr lang="en-GB" sz="2000" b="0" dirty="0">
                <a:solidFill>
                  <a:srgbClr val="002060"/>
                </a:solidFill>
                <a:latin typeface="Times New Roman"/>
                <a:cs typeface="Times New Roman"/>
              </a:rPr>
              <a:t>)  </a:t>
            </a:r>
          </a:p>
          <a:p>
            <a:pPr lvl="2" eaLnBrk="1" hangingPunct="1">
              <a:spcBef>
                <a:spcPts val="600"/>
              </a:spcBef>
              <a:buSzPct val="80000"/>
              <a:buFont typeface="Arial" charset="0"/>
              <a:buChar char="•"/>
            </a:pPr>
            <a:r>
              <a:rPr lang="en-GB" sz="2000" b="0" dirty="0">
                <a:solidFill>
                  <a:srgbClr val="002060"/>
                </a:solidFill>
                <a:latin typeface="Times New Roman"/>
                <a:cs typeface="Times New Roman"/>
              </a:rPr>
              <a:t> investigation of in-pixel signal processing using the quadruple-</a:t>
            </a:r>
            <a:r>
              <a:rPr lang="en-GB" sz="2000" b="0" dirty="0" smtClean="0">
                <a:solidFill>
                  <a:srgbClr val="002060"/>
                </a:solidFill>
                <a:latin typeface="Times New Roman"/>
                <a:cs typeface="Times New Roman"/>
              </a:rPr>
              <a:t>well approach </a:t>
            </a:r>
            <a:endParaRPr lang="en-GB" sz="2000" b="0" dirty="0">
              <a:solidFill>
                <a:srgbClr val="002060"/>
              </a:solidFill>
              <a:latin typeface="Times New Roman"/>
              <a:cs typeface="Times New Roman"/>
            </a:endParaRPr>
          </a:p>
          <a:p>
            <a:pPr lvl="1">
              <a:lnSpc>
                <a:spcPct val="120000"/>
              </a:lnSpc>
              <a:spcBef>
                <a:spcPct val="20000"/>
              </a:spcBef>
              <a:spcAft>
                <a:spcPts val="1200"/>
              </a:spcAft>
            </a:pPr>
            <a:r>
              <a:rPr lang="en-US" sz="2000" b="0" dirty="0">
                <a:solidFill>
                  <a:srgbClr val="C00000"/>
                </a:solidFill>
                <a:latin typeface="Times New Roman"/>
                <a:cs typeface="Times New Roman"/>
              </a:rPr>
              <a:t>2. Novel high resistivity base material for depleted operation (</a:t>
            </a:r>
            <a:r>
              <a:rPr lang="en-US" sz="2000" b="0" dirty="0" err="1">
                <a:solidFill>
                  <a:srgbClr val="C00000"/>
                </a:solidFill>
                <a:latin typeface="Times New Roman"/>
                <a:cs typeface="Times New Roman"/>
              </a:rPr>
              <a:t>LePix</a:t>
            </a:r>
            <a:r>
              <a:rPr lang="en-US" sz="2000" b="0" dirty="0">
                <a:solidFill>
                  <a:srgbClr val="C00000"/>
                </a:solidFill>
                <a:latin typeface="Times New Roman"/>
                <a:cs typeface="Times New Roman"/>
              </a:rPr>
              <a:t>) </a:t>
            </a:r>
          </a:p>
          <a:p>
            <a:pPr>
              <a:spcBef>
                <a:spcPct val="20000"/>
              </a:spcBef>
              <a:spcAft>
                <a:spcPts val="1200"/>
              </a:spcAft>
              <a:buFontTx/>
              <a:buChar char="•"/>
            </a:pPr>
            <a:endParaRPr lang="en-US" sz="2000" b="0" dirty="0">
              <a:latin typeface="Times New Roman"/>
              <a:cs typeface="Times New Roman"/>
            </a:endParaRPr>
          </a:p>
          <a:p>
            <a:pPr>
              <a:spcBef>
                <a:spcPct val="20000"/>
              </a:spcBef>
              <a:spcAft>
                <a:spcPts val="1200"/>
              </a:spcAft>
              <a:buFontTx/>
              <a:buChar char="•"/>
            </a:pPr>
            <a:endParaRPr lang="en-US" sz="1900" b="0" dirty="0">
              <a:latin typeface="Times New Roman"/>
              <a:cs typeface="Times New Roman"/>
            </a:endParaRPr>
          </a:p>
        </p:txBody>
      </p:sp>
      <p:pic>
        <p:nvPicPr>
          <p:cNvPr id="37891" name="Picture 5" descr="C:\Users\Carl-Johan\Documents\CERN-saker\presentation\tpac monolithic.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164288" y="1628800"/>
            <a:ext cx="1868110" cy="934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764794" y="35912"/>
            <a:ext cx="5614412" cy="523220"/>
          </a:xfrm>
          <a:prstGeom prst="rect">
            <a:avLst/>
          </a:prstGeom>
          <a:noFill/>
        </p:spPr>
        <p:txBody>
          <a:bodyPr wrap="none" rtlCol="0">
            <a:spAutoFit/>
          </a:bodyPr>
          <a:lstStyle/>
          <a:p>
            <a:r>
              <a:rPr lang="en-US" sz="2800" dirty="0" smtClean="0">
                <a:solidFill>
                  <a:srgbClr val="0000FF"/>
                </a:solidFill>
                <a:latin typeface="Comic Sans MS"/>
                <a:cs typeface="Comic Sans MS"/>
              </a:rPr>
              <a:t>Monolithic Pixels &amp; Ongoing R&amp;D</a:t>
            </a:r>
            <a:endParaRPr lang="en-US" sz="2800" dirty="0">
              <a:solidFill>
                <a:srgbClr val="C00000"/>
              </a:solidFill>
              <a:latin typeface="Comic Sans MS"/>
              <a:cs typeface="Comic Sans MS"/>
            </a:endParaRPr>
          </a:p>
        </p:txBody>
      </p:sp>
      <p:sp>
        <p:nvSpPr>
          <p:cNvPr id="6" name="Segnaposto data 2"/>
          <p:cNvSpPr>
            <a:spLocks noGrp="1"/>
          </p:cNvSpPr>
          <p:nvPr>
            <p:ph type="dt" sz="half" idx="4294967295"/>
          </p:nvPr>
        </p:nvSpPr>
        <p:spPr>
          <a:xfrm>
            <a:off x="35496" y="6597352"/>
            <a:ext cx="2514600" cy="260648"/>
          </a:xfrm>
          <a:prstGeom prst="rect">
            <a:avLst/>
          </a:prstGeom>
        </p:spPr>
        <p:txBody>
          <a:bodyPr/>
          <a:lstStyle>
            <a:lvl1pPr>
              <a:defRPr sz="1200" i="1">
                <a:solidFill>
                  <a:srgbClr val="FFFFFF"/>
                </a:solidFill>
                <a:latin typeface="Times New Roman" pitchFamily="18" charset="0"/>
                <a:cs typeface="Times New Roman" pitchFamily="18" charset="0"/>
              </a:defRPr>
            </a:lvl1pPr>
          </a:lstStyle>
          <a:p>
            <a:r>
              <a:rPr lang="en-US" smtClean="0"/>
              <a:t>V. Manzari - INFN Bari</a:t>
            </a:r>
            <a:endParaRPr lang="en-US" dirty="0"/>
          </a:p>
        </p:txBody>
      </p:sp>
      <p:sp>
        <p:nvSpPr>
          <p:cNvPr id="7" name="Segnaposto piè di pagina 3"/>
          <p:cNvSpPr>
            <a:spLocks noGrp="1"/>
          </p:cNvSpPr>
          <p:nvPr>
            <p:ph type="ftr" sz="quarter" idx="4294967295"/>
          </p:nvPr>
        </p:nvSpPr>
        <p:spPr>
          <a:xfrm>
            <a:off x="2293640" y="6597352"/>
            <a:ext cx="4556720" cy="260648"/>
          </a:xfrm>
          <a:prstGeom prst="rect">
            <a:avLst/>
          </a:prstGeom>
        </p:spPr>
        <p:txBody>
          <a:bodyPr/>
          <a:lstStyle>
            <a:lvl1pPr algn="ctr">
              <a:defRPr sz="1200" i="1">
                <a:solidFill>
                  <a:srgbClr val="FFFFFF"/>
                </a:solidFill>
                <a:latin typeface="Times New Roman" pitchFamily="18" charset="0"/>
                <a:cs typeface="Times New Roman" pitchFamily="18" charset="0"/>
              </a:defRPr>
            </a:lvl1pPr>
          </a:lstStyle>
          <a:p>
            <a:r>
              <a:rPr lang="en-US" dirty="0" smtClean="0"/>
              <a:t>STORI’11 Conference – 9-14 October 201I</a:t>
            </a:r>
            <a:endParaRPr lang="en-US" dirty="0"/>
          </a:p>
        </p:txBody>
      </p:sp>
      <p:sp>
        <p:nvSpPr>
          <p:cNvPr id="8" name="Segnaposto numero diapositiva 4"/>
          <p:cNvSpPr>
            <a:spLocks noGrp="1"/>
          </p:cNvSpPr>
          <p:nvPr>
            <p:ph type="sldNum" sz="quarter" idx="4294967295"/>
          </p:nvPr>
        </p:nvSpPr>
        <p:spPr>
          <a:xfrm>
            <a:off x="7279704" y="6597352"/>
            <a:ext cx="1828800" cy="260648"/>
          </a:xfrm>
          <a:prstGeom prst="rect">
            <a:avLst/>
          </a:prstGeom>
        </p:spPr>
        <p:txBody>
          <a:bodyPr/>
          <a:lstStyle>
            <a:lvl1pPr algn="r">
              <a:defRPr sz="1200">
                <a:solidFill>
                  <a:srgbClr val="FFFFFF"/>
                </a:solidFill>
                <a:latin typeface="Times New Roman" pitchFamily="18" charset="0"/>
                <a:cs typeface="Times New Roman" pitchFamily="18" charset="0"/>
              </a:defRPr>
            </a:lvl1pPr>
          </a:lstStyle>
          <a:p>
            <a:fld id="{1AD43CCC-A7CC-4ABA-9D32-69ABA54BAB03}" type="slidenum">
              <a:rPr lang="en-US" smtClean="0"/>
              <a:pPr/>
              <a:t>33</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515"/>
          <p:cNvSpPr txBox="1">
            <a:spLocks noChangeArrowheads="1"/>
          </p:cNvSpPr>
          <p:nvPr/>
        </p:nvSpPr>
        <p:spPr bwMode="auto">
          <a:xfrm>
            <a:off x="107504" y="1268760"/>
            <a:ext cx="8745538" cy="447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marL="342900" indent="-342900" eaLnBrk="1" hangingPunct="1">
              <a:spcBef>
                <a:spcPts val="1800"/>
              </a:spcBef>
              <a:buSzPct val="80000"/>
              <a:buFont typeface="Wingdings" charset="2"/>
              <a:buChar char="Ø"/>
            </a:pPr>
            <a:r>
              <a:rPr lang="en-GB" sz="2000" b="0" dirty="0">
                <a:solidFill>
                  <a:srgbClr val="C00000"/>
                </a:solidFill>
                <a:latin typeface="Times New Roman"/>
                <a:cs typeface="Times New Roman"/>
              </a:rPr>
              <a:t>Development of new strip detectors for outer layers</a:t>
            </a:r>
          </a:p>
          <a:p>
            <a:pPr lvl="1" eaLnBrk="1" hangingPunct="1">
              <a:spcBef>
                <a:spcPts val="600"/>
              </a:spcBef>
              <a:buSzPct val="80000"/>
              <a:buFont typeface="Arial" charset="0"/>
              <a:buChar char="•"/>
            </a:pPr>
            <a:r>
              <a:rPr lang="en-GB" sz="2000" b="0" dirty="0">
                <a:solidFill>
                  <a:srgbClr val="002060"/>
                </a:solidFill>
                <a:latin typeface="Times New Roman"/>
                <a:cs typeface="Times New Roman"/>
              </a:rPr>
              <a:t> R&amp;D: double sided, shorter strips, new readout </a:t>
            </a:r>
            <a:r>
              <a:rPr lang="en-GB" sz="2000" b="0" dirty="0" smtClean="0">
                <a:solidFill>
                  <a:srgbClr val="002060"/>
                </a:solidFill>
                <a:latin typeface="Times New Roman"/>
                <a:cs typeface="Times New Roman"/>
              </a:rPr>
              <a:t>electronics</a:t>
            </a:r>
          </a:p>
          <a:p>
            <a:pPr marL="342900" indent="-342900" eaLnBrk="1" hangingPunct="1">
              <a:spcBef>
                <a:spcPts val="1800"/>
              </a:spcBef>
              <a:buSzPct val="80000"/>
              <a:buFont typeface="Wingdings" charset="2"/>
              <a:buChar char="Ø"/>
            </a:pPr>
            <a:r>
              <a:rPr lang="en-GB" sz="2000" b="0" dirty="0">
                <a:solidFill>
                  <a:srgbClr val="C00000"/>
                </a:solidFill>
                <a:latin typeface="Times New Roman"/>
                <a:cs typeface="Times New Roman"/>
              </a:rPr>
              <a:t>Electrical bus for distribution of power and signals</a:t>
            </a:r>
          </a:p>
          <a:p>
            <a:pPr lvl="1" eaLnBrk="1" hangingPunct="1">
              <a:spcBef>
                <a:spcPts val="600"/>
              </a:spcBef>
              <a:buSzPct val="80000"/>
              <a:buFont typeface="Arial" charset="0"/>
              <a:buChar char="•"/>
            </a:pPr>
            <a:r>
              <a:rPr lang="en-GB" sz="2000" b="0" dirty="0">
                <a:solidFill>
                  <a:srgbClr val="002060"/>
                </a:solidFill>
                <a:latin typeface="Times New Roman"/>
                <a:cs typeface="Times New Roman"/>
              </a:rPr>
              <a:t> at present: multilayer (5 layers) for SPD and double sided for SDD and SSD</a:t>
            </a:r>
          </a:p>
          <a:p>
            <a:pPr lvl="1" eaLnBrk="1" hangingPunct="1">
              <a:spcBef>
                <a:spcPts val="600"/>
              </a:spcBef>
              <a:buSzPct val="80000"/>
              <a:buFont typeface="Arial" charset="0"/>
              <a:buChar char="•"/>
            </a:pPr>
            <a:r>
              <a:rPr lang="en-GB" sz="2000" b="0" dirty="0">
                <a:solidFill>
                  <a:srgbClr val="002060"/>
                </a:solidFill>
                <a:latin typeface="Times New Roman"/>
                <a:cs typeface="Times New Roman"/>
              </a:rPr>
              <a:t> R&amp;D: new power distribution techniques, layout optimization, integration of </a:t>
            </a:r>
            <a:r>
              <a:rPr lang="en-GB" sz="2000" b="0" dirty="0" smtClean="0">
                <a:solidFill>
                  <a:srgbClr val="002060"/>
                </a:solidFill>
                <a:latin typeface="Times New Roman"/>
                <a:cs typeface="Times New Roman"/>
              </a:rPr>
              <a:t>cooling</a:t>
            </a:r>
          </a:p>
          <a:p>
            <a:pPr marL="342900" indent="-342900" eaLnBrk="1" hangingPunct="1">
              <a:spcBef>
                <a:spcPts val="1800"/>
              </a:spcBef>
              <a:buSzPct val="80000"/>
              <a:buFont typeface="Wingdings" charset="2"/>
              <a:buChar char="Ø"/>
            </a:pPr>
            <a:r>
              <a:rPr lang="en-GB" sz="2000" b="0" dirty="0" smtClean="0">
                <a:solidFill>
                  <a:srgbClr val="C00000"/>
                </a:solidFill>
                <a:latin typeface="Times New Roman"/>
                <a:cs typeface="Times New Roman"/>
              </a:rPr>
              <a:t>Cooling system options</a:t>
            </a:r>
            <a:endParaRPr lang="en-GB" sz="2000" b="0" dirty="0">
              <a:solidFill>
                <a:srgbClr val="C00000"/>
              </a:solidFill>
              <a:latin typeface="Times New Roman"/>
              <a:cs typeface="Times New Roman"/>
            </a:endParaRPr>
          </a:p>
          <a:p>
            <a:pPr lvl="1" eaLnBrk="1" hangingPunct="1">
              <a:spcBef>
                <a:spcPts val="600"/>
              </a:spcBef>
              <a:buSzPct val="80000"/>
              <a:buFont typeface="Arial" charset="0"/>
              <a:buChar char="•"/>
            </a:pPr>
            <a:r>
              <a:rPr lang="en-GB" sz="2000" b="0" dirty="0">
                <a:solidFill>
                  <a:srgbClr val="002060"/>
                </a:solidFill>
                <a:latin typeface="Times New Roman"/>
                <a:cs typeface="Times New Roman"/>
              </a:rPr>
              <a:t> </a:t>
            </a:r>
            <a:r>
              <a:rPr lang="en-GB" sz="2000" b="0" dirty="0" smtClean="0">
                <a:solidFill>
                  <a:srgbClr val="002060"/>
                </a:solidFill>
                <a:latin typeface="Times New Roman"/>
                <a:cs typeface="Times New Roman"/>
              </a:rPr>
              <a:t>air cooling</a:t>
            </a:r>
          </a:p>
          <a:p>
            <a:pPr lvl="1" eaLnBrk="1" hangingPunct="1">
              <a:spcBef>
                <a:spcPts val="600"/>
              </a:spcBef>
              <a:buSzPct val="80000"/>
              <a:buFont typeface="Arial" charset="0"/>
              <a:buChar char="•"/>
            </a:pPr>
            <a:r>
              <a:rPr lang="en-GB" sz="2000" b="0" dirty="0">
                <a:solidFill>
                  <a:srgbClr val="002060"/>
                </a:solidFill>
                <a:latin typeface="Times New Roman"/>
                <a:cs typeface="Times New Roman"/>
              </a:rPr>
              <a:t> </a:t>
            </a:r>
            <a:r>
              <a:rPr lang="en-GB" sz="2000" b="0" dirty="0" smtClean="0">
                <a:solidFill>
                  <a:srgbClr val="002060"/>
                </a:solidFill>
                <a:latin typeface="Times New Roman"/>
                <a:cs typeface="Times New Roman"/>
              </a:rPr>
              <a:t>liquid cooling with carbon foam structure </a:t>
            </a:r>
          </a:p>
          <a:p>
            <a:pPr lvl="1" eaLnBrk="1" hangingPunct="1">
              <a:spcBef>
                <a:spcPts val="600"/>
              </a:spcBef>
              <a:buSzPct val="80000"/>
              <a:buFont typeface="Arial" charset="0"/>
              <a:buChar char="•"/>
            </a:pPr>
            <a:r>
              <a:rPr lang="en-GB" sz="2000" b="0" dirty="0">
                <a:solidFill>
                  <a:srgbClr val="002060"/>
                </a:solidFill>
                <a:latin typeface="Times New Roman"/>
                <a:cs typeface="Times New Roman"/>
              </a:rPr>
              <a:t> liquid cooling with polyimide </a:t>
            </a:r>
            <a:r>
              <a:rPr lang="en-GB" sz="2000" b="0" dirty="0" smtClean="0">
                <a:solidFill>
                  <a:srgbClr val="002060"/>
                </a:solidFill>
                <a:latin typeface="Times New Roman"/>
                <a:cs typeface="Times New Roman"/>
              </a:rPr>
              <a:t>micro-channels structure </a:t>
            </a:r>
            <a:endParaRPr lang="en-GB" sz="2000" b="0" dirty="0">
              <a:solidFill>
                <a:srgbClr val="002060"/>
              </a:solidFill>
              <a:latin typeface="Times New Roman"/>
              <a:cs typeface="Times New Roman"/>
            </a:endParaRPr>
          </a:p>
          <a:p>
            <a:pPr lvl="1" eaLnBrk="1" hangingPunct="1">
              <a:spcBef>
                <a:spcPts val="600"/>
              </a:spcBef>
              <a:buSzPct val="80000"/>
              <a:buFont typeface="Arial" charset="0"/>
              <a:buChar char="•"/>
            </a:pPr>
            <a:r>
              <a:rPr lang="en-GB" sz="2000" b="0" dirty="0" smtClean="0">
                <a:solidFill>
                  <a:srgbClr val="002060"/>
                </a:solidFill>
                <a:latin typeface="Times New Roman"/>
                <a:cs typeface="Times New Roman"/>
              </a:rPr>
              <a:t> evaporative cooling with silicon micro-channels structure</a:t>
            </a:r>
            <a:endParaRPr lang="en-GB" sz="2000" b="0" dirty="0">
              <a:solidFill>
                <a:srgbClr val="002060"/>
              </a:solidFill>
              <a:latin typeface="Times New Roman"/>
              <a:cs typeface="Times New Roman"/>
            </a:endParaRPr>
          </a:p>
        </p:txBody>
      </p:sp>
      <p:sp>
        <p:nvSpPr>
          <p:cNvPr id="6" name="TextBox 5"/>
          <p:cNvSpPr txBox="1"/>
          <p:nvPr/>
        </p:nvSpPr>
        <p:spPr>
          <a:xfrm>
            <a:off x="2718931" y="35912"/>
            <a:ext cx="3706138" cy="523220"/>
          </a:xfrm>
          <a:prstGeom prst="rect">
            <a:avLst/>
          </a:prstGeom>
          <a:noFill/>
        </p:spPr>
        <p:txBody>
          <a:bodyPr wrap="none" rtlCol="0">
            <a:spAutoFit/>
          </a:bodyPr>
          <a:lstStyle/>
          <a:p>
            <a:r>
              <a:rPr lang="en-US" sz="2800" dirty="0" smtClean="0">
                <a:solidFill>
                  <a:srgbClr val="0000FF"/>
                </a:solidFill>
                <a:latin typeface="Comic Sans MS"/>
                <a:cs typeface="Comic Sans MS"/>
              </a:rPr>
              <a:t>Other R&amp;D activities</a:t>
            </a:r>
            <a:endParaRPr lang="en-US" sz="2800" dirty="0">
              <a:solidFill>
                <a:srgbClr val="C00000"/>
              </a:solidFill>
              <a:latin typeface="Comic Sans MS"/>
              <a:cs typeface="Comic Sans MS"/>
            </a:endParaRPr>
          </a:p>
        </p:txBody>
      </p:sp>
      <p:sp>
        <p:nvSpPr>
          <p:cNvPr id="4" name="Segnaposto data 2"/>
          <p:cNvSpPr>
            <a:spLocks noGrp="1"/>
          </p:cNvSpPr>
          <p:nvPr>
            <p:ph type="dt" sz="half" idx="4294967295"/>
          </p:nvPr>
        </p:nvSpPr>
        <p:spPr>
          <a:xfrm>
            <a:off x="35496" y="6597352"/>
            <a:ext cx="2514600" cy="260648"/>
          </a:xfrm>
          <a:prstGeom prst="rect">
            <a:avLst/>
          </a:prstGeom>
        </p:spPr>
        <p:txBody>
          <a:bodyPr/>
          <a:lstStyle>
            <a:lvl1pPr>
              <a:defRPr sz="1200" i="1">
                <a:solidFill>
                  <a:srgbClr val="FFFFFF"/>
                </a:solidFill>
                <a:latin typeface="Times New Roman" pitchFamily="18" charset="0"/>
                <a:cs typeface="Times New Roman" pitchFamily="18" charset="0"/>
              </a:defRPr>
            </a:lvl1pPr>
          </a:lstStyle>
          <a:p>
            <a:r>
              <a:rPr lang="en-US" smtClean="0"/>
              <a:t>V. Manzari - INFN Bari</a:t>
            </a:r>
            <a:endParaRPr lang="en-US" dirty="0"/>
          </a:p>
        </p:txBody>
      </p:sp>
      <p:sp>
        <p:nvSpPr>
          <p:cNvPr id="5" name="Segnaposto piè di pagina 3"/>
          <p:cNvSpPr>
            <a:spLocks noGrp="1"/>
          </p:cNvSpPr>
          <p:nvPr>
            <p:ph type="ftr" sz="quarter" idx="4294967295"/>
          </p:nvPr>
        </p:nvSpPr>
        <p:spPr>
          <a:xfrm>
            <a:off x="2293640" y="6597352"/>
            <a:ext cx="4556720" cy="260648"/>
          </a:xfrm>
          <a:prstGeom prst="rect">
            <a:avLst/>
          </a:prstGeom>
        </p:spPr>
        <p:txBody>
          <a:bodyPr/>
          <a:lstStyle>
            <a:lvl1pPr algn="ctr">
              <a:defRPr sz="1200" i="1">
                <a:solidFill>
                  <a:srgbClr val="FFFFFF"/>
                </a:solidFill>
                <a:latin typeface="Times New Roman" pitchFamily="18" charset="0"/>
                <a:cs typeface="Times New Roman" pitchFamily="18" charset="0"/>
              </a:defRPr>
            </a:lvl1pPr>
          </a:lstStyle>
          <a:p>
            <a:r>
              <a:rPr lang="en-US" dirty="0" smtClean="0"/>
              <a:t>STORI’11 Conference – 9-14 October 201I</a:t>
            </a:r>
            <a:endParaRPr lang="en-US" dirty="0"/>
          </a:p>
        </p:txBody>
      </p:sp>
      <p:sp>
        <p:nvSpPr>
          <p:cNvPr id="7" name="Segnaposto numero diapositiva 4"/>
          <p:cNvSpPr>
            <a:spLocks noGrp="1"/>
          </p:cNvSpPr>
          <p:nvPr>
            <p:ph type="sldNum" sz="quarter" idx="4294967295"/>
          </p:nvPr>
        </p:nvSpPr>
        <p:spPr>
          <a:xfrm>
            <a:off x="7279704" y="6597352"/>
            <a:ext cx="1828800" cy="260648"/>
          </a:xfrm>
          <a:prstGeom prst="rect">
            <a:avLst/>
          </a:prstGeom>
        </p:spPr>
        <p:txBody>
          <a:bodyPr/>
          <a:lstStyle>
            <a:lvl1pPr algn="r">
              <a:defRPr sz="1200">
                <a:solidFill>
                  <a:srgbClr val="FFFFFF"/>
                </a:solidFill>
                <a:latin typeface="Times New Roman" pitchFamily="18" charset="0"/>
                <a:cs typeface="Times New Roman" pitchFamily="18" charset="0"/>
              </a:defRPr>
            </a:lvl1pPr>
          </a:lstStyle>
          <a:p>
            <a:fld id="{1AD43CCC-A7CC-4ABA-9D32-69ABA54BAB03}" type="slidenum">
              <a:rPr lang="en-US" smtClean="0"/>
              <a:pPr/>
              <a:t>34</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ext Box 515"/>
          <p:cNvSpPr txBox="1">
            <a:spLocks noChangeArrowheads="1"/>
          </p:cNvSpPr>
          <p:nvPr/>
        </p:nvSpPr>
        <p:spPr bwMode="auto">
          <a:xfrm>
            <a:off x="107504" y="1081474"/>
            <a:ext cx="9036495" cy="5505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marL="342900" indent="-342900" eaLnBrk="1" hangingPunct="1">
              <a:lnSpc>
                <a:spcPct val="130000"/>
              </a:lnSpc>
              <a:spcBef>
                <a:spcPts val="600"/>
              </a:spcBef>
              <a:buFont typeface="Wingdings" charset="2"/>
              <a:buChar char="Ø"/>
            </a:pPr>
            <a:r>
              <a:rPr lang="en-GB" sz="2000" b="0" dirty="0" smtClean="0">
                <a:solidFill>
                  <a:srgbClr val="002060"/>
                </a:solidFill>
                <a:latin typeface="Times New Roman"/>
                <a:cs typeface="Times New Roman"/>
              </a:rPr>
              <a:t>The upgrade should target the 2017-18 (Phase I) shutdown </a:t>
            </a:r>
            <a:endParaRPr lang="en-GB" sz="2000" b="0" dirty="0">
              <a:solidFill>
                <a:srgbClr val="002060"/>
              </a:solidFill>
              <a:latin typeface="Times New Roman"/>
              <a:cs typeface="Times New Roman"/>
            </a:endParaRPr>
          </a:p>
          <a:p>
            <a:pPr marL="547200" lvl="1" indent="-198000" eaLnBrk="1" hangingPunct="1">
              <a:lnSpc>
                <a:spcPct val="130000"/>
              </a:lnSpc>
              <a:spcBef>
                <a:spcPts val="600"/>
              </a:spcBef>
              <a:buFont typeface="Arial"/>
              <a:buChar char="•"/>
            </a:pPr>
            <a:r>
              <a:rPr lang="en-GB" sz="2000" b="0" dirty="0" smtClean="0">
                <a:solidFill>
                  <a:srgbClr val="002060"/>
                </a:solidFill>
                <a:latin typeface="Times New Roman"/>
                <a:cs typeface="Times New Roman"/>
              </a:rPr>
              <a:t>The </a:t>
            </a:r>
            <a:r>
              <a:rPr lang="en-GB" sz="2000" b="0" dirty="0">
                <a:solidFill>
                  <a:srgbClr val="002060"/>
                </a:solidFill>
                <a:latin typeface="Times New Roman"/>
                <a:cs typeface="Times New Roman"/>
              </a:rPr>
              <a:t>scope of the upgrade Phase I should be well tailored to what can be reasonably prepared and tested within the next six years and installed in 15 months, with safety margin, in order not to degrade the present </a:t>
            </a:r>
            <a:r>
              <a:rPr lang="en-GB" sz="2000" b="0" dirty="0" smtClean="0">
                <a:solidFill>
                  <a:srgbClr val="002060"/>
                </a:solidFill>
                <a:latin typeface="Times New Roman"/>
                <a:cs typeface="Times New Roman"/>
              </a:rPr>
              <a:t>detector</a:t>
            </a:r>
          </a:p>
          <a:p>
            <a:pPr marL="547200" lvl="1" indent="-198000" eaLnBrk="1" hangingPunct="1">
              <a:lnSpc>
                <a:spcPct val="130000"/>
              </a:lnSpc>
              <a:spcBef>
                <a:spcPts val="600"/>
              </a:spcBef>
              <a:buFont typeface="Arial"/>
              <a:buChar char="•"/>
            </a:pPr>
            <a:r>
              <a:rPr lang="en-GB" sz="2000" b="0" dirty="0" smtClean="0">
                <a:solidFill>
                  <a:srgbClr val="002060"/>
                </a:solidFill>
                <a:latin typeface="Times New Roman"/>
                <a:cs typeface="Times New Roman"/>
              </a:rPr>
              <a:t>Decisions </a:t>
            </a:r>
            <a:r>
              <a:rPr lang="en-GB" sz="2000" b="0" dirty="0">
                <a:solidFill>
                  <a:srgbClr val="002060"/>
                </a:solidFill>
                <a:latin typeface="Times New Roman"/>
                <a:cs typeface="Times New Roman"/>
              </a:rPr>
              <a:t>on upgrade plans in terms </a:t>
            </a:r>
            <a:r>
              <a:rPr lang="en-US" sz="2000" b="0" dirty="0">
                <a:solidFill>
                  <a:srgbClr val="002060"/>
                </a:solidFill>
                <a:latin typeface="Times New Roman"/>
                <a:cs typeface="Times New Roman"/>
              </a:rPr>
              <a:t>of physics strategy, detector feasibility, funding availability, </a:t>
            </a:r>
            <a:r>
              <a:rPr lang="en-GB" sz="2000" b="0" dirty="0">
                <a:solidFill>
                  <a:srgbClr val="002060"/>
                </a:solidFill>
                <a:latin typeface="Times New Roman"/>
                <a:cs typeface="Times New Roman"/>
              </a:rPr>
              <a:t>will be taken in </a:t>
            </a:r>
            <a:r>
              <a:rPr lang="en-GB" sz="2000" b="0" dirty="0" smtClean="0">
                <a:solidFill>
                  <a:srgbClr val="C00000"/>
                </a:solidFill>
                <a:latin typeface="Times New Roman"/>
                <a:cs typeface="Times New Roman"/>
              </a:rPr>
              <a:t>2012</a:t>
            </a:r>
          </a:p>
          <a:p>
            <a:pPr marL="342900" indent="-342900" eaLnBrk="1" hangingPunct="1">
              <a:lnSpc>
                <a:spcPct val="130000"/>
              </a:lnSpc>
              <a:spcBef>
                <a:spcPts val="600"/>
              </a:spcBef>
              <a:buFont typeface="Wingdings" charset="2"/>
              <a:buChar char="Ø"/>
            </a:pPr>
            <a:r>
              <a:rPr lang="en-GB" sz="2000" b="0" dirty="0">
                <a:solidFill>
                  <a:srgbClr val="C00000"/>
                </a:solidFill>
                <a:latin typeface="Times New Roman"/>
                <a:cs typeface="Times New Roman"/>
              </a:rPr>
              <a:t>end </a:t>
            </a:r>
            <a:r>
              <a:rPr lang="en-GB" sz="2000" b="0" dirty="0" smtClean="0">
                <a:solidFill>
                  <a:srgbClr val="C00000"/>
                </a:solidFill>
                <a:latin typeface="Times New Roman"/>
                <a:cs typeface="Times New Roman"/>
              </a:rPr>
              <a:t>2011:</a:t>
            </a:r>
            <a:r>
              <a:rPr lang="en-GB" sz="2000" b="0" dirty="0" smtClean="0">
                <a:solidFill>
                  <a:srgbClr val="002060"/>
                </a:solidFill>
                <a:latin typeface="Times New Roman"/>
                <a:cs typeface="Times New Roman"/>
              </a:rPr>
              <a:t> Preparation </a:t>
            </a:r>
            <a:r>
              <a:rPr lang="en-GB" sz="2000" b="0" dirty="0">
                <a:solidFill>
                  <a:srgbClr val="002060"/>
                </a:solidFill>
                <a:latin typeface="Times New Roman"/>
                <a:cs typeface="Times New Roman"/>
              </a:rPr>
              <a:t>of a technical </a:t>
            </a:r>
            <a:r>
              <a:rPr lang="en-GB" sz="2000" b="0" dirty="0" smtClean="0">
                <a:solidFill>
                  <a:srgbClr val="002060"/>
                </a:solidFill>
                <a:latin typeface="Times New Roman"/>
                <a:cs typeface="Times New Roman"/>
              </a:rPr>
              <a:t>proposal</a:t>
            </a:r>
          </a:p>
          <a:p>
            <a:pPr marL="342900" indent="-342900" eaLnBrk="1" hangingPunct="1">
              <a:lnSpc>
                <a:spcPct val="130000"/>
              </a:lnSpc>
              <a:spcBef>
                <a:spcPts val="600"/>
              </a:spcBef>
              <a:buFont typeface="Wingdings" charset="2"/>
              <a:buChar char="Ø"/>
            </a:pPr>
            <a:r>
              <a:rPr lang="en-GB" sz="2000" b="0" dirty="0">
                <a:solidFill>
                  <a:srgbClr val="C00000"/>
                </a:solidFill>
                <a:latin typeface="Times New Roman"/>
                <a:cs typeface="Times New Roman"/>
              </a:rPr>
              <a:t>2011-</a:t>
            </a:r>
            <a:r>
              <a:rPr lang="en-GB" sz="2000" b="0" dirty="0" smtClean="0">
                <a:solidFill>
                  <a:srgbClr val="C00000"/>
                </a:solidFill>
                <a:latin typeface="Times New Roman"/>
                <a:cs typeface="Times New Roman"/>
              </a:rPr>
              <a:t>2014:</a:t>
            </a:r>
            <a:r>
              <a:rPr lang="en-GB" sz="2000" b="0" dirty="0" smtClean="0">
                <a:solidFill>
                  <a:srgbClr val="002060"/>
                </a:solidFill>
                <a:latin typeface="Times New Roman"/>
                <a:cs typeface="Times New Roman"/>
              </a:rPr>
              <a:t> R</a:t>
            </a:r>
            <a:r>
              <a:rPr lang="en-GB" sz="2000" b="0" dirty="0">
                <a:solidFill>
                  <a:srgbClr val="002060"/>
                </a:solidFill>
                <a:latin typeface="Times New Roman"/>
                <a:cs typeface="Times New Roman"/>
              </a:rPr>
              <a:t>&amp;D for Phase </a:t>
            </a:r>
            <a:r>
              <a:rPr lang="en-GB" sz="2000" b="0" dirty="0" smtClean="0">
                <a:solidFill>
                  <a:srgbClr val="002060"/>
                </a:solidFill>
                <a:latin typeface="Times New Roman"/>
                <a:cs typeface="Times New Roman"/>
              </a:rPr>
              <a:t>I</a:t>
            </a:r>
          </a:p>
          <a:p>
            <a:pPr marL="342900" indent="-342900" eaLnBrk="1" hangingPunct="1">
              <a:lnSpc>
                <a:spcPct val="130000"/>
              </a:lnSpc>
              <a:spcBef>
                <a:spcPts val="600"/>
              </a:spcBef>
              <a:buFont typeface="Wingdings" charset="2"/>
              <a:buChar char="Ø"/>
            </a:pPr>
            <a:r>
              <a:rPr lang="en-GB" sz="2000" b="0" dirty="0" smtClean="0">
                <a:solidFill>
                  <a:srgbClr val="C00000"/>
                </a:solidFill>
                <a:latin typeface="Times New Roman"/>
                <a:cs typeface="Times New Roman"/>
              </a:rPr>
              <a:t>2014-2016:</a:t>
            </a:r>
            <a:r>
              <a:rPr lang="en-GB" sz="2000" b="0" dirty="0" smtClean="0">
                <a:solidFill>
                  <a:srgbClr val="002060"/>
                </a:solidFill>
                <a:latin typeface="Times New Roman"/>
                <a:cs typeface="Times New Roman"/>
              </a:rPr>
              <a:t> Production </a:t>
            </a:r>
            <a:r>
              <a:rPr lang="en-GB" sz="2000" b="0" dirty="0">
                <a:solidFill>
                  <a:srgbClr val="002060"/>
                </a:solidFill>
                <a:latin typeface="Times New Roman"/>
                <a:cs typeface="Times New Roman"/>
              </a:rPr>
              <a:t>and pre-commissioning for Phase </a:t>
            </a:r>
            <a:r>
              <a:rPr lang="en-GB" sz="2000" b="0" dirty="0" smtClean="0">
                <a:solidFill>
                  <a:srgbClr val="002060"/>
                </a:solidFill>
                <a:latin typeface="Times New Roman"/>
                <a:cs typeface="Times New Roman"/>
              </a:rPr>
              <a:t>I</a:t>
            </a:r>
          </a:p>
          <a:p>
            <a:pPr marL="342900" indent="-342900" eaLnBrk="1" hangingPunct="1">
              <a:lnSpc>
                <a:spcPct val="130000"/>
              </a:lnSpc>
              <a:spcBef>
                <a:spcPts val="600"/>
              </a:spcBef>
              <a:buFont typeface="Wingdings" charset="2"/>
              <a:buChar char="Ø"/>
            </a:pPr>
            <a:r>
              <a:rPr lang="en-GB" sz="2000" b="0" dirty="0" smtClean="0">
                <a:solidFill>
                  <a:srgbClr val="C00000"/>
                </a:solidFill>
                <a:latin typeface="Times New Roman"/>
                <a:cs typeface="Times New Roman"/>
              </a:rPr>
              <a:t>2017-2018:</a:t>
            </a:r>
            <a:r>
              <a:rPr lang="en-GB" sz="2000" b="0" dirty="0" smtClean="0">
                <a:solidFill>
                  <a:srgbClr val="002060"/>
                </a:solidFill>
                <a:latin typeface="Times New Roman"/>
                <a:cs typeface="Times New Roman"/>
              </a:rPr>
              <a:t> Installation </a:t>
            </a:r>
            <a:r>
              <a:rPr lang="en-GB" sz="2000" b="0" dirty="0">
                <a:solidFill>
                  <a:srgbClr val="002060"/>
                </a:solidFill>
                <a:latin typeface="Times New Roman"/>
                <a:cs typeface="Times New Roman"/>
              </a:rPr>
              <a:t>and commissioning for Phase </a:t>
            </a:r>
            <a:r>
              <a:rPr lang="en-GB" sz="2000" b="0" dirty="0" smtClean="0">
                <a:solidFill>
                  <a:srgbClr val="002060"/>
                </a:solidFill>
                <a:latin typeface="Times New Roman"/>
                <a:cs typeface="Times New Roman"/>
              </a:rPr>
              <a:t>I</a:t>
            </a:r>
          </a:p>
          <a:p>
            <a:pPr marL="342900" indent="-342900" eaLnBrk="1" hangingPunct="1">
              <a:lnSpc>
                <a:spcPct val="130000"/>
              </a:lnSpc>
              <a:spcBef>
                <a:spcPts val="600"/>
              </a:spcBef>
              <a:buFont typeface="Wingdings" charset="2"/>
              <a:buChar char="Ø"/>
            </a:pPr>
            <a:endParaRPr lang="en-GB" sz="800" b="0" dirty="0" smtClean="0">
              <a:solidFill>
                <a:srgbClr val="002060"/>
              </a:solidFill>
              <a:latin typeface="Times New Roman"/>
              <a:cs typeface="Times New Roman"/>
            </a:endParaRPr>
          </a:p>
          <a:p>
            <a:pPr eaLnBrk="1" hangingPunct="1">
              <a:lnSpc>
                <a:spcPct val="90000"/>
              </a:lnSpc>
              <a:spcBef>
                <a:spcPts val="600"/>
              </a:spcBef>
            </a:pPr>
            <a:r>
              <a:rPr lang="en-GB" sz="2000" b="0" dirty="0" smtClean="0">
                <a:solidFill>
                  <a:srgbClr val="002060"/>
                </a:solidFill>
                <a:latin typeface="Times New Roman"/>
                <a:cs typeface="Times New Roman"/>
              </a:rPr>
              <a:t> </a:t>
            </a:r>
            <a:r>
              <a:rPr lang="en-GB" sz="2000" i="1" dirty="0">
                <a:solidFill>
                  <a:srgbClr val="002060"/>
                </a:solidFill>
                <a:latin typeface="Times New Roman"/>
                <a:cs typeface="Times New Roman"/>
              </a:rPr>
              <a:t>         </a:t>
            </a:r>
            <a:r>
              <a:rPr lang="en-GB" sz="2000" dirty="0" smtClean="0">
                <a:latin typeface="Times New Roman"/>
                <a:cs typeface="Times New Roman"/>
              </a:rPr>
              <a:t>It </a:t>
            </a:r>
            <a:r>
              <a:rPr lang="en-GB" sz="2000" dirty="0">
                <a:latin typeface="Times New Roman"/>
                <a:cs typeface="Times New Roman"/>
              </a:rPr>
              <a:t>will possibly require a two-stage </a:t>
            </a:r>
            <a:r>
              <a:rPr lang="en-GB" sz="2000" dirty="0" smtClean="0">
                <a:latin typeface="Times New Roman"/>
                <a:cs typeface="Times New Roman"/>
              </a:rPr>
              <a:t>approach: Phase I in 2017  </a:t>
            </a:r>
            <a:r>
              <a:rPr lang="en-GB" sz="2000" dirty="0">
                <a:latin typeface="Times New Roman"/>
                <a:cs typeface="Times New Roman"/>
              </a:rPr>
              <a:t>and </a:t>
            </a:r>
            <a:r>
              <a:rPr lang="en-GB" sz="2000" dirty="0" smtClean="0">
                <a:latin typeface="Times New Roman"/>
                <a:cs typeface="Times New Roman"/>
              </a:rPr>
              <a:t>Phase II</a:t>
            </a:r>
          </a:p>
          <a:p>
            <a:pPr eaLnBrk="1" hangingPunct="1">
              <a:lnSpc>
                <a:spcPct val="90000"/>
              </a:lnSpc>
              <a:spcBef>
                <a:spcPts val="600"/>
              </a:spcBef>
            </a:pPr>
            <a:r>
              <a:rPr lang="en-GB" sz="2000" dirty="0">
                <a:latin typeface="Times New Roman"/>
                <a:cs typeface="Times New Roman"/>
              </a:rPr>
              <a:t> </a:t>
            </a:r>
            <a:r>
              <a:rPr lang="en-GB" sz="2000" dirty="0" smtClean="0">
                <a:latin typeface="Times New Roman"/>
                <a:cs typeface="Times New Roman"/>
              </a:rPr>
              <a:t>         in 2020 and  beyond)</a:t>
            </a:r>
            <a:endParaRPr lang="en-GB" sz="2000" dirty="0">
              <a:latin typeface="Times New Roman"/>
              <a:cs typeface="Times New Roman"/>
            </a:endParaRPr>
          </a:p>
        </p:txBody>
      </p:sp>
      <p:sp>
        <p:nvSpPr>
          <p:cNvPr id="5" name="TextBox 4"/>
          <p:cNvSpPr txBox="1"/>
          <p:nvPr/>
        </p:nvSpPr>
        <p:spPr>
          <a:xfrm>
            <a:off x="2620221" y="35912"/>
            <a:ext cx="3903558" cy="523220"/>
          </a:xfrm>
          <a:prstGeom prst="rect">
            <a:avLst/>
          </a:prstGeom>
          <a:noFill/>
        </p:spPr>
        <p:txBody>
          <a:bodyPr wrap="none" rtlCol="0">
            <a:spAutoFit/>
          </a:bodyPr>
          <a:lstStyle/>
          <a:p>
            <a:r>
              <a:rPr lang="en-US" sz="2800" dirty="0" smtClean="0">
                <a:solidFill>
                  <a:srgbClr val="0000FF"/>
                </a:solidFill>
                <a:latin typeface="Comic Sans MS"/>
                <a:cs typeface="Comic Sans MS"/>
              </a:rPr>
              <a:t>ITS </a:t>
            </a:r>
            <a:r>
              <a:rPr lang="en-US" sz="2800" dirty="0">
                <a:solidFill>
                  <a:srgbClr val="0000FF"/>
                </a:solidFill>
                <a:latin typeface="Comic Sans MS"/>
                <a:cs typeface="Comic Sans MS"/>
              </a:rPr>
              <a:t>U</a:t>
            </a:r>
            <a:r>
              <a:rPr lang="en-US" sz="2800" dirty="0" smtClean="0">
                <a:solidFill>
                  <a:srgbClr val="0000FF"/>
                </a:solidFill>
                <a:latin typeface="Comic Sans MS"/>
                <a:cs typeface="Comic Sans MS"/>
              </a:rPr>
              <a:t>pgrade Timeline</a:t>
            </a:r>
            <a:endParaRPr lang="en-US" sz="2800" dirty="0">
              <a:solidFill>
                <a:srgbClr val="C00000"/>
              </a:solidFill>
              <a:latin typeface="Comic Sans MS"/>
              <a:cs typeface="Comic Sans MS"/>
            </a:endParaRPr>
          </a:p>
        </p:txBody>
      </p:sp>
      <p:sp>
        <p:nvSpPr>
          <p:cNvPr id="17" name="Segnaposto data 2"/>
          <p:cNvSpPr>
            <a:spLocks noGrp="1"/>
          </p:cNvSpPr>
          <p:nvPr>
            <p:ph type="dt" sz="half" idx="4294967295"/>
          </p:nvPr>
        </p:nvSpPr>
        <p:spPr>
          <a:xfrm>
            <a:off x="35496" y="6597352"/>
            <a:ext cx="2514600" cy="260648"/>
          </a:xfrm>
          <a:prstGeom prst="rect">
            <a:avLst/>
          </a:prstGeom>
        </p:spPr>
        <p:txBody>
          <a:bodyPr/>
          <a:lstStyle>
            <a:lvl1pPr>
              <a:defRPr sz="1200" i="1">
                <a:solidFill>
                  <a:srgbClr val="FFFFFF"/>
                </a:solidFill>
                <a:latin typeface="Times New Roman" pitchFamily="18" charset="0"/>
                <a:cs typeface="Times New Roman" pitchFamily="18" charset="0"/>
              </a:defRPr>
            </a:lvl1pPr>
          </a:lstStyle>
          <a:p>
            <a:r>
              <a:rPr lang="en-US" smtClean="0"/>
              <a:t>V. Manzari - INFN Bari</a:t>
            </a:r>
            <a:endParaRPr lang="en-US" dirty="0"/>
          </a:p>
        </p:txBody>
      </p:sp>
      <p:sp>
        <p:nvSpPr>
          <p:cNvPr id="18" name="Segnaposto piè di pagina 3"/>
          <p:cNvSpPr>
            <a:spLocks noGrp="1"/>
          </p:cNvSpPr>
          <p:nvPr>
            <p:ph type="ftr" sz="quarter" idx="4294967295"/>
          </p:nvPr>
        </p:nvSpPr>
        <p:spPr>
          <a:xfrm>
            <a:off x="2293640" y="6597352"/>
            <a:ext cx="4556720" cy="260648"/>
          </a:xfrm>
          <a:prstGeom prst="rect">
            <a:avLst/>
          </a:prstGeom>
        </p:spPr>
        <p:txBody>
          <a:bodyPr/>
          <a:lstStyle>
            <a:lvl1pPr algn="ctr">
              <a:defRPr sz="1200" i="1">
                <a:solidFill>
                  <a:srgbClr val="FFFFFF"/>
                </a:solidFill>
                <a:latin typeface="Times New Roman" pitchFamily="18" charset="0"/>
                <a:cs typeface="Times New Roman" pitchFamily="18" charset="0"/>
              </a:defRPr>
            </a:lvl1pPr>
          </a:lstStyle>
          <a:p>
            <a:r>
              <a:rPr lang="en-US" dirty="0" smtClean="0"/>
              <a:t>STORI’11 Conference – 9-14 October 201I</a:t>
            </a:r>
            <a:endParaRPr lang="en-US" dirty="0"/>
          </a:p>
        </p:txBody>
      </p:sp>
      <p:sp>
        <p:nvSpPr>
          <p:cNvPr id="19" name="Segnaposto numero diapositiva 4"/>
          <p:cNvSpPr>
            <a:spLocks noGrp="1"/>
          </p:cNvSpPr>
          <p:nvPr>
            <p:ph type="sldNum" sz="quarter" idx="4294967295"/>
          </p:nvPr>
        </p:nvSpPr>
        <p:spPr>
          <a:xfrm>
            <a:off x="7279704" y="6597352"/>
            <a:ext cx="1828800" cy="260648"/>
          </a:xfrm>
          <a:prstGeom prst="rect">
            <a:avLst/>
          </a:prstGeom>
        </p:spPr>
        <p:txBody>
          <a:bodyPr/>
          <a:lstStyle>
            <a:lvl1pPr algn="r">
              <a:defRPr sz="1200">
                <a:solidFill>
                  <a:srgbClr val="FFFFFF"/>
                </a:solidFill>
                <a:latin typeface="Times New Roman" pitchFamily="18" charset="0"/>
                <a:cs typeface="Times New Roman" pitchFamily="18" charset="0"/>
              </a:defRPr>
            </a:lvl1pPr>
          </a:lstStyle>
          <a:p>
            <a:fld id="{1AD43CCC-A7CC-4ABA-9D32-69ABA54BAB03}" type="slidenum">
              <a:rPr lang="en-US" smtClean="0"/>
              <a:pPr/>
              <a:t>35</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ext Box 515"/>
          <p:cNvSpPr txBox="1">
            <a:spLocks noChangeArrowheads="1"/>
          </p:cNvSpPr>
          <p:nvPr/>
        </p:nvSpPr>
        <p:spPr bwMode="auto">
          <a:xfrm>
            <a:off x="107504" y="764704"/>
            <a:ext cx="9036495" cy="598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marL="342900" indent="-342900" eaLnBrk="1" hangingPunct="1">
              <a:lnSpc>
                <a:spcPct val="130000"/>
              </a:lnSpc>
              <a:spcBef>
                <a:spcPts val="600"/>
              </a:spcBef>
              <a:buFont typeface="Wingdings" charset="2"/>
              <a:buChar char="Ø"/>
            </a:pPr>
            <a:r>
              <a:rPr lang="en-GB" sz="2000" dirty="0" smtClean="0">
                <a:latin typeface="Times New Roman"/>
                <a:cs typeface="Times New Roman"/>
              </a:rPr>
              <a:t>The </a:t>
            </a:r>
            <a:r>
              <a:rPr lang="en-GB" sz="2000" dirty="0" smtClean="0">
                <a:latin typeface="Times New Roman"/>
                <a:cs typeface="Times New Roman"/>
              </a:rPr>
              <a:t>current </a:t>
            </a:r>
            <a:r>
              <a:rPr lang="en-GB" sz="2000" dirty="0" smtClean="0">
                <a:latin typeface="Times New Roman"/>
                <a:cs typeface="Times New Roman"/>
              </a:rPr>
              <a:t>Inner Tracking System </a:t>
            </a:r>
            <a:r>
              <a:rPr lang="en-GB" sz="2000" dirty="0" smtClean="0">
                <a:latin typeface="Times New Roman"/>
                <a:cs typeface="Times New Roman"/>
              </a:rPr>
              <a:t>performance is well in agreement with the design requirements and expectations</a:t>
            </a:r>
          </a:p>
          <a:p>
            <a:pPr marL="1085850" lvl="1" indent="-342900" eaLnBrk="1" hangingPunct="1">
              <a:lnSpc>
                <a:spcPct val="130000"/>
              </a:lnSpc>
              <a:spcBef>
                <a:spcPts val="600"/>
              </a:spcBef>
              <a:buFont typeface="Arial"/>
              <a:buChar char="•"/>
            </a:pPr>
            <a:r>
              <a:rPr lang="en-US" sz="1800" dirty="0" smtClean="0">
                <a:latin typeface="Times New Roman"/>
                <a:cs typeface="Times New Roman"/>
              </a:rPr>
              <a:t>The </a:t>
            </a:r>
            <a:r>
              <a:rPr lang="en-US" sz="1800" dirty="0">
                <a:latin typeface="Times New Roman"/>
                <a:cs typeface="Times New Roman"/>
              </a:rPr>
              <a:t>achieved impact parameter resolution allows to reconstruct the </a:t>
            </a:r>
            <a:r>
              <a:rPr lang="en-US" sz="1800" dirty="0" smtClean="0">
                <a:latin typeface="Times New Roman"/>
                <a:cs typeface="Times New Roman"/>
              </a:rPr>
              <a:t>secondary vertices of charm decays</a:t>
            </a:r>
          </a:p>
          <a:p>
            <a:pPr marL="1085850" lvl="1" indent="-342900" eaLnBrk="1" hangingPunct="1">
              <a:lnSpc>
                <a:spcPct val="130000"/>
              </a:lnSpc>
              <a:spcBef>
                <a:spcPts val="600"/>
              </a:spcBef>
              <a:buFont typeface="Arial"/>
              <a:buChar char="•"/>
            </a:pPr>
            <a:r>
              <a:rPr lang="en-US" sz="1800" dirty="0" smtClean="0">
                <a:latin typeface="Times New Roman"/>
                <a:cs typeface="Times New Roman"/>
              </a:rPr>
              <a:t>Standalone </a:t>
            </a:r>
            <a:r>
              <a:rPr lang="en-US" sz="1800" dirty="0">
                <a:latin typeface="Times New Roman"/>
                <a:cs typeface="Times New Roman"/>
              </a:rPr>
              <a:t>capability allows to track and identify charged particles with momenta down to 100 MeV/</a:t>
            </a:r>
            <a:r>
              <a:rPr lang="en-US" sz="1800" dirty="0" smtClean="0">
                <a:latin typeface="Times New Roman"/>
                <a:cs typeface="Times New Roman"/>
              </a:rPr>
              <a:t>c</a:t>
            </a:r>
          </a:p>
          <a:p>
            <a:pPr marL="342900" indent="-342900" eaLnBrk="1" hangingPunct="1">
              <a:lnSpc>
                <a:spcPct val="130000"/>
              </a:lnSpc>
              <a:spcBef>
                <a:spcPts val="600"/>
              </a:spcBef>
              <a:buFont typeface="Wingdings" charset="2"/>
              <a:buChar char="Ø"/>
            </a:pPr>
            <a:r>
              <a:rPr lang="en-US" sz="2000" dirty="0" smtClean="0">
                <a:latin typeface="Times New Roman"/>
                <a:cs typeface="Times New Roman"/>
              </a:rPr>
              <a:t>An </a:t>
            </a:r>
            <a:r>
              <a:rPr lang="en-US" sz="2000" dirty="0">
                <a:latin typeface="Times New Roman"/>
                <a:cs typeface="Times New Roman"/>
              </a:rPr>
              <a:t>upgraded ITS </a:t>
            </a:r>
            <a:r>
              <a:rPr lang="en-US" sz="2000" dirty="0" smtClean="0">
                <a:latin typeface="Times New Roman"/>
                <a:cs typeface="Times New Roman"/>
              </a:rPr>
              <a:t>will extend the ALICE physics capabilities:</a:t>
            </a:r>
          </a:p>
          <a:p>
            <a:pPr marL="1085850" lvl="1" indent="-342900" eaLnBrk="1" hangingPunct="1">
              <a:lnSpc>
                <a:spcPct val="130000"/>
              </a:lnSpc>
              <a:spcBef>
                <a:spcPts val="600"/>
              </a:spcBef>
              <a:buFont typeface="Arial"/>
              <a:buChar char="•"/>
            </a:pPr>
            <a:r>
              <a:rPr lang="en-US" sz="1800" dirty="0" smtClean="0">
                <a:latin typeface="Times New Roman"/>
                <a:cs typeface="Times New Roman"/>
              </a:rPr>
              <a:t>Spectacular increase </a:t>
            </a:r>
            <a:r>
              <a:rPr lang="en-US" sz="1800" dirty="0">
                <a:latin typeface="Times New Roman"/>
                <a:cs typeface="Times New Roman"/>
              </a:rPr>
              <a:t>of </a:t>
            </a:r>
            <a:r>
              <a:rPr lang="en-US" sz="1800" dirty="0" smtClean="0">
                <a:latin typeface="Times New Roman"/>
                <a:cs typeface="Times New Roman"/>
              </a:rPr>
              <a:t>the statistical accuracy </a:t>
            </a:r>
            <a:r>
              <a:rPr lang="en-US" sz="1800" dirty="0">
                <a:latin typeface="Times New Roman"/>
                <a:cs typeface="Times New Roman"/>
              </a:rPr>
              <a:t>in </a:t>
            </a:r>
            <a:r>
              <a:rPr lang="en-US" sz="1800" dirty="0" smtClean="0">
                <a:latin typeface="Times New Roman"/>
                <a:cs typeface="Times New Roman"/>
              </a:rPr>
              <a:t>the measurements </a:t>
            </a:r>
            <a:r>
              <a:rPr lang="en-US" sz="1800" dirty="0">
                <a:latin typeface="Times New Roman"/>
                <a:cs typeface="Times New Roman"/>
              </a:rPr>
              <a:t>of yields and spectra of </a:t>
            </a:r>
            <a:r>
              <a:rPr lang="en-US" sz="1800" dirty="0" smtClean="0">
                <a:latin typeface="Times New Roman"/>
                <a:cs typeface="Times New Roman"/>
              </a:rPr>
              <a:t>charmed mesons </a:t>
            </a:r>
            <a:r>
              <a:rPr lang="en-US" sz="1800" dirty="0">
                <a:latin typeface="Times New Roman"/>
                <a:cs typeface="Times New Roman"/>
              </a:rPr>
              <a:t>and baryons </a:t>
            </a:r>
            <a:r>
              <a:rPr lang="en-US" sz="1800" dirty="0" smtClean="0">
                <a:latin typeface="Times New Roman"/>
                <a:cs typeface="Times New Roman"/>
              </a:rPr>
              <a:t>already </a:t>
            </a:r>
            <a:r>
              <a:rPr lang="en-US" sz="1800" dirty="0">
                <a:latin typeface="Times New Roman"/>
                <a:cs typeface="Times New Roman"/>
              </a:rPr>
              <a:t>possible with the present </a:t>
            </a:r>
            <a:r>
              <a:rPr lang="en-US" sz="1800" dirty="0" smtClean="0">
                <a:latin typeface="Times New Roman"/>
                <a:cs typeface="Times New Roman"/>
              </a:rPr>
              <a:t>detector</a:t>
            </a:r>
          </a:p>
          <a:p>
            <a:pPr marL="1085850" lvl="1" indent="-342900" eaLnBrk="1" hangingPunct="1">
              <a:lnSpc>
                <a:spcPct val="130000"/>
              </a:lnSpc>
              <a:spcBef>
                <a:spcPts val="600"/>
              </a:spcBef>
              <a:buFont typeface="Arial"/>
              <a:buChar char="•"/>
            </a:pPr>
            <a:r>
              <a:rPr lang="en-US" sz="1800" dirty="0">
                <a:latin typeface="Times New Roman"/>
                <a:cs typeface="Times New Roman"/>
              </a:rPr>
              <a:t>A</a:t>
            </a:r>
            <a:r>
              <a:rPr lang="en-US" sz="1800" dirty="0" smtClean="0">
                <a:latin typeface="Times New Roman"/>
                <a:cs typeface="Times New Roman"/>
              </a:rPr>
              <a:t> </a:t>
            </a:r>
            <a:r>
              <a:rPr lang="en-US" sz="1800" dirty="0">
                <a:latin typeface="Times New Roman"/>
                <a:cs typeface="Times New Roman"/>
              </a:rPr>
              <a:t>significant extension of </a:t>
            </a:r>
            <a:r>
              <a:rPr lang="en-US" sz="1800" dirty="0" smtClean="0">
                <a:latin typeface="Times New Roman"/>
                <a:cs typeface="Times New Roman"/>
              </a:rPr>
              <a:t>the present physics </a:t>
            </a:r>
            <a:r>
              <a:rPr lang="en-US" sz="1800" dirty="0" err="1">
                <a:latin typeface="Times New Roman"/>
                <a:cs typeface="Times New Roman"/>
              </a:rPr>
              <a:t>programme</a:t>
            </a:r>
            <a:r>
              <a:rPr lang="en-US" sz="1800" dirty="0">
                <a:latin typeface="Times New Roman"/>
                <a:cs typeface="Times New Roman"/>
              </a:rPr>
              <a:t> with many new measurements that </a:t>
            </a:r>
            <a:r>
              <a:rPr lang="en-US" sz="1800" dirty="0" smtClean="0">
                <a:latin typeface="Times New Roman"/>
                <a:cs typeface="Times New Roman"/>
              </a:rPr>
              <a:t>at present are </a:t>
            </a:r>
            <a:r>
              <a:rPr lang="en-US" sz="1800" dirty="0">
                <a:latin typeface="Times New Roman"/>
                <a:cs typeface="Times New Roman"/>
              </a:rPr>
              <a:t>not </a:t>
            </a:r>
            <a:r>
              <a:rPr lang="en-US" sz="1800" dirty="0" smtClean="0">
                <a:latin typeface="Times New Roman"/>
                <a:cs typeface="Times New Roman"/>
              </a:rPr>
              <a:t>possible</a:t>
            </a:r>
          </a:p>
          <a:p>
            <a:pPr marL="342900" indent="-342900" eaLnBrk="1" hangingPunct="1">
              <a:lnSpc>
                <a:spcPct val="130000"/>
              </a:lnSpc>
              <a:spcBef>
                <a:spcPts val="600"/>
              </a:spcBef>
              <a:buFont typeface="Wingdings" charset="2"/>
              <a:buChar char="Ø"/>
            </a:pPr>
            <a:r>
              <a:rPr lang="en-US" sz="2000" dirty="0" smtClean="0">
                <a:latin typeface="Times New Roman"/>
                <a:cs typeface="Times New Roman"/>
              </a:rPr>
              <a:t>Several </a:t>
            </a:r>
            <a:r>
              <a:rPr lang="en-US" sz="2000" dirty="0">
                <a:latin typeface="Times New Roman"/>
                <a:cs typeface="Times New Roman"/>
              </a:rPr>
              <a:t>options for the </a:t>
            </a:r>
            <a:r>
              <a:rPr lang="en-US" sz="2000" dirty="0" smtClean="0">
                <a:latin typeface="Times New Roman"/>
                <a:cs typeface="Times New Roman"/>
              </a:rPr>
              <a:t>detector technology </a:t>
            </a:r>
            <a:r>
              <a:rPr lang="en-US" sz="2000" dirty="0">
                <a:latin typeface="Times New Roman"/>
                <a:cs typeface="Times New Roman"/>
              </a:rPr>
              <a:t>implementation are being investigated and </a:t>
            </a:r>
            <a:r>
              <a:rPr lang="en-US" sz="2000" dirty="0" smtClean="0">
                <a:latin typeface="Times New Roman"/>
                <a:cs typeface="Times New Roman"/>
              </a:rPr>
              <a:t>developed</a:t>
            </a:r>
            <a:endParaRPr lang="en-US" sz="2000" dirty="0">
              <a:latin typeface="Times New Roman"/>
              <a:cs typeface="Times New Roman"/>
            </a:endParaRPr>
          </a:p>
        </p:txBody>
      </p:sp>
      <p:sp>
        <p:nvSpPr>
          <p:cNvPr id="5" name="TextBox 4"/>
          <p:cNvSpPr txBox="1"/>
          <p:nvPr/>
        </p:nvSpPr>
        <p:spPr>
          <a:xfrm>
            <a:off x="3534822" y="35912"/>
            <a:ext cx="2074356" cy="523220"/>
          </a:xfrm>
          <a:prstGeom prst="rect">
            <a:avLst/>
          </a:prstGeom>
          <a:noFill/>
        </p:spPr>
        <p:txBody>
          <a:bodyPr wrap="none" rtlCol="0">
            <a:spAutoFit/>
          </a:bodyPr>
          <a:lstStyle/>
          <a:p>
            <a:pPr algn="ctr"/>
            <a:r>
              <a:rPr lang="en-US" sz="2800" dirty="0" smtClean="0">
                <a:solidFill>
                  <a:srgbClr val="0000FF"/>
                </a:solidFill>
                <a:latin typeface="Comic Sans MS"/>
                <a:cs typeface="Comic Sans MS"/>
              </a:rPr>
              <a:t>Conclusions</a:t>
            </a:r>
            <a:endParaRPr lang="en-US" sz="2800" dirty="0">
              <a:solidFill>
                <a:srgbClr val="C00000"/>
              </a:solidFill>
              <a:latin typeface="Comic Sans MS"/>
              <a:cs typeface="Comic Sans MS"/>
            </a:endParaRPr>
          </a:p>
        </p:txBody>
      </p:sp>
      <p:sp>
        <p:nvSpPr>
          <p:cNvPr id="4" name="Segnaposto data 2"/>
          <p:cNvSpPr>
            <a:spLocks noGrp="1"/>
          </p:cNvSpPr>
          <p:nvPr>
            <p:ph type="dt" sz="half" idx="4294967295"/>
          </p:nvPr>
        </p:nvSpPr>
        <p:spPr>
          <a:xfrm>
            <a:off x="35496" y="6597352"/>
            <a:ext cx="2514600" cy="260648"/>
          </a:xfrm>
          <a:prstGeom prst="rect">
            <a:avLst/>
          </a:prstGeom>
        </p:spPr>
        <p:txBody>
          <a:bodyPr/>
          <a:lstStyle>
            <a:lvl1pPr>
              <a:defRPr sz="1200" i="1">
                <a:solidFill>
                  <a:srgbClr val="FFFFFF"/>
                </a:solidFill>
                <a:latin typeface="Times New Roman" pitchFamily="18" charset="0"/>
                <a:cs typeface="Times New Roman" pitchFamily="18" charset="0"/>
              </a:defRPr>
            </a:lvl1pPr>
          </a:lstStyle>
          <a:p>
            <a:r>
              <a:rPr lang="en-US" smtClean="0"/>
              <a:t>V. Manzari - INFN Bari</a:t>
            </a:r>
            <a:endParaRPr lang="en-US" dirty="0"/>
          </a:p>
        </p:txBody>
      </p:sp>
      <p:sp>
        <p:nvSpPr>
          <p:cNvPr id="6" name="Segnaposto piè di pagina 3"/>
          <p:cNvSpPr>
            <a:spLocks noGrp="1"/>
          </p:cNvSpPr>
          <p:nvPr>
            <p:ph type="ftr" sz="quarter" idx="4294967295"/>
          </p:nvPr>
        </p:nvSpPr>
        <p:spPr>
          <a:xfrm>
            <a:off x="2293640" y="6597352"/>
            <a:ext cx="4556720" cy="260648"/>
          </a:xfrm>
          <a:prstGeom prst="rect">
            <a:avLst/>
          </a:prstGeom>
        </p:spPr>
        <p:txBody>
          <a:bodyPr/>
          <a:lstStyle>
            <a:lvl1pPr algn="ctr">
              <a:defRPr sz="1200" i="1">
                <a:solidFill>
                  <a:srgbClr val="FFFFFF"/>
                </a:solidFill>
                <a:latin typeface="Times New Roman" pitchFamily="18" charset="0"/>
                <a:cs typeface="Times New Roman" pitchFamily="18" charset="0"/>
              </a:defRPr>
            </a:lvl1pPr>
          </a:lstStyle>
          <a:p>
            <a:r>
              <a:rPr lang="en-US" dirty="0" smtClean="0"/>
              <a:t>STORI’11 Conference – 9-14 October 201I</a:t>
            </a:r>
            <a:endParaRPr lang="en-US" dirty="0"/>
          </a:p>
        </p:txBody>
      </p:sp>
      <p:sp>
        <p:nvSpPr>
          <p:cNvPr id="7" name="Segnaposto numero diapositiva 4"/>
          <p:cNvSpPr>
            <a:spLocks noGrp="1"/>
          </p:cNvSpPr>
          <p:nvPr>
            <p:ph type="sldNum" sz="quarter" idx="4294967295"/>
          </p:nvPr>
        </p:nvSpPr>
        <p:spPr>
          <a:xfrm>
            <a:off x="7279704" y="6597352"/>
            <a:ext cx="1828800" cy="260648"/>
          </a:xfrm>
          <a:prstGeom prst="rect">
            <a:avLst/>
          </a:prstGeom>
        </p:spPr>
        <p:txBody>
          <a:bodyPr/>
          <a:lstStyle>
            <a:lvl1pPr algn="r">
              <a:defRPr sz="1200">
                <a:solidFill>
                  <a:srgbClr val="FFFFFF"/>
                </a:solidFill>
                <a:latin typeface="Times New Roman" pitchFamily="18" charset="0"/>
                <a:cs typeface="Times New Roman" pitchFamily="18" charset="0"/>
              </a:defRPr>
            </a:lvl1pPr>
          </a:lstStyle>
          <a:p>
            <a:fld id="{1AD43CCC-A7CC-4ABA-9D32-69ABA54BAB03}" type="slidenum">
              <a:rPr lang="en-US" smtClean="0"/>
              <a:pPr/>
              <a:t>36</a:t>
            </a:fld>
            <a:endParaRPr lang="en-US" dirty="0"/>
          </a:p>
        </p:txBody>
      </p:sp>
    </p:spTree>
    <p:extLst>
      <p:ext uri="{BB962C8B-B14F-4D97-AF65-F5344CB8AC3E}">
        <p14:creationId xmlns:p14="http://schemas.microsoft.com/office/powerpoint/2010/main" val="37437968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89538" y="2492896"/>
            <a:ext cx="2564925" cy="523220"/>
          </a:xfrm>
          <a:prstGeom prst="rect">
            <a:avLst/>
          </a:prstGeom>
          <a:noFill/>
        </p:spPr>
        <p:txBody>
          <a:bodyPr wrap="none" rtlCol="0">
            <a:spAutoFit/>
          </a:bodyPr>
          <a:lstStyle/>
          <a:p>
            <a:pPr algn="ctr"/>
            <a:r>
              <a:rPr lang="en-US" sz="2800" dirty="0" smtClean="0">
                <a:solidFill>
                  <a:srgbClr val="0000FF"/>
                </a:solidFill>
                <a:latin typeface="Comic Sans MS"/>
                <a:cs typeface="Comic Sans MS"/>
              </a:rPr>
              <a:t>Back-up slides</a:t>
            </a:r>
            <a:endParaRPr lang="en-US" sz="2800" dirty="0">
              <a:solidFill>
                <a:srgbClr val="0000FF"/>
              </a:solidFill>
              <a:latin typeface="Comic Sans MS"/>
              <a:cs typeface="Comic Sans MS"/>
            </a:endParaRPr>
          </a:p>
        </p:txBody>
      </p:sp>
      <p:sp>
        <p:nvSpPr>
          <p:cNvPr id="3" name="Segnaposto data 2"/>
          <p:cNvSpPr>
            <a:spLocks noGrp="1"/>
          </p:cNvSpPr>
          <p:nvPr>
            <p:ph type="dt" sz="half" idx="4294967295"/>
          </p:nvPr>
        </p:nvSpPr>
        <p:spPr>
          <a:xfrm>
            <a:off x="35496" y="6597352"/>
            <a:ext cx="2514600" cy="260648"/>
          </a:xfrm>
          <a:prstGeom prst="rect">
            <a:avLst/>
          </a:prstGeom>
        </p:spPr>
        <p:txBody>
          <a:bodyPr/>
          <a:lstStyle>
            <a:lvl1pPr>
              <a:defRPr sz="1200" i="1">
                <a:solidFill>
                  <a:srgbClr val="FFFFFF"/>
                </a:solidFill>
                <a:latin typeface="Times New Roman" pitchFamily="18" charset="0"/>
                <a:cs typeface="Times New Roman" pitchFamily="18" charset="0"/>
              </a:defRPr>
            </a:lvl1pPr>
          </a:lstStyle>
          <a:p>
            <a:r>
              <a:rPr lang="en-US" smtClean="0"/>
              <a:t>V. Manzari - INFN Bari</a:t>
            </a:r>
            <a:endParaRPr lang="en-US" dirty="0"/>
          </a:p>
        </p:txBody>
      </p:sp>
      <p:sp>
        <p:nvSpPr>
          <p:cNvPr id="4" name="Segnaposto piè di pagina 3"/>
          <p:cNvSpPr>
            <a:spLocks noGrp="1"/>
          </p:cNvSpPr>
          <p:nvPr>
            <p:ph type="ftr" sz="quarter" idx="4294967295"/>
          </p:nvPr>
        </p:nvSpPr>
        <p:spPr>
          <a:xfrm>
            <a:off x="2293640" y="6597352"/>
            <a:ext cx="4556720" cy="260648"/>
          </a:xfrm>
          <a:prstGeom prst="rect">
            <a:avLst/>
          </a:prstGeom>
        </p:spPr>
        <p:txBody>
          <a:bodyPr/>
          <a:lstStyle>
            <a:lvl1pPr algn="ctr">
              <a:defRPr sz="1200" i="1">
                <a:solidFill>
                  <a:srgbClr val="FFFFFF"/>
                </a:solidFill>
                <a:latin typeface="Times New Roman" pitchFamily="18" charset="0"/>
                <a:cs typeface="Times New Roman" pitchFamily="18" charset="0"/>
              </a:defRPr>
            </a:lvl1pPr>
          </a:lstStyle>
          <a:p>
            <a:r>
              <a:rPr lang="en-US" dirty="0" smtClean="0"/>
              <a:t>STORI’11 Conference – 9-14 October 201I</a:t>
            </a:r>
            <a:endParaRPr lang="en-US" dirty="0"/>
          </a:p>
        </p:txBody>
      </p:sp>
      <p:sp>
        <p:nvSpPr>
          <p:cNvPr id="6" name="Segnaposto numero diapositiva 4"/>
          <p:cNvSpPr>
            <a:spLocks noGrp="1"/>
          </p:cNvSpPr>
          <p:nvPr>
            <p:ph type="sldNum" sz="quarter" idx="4294967295"/>
          </p:nvPr>
        </p:nvSpPr>
        <p:spPr>
          <a:xfrm>
            <a:off x="7279704" y="6597352"/>
            <a:ext cx="1828800" cy="260648"/>
          </a:xfrm>
          <a:prstGeom prst="rect">
            <a:avLst/>
          </a:prstGeom>
        </p:spPr>
        <p:txBody>
          <a:bodyPr/>
          <a:lstStyle>
            <a:lvl1pPr algn="r">
              <a:defRPr sz="1200">
                <a:solidFill>
                  <a:srgbClr val="FFFFFF"/>
                </a:solidFill>
                <a:latin typeface="Times New Roman" pitchFamily="18" charset="0"/>
                <a:cs typeface="Times New Roman" pitchFamily="18" charset="0"/>
              </a:defRPr>
            </a:lvl1pPr>
          </a:lstStyle>
          <a:p>
            <a:fld id="{1AD43CCC-A7CC-4ABA-9D32-69ABA54BAB03}" type="slidenum">
              <a:rPr lang="en-US" smtClean="0"/>
              <a:pPr/>
              <a:t>37</a:t>
            </a:fld>
            <a:endParaRPr lang="en-US" dirty="0"/>
          </a:p>
        </p:txBody>
      </p:sp>
    </p:spTree>
    <p:extLst>
      <p:ext uri="{BB962C8B-B14F-4D97-AF65-F5344CB8AC3E}">
        <p14:creationId xmlns:p14="http://schemas.microsoft.com/office/powerpoint/2010/main" val="28449044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0" y="685800"/>
            <a:ext cx="9021763"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113687" y="35912"/>
            <a:ext cx="7000935" cy="430887"/>
          </a:xfrm>
          <a:prstGeom prst="rect">
            <a:avLst/>
          </a:prstGeom>
          <a:noFill/>
        </p:spPr>
        <p:txBody>
          <a:bodyPr wrap="none" rtlCol="0">
            <a:spAutoFit/>
          </a:bodyPr>
          <a:lstStyle/>
          <a:p>
            <a:r>
              <a:rPr lang="en-US" sz="2200" dirty="0" smtClean="0">
                <a:solidFill>
                  <a:srgbClr val="0000FF"/>
                </a:solidFill>
                <a:latin typeface="Comic Sans MS"/>
                <a:cs typeface="Comic Sans MS"/>
              </a:rPr>
              <a:t>Heavy-</a:t>
            </a:r>
            <a:r>
              <a:rPr lang="en-US" sz="2200" dirty="0" err="1" smtClean="0">
                <a:solidFill>
                  <a:srgbClr val="0000FF"/>
                </a:solidFill>
                <a:latin typeface="Comic Sans MS"/>
                <a:cs typeface="Comic Sans MS"/>
              </a:rPr>
              <a:t>flavours</a:t>
            </a:r>
            <a:r>
              <a:rPr lang="en-US" sz="2200" dirty="0" smtClean="0">
                <a:solidFill>
                  <a:srgbClr val="0000FF"/>
                </a:solidFill>
                <a:latin typeface="Comic Sans MS"/>
                <a:cs typeface="Comic Sans MS"/>
              </a:rPr>
              <a:t> at </a:t>
            </a:r>
            <a:r>
              <a:rPr lang="en-US" sz="2200" dirty="0" err="1" smtClean="0">
                <a:solidFill>
                  <a:srgbClr val="0000FF"/>
                </a:solidFill>
                <a:latin typeface="Comic Sans MS"/>
                <a:cs typeface="Comic Sans MS"/>
              </a:rPr>
              <a:t>midrapidity</a:t>
            </a:r>
            <a:r>
              <a:rPr lang="en-US" sz="2200" dirty="0" smtClean="0">
                <a:solidFill>
                  <a:srgbClr val="0000FF"/>
                </a:solidFill>
                <a:latin typeface="Comic Sans MS"/>
                <a:cs typeface="Comic Sans MS"/>
              </a:rPr>
              <a:t> - mesons and baryons</a:t>
            </a:r>
            <a:endParaRPr lang="en-US" sz="2200" dirty="0">
              <a:solidFill>
                <a:srgbClr val="0000FF"/>
              </a:solidFill>
              <a:latin typeface="Comic Sans MS"/>
              <a:cs typeface="Comic Sans MS"/>
            </a:endParaRPr>
          </a:p>
        </p:txBody>
      </p:sp>
      <p:sp>
        <p:nvSpPr>
          <p:cNvPr id="5" name="Segnaposto data 2"/>
          <p:cNvSpPr>
            <a:spLocks noGrp="1"/>
          </p:cNvSpPr>
          <p:nvPr>
            <p:ph type="dt" sz="half" idx="4294967295"/>
          </p:nvPr>
        </p:nvSpPr>
        <p:spPr>
          <a:xfrm>
            <a:off x="35496" y="6597352"/>
            <a:ext cx="2514600" cy="260648"/>
          </a:xfrm>
          <a:prstGeom prst="rect">
            <a:avLst/>
          </a:prstGeom>
        </p:spPr>
        <p:txBody>
          <a:bodyPr/>
          <a:lstStyle>
            <a:lvl1pPr>
              <a:defRPr sz="1200" i="1">
                <a:solidFill>
                  <a:srgbClr val="FFFFFF"/>
                </a:solidFill>
                <a:latin typeface="Times New Roman" pitchFamily="18" charset="0"/>
                <a:cs typeface="Times New Roman" pitchFamily="18" charset="0"/>
              </a:defRPr>
            </a:lvl1pPr>
          </a:lstStyle>
          <a:p>
            <a:r>
              <a:rPr lang="en-US" smtClean="0"/>
              <a:t>V. Manzari - INFN Bari</a:t>
            </a:r>
            <a:endParaRPr lang="en-US" dirty="0"/>
          </a:p>
        </p:txBody>
      </p:sp>
      <p:sp>
        <p:nvSpPr>
          <p:cNvPr id="6" name="Segnaposto piè di pagina 3"/>
          <p:cNvSpPr>
            <a:spLocks noGrp="1"/>
          </p:cNvSpPr>
          <p:nvPr>
            <p:ph type="ftr" sz="quarter" idx="4294967295"/>
          </p:nvPr>
        </p:nvSpPr>
        <p:spPr>
          <a:xfrm>
            <a:off x="2293640" y="6597352"/>
            <a:ext cx="4556720" cy="260648"/>
          </a:xfrm>
          <a:prstGeom prst="rect">
            <a:avLst/>
          </a:prstGeom>
        </p:spPr>
        <p:txBody>
          <a:bodyPr/>
          <a:lstStyle>
            <a:lvl1pPr algn="ctr">
              <a:defRPr sz="1200" i="1">
                <a:solidFill>
                  <a:srgbClr val="FFFFFF"/>
                </a:solidFill>
                <a:latin typeface="Times New Roman" pitchFamily="18" charset="0"/>
                <a:cs typeface="Times New Roman" pitchFamily="18" charset="0"/>
              </a:defRPr>
            </a:lvl1pPr>
          </a:lstStyle>
          <a:p>
            <a:r>
              <a:rPr lang="en-US" dirty="0" smtClean="0"/>
              <a:t>STORI’11 Conference – 9-14 October 201I</a:t>
            </a:r>
            <a:endParaRPr lang="en-US" dirty="0"/>
          </a:p>
        </p:txBody>
      </p:sp>
      <p:sp>
        <p:nvSpPr>
          <p:cNvPr id="7" name="Segnaposto numero diapositiva 4"/>
          <p:cNvSpPr>
            <a:spLocks noGrp="1"/>
          </p:cNvSpPr>
          <p:nvPr>
            <p:ph type="sldNum" sz="quarter" idx="4294967295"/>
          </p:nvPr>
        </p:nvSpPr>
        <p:spPr>
          <a:xfrm>
            <a:off x="7279704" y="6597352"/>
            <a:ext cx="1828800" cy="260648"/>
          </a:xfrm>
          <a:prstGeom prst="rect">
            <a:avLst/>
          </a:prstGeom>
        </p:spPr>
        <p:txBody>
          <a:bodyPr/>
          <a:lstStyle>
            <a:lvl1pPr algn="r">
              <a:defRPr sz="1200">
                <a:solidFill>
                  <a:srgbClr val="FFFFFF"/>
                </a:solidFill>
                <a:latin typeface="Times New Roman" pitchFamily="18" charset="0"/>
                <a:cs typeface="Times New Roman" pitchFamily="18" charset="0"/>
              </a:defRPr>
            </a:lvl1pPr>
          </a:lstStyle>
          <a:p>
            <a:fld id="{1AD43CCC-A7CC-4ABA-9D32-69ABA54BAB03}" type="slidenum">
              <a:rPr lang="en-US" smtClean="0"/>
              <a:pPr/>
              <a:t>38</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0" y="685800"/>
            <a:ext cx="8990013" cy="578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754124" y="35912"/>
            <a:ext cx="5635752" cy="430887"/>
          </a:xfrm>
          <a:prstGeom prst="rect">
            <a:avLst/>
          </a:prstGeom>
          <a:noFill/>
        </p:spPr>
        <p:txBody>
          <a:bodyPr wrap="none" rtlCol="0">
            <a:spAutoFit/>
          </a:bodyPr>
          <a:lstStyle/>
          <a:p>
            <a:r>
              <a:rPr lang="en-US" sz="2200" dirty="0" smtClean="0">
                <a:solidFill>
                  <a:srgbClr val="0000FF"/>
                </a:solidFill>
                <a:latin typeface="Comic Sans MS"/>
                <a:cs typeface="Comic Sans MS"/>
              </a:rPr>
              <a:t>Heavy-</a:t>
            </a:r>
            <a:r>
              <a:rPr lang="en-US" sz="2200" dirty="0" err="1" smtClean="0">
                <a:solidFill>
                  <a:srgbClr val="0000FF"/>
                </a:solidFill>
                <a:latin typeface="Comic Sans MS"/>
                <a:cs typeface="Comic Sans MS"/>
              </a:rPr>
              <a:t>flavours</a:t>
            </a:r>
            <a:r>
              <a:rPr lang="en-US" sz="2200" dirty="0" smtClean="0">
                <a:solidFill>
                  <a:srgbClr val="0000FF"/>
                </a:solidFill>
                <a:latin typeface="Comic Sans MS"/>
                <a:cs typeface="Comic Sans MS"/>
              </a:rPr>
              <a:t> at </a:t>
            </a:r>
            <a:r>
              <a:rPr lang="en-US" sz="2200" dirty="0" err="1" smtClean="0">
                <a:solidFill>
                  <a:srgbClr val="0000FF"/>
                </a:solidFill>
                <a:latin typeface="Comic Sans MS"/>
                <a:cs typeface="Comic Sans MS"/>
              </a:rPr>
              <a:t>midrapidity</a:t>
            </a:r>
            <a:r>
              <a:rPr lang="en-US" sz="2200" dirty="0" smtClean="0">
                <a:solidFill>
                  <a:srgbClr val="0000FF"/>
                </a:solidFill>
                <a:latin typeface="Comic Sans MS"/>
                <a:cs typeface="Comic Sans MS"/>
              </a:rPr>
              <a:t> - electrons</a:t>
            </a:r>
            <a:endParaRPr lang="en-US" sz="2200" dirty="0">
              <a:solidFill>
                <a:srgbClr val="0000FF"/>
              </a:solidFill>
              <a:latin typeface="Comic Sans MS"/>
              <a:cs typeface="Comic Sans MS"/>
            </a:endParaRPr>
          </a:p>
        </p:txBody>
      </p:sp>
      <p:sp>
        <p:nvSpPr>
          <p:cNvPr id="5" name="Segnaposto data 2"/>
          <p:cNvSpPr>
            <a:spLocks noGrp="1"/>
          </p:cNvSpPr>
          <p:nvPr>
            <p:ph type="dt" sz="half" idx="4294967295"/>
          </p:nvPr>
        </p:nvSpPr>
        <p:spPr>
          <a:xfrm>
            <a:off x="35496" y="6597352"/>
            <a:ext cx="2514600" cy="260648"/>
          </a:xfrm>
          <a:prstGeom prst="rect">
            <a:avLst/>
          </a:prstGeom>
        </p:spPr>
        <p:txBody>
          <a:bodyPr/>
          <a:lstStyle>
            <a:lvl1pPr>
              <a:defRPr sz="1200" i="1">
                <a:solidFill>
                  <a:srgbClr val="FFFFFF"/>
                </a:solidFill>
                <a:latin typeface="Times New Roman" pitchFamily="18" charset="0"/>
                <a:cs typeface="Times New Roman" pitchFamily="18" charset="0"/>
              </a:defRPr>
            </a:lvl1pPr>
          </a:lstStyle>
          <a:p>
            <a:r>
              <a:rPr lang="en-US" smtClean="0"/>
              <a:t>V. Manzari - INFN Bari</a:t>
            </a:r>
            <a:endParaRPr lang="en-US" dirty="0"/>
          </a:p>
        </p:txBody>
      </p:sp>
      <p:sp>
        <p:nvSpPr>
          <p:cNvPr id="6" name="Segnaposto piè di pagina 3"/>
          <p:cNvSpPr>
            <a:spLocks noGrp="1"/>
          </p:cNvSpPr>
          <p:nvPr>
            <p:ph type="ftr" sz="quarter" idx="4294967295"/>
          </p:nvPr>
        </p:nvSpPr>
        <p:spPr>
          <a:xfrm>
            <a:off x="2293640" y="6597352"/>
            <a:ext cx="4556720" cy="260648"/>
          </a:xfrm>
          <a:prstGeom prst="rect">
            <a:avLst/>
          </a:prstGeom>
        </p:spPr>
        <p:txBody>
          <a:bodyPr/>
          <a:lstStyle>
            <a:lvl1pPr algn="ctr">
              <a:defRPr sz="1200" i="1">
                <a:solidFill>
                  <a:srgbClr val="FFFFFF"/>
                </a:solidFill>
                <a:latin typeface="Times New Roman" pitchFamily="18" charset="0"/>
                <a:cs typeface="Times New Roman" pitchFamily="18" charset="0"/>
              </a:defRPr>
            </a:lvl1pPr>
          </a:lstStyle>
          <a:p>
            <a:r>
              <a:rPr lang="en-US" dirty="0" smtClean="0"/>
              <a:t>STORI’11 Conference – 9-14 October 201I</a:t>
            </a:r>
            <a:endParaRPr lang="en-US" dirty="0"/>
          </a:p>
        </p:txBody>
      </p:sp>
      <p:sp>
        <p:nvSpPr>
          <p:cNvPr id="7" name="Segnaposto numero diapositiva 4"/>
          <p:cNvSpPr>
            <a:spLocks noGrp="1"/>
          </p:cNvSpPr>
          <p:nvPr>
            <p:ph type="sldNum" sz="quarter" idx="4294967295"/>
          </p:nvPr>
        </p:nvSpPr>
        <p:spPr>
          <a:xfrm>
            <a:off x="7279704" y="6597352"/>
            <a:ext cx="1828800" cy="260648"/>
          </a:xfrm>
          <a:prstGeom prst="rect">
            <a:avLst/>
          </a:prstGeom>
        </p:spPr>
        <p:txBody>
          <a:bodyPr/>
          <a:lstStyle>
            <a:lvl1pPr algn="r">
              <a:defRPr sz="1200">
                <a:solidFill>
                  <a:srgbClr val="FFFFFF"/>
                </a:solidFill>
                <a:latin typeface="Times New Roman" pitchFamily="18" charset="0"/>
                <a:cs typeface="Times New Roman" pitchFamily="18" charset="0"/>
              </a:defRPr>
            </a:lvl1pPr>
          </a:lstStyle>
          <a:p>
            <a:fld id="{1AD43CCC-A7CC-4ABA-9D32-69ABA54BAB03}" type="slidenum">
              <a:rPr lang="en-US" smtClean="0"/>
              <a:pPr/>
              <a:t>39</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contenuto 5"/>
          <p:cNvSpPr>
            <a:spLocks noGrp="1"/>
          </p:cNvSpPr>
          <p:nvPr>
            <p:ph sz="quarter" idx="1"/>
          </p:nvPr>
        </p:nvSpPr>
        <p:spPr>
          <a:xfrm>
            <a:off x="72008" y="803920"/>
            <a:ext cx="8748464" cy="1905000"/>
          </a:xfrm>
        </p:spPr>
        <p:txBody>
          <a:bodyPr>
            <a:normAutofit fontScale="70000" lnSpcReduction="20000"/>
          </a:bodyPr>
          <a:lstStyle/>
          <a:p>
            <a:pPr marL="342900" indent="-342900">
              <a:defRPr/>
            </a:pPr>
            <a:r>
              <a:rPr lang="en-US" sz="2300" dirty="0">
                <a:solidFill>
                  <a:srgbClr val="C00000"/>
                </a:solidFill>
              </a:rPr>
              <a:t>Dedicated heavy ion experiment at LHC</a:t>
            </a:r>
          </a:p>
          <a:p>
            <a:pPr marL="342900" indent="-342900">
              <a:spcBef>
                <a:spcPts val="1200"/>
              </a:spcBef>
              <a:buSzPct val="70000"/>
              <a:buFont typeface="Wingdings" charset="2"/>
              <a:buChar char="v"/>
              <a:defRPr/>
            </a:pPr>
            <a:r>
              <a:rPr lang="en-US" sz="2300" dirty="0" smtClean="0">
                <a:solidFill>
                  <a:srgbClr val="002060"/>
                </a:solidFill>
              </a:rPr>
              <a:t>Study of </a:t>
            </a:r>
            <a:r>
              <a:rPr lang="en-US" sz="2300" dirty="0">
                <a:solidFill>
                  <a:srgbClr val="002060"/>
                </a:solidFill>
              </a:rPr>
              <a:t>study behavior of strongly interacting matter under extreme conditions of compression and </a:t>
            </a:r>
            <a:r>
              <a:rPr lang="en-US" sz="2300" dirty="0" smtClean="0">
                <a:solidFill>
                  <a:srgbClr val="002060"/>
                </a:solidFill>
              </a:rPr>
              <a:t>heat in heavy-ion collisions, mostly by means of </a:t>
            </a:r>
            <a:r>
              <a:rPr lang="en-US" sz="2300" dirty="0" err="1" smtClean="0">
                <a:solidFill>
                  <a:srgbClr val="002060"/>
                </a:solidFill>
              </a:rPr>
              <a:t>Pb-Pb</a:t>
            </a:r>
            <a:r>
              <a:rPr lang="en-US" sz="2300" dirty="0" smtClean="0">
                <a:solidFill>
                  <a:srgbClr val="002060"/>
                </a:solidFill>
              </a:rPr>
              <a:t> collisions </a:t>
            </a:r>
            <a:r>
              <a:rPr lang="en-US" altLang="zh-CN" sz="2300" dirty="0" smtClean="0">
                <a:solidFill>
                  <a:srgbClr val="002060"/>
                </a:solidFill>
                <a:ea typeface="宋体" pitchFamily="2" charset="-122"/>
              </a:rPr>
              <a:t>5.5 </a:t>
            </a:r>
            <a:r>
              <a:rPr lang="en-US" altLang="zh-CN" sz="2300" dirty="0" err="1" smtClean="0">
                <a:solidFill>
                  <a:srgbClr val="002060"/>
                </a:solidFill>
                <a:ea typeface="宋体" pitchFamily="2" charset="-122"/>
              </a:rPr>
              <a:t>TeV</a:t>
            </a:r>
            <a:r>
              <a:rPr lang="en-US" altLang="zh-CN" sz="2300" dirty="0" smtClean="0">
                <a:solidFill>
                  <a:srgbClr val="002060"/>
                </a:solidFill>
                <a:ea typeface="宋体" pitchFamily="2" charset="-122"/>
              </a:rPr>
              <a:t> CM-energy (NN)</a:t>
            </a:r>
            <a:endParaRPr lang="en-US" sz="2300" dirty="0">
              <a:solidFill>
                <a:srgbClr val="002060"/>
              </a:solidFill>
            </a:endParaRPr>
          </a:p>
          <a:p>
            <a:pPr marL="342900" indent="-342900">
              <a:spcBef>
                <a:spcPts val="1200"/>
              </a:spcBef>
              <a:buSzPct val="70000"/>
              <a:buFont typeface="Wingdings" charset="2"/>
              <a:buChar char="v"/>
              <a:defRPr/>
            </a:pPr>
            <a:r>
              <a:rPr lang="en-US" sz="2300" dirty="0" smtClean="0">
                <a:solidFill>
                  <a:srgbClr val="002060"/>
                </a:solidFill>
              </a:rPr>
              <a:t>Proton-proton collision program</a:t>
            </a:r>
          </a:p>
          <a:p>
            <a:pPr marL="628650" lvl="1" indent="-342900">
              <a:buSzPct val="70000"/>
              <a:defRPr/>
            </a:pPr>
            <a:r>
              <a:rPr lang="en-US" sz="2200" dirty="0" smtClean="0">
                <a:solidFill>
                  <a:srgbClr val="002060"/>
                </a:solidFill>
              </a:rPr>
              <a:t>Reference data for heavy-ion program</a:t>
            </a:r>
          </a:p>
          <a:p>
            <a:pPr marL="628650" lvl="1" indent="-342900">
              <a:buSzPct val="70000"/>
              <a:defRPr/>
            </a:pPr>
            <a:r>
              <a:rPr lang="en-US" sz="2200" dirty="0" smtClean="0">
                <a:solidFill>
                  <a:srgbClr val="002060"/>
                </a:solidFill>
              </a:rPr>
              <a:t>Genuine physics (momentum cut-off &lt; 100 MeV/c, excellent PID)</a:t>
            </a:r>
          </a:p>
        </p:txBody>
      </p:sp>
      <p:pic>
        <p:nvPicPr>
          <p:cNvPr id="8" name="Picture 4" descr="alice_technical_paper_ALICE-couleur-OK06_cut_named.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5455359" y="2528068"/>
            <a:ext cx="3725153" cy="2701132"/>
          </a:xfrm>
          <a:prstGeom prst="rect">
            <a:avLst/>
          </a:prstGeom>
          <a:ln>
            <a:noFill/>
          </a:ln>
          <a:effectLst>
            <a:softEdge rad="112500"/>
          </a:effectLst>
        </p:spPr>
      </p:pic>
      <p:sp>
        <p:nvSpPr>
          <p:cNvPr id="7171" name="Segnaposto contenuto 5"/>
          <p:cNvSpPr txBox="1">
            <a:spLocks/>
          </p:cNvSpPr>
          <p:nvPr/>
        </p:nvSpPr>
        <p:spPr bwMode="auto">
          <a:xfrm>
            <a:off x="35496" y="2730624"/>
            <a:ext cx="6340450" cy="37947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marL="273050" indent="-273050" eaLnBrk="0" hangingPunct="0">
              <a:defRPr sz="1200" b="1">
                <a:solidFill>
                  <a:schemeClr val="tx1"/>
                </a:solidFill>
                <a:latin typeface="Arial" charset="0"/>
                <a:ea typeface="ＭＳ Ｐゴシック" charset="0"/>
                <a:cs typeface="ＭＳ Ｐゴシック" charset="0"/>
              </a:defRPr>
            </a:lvl1pPr>
            <a:lvl2pPr marL="466725" indent="-179388"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marL="285750" indent="-285750" eaLnBrk="1" hangingPunct="1">
              <a:lnSpc>
                <a:spcPct val="80000"/>
              </a:lnSpc>
              <a:spcBef>
                <a:spcPts val="600"/>
              </a:spcBef>
              <a:buSzPct val="100000"/>
              <a:buFont typeface="Wingdings" charset="2"/>
              <a:buChar char="Ø"/>
            </a:pPr>
            <a:r>
              <a:rPr lang="en-US" sz="1600" b="0" dirty="0">
                <a:solidFill>
                  <a:srgbClr val="C00000"/>
                </a:solidFill>
                <a:latin typeface="Times New Roman"/>
                <a:cs typeface="Times New Roman"/>
              </a:rPr>
              <a:t>Barrel Tracking</a:t>
            </a:r>
          </a:p>
          <a:p>
            <a:pPr marL="285750" indent="-285750" eaLnBrk="1" hangingPunct="1">
              <a:lnSpc>
                <a:spcPct val="80000"/>
              </a:lnSpc>
              <a:spcBef>
                <a:spcPts val="600"/>
              </a:spcBef>
              <a:buSzPct val="76000"/>
              <a:buFont typeface="Wingdings" charset="2"/>
              <a:buChar char="v"/>
            </a:pPr>
            <a:r>
              <a:rPr lang="en-US" sz="1600" b="0" dirty="0">
                <a:solidFill>
                  <a:srgbClr val="002060"/>
                </a:solidFill>
                <a:latin typeface="Times New Roman"/>
                <a:cs typeface="Times New Roman"/>
              </a:rPr>
              <a:t>Pseudo-rapidity coverage  |</a:t>
            </a:r>
            <a:r>
              <a:rPr lang="en-US" sz="1600" b="0" dirty="0" err="1">
                <a:solidFill>
                  <a:srgbClr val="002060"/>
                </a:solidFill>
                <a:latin typeface="Times New Roman"/>
                <a:cs typeface="Times New Roman"/>
              </a:rPr>
              <a:t>η</a:t>
            </a:r>
            <a:r>
              <a:rPr lang="en-US" sz="1600" b="0" dirty="0">
                <a:solidFill>
                  <a:srgbClr val="002060"/>
                </a:solidFill>
                <a:latin typeface="Times New Roman"/>
                <a:cs typeface="Times New Roman"/>
              </a:rPr>
              <a:t>| &lt; 0.9</a:t>
            </a:r>
          </a:p>
          <a:p>
            <a:pPr marL="285750" indent="-285750" eaLnBrk="1" hangingPunct="1">
              <a:lnSpc>
                <a:spcPct val="80000"/>
              </a:lnSpc>
              <a:spcBef>
                <a:spcPts val="600"/>
              </a:spcBef>
              <a:buSzPct val="76000"/>
              <a:buFont typeface="Wingdings" charset="2"/>
              <a:buChar char="v"/>
            </a:pPr>
            <a:r>
              <a:rPr lang="en-US" sz="1600" b="0" dirty="0">
                <a:solidFill>
                  <a:srgbClr val="002060"/>
                </a:solidFill>
                <a:latin typeface="Times New Roman"/>
                <a:cs typeface="Times New Roman"/>
              </a:rPr>
              <a:t>Robust tracking for heavy ion environment</a:t>
            </a:r>
          </a:p>
          <a:p>
            <a:pPr lvl="1" eaLnBrk="1" hangingPunct="1">
              <a:lnSpc>
                <a:spcPct val="80000"/>
              </a:lnSpc>
              <a:spcBef>
                <a:spcPts val="600"/>
              </a:spcBef>
              <a:buSzPct val="76000"/>
              <a:buFont typeface="Arial" charset="0"/>
              <a:buChar char="•"/>
            </a:pPr>
            <a:r>
              <a:rPr lang="en-US" sz="1600" b="0" dirty="0">
                <a:solidFill>
                  <a:srgbClr val="002060"/>
                </a:solidFill>
                <a:latin typeface="Times New Roman"/>
                <a:cs typeface="Times New Roman"/>
              </a:rPr>
              <a:t>up to 150 points along the tracks</a:t>
            </a:r>
          </a:p>
          <a:p>
            <a:pPr marL="285750" indent="-285750" eaLnBrk="1" hangingPunct="1">
              <a:lnSpc>
                <a:spcPct val="80000"/>
              </a:lnSpc>
              <a:spcBef>
                <a:spcPts val="600"/>
              </a:spcBef>
              <a:buSzPct val="76000"/>
              <a:buFont typeface="Wingdings" charset="2"/>
              <a:buChar char="v"/>
            </a:pPr>
            <a:r>
              <a:rPr lang="en-US" sz="1600" b="0" dirty="0">
                <a:solidFill>
                  <a:srgbClr val="002060"/>
                </a:solidFill>
                <a:latin typeface="Times New Roman"/>
                <a:cs typeface="Times New Roman"/>
              </a:rPr>
              <a:t>Wide transverse momentum </a:t>
            </a:r>
            <a:r>
              <a:rPr lang="en-US" sz="1600" b="0" dirty="0" smtClean="0">
                <a:solidFill>
                  <a:srgbClr val="002060"/>
                </a:solidFill>
                <a:latin typeface="Times New Roman"/>
                <a:cs typeface="Times New Roman"/>
              </a:rPr>
              <a:t>range (</a:t>
            </a:r>
            <a:r>
              <a:rPr lang="en-US" sz="1600" b="0" dirty="0">
                <a:solidFill>
                  <a:srgbClr val="002060"/>
                </a:solidFill>
                <a:latin typeface="Times New Roman"/>
                <a:cs typeface="Times New Roman"/>
              </a:rPr>
              <a:t>100 MeV/c – 100 </a:t>
            </a:r>
            <a:r>
              <a:rPr lang="en-US" sz="1600" b="0" dirty="0" err="1">
                <a:solidFill>
                  <a:srgbClr val="002060"/>
                </a:solidFill>
                <a:latin typeface="Times New Roman"/>
                <a:cs typeface="Times New Roman"/>
              </a:rPr>
              <a:t>GeV</a:t>
            </a:r>
            <a:r>
              <a:rPr lang="en-US" sz="1600" b="0" dirty="0">
                <a:solidFill>
                  <a:srgbClr val="002060"/>
                </a:solidFill>
                <a:latin typeface="Times New Roman"/>
                <a:cs typeface="Times New Roman"/>
              </a:rPr>
              <a:t>/c)</a:t>
            </a:r>
          </a:p>
          <a:p>
            <a:pPr lvl="1" eaLnBrk="1" hangingPunct="1">
              <a:lnSpc>
                <a:spcPct val="80000"/>
              </a:lnSpc>
              <a:spcBef>
                <a:spcPts val="600"/>
              </a:spcBef>
              <a:buSzPct val="76000"/>
              <a:buFont typeface="Arial" charset="0"/>
              <a:buChar char="•"/>
            </a:pPr>
            <a:r>
              <a:rPr lang="en-US" sz="1600" b="0" dirty="0">
                <a:solidFill>
                  <a:srgbClr val="002060"/>
                </a:solidFill>
                <a:latin typeface="Times New Roman"/>
                <a:cs typeface="Times New Roman"/>
              </a:rPr>
              <a:t>Low material budget (13% X</a:t>
            </a:r>
            <a:r>
              <a:rPr lang="en-US" sz="1600" b="0" baseline="-25000" dirty="0">
                <a:solidFill>
                  <a:srgbClr val="002060"/>
                </a:solidFill>
                <a:latin typeface="Times New Roman"/>
                <a:cs typeface="Times New Roman"/>
              </a:rPr>
              <a:t>0</a:t>
            </a:r>
            <a:r>
              <a:rPr lang="en-US" sz="1600" b="0" dirty="0">
                <a:solidFill>
                  <a:srgbClr val="002060"/>
                </a:solidFill>
                <a:latin typeface="Times New Roman"/>
                <a:cs typeface="Times New Roman"/>
              </a:rPr>
              <a:t> for ITS+TPC)</a:t>
            </a:r>
          </a:p>
          <a:p>
            <a:pPr lvl="1" eaLnBrk="1" hangingPunct="1">
              <a:lnSpc>
                <a:spcPct val="80000"/>
              </a:lnSpc>
              <a:spcBef>
                <a:spcPts val="600"/>
              </a:spcBef>
              <a:buSzPct val="76000"/>
              <a:buFont typeface="Arial" charset="0"/>
              <a:buChar char="•"/>
            </a:pPr>
            <a:r>
              <a:rPr lang="en-US" sz="1600" b="0" dirty="0">
                <a:solidFill>
                  <a:srgbClr val="002060"/>
                </a:solidFill>
                <a:latin typeface="Times New Roman"/>
                <a:cs typeface="Times New Roman"/>
              </a:rPr>
              <a:t>Large lever arm </a:t>
            </a:r>
            <a:r>
              <a:rPr lang="en-US" sz="1600" b="0" dirty="0" smtClean="0">
                <a:solidFill>
                  <a:srgbClr val="002060"/>
                </a:solidFill>
                <a:latin typeface="Times New Roman"/>
                <a:cs typeface="Times New Roman"/>
              </a:rPr>
              <a:t>provides good </a:t>
            </a:r>
            <a:r>
              <a:rPr lang="en-US" sz="1600" b="0" dirty="0">
                <a:solidFill>
                  <a:srgbClr val="002060"/>
                </a:solidFill>
                <a:latin typeface="Times New Roman"/>
                <a:cs typeface="Times New Roman"/>
              </a:rPr>
              <a:t>tracking resolution </a:t>
            </a:r>
            <a:r>
              <a:rPr lang="en-US" sz="1600" b="0" dirty="0" smtClean="0">
                <a:solidFill>
                  <a:srgbClr val="002060"/>
                </a:solidFill>
                <a:latin typeface="Times New Roman"/>
                <a:cs typeface="Times New Roman"/>
              </a:rPr>
              <a:t>at </a:t>
            </a:r>
            <a:r>
              <a:rPr lang="en-US" sz="1600" b="0" dirty="0">
                <a:solidFill>
                  <a:srgbClr val="002060"/>
                </a:solidFill>
                <a:latin typeface="Times New Roman"/>
                <a:cs typeface="Times New Roman"/>
              </a:rPr>
              <a:t>high </a:t>
            </a:r>
            <a:r>
              <a:rPr lang="en-US" sz="1600" b="0" dirty="0" err="1" smtClean="0">
                <a:solidFill>
                  <a:srgbClr val="002060"/>
                </a:solidFill>
                <a:latin typeface="Times New Roman"/>
                <a:cs typeface="Times New Roman"/>
              </a:rPr>
              <a:t>p</a:t>
            </a:r>
            <a:r>
              <a:rPr lang="en-US" sz="1600" b="0" baseline="-25000" dirty="0" err="1" smtClean="0">
                <a:solidFill>
                  <a:srgbClr val="002060"/>
                </a:solidFill>
                <a:latin typeface="Times New Roman"/>
                <a:cs typeface="Times New Roman"/>
              </a:rPr>
              <a:t>t</a:t>
            </a:r>
            <a:endParaRPr lang="en-US" sz="1600" b="0" baseline="-25000" dirty="0" smtClean="0">
              <a:solidFill>
                <a:srgbClr val="002060"/>
              </a:solidFill>
              <a:latin typeface="Times New Roman"/>
              <a:cs typeface="Times New Roman"/>
            </a:endParaRPr>
          </a:p>
          <a:p>
            <a:pPr lvl="1" eaLnBrk="1" hangingPunct="1">
              <a:lnSpc>
                <a:spcPct val="80000"/>
              </a:lnSpc>
              <a:spcBef>
                <a:spcPts val="600"/>
              </a:spcBef>
              <a:buSzPct val="76000"/>
              <a:buFont typeface="Arial" charset="0"/>
              <a:buChar char="•"/>
            </a:pPr>
            <a:endParaRPr lang="en-US" sz="800" b="0" dirty="0">
              <a:solidFill>
                <a:schemeClr val="tx2"/>
              </a:solidFill>
              <a:latin typeface="Times New Roman"/>
              <a:cs typeface="Times New Roman"/>
            </a:endParaRPr>
          </a:p>
          <a:p>
            <a:pPr marL="285750" indent="-285750" eaLnBrk="1" hangingPunct="1">
              <a:lnSpc>
                <a:spcPct val="80000"/>
              </a:lnSpc>
              <a:spcBef>
                <a:spcPts val="600"/>
              </a:spcBef>
              <a:buSzPct val="100000"/>
              <a:buFont typeface="Wingdings" charset="2"/>
              <a:buChar char="Ø"/>
            </a:pPr>
            <a:r>
              <a:rPr lang="en-US" sz="1600" b="0" dirty="0">
                <a:solidFill>
                  <a:srgbClr val="C00000"/>
                </a:solidFill>
                <a:latin typeface="Times New Roman"/>
                <a:cs typeface="Times New Roman"/>
              </a:rPr>
              <a:t>PID over a wide momentum range</a:t>
            </a:r>
          </a:p>
          <a:p>
            <a:pPr marL="285750" indent="-285750" eaLnBrk="1" hangingPunct="1">
              <a:lnSpc>
                <a:spcPct val="80000"/>
              </a:lnSpc>
              <a:spcBef>
                <a:spcPts val="600"/>
              </a:spcBef>
              <a:buSzPct val="76000"/>
              <a:buFont typeface="Wingdings" charset="2"/>
              <a:buChar char="v"/>
            </a:pPr>
            <a:r>
              <a:rPr lang="en-US" sz="1600" b="0" dirty="0">
                <a:solidFill>
                  <a:srgbClr val="002060"/>
                </a:solidFill>
                <a:latin typeface="Times New Roman"/>
                <a:cs typeface="Times New Roman"/>
              </a:rPr>
              <a:t>Combined PID based on several techniques: </a:t>
            </a:r>
            <a:r>
              <a:rPr lang="en-US" sz="1600" b="0" dirty="0" err="1">
                <a:solidFill>
                  <a:srgbClr val="002060"/>
                </a:solidFill>
                <a:latin typeface="Times New Roman"/>
                <a:cs typeface="Times New Roman"/>
              </a:rPr>
              <a:t>dE</a:t>
            </a:r>
            <a:r>
              <a:rPr lang="en-US" sz="1600" b="0" dirty="0">
                <a:solidFill>
                  <a:srgbClr val="002060"/>
                </a:solidFill>
                <a:latin typeface="Times New Roman"/>
                <a:cs typeface="Times New Roman"/>
              </a:rPr>
              <a:t>/dx, TOF, transition and Cherenkov </a:t>
            </a:r>
            <a:r>
              <a:rPr lang="en-US" sz="1600" b="0" dirty="0" smtClean="0">
                <a:solidFill>
                  <a:srgbClr val="002060"/>
                </a:solidFill>
                <a:latin typeface="Times New Roman"/>
                <a:cs typeface="Times New Roman"/>
              </a:rPr>
              <a:t>radiation</a:t>
            </a:r>
          </a:p>
          <a:p>
            <a:pPr marL="285750" indent="-285750" eaLnBrk="1" hangingPunct="1">
              <a:lnSpc>
                <a:spcPct val="80000"/>
              </a:lnSpc>
              <a:spcBef>
                <a:spcPts val="600"/>
              </a:spcBef>
              <a:buSzPct val="76000"/>
              <a:buFont typeface="Wingdings" charset="2"/>
              <a:buChar char="v"/>
            </a:pPr>
            <a:endParaRPr lang="en-US" sz="800" b="0" dirty="0">
              <a:solidFill>
                <a:schemeClr val="tx2"/>
              </a:solidFill>
              <a:latin typeface="Times New Roman"/>
              <a:cs typeface="Times New Roman"/>
            </a:endParaRPr>
          </a:p>
          <a:p>
            <a:pPr marL="285750" indent="-285750" eaLnBrk="1" hangingPunct="1">
              <a:lnSpc>
                <a:spcPct val="80000"/>
              </a:lnSpc>
              <a:spcBef>
                <a:spcPts val="600"/>
              </a:spcBef>
              <a:buSzPct val="100000"/>
              <a:buFont typeface="Wingdings" charset="2"/>
              <a:buChar char="Ø"/>
            </a:pPr>
            <a:r>
              <a:rPr lang="en-US" sz="1600" b="0" dirty="0">
                <a:solidFill>
                  <a:srgbClr val="C00000"/>
                </a:solidFill>
                <a:latin typeface="Times New Roman"/>
                <a:cs typeface="Times New Roman"/>
              </a:rPr>
              <a:t>Rate capabilities</a:t>
            </a:r>
          </a:p>
          <a:p>
            <a:pPr marL="285750" indent="-285750" eaLnBrk="1" hangingPunct="1">
              <a:lnSpc>
                <a:spcPct val="80000"/>
              </a:lnSpc>
              <a:spcBef>
                <a:spcPts val="600"/>
              </a:spcBef>
              <a:buSzPct val="76000"/>
              <a:buFont typeface="Wingdings" charset="2"/>
              <a:buChar char="v"/>
            </a:pPr>
            <a:r>
              <a:rPr lang="en-US" sz="1600" b="0" dirty="0">
                <a:solidFill>
                  <a:srgbClr val="002060"/>
                </a:solidFill>
                <a:latin typeface="Times New Roman"/>
                <a:cs typeface="Times New Roman"/>
              </a:rPr>
              <a:t>Interaction rates: </a:t>
            </a:r>
            <a:r>
              <a:rPr lang="en-US" sz="1600" b="0" dirty="0" err="1">
                <a:solidFill>
                  <a:srgbClr val="002060"/>
                </a:solidFill>
                <a:latin typeface="Times New Roman"/>
                <a:cs typeface="Times New Roman"/>
              </a:rPr>
              <a:t>Pb-Pb</a:t>
            </a:r>
            <a:r>
              <a:rPr lang="en-US" sz="1600" b="0" dirty="0">
                <a:solidFill>
                  <a:srgbClr val="002060"/>
                </a:solidFill>
                <a:latin typeface="Times New Roman"/>
                <a:cs typeface="Times New Roman"/>
              </a:rPr>
              <a:t> &lt; 8kHz, p-p &lt; 200 kHz (~30 events in the TPC)  </a:t>
            </a:r>
          </a:p>
          <a:p>
            <a:pPr marL="285750" indent="-285750" eaLnBrk="1" hangingPunct="1">
              <a:lnSpc>
                <a:spcPct val="80000"/>
              </a:lnSpc>
              <a:spcBef>
                <a:spcPts val="600"/>
              </a:spcBef>
              <a:buSzPct val="76000"/>
              <a:buFont typeface="Wingdings" charset="2"/>
              <a:buChar char="v"/>
            </a:pPr>
            <a:r>
              <a:rPr lang="en-US" sz="1600" b="0" dirty="0">
                <a:solidFill>
                  <a:srgbClr val="002060"/>
                </a:solidFill>
                <a:latin typeface="Times New Roman"/>
                <a:cs typeface="Times New Roman"/>
              </a:rPr>
              <a:t>Multiplicities: central </a:t>
            </a:r>
            <a:r>
              <a:rPr lang="en-US" sz="1600" b="0" dirty="0" err="1">
                <a:solidFill>
                  <a:srgbClr val="002060"/>
                </a:solidFill>
                <a:latin typeface="Times New Roman"/>
                <a:cs typeface="Times New Roman"/>
              </a:rPr>
              <a:t>Pb-Pb</a:t>
            </a:r>
            <a:r>
              <a:rPr lang="en-US" sz="1600" b="0" dirty="0">
                <a:solidFill>
                  <a:srgbClr val="002060"/>
                </a:solidFill>
                <a:latin typeface="Times New Roman"/>
                <a:cs typeface="Times New Roman"/>
              </a:rPr>
              <a:t> events ~2000, </a:t>
            </a:r>
            <a:r>
              <a:rPr lang="en-US" sz="1600" b="0" dirty="0" err="1">
                <a:solidFill>
                  <a:srgbClr val="002060"/>
                </a:solidFill>
                <a:latin typeface="Times New Roman"/>
                <a:cs typeface="Times New Roman"/>
              </a:rPr>
              <a:t>Pb-Pb</a:t>
            </a:r>
            <a:r>
              <a:rPr lang="en-US" sz="1600" b="0" dirty="0">
                <a:solidFill>
                  <a:srgbClr val="002060"/>
                </a:solidFill>
                <a:latin typeface="Times New Roman"/>
                <a:cs typeface="Times New Roman"/>
              </a:rPr>
              <a:t> MB ~ </a:t>
            </a:r>
            <a:r>
              <a:rPr lang="en-US" sz="1600" b="0" dirty="0" smtClean="0">
                <a:solidFill>
                  <a:srgbClr val="002060"/>
                </a:solidFill>
                <a:latin typeface="Times New Roman"/>
                <a:cs typeface="Times New Roman"/>
              </a:rPr>
              <a:t>600</a:t>
            </a:r>
            <a:endParaRPr lang="en-US" sz="1600" b="0" dirty="0">
              <a:solidFill>
                <a:srgbClr val="002060"/>
              </a:solidFill>
              <a:latin typeface="Times New Roman"/>
              <a:cs typeface="Times New Roman"/>
            </a:endParaRPr>
          </a:p>
        </p:txBody>
      </p:sp>
      <p:sp>
        <p:nvSpPr>
          <p:cNvPr id="7" name="TextBox 6"/>
          <p:cNvSpPr txBox="1"/>
          <p:nvPr/>
        </p:nvSpPr>
        <p:spPr>
          <a:xfrm>
            <a:off x="2572620" y="35912"/>
            <a:ext cx="4048028" cy="523220"/>
          </a:xfrm>
          <a:prstGeom prst="rect">
            <a:avLst/>
          </a:prstGeom>
          <a:noFill/>
        </p:spPr>
        <p:txBody>
          <a:bodyPr wrap="none" rtlCol="0">
            <a:spAutoFit/>
          </a:bodyPr>
          <a:lstStyle/>
          <a:p>
            <a:r>
              <a:rPr lang="en-US" sz="2800" dirty="0" smtClean="0">
                <a:solidFill>
                  <a:srgbClr val="0000FF"/>
                </a:solidFill>
                <a:latin typeface="Comic Sans MS"/>
                <a:cs typeface="Comic Sans MS"/>
              </a:rPr>
              <a:t>The ALICE experiment</a:t>
            </a:r>
            <a:endParaRPr lang="en-US" sz="2800" dirty="0">
              <a:solidFill>
                <a:srgbClr val="0000FF"/>
              </a:solidFill>
              <a:latin typeface="Comic Sans MS"/>
              <a:cs typeface="Comic Sans MS"/>
            </a:endParaRPr>
          </a:p>
        </p:txBody>
      </p:sp>
      <p:sp>
        <p:nvSpPr>
          <p:cNvPr id="9" name="Segnaposto data 2"/>
          <p:cNvSpPr>
            <a:spLocks noGrp="1"/>
          </p:cNvSpPr>
          <p:nvPr>
            <p:ph type="dt" sz="half" idx="2"/>
          </p:nvPr>
        </p:nvSpPr>
        <p:spPr>
          <a:xfrm>
            <a:off x="35496" y="6597352"/>
            <a:ext cx="2514600" cy="260648"/>
          </a:xfrm>
          <a:prstGeom prst="rect">
            <a:avLst/>
          </a:prstGeom>
        </p:spPr>
        <p:txBody>
          <a:bodyPr/>
          <a:lstStyle>
            <a:lvl1pPr>
              <a:defRPr sz="1200" i="1">
                <a:solidFill>
                  <a:srgbClr val="FFFFFF"/>
                </a:solidFill>
                <a:latin typeface="Times New Roman" pitchFamily="18" charset="0"/>
                <a:cs typeface="Times New Roman" pitchFamily="18" charset="0"/>
              </a:defRPr>
            </a:lvl1pPr>
          </a:lstStyle>
          <a:p>
            <a:r>
              <a:rPr lang="en-US" smtClean="0"/>
              <a:t>V. Manzari - INFN Bari</a:t>
            </a:r>
            <a:endParaRPr lang="en-US" dirty="0"/>
          </a:p>
        </p:txBody>
      </p:sp>
      <p:sp>
        <p:nvSpPr>
          <p:cNvPr id="10" name="Segnaposto piè di pagina 3"/>
          <p:cNvSpPr>
            <a:spLocks noGrp="1"/>
          </p:cNvSpPr>
          <p:nvPr>
            <p:ph type="ftr" sz="quarter" idx="3"/>
          </p:nvPr>
        </p:nvSpPr>
        <p:spPr>
          <a:xfrm>
            <a:off x="2293640" y="6597352"/>
            <a:ext cx="4556720" cy="260648"/>
          </a:xfrm>
          <a:prstGeom prst="rect">
            <a:avLst/>
          </a:prstGeom>
        </p:spPr>
        <p:txBody>
          <a:bodyPr/>
          <a:lstStyle>
            <a:lvl1pPr algn="ctr">
              <a:defRPr sz="1200" i="1">
                <a:solidFill>
                  <a:srgbClr val="FFFFFF"/>
                </a:solidFill>
                <a:latin typeface="Times New Roman" pitchFamily="18" charset="0"/>
                <a:cs typeface="Times New Roman" pitchFamily="18" charset="0"/>
              </a:defRPr>
            </a:lvl1pPr>
          </a:lstStyle>
          <a:p>
            <a:r>
              <a:rPr lang="en-US" dirty="0" smtClean="0"/>
              <a:t>STORI’11 Conference – 9-14 October 201I</a:t>
            </a:r>
            <a:endParaRPr lang="en-US" dirty="0"/>
          </a:p>
        </p:txBody>
      </p:sp>
      <p:sp>
        <p:nvSpPr>
          <p:cNvPr id="11" name="Segnaposto numero diapositiva 4"/>
          <p:cNvSpPr>
            <a:spLocks noGrp="1"/>
          </p:cNvSpPr>
          <p:nvPr>
            <p:ph type="sldNum" sz="quarter" idx="4"/>
          </p:nvPr>
        </p:nvSpPr>
        <p:spPr>
          <a:xfrm>
            <a:off x="7279704" y="6597352"/>
            <a:ext cx="1828800" cy="260648"/>
          </a:xfrm>
          <a:prstGeom prst="rect">
            <a:avLst/>
          </a:prstGeom>
        </p:spPr>
        <p:txBody>
          <a:bodyPr/>
          <a:lstStyle>
            <a:lvl1pPr algn="r">
              <a:defRPr sz="1200">
                <a:solidFill>
                  <a:srgbClr val="FFFFFF"/>
                </a:solidFill>
                <a:latin typeface="Times New Roman" pitchFamily="18" charset="0"/>
                <a:cs typeface="Times New Roman" pitchFamily="18" charset="0"/>
              </a:defRPr>
            </a:lvl1pPr>
          </a:lstStyle>
          <a:p>
            <a:fld id="{1AD43CCC-A7CC-4ABA-9D32-69ABA54BAB03}" type="slidenum">
              <a:rPr lang="en-US" smtClean="0"/>
              <a:pPr/>
              <a:t>4</a:t>
            </a:fld>
            <a:endParaRPr lang="en-US" dirty="0"/>
          </a:p>
        </p:txBody>
      </p:sp>
    </p:spTree>
  </p:cSld>
  <p:clrMapOvr>
    <a:masterClrMapping/>
  </p:clrMapOvr>
  <p:transition xmlns:p14="http://schemas.microsoft.com/office/powerpoint/2010/main" spd="slow" advClick="0"/>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1" name="Group 26"/>
          <p:cNvGrpSpPr>
            <a:grpSpLocks/>
          </p:cNvGrpSpPr>
          <p:nvPr/>
        </p:nvGrpSpPr>
        <p:grpSpPr bwMode="auto">
          <a:xfrm>
            <a:off x="4432300" y="3732213"/>
            <a:ext cx="4297363" cy="2668587"/>
            <a:chOff x="4162270" y="4005064"/>
            <a:chExt cx="4298162" cy="2668347"/>
          </a:xfrm>
        </p:grpSpPr>
        <p:pic>
          <p:nvPicPr>
            <p:cNvPr id="25617" name="Picture 6"/>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162270" y="4005064"/>
              <a:ext cx="4298162" cy="266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6266099" y="4784456"/>
              <a:ext cx="500155" cy="369855"/>
            </a:xfrm>
            <a:prstGeom prst="rect">
              <a:avLst/>
            </a:prstGeom>
            <a:noFill/>
          </p:spPr>
          <p:txBody>
            <a:bodyPr wrap="none">
              <a:spAutoFit/>
            </a:bodyPr>
            <a:lstStyle/>
            <a:p>
              <a:pPr>
                <a:defRPr/>
              </a:pPr>
              <a:r>
                <a:rPr lang="en-US" dirty="0">
                  <a:effectLst>
                    <a:outerShdw blurRad="38100" dist="38100" dir="2700000" algn="tl">
                      <a:srgbClr val="000000">
                        <a:alpha val="43137"/>
                      </a:srgbClr>
                    </a:outerShdw>
                  </a:effectLst>
                  <a:ea typeface="+mn-ea"/>
                  <a:cs typeface="+mn-cs"/>
                </a:rPr>
                <a:t>p-p</a:t>
              </a:r>
              <a:endParaRPr lang="it-IT" dirty="0">
                <a:effectLst>
                  <a:outerShdw blurRad="38100" dist="38100" dir="2700000" algn="tl">
                    <a:srgbClr val="000000">
                      <a:alpha val="43137"/>
                    </a:srgbClr>
                  </a:outerShdw>
                </a:effectLst>
                <a:ea typeface="+mn-ea"/>
                <a:cs typeface="+mn-cs"/>
              </a:endParaRPr>
            </a:p>
          </p:txBody>
        </p:sp>
      </p:grpSp>
      <p:grpSp>
        <p:nvGrpSpPr>
          <p:cNvPr id="25602" name="Group 17"/>
          <p:cNvGrpSpPr>
            <a:grpSpLocks/>
          </p:cNvGrpSpPr>
          <p:nvPr/>
        </p:nvGrpSpPr>
        <p:grpSpPr bwMode="auto">
          <a:xfrm>
            <a:off x="881063" y="779463"/>
            <a:ext cx="3187700" cy="3074987"/>
            <a:chOff x="611560" y="1052736"/>
            <a:chExt cx="3187161" cy="3074073"/>
          </a:xfrm>
        </p:grpSpPr>
        <p:pic>
          <p:nvPicPr>
            <p:cNvPr id="25615"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11560" y="1052736"/>
              <a:ext cx="3187161" cy="3074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1841664" y="1339988"/>
              <a:ext cx="498391" cy="447542"/>
            </a:xfrm>
            <a:prstGeom prst="rect">
              <a:avLst/>
            </a:prstGeom>
            <a:noFill/>
          </p:spPr>
          <p:txBody>
            <a:bodyPr wrap="none">
              <a:spAutoFit/>
            </a:bodyPr>
            <a:lstStyle/>
            <a:p>
              <a:pPr>
                <a:defRPr/>
              </a:pPr>
              <a:r>
                <a:rPr lang="en-US" dirty="0">
                  <a:effectLst>
                    <a:outerShdw blurRad="38100" dist="38100" dir="2700000" algn="tl">
                      <a:srgbClr val="000000">
                        <a:alpha val="43137"/>
                      </a:srgbClr>
                    </a:outerShdw>
                  </a:effectLst>
                  <a:ea typeface="+mn-ea"/>
                  <a:cs typeface="+mn-cs"/>
                </a:rPr>
                <a:t>p-p</a:t>
              </a:r>
              <a:endParaRPr lang="it-IT" dirty="0">
                <a:effectLst>
                  <a:outerShdw blurRad="38100" dist="38100" dir="2700000" algn="tl">
                    <a:srgbClr val="000000">
                      <a:alpha val="43137"/>
                    </a:srgbClr>
                  </a:outerShdw>
                </a:effectLst>
                <a:ea typeface="+mn-ea"/>
                <a:cs typeface="+mn-cs"/>
              </a:endParaRPr>
            </a:p>
          </p:txBody>
        </p:sp>
      </p:grpSp>
      <p:grpSp>
        <p:nvGrpSpPr>
          <p:cNvPr id="25603" name="Group 2"/>
          <p:cNvGrpSpPr>
            <a:grpSpLocks/>
          </p:cNvGrpSpPr>
          <p:nvPr/>
        </p:nvGrpSpPr>
        <p:grpSpPr bwMode="auto">
          <a:xfrm>
            <a:off x="304800" y="3756025"/>
            <a:ext cx="4178300" cy="2644775"/>
            <a:chOff x="35496" y="4028526"/>
            <a:chExt cx="4177691" cy="2645135"/>
          </a:xfrm>
        </p:grpSpPr>
        <p:pic>
          <p:nvPicPr>
            <p:cNvPr id="25613" name="Picture 1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5496" y="4028526"/>
              <a:ext cx="4177691" cy="2645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625939" y="5154217"/>
              <a:ext cx="498402" cy="369937"/>
            </a:xfrm>
            <a:prstGeom prst="rect">
              <a:avLst/>
            </a:prstGeom>
            <a:noFill/>
          </p:spPr>
          <p:txBody>
            <a:bodyPr wrap="none">
              <a:spAutoFit/>
            </a:bodyPr>
            <a:lstStyle/>
            <a:p>
              <a:pPr>
                <a:defRPr/>
              </a:pPr>
              <a:r>
                <a:rPr lang="en-US" dirty="0">
                  <a:effectLst>
                    <a:outerShdw blurRad="38100" dist="38100" dir="2700000" algn="tl">
                      <a:srgbClr val="000000">
                        <a:alpha val="43137"/>
                      </a:srgbClr>
                    </a:outerShdw>
                  </a:effectLst>
                  <a:ea typeface="+mn-ea"/>
                  <a:cs typeface="+mn-cs"/>
                </a:rPr>
                <a:t>p-p</a:t>
              </a:r>
              <a:endParaRPr lang="it-IT" dirty="0">
                <a:effectLst>
                  <a:outerShdw blurRad="38100" dist="38100" dir="2700000" algn="tl">
                    <a:srgbClr val="000000">
                      <a:alpha val="43137"/>
                    </a:srgbClr>
                  </a:outerShdw>
                </a:effectLst>
                <a:ea typeface="+mn-ea"/>
                <a:cs typeface="+mn-cs"/>
              </a:endParaRPr>
            </a:p>
          </p:txBody>
        </p:sp>
      </p:grpSp>
      <p:grpSp>
        <p:nvGrpSpPr>
          <p:cNvPr id="25604" name="Group 18"/>
          <p:cNvGrpSpPr>
            <a:grpSpLocks/>
          </p:cNvGrpSpPr>
          <p:nvPr/>
        </p:nvGrpSpPr>
        <p:grpSpPr bwMode="auto">
          <a:xfrm>
            <a:off x="1025525" y="5594350"/>
            <a:ext cx="1120775" cy="369888"/>
            <a:chOff x="755576" y="5867980"/>
            <a:chExt cx="1120884" cy="369332"/>
          </a:xfrm>
        </p:grpSpPr>
        <p:cxnSp>
          <p:nvCxnSpPr>
            <p:cNvPr id="4" name="Straight Arrow Connector 3"/>
            <p:cNvCxnSpPr/>
            <p:nvPr/>
          </p:nvCxnSpPr>
          <p:spPr>
            <a:xfrm flipH="1">
              <a:off x="755576" y="6237312"/>
              <a:ext cx="863684"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612" name="TextBox 5"/>
            <p:cNvSpPr txBox="1">
              <a:spLocks noChangeArrowheads="1"/>
            </p:cNvSpPr>
            <p:nvPr/>
          </p:nvSpPr>
          <p:spPr bwMode="auto">
            <a:xfrm>
              <a:off x="755576" y="5867980"/>
              <a:ext cx="112088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a:t>&lt; 100 MeV/c</a:t>
              </a:r>
              <a:endParaRPr lang="it-IT" sz="1400"/>
            </a:p>
          </p:txBody>
        </p:sp>
      </p:grpSp>
      <p:grpSp>
        <p:nvGrpSpPr>
          <p:cNvPr id="25605" name="Group 21"/>
          <p:cNvGrpSpPr>
            <a:grpSpLocks/>
          </p:cNvGrpSpPr>
          <p:nvPr/>
        </p:nvGrpSpPr>
        <p:grpSpPr bwMode="auto">
          <a:xfrm>
            <a:off x="5016500" y="5532438"/>
            <a:ext cx="1120775" cy="369887"/>
            <a:chOff x="4747260" y="5805264"/>
            <a:chExt cx="1120884" cy="369332"/>
          </a:xfrm>
        </p:grpSpPr>
        <p:cxnSp>
          <p:nvCxnSpPr>
            <p:cNvPr id="25" name="Straight Arrow Connector 24"/>
            <p:cNvCxnSpPr/>
            <p:nvPr/>
          </p:nvCxnSpPr>
          <p:spPr>
            <a:xfrm flipH="1">
              <a:off x="4747260" y="6174596"/>
              <a:ext cx="863684"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610" name="TextBox 25"/>
            <p:cNvSpPr txBox="1">
              <a:spLocks noChangeArrowheads="1"/>
            </p:cNvSpPr>
            <p:nvPr/>
          </p:nvSpPr>
          <p:spPr bwMode="auto">
            <a:xfrm>
              <a:off x="4747260" y="5805264"/>
              <a:ext cx="112088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a:t>&lt; 100 MeV/c</a:t>
              </a:r>
              <a:endParaRPr lang="it-IT" sz="1400"/>
            </a:p>
          </p:txBody>
        </p:sp>
      </p:grpSp>
      <p:pic>
        <p:nvPicPr>
          <p:cNvPr id="25606" name="Content Placeholder 4"/>
          <p:cNvPicPr>
            <a:picLocks noGrp="1" noChangeAspect="1"/>
          </p:cNvPicPr>
          <p:nvPr>
            <p:ph idx="1"/>
          </p:nvPr>
        </p:nvPicPr>
        <p:blipFill>
          <a:blip r:embed="rId5">
            <a:extLst>
              <a:ext uri="{28A0092B-C50C-407E-A947-70E740481C1C}">
                <a14:useLocalDpi xmlns:a14="http://schemas.microsoft.com/office/drawing/2010/main"/>
              </a:ext>
            </a:extLst>
          </a:blip>
          <a:srcRect/>
          <a:stretch>
            <a:fillRect/>
          </a:stretch>
        </p:blipFill>
        <p:spPr bwMode="auto">
          <a:xfrm>
            <a:off x="4841875" y="750888"/>
            <a:ext cx="3100388" cy="2981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29"/>
          <p:cNvSpPr txBox="1"/>
          <p:nvPr/>
        </p:nvSpPr>
        <p:spPr>
          <a:xfrm>
            <a:off x="6142038" y="1068388"/>
            <a:ext cx="500062" cy="406400"/>
          </a:xfrm>
          <a:prstGeom prst="rect">
            <a:avLst/>
          </a:prstGeom>
          <a:noFill/>
        </p:spPr>
        <p:txBody>
          <a:bodyPr wrap="none">
            <a:spAutoFit/>
          </a:bodyPr>
          <a:lstStyle/>
          <a:p>
            <a:pPr>
              <a:defRPr/>
            </a:pPr>
            <a:r>
              <a:rPr lang="en-US" dirty="0">
                <a:effectLst>
                  <a:outerShdw blurRad="38100" dist="38100" dir="2700000" algn="tl">
                    <a:srgbClr val="000000">
                      <a:alpha val="43137"/>
                    </a:srgbClr>
                  </a:outerShdw>
                </a:effectLst>
                <a:ea typeface="+mn-ea"/>
                <a:cs typeface="+mn-cs"/>
              </a:rPr>
              <a:t>p-p</a:t>
            </a:r>
            <a:endParaRPr lang="it-IT" dirty="0">
              <a:effectLst>
                <a:outerShdw blurRad="38100" dist="38100" dir="2700000" algn="tl">
                  <a:srgbClr val="000000">
                    <a:alpha val="43137"/>
                  </a:srgbClr>
                </a:outerShdw>
              </a:effectLst>
              <a:ea typeface="+mn-ea"/>
              <a:cs typeface="+mn-cs"/>
            </a:endParaRPr>
          </a:p>
        </p:txBody>
      </p:sp>
      <p:sp>
        <p:nvSpPr>
          <p:cNvPr id="20" name="TextBox 19"/>
          <p:cNvSpPr txBox="1"/>
          <p:nvPr/>
        </p:nvSpPr>
        <p:spPr>
          <a:xfrm>
            <a:off x="1135828" y="35912"/>
            <a:ext cx="7000534" cy="461665"/>
          </a:xfrm>
          <a:prstGeom prst="rect">
            <a:avLst/>
          </a:prstGeom>
          <a:noFill/>
        </p:spPr>
        <p:txBody>
          <a:bodyPr wrap="none" rtlCol="0">
            <a:spAutoFit/>
          </a:bodyPr>
          <a:lstStyle/>
          <a:p>
            <a:r>
              <a:rPr lang="en-US" sz="2400" dirty="0" smtClean="0">
                <a:solidFill>
                  <a:srgbClr val="0000FF"/>
                </a:solidFill>
                <a:latin typeface="Comic Sans MS"/>
                <a:cs typeface="Comic Sans MS"/>
              </a:rPr>
              <a:t>“Current” ITS performance - impact parameter </a:t>
            </a:r>
            <a:endParaRPr lang="en-US" sz="2400" dirty="0">
              <a:solidFill>
                <a:srgbClr val="0000FF"/>
              </a:solidFill>
              <a:latin typeface="Comic Sans MS"/>
              <a:cs typeface="Comic Sans MS"/>
            </a:endParaRPr>
          </a:p>
        </p:txBody>
      </p:sp>
      <p:sp>
        <p:nvSpPr>
          <p:cNvPr id="21" name="Segnaposto data 2"/>
          <p:cNvSpPr>
            <a:spLocks noGrp="1"/>
          </p:cNvSpPr>
          <p:nvPr>
            <p:ph type="dt" sz="half" idx="2"/>
          </p:nvPr>
        </p:nvSpPr>
        <p:spPr>
          <a:xfrm>
            <a:off x="35496" y="6597352"/>
            <a:ext cx="2514600" cy="260648"/>
          </a:xfrm>
          <a:prstGeom prst="rect">
            <a:avLst/>
          </a:prstGeom>
        </p:spPr>
        <p:txBody>
          <a:bodyPr/>
          <a:lstStyle>
            <a:lvl1pPr>
              <a:defRPr sz="1200" i="1">
                <a:solidFill>
                  <a:srgbClr val="FFFFFF"/>
                </a:solidFill>
                <a:latin typeface="Times New Roman" pitchFamily="18" charset="0"/>
                <a:cs typeface="Times New Roman" pitchFamily="18" charset="0"/>
              </a:defRPr>
            </a:lvl1pPr>
          </a:lstStyle>
          <a:p>
            <a:r>
              <a:rPr lang="en-US" smtClean="0"/>
              <a:t>V. Manzari - INFN Bari</a:t>
            </a:r>
            <a:endParaRPr lang="en-US" dirty="0"/>
          </a:p>
        </p:txBody>
      </p:sp>
      <p:sp>
        <p:nvSpPr>
          <p:cNvPr id="22" name="Segnaposto piè di pagina 3"/>
          <p:cNvSpPr>
            <a:spLocks noGrp="1"/>
          </p:cNvSpPr>
          <p:nvPr>
            <p:ph type="ftr" sz="quarter" idx="3"/>
          </p:nvPr>
        </p:nvSpPr>
        <p:spPr>
          <a:xfrm>
            <a:off x="2293640" y="6597352"/>
            <a:ext cx="4556720" cy="260648"/>
          </a:xfrm>
          <a:prstGeom prst="rect">
            <a:avLst/>
          </a:prstGeom>
        </p:spPr>
        <p:txBody>
          <a:bodyPr/>
          <a:lstStyle>
            <a:lvl1pPr algn="ctr">
              <a:defRPr sz="1200" i="1">
                <a:solidFill>
                  <a:srgbClr val="FFFFFF"/>
                </a:solidFill>
                <a:latin typeface="Times New Roman" pitchFamily="18" charset="0"/>
                <a:cs typeface="Times New Roman" pitchFamily="18" charset="0"/>
              </a:defRPr>
            </a:lvl1pPr>
          </a:lstStyle>
          <a:p>
            <a:r>
              <a:rPr lang="en-US" dirty="0" smtClean="0"/>
              <a:t>STORI’11 Conference – 9-14 October 201I</a:t>
            </a:r>
            <a:endParaRPr lang="en-US" dirty="0"/>
          </a:p>
        </p:txBody>
      </p:sp>
      <p:sp>
        <p:nvSpPr>
          <p:cNvPr id="23" name="Segnaposto numero diapositiva 4"/>
          <p:cNvSpPr>
            <a:spLocks noGrp="1"/>
          </p:cNvSpPr>
          <p:nvPr>
            <p:ph type="sldNum" sz="quarter" idx="4"/>
          </p:nvPr>
        </p:nvSpPr>
        <p:spPr>
          <a:xfrm>
            <a:off x="7279704" y="6597352"/>
            <a:ext cx="1828800" cy="260648"/>
          </a:xfrm>
          <a:prstGeom prst="rect">
            <a:avLst/>
          </a:prstGeom>
        </p:spPr>
        <p:txBody>
          <a:bodyPr/>
          <a:lstStyle>
            <a:lvl1pPr algn="r">
              <a:defRPr sz="1200">
                <a:solidFill>
                  <a:srgbClr val="FFFFFF"/>
                </a:solidFill>
                <a:latin typeface="Times New Roman" pitchFamily="18" charset="0"/>
                <a:cs typeface="Times New Roman" pitchFamily="18" charset="0"/>
              </a:defRPr>
            </a:lvl1pPr>
          </a:lstStyle>
          <a:p>
            <a:fld id="{1AD43CCC-A7CC-4ABA-9D32-69ABA54BAB03}" type="slidenum">
              <a:rPr lang="en-US" smtClean="0"/>
              <a:pPr/>
              <a:t>40</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Slide Number Placeholder 5"/>
          <p:cNvSpPr txBox="1">
            <a:spLocks/>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chemeClr val="tx1"/>
                </a:solidFill>
                <a:latin typeface="Arial" charset="0"/>
                <a:ea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30DDC814-759A-5845-B857-7D3F95694093}" type="slidenum">
              <a:rPr lang="en-US"/>
              <a:pPr eaLnBrk="1" hangingPunct="1"/>
              <a:t>41</a:t>
            </a:fld>
            <a:endParaRPr lang="en-US"/>
          </a:p>
        </p:txBody>
      </p:sp>
      <p:pic>
        <p:nvPicPr>
          <p:cNvPr id="3077" name="Picture 8" descr="psproperRMS_ITSCurrVsUpg_promptJpsi_pTmin"/>
          <p:cNvPicPr>
            <a:picLocks noChangeAspect="1" noChangeArrowheads="1"/>
          </p:cNvPicPr>
          <p:nvPr/>
        </p:nvPicPr>
        <p:blipFill>
          <a:blip r:embed="rId3" cstate="print">
            <a:extLst>
              <a:ext uri="{28A0092B-C50C-407E-A947-70E740481C1C}">
                <a14:useLocalDpi xmlns:a14="http://schemas.microsoft.com/office/drawing/2010/main"/>
              </a:ext>
            </a:extLst>
          </a:blip>
          <a:srcRect r="4128"/>
          <a:stretch>
            <a:fillRect/>
          </a:stretch>
        </p:blipFill>
        <p:spPr bwMode="auto">
          <a:xfrm>
            <a:off x="4495800" y="3832225"/>
            <a:ext cx="4605338"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7" descr="psproperITSCurrVsUpg_promptJpsi"/>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765550"/>
            <a:ext cx="4559300" cy="309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074" name="Object 2"/>
          <p:cNvGraphicFramePr>
            <a:graphicFrameLocks noChangeAspect="1"/>
          </p:cNvGraphicFramePr>
          <p:nvPr/>
        </p:nvGraphicFramePr>
        <p:xfrm>
          <a:off x="381000" y="685800"/>
          <a:ext cx="3786188" cy="3032125"/>
        </p:xfrm>
        <a:graphic>
          <a:graphicData uri="http://schemas.openxmlformats.org/presentationml/2006/ole">
            <mc:AlternateContent xmlns:mc="http://schemas.openxmlformats.org/markup-compatibility/2006">
              <mc:Choice xmlns:v="urn:schemas-microsoft-com:vml" Requires="v">
                <p:oleObj spid="_x0000_s6260" name="Acrobat Document" r:id="rId5" imgW="5400675" imgH="4324350" progId="AcroExch.Document.7">
                  <p:embed/>
                </p:oleObj>
              </mc:Choice>
              <mc:Fallback>
                <p:oleObj name="Acrobat Document" r:id="rId5" imgW="5400675" imgH="4324350" progId="AcroExch.Document.7">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685800"/>
                        <a:ext cx="3786188" cy="303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075" name="Object 3"/>
          <p:cNvGraphicFramePr>
            <a:graphicFrameLocks noChangeAspect="1"/>
          </p:cNvGraphicFramePr>
          <p:nvPr/>
        </p:nvGraphicFramePr>
        <p:xfrm>
          <a:off x="4267200" y="647700"/>
          <a:ext cx="4686300" cy="3314700"/>
        </p:xfrm>
        <a:graphic>
          <a:graphicData uri="http://schemas.openxmlformats.org/presentationml/2006/ole">
            <mc:AlternateContent xmlns:mc="http://schemas.openxmlformats.org/markup-compatibility/2006">
              <mc:Choice xmlns:v="urn:schemas-microsoft-com:vml" Requires="v">
                <p:oleObj spid="_x0000_s6261" name="Acrobat Document" r:id="rId7" imgW="5400675" imgH="3819525" progId="AcroExch.Document.7">
                  <p:embed/>
                </p:oleObj>
              </mc:Choice>
              <mc:Fallback>
                <p:oleObj name="Acrobat Document" r:id="rId7" imgW="5400675" imgH="3819525" progId="AcroExch.Document.7">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67200" y="647700"/>
                        <a:ext cx="4686300" cy="331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079" name="Text Box 11"/>
          <p:cNvSpPr txBox="1">
            <a:spLocks noChangeArrowheads="1"/>
          </p:cNvSpPr>
          <p:nvPr/>
        </p:nvSpPr>
        <p:spPr bwMode="auto">
          <a:xfrm>
            <a:off x="8591550" y="1524000"/>
            <a:ext cx="477838" cy="1325563"/>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eaVert" wrap="none">
            <a:spAutoFit/>
          </a:bodyPr>
          <a:lstStyle>
            <a:lvl1pPr eaLnBrk="0" hangingPunct="0">
              <a:defRPr sz="1200" b="1">
                <a:solidFill>
                  <a:schemeClr val="tx1"/>
                </a:solidFill>
                <a:latin typeface="Arial" charset="0"/>
                <a:ea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solidFill>
                  <a:srgbClr val="FF0000"/>
                </a:solidFill>
              </a:rPr>
              <a:t>CURRENT</a:t>
            </a:r>
          </a:p>
        </p:txBody>
      </p:sp>
      <p:sp>
        <p:nvSpPr>
          <p:cNvPr id="3080" name="Text Box 12"/>
          <p:cNvSpPr txBox="1">
            <a:spLocks noChangeArrowheads="1"/>
          </p:cNvSpPr>
          <p:nvPr/>
        </p:nvSpPr>
        <p:spPr bwMode="auto">
          <a:xfrm>
            <a:off x="8591550" y="4572000"/>
            <a:ext cx="477838" cy="1354138"/>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eaVert" wrap="none">
            <a:spAutoFit/>
          </a:bodyPr>
          <a:lstStyle>
            <a:lvl1pPr eaLnBrk="0" hangingPunct="0">
              <a:defRPr sz="1200" b="1">
                <a:solidFill>
                  <a:schemeClr val="tx1"/>
                </a:solidFill>
                <a:latin typeface="Arial" charset="0"/>
                <a:ea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solidFill>
                  <a:srgbClr val="FF0000"/>
                </a:solidFill>
              </a:rPr>
              <a:t>UPGRADE</a:t>
            </a:r>
          </a:p>
        </p:txBody>
      </p:sp>
      <p:sp>
        <p:nvSpPr>
          <p:cNvPr id="10" name="TextBox 9"/>
          <p:cNvSpPr txBox="1"/>
          <p:nvPr/>
        </p:nvSpPr>
        <p:spPr>
          <a:xfrm>
            <a:off x="1561125" y="35912"/>
            <a:ext cx="6364730" cy="461665"/>
          </a:xfrm>
          <a:prstGeom prst="rect">
            <a:avLst/>
          </a:prstGeom>
          <a:noFill/>
        </p:spPr>
        <p:txBody>
          <a:bodyPr wrap="none" rtlCol="0">
            <a:spAutoFit/>
          </a:bodyPr>
          <a:lstStyle/>
          <a:p>
            <a:r>
              <a:rPr lang="en-US" sz="2400" dirty="0" smtClean="0">
                <a:solidFill>
                  <a:srgbClr val="0000FF"/>
                </a:solidFill>
                <a:latin typeface="Comic Sans MS"/>
                <a:cs typeface="Comic Sans MS"/>
              </a:rPr>
              <a:t>B from displaced J/</a:t>
            </a:r>
            <a:r>
              <a:rPr lang="en-US" sz="2400" dirty="0" err="1" smtClean="0">
                <a:solidFill>
                  <a:srgbClr val="0000FF"/>
                </a:solidFill>
                <a:latin typeface="Comic Sans MS"/>
                <a:cs typeface="Comic Sans MS"/>
              </a:rPr>
              <a:t>Ψ</a:t>
            </a:r>
            <a:r>
              <a:rPr lang="en-US" sz="2400" dirty="0" smtClean="0">
                <a:solidFill>
                  <a:srgbClr val="0000FF"/>
                </a:solidFill>
                <a:latin typeface="Comic Sans MS"/>
                <a:cs typeface="Comic Sans MS"/>
              </a:rPr>
              <a:t>: current </a:t>
            </a:r>
            <a:r>
              <a:rPr lang="en-US" sz="2400" dirty="0" err="1" smtClean="0">
                <a:solidFill>
                  <a:srgbClr val="0000FF"/>
                </a:solidFill>
                <a:latin typeface="Comic Sans MS"/>
                <a:cs typeface="Comic Sans MS"/>
              </a:rPr>
              <a:t>vs</a:t>
            </a:r>
            <a:r>
              <a:rPr lang="en-US" sz="2400" dirty="0" smtClean="0">
                <a:solidFill>
                  <a:srgbClr val="0000FF"/>
                </a:solidFill>
                <a:latin typeface="Comic Sans MS"/>
                <a:cs typeface="Comic Sans MS"/>
              </a:rPr>
              <a:t> upgrade</a:t>
            </a:r>
            <a:endParaRPr lang="en-US" sz="2400" baseline="-25000" dirty="0">
              <a:solidFill>
                <a:srgbClr val="C00000"/>
              </a:solidFill>
              <a:latin typeface="Comic Sans MS"/>
              <a:cs typeface="Comic Sans MS"/>
            </a:endParaRPr>
          </a:p>
        </p:txBody>
      </p:sp>
      <p:sp>
        <p:nvSpPr>
          <p:cNvPr id="12" name="Segnaposto data 2"/>
          <p:cNvSpPr>
            <a:spLocks noGrp="1"/>
          </p:cNvSpPr>
          <p:nvPr>
            <p:ph type="dt" sz="half" idx="4294967295"/>
          </p:nvPr>
        </p:nvSpPr>
        <p:spPr>
          <a:xfrm>
            <a:off x="35496" y="6597352"/>
            <a:ext cx="2514600" cy="260648"/>
          </a:xfrm>
          <a:prstGeom prst="rect">
            <a:avLst/>
          </a:prstGeom>
        </p:spPr>
        <p:txBody>
          <a:bodyPr/>
          <a:lstStyle>
            <a:lvl1pPr>
              <a:defRPr sz="1200" i="1">
                <a:solidFill>
                  <a:srgbClr val="FFFFFF"/>
                </a:solidFill>
                <a:latin typeface="Times New Roman" pitchFamily="18" charset="0"/>
                <a:cs typeface="Times New Roman" pitchFamily="18" charset="0"/>
              </a:defRPr>
            </a:lvl1pPr>
          </a:lstStyle>
          <a:p>
            <a:r>
              <a:rPr lang="en-US" smtClean="0"/>
              <a:t>V. Manzari - INFN Bari</a:t>
            </a:r>
            <a:endParaRPr lang="en-US" dirty="0"/>
          </a:p>
        </p:txBody>
      </p:sp>
      <p:sp>
        <p:nvSpPr>
          <p:cNvPr id="14" name="Segnaposto numero diapositiva 4"/>
          <p:cNvSpPr>
            <a:spLocks noGrp="1"/>
          </p:cNvSpPr>
          <p:nvPr>
            <p:ph type="sldNum" sz="quarter" idx="4294967295"/>
          </p:nvPr>
        </p:nvSpPr>
        <p:spPr>
          <a:xfrm>
            <a:off x="7279704" y="6597352"/>
            <a:ext cx="1828800" cy="260648"/>
          </a:xfrm>
          <a:prstGeom prst="rect">
            <a:avLst/>
          </a:prstGeom>
        </p:spPr>
        <p:txBody>
          <a:bodyPr/>
          <a:lstStyle>
            <a:lvl1pPr algn="r">
              <a:defRPr sz="1200">
                <a:solidFill>
                  <a:srgbClr val="FFFFFF"/>
                </a:solidFill>
                <a:latin typeface="Times New Roman" pitchFamily="18" charset="0"/>
                <a:cs typeface="Times New Roman" pitchFamily="18" charset="0"/>
              </a:defRPr>
            </a:lvl1pPr>
          </a:lstStyle>
          <a:p>
            <a:fld id="{1AD43CCC-A7CC-4ABA-9D32-69ABA54BAB03}" type="slidenum">
              <a:rPr lang="en-US" smtClean="0"/>
              <a:pPr/>
              <a:t>41</a:t>
            </a:fld>
            <a:endParaRPr lang="en-US" dirty="0"/>
          </a:p>
        </p:txBody>
      </p:sp>
      <p:sp>
        <p:nvSpPr>
          <p:cNvPr id="13" name="Segnaposto piè di pagina 3"/>
          <p:cNvSpPr>
            <a:spLocks noGrp="1"/>
          </p:cNvSpPr>
          <p:nvPr>
            <p:ph type="ftr" sz="quarter" idx="4294967295"/>
          </p:nvPr>
        </p:nvSpPr>
        <p:spPr>
          <a:xfrm>
            <a:off x="2293640" y="6597352"/>
            <a:ext cx="4556720" cy="260648"/>
          </a:xfrm>
          <a:prstGeom prst="rect">
            <a:avLst/>
          </a:prstGeom>
        </p:spPr>
        <p:txBody>
          <a:bodyPr/>
          <a:lstStyle>
            <a:lvl1pPr algn="ctr">
              <a:defRPr sz="1200" i="1">
                <a:solidFill>
                  <a:srgbClr val="FFFFFF"/>
                </a:solidFill>
                <a:latin typeface="Times New Roman" pitchFamily="18" charset="0"/>
                <a:cs typeface="Times New Roman" pitchFamily="18" charset="0"/>
              </a:defRPr>
            </a:lvl1pPr>
          </a:lstStyle>
          <a:p>
            <a:r>
              <a:rPr lang="en-US" dirty="0" smtClean="0"/>
              <a:t>STORI’11 Conference – 9-14 October 201I</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228600" y="4419600"/>
            <a:ext cx="7391400" cy="20574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a:defRPr/>
            </a:pPr>
            <a:r>
              <a:rPr lang="en-US" sz="2000" b="0" dirty="0" smtClean="0">
                <a:latin typeface="Calibri" pitchFamily="34" charset="0"/>
                <a:cs typeface="Calibri" pitchFamily="34" charset="0"/>
              </a:rPr>
              <a:t>Vertex resolution estimation in </a:t>
            </a:r>
            <a:r>
              <a:rPr lang="en-US" sz="2000" b="0" dirty="0" err="1" smtClean="0">
                <a:latin typeface="Calibri" pitchFamily="34" charset="0"/>
                <a:cs typeface="Calibri" pitchFamily="34" charset="0"/>
              </a:rPr>
              <a:t>Pb-Pb</a:t>
            </a:r>
            <a:endParaRPr lang="en-US" sz="2000" b="0" dirty="0" smtClean="0">
              <a:latin typeface="Calibri" pitchFamily="34" charset="0"/>
              <a:cs typeface="Calibri" pitchFamily="34" charset="0"/>
            </a:endParaRPr>
          </a:p>
          <a:p>
            <a:pPr>
              <a:spcBef>
                <a:spcPts val="400"/>
              </a:spcBef>
              <a:defRPr/>
            </a:pPr>
            <a:r>
              <a:rPr lang="it-IT" sz="1600" b="0" dirty="0">
                <a:solidFill>
                  <a:schemeClr val="tx1"/>
                </a:solidFill>
                <a:latin typeface="Calibri" pitchFamily="34" charset="0"/>
                <a:cs typeface="Calibri" pitchFamily="34" charset="0"/>
              </a:rPr>
              <a:t>Method to evaluate resolution on the </a:t>
            </a:r>
            <a:r>
              <a:rPr lang="it-IT" sz="1600" b="0" dirty="0" err="1">
                <a:solidFill>
                  <a:schemeClr val="tx1"/>
                </a:solidFill>
                <a:latin typeface="Calibri" pitchFamily="34" charset="0"/>
                <a:cs typeface="Calibri" pitchFamily="34" charset="0"/>
              </a:rPr>
              <a:t>vertex</a:t>
            </a:r>
            <a:r>
              <a:rPr lang="it-IT" sz="1600" b="0" dirty="0">
                <a:solidFill>
                  <a:schemeClr val="tx1"/>
                </a:solidFill>
                <a:latin typeface="Calibri" pitchFamily="34" charset="0"/>
                <a:cs typeface="Calibri" pitchFamily="34" charset="0"/>
              </a:rPr>
              <a:t> </a:t>
            </a:r>
            <a:r>
              <a:rPr lang="it-IT" sz="1600" b="0" dirty="0" smtClean="0">
                <a:solidFill>
                  <a:schemeClr val="tx1"/>
                </a:solidFill>
                <a:latin typeface="Calibri" pitchFamily="34" charset="0"/>
                <a:cs typeface="Calibri" pitchFamily="34" charset="0"/>
              </a:rPr>
              <a:t>position</a:t>
            </a:r>
            <a:endParaRPr lang="it-IT" sz="1600" b="0" dirty="0">
              <a:solidFill>
                <a:schemeClr val="tx1"/>
              </a:solidFill>
              <a:latin typeface="Calibri" pitchFamily="34" charset="0"/>
              <a:cs typeface="Calibri" pitchFamily="34" charset="0"/>
            </a:endParaRPr>
          </a:p>
          <a:p>
            <a:pPr marL="176400" indent="-176400">
              <a:spcBef>
                <a:spcPts val="400"/>
              </a:spcBef>
              <a:buFont typeface="Arial" pitchFamily="34" charset="0"/>
              <a:buChar char="•"/>
              <a:defRPr/>
            </a:pPr>
            <a:r>
              <a:rPr lang="en-US" sz="1600" b="0" dirty="0" smtClean="0">
                <a:solidFill>
                  <a:schemeClr val="tx1"/>
                </a:solidFill>
                <a:latin typeface="Calibri" pitchFamily="34" charset="0"/>
                <a:cs typeface="Calibri" pitchFamily="34" charset="0"/>
              </a:rPr>
              <a:t>The track </a:t>
            </a:r>
            <a:r>
              <a:rPr lang="en-US" sz="1600" b="0" dirty="0">
                <a:solidFill>
                  <a:schemeClr val="tx1"/>
                </a:solidFill>
                <a:latin typeface="Calibri" pitchFamily="34" charset="0"/>
                <a:cs typeface="Calibri" pitchFamily="34" charset="0"/>
              </a:rPr>
              <a:t>sample is randomly </a:t>
            </a:r>
            <a:r>
              <a:rPr lang="it-IT" sz="1600" b="0" dirty="0">
                <a:solidFill>
                  <a:schemeClr val="tx1"/>
                </a:solidFill>
                <a:latin typeface="Calibri" pitchFamily="34" charset="0"/>
                <a:cs typeface="Calibri" pitchFamily="34" charset="0"/>
              </a:rPr>
              <a:t>divided into </a:t>
            </a:r>
            <a:r>
              <a:rPr lang="it-IT" sz="1600" b="0" dirty="0" smtClean="0">
                <a:solidFill>
                  <a:schemeClr val="tx1"/>
                </a:solidFill>
                <a:latin typeface="Calibri" pitchFamily="34" charset="0"/>
                <a:cs typeface="Calibri" pitchFamily="34" charset="0"/>
              </a:rPr>
              <a:t>two</a:t>
            </a:r>
            <a:endParaRPr lang="it-IT" sz="1600" b="0" dirty="0">
              <a:solidFill>
                <a:schemeClr val="tx1"/>
              </a:solidFill>
              <a:latin typeface="Calibri" pitchFamily="34" charset="0"/>
              <a:cs typeface="Calibri" pitchFamily="34" charset="0"/>
            </a:endParaRPr>
          </a:p>
          <a:p>
            <a:pPr marL="176400" indent="-176400">
              <a:spcBef>
                <a:spcPts val="400"/>
              </a:spcBef>
              <a:buFont typeface="Arial" pitchFamily="34" charset="0"/>
              <a:buChar char="•"/>
              <a:defRPr/>
            </a:pPr>
            <a:r>
              <a:rPr lang="it-IT" sz="1600" b="0" dirty="0" smtClean="0">
                <a:solidFill>
                  <a:schemeClr val="tx1"/>
                </a:solidFill>
                <a:latin typeface="Calibri" pitchFamily="34" charset="0"/>
                <a:cs typeface="Calibri" pitchFamily="34" charset="0"/>
              </a:rPr>
              <a:t>A </a:t>
            </a:r>
            <a:r>
              <a:rPr lang="it-IT" sz="1600" b="0" dirty="0">
                <a:solidFill>
                  <a:schemeClr val="tx1"/>
                </a:solidFill>
                <a:latin typeface="Calibri" pitchFamily="34" charset="0"/>
                <a:cs typeface="Calibri" pitchFamily="34" charset="0"/>
              </a:rPr>
              <a:t>primary vertex is </a:t>
            </a:r>
            <a:r>
              <a:rPr lang="en-US" sz="1600" b="0" dirty="0">
                <a:solidFill>
                  <a:schemeClr val="tx1"/>
                </a:solidFill>
                <a:latin typeface="Calibri" pitchFamily="34" charset="0"/>
                <a:cs typeface="Calibri" pitchFamily="34" charset="0"/>
              </a:rPr>
              <a:t>reconstructed for each of </a:t>
            </a:r>
            <a:r>
              <a:rPr lang="en-US" sz="1600" b="0" dirty="0" smtClean="0">
                <a:solidFill>
                  <a:schemeClr val="tx1"/>
                </a:solidFill>
                <a:latin typeface="Calibri" pitchFamily="34" charset="0"/>
                <a:cs typeface="Calibri" pitchFamily="34" charset="0"/>
              </a:rPr>
              <a:t>the </a:t>
            </a:r>
            <a:r>
              <a:rPr lang="it-IT" sz="1600" b="0" dirty="0" smtClean="0">
                <a:solidFill>
                  <a:schemeClr val="tx1"/>
                </a:solidFill>
                <a:latin typeface="Calibri" pitchFamily="34" charset="0"/>
                <a:cs typeface="Calibri" pitchFamily="34" charset="0"/>
              </a:rPr>
              <a:t>sub-sample</a:t>
            </a:r>
            <a:endParaRPr lang="it-IT" sz="1600" b="0" dirty="0">
              <a:solidFill>
                <a:schemeClr val="tx1"/>
              </a:solidFill>
              <a:latin typeface="Calibri" pitchFamily="34" charset="0"/>
              <a:cs typeface="Calibri" pitchFamily="34" charset="0"/>
            </a:endParaRPr>
          </a:p>
          <a:p>
            <a:pPr marL="176400" indent="-176400">
              <a:spcBef>
                <a:spcPts val="400"/>
              </a:spcBef>
              <a:buFont typeface="Arial" pitchFamily="34" charset="0"/>
              <a:buChar char="•"/>
              <a:defRPr/>
            </a:pPr>
            <a:r>
              <a:rPr lang="it-IT" sz="1600" b="0" dirty="0" smtClean="0">
                <a:solidFill>
                  <a:schemeClr val="tx1"/>
                </a:solidFill>
                <a:latin typeface="Calibri" pitchFamily="34" charset="0"/>
                <a:cs typeface="Calibri" pitchFamily="34" charset="0"/>
              </a:rPr>
              <a:t>The </a:t>
            </a:r>
            <a:r>
              <a:rPr lang="it-IT" sz="1600" b="0" dirty="0">
                <a:solidFill>
                  <a:schemeClr val="tx1"/>
                </a:solidFill>
                <a:latin typeface="Calibri" pitchFamily="34" charset="0"/>
                <a:cs typeface="Calibri" pitchFamily="34" charset="0"/>
              </a:rPr>
              <a:t>resolution is extracted </a:t>
            </a:r>
            <a:r>
              <a:rPr lang="en-US" sz="1600" b="0" dirty="0">
                <a:solidFill>
                  <a:schemeClr val="tx1"/>
                </a:solidFill>
                <a:latin typeface="Calibri" pitchFamily="34" charset="0"/>
                <a:cs typeface="Calibri" pitchFamily="34" charset="0"/>
              </a:rPr>
              <a:t>from the </a:t>
            </a:r>
            <a:r>
              <a:rPr lang="en-US" sz="1600" b="0" dirty="0" smtClean="0">
                <a:solidFill>
                  <a:schemeClr val="tx1"/>
                </a:solidFill>
                <a:latin typeface="Calibri" pitchFamily="34" charset="0"/>
                <a:cs typeface="Calibri" pitchFamily="34" charset="0"/>
                <a:sym typeface="Symbol"/>
              </a:rPr>
              <a:t></a:t>
            </a:r>
            <a:r>
              <a:rPr lang="en-US" sz="1600" b="0" dirty="0" smtClean="0">
                <a:solidFill>
                  <a:schemeClr val="tx1"/>
                </a:solidFill>
                <a:latin typeface="Calibri" pitchFamily="34" charset="0"/>
                <a:cs typeface="Calibri" pitchFamily="34" charset="0"/>
              </a:rPr>
              <a:t> </a:t>
            </a:r>
            <a:r>
              <a:rPr lang="en-US" sz="1600" b="0" dirty="0">
                <a:solidFill>
                  <a:schemeClr val="tx1"/>
                </a:solidFill>
                <a:latin typeface="Calibri" pitchFamily="34" charset="0"/>
                <a:cs typeface="Calibri" pitchFamily="34" charset="0"/>
              </a:rPr>
              <a:t>of the </a:t>
            </a:r>
            <a:r>
              <a:rPr lang="en-US" sz="1600" b="0" dirty="0" smtClean="0">
                <a:solidFill>
                  <a:schemeClr val="tx1"/>
                </a:solidFill>
                <a:latin typeface="Calibri" pitchFamily="34" charset="0"/>
                <a:cs typeface="Calibri" pitchFamily="34" charset="0"/>
              </a:rPr>
              <a:t>distribution of  the </a:t>
            </a:r>
            <a:r>
              <a:rPr lang="en-US" sz="1600" b="0" dirty="0">
                <a:solidFill>
                  <a:schemeClr val="tx1"/>
                </a:solidFill>
                <a:latin typeface="Calibri" pitchFamily="34" charset="0"/>
                <a:cs typeface="Calibri" pitchFamily="34" charset="0"/>
              </a:rPr>
              <a:t>residual between the two </a:t>
            </a:r>
            <a:r>
              <a:rPr lang="it-IT" sz="1600" b="0" dirty="0" smtClean="0">
                <a:solidFill>
                  <a:schemeClr val="tx1"/>
                </a:solidFill>
                <a:latin typeface="Calibri" pitchFamily="34" charset="0"/>
                <a:cs typeface="Calibri" pitchFamily="34" charset="0"/>
              </a:rPr>
              <a:t>vertices</a:t>
            </a:r>
            <a:endParaRPr lang="it-IT" sz="1600" b="0" dirty="0">
              <a:solidFill>
                <a:schemeClr val="tx1"/>
              </a:solidFill>
              <a:latin typeface="Calibri" pitchFamily="34" charset="0"/>
              <a:cs typeface="Calibri" pitchFamily="34" charset="0"/>
            </a:endParaRPr>
          </a:p>
          <a:p>
            <a:pPr marL="176400" indent="-176400">
              <a:spcBef>
                <a:spcPts val="400"/>
              </a:spcBef>
              <a:buFont typeface="Arial" pitchFamily="34" charset="0"/>
              <a:buChar char="•"/>
              <a:defRPr/>
            </a:pPr>
            <a:r>
              <a:rPr lang="it-IT" sz="1600" b="0" dirty="0" smtClean="0">
                <a:solidFill>
                  <a:schemeClr val="tx1"/>
                </a:solidFill>
                <a:latin typeface="Calibri" pitchFamily="34" charset="0"/>
                <a:cs typeface="Calibri" pitchFamily="34" charset="0"/>
              </a:rPr>
              <a:t>The </a:t>
            </a:r>
            <a:r>
              <a:rPr lang="it-IT" sz="1600" b="0" dirty="0">
                <a:solidFill>
                  <a:schemeClr val="tx1"/>
                </a:solidFill>
                <a:latin typeface="Calibri" pitchFamily="34" charset="0"/>
                <a:cs typeface="Calibri" pitchFamily="34" charset="0"/>
              </a:rPr>
              <a:t>resolution is extrapolated </a:t>
            </a:r>
            <a:r>
              <a:rPr lang="en-US" sz="1600" b="0" dirty="0">
                <a:solidFill>
                  <a:schemeClr val="tx1"/>
                </a:solidFill>
                <a:latin typeface="Calibri" pitchFamily="34" charset="0"/>
                <a:cs typeface="Calibri" pitchFamily="34" charset="0"/>
              </a:rPr>
              <a:t>for most central (5%) </a:t>
            </a:r>
            <a:r>
              <a:rPr lang="en-US" sz="1600" b="0" dirty="0" err="1" smtClean="0">
                <a:solidFill>
                  <a:schemeClr val="tx1"/>
                </a:solidFill>
                <a:latin typeface="Calibri" pitchFamily="34" charset="0"/>
                <a:cs typeface="Calibri" pitchFamily="34" charset="0"/>
              </a:rPr>
              <a:t>Pb-Pb</a:t>
            </a:r>
            <a:r>
              <a:rPr lang="en-US" sz="1600" b="0" dirty="0" smtClean="0">
                <a:solidFill>
                  <a:schemeClr val="tx1"/>
                </a:solidFill>
                <a:latin typeface="Calibri" pitchFamily="34" charset="0"/>
                <a:cs typeface="Calibri" pitchFamily="34" charset="0"/>
              </a:rPr>
              <a:t> </a:t>
            </a:r>
            <a:r>
              <a:rPr lang="it-IT" sz="1600" b="0" dirty="0" smtClean="0">
                <a:solidFill>
                  <a:schemeClr val="tx1"/>
                </a:solidFill>
                <a:latin typeface="Calibri" pitchFamily="34" charset="0"/>
                <a:cs typeface="Calibri" pitchFamily="34" charset="0"/>
              </a:rPr>
              <a:t>collisions</a:t>
            </a:r>
            <a:endParaRPr lang="en-US" sz="1600" b="0" dirty="0">
              <a:solidFill>
                <a:schemeClr val="tx1"/>
              </a:solidFill>
              <a:latin typeface="Calibri" pitchFamily="34" charset="0"/>
              <a:cs typeface="Calibri" pitchFamily="34" charset="0"/>
            </a:endParaRPr>
          </a:p>
        </p:txBody>
      </p:sp>
      <p:pic>
        <p:nvPicPr>
          <p:cNvPr id="49154" name="Picture 15"/>
          <p:cNvPicPr>
            <a:picLocks noChangeAspect="1"/>
          </p:cNvPicPr>
          <p:nvPr/>
        </p:nvPicPr>
        <p:blipFill>
          <a:blip r:embed="rId3" cstate="print">
            <a:extLst>
              <a:ext uri="{28A0092B-C50C-407E-A947-70E740481C1C}">
                <a14:useLocalDpi xmlns:a14="http://schemas.microsoft.com/office/drawing/2010/main"/>
              </a:ext>
            </a:extLst>
          </a:blip>
          <a:srcRect r="5530" b="3429"/>
          <a:stretch>
            <a:fillRect/>
          </a:stretch>
        </p:blipFill>
        <p:spPr bwMode="auto">
          <a:xfrm>
            <a:off x="3695700" y="609600"/>
            <a:ext cx="5262563" cy="382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extBox 3"/>
          <p:cNvSpPr txBox="1">
            <a:spLocks noChangeArrowheads="1"/>
          </p:cNvSpPr>
          <p:nvPr/>
        </p:nvSpPr>
        <p:spPr bwMode="auto">
          <a:xfrm>
            <a:off x="228600" y="1589088"/>
            <a:ext cx="3182938"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600" b="0">
                <a:latin typeface="Calibri" charset="0"/>
                <a:cs typeface="Calibri" charset="0"/>
              </a:rPr>
              <a:t>Vertex resolution in Pb-Pb collisions at √s = 2.76 TeV as a function of half of the tracklets multiplicity of the event</a:t>
            </a:r>
          </a:p>
        </p:txBody>
      </p:sp>
      <p:sp>
        <p:nvSpPr>
          <p:cNvPr id="14" name="Text Box 4"/>
          <p:cNvSpPr txBox="1">
            <a:spLocks noChangeArrowheads="1"/>
          </p:cNvSpPr>
          <p:nvPr/>
        </p:nvSpPr>
        <p:spPr bwMode="auto">
          <a:xfrm>
            <a:off x="3351213" y="76200"/>
            <a:ext cx="2592387" cy="400050"/>
          </a:xfrm>
          <a:prstGeom prst="rect">
            <a:avLst/>
          </a:prstGeom>
          <a:noFill/>
          <a:ln w="12700" algn="ctr">
            <a:noFill/>
            <a:miter lim="800000"/>
            <a:headEnd/>
            <a:tailEnd/>
          </a:ln>
        </p:spPr>
        <p:txBody>
          <a:bodyPr wrap="none">
            <a:spAutoFit/>
          </a:bodyPr>
          <a:lstStyle/>
          <a:p>
            <a:pPr algn="ctr" eaLnBrk="0" hangingPunct="0">
              <a:defRPr/>
            </a:pPr>
            <a:r>
              <a:rPr lang="en-US" sz="2000" b="0" dirty="0">
                <a:solidFill>
                  <a:schemeClr val="bg1"/>
                </a:solidFill>
                <a:latin typeface="+mj-lt"/>
                <a:ea typeface="+mn-ea"/>
                <a:cs typeface="+mn-cs"/>
              </a:rPr>
              <a:t>Vertex reconstruction</a:t>
            </a:r>
          </a:p>
        </p:txBody>
      </p:sp>
      <p:sp>
        <p:nvSpPr>
          <p:cNvPr id="6" name="Segnaposto data 2"/>
          <p:cNvSpPr>
            <a:spLocks noGrp="1"/>
          </p:cNvSpPr>
          <p:nvPr>
            <p:ph type="dt" sz="half" idx="2"/>
          </p:nvPr>
        </p:nvSpPr>
        <p:spPr>
          <a:xfrm>
            <a:off x="35496" y="6597352"/>
            <a:ext cx="2514600" cy="260648"/>
          </a:xfrm>
          <a:prstGeom prst="rect">
            <a:avLst/>
          </a:prstGeom>
        </p:spPr>
        <p:txBody>
          <a:bodyPr/>
          <a:lstStyle>
            <a:lvl1pPr>
              <a:defRPr sz="1200" i="1">
                <a:solidFill>
                  <a:srgbClr val="FFFFFF"/>
                </a:solidFill>
                <a:latin typeface="Times New Roman" pitchFamily="18" charset="0"/>
                <a:cs typeface="Times New Roman" pitchFamily="18" charset="0"/>
              </a:defRPr>
            </a:lvl1pPr>
          </a:lstStyle>
          <a:p>
            <a:r>
              <a:rPr lang="en-US" smtClean="0"/>
              <a:t>V. Manzari - INFN Bari</a:t>
            </a:r>
            <a:endParaRPr lang="en-US" dirty="0"/>
          </a:p>
        </p:txBody>
      </p:sp>
      <p:sp>
        <p:nvSpPr>
          <p:cNvPr id="7" name="Segnaposto piè di pagina 3"/>
          <p:cNvSpPr>
            <a:spLocks noGrp="1"/>
          </p:cNvSpPr>
          <p:nvPr>
            <p:ph type="ftr" sz="quarter" idx="3"/>
          </p:nvPr>
        </p:nvSpPr>
        <p:spPr>
          <a:xfrm>
            <a:off x="2293640" y="6597352"/>
            <a:ext cx="4556720" cy="260648"/>
          </a:xfrm>
          <a:prstGeom prst="rect">
            <a:avLst/>
          </a:prstGeom>
        </p:spPr>
        <p:txBody>
          <a:bodyPr/>
          <a:lstStyle>
            <a:lvl1pPr algn="ctr">
              <a:defRPr sz="1200" i="1">
                <a:solidFill>
                  <a:srgbClr val="FFFFFF"/>
                </a:solidFill>
                <a:latin typeface="Times New Roman" pitchFamily="18" charset="0"/>
                <a:cs typeface="Times New Roman" pitchFamily="18" charset="0"/>
              </a:defRPr>
            </a:lvl1pPr>
          </a:lstStyle>
          <a:p>
            <a:r>
              <a:rPr lang="en-US" dirty="0" smtClean="0"/>
              <a:t>STORI’11 Conference – 9-14 October 201I</a:t>
            </a:r>
            <a:endParaRPr lang="en-US" dirty="0"/>
          </a:p>
        </p:txBody>
      </p:sp>
      <p:sp>
        <p:nvSpPr>
          <p:cNvPr id="8" name="Segnaposto numero diapositiva 4"/>
          <p:cNvSpPr>
            <a:spLocks noGrp="1"/>
          </p:cNvSpPr>
          <p:nvPr>
            <p:ph type="sldNum" sz="quarter" idx="4"/>
          </p:nvPr>
        </p:nvSpPr>
        <p:spPr>
          <a:xfrm>
            <a:off x="7279704" y="6597352"/>
            <a:ext cx="1828800" cy="260648"/>
          </a:xfrm>
          <a:prstGeom prst="rect">
            <a:avLst/>
          </a:prstGeom>
        </p:spPr>
        <p:txBody>
          <a:bodyPr/>
          <a:lstStyle>
            <a:lvl1pPr algn="r">
              <a:defRPr sz="1200">
                <a:solidFill>
                  <a:srgbClr val="FFFFFF"/>
                </a:solidFill>
                <a:latin typeface="Times New Roman" pitchFamily="18" charset="0"/>
                <a:cs typeface="Times New Roman" pitchFamily="18" charset="0"/>
              </a:defRPr>
            </a:lvl1pPr>
          </a:lstStyle>
          <a:p>
            <a:fld id="{1AD43CCC-A7CC-4ABA-9D32-69ABA54BAB03}" type="slidenum">
              <a:rPr lang="en-US" smtClean="0"/>
              <a:pPr/>
              <a:t>42</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descr="E:\WORK\ITS\MEETINGS\UPGRADE\2011_FEB_CHINA\plot1-resR-varRadius.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4138" y="2708920"/>
            <a:ext cx="4667250" cy="364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8" name="Picture 3" descr="E:\WORK\ITS\MEETINGS\UPGRADE\2011_FEB_CHINA\plot2-resZ-varRadius.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00550" y="2708920"/>
            <a:ext cx="4667250" cy="369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15"/>
          <p:cNvSpPr txBox="1">
            <a:spLocks noChangeArrowheads="1"/>
          </p:cNvSpPr>
          <p:nvPr/>
        </p:nvSpPr>
        <p:spPr bwMode="auto">
          <a:xfrm>
            <a:off x="179512" y="836712"/>
            <a:ext cx="8856984" cy="1815882"/>
          </a:xfrm>
          <a:prstGeom prst="rect">
            <a:avLst/>
          </a:prstGeom>
          <a:noFill/>
          <a:ln w="9525">
            <a:noFill/>
            <a:miter lim="800000"/>
            <a:headEnd/>
            <a:tailEnd/>
          </a:ln>
        </p:spPr>
        <p:txBody>
          <a:bodyPr wrap="square">
            <a:spAutoFit/>
          </a:bodyPr>
          <a:lstStyle/>
          <a:p>
            <a:pPr marL="342900" indent="-342900">
              <a:lnSpc>
                <a:spcPct val="130000"/>
              </a:lnSpc>
              <a:buFont typeface="Wingdings" charset="2"/>
              <a:buChar char="Ø"/>
              <a:defRPr/>
            </a:pPr>
            <a:r>
              <a:rPr lang="en-GB" sz="2000" b="0" dirty="0">
                <a:solidFill>
                  <a:srgbClr val="C00000"/>
                </a:solidFill>
                <a:latin typeface="Times New Roman"/>
                <a:ea typeface="ＭＳ Ｐゴシック" charset="-128"/>
                <a:cs typeface="Times New Roman"/>
              </a:rPr>
              <a:t>1 additional SPD layer (Layer 0) at a few mm radial distance from </a:t>
            </a:r>
            <a:r>
              <a:rPr lang="en-GB" sz="2000" b="0" dirty="0" err="1">
                <a:solidFill>
                  <a:srgbClr val="C00000"/>
                </a:solidFill>
                <a:latin typeface="Times New Roman"/>
                <a:ea typeface="ＭＳ Ｐゴシック" charset="-128"/>
                <a:cs typeface="Times New Roman"/>
              </a:rPr>
              <a:t>beampipe</a:t>
            </a:r>
            <a:endParaRPr lang="en-GB" sz="2000" b="0" dirty="0">
              <a:solidFill>
                <a:srgbClr val="C00000"/>
              </a:solidFill>
              <a:latin typeface="Times New Roman"/>
              <a:ea typeface="ＭＳ Ｐゴシック" charset="-128"/>
              <a:cs typeface="Times New Roman"/>
            </a:endParaRPr>
          </a:p>
          <a:p>
            <a:pPr>
              <a:lnSpc>
                <a:spcPct val="130000"/>
              </a:lnSpc>
              <a:spcBef>
                <a:spcPts val="1200"/>
              </a:spcBef>
              <a:defRPr/>
            </a:pPr>
            <a:r>
              <a:rPr lang="en-GB" sz="2000" b="0" dirty="0" smtClean="0">
                <a:solidFill>
                  <a:srgbClr val="0066FF"/>
                </a:solidFill>
                <a:latin typeface="Times New Roman"/>
                <a:ea typeface="ＭＳ Ｐゴシック" charset="-128"/>
                <a:cs typeface="Times New Roman"/>
              </a:rPr>
              <a:t>	</a:t>
            </a:r>
            <a:r>
              <a:rPr lang="en-GB" sz="2000" b="0" dirty="0" smtClean="0">
                <a:solidFill>
                  <a:schemeClr val="tx2"/>
                </a:solidFill>
                <a:latin typeface="Times New Roman"/>
                <a:ea typeface="ＭＳ Ｐゴシック" charset="-128"/>
                <a:cs typeface="Times New Roman"/>
              </a:rPr>
              <a:t>Study </a:t>
            </a:r>
            <a:r>
              <a:rPr lang="en-GB" sz="2000" b="0" dirty="0">
                <a:solidFill>
                  <a:schemeClr val="tx2"/>
                </a:solidFill>
                <a:latin typeface="Times New Roman"/>
                <a:ea typeface="ＭＳ Ｐゴシック" charset="-128"/>
                <a:cs typeface="Times New Roman"/>
              </a:rPr>
              <a:t>effect of variation of </a:t>
            </a:r>
            <a:r>
              <a:rPr lang="en-GB" sz="2000" b="0" dirty="0" err="1">
                <a:solidFill>
                  <a:schemeClr val="tx2"/>
                </a:solidFill>
                <a:latin typeface="Times New Roman"/>
                <a:ea typeface="ＭＳ Ｐゴシック" charset="-128"/>
                <a:cs typeface="Times New Roman"/>
              </a:rPr>
              <a:t>beampipe</a:t>
            </a:r>
            <a:r>
              <a:rPr lang="en-GB" sz="2000" b="0" dirty="0">
                <a:solidFill>
                  <a:schemeClr val="tx2"/>
                </a:solidFill>
                <a:latin typeface="Times New Roman"/>
                <a:ea typeface="ＭＳ Ｐゴシック" charset="-128"/>
                <a:cs typeface="Times New Roman"/>
              </a:rPr>
              <a:t> radius from 25  to 19mm</a:t>
            </a:r>
          </a:p>
          <a:p>
            <a:pPr>
              <a:spcBef>
                <a:spcPts val="600"/>
              </a:spcBef>
              <a:defRPr/>
            </a:pPr>
            <a:r>
              <a:rPr lang="en-GB" sz="2000" b="0" dirty="0">
                <a:latin typeface="Times New Roman"/>
                <a:ea typeface="ＭＳ Ｐゴシック" charset="-128"/>
                <a:cs typeface="Times New Roman"/>
              </a:rPr>
              <a:t> </a:t>
            </a:r>
            <a:r>
              <a:rPr lang="en-GB" sz="2000" b="0" dirty="0" smtClean="0">
                <a:latin typeface="Times New Roman"/>
                <a:ea typeface="ＭＳ Ｐゴシック" charset="-128"/>
                <a:cs typeface="Times New Roman"/>
              </a:rPr>
              <a:t>		r </a:t>
            </a:r>
            <a:r>
              <a:rPr lang="en-GB" sz="2000" b="0" dirty="0">
                <a:latin typeface="Times New Roman"/>
                <a:ea typeface="ＭＳ Ｐゴシック" charset="-128"/>
                <a:cs typeface="Times New Roman"/>
              </a:rPr>
              <a:t>=  25mm     (CMS request)	r =  22 mm  (ATLAS request</a:t>
            </a:r>
            <a:r>
              <a:rPr lang="en-GB" sz="2000" b="0" dirty="0" smtClean="0">
                <a:latin typeface="Times New Roman"/>
                <a:ea typeface="ＭＳ Ｐゴシック" charset="-128"/>
                <a:cs typeface="Times New Roman"/>
              </a:rPr>
              <a:t>)</a:t>
            </a:r>
            <a:endParaRPr lang="en-GB" sz="2000" b="0" dirty="0">
              <a:latin typeface="Times New Roman"/>
              <a:ea typeface="ＭＳ Ｐゴシック" charset="-128"/>
              <a:cs typeface="Times New Roman"/>
            </a:endParaRPr>
          </a:p>
          <a:p>
            <a:pPr>
              <a:spcBef>
                <a:spcPts val="600"/>
              </a:spcBef>
              <a:defRPr/>
            </a:pPr>
            <a:r>
              <a:rPr lang="en-GB" sz="2000" b="0" dirty="0" smtClean="0">
                <a:latin typeface="Times New Roman"/>
                <a:ea typeface="ＭＳ Ｐゴシック" charset="-128"/>
                <a:cs typeface="Times New Roman"/>
              </a:rPr>
              <a:t>			   r </a:t>
            </a:r>
            <a:r>
              <a:rPr lang="en-GB" sz="2000" b="0" dirty="0">
                <a:latin typeface="Times New Roman"/>
                <a:ea typeface="ＭＳ Ｐゴシック" charset="-128"/>
                <a:cs typeface="Times New Roman"/>
              </a:rPr>
              <a:t>= 19mm      (ALICE request</a:t>
            </a:r>
            <a:r>
              <a:rPr lang="en-GB" sz="2000" b="0" dirty="0" smtClean="0">
                <a:latin typeface="Times New Roman"/>
                <a:ea typeface="ＭＳ Ｐゴシック" charset="-128"/>
                <a:cs typeface="Times New Roman"/>
              </a:rPr>
              <a:t>)</a:t>
            </a:r>
            <a:endParaRPr lang="en-GB" sz="2000" b="0" dirty="0">
              <a:latin typeface="Times New Roman"/>
              <a:ea typeface="ＭＳ Ｐゴシック" charset="-128"/>
              <a:cs typeface="Times New Roman"/>
            </a:endParaRPr>
          </a:p>
        </p:txBody>
      </p:sp>
      <p:sp>
        <p:nvSpPr>
          <p:cNvPr id="6" name="TextBox 5"/>
          <p:cNvSpPr txBox="1"/>
          <p:nvPr/>
        </p:nvSpPr>
        <p:spPr>
          <a:xfrm>
            <a:off x="1434588" y="35912"/>
            <a:ext cx="6437880" cy="461665"/>
          </a:xfrm>
          <a:prstGeom prst="rect">
            <a:avLst/>
          </a:prstGeom>
          <a:noFill/>
        </p:spPr>
        <p:txBody>
          <a:bodyPr wrap="none" rtlCol="0">
            <a:spAutoFit/>
          </a:bodyPr>
          <a:lstStyle/>
          <a:p>
            <a:r>
              <a:rPr lang="en-US" sz="2400" dirty="0">
                <a:solidFill>
                  <a:srgbClr val="0000FF"/>
                </a:solidFill>
                <a:latin typeface="Comic Sans MS"/>
                <a:cs typeface="Comic Sans MS"/>
              </a:rPr>
              <a:t>R</a:t>
            </a:r>
            <a:r>
              <a:rPr lang="en-US" sz="2400" dirty="0" smtClean="0">
                <a:solidFill>
                  <a:srgbClr val="0000FF"/>
                </a:solidFill>
                <a:latin typeface="Comic Sans MS"/>
                <a:cs typeface="Comic Sans MS"/>
              </a:rPr>
              <a:t>adial distance of the innermost pixel layer</a:t>
            </a:r>
            <a:endParaRPr lang="en-US" sz="2400" dirty="0">
              <a:solidFill>
                <a:srgbClr val="C00000"/>
              </a:solidFill>
              <a:latin typeface="Comic Sans MS"/>
              <a:cs typeface="Comic Sans MS"/>
            </a:endParaRPr>
          </a:p>
        </p:txBody>
      </p:sp>
      <p:sp>
        <p:nvSpPr>
          <p:cNvPr id="7" name="Segnaposto data 2"/>
          <p:cNvSpPr>
            <a:spLocks noGrp="1"/>
          </p:cNvSpPr>
          <p:nvPr>
            <p:ph type="dt" sz="half" idx="4294967295"/>
          </p:nvPr>
        </p:nvSpPr>
        <p:spPr>
          <a:xfrm>
            <a:off x="35496" y="6597352"/>
            <a:ext cx="2514600" cy="260648"/>
          </a:xfrm>
          <a:prstGeom prst="rect">
            <a:avLst/>
          </a:prstGeom>
        </p:spPr>
        <p:txBody>
          <a:bodyPr/>
          <a:lstStyle>
            <a:lvl1pPr>
              <a:defRPr sz="1200" i="1">
                <a:solidFill>
                  <a:srgbClr val="FFFFFF"/>
                </a:solidFill>
                <a:latin typeface="Times New Roman" pitchFamily="18" charset="0"/>
                <a:cs typeface="Times New Roman" pitchFamily="18" charset="0"/>
              </a:defRPr>
            </a:lvl1pPr>
          </a:lstStyle>
          <a:p>
            <a:r>
              <a:rPr lang="en-US" smtClean="0"/>
              <a:t>V. Manzari - INFN Bari</a:t>
            </a:r>
            <a:endParaRPr lang="en-US" dirty="0"/>
          </a:p>
        </p:txBody>
      </p:sp>
      <p:sp>
        <p:nvSpPr>
          <p:cNvPr id="8" name="Segnaposto piè di pagina 3"/>
          <p:cNvSpPr>
            <a:spLocks noGrp="1"/>
          </p:cNvSpPr>
          <p:nvPr>
            <p:ph type="ftr" sz="quarter" idx="4294967295"/>
          </p:nvPr>
        </p:nvSpPr>
        <p:spPr>
          <a:xfrm>
            <a:off x="2293640" y="6597352"/>
            <a:ext cx="4556720" cy="260648"/>
          </a:xfrm>
          <a:prstGeom prst="rect">
            <a:avLst/>
          </a:prstGeom>
        </p:spPr>
        <p:txBody>
          <a:bodyPr/>
          <a:lstStyle>
            <a:lvl1pPr algn="ctr">
              <a:defRPr sz="1200" i="1">
                <a:solidFill>
                  <a:srgbClr val="FFFFFF"/>
                </a:solidFill>
                <a:latin typeface="Times New Roman" pitchFamily="18" charset="0"/>
                <a:cs typeface="Times New Roman" pitchFamily="18" charset="0"/>
              </a:defRPr>
            </a:lvl1pPr>
          </a:lstStyle>
          <a:p>
            <a:r>
              <a:rPr lang="en-US" dirty="0" smtClean="0"/>
              <a:t>STORI’11 Conference – 9-14 October 201I</a:t>
            </a:r>
            <a:endParaRPr lang="en-US" dirty="0"/>
          </a:p>
        </p:txBody>
      </p:sp>
      <p:sp>
        <p:nvSpPr>
          <p:cNvPr id="9" name="Segnaposto numero diapositiva 4"/>
          <p:cNvSpPr>
            <a:spLocks noGrp="1"/>
          </p:cNvSpPr>
          <p:nvPr>
            <p:ph type="sldNum" sz="quarter" idx="4294967295"/>
          </p:nvPr>
        </p:nvSpPr>
        <p:spPr>
          <a:xfrm>
            <a:off x="7279704" y="6597352"/>
            <a:ext cx="1828800" cy="260648"/>
          </a:xfrm>
          <a:prstGeom prst="rect">
            <a:avLst/>
          </a:prstGeom>
        </p:spPr>
        <p:txBody>
          <a:bodyPr/>
          <a:lstStyle>
            <a:lvl1pPr algn="r">
              <a:defRPr sz="1200">
                <a:solidFill>
                  <a:srgbClr val="FFFFFF"/>
                </a:solidFill>
                <a:latin typeface="Times New Roman" pitchFamily="18" charset="0"/>
                <a:cs typeface="Times New Roman" pitchFamily="18" charset="0"/>
              </a:defRPr>
            </a:lvl1pPr>
          </a:lstStyle>
          <a:p>
            <a:fld id="{1AD43CCC-A7CC-4ABA-9D32-69ABA54BAB03}" type="slidenum">
              <a:rPr lang="en-US" smtClean="0"/>
              <a:pPr/>
              <a:t>43</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15"/>
          <p:cNvSpPr txBox="1">
            <a:spLocks noChangeArrowheads="1"/>
          </p:cNvSpPr>
          <p:nvPr/>
        </p:nvSpPr>
        <p:spPr bwMode="auto">
          <a:xfrm>
            <a:off x="0" y="668496"/>
            <a:ext cx="9145016" cy="2472472"/>
          </a:xfrm>
          <a:prstGeom prst="rect">
            <a:avLst/>
          </a:prstGeom>
          <a:noFill/>
          <a:ln w="9525">
            <a:noFill/>
            <a:miter lim="800000"/>
            <a:headEnd/>
            <a:tailEnd/>
          </a:ln>
        </p:spPr>
        <p:txBody>
          <a:bodyPr wrap="square">
            <a:spAutoFit/>
          </a:bodyPr>
          <a:lstStyle/>
          <a:p>
            <a:pPr marL="342900" indent="-342900">
              <a:lnSpc>
                <a:spcPct val="130000"/>
              </a:lnSpc>
              <a:buFont typeface="Wingdings" charset="2"/>
              <a:buChar char="Ø"/>
              <a:defRPr/>
            </a:pPr>
            <a:r>
              <a:rPr lang="en-GB" sz="2000" b="0" dirty="0">
                <a:solidFill>
                  <a:srgbClr val="C00000"/>
                </a:solidFill>
                <a:latin typeface="Times New Roman"/>
                <a:ea typeface="ＭＳ Ｐゴシック" charset="-128"/>
                <a:cs typeface="Times New Roman"/>
              </a:rPr>
              <a:t>1 additional SPD layer (Layer0) at a 22mm radius</a:t>
            </a:r>
          </a:p>
          <a:p>
            <a:pPr>
              <a:lnSpc>
                <a:spcPct val="130000"/>
              </a:lnSpc>
              <a:spcBef>
                <a:spcPts val="600"/>
              </a:spcBef>
              <a:defRPr/>
            </a:pPr>
            <a:r>
              <a:rPr lang="en-GB" sz="2000" b="0" dirty="0" smtClean="0">
                <a:solidFill>
                  <a:srgbClr val="0066FF"/>
                </a:solidFill>
                <a:latin typeface="Times New Roman"/>
                <a:ea typeface="ＭＳ Ｐゴシック" charset="-128"/>
                <a:cs typeface="Times New Roman"/>
              </a:rPr>
              <a:t>	</a:t>
            </a:r>
            <a:r>
              <a:rPr lang="en-GB" sz="2000" b="0" dirty="0" smtClean="0">
                <a:solidFill>
                  <a:srgbClr val="212745"/>
                </a:solidFill>
                <a:latin typeface="Times New Roman"/>
                <a:ea typeface="ＭＳ Ｐゴシック" charset="-128"/>
                <a:cs typeface="Times New Roman"/>
              </a:rPr>
              <a:t>Study </a:t>
            </a:r>
            <a:r>
              <a:rPr lang="en-GB" sz="2000" b="0" dirty="0">
                <a:solidFill>
                  <a:srgbClr val="212745"/>
                </a:solidFill>
                <a:latin typeface="Times New Roman"/>
                <a:ea typeface="ＭＳ Ｐゴシック" charset="-128"/>
                <a:cs typeface="Times New Roman"/>
              </a:rPr>
              <a:t>effect of variation of Layer0 thickness from 1.0% to 0.3% X</a:t>
            </a:r>
            <a:r>
              <a:rPr lang="en-GB" sz="2000" b="0" baseline="-25000" dirty="0">
                <a:solidFill>
                  <a:srgbClr val="212745"/>
                </a:solidFill>
                <a:latin typeface="Times New Roman"/>
                <a:ea typeface="ＭＳ Ｐゴシック" charset="-128"/>
                <a:cs typeface="Times New Roman"/>
              </a:rPr>
              <a:t>0</a:t>
            </a:r>
          </a:p>
          <a:p>
            <a:pPr marL="691200" lvl="1" indent="-342900">
              <a:lnSpc>
                <a:spcPct val="110000"/>
              </a:lnSpc>
              <a:spcBef>
                <a:spcPts val="300"/>
              </a:spcBef>
              <a:buFontTx/>
              <a:buAutoNum type="alphaUcParenR"/>
              <a:defRPr/>
            </a:pPr>
            <a:r>
              <a:rPr lang="en-GB" sz="2000" b="0" dirty="0" smtClean="0">
                <a:latin typeface="Times New Roman"/>
                <a:ea typeface="ＭＳ Ｐゴシック" charset="-128"/>
                <a:cs typeface="Times New Roman"/>
              </a:rPr>
              <a:t>Current SPD + Layer0 with 1.0% X</a:t>
            </a:r>
            <a:r>
              <a:rPr lang="en-GB" sz="2000" b="0" baseline="-25000" dirty="0" smtClean="0">
                <a:latin typeface="Times New Roman"/>
                <a:ea typeface="ＭＳ Ｐゴシック" charset="-128"/>
                <a:cs typeface="Times New Roman"/>
              </a:rPr>
              <a:t>0</a:t>
            </a:r>
            <a:r>
              <a:rPr lang="en-GB" sz="2000" b="0" dirty="0" smtClean="0">
                <a:latin typeface="Times New Roman"/>
                <a:ea typeface="ＭＳ Ｐゴシック" charset="-128"/>
                <a:cs typeface="Times New Roman"/>
              </a:rPr>
              <a:t>	 </a:t>
            </a:r>
          </a:p>
          <a:p>
            <a:pPr marL="691200" lvl="1" indent="-342900">
              <a:lnSpc>
                <a:spcPct val="110000"/>
              </a:lnSpc>
              <a:spcBef>
                <a:spcPts val="300"/>
              </a:spcBef>
              <a:buFontTx/>
              <a:buAutoNum type="alphaUcParenR"/>
              <a:defRPr/>
            </a:pPr>
            <a:r>
              <a:rPr lang="en-GB" sz="2000" b="0" dirty="0" smtClean="0">
                <a:latin typeface="Times New Roman"/>
                <a:ea typeface="ＭＳ Ｐゴシック" charset="-128"/>
                <a:cs typeface="Times New Roman"/>
              </a:rPr>
              <a:t>Current </a:t>
            </a:r>
            <a:r>
              <a:rPr lang="en-GB" sz="2000" b="0" dirty="0">
                <a:latin typeface="Times New Roman"/>
                <a:ea typeface="ＭＳ Ｐゴシック" charset="-128"/>
                <a:cs typeface="Times New Roman"/>
              </a:rPr>
              <a:t>SPD + Layer0 with 0.8% X</a:t>
            </a:r>
            <a:r>
              <a:rPr lang="en-GB" sz="2000" b="0" baseline="-25000" dirty="0">
                <a:latin typeface="Times New Roman"/>
                <a:ea typeface="ＭＳ Ｐゴシック" charset="-128"/>
                <a:cs typeface="Times New Roman"/>
              </a:rPr>
              <a:t>0 </a:t>
            </a:r>
            <a:r>
              <a:rPr lang="en-GB" sz="2000" b="0" dirty="0">
                <a:latin typeface="Times New Roman"/>
                <a:ea typeface="ＭＳ Ｐゴシック" charset="-128"/>
                <a:cs typeface="Times New Roman"/>
              </a:rPr>
              <a:t> (150mm silicon: sensor + readout </a:t>
            </a:r>
            <a:r>
              <a:rPr lang="en-GB" sz="2000" b="0" dirty="0" smtClean="0">
                <a:latin typeface="Times New Roman"/>
                <a:ea typeface="ＭＳ Ｐゴシック" charset="-128"/>
                <a:cs typeface="Times New Roman"/>
              </a:rPr>
              <a:t>chip</a:t>
            </a:r>
            <a:endParaRPr lang="en-GB" sz="2000" dirty="0">
              <a:latin typeface="Times New Roman"/>
              <a:ea typeface="ＭＳ Ｐゴシック" charset="-128"/>
              <a:cs typeface="Times New Roman"/>
            </a:endParaRPr>
          </a:p>
          <a:p>
            <a:pPr marL="691200" lvl="1" indent="-342900">
              <a:lnSpc>
                <a:spcPct val="110000"/>
              </a:lnSpc>
              <a:spcBef>
                <a:spcPts val="300"/>
              </a:spcBef>
              <a:buFontTx/>
              <a:buAutoNum type="alphaUcParenR"/>
              <a:defRPr/>
            </a:pPr>
            <a:r>
              <a:rPr lang="en-GB" sz="2000" b="0" dirty="0" smtClean="0">
                <a:latin typeface="Times New Roman"/>
                <a:ea typeface="ＭＳ Ｐゴシック" charset="-128"/>
                <a:cs typeface="Times New Roman"/>
              </a:rPr>
              <a:t>Current </a:t>
            </a:r>
            <a:r>
              <a:rPr lang="en-GB" sz="2000" b="0" dirty="0">
                <a:latin typeface="Times New Roman"/>
                <a:ea typeface="ＭＳ Ｐゴシック" charset="-128"/>
                <a:cs typeface="Times New Roman"/>
              </a:rPr>
              <a:t>SPD + Layer0 with 0.6% X</a:t>
            </a:r>
            <a:r>
              <a:rPr lang="en-GB" sz="2000" b="0" baseline="-25000" dirty="0">
                <a:latin typeface="Times New Roman"/>
                <a:ea typeface="ＭＳ Ｐゴシック" charset="-128"/>
                <a:cs typeface="Times New Roman"/>
              </a:rPr>
              <a:t>0  </a:t>
            </a:r>
            <a:r>
              <a:rPr lang="en-GB" sz="2000" b="0" dirty="0">
                <a:latin typeface="Times New Roman"/>
                <a:ea typeface="ＭＳ Ｐゴシック" charset="-128"/>
                <a:cs typeface="Times New Roman"/>
              </a:rPr>
              <a:t>(150mm silicon and lighter multilayer bus</a:t>
            </a:r>
            <a:r>
              <a:rPr lang="en-GB" sz="2000" b="0" dirty="0" smtClean="0">
                <a:latin typeface="Times New Roman"/>
                <a:ea typeface="ＭＳ Ｐゴシック" charset="-128"/>
                <a:cs typeface="Times New Roman"/>
              </a:rPr>
              <a:t>)</a:t>
            </a:r>
          </a:p>
          <a:p>
            <a:pPr marL="691200" lvl="1" indent="-342900">
              <a:lnSpc>
                <a:spcPct val="110000"/>
              </a:lnSpc>
              <a:spcBef>
                <a:spcPts val="300"/>
              </a:spcBef>
              <a:buFontTx/>
              <a:buAutoNum type="alphaUcParenR"/>
              <a:defRPr/>
            </a:pPr>
            <a:r>
              <a:rPr lang="en-GB" sz="2000" b="0" dirty="0" smtClean="0">
                <a:latin typeface="Times New Roman"/>
                <a:ea typeface="ＭＳ Ｐゴシック" charset="-128"/>
                <a:cs typeface="Times New Roman"/>
              </a:rPr>
              <a:t>Current SPD + Layer0 with 0.4% X</a:t>
            </a:r>
            <a:r>
              <a:rPr lang="en-GB" sz="2000" b="0" baseline="-25000" dirty="0" smtClean="0">
                <a:latin typeface="Times New Roman"/>
                <a:ea typeface="ＭＳ Ｐゴシック" charset="-128"/>
                <a:cs typeface="Times New Roman"/>
              </a:rPr>
              <a:t>0 </a:t>
            </a:r>
            <a:r>
              <a:rPr lang="en-GB" sz="2000" b="0" dirty="0" smtClean="0">
                <a:latin typeface="Times New Roman"/>
                <a:ea typeface="ＭＳ Ｐゴシック" charset="-128"/>
                <a:cs typeface="Times New Roman"/>
              </a:rPr>
              <a:t> (Monolithic pixels a la STAR)</a:t>
            </a:r>
            <a:endParaRPr lang="en-GB" sz="2000" b="0" dirty="0">
              <a:latin typeface="Times New Roman"/>
              <a:ea typeface="ＭＳ Ｐゴシック" charset="-128"/>
              <a:cs typeface="Times New Roman"/>
            </a:endParaRPr>
          </a:p>
        </p:txBody>
      </p:sp>
      <p:pic>
        <p:nvPicPr>
          <p:cNvPr id="44035" name="Picture 7" descr="E:\WORK\ITS\MEETINGS\UPGRADE\2011_FEB_CHINA\plot3-resR-varMaterial.png"/>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7504" y="3172544"/>
            <a:ext cx="4613275" cy="334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8" descr="E:\WORK\ITS\MEETINGS\UPGRADE\2011_FEB_CHINA\plot4-resZ-varMaterial.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50904" y="3172544"/>
            <a:ext cx="461327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653521" y="35912"/>
            <a:ext cx="3836958" cy="461665"/>
          </a:xfrm>
          <a:prstGeom prst="rect">
            <a:avLst/>
          </a:prstGeom>
          <a:noFill/>
        </p:spPr>
        <p:txBody>
          <a:bodyPr wrap="none" rtlCol="0">
            <a:spAutoFit/>
          </a:bodyPr>
          <a:lstStyle/>
          <a:p>
            <a:r>
              <a:rPr lang="en-US" sz="2400" dirty="0" smtClean="0">
                <a:solidFill>
                  <a:srgbClr val="0000FF"/>
                </a:solidFill>
                <a:latin typeface="Comic Sans MS"/>
                <a:cs typeface="Comic Sans MS"/>
              </a:rPr>
              <a:t>Effect of layer thickness</a:t>
            </a:r>
            <a:endParaRPr lang="en-US" sz="2400" dirty="0">
              <a:solidFill>
                <a:srgbClr val="C00000"/>
              </a:solidFill>
              <a:latin typeface="Comic Sans MS"/>
              <a:cs typeface="Comic Sans MS"/>
            </a:endParaRPr>
          </a:p>
        </p:txBody>
      </p:sp>
      <p:sp>
        <p:nvSpPr>
          <p:cNvPr id="7" name="Segnaposto data 2"/>
          <p:cNvSpPr>
            <a:spLocks noGrp="1"/>
          </p:cNvSpPr>
          <p:nvPr>
            <p:ph type="dt" sz="half" idx="2"/>
          </p:nvPr>
        </p:nvSpPr>
        <p:spPr>
          <a:xfrm>
            <a:off x="35496" y="6597352"/>
            <a:ext cx="2514600" cy="260648"/>
          </a:xfrm>
          <a:prstGeom prst="rect">
            <a:avLst/>
          </a:prstGeom>
        </p:spPr>
        <p:txBody>
          <a:bodyPr/>
          <a:lstStyle>
            <a:lvl1pPr>
              <a:defRPr sz="1200" i="1">
                <a:solidFill>
                  <a:srgbClr val="FFFFFF"/>
                </a:solidFill>
                <a:latin typeface="Times New Roman" pitchFamily="18" charset="0"/>
                <a:cs typeface="Times New Roman" pitchFamily="18" charset="0"/>
              </a:defRPr>
            </a:lvl1pPr>
          </a:lstStyle>
          <a:p>
            <a:r>
              <a:rPr lang="en-US" smtClean="0"/>
              <a:t>V. Manzari - INFN Bari</a:t>
            </a:r>
            <a:endParaRPr lang="en-US" dirty="0"/>
          </a:p>
        </p:txBody>
      </p:sp>
      <p:sp>
        <p:nvSpPr>
          <p:cNvPr id="8" name="Segnaposto piè di pagina 3"/>
          <p:cNvSpPr>
            <a:spLocks noGrp="1"/>
          </p:cNvSpPr>
          <p:nvPr>
            <p:ph type="ftr" sz="quarter" idx="3"/>
          </p:nvPr>
        </p:nvSpPr>
        <p:spPr>
          <a:xfrm>
            <a:off x="2293640" y="6597352"/>
            <a:ext cx="4556720" cy="260648"/>
          </a:xfrm>
          <a:prstGeom prst="rect">
            <a:avLst/>
          </a:prstGeom>
        </p:spPr>
        <p:txBody>
          <a:bodyPr/>
          <a:lstStyle>
            <a:lvl1pPr algn="ctr">
              <a:defRPr sz="1200" i="1">
                <a:solidFill>
                  <a:srgbClr val="FFFFFF"/>
                </a:solidFill>
                <a:latin typeface="Times New Roman" pitchFamily="18" charset="0"/>
                <a:cs typeface="Times New Roman" pitchFamily="18" charset="0"/>
              </a:defRPr>
            </a:lvl1pPr>
          </a:lstStyle>
          <a:p>
            <a:r>
              <a:rPr lang="en-US" dirty="0" smtClean="0"/>
              <a:t>STORI’11 Conference – 9-14 October 201I</a:t>
            </a:r>
            <a:endParaRPr lang="en-US" dirty="0"/>
          </a:p>
        </p:txBody>
      </p:sp>
      <p:sp>
        <p:nvSpPr>
          <p:cNvPr id="9" name="Segnaposto numero diapositiva 4"/>
          <p:cNvSpPr>
            <a:spLocks noGrp="1"/>
          </p:cNvSpPr>
          <p:nvPr>
            <p:ph type="sldNum" sz="quarter" idx="4"/>
          </p:nvPr>
        </p:nvSpPr>
        <p:spPr>
          <a:xfrm>
            <a:off x="7279704" y="6597352"/>
            <a:ext cx="1828800" cy="260648"/>
          </a:xfrm>
          <a:prstGeom prst="rect">
            <a:avLst/>
          </a:prstGeom>
        </p:spPr>
        <p:txBody>
          <a:bodyPr/>
          <a:lstStyle>
            <a:lvl1pPr algn="r">
              <a:defRPr sz="1200">
                <a:solidFill>
                  <a:srgbClr val="FFFFFF"/>
                </a:solidFill>
                <a:latin typeface="Times New Roman" pitchFamily="18" charset="0"/>
                <a:cs typeface="Times New Roman" pitchFamily="18" charset="0"/>
              </a:defRPr>
            </a:lvl1pPr>
          </a:lstStyle>
          <a:p>
            <a:fld id="{1AD43CCC-A7CC-4ABA-9D32-69ABA54BAB03}" type="slidenum">
              <a:rPr lang="en-US" smtClean="0"/>
              <a:pPr/>
              <a:t>44</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15"/>
          <p:cNvSpPr txBox="1">
            <a:spLocks noChangeArrowheads="1"/>
          </p:cNvSpPr>
          <p:nvPr/>
        </p:nvSpPr>
        <p:spPr bwMode="auto">
          <a:xfrm>
            <a:off x="152400" y="1034733"/>
            <a:ext cx="8839200" cy="954107"/>
          </a:xfrm>
          <a:prstGeom prst="rect">
            <a:avLst/>
          </a:prstGeom>
          <a:noFill/>
          <a:ln w="9525">
            <a:noFill/>
            <a:miter lim="800000"/>
            <a:headEnd/>
            <a:tailEnd/>
          </a:ln>
        </p:spPr>
        <p:txBody>
          <a:bodyPr>
            <a:spAutoFit/>
          </a:bodyPr>
          <a:lstStyle/>
          <a:p>
            <a:pPr marL="342900" indent="-342900">
              <a:lnSpc>
                <a:spcPct val="130000"/>
              </a:lnSpc>
              <a:buFont typeface="Wingdings" charset="2"/>
              <a:buChar char="Ø"/>
              <a:defRPr/>
            </a:pPr>
            <a:r>
              <a:rPr lang="en-GB" sz="2000" dirty="0" smtClean="0">
                <a:solidFill>
                  <a:srgbClr val="C00000"/>
                </a:solidFill>
                <a:latin typeface="Times New Roman"/>
                <a:ea typeface="ＭＳ Ｐゴシック" charset="-128"/>
                <a:cs typeface="Times New Roman"/>
              </a:rPr>
              <a:t>1 </a:t>
            </a:r>
            <a:r>
              <a:rPr lang="en-GB" sz="2000" b="0" dirty="0" smtClean="0">
                <a:solidFill>
                  <a:srgbClr val="C00000"/>
                </a:solidFill>
                <a:latin typeface="Times New Roman"/>
                <a:ea typeface="ＭＳ Ｐゴシック" charset="-128"/>
                <a:cs typeface="Times New Roman"/>
              </a:rPr>
              <a:t>additional </a:t>
            </a:r>
            <a:r>
              <a:rPr lang="en-GB" sz="2000" b="0" dirty="0">
                <a:solidFill>
                  <a:srgbClr val="C00000"/>
                </a:solidFill>
                <a:latin typeface="Times New Roman"/>
                <a:ea typeface="ＭＳ Ｐゴシック" charset="-128"/>
                <a:cs typeface="Times New Roman"/>
              </a:rPr>
              <a:t>SPD layer (Layer 0) at 22mm radius</a:t>
            </a:r>
          </a:p>
          <a:p>
            <a:pPr>
              <a:lnSpc>
                <a:spcPct val="130000"/>
              </a:lnSpc>
              <a:spcBef>
                <a:spcPts val="600"/>
              </a:spcBef>
              <a:defRPr/>
            </a:pPr>
            <a:r>
              <a:rPr lang="en-GB" sz="2000" b="0" dirty="0" smtClean="0">
                <a:solidFill>
                  <a:srgbClr val="C00000"/>
                </a:solidFill>
                <a:latin typeface="Times New Roman"/>
                <a:ea typeface="ＭＳ Ｐゴシック" charset="-128"/>
                <a:cs typeface="Times New Roman"/>
              </a:rPr>
              <a:t>	</a:t>
            </a:r>
            <a:r>
              <a:rPr lang="en-GB" sz="2000" b="0" dirty="0" smtClean="0">
                <a:solidFill>
                  <a:schemeClr val="tx2"/>
                </a:solidFill>
                <a:latin typeface="Times New Roman"/>
                <a:ea typeface="ＭＳ Ｐゴシック" charset="-128"/>
                <a:cs typeface="Times New Roman"/>
              </a:rPr>
              <a:t>Study </a:t>
            </a:r>
            <a:r>
              <a:rPr lang="en-GB" sz="2000" b="0" dirty="0">
                <a:solidFill>
                  <a:schemeClr val="tx2"/>
                </a:solidFill>
                <a:latin typeface="Times New Roman"/>
                <a:ea typeface="ＭＳ Ｐゴシック" charset="-128"/>
                <a:cs typeface="Times New Roman"/>
              </a:rPr>
              <a:t>effect spatial resolution: </a:t>
            </a:r>
            <a:r>
              <a:rPr lang="en-GB" sz="2000" b="0" dirty="0" smtClean="0">
                <a:solidFill>
                  <a:schemeClr val="tx2"/>
                </a:solidFill>
                <a:latin typeface="Times New Roman"/>
                <a:ea typeface="ＭＳ Ｐゴシック" charset="-128"/>
                <a:cs typeface="Times New Roman"/>
              </a:rPr>
              <a:t>12 </a:t>
            </a:r>
            <a:r>
              <a:rPr lang="en-GB" sz="2000" b="0" dirty="0" err="1" smtClean="0">
                <a:solidFill>
                  <a:schemeClr val="tx2"/>
                </a:solidFill>
                <a:latin typeface="Times New Roman"/>
                <a:ea typeface="ＭＳ Ｐゴシック" charset="-128"/>
                <a:cs typeface="Times New Roman"/>
              </a:rPr>
              <a:t>μm</a:t>
            </a:r>
            <a:r>
              <a:rPr lang="en-GB" sz="2000" b="0" dirty="0" smtClean="0">
                <a:solidFill>
                  <a:schemeClr val="tx2"/>
                </a:solidFill>
                <a:latin typeface="Times New Roman"/>
                <a:ea typeface="ＭＳ Ｐゴシック" charset="-128"/>
                <a:cs typeface="Times New Roman"/>
              </a:rPr>
              <a:t> </a:t>
            </a:r>
            <a:r>
              <a:rPr lang="en-GB" sz="2000" b="0" dirty="0">
                <a:solidFill>
                  <a:schemeClr val="tx2"/>
                </a:solidFill>
                <a:latin typeface="Times New Roman"/>
                <a:ea typeface="ＭＳ Ｐゴシック" charset="-128"/>
                <a:cs typeface="Times New Roman"/>
              </a:rPr>
              <a:t>(present design), </a:t>
            </a:r>
            <a:r>
              <a:rPr lang="en-GB" sz="2000" b="0" dirty="0" smtClean="0">
                <a:solidFill>
                  <a:schemeClr val="tx2"/>
                </a:solidFill>
                <a:latin typeface="Times New Roman"/>
                <a:ea typeface="ＭＳ Ｐゴシック" charset="-128"/>
                <a:cs typeface="Times New Roman"/>
              </a:rPr>
              <a:t>6 </a:t>
            </a:r>
            <a:r>
              <a:rPr lang="en-GB" sz="2000" b="0" dirty="0" err="1" smtClean="0">
                <a:solidFill>
                  <a:schemeClr val="tx2"/>
                </a:solidFill>
                <a:latin typeface="Times New Roman"/>
                <a:ea typeface="ＭＳ Ｐゴシック" charset="-128"/>
                <a:cs typeface="Times New Roman"/>
              </a:rPr>
              <a:t>μm</a:t>
            </a:r>
            <a:r>
              <a:rPr lang="en-GB" sz="2000" b="0" dirty="0">
                <a:solidFill>
                  <a:schemeClr val="tx2"/>
                </a:solidFill>
                <a:latin typeface="Times New Roman"/>
                <a:ea typeface="ＭＳ Ｐゴシック" charset="-128"/>
                <a:cs typeface="Times New Roman"/>
              </a:rPr>
              <a:t>, </a:t>
            </a:r>
            <a:r>
              <a:rPr lang="en-GB" sz="2000" b="0" dirty="0" smtClean="0">
                <a:solidFill>
                  <a:schemeClr val="tx2"/>
                </a:solidFill>
                <a:latin typeface="Times New Roman"/>
                <a:ea typeface="ＭＳ Ｐゴシック" charset="-128"/>
                <a:cs typeface="Times New Roman"/>
              </a:rPr>
              <a:t>2 </a:t>
            </a:r>
            <a:r>
              <a:rPr lang="en-GB" sz="2000" b="0" dirty="0" err="1" smtClean="0">
                <a:solidFill>
                  <a:schemeClr val="tx2"/>
                </a:solidFill>
                <a:latin typeface="Times New Roman"/>
                <a:ea typeface="ＭＳ Ｐゴシック" charset="-128"/>
                <a:cs typeface="Times New Roman"/>
              </a:rPr>
              <a:t>μm</a:t>
            </a:r>
            <a:endParaRPr lang="en-GB" sz="2000" b="0" dirty="0">
              <a:solidFill>
                <a:schemeClr val="tx2"/>
              </a:solidFill>
              <a:latin typeface="Times New Roman"/>
              <a:ea typeface="ＭＳ Ｐゴシック" charset="-128"/>
              <a:cs typeface="Times New Roman"/>
            </a:endParaRPr>
          </a:p>
        </p:txBody>
      </p:sp>
      <p:pic>
        <p:nvPicPr>
          <p:cNvPr id="45059" name="Picture 12" descr="E:\WORK\ITS\MEETINGS\UPGRADE\2011_FEB_CHINA\plot5-resR-varResolution.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0" y="2708920"/>
            <a:ext cx="447357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13" descr="E:\WORK\ITS\MEETINGS\UPGRADE\2011_FEB_CHINA\plot6-resZ-varResolution.png"/>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94225" y="2708920"/>
            <a:ext cx="4473575"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2508274" y="35912"/>
            <a:ext cx="4127452" cy="461665"/>
          </a:xfrm>
          <a:prstGeom prst="rect">
            <a:avLst/>
          </a:prstGeom>
          <a:noFill/>
        </p:spPr>
        <p:txBody>
          <a:bodyPr wrap="none" rtlCol="0">
            <a:spAutoFit/>
          </a:bodyPr>
          <a:lstStyle/>
          <a:p>
            <a:r>
              <a:rPr lang="en-US" sz="2400" dirty="0" smtClean="0">
                <a:solidFill>
                  <a:srgbClr val="0000FF"/>
                </a:solidFill>
                <a:latin typeface="Comic Sans MS"/>
                <a:cs typeface="Comic Sans MS"/>
              </a:rPr>
              <a:t>Effect of spatial resolution</a:t>
            </a:r>
            <a:endParaRPr lang="en-US" sz="2400" dirty="0">
              <a:solidFill>
                <a:srgbClr val="C00000"/>
              </a:solidFill>
              <a:latin typeface="Comic Sans MS"/>
              <a:cs typeface="Comic Sans MS"/>
            </a:endParaRPr>
          </a:p>
        </p:txBody>
      </p:sp>
      <p:sp>
        <p:nvSpPr>
          <p:cNvPr id="6" name="Segnaposto data 2"/>
          <p:cNvSpPr>
            <a:spLocks noGrp="1"/>
          </p:cNvSpPr>
          <p:nvPr>
            <p:ph type="dt" sz="half" idx="2"/>
          </p:nvPr>
        </p:nvSpPr>
        <p:spPr>
          <a:xfrm>
            <a:off x="35496" y="6597352"/>
            <a:ext cx="2514600" cy="260648"/>
          </a:xfrm>
          <a:prstGeom prst="rect">
            <a:avLst/>
          </a:prstGeom>
        </p:spPr>
        <p:txBody>
          <a:bodyPr/>
          <a:lstStyle>
            <a:lvl1pPr>
              <a:defRPr sz="1200" i="1">
                <a:solidFill>
                  <a:srgbClr val="FFFFFF"/>
                </a:solidFill>
                <a:latin typeface="Times New Roman" pitchFamily="18" charset="0"/>
                <a:cs typeface="Times New Roman" pitchFamily="18" charset="0"/>
              </a:defRPr>
            </a:lvl1pPr>
          </a:lstStyle>
          <a:p>
            <a:r>
              <a:rPr lang="en-US" smtClean="0"/>
              <a:t>V. Manzari - INFN Bari</a:t>
            </a:r>
            <a:endParaRPr lang="en-US" dirty="0"/>
          </a:p>
        </p:txBody>
      </p:sp>
      <p:sp>
        <p:nvSpPr>
          <p:cNvPr id="8" name="Segnaposto piè di pagina 3"/>
          <p:cNvSpPr>
            <a:spLocks noGrp="1"/>
          </p:cNvSpPr>
          <p:nvPr>
            <p:ph type="ftr" sz="quarter" idx="3"/>
          </p:nvPr>
        </p:nvSpPr>
        <p:spPr>
          <a:xfrm>
            <a:off x="2293640" y="6597352"/>
            <a:ext cx="4556720" cy="260648"/>
          </a:xfrm>
          <a:prstGeom prst="rect">
            <a:avLst/>
          </a:prstGeom>
        </p:spPr>
        <p:txBody>
          <a:bodyPr/>
          <a:lstStyle>
            <a:lvl1pPr algn="ctr">
              <a:defRPr sz="1200" i="1">
                <a:solidFill>
                  <a:srgbClr val="FFFFFF"/>
                </a:solidFill>
                <a:latin typeface="Times New Roman" pitchFamily="18" charset="0"/>
                <a:cs typeface="Times New Roman" pitchFamily="18" charset="0"/>
              </a:defRPr>
            </a:lvl1pPr>
          </a:lstStyle>
          <a:p>
            <a:r>
              <a:rPr lang="en-US" dirty="0" smtClean="0"/>
              <a:t>STORI’11 Conference – 9-14 October 201I</a:t>
            </a:r>
            <a:endParaRPr lang="en-US" dirty="0"/>
          </a:p>
        </p:txBody>
      </p:sp>
      <p:sp>
        <p:nvSpPr>
          <p:cNvPr id="9" name="Segnaposto numero diapositiva 4"/>
          <p:cNvSpPr>
            <a:spLocks noGrp="1"/>
          </p:cNvSpPr>
          <p:nvPr>
            <p:ph type="sldNum" sz="quarter" idx="4"/>
          </p:nvPr>
        </p:nvSpPr>
        <p:spPr>
          <a:xfrm>
            <a:off x="7279704" y="6597352"/>
            <a:ext cx="1828800" cy="260648"/>
          </a:xfrm>
          <a:prstGeom prst="rect">
            <a:avLst/>
          </a:prstGeom>
        </p:spPr>
        <p:txBody>
          <a:bodyPr/>
          <a:lstStyle>
            <a:lvl1pPr algn="r">
              <a:defRPr sz="1200">
                <a:solidFill>
                  <a:srgbClr val="FFFFFF"/>
                </a:solidFill>
                <a:latin typeface="Times New Roman" pitchFamily="18" charset="0"/>
                <a:cs typeface="Times New Roman" pitchFamily="18" charset="0"/>
              </a:defRPr>
            </a:lvl1pPr>
          </a:lstStyle>
          <a:p>
            <a:fld id="{1AD43CCC-A7CC-4ABA-9D32-69ABA54BAB03}" type="slidenum">
              <a:rPr lang="en-US" smtClean="0"/>
              <a:pPr/>
              <a:t>45</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3209925" y="57150"/>
            <a:ext cx="3038475" cy="400050"/>
          </a:xfrm>
          <a:prstGeom prst="rect">
            <a:avLst/>
          </a:prstGeom>
          <a:noFill/>
          <a:ln w="12700" algn="ctr">
            <a:noFill/>
            <a:miter lim="800000"/>
            <a:headEnd/>
            <a:tailEnd/>
          </a:ln>
        </p:spPr>
        <p:txBody>
          <a:bodyPr wrap="none">
            <a:spAutoFit/>
          </a:bodyPr>
          <a:lstStyle/>
          <a:p>
            <a:pPr algn="ctr" eaLnBrk="0" hangingPunct="0">
              <a:defRPr/>
            </a:pPr>
            <a:r>
              <a:rPr lang="en-US" sz="2000" b="0" dirty="0">
                <a:solidFill>
                  <a:schemeClr val="bg1"/>
                </a:solidFill>
                <a:latin typeface="+mj-lt"/>
                <a:ea typeface="ＭＳ Ｐゴシック" charset="-128"/>
              </a:rPr>
              <a:t>ALICE Running Scenario</a:t>
            </a:r>
          </a:p>
        </p:txBody>
      </p:sp>
      <p:pic>
        <p:nvPicPr>
          <p:cNvPr id="14339"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000" y="1219200"/>
            <a:ext cx="8305800"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457200" y="762000"/>
            <a:ext cx="3722688" cy="307975"/>
          </a:xfrm>
          <a:prstGeom prst="rect">
            <a:avLst/>
          </a:prstGeom>
          <a:solidFill>
            <a:srgbClr val="FFFFCC"/>
          </a:solidFill>
          <a:ln w="9525">
            <a:solidFill>
              <a:srgbClr val="0066FF"/>
            </a:solidFill>
            <a:miter lim="800000"/>
            <a:headEnd/>
            <a:tailEnd/>
          </a:ln>
          <a:effectLst>
            <a:outerShdw blurRad="63500" dist="12700" dir="2700000" sy="-23000" kx="-800382" algn="bl" rotWithShape="0">
              <a:srgbClr val="000000">
                <a:alpha val="20000"/>
              </a:srgbClr>
            </a:outerShdw>
          </a:effectLst>
        </p:spPr>
        <p:txBody>
          <a:bodyPr>
            <a:spAutoFit/>
          </a:bodyPr>
          <a:lstStyle/>
          <a:p>
            <a:pPr>
              <a:defRPr/>
            </a:pPr>
            <a:r>
              <a:rPr lang="en-GB" sz="1400" b="0" dirty="0">
                <a:solidFill>
                  <a:srgbClr val="0066FF"/>
                </a:solidFill>
                <a:ea typeface="+mn-ea"/>
              </a:rPr>
              <a:t>ALICE PPR Vol. 1, p. 1591</a:t>
            </a:r>
            <a:endParaRPr lang="en-GB" sz="1400" dirty="0">
              <a:ea typeface="+mn-ea"/>
            </a:endParaRPr>
          </a:p>
        </p:txBody>
      </p:sp>
      <p:sp>
        <p:nvSpPr>
          <p:cNvPr id="5" name="Segnaposto data 2"/>
          <p:cNvSpPr>
            <a:spLocks noGrp="1"/>
          </p:cNvSpPr>
          <p:nvPr>
            <p:ph type="dt" sz="half" idx="4294967295"/>
          </p:nvPr>
        </p:nvSpPr>
        <p:spPr>
          <a:xfrm>
            <a:off x="35496" y="6597352"/>
            <a:ext cx="2514600" cy="260648"/>
          </a:xfrm>
          <a:prstGeom prst="rect">
            <a:avLst/>
          </a:prstGeom>
        </p:spPr>
        <p:txBody>
          <a:bodyPr/>
          <a:lstStyle>
            <a:lvl1pPr>
              <a:defRPr sz="1200" i="1">
                <a:solidFill>
                  <a:srgbClr val="FFFFFF"/>
                </a:solidFill>
                <a:latin typeface="Times New Roman" pitchFamily="18" charset="0"/>
                <a:cs typeface="Times New Roman" pitchFamily="18" charset="0"/>
              </a:defRPr>
            </a:lvl1pPr>
          </a:lstStyle>
          <a:p>
            <a:r>
              <a:rPr lang="en-US" smtClean="0"/>
              <a:t>V. Manzari - INFN Bari</a:t>
            </a:r>
            <a:endParaRPr lang="en-US" dirty="0"/>
          </a:p>
        </p:txBody>
      </p:sp>
      <p:sp>
        <p:nvSpPr>
          <p:cNvPr id="6" name="Segnaposto piè di pagina 3"/>
          <p:cNvSpPr>
            <a:spLocks noGrp="1"/>
          </p:cNvSpPr>
          <p:nvPr>
            <p:ph type="ftr" sz="quarter" idx="4294967295"/>
          </p:nvPr>
        </p:nvSpPr>
        <p:spPr>
          <a:xfrm>
            <a:off x="2293640" y="6597352"/>
            <a:ext cx="4556720" cy="260648"/>
          </a:xfrm>
          <a:prstGeom prst="rect">
            <a:avLst/>
          </a:prstGeom>
        </p:spPr>
        <p:txBody>
          <a:bodyPr/>
          <a:lstStyle>
            <a:lvl1pPr algn="ctr">
              <a:defRPr sz="1200" i="1">
                <a:solidFill>
                  <a:srgbClr val="FFFFFF"/>
                </a:solidFill>
                <a:latin typeface="Times New Roman" pitchFamily="18" charset="0"/>
                <a:cs typeface="Times New Roman" pitchFamily="18" charset="0"/>
              </a:defRPr>
            </a:lvl1pPr>
          </a:lstStyle>
          <a:p>
            <a:r>
              <a:rPr lang="en-US" dirty="0" smtClean="0"/>
              <a:t>STORI’11 Conference – 9-14 October 201I</a:t>
            </a:r>
            <a:endParaRPr lang="en-US" dirty="0"/>
          </a:p>
        </p:txBody>
      </p:sp>
      <p:sp>
        <p:nvSpPr>
          <p:cNvPr id="7" name="Segnaposto numero diapositiva 4"/>
          <p:cNvSpPr>
            <a:spLocks noGrp="1"/>
          </p:cNvSpPr>
          <p:nvPr>
            <p:ph type="sldNum" sz="quarter" idx="4294967295"/>
          </p:nvPr>
        </p:nvSpPr>
        <p:spPr>
          <a:xfrm>
            <a:off x="7279704" y="6597352"/>
            <a:ext cx="1828800" cy="260648"/>
          </a:xfrm>
          <a:prstGeom prst="rect">
            <a:avLst/>
          </a:prstGeom>
        </p:spPr>
        <p:txBody>
          <a:bodyPr/>
          <a:lstStyle>
            <a:lvl1pPr algn="r">
              <a:defRPr sz="1200">
                <a:solidFill>
                  <a:srgbClr val="FFFFFF"/>
                </a:solidFill>
                <a:latin typeface="Times New Roman" pitchFamily="18" charset="0"/>
                <a:cs typeface="Times New Roman" pitchFamily="18" charset="0"/>
              </a:defRPr>
            </a:lvl1pPr>
          </a:lstStyle>
          <a:p>
            <a:fld id="{1AD43CCC-A7CC-4ABA-9D32-69ABA54BAB03}" type="slidenum">
              <a:rPr lang="en-US" smtClean="0"/>
              <a:pPr/>
              <a:t>46</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Box 112"/>
          <p:cNvSpPr txBox="1">
            <a:spLocks noChangeArrowheads="1"/>
          </p:cNvSpPr>
          <p:nvPr/>
        </p:nvSpPr>
        <p:spPr bwMode="auto">
          <a:xfrm>
            <a:off x="127575" y="893032"/>
            <a:ext cx="8404865" cy="563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defRPr>
            </a:lvl1pPr>
            <a:lvl2pPr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marL="285750" indent="-285750" eaLnBrk="1" hangingPunct="1">
              <a:buFont typeface="Wingdings" charset="2"/>
              <a:buChar char="Ø"/>
            </a:pPr>
            <a:r>
              <a:rPr lang="en-US" sz="1800" b="0" u="sng" dirty="0" err="1">
                <a:solidFill>
                  <a:srgbClr val="C00000"/>
                </a:solidFill>
                <a:latin typeface="Times New Roman"/>
                <a:cs typeface="Times New Roman"/>
              </a:rPr>
              <a:t>Pb-Pb</a:t>
            </a:r>
            <a:r>
              <a:rPr lang="en-US" sz="1800" b="0" u="sng" dirty="0">
                <a:solidFill>
                  <a:srgbClr val="C00000"/>
                </a:solidFill>
                <a:latin typeface="Times New Roman"/>
                <a:cs typeface="Times New Roman"/>
              </a:rPr>
              <a:t> collisions</a:t>
            </a:r>
            <a:r>
              <a:rPr lang="en-US" sz="1800" b="0" dirty="0">
                <a:solidFill>
                  <a:srgbClr val="C00000"/>
                </a:solidFill>
                <a:latin typeface="Times New Roman"/>
                <a:cs typeface="Times New Roman"/>
              </a:rPr>
              <a:t> </a:t>
            </a:r>
          </a:p>
          <a:p>
            <a:pPr lvl="1" eaLnBrk="1" hangingPunct="1">
              <a:spcBef>
                <a:spcPts val="1800"/>
              </a:spcBef>
              <a:buFont typeface="Arial" charset="0"/>
              <a:buChar char="•"/>
            </a:pPr>
            <a:r>
              <a:rPr lang="en-US" sz="1600" b="0" dirty="0">
                <a:solidFill>
                  <a:srgbClr val="002060"/>
                </a:solidFill>
                <a:latin typeface="Times New Roman"/>
                <a:cs typeface="Times New Roman"/>
              </a:rPr>
              <a:t> max interaction rate: </a:t>
            </a:r>
            <a:r>
              <a:rPr lang="en-US" sz="1600" b="0" dirty="0">
                <a:solidFill>
                  <a:srgbClr val="C00000"/>
                </a:solidFill>
                <a:latin typeface="Times New Roman"/>
                <a:cs typeface="Times New Roman"/>
              </a:rPr>
              <a:t>5kHz</a:t>
            </a:r>
          </a:p>
          <a:p>
            <a:pPr lvl="1" eaLnBrk="1" hangingPunct="1">
              <a:spcBef>
                <a:spcPts val="1800"/>
              </a:spcBef>
              <a:buFont typeface="Arial" charset="0"/>
              <a:buChar char="•"/>
            </a:pPr>
            <a:r>
              <a:rPr lang="en-US" sz="1600" b="0" dirty="0">
                <a:solidFill>
                  <a:srgbClr val="002060"/>
                </a:solidFill>
                <a:latin typeface="Times New Roman"/>
                <a:cs typeface="Times New Roman"/>
              </a:rPr>
              <a:t> minimum time distance between interactions: </a:t>
            </a:r>
            <a:r>
              <a:rPr lang="en-US" sz="1600" b="0" dirty="0">
                <a:solidFill>
                  <a:srgbClr val="C00000"/>
                </a:solidFill>
                <a:latin typeface="Times New Roman"/>
                <a:cs typeface="Times New Roman"/>
              </a:rPr>
              <a:t>~</a:t>
            </a:r>
            <a:r>
              <a:rPr lang="en-US" sz="1600" b="0" dirty="0" smtClean="0">
                <a:solidFill>
                  <a:srgbClr val="C00000"/>
                </a:solidFill>
                <a:latin typeface="Times New Roman"/>
                <a:cs typeface="Times New Roman"/>
              </a:rPr>
              <a:t>5μs</a:t>
            </a:r>
            <a:r>
              <a:rPr lang="en-US" sz="1600" b="0" dirty="0" smtClean="0">
                <a:solidFill>
                  <a:srgbClr val="002060"/>
                </a:solidFill>
                <a:latin typeface="Times New Roman"/>
                <a:cs typeface="Times New Roman"/>
              </a:rPr>
              <a:t> </a:t>
            </a:r>
            <a:r>
              <a:rPr lang="en-US" sz="1600" b="0" dirty="0">
                <a:solidFill>
                  <a:srgbClr val="002060"/>
                </a:solidFill>
                <a:latin typeface="Times New Roman"/>
                <a:cs typeface="Times New Roman"/>
              </a:rPr>
              <a:t>(pile-up in TPC)</a:t>
            </a:r>
          </a:p>
          <a:p>
            <a:pPr lvl="1" eaLnBrk="1" hangingPunct="1">
              <a:spcBef>
                <a:spcPts val="1800"/>
              </a:spcBef>
              <a:buFont typeface="Arial" charset="0"/>
              <a:buChar char="•"/>
            </a:pPr>
            <a:r>
              <a:rPr lang="en-US" sz="1600" b="0" dirty="0">
                <a:solidFill>
                  <a:srgbClr val="002060"/>
                </a:solidFill>
                <a:latin typeface="Times New Roman"/>
                <a:cs typeface="Times New Roman"/>
              </a:rPr>
              <a:t> event tagging in ITS:</a:t>
            </a:r>
            <a:r>
              <a:rPr lang="en-US" sz="1600" b="0" dirty="0">
                <a:solidFill>
                  <a:srgbClr val="C00000"/>
                </a:solidFill>
                <a:latin typeface="Times New Roman"/>
                <a:cs typeface="Times New Roman"/>
              </a:rPr>
              <a:t> </a:t>
            </a:r>
            <a:r>
              <a:rPr lang="en-US" sz="1600" b="0" dirty="0">
                <a:solidFill>
                  <a:srgbClr val="CC3300"/>
                </a:solidFill>
                <a:latin typeface="Times New Roman"/>
                <a:cs typeface="Times New Roman"/>
                <a:sym typeface="Wingdings 3" charset="0"/>
              </a:rPr>
              <a:t>matching with external detectors</a:t>
            </a:r>
            <a:r>
              <a:rPr lang="en-US" sz="1600" b="0" dirty="0">
                <a:solidFill>
                  <a:srgbClr val="002060"/>
                </a:solidFill>
                <a:latin typeface="Times New Roman"/>
                <a:cs typeface="Times New Roman"/>
                <a:sym typeface="Wingdings 3" charset="0"/>
              </a:rPr>
              <a:t> ( bunch crossing not required)</a:t>
            </a:r>
          </a:p>
          <a:p>
            <a:pPr lvl="1" eaLnBrk="1" hangingPunct="1">
              <a:spcBef>
                <a:spcPts val="1800"/>
              </a:spcBef>
              <a:buFont typeface="Arial" charset="0"/>
              <a:buChar char="•"/>
            </a:pPr>
            <a:r>
              <a:rPr lang="en-US" sz="1600" b="0" dirty="0">
                <a:solidFill>
                  <a:srgbClr val="002060"/>
                </a:solidFill>
                <a:latin typeface="Times New Roman"/>
                <a:cs typeface="Times New Roman"/>
                <a:sym typeface="Wingdings 3" charset="0"/>
              </a:rPr>
              <a:t> signal shaping: </a:t>
            </a:r>
            <a:r>
              <a:rPr lang="en-US" sz="1600" b="0" dirty="0" smtClean="0">
                <a:solidFill>
                  <a:srgbClr val="C00000"/>
                </a:solidFill>
                <a:latin typeface="Times New Roman"/>
                <a:cs typeface="Times New Roman"/>
                <a:sym typeface="Wingdings 3" charset="0"/>
              </a:rPr>
              <a:t>~</a:t>
            </a:r>
            <a:r>
              <a:rPr lang="en-US" sz="1600" b="0" dirty="0" err="1" smtClean="0">
                <a:solidFill>
                  <a:srgbClr val="C00000"/>
                </a:solidFill>
                <a:latin typeface="Times New Roman"/>
                <a:cs typeface="Times New Roman"/>
                <a:sym typeface="Wingdings 3" charset="0"/>
              </a:rPr>
              <a:t>μs</a:t>
            </a:r>
            <a:r>
              <a:rPr lang="en-US" sz="1600" b="0" dirty="0" smtClean="0">
                <a:solidFill>
                  <a:srgbClr val="C00000"/>
                </a:solidFill>
                <a:latin typeface="Times New Roman"/>
                <a:cs typeface="Times New Roman"/>
                <a:sym typeface="Wingdings 3" charset="0"/>
              </a:rPr>
              <a:t> </a:t>
            </a:r>
            <a:r>
              <a:rPr lang="en-US" sz="1600" b="0" dirty="0">
                <a:solidFill>
                  <a:srgbClr val="002060"/>
                </a:solidFill>
                <a:latin typeface="Times New Roman"/>
                <a:cs typeface="Times New Roman"/>
                <a:sym typeface="Wingdings 3" charset="0"/>
              </a:rPr>
              <a:t>(determined by signal/noise optimization)</a:t>
            </a:r>
          </a:p>
          <a:p>
            <a:pPr lvl="1" eaLnBrk="1" hangingPunct="1">
              <a:spcBef>
                <a:spcPts val="1800"/>
              </a:spcBef>
              <a:buFont typeface="Arial" charset="0"/>
              <a:buChar char="•"/>
            </a:pPr>
            <a:r>
              <a:rPr lang="en-US" sz="1600" b="0" dirty="0">
                <a:solidFill>
                  <a:srgbClr val="002060"/>
                </a:solidFill>
                <a:latin typeface="Times New Roman"/>
                <a:cs typeface="Times New Roman"/>
                <a:sym typeface="Wingdings 3" charset="0"/>
              </a:rPr>
              <a:t> event size (innermost layer): </a:t>
            </a:r>
            <a:r>
              <a:rPr lang="en-US" sz="1600" b="0" dirty="0">
                <a:solidFill>
                  <a:srgbClr val="C00000"/>
                </a:solidFill>
                <a:latin typeface="Times New Roman"/>
                <a:cs typeface="Times New Roman"/>
                <a:sym typeface="Wingdings 3" charset="0"/>
              </a:rPr>
              <a:t>1.2 </a:t>
            </a:r>
            <a:r>
              <a:rPr lang="en-US" sz="1600" b="0" dirty="0" err="1">
                <a:solidFill>
                  <a:srgbClr val="C00000"/>
                </a:solidFill>
                <a:latin typeface="Times New Roman"/>
                <a:cs typeface="Times New Roman"/>
                <a:sym typeface="Wingdings 3" charset="0"/>
              </a:rPr>
              <a:t>kbit</a:t>
            </a:r>
            <a:r>
              <a:rPr lang="en-US" sz="1600" b="0" dirty="0">
                <a:solidFill>
                  <a:srgbClr val="C00000"/>
                </a:solidFill>
                <a:latin typeface="Times New Roman"/>
                <a:cs typeface="Times New Roman"/>
                <a:sym typeface="Wingdings 3" charset="0"/>
              </a:rPr>
              <a:t>/cm</a:t>
            </a:r>
            <a:r>
              <a:rPr lang="en-US" sz="1600" b="0" baseline="30000" dirty="0">
                <a:solidFill>
                  <a:srgbClr val="C00000"/>
                </a:solidFill>
                <a:latin typeface="Times New Roman"/>
                <a:cs typeface="Times New Roman"/>
                <a:sym typeface="Wingdings 3" charset="0"/>
              </a:rPr>
              <a:t>2</a:t>
            </a:r>
            <a:endParaRPr lang="en-US" sz="1600" b="0" dirty="0">
              <a:solidFill>
                <a:srgbClr val="C00000"/>
              </a:solidFill>
              <a:latin typeface="Times New Roman"/>
              <a:cs typeface="Times New Roman"/>
              <a:sym typeface="Wingdings 3" charset="0"/>
            </a:endParaRPr>
          </a:p>
          <a:p>
            <a:pPr lvl="2" eaLnBrk="1" hangingPunct="1">
              <a:spcBef>
                <a:spcPts val="600"/>
              </a:spcBef>
              <a:buFont typeface="Arial" charset="0"/>
              <a:buChar char="•"/>
            </a:pPr>
            <a:r>
              <a:rPr lang="en-US" sz="1600" b="0" dirty="0">
                <a:solidFill>
                  <a:srgbClr val="002060"/>
                </a:solidFill>
                <a:latin typeface="Times New Roman"/>
                <a:cs typeface="Times New Roman"/>
                <a:sym typeface="Wingdings 3" charset="0"/>
              </a:rPr>
              <a:t> 30 clusters/cm</a:t>
            </a:r>
            <a:r>
              <a:rPr lang="en-US" sz="1600" b="0" baseline="30000" dirty="0">
                <a:solidFill>
                  <a:srgbClr val="002060"/>
                </a:solidFill>
                <a:latin typeface="Times New Roman"/>
                <a:cs typeface="Times New Roman"/>
                <a:sym typeface="Wingdings 3" charset="0"/>
              </a:rPr>
              <a:t>2</a:t>
            </a:r>
            <a:r>
              <a:rPr lang="en-US" sz="1600" b="0" dirty="0">
                <a:solidFill>
                  <a:srgbClr val="002060"/>
                </a:solidFill>
                <a:latin typeface="Times New Roman"/>
                <a:cs typeface="Times New Roman"/>
                <a:sym typeface="Wingdings 3" charset="0"/>
              </a:rPr>
              <a:t>  (MB events)</a:t>
            </a:r>
          </a:p>
          <a:p>
            <a:pPr lvl="2" eaLnBrk="1" hangingPunct="1">
              <a:spcBef>
                <a:spcPts val="600"/>
              </a:spcBef>
              <a:buFont typeface="Arial" charset="0"/>
              <a:buChar char="•"/>
            </a:pPr>
            <a:r>
              <a:rPr lang="en-US" sz="1600" b="0" dirty="0">
                <a:solidFill>
                  <a:srgbClr val="002060"/>
                </a:solidFill>
                <a:latin typeface="Times New Roman"/>
                <a:cs typeface="Times New Roman"/>
                <a:sym typeface="Wingdings 3" charset="0"/>
              </a:rPr>
              <a:t> &lt;fired pixels&gt; ~ 8/cluster for MAPS </a:t>
            </a:r>
            <a:r>
              <a:rPr lang="en-US" sz="1600" b="0" dirty="0" smtClean="0">
                <a:solidFill>
                  <a:srgbClr val="002060"/>
                </a:solidFill>
                <a:latin typeface="Times New Roman"/>
                <a:cs typeface="Times New Roman"/>
                <a:sym typeface="Wingdings 3" charset="0"/>
              </a:rPr>
              <a:t>20x20μm</a:t>
            </a:r>
            <a:r>
              <a:rPr lang="en-US" sz="1600" b="0" baseline="30000" dirty="0" smtClean="0">
                <a:solidFill>
                  <a:srgbClr val="002060"/>
                </a:solidFill>
                <a:latin typeface="Times New Roman"/>
                <a:cs typeface="Times New Roman"/>
                <a:sym typeface="Wingdings 3" charset="0"/>
              </a:rPr>
              <a:t>2</a:t>
            </a:r>
            <a:r>
              <a:rPr lang="en-US" sz="1600" b="0" dirty="0" smtClean="0">
                <a:solidFill>
                  <a:srgbClr val="002060"/>
                </a:solidFill>
                <a:latin typeface="Times New Roman"/>
                <a:cs typeface="Times New Roman"/>
                <a:sym typeface="Wingdings 3" charset="0"/>
              </a:rPr>
              <a:t> </a:t>
            </a:r>
            <a:endParaRPr lang="en-US" sz="1600" b="0" dirty="0">
              <a:solidFill>
                <a:srgbClr val="002060"/>
              </a:solidFill>
              <a:latin typeface="Times New Roman"/>
              <a:cs typeface="Times New Roman"/>
              <a:sym typeface="Wingdings 3" charset="0"/>
            </a:endParaRPr>
          </a:p>
          <a:p>
            <a:pPr lvl="2" eaLnBrk="1" hangingPunct="1">
              <a:spcBef>
                <a:spcPts val="600"/>
              </a:spcBef>
              <a:buFont typeface="Arial" charset="0"/>
              <a:buChar char="•"/>
            </a:pPr>
            <a:r>
              <a:rPr lang="en-US" sz="1600" b="0" dirty="0">
                <a:solidFill>
                  <a:srgbClr val="002060"/>
                </a:solidFill>
                <a:latin typeface="Times New Roman"/>
                <a:cs typeface="Times New Roman"/>
                <a:sym typeface="Wingdings 3" charset="0"/>
              </a:rPr>
              <a:t> 18-bit cluster address + 21-bit cluster shape (no smart encoding) 40-bit / cluster </a:t>
            </a:r>
          </a:p>
          <a:p>
            <a:pPr lvl="1" eaLnBrk="1" hangingPunct="1">
              <a:spcBef>
                <a:spcPts val="1800"/>
              </a:spcBef>
              <a:buFont typeface="Arial" charset="0"/>
              <a:buChar char="•"/>
            </a:pPr>
            <a:r>
              <a:rPr lang="en-US" sz="1600" b="0" dirty="0">
                <a:solidFill>
                  <a:srgbClr val="002060"/>
                </a:solidFill>
                <a:latin typeface="Times New Roman"/>
                <a:cs typeface="Times New Roman"/>
                <a:sym typeface="Wingdings 3" charset="0"/>
              </a:rPr>
              <a:t> data throughput: </a:t>
            </a:r>
            <a:r>
              <a:rPr lang="en-US" sz="1600" b="0" dirty="0">
                <a:solidFill>
                  <a:srgbClr val="C00000"/>
                </a:solidFill>
                <a:latin typeface="Times New Roman"/>
                <a:cs typeface="Times New Roman"/>
                <a:sym typeface="Wingdings 3" charset="0"/>
              </a:rPr>
              <a:t>6 Mbit /s</a:t>
            </a:r>
            <a:r>
              <a:rPr lang="en-US" sz="1600" b="0" dirty="0">
                <a:solidFill>
                  <a:srgbClr val="C00000"/>
                </a:solidFill>
                <a:latin typeface="Times New Roman"/>
                <a:cs typeface="Times New Roman"/>
                <a:sym typeface="Symbol" charset="0"/>
              </a:rPr>
              <a:t></a:t>
            </a:r>
            <a:r>
              <a:rPr lang="en-US" sz="1600" b="0" dirty="0">
                <a:solidFill>
                  <a:srgbClr val="C00000"/>
                </a:solidFill>
                <a:latin typeface="Times New Roman"/>
                <a:cs typeface="Times New Roman"/>
                <a:sym typeface="Wingdings 3" charset="0"/>
              </a:rPr>
              <a:t>cm</a:t>
            </a:r>
            <a:r>
              <a:rPr lang="en-US" sz="1600" b="0" baseline="30000" dirty="0">
                <a:solidFill>
                  <a:srgbClr val="C00000"/>
                </a:solidFill>
                <a:latin typeface="Times New Roman"/>
                <a:cs typeface="Times New Roman"/>
                <a:sym typeface="Wingdings 3" charset="0"/>
              </a:rPr>
              <a:t>2</a:t>
            </a:r>
            <a:r>
              <a:rPr lang="en-US" sz="1600" b="0" dirty="0">
                <a:solidFill>
                  <a:srgbClr val="002060"/>
                </a:solidFill>
                <a:latin typeface="Times New Roman"/>
                <a:cs typeface="Times New Roman"/>
                <a:sym typeface="Wingdings 3" charset="0"/>
              </a:rPr>
              <a:t>      </a:t>
            </a:r>
          </a:p>
          <a:p>
            <a:pPr lvl="1" eaLnBrk="1" hangingPunct="1">
              <a:spcBef>
                <a:spcPts val="1800"/>
              </a:spcBef>
              <a:buFont typeface="Arial" charset="0"/>
              <a:buChar char="•"/>
            </a:pPr>
            <a:r>
              <a:rPr lang="en-US" sz="1600" b="0" dirty="0">
                <a:solidFill>
                  <a:srgbClr val="002060"/>
                </a:solidFill>
                <a:latin typeface="Times New Roman"/>
                <a:cs typeface="Times New Roman"/>
                <a:sym typeface="Wingdings 3" charset="0"/>
              </a:rPr>
              <a:t> readout time: &lt;</a:t>
            </a:r>
            <a:r>
              <a:rPr lang="en-US" sz="1600" b="0" dirty="0" smtClean="0">
                <a:solidFill>
                  <a:srgbClr val="C00000"/>
                </a:solidFill>
                <a:latin typeface="Times New Roman"/>
                <a:cs typeface="Times New Roman"/>
                <a:sym typeface="Wingdings 3" charset="0"/>
              </a:rPr>
              <a:t>50μs </a:t>
            </a:r>
            <a:endParaRPr lang="en-US" sz="1600" b="0" dirty="0">
              <a:solidFill>
                <a:srgbClr val="C00000"/>
              </a:solidFill>
              <a:latin typeface="Times New Roman"/>
              <a:cs typeface="Times New Roman"/>
              <a:sym typeface="Wingdings 3" charset="0"/>
            </a:endParaRPr>
          </a:p>
          <a:p>
            <a:pPr lvl="1" eaLnBrk="1" hangingPunct="1">
              <a:spcBef>
                <a:spcPts val="1800"/>
              </a:spcBef>
              <a:buFont typeface="Arial" charset="0"/>
              <a:buChar char="•"/>
            </a:pPr>
            <a:r>
              <a:rPr lang="en-US" sz="1600" b="0" dirty="0">
                <a:solidFill>
                  <a:srgbClr val="002060"/>
                </a:solidFill>
                <a:latin typeface="Times New Roman"/>
                <a:cs typeface="Times New Roman"/>
                <a:sym typeface="Wingdings 3" charset="0"/>
              </a:rPr>
              <a:t> required bandwidth: </a:t>
            </a:r>
            <a:r>
              <a:rPr lang="en-US" sz="1600" b="0" dirty="0">
                <a:solidFill>
                  <a:srgbClr val="C00000"/>
                </a:solidFill>
                <a:latin typeface="Times New Roman"/>
                <a:cs typeface="Times New Roman"/>
                <a:sym typeface="Wingdings 3" charset="0"/>
              </a:rPr>
              <a:t>24 Mbit /s</a:t>
            </a:r>
            <a:r>
              <a:rPr lang="en-US" sz="1600" b="0" dirty="0">
                <a:solidFill>
                  <a:srgbClr val="C00000"/>
                </a:solidFill>
                <a:latin typeface="Times New Roman"/>
                <a:cs typeface="Times New Roman"/>
                <a:sym typeface="Symbol" charset="0"/>
              </a:rPr>
              <a:t></a:t>
            </a:r>
            <a:r>
              <a:rPr lang="en-US" sz="1600" b="0" dirty="0">
                <a:solidFill>
                  <a:srgbClr val="C00000"/>
                </a:solidFill>
                <a:latin typeface="Times New Roman"/>
                <a:cs typeface="Times New Roman"/>
                <a:sym typeface="Wingdings 3" charset="0"/>
              </a:rPr>
              <a:t>cm</a:t>
            </a:r>
            <a:r>
              <a:rPr lang="en-US" sz="1600" b="0" baseline="30000" dirty="0">
                <a:solidFill>
                  <a:srgbClr val="C00000"/>
                </a:solidFill>
                <a:latin typeface="Times New Roman"/>
                <a:cs typeface="Times New Roman"/>
                <a:sym typeface="Wingdings 3" charset="0"/>
              </a:rPr>
              <a:t>2</a:t>
            </a:r>
            <a:r>
              <a:rPr lang="en-US" sz="1600" b="0" dirty="0">
                <a:solidFill>
                  <a:srgbClr val="002060"/>
                </a:solidFill>
                <a:latin typeface="Times New Roman"/>
                <a:cs typeface="Times New Roman"/>
                <a:sym typeface="Wingdings 3" charset="0"/>
              </a:rPr>
              <a:t> </a:t>
            </a:r>
          </a:p>
          <a:p>
            <a:pPr lvl="1" eaLnBrk="1" hangingPunct="1">
              <a:spcBef>
                <a:spcPts val="1800"/>
              </a:spcBef>
              <a:buFont typeface="Arial" charset="0"/>
              <a:buChar char="•"/>
            </a:pPr>
            <a:r>
              <a:rPr lang="en-US" sz="1600" b="0" dirty="0">
                <a:solidFill>
                  <a:srgbClr val="002060"/>
                </a:solidFill>
                <a:latin typeface="Times New Roman"/>
                <a:cs typeface="Times New Roman"/>
                <a:sym typeface="Wingdings 3" charset="0"/>
              </a:rPr>
              <a:t> </a:t>
            </a:r>
            <a:r>
              <a:rPr lang="en-US" sz="1600" b="0" dirty="0" smtClean="0">
                <a:solidFill>
                  <a:srgbClr val="002060"/>
                </a:solidFill>
                <a:latin typeface="Times New Roman"/>
                <a:cs typeface="Times New Roman"/>
                <a:sym typeface="Wingdings 3" charset="0"/>
              </a:rPr>
              <a:t>a </a:t>
            </a:r>
            <a:r>
              <a:rPr lang="en-US" sz="1600" b="0" dirty="0">
                <a:solidFill>
                  <a:srgbClr val="002060"/>
                </a:solidFill>
                <a:latin typeface="Times New Roman"/>
                <a:cs typeface="Times New Roman"/>
                <a:sym typeface="Wingdings 3" charset="0"/>
              </a:rPr>
              <a:t>bandwidth of </a:t>
            </a:r>
            <a:r>
              <a:rPr lang="en-US" sz="1600" b="0" dirty="0">
                <a:solidFill>
                  <a:srgbClr val="C00000"/>
                </a:solidFill>
                <a:latin typeface="Times New Roman"/>
                <a:cs typeface="Times New Roman"/>
                <a:sym typeface="Wingdings 3" charset="0"/>
              </a:rPr>
              <a:t>250 Mbit /s</a:t>
            </a:r>
            <a:r>
              <a:rPr lang="en-US" sz="1600" b="0" dirty="0">
                <a:solidFill>
                  <a:srgbClr val="C00000"/>
                </a:solidFill>
                <a:latin typeface="Times New Roman"/>
                <a:cs typeface="Times New Roman"/>
                <a:sym typeface="Symbol" charset="0"/>
              </a:rPr>
              <a:t></a:t>
            </a:r>
            <a:r>
              <a:rPr lang="en-US" sz="1600" b="0" dirty="0">
                <a:solidFill>
                  <a:srgbClr val="C00000"/>
                </a:solidFill>
                <a:latin typeface="Times New Roman"/>
                <a:cs typeface="Times New Roman"/>
                <a:sym typeface="Wingdings 3" charset="0"/>
              </a:rPr>
              <a:t>cm</a:t>
            </a:r>
            <a:r>
              <a:rPr lang="en-US" sz="1600" b="0" baseline="30000" dirty="0">
                <a:solidFill>
                  <a:srgbClr val="C00000"/>
                </a:solidFill>
                <a:latin typeface="Times New Roman"/>
                <a:cs typeface="Times New Roman"/>
                <a:sym typeface="Wingdings 3" charset="0"/>
              </a:rPr>
              <a:t>2</a:t>
            </a:r>
            <a:r>
              <a:rPr lang="en-US" sz="1600" b="0" dirty="0">
                <a:solidFill>
                  <a:srgbClr val="C00000"/>
                </a:solidFill>
                <a:latin typeface="Times New Roman"/>
                <a:cs typeface="Times New Roman"/>
                <a:sym typeface="Wingdings 3" charset="0"/>
              </a:rPr>
              <a:t> </a:t>
            </a:r>
            <a:r>
              <a:rPr lang="en-US" sz="1600" b="0" dirty="0">
                <a:solidFill>
                  <a:srgbClr val="002060"/>
                </a:solidFill>
                <a:latin typeface="Times New Roman"/>
                <a:cs typeface="Times New Roman"/>
                <a:sym typeface="Wingdings 3" charset="0"/>
              </a:rPr>
              <a:t>is adequate for a maximum interaction rate </a:t>
            </a:r>
            <a:r>
              <a:rPr lang="en-US" sz="1600" b="0" dirty="0">
                <a:solidFill>
                  <a:srgbClr val="C00000"/>
                </a:solidFill>
                <a:latin typeface="Times New Roman"/>
                <a:cs typeface="Times New Roman"/>
                <a:sym typeface="Wingdings 3" charset="0"/>
              </a:rPr>
              <a:t>~50kHz MB</a:t>
            </a:r>
          </a:p>
        </p:txBody>
      </p:sp>
      <p:grpSp>
        <p:nvGrpSpPr>
          <p:cNvPr id="20484" name="Group 4"/>
          <p:cNvGrpSpPr>
            <a:grpSpLocks/>
          </p:cNvGrpSpPr>
          <p:nvPr/>
        </p:nvGrpSpPr>
        <p:grpSpPr bwMode="auto">
          <a:xfrm>
            <a:off x="7236296" y="2852936"/>
            <a:ext cx="762000" cy="1066800"/>
            <a:chOff x="6172200" y="2209800"/>
            <a:chExt cx="762000" cy="1066800"/>
          </a:xfrm>
        </p:grpSpPr>
        <p:grpSp>
          <p:nvGrpSpPr>
            <p:cNvPr id="4" name="Group 54"/>
            <p:cNvGrpSpPr/>
            <p:nvPr/>
          </p:nvGrpSpPr>
          <p:grpSpPr>
            <a:xfrm>
              <a:off x="6172200" y="2362200"/>
              <a:ext cx="762000" cy="762000"/>
              <a:chOff x="3886200" y="4495800"/>
              <a:chExt cx="762000" cy="762000"/>
            </a:xfrm>
            <a:effectLst>
              <a:outerShdw blurRad="152400" dist="317500" dir="5400000" sx="90000" sy="-19000" rotWithShape="0">
                <a:prstClr val="black">
                  <a:alpha val="15000"/>
                </a:prstClr>
              </a:outerShdw>
            </a:effectLst>
            <a:scene3d>
              <a:camera prst="isometricTopUp"/>
              <a:lightRig rig="threePt" dir="t"/>
            </a:scene3d>
          </p:grpSpPr>
          <p:sp>
            <p:nvSpPr>
              <p:cNvPr id="9" name="Rectangle 8"/>
              <p:cNvSpPr/>
              <p:nvPr/>
            </p:nvSpPr>
            <p:spPr bwMode="auto">
              <a:xfrm>
                <a:off x="3886200" y="4495800"/>
                <a:ext cx="152400" cy="152400"/>
              </a:xfrm>
              <a:prstGeom prst="rect">
                <a:avLst/>
              </a:prstGeom>
              <a:noFill/>
              <a:ln w="19050" cap="flat" cmpd="sng" algn="ctr">
                <a:solidFill>
                  <a:srgbClr val="002060"/>
                </a:solidFill>
                <a:prstDash val="solid"/>
                <a:round/>
                <a:headEnd type="none" w="med" len="med"/>
                <a:tailEnd type="triangle" w="sm" len="med"/>
              </a:ln>
              <a:effectLst/>
              <a:sp3d>
                <a:bevelT prst="convex"/>
              </a:sp3d>
            </p:spPr>
            <p:txBody>
              <a:bodyPr wrap="none" anchor="ctr">
                <a:spAutoFit/>
              </a:bodyPr>
              <a:lstStyle/>
              <a:p>
                <a:pPr eaLnBrk="0" hangingPunct="0">
                  <a:lnSpc>
                    <a:spcPct val="130000"/>
                  </a:lnSpc>
                  <a:defRPr/>
                </a:pPr>
                <a:endParaRPr lang="en-GB">
                  <a:ea typeface="+mn-ea"/>
                </a:endParaRPr>
              </a:p>
            </p:txBody>
          </p:sp>
          <p:sp>
            <p:nvSpPr>
              <p:cNvPr id="10" name="Rectangle 9"/>
              <p:cNvSpPr/>
              <p:nvPr/>
            </p:nvSpPr>
            <p:spPr bwMode="auto">
              <a:xfrm>
                <a:off x="4038600" y="4495800"/>
                <a:ext cx="152400" cy="152400"/>
              </a:xfrm>
              <a:prstGeom prst="rect">
                <a:avLst/>
              </a:prstGeom>
              <a:noFill/>
              <a:ln w="19050" cap="flat" cmpd="sng" algn="ctr">
                <a:solidFill>
                  <a:srgbClr val="002060"/>
                </a:solidFill>
                <a:prstDash val="solid"/>
                <a:round/>
                <a:headEnd type="none" w="med" len="med"/>
                <a:tailEnd type="triangle" w="sm" len="med"/>
              </a:ln>
              <a:effectLst/>
              <a:sp3d>
                <a:bevelT prst="convex"/>
              </a:sp3d>
            </p:spPr>
            <p:txBody>
              <a:bodyPr wrap="none" anchor="ctr">
                <a:spAutoFit/>
              </a:bodyPr>
              <a:lstStyle/>
              <a:p>
                <a:pPr eaLnBrk="0" hangingPunct="0">
                  <a:lnSpc>
                    <a:spcPct val="130000"/>
                  </a:lnSpc>
                  <a:defRPr/>
                </a:pPr>
                <a:endParaRPr lang="en-GB">
                  <a:ea typeface="+mn-ea"/>
                </a:endParaRPr>
              </a:p>
            </p:txBody>
          </p:sp>
          <p:sp>
            <p:nvSpPr>
              <p:cNvPr id="11" name="Rectangle 10"/>
              <p:cNvSpPr/>
              <p:nvPr/>
            </p:nvSpPr>
            <p:spPr bwMode="auto">
              <a:xfrm>
                <a:off x="4191000" y="4495800"/>
                <a:ext cx="152400" cy="152400"/>
              </a:xfrm>
              <a:prstGeom prst="rect">
                <a:avLst/>
              </a:prstGeom>
              <a:noFill/>
              <a:ln w="19050" cap="flat" cmpd="sng" algn="ctr">
                <a:solidFill>
                  <a:srgbClr val="002060"/>
                </a:solidFill>
                <a:prstDash val="solid"/>
                <a:round/>
                <a:headEnd type="none" w="med" len="med"/>
                <a:tailEnd type="triangle" w="sm" len="med"/>
              </a:ln>
              <a:effectLst/>
              <a:sp3d>
                <a:bevelT prst="convex"/>
              </a:sp3d>
            </p:spPr>
            <p:txBody>
              <a:bodyPr wrap="none" anchor="ctr">
                <a:spAutoFit/>
              </a:bodyPr>
              <a:lstStyle/>
              <a:p>
                <a:pPr eaLnBrk="0" hangingPunct="0">
                  <a:lnSpc>
                    <a:spcPct val="130000"/>
                  </a:lnSpc>
                  <a:defRPr/>
                </a:pPr>
                <a:endParaRPr lang="en-GB">
                  <a:ea typeface="+mn-ea"/>
                </a:endParaRPr>
              </a:p>
            </p:txBody>
          </p:sp>
          <p:sp>
            <p:nvSpPr>
              <p:cNvPr id="12" name="Rectangle 11"/>
              <p:cNvSpPr/>
              <p:nvPr/>
            </p:nvSpPr>
            <p:spPr bwMode="auto">
              <a:xfrm>
                <a:off x="4343400" y="4495800"/>
                <a:ext cx="152400" cy="152400"/>
              </a:xfrm>
              <a:prstGeom prst="rect">
                <a:avLst/>
              </a:prstGeom>
              <a:noFill/>
              <a:ln w="19050" cap="flat" cmpd="sng" algn="ctr">
                <a:solidFill>
                  <a:srgbClr val="002060"/>
                </a:solidFill>
                <a:prstDash val="solid"/>
                <a:round/>
                <a:headEnd type="none" w="med" len="med"/>
                <a:tailEnd type="triangle" w="sm" len="med"/>
              </a:ln>
              <a:effectLst/>
              <a:sp3d>
                <a:bevelT prst="convex"/>
              </a:sp3d>
            </p:spPr>
            <p:txBody>
              <a:bodyPr wrap="none" anchor="ctr">
                <a:spAutoFit/>
              </a:bodyPr>
              <a:lstStyle/>
              <a:p>
                <a:pPr eaLnBrk="0" hangingPunct="0">
                  <a:lnSpc>
                    <a:spcPct val="130000"/>
                  </a:lnSpc>
                  <a:defRPr/>
                </a:pPr>
                <a:endParaRPr lang="en-GB">
                  <a:ea typeface="+mn-ea"/>
                </a:endParaRPr>
              </a:p>
            </p:txBody>
          </p:sp>
          <p:sp>
            <p:nvSpPr>
              <p:cNvPr id="13" name="Rectangle 12"/>
              <p:cNvSpPr/>
              <p:nvPr/>
            </p:nvSpPr>
            <p:spPr bwMode="auto">
              <a:xfrm>
                <a:off x="4495800" y="4495800"/>
                <a:ext cx="152400" cy="152400"/>
              </a:xfrm>
              <a:prstGeom prst="rect">
                <a:avLst/>
              </a:prstGeom>
              <a:noFill/>
              <a:ln w="19050" cap="flat" cmpd="sng" algn="ctr">
                <a:solidFill>
                  <a:srgbClr val="002060"/>
                </a:solidFill>
                <a:prstDash val="solid"/>
                <a:round/>
                <a:headEnd type="none" w="med" len="med"/>
                <a:tailEnd type="triangle" w="sm" len="med"/>
              </a:ln>
              <a:effectLst/>
              <a:sp3d>
                <a:bevelT prst="convex"/>
              </a:sp3d>
            </p:spPr>
            <p:txBody>
              <a:bodyPr wrap="none" anchor="ctr">
                <a:spAutoFit/>
              </a:bodyPr>
              <a:lstStyle/>
              <a:p>
                <a:pPr eaLnBrk="0" hangingPunct="0">
                  <a:lnSpc>
                    <a:spcPct val="130000"/>
                  </a:lnSpc>
                  <a:defRPr/>
                </a:pPr>
                <a:endParaRPr lang="en-GB">
                  <a:ea typeface="+mn-ea"/>
                </a:endParaRPr>
              </a:p>
            </p:txBody>
          </p:sp>
          <p:sp>
            <p:nvSpPr>
              <p:cNvPr id="14" name="Rectangle 13"/>
              <p:cNvSpPr/>
              <p:nvPr/>
            </p:nvSpPr>
            <p:spPr bwMode="auto">
              <a:xfrm>
                <a:off x="3886200" y="4648200"/>
                <a:ext cx="152400" cy="152400"/>
              </a:xfrm>
              <a:prstGeom prst="rect">
                <a:avLst/>
              </a:prstGeom>
              <a:noFill/>
              <a:ln w="19050" cap="flat" cmpd="sng" algn="ctr">
                <a:solidFill>
                  <a:srgbClr val="002060"/>
                </a:solidFill>
                <a:prstDash val="solid"/>
                <a:round/>
                <a:headEnd type="none" w="med" len="med"/>
                <a:tailEnd type="triangle" w="sm" len="med"/>
              </a:ln>
              <a:effectLst/>
              <a:sp3d>
                <a:bevelT prst="convex"/>
              </a:sp3d>
            </p:spPr>
            <p:txBody>
              <a:bodyPr wrap="none" anchor="ctr">
                <a:spAutoFit/>
              </a:bodyPr>
              <a:lstStyle/>
              <a:p>
                <a:pPr eaLnBrk="0" hangingPunct="0">
                  <a:lnSpc>
                    <a:spcPct val="130000"/>
                  </a:lnSpc>
                  <a:defRPr/>
                </a:pPr>
                <a:endParaRPr lang="en-GB">
                  <a:ea typeface="+mn-ea"/>
                </a:endParaRPr>
              </a:p>
            </p:txBody>
          </p:sp>
          <p:sp>
            <p:nvSpPr>
              <p:cNvPr id="15" name="Rectangle 14"/>
              <p:cNvSpPr/>
              <p:nvPr/>
            </p:nvSpPr>
            <p:spPr bwMode="auto">
              <a:xfrm>
                <a:off x="4038600" y="4648200"/>
                <a:ext cx="152400" cy="152400"/>
              </a:xfrm>
              <a:prstGeom prst="rect">
                <a:avLst/>
              </a:prstGeom>
              <a:solidFill>
                <a:srgbClr val="FF9900">
                  <a:alpha val="60000"/>
                </a:srgbClr>
              </a:solidFill>
              <a:ln w="19050" cap="flat" cmpd="sng" algn="ctr">
                <a:solidFill>
                  <a:srgbClr val="002060"/>
                </a:solidFill>
                <a:prstDash val="solid"/>
                <a:round/>
                <a:headEnd type="none" w="med" len="med"/>
                <a:tailEnd type="triangle" w="sm" len="med"/>
              </a:ln>
              <a:effectLst/>
              <a:sp3d>
                <a:bevelT prst="convex"/>
              </a:sp3d>
            </p:spPr>
            <p:txBody>
              <a:bodyPr wrap="none" anchor="ctr">
                <a:spAutoFit/>
              </a:bodyPr>
              <a:lstStyle/>
              <a:p>
                <a:pPr eaLnBrk="0" hangingPunct="0">
                  <a:lnSpc>
                    <a:spcPct val="130000"/>
                  </a:lnSpc>
                  <a:defRPr/>
                </a:pPr>
                <a:endParaRPr lang="en-GB">
                  <a:ea typeface="+mn-ea"/>
                </a:endParaRPr>
              </a:p>
            </p:txBody>
          </p:sp>
          <p:sp>
            <p:nvSpPr>
              <p:cNvPr id="16" name="Rectangle 15"/>
              <p:cNvSpPr/>
              <p:nvPr/>
            </p:nvSpPr>
            <p:spPr bwMode="auto">
              <a:xfrm>
                <a:off x="4191000" y="4648200"/>
                <a:ext cx="152400" cy="152400"/>
              </a:xfrm>
              <a:prstGeom prst="rect">
                <a:avLst/>
              </a:prstGeom>
              <a:solidFill>
                <a:srgbClr val="FFC000"/>
              </a:solidFill>
              <a:ln w="19050" cap="flat" cmpd="sng" algn="ctr">
                <a:solidFill>
                  <a:srgbClr val="002060"/>
                </a:solidFill>
                <a:prstDash val="solid"/>
                <a:round/>
                <a:headEnd type="none" w="med" len="med"/>
                <a:tailEnd type="triangle" w="sm" len="med"/>
              </a:ln>
              <a:effectLst/>
              <a:sp3d>
                <a:bevelT prst="convex"/>
              </a:sp3d>
            </p:spPr>
            <p:txBody>
              <a:bodyPr wrap="none" anchor="ctr">
                <a:spAutoFit/>
              </a:bodyPr>
              <a:lstStyle/>
              <a:p>
                <a:pPr eaLnBrk="0" hangingPunct="0">
                  <a:lnSpc>
                    <a:spcPct val="130000"/>
                  </a:lnSpc>
                  <a:defRPr/>
                </a:pPr>
                <a:endParaRPr lang="en-GB">
                  <a:ea typeface="+mn-ea"/>
                </a:endParaRPr>
              </a:p>
            </p:txBody>
          </p:sp>
          <p:sp>
            <p:nvSpPr>
              <p:cNvPr id="17" name="Rectangle 16"/>
              <p:cNvSpPr/>
              <p:nvPr/>
            </p:nvSpPr>
            <p:spPr bwMode="auto">
              <a:xfrm>
                <a:off x="4343400" y="4648200"/>
                <a:ext cx="152400" cy="152400"/>
              </a:xfrm>
              <a:prstGeom prst="rect">
                <a:avLst/>
              </a:prstGeom>
              <a:solidFill>
                <a:srgbClr val="FF9900">
                  <a:alpha val="60000"/>
                </a:srgbClr>
              </a:solidFill>
              <a:ln w="19050" cap="flat" cmpd="sng" algn="ctr">
                <a:solidFill>
                  <a:srgbClr val="002060"/>
                </a:solidFill>
                <a:prstDash val="solid"/>
                <a:round/>
                <a:headEnd type="none" w="med" len="med"/>
                <a:tailEnd type="triangle" w="sm" len="med"/>
              </a:ln>
              <a:effectLst/>
              <a:sp3d>
                <a:bevelT prst="convex"/>
              </a:sp3d>
            </p:spPr>
            <p:txBody>
              <a:bodyPr wrap="none" anchor="ctr">
                <a:spAutoFit/>
              </a:bodyPr>
              <a:lstStyle/>
              <a:p>
                <a:pPr eaLnBrk="0" hangingPunct="0">
                  <a:lnSpc>
                    <a:spcPct val="130000"/>
                  </a:lnSpc>
                  <a:defRPr/>
                </a:pPr>
                <a:endParaRPr lang="en-GB">
                  <a:ea typeface="+mn-ea"/>
                </a:endParaRPr>
              </a:p>
            </p:txBody>
          </p:sp>
          <p:sp>
            <p:nvSpPr>
              <p:cNvPr id="18" name="Rectangle 17"/>
              <p:cNvSpPr/>
              <p:nvPr/>
            </p:nvSpPr>
            <p:spPr bwMode="auto">
              <a:xfrm>
                <a:off x="4495800" y="4648200"/>
                <a:ext cx="152400" cy="152400"/>
              </a:xfrm>
              <a:prstGeom prst="rect">
                <a:avLst/>
              </a:prstGeom>
              <a:noFill/>
              <a:ln w="19050" cap="flat" cmpd="sng" algn="ctr">
                <a:solidFill>
                  <a:srgbClr val="002060"/>
                </a:solidFill>
                <a:prstDash val="solid"/>
                <a:round/>
                <a:headEnd type="none" w="med" len="med"/>
                <a:tailEnd type="triangle" w="sm" len="med"/>
              </a:ln>
              <a:effectLst/>
              <a:sp3d>
                <a:bevelT prst="convex"/>
              </a:sp3d>
            </p:spPr>
            <p:txBody>
              <a:bodyPr wrap="none" anchor="ctr">
                <a:spAutoFit/>
              </a:bodyPr>
              <a:lstStyle/>
              <a:p>
                <a:pPr eaLnBrk="0" hangingPunct="0">
                  <a:lnSpc>
                    <a:spcPct val="130000"/>
                  </a:lnSpc>
                  <a:defRPr/>
                </a:pPr>
                <a:endParaRPr lang="en-GB">
                  <a:ea typeface="+mn-ea"/>
                </a:endParaRPr>
              </a:p>
            </p:txBody>
          </p:sp>
          <p:sp>
            <p:nvSpPr>
              <p:cNvPr id="19" name="Rectangle 18"/>
              <p:cNvSpPr/>
              <p:nvPr/>
            </p:nvSpPr>
            <p:spPr bwMode="auto">
              <a:xfrm>
                <a:off x="3886200" y="4800600"/>
                <a:ext cx="152400" cy="152400"/>
              </a:xfrm>
              <a:prstGeom prst="rect">
                <a:avLst/>
              </a:prstGeom>
              <a:noFill/>
              <a:ln w="19050" cap="flat" cmpd="sng" algn="ctr">
                <a:solidFill>
                  <a:srgbClr val="002060"/>
                </a:solidFill>
                <a:prstDash val="solid"/>
                <a:round/>
                <a:headEnd type="none" w="med" len="med"/>
                <a:tailEnd type="triangle" w="sm" len="med"/>
              </a:ln>
              <a:effectLst/>
              <a:sp3d>
                <a:bevelT prst="convex"/>
              </a:sp3d>
            </p:spPr>
            <p:txBody>
              <a:bodyPr wrap="none" anchor="ctr">
                <a:spAutoFit/>
              </a:bodyPr>
              <a:lstStyle/>
              <a:p>
                <a:pPr eaLnBrk="0" hangingPunct="0">
                  <a:lnSpc>
                    <a:spcPct val="130000"/>
                  </a:lnSpc>
                  <a:defRPr/>
                </a:pPr>
                <a:endParaRPr lang="en-GB">
                  <a:ea typeface="+mn-ea"/>
                </a:endParaRPr>
              </a:p>
            </p:txBody>
          </p:sp>
          <p:sp>
            <p:nvSpPr>
              <p:cNvPr id="20" name="Rectangle 19"/>
              <p:cNvSpPr/>
              <p:nvPr/>
            </p:nvSpPr>
            <p:spPr bwMode="auto">
              <a:xfrm>
                <a:off x="4038600" y="4800600"/>
                <a:ext cx="152400" cy="152400"/>
              </a:xfrm>
              <a:prstGeom prst="rect">
                <a:avLst/>
              </a:prstGeom>
              <a:solidFill>
                <a:srgbClr val="FFC000"/>
              </a:solidFill>
              <a:ln w="19050" cap="flat" cmpd="sng" algn="ctr">
                <a:solidFill>
                  <a:srgbClr val="002060"/>
                </a:solidFill>
                <a:prstDash val="solid"/>
                <a:round/>
                <a:headEnd type="none" w="med" len="med"/>
                <a:tailEnd type="triangle" w="sm" len="med"/>
              </a:ln>
              <a:effectLst/>
              <a:sp3d>
                <a:bevelT prst="convex"/>
              </a:sp3d>
            </p:spPr>
            <p:txBody>
              <a:bodyPr wrap="none" anchor="ctr">
                <a:spAutoFit/>
              </a:bodyPr>
              <a:lstStyle/>
              <a:p>
                <a:pPr eaLnBrk="0" hangingPunct="0">
                  <a:lnSpc>
                    <a:spcPct val="130000"/>
                  </a:lnSpc>
                  <a:defRPr/>
                </a:pPr>
                <a:endParaRPr lang="en-GB">
                  <a:ea typeface="+mn-ea"/>
                </a:endParaRPr>
              </a:p>
            </p:txBody>
          </p:sp>
          <p:sp>
            <p:nvSpPr>
              <p:cNvPr id="21" name="Rectangle 20"/>
              <p:cNvSpPr/>
              <p:nvPr/>
            </p:nvSpPr>
            <p:spPr bwMode="auto">
              <a:xfrm>
                <a:off x="4191000" y="4800600"/>
                <a:ext cx="152400" cy="152400"/>
              </a:xfrm>
              <a:prstGeom prst="rect">
                <a:avLst/>
              </a:prstGeom>
              <a:solidFill>
                <a:srgbClr val="FF0000"/>
              </a:solidFill>
              <a:ln w="19050" cap="flat" cmpd="sng" algn="ctr">
                <a:solidFill>
                  <a:srgbClr val="002060"/>
                </a:solidFill>
                <a:prstDash val="solid"/>
                <a:round/>
                <a:headEnd type="none" w="med" len="med"/>
                <a:tailEnd type="triangle" w="sm" len="med"/>
              </a:ln>
              <a:effectLst/>
              <a:sp3d>
                <a:bevelT prst="convex"/>
              </a:sp3d>
            </p:spPr>
            <p:txBody>
              <a:bodyPr wrap="none" anchor="ctr">
                <a:spAutoFit/>
              </a:bodyPr>
              <a:lstStyle/>
              <a:p>
                <a:pPr eaLnBrk="0" hangingPunct="0">
                  <a:lnSpc>
                    <a:spcPct val="130000"/>
                  </a:lnSpc>
                  <a:defRPr/>
                </a:pPr>
                <a:endParaRPr lang="en-GB">
                  <a:ea typeface="+mn-ea"/>
                </a:endParaRPr>
              </a:p>
            </p:txBody>
          </p:sp>
          <p:sp>
            <p:nvSpPr>
              <p:cNvPr id="22" name="Rectangle 21"/>
              <p:cNvSpPr/>
              <p:nvPr/>
            </p:nvSpPr>
            <p:spPr bwMode="auto">
              <a:xfrm>
                <a:off x="4343400" y="4800600"/>
                <a:ext cx="152400" cy="152400"/>
              </a:xfrm>
              <a:prstGeom prst="rect">
                <a:avLst/>
              </a:prstGeom>
              <a:solidFill>
                <a:srgbClr val="FFC000"/>
              </a:solidFill>
              <a:ln w="19050" cap="flat" cmpd="sng" algn="ctr">
                <a:solidFill>
                  <a:srgbClr val="002060"/>
                </a:solidFill>
                <a:prstDash val="solid"/>
                <a:round/>
                <a:headEnd type="none" w="med" len="med"/>
                <a:tailEnd type="triangle" w="sm" len="med"/>
              </a:ln>
              <a:effectLst/>
              <a:sp3d>
                <a:bevelT prst="convex"/>
              </a:sp3d>
            </p:spPr>
            <p:txBody>
              <a:bodyPr wrap="none" anchor="ctr">
                <a:spAutoFit/>
              </a:bodyPr>
              <a:lstStyle/>
              <a:p>
                <a:pPr eaLnBrk="0" hangingPunct="0">
                  <a:lnSpc>
                    <a:spcPct val="130000"/>
                  </a:lnSpc>
                  <a:defRPr/>
                </a:pPr>
                <a:endParaRPr lang="en-GB">
                  <a:ea typeface="+mn-ea"/>
                </a:endParaRPr>
              </a:p>
            </p:txBody>
          </p:sp>
          <p:sp>
            <p:nvSpPr>
              <p:cNvPr id="23" name="Rectangle 22"/>
              <p:cNvSpPr/>
              <p:nvPr/>
            </p:nvSpPr>
            <p:spPr bwMode="auto">
              <a:xfrm>
                <a:off x="4495800" y="4800600"/>
                <a:ext cx="152400" cy="152400"/>
              </a:xfrm>
              <a:prstGeom prst="rect">
                <a:avLst/>
              </a:prstGeom>
              <a:noFill/>
              <a:ln w="19050" cap="flat" cmpd="sng" algn="ctr">
                <a:solidFill>
                  <a:srgbClr val="002060"/>
                </a:solidFill>
                <a:prstDash val="solid"/>
                <a:round/>
                <a:headEnd type="none" w="med" len="med"/>
                <a:tailEnd type="triangle" w="sm" len="med"/>
              </a:ln>
              <a:effectLst/>
              <a:sp3d>
                <a:bevelT prst="convex"/>
              </a:sp3d>
            </p:spPr>
            <p:txBody>
              <a:bodyPr wrap="none" anchor="ctr">
                <a:spAutoFit/>
              </a:bodyPr>
              <a:lstStyle/>
              <a:p>
                <a:pPr eaLnBrk="0" hangingPunct="0">
                  <a:lnSpc>
                    <a:spcPct val="130000"/>
                  </a:lnSpc>
                  <a:defRPr/>
                </a:pPr>
                <a:endParaRPr lang="en-GB">
                  <a:ea typeface="+mn-ea"/>
                </a:endParaRPr>
              </a:p>
            </p:txBody>
          </p:sp>
          <p:sp>
            <p:nvSpPr>
              <p:cNvPr id="24" name="Rectangle 23"/>
              <p:cNvSpPr/>
              <p:nvPr/>
            </p:nvSpPr>
            <p:spPr bwMode="auto">
              <a:xfrm>
                <a:off x="3886200" y="4953000"/>
                <a:ext cx="152400" cy="152400"/>
              </a:xfrm>
              <a:prstGeom prst="rect">
                <a:avLst/>
              </a:prstGeom>
              <a:noFill/>
              <a:ln w="19050" cap="flat" cmpd="sng" algn="ctr">
                <a:solidFill>
                  <a:srgbClr val="002060"/>
                </a:solidFill>
                <a:prstDash val="solid"/>
                <a:round/>
                <a:headEnd type="none" w="med" len="med"/>
                <a:tailEnd type="triangle" w="sm" len="med"/>
              </a:ln>
              <a:effectLst/>
              <a:sp3d>
                <a:bevelT prst="convex"/>
              </a:sp3d>
            </p:spPr>
            <p:txBody>
              <a:bodyPr wrap="none" anchor="ctr">
                <a:spAutoFit/>
              </a:bodyPr>
              <a:lstStyle/>
              <a:p>
                <a:pPr eaLnBrk="0" hangingPunct="0">
                  <a:lnSpc>
                    <a:spcPct val="130000"/>
                  </a:lnSpc>
                  <a:defRPr/>
                </a:pPr>
                <a:endParaRPr lang="en-GB">
                  <a:ea typeface="+mn-ea"/>
                </a:endParaRPr>
              </a:p>
            </p:txBody>
          </p:sp>
          <p:sp>
            <p:nvSpPr>
              <p:cNvPr id="25" name="Rectangle 24"/>
              <p:cNvSpPr/>
              <p:nvPr/>
            </p:nvSpPr>
            <p:spPr bwMode="auto">
              <a:xfrm>
                <a:off x="4038600" y="4953000"/>
                <a:ext cx="152400" cy="152400"/>
              </a:xfrm>
              <a:prstGeom prst="rect">
                <a:avLst/>
              </a:prstGeom>
              <a:solidFill>
                <a:srgbClr val="FF9900">
                  <a:alpha val="60000"/>
                </a:srgbClr>
              </a:solidFill>
              <a:ln w="19050" cap="flat" cmpd="sng" algn="ctr">
                <a:solidFill>
                  <a:srgbClr val="002060"/>
                </a:solidFill>
                <a:prstDash val="solid"/>
                <a:round/>
                <a:headEnd type="none" w="med" len="med"/>
                <a:tailEnd type="triangle" w="sm" len="med"/>
              </a:ln>
              <a:effectLst/>
              <a:sp3d>
                <a:bevelT prst="convex"/>
              </a:sp3d>
            </p:spPr>
            <p:txBody>
              <a:bodyPr wrap="none" anchor="ctr">
                <a:spAutoFit/>
              </a:bodyPr>
              <a:lstStyle/>
              <a:p>
                <a:pPr eaLnBrk="0" hangingPunct="0">
                  <a:lnSpc>
                    <a:spcPct val="130000"/>
                  </a:lnSpc>
                  <a:defRPr/>
                </a:pPr>
                <a:endParaRPr lang="en-GB">
                  <a:ea typeface="+mn-ea"/>
                </a:endParaRPr>
              </a:p>
            </p:txBody>
          </p:sp>
          <p:sp>
            <p:nvSpPr>
              <p:cNvPr id="26" name="Rectangle 25"/>
              <p:cNvSpPr/>
              <p:nvPr/>
            </p:nvSpPr>
            <p:spPr bwMode="auto">
              <a:xfrm>
                <a:off x="4191000" y="4953000"/>
                <a:ext cx="152400" cy="152400"/>
              </a:xfrm>
              <a:prstGeom prst="rect">
                <a:avLst/>
              </a:prstGeom>
              <a:solidFill>
                <a:srgbClr val="FFC000"/>
              </a:solidFill>
              <a:ln w="19050" cap="flat" cmpd="sng" algn="ctr">
                <a:solidFill>
                  <a:srgbClr val="002060"/>
                </a:solidFill>
                <a:prstDash val="solid"/>
                <a:round/>
                <a:headEnd type="none" w="med" len="med"/>
                <a:tailEnd type="triangle" w="sm" len="med"/>
              </a:ln>
              <a:effectLst/>
              <a:sp3d>
                <a:bevelT prst="convex"/>
              </a:sp3d>
            </p:spPr>
            <p:txBody>
              <a:bodyPr wrap="none" anchor="ctr">
                <a:spAutoFit/>
              </a:bodyPr>
              <a:lstStyle/>
              <a:p>
                <a:pPr eaLnBrk="0" hangingPunct="0">
                  <a:lnSpc>
                    <a:spcPct val="130000"/>
                  </a:lnSpc>
                  <a:defRPr/>
                </a:pPr>
                <a:endParaRPr lang="en-GB">
                  <a:ea typeface="+mn-ea"/>
                </a:endParaRPr>
              </a:p>
            </p:txBody>
          </p:sp>
          <p:sp>
            <p:nvSpPr>
              <p:cNvPr id="27" name="Rectangle 26"/>
              <p:cNvSpPr/>
              <p:nvPr/>
            </p:nvSpPr>
            <p:spPr bwMode="auto">
              <a:xfrm>
                <a:off x="4343400" y="4953000"/>
                <a:ext cx="152400" cy="152400"/>
              </a:xfrm>
              <a:prstGeom prst="rect">
                <a:avLst/>
              </a:prstGeom>
              <a:solidFill>
                <a:srgbClr val="FF9900">
                  <a:alpha val="60000"/>
                </a:srgbClr>
              </a:solidFill>
              <a:ln w="19050" cap="flat" cmpd="sng" algn="ctr">
                <a:solidFill>
                  <a:srgbClr val="002060"/>
                </a:solidFill>
                <a:prstDash val="solid"/>
                <a:round/>
                <a:headEnd type="none" w="med" len="med"/>
                <a:tailEnd type="triangle" w="sm" len="med"/>
              </a:ln>
              <a:effectLst/>
              <a:sp3d>
                <a:bevelT prst="convex"/>
              </a:sp3d>
            </p:spPr>
            <p:txBody>
              <a:bodyPr wrap="none" anchor="ctr">
                <a:spAutoFit/>
              </a:bodyPr>
              <a:lstStyle/>
              <a:p>
                <a:pPr eaLnBrk="0" hangingPunct="0">
                  <a:lnSpc>
                    <a:spcPct val="130000"/>
                  </a:lnSpc>
                  <a:defRPr/>
                </a:pPr>
                <a:endParaRPr lang="en-GB">
                  <a:ea typeface="+mn-ea"/>
                </a:endParaRPr>
              </a:p>
            </p:txBody>
          </p:sp>
          <p:sp>
            <p:nvSpPr>
              <p:cNvPr id="28" name="Rectangle 27"/>
              <p:cNvSpPr/>
              <p:nvPr/>
            </p:nvSpPr>
            <p:spPr bwMode="auto">
              <a:xfrm>
                <a:off x="4495800" y="4953000"/>
                <a:ext cx="152400" cy="152400"/>
              </a:xfrm>
              <a:prstGeom prst="rect">
                <a:avLst/>
              </a:prstGeom>
              <a:noFill/>
              <a:ln w="19050" cap="flat" cmpd="sng" algn="ctr">
                <a:solidFill>
                  <a:srgbClr val="002060"/>
                </a:solidFill>
                <a:prstDash val="solid"/>
                <a:round/>
                <a:headEnd type="none" w="med" len="med"/>
                <a:tailEnd type="triangle" w="sm" len="med"/>
              </a:ln>
              <a:effectLst/>
              <a:sp3d>
                <a:bevelT prst="convex"/>
              </a:sp3d>
            </p:spPr>
            <p:txBody>
              <a:bodyPr wrap="none" anchor="ctr">
                <a:spAutoFit/>
              </a:bodyPr>
              <a:lstStyle/>
              <a:p>
                <a:pPr eaLnBrk="0" hangingPunct="0">
                  <a:lnSpc>
                    <a:spcPct val="130000"/>
                  </a:lnSpc>
                  <a:defRPr/>
                </a:pPr>
                <a:endParaRPr lang="en-GB">
                  <a:ea typeface="+mn-ea"/>
                </a:endParaRPr>
              </a:p>
            </p:txBody>
          </p:sp>
          <p:sp>
            <p:nvSpPr>
              <p:cNvPr id="29" name="Rectangle 28"/>
              <p:cNvSpPr/>
              <p:nvPr/>
            </p:nvSpPr>
            <p:spPr bwMode="auto">
              <a:xfrm>
                <a:off x="3886200" y="5105400"/>
                <a:ext cx="152400" cy="152400"/>
              </a:xfrm>
              <a:prstGeom prst="rect">
                <a:avLst/>
              </a:prstGeom>
              <a:noFill/>
              <a:ln w="19050" cap="flat" cmpd="sng" algn="ctr">
                <a:solidFill>
                  <a:srgbClr val="002060"/>
                </a:solidFill>
                <a:prstDash val="solid"/>
                <a:round/>
                <a:headEnd type="none" w="med" len="med"/>
                <a:tailEnd type="triangle" w="sm" len="med"/>
              </a:ln>
              <a:effectLst/>
              <a:sp3d>
                <a:bevelT prst="convex"/>
              </a:sp3d>
            </p:spPr>
            <p:txBody>
              <a:bodyPr wrap="none" anchor="ctr">
                <a:spAutoFit/>
              </a:bodyPr>
              <a:lstStyle/>
              <a:p>
                <a:pPr eaLnBrk="0" hangingPunct="0">
                  <a:lnSpc>
                    <a:spcPct val="130000"/>
                  </a:lnSpc>
                  <a:defRPr/>
                </a:pPr>
                <a:endParaRPr lang="en-GB">
                  <a:ea typeface="+mn-ea"/>
                </a:endParaRPr>
              </a:p>
            </p:txBody>
          </p:sp>
          <p:sp>
            <p:nvSpPr>
              <p:cNvPr id="30" name="Rectangle 29"/>
              <p:cNvSpPr/>
              <p:nvPr/>
            </p:nvSpPr>
            <p:spPr bwMode="auto">
              <a:xfrm>
                <a:off x="4038600" y="5105400"/>
                <a:ext cx="152400" cy="152400"/>
              </a:xfrm>
              <a:prstGeom prst="rect">
                <a:avLst/>
              </a:prstGeom>
              <a:noFill/>
              <a:ln w="19050" cap="flat" cmpd="sng" algn="ctr">
                <a:solidFill>
                  <a:srgbClr val="002060"/>
                </a:solidFill>
                <a:prstDash val="solid"/>
                <a:round/>
                <a:headEnd type="none" w="med" len="med"/>
                <a:tailEnd type="triangle" w="sm" len="med"/>
              </a:ln>
              <a:effectLst/>
              <a:sp3d>
                <a:bevelT prst="convex"/>
              </a:sp3d>
            </p:spPr>
            <p:txBody>
              <a:bodyPr wrap="none" anchor="ctr">
                <a:spAutoFit/>
              </a:bodyPr>
              <a:lstStyle/>
              <a:p>
                <a:pPr eaLnBrk="0" hangingPunct="0">
                  <a:lnSpc>
                    <a:spcPct val="130000"/>
                  </a:lnSpc>
                  <a:defRPr/>
                </a:pPr>
                <a:endParaRPr lang="en-GB">
                  <a:ea typeface="+mn-ea"/>
                </a:endParaRPr>
              </a:p>
            </p:txBody>
          </p:sp>
          <p:sp>
            <p:nvSpPr>
              <p:cNvPr id="32" name="Rectangle 31"/>
              <p:cNvSpPr/>
              <p:nvPr/>
            </p:nvSpPr>
            <p:spPr bwMode="auto">
              <a:xfrm>
                <a:off x="4191000" y="5105400"/>
                <a:ext cx="152400" cy="152400"/>
              </a:xfrm>
              <a:prstGeom prst="rect">
                <a:avLst/>
              </a:prstGeom>
              <a:noFill/>
              <a:ln w="19050" cap="flat" cmpd="sng" algn="ctr">
                <a:solidFill>
                  <a:srgbClr val="002060"/>
                </a:solidFill>
                <a:prstDash val="solid"/>
                <a:round/>
                <a:headEnd type="none" w="med" len="med"/>
                <a:tailEnd type="triangle" w="sm" len="med"/>
              </a:ln>
              <a:effectLst/>
              <a:sp3d>
                <a:bevelT prst="convex"/>
              </a:sp3d>
            </p:spPr>
            <p:txBody>
              <a:bodyPr wrap="none" anchor="ctr">
                <a:spAutoFit/>
              </a:bodyPr>
              <a:lstStyle/>
              <a:p>
                <a:pPr eaLnBrk="0" hangingPunct="0">
                  <a:lnSpc>
                    <a:spcPct val="130000"/>
                  </a:lnSpc>
                  <a:defRPr/>
                </a:pPr>
                <a:endParaRPr lang="en-GB">
                  <a:ea typeface="+mn-ea"/>
                </a:endParaRPr>
              </a:p>
            </p:txBody>
          </p:sp>
          <p:sp>
            <p:nvSpPr>
              <p:cNvPr id="33" name="Rectangle 32"/>
              <p:cNvSpPr/>
              <p:nvPr/>
            </p:nvSpPr>
            <p:spPr bwMode="auto">
              <a:xfrm>
                <a:off x="4343400" y="5105400"/>
                <a:ext cx="152400" cy="152400"/>
              </a:xfrm>
              <a:prstGeom prst="rect">
                <a:avLst/>
              </a:prstGeom>
              <a:noFill/>
              <a:ln w="19050" cap="flat" cmpd="sng" algn="ctr">
                <a:solidFill>
                  <a:srgbClr val="002060"/>
                </a:solidFill>
                <a:prstDash val="solid"/>
                <a:round/>
                <a:headEnd type="none" w="med" len="med"/>
                <a:tailEnd type="triangle" w="sm" len="med"/>
              </a:ln>
              <a:effectLst/>
              <a:sp3d>
                <a:bevelT prst="convex"/>
              </a:sp3d>
            </p:spPr>
            <p:txBody>
              <a:bodyPr wrap="none" anchor="ctr">
                <a:spAutoFit/>
              </a:bodyPr>
              <a:lstStyle/>
              <a:p>
                <a:pPr eaLnBrk="0" hangingPunct="0">
                  <a:lnSpc>
                    <a:spcPct val="130000"/>
                  </a:lnSpc>
                  <a:defRPr/>
                </a:pPr>
                <a:endParaRPr lang="en-GB">
                  <a:ea typeface="+mn-ea"/>
                </a:endParaRPr>
              </a:p>
            </p:txBody>
          </p:sp>
          <p:sp>
            <p:nvSpPr>
              <p:cNvPr id="34" name="Rectangle 33"/>
              <p:cNvSpPr/>
              <p:nvPr/>
            </p:nvSpPr>
            <p:spPr bwMode="auto">
              <a:xfrm>
                <a:off x="4495800" y="5105400"/>
                <a:ext cx="152400" cy="152400"/>
              </a:xfrm>
              <a:prstGeom prst="rect">
                <a:avLst/>
              </a:prstGeom>
              <a:noFill/>
              <a:ln w="19050" cap="flat" cmpd="sng" algn="ctr">
                <a:solidFill>
                  <a:srgbClr val="002060"/>
                </a:solidFill>
                <a:prstDash val="solid"/>
                <a:round/>
                <a:headEnd type="none" w="med" len="med"/>
                <a:tailEnd type="triangle" w="sm" len="med"/>
              </a:ln>
              <a:effectLst/>
              <a:sp3d>
                <a:bevelT prst="convex"/>
              </a:sp3d>
            </p:spPr>
            <p:txBody>
              <a:bodyPr wrap="none" anchor="ctr">
                <a:spAutoFit/>
              </a:bodyPr>
              <a:lstStyle/>
              <a:p>
                <a:pPr eaLnBrk="0" hangingPunct="0">
                  <a:lnSpc>
                    <a:spcPct val="130000"/>
                  </a:lnSpc>
                  <a:defRPr/>
                </a:pPr>
                <a:endParaRPr lang="en-GB">
                  <a:ea typeface="+mn-ea"/>
                </a:endParaRPr>
              </a:p>
            </p:txBody>
          </p:sp>
        </p:grpSp>
        <p:cxnSp>
          <p:nvCxnSpPr>
            <p:cNvPr id="20486" name="Straight Connector 6"/>
            <p:cNvCxnSpPr>
              <a:cxnSpLocks noChangeShapeType="1"/>
            </p:cNvCxnSpPr>
            <p:nvPr/>
          </p:nvCxnSpPr>
          <p:spPr bwMode="auto">
            <a:xfrm rot="5400000">
              <a:off x="6286500" y="2476500"/>
              <a:ext cx="533400" cy="0"/>
            </a:xfrm>
            <a:prstGeom prst="line">
              <a:avLst/>
            </a:prstGeom>
            <a:noFill/>
            <a:ln w="19050">
              <a:solidFill>
                <a:srgbClr val="CC3300"/>
              </a:solidFill>
              <a:round/>
              <a:headEnd/>
              <a:tailEnd type="triangle" w="sm" len="med"/>
            </a:ln>
            <a:extLst>
              <a:ext uri="{909E8E84-426E-40dd-AFC4-6F175D3DCCD1}">
                <a14:hiddenFill xmlns:a14="http://schemas.microsoft.com/office/drawing/2010/main">
                  <a:noFill/>
                </a14:hiddenFill>
              </a:ext>
            </a:extLst>
          </p:spPr>
        </p:cxnSp>
        <p:cxnSp>
          <p:nvCxnSpPr>
            <p:cNvPr id="20487" name="Straight Connector 7"/>
            <p:cNvCxnSpPr>
              <a:cxnSpLocks noChangeShapeType="1"/>
            </p:cNvCxnSpPr>
            <p:nvPr/>
          </p:nvCxnSpPr>
          <p:spPr bwMode="auto">
            <a:xfrm rot="5400000">
              <a:off x="6477000" y="3200400"/>
              <a:ext cx="152400" cy="0"/>
            </a:xfrm>
            <a:prstGeom prst="line">
              <a:avLst/>
            </a:prstGeom>
            <a:noFill/>
            <a:ln w="19050">
              <a:solidFill>
                <a:srgbClr val="CC3300"/>
              </a:solidFill>
              <a:round/>
              <a:headEnd/>
              <a:tailEnd/>
            </a:ln>
            <a:extLst>
              <a:ext uri="{909E8E84-426E-40dd-AFC4-6F175D3DCCD1}">
                <a14:hiddenFill xmlns:a14="http://schemas.microsoft.com/office/drawing/2010/main">
                  <a:noFill/>
                </a14:hiddenFill>
              </a:ext>
            </a:extLst>
          </p:spPr>
        </p:cxnSp>
      </p:grpSp>
      <p:sp>
        <p:nvSpPr>
          <p:cNvPr id="35" name="TextBox 34"/>
          <p:cNvSpPr txBox="1"/>
          <p:nvPr/>
        </p:nvSpPr>
        <p:spPr>
          <a:xfrm>
            <a:off x="2620221" y="35912"/>
            <a:ext cx="3614967" cy="523220"/>
          </a:xfrm>
          <a:prstGeom prst="rect">
            <a:avLst/>
          </a:prstGeom>
          <a:noFill/>
        </p:spPr>
        <p:txBody>
          <a:bodyPr wrap="none" rtlCol="0">
            <a:spAutoFit/>
          </a:bodyPr>
          <a:lstStyle/>
          <a:p>
            <a:r>
              <a:rPr lang="en-US" sz="2800" dirty="0" smtClean="0">
                <a:solidFill>
                  <a:srgbClr val="0000FF"/>
                </a:solidFill>
                <a:latin typeface="Comic Sans MS"/>
                <a:cs typeface="Comic Sans MS"/>
              </a:rPr>
              <a:t>Timing requirements</a:t>
            </a:r>
            <a:endParaRPr lang="en-US" sz="2800" dirty="0">
              <a:solidFill>
                <a:srgbClr val="C00000"/>
              </a:solidFill>
              <a:latin typeface="Comic Sans MS"/>
              <a:cs typeface="Comic Sans MS"/>
            </a:endParaRPr>
          </a:p>
        </p:txBody>
      </p:sp>
      <p:sp>
        <p:nvSpPr>
          <p:cNvPr id="36" name="Segnaposto data 2"/>
          <p:cNvSpPr>
            <a:spLocks noGrp="1"/>
          </p:cNvSpPr>
          <p:nvPr>
            <p:ph type="dt" sz="half" idx="4294967295"/>
          </p:nvPr>
        </p:nvSpPr>
        <p:spPr>
          <a:xfrm>
            <a:off x="35496" y="6597352"/>
            <a:ext cx="2514600" cy="260648"/>
          </a:xfrm>
          <a:prstGeom prst="rect">
            <a:avLst/>
          </a:prstGeom>
        </p:spPr>
        <p:txBody>
          <a:bodyPr/>
          <a:lstStyle>
            <a:lvl1pPr>
              <a:defRPr sz="1200" i="1">
                <a:solidFill>
                  <a:srgbClr val="FFFFFF"/>
                </a:solidFill>
                <a:latin typeface="Times New Roman" pitchFamily="18" charset="0"/>
                <a:cs typeface="Times New Roman" pitchFamily="18" charset="0"/>
              </a:defRPr>
            </a:lvl1pPr>
          </a:lstStyle>
          <a:p>
            <a:r>
              <a:rPr lang="en-US" smtClean="0"/>
              <a:t>V. Manzari - INFN Bari</a:t>
            </a:r>
            <a:endParaRPr lang="en-US" dirty="0"/>
          </a:p>
        </p:txBody>
      </p:sp>
      <p:sp>
        <p:nvSpPr>
          <p:cNvPr id="37" name="Segnaposto piè di pagina 3"/>
          <p:cNvSpPr>
            <a:spLocks noGrp="1"/>
          </p:cNvSpPr>
          <p:nvPr>
            <p:ph type="ftr" sz="quarter" idx="4294967295"/>
          </p:nvPr>
        </p:nvSpPr>
        <p:spPr>
          <a:xfrm>
            <a:off x="2293640" y="6597352"/>
            <a:ext cx="4556720" cy="260648"/>
          </a:xfrm>
          <a:prstGeom prst="rect">
            <a:avLst/>
          </a:prstGeom>
        </p:spPr>
        <p:txBody>
          <a:bodyPr/>
          <a:lstStyle>
            <a:lvl1pPr algn="ctr">
              <a:defRPr sz="1200" i="1">
                <a:solidFill>
                  <a:srgbClr val="FFFFFF"/>
                </a:solidFill>
                <a:latin typeface="Times New Roman" pitchFamily="18" charset="0"/>
                <a:cs typeface="Times New Roman" pitchFamily="18" charset="0"/>
              </a:defRPr>
            </a:lvl1pPr>
          </a:lstStyle>
          <a:p>
            <a:r>
              <a:rPr lang="en-US" dirty="0" smtClean="0"/>
              <a:t>STORI’11 Conference – 9-14 October 201I</a:t>
            </a:r>
            <a:endParaRPr lang="en-US" dirty="0"/>
          </a:p>
        </p:txBody>
      </p:sp>
      <p:sp>
        <p:nvSpPr>
          <p:cNvPr id="38" name="Segnaposto numero diapositiva 4"/>
          <p:cNvSpPr>
            <a:spLocks noGrp="1"/>
          </p:cNvSpPr>
          <p:nvPr>
            <p:ph type="sldNum" sz="quarter" idx="4294967295"/>
          </p:nvPr>
        </p:nvSpPr>
        <p:spPr>
          <a:xfrm>
            <a:off x="7279704" y="6597352"/>
            <a:ext cx="1828800" cy="260648"/>
          </a:xfrm>
          <a:prstGeom prst="rect">
            <a:avLst/>
          </a:prstGeom>
        </p:spPr>
        <p:txBody>
          <a:bodyPr/>
          <a:lstStyle>
            <a:lvl1pPr algn="r">
              <a:defRPr sz="1200">
                <a:solidFill>
                  <a:srgbClr val="FFFFFF"/>
                </a:solidFill>
                <a:latin typeface="Times New Roman" pitchFamily="18" charset="0"/>
                <a:cs typeface="Times New Roman" pitchFamily="18" charset="0"/>
              </a:defRPr>
            </a:lvl1pPr>
          </a:lstStyle>
          <a:p>
            <a:fld id="{1AD43CCC-A7CC-4ABA-9D32-69ABA54BAB03}" type="slidenum">
              <a:rPr lang="en-US" smtClean="0"/>
              <a:pPr/>
              <a:t>47</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Content Placeholder 5"/>
          <p:cNvPicPr>
            <a:picLocks noGrp="1" noChangeAspect="1"/>
          </p:cNvPicPr>
          <p:nvPr>
            <p:ph idx="1"/>
          </p:nvPr>
        </p:nvPicPr>
        <p:blipFill>
          <a:blip r:embed="rId2" cstate="print">
            <a:extLst>
              <a:ext uri="{28A0092B-C50C-407E-A947-70E740481C1C}">
                <a14:useLocalDpi xmlns:a14="http://schemas.microsoft.com/office/drawing/2010/main"/>
              </a:ext>
            </a:extLst>
          </a:blip>
          <a:srcRect/>
          <a:stretch>
            <a:fillRect/>
          </a:stretch>
        </p:blipFill>
        <p:spPr>
          <a:xfrm>
            <a:off x="228600" y="745976"/>
            <a:ext cx="7091363" cy="4267200"/>
          </a:xfrm>
        </p:spPr>
      </p:pic>
      <p:cxnSp>
        <p:nvCxnSpPr>
          <p:cNvPr id="28677" name="Straight Connector 7"/>
          <p:cNvCxnSpPr>
            <a:cxnSpLocks noChangeShapeType="1"/>
          </p:cNvCxnSpPr>
          <p:nvPr/>
        </p:nvCxnSpPr>
        <p:spPr bwMode="auto">
          <a:xfrm flipV="1">
            <a:off x="1344613" y="3200400"/>
            <a:ext cx="0" cy="1752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8678" name="Straight Connector 8"/>
          <p:cNvCxnSpPr>
            <a:cxnSpLocks noChangeShapeType="1"/>
          </p:cNvCxnSpPr>
          <p:nvPr/>
        </p:nvCxnSpPr>
        <p:spPr bwMode="auto">
          <a:xfrm flipV="1">
            <a:off x="2044700" y="3200400"/>
            <a:ext cx="0" cy="1752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8679" name="Straight Arrow Connector 10"/>
          <p:cNvCxnSpPr>
            <a:cxnSpLocks noChangeShapeType="1"/>
          </p:cNvCxnSpPr>
          <p:nvPr/>
        </p:nvCxnSpPr>
        <p:spPr bwMode="auto">
          <a:xfrm flipH="1">
            <a:off x="914400" y="4495800"/>
            <a:ext cx="381000" cy="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8680" name="Straight Arrow Connector 11"/>
          <p:cNvCxnSpPr>
            <a:cxnSpLocks noChangeShapeType="1"/>
          </p:cNvCxnSpPr>
          <p:nvPr/>
        </p:nvCxnSpPr>
        <p:spPr bwMode="auto">
          <a:xfrm>
            <a:off x="2133600" y="4495800"/>
            <a:ext cx="381000" cy="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28681" name="Rectangle 14"/>
          <p:cNvSpPr>
            <a:spLocks noChangeArrowheads="1"/>
          </p:cNvSpPr>
          <p:nvPr/>
        </p:nvSpPr>
        <p:spPr bwMode="auto">
          <a:xfrm>
            <a:off x="2987824" y="4479776"/>
            <a:ext cx="4343400" cy="5334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TextBox 11"/>
          <p:cNvSpPr txBox="1"/>
          <p:nvPr/>
        </p:nvSpPr>
        <p:spPr>
          <a:xfrm>
            <a:off x="1069190" y="35912"/>
            <a:ext cx="7005619" cy="430887"/>
          </a:xfrm>
          <a:prstGeom prst="rect">
            <a:avLst/>
          </a:prstGeom>
          <a:noFill/>
        </p:spPr>
        <p:txBody>
          <a:bodyPr wrap="none" rtlCol="0">
            <a:spAutoFit/>
          </a:bodyPr>
          <a:lstStyle/>
          <a:p>
            <a:pPr algn="ctr"/>
            <a:r>
              <a:rPr lang="en-US" sz="2200" dirty="0" smtClean="0">
                <a:solidFill>
                  <a:srgbClr val="0000FF"/>
                </a:solidFill>
                <a:latin typeface="Comic Sans MS"/>
                <a:cs typeface="Comic Sans MS"/>
              </a:rPr>
              <a:t>Beauty via displaced electrons: strategy and results </a:t>
            </a:r>
            <a:endParaRPr lang="en-US" sz="2200" baseline="-25000" dirty="0">
              <a:solidFill>
                <a:srgbClr val="C00000"/>
              </a:solidFill>
              <a:latin typeface="Comic Sans MS"/>
              <a:cs typeface="Comic Sans MS"/>
            </a:endParaRPr>
          </a:p>
        </p:txBody>
      </p:sp>
      <p:sp>
        <p:nvSpPr>
          <p:cNvPr id="13" name="Segnaposto data 2"/>
          <p:cNvSpPr>
            <a:spLocks noGrp="1"/>
          </p:cNvSpPr>
          <p:nvPr>
            <p:ph type="dt" sz="half" idx="2"/>
          </p:nvPr>
        </p:nvSpPr>
        <p:spPr>
          <a:xfrm>
            <a:off x="35496" y="6597352"/>
            <a:ext cx="2514600" cy="260648"/>
          </a:xfrm>
          <a:prstGeom prst="rect">
            <a:avLst/>
          </a:prstGeom>
        </p:spPr>
        <p:txBody>
          <a:bodyPr/>
          <a:lstStyle>
            <a:lvl1pPr>
              <a:defRPr sz="1200" i="1">
                <a:solidFill>
                  <a:srgbClr val="FFFFFF"/>
                </a:solidFill>
                <a:latin typeface="Times New Roman" pitchFamily="18" charset="0"/>
                <a:cs typeface="Times New Roman" pitchFamily="18" charset="0"/>
              </a:defRPr>
            </a:lvl1pPr>
          </a:lstStyle>
          <a:p>
            <a:r>
              <a:rPr lang="en-US" smtClean="0"/>
              <a:t>V. Manzari - INFN Bari</a:t>
            </a:r>
            <a:endParaRPr lang="en-US" dirty="0"/>
          </a:p>
        </p:txBody>
      </p:sp>
      <p:sp>
        <p:nvSpPr>
          <p:cNvPr id="14" name="Segnaposto piè di pagina 3"/>
          <p:cNvSpPr>
            <a:spLocks noGrp="1"/>
          </p:cNvSpPr>
          <p:nvPr>
            <p:ph type="ftr" sz="quarter" idx="3"/>
          </p:nvPr>
        </p:nvSpPr>
        <p:spPr>
          <a:xfrm>
            <a:off x="2293640" y="6597352"/>
            <a:ext cx="4556720" cy="260648"/>
          </a:xfrm>
          <a:prstGeom prst="rect">
            <a:avLst/>
          </a:prstGeom>
        </p:spPr>
        <p:txBody>
          <a:bodyPr/>
          <a:lstStyle>
            <a:lvl1pPr algn="ctr">
              <a:defRPr sz="1200" i="1">
                <a:solidFill>
                  <a:srgbClr val="FFFFFF"/>
                </a:solidFill>
                <a:latin typeface="Times New Roman" pitchFamily="18" charset="0"/>
                <a:cs typeface="Times New Roman" pitchFamily="18" charset="0"/>
              </a:defRPr>
            </a:lvl1pPr>
          </a:lstStyle>
          <a:p>
            <a:r>
              <a:rPr lang="en-US" dirty="0" smtClean="0"/>
              <a:t>STORI’11 Conference – 9-14 October 201I</a:t>
            </a:r>
            <a:endParaRPr lang="en-US" dirty="0"/>
          </a:p>
        </p:txBody>
      </p:sp>
      <p:sp>
        <p:nvSpPr>
          <p:cNvPr id="15" name="Segnaposto numero diapositiva 4"/>
          <p:cNvSpPr>
            <a:spLocks noGrp="1"/>
          </p:cNvSpPr>
          <p:nvPr>
            <p:ph type="sldNum" sz="quarter" idx="4"/>
          </p:nvPr>
        </p:nvSpPr>
        <p:spPr>
          <a:xfrm>
            <a:off x="7279704" y="6597352"/>
            <a:ext cx="1828800" cy="260648"/>
          </a:xfrm>
          <a:prstGeom prst="rect">
            <a:avLst/>
          </a:prstGeom>
        </p:spPr>
        <p:txBody>
          <a:bodyPr/>
          <a:lstStyle>
            <a:lvl1pPr algn="r">
              <a:defRPr sz="1200">
                <a:solidFill>
                  <a:srgbClr val="FFFFFF"/>
                </a:solidFill>
                <a:latin typeface="Times New Roman" pitchFamily="18" charset="0"/>
                <a:cs typeface="Times New Roman" pitchFamily="18" charset="0"/>
              </a:defRPr>
            </a:lvl1pPr>
          </a:lstStyle>
          <a:p>
            <a:fld id="{1AD43CCC-A7CC-4ABA-9D32-69ABA54BAB03}" type="slidenum">
              <a:rPr lang="en-US" smtClean="0"/>
              <a:pPr/>
              <a:t>48</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Content Placeholder 5"/>
          <p:cNvPicPr>
            <a:picLocks noGrp="1" noChangeAspect="1"/>
          </p:cNvPicPr>
          <p:nvPr>
            <p:ph idx="1"/>
          </p:nvPr>
        </p:nvPicPr>
        <p:blipFill>
          <a:blip r:embed="rId2" cstate="print">
            <a:extLst>
              <a:ext uri="{28A0092B-C50C-407E-A947-70E740481C1C}">
                <a14:useLocalDpi xmlns:a14="http://schemas.microsoft.com/office/drawing/2010/main"/>
              </a:ext>
            </a:extLst>
          </a:blip>
          <a:srcRect/>
          <a:stretch>
            <a:fillRect/>
          </a:stretch>
        </p:blipFill>
        <p:spPr>
          <a:xfrm>
            <a:off x="228600" y="745976"/>
            <a:ext cx="7091363" cy="4267200"/>
          </a:xfrm>
        </p:spPr>
      </p:pic>
      <p:cxnSp>
        <p:nvCxnSpPr>
          <p:cNvPr id="28677" name="Straight Connector 7"/>
          <p:cNvCxnSpPr>
            <a:cxnSpLocks noChangeShapeType="1"/>
          </p:cNvCxnSpPr>
          <p:nvPr/>
        </p:nvCxnSpPr>
        <p:spPr bwMode="auto">
          <a:xfrm flipV="1">
            <a:off x="1344613" y="3200400"/>
            <a:ext cx="0" cy="1752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8678" name="Straight Connector 8"/>
          <p:cNvCxnSpPr>
            <a:cxnSpLocks noChangeShapeType="1"/>
          </p:cNvCxnSpPr>
          <p:nvPr/>
        </p:nvCxnSpPr>
        <p:spPr bwMode="auto">
          <a:xfrm flipV="1">
            <a:off x="2044700" y="3200400"/>
            <a:ext cx="0" cy="1752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8679" name="Straight Arrow Connector 10"/>
          <p:cNvCxnSpPr>
            <a:cxnSpLocks noChangeShapeType="1"/>
          </p:cNvCxnSpPr>
          <p:nvPr/>
        </p:nvCxnSpPr>
        <p:spPr bwMode="auto">
          <a:xfrm flipH="1">
            <a:off x="914400" y="4495800"/>
            <a:ext cx="381000" cy="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8680" name="Straight Arrow Connector 11"/>
          <p:cNvCxnSpPr>
            <a:cxnSpLocks noChangeShapeType="1"/>
          </p:cNvCxnSpPr>
          <p:nvPr/>
        </p:nvCxnSpPr>
        <p:spPr bwMode="auto">
          <a:xfrm>
            <a:off x="2133600" y="4495800"/>
            <a:ext cx="381000" cy="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28681" name="Rectangle 14"/>
          <p:cNvSpPr>
            <a:spLocks noChangeArrowheads="1"/>
          </p:cNvSpPr>
          <p:nvPr/>
        </p:nvSpPr>
        <p:spPr bwMode="auto">
          <a:xfrm>
            <a:off x="3124200" y="4479776"/>
            <a:ext cx="4343400" cy="5334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TextBox 11"/>
          <p:cNvSpPr txBox="1"/>
          <p:nvPr/>
        </p:nvSpPr>
        <p:spPr>
          <a:xfrm>
            <a:off x="1069190" y="35912"/>
            <a:ext cx="7005619" cy="430887"/>
          </a:xfrm>
          <a:prstGeom prst="rect">
            <a:avLst/>
          </a:prstGeom>
          <a:noFill/>
        </p:spPr>
        <p:txBody>
          <a:bodyPr wrap="none" rtlCol="0">
            <a:spAutoFit/>
          </a:bodyPr>
          <a:lstStyle/>
          <a:p>
            <a:pPr algn="ctr"/>
            <a:r>
              <a:rPr lang="en-US" sz="2200" dirty="0" smtClean="0">
                <a:solidFill>
                  <a:srgbClr val="0000FF"/>
                </a:solidFill>
                <a:latin typeface="Comic Sans MS"/>
                <a:cs typeface="Comic Sans MS"/>
              </a:rPr>
              <a:t>Beauty via displaced electrons: strategy and results </a:t>
            </a:r>
            <a:endParaRPr lang="en-US" sz="2200" baseline="-25000" dirty="0">
              <a:solidFill>
                <a:srgbClr val="C00000"/>
              </a:solidFill>
              <a:latin typeface="Comic Sans MS"/>
              <a:cs typeface="Comic Sans MS"/>
            </a:endParaRPr>
          </a:p>
        </p:txBody>
      </p:sp>
      <p:pic>
        <p:nvPicPr>
          <p:cNvPr id="9" name="Picture 1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813622" y="742478"/>
            <a:ext cx="4006850" cy="463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042" y="5157192"/>
            <a:ext cx="7848872" cy="1323439"/>
          </a:xfrm>
          <a:prstGeom prst="rect">
            <a:avLst/>
          </a:prstGeom>
        </p:spPr>
        <p:txBody>
          <a:bodyPr wrap="square">
            <a:spAutoFit/>
          </a:bodyPr>
          <a:lstStyle/>
          <a:p>
            <a:pPr marL="285750" indent="-285750">
              <a:buFont typeface="Wingdings" charset="2"/>
              <a:buChar char="Ø"/>
            </a:pPr>
            <a:r>
              <a:rPr lang="en-US" sz="1600" dirty="0">
                <a:latin typeface="Times New Roman"/>
                <a:ea typeface="ＭＳ Ｐゴシック" charset="0"/>
                <a:cs typeface="Times New Roman"/>
              </a:rPr>
              <a:t>The impact </a:t>
            </a:r>
            <a:r>
              <a:rPr lang="en-US" sz="1600" dirty="0" smtClean="0">
                <a:latin typeface="Times New Roman"/>
                <a:ea typeface="ＭＳ Ｐゴシック" charset="0"/>
                <a:cs typeface="Times New Roman"/>
              </a:rPr>
              <a:t>of the ITS upgrade is </a:t>
            </a:r>
            <a:r>
              <a:rPr lang="en-US" sz="1600" dirty="0">
                <a:latin typeface="Times New Roman"/>
                <a:ea typeface="ＭＳ Ｐゴシック" charset="0"/>
                <a:cs typeface="Times New Roman"/>
              </a:rPr>
              <a:t>two-</a:t>
            </a:r>
            <a:r>
              <a:rPr lang="en-US" sz="1600" dirty="0" smtClean="0">
                <a:latin typeface="Times New Roman"/>
                <a:ea typeface="ＭＳ Ｐゴシック" charset="0"/>
                <a:cs typeface="Times New Roman"/>
              </a:rPr>
              <a:t>fold:</a:t>
            </a:r>
          </a:p>
          <a:p>
            <a:pPr marL="742950" lvl="1" indent="-285750">
              <a:buFont typeface="Arial"/>
              <a:buChar char="•"/>
            </a:pPr>
            <a:r>
              <a:rPr lang="en-US" sz="1600" dirty="0" smtClean="0">
                <a:latin typeface="Times New Roman"/>
                <a:ea typeface="ＭＳ Ｐゴシック" charset="0"/>
                <a:cs typeface="Times New Roman"/>
              </a:rPr>
              <a:t>Reduced </a:t>
            </a:r>
            <a:r>
              <a:rPr lang="en-US" sz="1600" dirty="0">
                <a:latin typeface="Times New Roman"/>
                <a:ea typeface="ＭＳ Ｐゴシック" charset="0"/>
                <a:cs typeface="Times New Roman"/>
              </a:rPr>
              <a:t>material budget decreases electrons from photon conversions, one of the main background sources </a:t>
            </a:r>
            <a:r>
              <a:rPr lang="en-US" sz="1600" dirty="0">
                <a:latin typeface="Times New Roman"/>
                <a:ea typeface="ＭＳ Ｐゴシック" charset="0"/>
                <a:cs typeface="Times New Roman"/>
                <a:sym typeface="Wingdings" charset="0"/>
              </a:rPr>
              <a:t> increase S/</a:t>
            </a:r>
            <a:r>
              <a:rPr lang="en-US" sz="1600" dirty="0" smtClean="0">
                <a:latin typeface="Times New Roman"/>
                <a:ea typeface="ＭＳ Ｐゴシック" charset="0"/>
                <a:cs typeface="Times New Roman"/>
                <a:sym typeface="Wingdings" charset="0"/>
              </a:rPr>
              <a:t>B</a:t>
            </a:r>
          </a:p>
          <a:p>
            <a:pPr marL="742950" lvl="1" indent="-285750">
              <a:buFont typeface="Arial"/>
              <a:buChar char="•"/>
            </a:pPr>
            <a:r>
              <a:rPr lang="en-US" sz="1600" dirty="0" smtClean="0">
                <a:latin typeface="Times New Roman"/>
                <a:ea typeface="ＭＳ Ｐゴシック" charset="0"/>
                <a:cs typeface="Times New Roman"/>
              </a:rPr>
              <a:t>Better </a:t>
            </a:r>
            <a:r>
              <a:rPr lang="en-US" sz="1600" dirty="0">
                <a:latin typeface="Times New Roman"/>
                <a:ea typeface="ＭＳ Ｐゴシック" charset="0"/>
                <a:cs typeface="Times New Roman"/>
              </a:rPr>
              <a:t>impact parameter resolution improves the separation of displaced electrons (from B) and backgrounds from the primary vertex (e.g. </a:t>
            </a:r>
            <a:r>
              <a:rPr lang="en-US" sz="1600" dirty="0" err="1">
                <a:latin typeface="Times New Roman"/>
                <a:ea typeface="ＭＳ Ｐゴシック" charset="0"/>
                <a:cs typeface="Times New Roman"/>
              </a:rPr>
              <a:t>Dalitz</a:t>
            </a:r>
            <a:r>
              <a:rPr lang="en-US" sz="1600" dirty="0">
                <a:latin typeface="Times New Roman"/>
                <a:ea typeface="ＭＳ Ｐゴシック" charset="0"/>
                <a:cs typeface="Times New Roman"/>
              </a:rPr>
              <a:t> decays)</a:t>
            </a:r>
          </a:p>
        </p:txBody>
      </p:sp>
      <p:sp>
        <p:nvSpPr>
          <p:cNvPr id="11" name="Segnaposto data 2"/>
          <p:cNvSpPr>
            <a:spLocks noGrp="1"/>
          </p:cNvSpPr>
          <p:nvPr>
            <p:ph type="dt" sz="half" idx="2"/>
          </p:nvPr>
        </p:nvSpPr>
        <p:spPr>
          <a:xfrm>
            <a:off x="35496" y="6597352"/>
            <a:ext cx="2514600" cy="260648"/>
          </a:xfrm>
          <a:prstGeom prst="rect">
            <a:avLst/>
          </a:prstGeom>
        </p:spPr>
        <p:txBody>
          <a:bodyPr/>
          <a:lstStyle>
            <a:lvl1pPr>
              <a:defRPr sz="1200" i="1">
                <a:solidFill>
                  <a:srgbClr val="FFFFFF"/>
                </a:solidFill>
                <a:latin typeface="Times New Roman" pitchFamily="18" charset="0"/>
                <a:cs typeface="Times New Roman" pitchFamily="18" charset="0"/>
              </a:defRPr>
            </a:lvl1pPr>
          </a:lstStyle>
          <a:p>
            <a:r>
              <a:rPr lang="en-US" smtClean="0"/>
              <a:t>V. Manzari - INFN Bari</a:t>
            </a:r>
            <a:endParaRPr lang="en-US" dirty="0"/>
          </a:p>
        </p:txBody>
      </p:sp>
      <p:sp>
        <p:nvSpPr>
          <p:cNvPr id="13" name="Segnaposto piè di pagina 3"/>
          <p:cNvSpPr>
            <a:spLocks noGrp="1"/>
          </p:cNvSpPr>
          <p:nvPr>
            <p:ph type="ftr" sz="quarter" idx="3"/>
          </p:nvPr>
        </p:nvSpPr>
        <p:spPr>
          <a:xfrm>
            <a:off x="2293640" y="6597352"/>
            <a:ext cx="4556720" cy="260648"/>
          </a:xfrm>
          <a:prstGeom prst="rect">
            <a:avLst/>
          </a:prstGeom>
        </p:spPr>
        <p:txBody>
          <a:bodyPr/>
          <a:lstStyle>
            <a:lvl1pPr algn="ctr">
              <a:defRPr sz="1200" i="1">
                <a:solidFill>
                  <a:srgbClr val="FFFFFF"/>
                </a:solidFill>
                <a:latin typeface="Times New Roman" pitchFamily="18" charset="0"/>
                <a:cs typeface="Times New Roman" pitchFamily="18" charset="0"/>
              </a:defRPr>
            </a:lvl1pPr>
          </a:lstStyle>
          <a:p>
            <a:r>
              <a:rPr lang="en-US" dirty="0" smtClean="0"/>
              <a:t>STORI’11 Conference – 9-14 October 201I</a:t>
            </a:r>
            <a:endParaRPr lang="en-US" dirty="0"/>
          </a:p>
        </p:txBody>
      </p:sp>
      <p:sp>
        <p:nvSpPr>
          <p:cNvPr id="14" name="Segnaposto numero diapositiva 4"/>
          <p:cNvSpPr>
            <a:spLocks noGrp="1"/>
          </p:cNvSpPr>
          <p:nvPr>
            <p:ph type="sldNum" sz="quarter" idx="4"/>
          </p:nvPr>
        </p:nvSpPr>
        <p:spPr>
          <a:xfrm>
            <a:off x="7279704" y="6597352"/>
            <a:ext cx="1828800" cy="260648"/>
          </a:xfrm>
          <a:prstGeom prst="rect">
            <a:avLst/>
          </a:prstGeom>
        </p:spPr>
        <p:txBody>
          <a:bodyPr/>
          <a:lstStyle>
            <a:lvl1pPr algn="r">
              <a:defRPr sz="1200">
                <a:solidFill>
                  <a:srgbClr val="FFFFFF"/>
                </a:solidFill>
                <a:latin typeface="Times New Roman" pitchFamily="18" charset="0"/>
                <a:cs typeface="Times New Roman" pitchFamily="18" charset="0"/>
              </a:defRPr>
            </a:lvl1pPr>
          </a:lstStyle>
          <a:p>
            <a:fld id="{1AD43CCC-A7CC-4ABA-9D32-69ABA54BAB03}" type="slidenum">
              <a:rPr lang="en-US" smtClean="0"/>
              <a:pPr/>
              <a:t>49</a:t>
            </a:fld>
            <a:endParaRPr lang="en-US" dirty="0"/>
          </a:p>
        </p:txBody>
      </p:sp>
    </p:spTree>
    <p:extLst>
      <p:ext uri="{BB962C8B-B14F-4D97-AF65-F5344CB8AC3E}">
        <p14:creationId xmlns:p14="http://schemas.microsoft.com/office/powerpoint/2010/main" val="195722934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extBox 6"/>
          <p:cNvSpPr txBox="1">
            <a:spLocks noChangeArrowheads="1"/>
          </p:cNvSpPr>
          <p:nvPr/>
        </p:nvSpPr>
        <p:spPr bwMode="auto">
          <a:xfrm>
            <a:off x="35496" y="4293096"/>
            <a:ext cx="5760640"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marL="285750" indent="-285750" eaLnBrk="1" hangingPunct="1">
              <a:buFont typeface="Wingdings" charset="2"/>
              <a:buChar char="Ø"/>
            </a:pPr>
            <a:r>
              <a:rPr lang="en-GB" sz="1800" b="0" dirty="0" smtClean="0">
                <a:solidFill>
                  <a:srgbClr val="002060"/>
                </a:solidFill>
                <a:latin typeface="Times New Roman"/>
                <a:cs typeface="Times New Roman"/>
              </a:rPr>
              <a:t>The ITS </a:t>
            </a:r>
            <a:r>
              <a:rPr lang="en-GB" sz="1800" b="0" dirty="0">
                <a:solidFill>
                  <a:srgbClr val="002060"/>
                </a:solidFill>
                <a:latin typeface="Times New Roman"/>
                <a:cs typeface="Times New Roman"/>
              </a:rPr>
              <a:t>(Inner tracking System) consists of 6 concentric barrels of silicon detectors based on 3 different technologies</a:t>
            </a:r>
          </a:p>
          <a:p>
            <a:pPr lvl="1" eaLnBrk="1" hangingPunct="1">
              <a:spcBef>
                <a:spcPts val="1200"/>
              </a:spcBef>
              <a:buFont typeface="Arial" charset="0"/>
              <a:buChar char="•"/>
            </a:pPr>
            <a:r>
              <a:rPr lang="en-GB" sz="1800" b="0" dirty="0">
                <a:solidFill>
                  <a:srgbClr val="002060"/>
                </a:solidFill>
                <a:latin typeface="Times New Roman"/>
                <a:cs typeface="Times New Roman"/>
              </a:rPr>
              <a:t> 2 layers of silicon pixel (SPD)</a:t>
            </a:r>
          </a:p>
          <a:p>
            <a:pPr lvl="1" eaLnBrk="1" hangingPunct="1">
              <a:spcBef>
                <a:spcPts val="1200"/>
              </a:spcBef>
              <a:buFont typeface="Arial" charset="0"/>
              <a:buChar char="•"/>
            </a:pPr>
            <a:r>
              <a:rPr lang="en-GB" sz="1800" b="0" dirty="0">
                <a:solidFill>
                  <a:srgbClr val="002060"/>
                </a:solidFill>
                <a:latin typeface="Times New Roman"/>
                <a:cs typeface="Times New Roman"/>
              </a:rPr>
              <a:t> 2 layers of silicon drift (SDD)</a:t>
            </a:r>
          </a:p>
          <a:p>
            <a:pPr lvl="1" eaLnBrk="1" hangingPunct="1">
              <a:spcBef>
                <a:spcPts val="1200"/>
              </a:spcBef>
              <a:buFont typeface="Arial" charset="0"/>
              <a:buChar char="•"/>
            </a:pPr>
            <a:r>
              <a:rPr lang="en-GB" sz="1800" b="0" dirty="0">
                <a:solidFill>
                  <a:srgbClr val="002060"/>
                </a:solidFill>
                <a:latin typeface="Times New Roman"/>
                <a:cs typeface="Times New Roman"/>
              </a:rPr>
              <a:t> 2 layers of silicon strips (SSD)</a:t>
            </a:r>
          </a:p>
          <a:p>
            <a:pPr marL="285750" indent="-285750" eaLnBrk="1" hangingPunct="1">
              <a:buFont typeface="Wingdings" charset="2"/>
              <a:buChar char="Ø"/>
            </a:pPr>
            <a:endParaRPr lang="en-GB" sz="1800" b="0" dirty="0">
              <a:solidFill>
                <a:srgbClr val="002060"/>
              </a:solidFill>
              <a:latin typeface="Times New Roman"/>
              <a:cs typeface="Times New Roman"/>
            </a:endParaRPr>
          </a:p>
        </p:txBody>
      </p:sp>
      <p:grpSp>
        <p:nvGrpSpPr>
          <p:cNvPr id="9221" name="Group 8"/>
          <p:cNvGrpSpPr>
            <a:grpSpLocks/>
          </p:cNvGrpSpPr>
          <p:nvPr/>
        </p:nvGrpSpPr>
        <p:grpSpPr bwMode="auto">
          <a:xfrm>
            <a:off x="152400" y="762000"/>
            <a:ext cx="5029200" cy="3505200"/>
            <a:chOff x="3734" y="0"/>
            <a:chExt cx="2026" cy="1495"/>
          </a:xfrm>
        </p:grpSpPr>
        <p:pic>
          <p:nvPicPr>
            <p:cNvPr id="9223" name="Picture 9" descr="ALIce_SETUP_final_c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819" y="131"/>
              <a:ext cx="1941" cy="1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10" descr="ALIce_SETUP_final_cf"/>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419" y="787"/>
              <a:ext cx="337" cy="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5" name="Picture 11" descr="ALIce_SETUP_final_cf"/>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734" y="0"/>
              <a:ext cx="1486"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TextBox 10"/>
          <p:cNvSpPr txBox="1"/>
          <p:nvPr/>
        </p:nvSpPr>
        <p:spPr>
          <a:xfrm>
            <a:off x="1707637" y="35912"/>
            <a:ext cx="5745909" cy="523220"/>
          </a:xfrm>
          <a:prstGeom prst="rect">
            <a:avLst/>
          </a:prstGeom>
          <a:noFill/>
        </p:spPr>
        <p:txBody>
          <a:bodyPr wrap="none" rtlCol="0">
            <a:spAutoFit/>
          </a:bodyPr>
          <a:lstStyle/>
          <a:p>
            <a:r>
              <a:rPr lang="en-US" sz="2800" dirty="0" smtClean="0">
                <a:solidFill>
                  <a:srgbClr val="0000FF"/>
                </a:solidFill>
                <a:latin typeface="Comic Sans MS"/>
                <a:cs typeface="Comic Sans MS"/>
              </a:rPr>
              <a:t>“Current” Inner Tracking System</a:t>
            </a:r>
            <a:endParaRPr lang="en-US" sz="2800" dirty="0">
              <a:solidFill>
                <a:srgbClr val="0000FF"/>
              </a:solidFill>
              <a:latin typeface="Comic Sans MS"/>
              <a:cs typeface="Comic Sans MS"/>
            </a:endParaRPr>
          </a:p>
        </p:txBody>
      </p:sp>
      <p:pic>
        <p:nvPicPr>
          <p:cNvPr id="12" name="Picture 11" descr="beam2_58338chunk3_ev27_b"/>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724128" y="3797895"/>
            <a:ext cx="3219450" cy="2511425"/>
          </a:xfrm>
          <a:prstGeom prst="rect">
            <a:avLst/>
          </a:prstGeom>
          <a:noFill/>
          <a:ln w="9525">
            <a:noFill/>
            <a:miter lim="800000"/>
            <a:headEnd/>
            <a:tailEnd/>
          </a:ln>
        </p:spPr>
      </p:pic>
      <p:pic>
        <p:nvPicPr>
          <p:cNvPr id="13" name="Picture 6" descr="beam2_58338chunk3_ev27_a"/>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745038" y="1133599"/>
            <a:ext cx="3219450" cy="2511425"/>
          </a:xfrm>
          <a:prstGeom prst="rect">
            <a:avLst/>
          </a:prstGeom>
          <a:noFill/>
          <a:ln w="9525">
            <a:noFill/>
            <a:miter lim="800000"/>
            <a:headEnd/>
            <a:tailEnd/>
          </a:ln>
        </p:spPr>
      </p:pic>
      <p:sp>
        <p:nvSpPr>
          <p:cNvPr id="10" name="Segnaposto data 2"/>
          <p:cNvSpPr>
            <a:spLocks noGrp="1"/>
          </p:cNvSpPr>
          <p:nvPr>
            <p:ph type="dt" sz="half" idx="4294967295"/>
          </p:nvPr>
        </p:nvSpPr>
        <p:spPr>
          <a:xfrm>
            <a:off x="35496" y="6597352"/>
            <a:ext cx="2514600" cy="260648"/>
          </a:xfrm>
          <a:prstGeom prst="rect">
            <a:avLst/>
          </a:prstGeom>
        </p:spPr>
        <p:txBody>
          <a:bodyPr/>
          <a:lstStyle>
            <a:lvl1pPr>
              <a:defRPr sz="1200" i="1">
                <a:solidFill>
                  <a:srgbClr val="FFFFFF"/>
                </a:solidFill>
                <a:latin typeface="Times New Roman" pitchFamily="18" charset="0"/>
                <a:cs typeface="Times New Roman" pitchFamily="18" charset="0"/>
              </a:defRPr>
            </a:lvl1pPr>
          </a:lstStyle>
          <a:p>
            <a:r>
              <a:rPr lang="en-US" smtClean="0"/>
              <a:t>V. Manzari - INFN Bari</a:t>
            </a:r>
            <a:endParaRPr lang="en-US" dirty="0"/>
          </a:p>
        </p:txBody>
      </p:sp>
      <p:sp>
        <p:nvSpPr>
          <p:cNvPr id="14" name="Segnaposto piè di pagina 3"/>
          <p:cNvSpPr>
            <a:spLocks noGrp="1"/>
          </p:cNvSpPr>
          <p:nvPr>
            <p:ph type="ftr" sz="quarter" idx="4294967295"/>
          </p:nvPr>
        </p:nvSpPr>
        <p:spPr>
          <a:xfrm>
            <a:off x="2293640" y="6597352"/>
            <a:ext cx="4556720" cy="260648"/>
          </a:xfrm>
          <a:prstGeom prst="rect">
            <a:avLst/>
          </a:prstGeom>
        </p:spPr>
        <p:txBody>
          <a:bodyPr/>
          <a:lstStyle>
            <a:lvl1pPr algn="ctr">
              <a:defRPr sz="1200" i="1">
                <a:solidFill>
                  <a:srgbClr val="FFFFFF"/>
                </a:solidFill>
                <a:latin typeface="Times New Roman" pitchFamily="18" charset="0"/>
                <a:cs typeface="Times New Roman" pitchFamily="18" charset="0"/>
              </a:defRPr>
            </a:lvl1pPr>
          </a:lstStyle>
          <a:p>
            <a:r>
              <a:rPr lang="en-US" dirty="0" smtClean="0"/>
              <a:t>STORI’11 Conference – 9-14 October 201I</a:t>
            </a:r>
            <a:endParaRPr lang="en-US" dirty="0"/>
          </a:p>
        </p:txBody>
      </p:sp>
      <p:sp>
        <p:nvSpPr>
          <p:cNvPr id="15" name="Segnaposto numero diapositiva 4"/>
          <p:cNvSpPr>
            <a:spLocks noGrp="1"/>
          </p:cNvSpPr>
          <p:nvPr>
            <p:ph type="sldNum" sz="quarter" idx="4294967295"/>
          </p:nvPr>
        </p:nvSpPr>
        <p:spPr>
          <a:xfrm>
            <a:off x="7279704" y="6597352"/>
            <a:ext cx="1828800" cy="260648"/>
          </a:xfrm>
          <a:prstGeom prst="rect">
            <a:avLst/>
          </a:prstGeom>
        </p:spPr>
        <p:txBody>
          <a:bodyPr/>
          <a:lstStyle>
            <a:lvl1pPr algn="r">
              <a:defRPr sz="1200">
                <a:solidFill>
                  <a:srgbClr val="FFFFFF"/>
                </a:solidFill>
                <a:latin typeface="Times New Roman" pitchFamily="18" charset="0"/>
                <a:cs typeface="Times New Roman" pitchFamily="18" charset="0"/>
              </a:defRPr>
            </a:lvl1pPr>
          </a:lstStyle>
          <a:p>
            <a:fld id="{1AD43CCC-A7CC-4ABA-9D32-69ABA54BAB03}" type="slidenum">
              <a:rPr lang="en-US" smtClean="0"/>
              <a:pPr/>
              <a:t>5</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9"/>
          <p:cNvGraphicFramePr>
            <a:graphicFrameLocks/>
          </p:cNvGraphicFramePr>
          <p:nvPr>
            <p:extLst>
              <p:ext uri="{D42A27DB-BD31-4B8C-83A1-F6EECF244321}">
                <p14:modId xmlns:p14="http://schemas.microsoft.com/office/powerpoint/2010/main" val="1565266420"/>
              </p:ext>
            </p:extLst>
          </p:nvPr>
        </p:nvGraphicFramePr>
        <p:xfrm>
          <a:off x="1521913" y="1292116"/>
          <a:ext cx="6000750" cy="1752601"/>
        </p:xfrm>
        <a:graphic>
          <a:graphicData uri="http://schemas.openxmlformats.org/drawingml/2006/table">
            <a:tbl>
              <a:tblPr/>
              <a:tblGrid>
                <a:gridCol w="925564"/>
                <a:gridCol w="1799508"/>
                <a:gridCol w="1275428"/>
                <a:gridCol w="2000250"/>
              </a:tblGrid>
              <a:tr h="382942">
                <a:tc>
                  <a:txBody>
                    <a:bodyPr/>
                    <a:lstStyle/>
                    <a:p>
                      <a:pPr marL="0" marR="0" algn="ctr">
                        <a:lnSpc>
                          <a:spcPts val="1600"/>
                        </a:lnSpc>
                        <a:spcBef>
                          <a:spcPts val="0"/>
                        </a:spcBef>
                        <a:spcAft>
                          <a:spcPts val="0"/>
                        </a:spcAft>
                      </a:pPr>
                      <a:r>
                        <a:rPr lang="x-none" sz="1400" b="1">
                          <a:latin typeface="Arial"/>
                          <a:ea typeface="Times New Roman"/>
                          <a:cs typeface="Times New Roman"/>
                        </a:rPr>
                        <a:t>Particle</a:t>
                      </a:r>
                      <a:endParaRPr lang="en-US" sz="1200" dirty="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ts val="1600"/>
                        </a:lnSpc>
                        <a:spcBef>
                          <a:spcPts val="0"/>
                        </a:spcBef>
                        <a:spcAft>
                          <a:spcPts val="0"/>
                        </a:spcAft>
                      </a:pPr>
                      <a:r>
                        <a:rPr lang="x-none" sz="1400" b="1">
                          <a:latin typeface="Arial"/>
                          <a:ea typeface="Times New Roman"/>
                          <a:cs typeface="Times New Roman"/>
                        </a:rPr>
                        <a:t>Decay Channel</a:t>
                      </a:r>
                      <a:endParaRPr lang="en-US" sz="12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ts val="1600"/>
                        </a:lnSpc>
                        <a:spcBef>
                          <a:spcPts val="0"/>
                        </a:spcBef>
                        <a:spcAft>
                          <a:spcPts val="0"/>
                        </a:spcAft>
                      </a:pPr>
                      <a:r>
                        <a:rPr lang="x-none" sz="1400" b="1">
                          <a:latin typeface="Arial"/>
                          <a:ea typeface="Times New Roman"/>
                          <a:cs typeface="Times New Roman"/>
                        </a:rPr>
                        <a:t>c</a:t>
                      </a:r>
                      <a:r>
                        <a:rPr lang="x-none" sz="1400" b="1">
                          <a:latin typeface="Arial"/>
                          <a:ea typeface="Times New Roman"/>
                          <a:cs typeface="Times New Roman"/>
                          <a:sym typeface="Symbol"/>
                        </a:rPr>
                        <a:t></a:t>
                      </a:r>
                      <a:r>
                        <a:rPr lang="x-none" sz="1400" b="1">
                          <a:latin typeface="Arial"/>
                          <a:ea typeface="Times New Roman"/>
                          <a:cs typeface="Times New Roman"/>
                        </a:rPr>
                        <a:t> (</a:t>
                      </a:r>
                      <a:r>
                        <a:rPr lang="x-none" sz="1400" b="1">
                          <a:latin typeface="Arial"/>
                          <a:ea typeface="Times New Roman"/>
                          <a:cs typeface="Times New Roman"/>
                          <a:sym typeface="Symbol"/>
                        </a:rPr>
                        <a:t></a:t>
                      </a:r>
                      <a:r>
                        <a:rPr lang="x-none" sz="1400" b="1">
                          <a:latin typeface="Arial"/>
                          <a:ea typeface="Times New Roman"/>
                          <a:cs typeface="Times New Roman"/>
                        </a:rPr>
                        <a:t>m)</a:t>
                      </a:r>
                      <a:endParaRPr lang="en-US" sz="12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ts val="1600"/>
                        </a:lnSpc>
                        <a:spcBef>
                          <a:spcPts val="0"/>
                        </a:spcBef>
                        <a:spcAft>
                          <a:spcPts val="0"/>
                        </a:spcAft>
                      </a:pPr>
                      <a:r>
                        <a:rPr lang="x-none" sz="1400" b="1">
                          <a:latin typeface="Arial"/>
                          <a:ea typeface="Times New Roman"/>
                          <a:cs typeface="Times New Roman"/>
                        </a:rPr>
                        <a:t>Mass (GeV/c</a:t>
                      </a:r>
                      <a:r>
                        <a:rPr lang="x-none" sz="1400" b="1" baseline="30000">
                          <a:latin typeface="Arial"/>
                          <a:ea typeface="Times New Roman"/>
                          <a:cs typeface="Times New Roman"/>
                        </a:rPr>
                        <a:t>2</a:t>
                      </a:r>
                      <a:r>
                        <a:rPr lang="x-none" sz="1400" b="1">
                          <a:latin typeface="Arial"/>
                          <a:ea typeface="Times New Roman"/>
                          <a:cs typeface="Times New Roman"/>
                        </a:rPr>
                        <a:t>)</a:t>
                      </a:r>
                      <a:endParaRPr lang="en-US" sz="12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0595">
                <a:tc>
                  <a:txBody>
                    <a:bodyPr/>
                    <a:lstStyle/>
                    <a:p>
                      <a:pPr marL="0" marR="0" algn="ctr">
                        <a:lnSpc>
                          <a:spcPts val="1600"/>
                        </a:lnSpc>
                        <a:spcBef>
                          <a:spcPts val="0"/>
                        </a:spcBef>
                        <a:spcAft>
                          <a:spcPts val="0"/>
                        </a:spcAft>
                      </a:pPr>
                      <a:r>
                        <a:rPr lang="x-none" sz="1400" b="1">
                          <a:latin typeface="Arial"/>
                          <a:ea typeface="Times New Roman"/>
                          <a:cs typeface="Times New Roman"/>
                        </a:rPr>
                        <a:t>D</a:t>
                      </a:r>
                      <a:r>
                        <a:rPr lang="x-none" sz="1400" b="1" baseline="30000">
                          <a:latin typeface="Arial"/>
                          <a:ea typeface="Times New Roman"/>
                          <a:cs typeface="Times New Roman"/>
                        </a:rPr>
                        <a:t>0</a:t>
                      </a:r>
                      <a:endParaRPr lang="en-US" sz="12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ts val="1600"/>
                        </a:lnSpc>
                        <a:spcBef>
                          <a:spcPts val="0"/>
                        </a:spcBef>
                        <a:spcAft>
                          <a:spcPts val="0"/>
                        </a:spcAft>
                      </a:pPr>
                      <a:r>
                        <a:rPr lang="x-none" sz="1200">
                          <a:latin typeface="Arial"/>
                          <a:ea typeface="Times New Roman"/>
                          <a:cs typeface="Times New Roman"/>
                        </a:rPr>
                        <a:t>K</a:t>
                      </a:r>
                      <a:r>
                        <a:rPr lang="x-none" sz="1200" baseline="30000">
                          <a:latin typeface="Arial"/>
                          <a:ea typeface="Times New Roman"/>
                          <a:cs typeface="Times New Roman"/>
                          <a:sym typeface="Symbol"/>
                        </a:rPr>
                        <a:t></a:t>
                      </a:r>
                      <a:r>
                        <a:rPr lang="x-none" sz="1200">
                          <a:latin typeface="Times New Roman"/>
                          <a:ea typeface="Times New Roman"/>
                          <a:cs typeface="Times New Roman"/>
                        </a:rPr>
                        <a:t> </a:t>
                      </a:r>
                      <a:r>
                        <a:rPr lang="x-none" sz="1200">
                          <a:latin typeface="Arial"/>
                          <a:ea typeface="Times New Roman"/>
                          <a:cs typeface="Times New Roman"/>
                          <a:sym typeface="Symbol"/>
                        </a:rPr>
                        <a:t></a:t>
                      </a:r>
                      <a:r>
                        <a:rPr lang="x-none" sz="1200" baseline="30000">
                          <a:latin typeface="Arial"/>
                          <a:ea typeface="Times New Roman"/>
                          <a:cs typeface="Times New Roman"/>
                        </a:rPr>
                        <a:t>+         </a:t>
                      </a:r>
                      <a:r>
                        <a:rPr lang="x-none" sz="1200">
                          <a:latin typeface="Arial"/>
                          <a:ea typeface="Times New Roman"/>
                          <a:cs typeface="Times New Roman"/>
                        </a:rPr>
                        <a:t>(3.8%)</a:t>
                      </a:r>
                      <a:endParaRPr lang="en-US" sz="12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algn="ctr">
                        <a:lnSpc>
                          <a:spcPts val="1600"/>
                        </a:lnSpc>
                        <a:spcBef>
                          <a:spcPts val="0"/>
                        </a:spcBef>
                        <a:spcAft>
                          <a:spcPts val="0"/>
                        </a:spcAft>
                      </a:pPr>
                      <a:r>
                        <a:rPr lang="x-none" sz="1200">
                          <a:latin typeface="Arial"/>
                          <a:ea typeface="Times New Roman"/>
                          <a:cs typeface="Times New Roman"/>
                        </a:rPr>
                        <a:t>123</a:t>
                      </a:r>
                      <a:endParaRPr lang="en-US" sz="12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algn="ctr">
                        <a:lnSpc>
                          <a:spcPts val="1600"/>
                        </a:lnSpc>
                        <a:spcBef>
                          <a:spcPts val="0"/>
                        </a:spcBef>
                        <a:spcAft>
                          <a:spcPts val="0"/>
                        </a:spcAft>
                      </a:pPr>
                      <a:r>
                        <a:rPr lang="x-none" sz="1200">
                          <a:latin typeface="Arial"/>
                          <a:ea typeface="Times New Roman"/>
                          <a:cs typeface="Times New Roman"/>
                        </a:rPr>
                        <a:t>1.8645</a:t>
                      </a:r>
                      <a:endParaRPr lang="en-US" sz="12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319509">
                <a:tc>
                  <a:txBody>
                    <a:bodyPr/>
                    <a:lstStyle/>
                    <a:p>
                      <a:pPr marL="0" marR="0" algn="ctr">
                        <a:lnSpc>
                          <a:spcPts val="1600"/>
                        </a:lnSpc>
                        <a:spcBef>
                          <a:spcPts val="0"/>
                        </a:spcBef>
                        <a:spcAft>
                          <a:spcPts val="0"/>
                        </a:spcAft>
                      </a:pPr>
                      <a:r>
                        <a:rPr lang="x-none" sz="1400" b="1">
                          <a:latin typeface="Arial"/>
                          <a:ea typeface="Times New Roman"/>
                          <a:cs typeface="Times New Roman"/>
                        </a:rPr>
                        <a:t>D</a:t>
                      </a:r>
                      <a:r>
                        <a:rPr lang="x-none" sz="1400" b="1" baseline="30000">
                          <a:latin typeface="Arial"/>
                          <a:ea typeface="Times New Roman"/>
                          <a:cs typeface="Times New Roman"/>
                        </a:rPr>
                        <a:t>+</a:t>
                      </a:r>
                      <a:endParaRPr lang="en-US" sz="12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ts val="1600"/>
                        </a:lnSpc>
                        <a:spcBef>
                          <a:spcPts val="0"/>
                        </a:spcBef>
                        <a:spcAft>
                          <a:spcPts val="0"/>
                        </a:spcAft>
                      </a:pPr>
                      <a:r>
                        <a:rPr lang="x-none" sz="1200">
                          <a:latin typeface="Arial"/>
                          <a:ea typeface="Times New Roman"/>
                          <a:cs typeface="Times New Roman"/>
                        </a:rPr>
                        <a:t>K</a:t>
                      </a:r>
                      <a:r>
                        <a:rPr lang="x-none" sz="1200" baseline="30000">
                          <a:latin typeface="Arial"/>
                          <a:ea typeface="Times New Roman"/>
                          <a:cs typeface="Times New Roman"/>
                          <a:sym typeface="Symbol"/>
                        </a:rPr>
                        <a:t></a:t>
                      </a:r>
                      <a:r>
                        <a:rPr lang="x-none" sz="1200" baseline="30000">
                          <a:latin typeface="Arial"/>
                          <a:ea typeface="Times New Roman"/>
                          <a:cs typeface="Times New Roman"/>
                        </a:rPr>
                        <a:t> </a:t>
                      </a:r>
                      <a:r>
                        <a:rPr lang="x-none" sz="1200">
                          <a:latin typeface="Arial"/>
                          <a:ea typeface="Times New Roman"/>
                          <a:cs typeface="Times New Roman"/>
                          <a:sym typeface="Symbol"/>
                        </a:rPr>
                        <a:t></a:t>
                      </a:r>
                      <a:r>
                        <a:rPr lang="x-none" sz="1200" baseline="30000">
                          <a:latin typeface="Arial"/>
                          <a:ea typeface="Times New Roman"/>
                          <a:cs typeface="Times New Roman"/>
                        </a:rPr>
                        <a:t>+ </a:t>
                      </a:r>
                      <a:r>
                        <a:rPr lang="x-none" sz="1200">
                          <a:latin typeface="Arial"/>
                          <a:ea typeface="Times New Roman"/>
                          <a:cs typeface="Times New Roman"/>
                          <a:sym typeface="Symbol"/>
                        </a:rPr>
                        <a:t></a:t>
                      </a:r>
                      <a:r>
                        <a:rPr lang="x-none" sz="1200" baseline="30000">
                          <a:latin typeface="Arial"/>
                          <a:ea typeface="Times New Roman"/>
                          <a:cs typeface="Times New Roman"/>
                        </a:rPr>
                        <a:t>+   </a:t>
                      </a:r>
                      <a:r>
                        <a:rPr lang="x-none" sz="1200">
                          <a:latin typeface="Arial"/>
                          <a:ea typeface="Times New Roman"/>
                          <a:cs typeface="Times New Roman"/>
                        </a:rPr>
                        <a:t>(9.5%)</a:t>
                      </a:r>
                      <a:endParaRPr lang="en-US" sz="12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algn="ctr">
                        <a:lnSpc>
                          <a:spcPts val="1600"/>
                        </a:lnSpc>
                        <a:spcBef>
                          <a:spcPts val="0"/>
                        </a:spcBef>
                        <a:spcAft>
                          <a:spcPts val="0"/>
                        </a:spcAft>
                      </a:pPr>
                      <a:r>
                        <a:rPr lang="x-none" sz="1200">
                          <a:latin typeface="Arial"/>
                          <a:ea typeface="Times New Roman"/>
                          <a:cs typeface="Times New Roman"/>
                        </a:rPr>
                        <a:t>312</a:t>
                      </a:r>
                      <a:endParaRPr lang="en-US" sz="12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algn="ctr">
                        <a:lnSpc>
                          <a:spcPts val="1600"/>
                        </a:lnSpc>
                        <a:spcBef>
                          <a:spcPts val="0"/>
                        </a:spcBef>
                        <a:spcAft>
                          <a:spcPts val="0"/>
                        </a:spcAft>
                      </a:pPr>
                      <a:r>
                        <a:rPr lang="x-none" sz="1200">
                          <a:latin typeface="Arial"/>
                          <a:ea typeface="Times New Roman"/>
                          <a:cs typeface="Times New Roman"/>
                        </a:rPr>
                        <a:t>1.8694</a:t>
                      </a:r>
                      <a:endParaRPr lang="en-US" sz="12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501190">
                <a:tc>
                  <a:txBody>
                    <a:bodyPr/>
                    <a:lstStyle/>
                    <a:p>
                      <a:pPr marL="0" marR="0" algn="ctr">
                        <a:lnSpc>
                          <a:spcPts val="1600"/>
                        </a:lnSpc>
                        <a:spcBef>
                          <a:spcPts val="0"/>
                        </a:spcBef>
                        <a:spcAft>
                          <a:spcPts val="0"/>
                        </a:spcAft>
                      </a:pPr>
                      <a:endParaRPr lang="en-US" sz="12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ts val="1600"/>
                        </a:lnSpc>
                        <a:spcBef>
                          <a:spcPts val="0"/>
                        </a:spcBef>
                        <a:spcAft>
                          <a:spcPts val="0"/>
                        </a:spcAft>
                      </a:pPr>
                      <a:r>
                        <a:rPr lang="x-none" sz="1200">
                          <a:latin typeface="Arial"/>
                          <a:ea typeface="Times New Roman"/>
                          <a:cs typeface="Times New Roman"/>
                        </a:rPr>
                        <a:t>K</a:t>
                      </a:r>
                      <a:r>
                        <a:rPr lang="x-none" sz="1200" baseline="30000">
                          <a:latin typeface="Arial"/>
                          <a:ea typeface="Times New Roman"/>
                          <a:cs typeface="Times New Roman"/>
                        </a:rPr>
                        <a:t>+ </a:t>
                      </a:r>
                      <a:r>
                        <a:rPr lang="x-none" sz="1200">
                          <a:latin typeface="Arial"/>
                          <a:ea typeface="Times New Roman"/>
                          <a:cs typeface="Times New Roman"/>
                        </a:rPr>
                        <a:t>K</a:t>
                      </a:r>
                      <a:r>
                        <a:rPr lang="x-none" sz="1200" baseline="30000">
                          <a:latin typeface="Arial"/>
                          <a:ea typeface="Times New Roman"/>
                          <a:cs typeface="Times New Roman"/>
                          <a:sym typeface="Symbol"/>
                        </a:rPr>
                        <a:t></a:t>
                      </a:r>
                      <a:r>
                        <a:rPr lang="x-none" sz="1200" baseline="30000">
                          <a:latin typeface="Arial"/>
                          <a:ea typeface="Times New Roman"/>
                          <a:cs typeface="Times New Roman"/>
                        </a:rPr>
                        <a:t> </a:t>
                      </a:r>
                      <a:r>
                        <a:rPr lang="x-none" sz="1200">
                          <a:latin typeface="Arial"/>
                          <a:ea typeface="Times New Roman"/>
                          <a:cs typeface="Times New Roman"/>
                          <a:sym typeface="Symbol"/>
                        </a:rPr>
                        <a:t></a:t>
                      </a:r>
                      <a:r>
                        <a:rPr lang="x-none" sz="1200" baseline="30000">
                          <a:latin typeface="Arial"/>
                          <a:ea typeface="Times New Roman"/>
                          <a:cs typeface="Times New Roman"/>
                        </a:rPr>
                        <a:t>+   </a:t>
                      </a:r>
                      <a:r>
                        <a:rPr lang="x-none" sz="1200">
                          <a:latin typeface="Arial"/>
                          <a:ea typeface="Times New Roman"/>
                          <a:cs typeface="Times New Roman"/>
                        </a:rPr>
                        <a:t>(5.2%)</a:t>
                      </a:r>
                      <a:endParaRPr lang="en-US" sz="1200">
                        <a:latin typeface="Times New Roman"/>
                        <a:ea typeface="Times New Roman"/>
                        <a:cs typeface="Times New Roman"/>
                      </a:endParaRPr>
                    </a:p>
                    <a:p>
                      <a:pPr marL="0" marR="0" algn="ctr">
                        <a:lnSpc>
                          <a:spcPts val="1600"/>
                        </a:lnSpc>
                        <a:spcBef>
                          <a:spcPts val="0"/>
                        </a:spcBef>
                        <a:spcAft>
                          <a:spcPts val="0"/>
                        </a:spcAft>
                      </a:pPr>
                      <a:r>
                        <a:rPr lang="x-none" sz="1200">
                          <a:latin typeface="Arial"/>
                          <a:ea typeface="Times New Roman"/>
                          <a:cs typeface="Times New Roman"/>
                          <a:sym typeface="Symbol"/>
                        </a:rPr>
                        <a:t></a:t>
                      </a:r>
                      <a:r>
                        <a:rPr lang="x-none" sz="1200" baseline="30000">
                          <a:latin typeface="Arial"/>
                          <a:ea typeface="Times New Roman"/>
                          <a:cs typeface="Times New Roman"/>
                        </a:rPr>
                        <a:t>+ </a:t>
                      </a:r>
                      <a:r>
                        <a:rPr lang="x-none" sz="1200">
                          <a:latin typeface="Arial"/>
                          <a:ea typeface="Times New Roman"/>
                          <a:cs typeface="Times New Roman"/>
                          <a:sym typeface="Symbol"/>
                        </a:rPr>
                        <a:t></a:t>
                      </a:r>
                      <a:r>
                        <a:rPr lang="x-none" sz="1200" baseline="30000">
                          <a:latin typeface="Arial"/>
                          <a:ea typeface="Times New Roman"/>
                          <a:cs typeface="Times New Roman"/>
                        </a:rPr>
                        <a:t>+ </a:t>
                      </a:r>
                      <a:r>
                        <a:rPr lang="x-none" sz="1200">
                          <a:latin typeface="Arial"/>
                          <a:ea typeface="Times New Roman"/>
                          <a:cs typeface="Times New Roman"/>
                          <a:sym typeface="Symbol"/>
                        </a:rPr>
                        <a:t></a:t>
                      </a:r>
                      <a:r>
                        <a:rPr lang="x-none" sz="1200" baseline="30000">
                          <a:latin typeface="Arial"/>
                          <a:ea typeface="Times New Roman"/>
                          <a:cs typeface="Times New Roman"/>
                        </a:rPr>
                        <a:t>-     </a:t>
                      </a:r>
                      <a:r>
                        <a:rPr lang="x-none" sz="1200">
                          <a:latin typeface="Arial"/>
                          <a:ea typeface="Times New Roman"/>
                          <a:cs typeface="Times New Roman"/>
                        </a:rPr>
                        <a:t>(1.2%)</a:t>
                      </a:r>
                      <a:endParaRPr lang="en-US" sz="12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algn="ctr">
                        <a:lnSpc>
                          <a:spcPts val="1600"/>
                        </a:lnSpc>
                        <a:spcBef>
                          <a:spcPts val="0"/>
                        </a:spcBef>
                        <a:spcAft>
                          <a:spcPts val="0"/>
                        </a:spcAft>
                      </a:pPr>
                      <a:r>
                        <a:rPr lang="x-none" sz="1200">
                          <a:latin typeface="Arial"/>
                          <a:ea typeface="Times New Roman"/>
                          <a:cs typeface="Times New Roman"/>
                        </a:rPr>
                        <a:t>150</a:t>
                      </a:r>
                      <a:endParaRPr lang="en-US" sz="12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algn="ctr">
                        <a:lnSpc>
                          <a:spcPts val="1600"/>
                        </a:lnSpc>
                        <a:spcBef>
                          <a:spcPts val="0"/>
                        </a:spcBef>
                        <a:spcAft>
                          <a:spcPts val="0"/>
                        </a:spcAft>
                      </a:pPr>
                      <a:r>
                        <a:rPr lang="x-none" sz="1200">
                          <a:latin typeface="Arial"/>
                          <a:ea typeface="Times New Roman"/>
                          <a:cs typeface="Times New Roman"/>
                        </a:rPr>
                        <a:t>1.9683</a:t>
                      </a:r>
                      <a:endParaRPr lang="en-US" sz="12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298365">
                <a:tc>
                  <a:txBody>
                    <a:bodyPr/>
                    <a:lstStyle/>
                    <a:p>
                      <a:pPr marL="0" marR="0" algn="ctr">
                        <a:lnSpc>
                          <a:spcPts val="1600"/>
                        </a:lnSpc>
                        <a:spcBef>
                          <a:spcPts val="0"/>
                        </a:spcBef>
                        <a:spcAft>
                          <a:spcPts val="0"/>
                        </a:spcAft>
                      </a:pPr>
                      <a:endParaRPr lang="en-US" sz="1200" dirty="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ts val="1600"/>
                        </a:lnSpc>
                        <a:spcBef>
                          <a:spcPts val="0"/>
                        </a:spcBef>
                        <a:spcAft>
                          <a:spcPts val="0"/>
                        </a:spcAft>
                      </a:pPr>
                      <a:r>
                        <a:rPr lang="x-none" sz="1200">
                          <a:latin typeface="Arial"/>
                          <a:ea typeface="Times New Roman"/>
                          <a:cs typeface="Times New Roman"/>
                        </a:rPr>
                        <a:t>p K</a:t>
                      </a:r>
                      <a:r>
                        <a:rPr lang="x-none" sz="1200" baseline="30000">
                          <a:latin typeface="Arial"/>
                          <a:ea typeface="Times New Roman"/>
                          <a:cs typeface="Times New Roman"/>
                          <a:sym typeface="Symbol"/>
                        </a:rPr>
                        <a:t></a:t>
                      </a:r>
                      <a:r>
                        <a:rPr lang="x-none" sz="1200" baseline="30000">
                          <a:latin typeface="Arial"/>
                          <a:ea typeface="Times New Roman"/>
                          <a:cs typeface="Times New Roman"/>
                        </a:rPr>
                        <a:t> </a:t>
                      </a:r>
                      <a:r>
                        <a:rPr lang="x-none" sz="1200">
                          <a:latin typeface="Arial"/>
                          <a:ea typeface="Times New Roman"/>
                          <a:cs typeface="Times New Roman"/>
                          <a:sym typeface="Symbol"/>
                        </a:rPr>
                        <a:t></a:t>
                      </a:r>
                      <a:r>
                        <a:rPr lang="x-none" sz="1200" baseline="30000">
                          <a:latin typeface="Arial"/>
                          <a:ea typeface="Times New Roman"/>
                          <a:cs typeface="Times New Roman"/>
                        </a:rPr>
                        <a:t>+     </a:t>
                      </a:r>
                      <a:r>
                        <a:rPr lang="x-none" sz="1200">
                          <a:latin typeface="Arial"/>
                          <a:ea typeface="Times New Roman"/>
                          <a:cs typeface="Times New Roman"/>
                        </a:rPr>
                        <a:t>(5.0%)</a:t>
                      </a:r>
                      <a:endParaRPr lang="en-US" sz="12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algn="ctr">
                        <a:lnSpc>
                          <a:spcPts val="1600"/>
                        </a:lnSpc>
                        <a:spcBef>
                          <a:spcPts val="0"/>
                        </a:spcBef>
                        <a:spcAft>
                          <a:spcPts val="0"/>
                        </a:spcAft>
                      </a:pPr>
                      <a:r>
                        <a:rPr lang="x-none" sz="1200">
                          <a:latin typeface="Arial"/>
                          <a:ea typeface="Times New Roman"/>
                          <a:cs typeface="Times New Roman"/>
                        </a:rPr>
                        <a:t>59.9</a:t>
                      </a:r>
                      <a:endParaRPr lang="en-US" sz="120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algn="ctr">
                        <a:lnSpc>
                          <a:spcPts val="1600"/>
                        </a:lnSpc>
                        <a:spcBef>
                          <a:spcPts val="0"/>
                        </a:spcBef>
                        <a:spcAft>
                          <a:spcPts val="0"/>
                        </a:spcAft>
                      </a:pPr>
                      <a:r>
                        <a:rPr lang="x-none" sz="1200">
                          <a:latin typeface="Arial"/>
                          <a:ea typeface="Times New Roman"/>
                          <a:cs typeface="Times New Roman"/>
                        </a:rPr>
                        <a:t>2.2865</a:t>
                      </a:r>
                      <a:endParaRPr lang="en-US" sz="1200" dirty="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bl>
          </a:graphicData>
        </a:graphic>
      </p:graphicFrame>
      <p:graphicFrame>
        <p:nvGraphicFramePr>
          <p:cNvPr id="1026" name="Object 6"/>
          <p:cNvGraphicFramePr>
            <a:graphicFrameLocks noChangeAspect="1"/>
          </p:cNvGraphicFramePr>
          <p:nvPr>
            <p:extLst>
              <p:ext uri="{D42A27DB-BD31-4B8C-83A1-F6EECF244321}">
                <p14:modId xmlns:p14="http://schemas.microsoft.com/office/powerpoint/2010/main" val="1364596364"/>
              </p:ext>
            </p:extLst>
          </p:nvPr>
        </p:nvGraphicFramePr>
        <p:xfrm>
          <a:off x="1871163" y="2358916"/>
          <a:ext cx="228600" cy="247650"/>
        </p:xfrm>
        <a:graphic>
          <a:graphicData uri="http://schemas.openxmlformats.org/presentationml/2006/ole">
            <mc:AlternateContent xmlns:mc="http://schemas.openxmlformats.org/markup-compatibility/2006">
              <mc:Choice xmlns:v="urn:schemas-microsoft-com:vml" Requires="v">
                <p:oleObj spid="_x0000_s3246" r:id="rId3" imgW="228898" imgH="254287" progId="Equation.DSMT4">
                  <p:embed/>
                </p:oleObj>
              </mc:Choice>
              <mc:Fallback>
                <p:oleObj r:id="rId3" imgW="228898" imgH="254287"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1163" y="2358916"/>
                        <a:ext cx="228600" cy="247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7" name="Object 5"/>
          <p:cNvGraphicFramePr>
            <a:graphicFrameLocks noChangeAspect="1"/>
          </p:cNvGraphicFramePr>
          <p:nvPr>
            <p:extLst>
              <p:ext uri="{D42A27DB-BD31-4B8C-83A1-F6EECF244321}">
                <p14:modId xmlns:p14="http://schemas.microsoft.com/office/powerpoint/2010/main" val="3311326476"/>
              </p:ext>
            </p:extLst>
          </p:nvPr>
        </p:nvGraphicFramePr>
        <p:xfrm>
          <a:off x="1845763" y="2758966"/>
          <a:ext cx="247650" cy="247650"/>
        </p:xfrm>
        <a:graphic>
          <a:graphicData uri="http://schemas.openxmlformats.org/presentationml/2006/ole">
            <mc:AlternateContent xmlns:mc="http://schemas.openxmlformats.org/markup-compatibility/2006">
              <mc:Choice xmlns:v="urn:schemas-microsoft-com:vml" Requires="v">
                <p:oleObj spid="_x0000_s3247" r:id="rId5" imgW="241592" imgH="254287" progId="Equation.DSMT4">
                  <p:embed/>
                </p:oleObj>
              </mc:Choice>
              <mc:Fallback>
                <p:oleObj r:id="rId5" imgW="241592" imgH="254287"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45763" y="2758966"/>
                        <a:ext cx="247650" cy="247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60" name="Picture 4" descr="Picture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914400" y="3359174"/>
            <a:ext cx="2643188" cy="28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61" name="Group 8"/>
          <p:cNvGrpSpPr>
            <a:grpSpLocks/>
          </p:cNvGrpSpPr>
          <p:nvPr/>
        </p:nvGrpSpPr>
        <p:grpSpPr bwMode="auto">
          <a:xfrm>
            <a:off x="2262188" y="4789512"/>
            <a:ext cx="1514475" cy="1227137"/>
            <a:chOff x="7248525" y="4867275"/>
            <a:chExt cx="1590675" cy="1447800"/>
          </a:xfrm>
        </p:grpSpPr>
        <p:sp>
          <p:nvSpPr>
            <p:cNvPr id="1065" name="Text Box 9"/>
            <p:cNvSpPr txBox="1">
              <a:spLocks noChangeArrowheads="1"/>
            </p:cNvSpPr>
            <p:nvPr/>
          </p:nvSpPr>
          <p:spPr bwMode="auto">
            <a:xfrm>
              <a:off x="7772400" y="5429250"/>
              <a:ext cx="1066800"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nSpc>
                  <a:spcPct val="130000"/>
                </a:lnSpc>
                <a:spcBef>
                  <a:spcPct val="50000"/>
                </a:spcBef>
              </a:pPr>
              <a:r>
                <a:rPr lang="en-US" sz="1000"/>
                <a:t>50-150 </a:t>
              </a:r>
              <a:r>
                <a:rPr lang="en-US" sz="1000">
                  <a:sym typeface="Symbol" charset="0"/>
                </a:rPr>
                <a:t>m</a:t>
              </a:r>
            </a:p>
          </p:txBody>
        </p:sp>
        <p:sp>
          <p:nvSpPr>
            <p:cNvPr id="1066" name="AutoShape 8"/>
            <p:cNvSpPr>
              <a:spLocks/>
            </p:cNvSpPr>
            <p:nvPr/>
          </p:nvSpPr>
          <p:spPr bwMode="auto">
            <a:xfrm>
              <a:off x="7248525" y="4867275"/>
              <a:ext cx="457200" cy="1447800"/>
            </a:xfrm>
            <a:prstGeom prst="rightBrace">
              <a:avLst>
                <a:gd name="adj1" fmla="val 26389"/>
                <a:gd name="adj2" fmla="val 50000"/>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lnSpc>
                  <a:spcPct val="130000"/>
                </a:lnSpc>
              </a:pPr>
              <a:endParaRPr lang="en-US"/>
            </a:p>
          </p:txBody>
        </p:sp>
      </p:grpSp>
      <p:sp>
        <p:nvSpPr>
          <p:cNvPr id="11" name="Rectangle 3"/>
          <p:cNvSpPr>
            <a:spLocks noChangeArrowheads="1"/>
          </p:cNvSpPr>
          <p:nvPr/>
        </p:nvSpPr>
        <p:spPr bwMode="auto">
          <a:xfrm>
            <a:off x="1462903" y="908720"/>
            <a:ext cx="6061425" cy="369332"/>
          </a:xfrm>
          <a:prstGeom prst="rect">
            <a:avLst/>
          </a:prstGeom>
          <a:noFill/>
          <a:ln w="9525">
            <a:noFill/>
            <a:miter lim="800000"/>
            <a:headEnd/>
            <a:tailEnd/>
          </a:ln>
        </p:spPr>
        <p:txBody>
          <a:bodyPr wrap="none">
            <a:spAutoFit/>
          </a:bodyPr>
          <a:lstStyle/>
          <a:p>
            <a:pPr algn="ctr">
              <a:defRPr/>
            </a:pPr>
            <a:r>
              <a:rPr lang="en-US" sz="1800" b="0" dirty="0">
                <a:solidFill>
                  <a:srgbClr val="C00000"/>
                </a:solidFill>
                <a:latin typeface="Times New Roman"/>
                <a:ea typeface="ＭＳ Ｐゴシック" charset="-128"/>
                <a:cs typeface="Times New Roman"/>
              </a:rPr>
              <a:t>Example - Direct Topological Identification of the Open Charm</a:t>
            </a:r>
          </a:p>
        </p:txBody>
      </p:sp>
      <p:sp>
        <p:nvSpPr>
          <p:cNvPr id="12" name="TextBox 11"/>
          <p:cNvSpPr txBox="1"/>
          <p:nvPr/>
        </p:nvSpPr>
        <p:spPr>
          <a:xfrm>
            <a:off x="1964706" y="35912"/>
            <a:ext cx="5214589" cy="461665"/>
          </a:xfrm>
          <a:prstGeom prst="rect">
            <a:avLst/>
          </a:prstGeom>
          <a:noFill/>
        </p:spPr>
        <p:txBody>
          <a:bodyPr wrap="none" rtlCol="0">
            <a:spAutoFit/>
          </a:bodyPr>
          <a:lstStyle/>
          <a:p>
            <a:r>
              <a:rPr lang="en-US" sz="2400" dirty="0" smtClean="0">
                <a:solidFill>
                  <a:srgbClr val="0000FF"/>
                </a:solidFill>
                <a:latin typeface="Comic Sans MS"/>
                <a:cs typeface="Comic Sans MS"/>
              </a:rPr>
              <a:t>Properties of Open Charm </a:t>
            </a:r>
            <a:r>
              <a:rPr lang="en-US" sz="2400" dirty="0">
                <a:solidFill>
                  <a:srgbClr val="0000FF"/>
                </a:solidFill>
                <a:latin typeface="Comic Sans MS"/>
                <a:cs typeface="Comic Sans MS"/>
              </a:rPr>
              <a:t>H</a:t>
            </a:r>
            <a:r>
              <a:rPr lang="en-US" sz="2400" dirty="0" smtClean="0">
                <a:solidFill>
                  <a:srgbClr val="0000FF"/>
                </a:solidFill>
                <a:latin typeface="Comic Sans MS"/>
                <a:cs typeface="Comic Sans MS"/>
              </a:rPr>
              <a:t>adrons</a:t>
            </a:r>
            <a:endParaRPr lang="en-US" sz="2400" dirty="0">
              <a:solidFill>
                <a:srgbClr val="0000FF"/>
              </a:solidFill>
              <a:latin typeface="Comic Sans MS"/>
              <a:cs typeface="Comic Sans MS"/>
            </a:endParaRPr>
          </a:p>
        </p:txBody>
      </p:sp>
      <p:sp>
        <p:nvSpPr>
          <p:cNvPr id="3" name="Rectangle 2"/>
          <p:cNvSpPr/>
          <p:nvPr/>
        </p:nvSpPr>
        <p:spPr>
          <a:xfrm>
            <a:off x="3923928" y="3717032"/>
            <a:ext cx="5112568" cy="1361911"/>
          </a:xfrm>
          <a:prstGeom prst="rect">
            <a:avLst/>
          </a:prstGeom>
        </p:spPr>
        <p:txBody>
          <a:bodyPr wrap="square">
            <a:spAutoFit/>
          </a:bodyPr>
          <a:lstStyle/>
          <a:p>
            <a:pPr marL="342900" indent="-342900">
              <a:spcBef>
                <a:spcPts val="600"/>
              </a:spcBef>
              <a:buFont typeface="Wingdings" charset="2"/>
              <a:buChar char="Ø"/>
            </a:pPr>
            <a:r>
              <a:rPr lang="en-GB" sz="2000" dirty="0">
                <a:solidFill>
                  <a:srgbClr val="C00000"/>
                </a:solidFill>
                <a:latin typeface="Times New Roman"/>
                <a:cs typeface="Times New Roman"/>
              </a:rPr>
              <a:t>Goal:</a:t>
            </a:r>
            <a:r>
              <a:rPr lang="en-GB" sz="2000" dirty="0">
                <a:solidFill>
                  <a:srgbClr val="002060"/>
                </a:solidFill>
                <a:latin typeface="Times New Roman"/>
                <a:cs typeface="Times New Roman"/>
              </a:rPr>
              <a:t> </a:t>
            </a:r>
          </a:p>
          <a:p>
            <a:pPr>
              <a:spcBef>
                <a:spcPts val="300"/>
              </a:spcBef>
            </a:pPr>
            <a:r>
              <a:rPr lang="en-GB" sz="2000" dirty="0" smtClean="0">
                <a:solidFill>
                  <a:srgbClr val="002060"/>
                </a:solidFill>
                <a:latin typeface="Times New Roman"/>
                <a:cs typeface="Times New Roman"/>
              </a:rPr>
              <a:t>	determine </a:t>
            </a:r>
            <a:r>
              <a:rPr lang="en-GB" sz="2000" dirty="0" smtClean="0">
                <a:solidFill>
                  <a:srgbClr val="C00000"/>
                </a:solidFill>
                <a:latin typeface="Times New Roman"/>
                <a:cs typeface="Times New Roman"/>
              </a:rPr>
              <a:t>DCA</a:t>
            </a:r>
            <a:r>
              <a:rPr lang="en-GB" sz="2000" dirty="0" smtClean="0">
                <a:solidFill>
                  <a:srgbClr val="002060"/>
                </a:solidFill>
                <a:latin typeface="Times New Roman"/>
                <a:cs typeface="Times New Roman"/>
              </a:rPr>
              <a:t> (distance of closest 	approach)  of decay vertex (</a:t>
            </a:r>
            <a:r>
              <a:rPr lang="en-GB" sz="2000" dirty="0" smtClean="0">
                <a:solidFill>
                  <a:srgbClr val="C00000"/>
                </a:solidFill>
                <a:latin typeface="Times New Roman"/>
                <a:cs typeface="Times New Roman"/>
              </a:rPr>
              <a:t>secondary 	vertex</a:t>
            </a:r>
            <a:r>
              <a:rPr lang="en-GB" sz="2000" dirty="0" smtClean="0">
                <a:solidFill>
                  <a:srgbClr val="002060"/>
                </a:solidFill>
                <a:latin typeface="Times New Roman"/>
                <a:cs typeface="Times New Roman"/>
              </a:rPr>
              <a:t>) relative to the </a:t>
            </a:r>
            <a:r>
              <a:rPr lang="en-GB" sz="2000" dirty="0" smtClean="0">
                <a:solidFill>
                  <a:srgbClr val="C00000"/>
                </a:solidFill>
                <a:latin typeface="Times New Roman"/>
                <a:cs typeface="Times New Roman"/>
              </a:rPr>
              <a:t>primary vertex</a:t>
            </a:r>
            <a:r>
              <a:rPr lang="en-GB" sz="2000" dirty="0" smtClean="0">
                <a:solidFill>
                  <a:srgbClr val="002060"/>
                </a:solidFill>
                <a:latin typeface="Times New Roman"/>
                <a:cs typeface="Times New Roman"/>
              </a:rPr>
              <a:t> </a:t>
            </a:r>
            <a:endParaRPr lang="en-GB" sz="2000" dirty="0">
              <a:solidFill>
                <a:srgbClr val="002060"/>
              </a:solidFill>
              <a:latin typeface="Times New Roman"/>
              <a:cs typeface="Times New Roman"/>
            </a:endParaRPr>
          </a:p>
        </p:txBody>
      </p:sp>
      <p:sp>
        <p:nvSpPr>
          <p:cNvPr id="13" name="Segnaposto data 2"/>
          <p:cNvSpPr>
            <a:spLocks noGrp="1"/>
          </p:cNvSpPr>
          <p:nvPr>
            <p:ph type="dt" sz="half" idx="4294967295"/>
          </p:nvPr>
        </p:nvSpPr>
        <p:spPr>
          <a:xfrm>
            <a:off x="35496" y="6597352"/>
            <a:ext cx="2514600" cy="260648"/>
          </a:xfrm>
          <a:prstGeom prst="rect">
            <a:avLst/>
          </a:prstGeom>
        </p:spPr>
        <p:txBody>
          <a:bodyPr/>
          <a:lstStyle>
            <a:lvl1pPr>
              <a:defRPr sz="1200" i="1">
                <a:solidFill>
                  <a:srgbClr val="FFFFFF"/>
                </a:solidFill>
                <a:latin typeface="Times New Roman" pitchFamily="18" charset="0"/>
                <a:cs typeface="Times New Roman" pitchFamily="18" charset="0"/>
              </a:defRPr>
            </a:lvl1pPr>
          </a:lstStyle>
          <a:p>
            <a:r>
              <a:rPr lang="en-US" smtClean="0"/>
              <a:t>V. Manzari - INFN Bari</a:t>
            </a:r>
            <a:endParaRPr lang="en-US" dirty="0"/>
          </a:p>
        </p:txBody>
      </p:sp>
      <p:sp>
        <p:nvSpPr>
          <p:cNvPr id="14" name="Segnaposto piè di pagina 3"/>
          <p:cNvSpPr>
            <a:spLocks noGrp="1"/>
          </p:cNvSpPr>
          <p:nvPr>
            <p:ph type="ftr" sz="quarter" idx="4294967295"/>
          </p:nvPr>
        </p:nvSpPr>
        <p:spPr>
          <a:xfrm>
            <a:off x="2293640" y="6597352"/>
            <a:ext cx="4556720" cy="260648"/>
          </a:xfrm>
          <a:prstGeom prst="rect">
            <a:avLst/>
          </a:prstGeom>
        </p:spPr>
        <p:txBody>
          <a:bodyPr/>
          <a:lstStyle>
            <a:lvl1pPr algn="ctr">
              <a:defRPr sz="1200" i="1">
                <a:solidFill>
                  <a:srgbClr val="FFFFFF"/>
                </a:solidFill>
                <a:latin typeface="Times New Roman" pitchFamily="18" charset="0"/>
                <a:cs typeface="Times New Roman" pitchFamily="18" charset="0"/>
              </a:defRPr>
            </a:lvl1pPr>
          </a:lstStyle>
          <a:p>
            <a:r>
              <a:rPr lang="en-US" dirty="0" smtClean="0"/>
              <a:t>STORI’11 Conference – 9-14 October 201I</a:t>
            </a:r>
            <a:endParaRPr lang="en-US" dirty="0"/>
          </a:p>
        </p:txBody>
      </p:sp>
      <p:sp>
        <p:nvSpPr>
          <p:cNvPr id="15" name="Segnaposto numero diapositiva 4"/>
          <p:cNvSpPr>
            <a:spLocks noGrp="1"/>
          </p:cNvSpPr>
          <p:nvPr>
            <p:ph type="sldNum" sz="quarter" idx="4294967295"/>
          </p:nvPr>
        </p:nvSpPr>
        <p:spPr>
          <a:xfrm>
            <a:off x="7279704" y="6597352"/>
            <a:ext cx="1828800" cy="260648"/>
          </a:xfrm>
          <a:prstGeom prst="rect">
            <a:avLst/>
          </a:prstGeom>
        </p:spPr>
        <p:txBody>
          <a:bodyPr/>
          <a:lstStyle>
            <a:lvl1pPr algn="r">
              <a:defRPr sz="1200">
                <a:solidFill>
                  <a:srgbClr val="FFFFFF"/>
                </a:solidFill>
                <a:latin typeface="Times New Roman" pitchFamily="18" charset="0"/>
                <a:cs typeface="Times New Roman" pitchFamily="18" charset="0"/>
              </a:defRPr>
            </a:lvl1pPr>
          </a:lstStyle>
          <a:p>
            <a:fld id="{1AD43CCC-A7CC-4ABA-9D32-69ABA54BAB03}" type="slidenum">
              <a:rPr lang="en-US" smtClean="0"/>
              <a:pPr/>
              <a:t>50</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48072" y="874713"/>
            <a:ext cx="6019800" cy="544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102364" y="35912"/>
            <a:ext cx="4939273" cy="461665"/>
          </a:xfrm>
          <a:prstGeom prst="rect">
            <a:avLst/>
          </a:prstGeom>
          <a:noFill/>
        </p:spPr>
        <p:txBody>
          <a:bodyPr wrap="none" rtlCol="0">
            <a:spAutoFit/>
          </a:bodyPr>
          <a:lstStyle/>
          <a:p>
            <a:r>
              <a:rPr lang="en-US" sz="2400" dirty="0" err="1" smtClean="0">
                <a:solidFill>
                  <a:srgbClr val="0000FF"/>
                </a:solidFill>
                <a:latin typeface="Lucida Grande"/>
                <a:ea typeface="Lucida Grande"/>
                <a:cs typeface="Lucida Grande"/>
              </a:rPr>
              <a:t>Λ</a:t>
            </a:r>
            <a:r>
              <a:rPr lang="en-US" sz="2400" baseline="-25000" dirty="0" err="1" smtClean="0">
                <a:solidFill>
                  <a:srgbClr val="0000FF"/>
                </a:solidFill>
                <a:latin typeface="Comic Sans MS"/>
                <a:cs typeface="Comic Sans MS"/>
              </a:rPr>
              <a:t>c</a:t>
            </a:r>
            <a:r>
              <a:rPr lang="en-US" sz="2400" dirty="0" smtClean="0">
                <a:solidFill>
                  <a:srgbClr val="0000FF"/>
                </a:solidFill>
                <a:latin typeface="Comic Sans MS"/>
                <a:cs typeface="Comic Sans MS"/>
              </a:rPr>
              <a:t> daughter particles </a:t>
            </a:r>
            <a:r>
              <a:rPr lang="en-US" sz="2400" dirty="0" err="1" smtClean="0">
                <a:solidFill>
                  <a:srgbClr val="0000FF"/>
                </a:solidFill>
                <a:latin typeface="Comic Sans MS"/>
                <a:cs typeface="Comic Sans MS"/>
              </a:rPr>
              <a:t>p</a:t>
            </a:r>
            <a:r>
              <a:rPr lang="en-US" sz="2400" baseline="-25000" dirty="0" err="1" smtClean="0">
                <a:solidFill>
                  <a:srgbClr val="0000FF"/>
                </a:solidFill>
                <a:latin typeface="Comic Sans MS"/>
                <a:cs typeface="Comic Sans MS"/>
              </a:rPr>
              <a:t>T</a:t>
            </a:r>
            <a:r>
              <a:rPr lang="en-US" sz="2400" dirty="0" smtClean="0">
                <a:solidFill>
                  <a:srgbClr val="0000FF"/>
                </a:solidFill>
                <a:latin typeface="Comic Sans MS"/>
                <a:cs typeface="Comic Sans MS"/>
              </a:rPr>
              <a:t> spectra</a:t>
            </a:r>
            <a:endParaRPr lang="en-US" sz="2400" dirty="0">
              <a:solidFill>
                <a:srgbClr val="0000FF"/>
              </a:solidFill>
              <a:latin typeface="Comic Sans MS"/>
              <a:cs typeface="Comic Sans MS"/>
            </a:endParaRPr>
          </a:p>
        </p:txBody>
      </p:sp>
      <p:sp>
        <p:nvSpPr>
          <p:cNvPr id="5" name="Segnaposto data 2"/>
          <p:cNvSpPr>
            <a:spLocks noGrp="1"/>
          </p:cNvSpPr>
          <p:nvPr>
            <p:ph type="dt" sz="half" idx="4294967295"/>
          </p:nvPr>
        </p:nvSpPr>
        <p:spPr>
          <a:xfrm>
            <a:off x="35496" y="6597352"/>
            <a:ext cx="2514600" cy="260648"/>
          </a:xfrm>
          <a:prstGeom prst="rect">
            <a:avLst/>
          </a:prstGeom>
        </p:spPr>
        <p:txBody>
          <a:bodyPr/>
          <a:lstStyle>
            <a:lvl1pPr>
              <a:defRPr sz="1200" i="1">
                <a:solidFill>
                  <a:srgbClr val="FFFFFF"/>
                </a:solidFill>
                <a:latin typeface="Times New Roman" pitchFamily="18" charset="0"/>
                <a:cs typeface="Times New Roman" pitchFamily="18" charset="0"/>
              </a:defRPr>
            </a:lvl1pPr>
          </a:lstStyle>
          <a:p>
            <a:r>
              <a:rPr lang="en-US" smtClean="0"/>
              <a:t>V. Manzari - INFN Bari</a:t>
            </a:r>
            <a:endParaRPr lang="en-US" dirty="0"/>
          </a:p>
        </p:txBody>
      </p:sp>
      <p:sp>
        <p:nvSpPr>
          <p:cNvPr id="6" name="Segnaposto piè di pagina 3"/>
          <p:cNvSpPr>
            <a:spLocks noGrp="1"/>
          </p:cNvSpPr>
          <p:nvPr>
            <p:ph type="ftr" sz="quarter" idx="4294967295"/>
          </p:nvPr>
        </p:nvSpPr>
        <p:spPr>
          <a:xfrm>
            <a:off x="2293640" y="6597352"/>
            <a:ext cx="4556720" cy="260648"/>
          </a:xfrm>
          <a:prstGeom prst="rect">
            <a:avLst/>
          </a:prstGeom>
        </p:spPr>
        <p:txBody>
          <a:bodyPr/>
          <a:lstStyle>
            <a:lvl1pPr algn="ctr">
              <a:defRPr sz="1200" i="1">
                <a:solidFill>
                  <a:srgbClr val="FFFFFF"/>
                </a:solidFill>
                <a:latin typeface="Times New Roman" pitchFamily="18" charset="0"/>
                <a:cs typeface="Times New Roman" pitchFamily="18" charset="0"/>
              </a:defRPr>
            </a:lvl1pPr>
          </a:lstStyle>
          <a:p>
            <a:r>
              <a:rPr lang="en-US" dirty="0" smtClean="0"/>
              <a:t>STORI’11 Conference – 9-14 October 201I</a:t>
            </a:r>
            <a:endParaRPr lang="en-US" dirty="0"/>
          </a:p>
        </p:txBody>
      </p:sp>
      <p:sp>
        <p:nvSpPr>
          <p:cNvPr id="7" name="Segnaposto numero diapositiva 4"/>
          <p:cNvSpPr>
            <a:spLocks noGrp="1"/>
          </p:cNvSpPr>
          <p:nvPr>
            <p:ph type="sldNum" sz="quarter" idx="4294967295"/>
          </p:nvPr>
        </p:nvSpPr>
        <p:spPr>
          <a:xfrm>
            <a:off x="7279704" y="6597352"/>
            <a:ext cx="1828800" cy="260648"/>
          </a:xfrm>
          <a:prstGeom prst="rect">
            <a:avLst/>
          </a:prstGeom>
        </p:spPr>
        <p:txBody>
          <a:bodyPr/>
          <a:lstStyle>
            <a:lvl1pPr algn="r">
              <a:defRPr sz="1200">
                <a:solidFill>
                  <a:srgbClr val="FFFFFF"/>
                </a:solidFill>
                <a:latin typeface="Times New Roman" pitchFamily="18" charset="0"/>
                <a:cs typeface="Times New Roman" pitchFamily="18" charset="0"/>
              </a:defRPr>
            </a:lvl1pPr>
          </a:lstStyle>
          <a:p>
            <a:fld id="{1AD43CCC-A7CC-4ABA-9D32-69ABA54BAB03}" type="slidenum">
              <a:rPr lang="en-US" smtClean="0"/>
              <a:pPr/>
              <a:t>51</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563606612"/>
              </p:ext>
            </p:extLst>
          </p:nvPr>
        </p:nvGraphicFramePr>
        <p:xfrm>
          <a:off x="152400" y="1833978"/>
          <a:ext cx="8856663" cy="2459118"/>
        </p:xfrm>
        <a:graphic>
          <a:graphicData uri="http://schemas.openxmlformats.org/drawingml/2006/table">
            <a:tbl>
              <a:tblPr/>
              <a:tblGrid>
                <a:gridCol w="612775"/>
                <a:gridCol w="647700"/>
                <a:gridCol w="644525"/>
                <a:gridCol w="685800"/>
                <a:gridCol w="685800"/>
                <a:gridCol w="611188"/>
                <a:gridCol w="539750"/>
                <a:gridCol w="539750"/>
                <a:gridCol w="1157287"/>
                <a:gridCol w="1074738"/>
                <a:gridCol w="828675"/>
                <a:gridCol w="828675"/>
              </a:tblGrid>
              <a:tr h="548569">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000" b="1" i="0" u="none" strike="noStrike" cap="none" normalizeH="0" baseline="0">
                          <a:ln>
                            <a:noFill/>
                          </a:ln>
                          <a:solidFill>
                            <a:srgbClr val="FFFFFF"/>
                          </a:solidFill>
                          <a:effectLst/>
                          <a:latin typeface="Arial" charset="0"/>
                          <a:ea typeface="ＭＳ Ｐゴシック" charset="0"/>
                        </a:rPr>
                        <a:t>Layer</a:t>
                      </a:r>
                      <a:endParaRPr kumimoji="0" lang="it-IT" sz="1000" b="1" i="0" u="none" strike="noStrike" cap="none" normalizeH="0" baseline="0">
                        <a:ln>
                          <a:noFill/>
                        </a:ln>
                        <a:solidFill>
                          <a:schemeClr val="tx1"/>
                        </a:solidFill>
                        <a:effectLst/>
                        <a:latin typeface="Arial" charset="0"/>
                        <a:ea typeface="ＭＳ Ｐゴシック" charset="0"/>
                      </a:endParaRPr>
                    </a:p>
                  </a:txBody>
                  <a:tcPr marT="45714" marB="45714" anchor="ctr" horzOverflow="overflow">
                    <a:lnL w="12700" cap="flat" cmpd="sng" algn="ctr">
                      <a:solidFill>
                        <a:srgbClr val="336699"/>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336699"/>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66FF"/>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000" b="1" i="0" u="none" strike="noStrike" cap="none" normalizeH="0" baseline="0">
                          <a:ln>
                            <a:noFill/>
                          </a:ln>
                          <a:solidFill>
                            <a:srgbClr val="FFFFFF"/>
                          </a:solidFill>
                          <a:effectLst/>
                          <a:latin typeface="Arial" charset="0"/>
                          <a:ea typeface="ＭＳ Ｐゴシック" charset="0"/>
                        </a:rPr>
                        <a:t>Det. </a:t>
                      </a:r>
                      <a:endParaRPr kumimoji="0" lang="it-IT" sz="1000" b="1" i="0" u="none" strike="noStrike" cap="none" normalizeH="0" baseline="0">
                        <a:ln>
                          <a:noFill/>
                        </a:ln>
                        <a:solidFill>
                          <a:schemeClr val="tx1"/>
                        </a:solidFill>
                        <a:effectLst/>
                        <a:latin typeface="Arial" charset="0"/>
                        <a:ea typeface="ＭＳ Ｐゴシック" charset="0"/>
                      </a:endParaRP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336699"/>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66FF"/>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000" b="1" i="0" u="none" strike="noStrike" cap="none" normalizeH="0" baseline="0">
                          <a:ln>
                            <a:noFill/>
                          </a:ln>
                          <a:solidFill>
                            <a:srgbClr val="FFFFFF"/>
                          </a:solidFill>
                          <a:effectLst/>
                          <a:latin typeface="Arial" charset="0"/>
                          <a:ea typeface="ＭＳ Ｐゴシック" charset="0"/>
                        </a:rPr>
                        <a:t>Radius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it-IT" sz="1000" b="1" i="0" u="none" strike="noStrike" cap="none" normalizeH="0" baseline="0">
                          <a:ln>
                            <a:noFill/>
                          </a:ln>
                          <a:solidFill>
                            <a:srgbClr val="FFFFFF"/>
                          </a:solidFill>
                          <a:effectLst/>
                          <a:latin typeface="Arial" charset="0"/>
                          <a:ea typeface="ＭＳ Ｐゴシック" charset="0"/>
                        </a:rPr>
                        <a:t>(cm)</a:t>
                      </a:r>
                      <a:endParaRPr kumimoji="0" lang="it-IT" sz="1000" b="1" i="0" u="none" strike="noStrike" cap="none" normalizeH="0" baseline="0">
                        <a:ln>
                          <a:noFill/>
                        </a:ln>
                        <a:solidFill>
                          <a:schemeClr val="tx1"/>
                        </a:solidFill>
                        <a:effectLst/>
                        <a:latin typeface="Arial" charset="0"/>
                        <a:ea typeface="ＭＳ Ｐゴシック" charset="0"/>
                      </a:endParaRP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336699"/>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66FF"/>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000" b="1" i="0" u="none" strike="noStrike" cap="none" normalizeH="0" baseline="0">
                          <a:ln>
                            <a:noFill/>
                          </a:ln>
                          <a:solidFill>
                            <a:srgbClr val="FFFFFF"/>
                          </a:solidFill>
                          <a:effectLst/>
                          <a:latin typeface="Arial" charset="0"/>
                          <a:ea typeface="ＭＳ Ｐゴシック" charset="0"/>
                        </a:rPr>
                        <a:t>Length </a:t>
                      </a:r>
                    </a:p>
                    <a:p>
                      <a:pPr marL="0" marR="0" lvl="0" indent="0" algn="ctr" defTabSz="914400" rtl="0" eaLnBrk="1" fontAlgn="base" latinLnBrk="0" hangingPunct="1">
                        <a:lnSpc>
                          <a:spcPct val="100000"/>
                        </a:lnSpc>
                        <a:spcBef>
                          <a:spcPct val="0"/>
                        </a:spcBef>
                        <a:spcAft>
                          <a:spcPct val="0"/>
                        </a:spcAft>
                        <a:buClrTx/>
                        <a:buSzTx/>
                        <a:buFontTx/>
                        <a:buNone/>
                        <a:tabLst/>
                      </a:pPr>
                      <a:r>
                        <a:rPr kumimoji="0" lang="it-IT" sz="1000" b="1" i="0" u="none" strike="noStrike" cap="none" normalizeH="0" baseline="0">
                          <a:ln>
                            <a:noFill/>
                          </a:ln>
                          <a:solidFill>
                            <a:srgbClr val="FFFFFF"/>
                          </a:solidFill>
                          <a:effectLst/>
                          <a:latin typeface="Arial" charset="0"/>
                          <a:ea typeface="ＭＳ Ｐゴシック" charset="0"/>
                        </a:rPr>
                        <a:t>(cm)</a:t>
                      </a:r>
                      <a:endParaRPr kumimoji="0" lang="it-IT" sz="1000" b="1" i="0" u="none" strike="noStrike" cap="none" normalizeH="0" baseline="0">
                        <a:ln>
                          <a:noFill/>
                        </a:ln>
                        <a:solidFill>
                          <a:schemeClr val="tx1"/>
                        </a:solidFill>
                        <a:effectLst/>
                        <a:latin typeface="Arial" charset="0"/>
                        <a:ea typeface="ＭＳ Ｐゴシック" charset="0"/>
                      </a:endParaRP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336699"/>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66FF"/>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000" b="1" i="0" u="none" strike="noStrike" cap="none" normalizeH="0" baseline="0" dirty="0" err="1">
                          <a:ln>
                            <a:noFill/>
                          </a:ln>
                          <a:solidFill>
                            <a:srgbClr val="FFFFFF"/>
                          </a:solidFill>
                          <a:effectLst/>
                          <a:latin typeface="Arial" charset="0"/>
                          <a:ea typeface="ＭＳ Ｐゴシック" charset="0"/>
                        </a:rPr>
                        <a:t>Surface</a:t>
                      </a:r>
                      <a:endParaRPr kumimoji="0" lang="it-IT" sz="1000" b="1" i="0" u="none" strike="noStrike" cap="none" normalizeH="0" baseline="0" dirty="0">
                        <a:ln>
                          <a:noFill/>
                        </a:ln>
                        <a:solidFill>
                          <a:srgbClr val="FFFFFF"/>
                        </a:solidFill>
                        <a:effectLst/>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it-IT" sz="1000" b="1" i="0" u="none" strike="noStrike" cap="none" normalizeH="0" baseline="0" dirty="0">
                          <a:ln>
                            <a:noFill/>
                          </a:ln>
                          <a:solidFill>
                            <a:srgbClr val="FFFFFF"/>
                          </a:solidFill>
                          <a:effectLst/>
                          <a:latin typeface="Arial" charset="0"/>
                          <a:ea typeface="ＭＳ Ｐゴシック" charset="0"/>
                        </a:rPr>
                        <a:t>(m</a:t>
                      </a:r>
                      <a:r>
                        <a:rPr kumimoji="0" lang="it-IT" sz="1000" b="1" i="0" u="none" strike="noStrike" cap="none" normalizeH="0" baseline="30000" dirty="0">
                          <a:ln>
                            <a:noFill/>
                          </a:ln>
                          <a:solidFill>
                            <a:srgbClr val="FFFFFF"/>
                          </a:solidFill>
                          <a:effectLst/>
                          <a:latin typeface="Arial" charset="0"/>
                          <a:ea typeface="ＭＳ Ｐゴシック" charset="0"/>
                        </a:rPr>
                        <a:t>2</a:t>
                      </a:r>
                      <a:r>
                        <a:rPr kumimoji="0" lang="it-IT" sz="1000" b="1" i="0" u="none" strike="noStrike" cap="none" normalizeH="0" baseline="0" dirty="0">
                          <a:ln>
                            <a:noFill/>
                          </a:ln>
                          <a:solidFill>
                            <a:srgbClr val="FFFFFF"/>
                          </a:solidFill>
                          <a:effectLst/>
                          <a:latin typeface="Arial" charset="0"/>
                          <a:ea typeface="ＭＳ Ｐゴシック" charset="0"/>
                        </a:rPr>
                        <a:t>)</a:t>
                      </a:r>
                      <a:endParaRPr kumimoji="0" lang="it-IT" sz="1000" b="1" i="0" u="none" strike="noStrike" cap="none" normalizeH="0" baseline="0" dirty="0">
                        <a:ln>
                          <a:noFill/>
                        </a:ln>
                        <a:solidFill>
                          <a:schemeClr val="tx1"/>
                        </a:solidFill>
                        <a:effectLst/>
                        <a:latin typeface="Arial" charset="0"/>
                        <a:ea typeface="ＭＳ Ｐゴシック" charset="0"/>
                      </a:endParaRP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336699"/>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66FF"/>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000" b="1" i="0" u="none" strike="noStrike" cap="none" normalizeH="0" baseline="0">
                          <a:ln>
                            <a:noFill/>
                          </a:ln>
                          <a:solidFill>
                            <a:srgbClr val="FFFFFF"/>
                          </a:solidFill>
                          <a:effectLst/>
                          <a:latin typeface="Arial" charset="0"/>
                          <a:ea typeface="ＭＳ Ｐゴシック" charset="0"/>
                        </a:rPr>
                        <a:t>Chan.</a:t>
                      </a:r>
                      <a:endParaRPr kumimoji="0" lang="it-IT" sz="1000" b="1" i="0" u="none" strike="noStrike" cap="none" normalizeH="0" baseline="0">
                        <a:ln>
                          <a:noFill/>
                        </a:ln>
                        <a:solidFill>
                          <a:schemeClr val="tx1"/>
                        </a:solidFill>
                        <a:effectLst/>
                        <a:latin typeface="Arial" charset="0"/>
                        <a:ea typeface="ＭＳ Ｐゴシック" charset="0"/>
                      </a:endParaRP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336699"/>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66FF"/>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000" b="1" i="0" u="none" strike="noStrike" cap="none" normalizeH="0" baseline="0">
                          <a:ln>
                            <a:noFill/>
                          </a:ln>
                          <a:solidFill>
                            <a:srgbClr val="FFFFFF"/>
                          </a:solidFill>
                          <a:effectLst/>
                          <a:latin typeface="Arial" charset="0"/>
                          <a:ea typeface="ＭＳ Ｐゴシック" charset="0"/>
                        </a:rPr>
                        <a:t>Spatial precision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it-IT" sz="1000" b="1" i="0" u="none" strike="noStrike" cap="none" normalizeH="0" baseline="0">
                          <a:ln>
                            <a:noFill/>
                          </a:ln>
                          <a:solidFill>
                            <a:srgbClr val="FFFFFF"/>
                          </a:solidFill>
                          <a:effectLst/>
                          <a:latin typeface="Arial" charset="0"/>
                          <a:ea typeface="ＭＳ Ｐゴシック" charset="0"/>
                        </a:rPr>
                        <a:t>(mm)</a:t>
                      </a:r>
                      <a:endParaRPr kumimoji="0" lang="it-IT" sz="1000" b="1" i="0" u="none" strike="noStrike" cap="none" normalizeH="0" baseline="0">
                        <a:ln>
                          <a:noFill/>
                        </a:ln>
                        <a:solidFill>
                          <a:schemeClr val="tx1"/>
                        </a:solidFill>
                        <a:effectLst/>
                        <a:latin typeface="Arial" charset="0"/>
                        <a:ea typeface="ＭＳ Ｐゴシック" charset="0"/>
                      </a:endParaRP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336699"/>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66FF"/>
                    </a:solidFill>
                  </a:tcPr>
                </a:tc>
                <a:tc hMerge="1">
                  <a:txBody>
                    <a:bodyPr/>
                    <a:lstStyle/>
                    <a:p>
                      <a:endParaRPr lang="en-US"/>
                    </a:p>
                  </a:txBody>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000" b="1" i="0" u="none" strike="noStrike" cap="none" normalizeH="0" baseline="0">
                          <a:ln>
                            <a:noFill/>
                          </a:ln>
                          <a:solidFill>
                            <a:srgbClr val="FFFFFF"/>
                          </a:solidFill>
                          <a:effectLst/>
                          <a:latin typeface="Arial" charset="0"/>
                          <a:ea typeface="ＭＳ Ｐゴシック" charset="0"/>
                        </a:rPr>
                        <a:t>Cell</a:t>
                      </a:r>
                    </a:p>
                    <a:p>
                      <a:pPr marL="0" marR="0" lvl="0" indent="0" algn="ctr" defTabSz="914400" rtl="0" eaLnBrk="1" fontAlgn="base" latinLnBrk="0" hangingPunct="1">
                        <a:lnSpc>
                          <a:spcPct val="100000"/>
                        </a:lnSpc>
                        <a:spcBef>
                          <a:spcPct val="0"/>
                        </a:spcBef>
                        <a:spcAft>
                          <a:spcPct val="0"/>
                        </a:spcAft>
                        <a:buClrTx/>
                        <a:buSzTx/>
                        <a:buFontTx/>
                        <a:buNone/>
                        <a:tabLst/>
                      </a:pPr>
                      <a:r>
                        <a:rPr kumimoji="0" lang="it-IT" sz="1000" b="1" i="0" u="none" strike="noStrike" cap="none" normalizeH="0" baseline="0">
                          <a:ln>
                            <a:noFill/>
                          </a:ln>
                          <a:solidFill>
                            <a:srgbClr val="FFFFFF"/>
                          </a:solidFill>
                          <a:effectLst/>
                          <a:latin typeface="Arial" charset="0"/>
                          <a:ea typeface="ＭＳ Ｐゴシック" charset="0"/>
                        </a:rPr>
                        <a:t>(</a:t>
                      </a:r>
                      <a:r>
                        <a:rPr kumimoji="0" lang="el-GR" sz="1000" b="1" i="0" u="none" strike="noStrike" cap="none" normalizeH="0" baseline="0">
                          <a:ln>
                            <a:noFill/>
                          </a:ln>
                          <a:solidFill>
                            <a:srgbClr val="FFFFFF"/>
                          </a:solidFill>
                          <a:effectLst/>
                          <a:latin typeface="Arial" charset="0"/>
                          <a:ea typeface="ＭＳ Ｐゴシック" charset="0"/>
                        </a:rPr>
                        <a:t>μ</a:t>
                      </a:r>
                      <a:r>
                        <a:rPr kumimoji="0" lang="it-IT" sz="1000" b="1" i="0" u="none" strike="noStrike" cap="none" normalizeH="0" baseline="0">
                          <a:ln>
                            <a:noFill/>
                          </a:ln>
                          <a:solidFill>
                            <a:srgbClr val="FFFFFF"/>
                          </a:solidFill>
                          <a:effectLst/>
                          <a:latin typeface="Arial" charset="0"/>
                          <a:ea typeface="ＭＳ Ｐゴシック" charset="0"/>
                        </a:rPr>
                        <a:t>m</a:t>
                      </a:r>
                      <a:r>
                        <a:rPr kumimoji="0" lang="it-IT" sz="1000" b="1" i="0" u="none" strike="noStrike" cap="none" normalizeH="0" baseline="30000">
                          <a:ln>
                            <a:noFill/>
                          </a:ln>
                          <a:solidFill>
                            <a:srgbClr val="FFFFFF"/>
                          </a:solidFill>
                          <a:effectLst/>
                          <a:latin typeface="Arial" charset="0"/>
                          <a:ea typeface="ＭＳ Ｐゴシック" charset="0"/>
                        </a:rPr>
                        <a:t>2</a:t>
                      </a:r>
                      <a:r>
                        <a:rPr kumimoji="0" lang="it-IT" sz="1000" b="1" i="0" u="none" strike="noStrike" cap="none" normalizeH="0" baseline="0">
                          <a:ln>
                            <a:noFill/>
                          </a:ln>
                          <a:solidFill>
                            <a:srgbClr val="FFFFFF"/>
                          </a:solidFill>
                          <a:effectLst/>
                          <a:latin typeface="Arial" charset="0"/>
                          <a:ea typeface="ＭＳ Ｐゴシック" charset="0"/>
                        </a:rPr>
                        <a:t>)</a:t>
                      </a:r>
                      <a:endParaRPr kumimoji="0" lang="it-IT" sz="1000" b="1" i="0" u="none" strike="noStrike" cap="none" normalizeH="0" baseline="0">
                        <a:ln>
                          <a:noFill/>
                        </a:ln>
                        <a:solidFill>
                          <a:schemeClr val="tx1"/>
                        </a:solidFill>
                        <a:effectLst/>
                        <a:latin typeface="Arial" charset="0"/>
                        <a:ea typeface="ＭＳ Ｐゴシック" charset="0"/>
                      </a:endParaRP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336699"/>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66FF"/>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000" b="1" i="0" u="none" strike="noStrike" cap="none" normalizeH="0" baseline="0">
                          <a:ln>
                            <a:noFill/>
                          </a:ln>
                          <a:solidFill>
                            <a:srgbClr val="FFFFFF"/>
                          </a:solidFill>
                          <a:effectLst/>
                          <a:latin typeface="Arial" charset="0"/>
                          <a:ea typeface="ＭＳ Ｐゴシック" charset="0"/>
                        </a:rPr>
                        <a:t>Max occupancy</a:t>
                      </a:r>
                    </a:p>
                    <a:p>
                      <a:pPr marL="0" marR="0" lvl="0" indent="0" algn="ctr" defTabSz="914400" rtl="0" eaLnBrk="1" fontAlgn="base" latinLnBrk="0" hangingPunct="1">
                        <a:lnSpc>
                          <a:spcPct val="100000"/>
                        </a:lnSpc>
                        <a:spcBef>
                          <a:spcPct val="0"/>
                        </a:spcBef>
                        <a:spcAft>
                          <a:spcPct val="0"/>
                        </a:spcAft>
                        <a:buClrTx/>
                        <a:buSzTx/>
                        <a:buFontTx/>
                        <a:buNone/>
                        <a:tabLst/>
                      </a:pPr>
                      <a:r>
                        <a:rPr kumimoji="0" lang="it-IT" sz="1000" b="1" i="0" u="none" strike="noStrike" cap="none" normalizeH="0" baseline="0">
                          <a:ln>
                            <a:noFill/>
                          </a:ln>
                          <a:solidFill>
                            <a:srgbClr val="FFFFFF"/>
                          </a:solidFill>
                          <a:effectLst/>
                          <a:latin typeface="Arial" charset="0"/>
                          <a:ea typeface="ＭＳ Ｐゴシック" charset="0"/>
                        </a:rPr>
                        <a:t>central PbPb </a:t>
                      </a:r>
                    </a:p>
                    <a:p>
                      <a:pPr marL="0" marR="0" lvl="0" indent="0" algn="ctr" defTabSz="914400" rtl="0" eaLnBrk="1" fontAlgn="base" latinLnBrk="0" hangingPunct="1">
                        <a:lnSpc>
                          <a:spcPct val="100000"/>
                        </a:lnSpc>
                        <a:spcBef>
                          <a:spcPct val="0"/>
                        </a:spcBef>
                        <a:spcAft>
                          <a:spcPct val="0"/>
                        </a:spcAft>
                        <a:buClrTx/>
                        <a:buSzTx/>
                        <a:buFontTx/>
                        <a:buNone/>
                        <a:tabLst/>
                      </a:pPr>
                      <a:r>
                        <a:rPr kumimoji="0" lang="it-IT" sz="1000" b="1" i="0" u="none" strike="noStrike" cap="none" normalizeH="0" baseline="0">
                          <a:ln>
                            <a:noFill/>
                          </a:ln>
                          <a:solidFill>
                            <a:srgbClr val="FFFFFF"/>
                          </a:solidFill>
                          <a:effectLst/>
                          <a:latin typeface="Arial" charset="0"/>
                          <a:ea typeface="ＭＳ Ｐゴシック" charset="0"/>
                        </a:rPr>
                        <a:t>(%)</a:t>
                      </a:r>
                      <a:endParaRPr kumimoji="0" lang="it-IT" sz="1000" b="1" i="0" u="none" strike="noStrike" cap="none" normalizeH="0" baseline="0">
                        <a:ln>
                          <a:noFill/>
                        </a:ln>
                        <a:solidFill>
                          <a:schemeClr val="tx1"/>
                        </a:solidFill>
                        <a:effectLst/>
                        <a:latin typeface="Arial" charset="0"/>
                        <a:ea typeface="ＭＳ Ｐゴシック" charset="0"/>
                      </a:endParaRP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336699"/>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66FF"/>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000" b="1" i="0" u="none" strike="noStrike" cap="none" normalizeH="0" baseline="0">
                          <a:ln>
                            <a:noFill/>
                          </a:ln>
                          <a:solidFill>
                            <a:srgbClr val="FFFFFF"/>
                          </a:solidFill>
                          <a:effectLst/>
                          <a:latin typeface="Arial" charset="0"/>
                          <a:ea typeface="ＭＳ Ｐゴシック" charset="0"/>
                        </a:rPr>
                        <a:t>Power dissipation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it-IT" sz="1000" b="1" i="0" u="none" strike="noStrike" cap="none" normalizeH="0" baseline="0">
                          <a:ln>
                            <a:noFill/>
                          </a:ln>
                          <a:solidFill>
                            <a:srgbClr val="FFFFFF"/>
                          </a:solidFill>
                          <a:effectLst/>
                          <a:latin typeface="Arial" charset="0"/>
                          <a:ea typeface="ＭＳ Ｐゴシック" charset="0"/>
                        </a:rPr>
                        <a:t>(W)</a:t>
                      </a:r>
                      <a:endParaRPr kumimoji="0" lang="it-IT" sz="1000" b="1" i="0" u="none" strike="noStrike" cap="none" normalizeH="0" baseline="0">
                        <a:ln>
                          <a:noFill/>
                        </a:ln>
                        <a:solidFill>
                          <a:schemeClr val="tx1"/>
                        </a:solidFill>
                        <a:effectLst/>
                        <a:latin typeface="Arial" charset="0"/>
                        <a:ea typeface="ＭＳ Ｐゴシック" charset="0"/>
                      </a:endParaRP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rgbClr val="336699"/>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66FF"/>
                    </a:solidFill>
                  </a:tcPr>
                </a:tc>
                <a:tc hMerge="1">
                  <a:txBody>
                    <a:bodyPr/>
                    <a:lstStyle/>
                    <a:p>
                      <a:endParaRPr lang="en-US"/>
                    </a:p>
                  </a:txBody>
                  <a:tcPr/>
                </a:tc>
              </a:tr>
              <a:tr h="243808">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000" b="0" i="0" u="none" strike="noStrike" cap="none" normalizeH="0" baseline="0">
                          <a:ln>
                            <a:noFill/>
                          </a:ln>
                          <a:solidFill>
                            <a:srgbClr val="000000"/>
                          </a:solidFill>
                          <a:effectLst/>
                          <a:latin typeface="Arial" charset="0"/>
                          <a:ea typeface="ＭＳ Ｐゴシック" charset="0"/>
                        </a:rPr>
                        <a:t>r</a:t>
                      </a:r>
                      <a:r>
                        <a:rPr kumimoji="0" lang="it-IT" sz="1000" b="0" i="0" u="none" strike="noStrike" cap="none" normalizeH="0" baseline="0">
                          <a:ln>
                            <a:noFill/>
                          </a:ln>
                          <a:solidFill>
                            <a:srgbClr val="000000"/>
                          </a:solidFill>
                          <a:effectLst/>
                          <a:latin typeface="Symbol" charset="0"/>
                          <a:ea typeface="ＭＳ Ｐゴシック" charset="0"/>
                        </a:rPr>
                        <a:t>f</a:t>
                      </a:r>
                      <a:endParaRPr kumimoji="0" lang="it-IT" sz="1000" b="0" i="0" u="none" strike="noStrike" cap="none" normalizeH="0" baseline="0">
                        <a:ln>
                          <a:noFill/>
                        </a:ln>
                        <a:solidFill>
                          <a:schemeClr val="tx1"/>
                        </a:solidFill>
                        <a:effectLst/>
                        <a:latin typeface="Symbol" charset="0"/>
                        <a:ea typeface="ＭＳ Ｐゴシック" charset="0"/>
                      </a:endParaRPr>
                    </a:p>
                  </a:txBody>
                  <a:tcPr marT="45714" marB="45714" anchor="ctr" horzOverflow="overflow">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000" b="0" i="0" u="none" strike="noStrike" cap="none" normalizeH="0" baseline="0">
                          <a:ln>
                            <a:noFill/>
                          </a:ln>
                          <a:solidFill>
                            <a:srgbClr val="000000"/>
                          </a:solidFill>
                          <a:effectLst/>
                          <a:latin typeface="Arial" charset="0"/>
                          <a:ea typeface="ＭＳ Ｐゴシック" charset="0"/>
                        </a:rPr>
                        <a:t>z</a:t>
                      </a:r>
                      <a:endParaRPr kumimoji="0" lang="it-IT" sz="1000" b="0" i="0" u="none" strike="noStrike" cap="none" normalizeH="0" baseline="0">
                        <a:ln>
                          <a:noFill/>
                        </a:ln>
                        <a:solidFill>
                          <a:schemeClr val="tx1"/>
                        </a:solidFill>
                        <a:effectLst/>
                        <a:latin typeface="Arial" charset="0"/>
                        <a:ea typeface="ＭＳ Ｐゴシック" charset="0"/>
                      </a:endParaRPr>
                    </a:p>
                  </a:txBody>
                  <a:tcPr marT="45714" marB="45714" anchor="ctr" horzOverflow="overflow">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6"/>
                    </a:solidFill>
                  </a:tcP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000" b="0" i="0" u="none" strike="noStrike" cap="none" normalizeH="0" baseline="0">
                          <a:ln>
                            <a:noFill/>
                          </a:ln>
                          <a:solidFill>
                            <a:srgbClr val="000000"/>
                          </a:solidFill>
                          <a:effectLst/>
                          <a:latin typeface="Arial" charset="0"/>
                          <a:ea typeface="ＭＳ Ｐゴシック" charset="0"/>
                        </a:rPr>
                        <a:t>barrel</a:t>
                      </a:r>
                      <a:endParaRPr kumimoji="0" lang="it-IT" sz="1000" b="0" i="0" u="none" strike="noStrike" cap="none" normalizeH="0" baseline="0">
                        <a:ln>
                          <a:noFill/>
                        </a:ln>
                        <a:solidFill>
                          <a:schemeClr val="tx1"/>
                        </a:solidFill>
                        <a:effectLst/>
                        <a:latin typeface="Arial" charset="0"/>
                        <a:ea typeface="ＭＳ Ｐゴシック" charset="0"/>
                      </a:endParaRPr>
                    </a:p>
                  </a:txBody>
                  <a:tcPr marT="45714" marB="45714" anchor="ctr" horzOverflow="overflow">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000" b="0" i="0" u="none" strike="noStrike" cap="none" normalizeH="0" baseline="0">
                          <a:ln>
                            <a:noFill/>
                          </a:ln>
                          <a:solidFill>
                            <a:srgbClr val="000000"/>
                          </a:solidFill>
                          <a:effectLst/>
                          <a:latin typeface="Arial" charset="0"/>
                          <a:ea typeface="ＭＳ Ｐゴシック" charset="0"/>
                        </a:rPr>
                        <a:t>end-cap</a:t>
                      </a:r>
                      <a:endParaRPr kumimoji="0" lang="it-IT" sz="1000" b="0" i="0" u="none" strike="noStrike" cap="none" normalizeH="0" baseline="0">
                        <a:ln>
                          <a:noFill/>
                        </a:ln>
                        <a:solidFill>
                          <a:schemeClr val="tx1"/>
                        </a:solidFill>
                        <a:effectLst/>
                        <a:latin typeface="Arial" charset="0"/>
                        <a:ea typeface="ＭＳ Ｐゴシック" charset="0"/>
                      </a:endParaRP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rgbClr val="336699"/>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6"/>
                    </a:solidFill>
                  </a:tcPr>
                </a:tc>
              </a:tr>
              <a:tr h="27777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000" b="0" i="0" u="none" strike="noStrike" cap="none" normalizeH="0" baseline="0">
                          <a:ln>
                            <a:noFill/>
                          </a:ln>
                          <a:solidFill>
                            <a:srgbClr val="000000"/>
                          </a:solidFill>
                          <a:effectLst/>
                          <a:latin typeface="Arial" charset="0"/>
                          <a:ea typeface="ＭＳ Ｐゴシック" charset="0"/>
                        </a:rPr>
                        <a:t>1</a:t>
                      </a:r>
                    </a:p>
                  </a:txBody>
                  <a:tcPr marT="45714" marB="45714" anchor="ctr" horzOverflow="overflow">
                    <a:lnL w="12700" cap="flat" cmpd="sng" algn="ctr">
                      <a:solidFill>
                        <a:srgbClr val="336699"/>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6"/>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000" b="0" i="0" u="none" strike="noStrike" cap="none" normalizeH="0" baseline="0">
                          <a:ln>
                            <a:noFill/>
                          </a:ln>
                          <a:solidFill>
                            <a:srgbClr val="000000"/>
                          </a:solidFill>
                          <a:effectLst/>
                          <a:latin typeface="Arial" charset="0"/>
                          <a:ea typeface="ＭＳ Ｐゴシック" charset="0"/>
                        </a:rPr>
                        <a:t>SPD</a:t>
                      </a:r>
                      <a:endParaRPr kumimoji="0" lang="it-IT" sz="1000" b="1" i="0" u="none" strike="noStrike" cap="none" normalizeH="0" baseline="0">
                        <a:ln>
                          <a:noFill/>
                        </a:ln>
                        <a:solidFill>
                          <a:srgbClr val="000000"/>
                        </a:solidFill>
                        <a:effectLst/>
                        <a:latin typeface="Arial" charset="0"/>
                        <a:ea typeface="ＭＳ Ｐゴシック" charset="0"/>
                      </a:endParaRP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000" b="0" i="0" u="none" strike="noStrike" cap="none" normalizeH="0" baseline="0">
                          <a:ln>
                            <a:noFill/>
                          </a:ln>
                          <a:solidFill>
                            <a:srgbClr val="000000"/>
                          </a:solidFill>
                          <a:effectLst/>
                          <a:latin typeface="Arial" charset="0"/>
                          <a:ea typeface="ＭＳ Ｐゴシック" charset="0"/>
                        </a:rPr>
                        <a:t>3.9</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000" b="0" i="0" u="none" strike="noStrike" cap="none" normalizeH="0" baseline="0">
                          <a:ln>
                            <a:noFill/>
                          </a:ln>
                          <a:solidFill>
                            <a:srgbClr val="000000"/>
                          </a:solidFill>
                          <a:effectLst/>
                          <a:latin typeface="Arial" charset="0"/>
                          <a:ea typeface="ＭＳ Ｐゴシック" charset="0"/>
                        </a:rPr>
                        <a:t>28.2</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6"/>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000" b="0" i="0" u="none" strike="noStrike" cap="none" normalizeH="0" baseline="0">
                          <a:ln>
                            <a:noFill/>
                          </a:ln>
                          <a:solidFill>
                            <a:srgbClr val="000000"/>
                          </a:solidFill>
                          <a:effectLst/>
                          <a:latin typeface="Arial" charset="0"/>
                          <a:ea typeface="ＭＳ Ｐゴシック" charset="0"/>
                        </a:rPr>
                        <a:t>0.21</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6"/>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000" b="0" i="0" u="none" strike="noStrike" cap="none" normalizeH="0" baseline="0">
                          <a:ln>
                            <a:noFill/>
                          </a:ln>
                          <a:solidFill>
                            <a:srgbClr val="000000"/>
                          </a:solidFill>
                          <a:effectLst/>
                          <a:latin typeface="Arial" charset="0"/>
                          <a:ea typeface="ＭＳ Ｐゴシック" charset="0"/>
                        </a:rPr>
                        <a:t>9.8M</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6"/>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000" b="0" i="0" u="none" strike="noStrike" cap="none" normalizeH="0" baseline="0">
                          <a:ln>
                            <a:noFill/>
                          </a:ln>
                          <a:solidFill>
                            <a:srgbClr val="000000"/>
                          </a:solidFill>
                          <a:effectLst/>
                          <a:latin typeface="Arial" charset="0"/>
                          <a:ea typeface="ＭＳ Ｐゴシック" charset="0"/>
                        </a:rPr>
                        <a:t>12</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6"/>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000" b="0" i="0" u="none" strike="noStrike" cap="none" normalizeH="0" baseline="0">
                          <a:ln>
                            <a:noFill/>
                          </a:ln>
                          <a:solidFill>
                            <a:srgbClr val="000000"/>
                          </a:solidFill>
                          <a:effectLst/>
                          <a:latin typeface="Arial" charset="0"/>
                          <a:ea typeface="ＭＳ Ｐゴシック" charset="0"/>
                        </a:rPr>
                        <a:t>100</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6"/>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000" b="0" i="0" u="none" strike="noStrike" cap="none" normalizeH="0" baseline="0">
                          <a:ln>
                            <a:noFill/>
                          </a:ln>
                          <a:solidFill>
                            <a:srgbClr val="000000"/>
                          </a:solidFill>
                          <a:effectLst/>
                          <a:latin typeface="Arial" charset="0"/>
                          <a:ea typeface="ＭＳ Ｐゴシック" charset="0"/>
                        </a:rPr>
                        <a:t>50x425</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000" b="0" i="0" u="none" strike="noStrike" cap="none" normalizeH="0" baseline="0">
                          <a:ln>
                            <a:noFill/>
                          </a:ln>
                          <a:solidFill>
                            <a:srgbClr val="000000"/>
                          </a:solidFill>
                          <a:effectLst/>
                          <a:latin typeface="Arial" charset="0"/>
                          <a:ea typeface="ＭＳ Ｐゴシック" charset="0"/>
                        </a:rPr>
                        <a:t>2.1</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6"/>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000" b="0" i="0" u="none" strike="noStrike" cap="none" normalizeH="0" baseline="0">
                          <a:ln>
                            <a:noFill/>
                          </a:ln>
                          <a:solidFill>
                            <a:srgbClr val="000000"/>
                          </a:solidFill>
                          <a:effectLst/>
                          <a:latin typeface="Arial" charset="0"/>
                          <a:ea typeface="ＭＳ Ｐゴシック" charset="0"/>
                        </a:rPr>
                        <a:t>1.35k</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6"/>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000" b="0" i="0" u="none" strike="noStrike" cap="none" normalizeH="0" baseline="0">
                          <a:ln>
                            <a:noFill/>
                          </a:ln>
                          <a:solidFill>
                            <a:srgbClr val="000000"/>
                          </a:solidFill>
                          <a:effectLst/>
                          <a:latin typeface="Arial" charset="0"/>
                          <a:ea typeface="ＭＳ Ｐゴシック" charset="0"/>
                        </a:rPr>
                        <a:t>30</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6"/>
                    </a:solidFill>
                  </a:tcPr>
                </a:tc>
              </a:tr>
              <a:tr h="27777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000" b="0" i="0" u="none" strike="noStrike" cap="none" normalizeH="0" baseline="0">
                          <a:ln>
                            <a:noFill/>
                          </a:ln>
                          <a:solidFill>
                            <a:srgbClr val="000000"/>
                          </a:solidFill>
                          <a:effectLst/>
                          <a:latin typeface="Arial" charset="0"/>
                          <a:ea typeface="ＭＳ Ｐゴシック" charset="0"/>
                        </a:rPr>
                        <a:t>2</a:t>
                      </a:r>
                    </a:p>
                  </a:txBody>
                  <a:tcPr marT="45714" marB="45714" anchor="ctr" horzOverflow="overflow">
                    <a:lnL w="12700" cap="flat" cmpd="sng" algn="ctr">
                      <a:solidFill>
                        <a:srgbClr val="336699"/>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6"/>
                    </a:solidFill>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000" b="0" i="0" u="none" strike="noStrike" cap="none" normalizeH="0" baseline="0">
                          <a:ln>
                            <a:noFill/>
                          </a:ln>
                          <a:solidFill>
                            <a:srgbClr val="000000"/>
                          </a:solidFill>
                          <a:effectLst/>
                          <a:latin typeface="Arial" charset="0"/>
                          <a:ea typeface="ＭＳ Ｐゴシック" charset="0"/>
                        </a:rPr>
                        <a:t>7.6</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000" b="0" i="0" u="none" strike="noStrike" cap="none" normalizeH="0" baseline="0">
                          <a:ln>
                            <a:noFill/>
                          </a:ln>
                          <a:solidFill>
                            <a:srgbClr val="000000"/>
                          </a:solidFill>
                          <a:effectLst/>
                          <a:latin typeface="Arial" charset="0"/>
                          <a:ea typeface="ＭＳ Ｐゴシック" charset="0"/>
                        </a:rPr>
                        <a:t>28.2</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6"/>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000" b="0" i="0" u="none" strike="noStrike" cap="none" normalizeH="0" baseline="0">
                          <a:ln>
                            <a:noFill/>
                          </a:ln>
                          <a:solidFill>
                            <a:srgbClr val="000000"/>
                          </a:solidFill>
                          <a:effectLst/>
                          <a:latin typeface="Arial" charset="0"/>
                          <a:ea typeface="ＭＳ Ｐゴシック" charset="0"/>
                        </a:rPr>
                        <a:t>0.6</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6"/>
                    </a:solidFill>
                  </a:tcPr>
                </a:tc>
                <a:tc vMerge="1">
                  <a:txBody>
                    <a:bodyPr/>
                    <a:lstStyle/>
                    <a:p>
                      <a:endParaRPr lang="en-US"/>
                    </a:p>
                  </a:txBody>
                  <a:tcPr/>
                </a:tc>
                <a:tc vMerge="1">
                  <a:txBody>
                    <a:bodyPr/>
                    <a:lstStyle/>
                    <a:p>
                      <a:endParaRPr lang="en-US"/>
                    </a:p>
                  </a:txBody>
                  <a:tcPr/>
                </a:tc>
              </a:tr>
              <a:tr h="27777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000" b="0" i="0" u="none" strike="noStrike" cap="none" normalizeH="0" baseline="0">
                          <a:ln>
                            <a:noFill/>
                          </a:ln>
                          <a:solidFill>
                            <a:srgbClr val="000000"/>
                          </a:solidFill>
                          <a:effectLst/>
                          <a:latin typeface="Arial" charset="0"/>
                          <a:ea typeface="ＭＳ Ｐゴシック" charset="0"/>
                        </a:rPr>
                        <a:t>3</a:t>
                      </a:r>
                    </a:p>
                  </a:txBody>
                  <a:tcPr marT="45714" marB="45714" anchor="ctr" horzOverflow="overflow">
                    <a:lnL w="12700" cap="flat" cmpd="sng" algn="ctr">
                      <a:solidFill>
                        <a:srgbClr val="336699"/>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6"/>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000" b="0" i="0" u="none" strike="noStrike" cap="none" normalizeH="0" baseline="0">
                          <a:ln>
                            <a:noFill/>
                          </a:ln>
                          <a:solidFill>
                            <a:srgbClr val="000000"/>
                          </a:solidFill>
                          <a:effectLst/>
                          <a:latin typeface="Arial" charset="0"/>
                          <a:ea typeface="ＭＳ Ｐゴシック" charset="0"/>
                        </a:rPr>
                        <a:t>SDD</a:t>
                      </a:r>
                      <a:endParaRPr kumimoji="0" lang="it-IT" sz="1000" b="1" i="0" u="none" strike="noStrike" cap="none" normalizeH="0" baseline="0">
                        <a:ln>
                          <a:noFill/>
                        </a:ln>
                        <a:solidFill>
                          <a:srgbClr val="000000"/>
                        </a:solidFill>
                        <a:effectLst/>
                        <a:latin typeface="Arial" charset="0"/>
                        <a:ea typeface="ＭＳ Ｐゴシック" charset="0"/>
                      </a:endParaRP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000" b="0" i="0" u="none" strike="noStrike" cap="none" normalizeH="0" baseline="0">
                          <a:ln>
                            <a:noFill/>
                          </a:ln>
                          <a:solidFill>
                            <a:srgbClr val="000000"/>
                          </a:solidFill>
                          <a:effectLst/>
                          <a:latin typeface="Arial" charset="0"/>
                          <a:ea typeface="ＭＳ Ｐゴシック" charset="0"/>
                        </a:rPr>
                        <a:t>15.0</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000" b="0" i="0" u="none" strike="noStrike" cap="none" normalizeH="0" baseline="0">
                          <a:ln>
                            <a:noFill/>
                          </a:ln>
                          <a:solidFill>
                            <a:srgbClr val="000000"/>
                          </a:solidFill>
                          <a:effectLst/>
                          <a:latin typeface="Arial" charset="0"/>
                          <a:ea typeface="ＭＳ Ｐゴシック" charset="0"/>
                        </a:rPr>
                        <a:t>44.4</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6"/>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000" b="0" i="0" u="none" strike="noStrike" cap="none" normalizeH="0" baseline="0">
                          <a:ln>
                            <a:noFill/>
                          </a:ln>
                          <a:solidFill>
                            <a:srgbClr val="000000"/>
                          </a:solidFill>
                          <a:effectLst/>
                          <a:latin typeface="Arial" charset="0"/>
                          <a:ea typeface="ＭＳ Ｐゴシック" charset="0"/>
                        </a:rPr>
                        <a:t>1.31</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6"/>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000" b="0" i="0" u="none" strike="noStrike" cap="none" normalizeH="0" baseline="0">
                          <a:ln>
                            <a:noFill/>
                          </a:ln>
                          <a:solidFill>
                            <a:srgbClr val="000000"/>
                          </a:solidFill>
                          <a:effectLst/>
                          <a:latin typeface="Arial" charset="0"/>
                          <a:ea typeface="ＭＳ Ｐゴシック" charset="0"/>
                        </a:rPr>
                        <a:t>133K</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6"/>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000" b="0" i="0" u="none" strike="noStrike" cap="none" normalizeH="0" baseline="0">
                          <a:ln>
                            <a:noFill/>
                          </a:ln>
                          <a:solidFill>
                            <a:srgbClr val="000000"/>
                          </a:solidFill>
                          <a:effectLst/>
                          <a:latin typeface="Arial" charset="0"/>
                          <a:ea typeface="ＭＳ Ｐゴシック" charset="0"/>
                        </a:rPr>
                        <a:t>35</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6"/>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000" b="0" i="0" u="none" strike="noStrike" cap="none" normalizeH="0" baseline="0">
                          <a:ln>
                            <a:noFill/>
                          </a:ln>
                          <a:solidFill>
                            <a:srgbClr val="000000"/>
                          </a:solidFill>
                          <a:effectLst/>
                          <a:latin typeface="Arial" charset="0"/>
                          <a:ea typeface="ＭＳ Ｐゴシック" charset="0"/>
                        </a:rPr>
                        <a:t>25</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6"/>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000" b="0" i="0" u="none" strike="noStrike" cap="none" normalizeH="0" baseline="0">
                          <a:ln>
                            <a:noFill/>
                          </a:ln>
                          <a:solidFill>
                            <a:srgbClr val="000000"/>
                          </a:solidFill>
                          <a:effectLst/>
                          <a:latin typeface="Arial" charset="0"/>
                          <a:ea typeface="ＭＳ Ｐゴシック" charset="0"/>
                        </a:rPr>
                        <a:t>202x294</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000" b="0" i="0" u="none" strike="noStrike" cap="none" normalizeH="0" baseline="0">
                          <a:ln>
                            <a:noFill/>
                          </a:ln>
                          <a:solidFill>
                            <a:srgbClr val="000000"/>
                          </a:solidFill>
                          <a:effectLst/>
                          <a:latin typeface="Arial" charset="0"/>
                          <a:ea typeface="ＭＳ Ｐゴシック" charset="0"/>
                        </a:rPr>
                        <a:t>2.5</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6"/>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000" b="0" i="0" u="none" strike="noStrike" cap="none" normalizeH="0" baseline="0">
                          <a:ln>
                            <a:noFill/>
                          </a:ln>
                          <a:solidFill>
                            <a:srgbClr val="000000"/>
                          </a:solidFill>
                          <a:effectLst/>
                          <a:latin typeface="Arial" charset="0"/>
                          <a:ea typeface="ＭＳ Ｐゴシック" charset="0"/>
                        </a:rPr>
                        <a:t>1.06k</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6"/>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000" b="0" i="0" u="none" strike="noStrike" cap="none" normalizeH="0" baseline="0">
                          <a:ln>
                            <a:noFill/>
                          </a:ln>
                          <a:solidFill>
                            <a:srgbClr val="000000"/>
                          </a:solidFill>
                          <a:effectLst/>
                          <a:latin typeface="Arial" charset="0"/>
                          <a:ea typeface="ＭＳ Ｐゴシック" charset="0"/>
                        </a:rPr>
                        <a:t>1.75k</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6"/>
                    </a:solidFill>
                  </a:tcPr>
                </a:tc>
              </a:tr>
              <a:tr h="27777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000" b="0" i="0" u="none" strike="noStrike" cap="none" normalizeH="0" baseline="0">
                          <a:ln>
                            <a:noFill/>
                          </a:ln>
                          <a:solidFill>
                            <a:srgbClr val="000000"/>
                          </a:solidFill>
                          <a:effectLst/>
                          <a:latin typeface="Arial" charset="0"/>
                          <a:ea typeface="ＭＳ Ｐゴシック" charset="0"/>
                        </a:rPr>
                        <a:t>4</a:t>
                      </a:r>
                    </a:p>
                  </a:txBody>
                  <a:tcPr marT="45714" marB="45714" anchor="ctr" horzOverflow="overflow">
                    <a:lnL w="12700" cap="flat" cmpd="sng" algn="ctr">
                      <a:solidFill>
                        <a:srgbClr val="336699"/>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6"/>
                    </a:solidFill>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000" b="0" i="0" u="none" strike="noStrike" cap="none" normalizeH="0" baseline="0">
                          <a:ln>
                            <a:noFill/>
                          </a:ln>
                          <a:solidFill>
                            <a:srgbClr val="000000"/>
                          </a:solidFill>
                          <a:effectLst/>
                          <a:latin typeface="Arial" charset="0"/>
                          <a:ea typeface="ＭＳ Ｐゴシック" charset="0"/>
                        </a:rPr>
                        <a:t>23.9</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000" b="0" i="0" u="none" strike="noStrike" cap="none" normalizeH="0" baseline="0">
                          <a:ln>
                            <a:noFill/>
                          </a:ln>
                          <a:solidFill>
                            <a:srgbClr val="000000"/>
                          </a:solidFill>
                          <a:effectLst/>
                          <a:latin typeface="Arial" charset="0"/>
                          <a:ea typeface="ＭＳ Ｐゴシック" charset="0"/>
                        </a:rPr>
                        <a:t>59.4</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6"/>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000" b="0" i="0" u="none" strike="noStrike" cap="none" normalizeH="0" baseline="0">
                          <a:ln>
                            <a:noFill/>
                          </a:ln>
                          <a:solidFill>
                            <a:srgbClr val="000000"/>
                          </a:solidFill>
                          <a:effectLst/>
                          <a:latin typeface="Arial" charset="0"/>
                          <a:ea typeface="ＭＳ Ｐゴシック" charset="0"/>
                        </a:rPr>
                        <a:t>1.0</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6"/>
                    </a:solidFill>
                  </a:tcPr>
                </a:tc>
                <a:tc vMerge="1">
                  <a:txBody>
                    <a:bodyPr/>
                    <a:lstStyle/>
                    <a:p>
                      <a:endParaRPr lang="en-US"/>
                    </a:p>
                  </a:txBody>
                  <a:tcPr/>
                </a:tc>
                <a:tc vMerge="1">
                  <a:txBody>
                    <a:bodyPr/>
                    <a:lstStyle/>
                    <a:p>
                      <a:endParaRPr lang="en-US"/>
                    </a:p>
                  </a:txBody>
                  <a:tcPr/>
                </a:tc>
              </a:tr>
              <a:tr h="27777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000" b="0" i="0" u="none" strike="noStrike" cap="none" normalizeH="0" baseline="0">
                          <a:ln>
                            <a:noFill/>
                          </a:ln>
                          <a:solidFill>
                            <a:srgbClr val="000000"/>
                          </a:solidFill>
                          <a:effectLst/>
                          <a:latin typeface="Arial" charset="0"/>
                          <a:ea typeface="ＭＳ Ｐゴシック" charset="0"/>
                        </a:rPr>
                        <a:t>5</a:t>
                      </a:r>
                    </a:p>
                  </a:txBody>
                  <a:tcPr marT="45714" marB="45714" anchor="ctr" horzOverflow="overflow">
                    <a:lnL w="12700" cap="flat" cmpd="sng" algn="ctr">
                      <a:solidFill>
                        <a:srgbClr val="336699"/>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6"/>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000" b="0" i="0" u="none" strike="noStrike" cap="none" normalizeH="0" baseline="0">
                          <a:ln>
                            <a:noFill/>
                          </a:ln>
                          <a:solidFill>
                            <a:srgbClr val="000000"/>
                          </a:solidFill>
                          <a:effectLst/>
                          <a:latin typeface="Arial" charset="0"/>
                          <a:ea typeface="ＭＳ Ｐゴシック" charset="0"/>
                        </a:rPr>
                        <a:t>SSD</a:t>
                      </a:r>
                      <a:endParaRPr kumimoji="0" lang="it-IT" sz="1000" b="1" i="0" u="none" strike="noStrike" cap="none" normalizeH="0" baseline="0">
                        <a:ln>
                          <a:noFill/>
                        </a:ln>
                        <a:solidFill>
                          <a:srgbClr val="000000"/>
                        </a:solidFill>
                        <a:effectLst/>
                        <a:latin typeface="Arial" charset="0"/>
                        <a:ea typeface="ＭＳ Ｐゴシック" charset="0"/>
                      </a:endParaRP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solidFill>
                      <a:srgbClr val="E8E8F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000" b="0" i="0" u="none" strike="noStrike" cap="none" normalizeH="0" baseline="0">
                          <a:ln>
                            <a:noFill/>
                          </a:ln>
                          <a:solidFill>
                            <a:srgbClr val="000000"/>
                          </a:solidFill>
                          <a:effectLst/>
                          <a:latin typeface="Arial" charset="0"/>
                          <a:ea typeface="ＭＳ Ｐゴシック" charset="0"/>
                        </a:rPr>
                        <a:t>38.0</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000" b="0" i="0" u="none" strike="noStrike" cap="none" normalizeH="0" baseline="0">
                          <a:ln>
                            <a:noFill/>
                          </a:ln>
                          <a:solidFill>
                            <a:srgbClr val="000000"/>
                          </a:solidFill>
                          <a:effectLst/>
                          <a:latin typeface="Arial" charset="0"/>
                          <a:ea typeface="ＭＳ Ｐゴシック" charset="0"/>
                        </a:rPr>
                        <a:t>86.2</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6"/>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000" b="0" i="0" u="none" strike="noStrike" cap="none" normalizeH="0" baseline="0">
                          <a:ln>
                            <a:noFill/>
                          </a:ln>
                          <a:solidFill>
                            <a:srgbClr val="000000"/>
                          </a:solidFill>
                          <a:effectLst/>
                          <a:latin typeface="Arial" charset="0"/>
                          <a:ea typeface="ＭＳ Ｐゴシック" charset="0"/>
                        </a:rPr>
                        <a:t>5.0</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solidFill>
                      <a:srgbClr val="E8E8F6"/>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000" b="0" i="0" u="none" strike="noStrike" cap="none" normalizeH="0" baseline="0">
                          <a:ln>
                            <a:noFill/>
                          </a:ln>
                          <a:solidFill>
                            <a:srgbClr val="000000"/>
                          </a:solidFill>
                          <a:effectLst/>
                          <a:latin typeface="Arial" charset="0"/>
                          <a:ea typeface="ＭＳ Ｐゴシック" charset="0"/>
                        </a:rPr>
                        <a:t>2.6M</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solidFill>
                      <a:srgbClr val="E8E8F6"/>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000" b="0" i="0" u="none" strike="noStrike" cap="none" normalizeH="0" baseline="0">
                          <a:ln>
                            <a:noFill/>
                          </a:ln>
                          <a:solidFill>
                            <a:srgbClr val="000000"/>
                          </a:solidFill>
                          <a:effectLst/>
                          <a:latin typeface="Arial" charset="0"/>
                          <a:ea typeface="ＭＳ Ｐゴシック" charset="0"/>
                        </a:rPr>
                        <a:t>20</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solidFill>
                      <a:srgbClr val="E8E8F6"/>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000" b="0" i="0" u="none" strike="noStrike" cap="none" normalizeH="0" baseline="0">
                          <a:ln>
                            <a:noFill/>
                          </a:ln>
                          <a:solidFill>
                            <a:srgbClr val="000000"/>
                          </a:solidFill>
                          <a:effectLst/>
                          <a:latin typeface="Arial" charset="0"/>
                          <a:ea typeface="ＭＳ Ｐゴシック" charset="0"/>
                        </a:rPr>
                        <a:t>830</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solidFill>
                      <a:srgbClr val="E8E8F6"/>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000" b="0" i="0" u="none" strike="noStrike" cap="none" normalizeH="0" baseline="0">
                          <a:ln>
                            <a:noFill/>
                          </a:ln>
                          <a:solidFill>
                            <a:srgbClr val="000000"/>
                          </a:solidFill>
                          <a:effectLst/>
                          <a:latin typeface="Arial" charset="0"/>
                          <a:ea typeface="ＭＳ Ｐゴシック" charset="0"/>
                        </a:rPr>
                        <a:t>95x40000</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solidFill>
                      <a:srgbClr val="E8E8F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000" b="0" i="0" u="none" strike="noStrike" cap="none" normalizeH="0" baseline="0">
                          <a:ln>
                            <a:noFill/>
                          </a:ln>
                          <a:solidFill>
                            <a:srgbClr val="000000"/>
                          </a:solidFill>
                          <a:effectLst/>
                          <a:latin typeface="Arial" charset="0"/>
                          <a:ea typeface="ＭＳ Ｐゴシック" charset="0"/>
                        </a:rPr>
                        <a:t>4.0</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6"/>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000" b="0" i="0" u="none" strike="noStrike" cap="none" normalizeH="0" baseline="0">
                          <a:ln>
                            <a:noFill/>
                          </a:ln>
                          <a:solidFill>
                            <a:srgbClr val="000000"/>
                          </a:solidFill>
                          <a:effectLst/>
                          <a:latin typeface="Arial" charset="0"/>
                          <a:ea typeface="ＭＳ Ｐゴシック" charset="0"/>
                        </a:rPr>
                        <a:t>850</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solidFill>
                      <a:srgbClr val="E8E8F6"/>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000" b="0" i="0" u="none" strike="noStrike" cap="none" normalizeH="0" baseline="0">
                          <a:ln>
                            <a:noFill/>
                          </a:ln>
                          <a:solidFill>
                            <a:srgbClr val="000000"/>
                          </a:solidFill>
                          <a:effectLst/>
                          <a:latin typeface="Arial" charset="0"/>
                          <a:ea typeface="ＭＳ Ｐゴシック" charset="0"/>
                        </a:rPr>
                        <a:t>1.15k</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rgbClr val="336699"/>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solidFill>
                      <a:srgbClr val="E8E8F6"/>
                    </a:solidFill>
                  </a:tcPr>
                </a:tc>
              </a:tr>
              <a:tr h="27777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000" b="0" i="0" u="none" strike="noStrike" cap="none" normalizeH="0" baseline="0">
                          <a:ln>
                            <a:noFill/>
                          </a:ln>
                          <a:solidFill>
                            <a:srgbClr val="000000"/>
                          </a:solidFill>
                          <a:effectLst/>
                          <a:latin typeface="Arial" charset="0"/>
                          <a:ea typeface="ＭＳ Ｐゴシック" charset="0"/>
                        </a:rPr>
                        <a:t>6</a:t>
                      </a:r>
                    </a:p>
                  </a:txBody>
                  <a:tcPr marT="45714" marB="45714" anchor="ctr" horzOverflow="overflow">
                    <a:lnL w="12700" cap="flat" cmpd="sng" algn="ctr">
                      <a:solidFill>
                        <a:srgbClr val="336699"/>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solidFill>
                      <a:srgbClr val="E8E8F6"/>
                    </a:solidFill>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000" b="0" i="0" u="none" strike="noStrike" cap="none" normalizeH="0" baseline="0">
                          <a:ln>
                            <a:noFill/>
                          </a:ln>
                          <a:solidFill>
                            <a:srgbClr val="000000"/>
                          </a:solidFill>
                          <a:effectLst/>
                          <a:latin typeface="Arial" charset="0"/>
                          <a:ea typeface="ＭＳ Ｐゴシック" charset="0"/>
                        </a:rPr>
                        <a:t>43.0</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solidFill>
                      <a:srgbClr val="E8E8F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000" b="0" i="0" u="none" strike="noStrike" cap="none" normalizeH="0" baseline="0">
                          <a:ln>
                            <a:noFill/>
                          </a:ln>
                          <a:solidFill>
                            <a:srgbClr val="000000"/>
                          </a:solidFill>
                          <a:effectLst/>
                          <a:latin typeface="Arial" charset="0"/>
                          <a:ea typeface="ＭＳ Ｐゴシック" charset="0"/>
                        </a:rPr>
                        <a:t>97.8</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solidFill>
                      <a:srgbClr val="E8E8F6"/>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000" b="0" i="0" u="none" strike="noStrike" cap="none" normalizeH="0" baseline="0" dirty="0">
                          <a:ln>
                            <a:noFill/>
                          </a:ln>
                          <a:solidFill>
                            <a:srgbClr val="000000"/>
                          </a:solidFill>
                          <a:effectLst/>
                          <a:latin typeface="Arial" charset="0"/>
                          <a:ea typeface="ＭＳ Ｐゴシック" charset="0"/>
                        </a:rPr>
                        <a:t>3.3</a:t>
                      </a:r>
                    </a:p>
                  </a:txBody>
                  <a:tcPr marT="45714" marB="457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336699"/>
                      </a:solidFill>
                      <a:prstDash val="solid"/>
                      <a:round/>
                      <a:headEnd type="none" w="med" len="med"/>
                      <a:tailEnd type="none" w="med" len="med"/>
                    </a:lnB>
                    <a:lnTlToBr>
                      <a:noFill/>
                    </a:lnTlToBr>
                    <a:lnBlToTr>
                      <a:noFill/>
                    </a:lnBlToTr>
                    <a:solidFill>
                      <a:srgbClr val="E8E8F6"/>
                    </a:solidFill>
                  </a:tcPr>
                </a:tc>
                <a:tc vMerge="1">
                  <a:txBody>
                    <a:bodyPr/>
                    <a:lstStyle/>
                    <a:p>
                      <a:endParaRPr lang="en-US"/>
                    </a:p>
                  </a:txBody>
                  <a:tcPr/>
                </a:tc>
                <a:tc vMerge="1">
                  <a:txBody>
                    <a:bodyPr/>
                    <a:lstStyle/>
                    <a:p>
                      <a:endParaRPr lang="en-US"/>
                    </a:p>
                  </a:txBody>
                  <a:tcPr/>
                </a:tc>
              </a:tr>
            </a:tbl>
          </a:graphicData>
        </a:graphic>
      </p:graphicFrame>
      <p:sp>
        <p:nvSpPr>
          <p:cNvPr id="11367" name="Text Box 515"/>
          <p:cNvSpPr txBox="1">
            <a:spLocks noChangeArrowheads="1"/>
          </p:cNvSpPr>
          <p:nvPr/>
        </p:nvSpPr>
        <p:spPr bwMode="auto">
          <a:xfrm>
            <a:off x="228600" y="1300758"/>
            <a:ext cx="87455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1200" b="1">
                <a:solidFill>
                  <a:schemeClr val="tx1"/>
                </a:solidFill>
                <a:latin typeface="Arial" charset="0"/>
                <a:ea typeface="ＭＳ Ｐゴシック" charset="0"/>
                <a:cs typeface="ＭＳ Ｐゴシック" charset="0"/>
              </a:defRPr>
            </a:lvl1pPr>
            <a:lvl2pPr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lvl="1" algn="ctr" eaLnBrk="1" hangingPunct="1">
              <a:buClr>
                <a:srgbClr val="002060"/>
              </a:buClr>
              <a:buSzPct val="90000"/>
            </a:pPr>
            <a:r>
              <a:rPr lang="en-GB" sz="2000" b="0" dirty="0">
                <a:solidFill>
                  <a:srgbClr val="C00000"/>
                </a:solidFill>
              </a:rPr>
              <a:t>The ALICE ITS in numbers</a:t>
            </a:r>
          </a:p>
        </p:txBody>
      </p:sp>
      <p:sp>
        <p:nvSpPr>
          <p:cNvPr id="11368" name="TextBox 6"/>
          <p:cNvSpPr txBox="1">
            <a:spLocks noChangeArrowheads="1"/>
          </p:cNvSpPr>
          <p:nvPr/>
        </p:nvSpPr>
        <p:spPr bwMode="auto">
          <a:xfrm>
            <a:off x="107504" y="4676943"/>
            <a:ext cx="885698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marL="285750" indent="-285750" eaLnBrk="1" hangingPunct="1">
              <a:buFont typeface="Wingdings" charset="2"/>
              <a:buChar char="Ø"/>
            </a:pPr>
            <a:r>
              <a:rPr lang="en-GB" sz="1800" b="0" dirty="0">
                <a:solidFill>
                  <a:srgbClr val="002060"/>
                </a:solidFill>
                <a:latin typeface="Times New Roman"/>
                <a:cs typeface="Times New Roman"/>
              </a:rPr>
              <a:t>Radial coverage defined by beam-pipe </a:t>
            </a:r>
            <a:r>
              <a:rPr lang="en-GB" sz="1800" b="0" dirty="0" smtClean="0">
                <a:solidFill>
                  <a:srgbClr val="002060"/>
                </a:solidFill>
                <a:latin typeface="Times New Roman"/>
                <a:cs typeface="Times New Roman"/>
              </a:rPr>
              <a:t>(inwards) and </a:t>
            </a:r>
            <a:r>
              <a:rPr lang="en-GB" sz="1800" b="0" dirty="0">
                <a:solidFill>
                  <a:srgbClr val="002060"/>
                </a:solidFill>
                <a:latin typeface="Times New Roman"/>
                <a:cs typeface="Times New Roman"/>
              </a:rPr>
              <a:t>requirements for </a:t>
            </a:r>
            <a:r>
              <a:rPr lang="en-GB" sz="1800" b="0" dirty="0" smtClean="0">
                <a:solidFill>
                  <a:srgbClr val="002060"/>
                </a:solidFill>
                <a:latin typeface="Times New Roman"/>
                <a:cs typeface="Times New Roman"/>
              </a:rPr>
              <a:t>track </a:t>
            </a:r>
            <a:r>
              <a:rPr lang="en-GB" sz="1800" b="0" dirty="0">
                <a:solidFill>
                  <a:srgbClr val="002060"/>
                </a:solidFill>
                <a:latin typeface="Times New Roman"/>
                <a:cs typeface="Times New Roman"/>
              </a:rPr>
              <a:t>matching with </a:t>
            </a:r>
            <a:r>
              <a:rPr lang="en-GB" sz="1800" b="0" dirty="0" smtClean="0">
                <a:solidFill>
                  <a:srgbClr val="002060"/>
                </a:solidFill>
                <a:latin typeface="Times New Roman"/>
                <a:cs typeface="Times New Roman"/>
              </a:rPr>
              <a:t>TPC (outwards)</a:t>
            </a:r>
            <a:endParaRPr lang="en-GB" sz="1800" b="0" dirty="0">
              <a:solidFill>
                <a:srgbClr val="002060"/>
              </a:solidFill>
              <a:latin typeface="Times New Roman"/>
              <a:cs typeface="Times New Roman"/>
            </a:endParaRPr>
          </a:p>
          <a:p>
            <a:pPr marL="285750" indent="-285750" eaLnBrk="1" hangingPunct="1">
              <a:buFont typeface="Wingdings" charset="2"/>
              <a:buChar char="Ø"/>
            </a:pPr>
            <a:endParaRPr lang="en-GB" sz="1800" b="0" dirty="0">
              <a:solidFill>
                <a:srgbClr val="002060"/>
              </a:solidFill>
              <a:latin typeface="Times New Roman"/>
              <a:cs typeface="Times New Roman"/>
            </a:endParaRPr>
          </a:p>
          <a:p>
            <a:pPr marL="285750" indent="-285750" eaLnBrk="1" hangingPunct="1">
              <a:buFont typeface="Wingdings" charset="2"/>
              <a:buChar char="Ø"/>
            </a:pPr>
            <a:r>
              <a:rPr lang="en-GB" sz="1800" b="0" dirty="0">
                <a:solidFill>
                  <a:srgbClr val="002060"/>
                </a:solidFill>
                <a:latin typeface="Times New Roman"/>
                <a:cs typeface="Times New Roman"/>
              </a:rPr>
              <a:t>Inner layers: high multiplicity environment (~100 tracks/cm2) </a:t>
            </a:r>
            <a:r>
              <a:rPr lang="en-GB" sz="1800" b="0" dirty="0">
                <a:solidFill>
                  <a:srgbClr val="002060"/>
                </a:solidFill>
                <a:latin typeface="Times New Roman"/>
                <a:cs typeface="Times New Roman"/>
                <a:sym typeface="Wingdings 3" charset="0"/>
              </a:rPr>
              <a:t></a:t>
            </a:r>
            <a:r>
              <a:rPr lang="en-GB" sz="1800" b="0" dirty="0">
                <a:solidFill>
                  <a:srgbClr val="002060"/>
                </a:solidFill>
                <a:latin typeface="Times New Roman"/>
                <a:cs typeface="Times New Roman"/>
              </a:rPr>
              <a:t> 2 layers of </a:t>
            </a:r>
            <a:r>
              <a:rPr lang="en-GB" sz="1800" b="0" dirty="0" smtClean="0">
                <a:solidFill>
                  <a:srgbClr val="002060"/>
                </a:solidFill>
                <a:latin typeface="Times New Roman"/>
                <a:cs typeface="Times New Roman"/>
              </a:rPr>
              <a:t>pixel </a:t>
            </a:r>
            <a:r>
              <a:rPr lang="en-GB" sz="1800" b="0" dirty="0">
                <a:solidFill>
                  <a:srgbClr val="002060"/>
                </a:solidFill>
                <a:latin typeface="Times New Roman"/>
                <a:cs typeface="Times New Roman"/>
              </a:rPr>
              <a:t>detectors</a:t>
            </a:r>
          </a:p>
        </p:txBody>
      </p:sp>
      <p:sp>
        <p:nvSpPr>
          <p:cNvPr id="7" name="TextBox 6"/>
          <p:cNvSpPr txBox="1"/>
          <p:nvPr/>
        </p:nvSpPr>
        <p:spPr>
          <a:xfrm>
            <a:off x="1707637" y="35912"/>
            <a:ext cx="5745909" cy="523220"/>
          </a:xfrm>
          <a:prstGeom prst="rect">
            <a:avLst/>
          </a:prstGeom>
          <a:noFill/>
        </p:spPr>
        <p:txBody>
          <a:bodyPr wrap="none" rtlCol="0">
            <a:spAutoFit/>
          </a:bodyPr>
          <a:lstStyle/>
          <a:p>
            <a:r>
              <a:rPr lang="en-US" sz="2800" dirty="0" smtClean="0">
                <a:solidFill>
                  <a:srgbClr val="0000FF"/>
                </a:solidFill>
                <a:latin typeface="Comic Sans MS"/>
                <a:cs typeface="Comic Sans MS"/>
              </a:rPr>
              <a:t>“Current” Inner Tracking System</a:t>
            </a:r>
            <a:endParaRPr lang="en-US" sz="2800" dirty="0">
              <a:solidFill>
                <a:srgbClr val="0000FF"/>
              </a:solidFill>
              <a:latin typeface="Comic Sans MS"/>
              <a:cs typeface="Comic Sans MS"/>
            </a:endParaRPr>
          </a:p>
        </p:txBody>
      </p:sp>
      <p:sp>
        <p:nvSpPr>
          <p:cNvPr id="6" name="Segnaposto data 2"/>
          <p:cNvSpPr>
            <a:spLocks noGrp="1"/>
          </p:cNvSpPr>
          <p:nvPr>
            <p:ph type="dt" sz="half" idx="4294967295"/>
          </p:nvPr>
        </p:nvSpPr>
        <p:spPr>
          <a:xfrm>
            <a:off x="35496" y="6597352"/>
            <a:ext cx="2514600" cy="260648"/>
          </a:xfrm>
          <a:prstGeom prst="rect">
            <a:avLst/>
          </a:prstGeom>
        </p:spPr>
        <p:txBody>
          <a:bodyPr/>
          <a:lstStyle>
            <a:lvl1pPr>
              <a:defRPr sz="1200" i="1">
                <a:solidFill>
                  <a:srgbClr val="FFFFFF"/>
                </a:solidFill>
                <a:latin typeface="Times New Roman" pitchFamily="18" charset="0"/>
                <a:cs typeface="Times New Roman" pitchFamily="18" charset="0"/>
              </a:defRPr>
            </a:lvl1pPr>
          </a:lstStyle>
          <a:p>
            <a:r>
              <a:rPr lang="en-US" smtClean="0"/>
              <a:t>V. Manzari - INFN Bari</a:t>
            </a:r>
            <a:endParaRPr lang="en-US" dirty="0"/>
          </a:p>
        </p:txBody>
      </p:sp>
      <p:sp>
        <p:nvSpPr>
          <p:cNvPr id="8" name="Segnaposto piè di pagina 3"/>
          <p:cNvSpPr>
            <a:spLocks noGrp="1"/>
          </p:cNvSpPr>
          <p:nvPr>
            <p:ph type="ftr" sz="quarter" idx="4294967295"/>
          </p:nvPr>
        </p:nvSpPr>
        <p:spPr>
          <a:xfrm>
            <a:off x="2293640" y="6597352"/>
            <a:ext cx="4556720" cy="260648"/>
          </a:xfrm>
          <a:prstGeom prst="rect">
            <a:avLst/>
          </a:prstGeom>
        </p:spPr>
        <p:txBody>
          <a:bodyPr/>
          <a:lstStyle>
            <a:lvl1pPr algn="ctr">
              <a:defRPr sz="1200" i="1">
                <a:solidFill>
                  <a:srgbClr val="FFFFFF"/>
                </a:solidFill>
                <a:latin typeface="Times New Roman" pitchFamily="18" charset="0"/>
                <a:cs typeface="Times New Roman" pitchFamily="18" charset="0"/>
              </a:defRPr>
            </a:lvl1pPr>
          </a:lstStyle>
          <a:p>
            <a:r>
              <a:rPr lang="en-US" dirty="0" smtClean="0"/>
              <a:t>STORI’11 Conference – 9-14 October 201I</a:t>
            </a:r>
            <a:endParaRPr lang="en-US" dirty="0"/>
          </a:p>
        </p:txBody>
      </p:sp>
      <p:sp>
        <p:nvSpPr>
          <p:cNvPr id="9" name="Segnaposto numero diapositiva 4"/>
          <p:cNvSpPr>
            <a:spLocks noGrp="1"/>
          </p:cNvSpPr>
          <p:nvPr>
            <p:ph type="sldNum" sz="quarter" idx="4294967295"/>
          </p:nvPr>
        </p:nvSpPr>
        <p:spPr>
          <a:xfrm>
            <a:off x="7279704" y="6597352"/>
            <a:ext cx="1828800" cy="260648"/>
          </a:xfrm>
          <a:prstGeom prst="rect">
            <a:avLst/>
          </a:prstGeom>
        </p:spPr>
        <p:txBody>
          <a:bodyPr/>
          <a:lstStyle>
            <a:lvl1pPr algn="r">
              <a:defRPr sz="1200">
                <a:solidFill>
                  <a:srgbClr val="FFFFFF"/>
                </a:solidFill>
                <a:latin typeface="Times New Roman" pitchFamily="18" charset="0"/>
                <a:cs typeface="Times New Roman" pitchFamily="18" charset="0"/>
              </a:defRPr>
            </a:lvl1pPr>
          </a:lstStyle>
          <a:p>
            <a:fld id="{1AD43CCC-A7CC-4ABA-9D32-69ABA54BAB03}" type="slidenum">
              <a:rPr lang="en-US" smtClean="0"/>
              <a:pPr/>
              <a:t>6</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egnaposto contenuto 5"/>
          <p:cNvSpPr txBox="1">
            <a:spLocks/>
          </p:cNvSpPr>
          <p:nvPr/>
        </p:nvSpPr>
        <p:spPr bwMode="auto">
          <a:xfrm>
            <a:off x="107504" y="1983432"/>
            <a:ext cx="4968552" cy="4469904"/>
          </a:xfrm>
          <a:prstGeom prst="rect">
            <a:avLst/>
          </a:prstGeom>
          <a:solidFill>
            <a:schemeClr val="bg1"/>
          </a:solidFill>
          <a:ln w="9525">
            <a:solidFill>
              <a:schemeClr val="bg1"/>
            </a:solidFill>
            <a:miter lim="800000"/>
            <a:headEnd/>
            <a:tailEnd/>
          </a:ln>
        </p:spPr>
        <p:txBody>
          <a:bodyPr/>
          <a:lstStyle>
            <a:lvl1pPr marL="273050" indent="-273050" eaLnBrk="0" hangingPunct="0">
              <a:defRPr sz="1200" b="1">
                <a:solidFill>
                  <a:schemeClr val="tx1"/>
                </a:solidFill>
                <a:latin typeface="Arial" charset="0"/>
                <a:ea typeface="ＭＳ Ｐゴシック" charset="0"/>
                <a:cs typeface="ＭＳ Ｐゴシック" charset="0"/>
              </a:defRPr>
            </a:lvl1pPr>
            <a:lvl2pPr marL="636588" indent="-179388"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marL="342900" indent="-342900" eaLnBrk="1" hangingPunct="1">
              <a:spcBef>
                <a:spcPts val="600"/>
              </a:spcBef>
              <a:buSzPct val="100000"/>
              <a:buFont typeface="Wingdings" charset="2"/>
              <a:buChar char="Ø"/>
            </a:pPr>
            <a:r>
              <a:rPr lang="en-US" sz="2000" b="0" dirty="0">
                <a:solidFill>
                  <a:srgbClr val="002060"/>
                </a:solidFill>
                <a:latin typeface="Times New Roman"/>
                <a:cs typeface="Times New Roman"/>
              </a:rPr>
              <a:t>The </a:t>
            </a:r>
            <a:r>
              <a:rPr lang="en-US" sz="2000" b="0" dirty="0">
                <a:solidFill>
                  <a:srgbClr val="C00000"/>
                </a:solidFill>
                <a:latin typeface="Times New Roman"/>
                <a:cs typeface="Times New Roman"/>
              </a:rPr>
              <a:t>ITS</a:t>
            </a:r>
            <a:r>
              <a:rPr lang="en-US" sz="2000" b="0" dirty="0">
                <a:solidFill>
                  <a:srgbClr val="002060"/>
                </a:solidFill>
                <a:latin typeface="Times New Roman"/>
                <a:cs typeface="Times New Roman"/>
              </a:rPr>
              <a:t> tasks in </a:t>
            </a:r>
            <a:r>
              <a:rPr lang="en-US" sz="2000" b="0" dirty="0" smtClean="0">
                <a:solidFill>
                  <a:srgbClr val="002060"/>
                </a:solidFill>
                <a:latin typeface="Times New Roman"/>
                <a:cs typeface="Times New Roman"/>
              </a:rPr>
              <a:t>ALICE:</a:t>
            </a:r>
            <a:endParaRPr lang="en-US" sz="2000" b="0" dirty="0">
              <a:solidFill>
                <a:srgbClr val="002060"/>
              </a:solidFill>
              <a:latin typeface="Times New Roman"/>
              <a:cs typeface="Times New Roman"/>
            </a:endParaRPr>
          </a:p>
          <a:p>
            <a:pPr marL="706438" lvl="1" indent="-342900" eaLnBrk="1" hangingPunct="1">
              <a:spcBef>
                <a:spcPts val="600"/>
              </a:spcBef>
              <a:buClr>
                <a:srgbClr val="002060"/>
              </a:buClr>
              <a:buSzPct val="76000"/>
              <a:buFont typeface="Wingdings" charset="2"/>
              <a:buChar char="v"/>
            </a:pPr>
            <a:r>
              <a:rPr lang="en-US" sz="1800" b="0" dirty="0">
                <a:solidFill>
                  <a:srgbClr val="002060"/>
                </a:solidFill>
                <a:latin typeface="Times New Roman"/>
                <a:cs typeface="Times New Roman"/>
              </a:rPr>
              <a:t>Secondary vertex reconstruction  (c, b decays) with high resolution</a:t>
            </a:r>
          </a:p>
          <a:p>
            <a:pPr lvl="2" eaLnBrk="1" hangingPunct="1">
              <a:spcBef>
                <a:spcPts val="1200"/>
              </a:spcBef>
              <a:buClr>
                <a:srgbClr val="002060"/>
              </a:buClr>
              <a:buSzPct val="76000"/>
            </a:pPr>
            <a:r>
              <a:rPr lang="en-US" sz="1800" b="0" dirty="0">
                <a:solidFill>
                  <a:srgbClr val="002060"/>
                </a:solidFill>
                <a:latin typeface="Times New Roman"/>
                <a:cs typeface="Times New Roman"/>
              </a:rPr>
              <a:t>Good track impact parameter resolution</a:t>
            </a:r>
          </a:p>
          <a:p>
            <a:pPr lvl="2" eaLnBrk="1" hangingPunct="1">
              <a:spcBef>
                <a:spcPts val="600"/>
              </a:spcBef>
              <a:buClr>
                <a:srgbClr val="002060"/>
              </a:buClr>
              <a:buSzPct val="76000"/>
            </a:pPr>
            <a:r>
              <a:rPr lang="en-US" sz="1800" b="0" dirty="0">
                <a:solidFill>
                  <a:srgbClr val="002060"/>
                </a:solidFill>
                <a:latin typeface="Times New Roman"/>
                <a:cs typeface="Times New Roman"/>
              </a:rPr>
              <a:t> </a:t>
            </a:r>
            <a:r>
              <a:rPr lang="en-US" sz="1800" b="0" dirty="0">
                <a:solidFill>
                  <a:srgbClr val="C00000"/>
                </a:solidFill>
                <a:latin typeface="Times New Roman"/>
                <a:cs typeface="Times New Roman"/>
              </a:rPr>
              <a:t>&lt; 60 µm (</a:t>
            </a:r>
            <a:r>
              <a:rPr lang="en-US" sz="1800" b="0" dirty="0" err="1">
                <a:solidFill>
                  <a:srgbClr val="C00000"/>
                </a:solidFill>
                <a:latin typeface="Times New Roman"/>
                <a:cs typeface="Times New Roman"/>
              </a:rPr>
              <a:t>rφ</a:t>
            </a:r>
            <a:r>
              <a:rPr lang="en-US" sz="1800" b="0" dirty="0">
                <a:solidFill>
                  <a:srgbClr val="C00000"/>
                </a:solidFill>
                <a:latin typeface="Times New Roman"/>
                <a:cs typeface="Times New Roman"/>
              </a:rPr>
              <a:t>) for </a:t>
            </a:r>
            <a:r>
              <a:rPr lang="en-US" sz="1800" b="0" dirty="0" err="1">
                <a:solidFill>
                  <a:srgbClr val="C00000"/>
                </a:solidFill>
                <a:latin typeface="Times New Roman"/>
                <a:cs typeface="Times New Roman"/>
              </a:rPr>
              <a:t>p</a:t>
            </a:r>
            <a:r>
              <a:rPr lang="en-US" sz="1800" b="0" baseline="-25000" dirty="0" err="1">
                <a:solidFill>
                  <a:srgbClr val="C00000"/>
                </a:solidFill>
                <a:latin typeface="Times New Roman"/>
                <a:cs typeface="Times New Roman"/>
              </a:rPr>
              <a:t>t</a:t>
            </a:r>
            <a:r>
              <a:rPr lang="en-US" sz="1800" b="0" dirty="0">
                <a:solidFill>
                  <a:srgbClr val="C00000"/>
                </a:solidFill>
                <a:latin typeface="Times New Roman"/>
                <a:cs typeface="Times New Roman"/>
              </a:rPr>
              <a:t> &gt; 1 </a:t>
            </a:r>
            <a:r>
              <a:rPr lang="en-US" sz="1800" b="0" dirty="0" err="1">
                <a:solidFill>
                  <a:srgbClr val="C00000"/>
                </a:solidFill>
                <a:latin typeface="Times New Roman"/>
                <a:cs typeface="Times New Roman"/>
              </a:rPr>
              <a:t>GeV</a:t>
            </a:r>
            <a:r>
              <a:rPr lang="en-US" sz="1800" b="0" dirty="0">
                <a:solidFill>
                  <a:srgbClr val="C00000"/>
                </a:solidFill>
                <a:latin typeface="Times New Roman"/>
                <a:cs typeface="Times New Roman"/>
              </a:rPr>
              <a:t>/c in </a:t>
            </a:r>
            <a:r>
              <a:rPr lang="en-US" sz="1800" b="0" dirty="0" err="1">
                <a:solidFill>
                  <a:srgbClr val="C00000"/>
                </a:solidFill>
                <a:latin typeface="Times New Roman"/>
                <a:cs typeface="Times New Roman"/>
              </a:rPr>
              <a:t>Pb-Pb</a:t>
            </a:r>
            <a:endParaRPr lang="en-US" sz="1800" b="0" dirty="0">
              <a:solidFill>
                <a:srgbClr val="C00000"/>
              </a:solidFill>
              <a:latin typeface="Times New Roman"/>
              <a:cs typeface="Times New Roman"/>
            </a:endParaRPr>
          </a:p>
          <a:p>
            <a:pPr marL="706438" lvl="1" indent="-342900" eaLnBrk="1" hangingPunct="1">
              <a:spcBef>
                <a:spcPts val="1800"/>
              </a:spcBef>
              <a:buClr>
                <a:srgbClr val="002060"/>
              </a:buClr>
              <a:buSzPct val="76000"/>
              <a:buFont typeface="Wingdings" charset="2"/>
              <a:buChar char="v"/>
            </a:pPr>
            <a:r>
              <a:rPr lang="en-US" sz="1800" b="0" dirty="0">
                <a:solidFill>
                  <a:srgbClr val="002060"/>
                </a:solidFill>
                <a:latin typeface="Times New Roman"/>
                <a:cs typeface="Times New Roman"/>
              </a:rPr>
              <a:t>Improve primary vertex reconstruction, momentum and angle resolution of tracks from outer detectors</a:t>
            </a:r>
          </a:p>
          <a:p>
            <a:pPr marL="706438" lvl="1" indent="-342900" eaLnBrk="1" hangingPunct="1">
              <a:spcBef>
                <a:spcPts val="1800"/>
              </a:spcBef>
              <a:buClr>
                <a:srgbClr val="002060"/>
              </a:buClr>
              <a:buSzPct val="76000"/>
              <a:buFont typeface="Wingdings" charset="2"/>
              <a:buChar char="v"/>
            </a:pPr>
            <a:r>
              <a:rPr lang="en-US" sz="1800" b="0" dirty="0">
                <a:solidFill>
                  <a:srgbClr val="002060"/>
                </a:solidFill>
                <a:latin typeface="Times New Roman"/>
                <a:cs typeface="Times New Roman"/>
              </a:rPr>
              <a:t>Tracking and PID of low </a:t>
            </a:r>
            <a:r>
              <a:rPr lang="en-US" sz="1800" b="0" dirty="0" err="1">
                <a:solidFill>
                  <a:srgbClr val="002060"/>
                </a:solidFill>
                <a:latin typeface="Times New Roman"/>
                <a:cs typeface="Times New Roman"/>
              </a:rPr>
              <a:t>p</a:t>
            </a:r>
            <a:r>
              <a:rPr lang="en-US" sz="1800" b="0" baseline="-25000" dirty="0" err="1">
                <a:solidFill>
                  <a:srgbClr val="002060"/>
                </a:solidFill>
                <a:latin typeface="Times New Roman"/>
                <a:cs typeface="Times New Roman"/>
              </a:rPr>
              <a:t>t</a:t>
            </a:r>
            <a:r>
              <a:rPr lang="en-US" sz="1800" b="0" dirty="0">
                <a:solidFill>
                  <a:srgbClr val="002060"/>
                </a:solidFill>
                <a:latin typeface="Times New Roman"/>
                <a:cs typeface="Times New Roman"/>
              </a:rPr>
              <a:t> particles, also  in stand-alone</a:t>
            </a:r>
          </a:p>
          <a:p>
            <a:pPr marL="706438" lvl="1" indent="-342900" eaLnBrk="1" hangingPunct="1">
              <a:spcBef>
                <a:spcPts val="1800"/>
              </a:spcBef>
              <a:buClr>
                <a:srgbClr val="002060"/>
              </a:buClr>
              <a:buSzPct val="76000"/>
              <a:buFont typeface="Wingdings" charset="2"/>
              <a:buChar char="v"/>
            </a:pPr>
            <a:r>
              <a:rPr lang="en-US" sz="1800" b="0" dirty="0">
                <a:solidFill>
                  <a:srgbClr val="002060"/>
                </a:solidFill>
                <a:latin typeface="Times New Roman"/>
                <a:cs typeface="Times New Roman"/>
              </a:rPr>
              <a:t>Prompt L0 trigger capability (FAST OR) </a:t>
            </a:r>
            <a:r>
              <a:rPr lang="en-US" sz="1800" b="0" dirty="0" smtClean="0">
                <a:solidFill>
                  <a:srgbClr val="002060"/>
                </a:solidFill>
                <a:latin typeface="Times New Roman"/>
                <a:cs typeface="Times New Roman"/>
              </a:rPr>
              <a:t>with a latency &lt;</a:t>
            </a:r>
            <a:r>
              <a:rPr lang="en-US" sz="1800" b="0" dirty="0">
                <a:solidFill>
                  <a:srgbClr val="002060"/>
                </a:solidFill>
                <a:latin typeface="Times New Roman"/>
                <a:cs typeface="Times New Roman"/>
              </a:rPr>
              <a:t>800 ns </a:t>
            </a:r>
            <a:r>
              <a:rPr lang="en-US" sz="1800" b="0" dirty="0" smtClean="0">
                <a:solidFill>
                  <a:srgbClr val="002060"/>
                </a:solidFill>
                <a:latin typeface="Times New Roman"/>
                <a:cs typeface="Times New Roman"/>
              </a:rPr>
              <a:t>(SPD)</a:t>
            </a:r>
            <a:endParaRPr lang="en-US" sz="1800" b="0" dirty="0">
              <a:solidFill>
                <a:schemeClr val="tx2"/>
              </a:solidFill>
              <a:latin typeface="Times New Roman"/>
              <a:cs typeface="Times New Roman"/>
            </a:endParaRPr>
          </a:p>
        </p:txBody>
      </p:sp>
      <p:pic>
        <p:nvPicPr>
          <p:cNvPr id="12291" name="Picture 9"/>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069904" y="2353667"/>
            <a:ext cx="4038600" cy="28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Content Placeholder 2"/>
          <p:cNvSpPr txBox="1">
            <a:spLocks/>
          </p:cNvSpPr>
          <p:nvPr/>
        </p:nvSpPr>
        <p:spPr>
          <a:xfrm>
            <a:off x="161764" y="879376"/>
            <a:ext cx="8820472" cy="533400"/>
          </a:xfrm>
          <a:prstGeom prst="rect">
            <a:avLst/>
          </a:prstGeom>
        </p:spPr>
        <p:txBody>
          <a:bodyPr/>
          <a:lstStyle/>
          <a:p>
            <a:pPr marL="342900" indent="-342900" eaLnBrk="0" hangingPunct="0">
              <a:spcBef>
                <a:spcPct val="20000"/>
              </a:spcBef>
              <a:buFont typeface="Wingdings" charset="2"/>
              <a:buChar char="Ø"/>
              <a:defRPr/>
            </a:pPr>
            <a:r>
              <a:rPr lang="en-US" sz="2200" kern="0" dirty="0" smtClean="0">
                <a:solidFill>
                  <a:schemeClr val="tx2"/>
                </a:solidFill>
                <a:latin typeface="Times New Roman"/>
                <a:cs typeface="Times New Roman"/>
              </a:rPr>
              <a:t>The </a:t>
            </a:r>
            <a:r>
              <a:rPr lang="en-US" sz="2200" kern="0" dirty="0" smtClean="0">
                <a:solidFill>
                  <a:srgbClr val="C00000"/>
                </a:solidFill>
                <a:latin typeface="Times New Roman"/>
                <a:cs typeface="Times New Roman"/>
              </a:rPr>
              <a:t>ITS</a:t>
            </a:r>
            <a:r>
              <a:rPr lang="en-US" sz="2200" kern="0" dirty="0" smtClean="0">
                <a:solidFill>
                  <a:srgbClr val="212745"/>
                </a:solidFill>
                <a:latin typeface="Times New Roman"/>
                <a:cs typeface="Times New Roman"/>
              </a:rPr>
              <a:t> is the </a:t>
            </a:r>
            <a:r>
              <a:rPr lang="en-US" sz="2200" b="0" kern="0" dirty="0" smtClean="0">
                <a:solidFill>
                  <a:srgbClr val="002060"/>
                </a:solidFill>
                <a:latin typeface="Times New Roman"/>
                <a:cs typeface="Times New Roman"/>
              </a:rPr>
              <a:t>main </a:t>
            </a:r>
            <a:r>
              <a:rPr lang="en-US" sz="2200" b="0" kern="0" dirty="0">
                <a:solidFill>
                  <a:srgbClr val="002060"/>
                </a:solidFill>
                <a:latin typeface="Times New Roman"/>
                <a:cs typeface="Times New Roman"/>
              </a:rPr>
              <a:t>tool for studying yields and spectra of particles containing heavy quarks</a:t>
            </a:r>
          </a:p>
        </p:txBody>
      </p:sp>
      <p:sp>
        <p:nvSpPr>
          <p:cNvPr id="6" name="TextBox 5"/>
          <p:cNvSpPr txBox="1"/>
          <p:nvPr/>
        </p:nvSpPr>
        <p:spPr>
          <a:xfrm>
            <a:off x="2952995" y="35912"/>
            <a:ext cx="3238011" cy="523220"/>
          </a:xfrm>
          <a:prstGeom prst="rect">
            <a:avLst/>
          </a:prstGeom>
          <a:noFill/>
        </p:spPr>
        <p:txBody>
          <a:bodyPr wrap="none" rtlCol="0">
            <a:spAutoFit/>
          </a:bodyPr>
          <a:lstStyle/>
          <a:p>
            <a:r>
              <a:rPr lang="en-US" sz="2800" dirty="0" smtClean="0">
                <a:solidFill>
                  <a:srgbClr val="0000FF"/>
                </a:solidFill>
                <a:latin typeface="Comic Sans MS"/>
                <a:cs typeface="Comic Sans MS"/>
              </a:rPr>
              <a:t>ITS role in ALICE</a:t>
            </a:r>
            <a:endParaRPr lang="en-US" sz="2800" dirty="0">
              <a:solidFill>
                <a:srgbClr val="0000FF"/>
              </a:solidFill>
              <a:latin typeface="Comic Sans MS"/>
              <a:cs typeface="Comic Sans MS"/>
            </a:endParaRPr>
          </a:p>
        </p:txBody>
      </p:sp>
      <p:sp>
        <p:nvSpPr>
          <p:cNvPr id="7" name="Segnaposto data 2"/>
          <p:cNvSpPr>
            <a:spLocks noGrp="1"/>
          </p:cNvSpPr>
          <p:nvPr>
            <p:ph type="dt" sz="half" idx="2"/>
          </p:nvPr>
        </p:nvSpPr>
        <p:spPr>
          <a:xfrm>
            <a:off x="35496" y="6597352"/>
            <a:ext cx="2514600" cy="260648"/>
          </a:xfrm>
          <a:prstGeom prst="rect">
            <a:avLst/>
          </a:prstGeom>
        </p:spPr>
        <p:txBody>
          <a:bodyPr/>
          <a:lstStyle>
            <a:lvl1pPr>
              <a:defRPr sz="1200" i="1">
                <a:solidFill>
                  <a:srgbClr val="FFFFFF"/>
                </a:solidFill>
                <a:latin typeface="Times New Roman" pitchFamily="18" charset="0"/>
                <a:cs typeface="Times New Roman" pitchFamily="18" charset="0"/>
              </a:defRPr>
            </a:lvl1pPr>
          </a:lstStyle>
          <a:p>
            <a:r>
              <a:rPr lang="en-US" smtClean="0"/>
              <a:t>V. Manzari - INFN Bari</a:t>
            </a:r>
            <a:endParaRPr lang="en-US" dirty="0"/>
          </a:p>
        </p:txBody>
      </p:sp>
      <p:sp>
        <p:nvSpPr>
          <p:cNvPr id="8" name="Segnaposto piè di pagina 3"/>
          <p:cNvSpPr>
            <a:spLocks noGrp="1"/>
          </p:cNvSpPr>
          <p:nvPr>
            <p:ph type="ftr" sz="quarter" idx="3"/>
          </p:nvPr>
        </p:nvSpPr>
        <p:spPr>
          <a:xfrm>
            <a:off x="2293640" y="6597352"/>
            <a:ext cx="4556720" cy="260648"/>
          </a:xfrm>
          <a:prstGeom prst="rect">
            <a:avLst/>
          </a:prstGeom>
        </p:spPr>
        <p:txBody>
          <a:bodyPr/>
          <a:lstStyle>
            <a:lvl1pPr algn="ctr">
              <a:defRPr sz="1200" i="1">
                <a:solidFill>
                  <a:srgbClr val="FFFFFF"/>
                </a:solidFill>
                <a:latin typeface="Times New Roman" pitchFamily="18" charset="0"/>
                <a:cs typeface="Times New Roman" pitchFamily="18" charset="0"/>
              </a:defRPr>
            </a:lvl1pPr>
          </a:lstStyle>
          <a:p>
            <a:r>
              <a:rPr lang="en-US" dirty="0" smtClean="0"/>
              <a:t>STORI’11 Conference – 9-14 October 201I</a:t>
            </a:r>
            <a:endParaRPr lang="en-US" dirty="0"/>
          </a:p>
        </p:txBody>
      </p:sp>
      <p:sp>
        <p:nvSpPr>
          <p:cNvPr id="9" name="Segnaposto numero diapositiva 4"/>
          <p:cNvSpPr>
            <a:spLocks noGrp="1"/>
          </p:cNvSpPr>
          <p:nvPr>
            <p:ph type="sldNum" sz="quarter" idx="4"/>
          </p:nvPr>
        </p:nvSpPr>
        <p:spPr>
          <a:xfrm>
            <a:off x="7279704" y="6597352"/>
            <a:ext cx="1828800" cy="260648"/>
          </a:xfrm>
          <a:prstGeom prst="rect">
            <a:avLst/>
          </a:prstGeom>
        </p:spPr>
        <p:txBody>
          <a:bodyPr/>
          <a:lstStyle>
            <a:lvl1pPr algn="r">
              <a:defRPr sz="1200">
                <a:solidFill>
                  <a:srgbClr val="FFFFFF"/>
                </a:solidFill>
                <a:latin typeface="Times New Roman" pitchFamily="18" charset="0"/>
                <a:cs typeface="Times New Roman" pitchFamily="18" charset="0"/>
              </a:defRPr>
            </a:lvl1pPr>
          </a:lstStyle>
          <a:p>
            <a:fld id="{1AD43CCC-A7CC-4ABA-9D32-69ABA54BAB03}" type="slidenum">
              <a:rPr lang="en-US" smtClean="0"/>
              <a:pPr/>
              <a:t>7</a:t>
            </a:fld>
            <a:endParaRPr lang="en-US"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347146" y="35912"/>
            <a:ext cx="2166579" cy="523220"/>
          </a:xfrm>
          <a:prstGeom prst="rect">
            <a:avLst/>
          </a:prstGeom>
          <a:noFill/>
        </p:spPr>
        <p:txBody>
          <a:bodyPr wrap="none" rtlCol="0">
            <a:spAutoFit/>
          </a:bodyPr>
          <a:lstStyle/>
          <a:p>
            <a:r>
              <a:rPr lang="en-US" sz="2800" dirty="0" err="1" smtClean="0">
                <a:solidFill>
                  <a:srgbClr val="0000FF"/>
                </a:solidFill>
                <a:latin typeface="Comic Sans MS"/>
                <a:cs typeface="Comic Sans MS"/>
              </a:rPr>
              <a:t>Pb-Pb</a:t>
            </a:r>
            <a:r>
              <a:rPr lang="en-US" sz="2800" dirty="0" smtClean="0">
                <a:solidFill>
                  <a:srgbClr val="0000FF"/>
                </a:solidFill>
                <a:latin typeface="Comic Sans MS"/>
                <a:cs typeface="Comic Sans MS"/>
              </a:rPr>
              <a:t> event</a:t>
            </a:r>
            <a:endParaRPr lang="en-US" sz="2800" dirty="0">
              <a:solidFill>
                <a:srgbClr val="0000FF"/>
              </a:solidFill>
              <a:latin typeface="Comic Sans MS"/>
              <a:cs typeface="Comic Sans MS"/>
            </a:endParaRPr>
          </a:p>
        </p:txBody>
      </p:sp>
      <p:pic>
        <p:nvPicPr>
          <p:cNvPr id="12" name="Picture 11" descr="lead-ion-collisions.jpg"/>
          <p:cNvPicPr>
            <a:picLocks noChangeAspect="1"/>
          </p:cNvPicPr>
          <p:nvPr/>
        </p:nvPicPr>
        <p:blipFill>
          <a:blip r:embed="rId2" cstate="print"/>
          <a:stretch>
            <a:fillRect/>
          </a:stretch>
        </p:blipFill>
        <p:spPr>
          <a:xfrm>
            <a:off x="976313" y="908720"/>
            <a:ext cx="7191375" cy="5292852"/>
          </a:xfrm>
          <a:prstGeom prst="rect">
            <a:avLst/>
          </a:prstGeom>
        </p:spPr>
      </p:pic>
      <p:sp>
        <p:nvSpPr>
          <p:cNvPr id="4" name="Segnaposto data 2"/>
          <p:cNvSpPr>
            <a:spLocks noGrp="1"/>
          </p:cNvSpPr>
          <p:nvPr>
            <p:ph type="dt" sz="half" idx="2"/>
          </p:nvPr>
        </p:nvSpPr>
        <p:spPr>
          <a:xfrm>
            <a:off x="35496" y="6597352"/>
            <a:ext cx="2514600" cy="260648"/>
          </a:xfrm>
          <a:prstGeom prst="rect">
            <a:avLst/>
          </a:prstGeom>
        </p:spPr>
        <p:txBody>
          <a:bodyPr/>
          <a:lstStyle>
            <a:lvl1pPr>
              <a:defRPr sz="1200" i="1">
                <a:solidFill>
                  <a:srgbClr val="FFFFFF"/>
                </a:solidFill>
                <a:latin typeface="Times New Roman" pitchFamily="18" charset="0"/>
                <a:cs typeface="Times New Roman" pitchFamily="18" charset="0"/>
              </a:defRPr>
            </a:lvl1pPr>
          </a:lstStyle>
          <a:p>
            <a:r>
              <a:rPr lang="en-US" smtClean="0"/>
              <a:t>V. Manzari - INFN Bari</a:t>
            </a:r>
            <a:endParaRPr lang="en-US" dirty="0"/>
          </a:p>
        </p:txBody>
      </p:sp>
      <p:sp>
        <p:nvSpPr>
          <p:cNvPr id="5" name="Segnaposto piè di pagina 3"/>
          <p:cNvSpPr>
            <a:spLocks noGrp="1"/>
          </p:cNvSpPr>
          <p:nvPr>
            <p:ph type="ftr" sz="quarter" idx="3"/>
          </p:nvPr>
        </p:nvSpPr>
        <p:spPr>
          <a:xfrm>
            <a:off x="2293640" y="6597352"/>
            <a:ext cx="4556720" cy="260648"/>
          </a:xfrm>
          <a:prstGeom prst="rect">
            <a:avLst/>
          </a:prstGeom>
        </p:spPr>
        <p:txBody>
          <a:bodyPr/>
          <a:lstStyle>
            <a:lvl1pPr algn="ctr">
              <a:defRPr sz="1200" i="1">
                <a:solidFill>
                  <a:srgbClr val="FFFFFF"/>
                </a:solidFill>
                <a:latin typeface="Times New Roman" pitchFamily="18" charset="0"/>
                <a:cs typeface="Times New Roman" pitchFamily="18" charset="0"/>
              </a:defRPr>
            </a:lvl1pPr>
          </a:lstStyle>
          <a:p>
            <a:r>
              <a:rPr lang="en-US" dirty="0" smtClean="0"/>
              <a:t>STORI’11 Conference – 9-14 October 201I</a:t>
            </a:r>
            <a:endParaRPr lang="en-US" dirty="0"/>
          </a:p>
        </p:txBody>
      </p:sp>
      <p:sp>
        <p:nvSpPr>
          <p:cNvPr id="6" name="Segnaposto numero diapositiva 4"/>
          <p:cNvSpPr>
            <a:spLocks noGrp="1"/>
          </p:cNvSpPr>
          <p:nvPr>
            <p:ph type="sldNum" sz="quarter" idx="4"/>
          </p:nvPr>
        </p:nvSpPr>
        <p:spPr>
          <a:xfrm>
            <a:off x="7279704" y="6597352"/>
            <a:ext cx="1828800" cy="260648"/>
          </a:xfrm>
          <a:prstGeom prst="rect">
            <a:avLst/>
          </a:prstGeom>
        </p:spPr>
        <p:txBody>
          <a:bodyPr/>
          <a:lstStyle>
            <a:lvl1pPr algn="r">
              <a:defRPr sz="1200">
                <a:solidFill>
                  <a:srgbClr val="FFFFFF"/>
                </a:solidFill>
                <a:latin typeface="Times New Roman" pitchFamily="18" charset="0"/>
                <a:cs typeface="Times New Roman" pitchFamily="18" charset="0"/>
              </a:defRPr>
            </a:lvl1pPr>
          </a:lstStyle>
          <a:p>
            <a:fld id="{1AD43CCC-A7CC-4ABA-9D32-69ABA54BAB03}" type="slidenum">
              <a:rPr lang="en-US" smtClean="0"/>
              <a:pPr/>
              <a:t>8</a:t>
            </a:fld>
            <a:endParaRPr lang="en-US" dirty="0"/>
          </a:p>
        </p:txBody>
      </p:sp>
    </p:spTree>
    <p:extLst>
      <p:ext uri="{BB962C8B-B14F-4D97-AF65-F5344CB8AC3E}">
        <p14:creationId xmlns:p14="http://schemas.microsoft.com/office/powerpoint/2010/main" val="21981561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3" descr="ladderTrans_red"/>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156" y="1109663"/>
            <a:ext cx="5791200" cy="128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6" name="Picture 6" descr="ladderDetail_r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4544" y="2552700"/>
            <a:ext cx="6402388"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8" descr="bumpBon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34616" y="4724400"/>
            <a:ext cx="3581400"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22"/>
          <p:cNvSpPr txBox="1">
            <a:spLocks noChangeArrowheads="1"/>
          </p:cNvSpPr>
          <p:nvPr/>
        </p:nvSpPr>
        <p:spPr bwMode="auto">
          <a:xfrm>
            <a:off x="5796136" y="1124744"/>
            <a:ext cx="3312369" cy="1438855"/>
          </a:xfrm>
          <a:prstGeom prst="rect">
            <a:avLst/>
          </a:prstGeom>
          <a:noFill/>
          <a:ln w="9525">
            <a:noFill/>
            <a:miter lim="800000"/>
            <a:headEnd/>
            <a:tailEnd/>
          </a:ln>
          <a:effectLst/>
        </p:spPr>
        <p:txBody>
          <a:bodyPr wrap="square">
            <a:spAutoFit/>
          </a:bodyPr>
          <a:lstStyle/>
          <a:p>
            <a:pPr marL="342900" indent="-342900">
              <a:spcBef>
                <a:spcPts val="300"/>
              </a:spcBef>
              <a:buFont typeface="Wingdings" charset="2"/>
              <a:buChar char="Ø"/>
              <a:defRPr/>
            </a:pPr>
            <a:r>
              <a:rPr lang="en-US" sz="2000" b="0" dirty="0">
                <a:solidFill>
                  <a:srgbClr val="C00000"/>
                </a:solidFill>
                <a:latin typeface="Times New Roman"/>
                <a:ea typeface="ＭＳ Ｐゴシック" charset="-128"/>
                <a:cs typeface="Times New Roman"/>
              </a:rPr>
              <a:t>5 readout chips/sensor</a:t>
            </a:r>
          </a:p>
          <a:p>
            <a:pPr marL="800100" lvl="1" indent="-342900">
              <a:spcBef>
                <a:spcPts val="300"/>
              </a:spcBef>
              <a:buFont typeface="Arial"/>
              <a:buChar char="•"/>
              <a:defRPr/>
            </a:pPr>
            <a:r>
              <a:rPr lang="en-US" sz="2000" b="0" dirty="0">
                <a:latin typeface="Times New Roman"/>
                <a:ea typeface="ＭＳ Ｐゴシック" charset="-128"/>
                <a:cs typeface="Times New Roman"/>
              </a:rPr>
              <a:t>0.25µm CMOS</a:t>
            </a:r>
          </a:p>
          <a:p>
            <a:pPr marL="800100" lvl="1" indent="-342900">
              <a:spcBef>
                <a:spcPts val="300"/>
              </a:spcBef>
              <a:buFont typeface="Arial"/>
              <a:buChar char="•"/>
              <a:defRPr/>
            </a:pPr>
            <a:r>
              <a:rPr lang="en-US" sz="2000" b="0" dirty="0">
                <a:latin typeface="Times New Roman"/>
                <a:ea typeface="ＭＳ Ｐゴシック" charset="-128"/>
                <a:cs typeface="Times New Roman"/>
              </a:rPr>
              <a:t>13.68 mm x 15.58 mm</a:t>
            </a:r>
          </a:p>
          <a:p>
            <a:pPr marL="800100" lvl="1" indent="-342900">
              <a:spcBef>
                <a:spcPts val="300"/>
              </a:spcBef>
              <a:buFont typeface="Arial"/>
              <a:buChar char="•"/>
              <a:defRPr/>
            </a:pPr>
            <a:r>
              <a:rPr lang="en-US" sz="2000" b="0" dirty="0">
                <a:latin typeface="Times New Roman"/>
                <a:ea typeface="ＭＳ Ｐゴシック" charset="-128"/>
                <a:cs typeface="Times New Roman"/>
              </a:rPr>
              <a:t>thinned to 150 µm</a:t>
            </a:r>
          </a:p>
        </p:txBody>
      </p:sp>
      <p:sp>
        <p:nvSpPr>
          <p:cNvPr id="13" name="TextBox 12"/>
          <p:cNvSpPr txBox="1"/>
          <p:nvPr/>
        </p:nvSpPr>
        <p:spPr>
          <a:xfrm>
            <a:off x="2336365" y="35912"/>
            <a:ext cx="4471271" cy="523220"/>
          </a:xfrm>
          <a:prstGeom prst="rect">
            <a:avLst/>
          </a:prstGeom>
          <a:noFill/>
        </p:spPr>
        <p:txBody>
          <a:bodyPr wrap="none" rtlCol="0">
            <a:spAutoFit/>
          </a:bodyPr>
          <a:lstStyle/>
          <a:p>
            <a:r>
              <a:rPr lang="en-US" sz="2800" dirty="0" smtClean="0">
                <a:solidFill>
                  <a:srgbClr val="0000FF"/>
                </a:solidFill>
                <a:latin typeface="Comic Sans MS"/>
                <a:cs typeface="Comic Sans MS"/>
              </a:rPr>
              <a:t>SPD sensor and pixel chip</a:t>
            </a:r>
            <a:endParaRPr lang="en-US" sz="2800" dirty="0">
              <a:solidFill>
                <a:srgbClr val="0000FF"/>
              </a:solidFill>
              <a:latin typeface="Comic Sans MS"/>
              <a:cs typeface="Comic Sans MS"/>
            </a:endParaRPr>
          </a:p>
        </p:txBody>
      </p:sp>
      <p:sp>
        <p:nvSpPr>
          <p:cNvPr id="14" name="Text Box 22"/>
          <p:cNvSpPr txBox="1">
            <a:spLocks noChangeArrowheads="1"/>
          </p:cNvSpPr>
          <p:nvPr/>
        </p:nvSpPr>
        <p:spPr bwMode="auto">
          <a:xfrm>
            <a:off x="5796136" y="3272497"/>
            <a:ext cx="3312369" cy="1092607"/>
          </a:xfrm>
          <a:prstGeom prst="rect">
            <a:avLst/>
          </a:prstGeom>
          <a:noFill/>
          <a:ln w="9525">
            <a:noFill/>
            <a:miter lim="800000"/>
            <a:headEnd/>
            <a:tailEnd/>
          </a:ln>
          <a:effectLst/>
        </p:spPr>
        <p:txBody>
          <a:bodyPr wrap="square">
            <a:spAutoFit/>
          </a:bodyPr>
          <a:lstStyle/>
          <a:p>
            <a:pPr marL="342900" indent="-342900">
              <a:spcBef>
                <a:spcPts val="300"/>
              </a:spcBef>
              <a:buFont typeface="Wingdings" charset="2"/>
              <a:buChar char="Ø"/>
              <a:defRPr/>
            </a:pPr>
            <a:r>
              <a:rPr lang="en-US" sz="2000" dirty="0">
                <a:solidFill>
                  <a:srgbClr val="C00000"/>
                </a:solidFill>
                <a:latin typeface="Times New Roman"/>
                <a:ea typeface="ＭＳ Ｐゴシック" charset="-128"/>
                <a:cs typeface="Times New Roman"/>
              </a:rPr>
              <a:t>p</a:t>
            </a:r>
            <a:r>
              <a:rPr lang="en-US" sz="2000" b="0" dirty="0" smtClean="0">
                <a:solidFill>
                  <a:srgbClr val="C00000"/>
                </a:solidFill>
                <a:latin typeface="Times New Roman"/>
                <a:ea typeface="ＭＳ Ｐゴシック" charset="-128"/>
                <a:cs typeface="Times New Roman"/>
              </a:rPr>
              <a:t>-in-n silicon sensor</a:t>
            </a:r>
            <a:endParaRPr lang="en-US" sz="2000" b="0" dirty="0">
              <a:solidFill>
                <a:srgbClr val="C00000"/>
              </a:solidFill>
              <a:latin typeface="Times New Roman"/>
              <a:ea typeface="ＭＳ Ｐゴシック" charset="-128"/>
              <a:cs typeface="Times New Roman"/>
            </a:endParaRPr>
          </a:p>
          <a:p>
            <a:pPr marL="800100" lvl="1" indent="-342900">
              <a:spcBef>
                <a:spcPts val="300"/>
              </a:spcBef>
              <a:buFont typeface="Arial"/>
              <a:buChar char="•"/>
              <a:defRPr/>
            </a:pPr>
            <a:r>
              <a:rPr lang="en-US" sz="2000" b="0" dirty="0" smtClean="0">
                <a:latin typeface="Times New Roman"/>
                <a:ea typeface="ＭＳ Ｐゴシック" charset="-128"/>
                <a:cs typeface="Times New Roman"/>
              </a:rPr>
              <a:t>72.72 mm x 13.92 mm</a:t>
            </a:r>
          </a:p>
          <a:p>
            <a:pPr marL="800100" lvl="1" indent="-342900">
              <a:spcBef>
                <a:spcPts val="300"/>
              </a:spcBef>
              <a:buFont typeface="Arial"/>
              <a:buChar char="•"/>
              <a:defRPr/>
            </a:pPr>
            <a:r>
              <a:rPr lang="en-US" sz="2000" dirty="0" smtClean="0">
                <a:latin typeface="Times New Roman"/>
                <a:ea typeface="ＭＳ Ｐゴシック" charset="-128"/>
                <a:cs typeface="Times New Roman"/>
              </a:rPr>
              <a:t>200 </a:t>
            </a:r>
            <a:r>
              <a:rPr lang="en-US" sz="2000" b="0" dirty="0" smtClean="0">
                <a:latin typeface="Times New Roman"/>
                <a:ea typeface="ＭＳ Ｐゴシック" charset="-128"/>
                <a:cs typeface="Times New Roman"/>
              </a:rPr>
              <a:t>µm thin</a:t>
            </a:r>
            <a:endParaRPr lang="en-US" sz="2000" b="0" dirty="0">
              <a:latin typeface="Times New Roman"/>
              <a:ea typeface="ＭＳ Ｐゴシック" charset="-128"/>
              <a:cs typeface="Times New Roman"/>
            </a:endParaRPr>
          </a:p>
        </p:txBody>
      </p:sp>
      <p:sp>
        <p:nvSpPr>
          <p:cNvPr id="15" name="Text Box 22"/>
          <p:cNvSpPr txBox="1">
            <a:spLocks noChangeArrowheads="1"/>
          </p:cNvSpPr>
          <p:nvPr/>
        </p:nvSpPr>
        <p:spPr bwMode="auto">
          <a:xfrm>
            <a:off x="5796136" y="4870465"/>
            <a:ext cx="3312369" cy="1438855"/>
          </a:xfrm>
          <a:prstGeom prst="rect">
            <a:avLst/>
          </a:prstGeom>
          <a:noFill/>
          <a:ln w="9525">
            <a:noFill/>
            <a:miter lim="800000"/>
            <a:headEnd/>
            <a:tailEnd/>
          </a:ln>
          <a:effectLst/>
        </p:spPr>
        <p:txBody>
          <a:bodyPr wrap="square">
            <a:spAutoFit/>
          </a:bodyPr>
          <a:lstStyle/>
          <a:p>
            <a:pPr marL="342900" indent="-342900">
              <a:spcBef>
                <a:spcPts val="300"/>
              </a:spcBef>
              <a:buFont typeface="Wingdings" charset="2"/>
              <a:buChar char="Ø"/>
              <a:defRPr/>
            </a:pPr>
            <a:r>
              <a:rPr lang="en-US" sz="2000" b="0" dirty="0" smtClean="0">
                <a:solidFill>
                  <a:srgbClr val="C00000"/>
                </a:solidFill>
                <a:latin typeface="Times New Roman"/>
                <a:ea typeface="ＭＳ Ｐゴシック" charset="-128"/>
                <a:cs typeface="Times New Roman"/>
              </a:rPr>
              <a:t>40960 bump bonds</a:t>
            </a:r>
            <a:endParaRPr lang="en-US" sz="2000" b="0" dirty="0">
              <a:solidFill>
                <a:srgbClr val="C00000"/>
              </a:solidFill>
              <a:latin typeface="Times New Roman"/>
              <a:ea typeface="ＭＳ Ｐゴシック" charset="-128"/>
              <a:cs typeface="Times New Roman"/>
            </a:endParaRPr>
          </a:p>
          <a:p>
            <a:pPr marL="800100" lvl="1" indent="-342900">
              <a:spcBef>
                <a:spcPts val="300"/>
              </a:spcBef>
              <a:buFont typeface="Arial"/>
              <a:buChar char="•"/>
              <a:defRPr/>
            </a:pPr>
            <a:r>
              <a:rPr lang="en-US" sz="2000" dirty="0" smtClean="0">
                <a:latin typeface="Times New Roman"/>
                <a:ea typeface="ＭＳ Ｐゴシック" charset="-128"/>
                <a:cs typeface="Times New Roman"/>
              </a:rPr>
              <a:t>~25µm </a:t>
            </a:r>
            <a:r>
              <a:rPr lang="en-US" sz="2000" b="0" dirty="0" smtClean="0">
                <a:latin typeface="Times New Roman"/>
                <a:ea typeface="ＭＳ Ｐゴシック" charset="-128"/>
                <a:cs typeface="Times New Roman"/>
              </a:rPr>
              <a:t>diameter</a:t>
            </a:r>
            <a:endParaRPr lang="en-US" sz="2000" b="0" dirty="0">
              <a:latin typeface="Times New Roman"/>
              <a:ea typeface="ＭＳ Ｐゴシック" charset="-128"/>
              <a:cs typeface="Times New Roman"/>
            </a:endParaRPr>
          </a:p>
          <a:p>
            <a:pPr marL="800100" lvl="1" indent="-342900">
              <a:spcBef>
                <a:spcPts val="300"/>
              </a:spcBef>
              <a:buFont typeface="Arial"/>
              <a:buChar char="•"/>
              <a:defRPr/>
            </a:pPr>
            <a:r>
              <a:rPr lang="en-US" sz="2000" b="0" dirty="0" smtClean="0">
                <a:latin typeface="Times New Roman"/>
                <a:ea typeface="ＭＳ Ｐゴシック" charset="-128"/>
                <a:cs typeface="Times New Roman"/>
              </a:rPr>
              <a:t>Stand-off:</a:t>
            </a:r>
          </a:p>
          <a:p>
            <a:pPr lvl="1">
              <a:spcBef>
                <a:spcPts val="300"/>
              </a:spcBef>
              <a:defRPr/>
            </a:pPr>
            <a:r>
              <a:rPr lang="en-US" sz="2000" dirty="0" smtClean="0">
                <a:latin typeface="Times New Roman"/>
                <a:ea typeface="ＭＳ Ｐゴシック" charset="-128"/>
                <a:cs typeface="Times New Roman"/>
              </a:rPr>
              <a:t>	    ~</a:t>
            </a:r>
            <a:r>
              <a:rPr lang="en-US" sz="2000" dirty="0">
                <a:latin typeface="Times New Roman"/>
                <a:ea typeface="ＭＳ Ｐゴシック" charset="-128"/>
                <a:cs typeface="Times New Roman"/>
              </a:rPr>
              <a:t>12 µm (</a:t>
            </a:r>
            <a:r>
              <a:rPr lang="en-US" sz="2000" dirty="0" err="1">
                <a:latin typeface="Times New Roman"/>
                <a:ea typeface="ＭＳ Ｐゴシック" charset="-128"/>
                <a:cs typeface="Times New Roman"/>
              </a:rPr>
              <a:t>Pb-Sn</a:t>
            </a:r>
            <a:r>
              <a:rPr lang="en-US" sz="2000" dirty="0" smtClean="0">
                <a:latin typeface="Times New Roman"/>
                <a:ea typeface="ＭＳ Ｐゴシック" charset="-128"/>
                <a:cs typeface="Times New Roman"/>
              </a:rPr>
              <a:t>)</a:t>
            </a:r>
            <a:endParaRPr lang="en-US" sz="2000" dirty="0">
              <a:latin typeface="Times New Roman"/>
              <a:ea typeface="ＭＳ Ｐゴシック" charset="-128"/>
              <a:cs typeface="Times New Roman"/>
            </a:endParaRPr>
          </a:p>
        </p:txBody>
      </p:sp>
      <p:sp>
        <p:nvSpPr>
          <p:cNvPr id="9" name="Segnaposto data 2"/>
          <p:cNvSpPr>
            <a:spLocks noGrp="1"/>
          </p:cNvSpPr>
          <p:nvPr>
            <p:ph type="dt" sz="half" idx="4294967295"/>
          </p:nvPr>
        </p:nvSpPr>
        <p:spPr>
          <a:xfrm>
            <a:off x="35496" y="6597352"/>
            <a:ext cx="2514600" cy="260648"/>
          </a:xfrm>
          <a:prstGeom prst="rect">
            <a:avLst/>
          </a:prstGeom>
        </p:spPr>
        <p:txBody>
          <a:bodyPr/>
          <a:lstStyle>
            <a:lvl1pPr>
              <a:defRPr sz="1200" i="1">
                <a:solidFill>
                  <a:srgbClr val="FFFFFF"/>
                </a:solidFill>
                <a:latin typeface="Times New Roman" pitchFamily="18" charset="0"/>
                <a:cs typeface="Times New Roman" pitchFamily="18" charset="0"/>
              </a:defRPr>
            </a:lvl1pPr>
          </a:lstStyle>
          <a:p>
            <a:r>
              <a:rPr lang="en-US" smtClean="0"/>
              <a:t>V. Manzari - INFN Bari</a:t>
            </a:r>
            <a:endParaRPr lang="en-US" dirty="0"/>
          </a:p>
        </p:txBody>
      </p:sp>
      <p:sp>
        <p:nvSpPr>
          <p:cNvPr id="11" name="Segnaposto piè di pagina 3"/>
          <p:cNvSpPr>
            <a:spLocks noGrp="1"/>
          </p:cNvSpPr>
          <p:nvPr>
            <p:ph type="ftr" sz="quarter" idx="4294967295"/>
          </p:nvPr>
        </p:nvSpPr>
        <p:spPr>
          <a:xfrm>
            <a:off x="2293640" y="6597352"/>
            <a:ext cx="4556720" cy="260648"/>
          </a:xfrm>
          <a:prstGeom prst="rect">
            <a:avLst/>
          </a:prstGeom>
        </p:spPr>
        <p:txBody>
          <a:bodyPr/>
          <a:lstStyle>
            <a:lvl1pPr algn="ctr">
              <a:defRPr sz="1200" i="1">
                <a:solidFill>
                  <a:srgbClr val="FFFFFF"/>
                </a:solidFill>
                <a:latin typeface="Times New Roman" pitchFamily="18" charset="0"/>
                <a:cs typeface="Times New Roman" pitchFamily="18" charset="0"/>
              </a:defRPr>
            </a:lvl1pPr>
          </a:lstStyle>
          <a:p>
            <a:r>
              <a:rPr lang="en-US" dirty="0" smtClean="0"/>
              <a:t>STORI’11 Conference – 9-14 October 201I</a:t>
            </a:r>
            <a:endParaRPr lang="en-US" dirty="0"/>
          </a:p>
        </p:txBody>
      </p:sp>
      <p:sp>
        <p:nvSpPr>
          <p:cNvPr id="12" name="Segnaposto numero diapositiva 4"/>
          <p:cNvSpPr>
            <a:spLocks noGrp="1"/>
          </p:cNvSpPr>
          <p:nvPr>
            <p:ph type="sldNum" sz="quarter" idx="4294967295"/>
          </p:nvPr>
        </p:nvSpPr>
        <p:spPr>
          <a:xfrm>
            <a:off x="7279704" y="6597352"/>
            <a:ext cx="1828800" cy="260648"/>
          </a:xfrm>
          <a:prstGeom prst="rect">
            <a:avLst/>
          </a:prstGeom>
        </p:spPr>
        <p:txBody>
          <a:bodyPr/>
          <a:lstStyle>
            <a:lvl1pPr algn="r">
              <a:defRPr sz="1200">
                <a:solidFill>
                  <a:srgbClr val="FFFFFF"/>
                </a:solidFill>
                <a:latin typeface="Times New Roman" pitchFamily="18" charset="0"/>
                <a:cs typeface="Times New Roman" pitchFamily="18" charset="0"/>
              </a:defRPr>
            </a:lvl1pPr>
          </a:lstStyle>
          <a:p>
            <a:fld id="{1AD43CCC-A7CC-4ABA-9D32-69ABA54BAB03}" type="slidenum">
              <a:rPr lang="en-US" smtClean="0"/>
              <a:pPr/>
              <a:t>9</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ＭＳ ゴシック"/>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Origin</Template>
  <TotalTime>14713</TotalTime>
  <Words>3932</Words>
  <Application>Microsoft Macintosh PowerPoint</Application>
  <PresentationFormat>On-screen Show (4:3)</PresentationFormat>
  <Paragraphs>626</Paragraphs>
  <Slides>51</Slides>
  <Notes>8</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51</vt:i4>
      </vt:variant>
    </vt:vector>
  </HeadingPairs>
  <TitlesOfParts>
    <vt:vector size="54" baseType="lpstr">
      <vt:lpstr>Slipstream</vt:lpstr>
      <vt:lpstr>Equation.DSMT4</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Detector re-commissioning and upcoming data-takings</dc:title>
  <dc:creator>Santoro</dc:creator>
  <cp:lastModifiedBy>vito manzari</cp:lastModifiedBy>
  <cp:revision>1414</cp:revision>
  <cp:lastPrinted>2011-05-26T09:08:53Z</cp:lastPrinted>
  <dcterms:created xsi:type="dcterms:W3CDTF">2009-06-16T15:41:58Z</dcterms:created>
  <dcterms:modified xsi:type="dcterms:W3CDTF">2011-10-14T06:47:02Z</dcterms:modified>
</cp:coreProperties>
</file>