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</p:sldMasterIdLst>
  <p:notesMasterIdLst>
    <p:notesMasterId r:id="rId63"/>
  </p:notesMasterIdLst>
  <p:sldIdLst>
    <p:sldId id="259" r:id="rId3"/>
    <p:sldId id="314" r:id="rId4"/>
    <p:sldId id="667" r:id="rId5"/>
    <p:sldId id="496" r:id="rId6"/>
    <p:sldId id="573" r:id="rId7"/>
    <p:sldId id="570" r:id="rId8"/>
    <p:sldId id="576" r:id="rId9"/>
    <p:sldId id="602" r:id="rId10"/>
    <p:sldId id="568" r:id="rId11"/>
    <p:sldId id="666" r:id="rId12"/>
    <p:sldId id="595" r:id="rId13"/>
    <p:sldId id="637" r:id="rId14"/>
    <p:sldId id="591" r:id="rId15"/>
    <p:sldId id="592" r:id="rId16"/>
    <p:sldId id="606" r:id="rId17"/>
    <p:sldId id="531" r:id="rId18"/>
    <p:sldId id="584" r:id="rId19"/>
    <p:sldId id="585" r:id="rId20"/>
    <p:sldId id="587" r:id="rId21"/>
    <p:sldId id="532" r:id="rId22"/>
    <p:sldId id="605" r:id="rId23"/>
    <p:sldId id="665" r:id="rId24"/>
    <p:sldId id="635" r:id="rId25"/>
    <p:sldId id="636" r:id="rId26"/>
    <p:sldId id="664" r:id="rId27"/>
    <p:sldId id="511" r:id="rId28"/>
    <p:sldId id="507" r:id="rId29"/>
    <p:sldId id="522" r:id="rId30"/>
    <p:sldId id="638" r:id="rId31"/>
    <p:sldId id="617" r:id="rId32"/>
    <p:sldId id="515" r:id="rId33"/>
    <p:sldId id="633" r:id="rId34"/>
    <p:sldId id="634" r:id="rId35"/>
    <p:sldId id="614" r:id="rId36"/>
    <p:sldId id="534" r:id="rId37"/>
    <p:sldId id="616" r:id="rId38"/>
    <p:sldId id="640" r:id="rId39"/>
    <p:sldId id="658" r:id="rId40"/>
    <p:sldId id="641" r:id="rId41"/>
    <p:sldId id="644" r:id="rId42"/>
    <p:sldId id="642" r:id="rId43"/>
    <p:sldId id="645" r:id="rId44"/>
    <p:sldId id="659" r:id="rId45"/>
    <p:sldId id="660" r:id="rId46"/>
    <p:sldId id="646" r:id="rId47"/>
    <p:sldId id="648" r:id="rId48"/>
    <p:sldId id="647" r:id="rId49"/>
    <p:sldId id="651" r:id="rId50"/>
    <p:sldId id="652" r:id="rId51"/>
    <p:sldId id="653" r:id="rId52"/>
    <p:sldId id="661" r:id="rId53"/>
    <p:sldId id="662" r:id="rId54"/>
    <p:sldId id="663" r:id="rId55"/>
    <p:sldId id="654" r:id="rId56"/>
    <p:sldId id="655" r:id="rId57"/>
    <p:sldId id="656" r:id="rId58"/>
    <p:sldId id="657" r:id="rId59"/>
    <p:sldId id="649" r:id="rId60"/>
    <p:sldId id="650" r:id="rId61"/>
    <p:sldId id="668" r:id="rId6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B6C1C1B1-6993-4DFF-9F05-3D6A88013405}">
          <p14:sldIdLst>
            <p14:sldId id="259"/>
            <p14:sldId id="314"/>
            <p14:sldId id="667"/>
            <p14:sldId id="496"/>
            <p14:sldId id="573"/>
            <p14:sldId id="570"/>
            <p14:sldId id="576"/>
            <p14:sldId id="602"/>
            <p14:sldId id="568"/>
          </p14:sldIdLst>
        </p14:section>
        <p14:section name="The Facilities" id="{D2453EBE-91C2-4BD3-9A53-EADB1CA1E54E}">
          <p14:sldIdLst>
            <p14:sldId id="666"/>
            <p14:sldId id="595"/>
            <p14:sldId id="637"/>
            <p14:sldId id="591"/>
            <p14:sldId id="592"/>
            <p14:sldId id="606"/>
            <p14:sldId id="531"/>
            <p14:sldId id="584"/>
            <p14:sldId id="585"/>
            <p14:sldId id="587"/>
            <p14:sldId id="532"/>
            <p14:sldId id="605"/>
          </p14:sldIdLst>
        </p14:section>
        <p14:section name="Low-Energy" id="{EEA671B0-6F80-4DA1-8888-F4F86A921B54}">
          <p14:sldIdLst>
            <p14:sldId id="665"/>
            <p14:sldId id="635"/>
            <p14:sldId id="636"/>
            <p14:sldId id="664"/>
            <p14:sldId id="511"/>
            <p14:sldId id="507"/>
            <p14:sldId id="522"/>
            <p14:sldId id="638"/>
          </p14:sldIdLst>
        </p14:section>
        <p14:section name="Relativistic energies" id="{E1D78A2D-B75D-4A41-96A1-AFA33F82F261}">
          <p14:sldIdLst>
            <p14:sldId id="617"/>
            <p14:sldId id="515"/>
            <p14:sldId id="633"/>
            <p14:sldId id="634"/>
            <p14:sldId id="614"/>
            <p14:sldId id="534"/>
            <p14:sldId id="616"/>
            <p14:sldId id="640"/>
            <p14:sldId id="658"/>
            <p14:sldId id="641"/>
            <p14:sldId id="644"/>
            <p14:sldId id="642"/>
            <p14:sldId id="645"/>
            <p14:sldId id="659"/>
            <p14:sldId id="660"/>
            <p14:sldId id="646"/>
          </p14:sldIdLst>
        </p14:section>
        <p14:section name="AddOn" id="{52A1B8CE-BB1E-4A3B-8E24-2BAC25E8A586}">
          <p14:sldIdLst>
            <p14:sldId id="648"/>
            <p14:sldId id="647"/>
          </p14:sldIdLst>
        </p14:section>
        <p14:section name="Abschnitt ohne Titel" id="{6BF45ABF-7EEE-45AF-9923-8391CFACA534}">
          <p14:sldIdLst>
            <p14:sldId id="651"/>
            <p14:sldId id="652"/>
            <p14:sldId id="653"/>
            <p14:sldId id="661"/>
            <p14:sldId id="662"/>
            <p14:sldId id="663"/>
            <p14:sldId id="654"/>
            <p14:sldId id="655"/>
            <p14:sldId id="656"/>
            <p14:sldId id="657"/>
            <p14:sldId id="649"/>
            <p14:sldId id="650"/>
            <p14:sldId id="6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F9FF"/>
    <a:srgbClr val="10E6FC"/>
    <a:srgbClr val="1DC7E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 autoAdjust="0"/>
    <p:restoredTop sz="93194" autoAdjust="0"/>
  </p:normalViewPr>
  <p:slideViewPr>
    <p:cSldViewPr>
      <p:cViewPr>
        <p:scale>
          <a:sx n="80" d="100"/>
          <a:sy n="80" d="100"/>
        </p:scale>
        <p:origin x="-84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6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png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wmf"/><Relationship Id="rId1" Type="http://schemas.openxmlformats.org/officeDocument/2006/relationships/image" Target="../media/image138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emf"/><Relationship Id="rId6" Type="http://schemas.openxmlformats.org/officeDocument/2006/relationships/image" Target="../media/image147.wmf"/><Relationship Id="rId5" Type="http://schemas.openxmlformats.org/officeDocument/2006/relationships/image" Target="../media/image146.wmf"/><Relationship Id="rId4" Type="http://schemas.openxmlformats.org/officeDocument/2006/relationships/image" Target="../media/image145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705471E-9D76-4BEF-9B64-4280B32084CC}" type="datetimeFigureOut">
              <a:rPr lang="de-DE"/>
              <a:pPr>
                <a:defRPr/>
              </a:pPr>
              <a:t>11.10.2011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94E81F1-4378-4242-82FE-8A227A8CE2B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898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F01F80-A84B-463D-9F45-C939E42BECEA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7763" y="685800"/>
            <a:ext cx="4567237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E4D7D4-CDD2-4684-9F9D-EA97FBDA4E03}" type="slidenum">
              <a:rPr lang="de-DE" smtClean="0"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de-DE" smtClean="0">
              <a:ea typeface="ＭＳ Ｐゴシック"/>
              <a:cs typeface="ＭＳ Ｐゴシック"/>
            </a:endParaRPr>
          </a:p>
        </p:txBody>
      </p:sp>
      <p:sp>
        <p:nvSpPr>
          <p:cNvPr id="1495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defTabSz="9302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F6A5C1A-8A98-43D3-B6C2-42F22E4C43B1}" type="slidenum">
              <a:rPr lang="en-US" sz="1200">
                <a:latin typeface="Calibri" pitchFamily="34" charset="0"/>
              </a:rPr>
              <a:pPr algn="r" eaLnBrk="1" hangingPunct="1"/>
              <a:t>27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49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AB3B2DD-34B8-447D-BA54-D44A5A5F10C0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5E3F789-357A-43F9-8164-78151ED4845D}" type="slidenum">
              <a:rPr lang="en-GB" smtClean="0">
                <a:solidFill>
                  <a:srgbClr val="000000"/>
                </a:solidFill>
              </a:rPr>
              <a:pPr eaLnBrk="1" hangingPunct="1"/>
              <a:t>33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2900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766" y="4344679"/>
            <a:ext cx="5036469" cy="411516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0F55FF-E8CE-4C8B-8E41-ED4CB0C1C205}" type="slidenum">
              <a:rPr lang="de-DE"/>
              <a:pPr/>
              <a:t>38</a:t>
            </a:fld>
            <a:endParaRPr lang="de-DE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4E81F1-4378-4242-82FE-8A227A8CE2BB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107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4E81F1-4378-4242-82FE-8A227A8CE2BB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368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1C24EFD-DE77-4F2C-A1AD-CC7B67B06AEE}" type="slidenum">
              <a:rPr lang="en-US"/>
              <a:pPr eaLnBrk="1" hangingPunct="1"/>
              <a:t>46</a:t>
            </a:fld>
            <a:endParaRPr lang="en-US"/>
          </a:p>
        </p:txBody>
      </p:sp>
      <p:sp>
        <p:nvSpPr>
          <p:cNvPr id="117763" name="Rectangle 7"/>
          <p:cNvSpPr txBox="1">
            <a:spLocks noGrp="1" noChangeArrowheads="1"/>
          </p:cNvSpPr>
          <p:nvPr/>
        </p:nvSpPr>
        <p:spPr bwMode="auto">
          <a:xfrm>
            <a:off x="3884852" y="8685235"/>
            <a:ext cx="297159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 anchor="b"/>
          <a:lstStyle>
            <a:lvl1pPr defTabSz="9302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080E34D3-FEE5-47C0-806B-D4FC1207C5B0}" type="slidenum">
              <a:rPr lang="en-US" sz="1200"/>
              <a:pPr algn="r" eaLnBrk="1" hangingPunct="1"/>
              <a:t>46</a:t>
            </a:fld>
            <a:endParaRPr lang="en-US" sz="1200"/>
          </a:p>
        </p:txBody>
      </p:sp>
      <p:sp>
        <p:nvSpPr>
          <p:cNvPr id="117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400"/>
            <a:ext cx="5028370" cy="4114800"/>
          </a:xfrm>
          <a:noFill/>
        </p:spPr>
        <p:txBody>
          <a:bodyPr lIns="91427" tIns="45714" rIns="91427" bIns="45714"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" pitchFamily="18" charset="0"/>
            </a:endParaRP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598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29A0DA-05A5-4B65-9C5F-6DAB46F3B5AA}" type="slidenum">
              <a:rPr lang="de-DE" smtClean="0">
                <a:solidFill>
                  <a:srgbClr val="000000"/>
                </a:solidFill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de-DE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9F55EB-7944-4EE6-AE4E-67CDFB45E0EF}" type="slidenum">
              <a:rPr lang="de-DE"/>
              <a:pPr>
                <a:defRPr/>
              </a:pPr>
              <a:t>4</a:t>
            </a:fld>
            <a:endParaRPr lang="de-DE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7506E1-37DD-4AC7-97CB-CC864194411D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mtClean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5800"/>
            <a:ext cx="4567237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5EA855-265C-4843-9360-7646EB3632B6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260736-14DB-483F-B7E3-9C7AFCE92430}" type="slidenum">
              <a:rPr lang="fr-FR"/>
              <a:pPr/>
              <a:t>56</a:t>
            </a:fld>
            <a:endParaRPr lang="fr-FR"/>
          </a:p>
        </p:txBody>
      </p:sp>
      <p:sp>
        <p:nvSpPr>
          <p:cNvPr id="313346" name="Rectangle 7"/>
          <p:cNvSpPr txBox="1">
            <a:spLocks noGrp="1" noChangeArrowheads="1"/>
          </p:cNvSpPr>
          <p:nvPr/>
        </p:nvSpPr>
        <p:spPr bwMode="auto">
          <a:xfrm>
            <a:off x="3885275" y="8685610"/>
            <a:ext cx="2971092" cy="4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E58E656-8C75-4E97-AA92-BF093CFFDCD8}" type="slidenum">
              <a:rPr lang="en-US" sz="1200">
                <a:latin typeface="Arial" pitchFamily="34" charset="0"/>
              </a:rPr>
              <a:pPr algn="r"/>
              <a:t>56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5825"/>
          </a:xfrm>
          <a:ln/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37" y="4342805"/>
            <a:ext cx="5486727" cy="4115098"/>
          </a:xfrm>
        </p:spPr>
        <p:txBody>
          <a:bodyPr lIns="92958" tIns="46479" rIns="92958" bIns="46479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4ECE95-A1EC-43C9-952B-845D046ADB34}" type="slidenum">
              <a:rPr lang="en-US"/>
              <a:pPr/>
              <a:t>57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7413"/>
          </a:xfrm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30766" indent="-281064" defTabSz="915018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24255" indent="-224851" defTabSz="915018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73957" indent="-224851" defTabSz="915018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23659" indent="-224851" defTabSz="915018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8A8B75C-EC04-4412-A0EC-20F58928F36C}" type="slidenum">
              <a:rPr lang="en-US" b="0" smtClean="0"/>
              <a:pPr eaLnBrk="1" hangingPunct="1"/>
              <a:t>58</a:t>
            </a:fld>
            <a:endParaRPr lang="en-US" b="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5800"/>
            <a:ext cx="4567238" cy="3427413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1835"/>
            <a:ext cx="5485778" cy="4116365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7321" y="685728"/>
            <a:ext cx="5004962" cy="342717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4748A-C013-4507-AF56-54C8BC2A9E06}" type="slidenum">
              <a:rPr lang="de-DE"/>
              <a:pPr>
                <a:defRPr/>
              </a:pPr>
              <a:t>5</a:t>
            </a:fld>
            <a:endParaRPr lang="de-DE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D99719-9310-4FA9-B5F5-CC9EDE82EE11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260736-14DB-483F-B7E3-9C7AFCE92430}" type="slidenum">
              <a:rPr lang="fr-FR"/>
              <a:pPr/>
              <a:t>12</a:t>
            </a:fld>
            <a:endParaRPr lang="fr-FR"/>
          </a:p>
        </p:txBody>
      </p:sp>
      <p:sp>
        <p:nvSpPr>
          <p:cNvPr id="313346" name="Rectangle 7"/>
          <p:cNvSpPr txBox="1">
            <a:spLocks noGrp="1" noChangeArrowheads="1"/>
          </p:cNvSpPr>
          <p:nvPr/>
        </p:nvSpPr>
        <p:spPr bwMode="auto">
          <a:xfrm>
            <a:off x="3885275" y="8685610"/>
            <a:ext cx="2971092" cy="4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E58E656-8C75-4E97-AA92-BF093CFFDCD8}" type="slidenum">
              <a:rPr lang="en-US" sz="1200">
                <a:latin typeface="Arial" pitchFamily="34" charset="0"/>
              </a:rPr>
              <a:pPr algn="r"/>
              <a:t>12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5825"/>
          </a:xfrm>
          <a:ln/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37" y="4342805"/>
            <a:ext cx="5486727" cy="4115098"/>
          </a:xfrm>
        </p:spPr>
        <p:txBody>
          <a:bodyPr lIns="92958" tIns="46479" rIns="92958" bIns="46479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ct val="25000"/>
              </a:spcBef>
            </a:pPr>
            <a:r>
              <a:rPr lang="en-US" sz="1200" b="0" dirty="0" smtClean="0">
                <a:solidFill>
                  <a:schemeClr val="accent2"/>
                </a:solidFill>
                <a:latin typeface="Arial" pitchFamily="34" charset="0"/>
              </a:rPr>
              <a:t> Electron cooling of ions and antiprotons </a:t>
            </a:r>
          </a:p>
          <a:p>
            <a:pPr eaLnBrk="0" hangingPunct="0">
              <a:spcBef>
                <a:spcPct val="25000"/>
              </a:spcBef>
            </a:pPr>
            <a:r>
              <a:rPr lang="en-US" sz="1200" b="0" dirty="0" smtClean="0">
                <a:solidFill>
                  <a:schemeClr val="accent2"/>
                </a:solidFill>
                <a:latin typeface="Arial" pitchFamily="34" charset="0"/>
              </a:rPr>
              <a:t> Fast deceleration of ions to 4 MeV/u</a:t>
            </a:r>
          </a:p>
          <a:p>
            <a:pPr eaLnBrk="0" hangingPunct="0">
              <a:spcBef>
                <a:spcPct val="25000"/>
              </a:spcBef>
              <a:buFontTx/>
              <a:buNone/>
            </a:pPr>
            <a:r>
              <a:rPr lang="en-US" sz="1200" b="0" dirty="0" smtClean="0">
                <a:solidFill>
                  <a:schemeClr val="accent2"/>
                </a:solidFill>
                <a:latin typeface="Arial" pitchFamily="34" charset="0"/>
              </a:rPr>
              <a:t>         	and antiprotons to 30 MeV</a:t>
            </a:r>
          </a:p>
          <a:p>
            <a:pPr eaLnBrk="0" hangingPunct="0">
              <a:spcBef>
                <a:spcPct val="25000"/>
              </a:spcBef>
            </a:pPr>
            <a:r>
              <a:rPr lang="en-US" sz="1200" b="0" dirty="0" smtClean="0">
                <a:solidFill>
                  <a:schemeClr val="accent2"/>
                </a:solidFill>
                <a:latin typeface="Arial" pitchFamily="34" charset="0"/>
              </a:rPr>
              <a:t> Fast extraction (1 turn)</a:t>
            </a:r>
          </a:p>
          <a:p>
            <a:pPr eaLnBrk="0" hangingPunct="0">
              <a:spcBef>
                <a:spcPct val="25000"/>
              </a:spcBef>
            </a:pPr>
            <a:r>
              <a:rPr lang="en-US" sz="1200" b="0" dirty="0" smtClean="0">
                <a:solidFill>
                  <a:schemeClr val="accent2"/>
                </a:solidFill>
                <a:latin typeface="Arial" pitchFamily="34" charset="0"/>
              </a:rPr>
              <a:t> Slow (resonance) extraction </a:t>
            </a:r>
          </a:p>
          <a:p>
            <a:pPr eaLnBrk="0" hangingPunct="0">
              <a:spcBef>
                <a:spcPct val="25000"/>
              </a:spcBef>
            </a:pPr>
            <a:r>
              <a:rPr lang="en-US" sz="1200" b="0" dirty="0" smtClean="0">
                <a:solidFill>
                  <a:schemeClr val="accent2"/>
                </a:solidFill>
                <a:latin typeface="Arial" pitchFamily="34" charset="0"/>
              </a:rPr>
              <a:t> Ultraslow (charge changing) extraction</a:t>
            </a:r>
          </a:p>
          <a:p>
            <a:pPr eaLnBrk="0" hangingPunct="0">
              <a:spcBef>
                <a:spcPct val="25000"/>
              </a:spcBef>
            </a:pPr>
            <a:r>
              <a:rPr lang="en-US" sz="1200" b="0" dirty="0" smtClean="0">
                <a:solidFill>
                  <a:schemeClr val="accent2"/>
                </a:solidFill>
                <a:latin typeface="Arial" pitchFamily="34" charset="0"/>
              </a:rPr>
              <a:t> Longitudinal accumulation of RIBs</a:t>
            </a:r>
          </a:p>
          <a:p>
            <a:pPr eaLnBrk="0" hangingPunct="0">
              <a:spcBef>
                <a:spcPct val="25000"/>
              </a:spcBef>
            </a:pPr>
            <a:r>
              <a:rPr lang="en-US" sz="1200" b="0" dirty="0" smtClean="0">
                <a:solidFill>
                  <a:schemeClr val="accent2"/>
                </a:solidFill>
                <a:latin typeface="Arial" pitchFamily="34" charset="0"/>
              </a:rPr>
              <a:t> Electron-Ion collisions (bypass mode)</a:t>
            </a:r>
          </a:p>
          <a:p>
            <a:pPr eaLnBrk="0" hangingPunct="0">
              <a:spcBef>
                <a:spcPct val="25000"/>
              </a:spcBef>
            </a:pPr>
            <a:r>
              <a:rPr lang="en-US" sz="1200" b="0" dirty="0" smtClean="0">
                <a:solidFill>
                  <a:schemeClr val="accent2"/>
                </a:solidFill>
                <a:latin typeface="Arial" pitchFamily="34" charset="0"/>
              </a:rPr>
              <a:t> Antiproton-ion collisions </a:t>
            </a:r>
          </a:p>
          <a:p>
            <a:pPr eaLnBrk="0" hangingPunct="0">
              <a:spcBef>
                <a:spcPct val="25000"/>
              </a:spcBef>
            </a:pPr>
            <a:r>
              <a:rPr lang="en-US" sz="1200" b="0" dirty="0" smtClean="0">
                <a:solidFill>
                  <a:schemeClr val="accent2"/>
                </a:solidFill>
                <a:latin typeface="Arial" pitchFamily="34" charset="0"/>
              </a:rPr>
              <a:t> Internal target</a:t>
            </a:r>
          </a:p>
          <a:p>
            <a:pPr eaLnBrk="0" hangingPunct="0">
              <a:spcBef>
                <a:spcPct val="25000"/>
              </a:spcBef>
            </a:pPr>
            <a:r>
              <a:rPr lang="en-US" sz="1200" b="0" dirty="0" smtClean="0">
                <a:solidFill>
                  <a:schemeClr val="accent2"/>
                </a:solidFill>
                <a:latin typeface="Arial" pitchFamily="34" charset="0"/>
              </a:rPr>
              <a:t> Electron target</a:t>
            </a:r>
          </a:p>
          <a:p>
            <a:pPr eaLnBrk="0" hangingPunct="0">
              <a:spcBef>
                <a:spcPct val="25000"/>
              </a:spcBef>
            </a:pPr>
            <a:r>
              <a:rPr lang="en-US" sz="1200" b="0" dirty="0" smtClean="0">
                <a:solidFill>
                  <a:schemeClr val="accent2"/>
                </a:solidFill>
                <a:latin typeface="Arial" pitchFamily="34" charset="0"/>
              </a:rPr>
              <a:t> High precision mass measurements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4E81F1-4378-4242-82FE-8A227A8CE2BB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520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30766" indent="-281064" defTabSz="915018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24255" indent="-224851" defTabSz="915018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73957" indent="-224851" defTabSz="915018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23659" indent="-224851" defTabSz="915018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3233C17-9AA5-4294-9C32-07588515F688}" type="slidenum">
              <a:rPr lang="en-US" b="0" smtClean="0"/>
              <a:pPr eaLnBrk="1" hangingPunct="1"/>
              <a:t>15</a:t>
            </a:fld>
            <a:endParaRPr lang="en-US" b="0" smtClean="0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84852" y="8685235"/>
            <a:ext cx="297159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 anchor="b"/>
          <a:lstStyle>
            <a:lvl1pPr defTabSz="930275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0275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0275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0275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0275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5CA88F1-2165-4666-B1DE-E11896FAE66A}" type="slidenum">
              <a:rPr lang="en-US" sz="1200" b="0"/>
              <a:pPr algn="r" eaLnBrk="1" hangingPunct="1"/>
              <a:t>15</a:t>
            </a:fld>
            <a:endParaRPr lang="en-US" sz="1200" b="0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400"/>
            <a:ext cx="5028370" cy="4114800"/>
          </a:xfrm>
          <a:noFill/>
        </p:spPr>
        <p:txBody>
          <a:bodyPr lIns="91427" tIns="45714" rIns="91427" bIns="45714"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A5240D-E198-44FF-A3D2-45DA3E25E5F5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7F442-6943-4B9F-BF36-4CA3773EEABB}" type="slidenum">
              <a:rPr lang="en-US" smtClean="0"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5800"/>
            <a:ext cx="4567237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3A161771-5CC3-4B68-8758-3F36B48ECB65}" type="datetimeFigureOut">
              <a:rPr lang="en-US"/>
              <a:pPr>
                <a:defRPr/>
              </a:pPr>
              <a:t>10/11/2011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D17F136A-1FE5-4DA4-B0B0-5E5C16D884D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8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FE721F9-3178-42FE-A600-F46822A66B8D}" type="datetimeFigureOut">
              <a:rPr lang="en-US"/>
              <a:pPr>
                <a:defRPr/>
              </a:pPr>
              <a:t>10/11/2011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D49B27EF-3711-41C6-84C1-0E0789C899C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9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6E6A154-3413-4CD1-B012-773887618A04}" type="datetimeFigureOut">
              <a:rPr lang="en-US"/>
              <a:pPr>
                <a:defRPr/>
              </a:pPr>
              <a:t>10/11/2011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EA02EB2-435C-4779-B9BE-1A87314E6D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6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649" y="274588"/>
            <a:ext cx="8228707" cy="58511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4801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5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621463"/>
            <a:ext cx="8686800" cy="263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                                                            Thomas Stöhlker                      SPARC Workshop, Lisbon September </a:t>
            </a:r>
            <a:r>
              <a:rPr lang="en-GB"/>
              <a:t>2009     	                          	</a:t>
            </a:r>
            <a:fld id="{213BAB88-3D31-4884-B73B-D88A4782691F}" type="slidenum">
              <a:rPr lang="en-GB"/>
              <a:pPr>
                <a:defRPr/>
              </a:pPr>
              <a:t>‹Nr.›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556673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78326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64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2152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574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8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0202E56-7D6F-460F-9814-179D50D6E1CE}" type="datetimeFigureOut">
              <a:rPr lang="en-US"/>
              <a:pPr>
                <a:defRPr/>
              </a:pPr>
              <a:t>10/11/2011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FDE7412-6AEE-4E1D-89F7-DE551365D50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0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851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610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3015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62372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346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308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423130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039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27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35699D5D-42B2-4F55-AADA-AE9552DD499B}" type="datetimeFigureOut">
              <a:rPr lang="en-US"/>
              <a:pPr>
                <a:defRPr/>
              </a:pPr>
              <a:t>10/11/2011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D0329EC-89E4-492D-9E09-A976BB69607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96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5F1078C6-180A-4326-98C2-45195432D129}" type="datetimeFigureOut">
              <a:rPr lang="en-US"/>
              <a:pPr>
                <a:defRPr/>
              </a:pPr>
              <a:t>10/11/2011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B030E17C-830D-4E8E-9A38-1CD662891DC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9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70F4BE0-FDA7-4E4E-9D7A-3689D7E662E7}" type="datetimeFigureOut">
              <a:rPr lang="en-US"/>
              <a:pPr>
                <a:defRPr/>
              </a:pPr>
              <a:t>10/11/2011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7AC9741-866C-4F8B-AEAA-6AC0232EB7A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7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32186C7E-D07D-48EF-B9E7-B9D8582B76AD}" type="datetimeFigureOut">
              <a:rPr lang="en-US"/>
              <a:pPr>
                <a:defRPr/>
              </a:pPr>
              <a:t>10/11/2011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DFA5E76A-F1A4-4834-B0CE-C2C86FC116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0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8A223E35-BD57-43B8-AAB3-333452686DDB}" type="datetimeFigureOut">
              <a:rPr lang="en-US"/>
              <a:pPr>
                <a:defRPr/>
              </a:pPr>
              <a:t>10/11/2011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654A68B-450A-4599-9BB4-EFC55BFA01C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8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35AED273-A663-4906-98A0-558FA3456FA8}" type="datetimeFigureOut">
              <a:rPr lang="en-US"/>
              <a:pPr>
                <a:defRPr/>
              </a:pPr>
              <a:t>10/11/2011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59A485E5-3345-4790-9E85-774C1319A8C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2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BA3A6B15-FB9D-4467-ACD4-22651CF6CC05}" type="datetimeFigureOut">
              <a:rPr lang="en-US"/>
              <a:pPr>
                <a:defRPr/>
              </a:pPr>
              <a:t>10/11/2011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B47C7A02-6923-4EC6-A0CE-F3A41B8F5C2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1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6"/>
          <p:cNvSpPr/>
          <p:nvPr userDrawn="1"/>
        </p:nvSpPr>
        <p:spPr>
          <a:xfrm>
            <a:off x="-25400" y="120650"/>
            <a:ext cx="9175750" cy="869950"/>
          </a:xfrm>
          <a:prstGeom prst="rect">
            <a:avLst/>
          </a:prstGeom>
          <a:solidFill>
            <a:srgbClr val="004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47675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DE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7FBD651D-765A-4487-BB19-CA6B271DF9D1}" type="datetimeFigureOut">
              <a:rPr lang="en-US"/>
              <a:pPr>
                <a:defRPr/>
              </a:pPr>
              <a:t>10/11/2011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2159D9D9-B9B0-49F2-8EBD-33ECD27C4FD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32" name="Bild 8" descr="GSI_Logo_rgb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6345238"/>
            <a:ext cx="9715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0" y="6738938"/>
            <a:ext cx="2865438" cy="119062"/>
          </a:xfrm>
          <a:prstGeom prst="rect">
            <a:avLst/>
          </a:prstGeom>
          <a:solidFill>
            <a:srgbClr val="004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4763" y="6618288"/>
            <a:ext cx="5732462" cy="120650"/>
          </a:xfrm>
          <a:prstGeom prst="rect">
            <a:avLst/>
          </a:prstGeom>
          <a:solidFill>
            <a:srgbClr val="DC6C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3" name="Rechteck 13"/>
          <p:cNvSpPr/>
          <p:nvPr userDrawn="1"/>
        </p:nvSpPr>
        <p:spPr>
          <a:xfrm>
            <a:off x="5724525" y="6738938"/>
            <a:ext cx="3425825" cy="119062"/>
          </a:xfrm>
          <a:prstGeom prst="rect">
            <a:avLst/>
          </a:prstGeom>
          <a:solidFill>
            <a:srgbClr val="7678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5" name="Rechteck 17"/>
          <p:cNvSpPr/>
          <p:nvPr userDrawn="1"/>
        </p:nvSpPr>
        <p:spPr>
          <a:xfrm>
            <a:off x="3049588" y="871538"/>
            <a:ext cx="6094412" cy="119062"/>
          </a:xfrm>
          <a:prstGeom prst="rect">
            <a:avLst/>
          </a:prstGeom>
          <a:solidFill>
            <a:srgbClr val="DC6C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6" name="Rechteck 18"/>
          <p:cNvSpPr/>
          <p:nvPr userDrawn="1"/>
        </p:nvSpPr>
        <p:spPr>
          <a:xfrm>
            <a:off x="0" y="0"/>
            <a:ext cx="6094413" cy="119063"/>
          </a:xfrm>
          <a:prstGeom prst="rect">
            <a:avLst/>
          </a:prstGeom>
          <a:solidFill>
            <a:srgbClr val="A4A7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7" name="Rechteck 19"/>
          <p:cNvSpPr/>
          <p:nvPr userDrawn="1"/>
        </p:nvSpPr>
        <p:spPr>
          <a:xfrm>
            <a:off x="6099175" y="0"/>
            <a:ext cx="3044825" cy="119063"/>
          </a:xfrm>
          <a:prstGeom prst="rect">
            <a:avLst/>
          </a:prstGeom>
          <a:solidFill>
            <a:srgbClr val="002E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1" r:id="rId13"/>
    <p:sldLayoutId id="2147483703" r:id="rId14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40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13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wmf"/><Relationship Id="rId5" Type="http://schemas.openxmlformats.org/officeDocument/2006/relationships/image" Target="../media/image59.jpeg"/><Relationship Id="rId4" Type="http://schemas.openxmlformats.org/officeDocument/2006/relationships/image" Target="../media/image58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oleObject" Target="../embeddings/oleObject11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12" Type="http://schemas.openxmlformats.org/officeDocument/2006/relationships/image" Target="../media/image7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17.wmf"/><Relationship Id="rId10" Type="http://schemas.openxmlformats.org/officeDocument/2006/relationships/image" Target="../media/image76.jpeg"/><Relationship Id="rId4" Type="http://schemas.openxmlformats.org/officeDocument/2006/relationships/image" Target="../media/image16.wmf"/><Relationship Id="rId9" Type="http://schemas.openxmlformats.org/officeDocument/2006/relationships/image" Target="../media/image75.png"/><Relationship Id="rId14" Type="http://schemas.openxmlformats.org/officeDocument/2006/relationships/image" Target="../media/image7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8.png"/><Relationship Id="rId5" Type="http://schemas.openxmlformats.org/officeDocument/2006/relationships/image" Target="../media/image77.wmf"/><Relationship Id="rId4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90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1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image" Target="../media/image9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95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99.wmf"/><Relationship Id="rId4" Type="http://schemas.openxmlformats.org/officeDocument/2006/relationships/oleObject" Target="../embeddings/oleObject24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oleObject" Target="../embeddings/oleObject26.bin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08.jpeg"/><Relationship Id="rId9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13.png"/><Relationship Id="rId4" Type="http://schemas.openxmlformats.org/officeDocument/2006/relationships/image" Target="../media/image11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29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16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1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2.wmf"/><Relationship Id="rId11" Type="http://schemas.openxmlformats.org/officeDocument/2006/relationships/image" Target="../media/image124.wmf"/><Relationship Id="rId5" Type="http://schemas.openxmlformats.org/officeDocument/2006/relationships/oleObject" Target="../embeddings/oleObject35.bin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125.png"/><Relationship Id="rId9" Type="http://schemas.openxmlformats.org/officeDocument/2006/relationships/image" Target="../media/image81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2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137.png"/><Relationship Id="rId5" Type="http://schemas.openxmlformats.org/officeDocument/2006/relationships/image" Target="../media/image133.png"/><Relationship Id="rId10" Type="http://schemas.openxmlformats.org/officeDocument/2006/relationships/image" Target="../media/image136.png"/><Relationship Id="rId4" Type="http://schemas.openxmlformats.org/officeDocument/2006/relationships/oleObject" Target="../embeddings/oleObject39.bin"/><Relationship Id="rId9" Type="http://schemas.openxmlformats.org/officeDocument/2006/relationships/image" Target="../media/image135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40.wmf"/><Relationship Id="rId7" Type="http://schemas.openxmlformats.org/officeDocument/2006/relationships/image" Target="../media/image13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138.wmf"/><Relationship Id="rId4" Type="http://schemas.openxmlformats.org/officeDocument/2006/relationships/oleObject" Target="../embeddings/oleObject42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13" Type="http://schemas.openxmlformats.org/officeDocument/2006/relationships/oleObject" Target="../embeddings/oleObject48.bin"/><Relationship Id="rId3" Type="http://schemas.openxmlformats.org/officeDocument/2006/relationships/image" Target="../media/image13.jpeg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145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7.w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42.e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5" Type="http://schemas.openxmlformats.org/officeDocument/2006/relationships/oleObject" Target="../embeddings/oleObject49.bin"/><Relationship Id="rId10" Type="http://schemas.openxmlformats.org/officeDocument/2006/relationships/image" Target="../media/image144.wmf"/><Relationship Id="rId4" Type="http://schemas.openxmlformats.org/officeDocument/2006/relationships/image" Target="../media/image148.png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146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52.jpe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53.png"/><Relationship Id="rId5" Type="http://schemas.openxmlformats.org/officeDocument/2006/relationships/oleObject" Target="../embeddings/oleObject51.bin"/><Relationship Id="rId4" Type="http://schemas.openxmlformats.org/officeDocument/2006/relationships/image" Target="../media/image1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2.pn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1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21.png"/><Relationship Id="rId4" Type="http://schemas.openxmlformats.org/officeDocument/2006/relationships/image" Target="../media/image15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6.png"/><Relationship Id="rId4" Type="http://schemas.openxmlformats.org/officeDocument/2006/relationships/image" Target="../media/image23.emf"/><Relationship Id="rId9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2236241"/>
            <a:ext cx="9144000" cy="392906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719138" y="268288"/>
            <a:ext cx="73802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sz="3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sp>
        <p:nvSpPr>
          <p:cNvPr id="15364" name="Rectangle 10"/>
          <p:cNvSpPr>
            <a:spLocks noChangeArrowheads="1"/>
          </p:cNvSpPr>
          <p:nvPr/>
        </p:nvSpPr>
        <p:spPr bwMode="auto">
          <a:xfrm>
            <a:off x="-71438" y="457200"/>
            <a:ext cx="9215438" cy="1828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5365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700088"/>
            <a:ext cx="1608138" cy="12954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6" descr="trap mou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700088"/>
            <a:ext cx="1392237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9" descr="spektromete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4" t="4881" r="23228" b="17480"/>
          <a:stretch>
            <a:fillRect/>
          </a:stretch>
        </p:blipFill>
        <p:spPr bwMode="auto">
          <a:xfrm>
            <a:off x="-60325" y="700088"/>
            <a:ext cx="122713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3" descr="Compton_scatter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9" t="20551" r="30568" b="22110"/>
          <a:stretch>
            <a:fillRect/>
          </a:stretch>
        </p:blipFill>
        <p:spPr bwMode="auto">
          <a:xfrm>
            <a:off x="2532063" y="700088"/>
            <a:ext cx="1298575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4" descr="IMG_04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2" t="26202" r="34988" b="53751"/>
          <a:stretch>
            <a:fillRect/>
          </a:stretch>
        </p:blipFill>
        <p:spPr bwMode="auto">
          <a:xfrm>
            <a:off x="6708775" y="700088"/>
            <a:ext cx="23637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5" descr="Phelix-spo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700088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2701925"/>
            <a:ext cx="9144000" cy="1441450"/>
          </a:xfrm>
          <a:prstGeom prst="rect">
            <a:avLst/>
          </a:prstGeom>
        </p:spPr>
        <p:txBody>
          <a:bodyPr/>
          <a:lstStyle/>
          <a:p>
            <a:r>
              <a:rPr lang="en-GB" sz="2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SPARC Collaboration –</a:t>
            </a:r>
          </a:p>
          <a:p>
            <a:endParaRPr lang="en-GB" sz="28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Atomic Physics Research with Highly Charged Ions and Exotic Nuclei at the Future FAIR Facility</a:t>
            </a:r>
            <a:endParaRPr lang="en-US" sz="2800" kern="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en-US" sz="2800" kern="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</a:p>
          <a:p>
            <a:pPr>
              <a:defRPr/>
            </a:pPr>
            <a:r>
              <a:rPr lang="en-US" sz="2800" kern="0" dirty="0">
                <a:solidFill>
                  <a:srgbClr val="00599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800" kern="0" dirty="0">
                <a:solidFill>
                  <a:srgbClr val="00599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GB" sz="2800" i="1" kern="0" dirty="0">
              <a:solidFill>
                <a:srgbClr val="00599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0" y="4857750"/>
            <a:ext cx="9144000" cy="1465263"/>
          </a:xfrm>
          <a:prstGeom prst="rect">
            <a:avLst/>
          </a:prstGeom>
        </p:spPr>
        <p:txBody>
          <a:bodyPr/>
          <a:lstStyle/>
          <a:p>
            <a:pPr marL="85725" indent="-85725">
              <a:lnSpc>
                <a:spcPct val="8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GB" sz="2400" kern="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5725" indent="-85725">
              <a:lnSpc>
                <a:spcPct val="8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Thomas Stöhlker</a:t>
            </a:r>
          </a:p>
          <a:p>
            <a:pPr marL="85725" indent="-85725">
              <a:lnSpc>
                <a:spcPct val="8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r>
              <a:rPr lang="en-GB" sz="2000" i="1" kern="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GSI-Darmstadt, Helmholtz-Institute Jena</a:t>
            </a: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07" y="4391819"/>
            <a:ext cx="2895600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556792"/>
            <a:ext cx="9144000" cy="43204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kern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55576" y="980728"/>
            <a:ext cx="693324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Introduction</a:t>
            </a:r>
            <a:endParaRPr lang="de-DE" sz="20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Facilities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&amp;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instrumentation</a:t>
            </a:r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Low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experiments</a:t>
            </a:r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ound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state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QED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HITRAP/FLAIR: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from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fundamentals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applications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Super-Critical Fields</a:t>
            </a:r>
          </a:p>
          <a:p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Experiments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highly-charged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ions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relativistic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energies</a:t>
            </a:r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Target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Ionization</a:t>
            </a:r>
            <a:endParaRPr lang="de-DE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Pair-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production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phenomena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Radiative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Processes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Study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Bound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State QED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Nuclear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Parameters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Fundamental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Physics</a:t>
            </a:r>
            <a:endParaRPr lang="de-DE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2000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Summary</a:t>
            </a:r>
            <a:endParaRPr lang="de-DE" sz="20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6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ußzeilenplatzhalt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838200" y="6594475"/>
            <a:ext cx="8686800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/>
              <a:t>            Thomas Stöhlker                                      </a:t>
            </a:r>
            <a:r>
              <a:rPr lang="en-GB"/>
              <a:t>DPG Darmstadt, March 2008     	SPARC                                     	</a:t>
            </a:r>
            <a:fld id="{44352018-7714-4FBB-8C5B-FDAF6C6832AE}" type="slidenum">
              <a:rPr lang="en-GB"/>
              <a:pPr eaLnBrk="1" hangingPunct="1"/>
              <a:t>11</a:t>
            </a:fld>
            <a:endParaRPr lang="de-DE" sz="120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84213" y="3284538"/>
            <a:ext cx="4895850" cy="2808287"/>
            <a:chOff x="431" y="2069"/>
            <a:chExt cx="3084" cy="1769"/>
          </a:xfrm>
        </p:grpSpPr>
        <p:sp>
          <p:nvSpPr>
            <p:cNvPr id="101417" name="Line 3"/>
            <p:cNvSpPr>
              <a:spLocks noChangeShapeType="1"/>
            </p:cNvSpPr>
            <p:nvPr/>
          </p:nvSpPr>
          <p:spPr bwMode="auto">
            <a:xfrm>
              <a:off x="2426" y="2659"/>
              <a:ext cx="0" cy="635"/>
            </a:xfrm>
            <a:prstGeom prst="line">
              <a:avLst/>
            </a:prstGeom>
            <a:noFill/>
            <a:ln w="76200">
              <a:solidFill>
                <a:srgbClr val="003D6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1418" name="Rectangle 4" descr="Horizontal dunkel"/>
            <p:cNvSpPr>
              <a:spLocks noChangeArrowheads="1"/>
            </p:cNvSpPr>
            <p:nvPr/>
          </p:nvSpPr>
          <p:spPr bwMode="auto">
            <a:xfrm rot="-2700000">
              <a:off x="2246" y="3294"/>
              <a:ext cx="453" cy="91"/>
            </a:xfrm>
            <a:prstGeom prst="rect">
              <a:avLst/>
            </a:prstGeom>
            <a:pattFill prst="dkHorz">
              <a:fgClr>
                <a:srgbClr val="003D6E"/>
              </a:fgClr>
              <a:bgClr>
                <a:schemeClr val="bg1"/>
              </a:bgClr>
            </a:patt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01419" name="AutoShape 5"/>
            <p:cNvSpPr>
              <a:spLocks noChangeArrowheads="1"/>
            </p:cNvSpPr>
            <p:nvPr/>
          </p:nvSpPr>
          <p:spPr bwMode="auto">
            <a:xfrm rot="1644455">
              <a:off x="1292" y="3340"/>
              <a:ext cx="454" cy="363"/>
            </a:xfrm>
            <a:prstGeom prst="hexagon">
              <a:avLst>
                <a:gd name="adj" fmla="val 45268"/>
                <a:gd name="vf" fmla="val 115470"/>
              </a:avLst>
            </a:prstGeom>
            <a:solidFill>
              <a:srgbClr val="0080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96" lon="20099996" rev="0"/>
              </a:camera>
              <a:lightRig rig="legacyFlat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8000"/>
              </a:extrusionClr>
            </a:sp3d>
          </p:spPr>
          <p:txBody>
            <a:bodyPr wrap="none" anchor="ctr">
              <a:spAutoFit/>
              <a:flatTx/>
            </a:bodyPr>
            <a:lstStyle/>
            <a:p>
              <a:endParaRPr lang="de-DE"/>
            </a:p>
          </p:txBody>
        </p:sp>
        <p:sp>
          <p:nvSpPr>
            <p:cNvPr id="101420" name="Line 6"/>
            <p:cNvSpPr>
              <a:spLocks noChangeShapeType="1"/>
            </p:cNvSpPr>
            <p:nvPr/>
          </p:nvSpPr>
          <p:spPr bwMode="auto">
            <a:xfrm flipH="1">
              <a:off x="1519" y="3294"/>
              <a:ext cx="907" cy="227"/>
            </a:xfrm>
            <a:prstGeom prst="line">
              <a:avLst/>
            </a:prstGeom>
            <a:noFill/>
            <a:ln w="76200">
              <a:solidFill>
                <a:srgbClr val="003D6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grpSp>
          <p:nvGrpSpPr>
            <p:cNvPr id="101421" name="Group 7"/>
            <p:cNvGrpSpPr>
              <a:grpSpLocks/>
            </p:cNvGrpSpPr>
            <p:nvPr/>
          </p:nvGrpSpPr>
          <p:grpSpPr bwMode="auto">
            <a:xfrm rot="10009228">
              <a:off x="1747" y="3294"/>
              <a:ext cx="498" cy="222"/>
              <a:chOff x="2109" y="2812"/>
              <a:chExt cx="1270" cy="165"/>
            </a:xfrm>
          </p:grpSpPr>
          <p:sp>
            <p:nvSpPr>
              <p:cNvPr id="101426" name="Freeform 8"/>
              <p:cNvSpPr>
                <a:spLocks/>
              </p:cNvSpPr>
              <p:nvPr/>
            </p:nvSpPr>
            <p:spPr bwMode="auto">
              <a:xfrm>
                <a:off x="2109" y="2812"/>
                <a:ext cx="254" cy="165"/>
              </a:xfrm>
              <a:custGeom>
                <a:avLst/>
                <a:gdLst>
                  <a:gd name="T0" fmla="*/ 0 w 544"/>
                  <a:gd name="T1" fmla="*/ 83 h 363"/>
                  <a:gd name="T2" fmla="*/ 64 w 544"/>
                  <a:gd name="T3" fmla="*/ 0 h 363"/>
                  <a:gd name="T4" fmla="*/ 127 w 544"/>
                  <a:gd name="T5" fmla="*/ 83 h 363"/>
                  <a:gd name="T6" fmla="*/ 191 w 544"/>
                  <a:gd name="T7" fmla="*/ 165 h 363"/>
                  <a:gd name="T8" fmla="*/ 254 w 544"/>
                  <a:gd name="T9" fmla="*/ 83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363"/>
                  <a:gd name="T17" fmla="*/ 544 w 544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363">
                    <a:moveTo>
                      <a:pt x="0" y="182"/>
                    </a:moveTo>
                    <a:cubicBezTo>
                      <a:pt x="45" y="91"/>
                      <a:pt x="91" y="0"/>
                      <a:pt x="136" y="0"/>
                    </a:cubicBezTo>
                    <a:cubicBezTo>
                      <a:pt x="181" y="0"/>
                      <a:pt x="227" y="122"/>
                      <a:pt x="272" y="182"/>
                    </a:cubicBezTo>
                    <a:cubicBezTo>
                      <a:pt x="317" y="242"/>
                      <a:pt x="363" y="363"/>
                      <a:pt x="408" y="363"/>
                    </a:cubicBezTo>
                    <a:cubicBezTo>
                      <a:pt x="453" y="363"/>
                      <a:pt x="498" y="272"/>
                      <a:pt x="544" y="182"/>
                    </a:cubicBezTo>
                  </a:path>
                </a:pathLst>
              </a:custGeom>
              <a:noFill/>
              <a:ln w="28575" cap="flat" cmpd="sng">
                <a:solidFill>
                  <a:srgbClr val="003D6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01427" name="Freeform 9"/>
              <p:cNvSpPr>
                <a:spLocks/>
              </p:cNvSpPr>
              <p:nvPr/>
            </p:nvSpPr>
            <p:spPr bwMode="auto">
              <a:xfrm>
                <a:off x="2363" y="2812"/>
                <a:ext cx="254" cy="165"/>
              </a:xfrm>
              <a:custGeom>
                <a:avLst/>
                <a:gdLst>
                  <a:gd name="T0" fmla="*/ 0 w 544"/>
                  <a:gd name="T1" fmla="*/ 83 h 363"/>
                  <a:gd name="T2" fmla="*/ 64 w 544"/>
                  <a:gd name="T3" fmla="*/ 0 h 363"/>
                  <a:gd name="T4" fmla="*/ 127 w 544"/>
                  <a:gd name="T5" fmla="*/ 83 h 363"/>
                  <a:gd name="T6" fmla="*/ 191 w 544"/>
                  <a:gd name="T7" fmla="*/ 165 h 363"/>
                  <a:gd name="T8" fmla="*/ 254 w 544"/>
                  <a:gd name="T9" fmla="*/ 83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363"/>
                  <a:gd name="T17" fmla="*/ 544 w 544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363">
                    <a:moveTo>
                      <a:pt x="0" y="182"/>
                    </a:moveTo>
                    <a:cubicBezTo>
                      <a:pt x="45" y="91"/>
                      <a:pt x="91" y="0"/>
                      <a:pt x="136" y="0"/>
                    </a:cubicBezTo>
                    <a:cubicBezTo>
                      <a:pt x="181" y="0"/>
                      <a:pt x="227" y="122"/>
                      <a:pt x="272" y="182"/>
                    </a:cubicBezTo>
                    <a:cubicBezTo>
                      <a:pt x="317" y="242"/>
                      <a:pt x="363" y="363"/>
                      <a:pt x="408" y="363"/>
                    </a:cubicBezTo>
                    <a:cubicBezTo>
                      <a:pt x="453" y="363"/>
                      <a:pt x="498" y="272"/>
                      <a:pt x="544" y="182"/>
                    </a:cubicBezTo>
                  </a:path>
                </a:pathLst>
              </a:custGeom>
              <a:noFill/>
              <a:ln w="28575" cap="flat" cmpd="sng">
                <a:solidFill>
                  <a:srgbClr val="003D6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01428" name="Freeform 10"/>
              <p:cNvSpPr>
                <a:spLocks/>
              </p:cNvSpPr>
              <p:nvPr/>
            </p:nvSpPr>
            <p:spPr bwMode="auto">
              <a:xfrm>
                <a:off x="2617" y="2812"/>
                <a:ext cx="254" cy="165"/>
              </a:xfrm>
              <a:custGeom>
                <a:avLst/>
                <a:gdLst>
                  <a:gd name="T0" fmla="*/ 0 w 544"/>
                  <a:gd name="T1" fmla="*/ 83 h 363"/>
                  <a:gd name="T2" fmla="*/ 64 w 544"/>
                  <a:gd name="T3" fmla="*/ 0 h 363"/>
                  <a:gd name="T4" fmla="*/ 127 w 544"/>
                  <a:gd name="T5" fmla="*/ 83 h 363"/>
                  <a:gd name="T6" fmla="*/ 191 w 544"/>
                  <a:gd name="T7" fmla="*/ 165 h 363"/>
                  <a:gd name="T8" fmla="*/ 254 w 544"/>
                  <a:gd name="T9" fmla="*/ 83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363"/>
                  <a:gd name="T17" fmla="*/ 544 w 544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363">
                    <a:moveTo>
                      <a:pt x="0" y="182"/>
                    </a:moveTo>
                    <a:cubicBezTo>
                      <a:pt x="45" y="91"/>
                      <a:pt x="91" y="0"/>
                      <a:pt x="136" y="0"/>
                    </a:cubicBezTo>
                    <a:cubicBezTo>
                      <a:pt x="181" y="0"/>
                      <a:pt x="227" y="122"/>
                      <a:pt x="272" y="182"/>
                    </a:cubicBezTo>
                    <a:cubicBezTo>
                      <a:pt x="317" y="242"/>
                      <a:pt x="363" y="363"/>
                      <a:pt x="408" y="363"/>
                    </a:cubicBezTo>
                    <a:cubicBezTo>
                      <a:pt x="453" y="363"/>
                      <a:pt x="498" y="272"/>
                      <a:pt x="544" y="182"/>
                    </a:cubicBezTo>
                  </a:path>
                </a:pathLst>
              </a:custGeom>
              <a:noFill/>
              <a:ln w="28575" cap="flat" cmpd="sng">
                <a:solidFill>
                  <a:srgbClr val="003D6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01429" name="Freeform 11"/>
              <p:cNvSpPr>
                <a:spLocks/>
              </p:cNvSpPr>
              <p:nvPr/>
            </p:nvSpPr>
            <p:spPr bwMode="auto">
              <a:xfrm>
                <a:off x="2871" y="2812"/>
                <a:ext cx="254" cy="165"/>
              </a:xfrm>
              <a:custGeom>
                <a:avLst/>
                <a:gdLst>
                  <a:gd name="T0" fmla="*/ 0 w 544"/>
                  <a:gd name="T1" fmla="*/ 83 h 363"/>
                  <a:gd name="T2" fmla="*/ 64 w 544"/>
                  <a:gd name="T3" fmla="*/ 0 h 363"/>
                  <a:gd name="T4" fmla="*/ 127 w 544"/>
                  <a:gd name="T5" fmla="*/ 83 h 363"/>
                  <a:gd name="T6" fmla="*/ 191 w 544"/>
                  <a:gd name="T7" fmla="*/ 165 h 363"/>
                  <a:gd name="T8" fmla="*/ 254 w 544"/>
                  <a:gd name="T9" fmla="*/ 83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363"/>
                  <a:gd name="T17" fmla="*/ 544 w 544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363">
                    <a:moveTo>
                      <a:pt x="0" y="182"/>
                    </a:moveTo>
                    <a:cubicBezTo>
                      <a:pt x="45" y="91"/>
                      <a:pt x="91" y="0"/>
                      <a:pt x="136" y="0"/>
                    </a:cubicBezTo>
                    <a:cubicBezTo>
                      <a:pt x="181" y="0"/>
                      <a:pt x="227" y="122"/>
                      <a:pt x="272" y="182"/>
                    </a:cubicBezTo>
                    <a:cubicBezTo>
                      <a:pt x="317" y="242"/>
                      <a:pt x="363" y="363"/>
                      <a:pt x="408" y="363"/>
                    </a:cubicBezTo>
                    <a:cubicBezTo>
                      <a:pt x="453" y="363"/>
                      <a:pt x="498" y="272"/>
                      <a:pt x="544" y="182"/>
                    </a:cubicBezTo>
                  </a:path>
                </a:pathLst>
              </a:custGeom>
              <a:noFill/>
              <a:ln w="28575" cap="flat" cmpd="sng">
                <a:solidFill>
                  <a:srgbClr val="003D6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01430" name="Freeform 12"/>
              <p:cNvSpPr>
                <a:spLocks/>
              </p:cNvSpPr>
              <p:nvPr/>
            </p:nvSpPr>
            <p:spPr bwMode="auto">
              <a:xfrm>
                <a:off x="3125" y="2812"/>
                <a:ext cx="254" cy="165"/>
              </a:xfrm>
              <a:custGeom>
                <a:avLst/>
                <a:gdLst>
                  <a:gd name="T0" fmla="*/ 0 w 544"/>
                  <a:gd name="T1" fmla="*/ 83 h 363"/>
                  <a:gd name="T2" fmla="*/ 64 w 544"/>
                  <a:gd name="T3" fmla="*/ 0 h 363"/>
                  <a:gd name="T4" fmla="*/ 127 w 544"/>
                  <a:gd name="T5" fmla="*/ 83 h 363"/>
                  <a:gd name="T6" fmla="*/ 191 w 544"/>
                  <a:gd name="T7" fmla="*/ 165 h 363"/>
                  <a:gd name="T8" fmla="*/ 254 w 544"/>
                  <a:gd name="T9" fmla="*/ 83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363"/>
                  <a:gd name="T17" fmla="*/ 544 w 544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363">
                    <a:moveTo>
                      <a:pt x="0" y="182"/>
                    </a:moveTo>
                    <a:cubicBezTo>
                      <a:pt x="45" y="91"/>
                      <a:pt x="91" y="0"/>
                      <a:pt x="136" y="0"/>
                    </a:cubicBezTo>
                    <a:cubicBezTo>
                      <a:pt x="181" y="0"/>
                      <a:pt x="227" y="122"/>
                      <a:pt x="272" y="182"/>
                    </a:cubicBezTo>
                    <a:cubicBezTo>
                      <a:pt x="317" y="242"/>
                      <a:pt x="363" y="363"/>
                      <a:pt x="408" y="363"/>
                    </a:cubicBezTo>
                    <a:cubicBezTo>
                      <a:pt x="453" y="363"/>
                      <a:pt x="498" y="272"/>
                      <a:pt x="544" y="182"/>
                    </a:cubicBezTo>
                  </a:path>
                </a:pathLst>
              </a:custGeom>
              <a:noFill/>
              <a:ln w="28575" cap="flat" cmpd="sng">
                <a:solidFill>
                  <a:srgbClr val="003D6E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101422" name="Text Box 13"/>
            <p:cNvSpPr txBox="1">
              <a:spLocks noChangeArrowheads="1"/>
            </p:cNvSpPr>
            <p:nvPr/>
          </p:nvSpPr>
          <p:spPr bwMode="auto">
            <a:xfrm>
              <a:off x="2272" y="3344"/>
              <a:ext cx="124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3D6E"/>
                  </a:solidFill>
                  <a:latin typeface="Century Gothic" pitchFamily="34" charset="0"/>
                </a:rPr>
                <a:t>Crystal</a:t>
              </a:r>
            </a:p>
            <a:p>
              <a:pPr algn="ctr" eaLnBrk="1" hangingPunct="1"/>
              <a:r>
                <a:rPr lang="en-US" b="1">
                  <a:solidFill>
                    <a:srgbClr val="003D6E"/>
                  </a:solidFill>
                  <a:latin typeface="Century Gothic" pitchFamily="34" charset="0"/>
                </a:rPr>
                <a:t>Monochromator</a:t>
              </a:r>
              <a:endParaRPr lang="de-DE" b="1">
                <a:solidFill>
                  <a:srgbClr val="003D6E"/>
                </a:solidFill>
                <a:latin typeface="Century Gothic" pitchFamily="34" charset="0"/>
              </a:endParaRPr>
            </a:p>
          </p:txBody>
        </p:sp>
        <p:sp>
          <p:nvSpPr>
            <p:cNvPr id="101423" name="Text Box 14"/>
            <p:cNvSpPr txBox="1">
              <a:spLocks noChangeArrowheads="1"/>
            </p:cNvSpPr>
            <p:nvPr/>
          </p:nvSpPr>
          <p:spPr bwMode="auto">
            <a:xfrm>
              <a:off x="431" y="3434"/>
              <a:ext cx="717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8000"/>
                  </a:solidFill>
                  <a:latin typeface="Century Gothic" pitchFamily="34" charset="0"/>
                </a:rPr>
                <a:t>X-Ray</a:t>
              </a:r>
            </a:p>
            <a:p>
              <a:pPr algn="ctr" eaLnBrk="1" hangingPunct="1"/>
              <a:r>
                <a:rPr lang="en-US" b="1">
                  <a:solidFill>
                    <a:srgbClr val="008000"/>
                  </a:solidFill>
                  <a:latin typeface="Century Gothic" pitchFamily="34" charset="0"/>
                </a:rPr>
                <a:t>Detector</a:t>
              </a:r>
              <a:endParaRPr lang="de-DE" b="1">
                <a:solidFill>
                  <a:srgbClr val="008000"/>
                </a:solidFill>
                <a:latin typeface="Century Gothic" pitchFamily="34" charset="0"/>
              </a:endParaRPr>
            </a:p>
          </p:txBody>
        </p:sp>
        <p:sp>
          <p:nvSpPr>
            <p:cNvPr id="101424" name="Line 15"/>
            <p:cNvSpPr>
              <a:spLocks noChangeShapeType="1"/>
            </p:cNvSpPr>
            <p:nvPr/>
          </p:nvSpPr>
          <p:spPr bwMode="auto">
            <a:xfrm>
              <a:off x="2426" y="2069"/>
              <a:ext cx="0" cy="590"/>
            </a:xfrm>
            <a:prstGeom prst="line">
              <a:avLst/>
            </a:prstGeom>
            <a:noFill/>
            <a:ln w="76200">
              <a:solidFill>
                <a:srgbClr val="003D6E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1425" name="Text Box 16"/>
            <p:cNvSpPr txBox="1">
              <a:spLocks noChangeArrowheads="1"/>
            </p:cNvSpPr>
            <p:nvPr/>
          </p:nvSpPr>
          <p:spPr bwMode="auto">
            <a:xfrm>
              <a:off x="884" y="2999"/>
              <a:ext cx="14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2000" b="1">
                  <a:solidFill>
                    <a:srgbClr val="003D6E"/>
                  </a:solidFill>
                  <a:latin typeface="MT Extra" pitchFamily="18" charset="2"/>
                </a:rPr>
                <a:t>h</a:t>
              </a:r>
              <a:r>
                <a:rPr lang="en-GB" sz="2000" b="1">
                  <a:solidFill>
                    <a:srgbClr val="003D6E"/>
                  </a:solidFill>
                  <a:latin typeface="Symbol" pitchFamily="18" charset="2"/>
                </a:rPr>
                <a:t>w</a:t>
              </a:r>
              <a:r>
                <a:rPr lang="en-GB" sz="2000" b="1" baseline="-25000">
                  <a:solidFill>
                    <a:srgbClr val="003D6E"/>
                  </a:solidFill>
                  <a:latin typeface="Century Gothic" pitchFamily="34" charset="0"/>
                </a:rPr>
                <a:t>X-ray</a:t>
              </a:r>
              <a:r>
                <a:rPr lang="en-GB" sz="2000" b="1">
                  <a:solidFill>
                    <a:srgbClr val="003D6E"/>
                  </a:solidFill>
                  <a:latin typeface="Century Gothic" pitchFamily="34" charset="0"/>
                </a:rPr>
                <a:t> = 19.6 keV</a:t>
              </a:r>
              <a:endParaRPr lang="de-DE" sz="2000" b="1">
                <a:solidFill>
                  <a:srgbClr val="003D6E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50825" y="2205038"/>
            <a:ext cx="3744913" cy="2160587"/>
            <a:chOff x="158" y="1389"/>
            <a:chExt cx="2359" cy="1361"/>
          </a:xfrm>
        </p:grpSpPr>
        <p:sp>
          <p:nvSpPr>
            <p:cNvPr id="101406" name="Line 18"/>
            <p:cNvSpPr>
              <a:spLocks noChangeShapeType="1"/>
            </p:cNvSpPr>
            <p:nvPr/>
          </p:nvSpPr>
          <p:spPr bwMode="auto">
            <a:xfrm>
              <a:off x="158" y="2659"/>
              <a:ext cx="2268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1407" name="Line 19"/>
            <p:cNvSpPr>
              <a:spLocks noChangeShapeType="1"/>
            </p:cNvSpPr>
            <p:nvPr/>
          </p:nvSpPr>
          <p:spPr bwMode="auto">
            <a:xfrm>
              <a:off x="2426" y="1389"/>
              <a:ext cx="0" cy="127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1408" name="Line 20"/>
            <p:cNvSpPr>
              <a:spLocks noChangeShapeType="1"/>
            </p:cNvSpPr>
            <p:nvPr/>
          </p:nvSpPr>
          <p:spPr bwMode="auto">
            <a:xfrm>
              <a:off x="158" y="2659"/>
              <a:ext cx="816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1409" name="Text Box 21"/>
            <p:cNvSpPr txBox="1">
              <a:spLocks noChangeArrowheads="1"/>
            </p:cNvSpPr>
            <p:nvPr/>
          </p:nvSpPr>
          <p:spPr bwMode="auto">
            <a:xfrm>
              <a:off x="161" y="1842"/>
              <a:ext cx="1812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00FF"/>
                  </a:solidFill>
                  <a:latin typeface="Century Gothic" pitchFamily="34" charset="0"/>
                </a:rPr>
                <a:t>Laser (same as @ ESR)</a:t>
              </a:r>
            </a:p>
            <a:p>
              <a:pPr eaLnBrk="1" hangingPunct="1">
                <a:lnSpc>
                  <a:spcPct val="120000"/>
                </a:lnSpc>
                <a:buFont typeface="Symbol" pitchFamily="18" charset="2"/>
                <a:buNone/>
              </a:pPr>
              <a:r>
                <a:rPr lang="en-GB" sz="2000" b="1">
                  <a:solidFill>
                    <a:srgbClr val="0000FF"/>
                  </a:solidFill>
                  <a:latin typeface="Symbol" pitchFamily="18" charset="2"/>
                </a:rPr>
                <a:t>l</a:t>
              </a:r>
              <a:r>
                <a:rPr lang="en-GB" sz="2000" b="1" baseline="-25000">
                  <a:solidFill>
                    <a:srgbClr val="0000FF"/>
                  </a:solidFill>
                  <a:latin typeface="Century Gothic" pitchFamily="34" charset="0"/>
                </a:rPr>
                <a:t>laser</a:t>
              </a:r>
              <a:r>
                <a:rPr lang="en-GB" sz="2000" b="1">
                  <a:solidFill>
                    <a:srgbClr val="0000FF"/>
                  </a:solidFill>
                  <a:latin typeface="Century Gothic" pitchFamily="34" charset="0"/>
                </a:rPr>
                <a:t>	= 257.34 nm</a:t>
              </a:r>
            </a:p>
            <a:p>
              <a:pPr eaLnBrk="1" hangingPunct="1">
                <a:lnSpc>
                  <a:spcPct val="120000"/>
                </a:lnSpc>
                <a:buFont typeface="Symbol" pitchFamily="18" charset="2"/>
                <a:buNone/>
              </a:pPr>
              <a:r>
                <a:rPr lang="en-GB" sz="2000" b="1">
                  <a:solidFill>
                    <a:srgbClr val="0000FF"/>
                  </a:solidFill>
                  <a:latin typeface="MT Extra" pitchFamily="18" charset="2"/>
                </a:rPr>
                <a:t>h</a:t>
              </a:r>
              <a:r>
                <a:rPr lang="en-GB" sz="2000" b="1">
                  <a:solidFill>
                    <a:srgbClr val="0000FF"/>
                  </a:solidFill>
                  <a:latin typeface="Symbol" pitchFamily="18" charset="2"/>
                </a:rPr>
                <a:t>w</a:t>
              </a:r>
              <a:r>
                <a:rPr lang="en-GB" sz="2000" b="1" baseline="-25000">
                  <a:solidFill>
                    <a:srgbClr val="0000FF"/>
                  </a:solidFill>
                  <a:latin typeface="Century Gothic" pitchFamily="34" charset="0"/>
                </a:rPr>
                <a:t>laser</a:t>
              </a:r>
              <a:r>
                <a:rPr lang="en-GB" sz="2000" b="1">
                  <a:solidFill>
                    <a:srgbClr val="0000FF"/>
                  </a:solidFill>
                  <a:latin typeface="Century Gothic" pitchFamily="34" charset="0"/>
                </a:rPr>
                <a:t> 	= 4.818 eV</a:t>
              </a:r>
              <a:endParaRPr lang="de-DE" sz="2000" b="1">
                <a:solidFill>
                  <a:srgbClr val="0000FF"/>
                </a:solidFill>
                <a:latin typeface="Century Gothic" pitchFamily="34" charset="0"/>
              </a:endParaRPr>
            </a:p>
          </p:txBody>
        </p:sp>
        <p:grpSp>
          <p:nvGrpSpPr>
            <p:cNvPr id="101410" name="Group 22"/>
            <p:cNvGrpSpPr>
              <a:grpSpLocks/>
            </p:cNvGrpSpPr>
            <p:nvPr/>
          </p:nvGrpSpPr>
          <p:grpSpPr bwMode="auto">
            <a:xfrm>
              <a:off x="1020" y="2568"/>
              <a:ext cx="1270" cy="165"/>
              <a:chOff x="2109" y="2812"/>
              <a:chExt cx="1270" cy="165"/>
            </a:xfrm>
          </p:grpSpPr>
          <p:sp>
            <p:nvSpPr>
              <p:cNvPr id="101412" name="Freeform 23"/>
              <p:cNvSpPr>
                <a:spLocks/>
              </p:cNvSpPr>
              <p:nvPr/>
            </p:nvSpPr>
            <p:spPr bwMode="auto">
              <a:xfrm>
                <a:off x="2109" y="2812"/>
                <a:ext cx="254" cy="165"/>
              </a:xfrm>
              <a:custGeom>
                <a:avLst/>
                <a:gdLst>
                  <a:gd name="T0" fmla="*/ 0 w 544"/>
                  <a:gd name="T1" fmla="*/ 83 h 363"/>
                  <a:gd name="T2" fmla="*/ 64 w 544"/>
                  <a:gd name="T3" fmla="*/ 0 h 363"/>
                  <a:gd name="T4" fmla="*/ 127 w 544"/>
                  <a:gd name="T5" fmla="*/ 83 h 363"/>
                  <a:gd name="T6" fmla="*/ 191 w 544"/>
                  <a:gd name="T7" fmla="*/ 165 h 363"/>
                  <a:gd name="T8" fmla="*/ 254 w 544"/>
                  <a:gd name="T9" fmla="*/ 83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363"/>
                  <a:gd name="T17" fmla="*/ 544 w 544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363">
                    <a:moveTo>
                      <a:pt x="0" y="182"/>
                    </a:moveTo>
                    <a:cubicBezTo>
                      <a:pt x="45" y="91"/>
                      <a:pt x="91" y="0"/>
                      <a:pt x="136" y="0"/>
                    </a:cubicBezTo>
                    <a:cubicBezTo>
                      <a:pt x="181" y="0"/>
                      <a:pt x="227" y="122"/>
                      <a:pt x="272" y="182"/>
                    </a:cubicBezTo>
                    <a:cubicBezTo>
                      <a:pt x="317" y="242"/>
                      <a:pt x="363" y="363"/>
                      <a:pt x="408" y="363"/>
                    </a:cubicBezTo>
                    <a:cubicBezTo>
                      <a:pt x="453" y="363"/>
                      <a:pt x="498" y="272"/>
                      <a:pt x="544" y="182"/>
                    </a:cubicBez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01413" name="Freeform 24"/>
              <p:cNvSpPr>
                <a:spLocks/>
              </p:cNvSpPr>
              <p:nvPr/>
            </p:nvSpPr>
            <p:spPr bwMode="auto">
              <a:xfrm>
                <a:off x="2363" y="2812"/>
                <a:ext cx="254" cy="165"/>
              </a:xfrm>
              <a:custGeom>
                <a:avLst/>
                <a:gdLst>
                  <a:gd name="T0" fmla="*/ 0 w 544"/>
                  <a:gd name="T1" fmla="*/ 83 h 363"/>
                  <a:gd name="T2" fmla="*/ 64 w 544"/>
                  <a:gd name="T3" fmla="*/ 0 h 363"/>
                  <a:gd name="T4" fmla="*/ 127 w 544"/>
                  <a:gd name="T5" fmla="*/ 83 h 363"/>
                  <a:gd name="T6" fmla="*/ 191 w 544"/>
                  <a:gd name="T7" fmla="*/ 165 h 363"/>
                  <a:gd name="T8" fmla="*/ 254 w 544"/>
                  <a:gd name="T9" fmla="*/ 83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363"/>
                  <a:gd name="T17" fmla="*/ 544 w 544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363">
                    <a:moveTo>
                      <a:pt x="0" y="182"/>
                    </a:moveTo>
                    <a:cubicBezTo>
                      <a:pt x="45" y="91"/>
                      <a:pt x="91" y="0"/>
                      <a:pt x="136" y="0"/>
                    </a:cubicBezTo>
                    <a:cubicBezTo>
                      <a:pt x="181" y="0"/>
                      <a:pt x="227" y="122"/>
                      <a:pt x="272" y="182"/>
                    </a:cubicBezTo>
                    <a:cubicBezTo>
                      <a:pt x="317" y="242"/>
                      <a:pt x="363" y="363"/>
                      <a:pt x="408" y="363"/>
                    </a:cubicBezTo>
                    <a:cubicBezTo>
                      <a:pt x="453" y="363"/>
                      <a:pt x="498" y="272"/>
                      <a:pt x="544" y="182"/>
                    </a:cubicBez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01414" name="Freeform 25"/>
              <p:cNvSpPr>
                <a:spLocks/>
              </p:cNvSpPr>
              <p:nvPr/>
            </p:nvSpPr>
            <p:spPr bwMode="auto">
              <a:xfrm>
                <a:off x="2617" y="2812"/>
                <a:ext cx="254" cy="165"/>
              </a:xfrm>
              <a:custGeom>
                <a:avLst/>
                <a:gdLst>
                  <a:gd name="T0" fmla="*/ 0 w 544"/>
                  <a:gd name="T1" fmla="*/ 83 h 363"/>
                  <a:gd name="T2" fmla="*/ 64 w 544"/>
                  <a:gd name="T3" fmla="*/ 0 h 363"/>
                  <a:gd name="T4" fmla="*/ 127 w 544"/>
                  <a:gd name="T5" fmla="*/ 83 h 363"/>
                  <a:gd name="T6" fmla="*/ 191 w 544"/>
                  <a:gd name="T7" fmla="*/ 165 h 363"/>
                  <a:gd name="T8" fmla="*/ 254 w 544"/>
                  <a:gd name="T9" fmla="*/ 83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363"/>
                  <a:gd name="T17" fmla="*/ 544 w 544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363">
                    <a:moveTo>
                      <a:pt x="0" y="182"/>
                    </a:moveTo>
                    <a:cubicBezTo>
                      <a:pt x="45" y="91"/>
                      <a:pt x="91" y="0"/>
                      <a:pt x="136" y="0"/>
                    </a:cubicBezTo>
                    <a:cubicBezTo>
                      <a:pt x="181" y="0"/>
                      <a:pt x="227" y="122"/>
                      <a:pt x="272" y="182"/>
                    </a:cubicBezTo>
                    <a:cubicBezTo>
                      <a:pt x="317" y="242"/>
                      <a:pt x="363" y="363"/>
                      <a:pt x="408" y="363"/>
                    </a:cubicBezTo>
                    <a:cubicBezTo>
                      <a:pt x="453" y="363"/>
                      <a:pt x="498" y="272"/>
                      <a:pt x="544" y="182"/>
                    </a:cubicBez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01415" name="Freeform 26"/>
              <p:cNvSpPr>
                <a:spLocks/>
              </p:cNvSpPr>
              <p:nvPr/>
            </p:nvSpPr>
            <p:spPr bwMode="auto">
              <a:xfrm>
                <a:off x="2871" y="2812"/>
                <a:ext cx="254" cy="165"/>
              </a:xfrm>
              <a:custGeom>
                <a:avLst/>
                <a:gdLst>
                  <a:gd name="T0" fmla="*/ 0 w 544"/>
                  <a:gd name="T1" fmla="*/ 83 h 363"/>
                  <a:gd name="T2" fmla="*/ 64 w 544"/>
                  <a:gd name="T3" fmla="*/ 0 h 363"/>
                  <a:gd name="T4" fmla="*/ 127 w 544"/>
                  <a:gd name="T5" fmla="*/ 83 h 363"/>
                  <a:gd name="T6" fmla="*/ 191 w 544"/>
                  <a:gd name="T7" fmla="*/ 165 h 363"/>
                  <a:gd name="T8" fmla="*/ 254 w 544"/>
                  <a:gd name="T9" fmla="*/ 83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363"/>
                  <a:gd name="T17" fmla="*/ 544 w 544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363">
                    <a:moveTo>
                      <a:pt x="0" y="182"/>
                    </a:moveTo>
                    <a:cubicBezTo>
                      <a:pt x="45" y="91"/>
                      <a:pt x="91" y="0"/>
                      <a:pt x="136" y="0"/>
                    </a:cubicBezTo>
                    <a:cubicBezTo>
                      <a:pt x="181" y="0"/>
                      <a:pt x="227" y="122"/>
                      <a:pt x="272" y="182"/>
                    </a:cubicBezTo>
                    <a:cubicBezTo>
                      <a:pt x="317" y="242"/>
                      <a:pt x="363" y="363"/>
                      <a:pt x="408" y="363"/>
                    </a:cubicBezTo>
                    <a:cubicBezTo>
                      <a:pt x="453" y="363"/>
                      <a:pt x="498" y="272"/>
                      <a:pt x="544" y="182"/>
                    </a:cubicBez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01416" name="Freeform 27"/>
              <p:cNvSpPr>
                <a:spLocks/>
              </p:cNvSpPr>
              <p:nvPr/>
            </p:nvSpPr>
            <p:spPr bwMode="auto">
              <a:xfrm>
                <a:off x="3125" y="2812"/>
                <a:ext cx="254" cy="165"/>
              </a:xfrm>
              <a:custGeom>
                <a:avLst/>
                <a:gdLst>
                  <a:gd name="T0" fmla="*/ 0 w 544"/>
                  <a:gd name="T1" fmla="*/ 83 h 363"/>
                  <a:gd name="T2" fmla="*/ 64 w 544"/>
                  <a:gd name="T3" fmla="*/ 0 h 363"/>
                  <a:gd name="T4" fmla="*/ 127 w 544"/>
                  <a:gd name="T5" fmla="*/ 83 h 363"/>
                  <a:gd name="T6" fmla="*/ 191 w 544"/>
                  <a:gd name="T7" fmla="*/ 165 h 363"/>
                  <a:gd name="T8" fmla="*/ 254 w 544"/>
                  <a:gd name="T9" fmla="*/ 83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363"/>
                  <a:gd name="T17" fmla="*/ 544 w 544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363">
                    <a:moveTo>
                      <a:pt x="0" y="182"/>
                    </a:moveTo>
                    <a:cubicBezTo>
                      <a:pt x="45" y="91"/>
                      <a:pt x="91" y="0"/>
                      <a:pt x="136" y="0"/>
                    </a:cubicBezTo>
                    <a:cubicBezTo>
                      <a:pt x="181" y="0"/>
                      <a:pt x="227" y="122"/>
                      <a:pt x="272" y="182"/>
                    </a:cubicBezTo>
                    <a:cubicBezTo>
                      <a:pt x="317" y="242"/>
                      <a:pt x="363" y="363"/>
                      <a:pt x="408" y="363"/>
                    </a:cubicBezTo>
                    <a:cubicBezTo>
                      <a:pt x="453" y="363"/>
                      <a:pt x="498" y="272"/>
                      <a:pt x="544" y="182"/>
                    </a:cubicBez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101411" name="Line 28"/>
            <p:cNvSpPr>
              <a:spLocks noChangeShapeType="1"/>
            </p:cNvSpPr>
            <p:nvPr/>
          </p:nvSpPr>
          <p:spPr bwMode="auto">
            <a:xfrm flipV="1">
              <a:off x="2363" y="2596"/>
              <a:ext cx="154" cy="154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grpSp>
        <p:nvGrpSpPr>
          <p:cNvPr id="101381" name="Group 2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1392" name="Group 30"/>
            <p:cNvGrpSpPr>
              <a:grpSpLocks/>
            </p:cNvGrpSpPr>
            <p:nvPr/>
          </p:nvGrpSpPr>
          <p:grpSpPr bwMode="auto">
            <a:xfrm>
              <a:off x="0" y="4128"/>
              <a:ext cx="5760" cy="192"/>
              <a:chOff x="0" y="4128"/>
              <a:chExt cx="5760" cy="192"/>
            </a:xfrm>
          </p:grpSpPr>
          <p:sp>
            <p:nvSpPr>
              <p:cNvPr id="101401" name="Rectangle 31"/>
              <p:cNvSpPr>
                <a:spLocks noChangeArrowheads="1"/>
              </p:cNvSpPr>
              <p:nvPr/>
            </p:nvSpPr>
            <p:spPr bwMode="auto">
              <a:xfrm>
                <a:off x="0" y="4128"/>
                <a:ext cx="5760" cy="192"/>
              </a:xfrm>
              <a:prstGeom prst="rect">
                <a:avLst/>
              </a:prstGeom>
              <a:solidFill>
                <a:srgbClr val="003D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grpSp>
            <p:nvGrpSpPr>
              <p:cNvPr id="101402" name="Group 32"/>
              <p:cNvGrpSpPr>
                <a:grpSpLocks/>
              </p:cNvGrpSpPr>
              <p:nvPr/>
            </p:nvGrpSpPr>
            <p:grpSpPr bwMode="auto">
              <a:xfrm>
                <a:off x="161" y="4176"/>
                <a:ext cx="2799" cy="97"/>
                <a:chOff x="161" y="4176"/>
                <a:chExt cx="2799" cy="97"/>
              </a:xfrm>
            </p:grpSpPr>
            <p:sp>
              <p:nvSpPr>
                <p:cNvPr id="101403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161" y="4176"/>
                  <a:ext cx="279" cy="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r>
                    <a:rPr lang="en-US" sz="1000" b="1" dirty="0" smtClean="0">
                      <a:solidFill>
                        <a:schemeClr val="bg1"/>
                      </a:solidFill>
                      <a:latin typeface="Century Gothic" pitchFamily="34" charset="0"/>
                    </a:rPr>
                    <a:t>SPARC </a:t>
                  </a:r>
                  <a:endParaRPr lang="de-DE" sz="1000" b="1" dirty="0">
                    <a:solidFill>
                      <a:schemeClr val="bg1"/>
                    </a:solidFill>
                    <a:latin typeface="Century Gothic" pitchFamily="34" charset="0"/>
                  </a:endParaRPr>
                </a:p>
              </p:txBody>
            </p:sp>
            <p:sp>
              <p:nvSpPr>
                <p:cNvPr id="101404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395" y="4176"/>
                  <a:ext cx="1565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sz="1000" b="1" u="sng">
                      <a:solidFill>
                        <a:schemeClr val="bg1"/>
                      </a:solidFill>
                      <a:latin typeface="Century Gothic" pitchFamily="34" charset="0"/>
                    </a:rPr>
                    <a:t>M. Bussmann</a:t>
                  </a:r>
                  <a:r>
                    <a:rPr lang="en-US" sz="1000" b="1">
                      <a:solidFill>
                        <a:schemeClr val="bg1"/>
                      </a:solidFill>
                      <a:latin typeface="Century Gothic" pitchFamily="34" charset="0"/>
                    </a:rPr>
                    <a:t>, U. Schramm, D. Habs et al.</a:t>
                  </a:r>
                  <a:endParaRPr lang="de-DE" sz="1000" b="1">
                    <a:solidFill>
                      <a:schemeClr val="bg1"/>
                    </a:solidFill>
                    <a:latin typeface="Century Gothic" pitchFamily="34" charset="0"/>
                  </a:endParaRPr>
                </a:p>
              </p:txBody>
            </p:sp>
          </p:grpSp>
        </p:grpSp>
        <p:grpSp>
          <p:nvGrpSpPr>
            <p:cNvPr id="101393" name="Group 36"/>
            <p:cNvGrpSpPr>
              <a:grpSpLocks/>
            </p:cNvGrpSpPr>
            <p:nvPr/>
          </p:nvGrpSpPr>
          <p:grpSpPr bwMode="auto">
            <a:xfrm>
              <a:off x="0" y="0"/>
              <a:ext cx="5760" cy="576"/>
              <a:chOff x="0" y="0"/>
              <a:chExt cx="5760" cy="576"/>
            </a:xfrm>
          </p:grpSpPr>
          <p:pic>
            <p:nvPicPr>
              <p:cNvPr id="101394" name="Picture 37" descr="loifolienhea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3" y="0"/>
                <a:ext cx="4607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1395" name="Group 38"/>
              <p:cNvGrpSpPr>
                <a:grpSpLocks/>
              </p:cNvGrpSpPr>
              <p:nvPr/>
            </p:nvGrpSpPr>
            <p:grpSpPr bwMode="auto">
              <a:xfrm>
                <a:off x="0" y="0"/>
                <a:ext cx="2160" cy="576"/>
                <a:chOff x="0" y="0"/>
                <a:chExt cx="2160" cy="576"/>
              </a:xfrm>
            </p:grpSpPr>
            <p:sp>
              <p:nvSpPr>
                <p:cNvPr id="101399" name="Rectangle 3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684" cy="576"/>
                </a:xfrm>
                <a:prstGeom prst="rect">
                  <a:avLst/>
                </a:prstGeom>
                <a:solidFill>
                  <a:srgbClr val="003D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101400" name="Rectangle 40"/>
                <p:cNvSpPr>
                  <a:spLocks noChangeArrowheads="1"/>
                </p:cNvSpPr>
                <p:nvPr/>
              </p:nvSpPr>
              <p:spPr bwMode="auto">
                <a:xfrm>
                  <a:off x="1680" y="0"/>
                  <a:ext cx="480" cy="576"/>
                </a:xfrm>
                <a:prstGeom prst="rect">
                  <a:avLst/>
                </a:prstGeom>
                <a:gradFill rotWithShape="1">
                  <a:gsLst>
                    <a:gs pos="0">
                      <a:srgbClr val="003D6E"/>
                    </a:gs>
                    <a:gs pos="100000">
                      <a:srgbClr val="003D6E">
                        <a:alpha val="0"/>
                      </a:srgbClr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101396" name="Text Box 41"/>
              <p:cNvSpPr txBox="1">
                <a:spLocks noChangeArrowheads="1"/>
              </p:cNvSpPr>
              <p:nvPr/>
            </p:nvSpPr>
            <p:spPr bwMode="auto">
              <a:xfrm>
                <a:off x="1818" y="107"/>
                <a:ext cx="3782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r" eaLnBrk="1" hangingPunct="1"/>
                <a:r>
                  <a:rPr lang="en-US" sz="2000" b="1" dirty="0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Laser Cooling and Precision Spectroscopy</a:t>
                </a:r>
                <a:endParaRPr lang="de-DE" sz="2000" b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pic>
            <p:nvPicPr>
              <p:cNvPr id="101397" name="Picture 42" descr="lmucombinedlog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" y="39"/>
                <a:ext cx="499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398" name="Picture 43" descr="lmuscrip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" y="39"/>
                <a:ext cx="499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1382" name="Arc 44"/>
          <p:cNvSpPr>
            <a:spLocks/>
          </p:cNvSpPr>
          <p:nvPr/>
        </p:nvSpPr>
        <p:spPr bwMode="auto">
          <a:xfrm>
            <a:off x="3851275" y="1268413"/>
            <a:ext cx="3675063" cy="3335337"/>
          </a:xfrm>
          <a:custGeom>
            <a:avLst/>
            <a:gdLst>
              <a:gd name="T0" fmla="*/ 82209053 w 30975"/>
              <a:gd name="T1" fmla="*/ 305861068 h 36371"/>
              <a:gd name="T2" fmla="*/ 436031898 w 30975"/>
              <a:gd name="T3" fmla="*/ 18004731 h 36371"/>
              <a:gd name="T4" fmla="*/ 304061009 w 30975"/>
              <a:gd name="T5" fmla="*/ 181644685 h 36371"/>
              <a:gd name="T6" fmla="*/ 0 60000 65536"/>
              <a:gd name="T7" fmla="*/ 0 60000 65536"/>
              <a:gd name="T8" fmla="*/ 0 60000 65536"/>
              <a:gd name="T9" fmla="*/ 0 w 30975"/>
              <a:gd name="T10" fmla="*/ 0 h 36371"/>
              <a:gd name="T11" fmla="*/ 30975 w 30975"/>
              <a:gd name="T12" fmla="*/ 36371 h 363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975" h="36371" fill="none" extrusionOk="0">
                <a:moveTo>
                  <a:pt x="5840" y="36370"/>
                </a:moveTo>
                <a:cubicBezTo>
                  <a:pt x="2087" y="32367"/>
                  <a:pt x="0" y="2708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4846" y="-1"/>
                  <a:pt x="28050" y="731"/>
                  <a:pt x="30975" y="2140"/>
                </a:cubicBezTo>
              </a:path>
              <a:path w="30975" h="36371" stroke="0" extrusionOk="0">
                <a:moveTo>
                  <a:pt x="5840" y="36370"/>
                </a:moveTo>
                <a:cubicBezTo>
                  <a:pt x="2087" y="32367"/>
                  <a:pt x="0" y="2708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4846" y="-1"/>
                  <a:pt x="28050" y="731"/>
                  <a:pt x="30975" y="2140"/>
                </a:cubicBezTo>
                <a:lnTo>
                  <a:pt x="21600" y="21600"/>
                </a:lnTo>
                <a:lnTo>
                  <a:pt x="5840" y="3637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01383" name="Arc 45"/>
          <p:cNvSpPr>
            <a:spLocks/>
          </p:cNvSpPr>
          <p:nvPr/>
        </p:nvSpPr>
        <p:spPr bwMode="auto">
          <a:xfrm>
            <a:off x="4632325" y="1268413"/>
            <a:ext cx="2894013" cy="1981200"/>
          </a:xfrm>
          <a:custGeom>
            <a:avLst/>
            <a:gdLst>
              <a:gd name="T0" fmla="*/ 0 w 24395"/>
              <a:gd name="T1" fmla="*/ 51125600 h 21600"/>
              <a:gd name="T2" fmla="*/ 343320813 w 24395"/>
              <a:gd name="T3" fmla="*/ 18012135 h 21600"/>
              <a:gd name="T4" fmla="*/ 211382648 w 24395"/>
              <a:gd name="T5" fmla="*/ 181720067 h 21600"/>
              <a:gd name="T6" fmla="*/ 0 60000 65536"/>
              <a:gd name="T7" fmla="*/ 0 60000 65536"/>
              <a:gd name="T8" fmla="*/ 0 60000 65536"/>
              <a:gd name="T9" fmla="*/ 0 w 24395"/>
              <a:gd name="T10" fmla="*/ 0 h 21600"/>
              <a:gd name="T11" fmla="*/ 24395 w 2439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395" h="21600" fill="none" extrusionOk="0">
                <a:moveTo>
                  <a:pt x="0" y="6077"/>
                </a:moveTo>
                <a:cubicBezTo>
                  <a:pt x="4028" y="2179"/>
                  <a:pt x="9414" y="-1"/>
                  <a:pt x="15020" y="0"/>
                </a:cubicBezTo>
                <a:cubicBezTo>
                  <a:pt x="18266" y="0"/>
                  <a:pt x="21470" y="731"/>
                  <a:pt x="24395" y="2140"/>
                </a:cubicBezTo>
              </a:path>
              <a:path w="24395" h="21600" stroke="0" extrusionOk="0">
                <a:moveTo>
                  <a:pt x="0" y="6077"/>
                </a:moveTo>
                <a:cubicBezTo>
                  <a:pt x="4028" y="2179"/>
                  <a:pt x="9414" y="-1"/>
                  <a:pt x="15020" y="0"/>
                </a:cubicBezTo>
                <a:cubicBezTo>
                  <a:pt x="18266" y="0"/>
                  <a:pt x="21470" y="731"/>
                  <a:pt x="24395" y="2140"/>
                </a:cubicBezTo>
                <a:lnTo>
                  <a:pt x="15020" y="21600"/>
                </a:lnTo>
                <a:lnTo>
                  <a:pt x="0" y="6077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01384" name="Text Box 46"/>
          <p:cNvSpPr txBox="1">
            <a:spLocks noChangeArrowheads="1"/>
          </p:cNvSpPr>
          <p:nvPr/>
        </p:nvSpPr>
        <p:spPr bwMode="auto">
          <a:xfrm>
            <a:off x="7208838" y="1465263"/>
            <a:ext cx="1684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latin typeface="Century Gothic" pitchFamily="34" charset="0"/>
              </a:rPr>
              <a:t>Li-like </a:t>
            </a:r>
            <a:r>
              <a:rPr lang="en-US" sz="2000" b="1" baseline="30000">
                <a:latin typeface="Century Gothic" pitchFamily="34" charset="0"/>
              </a:rPr>
              <a:t>238</a:t>
            </a:r>
            <a:r>
              <a:rPr lang="en-US" sz="2000" b="1">
                <a:latin typeface="Century Gothic" pitchFamily="34" charset="0"/>
              </a:rPr>
              <a:t>U</a:t>
            </a:r>
            <a:r>
              <a:rPr lang="en-US" sz="2000" b="1" baseline="30000">
                <a:latin typeface="Century Gothic" pitchFamily="34" charset="0"/>
              </a:rPr>
              <a:t>89+</a:t>
            </a:r>
          </a:p>
          <a:p>
            <a:pPr eaLnBrk="1" hangingPunct="1">
              <a:buFont typeface="Symbol" pitchFamily="18" charset="2"/>
              <a:buChar char="g"/>
            </a:pPr>
            <a:r>
              <a:rPr lang="en-US" sz="2000" b="1">
                <a:latin typeface="Century Gothic" pitchFamily="34" charset="0"/>
              </a:rPr>
              <a:t> = 30</a:t>
            </a:r>
            <a:endParaRPr lang="de-DE" sz="2000" b="1">
              <a:latin typeface="Century Gothic" pitchFamily="34" charset="0"/>
            </a:endParaRPr>
          </a:p>
        </p:txBody>
      </p:sp>
      <p:sp>
        <p:nvSpPr>
          <p:cNvPr id="101385" name="Text Box 47"/>
          <p:cNvSpPr txBox="1">
            <a:spLocks noChangeArrowheads="1"/>
          </p:cNvSpPr>
          <p:nvPr/>
        </p:nvSpPr>
        <p:spPr bwMode="auto">
          <a:xfrm>
            <a:off x="255588" y="1066800"/>
            <a:ext cx="291586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003D6E"/>
                </a:solidFill>
                <a:latin typeface="Century Gothic" pitchFamily="34" charset="0"/>
              </a:rPr>
              <a:t>Schematic</a:t>
            </a:r>
            <a:endParaRPr lang="en-US" sz="3600" b="1" dirty="0">
              <a:solidFill>
                <a:srgbClr val="003D6E"/>
              </a:solidFill>
              <a:latin typeface="Century Gothic" pitchFamily="34" charset="0"/>
            </a:endParaRPr>
          </a:p>
          <a:p>
            <a:pPr eaLnBrk="1" hangingPunct="1"/>
            <a:r>
              <a:rPr lang="en-US" sz="3600" b="1" dirty="0">
                <a:solidFill>
                  <a:srgbClr val="003D6E"/>
                </a:solidFill>
                <a:latin typeface="Century Gothic" pitchFamily="34" charset="0"/>
              </a:rPr>
              <a:t>Experimental</a:t>
            </a:r>
          </a:p>
          <a:p>
            <a:pPr eaLnBrk="1" hangingPunct="1"/>
            <a:r>
              <a:rPr lang="en-US" sz="3600" b="1" dirty="0">
                <a:solidFill>
                  <a:srgbClr val="003D6E"/>
                </a:solidFill>
                <a:latin typeface="Century Gothic" pitchFamily="34" charset="0"/>
              </a:rPr>
              <a:t>Setup</a:t>
            </a:r>
            <a:endParaRPr lang="en-US" sz="3600" dirty="0">
              <a:solidFill>
                <a:srgbClr val="003D6E"/>
              </a:solidFill>
              <a:latin typeface="Century Gothic" pitchFamily="34" charset="0"/>
            </a:endParaRPr>
          </a:p>
        </p:txBody>
      </p:sp>
      <p:sp>
        <p:nvSpPr>
          <p:cNvPr id="101386" name="Text Box 48"/>
          <p:cNvSpPr txBox="1">
            <a:spLocks noChangeArrowheads="1"/>
          </p:cNvSpPr>
          <p:nvPr/>
        </p:nvSpPr>
        <p:spPr bwMode="auto">
          <a:xfrm>
            <a:off x="2766513" y="512763"/>
            <a:ext cx="61250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Outlook: Precision Laser X-Ray Spectroscopy at FAIR</a:t>
            </a:r>
            <a:endParaRPr lang="de-DE" sz="1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1387" name="Text Box 49"/>
          <p:cNvSpPr txBox="1">
            <a:spLocks noChangeArrowheads="1"/>
          </p:cNvSpPr>
          <p:nvPr/>
        </p:nvSpPr>
        <p:spPr bwMode="auto">
          <a:xfrm>
            <a:off x="4140200" y="3141663"/>
            <a:ext cx="2376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000" b="1">
                <a:latin typeface="MT Extra" pitchFamily="18" charset="2"/>
              </a:rPr>
              <a:t>h</a:t>
            </a:r>
            <a:r>
              <a:rPr lang="en-GB" sz="2000" b="1">
                <a:latin typeface="Symbol" pitchFamily="18" charset="2"/>
              </a:rPr>
              <a:t>w</a:t>
            </a:r>
            <a:r>
              <a:rPr lang="en-GB" sz="2000" b="1" baseline="-25000">
                <a:latin typeface="Century Gothic" pitchFamily="34" charset="0"/>
              </a:rPr>
              <a:t>rest</a:t>
            </a:r>
            <a:r>
              <a:rPr lang="en-GB" sz="2000" b="1">
                <a:latin typeface="Century Gothic" pitchFamily="34" charset="0"/>
              </a:rPr>
              <a:t> = 280.59 eV</a:t>
            </a:r>
            <a:endParaRPr lang="de-DE" sz="2000" b="1">
              <a:latin typeface="Century Gothic" pitchFamily="34" charset="0"/>
            </a:endParaRPr>
          </a:p>
        </p:txBody>
      </p: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4725988" y="3786188"/>
            <a:ext cx="4116387" cy="1279525"/>
            <a:chOff x="2977" y="2385"/>
            <a:chExt cx="2593" cy="806"/>
          </a:xfrm>
        </p:grpSpPr>
        <p:sp>
          <p:nvSpPr>
            <p:cNvPr id="101390" name="Text Box 51"/>
            <p:cNvSpPr txBox="1">
              <a:spLocks noChangeArrowheads="1"/>
            </p:cNvSpPr>
            <p:nvPr/>
          </p:nvSpPr>
          <p:spPr bwMode="auto">
            <a:xfrm>
              <a:off x="2977" y="2385"/>
              <a:ext cx="2593" cy="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880" tIns="182880" rIns="182880" bIns="18288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GB" sz="2000" b="1">
                  <a:solidFill>
                    <a:srgbClr val="003D6E"/>
                  </a:solidFill>
                  <a:latin typeface="Century Gothic" pitchFamily="34" charset="0"/>
                </a:rPr>
                <a:t>Measure</a:t>
              </a:r>
            </a:p>
            <a:p>
              <a:pPr algn="ctr" eaLnBrk="1" hangingPunct="1"/>
              <a:r>
                <a:rPr lang="en-GB" sz="2000" b="1">
                  <a:solidFill>
                    <a:srgbClr val="003D6E"/>
                  </a:solidFill>
                  <a:latin typeface="Century Gothic" pitchFamily="34" charset="0"/>
                </a:rPr>
                <a:t>absolute transition wavelength</a:t>
              </a:r>
            </a:p>
            <a:p>
              <a:pPr algn="ctr" eaLnBrk="1" hangingPunct="1"/>
              <a:r>
                <a:rPr lang="en-GB" sz="2000" b="1">
                  <a:latin typeface="Symbol" pitchFamily="18" charset="2"/>
                </a:rPr>
                <a:t>w</a:t>
              </a:r>
              <a:r>
                <a:rPr lang="en-GB" sz="2000" b="1" baseline="30000">
                  <a:latin typeface="Century Gothic" pitchFamily="34" charset="0"/>
                </a:rPr>
                <a:t> 2</a:t>
              </a:r>
              <a:r>
                <a:rPr lang="en-GB" sz="2000" b="1" baseline="-25000">
                  <a:latin typeface="Century Gothic" pitchFamily="34" charset="0"/>
                </a:rPr>
                <a:t>rest</a:t>
              </a:r>
              <a:r>
                <a:rPr lang="en-GB" sz="2000" b="1">
                  <a:latin typeface="Century Gothic" pitchFamily="34" charset="0"/>
                </a:rPr>
                <a:t>  =  </a:t>
              </a:r>
              <a:r>
                <a:rPr lang="en-GB" sz="2000" b="1">
                  <a:latin typeface="Symbol" pitchFamily="18" charset="2"/>
                </a:rPr>
                <a:t>w</a:t>
              </a:r>
              <a:r>
                <a:rPr lang="en-GB" sz="2000" b="1" baseline="-25000">
                  <a:latin typeface="Century Gothic" pitchFamily="34" charset="0"/>
                </a:rPr>
                <a:t>laser</a:t>
              </a:r>
              <a:r>
                <a:rPr lang="en-GB" sz="2000" b="1">
                  <a:latin typeface="Century Gothic" pitchFamily="34" charset="0"/>
                </a:rPr>
                <a:t> ·  </a:t>
              </a:r>
              <a:r>
                <a:rPr lang="en-GB" sz="2000" b="1">
                  <a:latin typeface="Symbol" pitchFamily="18" charset="2"/>
                </a:rPr>
                <a:t>w</a:t>
              </a:r>
              <a:r>
                <a:rPr lang="en-GB" sz="2000" b="1" baseline="-25000">
                  <a:latin typeface="Century Gothic" pitchFamily="34" charset="0"/>
                </a:rPr>
                <a:t>X-ray</a:t>
              </a:r>
            </a:p>
          </p:txBody>
        </p:sp>
        <p:sp>
          <p:nvSpPr>
            <p:cNvPr id="101391" name="AutoShape 52"/>
            <p:cNvSpPr>
              <a:spLocks noChangeArrowheads="1"/>
            </p:cNvSpPr>
            <p:nvPr/>
          </p:nvSpPr>
          <p:spPr bwMode="auto">
            <a:xfrm>
              <a:off x="3061" y="2432"/>
              <a:ext cx="2450" cy="726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de-DE" b="1">
                <a:latin typeface="Century Gothic" pitchFamily="34" charset="0"/>
              </a:endParaRPr>
            </a:p>
          </p:txBody>
        </p:sp>
      </p:grpSp>
      <p:sp>
        <p:nvSpPr>
          <p:cNvPr id="101389" name="Oval 53"/>
          <p:cNvSpPr>
            <a:spLocks noChangeArrowheads="1"/>
          </p:cNvSpPr>
          <p:nvPr/>
        </p:nvSpPr>
        <p:spPr bwMode="auto">
          <a:xfrm rot="-690548">
            <a:off x="3632200" y="3100388"/>
            <a:ext cx="434975" cy="434975"/>
          </a:xfrm>
          <a:prstGeom prst="ellipse">
            <a:avLst/>
          </a:prstGeom>
          <a:gradFill rotWithShape="1">
            <a:gsLst>
              <a:gs pos="0">
                <a:srgbClr val="003D6E"/>
              </a:gs>
              <a:gs pos="100000">
                <a:srgbClr val="001C33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972297" y="6012052"/>
            <a:ext cx="615905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this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scheme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will also </a:t>
            </a:r>
            <a:r>
              <a:rPr lang="de-DE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work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out </a:t>
            </a:r>
            <a:r>
              <a:rPr lang="de-DE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at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SIS100 </a:t>
            </a:r>
            <a:r>
              <a:rPr lang="de-DE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HESR</a:t>
            </a:r>
            <a:endParaRPr lang="de-D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85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tk_esr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025"/>
            <a:ext cx="42672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-180975" y="18864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 case: Laser </a:t>
            </a:r>
            <a:r>
              <a:rPr lang="en-US" sz="3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cooling of C</a:t>
            </a:r>
            <a:r>
              <a:rPr lang="en-US" sz="3600" baseline="30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3+</a:t>
            </a:r>
            <a:r>
              <a:rPr lang="en-US" sz="3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beams</a:t>
            </a:r>
            <a:endParaRPr lang="de-DE" sz="3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12324" name="Picture 4" descr="tk_lasco_sch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2590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5" name="Text Box 5"/>
          <p:cNvSpPr txBox="1">
            <a:spLocks noChangeArrowheads="1"/>
          </p:cNvSpPr>
          <p:nvPr/>
        </p:nvSpPr>
        <p:spPr bwMode="auto">
          <a:xfrm>
            <a:off x="304800" y="1295400"/>
            <a:ext cx="42611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momentum dependent (Doppler tuned)</a:t>
            </a:r>
          </a:p>
          <a:p>
            <a:pPr eaLnBrk="0" hangingPunct="0"/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laser deceleration   +   </a:t>
            </a:r>
            <a:r>
              <a:rPr lang="en-US" sz="1600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bunching</a:t>
            </a:r>
          </a:p>
          <a:p>
            <a:pPr eaLnBrk="0" hangingPunct="0"/>
            <a:r>
              <a:rPr lang="en-US" sz="1600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(restoring force)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 --&gt;    cooling</a:t>
            </a:r>
            <a:r>
              <a:rPr lang="en-US" sz="1600" b="1" i="1" dirty="0">
                <a:latin typeface="Arial" pitchFamily="34" charset="0"/>
              </a:rPr>
              <a:t> </a:t>
            </a:r>
            <a:endParaRPr lang="de-DE" sz="1600" b="1" i="1" dirty="0">
              <a:latin typeface="Arial" pitchFamily="34" charset="0"/>
            </a:endParaRPr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5399088" y="3352800"/>
            <a:ext cx="374491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de-DE" sz="1400" b="1" i="1">
                <a:latin typeface="Arial" pitchFamily="34" charset="0"/>
              </a:rPr>
              <a:t>probing of the velocity width by rapid laser scan of the Doppler profile for different revolution frequencies</a:t>
            </a:r>
          </a:p>
        </p:txBody>
      </p:sp>
      <p:sp>
        <p:nvSpPr>
          <p:cNvPr id="312327" name="Text Box 8"/>
          <p:cNvSpPr txBox="1">
            <a:spLocks noChangeArrowheads="1"/>
          </p:cNvSpPr>
          <p:nvPr/>
        </p:nvSpPr>
        <p:spPr bwMode="auto">
          <a:xfrm>
            <a:off x="6084168" y="5890591"/>
            <a:ext cx="2611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U. Schramm et al.   </a:t>
            </a:r>
            <a:endParaRPr lang="de-DE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12328" name="Picture 9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813" y="4654550"/>
            <a:ext cx="2836862" cy="1244600"/>
          </a:xfrm>
          <a:noFill/>
          <a:ln/>
        </p:spPr>
      </p:pic>
      <p:sp>
        <p:nvSpPr>
          <p:cNvPr id="312329" name="Rectangle 10"/>
          <p:cNvSpPr>
            <a:spLocks noChangeArrowheads="1"/>
          </p:cNvSpPr>
          <p:nvPr/>
        </p:nvSpPr>
        <p:spPr bwMode="auto">
          <a:xfrm>
            <a:off x="5181600" y="3908425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495800" y="762000"/>
            <a:ext cx="5219700" cy="4800601"/>
            <a:chOff x="0" y="1026"/>
            <a:chExt cx="3288" cy="3024"/>
          </a:xfrm>
        </p:grpSpPr>
        <p:grpSp>
          <p:nvGrpSpPr>
            <p:cNvPr id="312331" name="Group 12"/>
            <p:cNvGrpSpPr>
              <a:grpSpLocks/>
            </p:cNvGrpSpPr>
            <p:nvPr/>
          </p:nvGrpSpPr>
          <p:grpSpPr bwMode="auto">
            <a:xfrm>
              <a:off x="291" y="2069"/>
              <a:ext cx="2521" cy="1981"/>
              <a:chOff x="336" y="890"/>
              <a:chExt cx="2521" cy="1981"/>
            </a:xfrm>
          </p:grpSpPr>
          <p:pic>
            <p:nvPicPr>
              <p:cNvPr id="312332" name="Picture 13" descr="lasercool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71" b="27083"/>
              <a:stretch>
                <a:fillRect/>
              </a:stretch>
            </p:blipFill>
            <p:spPr bwMode="auto">
              <a:xfrm>
                <a:off x="385" y="890"/>
                <a:ext cx="2223" cy="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2333" name="Text Box 14"/>
              <p:cNvSpPr txBox="1">
                <a:spLocks noChangeArrowheads="1"/>
              </p:cNvSpPr>
              <p:nvPr/>
            </p:nvSpPr>
            <p:spPr bwMode="auto">
              <a:xfrm>
                <a:off x="336" y="2406"/>
                <a:ext cx="2521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bunch</a:t>
                </a:r>
                <a:r>
                  <a:rPr lang="de-DE" sz="1400" dirty="0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length</a:t>
                </a:r>
                <a:r>
                  <a:rPr lang="de-DE" sz="1400" dirty="0">
                    <a:solidFill>
                      <a:srgbClr val="0066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reduced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by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a </a:t>
                </a:r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factor</a:t>
                </a:r>
                <a:r>
                  <a:rPr lang="de-DE" sz="1400" dirty="0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2</a:t>
                </a:r>
              </a:p>
              <a:p>
                <a:pPr algn="ctr"/>
                <a:r>
                  <a:rPr lang="de-DE" sz="1400" dirty="0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beam </a:t>
                </a:r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diameter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reduced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by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a </a:t>
                </a:r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factor</a:t>
                </a:r>
                <a:r>
                  <a:rPr lang="de-DE" sz="1400" dirty="0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4</a:t>
                </a:r>
              </a:p>
              <a:p>
                <a:pPr algn="ctr"/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momentum</a:t>
                </a:r>
                <a:r>
                  <a:rPr lang="de-DE" sz="1400" dirty="0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spread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reduced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by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a </a:t>
                </a:r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factor</a:t>
                </a:r>
                <a:r>
                  <a:rPr lang="de-DE" sz="1400" dirty="0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10</a:t>
                </a:r>
              </a:p>
            </p:txBody>
          </p:sp>
        </p:grpSp>
        <p:sp>
          <p:nvSpPr>
            <p:cNvPr id="312334" name="Text Box 15"/>
            <p:cNvSpPr txBox="1">
              <a:spLocks noChangeArrowheads="1"/>
            </p:cNvSpPr>
            <p:nvPr/>
          </p:nvSpPr>
          <p:spPr bwMode="auto">
            <a:xfrm>
              <a:off x="0" y="1026"/>
              <a:ext cx="3288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marL="457200" indent="-457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800" b="1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312335" name="Text Box 16"/>
            <p:cNvSpPr txBox="1">
              <a:spLocks noChangeArrowheads="1"/>
            </p:cNvSpPr>
            <p:nvPr/>
          </p:nvSpPr>
          <p:spPr bwMode="auto">
            <a:xfrm>
              <a:off x="499" y="1362"/>
              <a:ext cx="2266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095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2095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2095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2095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2095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2095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2095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2095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2095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sz="1400" b="1" dirty="0">
                  <a:solidFill>
                    <a:srgbClr val="0000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Demonstration of laser cooling of C</a:t>
              </a:r>
              <a:r>
                <a:rPr lang="en-US" sz="1400" b="1" baseline="30000" dirty="0">
                  <a:solidFill>
                    <a:srgbClr val="0000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3+</a:t>
              </a:r>
              <a:r>
                <a:rPr lang="en-US" sz="1400" b="1" dirty="0">
                  <a:solidFill>
                    <a:srgbClr val="0000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Ions at 122 MeV/u in the ESR for application at SIS 100/300 (2004)</a:t>
              </a:r>
              <a:endParaRPr lang="de-DE" sz="1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770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2" name="Picture 2" descr="nesr64_komp_cd_new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25525"/>
            <a:ext cx="4248472" cy="5574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1216025" y="235045"/>
            <a:ext cx="68355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de-DE" sz="3200" dirty="0">
                <a:solidFill>
                  <a:schemeClr val="bg1"/>
                </a:solidFill>
                <a:latin typeface="Arial" pitchFamily="34" charset="0"/>
              </a:rPr>
              <a:t>The New Experimental Storage Ring</a:t>
            </a:r>
            <a:endParaRPr lang="en-US" sz="32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7604" name="Text Box 4"/>
          <p:cNvSpPr txBox="1">
            <a:spLocks noChangeArrowheads="1"/>
          </p:cNvSpPr>
          <p:nvPr/>
        </p:nvSpPr>
        <p:spPr bwMode="auto">
          <a:xfrm>
            <a:off x="3131840" y="3202806"/>
            <a:ext cx="10509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sz="1400" b="0" dirty="0">
                <a:solidFill>
                  <a:srgbClr val="990000"/>
                </a:solidFill>
                <a:latin typeface="Arial" pitchFamily="34" charset="0"/>
              </a:rPr>
              <a:t>ions, </a:t>
            </a:r>
            <a:r>
              <a:rPr lang="en-US" sz="1400" b="0" dirty="0" err="1">
                <a:solidFill>
                  <a:srgbClr val="990000"/>
                </a:solidFill>
                <a:latin typeface="Arial" pitchFamily="34" charset="0"/>
              </a:rPr>
              <a:t>pbars</a:t>
            </a:r>
            <a:r>
              <a:rPr lang="en-US" sz="1400" b="0" dirty="0">
                <a:solidFill>
                  <a:srgbClr val="990000"/>
                </a:solidFill>
                <a:latin typeface="Arial" pitchFamily="34" charset="0"/>
              </a:rPr>
              <a:t/>
            </a:r>
            <a:br>
              <a:rPr lang="en-US" sz="1400" b="0" dirty="0">
                <a:solidFill>
                  <a:srgbClr val="990000"/>
                </a:solidFill>
                <a:latin typeface="Arial" pitchFamily="34" charset="0"/>
              </a:rPr>
            </a:br>
            <a:r>
              <a:rPr lang="en-US" sz="1400" b="0" dirty="0">
                <a:solidFill>
                  <a:srgbClr val="990000"/>
                </a:solidFill>
                <a:latin typeface="Arial" pitchFamily="34" charset="0"/>
              </a:rPr>
              <a:t>from</a:t>
            </a:r>
            <a:br>
              <a:rPr lang="en-US" sz="1400" b="0" dirty="0">
                <a:solidFill>
                  <a:srgbClr val="990000"/>
                </a:solidFill>
                <a:latin typeface="Arial" pitchFamily="34" charset="0"/>
              </a:rPr>
            </a:br>
            <a:r>
              <a:rPr lang="en-US" sz="1400" b="0" dirty="0">
                <a:solidFill>
                  <a:srgbClr val="990000"/>
                </a:solidFill>
                <a:latin typeface="Arial" pitchFamily="34" charset="0"/>
              </a:rPr>
              <a:t>RESR</a:t>
            </a:r>
            <a:r>
              <a:rPr lang="en-US" sz="1400" b="0" dirty="0">
                <a:solidFill>
                  <a:schemeClr val="accent2"/>
                </a:solidFill>
                <a:latin typeface="Arial" pitchFamily="34" charset="0"/>
              </a:rPr>
              <a:t>     </a:t>
            </a:r>
          </a:p>
        </p:txBody>
      </p:sp>
      <p:sp>
        <p:nvSpPr>
          <p:cNvPr id="537605" name="Text Box 5"/>
          <p:cNvSpPr txBox="1">
            <a:spLocks noChangeArrowheads="1"/>
          </p:cNvSpPr>
          <p:nvPr/>
        </p:nvSpPr>
        <p:spPr bwMode="auto">
          <a:xfrm>
            <a:off x="5370364" y="2776538"/>
            <a:ext cx="6873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de-DE" sz="1400" b="0">
                <a:solidFill>
                  <a:srgbClr val="990000"/>
                </a:solidFill>
                <a:latin typeface="Arial" pitchFamily="34" charset="0"/>
              </a:rPr>
              <a:t>to</a:t>
            </a:r>
            <a:br>
              <a:rPr lang="de-DE" sz="1400" b="0">
                <a:solidFill>
                  <a:srgbClr val="990000"/>
                </a:solidFill>
                <a:latin typeface="Arial" pitchFamily="34" charset="0"/>
              </a:rPr>
            </a:br>
            <a:r>
              <a:rPr lang="de-DE" sz="1400" b="0">
                <a:solidFill>
                  <a:srgbClr val="990000"/>
                </a:solidFill>
                <a:latin typeface="Arial" pitchFamily="34" charset="0"/>
              </a:rPr>
              <a:t>FLAIR</a:t>
            </a:r>
            <a:endParaRPr lang="en-US" sz="1400" b="0">
              <a:solidFill>
                <a:srgbClr val="990000"/>
              </a:solidFill>
              <a:latin typeface="Arial" pitchFamily="34" charset="0"/>
            </a:endParaRP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3633341" y="1988840"/>
            <a:ext cx="10826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en-US" sz="1400" b="0" dirty="0" err="1">
                <a:solidFill>
                  <a:srgbClr val="990000"/>
                </a:solidFill>
                <a:latin typeface="Arial" pitchFamily="34" charset="0"/>
              </a:rPr>
              <a:t>pbars</a:t>
            </a:r>
            <a:r>
              <a:rPr lang="en-US" sz="1400" b="0" dirty="0">
                <a:solidFill>
                  <a:srgbClr val="990000"/>
                </a:solidFill>
                <a:latin typeface="Arial" pitchFamily="34" charset="0"/>
              </a:rPr>
              <a:t/>
            </a:r>
            <a:br>
              <a:rPr lang="en-US" sz="1400" b="0" dirty="0">
                <a:solidFill>
                  <a:srgbClr val="990000"/>
                </a:solidFill>
                <a:latin typeface="Arial" pitchFamily="34" charset="0"/>
              </a:rPr>
            </a:br>
            <a:r>
              <a:rPr lang="en-US" sz="1400" b="0" dirty="0">
                <a:solidFill>
                  <a:srgbClr val="990000"/>
                </a:solidFill>
                <a:latin typeface="Arial" pitchFamily="34" charset="0"/>
              </a:rPr>
              <a:t>from RESR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91596" y="3515524"/>
            <a:ext cx="3334567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4000" b="1" i="1" dirty="0" smtClean="0">
                <a:solidFill>
                  <a:srgbClr val="0000FF"/>
                </a:solidFill>
                <a:latin typeface="Verdana" pitchFamily="34" charset="0"/>
                <a:cs typeface="+mn-cs"/>
              </a:rPr>
              <a:t>NESR</a:t>
            </a:r>
          </a:p>
          <a:p>
            <a:pPr algn="ctr"/>
            <a:endParaRPr lang="de-DE" sz="3600" b="1" i="1" dirty="0" smtClean="0">
              <a:solidFill>
                <a:srgbClr val="0000FF"/>
              </a:solidFill>
              <a:latin typeface="Verdana" pitchFamily="34" charset="0"/>
              <a:cs typeface="+mn-cs"/>
            </a:endParaRPr>
          </a:p>
          <a:p>
            <a:pPr algn="ctr"/>
            <a:r>
              <a:rPr lang="de-DE" sz="2000" b="1" i="1" dirty="0" err="1" smtClean="0">
                <a:solidFill>
                  <a:srgbClr val="0000FF"/>
                </a:solidFill>
                <a:latin typeface="Verdana" pitchFamily="34" charset="0"/>
                <a:cs typeface="+mn-cs"/>
              </a:rPr>
              <a:t>stable</a:t>
            </a:r>
            <a:r>
              <a:rPr lang="de-DE" sz="2000" b="1" i="1" dirty="0" smtClean="0">
                <a:solidFill>
                  <a:srgbClr val="0000FF"/>
                </a:solidFill>
                <a:latin typeface="Verdana" pitchFamily="34" charset="0"/>
                <a:cs typeface="+mn-cs"/>
              </a:rPr>
              <a:t> </a:t>
            </a:r>
            <a:r>
              <a:rPr lang="de-DE" sz="2000" b="1" i="1" dirty="0" err="1" smtClean="0">
                <a:solidFill>
                  <a:srgbClr val="0000FF"/>
                </a:solidFill>
                <a:latin typeface="Verdana" pitchFamily="34" charset="0"/>
                <a:cs typeface="+mn-cs"/>
              </a:rPr>
              <a:t>and</a:t>
            </a:r>
            <a:r>
              <a:rPr lang="de-DE" sz="2000" b="1" i="1" dirty="0" smtClean="0">
                <a:solidFill>
                  <a:srgbClr val="0000FF"/>
                </a:solidFill>
                <a:latin typeface="Verdana" pitchFamily="34" charset="0"/>
                <a:cs typeface="+mn-cs"/>
              </a:rPr>
              <a:t> </a:t>
            </a:r>
            <a:r>
              <a:rPr lang="de-DE" sz="2000" b="1" i="1" dirty="0" err="1" smtClean="0">
                <a:solidFill>
                  <a:srgbClr val="0000FF"/>
                </a:solidFill>
                <a:latin typeface="Verdana" pitchFamily="34" charset="0"/>
                <a:cs typeface="+mn-cs"/>
              </a:rPr>
              <a:t>exotic</a:t>
            </a:r>
            <a:r>
              <a:rPr lang="de-DE" sz="2000" b="1" i="1" dirty="0" smtClean="0">
                <a:solidFill>
                  <a:srgbClr val="0000FF"/>
                </a:solidFill>
                <a:latin typeface="Verdana" pitchFamily="34" charset="0"/>
                <a:cs typeface="+mn-cs"/>
              </a:rPr>
              <a:t> </a:t>
            </a:r>
            <a:r>
              <a:rPr lang="de-DE" sz="2000" b="1" i="1" dirty="0" err="1" smtClean="0">
                <a:solidFill>
                  <a:srgbClr val="0000FF"/>
                </a:solidFill>
                <a:latin typeface="Verdana" pitchFamily="34" charset="0"/>
                <a:cs typeface="+mn-cs"/>
              </a:rPr>
              <a:t>ions</a:t>
            </a:r>
            <a:endParaRPr lang="de-DE" sz="2000" b="1" i="1" dirty="0" smtClean="0">
              <a:solidFill>
                <a:srgbClr val="0000FF"/>
              </a:solidFill>
              <a:latin typeface="Verdana" pitchFamily="34" charset="0"/>
              <a:cs typeface="+mn-cs"/>
            </a:endParaRPr>
          </a:p>
          <a:p>
            <a:pPr algn="ctr"/>
            <a:r>
              <a:rPr lang="de-DE" sz="2000" b="1" i="1" dirty="0" smtClean="0">
                <a:solidFill>
                  <a:srgbClr val="0000FF"/>
                </a:solidFill>
                <a:latin typeface="Verdana" pitchFamily="34" charset="0"/>
                <a:cs typeface="+mn-cs"/>
              </a:rPr>
              <a:t>anti-protons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0" y="1971328"/>
            <a:ext cx="3059113" cy="3379827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07950" y="980728"/>
            <a:ext cx="3167906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2000" b="1" dirty="0" smtClean="0">
                <a:solidFill>
                  <a:srgbClr val="0000FF"/>
                </a:solidFill>
                <a:cs typeface="+mn-cs"/>
                <a:sym typeface="Symbol" pitchFamily="18" charset="2"/>
              </a:rPr>
              <a:t>  </a:t>
            </a:r>
            <a:r>
              <a:rPr lang="de-DE" sz="2800" b="1" dirty="0" smtClean="0">
                <a:solidFill>
                  <a:srgbClr val="0000FF"/>
                </a:solidFill>
                <a:latin typeface="Comic Sans MS" pitchFamily="66" charset="0"/>
                <a:cs typeface="+mn-cs"/>
                <a:sym typeface="Symbol" pitchFamily="18" charset="2"/>
              </a:rPr>
              <a:t> </a:t>
            </a:r>
            <a:r>
              <a:rPr lang="de-DE" sz="24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Instrumentation</a:t>
            </a:r>
          </a:p>
          <a:p>
            <a:pPr eaLnBrk="1" hangingPunct="1"/>
            <a:endParaRPr lang="de-DE" sz="2800" b="1" dirty="0" smtClean="0">
              <a:solidFill>
                <a:srgbClr val="0000FF"/>
              </a:solidFill>
              <a:latin typeface="Comic Sans MS" pitchFamily="66" charset="0"/>
              <a:cs typeface="+mn-cs"/>
              <a:sym typeface="Symbol" pitchFamily="18" charset="2"/>
            </a:endParaRPr>
          </a:p>
          <a:p>
            <a:pPr eaLnBrk="1" hangingPunct="1"/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Ultracold</a:t>
            </a:r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 </a:t>
            </a:r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electron</a:t>
            </a:r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 </a:t>
            </a:r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target</a:t>
            </a:r>
            <a:endParaRPr lang="de-DE" sz="1400" b="1" i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Symbol" pitchFamily="18" charset="2"/>
            </a:endParaRPr>
          </a:p>
          <a:p>
            <a:pPr eaLnBrk="1" hangingPunct="1"/>
            <a:endParaRPr lang="de-DE" sz="1400" b="1" i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Symbol" pitchFamily="18" charset="2"/>
            </a:endParaRPr>
          </a:p>
          <a:p>
            <a:pPr eaLnBrk="1" hangingPunct="1"/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Internal Target (</a:t>
            </a:r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atomic</a:t>
            </a:r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, </a:t>
            </a:r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cluster</a:t>
            </a:r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, </a:t>
            </a:r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micro</a:t>
            </a:r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-cluster)</a:t>
            </a:r>
          </a:p>
          <a:p>
            <a:pPr eaLnBrk="1" hangingPunct="1"/>
            <a:endParaRPr lang="de-DE" sz="1400" b="1" i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Symbol" pitchFamily="18" charset="2"/>
            </a:endParaRPr>
          </a:p>
          <a:p>
            <a:pPr eaLnBrk="1" hangingPunct="1"/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In-Ring </a:t>
            </a:r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Recoil</a:t>
            </a:r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 </a:t>
            </a:r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Momentum</a:t>
            </a:r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 </a:t>
            </a:r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Microscope</a:t>
            </a:r>
            <a:endParaRPr lang="de-DE" sz="1400" b="1" i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Symbol" pitchFamily="18" charset="2"/>
            </a:endParaRPr>
          </a:p>
          <a:p>
            <a:pPr eaLnBrk="1" hangingPunct="1"/>
            <a:endParaRPr lang="de-DE" sz="1400" b="1" i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Symbol" pitchFamily="18" charset="2"/>
            </a:endParaRPr>
          </a:p>
          <a:p>
            <a:pPr eaLnBrk="1" hangingPunct="1"/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High Resolution X-Ray </a:t>
            </a:r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and</a:t>
            </a:r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 </a:t>
            </a:r>
          </a:p>
          <a:p>
            <a:pPr eaLnBrk="1" hangingPunct="1"/>
            <a:endParaRPr lang="de-DE" sz="1400" b="1" i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Symbol" pitchFamily="18" charset="2"/>
            </a:endParaRPr>
          </a:p>
          <a:p>
            <a:pPr eaLnBrk="1" hangingPunct="1"/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Electron</a:t>
            </a:r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 </a:t>
            </a:r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Spectrometers</a:t>
            </a:r>
            <a:endParaRPr lang="de-DE" sz="1400" b="1" i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Symbol" pitchFamily="18" charset="2"/>
            </a:endParaRPr>
          </a:p>
          <a:p>
            <a:pPr eaLnBrk="1" hangingPunct="1"/>
            <a:endParaRPr lang="de-DE" sz="1400" b="1" i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Symbol" pitchFamily="18" charset="2"/>
            </a:endParaRPr>
          </a:p>
          <a:p>
            <a:pPr eaLnBrk="1" hangingPunct="1"/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Highly</a:t>
            </a:r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 </a:t>
            </a:r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Intense</a:t>
            </a:r>
            <a:r>
              <a:rPr lang="de-DE" sz="14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 Laser </a:t>
            </a:r>
            <a:r>
              <a:rPr lang="de-DE" sz="1400" b="1" i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Beams</a:t>
            </a:r>
            <a:endParaRPr lang="de-DE" sz="1400" b="1" i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Symbol" pitchFamily="18" charset="2"/>
            </a:endParaRPr>
          </a:p>
          <a:p>
            <a:pPr eaLnBrk="1" hangingPunct="1"/>
            <a:endParaRPr lang="de-DE" sz="1600" dirty="0" smtClean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-20782" y="35021"/>
            <a:ext cx="9144000" cy="6858000"/>
            <a:chOff x="0" y="0"/>
            <a:chExt cx="5760" cy="4320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61D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pic>
          <p:nvPicPr>
            <p:cNvPr id="15" name="Picture 12" descr="NESR-Oct12_2007-Level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430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281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R&amp;D </a:t>
            </a:r>
            <a:r>
              <a:rPr lang="de-DE" dirty="0" err="1" smtClean="0"/>
              <a:t>for</a:t>
            </a:r>
            <a:r>
              <a:rPr lang="de-DE" dirty="0" smtClean="0"/>
              <a:t> SPARC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1967" y="1052736"/>
            <a:ext cx="91711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Prototpye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ense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luster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arget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(in </a:t>
            </a:r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Operation </a:t>
            </a:r>
            <a:r>
              <a:rPr lang="de-DE" sz="16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</a:t>
            </a:r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ESR Storage 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Ring)</a:t>
            </a:r>
          </a:p>
          <a:p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de-DE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	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H</a:t>
            </a:r>
            <a:r>
              <a:rPr lang="de-DE" sz="1600" b="1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He, N</a:t>
            </a:r>
            <a:r>
              <a:rPr lang="de-DE" sz="1600" b="1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Ar, …. ,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Xe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	</a:t>
            </a:r>
            <a:r>
              <a:rPr lang="de-DE" sz="16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de-DE" sz="1600" b="1" dirty="0" err="1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see</a:t>
            </a:r>
            <a:r>
              <a:rPr lang="de-DE" sz="16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presentation</a:t>
            </a:r>
            <a:r>
              <a:rPr lang="de-DE" sz="16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by</a:t>
            </a:r>
            <a:r>
              <a:rPr lang="de-DE" sz="16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R. Grisenti et al.)</a:t>
            </a:r>
            <a:endParaRPr lang="de-DE" sz="16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16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e-DE" sz="16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107504" y="2120826"/>
            <a:ext cx="806489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9552" y="2120826"/>
            <a:ext cx="7603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Micro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calorimeter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	  </a:t>
            </a:r>
            <a:endParaRPr lang="de-DE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</a:p>
          <a:p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 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(C. Enss </a:t>
            </a:r>
            <a:r>
              <a:rPr lang="de-DE" sz="1600" b="1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 al</a:t>
            </a:r>
            <a:r>
              <a:rPr lang="de-DE" sz="16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., P. Egelhof et al.)</a:t>
            </a:r>
            <a:endParaRPr lang="de-DE" sz="16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dirty="0"/>
          </a:p>
        </p:txBody>
      </p:sp>
      <p:cxnSp>
        <p:nvCxnSpPr>
          <p:cNvPr id="10" name="Gerade Verbindung 9"/>
          <p:cNvCxnSpPr/>
          <p:nvPr/>
        </p:nvCxnSpPr>
        <p:spPr>
          <a:xfrm>
            <a:off x="107504" y="3068960"/>
            <a:ext cx="806489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35496" y="3140968"/>
            <a:ext cx="955902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Position sensitive solid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state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detectors</a:t>
            </a:r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x-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ray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imaging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polarimentry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	  </a:t>
            </a:r>
            <a:endParaRPr lang="de-DE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</a:p>
          <a:p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prototype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systems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available</a:t>
            </a:r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 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see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presentations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by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R.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Märtin</a:t>
            </a:r>
            <a:endParaRPr lang="de-DE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			    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G. Weber)</a:t>
            </a:r>
            <a:endParaRPr lang="de-DE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dirty="0"/>
          </a:p>
        </p:txBody>
      </p:sp>
      <p:cxnSp>
        <p:nvCxnSpPr>
          <p:cNvPr id="12" name="Gerade Verbindung 11"/>
          <p:cNvCxnSpPr/>
          <p:nvPr/>
        </p:nvCxnSpPr>
        <p:spPr>
          <a:xfrm>
            <a:off x="103448" y="4221088"/>
            <a:ext cx="806489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107504" y="4293096"/>
            <a:ext cx="85972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Electron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cooler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from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Uppsala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serve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as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an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electron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target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  </a:t>
            </a:r>
            <a:endParaRPr lang="de-DE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</a:p>
          <a:p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available</a:t>
            </a:r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 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(C. Brandau </a:t>
            </a:r>
            <a:r>
              <a:rPr lang="de-DE" sz="1600" b="1" dirty="0" err="1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sz="16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C. Kozhuharov)</a:t>
            </a:r>
            <a:endParaRPr lang="de-DE" sz="16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dirty="0"/>
          </a:p>
        </p:txBody>
      </p:sp>
      <p:cxnSp>
        <p:nvCxnSpPr>
          <p:cNvPr id="14" name="Gerade Verbindung 13"/>
          <p:cNvCxnSpPr/>
          <p:nvPr/>
        </p:nvCxnSpPr>
        <p:spPr>
          <a:xfrm>
            <a:off x="175456" y="5241230"/>
            <a:ext cx="806489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79512" y="5273332"/>
            <a:ext cx="77877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X-Ray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laser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eamline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  </a:t>
            </a:r>
            <a:endParaRPr lang="de-DE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</a:p>
          <a:p>
            <a:r>
              <a:rPr lang="de-D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test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beamline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preperation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ESR 	(HI-Jena)</a:t>
            </a:r>
            <a:endParaRPr lang="de-DE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dirty="0"/>
          </a:p>
        </p:txBody>
      </p:sp>
      <p:cxnSp>
        <p:nvCxnSpPr>
          <p:cNvPr id="16" name="Gerade Verbindung 15"/>
          <p:cNvCxnSpPr/>
          <p:nvPr/>
        </p:nvCxnSpPr>
        <p:spPr>
          <a:xfrm>
            <a:off x="247464" y="6221466"/>
            <a:ext cx="806489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247464" y="6309320"/>
            <a:ext cx="4586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many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more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	e.g. </a:t>
            </a:r>
            <a:r>
              <a:rPr lang="de-DE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Cryring</a:t>
            </a:r>
            <a:r>
              <a:rPr lang="de-D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…</a:t>
            </a:r>
            <a:endParaRPr lang="de-DE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321889" y="2009980"/>
            <a:ext cx="6321026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SPARC, all R&amp;D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projects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</a:t>
            </a:r>
            <a:r>
              <a:rPr lang="de-DE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kind</a:t>
            </a:r>
            <a:r>
              <a:rPr lang="de-D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contributions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are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related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NESR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FLAIR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facility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</a:p>
          <a:p>
            <a:pPr algn="ctr"/>
            <a:endParaRPr lang="de-DE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Decision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2009: NESR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is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not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part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modularized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start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version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e-DE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65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990600" y="152400"/>
            <a:ext cx="7038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de-DE" sz="2400">
                <a:solidFill>
                  <a:schemeClr val="tx2"/>
                </a:solidFill>
                <a:ea typeface="ＭＳ Ｐゴシック" pitchFamily="34" charset="-128"/>
              </a:rPr>
              <a:t>FAIR – Facility for Antiproton and Ion Research</a:t>
            </a:r>
            <a:endParaRPr lang="de-DE" sz="2400">
              <a:ea typeface="ＭＳ Ｐゴシック" pitchFamily="34" charset="-128"/>
            </a:endParaRPr>
          </a:p>
        </p:txBody>
      </p:sp>
      <p:pic>
        <p:nvPicPr>
          <p:cNvPr id="16387" name="Picture 3" descr="c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/>
          <a:stretch>
            <a:fillRect/>
          </a:stretch>
        </p:blipFill>
        <p:spPr bwMode="auto">
          <a:xfrm>
            <a:off x="0" y="0"/>
            <a:ext cx="9144000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0" y="6102350"/>
            <a:ext cx="9144000" cy="755650"/>
            <a:chOff x="113" y="3430"/>
            <a:chExt cx="5555" cy="476"/>
          </a:xfrm>
        </p:grpSpPr>
        <p:pic>
          <p:nvPicPr>
            <p:cNvPr id="16398" name="Picture 5" descr="CHINA flag.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657"/>
              <a:ext cx="36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6" descr="GERMANY flag.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3657"/>
              <a:ext cx="39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7" descr="SPAIN flag.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3657"/>
              <a:ext cx="36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8" descr="FRANCE flag.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3657"/>
              <a:ext cx="36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9" descr="UK flag - United Kingdom flag.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3657"/>
              <a:ext cx="40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3" name="Picture 10" descr="INDIA flag.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3657"/>
              <a:ext cx="36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11" descr="ITALY flag.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3657"/>
              <a:ext cx="36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12" descr="POLAND flag.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3657"/>
              <a:ext cx="408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13" descr="ROMANIA Flag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3657"/>
              <a:ext cx="354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14" descr="SWEDEN flag.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" y="3657"/>
              <a:ext cx="384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15" descr="gr-t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3657"/>
              <a:ext cx="363" cy="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16" descr="fi-t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3657"/>
              <a:ext cx="408" cy="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17" descr="flag of Russia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" y="3657"/>
              <a:ext cx="363" cy="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1" name="Rectangle 18"/>
            <p:cNvSpPr>
              <a:spLocks noChangeArrowheads="1"/>
            </p:cNvSpPr>
            <p:nvPr/>
          </p:nvSpPr>
          <p:spPr bwMode="auto">
            <a:xfrm>
              <a:off x="158" y="3430"/>
              <a:ext cx="5489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v-SE" b="0">
                  <a:ea typeface="ＭＳ Ｐゴシック" pitchFamily="34" charset="-128"/>
                </a:rPr>
                <a:t>CN     DE      ES       FI        FR       GB      GR     IN       IT         PL       RO     RU     SE</a:t>
              </a:r>
            </a:p>
          </p:txBody>
        </p:sp>
      </p:grpSp>
      <p:sp>
        <p:nvSpPr>
          <p:cNvPr id="3" name="Ellipse 2"/>
          <p:cNvSpPr/>
          <p:nvPr/>
        </p:nvSpPr>
        <p:spPr bwMode="auto">
          <a:xfrm>
            <a:off x="3919327" y="1772816"/>
            <a:ext cx="2427975" cy="2265784"/>
          </a:xfrm>
          <a:prstGeom prst="ellipse">
            <a:avLst/>
          </a:prstGeom>
          <a:noFill/>
          <a:ln w="63500">
            <a:solidFill>
              <a:srgbClr val="FFC000"/>
            </a:solidFill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Ellipse 29"/>
          <p:cNvSpPr/>
          <p:nvPr/>
        </p:nvSpPr>
        <p:spPr bwMode="auto">
          <a:xfrm>
            <a:off x="7406728" y="3429000"/>
            <a:ext cx="1341736" cy="1209886"/>
          </a:xfrm>
          <a:prstGeom prst="ellipse">
            <a:avLst/>
          </a:prstGeom>
          <a:noFill/>
          <a:ln w="63500">
            <a:solidFill>
              <a:srgbClr val="FFC000"/>
            </a:solidFill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Ellipse 30"/>
          <p:cNvSpPr/>
          <p:nvPr/>
        </p:nvSpPr>
        <p:spPr bwMode="auto">
          <a:xfrm>
            <a:off x="5298746" y="3771758"/>
            <a:ext cx="1598392" cy="1457442"/>
          </a:xfrm>
          <a:prstGeom prst="ellipse">
            <a:avLst/>
          </a:prstGeom>
          <a:noFill/>
          <a:ln w="63500">
            <a:solidFill>
              <a:srgbClr val="FFC000"/>
            </a:solidFill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itel 1"/>
          <p:cNvSpPr txBox="1">
            <a:spLocks/>
          </p:cNvSpPr>
          <p:nvPr/>
        </p:nvSpPr>
        <p:spPr>
          <a:xfrm>
            <a:off x="447675" y="-26988"/>
            <a:ext cx="8229600" cy="11430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de-DE" sz="2800" smtClean="0"/>
              <a:t>Strategy of SPARC for the Modularized Start Version of FAIR</a:t>
            </a:r>
            <a:endParaRPr lang="de-DE" sz="2800" dirty="0"/>
          </a:p>
        </p:txBody>
      </p:sp>
      <p:sp>
        <p:nvSpPr>
          <p:cNvPr id="4" name="Textfeld 3"/>
          <p:cNvSpPr txBox="1"/>
          <p:nvPr/>
        </p:nvSpPr>
        <p:spPr>
          <a:xfrm>
            <a:off x="-66476" y="3221682"/>
            <a:ext cx="4062412" cy="32316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Transfer </a:t>
            </a:r>
            <a:r>
              <a:rPr lang="de-DE" sz="2400" dirty="0" err="1"/>
              <a:t>of</a:t>
            </a:r>
            <a:r>
              <a:rPr lang="de-DE" sz="2400" dirty="0"/>
              <a:t> NESR </a:t>
            </a:r>
            <a:r>
              <a:rPr lang="de-DE" sz="2400" dirty="0" err="1"/>
              <a:t>experiments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HESR: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planned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will </a:t>
            </a:r>
            <a:r>
              <a:rPr lang="de-DE" dirty="0" err="1"/>
              <a:t>profit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high-</a:t>
            </a:r>
            <a:r>
              <a:rPr lang="de-DE" dirty="0" err="1"/>
              <a:t>energies</a:t>
            </a:r>
            <a:endParaRPr lang="de-DE" dirty="0"/>
          </a:p>
          <a:p>
            <a:endParaRPr lang="de-DE" dirty="0"/>
          </a:p>
          <a:p>
            <a:r>
              <a:rPr lang="de-DE" sz="2400" dirty="0" err="1"/>
              <a:t>Pushing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RESR in </a:t>
            </a:r>
            <a:r>
              <a:rPr lang="de-DE" sz="2400" dirty="0" err="1"/>
              <a:t>order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allow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FLAIR </a:t>
            </a:r>
            <a:r>
              <a:rPr lang="de-DE" sz="2400" dirty="0" err="1"/>
              <a:t>facility</a:t>
            </a:r>
            <a:r>
              <a:rPr lang="de-DE" sz="2400" dirty="0"/>
              <a:t>: </a:t>
            </a:r>
            <a:r>
              <a:rPr lang="de-DE" dirty="0"/>
              <a:t>HITRAP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low-energy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HCI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pbar</a:t>
            </a:r>
            <a:endParaRPr lang="de-DE" dirty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483839" y="1757355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HESR</a:t>
            </a:r>
            <a:endParaRPr lang="de-DE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519414" y="2967335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FLAIR</a:t>
            </a:r>
            <a:endParaRPr lang="de-DE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508104" y="4695527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RESR</a:t>
            </a:r>
            <a:endParaRPr lang="de-DE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974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2" name="Picture 2" descr="HESR Layout April 2009 H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222375"/>
            <a:ext cx="3824288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803" name="Rectangle 3"/>
          <p:cNvSpPr>
            <a:spLocks noChangeArrowheads="1"/>
          </p:cNvSpPr>
          <p:nvPr/>
        </p:nvSpPr>
        <p:spPr bwMode="auto">
          <a:xfrm>
            <a:off x="4254500" y="1982788"/>
            <a:ext cx="46132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/>
          <a:lstStyle/>
          <a:p>
            <a:pPr marL="355600" indent="-355600">
              <a:buClr>
                <a:prstClr val="black"/>
              </a:buClr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circumference 574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m</a:t>
            </a:r>
          </a:p>
          <a:p>
            <a:pPr marL="355600" indent="-355600">
              <a:buClr>
                <a:prstClr val="black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Injection energy 740 MeV/u</a:t>
            </a:r>
          </a:p>
          <a:p>
            <a:pPr marL="355600" indent="-355600">
              <a:buClr>
                <a:prstClr val="black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sym typeface="Symbol"/>
              </a:rPr>
              <a:t> = 50 Tm</a:t>
            </a:r>
          </a:p>
          <a:p>
            <a:pPr marL="355600" indent="-355600">
              <a:buClr>
                <a:prstClr val="black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for U</a:t>
            </a:r>
            <a:r>
              <a:rPr lang="en-US" baseline="30000" dirty="0" smtClean="0">
                <a:solidFill>
                  <a:prstClr val="black"/>
                </a:solidFill>
                <a:latin typeface="Arial" charset="0"/>
              </a:rPr>
              <a:t>92+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: 4.937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GeV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/u</a:t>
            </a:r>
          </a:p>
          <a:p>
            <a:pPr marL="355600" indent="-355600">
              <a:buClr>
                <a:prstClr val="black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prstClr val="black"/>
                </a:solidFill>
                <a:latin typeface="Arial" charset="0"/>
                <a:sym typeface="Symbol"/>
              </a:rPr>
              <a:t></a:t>
            </a:r>
            <a:r>
              <a:rPr lang="en-US" baseline="-25000" dirty="0" smtClean="0">
                <a:solidFill>
                  <a:prstClr val="black"/>
                </a:solidFill>
                <a:latin typeface="Arial" charset="0"/>
                <a:sym typeface="Symbol"/>
              </a:rPr>
              <a:t>MAX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=6.30;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sym typeface="Symbol"/>
              </a:rPr>
              <a:t></a:t>
            </a:r>
            <a:r>
              <a:rPr lang="en-US" baseline="-25000" dirty="0">
                <a:solidFill>
                  <a:prstClr val="black"/>
                </a:solidFill>
                <a:latin typeface="Arial" charset="0"/>
                <a:sym typeface="Symbol"/>
              </a:rPr>
              <a:t>MAX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=0.987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  <a:p>
            <a:pPr marL="355600" indent="-355600">
              <a:buClr>
                <a:prstClr val="black"/>
              </a:buClr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momentum (energy) range</a:t>
            </a:r>
            <a:br>
              <a:rPr lang="en-US" dirty="0">
                <a:solidFill>
                  <a:prstClr val="black"/>
                </a:solidFill>
                <a:latin typeface="Arial" charset="0"/>
              </a:rPr>
            </a:br>
            <a:r>
              <a:rPr lang="en-US" dirty="0">
                <a:solidFill>
                  <a:prstClr val="black"/>
                </a:solidFill>
                <a:latin typeface="Arial" charset="0"/>
              </a:rPr>
              <a:t>1.5 to 15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GeV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/c (0.8-14.1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GeV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)</a:t>
            </a:r>
          </a:p>
          <a:p>
            <a:pPr marL="355600" indent="-355600">
              <a:buClr>
                <a:prstClr val="black"/>
              </a:buClr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injection of antiprotons from CR</a:t>
            </a:r>
            <a:br>
              <a:rPr lang="en-US" dirty="0">
                <a:solidFill>
                  <a:prstClr val="black"/>
                </a:solidFill>
                <a:latin typeface="Arial" charset="0"/>
              </a:rPr>
            </a:br>
            <a:r>
              <a:rPr lang="en-US" dirty="0">
                <a:solidFill>
                  <a:prstClr val="black"/>
                </a:solidFill>
                <a:latin typeface="Arial" charset="0"/>
              </a:rPr>
              <a:t>accumulation with barrier bucket</a:t>
            </a:r>
            <a:br>
              <a:rPr lang="en-US" dirty="0">
                <a:solidFill>
                  <a:prstClr val="black"/>
                </a:solidFill>
                <a:latin typeface="Arial" charset="0"/>
              </a:rPr>
            </a:br>
            <a:r>
              <a:rPr lang="en-US" dirty="0">
                <a:solidFill>
                  <a:prstClr val="black"/>
                </a:solidFill>
                <a:latin typeface="Arial" charset="0"/>
              </a:rPr>
              <a:t>and stochastic cooling</a:t>
            </a:r>
            <a:br>
              <a:rPr lang="en-US" dirty="0">
                <a:solidFill>
                  <a:prstClr val="black"/>
                </a:solidFill>
                <a:latin typeface="Arial" charset="0"/>
              </a:rPr>
            </a:br>
            <a:r>
              <a:rPr lang="en-US" dirty="0">
                <a:solidFill>
                  <a:prstClr val="black"/>
                </a:solidFill>
                <a:latin typeface="Arial" charset="0"/>
              </a:rPr>
              <a:t>(later accumulation in RESR)</a:t>
            </a:r>
          </a:p>
          <a:p>
            <a:pPr marL="355600" indent="-355600">
              <a:buClr>
                <a:prstClr val="black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00CC"/>
                </a:solidFill>
                <a:latin typeface="Arial" charset="0"/>
              </a:rPr>
              <a:t>internal cluster and jet target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588804" name="Text Box 4"/>
          <p:cNvSpPr txBox="1">
            <a:spLocks noChangeArrowheads="1"/>
          </p:cNvSpPr>
          <p:nvPr/>
        </p:nvSpPr>
        <p:spPr bwMode="auto">
          <a:xfrm>
            <a:off x="4225925" y="1631950"/>
            <a:ext cx="292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dirty="0">
                <a:solidFill>
                  <a:prstClr val="black"/>
                </a:solidFill>
                <a:latin typeface="Arial" charset="0"/>
              </a:rPr>
              <a:t>HESR Parameters</a:t>
            </a: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724137" y="281390"/>
            <a:ext cx="728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200" dirty="0">
                <a:solidFill>
                  <a:prstClr val="white"/>
                </a:solidFill>
                <a:latin typeface="Arial" charset="0"/>
              </a:rPr>
              <a:t>The High Energy Storage Ring HESR</a:t>
            </a:r>
          </a:p>
        </p:txBody>
      </p:sp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-25400" y="5594350"/>
            <a:ext cx="884238" cy="2746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200">
                <a:solidFill>
                  <a:srgbClr val="6666FF"/>
                </a:solidFill>
              </a:rPr>
              <a:t>arc section</a:t>
            </a:r>
          </a:p>
        </p:txBody>
      </p:sp>
      <p:pic>
        <p:nvPicPr>
          <p:cNvPr id="58880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5540375"/>
            <a:ext cx="8826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880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3900488"/>
            <a:ext cx="15017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8809" name="Text Box 9"/>
          <p:cNvSpPr txBox="1">
            <a:spLocks noChangeArrowheads="1"/>
          </p:cNvSpPr>
          <p:nvPr/>
        </p:nvSpPr>
        <p:spPr bwMode="auto">
          <a:xfrm>
            <a:off x="2752725" y="3224213"/>
            <a:ext cx="1041400" cy="5794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CC"/>
                </a:solidFill>
              </a:rPr>
              <a:t>PANDA</a:t>
            </a:r>
          </a:p>
          <a:p>
            <a:pPr eaLnBrk="1" hangingPunct="1"/>
            <a:r>
              <a:rPr lang="en-US" sz="1400">
                <a:solidFill>
                  <a:srgbClr val="0000CC"/>
                </a:solidFill>
              </a:rPr>
              <a:t>experiment</a:t>
            </a:r>
          </a:p>
        </p:txBody>
      </p:sp>
      <p:sp>
        <p:nvSpPr>
          <p:cNvPr id="588810" name="Text Box 10"/>
          <p:cNvSpPr txBox="1">
            <a:spLocks noChangeArrowheads="1"/>
          </p:cNvSpPr>
          <p:nvPr/>
        </p:nvSpPr>
        <p:spPr bwMode="auto">
          <a:xfrm>
            <a:off x="177800" y="1052736"/>
            <a:ext cx="1423988" cy="3048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400">
                <a:solidFill>
                  <a:srgbClr val="0000CC"/>
                </a:solidFill>
              </a:rPr>
              <a:t>Electron cooling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588811" name="Text Box 11"/>
          <p:cNvSpPr txBox="1">
            <a:spLocks noChangeArrowheads="1"/>
          </p:cNvSpPr>
          <p:nvPr/>
        </p:nvSpPr>
        <p:spPr bwMode="auto">
          <a:xfrm>
            <a:off x="2070100" y="2449513"/>
            <a:ext cx="1806575" cy="3048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400">
                <a:solidFill>
                  <a:srgbClr val="0000CC"/>
                </a:solidFill>
                <a:latin typeface="Arial" charset="0"/>
              </a:rPr>
              <a:t>Stochastic  cooling</a:t>
            </a:r>
          </a:p>
        </p:txBody>
      </p:sp>
      <p:pic>
        <p:nvPicPr>
          <p:cNvPr id="588812" name="Picture 12" descr="P10100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524000"/>
            <a:ext cx="121285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8814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359123"/>
            <a:ext cx="1633538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8815" name="Text Box 15"/>
          <p:cNvSpPr txBox="1">
            <a:spLocks noChangeArrowheads="1"/>
          </p:cNvSpPr>
          <p:nvPr/>
        </p:nvSpPr>
        <p:spPr bwMode="auto">
          <a:xfrm>
            <a:off x="987425" y="2181225"/>
            <a:ext cx="6223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200">
                <a:solidFill>
                  <a:prstClr val="white"/>
                </a:solidFill>
              </a:rPr>
              <a:t>COSY</a:t>
            </a:r>
          </a:p>
          <a:p>
            <a:pPr eaLnBrk="1" hangingPunct="1">
              <a:spcBef>
                <a:spcPct val="20000"/>
              </a:spcBef>
            </a:pPr>
            <a:r>
              <a:rPr lang="de-DE" sz="1200">
                <a:solidFill>
                  <a:prstClr val="white"/>
                </a:solidFill>
              </a:rPr>
              <a:t>2 MeV</a:t>
            </a: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588816" name="Text Box 16"/>
          <p:cNvSpPr txBox="1">
            <a:spLocks noChangeArrowheads="1"/>
          </p:cNvSpPr>
          <p:nvPr/>
        </p:nvSpPr>
        <p:spPr bwMode="auto">
          <a:xfrm>
            <a:off x="3652465" y="1041893"/>
            <a:ext cx="31630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dirty="0">
                <a:solidFill>
                  <a:srgbClr val="990000"/>
                </a:solidFill>
                <a:latin typeface="Arial" charset="0"/>
              </a:rPr>
              <a:t>Storage of </a:t>
            </a:r>
            <a:r>
              <a:rPr lang="en-US" dirty="0" smtClean="0">
                <a:solidFill>
                  <a:srgbClr val="990000"/>
                </a:solidFill>
                <a:latin typeface="Arial" charset="0"/>
              </a:rPr>
              <a:t>heavy ions</a:t>
            </a:r>
            <a:endParaRPr lang="en-US" dirty="0">
              <a:solidFill>
                <a:srgbClr val="990000"/>
              </a:solidFill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254500" y="5731669"/>
            <a:ext cx="470998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Most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equipment</a:t>
            </a:r>
            <a:r>
              <a:rPr lang="de-DE" dirty="0" smtClean="0"/>
              <a:t> </a:t>
            </a:r>
            <a:r>
              <a:rPr lang="de-DE" dirty="0" err="1" smtClean="0"/>
              <a:t>foreseen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NESR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transferred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HESR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1801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Experimental </a:t>
            </a:r>
            <a:r>
              <a:rPr lang="de-DE" sz="3200" dirty="0" err="1" smtClean="0"/>
              <a:t>Conditions</a:t>
            </a:r>
            <a:r>
              <a:rPr lang="de-DE" sz="3200" dirty="0" smtClean="0"/>
              <a:t> </a:t>
            </a:r>
            <a:r>
              <a:rPr lang="de-DE" sz="3200" dirty="0" err="1" smtClean="0"/>
              <a:t>at</a:t>
            </a:r>
            <a:r>
              <a:rPr lang="de-DE" sz="3200" dirty="0" smtClean="0"/>
              <a:t> </a:t>
            </a:r>
            <a:r>
              <a:rPr lang="de-DE" sz="3200" dirty="0" err="1" smtClean="0"/>
              <a:t>the</a:t>
            </a:r>
            <a:r>
              <a:rPr lang="de-DE" sz="3200" dirty="0" smtClean="0"/>
              <a:t> HESR</a:t>
            </a:r>
            <a:endParaRPr lang="de-DE" sz="3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33388" y="-659092"/>
            <a:ext cx="5110752" cy="911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lipse 3"/>
          <p:cNvSpPr/>
          <p:nvPr/>
        </p:nvSpPr>
        <p:spPr bwMode="auto">
          <a:xfrm>
            <a:off x="6804248" y="4653136"/>
            <a:ext cx="1584176" cy="1584176"/>
          </a:xfrm>
          <a:prstGeom prst="ellipse">
            <a:avLst/>
          </a:prstGeom>
          <a:gradFill rotWithShape="1">
            <a:gsLst>
              <a:gs pos="0">
                <a:srgbClr val="FFC000">
                  <a:alpha val="49000"/>
                </a:srgbClr>
              </a:gs>
              <a:gs pos="100000">
                <a:srgbClr val="FFFFFF">
                  <a:alpha val="44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971600" y="1340767"/>
            <a:ext cx="1584176" cy="1584176"/>
          </a:xfrm>
          <a:prstGeom prst="ellipse">
            <a:avLst/>
          </a:prstGeom>
          <a:gradFill rotWithShape="1">
            <a:gsLst>
              <a:gs pos="0">
                <a:srgbClr val="FFC000">
                  <a:alpha val="49000"/>
                </a:srgbClr>
              </a:gs>
              <a:gs pos="100000">
                <a:srgbClr val="FFFFFF">
                  <a:alpha val="44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04048" y="5895289"/>
            <a:ext cx="4240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0070C0"/>
                </a:solidFill>
              </a:rPr>
              <a:t>Internal </a:t>
            </a:r>
            <a:r>
              <a:rPr lang="de-DE" sz="2800" b="1" dirty="0" err="1" smtClean="0">
                <a:solidFill>
                  <a:srgbClr val="0070C0"/>
                </a:solidFill>
              </a:rPr>
              <a:t>jet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and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fiber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target</a:t>
            </a:r>
            <a:endParaRPr lang="de-DE" sz="2800" b="1" dirty="0">
              <a:solidFill>
                <a:srgbClr val="0070C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1338" y="1340767"/>
            <a:ext cx="2394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>
                <a:solidFill>
                  <a:srgbClr val="0070C0"/>
                </a:solidFill>
              </a:rPr>
              <a:t>electron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target</a:t>
            </a:r>
            <a:endParaRPr lang="de-DE" sz="2800" b="1" dirty="0">
              <a:solidFill>
                <a:srgbClr val="0070C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15925" y="2195976"/>
            <a:ext cx="4086375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Possible</a:t>
            </a:r>
            <a:r>
              <a:rPr lang="de-DE" sz="2000" dirty="0" smtClean="0"/>
              <a:t> </a:t>
            </a:r>
            <a:r>
              <a:rPr lang="de-DE" sz="2000" dirty="0" err="1" smtClean="0"/>
              <a:t>location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target</a:t>
            </a:r>
            <a:r>
              <a:rPr lang="de-DE" sz="2000" dirty="0" smtClean="0"/>
              <a:t> </a:t>
            </a:r>
            <a:r>
              <a:rPr lang="de-DE" sz="2000" dirty="0" err="1" smtClean="0"/>
              <a:t>stations</a:t>
            </a:r>
            <a:r>
              <a:rPr lang="de-DE" sz="2000" dirty="0" smtClean="0"/>
              <a:t>.</a:t>
            </a:r>
          </a:p>
          <a:p>
            <a:r>
              <a:rPr lang="de-DE" sz="2000" dirty="0" smtClean="0"/>
              <a:t>Straight </a:t>
            </a:r>
            <a:r>
              <a:rPr lang="de-DE" sz="2000" dirty="0" err="1" smtClean="0"/>
              <a:t>sections</a:t>
            </a:r>
            <a:r>
              <a:rPr lang="de-DE" sz="2000" dirty="0" smtClean="0"/>
              <a:t>  </a:t>
            </a:r>
            <a:r>
              <a:rPr lang="de-DE" sz="2000" dirty="0" err="1" smtClean="0"/>
              <a:t>are</a:t>
            </a:r>
            <a:r>
              <a:rPr lang="de-DE" sz="2000" dirty="0" smtClean="0"/>
              <a:t> also </a:t>
            </a:r>
            <a:r>
              <a:rPr lang="de-DE" sz="2000" dirty="0" err="1" smtClean="0"/>
              <a:t>well</a:t>
            </a:r>
            <a:r>
              <a:rPr lang="de-DE" sz="2000" dirty="0" smtClean="0"/>
              <a:t> </a:t>
            </a:r>
            <a:r>
              <a:rPr lang="de-DE" sz="2000" dirty="0" err="1" smtClean="0"/>
              <a:t>suited</a:t>
            </a:r>
            <a:r>
              <a:rPr lang="de-DE" sz="2000" dirty="0" smtClean="0"/>
              <a:t>.</a:t>
            </a:r>
            <a:endParaRPr lang="de-DE" sz="200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-25700" y="972322"/>
            <a:ext cx="9169700" cy="5885677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de-DE" b="1" dirty="0" err="1"/>
              <a:t>Some</a:t>
            </a:r>
            <a:r>
              <a:rPr lang="de-DE" b="1" dirty="0"/>
              <a:t> </a:t>
            </a:r>
            <a:r>
              <a:rPr lang="de-DE" b="1" dirty="0" err="1" smtClean="0"/>
              <a:t>requirements</a:t>
            </a:r>
            <a:endParaRPr lang="de-DE" b="1" dirty="0" smtClean="0"/>
          </a:p>
          <a:p>
            <a:pPr marL="0" indent="0" algn="ctr">
              <a:buNone/>
            </a:pPr>
            <a:endParaRPr lang="de-DE" dirty="0" smtClean="0"/>
          </a:p>
          <a:p>
            <a:r>
              <a:rPr lang="de-DE" dirty="0" err="1" smtClean="0"/>
              <a:t>Stochastic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 (&amp; </a:t>
            </a:r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 smtClean="0"/>
              <a:t>Broadband </a:t>
            </a:r>
            <a:r>
              <a:rPr lang="de-DE" dirty="0" err="1" smtClean="0"/>
              <a:t>Schottky</a:t>
            </a:r>
            <a:endParaRPr lang="de-DE" dirty="0" smtClean="0"/>
          </a:p>
          <a:p>
            <a:r>
              <a:rPr lang="de-DE" dirty="0" smtClean="0"/>
              <a:t>Target </a:t>
            </a:r>
            <a:r>
              <a:rPr lang="de-DE" dirty="0" err="1" smtClean="0"/>
              <a:t>stations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endParaRPr lang="de-DE" dirty="0" smtClean="0"/>
          </a:p>
          <a:p>
            <a:pPr lvl="1"/>
            <a:r>
              <a:rPr lang="de-DE" dirty="0" err="1" smtClean="0"/>
              <a:t>electron</a:t>
            </a:r>
            <a:r>
              <a:rPr lang="de-DE" dirty="0" smtClean="0"/>
              <a:t>-, gasjet-, fiber-targets</a:t>
            </a:r>
          </a:p>
          <a:p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de-DE" dirty="0" smtClean="0"/>
          </a:p>
          <a:p>
            <a:r>
              <a:rPr lang="de-DE" dirty="0" smtClean="0"/>
              <a:t>Ion </a:t>
            </a:r>
            <a:r>
              <a:rPr lang="de-DE" dirty="0" err="1" smtClean="0"/>
              <a:t>Stacking</a:t>
            </a:r>
            <a:endParaRPr lang="de-DE" dirty="0" smtClean="0"/>
          </a:p>
          <a:p>
            <a:r>
              <a:rPr lang="de-DE" dirty="0" err="1" smtClean="0"/>
              <a:t>Acceleration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Deceleration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54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Target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endParaRPr lang="de-DE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3888432" cy="216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71726"/>
            <a:ext cx="3689424" cy="208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lipse 3"/>
          <p:cNvSpPr/>
          <p:nvPr/>
        </p:nvSpPr>
        <p:spPr bwMode="auto">
          <a:xfrm>
            <a:off x="6677448" y="1488431"/>
            <a:ext cx="576064" cy="2456348"/>
          </a:xfrm>
          <a:prstGeom prst="ellipse">
            <a:avLst/>
          </a:prstGeom>
          <a:gradFill rotWithShape="1">
            <a:gsLst>
              <a:gs pos="0">
                <a:srgbClr val="FFC000">
                  <a:alpha val="51000"/>
                </a:srgbClr>
              </a:gs>
              <a:gs pos="100000">
                <a:srgbClr val="FFFFFF">
                  <a:alpha val="44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1547664" y="1488431"/>
            <a:ext cx="576064" cy="2456348"/>
          </a:xfrm>
          <a:prstGeom prst="ellipse">
            <a:avLst/>
          </a:prstGeom>
          <a:gradFill rotWithShape="1">
            <a:gsLst>
              <a:gs pos="0">
                <a:srgbClr val="FFC000">
                  <a:alpha val="51000"/>
                </a:srgbClr>
              </a:gs>
              <a:gs pos="100000">
                <a:srgbClr val="FFFFFF">
                  <a:alpha val="44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Pfeil nach unten 4"/>
          <p:cNvSpPr/>
          <p:nvPr/>
        </p:nvSpPr>
        <p:spPr bwMode="auto">
          <a:xfrm rot="10800000">
            <a:off x="6781973" y="3858609"/>
            <a:ext cx="377256" cy="492333"/>
          </a:xfrm>
          <a:prstGeom prst="downArrow">
            <a:avLst/>
          </a:prstGeom>
          <a:gradFill rotWithShape="1">
            <a:gsLst>
              <a:gs pos="76000">
                <a:srgbClr val="333399"/>
              </a:gs>
              <a:gs pos="0">
                <a:srgbClr val="FFC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Pfeil nach unten 8"/>
          <p:cNvSpPr/>
          <p:nvPr/>
        </p:nvSpPr>
        <p:spPr bwMode="auto">
          <a:xfrm rot="10800000">
            <a:off x="1653964" y="3858609"/>
            <a:ext cx="377256" cy="492333"/>
          </a:xfrm>
          <a:prstGeom prst="downArrow">
            <a:avLst/>
          </a:prstGeom>
          <a:gradFill rotWithShape="1">
            <a:gsLst>
              <a:gs pos="76000">
                <a:srgbClr val="333399"/>
              </a:gs>
              <a:gs pos="0">
                <a:srgbClr val="FFC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879215" y="5221179"/>
            <a:ext cx="25274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Beam </a:t>
            </a:r>
            <a:r>
              <a:rPr lang="de-DE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emmittance</a:t>
            </a:r>
            <a:r>
              <a:rPr lang="de-DE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1</a:t>
            </a:r>
            <a:r>
              <a:rPr lang="de-DE" dirty="0" smtClean="0">
                <a:latin typeface="Symbol" pitchFamily="18" charset="2"/>
                <a:ea typeface="Verdana" pitchFamily="34" charset="0"/>
                <a:cs typeface="Verdana" pitchFamily="34" charset="0"/>
              </a:rPr>
              <a:t>p</a:t>
            </a:r>
            <a:r>
              <a:rPr lang="de-DE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mm </a:t>
            </a:r>
            <a:r>
              <a:rPr lang="de-DE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mrad</a:t>
            </a:r>
            <a:r>
              <a:rPr lang="de-DE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assumed</a:t>
            </a:r>
            <a:endParaRPr lang="de-DE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de-DE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no</a:t>
            </a:r>
            <a:r>
              <a:rPr lang="de-DE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electron</a:t>
            </a:r>
            <a:r>
              <a:rPr lang="de-DE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cooling</a:t>
            </a:r>
            <a:r>
              <a:rPr lang="de-DE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de-DE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5148064" y="1501204"/>
            <a:ext cx="576064" cy="2456348"/>
          </a:xfrm>
          <a:prstGeom prst="ellipse">
            <a:avLst/>
          </a:prstGeom>
          <a:gradFill rotWithShape="1">
            <a:gsLst>
              <a:gs pos="0">
                <a:srgbClr val="FFC000">
                  <a:alpha val="51000"/>
                </a:srgbClr>
              </a:gs>
              <a:gs pos="100000">
                <a:srgbClr val="FFFFFF">
                  <a:alpha val="44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0" y="1420868"/>
            <a:ext cx="576064" cy="2456348"/>
          </a:xfrm>
          <a:prstGeom prst="ellipse">
            <a:avLst/>
          </a:prstGeom>
          <a:gradFill rotWithShape="1">
            <a:gsLst>
              <a:gs pos="0">
                <a:srgbClr val="FFC000">
                  <a:alpha val="51000"/>
                </a:srgbClr>
              </a:gs>
              <a:gs pos="100000">
                <a:srgbClr val="FFFFFF">
                  <a:alpha val="44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23728" y="4104775"/>
            <a:ext cx="98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detector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7253512" y="4166276"/>
            <a:ext cx="98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detector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0" y="1051536"/>
            <a:ext cx="744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target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5076056" y="1124744"/>
            <a:ext cx="744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target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7936279" y="1321604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Z=92</a:t>
            </a:r>
            <a:endParaRPr lang="de-DE" sz="28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2996208" y="1329988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Z=50</a:t>
            </a:r>
            <a:endParaRPr lang="de-DE" sz="2800" b="1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833" y="4691815"/>
            <a:ext cx="2201895" cy="176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5014" y="5899654"/>
            <a:ext cx="14826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Many</a:t>
            </a:r>
            <a:r>
              <a:rPr lang="de-DE" sz="1600" dirty="0" smtClean="0"/>
              <a:t> </a:t>
            </a:r>
            <a:r>
              <a:rPr lang="de-DE" sz="1600" dirty="0" err="1" smtClean="0"/>
              <a:t>thanks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endParaRPr lang="de-DE" sz="1600" dirty="0" smtClean="0"/>
          </a:p>
          <a:p>
            <a:r>
              <a:rPr lang="de-DE" sz="1600" dirty="0" smtClean="0"/>
              <a:t>Alexei </a:t>
            </a:r>
            <a:r>
              <a:rPr lang="de-DE" sz="1600" dirty="0" err="1"/>
              <a:t>Dolinskii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6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409881"/>
              </p:ext>
            </p:extLst>
          </p:nvPr>
        </p:nvGraphicFramePr>
        <p:xfrm>
          <a:off x="2339752" y="980728"/>
          <a:ext cx="4154487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32" name="Graph" r:id="rId3" imgW="4154760" imgH="2901600" progId="Origin50.Graph">
                  <p:embed/>
                </p:oleObj>
              </mc:Choice>
              <mc:Fallback>
                <p:oleObj name="Graph" r:id="rId3" imgW="415476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9752" y="980728"/>
                        <a:ext cx="4154487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137991"/>
              </p:ext>
            </p:extLst>
          </p:nvPr>
        </p:nvGraphicFramePr>
        <p:xfrm>
          <a:off x="2195736" y="3429000"/>
          <a:ext cx="4275137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33" name="Graph" r:id="rId5" imgW="4275720" imgH="3022200" progId="Origin50.Graph">
                  <p:embed/>
                </p:oleObj>
              </mc:Choice>
              <mc:Fallback>
                <p:oleObj name="Graph" r:id="rId5" imgW="427572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5736" y="3429000"/>
                        <a:ext cx="4275137" cy="302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691680" y="188640"/>
            <a:ext cx="6595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Beam </a:t>
            </a:r>
            <a:r>
              <a:rPr lang="de-DE" sz="36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lifetimes</a:t>
            </a:r>
            <a:r>
              <a:rPr lang="de-DE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</a:t>
            </a:r>
            <a:r>
              <a:rPr lang="de-DE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HESR</a:t>
            </a:r>
            <a:endParaRPr lang="de-DE" sz="3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2204864"/>
            <a:ext cx="2232248" cy="28623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Moderate </a:t>
            </a:r>
          </a:p>
          <a:p>
            <a:r>
              <a:rPr lang="de-DE" b="1" dirty="0"/>
              <a:t>b</a:t>
            </a:r>
            <a:r>
              <a:rPr lang="de-DE" b="1" dirty="0" smtClean="0"/>
              <a:t>eam </a:t>
            </a:r>
            <a:r>
              <a:rPr lang="de-DE" b="1" dirty="0" err="1" smtClean="0"/>
              <a:t>lifetimes</a:t>
            </a:r>
            <a:endParaRPr lang="de-DE" b="1" dirty="0" smtClean="0"/>
          </a:p>
          <a:p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charge</a:t>
            </a:r>
            <a:r>
              <a:rPr lang="de-DE" b="1" dirty="0" smtClean="0"/>
              <a:t> </a:t>
            </a:r>
            <a:r>
              <a:rPr lang="de-DE" b="1" dirty="0" err="1" smtClean="0"/>
              <a:t>exchange</a:t>
            </a:r>
            <a:r>
              <a:rPr lang="de-DE" b="1" dirty="0"/>
              <a:t> </a:t>
            </a:r>
            <a:r>
              <a:rPr lang="de-DE" b="1" dirty="0" err="1" smtClean="0"/>
              <a:t>rates</a:t>
            </a:r>
            <a:endParaRPr lang="de-DE" dirty="0"/>
          </a:p>
          <a:p>
            <a:endParaRPr lang="de-DE" dirty="0" smtClean="0"/>
          </a:p>
          <a:p>
            <a:r>
              <a:rPr lang="de-DE" b="1" dirty="0" err="1" smtClean="0"/>
              <a:t>No</a:t>
            </a:r>
            <a:r>
              <a:rPr lang="de-DE" b="1" dirty="0" smtClean="0"/>
              <a:t> </a:t>
            </a:r>
            <a:r>
              <a:rPr lang="de-DE" b="1" dirty="0" err="1" smtClean="0"/>
              <a:t>limitations</a:t>
            </a:r>
            <a:endParaRPr lang="de-DE" b="1" dirty="0" smtClean="0"/>
          </a:p>
          <a:p>
            <a:r>
              <a:rPr lang="de-DE" b="1" dirty="0" smtClean="0"/>
              <a:t>due </a:t>
            </a:r>
            <a:r>
              <a:rPr lang="de-DE" b="1" dirty="0" err="1" smtClean="0"/>
              <a:t>to</a:t>
            </a:r>
            <a:r>
              <a:rPr lang="de-DE" b="1" dirty="0" smtClean="0"/>
              <a:t> residual</a:t>
            </a:r>
          </a:p>
          <a:p>
            <a:r>
              <a:rPr lang="de-DE" b="1" dirty="0" smtClean="0"/>
              <a:t>gas </a:t>
            </a:r>
            <a:r>
              <a:rPr lang="de-DE" b="1" dirty="0" err="1" smtClean="0"/>
              <a:t>conditions</a:t>
            </a:r>
            <a:r>
              <a:rPr lang="de-DE" b="1" dirty="0" smtClean="0"/>
              <a:t> </a:t>
            </a:r>
            <a:r>
              <a:rPr lang="de-DE" b="1" dirty="0" err="1" smtClean="0"/>
              <a:t>at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endParaRPr lang="de-DE" b="1" dirty="0" smtClean="0"/>
          </a:p>
          <a:p>
            <a:r>
              <a:rPr lang="de-DE" b="1" dirty="0" smtClean="0"/>
              <a:t>HESR (</a:t>
            </a:r>
            <a:r>
              <a:rPr lang="de-DE" b="1" dirty="0" err="1" smtClean="0"/>
              <a:t>assumed</a:t>
            </a:r>
            <a:r>
              <a:rPr lang="de-DE" b="1" dirty="0" smtClean="0"/>
              <a:t>: 10</a:t>
            </a:r>
            <a:r>
              <a:rPr lang="de-DE" b="1" baseline="30000" dirty="0" smtClean="0"/>
              <a:t>-9</a:t>
            </a:r>
            <a:r>
              <a:rPr lang="de-DE" b="1" dirty="0" smtClean="0"/>
              <a:t> </a:t>
            </a:r>
            <a:r>
              <a:rPr lang="de-DE" b="1" dirty="0" err="1" smtClean="0"/>
              <a:t>mbar</a:t>
            </a:r>
            <a:r>
              <a:rPr lang="de-DE" b="1" dirty="0" smtClean="0"/>
              <a:t>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516216" y="2204864"/>
            <a:ext cx="2398542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b="1" dirty="0" smtClean="0"/>
              <a:t>Even </a:t>
            </a:r>
            <a:r>
              <a:rPr lang="de-DE" b="1" dirty="0" err="1" smtClean="0"/>
              <a:t>fiber</a:t>
            </a:r>
            <a:r>
              <a:rPr lang="de-DE" b="1" dirty="0" smtClean="0"/>
              <a:t> </a:t>
            </a:r>
            <a:r>
              <a:rPr lang="de-DE" b="1" dirty="0" err="1" smtClean="0"/>
              <a:t>targets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endParaRPr lang="de-DE" b="1" dirty="0" smtClean="0"/>
          </a:p>
          <a:p>
            <a:r>
              <a:rPr lang="de-DE" b="1" dirty="0" smtClean="0"/>
              <a:t>high-Z </a:t>
            </a:r>
            <a:r>
              <a:rPr lang="de-DE" b="1" dirty="0" err="1" smtClean="0"/>
              <a:t>materials</a:t>
            </a:r>
            <a:r>
              <a:rPr lang="de-DE" b="1" dirty="0" smtClean="0"/>
              <a:t> </a:t>
            </a:r>
            <a:r>
              <a:rPr lang="de-DE" b="1" dirty="0" err="1" smtClean="0"/>
              <a:t>can</a:t>
            </a:r>
            <a:r>
              <a:rPr lang="de-DE" b="1" dirty="0" smtClean="0"/>
              <a:t> </a:t>
            </a:r>
            <a:r>
              <a:rPr lang="de-DE" b="1" dirty="0" err="1" smtClean="0"/>
              <a:t>be</a:t>
            </a:r>
            <a:endParaRPr lang="de-DE" b="1" dirty="0" smtClean="0"/>
          </a:p>
          <a:p>
            <a:r>
              <a:rPr lang="de-DE" b="1" dirty="0" err="1" smtClean="0"/>
              <a:t>used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730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c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 b="2792"/>
          <a:stretch>
            <a:fillRect/>
          </a:stretch>
        </p:blipFill>
        <p:spPr bwMode="auto">
          <a:xfrm>
            <a:off x="0" y="906161"/>
            <a:ext cx="9144000" cy="59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3999"/>
                  </a:srgbClr>
                </a:solidFill>
              </a14:hiddenFill>
            </a:ext>
          </a:extLst>
        </p:spPr>
      </p:pic>
      <p:sp>
        <p:nvSpPr>
          <p:cNvPr id="424966" name="Text Box 6"/>
          <p:cNvSpPr txBox="1">
            <a:spLocks noChangeArrowheads="1"/>
          </p:cNvSpPr>
          <p:nvPr/>
        </p:nvSpPr>
        <p:spPr bwMode="auto">
          <a:xfrm>
            <a:off x="-36512" y="110434"/>
            <a:ext cx="9182252" cy="138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59D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Verdana" pitchFamily="34" charset="0"/>
              </a:rPr>
              <a:t>Heavy </a:t>
            </a:r>
            <a:r>
              <a:rPr lang="en-US" sz="3200" b="1" dirty="0">
                <a:solidFill>
                  <a:schemeClr val="bg1"/>
                </a:solidFill>
                <a:latin typeface="Verdana" pitchFamily="34" charset="0"/>
              </a:rPr>
              <a:t>Highly Charged Ions</a:t>
            </a:r>
          </a:p>
          <a:p>
            <a:pPr>
              <a:lnSpc>
                <a:spcPct val="140000"/>
              </a:lnSpc>
            </a:pPr>
            <a:endParaRPr lang="en-US" sz="32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424972" name="Picture 12" descr="c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9" b="2792"/>
          <a:stretch>
            <a:fillRect/>
          </a:stretch>
        </p:blipFill>
        <p:spPr bwMode="auto">
          <a:xfrm>
            <a:off x="0" y="2349500"/>
            <a:ext cx="91440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3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4973" name="AutoShape 13"/>
          <p:cNvSpPr>
            <a:spLocks noChangeArrowheads="1"/>
          </p:cNvSpPr>
          <p:nvPr/>
        </p:nvSpPr>
        <p:spPr bwMode="auto">
          <a:xfrm>
            <a:off x="2195513" y="3805238"/>
            <a:ext cx="1008062" cy="992187"/>
          </a:xfrm>
          <a:prstGeom prst="downArrow">
            <a:avLst>
              <a:gd name="adj1" fmla="val 53074"/>
              <a:gd name="adj2" fmla="val 38880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62745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24974" name="Text Box 14"/>
          <p:cNvSpPr txBox="1">
            <a:spLocks noChangeArrowheads="1"/>
          </p:cNvSpPr>
          <p:nvPr/>
        </p:nvSpPr>
        <p:spPr bwMode="auto">
          <a:xfrm>
            <a:off x="609600" y="5130800"/>
            <a:ext cx="4178300" cy="1474788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62745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3600">
                <a:latin typeface="Verdana" pitchFamily="34" charset="0"/>
              </a:rPr>
              <a:t>Making all </a:t>
            </a:r>
          </a:p>
          <a:p>
            <a:pPr algn="ctr">
              <a:lnSpc>
                <a:spcPct val="140000"/>
              </a:lnSpc>
            </a:pPr>
            <a:r>
              <a:rPr lang="en-US" sz="3600">
                <a:latin typeface="Verdana" pitchFamily="34" charset="0"/>
              </a:rPr>
              <a:t>the Difference !</a:t>
            </a:r>
            <a:endParaRPr lang="en-US" sz="4000">
              <a:solidFill>
                <a:srgbClr val="0000CC"/>
              </a:solidFill>
              <a:latin typeface="Verdana" pitchFamily="34" charset="0"/>
            </a:endParaRPr>
          </a:p>
        </p:txBody>
      </p:sp>
      <p:pic>
        <p:nvPicPr>
          <p:cNvPr id="424975" name="Picture 15" descr="c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2" b="2792"/>
          <a:stretch>
            <a:fillRect/>
          </a:stretch>
        </p:blipFill>
        <p:spPr bwMode="auto">
          <a:xfrm>
            <a:off x="0" y="2880618"/>
            <a:ext cx="91440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3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0" y="4935746"/>
            <a:ext cx="4953600" cy="190205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dirty="0">
                <a:latin typeface="Verdana" pitchFamily="34" charset="0"/>
              </a:rPr>
              <a:t>I. Extreme Dynamic Fields</a:t>
            </a:r>
          </a:p>
          <a:p>
            <a:pPr>
              <a:lnSpc>
                <a:spcPct val="140000"/>
              </a:lnSpc>
            </a:pPr>
            <a:r>
              <a:rPr lang="en-US" sz="2800" dirty="0">
                <a:latin typeface="Verdana" pitchFamily="34" charset="0"/>
              </a:rPr>
              <a:t>II. Extreme Static Fields</a:t>
            </a:r>
          </a:p>
          <a:p>
            <a:pPr>
              <a:lnSpc>
                <a:spcPct val="140000"/>
              </a:lnSpc>
            </a:pPr>
            <a:r>
              <a:rPr lang="en-US" sz="2800" dirty="0">
                <a:latin typeface="Verdana" pitchFamily="34" charset="0"/>
              </a:rPr>
              <a:t>III.  Fundamental </a:t>
            </a:r>
            <a:r>
              <a:rPr lang="en-US" sz="2800" dirty="0" smtClean="0">
                <a:latin typeface="Verdana" pitchFamily="34" charset="0"/>
              </a:rPr>
              <a:t>Physics</a:t>
            </a:r>
            <a:endParaRPr lang="en-US" sz="28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11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88640"/>
            <a:ext cx="7235825" cy="641350"/>
          </a:xfrm>
          <a:noFill/>
          <a:ln/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pitchFamily="34" charset="0"/>
              </a:rPr>
              <a:t>Antiproton Accumulator Ring RESR</a:t>
            </a:r>
            <a:r>
              <a:rPr lang="en-US" sz="3600" b="1" dirty="0">
                <a:latin typeface="Arial" pitchFamily="34" charset="0"/>
              </a:rPr>
              <a:t> </a:t>
            </a:r>
            <a:endParaRPr lang="en-US" sz="2800" b="1" dirty="0">
              <a:latin typeface="Arial" pitchFamily="34" charset="0"/>
            </a:endParaRPr>
          </a:p>
        </p:txBody>
      </p:sp>
      <p:sp>
        <p:nvSpPr>
          <p:cNvPr id="591875" name="Text Box 3"/>
          <p:cNvSpPr txBox="1">
            <a:spLocks noChangeArrowheads="1"/>
          </p:cNvSpPr>
          <p:nvPr/>
        </p:nvSpPr>
        <p:spPr bwMode="auto">
          <a:xfrm>
            <a:off x="520700" y="2476500"/>
            <a:ext cx="414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4848225" y="1382713"/>
            <a:ext cx="395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en-GB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91877" name="Text Box 5"/>
          <p:cNvSpPr txBox="1">
            <a:spLocks noChangeArrowheads="1"/>
          </p:cNvSpPr>
          <p:nvPr/>
        </p:nvSpPr>
        <p:spPr bwMode="auto">
          <a:xfrm>
            <a:off x="4391025" y="3105150"/>
            <a:ext cx="4089400" cy="15557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solidFill>
                  <a:prstClr val="black"/>
                </a:solidFill>
                <a:latin typeface="Arial" pitchFamily="34" charset="0"/>
              </a:rPr>
              <a:t>accumulation of antiprotons</a:t>
            </a:r>
            <a:br>
              <a:rPr lang="en-US" sz="2000">
                <a:solidFill>
                  <a:prstClr val="black"/>
                </a:solidFill>
                <a:latin typeface="Arial" pitchFamily="34" charset="0"/>
              </a:rPr>
            </a:br>
            <a:r>
              <a:rPr lang="en-US" sz="2000">
                <a:solidFill>
                  <a:prstClr val="black"/>
                </a:solidFill>
                <a:latin typeface="Arial" pitchFamily="34" charset="0"/>
              </a:rPr>
              <a:t>by a combination of rf and</a:t>
            </a:r>
            <a:br>
              <a:rPr lang="en-US" sz="2000">
                <a:solidFill>
                  <a:prstClr val="black"/>
                </a:solidFill>
                <a:latin typeface="Arial" pitchFamily="34" charset="0"/>
              </a:rPr>
            </a:br>
            <a:r>
              <a:rPr lang="en-US" sz="2000">
                <a:solidFill>
                  <a:prstClr val="black"/>
                </a:solidFill>
                <a:latin typeface="Arial" pitchFamily="34" charset="0"/>
              </a:rPr>
              <a:t>stochastic cooling</a:t>
            </a:r>
          </a:p>
          <a:p>
            <a:pPr eaLnBrk="0" hangingPunct="0"/>
            <a:r>
              <a:rPr lang="en-US" i="1">
                <a:solidFill>
                  <a:srgbClr val="C0504D"/>
                </a:solidFill>
                <a:latin typeface="Arial" pitchFamily="34" charset="0"/>
              </a:rPr>
              <a:t>max. accumulation rate </a:t>
            </a:r>
            <a:r>
              <a:rPr lang="en-US" i="1">
                <a:solidFill>
                  <a:srgbClr val="FF9966"/>
                </a:solidFill>
                <a:latin typeface="Arial" pitchFamily="34" charset="0"/>
              </a:rPr>
              <a:t> </a:t>
            </a:r>
            <a:r>
              <a:rPr lang="en-US" i="1">
                <a:solidFill>
                  <a:srgbClr val="C0504D"/>
                </a:solidFill>
                <a:latin typeface="Arial" pitchFamily="34" charset="0"/>
              </a:rPr>
              <a:t>3.5 (7)</a:t>
            </a:r>
            <a:r>
              <a:rPr lang="en-US" sz="1600" i="1">
                <a:solidFill>
                  <a:srgbClr val="C0504D"/>
                </a:solidFill>
                <a:latin typeface="Arial" pitchFamily="34" charset="0"/>
                <a:sym typeface="Symbol" pitchFamily="18" charset="2"/>
              </a:rPr>
              <a:t>×</a:t>
            </a:r>
            <a:r>
              <a:rPr lang="en-US" i="1">
                <a:solidFill>
                  <a:srgbClr val="C0504D"/>
                </a:solidFill>
                <a:latin typeface="Arial" pitchFamily="34" charset="0"/>
                <a:sym typeface="Symbol" pitchFamily="18" charset="2"/>
              </a:rPr>
              <a:t>10</a:t>
            </a:r>
            <a:r>
              <a:rPr lang="en-US" i="1" baseline="30000">
                <a:solidFill>
                  <a:srgbClr val="C0504D"/>
                </a:solidFill>
                <a:latin typeface="Arial" pitchFamily="34" charset="0"/>
                <a:sym typeface="Symbol" pitchFamily="18" charset="2"/>
              </a:rPr>
              <a:t>10</a:t>
            </a:r>
            <a:r>
              <a:rPr lang="en-US" i="1">
                <a:solidFill>
                  <a:srgbClr val="C0504D"/>
                </a:solidFill>
                <a:latin typeface="Arial" pitchFamily="34" charset="0"/>
                <a:sym typeface="Symbol" pitchFamily="18" charset="2"/>
              </a:rPr>
              <a:t>/h</a:t>
            </a:r>
            <a:br>
              <a:rPr lang="en-US" i="1">
                <a:solidFill>
                  <a:srgbClr val="C0504D"/>
                </a:solidFill>
                <a:latin typeface="Arial" pitchFamily="34" charset="0"/>
                <a:sym typeface="Symbol" pitchFamily="18" charset="2"/>
              </a:rPr>
            </a:br>
            <a:r>
              <a:rPr lang="en-US" i="1">
                <a:solidFill>
                  <a:srgbClr val="C0504D"/>
                </a:solidFill>
                <a:latin typeface="Arial" pitchFamily="34" charset="0"/>
                <a:sym typeface="Symbol" pitchFamily="18" charset="2"/>
              </a:rPr>
              <a:t>max. stack intensity  1 </a:t>
            </a:r>
            <a:r>
              <a:rPr lang="en-US" i="1">
                <a:solidFill>
                  <a:srgbClr val="C0504D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× 10</a:t>
            </a:r>
            <a:r>
              <a:rPr lang="en-US" i="1" baseline="30000">
                <a:solidFill>
                  <a:srgbClr val="C0504D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11</a:t>
            </a:r>
          </a:p>
        </p:txBody>
      </p:sp>
      <p:sp>
        <p:nvSpPr>
          <p:cNvPr id="591878" name="Text Box 6"/>
          <p:cNvSpPr txBox="1">
            <a:spLocks noChangeArrowheads="1"/>
          </p:cNvSpPr>
          <p:nvPr/>
        </p:nvSpPr>
        <p:spPr bwMode="auto">
          <a:xfrm>
            <a:off x="4270375" y="1317625"/>
            <a:ext cx="41783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prstClr val="black"/>
                </a:solidFill>
                <a:latin typeface="Arial" pitchFamily="34" charset="0"/>
              </a:rPr>
              <a:t>circumference             (240 </a:t>
            </a:r>
            <a:r>
              <a:rPr lang="en-US">
                <a:solidFill>
                  <a:prstClr val="black"/>
                </a:solidFill>
                <a:latin typeface="Arial" pitchFamily="34" charset="0"/>
                <a:sym typeface="Symbol" pitchFamily="18" charset="2"/>
              </a:rPr>
              <a:t>) 246</a:t>
            </a:r>
            <a:r>
              <a:rPr lang="en-US">
                <a:solidFill>
                  <a:prstClr val="black"/>
                </a:solidFill>
                <a:latin typeface="Arial" pitchFamily="34" charset="0"/>
              </a:rPr>
              <a:t> m</a:t>
            </a:r>
          </a:p>
          <a:p>
            <a:pPr eaLnBrk="0" hangingPunct="0"/>
            <a:r>
              <a:rPr lang="en-US">
                <a:solidFill>
                  <a:prstClr val="black"/>
                </a:solidFill>
                <a:latin typeface="Arial" pitchFamily="34" charset="0"/>
              </a:rPr>
              <a:t>magnetic bending power   </a:t>
            </a:r>
            <a:r>
              <a:rPr lang="en-US">
                <a:solidFill>
                  <a:prstClr val="black"/>
                </a:solidFill>
                <a:latin typeface="Arial" pitchFamily="34" charset="0"/>
                <a:sym typeface="Symbol" pitchFamily="18" charset="2"/>
              </a:rPr>
              <a:t> 13 Tm</a:t>
            </a:r>
          </a:p>
          <a:p>
            <a:pPr eaLnBrk="0" hangingPunct="0"/>
            <a:r>
              <a:rPr lang="en-US">
                <a:solidFill>
                  <a:prstClr val="black"/>
                </a:solidFill>
                <a:latin typeface="Arial" pitchFamily="34" charset="0"/>
                <a:sym typeface="Symbol" pitchFamily="18" charset="2"/>
              </a:rPr>
              <a:t>tunes Q</a:t>
            </a:r>
            <a:r>
              <a:rPr lang="en-US" baseline="-25000">
                <a:solidFill>
                  <a:prstClr val="black"/>
                </a:solidFill>
                <a:latin typeface="Arial" pitchFamily="34" charset="0"/>
                <a:sym typeface="Symbol" pitchFamily="18" charset="2"/>
              </a:rPr>
              <a:t>x</a:t>
            </a:r>
            <a:r>
              <a:rPr lang="en-US">
                <a:solidFill>
                  <a:prstClr val="black"/>
                </a:solidFill>
                <a:latin typeface="Arial" pitchFamily="34" charset="0"/>
                <a:sym typeface="Symbol" pitchFamily="18" charset="2"/>
              </a:rPr>
              <a:t>/Q</a:t>
            </a:r>
            <a:r>
              <a:rPr lang="en-US" baseline="-25000">
                <a:solidFill>
                  <a:prstClr val="black"/>
                </a:solidFill>
                <a:latin typeface="Arial" pitchFamily="34" charset="0"/>
                <a:sym typeface="Symbol" pitchFamily="18" charset="2"/>
              </a:rPr>
              <a:t>y</a:t>
            </a:r>
            <a:r>
              <a:rPr lang="en-US">
                <a:solidFill>
                  <a:prstClr val="black"/>
                </a:solidFill>
                <a:latin typeface="Arial" pitchFamily="34" charset="0"/>
                <a:sym typeface="Symbol" pitchFamily="18" charset="2"/>
              </a:rPr>
              <a:t>	             3.12/4.11</a:t>
            </a:r>
            <a:endParaRPr lang="en-US">
              <a:solidFill>
                <a:prstClr val="black"/>
              </a:solidFill>
              <a:latin typeface="Arial" pitchFamily="34" charset="0"/>
            </a:endParaRPr>
          </a:p>
          <a:p>
            <a:pPr eaLnBrk="0" hangingPunct="0"/>
            <a:r>
              <a:rPr lang="en-US">
                <a:solidFill>
                  <a:prstClr val="black"/>
                </a:solidFill>
                <a:latin typeface="Arial" pitchFamily="34" charset="0"/>
              </a:rPr>
              <a:t>momentum acceptance     </a:t>
            </a:r>
            <a:r>
              <a:rPr lang="en-US">
                <a:solidFill>
                  <a:prstClr val="black"/>
                </a:solidFill>
                <a:latin typeface="Arial" pitchFamily="34" charset="0"/>
                <a:sym typeface="Symbol" pitchFamily="18" charset="2"/>
              </a:rPr>
              <a:t>1.0 %</a:t>
            </a:r>
          </a:p>
          <a:p>
            <a:pPr eaLnBrk="0" hangingPunct="0"/>
            <a:r>
              <a:rPr lang="en-US">
                <a:solidFill>
                  <a:prstClr val="black"/>
                </a:solidFill>
                <a:latin typeface="Arial" pitchFamily="34" charset="0"/>
                <a:sym typeface="Symbol" pitchFamily="18" charset="2"/>
              </a:rPr>
              <a:t>transverse accept. h/v     2510</a:t>
            </a:r>
            <a:r>
              <a:rPr lang="en-US" baseline="30000">
                <a:solidFill>
                  <a:prstClr val="black"/>
                </a:solidFill>
                <a:latin typeface="Arial" pitchFamily="34" charset="0"/>
                <a:sym typeface="Symbol" pitchFamily="18" charset="2"/>
              </a:rPr>
              <a:t>-6 </a:t>
            </a:r>
            <a:r>
              <a:rPr lang="en-US">
                <a:solidFill>
                  <a:prstClr val="black"/>
                </a:solidFill>
                <a:latin typeface="Arial" pitchFamily="34" charset="0"/>
                <a:sym typeface="Symbol" pitchFamily="18" charset="2"/>
              </a:rPr>
              <a:t>m</a:t>
            </a:r>
          </a:p>
          <a:p>
            <a:pPr eaLnBrk="0" hangingPunct="0"/>
            <a:r>
              <a:rPr lang="en-US">
                <a:solidFill>
                  <a:prstClr val="black"/>
                </a:solidFill>
                <a:latin typeface="Arial" pitchFamily="34" charset="0"/>
                <a:sym typeface="Symbol" pitchFamily="18" charset="2"/>
              </a:rPr>
              <a:t>transition energy                3.3-6.4</a:t>
            </a:r>
          </a:p>
        </p:txBody>
      </p:sp>
      <p:pic>
        <p:nvPicPr>
          <p:cNvPr id="591879" name="Picture 7" descr="RESR63_1306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228725"/>
            <a:ext cx="3849688" cy="537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1880" name="Text Box 8"/>
          <p:cNvSpPr txBox="1">
            <a:spLocks noChangeArrowheads="1"/>
          </p:cNvSpPr>
          <p:nvPr/>
        </p:nvSpPr>
        <p:spPr bwMode="auto">
          <a:xfrm>
            <a:off x="4408488" y="4778375"/>
            <a:ext cx="4337050" cy="14652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solidFill>
                  <a:prstClr val="black"/>
                </a:solidFill>
                <a:latin typeface="Arial" pitchFamily="34" charset="0"/>
              </a:rPr>
              <a:t>additional mode:</a:t>
            </a:r>
          </a:p>
          <a:p>
            <a:pPr eaLnBrk="0" hangingPunct="0"/>
            <a:r>
              <a:rPr lang="en-US" i="1">
                <a:solidFill>
                  <a:prstClr val="black"/>
                </a:solidFill>
                <a:latin typeface="Arial" pitchFamily="34" charset="0"/>
              </a:rPr>
              <a:t>fast deceleration of RIBs (antiprotons)</a:t>
            </a:r>
          </a:p>
          <a:p>
            <a:pPr eaLnBrk="0" hangingPunct="0"/>
            <a:r>
              <a:rPr lang="en-US" i="1">
                <a:solidFill>
                  <a:prstClr val="black"/>
                </a:solidFill>
                <a:latin typeface="Arial" pitchFamily="34" charset="0"/>
              </a:rPr>
              <a:t>to a minimum energy of 100 MeV/u</a:t>
            </a:r>
          </a:p>
          <a:p>
            <a:pPr eaLnBrk="0" hangingPunct="0"/>
            <a:r>
              <a:rPr lang="en-US" i="1">
                <a:solidFill>
                  <a:prstClr val="black"/>
                </a:solidFill>
                <a:latin typeface="Arial" pitchFamily="34" charset="0"/>
              </a:rPr>
              <a:t>for injection into NESR (ER)</a:t>
            </a:r>
          </a:p>
          <a:p>
            <a:pPr eaLnBrk="0" hangingPunct="0"/>
            <a:r>
              <a:rPr lang="en-US" i="1">
                <a:solidFill>
                  <a:prstClr val="black"/>
                </a:solidFill>
                <a:latin typeface="Arial" pitchFamily="34" charset="0"/>
              </a:rPr>
              <a:t>for collider mode experiments</a:t>
            </a:r>
          </a:p>
        </p:txBody>
      </p:sp>
    </p:spTree>
    <p:extLst>
      <p:ext uri="{BB962C8B-B14F-4D97-AF65-F5344CB8AC3E}">
        <p14:creationId xmlns:p14="http://schemas.microsoft.com/office/powerpoint/2010/main" val="218150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900113" y="188640"/>
            <a:ext cx="7389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FLAIR Layout </a:t>
            </a:r>
          </a:p>
        </p:txBody>
      </p:sp>
      <p:pic>
        <p:nvPicPr>
          <p:cNvPr id="112643" name="Picture 3" descr="eg_20-10-06_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9248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13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2132856"/>
            <a:ext cx="9144000" cy="43204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kern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55576" y="980728"/>
            <a:ext cx="693324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Introduction</a:t>
            </a:r>
            <a:endParaRPr lang="de-DE" sz="20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Facilities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&amp;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instrumentation</a:t>
            </a:r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Low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experiments</a:t>
            </a:r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ound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state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QED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HITRAP/FLAIR: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from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fundamentals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applications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Super-Critical Fields</a:t>
            </a:r>
          </a:p>
          <a:p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Experiments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highly-charged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ions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relativistic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energies</a:t>
            </a:r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Target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Ionization</a:t>
            </a:r>
            <a:endParaRPr lang="de-DE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Pair-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production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phenomena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Radiative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Processes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Study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Bound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State QED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Nuclear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Parameters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Fundamental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Physics</a:t>
            </a:r>
            <a:endParaRPr lang="de-DE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2000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Summary</a:t>
            </a:r>
            <a:endParaRPr lang="de-DE" sz="20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3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ESR_Alles_grau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981075"/>
            <a:ext cx="7848600" cy="5080000"/>
          </a:xfrm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-76200"/>
            <a:ext cx="91440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cs typeface="Arial" pitchFamily="34" charset="0"/>
              </a:rPr>
              <a:t>X-Ray and Laser </a:t>
            </a:r>
            <a:r>
              <a:rPr lang="en-US" sz="3600" dirty="0">
                <a:solidFill>
                  <a:schemeClr val="bg1"/>
                </a:solidFill>
                <a:cs typeface="Arial" pitchFamily="34" charset="0"/>
              </a:rPr>
              <a:t>Spectroscopy at the ESR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341438"/>
            <a:ext cx="2328863" cy="3883025"/>
            <a:chOff x="0" y="1071"/>
            <a:chExt cx="1467" cy="2446"/>
          </a:xfrm>
        </p:grpSpPr>
        <p:sp>
          <p:nvSpPr>
            <p:cNvPr id="58378" name="Text Box 5"/>
            <p:cNvSpPr txBox="1">
              <a:spLocks noChangeArrowheads="1"/>
            </p:cNvSpPr>
            <p:nvPr/>
          </p:nvSpPr>
          <p:spPr bwMode="auto">
            <a:xfrm>
              <a:off x="0" y="1071"/>
              <a:ext cx="1467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de-DE" b="1">
                  <a:solidFill>
                    <a:srgbClr val="0000FF"/>
                  </a:solidFill>
                  <a:latin typeface="Verdana" pitchFamily="34" charset="0"/>
                </a:rPr>
                <a:t>Injection Energy</a:t>
              </a:r>
            </a:p>
            <a:p>
              <a:pPr algn="ctr" eaLnBrk="1" hangingPunct="1"/>
              <a:r>
                <a:rPr lang="de-DE" b="1">
                  <a:solidFill>
                    <a:srgbClr val="0000FF"/>
                  </a:solidFill>
                  <a:latin typeface="Verdana" pitchFamily="34" charset="0"/>
                </a:rPr>
                <a:t>400 MeV/u</a:t>
              </a:r>
            </a:p>
          </p:txBody>
        </p:sp>
        <p:sp>
          <p:nvSpPr>
            <p:cNvPr id="58379" name="AutoShape 6"/>
            <p:cNvSpPr>
              <a:spLocks noChangeArrowheads="1"/>
            </p:cNvSpPr>
            <p:nvPr/>
          </p:nvSpPr>
          <p:spPr bwMode="auto">
            <a:xfrm>
              <a:off x="476" y="1570"/>
              <a:ext cx="454" cy="1406"/>
            </a:xfrm>
            <a:prstGeom prst="downArrow">
              <a:avLst>
                <a:gd name="adj1" fmla="val 50000"/>
                <a:gd name="adj2" fmla="val 77423"/>
              </a:avLst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8380" name="Text Box 7"/>
            <p:cNvSpPr txBox="1">
              <a:spLocks noChangeArrowheads="1"/>
            </p:cNvSpPr>
            <p:nvPr/>
          </p:nvSpPr>
          <p:spPr bwMode="auto">
            <a:xfrm>
              <a:off x="185" y="3113"/>
              <a:ext cx="110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de-DE" b="1" dirty="0">
                  <a:solidFill>
                    <a:srgbClr val="002060"/>
                  </a:solidFill>
                  <a:latin typeface="Verdana" pitchFamily="34" charset="0"/>
                </a:rPr>
                <a:t>Experiment </a:t>
              </a:r>
            </a:p>
            <a:p>
              <a:pPr algn="ctr" eaLnBrk="1" hangingPunct="1"/>
              <a:r>
                <a:rPr lang="de-DE" b="1" dirty="0">
                  <a:solidFill>
                    <a:srgbClr val="002060"/>
                  </a:solidFill>
                  <a:latin typeface="Verdana" pitchFamily="34" charset="0"/>
                </a:rPr>
                <a:t>@ 10 </a:t>
              </a:r>
              <a:r>
                <a:rPr lang="de-DE" b="1" dirty="0" err="1">
                  <a:solidFill>
                    <a:srgbClr val="002060"/>
                  </a:solidFill>
                  <a:latin typeface="Verdana" pitchFamily="34" charset="0"/>
                </a:rPr>
                <a:t>MeV</a:t>
              </a:r>
              <a:r>
                <a:rPr lang="de-DE" b="1" dirty="0">
                  <a:solidFill>
                    <a:srgbClr val="002060"/>
                  </a:solidFill>
                  <a:latin typeface="Verdana" pitchFamily="34" charset="0"/>
                </a:rPr>
                <a:t>/u</a:t>
              </a:r>
            </a:p>
          </p:txBody>
        </p:sp>
        <p:sp>
          <p:nvSpPr>
            <p:cNvPr id="58381" name="Text Box 8"/>
            <p:cNvSpPr txBox="1">
              <a:spLocks noChangeArrowheads="1"/>
            </p:cNvSpPr>
            <p:nvPr/>
          </p:nvSpPr>
          <p:spPr bwMode="auto">
            <a:xfrm rot="-5400000">
              <a:off x="201" y="2016"/>
              <a:ext cx="9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b="1">
                  <a:solidFill>
                    <a:schemeClr val="bg1"/>
                  </a:solidFill>
                </a:rPr>
                <a:t>deceleration</a:t>
              </a:r>
            </a:p>
          </p:txBody>
        </p:sp>
      </p:grpSp>
      <p:pic>
        <p:nvPicPr>
          <p:cNvPr id="58373" name="Picture 10" descr="06_03_04-Heidelbe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t="33202" r="35822" b="30031"/>
          <a:stretch>
            <a:fillRect/>
          </a:stretch>
        </p:blipFill>
        <p:spPr bwMode="auto">
          <a:xfrm>
            <a:off x="0" y="5229225"/>
            <a:ext cx="15811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11"/>
          <p:cNvSpPr txBox="1">
            <a:spLocks noChangeArrowheads="1"/>
          </p:cNvSpPr>
          <p:nvPr/>
        </p:nvSpPr>
        <p:spPr bwMode="auto">
          <a:xfrm>
            <a:off x="0" y="1341438"/>
            <a:ext cx="2328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de-DE" b="1">
                <a:solidFill>
                  <a:srgbClr val="0000FF"/>
                </a:solidFill>
                <a:latin typeface="Verdana" pitchFamily="34" charset="0"/>
              </a:rPr>
              <a:t>Injection Energy</a:t>
            </a:r>
          </a:p>
          <a:p>
            <a:pPr algn="ctr" eaLnBrk="1" hangingPunct="1"/>
            <a:r>
              <a:rPr lang="de-DE" b="1">
                <a:solidFill>
                  <a:srgbClr val="0000FF"/>
                </a:solidFill>
                <a:latin typeface="Verdana" pitchFamily="34" charset="0"/>
              </a:rPr>
              <a:t>400 MeV/u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914400" y="3276600"/>
            <a:ext cx="7927975" cy="1066800"/>
            <a:chOff x="576" y="2064"/>
            <a:chExt cx="4994" cy="672"/>
          </a:xfrm>
        </p:grpSpPr>
        <p:sp>
          <p:nvSpPr>
            <p:cNvPr id="58376" name="Text Box 12"/>
            <p:cNvSpPr txBox="1">
              <a:spLocks noChangeArrowheads="1"/>
            </p:cNvSpPr>
            <p:nvPr/>
          </p:nvSpPr>
          <p:spPr bwMode="auto">
            <a:xfrm>
              <a:off x="624" y="2064"/>
              <a:ext cx="4946" cy="67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de-DE" sz="3200">
                  <a:solidFill>
                    <a:srgbClr val="0000FF"/>
                  </a:solidFill>
                </a:rPr>
                <a:t>Unique: deceleration of intense beams </a:t>
              </a:r>
            </a:p>
            <a:p>
              <a:pPr algn="ctr" eaLnBrk="1" hangingPunct="1"/>
              <a:r>
                <a:rPr lang="de-DE" sz="3200">
                  <a:solidFill>
                    <a:srgbClr val="0000FF"/>
                  </a:solidFill>
                </a:rPr>
                <a:t>of highly charged ions to very low energies</a:t>
              </a:r>
            </a:p>
          </p:txBody>
        </p:sp>
        <p:sp>
          <p:nvSpPr>
            <p:cNvPr id="58377" name="AutoShape 13"/>
            <p:cNvSpPr>
              <a:spLocks noChangeArrowheads="1"/>
            </p:cNvSpPr>
            <p:nvPr/>
          </p:nvSpPr>
          <p:spPr bwMode="auto">
            <a:xfrm>
              <a:off x="576" y="2064"/>
              <a:ext cx="4992" cy="672"/>
            </a:xfrm>
            <a:prstGeom prst="roundRect">
              <a:avLst>
                <a:gd name="adj" fmla="val 16667"/>
              </a:avLst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87522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1836738" y="3667125"/>
            <a:ext cx="5472112" cy="3398838"/>
            <a:chOff x="67" y="2121"/>
            <a:chExt cx="3447" cy="2141"/>
          </a:xfrm>
        </p:grpSpPr>
        <p:sp>
          <p:nvSpPr>
            <p:cNvPr id="61571" name="Oval 3"/>
            <p:cNvSpPr>
              <a:spLocks noChangeArrowheads="1"/>
            </p:cNvSpPr>
            <p:nvPr/>
          </p:nvSpPr>
          <p:spPr bwMode="auto">
            <a:xfrm>
              <a:off x="2616" y="3126"/>
              <a:ext cx="272" cy="272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1572" name="Group 4"/>
            <p:cNvGrpSpPr>
              <a:grpSpLocks/>
            </p:cNvGrpSpPr>
            <p:nvPr/>
          </p:nvGrpSpPr>
          <p:grpSpPr bwMode="auto">
            <a:xfrm>
              <a:off x="67" y="2121"/>
              <a:ext cx="3447" cy="2141"/>
              <a:chOff x="1121" y="2198"/>
              <a:chExt cx="3447" cy="2141"/>
            </a:xfrm>
          </p:grpSpPr>
          <p:graphicFrame>
            <p:nvGraphicFramePr>
              <p:cNvPr id="61573" name="Object 2"/>
              <p:cNvGraphicFramePr>
                <a:graphicFrameLocks noChangeAspect="1"/>
              </p:cNvGraphicFramePr>
              <p:nvPr/>
            </p:nvGraphicFramePr>
            <p:xfrm>
              <a:off x="1121" y="2198"/>
              <a:ext cx="3150" cy="21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313" name="Graph" r:id="rId3" imgW="3592982" imgH="2440838" progId="Origin50.Graph">
                      <p:embed/>
                    </p:oleObj>
                  </mc:Choice>
                  <mc:Fallback>
                    <p:oleObj name="Graph" r:id="rId3" imgW="3592982" imgH="2440838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21" y="2198"/>
                            <a:ext cx="3150" cy="214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1574" name="Line 6"/>
              <p:cNvSpPr>
                <a:spLocks noChangeShapeType="1"/>
              </p:cNvSpPr>
              <p:nvPr/>
            </p:nvSpPr>
            <p:spPr bwMode="auto">
              <a:xfrm flipH="1">
                <a:off x="3670" y="2795"/>
                <a:ext cx="430" cy="4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575" name="Text Box 7"/>
              <p:cNvSpPr txBox="1">
                <a:spLocks noChangeArrowheads="1"/>
              </p:cNvSpPr>
              <p:nvPr/>
            </p:nvSpPr>
            <p:spPr bwMode="auto">
              <a:xfrm>
                <a:off x="4105" y="2699"/>
                <a:ext cx="4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400"/>
                  <a:t>Theory</a:t>
                </a:r>
                <a:endParaRPr lang="de-DE" sz="1400"/>
              </a:p>
            </p:txBody>
          </p:sp>
        </p:grpSp>
      </p:grpSp>
      <p:sp>
        <p:nvSpPr>
          <p:cNvPr id="61443" name="Text Box 8"/>
          <p:cNvSpPr txBox="1">
            <a:spLocks noChangeArrowheads="1"/>
          </p:cNvSpPr>
          <p:nvPr/>
        </p:nvSpPr>
        <p:spPr bwMode="auto">
          <a:xfrm>
            <a:off x="2195513" y="1000125"/>
            <a:ext cx="480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2400">
                <a:solidFill>
                  <a:srgbClr val="0000FF"/>
                </a:solidFill>
                <a:latin typeface="Arial Black" pitchFamily="34" charset="0"/>
              </a:rPr>
              <a:t>The 1s-LS in H-like Uranium</a:t>
            </a:r>
          </a:p>
        </p:txBody>
      </p:sp>
      <p:sp>
        <p:nvSpPr>
          <p:cNvPr id="91140" name="Text Box 9"/>
          <p:cNvSpPr txBox="1">
            <a:spLocks noChangeArrowheads="1"/>
          </p:cNvSpPr>
          <p:nvPr/>
        </p:nvSpPr>
        <p:spPr bwMode="auto">
          <a:xfrm>
            <a:off x="339725" y="106363"/>
            <a:ext cx="7108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de-DE" sz="3200" b="1" dirty="0" smtClean="0">
                <a:solidFill>
                  <a:schemeClr val="bg1"/>
                </a:solidFill>
                <a:latin typeface="+mj-lt"/>
              </a:rPr>
              <a:t>Test </a:t>
            </a:r>
            <a:r>
              <a:rPr lang="de-DE" sz="3200" b="1" dirty="0" err="1" smtClean="0">
                <a:solidFill>
                  <a:schemeClr val="bg1"/>
                </a:solidFill>
                <a:latin typeface="+mj-lt"/>
              </a:rPr>
              <a:t>of</a:t>
            </a:r>
            <a:r>
              <a:rPr lang="de-DE" sz="3200" b="1" dirty="0" smtClean="0">
                <a:solidFill>
                  <a:schemeClr val="bg1"/>
                </a:solidFill>
                <a:latin typeface="+mj-lt"/>
              </a:rPr>
              <a:t> Quantum </a:t>
            </a:r>
            <a:r>
              <a:rPr lang="de-DE" sz="3200" b="1" dirty="0" err="1" smtClean="0">
                <a:solidFill>
                  <a:schemeClr val="bg1"/>
                </a:solidFill>
                <a:latin typeface="+mj-lt"/>
              </a:rPr>
              <a:t>Electrodynamics</a:t>
            </a:r>
            <a:r>
              <a:rPr lang="de-DE" sz="3200" b="1" dirty="0" smtClean="0">
                <a:solidFill>
                  <a:schemeClr val="bg1"/>
                </a:solidFill>
                <a:latin typeface="+mj-lt"/>
              </a:rPr>
              <a:t> (1s-LS)</a:t>
            </a:r>
          </a:p>
        </p:txBody>
      </p:sp>
      <p:sp>
        <p:nvSpPr>
          <p:cNvPr id="61445" name="Freeform 10"/>
          <p:cNvSpPr>
            <a:spLocks/>
          </p:cNvSpPr>
          <p:nvPr/>
        </p:nvSpPr>
        <p:spPr bwMode="auto">
          <a:xfrm>
            <a:off x="592138" y="3355975"/>
            <a:ext cx="369887" cy="11113"/>
          </a:xfrm>
          <a:custGeom>
            <a:avLst/>
            <a:gdLst>
              <a:gd name="T0" fmla="*/ 2147483647 w 1037"/>
              <a:gd name="T1" fmla="*/ 2147483647 h 26"/>
              <a:gd name="T2" fmla="*/ 2147483647 w 1037"/>
              <a:gd name="T3" fmla="*/ 2147483647 h 26"/>
              <a:gd name="T4" fmla="*/ 2147483647 w 1037"/>
              <a:gd name="T5" fmla="*/ 2147483647 h 26"/>
              <a:gd name="T6" fmla="*/ 2147483647 w 1037"/>
              <a:gd name="T7" fmla="*/ 2147483647 h 26"/>
              <a:gd name="T8" fmla="*/ 2147483647 w 1037"/>
              <a:gd name="T9" fmla="*/ 2147483647 h 26"/>
              <a:gd name="T10" fmla="*/ 2147483647 w 1037"/>
              <a:gd name="T11" fmla="*/ 2147483647 h 26"/>
              <a:gd name="T12" fmla="*/ 2147483647 w 1037"/>
              <a:gd name="T13" fmla="*/ 2147483647 h 26"/>
              <a:gd name="T14" fmla="*/ 2147483647 w 1037"/>
              <a:gd name="T15" fmla="*/ 2147483647 h 26"/>
              <a:gd name="T16" fmla="*/ 2147483647 w 1037"/>
              <a:gd name="T17" fmla="*/ 2147483647 h 26"/>
              <a:gd name="T18" fmla="*/ 2147483647 w 1037"/>
              <a:gd name="T19" fmla="*/ 2147483647 h 26"/>
              <a:gd name="T20" fmla="*/ 2147483647 w 1037"/>
              <a:gd name="T21" fmla="*/ 2147483647 h 26"/>
              <a:gd name="T22" fmla="*/ 2147483647 w 1037"/>
              <a:gd name="T23" fmla="*/ 2147483647 h 26"/>
              <a:gd name="T24" fmla="*/ 2147483647 w 1037"/>
              <a:gd name="T25" fmla="*/ 2147483647 h 26"/>
              <a:gd name="T26" fmla="*/ 2147483647 w 1037"/>
              <a:gd name="T27" fmla="*/ 2147483647 h 26"/>
              <a:gd name="T28" fmla="*/ 2147483647 w 1037"/>
              <a:gd name="T29" fmla="*/ 2147483647 h 26"/>
              <a:gd name="T30" fmla="*/ 2147483647 w 1037"/>
              <a:gd name="T31" fmla="*/ 2147483647 h 26"/>
              <a:gd name="T32" fmla="*/ 2147483647 w 1037"/>
              <a:gd name="T33" fmla="*/ 2147483647 h 26"/>
              <a:gd name="T34" fmla="*/ 2147483647 w 1037"/>
              <a:gd name="T35" fmla="*/ 2147483647 h 26"/>
              <a:gd name="T36" fmla="*/ 2147483647 w 1037"/>
              <a:gd name="T37" fmla="*/ 2147483647 h 26"/>
              <a:gd name="T38" fmla="*/ 2147483647 w 1037"/>
              <a:gd name="T39" fmla="*/ 2147483647 h 26"/>
              <a:gd name="T40" fmla="*/ 2147483647 w 1037"/>
              <a:gd name="T41" fmla="*/ 2147483647 h 26"/>
              <a:gd name="T42" fmla="*/ 2147483647 w 1037"/>
              <a:gd name="T43" fmla="*/ 2147483647 h 26"/>
              <a:gd name="T44" fmla="*/ 2147483647 w 1037"/>
              <a:gd name="T45" fmla="*/ 2147483647 h 26"/>
              <a:gd name="T46" fmla="*/ 2147483647 w 1037"/>
              <a:gd name="T47" fmla="*/ 2147483647 h 26"/>
              <a:gd name="T48" fmla="*/ 2147483647 w 1037"/>
              <a:gd name="T49" fmla="*/ 2147483647 h 26"/>
              <a:gd name="T50" fmla="*/ 2147483647 w 1037"/>
              <a:gd name="T51" fmla="*/ 2147483647 h 26"/>
              <a:gd name="T52" fmla="*/ 2147483647 w 1037"/>
              <a:gd name="T53" fmla="*/ 2147483647 h 26"/>
              <a:gd name="T54" fmla="*/ 2147483647 w 1037"/>
              <a:gd name="T55" fmla="*/ 2147483647 h 26"/>
              <a:gd name="T56" fmla="*/ 2147483647 w 1037"/>
              <a:gd name="T57" fmla="*/ 2147483647 h 26"/>
              <a:gd name="T58" fmla="*/ 2147483647 w 1037"/>
              <a:gd name="T59" fmla="*/ 2147483647 h 26"/>
              <a:gd name="T60" fmla="*/ 2147483647 w 1037"/>
              <a:gd name="T61" fmla="*/ 2147483647 h 26"/>
              <a:gd name="T62" fmla="*/ 2147483647 w 1037"/>
              <a:gd name="T63" fmla="*/ 2147483647 h 26"/>
              <a:gd name="T64" fmla="*/ 2147483647 w 1037"/>
              <a:gd name="T65" fmla="*/ 2147483647 h 26"/>
              <a:gd name="T66" fmla="*/ 2147483647 w 1037"/>
              <a:gd name="T67" fmla="*/ 2147483647 h 26"/>
              <a:gd name="T68" fmla="*/ 2147483647 w 1037"/>
              <a:gd name="T69" fmla="*/ 2147483647 h 26"/>
              <a:gd name="T70" fmla="*/ 2147483647 w 1037"/>
              <a:gd name="T71" fmla="*/ 2147483647 h 26"/>
              <a:gd name="T72" fmla="*/ 2147483647 w 1037"/>
              <a:gd name="T73" fmla="*/ 2147483647 h 26"/>
              <a:gd name="T74" fmla="*/ 2147483647 w 1037"/>
              <a:gd name="T75" fmla="*/ 2147483647 h 26"/>
              <a:gd name="T76" fmla="*/ 2147483647 w 1037"/>
              <a:gd name="T77" fmla="*/ 2147483647 h 26"/>
              <a:gd name="T78" fmla="*/ 2147483647 w 1037"/>
              <a:gd name="T79" fmla="*/ 2147483647 h 26"/>
              <a:gd name="T80" fmla="*/ 2147483647 w 1037"/>
              <a:gd name="T81" fmla="*/ 2147483647 h 26"/>
              <a:gd name="T82" fmla="*/ 2147483647 w 1037"/>
              <a:gd name="T83" fmla="*/ 2147483647 h 26"/>
              <a:gd name="T84" fmla="*/ 2147483647 w 1037"/>
              <a:gd name="T85" fmla="*/ 2147483647 h 26"/>
              <a:gd name="T86" fmla="*/ 2147483647 w 1037"/>
              <a:gd name="T87" fmla="*/ 2147483647 h 26"/>
              <a:gd name="T88" fmla="*/ 2147483647 w 1037"/>
              <a:gd name="T89" fmla="*/ 2147483647 h 26"/>
              <a:gd name="T90" fmla="*/ 2147483647 w 1037"/>
              <a:gd name="T91" fmla="*/ 2147483647 h 26"/>
              <a:gd name="T92" fmla="*/ 2147483647 w 1037"/>
              <a:gd name="T93" fmla="*/ 2147483647 h 26"/>
              <a:gd name="T94" fmla="*/ 2147483647 w 1037"/>
              <a:gd name="T95" fmla="*/ 2147483647 h 26"/>
              <a:gd name="T96" fmla="*/ 2147483647 w 1037"/>
              <a:gd name="T97" fmla="*/ 2147483647 h 26"/>
              <a:gd name="T98" fmla="*/ 2147483647 w 1037"/>
              <a:gd name="T99" fmla="*/ 2147483647 h 26"/>
              <a:gd name="T100" fmla="*/ 2147483647 w 1037"/>
              <a:gd name="T101" fmla="*/ 2147483647 h 26"/>
              <a:gd name="T102" fmla="*/ 2147483647 w 1037"/>
              <a:gd name="T103" fmla="*/ 2147483647 h 26"/>
              <a:gd name="T104" fmla="*/ 2147483647 w 1037"/>
              <a:gd name="T105" fmla="*/ 2147483647 h 26"/>
              <a:gd name="T106" fmla="*/ 2147483647 w 1037"/>
              <a:gd name="T107" fmla="*/ 2147483647 h 26"/>
              <a:gd name="T108" fmla="*/ 2147483647 w 1037"/>
              <a:gd name="T109" fmla="*/ 2147483647 h 26"/>
              <a:gd name="T110" fmla="*/ 2147483647 w 1037"/>
              <a:gd name="T111" fmla="*/ 2147483647 h 26"/>
              <a:gd name="T112" fmla="*/ 2147483647 w 1037"/>
              <a:gd name="T113" fmla="*/ 2147483647 h 26"/>
              <a:gd name="T114" fmla="*/ 2147483647 w 1037"/>
              <a:gd name="T115" fmla="*/ 2147483647 h 26"/>
              <a:gd name="T116" fmla="*/ 2147483647 w 1037"/>
              <a:gd name="T117" fmla="*/ 2147483647 h 26"/>
              <a:gd name="T118" fmla="*/ 2147483647 w 1037"/>
              <a:gd name="T119" fmla="*/ 2147483647 h 26"/>
              <a:gd name="T120" fmla="*/ 2147483647 w 1037"/>
              <a:gd name="T121" fmla="*/ 2147483647 h 26"/>
              <a:gd name="T122" fmla="*/ 2147483647 w 1037"/>
              <a:gd name="T123" fmla="*/ 2147483647 h 26"/>
              <a:gd name="T124" fmla="*/ 2147483647 w 1037"/>
              <a:gd name="T125" fmla="*/ 2147483647 h 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37"/>
              <a:gd name="T190" fmla="*/ 0 h 26"/>
              <a:gd name="T191" fmla="*/ 1037 w 1037"/>
              <a:gd name="T192" fmla="*/ 26 h 2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37" h="26">
                <a:moveTo>
                  <a:pt x="0" y="26"/>
                </a:moveTo>
                <a:lnTo>
                  <a:pt x="0" y="19"/>
                </a:lnTo>
                <a:lnTo>
                  <a:pt x="2" y="19"/>
                </a:lnTo>
                <a:lnTo>
                  <a:pt x="3" y="26"/>
                </a:lnTo>
                <a:lnTo>
                  <a:pt x="4" y="26"/>
                </a:lnTo>
                <a:lnTo>
                  <a:pt x="5" y="26"/>
                </a:lnTo>
                <a:lnTo>
                  <a:pt x="7" y="26"/>
                </a:lnTo>
                <a:lnTo>
                  <a:pt x="9" y="26"/>
                </a:lnTo>
                <a:lnTo>
                  <a:pt x="11" y="26"/>
                </a:lnTo>
                <a:lnTo>
                  <a:pt x="12" y="26"/>
                </a:lnTo>
                <a:lnTo>
                  <a:pt x="13" y="26"/>
                </a:lnTo>
                <a:lnTo>
                  <a:pt x="14" y="26"/>
                </a:lnTo>
                <a:lnTo>
                  <a:pt x="16" y="26"/>
                </a:lnTo>
                <a:lnTo>
                  <a:pt x="17" y="26"/>
                </a:lnTo>
                <a:lnTo>
                  <a:pt x="20" y="26"/>
                </a:lnTo>
                <a:lnTo>
                  <a:pt x="21" y="26"/>
                </a:lnTo>
                <a:lnTo>
                  <a:pt x="22" y="26"/>
                </a:lnTo>
                <a:lnTo>
                  <a:pt x="24" y="19"/>
                </a:lnTo>
                <a:lnTo>
                  <a:pt x="25" y="19"/>
                </a:lnTo>
                <a:lnTo>
                  <a:pt x="26" y="19"/>
                </a:lnTo>
                <a:lnTo>
                  <a:pt x="29" y="19"/>
                </a:lnTo>
                <a:lnTo>
                  <a:pt x="30" y="19"/>
                </a:lnTo>
                <a:lnTo>
                  <a:pt x="31" y="19"/>
                </a:lnTo>
                <a:lnTo>
                  <a:pt x="33" y="19"/>
                </a:lnTo>
                <a:lnTo>
                  <a:pt x="34" y="6"/>
                </a:lnTo>
                <a:lnTo>
                  <a:pt x="35" y="6"/>
                </a:lnTo>
                <a:lnTo>
                  <a:pt x="37" y="6"/>
                </a:lnTo>
                <a:lnTo>
                  <a:pt x="39" y="13"/>
                </a:lnTo>
                <a:lnTo>
                  <a:pt x="40" y="13"/>
                </a:lnTo>
                <a:lnTo>
                  <a:pt x="42" y="26"/>
                </a:lnTo>
                <a:lnTo>
                  <a:pt x="43" y="26"/>
                </a:lnTo>
                <a:lnTo>
                  <a:pt x="44" y="26"/>
                </a:lnTo>
                <a:lnTo>
                  <a:pt x="46" y="26"/>
                </a:lnTo>
                <a:lnTo>
                  <a:pt x="47" y="26"/>
                </a:lnTo>
                <a:lnTo>
                  <a:pt x="49" y="26"/>
                </a:lnTo>
                <a:lnTo>
                  <a:pt x="51" y="19"/>
                </a:lnTo>
                <a:lnTo>
                  <a:pt x="52" y="6"/>
                </a:lnTo>
                <a:lnTo>
                  <a:pt x="53" y="0"/>
                </a:lnTo>
                <a:lnTo>
                  <a:pt x="55" y="0"/>
                </a:lnTo>
                <a:lnTo>
                  <a:pt x="56" y="0"/>
                </a:lnTo>
                <a:lnTo>
                  <a:pt x="57" y="6"/>
                </a:lnTo>
                <a:lnTo>
                  <a:pt x="60" y="19"/>
                </a:lnTo>
                <a:lnTo>
                  <a:pt x="61" y="26"/>
                </a:lnTo>
                <a:lnTo>
                  <a:pt x="62" y="26"/>
                </a:lnTo>
                <a:lnTo>
                  <a:pt x="64" y="26"/>
                </a:lnTo>
                <a:lnTo>
                  <a:pt x="65" y="26"/>
                </a:lnTo>
                <a:lnTo>
                  <a:pt x="66" y="26"/>
                </a:lnTo>
                <a:lnTo>
                  <a:pt x="68" y="26"/>
                </a:lnTo>
                <a:lnTo>
                  <a:pt x="70" y="26"/>
                </a:lnTo>
                <a:lnTo>
                  <a:pt x="72" y="26"/>
                </a:lnTo>
                <a:lnTo>
                  <a:pt x="73" y="26"/>
                </a:lnTo>
                <a:lnTo>
                  <a:pt x="74" y="26"/>
                </a:lnTo>
                <a:lnTo>
                  <a:pt x="75" y="26"/>
                </a:lnTo>
                <a:lnTo>
                  <a:pt x="77" y="26"/>
                </a:lnTo>
                <a:lnTo>
                  <a:pt x="78" y="26"/>
                </a:lnTo>
                <a:lnTo>
                  <a:pt x="81" y="26"/>
                </a:lnTo>
                <a:lnTo>
                  <a:pt x="82" y="26"/>
                </a:lnTo>
                <a:lnTo>
                  <a:pt x="83" y="26"/>
                </a:lnTo>
                <a:lnTo>
                  <a:pt x="84" y="26"/>
                </a:lnTo>
                <a:lnTo>
                  <a:pt x="86" y="26"/>
                </a:lnTo>
                <a:lnTo>
                  <a:pt x="87" y="26"/>
                </a:lnTo>
                <a:lnTo>
                  <a:pt x="90" y="26"/>
                </a:lnTo>
                <a:lnTo>
                  <a:pt x="91" y="26"/>
                </a:lnTo>
                <a:lnTo>
                  <a:pt x="92" y="13"/>
                </a:lnTo>
                <a:lnTo>
                  <a:pt x="94" y="13"/>
                </a:lnTo>
                <a:lnTo>
                  <a:pt x="95" y="6"/>
                </a:lnTo>
                <a:lnTo>
                  <a:pt x="96" y="6"/>
                </a:lnTo>
                <a:lnTo>
                  <a:pt x="97" y="6"/>
                </a:lnTo>
                <a:lnTo>
                  <a:pt x="100" y="13"/>
                </a:lnTo>
                <a:lnTo>
                  <a:pt x="101" y="13"/>
                </a:lnTo>
                <a:lnTo>
                  <a:pt x="103" y="19"/>
                </a:lnTo>
                <a:lnTo>
                  <a:pt x="104" y="19"/>
                </a:lnTo>
                <a:lnTo>
                  <a:pt x="105" y="19"/>
                </a:lnTo>
                <a:lnTo>
                  <a:pt x="107" y="26"/>
                </a:lnTo>
                <a:lnTo>
                  <a:pt x="108" y="26"/>
                </a:lnTo>
                <a:lnTo>
                  <a:pt x="110" y="26"/>
                </a:lnTo>
                <a:lnTo>
                  <a:pt x="112" y="26"/>
                </a:lnTo>
                <a:lnTo>
                  <a:pt x="113" y="26"/>
                </a:lnTo>
                <a:lnTo>
                  <a:pt x="114" y="26"/>
                </a:lnTo>
                <a:lnTo>
                  <a:pt x="116" y="26"/>
                </a:lnTo>
                <a:lnTo>
                  <a:pt x="117" y="26"/>
                </a:lnTo>
                <a:lnTo>
                  <a:pt x="118" y="26"/>
                </a:lnTo>
                <a:lnTo>
                  <a:pt x="121" y="26"/>
                </a:lnTo>
                <a:lnTo>
                  <a:pt x="122" y="26"/>
                </a:lnTo>
                <a:lnTo>
                  <a:pt x="123" y="26"/>
                </a:lnTo>
                <a:lnTo>
                  <a:pt x="125" y="26"/>
                </a:lnTo>
                <a:lnTo>
                  <a:pt x="126" y="26"/>
                </a:lnTo>
                <a:lnTo>
                  <a:pt x="127" y="26"/>
                </a:lnTo>
                <a:lnTo>
                  <a:pt x="129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6"/>
                </a:lnTo>
                <a:lnTo>
                  <a:pt x="135" y="26"/>
                </a:lnTo>
                <a:lnTo>
                  <a:pt x="136" y="26"/>
                </a:lnTo>
                <a:lnTo>
                  <a:pt x="138" y="26"/>
                </a:lnTo>
                <a:lnTo>
                  <a:pt x="139" y="13"/>
                </a:lnTo>
                <a:lnTo>
                  <a:pt x="141" y="13"/>
                </a:lnTo>
                <a:lnTo>
                  <a:pt x="143" y="13"/>
                </a:lnTo>
                <a:lnTo>
                  <a:pt x="144" y="6"/>
                </a:lnTo>
                <a:lnTo>
                  <a:pt x="145" y="6"/>
                </a:lnTo>
                <a:lnTo>
                  <a:pt x="147" y="19"/>
                </a:lnTo>
                <a:lnTo>
                  <a:pt x="148" y="19"/>
                </a:lnTo>
                <a:lnTo>
                  <a:pt x="151" y="19"/>
                </a:lnTo>
                <a:lnTo>
                  <a:pt x="152" y="6"/>
                </a:lnTo>
                <a:lnTo>
                  <a:pt x="153" y="6"/>
                </a:lnTo>
                <a:lnTo>
                  <a:pt x="154" y="6"/>
                </a:lnTo>
                <a:lnTo>
                  <a:pt x="156" y="6"/>
                </a:lnTo>
                <a:lnTo>
                  <a:pt x="157" y="6"/>
                </a:lnTo>
                <a:lnTo>
                  <a:pt x="158" y="26"/>
                </a:lnTo>
                <a:lnTo>
                  <a:pt x="161" y="19"/>
                </a:lnTo>
                <a:lnTo>
                  <a:pt x="162" y="19"/>
                </a:lnTo>
                <a:lnTo>
                  <a:pt x="164" y="19"/>
                </a:lnTo>
                <a:lnTo>
                  <a:pt x="165" y="19"/>
                </a:lnTo>
                <a:lnTo>
                  <a:pt x="166" y="19"/>
                </a:lnTo>
                <a:lnTo>
                  <a:pt x="167" y="26"/>
                </a:lnTo>
                <a:lnTo>
                  <a:pt x="169" y="26"/>
                </a:lnTo>
                <a:lnTo>
                  <a:pt x="171" y="26"/>
                </a:lnTo>
                <a:lnTo>
                  <a:pt x="173" y="26"/>
                </a:lnTo>
                <a:lnTo>
                  <a:pt x="174" y="26"/>
                </a:lnTo>
                <a:lnTo>
                  <a:pt x="175" y="26"/>
                </a:lnTo>
                <a:lnTo>
                  <a:pt x="176" y="26"/>
                </a:lnTo>
                <a:lnTo>
                  <a:pt x="178" y="26"/>
                </a:lnTo>
                <a:lnTo>
                  <a:pt x="179" y="26"/>
                </a:lnTo>
                <a:lnTo>
                  <a:pt x="182" y="26"/>
                </a:lnTo>
                <a:lnTo>
                  <a:pt x="183" y="26"/>
                </a:lnTo>
                <a:lnTo>
                  <a:pt x="184" y="26"/>
                </a:lnTo>
                <a:lnTo>
                  <a:pt x="186" y="26"/>
                </a:lnTo>
                <a:lnTo>
                  <a:pt x="187" y="26"/>
                </a:lnTo>
                <a:lnTo>
                  <a:pt x="188" y="26"/>
                </a:lnTo>
                <a:lnTo>
                  <a:pt x="189" y="26"/>
                </a:lnTo>
                <a:lnTo>
                  <a:pt x="192" y="26"/>
                </a:lnTo>
                <a:lnTo>
                  <a:pt x="193" y="26"/>
                </a:lnTo>
                <a:lnTo>
                  <a:pt x="195" y="26"/>
                </a:lnTo>
                <a:lnTo>
                  <a:pt x="196" y="26"/>
                </a:lnTo>
                <a:lnTo>
                  <a:pt x="197" y="26"/>
                </a:lnTo>
                <a:lnTo>
                  <a:pt x="199" y="26"/>
                </a:lnTo>
                <a:lnTo>
                  <a:pt x="201" y="26"/>
                </a:lnTo>
                <a:lnTo>
                  <a:pt x="202" y="19"/>
                </a:lnTo>
                <a:lnTo>
                  <a:pt x="204" y="19"/>
                </a:lnTo>
                <a:lnTo>
                  <a:pt x="205" y="19"/>
                </a:lnTo>
                <a:lnTo>
                  <a:pt x="206" y="19"/>
                </a:lnTo>
                <a:lnTo>
                  <a:pt x="208" y="19"/>
                </a:lnTo>
                <a:lnTo>
                  <a:pt x="209" y="26"/>
                </a:lnTo>
                <a:lnTo>
                  <a:pt x="211" y="26"/>
                </a:lnTo>
                <a:lnTo>
                  <a:pt x="213" y="26"/>
                </a:lnTo>
                <a:lnTo>
                  <a:pt x="214" y="26"/>
                </a:lnTo>
                <a:lnTo>
                  <a:pt x="215" y="26"/>
                </a:lnTo>
                <a:lnTo>
                  <a:pt x="217" y="26"/>
                </a:lnTo>
                <a:lnTo>
                  <a:pt x="218" y="26"/>
                </a:lnTo>
                <a:lnTo>
                  <a:pt x="219" y="26"/>
                </a:lnTo>
                <a:lnTo>
                  <a:pt x="222" y="26"/>
                </a:lnTo>
                <a:lnTo>
                  <a:pt x="223" y="19"/>
                </a:lnTo>
                <a:lnTo>
                  <a:pt x="224" y="13"/>
                </a:lnTo>
                <a:lnTo>
                  <a:pt x="226" y="13"/>
                </a:lnTo>
                <a:lnTo>
                  <a:pt x="227" y="13"/>
                </a:lnTo>
                <a:lnTo>
                  <a:pt x="228" y="13"/>
                </a:lnTo>
                <a:lnTo>
                  <a:pt x="230" y="19"/>
                </a:lnTo>
                <a:lnTo>
                  <a:pt x="232" y="26"/>
                </a:lnTo>
                <a:lnTo>
                  <a:pt x="234" y="26"/>
                </a:lnTo>
                <a:lnTo>
                  <a:pt x="235" y="26"/>
                </a:lnTo>
                <a:lnTo>
                  <a:pt x="236" y="26"/>
                </a:lnTo>
                <a:lnTo>
                  <a:pt x="237" y="26"/>
                </a:lnTo>
                <a:lnTo>
                  <a:pt x="239" y="26"/>
                </a:lnTo>
                <a:lnTo>
                  <a:pt x="240" y="26"/>
                </a:lnTo>
                <a:lnTo>
                  <a:pt x="243" y="26"/>
                </a:lnTo>
                <a:lnTo>
                  <a:pt x="244" y="26"/>
                </a:lnTo>
                <a:lnTo>
                  <a:pt x="245" y="26"/>
                </a:lnTo>
                <a:lnTo>
                  <a:pt x="246" y="26"/>
                </a:lnTo>
                <a:lnTo>
                  <a:pt x="248" y="26"/>
                </a:lnTo>
                <a:lnTo>
                  <a:pt x="249" y="26"/>
                </a:lnTo>
                <a:lnTo>
                  <a:pt x="250" y="26"/>
                </a:lnTo>
                <a:lnTo>
                  <a:pt x="253" y="26"/>
                </a:lnTo>
                <a:lnTo>
                  <a:pt x="254" y="26"/>
                </a:lnTo>
                <a:lnTo>
                  <a:pt x="256" y="26"/>
                </a:lnTo>
                <a:lnTo>
                  <a:pt x="257" y="26"/>
                </a:lnTo>
                <a:lnTo>
                  <a:pt x="258" y="26"/>
                </a:lnTo>
                <a:lnTo>
                  <a:pt x="259" y="26"/>
                </a:lnTo>
                <a:lnTo>
                  <a:pt x="262" y="26"/>
                </a:lnTo>
                <a:lnTo>
                  <a:pt x="263" y="26"/>
                </a:lnTo>
                <a:lnTo>
                  <a:pt x="265" y="26"/>
                </a:lnTo>
                <a:lnTo>
                  <a:pt x="266" y="26"/>
                </a:lnTo>
                <a:lnTo>
                  <a:pt x="267" y="26"/>
                </a:lnTo>
                <a:lnTo>
                  <a:pt x="269" y="26"/>
                </a:lnTo>
                <a:lnTo>
                  <a:pt x="270" y="26"/>
                </a:lnTo>
                <a:lnTo>
                  <a:pt x="272" y="26"/>
                </a:lnTo>
                <a:lnTo>
                  <a:pt x="274" y="26"/>
                </a:lnTo>
                <a:lnTo>
                  <a:pt x="275" y="26"/>
                </a:lnTo>
                <a:lnTo>
                  <a:pt x="276" y="26"/>
                </a:lnTo>
                <a:lnTo>
                  <a:pt x="278" y="26"/>
                </a:lnTo>
                <a:lnTo>
                  <a:pt x="279" y="26"/>
                </a:lnTo>
                <a:lnTo>
                  <a:pt x="280" y="26"/>
                </a:lnTo>
                <a:lnTo>
                  <a:pt x="283" y="26"/>
                </a:lnTo>
                <a:lnTo>
                  <a:pt x="284" y="26"/>
                </a:lnTo>
                <a:lnTo>
                  <a:pt x="285" y="26"/>
                </a:lnTo>
                <a:lnTo>
                  <a:pt x="287" y="26"/>
                </a:lnTo>
                <a:lnTo>
                  <a:pt x="288" y="19"/>
                </a:lnTo>
                <a:lnTo>
                  <a:pt x="289" y="19"/>
                </a:lnTo>
                <a:lnTo>
                  <a:pt x="291" y="19"/>
                </a:lnTo>
                <a:lnTo>
                  <a:pt x="293" y="19"/>
                </a:lnTo>
                <a:lnTo>
                  <a:pt x="294" y="19"/>
                </a:lnTo>
                <a:lnTo>
                  <a:pt x="296" y="26"/>
                </a:lnTo>
                <a:lnTo>
                  <a:pt x="297" y="26"/>
                </a:lnTo>
                <a:lnTo>
                  <a:pt x="298" y="26"/>
                </a:lnTo>
                <a:lnTo>
                  <a:pt x="300" y="26"/>
                </a:lnTo>
                <a:lnTo>
                  <a:pt x="301" y="26"/>
                </a:lnTo>
                <a:lnTo>
                  <a:pt x="303" y="26"/>
                </a:lnTo>
                <a:lnTo>
                  <a:pt x="305" y="26"/>
                </a:lnTo>
                <a:lnTo>
                  <a:pt x="306" y="26"/>
                </a:lnTo>
                <a:lnTo>
                  <a:pt x="307" y="26"/>
                </a:lnTo>
                <a:lnTo>
                  <a:pt x="309" y="26"/>
                </a:lnTo>
                <a:lnTo>
                  <a:pt x="310" y="26"/>
                </a:lnTo>
                <a:lnTo>
                  <a:pt x="311" y="26"/>
                </a:lnTo>
                <a:lnTo>
                  <a:pt x="314" y="26"/>
                </a:lnTo>
                <a:lnTo>
                  <a:pt x="315" y="26"/>
                </a:lnTo>
                <a:lnTo>
                  <a:pt x="316" y="26"/>
                </a:lnTo>
                <a:lnTo>
                  <a:pt x="318" y="26"/>
                </a:lnTo>
                <a:lnTo>
                  <a:pt x="319" y="26"/>
                </a:lnTo>
                <a:lnTo>
                  <a:pt x="320" y="26"/>
                </a:lnTo>
                <a:lnTo>
                  <a:pt x="323" y="26"/>
                </a:lnTo>
                <a:lnTo>
                  <a:pt x="324" y="26"/>
                </a:lnTo>
                <a:lnTo>
                  <a:pt x="326" y="26"/>
                </a:lnTo>
                <a:lnTo>
                  <a:pt x="327" y="26"/>
                </a:lnTo>
                <a:lnTo>
                  <a:pt x="328" y="19"/>
                </a:lnTo>
                <a:lnTo>
                  <a:pt x="329" y="19"/>
                </a:lnTo>
                <a:lnTo>
                  <a:pt x="331" y="19"/>
                </a:lnTo>
                <a:lnTo>
                  <a:pt x="333" y="13"/>
                </a:lnTo>
                <a:lnTo>
                  <a:pt x="335" y="13"/>
                </a:lnTo>
                <a:lnTo>
                  <a:pt x="336" y="19"/>
                </a:lnTo>
                <a:lnTo>
                  <a:pt x="337" y="19"/>
                </a:lnTo>
                <a:lnTo>
                  <a:pt x="338" y="19"/>
                </a:lnTo>
                <a:lnTo>
                  <a:pt x="340" y="26"/>
                </a:lnTo>
                <a:lnTo>
                  <a:pt x="341" y="26"/>
                </a:lnTo>
                <a:lnTo>
                  <a:pt x="344" y="26"/>
                </a:lnTo>
                <a:lnTo>
                  <a:pt x="345" y="26"/>
                </a:lnTo>
                <a:lnTo>
                  <a:pt x="346" y="26"/>
                </a:lnTo>
                <a:lnTo>
                  <a:pt x="348" y="26"/>
                </a:lnTo>
                <a:lnTo>
                  <a:pt x="349" y="26"/>
                </a:lnTo>
                <a:lnTo>
                  <a:pt x="350" y="26"/>
                </a:lnTo>
                <a:lnTo>
                  <a:pt x="351" y="26"/>
                </a:lnTo>
                <a:lnTo>
                  <a:pt x="354" y="26"/>
                </a:lnTo>
                <a:lnTo>
                  <a:pt x="355" y="19"/>
                </a:lnTo>
                <a:lnTo>
                  <a:pt x="357" y="19"/>
                </a:lnTo>
                <a:lnTo>
                  <a:pt x="358" y="19"/>
                </a:lnTo>
                <a:lnTo>
                  <a:pt x="359" y="19"/>
                </a:lnTo>
                <a:lnTo>
                  <a:pt x="361" y="6"/>
                </a:lnTo>
                <a:lnTo>
                  <a:pt x="362" y="6"/>
                </a:lnTo>
                <a:lnTo>
                  <a:pt x="364" y="0"/>
                </a:lnTo>
                <a:lnTo>
                  <a:pt x="366" y="0"/>
                </a:lnTo>
                <a:lnTo>
                  <a:pt x="367" y="0"/>
                </a:lnTo>
                <a:lnTo>
                  <a:pt x="368" y="13"/>
                </a:lnTo>
                <a:lnTo>
                  <a:pt x="370" y="19"/>
                </a:lnTo>
                <a:lnTo>
                  <a:pt x="371" y="26"/>
                </a:lnTo>
                <a:lnTo>
                  <a:pt x="373" y="26"/>
                </a:lnTo>
                <a:lnTo>
                  <a:pt x="375" y="26"/>
                </a:lnTo>
                <a:lnTo>
                  <a:pt x="376" y="26"/>
                </a:lnTo>
                <a:lnTo>
                  <a:pt x="377" y="26"/>
                </a:lnTo>
                <a:lnTo>
                  <a:pt x="379" y="26"/>
                </a:lnTo>
                <a:lnTo>
                  <a:pt x="380" y="26"/>
                </a:lnTo>
                <a:lnTo>
                  <a:pt x="381" y="26"/>
                </a:lnTo>
                <a:lnTo>
                  <a:pt x="384" y="26"/>
                </a:lnTo>
                <a:lnTo>
                  <a:pt x="385" y="19"/>
                </a:lnTo>
                <a:lnTo>
                  <a:pt x="386" y="19"/>
                </a:lnTo>
                <a:lnTo>
                  <a:pt x="388" y="19"/>
                </a:lnTo>
                <a:lnTo>
                  <a:pt x="389" y="19"/>
                </a:lnTo>
                <a:lnTo>
                  <a:pt x="390" y="6"/>
                </a:lnTo>
                <a:lnTo>
                  <a:pt x="392" y="6"/>
                </a:lnTo>
                <a:lnTo>
                  <a:pt x="394" y="6"/>
                </a:lnTo>
                <a:lnTo>
                  <a:pt x="396" y="6"/>
                </a:lnTo>
                <a:lnTo>
                  <a:pt x="397" y="6"/>
                </a:lnTo>
                <a:lnTo>
                  <a:pt x="398" y="19"/>
                </a:lnTo>
                <a:lnTo>
                  <a:pt x="399" y="26"/>
                </a:lnTo>
                <a:lnTo>
                  <a:pt x="401" y="19"/>
                </a:lnTo>
                <a:lnTo>
                  <a:pt x="402" y="13"/>
                </a:lnTo>
                <a:lnTo>
                  <a:pt x="405" y="13"/>
                </a:lnTo>
                <a:lnTo>
                  <a:pt x="406" y="13"/>
                </a:lnTo>
                <a:lnTo>
                  <a:pt x="407" y="13"/>
                </a:lnTo>
                <a:lnTo>
                  <a:pt x="408" y="19"/>
                </a:lnTo>
                <a:lnTo>
                  <a:pt x="410" y="26"/>
                </a:lnTo>
                <a:lnTo>
                  <a:pt x="411" y="26"/>
                </a:lnTo>
                <a:lnTo>
                  <a:pt x="412" y="26"/>
                </a:lnTo>
                <a:lnTo>
                  <a:pt x="415" y="26"/>
                </a:lnTo>
                <a:lnTo>
                  <a:pt x="416" y="19"/>
                </a:lnTo>
                <a:lnTo>
                  <a:pt x="418" y="19"/>
                </a:lnTo>
                <a:lnTo>
                  <a:pt x="419" y="19"/>
                </a:lnTo>
                <a:lnTo>
                  <a:pt x="420" y="19"/>
                </a:lnTo>
                <a:lnTo>
                  <a:pt x="421" y="19"/>
                </a:lnTo>
                <a:lnTo>
                  <a:pt x="423" y="26"/>
                </a:lnTo>
                <a:lnTo>
                  <a:pt x="425" y="26"/>
                </a:lnTo>
                <a:lnTo>
                  <a:pt x="427" y="26"/>
                </a:lnTo>
                <a:lnTo>
                  <a:pt x="428" y="26"/>
                </a:lnTo>
                <a:lnTo>
                  <a:pt x="429" y="19"/>
                </a:lnTo>
                <a:lnTo>
                  <a:pt x="430" y="6"/>
                </a:lnTo>
                <a:lnTo>
                  <a:pt x="432" y="0"/>
                </a:lnTo>
                <a:lnTo>
                  <a:pt x="434" y="0"/>
                </a:lnTo>
                <a:lnTo>
                  <a:pt x="436" y="0"/>
                </a:lnTo>
                <a:lnTo>
                  <a:pt x="437" y="6"/>
                </a:lnTo>
                <a:lnTo>
                  <a:pt x="438" y="13"/>
                </a:lnTo>
                <a:lnTo>
                  <a:pt x="440" y="19"/>
                </a:lnTo>
                <a:lnTo>
                  <a:pt x="441" y="19"/>
                </a:lnTo>
                <a:lnTo>
                  <a:pt x="442" y="19"/>
                </a:lnTo>
                <a:lnTo>
                  <a:pt x="445" y="19"/>
                </a:lnTo>
                <a:lnTo>
                  <a:pt x="446" y="26"/>
                </a:lnTo>
                <a:lnTo>
                  <a:pt x="447" y="26"/>
                </a:lnTo>
                <a:lnTo>
                  <a:pt x="449" y="26"/>
                </a:lnTo>
                <a:lnTo>
                  <a:pt x="450" y="26"/>
                </a:lnTo>
                <a:lnTo>
                  <a:pt x="451" y="26"/>
                </a:lnTo>
                <a:lnTo>
                  <a:pt x="453" y="26"/>
                </a:lnTo>
                <a:lnTo>
                  <a:pt x="455" y="26"/>
                </a:lnTo>
                <a:lnTo>
                  <a:pt x="456" y="26"/>
                </a:lnTo>
                <a:lnTo>
                  <a:pt x="458" y="26"/>
                </a:lnTo>
                <a:lnTo>
                  <a:pt x="459" y="26"/>
                </a:lnTo>
                <a:lnTo>
                  <a:pt x="460" y="26"/>
                </a:lnTo>
                <a:lnTo>
                  <a:pt x="462" y="26"/>
                </a:lnTo>
                <a:lnTo>
                  <a:pt x="463" y="26"/>
                </a:lnTo>
                <a:lnTo>
                  <a:pt x="465" y="26"/>
                </a:lnTo>
                <a:lnTo>
                  <a:pt x="467" y="26"/>
                </a:lnTo>
                <a:lnTo>
                  <a:pt x="468" y="26"/>
                </a:lnTo>
                <a:lnTo>
                  <a:pt x="469" y="26"/>
                </a:lnTo>
                <a:lnTo>
                  <a:pt x="471" y="26"/>
                </a:lnTo>
                <a:lnTo>
                  <a:pt x="472" y="13"/>
                </a:lnTo>
                <a:lnTo>
                  <a:pt x="473" y="13"/>
                </a:lnTo>
                <a:lnTo>
                  <a:pt x="476" y="13"/>
                </a:lnTo>
                <a:lnTo>
                  <a:pt x="477" y="13"/>
                </a:lnTo>
                <a:lnTo>
                  <a:pt x="478" y="13"/>
                </a:lnTo>
                <a:lnTo>
                  <a:pt x="480" y="26"/>
                </a:lnTo>
                <a:lnTo>
                  <a:pt x="481" y="26"/>
                </a:lnTo>
                <a:lnTo>
                  <a:pt x="482" y="19"/>
                </a:lnTo>
                <a:lnTo>
                  <a:pt x="484" y="19"/>
                </a:lnTo>
                <a:lnTo>
                  <a:pt x="486" y="6"/>
                </a:lnTo>
                <a:lnTo>
                  <a:pt x="488" y="6"/>
                </a:lnTo>
                <a:lnTo>
                  <a:pt x="489" y="6"/>
                </a:lnTo>
                <a:lnTo>
                  <a:pt x="490" y="13"/>
                </a:lnTo>
                <a:lnTo>
                  <a:pt x="491" y="13"/>
                </a:lnTo>
                <a:lnTo>
                  <a:pt x="493" y="26"/>
                </a:lnTo>
                <a:lnTo>
                  <a:pt x="495" y="26"/>
                </a:lnTo>
                <a:lnTo>
                  <a:pt x="497" y="19"/>
                </a:lnTo>
                <a:lnTo>
                  <a:pt x="498" y="19"/>
                </a:lnTo>
                <a:lnTo>
                  <a:pt x="499" y="13"/>
                </a:lnTo>
                <a:lnTo>
                  <a:pt x="500" y="13"/>
                </a:lnTo>
                <a:lnTo>
                  <a:pt x="502" y="13"/>
                </a:lnTo>
                <a:lnTo>
                  <a:pt x="503" y="19"/>
                </a:lnTo>
                <a:lnTo>
                  <a:pt x="506" y="19"/>
                </a:lnTo>
                <a:lnTo>
                  <a:pt x="507" y="26"/>
                </a:lnTo>
                <a:lnTo>
                  <a:pt x="508" y="19"/>
                </a:lnTo>
                <a:lnTo>
                  <a:pt x="510" y="19"/>
                </a:lnTo>
                <a:lnTo>
                  <a:pt x="511" y="19"/>
                </a:lnTo>
                <a:lnTo>
                  <a:pt x="512" y="19"/>
                </a:lnTo>
                <a:lnTo>
                  <a:pt x="513" y="19"/>
                </a:lnTo>
                <a:lnTo>
                  <a:pt x="516" y="26"/>
                </a:lnTo>
                <a:lnTo>
                  <a:pt x="517" y="19"/>
                </a:lnTo>
                <a:lnTo>
                  <a:pt x="519" y="19"/>
                </a:lnTo>
                <a:lnTo>
                  <a:pt x="520" y="19"/>
                </a:lnTo>
                <a:lnTo>
                  <a:pt x="521" y="19"/>
                </a:lnTo>
                <a:lnTo>
                  <a:pt x="523" y="19"/>
                </a:lnTo>
                <a:lnTo>
                  <a:pt x="524" y="26"/>
                </a:lnTo>
                <a:lnTo>
                  <a:pt x="526" y="26"/>
                </a:lnTo>
                <a:lnTo>
                  <a:pt x="528" y="26"/>
                </a:lnTo>
                <a:lnTo>
                  <a:pt x="529" y="26"/>
                </a:lnTo>
                <a:lnTo>
                  <a:pt x="530" y="26"/>
                </a:lnTo>
                <a:lnTo>
                  <a:pt x="532" y="19"/>
                </a:lnTo>
                <a:lnTo>
                  <a:pt x="533" y="19"/>
                </a:lnTo>
                <a:lnTo>
                  <a:pt x="534" y="13"/>
                </a:lnTo>
                <a:lnTo>
                  <a:pt x="537" y="13"/>
                </a:lnTo>
                <a:lnTo>
                  <a:pt x="538" y="13"/>
                </a:lnTo>
                <a:lnTo>
                  <a:pt x="539" y="19"/>
                </a:lnTo>
                <a:lnTo>
                  <a:pt x="541" y="19"/>
                </a:lnTo>
                <a:lnTo>
                  <a:pt x="542" y="26"/>
                </a:lnTo>
                <a:lnTo>
                  <a:pt x="543" y="26"/>
                </a:lnTo>
                <a:lnTo>
                  <a:pt x="545" y="26"/>
                </a:lnTo>
                <a:lnTo>
                  <a:pt x="547" y="26"/>
                </a:lnTo>
                <a:lnTo>
                  <a:pt x="548" y="19"/>
                </a:lnTo>
                <a:lnTo>
                  <a:pt x="550" y="19"/>
                </a:lnTo>
                <a:lnTo>
                  <a:pt x="551" y="19"/>
                </a:lnTo>
                <a:lnTo>
                  <a:pt x="552" y="19"/>
                </a:lnTo>
                <a:lnTo>
                  <a:pt x="554" y="19"/>
                </a:lnTo>
                <a:lnTo>
                  <a:pt x="556" y="26"/>
                </a:lnTo>
                <a:lnTo>
                  <a:pt x="557" y="26"/>
                </a:lnTo>
                <a:lnTo>
                  <a:pt x="559" y="26"/>
                </a:lnTo>
                <a:lnTo>
                  <a:pt x="560" y="26"/>
                </a:lnTo>
                <a:lnTo>
                  <a:pt x="561" y="26"/>
                </a:lnTo>
                <a:lnTo>
                  <a:pt x="563" y="26"/>
                </a:lnTo>
                <a:lnTo>
                  <a:pt x="564" y="26"/>
                </a:lnTo>
                <a:lnTo>
                  <a:pt x="567" y="26"/>
                </a:lnTo>
                <a:lnTo>
                  <a:pt x="568" y="26"/>
                </a:lnTo>
                <a:lnTo>
                  <a:pt x="569" y="26"/>
                </a:lnTo>
                <a:lnTo>
                  <a:pt x="570" y="19"/>
                </a:lnTo>
                <a:lnTo>
                  <a:pt x="572" y="19"/>
                </a:lnTo>
                <a:lnTo>
                  <a:pt x="573" y="13"/>
                </a:lnTo>
                <a:lnTo>
                  <a:pt x="574" y="6"/>
                </a:lnTo>
                <a:lnTo>
                  <a:pt x="577" y="6"/>
                </a:lnTo>
                <a:lnTo>
                  <a:pt x="578" y="13"/>
                </a:lnTo>
                <a:lnTo>
                  <a:pt x="580" y="0"/>
                </a:lnTo>
                <a:lnTo>
                  <a:pt x="581" y="6"/>
                </a:lnTo>
                <a:lnTo>
                  <a:pt x="582" y="13"/>
                </a:lnTo>
                <a:lnTo>
                  <a:pt x="583" y="13"/>
                </a:lnTo>
                <a:lnTo>
                  <a:pt x="585" y="13"/>
                </a:lnTo>
                <a:lnTo>
                  <a:pt x="587" y="26"/>
                </a:lnTo>
                <a:lnTo>
                  <a:pt x="589" y="26"/>
                </a:lnTo>
                <a:lnTo>
                  <a:pt x="590" y="26"/>
                </a:lnTo>
                <a:lnTo>
                  <a:pt x="591" y="26"/>
                </a:lnTo>
                <a:lnTo>
                  <a:pt x="592" y="26"/>
                </a:lnTo>
                <a:lnTo>
                  <a:pt x="594" y="26"/>
                </a:lnTo>
                <a:lnTo>
                  <a:pt x="595" y="26"/>
                </a:lnTo>
                <a:lnTo>
                  <a:pt x="598" y="26"/>
                </a:lnTo>
                <a:lnTo>
                  <a:pt x="599" y="26"/>
                </a:lnTo>
                <a:lnTo>
                  <a:pt x="600" y="26"/>
                </a:lnTo>
                <a:lnTo>
                  <a:pt x="602" y="19"/>
                </a:lnTo>
                <a:lnTo>
                  <a:pt x="603" y="19"/>
                </a:lnTo>
                <a:lnTo>
                  <a:pt x="604" y="19"/>
                </a:lnTo>
                <a:lnTo>
                  <a:pt x="607" y="19"/>
                </a:lnTo>
                <a:lnTo>
                  <a:pt x="608" y="13"/>
                </a:lnTo>
                <a:lnTo>
                  <a:pt x="609" y="19"/>
                </a:lnTo>
                <a:lnTo>
                  <a:pt x="611" y="19"/>
                </a:lnTo>
                <a:lnTo>
                  <a:pt x="612" y="19"/>
                </a:lnTo>
                <a:lnTo>
                  <a:pt x="613" y="19"/>
                </a:lnTo>
                <a:lnTo>
                  <a:pt x="615" y="26"/>
                </a:lnTo>
                <a:lnTo>
                  <a:pt x="617" y="26"/>
                </a:lnTo>
                <a:lnTo>
                  <a:pt x="618" y="26"/>
                </a:lnTo>
                <a:lnTo>
                  <a:pt x="620" y="19"/>
                </a:lnTo>
                <a:lnTo>
                  <a:pt x="621" y="6"/>
                </a:lnTo>
                <a:lnTo>
                  <a:pt x="622" y="6"/>
                </a:lnTo>
                <a:lnTo>
                  <a:pt x="624" y="6"/>
                </a:lnTo>
                <a:lnTo>
                  <a:pt x="625" y="0"/>
                </a:lnTo>
                <a:lnTo>
                  <a:pt x="627" y="0"/>
                </a:lnTo>
                <a:lnTo>
                  <a:pt x="629" y="13"/>
                </a:lnTo>
                <a:lnTo>
                  <a:pt x="630" y="13"/>
                </a:lnTo>
                <a:lnTo>
                  <a:pt x="631" y="13"/>
                </a:lnTo>
                <a:lnTo>
                  <a:pt x="633" y="13"/>
                </a:lnTo>
                <a:lnTo>
                  <a:pt x="634" y="19"/>
                </a:lnTo>
                <a:lnTo>
                  <a:pt x="635" y="19"/>
                </a:lnTo>
                <a:lnTo>
                  <a:pt x="638" y="19"/>
                </a:lnTo>
                <a:lnTo>
                  <a:pt x="639" y="19"/>
                </a:lnTo>
                <a:lnTo>
                  <a:pt x="640" y="26"/>
                </a:lnTo>
                <a:lnTo>
                  <a:pt x="642" y="26"/>
                </a:lnTo>
                <a:lnTo>
                  <a:pt x="643" y="19"/>
                </a:lnTo>
                <a:lnTo>
                  <a:pt x="644" y="19"/>
                </a:lnTo>
                <a:lnTo>
                  <a:pt x="646" y="19"/>
                </a:lnTo>
                <a:lnTo>
                  <a:pt x="648" y="19"/>
                </a:lnTo>
                <a:lnTo>
                  <a:pt x="650" y="19"/>
                </a:lnTo>
                <a:lnTo>
                  <a:pt x="651" y="26"/>
                </a:lnTo>
                <a:lnTo>
                  <a:pt x="652" y="26"/>
                </a:lnTo>
                <a:lnTo>
                  <a:pt x="653" y="26"/>
                </a:lnTo>
                <a:lnTo>
                  <a:pt x="655" y="19"/>
                </a:lnTo>
                <a:lnTo>
                  <a:pt x="656" y="13"/>
                </a:lnTo>
                <a:lnTo>
                  <a:pt x="659" y="6"/>
                </a:lnTo>
                <a:lnTo>
                  <a:pt x="660" y="0"/>
                </a:lnTo>
                <a:lnTo>
                  <a:pt x="661" y="0"/>
                </a:lnTo>
                <a:lnTo>
                  <a:pt x="662" y="6"/>
                </a:lnTo>
                <a:lnTo>
                  <a:pt x="664" y="13"/>
                </a:lnTo>
                <a:lnTo>
                  <a:pt x="665" y="19"/>
                </a:lnTo>
                <a:lnTo>
                  <a:pt x="668" y="26"/>
                </a:lnTo>
                <a:lnTo>
                  <a:pt x="669" y="26"/>
                </a:lnTo>
                <a:lnTo>
                  <a:pt x="670" y="26"/>
                </a:lnTo>
                <a:lnTo>
                  <a:pt x="672" y="13"/>
                </a:lnTo>
                <a:lnTo>
                  <a:pt x="673" y="13"/>
                </a:lnTo>
                <a:lnTo>
                  <a:pt x="674" y="13"/>
                </a:lnTo>
                <a:lnTo>
                  <a:pt x="675" y="6"/>
                </a:lnTo>
                <a:lnTo>
                  <a:pt x="678" y="6"/>
                </a:lnTo>
                <a:lnTo>
                  <a:pt x="679" y="19"/>
                </a:lnTo>
                <a:lnTo>
                  <a:pt x="681" y="13"/>
                </a:lnTo>
                <a:lnTo>
                  <a:pt x="682" y="13"/>
                </a:lnTo>
                <a:lnTo>
                  <a:pt x="683" y="19"/>
                </a:lnTo>
                <a:lnTo>
                  <a:pt x="684" y="19"/>
                </a:lnTo>
                <a:lnTo>
                  <a:pt x="686" y="19"/>
                </a:lnTo>
                <a:lnTo>
                  <a:pt x="688" y="19"/>
                </a:lnTo>
                <a:lnTo>
                  <a:pt x="690" y="19"/>
                </a:lnTo>
                <a:lnTo>
                  <a:pt x="691" y="13"/>
                </a:lnTo>
                <a:lnTo>
                  <a:pt x="692" y="13"/>
                </a:lnTo>
                <a:lnTo>
                  <a:pt x="694" y="13"/>
                </a:lnTo>
                <a:lnTo>
                  <a:pt x="695" y="19"/>
                </a:lnTo>
                <a:lnTo>
                  <a:pt x="696" y="19"/>
                </a:lnTo>
                <a:lnTo>
                  <a:pt x="699" y="26"/>
                </a:lnTo>
                <a:lnTo>
                  <a:pt x="700" y="13"/>
                </a:lnTo>
                <a:lnTo>
                  <a:pt x="701" y="13"/>
                </a:lnTo>
                <a:lnTo>
                  <a:pt x="703" y="13"/>
                </a:lnTo>
                <a:lnTo>
                  <a:pt x="704" y="13"/>
                </a:lnTo>
                <a:lnTo>
                  <a:pt x="705" y="6"/>
                </a:lnTo>
                <a:lnTo>
                  <a:pt x="707" y="19"/>
                </a:lnTo>
                <a:lnTo>
                  <a:pt x="709" y="19"/>
                </a:lnTo>
                <a:lnTo>
                  <a:pt x="710" y="19"/>
                </a:lnTo>
                <a:lnTo>
                  <a:pt x="712" y="19"/>
                </a:lnTo>
                <a:lnTo>
                  <a:pt x="713" y="26"/>
                </a:lnTo>
                <a:lnTo>
                  <a:pt x="714" y="26"/>
                </a:lnTo>
                <a:lnTo>
                  <a:pt x="716" y="26"/>
                </a:lnTo>
                <a:lnTo>
                  <a:pt x="717" y="26"/>
                </a:lnTo>
                <a:lnTo>
                  <a:pt x="719" y="13"/>
                </a:lnTo>
                <a:lnTo>
                  <a:pt x="721" y="13"/>
                </a:lnTo>
                <a:lnTo>
                  <a:pt x="722" y="13"/>
                </a:lnTo>
                <a:lnTo>
                  <a:pt x="723" y="13"/>
                </a:lnTo>
                <a:lnTo>
                  <a:pt x="725" y="13"/>
                </a:lnTo>
                <a:lnTo>
                  <a:pt x="726" y="26"/>
                </a:lnTo>
                <a:lnTo>
                  <a:pt x="729" y="26"/>
                </a:lnTo>
                <a:lnTo>
                  <a:pt x="730" y="26"/>
                </a:lnTo>
                <a:lnTo>
                  <a:pt x="731" y="26"/>
                </a:lnTo>
                <a:lnTo>
                  <a:pt x="732" y="26"/>
                </a:lnTo>
                <a:lnTo>
                  <a:pt x="734" y="26"/>
                </a:lnTo>
                <a:lnTo>
                  <a:pt x="735" y="26"/>
                </a:lnTo>
                <a:lnTo>
                  <a:pt x="736" y="26"/>
                </a:lnTo>
                <a:lnTo>
                  <a:pt x="739" y="26"/>
                </a:lnTo>
                <a:lnTo>
                  <a:pt x="740" y="26"/>
                </a:lnTo>
                <a:lnTo>
                  <a:pt x="742" y="19"/>
                </a:lnTo>
                <a:lnTo>
                  <a:pt x="743" y="19"/>
                </a:lnTo>
                <a:lnTo>
                  <a:pt x="744" y="19"/>
                </a:lnTo>
                <a:lnTo>
                  <a:pt x="745" y="13"/>
                </a:lnTo>
                <a:lnTo>
                  <a:pt x="747" y="13"/>
                </a:lnTo>
                <a:lnTo>
                  <a:pt x="749" y="19"/>
                </a:lnTo>
                <a:lnTo>
                  <a:pt x="751" y="19"/>
                </a:lnTo>
                <a:lnTo>
                  <a:pt x="752" y="19"/>
                </a:lnTo>
                <a:lnTo>
                  <a:pt x="753" y="26"/>
                </a:lnTo>
                <a:lnTo>
                  <a:pt x="754" y="26"/>
                </a:lnTo>
                <a:lnTo>
                  <a:pt x="756" y="26"/>
                </a:lnTo>
                <a:lnTo>
                  <a:pt x="757" y="26"/>
                </a:lnTo>
                <a:lnTo>
                  <a:pt x="760" y="19"/>
                </a:lnTo>
                <a:lnTo>
                  <a:pt x="761" y="19"/>
                </a:lnTo>
                <a:lnTo>
                  <a:pt x="762" y="19"/>
                </a:lnTo>
                <a:lnTo>
                  <a:pt x="764" y="19"/>
                </a:lnTo>
                <a:lnTo>
                  <a:pt x="765" y="19"/>
                </a:lnTo>
                <a:lnTo>
                  <a:pt x="766" y="26"/>
                </a:lnTo>
                <a:lnTo>
                  <a:pt x="767" y="26"/>
                </a:lnTo>
                <a:lnTo>
                  <a:pt x="770" y="19"/>
                </a:lnTo>
                <a:lnTo>
                  <a:pt x="771" y="19"/>
                </a:lnTo>
                <a:lnTo>
                  <a:pt x="773" y="13"/>
                </a:lnTo>
                <a:lnTo>
                  <a:pt x="774" y="13"/>
                </a:lnTo>
                <a:lnTo>
                  <a:pt x="775" y="13"/>
                </a:lnTo>
                <a:lnTo>
                  <a:pt x="777" y="19"/>
                </a:lnTo>
                <a:lnTo>
                  <a:pt x="778" y="19"/>
                </a:lnTo>
                <a:lnTo>
                  <a:pt x="780" y="26"/>
                </a:lnTo>
                <a:lnTo>
                  <a:pt x="782" y="26"/>
                </a:lnTo>
                <a:lnTo>
                  <a:pt x="783" y="26"/>
                </a:lnTo>
                <a:lnTo>
                  <a:pt x="784" y="26"/>
                </a:lnTo>
                <a:lnTo>
                  <a:pt x="786" y="26"/>
                </a:lnTo>
                <a:lnTo>
                  <a:pt x="787" y="26"/>
                </a:lnTo>
                <a:lnTo>
                  <a:pt x="789" y="26"/>
                </a:lnTo>
                <a:lnTo>
                  <a:pt x="791" y="26"/>
                </a:lnTo>
                <a:lnTo>
                  <a:pt x="792" y="26"/>
                </a:lnTo>
                <a:lnTo>
                  <a:pt x="793" y="19"/>
                </a:lnTo>
                <a:lnTo>
                  <a:pt x="795" y="19"/>
                </a:lnTo>
                <a:lnTo>
                  <a:pt x="796" y="19"/>
                </a:lnTo>
                <a:lnTo>
                  <a:pt x="797" y="19"/>
                </a:lnTo>
                <a:lnTo>
                  <a:pt x="800" y="19"/>
                </a:lnTo>
                <a:lnTo>
                  <a:pt x="801" y="26"/>
                </a:lnTo>
                <a:lnTo>
                  <a:pt x="802" y="26"/>
                </a:lnTo>
                <a:lnTo>
                  <a:pt x="804" y="26"/>
                </a:lnTo>
                <a:lnTo>
                  <a:pt x="805" y="26"/>
                </a:lnTo>
                <a:lnTo>
                  <a:pt x="806" y="26"/>
                </a:lnTo>
                <a:lnTo>
                  <a:pt x="808" y="19"/>
                </a:lnTo>
                <a:lnTo>
                  <a:pt x="810" y="19"/>
                </a:lnTo>
                <a:lnTo>
                  <a:pt x="811" y="19"/>
                </a:lnTo>
                <a:lnTo>
                  <a:pt x="813" y="19"/>
                </a:lnTo>
                <a:lnTo>
                  <a:pt x="814" y="19"/>
                </a:lnTo>
                <a:lnTo>
                  <a:pt x="815" y="26"/>
                </a:lnTo>
                <a:lnTo>
                  <a:pt x="817" y="13"/>
                </a:lnTo>
                <a:lnTo>
                  <a:pt x="818" y="13"/>
                </a:lnTo>
                <a:lnTo>
                  <a:pt x="821" y="13"/>
                </a:lnTo>
                <a:lnTo>
                  <a:pt x="822" y="13"/>
                </a:lnTo>
                <a:lnTo>
                  <a:pt x="823" y="13"/>
                </a:lnTo>
                <a:lnTo>
                  <a:pt x="824" y="26"/>
                </a:lnTo>
                <a:lnTo>
                  <a:pt x="826" y="26"/>
                </a:lnTo>
                <a:lnTo>
                  <a:pt x="827" y="26"/>
                </a:lnTo>
                <a:lnTo>
                  <a:pt x="828" y="26"/>
                </a:lnTo>
                <a:lnTo>
                  <a:pt x="831" y="26"/>
                </a:lnTo>
                <a:lnTo>
                  <a:pt x="832" y="26"/>
                </a:lnTo>
                <a:lnTo>
                  <a:pt x="834" y="26"/>
                </a:lnTo>
                <a:lnTo>
                  <a:pt x="835" y="26"/>
                </a:lnTo>
                <a:lnTo>
                  <a:pt x="836" y="26"/>
                </a:lnTo>
                <a:lnTo>
                  <a:pt x="837" y="26"/>
                </a:lnTo>
                <a:lnTo>
                  <a:pt x="840" y="26"/>
                </a:lnTo>
                <a:lnTo>
                  <a:pt x="841" y="26"/>
                </a:lnTo>
                <a:lnTo>
                  <a:pt x="843" y="19"/>
                </a:lnTo>
                <a:lnTo>
                  <a:pt x="844" y="19"/>
                </a:lnTo>
                <a:lnTo>
                  <a:pt x="845" y="19"/>
                </a:lnTo>
                <a:lnTo>
                  <a:pt x="846" y="13"/>
                </a:lnTo>
                <a:lnTo>
                  <a:pt x="848" y="13"/>
                </a:lnTo>
                <a:lnTo>
                  <a:pt x="850" y="19"/>
                </a:lnTo>
                <a:lnTo>
                  <a:pt x="852" y="6"/>
                </a:lnTo>
                <a:lnTo>
                  <a:pt x="853" y="0"/>
                </a:lnTo>
                <a:lnTo>
                  <a:pt x="854" y="6"/>
                </a:lnTo>
                <a:lnTo>
                  <a:pt x="856" y="0"/>
                </a:lnTo>
                <a:lnTo>
                  <a:pt x="857" y="0"/>
                </a:lnTo>
                <a:lnTo>
                  <a:pt x="858" y="13"/>
                </a:lnTo>
                <a:lnTo>
                  <a:pt x="861" y="19"/>
                </a:lnTo>
                <a:lnTo>
                  <a:pt x="862" y="19"/>
                </a:lnTo>
                <a:lnTo>
                  <a:pt x="863" y="26"/>
                </a:lnTo>
                <a:lnTo>
                  <a:pt x="865" y="26"/>
                </a:lnTo>
                <a:lnTo>
                  <a:pt x="866" y="19"/>
                </a:lnTo>
                <a:lnTo>
                  <a:pt x="867" y="19"/>
                </a:lnTo>
                <a:lnTo>
                  <a:pt x="869" y="19"/>
                </a:lnTo>
                <a:lnTo>
                  <a:pt x="871" y="19"/>
                </a:lnTo>
                <a:lnTo>
                  <a:pt x="872" y="19"/>
                </a:lnTo>
                <a:lnTo>
                  <a:pt x="874" y="19"/>
                </a:lnTo>
                <a:lnTo>
                  <a:pt x="875" y="19"/>
                </a:lnTo>
                <a:lnTo>
                  <a:pt x="876" y="19"/>
                </a:lnTo>
                <a:lnTo>
                  <a:pt x="878" y="19"/>
                </a:lnTo>
                <a:lnTo>
                  <a:pt x="879" y="19"/>
                </a:lnTo>
                <a:lnTo>
                  <a:pt x="881" y="26"/>
                </a:lnTo>
                <a:lnTo>
                  <a:pt x="883" y="19"/>
                </a:lnTo>
                <a:lnTo>
                  <a:pt x="884" y="19"/>
                </a:lnTo>
                <a:lnTo>
                  <a:pt x="885" y="19"/>
                </a:lnTo>
                <a:lnTo>
                  <a:pt x="887" y="19"/>
                </a:lnTo>
                <a:lnTo>
                  <a:pt x="888" y="19"/>
                </a:lnTo>
                <a:lnTo>
                  <a:pt x="889" y="26"/>
                </a:lnTo>
                <a:lnTo>
                  <a:pt x="892" y="26"/>
                </a:lnTo>
                <a:lnTo>
                  <a:pt x="893" y="26"/>
                </a:lnTo>
                <a:lnTo>
                  <a:pt x="894" y="26"/>
                </a:lnTo>
                <a:lnTo>
                  <a:pt x="896" y="26"/>
                </a:lnTo>
                <a:lnTo>
                  <a:pt x="897" y="26"/>
                </a:lnTo>
                <a:lnTo>
                  <a:pt x="898" y="13"/>
                </a:lnTo>
                <a:lnTo>
                  <a:pt x="901" y="13"/>
                </a:lnTo>
                <a:lnTo>
                  <a:pt x="902" y="13"/>
                </a:lnTo>
                <a:lnTo>
                  <a:pt x="904" y="13"/>
                </a:lnTo>
                <a:lnTo>
                  <a:pt x="905" y="13"/>
                </a:lnTo>
                <a:lnTo>
                  <a:pt x="906" y="26"/>
                </a:lnTo>
                <a:lnTo>
                  <a:pt x="907" y="26"/>
                </a:lnTo>
                <a:lnTo>
                  <a:pt x="909" y="26"/>
                </a:lnTo>
                <a:lnTo>
                  <a:pt x="911" y="26"/>
                </a:lnTo>
                <a:lnTo>
                  <a:pt x="913" y="26"/>
                </a:lnTo>
                <a:lnTo>
                  <a:pt x="914" y="26"/>
                </a:lnTo>
                <a:lnTo>
                  <a:pt x="915" y="26"/>
                </a:lnTo>
                <a:lnTo>
                  <a:pt x="916" y="26"/>
                </a:lnTo>
                <a:lnTo>
                  <a:pt x="918" y="26"/>
                </a:lnTo>
                <a:lnTo>
                  <a:pt x="919" y="26"/>
                </a:lnTo>
                <a:lnTo>
                  <a:pt x="922" y="26"/>
                </a:lnTo>
                <a:lnTo>
                  <a:pt x="923" y="26"/>
                </a:lnTo>
                <a:lnTo>
                  <a:pt x="924" y="26"/>
                </a:lnTo>
                <a:lnTo>
                  <a:pt x="926" y="26"/>
                </a:lnTo>
                <a:lnTo>
                  <a:pt x="927" y="26"/>
                </a:lnTo>
                <a:lnTo>
                  <a:pt x="928" y="26"/>
                </a:lnTo>
                <a:lnTo>
                  <a:pt x="929" y="26"/>
                </a:lnTo>
                <a:lnTo>
                  <a:pt x="932" y="26"/>
                </a:lnTo>
                <a:lnTo>
                  <a:pt x="933" y="26"/>
                </a:lnTo>
                <a:lnTo>
                  <a:pt x="935" y="26"/>
                </a:lnTo>
                <a:lnTo>
                  <a:pt x="936" y="26"/>
                </a:lnTo>
                <a:lnTo>
                  <a:pt x="937" y="26"/>
                </a:lnTo>
                <a:lnTo>
                  <a:pt x="938" y="26"/>
                </a:lnTo>
                <a:lnTo>
                  <a:pt x="940" y="26"/>
                </a:lnTo>
                <a:lnTo>
                  <a:pt x="942" y="26"/>
                </a:lnTo>
                <a:lnTo>
                  <a:pt x="944" y="26"/>
                </a:lnTo>
                <a:lnTo>
                  <a:pt x="945" y="26"/>
                </a:lnTo>
                <a:lnTo>
                  <a:pt x="946" y="26"/>
                </a:lnTo>
                <a:lnTo>
                  <a:pt x="948" y="13"/>
                </a:lnTo>
                <a:lnTo>
                  <a:pt x="949" y="13"/>
                </a:lnTo>
                <a:lnTo>
                  <a:pt x="950" y="13"/>
                </a:lnTo>
                <a:lnTo>
                  <a:pt x="953" y="13"/>
                </a:lnTo>
                <a:lnTo>
                  <a:pt x="954" y="13"/>
                </a:lnTo>
                <a:lnTo>
                  <a:pt x="955" y="26"/>
                </a:lnTo>
                <a:lnTo>
                  <a:pt x="957" y="26"/>
                </a:lnTo>
                <a:lnTo>
                  <a:pt x="958" y="13"/>
                </a:lnTo>
                <a:lnTo>
                  <a:pt x="959" y="13"/>
                </a:lnTo>
                <a:lnTo>
                  <a:pt x="962" y="13"/>
                </a:lnTo>
                <a:lnTo>
                  <a:pt x="963" y="13"/>
                </a:lnTo>
                <a:lnTo>
                  <a:pt x="964" y="13"/>
                </a:lnTo>
                <a:lnTo>
                  <a:pt x="966" y="26"/>
                </a:lnTo>
                <a:lnTo>
                  <a:pt x="967" y="26"/>
                </a:lnTo>
                <a:lnTo>
                  <a:pt x="968" y="26"/>
                </a:lnTo>
                <a:lnTo>
                  <a:pt x="970" y="26"/>
                </a:lnTo>
                <a:lnTo>
                  <a:pt x="972" y="26"/>
                </a:lnTo>
                <a:lnTo>
                  <a:pt x="973" y="26"/>
                </a:lnTo>
                <a:lnTo>
                  <a:pt x="975" y="13"/>
                </a:lnTo>
                <a:lnTo>
                  <a:pt x="976" y="13"/>
                </a:lnTo>
                <a:lnTo>
                  <a:pt x="977" y="13"/>
                </a:lnTo>
                <a:lnTo>
                  <a:pt x="979" y="13"/>
                </a:lnTo>
                <a:lnTo>
                  <a:pt x="980" y="13"/>
                </a:lnTo>
                <a:lnTo>
                  <a:pt x="983" y="26"/>
                </a:lnTo>
                <a:lnTo>
                  <a:pt x="984" y="26"/>
                </a:lnTo>
                <a:lnTo>
                  <a:pt x="985" y="26"/>
                </a:lnTo>
                <a:lnTo>
                  <a:pt x="986" y="26"/>
                </a:lnTo>
                <a:lnTo>
                  <a:pt x="988" y="26"/>
                </a:lnTo>
                <a:lnTo>
                  <a:pt x="989" y="26"/>
                </a:lnTo>
                <a:lnTo>
                  <a:pt x="990" y="26"/>
                </a:lnTo>
                <a:lnTo>
                  <a:pt x="993" y="26"/>
                </a:lnTo>
                <a:lnTo>
                  <a:pt x="994" y="26"/>
                </a:lnTo>
                <a:lnTo>
                  <a:pt x="996" y="13"/>
                </a:lnTo>
                <a:lnTo>
                  <a:pt x="997" y="13"/>
                </a:lnTo>
                <a:lnTo>
                  <a:pt x="998" y="6"/>
                </a:lnTo>
                <a:lnTo>
                  <a:pt x="999" y="6"/>
                </a:lnTo>
                <a:lnTo>
                  <a:pt x="1001" y="6"/>
                </a:lnTo>
                <a:lnTo>
                  <a:pt x="1003" y="19"/>
                </a:lnTo>
                <a:lnTo>
                  <a:pt x="1005" y="19"/>
                </a:lnTo>
                <a:lnTo>
                  <a:pt x="1006" y="26"/>
                </a:lnTo>
                <a:lnTo>
                  <a:pt x="1007" y="26"/>
                </a:lnTo>
                <a:lnTo>
                  <a:pt x="1008" y="19"/>
                </a:lnTo>
                <a:lnTo>
                  <a:pt x="1010" y="19"/>
                </a:lnTo>
                <a:lnTo>
                  <a:pt x="1012" y="13"/>
                </a:lnTo>
                <a:lnTo>
                  <a:pt x="1014" y="13"/>
                </a:lnTo>
                <a:lnTo>
                  <a:pt x="1015" y="13"/>
                </a:lnTo>
                <a:lnTo>
                  <a:pt x="1016" y="13"/>
                </a:lnTo>
                <a:lnTo>
                  <a:pt x="1018" y="13"/>
                </a:lnTo>
                <a:lnTo>
                  <a:pt x="1019" y="19"/>
                </a:lnTo>
                <a:lnTo>
                  <a:pt x="1020" y="19"/>
                </a:lnTo>
                <a:lnTo>
                  <a:pt x="1023" y="19"/>
                </a:lnTo>
                <a:lnTo>
                  <a:pt x="1024" y="26"/>
                </a:lnTo>
                <a:lnTo>
                  <a:pt x="1025" y="19"/>
                </a:lnTo>
                <a:lnTo>
                  <a:pt x="1027" y="19"/>
                </a:lnTo>
                <a:lnTo>
                  <a:pt x="1028" y="19"/>
                </a:lnTo>
                <a:lnTo>
                  <a:pt x="1029" y="19"/>
                </a:lnTo>
                <a:lnTo>
                  <a:pt x="1031" y="13"/>
                </a:lnTo>
                <a:lnTo>
                  <a:pt x="1033" y="19"/>
                </a:lnTo>
                <a:lnTo>
                  <a:pt x="1034" y="13"/>
                </a:lnTo>
                <a:lnTo>
                  <a:pt x="1036" y="13"/>
                </a:lnTo>
                <a:lnTo>
                  <a:pt x="1037" y="13"/>
                </a:lnTo>
                <a:lnTo>
                  <a:pt x="1037" y="26"/>
                </a:lnTo>
                <a:lnTo>
                  <a:pt x="0" y="26"/>
                </a:lnTo>
                <a:close/>
              </a:path>
            </a:pathLst>
          </a:custGeom>
          <a:solidFill>
            <a:srgbClr val="FFFF80"/>
          </a:solidFill>
          <a:ln w="4763">
            <a:solidFill>
              <a:srgbClr val="FFFF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1446" name="Freeform 11"/>
          <p:cNvSpPr>
            <a:spLocks/>
          </p:cNvSpPr>
          <p:nvPr/>
        </p:nvSpPr>
        <p:spPr bwMode="auto">
          <a:xfrm>
            <a:off x="592138" y="3355975"/>
            <a:ext cx="369887" cy="11113"/>
          </a:xfrm>
          <a:custGeom>
            <a:avLst/>
            <a:gdLst>
              <a:gd name="T0" fmla="*/ 2147483647 w 1037"/>
              <a:gd name="T1" fmla="*/ 2147483647 h 26"/>
              <a:gd name="T2" fmla="*/ 2147483647 w 1037"/>
              <a:gd name="T3" fmla="*/ 2147483647 h 26"/>
              <a:gd name="T4" fmla="*/ 2147483647 w 1037"/>
              <a:gd name="T5" fmla="*/ 2147483647 h 26"/>
              <a:gd name="T6" fmla="*/ 2147483647 w 1037"/>
              <a:gd name="T7" fmla="*/ 2147483647 h 26"/>
              <a:gd name="T8" fmla="*/ 2147483647 w 1037"/>
              <a:gd name="T9" fmla="*/ 2147483647 h 26"/>
              <a:gd name="T10" fmla="*/ 2147483647 w 1037"/>
              <a:gd name="T11" fmla="*/ 2147483647 h 26"/>
              <a:gd name="T12" fmla="*/ 2147483647 w 1037"/>
              <a:gd name="T13" fmla="*/ 2147483647 h 26"/>
              <a:gd name="T14" fmla="*/ 2147483647 w 1037"/>
              <a:gd name="T15" fmla="*/ 2147483647 h 26"/>
              <a:gd name="T16" fmla="*/ 2147483647 w 1037"/>
              <a:gd name="T17" fmla="*/ 2147483647 h 26"/>
              <a:gd name="T18" fmla="*/ 2147483647 w 1037"/>
              <a:gd name="T19" fmla="*/ 2147483647 h 26"/>
              <a:gd name="T20" fmla="*/ 2147483647 w 1037"/>
              <a:gd name="T21" fmla="*/ 2147483647 h 26"/>
              <a:gd name="T22" fmla="*/ 2147483647 w 1037"/>
              <a:gd name="T23" fmla="*/ 2147483647 h 26"/>
              <a:gd name="T24" fmla="*/ 2147483647 w 1037"/>
              <a:gd name="T25" fmla="*/ 2147483647 h 26"/>
              <a:gd name="T26" fmla="*/ 2147483647 w 1037"/>
              <a:gd name="T27" fmla="*/ 2147483647 h 26"/>
              <a:gd name="T28" fmla="*/ 2147483647 w 1037"/>
              <a:gd name="T29" fmla="*/ 2147483647 h 26"/>
              <a:gd name="T30" fmla="*/ 2147483647 w 1037"/>
              <a:gd name="T31" fmla="*/ 2147483647 h 26"/>
              <a:gd name="T32" fmla="*/ 2147483647 w 1037"/>
              <a:gd name="T33" fmla="*/ 2147483647 h 26"/>
              <a:gd name="T34" fmla="*/ 2147483647 w 1037"/>
              <a:gd name="T35" fmla="*/ 2147483647 h 26"/>
              <a:gd name="T36" fmla="*/ 2147483647 w 1037"/>
              <a:gd name="T37" fmla="*/ 2147483647 h 26"/>
              <a:gd name="T38" fmla="*/ 2147483647 w 1037"/>
              <a:gd name="T39" fmla="*/ 2147483647 h 26"/>
              <a:gd name="T40" fmla="*/ 2147483647 w 1037"/>
              <a:gd name="T41" fmla="*/ 2147483647 h 26"/>
              <a:gd name="T42" fmla="*/ 2147483647 w 1037"/>
              <a:gd name="T43" fmla="*/ 2147483647 h 26"/>
              <a:gd name="T44" fmla="*/ 2147483647 w 1037"/>
              <a:gd name="T45" fmla="*/ 2147483647 h 26"/>
              <a:gd name="T46" fmla="*/ 2147483647 w 1037"/>
              <a:gd name="T47" fmla="*/ 2147483647 h 26"/>
              <a:gd name="T48" fmla="*/ 2147483647 w 1037"/>
              <a:gd name="T49" fmla="*/ 2147483647 h 26"/>
              <a:gd name="T50" fmla="*/ 2147483647 w 1037"/>
              <a:gd name="T51" fmla="*/ 2147483647 h 26"/>
              <a:gd name="T52" fmla="*/ 2147483647 w 1037"/>
              <a:gd name="T53" fmla="*/ 2147483647 h 26"/>
              <a:gd name="T54" fmla="*/ 2147483647 w 1037"/>
              <a:gd name="T55" fmla="*/ 2147483647 h 26"/>
              <a:gd name="T56" fmla="*/ 2147483647 w 1037"/>
              <a:gd name="T57" fmla="*/ 2147483647 h 26"/>
              <a:gd name="T58" fmla="*/ 2147483647 w 1037"/>
              <a:gd name="T59" fmla="*/ 2147483647 h 26"/>
              <a:gd name="T60" fmla="*/ 2147483647 w 1037"/>
              <a:gd name="T61" fmla="*/ 2147483647 h 26"/>
              <a:gd name="T62" fmla="*/ 2147483647 w 1037"/>
              <a:gd name="T63" fmla="*/ 2147483647 h 26"/>
              <a:gd name="T64" fmla="*/ 2147483647 w 1037"/>
              <a:gd name="T65" fmla="*/ 2147483647 h 26"/>
              <a:gd name="T66" fmla="*/ 2147483647 w 1037"/>
              <a:gd name="T67" fmla="*/ 2147483647 h 26"/>
              <a:gd name="T68" fmla="*/ 2147483647 w 1037"/>
              <a:gd name="T69" fmla="*/ 2147483647 h 26"/>
              <a:gd name="T70" fmla="*/ 2147483647 w 1037"/>
              <a:gd name="T71" fmla="*/ 2147483647 h 26"/>
              <a:gd name="T72" fmla="*/ 2147483647 w 1037"/>
              <a:gd name="T73" fmla="*/ 2147483647 h 26"/>
              <a:gd name="T74" fmla="*/ 2147483647 w 1037"/>
              <a:gd name="T75" fmla="*/ 2147483647 h 26"/>
              <a:gd name="T76" fmla="*/ 2147483647 w 1037"/>
              <a:gd name="T77" fmla="*/ 2147483647 h 26"/>
              <a:gd name="T78" fmla="*/ 2147483647 w 1037"/>
              <a:gd name="T79" fmla="*/ 2147483647 h 26"/>
              <a:gd name="T80" fmla="*/ 2147483647 w 1037"/>
              <a:gd name="T81" fmla="*/ 2147483647 h 26"/>
              <a:gd name="T82" fmla="*/ 2147483647 w 1037"/>
              <a:gd name="T83" fmla="*/ 2147483647 h 26"/>
              <a:gd name="T84" fmla="*/ 2147483647 w 1037"/>
              <a:gd name="T85" fmla="*/ 2147483647 h 26"/>
              <a:gd name="T86" fmla="*/ 2147483647 w 1037"/>
              <a:gd name="T87" fmla="*/ 2147483647 h 26"/>
              <a:gd name="T88" fmla="*/ 2147483647 w 1037"/>
              <a:gd name="T89" fmla="*/ 2147483647 h 26"/>
              <a:gd name="T90" fmla="*/ 2147483647 w 1037"/>
              <a:gd name="T91" fmla="*/ 2147483647 h 26"/>
              <a:gd name="T92" fmla="*/ 2147483647 w 1037"/>
              <a:gd name="T93" fmla="*/ 2147483647 h 26"/>
              <a:gd name="T94" fmla="*/ 2147483647 w 1037"/>
              <a:gd name="T95" fmla="*/ 2147483647 h 26"/>
              <a:gd name="T96" fmla="*/ 2147483647 w 1037"/>
              <a:gd name="T97" fmla="*/ 2147483647 h 26"/>
              <a:gd name="T98" fmla="*/ 2147483647 w 1037"/>
              <a:gd name="T99" fmla="*/ 2147483647 h 26"/>
              <a:gd name="T100" fmla="*/ 2147483647 w 1037"/>
              <a:gd name="T101" fmla="*/ 2147483647 h 26"/>
              <a:gd name="T102" fmla="*/ 2147483647 w 1037"/>
              <a:gd name="T103" fmla="*/ 2147483647 h 26"/>
              <a:gd name="T104" fmla="*/ 2147483647 w 1037"/>
              <a:gd name="T105" fmla="*/ 2147483647 h 26"/>
              <a:gd name="T106" fmla="*/ 2147483647 w 1037"/>
              <a:gd name="T107" fmla="*/ 2147483647 h 26"/>
              <a:gd name="T108" fmla="*/ 2147483647 w 1037"/>
              <a:gd name="T109" fmla="*/ 2147483647 h 26"/>
              <a:gd name="T110" fmla="*/ 2147483647 w 1037"/>
              <a:gd name="T111" fmla="*/ 2147483647 h 26"/>
              <a:gd name="T112" fmla="*/ 2147483647 w 1037"/>
              <a:gd name="T113" fmla="*/ 2147483647 h 26"/>
              <a:gd name="T114" fmla="*/ 2147483647 w 1037"/>
              <a:gd name="T115" fmla="*/ 2147483647 h 26"/>
              <a:gd name="T116" fmla="*/ 2147483647 w 1037"/>
              <a:gd name="T117" fmla="*/ 2147483647 h 26"/>
              <a:gd name="T118" fmla="*/ 2147483647 w 1037"/>
              <a:gd name="T119" fmla="*/ 2147483647 h 26"/>
              <a:gd name="T120" fmla="*/ 2147483647 w 1037"/>
              <a:gd name="T121" fmla="*/ 2147483647 h 26"/>
              <a:gd name="T122" fmla="*/ 2147483647 w 1037"/>
              <a:gd name="T123" fmla="*/ 2147483647 h 26"/>
              <a:gd name="T124" fmla="*/ 2147483647 w 1037"/>
              <a:gd name="T125" fmla="*/ 2147483647 h 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37"/>
              <a:gd name="T190" fmla="*/ 0 h 26"/>
              <a:gd name="T191" fmla="*/ 1037 w 1037"/>
              <a:gd name="T192" fmla="*/ 26 h 2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37" h="26">
                <a:moveTo>
                  <a:pt x="0" y="26"/>
                </a:moveTo>
                <a:lnTo>
                  <a:pt x="0" y="19"/>
                </a:lnTo>
                <a:lnTo>
                  <a:pt x="2" y="19"/>
                </a:lnTo>
                <a:lnTo>
                  <a:pt x="3" y="26"/>
                </a:lnTo>
                <a:lnTo>
                  <a:pt x="4" y="26"/>
                </a:lnTo>
                <a:lnTo>
                  <a:pt x="5" y="26"/>
                </a:lnTo>
                <a:lnTo>
                  <a:pt x="7" y="26"/>
                </a:lnTo>
                <a:lnTo>
                  <a:pt x="9" y="26"/>
                </a:lnTo>
                <a:lnTo>
                  <a:pt x="11" y="26"/>
                </a:lnTo>
                <a:lnTo>
                  <a:pt x="12" y="26"/>
                </a:lnTo>
                <a:lnTo>
                  <a:pt x="13" y="26"/>
                </a:lnTo>
                <a:lnTo>
                  <a:pt x="14" y="26"/>
                </a:lnTo>
                <a:lnTo>
                  <a:pt x="16" y="26"/>
                </a:lnTo>
                <a:lnTo>
                  <a:pt x="17" y="26"/>
                </a:lnTo>
                <a:lnTo>
                  <a:pt x="20" y="26"/>
                </a:lnTo>
                <a:lnTo>
                  <a:pt x="21" y="26"/>
                </a:lnTo>
                <a:lnTo>
                  <a:pt x="22" y="26"/>
                </a:lnTo>
                <a:lnTo>
                  <a:pt x="24" y="19"/>
                </a:lnTo>
                <a:lnTo>
                  <a:pt x="25" y="19"/>
                </a:lnTo>
                <a:lnTo>
                  <a:pt x="26" y="19"/>
                </a:lnTo>
                <a:lnTo>
                  <a:pt x="29" y="19"/>
                </a:lnTo>
                <a:lnTo>
                  <a:pt x="30" y="19"/>
                </a:lnTo>
                <a:lnTo>
                  <a:pt x="31" y="19"/>
                </a:lnTo>
                <a:lnTo>
                  <a:pt x="33" y="19"/>
                </a:lnTo>
                <a:lnTo>
                  <a:pt x="34" y="6"/>
                </a:lnTo>
                <a:lnTo>
                  <a:pt x="35" y="6"/>
                </a:lnTo>
                <a:lnTo>
                  <a:pt x="37" y="6"/>
                </a:lnTo>
                <a:lnTo>
                  <a:pt x="39" y="13"/>
                </a:lnTo>
                <a:lnTo>
                  <a:pt x="40" y="13"/>
                </a:lnTo>
                <a:lnTo>
                  <a:pt x="42" y="26"/>
                </a:lnTo>
                <a:lnTo>
                  <a:pt x="43" y="26"/>
                </a:lnTo>
                <a:lnTo>
                  <a:pt x="44" y="26"/>
                </a:lnTo>
                <a:lnTo>
                  <a:pt x="46" y="26"/>
                </a:lnTo>
                <a:lnTo>
                  <a:pt x="47" y="26"/>
                </a:lnTo>
                <a:lnTo>
                  <a:pt x="49" y="26"/>
                </a:lnTo>
                <a:lnTo>
                  <a:pt x="51" y="19"/>
                </a:lnTo>
                <a:lnTo>
                  <a:pt x="52" y="6"/>
                </a:lnTo>
                <a:lnTo>
                  <a:pt x="53" y="0"/>
                </a:lnTo>
                <a:lnTo>
                  <a:pt x="55" y="0"/>
                </a:lnTo>
                <a:lnTo>
                  <a:pt x="56" y="0"/>
                </a:lnTo>
                <a:lnTo>
                  <a:pt x="57" y="6"/>
                </a:lnTo>
                <a:lnTo>
                  <a:pt x="60" y="19"/>
                </a:lnTo>
                <a:lnTo>
                  <a:pt x="61" y="26"/>
                </a:lnTo>
                <a:lnTo>
                  <a:pt x="62" y="26"/>
                </a:lnTo>
                <a:lnTo>
                  <a:pt x="64" y="26"/>
                </a:lnTo>
                <a:lnTo>
                  <a:pt x="65" y="26"/>
                </a:lnTo>
                <a:lnTo>
                  <a:pt x="66" y="26"/>
                </a:lnTo>
                <a:lnTo>
                  <a:pt x="68" y="26"/>
                </a:lnTo>
                <a:lnTo>
                  <a:pt x="70" y="26"/>
                </a:lnTo>
                <a:lnTo>
                  <a:pt x="72" y="26"/>
                </a:lnTo>
                <a:lnTo>
                  <a:pt x="73" y="26"/>
                </a:lnTo>
                <a:lnTo>
                  <a:pt x="74" y="26"/>
                </a:lnTo>
                <a:lnTo>
                  <a:pt x="75" y="26"/>
                </a:lnTo>
                <a:lnTo>
                  <a:pt x="77" y="26"/>
                </a:lnTo>
                <a:lnTo>
                  <a:pt x="78" y="26"/>
                </a:lnTo>
                <a:lnTo>
                  <a:pt x="81" y="26"/>
                </a:lnTo>
                <a:lnTo>
                  <a:pt x="82" y="26"/>
                </a:lnTo>
                <a:lnTo>
                  <a:pt x="83" y="26"/>
                </a:lnTo>
                <a:lnTo>
                  <a:pt x="84" y="26"/>
                </a:lnTo>
                <a:lnTo>
                  <a:pt x="86" y="26"/>
                </a:lnTo>
                <a:lnTo>
                  <a:pt x="87" y="26"/>
                </a:lnTo>
                <a:lnTo>
                  <a:pt x="90" y="26"/>
                </a:lnTo>
                <a:lnTo>
                  <a:pt x="91" y="26"/>
                </a:lnTo>
                <a:lnTo>
                  <a:pt x="92" y="13"/>
                </a:lnTo>
                <a:lnTo>
                  <a:pt x="94" y="13"/>
                </a:lnTo>
                <a:lnTo>
                  <a:pt x="95" y="6"/>
                </a:lnTo>
                <a:lnTo>
                  <a:pt x="96" y="6"/>
                </a:lnTo>
                <a:lnTo>
                  <a:pt x="97" y="6"/>
                </a:lnTo>
                <a:lnTo>
                  <a:pt x="100" y="13"/>
                </a:lnTo>
                <a:lnTo>
                  <a:pt x="101" y="13"/>
                </a:lnTo>
                <a:lnTo>
                  <a:pt x="103" y="19"/>
                </a:lnTo>
                <a:lnTo>
                  <a:pt x="104" y="19"/>
                </a:lnTo>
                <a:lnTo>
                  <a:pt x="105" y="19"/>
                </a:lnTo>
                <a:lnTo>
                  <a:pt x="107" y="26"/>
                </a:lnTo>
                <a:lnTo>
                  <a:pt x="108" y="26"/>
                </a:lnTo>
                <a:lnTo>
                  <a:pt x="110" y="26"/>
                </a:lnTo>
                <a:lnTo>
                  <a:pt x="112" y="26"/>
                </a:lnTo>
                <a:lnTo>
                  <a:pt x="113" y="26"/>
                </a:lnTo>
                <a:lnTo>
                  <a:pt x="114" y="26"/>
                </a:lnTo>
                <a:lnTo>
                  <a:pt x="116" y="26"/>
                </a:lnTo>
                <a:lnTo>
                  <a:pt x="117" y="26"/>
                </a:lnTo>
                <a:lnTo>
                  <a:pt x="118" y="26"/>
                </a:lnTo>
                <a:lnTo>
                  <a:pt x="121" y="26"/>
                </a:lnTo>
                <a:lnTo>
                  <a:pt x="122" y="26"/>
                </a:lnTo>
                <a:lnTo>
                  <a:pt x="123" y="26"/>
                </a:lnTo>
                <a:lnTo>
                  <a:pt x="125" y="26"/>
                </a:lnTo>
                <a:lnTo>
                  <a:pt x="126" y="26"/>
                </a:lnTo>
                <a:lnTo>
                  <a:pt x="127" y="26"/>
                </a:lnTo>
                <a:lnTo>
                  <a:pt x="129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6"/>
                </a:lnTo>
                <a:lnTo>
                  <a:pt x="135" y="26"/>
                </a:lnTo>
                <a:lnTo>
                  <a:pt x="136" y="26"/>
                </a:lnTo>
                <a:lnTo>
                  <a:pt x="138" y="26"/>
                </a:lnTo>
                <a:lnTo>
                  <a:pt x="139" y="13"/>
                </a:lnTo>
                <a:lnTo>
                  <a:pt x="141" y="13"/>
                </a:lnTo>
                <a:lnTo>
                  <a:pt x="143" y="13"/>
                </a:lnTo>
                <a:lnTo>
                  <a:pt x="144" y="6"/>
                </a:lnTo>
                <a:lnTo>
                  <a:pt x="145" y="6"/>
                </a:lnTo>
                <a:lnTo>
                  <a:pt x="147" y="19"/>
                </a:lnTo>
                <a:lnTo>
                  <a:pt x="148" y="19"/>
                </a:lnTo>
                <a:lnTo>
                  <a:pt x="151" y="19"/>
                </a:lnTo>
                <a:lnTo>
                  <a:pt x="152" y="6"/>
                </a:lnTo>
                <a:lnTo>
                  <a:pt x="153" y="6"/>
                </a:lnTo>
                <a:lnTo>
                  <a:pt x="154" y="6"/>
                </a:lnTo>
                <a:lnTo>
                  <a:pt x="156" y="6"/>
                </a:lnTo>
                <a:lnTo>
                  <a:pt x="157" y="6"/>
                </a:lnTo>
                <a:lnTo>
                  <a:pt x="158" y="26"/>
                </a:lnTo>
                <a:lnTo>
                  <a:pt x="161" y="19"/>
                </a:lnTo>
                <a:lnTo>
                  <a:pt x="162" y="19"/>
                </a:lnTo>
                <a:lnTo>
                  <a:pt x="164" y="19"/>
                </a:lnTo>
                <a:lnTo>
                  <a:pt x="165" y="19"/>
                </a:lnTo>
                <a:lnTo>
                  <a:pt x="166" y="19"/>
                </a:lnTo>
                <a:lnTo>
                  <a:pt x="167" y="26"/>
                </a:lnTo>
                <a:lnTo>
                  <a:pt x="169" y="26"/>
                </a:lnTo>
                <a:lnTo>
                  <a:pt x="171" y="26"/>
                </a:lnTo>
                <a:lnTo>
                  <a:pt x="173" y="26"/>
                </a:lnTo>
                <a:lnTo>
                  <a:pt x="174" y="26"/>
                </a:lnTo>
                <a:lnTo>
                  <a:pt x="175" y="26"/>
                </a:lnTo>
                <a:lnTo>
                  <a:pt x="176" y="26"/>
                </a:lnTo>
                <a:lnTo>
                  <a:pt x="178" y="26"/>
                </a:lnTo>
                <a:lnTo>
                  <a:pt x="179" y="26"/>
                </a:lnTo>
                <a:lnTo>
                  <a:pt x="182" y="26"/>
                </a:lnTo>
                <a:lnTo>
                  <a:pt x="183" y="26"/>
                </a:lnTo>
                <a:lnTo>
                  <a:pt x="184" y="26"/>
                </a:lnTo>
                <a:lnTo>
                  <a:pt x="186" y="26"/>
                </a:lnTo>
                <a:lnTo>
                  <a:pt x="187" y="26"/>
                </a:lnTo>
                <a:lnTo>
                  <a:pt x="188" y="26"/>
                </a:lnTo>
                <a:lnTo>
                  <a:pt x="189" y="26"/>
                </a:lnTo>
                <a:lnTo>
                  <a:pt x="192" y="26"/>
                </a:lnTo>
                <a:lnTo>
                  <a:pt x="193" y="26"/>
                </a:lnTo>
                <a:lnTo>
                  <a:pt x="195" y="26"/>
                </a:lnTo>
                <a:lnTo>
                  <a:pt x="196" y="26"/>
                </a:lnTo>
                <a:lnTo>
                  <a:pt x="197" y="26"/>
                </a:lnTo>
                <a:lnTo>
                  <a:pt x="199" y="26"/>
                </a:lnTo>
                <a:lnTo>
                  <a:pt x="201" y="26"/>
                </a:lnTo>
                <a:lnTo>
                  <a:pt x="202" y="19"/>
                </a:lnTo>
                <a:lnTo>
                  <a:pt x="204" y="19"/>
                </a:lnTo>
                <a:lnTo>
                  <a:pt x="205" y="19"/>
                </a:lnTo>
                <a:lnTo>
                  <a:pt x="206" y="19"/>
                </a:lnTo>
                <a:lnTo>
                  <a:pt x="208" y="19"/>
                </a:lnTo>
                <a:lnTo>
                  <a:pt x="209" y="26"/>
                </a:lnTo>
                <a:lnTo>
                  <a:pt x="211" y="26"/>
                </a:lnTo>
                <a:lnTo>
                  <a:pt x="213" y="26"/>
                </a:lnTo>
                <a:lnTo>
                  <a:pt x="214" y="26"/>
                </a:lnTo>
                <a:lnTo>
                  <a:pt x="215" y="26"/>
                </a:lnTo>
                <a:lnTo>
                  <a:pt x="217" y="26"/>
                </a:lnTo>
                <a:lnTo>
                  <a:pt x="218" y="26"/>
                </a:lnTo>
                <a:lnTo>
                  <a:pt x="219" y="26"/>
                </a:lnTo>
                <a:lnTo>
                  <a:pt x="222" y="26"/>
                </a:lnTo>
                <a:lnTo>
                  <a:pt x="223" y="19"/>
                </a:lnTo>
                <a:lnTo>
                  <a:pt x="224" y="13"/>
                </a:lnTo>
                <a:lnTo>
                  <a:pt x="226" y="13"/>
                </a:lnTo>
                <a:lnTo>
                  <a:pt x="227" y="13"/>
                </a:lnTo>
                <a:lnTo>
                  <a:pt x="228" y="13"/>
                </a:lnTo>
                <a:lnTo>
                  <a:pt x="230" y="19"/>
                </a:lnTo>
                <a:lnTo>
                  <a:pt x="232" y="26"/>
                </a:lnTo>
                <a:lnTo>
                  <a:pt x="234" y="26"/>
                </a:lnTo>
                <a:lnTo>
                  <a:pt x="235" y="26"/>
                </a:lnTo>
                <a:lnTo>
                  <a:pt x="236" y="26"/>
                </a:lnTo>
                <a:lnTo>
                  <a:pt x="237" y="26"/>
                </a:lnTo>
                <a:lnTo>
                  <a:pt x="239" y="26"/>
                </a:lnTo>
                <a:lnTo>
                  <a:pt x="240" y="26"/>
                </a:lnTo>
                <a:lnTo>
                  <a:pt x="243" y="26"/>
                </a:lnTo>
                <a:lnTo>
                  <a:pt x="244" y="26"/>
                </a:lnTo>
                <a:lnTo>
                  <a:pt x="245" y="26"/>
                </a:lnTo>
                <a:lnTo>
                  <a:pt x="246" y="26"/>
                </a:lnTo>
                <a:lnTo>
                  <a:pt x="248" y="26"/>
                </a:lnTo>
                <a:lnTo>
                  <a:pt x="249" y="26"/>
                </a:lnTo>
                <a:lnTo>
                  <a:pt x="250" y="26"/>
                </a:lnTo>
                <a:lnTo>
                  <a:pt x="253" y="26"/>
                </a:lnTo>
                <a:lnTo>
                  <a:pt x="254" y="26"/>
                </a:lnTo>
                <a:lnTo>
                  <a:pt x="256" y="26"/>
                </a:lnTo>
                <a:lnTo>
                  <a:pt x="257" y="26"/>
                </a:lnTo>
                <a:lnTo>
                  <a:pt x="258" y="26"/>
                </a:lnTo>
                <a:lnTo>
                  <a:pt x="259" y="26"/>
                </a:lnTo>
                <a:lnTo>
                  <a:pt x="262" y="26"/>
                </a:lnTo>
                <a:lnTo>
                  <a:pt x="263" y="26"/>
                </a:lnTo>
                <a:lnTo>
                  <a:pt x="265" y="26"/>
                </a:lnTo>
                <a:lnTo>
                  <a:pt x="266" y="26"/>
                </a:lnTo>
                <a:lnTo>
                  <a:pt x="267" y="26"/>
                </a:lnTo>
                <a:lnTo>
                  <a:pt x="269" y="26"/>
                </a:lnTo>
                <a:lnTo>
                  <a:pt x="270" y="26"/>
                </a:lnTo>
                <a:lnTo>
                  <a:pt x="272" y="26"/>
                </a:lnTo>
                <a:lnTo>
                  <a:pt x="274" y="26"/>
                </a:lnTo>
                <a:lnTo>
                  <a:pt x="275" y="26"/>
                </a:lnTo>
                <a:lnTo>
                  <a:pt x="276" y="26"/>
                </a:lnTo>
                <a:lnTo>
                  <a:pt x="278" y="26"/>
                </a:lnTo>
                <a:lnTo>
                  <a:pt x="279" y="26"/>
                </a:lnTo>
                <a:lnTo>
                  <a:pt x="280" y="26"/>
                </a:lnTo>
                <a:lnTo>
                  <a:pt x="283" y="26"/>
                </a:lnTo>
                <a:lnTo>
                  <a:pt x="284" y="26"/>
                </a:lnTo>
                <a:lnTo>
                  <a:pt x="285" y="26"/>
                </a:lnTo>
                <a:lnTo>
                  <a:pt x="287" y="26"/>
                </a:lnTo>
                <a:lnTo>
                  <a:pt x="288" y="19"/>
                </a:lnTo>
                <a:lnTo>
                  <a:pt x="289" y="19"/>
                </a:lnTo>
                <a:lnTo>
                  <a:pt x="291" y="19"/>
                </a:lnTo>
                <a:lnTo>
                  <a:pt x="293" y="19"/>
                </a:lnTo>
                <a:lnTo>
                  <a:pt x="294" y="19"/>
                </a:lnTo>
                <a:lnTo>
                  <a:pt x="296" y="26"/>
                </a:lnTo>
                <a:lnTo>
                  <a:pt x="297" y="26"/>
                </a:lnTo>
                <a:lnTo>
                  <a:pt x="298" y="26"/>
                </a:lnTo>
                <a:lnTo>
                  <a:pt x="300" y="26"/>
                </a:lnTo>
                <a:lnTo>
                  <a:pt x="301" y="26"/>
                </a:lnTo>
                <a:lnTo>
                  <a:pt x="303" y="26"/>
                </a:lnTo>
                <a:lnTo>
                  <a:pt x="305" y="26"/>
                </a:lnTo>
                <a:lnTo>
                  <a:pt x="306" y="26"/>
                </a:lnTo>
                <a:lnTo>
                  <a:pt x="307" y="26"/>
                </a:lnTo>
                <a:lnTo>
                  <a:pt x="309" y="26"/>
                </a:lnTo>
                <a:lnTo>
                  <a:pt x="310" y="26"/>
                </a:lnTo>
                <a:lnTo>
                  <a:pt x="311" y="26"/>
                </a:lnTo>
                <a:lnTo>
                  <a:pt x="314" y="26"/>
                </a:lnTo>
                <a:lnTo>
                  <a:pt x="315" y="26"/>
                </a:lnTo>
                <a:lnTo>
                  <a:pt x="316" y="26"/>
                </a:lnTo>
                <a:lnTo>
                  <a:pt x="318" y="26"/>
                </a:lnTo>
                <a:lnTo>
                  <a:pt x="319" y="26"/>
                </a:lnTo>
                <a:lnTo>
                  <a:pt x="320" y="26"/>
                </a:lnTo>
                <a:lnTo>
                  <a:pt x="323" y="26"/>
                </a:lnTo>
                <a:lnTo>
                  <a:pt x="324" y="26"/>
                </a:lnTo>
                <a:lnTo>
                  <a:pt x="326" y="26"/>
                </a:lnTo>
                <a:lnTo>
                  <a:pt x="327" y="26"/>
                </a:lnTo>
                <a:lnTo>
                  <a:pt x="328" y="19"/>
                </a:lnTo>
                <a:lnTo>
                  <a:pt x="329" y="19"/>
                </a:lnTo>
                <a:lnTo>
                  <a:pt x="331" y="19"/>
                </a:lnTo>
                <a:lnTo>
                  <a:pt x="333" y="13"/>
                </a:lnTo>
                <a:lnTo>
                  <a:pt x="335" y="13"/>
                </a:lnTo>
                <a:lnTo>
                  <a:pt x="336" y="19"/>
                </a:lnTo>
                <a:lnTo>
                  <a:pt x="337" y="19"/>
                </a:lnTo>
                <a:lnTo>
                  <a:pt x="338" y="19"/>
                </a:lnTo>
                <a:lnTo>
                  <a:pt x="340" y="26"/>
                </a:lnTo>
                <a:lnTo>
                  <a:pt x="341" y="26"/>
                </a:lnTo>
                <a:lnTo>
                  <a:pt x="344" y="26"/>
                </a:lnTo>
                <a:lnTo>
                  <a:pt x="345" y="26"/>
                </a:lnTo>
                <a:lnTo>
                  <a:pt x="346" y="26"/>
                </a:lnTo>
                <a:lnTo>
                  <a:pt x="348" y="26"/>
                </a:lnTo>
                <a:lnTo>
                  <a:pt x="349" y="26"/>
                </a:lnTo>
                <a:lnTo>
                  <a:pt x="350" y="26"/>
                </a:lnTo>
                <a:lnTo>
                  <a:pt x="351" y="26"/>
                </a:lnTo>
                <a:lnTo>
                  <a:pt x="354" y="26"/>
                </a:lnTo>
                <a:lnTo>
                  <a:pt x="355" y="19"/>
                </a:lnTo>
                <a:lnTo>
                  <a:pt x="357" y="19"/>
                </a:lnTo>
                <a:lnTo>
                  <a:pt x="358" y="19"/>
                </a:lnTo>
                <a:lnTo>
                  <a:pt x="359" y="19"/>
                </a:lnTo>
                <a:lnTo>
                  <a:pt x="361" y="6"/>
                </a:lnTo>
                <a:lnTo>
                  <a:pt x="362" y="6"/>
                </a:lnTo>
                <a:lnTo>
                  <a:pt x="364" y="0"/>
                </a:lnTo>
                <a:lnTo>
                  <a:pt x="366" y="0"/>
                </a:lnTo>
                <a:lnTo>
                  <a:pt x="367" y="0"/>
                </a:lnTo>
                <a:lnTo>
                  <a:pt x="368" y="13"/>
                </a:lnTo>
                <a:lnTo>
                  <a:pt x="370" y="19"/>
                </a:lnTo>
                <a:lnTo>
                  <a:pt x="371" y="26"/>
                </a:lnTo>
                <a:lnTo>
                  <a:pt x="373" y="26"/>
                </a:lnTo>
                <a:lnTo>
                  <a:pt x="375" y="26"/>
                </a:lnTo>
                <a:lnTo>
                  <a:pt x="376" y="26"/>
                </a:lnTo>
                <a:lnTo>
                  <a:pt x="377" y="26"/>
                </a:lnTo>
                <a:lnTo>
                  <a:pt x="379" y="26"/>
                </a:lnTo>
                <a:lnTo>
                  <a:pt x="380" y="26"/>
                </a:lnTo>
                <a:lnTo>
                  <a:pt x="381" y="26"/>
                </a:lnTo>
                <a:lnTo>
                  <a:pt x="384" y="26"/>
                </a:lnTo>
                <a:lnTo>
                  <a:pt x="385" y="19"/>
                </a:lnTo>
                <a:lnTo>
                  <a:pt x="386" y="19"/>
                </a:lnTo>
                <a:lnTo>
                  <a:pt x="388" y="19"/>
                </a:lnTo>
                <a:lnTo>
                  <a:pt x="389" y="19"/>
                </a:lnTo>
                <a:lnTo>
                  <a:pt x="390" y="6"/>
                </a:lnTo>
                <a:lnTo>
                  <a:pt x="392" y="6"/>
                </a:lnTo>
                <a:lnTo>
                  <a:pt x="394" y="6"/>
                </a:lnTo>
                <a:lnTo>
                  <a:pt x="396" y="6"/>
                </a:lnTo>
                <a:lnTo>
                  <a:pt x="397" y="6"/>
                </a:lnTo>
                <a:lnTo>
                  <a:pt x="398" y="19"/>
                </a:lnTo>
                <a:lnTo>
                  <a:pt x="399" y="26"/>
                </a:lnTo>
                <a:lnTo>
                  <a:pt x="401" y="19"/>
                </a:lnTo>
                <a:lnTo>
                  <a:pt x="402" y="13"/>
                </a:lnTo>
                <a:lnTo>
                  <a:pt x="405" y="13"/>
                </a:lnTo>
                <a:lnTo>
                  <a:pt x="406" y="13"/>
                </a:lnTo>
                <a:lnTo>
                  <a:pt x="407" y="13"/>
                </a:lnTo>
                <a:lnTo>
                  <a:pt x="408" y="19"/>
                </a:lnTo>
                <a:lnTo>
                  <a:pt x="410" y="26"/>
                </a:lnTo>
                <a:lnTo>
                  <a:pt x="411" y="26"/>
                </a:lnTo>
                <a:lnTo>
                  <a:pt x="412" y="26"/>
                </a:lnTo>
                <a:lnTo>
                  <a:pt x="415" y="26"/>
                </a:lnTo>
                <a:lnTo>
                  <a:pt x="416" y="19"/>
                </a:lnTo>
                <a:lnTo>
                  <a:pt x="418" y="19"/>
                </a:lnTo>
                <a:lnTo>
                  <a:pt x="419" y="19"/>
                </a:lnTo>
                <a:lnTo>
                  <a:pt x="420" y="19"/>
                </a:lnTo>
                <a:lnTo>
                  <a:pt x="421" y="19"/>
                </a:lnTo>
                <a:lnTo>
                  <a:pt x="423" y="26"/>
                </a:lnTo>
                <a:lnTo>
                  <a:pt x="425" y="26"/>
                </a:lnTo>
                <a:lnTo>
                  <a:pt x="427" y="26"/>
                </a:lnTo>
                <a:lnTo>
                  <a:pt x="428" y="26"/>
                </a:lnTo>
                <a:lnTo>
                  <a:pt x="429" y="19"/>
                </a:lnTo>
                <a:lnTo>
                  <a:pt x="430" y="6"/>
                </a:lnTo>
                <a:lnTo>
                  <a:pt x="432" y="0"/>
                </a:lnTo>
                <a:lnTo>
                  <a:pt x="434" y="0"/>
                </a:lnTo>
                <a:lnTo>
                  <a:pt x="436" y="0"/>
                </a:lnTo>
                <a:lnTo>
                  <a:pt x="437" y="6"/>
                </a:lnTo>
                <a:lnTo>
                  <a:pt x="438" y="13"/>
                </a:lnTo>
                <a:lnTo>
                  <a:pt x="440" y="19"/>
                </a:lnTo>
                <a:lnTo>
                  <a:pt x="441" y="19"/>
                </a:lnTo>
                <a:lnTo>
                  <a:pt x="442" y="19"/>
                </a:lnTo>
                <a:lnTo>
                  <a:pt x="445" y="19"/>
                </a:lnTo>
                <a:lnTo>
                  <a:pt x="446" y="26"/>
                </a:lnTo>
                <a:lnTo>
                  <a:pt x="447" y="26"/>
                </a:lnTo>
                <a:lnTo>
                  <a:pt x="449" y="26"/>
                </a:lnTo>
                <a:lnTo>
                  <a:pt x="450" y="26"/>
                </a:lnTo>
                <a:lnTo>
                  <a:pt x="451" y="26"/>
                </a:lnTo>
                <a:lnTo>
                  <a:pt x="453" y="26"/>
                </a:lnTo>
                <a:lnTo>
                  <a:pt x="455" y="26"/>
                </a:lnTo>
                <a:lnTo>
                  <a:pt x="456" y="26"/>
                </a:lnTo>
                <a:lnTo>
                  <a:pt x="458" y="26"/>
                </a:lnTo>
                <a:lnTo>
                  <a:pt x="459" y="26"/>
                </a:lnTo>
                <a:lnTo>
                  <a:pt x="460" y="26"/>
                </a:lnTo>
                <a:lnTo>
                  <a:pt x="462" y="26"/>
                </a:lnTo>
                <a:lnTo>
                  <a:pt x="463" y="26"/>
                </a:lnTo>
                <a:lnTo>
                  <a:pt x="465" y="26"/>
                </a:lnTo>
                <a:lnTo>
                  <a:pt x="467" y="26"/>
                </a:lnTo>
                <a:lnTo>
                  <a:pt x="468" y="26"/>
                </a:lnTo>
                <a:lnTo>
                  <a:pt x="469" y="26"/>
                </a:lnTo>
                <a:lnTo>
                  <a:pt x="471" y="26"/>
                </a:lnTo>
                <a:lnTo>
                  <a:pt x="472" y="13"/>
                </a:lnTo>
                <a:lnTo>
                  <a:pt x="473" y="13"/>
                </a:lnTo>
                <a:lnTo>
                  <a:pt x="476" y="13"/>
                </a:lnTo>
                <a:lnTo>
                  <a:pt x="477" y="13"/>
                </a:lnTo>
                <a:lnTo>
                  <a:pt x="478" y="13"/>
                </a:lnTo>
                <a:lnTo>
                  <a:pt x="480" y="26"/>
                </a:lnTo>
                <a:lnTo>
                  <a:pt x="481" y="26"/>
                </a:lnTo>
                <a:lnTo>
                  <a:pt x="482" y="19"/>
                </a:lnTo>
                <a:lnTo>
                  <a:pt x="484" y="19"/>
                </a:lnTo>
                <a:lnTo>
                  <a:pt x="486" y="6"/>
                </a:lnTo>
                <a:lnTo>
                  <a:pt x="488" y="6"/>
                </a:lnTo>
                <a:lnTo>
                  <a:pt x="489" y="6"/>
                </a:lnTo>
                <a:lnTo>
                  <a:pt x="490" y="13"/>
                </a:lnTo>
                <a:lnTo>
                  <a:pt x="491" y="13"/>
                </a:lnTo>
                <a:lnTo>
                  <a:pt x="493" y="26"/>
                </a:lnTo>
                <a:lnTo>
                  <a:pt x="495" y="26"/>
                </a:lnTo>
                <a:lnTo>
                  <a:pt x="497" y="19"/>
                </a:lnTo>
                <a:lnTo>
                  <a:pt x="498" y="19"/>
                </a:lnTo>
                <a:lnTo>
                  <a:pt x="499" y="13"/>
                </a:lnTo>
                <a:lnTo>
                  <a:pt x="500" y="13"/>
                </a:lnTo>
                <a:lnTo>
                  <a:pt x="502" y="13"/>
                </a:lnTo>
                <a:lnTo>
                  <a:pt x="503" y="19"/>
                </a:lnTo>
                <a:lnTo>
                  <a:pt x="506" y="19"/>
                </a:lnTo>
                <a:lnTo>
                  <a:pt x="507" y="26"/>
                </a:lnTo>
                <a:lnTo>
                  <a:pt x="508" y="19"/>
                </a:lnTo>
                <a:lnTo>
                  <a:pt x="510" y="19"/>
                </a:lnTo>
                <a:lnTo>
                  <a:pt x="511" y="19"/>
                </a:lnTo>
                <a:lnTo>
                  <a:pt x="512" y="19"/>
                </a:lnTo>
                <a:lnTo>
                  <a:pt x="513" y="19"/>
                </a:lnTo>
                <a:lnTo>
                  <a:pt x="516" y="26"/>
                </a:lnTo>
                <a:lnTo>
                  <a:pt x="517" y="19"/>
                </a:lnTo>
                <a:lnTo>
                  <a:pt x="519" y="19"/>
                </a:lnTo>
                <a:lnTo>
                  <a:pt x="520" y="19"/>
                </a:lnTo>
                <a:lnTo>
                  <a:pt x="521" y="19"/>
                </a:lnTo>
                <a:lnTo>
                  <a:pt x="523" y="19"/>
                </a:lnTo>
                <a:lnTo>
                  <a:pt x="524" y="26"/>
                </a:lnTo>
                <a:lnTo>
                  <a:pt x="526" y="26"/>
                </a:lnTo>
                <a:lnTo>
                  <a:pt x="528" y="26"/>
                </a:lnTo>
                <a:lnTo>
                  <a:pt x="529" y="26"/>
                </a:lnTo>
                <a:lnTo>
                  <a:pt x="530" y="26"/>
                </a:lnTo>
                <a:lnTo>
                  <a:pt x="532" y="19"/>
                </a:lnTo>
                <a:lnTo>
                  <a:pt x="533" y="19"/>
                </a:lnTo>
                <a:lnTo>
                  <a:pt x="534" y="13"/>
                </a:lnTo>
                <a:lnTo>
                  <a:pt x="537" y="13"/>
                </a:lnTo>
                <a:lnTo>
                  <a:pt x="538" y="13"/>
                </a:lnTo>
                <a:lnTo>
                  <a:pt x="539" y="19"/>
                </a:lnTo>
                <a:lnTo>
                  <a:pt x="541" y="19"/>
                </a:lnTo>
                <a:lnTo>
                  <a:pt x="542" y="26"/>
                </a:lnTo>
                <a:lnTo>
                  <a:pt x="543" y="26"/>
                </a:lnTo>
                <a:lnTo>
                  <a:pt x="545" y="26"/>
                </a:lnTo>
                <a:lnTo>
                  <a:pt x="547" y="26"/>
                </a:lnTo>
                <a:lnTo>
                  <a:pt x="548" y="19"/>
                </a:lnTo>
                <a:lnTo>
                  <a:pt x="550" y="19"/>
                </a:lnTo>
                <a:lnTo>
                  <a:pt x="551" y="19"/>
                </a:lnTo>
                <a:lnTo>
                  <a:pt x="552" y="19"/>
                </a:lnTo>
                <a:lnTo>
                  <a:pt x="554" y="19"/>
                </a:lnTo>
                <a:lnTo>
                  <a:pt x="556" y="26"/>
                </a:lnTo>
                <a:lnTo>
                  <a:pt x="557" y="26"/>
                </a:lnTo>
                <a:lnTo>
                  <a:pt x="559" y="26"/>
                </a:lnTo>
                <a:lnTo>
                  <a:pt x="560" y="26"/>
                </a:lnTo>
                <a:lnTo>
                  <a:pt x="561" y="26"/>
                </a:lnTo>
                <a:lnTo>
                  <a:pt x="563" y="26"/>
                </a:lnTo>
                <a:lnTo>
                  <a:pt x="564" y="26"/>
                </a:lnTo>
                <a:lnTo>
                  <a:pt x="567" y="26"/>
                </a:lnTo>
                <a:lnTo>
                  <a:pt x="568" y="26"/>
                </a:lnTo>
                <a:lnTo>
                  <a:pt x="569" y="26"/>
                </a:lnTo>
                <a:lnTo>
                  <a:pt x="570" y="19"/>
                </a:lnTo>
                <a:lnTo>
                  <a:pt x="572" y="19"/>
                </a:lnTo>
                <a:lnTo>
                  <a:pt x="573" y="13"/>
                </a:lnTo>
                <a:lnTo>
                  <a:pt x="574" y="6"/>
                </a:lnTo>
                <a:lnTo>
                  <a:pt x="577" y="6"/>
                </a:lnTo>
                <a:lnTo>
                  <a:pt x="578" y="13"/>
                </a:lnTo>
                <a:lnTo>
                  <a:pt x="580" y="0"/>
                </a:lnTo>
                <a:lnTo>
                  <a:pt x="581" y="6"/>
                </a:lnTo>
                <a:lnTo>
                  <a:pt x="582" y="13"/>
                </a:lnTo>
                <a:lnTo>
                  <a:pt x="583" y="13"/>
                </a:lnTo>
                <a:lnTo>
                  <a:pt x="585" y="13"/>
                </a:lnTo>
                <a:lnTo>
                  <a:pt x="587" y="26"/>
                </a:lnTo>
                <a:lnTo>
                  <a:pt x="589" y="26"/>
                </a:lnTo>
                <a:lnTo>
                  <a:pt x="590" y="26"/>
                </a:lnTo>
                <a:lnTo>
                  <a:pt x="591" y="26"/>
                </a:lnTo>
                <a:lnTo>
                  <a:pt x="592" y="26"/>
                </a:lnTo>
                <a:lnTo>
                  <a:pt x="594" y="26"/>
                </a:lnTo>
                <a:lnTo>
                  <a:pt x="595" y="26"/>
                </a:lnTo>
                <a:lnTo>
                  <a:pt x="598" y="26"/>
                </a:lnTo>
                <a:lnTo>
                  <a:pt x="599" y="26"/>
                </a:lnTo>
                <a:lnTo>
                  <a:pt x="600" y="26"/>
                </a:lnTo>
                <a:lnTo>
                  <a:pt x="602" y="19"/>
                </a:lnTo>
                <a:lnTo>
                  <a:pt x="603" y="19"/>
                </a:lnTo>
                <a:lnTo>
                  <a:pt x="604" y="19"/>
                </a:lnTo>
                <a:lnTo>
                  <a:pt x="607" y="19"/>
                </a:lnTo>
                <a:lnTo>
                  <a:pt x="608" y="13"/>
                </a:lnTo>
                <a:lnTo>
                  <a:pt x="609" y="19"/>
                </a:lnTo>
                <a:lnTo>
                  <a:pt x="611" y="19"/>
                </a:lnTo>
                <a:lnTo>
                  <a:pt x="612" y="19"/>
                </a:lnTo>
                <a:lnTo>
                  <a:pt x="613" y="19"/>
                </a:lnTo>
                <a:lnTo>
                  <a:pt x="615" y="26"/>
                </a:lnTo>
                <a:lnTo>
                  <a:pt x="617" y="26"/>
                </a:lnTo>
                <a:lnTo>
                  <a:pt x="618" y="26"/>
                </a:lnTo>
                <a:lnTo>
                  <a:pt x="620" y="19"/>
                </a:lnTo>
                <a:lnTo>
                  <a:pt x="621" y="6"/>
                </a:lnTo>
                <a:lnTo>
                  <a:pt x="622" y="6"/>
                </a:lnTo>
                <a:lnTo>
                  <a:pt x="624" y="6"/>
                </a:lnTo>
                <a:lnTo>
                  <a:pt x="625" y="0"/>
                </a:lnTo>
                <a:lnTo>
                  <a:pt x="627" y="0"/>
                </a:lnTo>
                <a:lnTo>
                  <a:pt x="629" y="13"/>
                </a:lnTo>
                <a:lnTo>
                  <a:pt x="630" y="13"/>
                </a:lnTo>
                <a:lnTo>
                  <a:pt x="631" y="13"/>
                </a:lnTo>
                <a:lnTo>
                  <a:pt x="633" y="13"/>
                </a:lnTo>
                <a:lnTo>
                  <a:pt x="634" y="19"/>
                </a:lnTo>
                <a:lnTo>
                  <a:pt x="635" y="19"/>
                </a:lnTo>
                <a:lnTo>
                  <a:pt x="638" y="19"/>
                </a:lnTo>
                <a:lnTo>
                  <a:pt x="639" y="19"/>
                </a:lnTo>
                <a:lnTo>
                  <a:pt x="640" y="26"/>
                </a:lnTo>
                <a:lnTo>
                  <a:pt x="642" y="26"/>
                </a:lnTo>
                <a:lnTo>
                  <a:pt x="643" y="19"/>
                </a:lnTo>
                <a:lnTo>
                  <a:pt x="644" y="19"/>
                </a:lnTo>
                <a:lnTo>
                  <a:pt x="646" y="19"/>
                </a:lnTo>
                <a:lnTo>
                  <a:pt x="648" y="19"/>
                </a:lnTo>
                <a:lnTo>
                  <a:pt x="650" y="19"/>
                </a:lnTo>
                <a:lnTo>
                  <a:pt x="651" y="26"/>
                </a:lnTo>
                <a:lnTo>
                  <a:pt x="652" y="26"/>
                </a:lnTo>
                <a:lnTo>
                  <a:pt x="653" y="26"/>
                </a:lnTo>
                <a:lnTo>
                  <a:pt x="655" y="19"/>
                </a:lnTo>
                <a:lnTo>
                  <a:pt x="656" y="13"/>
                </a:lnTo>
                <a:lnTo>
                  <a:pt x="659" y="6"/>
                </a:lnTo>
                <a:lnTo>
                  <a:pt x="660" y="0"/>
                </a:lnTo>
                <a:lnTo>
                  <a:pt x="661" y="0"/>
                </a:lnTo>
                <a:lnTo>
                  <a:pt x="662" y="6"/>
                </a:lnTo>
                <a:lnTo>
                  <a:pt x="664" y="13"/>
                </a:lnTo>
                <a:lnTo>
                  <a:pt x="665" y="19"/>
                </a:lnTo>
                <a:lnTo>
                  <a:pt x="668" y="26"/>
                </a:lnTo>
                <a:lnTo>
                  <a:pt x="669" y="26"/>
                </a:lnTo>
                <a:lnTo>
                  <a:pt x="670" y="26"/>
                </a:lnTo>
                <a:lnTo>
                  <a:pt x="672" y="13"/>
                </a:lnTo>
                <a:lnTo>
                  <a:pt x="673" y="13"/>
                </a:lnTo>
                <a:lnTo>
                  <a:pt x="674" y="13"/>
                </a:lnTo>
                <a:lnTo>
                  <a:pt x="675" y="6"/>
                </a:lnTo>
                <a:lnTo>
                  <a:pt x="678" y="6"/>
                </a:lnTo>
                <a:lnTo>
                  <a:pt x="679" y="19"/>
                </a:lnTo>
                <a:lnTo>
                  <a:pt x="681" y="13"/>
                </a:lnTo>
                <a:lnTo>
                  <a:pt x="682" y="13"/>
                </a:lnTo>
                <a:lnTo>
                  <a:pt x="683" y="19"/>
                </a:lnTo>
                <a:lnTo>
                  <a:pt x="684" y="19"/>
                </a:lnTo>
                <a:lnTo>
                  <a:pt x="686" y="19"/>
                </a:lnTo>
                <a:lnTo>
                  <a:pt x="688" y="19"/>
                </a:lnTo>
                <a:lnTo>
                  <a:pt x="690" y="19"/>
                </a:lnTo>
                <a:lnTo>
                  <a:pt x="691" y="13"/>
                </a:lnTo>
                <a:lnTo>
                  <a:pt x="692" y="13"/>
                </a:lnTo>
                <a:lnTo>
                  <a:pt x="694" y="13"/>
                </a:lnTo>
                <a:lnTo>
                  <a:pt x="695" y="19"/>
                </a:lnTo>
                <a:lnTo>
                  <a:pt x="696" y="19"/>
                </a:lnTo>
                <a:lnTo>
                  <a:pt x="699" y="26"/>
                </a:lnTo>
                <a:lnTo>
                  <a:pt x="700" y="13"/>
                </a:lnTo>
                <a:lnTo>
                  <a:pt x="701" y="13"/>
                </a:lnTo>
                <a:lnTo>
                  <a:pt x="703" y="13"/>
                </a:lnTo>
                <a:lnTo>
                  <a:pt x="704" y="13"/>
                </a:lnTo>
                <a:lnTo>
                  <a:pt x="705" y="6"/>
                </a:lnTo>
                <a:lnTo>
                  <a:pt x="707" y="19"/>
                </a:lnTo>
                <a:lnTo>
                  <a:pt x="709" y="19"/>
                </a:lnTo>
                <a:lnTo>
                  <a:pt x="710" y="19"/>
                </a:lnTo>
                <a:lnTo>
                  <a:pt x="712" y="19"/>
                </a:lnTo>
                <a:lnTo>
                  <a:pt x="713" y="26"/>
                </a:lnTo>
                <a:lnTo>
                  <a:pt x="714" y="26"/>
                </a:lnTo>
                <a:lnTo>
                  <a:pt x="716" y="26"/>
                </a:lnTo>
                <a:lnTo>
                  <a:pt x="717" y="26"/>
                </a:lnTo>
                <a:lnTo>
                  <a:pt x="719" y="13"/>
                </a:lnTo>
                <a:lnTo>
                  <a:pt x="721" y="13"/>
                </a:lnTo>
                <a:lnTo>
                  <a:pt x="722" y="13"/>
                </a:lnTo>
                <a:lnTo>
                  <a:pt x="723" y="13"/>
                </a:lnTo>
                <a:lnTo>
                  <a:pt x="725" y="13"/>
                </a:lnTo>
                <a:lnTo>
                  <a:pt x="726" y="26"/>
                </a:lnTo>
                <a:lnTo>
                  <a:pt x="729" y="26"/>
                </a:lnTo>
                <a:lnTo>
                  <a:pt x="730" y="26"/>
                </a:lnTo>
                <a:lnTo>
                  <a:pt x="731" y="26"/>
                </a:lnTo>
                <a:lnTo>
                  <a:pt x="732" y="26"/>
                </a:lnTo>
                <a:lnTo>
                  <a:pt x="734" y="26"/>
                </a:lnTo>
                <a:lnTo>
                  <a:pt x="735" y="26"/>
                </a:lnTo>
                <a:lnTo>
                  <a:pt x="736" y="26"/>
                </a:lnTo>
                <a:lnTo>
                  <a:pt x="739" y="26"/>
                </a:lnTo>
                <a:lnTo>
                  <a:pt x="740" y="26"/>
                </a:lnTo>
                <a:lnTo>
                  <a:pt x="742" y="19"/>
                </a:lnTo>
                <a:lnTo>
                  <a:pt x="743" y="19"/>
                </a:lnTo>
                <a:lnTo>
                  <a:pt x="744" y="19"/>
                </a:lnTo>
                <a:lnTo>
                  <a:pt x="745" y="13"/>
                </a:lnTo>
                <a:lnTo>
                  <a:pt x="747" y="13"/>
                </a:lnTo>
                <a:lnTo>
                  <a:pt x="749" y="19"/>
                </a:lnTo>
                <a:lnTo>
                  <a:pt x="751" y="19"/>
                </a:lnTo>
                <a:lnTo>
                  <a:pt x="752" y="19"/>
                </a:lnTo>
                <a:lnTo>
                  <a:pt x="753" y="26"/>
                </a:lnTo>
                <a:lnTo>
                  <a:pt x="754" y="26"/>
                </a:lnTo>
                <a:lnTo>
                  <a:pt x="756" y="26"/>
                </a:lnTo>
                <a:lnTo>
                  <a:pt x="757" y="26"/>
                </a:lnTo>
                <a:lnTo>
                  <a:pt x="760" y="19"/>
                </a:lnTo>
                <a:lnTo>
                  <a:pt x="761" y="19"/>
                </a:lnTo>
                <a:lnTo>
                  <a:pt x="762" y="19"/>
                </a:lnTo>
                <a:lnTo>
                  <a:pt x="764" y="19"/>
                </a:lnTo>
                <a:lnTo>
                  <a:pt x="765" y="19"/>
                </a:lnTo>
                <a:lnTo>
                  <a:pt x="766" y="26"/>
                </a:lnTo>
                <a:lnTo>
                  <a:pt x="767" y="26"/>
                </a:lnTo>
                <a:lnTo>
                  <a:pt x="770" y="19"/>
                </a:lnTo>
                <a:lnTo>
                  <a:pt x="771" y="19"/>
                </a:lnTo>
                <a:lnTo>
                  <a:pt x="773" y="13"/>
                </a:lnTo>
                <a:lnTo>
                  <a:pt x="774" y="13"/>
                </a:lnTo>
                <a:lnTo>
                  <a:pt x="775" y="13"/>
                </a:lnTo>
                <a:lnTo>
                  <a:pt x="777" y="19"/>
                </a:lnTo>
                <a:lnTo>
                  <a:pt x="778" y="19"/>
                </a:lnTo>
                <a:lnTo>
                  <a:pt x="780" y="26"/>
                </a:lnTo>
                <a:lnTo>
                  <a:pt x="782" y="26"/>
                </a:lnTo>
                <a:lnTo>
                  <a:pt x="783" y="26"/>
                </a:lnTo>
                <a:lnTo>
                  <a:pt x="784" y="26"/>
                </a:lnTo>
                <a:lnTo>
                  <a:pt x="786" y="26"/>
                </a:lnTo>
                <a:lnTo>
                  <a:pt x="787" y="26"/>
                </a:lnTo>
                <a:lnTo>
                  <a:pt x="789" y="26"/>
                </a:lnTo>
                <a:lnTo>
                  <a:pt x="791" y="26"/>
                </a:lnTo>
                <a:lnTo>
                  <a:pt x="792" y="26"/>
                </a:lnTo>
                <a:lnTo>
                  <a:pt x="793" y="19"/>
                </a:lnTo>
                <a:lnTo>
                  <a:pt x="795" y="19"/>
                </a:lnTo>
                <a:lnTo>
                  <a:pt x="796" y="19"/>
                </a:lnTo>
                <a:lnTo>
                  <a:pt x="797" y="19"/>
                </a:lnTo>
                <a:lnTo>
                  <a:pt x="800" y="19"/>
                </a:lnTo>
                <a:lnTo>
                  <a:pt x="801" y="26"/>
                </a:lnTo>
                <a:lnTo>
                  <a:pt x="802" y="26"/>
                </a:lnTo>
                <a:lnTo>
                  <a:pt x="804" y="26"/>
                </a:lnTo>
                <a:lnTo>
                  <a:pt x="805" y="26"/>
                </a:lnTo>
                <a:lnTo>
                  <a:pt x="806" y="26"/>
                </a:lnTo>
                <a:lnTo>
                  <a:pt x="808" y="19"/>
                </a:lnTo>
                <a:lnTo>
                  <a:pt x="810" y="19"/>
                </a:lnTo>
                <a:lnTo>
                  <a:pt x="811" y="19"/>
                </a:lnTo>
                <a:lnTo>
                  <a:pt x="813" y="19"/>
                </a:lnTo>
                <a:lnTo>
                  <a:pt x="814" y="19"/>
                </a:lnTo>
                <a:lnTo>
                  <a:pt x="815" y="26"/>
                </a:lnTo>
                <a:lnTo>
                  <a:pt x="817" y="13"/>
                </a:lnTo>
                <a:lnTo>
                  <a:pt x="818" y="13"/>
                </a:lnTo>
                <a:lnTo>
                  <a:pt x="821" y="13"/>
                </a:lnTo>
                <a:lnTo>
                  <a:pt x="822" y="13"/>
                </a:lnTo>
                <a:lnTo>
                  <a:pt x="823" y="13"/>
                </a:lnTo>
                <a:lnTo>
                  <a:pt x="824" y="26"/>
                </a:lnTo>
                <a:lnTo>
                  <a:pt x="826" y="26"/>
                </a:lnTo>
                <a:lnTo>
                  <a:pt x="827" y="26"/>
                </a:lnTo>
                <a:lnTo>
                  <a:pt x="828" y="26"/>
                </a:lnTo>
                <a:lnTo>
                  <a:pt x="831" y="26"/>
                </a:lnTo>
                <a:lnTo>
                  <a:pt x="832" y="26"/>
                </a:lnTo>
                <a:lnTo>
                  <a:pt x="834" y="26"/>
                </a:lnTo>
                <a:lnTo>
                  <a:pt x="835" y="26"/>
                </a:lnTo>
                <a:lnTo>
                  <a:pt x="836" y="26"/>
                </a:lnTo>
                <a:lnTo>
                  <a:pt x="837" y="26"/>
                </a:lnTo>
                <a:lnTo>
                  <a:pt x="840" y="26"/>
                </a:lnTo>
                <a:lnTo>
                  <a:pt x="841" y="26"/>
                </a:lnTo>
                <a:lnTo>
                  <a:pt x="843" y="19"/>
                </a:lnTo>
                <a:lnTo>
                  <a:pt x="844" y="19"/>
                </a:lnTo>
                <a:lnTo>
                  <a:pt x="845" y="19"/>
                </a:lnTo>
                <a:lnTo>
                  <a:pt x="846" y="13"/>
                </a:lnTo>
                <a:lnTo>
                  <a:pt x="848" y="13"/>
                </a:lnTo>
                <a:lnTo>
                  <a:pt x="850" y="19"/>
                </a:lnTo>
                <a:lnTo>
                  <a:pt x="852" y="6"/>
                </a:lnTo>
                <a:lnTo>
                  <a:pt x="853" y="0"/>
                </a:lnTo>
                <a:lnTo>
                  <a:pt x="854" y="6"/>
                </a:lnTo>
                <a:lnTo>
                  <a:pt x="856" y="0"/>
                </a:lnTo>
                <a:lnTo>
                  <a:pt x="857" y="0"/>
                </a:lnTo>
                <a:lnTo>
                  <a:pt x="858" y="13"/>
                </a:lnTo>
                <a:lnTo>
                  <a:pt x="861" y="19"/>
                </a:lnTo>
                <a:lnTo>
                  <a:pt x="862" y="19"/>
                </a:lnTo>
                <a:lnTo>
                  <a:pt x="863" y="26"/>
                </a:lnTo>
                <a:lnTo>
                  <a:pt x="865" y="26"/>
                </a:lnTo>
                <a:lnTo>
                  <a:pt x="866" y="19"/>
                </a:lnTo>
                <a:lnTo>
                  <a:pt x="867" y="19"/>
                </a:lnTo>
                <a:lnTo>
                  <a:pt x="869" y="19"/>
                </a:lnTo>
                <a:lnTo>
                  <a:pt x="871" y="19"/>
                </a:lnTo>
                <a:lnTo>
                  <a:pt x="872" y="19"/>
                </a:lnTo>
                <a:lnTo>
                  <a:pt x="874" y="19"/>
                </a:lnTo>
                <a:lnTo>
                  <a:pt x="875" y="19"/>
                </a:lnTo>
                <a:lnTo>
                  <a:pt x="876" y="19"/>
                </a:lnTo>
                <a:lnTo>
                  <a:pt x="878" y="19"/>
                </a:lnTo>
                <a:lnTo>
                  <a:pt x="879" y="19"/>
                </a:lnTo>
                <a:lnTo>
                  <a:pt x="881" y="26"/>
                </a:lnTo>
                <a:lnTo>
                  <a:pt x="883" y="19"/>
                </a:lnTo>
                <a:lnTo>
                  <a:pt x="884" y="19"/>
                </a:lnTo>
                <a:lnTo>
                  <a:pt x="885" y="19"/>
                </a:lnTo>
                <a:lnTo>
                  <a:pt x="887" y="19"/>
                </a:lnTo>
                <a:lnTo>
                  <a:pt x="888" y="19"/>
                </a:lnTo>
                <a:lnTo>
                  <a:pt x="889" y="26"/>
                </a:lnTo>
                <a:lnTo>
                  <a:pt x="892" y="26"/>
                </a:lnTo>
                <a:lnTo>
                  <a:pt x="893" y="26"/>
                </a:lnTo>
                <a:lnTo>
                  <a:pt x="894" y="26"/>
                </a:lnTo>
                <a:lnTo>
                  <a:pt x="896" y="26"/>
                </a:lnTo>
                <a:lnTo>
                  <a:pt x="897" y="26"/>
                </a:lnTo>
                <a:lnTo>
                  <a:pt x="898" y="13"/>
                </a:lnTo>
                <a:lnTo>
                  <a:pt x="901" y="13"/>
                </a:lnTo>
                <a:lnTo>
                  <a:pt x="902" y="13"/>
                </a:lnTo>
                <a:lnTo>
                  <a:pt x="904" y="13"/>
                </a:lnTo>
                <a:lnTo>
                  <a:pt x="905" y="13"/>
                </a:lnTo>
                <a:lnTo>
                  <a:pt x="906" y="26"/>
                </a:lnTo>
                <a:lnTo>
                  <a:pt x="907" y="26"/>
                </a:lnTo>
                <a:lnTo>
                  <a:pt x="909" y="26"/>
                </a:lnTo>
                <a:lnTo>
                  <a:pt x="911" y="26"/>
                </a:lnTo>
                <a:lnTo>
                  <a:pt x="913" y="26"/>
                </a:lnTo>
                <a:lnTo>
                  <a:pt x="914" y="26"/>
                </a:lnTo>
                <a:lnTo>
                  <a:pt x="915" y="26"/>
                </a:lnTo>
                <a:lnTo>
                  <a:pt x="916" y="26"/>
                </a:lnTo>
                <a:lnTo>
                  <a:pt x="918" y="26"/>
                </a:lnTo>
                <a:lnTo>
                  <a:pt x="919" y="26"/>
                </a:lnTo>
                <a:lnTo>
                  <a:pt x="922" y="26"/>
                </a:lnTo>
                <a:lnTo>
                  <a:pt x="923" y="26"/>
                </a:lnTo>
                <a:lnTo>
                  <a:pt x="924" y="26"/>
                </a:lnTo>
                <a:lnTo>
                  <a:pt x="926" y="26"/>
                </a:lnTo>
                <a:lnTo>
                  <a:pt x="927" y="26"/>
                </a:lnTo>
                <a:lnTo>
                  <a:pt x="928" y="26"/>
                </a:lnTo>
                <a:lnTo>
                  <a:pt x="929" y="26"/>
                </a:lnTo>
                <a:lnTo>
                  <a:pt x="932" y="26"/>
                </a:lnTo>
                <a:lnTo>
                  <a:pt x="933" y="26"/>
                </a:lnTo>
                <a:lnTo>
                  <a:pt x="935" y="26"/>
                </a:lnTo>
                <a:lnTo>
                  <a:pt x="936" y="26"/>
                </a:lnTo>
                <a:lnTo>
                  <a:pt x="937" y="26"/>
                </a:lnTo>
                <a:lnTo>
                  <a:pt x="938" y="26"/>
                </a:lnTo>
                <a:lnTo>
                  <a:pt x="940" y="26"/>
                </a:lnTo>
                <a:lnTo>
                  <a:pt x="942" y="26"/>
                </a:lnTo>
                <a:lnTo>
                  <a:pt x="944" y="26"/>
                </a:lnTo>
                <a:lnTo>
                  <a:pt x="945" y="26"/>
                </a:lnTo>
                <a:lnTo>
                  <a:pt x="946" y="26"/>
                </a:lnTo>
                <a:lnTo>
                  <a:pt x="948" y="13"/>
                </a:lnTo>
                <a:lnTo>
                  <a:pt x="949" y="13"/>
                </a:lnTo>
                <a:lnTo>
                  <a:pt x="950" y="13"/>
                </a:lnTo>
                <a:lnTo>
                  <a:pt x="953" y="13"/>
                </a:lnTo>
                <a:lnTo>
                  <a:pt x="954" y="13"/>
                </a:lnTo>
                <a:lnTo>
                  <a:pt x="955" y="26"/>
                </a:lnTo>
                <a:lnTo>
                  <a:pt x="957" y="26"/>
                </a:lnTo>
                <a:lnTo>
                  <a:pt x="958" y="13"/>
                </a:lnTo>
                <a:lnTo>
                  <a:pt x="959" y="13"/>
                </a:lnTo>
                <a:lnTo>
                  <a:pt x="962" y="13"/>
                </a:lnTo>
                <a:lnTo>
                  <a:pt x="963" y="13"/>
                </a:lnTo>
                <a:lnTo>
                  <a:pt x="964" y="13"/>
                </a:lnTo>
                <a:lnTo>
                  <a:pt x="966" y="26"/>
                </a:lnTo>
                <a:lnTo>
                  <a:pt x="967" y="26"/>
                </a:lnTo>
                <a:lnTo>
                  <a:pt x="968" y="26"/>
                </a:lnTo>
                <a:lnTo>
                  <a:pt x="970" y="26"/>
                </a:lnTo>
                <a:lnTo>
                  <a:pt x="972" y="26"/>
                </a:lnTo>
                <a:lnTo>
                  <a:pt x="973" y="26"/>
                </a:lnTo>
                <a:lnTo>
                  <a:pt x="975" y="13"/>
                </a:lnTo>
                <a:lnTo>
                  <a:pt x="976" y="13"/>
                </a:lnTo>
                <a:lnTo>
                  <a:pt x="977" y="13"/>
                </a:lnTo>
                <a:lnTo>
                  <a:pt x="979" y="13"/>
                </a:lnTo>
                <a:lnTo>
                  <a:pt x="980" y="13"/>
                </a:lnTo>
                <a:lnTo>
                  <a:pt x="983" y="26"/>
                </a:lnTo>
                <a:lnTo>
                  <a:pt x="984" y="26"/>
                </a:lnTo>
                <a:lnTo>
                  <a:pt x="985" y="26"/>
                </a:lnTo>
                <a:lnTo>
                  <a:pt x="986" y="26"/>
                </a:lnTo>
                <a:lnTo>
                  <a:pt x="988" y="26"/>
                </a:lnTo>
                <a:lnTo>
                  <a:pt x="989" y="26"/>
                </a:lnTo>
                <a:lnTo>
                  <a:pt x="990" y="26"/>
                </a:lnTo>
                <a:lnTo>
                  <a:pt x="993" y="26"/>
                </a:lnTo>
                <a:lnTo>
                  <a:pt x="994" y="26"/>
                </a:lnTo>
                <a:lnTo>
                  <a:pt x="996" y="13"/>
                </a:lnTo>
                <a:lnTo>
                  <a:pt x="997" y="13"/>
                </a:lnTo>
                <a:lnTo>
                  <a:pt x="998" y="6"/>
                </a:lnTo>
                <a:lnTo>
                  <a:pt x="999" y="6"/>
                </a:lnTo>
                <a:lnTo>
                  <a:pt x="1001" y="6"/>
                </a:lnTo>
                <a:lnTo>
                  <a:pt x="1003" y="19"/>
                </a:lnTo>
                <a:lnTo>
                  <a:pt x="1005" y="19"/>
                </a:lnTo>
                <a:lnTo>
                  <a:pt x="1006" y="26"/>
                </a:lnTo>
                <a:lnTo>
                  <a:pt x="1007" y="26"/>
                </a:lnTo>
                <a:lnTo>
                  <a:pt x="1008" y="19"/>
                </a:lnTo>
                <a:lnTo>
                  <a:pt x="1010" y="19"/>
                </a:lnTo>
                <a:lnTo>
                  <a:pt x="1012" y="13"/>
                </a:lnTo>
                <a:lnTo>
                  <a:pt x="1014" y="13"/>
                </a:lnTo>
                <a:lnTo>
                  <a:pt x="1015" y="13"/>
                </a:lnTo>
                <a:lnTo>
                  <a:pt x="1016" y="13"/>
                </a:lnTo>
                <a:lnTo>
                  <a:pt x="1018" y="13"/>
                </a:lnTo>
                <a:lnTo>
                  <a:pt x="1019" y="19"/>
                </a:lnTo>
                <a:lnTo>
                  <a:pt x="1020" y="19"/>
                </a:lnTo>
                <a:lnTo>
                  <a:pt x="1023" y="19"/>
                </a:lnTo>
                <a:lnTo>
                  <a:pt x="1024" y="26"/>
                </a:lnTo>
                <a:lnTo>
                  <a:pt x="1025" y="19"/>
                </a:lnTo>
                <a:lnTo>
                  <a:pt x="1027" y="19"/>
                </a:lnTo>
                <a:lnTo>
                  <a:pt x="1028" y="19"/>
                </a:lnTo>
                <a:lnTo>
                  <a:pt x="1029" y="19"/>
                </a:lnTo>
                <a:lnTo>
                  <a:pt x="1031" y="13"/>
                </a:lnTo>
                <a:lnTo>
                  <a:pt x="1033" y="19"/>
                </a:lnTo>
                <a:lnTo>
                  <a:pt x="1034" y="13"/>
                </a:lnTo>
                <a:lnTo>
                  <a:pt x="1036" y="13"/>
                </a:lnTo>
                <a:lnTo>
                  <a:pt x="1037" y="13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47" name="Freeform 12"/>
          <p:cNvSpPr>
            <a:spLocks/>
          </p:cNvSpPr>
          <p:nvPr/>
        </p:nvSpPr>
        <p:spPr bwMode="auto">
          <a:xfrm>
            <a:off x="962025" y="3338513"/>
            <a:ext cx="371475" cy="28575"/>
          </a:xfrm>
          <a:custGeom>
            <a:avLst/>
            <a:gdLst>
              <a:gd name="T0" fmla="*/ 2147483647 w 1037"/>
              <a:gd name="T1" fmla="*/ 2147483647 h 64"/>
              <a:gd name="T2" fmla="*/ 2147483647 w 1037"/>
              <a:gd name="T3" fmla="*/ 2147483647 h 64"/>
              <a:gd name="T4" fmla="*/ 2147483647 w 1037"/>
              <a:gd name="T5" fmla="*/ 2147483647 h 64"/>
              <a:gd name="T6" fmla="*/ 2147483647 w 1037"/>
              <a:gd name="T7" fmla="*/ 2147483647 h 64"/>
              <a:gd name="T8" fmla="*/ 2147483647 w 1037"/>
              <a:gd name="T9" fmla="*/ 2147483647 h 64"/>
              <a:gd name="T10" fmla="*/ 2147483647 w 1037"/>
              <a:gd name="T11" fmla="*/ 2147483647 h 64"/>
              <a:gd name="T12" fmla="*/ 2147483647 w 1037"/>
              <a:gd name="T13" fmla="*/ 2147483647 h 64"/>
              <a:gd name="T14" fmla="*/ 2147483647 w 1037"/>
              <a:gd name="T15" fmla="*/ 2147483647 h 64"/>
              <a:gd name="T16" fmla="*/ 2147483647 w 1037"/>
              <a:gd name="T17" fmla="*/ 2147483647 h 64"/>
              <a:gd name="T18" fmla="*/ 2147483647 w 1037"/>
              <a:gd name="T19" fmla="*/ 2147483647 h 64"/>
              <a:gd name="T20" fmla="*/ 2147483647 w 1037"/>
              <a:gd name="T21" fmla="*/ 2147483647 h 64"/>
              <a:gd name="T22" fmla="*/ 2147483647 w 1037"/>
              <a:gd name="T23" fmla="*/ 2147483647 h 64"/>
              <a:gd name="T24" fmla="*/ 2147483647 w 1037"/>
              <a:gd name="T25" fmla="*/ 2147483647 h 64"/>
              <a:gd name="T26" fmla="*/ 2147483647 w 1037"/>
              <a:gd name="T27" fmla="*/ 2147483647 h 64"/>
              <a:gd name="T28" fmla="*/ 2147483647 w 1037"/>
              <a:gd name="T29" fmla="*/ 2147483647 h 64"/>
              <a:gd name="T30" fmla="*/ 2147483647 w 1037"/>
              <a:gd name="T31" fmla="*/ 2147483647 h 64"/>
              <a:gd name="T32" fmla="*/ 2147483647 w 1037"/>
              <a:gd name="T33" fmla="*/ 2147483647 h 64"/>
              <a:gd name="T34" fmla="*/ 2147483647 w 1037"/>
              <a:gd name="T35" fmla="*/ 2147483647 h 64"/>
              <a:gd name="T36" fmla="*/ 2147483647 w 1037"/>
              <a:gd name="T37" fmla="*/ 2147483647 h 64"/>
              <a:gd name="T38" fmla="*/ 2147483647 w 1037"/>
              <a:gd name="T39" fmla="*/ 2147483647 h 64"/>
              <a:gd name="T40" fmla="*/ 2147483647 w 1037"/>
              <a:gd name="T41" fmla="*/ 2147483647 h 64"/>
              <a:gd name="T42" fmla="*/ 2147483647 w 1037"/>
              <a:gd name="T43" fmla="*/ 2147483647 h 64"/>
              <a:gd name="T44" fmla="*/ 2147483647 w 1037"/>
              <a:gd name="T45" fmla="*/ 2147483647 h 64"/>
              <a:gd name="T46" fmla="*/ 2147483647 w 1037"/>
              <a:gd name="T47" fmla="*/ 2147483647 h 64"/>
              <a:gd name="T48" fmla="*/ 2147483647 w 1037"/>
              <a:gd name="T49" fmla="*/ 2147483647 h 64"/>
              <a:gd name="T50" fmla="*/ 2147483647 w 1037"/>
              <a:gd name="T51" fmla="*/ 2147483647 h 64"/>
              <a:gd name="T52" fmla="*/ 2147483647 w 1037"/>
              <a:gd name="T53" fmla="*/ 2147483647 h 64"/>
              <a:gd name="T54" fmla="*/ 2147483647 w 1037"/>
              <a:gd name="T55" fmla="*/ 2147483647 h 64"/>
              <a:gd name="T56" fmla="*/ 2147483647 w 1037"/>
              <a:gd name="T57" fmla="*/ 2147483647 h 64"/>
              <a:gd name="T58" fmla="*/ 2147483647 w 1037"/>
              <a:gd name="T59" fmla="*/ 2147483647 h 64"/>
              <a:gd name="T60" fmla="*/ 2147483647 w 1037"/>
              <a:gd name="T61" fmla="*/ 2147483647 h 64"/>
              <a:gd name="T62" fmla="*/ 2147483647 w 1037"/>
              <a:gd name="T63" fmla="*/ 2147483647 h 64"/>
              <a:gd name="T64" fmla="*/ 2147483647 w 1037"/>
              <a:gd name="T65" fmla="*/ 2147483647 h 64"/>
              <a:gd name="T66" fmla="*/ 2147483647 w 1037"/>
              <a:gd name="T67" fmla="*/ 2147483647 h 64"/>
              <a:gd name="T68" fmla="*/ 2147483647 w 1037"/>
              <a:gd name="T69" fmla="*/ 2147483647 h 64"/>
              <a:gd name="T70" fmla="*/ 2147483647 w 1037"/>
              <a:gd name="T71" fmla="*/ 2147483647 h 64"/>
              <a:gd name="T72" fmla="*/ 2147483647 w 1037"/>
              <a:gd name="T73" fmla="*/ 2147483647 h 64"/>
              <a:gd name="T74" fmla="*/ 2147483647 w 1037"/>
              <a:gd name="T75" fmla="*/ 2147483647 h 64"/>
              <a:gd name="T76" fmla="*/ 2147483647 w 1037"/>
              <a:gd name="T77" fmla="*/ 2147483647 h 64"/>
              <a:gd name="T78" fmla="*/ 2147483647 w 1037"/>
              <a:gd name="T79" fmla="*/ 2147483647 h 64"/>
              <a:gd name="T80" fmla="*/ 2147483647 w 1037"/>
              <a:gd name="T81" fmla="*/ 2147483647 h 64"/>
              <a:gd name="T82" fmla="*/ 2147483647 w 1037"/>
              <a:gd name="T83" fmla="*/ 2147483647 h 64"/>
              <a:gd name="T84" fmla="*/ 2147483647 w 1037"/>
              <a:gd name="T85" fmla="*/ 2147483647 h 64"/>
              <a:gd name="T86" fmla="*/ 2147483647 w 1037"/>
              <a:gd name="T87" fmla="*/ 2147483647 h 64"/>
              <a:gd name="T88" fmla="*/ 2147483647 w 1037"/>
              <a:gd name="T89" fmla="*/ 2147483647 h 64"/>
              <a:gd name="T90" fmla="*/ 2147483647 w 1037"/>
              <a:gd name="T91" fmla="*/ 2147483647 h 64"/>
              <a:gd name="T92" fmla="*/ 2147483647 w 1037"/>
              <a:gd name="T93" fmla="*/ 2147483647 h 64"/>
              <a:gd name="T94" fmla="*/ 2147483647 w 1037"/>
              <a:gd name="T95" fmla="*/ 2147483647 h 64"/>
              <a:gd name="T96" fmla="*/ 2147483647 w 1037"/>
              <a:gd name="T97" fmla="*/ 2147483647 h 64"/>
              <a:gd name="T98" fmla="*/ 2147483647 w 1037"/>
              <a:gd name="T99" fmla="*/ 2147483647 h 64"/>
              <a:gd name="T100" fmla="*/ 2147483647 w 1037"/>
              <a:gd name="T101" fmla="*/ 2147483647 h 64"/>
              <a:gd name="T102" fmla="*/ 2147483647 w 1037"/>
              <a:gd name="T103" fmla="*/ 2147483647 h 64"/>
              <a:gd name="T104" fmla="*/ 2147483647 w 1037"/>
              <a:gd name="T105" fmla="*/ 2147483647 h 64"/>
              <a:gd name="T106" fmla="*/ 2147483647 w 1037"/>
              <a:gd name="T107" fmla="*/ 2147483647 h 64"/>
              <a:gd name="T108" fmla="*/ 2147483647 w 1037"/>
              <a:gd name="T109" fmla="*/ 2147483647 h 64"/>
              <a:gd name="T110" fmla="*/ 2147483647 w 1037"/>
              <a:gd name="T111" fmla="*/ 2147483647 h 64"/>
              <a:gd name="T112" fmla="*/ 2147483647 w 1037"/>
              <a:gd name="T113" fmla="*/ 2147483647 h 64"/>
              <a:gd name="T114" fmla="*/ 2147483647 w 1037"/>
              <a:gd name="T115" fmla="*/ 2147483647 h 64"/>
              <a:gd name="T116" fmla="*/ 2147483647 w 1037"/>
              <a:gd name="T117" fmla="*/ 2147483647 h 64"/>
              <a:gd name="T118" fmla="*/ 2147483647 w 1037"/>
              <a:gd name="T119" fmla="*/ 2147483647 h 64"/>
              <a:gd name="T120" fmla="*/ 2147483647 w 1037"/>
              <a:gd name="T121" fmla="*/ 2147483647 h 64"/>
              <a:gd name="T122" fmla="*/ 2147483647 w 1037"/>
              <a:gd name="T123" fmla="*/ 2147483647 h 64"/>
              <a:gd name="T124" fmla="*/ 2147483647 w 1037"/>
              <a:gd name="T125" fmla="*/ 2147483647 h 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37"/>
              <a:gd name="T190" fmla="*/ 0 h 64"/>
              <a:gd name="T191" fmla="*/ 1037 w 1037"/>
              <a:gd name="T192" fmla="*/ 64 h 6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37" h="64">
                <a:moveTo>
                  <a:pt x="0" y="64"/>
                </a:moveTo>
                <a:lnTo>
                  <a:pt x="0" y="51"/>
                </a:lnTo>
                <a:lnTo>
                  <a:pt x="1" y="57"/>
                </a:lnTo>
                <a:lnTo>
                  <a:pt x="3" y="57"/>
                </a:lnTo>
                <a:lnTo>
                  <a:pt x="4" y="57"/>
                </a:lnTo>
                <a:lnTo>
                  <a:pt x="6" y="57"/>
                </a:lnTo>
                <a:lnTo>
                  <a:pt x="8" y="57"/>
                </a:lnTo>
                <a:lnTo>
                  <a:pt x="9" y="57"/>
                </a:lnTo>
                <a:lnTo>
                  <a:pt x="10" y="57"/>
                </a:lnTo>
                <a:lnTo>
                  <a:pt x="12" y="64"/>
                </a:lnTo>
                <a:lnTo>
                  <a:pt x="13" y="64"/>
                </a:lnTo>
                <a:lnTo>
                  <a:pt x="14" y="64"/>
                </a:lnTo>
                <a:lnTo>
                  <a:pt x="17" y="57"/>
                </a:lnTo>
                <a:lnTo>
                  <a:pt x="18" y="57"/>
                </a:lnTo>
                <a:lnTo>
                  <a:pt x="19" y="57"/>
                </a:lnTo>
                <a:lnTo>
                  <a:pt x="21" y="57"/>
                </a:lnTo>
                <a:lnTo>
                  <a:pt x="22" y="57"/>
                </a:lnTo>
                <a:lnTo>
                  <a:pt x="23" y="64"/>
                </a:lnTo>
                <a:lnTo>
                  <a:pt x="25" y="64"/>
                </a:lnTo>
                <a:lnTo>
                  <a:pt x="27" y="64"/>
                </a:lnTo>
                <a:lnTo>
                  <a:pt x="29" y="64"/>
                </a:lnTo>
                <a:lnTo>
                  <a:pt x="30" y="44"/>
                </a:lnTo>
                <a:lnTo>
                  <a:pt x="31" y="44"/>
                </a:lnTo>
                <a:lnTo>
                  <a:pt x="32" y="44"/>
                </a:lnTo>
                <a:lnTo>
                  <a:pt x="34" y="44"/>
                </a:lnTo>
                <a:lnTo>
                  <a:pt x="36" y="44"/>
                </a:lnTo>
                <a:lnTo>
                  <a:pt x="38" y="51"/>
                </a:lnTo>
                <a:lnTo>
                  <a:pt x="39" y="51"/>
                </a:lnTo>
                <a:lnTo>
                  <a:pt x="40" y="51"/>
                </a:lnTo>
                <a:lnTo>
                  <a:pt x="41" y="51"/>
                </a:lnTo>
                <a:lnTo>
                  <a:pt x="43" y="38"/>
                </a:lnTo>
                <a:lnTo>
                  <a:pt x="44" y="51"/>
                </a:lnTo>
                <a:lnTo>
                  <a:pt x="47" y="51"/>
                </a:lnTo>
                <a:lnTo>
                  <a:pt x="48" y="51"/>
                </a:lnTo>
                <a:lnTo>
                  <a:pt x="49" y="44"/>
                </a:lnTo>
                <a:lnTo>
                  <a:pt x="51" y="57"/>
                </a:lnTo>
                <a:lnTo>
                  <a:pt x="52" y="51"/>
                </a:lnTo>
                <a:lnTo>
                  <a:pt x="53" y="44"/>
                </a:lnTo>
                <a:lnTo>
                  <a:pt x="54" y="44"/>
                </a:lnTo>
                <a:lnTo>
                  <a:pt x="57" y="51"/>
                </a:lnTo>
                <a:lnTo>
                  <a:pt x="58" y="44"/>
                </a:lnTo>
                <a:lnTo>
                  <a:pt x="60" y="51"/>
                </a:lnTo>
                <a:lnTo>
                  <a:pt x="61" y="51"/>
                </a:lnTo>
                <a:lnTo>
                  <a:pt x="62" y="51"/>
                </a:lnTo>
                <a:lnTo>
                  <a:pt x="63" y="51"/>
                </a:lnTo>
                <a:lnTo>
                  <a:pt x="65" y="57"/>
                </a:lnTo>
                <a:lnTo>
                  <a:pt x="67" y="57"/>
                </a:lnTo>
                <a:lnTo>
                  <a:pt x="69" y="64"/>
                </a:lnTo>
                <a:lnTo>
                  <a:pt x="70" y="64"/>
                </a:lnTo>
                <a:lnTo>
                  <a:pt x="71" y="64"/>
                </a:lnTo>
                <a:lnTo>
                  <a:pt x="73" y="64"/>
                </a:lnTo>
                <a:lnTo>
                  <a:pt x="74" y="64"/>
                </a:lnTo>
                <a:lnTo>
                  <a:pt x="75" y="64"/>
                </a:lnTo>
                <a:lnTo>
                  <a:pt x="78" y="57"/>
                </a:lnTo>
                <a:lnTo>
                  <a:pt x="79" y="57"/>
                </a:lnTo>
                <a:lnTo>
                  <a:pt x="80" y="51"/>
                </a:lnTo>
                <a:lnTo>
                  <a:pt x="82" y="44"/>
                </a:lnTo>
                <a:lnTo>
                  <a:pt x="83" y="44"/>
                </a:lnTo>
                <a:lnTo>
                  <a:pt x="84" y="51"/>
                </a:lnTo>
                <a:lnTo>
                  <a:pt x="86" y="51"/>
                </a:lnTo>
                <a:lnTo>
                  <a:pt x="88" y="57"/>
                </a:lnTo>
                <a:lnTo>
                  <a:pt x="89" y="64"/>
                </a:lnTo>
                <a:lnTo>
                  <a:pt x="91" y="64"/>
                </a:lnTo>
                <a:lnTo>
                  <a:pt x="92" y="64"/>
                </a:lnTo>
                <a:lnTo>
                  <a:pt x="93" y="64"/>
                </a:lnTo>
                <a:lnTo>
                  <a:pt x="95" y="64"/>
                </a:lnTo>
                <a:lnTo>
                  <a:pt x="97" y="64"/>
                </a:lnTo>
                <a:lnTo>
                  <a:pt x="98" y="64"/>
                </a:lnTo>
                <a:lnTo>
                  <a:pt x="100" y="64"/>
                </a:lnTo>
                <a:lnTo>
                  <a:pt x="101" y="64"/>
                </a:lnTo>
                <a:lnTo>
                  <a:pt x="102" y="64"/>
                </a:lnTo>
                <a:lnTo>
                  <a:pt x="104" y="57"/>
                </a:lnTo>
                <a:lnTo>
                  <a:pt x="105" y="57"/>
                </a:lnTo>
                <a:lnTo>
                  <a:pt x="108" y="57"/>
                </a:lnTo>
                <a:lnTo>
                  <a:pt x="109" y="38"/>
                </a:lnTo>
                <a:lnTo>
                  <a:pt x="110" y="33"/>
                </a:lnTo>
                <a:lnTo>
                  <a:pt x="111" y="38"/>
                </a:lnTo>
                <a:lnTo>
                  <a:pt x="113" y="33"/>
                </a:lnTo>
                <a:lnTo>
                  <a:pt x="114" y="33"/>
                </a:lnTo>
                <a:lnTo>
                  <a:pt x="115" y="51"/>
                </a:lnTo>
                <a:lnTo>
                  <a:pt x="118" y="57"/>
                </a:lnTo>
                <a:lnTo>
                  <a:pt x="119" y="57"/>
                </a:lnTo>
                <a:lnTo>
                  <a:pt x="121" y="64"/>
                </a:lnTo>
                <a:lnTo>
                  <a:pt x="122" y="51"/>
                </a:lnTo>
                <a:lnTo>
                  <a:pt x="123" y="51"/>
                </a:lnTo>
                <a:lnTo>
                  <a:pt x="124" y="51"/>
                </a:lnTo>
                <a:lnTo>
                  <a:pt x="126" y="51"/>
                </a:lnTo>
                <a:lnTo>
                  <a:pt x="128" y="51"/>
                </a:lnTo>
                <a:lnTo>
                  <a:pt x="130" y="64"/>
                </a:lnTo>
                <a:lnTo>
                  <a:pt x="131" y="64"/>
                </a:lnTo>
                <a:lnTo>
                  <a:pt x="132" y="51"/>
                </a:lnTo>
                <a:lnTo>
                  <a:pt x="133" y="51"/>
                </a:lnTo>
                <a:lnTo>
                  <a:pt x="135" y="51"/>
                </a:lnTo>
                <a:lnTo>
                  <a:pt x="136" y="51"/>
                </a:lnTo>
                <a:lnTo>
                  <a:pt x="139" y="51"/>
                </a:lnTo>
                <a:lnTo>
                  <a:pt x="140" y="64"/>
                </a:lnTo>
                <a:lnTo>
                  <a:pt x="141" y="64"/>
                </a:lnTo>
                <a:lnTo>
                  <a:pt x="143" y="57"/>
                </a:lnTo>
                <a:lnTo>
                  <a:pt x="144" y="57"/>
                </a:lnTo>
                <a:lnTo>
                  <a:pt x="145" y="57"/>
                </a:lnTo>
                <a:lnTo>
                  <a:pt x="146" y="57"/>
                </a:lnTo>
                <a:lnTo>
                  <a:pt x="149" y="57"/>
                </a:lnTo>
                <a:lnTo>
                  <a:pt x="150" y="64"/>
                </a:lnTo>
                <a:lnTo>
                  <a:pt x="152" y="64"/>
                </a:lnTo>
                <a:lnTo>
                  <a:pt x="153" y="64"/>
                </a:lnTo>
                <a:lnTo>
                  <a:pt x="154" y="64"/>
                </a:lnTo>
                <a:lnTo>
                  <a:pt x="156" y="57"/>
                </a:lnTo>
                <a:lnTo>
                  <a:pt x="158" y="57"/>
                </a:lnTo>
                <a:lnTo>
                  <a:pt x="159" y="57"/>
                </a:lnTo>
                <a:lnTo>
                  <a:pt x="161" y="57"/>
                </a:lnTo>
                <a:lnTo>
                  <a:pt x="162" y="57"/>
                </a:lnTo>
                <a:lnTo>
                  <a:pt x="163" y="57"/>
                </a:lnTo>
                <a:lnTo>
                  <a:pt x="165" y="57"/>
                </a:lnTo>
                <a:lnTo>
                  <a:pt x="166" y="57"/>
                </a:lnTo>
                <a:lnTo>
                  <a:pt x="168" y="57"/>
                </a:lnTo>
                <a:lnTo>
                  <a:pt x="170" y="57"/>
                </a:lnTo>
                <a:lnTo>
                  <a:pt x="171" y="64"/>
                </a:lnTo>
                <a:lnTo>
                  <a:pt x="172" y="64"/>
                </a:lnTo>
                <a:lnTo>
                  <a:pt x="174" y="57"/>
                </a:lnTo>
                <a:lnTo>
                  <a:pt x="175" y="44"/>
                </a:lnTo>
                <a:lnTo>
                  <a:pt x="176" y="44"/>
                </a:lnTo>
                <a:lnTo>
                  <a:pt x="179" y="44"/>
                </a:lnTo>
                <a:lnTo>
                  <a:pt x="180" y="44"/>
                </a:lnTo>
                <a:lnTo>
                  <a:pt x="181" y="51"/>
                </a:lnTo>
                <a:lnTo>
                  <a:pt x="183" y="57"/>
                </a:lnTo>
                <a:lnTo>
                  <a:pt x="184" y="57"/>
                </a:lnTo>
                <a:lnTo>
                  <a:pt x="185" y="57"/>
                </a:lnTo>
                <a:lnTo>
                  <a:pt x="187" y="57"/>
                </a:lnTo>
                <a:lnTo>
                  <a:pt x="189" y="57"/>
                </a:lnTo>
                <a:lnTo>
                  <a:pt x="190" y="64"/>
                </a:lnTo>
                <a:lnTo>
                  <a:pt x="192" y="64"/>
                </a:lnTo>
                <a:lnTo>
                  <a:pt x="193" y="57"/>
                </a:lnTo>
                <a:lnTo>
                  <a:pt x="194" y="57"/>
                </a:lnTo>
                <a:lnTo>
                  <a:pt x="196" y="57"/>
                </a:lnTo>
                <a:lnTo>
                  <a:pt x="197" y="51"/>
                </a:lnTo>
                <a:lnTo>
                  <a:pt x="200" y="51"/>
                </a:lnTo>
                <a:lnTo>
                  <a:pt x="201" y="44"/>
                </a:lnTo>
                <a:lnTo>
                  <a:pt x="202" y="44"/>
                </a:lnTo>
                <a:lnTo>
                  <a:pt x="203" y="44"/>
                </a:lnTo>
                <a:lnTo>
                  <a:pt x="205" y="51"/>
                </a:lnTo>
                <a:lnTo>
                  <a:pt x="206" y="51"/>
                </a:lnTo>
                <a:lnTo>
                  <a:pt x="209" y="64"/>
                </a:lnTo>
                <a:lnTo>
                  <a:pt x="210" y="57"/>
                </a:lnTo>
                <a:lnTo>
                  <a:pt x="211" y="57"/>
                </a:lnTo>
                <a:lnTo>
                  <a:pt x="213" y="57"/>
                </a:lnTo>
                <a:lnTo>
                  <a:pt x="214" y="57"/>
                </a:lnTo>
                <a:lnTo>
                  <a:pt x="215" y="57"/>
                </a:lnTo>
                <a:lnTo>
                  <a:pt x="216" y="64"/>
                </a:lnTo>
                <a:lnTo>
                  <a:pt x="219" y="51"/>
                </a:lnTo>
                <a:lnTo>
                  <a:pt x="220" y="51"/>
                </a:lnTo>
                <a:lnTo>
                  <a:pt x="222" y="51"/>
                </a:lnTo>
                <a:lnTo>
                  <a:pt x="223" y="51"/>
                </a:lnTo>
                <a:lnTo>
                  <a:pt x="224" y="51"/>
                </a:lnTo>
                <a:lnTo>
                  <a:pt x="225" y="57"/>
                </a:lnTo>
                <a:lnTo>
                  <a:pt x="227" y="57"/>
                </a:lnTo>
                <a:lnTo>
                  <a:pt x="229" y="57"/>
                </a:lnTo>
                <a:lnTo>
                  <a:pt x="231" y="57"/>
                </a:lnTo>
                <a:lnTo>
                  <a:pt x="232" y="57"/>
                </a:lnTo>
                <a:lnTo>
                  <a:pt x="233" y="64"/>
                </a:lnTo>
                <a:lnTo>
                  <a:pt x="235" y="57"/>
                </a:lnTo>
                <a:lnTo>
                  <a:pt x="236" y="57"/>
                </a:lnTo>
                <a:lnTo>
                  <a:pt x="237" y="57"/>
                </a:lnTo>
                <a:lnTo>
                  <a:pt x="240" y="44"/>
                </a:lnTo>
                <a:lnTo>
                  <a:pt x="241" y="44"/>
                </a:lnTo>
                <a:lnTo>
                  <a:pt x="242" y="51"/>
                </a:lnTo>
                <a:lnTo>
                  <a:pt x="244" y="51"/>
                </a:lnTo>
                <a:lnTo>
                  <a:pt x="245" y="51"/>
                </a:lnTo>
                <a:lnTo>
                  <a:pt x="246" y="57"/>
                </a:lnTo>
                <a:lnTo>
                  <a:pt x="248" y="57"/>
                </a:lnTo>
                <a:lnTo>
                  <a:pt x="250" y="57"/>
                </a:lnTo>
                <a:lnTo>
                  <a:pt x="251" y="57"/>
                </a:lnTo>
                <a:lnTo>
                  <a:pt x="253" y="51"/>
                </a:lnTo>
                <a:lnTo>
                  <a:pt x="254" y="57"/>
                </a:lnTo>
                <a:lnTo>
                  <a:pt x="255" y="57"/>
                </a:lnTo>
                <a:lnTo>
                  <a:pt x="257" y="57"/>
                </a:lnTo>
                <a:lnTo>
                  <a:pt x="258" y="57"/>
                </a:lnTo>
                <a:lnTo>
                  <a:pt x="260" y="64"/>
                </a:lnTo>
                <a:lnTo>
                  <a:pt x="262" y="64"/>
                </a:lnTo>
                <a:lnTo>
                  <a:pt x="263" y="64"/>
                </a:lnTo>
                <a:lnTo>
                  <a:pt x="264" y="57"/>
                </a:lnTo>
                <a:lnTo>
                  <a:pt x="266" y="57"/>
                </a:lnTo>
                <a:lnTo>
                  <a:pt x="267" y="57"/>
                </a:lnTo>
                <a:lnTo>
                  <a:pt x="270" y="57"/>
                </a:lnTo>
                <a:lnTo>
                  <a:pt x="271" y="57"/>
                </a:lnTo>
                <a:lnTo>
                  <a:pt x="272" y="64"/>
                </a:lnTo>
                <a:lnTo>
                  <a:pt x="273" y="64"/>
                </a:lnTo>
                <a:lnTo>
                  <a:pt x="275" y="64"/>
                </a:lnTo>
                <a:lnTo>
                  <a:pt x="276" y="57"/>
                </a:lnTo>
                <a:lnTo>
                  <a:pt x="277" y="51"/>
                </a:lnTo>
                <a:lnTo>
                  <a:pt x="280" y="51"/>
                </a:lnTo>
                <a:lnTo>
                  <a:pt x="281" y="51"/>
                </a:lnTo>
                <a:lnTo>
                  <a:pt x="283" y="51"/>
                </a:lnTo>
                <a:lnTo>
                  <a:pt x="284" y="57"/>
                </a:lnTo>
                <a:lnTo>
                  <a:pt x="285" y="64"/>
                </a:lnTo>
                <a:lnTo>
                  <a:pt x="286" y="64"/>
                </a:lnTo>
                <a:lnTo>
                  <a:pt x="288" y="64"/>
                </a:lnTo>
                <a:lnTo>
                  <a:pt x="290" y="51"/>
                </a:lnTo>
                <a:lnTo>
                  <a:pt x="292" y="44"/>
                </a:lnTo>
                <a:lnTo>
                  <a:pt x="293" y="38"/>
                </a:lnTo>
                <a:lnTo>
                  <a:pt x="294" y="33"/>
                </a:lnTo>
                <a:lnTo>
                  <a:pt x="295" y="26"/>
                </a:lnTo>
                <a:lnTo>
                  <a:pt x="297" y="26"/>
                </a:lnTo>
                <a:lnTo>
                  <a:pt x="298" y="26"/>
                </a:lnTo>
                <a:lnTo>
                  <a:pt x="301" y="33"/>
                </a:lnTo>
                <a:lnTo>
                  <a:pt x="302" y="38"/>
                </a:lnTo>
                <a:lnTo>
                  <a:pt x="303" y="44"/>
                </a:lnTo>
                <a:lnTo>
                  <a:pt x="305" y="57"/>
                </a:lnTo>
                <a:lnTo>
                  <a:pt x="306" y="64"/>
                </a:lnTo>
                <a:lnTo>
                  <a:pt x="307" y="64"/>
                </a:lnTo>
                <a:lnTo>
                  <a:pt x="308" y="64"/>
                </a:lnTo>
                <a:lnTo>
                  <a:pt x="311" y="57"/>
                </a:lnTo>
                <a:lnTo>
                  <a:pt x="312" y="57"/>
                </a:lnTo>
                <a:lnTo>
                  <a:pt x="314" y="57"/>
                </a:lnTo>
                <a:lnTo>
                  <a:pt x="315" y="57"/>
                </a:lnTo>
                <a:lnTo>
                  <a:pt x="316" y="51"/>
                </a:lnTo>
                <a:lnTo>
                  <a:pt x="317" y="57"/>
                </a:lnTo>
                <a:lnTo>
                  <a:pt x="319" y="57"/>
                </a:lnTo>
                <a:lnTo>
                  <a:pt x="321" y="57"/>
                </a:lnTo>
                <a:lnTo>
                  <a:pt x="323" y="51"/>
                </a:lnTo>
                <a:lnTo>
                  <a:pt x="324" y="57"/>
                </a:lnTo>
                <a:lnTo>
                  <a:pt x="325" y="57"/>
                </a:lnTo>
                <a:lnTo>
                  <a:pt x="327" y="57"/>
                </a:lnTo>
                <a:lnTo>
                  <a:pt x="328" y="57"/>
                </a:lnTo>
                <a:lnTo>
                  <a:pt x="330" y="64"/>
                </a:lnTo>
                <a:lnTo>
                  <a:pt x="332" y="64"/>
                </a:lnTo>
                <a:lnTo>
                  <a:pt x="333" y="64"/>
                </a:lnTo>
                <a:lnTo>
                  <a:pt x="334" y="64"/>
                </a:lnTo>
                <a:lnTo>
                  <a:pt x="336" y="64"/>
                </a:lnTo>
                <a:lnTo>
                  <a:pt x="337" y="51"/>
                </a:lnTo>
                <a:lnTo>
                  <a:pt x="338" y="51"/>
                </a:lnTo>
                <a:lnTo>
                  <a:pt x="341" y="51"/>
                </a:lnTo>
                <a:lnTo>
                  <a:pt x="342" y="44"/>
                </a:lnTo>
                <a:lnTo>
                  <a:pt x="343" y="33"/>
                </a:lnTo>
                <a:lnTo>
                  <a:pt x="345" y="44"/>
                </a:lnTo>
                <a:lnTo>
                  <a:pt x="346" y="44"/>
                </a:lnTo>
                <a:lnTo>
                  <a:pt x="347" y="44"/>
                </a:lnTo>
                <a:lnTo>
                  <a:pt x="349" y="51"/>
                </a:lnTo>
                <a:lnTo>
                  <a:pt x="351" y="64"/>
                </a:lnTo>
                <a:lnTo>
                  <a:pt x="352" y="44"/>
                </a:lnTo>
                <a:lnTo>
                  <a:pt x="354" y="26"/>
                </a:lnTo>
                <a:lnTo>
                  <a:pt x="355" y="26"/>
                </a:lnTo>
                <a:lnTo>
                  <a:pt x="356" y="20"/>
                </a:lnTo>
                <a:lnTo>
                  <a:pt x="358" y="13"/>
                </a:lnTo>
                <a:lnTo>
                  <a:pt x="359" y="33"/>
                </a:lnTo>
                <a:lnTo>
                  <a:pt x="362" y="51"/>
                </a:lnTo>
                <a:lnTo>
                  <a:pt x="363" y="51"/>
                </a:lnTo>
                <a:lnTo>
                  <a:pt x="364" y="57"/>
                </a:lnTo>
                <a:lnTo>
                  <a:pt x="365" y="64"/>
                </a:lnTo>
                <a:lnTo>
                  <a:pt x="367" y="64"/>
                </a:lnTo>
                <a:lnTo>
                  <a:pt x="368" y="64"/>
                </a:lnTo>
                <a:lnTo>
                  <a:pt x="369" y="64"/>
                </a:lnTo>
                <a:lnTo>
                  <a:pt x="372" y="64"/>
                </a:lnTo>
                <a:lnTo>
                  <a:pt x="373" y="64"/>
                </a:lnTo>
                <a:lnTo>
                  <a:pt x="375" y="51"/>
                </a:lnTo>
                <a:lnTo>
                  <a:pt x="376" y="51"/>
                </a:lnTo>
                <a:lnTo>
                  <a:pt x="377" y="51"/>
                </a:lnTo>
                <a:lnTo>
                  <a:pt x="378" y="44"/>
                </a:lnTo>
                <a:lnTo>
                  <a:pt x="381" y="38"/>
                </a:lnTo>
                <a:lnTo>
                  <a:pt x="382" y="51"/>
                </a:lnTo>
                <a:lnTo>
                  <a:pt x="384" y="51"/>
                </a:lnTo>
                <a:lnTo>
                  <a:pt x="385" y="51"/>
                </a:lnTo>
                <a:lnTo>
                  <a:pt x="386" y="57"/>
                </a:lnTo>
                <a:lnTo>
                  <a:pt x="387" y="64"/>
                </a:lnTo>
                <a:lnTo>
                  <a:pt x="389" y="51"/>
                </a:lnTo>
                <a:lnTo>
                  <a:pt x="391" y="51"/>
                </a:lnTo>
                <a:lnTo>
                  <a:pt x="393" y="51"/>
                </a:lnTo>
                <a:lnTo>
                  <a:pt x="394" y="44"/>
                </a:lnTo>
                <a:lnTo>
                  <a:pt x="395" y="44"/>
                </a:lnTo>
                <a:lnTo>
                  <a:pt x="397" y="57"/>
                </a:lnTo>
                <a:lnTo>
                  <a:pt x="398" y="57"/>
                </a:lnTo>
                <a:lnTo>
                  <a:pt x="399" y="57"/>
                </a:lnTo>
                <a:lnTo>
                  <a:pt x="402" y="64"/>
                </a:lnTo>
                <a:lnTo>
                  <a:pt x="403" y="64"/>
                </a:lnTo>
                <a:lnTo>
                  <a:pt x="404" y="64"/>
                </a:lnTo>
                <a:lnTo>
                  <a:pt x="406" y="64"/>
                </a:lnTo>
                <a:lnTo>
                  <a:pt x="407" y="51"/>
                </a:lnTo>
                <a:lnTo>
                  <a:pt x="408" y="44"/>
                </a:lnTo>
                <a:lnTo>
                  <a:pt x="410" y="44"/>
                </a:lnTo>
                <a:lnTo>
                  <a:pt x="412" y="44"/>
                </a:lnTo>
                <a:lnTo>
                  <a:pt x="413" y="33"/>
                </a:lnTo>
                <a:lnTo>
                  <a:pt x="415" y="44"/>
                </a:lnTo>
                <a:lnTo>
                  <a:pt x="416" y="51"/>
                </a:lnTo>
                <a:lnTo>
                  <a:pt x="417" y="51"/>
                </a:lnTo>
                <a:lnTo>
                  <a:pt x="419" y="51"/>
                </a:lnTo>
                <a:lnTo>
                  <a:pt x="420" y="64"/>
                </a:lnTo>
                <a:lnTo>
                  <a:pt x="422" y="57"/>
                </a:lnTo>
                <a:lnTo>
                  <a:pt x="424" y="44"/>
                </a:lnTo>
                <a:lnTo>
                  <a:pt x="425" y="44"/>
                </a:lnTo>
                <a:lnTo>
                  <a:pt x="426" y="44"/>
                </a:lnTo>
                <a:lnTo>
                  <a:pt x="428" y="44"/>
                </a:lnTo>
                <a:lnTo>
                  <a:pt x="429" y="51"/>
                </a:lnTo>
                <a:lnTo>
                  <a:pt x="430" y="64"/>
                </a:lnTo>
                <a:lnTo>
                  <a:pt x="433" y="64"/>
                </a:lnTo>
                <a:lnTo>
                  <a:pt x="434" y="51"/>
                </a:lnTo>
                <a:lnTo>
                  <a:pt x="435" y="51"/>
                </a:lnTo>
                <a:lnTo>
                  <a:pt x="437" y="51"/>
                </a:lnTo>
                <a:lnTo>
                  <a:pt x="438" y="51"/>
                </a:lnTo>
                <a:lnTo>
                  <a:pt x="439" y="51"/>
                </a:lnTo>
                <a:lnTo>
                  <a:pt x="442" y="64"/>
                </a:lnTo>
                <a:lnTo>
                  <a:pt x="443" y="64"/>
                </a:lnTo>
                <a:lnTo>
                  <a:pt x="444" y="64"/>
                </a:lnTo>
                <a:lnTo>
                  <a:pt x="446" y="64"/>
                </a:lnTo>
                <a:lnTo>
                  <a:pt x="447" y="64"/>
                </a:lnTo>
                <a:lnTo>
                  <a:pt x="448" y="64"/>
                </a:lnTo>
                <a:lnTo>
                  <a:pt x="450" y="57"/>
                </a:lnTo>
                <a:lnTo>
                  <a:pt x="452" y="57"/>
                </a:lnTo>
                <a:lnTo>
                  <a:pt x="454" y="44"/>
                </a:lnTo>
                <a:lnTo>
                  <a:pt x="455" y="44"/>
                </a:lnTo>
                <a:lnTo>
                  <a:pt x="456" y="33"/>
                </a:lnTo>
                <a:lnTo>
                  <a:pt x="457" y="26"/>
                </a:lnTo>
                <a:lnTo>
                  <a:pt x="459" y="26"/>
                </a:lnTo>
                <a:lnTo>
                  <a:pt x="460" y="38"/>
                </a:lnTo>
                <a:lnTo>
                  <a:pt x="463" y="26"/>
                </a:lnTo>
                <a:lnTo>
                  <a:pt x="464" y="33"/>
                </a:lnTo>
                <a:lnTo>
                  <a:pt x="465" y="38"/>
                </a:lnTo>
                <a:lnTo>
                  <a:pt x="467" y="33"/>
                </a:lnTo>
                <a:lnTo>
                  <a:pt x="468" y="33"/>
                </a:lnTo>
                <a:lnTo>
                  <a:pt x="469" y="44"/>
                </a:lnTo>
                <a:lnTo>
                  <a:pt x="470" y="51"/>
                </a:lnTo>
                <a:lnTo>
                  <a:pt x="473" y="57"/>
                </a:lnTo>
                <a:lnTo>
                  <a:pt x="474" y="64"/>
                </a:lnTo>
                <a:lnTo>
                  <a:pt x="476" y="57"/>
                </a:lnTo>
                <a:lnTo>
                  <a:pt x="477" y="51"/>
                </a:lnTo>
                <a:lnTo>
                  <a:pt x="478" y="51"/>
                </a:lnTo>
                <a:lnTo>
                  <a:pt x="479" y="51"/>
                </a:lnTo>
                <a:lnTo>
                  <a:pt x="481" y="44"/>
                </a:lnTo>
                <a:lnTo>
                  <a:pt x="483" y="51"/>
                </a:lnTo>
                <a:lnTo>
                  <a:pt x="485" y="57"/>
                </a:lnTo>
                <a:lnTo>
                  <a:pt x="486" y="51"/>
                </a:lnTo>
                <a:lnTo>
                  <a:pt x="487" y="38"/>
                </a:lnTo>
                <a:lnTo>
                  <a:pt x="489" y="44"/>
                </a:lnTo>
                <a:lnTo>
                  <a:pt x="490" y="44"/>
                </a:lnTo>
                <a:lnTo>
                  <a:pt x="491" y="44"/>
                </a:lnTo>
                <a:lnTo>
                  <a:pt x="494" y="38"/>
                </a:lnTo>
                <a:lnTo>
                  <a:pt x="495" y="51"/>
                </a:lnTo>
                <a:lnTo>
                  <a:pt x="496" y="51"/>
                </a:lnTo>
                <a:lnTo>
                  <a:pt x="498" y="51"/>
                </a:lnTo>
                <a:lnTo>
                  <a:pt x="499" y="51"/>
                </a:lnTo>
                <a:lnTo>
                  <a:pt x="500" y="64"/>
                </a:lnTo>
                <a:lnTo>
                  <a:pt x="503" y="64"/>
                </a:lnTo>
                <a:lnTo>
                  <a:pt x="504" y="64"/>
                </a:lnTo>
                <a:lnTo>
                  <a:pt x="505" y="64"/>
                </a:lnTo>
                <a:lnTo>
                  <a:pt x="507" y="64"/>
                </a:lnTo>
                <a:lnTo>
                  <a:pt x="508" y="64"/>
                </a:lnTo>
                <a:lnTo>
                  <a:pt x="509" y="64"/>
                </a:lnTo>
                <a:lnTo>
                  <a:pt x="511" y="64"/>
                </a:lnTo>
                <a:lnTo>
                  <a:pt x="513" y="64"/>
                </a:lnTo>
                <a:lnTo>
                  <a:pt x="514" y="64"/>
                </a:lnTo>
                <a:lnTo>
                  <a:pt x="516" y="64"/>
                </a:lnTo>
                <a:lnTo>
                  <a:pt x="517" y="64"/>
                </a:lnTo>
                <a:lnTo>
                  <a:pt x="518" y="64"/>
                </a:lnTo>
                <a:lnTo>
                  <a:pt x="520" y="64"/>
                </a:lnTo>
                <a:lnTo>
                  <a:pt x="521" y="64"/>
                </a:lnTo>
                <a:lnTo>
                  <a:pt x="524" y="64"/>
                </a:lnTo>
                <a:lnTo>
                  <a:pt x="525" y="64"/>
                </a:lnTo>
                <a:lnTo>
                  <a:pt x="526" y="64"/>
                </a:lnTo>
                <a:lnTo>
                  <a:pt x="527" y="64"/>
                </a:lnTo>
                <a:lnTo>
                  <a:pt x="529" y="57"/>
                </a:lnTo>
                <a:lnTo>
                  <a:pt x="530" y="57"/>
                </a:lnTo>
                <a:lnTo>
                  <a:pt x="531" y="57"/>
                </a:lnTo>
                <a:lnTo>
                  <a:pt x="534" y="57"/>
                </a:lnTo>
                <a:lnTo>
                  <a:pt x="535" y="57"/>
                </a:lnTo>
                <a:lnTo>
                  <a:pt x="537" y="64"/>
                </a:lnTo>
                <a:lnTo>
                  <a:pt x="538" y="64"/>
                </a:lnTo>
                <a:lnTo>
                  <a:pt x="539" y="64"/>
                </a:lnTo>
                <a:lnTo>
                  <a:pt x="540" y="64"/>
                </a:lnTo>
                <a:lnTo>
                  <a:pt x="542" y="64"/>
                </a:lnTo>
                <a:lnTo>
                  <a:pt x="544" y="64"/>
                </a:lnTo>
                <a:lnTo>
                  <a:pt x="546" y="64"/>
                </a:lnTo>
                <a:lnTo>
                  <a:pt x="547" y="64"/>
                </a:lnTo>
                <a:lnTo>
                  <a:pt x="548" y="64"/>
                </a:lnTo>
                <a:lnTo>
                  <a:pt x="549" y="64"/>
                </a:lnTo>
                <a:lnTo>
                  <a:pt x="551" y="44"/>
                </a:lnTo>
                <a:lnTo>
                  <a:pt x="552" y="44"/>
                </a:lnTo>
                <a:lnTo>
                  <a:pt x="555" y="44"/>
                </a:lnTo>
                <a:lnTo>
                  <a:pt x="556" y="44"/>
                </a:lnTo>
                <a:lnTo>
                  <a:pt x="557" y="26"/>
                </a:lnTo>
                <a:lnTo>
                  <a:pt x="559" y="44"/>
                </a:lnTo>
                <a:lnTo>
                  <a:pt x="560" y="44"/>
                </a:lnTo>
                <a:lnTo>
                  <a:pt x="561" y="38"/>
                </a:lnTo>
                <a:lnTo>
                  <a:pt x="564" y="38"/>
                </a:lnTo>
                <a:lnTo>
                  <a:pt x="565" y="57"/>
                </a:lnTo>
                <a:lnTo>
                  <a:pt x="566" y="57"/>
                </a:lnTo>
                <a:lnTo>
                  <a:pt x="568" y="57"/>
                </a:lnTo>
                <a:lnTo>
                  <a:pt x="569" y="64"/>
                </a:lnTo>
                <a:lnTo>
                  <a:pt x="570" y="57"/>
                </a:lnTo>
                <a:lnTo>
                  <a:pt x="571" y="57"/>
                </a:lnTo>
                <a:lnTo>
                  <a:pt x="574" y="57"/>
                </a:lnTo>
                <a:lnTo>
                  <a:pt x="575" y="57"/>
                </a:lnTo>
                <a:lnTo>
                  <a:pt x="577" y="57"/>
                </a:lnTo>
                <a:lnTo>
                  <a:pt x="578" y="64"/>
                </a:lnTo>
                <a:lnTo>
                  <a:pt x="579" y="64"/>
                </a:lnTo>
                <a:lnTo>
                  <a:pt x="581" y="64"/>
                </a:lnTo>
                <a:lnTo>
                  <a:pt x="582" y="51"/>
                </a:lnTo>
                <a:lnTo>
                  <a:pt x="584" y="51"/>
                </a:lnTo>
                <a:lnTo>
                  <a:pt x="586" y="44"/>
                </a:lnTo>
                <a:lnTo>
                  <a:pt x="587" y="44"/>
                </a:lnTo>
                <a:lnTo>
                  <a:pt x="588" y="33"/>
                </a:lnTo>
                <a:lnTo>
                  <a:pt x="590" y="38"/>
                </a:lnTo>
                <a:lnTo>
                  <a:pt x="591" y="33"/>
                </a:lnTo>
                <a:lnTo>
                  <a:pt x="592" y="38"/>
                </a:lnTo>
                <a:lnTo>
                  <a:pt x="595" y="38"/>
                </a:lnTo>
                <a:lnTo>
                  <a:pt x="596" y="51"/>
                </a:lnTo>
                <a:lnTo>
                  <a:pt x="597" y="44"/>
                </a:lnTo>
                <a:lnTo>
                  <a:pt x="599" y="51"/>
                </a:lnTo>
                <a:lnTo>
                  <a:pt x="600" y="51"/>
                </a:lnTo>
                <a:lnTo>
                  <a:pt x="601" y="51"/>
                </a:lnTo>
                <a:lnTo>
                  <a:pt x="603" y="33"/>
                </a:lnTo>
                <a:lnTo>
                  <a:pt x="605" y="44"/>
                </a:lnTo>
                <a:lnTo>
                  <a:pt x="606" y="38"/>
                </a:lnTo>
                <a:lnTo>
                  <a:pt x="608" y="38"/>
                </a:lnTo>
                <a:lnTo>
                  <a:pt x="609" y="38"/>
                </a:lnTo>
                <a:lnTo>
                  <a:pt x="610" y="51"/>
                </a:lnTo>
                <a:lnTo>
                  <a:pt x="612" y="51"/>
                </a:lnTo>
                <a:lnTo>
                  <a:pt x="614" y="51"/>
                </a:lnTo>
                <a:lnTo>
                  <a:pt x="616" y="51"/>
                </a:lnTo>
                <a:lnTo>
                  <a:pt x="617" y="51"/>
                </a:lnTo>
                <a:lnTo>
                  <a:pt x="618" y="51"/>
                </a:lnTo>
                <a:lnTo>
                  <a:pt x="619" y="44"/>
                </a:lnTo>
                <a:lnTo>
                  <a:pt x="621" y="51"/>
                </a:lnTo>
                <a:lnTo>
                  <a:pt x="622" y="51"/>
                </a:lnTo>
                <a:lnTo>
                  <a:pt x="625" y="51"/>
                </a:lnTo>
                <a:lnTo>
                  <a:pt x="626" y="57"/>
                </a:lnTo>
                <a:lnTo>
                  <a:pt x="627" y="64"/>
                </a:lnTo>
                <a:lnTo>
                  <a:pt x="629" y="64"/>
                </a:lnTo>
                <a:lnTo>
                  <a:pt x="630" y="57"/>
                </a:lnTo>
                <a:lnTo>
                  <a:pt x="631" y="57"/>
                </a:lnTo>
                <a:lnTo>
                  <a:pt x="632" y="57"/>
                </a:lnTo>
                <a:lnTo>
                  <a:pt x="635" y="57"/>
                </a:lnTo>
                <a:lnTo>
                  <a:pt x="636" y="44"/>
                </a:lnTo>
                <a:lnTo>
                  <a:pt x="638" y="51"/>
                </a:lnTo>
                <a:lnTo>
                  <a:pt x="639" y="51"/>
                </a:lnTo>
                <a:lnTo>
                  <a:pt x="640" y="51"/>
                </a:lnTo>
                <a:lnTo>
                  <a:pt x="641" y="51"/>
                </a:lnTo>
                <a:lnTo>
                  <a:pt x="643" y="64"/>
                </a:lnTo>
                <a:lnTo>
                  <a:pt x="645" y="64"/>
                </a:lnTo>
                <a:lnTo>
                  <a:pt x="647" y="57"/>
                </a:lnTo>
                <a:lnTo>
                  <a:pt x="648" y="57"/>
                </a:lnTo>
                <a:lnTo>
                  <a:pt x="649" y="51"/>
                </a:lnTo>
                <a:lnTo>
                  <a:pt x="651" y="51"/>
                </a:lnTo>
                <a:lnTo>
                  <a:pt x="652" y="51"/>
                </a:lnTo>
                <a:lnTo>
                  <a:pt x="653" y="57"/>
                </a:lnTo>
                <a:lnTo>
                  <a:pt x="656" y="51"/>
                </a:lnTo>
                <a:lnTo>
                  <a:pt x="657" y="57"/>
                </a:lnTo>
                <a:lnTo>
                  <a:pt x="658" y="44"/>
                </a:lnTo>
                <a:lnTo>
                  <a:pt x="660" y="44"/>
                </a:lnTo>
                <a:lnTo>
                  <a:pt x="661" y="38"/>
                </a:lnTo>
                <a:lnTo>
                  <a:pt x="662" y="33"/>
                </a:lnTo>
                <a:lnTo>
                  <a:pt x="664" y="33"/>
                </a:lnTo>
                <a:lnTo>
                  <a:pt x="666" y="44"/>
                </a:lnTo>
                <a:lnTo>
                  <a:pt x="667" y="44"/>
                </a:lnTo>
                <a:lnTo>
                  <a:pt x="669" y="51"/>
                </a:lnTo>
                <a:lnTo>
                  <a:pt x="670" y="57"/>
                </a:lnTo>
                <a:lnTo>
                  <a:pt x="671" y="57"/>
                </a:lnTo>
                <a:lnTo>
                  <a:pt x="673" y="51"/>
                </a:lnTo>
                <a:lnTo>
                  <a:pt x="675" y="51"/>
                </a:lnTo>
                <a:lnTo>
                  <a:pt x="676" y="51"/>
                </a:lnTo>
                <a:lnTo>
                  <a:pt x="678" y="57"/>
                </a:lnTo>
                <a:lnTo>
                  <a:pt x="679" y="57"/>
                </a:lnTo>
                <a:lnTo>
                  <a:pt x="680" y="64"/>
                </a:lnTo>
                <a:lnTo>
                  <a:pt x="682" y="64"/>
                </a:lnTo>
                <a:lnTo>
                  <a:pt x="683" y="64"/>
                </a:lnTo>
                <a:lnTo>
                  <a:pt x="686" y="57"/>
                </a:lnTo>
                <a:lnTo>
                  <a:pt x="687" y="44"/>
                </a:lnTo>
                <a:lnTo>
                  <a:pt x="688" y="44"/>
                </a:lnTo>
                <a:lnTo>
                  <a:pt x="689" y="20"/>
                </a:lnTo>
                <a:lnTo>
                  <a:pt x="691" y="20"/>
                </a:lnTo>
                <a:lnTo>
                  <a:pt x="692" y="26"/>
                </a:lnTo>
                <a:lnTo>
                  <a:pt x="693" y="20"/>
                </a:lnTo>
                <a:lnTo>
                  <a:pt x="696" y="7"/>
                </a:lnTo>
                <a:lnTo>
                  <a:pt x="697" y="33"/>
                </a:lnTo>
                <a:lnTo>
                  <a:pt x="698" y="33"/>
                </a:lnTo>
                <a:lnTo>
                  <a:pt x="700" y="33"/>
                </a:lnTo>
                <a:lnTo>
                  <a:pt x="701" y="51"/>
                </a:lnTo>
                <a:lnTo>
                  <a:pt x="702" y="64"/>
                </a:lnTo>
                <a:lnTo>
                  <a:pt x="704" y="64"/>
                </a:lnTo>
                <a:lnTo>
                  <a:pt x="706" y="64"/>
                </a:lnTo>
                <a:lnTo>
                  <a:pt x="708" y="57"/>
                </a:lnTo>
                <a:lnTo>
                  <a:pt x="709" y="57"/>
                </a:lnTo>
                <a:lnTo>
                  <a:pt x="710" y="57"/>
                </a:lnTo>
                <a:lnTo>
                  <a:pt x="711" y="51"/>
                </a:lnTo>
                <a:lnTo>
                  <a:pt x="713" y="51"/>
                </a:lnTo>
                <a:lnTo>
                  <a:pt x="714" y="51"/>
                </a:lnTo>
                <a:lnTo>
                  <a:pt x="717" y="44"/>
                </a:lnTo>
                <a:lnTo>
                  <a:pt x="718" y="44"/>
                </a:lnTo>
                <a:lnTo>
                  <a:pt x="719" y="44"/>
                </a:lnTo>
                <a:lnTo>
                  <a:pt x="721" y="44"/>
                </a:lnTo>
                <a:lnTo>
                  <a:pt x="722" y="44"/>
                </a:lnTo>
                <a:lnTo>
                  <a:pt x="723" y="51"/>
                </a:lnTo>
                <a:lnTo>
                  <a:pt x="724" y="38"/>
                </a:lnTo>
                <a:lnTo>
                  <a:pt x="727" y="38"/>
                </a:lnTo>
                <a:lnTo>
                  <a:pt x="728" y="38"/>
                </a:lnTo>
                <a:lnTo>
                  <a:pt x="730" y="44"/>
                </a:lnTo>
                <a:lnTo>
                  <a:pt x="731" y="44"/>
                </a:lnTo>
                <a:lnTo>
                  <a:pt x="732" y="44"/>
                </a:lnTo>
                <a:lnTo>
                  <a:pt x="733" y="51"/>
                </a:lnTo>
                <a:lnTo>
                  <a:pt x="736" y="44"/>
                </a:lnTo>
                <a:lnTo>
                  <a:pt x="737" y="44"/>
                </a:lnTo>
                <a:lnTo>
                  <a:pt x="739" y="44"/>
                </a:lnTo>
                <a:lnTo>
                  <a:pt x="740" y="51"/>
                </a:lnTo>
                <a:lnTo>
                  <a:pt x="741" y="44"/>
                </a:lnTo>
                <a:lnTo>
                  <a:pt x="743" y="44"/>
                </a:lnTo>
                <a:lnTo>
                  <a:pt x="744" y="44"/>
                </a:lnTo>
                <a:lnTo>
                  <a:pt x="746" y="44"/>
                </a:lnTo>
                <a:lnTo>
                  <a:pt x="748" y="51"/>
                </a:lnTo>
                <a:lnTo>
                  <a:pt x="749" y="57"/>
                </a:lnTo>
                <a:lnTo>
                  <a:pt x="750" y="64"/>
                </a:lnTo>
                <a:lnTo>
                  <a:pt x="752" y="64"/>
                </a:lnTo>
                <a:lnTo>
                  <a:pt x="753" y="64"/>
                </a:lnTo>
                <a:lnTo>
                  <a:pt x="754" y="64"/>
                </a:lnTo>
                <a:lnTo>
                  <a:pt x="757" y="64"/>
                </a:lnTo>
                <a:lnTo>
                  <a:pt x="758" y="64"/>
                </a:lnTo>
                <a:lnTo>
                  <a:pt x="759" y="64"/>
                </a:lnTo>
                <a:lnTo>
                  <a:pt x="761" y="51"/>
                </a:lnTo>
                <a:lnTo>
                  <a:pt x="762" y="51"/>
                </a:lnTo>
                <a:lnTo>
                  <a:pt x="763" y="44"/>
                </a:lnTo>
                <a:lnTo>
                  <a:pt x="765" y="44"/>
                </a:lnTo>
                <a:lnTo>
                  <a:pt x="767" y="38"/>
                </a:lnTo>
                <a:lnTo>
                  <a:pt x="768" y="51"/>
                </a:lnTo>
                <a:lnTo>
                  <a:pt x="770" y="51"/>
                </a:lnTo>
                <a:lnTo>
                  <a:pt x="771" y="57"/>
                </a:lnTo>
                <a:lnTo>
                  <a:pt x="772" y="51"/>
                </a:lnTo>
                <a:lnTo>
                  <a:pt x="774" y="57"/>
                </a:lnTo>
                <a:lnTo>
                  <a:pt x="775" y="51"/>
                </a:lnTo>
                <a:lnTo>
                  <a:pt x="778" y="51"/>
                </a:lnTo>
                <a:lnTo>
                  <a:pt x="779" y="51"/>
                </a:lnTo>
                <a:lnTo>
                  <a:pt x="780" y="51"/>
                </a:lnTo>
                <a:lnTo>
                  <a:pt x="781" y="51"/>
                </a:lnTo>
                <a:lnTo>
                  <a:pt x="783" y="57"/>
                </a:lnTo>
                <a:lnTo>
                  <a:pt x="784" y="57"/>
                </a:lnTo>
                <a:lnTo>
                  <a:pt x="785" y="33"/>
                </a:lnTo>
                <a:lnTo>
                  <a:pt x="788" y="33"/>
                </a:lnTo>
                <a:lnTo>
                  <a:pt x="789" y="26"/>
                </a:lnTo>
                <a:lnTo>
                  <a:pt x="791" y="26"/>
                </a:lnTo>
                <a:lnTo>
                  <a:pt x="792" y="26"/>
                </a:lnTo>
                <a:lnTo>
                  <a:pt x="793" y="51"/>
                </a:lnTo>
                <a:lnTo>
                  <a:pt x="794" y="57"/>
                </a:lnTo>
                <a:lnTo>
                  <a:pt x="797" y="64"/>
                </a:lnTo>
                <a:lnTo>
                  <a:pt x="798" y="64"/>
                </a:lnTo>
                <a:lnTo>
                  <a:pt x="800" y="51"/>
                </a:lnTo>
                <a:lnTo>
                  <a:pt x="801" y="51"/>
                </a:lnTo>
                <a:lnTo>
                  <a:pt x="802" y="51"/>
                </a:lnTo>
                <a:lnTo>
                  <a:pt x="803" y="51"/>
                </a:lnTo>
                <a:lnTo>
                  <a:pt x="805" y="51"/>
                </a:lnTo>
                <a:lnTo>
                  <a:pt x="807" y="64"/>
                </a:lnTo>
                <a:lnTo>
                  <a:pt x="809" y="64"/>
                </a:lnTo>
                <a:lnTo>
                  <a:pt x="810" y="57"/>
                </a:lnTo>
                <a:lnTo>
                  <a:pt x="811" y="57"/>
                </a:lnTo>
                <a:lnTo>
                  <a:pt x="813" y="57"/>
                </a:lnTo>
                <a:lnTo>
                  <a:pt x="814" y="57"/>
                </a:lnTo>
                <a:lnTo>
                  <a:pt x="815" y="57"/>
                </a:lnTo>
                <a:lnTo>
                  <a:pt x="818" y="64"/>
                </a:lnTo>
                <a:lnTo>
                  <a:pt x="819" y="64"/>
                </a:lnTo>
                <a:lnTo>
                  <a:pt x="820" y="64"/>
                </a:lnTo>
                <a:lnTo>
                  <a:pt x="822" y="64"/>
                </a:lnTo>
                <a:lnTo>
                  <a:pt x="823" y="44"/>
                </a:lnTo>
                <a:lnTo>
                  <a:pt x="824" y="44"/>
                </a:lnTo>
                <a:lnTo>
                  <a:pt x="826" y="44"/>
                </a:lnTo>
                <a:lnTo>
                  <a:pt x="828" y="38"/>
                </a:lnTo>
                <a:lnTo>
                  <a:pt x="829" y="33"/>
                </a:lnTo>
                <a:lnTo>
                  <a:pt x="831" y="51"/>
                </a:lnTo>
                <a:lnTo>
                  <a:pt x="832" y="44"/>
                </a:lnTo>
                <a:lnTo>
                  <a:pt x="833" y="44"/>
                </a:lnTo>
                <a:lnTo>
                  <a:pt x="835" y="51"/>
                </a:lnTo>
                <a:lnTo>
                  <a:pt x="836" y="38"/>
                </a:lnTo>
                <a:lnTo>
                  <a:pt x="838" y="20"/>
                </a:lnTo>
                <a:lnTo>
                  <a:pt x="840" y="26"/>
                </a:lnTo>
                <a:lnTo>
                  <a:pt x="841" y="26"/>
                </a:lnTo>
                <a:lnTo>
                  <a:pt x="842" y="26"/>
                </a:lnTo>
                <a:lnTo>
                  <a:pt x="844" y="26"/>
                </a:lnTo>
                <a:lnTo>
                  <a:pt x="845" y="44"/>
                </a:lnTo>
                <a:lnTo>
                  <a:pt x="848" y="44"/>
                </a:lnTo>
                <a:lnTo>
                  <a:pt x="849" y="44"/>
                </a:lnTo>
                <a:lnTo>
                  <a:pt x="850" y="38"/>
                </a:lnTo>
                <a:lnTo>
                  <a:pt x="851" y="57"/>
                </a:lnTo>
                <a:lnTo>
                  <a:pt x="853" y="57"/>
                </a:lnTo>
                <a:lnTo>
                  <a:pt x="854" y="57"/>
                </a:lnTo>
                <a:lnTo>
                  <a:pt x="855" y="57"/>
                </a:lnTo>
                <a:lnTo>
                  <a:pt x="858" y="64"/>
                </a:lnTo>
                <a:lnTo>
                  <a:pt x="859" y="64"/>
                </a:lnTo>
                <a:lnTo>
                  <a:pt x="860" y="57"/>
                </a:lnTo>
                <a:lnTo>
                  <a:pt x="862" y="57"/>
                </a:lnTo>
                <a:lnTo>
                  <a:pt x="863" y="57"/>
                </a:lnTo>
                <a:lnTo>
                  <a:pt x="864" y="38"/>
                </a:lnTo>
                <a:lnTo>
                  <a:pt x="866" y="38"/>
                </a:lnTo>
                <a:lnTo>
                  <a:pt x="868" y="44"/>
                </a:lnTo>
                <a:lnTo>
                  <a:pt x="870" y="38"/>
                </a:lnTo>
                <a:lnTo>
                  <a:pt x="871" y="38"/>
                </a:lnTo>
                <a:lnTo>
                  <a:pt x="872" y="51"/>
                </a:lnTo>
                <a:lnTo>
                  <a:pt x="873" y="51"/>
                </a:lnTo>
                <a:lnTo>
                  <a:pt x="875" y="51"/>
                </a:lnTo>
                <a:lnTo>
                  <a:pt x="876" y="57"/>
                </a:lnTo>
                <a:lnTo>
                  <a:pt x="879" y="51"/>
                </a:lnTo>
                <a:lnTo>
                  <a:pt x="880" y="57"/>
                </a:lnTo>
                <a:lnTo>
                  <a:pt x="881" y="57"/>
                </a:lnTo>
                <a:lnTo>
                  <a:pt x="883" y="51"/>
                </a:lnTo>
                <a:lnTo>
                  <a:pt x="884" y="51"/>
                </a:lnTo>
                <a:lnTo>
                  <a:pt x="885" y="57"/>
                </a:lnTo>
                <a:lnTo>
                  <a:pt x="886" y="51"/>
                </a:lnTo>
                <a:lnTo>
                  <a:pt x="889" y="44"/>
                </a:lnTo>
                <a:lnTo>
                  <a:pt x="890" y="38"/>
                </a:lnTo>
                <a:lnTo>
                  <a:pt x="892" y="38"/>
                </a:lnTo>
                <a:lnTo>
                  <a:pt x="893" y="38"/>
                </a:lnTo>
                <a:lnTo>
                  <a:pt x="894" y="44"/>
                </a:lnTo>
                <a:lnTo>
                  <a:pt x="895" y="44"/>
                </a:lnTo>
                <a:lnTo>
                  <a:pt x="897" y="57"/>
                </a:lnTo>
                <a:lnTo>
                  <a:pt x="899" y="44"/>
                </a:lnTo>
                <a:lnTo>
                  <a:pt x="901" y="38"/>
                </a:lnTo>
                <a:lnTo>
                  <a:pt x="902" y="38"/>
                </a:lnTo>
                <a:lnTo>
                  <a:pt x="903" y="44"/>
                </a:lnTo>
                <a:lnTo>
                  <a:pt x="905" y="38"/>
                </a:lnTo>
                <a:lnTo>
                  <a:pt x="906" y="51"/>
                </a:lnTo>
                <a:lnTo>
                  <a:pt x="908" y="51"/>
                </a:lnTo>
                <a:lnTo>
                  <a:pt x="910" y="51"/>
                </a:lnTo>
                <a:lnTo>
                  <a:pt x="911" y="51"/>
                </a:lnTo>
                <a:lnTo>
                  <a:pt x="912" y="38"/>
                </a:lnTo>
                <a:lnTo>
                  <a:pt x="914" y="20"/>
                </a:lnTo>
                <a:lnTo>
                  <a:pt x="915" y="26"/>
                </a:lnTo>
                <a:lnTo>
                  <a:pt x="916" y="26"/>
                </a:lnTo>
                <a:lnTo>
                  <a:pt x="919" y="13"/>
                </a:lnTo>
                <a:lnTo>
                  <a:pt x="920" y="7"/>
                </a:lnTo>
                <a:lnTo>
                  <a:pt x="921" y="26"/>
                </a:lnTo>
                <a:lnTo>
                  <a:pt x="923" y="26"/>
                </a:lnTo>
                <a:lnTo>
                  <a:pt x="924" y="20"/>
                </a:lnTo>
                <a:lnTo>
                  <a:pt x="925" y="26"/>
                </a:lnTo>
                <a:lnTo>
                  <a:pt x="927" y="51"/>
                </a:lnTo>
                <a:lnTo>
                  <a:pt x="929" y="38"/>
                </a:lnTo>
                <a:lnTo>
                  <a:pt x="930" y="33"/>
                </a:lnTo>
                <a:lnTo>
                  <a:pt x="932" y="38"/>
                </a:lnTo>
                <a:lnTo>
                  <a:pt x="933" y="44"/>
                </a:lnTo>
                <a:lnTo>
                  <a:pt x="934" y="38"/>
                </a:lnTo>
                <a:lnTo>
                  <a:pt x="936" y="38"/>
                </a:lnTo>
                <a:lnTo>
                  <a:pt x="937" y="44"/>
                </a:lnTo>
                <a:lnTo>
                  <a:pt x="940" y="44"/>
                </a:lnTo>
                <a:lnTo>
                  <a:pt x="941" y="44"/>
                </a:lnTo>
                <a:lnTo>
                  <a:pt x="942" y="51"/>
                </a:lnTo>
                <a:lnTo>
                  <a:pt x="943" y="57"/>
                </a:lnTo>
                <a:lnTo>
                  <a:pt x="945" y="57"/>
                </a:lnTo>
                <a:lnTo>
                  <a:pt x="946" y="57"/>
                </a:lnTo>
                <a:lnTo>
                  <a:pt x="947" y="57"/>
                </a:lnTo>
                <a:lnTo>
                  <a:pt x="950" y="44"/>
                </a:lnTo>
                <a:lnTo>
                  <a:pt x="951" y="51"/>
                </a:lnTo>
                <a:lnTo>
                  <a:pt x="953" y="51"/>
                </a:lnTo>
                <a:lnTo>
                  <a:pt x="954" y="51"/>
                </a:lnTo>
                <a:lnTo>
                  <a:pt x="955" y="51"/>
                </a:lnTo>
                <a:lnTo>
                  <a:pt x="956" y="57"/>
                </a:lnTo>
                <a:lnTo>
                  <a:pt x="958" y="57"/>
                </a:lnTo>
                <a:lnTo>
                  <a:pt x="960" y="57"/>
                </a:lnTo>
                <a:lnTo>
                  <a:pt x="962" y="38"/>
                </a:lnTo>
                <a:lnTo>
                  <a:pt x="963" y="38"/>
                </a:lnTo>
                <a:lnTo>
                  <a:pt x="964" y="33"/>
                </a:lnTo>
                <a:lnTo>
                  <a:pt x="965" y="13"/>
                </a:lnTo>
                <a:lnTo>
                  <a:pt x="967" y="0"/>
                </a:lnTo>
                <a:lnTo>
                  <a:pt x="969" y="13"/>
                </a:lnTo>
                <a:lnTo>
                  <a:pt x="971" y="13"/>
                </a:lnTo>
                <a:lnTo>
                  <a:pt x="972" y="20"/>
                </a:lnTo>
                <a:lnTo>
                  <a:pt x="973" y="33"/>
                </a:lnTo>
                <a:lnTo>
                  <a:pt x="975" y="44"/>
                </a:lnTo>
                <a:lnTo>
                  <a:pt x="976" y="51"/>
                </a:lnTo>
                <a:lnTo>
                  <a:pt x="977" y="38"/>
                </a:lnTo>
                <a:lnTo>
                  <a:pt x="980" y="44"/>
                </a:lnTo>
                <a:lnTo>
                  <a:pt x="981" y="51"/>
                </a:lnTo>
                <a:lnTo>
                  <a:pt x="982" y="44"/>
                </a:lnTo>
                <a:lnTo>
                  <a:pt x="984" y="33"/>
                </a:lnTo>
                <a:lnTo>
                  <a:pt x="985" y="44"/>
                </a:lnTo>
                <a:lnTo>
                  <a:pt x="986" y="44"/>
                </a:lnTo>
                <a:lnTo>
                  <a:pt x="987" y="44"/>
                </a:lnTo>
                <a:lnTo>
                  <a:pt x="990" y="44"/>
                </a:lnTo>
                <a:lnTo>
                  <a:pt x="991" y="57"/>
                </a:lnTo>
                <a:lnTo>
                  <a:pt x="993" y="51"/>
                </a:lnTo>
                <a:lnTo>
                  <a:pt x="994" y="44"/>
                </a:lnTo>
                <a:lnTo>
                  <a:pt x="995" y="38"/>
                </a:lnTo>
                <a:lnTo>
                  <a:pt x="997" y="38"/>
                </a:lnTo>
                <a:lnTo>
                  <a:pt x="998" y="38"/>
                </a:lnTo>
                <a:lnTo>
                  <a:pt x="1000" y="33"/>
                </a:lnTo>
                <a:lnTo>
                  <a:pt x="1002" y="26"/>
                </a:lnTo>
                <a:lnTo>
                  <a:pt x="1003" y="26"/>
                </a:lnTo>
                <a:lnTo>
                  <a:pt x="1004" y="33"/>
                </a:lnTo>
                <a:lnTo>
                  <a:pt x="1006" y="33"/>
                </a:lnTo>
                <a:lnTo>
                  <a:pt x="1007" y="44"/>
                </a:lnTo>
                <a:lnTo>
                  <a:pt x="1008" y="57"/>
                </a:lnTo>
                <a:lnTo>
                  <a:pt x="1011" y="57"/>
                </a:lnTo>
                <a:lnTo>
                  <a:pt x="1012" y="57"/>
                </a:lnTo>
                <a:lnTo>
                  <a:pt x="1013" y="44"/>
                </a:lnTo>
                <a:lnTo>
                  <a:pt x="1015" y="20"/>
                </a:lnTo>
                <a:lnTo>
                  <a:pt x="1016" y="20"/>
                </a:lnTo>
                <a:lnTo>
                  <a:pt x="1017" y="20"/>
                </a:lnTo>
                <a:lnTo>
                  <a:pt x="1020" y="20"/>
                </a:lnTo>
                <a:lnTo>
                  <a:pt x="1021" y="26"/>
                </a:lnTo>
                <a:lnTo>
                  <a:pt x="1022" y="33"/>
                </a:lnTo>
                <a:lnTo>
                  <a:pt x="1024" y="20"/>
                </a:lnTo>
                <a:lnTo>
                  <a:pt x="1025" y="20"/>
                </a:lnTo>
                <a:lnTo>
                  <a:pt x="1026" y="20"/>
                </a:lnTo>
                <a:lnTo>
                  <a:pt x="1028" y="0"/>
                </a:lnTo>
                <a:lnTo>
                  <a:pt x="1030" y="13"/>
                </a:lnTo>
                <a:lnTo>
                  <a:pt x="1032" y="26"/>
                </a:lnTo>
                <a:lnTo>
                  <a:pt x="1033" y="13"/>
                </a:lnTo>
                <a:lnTo>
                  <a:pt x="1034" y="13"/>
                </a:lnTo>
                <a:lnTo>
                  <a:pt x="1035" y="33"/>
                </a:lnTo>
                <a:lnTo>
                  <a:pt x="1037" y="20"/>
                </a:lnTo>
                <a:lnTo>
                  <a:pt x="1037" y="64"/>
                </a:lnTo>
                <a:lnTo>
                  <a:pt x="0" y="64"/>
                </a:lnTo>
                <a:close/>
              </a:path>
            </a:pathLst>
          </a:custGeom>
          <a:solidFill>
            <a:srgbClr val="FFFF80"/>
          </a:solidFill>
          <a:ln w="4763">
            <a:solidFill>
              <a:srgbClr val="FFFF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1448" name="Freeform 13"/>
          <p:cNvSpPr>
            <a:spLocks/>
          </p:cNvSpPr>
          <p:nvPr/>
        </p:nvSpPr>
        <p:spPr bwMode="auto">
          <a:xfrm>
            <a:off x="962025" y="3338513"/>
            <a:ext cx="371475" cy="28575"/>
          </a:xfrm>
          <a:custGeom>
            <a:avLst/>
            <a:gdLst>
              <a:gd name="T0" fmla="*/ 2147483647 w 1037"/>
              <a:gd name="T1" fmla="*/ 2147483647 h 64"/>
              <a:gd name="T2" fmla="*/ 2147483647 w 1037"/>
              <a:gd name="T3" fmla="*/ 2147483647 h 64"/>
              <a:gd name="T4" fmla="*/ 2147483647 w 1037"/>
              <a:gd name="T5" fmla="*/ 2147483647 h 64"/>
              <a:gd name="T6" fmla="*/ 2147483647 w 1037"/>
              <a:gd name="T7" fmla="*/ 2147483647 h 64"/>
              <a:gd name="T8" fmla="*/ 2147483647 w 1037"/>
              <a:gd name="T9" fmla="*/ 2147483647 h 64"/>
              <a:gd name="T10" fmla="*/ 2147483647 w 1037"/>
              <a:gd name="T11" fmla="*/ 2147483647 h 64"/>
              <a:gd name="T12" fmla="*/ 2147483647 w 1037"/>
              <a:gd name="T13" fmla="*/ 2147483647 h 64"/>
              <a:gd name="T14" fmla="*/ 2147483647 w 1037"/>
              <a:gd name="T15" fmla="*/ 2147483647 h 64"/>
              <a:gd name="T16" fmla="*/ 2147483647 w 1037"/>
              <a:gd name="T17" fmla="*/ 2147483647 h 64"/>
              <a:gd name="T18" fmla="*/ 2147483647 w 1037"/>
              <a:gd name="T19" fmla="*/ 2147483647 h 64"/>
              <a:gd name="T20" fmla="*/ 2147483647 w 1037"/>
              <a:gd name="T21" fmla="*/ 2147483647 h 64"/>
              <a:gd name="T22" fmla="*/ 2147483647 w 1037"/>
              <a:gd name="T23" fmla="*/ 2147483647 h 64"/>
              <a:gd name="T24" fmla="*/ 2147483647 w 1037"/>
              <a:gd name="T25" fmla="*/ 2147483647 h 64"/>
              <a:gd name="T26" fmla="*/ 2147483647 w 1037"/>
              <a:gd name="T27" fmla="*/ 2147483647 h 64"/>
              <a:gd name="T28" fmla="*/ 2147483647 w 1037"/>
              <a:gd name="T29" fmla="*/ 2147483647 h 64"/>
              <a:gd name="T30" fmla="*/ 2147483647 w 1037"/>
              <a:gd name="T31" fmla="*/ 2147483647 h 64"/>
              <a:gd name="T32" fmla="*/ 2147483647 w 1037"/>
              <a:gd name="T33" fmla="*/ 2147483647 h 64"/>
              <a:gd name="T34" fmla="*/ 2147483647 w 1037"/>
              <a:gd name="T35" fmla="*/ 2147483647 h 64"/>
              <a:gd name="T36" fmla="*/ 2147483647 w 1037"/>
              <a:gd name="T37" fmla="*/ 2147483647 h 64"/>
              <a:gd name="T38" fmla="*/ 2147483647 w 1037"/>
              <a:gd name="T39" fmla="*/ 2147483647 h 64"/>
              <a:gd name="T40" fmla="*/ 2147483647 w 1037"/>
              <a:gd name="T41" fmla="*/ 2147483647 h 64"/>
              <a:gd name="T42" fmla="*/ 2147483647 w 1037"/>
              <a:gd name="T43" fmla="*/ 2147483647 h 64"/>
              <a:gd name="T44" fmla="*/ 2147483647 w 1037"/>
              <a:gd name="T45" fmla="*/ 2147483647 h 64"/>
              <a:gd name="T46" fmla="*/ 2147483647 w 1037"/>
              <a:gd name="T47" fmla="*/ 2147483647 h 64"/>
              <a:gd name="T48" fmla="*/ 2147483647 w 1037"/>
              <a:gd name="T49" fmla="*/ 2147483647 h 64"/>
              <a:gd name="T50" fmla="*/ 2147483647 w 1037"/>
              <a:gd name="T51" fmla="*/ 2147483647 h 64"/>
              <a:gd name="T52" fmla="*/ 2147483647 w 1037"/>
              <a:gd name="T53" fmla="*/ 2147483647 h 64"/>
              <a:gd name="T54" fmla="*/ 2147483647 w 1037"/>
              <a:gd name="T55" fmla="*/ 2147483647 h 64"/>
              <a:gd name="T56" fmla="*/ 2147483647 w 1037"/>
              <a:gd name="T57" fmla="*/ 2147483647 h 64"/>
              <a:gd name="T58" fmla="*/ 2147483647 w 1037"/>
              <a:gd name="T59" fmla="*/ 2147483647 h 64"/>
              <a:gd name="T60" fmla="*/ 2147483647 w 1037"/>
              <a:gd name="T61" fmla="*/ 2147483647 h 64"/>
              <a:gd name="T62" fmla="*/ 2147483647 w 1037"/>
              <a:gd name="T63" fmla="*/ 2147483647 h 64"/>
              <a:gd name="T64" fmla="*/ 2147483647 w 1037"/>
              <a:gd name="T65" fmla="*/ 2147483647 h 64"/>
              <a:gd name="T66" fmla="*/ 2147483647 w 1037"/>
              <a:gd name="T67" fmla="*/ 2147483647 h 64"/>
              <a:gd name="T68" fmla="*/ 2147483647 w 1037"/>
              <a:gd name="T69" fmla="*/ 2147483647 h 64"/>
              <a:gd name="T70" fmla="*/ 2147483647 w 1037"/>
              <a:gd name="T71" fmla="*/ 2147483647 h 64"/>
              <a:gd name="T72" fmla="*/ 2147483647 w 1037"/>
              <a:gd name="T73" fmla="*/ 2147483647 h 64"/>
              <a:gd name="T74" fmla="*/ 2147483647 w 1037"/>
              <a:gd name="T75" fmla="*/ 2147483647 h 64"/>
              <a:gd name="T76" fmla="*/ 2147483647 w 1037"/>
              <a:gd name="T77" fmla="*/ 2147483647 h 64"/>
              <a:gd name="T78" fmla="*/ 2147483647 w 1037"/>
              <a:gd name="T79" fmla="*/ 2147483647 h 64"/>
              <a:gd name="T80" fmla="*/ 2147483647 w 1037"/>
              <a:gd name="T81" fmla="*/ 2147483647 h 64"/>
              <a:gd name="T82" fmla="*/ 2147483647 w 1037"/>
              <a:gd name="T83" fmla="*/ 2147483647 h 64"/>
              <a:gd name="T84" fmla="*/ 2147483647 w 1037"/>
              <a:gd name="T85" fmla="*/ 2147483647 h 64"/>
              <a:gd name="T86" fmla="*/ 2147483647 w 1037"/>
              <a:gd name="T87" fmla="*/ 2147483647 h 64"/>
              <a:gd name="T88" fmla="*/ 2147483647 w 1037"/>
              <a:gd name="T89" fmla="*/ 2147483647 h 64"/>
              <a:gd name="T90" fmla="*/ 2147483647 w 1037"/>
              <a:gd name="T91" fmla="*/ 2147483647 h 64"/>
              <a:gd name="T92" fmla="*/ 2147483647 w 1037"/>
              <a:gd name="T93" fmla="*/ 2147483647 h 64"/>
              <a:gd name="T94" fmla="*/ 2147483647 w 1037"/>
              <a:gd name="T95" fmla="*/ 2147483647 h 64"/>
              <a:gd name="T96" fmla="*/ 2147483647 w 1037"/>
              <a:gd name="T97" fmla="*/ 2147483647 h 64"/>
              <a:gd name="T98" fmla="*/ 2147483647 w 1037"/>
              <a:gd name="T99" fmla="*/ 2147483647 h 64"/>
              <a:gd name="T100" fmla="*/ 2147483647 w 1037"/>
              <a:gd name="T101" fmla="*/ 2147483647 h 64"/>
              <a:gd name="T102" fmla="*/ 2147483647 w 1037"/>
              <a:gd name="T103" fmla="*/ 2147483647 h 64"/>
              <a:gd name="T104" fmla="*/ 2147483647 w 1037"/>
              <a:gd name="T105" fmla="*/ 2147483647 h 64"/>
              <a:gd name="T106" fmla="*/ 2147483647 w 1037"/>
              <a:gd name="T107" fmla="*/ 2147483647 h 64"/>
              <a:gd name="T108" fmla="*/ 2147483647 w 1037"/>
              <a:gd name="T109" fmla="*/ 2147483647 h 64"/>
              <a:gd name="T110" fmla="*/ 2147483647 w 1037"/>
              <a:gd name="T111" fmla="*/ 2147483647 h 64"/>
              <a:gd name="T112" fmla="*/ 2147483647 w 1037"/>
              <a:gd name="T113" fmla="*/ 2147483647 h 64"/>
              <a:gd name="T114" fmla="*/ 2147483647 w 1037"/>
              <a:gd name="T115" fmla="*/ 2147483647 h 64"/>
              <a:gd name="T116" fmla="*/ 2147483647 w 1037"/>
              <a:gd name="T117" fmla="*/ 2147483647 h 64"/>
              <a:gd name="T118" fmla="*/ 2147483647 w 1037"/>
              <a:gd name="T119" fmla="*/ 2147483647 h 64"/>
              <a:gd name="T120" fmla="*/ 2147483647 w 1037"/>
              <a:gd name="T121" fmla="*/ 2147483647 h 64"/>
              <a:gd name="T122" fmla="*/ 2147483647 w 1037"/>
              <a:gd name="T123" fmla="*/ 2147483647 h 64"/>
              <a:gd name="T124" fmla="*/ 2147483647 w 1037"/>
              <a:gd name="T125" fmla="*/ 0 h 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37"/>
              <a:gd name="T190" fmla="*/ 0 h 64"/>
              <a:gd name="T191" fmla="*/ 1037 w 1037"/>
              <a:gd name="T192" fmla="*/ 64 h 6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37" h="64">
                <a:moveTo>
                  <a:pt x="0" y="51"/>
                </a:moveTo>
                <a:lnTo>
                  <a:pt x="1" y="57"/>
                </a:lnTo>
                <a:lnTo>
                  <a:pt x="3" y="57"/>
                </a:lnTo>
                <a:lnTo>
                  <a:pt x="4" y="57"/>
                </a:lnTo>
                <a:lnTo>
                  <a:pt x="6" y="57"/>
                </a:lnTo>
                <a:lnTo>
                  <a:pt x="8" y="57"/>
                </a:lnTo>
                <a:lnTo>
                  <a:pt x="9" y="57"/>
                </a:lnTo>
                <a:lnTo>
                  <a:pt x="10" y="57"/>
                </a:lnTo>
                <a:lnTo>
                  <a:pt x="12" y="64"/>
                </a:lnTo>
                <a:lnTo>
                  <a:pt x="13" y="64"/>
                </a:lnTo>
                <a:lnTo>
                  <a:pt x="14" y="64"/>
                </a:lnTo>
                <a:lnTo>
                  <a:pt x="17" y="57"/>
                </a:lnTo>
                <a:lnTo>
                  <a:pt x="18" y="57"/>
                </a:lnTo>
                <a:lnTo>
                  <a:pt x="19" y="57"/>
                </a:lnTo>
                <a:lnTo>
                  <a:pt x="21" y="57"/>
                </a:lnTo>
                <a:lnTo>
                  <a:pt x="22" y="57"/>
                </a:lnTo>
                <a:lnTo>
                  <a:pt x="23" y="64"/>
                </a:lnTo>
                <a:lnTo>
                  <a:pt x="25" y="64"/>
                </a:lnTo>
                <a:lnTo>
                  <a:pt x="27" y="64"/>
                </a:lnTo>
                <a:lnTo>
                  <a:pt x="29" y="64"/>
                </a:lnTo>
                <a:lnTo>
                  <a:pt x="30" y="44"/>
                </a:lnTo>
                <a:lnTo>
                  <a:pt x="31" y="44"/>
                </a:lnTo>
                <a:lnTo>
                  <a:pt x="32" y="44"/>
                </a:lnTo>
                <a:lnTo>
                  <a:pt x="34" y="44"/>
                </a:lnTo>
                <a:lnTo>
                  <a:pt x="36" y="44"/>
                </a:lnTo>
                <a:lnTo>
                  <a:pt x="38" y="51"/>
                </a:lnTo>
                <a:lnTo>
                  <a:pt x="39" y="51"/>
                </a:lnTo>
                <a:lnTo>
                  <a:pt x="40" y="51"/>
                </a:lnTo>
                <a:lnTo>
                  <a:pt x="41" y="51"/>
                </a:lnTo>
                <a:lnTo>
                  <a:pt x="43" y="38"/>
                </a:lnTo>
                <a:lnTo>
                  <a:pt x="44" y="51"/>
                </a:lnTo>
                <a:lnTo>
                  <a:pt x="47" y="51"/>
                </a:lnTo>
                <a:lnTo>
                  <a:pt x="48" y="51"/>
                </a:lnTo>
                <a:lnTo>
                  <a:pt x="49" y="44"/>
                </a:lnTo>
                <a:lnTo>
                  <a:pt x="51" y="57"/>
                </a:lnTo>
                <a:lnTo>
                  <a:pt x="52" y="51"/>
                </a:lnTo>
                <a:lnTo>
                  <a:pt x="53" y="44"/>
                </a:lnTo>
                <a:lnTo>
                  <a:pt x="54" y="44"/>
                </a:lnTo>
                <a:lnTo>
                  <a:pt x="57" y="51"/>
                </a:lnTo>
                <a:lnTo>
                  <a:pt x="58" y="44"/>
                </a:lnTo>
                <a:lnTo>
                  <a:pt x="60" y="51"/>
                </a:lnTo>
                <a:lnTo>
                  <a:pt x="61" y="51"/>
                </a:lnTo>
                <a:lnTo>
                  <a:pt x="62" y="51"/>
                </a:lnTo>
                <a:lnTo>
                  <a:pt x="63" y="51"/>
                </a:lnTo>
                <a:lnTo>
                  <a:pt x="65" y="57"/>
                </a:lnTo>
                <a:lnTo>
                  <a:pt x="67" y="57"/>
                </a:lnTo>
                <a:lnTo>
                  <a:pt x="69" y="64"/>
                </a:lnTo>
                <a:lnTo>
                  <a:pt x="70" y="64"/>
                </a:lnTo>
                <a:lnTo>
                  <a:pt x="71" y="64"/>
                </a:lnTo>
                <a:lnTo>
                  <a:pt x="73" y="64"/>
                </a:lnTo>
                <a:lnTo>
                  <a:pt x="74" y="64"/>
                </a:lnTo>
                <a:lnTo>
                  <a:pt x="75" y="64"/>
                </a:lnTo>
                <a:lnTo>
                  <a:pt x="78" y="57"/>
                </a:lnTo>
                <a:lnTo>
                  <a:pt x="79" y="57"/>
                </a:lnTo>
                <a:lnTo>
                  <a:pt x="80" y="51"/>
                </a:lnTo>
                <a:lnTo>
                  <a:pt x="82" y="44"/>
                </a:lnTo>
                <a:lnTo>
                  <a:pt x="83" y="44"/>
                </a:lnTo>
                <a:lnTo>
                  <a:pt x="84" y="51"/>
                </a:lnTo>
                <a:lnTo>
                  <a:pt x="86" y="51"/>
                </a:lnTo>
                <a:lnTo>
                  <a:pt x="88" y="57"/>
                </a:lnTo>
                <a:lnTo>
                  <a:pt x="89" y="64"/>
                </a:lnTo>
                <a:lnTo>
                  <a:pt x="91" y="64"/>
                </a:lnTo>
                <a:lnTo>
                  <a:pt x="92" y="64"/>
                </a:lnTo>
                <a:lnTo>
                  <a:pt x="93" y="64"/>
                </a:lnTo>
                <a:lnTo>
                  <a:pt x="95" y="64"/>
                </a:lnTo>
                <a:lnTo>
                  <a:pt x="97" y="64"/>
                </a:lnTo>
                <a:lnTo>
                  <a:pt x="98" y="64"/>
                </a:lnTo>
                <a:lnTo>
                  <a:pt x="100" y="64"/>
                </a:lnTo>
                <a:lnTo>
                  <a:pt x="101" y="64"/>
                </a:lnTo>
                <a:lnTo>
                  <a:pt x="102" y="64"/>
                </a:lnTo>
                <a:lnTo>
                  <a:pt x="104" y="57"/>
                </a:lnTo>
                <a:lnTo>
                  <a:pt x="105" y="57"/>
                </a:lnTo>
                <a:lnTo>
                  <a:pt x="108" y="57"/>
                </a:lnTo>
                <a:lnTo>
                  <a:pt x="109" y="38"/>
                </a:lnTo>
                <a:lnTo>
                  <a:pt x="110" y="33"/>
                </a:lnTo>
                <a:lnTo>
                  <a:pt x="111" y="38"/>
                </a:lnTo>
                <a:lnTo>
                  <a:pt x="113" y="33"/>
                </a:lnTo>
                <a:lnTo>
                  <a:pt x="114" y="33"/>
                </a:lnTo>
                <a:lnTo>
                  <a:pt x="115" y="51"/>
                </a:lnTo>
                <a:lnTo>
                  <a:pt x="118" y="57"/>
                </a:lnTo>
                <a:lnTo>
                  <a:pt x="119" y="57"/>
                </a:lnTo>
                <a:lnTo>
                  <a:pt x="121" y="64"/>
                </a:lnTo>
                <a:lnTo>
                  <a:pt x="122" y="51"/>
                </a:lnTo>
                <a:lnTo>
                  <a:pt x="123" y="51"/>
                </a:lnTo>
                <a:lnTo>
                  <a:pt x="124" y="51"/>
                </a:lnTo>
                <a:lnTo>
                  <a:pt x="126" y="51"/>
                </a:lnTo>
                <a:lnTo>
                  <a:pt x="128" y="51"/>
                </a:lnTo>
                <a:lnTo>
                  <a:pt x="130" y="64"/>
                </a:lnTo>
                <a:lnTo>
                  <a:pt x="131" y="64"/>
                </a:lnTo>
                <a:lnTo>
                  <a:pt x="132" y="51"/>
                </a:lnTo>
                <a:lnTo>
                  <a:pt x="133" y="51"/>
                </a:lnTo>
                <a:lnTo>
                  <a:pt x="135" y="51"/>
                </a:lnTo>
                <a:lnTo>
                  <a:pt x="136" y="51"/>
                </a:lnTo>
                <a:lnTo>
                  <a:pt x="139" y="51"/>
                </a:lnTo>
                <a:lnTo>
                  <a:pt x="140" y="64"/>
                </a:lnTo>
                <a:lnTo>
                  <a:pt x="141" y="64"/>
                </a:lnTo>
                <a:lnTo>
                  <a:pt x="143" y="57"/>
                </a:lnTo>
                <a:lnTo>
                  <a:pt x="144" y="57"/>
                </a:lnTo>
                <a:lnTo>
                  <a:pt x="145" y="57"/>
                </a:lnTo>
                <a:lnTo>
                  <a:pt x="146" y="57"/>
                </a:lnTo>
                <a:lnTo>
                  <a:pt x="149" y="57"/>
                </a:lnTo>
                <a:lnTo>
                  <a:pt x="150" y="64"/>
                </a:lnTo>
                <a:lnTo>
                  <a:pt x="152" y="64"/>
                </a:lnTo>
                <a:lnTo>
                  <a:pt x="153" y="64"/>
                </a:lnTo>
                <a:lnTo>
                  <a:pt x="154" y="64"/>
                </a:lnTo>
                <a:lnTo>
                  <a:pt x="156" y="57"/>
                </a:lnTo>
                <a:lnTo>
                  <a:pt x="158" y="57"/>
                </a:lnTo>
                <a:lnTo>
                  <a:pt x="159" y="57"/>
                </a:lnTo>
                <a:lnTo>
                  <a:pt x="161" y="57"/>
                </a:lnTo>
                <a:lnTo>
                  <a:pt x="162" y="57"/>
                </a:lnTo>
                <a:lnTo>
                  <a:pt x="163" y="57"/>
                </a:lnTo>
                <a:lnTo>
                  <a:pt x="165" y="57"/>
                </a:lnTo>
                <a:lnTo>
                  <a:pt x="166" y="57"/>
                </a:lnTo>
                <a:lnTo>
                  <a:pt x="168" y="57"/>
                </a:lnTo>
                <a:lnTo>
                  <a:pt x="170" y="57"/>
                </a:lnTo>
                <a:lnTo>
                  <a:pt x="171" y="64"/>
                </a:lnTo>
                <a:lnTo>
                  <a:pt x="172" y="64"/>
                </a:lnTo>
                <a:lnTo>
                  <a:pt x="174" y="57"/>
                </a:lnTo>
                <a:lnTo>
                  <a:pt x="175" y="44"/>
                </a:lnTo>
                <a:lnTo>
                  <a:pt x="176" y="44"/>
                </a:lnTo>
                <a:lnTo>
                  <a:pt x="179" y="44"/>
                </a:lnTo>
                <a:lnTo>
                  <a:pt x="180" y="44"/>
                </a:lnTo>
                <a:lnTo>
                  <a:pt x="181" y="51"/>
                </a:lnTo>
                <a:lnTo>
                  <a:pt x="183" y="57"/>
                </a:lnTo>
                <a:lnTo>
                  <a:pt x="184" y="57"/>
                </a:lnTo>
                <a:lnTo>
                  <a:pt x="185" y="57"/>
                </a:lnTo>
                <a:lnTo>
                  <a:pt x="187" y="57"/>
                </a:lnTo>
                <a:lnTo>
                  <a:pt x="189" y="57"/>
                </a:lnTo>
                <a:lnTo>
                  <a:pt x="190" y="64"/>
                </a:lnTo>
                <a:lnTo>
                  <a:pt x="192" y="64"/>
                </a:lnTo>
                <a:lnTo>
                  <a:pt x="193" y="57"/>
                </a:lnTo>
                <a:lnTo>
                  <a:pt x="194" y="57"/>
                </a:lnTo>
                <a:lnTo>
                  <a:pt x="196" y="57"/>
                </a:lnTo>
                <a:lnTo>
                  <a:pt x="197" y="51"/>
                </a:lnTo>
                <a:lnTo>
                  <a:pt x="200" y="51"/>
                </a:lnTo>
                <a:lnTo>
                  <a:pt x="201" y="44"/>
                </a:lnTo>
                <a:lnTo>
                  <a:pt x="202" y="44"/>
                </a:lnTo>
                <a:lnTo>
                  <a:pt x="203" y="44"/>
                </a:lnTo>
                <a:lnTo>
                  <a:pt x="205" y="51"/>
                </a:lnTo>
                <a:lnTo>
                  <a:pt x="206" y="51"/>
                </a:lnTo>
                <a:lnTo>
                  <a:pt x="209" y="64"/>
                </a:lnTo>
                <a:lnTo>
                  <a:pt x="210" y="57"/>
                </a:lnTo>
                <a:lnTo>
                  <a:pt x="211" y="57"/>
                </a:lnTo>
                <a:lnTo>
                  <a:pt x="213" y="57"/>
                </a:lnTo>
                <a:lnTo>
                  <a:pt x="214" y="57"/>
                </a:lnTo>
                <a:lnTo>
                  <a:pt x="215" y="57"/>
                </a:lnTo>
                <a:lnTo>
                  <a:pt x="216" y="64"/>
                </a:lnTo>
                <a:lnTo>
                  <a:pt x="219" y="51"/>
                </a:lnTo>
                <a:lnTo>
                  <a:pt x="220" y="51"/>
                </a:lnTo>
                <a:lnTo>
                  <a:pt x="222" y="51"/>
                </a:lnTo>
                <a:lnTo>
                  <a:pt x="223" y="51"/>
                </a:lnTo>
                <a:lnTo>
                  <a:pt x="224" y="51"/>
                </a:lnTo>
                <a:lnTo>
                  <a:pt x="225" y="57"/>
                </a:lnTo>
                <a:lnTo>
                  <a:pt x="227" y="57"/>
                </a:lnTo>
                <a:lnTo>
                  <a:pt x="229" y="57"/>
                </a:lnTo>
                <a:lnTo>
                  <a:pt x="231" y="57"/>
                </a:lnTo>
                <a:lnTo>
                  <a:pt x="232" y="57"/>
                </a:lnTo>
                <a:lnTo>
                  <a:pt x="233" y="64"/>
                </a:lnTo>
                <a:lnTo>
                  <a:pt x="235" y="57"/>
                </a:lnTo>
                <a:lnTo>
                  <a:pt x="236" y="57"/>
                </a:lnTo>
                <a:lnTo>
                  <a:pt x="237" y="57"/>
                </a:lnTo>
                <a:lnTo>
                  <a:pt x="240" y="44"/>
                </a:lnTo>
                <a:lnTo>
                  <a:pt x="241" y="44"/>
                </a:lnTo>
                <a:lnTo>
                  <a:pt x="242" y="51"/>
                </a:lnTo>
                <a:lnTo>
                  <a:pt x="244" y="51"/>
                </a:lnTo>
                <a:lnTo>
                  <a:pt x="245" y="51"/>
                </a:lnTo>
                <a:lnTo>
                  <a:pt x="246" y="57"/>
                </a:lnTo>
                <a:lnTo>
                  <a:pt x="248" y="57"/>
                </a:lnTo>
                <a:lnTo>
                  <a:pt x="250" y="57"/>
                </a:lnTo>
                <a:lnTo>
                  <a:pt x="251" y="57"/>
                </a:lnTo>
                <a:lnTo>
                  <a:pt x="253" y="51"/>
                </a:lnTo>
                <a:lnTo>
                  <a:pt x="254" y="57"/>
                </a:lnTo>
                <a:lnTo>
                  <a:pt x="255" y="57"/>
                </a:lnTo>
                <a:lnTo>
                  <a:pt x="257" y="57"/>
                </a:lnTo>
                <a:lnTo>
                  <a:pt x="258" y="57"/>
                </a:lnTo>
                <a:lnTo>
                  <a:pt x="260" y="64"/>
                </a:lnTo>
                <a:lnTo>
                  <a:pt x="262" y="64"/>
                </a:lnTo>
                <a:lnTo>
                  <a:pt x="263" y="64"/>
                </a:lnTo>
                <a:lnTo>
                  <a:pt x="264" y="57"/>
                </a:lnTo>
                <a:lnTo>
                  <a:pt x="266" y="57"/>
                </a:lnTo>
                <a:lnTo>
                  <a:pt x="267" y="57"/>
                </a:lnTo>
                <a:lnTo>
                  <a:pt x="270" y="57"/>
                </a:lnTo>
                <a:lnTo>
                  <a:pt x="271" y="57"/>
                </a:lnTo>
                <a:lnTo>
                  <a:pt x="272" y="64"/>
                </a:lnTo>
                <a:lnTo>
                  <a:pt x="273" y="64"/>
                </a:lnTo>
                <a:lnTo>
                  <a:pt x="275" y="64"/>
                </a:lnTo>
                <a:lnTo>
                  <a:pt x="276" y="57"/>
                </a:lnTo>
                <a:lnTo>
                  <a:pt x="277" y="51"/>
                </a:lnTo>
                <a:lnTo>
                  <a:pt x="280" y="51"/>
                </a:lnTo>
                <a:lnTo>
                  <a:pt x="281" y="51"/>
                </a:lnTo>
                <a:lnTo>
                  <a:pt x="283" y="51"/>
                </a:lnTo>
                <a:lnTo>
                  <a:pt x="284" y="57"/>
                </a:lnTo>
                <a:lnTo>
                  <a:pt x="285" y="64"/>
                </a:lnTo>
                <a:lnTo>
                  <a:pt x="286" y="64"/>
                </a:lnTo>
                <a:lnTo>
                  <a:pt x="288" y="64"/>
                </a:lnTo>
                <a:lnTo>
                  <a:pt x="290" y="51"/>
                </a:lnTo>
                <a:lnTo>
                  <a:pt x="292" y="44"/>
                </a:lnTo>
                <a:lnTo>
                  <a:pt x="293" y="38"/>
                </a:lnTo>
                <a:lnTo>
                  <a:pt x="294" y="33"/>
                </a:lnTo>
                <a:lnTo>
                  <a:pt x="295" y="26"/>
                </a:lnTo>
                <a:lnTo>
                  <a:pt x="297" y="26"/>
                </a:lnTo>
                <a:lnTo>
                  <a:pt x="298" y="26"/>
                </a:lnTo>
                <a:lnTo>
                  <a:pt x="301" y="33"/>
                </a:lnTo>
                <a:lnTo>
                  <a:pt x="302" y="38"/>
                </a:lnTo>
                <a:lnTo>
                  <a:pt x="303" y="44"/>
                </a:lnTo>
                <a:lnTo>
                  <a:pt x="305" y="57"/>
                </a:lnTo>
                <a:lnTo>
                  <a:pt x="306" y="64"/>
                </a:lnTo>
                <a:lnTo>
                  <a:pt x="307" y="64"/>
                </a:lnTo>
                <a:lnTo>
                  <a:pt x="308" y="64"/>
                </a:lnTo>
                <a:lnTo>
                  <a:pt x="311" y="57"/>
                </a:lnTo>
                <a:lnTo>
                  <a:pt x="312" y="57"/>
                </a:lnTo>
                <a:lnTo>
                  <a:pt x="314" y="57"/>
                </a:lnTo>
                <a:lnTo>
                  <a:pt x="315" y="57"/>
                </a:lnTo>
                <a:lnTo>
                  <a:pt x="316" y="51"/>
                </a:lnTo>
                <a:lnTo>
                  <a:pt x="317" y="57"/>
                </a:lnTo>
                <a:lnTo>
                  <a:pt x="319" y="57"/>
                </a:lnTo>
                <a:lnTo>
                  <a:pt x="321" y="57"/>
                </a:lnTo>
                <a:lnTo>
                  <a:pt x="323" y="51"/>
                </a:lnTo>
                <a:lnTo>
                  <a:pt x="324" y="57"/>
                </a:lnTo>
                <a:lnTo>
                  <a:pt x="325" y="57"/>
                </a:lnTo>
                <a:lnTo>
                  <a:pt x="327" y="57"/>
                </a:lnTo>
                <a:lnTo>
                  <a:pt x="328" y="57"/>
                </a:lnTo>
                <a:lnTo>
                  <a:pt x="330" y="64"/>
                </a:lnTo>
                <a:lnTo>
                  <a:pt x="332" y="64"/>
                </a:lnTo>
                <a:lnTo>
                  <a:pt x="333" y="64"/>
                </a:lnTo>
                <a:lnTo>
                  <a:pt x="334" y="64"/>
                </a:lnTo>
                <a:lnTo>
                  <a:pt x="336" y="64"/>
                </a:lnTo>
                <a:lnTo>
                  <a:pt x="337" y="51"/>
                </a:lnTo>
                <a:lnTo>
                  <a:pt x="338" y="51"/>
                </a:lnTo>
                <a:lnTo>
                  <a:pt x="341" y="51"/>
                </a:lnTo>
                <a:lnTo>
                  <a:pt x="342" y="44"/>
                </a:lnTo>
                <a:lnTo>
                  <a:pt x="343" y="33"/>
                </a:lnTo>
                <a:lnTo>
                  <a:pt x="345" y="44"/>
                </a:lnTo>
                <a:lnTo>
                  <a:pt x="346" y="44"/>
                </a:lnTo>
                <a:lnTo>
                  <a:pt x="347" y="44"/>
                </a:lnTo>
                <a:lnTo>
                  <a:pt x="349" y="51"/>
                </a:lnTo>
                <a:lnTo>
                  <a:pt x="351" y="64"/>
                </a:lnTo>
                <a:lnTo>
                  <a:pt x="352" y="44"/>
                </a:lnTo>
                <a:lnTo>
                  <a:pt x="354" y="26"/>
                </a:lnTo>
                <a:lnTo>
                  <a:pt x="355" y="26"/>
                </a:lnTo>
                <a:lnTo>
                  <a:pt x="356" y="20"/>
                </a:lnTo>
                <a:lnTo>
                  <a:pt x="358" y="13"/>
                </a:lnTo>
                <a:lnTo>
                  <a:pt x="359" y="33"/>
                </a:lnTo>
                <a:lnTo>
                  <a:pt x="362" y="51"/>
                </a:lnTo>
                <a:lnTo>
                  <a:pt x="363" y="51"/>
                </a:lnTo>
                <a:lnTo>
                  <a:pt x="364" y="57"/>
                </a:lnTo>
                <a:lnTo>
                  <a:pt x="365" y="64"/>
                </a:lnTo>
                <a:lnTo>
                  <a:pt x="367" y="64"/>
                </a:lnTo>
                <a:lnTo>
                  <a:pt x="368" y="64"/>
                </a:lnTo>
                <a:lnTo>
                  <a:pt x="369" y="64"/>
                </a:lnTo>
                <a:lnTo>
                  <a:pt x="372" y="64"/>
                </a:lnTo>
                <a:lnTo>
                  <a:pt x="373" y="64"/>
                </a:lnTo>
                <a:lnTo>
                  <a:pt x="375" y="51"/>
                </a:lnTo>
                <a:lnTo>
                  <a:pt x="376" y="51"/>
                </a:lnTo>
                <a:lnTo>
                  <a:pt x="377" y="51"/>
                </a:lnTo>
                <a:lnTo>
                  <a:pt x="378" y="44"/>
                </a:lnTo>
                <a:lnTo>
                  <a:pt x="381" y="38"/>
                </a:lnTo>
                <a:lnTo>
                  <a:pt x="382" y="51"/>
                </a:lnTo>
                <a:lnTo>
                  <a:pt x="384" y="51"/>
                </a:lnTo>
                <a:lnTo>
                  <a:pt x="385" y="51"/>
                </a:lnTo>
                <a:lnTo>
                  <a:pt x="386" y="57"/>
                </a:lnTo>
                <a:lnTo>
                  <a:pt x="387" y="64"/>
                </a:lnTo>
                <a:lnTo>
                  <a:pt x="389" y="51"/>
                </a:lnTo>
                <a:lnTo>
                  <a:pt x="391" y="51"/>
                </a:lnTo>
                <a:lnTo>
                  <a:pt x="393" y="51"/>
                </a:lnTo>
                <a:lnTo>
                  <a:pt x="394" y="44"/>
                </a:lnTo>
                <a:lnTo>
                  <a:pt x="395" y="44"/>
                </a:lnTo>
                <a:lnTo>
                  <a:pt x="397" y="57"/>
                </a:lnTo>
                <a:lnTo>
                  <a:pt x="398" y="57"/>
                </a:lnTo>
                <a:lnTo>
                  <a:pt x="399" y="57"/>
                </a:lnTo>
                <a:lnTo>
                  <a:pt x="402" y="64"/>
                </a:lnTo>
                <a:lnTo>
                  <a:pt x="403" y="64"/>
                </a:lnTo>
                <a:lnTo>
                  <a:pt x="404" y="64"/>
                </a:lnTo>
                <a:lnTo>
                  <a:pt x="406" y="64"/>
                </a:lnTo>
                <a:lnTo>
                  <a:pt x="407" y="51"/>
                </a:lnTo>
                <a:lnTo>
                  <a:pt x="408" y="44"/>
                </a:lnTo>
                <a:lnTo>
                  <a:pt x="410" y="44"/>
                </a:lnTo>
                <a:lnTo>
                  <a:pt x="412" y="44"/>
                </a:lnTo>
                <a:lnTo>
                  <a:pt x="413" y="33"/>
                </a:lnTo>
                <a:lnTo>
                  <a:pt x="415" y="44"/>
                </a:lnTo>
                <a:lnTo>
                  <a:pt x="416" y="51"/>
                </a:lnTo>
                <a:lnTo>
                  <a:pt x="417" y="51"/>
                </a:lnTo>
                <a:lnTo>
                  <a:pt x="419" y="51"/>
                </a:lnTo>
                <a:lnTo>
                  <a:pt x="420" y="64"/>
                </a:lnTo>
                <a:lnTo>
                  <a:pt x="422" y="57"/>
                </a:lnTo>
                <a:lnTo>
                  <a:pt x="424" y="44"/>
                </a:lnTo>
                <a:lnTo>
                  <a:pt x="425" y="44"/>
                </a:lnTo>
                <a:lnTo>
                  <a:pt x="426" y="44"/>
                </a:lnTo>
                <a:lnTo>
                  <a:pt x="428" y="44"/>
                </a:lnTo>
                <a:lnTo>
                  <a:pt x="429" y="51"/>
                </a:lnTo>
                <a:lnTo>
                  <a:pt x="430" y="64"/>
                </a:lnTo>
                <a:lnTo>
                  <a:pt x="433" y="64"/>
                </a:lnTo>
                <a:lnTo>
                  <a:pt x="434" y="51"/>
                </a:lnTo>
                <a:lnTo>
                  <a:pt x="435" y="51"/>
                </a:lnTo>
                <a:lnTo>
                  <a:pt x="437" y="51"/>
                </a:lnTo>
                <a:lnTo>
                  <a:pt x="438" y="51"/>
                </a:lnTo>
                <a:lnTo>
                  <a:pt x="439" y="51"/>
                </a:lnTo>
                <a:lnTo>
                  <a:pt x="442" y="64"/>
                </a:lnTo>
                <a:lnTo>
                  <a:pt x="443" y="64"/>
                </a:lnTo>
                <a:lnTo>
                  <a:pt x="444" y="64"/>
                </a:lnTo>
                <a:lnTo>
                  <a:pt x="446" y="64"/>
                </a:lnTo>
                <a:lnTo>
                  <a:pt x="447" y="64"/>
                </a:lnTo>
                <a:lnTo>
                  <a:pt x="448" y="64"/>
                </a:lnTo>
                <a:lnTo>
                  <a:pt x="450" y="57"/>
                </a:lnTo>
                <a:lnTo>
                  <a:pt x="452" y="57"/>
                </a:lnTo>
                <a:lnTo>
                  <a:pt x="454" y="44"/>
                </a:lnTo>
                <a:lnTo>
                  <a:pt x="455" y="44"/>
                </a:lnTo>
                <a:lnTo>
                  <a:pt x="456" y="33"/>
                </a:lnTo>
                <a:lnTo>
                  <a:pt x="457" y="26"/>
                </a:lnTo>
                <a:lnTo>
                  <a:pt x="459" y="26"/>
                </a:lnTo>
                <a:lnTo>
                  <a:pt x="460" y="38"/>
                </a:lnTo>
                <a:lnTo>
                  <a:pt x="463" y="26"/>
                </a:lnTo>
                <a:lnTo>
                  <a:pt x="464" y="33"/>
                </a:lnTo>
                <a:lnTo>
                  <a:pt x="465" y="38"/>
                </a:lnTo>
                <a:lnTo>
                  <a:pt x="467" y="33"/>
                </a:lnTo>
                <a:lnTo>
                  <a:pt x="468" y="33"/>
                </a:lnTo>
                <a:lnTo>
                  <a:pt x="469" y="44"/>
                </a:lnTo>
                <a:lnTo>
                  <a:pt x="470" y="51"/>
                </a:lnTo>
                <a:lnTo>
                  <a:pt x="473" y="57"/>
                </a:lnTo>
                <a:lnTo>
                  <a:pt x="474" y="64"/>
                </a:lnTo>
                <a:lnTo>
                  <a:pt x="476" y="57"/>
                </a:lnTo>
                <a:lnTo>
                  <a:pt x="477" y="51"/>
                </a:lnTo>
                <a:lnTo>
                  <a:pt x="478" y="51"/>
                </a:lnTo>
                <a:lnTo>
                  <a:pt x="479" y="51"/>
                </a:lnTo>
                <a:lnTo>
                  <a:pt x="481" y="44"/>
                </a:lnTo>
                <a:lnTo>
                  <a:pt x="483" y="51"/>
                </a:lnTo>
                <a:lnTo>
                  <a:pt x="485" y="57"/>
                </a:lnTo>
                <a:lnTo>
                  <a:pt x="486" y="51"/>
                </a:lnTo>
                <a:lnTo>
                  <a:pt x="487" y="38"/>
                </a:lnTo>
                <a:lnTo>
                  <a:pt x="489" y="44"/>
                </a:lnTo>
                <a:lnTo>
                  <a:pt x="490" y="44"/>
                </a:lnTo>
                <a:lnTo>
                  <a:pt x="491" y="44"/>
                </a:lnTo>
                <a:lnTo>
                  <a:pt x="494" y="38"/>
                </a:lnTo>
                <a:lnTo>
                  <a:pt x="495" y="51"/>
                </a:lnTo>
                <a:lnTo>
                  <a:pt x="496" y="51"/>
                </a:lnTo>
                <a:lnTo>
                  <a:pt x="498" y="51"/>
                </a:lnTo>
                <a:lnTo>
                  <a:pt x="499" y="51"/>
                </a:lnTo>
                <a:lnTo>
                  <a:pt x="500" y="64"/>
                </a:lnTo>
                <a:lnTo>
                  <a:pt x="503" y="64"/>
                </a:lnTo>
                <a:lnTo>
                  <a:pt x="504" y="64"/>
                </a:lnTo>
                <a:lnTo>
                  <a:pt x="505" y="64"/>
                </a:lnTo>
                <a:lnTo>
                  <a:pt x="507" y="64"/>
                </a:lnTo>
                <a:lnTo>
                  <a:pt x="508" y="64"/>
                </a:lnTo>
                <a:lnTo>
                  <a:pt x="509" y="64"/>
                </a:lnTo>
                <a:lnTo>
                  <a:pt x="511" y="64"/>
                </a:lnTo>
                <a:lnTo>
                  <a:pt x="513" y="64"/>
                </a:lnTo>
                <a:lnTo>
                  <a:pt x="514" y="64"/>
                </a:lnTo>
                <a:lnTo>
                  <a:pt x="516" y="64"/>
                </a:lnTo>
                <a:lnTo>
                  <a:pt x="517" y="64"/>
                </a:lnTo>
                <a:lnTo>
                  <a:pt x="518" y="64"/>
                </a:lnTo>
                <a:lnTo>
                  <a:pt x="520" y="64"/>
                </a:lnTo>
                <a:lnTo>
                  <a:pt x="521" y="64"/>
                </a:lnTo>
                <a:lnTo>
                  <a:pt x="524" y="64"/>
                </a:lnTo>
                <a:lnTo>
                  <a:pt x="525" y="64"/>
                </a:lnTo>
                <a:lnTo>
                  <a:pt x="526" y="64"/>
                </a:lnTo>
                <a:lnTo>
                  <a:pt x="527" y="64"/>
                </a:lnTo>
                <a:lnTo>
                  <a:pt x="529" y="57"/>
                </a:lnTo>
                <a:lnTo>
                  <a:pt x="530" y="57"/>
                </a:lnTo>
                <a:lnTo>
                  <a:pt x="531" y="57"/>
                </a:lnTo>
                <a:lnTo>
                  <a:pt x="534" y="57"/>
                </a:lnTo>
                <a:lnTo>
                  <a:pt x="535" y="57"/>
                </a:lnTo>
                <a:lnTo>
                  <a:pt x="537" y="64"/>
                </a:lnTo>
                <a:lnTo>
                  <a:pt x="538" y="64"/>
                </a:lnTo>
                <a:lnTo>
                  <a:pt x="539" y="64"/>
                </a:lnTo>
                <a:lnTo>
                  <a:pt x="540" y="64"/>
                </a:lnTo>
                <a:lnTo>
                  <a:pt x="542" y="64"/>
                </a:lnTo>
                <a:lnTo>
                  <a:pt x="544" y="64"/>
                </a:lnTo>
                <a:lnTo>
                  <a:pt x="546" y="64"/>
                </a:lnTo>
                <a:lnTo>
                  <a:pt x="547" y="64"/>
                </a:lnTo>
                <a:lnTo>
                  <a:pt x="548" y="64"/>
                </a:lnTo>
                <a:lnTo>
                  <a:pt x="549" y="64"/>
                </a:lnTo>
                <a:lnTo>
                  <a:pt x="551" y="44"/>
                </a:lnTo>
                <a:lnTo>
                  <a:pt x="552" y="44"/>
                </a:lnTo>
                <a:lnTo>
                  <a:pt x="555" y="44"/>
                </a:lnTo>
                <a:lnTo>
                  <a:pt x="556" y="44"/>
                </a:lnTo>
                <a:lnTo>
                  <a:pt x="557" y="26"/>
                </a:lnTo>
                <a:lnTo>
                  <a:pt x="559" y="44"/>
                </a:lnTo>
                <a:lnTo>
                  <a:pt x="560" y="44"/>
                </a:lnTo>
                <a:lnTo>
                  <a:pt x="561" y="38"/>
                </a:lnTo>
                <a:lnTo>
                  <a:pt x="564" y="38"/>
                </a:lnTo>
                <a:lnTo>
                  <a:pt x="565" y="57"/>
                </a:lnTo>
                <a:lnTo>
                  <a:pt x="566" y="57"/>
                </a:lnTo>
                <a:lnTo>
                  <a:pt x="568" y="57"/>
                </a:lnTo>
                <a:lnTo>
                  <a:pt x="569" y="64"/>
                </a:lnTo>
                <a:lnTo>
                  <a:pt x="570" y="57"/>
                </a:lnTo>
                <a:lnTo>
                  <a:pt x="571" y="57"/>
                </a:lnTo>
                <a:lnTo>
                  <a:pt x="574" y="57"/>
                </a:lnTo>
                <a:lnTo>
                  <a:pt x="575" y="57"/>
                </a:lnTo>
                <a:lnTo>
                  <a:pt x="577" y="57"/>
                </a:lnTo>
                <a:lnTo>
                  <a:pt x="578" y="64"/>
                </a:lnTo>
                <a:lnTo>
                  <a:pt x="579" y="64"/>
                </a:lnTo>
                <a:lnTo>
                  <a:pt x="581" y="64"/>
                </a:lnTo>
                <a:lnTo>
                  <a:pt x="582" y="51"/>
                </a:lnTo>
                <a:lnTo>
                  <a:pt x="584" y="51"/>
                </a:lnTo>
                <a:lnTo>
                  <a:pt x="586" y="44"/>
                </a:lnTo>
                <a:lnTo>
                  <a:pt x="587" y="44"/>
                </a:lnTo>
                <a:lnTo>
                  <a:pt x="588" y="33"/>
                </a:lnTo>
                <a:lnTo>
                  <a:pt x="590" y="38"/>
                </a:lnTo>
                <a:lnTo>
                  <a:pt x="591" y="33"/>
                </a:lnTo>
                <a:lnTo>
                  <a:pt x="592" y="38"/>
                </a:lnTo>
                <a:lnTo>
                  <a:pt x="595" y="38"/>
                </a:lnTo>
                <a:lnTo>
                  <a:pt x="596" y="51"/>
                </a:lnTo>
                <a:lnTo>
                  <a:pt x="597" y="44"/>
                </a:lnTo>
                <a:lnTo>
                  <a:pt x="599" y="51"/>
                </a:lnTo>
                <a:lnTo>
                  <a:pt x="600" y="51"/>
                </a:lnTo>
                <a:lnTo>
                  <a:pt x="601" y="51"/>
                </a:lnTo>
                <a:lnTo>
                  <a:pt x="603" y="33"/>
                </a:lnTo>
                <a:lnTo>
                  <a:pt x="605" y="44"/>
                </a:lnTo>
                <a:lnTo>
                  <a:pt x="606" y="38"/>
                </a:lnTo>
                <a:lnTo>
                  <a:pt x="608" y="38"/>
                </a:lnTo>
                <a:lnTo>
                  <a:pt x="609" y="38"/>
                </a:lnTo>
                <a:lnTo>
                  <a:pt x="610" y="51"/>
                </a:lnTo>
                <a:lnTo>
                  <a:pt x="612" y="51"/>
                </a:lnTo>
                <a:lnTo>
                  <a:pt x="614" y="51"/>
                </a:lnTo>
                <a:lnTo>
                  <a:pt x="616" y="51"/>
                </a:lnTo>
                <a:lnTo>
                  <a:pt x="617" y="51"/>
                </a:lnTo>
                <a:lnTo>
                  <a:pt x="618" y="51"/>
                </a:lnTo>
                <a:lnTo>
                  <a:pt x="619" y="44"/>
                </a:lnTo>
                <a:lnTo>
                  <a:pt x="621" y="51"/>
                </a:lnTo>
                <a:lnTo>
                  <a:pt x="622" y="51"/>
                </a:lnTo>
                <a:lnTo>
                  <a:pt x="625" y="51"/>
                </a:lnTo>
                <a:lnTo>
                  <a:pt x="626" y="57"/>
                </a:lnTo>
                <a:lnTo>
                  <a:pt x="627" y="64"/>
                </a:lnTo>
                <a:lnTo>
                  <a:pt x="629" y="64"/>
                </a:lnTo>
                <a:lnTo>
                  <a:pt x="630" y="57"/>
                </a:lnTo>
                <a:lnTo>
                  <a:pt x="631" y="57"/>
                </a:lnTo>
                <a:lnTo>
                  <a:pt x="632" y="57"/>
                </a:lnTo>
                <a:lnTo>
                  <a:pt x="635" y="57"/>
                </a:lnTo>
                <a:lnTo>
                  <a:pt x="636" y="44"/>
                </a:lnTo>
                <a:lnTo>
                  <a:pt x="638" y="51"/>
                </a:lnTo>
                <a:lnTo>
                  <a:pt x="639" y="51"/>
                </a:lnTo>
                <a:lnTo>
                  <a:pt x="640" y="51"/>
                </a:lnTo>
                <a:lnTo>
                  <a:pt x="641" y="51"/>
                </a:lnTo>
                <a:lnTo>
                  <a:pt x="643" y="64"/>
                </a:lnTo>
                <a:lnTo>
                  <a:pt x="645" y="64"/>
                </a:lnTo>
                <a:lnTo>
                  <a:pt x="647" y="57"/>
                </a:lnTo>
                <a:lnTo>
                  <a:pt x="648" y="57"/>
                </a:lnTo>
                <a:lnTo>
                  <a:pt x="649" y="51"/>
                </a:lnTo>
                <a:lnTo>
                  <a:pt x="651" y="51"/>
                </a:lnTo>
                <a:lnTo>
                  <a:pt x="652" y="51"/>
                </a:lnTo>
                <a:lnTo>
                  <a:pt x="653" y="57"/>
                </a:lnTo>
                <a:lnTo>
                  <a:pt x="656" y="51"/>
                </a:lnTo>
                <a:lnTo>
                  <a:pt x="657" y="57"/>
                </a:lnTo>
                <a:lnTo>
                  <a:pt x="658" y="44"/>
                </a:lnTo>
                <a:lnTo>
                  <a:pt x="660" y="44"/>
                </a:lnTo>
                <a:lnTo>
                  <a:pt x="661" y="38"/>
                </a:lnTo>
                <a:lnTo>
                  <a:pt x="662" y="33"/>
                </a:lnTo>
                <a:lnTo>
                  <a:pt x="664" y="33"/>
                </a:lnTo>
                <a:lnTo>
                  <a:pt x="666" y="44"/>
                </a:lnTo>
                <a:lnTo>
                  <a:pt x="667" y="44"/>
                </a:lnTo>
                <a:lnTo>
                  <a:pt x="669" y="51"/>
                </a:lnTo>
                <a:lnTo>
                  <a:pt x="670" y="57"/>
                </a:lnTo>
                <a:lnTo>
                  <a:pt x="671" y="57"/>
                </a:lnTo>
                <a:lnTo>
                  <a:pt x="673" y="51"/>
                </a:lnTo>
                <a:lnTo>
                  <a:pt x="675" y="51"/>
                </a:lnTo>
                <a:lnTo>
                  <a:pt x="676" y="51"/>
                </a:lnTo>
                <a:lnTo>
                  <a:pt x="678" y="57"/>
                </a:lnTo>
                <a:lnTo>
                  <a:pt x="679" y="57"/>
                </a:lnTo>
                <a:lnTo>
                  <a:pt x="680" y="64"/>
                </a:lnTo>
                <a:lnTo>
                  <a:pt x="682" y="64"/>
                </a:lnTo>
                <a:lnTo>
                  <a:pt x="683" y="64"/>
                </a:lnTo>
                <a:lnTo>
                  <a:pt x="686" y="57"/>
                </a:lnTo>
                <a:lnTo>
                  <a:pt x="687" y="44"/>
                </a:lnTo>
                <a:lnTo>
                  <a:pt x="688" y="44"/>
                </a:lnTo>
                <a:lnTo>
                  <a:pt x="689" y="20"/>
                </a:lnTo>
                <a:lnTo>
                  <a:pt x="691" y="20"/>
                </a:lnTo>
                <a:lnTo>
                  <a:pt x="692" y="26"/>
                </a:lnTo>
                <a:lnTo>
                  <a:pt x="693" y="20"/>
                </a:lnTo>
                <a:lnTo>
                  <a:pt x="696" y="7"/>
                </a:lnTo>
                <a:lnTo>
                  <a:pt x="697" y="33"/>
                </a:lnTo>
                <a:lnTo>
                  <a:pt x="698" y="33"/>
                </a:lnTo>
                <a:lnTo>
                  <a:pt x="700" y="33"/>
                </a:lnTo>
                <a:lnTo>
                  <a:pt x="701" y="51"/>
                </a:lnTo>
                <a:lnTo>
                  <a:pt x="702" y="64"/>
                </a:lnTo>
                <a:lnTo>
                  <a:pt x="704" y="64"/>
                </a:lnTo>
                <a:lnTo>
                  <a:pt x="706" y="64"/>
                </a:lnTo>
                <a:lnTo>
                  <a:pt x="708" y="57"/>
                </a:lnTo>
                <a:lnTo>
                  <a:pt x="709" y="57"/>
                </a:lnTo>
                <a:lnTo>
                  <a:pt x="710" y="57"/>
                </a:lnTo>
                <a:lnTo>
                  <a:pt x="711" y="51"/>
                </a:lnTo>
                <a:lnTo>
                  <a:pt x="713" y="51"/>
                </a:lnTo>
                <a:lnTo>
                  <a:pt x="714" y="51"/>
                </a:lnTo>
                <a:lnTo>
                  <a:pt x="717" y="44"/>
                </a:lnTo>
                <a:lnTo>
                  <a:pt x="718" y="44"/>
                </a:lnTo>
                <a:lnTo>
                  <a:pt x="719" y="44"/>
                </a:lnTo>
                <a:lnTo>
                  <a:pt x="721" y="44"/>
                </a:lnTo>
                <a:lnTo>
                  <a:pt x="722" y="44"/>
                </a:lnTo>
                <a:lnTo>
                  <a:pt x="723" y="51"/>
                </a:lnTo>
                <a:lnTo>
                  <a:pt x="724" y="38"/>
                </a:lnTo>
                <a:lnTo>
                  <a:pt x="727" y="38"/>
                </a:lnTo>
                <a:lnTo>
                  <a:pt x="728" y="38"/>
                </a:lnTo>
                <a:lnTo>
                  <a:pt x="730" y="44"/>
                </a:lnTo>
                <a:lnTo>
                  <a:pt x="731" y="44"/>
                </a:lnTo>
                <a:lnTo>
                  <a:pt x="732" y="44"/>
                </a:lnTo>
                <a:lnTo>
                  <a:pt x="733" y="51"/>
                </a:lnTo>
                <a:lnTo>
                  <a:pt x="736" y="44"/>
                </a:lnTo>
                <a:lnTo>
                  <a:pt x="737" y="44"/>
                </a:lnTo>
                <a:lnTo>
                  <a:pt x="739" y="44"/>
                </a:lnTo>
                <a:lnTo>
                  <a:pt x="740" y="51"/>
                </a:lnTo>
                <a:lnTo>
                  <a:pt x="741" y="44"/>
                </a:lnTo>
                <a:lnTo>
                  <a:pt x="743" y="44"/>
                </a:lnTo>
                <a:lnTo>
                  <a:pt x="744" y="44"/>
                </a:lnTo>
                <a:lnTo>
                  <a:pt x="746" y="44"/>
                </a:lnTo>
                <a:lnTo>
                  <a:pt x="748" y="51"/>
                </a:lnTo>
                <a:lnTo>
                  <a:pt x="749" y="57"/>
                </a:lnTo>
                <a:lnTo>
                  <a:pt x="750" y="64"/>
                </a:lnTo>
                <a:lnTo>
                  <a:pt x="752" y="64"/>
                </a:lnTo>
                <a:lnTo>
                  <a:pt x="753" y="64"/>
                </a:lnTo>
                <a:lnTo>
                  <a:pt x="754" y="64"/>
                </a:lnTo>
                <a:lnTo>
                  <a:pt x="757" y="64"/>
                </a:lnTo>
                <a:lnTo>
                  <a:pt x="758" y="64"/>
                </a:lnTo>
                <a:lnTo>
                  <a:pt x="759" y="64"/>
                </a:lnTo>
                <a:lnTo>
                  <a:pt x="761" y="51"/>
                </a:lnTo>
                <a:lnTo>
                  <a:pt x="762" y="51"/>
                </a:lnTo>
                <a:lnTo>
                  <a:pt x="763" y="44"/>
                </a:lnTo>
                <a:lnTo>
                  <a:pt x="765" y="44"/>
                </a:lnTo>
                <a:lnTo>
                  <a:pt x="767" y="38"/>
                </a:lnTo>
                <a:lnTo>
                  <a:pt x="768" y="51"/>
                </a:lnTo>
                <a:lnTo>
                  <a:pt x="770" y="51"/>
                </a:lnTo>
                <a:lnTo>
                  <a:pt x="771" y="57"/>
                </a:lnTo>
                <a:lnTo>
                  <a:pt x="772" y="51"/>
                </a:lnTo>
                <a:lnTo>
                  <a:pt x="774" y="57"/>
                </a:lnTo>
                <a:lnTo>
                  <a:pt x="775" y="51"/>
                </a:lnTo>
                <a:lnTo>
                  <a:pt x="778" y="51"/>
                </a:lnTo>
                <a:lnTo>
                  <a:pt x="779" y="51"/>
                </a:lnTo>
                <a:lnTo>
                  <a:pt x="780" y="51"/>
                </a:lnTo>
                <a:lnTo>
                  <a:pt x="781" y="51"/>
                </a:lnTo>
                <a:lnTo>
                  <a:pt x="783" y="57"/>
                </a:lnTo>
                <a:lnTo>
                  <a:pt x="784" y="57"/>
                </a:lnTo>
                <a:lnTo>
                  <a:pt x="785" y="33"/>
                </a:lnTo>
                <a:lnTo>
                  <a:pt x="788" y="33"/>
                </a:lnTo>
                <a:lnTo>
                  <a:pt x="789" y="26"/>
                </a:lnTo>
                <a:lnTo>
                  <a:pt x="791" y="26"/>
                </a:lnTo>
                <a:lnTo>
                  <a:pt x="792" y="26"/>
                </a:lnTo>
                <a:lnTo>
                  <a:pt x="793" y="51"/>
                </a:lnTo>
                <a:lnTo>
                  <a:pt x="794" y="57"/>
                </a:lnTo>
                <a:lnTo>
                  <a:pt x="797" y="64"/>
                </a:lnTo>
                <a:lnTo>
                  <a:pt x="798" y="64"/>
                </a:lnTo>
                <a:lnTo>
                  <a:pt x="800" y="51"/>
                </a:lnTo>
                <a:lnTo>
                  <a:pt x="801" y="51"/>
                </a:lnTo>
                <a:lnTo>
                  <a:pt x="802" y="51"/>
                </a:lnTo>
                <a:lnTo>
                  <a:pt x="803" y="51"/>
                </a:lnTo>
                <a:lnTo>
                  <a:pt x="805" y="51"/>
                </a:lnTo>
                <a:lnTo>
                  <a:pt x="807" y="64"/>
                </a:lnTo>
                <a:lnTo>
                  <a:pt x="809" y="64"/>
                </a:lnTo>
                <a:lnTo>
                  <a:pt x="810" y="57"/>
                </a:lnTo>
                <a:lnTo>
                  <a:pt x="811" y="57"/>
                </a:lnTo>
                <a:lnTo>
                  <a:pt x="813" y="57"/>
                </a:lnTo>
                <a:lnTo>
                  <a:pt x="814" y="57"/>
                </a:lnTo>
                <a:lnTo>
                  <a:pt x="815" y="57"/>
                </a:lnTo>
                <a:lnTo>
                  <a:pt x="818" y="64"/>
                </a:lnTo>
                <a:lnTo>
                  <a:pt x="819" y="64"/>
                </a:lnTo>
                <a:lnTo>
                  <a:pt x="820" y="64"/>
                </a:lnTo>
                <a:lnTo>
                  <a:pt x="822" y="64"/>
                </a:lnTo>
                <a:lnTo>
                  <a:pt x="823" y="44"/>
                </a:lnTo>
                <a:lnTo>
                  <a:pt x="824" y="44"/>
                </a:lnTo>
                <a:lnTo>
                  <a:pt x="826" y="44"/>
                </a:lnTo>
                <a:lnTo>
                  <a:pt x="828" y="38"/>
                </a:lnTo>
                <a:lnTo>
                  <a:pt x="829" y="33"/>
                </a:lnTo>
                <a:lnTo>
                  <a:pt x="831" y="51"/>
                </a:lnTo>
                <a:lnTo>
                  <a:pt x="832" y="44"/>
                </a:lnTo>
                <a:lnTo>
                  <a:pt x="833" y="44"/>
                </a:lnTo>
                <a:lnTo>
                  <a:pt x="835" y="51"/>
                </a:lnTo>
                <a:lnTo>
                  <a:pt x="836" y="38"/>
                </a:lnTo>
                <a:lnTo>
                  <a:pt x="838" y="20"/>
                </a:lnTo>
                <a:lnTo>
                  <a:pt x="840" y="26"/>
                </a:lnTo>
                <a:lnTo>
                  <a:pt x="841" y="26"/>
                </a:lnTo>
                <a:lnTo>
                  <a:pt x="842" y="26"/>
                </a:lnTo>
                <a:lnTo>
                  <a:pt x="844" y="26"/>
                </a:lnTo>
                <a:lnTo>
                  <a:pt x="845" y="44"/>
                </a:lnTo>
                <a:lnTo>
                  <a:pt x="848" y="44"/>
                </a:lnTo>
                <a:lnTo>
                  <a:pt x="849" y="44"/>
                </a:lnTo>
                <a:lnTo>
                  <a:pt x="850" y="38"/>
                </a:lnTo>
                <a:lnTo>
                  <a:pt x="851" y="57"/>
                </a:lnTo>
                <a:lnTo>
                  <a:pt x="853" y="57"/>
                </a:lnTo>
                <a:lnTo>
                  <a:pt x="854" y="57"/>
                </a:lnTo>
                <a:lnTo>
                  <a:pt x="855" y="57"/>
                </a:lnTo>
                <a:lnTo>
                  <a:pt x="858" y="64"/>
                </a:lnTo>
                <a:lnTo>
                  <a:pt x="859" y="64"/>
                </a:lnTo>
                <a:lnTo>
                  <a:pt x="860" y="57"/>
                </a:lnTo>
                <a:lnTo>
                  <a:pt x="862" y="57"/>
                </a:lnTo>
                <a:lnTo>
                  <a:pt x="863" y="57"/>
                </a:lnTo>
                <a:lnTo>
                  <a:pt x="864" y="38"/>
                </a:lnTo>
                <a:lnTo>
                  <a:pt x="866" y="38"/>
                </a:lnTo>
                <a:lnTo>
                  <a:pt x="868" y="44"/>
                </a:lnTo>
                <a:lnTo>
                  <a:pt x="870" y="38"/>
                </a:lnTo>
                <a:lnTo>
                  <a:pt x="871" y="38"/>
                </a:lnTo>
                <a:lnTo>
                  <a:pt x="872" y="51"/>
                </a:lnTo>
                <a:lnTo>
                  <a:pt x="873" y="51"/>
                </a:lnTo>
                <a:lnTo>
                  <a:pt x="875" y="51"/>
                </a:lnTo>
                <a:lnTo>
                  <a:pt x="876" y="57"/>
                </a:lnTo>
                <a:lnTo>
                  <a:pt x="879" y="51"/>
                </a:lnTo>
                <a:lnTo>
                  <a:pt x="880" y="57"/>
                </a:lnTo>
                <a:lnTo>
                  <a:pt x="881" y="57"/>
                </a:lnTo>
                <a:lnTo>
                  <a:pt x="883" y="51"/>
                </a:lnTo>
                <a:lnTo>
                  <a:pt x="884" y="51"/>
                </a:lnTo>
                <a:lnTo>
                  <a:pt x="885" y="57"/>
                </a:lnTo>
                <a:lnTo>
                  <a:pt x="886" y="51"/>
                </a:lnTo>
                <a:lnTo>
                  <a:pt x="889" y="44"/>
                </a:lnTo>
                <a:lnTo>
                  <a:pt x="890" y="38"/>
                </a:lnTo>
                <a:lnTo>
                  <a:pt x="892" y="38"/>
                </a:lnTo>
                <a:lnTo>
                  <a:pt x="893" y="38"/>
                </a:lnTo>
                <a:lnTo>
                  <a:pt x="894" y="44"/>
                </a:lnTo>
                <a:lnTo>
                  <a:pt x="895" y="44"/>
                </a:lnTo>
                <a:lnTo>
                  <a:pt x="897" y="57"/>
                </a:lnTo>
                <a:lnTo>
                  <a:pt x="899" y="44"/>
                </a:lnTo>
                <a:lnTo>
                  <a:pt x="901" y="38"/>
                </a:lnTo>
                <a:lnTo>
                  <a:pt x="902" y="38"/>
                </a:lnTo>
                <a:lnTo>
                  <a:pt x="903" y="44"/>
                </a:lnTo>
                <a:lnTo>
                  <a:pt x="905" y="38"/>
                </a:lnTo>
                <a:lnTo>
                  <a:pt x="906" y="51"/>
                </a:lnTo>
                <a:lnTo>
                  <a:pt x="908" y="51"/>
                </a:lnTo>
                <a:lnTo>
                  <a:pt x="910" y="51"/>
                </a:lnTo>
                <a:lnTo>
                  <a:pt x="911" y="51"/>
                </a:lnTo>
                <a:lnTo>
                  <a:pt x="912" y="38"/>
                </a:lnTo>
                <a:lnTo>
                  <a:pt x="914" y="20"/>
                </a:lnTo>
                <a:lnTo>
                  <a:pt x="915" y="26"/>
                </a:lnTo>
                <a:lnTo>
                  <a:pt x="916" y="26"/>
                </a:lnTo>
                <a:lnTo>
                  <a:pt x="919" y="13"/>
                </a:lnTo>
                <a:lnTo>
                  <a:pt x="920" y="7"/>
                </a:lnTo>
                <a:lnTo>
                  <a:pt x="921" y="26"/>
                </a:lnTo>
                <a:lnTo>
                  <a:pt x="923" y="26"/>
                </a:lnTo>
                <a:lnTo>
                  <a:pt x="924" y="20"/>
                </a:lnTo>
                <a:lnTo>
                  <a:pt x="925" y="26"/>
                </a:lnTo>
                <a:lnTo>
                  <a:pt x="927" y="51"/>
                </a:lnTo>
                <a:lnTo>
                  <a:pt x="929" y="38"/>
                </a:lnTo>
                <a:lnTo>
                  <a:pt x="930" y="33"/>
                </a:lnTo>
                <a:lnTo>
                  <a:pt x="932" y="38"/>
                </a:lnTo>
                <a:lnTo>
                  <a:pt x="933" y="44"/>
                </a:lnTo>
                <a:lnTo>
                  <a:pt x="934" y="38"/>
                </a:lnTo>
                <a:lnTo>
                  <a:pt x="936" y="38"/>
                </a:lnTo>
                <a:lnTo>
                  <a:pt x="937" y="44"/>
                </a:lnTo>
                <a:lnTo>
                  <a:pt x="940" y="44"/>
                </a:lnTo>
                <a:lnTo>
                  <a:pt x="941" y="44"/>
                </a:lnTo>
                <a:lnTo>
                  <a:pt x="942" y="51"/>
                </a:lnTo>
                <a:lnTo>
                  <a:pt x="943" y="57"/>
                </a:lnTo>
                <a:lnTo>
                  <a:pt x="945" y="57"/>
                </a:lnTo>
                <a:lnTo>
                  <a:pt x="946" y="57"/>
                </a:lnTo>
                <a:lnTo>
                  <a:pt x="947" y="57"/>
                </a:lnTo>
                <a:lnTo>
                  <a:pt x="950" y="44"/>
                </a:lnTo>
                <a:lnTo>
                  <a:pt x="951" y="51"/>
                </a:lnTo>
                <a:lnTo>
                  <a:pt x="953" y="51"/>
                </a:lnTo>
                <a:lnTo>
                  <a:pt x="954" y="51"/>
                </a:lnTo>
                <a:lnTo>
                  <a:pt x="955" y="51"/>
                </a:lnTo>
                <a:lnTo>
                  <a:pt x="956" y="57"/>
                </a:lnTo>
                <a:lnTo>
                  <a:pt x="958" y="57"/>
                </a:lnTo>
                <a:lnTo>
                  <a:pt x="960" y="57"/>
                </a:lnTo>
                <a:lnTo>
                  <a:pt x="962" y="38"/>
                </a:lnTo>
                <a:lnTo>
                  <a:pt x="963" y="38"/>
                </a:lnTo>
                <a:lnTo>
                  <a:pt x="964" y="33"/>
                </a:lnTo>
                <a:lnTo>
                  <a:pt x="965" y="13"/>
                </a:lnTo>
                <a:lnTo>
                  <a:pt x="967" y="0"/>
                </a:lnTo>
                <a:lnTo>
                  <a:pt x="969" y="13"/>
                </a:lnTo>
                <a:lnTo>
                  <a:pt x="971" y="13"/>
                </a:lnTo>
                <a:lnTo>
                  <a:pt x="972" y="20"/>
                </a:lnTo>
                <a:lnTo>
                  <a:pt x="973" y="33"/>
                </a:lnTo>
                <a:lnTo>
                  <a:pt x="975" y="44"/>
                </a:lnTo>
                <a:lnTo>
                  <a:pt x="976" y="51"/>
                </a:lnTo>
                <a:lnTo>
                  <a:pt x="977" y="38"/>
                </a:lnTo>
                <a:lnTo>
                  <a:pt x="980" y="44"/>
                </a:lnTo>
                <a:lnTo>
                  <a:pt x="981" y="51"/>
                </a:lnTo>
                <a:lnTo>
                  <a:pt x="982" y="44"/>
                </a:lnTo>
                <a:lnTo>
                  <a:pt x="984" y="33"/>
                </a:lnTo>
                <a:lnTo>
                  <a:pt x="985" y="44"/>
                </a:lnTo>
                <a:lnTo>
                  <a:pt x="986" y="44"/>
                </a:lnTo>
                <a:lnTo>
                  <a:pt x="987" y="44"/>
                </a:lnTo>
                <a:lnTo>
                  <a:pt x="990" y="44"/>
                </a:lnTo>
                <a:lnTo>
                  <a:pt x="991" y="57"/>
                </a:lnTo>
                <a:lnTo>
                  <a:pt x="993" y="51"/>
                </a:lnTo>
                <a:lnTo>
                  <a:pt x="994" y="44"/>
                </a:lnTo>
                <a:lnTo>
                  <a:pt x="995" y="38"/>
                </a:lnTo>
                <a:lnTo>
                  <a:pt x="997" y="38"/>
                </a:lnTo>
                <a:lnTo>
                  <a:pt x="998" y="38"/>
                </a:lnTo>
                <a:lnTo>
                  <a:pt x="1000" y="33"/>
                </a:lnTo>
                <a:lnTo>
                  <a:pt x="1002" y="26"/>
                </a:lnTo>
                <a:lnTo>
                  <a:pt x="1003" y="26"/>
                </a:lnTo>
                <a:lnTo>
                  <a:pt x="1004" y="33"/>
                </a:lnTo>
                <a:lnTo>
                  <a:pt x="1006" y="33"/>
                </a:lnTo>
                <a:lnTo>
                  <a:pt x="1007" y="44"/>
                </a:lnTo>
                <a:lnTo>
                  <a:pt x="1008" y="57"/>
                </a:lnTo>
                <a:lnTo>
                  <a:pt x="1011" y="57"/>
                </a:lnTo>
                <a:lnTo>
                  <a:pt x="1012" y="57"/>
                </a:lnTo>
                <a:lnTo>
                  <a:pt x="1013" y="44"/>
                </a:lnTo>
                <a:lnTo>
                  <a:pt x="1015" y="20"/>
                </a:lnTo>
                <a:lnTo>
                  <a:pt x="1016" y="20"/>
                </a:lnTo>
                <a:lnTo>
                  <a:pt x="1017" y="20"/>
                </a:lnTo>
                <a:lnTo>
                  <a:pt x="1020" y="20"/>
                </a:lnTo>
                <a:lnTo>
                  <a:pt x="1021" y="26"/>
                </a:lnTo>
                <a:lnTo>
                  <a:pt x="1022" y="33"/>
                </a:lnTo>
                <a:lnTo>
                  <a:pt x="1024" y="20"/>
                </a:lnTo>
                <a:lnTo>
                  <a:pt x="1025" y="20"/>
                </a:lnTo>
                <a:lnTo>
                  <a:pt x="1026" y="20"/>
                </a:lnTo>
                <a:lnTo>
                  <a:pt x="1028" y="0"/>
                </a:lnTo>
                <a:lnTo>
                  <a:pt x="1030" y="13"/>
                </a:lnTo>
                <a:lnTo>
                  <a:pt x="1032" y="26"/>
                </a:lnTo>
                <a:lnTo>
                  <a:pt x="1033" y="13"/>
                </a:lnTo>
                <a:lnTo>
                  <a:pt x="1034" y="13"/>
                </a:lnTo>
                <a:lnTo>
                  <a:pt x="1035" y="33"/>
                </a:lnTo>
                <a:lnTo>
                  <a:pt x="1037" y="2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49" name="Freeform 14"/>
          <p:cNvSpPr>
            <a:spLocks/>
          </p:cNvSpPr>
          <p:nvPr/>
        </p:nvSpPr>
        <p:spPr bwMode="auto">
          <a:xfrm>
            <a:off x="1333500" y="1368425"/>
            <a:ext cx="369888" cy="2001838"/>
          </a:xfrm>
          <a:custGeom>
            <a:avLst/>
            <a:gdLst>
              <a:gd name="T0" fmla="*/ 2147483647 w 1038"/>
              <a:gd name="T1" fmla="*/ 2147483647 h 4480"/>
              <a:gd name="T2" fmla="*/ 2147483647 w 1038"/>
              <a:gd name="T3" fmla="*/ 2147483647 h 4480"/>
              <a:gd name="T4" fmla="*/ 2147483647 w 1038"/>
              <a:gd name="T5" fmla="*/ 2147483647 h 4480"/>
              <a:gd name="T6" fmla="*/ 2147483647 w 1038"/>
              <a:gd name="T7" fmla="*/ 2147483647 h 4480"/>
              <a:gd name="T8" fmla="*/ 2147483647 w 1038"/>
              <a:gd name="T9" fmla="*/ 2147483647 h 4480"/>
              <a:gd name="T10" fmla="*/ 2147483647 w 1038"/>
              <a:gd name="T11" fmla="*/ 2147483647 h 4480"/>
              <a:gd name="T12" fmla="*/ 2147483647 w 1038"/>
              <a:gd name="T13" fmla="*/ 2147483647 h 4480"/>
              <a:gd name="T14" fmla="*/ 2147483647 w 1038"/>
              <a:gd name="T15" fmla="*/ 2147483647 h 4480"/>
              <a:gd name="T16" fmla="*/ 2147483647 w 1038"/>
              <a:gd name="T17" fmla="*/ 2147483647 h 4480"/>
              <a:gd name="T18" fmla="*/ 2147483647 w 1038"/>
              <a:gd name="T19" fmla="*/ 2147483647 h 4480"/>
              <a:gd name="T20" fmla="*/ 2147483647 w 1038"/>
              <a:gd name="T21" fmla="*/ 2147483647 h 4480"/>
              <a:gd name="T22" fmla="*/ 2147483647 w 1038"/>
              <a:gd name="T23" fmla="*/ 2147483647 h 4480"/>
              <a:gd name="T24" fmla="*/ 2147483647 w 1038"/>
              <a:gd name="T25" fmla="*/ 2147483647 h 4480"/>
              <a:gd name="T26" fmla="*/ 2147483647 w 1038"/>
              <a:gd name="T27" fmla="*/ 2147483647 h 4480"/>
              <a:gd name="T28" fmla="*/ 2147483647 w 1038"/>
              <a:gd name="T29" fmla="*/ 2147483647 h 4480"/>
              <a:gd name="T30" fmla="*/ 2147483647 w 1038"/>
              <a:gd name="T31" fmla="*/ 2147483647 h 4480"/>
              <a:gd name="T32" fmla="*/ 2147483647 w 1038"/>
              <a:gd name="T33" fmla="*/ 2147483647 h 4480"/>
              <a:gd name="T34" fmla="*/ 2147483647 w 1038"/>
              <a:gd name="T35" fmla="*/ 2147483647 h 4480"/>
              <a:gd name="T36" fmla="*/ 2147483647 w 1038"/>
              <a:gd name="T37" fmla="*/ 2147483647 h 4480"/>
              <a:gd name="T38" fmla="*/ 2147483647 w 1038"/>
              <a:gd name="T39" fmla="*/ 2147483647 h 4480"/>
              <a:gd name="T40" fmla="*/ 2147483647 w 1038"/>
              <a:gd name="T41" fmla="*/ 2147483647 h 4480"/>
              <a:gd name="T42" fmla="*/ 2147483647 w 1038"/>
              <a:gd name="T43" fmla="*/ 2147483647 h 4480"/>
              <a:gd name="T44" fmla="*/ 2147483647 w 1038"/>
              <a:gd name="T45" fmla="*/ 2147483647 h 4480"/>
              <a:gd name="T46" fmla="*/ 2147483647 w 1038"/>
              <a:gd name="T47" fmla="*/ 2147483647 h 4480"/>
              <a:gd name="T48" fmla="*/ 2147483647 w 1038"/>
              <a:gd name="T49" fmla="*/ 2147483647 h 4480"/>
              <a:gd name="T50" fmla="*/ 2147483647 w 1038"/>
              <a:gd name="T51" fmla="*/ 2147483647 h 4480"/>
              <a:gd name="T52" fmla="*/ 2147483647 w 1038"/>
              <a:gd name="T53" fmla="*/ 2147483647 h 4480"/>
              <a:gd name="T54" fmla="*/ 2147483647 w 1038"/>
              <a:gd name="T55" fmla="*/ 2147483647 h 4480"/>
              <a:gd name="T56" fmla="*/ 2147483647 w 1038"/>
              <a:gd name="T57" fmla="*/ 2147483647 h 4480"/>
              <a:gd name="T58" fmla="*/ 2147483647 w 1038"/>
              <a:gd name="T59" fmla="*/ 2147483647 h 4480"/>
              <a:gd name="T60" fmla="*/ 2147483647 w 1038"/>
              <a:gd name="T61" fmla="*/ 2147483647 h 4480"/>
              <a:gd name="T62" fmla="*/ 2147483647 w 1038"/>
              <a:gd name="T63" fmla="*/ 2147483647 h 4480"/>
              <a:gd name="T64" fmla="*/ 2147483647 w 1038"/>
              <a:gd name="T65" fmla="*/ 2147483647 h 4480"/>
              <a:gd name="T66" fmla="*/ 2147483647 w 1038"/>
              <a:gd name="T67" fmla="*/ 2147483647 h 4480"/>
              <a:gd name="T68" fmla="*/ 2147483647 w 1038"/>
              <a:gd name="T69" fmla="*/ 2147483647 h 4480"/>
              <a:gd name="T70" fmla="*/ 2147483647 w 1038"/>
              <a:gd name="T71" fmla="*/ 2147483647 h 4480"/>
              <a:gd name="T72" fmla="*/ 2147483647 w 1038"/>
              <a:gd name="T73" fmla="*/ 2147483647 h 4480"/>
              <a:gd name="T74" fmla="*/ 2147483647 w 1038"/>
              <a:gd name="T75" fmla="*/ 2147483647 h 4480"/>
              <a:gd name="T76" fmla="*/ 2147483647 w 1038"/>
              <a:gd name="T77" fmla="*/ 2147483647 h 4480"/>
              <a:gd name="T78" fmla="*/ 2147483647 w 1038"/>
              <a:gd name="T79" fmla="*/ 2147483647 h 4480"/>
              <a:gd name="T80" fmla="*/ 2147483647 w 1038"/>
              <a:gd name="T81" fmla="*/ 2147483647 h 4480"/>
              <a:gd name="T82" fmla="*/ 2147483647 w 1038"/>
              <a:gd name="T83" fmla="*/ 2147483647 h 4480"/>
              <a:gd name="T84" fmla="*/ 2147483647 w 1038"/>
              <a:gd name="T85" fmla="*/ 2147483647 h 4480"/>
              <a:gd name="T86" fmla="*/ 2147483647 w 1038"/>
              <a:gd name="T87" fmla="*/ 2147483647 h 4480"/>
              <a:gd name="T88" fmla="*/ 2147483647 w 1038"/>
              <a:gd name="T89" fmla="*/ 2147483647 h 4480"/>
              <a:gd name="T90" fmla="*/ 2147483647 w 1038"/>
              <a:gd name="T91" fmla="*/ 2147483647 h 4480"/>
              <a:gd name="T92" fmla="*/ 2147483647 w 1038"/>
              <a:gd name="T93" fmla="*/ 2147483647 h 4480"/>
              <a:gd name="T94" fmla="*/ 2147483647 w 1038"/>
              <a:gd name="T95" fmla="*/ 2147483647 h 4480"/>
              <a:gd name="T96" fmla="*/ 2147483647 w 1038"/>
              <a:gd name="T97" fmla="*/ 2147483647 h 4480"/>
              <a:gd name="T98" fmla="*/ 2147483647 w 1038"/>
              <a:gd name="T99" fmla="*/ 2147483647 h 4480"/>
              <a:gd name="T100" fmla="*/ 2147483647 w 1038"/>
              <a:gd name="T101" fmla="*/ 2147483647 h 4480"/>
              <a:gd name="T102" fmla="*/ 2147483647 w 1038"/>
              <a:gd name="T103" fmla="*/ 2147483647 h 4480"/>
              <a:gd name="T104" fmla="*/ 2147483647 w 1038"/>
              <a:gd name="T105" fmla="*/ 2147483647 h 4480"/>
              <a:gd name="T106" fmla="*/ 2147483647 w 1038"/>
              <a:gd name="T107" fmla="*/ 2147483647 h 4480"/>
              <a:gd name="T108" fmla="*/ 2147483647 w 1038"/>
              <a:gd name="T109" fmla="*/ 2147483647 h 4480"/>
              <a:gd name="T110" fmla="*/ 2147483647 w 1038"/>
              <a:gd name="T111" fmla="*/ 2147483647 h 4480"/>
              <a:gd name="T112" fmla="*/ 2147483647 w 1038"/>
              <a:gd name="T113" fmla="*/ 2147483647 h 4480"/>
              <a:gd name="T114" fmla="*/ 2147483647 w 1038"/>
              <a:gd name="T115" fmla="*/ 2147483647 h 4480"/>
              <a:gd name="T116" fmla="*/ 2147483647 w 1038"/>
              <a:gd name="T117" fmla="*/ 2147483647 h 4480"/>
              <a:gd name="T118" fmla="*/ 2147483647 w 1038"/>
              <a:gd name="T119" fmla="*/ 2147483647 h 4480"/>
              <a:gd name="T120" fmla="*/ 2147483647 w 1038"/>
              <a:gd name="T121" fmla="*/ 2147483647 h 4480"/>
              <a:gd name="T122" fmla="*/ 2147483647 w 1038"/>
              <a:gd name="T123" fmla="*/ 2147483647 h 4480"/>
              <a:gd name="T124" fmla="*/ 2147483647 w 1038"/>
              <a:gd name="T125" fmla="*/ 2147483647 h 44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38"/>
              <a:gd name="T190" fmla="*/ 0 h 4480"/>
              <a:gd name="T191" fmla="*/ 1038 w 1038"/>
              <a:gd name="T192" fmla="*/ 4480 h 44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38" h="4480">
                <a:moveTo>
                  <a:pt x="0" y="4474"/>
                </a:moveTo>
                <a:lnTo>
                  <a:pt x="0" y="4430"/>
                </a:lnTo>
                <a:lnTo>
                  <a:pt x="1" y="4423"/>
                </a:lnTo>
                <a:lnTo>
                  <a:pt x="4" y="4443"/>
                </a:lnTo>
                <a:lnTo>
                  <a:pt x="5" y="4443"/>
                </a:lnTo>
                <a:lnTo>
                  <a:pt x="6" y="4430"/>
                </a:lnTo>
                <a:lnTo>
                  <a:pt x="8" y="4448"/>
                </a:lnTo>
                <a:lnTo>
                  <a:pt x="9" y="4443"/>
                </a:lnTo>
                <a:lnTo>
                  <a:pt x="10" y="4443"/>
                </a:lnTo>
                <a:lnTo>
                  <a:pt x="11" y="4443"/>
                </a:lnTo>
                <a:lnTo>
                  <a:pt x="14" y="4461"/>
                </a:lnTo>
                <a:lnTo>
                  <a:pt x="15" y="4461"/>
                </a:lnTo>
                <a:lnTo>
                  <a:pt x="17" y="4461"/>
                </a:lnTo>
                <a:lnTo>
                  <a:pt x="18" y="4454"/>
                </a:lnTo>
                <a:lnTo>
                  <a:pt x="19" y="4448"/>
                </a:lnTo>
                <a:lnTo>
                  <a:pt x="20" y="4443"/>
                </a:lnTo>
                <a:lnTo>
                  <a:pt x="22" y="4443"/>
                </a:lnTo>
                <a:lnTo>
                  <a:pt x="24" y="4454"/>
                </a:lnTo>
                <a:lnTo>
                  <a:pt x="26" y="4448"/>
                </a:lnTo>
                <a:lnTo>
                  <a:pt x="27" y="4454"/>
                </a:lnTo>
                <a:lnTo>
                  <a:pt x="28" y="4448"/>
                </a:lnTo>
                <a:lnTo>
                  <a:pt x="30" y="4448"/>
                </a:lnTo>
                <a:lnTo>
                  <a:pt x="31" y="4443"/>
                </a:lnTo>
                <a:lnTo>
                  <a:pt x="32" y="4443"/>
                </a:lnTo>
                <a:lnTo>
                  <a:pt x="35" y="4436"/>
                </a:lnTo>
                <a:lnTo>
                  <a:pt x="36" y="4448"/>
                </a:lnTo>
                <a:lnTo>
                  <a:pt x="37" y="4454"/>
                </a:lnTo>
                <a:lnTo>
                  <a:pt x="39" y="4461"/>
                </a:lnTo>
                <a:lnTo>
                  <a:pt x="40" y="4467"/>
                </a:lnTo>
                <a:lnTo>
                  <a:pt x="41" y="4474"/>
                </a:lnTo>
                <a:lnTo>
                  <a:pt x="44" y="4467"/>
                </a:lnTo>
                <a:lnTo>
                  <a:pt x="45" y="4461"/>
                </a:lnTo>
                <a:lnTo>
                  <a:pt x="46" y="4461"/>
                </a:lnTo>
                <a:lnTo>
                  <a:pt x="48" y="4467"/>
                </a:lnTo>
                <a:lnTo>
                  <a:pt x="49" y="4461"/>
                </a:lnTo>
                <a:lnTo>
                  <a:pt x="50" y="4467"/>
                </a:lnTo>
                <a:lnTo>
                  <a:pt x="52" y="4436"/>
                </a:lnTo>
                <a:lnTo>
                  <a:pt x="54" y="4436"/>
                </a:lnTo>
                <a:lnTo>
                  <a:pt x="55" y="4423"/>
                </a:lnTo>
                <a:lnTo>
                  <a:pt x="57" y="4430"/>
                </a:lnTo>
                <a:lnTo>
                  <a:pt x="58" y="4430"/>
                </a:lnTo>
                <a:lnTo>
                  <a:pt x="59" y="4461"/>
                </a:lnTo>
                <a:lnTo>
                  <a:pt x="61" y="4461"/>
                </a:lnTo>
                <a:lnTo>
                  <a:pt x="62" y="4467"/>
                </a:lnTo>
                <a:lnTo>
                  <a:pt x="65" y="4467"/>
                </a:lnTo>
                <a:lnTo>
                  <a:pt x="66" y="4461"/>
                </a:lnTo>
                <a:lnTo>
                  <a:pt x="67" y="4454"/>
                </a:lnTo>
                <a:lnTo>
                  <a:pt x="68" y="4448"/>
                </a:lnTo>
                <a:lnTo>
                  <a:pt x="70" y="4454"/>
                </a:lnTo>
                <a:lnTo>
                  <a:pt x="71" y="4448"/>
                </a:lnTo>
                <a:lnTo>
                  <a:pt x="72" y="4454"/>
                </a:lnTo>
                <a:lnTo>
                  <a:pt x="75" y="4454"/>
                </a:lnTo>
                <a:lnTo>
                  <a:pt x="76" y="4467"/>
                </a:lnTo>
                <a:lnTo>
                  <a:pt x="77" y="4474"/>
                </a:lnTo>
                <a:lnTo>
                  <a:pt x="79" y="4480"/>
                </a:lnTo>
                <a:lnTo>
                  <a:pt x="80" y="4461"/>
                </a:lnTo>
                <a:lnTo>
                  <a:pt x="81" y="4448"/>
                </a:lnTo>
                <a:lnTo>
                  <a:pt x="83" y="4417"/>
                </a:lnTo>
                <a:lnTo>
                  <a:pt x="85" y="4410"/>
                </a:lnTo>
                <a:lnTo>
                  <a:pt x="87" y="4392"/>
                </a:lnTo>
                <a:lnTo>
                  <a:pt x="88" y="4410"/>
                </a:lnTo>
                <a:lnTo>
                  <a:pt x="89" y="4423"/>
                </a:lnTo>
                <a:lnTo>
                  <a:pt x="90" y="4443"/>
                </a:lnTo>
                <a:lnTo>
                  <a:pt x="92" y="4436"/>
                </a:lnTo>
                <a:lnTo>
                  <a:pt x="93" y="4454"/>
                </a:lnTo>
                <a:lnTo>
                  <a:pt x="96" y="4448"/>
                </a:lnTo>
                <a:lnTo>
                  <a:pt x="97" y="4436"/>
                </a:lnTo>
                <a:lnTo>
                  <a:pt x="98" y="4436"/>
                </a:lnTo>
                <a:lnTo>
                  <a:pt x="100" y="4430"/>
                </a:lnTo>
                <a:lnTo>
                  <a:pt x="101" y="4430"/>
                </a:lnTo>
                <a:lnTo>
                  <a:pt x="102" y="4430"/>
                </a:lnTo>
                <a:lnTo>
                  <a:pt x="105" y="4443"/>
                </a:lnTo>
                <a:lnTo>
                  <a:pt x="106" y="4448"/>
                </a:lnTo>
                <a:lnTo>
                  <a:pt x="107" y="4454"/>
                </a:lnTo>
                <a:lnTo>
                  <a:pt x="109" y="4443"/>
                </a:lnTo>
                <a:lnTo>
                  <a:pt x="110" y="4430"/>
                </a:lnTo>
                <a:lnTo>
                  <a:pt x="111" y="4436"/>
                </a:lnTo>
                <a:lnTo>
                  <a:pt x="112" y="4436"/>
                </a:lnTo>
                <a:lnTo>
                  <a:pt x="115" y="4436"/>
                </a:lnTo>
                <a:lnTo>
                  <a:pt x="116" y="4448"/>
                </a:lnTo>
                <a:lnTo>
                  <a:pt x="118" y="4467"/>
                </a:lnTo>
                <a:lnTo>
                  <a:pt x="119" y="4467"/>
                </a:lnTo>
                <a:lnTo>
                  <a:pt x="120" y="4467"/>
                </a:lnTo>
                <a:lnTo>
                  <a:pt x="122" y="4467"/>
                </a:lnTo>
                <a:lnTo>
                  <a:pt x="123" y="4467"/>
                </a:lnTo>
                <a:lnTo>
                  <a:pt x="125" y="4461"/>
                </a:lnTo>
                <a:lnTo>
                  <a:pt x="127" y="4454"/>
                </a:lnTo>
                <a:lnTo>
                  <a:pt x="128" y="4454"/>
                </a:lnTo>
                <a:lnTo>
                  <a:pt x="129" y="4454"/>
                </a:lnTo>
                <a:lnTo>
                  <a:pt x="131" y="4454"/>
                </a:lnTo>
                <a:lnTo>
                  <a:pt x="132" y="4461"/>
                </a:lnTo>
                <a:lnTo>
                  <a:pt x="133" y="4467"/>
                </a:lnTo>
                <a:lnTo>
                  <a:pt x="136" y="4454"/>
                </a:lnTo>
                <a:lnTo>
                  <a:pt x="137" y="4467"/>
                </a:lnTo>
                <a:lnTo>
                  <a:pt x="138" y="4448"/>
                </a:lnTo>
                <a:lnTo>
                  <a:pt x="140" y="4436"/>
                </a:lnTo>
                <a:lnTo>
                  <a:pt x="141" y="4436"/>
                </a:lnTo>
                <a:lnTo>
                  <a:pt x="142" y="4448"/>
                </a:lnTo>
                <a:lnTo>
                  <a:pt x="144" y="4443"/>
                </a:lnTo>
                <a:lnTo>
                  <a:pt x="146" y="4454"/>
                </a:lnTo>
                <a:lnTo>
                  <a:pt x="147" y="4467"/>
                </a:lnTo>
                <a:lnTo>
                  <a:pt x="149" y="4461"/>
                </a:lnTo>
                <a:lnTo>
                  <a:pt x="150" y="4443"/>
                </a:lnTo>
                <a:lnTo>
                  <a:pt x="151" y="4443"/>
                </a:lnTo>
                <a:lnTo>
                  <a:pt x="153" y="4443"/>
                </a:lnTo>
                <a:lnTo>
                  <a:pt x="154" y="4443"/>
                </a:lnTo>
                <a:lnTo>
                  <a:pt x="157" y="4454"/>
                </a:lnTo>
                <a:lnTo>
                  <a:pt x="158" y="4448"/>
                </a:lnTo>
                <a:lnTo>
                  <a:pt x="159" y="4448"/>
                </a:lnTo>
                <a:lnTo>
                  <a:pt x="160" y="4454"/>
                </a:lnTo>
                <a:lnTo>
                  <a:pt x="162" y="4448"/>
                </a:lnTo>
                <a:lnTo>
                  <a:pt x="163" y="4417"/>
                </a:lnTo>
                <a:lnTo>
                  <a:pt x="166" y="4443"/>
                </a:lnTo>
                <a:lnTo>
                  <a:pt x="167" y="4436"/>
                </a:lnTo>
                <a:lnTo>
                  <a:pt x="168" y="4417"/>
                </a:lnTo>
                <a:lnTo>
                  <a:pt x="170" y="4423"/>
                </a:lnTo>
                <a:lnTo>
                  <a:pt x="171" y="4448"/>
                </a:lnTo>
                <a:lnTo>
                  <a:pt x="172" y="4454"/>
                </a:lnTo>
                <a:lnTo>
                  <a:pt x="173" y="4461"/>
                </a:lnTo>
                <a:lnTo>
                  <a:pt x="176" y="4467"/>
                </a:lnTo>
                <a:lnTo>
                  <a:pt x="177" y="4467"/>
                </a:lnTo>
                <a:lnTo>
                  <a:pt x="179" y="4467"/>
                </a:lnTo>
                <a:lnTo>
                  <a:pt x="180" y="4454"/>
                </a:lnTo>
                <a:lnTo>
                  <a:pt x="181" y="4448"/>
                </a:lnTo>
                <a:lnTo>
                  <a:pt x="182" y="4448"/>
                </a:lnTo>
                <a:lnTo>
                  <a:pt x="184" y="4443"/>
                </a:lnTo>
                <a:lnTo>
                  <a:pt x="186" y="4430"/>
                </a:lnTo>
                <a:lnTo>
                  <a:pt x="188" y="4430"/>
                </a:lnTo>
                <a:lnTo>
                  <a:pt x="189" y="4430"/>
                </a:lnTo>
                <a:lnTo>
                  <a:pt x="190" y="4430"/>
                </a:lnTo>
                <a:lnTo>
                  <a:pt x="192" y="4443"/>
                </a:lnTo>
                <a:lnTo>
                  <a:pt x="193" y="4454"/>
                </a:lnTo>
                <a:lnTo>
                  <a:pt x="194" y="4461"/>
                </a:lnTo>
                <a:lnTo>
                  <a:pt x="197" y="4467"/>
                </a:lnTo>
                <a:lnTo>
                  <a:pt x="198" y="4474"/>
                </a:lnTo>
                <a:lnTo>
                  <a:pt x="199" y="4467"/>
                </a:lnTo>
                <a:lnTo>
                  <a:pt x="201" y="4467"/>
                </a:lnTo>
                <a:lnTo>
                  <a:pt x="202" y="4474"/>
                </a:lnTo>
                <a:lnTo>
                  <a:pt x="203" y="4461"/>
                </a:lnTo>
                <a:lnTo>
                  <a:pt x="204" y="4467"/>
                </a:lnTo>
                <a:lnTo>
                  <a:pt x="207" y="4461"/>
                </a:lnTo>
                <a:lnTo>
                  <a:pt x="208" y="4461"/>
                </a:lnTo>
                <a:lnTo>
                  <a:pt x="210" y="4454"/>
                </a:lnTo>
                <a:lnTo>
                  <a:pt x="211" y="4448"/>
                </a:lnTo>
                <a:lnTo>
                  <a:pt x="212" y="4443"/>
                </a:lnTo>
                <a:lnTo>
                  <a:pt x="214" y="4454"/>
                </a:lnTo>
                <a:lnTo>
                  <a:pt x="216" y="4454"/>
                </a:lnTo>
                <a:lnTo>
                  <a:pt x="217" y="4454"/>
                </a:lnTo>
                <a:lnTo>
                  <a:pt x="219" y="4474"/>
                </a:lnTo>
                <a:lnTo>
                  <a:pt x="220" y="4480"/>
                </a:lnTo>
                <a:lnTo>
                  <a:pt x="221" y="4454"/>
                </a:lnTo>
                <a:lnTo>
                  <a:pt x="223" y="4454"/>
                </a:lnTo>
                <a:lnTo>
                  <a:pt x="224" y="4454"/>
                </a:lnTo>
                <a:lnTo>
                  <a:pt x="227" y="4448"/>
                </a:lnTo>
                <a:lnTo>
                  <a:pt x="228" y="4448"/>
                </a:lnTo>
                <a:lnTo>
                  <a:pt x="229" y="4448"/>
                </a:lnTo>
                <a:lnTo>
                  <a:pt x="230" y="4443"/>
                </a:lnTo>
                <a:lnTo>
                  <a:pt x="232" y="4443"/>
                </a:lnTo>
                <a:lnTo>
                  <a:pt x="233" y="4436"/>
                </a:lnTo>
                <a:lnTo>
                  <a:pt x="234" y="4436"/>
                </a:lnTo>
                <a:lnTo>
                  <a:pt x="237" y="4454"/>
                </a:lnTo>
                <a:lnTo>
                  <a:pt x="238" y="4461"/>
                </a:lnTo>
                <a:lnTo>
                  <a:pt x="239" y="4448"/>
                </a:lnTo>
                <a:lnTo>
                  <a:pt x="241" y="4443"/>
                </a:lnTo>
                <a:lnTo>
                  <a:pt x="242" y="4430"/>
                </a:lnTo>
                <a:lnTo>
                  <a:pt x="243" y="4430"/>
                </a:lnTo>
                <a:lnTo>
                  <a:pt x="245" y="4417"/>
                </a:lnTo>
                <a:lnTo>
                  <a:pt x="247" y="4430"/>
                </a:lnTo>
                <a:lnTo>
                  <a:pt x="249" y="4448"/>
                </a:lnTo>
                <a:lnTo>
                  <a:pt x="250" y="4448"/>
                </a:lnTo>
                <a:lnTo>
                  <a:pt x="251" y="4436"/>
                </a:lnTo>
                <a:lnTo>
                  <a:pt x="252" y="4443"/>
                </a:lnTo>
                <a:lnTo>
                  <a:pt x="254" y="4423"/>
                </a:lnTo>
                <a:lnTo>
                  <a:pt x="255" y="4423"/>
                </a:lnTo>
                <a:lnTo>
                  <a:pt x="258" y="4436"/>
                </a:lnTo>
                <a:lnTo>
                  <a:pt x="259" y="4448"/>
                </a:lnTo>
                <a:lnTo>
                  <a:pt x="260" y="4454"/>
                </a:lnTo>
                <a:lnTo>
                  <a:pt x="262" y="4467"/>
                </a:lnTo>
                <a:lnTo>
                  <a:pt x="263" y="4467"/>
                </a:lnTo>
                <a:lnTo>
                  <a:pt x="264" y="4461"/>
                </a:lnTo>
                <a:lnTo>
                  <a:pt x="265" y="4461"/>
                </a:lnTo>
                <a:lnTo>
                  <a:pt x="268" y="4461"/>
                </a:lnTo>
                <a:lnTo>
                  <a:pt x="269" y="4467"/>
                </a:lnTo>
                <a:lnTo>
                  <a:pt x="271" y="4448"/>
                </a:lnTo>
                <a:lnTo>
                  <a:pt x="272" y="4443"/>
                </a:lnTo>
                <a:lnTo>
                  <a:pt x="273" y="4436"/>
                </a:lnTo>
                <a:lnTo>
                  <a:pt x="274" y="4410"/>
                </a:lnTo>
                <a:lnTo>
                  <a:pt x="277" y="4410"/>
                </a:lnTo>
                <a:lnTo>
                  <a:pt x="278" y="4430"/>
                </a:lnTo>
                <a:lnTo>
                  <a:pt x="280" y="4423"/>
                </a:lnTo>
                <a:lnTo>
                  <a:pt x="281" y="4404"/>
                </a:lnTo>
                <a:lnTo>
                  <a:pt x="282" y="4430"/>
                </a:lnTo>
                <a:lnTo>
                  <a:pt x="284" y="4430"/>
                </a:lnTo>
                <a:lnTo>
                  <a:pt x="285" y="4423"/>
                </a:lnTo>
                <a:lnTo>
                  <a:pt x="287" y="4443"/>
                </a:lnTo>
                <a:lnTo>
                  <a:pt x="289" y="4443"/>
                </a:lnTo>
                <a:lnTo>
                  <a:pt x="290" y="4436"/>
                </a:lnTo>
                <a:lnTo>
                  <a:pt x="291" y="4423"/>
                </a:lnTo>
                <a:lnTo>
                  <a:pt x="293" y="4423"/>
                </a:lnTo>
                <a:lnTo>
                  <a:pt x="294" y="4423"/>
                </a:lnTo>
                <a:lnTo>
                  <a:pt x="295" y="4436"/>
                </a:lnTo>
                <a:lnTo>
                  <a:pt x="298" y="4436"/>
                </a:lnTo>
                <a:lnTo>
                  <a:pt x="299" y="4404"/>
                </a:lnTo>
                <a:lnTo>
                  <a:pt x="300" y="4410"/>
                </a:lnTo>
                <a:lnTo>
                  <a:pt x="302" y="4410"/>
                </a:lnTo>
                <a:lnTo>
                  <a:pt x="303" y="4423"/>
                </a:lnTo>
                <a:lnTo>
                  <a:pt x="304" y="4423"/>
                </a:lnTo>
                <a:lnTo>
                  <a:pt x="306" y="4467"/>
                </a:lnTo>
                <a:lnTo>
                  <a:pt x="308" y="4467"/>
                </a:lnTo>
                <a:lnTo>
                  <a:pt x="309" y="4467"/>
                </a:lnTo>
                <a:lnTo>
                  <a:pt x="311" y="4467"/>
                </a:lnTo>
                <a:lnTo>
                  <a:pt x="312" y="4467"/>
                </a:lnTo>
                <a:lnTo>
                  <a:pt x="313" y="4461"/>
                </a:lnTo>
                <a:lnTo>
                  <a:pt x="315" y="4461"/>
                </a:lnTo>
                <a:lnTo>
                  <a:pt x="316" y="4461"/>
                </a:lnTo>
                <a:lnTo>
                  <a:pt x="319" y="4448"/>
                </a:lnTo>
                <a:lnTo>
                  <a:pt x="320" y="4454"/>
                </a:lnTo>
                <a:lnTo>
                  <a:pt x="321" y="4430"/>
                </a:lnTo>
                <a:lnTo>
                  <a:pt x="322" y="4417"/>
                </a:lnTo>
                <a:lnTo>
                  <a:pt x="324" y="4404"/>
                </a:lnTo>
                <a:lnTo>
                  <a:pt x="325" y="4410"/>
                </a:lnTo>
                <a:lnTo>
                  <a:pt x="326" y="4404"/>
                </a:lnTo>
                <a:lnTo>
                  <a:pt x="329" y="4436"/>
                </a:lnTo>
                <a:lnTo>
                  <a:pt x="330" y="4448"/>
                </a:lnTo>
                <a:lnTo>
                  <a:pt x="331" y="4461"/>
                </a:lnTo>
                <a:lnTo>
                  <a:pt x="333" y="4461"/>
                </a:lnTo>
                <a:lnTo>
                  <a:pt x="334" y="4474"/>
                </a:lnTo>
                <a:lnTo>
                  <a:pt x="335" y="4448"/>
                </a:lnTo>
                <a:lnTo>
                  <a:pt x="338" y="4430"/>
                </a:lnTo>
                <a:lnTo>
                  <a:pt x="339" y="4430"/>
                </a:lnTo>
                <a:lnTo>
                  <a:pt x="341" y="4430"/>
                </a:lnTo>
                <a:lnTo>
                  <a:pt x="342" y="4423"/>
                </a:lnTo>
                <a:lnTo>
                  <a:pt x="343" y="4436"/>
                </a:lnTo>
                <a:lnTo>
                  <a:pt x="344" y="4443"/>
                </a:lnTo>
                <a:lnTo>
                  <a:pt x="346" y="4436"/>
                </a:lnTo>
                <a:lnTo>
                  <a:pt x="348" y="4423"/>
                </a:lnTo>
                <a:lnTo>
                  <a:pt x="350" y="4417"/>
                </a:lnTo>
                <a:lnTo>
                  <a:pt x="351" y="4423"/>
                </a:lnTo>
                <a:lnTo>
                  <a:pt x="352" y="4430"/>
                </a:lnTo>
                <a:lnTo>
                  <a:pt x="354" y="4436"/>
                </a:lnTo>
                <a:lnTo>
                  <a:pt x="355" y="4454"/>
                </a:lnTo>
                <a:lnTo>
                  <a:pt x="356" y="4454"/>
                </a:lnTo>
                <a:lnTo>
                  <a:pt x="359" y="4467"/>
                </a:lnTo>
                <a:lnTo>
                  <a:pt x="360" y="4461"/>
                </a:lnTo>
                <a:lnTo>
                  <a:pt x="361" y="4448"/>
                </a:lnTo>
                <a:lnTo>
                  <a:pt x="363" y="4443"/>
                </a:lnTo>
                <a:lnTo>
                  <a:pt x="364" y="4443"/>
                </a:lnTo>
                <a:lnTo>
                  <a:pt x="365" y="4423"/>
                </a:lnTo>
                <a:lnTo>
                  <a:pt x="366" y="4430"/>
                </a:lnTo>
                <a:lnTo>
                  <a:pt x="369" y="4443"/>
                </a:lnTo>
                <a:lnTo>
                  <a:pt x="370" y="4443"/>
                </a:lnTo>
                <a:lnTo>
                  <a:pt x="372" y="4443"/>
                </a:lnTo>
                <a:lnTo>
                  <a:pt x="373" y="4436"/>
                </a:lnTo>
                <a:lnTo>
                  <a:pt x="374" y="4448"/>
                </a:lnTo>
                <a:lnTo>
                  <a:pt x="376" y="4448"/>
                </a:lnTo>
                <a:lnTo>
                  <a:pt x="377" y="4443"/>
                </a:lnTo>
                <a:lnTo>
                  <a:pt x="379" y="4448"/>
                </a:lnTo>
                <a:lnTo>
                  <a:pt x="381" y="4467"/>
                </a:lnTo>
                <a:lnTo>
                  <a:pt x="382" y="4454"/>
                </a:lnTo>
                <a:lnTo>
                  <a:pt x="383" y="4436"/>
                </a:lnTo>
                <a:lnTo>
                  <a:pt x="385" y="4443"/>
                </a:lnTo>
                <a:lnTo>
                  <a:pt x="386" y="4443"/>
                </a:lnTo>
                <a:lnTo>
                  <a:pt x="389" y="4436"/>
                </a:lnTo>
                <a:lnTo>
                  <a:pt x="390" y="4430"/>
                </a:lnTo>
                <a:lnTo>
                  <a:pt x="391" y="4436"/>
                </a:lnTo>
                <a:lnTo>
                  <a:pt x="392" y="4443"/>
                </a:lnTo>
                <a:lnTo>
                  <a:pt x="394" y="4443"/>
                </a:lnTo>
                <a:lnTo>
                  <a:pt x="395" y="4443"/>
                </a:lnTo>
                <a:lnTo>
                  <a:pt x="396" y="4436"/>
                </a:lnTo>
                <a:lnTo>
                  <a:pt x="399" y="4443"/>
                </a:lnTo>
                <a:lnTo>
                  <a:pt x="400" y="4410"/>
                </a:lnTo>
                <a:lnTo>
                  <a:pt x="401" y="4404"/>
                </a:lnTo>
                <a:lnTo>
                  <a:pt x="403" y="4404"/>
                </a:lnTo>
                <a:lnTo>
                  <a:pt x="404" y="4423"/>
                </a:lnTo>
                <a:lnTo>
                  <a:pt x="405" y="4410"/>
                </a:lnTo>
                <a:lnTo>
                  <a:pt x="407" y="4423"/>
                </a:lnTo>
                <a:lnTo>
                  <a:pt x="409" y="4404"/>
                </a:lnTo>
                <a:lnTo>
                  <a:pt x="411" y="4386"/>
                </a:lnTo>
                <a:lnTo>
                  <a:pt x="412" y="4373"/>
                </a:lnTo>
                <a:lnTo>
                  <a:pt x="413" y="4353"/>
                </a:lnTo>
                <a:lnTo>
                  <a:pt x="414" y="4335"/>
                </a:lnTo>
                <a:lnTo>
                  <a:pt x="416" y="4347"/>
                </a:lnTo>
                <a:lnTo>
                  <a:pt x="417" y="4360"/>
                </a:lnTo>
                <a:lnTo>
                  <a:pt x="420" y="4347"/>
                </a:lnTo>
                <a:lnTo>
                  <a:pt x="421" y="4316"/>
                </a:lnTo>
                <a:lnTo>
                  <a:pt x="422" y="4316"/>
                </a:lnTo>
                <a:lnTo>
                  <a:pt x="424" y="4296"/>
                </a:lnTo>
                <a:lnTo>
                  <a:pt x="425" y="4259"/>
                </a:lnTo>
                <a:lnTo>
                  <a:pt x="426" y="4195"/>
                </a:lnTo>
                <a:lnTo>
                  <a:pt x="427" y="4221"/>
                </a:lnTo>
                <a:lnTo>
                  <a:pt x="430" y="4195"/>
                </a:lnTo>
                <a:lnTo>
                  <a:pt x="431" y="4151"/>
                </a:lnTo>
                <a:lnTo>
                  <a:pt x="433" y="4114"/>
                </a:lnTo>
                <a:lnTo>
                  <a:pt x="434" y="4050"/>
                </a:lnTo>
                <a:lnTo>
                  <a:pt x="435" y="3993"/>
                </a:lnTo>
                <a:lnTo>
                  <a:pt x="436" y="3918"/>
                </a:lnTo>
                <a:lnTo>
                  <a:pt x="438" y="3886"/>
                </a:lnTo>
                <a:lnTo>
                  <a:pt x="440" y="3892"/>
                </a:lnTo>
                <a:lnTo>
                  <a:pt x="442" y="3830"/>
                </a:lnTo>
                <a:lnTo>
                  <a:pt x="443" y="3830"/>
                </a:lnTo>
                <a:lnTo>
                  <a:pt x="444" y="3797"/>
                </a:lnTo>
                <a:lnTo>
                  <a:pt x="446" y="3672"/>
                </a:lnTo>
                <a:lnTo>
                  <a:pt x="447" y="3525"/>
                </a:lnTo>
                <a:lnTo>
                  <a:pt x="449" y="3481"/>
                </a:lnTo>
                <a:lnTo>
                  <a:pt x="451" y="3336"/>
                </a:lnTo>
                <a:lnTo>
                  <a:pt x="452" y="3191"/>
                </a:lnTo>
                <a:lnTo>
                  <a:pt x="453" y="3046"/>
                </a:lnTo>
                <a:lnTo>
                  <a:pt x="455" y="2894"/>
                </a:lnTo>
                <a:lnTo>
                  <a:pt x="456" y="2818"/>
                </a:lnTo>
                <a:lnTo>
                  <a:pt x="457" y="2736"/>
                </a:lnTo>
                <a:lnTo>
                  <a:pt x="460" y="2673"/>
                </a:lnTo>
                <a:lnTo>
                  <a:pt x="461" y="2629"/>
                </a:lnTo>
                <a:lnTo>
                  <a:pt x="462" y="2642"/>
                </a:lnTo>
                <a:lnTo>
                  <a:pt x="464" y="2477"/>
                </a:lnTo>
                <a:lnTo>
                  <a:pt x="465" y="2433"/>
                </a:lnTo>
                <a:lnTo>
                  <a:pt x="466" y="2249"/>
                </a:lnTo>
                <a:lnTo>
                  <a:pt x="468" y="2135"/>
                </a:lnTo>
                <a:lnTo>
                  <a:pt x="470" y="1978"/>
                </a:lnTo>
                <a:lnTo>
                  <a:pt x="471" y="1933"/>
                </a:lnTo>
                <a:lnTo>
                  <a:pt x="473" y="1687"/>
                </a:lnTo>
                <a:lnTo>
                  <a:pt x="474" y="1623"/>
                </a:lnTo>
                <a:lnTo>
                  <a:pt x="475" y="1511"/>
                </a:lnTo>
                <a:lnTo>
                  <a:pt x="477" y="1548"/>
                </a:lnTo>
                <a:lnTo>
                  <a:pt x="478" y="1573"/>
                </a:lnTo>
                <a:lnTo>
                  <a:pt x="481" y="1731"/>
                </a:lnTo>
                <a:lnTo>
                  <a:pt x="482" y="1794"/>
                </a:lnTo>
                <a:lnTo>
                  <a:pt x="483" y="1895"/>
                </a:lnTo>
                <a:lnTo>
                  <a:pt x="484" y="1882"/>
                </a:lnTo>
                <a:lnTo>
                  <a:pt x="486" y="1908"/>
                </a:lnTo>
                <a:lnTo>
                  <a:pt x="487" y="2022"/>
                </a:lnTo>
                <a:lnTo>
                  <a:pt x="488" y="2167"/>
                </a:lnTo>
                <a:lnTo>
                  <a:pt x="491" y="2269"/>
                </a:lnTo>
                <a:lnTo>
                  <a:pt x="492" y="2376"/>
                </a:lnTo>
                <a:lnTo>
                  <a:pt x="493" y="2515"/>
                </a:lnTo>
                <a:lnTo>
                  <a:pt x="495" y="2502"/>
                </a:lnTo>
                <a:lnTo>
                  <a:pt x="496" y="2585"/>
                </a:lnTo>
                <a:lnTo>
                  <a:pt x="497" y="2754"/>
                </a:lnTo>
                <a:lnTo>
                  <a:pt x="499" y="2963"/>
                </a:lnTo>
                <a:lnTo>
                  <a:pt x="501" y="3141"/>
                </a:lnTo>
                <a:lnTo>
                  <a:pt x="503" y="3336"/>
                </a:lnTo>
                <a:lnTo>
                  <a:pt x="504" y="3470"/>
                </a:lnTo>
                <a:lnTo>
                  <a:pt x="505" y="3571"/>
                </a:lnTo>
                <a:lnTo>
                  <a:pt x="506" y="3633"/>
                </a:lnTo>
                <a:lnTo>
                  <a:pt x="508" y="3709"/>
                </a:lnTo>
                <a:lnTo>
                  <a:pt x="510" y="3773"/>
                </a:lnTo>
                <a:lnTo>
                  <a:pt x="512" y="3861"/>
                </a:lnTo>
                <a:lnTo>
                  <a:pt x="513" y="3962"/>
                </a:lnTo>
                <a:lnTo>
                  <a:pt x="514" y="4037"/>
                </a:lnTo>
                <a:lnTo>
                  <a:pt x="516" y="4070"/>
                </a:lnTo>
                <a:lnTo>
                  <a:pt x="517" y="4133"/>
                </a:lnTo>
                <a:lnTo>
                  <a:pt x="518" y="4190"/>
                </a:lnTo>
                <a:lnTo>
                  <a:pt x="521" y="4228"/>
                </a:lnTo>
                <a:lnTo>
                  <a:pt x="522" y="4241"/>
                </a:lnTo>
                <a:lnTo>
                  <a:pt x="523" y="4278"/>
                </a:lnTo>
                <a:lnTo>
                  <a:pt x="525" y="4291"/>
                </a:lnTo>
                <a:lnTo>
                  <a:pt x="526" y="4296"/>
                </a:lnTo>
                <a:lnTo>
                  <a:pt x="527" y="4322"/>
                </a:lnTo>
                <a:lnTo>
                  <a:pt x="528" y="4342"/>
                </a:lnTo>
                <a:lnTo>
                  <a:pt x="531" y="4366"/>
                </a:lnTo>
                <a:lnTo>
                  <a:pt x="532" y="4386"/>
                </a:lnTo>
                <a:lnTo>
                  <a:pt x="534" y="4430"/>
                </a:lnTo>
                <a:lnTo>
                  <a:pt x="535" y="4430"/>
                </a:lnTo>
                <a:lnTo>
                  <a:pt x="536" y="4436"/>
                </a:lnTo>
                <a:lnTo>
                  <a:pt x="538" y="4430"/>
                </a:lnTo>
                <a:lnTo>
                  <a:pt x="539" y="4430"/>
                </a:lnTo>
                <a:lnTo>
                  <a:pt x="541" y="4423"/>
                </a:lnTo>
                <a:lnTo>
                  <a:pt x="543" y="4436"/>
                </a:lnTo>
                <a:lnTo>
                  <a:pt x="544" y="4423"/>
                </a:lnTo>
                <a:lnTo>
                  <a:pt x="545" y="4423"/>
                </a:lnTo>
                <a:lnTo>
                  <a:pt x="547" y="4417"/>
                </a:lnTo>
                <a:lnTo>
                  <a:pt x="548" y="4430"/>
                </a:lnTo>
                <a:lnTo>
                  <a:pt x="549" y="4430"/>
                </a:lnTo>
                <a:lnTo>
                  <a:pt x="552" y="4448"/>
                </a:lnTo>
                <a:lnTo>
                  <a:pt x="553" y="4454"/>
                </a:lnTo>
                <a:lnTo>
                  <a:pt x="554" y="4467"/>
                </a:lnTo>
                <a:lnTo>
                  <a:pt x="556" y="4454"/>
                </a:lnTo>
                <a:lnTo>
                  <a:pt x="557" y="4454"/>
                </a:lnTo>
                <a:lnTo>
                  <a:pt x="558" y="4454"/>
                </a:lnTo>
                <a:lnTo>
                  <a:pt x="560" y="4454"/>
                </a:lnTo>
                <a:lnTo>
                  <a:pt x="562" y="4448"/>
                </a:lnTo>
                <a:lnTo>
                  <a:pt x="563" y="4448"/>
                </a:lnTo>
                <a:lnTo>
                  <a:pt x="565" y="4448"/>
                </a:lnTo>
                <a:lnTo>
                  <a:pt x="566" y="4430"/>
                </a:lnTo>
                <a:lnTo>
                  <a:pt x="567" y="4436"/>
                </a:lnTo>
                <a:lnTo>
                  <a:pt x="569" y="4443"/>
                </a:lnTo>
                <a:lnTo>
                  <a:pt x="571" y="4443"/>
                </a:lnTo>
                <a:lnTo>
                  <a:pt x="573" y="4443"/>
                </a:lnTo>
                <a:lnTo>
                  <a:pt x="574" y="4454"/>
                </a:lnTo>
                <a:lnTo>
                  <a:pt x="575" y="4454"/>
                </a:lnTo>
                <a:lnTo>
                  <a:pt x="576" y="4454"/>
                </a:lnTo>
                <a:lnTo>
                  <a:pt x="578" y="4467"/>
                </a:lnTo>
                <a:lnTo>
                  <a:pt x="579" y="4467"/>
                </a:lnTo>
                <a:lnTo>
                  <a:pt x="582" y="4474"/>
                </a:lnTo>
                <a:lnTo>
                  <a:pt x="583" y="4467"/>
                </a:lnTo>
                <a:lnTo>
                  <a:pt x="584" y="4461"/>
                </a:lnTo>
                <a:lnTo>
                  <a:pt x="586" y="4454"/>
                </a:lnTo>
                <a:lnTo>
                  <a:pt x="587" y="4448"/>
                </a:lnTo>
                <a:lnTo>
                  <a:pt x="588" y="4448"/>
                </a:lnTo>
                <a:lnTo>
                  <a:pt x="589" y="4454"/>
                </a:lnTo>
                <a:lnTo>
                  <a:pt x="592" y="4454"/>
                </a:lnTo>
                <a:lnTo>
                  <a:pt x="593" y="4454"/>
                </a:lnTo>
                <a:lnTo>
                  <a:pt x="595" y="4461"/>
                </a:lnTo>
                <a:lnTo>
                  <a:pt x="596" y="4454"/>
                </a:lnTo>
                <a:lnTo>
                  <a:pt x="597" y="4454"/>
                </a:lnTo>
                <a:lnTo>
                  <a:pt x="598" y="4461"/>
                </a:lnTo>
                <a:lnTo>
                  <a:pt x="600" y="4467"/>
                </a:lnTo>
                <a:lnTo>
                  <a:pt x="602" y="4467"/>
                </a:lnTo>
                <a:lnTo>
                  <a:pt x="604" y="4474"/>
                </a:lnTo>
                <a:lnTo>
                  <a:pt x="605" y="4474"/>
                </a:lnTo>
                <a:lnTo>
                  <a:pt x="606" y="4467"/>
                </a:lnTo>
                <a:lnTo>
                  <a:pt x="608" y="4467"/>
                </a:lnTo>
                <a:lnTo>
                  <a:pt x="609" y="4467"/>
                </a:lnTo>
                <a:lnTo>
                  <a:pt x="610" y="4467"/>
                </a:lnTo>
                <a:lnTo>
                  <a:pt x="613" y="4467"/>
                </a:lnTo>
                <a:lnTo>
                  <a:pt x="614" y="4474"/>
                </a:lnTo>
                <a:lnTo>
                  <a:pt x="615" y="4474"/>
                </a:lnTo>
                <a:lnTo>
                  <a:pt x="617" y="4461"/>
                </a:lnTo>
                <a:lnTo>
                  <a:pt x="618" y="4448"/>
                </a:lnTo>
                <a:lnTo>
                  <a:pt x="619" y="4448"/>
                </a:lnTo>
                <a:lnTo>
                  <a:pt x="622" y="4448"/>
                </a:lnTo>
                <a:lnTo>
                  <a:pt x="623" y="4448"/>
                </a:lnTo>
                <a:lnTo>
                  <a:pt x="624" y="4454"/>
                </a:lnTo>
                <a:lnTo>
                  <a:pt x="626" y="4461"/>
                </a:lnTo>
                <a:lnTo>
                  <a:pt x="627" y="4461"/>
                </a:lnTo>
                <a:lnTo>
                  <a:pt x="628" y="4454"/>
                </a:lnTo>
                <a:lnTo>
                  <a:pt x="630" y="4448"/>
                </a:lnTo>
                <a:lnTo>
                  <a:pt x="632" y="4448"/>
                </a:lnTo>
                <a:lnTo>
                  <a:pt x="633" y="4454"/>
                </a:lnTo>
                <a:lnTo>
                  <a:pt x="635" y="4448"/>
                </a:lnTo>
                <a:lnTo>
                  <a:pt x="636" y="4443"/>
                </a:lnTo>
                <a:lnTo>
                  <a:pt x="637" y="4448"/>
                </a:lnTo>
                <a:lnTo>
                  <a:pt x="639" y="4454"/>
                </a:lnTo>
                <a:lnTo>
                  <a:pt x="640" y="4454"/>
                </a:lnTo>
                <a:lnTo>
                  <a:pt x="643" y="4448"/>
                </a:lnTo>
                <a:lnTo>
                  <a:pt x="644" y="4461"/>
                </a:lnTo>
                <a:lnTo>
                  <a:pt x="645" y="4461"/>
                </a:lnTo>
                <a:lnTo>
                  <a:pt x="646" y="4461"/>
                </a:lnTo>
                <a:lnTo>
                  <a:pt x="648" y="4461"/>
                </a:lnTo>
                <a:lnTo>
                  <a:pt x="649" y="4454"/>
                </a:lnTo>
                <a:lnTo>
                  <a:pt x="650" y="4454"/>
                </a:lnTo>
                <a:lnTo>
                  <a:pt x="653" y="4454"/>
                </a:lnTo>
                <a:lnTo>
                  <a:pt x="654" y="4443"/>
                </a:lnTo>
                <a:lnTo>
                  <a:pt x="655" y="4443"/>
                </a:lnTo>
                <a:lnTo>
                  <a:pt x="657" y="4443"/>
                </a:lnTo>
                <a:lnTo>
                  <a:pt x="658" y="4423"/>
                </a:lnTo>
                <a:lnTo>
                  <a:pt x="659" y="4417"/>
                </a:lnTo>
                <a:lnTo>
                  <a:pt x="661" y="4423"/>
                </a:lnTo>
                <a:lnTo>
                  <a:pt x="663" y="4410"/>
                </a:lnTo>
                <a:lnTo>
                  <a:pt x="665" y="4423"/>
                </a:lnTo>
                <a:lnTo>
                  <a:pt x="666" y="4436"/>
                </a:lnTo>
                <a:lnTo>
                  <a:pt x="667" y="4443"/>
                </a:lnTo>
                <a:lnTo>
                  <a:pt x="668" y="4448"/>
                </a:lnTo>
                <a:lnTo>
                  <a:pt x="670" y="4454"/>
                </a:lnTo>
                <a:lnTo>
                  <a:pt x="671" y="4443"/>
                </a:lnTo>
                <a:lnTo>
                  <a:pt x="674" y="4443"/>
                </a:lnTo>
                <a:lnTo>
                  <a:pt x="675" y="4436"/>
                </a:lnTo>
                <a:lnTo>
                  <a:pt x="676" y="4423"/>
                </a:lnTo>
                <a:lnTo>
                  <a:pt x="678" y="4430"/>
                </a:lnTo>
                <a:lnTo>
                  <a:pt x="679" y="4448"/>
                </a:lnTo>
                <a:lnTo>
                  <a:pt x="680" y="4454"/>
                </a:lnTo>
                <a:lnTo>
                  <a:pt x="683" y="4436"/>
                </a:lnTo>
                <a:lnTo>
                  <a:pt x="684" y="4448"/>
                </a:lnTo>
                <a:lnTo>
                  <a:pt x="685" y="4448"/>
                </a:lnTo>
                <a:lnTo>
                  <a:pt x="687" y="4448"/>
                </a:lnTo>
                <a:lnTo>
                  <a:pt x="688" y="4443"/>
                </a:lnTo>
                <a:lnTo>
                  <a:pt x="689" y="4467"/>
                </a:lnTo>
                <a:lnTo>
                  <a:pt x="690" y="4454"/>
                </a:lnTo>
                <a:lnTo>
                  <a:pt x="693" y="4443"/>
                </a:lnTo>
                <a:lnTo>
                  <a:pt x="694" y="4443"/>
                </a:lnTo>
                <a:lnTo>
                  <a:pt x="696" y="4443"/>
                </a:lnTo>
                <a:lnTo>
                  <a:pt x="697" y="4423"/>
                </a:lnTo>
                <a:lnTo>
                  <a:pt x="698" y="4423"/>
                </a:lnTo>
                <a:lnTo>
                  <a:pt x="700" y="4436"/>
                </a:lnTo>
                <a:lnTo>
                  <a:pt x="701" y="4417"/>
                </a:lnTo>
                <a:lnTo>
                  <a:pt x="703" y="4392"/>
                </a:lnTo>
                <a:lnTo>
                  <a:pt x="705" y="4397"/>
                </a:lnTo>
                <a:lnTo>
                  <a:pt x="706" y="4404"/>
                </a:lnTo>
                <a:lnTo>
                  <a:pt x="707" y="4392"/>
                </a:lnTo>
                <a:lnTo>
                  <a:pt x="709" y="4397"/>
                </a:lnTo>
                <a:lnTo>
                  <a:pt x="710" y="4404"/>
                </a:lnTo>
                <a:lnTo>
                  <a:pt x="711" y="4392"/>
                </a:lnTo>
                <a:lnTo>
                  <a:pt x="714" y="4379"/>
                </a:lnTo>
                <a:lnTo>
                  <a:pt x="715" y="4360"/>
                </a:lnTo>
                <a:lnTo>
                  <a:pt x="716" y="4335"/>
                </a:lnTo>
                <a:lnTo>
                  <a:pt x="718" y="4322"/>
                </a:lnTo>
                <a:lnTo>
                  <a:pt x="719" y="4285"/>
                </a:lnTo>
                <a:lnTo>
                  <a:pt x="720" y="4252"/>
                </a:lnTo>
                <a:lnTo>
                  <a:pt x="722" y="4195"/>
                </a:lnTo>
                <a:lnTo>
                  <a:pt x="724" y="4195"/>
                </a:lnTo>
                <a:lnTo>
                  <a:pt x="725" y="4190"/>
                </a:lnTo>
                <a:lnTo>
                  <a:pt x="727" y="4164"/>
                </a:lnTo>
                <a:lnTo>
                  <a:pt x="728" y="4164"/>
                </a:lnTo>
                <a:lnTo>
                  <a:pt x="729" y="4184"/>
                </a:lnTo>
                <a:lnTo>
                  <a:pt x="731" y="4133"/>
                </a:lnTo>
                <a:lnTo>
                  <a:pt x="732" y="4101"/>
                </a:lnTo>
                <a:lnTo>
                  <a:pt x="735" y="4044"/>
                </a:lnTo>
                <a:lnTo>
                  <a:pt x="736" y="3987"/>
                </a:lnTo>
                <a:lnTo>
                  <a:pt x="737" y="3956"/>
                </a:lnTo>
                <a:lnTo>
                  <a:pt x="738" y="3867"/>
                </a:lnTo>
                <a:lnTo>
                  <a:pt x="740" y="3797"/>
                </a:lnTo>
                <a:lnTo>
                  <a:pt x="741" y="3747"/>
                </a:lnTo>
                <a:lnTo>
                  <a:pt x="744" y="3722"/>
                </a:lnTo>
                <a:lnTo>
                  <a:pt x="745" y="3633"/>
                </a:lnTo>
                <a:lnTo>
                  <a:pt x="746" y="3589"/>
                </a:lnTo>
                <a:lnTo>
                  <a:pt x="747" y="3450"/>
                </a:lnTo>
                <a:lnTo>
                  <a:pt x="749" y="3356"/>
                </a:lnTo>
                <a:lnTo>
                  <a:pt x="750" y="3160"/>
                </a:lnTo>
                <a:lnTo>
                  <a:pt x="751" y="3020"/>
                </a:lnTo>
                <a:lnTo>
                  <a:pt x="754" y="2894"/>
                </a:lnTo>
                <a:lnTo>
                  <a:pt x="755" y="2780"/>
                </a:lnTo>
                <a:lnTo>
                  <a:pt x="757" y="2591"/>
                </a:lnTo>
                <a:lnTo>
                  <a:pt x="758" y="2427"/>
                </a:lnTo>
                <a:lnTo>
                  <a:pt x="759" y="2225"/>
                </a:lnTo>
                <a:lnTo>
                  <a:pt x="760" y="2085"/>
                </a:lnTo>
                <a:lnTo>
                  <a:pt x="762" y="1876"/>
                </a:lnTo>
                <a:lnTo>
                  <a:pt x="764" y="1713"/>
                </a:lnTo>
                <a:lnTo>
                  <a:pt x="766" y="1428"/>
                </a:lnTo>
                <a:lnTo>
                  <a:pt x="767" y="1213"/>
                </a:lnTo>
                <a:lnTo>
                  <a:pt x="768" y="966"/>
                </a:lnTo>
                <a:lnTo>
                  <a:pt x="770" y="821"/>
                </a:lnTo>
                <a:lnTo>
                  <a:pt x="771" y="689"/>
                </a:lnTo>
                <a:lnTo>
                  <a:pt x="772" y="663"/>
                </a:lnTo>
                <a:lnTo>
                  <a:pt x="775" y="575"/>
                </a:lnTo>
                <a:lnTo>
                  <a:pt x="776" y="531"/>
                </a:lnTo>
                <a:lnTo>
                  <a:pt x="777" y="556"/>
                </a:lnTo>
                <a:lnTo>
                  <a:pt x="779" y="531"/>
                </a:lnTo>
                <a:lnTo>
                  <a:pt x="780" y="538"/>
                </a:lnTo>
                <a:lnTo>
                  <a:pt x="781" y="474"/>
                </a:lnTo>
                <a:lnTo>
                  <a:pt x="782" y="221"/>
                </a:lnTo>
                <a:lnTo>
                  <a:pt x="785" y="81"/>
                </a:lnTo>
                <a:lnTo>
                  <a:pt x="786" y="70"/>
                </a:lnTo>
                <a:lnTo>
                  <a:pt x="788" y="37"/>
                </a:lnTo>
                <a:lnTo>
                  <a:pt x="789" y="0"/>
                </a:lnTo>
                <a:lnTo>
                  <a:pt x="790" y="233"/>
                </a:lnTo>
                <a:lnTo>
                  <a:pt x="792" y="334"/>
                </a:lnTo>
                <a:lnTo>
                  <a:pt x="794" y="474"/>
                </a:lnTo>
                <a:lnTo>
                  <a:pt x="795" y="689"/>
                </a:lnTo>
                <a:lnTo>
                  <a:pt x="797" y="942"/>
                </a:lnTo>
                <a:lnTo>
                  <a:pt x="798" y="1238"/>
                </a:lnTo>
                <a:lnTo>
                  <a:pt x="799" y="1421"/>
                </a:lnTo>
                <a:lnTo>
                  <a:pt x="801" y="1555"/>
                </a:lnTo>
                <a:lnTo>
                  <a:pt x="802" y="1820"/>
                </a:lnTo>
                <a:lnTo>
                  <a:pt x="805" y="2047"/>
                </a:lnTo>
                <a:lnTo>
                  <a:pt x="806" y="2079"/>
                </a:lnTo>
                <a:lnTo>
                  <a:pt x="807" y="2256"/>
                </a:lnTo>
                <a:lnTo>
                  <a:pt x="808" y="2445"/>
                </a:lnTo>
                <a:lnTo>
                  <a:pt x="810" y="2546"/>
                </a:lnTo>
                <a:lnTo>
                  <a:pt x="811" y="2754"/>
                </a:lnTo>
                <a:lnTo>
                  <a:pt x="812" y="2957"/>
                </a:lnTo>
                <a:lnTo>
                  <a:pt x="815" y="3097"/>
                </a:lnTo>
                <a:lnTo>
                  <a:pt x="816" y="3235"/>
                </a:lnTo>
                <a:lnTo>
                  <a:pt x="817" y="3261"/>
                </a:lnTo>
                <a:lnTo>
                  <a:pt x="819" y="3444"/>
                </a:lnTo>
                <a:lnTo>
                  <a:pt x="820" y="3615"/>
                </a:lnTo>
                <a:lnTo>
                  <a:pt x="821" y="3785"/>
                </a:lnTo>
                <a:lnTo>
                  <a:pt x="823" y="3924"/>
                </a:lnTo>
                <a:lnTo>
                  <a:pt x="825" y="4057"/>
                </a:lnTo>
                <a:lnTo>
                  <a:pt x="827" y="4094"/>
                </a:lnTo>
                <a:lnTo>
                  <a:pt x="828" y="4145"/>
                </a:lnTo>
                <a:lnTo>
                  <a:pt x="829" y="4195"/>
                </a:lnTo>
                <a:lnTo>
                  <a:pt x="830" y="4234"/>
                </a:lnTo>
                <a:lnTo>
                  <a:pt x="832" y="4265"/>
                </a:lnTo>
                <a:lnTo>
                  <a:pt x="833" y="4272"/>
                </a:lnTo>
                <a:lnTo>
                  <a:pt x="836" y="4296"/>
                </a:lnTo>
                <a:lnTo>
                  <a:pt x="837" y="4309"/>
                </a:lnTo>
                <a:lnTo>
                  <a:pt x="838" y="4329"/>
                </a:lnTo>
                <a:lnTo>
                  <a:pt x="840" y="4379"/>
                </a:lnTo>
                <a:lnTo>
                  <a:pt x="841" y="4379"/>
                </a:lnTo>
                <a:lnTo>
                  <a:pt x="842" y="4379"/>
                </a:lnTo>
                <a:lnTo>
                  <a:pt x="843" y="4386"/>
                </a:lnTo>
                <a:lnTo>
                  <a:pt x="846" y="4366"/>
                </a:lnTo>
                <a:lnTo>
                  <a:pt x="847" y="4353"/>
                </a:lnTo>
                <a:lnTo>
                  <a:pt x="849" y="4373"/>
                </a:lnTo>
                <a:lnTo>
                  <a:pt x="850" y="4392"/>
                </a:lnTo>
                <a:lnTo>
                  <a:pt x="851" y="4417"/>
                </a:lnTo>
                <a:lnTo>
                  <a:pt x="852" y="4454"/>
                </a:lnTo>
                <a:lnTo>
                  <a:pt x="855" y="4474"/>
                </a:lnTo>
                <a:lnTo>
                  <a:pt x="856" y="4474"/>
                </a:lnTo>
                <a:lnTo>
                  <a:pt x="858" y="4474"/>
                </a:lnTo>
                <a:lnTo>
                  <a:pt x="859" y="4461"/>
                </a:lnTo>
                <a:lnTo>
                  <a:pt x="860" y="4454"/>
                </a:lnTo>
                <a:lnTo>
                  <a:pt x="862" y="4454"/>
                </a:lnTo>
                <a:lnTo>
                  <a:pt x="863" y="4454"/>
                </a:lnTo>
                <a:lnTo>
                  <a:pt x="865" y="4454"/>
                </a:lnTo>
                <a:lnTo>
                  <a:pt x="867" y="4467"/>
                </a:lnTo>
                <a:lnTo>
                  <a:pt x="868" y="4461"/>
                </a:lnTo>
                <a:lnTo>
                  <a:pt x="869" y="4461"/>
                </a:lnTo>
                <a:lnTo>
                  <a:pt x="871" y="4461"/>
                </a:lnTo>
                <a:lnTo>
                  <a:pt x="872" y="4448"/>
                </a:lnTo>
                <a:lnTo>
                  <a:pt x="873" y="4448"/>
                </a:lnTo>
                <a:lnTo>
                  <a:pt x="876" y="4461"/>
                </a:lnTo>
                <a:lnTo>
                  <a:pt x="877" y="4461"/>
                </a:lnTo>
                <a:lnTo>
                  <a:pt x="878" y="4461"/>
                </a:lnTo>
                <a:lnTo>
                  <a:pt x="880" y="4474"/>
                </a:lnTo>
                <a:lnTo>
                  <a:pt x="881" y="4474"/>
                </a:lnTo>
                <a:lnTo>
                  <a:pt x="882" y="4474"/>
                </a:lnTo>
                <a:lnTo>
                  <a:pt x="884" y="4474"/>
                </a:lnTo>
                <a:lnTo>
                  <a:pt x="886" y="4474"/>
                </a:lnTo>
                <a:lnTo>
                  <a:pt x="887" y="4467"/>
                </a:lnTo>
                <a:lnTo>
                  <a:pt x="889" y="4467"/>
                </a:lnTo>
                <a:lnTo>
                  <a:pt x="890" y="4467"/>
                </a:lnTo>
                <a:lnTo>
                  <a:pt x="891" y="4467"/>
                </a:lnTo>
                <a:lnTo>
                  <a:pt x="893" y="4454"/>
                </a:lnTo>
                <a:lnTo>
                  <a:pt x="894" y="4461"/>
                </a:lnTo>
                <a:lnTo>
                  <a:pt x="897" y="4461"/>
                </a:lnTo>
                <a:lnTo>
                  <a:pt x="898" y="4461"/>
                </a:lnTo>
                <a:lnTo>
                  <a:pt x="899" y="4461"/>
                </a:lnTo>
                <a:lnTo>
                  <a:pt x="900" y="4474"/>
                </a:lnTo>
                <a:lnTo>
                  <a:pt x="902" y="4474"/>
                </a:lnTo>
                <a:lnTo>
                  <a:pt x="903" y="4474"/>
                </a:lnTo>
                <a:lnTo>
                  <a:pt x="904" y="4461"/>
                </a:lnTo>
                <a:lnTo>
                  <a:pt x="907" y="4454"/>
                </a:lnTo>
                <a:lnTo>
                  <a:pt x="908" y="4454"/>
                </a:lnTo>
                <a:lnTo>
                  <a:pt x="909" y="4454"/>
                </a:lnTo>
                <a:lnTo>
                  <a:pt x="911" y="4454"/>
                </a:lnTo>
                <a:lnTo>
                  <a:pt x="912" y="4461"/>
                </a:lnTo>
                <a:lnTo>
                  <a:pt x="913" y="4467"/>
                </a:lnTo>
                <a:lnTo>
                  <a:pt x="916" y="4467"/>
                </a:lnTo>
                <a:lnTo>
                  <a:pt x="917" y="4467"/>
                </a:lnTo>
                <a:lnTo>
                  <a:pt x="919" y="4461"/>
                </a:lnTo>
                <a:lnTo>
                  <a:pt x="920" y="4467"/>
                </a:lnTo>
                <a:lnTo>
                  <a:pt x="921" y="4467"/>
                </a:lnTo>
                <a:lnTo>
                  <a:pt x="922" y="4467"/>
                </a:lnTo>
                <a:lnTo>
                  <a:pt x="924" y="4467"/>
                </a:lnTo>
                <a:lnTo>
                  <a:pt x="926" y="4474"/>
                </a:lnTo>
                <a:lnTo>
                  <a:pt x="928" y="4474"/>
                </a:lnTo>
                <a:lnTo>
                  <a:pt x="929" y="4474"/>
                </a:lnTo>
                <a:lnTo>
                  <a:pt x="930" y="4461"/>
                </a:lnTo>
                <a:lnTo>
                  <a:pt x="932" y="4461"/>
                </a:lnTo>
                <a:lnTo>
                  <a:pt x="933" y="4461"/>
                </a:lnTo>
                <a:lnTo>
                  <a:pt x="934" y="4461"/>
                </a:lnTo>
                <a:lnTo>
                  <a:pt x="937" y="4461"/>
                </a:lnTo>
                <a:lnTo>
                  <a:pt x="938" y="4474"/>
                </a:lnTo>
                <a:lnTo>
                  <a:pt x="939" y="4474"/>
                </a:lnTo>
                <a:lnTo>
                  <a:pt x="941" y="4474"/>
                </a:lnTo>
                <a:lnTo>
                  <a:pt x="942" y="4474"/>
                </a:lnTo>
                <a:lnTo>
                  <a:pt x="943" y="4474"/>
                </a:lnTo>
                <a:lnTo>
                  <a:pt x="944" y="4474"/>
                </a:lnTo>
                <a:lnTo>
                  <a:pt x="947" y="4474"/>
                </a:lnTo>
                <a:lnTo>
                  <a:pt x="948" y="4474"/>
                </a:lnTo>
                <a:lnTo>
                  <a:pt x="950" y="4474"/>
                </a:lnTo>
                <a:lnTo>
                  <a:pt x="951" y="4467"/>
                </a:lnTo>
                <a:lnTo>
                  <a:pt x="952" y="4467"/>
                </a:lnTo>
                <a:lnTo>
                  <a:pt x="954" y="4467"/>
                </a:lnTo>
                <a:lnTo>
                  <a:pt x="955" y="4467"/>
                </a:lnTo>
                <a:lnTo>
                  <a:pt x="957" y="4467"/>
                </a:lnTo>
                <a:lnTo>
                  <a:pt x="959" y="4474"/>
                </a:lnTo>
                <a:lnTo>
                  <a:pt x="960" y="4474"/>
                </a:lnTo>
                <a:lnTo>
                  <a:pt x="961" y="4474"/>
                </a:lnTo>
                <a:lnTo>
                  <a:pt x="963" y="4474"/>
                </a:lnTo>
                <a:lnTo>
                  <a:pt x="964" y="4474"/>
                </a:lnTo>
                <a:lnTo>
                  <a:pt x="965" y="4474"/>
                </a:lnTo>
                <a:lnTo>
                  <a:pt x="968" y="4474"/>
                </a:lnTo>
                <a:lnTo>
                  <a:pt x="969" y="4461"/>
                </a:lnTo>
                <a:lnTo>
                  <a:pt x="970" y="4461"/>
                </a:lnTo>
                <a:lnTo>
                  <a:pt x="972" y="4461"/>
                </a:lnTo>
                <a:lnTo>
                  <a:pt x="973" y="4461"/>
                </a:lnTo>
                <a:lnTo>
                  <a:pt x="974" y="4454"/>
                </a:lnTo>
                <a:lnTo>
                  <a:pt x="977" y="4467"/>
                </a:lnTo>
                <a:lnTo>
                  <a:pt x="978" y="4467"/>
                </a:lnTo>
                <a:lnTo>
                  <a:pt x="979" y="4467"/>
                </a:lnTo>
                <a:lnTo>
                  <a:pt x="981" y="4461"/>
                </a:lnTo>
                <a:lnTo>
                  <a:pt x="982" y="4467"/>
                </a:lnTo>
                <a:lnTo>
                  <a:pt x="983" y="4467"/>
                </a:lnTo>
                <a:lnTo>
                  <a:pt x="985" y="4467"/>
                </a:lnTo>
                <a:lnTo>
                  <a:pt x="987" y="4467"/>
                </a:lnTo>
                <a:lnTo>
                  <a:pt x="989" y="4474"/>
                </a:lnTo>
                <a:lnTo>
                  <a:pt x="990" y="4474"/>
                </a:lnTo>
                <a:lnTo>
                  <a:pt x="991" y="4474"/>
                </a:lnTo>
                <a:lnTo>
                  <a:pt x="992" y="4474"/>
                </a:lnTo>
                <a:lnTo>
                  <a:pt x="994" y="4467"/>
                </a:lnTo>
                <a:lnTo>
                  <a:pt x="995" y="4467"/>
                </a:lnTo>
                <a:lnTo>
                  <a:pt x="998" y="4467"/>
                </a:lnTo>
                <a:lnTo>
                  <a:pt x="999" y="4467"/>
                </a:lnTo>
                <a:lnTo>
                  <a:pt x="1000" y="4467"/>
                </a:lnTo>
                <a:lnTo>
                  <a:pt x="1001" y="4474"/>
                </a:lnTo>
                <a:lnTo>
                  <a:pt x="1003" y="4474"/>
                </a:lnTo>
                <a:lnTo>
                  <a:pt x="1004" y="4474"/>
                </a:lnTo>
                <a:lnTo>
                  <a:pt x="1005" y="4474"/>
                </a:lnTo>
                <a:lnTo>
                  <a:pt x="1008" y="4474"/>
                </a:lnTo>
                <a:lnTo>
                  <a:pt x="1009" y="4474"/>
                </a:lnTo>
                <a:lnTo>
                  <a:pt x="1011" y="4474"/>
                </a:lnTo>
                <a:lnTo>
                  <a:pt x="1012" y="4474"/>
                </a:lnTo>
                <a:lnTo>
                  <a:pt x="1013" y="4474"/>
                </a:lnTo>
                <a:lnTo>
                  <a:pt x="1014" y="4474"/>
                </a:lnTo>
                <a:lnTo>
                  <a:pt x="1016" y="4474"/>
                </a:lnTo>
                <a:lnTo>
                  <a:pt x="1018" y="4467"/>
                </a:lnTo>
                <a:lnTo>
                  <a:pt x="1020" y="4467"/>
                </a:lnTo>
                <a:lnTo>
                  <a:pt x="1021" y="4467"/>
                </a:lnTo>
                <a:lnTo>
                  <a:pt x="1022" y="4467"/>
                </a:lnTo>
                <a:lnTo>
                  <a:pt x="1024" y="4467"/>
                </a:lnTo>
                <a:lnTo>
                  <a:pt x="1025" y="4474"/>
                </a:lnTo>
                <a:lnTo>
                  <a:pt x="1027" y="4474"/>
                </a:lnTo>
                <a:lnTo>
                  <a:pt x="1029" y="4474"/>
                </a:lnTo>
                <a:lnTo>
                  <a:pt x="1030" y="4474"/>
                </a:lnTo>
                <a:lnTo>
                  <a:pt x="1031" y="4474"/>
                </a:lnTo>
                <a:lnTo>
                  <a:pt x="1033" y="4474"/>
                </a:lnTo>
                <a:lnTo>
                  <a:pt x="1034" y="4474"/>
                </a:lnTo>
                <a:lnTo>
                  <a:pt x="1035" y="4474"/>
                </a:lnTo>
                <a:lnTo>
                  <a:pt x="1038" y="4461"/>
                </a:lnTo>
                <a:lnTo>
                  <a:pt x="1038" y="4474"/>
                </a:lnTo>
                <a:lnTo>
                  <a:pt x="0" y="4474"/>
                </a:lnTo>
                <a:close/>
              </a:path>
            </a:pathLst>
          </a:custGeom>
          <a:solidFill>
            <a:srgbClr val="FFFF80"/>
          </a:solidFill>
          <a:ln w="4763">
            <a:solidFill>
              <a:srgbClr val="FFFF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1450" name="Freeform 15"/>
          <p:cNvSpPr>
            <a:spLocks/>
          </p:cNvSpPr>
          <p:nvPr/>
        </p:nvSpPr>
        <p:spPr bwMode="auto">
          <a:xfrm>
            <a:off x="1333500" y="1368425"/>
            <a:ext cx="369888" cy="2001838"/>
          </a:xfrm>
          <a:custGeom>
            <a:avLst/>
            <a:gdLst>
              <a:gd name="T0" fmla="*/ 2147483647 w 1038"/>
              <a:gd name="T1" fmla="*/ 2147483647 h 4480"/>
              <a:gd name="T2" fmla="*/ 2147483647 w 1038"/>
              <a:gd name="T3" fmla="*/ 2147483647 h 4480"/>
              <a:gd name="T4" fmla="*/ 2147483647 w 1038"/>
              <a:gd name="T5" fmla="*/ 2147483647 h 4480"/>
              <a:gd name="T6" fmla="*/ 2147483647 w 1038"/>
              <a:gd name="T7" fmla="*/ 2147483647 h 4480"/>
              <a:gd name="T8" fmla="*/ 2147483647 w 1038"/>
              <a:gd name="T9" fmla="*/ 2147483647 h 4480"/>
              <a:gd name="T10" fmla="*/ 2147483647 w 1038"/>
              <a:gd name="T11" fmla="*/ 2147483647 h 4480"/>
              <a:gd name="T12" fmla="*/ 2147483647 w 1038"/>
              <a:gd name="T13" fmla="*/ 2147483647 h 4480"/>
              <a:gd name="T14" fmla="*/ 2147483647 w 1038"/>
              <a:gd name="T15" fmla="*/ 2147483647 h 4480"/>
              <a:gd name="T16" fmla="*/ 2147483647 w 1038"/>
              <a:gd name="T17" fmla="*/ 2147483647 h 4480"/>
              <a:gd name="T18" fmla="*/ 2147483647 w 1038"/>
              <a:gd name="T19" fmla="*/ 2147483647 h 4480"/>
              <a:gd name="T20" fmla="*/ 2147483647 w 1038"/>
              <a:gd name="T21" fmla="*/ 2147483647 h 4480"/>
              <a:gd name="T22" fmla="*/ 2147483647 w 1038"/>
              <a:gd name="T23" fmla="*/ 2147483647 h 4480"/>
              <a:gd name="T24" fmla="*/ 2147483647 w 1038"/>
              <a:gd name="T25" fmla="*/ 2147483647 h 4480"/>
              <a:gd name="T26" fmla="*/ 2147483647 w 1038"/>
              <a:gd name="T27" fmla="*/ 2147483647 h 4480"/>
              <a:gd name="T28" fmla="*/ 2147483647 w 1038"/>
              <a:gd name="T29" fmla="*/ 2147483647 h 4480"/>
              <a:gd name="T30" fmla="*/ 2147483647 w 1038"/>
              <a:gd name="T31" fmla="*/ 2147483647 h 4480"/>
              <a:gd name="T32" fmla="*/ 2147483647 w 1038"/>
              <a:gd name="T33" fmla="*/ 2147483647 h 4480"/>
              <a:gd name="T34" fmla="*/ 2147483647 w 1038"/>
              <a:gd name="T35" fmla="*/ 2147483647 h 4480"/>
              <a:gd name="T36" fmla="*/ 2147483647 w 1038"/>
              <a:gd name="T37" fmla="*/ 2147483647 h 4480"/>
              <a:gd name="T38" fmla="*/ 2147483647 w 1038"/>
              <a:gd name="T39" fmla="*/ 2147483647 h 4480"/>
              <a:gd name="T40" fmla="*/ 2147483647 w 1038"/>
              <a:gd name="T41" fmla="*/ 2147483647 h 4480"/>
              <a:gd name="T42" fmla="*/ 2147483647 w 1038"/>
              <a:gd name="T43" fmla="*/ 2147483647 h 4480"/>
              <a:gd name="T44" fmla="*/ 2147483647 w 1038"/>
              <a:gd name="T45" fmla="*/ 2147483647 h 4480"/>
              <a:gd name="T46" fmla="*/ 2147483647 w 1038"/>
              <a:gd name="T47" fmla="*/ 2147483647 h 4480"/>
              <a:gd name="T48" fmla="*/ 2147483647 w 1038"/>
              <a:gd name="T49" fmla="*/ 2147483647 h 4480"/>
              <a:gd name="T50" fmla="*/ 2147483647 w 1038"/>
              <a:gd name="T51" fmla="*/ 2147483647 h 4480"/>
              <a:gd name="T52" fmla="*/ 2147483647 w 1038"/>
              <a:gd name="T53" fmla="*/ 2147483647 h 4480"/>
              <a:gd name="T54" fmla="*/ 2147483647 w 1038"/>
              <a:gd name="T55" fmla="*/ 2147483647 h 4480"/>
              <a:gd name="T56" fmla="*/ 2147483647 w 1038"/>
              <a:gd name="T57" fmla="*/ 2147483647 h 4480"/>
              <a:gd name="T58" fmla="*/ 2147483647 w 1038"/>
              <a:gd name="T59" fmla="*/ 2147483647 h 4480"/>
              <a:gd name="T60" fmla="*/ 2147483647 w 1038"/>
              <a:gd name="T61" fmla="*/ 2147483647 h 4480"/>
              <a:gd name="T62" fmla="*/ 2147483647 w 1038"/>
              <a:gd name="T63" fmla="*/ 2147483647 h 4480"/>
              <a:gd name="T64" fmla="*/ 2147483647 w 1038"/>
              <a:gd name="T65" fmla="*/ 2147483647 h 4480"/>
              <a:gd name="T66" fmla="*/ 2147483647 w 1038"/>
              <a:gd name="T67" fmla="*/ 2147483647 h 4480"/>
              <a:gd name="T68" fmla="*/ 2147483647 w 1038"/>
              <a:gd name="T69" fmla="*/ 2147483647 h 4480"/>
              <a:gd name="T70" fmla="*/ 2147483647 w 1038"/>
              <a:gd name="T71" fmla="*/ 2147483647 h 4480"/>
              <a:gd name="T72" fmla="*/ 2147483647 w 1038"/>
              <a:gd name="T73" fmla="*/ 2147483647 h 4480"/>
              <a:gd name="T74" fmla="*/ 2147483647 w 1038"/>
              <a:gd name="T75" fmla="*/ 2147483647 h 4480"/>
              <a:gd name="T76" fmla="*/ 2147483647 w 1038"/>
              <a:gd name="T77" fmla="*/ 2147483647 h 4480"/>
              <a:gd name="T78" fmla="*/ 2147483647 w 1038"/>
              <a:gd name="T79" fmla="*/ 2147483647 h 4480"/>
              <a:gd name="T80" fmla="*/ 2147483647 w 1038"/>
              <a:gd name="T81" fmla="*/ 2147483647 h 4480"/>
              <a:gd name="T82" fmla="*/ 2147483647 w 1038"/>
              <a:gd name="T83" fmla="*/ 2147483647 h 4480"/>
              <a:gd name="T84" fmla="*/ 2147483647 w 1038"/>
              <a:gd name="T85" fmla="*/ 2147483647 h 4480"/>
              <a:gd name="T86" fmla="*/ 2147483647 w 1038"/>
              <a:gd name="T87" fmla="*/ 2147483647 h 4480"/>
              <a:gd name="T88" fmla="*/ 2147483647 w 1038"/>
              <a:gd name="T89" fmla="*/ 2147483647 h 4480"/>
              <a:gd name="T90" fmla="*/ 2147483647 w 1038"/>
              <a:gd name="T91" fmla="*/ 2147483647 h 4480"/>
              <a:gd name="T92" fmla="*/ 2147483647 w 1038"/>
              <a:gd name="T93" fmla="*/ 2147483647 h 4480"/>
              <a:gd name="T94" fmla="*/ 2147483647 w 1038"/>
              <a:gd name="T95" fmla="*/ 2147483647 h 4480"/>
              <a:gd name="T96" fmla="*/ 2147483647 w 1038"/>
              <a:gd name="T97" fmla="*/ 2147483647 h 4480"/>
              <a:gd name="T98" fmla="*/ 2147483647 w 1038"/>
              <a:gd name="T99" fmla="*/ 2147483647 h 4480"/>
              <a:gd name="T100" fmla="*/ 2147483647 w 1038"/>
              <a:gd name="T101" fmla="*/ 2147483647 h 4480"/>
              <a:gd name="T102" fmla="*/ 2147483647 w 1038"/>
              <a:gd name="T103" fmla="*/ 2147483647 h 4480"/>
              <a:gd name="T104" fmla="*/ 2147483647 w 1038"/>
              <a:gd name="T105" fmla="*/ 2147483647 h 4480"/>
              <a:gd name="T106" fmla="*/ 2147483647 w 1038"/>
              <a:gd name="T107" fmla="*/ 2147483647 h 4480"/>
              <a:gd name="T108" fmla="*/ 2147483647 w 1038"/>
              <a:gd name="T109" fmla="*/ 2147483647 h 4480"/>
              <a:gd name="T110" fmla="*/ 2147483647 w 1038"/>
              <a:gd name="T111" fmla="*/ 2147483647 h 4480"/>
              <a:gd name="T112" fmla="*/ 2147483647 w 1038"/>
              <a:gd name="T113" fmla="*/ 2147483647 h 4480"/>
              <a:gd name="T114" fmla="*/ 2147483647 w 1038"/>
              <a:gd name="T115" fmla="*/ 2147483647 h 4480"/>
              <a:gd name="T116" fmla="*/ 2147483647 w 1038"/>
              <a:gd name="T117" fmla="*/ 2147483647 h 4480"/>
              <a:gd name="T118" fmla="*/ 2147483647 w 1038"/>
              <a:gd name="T119" fmla="*/ 2147483647 h 4480"/>
              <a:gd name="T120" fmla="*/ 2147483647 w 1038"/>
              <a:gd name="T121" fmla="*/ 2147483647 h 4480"/>
              <a:gd name="T122" fmla="*/ 2147483647 w 1038"/>
              <a:gd name="T123" fmla="*/ 2147483647 h 4480"/>
              <a:gd name="T124" fmla="*/ 2147483647 w 1038"/>
              <a:gd name="T125" fmla="*/ 2147483647 h 44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38"/>
              <a:gd name="T190" fmla="*/ 0 h 4480"/>
              <a:gd name="T191" fmla="*/ 1038 w 1038"/>
              <a:gd name="T192" fmla="*/ 4480 h 44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38" h="4480">
                <a:moveTo>
                  <a:pt x="0" y="4430"/>
                </a:moveTo>
                <a:lnTo>
                  <a:pt x="1" y="4423"/>
                </a:lnTo>
                <a:lnTo>
                  <a:pt x="4" y="4443"/>
                </a:lnTo>
                <a:lnTo>
                  <a:pt x="5" y="4443"/>
                </a:lnTo>
                <a:lnTo>
                  <a:pt x="6" y="4430"/>
                </a:lnTo>
                <a:lnTo>
                  <a:pt x="8" y="4448"/>
                </a:lnTo>
                <a:lnTo>
                  <a:pt x="9" y="4443"/>
                </a:lnTo>
                <a:lnTo>
                  <a:pt x="10" y="4443"/>
                </a:lnTo>
                <a:lnTo>
                  <a:pt x="11" y="4443"/>
                </a:lnTo>
                <a:lnTo>
                  <a:pt x="14" y="4461"/>
                </a:lnTo>
                <a:lnTo>
                  <a:pt x="15" y="4461"/>
                </a:lnTo>
                <a:lnTo>
                  <a:pt x="17" y="4461"/>
                </a:lnTo>
                <a:lnTo>
                  <a:pt x="18" y="4454"/>
                </a:lnTo>
                <a:lnTo>
                  <a:pt x="19" y="4448"/>
                </a:lnTo>
                <a:lnTo>
                  <a:pt x="20" y="4443"/>
                </a:lnTo>
                <a:lnTo>
                  <a:pt x="22" y="4443"/>
                </a:lnTo>
                <a:lnTo>
                  <a:pt x="24" y="4454"/>
                </a:lnTo>
                <a:lnTo>
                  <a:pt x="26" y="4448"/>
                </a:lnTo>
                <a:lnTo>
                  <a:pt x="27" y="4454"/>
                </a:lnTo>
                <a:lnTo>
                  <a:pt x="28" y="4448"/>
                </a:lnTo>
                <a:lnTo>
                  <a:pt x="30" y="4448"/>
                </a:lnTo>
                <a:lnTo>
                  <a:pt x="31" y="4443"/>
                </a:lnTo>
                <a:lnTo>
                  <a:pt x="32" y="4443"/>
                </a:lnTo>
                <a:lnTo>
                  <a:pt x="35" y="4436"/>
                </a:lnTo>
                <a:lnTo>
                  <a:pt x="36" y="4448"/>
                </a:lnTo>
                <a:lnTo>
                  <a:pt x="37" y="4454"/>
                </a:lnTo>
                <a:lnTo>
                  <a:pt x="39" y="4461"/>
                </a:lnTo>
                <a:lnTo>
                  <a:pt x="40" y="4467"/>
                </a:lnTo>
                <a:lnTo>
                  <a:pt x="41" y="4474"/>
                </a:lnTo>
                <a:lnTo>
                  <a:pt x="44" y="4467"/>
                </a:lnTo>
                <a:lnTo>
                  <a:pt x="45" y="4461"/>
                </a:lnTo>
                <a:lnTo>
                  <a:pt x="46" y="4461"/>
                </a:lnTo>
                <a:lnTo>
                  <a:pt x="48" y="4467"/>
                </a:lnTo>
                <a:lnTo>
                  <a:pt x="49" y="4461"/>
                </a:lnTo>
                <a:lnTo>
                  <a:pt x="50" y="4467"/>
                </a:lnTo>
                <a:lnTo>
                  <a:pt x="52" y="4436"/>
                </a:lnTo>
                <a:lnTo>
                  <a:pt x="54" y="4436"/>
                </a:lnTo>
                <a:lnTo>
                  <a:pt x="55" y="4423"/>
                </a:lnTo>
                <a:lnTo>
                  <a:pt x="57" y="4430"/>
                </a:lnTo>
                <a:lnTo>
                  <a:pt x="58" y="4430"/>
                </a:lnTo>
                <a:lnTo>
                  <a:pt x="59" y="4461"/>
                </a:lnTo>
                <a:lnTo>
                  <a:pt x="61" y="4461"/>
                </a:lnTo>
                <a:lnTo>
                  <a:pt x="62" y="4467"/>
                </a:lnTo>
                <a:lnTo>
                  <a:pt x="65" y="4467"/>
                </a:lnTo>
                <a:lnTo>
                  <a:pt x="66" y="4461"/>
                </a:lnTo>
                <a:lnTo>
                  <a:pt x="67" y="4454"/>
                </a:lnTo>
                <a:lnTo>
                  <a:pt x="68" y="4448"/>
                </a:lnTo>
                <a:lnTo>
                  <a:pt x="70" y="4454"/>
                </a:lnTo>
                <a:lnTo>
                  <a:pt x="71" y="4448"/>
                </a:lnTo>
                <a:lnTo>
                  <a:pt x="72" y="4454"/>
                </a:lnTo>
                <a:lnTo>
                  <a:pt x="75" y="4454"/>
                </a:lnTo>
                <a:lnTo>
                  <a:pt x="76" y="4467"/>
                </a:lnTo>
                <a:lnTo>
                  <a:pt x="77" y="4474"/>
                </a:lnTo>
                <a:lnTo>
                  <a:pt x="79" y="4480"/>
                </a:lnTo>
                <a:lnTo>
                  <a:pt x="80" y="4461"/>
                </a:lnTo>
                <a:lnTo>
                  <a:pt x="81" y="4448"/>
                </a:lnTo>
                <a:lnTo>
                  <a:pt x="83" y="4417"/>
                </a:lnTo>
                <a:lnTo>
                  <a:pt x="85" y="4410"/>
                </a:lnTo>
                <a:lnTo>
                  <a:pt x="87" y="4392"/>
                </a:lnTo>
                <a:lnTo>
                  <a:pt x="88" y="4410"/>
                </a:lnTo>
                <a:lnTo>
                  <a:pt x="89" y="4423"/>
                </a:lnTo>
                <a:lnTo>
                  <a:pt x="90" y="4443"/>
                </a:lnTo>
                <a:lnTo>
                  <a:pt x="92" y="4436"/>
                </a:lnTo>
                <a:lnTo>
                  <a:pt x="93" y="4454"/>
                </a:lnTo>
                <a:lnTo>
                  <a:pt x="96" y="4448"/>
                </a:lnTo>
                <a:lnTo>
                  <a:pt x="97" y="4436"/>
                </a:lnTo>
                <a:lnTo>
                  <a:pt x="98" y="4436"/>
                </a:lnTo>
                <a:lnTo>
                  <a:pt x="100" y="4430"/>
                </a:lnTo>
                <a:lnTo>
                  <a:pt x="101" y="4430"/>
                </a:lnTo>
                <a:lnTo>
                  <a:pt x="102" y="4430"/>
                </a:lnTo>
                <a:lnTo>
                  <a:pt x="105" y="4443"/>
                </a:lnTo>
                <a:lnTo>
                  <a:pt x="106" y="4448"/>
                </a:lnTo>
                <a:lnTo>
                  <a:pt x="107" y="4454"/>
                </a:lnTo>
                <a:lnTo>
                  <a:pt x="109" y="4443"/>
                </a:lnTo>
                <a:lnTo>
                  <a:pt x="110" y="4430"/>
                </a:lnTo>
                <a:lnTo>
                  <a:pt x="111" y="4436"/>
                </a:lnTo>
                <a:lnTo>
                  <a:pt x="112" y="4436"/>
                </a:lnTo>
                <a:lnTo>
                  <a:pt x="115" y="4436"/>
                </a:lnTo>
                <a:lnTo>
                  <a:pt x="116" y="4448"/>
                </a:lnTo>
                <a:lnTo>
                  <a:pt x="118" y="4467"/>
                </a:lnTo>
                <a:lnTo>
                  <a:pt x="119" y="4467"/>
                </a:lnTo>
                <a:lnTo>
                  <a:pt x="120" y="4467"/>
                </a:lnTo>
                <a:lnTo>
                  <a:pt x="122" y="4467"/>
                </a:lnTo>
                <a:lnTo>
                  <a:pt x="123" y="4467"/>
                </a:lnTo>
                <a:lnTo>
                  <a:pt x="125" y="4461"/>
                </a:lnTo>
                <a:lnTo>
                  <a:pt x="127" y="4454"/>
                </a:lnTo>
                <a:lnTo>
                  <a:pt x="128" y="4454"/>
                </a:lnTo>
                <a:lnTo>
                  <a:pt x="129" y="4454"/>
                </a:lnTo>
                <a:lnTo>
                  <a:pt x="131" y="4454"/>
                </a:lnTo>
                <a:lnTo>
                  <a:pt x="132" y="4461"/>
                </a:lnTo>
                <a:lnTo>
                  <a:pt x="133" y="4467"/>
                </a:lnTo>
                <a:lnTo>
                  <a:pt x="136" y="4454"/>
                </a:lnTo>
                <a:lnTo>
                  <a:pt x="137" y="4467"/>
                </a:lnTo>
                <a:lnTo>
                  <a:pt x="138" y="4448"/>
                </a:lnTo>
                <a:lnTo>
                  <a:pt x="140" y="4436"/>
                </a:lnTo>
                <a:lnTo>
                  <a:pt x="141" y="4436"/>
                </a:lnTo>
                <a:lnTo>
                  <a:pt x="142" y="4448"/>
                </a:lnTo>
                <a:lnTo>
                  <a:pt x="144" y="4443"/>
                </a:lnTo>
                <a:lnTo>
                  <a:pt x="146" y="4454"/>
                </a:lnTo>
                <a:lnTo>
                  <a:pt x="147" y="4467"/>
                </a:lnTo>
                <a:lnTo>
                  <a:pt x="149" y="4461"/>
                </a:lnTo>
                <a:lnTo>
                  <a:pt x="150" y="4443"/>
                </a:lnTo>
                <a:lnTo>
                  <a:pt x="151" y="4443"/>
                </a:lnTo>
                <a:lnTo>
                  <a:pt x="153" y="4443"/>
                </a:lnTo>
                <a:lnTo>
                  <a:pt x="154" y="4443"/>
                </a:lnTo>
                <a:lnTo>
                  <a:pt x="157" y="4454"/>
                </a:lnTo>
                <a:lnTo>
                  <a:pt x="158" y="4448"/>
                </a:lnTo>
                <a:lnTo>
                  <a:pt x="159" y="4448"/>
                </a:lnTo>
                <a:lnTo>
                  <a:pt x="160" y="4454"/>
                </a:lnTo>
                <a:lnTo>
                  <a:pt x="162" y="4448"/>
                </a:lnTo>
                <a:lnTo>
                  <a:pt x="163" y="4417"/>
                </a:lnTo>
                <a:lnTo>
                  <a:pt x="166" y="4443"/>
                </a:lnTo>
                <a:lnTo>
                  <a:pt x="167" y="4436"/>
                </a:lnTo>
                <a:lnTo>
                  <a:pt x="168" y="4417"/>
                </a:lnTo>
                <a:lnTo>
                  <a:pt x="170" y="4423"/>
                </a:lnTo>
                <a:lnTo>
                  <a:pt x="171" y="4448"/>
                </a:lnTo>
                <a:lnTo>
                  <a:pt x="172" y="4454"/>
                </a:lnTo>
                <a:lnTo>
                  <a:pt x="173" y="4461"/>
                </a:lnTo>
                <a:lnTo>
                  <a:pt x="176" y="4467"/>
                </a:lnTo>
                <a:lnTo>
                  <a:pt x="177" y="4467"/>
                </a:lnTo>
                <a:lnTo>
                  <a:pt x="179" y="4467"/>
                </a:lnTo>
                <a:lnTo>
                  <a:pt x="180" y="4454"/>
                </a:lnTo>
                <a:lnTo>
                  <a:pt x="181" y="4448"/>
                </a:lnTo>
                <a:lnTo>
                  <a:pt x="182" y="4448"/>
                </a:lnTo>
                <a:lnTo>
                  <a:pt x="184" y="4443"/>
                </a:lnTo>
                <a:lnTo>
                  <a:pt x="186" y="4430"/>
                </a:lnTo>
                <a:lnTo>
                  <a:pt x="188" y="4430"/>
                </a:lnTo>
                <a:lnTo>
                  <a:pt x="189" y="4430"/>
                </a:lnTo>
                <a:lnTo>
                  <a:pt x="190" y="4430"/>
                </a:lnTo>
                <a:lnTo>
                  <a:pt x="192" y="4443"/>
                </a:lnTo>
                <a:lnTo>
                  <a:pt x="193" y="4454"/>
                </a:lnTo>
                <a:lnTo>
                  <a:pt x="194" y="4461"/>
                </a:lnTo>
                <a:lnTo>
                  <a:pt x="197" y="4467"/>
                </a:lnTo>
                <a:lnTo>
                  <a:pt x="198" y="4474"/>
                </a:lnTo>
                <a:lnTo>
                  <a:pt x="199" y="4467"/>
                </a:lnTo>
                <a:lnTo>
                  <a:pt x="201" y="4467"/>
                </a:lnTo>
                <a:lnTo>
                  <a:pt x="202" y="4474"/>
                </a:lnTo>
                <a:lnTo>
                  <a:pt x="203" y="4461"/>
                </a:lnTo>
                <a:lnTo>
                  <a:pt x="204" y="4467"/>
                </a:lnTo>
                <a:lnTo>
                  <a:pt x="207" y="4461"/>
                </a:lnTo>
                <a:lnTo>
                  <a:pt x="208" y="4461"/>
                </a:lnTo>
                <a:lnTo>
                  <a:pt x="210" y="4454"/>
                </a:lnTo>
                <a:lnTo>
                  <a:pt x="211" y="4448"/>
                </a:lnTo>
                <a:lnTo>
                  <a:pt x="212" y="4443"/>
                </a:lnTo>
                <a:lnTo>
                  <a:pt x="214" y="4454"/>
                </a:lnTo>
                <a:lnTo>
                  <a:pt x="216" y="4454"/>
                </a:lnTo>
                <a:lnTo>
                  <a:pt x="217" y="4454"/>
                </a:lnTo>
                <a:lnTo>
                  <a:pt x="219" y="4474"/>
                </a:lnTo>
                <a:lnTo>
                  <a:pt x="220" y="4480"/>
                </a:lnTo>
                <a:lnTo>
                  <a:pt x="221" y="4454"/>
                </a:lnTo>
                <a:lnTo>
                  <a:pt x="223" y="4454"/>
                </a:lnTo>
                <a:lnTo>
                  <a:pt x="224" y="4454"/>
                </a:lnTo>
                <a:lnTo>
                  <a:pt x="227" y="4448"/>
                </a:lnTo>
                <a:lnTo>
                  <a:pt x="228" y="4448"/>
                </a:lnTo>
                <a:lnTo>
                  <a:pt x="229" y="4448"/>
                </a:lnTo>
                <a:lnTo>
                  <a:pt x="230" y="4443"/>
                </a:lnTo>
                <a:lnTo>
                  <a:pt x="232" y="4443"/>
                </a:lnTo>
                <a:lnTo>
                  <a:pt x="233" y="4436"/>
                </a:lnTo>
                <a:lnTo>
                  <a:pt x="234" y="4436"/>
                </a:lnTo>
                <a:lnTo>
                  <a:pt x="237" y="4454"/>
                </a:lnTo>
                <a:lnTo>
                  <a:pt x="238" y="4461"/>
                </a:lnTo>
                <a:lnTo>
                  <a:pt x="239" y="4448"/>
                </a:lnTo>
                <a:lnTo>
                  <a:pt x="241" y="4443"/>
                </a:lnTo>
                <a:lnTo>
                  <a:pt x="242" y="4430"/>
                </a:lnTo>
                <a:lnTo>
                  <a:pt x="243" y="4430"/>
                </a:lnTo>
                <a:lnTo>
                  <a:pt x="245" y="4417"/>
                </a:lnTo>
                <a:lnTo>
                  <a:pt x="247" y="4430"/>
                </a:lnTo>
                <a:lnTo>
                  <a:pt x="249" y="4448"/>
                </a:lnTo>
                <a:lnTo>
                  <a:pt x="250" y="4448"/>
                </a:lnTo>
                <a:lnTo>
                  <a:pt x="251" y="4436"/>
                </a:lnTo>
                <a:lnTo>
                  <a:pt x="252" y="4443"/>
                </a:lnTo>
                <a:lnTo>
                  <a:pt x="254" y="4423"/>
                </a:lnTo>
                <a:lnTo>
                  <a:pt x="255" y="4423"/>
                </a:lnTo>
                <a:lnTo>
                  <a:pt x="258" y="4436"/>
                </a:lnTo>
                <a:lnTo>
                  <a:pt x="259" y="4448"/>
                </a:lnTo>
                <a:lnTo>
                  <a:pt x="260" y="4454"/>
                </a:lnTo>
                <a:lnTo>
                  <a:pt x="262" y="4467"/>
                </a:lnTo>
                <a:lnTo>
                  <a:pt x="263" y="4467"/>
                </a:lnTo>
                <a:lnTo>
                  <a:pt x="264" y="4461"/>
                </a:lnTo>
                <a:lnTo>
                  <a:pt x="265" y="4461"/>
                </a:lnTo>
                <a:lnTo>
                  <a:pt x="268" y="4461"/>
                </a:lnTo>
                <a:lnTo>
                  <a:pt x="269" y="4467"/>
                </a:lnTo>
                <a:lnTo>
                  <a:pt x="271" y="4448"/>
                </a:lnTo>
                <a:lnTo>
                  <a:pt x="272" y="4443"/>
                </a:lnTo>
                <a:lnTo>
                  <a:pt x="273" y="4436"/>
                </a:lnTo>
                <a:lnTo>
                  <a:pt x="274" y="4410"/>
                </a:lnTo>
                <a:lnTo>
                  <a:pt x="277" y="4410"/>
                </a:lnTo>
                <a:lnTo>
                  <a:pt x="278" y="4430"/>
                </a:lnTo>
                <a:lnTo>
                  <a:pt x="280" y="4423"/>
                </a:lnTo>
                <a:lnTo>
                  <a:pt x="281" y="4404"/>
                </a:lnTo>
                <a:lnTo>
                  <a:pt x="282" y="4430"/>
                </a:lnTo>
                <a:lnTo>
                  <a:pt x="284" y="4430"/>
                </a:lnTo>
                <a:lnTo>
                  <a:pt x="285" y="4423"/>
                </a:lnTo>
                <a:lnTo>
                  <a:pt x="287" y="4443"/>
                </a:lnTo>
                <a:lnTo>
                  <a:pt x="289" y="4443"/>
                </a:lnTo>
                <a:lnTo>
                  <a:pt x="290" y="4436"/>
                </a:lnTo>
                <a:lnTo>
                  <a:pt x="291" y="4423"/>
                </a:lnTo>
                <a:lnTo>
                  <a:pt x="293" y="4423"/>
                </a:lnTo>
                <a:lnTo>
                  <a:pt x="294" y="4423"/>
                </a:lnTo>
                <a:lnTo>
                  <a:pt x="295" y="4436"/>
                </a:lnTo>
                <a:lnTo>
                  <a:pt x="298" y="4436"/>
                </a:lnTo>
                <a:lnTo>
                  <a:pt x="299" y="4404"/>
                </a:lnTo>
                <a:lnTo>
                  <a:pt x="300" y="4410"/>
                </a:lnTo>
                <a:lnTo>
                  <a:pt x="302" y="4410"/>
                </a:lnTo>
                <a:lnTo>
                  <a:pt x="303" y="4423"/>
                </a:lnTo>
                <a:lnTo>
                  <a:pt x="304" y="4423"/>
                </a:lnTo>
                <a:lnTo>
                  <a:pt x="306" y="4467"/>
                </a:lnTo>
                <a:lnTo>
                  <a:pt x="308" y="4467"/>
                </a:lnTo>
                <a:lnTo>
                  <a:pt x="309" y="4467"/>
                </a:lnTo>
                <a:lnTo>
                  <a:pt x="311" y="4467"/>
                </a:lnTo>
                <a:lnTo>
                  <a:pt x="312" y="4467"/>
                </a:lnTo>
                <a:lnTo>
                  <a:pt x="313" y="4461"/>
                </a:lnTo>
                <a:lnTo>
                  <a:pt x="315" y="4461"/>
                </a:lnTo>
                <a:lnTo>
                  <a:pt x="316" y="4461"/>
                </a:lnTo>
                <a:lnTo>
                  <a:pt x="319" y="4448"/>
                </a:lnTo>
                <a:lnTo>
                  <a:pt x="320" y="4454"/>
                </a:lnTo>
                <a:lnTo>
                  <a:pt x="321" y="4430"/>
                </a:lnTo>
                <a:lnTo>
                  <a:pt x="322" y="4417"/>
                </a:lnTo>
                <a:lnTo>
                  <a:pt x="324" y="4404"/>
                </a:lnTo>
                <a:lnTo>
                  <a:pt x="325" y="4410"/>
                </a:lnTo>
                <a:lnTo>
                  <a:pt x="326" y="4404"/>
                </a:lnTo>
                <a:lnTo>
                  <a:pt x="329" y="4436"/>
                </a:lnTo>
                <a:lnTo>
                  <a:pt x="330" y="4448"/>
                </a:lnTo>
                <a:lnTo>
                  <a:pt x="331" y="4461"/>
                </a:lnTo>
                <a:lnTo>
                  <a:pt x="333" y="4461"/>
                </a:lnTo>
                <a:lnTo>
                  <a:pt x="334" y="4474"/>
                </a:lnTo>
                <a:lnTo>
                  <a:pt x="335" y="4448"/>
                </a:lnTo>
                <a:lnTo>
                  <a:pt x="338" y="4430"/>
                </a:lnTo>
                <a:lnTo>
                  <a:pt x="339" y="4430"/>
                </a:lnTo>
                <a:lnTo>
                  <a:pt x="341" y="4430"/>
                </a:lnTo>
                <a:lnTo>
                  <a:pt x="342" y="4423"/>
                </a:lnTo>
                <a:lnTo>
                  <a:pt x="343" y="4436"/>
                </a:lnTo>
                <a:lnTo>
                  <a:pt x="344" y="4443"/>
                </a:lnTo>
                <a:lnTo>
                  <a:pt x="346" y="4436"/>
                </a:lnTo>
                <a:lnTo>
                  <a:pt x="348" y="4423"/>
                </a:lnTo>
                <a:lnTo>
                  <a:pt x="350" y="4417"/>
                </a:lnTo>
                <a:lnTo>
                  <a:pt x="351" y="4423"/>
                </a:lnTo>
                <a:lnTo>
                  <a:pt x="352" y="4430"/>
                </a:lnTo>
                <a:lnTo>
                  <a:pt x="354" y="4436"/>
                </a:lnTo>
                <a:lnTo>
                  <a:pt x="355" y="4454"/>
                </a:lnTo>
                <a:lnTo>
                  <a:pt x="356" y="4454"/>
                </a:lnTo>
                <a:lnTo>
                  <a:pt x="359" y="4467"/>
                </a:lnTo>
                <a:lnTo>
                  <a:pt x="360" y="4461"/>
                </a:lnTo>
                <a:lnTo>
                  <a:pt x="361" y="4448"/>
                </a:lnTo>
                <a:lnTo>
                  <a:pt x="363" y="4443"/>
                </a:lnTo>
                <a:lnTo>
                  <a:pt x="364" y="4443"/>
                </a:lnTo>
                <a:lnTo>
                  <a:pt x="365" y="4423"/>
                </a:lnTo>
                <a:lnTo>
                  <a:pt x="366" y="4430"/>
                </a:lnTo>
                <a:lnTo>
                  <a:pt x="369" y="4443"/>
                </a:lnTo>
                <a:lnTo>
                  <a:pt x="370" y="4443"/>
                </a:lnTo>
                <a:lnTo>
                  <a:pt x="372" y="4443"/>
                </a:lnTo>
                <a:lnTo>
                  <a:pt x="373" y="4436"/>
                </a:lnTo>
                <a:lnTo>
                  <a:pt x="374" y="4448"/>
                </a:lnTo>
                <a:lnTo>
                  <a:pt x="376" y="4448"/>
                </a:lnTo>
                <a:lnTo>
                  <a:pt x="377" y="4443"/>
                </a:lnTo>
                <a:lnTo>
                  <a:pt x="379" y="4448"/>
                </a:lnTo>
                <a:lnTo>
                  <a:pt x="381" y="4467"/>
                </a:lnTo>
                <a:lnTo>
                  <a:pt x="382" y="4454"/>
                </a:lnTo>
                <a:lnTo>
                  <a:pt x="383" y="4436"/>
                </a:lnTo>
                <a:lnTo>
                  <a:pt x="385" y="4443"/>
                </a:lnTo>
                <a:lnTo>
                  <a:pt x="386" y="4443"/>
                </a:lnTo>
                <a:lnTo>
                  <a:pt x="389" y="4436"/>
                </a:lnTo>
                <a:lnTo>
                  <a:pt x="390" y="4430"/>
                </a:lnTo>
                <a:lnTo>
                  <a:pt x="391" y="4436"/>
                </a:lnTo>
                <a:lnTo>
                  <a:pt x="392" y="4443"/>
                </a:lnTo>
                <a:lnTo>
                  <a:pt x="394" y="4443"/>
                </a:lnTo>
                <a:lnTo>
                  <a:pt x="395" y="4443"/>
                </a:lnTo>
                <a:lnTo>
                  <a:pt x="396" y="4436"/>
                </a:lnTo>
                <a:lnTo>
                  <a:pt x="399" y="4443"/>
                </a:lnTo>
                <a:lnTo>
                  <a:pt x="400" y="4410"/>
                </a:lnTo>
                <a:lnTo>
                  <a:pt x="401" y="4404"/>
                </a:lnTo>
                <a:lnTo>
                  <a:pt x="403" y="4404"/>
                </a:lnTo>
                <a:lnTo>
                  <a:pt x="404" y="4423"/>
                </a:lnTo>
                <a:lnTo>
                  <a:pt x="405" y="4410"/>
                </a:lnTo>
                <a:lnTo>
                  <a:pt x="407" y="4423"/>
                </a:lnTo>
                <a:lnTo>
                  <a:pt x="409" y="4404"/>
                </a:lnTo>
                <a:lnTo>
                  <a:pt x="411" y="4386"/>
                </a:lnTo>
                <a:lnTo>
                  <a:pt x="412" y="4373"/>
                </a:lnTo>
                <a:lnTo>
                  <a:pt x="413" y="4353"/>
                </a:lnTo>
                <a:lnTo>
                  <a:pt x="414" y="4335"/>
                </a:lnTo>
                <a:lnTo>
                  <a:pt x="416" y="4347"/>
                </a:lnTo>
                <a:lnTo>
                  <a:pt x="417" y="4360"/>
                </a:lnTo>
                <a:lnTo>
                  <a:pt x="420" y="4347"/>
                </a:lnTo>
                <a:lnTo>
                  <a:pt x="421" y="4316"/>
                </a:lnTo>
                <a:lnTo>
                  <a:pt x="422" y="4316"/>
                </a:lnTo>
                <a:lnTo>
                  <a:pt x="424" y="4296"/>
                </a:lnTo>
                <a:lnTo>
                  <a:pt x="425" y="4259"/>
                </a:lnTo>
                <a:lnTo>
                  <a:pt x="426" y="4195"/>
                </a:lnTo>
                <a:lnTo>
                  <a:pt x="427" y="4221"/>
                </a:lnTo>
                <a:lnTo>
                  <a:pt x="430" y="4195"/>
                </a:lnTo>
                <a:lnTo>
                  <a:pt x="431" y="4151"/>
                </a:lnTo>
                <a:lnTo>
                  <a:pt x="433" y="4114"/>
                </a:lnTo>
                <a:lnTo>
                  <a:pt x="434" y="4050"/>
                </a:lnTo>
                <a:lnTo>
                  <a:pt x="435" y="3993"/>
                </a:lnTo>
                <a:lnTo>
                  <a:pt x="436" y="3918"/>
                </a:lnTo>
                <a:lnTo>
                  <a:pt x="438" y="3886"/>
                </a:lnTo>
                <a:lnTo>
                  <a:pt x="440" y="3892"/>
                </a:lnTo>
                <a:lnTo>
                  <a:pt x="442" y="3830"/>
                </a:lnTo>
                <a:lnTo>
                  <a:pt x="443" y="3830"/>
                </a:lnTo>
                <a:lnTo>
                  <a:pt x="444" y="3797"/>
                </a:lnTo>
                <a:lnTo>
                  <a:pt x="446" y="3672"/>
                </a:lnTo>
                <a:lnTo>
                  <a:pt x="447" y="3525"/>
                </a:lnTo>
                <a:lnTo>
                  <a:pt x="449" y="3481"/>
                </a:lnTo>
                <a:lnTo>
                  <a:pt x="451" y="3336"/>
                </a:lnTo>
                <a:lnTo>
                  <a:pt x="452" y="3191"/>
                </a:lnTo>
                <a:lnTo>
                  <a:pt x="453" y="3046"/>
                </a:lnTo>
                <a:lnTo>
                  <a:pt x="455" y="2894"/>
                </a:lnTo>
                <a:lnTo>
                  <a:pt x="456" y="2818"/>
                </a:lnTo>
                <a:lnTo>
                  <a:pt x="457" y="2736"/>
                </a:lnTo>
                <a:lnTo>
                  <a:pt x="460" y="2673"/>
                </a:lnTo>
                <a:lnTo>
                  <a:pt x="461" y="2629"/>
                </a:lnTo>
                <a:lnTo>
                  <a:pt x="462" y="2642"/>
                </a:lnTo>
                <a:lnTo>
                  <a:pt x="464" y="2477"/>
                </a:lnTo>
                <a:lnTo>
                  <a:pt x="465" y="2433"/>
                </a:lnTo>
                <a:lnTo>
                  <a:pt x="466" y="2249"/>
                </a:lnTo>
                <a:lnTo>
                  <a:pt x="468" y="2135"/>
                </a:lnTo>
                <a:lnTo>
                  <a:pt x="470" y="1978"/>
                </a:lnTo>
                <a:lnTo>
                  <a:pt x="471" y="1933"/>
                </a:lnTo>
                <a:lnTo>
                  <a:pt x="473" y="1687"/>
                </a:lnTo>
                <a:lnTo>
                  <a:pt x="474" y="1623"/>
                </a:lnTo>
                <a:lnTo>
                  <a:pt x="475" y="1511"/>
                </a:lnTo>
                <a:lnTo>
                  <a:pt x="477" y="1548"/>
                </a:lnTo>
                <a:lnTo>
                  <a:pt x="478" y="1573"/>
                </a:lnTo>
                <a:lnTo>
                  <a:pt x="481" y="1731"/>
                </a:lnTo>
                <a:lnTo>
                  <a:pt x="482" y="1794"/>
                </a:lnTo>
                <a:lnTo>
                  <a:pt x="483" y="1895"/>
                </a:lnTo>
                <a:lnTo>
                  <a:pt x="484" y="1882"/>
                </a:lnTo>
                <a:lnTo>
                  <a:pt x="486" y="1908"/>
                </a:lnTo>
                <a:lnTo>
                  <a:pt x="487" y="2022"/>
                </a:lnTo>
                <a:lnTo>
                  <a:pt x="488" y="2167"/>
                </a:lnTo>
                <a:lnTo>
                  <a:pt x="491" y="2269"/>
                </a:lnTo>
                <a:lnTo>
                  <a:pt x="492" y="2376"/>
                </a:lnTo>
                <a:lnTo>
                  <a:pt x="493" y="2515"/>
                </a:lnTo>
                <a:lnTo>
                  <a:pt x="495" y="2502"/>
                </a:lnTo>
                <a:lnTo>
                  <a:pt x="496" y="2585"/>
                </a:lnTo>
                <a:lnTo>
                  <a:pt x="497" y="2754"/>
                </a:lnTo>
                <a:lnTo>
                  <a:pt x="499" y="2963"/>
                </a:lnTo>
                <a:lnTo>
                  <a:pt x="501" y="3141"/>
                </a:lnTo>
                <a:lnTo>
                  <a:pt x="503" y="3336"/>
                </a:lnTo>
                <a:lnTo>
                  <a:pt x="504" y="3470"/>
                </a:lnTo>
                <a:lnTo>
                  <a:pt x="505" y="3571"/>
                </a:lnTo>
                <a:lnTo>
                  <a:pt x="506" y="3633"/>
                </a:lnTo>
                <a:lnTo>
                  <a:pt x="508" y="3709"/>
                </a:lnTo>
                <a:lnTo>
                  <a:pt x="510" y="3773"/>
                </a:lnTo>
                <a:lnTo>
                  <a:pt x="512" y="3861"/>
                </a:lnTo>
                <a:lnTo>
                  <a:pt x="513" y="3962"/>
                </a:lnTo>
                <a:lnTo>
                  <a:pt x="514" y="4037"/>
                </a:lnTo>
                <a:lnTo>
                  <a:pt x="516" y="4070"/>
                </a:lnTo>
                <a:lnTo>
                  <a:pt x="517" y="4133"/>
                </a:lnTo>
                <a:lnTo>
                  <a:pt x="518" y="4190"/>
                </a:lnTo>
                <a:lnTo>
                  <a:pt x="521" y="4228"/>
                </a:lnTo>
                <a:lnTo>
                  <a:pt x="522" y="4241"/>
                </a:lnTo>
                <a:lnTo>
                  <a:pt x="523" y="4278"/>
                </a:lnTo>
                <a:lnTo>
                  <a:pt x="525" y="4291"/>
                </a:lnTo>
                <a:lnTo>
                  <a:pt x="526" y="4296"/>
                </a:lnTo>
                <a:lnTo>
                  <a:pt x="527" y="4322"/>
                </a:lnTo>
                <a:lnTo>
                  <a:pt x="528" y="4342"/>
                </a:lnTo>
                <a:lnTo>
                  <a:pt x="531" y="4366"/>
                </a:lnTo>
                <a:lnTo>
                  <a:pt x="532" y="4386"/>
                </a:lnTo>
                <a:lnTo>
                  <a:pt x="534" y="4430"/>
                </a:lnTo>
                <a:lnTo>
                  <a:pt x="535" y="4430"/>
                </a:lnTo>
                <a:lnTo>
                  <a:pt x="536" y="4436"/>
                </a:lnTo>
                <a:lnTo>
                  <a:pt x="538" y="4430"/>
                </a:lnTo>
                <a:lnTo>
                  <a:pt x="539" y="4430"/>
                </a:lnTo>
                <a:lnTo>
                  <a:pt x="541" y="4423"/>
                </a:lnTo>
                <a:lnTo>
                  <a:pt x="543" y="4436"/>
                </a:lnTo>
                <a:lnTo>
                  <a:pt x="544" y="4423"/>
                </a:lnTo>
                <a:lnTo>
                  <a:pt x="545" y="4423"/>
                </a:lnTo>
                <a:lnTo>
                  <a:pt x="547" y="4417"/>
                </a:lnTo>
                <a:lnTo>
                  <a:pt x="548" y="4430"/>
                </a:lnTo>
                <a:lnTo>
                  <a:pt x="549" y="4430"/>
                </a:lnTo>
                <a:lnTo>
                  <a:pt x="552" y="4448"/>
                </a:lnTo>
                <a:lnTo>
                  <a:pt x="553" y="4454"/>
                </a:lnTo>
                <a:lnTo>
                  <a:pt x="554" y="4467"/>
                </a:lnTo>
                <a:lnTo>
                  <a:pt x="556" y="4454"/>
                </a:lnTo>
                <a:lnTo>
                  <a:pt x="557" y="4454"/>
                </a:lnTo>
                <a:lnTo>
                  <a:pt x="558" y="4454"/>
                </a:lnTo>
                <a:lnTo>
                  <a:pt x="560" y="4454"/>
                </a:lnTo>
                <a:lnTo>
                  <a:pt x="562" y="4448"/>
                </a:lnTo>
                <a:lnTo>
                  <a:pt x="563" y="4448"/>
                </a:lnTo>
                <a:lnTo>
                  <a:pt x="565" y="4448"/>
                </a:lnTo>
                <a:lnTo>
                  <a:pt x="566" y="4430"/>
                </a:lnTo>
                <a:lnTo>
                  <a:pt x="567" y="4436"/>
                </a:lnTo>
                <a:lnTo>
                  <a:pt x="569" y="4443"/>
                </a:lnTo>
                <a:lnTo>
                  <a:pt x="571" y="4443"/>
                </a:lnTo>
                <a:lnTo>
                  <a:pt x="573" y="4443"/>
                </a:lnTo>
                <a:lnTo>
                  <a:pt x="574" y="4454"/>
                </a:lnTo>
                <a:lnTo>
                  <a:pt x="575" y="4454"/>
                </a:lnTo>
                <a:lnTo>
                  <a:pt x="576" y="4454"/>
                </a:lnTo>
                <a:lnTo>
                  <a:pt x="578" y="4467"/>
                </a:lnTo>
                <a:lnTo>
                  <a:pt x="579" y="4467"/>
                </a:lnTo>
                <a:lnTo>
                  <a:pt x="582" y="4474"/>
                </a:lnTo>
                <a:lnTo>
                  <a:pt x="583" y="4467"/>
                </a:lnTo>
                <a:lnTo>
                  <a:pt x="584" y="4461"/>
                </a:lnTo>
                <a:lnTo>
                  <a:pt x="586" y="4454"/>
                </a:lnTo>
                <a:lnTo>
                  <a:pt x="587" y="4448"/>
                </a:lnTo>
                <a:lnTo>
                  <a:pt x="588" y="4448"/>
                </a:lnTo>
                <a:lnTo>
                  <a:pt x="589" y="4454"/>
                </a:lnTo>
                <a:lnTo>
                  <a:pt x="592" y="4454"/>
                </a:lnTo>
                <a:lnTo>
                  <a:pt x="593" y="4454"/>
                </a:lnTo>
                <a:lnTo>
                  <a:pt x="595" y="4461"/>
                </a:lnTo>
                <a:lnTo>
                  <a:pt x="596" y="4454"/>
                </a:lnTo>
                <a:lnTo>
                  <a:pt x="597" y="4454"/>
                </a:lnTo>
                <a:lnTo>
                  <a:pt x="598" y="4461"/>
                </a:lnTo>
                <a:lnTo>
                  <a:pt x="600" y="4467"/>
                </a:lnTo>
                <a:lnTo>
                  <a:pt x="602" y="4467"/>
                </a:lnTo>
                <a:lnTo>
                  <a:pt x="604" y="4474"/>
                </a:lnTo>
                <a:lnTo>
                  <a:pt x="605" y="4474"/>
                </a:lnTo>
                <a:lnTo>
                  <a:pt x="606" y="4467"/>
                </a:lnTo>
                <a:lnTo>
                  <a:pt x="608" y="4467"/>
                </a:lnTo>
                <a:lnTo>
                  <a:pt x="609" y="4467"/>
                </a:lnTo>
                <a:lnTo>
                  <a:pt x="610" y="4467"/>
                </a:lnTo>
                <a:lnTo>
                  <a:pt x="613" y="4467"/>
                </a:lnTo>
                <a:lnTo>
                  <a:pt x="614" y="4474"/>
                </a:lnTo>
                <a:lnTo>
                  <a:pt x="615" y="4474"/>
                </a:lnTo>
                <a:lnTo>
                  <a:pt x="617" y="4461"/>
                </a:lnTo>
                <a:lnTo>
                  <a:pt x="618" y="4448"/>
                </a:lnTo>
                <a:lnTo>
                  <a:pt x="619" y="4448"/>
                </a:lnTo>
                <a:lnTo>
                  <a:pt x="622" y="4448"/>
                </a:lnTo>
                <a:lnTo>
                  <a:pt x="623" y="4448"/>
                </a:lnTo>
                <a:lnTo>
                  <a:pt x="624" y="4454"/>
                </a:lnTo>
                <a:lnTo>
                  <a:pt x="626" y="4461"/>
                </a:lnTo>
                <a:lnTo>
                  <a:pt x="627" y="4461"/>
                </a:lnTo>
                <a:lnTo>
                  <a:pt x="628" y="4454"/>
                </a:lnTo>
                <a:lnTo>
                  <a:pt x="630" y="4448"/>
                </a:lnTo>
                <a:lnTo>
                  <a:pt x="632" y="4448"/>
                </a:lnTo>
                <a:lnTo>
                  <a:pt x="633" y="4454"/>
                </a:lnTo>
                <a:lnTo>
                  <a:pt x="635" y="4448"/>
                </a:lnTo>
                <a:lnTo>
                  <a:pt x="636" y="4443"/>
                </a:lnTo>
                <a:lnTo>
                  <a:pt x="637" y="4448"/>
                </a:lnTo>
                <a:lnTo>
                  <a:pt x="639" y="4454"/>
                </a:lnTo>
                <a:lnTo>
                  <a:pt x="640" y="4454"/>
                </a:lnTo>
                <a:lnTo>
                  <a:pt x="643" y="4448"/>
                </a:lnTo>
                <a:lnTo>
                  <a:pt x="644" y="4461"/>
                </a:lnTo>
                <a:lnTo>
                  <a:pt x="645" y="4461"/>
                </a:lnTo>
                <a:lnTo>
                  <a:pt x="646" y="4461"/>
                </a:lnTo>
                <a:lnTo>
                  <a:pt x="648" y="4461"/>
                </a:lnTo>
                <a:lnTo>
                  <a:pt x="649" y="4454"/>
                </a:lnTo>
                <a:lnTo>
                  <a:pt x="650" y="4454"/>
                </a:lnTo>
                <a:lnTo>
                  <a:pt x="653" y="4454"/>
                </a:lnTo>
                <a:lnTo>
                  <a:pt x="654" y="4443"/>
                </a:lnTo>
                <a:lnTo>
                  <a:pt x="655" y="4443"/>
                </a:lnTo>
                <a:lnTo>
                  <a:pt x="657" y="4443"/>
                </a:lnTo>
                <a:lnTo>
                  <a:pt x="658" y="4423"/>
                </a:lnTo>
                <a:lnTo>
                  <a:pt x="659" y="4417"/>
                </a:lnTo>
                <a:lnTo>
                  <a:pt x="661" y="4423"/>
                </a:lnTo>
                <a:lnTo>
                  <a:pt x="663" y="4410"/>
                </a:lnTo>
                <a:lnTo>
                  <a:pt x="665" y="4423"/>
                </a:lnTo>
                <a:lnTo>
                  <a:pt x="666" y="4436"/>
                </a:lnTo>
                <a:lnTo>
                  <a:pt x="667" y="4443"/>
                </a:lnTo>
                <a:lnTo>
                  <a:pt x="668" y="4448"/>
                </a:lnTo>
                <a:lnTo>
                  <a:pt x="670" y="4454"/>
                </a:lnTo>
                <a:lnTo>
                  <a:pt x="671" y="4443"/>
                </a:lnTo>
                <a:lnTo>
                  <a:pt x="674" y="4443"/>
                </a:lnTo>
                <a:lnTo>
                  <a:pt x="675" y="4436"/>
                </a:lnTo>
                <a:lnTo>
                  <a:pt x="676" y="4423"/>
                </a:lnTo>
                <a:lnTo>
                  <a:pt x="678" y="4430"/>
                </a:lnTo>
                <a:lnTo>
                  <a:pt x="679" y="4448"/>
                </a:lnTo>
                <a:lnTo>
                  <a:pt x="680" y="4454"/>
                </a:lnTo>
                <a:lnTo>
                  <a:pt x="683" y="4436"/>
                </a:lnTo>
                <a:lnTo>
                  <a:pt x="684" y="4448"/>
                </a:lnTo>
                <a:lnTo>
                  <a:pt x="685" y="4448"/>
                </a:lnTo>
                <a:lnTo>
                  <a:pt x="687" y="4448"/>
                </a:lnTo>
                <a:lnTo>
                  <a:pt x="688" y="4443"/>
                </a:lnTo>
                <a:lnTo>
                  <a:pt x="689" y="4467"/>
                </a:lnTo>
                <a:lnTo>
                  <a:pt x="690" y="4454"/>
                </a:lnTo>
                <a:lnTo>
                  <a:pt x="693" y="4443"/>
                </a:lnTo>
                <a:lnTo>
                  <a:pt x="694" y="4443"/>
                </a:lnTo>
                <a:lnTo>
                  <a:pt x="696" y="4443"/>
                </a:lnTo>
                <a:lnTo>
                  <a:pt x="697" y="4423"/>
                </a:lnTo>
                <a:lnTo>
                  <a:pt x="698" y="4423"/>
                </a:lnTo>
                <a:lnTo>
                  <a:pt x="700" y="4436"/>
                </a:lnTo>
                <a:lnTo>
                  <a:pt x="701" y="4417"/>
                </a:lnTo>
                <a:lnTo>
                  <a:pt x="703" y="4392"/>
                </a:lnTo>
                <a:lnTo>
                  <a:pt x="705" y="4397"/>
                </a:lnTo>
                <a:lnTo>
                  <a:pt x="706" y="4404"/>
                </a:lnTo>
                <a:lnTo>
                  <a:pt x="707" y="4392"/>
                </a:lnTo>
                <a:lnTo>
                  <a:pt x="709" y="4397"/>
                </a:lnTo>
                <a:lnTo>
                  <a:pt x="710" y="4404"/>
                </a:lnTo>
                <a:lnTo>
                  <a:pt x="711" y="4392"/>
                </a:lnTo>
                <a:lnTo>
                  <a:pt x="714" y="4379"/>
                </a:lnTo>
                <a:lnTo>
                  <a:pt x="715" y="4360"/>
                </a:lnTo>
                <a:lnTo>
                  <a:pt x="716" y="4335"/>
                </a:lnTo>
                <a:lnTo>
                  <a:pt x="718" y="4322"/>
                </a:lnTo>
                <a:lnTo>
                  <a:pt x="719" y="4285"/>
                </a:lnTo>
                <a:lnTo>
                  <a:pt x="720" y="4252"/>
                </a:lnTo>
                <a:lnTo>
                  <a:pt x="722" y="4195"/>
                </a:lnTo>
                <a:lnTo>
                  <a:pt x="724" y="4195"/>
                </a:lnTo>
                <a:lnTo>
                  <a:pt x="725" y="4190"/>
                </a:lnTo>
                <a:lnTo>
                  <a:pt x="727" y="4164"/>
                </a:lnTo>
                <a:lnTo>
                  <a:pt x="728" y="4164"/>
                </a:lnTo>
                <a:lnTo>
                  <a:pt x="729" y="4184"/>
                </a:lnTo>
                <a:lnTo>
                  <a:pt x="731" y="4133"/>
                </a:lnTo>
                <a:lnTo>
                  <a:pt x="732" y="4101"/>
                </a:lnTo>
                <a:lnTo>
                  <a:pt x="735" y="4044"/>
                </a:lnTo>
                <a:lnTo>
                  <a:pt x="736" y="3987"/>
                </a:lnTo>
                <a:lnTo>
                  <a:pt x="737" y="3956"/>
                </a:lnTo>
                <a:lnTo>
                  <a:pt x="738" y="3867"/>
                </a:lnTo>
                <a:lnTo>
                  <a:pt x="740" y="3797"/>
                </a:lnTo>
                <a:lnTo>
                  <a:pt x="741" y="3747"/>
                </a:lnTo>
                <a:lnTo>
                  <a:pt x="744" y="3722"/>
                </a:lnTo>
                <a:lnTo>
                  <a:pt x="745" y="3633"/>
                </a:lnTo>
                <a:lnTo>
                  <a:pt x="746" y="3589"/>
                </a:lnTo>
                <a:lnTo>
                  <a:pt x="747" y="3450"/>
                </a:lnTo>
                <a:lnTo>
                  <a:pt x="749" y="3356"/>
                </a:lnTo>
                <a:lnTo>
                  <a:pt x="750" y="3160"/>
                </a:lnTo>
                <a:lnTo>
                  <a:pt x="751" y="3020"/>
                </a:lnTo>
                <a:lnTo>
                  <a:pt x="754" y="2894"/>
                </a:lnTo>
                <a:lnTo>
                  <a:pt x="755" y="2780"/>
                </a:lnTo>
                <a:lnTo>
                  <a:pt x="757" y="2591"/>
                </a:lnTo>
                <a:lnTo>
                  <a:pt x="758" y="2427"/>
                </a:lnTo>
                <a:lnTo>
                  <a:pt x="759" y="2225"/>
                </a:lnTo>
                <a:lnTo>
                  <a:pt x="760" y="2085"/>
                </a:lnTo>
                <a:lnTo>
                  <a:pt x="762" y="1876"/>
                </a:lnTo>
                <a:lnTo>
                  <a:pt x="764" y="1713"/>
                </a:lnTo>
                <a:lnTo>
                  <a:pt x="766" y="1428"/>
                </a:lnTo>
                <a:lnTo>
                  <a:pt x="767" y="1213"/>
                </a:lnTo>
                <a:lnTo>
                  <a:pt x="768" y="966"/>
                </a:lnTo>
                <a:lnTo>
                  <a:pt x="770" y="821"/>
                </a:lnTo>
                <a:lnTo>
                  <a:pt x="771" y="689"/>
                </a:lnTo>
                <a:lnTo>
                  <a:pt x="772" y="663"/>
                </a:lnTo>
                <a:lnTo>
                  <a:pt x="775" y="575"/>
                </a:lnTo>
                <a:lnTo>
                  <a:pt x="776" y="531"/>
                </a:lnTo>
                <a:lnTo>
                  <a:pt x="777" y="556"/>
                </a:lnTo>
                <a:lnTo>
                  <a:pt x="779" y="531"/>
                </a:lnTo>
                <a:lnTo>
                  <a:pt x="780" y="538"/>
                </a:lnTo>
                <a:lnTo>
                  <a:pt x="781" y="474"/>
                </a:lnTo>
                <a:lnTo>
                  <a:pt x="782" y="221"/>
                </a:lnTo>
                <a:lnTo>
                  <a:pt x="785" y="81"/>
                </a:lnTo>
                <a:lnTo>
                  <a:pt x="786" y="70"/>
                </a:lnTo>
                <a:lnTo>
                  <a:pt x="788" y="37"/>
                </a:lnTo>
                <a:lnTo>
                  <a:pt x="789" y="0"/>
                </a:lnTo>
                <a:lnTo>
                  <a:pt x="790" y="233"/>
                </a:lnTo>
                <a:lnTo>
                  <a:pt x="792" y="334"/>
                </a:lnTo>
                <a:lnTo>
                  <a:pt x="794" y="474"/>
                </a:lnTo>
                <a:lnTo>
                  <a:pt x="795" y="689"/>
                </a:lnTo>
                <a:lnTo>
                  <a:pt x="797" y="942"/>
                </a:lnTo>
                <a:lnTo>
                  <a:pt x="798" y="1238"/>
                </a:lnTo>
                <a:lnTo>
                  <a:pt x="799" y="1421"/>
                </a:lnTo>
                <a:lnTo>
                  <a:pt x="801" y="1555"/>
                </a:lnTo>
                <a:lnTo>
                  <a:pt x="802" y="1820"/>
                </a:lnTo>
                <a:lnTo>
                  <a:pt x="805" y="2047"/>
                </a:lnTo>
                <a:lnTo>
                  <a:pt x="806" y="2079"/>
                </a:lnTo>
                <a:lnTo>
                  <a:pt x="807" y="2256"/>
                </a:lnTo>
                <a:lnTo>
                  <a:pt x="808" y="2445"/>
                </a:lnTo>
                <a:lnTo>
                  <a:pt x="810" y="2546"/>
                </a:lnTo>
                <a:lnTo>
                  <a:pt x="811" y="2754"/>
                </a:lnTo>
                <a:lnTo>
                  <a:pt x="812" y="2957"/>
                </a:lnTo>
                <a:lnTo>
                  <a:pt x="815" y="3097"/>
                </a:lnTo>
                <a:lnTo>
                  <a:pt x="816" y="3235"/>
                </a:lnTo>
                <a:lnTo>
                  <a:pt x="817" y="3261"/>
                </a:lnTo>
                <a:lnTo>
                  <a:pt x="819" y="3444"/>
                </a:lnTo>
                <a:lnTo>
                  <a:pt x="820" y="3615"/>
                </a:lnTo>
                <a:lnTo>
                  <a:pt x="821" y="3785"/>
                </a:lnTo>
                <a:lnTo>
                  <a:pt x="823" y="3924"/>
                </a:lnTo>
                <a:lnTo>
                  <a:pt x="825" y="4057"/>
                </a:lnTo>
                <a:lnTo>
                  <a:pt x="827" y="4094"/>
                </a:lnTo>
                <a:lnTo>
                  <a:pt x="828" y="4145"/>
                </a:lnTo>
                <a:lnTo>
                  <a:pt x="829" y="4195"/>
                </a:lnTo>
                <a:lnTo>
                  <a:pt x="830" y="4234"/>
                </a:lnTo>
                <a:lnTo>
                  <a:pt x="832" y="4265"/>
                </a:lnTo>
                <a:lnTo>
                  <a:pt x="833" y="4272"/>
                </a:lnTo>
                <a:lnTo>
                  <a:pt x="836" y="4296"/>
                </a:lnTo>
                <a:lnTo>
                  <a:pt x="837" y="4309"/>
                </a:lnTo>
                <a:lnTo>
                  <a:pt x="838" y="4329"/>
                </a:lnTo>
                <a:lnTo>
                  <a:pt x="840" y="4379"/>
                </a:lnTo>
                <a:lnTo>
                  <a:pt x="841" y="4379"/>
                </a:lnTo>
                <a:lnTo>
                  <a:pt x="842" y="4379"/>
                </a:lnTo>
                <a:lnTo>
                  <a:pt x="843" y="4386"/>
                </a:lnTo>
                <a:lnTo>
                  <a:pt x="846" y="4366"/>
                </a:lnTo>
                <a:lnTo>
                  <a:pt x="847" y="4353"/>
                </a:lnTo>
                <a:lnTo>
                  <a:pt x="849" y="4373"/>
                </a:lnTo>
                <a:lnTo>
                  <a:pt x="850" y="4392"/>
                </a:lnTo>
                <a:lnTo>
                  <a:pt x="851" y="4417"/>
                </a:lnTo>
                <a:lnTo>
                  <a:pt x="852" y="4454"/>
                </a:lnTo>
                <a:lnTo>
                  <a:pt x="855" y="4474"/>
                </a:lnTo>
                <a:lnTo>
                  <a:pt x="856" y="4474"/>
                </a:lnTo>
                <a:lnTo>
                  <a:pt x="858" y="4474"/>
                </a:lnTo>
                <a:lnTo>
                  <a:pt x="859" y="4461"/>
                </a:lnTo>
                <a:lnTo>
                  <a:pt x="860" y="4454"/>
                </a:lnTo>
                <a:lnTo>
                  <a:pt x="862" y="4454"/>
                </a:lnTo>
                <a:lnTo>
                  <a:pt x="863" y="4454"/>
                </a:lnTo>
                <a:lnTo>
                  <a:pt x="865" y="4454"/>
                </a:lnTo>
                <a:lnTo>
                  <a:pt x="867" y="4467"/>
                </a:lnTo>
                <a:lnTo>
                  <a:pt x="868" y="4461"/>
                </a:lnTo>
                <a:lnTo>
                  <a:pt x="869" y="4461"/>
                </a:lnTo>
                <a:lnTo>
                  <a:pt x="871" y="4461"/>
                </a:lnTo>
                <a:lnTo>
                  <a:pt x="872" y="4448"/>
                </a:lnTo>
                <a:lnTo>
                  <a:pt x="873" y="4448"/>
                </a:lnTo>
                <a:lnTo>
                  <a:pt x="876" y="4461"/>
                </a:lnTo>
                <a:lnTo>
                  <a:pt x="877" y="4461"/>
                </a:lnTo>
                <a:lnTo>
                  <a:pt x="878" y="4461"/>
                </a:lnTo>
                <a:lnTo>
                  <a:pt x="880" y="4474"/>
                </a:lnTo>
                <a:lnTo>
                  <a:pt x="881" y="4474"/>
                </a:lnTo>
                <a:lnTo>
                  <a:pt x="882" y="4474"/>
                </a:lnTo>
                <a:lnTo>
                  <a:pt x="884" y="4474"/>
                </a:lnTo>
                <a:lnTo>
                  <a:pt x="886" y="4474"/>
                </a:lnTo>
                <a:lnTo>
                  <a:pt x="887" y="4467"/>
                </a:lnTo>
                <a:lnTo>
                  <a:pt x="889" y="4467"/>
                </a:lnTo>
                <a:lnTo>
                  <a:pt x="890" y="4467"/>
                </a:lnTo>
                <a:lnTo>
                  <a:pt x="891" y="4467"/>
                </a:lnTo>
                <a:lnTo>
                  <a:pt x="893" y="4454"/>
                </a:lnTo>
                <a:lnTo>
                  <a:pt x="894" y="4461"/>
                </a:lnTo>
                <a:lnTo>
                  <a:pt x="897" y="4461"/>
                </a:lnTo>
                <a:lnTo>
                  <a:pt x="898" y="4461"/>
                </a:lnTo>
                <a:lnTo>
                  <a:pt x="899" y="4461"/>
                </a:lnTo>
                <a:lnTo>
                  <a:pt x="900" y="4474"/>
                </a:lnTo>
                <a:lnTo>
                  <a:pt x="902" y="4474"/>
                </a:lnTo>
                <a:lnTo>
                  <a:pt x="903" y="4474"/>
                </a:lnTo>
                <a:lnTo>
                  <a:pt x="904" y="4461"/>
                </a:lnTo>
                <a:lnTo>
                  <a:pt x="907" y="4454"/>
                </a:lnTo>
                <a:lnTo>
                  <a:pt x="908" y="4454"/>
                </a:lnTo>
                <a:lnTo>
                  <a:pt x="909" y="4454"/>
                </a:lnTo>
                <a:lnTo>
                  <a:pt x="911" y="4454"/>
                </a:lnTo>
                <a:lnTo>
                  <a:pt x="912" y="4461"/>
                </a:lnTo>
                <a:lnTo>
                  <a:pt x="913" y="4467"/>
                </a:lnTo>
                <a:lnTo>
                  <a:pt x="916" y="4467"/>
                </a:lnTo>
                <a:lnTo>
                  <a:pt x="917" y="4467"/>
                </a:lnTo>
                <a:lnTo>
                  <a:pt x="919" y="4461"/>
                </a:lnTo>
                <a:lnTo>
                  <a:pt x="920" y="4467"/>
                </a:lnTo>
                <a:lnTo>
                  <a:pt x="921" y="4467"/>
                </a:lnTo>
                <a:lnTo>
                  <a:pt x="922" y="4467"/>
                </a:lnTo>
                <a:lnTo>
                  <a:pt x="924" y="4467"/>
                </a:lnTo>
                <a:lnTo>
                  <a:pt x="926" y="4474"/>
                </a:lnTo>
                <a:lnTo>
                  <a:pt x="928" y="4474"/>
                </a:lnTo>
                <a:lnTo>
                  <a:pt x="929" y="4474"/>
                </a:lnTo>
                <a:lnTo>
                  <a:pt x="930" y="4461"/>
                </a:lnTo>
                <a:lnTo>
                  <a:pt x="932" y="4461"/>
                </a:lnTo>
                <a:lnTo>
                  <a:pt x="933" y="4461"/>
                </a:lnTo>
                <a:lnTo>
                  <a:pt x="934" y="4461"/>
                </a:lnTo>
                <a:lnTo>
                  <a:pt x="937" y="4461"/>
                </a:lnTo>
                <a:lnTo>
                  <a:pt x="938" y="4474"/>
                </a:lnTo>
                <a:lnTo>
                  <a:pt x="939" y="4474"/>
                </a:lnTo>
                <a:lnTo>
                  <a:pt x="941" y="4474"/>
                </a:lnTo>
                <a:lnTo>
                  <a:pt x="942" y="4474"/>
                </a:lnTo>
                <a:lnTo>
                  <a:pt x="943" y="4474"/>
                </a:lnTo>
                <a:lnTo>
                  <a:pt x="944" y="4474"/>
                </a:lnTo>
                <a:lnTo>
                  <a:pt x="947" y="4474"/>
                </a:lnTo>
                <a:lnTo>
                  <a:pt x="948" y="4474"/>
                </a:lnTo>
                <a:lnTo>
                  <a:pt x="950" y="4474"/>
                </a:lnTo>
                <a:lnTo>
                  <a:pt x="951" y="4467"/>
                </a:lnTo>
                <a:lnTo>
                  <a:pt x="952" y="4467"/>
                </a:lnTo>
                <a:lnTo>
                  <a:pt x="954" y="4467"/>
                </a:lnTo>
                <a:lnTo>
                  <a:pt x="955" y="4467"/>
                </a:lnTo>
                <a:lnTo>
                  <a:pt x="957" y="4467"/>
                </a:lnTo>
                <a:lnTo>
                  <a:pt x="959" y="4474"/>
                </a:lnTo>
                <a:lnTo>
                  <a:pt x="960" y="4474"/>
                </a:lnTo>
                <a:lnTo>
                  <a:pt x="961" y="4474"/>
                </a:lnTo>
                <a:lnTo>
                  <a:pt x="963" y="4474"/>
                </a:lnTo>
                <a:lnTo>
                  <a:pt x="964" y="4474"/>
                </a:lnTo>
                <a:lnTo>
                  <a:pt x="965" y="4474"/>
                </a:lnTo>
                <a:lnTo>
                  <a:pt x="968" y="4474"/>
                </a:lnTo>
                <a:lnTo>
                  <a:pt x="969" y="4461"/>
                </a:lnTo>
                <a:lnTo>
                  <a:pt x="970" y="4461"/>
                </a:lnTo>
                <a:lnTo>
                  <a:pt x="972" y="4461"/>
                </a:lnTo>
                <a:lnTo>
                  <a:pt x="973" y="4461"/>
                </a:lnTo>
                <a:lnTo>
                  <a:pt x="974" y="4454"/>
                </a:lnTo>
                <a:lnTo>
                  <a:pt x="977" y="4467"/>
                </a:lnTo>
                <a:lnTo>
                  <a:pt x="978" y="4467"/>
                </a:lnTo>
                <a:lnTo>
                  <a:pt x="979" y="4467"/>
                </a:lnTo>
                <a:lnTo>
                  <a:pt x="981" y="4461"/>
                </a:lnTo>
                <a:lnTo>
                  <a:pt x="982" y="4467"/>
                </a:lnTo>
                <a:lnTo>
                  <a:pt x="983" y="4467"/>
                </a:lnTo>
                <a:lnTo>
                  <a:pt x="985" y="4467"/>
                </a:lnTo>
                <a:lnTo>
                  <a:pt x="987" y="4467"/>
                </a:lnTo>
                <a:lnTo>
                  <a:pt x="989" y="4474"/>
                </a:lnTo>
                <a:lnTo>
                  <a:pt x="990" y="4474"/>
                </a:lnTo>
                <a:lnTo>
                  <a:pt x="991" y="4474"/>
                </a:lnTo>
                <a:lnTo>
                  <a:pt x="992" y="4474"/>
                </a:lnTo>
                <a:lnTo>
                  <a:pt x="994" y="4467"/>
                </a:lnTo>
                <a:lnTo>
                  <a:pt x="995" y="4467"/>
                </a:lnTo>
                <a:lnTo>
                  <a:pt x="998" y="4467"/>
                </a:lnTo>
                <a:lnTo>
                  <a:pt x="999" y="4467"/>
                </a:lnTo>
                <a:lnTo>
                  <a:pt x="1000" y="4467"/>
                </a:lnTo>
                <a:lnTo>
                  <a:pt x="1001" y="4474"/>
                </a:lnTo>
                <a:lnTo>
                  <a:pt x="1003" y="4474"/>
                </a:lnTo>
                <a:lnTo>
                  <a:pt x="1004" y="4474"/>
                </a:lnTo>
                <a:lnTo>
                  <a:pt x="1005" y="4474"/>
                </a:lnTo>
                <a:lnTo>
                  <a:pt x="1008" y="4474"/>
                </a:lnTo>
                <a:lnTo>
                  <a:pt x="1009" y="4474"/>
                </a:lnTo>
                <a:lnTo>
                  <a:pt x="1011" y="4474"/>
                </a:lnTo>
                <a:lnTo>
                  <a:pt x="1012" y="4474"/>
                </a:lnTo>
                <a:lnTo>
                  <a:pt x="1013" y="4474"/>
                </a:lnTo>
                <a:lnTo>
                  <a:pt x="1014" y="4474"/>
                </a:lnTo>
                <a:lnTo>
                  <a:pt x="1016" y="4474"/>
                </a:lnTo>
                <a:lnTo>
                  <a:pt x="1018" y="4467"/>
                </a:lnTo>
                <a:lnTo>
                  <a:pt x="1020" y="4467"/>
                </a:lnTo>
                <a:lnTo>
                  <a:pt x="1021" y="4467"/>
                </a:lnTo>
                <a:lnTo>
                  <a:pt x="1022" y="4467"/>
                </a:lnTo>
                <a:lnTo>
                  <a:pt x="1024" y="4467"/>
                </a:lnTo>
                <a:lnTo>
                  <a:pt x="1025" y="4474"/>
                </a:lnTo>
                <a:lnTo>
                  <a:pt x="1027" y="4474"/>
                </a:lnTo>
                <a:lnTo>
                  <a:pt x="1029" y="4474"/>
                </a:lnTo>
                <a:lnTo>
                  <a:pt x="1030" y="4474"/>
                </a:lnTo>
                <a:lnTo>
                  <a:pt x="1031" y="4474"/>
                </a:lnTo>
                <a:lnTo>
                  <a:pt x="1033" y="4474"/>
                </a:lnTo>
                <a:lnTo>
                  <a:pt x="1034" y="4474"/>
                </a:lnTo>
                <a:lnTo>
                  <a:pt x="1035" y="4474"/>
                </a:lnTo>
                <a:lnTo>
                  <a:pt x="1038" y="4461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51" name="Freeform 16"/>
          <p:cNvSpPr>
            <a:spLocks/>
          </p:cNvSpPr>
          <p:nvPr/>
        </p:nvSpPr>
        <p:spPr bwMode="auto">
          <a:xfrm>
            <a:off x="1703388" y="3170238"/>
            <a:ext cx="369887" cy="196850"/>
          </a:xfrm>
          <a:custGeom>
            <a:avLst/>
            <a:gdLst>
              <a:gd name="T0" fmla="*/ 2147483647 w 1037"/>
              <a:gd name="T1" fmla="*/ 2147483647 h 442"/>
              <a:gd name="T2" fmla="*/ 2147483647 w 1037"/>
              <a:gd name="T3" fmla="*/ 2147483647 h 442"/>
              <a:gd name="T4" fmla="*/ 2147483647 w 1037"/>
              <a:gd name="T5" fmla="*/ 2147483647 h 442"/>
              <a:gd name="T6" fmla="*/ 2147483647 w 1037"/>
              <a:gd name="T7" fmla="*/ 2147483647 h 442"/>
              <a:gd name="T8" fmla="*/ 2147483647 w 1037"/>
              <a:gd name="T9" fmla="*/ 2147483647 h 442"/>
              <a:gd name="T10" fmla="*/ 2147483647 w 1037"/>
              <a:gd name="T11" fmla="*/ 2147483647 h 442"/>
              <a:gd name="T12" fmla="*/ 2147483647 w 1037"/>
              <a:gd name="T13" fmla="*/ 2147483647 h 442"/>
              <a:gd name="T14" fmla="*/ 2147483647 w 1037"/>
              <a:gd name="T15" fmla="*/ 2147483647 h 442"/>
              <a:gd name="T16" fmla="*/ 2147483647 w 1037"/>
              <a:gd name="T17" fmla="*/ 2147483647 h 442"/>
              <a:gd name="T18" fmla="*/ 2147483647 w 1037"/>
              <a:gd name="T19" fmla="*/ 2147483647 h 442"/>
              <a:gd name="T20" fmla="*/ 2147483647 w 1037"/>
              <a:gd name="T21" fmla="*/ 2147483647 h 442"/>
              <a:gd name="T22" fmla="*/ 2147483647 w 1037"/>
              <a:gd name="T23" fmla="*/ 2147483647 h 442"/>
              <a:gd name="T24" fmla="*/ 2147483647 w 1037"/>
              <a:gd name="T25" fmla="*/ 2147483647 h 442"/>
              <a:gd name="T26" fmla="*/ 2147483647 w 1037"/>
              <a:gd name="T27" fmla="*/ 2147483647 h 442"/>
              <a:gd name="T28" fmla="*/ 2147483647 w 1037"/>
              <a:gd name="T29" fmla="*/ 2147483647 h 442"/>
              <a:gd name="T30" fmla="*/ 2147483647 w 1037"/>
              <a:gd name="T31" fmla="*/ 2147483647 h 442"/>
              <a:gd name="T32" fmla="*/ 2147483647 w 1037"/>
              <a:gd name="T33" fmla="*/ 2147483647 h 442"/>
              <a:gd name="T34" fmla="*/ 2147483647 w 1037"/>
              <a:gd name="T35" fmla="*/ 2147483647 h 442"/>
              <a:gd name="T36" fmla="*/ 2147483647 w 1037"/>
              <a:gd name="T37" fmla="*/ 2147483647 h 442"/>
              <a:gd name="T38" fmla="*/ 2147483647 w 1037"/>
              <a:gd name="T39" fmla="*/ 2147483647 h 442"/>
              <a:gd name="T40" fmla="*/ 2147483647 w 1037"/>
              <a:gd name="T41" fmla="*/ 2147483647 h 442"/>
              <a:gd name="T42" fmla="*/ 2147483647 w 1037"/>
              <a:gd name="T43" fmla="*/ 2147483647 h 442"/>
              <a:gd name="T44" fmla="*/ 2147483647 w 1037"/>
              <a:gd name="T45" fmla="*/ 2147483647 h 442"/>
              <a:gd name="T46" fmla="*/ 2147483647 w 1037"/>
              <a:gd name="T47" fmla="*/ 2147483647 h 442"/>
              <a:gd name="T48" fmla="*/ 2147483647 w 1037"/>
              <a:gd name="T49" fmla="*/ 2147483647 h 442"/>
              <a:gd name="T50" fmla="*/ 2147483647 w 1037"/>
              <a:gd name="T51" fmla="*/ 2147483647 h 442"/>
              <a:gd name="T52" fmla="*/ 2147483647 w 1037"/>
              <a:gd name="T53" fmla="*/ 2147483647 h 442"/>
              <a:gd name="T54" fmla="*/ 2147483647 w 1037"/>
              <a:gd name="T55" fmla="*/ 2147483647 h 442"/>
              <a:gd name="T56" fmla="*/ 2147483647 w 1037"/>
              <a:gd name="T57" fmla="*/ 2147483647 h 442"/>
              <a:gd name="T58" fmla="*/ 2147483647 w 1037"/>
              <a:gd name="T59" fmla="*/ 2147483647 h 442"/>
              <a:gd name="T60" fmla="*/ 2147483647 w 1037"/>
              <a:gd name="T61" fmla="*/ 2147483647 h 442"/>
              <a:gd name="T62" fmla="*/ 2147483647 w 1037"/>
              <a:gd name="T63" fmla="*/ 2147483647 h 442"/>
              <a:gd name="T64" fmla="*/ 2147483647 w 1037"/>
              <a:gd name="T65" fmla="*/ 2147483647 h 442"/>
              <a:gd name="T66" fmla="*/ 2147483647 w 1037"/>
              <a:gd name="T67" fmla="*/ 2147483647 h 442"/>
              <a:gd name="T68" fmla="*/ 2147483647 w 1037"/>
              <a:gd name="T69" fmla="*/ 2147483647 h 442"/>
              <a:gd name="T70" fmla="*/ 2147483647 w 1037"/>
              <a:gd name="T71" fmla="*/ 2147483647 h 442"/>
              <a:gd name="T72" fmla="*/ 2147483647 w 1037"/>
              <a:gd name="T73" fmla="*/ 2147483647 h 442"/>
              <a:gd name="T74" fmla="*/ 2147483647 w 1037"/>
              <a:gd name="T75" fmla="*/ 2147483647 h 442"/>
              <a:gd name="T76" fmla="*/ 2147483647 w 1037"/>
              <a:gd name="T77" fmla="*/ 2147483647 h 442"/>
              <a:gd name="T78" fmla="*/ 2147483647 w 1037"/>
              <a:gd name="T79" fmla="*/ 2147483647 h 442"/>
              <a:gd name="T80" fmla="*/ 2147483647 w 1037"/>
              <a:gd name="T81" fmla="*/ 2147483647 h 442"/>
              <a:gd name="T82" fmla="*/ 2147483647 w 1037"/>
              <a:gd name="T83" fmla="*/ 2147483647 h 442"/>
              <a:gd name="T84" fmla="*/ 2147483647 w 1037"/>
              <a:gd name="T85" fmla="*/ 2147483647 h 442"/>
              <a:gd name="T86" fmla="*/ 2147483647 w 1037"/>
              <a:gd name="T87" fmla="*/ 2147483647 h 442"/>
              <a:gd name="T88" fmla="*/ 2147483647 w 1037"/>
              <a:gd name="T89" fmla="*/ 2147483647 h 442"/>
              <a:gd name="T90" fmla="*/ 2147483647 w 1037"/>
              <a:gd name="T91" fmla="*/ 2147483647 h 442"/>
              <a:gd name="T92" fmla="*/ 2147483647 w 1037"/>
              <a:gd name="T93" fmla="*/ 2147483647 h 442"/>
              <a:gd name="T94" fmla="*/ 2147483647 w 1037"/>
              <a:gd name="T95" fmla="*/ 2147483647 h 442"/>
              <a:gd name="T96" fmla="*/ 2147483647 w 1037"/>
              <a:gd name="T97" fmla="*/ 2147483647 h 442"/>
              <a:gd name="T98" fmla="*/ 2147483647 w 1037"/>
              <a:gd name="T99" fmla="*/ 2147483647 h 442"/>
              <a:gd name="T100" fmla="*/ 2147483647 w 1037"/>
              <a:gd name="T101" fmla="*/ 2147483647 h 442"/>
              <a:gd name="T102" fmla="*/ 2147483647 w 1037"/>
              <a:gd name="T103" fmla="*/ 2147483647 h 442"/>
              <a:gd name="T104" fmla="*/ 2147483647 w 1037"/>
              <a:gd name="T105" fmla="*/ 2147483647 h 442"/>
              <a:gd name="T106" fmla="*/ 2147483647 w 1037"/>
              <a:gd name="T107" fmla="*/ 2147483647 h 442"/>
              <a:gd name="T108" fmla="*/ 2147483647 w 1037"/>
              <a:gd name="T109" fmla="*/ 2147483647 h 442"/>
              <a:gd name="T110" fmla="*/ 2147483647 w 1037"/>
              <a:gd name="T111" fmla="*/ 2147483647 h 442"/>
              <a:gd name="T112" fmla="*/ 2147483647 w 1037"/>
              <a:gd name="T113" fmla="*/ 2147483647 h 442"/>
              <a:gd name="T114" fmla="*/ 2147483647 w 1037"/>
              <a:gd name="T115" fmla="*/ 2147483647 h 442"/>
              <a:gd name="T116" fmla="*/ 2147483647 w 1037"/>
              <a:gd name="T117" fmla="*/ 2147483647 h 442"/>
              <a:gd name="T118" fmla="*/ 2147483647 w 1037"/>
              <a:gd name="T119" fmla="*/ 2147483647 h 442"/>
              <a:gd name="T120" fmla="*/ 2147483647 w 1037"/>
              <a:gd name="T121" fmla="*/ 2147483647 h 442"/>
              <a:gd name="T122" fmla="*/ 2147483647 w 1037"/>
              <a:gd name="T123" fmla="*/ 2147483647 h 442"/>
              <a:gd name="T124" fmla="*/ 2147483647 w 1037"/>
              <a:gd name="T125" fmla="*/ 2147483647 h 44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37"/>
              <a:gd name="T190" fmla="*/ 0 h 442"/>
              <a:gd name="T191" fmla="*/ 1037 w 1037"/>
              <a:gd name="T192" fmla="*/ 442 h 44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37" h="442">
                <a:moveTo>
                  <a:pt x="0" y="442"/>
                </a:moveTo>
                <a:lnTo>
                  <a:pt x="0" y="429"/>
                </a:lnTo>
                <a:lnTo>
                  <a:pt x="1" y="429"/>
                </a:lnTo>
                <a:lnTo>
                  <a:pt x="2" y="429"/>
                </a:lnTo>
                <a:lnTo>
                  <a:pt x="4" y="429"/>
                </a:lnTo>
                <a:lnTo>
                  <a:pt x="5" y="429"/>
                </a:lnTo>
                <a:lnTo>
                  <a:pt x="6" y="442"/>
                </a:lnTo>
                <a:lnTo>
                  <a:pt x="8" y="435"/>
                </a:lnTo>
                <a:lnTo>
                  <a:pt x="10" y="435"/>
                </a:lnTo>
                <a:lnTo>
                  <a:pt x="11" y="435"/>
                </a:lnTo>
                <a:lnTo>
                  <a:pt x="13" y="435"/>
                </a:lnTo>
                <a:lnTo>
                  <a:pt x="14" y="435"/>
                </a:lnTo>
                <a:lnTo>
                  <a:pt x="15" y="442"/>
                </a:lnTo>
                <a:lnTo>
                  <a:pt x="17" y="442"/>
                </a:lnTo>
                <a:lnTo>
                  <a:pt x="18" y="442"/>
                </a:lnTo>
                <a:lnTo>
                  <a:pt x="21" y="442"/>
                </a:lnTo>
                <a:lnTo>
                  <a:pt x="22" y="442"/>
                </a:lnTo>
                <a:lnTo>
                  <a:pt x="23" y="442"/>
                </a:lnTo>
                <a:lnTo>
                  <a:pt x="24" y="442"/>
                </a:lnTo>
                <a:lnTo>
                  <a:pt x="26" y="442"/>
                </a:lnTo>
                <a:lnTo>
                  <a:pt x="27" y="442"/>
                </a:lnTo>
                <a:lnTo>
                  <a:pt x="28" y="442"/>
                </a:lnTo>
                <a:lnTo>
                  <a:pt x="31" y="442"/>
                </a:lnTo>
                <a:lnTo>
                  <a:pt x="32" y="442"/>
                </a:lnTo>
                <a:lnTo>
                  <a:pt x="33" y="442"/>
                </a:lnTo>
                <a:lnTo>
                  <a:pt x="35" y="442"/>
                </a:lnTo>
                <a:lnTo>
                  <a:pt x="36" y="442"/>
                </a:lnTo>
                <a:lnTo>
                  <a:pt x="37" y="435"/>
                </a:lnTo>
                <a:lnTo>
                  <a:pt x="39" y="435"/>
                </a:lnTo>
                <a:lnTo>
                  <a:pt x="41" y="435"/>
                </a:lnTo>
                <a:lnTo>
                  <a:pt x="43" y="435"/>
                </a:lnTo>
                <a:lnTo>
                  <a:pt x="44" y="435"/>
                </a:lnTo>
                <a:lnTo>
                  <a:pt x="45" y="442"/>
                </a:lnTo>
                <a:lnTo>
                  <a:pt x="46" y="442"/>
                </a:lnTo>
                <a:lnTo>
                  <a:pt x="48" y="435"/>
                </a:lnTo>
                <a:lnTo>
                  <a:pt x="50" y="435"/>
                </a:lnTo>
                <a:lnTo>
                  <a:pt x="52" y="429"/>
                </a:lnTo>
                <a:lnTo>
                  <a:pt x="53" y="429"/>
                </a:lnTo>
                <a:lnTo>
                  <a:pt x="54" y="429"/>
                </a:lnTo>
                <a:lnTo>
                  <a:pt x="56" y="435"/>
                </a:lnTo>
                <a:lnTo>
                  <a:pt x="57" y="435"/>
                </a:lnTo>
                <a:lnTo>
                  <a:pt x="58" y="442"/>
                </a:lnTo>
                <a:lnTo>
                  <a:pt x="61" y="442"/>
                </a:lnTo>
                <a:lnTo>
                  <a:pt x="62" y="442"/>
                </a:lnTo>
                <a:lnTo>
                  <a:pt x="63" y="442"/>
                </a:lnTo>
                <a:lnTo>
                  <a:pt x="65" y="442"/>
                </a:lnTo>
                <a:lnTo>
                  <a:pt x="66" y="442"/>
                </a:lnTo>
                <a:lnTo>
                  <a:pt x="67" y="442"/>
                </a:lnTo>
                <a:lnTo>
                  <a:pt x="68" y="442"/>
                </a:lnTo>
                <a:lnTo>
                  <a:pt x="71" y="442"/>
                </a:lnTo>
                <a:lnTo>
                  <a:pt x="72" y="442"/>
                </a:lnTo>
                <a:lnTo>
                  <a:pt x="74" y="442"/>
                </a:lnTo>
                <a:lnTo>
                  <a:pt x="75" y="442"/>
                </a:lnTo>
                <a:lnTo>
                  <a:pt x="76" y="442"/>
                </a:lnTo>
                <a:lnTo>
                  <a:pt x="78" y="442"/>
                </a:lnTo>
                <a:lnTo>
                  <a:pt x="79" y="442"/>
                </a:lnTo>
                <a:lnTo>
                  <a:pt x="81" y="442"/>
                </a:lnTo>
                <a:lnTo>
                  <a:pt x="83" y="442"/>
                </a:lnTo>
                <a:lnTo>
                  <a:pt x="84" y="442"/>
                </a:lnTo>
                <a:lnTo>
                  <a:pt x="85" y="442"/>
                </a:lnTo>
                <a:lnTo>
                  <a:pt x="87" y="442"/>
                </a:lnTo>
                <a:lnTo>
                  <a:pt x="88" y="442"/>
                </a:lnTo>
                <a:lnTo>
                  <a:pt x="89" y="442"/>
                </a:lnTo>
                <a:lnTo>
                  <a:pt x="92" y="442"/>
                </a:lnTo>
                <a:lnTo>
                  <a:pt x="93" y="442"/>
                </a:lnTo>
                <a:lnTo>
                  <a:pt x="94" y="442"/>
                </a:lnTo>
                <a:lnTo>
                  <a:pt x="96" y="442"/>
                </a:lnTo>
                <a:lnTo>
                  <a:pt x="97" y="442"/>
                </a:lnTo>
                <a:lnTo>
                  <a:pt x="98" y="442"/>
                </a:lnTo>
                <a:lnTo>
                  <a:pt x="100" y="442"/>
                </a:lnTo>
                <a:lnTo>
                  <a:pt x="102" y="442"/>
                </a:lnTo>
                <a:lnTo>
                  <a:pt x="103" y="442"/>
                </a:lnTo>
                <a:lnTo>
                  <a:pt x="105" y="442"/>
                </a:lnTo>
                <a:lnTo>
                  <a:pt x="106" y="442"/>
                </a:lnTo>
                <a:lnTo>
                  <a:pt x="107" y="442"/>
                </a:lnTo>
                <a:lnTo>
                  <a:pt x="109" y="435"/>
                </a:lnTo>
                <a:lnTo>
                  <a:pt x="111" y="435"/>
                </a:lnTo>
                <a:lnTo>
                  <a:pt x="113" y="435"/>
                </a:lnTo>
                <a:lnTo>
                  <a:pt x="114" y="435"/>
                </a:lnTo>
                <a:lnTo>
                  <a:pt x="115" y="435"/>
                </a:lnTo>
                <a:lnTo>
                  <a:pt x="116" y="442"/>
                </a:lnTo>
                <a:lnTo>
                  <a:pt x="118" y="442"/>
                </a:lnTo>
                <a:lnTo>
                  <a:pt x="119" y="442"/>
                </a:lnTo>
                <a:lnTo>
                  <a:pt x="122" y="442"/>
                </a:lnTo>
                <a:lnTo>
                  <a:pt x="123" y="442"/>
                </a:lnTo>
                <a:lnTo>
                  <a:pt x="124" y="442"/>
                </a:lnTo>
                <a:lnTo>
                  <a:pt x="125" y="442"/>
                </a:lnTo>
                <a:lnTo>
                  <a:pt x="127" y="442"/>
                </a:lnTo>
                <a:lnTo>
                  <a:pt x="128" y="442"/>
                </a:lnTo>
                <a:lnTo>
                  <a:pt x="129" y="442"/>
                </a:lnTo>
                <a:lnTo>
                  <a:pt x="132" y="442"/>
                </a:lnTo>
                <a:lnTo>
                  <a:pt x="133" y="442"/>
                </a:lnTo>
                <a:lnTo>
                  <a:pt x="135" y="442"/>
                </a:lnTo>
                <a:lnTo>
                  <a:pt x="136" y="442"/>
                </a:lnTo>
                <a:lnTo>
                  <a:pt x="137" y="442"/>
                </a:lnTo>
                <a:lnTo>
                  <a:pt x="138" y="442"/>
                </a:lnTo>
                <a:lnTo>
                  <a:pt x="140" y="442"/>
                </a:lnTo>
                <a:lnTo>
                  <a:pt x="142" y="442"/>
                </a:lnTo>
                <a:lnTo>
                  <a:pt x="144" y="442"/>
                </a:lnTo>
                <a:lnTo>
                  <a:pt x="145" y="442"/>
                </a:lnTo>
                <a:lnTo>
                  <a:pt x="146" y="442"/>
                </a:lnTo>
                <a:lnTo>
                  <a:pt x="148" y="435"/>
                </a:lnTo>
                <a:lnTo>
                  <a:pt x="149" y="435"/>
                </a:lnTo>
                <a:lnTo>
                  <a:pt x="150" y="435"/>
                </a:lnTo>
                <a:lnTo>
                  <a:pt x="153" y="435"/>
                </a:lnTo>
                <a:lnTo>
                  <a:pt x="154" y="435"/>
                </a:lnTo>
                <a:lnTo>
                  <a:pt x="155" y="442"/>
                </a:lnTo>
                <a:lnTo>
                  <a:pt x="157" y="442"/>
                </a:lnTo>
                <a:lnTo>
                  <a:pt x="158" y="442"/>
                </a:lnTo>
                <a:lnTo>
                  <a:pt x="159" y="442"/>
                </a:lnTo>
                <a:lnTo>
                  <a:pt x="160" y="442"/>
                </a:lnTo>
                <a:lnTo>
                  <a:pt x="163" y="442"/>
                </a:lnTo>
                <a:lnTo>
                  <a:pt x="164" y="442"/>
                </a:lnTo>
                <a:lnTo>
                  <a:pt x="166" y="442"/>
                </a:lnTo>
                <a:lnTo>
                  <a:pt x="167" y="442"/>
                </a:lnTo>
                <a:lnTo>
                  <a:pt x="168" y="442"/>
                </a:lnTo>
                <a:lnTo>
                  <a:pt x="170" y="442"/>
                </a:lnTo>
                <a:lnTo>
                  <a:pt x="172" y="442"/>
                </a:lnTo>
                <a:lnTo>
                  <a:pt x="173" y="442"/>
                </a:lnTo>
                <a:lnTo>
                  <a:pt x="175" y="442"/>
                </a:lnTo>
                <a:lnTo>
                  <a:pt x="176" y="442"/>
                </a:lnTo>
                <a:lnTo>
                  <a:pt x="177" y="442"/>
                </a:lnTo>
                <a:lnTo>
                  <a:pt x="179" y="442"/>
                </a:lnTo>
                <a:lnTo>
                  <a:pt x="180" y="442"/>
                </a:lnTo>
                <a:lnTo>
                  <a:pt x="183" y="442"/>
                </a:lnTo>
                <a:lnTo>
                  <a:pt x="184" y="442"/>
                </a:lnTo>
                <a:lnTo>
                  <a:pt x="185" y="442"/>
                </a:lnTo>
                <a:lnTo>
                  <a:pt x="186" y="435"/>
                </a:lnTo>
                <a:lnTo>
                  <a:pt x="188" y="435"/>
                </a:lnTo>
                <a:lnTo>
                  <a:pt x="189" y="435"/>
                </a:lnTo>
                <a:lnTo>
                  <a:pt x="190" y="435"/>
                </a:lnTo>
                <a:lnTo>
                  <a:pt x="193" y="435"/>
                </a:lnTo>
                <a:lnTo>
                  <a:pt x="194" y="442"/>
                </a:lnTo>
                <a:lnTo>
                  <a:pt x="195" y="442"/>
                </a:lnTo>
                <a:lnTo>
                  <a:pt x="197" y="442"/>
                </a:lnTo>
                <a:lnTo>
                  <a:pt x="198" y="442"/>
                </a:lnTo>
                <a:lnTo>
                  <a:pt x="199" y="442"/>
                </a:lnTo>
                <a:lnTo>
                  <a:pt x="201" y="442"/>
                </a:lnTo>
                <a:lnTo>
                  <a:pt x="203" y="442"/>
                </a:lnTo>
                <a:lnTo>
                  <a:pt x="205" y="429"/>
                </a:lnTo>
                <a:lnTo>
                  <a:pt x="206" y="429"/>
                </a:lnTo>
                <a:lnTo>
                  <a:pt x="207" y="422"/>
                </a:lnTo>
                <a:lnTo>
                  <a:pt x="208" y="416"/>
                </a:lnTo>
                <a:lnTo>
                  <a:pt x="210" y="416"/>
                </a:lnTo>
                <a:lnTo>
                  <a:pt x="211" y="422"/>
                </a:lnTo>
                <a:lnTo>
                  <a:pt x="214" y="422"/>
                </a:lnTo>
                <a:lnTo>
                  <a:pt x="215" y="429"/>
                </a:lnTo>
                <a:lnTo>
                  <a:pt x="216" y="435"/>
                </a:lnTo>
                <a:lnTo>
                  <a:pt x="217" y="435"/>
                </a:lnTo>
                <a:lnTo>
                  <a:pt x="219" y="442"/>
                </a:lnTo>
                <a:lnTo>
                  <a:pt x="220" y="442"/>
                </a:lnTo>
                <a:lnTo>
                  <a:pt x="223" y="442"/>
                </a:lnTo>
                <a:lnTo>
                  <a:pt x="224" y="435"/>
                </a:lnTo>
                <a:lnTo>
                  <a:pt x="225" y="435"/>
                </a:lnTo>
                <a:lnTo>
                  <a:pt x="227" y="435"/>
                </a:lnTo>
                <a:lnTo>
                  <a:pt x="228" y="435"/>
                </a:lnTo>
                <a:lnTo>
                  <a:pt x="229" y="435"/>
                </a:lnTo>
                <a:lnTo>
                  <a:pt x="230" y="442"/>
                </a:lnTo>
                <a:lnTo>
                  <a:pt x="233" y="442"/>
                </a:lnTo>
                <a:lnTo>
                  <a:pt x="234" y="435"/>
                </a:lnTo>
                <a:lnTo>
                  <a:pt x="236" y="435"/>
                </a:lnTo>
                <a:lnTo>
                  <a:pt x="237" y="429"/>
                </a:lnTo>
                <a:lnTo>
                  <a:pt x="238" y="429"/>
                </a:lnTo>
                <a:lnTo>
                  <a:pt x="240" y="429"/>
                </a:lnTo>
                <a:lnTo>
                  <a:pt x="241" y="435"/>
                </a:lnTo>
                <a:lnTo>
                  <a:pt x="243" y="435"/>
                </a:lnTo>
                <a:lnTo>
                  <a:pt x="245" y="442"/>
                </a:lnTo>
                <a:lnTo>
                  <a:pt x="246" y="442"/>
                </a:lnTo>
                <a:lnTo>
                  <a:pt x="247" y="442"/>
                </a:lnTo>
                <a:lnTo>
                  <a:pt x="249" y="442"/>
                </a:lnTo>
                <a:lnTo>
                  <a:pt x="250" y="435"/>
                </a:lnTo>
                <a:lnTo>
                  <a:pt x="251" y="435"/>
                </a:lnTo>
                <a:lnTo>
                  <a:pt x="254" y="435"/>
                </a:lnTo>
                <a:lnTo>
                  <a:pt x="255" y="435"/>
                </a:lnTo>
                <a:lnTo>
                  <a:pt x="256" y="435"/>
                </a:lnTo>
                <a:lnTo>
                  <a:pt x="258" y="442"/>
                </a:lnTo>
                <a:lnTo>
                  <a:pt x="259" y="442"/>
                </a:lnTo>
                <a:lnTo>
                  <a:pt x="260" y="442"/>
                </a:lnTo>
                <a:lnTo>
                  <a:pt x="262" y="442"/>
                </a:lnTo>
                <a:lnTo>
                  <a:pt x="264" y="442"/>
                </a:lnTo>
                <a:lnTo>
                  <a:pt x="265" y="442"/>
                </a:lnTo>
                <a:lnTo>
                  <a:pt x="267" y="442"/>
                </a:lnTo>
                <a:lnTo>
                  <a:pt x="268" y="442"/>
                </a:lnTo>
                <a:lnTo>
                  <a:pt x="269" y="442"/>
                </a:lnTo>
                <a:lnTo>
                  <a:pt x="271" y="442"/>
                </a:lnTo>
                <a:lnTo>
                  <a:pt x="272" y="442"/>
                </a:lnTo>
                <a:lnTo>
                  <a:pt x="275" y="442"/>
                </a:lnTo>
                <a:lnTo>
                  <a:pt x="276" y="442"/>
                </a:lnTo>
                <a:lnTo>
                  <a:pt x="277" y="442"/>
                </a:lnTo>
                <a:lnTo>
                  <a:pt x="278" y="442"/>
                </a:lnTo>
                <a:lnTo>
                  <a:pt x="280" y="442"/>
                </a:lnTo>
                <a:lnTo>
                  <a:pt x="281" y="435"/>
                </a:lnTo>
                <a:lnTo>
                  <a:pt x="284" y="435"/>
                </a:lnTo>
                <a:lnTo>
                  <a:pt x="285" y="435"/>
                </a:lnTo>
                <a:lnTo>
                  <a:pt x="286" y="435"/>
                </a:lnTo>
                <a:lnTo>
                  <a:pt x="287" y="435"/>
                </a:lnTo>
                <a:lnTo>
                  <a:pt x="289" y="442"/>
                </a:lnTo>
                <a:lnTo>
                  <a:pt x="290" y="442"/>
                </a:lnTo>
                <a:lnTo>
                  <a:pt x="291" y="429"/>
                </a:lnTo>
                <a:lnTo>
                  <a:pt x="294" y="429"/>
                </a:lnTo>
                <a:lnTo>
                  <a:pt x="295" y="429"/>
                </a:lnTo>
                <a:lnTo>
                  <a:pt x="297" y="429"/>
                </a:lnTo>
                <a:lnTo>
                  <a:pt x="298" y="429"/>
                </a:lnTo>
                <a:lnTo>
                  <a:pt x="299" y="442"/>
                </a:lnTo>
                <a:lnTo>
                  <a:pt x="300" y="442"/>
                </a:lnTo>
                <a:lnTo>
                  <a:pt x="302" y="442"/>
                </a:lnTo>
                <a:lnTo>
                  <a:pt x="304" y="442"/>
                </a:lnTo>
                <a:lnTo>
                  <a:pt x="306" y="442"/>
                </a:lnTo>
                <a:lnTo>
                  <a:pt x="307" y="442"/>
                </a:lnTo>
                <a:lnTo>
                  <a:pt x="308" y="442"/>
                </a:lnTo>
                <a:lnTo>
                  <a:pt x="310" y="442"/>
                </a:lnTo>
                <a:lnTo>
                  <a:pt x="311" y="435"/>
                </a:lnTo>
                <a:lnTo>
                  <a:pt x="312" y="435"/>
                </a:lnTo>
                <a:lnTo>
                  <a:pt x="315" y="435"/>
                </a:lnTo>
                <a:lnTo>
                  <a:pt x="316" y="435"/>
                </a:lnTo>
                <a:lnTo>
                  <a:pt x="317" y="435"/>
                </a:lnTo>
                <a:lnTo>
                  <a:pt x="319" y="442"/>
                </a:lnTo>
                <a:lnTo>
                  <a:pt x="320" y="442"/>
                </a:lnTo>
                <a:lnTo>
                  <a:pt x="321" y="442"/>
                </a:lnTo>
                <a:lnTo>
                  <a:pt x="322" y="442"/>
                </a:lnTo>
                <a:lnTo>
                  <a:pt x="325" y="442"/>
                </a:lnTo>
                <a:lnTo>
                  <a:pt x="326" y="442"/>
                </a:lnTo>
                <a:lnTo>
                  <a:pt x="328" y="442"/>
                </a:lnTo>
                <a:lnTo>
                  <a:pt x="329" y="442"/>
                </a:lnTo>
                <a:lnTo>
                  <a:pt x="330" y="442"/>
                </a:lnTo>
                <a:lnTo>
                  <a:pt x="332" y="442"/>
                </a:lnTo>
                <a:lnTo>
                  <a:pt x="333" y="442"/>
                </a:lnTo>
                <a:lnTo>
                  <a:pt x="335" y="442"/>
                </a:lnTo>
                <a:lnTo>
                  <a:pt x="337" y="442"/>
                </a:lnTo>
                <a:lnTo>
                  <a:pt x="338" y="442"/>
                </a:lnTo>
                <a:lnTo>
                  <a:pt x="339" y="442"/>
                </a:lnTo>
                <a:lnTo>
                  <a:pt x="341" y="442"/>
                </a:lnTo>
                <a:lnTo>
                  <a:pt x="342" y="435"/>
                </a:lnTo>
                <a:lnTo>
                  <a:pt x="344" y="422"/>
                </a:lnTo>
                <a:lnTo>
                  <a:pt x="346" y="422"/>
                </a:lnTo>
                <a:lnTo>
                  <a:pt x="347" y="422"/>
                </a:lnTo>
                <a:lnTo>
                  <a:pt x="348" y="422"/>
                </a:lnTo>
                <a:lnTo>
                  <a:pt x="350" y="429"/>
                </a:lnTo>
                <a:lnTo>
                  <a:pt x="351" y="442"/>
                </a:lnTo>
                <a:lnTo>
                  <a:pt x="352" y="442"/>
                </a:lnTo>
                <a:lnTo>
                  <a:pt x="355" y="442"/>
                </a:lnTo>
                <a:lnTo>
                  <a:pt x="356" y="442"/>
                </a:lnTo>
                <a:lnTo>
                  <a:pt x="357" y="442"/>
                </a:lnTo>
                <a:lnTo>
                  <a:pt x="359" y="442"/>
                </a:lnTo>
                <a:lnTo>
                  <a:pt x="360" y="442"/>
                </a:lnTo>
                <a:lnTo>
                  <a:pt x="361" y="442"/>
                </a:lnTo>
                <a:lnTo>
                  <a:pt x="363" y="442"/>
                </a:lnTo>
                <a:lnTo>
                  <a:pt x="365" y="442"/>
                </a:lnTo>
                <a:lnTo>
                  <a:pt x="367" y="435"/>
                </a:lnTo>
                <a:lnTo>
                  <a:pt x="368" y="435"/>
                </a:lnTo>
                <a:lnTo>
                  <a:pt x="369" y="435"/>
                </a:lnTo>
                <a:lnTo>
                  <a:pt x="370" y="435"/>
                </a:lnTo>
                <a:lnTo>
                  <a:pt x="372" y="435"/>
                </a:lnTo>
                <a:lnTo>
                  <a:pt x="373" y="442"/>
                </a:lnTo>
                <a:lnTo>
                  <a:pt x="376" y="442"/>
                </a:lnTo>
                <a:lnTo>
                  <a:pt x="377" y="442"/>
                </a:lnTo>
                <a:lnTo>
                  <a:pt x="378" y="442"/>
                </a:lnTo>
                <a:lnTo>
                  <a:pt x="379" y="442"/>
                </a:lnTo>
                <a:lnTo>
                  <a:pt x="381" y="442"/>
                </a:lnTo>
                <a:lnTo>
                  <a:pt x="382" y="442"/>
                </a:lnTo>
                <a:lnTo>
                  <a:pt x="383" y="442"/>
                </a:lnTo>
                <a:lnTo>
                  <a:pt x="386" y="442"/>
                </a:lnTo>
                <a:lnTo>
                  <a:pt x="387" y="442"/>
                </a:lnTo>
                <a:lnTo>
                  <a:pt x="389" y="442"/>
                </a:lnTo>
                <a:lnTo>
                  <a:pt x="390" y="442"/>
                </a:lnTo>
                <a:lnTo>
                  <a:pt x="391" y="442"/>
                </a:lnTo>
                <a:lnTo>
                  <a:pt x="392" y="435"/>
                </a:lnTo>
                <a:lnTo>
                  <a:pt x="395" y="435"/>
                </a:lnTo>
                <a:lnTo>
                  <a:pt x="396" y="435"/>
                </a:lnTo>
                <a:lnTo>
                  <a:pt x="398" y="435"/>
                </a:lnTo>
                <a:lnTo>
                  <a:pt x="399" y="435"/>
                </a:lnTo>
                <a:lnTo>
                  <a:pt x="400" y="442"/>
                </a:lnTo>
                <a:lnTo>
                  <a:pt x="402" y="442"/>
                </a:lnTo>
                <a:lnTo>
                  <a:pt x="403" y="442"/>
                </a:lnTo>
                <a:lnTo>
                  <a:pt x="405" y="442"/>
                </a:lnTo>
                <a:lnTo>
                  <a:pt x="407" y="442"/>
                </a:lnTo>
                <a:lnTo>
                  <a:pt x="408" y="442"/>
                </a:lnTo>
                <a:lnTo>
                  <a:pt x="409" y="442"/>
                </a:lnTo>
                <a:lnTo>
                  <a:pt x="411" y="442"/>
                </a:lnTo>
                <a:lnTo>
                  <a:pt x="412" y="442"/>
                </a:lnTo>
                <a:lnTo>
                  <a:pt x="413" y="442"/>
                </a:lnTo>
                <a:lnTo>
                  <a:pt x="416" y="442"/>
                </a:lnTo>
                <a:lnTo>
                  <a:pt x="417" y="442"/>
                </a:lnTo>
                <a:lnTo>
                  <a:pt x="418" y="442"/>
                </a:lnTo>
                <a:lnTo>
                  <a:pt x="420" y="442"/>
                </a:lnTo>
                <a:lnTo>
                  <a:pt x="421" y="442"/>
                </a:lnTo>
                <a:lnTo>
                  <a:pt x="422" y="435"/>
                </a:lnTo>
                <a:lnTo>
                  <a:pt x="424" y="435"/>
                </a:lnTo>
                <a:lnTo>
                  <a:pt x="426" y="435"/>
                </a:lnTo>
                <a:lnTo>
                  <a:pt x="427" y="435"/>
                </a:lnTo>
                <a:lnTo>
                  <a:pt x="429" y="435"/>
                </a:lnTo>
                <a:lnTo>
                  <a:pt x="430" y="442"/>
                </a:lnTo>
                <a:lnTo>
                  <a:pt x="431" y="442"/>
                </a:lnTo>
                <a:lnTo>
                  <a:pt x="433" y="442"/>
                </a:lnTo>
                <a:lnTo>
                  <a:pt x="434" y="442"/>
                </a:lnTo>
                <a:lnTo>
                  <a:pt x="437" y="435"/>
                </a:lnTo>
                <a:lnTo>
                  <a:pt x="438" y="435"/>
                </a:lnTo>
                <a:lnTo>
                  <a:pt x="439" y="435"/>
                </a:lnTo>
                <a:lnTo>
                  <a:pt x="440" y="435"/>
                </a:lnTo>
                <a:lnTo>
                  <a:pt x="442" y="435"/>
                </a:lnTo>
                <a:lnTo>
                  <a:pt x="443" y="442"/>
                </a:lnTo>
                <a:lnTo>
                  <a:pt x="444" y="435"/>
                </a:lnTo>
                <a:lnTo>
                  <a:pt x="447" y="435"/>
                </a:lnTo>
                <a:lnTo>
                  <a:pt x="448" y="435"/>
                </a:lnTo>
                <a:lnTo>
                  <a:pt x="449" y="435"/>
                </a:lnTo>
                <a:lnTo>
                  <a:pt x="451" y="435"/>
                </a:lnTo>
                <a:lnTo>
                  <a:pt x="452" y="442"/>
                </a:lnTo>
                <a:lnTo>
                  <a:pt x="453" y="442"/>
                </a:lnTo>
                <a:lnTo>
                  <a:pt x="456" y="442"/>
                </a:lnTo>
                <a:lnTo>
                  <a:pt x="457" y="442"/>
                </a:lnTo>
                <a:lnTo>
                  <a:pt x="459" y="442"/>
                </a:lnTo>
                <a:lnTo>
                  <a:pt x="460" y="442"/>
                </a:lnTo>
                <a:lnTo>
                  <a:pt x="461" y="442"/>
                </a:lnTo>
                <a:lnTo>
                  <a:pt x="462" y="442"/>
                </a:lnTo>
                <a:lnTo>
                  <a:pt x="464" y="435"/>
                </a:lnTo>
                <a:lnTo>
                  <a:pt x="466" y="435"/>
                </a:lnTo>
                <a:lnTo>
                  <a:pt x="468" y="435"/>
                </a:lnTo>
                <a:lnTo>
                  <a:pt x="469" y="435"/>
                </a:lnTo>
                <a:lnTo>
                  <a:pt x="470" y="429"/>
                </a:lnTo>
                <a:lnTo>
                  <a:pt x="472" y="435"/>
                </a:lnTo>
                <a:lnTo>
                  <a:pt x="473" y="435"/>
                </a:lnTo>
                <a:lnTo>
                  <a:pt x="474" y="435"/>
                </a:lnTo>
                <a:lnTo>
                  <a:pt x="477" y="435"/>
                </a:lnTo>
                <a:lnTo>
                  <a:pt x="478" y="442"/>
                </a:lnTo>
                <a:lnTo>
                  <a:pt x="479" y="442"/>
                </a:lnTo>
                <a:lnTo>
                  <a:pt x="481" y="442"/>
                </a:lnTo>
                <a:lnTo>
                  <a:pt x="482" y="442"/>
                </a:lnTo>
                <a:lnTo>
                  <a:pt x="483" y="442"/>
                </a:lnTo>
                <a:lnTo>
                  <a:pt x="484" y="435"/>
                </a:lnTo>
                <a:lnTo>
                  <a:pt x="487" y="435"/>
                </a:lnTo>
                <a:lnTo>
                  <a:pt x="488" y="429"/>
                </a:lnTo>
                <a:lnTo>
                  <a:pt x="490" y="429"/>
                </a:lnTo>
                <a:lnTo>
                  <a:pt x="491" y="429"/>
                </a:lnTo>
                <a:lnTo>
                  <a:pt x="492" y="435"/>
                </a:lnTo>
                <a:lnTo>
                  <a:pt x="494" y="435"/>
                </a:lnTo>
                <a:lnTo>
                  <a:pt x="495" y="435"/>
                </a:lnTo>
                <a:lnTo>
                  <a:pt x="497" y="435"/>
                </a:lnTo>
                <a:lnTo>
                  <a:pt x="499" y="435"/>
                </a:lnTo>
                <a:lnTo>
                  <a:pt x="500" y="435"/>
                </a:lnTo>
                <a:lnTo>
                  <a:pt x="501" y="435"/>
                </a:lnTo>
                <a:lnTo>
                  <a:pt x="503" y="435"/>
                </a:lnTo>
                <a:lnTo>
                  <a:pt x="504" y="435"/>
                </a:lnTo>
                <a:lnTo>
                  <a:pt x="505" y="435"/>
                </a:lnTo>
                <a:lnTo>
                  <a:pt x="508" y="435"/>
                </a:lnTo>
                <a:lnTo>
                  <a:pt x="509" y="435"/>
                </a:lnTo>
                <a:lnTo>
                  <a:pt x="510" y="442"/>
                </a:lnTo>
                <a:lnTo>
                  <a:pt x="512" y="442"/>
                </a:lnTo>
                <a:lnTo>
                  <a:pt x="513" y="442"/>
                </a:lnTo>
                <a:lnTo>
                  <a:pt x="514" y="442"/>
                </a:lnTo>
                <a:lnTo>
                  <a:pt x="517" y="442"/>
                </a:lnTo>
                <a:lnTo>
                  <a:pt x="518" y="442"/>
                </a:lnTo>
                <a:lnTo>
                  <a:pt x="519" y="442"/>
                </a:lnTo>
                <a:lnTo>
                  <a:pt x="521" y="442"/>
                </a:lnTo>
                <a:lnTo>
                  <a:pt x="522" y="442"/>
                </a:lnTo>
                <a:lnTo>
                  <a:pt x="523" y="442"/>
                </a:lnTo>
                <a:lnTo>
                  <a:pt x="525" y="442"/>
                </a:lnTo>
                <a:lnTo>
                  <a:pt x="527" y="442"/>
                </a:lnTo>
                <a:lnTo>
                  <a:pt x="529" y="435"/>
                </a:lnTo>
                <a:lnTo>
                  <a:pt x="530" y="435"/>
                </a:lnTo>
                <a:lnTo>
                  <a:pt x="531" y="435"/>
                </a:lnTo>
                <a:lnTo>
                  <a:pt x="532" y="429"/>
                </a:lnTo>
                <a:lnTo>
                  <a:pt x="534" y="422"/>
                </a:lnTo>
                <a:lnTo>
                  <a:pt x="535" y="429"/>
                </a:lnTo>
                <a:lnTo>
                  <a:pt x="538" y="429"/>
                </a:lnTo>
                <a:lnTo>
                  <a:pt x="539" y="429"/>
                </a:lnTo>
                <a:lnTo>
                  <a:pt x="540" y="435"/>
                </a:lnTo>
                <a:lnTo>
                  <a:pt x="541" y="442"/>
                </a:lnTo>
                <a:lnTo>
                  <a:pt x="543" y="442"/>
                </a:lnTo>
                <a:lnTo>
                  <a:pt x="544" y="442"/>
                </a:lnTo>
                <a:lnTo>
                  <a:pt x="545" y="442"/>
                </a:lnTo>
                <a:lnTo>
                  <a:pt x="548" y="442"/>
                </a:lnTo>
                <a:lnTo>
                  <a:pt x="549" y="442"/>
                </a:lnTo>
                <a:lnTo>
                  <a:pt x="551" y="442"/>
                </a:lnTo>
                <a:lnTo>
                  <a:pt x="552" y="435"/>
                </a:lnTo>
                <a:lnTo>
                  <a:pt x="553" y="422"/>
                </a:lnTo>
                <a:lnTo>
                  <a:pt x="554" y="422"/>
                </a:lnTo>
                <a:lnTo>
                  <a:pt x="556" y="422"/>
                </a:lnTo>
                <a:lnTo>
                  <a:pt x="558" y="422"/>
                </a:lnTo>
                <a:lnTo>
                  <a:pt x="560" y="429"/>
                </a:lnTo>
                <a:lnTo>
                  <a:pt x="561" y="442"/>
                </a:lnTo>
                <a:lnTo>
                  <a:pt x="562" y="442"/>
                </a:lnTo>
                <a:lnTo>
                  <a:pt x="564" y="442"/>
                </a:lnTo>
                <a:lnTo>
                  <a:pt x="565" y="442"/>
                </a:lnTo>
                <a:lnTo>
                  <a:pt x="566" y="442"/>
                </a:lnTo>
                <a:lnTo>
                  <a:pt x="569" y="442"/>
                </a:lnTo>
                <a:lnTo>
                  <a:pt x="570" y="442"/>
                </a:lnTo>
                <a:lnTo>
                  <a:pt x="571" y="442"/>
                </a:lnTo>
                <a:lnTo>
                  <a:pt x="573" y="442"/>
                </a:lnTo>
                <a:lnTo>
                  <a:pt x="574" y="442"/>
                </a:lnTo>
                <a:lnTo>
                  <a:pt x="575" y="442"/>
                </a:lnTo>
                <a:lnTo>
                  <a:pt x="578" y="435"/>
                </a:lnTo>
                <a:lnTo>
                  <a:pt x="579" y="435"/>
                </a:lnTo>
                <a:lnTo>
                  <a:pt x="580" y="429"/>
                </a:lnTo>
                <a:lnTo>
                  <a:pt x="582" y="429"/>
                </a:lnTo>
                <a:lnTo>
                  <a:pt x="583" y="429"/>
                </a:lnTo>
                <a:lnTo>
                  <a:pt x="584" y="435"/>
                </a:lnTo>
                <a:lnTo>
                  <a:pt x="586" y="435"/>
                </a:lnTo>
                <a:lnTo>
                  <a:pt x="588" y="442"/>
                </a:lnTo>
                <a:lnTo>
                  <a:pt x="589" y="442"/>
                </a:lnTo>
                <a:lnTo>
                  <a:pt x="591" y="442"/>
                </a:lnTo>
                <a:lnTo>
                  <a:pt x="592" y="429"/>
                </a:lnTo>
                <a:lnTo>
                  <a:pt x="593" y="429"/>
                </a:lnTo>
                <a:lnTo>
                  <a:pt x="595" y="429"/>
                </a:lnTo>
                <a:lnTo>
                  <a:pt x="596" y="422"/>
                </a:lnTo>
                <a:lnTo>
                  <a:pt x="599" y="422"/>
                </a:lnTo>
                <a:lnTo>
                  <a:pt x="600" y="435"/>
                </a:lnTo>
                <a:lnTo>
                  <a:pt x="601" y="435"/>
                </a:lnTo>
                <a:lnTo>
                  <a:pt x="602" y="429"/>
                </a:lnTo>
                <a:lnTo>
                  <a:pt x="604" y="435"/>
                </a:lnTo>
                <a:lnTo>
                  <a:pt x="605" y="435"/>
                </a:lnTo>
                <a:lnTo>
                  <a:pt x="606" y="435"/>
                </a:lnTo>
                <a:lnTo>
                  <a:pt x="609" y="435"/>
                </a:lnTo>
                <a:lnTo>
                  <a:pt x="610" y="442"/>
                </a:lnTo>
                <a:lnTo>
                  <a:pt x="611" y="442"/>
                </a:lnTo>
                <a:lnTo>
                  <a:pt x="613" y="442"/>
                </a:lnTo>
                <a:lnTo>
                  <a:pt x="614" y="442"/>
                </a:lnTo>
                <a:lnTo>
                  <a:pt x="615" y="442"/>
                </a:lnTo>
                <a:lnTo>
                  <a:pt x="617" y="442"/>
                </a:lnTo>
                <a:lnTo>
                  <a:pt x="619" y="442"/>
                </a:lnTo>
                <a:lnTo>
                  <a:pt x="621" y="435"/>
                </a:lnTo>
                <a:lnTo>
                  <a:pt x="622" y="435"/>
                </a:lnTo>
                <a:lnTo>
                  <a:pt x="623" y="435"/>
                </a:lnTo>
                <a:lnTo>
                  <a:pt x="624" y="435"/>
                </a:lnTo>
                <a:lnTo>
                  <a:pt x="626" y="435"/>
                </a:lnTo>
                <a:lnTo>
                  <a:pt x="628" y="442"/>
                </a:lnTo>
                <a:lnTo>
                  <a:pt x="630" y="442"/>
                </a:lnTo>
                <a:lnTo>
                  <a:pt x="631" y="442"/>
                </a:lnTo>
                <a:lnTo>
                  <a:pt x="632" y="442"/>
                </a:lnTo>
                <a:lnTo>
                  <a:pt x="633" y="442"/>
                </a:lnTo>
                <a:lnTo>
                  <a:pt x="635" y="442"/>
                </a:lnTo>
                <a:lnTo>
                  <a:pt x="636" y="429"/>
                </a:lnTo>
                <a:lnTo>
                  <a:pt x="639" y="422"/>
                </a:lnTo>
                <a:lnTo>
                  <a:pt x="640" y="422"/>
                </a:lnTo>
                <a:lnTo>
                  <a:pt x="641" y="422"/>
                </a:lnTo>
                <a:lnTo>
                  <a:pt x="643" y="422"/>
                </a:lnTo>
                <a:lnTo>
                  <a:pt x="644" y="435"/>
                </a:lnTo>
                <a:lnTo>
                  <a:pt x="645" y="442"/>
                </a:lnTo>
                <a:lnTo>
                  <a:pt x="646" y="442"/>
                </a:lnTo>
                <a:lnTo>
                  <a:pt x="649" y="442"/>
                </a:lnTo>
                <a:lnTo>
                  <a:pt x="650" y="442"/>
                </a:lnTo>
                <a:lnTo>
                  <a:pt x="652" y="442"/>
                </a:lnTo>
                <a:lnTo>
                  <a:pt x="653" y="442"/>
                </a:lnTo>
                <a:lnTo>
                  <a:pt x="654" y="429"/>
                </a:lnTo>
                <a:lnTo>
                  <a:pt x="656" y="429"/>
                </a:lnTo>
                <a:lnTo>
                  <a:pt x="657" y="429"/>
                </a:lnTo>
                <a:lnTo>
                  <a:pt x="659" y="429"/>
                </a:lnTo>
                <a:lnTo>
                  <a:pt x="661" y="429"/>
                </a:lnTo>
                <a:lnTo>
                  <a:pt x="662" y="442"/>
                </a:lnTo>
                <a:lnTo>
                  <a:pt x="663" y="442"/>
                </a:lnTo>
                <a:lnTo>
                  <a:pt x="665" y="442"/>
                </a:lnTo>
                <a:lnTo>
                  <a:pt x="666" y="442"/>
                </a:lnTo>
                <a:lnTo>
                  <a:pt x="667" y="442"/>
                </a:lnTo>
                <a:lnTo>
                  <a:pt x="670" y="442"/>
                </a:lnTo>
                <a:lnTo>
                  <a:pt x="671" y="442"/>
                </a:lnTo>
                <a:lnTo>
                  <a:pt x="672" y="442"/>
                </a:lnTo>
                <a:lnTo>
                  <a:pt x="674" y="435"/>
                </a:lnTo>
                <a:lnTo>
                  <a:pt x="675" y="435"/>
                </a:lnTo>
                <a:lnTo>
                  <a:pt x="676" y="416"/>
                </a:lnTo>
                <a:lnTo>
                  <a:pt x="678" y="416"/>
                </a:lnTo>
                <a:lnTo>
                  <a:pt x="680" y="416"/>
                </a:lnTo>
                <a:lnTo>
                  <a:pt x="681" y="422"/>
                </a:lnTo>
                <a:lnTo>
                  <a:pt x="683" y="422"/>
                </a:lnTo>
                <a:lnTo>
                  <a:pt x="684" y="435"/>
                </a:lnTo>
                <a:lnTo>
                  <a:pt x="685" y="435"/>
                </a:lnTo>
                <a:lnTo>
                  <a:pt x="687" y="429"/>
                </a:lnTo>
                <a:lnTo>
                  <a:pt x="689" y="422"/>
                </a:lnTo>
                <a:lnTo>
                  <a:pt x="691" y="422"/>
                </a:lnTo>
                <a:lnTo>
                  <a:pt x="692" y="429"/>
                </a:lnTo>
                <a:lnTo>
                  <a:pt x="693" y="429"/>
                </a:lnTo>
                <a:lnTo>
                  <a:pt x="694" y="435"/>
                </a:lnTo>
                <a:lnTo>
                  <a:pt x="696" y="442"/>
                </a:lnTo>
                <a:lnTo>
                  <a:pt x="697" y="442"/>
                </a:lnTo>
                <a:lnTo>
                  <a:pt x="700" y="442"/>
                </a:lnTo>
                <a:lnTo>
                  <a:pt x="701" y="442"/>
                </a:lnTo>
                <a:lnTo>
                  <a:pt x="702" y="442"/>
                </a:lnTo>
                <a:lnTo>
                  <a:pt x="703" y="429"/>
                </a:lnTo>
                <a:lnTo>
                  <a:pt x="705" y="416"/>
                </a:lnTo>
                <a:lnTo>
                  <a:pt x="706" y="416"/>
                </a:lnTo>
                <a:lnTo>
                  <a:pt x="707" y="411"/>
                </a:lnTo>
                <a:lnTo>
                  <a:pt x="710" y="411"/>
                </a:lnTo>
                <a:lnTo>
                  <a:pt x="711" y="404"/>
                </a:lnTo>
                <a:lnTo>
                  <a:pt x="713" y="416"/>
                </a:lnTo>
                <a:lnTo>
                  <a:pt x="714" y="404"/>
                </a:lnTo>
                <a:lnTo>
                  <a:pt x="715" y="411"/>
                </a:lnTo>
                <a:lnTo>
                  <a:pt x="716" y="404"/>
                </a:lnTo>
                <a:lnTo>
                  <a:pt x="718" y="422"/>
                </a:lnTo>
                <a:lnTo>
                  <a:pt x="720" y="411"/>
                </a:lnTo>
                <a:lnTo>
                  <a:pt x="722" y="411"/>
                </a:lnTo>
                <a:lnTo>
                  <a:pt x="723" y="391"/>
                </a:lnTo>
                <a:lnTo>
                  <a:pt x="724" y="385"/>
                </a:lnTo>
                <a:lnTo>
                  <a:pt x="726" y="372"/>
                </a:lnTo>
                <a:lnTo>
                  <a:pt x="727" y="347"/>
                </a:lnTo>
                <a:lnTo>
                  <a:pt x="728" y="354"/>
                </a:lnTo>
                <a:lnTo>
                  <a:pt x="731" y="354"/>
                </a:lnTo>
                <a:lnTo>
                  <a:pt x="732" y="354"/>
                </a:lnTo>
                <a:lnTo>
                  <a:pt x="733" y="328"/>
                </a:lnTo>
                <a:lnTo>
                  <a:pt x="735" y="354"/>
                </a:lnTo>
                <a:lnTo>
                  <a:pt x="736" y="347"/>
                </a:lnTo>
                <a:lnTo>
                  <a:pt x="737" y="360"/>
                </a:lnTo>
                <a:lnTo>
                  <a:pt x="738" y="360"/>
                </a:lnTo>
                <a:lnTo>
                  <a:pt x="741" y="385"/>
                </a:lnTo>
                <a:lnTo>
                  <a:pt x="742" y="378"/>
                </a:lnTo>
                <a:lnTo>
                  <a:pt x="744" y="372"/>
                </a:lnTo>
                <a:lnTo>
                  <a:pt x="745" y="354"/>
                </a:lnTo>
                <a:lnTo>
                  <a:pt x="746" y="360"/>
                </a:lnTo>
                <a:lnTo>
                  <a:pt x="748" y="347"/>
                </a:lnTo>
                <a:lnTo>
                  <a:pt x="750" y="341"/>
                </a:lnTo>
                <a:lnTo>
                  <a:pt x="751" y="334"/>
                </a:lnTo>
                <a:lnTo>
                  <a:pt x="753" y="328"/>
                </a:lnTo>
                <a:lnTo>
                  <a:pt x="754" y="315"/>
                </a:lnTo>
                <a:lnTo>
                  <a:pt x="755" y="334"/>
                </a:lnTo>
                <a:lnTo>
                  <a:pt x="757" y="310"/>
                </a:lnTo>
                <a:lnTo>
                  <a:pt x="758" y="303"/>
                </a:lnTo>
                <a:lnTo>
                  <a:pt x="760" y="315"/>
                </a:lnTo>
                <a:lnTo>
                  <a:pt x="762" y="315"/>
                </a:lnTo>
                <a:lnTo>
                  <a:pt x="763" y="290"/>
                </a:lnTo>
                <a:lnTo>
                  <a:pt x="764" y="321"/>
                </a:lnTo>
                <a:lnTo>
                  <a:pt x="766" y="341"/>
                </a:lnTo>
                <a:lnTo>
                  <a:pt x="767" y="328"/>
                </a:lnTo>
                <a:lnTo>
                  <a:pt x="768" y="321"/>
                </a:lnTo>
                <a:lnTo>
                  <a:pt x="771" y="290"/>
                </a:lnTo>
                <a:lnTo>
                  <a:pt x="772" y="297"/>
                </a:lnTo>
                <a:lnTo>
                  <a:pt x="773" y="303"/>
                </a:lnTo>
                <a:lnTo>
                  <a:pt x="775" y="328"/>
                </a:lnTo>
                <a:lnTo>
                  <a:pt x="776" y="354"/>
                </a:lnTo>
                <a:lnTo>
                  <a:pt x="777" y="411"/>
                </a:lnTo>
                <a:lnTo>
                  <a:pt x="779" y="411"/>
                </a:lnTo>
                <a:lnTo>
                  <a:pt x="781" y="411"/>
                </a:lnTo>
                <a:lnTo>
                  <a:pt x="783" y="411"/>
                </a:lnTo>
                <a:lnTo>
                  <a:pt x="784" y="391"/>
                </a:lnTo>
                <a:lnTo>
                  <a:pt x="785" y="385"/>
                </a:lnTo>
                <a:lnTo>
                  <a:pt x="786" y="378"/>
                </a:lnTo>
                <a:lnTo>
                  <a:pt x="788" y="365"/>
                </a:lnTo>
                <a:lnTo>
                  <a:pt x="789" y="365"/>
                </a:lnTo>
                <a:lnTo>
                  <a:pt x="792" y="378"/>
                </a:lnTo>
                <a:lnTo>
                  <a:pt x="793" y="391"/>
                </a:lnTo>
                <a:lnTo>
                  <a:pt x="794" y="404"/>
                </a:lnTo>
                <a:lnTo>
                  <a:pt x="795" y="404"/>
                </a:lnTo>
                <a:lnTo>
                  <a:pt x="797" y="391"/>
                </a:lnTo>
                <a:lnTo>
                  <a:pt x="798" y="378"/>
                </a:lnTo>
                <a:lnTo>
                  <a:pt x="801" y="372"/>
                </a:lnTo>
                <a:lnTo>
                  <a:pt x="802" y="347"/>
                </a:lnTo>
                <a:lnTo>
                  <a:pt x="803" y="354"/>
                </a:lnTo>
                <a:lnTo>
                  <a:pt x="805" y="360"/>
                </a:lnTo>
                <a:lnTo>
                  <a:pt x="806" y="347"/>
                </a:lnTo>
                <a:lnTo>
                  <a:pt x="807" y="297"/>
                </a:lnTo>
                <a:lnTo>
                  <a:pt x="808" y="284"/>
                </a:lnTo>
                <a:lnTo>
                  <a:pt x="811" y="264"/>
                </a:lnTo>
                <a:lnTo>
                  <a:pt x="812" y="214"/>
                </a:lnTo>
                <a:lnTo>
                  <a:pt x="814" y="227"/>
                </a:lnTo>
                <a:lnTo>
                  <a:pt x="815" y="259"/>
                </a:lnTo>
                <a:lnTo>
                  <a:pt x="816" y="290"/>
                </a:lnTo>
                <a:lnTo>
                  <a:pt x="818" y="290"/>
                </a:lnTo>
                <a:lnTo>
                  <a:pt x="819" y="315"/>
                </a:lnTo>
                <a:lnTo>
                  <a:pt x="821" y="284"/>
                </a:lnTo>
                <a:lnTo>
                  <a:pt x="823" y="240"/>
                </a:lnTo>
                <a:lnTo>
                  <a:pt x="824" y="158"/>
                </a:lnTo>
                <a:lnTo>
                  <a:pt x="825" y="152"/>
                </a:lnTo>
                <a:lnTo>
                  <a:pt x="827" y="108"/>
                </a:lnTo>
                <a:lnTo>
                  <a:pt x="828" y="101"/>
                </a:lnTo>
                <a:lnTo>
                  <a:pt x="829" y="82"/>
                </a:lnTo>
                <a:lnTo>
                  <a:pt x="832" y="108"/>
                </a:lnTo>
                <a:lnTo>
                  <a:pt x="833" y="69"/>
                </a:lnTo>
                <a:lnTo>
                  <a:pt x="834" y="101"/>
                </a:lnTo>
                <a:lnTo>
                  <a:pt x="836" y="62"/>
                </a:lnTo>
                <a:lnTo>
                  <a:pt x="837" y="88"/>
                </a:lnTo>
                <a:lnTo>
                  <a:pt x="838" y="56"/>
                </a:lnTo>
                <a:lnTo>
                  <a:pt x="840" y="38"/>
                </a:lnTo>
                <a:lnTo>
                  <a:pt x="842" y="0"/>
                </a:lnTo>
                <a:lnTo>
                  <a:pt x="843" y="51"/>
                </a:lnTo>
                <a:lnTo>
                  <a:pt x="845" y="75"/>
                </a:lnTo>
                <a:lnTo>
                  <a:pt x="846" y="88"/>
                </a:lnTo>
                <a:lnTo>
                  <a:pt x="847" y="62"/>
                </a:lnTo>
                <a:lnTo>
                  <a:pt x="849" y="88"/>
                </a:lnTo>
                <a:lnTo>
                  <a:pt x="850" y="95"/>
                </a:lnTo>
                <a:lnTo>
                  <a:pt x="853" y="31"/>
                </a:lnTo>
                <a:lnTo>
                  <a:pt x="854" y="51"/>
                </a:lnTo>
                <a:lnTo>
                  <a:pt x="855" y="126"/>
                </a:lnTo>
                <a:lnTo>
                  <a:pt x="856" y="119"/>
                </a:lnTo>
                <a:lnTo>
                  <a:pt x="858" y="75"/>
                </a:lnTo>
                <a:lnTo>
                  <a:pt x="859" y="88"/>
                </a:lnTo>
                <a:lnTo>
                  <a:pt x="862" y="88"/>
                </a:lnTo>
                <a:lnTo>
                  <a:pt x="863" y="95"/>
                </a:lnTo>
                <a:lnTo>
                  <a:pt x="864" y="95"/>
                </a:lnTo>
                <a:lnTo>
                  <a:pt x="865" y="152"/>
                </a:lnTo>
                <a:lnTo>
                  <a:pt x="867" y="152"/>
                </a:lnTo>
                <a:lnTo>
                  <a:pt x="868" y="183"/>
                </a:lnTo>
                <a:lnTo>
                  <a:pt x="869" y="183"/>
                </a:lnTo>
                <a:lnTo>
                  <a:pt x="872" y="214"/>
                </a:lnTo>
                <a:lnTo>
                  <a:pt x="873" y="220"/>
                </a:lnTo>
                <a:lnTo>
                  <a:pt x="875" y="264"/>
                </a:lnTo>
                <a:lnTo>
                  <a:pt x="876" y="277"/>
                </a:lnTo>
                <a:lnTo>
                  <a:pt x="877" y="303"/>
                </a:lnTo>
                <a:lnTo>
                  <a:pt x="878" y="328"/>
                </a:lnTo>
                <a:lnTo>
                  <a:pt x="880" y="334"/>
                </a:lnTo>
                <a:lnTo>
                  <a:pt x="882" y="360"/>
                </a:lnTo>
                <a:lnTo>
                  <a:pt x="884" y="372"/>
                </a:lnTo>
                <a:lnTo>
                  <a:pt x="885" y="354"/>
                </a:lnTo>
                <a:lnTo>
                  <a:pt x="886" y="365"/>
                </a:lnTo>
                <a:lnTo>
                  <a:pt x="887" y="372"/>
                </a:lnTo>
                <a:lnTo>
                  <a:pt x="889" y="378"/>
                </a:lnTo>
                <a:lnTo>
                  <a:pt x="890" y="391"/>
                </a:lnTo>
                <a:lnTo>
                  <a:pt x="893" y="404"/>
                </a:lnTo>
                <a:lnTo>
                  <a:pt x="894" y="404"/>
                </a:lnTo>
                <a:lnTo>
                  <a:pt x="895" y="398"/>
                </a:lnTo>
                <a:lnTo>
                  <a:pt x="897" y="411"/>
                </a:lnTo>
                <a:lnTo>
                  <a:pt x="898" y="411"/>
                </a:lnTo>
                <a:lnTo>
                  <a:pt x="899" y="429"/>
                </a:lnTo>
                <a:lnTo>
                  <a:pt x="900" y="429"/>
                </a:lnTo>
                <a:lnTo>
                  <a:pt x="903" y="435"/>
                </a:lnTo>
                <a:lnTo>
                  <a:pt x="904" y="435"/>
                </a:lnTo>
                <a:lnTo>
                  <a:pt x="906" y="435"/>
                </a:lnTo>
                <a:lnTo>
                  <a:pt x="907" y="435"/>
                </a:lnTo>
                <a:lnTo>
                  <a:pt x="908" y="435"/>
                </a:lnTo>
                <a:lnTo>
                  <a:pt x="910" y="442"/>
                </a:lnTo>
                <a:lnTo>
                  <a:pt x="911" y="435"/>
                </a:lnTo>
                <a:lnTo>
                  <a:pt x="913" y="435"/>
                </a:lnTo>
                <a:lnTo>
                  <a:pt x="915" y="435"/>
                </a:lnTo>
                <a:lnTo>
                  <a:pt x="916" y="429"/>
                </a:lnTo>
                <a:lnTo>
                  <a:pt x="917" y="429"/>
                </a:lnTo>
                <a:lnTo>
                  <a:pt x="919" y="435"/>
                </a:lnTo>
                <a:lnTo>
                  <a:pt x="920" y="435"/>
                </a:lnTo>
                <a:lnTo>
                  <a:pt x="922" y="435"/>
                </a:lnTo>
                <a:lnTo>
                  <a:pt x="924" y="442"/>
                </a:lnTo>
                <a:lnTo>
                  <a:pt x="925" y="442"/>
                </a:lnTo>
                <a:lnTo>
                  <a:pt x="926" y="442"/>
                </a:lnTo>
                <a:lnTo>
                  <a:pt x="928" y="442"/>
                </a:lnTo>
                <a:lnTo>
                  <a:pt x="929" y="442"/>
                </a:lnTo>
                <a:lnTo>
                  <a:pt x="930" y="442"/>
                </a:lnTo>
                <a:lnTo>
                  <a:pt x="933" y="442"/>
                </a:lnTo>
                <a:lnTo>
                  <a:pt x="934" y="442"/>
                </a:lnTo>
                <a:lnTo>
                  <a:pt x="935" y="442"/>
                </a:lnTo>
                <a:lnTo>
                  <a:pt x="937" y="442"/>
                </a:lnTo>
                <a:lnTo>
                  <a:pt x="938" y="435"/>
                </a:lnTo>
                <a:lnTo>
                  <a:pt x="939" y="435"/>
                </a:lnTo>
                <a:lnTo>
                  <a:pt x="941" y="435"/>
                </a:lnTo>
                <a:lnTo>
                  <a:pt x="943" y="435"/>
                </a:lnTo>
                <a:lnTo>
                  <a:pt x="945" y="435"/>
                </a:lnTo>
                <a:lnTo>
                  <a:pt x="946" y="442"/>
                </a:lnTo>
                <a:lnTo>
                  <a:pt x="947" y="442"/>
                </a:lnTo>
                <a:lnTo>
                  <a:pt x="948" y="442"/>
                </a:lnTo>
                <a:lnTo>
                  <a:pt x="950" y="442"/>
                </a:lnTo>
                <a:lnTo>
                  <a:pt x="951" y="442"/>
                </a:lnTo>
                <a:lnTo>
                  <a:pt x="954" y="442"/>
                </a:lnTo>
                <a:lnTo>
                  <a:pt x="955" y="429"/>
                </a:lnTo>
                <a:lnTo>
                  <a:pt x="956" y="429"/>
                </a:lnTo>
                <a:lnTo>
                  <a:pt x="957" y="429"/>
                </a:lnTo>
                <a:lnTo>
                  <a:pt x="959" y="429"/>
                </a:lnTo>
                <a:lnTo>
                  <a:pt x="960" y="429"/>
                </a:lnTo>
                <a:lnTo>
                  <a:pt x="961" y="442"/>
                </a:lnTo>
                <a:lnTo>
                  <a:pt x="964" y="442"/>
                </a:lnTo>
                <a:lnTo>
                  <a:pt x="965" y="442"/>
                </a:lnTo>
                <a:lnTo>
                  <a:pt x="967" y="442"/>
                </a:lnTo>
                <a:lnTo>
                  <a:pt x="968" y="435"/>
                </a:lnTo>
                <a:lnTo>
                  <a:pt x="969" y="435"/>
                </a:lnTo>
                <a:lnTo>
                  <a:pt x="970" y="435"/>
                </a:lnTo>
                <a:lnTo>
                  <a:pt x="972" y="435"/>
                </a:lnTo>
                <a:lnTo>
                  <a:pt x="974" y="435"/>
                </a:lnTo>
                <a:lnTo>
                  <a:pt x="976" y="442"/>
                </a:lnTo>
                <a:lnTo>
                  <a:pt x="977" y="435"/>
                </a:lnTo>
                <a:lnTo>
                  <a:pt x="978" y="435"/>
                </a:lnTo>
                <a:lnTo>
                  <a:pt x="980" y="435"/>
                </a:lnTo>
                <a:lnTo>
                  <a:pt x="981" y="435"/>
                </a:lnTo>
                <a:lnTo>
                  <a:pt x="983" y="435"/>
                </a:lnTo>
                <a:lnTo>
                  <a:pt x="985" y="442"/>
                </a:lnTo>
                <a:lnTo>
                  <a:pt x="986" y="442"/>
                </a:lnTo>
                <a:lnTo>
                  <a:pt x="987" y="442"/>
                </a:lnTo>
                <a:lnTo>
                  <a:pt x="989" y="442"/>
                </a:lnTo>
                <a:lnTo>
                  <a:pt x="990" y="442"/>
                </a:lnTo>
                <a:lnTo>
                  <a:pt x="991" y="442"/>
                </a:lnTo>
                <a:lnTo>
                  <a:pt x="994" y="442"/>
                </a:lnTo>
                <a:lnTo>
                  <a:pt x="995" y="442"/>
                </a:lnTo>
                <a:lnTo>
                  <a:pt x="996" y="442"/>
                </a:lnTo>
                <a:lnTo>
                  <a:pt x="998" y="442"/>
                </a:lnTo>
                <a:lnTo>
                  <a:pt x="999" y="442"/>
                </a:lnTo>
                <a:lnTo>
                  <a:pt x="1000" y="442"/>
                </a:lnTo>
                <a:lnTo>
                  <a:pt x="1002" y="442"/>
                </a:lnTo>
                <a:lnTo>
                  <a:pt x="1004" y="442"/>
                </a:lnTo>
                <a:lnTo>
                  <a:pt x="1005" y="442"/>
                </a:lnTo>
                <a:lnTo>
                  <a:pt x="1007" y="442"/>
                </a:lnTo>
                <a:lnTo>
                  <a:pt x="1008" y="442"/>
                </a:lnTo>
                <a:lnTo>
                  <a:pt x="1009" y="442"/>
                </a:lnTo>
                <a:lnTo>
                  <a:pt x="1011" y="442"/>
                </a:lnTo>
                <a:lnTo>
                  <a:pt x="1012" y="442"/>
                </a:lnTo>
                <a:lnTo>
                  <a:pt x="1014" y="442"/>
                </a:lnTo>
                <a:lnTo>
                  <a:pt x="1016" y="442"/>
                </a:lnTo>
                <a:lnTo>
                  <a:pt x="1017" y="442"/>
                </a:lnTo>
                <a:lnTo>
                  <a:pt x="1018" y="442"/>
                </a:lnTo>
                <a:lnTo>
                  <a:pt x="1020" y="442"/>
                </a:lnTo>
                <a:lnTo>
                  <a:pt x="1021" y="442"/>
                </a:lnTo>
                <a:lnTo>
                  <a:pt x="1022" y="442"/>
                </a:lnTo>
                <a:lnTo>
                  <a:pt x="1025" y="442"/>
                </a:lnTo>
                <a:lnTo>
                  <a:pt x="1026" y="442"/>
                </a:lnTo>
                <a:lnTo>
                  <a:pt x="1027" y="442"/>
                </a:lnTo>
                <a:lnTo>
                  <a:pt x="1029" y="442"/>
                </a:lnTo>
                <a:lnTo>
                  <a:pt x="1030" y="442"/>
                </a:lnTo>
                <a:lnTo>
                  <a:pt x="1031" y="442"/>
                </a:lnTo>
                <a:lnTo>
                  <a:pt x="1034" y="429"/>
                </a:lnTo>
                <a:lnTo>
                  <a:pt x="1035" y="429"/>
                </a:lnTo>
                <a:lnTo>
                  <a:pt x="1037" y="429"/>
                </a:lnTo>
                <a:lnTo>
                  <a:pt x="1037" y="442"/>
                </a:lnTo>
                <a:lnTo>
                  <a:pt x="0" y="442"/>
                </a:lnTo>
                <a:close/>
              </a:path>
            </a:pathLst>
          </a:custGeom>
          <a:solidFill>
            <a:srgbClr val="FFFF80"/>
          </a:solidFill>
          <a:ln w="4763">
            <a:solidFill>
              <a:srgbClr val="FFFF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1452" name="Freeform 17"/>
          <p:cNvSpPr>
            <a:spLocks/>
          </p:cNvSpPr>
          <p:nvPr/>
        </p:nvSpPr>
        <p:spPr bwMode="auto">
          <a:xfrm>
            <a:off x="1703388" y="3170238"/>
            <a:ext cx="369887" cy="196850"/>
          </a:xfrm>
          <a:custGeom>
            <a:avLst/>
            <a:gdLst>
              <a:gd name="T0" fmla="*/ 2147483647 w 1037"/>
              <a:gd name="T1" fmla="*/ 2147483647 h 442"/>
              <a:gd name="T2" fmla="*/ 2147483647 w 1037"/>
              <a:gd name="T3" fmla="*/ 2147483647 h 442"/>
              <a:gd name="T4" fmla="*/ 2147483647 w 1037"/>
              <a:gd name="T5" fmla="*/ 2147483647 h 442"/>
              <a:gd name="T6" fmla="*/ 2147483647 w 1037"/>
              <a:gd name="T7" fmla="*/ 2147483647 h 442"/>
              <a:gd name="T8" fmla="*/ 2147483647 w 1037"/>
              <a:gd name="T9" fmla="*/ 2147483647 h 442"/>
              <a:gd name="T10" fmla="*/ 2147483647 w 1037"/>
              <a:gd name="T11" fmla="*/ 2147483647 h 442"/>
              <a:gd name="T12" fmla="*/ 2147483647 w 1037"/>
              <a:gd name="T13" fmla="*/ 2147483647 h 442"/>
              <a:gd name="T14" fmla="*/ 2147483647 w 1037"/>
              <a:gd name="T15" fmla="*/ 2147483647 h 442"/>
              <a:gd name="T16" fmla="*/ 2147483647 w 1037"/>
              <a:gd name="T17" fmla="*/ 2147483647 h 442"/>
              <a:gd name="T18" fmla="*/ 2147483647 w 1037"/>
              <a:gd name="T19" fmla="*/ 2147483647 h 442"/>
              <a:gd name="T20" fmla="*/ 2147483647 w 1037"/>
              <a:gd name="T21" fmla="*/ 2147483647 h 442"/>
              <a:gd name="T22" fmla="*/ 2147483647 w 1037"/>
              <a:gd name="T23" fmla="*/ 2147483647 h 442"/>
              <a:gd name="T24" fmla="*/ 2147483647 w 1037"/>
              <a:gd name="T25" fmla="*/ 2147483647 h 442"/>
              <a:gd name="T26" fmla="*/ 2147483647 w 1037"/>
              <a:gd name="T27" fmla="*/ 2147483647 h 442"/>
              <a:gd name="T28" fmla="*/ 2147483647 w 1037"/>
              <a:gd name="T29" fmla="*/ 2147483647 h 442"/>
              <a:gd name="T30" fmla="*/ 2147483647 w 1037"/>
              <a:gd name="T31" fmla="*/ 2147483647 h 442"/>
              <a:gd name="T32" fmla="*/ 2147483647 w 1037"/>
              <a:gd name="T33" fmla="*/ 2147483647 h 442"/>
              <a:gd name="T34" fmla="*/ 2147483647 w 1037"/>
              <a:gd name="T35" fmla="*/ 2147483647 h 442"/>
              <a:gd name="T36" fmla="*/ 2147483647 w 1037"/>
              <a:gd name="T37" fmla="*/ 2147483647 h 442"/>
              <a:gd name="T38" fmla="*/ 2147483647 w 1037"/>
              <a:gd name="T39" fmla="*/ 2147483647 h 442"/>
              <a:gd name="T40" fmla="*/ 2147483647 w 1037"/>
              <a:gd name="T41" fmla="*/ 2147483647 h 442"/>
              <a:gd name="T42" fmla="*/ 2147483647 w 1037"/>
              <a:gd name="T43" fmla="*/ 2147483647 h 442"/>
              <a:gd name="T44" fmla="*/ 2147483647 w 1037"/>
              <a:gd name="T45" fmla="*/ 2147483647 h 442"/>
              <a:gd name="T46" fmla="*/ 2147483647 w 1037"/>
              <a:gd name="T47" fmla="*/ 2147483647 h 442"/>
              <a:gd name="T48" fmla="*/ 2147483647 w 1037"/>
              <a:gd name="T49" fmla="*/ 2147483647 h 442"/>
              <a:gd name="T50" fmla="*/ 2147483647 w 1037"/>
              <a:gd name="T51" fmla="*/ 2147483647 h 442"/>
              <a:gd name="T52" fmla="*/ 2147483647 w 1037"/>
              <a:gd name="T53" fmla="*/ 2147483647 h 442"/>
              <a:gd name="T54" fmla="*/ 2147483647 w 1037"/>
              <a:gd name="T55" fmla="*/ 2147483647 h 442"/>
              <a:gd name="T56" fmla="*/ 2147483647 w 1037"/>
              <a:gd name="T57" fmla="*/ 2147483647 h 442"/>
              <a:gd name="T58" fmla="*/ 2147483647 w 1037"/>
              <a:gd name="T59" fmla="*/ 2147483647 h 442"/>
              <a:gd name="T60" fmla="*/ 2147483647 w 1037"/>
              <a:gd name="T61" fmla="*/ 2147483647 h 442"/>
              <a:gd name="T62" fmla="*/ 2147483647 w 1037"/>
              <a:gd name="T63" fmla="*/ 2147483647 h 442"/>
              <a:gd name="T64" fmla="*/ 2147483647 w 1037"/>
              <a:gd name="T65" fmla="*/ 2147483647 h 442"/>
              <a:gd name="T66" fmla="*/ 2147483647 w 1037"/>
              <a:gd name="T67" fmla="*/ 2147483647 h 442"/>
              <a:gd name="T68" fmla="*/ 2147483647 w 1037"/>
              <a:gd name="T69" fmla="*/ 2147483647 h 442"/>
              <a:gd name="T70" fmla="*/ 2147483647 w 1037"/>
              <a:gd name="T71" fmla="*/ 2147483647 h 442"/>
              <a:gd name="T72" fmla="*/ 2147483647 w 1037"/>
              <a:gd name="T73" fmla="*/ 2147483647 h 442"/>
              <a:gd name="T74" fmla="*/ 2147483647 w 1037"/>
              <a:gd name="T75" fmla="*/ 2147483647 h 442"/>
              <a:gd name="T76" fmla="*/ 2147483647 w 1037"/>
              <a:gd name="T77" fmla="*/ 2147483647 h 442"/>
              <a:gd name="T78" fmla="*/ 2147483647 w 1037"/>
              <a:gd name="T79" fmla="*/ 2147483647 h 442"/>
              <a:gd name="T80" fmla="*/ 2147483647 w 1037"/>
              <a:gd name="T81" fmla="*/ 2147483647 h 442"/>
              <a:gd name="T82" fmla="*/ 2147483647 w 1037"/>
              <a:gd name="T83" fmla="*/ 2147483647 h 442"/>
              <a:gd name="T84" fmla="*/ 2147483647 w 1037"/>
              <a:gd name="T85" fmla="*/ 2147483647 h 442"/>
              <a:gd name="T86" fmla="*/ 2147483647 w 1037"/>
              <a:gd name="T87" fmla="*/ 2147483647 h 442"/>
              <a:gd name="T88" fmla="*/ 2147483647 w 1037"/>
              <a:gd name="T89" fmla="*/ 2147483647 h 442"/>
              <a:gd name="T90" fmla="*/ 2147483647 w 1037"/>
              <a:gd name="T91" fmla="*/ 2147483647 h 442"/>
              <a:gd name="T92" fmla="*/ 2147483647 w 1037"/>
              <a:gd name="T93" fmla="*/ 2147483647 h 442"/>
              <a:gd name="T94" fmla="*/ 2147483647 w 1037"/>
              <a:gd name="T95" fmla="*/ 2147483647 h 442"/>
              <a:gd name="T96" fmla="*/ 2147483647 w 1037"/>
              <a:gd name="T97" fmla="*/ 2147483647 h 442"/>
              <a:gd name="T98" fmla="*/ 2147483647 w 1037"/>
              <a:gd name="T99" fmla="*/ 2147483647 h 442"/>
              <a:gd name="T100" fmla="*/ 2147483647 w 1037"/>
              <a:gd name="T101" fmla="*/ 2147483647 h 442"/>
              <a:gd name="T102" fmla="*/ 2147483647 w 1037"/>
              <a:gd name="T103" fmla="*/ 2147483647 h 442"/>
              <a:gd name="T104" fmla="*/ 2147483647 w 1037"/>
              <a:gd name="T105" fmla="*/ 2147483647 h 442"/>
              <a:gd name="T106" fmla="*/ 2147483647 w 1037"/>
              <a:gd name="T107" fmla="*/ 2147483647 h 442"/>
              <a:gd name="T108" fmla="*/ 2147483647 w 1037"/>
              <a:gd name="T109" fmla="*/ 2147483647 h 442"/>
              <a:gd name="T110" fmla="*/ 2147483647 w 1037"/>
              <a:gd name="T111" fmla="*/ 2147483647 h 442"/>
              <a:gd name="T112" fmla="*/ 2147483647 w 1037"/>
              <a:gd name="T113" fmla="*/ 2147483647 h 442"/>
              <a:gd name="T114" fmla="*/ 2147483647 w 1037"/>
              <a:gd name="T115" fmla="*/ 2147483647 h 442"/>
              <a:gd name="T116" fmla="*/ 2147483647 w 1037"/>
              <a:gd name="T117" fmla="*/ 2147483647 h 442"/>
              <a:gd name="T118" fmla="*/ 2147483647 w 1037"/>
              <a:gd name="T119" fmla="*/ 2147483647 h 442"/>
              <a:gd name="T120" fmla="*/ 2147483647 w 1037"/>
              <a:gd name="T121" fmla="*/ 2147483647 h 442"/>
              <a:gd name="T122" fmla="*/ 2147483647 w 1037"/>
              <a:gd name="T123" fmla="*/ 2147483647 h 442"/>
              <a:gd name="T124" fmla="*/ 2147483647 w 1037"/>
              <a:gd name="T125" fmla="*/ 2147483647 h 44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37"/>
              <a:gd name="T190" fmla="*/ 0 h 442"/>
              <a:gd name="T191" fmla="*/ 1037 w 1037"/>
              <a:gd name="T192" fmla="*/ 442 h 44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37" h="442">
                <a:moveTo>
                  <a:pt x="0" y="429"/>
                </a:moveTo>
                <a:lnTo>
                  <a:pt x="1" y="429"/>
                </a:lnTo>
                <a:lnTo>
                  <a:pt x="2" y="429"/>
                </a:lnTo>
                <a:lnTo>
                  <a:pt x="4" y="429"/>
                </a:lnTo>
                <a:lnTo>
                  <a:pt x="5" y="429"/>
                </a:lnTo>
                <a:lnTo>
                  <a:pt x="6" y="442"/>
                </a:lnTo>
                <a:lnTo>
                  <a:pt x="8" y="435"/>
                </a:lnTo>
                <a:lnTo>
                  <a:pt x="10" y="435"/>
                </a:lnTo>
                <a:lnTo>
                  <a:pt x="11" y="435"/>
                </a:lnTo>
                <a:lnTo>
                  <a:pt x="13" y="435"/>
                </a:lnTo>
                <a:lnTo>
                  <a:pt x="14" y="435"/>
                </a:lnTo>
                <a:lnTo>
                  <a:pt x="15" y="442"/>
                </a:lnTo>
                <a:lnTo>
                  <a:pt x="17" y="442"/>
                </a:lnTo>
                <a:lnTo>
                  <a:pt x="18" y="442"/>
                </a:lnTo>
                <a:lnTo>
                  <a:pt x="21" y="442"/>
                </a:lnTo>
                <a:lnTo>
                  <a:pt x="22" y="442"/>
                </a:lnTo>
                <a:lnTo>
                  <a:pt x="23" y="442"/>
                </a:lnTo>
                <a:lnTo>
                  <a:pt x="24" y="442"/>
                </a:lnTo>
                <a:lnTo>
                  <a:pt x="26" y="442"/>
                </a:lnTo>
                <a:lnTo>
                  <a:pt x="27" y="442"/>
                </a:lnTo>
                <a:lnTo>
                  <a:pt x="28" y="442"/>
                </a:lnTo>
                <a:lnTo>
                  <a:pt x="31" y="442"/>
                </a:lnTo>
                <a:lnTo>
                  <a:pt x="32" y="442"/>
                </a:lnTo>
                <a:lnTo>
                  <a:pt x="33" y="442"/>
                </a:lnTo>
                <a:lnTo>
                  <a:pt x="35" y="442"/>
                </a:lnTo>
                <a:lnTo>
                  <a:pt x="36" y="442"/>
                </a:lnTo>
                <a:lnTo>
                  <a:pt x="37" y="435"/>
                </a:lnTo>
                <a:lnTo>
                  <a:pt x="39" y="435"/>
                </a:lnTo>
                <a:lnTo>
                  <a:pt x="41" y="435"/>
                </a:lnTo>
                <a:lnTo>
                  <a:pt x="43" y="435"/>
                </a:lnTo>
                <a:lnTo>
                  <a:pt x="44" y="435"/>
                </a:lnTo>
                <a:lnTo>
                  <a:pt x="45" y="442"/>
                </a:lnTo>
                <a:lnTo>
                  <a:pt x="46" y="442"/>
                </a:lnTo>
                <a:lnTo>
                  <a:pt x="48" y="435"/>
                </a:lnTo>
                <a:lnTo>
                  <a:pt x="50" y="435"/>
                </a:lnTo>
                <a:lnTo>
                  <a:pt x="52" y="429"/>
                </a:lnTo>
                <a:lnTo>
                  <a:pt x="53" y="429"/>
                </a:lnTo>
                <a:lnTo>
                  <a:pt x="54" y="429"/>
                </a:lnTo>
                <a:lnTo>
                  <a:pt x="56" y="435"/>
                </a:lnTo>
                <a:lnTo>
                  <a:pt x="57" y="435"/>
                </a:lnTo>
                <a:lnTo>
                  <a:pt x="58" y="442"/>
                </a:lnTo>
                <a:lnTo>
                  <a:pt x="61" y="442"/>
                </a:lnTo>
                <a:lnTo>
                  <a:pt x="62" y="442"/>
                </a:lnTo>
                <a:lnTo>
                  <a:pt x="63" y="442"/>
                </a:lnTo>
                <a:lnTo>
                  <a:pt x="65" y="442"/>
                </a:lnTo>
                <a:lnTo>
                  <a:pt x="66" y="442"/>
                </a:lnTo>
                <a:lnTo>
                  <a:pt x="67" y="442"/>
                </a:lnTo>
                <a:lnTo>
                  <a:pt x="68" y="442"/>
                </a:lnTo>
                <a:lnTo>
                  <a:pt x="71" y="442"/>
                </a:lnTo>
                <a:lnTo>
                  <a:pt x="72" y="442"/>
                </a:lnTo>
                <a:lnTo>
                  <a:pt x="74" y="442"/>
                </a:lnTo>
                <a:lnTo>
                  <a:pt x="75" y="442"/>
                </a:lnTo>
                <a:lnTo>
                  <a:pt x="76" y="442"/>
                </a:lnTo>
                <a:lnTo>
                  <a:pt x="78" y="442"/>
                </a:lnTo>
                <a:lnTo>
                  <a:pt x="79" y="442"/>
                </a:lnTo>
                <a:lnTo>
                  <a:pt x="81" y="442"/>
                </a:lnTo>
                <a:lnTo>
                  <a:pt x="83" y="442"/>
                </a:lnTo>
                <a:lnTo>
                  <a:pt x="84" y="442"/>
                </a:lnTo>
                <a:lnTo>
                  <a:pt x="85" y="442"/>
                </a:lnTo>
                <a:lnTo>
                  <a:pt x="87" y="442"/>
                </a:lnTo>
                <a:lnTo>
                  <a:pt x="88" y="442"/>
                </a:lnTo>
                <a:lnTo>
                  <a:pt x="89" y="442"/>
                </a:lnTo>
                <a:lnTo>
                  <a:pt x="92" y="442"/>
                </a:lnTo>
                <a:lnTo>
                  <a:pt x="93" y="442"/>
                </a:lnTo>
                <a:lnTo>
                  <a:pt x="94" y="442"/>
                </a:lnTo>
                <a:lnTo>
                  <a:pt x="96" y="442"/>
                </a:lnTo>
                <a:lnTo>
                  <a:pt x="97" y="442"/>
                </a:lnTo>
                <a:lnTo>
                  <a:pt x="98" y="442"/>
                </a:lnTo>
                <a:lnTo>
                  <a:pt x="100" y="442"/>
                </a:lnTo>
                <a:lnTo>
                  <a:pt x="102" y="442"/>
                </a:lnTo>
                <a:lnTo>
                  <a:pt x="103" y="442"/>
                </a:lnTo>
                <a:lnTo>
                  <a:pt x="105" y="442"/>
                </a:lnTo>
                <a:lnTo>
                  <a:pt x="106" y="442"/>
                </a:lnTo>
                <a:lnTo>
                  <a:pt x="107" y="442"/>
                </a:lnTo>
                <a:lnTo>
                  <a:pt x="109" y="435"/>
                </a:lnTo>
                <a:lnTo>
                  <a:pt x="111" y="435"/>
                </a:lnTo>
                <a:lnTo>
                  <a:pt x="113" y="435"/>
                </a:lnTo>
                <a:lnTo>
                  <a:pt x="114" y="435"/>
                </a:lnTo>
                <a:lnTo>
                  <a:pt x="115" y="435"/>
                </a:lnTo>
                <a:lnTo>
                  <a:pt x="116" y="442"/>
                </a:lnTo>
                <a:lnTo>
                  <a:pt x="118" y="442"/>
                </a:lnTo>
                <a:lnTo>
                  <a:pt x="119" y="442"/>
                </a:lnTo>
                <a:lnTo>
                  <a:pt x="122" y="442"/>
                </a:lnTo>
                <a:lnTo>
                  <a:pt x="123" y="442"/>
                </a:lnTo>
                <a:lnTo>
                  <a:pt x="124" y="442"/>
                </a:lnTo>
                <a:lnTo>
                  <a:pt x="125" y="442"/>
                </a:lnTo>
                <a:lnTo>
                  <a:pt x="127" y="442"/>
                </a:lnTo>
                <a:lnTo>
                  <a:pt x="128" y="442"/>
                </a:lnTo>
                <a:lnTo>
                  <a:pt x="129" y="442"/>
                </a:lnTo>
                <a:lnTo>
                  <a:pt x="132" y="442"/>
                </a:lnTo>
                <a:lnTo>
                  <a:pt x="133" y="442"/>
                </a:lnTo>
                <a:lnTo>
                  <a:pt x="135" y="442"/>
                </a:lnTo>
                <a:lnTo>
                  <a:pt x="136" y="442"/>
                </a:lnTo>
                <a:lnTo>
                  <a:pt x="137" y="442"/>
                </a:lnTo>
                <a:lnTo>
                  <a:pt x="138" y="442"/>
                </a:lnTo>
                <a:lnTo>
                  <a:pt x="140" y="442"/>
                </a:lnTo>
                <a:lnTo>
                  <a:pt x="142" y="442"/>
                </a:lnTo>
                <a:lnTo>
                  <a:pt x="144" y="442"/>
                </a:lnTo>
                <a:lnTo>
                  <a:pt x="145" y="442"/>
                </a:lnTo>
                <a:lnTo>
                  <a:pt x="146" y="442"/>
                </a:lnTo>
                <a:lnTo>
                  <a:pt x="148" y="435"/>
                </a:lnTo>
                <a:lnTo>
                  <a:pt x="149" y="435"/>
                </a:lnTo>
                <a:lnTo>
                  <a:pt x="150" y="435"/>
                </a:lnTo>
                <a:lnTo>
                  <a:pt x="153" y="435"/>
                </a:lnTo>
                <a:lnTo>
                  <a:pt x="154" y="435"/>
                </a:lnTo>
                <a:lnTo>
                  <a:pt x="155" y="442"/>
                </a:lnTo>
                <a:lnTo>
                  <a:pt x="157" y="442"/>
                </a:lnTo>
                <a:lnTo>
                  <a:pt x="158" y="442"/>
                </a:lnTo>
                <a:lnTo>
                  <a:pt x="159" y="442"/>
                </a:lnTo>
                <a:lnTo>
                  <a:pt x="160" y="442"/>
                </a:lnTo>
                <a:lnTo>
                  <a:pt x="163" y="442"/>
                </a:lnTo>
                <a:lnTo>
                  <a:pt x="164" y="442"/>
                </a:lnTo>
                <a:lnTo>
                  <a:pt x="166" y="442"/>
                </a:lnTo>
                <a:lnTo>
                  <a:pt x="167" y="442"/>
                </a:lnTo>
                <a:lnTo>
                  <a:pt x="168" y="442"/>
                </a:lnTo>
                <a:lnTo>
                  <a:pt x="170" y="442"/>
                </a:lnTo>
                <a:lnTo>
                  <a:pt x="172" y="442"/>
                </a:lnTo>
                <a:lnTo>
                  <a:pt x="173" y="442"/>
                </a:lnTo>
                <a:lnTo>
                  <a:pt x="175" y="442"/>
                </a:lnTo>
                <a:lnTo>
                  <a:pt x="176" y="442"/>
                </a:lnTo>
                <a:lnTo>
                  <a:pt x="177" y="442"/>
                </a:lnTo>
                <a:lnTo>
                  <a:pt x="179" y="442"/>
                </a:lnTo>
                <a:lnTo>
                  <a:pt x="180" y="442"/>
                </a:lnTo>
                <a:lnTo>
                  <a:pt x="183" y="442"/>
                </a:lnTo>
                <a:lnTo>
                  <a:pt x="184" y="442"/>
                </a:lnTo>
                <a:lnTo>
                  <a:pt x="185" y="442"/>
                </a:lnTo>
                <a:lnTo>
                  <a:pt x="186" y="435"/>
                </a:lnTo>
                <a:lnTo>
                  <a:pt x="188" y="435"/>
                </a:lnTo>
                <a:lnTo>
                  <a:pt x="189" y="435"/>
                </a:lnTo>
                <a:lnTo>
                  <a:pt x="190" y="435"/>
                </a:lnTo>
                <a:lnTo>
                  <a:pt x="193" y="435"/>
                </a:lnTo>
                <a:lnTo>
                  <a:pt x="194" y="442"/>
                </a:lnTo>
                <a:lnTo>
                  <a:pt x="195" y="442"/>
                </a:lnTo>
                <a:lnTo>
                  <a:pt x="197" y="442"/>
                </a:lnTo>
                <a:lnTo>
                  <a:pt x="198" y="442"/>
                </a:lnTo>
                <a:lnTo>
                  <a:pt x="199" y="442"/>
                </a:lnTo>
                <a:lnTo>
                  <a:pt x="201" y="442"/>
                </a:lnTo>
                <a:lnTo>
                  <a:pt x="203" y="442"/>
                </a:lnTo>
                <a:lnTo>
                  <a:pt x="205" y="429"/>
                </a:lnTo>
                <a:lnTo>
                  <a:pt x="206" y="429"/>
                </a:lnTo>
                <a:lnTo>
                  <a:pt x="207" y="422"/>
                </a:lnTo>
                <a:lnTo>
                  <a:pt x="208" y="416"/>
                </a:lnTo>
                <a:lnTo>
                  <a:pt x="210" y="416"/>
                </a:lnTo>
                <a:lnTo>
                  <a:pt x="211" y="422"/>
                </a:lnTo>
                <a:lnTo>
                  <a:pt x="214" y="422"/>
                </a:lnTo>
                <a:lnTo>
                  <a:pt x="215" y="429"/>
                </a:lnTo>
                <a:lnTo>
                  <a:pt x="216" y="435"/>
                </a:lnTo>
                <a:lnTo>
                  <a:pt x="217" y="435"/>
                </a:lnTo>
                <a:lnTo>
                  <a:pt x="219" y="442"/>
                </a:lnTo>
                <a:lnTo>
                  <a:pt x="220" y="442"/>
                </a:lnTo>
                <a:lnTo>
                  <a:pt x="223" y="442"/>
                </a:lnTo>
                <a:lnTo>
                  <a:pt x="224" y="435"/>
                </a:lnTo>
                <a:lnTo>
                  <a:pt x="225" y="435"/>
                </a:lnTo>
                <a:lnTo>
                  <a:pt x="227" y="435"/>
                </a:lnTo>
                <a:lnTo>
                  <a:pt x="228" y="435"/>
                </a:lnTo>
                <a:lnTo>
                  <a:pt x="229" y="435"/>
                </a:lnTo>
                <a:lnTo>
                  <a:pt x="230" y="442"/>
                </a:lnTo>
                <a:lnTo>
                  <a:pt x="233" y="442"/>
                </a:lnTo>
                <a:lnTo>
                  <a:pt x="234" y="435"/>
                </a:lnTo>
                <a:lnTo>
                  <a:pt x="236" y="435"/>
                </a:lnTo>
                <a:lnTo>
                  <a:pt x="237" y="429"/>
                </a:lnTo>
                <a:lnTo>
                  <a:pt x="238" y="429"/>
                </a:lnTo>
                <a:lnTo>
                  <a:pt x="240" y="429"/>
                </a:lnTo>
                <a:lnTo>
                  <a:pt x="241" y="435"/>
                </a:lnTo>
                <a:lnTo>
                  <a:pt x="243" y="435"/>
                </a:lnTo>
                <a:lnTo>
                  <a:pt x="245" y="442"/>
                </a:lnTo>
                <a:lnTo>
                  <a:pt x="246" y="442"/>
                </a:lnTo>
                <a:lnTo>
                  <a:pt x="247" y="442"/>
                </a:lnTo>
                <a:lnTo>
                  <a:pt x="249" y="442"/>
                </a:lnTo>
                <a:lnTo>
                  <a:pt x="250" y="435"/>
                </a:lnTo>
                <a:lnTo>
                  <a:pt x="251" y="435"/>
                </a:lnTo>
                <a:lnTo>
                  <a:pt x="254" y="435"/>
                </a:lnTo>
                <a:lnTo>
                  <a:pt x="255" y="435"/>
                </a:lnTo>
                <a:lnTo>
                  <a:pt x="256" y="435"/>
                </a:lnTo>
                <a:lnTo>
                  <a:pt x="258" y="442"/>
                </a:lnTo>
                <a:lnTo>
                  <a:pt x="259" y="442"/>
                </a:lnTo>
                <a:lnTo>
                  <a:pt x="260" y="442"/>
                </a:lnTo>
                <a:lnTo>
                  <a:pt x="262" y="442"/>
                </a:lnTo>
                <a:lnTo>
                  <a:pt x="264" y="442"/>
                </a:lnTo>
                <a:lnTo>
                  <a:pt x="265" y="442"/>
                </a:lnTo>
                <a:lnTo>
                  <a:pt x="267" y="442"/>
                </a:lnTo>
                <a:lnTo>
                  <a:pt x="268" y="442"/>
                </a:lnTo>
                <a:lnTo>
                  <a:pt x="269" y="442"/>
                </a:lnTo>
                <a:lnTo>
                  <a:pt x="271" y="442"/>
                </a:lnTo>
                <a:lnTo>
                  <a:pt x="272" y="442"/>
                </a:lnTo>
                <a:lnTo>
                  <a:pt x="275" y="442"/>
                </a:lnTo>
                <a:lnTo>
                  <a:pt x="276" y="442"/>
                </a:lnTo>
                <a:lnTo>
                  <a:pt x="277" y="442"/>
                </a:lnTo>
                <a:lnTo>
                  <a:pt x="278" y="442"/>
                </a:lnTo>
                <a:lnTo>
                  <a:pt x="280" y="442"/>
                </a:lnTo>
                <a:lnTo>
                  <a:pt x="281" y="435"/>
                </a:lnTo>
                <a:lnTo>
                  <a:pt x="284" y="435"/>
                </a:lnTo>
                <a:lnTo>
                  <a:pt x="285" y="435"/>
                </a:lnTo>
                <a:lnTo>
                  <a:pt x="286" y="435"/>
                </a:lnTo>
                <a:lnTo>
                  <a:pt x="287" y="435"/>
                </a:lnTo>
                <a:lnTo>
                  <a:pt x="289" y="442"/>
                </a:lnTo>
                <a:lnTo>
                  <a:pt x="290" y="442"/>
                </a:lnTo>
                <a:lnTo>
                  <a:pt x="291" y="429"/>
                </a:lnTo>
                <a:lnTo>
                  <a:pt x="294" y="429"/>
                </a:lnTo>
                <a:lnTo>
                  <a:pt x="295" y="429"/>
                </a:lnTo>
                <a:lnTo>
                  <a:pt x="297" y="429"/>
                </a:lnTo>
                <a:lnTo>
                  <a:pt x="298" y="429"/>
                </a:lnTo>
                <a:lnTo>
                  <a:pt x="299" y="442"/>
                </a:lnTo>
                <a:lnTo>
                  <a:pt x="300" y="442"/>
                </a:lnTo>
                <a:lnTo>
                  <a:pt x="302" y="442"/>
                </a:lnTo>
                <a:lnTo>
                  <a:pt x="304" y="442"/>
                </a:lnTo>
                <a:lnTo>
                  <a:pt x="306" y="442"/>
                </a:lnTo>
                <a:lnTo>
                  <a:pt x="307" y="442"/>
                </a:lnTo>
                <a:lnTo>
                  <a:pt x="308" y="442"/>
                </a:lnTo>
                <a:lnTo>
                  <a:pt x="310" y="442"/>
                </a:lnTo>
                <a:lnTo>
                  <a:pt x="311" y="435"/>
                </a:lnTo>
                <a:lnTo>
                  <a:pt x="312" y="435"/>
                </a:lnTo>
                <a:lnTo>
                  <a:pt x="315" y="435"/>
                </a:lnTo>
                <a:lnTo>
                  <a:pt x="316" y="435"/>
                </a:lnTo>
                <a:lnTo>
                  <a:pt x="317" y="435"/>
                </a:lnTo>
                <a:lnTo>
                  <a:pt x="319" y="442"/>
                </a:lnTo>
                <a:lnTo>
                  <a:pt x="320" y="442"/>
                </a:lnTo>
                <a:lnTo>
                  <a:pt x="321" y="442"/>
                </a:lnTo>
                <a:lnTo>
                  <a:pt x="322" y="442"/>
                </a:lnTo>
                <a:lnTo>
                  <a:pt x="325" y="442"/>
                </a:lnTo>
                <a:lnTo>
                  <a:pt x="326" y="442"/>
                </a:lnTo>
                <a:lnTo>
                  <a:pt x="328" y="442"/>
                </a:lnTo>
                <a:lnTo>
                  <a:pt x="329" y="442"/>
                </a:lnTo>
                <a:lnTo>
                  <a:pt x="330" y="442"/>
                </a:lnTo>
                <a:lnTo>
                  <a:pt x="332" y="442"/>
                </a:lnTo>
                <a:lnTo>
                  <a:pt x="333" y="442"/>
                </a:lnTo>
                <a:lnTo>
                  <a:pt x="335" y="442"/>
                </a:lnTo>
                <a:lnTo>
                  <a:pt x="337" y="442"/>
                </a:lnTo>
                <a:lnTo>
                  <a:pt x="338" y="442"/>
                </a:lnTo>
                <a:lnTo>
                  <a:pt x="339" y="442"/>
                </a:lnTo>
                <a:lnTo>
                  <a:pt x="341" y="442"/>
                </a:lnTo>
                <a:lnTo>
                  <a:pt x="342" y="435"/>
                </a:lnTo>
                <a:lnTo>
                  <a:pt x="344" y="422"/>
                </a:lnTo>
                <a:lnTo>
                  <a:pt x="346" y="422"/>
                </a:lnTo>
                <a:lnTo>
                  <a:pt x="347" y="422"/>
                </a:lnTo>
                <a:lnTo>
                  <a:pt x="348" y="422"/>
                </a:lnTo>
                <a:lnTo>
                  <a:pt x="350" y="429"/>
                </a:lnTo>
                <a:lnTo>
                  <a:pt x="351" y="442"/>
                </a:lnTo>
                <a:lnTo>
                  <a:pt x="352" y="442"/>
                </a:lnTo>
                <a:lnTo>
                  <a:pt x="355" y="442"/>
                </a:lnTo>
                <a:lnTo>
                  <a:pt x="356" y="442"/>
                </a:lnTo>
                <a:lnTo>
                  <a:pt x="357" y="442"/>
                </a:lnTo>
                <a:lnTo>
                  <a:pt x="359" y="442"/>
                </a:lnTo>
                <a:lnTo>
                  <a:pt x="360" y="442"/>
                </a:lnTo>
                <a:lnTo>
                  <a:pt x="361" y="442"/>
                </a:lnTo>
                <a:lnTo>
                  <a:pt x="363" y="442"/>
                </a:lnTo>
                <a:lnTo>
                  <a:pt x="365" y="442"/>
                </a:lnTo>
                <a:lnTo>
                  <a:pt x="367" y="435"/>
                </a:lnTo>
                <a:lnTo>
                  <a:pt x="368" y="435"/>
                </a:lnTo>
                <a:lnTo>
                  <a:pt x="369" y="435"/>
                </a:lnTo>
                <a:lnTo>
                  <a:pt x="370" y="435"/>
                </a:lnTo>
                <a:lnTo>
                  <a:pt x="372" y="435"/>
                </a:lnTo>
                <a:lnTo>
                  <a:pt x="373" y="442"/>
                </a:lnTo>
                <a:lnTo>
                  <a:pt x="376" y="442"/>
                </a:lnTo>
                <a:lnTo>
                  <a:pt x="377" y="442"/>
                </a:lnTo>
                <a:lnTo>
                  <a:pt x="378" y="442"/>
                </a:lnTo>
                <a:lnTo>
                  <a:pt x="379" y="442"/>
                </a:lnTo>
                <a:lnTo>
                  <a:pt x="381" y="442"/>
                </a:lnTo>
                <a:lnTo>
                  <a:pt x="382" y="442"/>
                </a:lnTo>
                <a:lnTo>
                  <a:pt x="383" y="442"/>
                </a:lnTo>
                <a:lnTo>
                  <a:pt x="386" y="442"/>
                </a:lnTo>
                <a:lnTo>
                  <a:pt x="387" y="442"/>
                </a:lnTo>
                <a:lnTo>
                  <a:pt x="389" y="442"/>
                </a:lnTo>
                <a:lnTo>
                  <a:pt x="390" y="442"/>
                </a:lnTo>
                <a:lnTo>
                  <a:pt x="391" y="442"/>
                </a:lnTo>
                <a:lnTo>
                  <a:pt x="392" y="435"/>
                </a:lnTo>
                <a:lnTo>
                  <a:pt x="395" y="435"/>
                </a:lnTo>
                <a:lnTo>
                  <a:pt x="396" y="435"/>
                </a:lnTo>
                <a:lnTo>
                  <a:pt x="398" y="435"/>
                </a:lnTo>
                <a:lnTo>
                  <a:pt x="399" y="435"/>
                </a:lnTo>
                <a:lnTo>
                  <a:pt x="400" y="442"/>
                </a:lnTo>
                <a:lnTo>
                  <a:pt x="402" y="442"/>
                </a:lnTo>
                <a:lnTo>
                  <a:pt x="403" y="442"/>
                </a:lnTo>
                <a:lnTo>
                  <a:pt x="405" y="442"/>
                </a:lnTo>
                <a:lnTo>
                  <a:pt x="407" y="442"/>
                </a:lnTo>
                <a:lnTo>
                  <a:pt x="408" y="442"/>
                </a:lnTo>
                <a:lnTo>
                  <a:pt x="409" y="442"/>
                </a:lnTo>
                <a:lnTo>
                  <a:pt x="411" y="442"/>
                </a:lnTo>
                <a:lnTo>
                  <a:pt x="412" y="442"/>
                </a:lnTo>
                <a:lnTo>
                  <a:pt x="413" y="442"/>
                </a:lnTo>
                <a:lnTo>
                  <a:pt x="416" y="442"/>
                </a:lnTo>
                <a:lnTo>
                  <a:pt x="417" y="442"/>
                </a:lnTo>
                <a:lnTo>
                  <a:pt x="418" y="442"/>
                </a:lnTo>
                <a:lnTo>
                  <a:pt x="420" y="442"/>
                </a:lnTo>
                <a:lnTo>
                  <a:pt x="421" y="442"/>
                </a:lnTo>
                <a:lnTo>
                  <a:pt x="422" y="435"/>
                </a:lnTo>
                <a:lnTo>
                  <a:pt x="424" y="435"/>
                </a:lnTo>
                <a:lnTo>
                  <a:pt x="426" y="435"/>
                </a:lnTo>
                <a:lnTo>
                  <a:pt x="427" y="435"/>
                </a:lnTo>
                <a:lnTo>
                  <a:pt x="429" y="435"/>
                </a:lnTo>
                <a:lnTo>
                  <a:pt x="430" y="442"/>
                </a:lnTo>
                <a:lnTo>
                  <a:pt x="431" y="442"/>
                </a:lnTo>
                <a:lnTo>
                  <a:pt x="433" y="442"/>
                </a:lnTo>
                <a:lnTo>
                  <a:pt x="434" y="442"/>
                </a:lnTo>
                <a:lnTo>
                  <a:pt x="437" y="435"/>
                </a:lnTo>
                <a:lnTo>
                  <a:pt x="438" y="435"/>
                </a:lnTo>
                <a:lnTo>
                  <a:pt x="439" y="435"/>
                </a:lnTo>
                <a:lnTo>
                  <a:pt x="440" y="435"/>
                </a:lnTo>
                <a:lnTo>
                  <a:pt x="442" y="435"/>
                </a:lnTo>
                <a:lnTo>
                  <a:pt x="443" y="442"/>
                </a:lnTo>
                <a:lnTo>
                  <a:pt x="444" y="435"/>
                </a:lnTo>
                <a:lnTo>
                  <a:pt x="447" y="435"/>
                </a:lnTo>
                <a:lnTo>
                  <a:pt x="448" y="435"/>
                </a:lnTo>
                <a:lnTo>
                  <a:pt x="449" y="435"/>
                </a:lnTo>
                <a:lnTo>
                  <a:pt x="451" y="435"/>
                </a:lnTo>
                <a:lnTo>
                  <a:pt x="452" y="442"/>
                </a:lnTo>
                <a:lnTo>
                  <a:pt x="453" y="442"/>
                </a:lnTo>
                <a:lnTo>
                  <a:pt x="456" y="442"/>
                </a:lnTo>
                <a:lnTo>
                  <a:pt x="457" y="442"/>
                </a:lnTo>
                <a:lnTo>
                  <a:pt x="459" y="442"/>
                </a:lnTo>
                <a:lnTo>
                  <a:pt x="460" y="442"/>
                </a:lnTo>
                <a:lnTo>
                  <a:pt x="461" y="442"/>
                </a:lnTo>
                <a:lnTo>
                  <a:pt x="462" y="442"/>
                </a:lnTo>
                <a:lnTo>
                  <a:pt x="464" y="435"/>
                </a:lnTo>
                <a:lnTo>
                  <a:pt x="466" y="435"/>
                </a:lnTo>
                <a:lnTo>
                  <a:pt x="468" y="435"/>
                </a:lnTo>
                <a:lnTo>
                  <a:pt x="469" y="435"/>
                </a:lnTo>
                <a:lnTo>
                  <a:pt x="470" y="429"/>
                </a:lnTo>
                <a:lnTo>
                  <a:pt x="472" y="435"/>
                </a:lnTo>
                <a:lnTo>
                  <a:pt x="473" y="435"/>
                </a:lnTo>
                <a:lnTo>
                  <a:pt x="474" y="435"/>
                </a:lnTo>
                <a:lnTo>
                  <a:pt x="477" y="435"/>
                </a:lnTo>
                <a:lnTo>
                  <a:pt x="478" y="442"/>
                </a:lnTo>
                <a:lnTo>
                  <a:pt x="479" y="442"/>
                </a:lnTo>
                <a:lnTo>
                  <a:pt x="481" y="442"/>
                </a:lnTo>
                <a:lnTo>
                  <a:pt x="482" y="442"/>
                </a:lnTo>
                <a:lnTo>
                  <a:pt x="483" y="442"/>
                </a:lnTo>
                <a:lnTo>
                  <a:pt x="484" y="435"/>
                </a:lnTo>
                <a:lnTo>
                  <a:pt x="487" y="435"/>
                </a:lnTo>
                <a:lnTo>
                  <a:pt x="488" y="429"/>
                </a:lnTo>
                <a:lnTo>
                  <a:pt x="490" y="429"/>
                </a:lnTo>
                <a:lnTo>
                  <a:pt x="491" y="429"/>
                </a:lnTo>
                <a:lnTo>
                  <a:pt x="492" y="435"/>
                </a:lnTo>
                <a:lnTo>
                  <a:pt x="494" y="435"/>
                </a:lnTo>
                <a:lnTo>
                  <a:pt x="495" y="435"/>
                </a:lnTo>
                <a:lnTo>
                  <a:pt x="497" y="435"/>
                </a:lnTo>
                <a:lnTo>
                  <a:pt x="499" y="435"/>
                </a:lnTo>
                <a:lnTo>
                  <a:pt x="500" y="435"/>
                </a:lnTo>
                <a:lnTo>
                  <a:pt x="501" y="435"/>
                </a:lnTo>
                <a:lnTo>
                  <a:pt x="503" y="435"/>
                </a:lnTo>
                <a:lnTo>
                  <a:pt x="504" y="435"/>
                </a:lnTo>
                <a:lnTo>
                  <a:pt x="505" y="435"/>
                </a:lnTo>
                <a:lnTo>
                  <a:pt x="508" y="435"/>
                </a:lnTo>
                <a:lnTo>
                  <a:pt x="509" y="435"/>
                </a:lnTo>
                <a:lnTo>
                  <a:pt x="510" y="442"/>
                </a:lnTo>
                <a:lnTo>
                  <a:pt x="512" y="442"/>
                </a:lnTo>
                <a:lnTo>
                  <a:pt x="513" y="442"/>
                </a:lnTo>
                <a:lnTo>
                  <a:pt x="514" y="442"/>
                </a:lnTo>
                <a:lnTo>
                  <a:pt x="517" y="442"/>
                </a:lnTo>
                <a:lnTo>
                  <a:pt x="518" y="442"/>
                </a:lnTo>
                <a:lnTo>
                  <a:pt x="519" y="442"/>
                </a:lnTo>
                <a:lnTo>
                  <a:pt x="521" y="442"/>
                </a:lnTo>
                <a:lnTo>
                  <a:pt x="522" y="442"/>
                </a:lnTo>
                <a:lnTo>
                  <a:pt x="523" y="442"/>
                </a:lnTo>
                <a:lnTo>
                  <a:pt x="525" y="442"/>
                </a:lnTo>
                <a:lnTo>
                  <a:pt x="527" y="442"/>
                </a:lnTo>
                <a:lnTo>
                  <a:pt x="529" y="435"/>
                </a:lnTo>
                <a:lnTo>
                  <a:pt x="530" y="435"/>
                </a:lnTo>
                <a:lnTo>
                  <a:pt x="531" y="435"/>
                </a:lnTo>
                <a:lnTo>
                  <a:pt x="532" y="429"/>
                </a:lnTo>
                <a:lnTo>
                  <a:pt x="534" y="422"/>
                </a:lnTo>
                <a:lnTo>
                  <a:pt x="535" y="429"/>
                </a:lnTo>
                <a:lnTo>
                  <a:pt x="538" y="429"/>
                </a:lnTo>
                <a:lnTo>
                  <a:pt x="539" y="429"/>
                </a:lnTo>
                <a:lnTo>
                  <a:pt x="540" y="435"/>
                </a:lnTo>
                <a:lnTo>
                  <a:pt x="541" y="442"/>
                </a:lnTo>
                <a:lnTo>
                  <a:pt x="543" y="442"/>
                </a:lnTo>
                <a:lnTo>
                  <a:pt x="544" y="442"/>
                </a:lnTo>
                <a:lnTo>
                  <a:pt x="545" y="442"/>
                </a:lnTo>
                <a:lnTo>
                  <a:pt x="548" y="442"/>
                </a:lnTo>
                <a:lnTo>
                  <a:pt x="549" y="442"/>
                </a:lnTo>
                <a:lnTo>
                  <a:pt x="551" y="442"/>
                </a:lnTo>
                <a:lnTo>
                  <a:pt x="552" y="435"/>
                </a:lnTo>
                <a:lnTo>
                  <a:pt x="553" y="422"/>
                </a:lnTo>
                <a:lnTo>
                  <a:pt x="554" y="422"/>
                </a:lnTo>
                <a:lnTo>
                  <a:pt x="556" y="422"/>
                </a:lnTo>
                <a:lnTo>
                  <a:pt x="558" y="422"/>
                </a:lnTo>
                <a:lnTo>
                  <a:pt x="560" y="429"/>
                </a:lnTo>
                <a:lnTo>
                  <a:pt x="561" y="442"/>
                </a:lnTo>
                <a:lnTo>
                  <a:pt x="562" y="442"/>
                </a:lnTo>
                <a:lnTo>
                  <a:pt x="564" y="442"/>
                </a:lnTo>
                <a:lnTo>
                  <a:pt x="565" y="442"/>
                </a:lnTo>
                <a:lnTo>
                  <a:pt x="566" y="442"/>
                </a:lnTo>
                <a:lnTo>
                  <a:pt x="569" y="442"/>
                </a:lnTo>
                <a:lnTo>
                  <a:pt x="570" y="442"/>
                </a:lnTo>
                <a:lnTo>
                  <a:pt x="571" y="442"/>
                </a:lnTo>
                <a:lnTo>
                  <a:pt x="573" y="442"/>
                </a:lnTo>
                <a:lnTo>
                  <a:pt x="574" y="442"/>
                </a:lnTo>
                <a:lnTo>
                  <a:pt x="575" y="442"/>
                </a:lnTo>
                <a:lnTo>
                  <a:pt x="578" y="435"/>
                </a:lnTo>
                <a:lnTo>
                  <a:pt x="579" y="435"/>
                </a:lnTo>
                <a:lnTo>
                  <a:pt x="580" y="429"/>
                </a:lnTo>
                <a:lnTo>
                  <a:pt x="582" y="429"/>
                </a:lnTo>
                <a:lnTo>
                  <a:pt x="583" y="429"/>
                </a:lnTo>
                <a:lnTo>
                  <a:pt x="584" y="435"/>
                </a:lnTo>
                <a:lnTo>
                  <a:pt x="586" y="435"/>
                </a:lnTo>
                <a:lnTo>
                  <a:pt x="588" y="442"/>
                </a:lnTo>
                <a:lnTo>
                  <a:pt x="589" y="442"/>
                </a:lnTo>
                <a:lnTo>
                  <a:pt x="591" y="442"/>
                </a:lnTo>
                <a:lnTo>
                  <a:pt x="592" y="429"/>
                </a:lnTo>
                <a:lnTo>
                  <a:pt x="593" y="429"/>
                </a:lnTo>
                <a:lnTo>
                  <a:pt x="595" y="429"/>
                </a:lnTo>
                <a:lnTo>
                  <a:pt x="596" y="422"/>
                </a:lnTo>
                <a:lnTo>
                  <a:pt x="599" y="422"/>
                </a:lnTo>
                <a:lnTo>
                  <a:pt x="600" y="435"/>
                </a:lnTo>
                <a:lnTo>
                  <a:pt x="601" y="435"/>
                </a:lnTo>
                <a:lnTo>
                  <a:pt x="602" y="429"/>
                </a:lnTo>
                <a:lnTo>
                  <a:pt x="604" y="435"/>
                </a:lnTo>
                <a:lnTo>
                  <a:pt x="605" y="435"/>
                </a:lnTo>
                <a:lnTo>
                  <a:pt x="606" y="435"/>
                </a:lnTo>
                <a:lnTo>
                  <a:pt x="609" y="435"/>
                </a:lnTo>
                <a:lnTo>
                  <a:pt x="610" y="442"/>
                </a:lnTo>
                <a:lnTo>
                  <a:pt x="611" y="442"/>
                </a:lnTo>
                <a:lnTo>
                  <a:pt x="613" y="442"/>
                </a:lnTo>
                <a:lnTo>
                  <a:pt x="614" y="442"/>
                </a:lnTo>
                <a:lnTo>
                  <a:pt x="615" y="442"/>
                </a:lnTo>
                <a:lnTo>
                  <a:pt x="617" y="442"/>
                </a:lnTo>
                <a:lnTo>
                  <a:pt x="619" y="442"/>
                </a:lnTo>
                <a:lnTo>
                  <a:pt x="621" y="435"/>
                </a:lnTo>
                <a:lnTo>
                  <a:pt x="622" y="435"/>
                </a:lnTo>
                <a:lnTo>
                  <a:pt x="623" y="435"/>
                </a:lnTo>
                <a:lnTo>
                  <a:pt x="624" y="435"/>
                </a:lnTo>
                <a:lnTo>
                  <a:pt x="626" y="435"/>
                </a:lnTo>
                <a:lnTo>
                  <a:pt x="628" y="442"/>
                </a:lnTo>
                <a:lnTo>
                  <a:pt x="630" y="442"/>
                </a:lnTo>
                <a:lnTo>
                  <a:pt x="631" y="442"/>
                </a:lnTo>
                <a:lnTo>
                  <a:pt x="632" y="442"/>
                </a:lnTo>
                <a:lnTo>
                  <a:pt x="633" y="442"/>
                </a:lnTo>
                <a:lnTo>
                  <a:pt x="635" y="442"/>
                </a:lnTo>
                <a:lnTo>
                  <a:pt x="636" y="429"/>
                </a:lnTo>
                <a:lnTo>
                  <a:pt x="639" y="422"/>
                </a:lnTo>
                <a:lnTo>
                  <a:pt x="640" y="422"/>
                </a:lnTo>
                <a:lnTo>
                  <a:pt x="641" y="422"/>
                </a:lnTo>
                <a:lnTo>
                  <a:pt x="643" y="422"/>
                </a:lnTo>
                <a:lnTo>
                  <a:pt x="644" y="435"/>
                </a:lnTo>
                <a:lnTo>
                  <a:pt x="645" y="442"/>
                </a:lnTo>
                <a:lnTo>
                  <a:pt x="646" y="442"/>
                </a:lnTo>
                <a:lnTo>
                  <a:pt x="649" y="442"/>
                </a:lnTo>
                <a:lnTo>
                  <a:pt x="650" y="442"/>
                </a:lnTo>
                <a:lnTo>
                  <a:pt x="652" y="442"/>
                </a:lnTo>
                <a:lnTo>
                  <a:pt x="653" y="442"/>
                </a:lnTo>
                <a:lnTo>
                  <a:pt x="654" y="429"/>
                </a:lnTo>
                <a:lnTo>
                  <a:pt x="656" y="429"/>
                </a:lnTo>
                <a:lnTo>
                  <a:pt x="657" y="429"/>
                </a:lnTo>
                <a:lnTo>
                  <a:pt x="659" y="429"/>
                </a:lnTo>
                <a:lnTo>
                  <a:pt x="661" y="429"/>
                </a:lnTo>
                <a:lnTo>
                  <a:pt x="662" y="442"/>
                </a:lnTo>
                <a:lnTo>
                  <a:pt x="663" y="442"/>
                </a:lnTo>
                <a:lnTo>
                  <a:pt x="665" y="442"/>
                </a:lnTo>
                <a:lnTo>
                  <a:pt x="666" y="442"/>
                </a:lnTo>
                <a:lnTo>
                  <a:pt x="667" y="442"/>
                </a:lnTo>
                <a:lnTo>
                  <a:pt x="670" y="442"/>
                </a:lnTo>
                <a:lnTo>
                  <a:pt x="671" y="442"/>
                </a:lnTo>
                <a:lnTo>
                  <a:pt x="672" y="442"/>
                </a:lnTo>
                <a:lnTo>
                  <a:pt x="674" y="435"/>
                </a:lnTo>
                <a:lnTo>
                  <a:pt x="675" y="435"/>
                </a:lnTo>
                <a:lnTo>
                  <a:pt x="676" y="416"/>
                </a:lnTo>
                <a:lnTo>
                  <a:pt x="678" y="416"/>
                </a:lnTo>
                <a:lnTo>
                  <a:pt x="680" y="416"/>
                </a:lnTo>
                <a:lnTo>
                  <a:pt x="681" y="422"/>
                </a:lnTo>
                <a:lnTo>
                  <a:pt x="683" y="422"/>
                </a:lnTo>
                <a:lnTo>
                  <a:pt x="684" y="435"/>
                </a:lnTo>
                <a:lnTo>
                  <a:pt x="685" y="435"/>
                </a:lnTo>
                <a:lnTo>
                  <a:pt x="687" y="429"/>
                </a:lnTo>
                <a:lnTo>
                  <a:pt x="689" y="422"/>
                </a:lnTo>
                <a:lnTo>
                  <a:pt x="691" y="422"/>
                </a:lnTo>
                <a:lnTo>
                  <a:pt x="692" y="429"/>
                </a:lnTo>
                <a:lnTo>
                  <a:pt x="693" y="429"/>
                </a:lnTo>
                <a:lnTo>
                  <a:pt x="694" y="435"/>
                </a:lnTo>
                <a:lnTo>
                  <a:pt x="696" y="442"/>
                </a:lnTo>
                <a:lnTo>
                  <a:pt x="697" y="442"/>
                </a:lnTo>
                <a:lnTo>
                  <a:pt x="700" y="442"/>
                </a:lnTo>
                <a:lnTo>
                  <a:pt x="701" y="442"/>
                </a:lnTo>
                <a:lnTo>
                  <a:pt x="702" y="442"/>
                </a:lnTo>
                <a:lnTo>
                  <a:pt x="703" y="429"/>
                </a:lnTo>
                <a:lnTo>
                  <a:pt x="705" y="416"/>
                </a:lnTo>
                <a:lnTo>
                  <a:pt x="706" y="416"/>
                </a:lnTo>
                <a:lnTo>
                  <a:pt x="707" y="411"/>
                </a:lnTo>
                <a:lnTo>
                  <a:pt x="710" y="411"/>
                </a:lnTo>
                <a:lnTo>
                  <a:pt x="711" y="404"/>
                </a:lnTo>
                <a:lnTo>
                  <a:pt x="713" y="416"/>
                </a:lnTo>
                <a:lnTo>
                  <a:pt x="714" y="404"/>
                </a:lnTo>
                <a:lnTo>
                  <a:pt x="715" y="411"/>
                </a:lnTo>
                <a:lnTo>
                  <a:pt x="716" y="404"/>
                </a:lnTo>
                <a:lnTo>
                  <a:pt x="718" y="422"/>
                </a:lnTo>
                <a:lnTo>
                  <a:pt x="720" y="411"/>
                </a:lnTo>
                <a:lnTo>
                  <a:pt x="722" y="411"/>
                </a:lnTo>
                <a:lnTo>
                  <a:pt x="723" y="391"/>
                </a:lnTo>
                <a:lnTo>
                  <a:pt x="724" y="385"/>
                </a:lnTo>
                <a:lnTo>
                  <a:pt x="726" y="372"/>
                </a:lnTo>
                <a:lnTo>
                  <a:pt x="727" y="347"/>
                </a:lnTo>
                <a:lnTo>
                  <a:pt x="728" y="354"/>
                </a:lnTo>
                <a:lnTo>
                  <a:pt x="731" y="354"/>
                </a:lnTo>
                <a:lnTo>
                  <a:pt x="732" y="354"/>
                </a:lnTo>
                <a:lnTo>
                  <a:pt x="733" y="328"/>
                </a:lnTo>
                <a:lnTo>
                  <a:pt x="735" y="354"/>
                </a:lnTo>
                <a:lnTo>
                  <a:pt x="736" y="347"/>
                </a:lnTo>
                <a:lnTo>
                  <a:pt x="737" y="360"/>
                </a:lnTo>
                <a:lnTo>
                  <a:pt x="738" y="360"/>
                </a:lnTo>
                <a:lnTo>
                  <a:pt x="741" y="385"/>
                </a:lnTo>
                <a:lnTo>
                  <a:pt x="742" y="378"/>
                </a:lnTo>
                <a:lnTo>
                  <a:pt x="744" y="372"/>
                </a:lnTo>
                <a:lnTo>
                  <a:pt x="745" y="354"/>
                </a:lnTo>
                <a:lnTo>
                  <a:pt x="746" y="360"/>
                </a:lnTo>
                <a:lnTo>
                  <a:pt x="748" y="347"/>
                </a:lnTo>
                <a:lnTo>
                  <a:pt x="750" y="341"/>
                </a:lnTo>
                <a:lnTo>
                  <a:pt x="751" y="334"/>
                </a:lnTo>
                <a:lnTo>
                  <a:pt x="753" y="328"/>
                </a:lnTo>
                <a:lnTo>
                  <a:pt x="754" y="315"/>
                </a:lnTo>
                <a:lnTo>
                  <a:pt x="755" y="334"/>
                </a:lnTo>
                <a:lnTo>
                  <a:pt x="757" y="310"/>
                </a:lnTo>
                <a:lnTo>
                  <a:pt x="758" y="303"/>
                </a:lnTo>
                <a:lnTo>
                  <a:pt x="760" y="315"/>
                </a:lnTo>
                <a:lnTo>
                  <a:pt x="762" y="315"/>
                </a:lnTo>
                <a:lnTo>
                  <a:pt x="763" y="290"/>
                </a:lnTo>
                <a:lnTo>
                  <a:pt x="764" y="321"/>
                </a:lnTo>
                <a:lnTo>
                  <a:pt x="766" y="341"/>
                </a:lnTo>
                <a:lnTo>
                  <a:pt x="767" y="328"/>
                </a:lnTo>
                <a:lnTo>
                  <a:pt x="768" y="321"/>
                </a:lnTo>
                <a:lnTo>
                  <a:pt x="771" y="290"/>
                </a:lnTo>
                <a:lnTo>
                  <a:pt x="772" y="297"/>
                </a:lnTo>
                <a:lnTo>
                  <a:pt x="773" y="303"/>
                </a:lnTo>
                <a:lnTo>
                  <a:pt x="775" y="328"/>
                </a:lnTo>
                <a:lnTo>
                  <a:pt x="776" y="354"/>
                </a:lnTo>
                <a:lnTo>
                  <a:pt x="777" y="411"/>
                </a:lnTo>
                <a:lnTo>
                  <a:pt x="779" y="411"/>
                </a:lnTo>
                <a:lnTo>
                  <a:pt x="781" y="411"/>
                </a:lnTo>
                <a:lnTo>
                  <a:pt x="783" y="411"/>
                </a:lnTo>
                <a:lnTo>
                  <a:pt x="784" y="391"/>
                </a:lnTo>
                <a:lnTo>
                  <a:pt x="785" y="385"/>
                </a:lnTo>
                <a:lnTo>
                  <a:pt x="786" y="378"/>
                </a:lnTo>
                <a:lnTo>
                  <a:pt x="788" y="365"/>
                </a:lnTo>
                <a:lnTo>
                  <a:pt x="789" y="365"/>
                </a:lnTo>
                <a:lnTo>
                  <a:pt x="792" y="378"/>
                </a:lnTo>
                <a:lnTo>
                  <a:pt x="793" y="391"/>
                </a:lnTo>
                <a:lnTo>
                  <a:pt x="794" y="404"/>
                </a:lnTo>
                <a:lnTo>
                  <a:pt x="795" y="404"/>
                </a:lnTo>
                <a:lnTo>
                  <a:pt x="797" y="391"/>
                </a:lnTo>
                <a:lnTo>
                  <a:pt x="798" y="378"/>
                </a:lnTo>
                <a:lnTo>
                  <a:pt x="801" y="372"/>
                </a:lnTo>
                <a:lnTo>
                  <a:pt x="802" y="347"/>
                </a:lnTo>
                <a:lnTo>
                  <a:pt x="803" y="354"/>
                </a:lnTo>
                <a:lnTo>
                  <a:pt x="805" y="360"/>
                </a:lnTo>
                <a:lnTo>
                  <a:pt x="806" y="347"/>
                </a:lnTo>
                <a:lnTo>
                  <a:pt x="807" y="297"/>
                </a:lnTo>
                <a:lnTo>
                  <a:pt x="808" y="284"/>
                </a:lnTo>
                <a:lnTo>
                  <a:pt x="811" y="264"/>
                </a:lnTo>
                <a:lnTo>
                  <a:pt x="812" y="214"/>
                </a:lnTo>
                <a:lnTo>
                  <a:pt x="814" y="227"/>
                </a:lnTo>
                <a:lnTo>
                  <a:pt x="815" y="259"/>
                </a:lnTo>
                <a:lnTo>
                  <a:pt x="816" y="290"/>
                </a:lnTo>
                <a:lnTo>
                  <a:pt x="818" y="290"/>
                </a:lnTo>
                <a:lnTo>
                  <a:pt x="819" y="315"/>
                </a:lnTo>
                <a:lnTo>
                  <a:pt x="821" y="284"/>
                </a:lnTo>
                <a:lnTo>
                  <a:pt x="823" y="240"/>
                </a:lnTo>
                <a:lnTo>
                  <a:pt x="824" y="158"/>
                </a:lnTo>
                <a:lnTo>
                  <a:pt x="825" y="152"/>
                </a:lnTo>
                <a:lnTo>
                  <a:pt x="827" y="108"/>
                </a:lnTo>
                <a:lnTo>
                  <a:pt x="828" y="101"/>
                </a:lnTo>
                <a:lnTo>
                  <a:pt x="829" y="82"/>
                </a:lnTo>
                <a:lnTo>
                  <a:pt x="832" y="108"/>
                </a:lnTo>
                <a:lnTo>
                  <a:pt x="833" y="69"/>
                </a:lnTo>
                <a:lnTo>
                  <a:pt x="834" y="101"/>
                </a:lnTo>
                <a:lnTo>
                  <a:pt x="836" y="62"/>
                </a:lnTo>
                <a:lnTo>
                  <a:pt x="837" y="88"/>
                </a:lnTo>
                <a:lnTo>
                  <a:pt x="838" y="56"/>
                </a:lnTo>
                <a:lnTo>
                  <a:pt x="840" y="38"/>
                </a:lnTo>
                <a:lnTo>
                  <a:pt x="842" y="0"/>
                </a:lnTo>
                <a:lnTo>
                  <a:pt x="843" y="51"/>
                </a:lnTo>
                <a:lnTo>
                  <a:pt x="845" y="75"/>
                </a:lnTo>
                <a:lnTo>
                  <a:pt x="846" y="88"/>
                </a:lnTo>
                <a:lnTo>
                  <a:pt x="847" y="62"/>
                </a:lnTo>
                <a:lnTo>
                  <a:pt x="849" y="88"/>
                </a:lnTo>
                <a:lnTo>
                  <a:pt x="850" y="95"/>
                </a:lnTo>
                <a:lnTo>
                  <a:pt x="853" y="31"/>
                </a:lnTo>
                <a:lnTo>
                  <a:pt x="854" y="51"/>
                </a:lnTo>
                <a:lnTo>
                  <a:pt x="855" y="126"/>
                </a:lnTo>
                <a:lnTo>
                  <a:pt x="856" y="119"/>
                </a:lnTo>
                <a:lnTo>
                  <a:pt x="858" y="75"/>
                </a:lnTo>
                <a:lnTo>
                  <a:pt x="859" y="88"/>
                </a:lnTo>
                <a:lnTo>
                  <a:pt x="862" y="88"/>
                </a:lnTo>
                <a:lnTo>
                  <a:pt x="863" y="95"/>
                </a:lnTo>
                <a:lnTo>
                  <a:pt x="864" y="95"/>
                </a:lnTo>
                <a:lnTo>
                  <a:pt x="865" y="152"/>
                </a:lnTo>
                <a:lnTo>
                  <a:pt x="867" y="152"/>
                </a:lnTo>
                <a:lnTo>
                  <a:pt x="868" y="183"/>
                </a:lnTo>
                <a:lnTo>
                  <a:pt x="869" y="183"/>
                </a:lnTo>
                <a:lnTo>
                  <a:pt x="872" y="214"/>
                </a:lnTo>
                <a:lnTo>
                  <a:pt x="873" y="220"/>
                </a:lnTo>
                <a:lnTo>
                  <a:pt x="875" y="264"/>
                </a:lnTo>
                <a:lnTo>
                  <a:pt x="876" y="277"/>
                </a:lnTo>
                <a:lnTo>
                  <a:pt x="877" y="303"/>
                </a:lnTo>
                <a:lnTo>
                  <a:pt x="878" y="328"/>
                </a:lnTo>
                <a:lnTo>
                  <a:pt x="880" y="334"/>
                </a:lnTo>
                <a:lnTo>
                  <a:pt x="882" y="360"/>
                </a:lnTo>
                <a:lnTo>
                  <a:pt x="884" y="372"/>
                </a:lnTo>
                <a:lnTo>
                  <a:pt x="885" y="354"/>
                </a:lnTo>
                <a:lnTo>
                  <a:pt x="886" y="365"/>
                </a:lnTo>
                <a:lnTo>
                  <a:pt x="887" y="372"/>
                </a:lnTo>
                <a:lnTo>
                  <a:pt x="889" y="378"/>
                </a:lnTo>
                <a:lnTo>
                  <a:pt x="890" y="391"/>
                </a:lnTo>
                <a:lnTo>
                  <a:pt x="893" y="404"/>
                </a:lnTo>
                <a:lnTo>
                  <a:pt x="894" y="404"/>
                </a:lnTo>
                <a:lnTo>
                  <a:pt x="895" y="398"/>
                </a:lnTo>
                <a:lnTo>
                  <a:pt x="897" y="411"/>
                </a:lnTo>
                <a:lnTo>
                  <a:pt x="898" y="411"/>
                </a:lnTo>
                <a:lnTo>
                  <a:pt x="899" y="429"/>
                </a:lnTo>
                <a:lnTo>
                  <a:pt x="900" y="429"/>
                </a:lnTo>
                <a:lnTo>
                  <a:pt x="903" y="435"/>
                </a:lnTo>
                <a:lnTo>
                  <a:pt x="904" y="435"/>
                </a:lnTo>
                <a:lnTo>
                  <a:pt x="906" y="435"/>
                </a:lnTo>
                <a:lnTo>
                  <a:pt x="907" y="435"/>
                </a:lnTo>
                <a:lnTo>
                  <a:pt x="908" y="435"/>
                </a:lnTo>
                <a:lnTo>
                  <a:pt x="910" y="442"/>
                </a:lnTo>
                <a:lnTo>
                  <a:pt x="911" y="435"/>
                </a:lnTo>
                <a:lnTo>
                  <a:pt x="913" y="435"/>
                </a:lnTo>
                <a:lnTo>
                  <a:pt x="915" y="435"/>
                </a:lnTo>
                <a:lnTo>
                  <a:pt x="916" y="429"/>
                </a:lnTo>
                <a:lnTo>
                  <a:pt x="917" y="429"/>
                </a:lnTo>
                <a:lnTo>
                  <a:pt x="919" y="435"/>
                </a:lnTo>
                <a:lnTo>
                  <a:pt x="920" y="435"/>
                </a:lnTo>
                <a:lnTo>
                  <a:pt x="922" y="435"/>
                </a:lnTo>
                <a:lnTo>
                  <a:pt x="924" y="442"/>
                </a:lnTo>
                <a:lnTo>
                  <a:pt x="925" y="442"/>
                </a:lnTo>
                <a:lnTo>
                  <a:pt x="926" y="442"/>
                </a:lnTo>
                <a:lnTo>
                  <a:pt x="928" y="442"/>
                </a:lnTo>
                <a:lnTo>
                  <a:pt x="929" y="442"/>
                </a:lnTo>
                <a:lnTo>
                  <a:pt x="930" y="442"/>
                </a:lnTo>
                <a:lnTo>
                  <a:pt x="933" y="442"/>
                </a:lnTo>
                <a:lnTo>
                  <a:pt x="934" y="442"/>
                </a:lnTo>
                <a:lnTo>
                  <a:pt x="935" y="442"/>
                </a:lnTo>
                <a:lnTo>
                  <a:pt x="937" y="442"/>
                </a:lnTo>
                <a:lnTo>
                  <a:pt x="938" y="435"/>
                </a:lnTo>
                <a:lnTo>
                  <a:pt x="939" y="435"/>
                </a:lnTo>
                <a:lnTo>
                  <a:pt x="941" y="435"/>
                </a:lnTo>
                <a:lnTo>
                  <a:pt x="943" y="435"/>
                </a:lnTo>
                <a:lnTo>
                  <a:pt x="945" y="435"/>
                </a:lnTo>
                <a:lnTo>
                  <a:pt x="946" y="442"/>
                </a:lnTo>
                <a:lnTo>
                  <a:pt x="947" y="442"/>
                </a:lnTo>
                <a:lnTo>
                  <a:pt x="948" y="442"/>
                </a:lnTo>
                <a:lnTo>
                  <a:pt x="950" y="442"/>
                </a:lnTo>
                <a:lnTo>
                  <a:pt x="951" y="442"/>
                </a:lnTo>
                <a:lnTo>
                  <a:pt x="954" y="442"/>
                </a:lnTo>
                <a:lnTo>
                  <a:pt x="955" y="429"/>
                </a:lnTo>
                <a:lnTo>
                  <a:pt x="956" y="429"/>
                </a:lnTo>
                <a:lnTo>
                  <a:pt x="957" y="429"/>
                </a:lnTo>
                <a:lnTo>
                  <a:pt x="959" y="429"/>
                </a:lnTo>
                <a:lnTo>
                  <a:pt x="960" y="429"/>
                </a:lnTo>
                <a:lnTo>
                  <a:pt x="961" y="442"/>
                </a:lnTo>
                <a:lnTo>
                  <a:pt x="964" y="442"/>
                </a:lnTo>
                <a:lnTo>
                  <a:pt x="965" y="442"/>
                </a:lnTo>
                <a:lnTo>
                  <a:pt x="967" y="442"/>
                </a:lnTo>
                <a:lnTo>
                  <a:pt x="968" y="435"/>
                </a:lnTo>
                <a:lnTo>
                  <a:pt x="969" y="435"/>
                </a:lnTo>
                <a:lnTo>
                  <a:pt x="970" y="435"/>
                </a:lnTo>
                <a:lnTo>
                  <a:pt x="972" y="435"/>
                </a:lnTo>
                <a:lnTo>
                  <a:pt x="974" y="435"/>
                </a:lnTo>
                <a:lnTo>
                  <a:pt x="976" y="442"/>
                </a:lnTo>
                <a:lnTo>
                  <a:pt x="977" y="435"/>
                </a:lnTo>
                <a:lnTo>
                  <a:pt x="978" y="435"/>
                </a:lnTo>
                <a:lnTo>
                  <a:pt x="980" y="435"/>
                </a:lnTo>
                <a:lnTo>
                  <a:pt x="981" y="435"/>
                </a:lnTo>
                <a:lnTo>
                  <a:pt x="983" y="435"/>
                </a:lnTo>
                <a:lnTo>
                  <a:pt x="985" y="442"/>
                </a:lnTo>
                <a:lnTo>
                  <a:pt x="986" y="442"/>
                </a:lnTo>
                <a:lnTo>
                  <a:pt x="987" y="442"/>
                </a:lnTo>
                <a:lnTo>
                  <a:pt x="989" y="442"/>
                </a:lnTo>
                <a:lnTo>
                  <a:pt x="990" y="442"/>
                </a:lnTo>
                <a:lnTo>
                  <a:pt x="991" y="442"/>
                </a:lnTo>
                <a:lnTo>
                  <a:pt x="994" y="442"/>
                </a:lnTo>
                <a:lnTo>
                  <a:pt x="995" y="442"/>
                </a:lnTo>
                <a:lnTo>
                  <a:pt x="996" y="442"/>
                </a:lnTo>
                <a:lnTo>
                  <a:pt x="998" y="442"/>
                </a:lnTo>
                <a:lnTo>
                  <a:pt x="999" y="442"/>
                </a:lnTo>
                <a:lnTo>
                  <a:pt x="1000" y="442"/>
                </a:lnTo>
                <a:lnTo>
                  <a:pt x="1002" y="442"/>
                </a:lnTo>
                <a:lnTo>
                  <a:pt x="1004" y="442"/>
                </a:lnTo>
                <a:lnTo>
                  <a:pt x="1005" y="442"/>
                </a:lnTo>
                <a:lnTo>
                  <a:pt x="1007" y="442"/>
                </a:lnTo>
                <a:lnTo>
                  <a:pt x="1008" y="442"/>
                </a:lnTo>
                <a:lnTo>
                  <a:pt x="1009" y="442"/>
                </a:lnTo>
                <a:lnTo>
                  <a:pt x="1011" y="442"/>
                </a:lnTo>
                <a:lnTo>
                  <a:pt x="1012" y="442"/>
                </a:lnTo>
                <a:lnTo>
                  <a:pt x="1014" y="442"/>
                </a:lnTo>
                <a:lnTo>
                  <a:pt x="1016" y="442"/>
                </a:lnTo>
                <a:lnTo>
                  <a:pt x="1017" y="442"/>
                </a:lnTo>
                <a:lnTo>
                  <a:pt x="1018" y="442"/>
                </a:lnTo>
                <a:lnTo>
                  <a:pt x="1020" y="442"/>
                </a:lnTo>
                <a:lnTo>
                  <a:pt x="1021" y="442"/>
                </a:lnTo>
                <a:lnTo>
                  <a:pt x="1022" y="442"/>
                </a:lnTo>
                <a:lnTo>
                  <a:pt x="1025" y="442"/>
                </a:lnTo>
                <a:lnTo>
                  <a:pt x="1026" y="442"/>
                </a:lnTo>
                <a:lnTo>
                  <a:pt x="1027" y="442"/>
                </a:lnTo>
                <a:lnTo>
                  <a:pt x="1029" y="442"/>
                </a:lnTo>
                <a:lnTo>
                  <a:pt x="1030" y="442"/>
                </a:lnTo>
                <a:lnTo>
                  <a:pt x="1031" y="442"/>
                </a:lnTo>
                <a:lnTo>
                  <a:pt x="1034" y="429"/>
                </a:lnTo>
                <a:lnTo>
                  <a:pt x="1035" y="429"/>
                </a:lnTo>
                <a:lnTo>
                  <a:pt x="1037" y="429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53" name="Freeform 18"/>
          <p:cNvSpPr>
            <a:spLocks/>
          </p:cNvSpPr>
          <p:nvPr/>
        </p:nvSpPr>
        <p:spPr bwMode="auto">
          <a:xfrm>
            <a:off x="2073275" y="2805113"/>
            <a:ext cx="371475" cy="561975"/>
          </a:xfrm>
          <a:custGeom>
            <a:avLst/>
            <a:gdLst>
              <a:gd name="T0" fmla="*/ 2147483647 w 1036"/>
              <a:gd name="T1" fmla="*/ 2147483647 h 1258"/>
              <a:gd name="T2" fmla="*/ 2147483647 w 1036"/>
              <a:gd name="T3" fmla="*/ 2147483647 h 1258"/>
              <a:gd name="T4" fmla="*/ 2147483647 w 1036"/>
              <a:gd name="T5" fmla="*/ 2147483647 h 1258"/>
              <a:gd name="T6" fmla="*/ 2147483647 w 1036"/>
              <a:gd name="T7" fmla="*/ 2147483647 h 1258"/>
              <a:gd name="T8" fmla="*/ 2147483647 w 1036"/>
              <a:gd name="T9" fmla="*/ 2147483647 h 1258"/>
              <a:gd name="T10" fmla="*/ 2147483647 w 1036"/>
              <a:gd name="T11" fmla="*/ 2147483647 h 1258"/>
              <a:gd name="T12" fmla="*/ 2147483647 w 1036"/>
              <a:gd name="T13" fmla="*/ 2147483647 h 1258"/>
              <a:gd name="T14" fmla="*/ 2147483647 w 1036"/>
              <a:gd name="T15" fmla="*/ 2147483647 h 1258"/>
              <a:gd name="T16" fmla="*/ 2147483647 w 1036"/>
              <a:gd name="T17" fmla="*/ 2147483647 h 1258"/>
              <a:gd name="T18" fmla="*/ 2147483647 w 1036"/>
              <a:gd name="T19" fmla="*/ 2147483647 h 1258"/>
              <a:gd name="T20" fmla="*/ 2147483647 w 1036"/>
              <a:gd name="T21" fmla="*/ 2147483647 h 1258"/>
              <a:gd name="T22" fmla="*/ 2147483647 w 1036"/>
              <a:gd name="T23" fmla="*/ 2147483647 h 1258"/>
              <a:gd name="T24" fmla="*/ 2147483647 w 1036"/>
              <a:gd name="T25" fmla="*/ 2147483647 h 1258"/>
              <a:gd name="T26" fmla="*/ 2147483647 w 1036"/>
              <a:gd name="T27" fmla="*/ 2147483647 h 1258"/>
              <a:gd name="T28" fmla="*/ 2147483647 w 1036"/>
              <a:gd name="T29" fmla="*/ 2147483647 h 1258"/>
              <a:gd name="T30" fmla="*/ 2147483647 w 1036"/>
              <a:gd name="T31" fmla="*/ 2147483647 h 1258"/>
              <a:gd name="T32" fmla="*/ 2147483647 w 1036"/>
              <a:gd name="T33" fmla="*/ 2147483647 h 1258"/>
              <a:gd name="T34" fmla="*/ 2147483647 w 1036"/>
              <a:gd name="T35" fmla="*/ 2147483647 h 1258"/>
              <a:gd name="T36" fmla="*/ 2147483647 w 1036"/>
              <a:gd name="T37" fmla="*/ 2147483647 h 1258"/>
              <a:gd name="T38" fmla="*/ 2147483647 w 1036"/>
              <a:gd name="T39" fmla="*/ 2147483647 h 1258"/>
              <a:gd name="T40" fmla="*/ 2147483647 w 1036"/>
              <a:gd name="T41" fmla="*/ 2147483647 h 1258"/>
              <a:gd name="T42" fmla="*/ 2147483647 w 1036"/>
              <a:gd name="T43" fmla="*/ 2147483647 h 1258"/>
              <a:gd name="T44" fmla="*/ 2147483647 w 1036"/>
              <a:gd name="T45" fmla="*/ 2147483647 h 1258"/>
              <a:gd name="T46" fmla="*/ 2147483647 w 1036"/>
              <a:gd name="T47" fmla="*/ 2147483647 h 1258"/>
              <a:gd name="T48" fmla="*/ 2147483647 w 1036"/>
              <a:gd name="T49" fmla="*/ 2147483647 h 1258"/>
              <a:gd name="T50" fmla="*/ 2147483647 w 1036"/>
              <a:gd name="T51" fmla="*/ 2147483647 h 1258"/>
              <a:gd name="T52" fmla="*/ 2147483647 w 1036"/>
              <a:gd name="T53" fmla="*/ 2147483647 h 1258"/>
              <a:gd name="T54" fmla="*/ 2147483647 w 1036"/>
              <a:gd name="T55" fmla="*/ 2147483647 h 1258"/>
              <a:gd name="T56" fmla="*/ 2147483647 w 1036"/>
              <a:gd name="T57" fmla="*/ 2147483647 h 1258"/>
              <a:gd name="T58" fmla="*/ 2147483647 w 1036"/>
              <a:gd name="T59" fmla="*/ 2147483647 h 1258"/>
              <a:gd name="T60" fmla="*/ 2147483647 w 1036"/>
              <a:gd name="T61" fmla="*/ 2147483647 h 1258"/>
              <a:gd name="T62" fmla="*/ 2147483647 w 1036"/>
              <a:gd name="T63" fmla="*/ 2147483647 h 1258"/>
              <a:gd name="T64" fmla="*/ 2147483647 w 1036"/>
              <a:gd name="T65" fmla="*/ 2147483647 h 1258"/>
              <a:gd name="T66" fmla="*/ 2147483647 w 1036"/>
              <a:gd name="T67" fmla="*/ 2147483647 h 1258"/>
              <a:gd name="T68" fmla="*/ 2147483647 w 1036"/>
              <a:gd name="T69" fmla="*/ 2147483647 h 1258"/>
              <a:gd name="T70" fmla="*/ 2147483647 w 1036"/>
              <a:gd name="T71" fmla="*/ 2147483647 h 1258"/>
              <a:gd name="T72" fmla="*/ 2147483647 w 1036"/>
              <a:gd name="T73" fmla="*/ 2147483647 h 1258"/>
              <a:gd name="T74" fmla="*/ 2147483647 w 1036"/>
              <a:gd name="T75" fmla="*/ 2147483647 h 1258"/>
              <a:gd name="T76" fmla="*/ 2147483647 w 1036"/>
              <a:gd name="T77" fmla="*/ 2147483647 h 1258"/>
              <a:gd name="T78" fmla="*/ 2147483647 w 1036"/>
              <a:gd name="T79" fmla="*/ 2147483647 h 1258"/>
              <a:gd name="T80" fmla="*/ 2147483647 w 1036"/>
              <a:gd name="T81" fmla="*/ 2147483647 h 1258"/>
              <a:gd name="T82" fmla="*/ 2147483647 w 1036"/>
              <a:gd name="T83" fmla="*/ 2147483647 h 1258"/>
              <a:gd name="T84" fmla="*/ 2147483647 w 1036"/>
              <a:gd name="T85" fmla="*/ 2147483647 h 1258"/>
              <a:gd name="T86" fmla="*/ 2147483647 w 1036"/>
              <a:gd name="T87" fmla="*/ 2147483647 h 1258"/>
              <a:gd name="T88" fmla="*/ 2147483647 w 1036"/>
              <a:gd name="T89" fmla="*/ 2147483647 h 1258"/>
              <a:gd name="T90" fmla="*/ 2147483647 w 1036"/>
              <a:gd name="T91" fmla="*/ 2147483647 h 1258"/>
              <a:gd name="T92" fmla="*/ 2147483647 w 1036"/>
              <a:gd name="T93" fmla="*/ 2147483647 h 1258"/>
              <a:gd name="T94" fmla="*/ 2147483647 w 1036"/>
              <a:gd name="T95" fmla="*/ 2147483647 h 1258"/>
              <a:gd name="T96" fmla="*/ 2147483647 w 1036"/>
              <a:gd name="T97" fmla="*/ 2147483647 h 1258"/>
              <a:gd name="T98" fmla="*/ 2147483647 w 1036"/>
              <a:gd name="T99" fmla="*/ 2147483647 h 1258"/>
              <a:gd name="T100" fmla="*/ 2147483647 w 1036"/>
              <a:gd name="T101" fmla="*/ 2147483647 h 1258"/>
              <a:gd name="T102" fmla="*/ 2147483647 w 1036"/>
              <a:gd name="T103" fmla="*/ 2147483647 h 1258"/>
              <a:gd name="T104" fmla="*/ 2147483647 w 1036"/>
              <a:gd name="T105" fmla="*/ 2147483647 h 1258"/>
              <a:gd name="T106" fmla="*/ 2147483647 w 1036"/>
              <a:gd name="T107" fmla="*/ 2147483647 h 1258"/>
              <a:gd name="T108" fmla="*/ 2147483647 w 1036"/>
              <a:gd name="T109" fmla="*/ 2147483647 h 1258"/>
              <a:gd name="T110" fmla="*/ 2147483647 w 1036"/>
              <a:gd name="T111" fmla="*/ 2147483647 h 1258"/>
              <a:gd name="T112" fmla="*/ 2147483647 w 1036"/>
              <a:gd name="T113" fmla="*/ 2147483647 h 1258"/>
              <a:gd name="T114" fmla="*/ 2147483647 w 1036"/>
              <a:gd name="T115" fmla="*/ 2147483647 h 1258"/>
              <a:gd name="T116" fmla="*/ 2147483647 w 1036"/>
              <a:gd name="T117" fmla="*/ 2147483647 h 1258"/>
              <a:gd name="T118" fmla="*/ 2147483647 w 1036"/>
              <a:gd name="T119" fmla="*/ 2147483647 h 1258"/>
              <a:gd name="T120" fmla="*/ 2147483647 w 1036"/>
              <a:gd name="T121" fmla="*/ 2147483647 h 1258"/>
              <a:gd name="T122" fmla="*/ 2147483647 w 1036"/>
              <a:gd name="T123" fmla="*/ 2147483647 h 1258"/>
              <a:gd name="T124" fmla="*/ 2147483647 w 1036"/>
              <a:gd name="T125" fmla="*/ 2147483647 h 125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36"/>
              <a:gd name="T190" fmla="*/ 0 h 1258"/>
              <a:gd name="T191" fmla="*/ 1036 w 1036"/>
              <a:gd name="T192" fmla="*/ 1258 h 125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36" h="1258">
                <a:moveTo>
                  <a:pt x="0" y="1258"/>
                </a:moveTo>
                <a:lnTo>
                  <a:pt x="0" y="1245"/>
                </a:lnTo>
                <a:lnTo>
                  <a:pt x="1" y="1245"/>
                </a:lnTo>
                <a:lnTo>
                  <a:pt x="2" y="1245"/>
                </a:lnTo>
                <a:lnTo>
                  <a:pt x="3" y="1258"/>
                </a:lnTo>
                <a:lnTo>
                  <a:pt x="5" y="1245"/>
                </a:lnTo>
                <a:lnTo>
                  <a:pt x="7" y="1245"/>
                </a:lnTo>
                <a:lnTo>
                  <a:pt x="9" y="1238"/>
                </a:lnTo>
                <a:lnTo>
                  <a:pt x="10" y="1232"/>
                </a:lnTo>
                <a:lnTo>
                  <a:pt x="11" y="1232"/>
                </a:lnTo>
                <a:lnTo>
                  <a:pt x="12" y="1245"/>
                </a:lnTo>
                <a:lnTo>
                  <a:pt x="14" y="1245"/>
                </a:lnTo>
                <a:lnTo>
                  <a:pt x="15" y="1251"/>
                </a:lnTo>
                <a:lnTo>
                  <a:pt x="18" y="1258"/>
                </a:lnTo>
                <a:lnTo>
                  <a:pt x="19" y="1258"/>
                </a:lnTo>
                <a:lnTo>
                  <a:pt x="20" y="1258"/>
                </a:lnTo>
                <a:lnTo>
                  <a:pt x="22" y="1258"/>
                </a:lnTo>
                <a:lnTo>
                  <a:pt x="23" y="1258"/>
                </a:lnTo>
                <a:lnTo>
                  <a:pt x="24" y="1258"/>
                </a:lnTo>
                <a:lnTo>
                  <a:pt x="25" y="1258"/>
                </a:lnTo>
                <a:lnTo>
                  <a:pt x="28" y="1258"/>
                </a:lnTo>
                <a:lnTo>
                  <a:pt x="29" y="1258"/>
                </a:lnTo>
                <a:lnTo>
                  <a:pt x="31" y="1258"/>
                </a:lnTo>
                <a:lnTo>
                  <a:pt x="32" y="1251"/>
                </a:lnTo>
                <a:lnTo>
                  <a:pt x="33" y="1251"/>
                </a:lnTo>
                <a:lnTo>
                  <a:pt x="35" y="1251"/>
                </a:lnTo>
                <a:lnTo>
                  <a:pt x="36" y="1251"/>
                </a:lnTo>
                <a:lnTo>
                  <a:pt x="38" y="1251"/>
                </a:lnTo>
                <a:lnTo>
                  <a:pt x="40" y="1258"/>
                </a:lnTo>
                <a:lnTo>
                  <a:pt x="41" y="1258"/>
                </a:lnTo>
                <a:lnTo>
                  <a:pt x="42" y="1258"/>
                </a:lnTo>
                <a:lnTo>
                  <a:pt x="44" y="1258"/>
                </a:lnTo>
                <a:lnTo>
                  <a:pt x="45" y="1258"/>
                </a:lnTo>
                <a:lnTo>
                  <a:pt x="46" y="1258"/>
                </a:lnTo>
                <a:lnTo>
                  <a:pt x="49" y="1258"/>
                </a:lnTo>
                <a:lnTo>
                  <a:pt x="50" y="1258"/>
                </a:lnTo>
                <a:lnTo>
                  <a:pt x="51" y="1258"/>
                </a:lnTo>
                <a:lnTo>
                  <a:pt x="53" y="1258"/>
                </a:lnTo>
                <a:lnTo>
                  <a:pt x="54" y="1251"/>
                </a:lnTo>
                <a:lnTo>
                  <a:pt x="55" y="1251"/>
                </a:lnTo>
                <a:lnTo>
                  <a:pt x="58" y="1251"/>
                </a:lnTo>
                <a:lnTo>
                  <a:pt x="59" y="1251"/>
                </a:lnTo>
                <a:lnTo>
                  <a:pt x="60" y="1251"/>
                </a:lnTo>
                <a:lnTo>
                  <a:pt x="62" y="1258"/>
                </a:lnTo>
                <a:lnTo>
                  <a:pt x="63" y="1258"/>
                </a:lnTo>
                <a:lnTo>
                  <a:pt x="64" y="1258"/>
                </a:lnTo>
                <a:lnTo>
                  <a:pt x="66" y="1258"/>
                </a:lnTo>
                <a:lnTo>
                  <a:pt x="68" y="1258"/>
                </a:lnTo>
                <a:lnTo>
                  <a:pt x="70" y="1258"/>
                </a:lnTo>
                <a:lnTo>
                  <a:pt x="71" y="1258"/>
                </a:lnTo>
                <a:lnTo>
                  <a:pt x="72" y="1258"/>
                </a:lnTo>
                <a:lnTo>
                  <a:pt x="73" y="1258"/>
                </a:lnTo>
                <a:lnTo>
                  <a:pt x="75" y="1251"/>
                </a:lnTo>
                <a:lnTo>
                  <a:pt x="76" y="1251"/>
                </a:lnTo>
                <a:lnTo>
                  <a:pt x="79" y="1245"/>
                </a:lnTo>
                <a:lnTo>
                  <a:pt x="80" y="1245"/>
                </a:lnTo>
                <a:lnTo>
                  <a:pt x="81" y="1245"/>
                </a:lnTo>
                <a:lnTo>
                  <a:pt x="82" y="1251"/>
                </a:lnTo>
                <a:lnTo>
                  <a:pt x="84" y="1251"/>
                </a:lnTo>
                <a:lnTo>
                  <a:pt x="85" y="1258"/>
                </a:lnTo>
                <a:lnTo>
                  <a:pt x="86" y="1258"/>
                </a:lnTo>
                <a:lnTo>
                  <a:pt x="89" y="1258"/>
                </a:lnTo>
                <a:lnTo>
                  <a:pt x="90" y="1258"/>
                </a:lnTo>
                <a:lnTo>
                  <a:pt x="92" y="1258"/>
                </a:lnTo>
                <a:lnTo>
                  <a:pt x="93" y="1258"/>
                </a:lnTo>
                <a:lnTo>
                  <a:pt x="94" y="1258"/>
                </a:lnTo>
                <a:lnTo>
                  <a:pt x="95" y="1258"/>
                </a:lnTo>
                <a:lnTo>
                  <a:pt x="97" y="1245"/>
                </a:lnTo>
                <a:lnTo>
                  <a:pt x="99" y="1245"/>
                </a:lnTo>
                <a:lnTo>
                  <a:pt x="101" y="1245"/>
                </a:lnTo>
                <a:lnTo>
                  <a:pt x="102" y="1238"/>
                </a:lnTo>
                <a:lnTo>
                  <a:pt x="103" y="1238"/>
                </a:lnTo>
                <a:lnTo>
                  <a:pt x="104" y="1251"/>
                </a:lnTo>
                <a:lnTo>
                  <a:pt x="106" y="1251"/>
                </a:lnTo>
                <a:lnTo>
                  <a:pt x="107" y="1251"/>
                </a:lnTo>
                <a:lnTo>
                  <a:pt x="110" y="1258"/>
                </a:lnTo>
                <a:lnTo>
                  <a:pt x="111" y="1258"/>
                </a:lnTo>
                <a:lnTo>
                  <a:pt x="112" y="1258"/>
                </a:lnTo>
                <a:lnTo>
                  <a:pt x="114" y="1251"/>
                </a:lnTo>
                <a:lnTo>
                  <a:pt x="115" y="1251"/>
                </a:lnTo>
                <a:lnTo>
                  <a:pt x="116" y="1238"/>
                </a:lnTo>
                <a:lnTo>
                  <a:pt x="119" y="1238"/>
                </a:lnTo>
                <a:lnTo>
                  <a:pt x="120" y="1238"/>
                </a:lnTo>
                <a:lnTo>
                  <a:pt x="121" y="1238"/>
                </a:lnTo>
                <a:lnTo>
                  <a:pt x="123" y="1238"/>
                </a:lnTo>
                <a:lnTo>
                  <a:pt x="124" y="1251"/>
                </a:lnTo>
                <a:lnTo>
                  <a:pt x="125" y="1251"/>
                </a:lnTo>
                <a:lnTo>
                  <a:pt x="127" y="1251"/>
                </a:lnTo>
                <a:lnTo>
                  <a:pt x="129" y="1258"/>
                </a:lnTo>
                <a:lnTo>
                  <a:pt x="130" y="1258"/>
                </a:lnTo>
                <a:lnTo>
                  <a:pt x="132" y="1251"/>
                </a:lnTo>
                <a:lnTo>
                  <a:pt x="133" y="1238"/>
                </a:lnTo>
                <a:lnTo>
                  <a:pt x="134" y="1238"/>
                </a:lnTo>
                <a:lnTo>
                  <a:pt x="136" y="1238"/>
                </a:lnTo>
                <a:lnTo>
                  <a:pt x="137" y="1238"/>
                </a:lnTo>
                <a:lnTo>
                  <a:pt x="139" y="1245"/>
                </a:lnTo>
                <a:lnTo>
                  <a:pt x="141" y="1258"/>
                </a:lnTo>
                <a:lnTo>
                  <a:pt x="142" y="1258"/>
                </a:lnTo>
                <a:lnTo>
                  <a:pt x="143" y="1227"/>
                </a:lnTo>
                <a:lnTo>
                  <a:pt x="145" y="1227"/>
                </a:lnTo>
                <a:lnTo>
                  <a:pt x="146" y="1207"/>
                </a:lnTo>
                <a:lnTo>
                  <a:pt x="147" y="1201"/>
                </a:lnTo>
                <a:lnTo>
                  <a:pt x="150" y="1194"/>
                </a:lnTo>
                <a:lnTo>
                  <a:pt x="151" y="1227"/>
                </a:lnTo>
                <a:lnTo>
                  <a:pt x="152" y="1227"/>
                </a:lnTo>
                <a:lnTo>
                  <a:pt x="154" y="1238"/>
                </a:lnTo>
                <a:lnTo>
                  <a:pt x="155" y="1238"/>
                </a:lnTo>
                <a:lnTo>
                  <a:pt x="156" y="1238"/>
                </a:lnTo>
                <a:lnTo>
                  <a:pt x="158" y="1220"/>
                </a:lnTo>
                <a:lnTo>
                  <a:pt x="160" y="1207"/>
                </a:lnTo>
                <a:lnTo>
                  <a:pt x="162" y="1214"/>
                </a:lnTo>
                <a:lnTo>
                  <a:pt x="163" y="1201"/>
                </a:lnTo>
                <a:lnTo>
                  <a:pt x="164" y="1194"/>
                </a:lnTo>
                <a:lnTo>
                  <a:pt x="165" y="1194"/>
                </a:lnTo>
                <a:lnTo>
                  <a:pt x="167" y="1207"/>
                </a:lnTo>
                <a:lnTo>
                  <a:pt x="168" y="1201"/>
                </a:lnTo>
                <a:lnTo>
                  <a:pt x="171" y="1220"/>
                </a:lnTo>
                <a:lnTo>
                  <a:pt x="172" y="1220"/>
                </a:lnTo>
                <a:lnTo>
                  <a:pt x="173" y="1227"/>
                </a:lnTo>
                <a:lnTo>
                  <a:pt x="174" y="1207"/>
                </a:lnTo>
                <a:lnTo>
                  <a:pt x="176" y="1194"/>
                </a:lnTo>
                <a:lnTo>
                  <a:pt x="177" y="1181"/>
                </a:lnTo>
                <a:lnTo>
                  <a:pt x="180" y="1181"/>
                </a:lnTo>
                <a:lnTo>
                  <a:pt x="181" y="1170"/>
                </a:lnTo>
                <a:lnTo>
                  <a:pt x="182" y="1137"/>
                </a:lnTo>
                <a:lnTo>
                  <a:pt x="184" y="1144"/>
                </a:lnTo>
                <a:lnTo>
                  <a:pt x="185" y="1150"/>
                </a:lnTo>
                <a:lnTo>
                  <a:pt x="186" y="1163"/>
                </a:lnTo>
                <a:lnTo>
                  <a:pt x="187" y="1188"/>
                </a:lnTo>
                <a:lnTo>
                  <a:pt x="190" y="1201"/>
                </a:lnTo>
                <a:lnTo>
                  <a:pt x="191" y="1207"/>
                </a:lnTo>
                <a:lnTo>
                  <a:pt x="193" y="1201"/>
                </a:lnTo>
                <a:lnTo>
                  <a:pt x="194" y="1194"/>
                </a:lnTo>
                <a:lnTo>
                  <a:pt x="195" y="1176"/>
                </a:lnTo>
                <a:lnTo>
                  <a:pt x="197" y="1176"/>
                </a:lnTo>
                <a:lnTo>
                  <a:pt x="198" y="1176"/>
                </a:lnTo>
                <a:lnTo>
                  <a:pt x="200" y="1163"/>
                </a:lnTo>
                <a:lnTo>
                  <a:pt x="202" y="1157"/>
                </a:lnTo>
                <a:lnTo>
                  <a:pt x="203" y="1126"/>
                </a:lnTo>
                <a:lnTo>
                  <a:pt x="204" y="1137"/>
                </a:lnTo>
                <a:lnTo>
                  <a:pt x="206" y="1131"/>
                </a:lnTo>
                <a:lnTo>
                  <a:pt x="207" y="1106"/>
                </a:lnTo>
                <a:lnTo>
                  <a:pt x="208" y="1100"/>
                </a:lnTo>
                <a:lnTo>
                  <a:pt x="211" y="1100"/>
                </a:lnTo>
                <a:lnTo>
                  <a:pt x="212" y="1119"/>
                </a:lnTo>
                <a:lnTo>
                  <a:pt x="213" y="1131"/>
                </a:lnTo>
                <a:lnTo>
                  <a:pt x="215" y="1157"/>
                </a:lnTo>
                <a:lnTo>
                  <a:pt x="216" y="1170"/>
                </a:lnTo>
                <a:lnTo>
                  <a:pt x="217" y="1207"/>
                </a:lnTo>
                <a:lnTo>
                  <a:pt x="219" y="1214"/>
                </a:lnTo>
                <a:lnTo>
                  <a:pt x="221" y="1207"/>
                </a:lnTo>
                <a:lnTo>
                  <a:pt x="222" y="1232"/>
                </a:lnTo>
                <a:lnTo>
                  <a:pt x="224" y="1214"/>
                </a:lnTo>
                <a:lnTo>
                  <a:pt x="225" y="1227"/>
                </a:lnTo>
                <a:lnTo>
                  <a:pt x="226" y="1207"/>
                </a:lnTo>
                <a:lnTo>
                  <a:pt x="228" y="1207"/>
                </a:lnTo>
                <a:lnTo>
                  <a:pt x="230" y="1201"/>
                </a:lnTo>
                <a:lnTo>
                  <a:pt x="232" y="1220"/>
                </a:lnTo>
                <a:lnTo>
                  <a:pt x="233" y="1220"/>
                </a:lnTo>
                <a:lnTo>
                  <a:pt x="234" y="1238"/>
                </a:lnTo>
                <a:lnTo>
                  <a:pt x="235" y="1238"/>
                </a:lnTo>
                <a:lnTo>
                  <a:pt x="237" y="1238"/>
                </a:lnTo>
                <a:lnTo>
                  <a:pt x="238" y="1245"/>
                </a:lnTo>
                <a:lnTo>
                  <a:pt x="241" y="1232"/>
                </a:lnTo>
                <a:lnTo>
                  <a:pt x="242" y="1227"/>
                </a:lnTo>
                <a:lnTo>
                  <a:pt x="243" y="1232"/>
                </a:lnTo>
                <a:lnTo>
                  <a:pt x="244" y="1227"/>
                </a:lnTo>
                <a:lnTo>
                  <a:pt x="246" y="1220"/>
                </a:lnTo>
                <a:lnTo>
                  <a:pt x="247" y="1232"/>
                </a:lnTo>
                <a:lnTo>
                  <a:pt x="248" y="1238"/>
                </a:lnTo>
                <a:lnTo>
                  <a:pt x="251" y="1238"/>
                </a:lnTo>
                <a:lnTo>
                  <a:pt x="252" y="1251"/>
                </a:lnTo>
                <a:lnTo>
                  <a:pt x="254" y="1258"/>
                </a:lnTo>
                <a:lnTo>
                  <a:pt x="255" y="1258"/>
                </a:lnTo>
                <a:lnTo>
                  <a:pt x="256" y="1258"/>
                </a:lnTo>
                <a:lnTo>
                  <a:pt x="257" y="1258"/>
                </a:lnTo>
                <a:lnTo>
                  <a:pt x="259" y="1258"/>
                </a:lnTo>
                <a:lnTo>
                  <a:pt x="261" y="1258"/>
                </a:lnTo>
                <a:lnTo>
                  <a:pt x="263" y="1258"/>
                </a:lnTo>
                <a:lnTo>
                  <a:pt x="264" y="1258"/>
                </a:lnTo>
                <a:lnTo>
                  <a:pt x="265" y="1245"/>
                </a:lnTo>
                <a:lnTo>
                  <a:pt x="266" y="1245"/>
                </a:lnTo>
                <a:lnTo>
                  <a:pt x="268" y="1238"/>
                </a:lnTo>
                <a:lnTo>
                  <a:pt x="269" y="1232"/>
                </a:lnTo>
                <a:lnTo>
                  <a:pt x="272" y="1232"/>
                </a:lnTo>
                <a:lnTo>
                  <a:pt x="273" y="1245"/>
                </a:lnTo>
                <a:lnTo>
                  <a:pt x="274" y="1238"/>
                </a:lnTo>
                <a:lnTo>
                  <a:pt x="276" y="1245"/>
                </a:lnTo>
                <a:lnTo>
                  <a:pt x="277" y="1251"/>
                </a:lnTo>
                <a:lnTo>
                  <a:pt x="278" y="1251"/>
                </a:lnTo>
                <a:lnTo>
                  <a:pt x="279" y="1251"/>
                </a:lnTo>
                <a:lnTo>
                  <a:pt x="282" y="1251"/>
                </a:lnTo>
                <a:lnTo>
                  <a:pt x="283" y="1251"/>
                </a:lnTo>
                <a:lnTo>
                  <a:pt x="285" y="1251"/>
                </a:lnTo>
                <a:lnTo>
                  <a:pt x="286" y="1251"/>
                </a:lnTo>
                <a:lnTo>
                  <a:pt x="287" y="1251"/>
                </a:lnTo>
                <a:lnTo>
                  <a:pt x="289" y="1258"/>
                </a:lnTo>
                <a:lnTo>
                  <a:pt x="291" y="1258"/>
                </a:lnTo>
                <a:lnTo>
                  <a:pt x="292" y="1258"/>
                </a:lnTo>
                <a:lnTo>
                  <a:pt x="294" y="1258"/>
                </a:lnTo>
                <a:lnTo>
                  <a:pt x="295" y="1258"/>
                </a:lnTo>
                <a:lnTo>
                  <a:pt x="296" y="1258"/>
                </a:lnTo>
                <a:lnTo>
                  <a:pt x="298" y="1258"/>
                </a:lnTo>
                <a:lnTo>
                  <a:pt x="299" y="1258"/>
                </a:lnTo>
                <a:lnTo>
                  <a:pt x="301" y="1258"/>
                </a:lnTo>
                <a:lnTo>
                  <a:pt x="303" y="1258"/>
                </a:lnTo>
                <a:lnTo>
                  <a:pt x="304" y="1258"/>
                </a:lnTo>
                <a:lnTo>
                  <a:pt x="305" y="1258"/>
                </a:lnTo>
                <a:lnTo>
                  <a:pt x="307" y="1258"/>
                </a:lnTo>
                <a:lnTo>
                  <a:pt x="308" y="1251"/>
                </a:lnTo>
                <a:lnTo>
                  <a:pt x="309" y="1245"/>
                </a:lnTo>
                <a:lnTo>
                  <a:pt x="312" y="1245"/>
                </a:lnTo>
                <a:lnTo>
                  <a:pt x="313" y="1245"/>
                </a:lnTo>
                <a:lnTo>
                  <a:pt x="314" y="1238"/>
                </a:lnTo>
                <a:lnTo>
                  <a:pt x="316" y="1238"/>
                </a:lnTo>
                <a:lnTo>
                  <a:pt x="317" y="1245"/>
                </a:lnTo>
                <a:lnTo>
                  <a:pt x="318" y="1245"/>
                </a:lnTo>
                <a:lnTo>
                  <a:pt x="320" y="1245"/>
                </a:lnTo>
                <a:lnTo>
                  <a:pt x="322" y="1251"/>
                </a:lnTo>
                <a:lnTo>
                  <a:pt x="324" y="1251"/>
                </a:lnTo>
                <a:lnTo>
                  <a:pt x="325" y="1245"/>
                </a:lnTo>
                <a:lnTo>
                  <a:pt x="326" y="1245"/>
                </a:lnTo>
                <a:lnTo>
                  <a:pt x="327" y="1245"/>
                </a:lnTo>
                <a:lnTo>
                  <a:pt x="329" y="1245"/>
                </a:lnTo>
                <a:lnTo>
                  <a:pt x="330" y="1245"/>
                </a:lnTo>
                <a:lnTo>
                  <a:pt x="333" y="1251"/>
                </a:lnTo>
                <a:lnTo>
                  <a:pt x="334" y="1245"/>
                </a:lnTo>
                <a:lnTo>
                  <a:pt x="335" y="1238"/>
                </a:lnTo>
                <a:lnTo>
                  <a:pt x="336" y="1232"/>
                </a:lnTo>
                <a:lnTo>
                  <a:pt x="338" y="1238"/>
                </a:lnTo>
                <a:lnTo>
                  <a:pt x="339" y="1227"/>
                </a:lnTo>
                <a:lnTo>
                  <a:pt x="340" y="1220"/>
                </a:lnTo>
                <a:lnTo>
                  <a:pt x="343" y="1227"/>
                </a:lnTo>
                <a:lnTo>
                  <a:pt x="344" y="1220"/>
                </a:lnTo>
                <a:lnTo>
                  <a:pt x="346" y="1220"/>
                </a:lnTo>
                <a:lnTo>
                  <a:pt x="347" y="1232"/>
                </a:lnTo>
                <a:lnTo>
                  <a:pt x="348" y="1245"/>
                </a:lnTo>
                <a:lnTo>
                  <a:pt x="349" y="1245"/>
                </a:lnTo>
                <a:lnTo>
                  <a:pt x="352" y="1245"/>
                </a:lnTo>
                <a:lnTo>
                  <a:pt x="353" y="1238"/>
                </a:lnTo>
                <a:lnTo>
                  <a:pt x="355" y="1232"/>
                </a:lnTo>
                <a:lnTo>
                  <a:pt x="356" y="1227"/>
                </a:lnTo>
                <a:lnTo>
                  <a:pt x="357" y="1214"/>
                </a:lnTo>
                <a:lnTo>
                  <a:pt x="359" y="1214"/>
                </a:lnTo>
                <a:lnTo>
                  <a:pt x="360" y="1214"/>
                </a:lnTo>
                <a:lnTo>
                  <a:pt x="362" y="1214"/>
                </a:lnTo>
                <a:lnTo>
                  <a:pt x="364" y="1220"/>
                </a:lnTo>
                <a:lnTo>
                  <a:pt x="365" y="1232"/>
                </a:lnTo>
                <a:lnTo>
                  <a:pt x="366" y="1232"/>
                </a:lnTo>
                <a:lnTo>
                  <a:pt x="368" y="1238"/>
                </a:lnTo>
                <a:lnTo>
                  <a:pt x="369" y="1238"/>
                </a:lnTo>
                <a:lnTo>
                  <a:pt x="370" y="1227"/>
                </a:lnTo>
                <a:lnTo>
                  <a:pt x="373" y="1220"/>
                </a:lnTo>
                <a:lnTo>
                  <a:pt x="374" y="1227"/>
                </a:lnTo>
                <a:lnTo>
                  <a:pt x="375" y="1220"/>
                </a:lnTo>
                <a:lnTo>
                  <a:pt x="377" y="1227"/>
                </a:lnTo>
                <a:lnTo>
                  <a:pt x="378" y="1227"/>
                </a:lnTo>
                <a:lnTo>
                  <a:pt x="379" y="1220"/>
                </a:lnTo>
                <a:lnTo>
                  <a:pt x="381" y="1227"/>
                </a:lnTo>
                <a:lnTo>
                  <a:pt x="383" y="1232"/>
                </a:lnTo>
                <a:lnTo>
                  <a:pt x="384" y="1220"/>
                </a:lnTo>
                <a:lnTo>
                  <a:pt x="386" y="1227"/>
                </a:lnTo>
                <a:lnTo>
                  <a:pt x="387" y="1238"/>
                </a:lnTo>
                <a:lnTo>
                  <a:pt x="388" y="1232"/>
                </a:lnTo>
                <a:lnTo>
                  <a:pt x="390" y="1207"/>
                </a:lnTo>
                <a:lnTo>
                  <a:pt x="391" y="1214"/>
                </a:lnTo>
                <a:lnTo>
                  <a:pt x="393" y="1214"/>
                </a:lnTo>
                <a:lnTo>
                  <a:pt x="395" y="1207"/>
                </a:lnTo>
                <a:lnTo>
                  <a:pt x="396" y="1214"/>
                </a:lnTo>
                <a:lnTo>
                  <a:pt x="397" y="1238"/>
                </a:lnTo>
                <a:lnTo>
                  <a:pt x="399" y="1238"/>
                </a:lnTo>
                <a:lnTo>
                  <a:pt x="400" y="1245"/>
                </a:lnTo>
                <a:lnTo>
                  <a:pt x="403" y="1251"/>
                </a:lnTo>
                <a:lnTo>
                  <a:pt x="404" y="1245"/>
                </a:lnTo>
                <a:lnTo>
                  <a:pt x="405" y="1245"/>
                </a:lnTo>
                <a:lnTo>
                  <a:pt x="406" y="1251"/>
                </a:lnTo>
                <a:lnTo>
                  <a:pt x="408" y="1251"/>
                </a:lnTo>
                <a:lnTo>
                  <a:pt x="409" y="1251"/>
                </a:lnTo>
                <a:lnTo>
                  <a:pt x="410" y="1258"/>
                </a:lnTo>
                <a:lnTo>
                  <a:pt x="413" y="1258"/>
                </a:lnTo>
                <a:lnTo>
                  <a:pt x="414" y="1258"/>
                </a:lnTo>
                <a:lnTo>
                  <a:pt x="416" y="1258"/>
                </a:lnTo>
                <a:lnTo>
                  <a:pt x="417" y="1258"/>
                </a:lnTo>
                <a:lnTo>
                  <a:pt x="418" y="1258"/>
                </a:lnTo>
                <a:lnTo>
                  <a:pt x="419" y="1258"/>
                </a:lnTo>
                <a:lnTo>
                  <a:pt x="421" y="1258"/>
                </a:lnTo>
                <a:lnTo>
                  <a:pt x="423" y="1258"/>
                </a:lnTo>
                <a:lnTo>
                  <a:pt x="425" y="1258"/>
                </a:lnTo>
                <a:lnTo>
                  <a:pt x="426" y="1251"/>
                </a:lnTo>
                <a:lnTo>
                  <a:pt x="427" y="1251"/>
                </a:lnTo>
                <a:lnTo>
                  <a:pt x="428" y="1251"/>
                </a:lnTo>
                <a:lnTo>
                  <a:pt x="430" y="1245"/>
                </a:lnTo>
                <a:lnTo>
                  <a:pt x="431" y="1245"/>
                </a:lnTo>
                <a:lnTo>
                  <a:pt x="434" y="1251"/>
                </a:lnTo>
                <a:lnTo>
                  <a:pt x="435" y="1251"/>
                </a:lnTo>
                <a:lnTo>
                  <a:pt x="436" y="1245"/>
                </a:lnTo>
                <a:lnTo>
                  <a:pt x="438" y="1245"/>
                </a:lnTo>
                <a:lnTo>
                  <a:pt x="439" y="1245"/>
                </a:lnTo>
                <a:lnTo>
                  <a:pt x="440" y="1245"/>
                </a:lnTo>
                <a:lnTo>
                  <a:pt x="441" y="1238"/>
                </a:lnTo>
                <a:lnTo>
                  <a:pt x="444" y="1245"/>
                </a:lnTo>
                <a:lnTo>
                  <a:pt x="445" y="1251"/>
                </a:lnTo>
                <a:lnTo>
                  <a:pt x="447" y="1251"/>
                </a:lnTo>
                <a:lnTo>
                  <a:pt x="448" y="1245"/>
                </a:lnTo>
                <a:lnTo>
                  <a:pt x="449" y="1251"/>
                </a:lnTo>
                <a:lnTo>
                  <a:pt x="451" y="1251"/>
                </a:lnTo>
                <a:lnTo>
                  <a:pt x="452" y="1251"/>
                </a:lnTo>
                <a:lnTo>
                  <a:pt x="454" y="1251"/>
                </a:lnTo>
                <a:lnTo>
                  <a:pt x="456" y="1258"/>
                </a:lnTo>
                <a:lnTo>
                  <a:pt x="457" y="1258"/>
                </a:lnTo>
                <a:lnTo>
                  <a:pt x="458" y="1251"/>
                </a:lnTo>
                <a:lnTo>
                  <a:pt x="460" y="1238"/>
                </a:lnTo>
                <a:lnTo>
                  <a:pt x="461" y="1227"/>
                </a:lnTo>
                <a:lnTo>
                  <a:pt x="463" y="1220"/>
                </a:lnTo>
                <a:lnTo>
                  <a:pt x="465" y="1220"/>
                </a:lnTo>
                <a:lnTo>
                  <a:pt x="466" y="1227"/>
                </a:lnTo>
                <a:lnTo>
                  <a:pt x="467" y="1227"/>
                </a:lnTo>
                <a:lnTo>
                  <a:pt x="469" y="1232"/>
                </a:lnTo>
                <a:lnTo>
                  <a:pt x="470" y="1238"/>
                </a:lnTo>
                <a:lnTo>
                  <a:pt x="471" y="1214"/>
                </a:lnTo>
                <a:lnTo>
                  <a:pt x="474" y="1207"/>
                </a:lnTo>
                <a:lnTo>
                  <a:pt x="475" y="1214"/>
                </a:lnTo>
                <a:lnTo>
                  <a:pt x="476" y="1220"/>
                </a:lnTo>
                <a:lnTo>
                  <a:pt x="478" y="1220"/>
                </a:lnTo>
                <a:lnTo>
                  <a:pt x="479" y="1238"/>
                </a:lnTo>
                <a:lnTo>
                  <a:pt x="480" y="1238"/>
                </a:lnTo>
                <a:lnTo>
                  <a:pt x="482" y="1245"/>
                </a:lnTo>
                <a:lnTo>
                  <a:pt x="484" y="1238"/>
                </a:lnTo>
                <a:lnTo>
                  <a:pt x="486" y="1238"/>
                </a:lnTo>
                <a:lnTo>
                  <a:pt x="487" y="1245"/>
                </a:lnTo>
                <a:lnTo>
                  <a:pt x="488" y="1232"/>
                </a:lnTo>
                <a:lnTo>
                  <a:pt x="489" y="1232"/>
                </a:lnTo>
                <a:lnTo>
                  <a:pt x="491" y="1238"/>
                </a:lnTo>
                <a:lnTo>
                  <a:pt x="492" y="1238"/>
                </a:lnTo>
                <a:lnTo>
                  <a:pt x="495" y="1238"/>
                </a:lnTo>
                <a:lnTo>
                  <a:pt x="496" y="1251"/>
                </a:lnTo>
                <a:lnTo>
                  <a:pt x="497" y="1245"/>
                </a:lnTo>
                <a:lnTo>
                  <a:pt x="498" y="1245"/>
                </a:lnTo>
                <a:lnTo>
                  <a:pt x="500" y="1245"/>
                </a:lnTo>
                <a:lnTo>
                  <a:pt x="501" y="1245"/>
                </a:lnTo>
                <a:lnTo>
                  <a:pt x="502" y="1251"/>
                </a:lnTo>
                <a:lnTo>
                  <a:pt x="505" y="1258"/>
                </a:lnTo>
                <a:lnTo>
                  <a:pt x="506" y="1258"/>
                </a:lnTo>
                <a:lnTo>
                  <a:pt x="508" y="1227"/>
                </a:lnTo>
                <a:lnTo>
                  <a:pt x="509" y="1227"/>
                </a:lnTo>
                <a:lnTo>
                  <a:pt x="510" y="1227"/>
                </a:lnTo>
                <a:lnTo>
                  <a:pt x="511" y="1227"/>
                </a:lnTo>
                <a:lnTo>
                  <a:pt x="513" y="1220"/>
                </a:lnTo>
                <a:lnTo>
                  <a:pt x="515" y="1251"/>
                </a:lnTo>
                <a:lnTo>
                  <a:pt x="517" y="1245"/>
                </a:lnTo>
                <a:lnTo>
                  <a:pt x="518" y="1232"/>
                </a:lnTo>
                <a:lnTo>
                  <a:pt x="519" y="1232"/>
                </a:lnTo>
                <a:lnTo>
                  <a:pt x="520" y="1238"/>
                </a:lnTo>
                <a:lnTo>
                  <a:pt x="522" y="1232"/>
                </a:lnTo>
                <a:lnTo>
                  <a:pt x="524" y="1238"/>
                </a:lnTo>
                <a:lnTo>
                  <a:pt x="526" y="1251"/>
                </a:lnTo>
                <a:lnTo>
                  <a:pt x="527" y="1251"/>
                </a:lnTo>
                <a:lnTo>
                  <a:pt x="528" y="1251"/>
                </a:lnTo>
                <a:lnTo>
                  <a:pt x="530" y="1258"/>
                </a:lnTo>
                <a:lnTo>
                  <a:pt x="531" y="1258"/>
                </a:lnTo>
                <a:lnTo>
                  <a:pt x="532" y="1258"/>
                </a:lnTo>
                <a:lnTo>
                  <a:pt x="535" y="1238"/>
                </a:lnTo>
                <a:lnTo>
                  <a:pt x="536" y="1238"/>
                </a:lnTo>
                <a:lnTo>
                  <a:pt x="537" y="1238"/>
                </a:lnTo>
                <a:lnTo>
                  <a:pt x="539" y="1238"/>
                </a:lnTo>
                <a:lnTo>
                  <a:pt x="540" y="1238"/>
                </a:lnTo>
                <a:lnTo>
                  <a:pt x="541" y="1238"/>
                </a:lnTo>
                <a:lnTo>
                  <a:pt x="543" y="1207"/>
                </a:lnTo>
                <a:lnTo>
                  <a:pt x="545" y="1207"/>
                </a:lnTo>
                <a:lnTo>
                  <a:pt x="546" y="1207"/>
                </a:lnTo>
                <a:lnTo>
                  <a:pt x="548" y="1194"/>
                </a:lnTo>
                <a:lnTo>
                  <a:pt x="549" y="1201"/>
                </a:lnTo>
                <a:lnTo>
                  <a:pt x="550" y="1220"/>
                </a:lnTo>
                <a:lnTo>
                  <a:pt x="552" y="1220"/>
                </a:lnTo>
                <a:lnTo>
                  <a:pt x="553" y="1220"/>
                </a:lnTo>
                <a:lnTo>
                  <a:pt x="555" y="1227"/>
                </a:lnTo>
                <a:lnTo>
                  <a:pt x="557" y="1232"/>
                </a:lnTo>
                <a:lnTo>
                  <a:pt x="558" y="1245"/>
                </a:lnTo>
                <a:lnTo>
                  <a:pt x="559" y="1238"/>
                </a:lnTo>
                <a:lnTo>
                  <a:pt x="561" y="1232"/>
                </a:lnTo>
                <a:lnTo>
                  <a:pt x="562" y="1238"/>
                </a:lnTo>
                <a:lnTo>
                  <a:pt x="563" y="1238"/>
                </a:lnTo>
                <a:lnTo>
                  <a:pt x="566" y="1238"/>
                </a:lnTo>
                <a:lnTo>
                  <a:pt x="567" y="1245"/>
                </a:lnTo>
                <a:lnTo>
                  <a:pt x="568" y="1245"/>
                </a:lnTo>
                <a:lnTo>
                  <a:pt x="570" y="1245"/>
                </a:lnTo>
                <a:lnTo>
                  <a:pt x="571" y="1251"/>
                </a:lnTo>
                <a:lnTo>
                  <a:pt x="572" y="1238"/>
                </a:lnTo>
                <a:lnTo>
                  <a:pt x="574" y="1232"/>
                </a:lnTo>
                <a:lnTo>
                  <a:pt x="576" y="1238"/>
                </a:lnTo>
                <a:lnTo>
                  <a:pt x="578" y="1238"/>
                </a:lnTo>
                <a:lnTo>
                  <a:pt x="579" y="1220"/>
                </a:lnTo>
                <a:lnTo>
                  <a:pt x="580" y="1232"/>
                </a:lnTo>
                <a:lnTo>
                  <a:pt x="581" y="1238"/>
                </a:lnTo>
                <a:lnTo>
                  <a:pt x="583" y="1232"/>
                </a:lnTo>
                <a:lnTo>
                  <a:pt x="585" y="1232"/>
                </a:lnTo>
                <a:lnTo>
                  <a:pt x="587" y="1238"/>
                </a:lnTo>
                <a:lnTo>
                  <a:pt x="588" y="1238"/>
                </a:lnTo>
                <a:lnTo>
                  <a:pt x="589" y="1238"/>
                </a:lnTo>
                <a:lnTo>
                  <a:pt x="590" y="1220"/>
                </a:lnTo>
                <a:lnTo>
                  <a:pt x="592" y="1214"/>
                </a:lnTo>
                <a:lnTo>
                  <a:pt x="593" y="1220"/>
                </a:lnTo>
                <a:lnTo>
                  <a:pt x="596" y="1220"/>
                </a:lnTo>
                <a:lnTo>
                  <a:pt x="597" y="1214"/>
                </a:lnTo>
                <a:lnTo>
                  <a:pt x="598" y="1238"/>
                </a:lnTo>
                <a:lnTo>
                  <a:pt x="600" y="1238"/>
                </a:lnTo>
                <a:lnTo>
                  <a:pt x="601" y="1232"/>
                </a:lnTo>
                <a:lnTo>
                  <a:pt x="602" y="1227"/>
                </a:lnTo>
                <a:lnTo>
                  <a:pt x="603" y="1232"/>
                </a:lnTo>
                <a:lnTo>
                  <a:pt x="606" y="1227"/>
                </a:lnTo>
                <a:lnTo>
                  <a:pt x="607" y="1220"/>
                </a:lnTo>
                <a:lnTo>
                  <a:pt x="609" y="1227"/>
                </a:lnTo>
                <a:lnTo>
                  <a:pt x="610" y="1207"/>
                </a:lnTo>
                <a:lnTo>
                  <a:pt x="611" y="1207"/>
                </a:lnTo>
                <a:lnTo>
                  <a:pt x="613" y="1207"/>
                </a:lnTo>
                <a:lnTo>
                  <a:pt x="614" y="1220"/>
                </a:lnTo>
                <a:lnTo>
                  <a:pt x="616" y="1220"/>
                </a:lnTo>
                <a:lnTo>
                  <a:pt x="618" y="1232"/>
                </a:lnTo>
                <a:lnTo>
                  <a:pt x="619" y="1232"/>
                </a:lnTo>
                <a:lnTo>
                  <a:pt x="620" y="1227"/>
                </a:lnTo>
                <a:lnTo>
                  <a:pt x="622" y="1227"/>
                </a:lnTo>
                <a:lnTo>
                  <a:pt x="623" y="1232"/>
                </a:lnTo>
                <a:lnTo>
                  <a:pt x="624" y="1245"/>
                </a:lnTo>
                <a:lnTo>
                  <a:pt x="627" y="1245"/>
                </a:lnTo>
                <a:lnTo>
                  <a:pt x="628" y="1227"/>
                </a:lnTo>
                <a:lnTo>
                  <a:pt x="629" y="1220"/>
                </a:lnTo>
                <a:lnTo>
                  <a:pt x="631" y="1207"/>
                </a:lnTo>
                <a:lnTo>
                  <a:pt x="632" y="1201"/>
                </a:lnTo>
                <a:lnTo>
                  <a:pt x="633" y="1181"/>
                </a:lnTo>
                <a:lnTo>
                  <a:pt x="636" y="1201"/>
                </a:lnTo>
                <a:lnTo>
                  <a:pt x="637" y="1181"/>
                </a:lnTo>
                <a:lnTo>
                  <a:pt x="638" y="1181"/>
                </a:lnTo>
                <a:lnTo>
                  <a:pt x="640" y="1176"/>
                </a:lnTo>
                <a:lnTo>
                  <a:pt x="641" y="1181"/>
                </a:lnTo>
                <a:lnTo>
                  <a:pt x="642" y="1150"/>
                </a:lnTo>
                <a:lnTo>
                  <a:pt x="644" y="1119"/>
                </a:lnTo>
                <a:lnTo>
                  <a:pt x="646" y="1106"/>
                </a:lnTo>
                <a:lnTo>
                  <a:pt x="647" y="1093"/>
                </a:lnTo>
                <a:lnTo>
                  <a:pt x="649" y="1087"/>
                </a:lnTo>
                <a:lnTo>
                  <a:pt x="650" y="1093"/>
                </a:lnTo>
                <a:lnTo>
                  <a:pt x="651" y="1106"/>
                </a:lnTo>
                <a:lnTo>
                  <a:pt x="653" y="1100"/>
                </a:lnTo>
                <a:lnTo>
                  <a:pt x="654" y="1093"/>
                </a:lnTo>
                <a:lnTo>
                  <a:pt x="657" y="1069"/>
                </a:lnTo>
                <a:lnTo>
                  <a:pt x="658" y="1056"/>
                </a:lnTo>
                <a:lnTo>
                  <a:pt x="659" y="1030"/>
                </a:lnTo>
                <a:lnTo>
                  <a:pt x="660" y="999"/>
                </a:lnTo>
                <a:lnTo>
                  <a:pt x="662" y="974"/>
                </a:lnTo>
                <a:lnTo>
                  <a:pt x="663" y="911"/>
                </a:lnTo>
                <a:lnTo>
                  <a:pt x="664" y="878"/>
                </a:lnTo>
                <a:lnTo>
                  <a:pt x="667" y="854"/>
                </a:lnTo>
                <a:lnTo>
                  <a:pt x="668" y="803"/>
                </a:lnTo>
                <a:lnTo>
                  <a:pt x="670" y="759"/>
                </a:lnTo>
                <a:lnTo>
                  <a:pt x="671" y="715"/>
                </a:lnTo>
                <a:lnTo>
                  <a:pt x="672" y="638"/>
                </a:lnTo>
                <a:lnTo>
                  <a:pt x="673" y="563"/>
                </a:lnTo>
                <a:lnTo>
                  <a:pt x="675" y="563"/>
                </a:lnTo>
                <a:lnTo>
                  <a:pt x="677" y="544"/>
                </a:lnTo>
                <a:lnTo>
                  <a:pt x="679" y="569"/>
                </a:lnTo>
                <a:lnTo>
                  <a:pt x="680" y="544"/>
                </a:lnTo>
                <a:lnTo>
                  <a:pt x="681" y="487"/>
                </a:lnTo>
                <a:lnTo>
                  <a:pt x="682" y="410"/>
                </a:lnTo>
                <a:lnTo>
                  <a:pt x="684" y="355"/>
                </a:lnTo>
                <a:lnTo>
                  <a:pt x="685" y="329"/>
                </a:lnTo>
                <a:lnTo>
                  <a:pt x="688" y="348"/>
                </a:lnTo>
                <a:lnTo>
                  <a:pt x="689" y="410"/>
                </a:lnTo>
                <a:lnTo>
                  <a:pt x="690" y="355"/>
                </a:lnTo>
                <a:lnTo>
                  <a:pt x="692" y="278"/>
                </a:lnTo>
                <a:lnTo>
                  <a:pt x="693" y="184"/>
                </a:lnTo>
                <a:lnTo>
                  <a:pt x="694" y="96"/>
                </a:lnTo>
                <a:lnTo>
                  <a:pt x="697" y="70"/>
                </a:lnTo>
                <a:lnTo>
                  <a:pt x="698" y="0"/>
                </a:lnTo>
                <a:lnTo>
                  <a:pt x="699" y="57"/>
                </a:lnTo>
                <a:lnTo>
                  <a:pt x="701" y="83"/>
                </a:lnTo>
                <a:lnTo>
                  <a:pt x="702" y="133"/>
                </a:lnTo>
                <a:lnTo>
                  <a:pt x="703" y="70"/>
                </a:lnTo>
                <a:lnTo>
                  <a:pt x="705" y="184"/>
                </a:lnTo>
                <a:lnTo>
                  <a:pt x="707" y="197"/>
                </a:lnTo>
                <a:lnTo>
                  <a:pt x="708" y="215"/>
                </a:lnTo>
                <a:lnTo>
                  <a:pt x="710" y="265"/>
                </a:lnTo>
                <a:lnTo>
                  <a:pt x="711" y="342"/>
                </a:lnTo>
                <a:lnTo>
                  <a:pt x="712" y="373"/>
                </a:lnTo>
                <a:lnTo>
                  <a:pt x="714" y="443"/>
                </a:lnTo>
                <a:lnTo>
                  <a:pt x="715" y="506"/>
                </a:lnTo>
                <a:lnTo>
                  <a:pt x="717" y="511"/>
                </a:lnTo>
                <a:lnTo>
                  <a:pt x="719" y="569"/>
                </a:lnTo>
                <a:lnTo>
                  <a:pt x="720" y="645"/>
                </a:lnTo>
                <a:lnTo>
                  <a:pt x="721" y="638"/>
                </a:lnTo>
                <a:lnTo>
                  <a:pt x="723" y="727"/>
                </a:lnTo>
                <a:lnTo>
                  <a:pt x="724" y="790"/>
                </a:lnTo>
                <a:lnTo>
                  <a:pt x="725" y="841"/>
                </a:lnTo>
                <a:lnTo>
                  <a:pt x="728" y="834"/>
                </a:lnTo>
                <a:lnTo>
                  <a:pt x="729" y="885"/>
                </a:lnTo>
                <a:lnTo>
                  <a:pt x="730" y="885"/>
                </a:lnTo>
                <a:lnTo>
                  <a:pt x="732" y="929"/>
                </a:lnTo>
                <a:lnTo>
                  <a:pt x="733" y="974"/>
                </a:lnTo>
                <a:lnTo>
                  <a:pt x="734" y="1062"/>
                </a:lnTo>
                <a:lnTo>
                  <a:pt x="736" y="1113"/>
                </a:lnTo>
                <a:lnTo>
                  <a:pt x="738" y="1131"/>
                </a:lnTo>
                <a:lnTo>
                  <a:pt x="740" y="1150"/>
                </a:lnTo>
                <a:lnTo>
                  <a:pt x="741" y="1157"/>
                </a:lnTo>
                <a:lnTo>
                  <a:pt x="742" y="1150"/>
                </a:lnTo>
                <a:lnTo>
                  <a:pt x="743" y="1157"/>
                </a:lnTo>
                <a:lnTo>
                  <a:pt x="745" y="1170"/>
                </a:lnTo>
                <a:lnTo>
                  <a:pt x="746" y="1181"/>
                </a:lnTo>
                <a:lnTo>
                  <a:pt x="749" y="1194"/>
                </a:lnTo>
                <a:lnTo>
                  <a:pt x="750" y="1214"/>
                </a:lnTo>
                <a:lnTo>
                  <a:pt x="751" y="1220"/>
                </a:lnTo>
                <a:lnTo>
                  <a:pt x="752" y="1232"/>
                </a:lnTo>
                <a:lnTo>
                  <a:pt x="754" y="1238"/>
                </a:lnTo>
                <a:lnTo>
                  <a:pt x="755" y="1245"/>
                </a:lnTo>
                <a:lnTo>
                  <a:pt x="758" y="1238"/>
                </a:lnTo>
                <a:lnTo>
                  <a:pt x="759" y="1245"/>
                </a:lnTo>
                <a:lnTo>
                  <a:pt x="760" y="1251"/>
                </a:lnTo>
                <a:lnTo>
                  <a:pt x="762" y="1251"/>
                </a:lnTo>
                <a:lnTo>
                  <a:pt x="763" y="1251"/>
                </a:lnTo>
                <a:lnTo>
                  <a:pt x="764" y="1251"/>
                </a:lnTo>
                <a:lnTo>
                  <a:pt x="765" y="1251"/>
                </a:lnTo>
                <a:lnTo>
                  <a:pt x="768" y="1251"/>
                </a:lnTo>
                <a:lnTo>
                  <a:pt x="769" y="1245"/>
                </a:lnTo>
                <a:lnTo>
                  <a:pt x="771" y="1245"/>
                </a:lnTo>
                <a:lnTo>
                  <a:pt x="772" y="1251"/>
                </a:lnTo>
                <a:lnTo>
                  <a:pt x="773" y="1251"/>
                </a:lnTo>
                <a:lnTo>
                  <a:pt x="774" y="1251"/>
                </a:lnTo>
                <a:lnTo>
                  <a:pt x="776" y="1258"/>
                </a:lnTo>
                <a:lnTo>
                  <a:pt x="778" y="1258"/>
                </a:lnTo>
                <a:lnTo>
                  <a:pt x="780" y="1258"/>
                </a:lnTo>
                <a:lnTo>
                  <a:pt x="781" y="1258"/>
                </a:lnTo>
                <a:lnTo>
                  <a:pt x="782" y="1258"/>
                </a:lnTo>
                <a:lnTo>
                  <a:pt x="784" y="1258"/>
                </a:lnTo>
                <a:lnTo>
                  <a:pt x="785" y="1258"/>
                </a:lnTo>
                <a:lnTo>
                  <a:pt x="786" y="1251"/>
                </a:lnTo>
                <a:lnTo>
                  <a:pt x="789" y="1251"/>
                </a:lnTo>
                <a:lnTo>
                  <a:pt x="790" y="1251"/>
                </a:lnTo>
                <a:lnTo>
                  <a:pt x="791" y="1251"/>
                </a:lnTo>
                <a:lnTo>
                  <a:pt x="793" y="1251"/>
                </a:lnTo>
                <a:lnTo>
                  <a:pt x="794" y="1258"/>
                </a:lnTo>
                <a:lnTo>
                  <a:pt x="795" y="1258"/>
                </a:lnTo>
                <a:lnTo>
                  <a:pt x="797" y="1251"/>
                </a:lnTo>
                <a:lnTo>
                  <a:pt x="799" y="1251"/>
                </a:lnTo>
                <a:lnTo>
                  <a:pt x="800" y="1251"/>
                </a:lnTo>
                <a:lnTo>
                  <a:pt x="802" y="1251"/>
                </a:lnTo>
                <a:lnTo>
                  <a:pt x="803" y="1251"/>
                </a:lnTo>
                <a:lnTo>
                  <a:pt x="804" y="1258"/>
                </a:lnTo>
                <a:lnTo>
                  <a:pt x="806" y="1258"/>
                </a:lnTo>
                <a:lnTo>
                  <a:pt x="808" y="1258"/>
                </a:lnTo>
                <a:lnTo>
                  <a:pt x="809" y="1258"/>
                </a:lnTo>
                <a:lnTo>
                  <a:pt x="811" y="1258"/>
                </a:lnTo>
                <a:lnTo>
                  <a:pt x="812" y="1258"/>
                </a:lnTo>
                <a:lnTo>
                  <a:pt x="813" y="1258"/>
                </a:lnTo>
                <a:lnTo>
                  <a:pt x="815" y="1258"/>
                </a:lnTo>
                <a:lnTo>
                  <a:pt x="816" y="1258"/>
                </a:lnTo>
                <a:lnTo>
                  <a:pt x="819" y="1258"/>
                </a:lnTo>
                <a:lnTo>
                  <a:pt x="820" y="1258"/>
                </a:lnTo>
                <a:lnTo>
                  <a:pt x="821" y="1258"/>
                </a:lnTo>
                <a:lnTo>
                  <a:pt x="822" y="1258"/>
                </a:lnTo>
                <a:lnTo>
                  <a:pt x="824" y="1258"/>
                </a:lnTo>
                <a:lnTo>
                  <a:pt x="825" y="1258"/>
                </a:lnTo>
                <a:lnTo>
                  <a:pt x="826" y="1258"/>
                </a:lnTo>
                <a:lnTo>
                  <a:pt x="829" y="1258"/>
                </a:lnTo>
                <a:lnTo>
                  <a:pt x="830" y="1258"/>
                </a:lnTo>
                <a:lnTo>
                  <a:pt x="832" y="1258"/>
                </a:lnTo>
                <a:lnTo>
                  <a:pt x="833" y="1258"/>
                </a:lnTo>
                <a:lnTo>
                  <a:pt x="834" y="1258"/>
                </a:lnTo>
                <a:lnTo>
                  <a:pt x="835" y="1258"/>
                </a:lnTo>
                <a:lnTo>
                  <a:pt x="837" y="1258"/>
                </a:lnTo>
                <a:lnTo>
                  <a:pt x="839" y="1258"/>
                </a:lnTo>
                <a:lnTo>
                  <a:pt x="841" y="1258"/>
                </a:lnTo>
                <a:lnTo>
                  <a:pt x="842" y="1258"/>
                </a:lnTo>
                <a:lnTo>
                  <a:pt x="843" y="1258"/>
                </a:lnTo>
                <a:lnTo>
                  <a:pt x="844" y="1258"/>
                </a:lnTo>
                <a:lnTo>
                  <a:pt x="846" y="1258"/>
                </a:lnTo>
                <a:lnTo>
                  <a:pt x="847" y="1258"/>
                </a:lnTo>
                <a:lnTo>
                  <a:pt x="850" y="1258"/>
                </a:lnTo>
                <a:lnTo>
                  <a:pt x="851" y="1258"/>
                </a:lnTo>
                <a:lnTo>
                  <a:pt x="852" y="1258"/>
                </a:lnTo>
                <a:lnTo>
                  <a:pt x="854" y="1258"/>
                </a:lnTo>
                <a:lnTo>
                  <a:pt x="855" y="1258"/>
                </a:lnTo>
                <a:lnTo>
                  <a:pt x="856" y="1258"/>
                </a:lnTo>
                <a:lnTo>
                  <a:pt x="857" y="1258"/>
                </a:lnTo>
                <a:lnTo>
                  <a:pt x="860" y="1258"/>
                </a:lnTo>
                <a:lnTo>
                  <a:pt x="861" y="1258"/>
                </a:lnTo>
                <a:lnTo>
                  <a:pt x="863" y="1258"/>
                </a:lnTo>
                <a:lnTo>
                  <a:pt x="864" y="1258"/>
                </a:lnTo>
                <a:lnTo>
                  <a:pt x="865" y="1258"/>
                </a:lnTo>
                <a:lnTo>
                  <a:pt x="867" y="1258"/>
                </a:lnTo>
                <a:lnTo>
                  <a:pt x="869" y="1258"/>
                </a:lnTo>
                <a:lnTo>
                  <a:pt x="870" y="1258"/>
                </a:lnTo>
                <a:lnTo>
                  <a:pt x="872" y="1258"/>
                </a:lnTo>
                <a:lnTo>
                  <a:pt x="873" y="1258"/>
                </a:lnTo>
                <a:lnTo>
                  <a:pt x="874" y="1258"/>
                </a:lnTo>
                <a:lnTo>
                  <a:pt x="876" y="1258"/>
                </a:lnTo>
                <a:lnTo>
                  <a:pt x="877" y="1258"/>
                </a:lnTo>
                <a:lnTo>
                  <a:pt x="879" y="1258"/>
                </a:lnTo>
                <a:lnTo>
                  <a:pt x="881" y="1258"/>
                </a:lnTo>
                <a:lnTo>
                  <a:pt x="882" y="1258"/>
                </a:lnTo>
                <a:lnTo>
                  <a:pt x="883" y="1258"/>
                </a:lnTo>
                <a:lnTo>
                  <a:pt x="885" y="1258"/>
                </a:lnTo>
                <a:lnTo>
                  <a:pt x="886" y="1258"/>
                </a:lnTo>
                <a:lnTo>
                  <a:pt x="887" y="1258"/>
                </a:lnTo>
                <a:lnTo>
                  <a:pt x="890" y="1258"/>
                </a:lnTo>
                <a:lnTo>
                  <a:pt x="891" y="1258"/>
                </a:lnTo>
                <a:lnTo>
                  <a:pt x="892" y="1258"/>
                </a:lnTo>
                <a:lnTo>
                  <a:pt x="894" y="1258"/>
                </a:lnTo>
                <a:lnTo>
                  <a:pt x="895" y="1258"/>
                </a:lnTo>
                <a:lnTo>
                  <a:pt x="896" y="1258"/>
                </a:lnTo>
                <a:lnTo>
                  <a:pt x="898" y="1258"/>
                </a:lnTo>
                <a:lnTo>
                  <a:pt x="900" y="1258"/>
                </a:lnTo>
                <a:lnTo>
                  <a:pt x="901" y="1258"/>
                </a:lnTo>
                <a:lnTo>
                  <a:pt x="903" y="1258"/>
                </a:lnTo>
                <a:lnTo>
                  <a:pt x="904" y="1258"/>
                </a:lnTo>
                <a:lnTo>
                  <a:pt x="905" y="1258"/>
                </a:lnTo>
                <a:lnTo>
                  <a:pt x="907" y="1258"/>
                </a:lnTo>
                <a:lnTo>
                  <a:pt x="908" y="1258"/>
                </a:lnTo>
                <a:lnTo>
                  <a:pt x="911" y="1258"/>
                </a:lnTo>
                <a:lnTo>
                  <a:pt x="912" y="1258"/>
                </a:lnTo>
                <a:lnTo>
                  <a:pt x="913" y="1258"/>
                </a:lnTo>
                <a:lnTo>
                  <a:pt x="914" y="1258"/>
                </a:lnTo>
                <a:lnTo>
                  <a:pt x="916" y="1258"/>
                </a:lnTo>
                <a:lnTo>
                  <a:pt x="917" y="1258"/>
                </a:lnTo>
                <a:lnTo>
                  <a:pt x="918" y="1258"/>
                </a:lnTo>
                <a:lnTo>
                  <a:pt x="921" y="1258"/>
                </a:lnTo>
                <a:lnTo>
                  <a:pt x="922" y="1258"/>
                </a:lnTo>
                <a:lnTo>
                  <a:pt x="924" y="1258"/>
                </a:lnTo>
                <a:lnTo>
                  <a:pt x="925" y="1258"/>
                </a:lnTo>
                <a:lnTo>
                  <a:pt x="926" y="1258"/>
                </a:lnTo>
                <a:lnTo>
                  <a:pt x="927" y="1258"/>
                </a:lnTo>
                <a:lnTo>
                  <a:pt x="930" y="1258"/>
                </a:lnTo>
                <a:lnTo>
                  <a:pt x="931" y="1258"/>
                </a:lnTo>
                <a:lnTo>
                  <a:pt x="933" y="1258"/>
                </a:lnTo>
                <a:lnTo>
                  <a:pt x="934" y="1258"/>
                </a:lnTo>
                <a:lnTo>
                  <a:pt x="935" y="1258"/>
                </a:lnTo>
                <a:lnTo>
                  <a:pt x="936" y="1258"/>
                </a:lnTo>
                <a:lnTo>
                  <a:pt x="938" y="1258"/>
                </a:lnTo>
                <a:lnTo>
                  <a:pt x="940" y="1258"/>
                </a:lnTo>
                <a:lnTo>
                  <a:pt x="942" y="1258"/>
                </a:lnTo>
                <a:lnTo>
                  <a:pt x="943" y="1258"/>
                </a:lnTo>
                <a:lnTo>
                  <a:pt x="944" y="1258"/>
                </a:lnTo>
                <a:lnTo>
                  <a:pt x="946" y="1258"/>
                </a:lnTo>
                <a:lnTo>
                  <a:pt x="947" y="1258"/>
                </a:lnTo>
                <a:lnTo>
                  <a:pt x="948" y="1258"/>
                </a:lnTo>
                <a:lnTo>
                  <a:pt x="951" y="1258"/>
                </a:lnTo>
                <a:lnTo>
                  <a:pt x="952" y="1258"/>
                </a:lnTo>
                <a:lnTo>
                  <a:pt x="953" y="1258"/>
                </a:lnTo>
                <a:lnTo>
                  <a:pt x="955" y="1258"/>
                </a:lnTo>
                <a:lnTo>
                  <a:pt x="956" y="1258"/>
                </a:lnTo>
                <a:lnTo>
                  <a:pt x="957" y="1258"/>
                </a:lnTo>
                <a:lnTo>
                  <a:pt x="959" y="1258"/>
                </a:lnTo>
                <a:lnTo>
                  <a:pt x="961" y="1258"/>
                </a:lnTo>
                <a:lnTo>
                  <a:pt x="962" y="1258"/>
                </a:lnTo>
                <a:lnTo>
                  <a:pt x="964" y="1258"/>
                </a:lnTo>
                <a:lnTo>
                  <a:pt x="965" y="1258"/>
                </a:lnTo>
                <a:lnTo>
                  <a:pt x="966" y="1258"/>
                </a:lnTo>
                <a:lnTo>
                  <a:pt x="968" y="1258"/>
                </a:lnTo>
                <a:lnTo>
                  <a:pt x="969" y="1258"/>
                </a:lnTo>
                <a:lnTo>
                  <a:pt x="971" y="1258"/>
                </a:lnTo>
                <a:lnTo>
                  <a:pt x="973" y="1258"/>
                </a:lnTo>
                <a:lnTo>
                  <a:pt x="974" y="1258"/>
                </a:lnTo>
                <a:lnTo>
                  <a:pt x="975" y="1258"/>
                </a:lnTo>
                <a:lnTo>
                  <a:pt x="977" y="1251"/>
                </a:lnTo>
                <a:lnTo>
                  <a:pt x="978" y="1251"/>
                </a:lnTo>
                <a:lnTo>
                  <a:pt x="979" y="1251"/>
                </a:lnTo>
                <a:lnTo>
                  <a:pt x="982" y="1251"/>
                </a:lnTo>
                <a:lnTo>
                  <a:pt x="983" y="1251"/>
                </a:lnTo>
                <a:lnTo>
                  <a:pt x="984" y="1258"/>
                </a:lnTo>
                <a:lnTo>
                  <a:pt x="986" y="1258"/>
                </a:lnTo>
                <a:lnTo>
                  <a:pt x="987" y="1258"/>
                </a:lnTo>
                <a:lnTo>
                  <a:pt x="988" y="1258"/>
                </a:lnTo>
                <a:lnTo>
                  <a:pt x="991" y="1258"/>
                </a:lnTo>
                <a:lnTo>
                  <a:pt x="992" y="1258"/>
                </a:lnTo>
                <a:lnTo>
                  <a:pt x="994" y="1258"/>
                </a:lnTo>
                <a:lnTo>
                  <a:pt x="995" y="1251"/>
                </a:lnTo>
                <a:lnTo>
                  <a:pt x="996" y="1251"/>
                </a:lnTo>
                <a:lnTo>
                  <a:pt x="997" y="1251"/>
                </a:lnTo>
                <a:lnTo>
                  <a:pt x="999" y="1251"/>
                </a:lnTo>
                <a:lnTo>
                  <a:pt x="1001" y="1251"/>
                </a:lnTo>
                <a:lnTo>
                  <a:pt x="1003" y="1258"/>
                </a:lnTo>
                <a:lnTo>
                  <a:pt x="1004" y="1258"/>
                </a:lnTo>
                <a:lnTo>
                  <a:pt x="1005" y="1258"/>
                </a:lnTo>
                <a:lnTo>
                  <a:pt x="1006" y="1258"/>
                </a:lnTo>
                <a:lnTo>
                  <a:pt x="1008" y="1258"/>
                </a:lnTo>
                <a:lnTo>
                  <a:pt x="1009" y="1258"/>
                </a:lnTo>
                <a:lnTo>
                  <a:pt x="1012" y="1258"/>
                </a:lnTo>
                <a:lnTo>
                  <a:pt x="1013" y="1258"/>
                </a:lnTo>
                <a:lnTo>
                  <a:pt x="1014" y="1258"/>
                </a:lnTo>
                <a:lnTo>
                  <a:pt x="1016" y="1258"/>
                </a:lnTo>
                <a:lnTo>
                  <a:pt x="1017" y="1258"/>
                </a:lnTo>
                <a:lnTo>
                  <a:pt x="1018" y="1258"/>
                </a:lnTo>
                <a:lnTo>
                  <a:pt x="1019" y="1258"/>
                </a:lnTo>
                <a:lnTo>
                  <a:pt x="1022" y="1258"/>
                </a:lnTo>
                <a:lnTo>
                  <a:pt x="1023" y="1258"/>
                </a:lnTo>
                <a:lnTo>
                  <a:pt x="1025" y="1258"/>
                </a:lnTo>
                <a:lnTo>
                  <a:pt x="1026" y="1258"/>
                </a:lnTo>
                <a:lnTo>
                  <a:pt x="1027" y="1258"/>
                </a:lnTo>
                <a:lnTo>
                  <a:pt x="1029" y="1258"/>
                </a:lnTo>
                <a:lnTo>
                  <a:pt x="1030" y="1258"/>
                </a:lnTo>
                <a:lnTo>
                  <a:pt x="1032" y="1258"/>
                </a:lnTo>
                <a:lnTo>
                  <a:pt x="1034" y="1258"/>
                </a:lnTo>
                <a:lnTo>
                  <a:pt x="1035" y="1258"/>
                </a:lnTo>
                <a:lnTo>
                  <a:pt x="1036" y="1258"/>
                </a:lnTo>
                <a:lnTo>
                  <a:pt x="0" y="1258"/>
                </a:lnTo>
                <a:close/>
              </a:path>
            </a:pathLst>
          </a:custGeom>
          <a:solidFill>
            <a:srgbClr val="FFFF80"/>
          </a:solidFill>
          <a:ln w="4763">
            <a:solidFill>
              <a:srgbClr val="FFFF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1454" name="Freeform 19"/>
          <p:cNvSpPr>
            <a:spLocks/>
          </p:cNvSpPr>
          <p:nvPr/>
        </p:nvSpPr>
        <p:spPr bwMode="auto">
          <a:xfrm>
            <a:off x="2073275" y="2805113"/>
            <a:ext cx="371475" cy="561975"/>
          </a:xfrm>
          <a:custGeom>
            <a:avLst/>
            <a:gdLst>
              <a:gd name="T0" fmla="*/ 2147483647 w 1036"/>
              <a:gd name="T1" fmla="*/ 2147483647 h 1258"/>
              <a:gd name="T2" fmla="*/ 2147483647 w 1036"/>
              <a:gd name="T3" fmla="*/ 2147483647 h 1258"/>
              <a:gd name="T4" fmla="*/ 2147483647 w 1036"/>
              <a:gd name="T5" fmla="*/ 2147483647 h 1258"/>
              <a:gd name="T6" fmla="*/ 2147483647 w 1036"/>
              <a:gd name="T7" fmla="*/ 2147483647 h 1258"/>
              <a:gd name="T8" fmla="*/ 2147483647 w 1036"/>
              <a:gd name="T9" fmla="*/ 2147483647 h 1258"/>
              <a:gd name="T10" fmla="*/ 2147483647 w 1036"/>
              <a:gd name="T11" fmla="*/ 2147483647 h 1258"/>
              <a:gd name="T12" fmla="*/ 2147483647 w 1036"/>
              <a:gd name="T13" fmla="*/ 2147483647 h 1258"/>
              <a:gd name="T14" fmla="*/ 2147483647 w 1036"/>
              <a:gd name="T15" fmla="*/ 2147483647 h 1258"/>
              <a:gd name="T16" fmla="*/ 2147483647 w 1036"/>
              <a:gd name="T17" fmla="*/ 2147483647 h 1258"/>
              <a:gd name="T18" fmla="*/ 2147483647 w 1036"/>
              <a:gd name="T19" fmla="*/ 2147483647 h 1258"/>
              <a:gd name="T20" fmla="*/ 2147483647 w 1036"/>
              <a:gd name="T21" fmla="*/ 2147483647 h 1258"/>
              <a:gd name="T22" fmla="*/ 2147483647 w 1036"/>
              <a:gd name="T23" fmla="*/ 2147483647 h 1258"/>
              <a:gd name="T24" fmla="*/ 2147483647 w 1036"/>
              <a:gd name="T25" fmla="*/ 2147483647 h 1258"/>
              <a:gd name="T26" fmla="*/ 2147483647 w 1036"/>
              <a:gd name="T27" fmla="*/ 2147483647 h 1258"/>
              <a:gd name="T28" fmla="*/ 2147483647 w 1036"/>
              <a:gd name="T29" fmla="*/ 2147483647 h 1258"/>
              <a:gd name="T30" fmla="*/ 2147483647 w 1036"/>
              <a:gd name="T31" fmla="*/ 2147483647 h 1258"/>
              <a:gd name="T32" fmla="*/ 2147483647 w 1036"/>
              <a:gd name="T33" fmla="*/ 2147483647 h 1258"/>
              <a:gd name="T34" fmla="*/ 2147483647 w 1036"/>
              <a:gd name="T35" fmla="*/ 2147483647 h 1258"/>
              <a:gd name="T36" fmla="*/ 2147483647 w 1036"/>
              <a:gd name="T37" fmla="*/ 2147483647 h 1258"/>
              <a:gd name="T38" fmla="*/ 2147483647 w 1036"/>
              <a:gd name="T39" fmla="*/ 2147483647 h 1258"/>
              <a:gd name="T40" fmla="*/ 2147483647 w 1036"/>
              <a:gd name="T41" fmla="*/ 2147483647 h 1258"/>
              <a:gd name="T42" fmla="*/ 2147483647 w 1036"/>
              <a:gd name="T43" fmla="*/ 2147483647 h 1258"/>
              <a:gd name="T44" fmla="*/ 2147483647 w 1036"/>
              <a:gd name="T45" fmla="*/ 2147483647 h 1258"/>
              <a:gd name="T46" fmla="*/ 2147483647 w 1036"/>
              <a:gd name="T47" fmla="*/ 2147483647 h 1258"/>
              <a:gd name="T48" fmla="*/ 2147483647 w 1036"/>
              <a:gd name="T49" fmla="*/ 2147483647 h 1258"/>
              <a:gd name="T50" fmla="*/ 2147483647 w 1036"/>
              <a:gd name="T51" fmla="*/ 2147483647 h 1258"/>
              <a:gd name="T52" fmla="*/ 2147483647 w 1036"/>
              <a:gd name="T53" fmla="*/ 2147483647 h 1258"/>
              <a:gd name="T54" fmla="*/ 2147483647 w 1036"/>
              <a:gd name="T55" fmla="*/ 2147483647 h 1258"/>
              <a:gd name="T56" fmla="*/ 2147483647 w 1036"/>
              <a:gd name="T57" fmla="*/ 2147483647 h 1258"/>
              <a:gd name="T58" fmla="*/ 2147483647 w 1036"/>
              <a:gd name="T59" fmla="*/ 2147483647 h 1258"/>
              <a:gd name="T60" fmla="*/ 2147483647 w 1036"/>
              <a:gd name="T61" fmla="*/ 2147483647 h 1258"/>
              <a:gd name="T62" fmla="*/ 2147483647 w 1036"/>
              <a:gd name="T63" fmla="*/ 2147483647 h 1258"/>
              <a:gd name="T64" fmla="*/ 2147483647 w 1036"/>
              <a:gd name="T65" fmla="*/ 2147483647 h 1258"/>
              <a:gd name="T66" fmla="*/ 2147483647 w 1036"/>
              <a:gd name="T67" fmla="*/ 2147483647 h 1258"/>
              <a:gd name="T68" fmla="*/ 2147483647 w 1036"/>
              <a:gd name="T69" fmla="*/ 2147483647 h 1258"/>
              <a:gd name="T70" fmla="*/ 2147483647 w 1036"/>
              <a:gd name="T71" fmla="*/ 2147483647 h 1258"/>
              <a:gd name="T72" fmla="*/ 2147483647 w 1036"/>
              <a:gd name="T73" fmla="*/ 2147483647 h 1258"/>
              <a:gd name="T74" fmla="*/ 2147483647 w 1036"/>
              <a:gd name="T75" fmla="*/ 2147483647 h 1258"/>
              <a:gd name="T76" fmla="*/ 2147483647 w 1036"/>
              <a:gd name="T77" fmla="*/ 2147483647 h 1258"/>
              <a:gd name="T78" fmla="*/ 2147483647 w 1036"/>
              <a:gd name="T79" fmla="*/ 2147483647 h 1258"/>
              <a:gd name="T80" fmla="*/ 2147483647 w 1036"/>
              <a:gd name="T81" fmla="*/ 2147483647 h 1258"/>
              <a:gd name="T82" fmla="*/ 2147483647 w 1036"/>
              <a:gd name="T83" fmla="*/ 2147483647 h 1258"/>
              <a:gd name="T84" fmla="*/ 2147483647 w 1036"/>
              <a:gd name="T85" fmla="*/ 2147483647 h 1258"/>
              <a:gd name="T86" fmla="*/ 2147483647 w 1036"/>
              <a:gd name="T87" fmla="*/ 2147483647 h 1258"/>
              <a:gd name="T88" fmla="*/ 2147483647 w 1036"/>
              <a:gd name="T89" fmla="*/ 2147483647 h 1258"/>
              <a:gd name="T90" fmla="*/ 2147483647 w 1036"/>
              <a:gd name="T91" fmla="*/ 2147483647 h 1258"/>
              <a:gd name="T92" fmla="*/ 2147483647 w 1036"/>
              <a:gd name="T93" fmla="*/ 2147483647 h 1258"/>
              <a:gd name="T94" fmla="*/ 2147483647 w 1036"/>
              <a:gd name="T95" fmla="*/ 2147483647 h 1258"/>
              <a:gd name="T96" fmla="*/ 2147483647 w 1036"/>
              <a:gd name="T97" fmla="*/ 2147483647 h 1258"/>
              <a:gd name="T98" fmla="*/ 2147483647 w 1036"/>
              <a:gd name="T99" fmla="*/ 2147483647 h 1258"/>
              <a:gd name="T100" fmla="*/ 2147483647 w 1036"/>
              <a:gd name="T101" fmla="*/ 2147483647 h 1258"/>
              <a:gd name="T102" fmla="*/ 2147483647 w 1036"/>
              <a:gd name="T103" fmla="*/ 2147483647 h 1258"/>
              <a:gd name="T104" fmla="*/ 2147483647 w 1036"/>
              <a:gd name="T105" fmla="*/ 2147483647 h 1258"/>
              <a:gd name="T106" fmla="*/ 2147483647 w 1036"/>
              <a:gd name="T107" fmla="*/ 2147483647 h 1258"/>
              <a:gd name="T108" fmla="*/ 2147483647 w 1036"/>
              <a:gd name="T109" fmla="*/ 2147483647 h 1258"/>
              <a:gd name="T110" fmla="*/ 2147483647 w 1036"/>
              <a:gd name="T111" fmla="*/ 2147483647 h 1258"/>
              <a:gd name="T112" fmla="*/ 2147483647 w 1036"/>
              <a:gd name="T113" fmla="*/ 2147483647 h 1258"/>
              <a:gd name="T114" fmla="*/ 2147483647 w 1036"/>
              <a:gd name="T115" fmla="*/ 2147483647 h 1258"/>
              <a:gd name="T116" fmla="*/ 2147483647 w 1036"/>
              <a:gd name="T117" fmla="*/ 2147483647 h 1258"/>
              <a:gd name="T118" fmla="*/ 2147483647 w 1036"/>
              <a:gd name="T119" fmla="*/ 2147483647 h 1258"/>
              <a:gd name="T120" fmla="*/ 2147483647 w 1036"/>
              <a:gd name="T121" fmla="*/ 2147483647 h 1258"/>
              <a:gd name="T122" fmla="*/ 2147483647 w 1036"/>
              <a:gd name="T123" fmla="*/ 2147483647 h 1258"/>
              <a:gd name="T124" fmla="*/ 2147483647 w 1036"/>
              <a:gd name="T125" fmla="*/ 2147483647 h 125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36"/>
              <a:gd name="T190" fmla="*/ 0 h 1258"/>
              <a:gd name="T191" fmla="*/ 1036 w 1036"/>
              <a:gd name="T192" fmla="*/ 1258 h 125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36" h="1258">
                <a:moveTo>
                  <a:pt x="0" y="1245"/>
                </a:moveTo>
                <a:lnTo>
                  <a:pt x="1" y="1245"/>
                </a:lnTo>
                <a:lnTo>
                  <a:pt x="2" y="1245"/>
                </a:lnTo>
                <a:lnTo>
                  <a:pt x="3" y="1258"/>
                </a:lnTo>
                <a:lnTo>
                  <a:pt x="5" y="1245"/>
                </a:lnTo>
                <a:lnTo>
                  <a:pt x="7" y="1245"/>
                </a:lnTo>
                <a:lnTo>
                  <a:pt x="9" y="1238"/>
                </a:lnTo>
                <a:lnTo>
                  <a:pt x="10" y="1232"/>
                </a:lnTo>
                <a:lnTo>
                  <a:pt x="11" y="1232"/>
                </a:lnTo>
                <a:lnTo>
                  <a:pt x="12" y="1245"/>
                </a:lnTo>
                <a:lnTo>
                  <a:pt x="14" y="1245"/>
                </a:lnTo>
                <a:lnTo>
                  <a:pt x="15" y="1251"/>
                </a:lnTo>
                <a:lnTo>
                  <a:pt x="18" y="1258"/>
                </a:lnTo>
                <a:lnTo>
                  <a:pt x="19" y="1258"/>
                </a:lnTo>
                <a:lnTo>
                  <a:pt x="20" y="1258"/>
                </a:lnTo>
                <a:lnTo>
                  <a:pt x="22" y="1258"/>
                </a:lnTo>
                <a:lnTo>
                  <a:pt x="23" y="1258"/>
                </a:lnTo>
                <a:lnTo>
                  <a:pt x="24" y="1258"/>
                </a:lnTo>
                <a:lnTo>
                  <a:pt x="25" y="1258"/>
                </a:lnTo>
                <a:lnTo>
                  <a:pt x="28" y="1258"/>
                </a:lnTo>
                <a:lnTo>
                  <a:pt x="29" y="1258"/>
                </a:lnTo>
                <a:lnTo>
                  <a:pt x="31" y="1258"/>
                </a:lnTo>
                <a:lnTo>
                  <a:pt x="32" y="1251"/>
                </a:lnTo>
                <a:lnTo>
                  <a:pt x="33" y="1251"/>
                </a:lnTo>
                <a:lnTo>
                  <a:pt x="35" y="1251"/>
                </a:lnTo>
                <a:lnTo>
                  <a:pt x="36" y="1251"/>
                </a:lnTo>
                <a:lnTo>
                  <a:pt x="38" y="1251"/>
                </a:lnTo>
                <a:lnTo>
                  <a:pt x="40" y="1258"/>
                </a:lnTo>
                <a:lnTo>
                  <a:pt x="41" y="1258"/>
                </a:lnTo>
                <a:lnTo>
                  <a:pt x="42" y="1258"/>
                </a:lnTo>
                <a:lnTo>
                  <a:pt x="44" y="1258"/>
                </a:lnTo>
                <a:lnTo>
                  <a:pt x="45" y="1258"/>
                </a:lnTo>
                <a:lnTo>
                  <a:pt x="46" y="1258"/>
                </a:lnTo>
                <a:lnTo>
                  <a:pt x="49" y="1258"/>
                </a:lnTo>
                <a:lnTo>
                  <a:pt x="50" y="1258"/>
                </a:lnTo>
                <a:lnTo>
                  <a:pt x="51" y="1258"/>
                </a:lnTo>
                <a:lnTo>
                  <a:pt x="53" y="1258"/>
                </a:lnTo>
                <a:lnTo>
                  <a:pt x="54" y="1251"/>
                </a:lnTo>
                <a:lnTo>
                  <a:pt x="55" y="1251"/>
                </a:lnTo>
                <a:lnTo>
                  <a:pt x="58" y="1251"/>
                </a:lnTo>
                <a:lnTo>
                  <a:pt x="59" y="1251"/>
                </a:lnTo>
                <a:lnTo>
                  <a:pt x="60" y="1251"/>
                </a:lnTo>
                <a:lnTo>
                  <a:pt x="62" y="1258"/>
                </a:lnTo>
                <a:lnTo>
                  <a:pt x="63" y="1258"/>
                </a:lnTo>
                <a:lnTo>
                  <a:pt x="64" y="1258"/>
                </a:lnTo>
                <a:lnTo>
                  <a:pt x="66" y="1258"/>
                </a:lnTo>
                <a:lnTo>
                  <a:pt x="68" y="1258"/>
                </a:lnTo>
                <a:lnTo>
                  <a:pt x="70" y="1258"/>
                </a:lnTo>
                <a:lnTo>
                  <a:pt x="71" y="1258"/>
                </a:lnTo>
                <a:lnTo>
                  <a:pt x="72" y="1258"/>
                </a:lnTo>
                <a:lnTo>
                  <a:pt x="73" y="1258"/>
                </a:lnTo>
                <a:lnTo>
                  <a:pt x="75" y="1251"/>
                </a:lnTo>
                <a:lnTo>
                  <a:pt x="76" y="1251"/>
                </a:lnTo>
                <a:lnTo>
                  <a:pt x="79" y="1245"/>
                </a:lnTo>
                <a:lnTo>
                  <a:pt x="80" y="1245"/>
                </a:lnTo>
                <a:lnTo>
                  <a:pt x="81" y="1245"/>
                </a:lnTo>
                <a:lnTo>
                  <a:pt x="82" y="1251"/>
                </a:lnTo>
                <a:lnTo>
                  <a:pt x="84" y="1251"/>
                </a:lnTo>
                <a:lnTo>
                  <a:pt x="85" y="1258"/>
                </a:lnTo>
                <a:lnTo>
                  <a:pt x="86" y="1258"/>
                </a:lnTo>
                <a:lnTo>
                  <a:pt x="89" y="1258"/>
                </a:lnTo>
                <a:lnTo>
                  <a:pt x="90" y="1258"/>
                </a:lnTo>
                <a:lnTo>
                  <a:pt x="92" y="1258"/>
                </a:lnTo>
                <a:lnTo>
                  <a:pt x="93" y="1258"/>
                </a:lnTo>
                <a:lnTo>
                  <a:pt x="94" y="1258"/>
                </a:lnTo>
                <a:lnTo>
                  <a:pt x="95" y="1258"/>
                </a:lnTo>
                <a:lnTo>
                  <a:pt x="97" y="1245"/>
                </a:lnTo>
                <a:lnTo>
                  <a:pt x="99" y="1245"/>
                </a:lnTo>
                <a:lnTo>
                  <a:pt x="101" y="1245"/>
                </a:lnTo>
                <a:lnTo>
                  <a:pt x="102" y="1238"/>
                </a:lnTo>
                <a:lnTo>
                  <a:pt x="103" y="1238"/>
                </a:lnTo>
                <a:lnTo>
                  <a:pt x="104" y="1251"/>
                </a:lnTo>
                <a:lnTo>
                  <a:pt x="106" y="1251"/>
                </a:lnTo>
                <a:lnTo>
                  <a:pt x="107" y="1251"/>
                </a:lnTo>
                <a:lnTo>
                  <a:pt x="110" y="1258"/>
                </a:lnTo>
                <a:lnTo>
                  <a:pt x="111" y="1258"/>
                </a:lnTo>
                <a:lnTo>
                  <a:pt x="112" y="1258"/>
                </a:lnTo>
                <a:lnTo>
                  <a:pt x="114" y="1251"/>
                </a:lnTo>
                <a:lnTo>
                  <a:pt x="115" y="1251"/>
                </a:lnTo>
                <a:lnTo>
                  <a:pt x="116" y="1238"/>
                </a:lnTo>
                <a:lnTo>
                  <a:pt x="119" y="1238"/>
                </a:lnTo>
                <a:lnTo>
                  <a:pt x="120" y="1238"/>
                </a:lnTo>
                <a:lnTo>
                  <a:pt x="121" y="1238"/>
                </a:lnTo>
                <a:lnTo>
                  <a:pt x="123" y="1238"/>
                </a:lnTo>
                <a:lnTo>
                  <a:pt x="124" y="1251"/>
                </a:lnTo>
                <a:lnTo>
                  <a:pt x="125" y="1251"/>
                </a:lnTo>
                <a:lnTo>
                  <a:pt x="127" y="1251"/>
                </a:lnTo>
                <a:lnTo>
                  <a:pt x="129" y="1258"/>
                </a:lnTo>
                <a:lnTo>
                  <a:pt x="130" y="1258"/>
                </a:lnTo>
                <a:lnTo>
                  <a:pt x="132" y="1251"/>
                </a:lnTo>
                <a:lnTo>
                  <a:pt x="133" y="1238"/>
                </a:lnTo>
                <a:lnTo>
                  <a:pt x="134" y="1238"/>
                </a:lnTo>
                <a:lnTo>
                  <a:pt x="136" y="1238"/>
                </a:lnTo>
                <a:lnTo>
                  <a:pt x="137" y="1238"/>
                </a:lnTo>
                <a:lnTo>
                  <a:pt x="139" y="1245"/>
                </a:lnTo>
                <a:lnTo>
                  <a:pt x="141" y="1258"/>
                </a:lnTo>
                <a:lnTo>
                  <a:pt x="142" y="1258"/>
                </a:lnTo>
                <a:lnTo>
                  <a:pt x="143" y="1227"/>
                </a:lnTo>
                <a:lnTo>
                  <a:pt x="145" y="1227"/>
                </a:lnTo>
                <a:lnTo>
                  <a:pt x="146" y="1207"/>
                </a:lnTo>
                <a:lnTo>
                  <a:pt x="147" y="1201"/>
                </a:lnTo>
                <a:lnTo>
                  <a:pt x="150" y="1194"/>
                </a:lnTo>
                <a:lnTo>
                  <a:pt x="151" y="1227"/>
                </a:lnTo>
                <a:lnTo>
                  <a:pt x="152" y="1227"/>
                </a:lnTo>
                <a:lnTo>
                  <a:pt x="154" y="1238"/>
                </a:lnTo>
                <a:lnTo>
                  <a:pt x="155" y="1238"/>
                </a:lnTo>
                <a:lnTo>
                  <a:pt x="156" y="1238"/>
                </a:lnTo>
                <a:lnTo>
                  <a:pt x="158" y="1220"/>
                </a:lnTo>
                <a:lnTo>
                  <a:pt x="160" y="1207"/>
                </a:lnTo>
                <a:lnTo>
                  <a:pt x="162" y="1214"/>
                </a:lnTo>
                <a:lnTo>
                  <a:pt x="163" y="1201"/>
                </a:lnTo>
                <a:lnTo>
                  <a:pt x="164" y="1194"/>
                </a:lnTo>
                <a:lnTo>
                  <a:pt x="165" y="1194"/>
                </a:lnTo>
                <a:lnTo>
                  <a:pt x="167" y="1207"/>
                </a:lnTo>
                <a:lnTo>
                  <a:pt x="168" y="1201"/>
                </a:lnTo>
                <a:lnTo>
                  <a:pt x="171" y="1220"/>
                </a:lnTo>
                <a:lnTo>
                  <a:pt x="172" y="1220"/>
                </a:lnTo>
                <a:lnTo>
                  <a:pt x="173" y="1227"/>
                </a:lnTo>
                <a:lnTo>
                  <a:pt x="174" y="1207"/>
                </a:lnTo>
                <a:lnTo>
                  <a:pt x="176" y="1194"/>
                </a:lnTo>
                <a:lnTo>
                  <a:pt x="177" y="1181"/>
                </a:lnTo>
                <a:lnTo>
                  <a:pt x="180" y="1181"/>
                </a:lnTo>
                <a:lnTo>
                  <a:pt x="181" y="1170"/>
                </a:lnTo>
                <a:lnTo>
                  <a:pt x="182" y="1137"/>
                </a:lnTo>
                <a:lnTo>
                  <a:pt x="184" y="1144"/>
                </a:lnTo>
                <a:lnTo>
                  <a:pt x="185" y="1150"/>
                </a:lnTo>
                <a:lnTo>
                  <a:pt x="186" y="1163"/>
                </a:lnTo>
                <a:lnTo>
                  <a:pt x="187" y="1188"/>
                </a:lnTo>
                <a:lnTo>
                  <a:pt x="190" y="1201"/>
                </a:lnTo>
                <a:lnTo>
                  <a:pt x="191" y="1207"/>
                </a:lnTo>
                <a:lnTo>
                  <a:pt x="193" y="1201"/>
                </a:lnTo>
                <a:lnTo>
                  <a:pt x="194" y="1194"/>
                </a:lnTo>
                <a:lnTo>
                  <a:pt x="195" y="1176"/>
                </a:lnTo>
                <a:lnTo>
                  <a:pt x="197" y="1176"/>
                </a:lnTo>
                <a:lnTo>
                  <a:pt x="198" y="1176"/>
                </a:lnTo>
                <a:lnTo>
                  <a:pt x="200" y="1163"/>
                </a:lnTo>
                <a:lnTo>
                  <a:pt x="202" y="1157"/>
                </a:lnTo>
                <a:lnTo>
                  <a:pt x="203" y="1126"/>
                </a:lnTo>
                <a:lnTo>
                  <a:pt x="204" y="1137"/>
                </a:lnTo>
                <a:lnTo>
                  <a:pt x="206" y="1131"/>
                </a:lnTo>
                <a:lnTo>
                  <a:pt x="207" y="1106"/>
                </a:lnTo>
                <a:lnTo>
                  <a:pt x="208" y="1100"/>
                </a:lnTo>
                <a:lnTo>
                  <a:pt x="211" y="1100"/>
                </a:lnTo>
                <a:lnTo>
                  <a:pt x="212" y="1119"/>
                </a:lnTo>
                <a:lnTo>
                  <a:pt x="213" y="1131"/>
                </a:lnTo>
                <a:lnTo>
                  <a:pt x="215" y="1157"/>
                </a:lnTo>
                <a:lnTo>
                  <a:pt x="216" y="1170"/>
                </a:lnTo>
                <a:lnTo>
                  <a:pt x="217" y="1207"/>
                </a:lnTo>
                <a:lnTo>
                  <a:pt x="219" y="1214"/>
                </a:lnTo>
                <a:lnTo>
                  <a:pt x="221" y="1207"/>
                </a:lnTo>
                <a:lnTo>
                  <a:pt x="222" y="1232"/>
                </a:lnTo>
                <a:lnTo>
                  <a:pt x="224" y="1214"/>
                </a:lnTo>
                <a:lnTo>
                  <a:pt x="225" y="1227"/>
                </a:lnTo>
                <a:lnTo>
                  <a:pt x="226" y="1207"/>
                </a:lnTo>
                <a:lnTo>
                  <a:pt x="228" y="1207"/>
                </a:lnTo>
                <a:lnTo>
                  <a:pt x="230" y="1201"/>
                </a:lnTo>
                <a:lnTo>
                  <a:pt x="232" y="1220"/>
                </a:lnTo>
                <a:lnTo>
                  <a:pt x="233" y="1220"/>
                </a:lnTo>
                <a:lnTo>
                  <a:pt x="234" y="1238"/>
                </a:lnTo>
                <a:lnTo>
                  <a:pt x="235" y="1238"/>
                </a:lnTo>
                <a:lnTo>
                  <a:pt x="237" y="1238"/>
                </a:lnTo>
                <a:lnTo>
                  <a:pt x="238" y="1245"/>
                </a:lnTo>
                <a:lnTo>
                  <a:pt x="241" y="1232"/>
                </a:lnTo>
                <a:lnTo>
                  <a:pt x="242" y="1227"/>
                </a:lnTo>
                <a:lnTo>
                  <a:pt x="243" y="1232"/>
                </a:lnTo>
                <a:lnTo>
                  <a:pt x="244" y="1227"/>
                </a:lnTo>
                <a:lnTo>
                  <a:pt x="246" y="1220"/>
                </a:lnTo>
                <a:lnTo>
                  <a:pt x="247" y="1232"/>
                </a:lnTo>
                <a:lnTo>
                  <a:pt x="248" y="1238"/>
                </a:lnTo>
                <a:lnTo>
                  <a:pt x="251" y="1238"/>
                </a:lnTo>
                <a:lnTo>
                  <a:pt x="252" y="1251"/>
                </a:lnTo>
                <a:lnTo>
                  <a:pt x="254" y="1258"/>
                </a:lnTo>
                <a:lnTo>
                  <a:pt x="255" y="1258"/>
                </a:lnTo>
                <a:lnTo>
                  <a:pt x="256" y="1258"/>
                </a:lnTo>
                <a:lnTo>
                  <a:pt x="257" y="1258"/>
                </a:lnTo>
                <a:lnTo>
                  <a:pt x="259" y="1258"/>
                </a:lnTo>
                <a:lnTo>
                  <a:pt x="261" y="1258"/>
                </a:lnTo>
                <a:lnTo>
                  <a:pt x="263" y="1258"/>
                </a:lnTo>
                <a:lnTo>
                  <a:pt x="264" y="1258"/>
                </a:lnTo>
                <a:lnTo>
                  <a:pt x="265" y="1245"/>
                </a:lnTo>
                <a:lnTo>
                  <a:pt x="266" y="1245"/>
                </a:lnTo>
                <a:lnTo>
                  <a:pt x="268" y="1238"/>
                </a:lnTo>
                <a:lnTo>
                  <a:pt x="269" y="1232"/>
                </a:lnTo>
                <a:lnTo>
                  <a:pt x="272" y="1232"/>
                </a:lnTo>
                <a:lnTo>
                  <a:pt x="273" y="1245"/>
                </a:lnTo>
                <a:lnTo>
                  <a:pt x="274" y="1238"/>
                </a:lnTo>
                <a:lnTo>
                  <a:pt x="276" y="1245"/>
                </a:lnTo>
                <a:lnTo>
                  <a:pt x="277" y="1251"/>
                </a:lnTo>
                <a:lnTo>
                  <a:pt x="278" y="1251"/>
                </a:lnTo>
                <a:lnTo>
                  <a:pt x="279" y="1251"/>
                </a:lnTo>
                <a:lnTo>
                  <a:pt x="282" y="1251"/>
                </a:lnTo>
                <a:lnTo>
                  <a:pt x="283" y="1251"/>
                </a:lnTo>
                <a:lnTo>
                  <a:pt x="285" y="1251"/>
                </a:lnTo>
                <a:lnTo>
                  <a:pt x="286" y="1251"/>
                </a:lnTo>
                <a:lnTo>
                  <a:pt x="287" y="1251"/>
                </a:lnTo>
                <a:lnTo>
                  <a:pt x="289" y="1258"/>
                </a:lnTo>
                <a:lnTo>
                  <a:pt x="291" y="1258"/>
                </a:lnTo>
                <a:lnTo>
                  <a:pt x="292" y="1258"/>
                </a:lnTo>
                <a:lnTo>
                  <a:pt x="294" y="1258"/>
                </a:lnTo>
                <a:lnTo>
                  <a:pt x="295" y="1258"/>
                </a:lnTo>
                <a:lnTo>
                  <a:pt x="296" y="1258"/>
                </a:lnTo>
                <a:lnTo>
                  <a:pt x="298" y="1258"/>
                </a:lnTo>
                <a:lnTo>
                  <a:pt x="299" y="1258"/>
                </a:lnTo>
                <a:lnTo>
                  <a:pt x="301" y="1258"/>
                </a:lnTo>
                <a:lnTo>
                  <a:pt x="303" y="1258"/>
                </a:lnTo>
                <a:lnTo>
                  <a:pt x="304" y="1258"/>
                </a:lnTo>
                <a:lnTo>
                  <a:pt x="305" y="1258"/>
                </a:lnTo>
                <a:lnTo>
                  <a:pt x="307" y="1258"/>
                </a:lnTo>
                <a:lnTo>
                  <a:pt x="308" y="1251"/>
                </a:lnTo>
                <a:lnTo>
                  <a:pt x="309" y="1245"/>
                </a:lnTo>
                <a:lnTo>
                  <a:pt x="312" y="1245"/>
                </a:lnTo>
                <a:lnTo>
                  <a:pt x="313" y="1245"/>
                </a:lnTo>
                <a:lnTo>
                  <a:pt x="314" y="1238"/>
                </a:lnTo>
                <a:lnTo>
                  <a:pt x="316" y="1238"/>
                </a:lnTo>
                <a:lnTo>
                  <a:pt x="317" y="1245"/>
                </a:lnTo>
                <a:lnTo>
                  <a:pt x="318" y="1245"/>
                </a:lnTo>
                <a:lnTo>
                  <a:pt x="320" y="1245"/>
                </a:lnTo>
                <a:lnTo>
                  <a:pt x="322" y="1251"/>
                </a:lnTo>
                <a:lnTo>
                  <a:pt x="324" y="1251"/>
                </a:lnTo>
                <a:lnTo>
                  <a:pt x="325" y="1245"/>
                </a:lnTo>
                <a:lnTo>
                  <a:pt x="326" y="1245"/>
                </a:lnTo>
                <a:lnTo>
                  <a:pt x="327" y="1245"/>
                </a:lnTo>
                <a:lnTo>
                  <a:pt x="329" y="1245"/>
                </a:lnTo>
                <a:lnTo>
                  <a:pt x="330" y="1245"/>
                </a:lnTo>
                <a:lnTo>
                  <a:pt x="333" y="1251"/>
                </a:lnTo>
                <a:lnTo>
                  <a:pt x="334" y="1245"/>
                </a:lnTo>
                <a:lnTo>
                  <a:pt x="335" y="1238"/>
                </a:lnTo>
                <a:lnTo>
                  <a:pt x="336" y="1232"/>
                </a:lnTo>
                <a:lnTo>
                  <a:pt x="338" y="1238"/>
                </a:lnTo>
                <a:lnTo>
                  <a:pt x="339" y="1227"/>
                </a:lnTo>
                <a:lnTo>
                  <a:pt x="340" y="1220"/>
                </a:lnTo>
                <a:lnTo>
                  <a:pt x="343" y="1227"/>
                </a:lnTo>
                <a:lnTo>
                  <a:pt x="344" y="1220"/>
                </a:lnTo>
                <a:lnTo>
                  <a:pt x="346" y="1220"/>
                </a:lnTo>
                <a:lnTo>
                  <a:pt x="347" y="1232"/>
                </a:lnTo>
                <a:lnTo>
                  <a:pt x="348" y="1245"/>
                </a:lnTo>
                <a:lnTo>
                  <a:pt x="349" y="1245"/>
                </a:lnTo>
                <a:lnTo>
                  <a:pt x="352" y="1245"/>
                </a:lnTo>
                <a:lnTo>
                  <a:pt x="353" y="1238"/>
                </a:lnTo>
                <a:lnTo>
                  <a:pt x="355" y="1232"/>
                </a:lnTo>
                <a:lnTo>
                  <a:pt x="356" y="1227"/>
                </a:lnTo>
                <a:lnTo>
                  <a:pt x="357" y="1214"/>
                </a:lnTo>
                <a:lnTo>
                  <a:pt x="359" y="1214"/>
                </a:lnTo>
                <a:lnTo>
                  <a:pt x="360" y="1214"/>
                </a:lnTo>
                <a:lnTo>
                  <a:pt x="362" y="1214"/>
                </a:lnTo>
                <a:lnTo>
                  <a:pt x="364" y="1220"/>
                </a:lnTo>
                <a:lnTo>
                  <a:pt x="365" y="1232"/>
                </a:lnTo>
                <a:lnTo>
                  <a:pt x="366" y="1232"/>
                </a:lnTo>
                <a:lnTo>
                  <a:pt x="368" y="1238"/>
                </a:lnTo>
                <a:lnTo>
                  <a:pt x="369" y="1238"/>
                </a:lnTo>
                <a:lnTo>
                  <a:pt x="370" y="1227"/>
                </a:lnTo>
                <a:lnTo>
                  <a:pt x="373" y="1220"/>
                </a:lnTo>
                <a:lnTo>
                  <a:pt x="374" y="1227"/>
                </a:lnTo>
                <a:lnTo>
                  <a:pt x="375" y="1220"/>
                </a:lnTo>
                <a:lnTo>
                  <a:pt x="377" y="1227"/>
                </a:lnTo>
                <a:lnTo>
                  <a:pt x="378" y="1227"/>
                </a:lnTo>
                <a:lnTo>
                  <a:pt x="379" y="1220"/>
                </a:lnTo>
                <a:lnTo>
                  <a:pt x="381" y="1227"/>
                </a:lnTo>
                <a:lnTo>
                  <a:pt x="383" y="1232"/>
                </a:lnTo>
                <a:lnTo>
                  <a:pt x="384" y="1220"/>
                </a:lnTo>
                <a:lnTo>
                  <a:pt x="386" y="1227"/>
                </a:lnTo>
                <a:lnTo>
                  <a:pt x="387" y="1238"/>
                </a:lnTo>
                <a:lnTo>
                  <a:pt x="388" y="1232"/>
                </a:lnTo>
                <a:lnTo>
                  <a:pt x="390" y="1207"/>
                </a:lnTo>
                <a:lnTo>
                  <a:pt x="391" y="1214"/>
                </a:lnTo>
                <a:lnTo>
                  <a:pt x="393" y="1214"/>
                </a:lnTo>
                <a:lnTo>
                  <a:pt x="395" y="1207"/>
                </a:lnTo>
                <a:lnTo>
                  <a:pt x="396" y="1214"/>
                </a:lnTo>
                <a:lnTo>
                  <a:pt x="397" y="1238"/>
                </a:lnTo>
                <a:lnTo>
                  <a:pt x="399" y="1238"/>
                </a:lnTo>
                <a:lnTo>
                  <a:pt x="400" y="1245"/>
                </a:lnTo>
                <a:lnTo>
                  <a:pt x="403" y="1251"/>
                </a:lnTo>
                <a:lnTo>
                  <a:pt x="404" y="1245"/>
                </a:lnTo>
                <a:lnTo>
                  <a:pt x="405" y="1245"/>
                </a:lnTo>
                <a:lnTo>
                  <a:pt x="406" y="1251"/>
                </a:lnTo>
                <a:lnTo>
                  <a:pt x="408" y="1251"/>
                </a:lnTo>
                <a:lnTo>
                  <a:pt x="409" y="1251"/>
                </a:lnTo>
                <a:lnTo>
                  <a:pt x="410" y="1258"/>
                </a:lnTo>
                <a:lnTo>
                  <a:pt x="413" y="1258"/>
                </a:lnTo>
                <a:lnTo>
                  <a:pt x="414" y="1258"/>
                </a:lnTo>
                <a:lnTo>
                  <a:pt x="416" y="1258"/>
                </a:lnTo>
                <a:lnTo>
                  <a:pt x="417" y="1258"/>
                </a:lnTo>
                <a:lnTo>
                  <a:pt x="418" y="1258"/>
                </a:lnTo>
                <a:lnTo>
                  <a:pt x="419" y="1258"/>
                </a:lnTo>
                <a:lnTo>
                  <a:pt x="421" y="1258"/>
                </a:lnTo>
                <a:lnTo>
                  <a:pt x="423" y="1258"/>
                </a:lnTo>
                <a:lnTo>
                  <a:pt x="425" y="1258"/>
                </a:lnTo>
                <a:lnTo>
                  <a:pt x="426" y="1251"/>
                </a:lnTo>
                <a:lnTo>
                  <a:pt x="427" y="1251"/>
                </a:lnTo>
                <a:lnTo>
                  <a:pt x="428" y="1251"/>
                </a:lnTo>
                <a:lnTo>
                  <a:pt x="430" y="1245"/>
                </a:lnTo>
                <a:lnTo>
                  <a:pt x="431" y="1245"/>
                </a:lnTo>
                <a:lnTo>
                  <a:pt x="434" y="1251"/>
                </a:lnTo>
                <a:lnTo>
                  <a:pt x="435" y="1251"/>
                </a:lnTo>
                <a:lnTo>
                  <a:pt x="436" y="1245"/>
                </a:lnTo>
                <a:lnTo>
                  <a:pt x="438" y="1245"/>
                </a:lnTo>
                <a:lnTo>
                  <a:pt x="439" y="1245"/>
                </a:lnTo>
                <a:lnTo>
                  <a:pt x="440" y="1245"/>
                </a:lnTo>
                <a:lnTo>
                  <a:pt x="441" y="1238"/>
                </a:lnTo>
                <a:lnTo>
                  <a:pt x="444" y="1245"/>
                </a:lnTo>
                <a:lnTo>
                  <a:pt x="445" y="1251"/>
                </a:lnTo>
                <a:lnTo>
                  <a:pt x="447" y="1251"/>
                </a:lnTo>
                <a:lnTo>
                  <a:pt x="448" y="1245"/>
                </a:lnTo>
                <a:lnTo>
                  <a:pt x="449" y="1251"/>
                </a:lnTo>
                <a:lnTo>
                  <a:pt x="451" y="1251"/>
                </a:lnTo>
                <a:lnTo>
                  <a:pt x="452" y="1251"/>
                </a:lnTo>
                <a:lnTo>
                  <a:pt x="454" y="1251"/>
                </a:lnTo>
                <a:lnTo>
                  <a:pt x="456" y="1258"/>
                </a:lnTo>
                <a:lnTo>
                  <a:pt x="457" y="1258"/>
                </a:lnTo>
                <a:lnTo>
                  <a:pt x="458" y="1251"/>
                </a:lnTo>
                <a:lnTo>
                  <a:pt x="460" y="1238"/>
                </a:lnTo>
                <a:lnTo>
                  <a:pt x="461" y="1227"/>
                </a:lnTo>
                <a:lnTo>
                  <a:pt x="463" y="1220"/>
                </a:lnTo>
                <a:lnTo>
                  <a:pt x="465" y="1220"/>
                </a:lnTo>
                <a:lnTo>
                  <a:pt x="466" y="1227"/>
                </a:lnTo>
                <a:lnTo>
                  <a:pt x="467" y="1227"/>
                </a:lnTo>
                <a:lnTo>
                  <a:pt x="469" y="1232"/>
                </a:lnTo>
                <a:lnTo>
                  <a:pt x="470" y="1238"/>
                </a:lnTo>
                <a:lnTo>
                  <a:pt x="471" y="1214"/>
                </a:lnTo>
                <a:lnTo>
                  <a:pt x="474" y="1207"/>
                </a:lnTo>
                <a:lnTo>
                  <a:pt x="475" y="1214"/>
                </a:lnTo>
                <a:lnTo>
                  <a:pt x="476" y="1220"/>
                </a:lnTo>
                <a:lnTo>
                  <a:pt x="478" y="1220"/>
                </a:lnTo>
                <a:lnTo>
                  <a:pt x="479" y="1238"/>
                </a:lnTo>
                <a:lnTo>
                  <a:pt x="480" y="1238"/>
                </a:lnTo>
                <a:lnTo>
                  <a:pt x="482" y="1245"/>
                </a:lnTo>
                <a:lnTo>
                  <a:pt x="484" y="1238"/>
                </a:lnTo>
                <a:lnTo>
                  <a:pt x="486" y="1238"/>
                </a:lnTo>
                <a:lnTo>
                  <a:pt x="487" y="1245"/>
                </a:lnTo>
                <a:lnTo>
                  <a:pt x="488" y="1232"/>
                </a:lnTo>
                <a:lnTo>
                  <a:pt x="489" y="1232"/>
                </a:lnTo>
                <a:lnTo>
                  <a:pt x="491" y="1238"/>
                </a:lnTo>
                <a:lnTo>
                  <a:pt x="492" y="1238"/>
                </a:lnTo>
                <a:lnTo>
                  <a:pt x="495" y="1238"/>
                </a:lnTo>
                <a:lnTo>
                  <a:pt x="496" y="1251"/>
                </a:lnTo>
                <a:lnTo>
                  <a:pt x="497" y="1245"/>
                </a:lnTo>
                <a:lnTo>
                  <a:pt x="498" y="1245"/>
                </a:lnTo>
                <a:lnTo>
                  <a:pt x="500" y="1245"/>
                </a:lnTo>
                <a:lnTo>
                  <a:pt x="501" y="1245"/>
                </a:lnTo>
                <a:lnTo>
                  <a:pt x="502" y="1251"/>
                </a:lnTo>
                <a:lnTo>
                  <a:pt x="505" y="1258"/>
                </a:lnTo>
                <a:lnTo>
                  <a:pt x="506" y="1258"/>
                </a:lnTo>
                <a:lnTo>
                  <a:pt x="508" y="1227"/>
                </a:lnTo>
                <a:lnTo>
                  <a:pt x="509" y="1227"/>
                </a:lnTo>
                <a:lnTo>
                  <a:pt x="510" y="1227"/>
                </a:lnTo>
                <a:lnTo>
                  <a:pt x="511" y="1227"/>
                </a:lnTo>
                <a:lnTo>
                  <a:pt x="513" y="1220"/>
                </a:lnTo>
                <a:lnTo>
                  <a:pt x="515" y="1251"/>
                </a:lnTo>
                <a:lnTo>
                  <a:pt x="517" y="1245"/>
                </a:lnTo>
                <a:lnTo>
                  <a:pt x="518" y="1232"/>
                </a:lnTo>
                <a:lnTo>
                  <a:pt x="519" y="1232"/>
                </a:lnTo>
                <a:lnTo>
                  <a:pt x="520" y="1238"/>
                </a:lnTo>
                <a:lnTo>
                  <a:pt x="522" y="1232"/>
                </a:lnTo>
                <a:lnTo>
                  <a:pt x="524" y="1238"/>
                </a:lnTo>
                <a:lnTo>
                  <a:pt x="526" y="1251"/>
                </a:lnTo>
                <a:lnTo>
                  <a:pt x="527" y="1251"/>
                </a:lnTo>
                <a:lnTo>
                  <a:pt x="528" y="1251"/>
                </a:lnTo>
                <a:lnTo>
                  <a:pt x="530" y="1258"/>
                </a:lnTo>
                <a:lnTo>
                  <a:pt x="531" y="1258"/>
                </a:lnTo>
                <a:lnTo>
                  <a:pt x="532" y="1258"/>
                </a:lnTo>
                <a:lnTo>
                  <a:pt x="535" y="1238"/>
                </a:lnTo>
                <a:lnTo>
                  <a:pt x="536" y="1238"/>
                </a:lnTo>
                <a:lnTo>
                  <a:pt x="537" y="1238"/>
                </a:lnTo>
                <a:lnTo>
                  <a:pt x="539" y="1238"/>
                </a:lnTo>
                <a:lnTo>
                  <a:pt x="540" y="1238"/>
                </a:lnTo>
                <a:lnTo>
                  <a:pt x="541" y="1238"/>
                </a:lnTo>
                <a:lnTo>
                  <a:pt x="543" y="1207"/>
                </a:lnTo>
                <a:lnTo>
                  <a:pt x="545" y="1207"/>
                </a:lnTo>
                <a:lnTo>
                  <a:pt x="546" y="1207"/>
                </a:lnTo>
                <a:lnTo>
                  <a:pt x="548" y="1194"/>
                </a:lnTo>
                <a:lnTo>
                  <a:pt x="549" y="1201"/>
                </a:lnTo>
                <a:lnTo>
                  <a:pt x="550" y="1220"/>
                </a:lnTo>
                <a:lnTo>
                  <a:pt x="552" y="1220"/>
                </a:lnTo>
                <a:lnTo>
                  <a:pt x="553" y="1220"/>
                </a:lnTo>
                <a:lnTo>
                  <a:pt x="555" y="1227"/>
                </a:lnTo>
                <a:lnTo>
                  <a:pt x="557" y="1232"/>
                </a:lnTo>
                <a:lnTo>
                  <a:pt x="558" y="1245"/>
                </a:lnTo>
                <a:lnTo>
                  <a:pt x="559" y="1238"/>
                </a:lnTo>
                <a:lnTo>
                  <a:pt x="561" y="1232"/>
                </a:lnTo>
                <a:lnTo>
                  <a:pt x="562" y="1238"/>
                </a:lnTo>
                <a:lnTo>
                  <a:pt x="563" y="1238"/>
                </a:lnTo>
                <a:lnTo>
                  <a:pt x="566" y="1238"/>
                </a:lnTo>
                <a:lnTo>
                  <a:pt x="567" y="1245"/>
                </a:lnTo>
                <a:lnTo>
                  <a:pt x="568" y="1245"/>
                </a:lnTo>
                <a:lnTo>
                  <a:pt x="570" y="1245"/>
                </a:lnTo>
                <a:lnTo>
                  <a:pt x="571" y="1251"/>
                </a:lnTo>
                <a:lnTo>
                  <a:pt x="572" y="1238"/>
                </a:lnTo>
                <a:lnTo>
                  <a:pt x="574" y="1232"/>
                </a:lnTo>
                <a:lnTo>
                  <a:pt x="576" y="1238"/>
                </a:lnTo>
                <a:lnTo>
                  <a:pt x="578" y="1238"/>
                </a:lnTo>
                <a:lnTo>
                  <a:pt x="579" y="1220"/>
                </a:lnTo>
                <a:lnTo>
                  <a:pt x="580" y="1232"/>
                </a:lnTo>
                <a:lnTo>
                  <a:pt x="581" y="1238"/>
                </a:lnTo>
                <a:lnTo>
                  <a:pt x="583" y="1232"/>
                </a:lnTo>
                <a:lnTo>
                  <a:pt x="585" y="1232"/>
                </a:lnTo>
                <a:lnTo>
                  <a:pt x="587" y="1238"/>
                </a:lnTo>
                <a:lnTo>
                  <a:pt x="588" y="1238"/>
                </a:lnTo>
                <a:lnTo>
                  <a:pt x="589" y="1238"/>
                </a:lnTo>
                <a:lnTo>
                  <a:pt x="590" y="1220"/>
                </a:lnTo>
                <a:lnTo>
                  <a:pt x="592" y="1214"/>
                </a:lnTo>
                <a:lnTo>
                  <a:pt x="593" y="1220"/>
                </a:lnTo>
                <a:lnTo>
                  <a:pt x="596" y="1220"/>
                </a:lnTo>
                <a:lnTo>
                  <a:pt x="597" y="1214"/>
                </a:lnTo>
                <a:lnTo>
                  <a:pt x="598" y="1238"/>
                </a:lnTo>
                <a:lnTo>
                  <a:pt x="600" y="1238"/>
                </a:lnTo>
                <a:lnTo>
                  <a:pt x="601" y="1232"/>
                </a:lnTo>
                <a:lnTo>
                  <a:pt x="602" y="1227"/>
                </a:lnTo>
                <a:lnTo>
                  <a:pt x="603" y="1232"/>
                </a:lnTo>
                <a:lnTo>
                  <a:pt x="606" y="1227"/>
                </a:lnTo>
                <a:lnTo>
                  <a:pt x="607" y="1220"/>
                </a:lnTo>
                <a:lnTo>
                  <a:pt x="609" y="1227"/>
                </a:lnTo>
                <a:lnTo>
                  <a:pt x="610" y="1207"/>
                </a:lnTo>
                <a:lnTo>
                  <a:pt x="611" y="1207"/>
                </a:lnTo>
                <a:lnTo>
                  <a:pt x="613" y="1207"/>
                </a:lnTo>
                <a:lnTo>
                  <a:pt x="614" y="1220"/>
                </a:lnTo>
                <a:lnTo>
                  <a:pt x="616" y="1220"/>
                </a:lnTo>
                <a:lnTo>
                  <a:pt x="618" y="1232"/>
                </a:lnTo>
                <a:lnTo>
                  <a:pt x="619" y="1232"/>
                </a:lnTo>
                <a:lnTo>
                  <a:pt x="620" y="1227"/>
                </a:lnTo>
                <a:lnTo>
                  <a:pt x="622" y="1227"/>
                </a:lnTo>
                <a:lnTo>
                  <a:pt x="623" y="1232"/>
                </a:lnTo>
                <a:lnTo>
                  <a:pt x="624" y="1245"/>
                </a:lnTo>
                <a:lnTo>
                  <a:pt x="627" y="1245"/>
                </a:lnTo>
                <a:lnTo>
                  <a:pt x="628" y="1227"/>
                </a:lnTo>
                <a:lnTo>
                  <a:pt x="629" y="1220"/>
                </a:lnTo>
                <a:lnTo>
                  <a:pt x="631" y="1207"/>
                </a:lnTo>
                <a:lnTo>
                  <a:pt x="632" y="1201"/>
                </a:lnTo>
                <a:lnTo>
                  <a:pt x="633" y="1181"/>
                </a:lnTo>
                <a:lnTo>
                  <a:pt x="636" y="1201"/>
                </a:lnTo>
                <a:lnTo>
                  <a:pt x="637" y="1181"/>
                </a:lnTo>
                <a:lnTo>
                  <a:pt x="638" y="1181"/>
                </a:lnTo>
                <a:lnTo>
                  <a:pt x="640" y="1176"/>
                </a:lnTo>
                <a:lnTo>
                  <a:pt x="641" y="1181"/>
                </a:lnTo>
                <a:lnTo>
                  <a:pt x="642" y="1150"/>
                </a:lnTo>
                <a:lnTo>
                  <a:pt x="644" y="1119"/>
                </a:lnTo>
                <a:lnTo>
                  <a:pt x="646" y="1106"/>
                </a:lnTo>
                <a:lnTo>
                  <a:pt x="647" y="1093"/>
                </a:lnTo>
                <a:lnTo>
                  <a:pt x="649" y="1087"/>
                </a:lnTo>
                <a:lnTo>
                  <a:pt x="650" y="1093"/>
                </a:lnTo>
                <a:lnTo>
                  <a:pt x="651" y="1106"/>
                </a:lnTo>
                <a:lnTo>
                  <a:pt x="653" y="1100"/>
                </a:lnTo>
                <a:lnTo>
                  <a:pt x="654" y="1093"/>
                </a:lnTo>
                <a:lnTo>
                  <a:pt x="657" y="1069"/>
                </a:lnTo>
                <a:lnTo>
                  <a:pt x="658" y="1056"/>
                </a:lnTo>
                <a:lnTo>
                  <a:pt x="659" y="1030"/>
                </a:lnTo>
                <a:lnTo>
                  <a:pt x="660" y="999"/>
                </a:lnTo>
                <a:lnTo>
                  <a:pt x="662" y="974"/>
                </a:lnTo>
                <a:lnTo>
                  <a:pt x="663" y="911"/>
                </a:lnTo>
                <a:lnTo>
                  <a:pt x="664" y="878"/>
                </a:lnTo>
                <a:lnTo>
                  <a:pt x="667" y="854"/>
                </a:lnTo>
                <a:lnTo>
                  <a:pt x="668" y="803"/>
                </a:lnTo>
                <a:lnTo>
                  <a:pt x="670" y="759"/>
                </a:lnTo>
                <a:lnTo>
                  <a:pt x="671" y="715"/>
                </a:lnTo>
                <a:lnTo>
                  <a:pt x="672" y="638"/>
                </a:lnTo>
                <a:lnTo>
                  <a:pt x="673" y="563"/>
                </a:lnTo>
                <a:lnTo>
                  <a:pt x="675" y="563"/>
                </a:lnTo>
                <a:lnTo>
                  <a:pt x="677" y="544"/>
                </a:lnTo>
                <a:lnTo>
                  <a:pt x="679" y="569"/>
                </a:lnTo>
                <a:lnTo>
                  <a:pt x="680" y="544"/>
                </a:lnTo>
                <a:lnTo>
                  <a:pt x="681" y="487"/>
                </a:lnTo>
                <a:lnTo>
                  <a:pt x="682" y="410"/>
                </a:lnTo>
                <a:lnTo>
                  <a:pt x="684" y="355"/>
                </a:lnTo>
                <a:lnTo>
                  <a:pt x="685" y="329"/>
                </a:lnTo>
                <a:lnTo>
                  <a:pt x="688" y="348"/>
                </a:lnTo>
                <a:lnTo>
                  <a:pt x="689" y="410"/>
                </a:lnTo>
                <a:lnTo>
                  <a:pt x="690" y="355"/>
                </a:lnTo>
                <a:lnTo>
                  <a:pt x="692" y="278"/>
                </a:lnTo>
                <a:lnTo>
                  <a:pt x="693" y="184"/>
                </a:lnTo>
                <a:lnTo>
                  <a:pt x="694" y="96"/>
                </a:lnTo>
                <a:lnTo>
                  <a:pt x="697" y="70"/>
                </a:lnTo>
                <a:lnTo>
                  <a:pt x="698" y="0"/>
                </a:lnTo>
                <a:lnTo>
                  <a:pt x="699" y="57"/>
                </a:lnTo>
                <a:lnTo>
                  <a:pt x="701" y="83"/>
                </a:lnTo>
                <a:lnTo>
                  <a:pt x="702" y="133"/>
                </a:lnTo>
                <a:lnTo>
                  <a:pt x="703" y="70"/>
                </a:lnTo>
                <a:lnTo>
                  <a:pt x="705" y="184"/>
                </a:lnTo>
                <a:lnTo>
                  <a:pt x="707" y="197"/>
                </a:lnTo>
                <a:lnTo>
                  <a:pt x="708" y="215"/>
                </a:lnTo>
                <a:lnTo>
                  <a:pt x="710" y="265"/>
                </a:lnTo>
                <a:lnTo>
                  <a:pt x="711" y="342"/>
                </a:lnTo>
                <a:lnTo>
                  <a:pt x="712" y="373"/>
                </a:lnTo>
                <a:lnTo>
                  <a:pt x="714" y="443"/>
                </a:lnTo>
                <a:lnTo>
                  <a:pt x="715" y="506"/>
                </a:lnTo>
                <a:lnTo>
                  <a:pt x="717" y="511"/>
                </a:lnTo>
                <a:lnTo>
                  <a:pt x="719" y="569"/>
                </a:lnTo>
                <a:lnTo>
                  <a:pt x="720" y="645"/>
                </a:lnTo>
                <a:lnTo>
                  <a:pt x="721" y="638"/>
                </a:lnTo>
                <a:lnTo>
                  <a:pt x="723" y="727"/>
                </a:lnTo>
                <a:lnTo>
                  <a:pt x="724" y="790"/>
                </a:lnTo>
                <a:lnTo>
                  <a:pt x="725" y="841"/>
                </a:lnTo>
                <a:lnTo>
                  <a:pt x="728" y="834"/>
                </a:lnTo>
                <a:lnTo>
                  <a:pt x="729" y="885"/>
                </a:lnTo>
                <a:lnTo>
                  <a:pt x="730" y="885"/>
                </a:lnTo>
                <a:lnTo>
                  <a:pt x="732" y="929"/>
                </a:lnTo>
                <a:lnTo>
                  <a:pt x="733" y="974"/>
                </a:lnTo>
                <a:lnTo>
                  <a:pt x="734" y="1062"/>
                </a:lnTo>
                <a:lnTo>
                  <a:pt x="736" y="1113"/>
                </a:lnTo>
                <a:lnTo>
                  <a:pt x="738" y="1131"/>
                </a:lnTo>
                <a:lnTo>
                  <a:pt x="740" y="1150"/>
                </a:lnTo>
                <a:lnTo>
                  <a:pt x="741" y="1157"/>
                </a:lnTo>
                <a:lnTo>
                  <a:pt x="742" y="1150"/>
                </a:lnTo>
                <a:lnTo>
                  <a:pt x="743" y="1157"/>
                </a:lnTo>
                <a:lnTo>
                  <a:pt x="745" y="1170"/>
                </a:lnTo>
                <a:lnTo>
                  <a:pt x="746" y="1181"/>
                </a:lnTo>
                <a:lnTo>
                  <a:pt x="749" y="1194"/>
                </a:lnTo>
                <a:lnTo>
                  <a:pt x="750" y="1214"/>
                </a:lnTo>
                <a:lnTo>
                  <a:pt x="751" y="1220"/>
                </a:lnTo>
                <a:lnTo>
                  <a:pt x="752" y="1232"/>
                </a:lnTo>
                <a:lnTo>
                  <a:pt x="754" y="1238"/>
                </a:lnTo>
                <a:lnTo>
                  <a:pt x="755" y="1245"/>
                </a:lnTo>
                <a:lnTo>
                  <a:pt x="758" y="1238"/>
                </a:lnTo>
                <a:lnTo>
                  <a:pt x="759" y="1245"/>
                </a:lnTo>
                <a:lnTo>
                  <a:pt x="760" y="1251"/>
                </a:lnTo>
                <a:lnTo>
                  <a:pt x="762" y="1251"/>
                </a:lnTo>
                <a:lnTo>
                  <a:pt x="763" y="1251"/>
                </a:lnTo>
                <a:lnTo>
                  <a:pt x="764" y="1251"/>
                </a:lnTo>
                <a:lnTo>
                  <a:pt x="765" y="1251"/>
                </a:lnTo>
                <a:lnTo>
                  <a:pt x="768" y="1251"/>
                </a:lnTo>
                <a:lnTo>
                  <a:pt x="769" y="1245"/>
                </a:lnTo>
                <a:lnTo>
                  <a:pt x="771" y="1245"/>
                </a:lnTo>
                <a:lnTo>
                  <a:pt x="772" y="1251"/>
                </a:lnTo>
                <a:lnTo>
                  <a:pt x="773" y="1251"/>
                </a:lnTo>
                <a:lnTo>
                  <a:pt x="774" y="1251"/>
                </a:lnTo>
                <a:lnTo>
                  <a:pt x="776" y="1258"/>
                </a:lnTo>
                <a:lnTo>
                  <a:pt x="778" y="1258"/>
                </a:lnTo>
                <a:lnTo>
                  <a:pt x="780" y="1258"/>
                </a:lnTo>
                <a:lnTo>
                  <a:pt x="781" y="1258"/>
                </a:lnTo>
                <a:lnTo>
                  <a:pt x="782" y="1258"/>
                </a:lnTo>
                <a:lnTo>
                  <a:pt x="784" y="1258"/>
                </a:lnTo>
                <a:lnTo>
                  <a:pt x="785" y="1258"/>
                </a:lnTo>
                <a:lnTo>
                  <a:pt x="786" y="1251"/>
                </a:lnTo>
                <a:lnTo>
                  <a:pt x="789" y="1251"/>
                </a:lnTo>
                <a:lnTo>
                  <a:pt x="790" y="1251"/>
                </a:lnTo>
                <a:lnTo>
                  <a:pt x="791" y="1251"/>
                </a:lnTo>
                <a:lnTo>
                  <a:pt x="793" y="1251"/>
                </a:lnTo>
                <a:lnTo>
                  <a:pt x="794" y="1258"/>
                </a:lnTo>
                <a:lnTo>
                  <a:pt x="795" y="1258"/>
                </a:lnTo>
                <a:lnTo>
                  <a:pt x="797" y="1251"/>
                </a:lnTo>
                <a:lnTo>
                  <a:pt x="799" y="1251"/>
                </a:lnTo>
                <a:lnTo>
                  <a:pt x="800" y="1251"/>
                </a:lnTo>
                <a:lnTo>
                  <a:pt x="802" y="1251"/>
                </a:lnTo>
                <a:lnTo>
                  <a:pt x="803" y="1251"/>
                </a:lnTo>
                <a:lnTo>
                  <a:pt x="804" y="1258"/>
                </a:lnTo>
                <a:lnTo>
                  <a:pt x="806" y="1258"/>
                </a:lnTo>
                <a:lnTo>
                  <a:pt x="808" y="1258"/>
                </a:lnTo>
                <a:lnTo>
                  <a:pt x="809" y="1258"/>
                </a:lnTo>
                <a:lnTo>
                  <a:pt x="811" y="1258"/>
                </a:lnTo>
                <a:lnTo>
                  <a:pt x="812" y="1258"/>
                </a:lnTo>
                <a:lnTo>
                  <a:pt x="813" y="1258"/>
                </a:lnTo>
                <a:lnTo>
                  <a:pt x="815" y="1258"/>
                </a:lnTo>
                <a:lnTo>
                  <a:pt x="816" y="1258"/>
                </a:lnTo>
                <a:lnTo>
                  <a:pt x="819" y="1258"/>
                </a:lnTo>
                <a:lnTo>
                  <a:pt x="820" y="1258"/>
                </a:lnTo>
                <a:lnTo>
                  <a:pt x="821" y="1258"/>
                </a:lnTo>
                <a:lnTo>
                  <a:pt x="822" y="1258"/>
                </a:lnTo>
                <a:lnTo>
                  <a:pt x="824" y="1258"/>
                </a:lnTo>
                <a:lnTo>
                  <a:pt x="825" y="1258"/>
                </a:lnTo>
                <a:lnTo>
                  <a:pt x="826" y="1258"/>
                </a:lnTo>
                <a:lnTo>
                  <a:pt x="829" y="1258"/>
                </a:lnTo>
                <a:lnTo>
                  <a:pt x="830" y="1258"/>
                </a:lnTo>
                <a:lnTo>
                  <a:pt x="832" y="1258"/>
                </a:lnTo>
                <a:lnTo>
                  <a:pt x="833" y="1258"/>
                </a:lnTo>
                <a:lnTo>
                  <a:pt x="834" y="1258"/>
                </a:lnTo>
                <a:lnTo>
                  <a:pt x="835" y="1258"/>
                </a:lnTo>
                <a:lnTo>
                  <a:pt x="837" y="1258"/>
                </a:lnTo>
                <a:lnTo>
                  <a:pt x="839" y="1258"/>
                </a:lnTo>
                <a:lnTo>
                  <a:pt x="841" y="1258"/>
                </a:lnTo>
                <a:lnTo>
                  <a:pt x="842" y="1258"/>
                </a:lnTo>
                <a:lnTo>
                  <a:pt x="843" y="1258"/>
                </a:lnTo>
                <a:lnTo>
                  <a:pt x="844" y="1258"/>
                </a:lnTo>
                <a:lnTo>
                  <a:pt x="846" y="1258"/>
                </a:lnTo>
                <a:lnTo>
                  <a:pt x="847" y="1258"/>
                </a:lnTo>
                <a:lnTo>
                  <a:pt x="850" y="1258"/>
                </a:lnTo>
                <a:lnTo>
                  <a:pt x="851" y="1258"/>
                </a:lnTo>
                <a:lnTo>
                  <a:pt x="852" y="1258"/>
                </a:lnTo>
                <a:lnTo>
                  <a:pt x="854" y="1258"/>
                </a:lnTo>
                <a:lnTo>
                  <a:pt x="855" y="1258"/>
                </a:lnTo>
                <a:lnTo>
                  <a:pt x="856" y="1258"/>
                </a:lnTo>
                <a:lnTo>
                  <a:pt x="857" y="1258"/>
                </a:lnTo>
                <a:lnTo>
                  <a:pt x="860" y="1258"/>
                </a:lnTo>
                <a:lnTo>
                  <a:pt x="861" y="1258"/>
                </a:lnTo>
                <a:lnTo>
                  <a:pt x="863" y="1258"/>
                </a:lnTo>
                <a:lnTo>
                  <a:pt x="864" y="1258"/>
                </a:lnTo>
                <a:lnTo>
                  <a:pt x="865" y="1258"/>
                </a:lnTo>
                <a:lnTo>
                  <a:pt x="867" y="1258"/>
                </a:lnTo>
                <a:lnTo>
                  <a:pt x="869" y="1258"/>
                </a:lnTo>
                <a:lnTo>
                  <a:pt x="870" y="1258"/>
                </a:lnTo>
                <a:lnTo>
                  <a:pt x="872" y="1258"/>
                </a:lnTo>
                <a:lnTo>
                  <a:pt x="873" y="1258"/>
                </a:lnTo>
                <a:lnTo>
                  <a:pt x="874" y="1258"/>
                </a:lnTo>
                <a:lnTo>
                  <a:pt x="876" y="1258"/>
                </a:lnTo>
                <a:lnTo>
                  <a:pt x="877" y="1258"/>
                </a:lnTo>
                <a:lnTo>
                  <a:pt x="879" y="1258"/>
                </a:lnTo>
                <a:lnTo>
                  <a:pt x="881" y="1258"/>
                </a:lnTo>
                <a:lnTo>
                  <a:pt x="882" y="1258"/>
                </a:lnTo>
                <a:lnTo>
                  <a:pt x="883" y="1258"/>
                </a:lnTo>
                <a:lnTo>
                  <a:pt x="885" y="1258"/>
                </a:lnTo>
                <a:lnTo>
                  <a:pt x="886" y="1258"/>
                </a:lnTo>
                <a:lnTo>
                  <a:pt x="887" y="1258"/>
                </a:lnTo>
                <a:lnTo>
                  <a:pt x="890" y="1258"/>
                </a:lnTo>
                <a:lnTo>
                  <a:pt x="891" y="1258"/>
                </a:lnTo>
                <a:lnTo>
                  <a:pt x="892" y="1258"/>
                </a:lnTo>
                <a:lnTo>
                  <a:pt x="894" y="1258"/>
                </a:lnTo>
                <a:lnTo>
                  <a:pt x="895" y="1258"/>
                </a:lnTo>
                <a:lnTo>
                  <a:pt x="896" y="1258"/>
                </a:lnTo>
                <a:lnTo>
                  <a:pt x="898" y="1258"/>
                </a:lnTo>
                <a:lnTo>
                  <a:pt x="900" y="1258"/>
                </a:lnTo>
                <a:lnTo>
                  <a:pt x="901" y="1258"/>
                </a:lnTo>
                <a:lnTo>
                  <a:pt x="903" y="1258"/>
                </a:lnTo>
                <a:lnTo>
                  <a:pt x="904" y="1258"/>
                </a:lnTo>
                <a:lnTo>
                  <a:pt x="905" y="1258"/>
                </a:lnTo>
                <a:lnTo>
                  <a:pt x="907" y="1258"/>
                </a:lnTo>
                <a:lnTo>
                  <a:pt x="908" y="1258"/>
                </a:lnTo>
                <a:lnTo>
                  <a:pt x="911" y="1258"/>
                </a:lnTo>
                <a:lnTo>
                  <a:pt x="912" y="1258"/>
                </a:lnTo>
                <a:lnTo>
                  <a:pt x="913" y="1258"/>
                </a:lnTo>
                <a:lnTo>
                  <a:pt x="914" y="1258"/>
                </a:lnTo>
                <a:lnTo>
                  <a:pt x="916" y="1258"/>
                </a:lnTo>
                <a:lnTo>
                  <a:pt x="917" y="1258"/>
                </a:lnTo>
                <a:lnTo>
                  <a:pt x="918" y="1258"/>
                </a:lnTo>
                <a:lnTo>
                  <a:pt x="921" y="1258"/>
                </a:lnTo>
                <a:lnTo>
                  <a:pt x="922" y="1258"/>
                </a:lnTo>
                <a:lnTo>
                  <a:pt x="924" y="1258"/>
                </a:lnTo>
                <a:lnTo>
                  <a:pt x="925" y="1258"/>
                </a:lnTo>
                <a:lnTo>
                  <a:pt x="926" y="1258"/>
                </a:lnTo>
                <a:lnTo>
                  <a:pt x="927" y="1258"/>
                </a:lnTo>
                <a:lnTo>
                  <a:pt x="930" y="1258"/>
                </a:lnTo>
                <a:lnTo>
                  <a:pt x="931" y="1258"/>
                </a:lnTo>
                <a:lnTo>
                  <a:pt x="933" y="1258"/>
                </a:lnTo>
                <a:lnTo>
                  <a:pt x="934" y="1258"/>
                </a:lnTo>
                <a:lnTo>
                  <a:pt x="935" y="1258"/>
                </a:lnTo>
                <a:lnTo>
                  <a:pt x="936" y="1258"/>
                </a:lnTo>
                <a:lnTo>
                  <a:pt x="938" y="1258"/>
                </a:lnTo>
                <a:lnTo>
                  <a:pt x="940" y="1258"/>
                </a:lnTo>
                <a:lnTo>
                  <a:pt x="942" y="1258"/>
                </a:lnTo>
                <a:lnTo>
                  <a:pt x="943" y="1258"/>
                </a:lnTo>
                <a:lnTo>
                  <a:pt x="944" y="1258"/>
                </a:lnTo>
                <a:lnTo>
                  <a:pt x="946" y="1258"/>
                </a:lnTo>
                <a:lnTo>
                  <a:pt x="947" y="1258"/>
                </a:lnTo>
                <a:lnTo>
                  <a:pt x="948" y="1258"/>
                </a:lnTo>
                <a:lnTo>
                  <a:pt x="951" y="1258"/>
                </a:lnTo>
                <a:lnTo>
                  <a:pt x="952" y="1258"/>
                </a:lnTo>
                <a:lnTo>
                  <a:pt x="953" y="1258"/>
                </a:lnTo>
                <a:lnTo>
                  <a:pt x="955" y="1258"/>
                </a:lnTo>
                <a:lnTo>
                  <a:pt x="956" y="1258"/>
                </a:lnTo>
                <a:lnTo>
                  <a:pt x="957" y="1258"/>
                </a:lnTo>
                <a:lnTo>
                  <a:pt x="959" y="1258"/>
                </a:lnTo>
                <a:lnTo>
                  <a:pt x="961" y="1258"/>
                </a:lnTo>
                <a:lnTo>
                  <a:pt x="962" y="1258"/>
                </a:lnTo>
                <a:lnTo>
                  <a:pt x="964" y="1258"/>
                </a:lnTo>
                <a:lnTo>
                  <a:pt x="965" y="1258"/>
                </a:lnTo>
                <a:lnTo>
                  <a:pt x="966" y="1258"/>
                </a:lnTo>
                <a:lnTo>
                  <a:pt x="968" y="1258"/>
                </a:lnTo>
                <a:lnTo>
                  <a:pt x="969" y="1258"/>
                </a:lnTo>
                <a:lnTo>
                  <a:pt x="971" y="1258"/>
                </a:lnTo>
                <a:lnTo>
                  <a:pt x="973" y="1258"/>
                </a:lnTo>
                <a:lnTo>
                  <a:pt x="974" y="1258"/>
                </a:lnTo>
                <a:lnTo>
                  <a:pt x="975" y="1258"/>
                </a:lnTo>
                <a:lnTo>
                  <a:pt x="977" y="1251"/>
                </a:lnTo>
                <a:lnTo>
                  <a:pt x="978" y="1251"/>
                </a:lnTo>
                <a:lnTo>
                  <a:pt x="979" y="1251"/>
                </a:lnTo>
                <a:lnTo>
                  <a:pt x="982" y="1251"/>
                </a:lnTo>
                <a:lnTo>
                  <a:pt x="983" y="1251"/>
                </a:lnTo>
                <a:lnTo>
                  <a:pt x="984" y="1258"/>
                </a:lnTo>
                <a:lnTo>
                  <a:pt x="986" y="1258"/>
                </a:lnTo>
                <a:lnTo>
                  <a:pt x="987" y="1258"/>
                </a:lnTo>
                <a:lnTo>
                  <a:pt x="988" y="1258"/>
                </a:lnTo>
                <a:lnTo>
                  <a:pt x="991" y="1258"/>
                </a:lnTo>
                <a:lnTo>
                  <a:pt x="992" y="1258"/>
                </a:lnTo>
                <a:lnTo>
                  <a:pt x="994" y="1258"/>
                </a:lnTo>
                <a:lnTo>
                  <a:pt x="995" y="1251"/>
                </a:lnTo>
                <a:lnTo>
                  <a:pt x="996" y="1251"/>
                </a:lnTo>
                <a:lnTo>
                  <a:pt x="997" y="1251"/>
                </a:lnTo>
                <a:lnTo>
                  <a:pt x="999" y="1251"/>
                </a:lnTo>
                <a:lnTo>
                  <a:pt x="1001" y="1251"/>
                </a:lnTo>
                <a:lnTo>
                  <a:pt x="1003" y="1258"/>
                </a:lnTo>
                <a:lnTo>
                  <a:pt x="1004" y="1258"/>
                </a:lnTo>
                <a:lnTo>
                  <a:pt x="1005" y="1258"/>
                </a:lnTo>
                <a:lnTo>
                  <a:pt x="1006" y="1258"/>
                </a:lnTo>
                <a:lnTo>
                  <a:pt x="1008" y="1258"/>
                </a:lnTo>
                <a:lnTo>
                  <a:pt x="1009" y="1258"/>
                </a:lnTo>
                <a:lnTo>
                  <a:pt x="1012" y="1258"/>
                </a:lnTo>
                <a:lnTo>
                  <a:pt x="1013" y="1258"/>
                </a:lnTo>
                <a:lnTo>
                  <a:pt x="1014" y="1258"/>
                </a:lnTo>
                <a:lnTo>
                  <a:pt x="1016" y="1258"/>
                </a:lnTo>
                <a:lnTo>
                  <a:pt x="1017" y="1258"/>
                </a:lnTo>
                <a:lnTo>
                  <a:pt x="1018" y="1258"/>
                </a:lnTo>
                <a:lnTo>
                  <a:pt x="1019" y="1258"/>
                </a:lnTo>
                <a:lnTo>
                  <a:pt x="1022" y="1258"/>
                </a:lnTo>
                <a:lnTo>
                  <a:pt x="1023" y="1258"/>
                </a:lnTo>
                <a:lnTo>
                  <a:pt x="1025" y="1258"/>
                </a:lnTo>
                <a:lnTo>
                  <a:pt x="1026" y="1258"/>
                </a:lnTo>
                <a:lnTo>
                  <a:pt x="1027" y="1258"/>
                </a:lnTo>
                <a:lnTo>
                  <a:pt x="1029" y="1258"/>
                </a:lnTo>
                <a:lnTo>
                  <a:pt x="1030" y="1258"/>
                </a:lnTo>
                <a:lnTo>
                  <a:pt x="1032" y="1258"/>
                </a:lnTo>
                <a:lnTo>
                  <a:pt x="1034" y="1258"/>
                </a:lnTo>
                <a:lnTo>
                  <a:pt x="1035" y="1258"/>
                </a:lnTo>
                <a:lnTo>
                  <a:pt x="1036" y="1258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55" name="Freeform 20"/>
          <p:cNvSpPr>
            <a:spLocks/>
          </p:cNvSpPr>
          <p:nvPr/>
        </p:nvSpPr>
        <p:spPr bwMode="auto">
          <a:xfrm>
            <a:off x="2444750" y="3360738"/>
            <a:ext cx="287338" cy="6350"/>
          </a:xfrm>
          <a:custGeom>
            <a:avLst/>
            <a:gdLst>
              <a:gd name="T0" fmla="*/ 2147483647 w 802"/>
              <a:gd name="T1" fmla="*/ 2147483647 h 13"/>
              <a:gd name="T2" fmla="*/ 2147483647 w 802"/>
              <a:gd name="T3" fmla="*/ 2147483647 h 13"/>
              <a:gd name="T4" fmla="*/ 2147483647 w 802"/>
              <a:gd name="T5" fmla="*/ 2147483647 h 13"/>
              <a:gd name="T6" fmla="*/ 2147483647 w 802"/>
              <a:gd name="T7" fmla="*/ 2147483647 h 13"/>
              <a:gd name="T8" fmla="*/ 2147483647 w 802"/>
              <a:gd name="T9" fmla="*/ 0 h 13"/>
              <a:gd name="T10" fmla="*/ 2147483647 w 802"/>
              <a:gd name="T11" fmla="*/ 2147483647 h 13"/>
              <a:gd name="T12" fmla="*/ 2147483647 w 802"/>
              <a:gd name="T13" fmla="*/ 2147483647 h 13"/>
              <a:gd name="T14" fmla="*/ 2147483647 w 802"/>
              <a:gd name="T15" fmla="*/ 2147483647 h 13"/>
              <a:gd name="T16" fmla="*/ 2147483647 w 802"/>
              <a:gd name="T17" fmla="*/ 2147483647 h 13"/>
              <a:gd name="T18" fmla="*/ 2147483647 w 802"/>
              <a:gd name="T19" fmla="*/ 2147483647 h 13"/>
              <a:gd name="T20" fmla="*/ 2147483647 w 802"/>
              <a:gd name="T21" fmla="*/ 2147483647 h 13"/>
              <a:gd name="T22" fmla="*/ 2147483647 w 802"/>
              <a:gd name="T23" fmla="*/ 2147483647 h 13"/>
              <a:gd name="T24" fmla="*/ 2147483647 w 802"/>
              <a:gd name="T25" fmla="*/ 2147483647 h 13"/>
              <a:gd name="T26" fmla="*/ 2147483647 w 802"/>
              <a:gd name="T27" fmla="*/ 2147483647 h 13"/>
              <a:gd name="T28" fmla="*/ 2147483647 w 802"/>
              <a:gd name="T29" fmla="*/ 2147483647 h 13"/>
              <a:gd name="T30" fmla="*/ 2147483647 w 802"/>
              <a:gd name="T31" fmla="*/ 2147483647 h 13"/>
              <a:gd name="T32" fmla="*/ 2147483647 w 802"/>
              <a:gd name="T33" fmla="*/ 2147483647 h 13"/>
              <a:gd name="T34" fmla="*/ 2147483647 w 802"/>
              <a:gd name="T35" fmla="*/ 2147483647 h 13"/>
              <a:gd name="T36" fmla="*/ 2147483647 w 802"/>
              <a:gd name="T37" fmla="*/ 2147483647 h 13"/>
              <a:gd name="T38" fmla="*/ 2147483647 w 802"/>
              <a:gd name="T39" fmla="*/ 2147483647 h 13"/>
              <a:gd name="T40" fmla="*/ 2147483647 w 802"/>
              <a:gd name="T41" fmla="*/ 2147483647 h 13"/>
              <a:gd name="T42" fmla="*/ 2147483647 w 802"/>
              <a:gd name="T43" fmla="*/ 2147483647 h 13"/>
              <a:gd name="T44" fmla="*/ 2147483647 w 802"/>
              <a:gd name="T45" fmla="*/ 2147483647 h 13"/>
              <a:gd name="T46" fmla="*/ 2147483647 w 802"/>
              <a:gd name="T47" fmla="*/ 2147483647 h 13"/>
              <a:gd name="T48" fmla="*/ 2147483647 w 802"/>
              <a:gd name="T49" fmla="*/ 2147483647 h 13"/>
              <a:gd name="T50" fmla="*/ 2147483647 w 802"/>
              <a:gd name="T51" fmla="*/ 2147483647 h 13"/>
              <a:gd name="T52" fmla="*/ 2147483647 w 802"/>
              <a:gd name="T53" fmla="*/ 2147483647 h 13"/>
              <a:gd name="T54" fmla="*/ 2147483647 w 802"/>
              <a:gd name="T55" fmla="*/ 2147483647 h 13"/>
              <a:gd name="T56" fmla="*/ 2147483647 w 802"/>
              <a:gd name="T57" fmla="*/ 2147483647 h 13"/>
              <a:gd name="T58" fmla="*/ 2147483647 w 802"/>
              <a:gd name="T59" fmla="*/ 2147483647 h 13"/>
              <a:gd name="T60" fmla="*/ 2147483647 w 802"/>
              <a:gd name="T61" fmla="*/ 2147483647 h 13"/>
              <a:gd name="T62" fmla="*/ 2147483647 w 802"/>
              <a:gd name="T63" fmla="*/ 2147483647 h 13"/>
              <a:gd name="T64" fmla="*/ 2147483647 w 802"/>
              <a:gd name="T65" fmla="*/ 2147483647 h 13"/>
              <a:gd name="T66" fmla="*/ 2147483647 w 802"/>
              <a:gd name="T67" fmla="*/ 2147483647 h 13"/>
              <a:gd name="T68" fmla="*/ 2147483647 w 802"/>
              <a:gd name="T69" fmla="*/ 0 h 13"/>
              <a:gd name="T70" fmla="*/ 2147483647 w 802"/>
              <a:gd name="T71" fmla="*/ 2147483647 h 13"/>
              <a:gd name="T72" fmla="*/ 2147483647 w 802"/>
              <a:gd name="T73" fmla="*/ 2147483647 h 13"/>
              <a:gd name="T74" fmla="*/ 2147483647 w 802"/>
              <a:gd name="T75" fmla="*/ 2147483647 h 13"/>
              <a:gd name="T76" fmla="*/ 2147483647 w 802"/>
              <a:gd name="T77" fmla="*/ 2147483647 h 13"/>
              <a:gd name="T78" fmla="*/ 2147483647 w 802"/>
              <a:gd name="T79" fmla="*/ 2147483647 h 13"/>
              <a:gd name="T80" fmla="*/ 2147483647 w 802"/>
              <a:gd name="T81" fmla="*/ 2147483647 h 13"/>
              <a:gd name="T82" fmla="*/ 2147483647 w 802"/>
              <a:gd name="T83" fmla="*/ 2147483647 h 13"/>
              <a:gd name="T84" fmla="*/ 2147483647 w 802"/>
              <a:gd name="T85" fmla="*/ 2147483647 h 13"/>
              <a:gd name="T86" fmla="*/ 2147483647 w 802"/>
              <a:gd name="T87" fmla="*/ 2147483647 h 13"/>
              <a:gd name="T88" fmla="*/ 2147483647 w 802"/>
              <a:gd name="T89" fmla="*/ 2147483647 h 13"/>
              <a:gd name="T90" fmla="*/ 2147483647 w 802"/>
              <a:gd name="T91" fmla="*/ 2147483647 h 13"/>
              <a:gd name="T92" fmla="*/ 2147483647 w 802"/>
              <a:gd name="T93" fmla="*/ 2147483647 h 13"/>
              <a:gd name="T94" fmla="*/ 2147483647 w 802"/>
              <a:gd name="T95" fmla="*/ 2147483647 h 13"/>
              <a:gd name="T96" fmla="*/ 2147483647 w 802"/>
              <a:gd name="T97" fmla="*/ 2147483647 h 13"/>
              <a:gd name="T98" fmla="*/ 2147483647 w 802"/>
              <a:gd name="T99" fmla="*/ 2147483647 h 13"/>
              <a:gd name="T100" fmla="*/ 2147483647 w 802"/>
              <a:gd name="T101" fmla="*/ 2147483647 h 13"/>
              <a:gd name="T102" fmla="*/ 2147483647 w 802"/>
              <a:gd name="T103" fmla="*/ 2147483647 h 13"/>
              <a:gd name="T104" fmla="*/ 2147483647 w 802"/>
              <a:gd name="T105" fmla="*/ 2147483647 h 13"/>
              <a:gd name="T106" fmla="*/ 2147483647 w 802"/>
              <a:gd name="T107" fmla="*/ 2147483647 h 13"/>
              <a:gd name="T108" fmla="*/ 2147483647 w 802"/>
              <a:gd name="T109" fmla="*/ 2147483647 h 13"/>
              <a:gd name="T110" fmla="*/ 2147483647 w 802"/>
              <a:gd name="T111" fmla="*/ 2147483647 h 13"/>
              <a:gd name="T112" fmla="*/ 2147483647 w 802"/>
              <a:gd name="T113" fmla="*/ 2147483647 h 13"/>
              <a:gd name="T114" fmla="*/ 2147483647 w 802"/>
              <a:gd name="T115" fmla="*/ 2147483647 h 13"/>
              <a:gd name="T116" fmla="*/ 2147483647 w 802"/>
              <a:gd name="T117" fmla="*/ 2147483647 h 13"/>
              <a:gd name="T118" fmla="*/ 2147483647 w 802"/>
              <a:gd name="T119" fmla="*/ 2147483647 h 1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02"/>
              <a:gd name="T181" fmla="*/ 0 h 13"/>
              <a:gd name="T182" fmla="*/ 802 w 802"/>
              <a:gd name="T183" fmla="*/ 13 h 1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02" h="13">
                <a:moveTo>
                  <a:pt x="0" y="13"/>
                </a:moveTo>
                <a:lnTo>
                  <a:pt x="0" y="13"/>
                </a:lnTo>
                <a:lnTo>
                  <a:pt x="2" y="13"/>
                </a:lnTo>
                <a:lnTo>
                  <a:pt x="3" y="13"/>
                </a:lnTo>
                <a:lnTo>
                  <a:pt x="5" y="13"/>
                </a:lnTo>
                <a:lnTo>
                  <a:pt x="7" y="13"/>
                </a:lnTo>
                <a:lnTo>
                  <a:pt x="8" y="13"/>
                </a:lnTo>
                <a:lnTo>
                  <a:pt x="9" y="13"/>
                </a:lnTo>
                <a:lnTo>
                  <a:pt x="11" y="13"/>
                </a:lnTo>
                <a:lnTo>
                  <a:pt x="12" y="13"/>
                </a:lnTo>
                <a:lnTo>
                  <a:pt x="13" y="13"/>
                </a:lnTo>
                <a:lnTo>
                  <a:pt x="16" y="13"/>
                </a:lnTo>
                <a:lnTo>
                  <a:pt x="17" y="13"/>
                </a:lnTo>
                <a:lnTo>
                  <a:pt x="18" y="6"/>
                </a:lnTo>
                <a:lnTo>
                  <a:pt x="20" y="6"/>
                </a:lnTo>
                <a:lnTo>
                  <a:pt x="21" y="6"/>
                </a:lnTo>
                <a:lnTo>
                  <a:pt x="22" y="6"/>
                </a:lnTo>
                <a:lnTo>
                  <a:pt x="24" y="6"/>
                </a:lnTo>
                <a:lnTo>
                  <a:pt x="26" y="13"/>
                </a:lnTo>
                <a:lnTo>
                  <a:pt x="27" y="13"/>
                </a:lnTo>
                <a:lnTo>
                  <a:pt x="29" y="13"/>
                </a:lnTo>
                <a:lnTo>
                  <a:pt x="30" y="13"/>
                </a:lnTo>
                <a:lnTo>
                  <a:pt x="31" y="13"/>
                </a:lnTo>
                <a:lnTo>
                  <a:pt x="33" y="13"/>
                </a:lnTo>
                <a:lnTo>
                  <a:pt x="34" y="13"/>
                </a:lnTo>
                <a:lnTo>
                  <a:pt x="37" y="13"/>
                </a:lnTo>
                <a:lnTo>
                  <a:pt x="38" y="13"/>
                </a:lnTo>
                <a:lnTo>
                  <a:pt x="39" y="13"/>
                </a:lnTo>
                <a:lnTo>
                  <a:pt x="40" y="13"/>
                </a:lnTo>
                <a:lnTo>
                  <a:pt x="42" y="13"/>
                </a:lnTo>
                <a:lnTo>
                  <a:pt x="43" y="13"/>
                </a:lnTo>
                <a:lnTo>
                  <a:pt x="44" y="13"/>
                </a:lnTo>
                <a:lnTo>
                  <a:pt x="47" y="13"/>
                </a:lnTo>
                <a:lnTo>
                  <a:pt x="48" y="13"/>
                </a:lnTo>
                <a:lnTo>
                  <a:pt x="50" y="13"/>
                </a:lnTo>
                <a:lnTo>
                  <a:pt x="51" y="13"/>
                </a:lnTo>
                <a:lnTo>
                  <a:pt x="52" y="13"/>
                </a:lnTo>
                <a:lnTo>
                  <a:pt x="53" y="13"/>
                </a:lnTo>
                <a:lnTo>
                  <a:pt x="55" y="13"/>
                </a:lnTo>
                <a:lnTo>
                  <a:pt x="57" y="13"/>
                </a:lnTo>
                <a:lnTo>
                  <a:pt x="59" y="13"/>
                </a:lnTo>
                <a:lnTo>
                  <a:pt x="60" y="13"/>
                </a:lnTo>
                <a:lnTo>
                  <a:pt x="61" y="13"/>
                </a:lnTo>
                <a:lnTo>
                  <a:pt x="62" y="0"/>
                </a:lnTo>
                <a:lnTo>
                  <a:pt x="64" y="0"/>
                </a:lnTo>
                <a:lnTo>
                  <a:pt x="66" y="0"/>
                </a:lnTo>
                <a:lnTo>
                  <a:pt x="68" y="0"/>
                </a:lnTo>
                <a:lnTo>
                  <a:pt x="69" y="0"/>
                </a:lnTo>
                <a:lnTo>
                  <a:pt x="70" y="13"/>
                </a:lnTo>
                <a:lnTo>
                  <a:pt x="72" y="13"/>
                </a:lnTo>
                <a:lnTo>
                  <a:pt x="73" y="13"/>
                </a:lnTo>
                <a:lnTo>
                  <a:pt x="74" y="13"/>
                </a:lnTo>
                <a:lnTo>
                  <a:pt x="77" y="13"/>
                </a:lnTo>
                <a:lnTo>
                  <a:pt x="78" y="13"/>
                </a:lnTo>
                <a:lnTo>
                  <a:pt x="79" y="13"/>
                </a:lnTo>
                <a:lnTo>
                  <a:pt x="81" y="13"/>
                </a:lnTo>
                <a:lnTo>
                  <a:pt x="82" y="13"/>
                </a:lnTo>
                <a:lnTo>
                  <a:pt x="83" y="13"/>
                </a:lnTo>
                <a:lnTo>
                  <a:pt x="85" y="13"/>
                </a:lnTo>
                <a:lnTo>
                  <a:pt x="87" y="13"/>
                </a:lnTo>
                <a:lnTo>
                  <a:pt x="88" y="13"/>
                </a:lnTo>
                <a:lnTo>
                  <a:pt x="90" y="13"/>
                </a:lnTo>
                <a:lnTo>
                  <a:pt x="91" y="13"/>
                </a:lnTo>
                <a:lnTo>
                  <a:pt x="92" y="13"/>
                </a:lnTo>
                <a:lnTo>
                  <a:pt x="94" y="13"/>
                </a:lnTo>
                <a:lnTo>
                  <a:pt x="95" y="13"/>
                </a:lnTo>
                <a:lnTo>
                  <a:pt x="97" y="13"/>
                </a:lnTo>
                <a:lnTo>
                  <a:pt x="99" y="13"/>
                </a:lnTo>
                <a:lnTo>
                  <a:pt x="100" y="13"/>
                </a:lnTo>
                <a:lnTo>
                  <a:pt x="101" y="13"/>
                </a:lnTo>
                <a:lnTo>
                  <a:pt x="103" y="13"/>
                </a:lnTo>
                <a:lnTo>
                  <a:pt x="104" y="13"/>
                </a:lnTo>
                <a:lnTo>
                  <a:pt x="105" y="13"/>
                </a:lnTo>
                <a:lnTo>
                  <a:pt x="108" y="13"/>
                </a:lnTo>
                <a:lnTo>
                  <a:pt x="109" y="13"/>
                </a:lnTo>
                <a:lnTo>
                  <a:pt x="110" y="13"/>
                </a:lnTo>
                <a:lnTo>
                  <a:pt x="112" y="13"/>
                </a:lnTo>
                <a:lnTo>
                  <a:pt x="113" y="13"/>
                </a:lnTo>
                <a:lnTo>
                  <a:pt x="114" y="13"/>
                </a:lnTo>
                <a:lnTo>
                  <a:pt x="116" y="13"/>
                </a:lnTo>
                <a:lnTo>
                  <a:pt x="118" y="13"/>
                </a:lnTo>
                <a:lnTo>
                  <a:pt x="120" y="13"/>
                </a:lnTo>
                <a:lnTo>
                  <a:pt x="121" y="13"/>
                </a:lnTo>
                <a:lnTo>
                  <a:pt x="122" y="6"/>
                </a:lnTo>
                <a:lnTo>
                  <a:pt x="123" y="6"/>
                </a:lnTo>
                <a:lnTo>
                  <a:pt x="125" y="6"/>
                </a:lnTo>
                <a:lnTo>
                  <a:pt x="127" y="6"/>
                </a:lnTo>
                <a:lnTo>
                  <a:pt x="129" y="6"/>
                </a:lnTo>
                <a:lnTo>
                  <a:pt x="130" y="13"/>
                </a:lnTo>
                <a:lnTo>
                  <a:pt x="131" y="13"/>
                </a:lnTo>
                <a:lnTo>
                  <a:pt x="132" y="13"/>
                </a:lnTo>
                <a:lnTo>
                  <a:pt x="134" y="13"/>
                </a:lnTo>
                <a:lnTo>
                  <a:pt x="135" y="13"/>
                </a:lnTo>
                <a:lnTo>
                  <a:pt x="138" y="13"/>
                </a:lnTo>
                <a:lnTo>
                  <a:pt x="139" y="13"/>
                </a:lnTo>
                <a:lnTo>
                  <a:pt x="140" y="13"/>
                </a:lnTo>
                <a:lnTo>
                  <a:pt x="142" y="13"/>
                </a:lnTo>
                <a:lnTo>
                  <a:pt x="143" y="13"/>
                </a:lnTo>
                <a:lnTo>
                  <a:pt x="144" y="13"/>
                </a:lnTo>
                <a:lnTo>
                  <a:pt x="145" y="13"/>
                </a:lnTo>
                <a:lnTo>
                  <a:pt x="148" y="13"/>
                </a:lnTo>
                <a:lnTo>
                  <a:pt x="149" y="13"/>
                </a:lnTo>
                <a:lnTo>
                  <a:pt x="151" y="13"/>
                </a:lnTo>
                <a:lnTo>
                  <a:pt x="152" y="13"/>
                </a:lnTo>
                <a:lnTo>
                  <a:pt x="153" y="13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60" y="13"/>
                </a:lnTo>
                <a:lnTo>
                  <a:pt x="161" y="13"/>
                </a:lnTo>
                <a:lnTo>
                  <a:pt x="162" y="13"/>
                </a:lnTo>
                <a:lnTo>
                  <a:pt x="164" y="13"/>
                </a:lnTo>
                <a:lnTo>
                  <a:pt x="165" y="13"/>
                </a:lnTo>
                <a:lnTo>
                  <a:pt x="166" y="13"/>
                </a:lnTo>
                <a:lnTo>
                  <a:pt x="169" y="13"/>
                </a:lnTo>
                <a:lnTo>
                  <a:pt x="170" y="13"/>
                </a:lnTo>
                <a:lnTo>
                  <a:pt x="171" y="13"/>
                </a:lnTo>
                <a:lnTo>
                  <a:pt x="173" y="13"/>
                </a:lnTo>
                <a:lnTo>
                  <a:pt x="174" y="13"/>
                </a:lnTo>
                <a:lnTo>
                  <a:pt x="175" y="13"/>
                </a:lnTo>
                <a:lnTo>
                  <a:pt x="178" y="13"/>
                </a:lnTo>
                <a:lnTo>
                  <a:pt x="179" y="13"/>
                </a:lnTo>
                <a:lnTo>
                  <a:pt x="180" y="13"/>
                </a:lnTo>
                <a:lnTo>
                  <a:pt x="182" y="6"/>
                </a:lnTo>
                <a:lnTo>
                  <a:pt x="183" y="6"/>
                </a:lnTo>
                <a:lnTo>
                  <a:pt x="184" y="6"/>
                </a:lnTo>
                <a:lnTo>
                  <a:pt x="186" y="6"/>
                </a:lnTo>
                <a:lnTo>
                  <a:pt x="188" y="6"/>
                </a:lnTo>
                <a:lnTo>
                  <a:pt x="189" y="13"/>
                </a:lnTo>
                <a:lnTo>
                  <a:pt x="191" y="13"/>
                </a:lnTo>
                <a:lnTo>
                  <a:pt x="192" y="13"/>
                </a:lnTo>
                <a:lnTo>
                  <a:pt x="193" y="13"/>
                </a:lnTo>
                <a:lnTo>
                  <a:pt x="195" y="13"/>
                </a:lnTo>
                <a:lnTo>
                  <a:pt x="196" y="13"/>
                </a:lnTo>
                <a:lnTo>
                  <a:pt x="199" y="13"/>
                </a:lnTo>
                <a:lnTo>
                  <a:pt x="200" y="13"/>
                </a:lnTo>
                <a:lnTo>
                  <a:pt x="201" y="13"/>
                </a:lnTo>
                <a:lnTo>
                  <a:pt x="202" y="6"/>
                </a:lnTo>
                <a:lnTo>
                  <a:pt x="204" y="6"/>
                </a:lnTo>
                <a:lnTo>
                  <a:pt x="205" y="6"/>
                </a:lnTo>
                <a:lnTo>
                  <a:pt x="206" y="6"/>
                </a:lnTo>
                <a:lnTo>
                  <a:pt x="209" y="6"/>
                </a:lnTo>
                <a:lnTo>
                  <a:pt x="210" y="13"/>
                </a:lnTo>
                <a:lnTo>
                  <a:pt x="212" y="13"/>
                </a:lnTo>
                <a:lnTo>
                  <a:pt x="213" y="13"/>
                </a:lnTo>
                <a:lnTo>
                  <a:pt x="214" y="13"/>
                </a:lnTo>
                <a:lnTo>
                  <a:pt x="215" y="13"/>
                </a:lnTo>
                <a:lnTo>
                  <a:pt x="217" y="13"/>
                </a:lnTo>
                <a:lnTo>
                  <a:pt x="219" y="13"/>
                </a:lnTo>
                <a:lnTo>
                  <a:pt x="221" y="13"/>
                </a:lnTo>
                <a:lnTo>
                  <a:pt x="222" y="13"/>
                </a:lnTo>
                <a:lnTo>
                  <a:pt x="223" y="13"/>
                </a:lnTo>
                <a:lnTo>
                  <a:pt x="224" y="13"/>
                </a:lnTo>
                <a:lnTo>
                  <a:pt x="226" y="13"/>
                </a:lnTo>
                <a:lnTo>
                  <a:pt x="227" y="6"/>
                </a:lnTo>
                <a:lnTo>
                  <a:pt x="230" y="6"/>
                </a:lnTo>
                <a:lnTo>
                  <a:pt x="231" y="6"/>
                </a:lnTo>
                <a:lnTo>
                  <a:pt x="232" y="6"/>
                </a:lnTo>
                <a:lnTo>
                  <a:pt x="234" y="6"/>
                </a:lnTo>
                <a:lnTo>
                  <a:pt x="235" y="13"/>
                </a:lnTo>
                <a:lnTo>
                  <a:pt x="236" y="13"/>
                </a:lnTo>
                <a:lnTo>
                  <a:pt x="239" y="13"/>
                </a:lnTo>
                <a:lnTo>
                  <a:pt x="240" y="13"/>
                </a:lnTo>
                <a:lnTo>
                  <a:pt x="241" y="13"/>
                </a:lnTo>
                <a:lnTo>
                  <a:pt x="243" y="13"/>
                </a:lnTo>
                <a:lnTo>
                  <a:pt x="244" y="13"/>
                </a:lnTo>
                <a:lnTo>
                  <a:pt x="245" y="13"/>
                </a:lnTo>
                <a:lnTo>
                  <a:pt x="247" y="6"/>
                </a:lnTo>
                <a:lnTo>
                  <a:pt x="249" y="6"/>
                </a:lnTo>
                <a:lnTo>
                  <a:pt x="250" y="6"/>
                </a:lnTo>
                <a:lnTo>
                  <a:pt x="252" y="6"/>
                </a:lnTo>
                <a:lnTo>
                  <a:pt x="253" y="6"/>
                </a:lnTo>
                <a:lnTo>
                  <a:pt x="254" y="13"/>
                </a:lnTo>
                <a:lnTo>
                  <a:pt x="256" y="13"/>
                </a:lnTo>
                <a:lnTo>
                  <a:pt x="257" y="13"/>
                </a:lnTo>
                <a:lnTo>
                  <a:pt x="259" y="13"/>
                </a:lnTo>
                <a:lnTo>
                  <a:pt x="261" y="13"/>
                </a:lnTo>
                <a:lnTo>
                  <a:pt x="262" y="13"/>
                </a:lnTo>
                <a:lnTo>
                  <a:pt x="263" y="13"/>
                </a:lnTo>
                <a:lnTo>
                  <a:pt x="265" y="13"/>
                </a:lnTo>
                <a:lnTo>
                  <a:pt x="266" y="13"/>
                </a:lnTo>
                <a:lnTo>
                  <a:pt x="267" y="13"/>
                </a:lnTo>
                <a:lnTo>
                  <a:pt x="270" y="13"/>
                </a:lnTo>
                <a:lnTo>
                  <a:pt x="271" y="13"/>
                </a:lnTo>
                <a:lnTo>
                  <a:pt x="272" y="13"/>
                </a:lnTo>
                <a:lnTo>
                  <a:pt x="274" y="13"/>
                </a:lnTo>
                <a:lnTo>
                  <a:pt x="275" y="13"/>
                </a:lnTo>
                <a:lnTo>
                  <a:pt x="276" y="13"/>
                </a:lnTo>
                <a:lnTo>
                  <a:pt x="278" y="13"/>
                </a:lnTo>
                <a:lnTo>
                  <a:pt x="280" y="13"/>
                </a:lnTo>
                <a:lnTo>
                  <a:pt x="281" y="13"/>
                </a:lnTo>
                <a:lnTo>
                  <a:pt x="283" y="13"/>
                </a:lnTo>
                <a:lnTo>
                  <a:pt x="284" y="13"/>
                </a:lnTo>
                <a:lnTo>
                  <a:pt x="285" y="13"/>
                </a:lnTo>
                <a:lnTo>
                  <a:pt x="287" y="13"/>
                </a:lnTo>
                <a:lnTo>
                  <a:pt x="288" y="13"/>
                </a:lnTo>
                <a:lnTo>
                  <a:pt x="291" y="13"/>
                </a:lnTo>
                <a:lnTo>
                  <a:pt x="292" y="13"/>
                </a:lnTo>
                <a:lnTo>
                  <a:pt x="293" y="13"/>
                </a:lnTo>
                <a:lnTo>
                  <a:pt x="294" y="13"/>
                </a:lnTo>
                <a:lnTo>
                  <a:pt x="296" y="13"/>
                </a:lnTo>
                <a:lnTo>
                  <a:pt x="297" y="13"/>
                </a:lnTo>
                <a:lnTo>
                  <a:pt x="300" y="13"/>
                </a:lnTo>
                <a:lnTo>
                  <a:pt x="301" y="13"/>
                </a:lnTo>
                <a:lnTo>
                  <a:pt x="302" y="13"/>
                </a:lnTo>
                <a:lnTo>
                  <a:pt x="304" y="13"/>
                </a:lnTo>
                <a:lnTo>
                  <a:pt x="305" y="13"/>
                </a:lnTo>
                <a:lnTo>
                  <a:pt x="306" y="13"/>
                </a:lnTo>
                <a:lnTo>
                  <a:pt x="307" y="13"/>
                </a:lnTo>
                <a:lnTo>
                  <a:pt x="310" y="13"/>
                </a:lnTo>
                <a:lnTo>
                  <a:pt x="311" y="13"/>
                </a:lnTo>
                <a:lnTo>
                  <a:pt x="313" y="13"/>
                </a:lnTo>
                <a:lnTo>
                  <a:pt x="314" y="13"/>
                </a:lnTo>
                <a:lnTo>
                  <a:pt x="315" y="13"/>
                </a:lnTo>
                <a:lnTo>
                  <a:pt x="316" y="13"/>
                </a:lnTo>
                <a:lnTo>
                  <a:pt x="318" y="13"/>
                </a:lnTo>
                <a:lnTo>
                  <a:pt x="320" y="13"/>
                </a:lnTo>
                <a:lnTo>
                  <a:pt x="322" y="13"/>
                </a:lnTo>
                <a:lnTo>
                  <a:pt x="323" y="13"/>
                </a:lnTo>
                <a:lnTo>
                  <a:pt x="324" y="13"/>
                </a:lnTo>
                <a:lnTo>
                  <a:pt x="326" y="13"/>
                </a:lnTo>
                <a:lnTo>
                  <a:pt x="327" y="13"/>
                </a:lnTo>
                <a:lnTo>
                  <a:pt x="328" y="13"/>
                </a:lnTo>
                <a:lnTo>
                  <a:pt x="331" y="13"/>
                </a:lnTo>
                <a:lnTo>
                  <a:pt x="332" y="13"/>
                </a:lnTo>
                <a:lnTo>
                  <a:pt x="333" y="13"/>
                </a:lnTo>
                <a:lnTo>
                  <a:pt x="335" y="13"/>
                </a:lnTo>
                <a:lnTo>
                  <a:pt x="336" y="13"/>
                </a:lnTo>
                <a:lnTo>
                  <a:pt x="337" y="13"/>
                </a:lnTo>
                <a:lnTo>
                  <a:pt x="339" y="13"/>
                </a:lnTo>
                <a:lnTo>
                  <a:pt x="341" y="13"/>
                </a:lnTo>
                <a:lnTo>
                  <a:pt x="342" y="13"/>
                </a:lnTo>
                <a:lnTo>
                  <a:pt x="344" y="13"/>
                </a:lnTo>
                <a:lnTo>
                  <a:pt x="345" y="13"/>
                </a:lnTo>
                <a:lnTo>
                  <a:pt x="346" y="13"/>
                </a:lnTo>
                <a:lnTo>
                  <a:pt x="348" y="13"/>
                </a:lnTo>
                <a:lnTo>
                  <a:pt x="349" y="13"/>
                </a:lnTo>
                <a:lnTo>
                  <a:pt x="351" y="13"/>
                </a:lnTo>
                <a:lnTo>
                  <a:pt x="353" y="13"/>
                </a:lnTo>
                <a:lnTo>
                  <a:pt x="354" y="13"/>
                </a:lnTo>
                <a:lnTo>
                  <a:pt x="355" y="13"/>
                </a:lnTo>
                <a:lnTo>
                  <a:pt x="357" y="13"/>
                </a:lnTo>
                <a:lnTo>
                  <a:pt x="358" y="13"/>
                </a:lnTo>
                <a:lnTo>
                  <a:pt x="361" y="13"/>
                </a:lnTo>
                <a:lnTo>
                  <a:pt x="362" y="13"/>
                </a:lnTo>
                <a:lnTo>
                  <a:pt x="363" y="13"/>
                </a:lnTo>
                <a:lnTo>
                  <a:pt x="364" y="13"/>
                </a:lnTo>
                <a:lnTo>
                  <a:pt x="366" y="13"/>
                </a:lnTo>
                <a:lnTo>
                  <a:pt x="367" y="13"/>
                </a:lnTo>
                <a:lnTo>
                  <a:pt x="368" y="13"/>
                </a:lnTo>
                <a:lnTo>
                  <a:pt x="371" y="13"/>
                </a:lnTo>
                <a:lnTo>
                  <a:pt x="372" y="13"/>
                </a:lnTo>
                <a:lnTo>
                  <a:pt x="374" y="13"/>
                </a:lnTo>
                <a:lnTo>
                  <a:pt x="375" y="13"/>
                </a:lnTo>
                <a:lnTo>
                  <a:pt x="376" y="13"/>
                </a:lnTo>
                <a:lnTo>
                  <a:pt x="377" y="13"/>
                </a:lnTo>
                <a:lnTo>
                  <a:pt x="379" y="13"/>
                </a:lnTo>
                <a:lnTo>
                  <a:pt x="381" y="13"/>
                </a:lnTo>
                <a:lnTo>
                  <a:pt x="383" y="13"/>
                </a:lnTo>
                <a:lnTo>
                  <a:pt x="384" y="13"/>
                </a:lnTo>
                <a:lnTo>
                  <a:pt x="385" y="13"/>
                </a:lnTo>
                <a:lnTo>
                  <a:pt x="386" y="13"/>
                </a:lnTo>
                <a:lnTo>
                  <a:pt x="388" y="13"/>
                </a:lnTo>
                <a:lnTo>
                  <a:pt x="389" y="13"/>
                </a:lnTo>
                <a:lnTo>
                  <a:pt x="392" y="13"/>
                </a:lnTo>
                <a:lnTo>
                  <a:pt x="393" y="13"/>
                </a:lnTo>
                <a:lnTo>
                  <a:pt x="394" y="13"/>
                </a:lnTo>
                <a:lnTo>
                  <a:pt x="396" y="13"/>
                </a:lnTo>
                <a:lnTo>
                  <a:pt x="397" y="13"/>
                </a:lnTo>
                <a:lnTo>
                  <a:pt x="398" y="13"/>
                </a:lnTo>
                <a:lnTo>
                  <a:pt x="399" y="13"/>
                </a:lnTo>
                <a:lnTo>
                  <a:pt x="402" y="13"/>
                </a:lnTo>
                <a:lnTo>
                  <a:pt x="403" y="13"/>
                </a:lnTo>
                <a:lnTo>
                  <a:pt x="405" y="13"/>
                </a:lnTo>
                <a:lnTo>
                  <a:pt x="406" y="13"/>
                </a:lnTo>
                <a:lnTo>
                  <a:pt x="407" y="13"/>
                </a:lnTo>
                <a:lnTo>
                  <a:pt x="408" y="13"/>
                </a:lnTo>
                <a:lnTo>
                  <a:pt x="411" y="13"/>
                </a:lnTo>
                <a:lnTo>
                  <a:pt x="412" y="13"/>
                </a:lnTo>
                <a:lnTo>
                  <a:pt x="414" y="13"/>
                </a:lnTo>
                <a:lnTo>
                  <a:pt x="415" y="13"/>
                </a:lnTo>
                <a:lnTo>
                  <a:pt x="416" y="13"/>
                </a:lnTo>
                <a:lnTo>
                  <a:pt x="418" y="13"/>
                </a:lnTo>
                <a:lnTo>
                  <a:pt x="419" y="13"/>
                </a:lnTo>
                <a:lnTo>
                  <a:pt x="421" y="13"/>
                </a:lnTo>
                <a:lnTo>
                  <a:pt x="423" y="13"/>
                </a:lnTo>
                <a:lnTo>
                  <a:pt x="424" y="13"/>
                </a:lnTo>
                <a:lnTo>
                  <a:pt x="425" y="13"/>
                </a:lnTo>
                <a:lnTo>
                  <a:pt x="427" y="13"/>
                </a:lnTo>
                <a:lnTo>
                  <a:pt x="428" y="13"/>
                </a:lnTo>
                <a:lnTo>
                  <a:pt x="429" y="13"/>
                </a:lnTo>
                <a:lnTo>
                  <a:pt x="432" y="13"/>
                </a:lnTo>
                <a:lnTo>
                  <a:pt x="433" y="13"/>
                </a:lnTo>
                <a:lnTo>
                  <a:pt x="434" y="13"/>
                </a:lnTo>
                <a:lnTo>
                  <a:pt x="436" y="13"/>
                </a:lnTo>
                <a:lnTo>
                  <a:pt x="437" y="13"/>
                </a:lnTo>
                <a:lnTo>
                  <a:pt x="438" y="13"/>
                </a:lnTo>
                <a:lnTo>
                  <a:pt x="440" y="13"/>
                </a:lnTo>
                <a:lnTo>
                  <a:pt x="442" y="13"/>
                </a:lnTo>
                <a:lnTo>
                  <a:pt x="443" y="13"/>
                </a:lnTo>
                <a:lnTo>
                  <a:pt x="445" y="13"/>
                </a:lnTo>
                <a:lnTo>
                  <a:pt x="446" y="13"/>
                </a:lnTo>
                <a:lnTo>
                  <a:pt x="447" y="13"/>
                </a:lnTo>
                <a:lnTo>
                  <a:pt x="449" y="13"/>
                </a:lnTo>
                <a:lnTo>
                  <a:pt x="450" y="13"/>
                </a:lnTo>
                <a:lnTo>
                  <a:pt x="453" y="13"/>
                </a:lnTo>
                <a:lnTo>
                  <a:pt x="454" y="13"/>
                </a:lnTo>
                <a:lnTo>
                  <a:pt x="455" y="13"/>
                </a:lnTo>
                <a:lnTo>
                  <a:pt x="456" y="13"/>
                </a:lnTo>
                <a:lnTo>
                  <a:pt x="458" y="13"/>
                </a:lnTo>
                <a:lnTo>
                  <a:pt x="459" y="13"/>
                </a:lnTo>
                <a:lnTo>
                  <a:pt x="460" y="13"/>
                </a:lnTo>
                <a:lnTo>
                  <a:pt x="463" y="13"/>
                </a:lnTo>
                <a:lnTo>
                  <a:pt x="464" y="0"/>
                </a:lnTo>
                <a:lnTo>
                  <a:pt x="466" y="0"/>
                </a:lnTo>
                <a:lnTo>
                  <a:pt x="467" y="0"/>
                </a:lnTo>
                <a:lnTo>
                  <a:pt x="468" y="0"/>
                </a:lnTo>
                <a:lnTo>
                  <a:pt x="469" y="0"/>
                </a:lnTo>
                <a:lnTo>
                  <a:pt x="472" y="13"/>
                </a:lnTo>
                <a:lnTo>
                  <a:pt x="473" y="13"/>
                </a:lnTo>
                <a:lnTo>
                  <a:pt x="475" y="13"/>
                </a:lnTo>
                <a:lnTo>
                  <a:pt x="476" y="13"/>
                </a:lnTo>
                <a:lnTo>
                  <a:pt x="477" y="13"/>
                </a:lnTo>
                <a:lnTo>
                  <a:pt x="478" y="13"/>
                </a:lnTo>
                <a:lnTo>
                  <a:pt x="480" y="13"/>
                </a:lnTo>
                <a:lnTo>
                  <a:pt x="482" y="13"/>
                </a:lnTo>
                <a:lnTo>
                  <a:pt x="484" y="13"/>
                </a:lnTo>
                <a:lnTo>
                  <a:pt x="485" y="13"/>
                </a:lnTo>
                <a:lnTo>
                  <a:pt x="486" y="13"/>
                </a:lnTo>
                <a:lnTo>
                  <a:pt x="488" y="13"/>
                </a:lnTo>
                <a:lnTo>
                  <a:pt x="489" y="13"/>
                </a:lnTo>
                <a:lnTo>
                  <a:pt x="490" y="13"/>
                </a:lnTo>
                <a:lnTo>
                  <a:pt x="493" y="13"/>
                </a:lnTo>
                <a:lnTo>
                  <a:pt x="494" y="13"/>
                </a:lnTo>
                <a:lnTo>
                  <a:pt x="495" y="13"/>
                </a:lnTo>
                <a:lnTo>
                  <a:pt x="497" y="13"/>
                </a:lnTo>
                <a:lnTo>
                  <a:pt x="498" y="13"/>
                </a:lnTo>
                <a:lnTo>
                  <a:pt x="499" y="13"/>
                </a:lnTo>
                <a:lnTo>
                  <a:pt x="501" y="13"/>
                </a:lnTo>
                <a:lnTo>
                  <a:pt x="503" y="13"/>
                </a:lnTo>
                <a:lnTo>
                  <a:pt x="504" y="13"/>
                </a:lnTo>
                <a:lnTo>
                  <a:pt x="506" y="13"/>
                </a:lnTo>
                <a:lnTo>
                  <a:pt x="507" y="13"/>
                </a:lnTo>
                <a:lnTo>
                  <a:pt x="508" y="13"/>
                </a:lnTo>
                <a:lnTo>
                  <a:pt x="510" y="13"/>
                </a:lnTo>
                <a:lnTo>
                  <a:pt x="511" y="13"/>
                </a:lnTo>
                <a:lnTo>
                  <a:pt x="513" y="13"/>
                </a:lnTo>
                <a:lnTo>
                  <a:pt x="515" y="13"/>
                </a:lnTo>
                <a:lnTo>
                  <a:pt x="516" y="13"/>
                </a:lnTo>
                <a:lnTo>
                  <a:pt x="517" y="13"/>
                </a:lnTo>
                <a:lnTo>
                  <a:pt x="519" y="13"/>
                </a:lnTo>
                <a:lnTo>
                  <a:pt x="520" y="13"/>
                </a:lnTo>
                <a:lnTo>
                  <a:pt x="521" y="13"/>
                </a:lnTo>
                <a:lnTo>
                  <a:pt x="524" y="13"/>
                </a:lnTo>
                <a:lnTo>
                  <a:pt x="525" y="13"/>
                </a:lnTo>
                <a:lnTo>
                  <a:pt x="526" y="13"/>
                </a:lnTo>
                <a:lnTo>
                  <a:pt x="528" y="13"/>
                </a:lnTo>
                <a:lnTo>
                  <a:pt x="529" y="13"/>
                </a:lnTo>
                <a:lnTo>
                  <a:pt x="530" y="13"/>
                </a:lnTo>
                <a:lnTo>
                  <a:pt x="533" y="13"/>
                </a:lnTo>
                <a:lnTo>
                  <a:pt x="534" y="13"/>
                </a:lnTo>
                <a:lnTo>
                  <a:pt x="535" y="13"/>
                </a:lnTo>
                <a:lnTo>
                  <a:pt x="537" y="13"/>
                </a:lnTo>
                <a:lnTo>
                  <a:pt x="538" y="13"/>
                </a:lnTo>
                <a:lnTo>
                  <a:pt x="539" y="13"/>
                </a:lnTo>
                <a:lnTo>
                  <a:pt x="541" y="13"/>
                </a:lnTo>
                <a:lnTo>
                  <a:pt x="543" y="13"/>
                </a:lnTo>
                <a:lnTo>
                  <a:pt x="545" y="13"/>
                </a:lnTo>
                <a:lnTo>
                  <a:pt x="546" y="6"/>
                </a:lnTo>
                <a:lnTo>
                  <a:pt x="547" y="6"/>
                </a:lnTo>
                <a:lnTo>
                  <a:pt x="548" y="6"/>
                </a:lnTo>
                <a:lnTo>
                  <a:pt x="550" y="6"/>
                </a:lnTo>
                <a:lnTo>
                  <a:pt x="551" y="6"/>
                </a:lnTo>
                <a:lnTo>
                  <a:pt x="554" y="13"/>
                </a:lnTo>
                <a:lnTo>
                  <a:pt x="555" y="13"/>
                </a:lnTo>
                <a:lnTo>
                  <a:pt x="556" y="13"/>
                </a:lnTo>
                <a:lnTo>
                  <a:pt x="558" y="13"/>
                </a:lnTo>
                <a:lnTo>
                  <a:pt x="559" y="13"/>
                </a:lnTo>
                <a:lnTo>
                  <a:pt x="560" y="13"/>
                </a:lnTo>
                <a:lnTo>
                  <a:pt x="561" y="13"/>
                </a:lnTo>
                <a:lnTo>
                  <a:pt x="564" y="13"/>
                </a:lnTo>
                <a:lnTo>
                  <a:pt x="565" y="13"/>
                </a:lnTo>
                <a:lnTo>
                  <a:pt x="567" y="13"/>
                </a:lnTo>
                <a:lnTo>
                  <a:pt x="568" y="13"/>
                </a:lnTo>
                <a:lnTo>
                  <a:pt x="569" y="13"/>
                </a:lnTo>
                <a:lnTo>
                  <a:pt x="570" y="13"/>
                </a:lnTo>
                <a:lnTo>
                  <a:pt x="572" y="13"/>
                </a:lnTo>
                <a:lnTo>
                  <a:pt x="574" y="13"/>
                </a:lnTo>
                <a:lnTo>
                  <a:pt x="576" y="13"/>
                </a:lnTo>
                <a:lnTo>
                  <a:pt x="577" y="13"/>
                </a:lnTo>
                <a:lnTo>
                  <a:pt x="578" y="13"/>
                </a:lnTo>
                <a:lnTo>
                  <a:pt x="580" y="13"/>
                </a:lnTo>
                <a:lnTo>
                  <a:pt x="581" y="13"/>
                </a:lnTo>
                <a:lnTo>
                  <a:pt x="582" y="13"/>
                </a:lnTo>
                <a:lnTo>
                  <a:pt x="585" y="13"/>
                </a:lnTo>
                <a:lnTo>
                  <a:pt x="586" y="13"/>
                </a:lnTo>
                <a:lnTo>
                  <a:pt x="587" y="13"/>
                </a:lnTo>
                <a:lnTo>
                  <a:pt x="589" y="13"/>
                </a:lnTo>
                <a:lnTo>
                  <a:pt x="590" y="13"/>
                </a:lnTo>
                <a:lnTo>
                  <a:pt x="591" y="13"/>
                </a:lnTo>
                <a:lnTo>
                  <a:pt x="594" y="13"/>
                </a:lnTo>
                <a:lnTo>
                  <a:pt x="595" y="13"/>
                </a:lnTo>
                <a:lnTo>
                  <a:pt x="596" y="13"/>
                </a:lnTo>
                <a:lnTo>
                  <a:pt x="598" y="13"/>
                </a:lnTo>
                <a:lnTo>
                  <a:pt x="599" y="13"/>
                </a:lnTo>
                <a:lnTo>
                  <a:pt x="600" y="13"/>
                </a:lnTo>
                <a:lnTo>
                  <a:pt x="602" y="13"/>
                </a:lnTo>
                <a:lnTo>
                  <a:pt x="604" y="13"/>
                </a:lnTo>
                <a:lnTo>
                  <a:pt x="605" y="13"/>
                </a:lnTo>
                <a:lnTo>
                  <a:pt x="607" y="13"/>
                </a:lnTo>
                <a:lnTo>
                  <a:pt x="608" y="13"/>
                </a:lnTo>
                <a:lnTo>
                  <a:pt x="609" y="13"/>
                </a:lnTo>
                <a:lnTo>
                  <a:pt x="611" y="13"/>
                </a:lnTo>
                <a:lnTo>
                  <a:pt x="612" y="13"/>
                </a:lnTo>
                <a:lnTo>
                  <a:pt x="615" y="13"/>
                </a:lnTo>
                <a:lnTo>
                  <a:pt x="616" y="13"/>
                </a:lnTo>
                <a:lnTo>
                  <a:pt x="617" y="13"/>
                </a:lnTo>
                <a:lnTo>
                  <a:pt x="618" y="13"/>
                </a:lnTo>
                <a:lnTo>
                  <a:pt x="620" y="13"/>
                </a:lnTo>
                <a:lnTo>
                  <a:pt x="621" y="13"/>
                </a:lnTo>
                <a:lnTo>
                  <a:pt x="622" y="13"/>
                </a:lnTo>
                <a:lnTo>
                  <a:pt x="625" y="13"/>
                </a:lnTo>
                <a:lnTo>
                  <a:pt x="626" y="13"/>
                </a:lnTo>
                <a:lnTo>
                  <a:pt x="628" y="13"/>
                </a:lnTo>
                <a:lnTo>
                  <a:pt x="629" y="13"/>
                </a:lnTo>
                <a:lnTo>
                  <a:pt x="630" y="13"/>
                </a:lnTo>
                <a:lnTo>
                  <a:pt x="631" y="13"/>
                </a:lnTo>
                <a:lnTo>
                  <a:pt x="633" y="13"/>
                </a:lnTo>
                <a:lnTo>
                  <a:pt x="635" y="13"/>
                </a:lnTo>
                <a:lnTo>
                  <a:pt x="637" y="13"/>
                </a:lnTo>
                <a:lnTo>
                  <a:pt x="638" y="13"/>
                </a:lnTo>
                <a:lnTo>
                  <a:pt x="639" y="13"/>
                </a:lnTo>
                <a:lnTo>
                  <a:pt x="640" y="13"/>
                </a:lnTo>
                <a:lnTo>
                  <a:pt x="642" y="6"/>
                </a:lnTo>
                <a:lnTo>
                  <a:pt x="644" y="6"/>
                </a:lnTo>
                <a:lnTo>
                  <a:pt x="646" y="6"/>
                </a:lnTo>
                <a:lnTo>
                  <a:pt x="647" y="6"/>
                </a:lnTo>
                <a:lnTo>
                  <a:pt x="648" y="6"/>
                </a:lnTo>
                <a:lnTo>
                  <a:pt x="650" y="13"/>
                </a:lnTo>
                <a:lnTo>
                  <a:pt x="651" y="13"/>
                </a:lnTo>
                <a:lnTo>
                  <a:pt x="652" y="13"/>
                </a:lnTo>
                <a:lnTo>
                  <a:pt x="655" y="13"/>
                </a:lnTo>
                <a:lnTo>
                  <a:pt x="656" y="13"/>
                </a:lnTo>
                <a:lnTo>
                  <a:pt x="657" y="13"/>
                </a:lnTo>
                <a:lnTo>
                  <a:pt x="659" y="6"/>
                </a:lnTo>
                <a:lnTo>
                  <a:pt x="660" y="6"/>
                </a:lnTo>
                <a:lnTo>
                  <a:pt x="661" y="6"/>
                </a:lnTo>
                <a:lnTo>
                  <a:pt x="662" y="6"/>
                </a:lnTo>
                <a:lnTo>
                  <a:pt x="665" y="6"/>
                </a:lnTo>
                <a:lnTo>
                  <a:pt x="666" y="13"/>
                </a:lnTo>
                <a:lnTo>
                  <a:pt x="668" y="13"/>
                </a:lnTo>
                <a:lnTo>
                  <a:pt x="669" y="13"/>
                </a:lnTo>
                <a:lnTo>
                  <a:pt x="670" y="13"/>
                </a:lnTo>
                <a:lnTo>
                  <a:pt x="672" y="13"/>
                </a:lnTo>
                <a:lnTo>
                  <a:pt x="673" y="13"/>
                </a:lnTo>
                <a:lnTo>
                  <a:pt x="675" y="13"/>
                </a:lnTo>
                <a:lnTo>
                  <a:pt x="677" y="13"/>
                </a:lnTo>
                <a:lnTo>
                  <a:pt x="678" y="13"/>
                </a:lnTo>
                <a:lnTo>
                  <a:pt x="679" y="13"/>
                </a:lnTo>
                <a:lnTo>
                  <a:pt x="681" y="13"/>
                </a:lnTo>
                <a:lnTo>
                  <a:pt x="682" y="13"/>
                </a:lnTo>
                <a:lnTo>
                  <a:pt x="683" y="13"/>
                </a:lnTo>
                <a:lnTo>
                  <a:pt x="686" y="13"/>
                </a:lnTo>
                <a:lnTo>
                  <a:pt x="687" y="6"/>
                </a:lnTo>
                <a:lnTo>
                  <a:pt x="688" y="6"/>
                </a:lnTo>
                <a:lnTo>
                  <a:pt x="690" y="6"/>
                </a:lnTo>
                <a:lnTo>
                  <a:pt x="691" y="6"/>
                </a:lnTo>
                <a:lnTo>
                  <a:pt x="692" y="6"/>
                </a:lnTo>
                <a:lnTo>
                  <a:pt x="694" y="13"/>
                </a:lnTo>
                <a:lnTo>
                  <a:pt x="696" y="13"/>
                </a:lnTo>
                <a:lnTo>
                  <a:pt x="697" y="13"/>
                </a:lnTo>
                <a:lnTo>
                  <a:pt x="699" y="13"/>
                </a:lnTo>
                <a:lnTo>
                  <a:pt x="700" y="6"/>
                </a:lnTo>
                <a:lnTo>
                  <a:pt x="701" y="6"/>
                </a:lnTo>
                <a:lnTo>
                  <a:pt x="703" y="6"/>
                </a:lnTo>
                <a:lnTo>
                  <a:pt x="705" y="6"/>
                </a:lnTo>
                <a:lnTo>
                  <a:pt x="707" y="6"/>
                </a:lnTo>
                <a:lnTo>
                  <a:pt x="708" y="13"/>
                </a:lnTo>
                <a:lnTo>
                  <a:pt x="709" y="13"/>
                </a:lnTo>
                <a:lnTo>
                  <a:pt x="710" y="13"/>
                </a:lnTo>
                <a:lnTo>
                  <a:pt x="712" y="13"/>
                </a:lnTo>
                <a:lnTo>
                  <a:pt x="713" y="13"/>
                </a:lnTo>
                <a:lnTo>
                  <a:pt x="716" y="13"/>
                </a:lnTo>
                <a:lnTo>
                  <a:pt x="717" y="13"/>
                </a:lnTo>
                <a:lnTo>
                  <a:pt x="718" y="13"/>
                </a:lnTo>
                <a:lnTo>
                  <a:pt x="720" y="13"/>
                </a:lnTo>
                <a:lnTo>
                  <a:pt x="721" y="13"/>
                </a:lnTo>
                <a:lnTo>
                  <a:pt x="722" y="13"/>
                </a:lnTo>
                <a:lnTo>
                  <a:pt x="723" y="13"/>
                </a:lnTo>
                <a:lnTo>
                  <a:pt x="726" y="13"/>
                </a:lnTo>
                <a:lnTo>
                  <a:pt x="727" y="13"/>
                </a:lnTo>
                <a:lnTo>
                  <a:pt x="729" y="13"/>
                </a:lnTo>
                <a:lnTo>
                  <a:pt x="730" y="13"/>
                </a:lnTo>
                <a:lnTo>
                  <a:pt x="731" y="13"/>
                </a:lnTo>
                <a:lnTo>
                  <a:pt x="732" y="13"/>
                </a:lnTo>
                <a:lnTo>
                  <a:pt x="734" y="13"/>
                </a:lnTo>
                <a:lnTo>
                  <a:pt x="736" y="13"/>
                </a:lnTo>
                <a:lnTo>
                  <a:pt x="738" y="13"/>
                </a:lnTo>
                <a:lnTo>
                  <a:pt x="739" y="13"/>
                </a:lnTo>
                <a:lnTo>
                  <a:pt x="740" y="13"/>
                </a:lnTo>
                <a:lnTo>
                  <a:pt x="742" y="13"/>
                </a:lnTo>
                <a:lnTo>
                  <a:pt x="743" y="13"/>
                </a:lnTo>
                <a:lnTo>
                  <a:pt x="744" y="13"/>
                </a:lnTo>
                <a:lnTo>
                  <a:pt x="747" y="13"/>
                </a:lnTo>
                <a:lnTo>
                  <a:pt x="748" y="13"/>
                </a:lnTo>
                <a:lnTo>
                  <a:pt x="749" y="13"/>
                </a:lnTo>
                <a:lnTo>
                  <a:pt x="751" y="13"/>
                </a:lnTo>
                <a:lnTo>
                  <a:pt x="752" y="13"/>
                </a:lnTo>
                <a:lnTo>
                  <a:pt x="753" y="13"/>
                </a:lnTo>
                <a:lnTo>
                  <a:pt x="755" y="13"/>
                </a:lnTo>
                <a:lnTo>
                  <a:pt x="757" y="13"/>
                </a:lnTo>
                <a:lnTo>
                  <a:pt x="758" y="13"/>
                </a:lnTo>
                <a:lnTo>
                  <a:pt x="760" y="13"/>
                </a:lnTo>
                <a:lnTo>
                  <a:pt x="761" y="13"/>
                </a:lnTo>
                <a:lnTo>
                  <a:pt x="762" y="13"/>
                </a:lnTo>
                <a:lnTo>
                  <a:pt x="764" y="13"/>
                </a:lnTo>
                <a:lnTo>
                  <a:pt x="766" y="13"/>
                </a:lnTo>
                <a:lnTo>
                  <a:pt x="767" y="13"/>
                </a:lnTo>
                <a:lnTo>
                  <a:pt x="769" y="13"/>
                </a:lnTo>
                <a:lnTo>
                  <a:pt x="770" y="13"/>
                </a:lnTo>
                <a:lnTo>
                  <a:pt x="771" y="13"/>
                </a:lnTo>
                <a:lnTo>
                  <a:pt x="773" y="13"/>
                </a:lnTo>
                <a:lnTo>
                  <a:pt x="774" y="13"/>
                </a:lnTo>
                <a:lnTo>
                  <a:pt x="777" y="13"/>
                </a:lnTo>
                <a:lnTo>
                  <a:pt x="778" y="13"/>
                </a:lnTo>
                <a:lnTo>
                  <a:pt x="779" y="13"/>
                </a:lnTo>
                <a:lnTo>
                  <a:pt x="780" y="13"/>
                </a:lnTo>
                <a:lnTo>
                  <a:pt x="782" y="13"/>
                </a:lnTo>
                <a:lnTo>
                  <a:pt x="783" y="13"/>
                </a:lnTo>
                <a:lnTo>
                  <a:pt x="784" y="13"/>
                </a:lnTo>
                <a:lnTo>
                  <a:pt x="787" y="13"/>
                </a:lnTo>
                <a:lnTo>
                  <a:pt x="788" y="13"/>
                </a:lnTo>
                <a:lnTo>
                  <a:pt x="790" y="13"/>
                </a:lnTo>
                <a:lnTo>
                  <a:pt x="791" y="13"/>
                </a:lnTo>
                <a:lnTo>
                  <a:pt x="792" y="13"/>
                </a:lnTo>
                <a:lnTo>
                  <a:pt x="793" y="13"/>
                </a:lnTo>
                <a:lnTo>
                  <a:pt x="795" y="13"/>
                </a:lnTo>
                <a:lnTo>
                  <a:pt x="797" y="13"/>
                </a:lnTo>
                <a:lnTo>
                  <a:pt x="799" y="13"/>
                </a:lnTo>
                <a:lnTo>
                  <a:pt x="800" y="13"/>
                </a:lnTo>
                <a:lnTo>
                  <a:pt x="801" y="13"/>
                </a:lnTo>
                <a:lnTo>
                  <a:pt x="802" y="13"/>
                </a:lnTo>
                <a:lnTo>
                  <a:pt x="0" y="13"/>
                </a:lnTo>
                <a:close/>
              </a:path>
            </a:pathLst>
          </a:custGeom>
          <a:solidFill>
            <a:srgbClr val="FFFF80"/>
          </a:solidFill>
          <a:ln w="4763">
            <a:solidFill>
              <a:srgbClr val="FFFF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1456" name="Freeform 21"/>
          <p:cNvSpPr>
            <a:spLocks/>
          </p:cNvSpPr>
          <p:nvPr/>
        </p:nvSpPr>
        <p:spPr bwMode="auto">
          <a:xfrm>
            <a:off x="2444750" y="3360738"/>
            <a:ext cx="287338" cy="6350"/>
          </a:xfrm>
          <a:custGeom>
            <a:avLst/>
            <a:gdLst>
              <a:gd name="T0" fmla="*/ 2147483647 w 802"/>
              <a:gd name="T1" fmla="*/ 2147483647 h 13"/>
              <a:gd name="T2" fmla="*/ 2147483647 w 802"/>
              <a:gd name="T3" fmla="*/ 2147483647 h 13"/>
              <a:gd name="T4" fmla="*/ 2147483647 w 802"/>
              <a:gd name="T5" fmla="*/ 2147483647 h 13"/>
              <a:gd name="T6" fmla="*/ 2147483647 w 802"/>
              <a:gd name="T7" fmla="*/ 2147483647 h 13"/>
              <a:gd name="T8" fmla="*/ 2147483647 w 802"/>
              <a:gd name="T9" fmla="*/ 0 h 13"/>
              <a:gd name="T10" fmla="*/ 2147483647 w 802"/>
              <a:gd name="T11" fmla="*/ 2147483647 h 13"/>
              <a:gd name="T12" fmla="*/ 2147483647 w 802"/>
              <a:gd name="T13" fmla="*/ 2147483647 h 13"/>
              <a:gd name="T14" fmla="*/ 2147483647 w 802"/>
              <a:gd name="T15" fmla="*/ 2147483647 h 13"/>
              <a:gd name="T16" fmla="*/ 2147483647 w 802"/>
              <a:gd name="T17" fmla="*/ 2147483647 h 13"/>
              <a:gd name="T18" fmla="*/ 2147483647 w 802"/>
              <a:gd name="T19" fmla="*/ 2147483647 h 13"/>
              <a:gd name="T20" fmla="*/ 2147483647 w 802"/>
              <a:gd name="T21" fmla="*/ 2147483647 h 13"/>
              <a:gd name="T22" fmla="*/ 2147483647 w 802"/>
              <a:gd name="T23" fmla="*/ 2147483647 h 13"/>
              <a:gd name="T24" fmla="*/ 2147483647 w 802"/>
              <a:gd name="T25" fmla="*/ 2147483647 h 13"/>
              <a:gd name="T26" fmla="*/ 2147483647 w 802"/>
              <a:gd name="T27" fmla="*/ 2147483647 h 13"/>
              <a:gd name="T28" fmla="*/ 2147483647 w 802"/>
              <a:gd name="T29" fmla="*/ 2147483647 h 13"/>
              <a:gd name="T30" fmla="*/ 2147483647 w 802"/>
              <a:gd name="T31" fmla="*/ 2147483647 h 13"/>
              <a:gd name="T32" fmla="*/ 2147483647 w 802"/>
              <a:gd name="T33" fmla="*/ 2147483647 h 13"/>
              <a:gd name="T34" fmla="*/ 2147483647 w 802"/>
              <a:gd name="T35" fmla="*/ 2147483647 h 13"/>
              <a:gd name="T36" fmla="*/ 2147483647 w 802"/>
              <a:gd name="T37" fmla="*/ 2147483647 h 13"/>
              <a:gd name="T38" fmla="*/ 2147483647 w 802"/>
              <a:gd name="T39" fmla="*/ 2147483647 h 13"/>
              <a:gd name="T40" fmla="*/ 2147483647 w 802"/>
              <a:gd name="T41" fmla="*/ 2147483647 h 13"/>
              <a:gd name="T42" fmla="*/ 2147483647 w 802"/>
              <a:gd name="T43" fmla="*/ 2147483647 h 13"/>
              <a:gd name="T44" fmla="*/ 2147483647 w 802"/>
              <a:gd name="T45" fmla="*/ 2147483647 h 13"/>
              <a:gd name="T46" fmla="*/ 2147483647 w 802"/>
              <a:gd name="T47" fmla="*/ 2147483647 h 13"/>
              <a:gd name="T48" fmla="*/ 2147483647 w 802"/>
              <a:gd name="T49" fmla="*/ 2147483647 h 13"/>
              <a:gd name="T50" fmla="*/ 2147483647 w 802"/>
              <a:gd name="T51" fmla="*/ 2147483647 h 13"/>
              <a:gd name="T52" fmla="*/ 2147483647 w 802"/>
              <a:gd name="T53" fmla="*/ 2147483647 h 13"/>
              <a:gd name="T54" fmla="*/ 2147483647 w 802"/>
              <a:gd name="T55" fmla="*/ 2147483647 h 13"/>
              <a:gd name="T56" fmla="*/ 2147483647 w 802"/>
              <a:gd name="T57" fmla="*/ 2147483647 h 13"/>
              <a:gd name="T58" fmla="*/ 2147483647 w 802"/>
              <a:gd name="T59" fmla="*/ 2147483647 h 13"/>
              <a:gd name="T60" fmla="*/ 2147483647 w 802"/>
              <a:gd name="T61" fmla="*/ 2147483647 h 13"/>
              <a:gd name="T62" fmla="*/ 2147483647 w 802"/>
              <a:gd name="T63" fmla="*/ 2147483647 h 13"/>
              <a:gd name="T64" fmla="*/ 2147483647 w 802"/>
              <a:gd name="T65" fmla="*/ 2147483647 h 13"/>
              <a:gd name="T66" fmla="*/ 2147483647 w 802"/>
              <a:gd name="T67" fmla="*/ 2147483647 h 13"/>
              <a:gd name="T68" fmla="*/ 2147483647 w 802"/>
              <a:gd name="T69" fmla="*/ 0 h 13"/>
              <a:gd name="T70" fmla="*/ 2147483647 w 802"/>
              <a:gd name="T71" fmla="*/ 2147483647 h 13"/>
              <a:gd name="T72" fmla="*/ 2147483647 w 802"/>
              <a:gd name="T73" fmla="*/ 2147483647 h 13"/>
              <a:gd name="T74" fmla="*/ 2147483647 w 802"/>
              <a:gd name="T75" fmla="*/ 2147483647 h 13"/>
              <a:gd name="T76" fmla="*/ 2147483647 w 802"/>
              <a:gd name="T77" fmla="*/ 2147483647 h 13"/>
              <a:gd name="T78" fmla="*/ 2147483647 w 802"/>
              <a:gd name="T79" fmla="*/ 2147483647 h 13"/>
              <a:gd name="T80" fmla="*/ 2147483647 w 802"/>
              <a:gd name="T81" fmla="*/ 2147483647 h 13"/>
              <a:gd name="T82" fmla="*/ 2147483647 w 802"/>
              <a:gd name="T83" fmla="*/ 2147483647 h 13"/>
              <a:gd name="T84" fmla="*/ 2147483647 w 802"/>
              <a:gd name="T85" fmla="*/ 2147483647 h 13"/>
              <a:gd name="T86" fmla="*/ 2147483647 w 802"/>
              <a:gd name="T87" fmla="*/ 2147483647 h 13"/>
              <a:gd name="T88" fmla="*/ 2147483647 w 802"/>
              <a:gd name="T89" fmla="*/ 2147483647 h 13"/>
              <a:gd name="T90" fmla="*/ 2147483647 w 802"/>
              <a:gd name="T91" fmla="*/ 2147483647 h 13"/>
              <a:gd name="T92" fmla="*/ 2147483647 w 802"/>
              <a:gd name="T93" fmla="*/ 2147483647 h 13"/>
              <a:gd name="T94" fmla="*/ 2147483647 w 802"/>
              <a:gd name="T95" fmla="*/ 2147483647 h 13"/>
              <a:gd name="T96" fmla="*/ 2147483647 w 802"/>
              <a:gd name="T97" fmla="*/ 2147483647 h 13"/>
              <a:gd name="T98" fmla="*/ 2147483647 w 802"/>
              <a:gd name="T99" fmla="*/ 2147483647 h 13"/>
              <a:gd name="T100" fmla="*/ 2147483647 w 802"/>
              <a:gd name="T101" fmla="*/ 2147483647 h 13"/>
              <a:gd name="T102" fmla="*/ 2147483647 w 802"/>
              <a:gd name="T103" fmla="*/ 2147483647 h 13"/>
              <a:gd name="T104" fmla="*/ 2147483647 w 802"/>
              <a:gd name="T105" fmla="*/ 2147483647 h 13"/>
              <a:gd name="T106" fmla="*/ 2147483647 w 802"/>
              <a:gd name="T107" fmla="*/ 2147483647 h 13"/>
              <a:gd name="T108" fmla="*/ 2147483647 w 802"/>
              <a:gd name="T109" fmla="*/ 2147483647 h 13"/>
              <a:gd name="T110" fmla="*/ 2147483647 w 802"/>
              <a:gd name="T111" fmla="*/ 2147483647 h 13"/>
              <a:gd name="T112" fmla="*/ 2147483647 w 802"/>
              <a:gd name="T113" fmla="*/ 2147483647 h 13"/>
              <a:gd name="T114" fmla="*/ 2147483647 w 802"/>
              <a:gd name="T115" fmla="*/ 2147483647 h 13"/>
              <a:gd name="T116" fmla="*/ 2147483647 w 802"/>
              <a:gd name="T117" fmla="*/ 2147483647 h 13"/>
              <a:gd name="T118" fmla="*/ 2147483647 w 802"/>
              <a:gd name="T119" fmla="*/ 2147483647 h 1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02"/>
              <a:gd name="T181" fmla="*/ 0 h 13"/>
              <a:gd name="T182" fmla="*/ 802 w 802"/>
              <a:gd name="T183" fmla="*/ 13 h 1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02" h="13">
                <a:moveTo>
                  <a:pt x="0" y="13"/>
                </a:moveTo>
                <a:lnTo>
                  <a:pt x="2" y="13"/>
                </a:lnTo>
                <a:lnTo>
                  <a:pt x="3" y="13"/>
                </a:lnTo>
                <a:lnTo>
                  <a:pt x="5" y="13"/>
                </a:lnTo>
                <a:lnTo>
                  <a:pt x="7" y="13"/>
                </a:lnTo>
                <a:lnTo>
                  <a:pt x="8" y="13"/>
                </a:lnTo>
                <a:lnTo>
                  <a:pt x="9" y="13"/>
                </a:lnTo>
                <a:lnTo>
                  <a:pt x="11" y="13"/>
                </a:lnTo>
                <a:lnTo>
                  <a:pt x="12" y="13"/>
                </a:lnTo>
                <a:lnTo>
                  <a:pt x="13" y="13"/>
                </a:lnTo>
                <a:lnTo>
                  <a:pt x="16" y="13"/>
                </a:lnTo>
                <a:lnTo>
                  <a:pt x="17" y="13"/>
                </a:lnTo>
                <a:lnTo>
                  <a:pt x="18" y="6"/>
                </a:lnTo>
                <a:lnTo>
                  <a:pt x="20" y="6"/>
                </a:lnTo>
                <a:lnTo>
                  <a:pt x="21" y="6"/>
                </a:lnTo>
                <a:lnTo>
                  <a:pt x="22" y="6"/>
                </a:lnTo>
                <a:lnTo>
                  <a:pt x="24" y="6"/>
                </a:lnTo>
                <a:lnTo>
                  <a:pt x="26" y="13"/>
                </a:lnTo>
                <a:lnTo>
                  <a:pt x="27" y="13"/>
                </a:lnTo>
                <a:lnTo>
                  <a:pt x="29" y="13"/>
                </a:lnTo>
                <a:lnTo>
                  <a:pt x="30" y="13"/>
                </a:lnTo>
                <a:lnTo>
                  <a:pt x="31" y="13"/>
                </a:lnTo>
                <a:lnTo>
                  <a:pt x="33" y="13"/>
                </a:lnTo>
                <a:lnTo>
                  <a:pt x="34" y="13"/>
                </a:lnTo>
                <a:lnTo>
                  <a:pt x="37" y="13"/>
                </a:lnTo>
                <a:lnTo>
                  <a:pt x="38" y="13"/>
                </a:lnTo>
                <a:lnTo>
                  <a:pt x="39" y="13"/>
                </a:lnTo>
                <a:lnTo>
                  <a:pt x="40" y="13"/>
                </a:lnTo>
                <a:lnTo>
                  <a:pt x="42" y="13"/>
                </a:lnTo>
                <a:lnTo>
                  <a:pt x="43" y="13"/>
                </a:lnTo>
                <a:lnTo>
                  <a:pt x="44" y="13"/>
                </a:lnTo>
                <a:lnTo>
                  <a:pt x="47" y="13"/>
                </a:lnTo>
                <a:lnTo>
                  <a:pt x="48" y="13"/>
                </a:lnTo>
                <a:lnTo>
                  <a:pt x="50" y="13"/>
                </a:lnTo>
                <a:lnTo>
                  <a:pt x="51" y="13"/>
                </a:lnTo>
                <a:lnTo>
                  <a:pt x="52" y="13"/>
                </a:lnTo>
                <a:lnTo>
                  <a:pt x="53" y="13"/>
                </a:lnTo>
                <a:lnTo>
                  <a:pt x="55" y="13"/>
                </a:lnTo>
                <a:lnTo>
                  <a:pt x="57" y="13"/>
                </a:lnTo>
                <a:lnTo>
                  <a:pt x="59" y="13"/>
                </a:lnTo>
                <a:lnTo>
                  <a:pt x="60" y="13"/>
                </a:lnTo>
                <a:lnTo>
                  <a:pt x="61" y="13"/>
                </a:lnTo>
                <a:lnTo>
                  <a:pt x="62" y="0"/>
                </a:lnTo>
                <a:lnTo>
                  <a:pt x="64" y="0"/>
                </a:lnTo>
                <a:lnTo>
                  <a:pt x="66" y="0"/>
                </a:lnTo>
                <a:lnTo>
                  <a:pt x="68" y="0"/>
                </a:lnTo>
                <a:lnTo>
                  <a:pt x="69" y="0"/>
                </a:lnTo>
                <a:lnTo>
                  <a:pt x="70" y="13"/>
                </a:lnTo>
                <a:lnTo>
                  <a:pt x="72" y="13"/>
                </a:lnTo>
                <a:lnTo>
                  <a:pt x="73" y="13"/>
                </a:lnTo>
                <a:lnTo>
                  <a:pt x="74" y="13"/>
                </a:lnTo>
                <a:lnTo>
                  <a:pt x="77" y="13"/>
                </a:lnTo>
                <a:lnTo>
                  <a:pt x="78" y="13"/>
                </a:lnTo>
                <a:lnTo>
                  <a:pt x="79" y="13"/>
                </a:lnTo>
                <a:lnTo>
                  <a:pt x="81" y="13"/>
                </a:lnTo>
                <a:lnTo>
                  <a:pt x="82" y="13"/>
                </a:lnTo>
                <a:lnTo>
                  <a:pt x="83" y="13"/>
                </a:lnTo>
                <a:lnTo>
                  <a:pt x="85" y="13"/>
                </a:lnTo>
                <a:lnTo>
                  <a:pt x="87" y="13"/>
                </a:lnTo>
                <a:lnTo>
                  <a:pt x="88" y="13"/>
                </a:lnTo>
                <a:lnTo>
                  <a:pt x="90" y="13"/>
                </a:lnTo>
                <a:lnTo>
                  <a:pt x="91" y="13"/>
                </a:lnTo>
                <a:lnTo>
                  <a:pt x="92" y="13"/>
                </a:lnTo>
                <a:lnTo>
                  <a:pt x="94" y="13"/>
                </a:lnTo>
                <a:lnTo>
                  <a:pt x="95" y="13"/>
                </a:lnTo>
                <a:lnTo>
                  <a:pt x="97" y="13"/>
                </a:lnTo>
                <a:lnTo>
                  <a:pt x="99" y="13"/>
                </a:lnTo>
                <a:lnTo>
                  <a:pt x="100" y="13"/>
                </a:lnTo>
                <a:lnTo>
                  <a:pt x="101" y="13"/>
                </a:lnTo>
                <a:lnTo>
                  <a:pt x="103" y="13"/>
                </a:lnTo>
                <a:lnTo>
                  <a:pt x="104" y="13"/>
                </a:lnTo>
                <a:lnTo>
                  <a:pt x="105" y="13"/>
                </a:lnTo>
                <a:lnTo>
                  <a:pt x="108" y="13"/>
                </a:lnTo>
                <a:lnTo>
                  <a:pt x="109" y="13"/>
                </a:lnTo>
                <a:lnTo>
                  <a:pt x="110" y="13"/>
                </a:lnTo>
                <a:lnTo>
                  <a:pt x="112" y="13"/>
                </a:lnTo>
                <a:lnTo>
                  <a:pt x="113" y="13"/>
                </a:lnTo>
                <a:lnTo>
                  <a:pt x="114" y="13"/>
                </a:lnTo>
                <a:lnTo>
                  <a:pt x="116" y="13"/>
                </a:lnTo>
                <a:lnTo>
                  <a:pt x="118" y="13"/>
                </a:lnTo>
                <a:lnTo>
                  <a:pt x="120" y="13"/>
                </a:lnTo>
                <a:lnTo>
                  <a:pt x="121" y="13"/>
                </a:lnTo>
                <a:lnTo>
                  <a:pt x="122" y="6"/>
                </a:lnTo>
                <a:lnTo>
                  <a:pt x="123" y="6"/>
                </a:lnTo>
                <a:lnTo>
                  <a:pt x="125" y="6"/>
                </a:lnTo>
                <a:lnTo>
                  <a:pt x="127" y="6"/>
                </a:lnTo>
                <a:lnTo>
                  <a:pt x="129" y="6"/>
                </a:lnTo>
                <a:lnTo>
                  <a:pt x="130" y="13"/>
                </a:lnTo>
                <a:lnTo>
                  <a:pt x="131" y="13"/>
                </a:lnTo>
                <a:lnTo>
                  <a:pt x="132" y="13"/>
                </a:lnTo>
                <a:lnTo>
                  <a:pt x="134" y="13"/>
                </a:lnTo>
                <a:lnTo>
                  <a:pt x="135" y="13"/>
                </a:lnTo>
                <a:lnTo>
                  <a:pt x="138" y="13"/>
                </a:lnTo>
                <a:lnTo>
                  <a:pt x="139" y="13"/>
                </a:lnTo>
                <a:lnTo>
                  <a:pt x="140" y="13"/>
                </a:lnTo>
                <a:lnTo>
                  <a:pt x="142" y="13"/>
                </a:lnTo>
                <a:lnTo>
                  <a:pt x="143" y="13"/>
                </a:lnTo>
                <a:lnTo>
                  <a:pt x="144" y="13"/>
                </a:lnTo>
                <a:lnTo>
                  <a:pt x="145" y="13"/>
                </a:lnTo>
                <a:lnTo>
                  <a:pt x="148" y="13"/>
                </a:lnTo>
                <a:lnTo>
                  <a:pt x="149" y="13"/>
                </a:lnTo>
                <a:lnTo>
                  <a:pt x="151" y="13"/>
                </a:lnTo>
                <a:lnTo>
                  <a:pt x="152" y="13"/>
                </a:lnTo>
                <a:lnTo>
                  <a:pt x="153" y="13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60" y="13"/>
                </a:lnTo>
                <a:lnTo>
                  <a:pt x="161" y="13"/>
                </a:lnTo>
                <a:lnTo>
                  <a:pt x="162" y="13"/>
                </a:lnTo>
                <a:lnTo>
                  <a:pt x="164" y="13"/>
                </a:lnTo>
                <a:lnTo>
                  <a:pt x="165" y="13"/>
                </a:lnTo>
                <a:lnTo>
                  <a:pt x="166" y="13"/>
                </a:lnTo>
                <a:lnTo>
                  <a:pt x="169" y="13"/>
                </a:lnTo>
                <a:lnTo>
                  <a:pt x="170" y="13"/>
                </a:lnTo>
                <a:lnTo>
                  <a:pt x="171" y="13"/>
                </a:lnTo>
                <a:lnTo>
                  <a:pt x="173" y="13"/>
                </a:lnTo>
                <a:lnTo>
                  <a:pt x="174" y="13"/>
                </a:lnTo>
                <a:lnTo>
                  <a:pt x="175" y="13"/>
                </a:lnTo>
                <a:lnTo>
                  <a:pt x="178" y="13"/>
                </a:lnTo>
                <a:lnTo>
                  <a:pt x="179" y="13"/>
                </a:lnTo>
                <a:lnTo>
                  <a:pt x="180" y="13"/>
                </a:lnTo>
                <a:lnTo>
                  <a:pt x="182" y="6"/>
                </a:lnTo>
                <a:lnTo>
                  <a:pt x="183" y="6"/>
                </a:lnTo>
                <a:lnTo>
                  <a:pt x="184" y="6"/>
                </a:lnTo>
                <a:lnTo>
                  <a:pt x="186" y="6"/>
                </a:lnTo>
                <a:lnTo>
                  <a:pt x="188" y="6"/>
                </a:lnTo>
                <a:lnTo>
                  <a:pt x="189" y="13"/>
                </a:lnTo>
                <a:lnTo>
                  <a:pt x="191" y="13"/>
                </a:lnTo>
                <a:lnTo>
                  <a:pt x="192" y="13"/>
                </a:lnTo>
                <a:lnTo>
                  <a:pt x="193" y="13"/>
                </a:lnTo>
                <a:lnTo>
                  <a:pt x="195" y="13"/>
                </a:lnTo>
                <a:lnTo>
                  <a:pt x="196" y="13"/>
                </a:lnTo>
                <a:lnTo>
                  <a:pt x="199" y="13"/>
                </a:lnTo>
                <a:lnTo>
                  <a:pt x="200" y="13"/>
                </a:lnTo>
                <a:lnTo>
                  <a:pt x="201" y="13"/>
                </a:lnTo>
                <a:lnTo>
                  <a:pt x="202" y="6"/>
                </a:lnTo>
                <a:lnTo>
                  <a:pt x="204" y="6"/>
                </a:lnTo>
                <a:lnTo>
                  <a:pt x="205" y="6"/>
                </a:lnTo>
                <a:lnTo>
                  <a:pt x="206" y="6"/>
                </a:lnTo>
                <a:lnTo>
                  <a:pt x="209" y="6"/>
                </a:lnTo>
                <a:lnTo>
                  <a:pt x="210" y="13"/>
                </a:lnTo>
                <a:lnTo>
                  <a:pt x="212" y="13"/>
                </a:lnTo>
                <a:lnTo>
                  <a:pt x="213" y="13"/>
                </a:lnTo>
                <a:lnTo>
                  <a:pt x="214" y="13"/>
                </a:lnTo>
                <a:lnTo>
                  <a:pt x="215" y="13"/>
                </a:lnTo>
                <a:lnTo>
                  <a:pt x="217" y="13"/>
                </a:lnTo>
                <a:lnTo>
                  <a:pt x="219" y="13"/>
                </a:lnTo>
                <a:lnTo>
                  <a:pt x="221" y="13"/>
                </a:lnTo>
                <a:lnTo>
                  <a:pt x="222" y="13"/>
                </a:lnTo>
                <a:lnTo>
                  <a:pt x="223" y="13"/>
                </a:lnTo>
                <a:lnTo>
                  <a:pt x="224" y="13"/>
                </a:lnTo>
                <a:lnTo>
                  <a:pt x="226" y="13"/>
                </a:lnTo>
                <a:lnTo>
                  <a:pt x="227" y="6"/>
                </a:lnTo>
                <a:lnTo>
                  <a:pt x="230" y="6"/>
                </a:lnTo>
                <a:lnTo>
                  <a:pt x="231" y="6"/>
                </a:lnTo>
                <a:lnTo>
                  <a:pt x="232" y="6"/>
                </a:lnTo>
                <a:lnTo>
                  <a:pt x="234" y="6"/>
                </a:lnTo>
                <a:lnTo>
                  <a:pt x="235" y="13"/>
                </a:lnTo>
                <a:lnTo>
                  <a:pt x="236" y="13"/>
                </a:lnTo>
                <a:lnTo>
                  <a:pt x="239" y="13"/>
                </a:lnTo>
                <a:lnTo>
                  <a:pt x="240" y="13"/>
                </a:lnTo>
                <a:lnTo>
                  <a:pt x="241" y="13"/>
                </a:lnTo>
                <a:lnTo>
                  <a:pt x="243" y="13"/>
                </a:lnTo>
                <a:lnTo>
                  <a:pt x="244" y="13"/>
                </a:lnTo>
                <a:lnTo>
                  <a:pt x="245" y="13"/>
                </a:lnTo>
                <a:lnTo>
                  <a:pt x="247" y="6"/>
                </a:lnTo>
                <a:lnTo>
                  <a:pt x="249" y="6"/>
                </a:lnTo>
                <a:lnTo>
                  <a:pt x="250" y="6"/>
                </a:lnTo>
                <a:lnTo>
                  <a:pt x="252" y="6"/>
                </a:lnTo>
                <a:lnTo>
                  <a:pt x="253" y="6"/>
                </a:lnTo>
                <a:lnTo>
                  <a:pt x="254" y="13"/>
                </a:lnTo>
                <a:lnTo>
                  <a:pt x="256" y="13"/>
                </a:lnTo>
                <a:lnTo>
                  <a:pt x="257" y="13"/>
                </a:lnTo>
                <a:lnTo>
                  <a:pt x="259" y="13"/>
                </a:lnTo>
                <a:lnTo>
                  <a:pt x="261" y="13"/>
                </a:lnTo>
                <a:lnTo>
                  <a:pt x="262" y="13"/>
                </a:lnTo>
                <a:lnTo>
                  <a:pt x="263" y="13"/>
                </a:lnTo>
                <a:lnTo>
                  <a:pt x="265" y="13"/>
                </a:lnTo>
                <a:lnTo>
                  <a:pt x="266" y="13"/>
                </a:lnTo>
                <a:lnTo>
                  <a:pt x="267" y="13"/>
                </a:lnTo>
                <a:lnTo>
                  <a:pt x="270" y="13"/>
                </a:lnTo>
                <a:lnTo>
                  <a:pt x="271" y="13"/>
                </a:lnTo>
                <a:lnTo>
                  <a:pt x="272" y="13"/>
                </a:lnTo>
                <a:lnTo>
                  <a:pt x="274" y="13"/>
                </a:lnTo>
                <a:lnTo>
                  <a:pt x="275" y="13"/>
                </a:lnTo>
                <a:lnTo>
                  <a:pt x="276" y="13"/>
                </a:lnTo>
                <a:lnTo>
                  <a:pt x="278" y="13"/>
                </a:lnTo>
                <a:lnTo>
                  <a:pt x="280" y="13"/>
                </a:lnTo>
                <a:lnTo>
                  <a:pt x="281" y="13"/>
                </a:lnTo>
                <a:lnTo>
                  <a:pt x="283" y="13"/>
                </a:lnTo>
                <a:lnTo>
                  <a:pt x="284" y="13"/>
                </a:lnTo>
                <a:lnTo>
                  <a:pt x="285" y="13"/>
                </a:lnTo>
                <a:lnTo>
                  <a:pt x="287" y="13"/>
                </a:lnTo>
                <a:lnTo>
                  <a:pt x="288" y="13"/>
                </a:lnTo>
                <a:lnTo>
                  <a:pt x="291" y="13"/>
                </a:lnTo>
                <a:lnTo>
                  <a:pt x="292" y="13"/>
                </a:lnTo>
                <a:lnTo>
                  <a:pt x="293" y="13"/>
                </a:lnTo>
                <a:lnTo>
                  <a:pt x="294" y="13"/>
                </a:lnTo>
                <a:lnTo>
                  <a:pt x="296" y="13"/>
                </a:lnTo>
                <a:lnTo>
                  <a:pt x="297" y="13"/>
                </a:lnTo>
                <a:lnTo>
                  <a:pt x="300" y="13"/>
                </a:lnTo>
                <a:lnTo>
                  <a:pt x="301" y="13"/>
                </a:lnTo>
                <a:lnTo>
                  <a:pt x="302" y="13"/>
                </a:lnTo>
                <a:lnTo>
                  <a:pt x="304" y="13"/>
                </a:lnTo>
                <a:lnTo>
                  <a:pt x="305" y="13"/>
                </a:lnTo>
                <a:lnTo>
                  <a:pt x="306" y="13"/>
                </a:lnTo>
                <a:lnTo>
                  <a:pt x="307" y="13"/>
                </a:lnTo>
                <a:lnTo>
                  <a:pt x="310" y="13"/>
                </a:lnTo>
                <a:lnTo>
                  <a:pt x="311" y="13"/>
                </a:lnTo>
                <a:lnTo>
                  <a:pt x="313" y="13"/>
                </a:lnTo>
                <a:lnTo>
                  <a:pt x="314" y="13"/>
                </a:lnTo>
                <a:lnTo>
                  <a:pt x="315" y="13"/>
                </a:lnTo>
                <a:lnTo>
                  <a:pt x="316" y="13"/>
                </a:lnTo>
                <a:lnTo>
                  <a:pt x="318" y="13"/>
                </a:lnTo>
                <a:lnTo>
                  <a:pt x="320" y="13"/>
                </a:lnTo>
                <a:lnTo>
                  <a:pt x="322" y="13"/>
                </a:lnTo>
                <a:lnTo>
                  <a:pt x="323" y="13"/>
                </a:lnTo>
                <a:lnTo>
                  <a:pt x="324" y="13"/>
                </a:lnTo>
                <a:lnTo>
                  <a:pt x="326" y="13"/>
                </a:lnTo>
                <a:lnTo>
                  <a:pt x="327" y="13"/>
                </a:lnTo>
                <a:lnTo>
                  <a:pt x="328" y="13"/>
                </a:lnTo>
                <a:lnTo>
                  <a:pt x="331" y="13"/>
                </a:lnTo>
                <a:lnTo>
                  <a:pt x="332" y="13"/>
                </a:lnTo>
                <a:lnTo>
                  <a:pt x="333" y="13"/>
                </a:lnTo>
                <a:lnTo>
                  <a:pt x="335" y="13"/>
                </a:lnTo>
                <a:lnTo>
                  <a:pt x="336" y="13"/>
                </a:lnTo>
                <a:lnTo>
                  <a:pt x="337" y="13"/>
                </a:lnTo>
                <a:lnTo>
                  <a:pt x="339" y="13"/>
                </a:lnTo>
                <a:lnTo>
                  <a:pt x="341" y="13"/>
                </a:lnTo>
                <a:lnTo>
                  <a:pt x="342" y="13"/>
                </a:lnTo>
                <a:lnTo>
                  <a:pt x="344" y="13"/>
                </a:lnTo>
                <a:lnTo>
                  <a:pt x="345" y="13"/>
                </a:lnTo>
                <a:lnTo>
                  <a:pt x="346" y="13"/>
                </a:lnTo>
                <a:lnTo>
                  <a:pt x="348" y="13"/>
                </a:lnTo>
                <a:lnTo>
                  <a:pt x="349" y="13"/>
                </a:lnTo>
                <a:lnTo>
                  <a:pt x="351" y="13"/>
                </a:lnTo>
                <a:lnTo>
                  <a:pt x="353" y="13"/>
                </a:lnTo>
                <a:lnTo>
                  <a:pt x="354" y="13"/>
                </a:lnTo>
                <a:lnTo>
                  <a:pt x="355" y="13"/>
                </a:lnTo>
                <a:lnTo>
                  <a:pt x="357" y="13"/>
                </a:lnTo>
                <a:lnTo>
                  <a:pt x="358" y="13"/>
                </a:lnTo>
                <a:lnTo>
                  <a:pt x="361" y="13"/>
                </a:lnTo>
                <a:lnTo>
                  <a:pt x="362" y="13"/>
                </a:lnTo>
                <a:lnTo>
                  <a:pt x="363" y="13"/>
                </a:lnTo>
                <a:lnTo>
                  <a:pt x="364" y="13"/>
                </a:lnTo>
                <a:lnTo>
                  <a:pt x="366" y="13"/>
                </a:lnTo>
                <a:lnTo>
                  <a:pt x="367" y="13"/>
                </a:lnTo>
                <a:lnTo>
                  <a:pt x="368" y="13"/>
                </a:lnTo>
                <a:lnTo>
                  <a:pt x="371" y="13"/>
                </a:lnTo>
                <a:lnTo>
                  <a:pt x="372" y="13"/>
                </a:lnTo>
                <a:lnTo>
                  <a:pt x="374" y="13"/>
                </a:lnTo>
                <a:lnTo>
                  <a:pt x="375" y="13"/>
                </a:lnTo>
                <a:lnTo>
                  <a:pt x="376" y="13"/>
                </a:lnTo>
                <a:lnTo>
                  <a:pt x="377" y="13"/>
                </a:lnTo>
                <a:lnTo>
                  <a:pt x="379" y="13"/>
                </a:lnTo>
                <a:lnTo>
                  <a:pt x="381" y="13"/>
                </a:lnTo>
                <a:lnTo>
                  <a:pt x="383" y="13"/>
                </a:lnTo>
                <a:lnTo>
                  <a:pt x="384" y="13"/>
                </a:lnTo>
                <a:lnTo>
                  <a:pt x="385" y="13"/>
                </a:lnTo>
                <a:lnTo>
                  <a:pt x="386" y="13"/>
                </a:lnTo>
                <a:lnTo>
                  <a:pt x="388" y="13"/>
                </a:lnTo>
                <a:lnTo>
                  <a:pt x="389" y="13"/>
                </a:lnTo>
                <a:lnTo>
                  <a:pt x="392" y="13"/>
                </a:lnTo>
                <a:lnTo>
                  <a:pt x="393" y="13"/>
                </a:lnTo>
                <a:lnTo>
                  <a:pt x="394" y="13"/>
                </a:lnTo>
                <a:lnTo>
                  <a:pt x="396" y="13"/>
                </a:lnTo>
                <a:lnTo>
                  <a:pt x="397" y="13"/>
                </a:lnTo>
                <a:lnTo>
                  <a:pt x="398" y="13"/>
                </a:lnTo>
                <a:lnTo>
                  <a:pt x="399" y="13"/>
                </a:lnTo>
                <a:lnTo>
                  <a:pt x="402" y="13"/>
                </a:lnTo>
                <a:lnTo>
                  <a:pt x="403" y="13"/>
                </a:lnTo>
                <a:lnTo>
                  <a:pt x="405" y="13"/>
                </a:lnTo>
                <a:lnTo>
                  <a:pt x="406" y="13"/>
                </a:lnTo>
                <a:lnTo>
                  <a:pt x="407" y="13"/>
                </a:lnTo>
                <a:lnTo>
                  <a:pt x="408" y="13"/>
                </a:lnTo>
                <a:lnTo>
                  <a:pt x="411" y="13"/>
                </a:lnTo>
                <a:lnTo>
                  <a:pt x="412" y="13"/>
                </a:lnTo>
                <a:lnTo>
                  <a:pt x="414" y="13"/>
                </a:lnTo>
                <a:lnTo>
                  <a:pt x="415" y="13"/>
                </a:lnTo>
                <a:lnTo>
                  <a:pt x="416" y="13"/>
                </a:lnTo>
                <a:lnTo>
                  <a:pt x="418" y="13"/>
                </a:lnTo>
                <a:lnTo>
                  <a:pt x="419" y="13"/>
                </a:lnTo>
                <a:lnTo>
                  <a:pt x="421" y="13"/>
                </a:lnTo>
                <a:lnTo>
                  <a:pt x="423" y="13"/>
                </a:lnTo>
                <a:lnTo>
                  <a:pt x="424" y="13"/>
                </a:lnTo>
                <a:lnTo>
                  <a:pt x="425" y="13"/>
                </a:lnTo>
                <a:lnTo>
                  <a:pt x="427" y="13"/>
                </a:lnTo>
                <a:lnTo>
                  <a:pt x="428" y="13"/>
                </a:lnTo>
                <a:lnTo>
                  <a:pt x="429" y="13"/>
                </a:lnTo>
                <a:lnTo>
                  <a:pt x="432" y="13"/>
                </a:lnTo>
                <a:lnTo>
                  <a:pt x="433" y="13"/>
                </a:lnTo>
                <a:lnTo>
                  <a:pt x="434" y="13"/>
                </a:lnTo>
                <a:lnTo>
                  <a:pt x="436" y="13"/>
                </a:lnTo>
                <a:lnTo>
                  <a:pt x="437" y="13"/>
                </a:lnTo>
                <a:lnTo>
                  <a:pt x="438" y="13"/>
                </a:lnTo>
                <a:lnTo>
                  <a:pt x="440" y="13"/>
                </a:lnTo>
                <a:lnTo>
                  <a:pt x="442" y="13"/>
                </a:lnTo>
                <a:lnTo>
                  <a:pt x="443" y="13"/>
                </a:lnTo>
                <a:lnTo>
                  <a:pt x="445" y="13"/>
                </a:lnTo>
                <a:lnTo>
                  <a:pt x="446" y="13"/>
                </a:lnTo>
                <a:lnTo>
                  <a:pt x="447" y="13"/>
                </a:lnTo>
                <a:lnTo>
                  <a:pt x="449" y="13"/>
                </a:lnTo>
                <a:lnTo>
                  <a:pt x="450" y="13"/>
                </a:lnTo>
                <a:lnTo>
                  <a:pt x="453" y="13"/>
                </a:lnTo>
                <a:lnTo>
                  <a:pt x="454" y="13"/>
                </a:lnTo>
                <a:lnTo>
                  <a:pt x="455" y="13"/>
                </a:lnTo>
                <a:lnTo>
                  <a:pt x="456" y="13"/>
                </a:lnTo>
                <a:lnTo>
                  <a:pt x="458" y="13"/>
                </a:lnTo>
                <a:lnTo>
                  <a:pt x="459" y="13"/>
                </a:lnTo>
                <a:lnTo>
                  <a:pt x="460" y="13"/>
                </a:lnTo>
                <a:lnTo>
                  <a:pt x="463" y="13"/>
                </a:lnTo>
                <a:lnTo>
                  <a:pt x="464" y="0"/>
                </a:lnTo>
                <a:lnTo>
                  <a:pt x="466" y="0"/>
                </a:lnTo>
                <a:lnTo>
                  <a:pt x="467" y="0"/>
                </a:lnTo>
                <a:lnTo>
                  <a:pt x="468" y="0"/>
                </a:lnTo>
                <a:lnTo>
                  <a:pt x="469" y="0"/>
                </a:lnTo>
                <a:lnTo>
                  <a:pt x="472" y="13"/>
                </a:lnTo>
                <a:lnTo>
                  <a:pt x="473" y="13"/>
                </a:lnTo>
                <a:lnTo>
                  <a:pt x="475" y="13"/>
                </a:lnTo>
                <a:lnTo>
                  <a:pt x="476" y="13"/>
                </a:lnTo>
                <a:lnTo>
                  <a:pt x="477" y="13"/>
                </a:lnTo>
                <a:lnTo>
                  <a:pt x="478" y="13"/>
                </a:lnTo>
                <a:lnTo>
                  <a:pt x="480" y="13"/>
                </a:lnTo>
                <a:lnTo>
                  <a:pt x="482" y="13"/>
                </a:lnTo>
                <a:lnTo>
                  <a:pt x="484" y="13"/>
                </a:lnTo>
                <a:lnTo>
                  <a:pt x="485" y="13"/>
                </a:lnTo>
                <a:lnTo>
                  <a:pt x="486" y="13"/>
                </a:lnTo>
                <a:lnTo>
                  <a:pt x="488" y="13"/>
                </a:lnTo>
                <a:lnTo>
                  <a:pt x="489" y="13"/>
                </a:lnTo>
                <a:lnTo>
                  <a:pt x="490" y="13"/>
                </a:lnTo>
                <a:lnTo>
                  <a:pt x="493" y="13"/>
                </a:lnTo>
                <a:lnTo>
                  <a:pt x="494" y="13"/>
                </a:lnTo>
                <a:lnTo>
                  <a:pt x="495" y="13"/>
                </a:lnTo>
                <a:lnTo>
                  <a:pt x="497" y="13"/>
                </a:lnTo>
                <a:lnTo>
                  <a:pt x="498" y="13"/>
                </a:lnTo>
                <a:lnTo>
                  <a:pt x="499" y="13"/>
                </a:lnTo>
                <a:lnTo>
                  <a:pt x="501" y="13"/>
                </a:lnTo>
                <a:lnTo>
                  <a:pt x="503" y="13"/>
                </a:lnTo>
                <a:lnTo>
                  <a:pt x="504" y="13"/>
                </a:lnTo>
                <a:lnTo>
                  <a:pt x="506" y="13"/>
                </a:lnTo>
                <a:lnTo>
                  <a:pt x="507" y="13"/>
                </a:lnTo>
                <a:lnTo>
                  <a:pt x="508" y="13"/>
                </a:lnTo>
                <a:lnTo>
                  <a:pt x="510" y="13"/>
                </a:lnTo>
                <a:lnTo>
                  <a:pt x="511" y="13"/>
                </a:lnTo>
                <a:lnTo>
                  <a:pt x="513" y="13"/>
                </a:lnTo>
                <a:lnTo>
                  <a:pt x="515" y="13"/>
                </a:lnTo>
                <a:lnTo>
                  <a:pt x="516" y="13"/>
                </a:lnTo>
                <a:lnTo>
                  <a:pt x="517" y="13"/>
                </a:lnTo>
                <a:lnTo>
                  <a:pt x="519" y="13"/>
                </a:lnTo>
                <a:lnTo>
                  <a:pt x="520" y="13"/>
                </a:lnTo>
                <a:lnTo>
                  <a:pt x="521" y="13"/>
                </a:lnTo>
                <a:lnTo>
                  <a:pt x="524" y="13"/>
                </a:lnTo>
                <a:lnTo>
                  <a:pt x="525" y="13"/>
                </a:lnTo>
                <a:lnTo>
                  <a:pt x="526" y="13"/>
                </a:lnTo>
                <a:lnTo>
                  <a:pt x="528" y="13"/>
                </a:lnTo>
                <a:lnTo>
                  <a:pt x="529" y="13"/>
                </a:lnTo>
                <a:lnTo>
                  <a:pt x="530" y="13"/>
                </a:lnTo>
                <a:lnTo>
                  <a:pt x="533" y="13"/>
                </a:lnTo>
                <a:lnTo>
                  <a:pt x="534" y="13"/>
                </a:lnTo>
                <a:lnTo>
                  <a:pt x="535" y="13"/>
                </a:lnTo>
                <a:lnTo>
                  <a:pt x="537" y="13"/>
                </a:lnTo>
                <a:lnTo>
                  <a:pt x="538" y="13"/>
                </a:lnTo>
                <a:lnTo>
                  <a:pt x="539" y="13"/>
                </a:lnTo>
                <a:lnTo>
                  <a:pt x="541" y="13"/>
                </a:lnTo>
                <a:lnTo>
                  <a:pt x="543" y="13"/>
                </a:lnTo>
                <a:lnTo>
                  <a:pt x="545" y="13"/>
                </a:lnTo>
                <a:lnTo>
                  <a:pt x="546" y="6"/>
                </a:lnTo>
                <a:lnTo>
                  <a:pt x="547" y="6"/>
                </a:lnTo>
                <a:lnTo>
                  <a:pt x="548" y="6"/>
                </a:lnTo>
                <a:lnTo>
                  <a:pt x="550" y="6"/>
                </a:lnTo>
                <a:lnTo>
                  <a:pt x="551" y="6"/>
                </a:lnTo>
                <a:lnTo>
                  <a:pt x="554" y="13"/>
                </a:lnTo>
                <a:lnTo>
                  <a:pt x="555" y="13"/>
                </a:lnTo>
                <a:lnTo>
                  <a:pt x="556" y="13"/>
                </a:lnTo>
                <a:lnTo>
                  <a:pt x="558" y="13"/>
                </a:lnTo>
                <a:lnTo>
                  <a:pt x="559" y="13"/>
                </a:lnTo>
                <a:lnTo>
                  <a:pt x="560" y="13"/>
                </a:lnTo>
                <a:lnTo>
                  <a:pt x="561" y="13"/>
                </a:lnTo>
                <a:lnTo>
                  <a:pt x="564" y="13"/>
                </a:lnTo>
                <a:lnTo>
                  <a:pt x="565" y="13"/>
                </a:lnTo>
                <a:lnTo>
                  <a:pt x="567" y="13"/>
                </a:lnTo>
                <a:lnTo>
                  <a:pt x="568" y="13"/>
                </a:lnTo>
                <a:lnTo>
                  <a:pt x="569" y="13"/>
                </a:lnTo>
                <a:lnTo>
                  <a:pt x="570" y="13"/>
                </a:lnTo>
                <a:lnTo>
                  <a:pt x="572" y="13"/>
                </a:lnTo>
                <a:lnTo>
                  <a:pt x="574" y="13"/>
                </a:lnTo>
                <a:lnTo>
                  <a:pt x="576" y="13"/>
                </a:lnTo>
                <a:lnTo>
                  <a:pt x="577" y="13"/>
                </a:lnTo>
                <a:lnTo>
                  <a:pt x="578" y="13"/>
                </a:lnTo>
                <a:lnTo>
                  <a:pt x="580" y="13"/>
                </a:lnTo>
                <a:lnTo>
                  <a:pt x="581" y="13"/>
                </a:lnTo>
                <a:lnTo>
                  <a:pt x="582" y="13"/>
                </a:lnTo>
                <a:lnTo>
                  <a:pt x="585" y="13"/>
                </a:lnTo>
                <a:lnTo>
                  <a:pt x="586" y="13"/>
                </a:lnTo>
                <a:lnTo>
                  <a:pt x="587" y="13"/>
                </a:lnTo>
                <a:lnTo>
                  <a:pt x="589" y="13"/>
                </a:lnTo>
                <a:lnTo>
                  <a:pt x="590" y="13"/>
                </a:lnTo>
                <a:lnTo>
                  <a:pt x="591" y="13"/>
                </a:lnTo>
                <a:lnTo>
                  <a:pt x="594" y="13"/>
                </a:lnTo>
                <a:lnTo>
                  <a:pt x="595" y="13"/>
                </a:lnTo>
                <a:lnTo>
                  <a:pt x="596" y="13"/>
                </a:lnTo>
                <a:lnTo>
                  <a:pt x="598" y="13"/>
                </a:lnTo>
                <a:lnTo>
                  <a:pt x="599" y="13"/>
                </a:lnTo>
                <a:lnTo>
                  <a:pt x="600" y="13"/>
                </a:lnTo>
                <a:lnTo>
                  <a:pt x="602" y="13"/>
                </a:lnTo>
                <a:lnTo>
                  <a:pt x="604" y="13"/>
                </a:lnTo>
                <a:lnTo>
                  <a:pt x="605" y="13"/>
                </a:lnTo>
                <a:lnTo>
                  <a:pt x="607" y="13"/>
                </a:lnTo>
                <a:lnTo>
                  <a:pt x="608" y="13"/>
                </a:lnTo>
                <a:lnTo>
                  <a:pt x="609" y="13"/>
                </a:lnTo>
                <a:lnTo>
                  <a:pt x="611" y="13"/>
                </a:lnTo>
                <a:lnTo>
                  <a:pt x="612" y="13"/>
                </a:lnTo>
                <a:lnTo>
                  <a:pt x="615" y="13"/>
                </a:lnTo>
                <a:lnTo>
                  <a:pt x="616" y="13"/>
                </a:lnTo>
                <a:lnTo>
                  <a:pt x="617" y="13"/>
                </a:lnTo>
                <a:lnTo>
                  <a:pt x="618" y="13"/>
                </a:lnTo>
                <a:lnTo>
                  <a:pt x="620" y="13"/>
                </a:lnTo>
                <a:lnTo>
                  <a:pt x="621" y="13"/>
                </a:lnTo>
                <a:lnTo>
                  <a:pt x="622" y="13"/>
                </a:lnTo>
                <a:lnTo>
                  <a:pt x="625" y="13"/>
                </a:lnTo>
                <a:lnTo>
                  <a:pt x="626" y="13"/>
                </a:lnTo>
                <a:lnTo>
                  <a:pt x="628" y="13"/>
                </a:lnTo>
                <a:lnTo>
                  <a:pt x="629" y="13"/>
                </a:lnTo>
                <a:lnTo>
                  <a:pt x="630" y="13"/>
                </a:lnTo>
                <a:lnTo>
                  <a:pt x="631" y="13"/>
                </a:lnTo>
                <a:lnTo>
                  <a:pt x="633" y="13"/>
                </a:lnTo>
                <a:lnTo>
                  <a:pt x="635" y="13"/>
                </a:lnTo>
                <a:lnTo>
                  <a:pt x="637" y="13"/>
                </a:lnTo>
                <a:lnTo>
                  <a:pt x="638" y="13"/>
                </a:lnTo>
                <a:lnTo>
                  <a:pt x="639" y="13"/>
                </a:lnTo>
                <a:lnTo>
                  <a:pt x="640" y="13"/>
                </a:lnTo>
                <a:lnTo>
                  <a:pt x="642" y="6"/>
                </a:lnTo>
                <a:lnTo>
                  <a:pt x="644" y="6"/>
                </a:lnTo>
                <a:lnTo>
                  <a:pt x="646" y="6"/>
                </a:lnTo>
                <a:lnTo>
                  <a:pt x="647" y="6"/>
                </a:lnTo>
                <a:lnTo>
                  <a:pt x="648" y="6"/>
                </a:lnTo>
                <a:lnTo>
                  <a:pt x="650" y="13"/>
                </a:lnTo>
                <a:lnTo>
                  <a:pt x="651" y="13"/>
                </a:lnTo>
                <a:lnTo>
                  <a:pt x="652" y="13"/>
                </a:lnTo>
                <a:lnTo>
                  <a:pt x="655" y="13"/>
                </a:lnTo>
                <a:lnTo>
                  <a:pt x="656" y="13"/>
                </a:lnTo>
                <a:lnTo>
                  <a:pt x="657" y="13"/>
                </a:lnTo>
                <a:lnTo>
                  <a:pt x="659" y="6"/>
                </a:lnTo>
                <a:lnTo>
                  <a:pt x="660" y="6"/>
                </a:lnTo>
                <a:lnTo>
                  <a:pt x="661" y="6"/>
                </a:lnTo>
                <a:lnTo>
                  <a:pt x="662" y="6"/>
                </a:lnTo>
                <a:lnTo>
                  <a:pt x="665" y="6"/>
                </a:lnTo>
                <a:lnTo>
                  <a:pt x="666" y="13"/>
                </a:lnTo>
                <a:lnTo>
                  <a:pt x="668" y="13"/>
                </a:lnTo>
                <a:lnTo>
                  <a:pt x="669" y="13"/>
                </a:lnTo>
                <a:lnTo>
                  <a:pt x="670" y="13"/>
                </a:lnTo>
                <a:lnTo>
                  <a:pt x="672" y="13"/>
                </a:lnTo>
                <a:lnTo>
                  <a:pt x="673" y="13"/>
                </a:lnTo>
                <a:lnTo>
                  <a:pt x="675" y="13"/>
                </a:lnTo>
                <a:lnTo>
                  <a:pt x="677" y="13"/>
                </a:lnTo>
                <a:lnTo>
                  <a:pt x="678" y="13"/>
                </a:lnTo>
                <a:lnTo>
                  <a:pt x="679" y="13"/>
                </a:lnTo>
                <a:lnTo>
                  <a:pt x="681" y="13"/>
                </a:lnTo>
                <a:lnTo>
                  <a:pt x="682" y="13"/>
                </a:lnTo>
                <a:lnTo>
                  <a:pt x="683" y="13"/>
                </a:lnTo>
                <a:lnTo>
                  <a:pt x="686" y="13"/>
                </a:lnTo>
                <a:lnTo>
                  <a:pt x="687" y="6"/>
                </a:lnTo>
                <a:lnTo>
                  <a:pt x="688" y="6"/>
                </a:lnTo>
                <a:lnTo>
                  <a:pt x="690" y="6"/>
                </a:lnTo>
                <a:lnTo>
                  <a:pt x="691" y="6"/>
                </a:lnTo>
                <a:lnTo>
                  <a:pt x="692" y="6"/>
                </a:lnTo>
                <a:lnTo>
                  <a:pt x="694" y="13"/>
                </a:lnTo>
                <a:lnTo>
                  <a:pt x="696" y="13"/>
                </a:lnTo>
                <a:lnTo>
                  <a:pt x="697" y="13"/>
                </a:lnTo>
                <a:lnTo>
                  <a:pt x="699" y="13"/>
                </a:lnTo>
                <a:lnTo>
                  <a:pt x="700" y="6"/>
                </a:lnTo>
                <a:lnTo>
                  <a:pt x="701" y="6"/>
                </a:lnTo>
                <a:lnTo>
                  <a:pt x="703" y="6"/>
                </a:lnTo>
                <a:lnTo>
                  <a:pt x="705" y="6"/>
                </a:lnTo>
                <a:lnTo>
                  <a:pt x="707" y="6"/>
                </a:lnTo>
                <a:lnTo>
                  <a:pt x="708" y="13"/>
                </a:lnTo>
                <a:lnTo>
                  <a:pt x="709" y="13"/>
                </a:lnTo>
                <a:lnTo>
                  <a:pt x="710" y="13"/>
                </a:lnTo>
                <a:lnTo>
                  <a:pt x="712" y="13"/>
                </a:lnTo>
                <a:lnTo>
                  <a:pt x="713" y="13"/>
                </a:lnTo>
                <a:lnTo>
                  <a:pt x="716" y="13"/>
                </a:lnTo>
                <a:lnTo>
                  <a:pt x="717" y="13"/>
                </a:lnTo>
                <a:lnTo>
                  <a:pt x="718" y="13"/>
                </a:lnTo>
                <a:lnTo>
                  <a:pt x="720" y="13"/>
                </a:lnTo>
                <a:lnTo>
                  <a:pt x="721" y="13"/>
                </a:lnTo>
                <a:lnTo>
                  <a:pt x="722" y="13"/>
                </a:lnTo>
                <a:lnTo>
                  <a:pt x="723" y="13"/>
                </a:lnTo>
                <a:lnTo>
                  <a:pt x="726" y="13"/>
                </a:lnTo>
                <a:lnTo>
                  <a:pt x="727" y="13"/>
                </a:lnTo>
                <a:lnTo>
                  <a:pt x="729" y="13"/>
                </a:lnTo>
                <a:lnTo>
                  <a:pt x="730" y="13"/>
                </a:lnTo>
                <a:lnTo>
                  <a:pt x="731" y="13"/>
                </a:lnTo>
                <a:lnTo>
                  <a:pt x="732" y="13"/>
                </a:lnTo>
                <a:lnTo>
                  <a:pt x="734" y="13"/>
                </a:lnTo>
                <a:lnTo>
                  <a:pt x="736" y="13"/>
                </a:lnTo>
                <a:lnTo>
                  <a:pt x="738" y="13"/>
                </a:lnTo>
                <a:lnTo>
                  <a:pt x="739" y="13"/>
                </a:lnTo>
                <a:lnTo>
                  <a:pt x="740" y="13"/>
                </a:lnTo>
                <a:lnTo>
                  <a:pt x="742" y="13"/>
                </a:lnTo>
                <a:lnTo>
                  <a:pt x="743" y="13"/>
                </a:lnTo>
                <a:lnTo>
                  <a:pt x="744" y="13"/>
                </a:lnTo>
                <a:lnTo>
                  <a:pt x="747" y="13"/>
                </a:lnTo>
                <a:lnTo>
                  <a:pt x="748" y="13"/>
                </a:lnTo>
                <a:lnTo>
                  <a:pt x="749" y="13"/>
                </a:lnTo>
                <a:lnTo>
                  <a:pt x="751" y="13"/>
                </a:lnTo>
                <a:lnTo>
                  <a:pt x="752" y="13"/>
                </a:lnTo>
                <a:lnTo>
                  <a:pt x="753" y="13"/>
                </a:lnTo>
                <a:lnTo>
                  <a:pt x="755" y="13"/>
                </a:lnTo>
                <a:lnTo>
                  <a:pt x="757" y="13"/>
                </a:lnTo>
                <a:lnTo>
                  <a:pt x="758" y="13"/>
                </a:lnTo>
                <a:lnTo>
                  <a:pt x="760" y="13"/>
                </a:lnTo>
                <a:lnTo>
                  <a:pt x="761" y="13"/>
                </a:lnTo>
                <a:lnTo>
                  <a:pt x="762" y="13"/>
                </a:lnTo>
                <a:lnTo>
                  <a:pt x="764" y="13"/>
                </a:lnTo>
                <a:lnTo>
                  <a:pt x="766" y="13"/>
                </a:lnTo>
                <a:lnTo>
                  <a:pt x="767" y="13"/>
                </a:lnTo>
                <a:lnTo>
                  <a:pt x="769" y="13"/>
                </a:lnTo>
                <a:lnTo>
                  <a:pt x="770" y="13"/>
                </a:lnTo>
                <a:lnTo>
                  <a:pt x="771" y="13"/>
                </a:lnTo>
                <a:lnTo>
                  <a:pt x="773" y="13"/>
                </a:lnTo>
                <a:lnTo>
                  <a:pt x="774" y="13"/>
                </a:lnTo>
                <a:lnTo>
                  <a:pt x="777" y="13"/>
                </a:lnTo>
                <a:lnTo>
                  <a:pt x="778" y="13"/>
                </a:lnTo>
                <a:lnTo>
                  <a:pt x="779" y="13"/>
                </a:lnTo>
                <a:lnTo>
                  <a:pt x="780" y="13"/>
                </a:lnTo>
                <a:lnTo>
                  <a:pt x="782" y="13"/>
                </a:lnTo>
                <a:lnTo>
                  <a:pt x="783" y="13"/>
                </a:lnTo>
                <a:lnTo>
                  <a:pt x="784" y="13"/>
                </a:lnTo>
                <a:lnTo>
                  <a:pt x="787" y="13"/>
                </a:lnTo>
                <a:lnTo>
                  <a:pt x="788" y="13"/>
                </a:lnTo>
                <a:lnTo>
                  <a:pt x="790" y="13"/>
                </a:lnTo>
                <a:lnTo>
                  <a:pt x="791" y="13"/>
                </a:lnTo>
                <a:lnTo>
                  <a:pt x="792" y="13"/>
                </a:lnTo>
                <a:lnTo>
                  <a:pt x="793" y="13"/>
                </a:lnTo>
                <a:lnTo>
                  <a:pt x="795" y="13"/>
                </a:lnTo>
                <a:lnTo>
                  <a:pt x="797" y="13"/>
                </a:lnTo>
                <a:lnTo>
                  <a:pt x="799" y="13"/>
                </a:lnTo>
                <a:lnTo>
                  <a:pt x="800" y="13"/>
                </a:lnTo>
                <a:lnTo>
                  <a:pt x="801" y="13"/>
                </a:lnTo>
                <a:lnTo>
                  <a:pt x="802" y="13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57" name="Rectangle 22"/>
          <p:cNvSpPr>
            <a:spLocks noChangeArrowheads="1"/>
          </p:cNvSpPr>
          <p:nvPr/>
        </p:nvSpPr>
        <p:spPr bwMode="auto">
          <a:xfrm>
            <a:off x="557213" y="3424238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80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58" name="Rectangle 23"/>
          <p:cNvSpPr>
            <a:spLocks noChangeArrowheads="1"/>
          </p:cNvSpPr>
          <p:nvPr/>
        </p:nvSpPr>
        <p:spPr bwMode="auto">
          <a:xfrm>
            <a:off x="850900" y="3429000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100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59" name="Rectangle 24"/>
          <p:cNvSpPr>
            <a:spLocks noChangeArrowheads="1"/>
          </p:cNvSpPr>
          <p:nvPr/>
        </p:nvSpPr>
        <p:spPr bwMode="auto">
          <a:xfrm>
            <a:off x="1214438" y="3430588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120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60" name="Rectangle 25"/>
          <p:cNvSpPr>
            <a:spLocks noChangeArrowheads="1"/>
          </p:cNvSpPr>
          <p:nvPr/>
        </p:nvSpPr>
        <p:spPr bwMode="auto">
          <a:xfrm>
            <a:off x="1570038" y="3424238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140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61" name="Rectangle 26"/>
          <p:cNvSpPr>
            <a:spLocks noChangeArrowheads="1"/>
          </p:cNvSpPr>
          <p:nvPr/>
        </p:nvSpPr>
        <p:spPr bwMode="auto">
          <a:xfrm>
            <a:off x="1920875" y="3424238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160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62" name="Rectangle 27"/>
          <p:cNvSpPr>
            <a:spLocks noChangeArrowheads="1"/>
          </p:cNvSpPr>
          <p:nvPr/>
        </p:nvSpPr>
        <p:spPr bwMode="auto">
          <a:xfrm>
            <a:off x="2265363" y="3424238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180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63" name="Rectangle 28"/>
          <p:cNvSpPr>
            <a:spLocks noChangeArrowheads="1"/>
          </p:cNvSpPr>
          <p:nvPr/>
        </p:nvSpPr>
        <p:spPr bwMode="auto">
          <a:xfrm>
            <a:off x="2633663" y="3417888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200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64" name="Rectangle 29"/>
          <p:cNvSpPr>
            <a:spLocks noChangeArrowheads="1"/>
          </p:cNvSpPr>
          <p:nvPr/>
        </p:nvSpPr>
        <p:spPr bwMode="auto">
          <a:xfrm>
            <a:off x="465138" y="3275013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65" name="Rectangle 30"/>
          <p:cNvSpPr>
            <a:spLocks noChangeArrowheads="1"/>
          </p:cNvSpPr>
          <p:nvPr/>
        </p:nvSpPr>
        <p:spPr bwMode="auto">
          <a:xfrm>
            <a:off x="388938" y="2987675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20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66" name="Rectangle 31"/>
          <p:cNvSpPr>
            <a:spLocks noChangeArrowheads="1"/>
          </p:cNvSpPr>
          <p:nvPr/>
        </p:nvSpPr>
        <p:spPr bwMode="auto">
          <a:xfrm>
            <a:off x="390525" y="2706688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40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67" name="Rectangle 32"/>
          <p:cNvSpPr>
            <a:spLocks noChangeArrowheads="1"/>
          </p:cNvSpPr>
          <p:nvPr/>
        </p:nvSpPr>
        <p:spPr bwMode="auto">
          <a:xfrm>
            <a:off x="390525" y="243205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60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68" name="Rectangle 33"/>
          <p:cNvSpPr>
            <a:spLocks noChangeArrowheads="1"/>
          </p:cNvSpPr>
          <p:nvPr/>
        </p:nvSpPr>
        <p:spPr bwMode="auto">
          <a:xfrm>
            <a:off x="388938" y="2147888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80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69" name="Rectangle 34"/>
          <p:cNvSpPr>
            <a:spLocks noChangeArrowheads="1"/>
          </p:cNvSpPr>
          <p:nvPr/>
        </p:nvSpPr>
        <p:spPr bwMode="auto">
          <a:xfrm>
            <a:off x="314325" y="1876425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100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70" name="Rectangle 35"/>
          <p:cNvSpPr>
            <a:spLocks noChangeArrowheads="1"/>
          </p:cNvSpPr>
          <p:nvPr/>
        </p:nvSpPr>
        <p:spPr bwMode="auto">
          <a:xfrm>
            <a:off x="319088" y="1582738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120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71" name="Rectangle 36"/>
          <p:cNvSpPr>
            <a:spLocks noChangeArrowheads="1"/>
          </p:cNvSpPr>
          <p:nvPr/>
        </p:nvSpPr>
        <p:spPr bwMode="auto">
          <a:xfrm>
            <a:off x="325438" y="1331913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  <a:cs typeface="Arial" pitchFamily="34" charset="0"/>
              </a:rPr>
              <a:t>140</a:t>
            </a:r>
            <a:endParaRPr lang="de-DE" sz="1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472" name="Line 37"/>
          <p:cNvSpPr>
            <a:spLocks noChangeShapeType="1"/>
          </p:cNvSpPr>
          <p:nvPr/>
        </p:nvSpPr>
        <p:spPr bwMode="auto">
          <a:xfrm flipV="1">
            <a:off x="606425" y="3357563"/>
            <a:ext cx="0" cy="412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73" name="Line 38"/>
          <p:cNvSpPr>
            <a:spLocks noChangeShapeType="1"/>
          </p:cNvSpPr>
          <p:nvPr/>
        </p:nvSpPr>
        <p:spPr bwMode="auto">
          <a:xfrm flipV="1">
            <a:off x="769938" y="3367088"/>
            <a:ext cx="1587" cy="206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74" name="Line 39"/>
          <p:cNvSpPr>
            <a:spLocks noChangeShapeType="1"/>
          </p:cNvSpPr>
          <p:nvPr/>
        </p:nvSpPr>
        <p:spPr bwMode="auto">
          <a:xfrm flipV="1">
            <a:off x="949325" y="3367088"/>
            <a:ext cx="0" cy="412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75" name="Line 40"/>
          <p:cNvSpPr>
            <a:spLocks noChangeShapeType="1"/>
          </p:cNvSpPr>
          <p:nvPr/>
        </p:nvSpPr>
        <p:spPr bwMode="auto">
          <a:xfrm flipV="1">
            <a:off x="1127125" y="3367088"/>
            <a:ext cx="0" cy="206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76" name="Line 41"/>
          <p:cNvSpPr>
            <a:spLocks noChangeShapeType="1"/>
          </p:cNvSpPr>
          <p:nvPr/>
        </p:nvSpPr>
        <p:spPr bwMode="auto">
          <a:xfrm flipV="1">
            <a:off x="1304925" y="3367088"/>
            <a:ext cx="1588" cy="412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77" name="Line 42"/>
          <p:cNvSpPr>
            <a:spLocks noChangeShapeType="1"/>
          </p:cNvSpPr>
          <p:nvPr/>
        </p:nvSpPr>
        <p:spPr bwMode="auto">
          <a:xfrm flipV="1">
            <a:off x="1482725" y="3367088"/>
            <a:ext cx="1588" cy="206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78" name="Line 43"/>
          <p:cNvSpPr>
            <a:spLocks noChangeShapeType="1"/>
          </p:cNvSpPr>
          <p:nvPr/>
        </p:nvSpPr>
        <p:spPr bwMode="auto">
          <a:xfrm flipV="1">
            <a:off x="1662113" y="3367088"/>
            <a:ext cx="0" cy="412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79" name="Line 44"/>
          <p:cNvSpPr>
            <a:spLocks noChangeShapeType="1"/>
          </p:cNvSpPr>
          <p:nvPr/>
        </p:nvSpPr>
        <p:spPr bwMode="auto">
          <a:xfrm flipV="1">
            <a:off x="1839913" y="3367088"/>
            <a:ext cx="0" cy="206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80" name="Line 45"/>
          <p:cNvSpPr>
            <a:spLocks noChangeShapeType="1"/>
          </p:cNvSpPr>
          <p:nvPr/>
        </p:nvSpPr>
        <p:spPr bwMode="auto">
          <a:xfrm flipV="1">
            <a:off x="2017713" y="3367088"/>
            <a:ext cx="1587" cy="412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81" name="Line 46"/>
          <p:cNvSpPr>
            <a:spLocks noChangeShapeType="1"/>
          </p:cNvSpPr>
          <p:nvPr/>
        </p:nvSpPr>
        <p:spPr bwMode="auto">
          <a:xfrm flipV="1">
            <a:off x="2195513" y="3367088"/>
            <a:ext cx="1587" cy="206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82" name="Line 47"/>
          <p:cNvSpPr>
            <a:spLocks noChangeShapeType="1"/>
          </p:cNvSpPr>
          <p:nvPr/>
        </p:nvSpPr>
        <p:spPr bwMode="auto">
          <a:xfrm flipV="1">
            <a:off x="2374900" y="3367088"/>
            <a:ext cx="0" cy="412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83" name="Line 48"/>
          <p:cNvSpPr>
            <a:spLocks noChangeShapeType="1"/>
          </p:cNvSpPr>
          <p:nvPr/>
        </p:nvSpPr>
        <p:spPr bwMode="auto">
          <a:xfrm flipV="1">
            <a:off x="2552700" y="3367088"/>
            <a:ext cx="0" cy="206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84" name="Line 49"/>
          <p:cNvSpPr>
            <a:spLocks noChangeShapeType="1"/>
          </p:cNvSpPr>
          <p:nvPr/>
        </p:nvSpPr>
        <p:spPr bwMode="auto">
          <a:xfrm flipV="1">
            <a:off x="2732088" y="3367088"/>
            <a:ext cx="0" cy="412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85" name="Line 50"/>
          <p:cNvSpPr>
            <a:spLocks noChangeShapeType="1"/>
          </p:cNvSpPr>
          <p:nvPr/>
        </p:nvSpPr>
        <p:spPr bwMode="auto">
          <a:xfrm>
            <a:off x="592138" y="3367088"/>
            <a:ext cx="21399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86" name="Line 51"/>
          <p:cNvSpPr>
            <a:spLocks noChangeShapeType="1"/>
          </p:cNvSpPr>
          <p:nvPr/>
        </p:nvSpPr>
        <p:spPr bwMode="auto">
          <a:xfrm>
            <a:off x="574675" y="3367088"/>
            <a:ext cx="317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87" name="Line 52"/>
          <p:cNvSpPr>
            <a:spLocks noChangeShapeType="1"/>
          </p:cNvSpPr>
          <p:nvPr/>
        </p:nvSpPr>
        <p:spPr bwMode="auto">
          <a:xfrm>
            <a:off x="579438" y="3225800"/>
            <a:ext cx="15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88" name="Line 53"/>
          <p:cNvSpPr>
            <a:spLocks noChangeShapeType="1"/>
          </p:cNvSpPr>
          <p:nvPr/>
        </p:nvSpPr>
        <p:spPr bwMode="auto">
          <a:xfrm>
            <a:off x="566738" y="3078163"/>
            <a:ext cx="317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89" name="Line 54"/>
          <p:cNvSpPr>
            <a:spLocks noChangeShapeType="1"/>
          </p:cNvSpPr>
          <p:nvPr/>
        </p:nvSpPr>
        <p:spPr bwMode="auto">
          <a:xfrm>
            <a:off x="566738" y="2943225"/>
            <a:ext cx="15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90" name="Line 55"/>
          <p:cNvSpPr>
            <a:spLocks noChangeShapeType="1"/>
          </p:cNvSpPr>
          <p:nvPr/>
        </p:nvSpPr>
        <p:spPr bwMode="auto">
          <a:xfrm>
            <a:off x="560388" y="2801938"/>
            <a:ext cx="317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91" name="Line 56"/>
          <p:cNvSpPr>
            <a:spLocks noChangeShapeType="1"/>
          </p:cNvSpPr>
          <p:nvPr/>
        </p:nvSpPr>
        <p:spPr bwMode="auto">
          <a:xfrm>
            <a:off x="576263" y="2660650"/>
            <a:ext cx="15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92" name="Line 57"/>
          <p:cNvSpPr>
            <a:spLocks noChangeShapeType="1"/>
          </p:cNvSpPr>
          <p:nvPr/>
        </p:nvSpPr>
        <p:spPr bwMode="auto">
          <a:xfrm>
            <a:off x="560388" y="2519363"/>
            <a:ext cx="317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93" name="Line 58"/>
          <p:cNvSpPr>
            <a:spLocks noChangeShapeType="1"/>
          </p:cNvSpPr>
          <p:nvPr/>
        </p:nvSpPr>
        <p:spPr bwMode="auto">
          <a:xfrm>
            <a:off x="576263" y="2378075"/>
            <a:ext cx="15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94" name="Line 59"/>
          <p:cNvSpPr>
            <a:spLocks noChangeShapeType="1"/>
          </p:cNvSpPr>
          <p:nvPr/>
        </p:nvSpPr>
        <p:spPr bwMode="auto">
          <a:xfrm>
            <a:off x="560388" y="2236788"/>
            <a:ext cx="317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95" name="Line 60"/>
          <p:cNvSpPr>
            <a:spLocks noChangeShapeType="1"/>
          </p:cNvSpPr>
          <p:nvPr/>
        </p:nvSpPr>
        <p:spPr bwMode="auto">
          <a:xfrm>
            <a:off x="576263" y="2095500"/>
            <a:ext cx="15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96" name="Line 61"/>
          <p:cNvSpPr>
            <a:spLocks noChangeShapeType="1"/>
          </p:cNvSpPr>
          <p:nvPr/>
        </p:nvSpPr>
        <p:spPr bwMode="auto">
          <a:xfrm>
            <a:off x="560388" y="1955800"/>
            <a:ext cx="317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97" name="Line 62"/>
          <p:cNvSpPr>
            <a:spLocks noChangeShapeType="1"/>
          </p:cNvSpPr>
          <p:nvPr/>
        </p:nvSpPr>
        <p:spPr bwMode="auto">
          <a:xfrm>
            <a:off x="576263" y="1814513"/>
            <a:ext cx="15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98" name="Line 63"/>
          <p:cNvSpPr>
            <a:spLocks noChangeShapeType="1"/>
          </p:cNvSpPr>
          <p:nvPr/>
        </p:nvSpPr>
        <p:spPr bwMode="auto">
          <a:xfrm>
            <a:off x="560388" y="1673225"/>
            <a:ext cx="317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99" name="Line 64"/>
          <p:cNvSpPr>
            <a:spLocks noChangeShapeType="1"/>
          </p:cNvSpPr>
          <p:nvPr/>
        </p:nvSpPr>
        <p:spPr bwMode="auto">
          <a:xfrm>
            <a:off x="579438" y="1538288"/>
            <a:ext cx="15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00" name="Line 65"/>
          <p:cNvSpPr>
            <a:spLocks noChangeShapeType="1"/>
          </p:cNvSpPr>
          <p:nvPr/>
        </p:nvSpPr>
        <p:spPr bwMode="auto">
          <a:xfrm>
            <a:off x="560388" y="1393825"/>
            <a:ext cx="317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01" name="Freeform 66"/>
          <p:cNvSpPr>
            <a:spLocks/>
          </p:cNvSpPr>
          <p:nvPr/>
        </p:nvSpPr>
        <p:spPr bwMode="auto">
          <a:xfrm>
            <a:off x="592138" y="1390650"/>
            <a:ext cx="0" cy="1976438"/>
          </a:xfrm>
          <a:custGeom>
            <a:avLst/>
            <a:gdLst>
              <a:gd name="T0" fmla="*/ 2147483647 h 3414"/>
              <a:gd name="T1" fmla="*/ 0 h 3414"/>
              <a:gd name="T2" fmla="*/ 2147483647 h 3414"/>
              <a:gd name="T3" fmla="*/ 0 60000 65536"/>
              <a:gd name="T4" fmla="*/ 0 60000 65536"/>
              <a:gd name="T5" fmla="*/ 0 60000 65536"/>
              <a:gd name="T6" fmla="*/ 0 h 3414"/>
              <a:gd name="T7" fmla="*/ 3414 h 3414"/>
            </a:gdLst>
            <a:ahLst/>
            <a:cxnLst>
              <a:cxn ang="T3">
                <a:pos x="0" y="T0"/>
              </a:cxn>
              <a:cxn ang="T4">
                <a:pos x="0" y="T1"/>
              </a:cxn>
              <a:cxn ang="T5">
                <a:pos x="0" y="T2"/>
              </a:cxn>
            </a:cxnLst>
            <a:rect l="0" t="T6" r="0" b="T7"/>
            <a:pathLst>
              <a:path h="3414">
                <a:moveTo>
                  <a:pt x="0" y="3414"/>
                </a:moveTo>
                <a:lnTo>
                  <a:pt x="0" y="0"/>
                </a:lnTo>
                <a:lnTo>
                  <a:pt x="0" y="69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02" name="Line 67"/>
          <p:cNvSpPr>
            <a:spLocks noChangeShapeType="1"/>
          </p:cNvSpPr>
          <p:nvPr/>
        </p:nvSpPr>
        <p:spPr bwMode="auto">
          <a:xfrm>
            <a:off x="769938" y="1390650"/>
            <a:ext cx="1587" cy="206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03" name="Line 68"/>
          <p:cNvSpPr>
            <a:spLocks noChangeShapeType="1"/>
          </p:cNvSpPr>
          <p:nvPr/>
        </p:nvSpPr>
        <p:spPr bwMode="auto">
          <a:xfrm>
            <a:off x="949325" y="1390650"/>
            <a:ext cx="0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04" name="Line 69"/>
          <p:cNvSpPr>
            <a:spLocks noChangeShapeType="1"/>
          </p:cNvSpPr>
          <p:nvPr/>
        </p:nvSpPr>
        <p:spPr bwMode="auto">
          <a:xfrm>
            <a:off x="1127125" y="1390650"/>
            <a:ext cx="0" cy="206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05" name="Line 70"/>
          <p:cNvSpPr>
            <a:spLocks noChangeShapeType="1"/>
          </p:cNvSpPr>
          <p:nvPr/>
        </p:nvSpPr>
        <p:spPr bwMode="auto">
          <a:xfrm>
            <a:off x="1304925" y="1390650"/>
            <a:ext cx="1588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06" name="Line 71"/>
          <p:cNvSpPr>
            <a:spLocks noChangeShapeType="1"/>
          </p:cNvSpPr>
          <p:nvPr/>
        </p:nvSpPr>
        <p:spPr bwMode="auto">
          <a:xfrm>
            <a:off x="1482725" y="1390650"/>
            <a:ext cx="1588" cy="206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07" name="Line 72"/>
          <p:cNvSpPr>
            <a:spLocks noChangeShapeType="1"/>
          </p:cNvSpPr>
          <p:nvPr/>
        </p:nvSpPr>
        <p:spPr bwMode="auto">
          <a:xfrm>
            <a:off x="1662113" y="1390650"/>
            <a:ext cx="0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08" name="Line 73"/>
          <p:cNvSpPr>
            <a:spLocks noChangeShapeType="1"/>
          </p:cNvSpPr>
          <p:nvPr/>
        </p:nvSpPr>
        <p:spPr bwMode="auto">
          <a:xfrm>
            <a:off x="1839913" y="1390650"/>
            <a:ext cx="0" cy="206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09" name="Line 74"/>
          <p:cNvSpPr>
            <a:spLocks noChangeShapeType="1"/>
          </p:cNvSpPr>
          <p:nvPr/>
        </p:nvSpPr>
        <p:spPr bwMode="auto">
          <a:xfrm>
            <a:off x="2017713" y="1390650"/>
            <a:ext cx="1587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10" name="Line 75"/>
          <p:cNvSpPr>
            <a:spLocks noChangeShapeType="1"/>
          </p:cNvSpPr>
          <p:nvPr/>
        </p:nvSpPr>
        <p:spPr bwMode="auto">
          <a:xfrm>
            <a:off x="2195513" y="1390650"/>
            <a:ext cx="1587" cy="206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11" name="Line 76"/>
          <p:cNvSpPr>
            <a:spLocks noChangeShapeType="1"/>
          </p:cNvSpPr>
          <p:nvPr/>
        </p:nvSpPr>
        <p:spPr bwMode="auto">
          <a:xfrm>
            <a:off x="2374900" y="1390650"/>
            <a:ext cx="0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12" name="Line 77"/>
          <p:cNvSpPr>
            <a:spLocks noChangeShapeType="1"/>
          </p:cNvSpPr>
          <p:nvPr/>
        </p:nvSpPr>
        <p:spPr bwMode="auto">
          <a:xfrm>
            <a:off x="2552700" y="1390650"/>
            <a:ext cx="0" cy="206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13" name="Line 78"/>
          <p:cNvSpPr>
            <a:spLocks noChangeShapeType="1"/>
          </p:cNvSpPr>
          <p:nvPr/>
        </p:nvSpPr>
        <p:spPr bwMode="auto">
          <a:xfrm>
            <a:off x="2732088" y="1390650"/>
            <a:ext cx="0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14" name="Line 79"/>
          <p:cNvSpPr>
            <a:spLocks noChangeShapeType="1"/>
          </p:cNvSpPr>
          <p:nvPr/>
        </p:nvSpPr>
        <p:spPr bwMode="auto">
          <a:xfrm>
            <a:off x="592138" y="1390650"/>
            <a:ext cx="21399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15" name="Line 80"/>
          <p:cNvSpPr>
            <a:spLocks noChangeShapeType="1"/>
          </p:cNvSpPr>
          <p:nvPr/>
        </p:nvSpPr>
        <p:spPr bwMode="auto">
          <a:xfrm flipH="1">
            <a:off x="2698750" y="3367088"/>
            <a:ext cx="3333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16" name="Line 81"/>
          <p:cNvSpPr>
            <a:spLocks noChangeShapeType="1"/>
          </p:cNvSpPr>
          <p:nvPr/>
        </p:nvSpPr>
        <p:spPr bwMode="auto">
          <a:xfrm flipH="1">
            <a:off x="2714625" y="3225800"/>
            <a:ext cx="174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17" name="Line 82"/>
          <p:cNvSpPr>
            <a:spLocks noChangeShapeType="1"/>
          </p:cNvSpPr>
          <p:nvPr/>
        </p:nvSpPr>
        <p:spPr bwMode="auto">
          <a:xfrm flipH="1">
            <a:off x="2698750" y="3084513"/>
            <a:ext cx="3333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18" name="Line 83"/>
          <p:cNvSpPr>
            <a:spLocks noChangeShapeType="1"/>
          </p:cNvSpPr>
          <p:nvPr/>
        </p:nvSpPr>
        <p:spPr bwMode="auto">
          <a:xfrm flipH="1">
            <a:off x="2714625" y="2943225"/>
            <a:ext cx="174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19" name="Line 84"/>
          <p:cNvSpPr>
            <a:spLocks noChangeShapeType="1"/>
          </p:cNvSpPr>
          <p:nvPr/>
        </p:nvSpPr>
        <p:spPr bwMode="auto">
          <a:xfrm flipH="1">
            <a:off x="2698750" y="2801938"/>
            <a:ext cx="3333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20" name="Line 85"/>
          <p:cNvSpPr>
            <a:spLocks noChangeShapeType="1"/>
          </p:cNvSpPr>
          <p:nvPr/>
        </p:nvSpPr>
        <p:spPr bwMode="auto">
          <a:xfrm flipH="1">
            <a:off x="2714625" y="2660650"/>
            <a:ext cx="174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21" name="Line 86"/>
          <p:cNvSpPr>
            <a:spLocks noChangeShapeType="1"/>
          </p:cNvSpPr>
          <p:nvPr/>
        </p:nvSpPr>
        <p:spPr bwMode="auto">
          <a:xfrm flipH="1">
            <a:off x="2698750" y="2519363"/>
            <a:ext cx="3333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22" name="Line 87"/>
          <p:cNvSpPr>
            <a:spLocks noChangeShapeType="1"/>
          </p:cNvSpPr>
          <p:nvPr/>
        </p:nvSpPr>
        <p:spPr bwMode="auto">
          <a:xfrm flipH="1">
            <a:off x="2714625" y="2378075"/>
            <a:ext cx="174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23" name="Line 88"/>
          <p:cNvSpPr>
            <a:spLocks noChangeShapeType="1"/>
          </p:cNvSpPr>
          <p:nvPr/>
        </p:nvSpPr>
        <p:spPr bwMode="auto">
          <a:xfrm flipH="1">
            <a:off x="2698750" y="2236788"/>
            <a:ext cx="3333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24" name="Line 89"/>
          <p:cNvSpPr>
            <a:spLocks noChangeShapeType="1"/>
          </p:cNvSpPr>
          <p:nvPr/>
        </p:nvSpPr>
        <p:spPr bwMode="auto">
          <a:xfrm flipH="1">
            <a:off x="2714625" y="2095500"/>
            <a:ext cx="174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25" name="Line 90"/>
          <p:cNvSpPr>
            <a:spLocks noChangeShapeType="1"/>
          </p:cNvSpPr>
          <p:nvPr/>
        </p:nvSpPr>
        <p:spPr bwMode="auto">
          <a:xfrm flipH="1">
            <a:off x="2698750" y="1955800"/>
            <a:ext cx="333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26" name="Line 91"/>
          <p:cNvSpPr>
            <a:spLocks noChangeShapeType="1"/>
          </p:cNvSpPr>
          <p:nvPr/>
        </p:nvSpPr>
        <p:spPr bwMode="auto">
          <a:xfrm flipH="1">
            <a:off x="2714625" y="1814513"/>
            <a:ext cx="174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27" name="Line 92"/>
          <p:cNvSpPr>
            <a:spLocks noChangeShapeType="1"/>
          </p:cNvSpPr>
          <p:nvPr/>
        </p:nvSpPr>
        <p:spPr bwMode="auto">
          <a:xfrm flipH="1">
            <a:off x="2698750" y="1673225"/>
            <a:ext cx="333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28" name="Line 93"/>
          <p:cNvSpPr>
            <a:spLocks noChangeShapeType="1"/>
          </p:cNvSpPr>
          <p:nvPr/>
        </p:nvSpPr>
        <p:spPr bwMode="auto">
          <a:xfrm flipH="1">
            <a:off x="2714625" y="1531938"/>
            <a:ext cx="174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29" name="Line 94"/>
          <p:cNvSpPr>
            <a:spLocks noChangeShapeType="1"/>
          </p:cNvSpPr>
          <p:nvPr/>
        </p:nvSpPr>
        <p:spPr bwMode="auto">
          <a:xfrm flipH="1">
            <a:off x="2698750" y="1390650"/>
            <a:ext cx="333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30" name="Line 95"/>
          <p:cNvSpPr>
            <a:spLocks noChangeShapeType="1"/>
          </p:cNvSpPr>
          <p:nvPr/>
        </p:nvSpPr>
        <p:spPr bwMode="auto">
          <a:xfrm flipV="1">
            <a:off x="2732088" y="1390650"/>
            <a:ext cx="0" cy="1976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31" name="Rectangle 96"/>
          <p:cNvSpPr>
            <a:spLocks noChangeArrowheads="1"/>
          </p:cNvSpPr>
          <p:nvPr/>
        </p:nvSpPr>
        <p:spPr bwMode="auto">
          <a:xfrm rot="-5400000">
            <a:off x="2607469" y="2312194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50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de-DE" sz="24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532" name="Rectangle 97"/>
          <p:cNvSpPr>
            <a:spLocks noChangeArrowheads="1"/>
          </p:cNvSpPr>
          <p:nvPr/>
        </p:nvSpPr>
        <p:spPr bwMode="auto">
          <a:xfrm>
            <a:off x="1651000" y="1196975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50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de-DE" sz="24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533" name="Rectangle 98"/>
          <p:cNvSpPr>
            <a:spLocks noChangeArrowheads="1"/>
          </p:cNvSpPr>
          <p:nvPr/>
        </p:nvSpPr>
        <p:spPr bwMode="auto">
          <a:xfrm rot="-5400000">
            <a:off x="-70643" y="2237581"/>
            <a:ext cx="5984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600">
                <a:solidFill>
                  <a:srgbClr val="000000"/>
                </a:solidFill>
                <a:cs typeface="Arial" pitchFamily="34" charset="0"/>
              </a:rPr>
              <a:t>counts</a:t>
            </a:r>
            <a:endParaRPr lang="de-DE" sz="16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534" name="Rectangle 99"/>
          <p:cNvSpPr>
            <a:spLocks noChangeArrowheads="1"/>
          </p:cNvSpPr>
          <p:nvPr/>
        </p:nvSpPr>
        <p:spPr bwMode="auto">
          <a:xfrm>
            <a:off x="966788" y="3573463"/>
            <a:ext cx="133508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200">
                <a:solidFill>
                  <a:srgbClr val="000000"/>
                </a:solidFill>
                <a:cs typeface="Arial" pitchFamily="34" charset="0"/>
              </a:rPr>
              <a:t>photon energy [kev]</a:t>
            </a:r>
            <a:endParaRPr lang="de-DE" sz="12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535" name="Rectangle 100"/>
          <p:cNvSpPr>
            <a:spLocks noChangeArrowheads="1"/>
          </p:cNvSpPr>
          <p:nvPr/>
        </p:nvSpPr>
        <p:spPr bwMode="auto">
          <a:xfrm>
            <a:off x="1087438" y="1492250"/>
            <a:ext cx="566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400" b="1">
                <a:cs typeface="Arial" pitchFamily="34" charset="0"/>
              </a:rPr>
              <a:t>Ly</a:t>
            </a:r>
            <a:r>
              <a:rPr lang="de-DE" sz="1400" b="1">
                <a:cs typeface="Arial" pitchFamily="34" charset="0"/>
                <a:sym typeface="Symbol" pitchFamily="18" charset="2"/>
              </a:rPr>
              <a:t></a:t>
            </a:r>
            <a:r>
              <a:rPr lang="de-DE" sz="1400" b="1" baseline="-25000">
                <a:cs typeface="Arial" pitchFamily="34" charset="0"/>
                <a:sym typeface="Symbol" pitchFamily="18" charset="2"/>
              </a:rPr>
              <a:t>1</a:t>
            </a:r>
          </a:p>
        </p:txBody>
      </p:sp>
      <p:sp>
        <p:nvSpPr>
          <p:cNvPr id="61536" name="Rectangle 101"/>
          <p:cNvSpPr>
            <a:spLocks noChangeArrowheads="1"/>
          </p:cNvSpPr>
          <p:nvPr/>
        </p:nvSpPr>
        <p:spPr bwMode="auto">
          <a:xfrm>
            <a:off x="914400" y="2079625"/>
            <a:ext cx="566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400" b="1">
                <a:cs typeface="Arial" pitchFamily="34" charset="0"/>
              </a:rPr>
              <a:t>Ly</a:t>
            </a:r>
            <a:r>
              <a:rPr lang="de-DE" sz="1400" b="1">
                <a:cs typeface="Arial" pitchFamily="34" charset="0"/>
                <a:sym typeface="Symbol" pitchFamily="18" charset="2"/>
              </a:rPr>
              <a:t></a:t>
            </a:r>
            <a:r>
              <a:rPr lang="de-DE" sz="1400" b="1" baseline="-25000">
                <a:cs typeface="Arial" pitchFamily="34" charset="0"/>
                <a:sym typeface="Symbol" pitchFamily="18" charset="2"/>
              </a:rPr>
              <a:t>2</a:t>
            </a:r>
          </a:p>
        </p:txBody>
      </p:sp>
      <p:sp>
        <p:nvSpPr>
          <p:cNvPr id="61537" name="Rectangle 102"/>
          <p:cNvSpPr>
            <a:spLocks noChangeArrowheads="1"/>
          </p:cNvSpPr>
          <p:nvPr/>
        </p:nvSpPr>
        <p:spPr bwMode="auto">
          <a:xfrm>
            <a:off x="2008188" y="2543175"/>
            <a:ext cx="62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400" b="1">
                <a:cs typeface="Arial" pitchFamily="34" charset="0"/>
              </a:rPr>
              <a:t>K-RR</a:t>
            </a:r>
            <a:endParaRPr lang="de-DE" sz="1400" b="1" baseline="-25000">
              <a:cs typeface="Arial" pitchFamily="34" charset="0"/>
              <a:sym typeface="Symbol" pitchFamily="18" charset="2"/>
            </a:endParaRPr>
          </a:p>
        </p:txBody>
      </p:sp>
      <p:sp>
        <p:nvSpPr>
          <p:cNvPr id="61538" name="Text Box 103"/>
          <p:cNvSpPr txBox="1">
            <a:spLocks noChangeArrowheads="1"/>
          </p:cNvSpPr>
          <p:nvPr/>
        </p:nvSpPr>
        <p:spPr bwMode="auto">
          <a:xfrm>
            <a:off x="4824413" y="3405188"/>
            <a:ext cx="1692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2000">
                <a:solidFill>
                  <a:srgbClr val="FF3300"/>
                </a:solidFill>
                <a:cs typeface="Arial" pitchFamily="34" charset="0"/>
              </a:rPr>
              <a:t>1s Lamb shift</a:t>
            </a:r>
          </a:p>
        </p:txBody>
      </p:sp>
      <p:grpSp>
        <p:nvGrpSpPr>
          <p:cNvPr id="61539" name="Group 104"/>
          <p:cNvGrpSpPr>
            <a:grpSpLocks/>
          </p:cNvGrpSpPr>
          <p:nvPr/>
        </p:nvGrpSpPr>
        <p:grpSpPr bwMode="auto">
          <a:xfrm>
            <a:off x="6262688" y="1181100"/>
            <a:ext cx="2527300" cy="2573338"/>
            <a:chOff x="3945" y="744"/>
            <a:chExt cx="1592" cy="1621"/>
          </a:xfrm>
        </p:grpSpPr>
        <p:sp>
          <p:nvSpPr>
            <p:cNvPr id="61549" name="Line 105"/>
            <p:cNvSpPr>
              <a:spLocks noChangeShapeType="1"/>
            </p:cNvSpPr>
            <p:nvPr/>
          </p:nvSpPr>
          <p:spPr bwMode="auto">
            <a:xfrm>
              <a:off x="4232" y="1226"/>
              <a:ext cx="357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50" name="Line 106"/>
            <p:cNvSpPr>
              <a:spLocks noChangeShapeType="1"/>
            </p:cNvSpPr>
            <p:nvPr/>
          </p:nvSpPr>
          <p:spPr bwMode="auto">
            <a:xfrm>
              <a:off x="4720" y="1281"/>
              <a:ext cx="357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51" name="Line 107"/>
            <p:cNvSpPr>
              <a:spLocks noChangeShapeType="1"/>
            </p:cNvSpPr>
            <p:nvPr/>
          </p:nvSpPr>
          <p:spPr bwMode="auto">
            <a:xfrm>
              <a:off x="4251" y="2226"/>
              <a:ext cx="357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52" name="Line 108"/>
            <p:cNvSpPr>
              <a:spLocks noChangeShapeType="1"/>
            </p:cNvSpPr>
            <p:nvPr/>
          </p:nvSpPr>
          <p:spPr bwMode="auto">
            <a:xfrm>
              <a:off x="4250" y="2337"/>
              <a:ext cx="357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53" name="Line 109"/>
            <p:cNvSpPr>
              <a:spLocks noChangeShapeType="1"/>
            </p:cNvSpPr>
            <p:nvPr/>
          </p:nvSpPr>
          <p:spPr bwMode="auto">
            <a:xfrm>
              <a:off x="4138" y="1281"/>
              <a:ext cx="601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54" name="Line 110"/>
            <p:cNvSpPr>
              <a:spLocks noChangeShapeType="1"/>
            </p:cNvSpPr>
            <p:nvPr/>
          </p:nvSpPr>
          <p:spPr bwMode="auto">
            <a:xfrm>
              <a:off x="4138" y="1226"/>
              <a:ext cx="9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55" name="Line 111"/>
            <p:cNvSpPr>
              <a:spLocks noChangeShapeType="1"/>
            </p:cNvSpPr>
            <p:nvPr/>
          </p:nvSpPr>
          <p:spPr bwMode="auto">
            <a:xfrm>
              <a:off x="4157" y="2226"/>
              <a:ext cx="9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56" name="Line 112"/>
            <p:cNvSpPr>
              <a:spLocks noChangeShapeType="1"/>
            </p:cNvSpPr>
            <p:nvPr/>
          </p:nvSpPr>
          <p:spPr bwMode="auto">
            <a:xfrm>
              <a:off x="4176" y="1281"/>
              <a:ext cx="9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57" name="Line 113"/>
            <p:cNvSpPr>
              <a:spLocks noChangeShapeType="1"/>
            </p:cNvSpPr>
            <p:nvPr/>
          </p:nvSpPr>
          <p:spPr bwMode="auto">
            <a:xfrm>
              <a:off x="4157" y="2337"/>
              <a:ext cx="9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58" name="Line 114"/>
            <p:cNvSpPr>
              <a:spLocks noChangeShapeType="1"/>
            </p:cNvSpPr>
            <p:nvPr/>
          </p:nvSpPr>
          <p:spPr bwMode="auto">
            <a:xfrm>
              <a:off x="4702" y="865"/>
              <a:ext cx="357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59" name="Text Box 115"/>
            <p:cNvSpPr txBox="1">
              <a:spLocks noChangeArrowheads="1"/>
            </p:cNvSpPr>
            <p:nvPr/>
          </p:nvSpPr>
          <p:spPr bwMode="auto">
            <a:xfrm>
              <a:off x="5051" y="744"/>
              <a:ext cx="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de-DE" sz="2000">
                  <a:solidFill>
                    <a:schemeClr val="accent2"/>
                  </a:solidFill>
                  <a:cs typeface="Arial" pitchFamily="34" charset="0"/>
                </a:rPr>
                <a:t>2p</a:t>
              </a:r>
              <a:r>
                <a:rPr lang="de-DE" sz="2000" baseline="-25000">
                  <a:solidFill>
                    <a:schemeClr val="accent2"/>
                  </a:solidFill>
                  <a:cs typeface="Arial" pitchFamily="34" charset="0"/>
                </a:rPr>
                <a:t>3/2</a:t>
              </a:r>
            </a:p>
          </p:txBody>
        </p:sp>
        <p:sp>
          <p:nvSpPr>
            <p:cNvPr id="61560" name="Text Box 116"/>
            <p:cNvSpPr txBox="1">
              <a:spLocks noChangeArrowheads="1"/>
            </p:cNvSpPr>
            <p:nvPr/>
          </p:nvSpPr>
          <p:spPr bwMode="auto">
            <a:xfrm>
              <a:off x="5061" y="1177"/>
              <a:ext cx="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de-DE" sz="2000">
                  <a:solidFill>
                    <a:schemeClr val="accent2"/>
                  </a:solidFill>
                  <a:cs typeface="Arial" pitchFamily="34" charset="0"/>
                </a:rPr>
                <a:t>2p</a:t>
              </a:r>
              <a:r>
                <a:rPr lang="de-DE" sz="2000" baseline="-25000">
                  <a:solidFill>
                    <a:schemeClr val="accent2"/>
                  </a:solidFill>
                  <a:cs typeface="Arial" pitchFamily="34" charset="0"/>
                </a:rPr>
                <a:t>1/2</a:t>
              </a:r>
            </a:p>
          </p:txBody>
        </p:sp>
        <p:sp>
          <p:nvSpPr>
            <p:cNvPr id="61561" name="Text Box 117"/>
            <p:cNvSpPr txBox="1">
              <a:spLocks noChangeArrowheads="1"/>
            </p:cNvSpPr>
            <p:nvPr/>
          </p:nvSpPr>
          <p:spPr bwMode="auto">
            <a:xfrm>
              <a:off x="4116" y="958"/>
              <a:ext cx="43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de-DE" sz="2000">
                  <a:solidFill>
                    <a:srgbClr val="FF3300"/>
                  </a:solidFill>
                  <a:cs typeface="Arial" pitchFamily="34" charset="0"/>
                </a:rPr>
                <a:t>2s</a:t>
              </a:r>
              <a:r>
                <a:rPr lang="de-DE" sz="2000" baseline="-25000">
                  <a:solidFill>
                    <a:srgbClr val="FF3300"/>
                  </a:solidFill>
                  <a:cs typeface="Arial" pitchFamily="34" charset="0"/>
                </a:rPr>
                <a:t>1/2</a:t>
              </a:r>
            </a:p>
          </p:txBody>
        </p:sp>
        <p:sp>
          <p:nvSpPr>
            <p:cNvPr id="61562" name="Text Box 118"/>
            <p:cNvSpPr txBox="1">
              <a:spLocks noChangeArrowheads="1"/>
            </p:cNvSpPr>
            <p:nvPr/>
          </p:nvSpPr>
          <p:spPr bwMode="auto">
            <a:xfrm>
              <a:off x="3945" y="1945"/>
              <a:ext cx="43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de-DE" sz="2000">
                  <a:solidFill>
                    <a:srgbClr val="FF3300"/>
                  </a:solidFill>
                  <a:cs typeface="Arial" pitchFamily="34" charset="0"/>
                </a:rPr>
                <a:t>1s</a:t>
              </a:r>
              <a:r>
                <a:rPr lang="de-DE" sz="2000" baseline="-25000">
                  <a:solidFill>
                    <a:srgbClr val="FF3300"/>
                  </a:solidFill>
                  <a:cs typeface="Arial" pitchFamily="34" charset="0"/>
                </a:rPr>
                <a:t>1/2</a:t>
              </a:r>
            </a:p>
          </p:txBody>
        </p:sp>
        <p:sp>
          <p:nvSpPr>
            <p:cNvPr id="61563" name="AutoShape 119"/>
            <p:cNvSpPr>
              <a:spLocks/>
            </p:cNvSpPr>
            <p:nvPr/>
          </p:nvSpPr>
          <p:spPr bwMode="auto">
            <a:xfrm>
              <a:off x="4100" y="2198"/>
              <a:ext cx="57" cy="167"/>
            </a:xfrm>
            <a:prstGeom prst="leftBrace">
              <a:avLst>
                <a:gd name="adj1" fmla="val 24415"/>
                <a:gd name="adj2" fmla="val 50000"/>
              </a:avLst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de-DE" sz="2400" b="1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1564" name="AutoShape 120"/>
            <p:cNvSpPr>
              <a:spLocks/>
            </p:cNvSpPr>
            <p:nvPr/>
          </p:nvSpPr>
          <p:spPr bwMode="auto">
            <a:xfrm>
              <a:off x="4100" y="1198"/>
              <a:ext cx="38" cy="112"/>
            </a:xfrm>
            <a:prstGeom prst="leftBrace">
              <a:avLst>
                <a:gd name="adj1" fmla="val 24561"/>
                <a:gd name="adj2" fmla="val 50000"/>
              </a:avLst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de-DE" sz="2400" b="1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1565" name="Line 121"/>
            <p:cNvSpPr>
              <a:spLocks noChangeShapeType="1"/>
            </p:cNvSpPr>
            <p:nvPr/>
          </p:nvSpPr>
          <p:spPr bwMode="auto">
            <a:xfrm>
              <a:off x="4362" y="1226"/>
              <a:ext cx="0" cy="10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66" name="Line 122"/>
            <p:cNvSpPr>
              <a:spLocks noChangeShapeType="1"/>
            </p:cNvSpPr>
            <p:nvPr/>
          </p:nvSpPr>
          <p:spPr bwMode="auto">
            <a:xfrm flipH="1">
              <a:off x="4399" y="865"/>
              <a:ext cx="467" cy="1361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67" name="Line 123"/>
            <p:cNvSpPr>
              <a:spLocks noChangeShapeType="1"/>
            </p:cNvSpPr>
            <p:nvPr/>
          </p:nvSpPr>
          <p:spPr bwMode="auto">
            <a:xfrm flipH="1">
              <a:off x="4474" y="1281"/>
              <a:ext cx="410" cy="945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68" name="Text Box 124"/>
            <p:cNvSpPr txBox="1">
              <a:spLocks noChangeArrowheads="1"/>
            </p:cNvSpPr>
            <p:nvPr/>
          </p:nvSpPr>
          <p:spPr bwMode="auto">
            <a:xfrm>
              <a:off x="4762" y="964"/>
              <a:ext cx="77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de-DE" sz="2000">
                  <a:cs typeface="Arial" pitchFamily="34" charset="0"/>
                </a:rPr>
                <a:t>Ly</a:t>
              </a:r>
              <a:r>
                <a:rPr lang="de-DE" sz="2000">
                  <a:cs typeface="Arial" pitchFamily="34" charset="0"/>
                  <a:sym typeface="Symbol" pitchFamily="18" charset="2"/>
                </a:rPr>
                <a:t></a:t>
              </a:r>
              <a:r>
                <a:rPr lang="de-DE" sz="2000" baseline="-25000">
                  <a:cs typeface="Arial" pitchFamily="34" charset="0"/>
                  <a:sym typeface="Symbol" pitchFamily="18" charset="2"/>
                </a:rPr>
                <a:t>1 </a:t>
              </a:r>
              <a:r>
                <a:rPr lang="de-DE" sz="2000">
                  <a:cs typeface="Arial" pitchFamily="34" charset="0"/>
                  <a:sym typeface="Symbol" pitchFamily="18" charset="2"/>
                </a:rPr>
                <a:t>(E1)</a:t>
              </a:r>
              <a:endParaRPr lang="de-DE" sz="2000">
                <a:cs typeface="Arial" pitchFamily="34" charset="0"/>
              </a:endParaRPr>
            </a:p>
          </p:txBody>
        </p:sp>
        <p:sp>
          <p:nvSpPr>
            <p:cNvPr id="61569" name="Text Box 125"/>
            <p:cNvSpPr txBox="1">
              <a:spLocks noChangeArrowheads="1"/>
            </p:cNvSpPr>
            <p:nvPr/>
          </p:nvSpPr>
          <p:spPr bwMode="auto">
            <a:xfrm>
              <a:off x="4752" y="1483"/>
              <a:ext cx="77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de-DE" sz="2000">
                  <a:cs typeface="Arial" pitchFamily="34" charset="0"/>
                </a:rPr>
                <a:t>Ly</a:t>
              </a:r>
              <a:r>
                <a:rPr lang="de-DE" sz="2000">
                  <a:cs typeface="Arial" pitchFamily="34" charset="0"/>
                  <a:sym typeface="Symbol" pitchFamily="18" charset="2"/>
                </a:rPr>
                <a:t></a:t>
              </a:r>
              <a:r>
                <a:rPr lang="de-DE" sz="2000" baseline="-25000">
                  <a:cs typeface="Arial" pitchFamily="34" charset="0"/>
                  <a:sym typeface="Symbol" pitchFamily="18" charset="2"/>
                </a:rPr>
                <a:t>2 </a:t>
              </a:r>
              <a:r>
                <a:rPr lang="de-DE" sz="2000">
                  <a:cs typeface="Arial" pitchFamily="34" charset="0"/>
                  <a:sym typeface="Symbol" pitchFamily="18" charset="2"/>
                </a:rPr>
                <a:t>(E1)</a:t>
              </a:r>
              <a:endParaRPr lang="de-DE" sz="2000">
                <a:cs typeface="Arial" pitchFamily="34" charset="0"/>
              </a:endParaRPr>
            </a:p>
          </p:txBody>
        </p:sp>
        <p:sp>
          <p:nvSpPr>
            <p:cNvPr id="61570" name="Text Box 126"/>
            <p:cNvSpPr txBox="1">
              <a:spLocks noChangeArrowheads="1"/>
            </p:cNvSpPr>
            <p:nvPr/>
          </p:nvSpPr>
          <p:spPr bwMode="auto">
            <a:xfrm>
              <a:off x="4030" y="1466"/>
              <a:ext cx="3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de-DE" sz="2000">
                  <a:cs typeface="Arial" pitchFamily="34" charset="0"/>
                  <a:sym typeface="Symbol" pitchFamily="18" charset="2"/>
                </a:rPr>
                <a:t>M1</a:t>
              </a:r>
              <a:endParaRPr lang="de-DE" sz="2000">
                <a:cs typeface="Arial" pitchFamily="34" charset="0"/>
              </a:endParaRPr>
            </a:p>
          </p:txBody>
        </p:sp>
      </p:grpSp>
      <p:sp>
        <p:nvSpPr>
          <p:cNvPr id="61540" name="Text Box 127"/>
          <p:cNvSpPr txBox="1">
            <a:spLocks noChangeArrowheads="1"/>
          </p:cNvSpPr>
          <p:nvPr/>
        </p:nvSpPr>
        <p:spPr bwMode="auto">
          <a:xfrm>
            <a:off x="3059113" y="1633538"/>
            <a:ext cx="3168650" cy="1435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400">
                <a:latin typeface="Times New Roman" pitchFamily="18" charset="0"/>
              </a:rPr>
              <a:t>     </a:t>
            </a:r>
            <a:r>
              <a:rPr lang="en-US" sz="1600" b="1">
                <a:solidFill>
                  <a:schemeClr val="accent2"/>
                </a:solidFill>
              </a:rPr>
              <a:t>1s-Lamb Shift</a:t>
            </a:r>
          </a:p>
          <a:p>
            <a:endParaRPr lang="en-US" sz="1600" b="1">
              <a:solidFill>
                <a:schemeClr val="accent2"/>
              </a:solidFill>
            </a:endParaRPr>
          </a:p>
          <a:p>
            <a:r>
              <a:rPr lang="en-US" sz="1600" b="1"/>
              <a:t>Experiment: 459.8 eV  </a:t>
            </a:r>
            <a:r>
              <a:rPr lang="en-US" sz="1600" b="1">
                <a:sym typeface="Symbol" pitchFamily="18" charset="2"/>
              </a:rPr>
              <a:t> 4.6 eV</a:t>
            </a:r>
          </a:p>
          <a:p>
            <a:endParaRPr lang="en-US" sz="1600"/>
          </a:p>
          <a:p>
            <a:r>
              <a:rPr lang="en-US" sz="1600" b="1"/>
              <a:t>Theory:         463.95 eV</a:t>
            </a:r>
            <a:r>
              <a:rPr lang="en-US" sz="1600" b="1">
                <a:latin typeface="Times New Roman" pitchFamily="18" charset="0"/>
              </a:rPr>
              <a:t>	</a:t>
            </a:r>
          </a:p>
        </p:txBody>
      </p:sp>
      <p:sp>
        <p:nvSpPr>
          <p:cNvPr id="490624" name="Text Box 128"/>
          <p:cNvSpPr txBox="1">
            <a:spLocks noChangeArrowheads="1"/>
          </p:cNvSpPr>
          <p:nvPr/>
        </p:nvSpPr>
        <p:spPr bwMode="auto">
          <a:xfrm>
            <a:off x="6900863" y="5534025"/>
            <a:ext cx="17192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1600" b="1"/>
              <a:t>A. Gumberidze</a:t>
            </a:r>
          </a:p>
          <a:p>
            <a:r>
              <a:rPr lang="de-DE" sz="1600" b="1"/>
              <a:t>PRL 94, 223001 </a:t>
            </a:r>
          </a:p>
          <a:p>
            <a:r>
              <a:rPr lang="de-DE" sz="1600" b="1"/>
              <a:t>(2005)</a:t>
            </a:r>
          </a:p>
          <a:p>
            <a:endParaRPr lang="de-DE" sz="16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61548" name="Text Box 131"/>
          <p:cNvSpPr txBox="1">
            <a:spLocks noChangeArrowheads="1"/>
          </p:cNvSpPr>
          <p:nvPr/>
        </p:nvSpPr>
        <p:spPr bwMode="auto">
          <a:xfrm>
            <a:off x="47630" y="5660703"/>
            <a:ext cx="1857579" cy="7305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de-DE" sz="1400" dirty="0"/>
              <a:t>Research Highlights</a:t>
            </a:r>
          </a:p>
          <a:p>
            <a:pPr algn="ctr" eaLnBrk="1" hangingPunct="1"/>
            <a:r>
              <a:rPr lang="de-DE" sz="1400" i="1" dirty="0"/>
              <a:t>Nature</a:t>
            </a:r>
            <a:r>
              <a:rPr lang="de-DE" sz="1400" dirty="0"/>
              <a:t> </a:t>
            </a:r>
            <a:r>
              <a:rPr lang="de-DE" sz="1400" b="1" dirty="0"/>
              <a:t>435</a:t>
            </a:r>
            <a:r>
              <a:rPr lang="de-DE" sz="1400" dirty="0"/>
              <a:t>, 858-859 </a:t>
            </a:r>
          </a:p>
          <a:p>
            <a:pPr algn="ctr" eaLnBrk="1" hangingPunct="1"/>
            <a:r>
              <a:rPr lang="de-DE" sz="1400" dirty="0"/>
              <a:t>(16 </a:t>
            </a:r>
            <a:r>
              <a:rPr lang="de-DE" sz="1400" b="1" dirty="0">
                <a:solidFill>
                  <a:srgbClr val="0066FF"/>
                </a:solidFill>
              </a:rPr>
              <a:t>June 2005</a:t>
            </a:r>
            <a:r>
              <a:rPr lang="de-DE" sz="1400" dirty="0"/>
              <a:t>) </a:t>
            </a:r>
          </a:p>
        </p:txBody>
      </p:sp>
      <p:sp>
        <p:nvSpPr>
          <p:cNvPr id="61543" name="AutoShape 132"/>
          <p:cNvSpPr>
            <a:spLocks noChangeArrowheads="1"/>
          </p:cNvSpPr>
          <p:nvPr/>
        </p:nvSpPr>
        <p:spPr bwMode="auto">
          <a:xfrm>
            <a:off x="2916238" y="1628775"/>
            <a:ext cx="3311525" cy="16557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6" name="Group 135"/>
          <p:cNvGrpSpPr>
            <a:grpSpLocks/>
          </p:cNvGrpSpPr>
          <p:nvPr/>
        </p:nvGrpSpPr>
        <p:grpSpPr bwMode="auto">
          <a:xfrm>
            <a:off x="192088" y="3073400"/>
            <a:ext cx="8723312" cy="965200"/>
            <a:chOff x="-18" y="1936"/>
            <a:chExt cx="5495" cy="608"/>
          </a:xfrm>
        </p:grpSpPr>
        <p:sp>
          <p:nvSpPr>
            <p:cNvPr id="61545" name="Text Box 133"/>
            <p:cNvSpPr txBox="1">
              <a:spLocks noChangeArrowheads="1"/>
            </p:cNvSpPr>
            <p:nvPr/>
          </p:nvSpPr>
          <p:spPr bwMode="auto">
            <a:xfrm>
              <a:off x="-18" y="1936"/>
              <a:ext cx="5495" cy="59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de-DE" sz="2800" b="1" dirty="0">
                  <a:latin typeface="Verdana" pitchFamily="34" charset="0"/>
                </a:rPr>
                <a:t>Most </a:t>
              </a:r>
              <a:r>
                <a:rPr lang="de-DE" sz="2800" b="1" dirty="0" err="1">
                  <a:latin typeface="Verdana" pitchFamily="34" charset="0"/>
                </a:rPr>
                <a:t>accurate</a:t>
              </a:r>
              <a:r>
                <a:rPr lang="de-DE" sz="2800" b="1" dirty="0">
                  <a:latin typeface="Verdana" pitchFamily="34" charset="0"/>
                </a:rPr>
                <a:t> </a:t>
              </a:r>
              <a:r>
                <a:rPr lang="de-DE" sz="2800" b="1" dirty="0" err="1">
                  <a:latin typeface="Verdana" pitchFamily="34" charset="0"/>
                </a:rPr>
                <a:t>test</a:t>
              </a:r>
              <a:r>
                <a:rPr lang="de-DE" sz="2800" b="1" dirty="0">
                  <a:latin typeface="Verdana" pitchFamily="34" charset="0"/>
                </a:rPr>
                <a:t> </a:t>
              </a:r>
              <a:r>
                <a:rPr lang="de-DE" sz="2800" b="1" dirty="0" err="1">
                  <a:latin typeface="Verdana" pitchFamily="34" charset="0"/>
                </a:rPr>
                <a:t>of</a:t>
              </a:r>
              <a:r>
                <a:rPr lang="de-DE" sz="2800" b="1" dirty="0">
                  <a:latin typeface="Verdana" pitchFamily="34" charset="0"/>
                </a:rPr>
                <a:t> </a:t>
              </a:r>
              <a:r>
                <a:rPr lang="de-DE" sz="2800" b="1" dirty="0" err="1">
                  <a:latin typeface="Verdana" pitchFamily="34" charset="0"/>
                </a:rPr>
                <a:t>bound-state</a:t>
              </a:r>
              <a:r>
                <a:rPr lang="de-DE" sz="2800" b="1" dirty="0">
                  <a:latin typeface="Verdana" pitchFamily="34" charset="0"/>
                </a:rPr>
                <a:t> </a:t>
              </a:r>
            </a:p>
            <a:p>
              <a:pPr algn="ctr" eaLnBrk="1" hangingPunct="1"/>
              <a:r>
                <a:rPr lang="de-DE" sz="2800" b="1" dirty="0">
                  <a:latin typeface="Verdana" pitchFamily="34" charset="0"/>
                </a:rPr>
                <a:t>QED </a:t>
              </a:r>
              <a:r>
                <a:rPr lang="de-DE" sz="2800" b="1" dirty="0" err="1">
                  <a:latin typeface="Verdana" pitchFamily="34" charset="0"/>
                </a:rPr>
                <a:t>for</a:t>
              </a:r>
              <a:r>
                <a:rPr lang="de-DE" sz="2800" b="1" dirty="0">
                  <a:latin typeface="Verdana" pitchFamily="34" charset="0"/>
                </a:rPr>
                <a:t> simple </a:t>
              </a:r>
              <a:r>
                <a:rPr lang="de-DE" sz="2800" b="1" dirty="0" err="1">
                  <a:latin typeface="Verdana" pitchFamily="34" charset="0"/>
                </a:rPr>
                <a:t>one-electron</a:t>
              </a:r>
              <a:r>
                <a:rPr lang="de-DE" sz="2800" b="1" dirty="0">
                  <a:latin typeface="Verdana" pitchFamily="34" charset="0"/>
                </a:rPr>
                <a:t> </a:t>
              </a:r>
              <a:r>
                <a:rPr lang="de-DE" sz="2800" b="1" dirty="0" err="1">
                  <a:latin typeface="Verdana" pitchFamily="34" charset="0"/>
                </a:rPr>
                <a:t>ions</a:t>
              </a:r>
              <a:r>
                <a:rPr lang="de-DE" sz="2800" b="1" dirty="0">
                  <a:latin typeface="Verdana" pitchFamily="34" charset="0"/>
                </a:rPr>
                <a:t> </a:t>
              </a:r>
              <a:r>
                <a:rPr lang="de-DE" sz="2800" b="1" dirty="0" err="1">
                  <a:latin typeface="Verdana" pitchFamily="34" charset="0"/>
                </a:rPr>
                <a:t>at</a:t>
              </a:r>
              <a:r>
                <a:rPr lang="de-DE" sz="2800" b="1" dirty="0">
                  <a:latin typeface="Verdana" pitchFamily="34" charset="0"/>
                </a:rPr>
                <a:t> high-Z</a:t>
              </a:r>
            </a:p>
          </p:txBody>
        </p:sp>
        <p:sp>
          <p:nvSpPr>
            <p:cNvPr id="61546" name="AutoShape 134"/>
            <p:cNvSpPr>
              <a:spLocks noChangeArrowheads="1"/>
            </p:cNvSpPr>
            <p:nvPr/>
          </p:nvSpPr>
          <p:spPr bwMode="auto">
            <a:xfrm>
              <a:off x="0" y="1968"/>
              <a:ext cx="5472" cy="576"/>
            </a:xfrm>
            <a:prstGeom prst="roundRect">
              <a:avLst>
                <a:gd name="adj" fmla="val 16667"/>
              </a:avLst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67126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0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6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77906"/>
            <a:ext cx="7095899" cy="513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1186019" y="188640"/>
                <a:ext cx="70958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600" dirty="0" smtClean="0">
                    <a:solidFill>
                      <a:schemeClr val="bg1"/>
                    </a:solidFill>
                    <a:latin typeface="Cambria Math"/>
                    <a:ea typeface="Cambria Math"/>
                    <a:sym typeface="Symbol"/>
                  </a:rPr>
                  <a:t>Non </a:t>
                </a:r>
                <a:r>
                  <a:rPr lang="de-DE" sz="3600" dirty="0" err="1" smtClean="0">
                    <a:solidFill>
                      <a:schemeClr val="bg1"/>
                    </a:solidFill>
                    <a:latin typeface="Cambria Math"/>
                    <a:ea typeface="Cambria Math"/>
                    <a:sym typeface="Symbol"/>
                  </a:rPr>
                  <a:t>perturbative</a:t>
                </a:r>
                <a:r>
                  <a:rPr lang="de-DE" sz="3600" dirty="0" smtClean="0">
                    <a:solidFill>
                      <a:schemeClr val="bg1"/>
                    </a:solidFill>
                    <a:latin typeface="Cambria Math"/>
                    <a:ea typeface="Cambria Math"/>
                    <a:sym typeface="Symbol"/>
                  </a:rPr>
                  <a:t> QED:</a:t>
                </a:r>
                <a14:m>
                  <m:oMath xmlns:m="http://schemas.openxmlformats.org/officeDocument/2006/math">
                    <m:r>
                      <a:rPr lang="de-DE" sz="3600" b="0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a:rPr lang="de-DE" sz="3600" i="1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</m:t>
                    </m:r>
                    <m:r>
                      <a:rPr lang="de-DE" sz="36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𝑍</m:t>
                    </m:r>
                    <m:r>
                      <a:rPr lang="de-DE" sz="36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≈1</m:t>
                    </m:r>
                  </m:oMath>
                </a14:m>
                <a:endParaRPr lang="de-DE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019" y="188640"/>
                <a:ext cx="7095899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16038" b="-330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0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247650" y="116632"/>
            <a:ext cx="8896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Quantum </a:t>
            </a:r>
            <a:r>
              <a:rPr lang="en-US" sz="24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Electrodynamical</a:t>
            </a:r>
            <a:r>
              <a:rPr lang="en-US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Effects in Extreme Electromagnetic Fields</a:t>
            </a:r>
            <a:endParaRPr lang="de-DE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7173" name="Group 4"/>
          <p:cNvGrpSpPr>
            <a:grpSpLocks/>
          </p:cNvGrpSpPr>
          <p:nvPr/>
        </p:nvGrpSpPr>
        <p:grpSpPr bwMode="auto">
          <a:xfrm>
            <a:off x="3419475" y="1268413"/>
            <a:ext cx="5329238" cy="1155700"/>
            <a:chOff x="2154" y="933"/>
            <a:chExt cx="3357" cy="728"/>
          </a:xfrm>
        </p:grpSpPr>
        <p:sp>
          <p:nvSpPr>
            <p:cNvPr id="7190" name="Text Box 5"/>
            <p:cNvSpPr txBox="1">
              <a:spLocks noChangeArrowheads="1"/>
            </p:cNvSpPr>
            <p:nvPr/>
          </p:nvSpPr>
          <p:spPr bwMode="auto">
            <a:xfrm>
              <a:off x="3161" y="971"/>
              <a:ext cx="1739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b="1" dirty="0">
                  <a:solidFill>
                    <a:srgbClr val="0033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Lamb </a:t>
              </a:r>
              <a:r>
                <a:rPr lang="de-DE" b="1" dirty="0" err="1">
                  <a:solidFill>
                    <a:srgbClr val="0033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Shift</a:t>
              </a:r>
              <a:endParaRPr lang="de-DE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eaLnBrk="1" hangingPunct="1"/>
              <a:r>
                <a:rPr lang="de-DE" b="1" dirty="0">
                  <a:solidFill>
                    <a:srgbClr val="0033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Hyperfine </a:t>
              </a:r>
              <a:r>
                <a:rPr lang="de-DE" b="1" dirty="0" err="1">
                  <a:solidFill>
                    <a:srgbClr val="0033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Structure</a:t>
              </a:r>
              <a:endParaRPr lang="de-DE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eaLnBrk="1" hangingPunct="1"/>
              <a:r>
                <a:rPr lang="de-DE" b="1" dirty="0">
                  <a:solidFill>
                    <a:srgbClr val="0033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g-</a:t>
              </a:r>
              <a:r>
                <a:rPr lang="de-DE" b="1" dirty="0" err="1">
                  <a:solidFill>
                    <a:srgbClr val="0033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Factor</a:t>
              </a:r>
              <a:endParaRPr lang="de-DE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7191" name="Picture 6" descr="SE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78" y="879"/>
              <a:ext cx="359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2" name="Picture 7" descr="VP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694" y="902"/>
              <a:ext cx="62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3" name="AutoShape 8"/>
            <p:cNvSpPr>
              <a:spLocks noChangeArrowheads="1"/>
            </p:cNvSpPr>
            <p:nvPr/>
          </p:nvSpPr>
          <p:spPr bwMode="auto">
            <a:xfrm>
              <a:off x="2154" y="933"/>
              <a:ext cx="3357" cy="728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7174" name="Group 9"/>
          <p:cNvGrpSpPr>
            <a:grpSpLocks/>
          </p:cNvGrpSpPr>
          <p:nvPr/>
        </p:nvGrpSpPr>
        <p:grpSpPr bwMode="auto">
          <a:xfrm>
            <a:off x="193675" y="1196975"/>
            <a:ext cx="1901825" cy="4822825"/>
            <a:chOff x="122" y="979"/>
            <a:chExt cx="1198" cy="3038"/>
          </a:xfrm>
        </p:grpSpPr>
        <p:sp>
          <p:nvSpPr>
            <p:cNvPr id="7183" name="Text Box 10"/>
            <p:cNvSpPr txBox="1">
              <a:spLocks noChangeArrowheads="1"/>
            </p:cNvSpPr>
            <p:nvPr/>
          </p:nvSpPr>
          <p:spPr bwMode="auto">
            <a:xfrm>
              <a:off x="182" y="1706"/>
              <a:ext cx="1059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de-DE">
                  <a:latin typeface="Verdana" pitchFamily="34" charset="0"/>
                  <a:ea typeface="Verdana" pitchFamily="34" charset="0"/>
                  <a:cs typeface="Verdana" pitchFamily="34" charset="0"/>
                </a:rPr>
                <a:t>Z=1 </a:t>
              </a:r>
            </a:p>
            <a:p>
              <a:pPr algn="ctr" eaLnBrk="1" hangingPunct="1"/>
              <a:r>
                <a:rPr lang="de-DE">
                  <a:latin typeface="Verdana" pitchFamily="34" charset="0"/>
                  <a:ea typeface="Verdana" pitchFamily="34" charset="0"/>
                  <a:cs typeface="Verdana" pitchFamily="34" charset="0"/>
                </a:rPr>
                <a:t>E</a:t>
              </a:r>
              <a:r>
                <a:rPr lang="de-DE" baseline="-25000">
                  <a:latin typeface="Verdana" pitchFamily="34" charset="0"/>
                  <a:ea typeface="Verdana" pitchFamily="34" charset="0"/>
                  <a:cs typeface="Verdana" pitchFamily="34" charset="0"/>
                </a:rPr>
                <a:t>b</a:t>
              </a:r>
              <a:r>
                <a:rPr lang="de-DE">
                  <a:latin typeface="Verdana" pitchFamily="34" charset="0"/>
                  <a:ea typeface="Verdana" pitchFamily="34" charset="0"/>
                  <a:cs typeface="Verdana" pitchFamily="34" charset="0"/>
                </a:rPr>
                <a:t> = 13.6 eV</a:t>
              </a:r>
            </a:p>
            <a:p>
              <a:pPr algn="ctr" eaLnBrk="1" hangingPunct="1"/>
              <a:r>
                <a:rPr lang="de-DE">
                  <a:latin typeface="Verdana" pitchFamily="34" charset="0"/>
                  <a:ea typeface="Verdana" pitchFamily="34" charset="0"/>
                  <a:cs typeface="Verdana" pitchFamily="34" charset="0"/>
                </a:rPr>
                <a:t>Z·a « 1</a:t>
              </a:r>
            </a:p>
          </p:txBody>
        </p:sp>
        <p:sp>
          <p:nvSpPr>
            <p:cNvPr id="7184" name="Text Box 11"/>
            <p:cNvSpPr txBox="1">
              <a:spLocks noChangeArrowheads="1"/>
            </p:cNvSpPr>
            <p:nvPr/>
          </p:nvSpPr>
          <p:spPr bwMode="auto">
            <a:xfrm>
              <a:off x="280" y="981"/>
              <a:ext cx="8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de-DE" b="1" u="sng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hydrogen</a:t>
              </a:r>
              <a:endParaRPr lang="de-DE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7185" name="Picture 12" descr="Hydrogen-At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093"/>
              <a:ext cx="817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6" name="Text Box 13"/>
            <p:cNvSpPr txBox="1">
              <a:spLocks noChangeArrowheads="1"/>
            </p:cNvSpPr>
            <p:nvPr/>
          </p:nvSpPr>
          <p:spPr bwMode="auto">
            <a:xfrm>
              <a:off x="122" y="2432"/>
              <a:ext cx="11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de-DE" b="1" u="sng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uranium</a:t>
              </a:r>
              <a:r>
                <a:rPr lang="de-DE" b="1" u="sng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de-DE" b="1" u="sng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ion</a:t>
              </a:r>
              <a:endParaRPr lang="de-DE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187" name="Text Box 14"/>
            <p:cNvSpPr txBox="1">
              <a:spLocks noChangeArrowheads="1"/>
            </p:cNvSpPr>
            <p:nvPr/>
          </p:nvSpPr>
          <p:spPr bwMode="auto">
            <a:xfrm>
              <a:off x="177" y="3325"/>
              <a:ext cx="1143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de-DE">
                  <a:latin typeface="Verdana" pitchFamily="34" charset="0"/>
                  <a:ea typeface="Verdana" pitchFamily="34" charset="0"/>
                  <a:cs typeface="Verdana" pitchFamily="34" charset="0"/>
                </a:rPr>
                <a:t>Z=92</a:t>
              </a:r>
            </a:p>
            <a:p>
              <a:pPr algn="ctr" eaLnBrk="1" hangingPunct="1"/>
              <a:r>
                <a:rPr lang="de-DE">
                  <a:latin typeface="Verdana" pitchFamily="34" charset="0"/>
                  <a:ea typeface="Verdana" pitchFamily="34" charset="0"/>
                  <a:cs typeface="Verdana" pitchFamily="34" charset="0"/>
                </a:rPr>
                <a:t>E</a:t>
              </a:r>
              <a:r>
                <a:rPr lang="de-DE" baseline="-25000">
                  <a:latin typeface="Verdana" pitchFamily="34" charset="0"/>
                  <a:ea typeface="Verdana" pitchFamily="34" charset="0"/>
                  <a:cs typeface="Verdana" pitchFamily="34" charset="0"/>
                </a:rPr>
                <a:t>b</a:t>
              </a:r>
              <a:r>
                <a:rPr lang="de-DE">
                  <a:latin typeface="Verdana" pitchFamily="34" charset="0"/>
                  <a:ea typeface="Verdana" pitchFamily="34" charset="0"/>
                  <a:cs typeface="Verdana" pitchFamily="34" charset="0"/>
                </a:rPr>
                <a:t> =  132 keV</a:t>
              </a:r>
            </a:p>
            <a:p>
              <a:pPr algn="ctr" eaLnBrk="1" hangingPunct="1"/>
              <a:r>
                <a:rPr lang="de-DE">
                  <a:latin typeface="Verdana" pitchFamily="34" charset="0"/>
                  <a:ea typeface="Verdana" pitchFamily="34" charset="0"/>
                  <a:cs typeface="Verdana" pitchFamily="34" charset="0"/>
                </a:rPr>
                <a:t>Z·a  </a:t>
              </a:r>
              <a:r>
                <a:rPr lang="de-DE">
                  <a:latin typeface="Verdana" pitchFamily="34" charset="0"/>
                  <a:ea typeface="Verdana" pitchFamily="34" charset="0"/>
                  <a:cs typeface="Verdana" pitchFamily="34" charset="0"/>
                  <a:sym typeface="Symbol" pitchFamily="18" charset="2"/>
                </a:rPr>
                <a:t></a:t>
              </a:r>
              <a:r>
                <a:rPr lang="de-DE">
                  <a:latin typeface="Verdana" pitchFamily="34" charset="0"/>
                  <a:ea typeface="Verdana" pitchFamily="34" charset="0"/>
                  <a:cs typeface="Verdana" pitchFamily="34" charset="0"/>
                </a:rPr>
                <a:t>  1</a:t>
              </a:r>
            </a:p>
          </p:txBody>
        </p:sp>
        <p:pic>
          <p:nvPicPr>
            <p:cNvPr id="7188" name="Picture 15" descr="Uraniun-I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749"/>
              <a:ext cx="862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9" name="AutoShape 16"/>
            <p:cNvSpPr>
              <a:spLocks noChangeArrowheads="1"/>
            </p:cNvSpPr>
            <p:nvPr/>
          </p:nvSpPr>
          <p:spPr bwMode="auto">
            <a:xfrm>
              <a:off x="156" y="979"/>
              <a:ext cx="1136" cy="3038"/>
            </a:xfrm>
            <a:prstGeom prst="roundRect">
              <a:avLst>
                <a:gd name="adj" fmla="val 16667"/>
              </a:avLst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7175" name="Text Box 17"/>
          <p:cNvSpPr txBox="1">
            <a:spLocks noChangeArrowheads="1"/>
          </p:cNvSpPr>
          <p:nvPr/>
        </p:nvSpPr>
        <p:spPr bwMode="auto">
          <a:xfrm>
            <a:off x="5875338" y="3365500"/>
            <a:ext cx="2755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b="1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STORAGE RING ESR</a:t>
            </a:r>
          </a:p>
        </p:txBody>
      </p:sp>
      <p:sp>
        <p:nvSpPr>
          <p:cNvPr id="7176" name="Text Box 18"/>
          <p:cNvSpPr txBox="1">
            <a:spLocks noChangeArrowheads="1"/>
          </p:cNvSpPr>
          <p:nvPr/>
        </p:nvSpPr>
        <p:spPr bwMode="auto">
          <a:xfrm>
            <a:off x="3276600" y="3359150"/>
            <a:ext cx="11929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HITRAP</a:t>
            </a:r>
          </a:p>
        </p:txBody>
      </p:sp>
      <p:pic>
        <p:nvPicPr>
          <p:cNvPr id="7177" name="Picture 19" descr="trap mou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792538"/>
            <a:ext cx="12969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8" name="Group 20"/>
          <p:cNvGrpSpPr>
            <a:grpSpLocks/>
          </p:cNvGrpSpPr>
          <p:nvPr/>
        </p:nvGrpSpPr>
        <p:grpSpPr bwMode="auto">
          <a:xfrm>
            <a:off x="2660650" y="2516188"/>
            <a:ext cx="6303963" cy="3651250"/>
            <a:chOff x="1676" y="1810"/>
            <a:chExt cx="3971" cy="2300"/>
          </a:xfrm>
        </p:grpSpPr>
        <p:pic>
          <p:nvPicPr>
            <p:cNvPr id="7179" name="Picture 21" descr="Bild3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" y="1810"/>
              <a:ext cx="2517" cy="2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2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" y="3217"/>
              <a:ext cx="1860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1" name="Group 23"/>
            <p:cNvGrpSpPr>
              <a:grpSpLocks/>
            </p:cNvGrpSpPr>
            <p:nvPr/>
          </p:nvGrpSpPr>
          <p:grpSpPr bwMode="auto">
            <a:xfrm>
              <a:off x="3470" y="2391"/>
              <a:ext cx="1859" cy="1224"/>
              <a:chOff x="3152" y="754"/>
              <a:chExt cx="2699" cy="1828"/>
            </a:xfrm>
          </p:grpSpPr>
          <p:graphicFrame>
            <p:nvGraphicFramePr>
              <p:cNvPr id="7170" name="Object 2"/>
              <p:cNvGraphicFramePr>
                <a:graphicFrameLocks noChangeAspect="1"/>
              </p:cNvGraphicFramePr>
              <p:nvPr/>
            </p:nvGraphicFramePr>
            <p:xfrm>
              <a:off x="3152" y="754"/>
              <a:ext cx="2699" cy="18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262" name="Graph" r:id="rId11" imgW="4285440" imgH="2901600" progId="Origin50.Graph">
                      <p:embed/>
                    </p:oleObj>
                  </mc:Choice>
                  <mc:Fallback>
                    <p:oleObj name="Graph" r:id="rId11" imgW="4285440" imgH="29016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52" y="754"/>
                            <a:ext cx="2699" cy="18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171" name="Object 3"/>
              <p:cNvGraphicFramePr>
                <a:graphicFrameLocks noChangeAspect="1"/>
              </p:cNvGraphicFramePr>
              <p:nvPr/>
            </p:nvGraphicFramePr>
            <p:xfrm>
              <a:off x="3152" y="754"/>
              <a:ext cx="2699" cy="18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263" name="Graph" r:id="rId13" imgW="4285440" imgH="2901600" progId="Origin50.Graph">
                      <p:embed/>
                    </p:oleObj>
                  </mc:Choice>
                  <mc:Fallback>
                    <p:oleObj name="Graph" r:id="rId13" imgW="4285440" imgH="29016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52" y="754"/>
                            <a:ext cx="2699" cy="18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182" name="Line 26"/>
            <p:cNvSpPr>
              <a:spLocks noChangeShapeType="1"/>
            </p:cNvSpPr>
            <p:nvPr/>
          </p:nvSpPr>
          <p:spPr bwMode="auto">
            <a:xfrm flipV="1">
              <a:off x="3515" y="3748"/>
              <a:ext cx="272" cy="9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2699792" y="2564904"/>
            <a:ext cx="6303838" cy="4225180"/>
            <a:chOff x="2699792" y="2516188"/>
            <a:chExt cx="6303838" cy="4225180"/>
          </a:xfrm>
        </p:grpSpPr>
        <p:sp>
          <p:nvSpPr>
            <p:cNvPr id="28" name="AutoShape 14"/>
            <p:cNvSpPr>
              <a:spLocks noChangeArrowheads="1"/>
            </p:cNvSpPr>
            <p:nvPr/>
          </p:nvSpPr>
          <p:spPr bwMode="auto">
            <a:xfrm>
              <a:off x="2699792" y="2516188"/>
              <a:ext cx="6303838" cy="422518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41275">
              <a:solidFill>
                <a:srgbClr val="FFCC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7" name="Text Box 13"/>
            <p:cNvSpPr txBox="1">
              <a:spLocks noChangeArrowheads="1"/>
            </p:cNvSpPr>
            <p:nvPr/>
          </p:nvSpPr>
          <p:spPr bwMode="auto">
            <a:xfrm>
              <a:off x="3175000" y="2976018"/>
              <a:ext cx="5400675" cy="37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buFont typeface="Arial" pitchFamily="34" charset="0"/>
                <a:buChar char="•"/>
              </a:pPr>
              <a:r>
                <a:rPr lang="en-US" sz="2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Collisions of highly charged ions with atoms, molecules and surfaces</a:t>
              </a:r>
            </a:p>
            <a:p>
              <a:pPr eaLnBrk="1" hangingPunct="1">
                <a:lnSpc>
                  <a:spcPct val="130000"/>
                </a:lnSpc>
                <a:buFont typeface="Arial" pitchFamily="34" charset="0"/>
                <a:buChar char="•"/>
              </a:pPr>
              <a:r>
                <a:rPr lang="en-US" sz="2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Trap </a:t>
              </a:r>
              <a:r>
                <a:rPr lang="en-US" sz="2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based experiments</a:t>
              </a:r>
              <a:br>
                <a:rPr lang="en-US" sz="2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en-US" sz="2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  g-factor measurements</a:t>
              </a:r>
              <a:br>
                <a:rPr lang="en-US" sz="2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en-US" sz="2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  laser </a:t>
              </a:r>
              <a:r>
                <a:rPr lang="en-US" sz="2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spectroscopy</a:t>
              </a:r>
            </a:p>
            <a:p>
              <a:pPr marL="0" indent="0" eaLnBrk="1" hangingPunct="1">
                <a:lnSpc>
                  <a:spcPct val="130000"/>
                </a:lnSpc>
              </a:pPr>
              <a:r>
                <a:rPr lang="en-US" sz="2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      x-ray spectroscopy</a:t>
              </a:r>
              <a:endParaRPr lang="en-US" sz="2400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eaLnBrk="1" hangingPunct="1">
                <a:lnSpc>
                  <a:spcPct val="130000"/>
                </a:lnSpc>
                <a:buFont typeface="Wingdings" pitchFamily="2" charset="2"/>
                <a:buNone/>
              </a:pPr>
              <a:r>
                <a:rPr lang="en-US" sz="2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      mass measurements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302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2" name="Object 2"/>
          <p:cNvGraphicFramePr>
            <a:graphicFrameLocks noChangeAspect="1"/>
          </p:cNvGraphicFramePr>
          <p:nvPr/>
        </p:nvGraphicFramePr>
        <p:xfrm>
          <a:off x="2546350" y="1071563"/>
          <a:ext cx="3597275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3" name="Equation" r:id="rId4" imgW="1295400" imgH="292100" progId="Equation.3">
                  <p:embed/>
                </p:oleObj>
              </mc:Choice>
              <mc:Fallback>
                <p:oleObj name="Equation" r:id="rId4" imgW="12954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6350" y="1071563"/>
                        <a:ext cx="3597275" cy="80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6192838" y="1125538"/>
            <a:ext cx="153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/>
              <a:t>(total energy)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2051050" y="2000250"/>
            <a:ext cx="4976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accent2"/>
                </a:solidFill>
              </a:rPr>
              <a:t>First excited states of one-electron ions</a:t>
            </a: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53256" y="-17463"/>
            <a:ext cx="7772400" cy="1143001"/>
          </a:xfrm>
        </p:spPr>
        <p:txBody>
          <a:bodyPr/>
          <a:lstStyle/>
          <a:p>
            <a:pPr eaLnBrk="1" hangingPunct="1"/>
            <a:r>
              <a:rPr lang="en-US" sz="4000" dirty="0" smtClean="0"/>
              <a:t>Dirac</a:t>
            </a:r>
          </a:p>
        </p:txBody>
      </p:sp>
      <p:pic>
        <p:nvPicPr>
          <p:cNvPr id="107526" name="Picture 36" descr="09_01_19-Dubl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32161" r="23216"/>
          <a:stretch>
            <a:fillRect/>
          </a:stretch>
        </p:blipFill>
        <p:spPr bwMode="auto">
          <a:xfrm>
            <a:off x="2771775" y="2432050"/>
            <a:ext cx="36734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Text Box 37"/>
          <p:cNvSpPr txBox="1">
            <a:spLocks noChangeArrowheads="1"/>
          </p:cNvSpPr>
          <p:nvPr/>
        </p:nvSpPr>
        <p:spPr bwMode="auto">
          <a:xfrm>
            <a:off x="1692275" y="6021388"/>
            <a:ext cx="5802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/>
              <a:t>What about supercritical fields ?</a:t>
            </a:r>
          </a:p>
        </p:txBody>
      </p:sp>
    </p:spTree>
    <p:extLst>
      <p:ext uri="{BB962C8B-B14F-4D97-AF65-F5344CB8AC3E}">
        <p14:creationId xmlns:p14="http://schemas.microsoft.com/office/powerpoint/2010/main" val="4224731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75325" y="6165850"/>
            <a:ext cx="334803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87043" name="Rectangle 553"/>
          <p:cNvSpPr>
            <a:spLocks noGrp="1" noChangeArrowheads="1"/>
          </p:cNvSpPr>
          <p:nvPr>
            <p:ph type="title"/>
          </p:nvPr>
        </p:nvSpPr>
        <p:spPr>
          <a:xfrm>
            <a:off x="652463" y="26988"/>
            <a:ext cx="7885112" cy="576262"/>
          </a:xfrm>
        </p:spPr>
        <p:txBody>
          <a:bodyPr anchor="t"/>
          <a:lstStyle/>
          <a:p>
            <a:pPr eaLnBrk="1" hangingPunct="1"/>
            <a:r>
              <a:rPr lang="en-US" dirty="0" smtClean="0"/>
              <a:t>Critical electromagnetic fields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/>
          <a:srcRect l="20470" t="17871" r="2266" b="13086"/>
          <a:stretch>
            <a:fillRect/>
          </a:stretch>
        </p:blipFill>
        <p:spPr bwMode="auto">
          <a:xfrm>
            <a:off x="4140200" y="2924175"/>
            <a:ext cx="4759325" cy="3405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Box 111"/>
          <p:cNvSpPr txBox="1">
            <a:spLocks noChangeArrowheads="1"/>
          </p:cNvSpPr>
          <p:nvPr/>
        </p:nvSpPr>
        <p:spPr bwMode="auto">
          <a:xfrm>
            <a:off x="152400" y="1106488"/>
            <a:ext cx="6610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buFontTx/>
              <a:buBlip>
                <a:blip r:embed="rId5"/>
              </a:buBlip>
              <a:tabLst>
                <a:tab pos="5205413" algn="l"/>
              </a:tabLst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Let us come back to Dirac energy of  a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single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hydrogen-like ion:</a:t>
            </a:r>
          </a:p>
        </p:txBody>
      </p:sp>
      <p:sp>
        <p:nvSpPr>
          <p:cNvPr id="10" name="Oval 95"/>
          <p:cNvSpPr>
            <a:spLocks noChangeArrowheads="1"/>
          </p:cNvSpPr>
          <p:nvPr/>
        </p:nvSpPr>
        <p:spPr bwMode="auto">
          <a:xfrm rot="14265963">
            <a:off x="7743558" y="910040"/>
            <a:ext cx="504572" cy="1477719"/>
          </a:xfrm>
          <a:prstGeom prst="ellipse">
            <a:avLst/>
          </a:prstGeom>
          <a:noFill/>
          <a:ln w="6350">
            <a:gradFill flip="none" rotWithShape="1">
              <a:gsLst>
                <a:gs pos="28000">
                  <a:schemeClr val="tx2"/>
                </a:gs>
                <a:gs pos="44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ysClr val="windowText" lastClr="000000"/>
              </a:solidFill>
            </a:endParaRPr>
          </a:p>
        </p:txBody>
      </p:sp>
      <p:grpSp>
        <p:nvGrpSpPr>
          <p:cNvPr id="87049" name="Group 109"/>
          <p:cNvGrpSpPr>
            <a:grpSpLocks/>
          </p:cNvGrpSpPr>
          <p:nvPr/>
        </p:nvGrpSpPr>
        <p:grpSpPr bwMode="auto">
          <a:xfrm>
            <a:off x="8537575" y="1187450"/>
            <a:ext cx="71438" cy="71438"/>
            <a:chOff x="2142" y="1758"/>
            <a:chExt cx="144" cy="144"/>
          </a:xfrm>
        </p:grpSpPr>
        <p:sp>
          <p:nvSpPr>
            <p:cNvPr id="12" name="Oval 110"/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111"/>
            <p:cNvSpPr>
              <a:spLocks noChangeArrowheads="1"/>
            </p:cNvSpPr>
            <p:nvPr/>
          </p:nvSpPr>
          <p:spPr bwMode="auto">
            <a:xfrm>
              <a:off x="2171" y="1777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7050" name="Group 194"/>
          <p:cNvGrpSpPr>
            <a:grpSpLocks/>
          </p:cNvGrpSpPr>
          <p:nvPr/>
        </p:nvGrpSpPr>
        <p:grpSpPr bwMode="auto">
          <a:xfrm>
            <a:off x="7802563" y="1474788"/>
            <a:ext cx="371475" cy="361950"/>
            <a:chOff x="4053" y="1584"/>
            <a:chExt cx="501" cy="516"/>
          </a:xfrm>
        </p:grpSpPr>
        <p:grpSp>
          <p:nvGrpSpPr>
            <p:cNvPr id="87053" name="Group 116"/>
            <p:cNvGrpSpPr>
              <a:grpSpLocks/>
            </p:cNvGrpSpPr>
            <p:nvPr/>
          </p:nvGrpSpPr>
          <p:grpSpPr bwMode="auto">
            <a:xfrm>
              <a:off x="4275" y="1707"/>
              <a:ext cx="144" cy="144"/>
              <a:chOff x="1200" y="1968"/>
              <a:chExt cx="144" cy="144"/>
            </a:xfrm>
          </p:grpSpPr>
          <p:sp>
            <p:nvSpPr>
              <p:cNvPr id="92" name="Oval 117"/>
              <p:cNvSpPr>
                <a:spLocks noChangeArrowheads="1"/>
              </p:cNvSpPr>
              <p:nvPr/>
            </p:nvSpPr>
            <p:spPr bwMode="auto">
              <a:xfrm>
                <a:off x="1201" y="1967"/>
                <a:ext cx="143" cy="14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Oval 118"/>
              <p:cNvSpPr>
                <a:spLocks noChangeArrowheads="1"/>
              </p:cNvSpPr>
              <p:nvPr/>
            </p:nvSpPr>
            <p:spPr bwMode="auto">
              <a:xfrm>
                <a:off x="1231" y="1985"/>
                <a:ext cx="47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54" name="Group 119"/>
            <p:cNvGrpSpPr>
              <a:grpSpLocks/>
            </p:cNvGrpSpPr>
            <p:nvPr/>
          </p:nvGrpSpPr>
          <p:grpSpPr bwMode="auto">
            <a:xfrm>
              <a:off x="4128" y="1800"/>
              <a:ext cx="144" cy="144"/>
              <a:chOff x="1200" y="1968"/>
              <a:chExt cx="144" cy="144"/>
            </a:xfrm>
          </p:grpSpPr>
          <p:sp>
            <p:nvSpPr>
              <p:cNvPr id="90" name="Oval 120"/>
              <p:cNvSpPr>
                <a:spLocks noChangeArrowheads="1"/>
              </p:cNvSpPr>
              <p:nvPr/>
            </p:nvSpPr>
            <p:spPr bwMode="auto">
              <a:xfrm>
                <a:off x="1200" y="1967"/>
                <a:ext cx="143" cy="14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Oval 121"/>
              <p:cNvSpPr>
                <a:spLocks noChangeArrowheads="1"/>
              </p:cNvSpPr>
              <p:nvPr/>
            </p:nvSpPr>
            <p:spPr bwMode="auto">
              <a:xfrm>
                <a:off x="1230" y="1985"/>
                <a:ext cx="47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55" name="Group 122"/>
            <p:cNvGrpSpPr>
              <a:grpSpLocks/>
            </p:cNvGrpSpPr>
            <p:nvPr/>
          </p:nvGrpSpPr>
          <p:grpSpPr bwMode="auto">
            <a:xfrm>
              <a:off x="4176" y="1710"/>
              <a:ext cx="144" cy="144"/>
              <a:chOff x="1422" y="1893"/>
              <a:chExt cx="144" cy="144"/>
            </a:xfrm>
          </p:grpSpPr>
          <p:sp>
            <p:nvSpPr>
              <p:cNvPr id="88" name="Oval 123"/>
              <p:cNvSpPr>
                <a:spLocks noChangeArrowheads="1"/>
              </p:cNvSpPr>
              <p:nvPr/>
            </p:nvSpPr>
            <p:spPr bwMode="auto">
              <a:xfrm>
                <a:off x="1421" y="1894"/>
                <a:ext cx="146" cy="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" name="Oval 124"/>
              <p:cNvSpPr>
                <a:spLocks noChangeArrowheads="1"/>
              </p:cNvSpPr>
              <p:nvPr/>
            </p:nvSpPr>
            <p:spPr bwMode="auto">
              <a:xfrm>
                <a:off x="1451" y="1912"/>
                <a:ext cx="49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56" name="Group 125"/>
            <p:cNvGrpSpPr>
              <a:grpSpLocks/>
            </p:cNvGrpSpPr>
            <p:nvPr/>
          </p:nvGrpSpPr>
          <p:grpSpPr bwMode="auto">
            <a:xfrm>
              <a:off x="4311" y="1839"/>
              <a:ext cx="144" cy="144"/>
              <a:chOff x="1422" y="1893"/>
              <a:chExt cx="144" cy="144"/>
            </a:xfrm>
          </p:grpSpPr>
          <p:sp>
            <p:nvSpPr>
              <p:cNvPr id="86" name="Oval 126"/>
              <p:cNvSpPr>
                <a:spLocks noChangeArrowheads="1"/>
              </p:cNvSpPr>
              <p:nvPr/>
            </p:nvSpPr>
            <p:spPr bwMode="auto">
              <a:xfrm>
                <a:off x="1423" y="1894"/>
                <a:ext cx="143" cy="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7" name="Oval 127"/>
              <p:cNvSpPr>
                <a:spLocks noChangeArrowheads="1"/>
              </p:cNvSpPr>
              <p:nvPr/>
            </p:nvSpPr>
            <p:spPr bwMode="auto">
              <a:xfrm>
                <a:off x="1453" y="1912"/>
                <a:ext cx="47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57" name="Group 128"/>
            <p:cNvGrpSpPr>
              <a:grpSpLocks/>
            </p:cNvGrpSpPr>
            <p:nvPr/>
          </p:nvGrpSpPr>
          <p:grpSpPr bwMode="auto">
            <a:xfrm>
              <a:off x="4140" y="1689"/>
              <a:ext cx="144" cy="144"/>
              <a:chOff x="1422" y="1893"/>
              <a:chExt cx="144" cy="144"/>
            </a:xfrm>
          </p:grpSpPr>
          <p:sp>
            <p:nvSpPr>
              <p:cNvPr id="84" name="Oval 129"/>
              <p:cNvSpPr>
                <a:spLocks noChangeArrowheads="1"/>
              </p:cNvSpPr>
              <p:nvPr/>
            </p:nvSpPr>
            <p:spPr bwMode="auto">
              <a:xfrm>
                <a:off x="1423" y="1892"/>
                <a:ext cx="143" cy="14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5" name="Oval 130"/>
              <p:cNvSpPr>
                <a:spLocks noChangeArrowheads="1"/>
              </p:cNvSpPr>
              <p:nvPr/>
            </p:nvSpPr>
            <p:spPr bwMode="auto">
              <a:xfrm>
                <a:off x="1453" y="1910"/>
                <a:ext cx="47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58" name="Group 131"/>
            <p:cNvGrpSpPr>
              <a:grpSpLocks/>
            </p:cNvGrpSpPr>
            <p:nvPr/>
          </p:nvGrpSpPr>
          <p:grpSpPr bwMode="auto">
            <a:xfrm>
              <a:off x="4335" y="1671"/>
              <a:ext cx="144" cy="144"/>
              <a:chOff x="1422" y="1893"/>
              <a:chExt cx="144" cy="144"/>
            </a:xfrm>
          </p:grpSpPr>
          <p:sp>
            <p:nvSpPr>
              <p:cNvPr id="82" name="Oval 132"/>
              <p:cNvSpPr>
                <a:spLocks noChangeArrowheads="1"/>
              </p:cNvSpPr>
              <p:nvPr/>
            </p:nvSpPr>
            <p:spPr bwMode="auto">
              <a:xfrm>
                <a:off x="1423" y="1892"/>
                <a:ext cx="143" cy="14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Oval 133"/>
              <p:cNvSpPr>
                <a:spLocks noChangeArrowheads="1"/>
              </p:cNvSpPr>
              <p:nvPr/>
            </p:nvSpPr>
            <p:spPr bwMode="auto">
              <a:xfrm>
                <a:off x="1453" y="1910"/>
                <a:ext cx="47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59" name="Group 134"/>
            <p:cNvGrpSpPr>
              <a:grpSpLocks/>
            </p:cNvGrpSpPr>
            <p:nvPr/>
          </p:nvGrpSpPr>
          <p:grpSpPr bwMode="auto">
            <a:xfrm>
              <a:off x="4209" y="1887"/>
              <a:ext cx="144" cy="144"/>
              <a:chOff x="1200" y="1968"/>
              <a:chExt cx="144" cy="144"/>
            </a:xfrm>
          </p:grpSpPr>
          <p:sp>
            <p:nvSpPr>
              <p:cNvPr id="80" name="Oval 135"/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3" cy="14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Oval 136"/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7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60" name="Group 137"/>
            <p:cNvGrpSpPr>
              <a:grpSpLocks/>
            </p:cNvGrpSpPr>
            <p:nvPr/>
          </p:nvGrpSpPr>
          <p:grpSpPr bwMode="auto">
            <a:xfrm>
              <a:off x="4323" y="1935"/>
              <a:ext cx="144" cy="144"/>
              <a:chOff x="1200" y="1968"/>
              <a:chExt cx="144" cy="144"/>
            </a:xfrm>
          </p:grpSpPr>
          <p:sp>
            <p:nvSpPr>
              <p:cNvPr id="78" name="Oval 138"/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3" cy="14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Oval 139"/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7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61" name="Group 140"/>
            <p:cNvGrpSpPr>
              <a:grpSpLocks/>
            </p:cNvGrpSpPr>
            <p:nvPr/>
          </p:nvGrpSpPr>
          <p:grpSpPr bwMode="auto">
            <a:xfrm>
              <a:off x="4410" y="1734"/>
              <a:ext cx="144" cy="144"/>
              <a:chOff x="1200" y="1968"/>
              <a:chExt cx="144" cy="144"/>
            </a:xfrm>
          </p:grpSpPr>
          <p:sp>
            <p:nvSpPr>
              <p:cNvPr id="76" name="Oval 141"/>
              <p:cNvSpPr>
                <a:spLocks noChangeArrowheads="1"/>
              </p:cNvSpPr>
              <p:nvPr/>
            </p:nvSpPr>
            <p:spPr bwMode="auto">
              <a:xfrm>
                <a:off x="1201" y="1967"/>
                <a:ext cx="143" cy="14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Oval 142"/>
              <p:cNvSpPr>
                <a:spLocks noChangeArrowheads="1"/>
              </p:cNvSpPr>
              <p:nvPr/>
            </p:nvSpPr>
            <p:spPr bwMode="auto">
              <a:xfrm>
                <a:off x="1231" y="1985"/>
                <a:ext cx="47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62" name="Group 143"/>
            <p:cNvGrpSpPr>
              <a:grpSpLocks/>
            </p:cNvGrpSpPr>
            <p:nvPr/>
          </p:nvGrpSpPr>
          <p:grpSpPr bwMode="auto">
            <a:xfrm>
              <a:off x="4209" y="1584"/>
              <a:ext cx="144" cy="144"/>
              <a:chOff x="1200" y="1968"/>
              <a:chExt cx="144" cy="144"/>
            </a:xfrm>
          </p:grpSpPr>
          <p:sp>
            <p:nvSpPr>
              <p:cNvPr id="74" name="Oval 144"/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3" cy="14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Oval 145"/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7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63" name="Group 146"/>
            <p:cNvGrpSpPr>
              <a:grpSpLocks/>
            </p:cNvGrpSpPr>
            <p:nvPr/>
          </p:nvGrpSpPr>
          <p:grpSpPr bwMode="auto">
            <a:xfrm>
              <a:off x="4299" y="1893"/>
              <a:ext cx="144" cy="144"/>
              <a:chOff x="1422" y="1893"/>
              <a:chExt cx="144" cy="144"/>
            </a:xfrm>
          </p:grpSpPr>
          <p:sp>
            <p:nvSpPr>
              <p:cNvPr id="72" name="Oval 147"/>
              <p:cNvSpPr>
                <a:spLocks noChangeArrowheads="1"/>
              </p:cNvSpPr>
              <p:nvPr/>
            </p:nvSpPr>
            <p:spPr bwMode="auto">
              <a:xfrm>
                <a:off x="1422" y="1894"/>
                <a:ext cx="143" cy="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Oval 148"/>
              <p:cNvSpPr>
                <a:spLocks noChangeArrowheads="1"/>
              </p:cNvSpPr>
              <p:nvPr/>
            </p:nvSpPr>
            <p:spPr bwMode="auto">
              <a:xfrm>
                <a:off x="1452" y="1912"/>
                <a:ext cx="47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64" name="Group 149"/>
            <p:cNvGrpSpPr>
              <a:grpSpLocks/>
            </p:cNvGrpSpPr>
            <p:nvPr/>
          </p:nvGrpSpPr>
          <p:grpSpPr bwMode="auto">
            <a:xfrm>
              <a:off x="4215" y="1758"/>
              <a:ext cx="144" cy="144"/>
              <a:chOff x="1422" y="1893"/>
              <a:chExt cx="144" cy="144"/>
            </a:xfrm>
          </p:grpSpPr>
          <p:sp>
            <p:nvSpPr>
              <p:cNvPr id="70" name="Oval 150"/>
              <p:cNvSpPr>
                <a:spLocks noChangeArrowheads="1"/>
              </p:cNvSpPr>
              <p:nvPr/>
            </p:nvSpPr>
            <p:spPr bwMode="auto">
              <a:xfrm>
                <a:off x="1423" y="1893"/>
                <a:ext cx="143" cy="14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Oval 151"/>
              <p:cNvSpPr>
                <a:spLocks noChangeArrowheads="1"/>
              </p:cNvSpPr>
              <p:nvPr/>
            </p:nvSpPr>
            <p:spPr bwMode="auto">
              <a:xfrm>
                <a:off x="1453" y="1911"/>
                <a:ext cx="47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65" name="Group 152"/>
            <p:cNvGrpSpPr>
              <a:grpSpLocks/>
            </p:cNvGrpSpPr>
            <p:nvPr/>
          </p:nvGrpSpPr>
          <p:grpSpPr bwMode="auto">
            <a:xfrm>
              <a:off x="4131" y="1743"/>
              <a:ext cx="144" cy="144"/>
              <a:chOff x="1200" y="1968"/>
              <a:chExt cx="144" cy="144"/>
            </a:xfrm>
          </p:grpSpPr>
          <p:sp>
            <p:nvSpPr>
              <p:cNvPr id="68" name="Oval 153"/>
              <p:cNvSpPr>
                <a:spLocks noChangeArrowheads="1"/>
              </p:cNvSpPr>
              <p:nvPr/>
            </p:nvSpPr>
            <p:spPr bwMode="auto">
              <a:xfrm>
                <a:off x="1199" y="1967"/>
                <a:ext cx="146" cy="14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Oval 154"/>
              <p:cNvSpPr>
                <a:spLocks noChangeArrowheads="1"/>
              </p:cNvSpPr>
              <p:nvPr/>
            </p:nvSpPr>
            <p:spPr bwMode="auto">
              <a:xfrm>
                <a:off x="1229" y="1986"/>
                <a:ext cx="49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66" name="Group 155"/>
            <p:cNvGrpSpPr>
              <a:grpSpLocks/>
            </p:cNvGrpSpPr>
            <p:nvPr/>
          </p:nvGrpSpPr>
          <p:grpSpPr bwMode="auto">
            <a:xfrm>
              <a:off x="4329" y="1605"/>
              <a:ext cx="144" cy="144"/>
              <a:chOff x="1200" y="1968"/>
              <a:chExt cx="144" cy="144"/>
            </a:xfrm>
          </p:grpSpPr>
          <p:sp>
            <p:nvSpPr>
              <p:cNvPr id="66" name="Oval 156"/>
              <p:cNvSpPr>
                <a:spLocks noChangeArrowheads="1"/>
              </p:cNvSpPr>
              <p:nvPr/>
            </p:nvSpPr>
            <p:spPr bwMode="auto">
              <a:xfrm>
                <a:off x="1200" y="1967"/>
                <a:ext cx="143" cy="14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7" name="Oval 157"/>
              <p:cNvSpPr>
                <a:spLocks noChangeArrowheads="1"/>
              </p:cNvSpPr>
              <p:nvPr/>
            </p:nvSpPr>
            <p:spPr bwMode="auto">
              <a:xfrm>
                <a:off x="1230" y="1985"/>
                <a:ext cx="47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67" name="Group 158"/>
            <p:cNvGrpSpPr>
              <a:grpSpLocks/>
            </p:cNvGrpSpPr>
            <p:nvPr/>
          </p:nvGrpSpPr>
          <p:grpSpPr bwMode="auto">
            <a:xfrm>
              <a:off x="4323" y="1785"/>
              <a:ext cx="144" cy="144"/>
              <a:chOff x="1200" y="1968"/>
              <a:chExt cx="144" cy="144"/>
            </a:xfrm>
          </p:grpSpPr>
          <p:sp>
            <p:nvSpPr>
              <p:cNvPr id="64" name="Oval 159"/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3" cy="14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5" name="Oval 160"/>
              <p:cNvSpPr>
                <a:spLocks noChangeArrowheads="1"/>
              </p:cNvSpPr>
              <p:nvPr/>
            </p:nvSpPr>
            <p:spPr bwMode="auto">
              <a:xfrm>
                <a:off x="1230" y="1987"/>
                <a:ext cx="47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68" name="Group 30"/>
            <p:cNvGrpSpPr>
              <a:grpSpLocks/>
            </p:cNvGrpSpPr>
            <p:nvPr/>
          </p:nvGrpSpPr>
          <p:grpSpPr bwMode="auto">
            <a:xfrm>
              <a:off x="4071" y="1749"/>
              <a:ext cx="144" cy="144"/>
              <a:chOff x="1200" y="1968"/>
              <a:chExt cx="144" cy="144"/>
            </a:xfrm>
          </p:grpSpPr>
          <p:sp>
            <p:nvSpPr>
              <p:cNvPr id="62" name="Oval 162"/>
              <p:cNvSpPr>
                <a:spLocks noChangeArrowheads="1"/>
              </p:cNvSpPr>
              <p:nvPr/>
            </p:nvSpPr>
            <p:spPr bwMode="auto">
              <a:xfrm>
                <a:off x="1199" y="1968"/>
                <a:ext cx="146" cy="14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Oval 163"/>
              <p:cNvSpPr>
                <a:spLocks noChangeArrowheads="1"/>
              </p:cNvSpPr>
              <p:nvPr/>
            </p:nvSpPr>
            <p:spPr bwMode="auto">
              <a:xfrm>
                <a:off x="1229" y="1986"/>
                <a:ext cx="49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69" name="Group 164"/>
            <p:cNvGrpSpPr>
              <a:grpSpLocks/>
            </p:cNvGrpSpPr>
            <p:nvPr/>
          </p:nvGrpSpPr>
          <p:grpSpPr bwMode="auto">
            <a:xfrm>
              <a:off x="4077" y="1845"/>
              <a:ext cx="144" cy="144"/>
              <a:chOff x="1200" y="1968"/>
              <a:chExt cx="144" cy="144"/>
            </a:xfrm>
          </p:grpSpPr>
          <p:sp>
            <p:nvSpPr>
              <p:cNvPr id="60" name="Oval 165"/>
              <p:cNvSpPr>
                <a:spLocks noChangeArrowheads="1"/>
              </p:cNvSpPr>
              <p:nvPr/>
            </p:nvSpPr>
            <p:spPr bwMode="auto">
              <a:xfrm>
                <a:off x="1200" y="1967"/>
                <a:ext cx="143" cy="14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Oval 166"/>
              <p:cNvSpPr>
                <a:spLocks noChangeArrowheads="1"/>
              </p:cNvSpPr>
              <p:nvPr/>
            </p:nvSpPr>
            <p:spPr bwMode="auto">
              <a:xfrm>
                <a:off x="1230" y="1985"/>
                <a:ext cx="47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70" name="Group 167"/>
            <p:cNvGrpSpPr>
              <a:grpSpLocks/>
            </p:cNvGrpSpPr>
            <p:nvPr/>
          </p:nvGrpSpPr>
          <p:grpSpPr bwMode="auto">
            <a:xfrm>
              <a:off x="4311" y="1854"/>
              <a:ext cx="144" cy="144"/>
              <a:chOff x="1422" y="1893"/>
              <a:chExt cx="144" cy="144"/>
            </a:xfrm>
          </p:grpSpPr>
          <p:sp>
            <p:nvSpPr>
              <p:cNvPr id="58" name="Oval 168"/>
              <p:cNvSpPr>
                <a:spLocks noChangeArrowheads="1"/>
              </p:cNvSpPr>
              <p:nvPr/>
            </p:nvSpPr>
            <p:spPr bwMode="auto">
              <a:xfrm>
                <a:off x="1423" y="1892"/>
                <a:ext cx="143" cy="14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9" name="Oval 169"/>
              <p:cNvSpPr>
                <a:spLocks noChangeArrowheads="1"/>
              </p:cNvSpPr>
              <p:nvPr/>
            </p:nvSpPr>
            <p:spPr bwMode="auto">
              <a:xfrm>
                <a:off x="1453" y="1910"/>
                <a:ext cx="47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71" name="Group 170"/>
            <p:cNvGrpSpPr>
              <a:grpSpLocks/>
            </p:cNvGrpSpPr>
            <p:nvPr/>
          </p:nvGrpSpPr>
          <p:grpSpPr bwMode="auto">
            <a:xfrm>
              <a:off x="4233" y="1944"/>
              <a:ext cx="144" cy="144"/>
              <a:chOff x="1422" y="1893"/>
              <a:chExt cx="144" cy="144"/>
            </a:xfrm>
          </p:grpSpPr>
          <p:sp>
            <p:nvSpPr>
              <p:cNvPr id="56" name="Oval 171"/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3" cy="14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7" name="Oval 172"/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7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72" name="Group 173"/>
            <p:cNvGrpSpPr>
              <a:grpSpLocks/>
            </p:cNvGrpSpPr>
            <p:nvPr/>
          </p:nvGrpSpPr>
          <p:grpSpPr bwMode="auto">
            <a:xfrm>
              <a:off x="4395" y="1842"/>
              <a:ext cx="144" cy="144"/>
              <a:chOff x="1422" y="1893"/>
              <a:chExt cx="144" cy="144"/>
            </a:xfrm>
          </p:grpSpPr>
          <p:sp>
            <p:nvSpPr>
              <p:cNvPr id="54" name="Oval 174"/>
              <p:cNvSpPr>
                <a:spLocks noChangeArrowheads="1"/>
              </p:cNvSpPr>
              <p:nvPr/>
            </p:nvSpPr>
            <p:spPr bwMode="auto">
              <a:xfrm>
                <a:off x="1423" y="1893"/>
                <a:ext cx="143" cy="14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Oval 175"/>
              <p:cNvSpPr>
                <a:spLocks noChangeArrowheads="1"/>
              </p:cNvSpPr>
              <p:nvPr/>
            </p:nvSpPr>
            <p:spPr bwMode="auto">
              <a:xfrm>
                <a:off x="1453" y="1911"/>
                <a:ext cx="47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73" name="Group 176"/>
            <p:cNvGrpSpPr>
              <a:grpSpLocks/>
            </p:cNvGrpSpPr>
            <p:nvPr/>
          </p:nvGrpSpPr>
          <p:grpSpPr bwMode="auto">
            <a:xfrm>
              <a:off x="4323" y="1638"/>
              <a:ext cx="144" cy="144"/>
              <a:chOff x="1422" y="1893"/>
              <a:chExt cx="144" cy="144"/>
            </a:xfrm>
          </p:grpSpPr>
          <p:sp>
            <p:nvSpPr>
              <p:cNvPr id="52" name="Oval 177"/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3" cy="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Oval 178"/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7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74" name="Group 179"/>
            <p:cNvGrpSpPr>
              <a:grpSpLocks/>
            </p:cNvGrpSpPr>
            <p:nvPr/>
          </p:nvGrpSpPr>
          <p:grpSpPr bwMode="auto">
            <a:xfrm>
              <a:off x="4107" y="1638"/>
              <a:ext cx="144" cy="144"/>
              <a:chOff x="1422" y="1893"/>
              <a:chExt cx="144" cy="144"/>
            </a:xfrm>
          </p:grpSpPr>
          <p:sp>
            <p:nvSpPr>
              <p:cNvPr id="50" name="Oval 49"/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3" cy="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Oval 50"/>
              <p:cNvSpPr>
                <a:spLocks noChangeArrowheads="1"/>
              </p:cNvSpPr>
              <p:nvPr/>
            </p:nvSpPr>
            <p:spPr bwMode="auto">
              <a:xfrm>
                <a:off x="1449" y="1911"/>
                <a:ext cx="45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75" name="Group 182"/>
            <p:cNvGrpSpPr>
              <a:grpSpLocks/>
            </p:cNvGrpSpPr>
            <p:nvPr/>
          </p:nvGrpSpPr>
          <p:grpSpPr bwMode="auto">
            <a:xfrm>
              <a:off x="4137" y="1866"/>
              <a:ext cx="144" cy="144"/>
              <a:chOff x="1422" y="1893"/>
              <a:chExt cx="144" cy="144"/>
            </a:xfrm>
          </p:grpSpPr>
          <p:sp>
            <p:nvSpPr>
              <p:cNvPr id="48" name="Oval 183"/>
              <p:cNvSpPr>
                <a:spLocks noChangeArrowheads="1"/>
              </p:cNvSpPr>
              <p:nvPr/>
            </p:nvSpPr>
            <p:spPr bwMode="auto">
              <a:xfrm>
                <a:off x="1421" y="1894"/>
                <a:ext cx="128" cy="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Oval 184"/>
              <p:cNvSpPr>
                <a:spLocks noChangeArrowheads="1"/>
              </p:cNvSpPr>
              <p:nvPr/>
            </p:nvSpPr>
            <p:spPr bwMode="auto">
              <a:xfrm>
                <a:off x="1449" y="1912"/>
                <a:ext cx="45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76" name="Group 185"/>
            <p:cNvGrpSpPr>
              <a:grpSpLocks/>
            </p:cNvGrpSpPr>
            <p:nvPr/>
          </p:nvGrpSpPr>
          <p:grpSpPr bwMode="auto">
            <a:xfrm>
              <a:off x="4053" y="1764"/>
              <a:ext cx="144" cy="144"/>
              <a:chOff x="1422" y="1893"/>
              <a:chExt cx="144" cy="144"/>
            </a:xfrm>
          </p:grpSpPr>
          <p:sp>
            <p:nvSpPr>
              <p:cNvPr id="46" name="Oval 186"/>
              <p:cNvSpPr>
                <a:spLocks noChangeArrowheads="1"/>
              </p:cNvSpPr>
              <p:nvPr/>
            </p:nvSpPr>
            <p:spPr bwMode="auto">
              <a:xfrm>
                <a:off x="1422" y="1894"/>
                <a:ext cx="143" cy="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Oval 187"/>
              <p:cNvSpPr>
                <a:spLocks noChangeArrowheads="1"/>
              </p:cNvSpPr>
              <p:nvPr/>
            </p:nvSpPr>
            <p:spPr bwMode="auto">
              <a:xfrm>
                <a:off x="1452" y="1912"/>
                <a:ext cx="47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77" name="Group 188"/>
            <p:cNvGrpSpPr>
              <a:grpSpLocks/>
            </p:cNvGrpSpPr>
            <p:nvPr/>
          </p:nvGrpSpPr>
          <p:grpSpPr bwMode="auto">
            <a:xfrm>
              <a:off x="4164" y="1932"/>
              <a:ext cx="144" cy="144"/>
              <a:chOff x="1200" y="1968"/>
              <a:chExt cx="144" cy="144"/>
            </a:xfrm>
          </p:grpSpPr>
          <p:sp>
            <p:nvSpPr>
              <p:cNvPr id="44" name="Oval 189"/>
              <p:cNvSpPr>
                <a:spLocks noChangeArrowheads="1"/>
              </p:cNvSpPr>
              <p:nvPr/>
            </p:nvSpPr>
            <p:spPr bwMode="auto">
              <a:xfrm>
                <a:off x="1200" y="1969"/>
                <a:ext cx="143" cy="14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Oval 190"/>
              <p:cNvSpPr>
                <a:spLocks noChangeArrowheads="1"/>
              </p:cNvSpPr>
              <p:nvPr/>
            </p:nvSpPr>
            <p:spPr bwMode="auto">
              <a:xfrm>
                <a:off x="1230" y="1987"/>
                <a:ext cx="47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7078" name="Group 191"/>
            <p:cNvGrpSpPr>
              <a:grpSpLocks/>
            </p:cNvGrpSpPr>
            <p:nvPr/>
          </p:nvGrpSpPr>
          <p:grpSpPr bwMode="auto">
            <a:xfrm>
              <a:off x="4221" y="1956"/>
              <a:ext cx="144" cy="144"/>
              <a:chOff x="1422" y="1893"/>
              <a:chExt cx="144" cy="144"/>
            </a:xfrm>
          </p:grpSpPr>
          <p:sp>
            <p:nvSpPr>
              <p:cNvPr id="42" name="Oval 192"/>
              <p:cNvSpPr>
                <a:spLocks noChangeArrowheads="1"/>
              </p:cNvSpPr>
              <p:nvPr/>
            </p:nvSpPr>
            <p:spPr bwMode="auto">
              <a:xfrm>
                <a:off x="1421" y="1892"/>
                <a:ext cx="146" cy="14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Oval 193"/>
              <p:cNvSpPr>
                <a:spLocks noChangeArrowheads="1"/>
              </p:cNvSpPr>
              <p:nvPr/>
            </p:nvSpPr>
            <p:spPr bwMode="auto">
              <a:xfrm>
                <a:off x="1451" y="1910"/>
                <a:ext cx="49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95" name="Text Box 111"/>
          <p:cNvSpPr txBox="1">
            <a:spLocks noChangeArrowheads="1"/>
          </p:cNvSpPr>
          <p:nvPr/>
        </p:nvSpPr>
        <p:spPr bwMode="auto">
          <a:xfrm>
            <a:off x="250825" y="3127375"/>
            <a:ext cx="38163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tabLst>
                <a:tab pos="5205413" algn="l"/>
              </a:tabLst>
              <a:defRPr/>
            </a:pPr>
            <a:r>
              <a:rPr lang="en-US" kern="0" dirty="0">
                <a:solidFill>
                  <a:srgbClr val="0070C0"/>
                </a:solidFill>
              </a:rPr>
              <a:t>What happens if we increase the nuclear charge Z?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5205413" algn="l"/>
              </a:tabLst>
              <a:defRPr/>
            </a:pPr>
            <a:endParaRPr lang="en-US" kern="0" dirty="0">
              <a:solidFill>
                <a:srgbClr val="2D2D8A"/>
              </a:solidFill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tabLst>
                <a:tab pos="5205413" algn="l"/>
              </a:tabLst>
              <a:defRPr/>
            </a:pPr>
            <a:r>
              <a:rPr lang="en-US" kern="0" dirty="0">
                <a:solidFill>
                  <a:srgbClr val="2D2D8A"/>
                </a:solidFill>
              </a:rPr>
              <a:t>If nuclear charge of the ion is greater than </a:t>
            </a:r>
            <a:r>
              <a:rPr lang="en-US" kern="0" dirty="0" err="1">
                <a:solidFill>
                  <a:srgbClr val="2D2D8A"/>
                </a:solidFill>
              </a:rPr>
              <a:t>Z</a:t>
            </a:r>
            <a:r>
              <a:rPr lang="en-US" kern="0" baseline="-25000" dirty="0" err="1">
                <a:solidFill>
                  <a:srgbClr val="2D2D8A"/>
                </a:solidFill>
              </a:rPr>
              <a:t>crit</a:t>
            </a:r>
            <a:r>
              <a:rPr lang="en-US" kern="0" dirty="0">
                <a:solidFill>
                  <a:srgbClr val="2D2D8A"/>
                </a:solidFill>
              </a:rPr>
              <a:t> the ionic levels can “dive” into Dirac’s negative continuum.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5205413" algn="l"/>
              </a:tabLst>
              <a:defRPr/>
            </a:pPr>
            <a:endParaRPr lang="en-US" kern="0" dirty="0">
              <a:solidFill>
                <a:srgbClr val="2D2D8A"/>
              </a:solidFill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tabLst>
                <a:tab pos="5205413" algn="l"/>
              </a:tabLst>
              <a:defRPr/>
            </a:pPr>
            <a:r>
              <a:rPr lang="en-US" kern="0" dirty="0">
                <a:solidFill>
                  <a:srgbClr val="2D2D8A"/>
                </a:solidFill>
              </a:rPr>
              <a:t>Physical vacuum becomes unstable: creation of pairs may take place!</a:t>
            </a:r>
          </a:p>
        </p:txBody>
      </p:sp>
      <p:graphicFrame>
        <p:nvGraphicFramePr>
          <p:cNvPr id="87052" name="Objekt 1"/>
          <p:cNvGraphicFramePr>
            <a:graphicFrameLocks noChangeAspect="1"/>
          </p:cNvGraphicFramePr>
          <p:nvPr/>
        </p:nvGraphicFramePr>
        <p:xfrm>
          <a:off x="2159000" y="1681163"/>
          <a:ext cx="3597275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56" name="Equation" r:id="rId7" imgW="1295400" imgH="292100" progId="Equation.3">
                  <p:embed/>
                </p:oleObj>
              </mc:Choice>
              <mc:Fallback>
                <p:oleObj name="Equation" r:id="rId7" imgW="12954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0" y="1681163"/>
                        <a:ext cx="3597275" cy="80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53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6" name="Text Box 8"/>
          <p:cNvSpPr txBox="1">
            <a:spLocks noChangeArrowheads="1"/>
          </p:cNvSpPr>
          <p:nvPr/>
        </p:nvSpPr>
        <p:spPr bwMode="auto">
          <a:xfrm>
            <a:off x="91404" y="188640"/>
            <a:ext cx="8805616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Supercritical fields: Formation of Quasi-Molecules</a:t>
            </a:r>
          </a:p>
        </p:txBody>
      </p:sp>
      <p:sp>
        <p:nvSpPr>
          <p:cNvPr id="88067" name="Text Box 9"/>
          <p:cNvSpPr txBox="1">
            <a:spLocks noChangeArrowheads="1"/>
          </p:cNvSpPr>
          <p:nvPr/>
        </p:nvSpPr>
        <p:spPr bwMode="auto">
          <a:xfrm>
            <a:off x="7905750" y="5145088"/>
            <a:ext cx="806450" cy="587375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50000">
                <a:srgbClr val="E9E9E9"/>
              </a:gs>
              <a:gs pos="100000">
                <a:srgbClr val="C0C0C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de-DE" sz="3200" b="1" i="1">
                <a:latin typeface="Arial Narrow" pitchFamily="34" charset="0"/>
              </a:rPr>
              <a:t>U</a:t>
            </a:r>
            <a:r>
              <a:rPr lang="de-DE" sz="3200" b="1" i="1" baseline="30000">
                <a:latin typeface="Arial Narrow" pitchFamily="34" charset="0"/>
              </a:rPr>
              <a:t>92+</a:t>
            </a:r>
            <a:endParaRPr lang="de-DE" sz="3200" b="1" i="1">
              <a:latin typeface="Arial Narrow" pitchFamily="34" charset="0"/>
            </a:endParaRPr>
          </a:p>
        </p:txBody>
      </p:sp>
      <p:sp>
        <p:nvSpPr>
          <p:cNvPr id="88068" name="Text Box 15"/>
          <p:cNvSpPr txBox="1">
            <a:spLocks noChangeArrowheads="1"/>
          </p:cNvSpPr>
          <p:nvPr/>
        </p:nvSpPr>
        <p:spPr bwMode="auto">
          <a:xfrm>
            <a:off x="5183188" y="2397125"/>
            <a:ext cx="806450" cy="58896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50000">
                <a:srgbClr val="E9E9E9"/>
              </a:gs>
              <a:gs pos="100000">
                <a:srgbClr val="C0C0C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de-DE" sz="3200" b="1" i="1">
                <a:latin typeface="Arial Narrow" pitchFamily="34" charset="0"/>
              </a:rPr>
              <a:t>U</a:t>
            </a:r>
            <a:r>
              <a:rPr lang="de-DE" sz="3200" b="1" i="1" baseline="30000">
                <a:latin typeface="Arial Narrow" pitchFamily="34" charset="0"/>
              </a:rPr>
              <a:t>91+</a:t>
            </a:r>
            <a:endParaRPr lang="de-DE" sz="3200" b="1" i="1">
              <a:latin typeface="Arial Narrow" pitchFamily="34" charset="0"/>
            </a:endParaRPr>
          </a:p>
        </p:txBody>
      </p:sp>
      <p:pic>
        <p:nvPicPr>
          <p:cNvPr id="880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3550"/>
            <a:ext cx="4840288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70" name="Gruppieren 21"/>
          <p:cNvGrpSpPr>
            <a:grpSpLocks/>
          </p:cNvGrpSpPr>
          <p:nvPr/>
        </p:nvGrpSpPr>
        <p:grpSpPr bwMode="auto">
          <a:xfrm>
            <a:off x="4756150" y="3148013"/>
            <a:ext cx="3919538" cy="1657350"/>
            <a:chOff x="6014482" y="1416428"/>
            <a:chExt cx="2560637" cy="963613"/>
          </a:xfrm>
        </p:grpSpPr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6014482" y="1416428"/>
              <a:ext cx="2314840" cy="445809"/>
            </a:xfrm>
            <a:custGeom>
              <a:avLst/>
              <a:gdLst>
                <a:gd name="T0" fmla="*/ 0 w 4536"/>
                <a:gd name="T1" fmla="*/ 1134 h 1142"/>
                <a:gd name="T2" fmla="*/ 2540 w 4536"/>
                <a:gd name="T3" fmla="*/ 953 h 1142"/>
                <a:gd name="T4" fmla="*/ 4536 w 4536"/>
                <a:gd name="T5" fmla="*/ 0 h 1142"/>
                <a:gd name="T6" fmla="*/ 0 60000 65536"/>
                <a:gd name="T7" fmla="*/ 0 60000 65536"/>
                <a:gd name="T8" fmla="*/ 0 60000 65536"/>
                <a:gd name="T9" fmla="*/ 0 w 4536"/>
                <a:gd name="T10" fmla="*/ 0 h 1142"/>
                <a:gd name="T11" fmla="*/ 4536 w 4536"/>
                <a:gd name="T12" fmla="*/ 1142 h 1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36" h="1142">
                  <a:moveTo>
                    <a:pt x="0" y="1134"/>
                  </a:moveTo>
                  <a:cubicBezTo>
                    <a:pt x="892" y="1138"/>
                    <a:pt x="1784" y="1142"/>
                    <a:pt x="2540" y="953"/>
                  </a:cubicBezTo>
                  <a:cubicBezTo>
                    <a:pt x="3296" y="764"/>
                    <a:pt x="3916" y="382"/>
                    <a:pt x="4536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8074" name="Group 374"/>
            <p:cNvGrpSpPr>
              <a:grpSpLocks/>
            </p:cNvGrpSpPr>
            <p:nvPr/>
          </p:nvGrpSpPr>
          <p:grpSpPr bwMode="auto">
            <a:xfrm>
              <a:off x="6522482" y="1576766"/>
              <a:ext cx="574675" cy="531812"/>
              <a:chOff x="4053" y="1584"/>
              <a:chExt cx="501" cy="516"/>
            </a:xfrm>
          </p:grpSpPr>
          <p:grpSp>
            <p:nvGrpSpPr>
              <p:cNvPr id="88159" name="Group 375"/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88235" name="Oval 376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36" name="Oval 377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60" name="Group 378"/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88233" name="Oval 379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34" name="Oval 380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61" name="Group 381"/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88231" name="Oval 382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32" name="Oval 383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62" name="Group 384"/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88229" name="Oval 385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30" name="Oval 386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63" name="Group 387"/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88227" name="Oval 388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28" name="Oval 389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64" name="Group 390"/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88225" name="Oval 391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26" name="Oval 392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65" name="Group 393"/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88223" name="Oval 394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24" name="Oval 395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66" name="Group 396"/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88221" name="Oval 397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22" name="Oval 398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67" name="Group 399"/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88219" name="Oval 400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20" name="Oval 401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68" name="Group 402"/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88217" name="Oval 403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18" name="Oval 404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69" name="Group 405"/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88215" name="Oval 406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16" name="Oval 407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70" name="Group 408"/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88213" name="Oval 409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14" name="Oval 410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71" name="Group 411"/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88211" name="Oval 412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12" name="Oval 413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72" name="Group 414"/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88209" name="Oval 415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10" name="Oval 416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73" name="Group 417"/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88207" name="Oval 418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08" name="Oval 419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74" name="Group 420"/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88205" name="Oval 421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06" name="Oval 422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75" name="Group 423"/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88203" name="Oval 424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04" name="Oval 425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76" name="Group 426"/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88201" name="Oval 427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02" name="Oval 428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77" name="Group 429"/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88199" name="Oval 430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00" name="Oval 431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78" name="Group 432"/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88197" name="Oval 433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98" name="Oval 434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79" name="Group 435"/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88195" name="Oval 436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96" name="Oval 437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80" name="Group 438"/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88193" name="Oval 439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94" name="Oval 440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81" name="Group 441"/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88191" name="Oval 442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92" name="Oval 443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82" name="Group 444"/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88189" name="Oval 445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90" name="Oval 446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83" name="Group 447"/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88187" name="Oval 448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88" name="Oval 449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84" name="Group 450"/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88185" name="Oval 451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86" name="Oval 452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5" name="Freeform 16"/>
            <p:cNvSpPr>
              <a:spLocks/>
            </p:cNvSpPr>
            <p:nvPr/>
          </p:nvSpPr>
          <p:spPr bwMode="auto">
            <a:xfrm rot="9537478" flipH="1">
              <a:off x="6205311" y="2065297"/>
              <a:ext cx="2369808" cy="314744"/>
            </a:xfrm>
            <a:custGeom>
              <a:avLst/>
              <a:gdLst>
                <a:gd name="T0" fmla="*/ 0 w 4536"/>
                <a:gd name="T1" fmla="*/ 1134 h 1142"/>
                <a:gd name="T2" fmla="*/ 2540 w 4536"/>
                <a:gd name="T3" fmla="*/ 953 h 1142"/>
                <a:gd name="T4" fmla="*/ 4536 w 4536"/>
                <a:gd name="T5" fmla="*/ 0 h 1142"/>
                <a:gd name="T6" fmla="*/ 0 60000 65536"/>
                <a:gd name="T7" fmla="*/ 0 60000 65536"/>
                <a:gd name="T8" fmla="*/ 0 60000 65536"/>
                <a:gd name="T9" fmla="*/ 0 w 4536"/>
                <a:gd name="T10" fmla="*/ 0 h 1142"/>
                <a:gd name="T11" fmla="*/ 4536 w 4536"/>
                <a:gd name="T12" fmla="*/ 1142 h 1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36" h="1142">
                  <a:moveTo>
                    <a:pt x="0" y="1134"/>
                  </a:moveTo>
                  <a:cubicBezTo>
                    <a:pt x="892" y="1138"/>
                    <a:pt x="1784" y="1142"/>
                    <a:pt x="2540" y="953"/>
                  </a:cubicBezTo>
                  <a:cubicBezTo>
                    <a:pt x="3296" y="764"/>
                    <a:pt x="3916" y="382"/>
                    <a:pt x="4536" y="0"/>
                  </a:cubicBezTo>
                </a:path>
              </a:pathLst>
            </a:custGeom>
            <a:ln>
              <a:headEnd type="triangl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8076" name="Group 374"/>
            <p:cNvGrpSpPr>
              <a:grpSpLocks/>
            </p:cNvGrpSpPr>
            <p:nvPr/>
          </p:nvGrpSpPr>
          <p:grpSpPr bwMode="auto">
            <a:xfrm>
              <a:off x="7498794" y="1811716"/>
              <a:ext cx="574675" cy="531812"/>
              <a:chOff x="4053" y="1584"/>
              <a:chExt cx="501" cy="516"/>
            </a:xfrm>
          </p:grpSpPr>
          <p:grpSp>
            <p:nvGrpSpPr>
              <p:cNvPr id="88081" name="Group 375"/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88157" name="Oval 376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58" name="Oval 377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82" name="Group 378"/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88155" name="Oval 379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56" name="Oval 380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83" name="Group 381"/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88153" name="Oval 382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54" name="Oval 383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84" name="Group 384"/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88151" name="Oval 385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52" name="Oval 386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85" name="Group 387"/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88149" name="Oval 388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50" name="Oval 389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86" name="Group 390"/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88147" name="Oval 391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8" name="Oval 392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87" name="Group 393"/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88145" name="Oval 394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6" name="Oval 395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88" name="Group 396"/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88143" name="Oval 397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4" name="Oval 398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89" name="Group 399"/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88141" name="Oval 400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2" name="Oval 401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90" name="Group 402"/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88139" name="Oval 403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0" name="Oval 404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91" name="Group 405"/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88137" name="Oval 406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38" name="Oval 407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92" name="Group 408"/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88135" name="Oval 409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36" name="Oval 410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93" name="Group 411"/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88133" name="Oval 412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34" name="Oval 413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94" name="Group 414"/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88131" name="Oval 415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32" name="Oval 416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95" name="Group 417"/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88129" name="Oval 418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30" name="Oval 419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96" name="Group 420"/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88127" name="Oval 421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28" name="Oval 422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97" name="Group 423"/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88125" name="Oval 424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26" name="Oval 425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98" name="Group 426"/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88123" name="Oval 427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24" name="Oval 428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099" name="Group 429"/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88121" name="Oval 430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22" name="Oval 431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00" name="Group 432"/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88119" name="Oval 433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20" name="Oval 434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01" name="Group 435"/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88117" name="Oval 436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18" name="Oval 437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02" name="Group 438"/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88115" name="Oval 439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16" name="Oval 440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03" name="Group 441"/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88113" name="Oval 442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14" name="Oval 443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04" name="Group 444"/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88111" name="Oval 445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12" name="Oval 446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05" name="Group 447"/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88109" name="Oval 448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10" name="Oval 449"/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06" name="Group 450"/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88107" name="Oval 451"/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08" name="Oval 452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7" name="Oval 453"/>
            <p:cNvSpPr>
              <a:spLocks noChangeArrowheads="1"/>
            </p:cNvSpPr>
            <p:nvPr/>
          </p:nvSpPr>
          <p:spPr bwMode="auto">
            <a:xfrm rot="16953211">
              <a:off x="7008751" y="867760"/>
              <a:ext cx="724555" cy="2180016"/>
            </a:xfrm>
            <a:prstGeom prst="ellipse">
              <a:avLst/>
            </a:prstGeom>
            <a:noFill/>
            <a:ln w="3175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8078" name="Group 454"/>
            <p:cNvGrpSpPr>
              <a:grpSpLocks/>
            </p:cNvGrpSpPr>
            <p:nvPr/>
          </p:nvGrpSpPr>
          <p:grpSpPr bwMode="auto">
            <a:xfrm>
              <a:off x="7309882" y="1508503"/>
              <a:ext cx="123825" cy="123825"/>
              <a:chOff x="2142" y="1758"/>
              <a:chExt cx="144" cy="144"/>
            </a:xfrm>
          </p:grpSpPr>
          <p:sp>
            <p:nvSpPr>
              <p:cNvPr id="88079" name="Oval 455"/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080" name="Oval 456"/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72" name="Text Box 63"/>
          <p:cNvSpPr txBox="1">
            <a:spLocks noChangeArrowheads="1"/>
          </p:cNvSpPr>
          <p:nvPr/>
        </p:nvSpPr>
        <p:spPr bwMode="auto">
          <a:xfrm>
            <a:off x="684213" y="6197600"/>
            <a:ext cx="3065462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Artemyev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 et al. J. Phys. B </a:t>
            </a: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43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(2010) 235207</a:t>
            </a:r>
          </a:p>
        </p:txBody>
      </p:sp>
      <p:sp>
        <p:nvSpPr>
          <p:cNvPr id="88072" name="Text Box 7"/>
          <p:cNvSpPr txBox="1">
            <a:spLocks noChangeArrowheads="1"/>
          </p:cNvSpPr>
          <p:nvPr/>
        </p:nvSpPr>
        <p:spPr bwMode="auto">
          <a:xfrm>
            <a:off x="3094038" y="1268413"/>
            <a:ext cx="2566987" cy="588962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50000">
                <a:srgbClr val="E9E9E9"/>
              </a:gs>
              <a:gs pos="100000">
                <a:srgbClr val="C0C0C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b="1" i="1">
                <a:latin typeface="Arial Narrow" pitchFamily="34" charset="0"/>
              </a:rPr>
              <a:t>Merged Beams</a:t>
            </a:r>
          </a:p>
        </p:txBody>
      </p:sp>
    </p:spTree>
    <p:extLst>
      <p:ext uri="{BB962C8B-B14F-4D97-AF65-F5344CB8AC3E}">
        <p14:creationId xmlns:p14="http://schemas.microsoft.com/office/powerpoint/2010/main" val="1552273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980728"/>
            <a:ext cx="9144000" cy="43204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kern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55576" y="980728"/>
            <a:ext cx="693324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Introduction</a:t>
            </a:r>
            <a:endParaRPr lang="de-DE" sz="20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Facilities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&amp;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instrumentation</a:t>
            </a:r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Low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experiments</a:t>
            </a:r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ound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state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QED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HITRAP/FLAIR: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from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fundamentals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applications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Super-Critical Fields</a:t>
            </a:r>
          </a:p>
          <a:p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Experiments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highly-charged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ions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relativistic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energies</a:t>
            </a:r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Target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Ionization</a:t>
            </a:r>
            <a:endParaRPr lang="de-DE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Pair-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production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phenomena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Radiative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Processes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Study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Bound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State QED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Nuclear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Parameters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Fundamental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Physics</a:t>
            </a:r>
            <a:endParaRPr lang="de-DE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2000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Summary</a:t>
            </a:r>
            <a:endParaRPr lang="de-DE" sz="20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-4980" y="3645024"/>
            <a:ext cx="9144000" cy="64807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kern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55576" y="980728"/>
            <a:ext cx="693324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Introduction</a:t>
            </a:r>
            <a:endParaRPr lang="de-DE" sz="20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Facilities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&amp;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instrumentation</a:t>
            </a:r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Low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experiments</a:t>
            </a:r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ound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state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QED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HITRAP/FLAIR: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from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fundamentals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applications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Super-Critical Fields</a:t>
            </a:r>
          </a:p>
          <a:p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Experiments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highly-charged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ions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relativistic</a:t>
            </a:r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energies</a:t>
            </a:r>
            <a:endParaRPr lang="de-DE" sz="2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Target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Ionization</a:t>
            </a:r>
            <a:endParaRPr lang="de-DE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Pair-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production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phenomena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Radiative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Processes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Study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Bound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State QED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Nuclear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Parameters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Fundamental </a:t>
            </a:r>
            <a:r>
              <a:rPr lang="de-DE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Physics</a:t>
            </a:r>
            <a:endParaRPr lang="de-DE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2000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Summary</a:t>
            </a:r>
            <a:endParaRPr lang="de-DE" sz="20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58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6512" y="1052736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Pair-</a:t>
            </a:r>
            <a:r>
              <a:rPr lang="de-DE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production</a:t>
            </a:r>
            <a:r>
              <a:rPr lang="de-DE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phenomena</a:t>
            </a:r>
            <a:endParaRPr lang="de-DE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non-perturbation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regime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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</a:t>
            </a:r>
            <a:r>
              <a:rPr lang="de-DE" baseline="-25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Z</a:t>
            </a:r>
            <a:r>
              <a:rPr lang="de-DE" baseline="-25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1)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multiple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pairs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(???)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negative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continuum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dielectronic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recombination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Radiative</a:t>
            </a:r>
            <a:r>
              <a:rPr lang="de-DE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Processes</a:t>
            </a:r>
            <a:endParaRPr lang="de-DE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recombination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(angular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distribution</a:t>
            </a:r>
            <a:endParaRPr lang="de-DE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5"/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polarization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phenomena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etc.)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Photon-photon angular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correlation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(2E1-decay)</a:t>
            </a:r>
          </a:p>
          <a:p>
            <a:r>
              <a:rPr lang="de-DE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Target </a:t>
            </a:r>
            <a:r>
              <a:rPr lang="de-DE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Ionization</a:t>
            </a:r>
            <a:endParaRPr lang="de-DE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correlated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electron</a:t>
            </a:r>
            <a:r>
              <a:rPr lang="de-DE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motion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exploding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ultrafast,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extremely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strong transient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fields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relativistic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ions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Study </a:t>
            </a:r>
            <a:r>
              <a:rPr lang="de-DE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Bound</a:t>
            </a:r>
            <a:r>
              <a:rPr lang="de-DE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State QED </a:t>
            </a:r>
            <a:r>
              <a:rPr lang="de-DE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Nuclear</a:t>
            </a:r>
            <a:r>
              <a:rPr lang="de-DE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Parameters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laser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excitation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finestructure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transitions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 Li-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like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ions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 </a:t>
            </a:r>
            <a:r>
              <a:rPr lang="de-DE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Special </a:t>
            </a:r>
            <a:r>
              <a:rPr lang="de-DE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Relativity</a:t>
            </a:r>
            <a:endParaRPr lang="de-DE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Precision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laser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spectroscopy</a:t>
            </a:r>
            <a:endParaRPr lang="de-DE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Fundamental </a:t>
            </a:r>
            <a:r>
              <a:rPr lang="de-DE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Physics</a:t>
            </a:r>
            <a:endParaRPr lang="de-DE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PNC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effects</a:t>
            </a: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 high-Z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ions</a:t>
            </a:r>
            <a:endParaRPr lang="de-DE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b="1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Techniques</a:t>
            </a:r>
            <a:endParaRPr lang="de-DE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Laser </a:t>
            </a:r>
            <a:r>
              <a:rPr lang="de-DE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cooling</a:t>
            </a:r>
            <a:endParaRPr lang="de-DE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80269" y="44624"/>
            <a:ext cx="70072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Atomic</a:t>
            </a:r>
            <a:r>
              <a:rPr lang="de-DE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Physics</a:t>
            </a:r>
            <a:r>
              <a:rPr lang="de-DE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</a:t>
            </a:r>
            <a:r>
              <a:rPr lang="de-DE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lang="de-DE" sz="28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elativistic</a:t>
            </a:r>
            <a:r>
              <a:rPr lang="de-DE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Ions: </a:t>
            </a:r>
          </a:p>
          <a:p>
            <a:pPr algn="ctr"/>
            <a:r>
              <a:rPr lang="de-DE" sz="28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Some</a:t>
            </a:r>
            <a:r>
              <a:rPr lang="de-DE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Examples</a:t>
            </a:r>
            <a:endParaRPr lang="de-DE" sz="28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3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5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310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6311" name="Line 23"/>
          <p:cNvSpPr>
            <a:spLocks noChangeShapeType="1"/>
          </p:cNvSpPr>
          <p:nvPr/>
        </p:nvSpPr>
        <p:spPr bwMode="auto">
          <a:xfrm flipH="1">
            <a:off x="3635375" y="3500438"/>
            <a:ext cx="936625" cy="792162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6312" name="Line 24"/>
          <p:cNvSpPr>
            <a:spLocks noChangeShapeType="1"/>
          </p:cNvSpPr>
          <p:nvPr/>
        </p:nvSpPr>
        <p:spPr bwMode="auto">
          <a:xfrm flipV="1">
            <a:off x="4587875" y="1763713"/>
            <a:ext cx="504825" cy="16573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6313" name="Rectangle 25"/>
          <p:cNvSpPr>
            <a:spLocks noChangeArrowheads="1"/>
          </p:cNvSpPr>
          <p:nvPr/>
        </p:nvSpPr>
        <p:spPr bwMode="auto">
          <a:xfrm>
            <a:off x="-36512" y="5351860"/>
            <a:ext cx="7527925" cy="1512887"/>
          </a:xfrm>
          <a:prstGeom prst="rect">
            <a:avLst/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de-DE"/>
          </a:p>
        </p:txBody>
      </p:sp>
      <p:sp>
        <p:nvSpPr>
          <p:cNvPr id="396314" name="Text Box 26"/>
          <p:cNvSpPr txBox="1">
            <a:spLocks noChangeArrowheads="1"/>
          </p:cNvSpPr>
          <p:nvPr/>
        </p:nvSpPr>
        <p:spPr bwMode="auto">
          <a:xfrm>
            <a:off x="-36512" y="5331222"/>
            <a:ext cx="739775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i="0" dirty="0"/>
              <a:t>From the times-of-flight and hitting positions:</a:t>
            </a:r>
          </a:p>
          <a:p>
            <a:r>
              <a:rPr lang="en-GB" sz="3200" i="0" dirty="0"/>
              <a:t>  - vector momenta of electrons:  </a:t>
            </a:r>
            <a:r>
              <a:rPr lang="en-GB" sz="3200" i="0" dirty="0">
                <a:sym typeface="Symbol" pitchFamily="18" charset="2"/>
              </a:rPr>
              <a:t></a:t>
            </a:r>
            <a:r>
              <a:rPr lang="en-GB" sz="3200" i="0" dirty="0" err="1"/>
              <a:t>E</a:t>
            </a:r>
            <a:r>
              <a:rPr lang="en-GB" sz="3200" i="0" baseline="-25000" dirty="0" err="1"/>
              <a:t>e</a:t>
            </a:r>
            <a:r>
              <a:rPr lang="en-GB" sz="3200" i="0" dirty="0"/>
              <a:t> ~ </a:t>
            </a:r>
            <a:r>
              <a:rPr lang="de-DE" sz="3200" i="0" dirty="0" err="1"/>
              <a:t>meV</a:t>
            </a:r>
            <a:endParaRPr lang="en-GB" sz="3200" i="0" dirty="0"/>
          </a:p>
          <a:p>
            <a:r>
              <a:rPr lang="en-GB" sz="3200" i="0" dirty="0"/>
              <a:t>  - vector momenta of ions:           </a:t>
            </a:r>
            <a:r>
              <a:rPr lang="en-GB" sz="3200" i="0" dirty="0">
                <a:sym typeface="Symbol" pitchFamily="18" charset="2"/>
              </a:rPr>
              <a:t></a:t>
            </a:r>
            <a:r>
              <a:rPr lang="en-GB" sz="3200" i="0" dirty="0"/>
              <a:t>E</a:t>
            </a:r>
            <a:r>
              <a:rPr lang="en-GB" sz="3200" i="0" baseline="-25000" dirty="0"/>
              <a:t>R</a:t>
            </a:r>
            <a:r>
              <a:rPr lang="en-GB" sz="3200" i="0" dirty="0"/>
              <a:t> &lt; </a:t>
            </a:r>
            <a:r>
              <a:rPr lang="el-GR" sz="3200" i="0" dirty="0"/>
              <a:t>μ</a:t>
            </a:r>
            <a:r>
              <a:rPr lang="de-DE" sz="3200" i="0" dirty="0"/>
              <a:t>eV</a:t>
            </a:r>
            <a:endParaRPr lang="el-GR" sz="3200" i="0" dirty="0"/>
          </a:p>
        </p:txBody>
      </p:sp>
      <p:sp>
        <p:nvSpPr>
          <p:cNvPr id="396306" name="Text Box 18"/>
          <p:cNvSpPr txBox="1">
            <a:spLocks noChangeArrowheads="1"/>
          </p:cNvSpPr>
          <p:nvPr/>
        </p:nvSpPr>
        <p:spPr bwMode="auto">
          <a:xfrm>
            <a:off x="95250" y="317500"/>
            <a:ext cx="4766048" cy="609398"/>
          </a:xfrm>
          <a:prstGeom prst="rect">
            <a:avLst/>
          </a:prstGeom>
          <a:gradFill rotWithShape="1">
            <a:gsLst>
              <a:gs pos="0">
                <a:srgbClr val="959DFF"/>
              </a:gs>
              <a:gs pos="100000">
                <a:srgbClr val="959DFF">
                  <a:gamma/>
                  <a:tint val="4431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i="0" dirty="0" smtClean="0">
                <a:latin typeface="Verdana" pitchFamily="34" charset="0"/>
              </a:rPr>
              <a:t>recoil ion spectrometer …</a:t>
            </a:r>
            <a:endParaRPr lang="en-US" sz="3200" i="0" dirty="0">
              <a:solidFill>
                <a:srgbClr val="0000CC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61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96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6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6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9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311" grpId="0" animBg="1"/>
      <p:bldP spid="396312" grpId="0" animBg="1"/>
      <p:bldP spid="396313" grpId="0" animBg="1"/>
      <p:bldP spid="396314" grpId="0"/>
      <p:bldP spid="39630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3850" y="241301"/>
            <a:ext cx="3441700" cy="490537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SPARC</a:t>
            </a:r>
            <a:endParaRPr lang="en-GB" sz="4000" b="1" dirty="0" smtClean="0"/>
          </a:p>
        </p:txBody>
      </p:sp>
      <p:sp>
        <p:nvSpPr>
          <p:cNvPr id="34923" name="Text Box 107"/>
          <p:cNvSpPr txBox="1">
            <a:spLocks noChangeArrowheads="1"/>
          </p:cNvSpPr>
          <p:nvPr/>
        </p:nvSpPr>
        <p:spPr bwMode="auto">
          <a:xfrm>
            <a:off x="684213" y="4902200"/>
            <a:ext cx="236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  <a:cs typeface="Arial" pitchFamily="34" charset="0"/>
              </a:rPr>
              <a:t>First results of           two electron momenta </a:t>
            </a:r>
          </a:p>
          <a:p>
            <a:pPr eaLnBrk="1" hangingPunct="1"/>
            <a:r>
              <a:rPr lang="en-US">
                <a:solidFill>
                  <a:srgbClr val="333399"/>
                </a:solidFill>
              </a:rPr>
              <a:t>230 MeV/u U</a:t>
            </a:r>
            <a:r>
              <a:rPr lang="en-US" baseline="30000">
                <a:solidFill>
                  <a:srgbClr val="333399"/>
                </a:solidFill>
              </a:rPr>
              <a:t>90+</a:t>
            </a:r>
            <a:r>
              <a:rPr lang="en-US">
                <a:solidFill>
                  <a:srgbClr val="333399"/>
                </a:solidFill>
              </a:rPr>
              <a:t> - Ar</a:t>
            </a:r>
            <a:endParaRPr lang="en-US">
              <a:solidFill>
                <a:srgbClr val="333399"/>
              </a:solidFill>
              <a:cs typeface="Arial" pitchFamily="34" charset="0"/>
            </a:endParaRPr>
          </a:p>
        </p:txBody>
      </p:sp>
      <p:grpSp>
        <p:nvGrpSpPr>
          <p:cNvPr id="174084" name="Group 112"/>
          <p:cNvGrpSpPr>
            <a:grpSpLocks/>
          </p:cNvGrpSpPr>
          <p:nvPr/>
        </p:nvGrpSpPr>
        <p:grpSpPr bwMode="auto">
          <a:xfrm>
            <a:off x="107950" y="1639888"/>
            <a:ext cx="4175125" cy="2638425"/>
            <a:chOff x="245" y="743"/>
            <a:chExt cx="2630" cy="1662"/>
          </a:xfrm>
        </p:grpSpPr>
        <p:grpSp>
          <p:nvGrpSpPr>
            <p:cNvPr id="174267" name="Group 113"/>
            <p:cNvGrpSpPr>
              <a:grpSpLocks/>
            </p:cNvGrpSpPr>
            <p:nvPr/>
          </p:nvGrpSpPr>
          <p:grpSpPr bwMode="auto">
            <a:xfrm rot="-10260000">
              <a:off x="1488" y="1903"/>
              <a:ext cx="81" cy="434"/>
              <a:chOff x="3216" y="2064"/>
              <a:chExt cx="192" cy="2496"/>
            </a:xfrm>
          </p:grpSpPr>
          <p:sp>
            <p:nvSpPr>
              <p:cNvPr id="174326" name="Line 114"/>
              <p:cNvSpPr>
                <a:spLocks noChangeShapeType="1"/>
              </p:cNvSpPr>
              <p:nvPr/>
            </p:nvSpPr>
            <p:spPr bwMode="auto">
              <a:xfrm flipH="1" flipV="1">
                <a:off x="3216" y="2208"/>
                <a:ext cx="192" cy="2352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 type="triangle" w="med" len="med"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327" name="Line 115"/>
              <p:cNvSpPr>
                <a:spLocks noChangeShapeType="1"/>
              </p:cNvSpPr>
              <p:nvPr/>
            </p:nvSpPr>
            <p:spPr bwMode="auto">
              <a:xfrm flipH="1" flipV="1">
                <a:off x="3312" y="2304"/>
                <a:ext cx="96" cy="2256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 type="triangle" w="med" len="med"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328" name="Line 116"/>
              <p:cNvSpPr>
                <a:spLocks noChangeShapeType="1"/>
              </p:cNvSpPr>
              <p:nvPr/>
            </p:nvSpPr>
            <p:spPr bwMode="auto">
              <a:xfrm flipH="1" flipV="1">
                <a:off x="3360" y="2208"/>
                <a:ext cx="48" cy="2352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 type="triangle" w="med" len="med"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329" name="Line 117"/>
              <p:cNvSpPr>
                <a:spLocks noChangeShapeType="1"/>
              </p:cNvSpPr>
              <p:nvPr/>
            </p:nvSpPr>
            <p:spPr bwMode="auto">
              <a:xfrm flipH="1" flipV="1">
                <a:off x="3312" y="2160"/>
                <a:ext cx="96" cy="2352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 type="triangle" w="med" len="med"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330" name="Line 118"/>
              <p:cNvSpPr>
                <a:spLocks noChangeShapeType="1"/>
              </p:cNvSpPr>
              <p:nvPr/>
            </p:nvSpPr>
            <p:spPr bwMode="auto">
              <a:xfrm flipH="1" flipV="1">
                <a:off x="3264" y="2352"/>
                <a:ext cx="144" cy="216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 type="triangle" w="med" len="med"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331" name="Line 119"/>
              <p:cNvSpPr>
                <a:spLocks noChangeShapeType="1"/>
              </p:cNvSpPr>
              <p:nvPr/>
            </p:nvSpPr>
            <p:spPr bwMode="auto">
              <a:xfrm flipH="1" flipV="1">
                <a:off x="3264" y="2064"/>
                <a:ext cx="144" cy="2448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 type="triangle" w="med" len="med"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</p:grpSp>
        <p:sp>
          <p:nvSpPr>
            <p:cNvPr id="174268" name="Freeform 120"/>
            <p:cNvSpPr>
              <a:spLocks/>
            </p:cNvSpPr>
            <p:nvPr/>
          </p:nvSpPr>
          <p:spPr bwMode="auto">
            <a:xfrm rot="-5400000">
              <a:off x="1012" y="1439"/>
              <a:ext cx="998" cy="908"/>
            </a:xfrm>
            <a:custGeom>
              <a:avLst/>
              <a:gdLst>
                <a:gd name="T0" fmla="*/ 998 w 998"/>
                <a:gd name="T1" fmla="*/ 908 h 908"/>
                <a:gd name="T2" fmla="*/ 0 w 998"/>
                <a:gd name="T3" fmla="*/ 908 h 908"/>
                <a:gd name="T4" fmla="*/ 0 w 998"/>
                <a:gd name="T5" fmla="*/ 0 h 908"/>
                <a:gd name="T6" fmla="*/ 998 w 998"/>
                <a:gd name="T7" fmla="*/ 0 h 908"/>
                <a:gd name="T8" fmla="*/ 998 w 998"/>
                <a:gd name="T9" fmla="*/ 454 h 908"/>
                <a:gd name="T10" fmla="*/ 520 w 998"/>
                <a:gd name="T11" fmla="*/ 455 h 908"/>
                <a:gd name="T12" fmla="*/ 471 w 998"/>
                <a:gd name="T13" fmla="*/ 452 h 908"/>
                <a:gd name="T14" fmla="*/ 520 w 998"/>
                <a:gd name="T15" fmla="*/ 455 h 908"/>
                <a:gd name="T16" fmla="*/ 998 w 998"/>
                <a:gd name="T17" fmla="*/ 454 h 908"/>
                <a:gd name="T18" fmla="*/ 998 w 998"/>
                <a:gd name="T19" fmla="*/ 908 h 9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98"/>
                <a:gd name="T31" fmla="*/ 0 h 908"/>
                <a:gd name="T32" fmla="*/ 998 w 998"/>
                <a:gd name="T33" fmla="*/ 908 h 90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98" h="908">
                  <a:moveTo>
                    <a:pt x="998" y="908"/>
                  </a:moveTo>
                  <a:lnTo>
                    <a:pt x="0" y="908"/>
                  </a:lnTo>
                  <a:lnTo>
                    <a:pt x="0" y="0"/>
                  </a:lnTo>
                  <a:lnTo>
                    <a:pt x="998" y="0"/>
                  </a:lnTo>
                  <a:lnTo>
                    <a:pt x="998" y="454"/>
                  </a:lnTo>
                  <a:lnTo>
                    <a:pt x="520" y="455"/>
                  </a:lnTo>
                  <a:cubicBezTo>
                    <a:pt x="521" y="423"/>
                    <a:pt x="471" y="419"/>
                    <a:pt x="471" y="452"/>
                  </a:cubicBezTo>
                  <a:cubicBezTo>
                    <a:pt x="469" y="483"/>
                    <a:pt x="519" y="480"/>
                    <a:pt x="520" y="455"/>
                  </a:cubicBezTo>
                  <a:lnTo>
                    <a:pt x="998" y="454"/>
                  </a:lnTo>
                  <a:lnTo>
                    <a:pt x="998" y="908"/>
                  </a:lnTo>
                  <a:close/>
                </a:path>
              </a:pathLst>
            </a:custGeom>
            <a:solidFill>
              <a:srgbClr val="DDDDDD"/>
            </a:solidFill>
            <a:ln w="9525">
              <a:round/>
              <a:headEnd/>
              <a:tailEnd/>
            </a:ln>
            <a:scene3d>
              <a:camera prst="legacyPerspectiveTopLeft">
                <a:rot lat="16199987" lon="0" rev="0"/>
              </a:camera>
              <a:lightRig rig="legacyFlat3" dir="b"/>
            </a:scene3d>
            <a:sp3d extrusionH="23800" prstMaterial="legacyPlastic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>
              <a:flatTx/>
            </a:bodyPr>
            <a:lstStyle/>
            <a:p>
              <a:endParaRPr lang="de-DE"/>
            </a:p>
          </p:txBody>
        </p:sp>
        <p:sp>
          <p:nvSpPr>
            <p:cNvPr id="174269" name="Oval 121"/>
            <p:cNvSpPr>
              <a:spLocks noChangeArrowheads="1"/>
            </p:cNvSpPr>
            <p:nvPr/>
          </p:nvSpPr>
          <p:spPr bwMode="auto">
            <a:xfrm>
              <a:off x="2361" y="1339"/>
              <a:ext cx="514" cy="553"/>
            </a:xfrm>
            <a:prstGeom prst="ellipse">
              <a:avLst/>
            </a:prstGeom>
            <a:solidFill>
              <a:srgbClr val="00FF00"/>
            </a:solidFill>
            <a:ln w="9525">
              <a:round/>
              <a:headEnd/>
              <a:tailEnd/>
            </a:ln>
            <a:scene3d>
              <a:camera prst="legacyPerspectiveFront">
                <a:rot lat="300000" lon="4800000" rev="0"/>
              </a:camera>
              <a:lightRig rig="legacyFlat2" dir="t"/>
            </a:scene3d>
            <a:sp3d extrusionH="49200" prstMaterial="legacyPlastic">
              <a:bevelT w="13500" h="13500" prst="angle"/>
              <a:bevelB w="13500" h="13500" prst="angle"/>
              <a:extrusionClr>
                <a:srgbClr val="00FF00"/>
              </a:extrusionClr>
            </a:sp3d>
          </p:spPr>
          <p:txBody>
            <a:bodyPr wrap="none" anchor="ctr">
              <a:flatTx/>
            </a:bodyPr>
            <a:lstStyle/>
            <a:p>
              <a:endParaRPr lang="sv-SE">
                <a:solidFill>
                  <a:srgbClr val="000000"/>
                </a:solidFill>
              </a:endParaRPr>
            </a:p>
          </p:txBody>
        </p:sp>
        <p:grpSp>
          <p:nvGrpSpPr>
            <p:cNvPr id="174270" name="Group 122"/>
            <p:cNvGrpSpPr>
              <a:grpSpLocks/>
            </p:cNvGrpSpPr>
            <p:nvPr/>
          </p:nvGrpSpPr>
          <p:grpSpPr bwMode="auto">
            <a:xfrm rot="-10680000">
              <a:off x="1499" y="1093"/>
              <a:ext cx="47" cy="811"/>
              <a:chOff x="3216" y="2064"/>
              <a:chExt cx="192" cy="2496"/>
            </a:xfrm>
          </p:grpSpPr>
          <p:sp>
            <p:nvSpPr>
              <p:cNvPr id="174320" name="Line 123"/>
              <p:cNvSpPr>
                <a:spLocks noChangeShapeType="1"/>
              </p:cNvSpPr>
              <p:nvPr/>
            </p:nvSpPr>
            <p:spPr bwMode="auto">
              <a:xfrm flipH="1" flipV="1">
                <a:off x="3216" y="2208"/>
                <a:ext cx="192" cy="2352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321" name="Line 124"/>
              <p:cNvSpPr>
                <a:spLocks noChangeShapeType="1"/>
              </p:cNvSpPr>
              <p:nvPr/>
            </p:nvSpPr>
            <p:spPr bwMode="auto">
              <a:xfrm flipH="1" flipV="1">
                <a:off x="3312" y="2304"/>
                <a:ext cx="96" cy="2256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322" name="Line 125"/>
              <p:cNvSpPr>
                <a:spLocks noChangeShapeType="1"/>
              </p:cNvSpPr>
              <p:nvPr/>
            </p:nvSpPr>
            <p:spPr bwMode="auto">
              <a:xfrm flipH="1" flipV="1">
                <a:off x="3360" y="2208"/>
                <a:ext cx="48" cy="2352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323" name="Line 126"/>
              <p:cNvSpPr>
                <a:spLocks noChangeShapeType="1"/>
              </p:cNvSpPr>
              <p:nvPr/>
            </p:nvSpPr>
            <p:spPr bwMode="auto">
              <a:xfrm flipH="1" flipV="1">
                <a:off x="3312" y="2160"/>
                <a:ext cx="96" cy="2352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324" name="Line 127"/>
              <p:cNvSpPr>
                <a:spLocks noChangeShapeType="1"/>
              </p:cNvSpPr>
              <p:nvPr/>
            </p:nvSpPr>
            <p:spPr bwMode="auto">
              <a:xfrm flipH="1" flipV="1">
                <a:off x="3264" y="2352"/>
                <a:ext cx="144" cy="216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325" name="Line 128"/>
              <p:cNvSpPr>
                <a:spLocks noChangeShapeType="1"/>
              </p:cNvSpPr>
              <p:nvPr/>
            </p:nvSpPr>
            <p:spPr bwMode="auto">
              <a:xfrm flipH="1" flipV="1">
                <a:off x="3264" y="2064"/>
                <a:ext cx="144" cy="2448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</p:grpSp>
        <p:grpSp>
          <p:nvGrpSpPr>
            <p:cNvPr id="174271" name="Group 129"/>
            <p:cNvGrpSpPr>
              <a:grpSpLocks/>
            </p:cNvGrpSpPr>
            <p:nvPr/>
          </p:nvGrpSpPr>
          <p:grpSpPr bwMode="auto">
            <a:xfrm>
              <a:off x="695" y="1627"/>
              <a:ext cx="1783" cy="118"/>
              <a:chOff x="1152" y="1464"/>
              <a:chExt cx="3384" cy="225"/>
            </a:xfrm>
          </p:grpSpPr>
          <p:sp>
            <p:nvSpPr>
              <p:cNvPr id="174303" name="Freeform 130"/>
              <p:cNvSpPr>
                <a:spLocks/>
              </p:cNvSpPr>
              <p:nvPr/>
            </p:nvSpPr>
            <p:spPr bwMode="auto">
              <a:xfrm>
                <a:off x="1152" y="1464"/>
                <a:ext cx="3384" cy="144"/>
              </a:xfrm>
              <a:custGeom>
                <a:avLst/>
                <a:gdLst>
                  <a:gd name="T0" fmla="*/ 0 w 3384"/>
                  <a:gd name="T1" fmla="*/ 144 h 144"/>
                  <a:gd name="T2" fmla="*/ 1552 w 3384"/>
                  <a:gd name="T3" fmla="*/ 144 h 144"/>
                  <a:gd name="T4" fmla="*/ 3384 w 3384"/>
                  <a:gd name="T5" fmla="*/ 0 h 144"/>
                  <a:gd name="T6" fmla="*/ 0 60000 65536"/>
                  <a:gd name="T7" fmla="*/ 0 60000 65536"/>
                  <a:gd name="T8" fmla="*/ 0 60000 65536"/>
                  <a:gd name="T9" fmla="*/ 0 w 3384"/>
                  <a:gd name="T10" fmla="*/ 0 h 144"/>
                  <a:gd name="T11" fmla="*/ 3384 w 3384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84" h="144">
                    <a:moveTo>
                      <a:pt x="0" y="144"/>
                    </a:moveTo>
                    <a:lnTo>
                      <a:pt x="1552" y="144"/>
                    </a:lnTo>
                    <a:lnTo>
                      <a:pt x="3384" y="0"/>
                    </a:lnTo>
                  </a:path>
                </a:pathLst>
              </a:custGeom>
              <a:noFill/>
              <a:ln w="76200" cmpd="sng">
                <a:solidFill>
                  <a:srgbClr val="CC0000"/>
                </a:solidFill>
                <a:round/>
                <a:headEnd type="none" w="med" len="med"/>
                <a:tailEnd type="triangle" w="med" len="med"/>
              </a:ln>
              <a:scene3d>
                <a:camera prst="legacyObliqueTopRight">
                  <a:rot lat="16800000" lon="0" rev="0"/>
                </a:camera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CC0000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flatTx/>
              </a:bodyPr>
              <a:lstStyle/>
              <a:p>
                <a:endParaRPr lang="de-DE"/>
              </a:p>
            </p:txBody>
          </p:sp>
          <p:grpSp>
            <p:nvGrpSpPr>
              <p:cNvPr id="174304" name="Group 131"/>
              <p:cNvGrpSpPr>
                <a:grpSpLocks/>
              </p:cNvGrpSpPr>
              <p:nvPr/>
            </p:nvGrpSpPr>
            <p:grpSpPr bwMode="auto">
              <a:xfrm>
                <a:off x="2593" y="1495"/>
                <a:ext cx="177" cy="146"/>
                <a:chOff x="3504" y="918"/>
                <a:chExt cx="191" cy="158"/>
              </a:xfrm>
            </p:grpSpPr>
            <p:grpSp>
              <p:nvGrpSpPr>
                <p:cNvPr id="174308" name="Group 132"/>
                <p:cNvGrpSpPr>
                  <a:grpSpLocks/>
                </p:cNvGrpSpPr>
                <p:nvPr/>
              </p:nvGrpSpPr>
              <p:grpSpPr bwMode="auto">
                <a:xfrm>
                  <a:off x="3559" y="918"/>
                  <a:ext cx="82" cy="80"/>
                  <a:chOff x="1922" y="3262"/>
                  <a:chExt cx="213" cy="209"/>
                </a:xfrm>
              </p:grpSpPr>
              <p:sp>
                <p:nvSpPr>
                  <p:cNvPr id="174318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1927" y="3262"/>
                    <a:ext cx="208" cy="20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90000"/>
                      </a:gs>
                      <a:gs pos="100000">
                        <a:srgbClr val="4700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4319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1922" y="3264"/>
                    <a:ext cx="164" cy="1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4309" name="Group 135"/>
                <p:cNvGrpSpPr>
                  <a:grpSpLocks/>
                </p:cNvGrpSpPr>
                <p:nvPr/>
              </p:nvGrpSpPr>
              <p:grpSpPr bwMode="auto">
                <a:xfrm>
                  <a:off x="3561" y="985"/>
                  <a:ext cx="94" cy="91"/>
                  <a:chOff x="1922" y="3262"/>
                  <a:chExt cx="213" cy="209"/>
                </a:xfrm>
              </p:grpSpPr>
              <p:sp>
                <p:nvSpPr>
                  <p:cNvPr id="174316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927" y="3262"/>
                    <a:ext cx="208" cy="20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0066"/>
                      </a:gs>
                      <a:gs pos="100000">
                        <a:srgbClr val="00002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4317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1922" y="3264"/>
                    <a:ext cx="164" cy="1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33CC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4310" name="Group 138"/>
                <p:cNvGrpSpPr>
                  <a:grpSpLocks/>
                </p:cNvGrpSpPr>
                <p:nvPr/>
              </p:nvGrpSpPr>
              <p:grpSpPr bwMode="auto">
                <a:xfrm>
                  <a:off x="3504" y="939"/>
                  <a:ext cx="102" cy="99"/>
                  <a:chOff x="1922" y="3262"/>
                  <a:chExt cx="213" cy="209"/>
                </a:xfrm>
              </p:grpSpPr>
              <p:sp>
                <p:nvSpPr>
                  <p:cNvPr id="174314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1927" y="3262"/>
                    <a:ext cx="208" cy="20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0066"/>
                      </a:gs>
                      <a:gs pos="100000">
                        <a:srgbClr val="00002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4315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1922" y="3264"/>
                    <a:ext cx="164" cy="1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33CC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4311" name="Group 141"/>
                <p:cNvGrpSpPr>
                  <a:grpSpLocks/>
                </p:cNvGrpSpPr>
                <p:nvPr/>
              </p:nvGrpSpPr>
              <p:grpSpPr bwMode="auto">
                <a:xfrm>
                  <a:off x="3586" y="935"/>
                  <a:ext cx="109" cy="103"/>
                  <a:chOff x="1922" y="3262"/>
                  <a:chExt cx="213" cy="209"/>
                </a:xfrm>
              </p:grpSpPr>
              <p:sp>
                <p:nvSpPr>
                  <p:cNvPr id="174312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927" y="3262"/>
                    <a:ext cx="208" cy="20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90000"/>
                      </a:gs>
                      <a:gs pos="100000">
                        <a:srgbClr val="4700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4313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922" y="3264"/>
                    <a:ext cx="164" cy="1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174305" name="Group 144"/>
              <p:cNvGrpSpPr>
                <a:grpSpLocks/>
              </p:cNvGrpSpPr>
              <p:nvPr/>
            </p:nvGrpSpPr>
            <p:grpSpPr bwMode="auto">
              <a:xfrm>
                <a:off x="2673" y="1611"/>
                <a:ext cx="78" cy="78"/>
                <a:chOff x="1922" y="3262"/>
                <a:chExt cx="213" cy="209"/>
              </a:xfrm>
            </p:grpSpPr>
            <p:sp>
              <p:nvSpPr>
                <p:cNvPr id="174306" name="Oval 145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5E5E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307" name="Oval 146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74272" name="Group 147"/>
            <p:cNvGrpSpPr>
              <a:grpSpLocks/>
            </p:cNvGrpSpPr>
            <p:nvPr/>
          </p:nvGrpSpPr>
          <p:grpSpPr bwMode="auto">
            <a:xfrm flipH="1">
              <a:off x="1479" y="1387"/>
              <a:ext cx="1080" cy="506"/>
              <a:chOff x="553" y="1462"/>
              <a:chExt cx="2346" cy="1229"/>
            </a:xfrm>
          </p:grpSpPr>
          <p:sp>
            <p:nvSpPr>
              <p:cNvPr id="174301" name="Freeform 148"/>
              <p:cNvSpPr>
                <a:spLocks/>
              </p:cNvSpPr>
              <p:nvPr/>
            </p:nvSpPr>
            <p:spPr bwMode="auto">
              <a:xfrm>
                <a:off x="553" y="1462"/>
                <a:ext cx="2346" cy="1227"/>
              </a:xfrm>
              <a:custGeom>
                <a:avLst/>
                <a:gdLst>
                  <a:gd name="T0" fmla="*/ 2235 w 2346"/>
                  <a:gd name="T1" fmla="*/ 741 h 1227"/>
                  <a:gd name="T2" fmla="*/ 2295 w 2346"/>
                  <a:gd name="T3" fmla="*/ 1227 h 1227"/>
                  <a:gd name="T4" fmla="*/ 2322 w 2346"/>
                  <a:gd name="T5" fmla="*/ 570 h 1227"/>
                  <a:gd name="T6" fmla="*/ 2196 w 2346"/>
                  <a:gd name="T7" fmla="*/ 9 h 1227"/>
                  <a:gd name="T8" fmla="*/ 2079 w 2346"/>
                  <a:gd name="T9" fmla="*/ 441 h 1227"/>
                  <a:gd name="T10" fmla="*/ 2028 w 2346"/>
                  <a:gd name="T11" fmla="*/ 1215 h 1227"/>
                  <a:gd name="T12" fmla="*/ 1752 w 2346"/>
                  <a:gd name="T13" fmla="*/ 6 h 1227"/>
                  <a:gd name="T14" fmla="*/ 1398 w 2346"/>
                  <a:gd name="T15" fmla="*/ 1224 h 1227"/>
                  <a:gd name="T16" fmla="*/ 1023 w 2346"/>
                  <a:gd name="T17" fmla="*/ 9 h 1227"/>
                  <a:gd name="T18" fmla="*/ 657 w 2346"/>
                  <a:gd name="T19" fmla="*/ 1224 h 1227"/>
                  <a:gd name="T20" fmla="*/ 285 w 2346"/>
                  <a:gd name="T21" fmla="*/ 15 h 1227"/>
                  <a:gd name="T22" fmla="*/ 0 w 2346"/>
                  <a:gd name="T23" fmla="*/ 744 h 12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46"/>
                  <a:gd name="T37" fmla="*/ 0 h 1227"/>
                  <a:gd name="T38" fmla="*/ 2346 w 2346"/>
                  <a:gd name="T39" fmla="*/ 1227 h 12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46" h="1227">
                    <a:moveTo>
                      <a:pt x="2235" y="741"/>
                    </a:moveTo>
                    <a:cubicBezTo>
                      <a:pt x="2238" y="930"/>
                      <a:pt x="2271" y="1227"/>
                      <a:pt x="2295" y="1227"/>
                    </a:cubicBezTo>
                    <a:cubicBezTo>
                      <a:pt x="2319" y="1227"/>
                      <a:pt x="2346" y="1044"/>
                      <a:pt x="2322" y="570"/>
                    </a:cubicBezTo>
                    <a:cubicBezTo>
                      <a:pt x="2298" y="96"/>
                      <a:pt x="2232" y="9"/>
                      <a:pt x="2196" y="9"/>
                    </a:cubicBezTo>
                    <a:cubicBezTo>
                      <a:pt x="2160" y="9"/>
                      <a:pt x="2112" y="171"/>
                      <a:pt x="2079" y="441"/>
                    </a:cubicBezTo>
                    <a:cubicBezTo>
                      <a:pt x="2046" y="711"/>
                      <a:pt x="2043" y="1212"/>
                      <a:pt x="2028" y="1215"/>
                    </a:cubicBezTo>
                    <a:cubicBezTo>
                      <a:pt x="2013" y="1218"/>
                      <a:pt x="1941" y="12"/>
                      <a:pt x="1752" y="6"/>
                    </a:cubicBezTo>
                    <a:cubicBezTo>
                      <a:pt x="1563" y="0"/>
                      <a:pt x="1440" y="1224"/>
                      <a:pt x="1398" y="1224"/>
                    </a:cubicBezTo>
                    <a:cubicBezTo>
                      <a:pt x="1356" y="1224"/>
                      <a:pt x="1224" y="3"/>
                      <a:pt x="1023" y="9"/>
                    </a:cubicBezTo>
                    <a:cubicBezTo>
                      <a:pt x="822" y="15"/>
                      <a:pt x="699" y="1227"/>
                      <a:pt x="657" y="1224"/>
                    </a:cubicBezTo>
                    <a:cubicBezTo>
                      <a:pt x="615" y="1221"/>
                      <a:pt x="486" y="15"/>
                      <a:pt x="285" y="15"/>
                    </a:cubicBezTo>
                    <a:cubicBezTo>
                      <a:pt x="144" y="12"/>
                      <a:pt x="33" y="609"/>
                      <a:pt x="0" y="744"/>
                    </a:cubicBezTo>
                  </a:path>
                </a:pathLst>
              </a:custGeom>
              <a:noFill/>
              <a:ln w="38100" cmpd="sng">
                <a:solidFill>
                  <a:srgbClr val="009900"/>
                </a:solidFill>
                <a:round/>
                <a:headEnd type="none" w="med" len="med"/>
                <a:tailEnd type="triangle" w="med" len="med"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9900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302" name="Freeform 149"/>
              <p:cNvSpPr>
                <a:spLocks/>
              </p:cNvSpPr>
              <p:nvPr/>
            </p:nvSpPr>
            <p:spPr bwMode="auto">
              <a:xfrm>
                <a:off x="554" y="1467"/>
                <a:ext cx="1398" cy="1224"/>
              </a:xfrm>
              <a:custGeom>
                <a:avLst/>
                <a:gdLst>
                  <a:gd name="T0" fmla="*/ 1398 w 1398"/>
                  <a:gd name="T1" fmla="*/ 1221 h 1224"/>
                  <a:gd name="T2" fmla="*/ 1023 w 1398"/>
                  <a:gd name="T3" fmla="*/ 6 h 1224"/>
                  <a:gd name="T4" fmla="*/ 657 w 1398"/>
                  <a:gd name="T5" fmla="*/ 1221 h 1224"/>
                  <a:gd name="T6" fmla="*/ 285 w 1398"/>
                  <a:gd name="T7" fmla="*/ 12 h 1224"/>
                  <a:gd name="T8" fmla="*/ 0 w 1398"/>
                  <a:gd name="T9" fmla="*/ 741 h 12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8"/>
                  <a:gd name="T16" fmla="*/ 0 h 1224"/>
                  <a:gd name="T17" fmla="*/ 1398 w 1398"/>
                  <a:gd name="T18" fmla="*/ 1224 h 12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8" h="1224">
                    <a:moveTo>
                      <a:pt x="1398" y="1221"/>
                    </a:moveTo>
                    <a:cubicBezTo>
                      <a:pt x="1336" y="1018"/>
                      <a:pt x="1224" y="0"/>
                      <a:pt x="1023" y="6"/>
                    </a:cubicBezTo>
                    <a:cubicBezTo>
                      <a:pt x="822" y="12"/>
                      <a:pt x="699" y="1224"/>
                      <a:pt x="657" y="1221"/>
                    </a:cubicBezTo>
                    <a:cubicBezTo>
                      <a:pt x="615" y="1218"/>
                      <a:pt x="486" y="12"/>
                      <a:pt x="285" y="12"/>
                    </a:cubicBezTo>
                    <a:cubicBezTo>
                      <a:pt x="144" y="9"/>
                      <a:pt x="33" y="606"/>
                      <a:pt x="0" y="741"/>
                    </a:cubicBezTo>
                  </a:path>
                </a:pathLst>
              </a:custGeom>
              <a:noFill/>
              <a:ln w="38100" cmpd="sng">
                <a:solidFill>
                  <a:srgbClr val="009900"/>
                </a:solidFill>
                <a:round/>
                <a:headEnd type="none" w="med" len="med"/>
                <a:tailEnd type="triangle" w="med" len="med"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9900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flatTx/>
              </a:bodyPr>
              <a:lstStyle/>
              <a:p>
                <a:endParaRPr lang="de-DE"/>
              </a:p>
            </p:txBody>
          </p:sp>
        </p:grpSp>
        <p:sp>
          <p:nvSpPr>
            <p:cNvPr id="174273" name="Freeform 150"/>
            <p:cNvSpPr>
              <a:spLocks/>
            </p:cNvSpPr>
            <p:nvPr/>
          </p:nvSpPr>
          <p:spPr bwMode="auto">
            <a:xfrm flipH="1">
              <a:off x="676" y="1711"/>
              <a:ext cx="763" cy="533"/>
            </a:xfrm>
            <a:custGeom>
              <a:avLst/>
              <a:gdLst>
                <a:gd name="T0" fmla="*/ 0 w 2135"/>
                <a:gd name="T1" fmla="*/ 0 h 1295"/>
                <a:gd name="T2" fmla="*/ 1 w 2135"/>
                <a:gd name="T3" fmla="*/ 4 h 1295"/>
                <a:gd name="T4" fmla="*/ 5 w 2135"/>
                <a:gd name="T5" fmla="*/ 6 h 1295"/>
                <a:gd name="T6" fmla="*/ 0 60000 65536"/>
                <a:gd name="T7" fmla="*/ 0 60000 65536"/>
                <a:gd name="T8" fmla="*/ 0 60000 65536"/>
                <a:gd name="T9" fmla="*/ 0 w 2135"/>
                <a:gd name="T10" fmla="*/ 0 h 1295"/>
                <a:gd name="T11" fmla="*/ 2135 w 2135"/>
                <a:gd name="T12" fmla="*/ 1295 h 12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35" h="1295">
                  <a:moveTo>
                    <a:pt x="22" y="0"/>
                  </a:moveTo>
                  <a:cubicBezTo>
                    <a:pt x="22" y="20"/>
                    <a:pt x="0" y="381"/>
                    <a:pt x="496" y="729"/>
                  </a:cubicBezTo>
                  <a:cubicBezTo>
                    <a:pt x="992" y="1077"/>
                    <a:pt x="1794" y="1177"/>
                    <a:pt x="2135" y="1295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  <a:scene3d>
              <a:camera prst="legacyObliqueTopRight">
                <a:rot lat="18900000" lon="0" rev="0"/>
              </a:camera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de-DE"/>
            </a:p>
          </p:txBody>
        </p:sp>
        <p:sp>
          <p:nvSpPr>
            <p:cNvPr id="174274" name="Oval 151"/>
            <p:cNvSpPr>
              <a:spLocks noChangeArrowheads="1"/>
            </p:cNvSpPr>
            <p:nvPr/>
          </p:nvSpPr>
          <p:spPr bwMode="auto">
            <a:xfrm>
              <a:off x="245" y="1852"/>
              <a:ext cx="515" cy="553"/>
            </a:xfrm>
            <a:prstGeom prst="ellipse">
              <a:avLst/>
            </a:prstGeom>
            <a:solidFill>
              <a:srgbClr val="FF0000"/>
            </a:solidFill>
            <a:ln w="9525">
              <a:round/>
              <a:headEnd/>
              <a:tailEnd/>
            </a:ln>
            <a:scene3d>
              <a:camera prst="legacyPerspectiveFront">
                <a:rot lat="300000" lon="5100000" rev="0"/>
              </a:camera>
              <a:lightRig rig="legacyFlat2" dir="t"/>
            </a:scene3d>
            <a:sp3d extrusionH="49200" prstMaterial="legacyPlastic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/>
            <a:p>
              <a:endParaRPr lang="sv-SE">
                <a:solidFill>
                  <a:srgbClr val="000000"/>
                </a:solidFill>
              </a:endParaRPr>
            </a:p>
          </p:txBody>
        </p:sp>
        <p:sp>
          <p:nvSpPr>
            <p:cNvPr id="174275" name="Line 152"/>
            <p:cNvSpPr>
              <a:spLocks noChangeShapeType="1"/>
            </p:cNvSpPr>
            <p:nvPr/>
          </p:nvSpPr>
          <p:spPr bwMode="auto">
            <a:xfrm>
              <a:off x="1071" y="1693"/>
              <a:ext cx="71" cy="0"/>
            </a:xfrm>
            <a:prstGeom prst="line">
              <a:avLst/>
            </a:prstGeom>
            <a:noFill/>
            <a:ln w="31750">
              <a:solidFill>
                <a:srgbClr val="9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76" name="Line 153"/>
            <p:cNvSpPr>
              <a:spLocks noChangeShapeType="1"/>
            </p:cNvSpPr>
            <p:nvPr/>
          </p:nvSpPr>
          <p:spPr bwMode="auto">
            <a:xfrm>
              <a:off x="1073" y="1681"/>
              <a:ext cx="71" cy="0"/>
            </a:xfrm>
            <a:prstGeom prst="line">
              <a:avLst/>
            </a:prstGeom>
            <a:noFill/>
            <a:ln w="31750">
              <a:solidFill>
                <a:srgbClr val="6E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77" name="Line 154"/>
            <p:cNvSpPr>
              <a:spLocks noChangeShapeType="1"/>
            </p:cNvSpPr>
            <p:nvPr/>
          </p:nvSpPr>
          <p:spPr bwMode="auto">
            <a:xfrm>
              <a:off x="1071" y="1684"/>
              <a:ext cx="71" cy="0"/>
            </a:xfrm>
            <a:prstGeom prst="line">
              <a:avLst/>
            </a:prstGeom>
            <a:noFill/>
            <a:ln w="28575">
              <a:solidFill>
                <a:srgbClr val="7E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78" name="Line 155"/>
            <p:cNvSpPr>
              <a:spLocks noChangeShapeType="1"/>
            </p:cNvSpPr>
            <p:nvPr/>
          </p:nvSpPr>
          <p:spPr bwMode="auto">
            <a:xfrm>
              <a:off x="1071" y="1693"/>
              <a:ext cx="71" cy="0"/>
            </a:xfrm>
            <a:prstGeom prst="line">
              <a:avLst/>
            </a:prstGeom>
            <a:noFill/>
            <a:ln w="31750">
              <a:solidFill>
                <a:srgbClr val="9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79" name="Line 156"/>
            <p:cNvSpPr>
              <a:spLocks noChangeShapeType="1"/>
            </p:cNvSpPr>
            <p:nvPr/>
          </p:nvSpPr>
          <p:spPr bwMode="auto">
            <a:xfrm>
              <a:off x="1071" y="1684"/>
              <a:ext cx="71" cy="0"/>
            </a:xfrm>
            <a:prstGeom prst="line">
              <a:avLst/>
            </a:prstGeom>
            <a:noFill/>
            <a:ln w="28575">
              <a:solidFill>
                <a:srgbClr val="7E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74280" name="Group 157"/>
            <p:cNvGrpSpPr>
              <a:grpSpLocks/>
            </p:cNvGrpSpPr>
            <p:nvPr/>
          </p:nvGrpSpPr>
          <p:grpSpPr bwMode="auto">
            <a:xfrm>
              <a:off x="1072" y="1681"/>
              <a:ext cx="71" cy="12"/>
              <a:chOff x="1867" y="1600"/>
              <a:chExt cx="135" cy="22"/>
            </a:xfrm>
          </p:grpSpPr>
          <p:sp>
            <p:nvSpPr>
              <p:cNvPr id="174298" name="Line 158"/>
              <p:cNvSpPr>
                <a:spLocks noChangeShapeType="1"/>
              </p:cNvSpPr>
              <p:nvPr/>
            </p:nvSpPr>
            <p:spPr bwMode="auto">
              <a:xfrm>
                <a:off x="1867" y="1600"/>
                <a:ext cx="135" cy="0"/>
              </a:xfrm>
              <a:prstGeom prst="line">
                <a:avLst/>
              </a:prstGeom>
              <a:noFill/>
              <a:ln w="31750">
                <a:solidFill>
                  <a:srgbClr val="6E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4299" name="Line 159"/>
              <p:cNvSpPr>
                <a:spLocks noChangeShapeType="1"/>
              </p:cNvSpPr>
              <p:nvPr/>
            </p:nvSpPr>
            <p:spPr bwMode="auto">
              <a:xfrm>
                <a:off x="1867" y="1622"/>
                <a:ext cx="135" cy="0"/>
              </a:xfrm>
              <a:prstGeom prst="line">
                <a:avLst/>
              </a:prstGeom>
              <a:noFill/>
              <a:ln w="31750">
                <a:solidFill>
                  <a:srgbClr val="96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4300" name="Line 160"/>
              <p:cNvSpPr>
                <a:spLocks noChangeShapeType="1"/>
              </p:cNvSpPr>
              <p:nvPr/>
            </p:nvSpPr>
            <p:spPr bwMode="auto">
              <a:xfrm>
                <a:off x="1867" y="1605"/>
                <a:ext cx="135" cy="0"/>
              </a:xfrm>
              <a:prstGeom prst="line">
                <a:avLst/>
              </a:prstGeom>
              <a:noFill/>
              <a:ln w="28575">
                <a:solidFill>
                  <a:srgbClr val="7E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74281" name="Group 161"/>
            <p:cNvGrpSpPr>
              <a:grpSpLocks/>
            </p:cNvGrpSpPr>
            <p:nvPr/>
          </p:nvGrpSpPr>
          <p:grpSpPr bwMode="auto">
            <a:xfrm>
              <a:off x="683" y="1307"/>
              <a:ext cx="383" cy="294"/>
              <a:chOff x="4664" y="2848"/>
              <a:chExt cx="728" cy="560"/>
            </a:xfrm>
          </p:grpSpPr>
          <p:sp>
            <p:nvSpPr>
              <p:cNvPr id="174296" name="AutoShape 162"/>
              <p:cNvSpPr>
                <a:spLocks noChangeArrowheads="1"/>
              </p:cNvSpPr>
              <p:nvPr/>
            </p:nvSpPr>
            <p:spPr bwMode="auto">
              <a:xfrm>
                <a:off x="4664" y="2848"/>
                <a:ext cx="728" cy="560"/>
              </a:xfrm>
              <a:prstGeom prst="rightArrow">
                <a:avLst>
                  <a:gd name="adj1" fmla="val 50000"/>
                  <a:gd name="adj2" fmla="val 32500"/>
                </a:avLst>
              </a:prstGeom>
              <a:solidFill>
                <a:srgbClr val="FFFF00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9200" prstMaterial="legacyMatte">
                <a:bevelT w="13500" h="13500" prst="angle"/>
                <a:bevelB w="13500" h="13500" prst="angle"/>
                <a:extrusionClr>
                  <a:srgbClr val="FFFF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endParaRPr lang="sv-SE" sz="3600" b="1" i="1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pic>
            <p:nvPicPr>
              <p:cNvPr id="174297" name="Picture 163" descr="Bild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585" b="1814"/>
              <a:stretch>
                <a:fillRect/>
              </a:stretch>
            </p:blipFill>
            <p:spPr bwMode="auto">
              <a:xfrm>
                <a:off x="4860" y="2928"/>
                <a:ext cx="229" cy="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282" name="Group 164"/>
            <p:cNvGrpSpPr>
              <a:grpSpLocks/>
            </p:cNvGrpSpPr>
            <p:nvPr/>
          </p:nvGrpSpPr>
          <p:grpSpPr bwMode="auto">
            <a:xfrm>
              <a:off x="2167" y="1125"/>
              <a:ext cx="384" cy="295"/>
              <a:chOff x="4824" y="280"/>
              <a:chExt cx="728" cy="560"/>
            </a:xfrm>
          </p:grpSpPr>
          <p:sp>
            <p:nvSpPr>
              <p:cNvPr id="174294" name="AutoShape 165"/>
              <p:cNvSpPr>
                <a:spLocks noChangeArrowheads="1"/>
              </p:cNvSpPr>
              <p:nvPr/>
            </p:nvSpPr>
            <p:spPr bwMode="auto">
              <a:xfrm>
                <a:off x="4824" y="280"/>
                <a:ext cx="728" cy="560"/>
              </a:xfrm>
              <a:prstGeom prst="rightArrow">
                <a:avLst>
                  <a:gd name="adj1" fmla="val 50000"/>
                  <a:gd name="adj2" fmla="val 32500"/>
                </a:avLst>
              </a:prstGeom>
              <a:solidFill>
                <a:srgbClr val="00FF00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9200" prstMaterial="legacyMatte">
                <a:bevelT w="13500" h="13500" prst="angle"/>
                <a:bevelB w="13500" h="13500" prst="angle"/>
                <a:extrusionClr>
                  <a:srgbClr val="00FF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endParaRPr lang="sv-SE" sz="3600" b="1" i="1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pic>
            <p:nvPicPr>
              <p:cNvPr id="174295" name="Picture 166" descr="Bild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24" r="-2754" b="16327"/>
              <a:stretch>
                <a:fillRect/>
              </a:stretch>
            </p:blipFill>
            <p:spPr bwMode="auto">
              <a:xfrm>
                <a:off x="5012" y="360"/>
                <a:ext cx="293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283" name="Group 167"/>
            <p:cNvGrpSpPr>
              <a:grpSpLocks/>
            </p:cNvGrpSpPr>
            <p:nvPr/>
          </p:nvGrpSpPr>
          <p:grpSpPr bwMode="auto">
            <a:xfrm>
              <a:off x="1095" y="2065"/>
              <a:ext cx="57" cy="28"/>
              <a:chOff x="1911" y="2328"/>
              <a:chExt cx="108" cy="54"/>
            </a:xfrm>
          </p:grpSpPr>
          <p:sp>
            <p:nvSpPr>
              <p:cNvPr id="174292" name="Line 168"/>
              <p:cNvSpPr>
                <a:spLocks noChangeShapeType="1"/>
              </p:cNvSpPr>
              <p:nvPr/>
            </p:nvSpPr>
            <p:spPr bwMode="auto">
              <a:xfrm flipV="1">
                <a:off x="1921" y="2340"/>
                <a:ext cx="98" cy="42"/>
              </a:xfrm>
              <a:prstGeom prst="line">
                <a:avLst/>
              </a:prstGeom>
              <a:noFill/>
              <a:ln w="38100">
                <a:solidFill>
                  <a:srgbClr val="D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4293" name="Line 169"/>
              <p:cNvSpPr>
                <a:spLocks noChangeShapeType="1"/>
              </p:cNvSpPr>
              <p:nvPr/>
            </p:nvSpPr>
            <p:spPr bwMode="auto">
              <a:xfrm flipV="1">
                <a:off x="1911" y="2328"/>
                <a:ext cx="103" cy="44"/>
              </a:xfrm>
              <a:prstGeom prst="line">
                <a:avLst/>
              </a:prstGeom>
              <a:noFill/>
              <a:ln w="38100">
                <a:solidFill>
                  <a:srgbClr val="B4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74284" name="Freeform 170"/>
            <p:cNvSpPr>
              <a:spLocks/>
            </p:cNvSpPr>
            <p:nvPr/>
          </p:nvSpPr>
          <p:spPr bwMode="auto">
            <a:xfrm rot="-5400000">
              <a:off x="1041" y="788"/>
              <a:ext cx="998" cy="908"/>
            </a:xfrm>
            <a:custGeom>
              <a:avLst/>
              <a:gdLst>
                <a:gd name="T0" fmla="*/ 998 w 998"/>
                <a:gd name="T1" fmla="*/ 908 h 908"/>
                <a:gd name="T2" fmla="*/ 0 w 998"/>
                <a:gd name="T3" fmla="*/ 908 h 908"/>
                <a:gd name="T4" fmla="*/ 0 w 998"/>
                <a:gd name="T5" fmla="*/ 0 h 908"/>
                <a:gd name="T6" fmla="*/ 998 w 998"/>
                <a:gd name="T7" fmla="*/ 0 h 908"/>
                <a:gd name="T8" fmla="*/ 998 w 998"/>
                <a:gd name="T9" fmla="*/ 454 h 908"/>
                <a:gd name="T10" fmla="*/ 520 w 998"/>
                <a:gd name="T11" fmla="*/ 455 h 908"/>
                <a:gd name="T12" fmla="*/ 471 w 998"/>
                <a:gd name="T13" fmla="*/ 452 h 908"/>
                <a:gd name="T14" fmla="*/ 520 w 998"/>
                <a:gd name="T15" fmla="*/ 455 h 908"/>
                <a:gd name="T16" fmla="*/ 998 w 998"/>
                <a:gd name="T17" fmla="*/ 454 h 908"/>
                <a:gd name="T18" fmla="*/ 998 w 998"/>
                <a:gd name="T19" fmla="*/ 908 h 9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98"/>
                <a:gd name="T31" fmla="*/ 0 h 908"/>
                <a:gd name="T32" fmla="*/ 998 w 998"/>
                <a:gd name="T33" fmla="*/ 908 h 90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98" h="908">
                  <a:moveTo>
                    <a:pt x="998" y="908"/>
                  </a:moveTo>
                  <a:lnTo>
                    <a:pt x="0" y="908"/>
                  </a:lnTo>
                  <a:lnTo>
                    <a:pt x="0" y="0"/>
                  </a:lnTo>
                  <a:lnTo>
                    <a:pt x="998" y="0"/>
                  </a:lnTo>
                  <a:lnTo>
                    <a:pt x="998" y="454"/>
                  </a:lnTo>
                  <a:lnTo>
                    <a:pt x="520" y="455"/>
                  </a:lnTo>
                  <a:cubicBezTo>
                    <a:pt x="521" y="423"/>
                    <a:pt x="471" y="419"/>
                    <a:pt x="471" y="452"/>
                  </a:cubicBezTo>
                  <a:cubicBezTo>
                    <a:pt x="469" y="483"/>
                    <a:pt x="519" y="480"/>
                    <a:pt x="520" y="455"/>
                  </a:cubicBezTo>
                  <a:lnTo>
                    <a:pt x="998" y="454"/>
                  </a:lnTo>
                  <a:lnTo>
                    <a:pt x="998" y="908"/>
                  </a:lnTo>
                  <a:close/>
                </a:path>
              </a:pathLst>
            </a:custGeom>
            <a:solidFill>
              <a:srgbClr val="DDDDDD"/>
            </a:solidFill>
            <a:ln w="9525">
              <a:round/>
              <a:headEnd/>
              <a:tailEnd/>
            </a:ln>
            <a:scene3d>
              <a:camera prst="legacyPerspectiveTopLeft">
                <a:rot lat="16199987" lon="0" rev="0"/>
              </a:camera>
              <a:lightRig rig="legacyFlat3" dir="b"/>
            </a:scene3d>
            <a:sp3d extrusionH="23800" prstMaterial="legacyPlastic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>
              <a:flatTx/>
            </a:bodyPr>
            <a:lstStyle/>
            <a:p>
              <a:endParaRPr lang="de-DE"/>
            </a:p>
          </p:txBody>
        </p:sp>
        <p:grpSp>
          <p:nvGrpSpPr>
            <p:cNvPr id="174285" name="Group 171"/>
            <p:cNvGrpSpPr>
              <a:grpSpLocks/>
            </p:cNvGrpSpPr>
            <p:nvPr/>
          </p:nvGrpSpPr>
          <p:grpSpPr bwMode="auto">
            <a:xfrm rot="-10680000">
              <a:off x="1510" y="954"/>
              <a:ext cx="27" cy="292"/>
              <a:chOff x="3216" y="2064"/>
              <a:chExt cx="192" cy="2496"/>
            </a:xfrm>
          </p:grpSpPr>
          <p:sp>
            <p:nvSpPr>
              <p:cNvPr id="174286" name="Line 172"/>
              <p:cNvSpPr>
                <a:spLocks noChangeShapeType="1"/>
              </p:cNvSpPr>
              <p:nvPr/>
            </p:nvSpPr>
            <p:spPr bwMode="auto">
              <a:xfrm flipH="1" flipV="1">
                <a:off x="3216" y="2208"/>
                <a:ext cx="192" cy="2352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287" name="Line 173"/>
              <p:cNvSpPr>
                <a:spLocks noChangeShapeType="1"/>
              </p:cNvSpPr>
              <p:nvPr/>
            </p:nvSpPr>
            <p:spPr bwMode="auto">
              <a:xfrm flipH="1" flipV="1">
                <a:off x="3312" y="2304"/>
                <a:ext cx="96" cy="2256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288" name="Line 174"/>
              <p:cNvSpPr>
                <a:spLocks noChangeShapeType="1"/>
              </p:cNvSpPr>
              <p:nvPr/>
            </p:nvSpPr>
            <p:spPr bwMode="auto">
              <a:xfrm flipH="1" flipV="1">
                <a:off x="3360" y="2208"/>
                <a:ext cx="48" cy="2352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289" name="Line 175"/>
              <p:cNvSpPr>
                <a:spLocks noChangeShapeType="1"/>
              </p:cNvSpPr>
              <p:nvPr/>
            </p:nvSpPr>
            <p:spPr bwMode="auto">
              <a:xfrm flipH="1" flipV="1">
                <a:off x="3312" y="2160"/>
                <a:ext cx="96" cy="2352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290" name="Line 176"/>
              <p:cNvSpPr>
                <a:spLocks noChangeShapeType="1"/>
              </p:cNvSpPr>
              <p:nvPr/>
            </p:nvSpPr>
            <p:spPr bwMode="auto">
              <a:xfrm flipH="1" flipV="1">
                <a:off x="3264" y="2352"/>
                <a:ext cx="144" cy="216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  <p:sp>
            <p:nvSpPr>
              <p:cNvPr id="174291" name="Line 177"/>
              <p:cNvSpPr>
                <a:spLocks noChangeShapeType="1"/>
              </p:cNvSpPr>
              <p:nvPr/>
            </p:nvSpPr>
            <p:spPr bwMode="auto">
              <a:xfrm flipH="1" flipV="1">
                <a:off x="3264" y="2064"/>
                <a:ext cx="144" cy="2448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0CCFF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  <a:flatTx/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18" name="Group 179"/>
          <p:cNvGrpSpPr>
            <a:grpSpLocks/>
          </p:cNvGrpSpPr>
          <p:nvPr/>
        </p:nvGrpSpPr>
        <p:grpSpPr bwMode="auto">
          <a:xfrm>
            <a:off x="173038" y="2871788"/>
            <a:ext cx="800100" cy="449262"/>
            <a:chOff x="81" y="1473"/>
            <a:chExt cx="504" cy="283"/>
          </a:xfrm>
        </p:grpSpPr>
        <p:sp>
          <p:nvSpPr>
            <p:cNvPr id="174142" name="Freeform 180"/>
            <p:cNvSpPr>
              <a:spLocks/>
            </p:cNvSpPr>
            <p:nvPr/>
          </p:nvSpPr>
          <p:spPr bwMode="auto">
            <a:xfrm>
              <a:off x="81" y="1473"/>
              <a:ext cx="504" cy="283"/>
            </a:xfrm>
            <a:custGeom>
              <a:avLst/>
              <a:gdLst>
                <a:gd name="T0" fmla="*/ 0 w 1189"/>
                <a:gd name="T1" fmla="*/ 0 h 851"/>
                <a:gd name="T2" fmla="*/ 3 w 1189"/>
                <a:gd name="T3" fmla="*/ 0 h 851"/>
                <a:gd name="T4" fmla="*/ 3 w 1189"/>
                <a:gd name="T5" fmla="*/ 1 h 851"/>
                <a:gd name="T6" fmla="*/ 4 w 1189"/>
                <a:gd name="T7" fmla="*/ 0 h 851"/>
                <a:gd name="T8" fmla="*/ 7 w 1189"/>
                <a:gd name="T9" fmla="*/ 0 h 8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9"/>
                <a:gd name="T16" fmla="*/ 0 h 851"/>
                <a:gd name="T17" fmla="*/ 1189 w 1189"/>
                <a:gd name="T18" fmla="*/ 851 h 8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9" h="851">
                  <a:moveTo>
                    <a:pt x="0" y="2"/>
                  </a:moveTo>
                  <a:lnTo>
                    <a:pt x="411" y="6"/>
                  </a:lnTo>
                  <a:cubicBezTo>
                    <a:pt x="484" y="6"/>
                    <a:pt x="497" y="839"/>
                    <a:pt x="589" y="845"/>
                  </a:cubicBezTo>
                  <a:cubicBezTo>
                    <a:pt x="681" y="851"/>
                    <a:pt x="622" y="0"/>
                    <a:pt x="705" y="0"/>
                  </a:cubicBezTo>
                  <a:lnTo>
                    <a:pt x="1189" y="0"/>
                  </a:lnTo>
                </a:path>
              </a:pathLst>
            </a:custGeom>
            <a:noFill/>
            <a:ln w="28575" cmpd="sng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74143" name="Group 181"/>
            <p:cNvGrpSpPr>
              <a:grpSpLocks/>
            </p:cNvGrpSpPr>
            <p:nvPr/>
          </p:nvGrpSpPr>
          <p:grpSpPr bwMode="auto">
            <a:xfrm>
              <a:off x="273" y="1650"/>
              <a:ext cx="57" cy="53"/>
              <a:chOff x="3594" y="195"/>
              <a:chExt cx="475" cy="441"/>
            </a:xfrm>
          </p:grpSpPr>
          <p:grpSp>
            <p:nvGrpSpPr>
              <p:cNvPr id="174237" name="Group 182"/>
              <p:cNvGrpSpPr>
                <a:grpSpLocks/>
              </p:cNvGrpSpPr>
              <p:nvPr/>
            </p:nvGrpSpPr>
            <p:grpSpPr bwMode="auto">
              <a:xfrm>
                <a:off x="3645" y="259"/>
                <a:ext cx="159" cy="156"/>
                <a:chOff x="1922" y="3262"/>
                <a:chExt cx="213" cy="209"/>
              </a:xfrm>
            </p:grpSpPr>
            <p:sp>
              <p:nvSpPr>
                <p:cNvPr id="174265" name="Oval 183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66" name="Oval 184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38" name="Group 185"/>
              <p:cNvGrpSpPr>
                <a:grpSpLocks/>
              </p:cNvGrpSpPr>
              <p:nvPr/>
            </p:nvGrpSpPr>
            <p:grpSpPr bwMode="auto">
              <a:xfrm>
                <a:off x="3787" y="203"/>
                <a:ext cx="192" cy="184"/>
                <a:chOff x="1922" y="3262"/>
                <a:chExt cx="213" cy="209"/>
              </a:xfrm>
            </p:grpSpPr>
            <p:sp>
              <p:nvSpPr>
                <p:cNvPr id="174263" name="Oval 186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64" name="Oval 187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39" name="Group 188"/>
              <p:cNvGrpSpPr>
                <a:grpSpLocks/>
              </p:cNvGrpSpPr>
              <p:nvPr/>
            </p:nvGrpSpPr>
            <p:grpSpPr bwMode="auto">
              <a:xfrm>
                <a:off x="3649" y="393"/>
                <a:ext cx="196" cy="190"/>
                <a:chOff x="1922" y="3262"/>
                <a:chExt cx="213" cy="209"/>
              </a:xfrm>
            </p:grpSpPr>
            <p:sp>
              <p:nvSpPr>
                <p:cNvPr id="174261" name="Oval 189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62" name="Oval 190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40" name="Group 191"/>
              <p:cNvGrpSpPr>
                <a:grpSpLocks/>
              </p:cNvGrpSpPr>
              <p:nvPr/>
            </p:nvGrpSpPr>
            <p:grpSpPr bwMode="auto">
              <a:xfrm>
                <a:off x="3791" y="454"/>
                <a:ext cx="190" cy="182"/>
                <a:chOff x="1922" y="3262"/>
                <a:chExt cx="213" cy="209"/>
              </a:xfrm>
            </p:grpSpPr>
            <p:sp>
              <p:nvSpPr>
                <p:cNvPr id="174259" name="Oval 192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60" name="Oval 193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41" name="Group 194"/>
              <p:cNvGrpSpPr>
                <a:grpSpLocks/>
              </p:cNvGrpSpPr>
              <p:nvPr/>
            </p:nvGrpSpPr>
            <p:grpSpPr bwMode="auto">
              <a:xfrm>
                <a:off x="3699" y="430"/>
                <a:ext cx="188" cy="182"/>
                <a:chOff x="1922" y="3262"/>
                <a:chExt cx="213" cy="209"/>
              </a:xfrm>
            </p:grpSpPr>
            <p:sp>
              <p:nvSpPr>
                <p:cNvPr id="174257" name="Oval 195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58" name="Oval 196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42" name="Group 197"/>
              <p:cNvGrpSpPr>
                <a:grpSpLocks/>
              </p:cNvGrpSpPr>
              <p:nvPr/>
            </p:nvGrpSpPr>
            <p:grpSpPr bwMode="auto">
              <a:xfrm>
                <a:off x="3859" y="424"/>
                <a:ext cx="183" cy="176"/>
                <a:chOff x="1922" y="3262"/>
                <a:chExt cx="213" cy="209"/>
              </a:xfrm>
            </p:grpSpPr>
            <p:sp>
              <p:nvSpPr>
                <p:cNvPr id="174255" name="Oval 198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56" name="Oval 199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43" name="Group 200"/>
              <p:cNvGrpSpPr>
                <a:grpSpLocks/>
              </p:cNvGrpSpPr>
              <p:nvPr/>
            </p:nvGrpSpPr>
            <p:grpSpPr bwMode="auto">
              <a:xfrm>
                <a:off x="3712" y="195"/>
                <a:ext cx="198" cy="190"/>
                <a:chOff x="1922" y="3262"/>
                <a:chExt cx="213" cy="209"/>
              </a:xfrm>
            </p:grpSpPr>
            <p:sp>
              <p:nvSpPr>
                <p:cNvPr id="174253" name="Oval 201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54" name="Oval 202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44" name="Group 203"/>
              <p:cNvGrpSpPr>
                <a:grpSpLocks/>
              </p:cNvGrpSpPr>
              <p:nvPr/>
            </p:nvGrpSpPr>
            <p:grpSpPr bwMode="auto">
              <a:xfrm>
                <a:off x="3870" y="268"/>
                <a:ext cx="199" cy="193"/>
                <a:chOff x="1922" y="3262"/>
                <a:chExt cx="213" cy="209"/>
              </a:xfrm>
            </p:grpSpPr>
            <p:sp>
              <p:nvSpPr>
                <p:cNvPr id="174251" name="Oval 204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52" name="Oval 205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45" name="Group 206"/>
              <p:cNvGrpSpPr>
                <a:grpSpLocks/>
              </p:cNvGrpSpPr>
              <p:nvPr/>
            </p:nvGrpSpPr>
            <p:grpSpPr bwMode="auto">
              <a:xfrm>
                <a:off x="3594" y="316"/>
                <a:ext cx="199" cy="193"/>
                <a:chOff x="1922" y="3262"/>
                <a:chExt cx="213" cy="209"/>
              </a:xfrm>
            </p:grpSpPr>
            <p:sp>
              <p:nvSpPr>
                <p:cNvPr id="174249" name="Oval 207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50" name="Oval 208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46" name="Group 209"/>
              <p:cNvGrpSpPr>
                <a:grpSpLocks/>
              </p:cNvGrpSpPr>
              <p:nvPr/>
            </p:nvGrpSpPr>
            <p:grpSpPr bwMode="auto">
              <a:xfrm>
                <a:off x="3754" y="319"/>
                <a:ext cx="212" cy="202"/>
                <a:chOff x="1922" y="3262"/>
                <a:chExt cx="213" cy="209"/>
              </a:xfrm>
            </p:grpSpPr>
            <p:sp>
              <p:nvSpPr>
                <p:cNvPr id="174247" name="Oval 210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48" name="Oval 211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74144" name="Group 212"/>
            <p:cNvGrpSpPr>
              <a:grpSpLocks/>
            </p:cNvGrpSpPr>
            <p:nvPr/>
          </p:nvGrpSpPr>
          <p:grpSpPr bwMode="auto">
            <a:xfrm>
              <a:off x="300" y="1703"/>
              <a:ext cx="57" cy="53"/>
              <a:chOff x="3594" y="195"/>
              <a:chExt cx="475" cy="441"/>
            </a:xfrm>
          </p:grpSpPr>
          <p:grpSp>
            <p:nvGrpSpPr>
              <p:cNvPr id="174207" name="Group 213"/>
              <p:cNvGrpSpPr>
                <a:grpSpLocks/>
              </p:cNvGrpSpPr>
              <p:nvPr/>
            </p:nvGrpSpPr>
            <p:grpSpPr bwMode="auto">
              <a:xfrm>
                <a:off x="3645" y="259"/>
                <a:ext cx="159" cy="156"/>
                <a:chOff x="1922" y="3262"/>
                <a:chExt cx="213" cy="209"/>
              </a:xfrm>
            </p:grpSpPr>
            <p:sp>
              <p:nvSpPr>
                <p:cNvPr id="174235" name="Oval 214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36" name="Oval 215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08" name="Group 216"/>
              <p:cNvGrpSpPr>
                <a:grpSpLocks/>
              </p:cNvGrpSpPr>
              <p:nvPr/>
            </p:nvGrpSpPr>
            <p:grpSpPr bwMode="auto">
              <a:xfrm>
                <a:off x="3787" y="203"/>
                <a:ext cx="192" cy="184"/>
                <a:chOff x="1922" y="3262"/>
                <a:chExt cx="213" cy="209"/>
              </a:xfrm>
            </p:grpSpPr>
            <p:sp>
              <p:nvSpPr>
                <p:cNvPr id="174233" name="Oval 217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34" name="Oval 218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09" name="Group 219"/>
              <p:cNvGrpSpPr>
                <a:grpSpLocks/>
              </p:cNvGrpSpPr>
              <p:nvPr/>
            </p:nvGrpSpPr>
            <p:grpSpPr bwMode="auto">
              <a:xfrm>
                <a:off x="3649" y="393"/>
                <a:ext cx="196" cy="190"/>
                <a:chOff x="1922" y="3262"/>
                <a:chExt cx="213" cy="209"/>
              </a:xfrm>
            </p:grpSpPr>
            <p:sp>
              <p:nvSpPr>
                <p:cNvPr id="174231" name="Oval 220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32" name="Oval 221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10" name="Group 222"/>
              <p:cNvGrpSpPr>
                <a:grpSpLocks/>
              </p:cNvGrpSpPr>
              <p:nvPr/>
            </p:nvGrpSpPr>
            <p:grpSpPr bwMode="auto">
              <a:xfrm>
                <a:off x="3791" y="454"/>
                <a:ext cx="190" cy="182"/>
                <a:chOff x="1922" y="3262"/>
                <a:chExt cx="213" cy="209"/>
              </a:xfrm>
            </p:grpSpPr>
            <p:sp>
              <p:nvSpPr>
                <p:cNvPr id="174229" name="Oval 223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30" name="Oval 224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11" name="Group 225"/>
              <p:cNvGrpSpPr>
                <a:grpSpLocks/>
              </p:cNvGrpSpPr>
              <p:nvPr/>
            </p:nvGrpSpPr>
            <p:grpSpPr bwMode="auto">
              <a:xfrm>
                <a:off x="3699" y="430"/>
                <a:ext cx="188" cy="182"/>
                <a:chOff x="1922" y="3262"/>
                <a:chExt cx="213" cy="209"/>
              </a:xfrm>
            </p:grpSpPr>
            <p:sp>
              <p:nvSpPr>
                <p:cNvPr id="174227" name="Oval 226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28" name="Oval 227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12" name="Group 228"/>
              <p:cNvGrpSpPr>
                <a:grpSpLocks/>
              </p:cNvGrpSpPr>
              <p:nvPr/>
            </p:nvGrpSpPr>
            <p:grpSpPr bwMode="auto">
              <a:xfrm>
                <a:off x="3859" y="424"/>
                <a:ext cx="183" cy="176"/>
                <a:chOff x="1922" y="3262"/>
                <a:chExt cx="213" cy="209"/>
              </a:xfrm>
            </p:grpSpPr>
            <p:sp>
              <p:nvSpPr>
                <p:cNvPr id="174225" name="Oval 229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26" name="Oval 230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13" name="Group 231"/>
              <p:cNvGrpSpPr>
                <a:grpSpLocks/>
              </p:cNvGrpSpPr>
              <p:nvPr/>
            </p:nvGrpSpPr>
            <p:grpSpPr bwMode="auto">
              <a:xfrm>
                <a:off x="3712" y="195"/>
                <a:ext cx="198" cy="190"/>
                <a:chOff x="1922" y="3262"/>
                <a:chExt cx="213" cy="209"/>
              </a:xfrm>
            </p:grpSpPr>
            <p:sp>
              <p:nvSpPr>
                <p:cNvPr id="174223" name="Oval 232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24" name="Oval 233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14" name="Group 234"/>
              <p:cNvGrpSpPr>
                <a:grpSpLocks/>
              </p:cNvGrpSpPr>
              <p:nvPr/>
            </p:nvGrpSpPr>
            <p:grpSpPr bwMode="auto">
              <a:xfrm>
                <a:off x="3870" y="268"/>
                <a:ext cx="199" cy="193"/>
                <a:chOff x="1922" y="3262"/>
                <a:chExt cx="213" cy="209"/>
              </a:xfrm>
            </p:grpSpPr>
            <p:sp>
              <p:nvSpPr>
                <p:cNvPr id="174221" name="Oval 235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22" name="Oval 236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15" name="Group 237"/>
              <p:cNvGrpSpPr>
                <a:grpSpLocks/>
              </p:cNvGrpSpPr>
              <p:nvPr/>
            </p:nvGrpSpPr>
            <p:grpSpPr bwMode="auto">
              <a:xfrm>
                <a:off x="3594" y="316"/>
                <a:ext cx="199" cy="193"/>
                <a:chOff x="1922" y="3262"/>
                <a:chExt cx="213" cy="209"/>
              </a:xfrm>
            </p:grpSpPr>
            <p:sp>
              <p:nvSpPr>
                <p:cNvPr id="174219" name="Oval 238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20" name="Oval 239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216" name="Group 240"/>
              <p:cNvGrpSpPr>
                <a:grpSpLocks/>
              </p:cNvGrpSpPr>
              <p:nvPr/>
            </p:nvGrpSpPr>
            <p:grpSpPr bwMode="auto">
              <a:xfrm>
                <a:off x="3754" y="319"/>
                <a:ext cx="212" cy="202"/>
                <a:chOff x="1922" y="3262"/>
                <a:chExt cx="213" cy="209"/>
              </a:xfrm>
            </p:grpSpPr>
            <p:sp>
              <p:nvSpPr>
                <p:cNvPr id="174217" name="Oval 241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18" name="Oval 242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74145" name="Group 243"/>
            <p:cNvGrpSpPr>
              <a:grpSpLocks/>
            </p:cNvGrpSpPr>
            <p:nvPr/>
          </p:nvGrpSpPr>
          <p:grpSpPr bwMode="auto">
            <a:xfrm>
              <a:off x="266" y="1583"/>
              <a:ext cx="57" cy="53"/>
              <a:chOff x="3594" y="195"/>
              <a:chExt cx="475" cy="441"/>
            </a:xfrm>
          </p:grpSpPr>
          <p:grpSp>
            <p:nvGrpSpPr>
              <p:cNvPr id="174177" name="Group 244"/>
              <p:cNvGrpSpPr>
                <a:grpSpLocks/>
              </p:cNvGrpSpPr>
              <p:nvPr/>
            </p:nvGrpSpPr>
            <p:grpSpPr bwMode="auto">
              <a:xfrm>
                <a:off x="3645" y="259"/>
                <a:ext cx="159" cy="156"/>
                <a:chOff x="1922" y="3262"/>
                <a:chExt cx="213" cy="209"/>
              </a:xfrm>
            </p:grpSpPr>
            <p:sp>
              <p:nvSpPr>
                <p:cNvPr id="174205" name="Oval 245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06" name="Oval 246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78" name="Group 247"/>
              <p:cNvGrpSpPr>
                <a:grpSpLocks/>
              </p:cNvGrpSpPr>
              <p:nvPr/>
            </p:nvGrpSpPr>
            <p:grpSpPr bwMode="auto">
              <a:xfrm>
                <a:off x="3787" y="203"/>
                <a:ext cx="192" cy="184"/>
                <a:chOff x="1922" y="3262"/>
                <a:chExt cx="213" cy="209"/>
              </a:xfrm>
            </p:grpSpPr>
            <p:sp>
              <p:nvSpPr>
                <p:cNvPr id="174203" name="Oval 248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04" name="Oval 249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79" name="Group 250"/>
              <p:cNvGrpSpPr>
                <a:grpSpLocks/>
              </p:cNvGrpSpPr>
              <p:nvPr/>
            </p:nvGrpSpPr>
            <p:grpSpPr bwMode="auto">
              <a:xfrm>
                <a:off x="3649" y="393"/>
                <a:ext cx="196" cy="190"/>
                <a:chOff x="1922" y="3262"/>
                <a:chExt cx="213" cy="209"/>
              </a:xfrm>
            </p:grpSpPr>
            <p:sp>
              <p:nvSpPr>
                <p:cNvPr id="174201" name="Oval 251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02" name="Oval 252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80" name="Group 253"/>
              <p:cNvGrpSpPr>
                <a:grpSpLocks/>
              </p:cNvGrpSpPr>
              <p:nvPr/>
            </p:nvGrpSpPr>
            <p:grpSpPr bwMode="auto">
              <a:xfrm>
                <a:off x="3791" y="454"/>
                <a:ext cx="190" cy="182"/>
                <a:chOff x="1922" y="3262"/>
                <a:chExt cx="213" cy="209"/>
              </a:xfrm>
            </p:grpSpPr>
            <p:sp>
              <p:nvSpPr>
                <p:cNvPr id="174199" name="Oval 254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200" name="Oval 255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81" name="Group 256"/>
              <p:cNvGrpSpPr>
                <a:grpSpLocks/>
              </p:cNvGrpSpPr>
              <p:nvPr/>
            </p:nvGrpSpPr>
            <p:grpSpPr bwMode="auto">
              <a:xfrm>
                <a:off x="3699" y="430"/>
                <a:ext cx="188" cy="182"/>
                <a:chOff x="1922" y="3262"/>
                <a:chExt cx="213" cy="209"/>
              </a:xfrm>
            </p:grpSpPr>
            <p:sp>
              <p:nvSpPr>
                <p:cNvPr id="174197" name="Oval 257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98" name="Oval 258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82" name="Group 259"/>
              <p:cNvGrpSpPr>
                <a:grpSpLocks/>
              </p:cNvGrpSpPr>
              <p:nvPr/>
            </p:nvGrpSpPr>
            <p:grpSpPr bwMode="auto">
              <a:xfrm>
                <a:off x="3859" y="424"/>
                <a:ext cx="183" cy="176"/>
                <a:chOff x="1922" y="3262"/>
                <a:chExt cx="213" cy="209"/>
              </a:xfrm>
            </p:grpSpPr>
            <p:sp>
              <p:nvSpPr>
                <p:cNvPr id="174195" name="Oval 260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96" name="Oval 261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83" name="Group 262"/>
              <p:cNvGrpSpPr>
                <a:grpSpLocks/>
              </p:cNvGrpSpPr>
              <p:nvPr/>
            </p:nvGrpSpPr>
            <p:grpSpPr bwMode="auto">
              <a:xfrm>
                <a:off x="3712" y="195"/>
                <a:ext cx="198" cy="190"/>
                <a:chOff x="1922" y="3262"/>
                <a:chExt cx="213" cy="209"/>
              </a:xfrm>
            </p:grpSpPr>
            <p:sp>
              <p:nvSpPr>
                <p:cNvPr id="174193" name="Oval 263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94" name="Oval 264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84" name="Group 265"/>
              <p:cNvGrpSpPr>
                <a:grpSpLocks/>
              </p:cNvGrpSpPr>
              <p:nvPr/>
            </p:nvGrpSpPr>
            <p:grpSpPr bwMode="auto">
              <a:xfrm>
                <a:off x="3870" y="268"/>
                <a:ext cx="199" cy="193"/>
                <a:chOff x="1922" y="3262"/>
                <a:chExt cx="213" cy="209"/>
              </a:xfrm>
            </p:grpSpPr>
            <p:sp>
              <p:nvSpPr>
                <p:cNvPr id="174191" name="Oval 266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92" name="Oval 267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85" name="Group 268"/>
              <p:cNvGrpSpPr>
                <a:grpSpLocks/>
              </p:cNvGrpSpPr>
              <p:nvPr/>
            </p:nvGrpSpPr>
            <p:grpSpPr bwMode="auto">
              <a:xfrm>
                <a:off x="3594" y="316"/>
                <a:ext cx="199" cy="193"/>
                <a:chOff x="1922" y="3262"/>
                <a:chExt cx="213" cy="209"/>
              </a:xfrm>
            </p:grpSpPr>
            <p:sp>
              <p:nvSpPr>
                <p:cNvPr id="174189" name="Oval 269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90" name="Oval 270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86" name="Group 271"/>
              <p:cNvGrpSpPr>
                <a:grpSpLocks/>
              </p:cNvGrpSpPr>
              <p:nvPr/>
            </p:nvGrpSpPr>
            <p:grpSpPr bwMode="auto">
              <a:xfrm>
                <a:off x="3754" y="319"/>
                <a:ext cx="212" cy="202"/>
                <a:chOff x="1922" y="3262"/>
                <a:chExt cx="213" cy="209"/>
              </a:xfrm>
            </p:grpSpPr>
            <p:sp>
              <p:nvSpPr>
                <p:cNvPr id="174187" name="Oval 272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88" name="Oval 273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74146" name="Group 274"/>
            <p:cNvGrpSpPr>
              <a:grpSpLocks/>
            </p:cNvGrpSpPr>
            <p:nvPr/>
          </p:nvGrpSpPr>
          <p:grpSpPr bwMode="auto">
            <a:xfrm>
              <a:off x="311" y="1617"/>
              <a:ext cx="57" cy="53"/>
              <a:chOff x="3594" y="195"/>
              <a:chExt cx="475" cy="441"/>
            </a:xfrm>
          </p:grpSpPr>
          <p:grpSp>
            <p:nvGrpSpPr>
              <p:cNvPr id="174147" name="Group 275"/>
              <p:cNvGrpSpPr>
                <a:grpSpLocks/>
              </p:cNvGrpSpPr>
              <p:nvPr/>
            </p:nvGrpSpPr>
            <p:grpSpPr bwMode="auto">
              <a:xfrm>
                <a:off x="3645" y="259"/>
                <a:ext cx="159" cy="156"/>
                <a:chOff x="1922" y="3262"/>
                <a:chExt cx="213" cy="209"/>
              </a:xfrm>
            </p:grpSpPr>
            <p:sp>
              <p:nvSpPr>
                <p:cNvPr id="174175" name="Oval 276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76" name="Oval 277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48" name="Group 278"/>
              <p:cNvGrpSpPr>
                <a:grpSpLocks/>
              </p:cNvGrpSpPr>
              <p:nvPr/>
            </p:nvGrpSpPr>
            <p:grpSpPr bwMode="auto">
              <a:xfrm>
                <a:off x="3787" y="203"/>
                <a:ext cx="192" cy="184"/>
                <a:chOff x="1922" y="3262"/>
                <a:chExt cx="213" cy="209"/>
              </a:xfrm>
            </p:grpSpPr>
            <p:sp>
              <p:nvSpPr>
                <p:cNvPr id="174173" name="Oval 279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74" name="Oval 280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49" name="Group 281"/>
              <p:cNvGrpSpPr>
                <a:grpSpLocks/>
              </p:cNvGrpSpPr>
              <p:nvPr/>
            </p:nvGrpSpPr>
            <p:grpSpPr bwMode="auto">
              <a:xfrm>
                <a:off x="3649" y="393"/>
                <a:ext cx="196" cy="190"/>
                <a:chOff x="1922" y="3262"/>
                <a:chExt cx="213" cy="209"/>
              </a:xfrm>
            </p:grpSpPr>
            <p:sp>
              <p:nvSpPr>
                <p:cNvPr id="174171" name="Oval 282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72" name="Oval 283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50" name="Group 284"/>
              <p:cNvGrpSpPr>
                <a:grpSpLocks/>
              </p:cNvGrpSpPr>
              <p:nvPr/>
            </p:nvGrpSpPr>
            <p:grpSpPr bwMode="auto">
              <a:xfrm>
                <a:off x="3791" y="454"/>
                <a:ext cx="190" cy="182"/>
                <a:chOff x="1922" y="3262"/>
                <a:chExt cx="213" cy="209"/>
              </a:xfrm>
            </p:grpSpPr>
            <p:sp>
              <p:nvSpPr>
                <p:cNvPr id="174169" name="Oval 285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70" name="Oval 286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51" name="Group 287"/>
              <p:cNvGrpSpPr>
                <a:grpSpLocks/>
              </p:cNvGrpSpPr>
              <p:nvPr/>
            </p:nvGrpSpPr>
            <p:grpSpPr bwMode="auto">
              <a:xfrm>
                <a:off x="3699" y="430"/>
                <a:ext cx="188" cy="182"/>
                <a:chOff x="1922" y="3262"/>
                <a:chExt cx="213" cy="209"/>
              </a:xfrm>
            </p:grpSpPr>
            <p:sp>
              <p:nvSpPr>
                <p:cNvPr id="174167" name="Oval 288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68" name="Oval 289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52" name="Group 290"/>
              <p:cNvGrpSpPr>
                <a:grpSpLocks/>
              </p:cNvGrpSpPr>
              <p:nvPr/>
            </p:nvGrpSpPr>
            <p:grpSpPr bwMode="auto">
              <a:xfrm>
                <a:off x="3859" y="424"/>
                <a:ext cx="183" cy="176"/>
                <a:chOff x="1922" y="3262"/>
                <a:chExt cx="213" cy="209"/>
              </a:xfrm>
            </p:grpSpPr>
            <p:sp>
              <p:nvSpPr>
                <p:cNvPr id="174165" name="Oval 291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66" name="Oval 292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53" name="Group 293"/>
              <p:cNvGrpSpPr>
                <a:grpSpLocks/>
              </p:cNvGrpSpPr>
              <p:nvPr/>
            </p:nvGrpSpPr>
            <p:grpSpPr bwMode="auto">
              <a:xfrm>
                <a:off x="3712" y="195"/>
                <a:ext cx="198" cy="190"/>
                <a:chOff x="1922" y="3262"/>
                <a:chExt cx="213" cy="209"/>
              </a:xfrm>
            </p:grpSpPr>
            <p:sp>
              <p:nvSpPr>
                <p:cNvPr id="174163" name="Oval 294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64" name="Oval 295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54" name="Group 296"/>
              <p:cNvGrpSpPr>
                <a:grpSpLocks/>
              </p:cNvGrpSpPr>
              <p:nvPr/>
            </p:nvGrpSpPr>
            <p:grpSpPr bwMode="auto">
              <a:xfrm>
                <a:off x="3870" y="268"/>
                <a:ext cx="199" cy="193"/>
                <a:chOff x="1922" y="3262"/>
                <a:chExt cx="213" cy="209"/>
              </a:xfrm>
            </p:grpSpPr>
            <p:sp>
              <p:nvSpPr>
                <p:cNvPr id="174161" name="Oval 297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62" name="Oval 298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55" name="Group 299"/>
              <p:cNvGrpSpPr>
                <a:grpSpLocks/>
              </p:cNvGrpSpPr>
              <p:nvPr/>
            </p:nvGrpSpPr>
            <p:grpSpPr bwMode="auto">
              <a:xfrm>
                <a:off x="3594" y="316"/>
                <a:ext cx="199" cy="193"/>
                <a:chOff x="1922" y="3262"/>
                <a:chExt cx="213" cy="209"/>
              </a:xfrm>
            </p:grpSpPr>
            <p:sp>
              <p:nvSpPr>
                <p:cNvPr id="174159" name="Oval 300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0000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60" name="Oval 301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CC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156" name="Group 302"/>
              <p:cNvGrpSpPr>
                <a:grpSpLocks/>
              </p:cNvGrpSpPr>
              <p:nvPr/>
            </p:nvGrpSpPr>
            <p:grpSpPr bwMode="auto">
              <a:xfrm>
                <a:off x="3754" y="319"/>
                <a:ext cx="212" cy="202"/>
                <a:chOff x="1922" y="3262"/>
                <a:chExt cx="213" cy="209"/>
              </a:xfrm>
            </p:grpSpPr>
            <p:sp>
              <p:nvSpPr>
                <p:cNvPr id="174157" name="Oval 303"/>
                <p:cNvSpPr>
                  <a:spLocks noChangeArrowheads="1"/>
                </p:cNvSpPr>
                <p:nvPr/>
              </p:nvSpPr>
              <p:spPr bwMode="auto">
                <a:xfrm>
                  <a:off x="1927" y="3262"/>
                  <a:ext cx="208" cy="2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158" name="Oval 304"/>
                <p:cNvSpPr>
                  <a:spLocks noChangeArrowheads="1"/>
                </p:cNvSpPr>
                <p:nvPr/>
              </p:nvSpPr>
              <p:spPr bwMode="auto">
                <a:xfrm>
                  <a:off x="1922" y="3264"/>
                  <a:ext cx="164" cy="1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35121" name="Text Box 305"/>
          <p:cNvSpPr txBox="1">
            <a:spLocks noChangeArrowheads="1"/>
          </p:cNvSpPr>
          <p:nvPr/>
        </p:nvSpPr>
        <p:spPr bwMode="auto">
          <a:xfrm>
            <a:off x="107950" y="2268538"/>
            <a:ext cx="8651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333399"/>
                </a:solidFill>
              </a:rPr>
              <a:t>field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333399"/>
                </a:solidFill>
                <a:cs typeface="Arial" pitchFamily="34" charset="0"/>
              </a:rPr>
              <a:t>pulse</a:t>
            </a:r>
          </a:p>
          <a:p>
            <a:pPr algn="ctr" eaLnBrk="1" hangingPunct="1"/>
            <a:endParaRPr lang="en-US">
              <a:solidFill>
                <a:srgbClr val="333399"/>
              </a:solidFill>
              <a:cs typeface="Arial" pitchFamily="34" charset="0"/>
            </a:endParaRPr>
          </a:p>
        </p:txBody>
      </p:sp>
      <p:pic>
        <p:nvPicPr>
          <p:cNvPr id="35122" name="Picture 306" descr="Bild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67038"/>
            <a:ext cx="3138488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8" name="Text Box 307"/>
          <p:cNvSpPr txBox="1">
            <a:spLocks noChangeArrowheads="1"/>
          </p:cNvSpPr>
          <p:nvPr/>
        </p:nvSpPr>
        <p:spPr bwMode="auto">
          <a:xfrm>
            <a:off x="2244725" y="6188075"/>
            <a:ext cx="3779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50000"/>
              </a:spcAft>
            </a:pPr>
            <a:r>
              <a:rPr lang="en-US" sz="1600">
                <a:solidFill>
                  <a:srgbClr val="333399"/>
                </a:solidFill>
                <a:cs typeface="Arial" pitchFamily="34" charset="0"/>
              </a:rPr>
              <a:t>D. Fischer, S. Hagmann, J. Ullrich et al. </a:t>
            </a:r>
            <a:endParaRPr lang="en-US" sz="1600" i="1">
              <a:solidFill>
                <a:srgbClr val="333399"/>
              </a:solidFill>
              <a:cs typeface="Arial" pitchFamily="34" charset="0"/>
            </a:endParaRPr>
          </a:p>
        </p:txBody>
      </p:sp>
      <p:sp>
        <p:nvSpPr>
          <p:cNvPr id="174089" name="Text Box 309"/>
          <p:cNvSpPr txBox="1">
            <a:spLocks noChangeArrowheads="1"/>
          </p:cNvSpPr>
          <p:nvPr/>
        </p:nvSpPr>
        <p:spPr bwMode="auto">
          <a:xfrm>
            <a:off x="3021923" y="207963"/>
            <a:ext cx="7361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sz="2800" b="1" dirty="0" smtClean="0">
                <a:solidFill>
                  <a:schemeClr val="bg1"/>
                </a:solidFill>
              </a:rPr>
              <a:t>Relativistic Collisions</a:t>
            </a:r>
            <a:endParaRPr lang="sv-SE" sz="2800" b="1" dirty="0">
              <a:solidFill>
                <a:schemeClr val="bg1"/>
              </a:solidFill>
            </a:endParaRPr>
          </a:p>
        </p:txBody>
      </p:sp>
      <p:sp>
        <p:nvSpPr>
          <p:cNvPr id="35126" name="Oval 310"/>
          <p:cNvSpPr>
            <a:spLocks noChangeArrowheads="1"/>
          </p:cNvSpPr>
          <p:nvPr/>
        </p:nvSpPr>
        <p:spPr bwMode="auto">
          <a:xfrm>
            <a:off x="4340225" y="1760538"/>
            <a:ext cx="719138" cy="720725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rgbClr val="CDF3C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35127" name="Line 311"/>
          <p:cNvSpPr>
            <a:spLocks noChangeShapeType="1"/>
          </p:cNvSpPr>
          <p:nvPr/>
        </p:nvSpPr>
        <p:spPr bwMode="auto">
          <a:xfrm flipV="1">
            <a:off x="4916488" y="2192338"/>
            <a:ext cx="533400" cy="762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128" name="Line 312"/>
          <p:cNvSpPr>
            <a:spLocks noChangeShapeType="1"/>
          </p:cNvSpPr>
          <p:nvPr/>
        </p:nvSpPr>
        <p:spPr bwMode="auto">
          <a:xfrm flipV="1">
            <a:off x="4881563" y="1436688"/>
            <a:ext cx="457200" cy="5334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129" name="Line 313"/>
          <p:cNvSpPr>
            <a:spLocks noChangeShapeType="1"/>
          </p:cNvSpPr>
          <p:nvPr/>
        </p:nvSpPr>
        <p:spPr bwMode="auto">
          <a:xfrm flipH="1" flipV="1">
            <a:off x="4268788" y="1544638"/>
            <a:ext cx="381000" cy="3810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130" name="Line 314"/>
          <p:cNvSpPr>
            <a:spLocks noChangeShapeType="1"/>
          </p:cNvSpPr>
          <p:nvPr/>
        </p:nvSpPr>
        <p:spPr bwMode="auto">
          <a:xfrm flipH="1">
            <a:off x="4383088" y="2120900"/>
            <a:ext cx="322262" cy="504825"/>
          </a:xfrm>
          <a:prstGeom prst="line">
            <a:avLst/>
          </a:prstGeom>
          <a:noFill/>
          <a:ln w="50800">
            <a:solidFill>
              <a:srgbClr val="CC00FF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131" name="Line 315"/>
          <p:cNvSpPr>
            <a:spLocks noChangeShapeType="1"/>
          </p:cNvSpPr>
          <p:nvPr/>
        </p:nvSpPr>
        <p:spPr bwMode="auto">
          <a:xfrm>
            <a:off x="4702175" y="2357438"/>
            <a:ext cx="152400" cy="3810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132" name="Line 316"/>
          <p:cNvSpPr>
            <a:spLocks noChangeShapeType="1"/>
          </p:cNvSpPr>
          <p:nvPr/>
        </p:nvSpPr>
        <p:spPr bwMode="auto">
          <a:xfrm flipH="1" flipV="1">
            <a:off x="3549650" y="1298575"/>
            <a:ext cx="936625" cy="8636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133" name="Line 317"/>
          <p:cNvSpPr>
            <a:spLocks noChangeShapeType="1"/>
          </p:cNvSpPr>
          <p:nvPr/>
        </p:nvSpPr>
        <p:spPr bwMode="auto">
          <a:xfrm flipV="1">
            <a:off x="4845050" y="1658938"/>
            <a:ext cx="865188" cy="431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134" name="Line 318"/>
          <p:cNvSpPr>
            <a:spLocks noChangeShapeType="1"/>
          </p:cNvSpPr>
          <p:nvPr/>
        </p:nvSpPr>
        <p:spPr bwMode="auto">
          <a:xfrm>
            <a:off x="4845050" y="2378075"/>
            <a:ext cx="504825" cy="8651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135" name="Line 319"/>
          <p:cNvSpPr>
            <a:spLocks noChangeShapeType="1"/>
          </p:cNvSpPr>
          <p:nvPr/>
        </p:nvSpPr>
        <p:spPr bwMode="auto">
          <a:xfrm flipV="1">
            <a:off x="4557713" y="1514475"/>
            <a:ext cx="215900" cy="431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136" name="Line 320"/>
          <p:cNvSpPr>
            <a:spLocks noChangeShapeType="1"/>
          </p:cNvSpPr>
          <p:nvPr/>
        </p:nvSpPr>
        <p:spPr bwMode="auto">
          <a:xfrm flipH="1">
            <a:off x="3836988" y="2378075"/>
            <a:ext cx="649287" cy="79216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137" name="Line 321"/>
          <p:cNvSpPr>
            <a:spLocks noChangeShapeType="1"/>
          </p:cNvSpPr>
          <p:nvPr/>
        </p:nvSpPr>
        <p:spPr bwMode="auto">
          <a:xfrm>
            <a:off x="4846638" y="2840038"/>
            <a:ext cx="100806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138" name="Line 322"/>
          <p:cNvSpPr>
            <a:spLocks noChangeShapeType="1"/>
          </p:cNvSpPr>
          <p:nvPr/>
        </p:nvSpPr>
        <p:spPr bwMode="auto">
          <a:xfrm>
            <a:off x="4773613" y="2120900"/>
            <a:ext cx="10810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139" name="Rectangle 323"/>
          <p:cNvSpPr>
            <a:spLocks noChangeArrowheads="1"/>
          </p:cNvSpPr>
          <p:nvPr/>
        </p:nvSpPr>
        <p:spPr bwMode="auto">
          <a:xfrm>
            <a:off x="5151438" y="3217863"/>
            <a:ext cx="57626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Ctr="1">
            <a:spAutoFit/>
          </a:bodyPr>
          <a:lstStyle/>
          <a:p>
            <a:r>
              <a:rPr lang="de-DE" sz="2200" b="1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de-DE" sz="2200" b="1" baseline="30000">
                <a:solidFill>
                  <a:srgbClr val="000000"/>
                </a:solidFill>
                <a:latin typeface="Comic Sans MS" pitchFamily="66" charset="0"/>
              </a:rPr>
              <a:t>-</a:t>
            </a:r>
          </a:p>
        </p:txBody>
      </p:sp>
      <p:sp>
        <p:nvSpPr>
          <p:cNvPr id="35140" name="Rectangle 324"/>
          <p:cNvSpPr>
            <a:spLocks noChangeArrowheads="1"/>
          </p:cNvSpPr>
          <p:nvPr/>
        </p:nvSpPr>
        <p:spPr bwMode="auto">
          <a:xfrm>
            <a:off x="3998913" y="1346200"/>
            <a:ext cx="57626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Ctr="1">
            <a:spAutoFit/>
          </a:bodyPr>
          <a:lstStyle/>
          <a:p>
            <a:r>
              <a:rPr lang="de-DE" sz="2200" b="1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de-DE" sz="2200" b="1" baseline="30000">
                <a:solidFill>
                  <a:srgbClr val="000000"/>
                </a:solidFill>
                <a:latin typeface="Comic Sans MS" pitchFamily="66" charset="0"/>
              </a:rPr>
              <a:t>-</a:t>
            </a:r>
          </a:p>
        </p:txBody>
      </p:sp>
      <p:sp>
        <p:nvSpPr>
          <p:cNvPr id="35141" name="Rectangle 325"/>
          <p:cNvSpPr>
            <a:spLocks noChangeArrowheads="1"/>
          </p:cNvSpPr>
          <p:nvPr/>
        </p:nvSpPr>
        <p:spPr bwMode="auto">
          <a:xfrm>
            <a:off x="5476875" y="1562100"/>
            <a:ext cx="5762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46800" rIns="54000" bIns="46800" anchorCtr="1">
            <a:spAutoFit/>
          </a:bodyPr>
          <a:lstStyle/>
          <a:p>
            <a:r>
              <a:rPr lang="de-DE" sz="2200" b="1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de-DE" sz="2200" b="1" baseline="30000">
                <a:solidFill>
                  <a:srgbClr val="000000"/>
                </a:solidFill>
                <a:latin typeface="Comic Sans MS" pitchFamily="66" charset="0"/>
              </a:rPr>
              <a:t>-</a:t>
            </a:r>
          </a:p>
        </p:txBody>
      </p:sp>
      <p:sp>
        <p:nvSpPr>
          <p:cNvPr id="35142" name="Text Box 326"/>
          <p:cNvSpPr txBox="1">
            <a:spLocks noChangeArrowheads="1"/>
          </p:cNvSpPr>
          <p:nvPr/>
        </p:nvSpPr>
        <p:spPr bwMode="auto">
          <a:xfrm>
            <a:off x="173038" y="1136650"/>
            <a:ext cx="31670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sz="2200">
                <a:solidFill>
                  <a:srgbClr val="000000"/>
                </a:solidFill>
                <a:latin typeface="Comic Sans MS" pitchFamily="66" charset="0"/>
              </a:rPr>
              <a:t>”Heisenbergs dream”</a:t>
            </a:r>
          </a:p>
        </p:txBody>
      </p:sp>
      <p:grpSp>
        <p:nvGrpSpPr>
          <p:cNvPr id="13346" name="Group 248"/>
          <p:cNvGrpSpPr>
            <a:grpSpLocks/>
          </p:cNvGrpSpPr>
          <p:nvPr/>
        </p:nvGrpSpPr>
        <p:grpSpPr bwMode="auto">
          <a:xfrm>
            <a:off x="5237163" y="873125"/>
            <a:ext cx="3979862" cy="5386388"/>
            <a:chOff x="3299" y="720"/>
            <a:chExt cx="2507" cy="3393"/>
          </a:xfrm>
        </p:grpSpPr>
        <p:grpSp>
          <p:nvGrpSpPr>
            <p:cNvPr id="174109" name="Group 249"/>
            <p:cNvGrpSpPr>
              <a:grpSpLocks/>
            </p:cNvGrpSpPr>
            <p:nvPr/>
          </p:nvGrpSpPr>
          <p:grpSpPr bwMode="auto">
            <a:xfrm>
              <a:off x="5132" y="1809"/>
              <a:ext cx="489" cy="1813"/>
              <a:chOff x="2736" y="1841"/>
              <a:chExt cx="489" cy="1813"/>
            </a:xfrm>
          </p:grpSpPr>
          <p:sp>
            <p:nvSpPr>
              <p:cNvPr id="174137" name="Text Box 37"/>
              <p:cNvSpPr txBox="1">
                <a:spLocks noChangeArrowheads="1"/>
              </p:cNvSpPr>
              <p:nvPr/>
            </p:nvSpPr>
            <p:spPr bwMode="auto">
              <a:xfrm>
                <a:off x="2736" y="1888"/>
                <a:ext cx="489" cy="327"/>
              </a:xfrm>
              <a:prstGeom prst="rect">
                <a:avLst/>
              </a:prstGeom>
              <a:solidFill>
                <a:srgbClr val="FFCC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de-DE" sz="2800">
                    <a:solidFill>
                      <a:srgbClr val="000000"/>
                    </a:solidFill>
                  </a:rPr>
                  <a:t>PCI</a:t>
                </a:r>
                <a:endParaRPr lang="de-DE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138" name="Text Box 38"/>
              <p:cNvSpPr txBox="1">
                <a:spLocks noChangeArrowheads="1"/>
              </p:cNvSpPr>
              <p:nvPr/>
            </p:nvSpPr>
            <p:spPr bwMode="auto">
              <a:xfrm>
                <a:off x="2736" y="3327"/>
                <a:ext cx="489" cy="327"/>
              </a:xfrm>
              <a:prstGeom prst="rect">
                <a:avLst/>
              </a:prstGeom>
              <a:solidFill>
                <a:srgbClr val="FFCC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de-DE" sz="2800">
                    <a:solidFill>
                      <a:srgbClr val="000000"/>
                    </a:solidFill>
                  </a:rPr>
                  <a:t>PCI</a:t>
                </a:r>
                <a:endParaRPr lang="de-DE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74139" name="Group 39"/>
              <p:cNvGrpSpPr>
                <a:grpSpLocks/>
              </p:cNvGrpSpPr>
              <p:nvPr/>
            </p:nvGrpSpPr>
            <p:grpSpPr bwMode="auto">
              <a:xfrm>
                <a:off x="2736" y="1841"/>
                <a:ext cx="480" cy="432"/>
                <a:chOff x="2640" y="1440"/>
                <a:chExt cx="480" cy="432"/>
              </a:xfrm>
            </p:grpSpPr>
            <p:sp>
              <p:nvSpPr>
                <p:cNvPr id="17414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2640" y="1440"/>
                  <a:ext cx="480" cy="43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41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2640" y="1440"/>
                  <a:ext cx="480" cy="43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174110" name="Text Box 42"/>
            <p:cNvSpPr txBox="1">
              <a:spLocks noChangeArrowheads="1"/>
            </p:cNvSpPr>
            <p:nvPr/>
          </p:nvSpPr>
          <p:spPr bwMode="auto">
            <a:xfrm>
              <a:off x="3299" y="720"/>
              <a:ext cx="2507" cy="288"/>
            </a:xfrm>
            <a:prstGeom prst="rect">
              <a:avLst/>
            </a:prstGeom>
            <a:solidFill>
              <a:srgbClr val="FFCC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2400">
                  <a:solidFill>
                    <a:srgbClr val="000000"/>
                  </a:solidFill>
                </a:rPr>
                <a:t>What makes the difference?</a:t>
              </a:r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74111" name="Group 43"/>
            <p:cNvGrpSpPr>
              <a:grpSpLocks/>
            </p:cNvGrpSpPr>
            <p:nvPr/>
          </p:nvGrpSpPr>
          <p:grpSpPr bwMode="auto">
            <a:xfrm>
              <a:off x="4268" y="1148"/>
              <a:ext cx="297" cy="1348"/>
              <a:chOff x="528" y="4416"/>
              <a:chExt cx="384" cy="1712"/>
            </a:xfrm>
          </p:grpSpPr>
          <p:grpSp>
            <p:nvGrpSpPr>
              <p:cNvPr id="174127" name="Group 44"/>
              <p:cNvGrpSpPr>
                <a:grpSpLocks/>
              </p:cNvGrpSpPr>
              <p:nvPr/>
            </p:nvGrpSpPr>
            <p:grpSpPr bwMode="auto">
              <a:xfrm>
                <a:off x="528" y="4416"/>
                <a:ext cx="384" cy="1712"/>
                <a:chOff x="1248" y="4672"/>
                <a:chExt cx="1331" cy="1328"/>
              </a:xfrm>
            </p:grpSpPr>
            <p:sp>
              <p:nvSpPr>
                <p:cNvPr id="174129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1248" y="5203"/>
                  <a:ext cx="1331" cy="26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30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1354" y="4950"/>
                  <a:ext cx="1119" cy="77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31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541" y="4775"/>
                  <a:ext cx="754" cy="112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32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1792" y="4672"/>
                  <a:ext cx="250" cy="132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33" name="Line 49"/>
                <p:cNvSpPr>
                  <a:spLocks noChangeShapeType="1"/>
                </p:cNvSpPr>
                <p:nvPr/>
              </p:nvSpPr>
              <p:spPr bwMode="auto">
                <a:xfrm flipH="1" flipV="1">
                  <a:off x="1789" y="4679"/>
                  <a:ext cx="259" cy="131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34" name="Line 50"/>
                <p:cNvSpPr>
                  <a:spLocks noChangeShapeType="1"/>
                </p:cNvSpPr>
                <p:nvPr/>
              </p:nvSpPr>
              <p:spPr bwMode="auto">
                <a:xfrm flipH="1" flipV="1">
                  <a:off x="1533" y="4772"/>
                  <a:ext cx="760" cy="1119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35" name="Line 51"/>
                <p:cNvSpPr>
                  <a:spLocks noChangeShapeType="1"/>
                </p:cNvSpPr>
                <p:nvPr/>
              </p:nvSpPr>
              <p:spPr bwMode="auto">
                <a:xfrm>
                  <a:off x="1248" y="5209"/>
                  <a:ext cx="1325" cy="247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36" name="Line 52"/>
                <p:cNvSpPr>
                  <a:spLocks noChangeShapeType="1"/>
                </p:cNvSpPr>
                <p:nvPr/>
              </p:nvSpPr>
              <p:spPr bwMode="auto">
                <a:xfrm>
                  <a:off x="1356" y="4954"/>
                  <a:ext cx="1114" cy="759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174128" name="Oval 53"/>
              <p:cNvSpPr>
                <a:spLocks noChangeArrowheads="1"/>
              </p:cNvSpPr>
              <p:nvPr/>
            </p:nvSpPr>
            <p:spPr bwMode="auto">
              <a:xfrm>
                <a:off x="672" y="5200"/>
                <a:ext cx="96" cy="124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112" name="Text Box 54"/>
            <p:cNvSpPr txBox="1">
              <a:spLocks noChangeArrowheads="1"/>
            </p:cNvSpPr>
            <p:nvPr/>
          </p:nvSpPr>
          <p:spPr bwMode="auto">
            <a:xfrm>
              <a:off x="4694" y="1155"/>
              <a:ext cx="927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2400">
                  <a:solidFill>
                    <a:srgbClr val="000000"/>
                  </a:solidFill>
                </a:rPr>
                <a:t>10 GeV/u</a:t>
              </a:r>
            </a:p>
            <a:p>
              <a:r>
                <a:rPr lang="de-DE" sz="2400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r>
                <a:rPr lang="de-DE" sz="24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de-DE" sz="2400">
                  <a:solidFill>
                    <a:srgbClr val="000000"/>
                  </a:solidFill>
                </a:rPr>
                <a:t>= 10</a:t>
              </a:r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113" name="Line 55"/>
            <p:cNvSpPr>
              <a:spLocks noChangeShapeType="1"/>
            </p:cNvSpPr>
            <p:nvPr/>
          </p:nvSpPr>
          <p:spPr bwMode="auto">
            <a:xfrm>
              <a:off x="4455" y="1789"/>
              <a:ext cx="1200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74114" name="Group 56"/>
            <p:cNvGrpSpPr>
              <a:grpSpLocks/>
            </p:cNvGrpSpPr>
            <p:nvPr/>
          </p:nvGrpSpPr>
          <p:grpSpPr bwMode="auto">
            <a:xfrm>
              <a:off x="4150" y="3067"/>
              <a:ext cx="905" cy="1046"/>
              <a:chOff x="2832" y="4752"/>
              <a:chExt cx="1152" cy="1328"/>
            </a:xfrm>
          </p:grpSpPr>
          <p:grpSp>
            <p:nvGrpSpPr>
              <p:cNvPr id="174117" name="Group 57"/>
              <p:cNvGrpSpPr>
                <a:grpSpLocks/>
              </p:cNvGrpSpPr>
              <p:nvPr/>
            </p:nvGrpSpPr>
            <p:grpSpPr bwMode="auto">
              <a:xfrm>
                <a:off x="2832" y="4752"/>
                <a:ext cx="1152" cy="1328"/>
                <a:chOff x="1248" y="4672"/>
                <a:chExt cx="1331" cy="1328"/>
              </a:xfrm>
            </p:grpSpPr>
            <p:sp>
              <p:nvSpPr>
                <p:cNvPr id="174119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248" y="5203"/>
                  <a:ext cx="1331" cy="26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20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354" y="4950"/>
                  <a:ext cx="1119" cy="77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21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1541" y="4775"/>
                  <a:ext cx="754" cy="112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22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1792" y="4672"/>
                  <a:ext cx="250" cy="132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23" name="Line 62"/>
                <p:cNvSpPr>
                  <a:spLocks noChangeShapeType="1"/>
                </p:cNvSpPr>
                <p:nvPr/>
              </p:nvSpPr>
              <p:spPr bwMode="auto">
                <a:xfrm flipH="1" flipV="1">
                  <a:off x="1789" y="4679"/>
                  <a:ext cx="259" cy="131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24" name="Line 63"/>
                <p:cNvSpPr>
                  <a:spLocks noChangeShapeType="1"/>
                </p:cNvSpPr>
                <p:nvPr/>
              </p:nvSpPr>
              <p:spPr bwMode="auto">
                <a:xfrm flipH="1" flipV="1">
                  <a:off x="1533" y="4772"/>
                  <a:ext cx="760" cy="1119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25" name="Line 64"/>
                <p:cNvSpPr>
                  <a:spLocks noChangeShapeType="1"/>
                </p:cNvSpPr>
                <p:nvPr/>
              </p:nvSpPr>
              <p:spPr bwMode="auto">
                <a:xfrm>
                  <a:off x="1248" y="5209"/>
                  <a:ext cx="1325" cy="247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74126" name="Line 65"/>
                <p:cNvSpPr>
                  <a:spLocks noChangeShapeType="1"/>
                </p:cNvSpPr>
                <p:nvPr/>
              </p:nvSpPr>
              <p:spPr bwMode="auto">
                <a:xfrm>
                  <a:off x="1356" y="4954"/>
                  <a:ext cx="1114" cy="759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arrow" w="sm" len="med"/>
                  <a:tailEnd type="arrow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174118" name="Oval 66"/>
              <p:cNvSpPr>
                <a:spLocks noChangeArrowheads="1"/>
              </p:cNvSpPr>
              <p:nvPr/>
            </p:nvSpPr>
            <p:spPr bwMode="auto">
              <a:xfrm>
                <a:off x="3360" y="5360"/>
                <a:ext cx="96" cy="96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115" name="Text Box 67"/>
            <p:cNvSpPr txBox="1">
              <a:spLocks noChangeArrowheads="1"/>
            </p:cNvSpPr>
            <p:nvPr/>
          </p:nvSpPr>
          <p:spPr bwMode="auto">
            <a:xfrm>
              <a:off x="4812" y="2688"/>
              <a:ext cx="94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2400">
                  <a:solidFill>
                    <a:srgbClr val="000000"/>
                  </a:solidFill>
                  <a:latin typeface="Times New Roman" pitchFamily="18" charset="0"/>
                </a:rPr>
                <a:t>3.6 MeV/u</a:t>
              </a:r>
            </a:p>
            <a:p>
              <a:r>
                <a:rPr lang="de-DE" sz="2400">
                  <a:solidFill>
                    <a:srgbClr val="000000"/>
                  </a:solidFill>
                  <a:latin typeface="Times New Roman" pitchFamily="18" charset="0"/>
                  <a:sym typeface="Mathematica1" pitchFamily="2" charset="2"/>
                </a:rPr>
                <a:t></a:t>
              </a:r>
              <a:r>
                <a:rPr lang="de-DE" sz="2400">
                  <a:solidFill>
                    <a:srgbClr val="000000"/>
                  </a:solidFill>
                  <a:latin typeface="Times New Roman" pitchFamily="18" charset="0"/>
                </a:rPr>
                <a:t> = 1.003</a:t>
              </a:r>
            </a:p>
          </p:txBody>
        </p:sp>
        <p:sp>
          <p:nvSpPr>
            <p:cNvPr id="174116" name="Line 68"/>
            <p:cNvSpPr>
              <a:spLocks noChangeShapeType="1"/>
            </p:cNvSpPr>
            <p:nvPr/>
          </p:nvSpPr>
          <p:spPr bwMode="auto">
            <a:xfrm flipV="1">
              <a:off x="4640" y="3595"/>
              <a:ext cx="576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594" name="Text Box 282"/>
          <p:cNvSpPr txBox="1">
            <a:spLocks noChangeArrowheads="1"/>
          </p:cNvSpPr>
          <p:nvPr/>
        </p:nvSpPr>
        <p:spPr bwMode="auto">
          <a:xfrm>
            <a:off x="7089775" y="3243263"/>
            <a:ext cx="2378075" cy="296862"/>
          </a:xfrm>
          <a:prstGeom prst="rect">
            <a:avLst/>
          </a:prstGeom>
          <a:solidFill>
            <a:srgbClr val="FFD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" rIns="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>
                <a:solidFill>
                  <a:srgbClr val="000000"/>
                </a:solidFill>
              </a:rPr>
              <a:t>no Post-Collision Int.</a:t>
            </a:r>
          </a:p>
        </p:txBody>
      </p:sp>
    </p:spTree>
    <p:extLst>
      <p:ext uri="{BB962C8B-B14F-4D97-AF65-F5344CB8AC3E}">
        <p14:creationId xmlns:p14="http://schemas.microsoft.com/office/powerpoint/2010/main" val="225697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1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23" grpId="0"/>
      <p:bldP spid="35121" grpId="0"/>
      <p:bldP spid="35126" grpId="0" animBg="1"/>
      <p:bldP spid="35126" grpId="1" animBg="1"/>
      <p:bldP spid="35127" grpId="0" animBg="1"/>
      <p:bldP spid="35128" grpId="0" animBg="1"/>
      <p:bldP spid="35129" grpId="0" animBg="1"/>
      <p:bldP spid="35130" grpId="0" animBg="1"/>
      <p:bldP spid="35131" grpId="0" animBg="1"/>
      <p:bldP spid="35132" grpId="0" animBg="1"/>
      <p:bldP spid="35133" grpId="0" animBg="1"/>
      <p:bldP spid="35134" grpId="0" animBg="1"/>
      <p:bldP spid="35135" grpId="0" animBg="1"/>
      <p:bldP spid="35136" grpId="0" animBg="1"/>
      <p:bldP spid="35137" grpId="0" animBg="1"/>
      <p:bldP spid="35138" grpId="0" animBg="1"/>
      <p:bldP spid="35139" grpId="0"/>
      <p:bldP spid="35140" grpId="0"/>
      <p:bldP spid="35141" grpId="0"/>
      <p:bldP spid="35142" grpId="0"/>
      <p:bldP spid="1359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717" y="197767"/>
            <a:ext cx="8229600" cy="1143001"/>
          </a:xfrm>
        </p:spPr>
        <p:txBody>
          <a:bodyPr/>
          <a:lstStyle/>
          <a:p>
            <a:pPr eaLnBrk="0" hangingPunct="0"/>
            <a:r>
              <a:rPr lang="de-DE" sz="2000" dirty="0" err="1" smtClean="0"/>
              <a:t>Electron</a:t>
            </a:r>
            <a:r>
              <a:rPr lang="de-DE" sz="2000" dirty="0" smtClean="0"/>
              <a:t> </a:t>
            </a:r>
            <a:r>
              <a:rPr lang="de-DE" sz="2000" dirty="0" err="1"/>
              <a:t>capture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pair </a:t>
            </a:r>
            <a:r>
              <a:rPr lang="de-DE" sz="2000" dirty="0" err="1"/>
              <a:t>production</a:t>
            </a:r>
            <a:r>
              <a:rPr lang="de-DE" sz="2000" dirty="0"/>
              <a:t> - </a:t>
            </a:r>
            <a:br>
              <a:rPr lang="de-DE" sz="2000" dirty="0"/>
            </a:br>
            <a:r>
              <a:rPr lang="de-DE" sz="2000" dirty="0" err="1"/>
              <a:t>transfer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negative </a:t>
            </a:r>
            <a:r>
              <a:rPr lang="de-DE" sz="2000" dirty="0" err="1"/>
              <a:t>energy</a:t>
            </a:r>
            <a:r>
              <a:rPr lang="de-DE" sz="2000" dirty="0"/>
              <a:t> </a:t>
            </a:r>
            <a:r>
              <a:rPr lang="de-DE" sz="2000" dirty="0" err="1"/>
              <a:t>continuum</a:t>
            </a:r>
            <a:r>
              <a:rPr lang="de-DE" dirty="0">
                <a:solidFill>
                  <a:srgbClr val="0000FF"/>
                </a:solidFill>
              </a:rPr>
              <a:t/>
            </a:r>
            <a:br>
              <a:rPr lang="de-DE" dirty="0">
                <a:solidFill>
                  <a:srgbClr val="0000FF"/>
                </a:solidFill>
              </a:rPr>
            </a:br>
            <a:endParaRPr lang="de-DE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904375" y="5517836"/>
            <a:ext cx="3232059" cy="35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r>
              <a:rPr lang="en-GB">
                <a:latin typeface="Times New Roman" pitchFamily="18" charset="0"/>
              </a:rPr>
              <a:t>target                             projectile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976723" y="2712159"/>
            <a:ext cx="4505739" cy="2834468"/>
            <a:chOff x="3222" y="672"/>
            <a:chExt cx="3128" cy="1969"/>
          </a:xfrm>
        </p:grpSpPr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5083" y="2006"/>
              <a:ext cx="857" cy="440"/>
            </a:xfrm>
            <a:prstGeom prst="rect">
              <a:avLst/>
            </a:prstGeom>
            <a:solidFill>
              <a:srgbClr val="C1CE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" name="Line 14"/>
            <p:cNvSpPr>
              <a:spLocks noChangeShapeType="1"/>
            </p:cNvSpPr>
            <p:nvPr/>
          </p:nvSpPr>
          <p:spPr bwMode="auto">
            <a:xfrm>
              <a:off x="5154" y="1557"/>
              <a:ext cx="8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15"/>
            <p:cNvSpPr>
              <a:spLocks noChangeShapeType="1"/>
            </p:cNvSpPr>
            <p:nvPr/>
          </p:nvSpPr>
          <p:spPr bwMode="auto">
            <a:xfrm>
              <a:off x="4972" y="2004"/>
              <a:ext cx="96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5165" y="1356"/>
              <a:ext cx="860" cy="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5165" y="1273"/>
              <a:ext cx="860" cy="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18"/>
            <p:cNvSpPr>
              <a:spLocks noChangeShapeType="1"/>
            </p:cNvSpPr>
            <p:nvPr/>
          </p:nvSpPr>
          <p:spPr bwMode="auto">
            <a:xfrm>
              <a:off x="5165" y="1208"/>
              <a:ext cx="860" cy="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5165" y="1151"/>
              <a:ext cx="860" cy="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>
              <a:off x="5078" y="1114"/>
              <a:ext cx="953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Oval 21"/>
            <p:cNvSpPr>
              <a:spLocks noChangeArrowheads="1"/>
            </p:cNvSpPr>
            <p:nvPr/>
          </p:nvSpPr>
          <p:spPr bwMode="auto">
            <a:xfrm>
              <a:off x="6181" y="2153"/>
              <a:ext cx="72" cy="7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Line 22"/>
            <p:cNvSpPr>
              <a:spLocks noChangeShapeType="1"/>
            </p:cNvSpPr>
            <p:nvPr/>
          </p:nvSpPr>
          <p:spPr bwMode="auto">
            <a:xfrm flipH="1">
              <a:off x="5750" y="2184"/>
              <a:ext cx="353" cy="1"/>
            </a:xfrm>
            <a:prstGeom prst="line">
              <a:avLst/>
            </a:prstGeom>
            <a:noFill/>
            <a:ln w="27360">
              <a:solidFill>
                <a:srgbClr val="000000"/>
              </a:solidFill>
              <a:prstDash val="lgDash"/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4850" y="1004"/>
              <a:ext cx="310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360" tIns="44280" rIns="90360" bIns="4428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</a:rPr>
                <a:t>+ </a:t>
              </a:r>
              <a:r>
                <a:rPr lang="en-GB" sz="900" b="1">
                  <a:solidFill>
                    <a:srgbClr val="000000"/>
                  </a:solidFill>
                </a:rPr>
                <a:t>mc</a:t>
              </a:r>
              <a:r>
                <a:rPr lang="en-GB" sz="900" b="1" baseline="33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4879" y="1887"/>
              <a:ext cx="295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360" tIns="44280" rIns="90360" bIns="4428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</a:rPr>
                <a:t>- </a:t>
              </a:r>
              <a:r>
                <a:rPr lang="en-GB" sz="900" b="1">
                  <a:solidFill>
                    <a:srgbClr val="000000"/>
                  </a:solidFill>
                </a:rPr>
                <a:t>mc</a:t>
              </a:r>
              <a:r>
                <a:rPr lang="en-GB" sz="900" b="1" baseline="33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>
              <a:off x="6120" y="2243"/>
              <a:ext cx="23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360" tIns="44280" rIns="90360" bIns="44280">
              <a:spAutoFit/>
            </a:bodyPr>
            <a:lstStyle/>
            <a:p>
              <a:r>
                <a:rPr lang="en-GB" sz="1400" b="1">
                  <a:solidFill>
                    <a:srgbClr val="000000"/>
                  </a:solidFill>
                </a:rPr>
                <a:t>e</a:t>
              </a:r>
              <a:r>
                <a:rPr lang="en-GB" sz="1400" b="1" baseline="33000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9" name="Rectangle 26"/>
            <p:cNvSpPr>
              <a:spLocks noChangeArrowheads="1"/>
            </p:cNvSpPr>
            <p:nvPr/>
          </p:nvSpPr>
          <p:spPr bwMode="auto">
            <a:xfrm>
              <a:off x="6136" y="2237"/>
              <a:ext cx="93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Rectangle 27"/>
            <p:cNvSpPr>
              <a:spLocks noChangeArrowheads="1"/>
            </p:cNvSpPr>
            <p:nvPr/>
          </p:nvSpPr>
          <p:spPr bwMode="auto">
            <a:xfrm>
              <a:off x="4961" y="1510"/>
              <a:ext cx="167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360" tIns="44280" rIns="90360" bIns="44280">
              <a:spAutoFit/>
            </a:bodyPr>
            <a:lstStyle/>
            <a:p>
              <a:r>
                <a:rPr lang="en-GB" sz="9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1" name="Oval 28"/>
            <p:cNvSpPr>
              <a:spLocks noChangeArrowheads="1"/>
            </p:cNvSpPr>
            <p:nvPr/>
          </p:nvSpPr>
          <p:spPr bwMode="auto">
            <a:xfrm>
              <a:off x="5672" y="2156"/>
              <a:ext cx="62" cy="66"/>
            </a:xfrm>
            <a:prstGeom prst="ellipse">
              <a:avLst/>
            </a:prstGeom>
            <a:solidFill>
              <a:srgbClr val="FFFFFF"/>
            </a:solidFill>
            <a:ln w="18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Rectangle 29"/>
            <p:cNvSpPr>
              <a:spLocks noChangeArrowheads="1"/>
            </p:cNvSpPr>
            <p:nvPr/>
          </p:nvSpPr>
          <p:spPr bwMode="auto">
            <a:xfrm>
              <a:off x="3729" y="852"/>
              <a:ext cx="858" cy="440"/>
            </a:xfrm>
            <a:prstGeom prst="rect">
              <a:avLst/>
            </a:prstGeom>
            <a:solidFill>
              <a:srgbClr val="C0C0C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Line 30"/>
            <p:cNvSpPr>
              <a:spLocks noChangeShapeType="1"/>
            </p:cNvSpPr>
            <p:nvPr/>
          </p:nvSpPr>
          <p:spPr bwMode="auto">
            <a:xfrm>
              <a:off x="3716" y="1737"/>
              <a:ext cx="8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31"/>
            <p:cNvSpPr>
              <a:spLocks noChangeShapeType="1"/>
            </p:cNvSpPr>
            <p:nvPr/>
          </p:nvSpPr>
          <p:spPr bwMode="auto">
            <a:xfrm>
              <a:off x="3643" y="2182"/>
              <a:ext cx="929" cy="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32"/>
            <p:cNvSpPr>
              <a:spLocks noChangeShapeType="1"/>
            </p:cNvSpPr>
            <p:nvPr/>
          </p:nvSpPr>
          <p:spPr bwMode="auto">
            <a:xfrm>
              <a:off x="3728" y="1536"/>
              <a:ext cx="860" cy="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33"/>
            <p:cNvSpPr>
              <a:spLocks noChangeShapeType="1"/>
            </p:cNvSpPr>
            <p:nvPr/>
          </p:nvSpPr>
          <p:spPr bwMode="auto">
            <a:xfrm>
              <a:off x="3728" y="1454"/>
              <a:ext cx="860" cy="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34"/>
            <p:cNvSpPr>
              <a:spLocks noChangeShapeType="1"/>
            </p:cNvSpPr>
            <p:nvPr/>
          </p:nvSpPr>
          <p:spPr bwMode="auto">
            <a:xfrm>
              <a:off x="3728" y="1388"/>
              <a:ext cx="860" cy="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5"/>
            <p:cNvSpPr>
              <a:spLocks noChangeShapeType="1"/>
            </p:cNvSpPr>
            <p:nvPr/>
          </p:nvSpPr>
          <p:spPr bwMode="auto">
            <a:xfrm>
              <a:off x="3728" y="1331"/>
              <a:ext cx="860" cy="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3732" y="2181"/>
              <a:ext cx="857" cy="440"/>
            </a:xfrm>
            <a:prstGeom prst="rect">
              <a:avLst/>
            </a:prstGeom>
            <a:solidFill>
              <a:srgbClr val="C1CE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3634" y="1293"/>
              <a:ext cx="959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Oval 38"/>
            <p:cNvSpPr>
              <a:spLocks noChangeArrowheads="1"/>
            </p:cNvSpPr>
            <p:nvPr/>
          </p:nvSpPr>
          <p:spPr bwMode="auto">
            <a:xfrm>
              <a:off x="3351" y="2337"/>
              <a:ext cx="72" cy="7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Oval 39"/>
            <p:cNvSpPr>
              <a:spLocks noChangeArrowheads="1"/>
            </p:cNvSpPr>
            <p:nvPr/>
          </p:nvSpPr>
          <p:spPr bwMode="auto">
            <a:xfrm>
              <a:off x="4342" y="2343"/>
              <a:ext cx="62" cy="66"/>
            </a:xfrm>
            <a:prstGeom prst="ellipse">
              <a:avLst/>
            </a:prstGeom>
            <a:solidFill>
              <a:srgbClr val="FFFFFF"/>
            </a:solidFill>
            <a:ln w="18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Line 40"/>
            <p:cNvSpPr>
              <a:spLocks noChangeShapeType="1"/>
            </p:cNvSpPr>
            <p:nvPr/>
          </p:nvSpPr>
          <p:spPr bwMode="auto">
            <a:xfrm>
              <a:off x="3423" y="2368"/>
              <a:ext cx="906" cy="3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prstDash val="lgDash"/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Rectangle 41"/>
            <p:cNvSpPr>
              <a:spLocks noChangeArrowheads="1"/>
            </p:cNvSpPr>
            <p:nvPr/>
          </p:nvSpPr>
          <p:spPr bwMode="auto">
            <a:xfrm>
              <a:off x="3412" y="1185"/>
              <a:ext cx="310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360" tIns="44280" rIns="90360" bIns="4428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</a:rPr>
                <a:t>+ </a:t>
              </a:r>
              <a:r>
                <a:rPr lang="en-GB" sz="900" b="1">
                  <a:solidFill>
                    <a:srgbClr val="000000"/>
                  </a:solidFill>
                </a:rPr>
                <a:t>mc</a:t>
              </a:r>
              <a:r>
                <a:rPr lang="en-GB" sz="900" b="1" baseline="33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5" name="Rectangle 42"/>
            <p:cNvSpPr>
              <a:spLocks noChangeArrowheads="1"/>
            </p:cNvSpPr>
            <p:nvPr/>
          </p:nvSpPr>
          <p:spPr bwMode="auto">
            <a:xfrm>
              <a:off x="3441" y="2068"/>
              <a:ext cx="295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360" tIns="44280" rIns="90360" bIns="44280">
              <a:spAutoFit/>
            </a:bodyPr>
            <a:lstStyle/>
            <a:p>
              <a:r>
                <a:rPr lang="en-GB" sz="900">
                  <a:solidFill>
                    <a:srgbClr val="000000"/>
                  </a:solidFill>
                </a:rPr>
                <a:t>- </a:t>
              </a:r>
              <a:r>
                <a:rPr lang="en-GB" sz="900" b="1">
                  <a:solidFill>
                    <a:srgbClr val="000000"/>
                  </a:solidFill>
                </a:rPr>
                <a:t>mc</a:t>
              </a:r>
              <a:r>
                <a:rPr lang="en-GB" sz="900" b="1" baseline="33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6" name="Rectangle 43"/>
            <p:cNvSpPr>
              <a:spLocks noChangeArrowheads="1"/>
            </p:cNvSpPr>
            <p:nvPr/>
          </p:nvSpPr>
          <p:spPr bwMode="auto">
            <a:xfrm>
              <a:off x="3222" y="2384"/>
              <a:ext cx="23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360" tIns="44280" rIns="90360" bIns="44280">
              <a:spAutoFit/>
            </a:bodyPr>
            <a:lstStyle/>
            <a:p>
              <a:r>
                <a:rPr lang="en-GB" sz="1400" b="1">
                  <a:solidFill>
                    <a:srgbClr val="000000"/>
                  </a:solidFill>
                </a:rPr>
                <a:t>e</a:t>
              </a:r>
              <a:r>
                <a:rPr lang="en-GB" sz="1400" b="1" baseline="33000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37" name="Rectangle 44"/>
            <p:cNvSpPr>
              <a:spLocks noChangeArrowheads="1"/>
            </p:cNvSpPr>
            <p:nvPr/>
          </p:nvSpPr>
          <p:spPr bwMode="auto">
            <a:xfrm>
              <a:off x="4698" y="2418"/>
              <a:ext cx="93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" name="Rectangle 45"/>
            <p:cNvSpPr>
              <a:spLocks noChangeArrowheads="1"/>
            </p:cNvSpPr>
            <p:nvPr/>
          </p:nvSpPr>
          <p:spPr bwMode="auto">
            <a:xfrm>
              <a:off x="3523" y="1690"/>
              <a:ext cx="167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360" tIns="44280" rIns="90360" bIns="44280">
              <a:spAutoFit/>
            </a:bodyPr>
            <a:lstStyle/>
            <a:p>
              <a:r>
                <a:rPr lang="en-GB" sz="9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9" name="Oval 46"/>
            <p:cNvSpPr>
              <a:spLocks noChangeArrowheads="1"/>
            </p:cNvSpPr>
            <p:nvPr/>
          </p:nvSpPr>
          <p:spPr bwMode="auto">
            <a:xfrm>
              <a:off x="5509" y="1313"/>
              <a:ext cx="72" cy="7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" name="Rectangle 47"/>
            <p:cNvSpPr>
              <a:spLocks noChangeArrowheads="1"/>
            </p:cNvSpPr>
            <p:nvPr/>
          </p:nvSpPr>
          <p:spPr bwMode="auto">
            <a:xfrm>
              <a:off x="5166" y="672"/>
              <a:ext cx="858" cy="440"/>
            </a:xfrm>
            <a:prstGeom prst="rect">
              <a:avLst/>
            </a:prstGeom>
            <a:solidFill>
              <a:srgbClr val="C0C0C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" name="Rectangle 48"/>
            <p:cNvSpPr>
              <a:spLocks noChangeArrowheads="1"/>
            </p:cNvSpPr>
            <p:nvPr/>
          </p:nvSpPr>
          <p:spPr bwMode="auto">
            <a:xfrm>
              <a:off x="6041" y="2243"/>
              <a:ext cx="93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2" name="Line 49"/>
          <p:cNvSpPr>
            <a:spLocks noChangeShapeType="1"/>
          </p:cNvSpPr>
          <p:nvPr/>
        </p:nvSpPr>
        <p:spPr bwMode="auto">
          <a:xfrm flipH="1" flipV="1">
            <a:off x="5356028" y="3803336"/>
            <a:ext cx="171414" cy="1046551"/>
          </a:xfrm>
          <a:prstGeom prst="line">
            <a:avLst/>
          </a:prstGeom>
          <a:noFill/>
          <a:ln w="5472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43" name="Line 50"/>
          <p:cNvSpPr>
            <a:spLocks noChangeShapeType="1"/>
          </p:cNvSpPr>
          <p:nvPr/>
        </p:nvSpPr>
        <p:spPr bwMode="auto">
          <a:xfrm flipV="1">
            <a:off x="3666375" y="3781744"/>
            <a:ext cx="1613308" cy="1373327"/>
          </a:xfrm>
          <a:prstGeom prst="line">
            <a:avLst/>
          </a:prstGeom>
          <a:noFill/>
          <a:ln w="54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337842" y="4296335"/>
            <a:ext cx="1928413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solidFill>
                  <a:srgbClr val="FF0000"/>
                </a:solidFill>
              </a:rPr>
              <a:t>„transfer-like“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6142872" y="4298287"/>
            <a:ext cx="2173544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„excitation-like“</a:t>
            </a:r>
          </a:p>
        </p:txBody>
      </p:sp>
      <p:grpSp>
        <p:nvGrpSpPr>
          <p:cNvPr id="63" name="Gruppieren 62"/>
          <p:cNvGrpSpPr/>
          <p:nvPr/>
        </p:nvGrpSpPr>
        <p:grpSpPr>
          <a:xfrm>
            <a:off x="426365" y="5814470"/>
            <a:ext cx="2263274" cy="991046"/>
            <a:chOff x="452937" y="5406579"/>
            <a:chExt cx="2263274" cy="991046"/>
          </a:xfrm>
        </p:grpSpPr>
        <p:graphicFrame>
          <p:nvGraphicFramePr>
            <p:cNvPr id="46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1738406"/>
                </p:ext>
              </p:extLst>
            </p:nvPr>
          </p:nvGraphicFramePr>
          <p:xfrm>
            <a:off x="469335" y="5406579"/>
            <a:ext cx="2246876" cy="5846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118" name="Formel" r:id="rId3" imgW="927000" imgH="241200" progId="Equation.3">
                    <p:embed/>
                  </p:oleObj>
                </mc:Choice>
                <mc:Fallback>
                  <p:oleObj name="Formel" r:id="rId3" imgW="9270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335" y="5406579"/>
                          <a:ext cx="2246876" cy="58464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 Box 87"/>
            <p:cNvSpPr txBox="1">
              <a:spLocks noChangeArrowheads="1"/>
            </p:cNvSpPr>
            <p:nvPr/>
          </p:nvSpPr>
          <p:spPr bwMode="auto">
            <a:xfrm>
              <a:off x="452937" y="5991225"/>
              <a:ext cx="2227263" cy="406400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50000">
                  <a:srgbClr val="C0C0C0">
                    <a:gamma/>
                    <a:tint val="34510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000"/>
                <a:t>Ionescu &amp; Eichler 96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6228184" y="5811026"/>
            <a:ext cx="1925717" cy="1074358"/>
            <a:chOff x="6534715" y="5428587"/>
            <a:chExt cx="1925717" cy="1074358"/>
          </a:xfrm>
        </p:grpSpPr>
        <p:graphicFrame>
          <p:nvGraphicFramePr>
            <p:cNvPr id="48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2906421"/>
                </p:ext>
              </p:extLst>
            </p:nvPr>
          </p:nvGraphicFramePr>
          <p:xfrm>
            <a:off x="6534715" y="5428587"/>
            <a:ext cx="1925717" cy="562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119" name="Formel" r:id="rId5" imgW="825480" imgH="241200" progId="Equation.3">
                    <p:embed/>
                  </p:oleObj>
                </mc:Choice>
                <mc:Fallback>
                  <p:oleObj name="Formel" r:id="rId5" imgW="825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34715" y="5428587"/>
                          <a:ext cx="1925717" cy="56263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Text Box 88"/>
            <p:cNvSpPr txBox="1">
              <a:spLocks noChangeArrowheads="1"/>
            </p:cNvSpPr>
            <p:nvPr/>
          </p:nvSpPr>
          <p:spPr bwMode="auto">
            <a:xfrm>
              <a:off x="6550025" y="6096545"/>
              <a:ext cx="1708150" cy="406400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50000">
                  <a:srgbClr val="C0C0C0">
                    <a:gamma/>
                    <a:tint val="34510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000"/>
                <a:t>Becker et al. 87</a:t>
              </a:r>
            </a:p>
          </p:txBody>
        </p:sp>
      </p:grpSp>
      <p:graphicFrame>
        <p:nvGraphicFramePr>
          <p:cNvPr id="50" name="Objek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890763"/>
              </p:ext>
            </p:extLst>
          </p:nvPr>
        </p:nvGraphicFramePr>
        <p:xfrm>
          <a:off x="6842502" y="2602407"/>
          <a:ext cx="12255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20" name="Formel" r:id="rId7" imgW="622030" imgH="228501" progId="Equation.3">
                  <p:embed/>
                </p:oleObj>
              </mc:Choice>
              <mc:Fallback>
                <p:oleObj name="Formel" r:id="rId7" imgW="622030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502" y="2602407"/>
                        <a:ext cx="12255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Gerade Verbindung 51"/>
          <p:cNvCxnSpPr/>
          <p:nvPr/>
        </p:nvCxnSpPr>
        <p:spPr>
          <a:xfrm flipV="1">
            <a:off x="3957741" y="2971277"/>
            <a:ext cx="2668737" cy="27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 flipV="1">
            <a:off x="4788489" y="2695273"/>
            <a:ext cx="1837989" cy="13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718758"/>
              </p:ext>
            </p:extLst>
          </p:nvPr>
        </p:nvGraphicFramePr>
        <p:xfrm>
          <a:off x="3066989" y="1050310"/>
          <a:ext cx="2071687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21" name="Formel" r:id="rId9" imgW="888840" imgH="253800" progId="Equation.3">
                  <p:embed/>
                </p:oleObj>
              </mc:Choice>
              <mc:Fallback>
                <p:oleObj name="Formel" r:id="rId9" imgW="8888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6989" y="1050310"/>
                        <a:ext cx="2071687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 Box 21"/>
          <p:cNvSpPr txBox="1">
            <a:spLocks noChangeArrowheads="1"/>
          </p:cNvSpPr>
          <p:nvPr/>
        </p:nvSpPr>
        <p:spPr bwMode="auto">
          <a:xfrm>
            <a:off x="0" y="980728"/>
            <a:ext cx="41402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v-SE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Experiments</a:t>
            </a:r>
          </a:p>
          <a:p>
            <a:pPr algn="l">
              <a:spcBef>
                <a:spcPct val="50000"/>
              </a:spcBef>
            </a:pPr>
            <a:r>
              <a:rPr lang="sv-S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1GeV/u </a:t>
            </a:r>
            <a:r>
              <a:rPr lang="de-D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(Belkacem et al. 94)</a:t>
            </a:r>
          </a:p>
        </p:txBody>
      </p:sp>
      <p:sp>
        <p:nvSpPr>
          <p:cNvPr id="61" name="Text Box 23"/>
          <p:cNvSpPr txBox="1">
            <a:spLocks noChangeArrowheads="1"/>
          </p:cNvSpPr>
          <p:nvPr/>
        </p:nvSpPr>
        <p:spPr bwMode="auto">
          <a:xfrm>
            <a:off x="19633" y="1642448"/>
            <a:ext cx="2880122" cy="6309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10GeV/u </a:t>
            </a:r>
            <a:r>
              <a:rPr lang="de-D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(Belkacem et al. 94)</a:t>
            </a:r>
          </a:p>
          <a:p>
            <a:pPr algn="l">
              <a:spcBef>
                <a:spcPct val="50000"/>
              </a:spcBef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200GeV/u </a:t>
            </a:r>
            <a:r>
              <a:rPr lang="de-D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(Vane et al. 94)</a:t>
            </a:r>
          </a:p>
        </p:txBody>
      </p:sp>
      <p:sp>
        <p:nvSpPr>
          <p:cNvPr id="65" name="Text Box 102"/>
          <p:cNvSpPr txBox="1">
            <a:spLocks noChangeArrowheads="1"/>
          </p:cNvSpPr>
          <p:nvPr/>
        </p:nvSpPr>
        <p:spPr bwMode="auto">
          <a:xfrm>
            <a:off x="19632" y="5808166"/>
            <a:ext cx="9124367" cy="107721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GB" sz="3200" dirty="0"/>
              <a:t>-</a:t>
            </a:r>
            <a:r>
              <a:rPr lang="en-GB" sz="3200" i="0" dirty="0" smtClean="0"/>
              <a:t> non-</a:t>
            </a:r>
            <a:r>
              <a:rPr lang="en-GB" sz="3200" i="0" dirty="0" err="1" smtClean="0"/>
              <a:t>perturbative</a:t>
            </a:r>
            <a:r>
              <a:rPr lang="en-GB" sz="3200" i="0" dirty="0" smtClean="0"/>
              <a:t> regime (energies close to 1 </a:t>
            </a:r>
            <a:r>
              <a:rPr lang="en-GB" sz="3200" i="0" dirty="0" err="1" smtClean="0"/>
              <a:t>GeV</a:t>
            </a:r>
            <a:r>
              <a:rPr lang="en-GB" sz="3200" i="0" dirty="0" smtClean="0"/>
              <a:t>/u)</a:t>
            </a:r>
          </a:p>
          <a:p>
            <a:r>
              <a:rPr lang="en-GB" sz="3200" dirty="0" smtClean="0"/>
              <a:t>- two-</a:t>
            </a:r>
            <a:r>
              <a:rPr lang="en-GB" sz="3200" dirty="0" err="1" smtClean="0"/>
              <a:t>center</a:t>
            </a:r>
            <a:r>
              <a:rPr lang="en-GB" sz="3200" dirty="0" smtClean="0"/>
              <a:t> models required</a:t>
            </a:r>
          </a:p>
        </p:txBody>
      </p:sp>
      <p:sp>
        <p:nvSpPr>
          <p:cNvPr id="3" name="Rechteck 2"/>
          <p:cNvSpPr/>
          <p:nvPr/>
        </p:nvSpPr>
        <p:spPr>
          <a:xfrm>
            <a:off x="2583154" y="2204864"/>
            <a:ext cx="3811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example</a:t>
            </a:r>
            <a:r>
              <a:rPr lang="de-DE" dirty="0"/>
              <a:t>: U</a:t>
            </a:r>
            <a:r>
              <a:rPr lang="de-DE" baseline="30000" dirty="0"/>
              <a:t>92+</a:t>
            </a:r>
            <a:r>
              <a:rPr lang="de-DE" dirty="0"/>
              <a:t> + U</a:t>
            </a:r>
            <a:r>
              <a:rPr lang="de-DE" baseline="30000" dirty="0"/>
              <a:t>92+</a:t>
            </a:r>
            <a:r>
              <a:rPr lang="de-DE" dirty="0"/>
              <a:t> =&gt; U</a:t>
            </a:r>
            <a:r>
              <a:rPr lang="de-DE" baseline="30000" dirty="0"/>
              <a:t>92+</a:t>
            </a:r>
            <a:r>
              <a:rPr lang="de-DE" dirty="0"/>
              <a:t> + </a:t>
            </a:r>
            <a:r>
              <a:rPr lang="de-DE" dirty="0">
                <a:solidFill>
                  <a:srgbClr val="FF0000"/>
                </a:solidFill>
              </a:rPr>
              <a:t>U</a:t>
            </a:r>
            <a:r>
              <a:rPr lang="de-DE" baseline="30000" dirty="0">
                <a:solidFill>
                  <a:srgbClr val="FF0000"/>
                </a:solidFill>
              </a:rPr>
              <a:t>91+</a:t>
            </a:r>
            <a:r>
              <a:rPr lang="de-DE" dirty="0">
                <a:solidFill>
                  <a:srgbClr val="FF0000"/>
                </a:solidFill>
              </a:rPr>
              <a:t> + e</a:t>
            </a:r>
            <a:r>
              <a:rPr lang="de-DE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4" name="Abgerundetes Rechteck 53"/>
          <p:cNvSpPr/>
          <p:nvPr/>
        </p:nvSpPr>
        <p:spPr bwMode="auto">
          <a:xfrm>
            <a:off x="2583154" y="2204864"/>
            <a:ext cx="3811043" cy="369332"/>
          </a:xfrm>
          <a:prstGeom prst="round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1" name="Gruppieren 50"/>
          <p:cNvGrpSpPr/>
          <p:nvPr/>
        </p:nvGrpSpPr>
        <p:grpSpPr>
          <a:xfrm>
            <a:off x="7812360" y="1102925"/>
            <a:ext cx="1343215" cy="1586562"/>
            <a:chOff x="7812360" y="1102925"/>
            <a:chExt cx="1343215" cy="1586562"/>
          </a:xfrm>
        </p:grpSpPr>
        <p:sp>
          <p:nvSpPr>
            <p:cNvPr id="56" name="Ellipse 55"/>
            <p:cNvSpPr/>
            <p:nvPr/>
          </p:nvSpPr>
          <p:spPr bwMode="auto">
            <a:xfrm>
              <a:off x="7812360" y="1102925"/>
              <a:ext cx="1343215" cy="1586562"/>
            </a:xfrm>
            <a:prstGeom prst="ellipse">
              <a:avLst/>
            </a:prstGeom>
            <a:gradFill rotWithShape="1">
              <a:gsLst>
                <a:gs pos="0">
                  <a:srgbClr val="FFC000"/>
                </a:gs>
                <a:gs pos="100000">
                  <a:srgbClr val="FFFFFF">
                    <a:alpha val="44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hteck 54"/>
            <p:cNvSpPr/>
            <p:nvPr/>
          </p:nvSpPr>
          <p:spPr>
            <a:xfrm>
              <a:off x="8050412" y="1115548"/>
              <a:ext cx="68480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de-DE" sz="8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68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60" grpId="0"/>
      <p:bldP spid="60" grpId="1"/>
      <p:bldP spid="61" grpId="0" animBg="1"/>
      <p:bldP spid="61" grpId="1" animBg="1"/>
      <p:bldP spid="6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558800"/>
          </a:xfrm>
        </p:spPr>
        <p:txBody>
          <a:bodyPr/>
          <a:lstStyle/>
          <a:p>
            <a:r>
              <a:rPr lang="de-DE" sz="2400" b="1" dirty="0"/>
              <a:t>Study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Bound</a:t>
            </a:r>
            <a:r>
              <a:rPr lang="de-DE" sz="2400" b="1" dirty="0"/>
              <a:t> State QED </a:t>
            </a:r>
            <a:r>
              <a:rPr lang="de-DE" sz="2400" b="1" dirty="0" err="1"/>
              <a:t>and</a:t>
            </a:r>
            <a:r>
              <a:rPr lang="de-DE" sz="2400" b="1" dirty="0"/>
              <a:t> </a:t>
            </a:r>
            <a:r>
              <a:rPr lang="de-DE" sz="2400" b="1" dirty="0" err="1"/>
              <a:t>Nuclear</a:t>
            </a:r>
            <a:r>
              <a:rPr lang="de-DE" sz="2400" b="1" dirty="0"/>
              <a:t> Parameters</a:t>
            </a:r>
          </a:p>
        </p:txBody>
      </p:sp>
      <p:grpSp>
        <p:nvGrpSpPr>
          <p:cNvPr id="188419" name="Gruppieren 1"/>
          <p:cNvGrpSpPr>
            <a:grpSpLocks/>
          </p:cNvGrpSpPr>
          <p:nvPr/>
        </p:nvGrpSpPr>
        <p:grpSpPr bwMode="auto">
          <a:xfrm>
            <a:off x="323850" y="1196975"/>
            <a:ext cx="3887788" cy="4968875"/>
            <a:chOff x="323850" y="1196975"/>
            <a:chExt cx="3887788" cy="4968875"/>
          </a:xfrm>
        </p:grpSpPr>
        <p:sp>
          <p:nvSpPr>
            <p:cNvPr id="188422" name="AutoShape 23"/>
            <p:cNvSpPr>
              <a:spLocks noChangeArrowheads="1"/>
            </p:cNvSpPr>
            <p:nvPr/>
          </p:nvSpPr>
          <p:spPr bwMode="auto">
            <a:xfrm>
              <a:off x="323850" y="1196975"/>
              <a:ext cx="3887788" cy="4968875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188423" name="Line 3"/>
            <p:cNvSpPr>
              <a:spLocks noChangeShapeType="1"/>
            </p:cNvSpPr>
            <p:nvPr/>
          </p:nvSpPr>
          <p:spPr bwMode="auto">
            <a:xfrm>
              <a:off x="1993900" y="3176588"/>
              <a:ext cx="13128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8424" name="Line 4"/>
            <p:cNvSpPr>
              <a:spLocks noChangeShapeType="1"/>
            </p:cNvSpPr>
            <p:nvPr/>
          </p:nvSpPr>
          <p:spPr bwMode="auto">
            <a:xfrm>
              <a:off x="1989138" y="2941638"/>
              <a:ext cx="1317625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8425" name="Line 5"/>
            <p:cNvSpPr>
              <a:spLocks noChangeShapeType="1"/>
            </p:cNvSpPr>
            <p:nvPr/>
          </p:nvSpPr>
          <p:spPr bwMode="auto">
            <a:xfrm>
              <a:off x="2024063" y="4805363"/>
              <a:ext cx="13192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8426" name="Line 6"/>
            <p:cNvSpPr>
              <a:spLocks noChangeShapeType="1"/>
            </p:cNvSpPr>
            <p:nvPr/>
          </p:nvSpPr>
          <p:spPr bwMode="auto">
            <a:xfrm>
              <a:off x="1974850" y="2528888"/>
              <a:ext cx="1317625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8427" name="Text Box 7"/>
            <p:cNvSpPr txBox="1">
              <a:spLocks noChangeArrowheads="1"/>
            </p:cNvSpPr>
            <p:nvPr/>
          </p:nvSpPr>
          <p:spPr bwMode="auto">
            <a:xfrm>
              <a:off x="3343275" y="2287588"/>
              <a:ext cx="8064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2400">
                  <a:solidFill>
                    <a:srgbClr val="FFCC66"/>
                  </a:solidFill>
                </a:rPr>
                <a:t>2p</a:t>
              </a:r>
              <a:r>
                <a:rPr lang="de-DE" sz="2400" baseline="-25000">
                  <a:solidFill>
                    <a:srgbClr val="FFCC66"/>
                  </a:solidFill>
                </a:rPr>
                <a:t>3/2</a:t>
              </a:r>
            </a:p>
          </p:txBody>
        </p:sp>
        <p:sp>
          <p:nvSpPr>
            <p:cNvPr id="188428" name="Text Box 8"/>
            <p:cNvSpPr txBox="1">
              <a:spLocks noChangeArrowheads="1"/>
            </p:cNvSpPr>
            <p:nvPr/>
          </p:nvSpPr>
          <p:spPr bwMode="auto">
            <a:xfrm>
              <a:off x="3357563" y="2755900"/>
              <a:ext cx="8064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2400">
                  <a:solidFill>
                    <a:srgbClr val="FFCC66"/>
                  </a:solidFill>
                </a:rPr>
                <a:t>2p</a:t>
              </a:r>
              <a:r>
                <a:rPr lang="de-DE" sz="2400" baseline="-25000">
                  <a:solidFill>
                    <a:srgbClr val="FFCC66"/>
                  </a:solidFill>
                </a:rPr>
                <a:t>1/2</a:t>
              </a:r>
            </a:p>
          </p:txBody>
        </p:sp>
        <p:sp>
          <p:nvSpPr>
            <p:cNvPr id="188429" name="Text Box 9"/>
            <p:cNvSpPr txBox="1">
              <a:spLocks noChangeArrowheads="1"/>
            </p:cNvSpPr>
            <p:nvPr/>
          </p:nvSpPr>
          <p:spPr bwMode="auto">
            <a:xfrm>
              <a:off x="1187450" y="2943225"/>
              <a:ext cx="7889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2400">
                  <a:solidFill>
                    <a:srgbClr val="FFFFFF"/>
                  </a:solidFill>
                </a:rPr>
                <a:t>2s</a:t>
              </a:r>
              <a:r>
                <a:rPr lang="de-DE" sz="2400" baseline="-25000">
                  <a:solidFill>
                    <a:srgbClr val="FFFFFF"/>
                  </a:solidFill>
                </a:rPr>
                <a:t>1/2</a:t>
              </a:r>
            </a:p>
          </p:txBody>
        </p:sp>
        <p:sp>
          <p:nvSpPr>
            <p:cNvPr id="188430" name="Text Box 10"/>
            <p:cNvSpPr txBox="1">
              <a:spLocks noChangeArrowheads="1"/>
            </p:cNvSpPr>
            <p:nvPr/>
          </p:nvSpPr>
          <p:spPr bwMode="auto">
            <a:xfrm>
              <a:off x="1257300" y="4545013"/>
              <a:ext cx="7889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2400">
                  <a:solidFill>
                    <a:srgbClr val="FFFFFF"/>
                  </a:solidFill>
                </a:rPr>
                <a:t>1s</a:t>
              </a:r>
              <a:r>
                <a:rPr lang="de-DE" sz="2400" baseline="-25000">
                  <a:solidFill>
                    <a:srgbClr val="FFFFFF"/>
                  </a:solidFill>
                </a:rPr>
                <a:t>1/2</a:t>
              </a:r>
            </a:p>
          </p:txBody>
        </p:sp>
        <p:graphicFrame>
          <p:nvGraphicFramePr>
            <p:cNvPr id="188431" name="Object 11"/>
            <p:cNvGraphicFramePr>
              <a:graphicFrameLocks noChangeAspect="1"/>
            </p:cNvGraphicFramePr>
            <p:nvPr/>
          </p:nvGraphicFramePr>
          <p:xfrm>
            <a:off x="2301875" y="4689475"/>
            <a:ext cx="212725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502" name="CorelDRAW" r:id="rId3" imgW="182575" imgH="197815" progId="CorelDRAW.Graphic.9">
                    <p:embed/>
                  </p:oleObj>
                </mc:Choice>
                <mc:Fallback>
                  <p:oleObj name="CorelDRAW" r:id="rId3" imgW="182575" imgH="197815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1875" y="4689475"/>
                          <a:ext cx="212725" cy="231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8432" name="Object 12"/>
            <p:cNvGraphicFramePr>
              <a:graphicFrameLocks noChangeAspect="1"/>
            </p:cNvGraphicFramePr>
            <p:nvPr/>
          </p:nvGraphicFramePr>
          <p:xfrm>
            <a:off x="2840038" y="4689475"/>
            <a:ext cx="212725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503" name="CorelDRAW" r:id="rId5" imgW="182575" imgH="197815" progId="CorelDRAW.Graphic.9">
                    <p:embed/>
                  </p:oleObj>
                </mc:Choice>
                <mc:Fallback>
                  <p:oleObj name="CorelDRAW" r:id="rId5" imgW="182575" imgH="197815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0038" y="4689475"/>
                          <a:ext cx="212725" cy="231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8433" name="Object 13"/>
            <p:cNvGraphicFramePr>
              <a:graphicFrameLocks noChangeAspect="1"/>
            </p:cNvGraphicFramePr>
            <p:nvPr/>
          </p:nvGraphicFramePr>
          <p:xfrm>
            <a:off x="2190750" y="3068638"/>
            <a:ext cx="212725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504" name="CorelDRAW" r:id="rId6" imgW="182575" imgH="197815" progId="CorelDRAW.Graphic.9">
                    <p:embed/>
                  </p:oleObj>
                </mc:Choice>
                <mc:Fallback>
                  <p:oleObj name="CorelDRAW" r:id="rId6" imgW="182575" imgH="197815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0750" y="3068638"/>
                          <a:ext cx="212725" cy="231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8434" name="Text Box 14"/>
            <p:cNvSpPr txBox="1">
              <a:spLocks noChangeArrowheads="1"/>
            </p:cNvSpPr>
            <p:nvPr/>
          </p:nvSpPr>
          <p:spPr bwMode="auto">
            <a:xfrm>
              <a:off x="1358900" y="1665288"/>
              <a:ext cx="25241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2000">
                  <a:solidFill>
                    <a:srgbClr val="FFFFFF"/>
                  </a:solidFill>
                </a:rPr>
                <a:t>e.g. Li-like ions (3 e</a:t>
              </a:r>
              <a:r>
                <a:rPr lang="de-DE" sz="2000" baseline="30000">
                  <a:solidFill>
                    <a:srgbClr val="FFFFFF"/>
                  </a:solidFill>
                </a:rPr>
                <a:t>-</a:t>
              </a:r>
              <a:r>
                <a:rPr lang="de-DE" sz="2000">
                  <a:solidFill>
                    <a:srgbClr val="FFFFFF"/>
                  </a:solidFill>
                </a:rPr>
                <a:t>)</a:t>
              </a:r>
            </a:p>
          </p:txBody>
        </p:sp>
        <p:sp>
          <p:nvSpPr>
            <p:cNvPr id="188435" name="Line 17"/>
            <p:cNvSpPr>
              <a:spLocks noChangeShapeType="1"/>
            </p:cNvSpPr>
            <p:nvPr/>
          </p:nvSpPr>
          <p:spPr bwMode="auto">
            <a:xfrm flipV="1">
              <a:off x="2551113" y="2892425"/>
              <a:ext cx="0" cy="288925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arrow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8436" name="Line 18"/>
            <p:cNvSpPr>
              <a:spLocks noChangeShapeType="1"/>
            </p:cNvSpPr>
            <p:nvPr/>
          </p:nvSpPr>
          <p:spPr bwMode="auto">
            <a:xfrm flipH="1" flipV="1">
              <a:off x="2840038" y="2528888"/>
              <a:ext cx="3175" cy="64770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arrow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8437" name="Text Box 19"/>
            <p:cNvSpPr txBox="1">
              <a:spLocks noChangeArrowheads="1"/>
            </p:cNvSpPr>
            <p:nvPr/>
          </p:nvSpPr>
          <p:spPr bwMode="auto">
            <a:xfrm rot="-5400000">
              <a:off x="76994" y="4468019"/>
              <a:ext cx="1371600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2800" b="1">
                  <a:solidFill>
                    <a:srgbClr val="FFFFFF"/>
                  </a:solidFill>
                </a:rPr>
                <a:t>K-shell</a:t>
              </a:r>
            </a:p>
          </p:txBody>
        </p:sp>
        <p:sp>
          <p:nvSpPr>
            <p:cNvPr id="188438" name="Text Box 20"/>
            <p:cNvSpPr txBox="1">
              <a:spLocks noChangeArrowheads="1"/>
            </p:cNvSpPr>
            <p:nvPr/>
          </p:nvSpPr>
          <p:spPr bwMode="auto">
            <a:xfrm rot="-5400000">
              <a:off x="61913" y="2503488"/>
              <a:ext cx="1331912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2800" b="1">
                  <a:solidFill>
                    <a:srgbClr val="FFFFFF"/>
                  </a:solidFill>
                </a:rPr>
                <a:t>L-shell</a:t>
              </a:r>
            </a:p>
          </p:txBody>
        </p:sp>
      </p:grpSp>
      <p:sp>
        <p:nvSpPr>
          <p:cNvPr id="410645" name="AutoShape 21"/>
          <p:cNvSpPr>
            <a:spLocks noChangeArrowheads="1"/>
          </p:cNvSpPr>
          <p:nvPr/>
        </p:nvSpPr>
        <p:spPr bwMode="auto">
          <a:xfrm>
            <a:off x="4341813" y="1341438"/>
            <a:ext cx="4622800" cy="338613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410646" name="Text Box 22"/>
          <p:cNvSpPr txBox="1">
            <a:spLocks noChangeArrowheads="1"/>
          </p:cNvSpPr>
          <p:nvPr/>
        </p:nvSpPr>
        <p:spPr bwMode="auto">
          <a:xfrm>
            <a:off x="4716463" y="1458913"/>
            <a:ext cx="386715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SzPct val="125000"/>
              <a:buFontTx/>
              <a:buChar char="•"/>
            </a:pPr>
            <a:r>
              <a:rPr lang="de-DE" dirty="0">
                <a:solidFill>
                  <a:srgbClr val="000000"/>
                </a:solidFill>
              </a:rPr>
              <a:t>  </a:t>
            </a:r>
            <a:r>
              <a:rPr lang="de-DE" dirty="0" err="1">
                <a:solidFill>
                  <a:srgbClr val="000000"/>
                </a:solidFill>
              </a:rPr>
              <a:t>simplest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atomic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systems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  „</a:t>
            </a:r>
            <a:r>
              <a:rPr lang="de-DE" dirty="0" err="1">
                <a:solidFill>
                  <a:srgbClr val="000000"/>
                </a:solidFill>
              </a:rPr>
              <a:t>low-energy</a:t>
            </a:r>
            <a:r>
              <a:rPr lang="de-DE" dirty="0">
                <a:solidFill>
                  <a:srgbClr val="000000"/>
                </a:solidFill>
              </a:rPr>
              <a:t>“ intra-</a:t>
            </a:r>
            <a:r>
              <a:rPr lang="de-DE" dirty="0" err="1">
                <a:solidFill>
                  <a:srgbClr val="000000"/>
                </a:solidFill>
              </a:rPr>
              <a:t>shell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transitions</a:t>
            </a:r>
            <a:r>
              <a:rPr lang="de-DE" dirty="0">
                <a:solidFill>
                  <a:srgbClr val="000000"/>
                </a:solidFill>
              </a:rPr>
              <a:t>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   </a:t>
            </a:r>
            <a:r>
              <a:rPr lang="de-DE" dirty="0" smtClean="0">
                <a:solidFill>
                  <a:srgbClr val="000000"/>
                </a:solidFill>
              </a:rPr>
              <a:t>(</a:t>
            </a:r>
            <a:r>
              <a:rPr lang="de-DE" dirty="0" err="1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dirty="0" err="1" smtClean="0">
                <a:solidFill>
                  <a:srgbClr val="000000"/>
                </a:solidFill>
              </a:rPr>
              <a:t>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= 0 )</a:t>
            </a:r>
          </a:p>
          <a:p>
            <a:pPr eaLnBrk="1" hangingPunct="1">
              <a:spcBef>
                <a:spcPct val="30000"/>
              </a:spcBef>
              <a:buSzPct val="125000"/>
              <a:buFontTx/>
              <a:buChar char="•"/>
            </a:pPr>
            <a:r>
              <a:rPr lang="de-DE" dirty="0">
                <a:solidFill>
                  <a:srgbClr val="000000"/>
                </a:solidFill>
              </a:rPr>
              <a:t>  large </a:t>
            </a:r>
            <a:r>
              <a:rPr lang="de-DE" dirty="0" err="1">
                <a:solidFill>
                  <a:srgbClr val="000000"/>
                </a:solidFill>
              </a:rPr>
              <a:t>contributions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from</a:t>
            </a:r>
            <a:r>
              <a:rPr lang="de-DE" dirty="0">
                <a:solidFill>
                  <a:srgbClr val="000000"/>
                </a:solidFill>
              </a:rPr>
              <a:t> QED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    </a:t>
            </a:r>
            <a:r>
              <a:rPr lang="de-DE" dirty="0" err="1">
                <a:solidFill>
                  <a:srgbClr val="000000"/>
                </a:solidFill>
              </a:rPr>
              <a:t>nuclear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size</a:t>
            </a:r>
            <a:r>
              <a:rPr lang="de-DE" dirty="0">
                <a:solidFill>
                  <a:srgbClr val="000000"/>
                </a:solidFill>
              </a:rPr>
              <a:t>  </a:t>
            </a:r>
          </a:p>
          <a:p>
            <a:pPr eaLnBrk="1" hangingPunct="1">
              <a:spcBef>
                <a:spcPct val="30000"/>
              </a:spcBef>
              <a:buSzPct val="125000"/>
            </a:pPr>
            <a:r>
              <a:rPr lang="de-DE" dirty="0">
                <a:solidFill>
                  <a:srgbClr val="000000"/>
                </a:solidFill>
              </a:rPr>
              <a:t>    </a:t>
            </a:r>
            <a:r>
              <a:rPr lang="de-DE" dirty="0">
                <a:solidFill>
                  <a:srgbClr val="000000"/>
                </a:solidFill>
                <a:latin typeface="Symbol" pitchFamily="18" charset="2"/>
              </a:rPr>
              <a:t>Þ</a:t>
            </a:r>
            <a:r>
              <a:rPr lang="de-DE" dirty="0">
                <a:solidFill>
                  <a:srgbClr val="000000"/>
                </a:solidFill>
              </a:rPr>
              <a:t> high </a:t>
            </a:r>
            <a:r>
              <a:rPr lang="de-DE" dirty="0" err="1">
                <a:solidFill>
                  <a:srgbClr val="000000"/>
                </a:solidFill>
              </a:rPr>
              <a:t>sensitivity</a:t>
            </a:r>
            <a:endParaRPr lang="de-DE" dirty="0">
              <a:solidFill>
                <a:srgbClr val="000000"/>
              </a:solidFill>
            </a:endParaRPr>
          </a:p>
          <a:p>
            <a:pPr eaLnBrk="1" hangingPunct="1">
              <a:spcBef>
                <a:spcPct val="30000"/>
              </a:spcBef>
              <a:buSzPct val="125000"/>
              <a:buFontTx/>
              <a:buChar char="•"/>
            </a:pPr>
            <a:r>
              <a:rPr lang="de-DE" dirty="0" smtClean="0">
                <a:solidFill>
                  <a:srgbClr val="000000"/>
                </a:solidFill>
              </a:rPr>
              <a:t> simple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describe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theoretically</a:t>
            </a:r>
            <a:r>
              <a:rPr lang="de-DE" dirty="0">
                <a:solidFill>
                  <a:srgbClr val="000000"/>
                </a:solidFill>
              </a:rPr>
              <a:t>,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   e.g. Li-</a:t>
            </a:r>
            <a:r>
              <a:rPr lang="de-DE" dirty="0" err="1">
                <a:solidFill>
                  <a:srgbClr val="000000"/>
                </a:solidFill>
              </a:rPr>
              <a:t>like</a:t>
            </a:r>
            <a:r>
              <a:rPr lang="de-DE" dirty="0">
                <a:solidFill>
                  <a:srgbClr val="000000"/>
                </a:solidFill>
              </a:rPr>
              <a:t>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   </a:t>
            </a:r>
            <a:r>
              <a:rPr lang="de-DE" dirty="0">
                <a:solidFill>
                  <a:srgbClr val="000000"/>
                </a:solidFill>
                <a:latin typeface="Symbol" pitchFamily="18" charset="2"/>
              </a:rPr>
              <a:t>Þ</a:t>
            </a:r>
            <a:r>
              <a:rPr lang="de-DE" dirty="0">
                <a:solidFill>
                  <a:srgbClr val="000000"/>
                </a:solidFill>
              </a:rPr>
              <a:t> 1 „</a:t>
            </a:r>
            <a:r>
              <a:rPr lang="de-DE" dirty="0" err="1">
                <a:solidFill>
                  <a:srgbClr val="000000"/>
                </a:solidFill>
              </a:rPr>
              <a:t>valance</a:t>
            </a:r>
            <a:r>
              <a:rPr lang="de-DE" dirty="0">
                <a:solidFill>
                  <a:srgbClr val="000000"/>
                </a:solidFill>
              </a:rPr>
              <a:t>“ </a:t>
            </a:r>
            <a:r>
              <a:rPr lang="de-DE" dirty="0" err="1">
                <a:solidFill>
                  <a:srgbClr val="000000"/>
                </a:solidFill>
              </a:rPr>
              <a:t>electron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small</a:t>
            </a:r>
            <a:r>
              <a:rPr lang="de-DE" dirty="0">
                <a:solidFill>
                  <a:srgbClr val="000000"/>
                </a:solidFill>
              </a:rPr>
              <a:t/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   </a:t>
            </a:r>
            <a:r>
              <a:rPr lang="de-DE" dirty="0" err="1">
                <a:solidFill>
                  <a:srgbClr val="000000"/>
                </a:solidFill>
              </a:rPr>
              <a:t>contributions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from</a:t>
            </a:r>
            <a:r>
              <a:rPr lang="de-DE" dirty="0">
                <a:solidFill>
                  <a:srgbClr val="000000"/>
                </a:solidFill>
              </a:rPr>
              <a:t> e-e-</a:t>
            </a:r>
            <a:r>
              <a:rPr lang="de-DE" dirty="0" err="1">
                <a:solidFill>
                  <a:srgbClr val="000000"/>
                </a:solidFill>
              </a:rPr>
              <a:t>interaction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716463" y="541337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  </a:t>
            </a:r>
            <a:endParaRPr lang="de-DE" dirty="0"/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4499992" y="5013176"/>
            <a:ext cx="4334085" cy="144713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de-DE" sz="2000" b="1" dirty="0" smtClean="0">
                <a:solidFill>
                  <a:schemeClr val="tx1"/>
                </a:solidFill>
              </a:rPr>
              <a:t>X-</a:t>
            </a:r>
            <a:r>
              <a:rPr lang="de-DE" sz="2000" b="1" dirty="0" err="1" smtClean="0">
                <a:solidFill>
                  <a:schemeClr val="tx1"/>
                </a:solidFill>
              </a:rPr>
              <a:t>ray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laser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gives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access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to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the</a:t>
            </a:r>
            <a:r>
              <a:rPr lang="de-DE" sz="2000" b="1" dirty="0" smtClean="0">
                <a:solidFill>
                  <a:schemeClr val="tx1"/>
                </a:solidFill>
              </a:rPr>
              <a:t>  </a:t>
            </a:r>
            <a:r>
              <a:rPr lang="de-DE" sz="2000" b="1" dirty="0" err="1" smtClean="0">
                <a:solidFill>
                  <a:schemeClr val="tx1"/>
                </a:solidFill>
              </a:rPr>
              <a:t>fine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structure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of</a:t>
            </a:r>
            <a:r>
              <a:rPr lang="de-DE" sz="2000" b="1" dirty="0" smtClean="0">
                <a:solidFill>
                  <a:schemeClr val="tx1"/>
                </a:solidFill>
              </a:rPr>
              <a:t> lithium-</a:t>
            </a:r>
            <a:r>
              <a:rPr lang="de-DE" sz="2000" b="1" dirty="0" err="1" smtClean="0">
                <a:solidFill>
                  <a:schemeClr val="tx1"/>
                </a:solidFill>
              </a:rPr>
              <a:t>like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ions</a:t>
            </a:r>
            <a:endParaRPr lang="de-DE" sz="24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Rechteck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pPr>
              <a:defRPr/>
            </a:pPr>
            <a:fld id="{9C4C6408-4C2B-4C33-9940-F2005755A2E9}" type="slidenum">
              <a:rPr lang="en-US"/>
              <a:pPr>
                <a:defRPr/>
              </a:pPr>
              <a:t>36</a:t>
            </a:fld>
            <a:endParaRPr lang="en-US"/>
          </a:p>
        </p:txBody>
      </p:sp>
      <p:pic>
        <p:nvPicPr>
          <p:cNvPr id="141314" name="Picture 2" descr="Pd_plasma_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4392613" cy="524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395288" y="343000"/>
            <a:ext cx="8748712" cy="493712"/>
          </a:xfrm>
          <a:noFill/>
          <a:ln/>
        </p:spPr>
        <p:txBody>
          <a:bodyPr/>
          <a:lstStyle/>
          <a:p>
            <a:r>
              <a:rPr lang="de-DE" sz="2800" b="0" dirty="0" smtClean="0"/>
              <a:t>X-</a:t>
            </a:r>
            <a:r>
              <a:rPr lang="de-DE" sz="2800" b="0" dirty="0" err="1" smtClean="0"/>
              <a:t>ray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laser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gives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access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to</a:t>
            </a:r>
            <a:r>
              <a:rPr lang="de-DE" sz="2800" b="0" dirty="0" smtClean="0"/>
              <a:t> lithium-</a:t>
            </a:r>
            <a:r>
              <a:rPr lang="de-DE" sz="2800" b="0" dirty="0" err="1" smtClean="0"/>
              <a:t>like</a:t>
            </a:r>
            <a:r>
              <a:rPr lang="de-DE" sz="2800" b="0" dirty="0" smtClean="0"/>
              <a:t> </a:t>
            </a:r>
            <a:r>
              <a:rPr lang="de-DE" sz="2800" b="0" dirty="0" err="1" smtClean="0"/>
              <a:t>ions</a:t>
            </a:r>
            <a:r>
              <a:rPr lang="en-GB" sz="2800" b="0" dirty="0" smtClean="0"/>
              <a:t/>
            </a:r>
            <a:br>
              <a:rPr lang="en-GB" sz="2800" b="0" dirty="0" smtClean="0"/>
            </a:br>
            <a:endParaRPr lang="de-DE" sz="2800" b="0" dirty="0" smtClean="0"/>
          </a:p>
        </p:txBody>
      </p:sp>
      <p:pic>
        <p:nvPicPr>
          <p:cNvPr id="141316" name="Picture 4" descr="lilike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183991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13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217051"/>
              </p:ext>
            </p:extLst>
          </p:nvPr>
        </p:nvGraphicFramePr>
        <p:xfrm>
          <a:off x="6119841" y="2420888"/>
          <a:ext cx="1801755" cy="1119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3" name="Equation" r:id="rId6" imgW="736560" imgH="406080" progId="Equation.3">
                  <p:embed/>
                </p:oleObj>
              </mc:Choice>
              <mc:Fallback>
                <p:oleObj name="Equation" r:id="rId6" imgW="7365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9841" y="2420888"/>
                        <a:ext cx="1801755" cy="1119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20" name="Line 8"/>
          <p:cNvSpPr>
            <a:spLocks noChangeShapeType="1"/>
          </p:cNvSpPr>
          <p:nvPr/>
        </p:nvSpPr>
        <p:spPr bwMode="auto">
          <a:xfrm>
            <a:off x="7092950" y="1125538"/>
            <a:ext cx="906463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1321" name="Line 9"/>
          <p:cNvSpPr>
            <a:spLocks noChangeShapeType="1"/>
          </p:cNvSpPr>
          <p:nvPr/>
        </p:nvSpPr>
        <p:spPr bwMode="auto">
          <a:xfrm>
            <a:off x="7092950" y="1468438"/>
            <a:ext cx="906463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1322" name="Line 10"/>
          <p:cNvSpPr>
            <a:spLocks noChangeShapeType="1"/>
          </p:cNvSpPr>
          <p:nvPr/>
        </p:nvSpPr>
        <p:spPr bwMode="auto">
          <a:xfrm>
            <a:off x="6084888" y="1993900"/>
            <a:ext cx="90805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1323" name="Text Box 11"/>
          <p:cNvSpPr txBox="1">
            <a:spLocks noChangeArrowheads="1"/>
          </p:cNvSpPr>
          <p:nvPr/>
        </p:nvSpPr>
        <p:spPr bwMode="auto">
          <a:xfrm>
            <a:off x="7011988" y="1822450"/>
            <a:ext cx="7286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1200" b="1" baseline="30000"/>
              <a:t>2</a:t>
            </a:r>
            <a:r>
              <a:rPr lang="de-DE" sz="1200" b="1"/>
              <a:t>S</a:t>
            </a:r>
            <a:r>
              <a:rPr lang="de-DE" sz="1200" b="1" baseline="-25000"/>
              <a:t>1/2</a:t>
            </a:r>
          </a:p>
        </p:txBody>
      </p:sp>
      <p:sp>
        <p:nvSpPr>
          <p:cNvPr id="141324" name="Text Box 12"/>
          <p:cNvSpPr txBox="1">
            <a:spLocks noChangeArrowheads="1"/>
          </p:cNvSpPr>
          <p:nvPr/>
        </p:nvSpPr>
        <p:spPr bwMode="auto">
          <a:xfrm>
            <a:off x="8024813" y="1312863"/>
            <a:ext cx="669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1200" b="1" baseline="30000"/>
              <a:t>2</a:t>
            </a:r>
            <a:r>
              <a:rPr lang="de-DE" sz="1200" b="1"/>
              <a:t>P</a:t>
            </a:r>
            <a:r>
              <a:rPr lang="de-DE" sz="1200" b="1" baseline="-25000"/>
              <a:t>1/2</a:t>
            </a:r>
          </a:p>
        </p:txBody>
      </p:sp>
      <p:sp>
        <p:nvSpPr>
          <p:cNvPr id="141325" name="Text Box 13"/>
          <p:cNvSpPr txBox="1">
            <a:spLocks noChangeArrowheads="1"/>
          </p:cNvSpPr>
          <p:nvPr/>
        </p:nvSpPr>
        <p:spPr bwMode="auto">
          <a:xfrm>
            <a:off x="8018463" y="987425"/>
            <a:ext cx="676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1200" b="1" baseline="30000"/>
              <a:t>2</a:t>
            </a:r>
            <a:r>
              <a:rPr lang="de-DE" sz="1200" b="1"/>
              <a:t>P</a:t>
            </a:r>
            <a:r>
              <a:rPr lang="de-DE" sz="1200" b="1" baseline="-25000"/>
              <a:t>3/2</a:t>
            </a:r>
          </a:p>
        </p:txBody>
      </p:sp>
      <p:sp>
        <p:nvSpPr>
          <p:cNvPr id="141326" name="Line 14"/>
          <p:cNvSpPr>
            <a:spLocks noChangeShapeType="1"/>
          </p:cNvSpPr>
          <p:nvPr/>
        </p:nvSpPr>
        <p:spPr bwMode="auto">
          <a:xfrm flipV="1">
            <a:off x="6551613" y="1181100"/>
            <a:ext cx="612775" cy="809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1327" name="Line 15"/>
          <p:cNvSpPr>
            <a:spLocks noChangeShapeType="1"/>
          </p:cNvSpPr>
          <p:nvPr/>
        </p:nvSpPr>
        <p:spPr bwMode="auto">
          <a:xfrm flipV="1">
            <a:off x="6877050" y="1541463"/>
            <a:ext cx="287338" cy="436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1328" name="Text Box 16"/>
          <p:cNvSpPr txBox="1">
            <a:spLocks noChangeArrowheads="1"/>
          </p:cNvSpPr>
          <p:nvPr/>
        </p:nvSpPr>
        <p:spPr bwMode="auto">
          <a:xfrm>
            <a:off x="539750" y="4797152"/>
            <a:ext cx="4465638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1800" dirty="0">
                <a:solidFill>
                  <a:schemeClr val="bg1"/>
                </a:solidFill>
              </a:rPr>
              <a:t>Will </a:t>
            </a:r>
            <a:r>
              <a:rPr lang="de-DE" sz="1800" dirty="0" err="1">
                <a:solidFill>
                  <a:schemeClr val="bg1"/>
                </a:solidFill>
              </a:rPr>
              <a:t>allow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for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precision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tests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of</a:t>
            </a:r>
            <a:r>
              <a:rPr lang="de-DE" sz="1800" dirty="0">
                <a:solidFill>
                  <a:schemeClr val="bg1"/>
                </a:solidFill>
              </a:rPr>
              <a:t> QED, </a:t>
            </a:r>
            <a:r>
              <a:rPr lang="de-DE" sz="1800" dirty="0" err="1">
                <a:solidFill>
                  <a:schemeClr val="bg1"/>
                </a:solidFill>
              </a:rPr>
              <a:t>atomic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physics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and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nuclear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models</a:t>
            </a:r>
            <a:r>
              <a:rPr lang="de-DE" sz="1800" dirty="0">
                <a:solidFill>
                  <a:schemeClr val="bg1"/>
                </a:solidFill>
              </a:rPr>
              <a:t> ! </a:t>
            </a:r>
            <a:endParaRPr lang="de-DE" sz="1800" dirty="0" smtClean="0">
              <a:solidFill>
                <a:schemeClr val="bg1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dirty="0" err="1" smtClean="0">
                <a:solidFill>
                  <a:schemeClr val="bg1"/>
                </a:solidFill>
              </a:rPr>
              <a:t>Ideally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suited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for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HESR: All </a:t>
            </a:r>
            <a:r>
              <a:rPr lang="de-DE" dirty="0" err="1" smtClean="0">
                <a:solidFill>
                  <a:schemeClr val="bg1"/>
                </a:solidFill>
              </a:rPr>
              <a:t>fine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structure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transition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can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addressed</a:t>
            </a:r>
            <a:r>
              <a:rPr lang="de-DE" dirty="0" smtClean="0">
                <a:solidFill>
                  <a:schemeClr val="bg1"/>
                </a:solidFill>
              </a:rPr>
              <a:t>  </a:t>
            </a:r>
            <a:r>
              <a:rPr lang="de-DE" dirty="0" err="1" smtClean="0">
                <a:solidFill>
                  <a:schemeClr val="bg1"/>
                </a:solidFill>
              </a:rPr>
              <a:t>for</a:t>
            </a:r>
            <a:r>
              <a:rPr lang="de-DE" dirty="0" smtClean="0">
                <a:solidFill>
                  <a:schemeClr val="bg1"/>
                </a:solidFill>
              </a:rPr>
              <a:t> all </a:t>
            </a:r>
            <a:r>
              <a:rPr lang="de-DE" dirty="0" err="1" smtClean="0">
                <a:solidFill>
                  <a:schemeClr val="bg1"/>
                </a:solidFill>
              </a:rPr>
              <a:t>excotic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nuclei</a:t>
            </a:r>
            <a:endParaRPr lang="de-DE" dirty="0" smtClean="0">
              <a:solidFill>
                <a:schemeClr val="bg1"/>
              </a:solidFill>
            </a:endParaRPr>
          </a:p>
        </p:txBody>
      </p:sp>
      <p:grpSp>
        <p:nvGrpSpPr>
          <p:cNvPr id="141329" name="Group 17"/>
          <p:cNvGrpSpPr>
            <a:grpSpLocks/>
          </p:cNvGrpSpPr>
          <p:nvPr/>
        </p:nvGrpSpPr>
        <p:grpSpPr bwMode="auto">
          <a:xfrm>
            <a:off x="5219700" y="4005263"/>
            <a:ext cx="3752850" cy="2554287"/>
            <a:chOff x="2978" y="2256"/>
            <a:chExt cx="2409" cy="1792"/>
          </a:xfrm>
        </p:grpSpPr>
        <p:grpSp>
          <p:nvGrpSpPr>
            <p:cNvPr id="141330" name="Group 18"/>
            <p:cNvGrpSpPr>
              <a:grpSpLocks/>
            </p:cNvGrpSpPr>
            <p:nvPr/>
          </p:nvGrpSpPr>
          <p:grpSpPr bwMode="auto">
            <a:xfrm>
              <a:off x="2978" y="2256"/>
              <a:ext cx="2409" cy="1671"/>
              <a:chOff x="1502" y="1210"/>
              <a:chExt cx="2676" cy="1962"/>
            </a:xfrm>
          </p:grpSpPr>
          <p:sp>
            <p:nvSpPr>
              <p:cNvPr id="141331" name="Rectangle 19"/>
              <p:cNvSpPr>
                <a:spLocks noChangeArrowheads="1"/>
              </p:cNvSpPr>
              <p:nvPr/>
            </p:nvSpPr>
            <p:spPr bwMode="auto">
              <a:xfrm>
                <a:off x="1706" y="1210"/>
                <a:ext cx="2455" cy="17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32" name="Rectangle 20"/>
              <p:cNvSpPr>
                <a:spLocks noChangeArrowheads="1"/>
              </p:cNvSpPr>
              <p:nvPr/>
            </p:nvSpPr>
            <p:spPr bwMode="auto">
              <a:xfrm>
                <a:off x="1706" y="1210"/>
                <a:ext cx="2455" cy="178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33" name="Line 21"/>
              <p:cNvSpPr>
                <a:spLocks noChangeShapeType="1"/>
              </p:cNvSpPr>
              <p:nvPr/>
            </p:nvSpPr>
            <p:spPr bwMode="auto">
              <a:xfrm>
                <a:off x="1706" y="2990"/>
                <a:ext cx="245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34" name="Line 22"/>
              <p:cNvSpPr>
                <a:spLocks noChangeShapeType="1"/>
              </p:cNvSpPr>
              <p:nvPr/>
            </p:nvSpPr>
            <p:spPr bwMode="auto">
              <a:xfrm flipV="1">
                <a:off x="1706" y="1210"/>
                <a:ext cx="0" cy="178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35" name="Line 23"/>
              <p:cNvSpPr>
                <a:spLocks noChangeShapeType="1"/>
              </p:cNvSpPr>
              <p:nvPr/>
            </p:nvSpPr>
            <p:spPr bwMode="auto">
              <a:xfrm>
                <a:off x="1706" y="2990"/>
                <a:ext cx="0" cy="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36" name="Rectangle 24"/>
              <p:cNvSpPr>
                <a:spLocks noChangeArrowheads="1"/>
              </p:cNvSpPr>
              <p:nvPr/>
            </p:nvSpPr>
            <p:spPr bwMode="auto">
              <a:xfrm>
                <a:off x="1645" y="3033"/>
                <a:ext cx="11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50</a:t>
                </a:r>
                <a:endParaRPr lang="de-DE" sz="1100" b="1"/>
              </a:p>
            </p:txBody>
          </p:sp>
          <p:sp>
            <p:nvSpPr>
              <p:cNvPr id="141337" name="Line 25"/>
              <p:cNvSpPr>
                <a:spLocks noChangeShapeType="1"/>
              </p:cNvSpPr>
              <p:nvPr/>
            </p:nvSpPr>
            <p:spPr bwMode="auto">
              <a:xfrm>
                <a:off x="1763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38" name="Line 26"/>
              <p:cNvSpPr>
                <a:spLocks noChangeShapeType="1"/>
              </p:cNvSpPr>
              <p:nvPr/>
            </p:nvSpPr>
            <p:spPr bwMode="auto">
              <a:xfrm>
                <a:off x="1819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39" name="Line 27"/>
              <p:cNvSpPr>
                <a:spLocks noChangeShapeType="1"/>
              </p:cNvSpPr>
              <p:nvPr/>
            </p:nvSpPr>
            <p:spPr bwMode="auto">
              <a:xfrm>
                <a:off x="1882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40" name="Line 28"/>
              <p:cNvSpPr>
                <a:spLocks noChangeShapeType="1"/>
              </p:cNvSpPr>
              <p:nvPr/>
            </p:nvSpPr>
            <p:spPr bwMode="auto">
              <a:xfrm>
                <a:off x="1938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41" name="Line 29"/>
              <p:cNvSpPr>
                <a:spLocks noChangeShapeType="1"/>
              </p:cNvSpPr>
              <p:nvPr/>
            </p:nvSpPr>
            <p:spPr bwMode="auto">
              <a:xfrm>
                <a:off x="1995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42" name="Line 30"/>
              <p:cNvSpPr>
                <a:spLocks noChangeShapeType="1"/>
              </p:cNvSpPr>
              <p:nvPr/>
            </p:nvSpPr>
            <p:spPr bwMode="auto">
              <a:xfrm>
                <a:off x="2057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43" name="Line 31"/>
              <p:cNvSpPr>
                <a:spLocks noChangeShapeType="1"/>
              </p:cNvSpPr>
              <p:nvPr/>
            </p:nvSpPr>
            <p:spPr bwMode="auto">
              <a:xfrm>
                <a:off x="2114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44" name="Line 32"/>
              <p:cNvSpPr>
                <a:spLocks noChangeShapeType="1"/>
              </p:cNvSpPr>
              <p:nvPr/>
            </p:nvSpPr>
            <p:spPr bwMode="auto">
              <a:xfrm>
                <a:off x="2171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45" name="Line 33"/>
              <p:cNvSpPr>
                <a:spLocks noChangeShapeType="1"/>
              </p:cNvSpPr>
              <p:nvPr/>
            </p:nvSpPr>
            <p:spPr bwMode="auto">
              <a:xfrm>
                <a:off x="2233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46" name="Line 34"/>
              <p:cNvSpPr>
                <a:spLocks noChangeShapeType="1"/>
              </p:cNvSpPr>
              <p:nvPr/>
            </p:nvSpPr>
            <p:spPr bwMode="auto">
              <a:xfrm>
                <a:off x="2290" y="2990"/>
                <a:ext cx="0" cy="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47" name="Rectangle 35"/>
              <p:cNvSpPr>
                <a:spLocks noChangeArrowheads="1"/>
              </p:cNvSpPr>
              <p:nvPr/>
            </p:nvSpPr>
            <p:spPr bwMode="auto">
              <a:xfrm>
                <a:off x="2226" y="3033"/>
                <a:ext cx="11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60</a:t>
                </a:r>
                <a:endParaRPr lang="de-DE" sz="1100" b="1"/>
              </a:p>
            </p:txBody>
          </p:sp>
          <p:sp>
            <p:nvSpPr>
              <p:cNvPr id="141348" name="Line 36"/>
              <p:cNvSpPr>
                <a:spLocks noChangeShapeType="1"/>
              </p:cNvSpPr>
              <p:nvPr/>
            </p:nvSpPr>
            <p:spPr bwMode="auto">
              <a:xfrm>
                <a:off x="2347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49" name="Line 37"/>
              <p:cNvSpPr>
                <a:spLocks noChangeShapeType="1"/>
              </p:cNvSpPr>
              <p:nvPr/>
            </p:nvSpPr>
            <p:spPr bwMode="auto">
              <a:xfrm>
                <a:off x="2409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50" name="Line 38"/>
              <p:cNvSpPr>
                <a:spLocks noChangeShapeType="1"/>
              </p:cNvSpPr>
              <p:nvPr/>
            </p:nvSpPr>
            <p:spPr bwMode="auto">
              <a:xfrm>
                <a:off x="2466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51" name="Line 39"/>
              <p:cNvSpPr>
                <a:spLocks noChangeShapeType="1"/>
              </p:cNvSpPr>
              <p:nvPr/>
            </p:nvSpPr>
            <p:spPr bwMode="auto">
              <a:xfrm>
                <a:off x="2522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52" name="Line 40"/>
              <p:cNvSpPr>
                <a:spLocks noChangeShapeType="1"/>
              </p:cNvSpPr>
              <p:nvPr/>
            </p:nvSpPr>
            <p:spPr bwMode="auto">
              <a:xfrm>
                <a:off x="2579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53" name="Line 41"/>
              <p:cNvSpPr>
                <a:spLocks noChangeShapeType="1"/>
              </p:cNvSpPr>
              <p:nvPr/>
            </p:nvSpPr>
            <p:spPr bwMode="auto">
              <a:xfrm>
                <a:off x="2641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54" name="Line 42"/>
              <p:cNvSpPr>
                <a:spLocks noChangeShapeType="1"/>
              </p:cNvSpPr>
              <p:nvPr/>
            </p:nvSpPr>
            <p:spPr bwMode="auto">
              <a:xfrm>
                <a:off x="2698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55" name="Line 43"/>
              <p:cNvSpPr>
                <a:spLocks noChangeShapeType="1"/>
              </p:cNvSpPr>
              <p:nvPr/>
            </p:nvSpPr>
            <p:spPr bwMode="auto">
              <a:xfrm>
                <a:off x="2760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56" name="Line 44"/>
              <p:cNvSpPr>
                <a:spLocks noChangeShapeType="1"/>
              </p:cNvSpPr>
              <p:nvPr/>
            </p:nvSpPr>
            <p:spPr bwMode="auto">
              <a:xfrm>
                <a:off x="2817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57" name="Line 45"/>
              <p:cNvSpPr>
                <a:spLocks noChangeShapeType="1"/>
              </p:cNvSpPr>
              <p:nvPr/>
            </p:nvSpPr>
            <p:spPr bwMode="auto">
              <a:xfrm>
                <a:off x="2874" y="2990"/>
                <a:ext cx="0" cy="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58" name="Rectangle 46"/>
              <p:cNvSpPr>
                <a:spLocks noChangeArrowheads="1"/>
              </p:cNvSpPr>
              <p:nvPr/>
            </p:nvSpPr>
            <p:spPr bwMode="auto">
              <a:xfrm>
                <a:off x="2811" y="3033"/>
                <a:ext cx="11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70</a:t>
                </a:r>
                <a:endParaRPr lang="de-DE" sz="1100" b="1"/>
              </a:p>
            </p:txBody>
          </p:sp>
          <p:sp>
            <p:nvSpPr>
              <p:cNvPr id="141359" name="Line 47"/>
              <p:cNvSpPr>
                <a:spLocks noChangeShapeType="1"/>
              </p:cNvSpPr>
              <p:nvPr/>
            </p:nvSpPr>
            <p:spPr bwMode="auto">
              <a:xfrm>
                <a:off x="2936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60" name="Line 48"/>
              <p:cNvSpPr>
                <a:spLocks noChangeShapeType="1"/>
              </p:cNvSpPr>
              <p:nvPr/>
            </p:nvSpPr>
            <p:spPr bwMode="auto">
              <a:xfrm>
                <a:off x="2993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61" name="Line 49"/>
              <p:cNvSpPr>
                <a:spLocks noChangeShapeType="1"/>
              </p:cNvSpPr>
              <p:nvPr/>
            </p:nvSpPr>
            <p:spPr bwMode="auto">
              <a:xfrm>
                <a:off x="3050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62" name="Line 50"/>
              <p:cNvSpPr>
                <a:spLocks noChangeShapeType="1"/>
              </p:cNvSpPr>
              <p:nvPr/>
            </p:nvSpPr>
            <p:spPr bwMode="auto">
              <a:xfrm>
                <a:off x="3112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63" name="Line 51"/>
              <p:cNvSpPr>
                <a:spLocks noChangeShapeType="1"/>
              </p:cNvSpPr>
              <p:nvPr/>
            </p:nvSpPr>
            <p:spPr bwMode="auto">
              <a:xfrm>
                <a:off x="3169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64" name="Line 52"/>
              <p:cNvSpPr>
                <a:spLocks noChangeShapeType="1"/>
              </p:cNvSpPr>
              <p:nvPr/>
            </p:nvSpPr>
            <p:spPr bwMode="auto">
              <a:xfrm>
                <a:off x="3225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65" name="Line 53"/>
              <p:cNvSpPr>
                <a:spLocks noChangeShapeType="1"/>
              </p:cNvSpPr>
              <p:nvPr/>
            </p:nvSpPr>
            <p:spPr bwMode="auto">
              <a:xfrm>
                <a:off x="3288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66" name="Line 54"/>
              <p:cNvSpPr>
                <a:spLocks noChangeShapeType="1"/>
              </p:cNvSpPr>
              <p:nvPr/>
            </p:nvSpPr>
            <p:spPr bwMode="auto">
              <a:xfrm>
                <a:off x="3344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67" name="Line 55"/>
              <p:cNvSpPr>
                <a:spLocks noChangeShapeType="1"/>
              </p:cNvSpPr>
              <p:nvPr/>
            </p:nvSpPr>
            <p:spPr bwMode="auto">
              <a:xfrm>
                <a:off x="3401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68" name="Line 56"/>
              <p:cNvSpPr>
                <a:spLocks noChangeShapeType="1"/>
              </p:cNvSpPr>
              <p:nvPr/>
            </p:nvSpPr>
            <p:spPr bwMode="auto">
              <a:xfrm>
                <a:off x="3463" y="2990"/>
                <a:ext cx="0" cy="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69" name="Rectangle 57"/>
              <p:cNvSpPr>
                <a:spLocks noChangeArrowheads="1"/>
              </p:cNvSpPr>
              <p:nvPr/>
            </p:nvSpPr>
            <p:spPr bwMode="auto">
              <a:xfrm>
                <a:off x="3401" y="3033"/>
                <a:ext cx="11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80</a:t>
                </a:r>
                <a:endParaRPr lang="de-DE" sz="1100" b="1"/>
              </a:p>
            </p:txBody>
          </p:sp>
          <p:sp>
            <p:nvSpPr>
              <p:cNvPr id="141370" name="Line 58"/>
              <p:cNvSpPr>
                <a:spLocks noChangeShapeType="1"/>
              </p:cNvSpPr>
              <p:nvPr/>
            </p:nvSpPr>
            <p:spPr bwMode="auto">
              <a:xfrm>
                <a:off x="3520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71" name="Line 59"/>
              <p:cNvSpPr>
                <a:spLocks noChangeShapeType="1"/>
              </p:cNvSpPr>
              <p:nvPr/>
            </p:nvSpPr>
            <p:spPr bwMode="auto">
              <a:xfrm>
                <a:off x="3577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72" name="Line 60"/>
              <p:cNvSpPr>
                <a:spLocks noChangeShapeType="1"/>
              </p:cNvSpPr>
              <p:nvPr/>
            </p:nvSpPr>
            <p:spPr bwMode="auto">
              <a:xfrm>
                <a:off x="3639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73" name="Line 61"/>
              <p:cNvSpPr>
                <a:spLocks noChangeShapeType="1"/>
              </p:cNvSpPr>
              <p:nvPr/>
            </p:nvSpPr>
            <p:spPr bwMode="auto">
              <a:xfrm>
                <a:off x="3696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74" name="Line 62"/>
              <p:cNvSpPr>
                <a:spLocks noChangeShapeType="1"/>
              </p:cNvSpPr>
              <p:nvPr/>
            </p:nvSpPr>
            <p:spPr bwMode="auto">
              <a:xfrm>
                <a:off x="3753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75" name="Line 63"/>
              <p:cNvSpPr>
                <a:spLocks noChangeShapeType="1"/>
              </p:cNvSpPr>
              <p:nvPr/>
            </p:nvSpPr>
            <p:spPr bwMode="auto">
              <a:xfrm>
                <a:off x="3815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76" name="Line 64"/>
              <p:cNvSpPr>
                <a:spLocks noChangeShapeType="1"/>
              </p:cNvSpPr>
              <p:nvPr/>
            </p:nvSpPr>
            <p:spPr bwMode="auto">
              <a:xfrm>
                <a:off x="3872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77" name="Line 65"/>
              <p:cNvSpPr>
                <a:spLocks noChangeShapeType="1"/>
              </p:cNvSpPr>
              <p:nvPr/>
            </p:nvSpPr>
            <p:spPr bwMode="auto">
              <a:xfrm>
                <a:off x="3928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78" name="Line 66"/>
              <p:cNvSpPr>
                <a:spLocks noChangeShapeType="1"/>
              </p:cNvSpPr>
              <p:nvPr/>
            </p:nvSpPr>
            <p:spPr bwMode="auto">
              <a:xfrm>
                <a:off x="3991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79" name="Line 67"/>
              <p:cNvSpPr>
                <a:spLocks noChangeShapeType="1"/>
              </p:cNvSpPr>
              <p:nvPr/>
            </p:nvSpPr>
            <p:spPr bwMode="auto">
              <a:xfrm>
                <a:off x="4047" y="2990"/>
                <a:ext cx="0" cy="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80" name="Rectangle 68"/>
              <p:cNvSpPr>
                <a:spLocks noChangeArrowheads="1"/>
              </p:cNvSpPr>
              <p:nvPr/>
            </p:nvSpPr>
            <p:spPr bwMode="auto">
              <a:xfrm>
                <a:off x="3986" y="3033"/>
                <a:ext cx="110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90</a:t>
                </a:r>
                <a:endParaRPr lang="de-DE" sz="1100" b="1"/>
              </a:p>
            </p:txBody>
          </p:sp>
          <p:sp>
            <p:nvSpPr>
              <p:cNvPr id="141381" name="Line 69"/>
              <p:cNvSpPr>
                <a:spLocks noChangeShapeType="1"/>
              </p:cNvSpPr>
              <p:nvPr/>
            </p:nvSpPr>
            <p:spPr bwMode="auto">
              <a:xfrm>
                <a:off x="4104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82" name="Line 70"/>
              <p:cNvSpPr>
                <a:spLocks noChangeShapeType="1"/>
              </p:cNvSpPr>
              <p:nvPr/>
            </p:nvSpPr>
            <p:spPr bwMode="auto">
              <a:xfrm>
                <a:off x="4167" y="2990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83" name="Line 71"/>
              <p:cNvSpPr>
                <a:spLocks noChangeShapeType="1"/>
              </p:cNvSpPr>
              <p:nvPr/>
            </p:nvSpPr>
            <p:spPr bwMode="auto">
              <a:xfrm flipH="1">
                <a:off x="1678" y="2990"/>
                <a:ext cx="2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84" name="Rectangle 72"/>
              <p:cNvSpPr>
                <a:spLocks noChangeArrowheads="1"/>
              </p:cNvSpPr>
              <p:nvPr/>
            </p:nvSpPr>
            <p:spPr bwMode="auto">
              <a:xfrm>
                <a:off x="1593" y="2931"/>
                <a:ext cx="55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0</a:t>
                </a:r>
                <a:endParaRPr lang="de-DE" sz="1100" b="1"/>
              </a:p>
            </p:txBody>
          </p:sp>
          <p:sp>
            <p:nvSpPr>
              <p:cNvPr id="141385" name="Line 73"/>
              <p:cNvSpPr>
                <a:spLocks noChangeShapeType="1"/>
              </p:cNvSpPr>
              <p:nvPr/>
            </p:nvSpPr>
            <p:spPr bwMode="auto">
              <a:xfrm flipH="1">
                <a:off x="1689" y="2948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86" name="Line 74"/>
              <p:cNvSpPr>
                <a:spLocks noChangeShapeType="1"/>
              </p:cNvSpPr>
              <p:nvPr/>
            </p:nvSpPr>
            <p:spPr bwMode="auto">
              <a:xfrm flipH="1">
                <a:off x="1689" y="2910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87" name="Line 75"/>
              <p:cNvSpPr>
                <a:spLocks noChangeShapeType="1"/>
              </p:cNvSpPr>
              <p:nvPr/>
            </p:nvSpPr>
            <p:spPr bwMode="auto">
              <a:xfrm flipH="1">
                <a:off x="1689" y="2868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88" name="Line 76"/>
              <p:cNvSpPr>
                <a:spLocks noChangeShapeType="1"/>
              </p:cNvSpPr>
              <p:nvPr/>
            </p:nvSpPr>
            <p:spPr bwMode="auto">
              <a:xfrm flipH="1">
                <a:off x="1689" y="2831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89" name="Line 77"/>
              <p:cNvSpPr>
                <a:spLocks noChangeShapeType="1"/>
              </p:cNvSpPr>
              <p:nvPr/>
            </p:nvSpPr>
            <p:spPr bwMode="auto">
              <a:xfrm flipH="1">
                <a:off x="1689" y="2788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90" name="Line 78"/>
              <p:cNvSpPr>
                <a:spLocks noChangeShapeType="1"/>
              </p:cNvSpPr>
              <p:nvPr/>
            </p:nvSpPr>
            <p:spPr bwMode="auto">
              <a:xfrm flipH="1">
                <a:off x="1689" y="2751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91" name="Line 79"/>
              <p:cNvSpPr>
                <a:spLocks noChangeShapeType="1"/>
              </p:cNvSpPr>
              <p:nvPr/>
            </p:nvSpPr>
            <p:spPr bwMode="auto">
              <a:xfrm flipH="1">
                <a:off x="1689" y="2714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92" name="Line 80"/>
              <p:cNvSpPr>
                <a:spLocks noChangeShapeType="1"/>
              </p:cNvSpPr>
              <p:nvPr/>
            </p:nvSpPr>
            <p:spPr bwMode="auto">
              <a:xfrm flipH="1">
                <a:off x="1689" y="2671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93" name="Line 81"/>
              <p:cNvSpPr>
                <a:spLocks noChangeShapeType="1"/>
              </p:cNvSpPr>
              <p:nvPr/>
            </p:nvSpPr>
            <p:spPr bwMode="auto">
              <a:xfrm flipH="1">
                <a:off x="1689" y="2634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94" name="Line 82"/>
              <p:cNvSpPr>
                <a:spLocks noChangeShapeType="1"/>
              </p:cNvSpPr>
              <p:nvPr/>
            </p:nvSpPr>
            <p:spPr bwMode="auto">
              <a:xfrm flipH="1">
                <a:off x="1678" y="2788"/>
                <a:ext cx="2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95" name="Rectangle 83"/>
              <p:cNvSpPr>
                <a:spLocks noChangeArrowheads="1"/>
              </p:cNvSpPr>
              <p:nvPr/>
            </p:nvSpPr>
            <p:spPr bwMode="auto">
              <a:xfrm>
                <a:off x="1502" y="2731"/>
                <a:ext cx="138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0.1</a:t>
                </a:r>
                <a:endParaRPr lang="de-DE" sz="1100" b="1"/>
              </a:p>
            </p:txBody>
          </p:sp>
          <p:sp>
            <p:nvSpPr>
              <p:cNvPr id="141396" name="Line 84"/>
              <p:cNvSpPr>
                <a:spLocks noChangeShapeType="1"/>
              </p:cNvSpPr>
              <p:nvPr/>
            </p:nvSpPr>
            <p:spPr bwMode="auto">
              <a:xfrm flipH="1">
                <a:off x="1689" y="2751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97" name="Line 85"/>
              <p:cNvSpPr>
                <a:spLocks noChangeShapeType="1"/>
              </p:cNvSpPr>
              <p:nvPr/>
            </p:nvSpPr>
            <p:spPr bwMode="auto">
              <a:xfrm flipH="1">
                <a:off x="1689" y="2714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98" name="Line 86"/>
              <p:cNvSpPr>
                <a:spLocks noChangeShapeType="1"/>
              </p:cNvSpPr>
              <p:nvPr/>
            </p:nvSpPr>
            <p:spPr bwMode="auto">
              <a:xfrm flipH="1">
                <a:off x="1689" y="2671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399" name="Line 87"/>
              <p:cNvSpPr>
                <a:spLocks noChangeShapeType="1"/>
              </p:cNvSpPr>
              <p:nvPr/>
            </p:nvSpPr>
            <p:spPr bwMode="auto">
              <a:xfrm flipH="1">
                <a:off x="1689" y="2634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00" name="Line 88"/>
              <p:cNvSpPr>
                <a:spLocks noChangeShapeType="1"/>
              </p:cNvSpPr>
              <p:nvPr/>
            </p:nvSpPr>
            <p:spPr bwMode="auto">
              <a:xfrm flipH="1">
                <a:off x="1689" y="2591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01" name="Line 89"/>
              <p:cNvSpPr>
                <a:spLocks noChangeShapeType="1"/>
              </p:cNvSpPr>
              <p:nvPr/>
            </p:nvSpPr>
            <p:spPr bwMode="auto">
              <a:xfrm flipH="1">
                <a:off x="1689" y="2554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02" name="Line 90"/>
              <p:cNvSpPr>
                <a:spLocks noChangeShapeType="1"/>
              </p:cNvSpPr>
              <p:nvPr/>
            </p:nvSpPr>
            <p:spPr bwMode="auto">
              <a:xfrm flipH="1">
                <a:off x="1689" y="251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03" name="Line 91"/>
              <p:cNvSpPr>
                <a:spLocks noChangeShapeType="1"/>
              </p:cNvSpPr>
              <p:nvPr/>
            </p:nvSpPr>
            <p:spPr bwMode="auto">
              <a:xfrm flipH="1">
                <a:off x="1689" y="247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04" name="Line 92"/>
              <p:cNvSpPr>
                <a:spLocks noChangeShapeType="1"/>
              </p:cNvSpPr>
              <p:nvPr/>
            </p:nvSpPr>
            <p:spPr bwMode="auto">
              <a:xfrm flipH="1">
                <a:off x="1689" y="2437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05" name="Line 93"/>
              <p:cNvSpPr>
                <a:spLocks noChangeShapeType="1"/>
              </p:cNvSpPr>
              <p:nvPr/>
            </p:nvSpPr>
            <p:spPr bwMode="auto">
              <a:xfrm flipH="1">
                <a:off x="1678" y="2591"/>
                <a:ext cx="2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06" name="Rectangle 94"/>
              <p:cNvSpPr>
                <a:spLocks noChangeArrowheads="1"/>
              </p:cNvSpPr>
              <p:nvPr/>
            </p:nvSpPr>
            <p:spPr bwMode="auto">
              <a:xfrm>
                <a:off x="1502" y="2532"/>
                <a:ext cx="138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0.2</a:t>
                </a:r>
                <a:endParaRPr lang="de-DE" sz="1100" b="1"/>
              </a:p>
            </p:txBody>
          </p:sp>
          <p:sp>
            <p:nvSpPr>
              <p:cNvPr id="141407" name="Line 95"/>
              <p:cNvSpPr>
                <a:spLocks noChangeShapeType="1"/>
              </p:cNvSpPr>
              <p:nvPr/>
            </p:nvSpPr>
            <p:spPr bwMode="auto">
              <a:xfrm flipH="1">
                <a:off x="1689" y="2554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08" name="Line 96"/>
              <p:cNvSpPr>
                <a:spLocks noChangeShapeType="1"/>
              </p:cNvSpPr>
              <p:nvPr/>
            </p:nvSpPr>
            <p:spPr bwMode="auto">
              <a:xfrm flipH="1">
                <a:off x="1689" y="251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09" name="Line 97"/>
              <p:cNvSpPr>
                <a:spLocks noChangeShapeType="1"/>
              </p:cNvSpPr>
              <p:nvPr/>
            </p:nvSpPr>
            <p:spPr bwMode="auto">
              <a:xfrm flipH="1">
                <a:off x="1689" y="247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10" name="Line 98"/>
              <p:cNvSpPr>
                <a:spLocks noChangeShapeType="1"/>
              </p:cNvSpPr>
              <p:nvPr/>
            </p:nvSpPr>
            <p:spPr bwMode="auto">
              <a:xfrm flipH="1">
                <a:off x="1689" y="2437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11" name="Line 99"/>
              <p:cNvSpPr>
                <a:spLocks noChangeShapeType="1"/>
              </p:cNvSpPr>
              <p:nvPr/>
            </p:nvSpPr>
            <p:spPr bwMode="auto">
              <a:xfrm flipH="1">
                <a:off x="1689" y="239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12" name="Line 100"/>
              <p:cNvSpPr>
                <a:spLocks noChangeShapeType="1"/>
              </p:cNvSpPr>
              <p:nvPr/>
            </p:nvSpPr>
            <p:spPr bwMode="auto">
              <a:xfrm flipH="1">
                <a:off x="1689" y="2358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13" name="Line 101"/>
              <p:cNvSpPr>
                <a:spLocks noChangeShapeType="1"/>
              </p:cNvSpPr>
              <p:nvPr/>
            </p:nvSpPr>
            <p:spPr bwMode="auto">
              <a:xfrm flipH="1">
                <a:off x="1689" y="231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14" name="Line 102"/>
              <p:cNvSpPr>
                <a:spLocks noChangeShapeType="1"/>
              </p:cNvSpPr>
              <p:nvPr/>
            </p:nvSpPr>
            <p:spPr bwMode="auto">
              <a:xfrm flipH="1">
                <a:off x="1689" y="2278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15" name="Line 103"/>
              <p:cNvSpPr>
                <a:spLocks noChangeShapeType="1"/>
              </p:cNvSpPr>
              <p:nvPr/>
            </p:nvSpPr>
            <p:spPr bwMode="auto">
              <a:xfrm flipH="1">
                <a:off x="1689" y="223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16" name="Line 104"/>
              <p:cNvSpPr>
                <a:spLocks noChangeShapeType="1"/>
              </p:cNvSpPr>
              <p:nvPr/>
            </p:nvSpPr>
            <p:spPr bwMode="auto">
              <a:xfrm flipH="1">
                <a:off x="1678" y="2395"/>
                <a:ext cx="2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17" name="Rectangle 105"/>
              <p:cNvSpPr>
                <a:spLocks noChangeArrowheads="1"/>
              </p:cNvSpPr>
              <p:nvPr/>
            </p:nvSpPr>
            <p:spPr bwMode="auto">
              <a:xfrm>
                <a:off x="1502" y="2334"/>
                <a:ext cx="138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0.3</a:t>
                </a:r>
                <a:endParaRPr lang="de-DE" sz="1100" b="1"/>
              </a:p>
            </p:txBody>
          </p:sp>
          <p:sp>
            <p:nvSpPr>
              <p:cNvPr id="141418" name="Line 106"/>
              <p:cNvSpPr>
                <a:spLocks noChangeShapeType="1"/>
              </p:cNvSpPr>
              <p:nvPr/>
            </p:nvSpPr>
            <p:spPr bwMode="auto">
              <a:xfrm flipH="1">
                <a:off x="1689" y="2358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19" name="Line 107"/>
              <p:cNvSpPr>
                <a:spLocks noChangeShapeType="1"/>
              </p:cNvSpPr>
              <p:nvPr/>
            </p:nvSpPr>
            <p:spPr bwMode="auto">
              <a:xfrm flipH="1">
                <a:off x="1689" y="231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20" name="Line 108"/>
              <p:cNvSpPr>
                <a:spLocks noChangeShapeType="1"/>
              </p:cNvSpPr>
              <p:nvPr/>
            </p:nvSpPr>
            <p:spPr bwMode="auto">
              <a:xfrm flipH="1">
                <a:off x="1689" y="2278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21" name="Line 109"/>
              <p:cNvSpPr>
                <a:spLocks noChangeShapeType="1"/>
              </p:cNvSpPr>
              <p:nvPr/>
            </p:nvSpPr>
            <p:spPr bwMode="auto">
              <a:xfrm flipH="1">
                <a:off x="1689" y="223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22" name="Line 110"/>
              <p:cNvSpPr>
                <a:spLocks noChangeShapeType="1"/>
              </p:cNvSpPr>
              <p:nvPr/>
            </p:nvSpPr>
            <p:spPr bwMode="auto">
              <a:xfrm flipH="1">
                <a:off x="1689" y="2198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23" name="Line 111"/>
              <p:cNvSpPr>
                <a:spLocks noChangeShapeType="1"/>
              </p:cNvSpPr>
              <p:nvPr/>
            </p:nvSpPr>
            <p:spPr bwMode="auto">
              <a:xfrm flipH="1">
                <a:off x="1689" y="2161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24" name="Line 112"/>
              <p:cNvSpPr>
                <a:spLocks noChangeShapeType="1"/>
              </p:cNvSpPr>
              <p:nvPr/>
            </p:nvSpPr>
            <p:spPr bwMode="auto">
              <a:xfrm flipH="1">
                <a:off x="1689" y="2118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25" name="Line 113"/>
              <p:cNvSpPr>
                <a:spLocks noChangeShapeType="1"/>
              </p:cNvSpPr>
              <p:nvPr/>
            </p:nvSpPr>
            <p:spPr bwMode="auto">
              <a:xfrm flipH="1">
                <a:off x="1689" y="2081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26" name="Line 114"/>
              <p:cNvSpPr>
                <a:spLocks noChangeShapeType="1"/>
              </p:cNvSpPr>
              <p:nvPr/>
            </p:nvSpPr>
            <p:spPr bwMode="auto">
              <a:xfrm flipH="1">
                <a:off x="1689" y="2039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27" name="Line 115"/>
              <p:cNvSpPr>
                <a:spLocks noChangeShapeType="1"/>
              </p:cNvSpPr>
              <p:nvPr/>
            </p:nvSpPr>
            <p:spPr bwMode="auto">
              <a:xfrm flipH="1">
                <a:off x="1678" y="2198"/>
                <a:ext cx="2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28" name="Rectangle 116"/>
              <p:cNvSpPr>
                <a:spLocks noChangeArrowheads="1"/>
              </p:cNvSpPr>
              <p:nvPr/>
            </p:nvSpPr>
            <p:spPr bwMode="auto">
              <a:xfrm>
                <a:off x="1502" y="2140"/>
                <a:ext cx="138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0.4</a:t>
                </a:r>
                <a:endParaRPr lang="de-DE" sz="1100" b="1"/>
              </a:p>
            </p:txBody>
          </p:sp>
          <p:sp>
            <p:nvSpPr>
              <p:cNvPr id="141429" name="Line 117"/>
              <p:cNvSpPr>
                <a:spLocks noChangeShapeType="1"/>
              </p:cNvSpPr>
              <p:nvPr/>
            </p:nvSpPr>
            <p:spPr bwMode="auto">
              <a:xfrm flipH="1">
                <a:off x="1689" y="2161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30" name="Line 118"/>
              <p:cNvSpPr>
                <a:spLocks noChangeShapeType="1"/>
              </p:cNvSpPr>
              <p:nvPr/>
            </p:nvSpPr>
            <p:spPr bwMode="auto">
              <a:xfrm flipH="1">
                <a:off x="1689" y="2118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31" name="Line 119"/>
              <p:cNvSpPr>
                <a:spLocks noChangeShapeType="1"/>
              </p:cNvSpPr>
              <p:nvPr/>
            </p:nvSpPr>
            <p:spPr bwMode="auto">
              <a:xfrm flipH="1">
                <a:off x="1689" y="2081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32" name="Line 120"/>
              <p:cNvSpPr>
                <a:spLocks noChangeShapeType="1"/>
              </p:cNvSpPr>
              <p:nvPr/>
            </p:nvSpPr>
            <p:spPr bwMode="auto">
              <a:xfrm flipH="1">
                <a:off x="1689" y="2039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33" name="Line 121"/>
              <p:cNvSpPr>
                <a:spLocks noChangeShapeType="1"/>
              </p:cNvSpPr>
              <p:nvPr/>
            </p:nvSpPr>
            <p:spPr bwMode="auto">
              <a:xfrm flipH="1">
                <a:off x="1689" y="200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34" name="Line 122"/>
              <p:cNvSpPr>
                <a:spLocks noChangeShapeType="1"/>
              </p:cNvSpPr>
              <p:nvPr/>
            </p:nvSpPr>
            <p:spPr bwMode="auto">
              <a:xfrm flipH="1">
                <a:off x="1689" y="1964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35" name="Line 123"/>
              <p:cNvSpPr>
                <a:spLocks noChangeShapeType="1"/>
              </p:cNvSpPr>
              <p:nvPr/>
            </p:nvSpPr>
            <p:spPr bwMode="auto">
              <a:xfrm flipH="1">
                <a:off x="1689" y="192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36" name="Line 124"/>
              <p:cNvSpPr>
                <a:spLocks noChangeShapeType="1"/>
              </p:cNvSpPr>
              <p:nvPr/>
            </p:nvSpPr>
            <p:spPr bwMode="auto">
              <a:xfrm flipH="1">
                <a:off x="1689" y="188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37" name="Line 125"/>
              <p:cNvSpPr>
                <a:spLocks noChangeShapeType="1"/>
              </p:cNvSpPr>
              <p:nvPr/>
            </p:nvSpPr>
            <p:spPr bwMode="auto">
              <a:xfrm flipH="1">
                <a:off x="1689" y="184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38" name="Line 126"/>
              <p:cNvSpPr>
                <a:spLocks noChangeShapeType="1"/>
              </p:cNvSpPr>
              <p:nvPr/>
            </p:nvSpPr>
            <p:spPr bwMode="auto">
              <a:xfrm flipH="1">
                <a:off x="1678" y="2002"/>
                <a:ext cx="2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39" name="Rectangle 127"/>
              <p:cNvSpPr>
                <a:spLocks noChangeArrowheads="1"/>
              </p:cNvSpPr>
              <p:nvPr/>
            </p:nvSpPr>
            <p:spPr bwMode="auto">
              <a:xfrm>
                <a:off x="1502" y="1941"/>
                <a:ext cx="138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0.5</a:t>
                </a:r>
                <a:endParaRPr lang="de-DE" sz="1100" b="1"/>
              </a:p>
            </p:txBody>
          </p:sp>
          <p:sp>
            <p:nvSpPr>
              <p:cNvPr id="141440" name="Line 128"/>
              <p:cNvSpPr>
                <a:spLocks noChangeShapeType="1"/>
              </p:cNvSpPr>
              <p:nvPr/>
            </p:nvSpPr>
            <p:spPr bwMode="auto">
              <a:xfrm flipH="1">
                <a:off x="1689" y="1964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41" name="Line 129"/>
              <p:cNvSpPr>
                <a:spLocks noChangeShapeType="1"/>
              </p:cNvSpPr>
              <p:nvPr/>
            </p:nvSpPr>
            <p:spPr bwMode="auto">
              <a:xfrm flipH="1">
                <a:off x="1689" y="192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42" name="Line 130"/>
              <p:cNvSpPr>
                <a:spLocks noChangeShapeType="1"/>
              </p:cNvSpPr>
              <p:nvPr/>
            </p:nvSpPr>
            <p:spPr bwMode="auto">
              <a:xfrm flipH="1">
                <a:off x="1689" y="188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43" name="Line 131"/>
              <p:cNvSpPr>
                <a:spLocks noChangeShapeType="1"/>
              </p:cNvSpPr>
              <p:nvPr/>
            </p:nvSpPr>
            <p:spPr bwMode="auto">
              <a:xfrm flipH="1">
                <a:off x="1689" y="184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44" name="Line 132"/>
              <p:cNvSpPr>
                <a:spLocks noChangeShapeType="1"/>
              </p:cNvSpPr>
              <p:nvPr/>
            </p:nvSpPr>
            <p:spPr bwMode="auto">
              <a:xfrm flipH="1">
                <a:off x="1689" y="180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45" name="Line 133"/>
              <p:cNvSpPr>
                <a:spLocks noChangeShapeType="1"/>
              </p:cNvSpPr>
              <p:nvPr/>
            </p:nvSpPr>
            <p:spPr bwMode="auto">
              <a:xfrm flipH="1">
                <a:off x="1689" y="176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46" name="Line 134"/>
              <p:cNvSpPr>
                <a:spLocks noChangeShapeType="1"/>
              </p:cNvSpPr>
              <p:nvPr/>
            </p:nvSpPr>
            <p:spPr bwMode="auto">
              <a:xfrm flipH="1">
                <a:off x="1689" y="172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47" name="Line 135"/>
              <p:cNvSpPr>
                <a:spLocks noChangeShapeType="1"/>
              </p:cNvSpPr>
              <p:nvPr/>
            </p:nvSpPr>
            <p:spPr bwMode="auto">
              <a:xfrm flipH="1">
                <a:off x="1689" y="1688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48" name="Line 136"/>
              <p:cNvSpPr>
                <a:spLocks noChangeShapeType="1"/>
              </p:cNvSpPr>
              <p:nvPr/>
            </p:nvSpPr>
            <p:spPr bwMode="auto">
              <a:xfrm flipH="1">
                <a:off x="1689" y="1646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49" name="Line 137"/>
              <p:cNvSpPr>
                <a:spLocks noChangeShapeType="1"/>
              </p:cNvSpPr>
              <p:nvPr/>
            </p:nvSpPr>
            <p:spPr bwMode="auto">
              <a:xfrm flipH="1">
                <a:off x="1678" y="1805"/>
                <a:ext cx="2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50" name="Rectangle 138"/>
              <p:cNvSpPr>
                <a:spLocks noChangeArrowheads="1"/>
              </p:cNvSpPr>
              <p:nvPr/>
            </p:nvSpPr>
            <p:spPr bwMode="auto">
              <a:xfrm>
                <a:off x="1502" y="1746"/>
                <a:ext cx="138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0.6</a:t>
                </a:r>
                <a:endParaRPr lang="de-DE" sz="1100" b="1"/>
              </a:p>
            </p:txBody>
          </p:sp>
          <p:sp>
            <p:nvSpPr>
              <p:cNvPr id="141451" name="Line 139"/>
              <p:cNvSpPr>
                <a:spLocks noChangeShapeType="1"/>
              </p:cNvSpPr>
              <p:nvPr/>
            </p:nvSpPr>
            <p:spPr bwMode="auto">
              <a:xfrm flipH="1">
                <a:off x="1689" y="176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52" name="Line 140"/>
              <p:cNvSpPr>
                <a:spLocks noChangeShapeType="1"/>
              </p:cNvSpPr>
              <p:nvPr/>
            </p:nvSpPr>
            <p:spPr bwMode="auto">
              <a:xfrm flipH="1">
                <a:off x="1689" y="172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53" name="Line 141"/>
              <p:cNvSpPr>
                <a:spLocks noChangeShapeType="1"/>
              </p:cNvSpPr>
              <p:nvPr/>
            </p:nvSpPr>
            <p:spPr bwMode="auto">
              <a:xfrm flipH="1">
                <a:off x="1689" y="1688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54" name="Line 142"/>
              <p:cNvSpPr>
                <a:spLocks noChangeShapeType="1"/>
              </p:cNvSpPr>
              <p:nvPr/>
            </p:nvSpPr>
            <p:spPr bwMode="auto">
              <a:xfrm flipH="1">
                <a:off x="1689" y="1646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55" name="Line 143"/>
              <p:cNvSpPr>
                <a:spLocks noChangeShapeType="1"/>
              </p:cNvSpPr>
              <p:nvPr/>
            </p:nvSpPr>
            <p:spPr bwMode="auto">
              <a:xfrm flipH="1">
                <a:off x="1689" y="1608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56" name="Line 144"/>
              <p:cNvSpPr>
                <a:spLocks noChangeShapeType="1"/>
              </p:cNvSpPr>
              <p:nvPr/>
            </p:nvSpPr>
            <p:spPr bwMode="auto">
              <a:xfrm flipH="1">
                <a:off x="1689" y="1566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57" name="Line 145"/>
              <p:cNvSpPr>
                <a:spLocks noChangeShapeType="1"/>
              </p:cNvSpPr>
              <p:nvPr/>
            </p:nvSpPr>
            <p:spPr bwMode="auto">
              <a:xfrm flipH="1">
                <a:off x="1689" y="1529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58" name="Line 146"/>
              <p:cNvSpPr>
                <a:spLocks noChangeShapeType="1"/>
              </p:cNvSpPr>
              <p:nvPr/>
            </p:nvSpPr>
            <p:spPr bwMode="auto">
              <a:xfrm flipH="1">
                <a:off x="1689" y="1486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59" name="Line 147"/>
              <p:cNvSpPr>
                <a:spLocks noChangeShapeType="1"/>
              </p:cNvSpPr>
              <p:nvPr/>
            </p:nvSpPr>
            <p:spPr bwMode="auto">
              <a:xfrm flipH="1">
                <a:off x="1689" y="1449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60" name="Line 148"/>
              <p:cNvSpPr>
                <a:spLocks noChangeShapeType="1"/>
              </p:cNvSpPr>
              <p:nvPr/>
            </p:nvSpPr>
            <p:spPr bwMode="auto">
              <a:xfrm flipH="1">
                <a:off x="1678" y="1608"/>
                <a:ext cx="2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61" name="Rectangle 149"/>
              <p:cNvSpPr>
                <a:spLocks noChangeArrowheads="1"/>
              </p:cNvSpPr>
              <p:nvPr/>
            </p:nvSpPr>
            <p:spPr bwMode="auto">
              <a:xfrm>
                <a:off x="1502" y="1549"/>
                <a:ext cx="138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0.7</a:t>
                </a:r>
                <a:endParaRPr lang="de-DE" sz="1100" b="1"/>
              </a:p>
            </p:txBody>
          </p:sp>
          <p:sp>
            <p:nvSpPr>
              <p:cNvPr id="141462" name="Line 150"/>
              <p:cNvSpPr>
                <a:spLocks noChangeShapeType="1"/>
              </p:cNvSpPr>
              <p:nvPr/>
            </p:nvSpPr>
            <p:spPr bwMode="auto">
              <a:xfrm flipH="1">
                <a:off x="1689" y="1566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63" name="Line 151"/>
              <p:cNvSpPr>
                <a:spLocks noChangeShapeType="1"/>
              </p:cNvSpPr>
              <p:nvPr/>
            </p:nvSpPr>
            <p:spPr bwMode="auto">
              <a:xfrm flipH="1">
                <a:off x="1689" y="1529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64" name="Line 152"/>
              <p:cNvSpPr>
                <a:spLocks noChangeShapeType="1"/>
              </p:cNvSpPr>
              <p:nvPr/>
            </p:nvSpPr>
            <p:spPr bwMode="auto">
              <a:xfrm flipH="1">
                <a:off x="1689" y="1486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65" name="Line 153"/>
              <p:cNvSpPr>
                <a:spLocks noChangeShapeType="1"/>
              </p:cNvSpPr>
              <p:nvPr/>
            </p:nvSpPr>
            <p:spPr bwMode="auto">
              <a:xfrm flipH="1">
                <a:off x="1689" y="1449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66" name="Line 154"/>
              <p:cNvSpPr>
                <a:spLocks noChangeShapeType="1"/>
              </p:cNvSpPr>
              <p:nvPr/>
            </p:nvSpPr>
            <p:spPr bwMode="auto">
              <a:xfrm flipH="1">
                <a:off x="1689" y="141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67" name="Line 155"/>
              <p:cNvSpPr>
                <a:spLocks noChangeShapeType="1"/>
              </p:cNvSpPr>
              <p:nvPr/>
            </p:nvSpPr>
            <p:spPr bwMode="auto">
              <a:xfrm flipH="1">
                <a:off x="1689" y="1369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68" name="Line 156"/>
              <p:cNvSpPr>
                <a:spLocks noChangeShapeType="1"/>
              </p:cNvSpPr>
              <p:nvPr/>
            </p:nvSpPr>
            <p:spPr bwMode="auto">
              <a:xfrm flipH="1">
                <a:off x="1689" y="133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69" name="Line 157"/>
              <p:cNvSpPr>
                <a:spLocks noChangeShapeType="1"/>
              </p:cNvSpPr>
              <p:nvPr/>
            </p:nvSpPr>
            <p:spPr bwMode="auto">
              <a:xfrm flipH="1">
                <a:off x="1689" y="1289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70" name="Line 158"/>
              <p:cNvSpPr>
                <a:spLocks noChangeShapeType="1"/>
              </p:cNvSpPr>
              <p:nvPr/>
            </p:nvSpPr>
            <p:spPr bwMode="auto">
              <a:xfrm flipH="1">
                <a:off x="1689" y="125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71" name="Line 159"/>
              <p:cNvSpPr>
                <a:spLocks noChangeShapeType="1"/>
              </p:cNvSpPr>
              <p:nvPr/>
            </p:nvSpPr>
            <p:spPr bwMode="auto">
              <a:xfrm flipH="1">
                <a:off x="1678" y="1412"/>
                <a:ext cx="2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72" name="Rectangle 160"/>
              <p:cNvSpPr>
                <a:spLocks noChangeArrowheads="1"/>
              </p:cNvSpPr>
              <p:nvPr/>
            </p:nvSpPr>
            <p:spPr bwMode="auto">
              <a:xfrm>
                <a:off x="1502" y="1353"/>
                <a:ext cx="138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de-DE" sz="1100" b="1">
                    <a:solidFill>
                      <a:srgbClr val="000000"/>
                    </a:solidFill>
                    <a:latin typeface="Helvetica" pitchFamily="34" charset="0"/>
                  </a:rPr>
                  <a:t>0.8</a:t>
                </a:r>
                <a:endParaRPr lang="de-DE" sz="1100" b="1"/>
              </a:p>
            </p:txBody>
          </p:sp>
          <p:sp>
            <p:nvSpPr>
              <p:cNvPr id="141473" name="Line 161"/>
              <p:cNvSpPr>
                <a:spLocks noChangeShapeType="1"/>
              </p:cNvSpPr>
              <p:nvPr/>
            </p:nvSpPr>
            <p:spPr bwMode="auto">
              <a:xfrm flipH="1">
                <a:off x="1689" y="1369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74" name="Line 162"/>
              <p:cNvSpPr>
                <a:spLocks noChangeShapeType="1"/>
              </p:cNvSpPr>
              <p:nvPr/>
            </p:nvSpPr>
            <p:spPr bwMode="auto">
              <a:xfrm flipH="1">
                <a:off x="1689" y="133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75" name="Line 163"/>
              <p:cNvSpPr>
                <a:spLocks noChangeShapeType="1"/>
              </p:cNvSpPr>
              <p:nvPr/>
            </p:nvSpPr>
            <p:spPr bwMode="auto">
              <a:xfrm flipH="1">
                <a:off x="1689" y="1289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76" name="Line 164"/>
              <p:cNvSpPr>
                <a:spLocks noChangeShapeType="1"/>
              </p:cNvSpPr>
              <p:nvPr/>
            </p:nvSpPr>
            <p:spPr bwMode="auto">
              <a:xfrm flipH="1">
                <a:off x="1689" y="1252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77" name="Line 165"/>
              <p:cNvSpPr>
                <a:spLocks noChangeShapeType="1"/>
              </p:cNvSpPr>
              <p:nvPr/>
            </p:nvSpPr>
            <p:spPr bwMode="auto">
              <a:xfrm flipH="1">
                <a:off x="1689" y="121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78" name="Freeform 166"/>
              <p:cNvSpPr>
                <a:spLocks/>
              </p:cNvSpPr>
              <p:nvPr/>
            </p:nvSpPr>
            <p:spPr bwMode="auto">
              <a:xfrm>
                <a:off x="1706" y="1374"/>
                <a:ext cx="2455" cy="1244"/>
              </a:xfrm>
              <a:custGeom>
                <a:avLst/>
                <a:gdLst>
                  <a:gd name="T0" fmla="*/ 0 w 2455"/>
                  <a:gd name="T1" fmla="*/ 1244 h 1244"/>
                  <a:gd name="T2" fmla="*/ 57 w 2455"/>
                  <a:gd name="T3" fmla="*/ 1191 h 1244"/>
                  <a:gd name="T4" fmla="*/ 113 w 2455"/>
                  <a:gd name="T5" fmla="*/ 1143 h 1244"/>
                  <a:gd name="T6" fmla="*/ 176 w 2455"/>
                  <a:gd name="T7" fmla="*/ 1095 h 1244"/>
                  <a:gd name="T8" fmla="*/ 232 w 2455"/>
                  <a:gd name="T9" fmla="*/ 1047 h 1244"/>
                  <a:gd name="T10" fmla="*/ 289 w 2455"/>
                  <a:gd name="T11" fmla="*/ 1000 h 1244"/>
                  <a:gd name="T12" fmla="*/ 351 w 2455"/>
                  <a:gd name="T13" fmla="*/ 957 h 1244"/>
                  <a:gd name="T14" fmla="*/ 408 w 2455"/>
                  <a:gd name="T15" fmla="*/ 915 h 1244"/>
                  <a:gd name="T16" fmla="*/ 465 w 2455"/>
                  <a:gd name="T17" fmla="*/ 872 h 1244"/>
                  <a:gd name="T18" fmla="*/ 527 w 2455"/>
                  <a:gd name="T19" fmla="*/ 830 h 1244"/>
                  <a:gd name="T20" fmla="*/ 584 w 2455"/>
                  <a:gd name="T21" fmla="*/ 787 h 1244"/>
                  <a:gd name="T22" fmla="*/ 641 w 2455"/>
                  <a:gd name="T23" fmla="*/ 750 h 1244"/>
                  <a:gd name="T24" fmla="*/ 703 w 2455"/>
                  <a:gd name="T25" fmla="*/ 713 h 1244"/>
                  <a:gd name="T26" fmla="*/ 760 w 2455"/>
                  <a:gd name="T27" fmla="*/ 675 h 1244"/>
                  <a:gd name="T28" fmla="*/ 816 w 2455"/>
                  <a:gd name="T29" fmla="*/ 638 h 1244"/>
                  <a:gd name="T30" fmla="*/ 873 w 2455"/>
                  <a:gd name="T31" fmla="*/ 601 h 1244"/>
                  <a:gd name="T32" fmla="*/ 935 w 2455"/>
                  <a:gd name="T33" fmla="*/ 569 h 1244"/>
                  <a:gd name="T34" fmla="*/ 992 w 2455"/>
                  <a:gd name="T35" fmla="*/ 537 h 1244"/>
                  <a:gd name="T36" fmla="*/ 1054 w 2455"/>
                  <a:gd name="T37" fmla="*/ 505 h 1244"/>
                  <a:gd name="T38" fmla="*/ 1111 w 2455"/>
                  <a:gd name="T39" fmla="*/ 473 h 1244"/>
                  <a:gd name="T40" fmla="*/ 1168 w 2455"/>
                  <a:gd name="T41" fmla="*/ 442 h 1244"/>
                  <a:gd name="T42" fmla="*/ 1230 w 2455"/>
                  <a:gd name="T43" fmla="*/ 415 h 1244"/>
                  <a:gd name="T44" fmla="*/ 1287 w 2455"/>
                  <a:gd name="T45" fmla="*/ 388 h 1244"/>
                  <a:gd name="T46" fmla="*/ 1344 w 2455"/>
                  <a:gd name="T47" fmla="*/ 357 h 1244"/>
                  <a:gd name="T48" fmla="*/ 1406 w 2455"/>
                  <a:gd name="T49" fmla="*/ 335 h 1244"/>
                  <a:gd name="T50" fmla="*/ 1463 w 2455"/>
                  <a:gd name="T51" fmla="*/ 309 h 1244"/>
                  <a:gd name="T52" fmla="*/ 1519 w 2455"/>
                  <a:gd name="T53" fmla="*/ 282 h 1244"/>
                  <a:gd name="T54" fmla="*/ 1576 w 2455"/>
                  <a:gd name="T55" fmla="*/ 261 h 1244"/>
                  <a:gd name="T56" fmla="*/ 1638 w 2455"/>
                  <a:gd name="T57" fmla="*/ 234 h 1244"/>
                  <a:gd name="T58" fmla="*/ 1695 w 2455"/>
                  <a:gd name="T59" fmla="*/ 213 h 1244"/>
                  <a:gd name="T60" fmla="*/ 1752 w 2455"/>
                  <a:gd name="T61" fmla="*/ 192 h 1244"/>
                  <a:gd name="T62" fmla="*/ 1814 w 2455"/>
                  <a:gd name="T63" fmla="*/ 171 h 1244"/>
                  <a:gd name="T64" fmla="*/ 1871 w 2455"/>
                  <a:gd name="T65" fmla="*/ 155 h 1244"/>
                  <a:gd name="T66" fmla="*/ 1928 w 2455"/>
                  <a:gd name="T67" fmla="*/ 133 h 1244"/>
                  <a:gd name="T68" fmla="*/ 1990 w 2455"/>
                  <a:gd name="T69" fmla="*/ 117 h 1244"/>
                  <a:gd name="T70" fmla="*/ 2047 w 2455"/>
                  <a:gd name="T71" fmla="*/ 101 h 1244"/>
                  <a:gd name="T72" fmla="*/ 2103 w 2455"/>
                  <a:gd name="T73" fmla="*/ 86 h 1244"/>
                  <a:gd name="T74" fmla="*/ 2166 w 2455"/>
                  <a:gd name="T75" fmla="*/ 70 h 1244"/>
                  <a:gd name="T76" fmla="*/ 2222 w 2455"/>
                  <a:gd name="T77" fmla="*/ 54 h 1244"/>
                  <a:gd name="T78" fmla="*/ 2279 w 2455"/>
                  <a:gd name="T79" fmla="*/ 38 h 1244"/>
                  <a:gd name="T80" fmla="*/ 2341 w 2455"/>
                  <a:gd name="T81" fmla="*/ 27 h 1244"/>
                  <a:gd name="T82" fmla="*/ 2398 w 2455"/>
                  <a:gd name="T83" fmla="*/ 16 h 1244"/>
                  <a:gd name="T84" fmla="*/ 2455 w 2455"/>
                  <a:gd name="T85" fmla="*/ 0 h 1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55" h="1244">
                    <a:moveTo>
                      <a:pt x="0" y="1244"/>
                    </a:moveTo>
                    <a:lnTo>
                      <a:pt x="57" y="1191"/>
                    </a:lnTo>
                    <a:lnTo>
                      <a:pt x="113" y="1143"/>
                    </a:lnTo>
                    <a:lnTo>
                      <a:pt x="176" y="1095"/>
                    </a:lnTo>
                    <a:lnTo>
                      <a:pt x="232" y="1047"/>
                    </a:lnTo>
                    <a:lnTo>
                      <a:pt x="289" y="1000"/>
                    </a:lnTo>
                    <a:lnTo>
                      <a:pt x="351" y="957"/>
                    </a:lnTo>
                    <a:lnTo>
                      <a:pt x="408" y="915"/>
                    </a:lnTo>
                    <a:lnTo>
                      <a:pt x="465" y="872"/>
                    </a:lnTo>
                    <a:lnTo>
                      <a:pt x="527" y="830"/>
                    </a:lnTo>
                    <a:lnTo>
                      <a:pt x="584" y="787"/>
                    </a:lnTo>
                    <a:lnTo>
                      <a:pt x="641" y="750"/>
                    </a:lnTo>
                    <a:lnTo>
                      <a:pt x="703" y="713"/>
                    </a:lnTo>
                    <a:lnTo>
                      <a:pt x="760" y="675"/>
                    </a:lnTo>
                    <a:lnTo>
                      <a:pt x="816" y="638"/>
                    </a:lnTo>
                    <a:lnTo>
                      <a:pt x="873" y="601"/>
                    </a:lnTo>
                    <a:lnTo>
                      <a:pt x="935" y="569"/>
                    </a:lnTo>
                    <a:lnTo>
                      <a:pt x="992" y="537"/>
                    </a:lnTo>
                    <a:lnTo>
                      <a:pt x="1054" y="505"/>
                    </a:lnTo>
                    <a:lnTo>
                      <a:pt x="1111" y="473"/>
                    </a:lnTo>
                    <a:lnTo>
                      <a:pt x="1168" y="442"/>
                    </a:lnTo>
                    <a:lnTo>
                      <a:pt x="1230" y="415"/>
                    </a:lnTo>
                    <a:lnTo>
                      <a:pt x="1287" y="388"/>
                    </a:lnTo>
                    <a:lnTo>
                      <a:pt x="1344" y="357"/>
                    </a:lnTo>
                    <a:lnTo>
                      <a:pt x="1406" y="335"/>
                    </a:lnTo>
                    <a:lnTo>
                      <a:pt x="1463" y="309"/>
                    </a:lnTo>
                    <a:lnTo>
                      <a:pt x="1519" y="282"/>
                    </a:lnTo>
                    <a:lnTo>
                      <a:pt x="1576" y="261"/>
                    </a:lnTo>
                    <a:lnTo>
                      <a:pt x="1638" y="234"/>
                    </a:lnTo>
                    <a:lnTo>
                      <a:pt x="1695" y="213"/>
                    </a:lnTo>
                    <a:lnTo>
                      <a:pt x="1752" y="192"/>
                    </a:lnTo>
                    <a:lnTo>
                      <a:pt x="1814" y="171"/>
                    </a:lnTo>
                    <a:lnTo>
                      <a:pt x="1871" y="155"/>
                    </a:lnTo>
                    <a:lnTo>
                      <a:pt x="1928" y="133"/>
                    </a:lnTo>
                    <a:lnTo>
                      <a:pt x="1990" y="117"/>
                    </a:lnTo>
                    <a:lnTo>
                      <a:pt x="2047" y="101"/>
                    </a:lnTo>
                    <a:lnTo>
                      <a:pt x="2103" y="86"/>
                    </a:lnTo>
                    <a:lnTo>
                      <a:pt x="2166" y="70"/>
                    </a:lnTo>
                    <a:lnTo>
                      <a:pt x="2222" y="54"/>
                    </a:lnTo>
                    <a:lnTo>
                      <a:pt x="2279" y="38"/>
                    </a:lnTo>
                    <a:lnTo>
                      <a:pt x="2341" y="27"/>
                    </a:lnTo>
                    <a:lnTo>
                      <a:pt x="2398" y="16"/>
                    </a:lnTo>
                    <a:lnTo>
                      <a:pt x="2455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79" name="Oval 167"/>
              <p:cNvSpPr>
                <a:spLocks noChangeArrowheads="1"/>
              </p:cNvSpPr>
              <p:nvPr/>
            </p:nvSpPr>
            <p:spPr bwMode="auto">
              <a:xfrm>
                <a:off x="1695" y="2607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80" name="Oval 168"/>
              <p:cNvSpPr>
                <a:spLocks noChangeArrowheads="1"/>
              </p:cNvSpPr>
              <p:nvPr/>
            </p:nvSpPr>
            <p:spPr bwMode="auto">
              <a:xfrm>
                <a:off x="1751" y="2554"/>
                <a:ext cx="29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81" name="Oval 169"/>
              <p:cNvSpPr>
                <a:spLocks noChangeArrowheads="1"/>
              </p:cNvSpPr>
              <p:nvPr/>
            </p:nvSpPr>
            <p:spPr bwMode="auto">
              <a:xfrm>
                <a:off x="1808" y="2506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82" name="Oval 170"/>
              <p:cNvSpPr>
                <a:spLocks noChangeArrowheads="1"/>
              </p:cNvSpPr>
              <p:nvPr/>
            </p:nvSpPr>
            <p:spPr bwMode="auto">
              <a:xfrm>
                <a:off x="1870" y="2459"/>
                <a:ext cx="29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83" name="Oval 171"/>
              <p:cNvSpPr>
                <a:spLocks noChangeArrowheads="1"/>
              </p:cNvSpPr>
              <p:nvPr/>
            </p:nvSpPr>
            <p:spPr bwMode="auto">
              <a:xfrm>
                <a:off x="1927" y="2411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84" name="Oval 172"/>
              <p:cNvSpPr>
                <a:spLocks noChangeArrowheads="1"/>
              </p:cNvSpPr>
              <p:nvPr/>
            </p:nvSpPr>
            <p:spPr bwMode="auto">
              <a:xfrm>
                <a:off x="1984" y="2363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85" name="Oval 173"/>
              <p:cNvSpPr>
                <a:spLocks noChangeArrowheads="1"/>
              </p:cNvSpPr>
              <p:nvPr/>
            </p:nvSpPr>
            <p:spPr bwMode="auto">
              <a:xfrm>
                <a:off x="2046" y="2320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86" name="Oval 174"/>
              <p:cNvSpPr>
                <a:spLocks noChangeArrowheads="1"/>
              </p:cNvSpPr>
              <p:nvPr/>
            </p:nvSpPr>
            <p:spPr bwMode="auto">
              <a:xfrm>
                <a:off x="2103" y="2278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87" name="Oval 175"/>
              <p:cNvSpPr>
                <a:spLocks noChangeArrowheads="1"/>
              </p:cNvSpPr>
              <p:nvPr/>
            </p:nvSpPr>
            <p:spPr bwMode="auto">
              <a:xfrm>
                <a:off x="2159" y="2235"/>
                <a:ext cx="29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88" name="Oval 176"/>
              <p:cNvSpPr>
                <a:spLocks noChangeArrowheads="1"/>
              </p:cNvSpPr>
              <p:nvPr/>
            </p:nvSpPr>
            <p:spPr bwMode="auto">
              <a:xfrm>
                <a:off x="2222" y="2193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89" name="Oval 177"/>
              <p:cNvSpPr>
                <a:spLocks noChangeArrowheads="1"/>
              </p:cNvSpPr>
              <p:nvPr/>
            </p:nvSpPr>
            <p:spPr bwMode="auto">
              <a:xfrm>
                <a:off x="2279" y="2150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90" name="Oval 178"/>
              <p:cNvSpPr>
                <a:spLocks noChangeArrowheads="1"/>
              </p:cNvSpPr>
              <p:nvPr/>
            </p:nvSpPr>
            <p:spPr bwMode="auto">
              <a:xfrm>
                <a:off x="2335" y="2113"/>
                <a:ext cx="29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91" name="Oval 179"/>
              <p:cNvSpPr>
                <a:spLocks noChangeArrowheads="1"/>
              </p:cNvSpPr>
              <p:nvPr/>
            </p:nvSpPr>
            <p:spPr bwMode="auto">
              <a:xfrm>
                <a:off x="2398" y="2076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92" name="Oval 180"/>
              <p:cNvSpPr>
                <a:spLocks noChangeArrowheads="1"/>
              </p:cNvSpPr>
              <p:nvPr/>
            </p:nvSpPr>
            <p:spPr bwMode="auto">
              <a:xfrm>
                <a:off x="2454" y="2039"/>
                <a:ext cx="29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93" name="Oval 181"/>
              <p:cNvSpPr>
                <a:spLocks noChangeArrowheads="1"/>
              </p:cNvSpPr>
              <p:nvPr/>
            </p:nvSpPr>
            <p:spPr bwMode="auto">
              <a:xfrm>
                <a:off x="2511" y="2002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94" name="Oval 182"/>
              <p:cNvSpPr>
                <a:spLocks noChangeArrowheads="1"/>
              </p:cNvSpPr>
              <p:nvPr/>
            </p:nvSpPr>
            <p:spPr bwMode="auto">
              <a:xfrm>
                <a:off x="2568" y="1964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95" name="Oval 183"/>
              <p:cNvSpPr>
                <a:spLocks noChangeArrowheads="1"/>
              </p:cNvSpPr>
              <p:nvPr/>
            </p:nvSpPr>
            <p:spPr bwMode="auto">
              <a:xfrm>
                <a:off x="2630" y="1932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96" name="Oval 184"/>
              <p:cNvSpPr>
                <a:spLocks noChangeArrowheads="1"/>
              </p:cNvSpPr>
              <p:nvPr/>
            </p:nvSpPr>
            <p:spPr bwMode="auto">
              <a:xfrm>
                <a:off x="2687" y="1901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97" name="Oval 185"/>
              <p:cNvSpPr>
                <a:spLocks noChangeArrowheads="1"/>
              </p:cNvSpPr>
              <p:nvPr/>
            </p:nvSpPr>
            <p:spPr bwMode="auto">
              <a:xfrm>
                <a:off x="2749" y="1869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98" name="Oval 186"/>
              <p:cNvSpPr>
                <a:spLocks noChangeArrowheads="1"/>
              </p:cNvSpPr>
              <p:nvPr/>
            </p:nvSpPr>
            <p:spPr bwMode="auto">
              <a:xfrm>
                <a:off x="2806" y="1837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499" name="Oval 187"/>
              <p:cNvSpPr>
                <a:spLocks noChangeArrowheads="1"/>
              </p:cNvSpPr>
              <p:nvPr/>
            </p:nvSpPr>
            <p:spPr bwMode="auto">
              <a:xfrm>
                <a:off x="2862" y="1805"/>
                <a:ext cx="29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00" name="Oval 188"/>
              <p:cNvSpPr>
                <a:spLocks noChangeArrowheads="1"/>
              </p:cNvSpPr>
              <p:nvPr/>
            </p:nvSpPr>
            <p:spPr bwMode="auto">
              <a:xfrm>
                <a:off x="2925" y="1778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01" name="Oval 189"/>
              <p:cNvSpPr>
                <a:spLocks noChangeArrowheads="1"/>
              </p:cNvSpPr>
              <p:nvPr/>
            </p:nvSpPr>
            <p:spPr bwMode="auto">
              <a:xfrm>
                <a:off x="2982" y="1752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02" name="Oval 190"/>
              <p:cNvSpPr>
                <a:spLocks noChangeArrowheads="1"/>
              </p:cNvSpPr>
              <p:nvPr/>
            </p:nvSpPr>
            <p:spPr bwMode="auto">
              <a:xfrm>
                <a:off x="3038" y="1720"/>
                <a:ext cx="29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03" name="Oval 191"/>
              <p:cNvSpPr>
                <a:spLocks noChangeArrowheads="1"/>
              </p:cNvSpPr>
              <p:nvPr/>
            </p:nvSpPr>
            <p:spPr bwMode="auto">
              <a:xfrm>
                <a:off x="3101" y="1699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04" name="Oval 192"/>
              <p:cNvSpPr>
                <a:spLocks noChangeArrowheads="1"/>
              </p:cNvSpPr>
              <p:nvPr/>
            </p:nvSpPr>
            <p:spPr bwMode="auto">
              <a:xfrm>
                <a:off x="3157" y="1672"/>
                <a:ext cx="29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05" name="Oval 193"/>
              <p:cNvSpPr>
                <a:spLocks noChangeArrowheads="1"/>
              </p:cNvSpPr>
              <p:nvPr/>
            </p:nvSpPr>
            <p:spPr bwMode="auto">
              <a:xfrm>
                <a:off x="3214" y="1646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06" name="Oval 194"/>
              <p:cNvSpPr>
                <a:spLocks noChangeArrowheads="1"/>
              </p:cNvSpPr>
              <p:nvPr/>
            </p:nvSpPr>
            <p:spPr bwMode="auto">
              <a:xfrm>
                <a:off x="3271" y="1624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07" name="Oval 195"/>
              <p:cNvSpPr>
                <a:spLocks noChangeArrowheads="1"/>
              </p:cNvSpPr>
              <p:nvPr/>
            </p:nvSpPr>
            <p:spPr bwMode="auto">
              <a:xfrm>
                <a:off x="3333" y="1598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08" name="Oval 196"/>
              <p:cNvSpPr>
                <a:spLocks noChangeArrowheads="1"/>
              </p:cNvSpPr>
              <p:nvPr/>
            </p:nvSpPr>
            <p:spPr bwMode="auto">
              <a:xfrm>
                <a:off x="3390" y="1576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09" name="Oval 197"/>
              <p:cNvSpPr>
                <a:spLocks noChangeArrowheads="1"/>
              </p:cNvSpPr>
              <p:nvPr/>
            </p:nvSpPr>
            <p:spPr bwMode="auto">
              <a:xfrm>
                <a:off x="3446" y="1555"/>
                <a:ext cx="29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10" name="Oval 198"/>
              <p:cNvSpPr>
                <a:spLocks noChangeArrowheads="1"/>
              </p:cNvSpPr>
              <p:nvPr/>
            </p:nvSpPr>
            <p:spPr bwMode="auto">
              <a:xfrm>
                <a:off x="3509" y="1534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11" name="Oval 199"/>
              <p:cNvSpPr>
                <a:spLocks noChangeArrowheads="1"/>
              </p:cNvSpPr>
              <p:nvPr/>
            </p:nvSpPr>
            <p:spPr bwMode="auto">
              <a:xfrm>
                <a:off x="3566" y="1518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12" name="Oval 200"/>
              <p:cNvSpPr>
                <a:spLocks noChangeArrowheads="1"/>
              </p:cNvSpPr>
              <p:nvPr/>
            </p:nvSpPr>
            <p:spPr bwMode="auto">
              <a:xfrm>
                <a:off x="3622" y="1497"/>
                <a:ext cx="29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13" name="Oval 201"/>
              <p:cNvSpPr>
                <a:spLocks noChangeArrowheads="1"/>
              </p:cNvSpPr>
              <p:nvPr/>
            </p:nvSpPr>
            <p:spPr bwMode="auto">
              <a:xfrm>
                <a:off x="3685" y="1481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14" name="Oval 202"/>
              <p:cNvSpPr>
                <a:spLocks noChangeArrowheads="1"/>
              </p:cNvSpPr>
              <p:nvPr/>
            </p:nvSpPr>
            <p:spPr bwMode="auto">
              <a:xfrm>
                <a:off x="3741" y="1465"/>
                <a:ext cx="29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15" name="Oval 203"/>
              <p:cNvSpPr>
                <a:spLocks noChangeArrowheads="1"/>
              </p:cNvSpPr>
              <p:nvPr/>
            </p:nvSpPr>
            <p:spPr bwMode="auto">
              <a:xfrm>
                <a:off x="3798" y="1449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16" name="Oval 204"/>
              <p:cNvSpPr>
                <a:spLocks noChangeArrowheads="1"/>
              </p:cNvSpPr>
              <p:nvPr/>
            </p:nvSpPr>
            <p:spPr bwMode="auto">
              <a:xfrm>
                <a:off x="3860" y="1433"/>
                <a:ext cx="29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17" name="Oval 205"/>
              <p:cNvSpPr>
                <a:spLocks noChangeArrowheads="1"/>
              </p:cNvSpPr>
              <p:nvPr/>
            </p:nvSpPr>
            <p:spPr bwMode="auto">
              <a:xfrm>
                <a:off x="3917" y="1417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18" name="Oval 206"/>
              <p:cNvSpPr>
                <a:spLocks noChangeArrowheads="1"/>
              </p:cNvSpPr>
              <p:nvPr/>
            </p:nvSpPr>
            <p:spPr bwMode="auto">
              <a:xfrm>
                <a:off x="3974" y="1401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19" name="Oval 207"/>
              <p:cNvSpPr>
                <a:spLocks noChangeArrowheads="1"/>
              </p:cNvSpPr>
              <p:nvPr/>
            </p:nvSpPr>
            <p:spPr bwMode="auto">
              <a:xfrm>
                <a:off x="4036" y="1390"/>
                <a:ext cx="28" cy="2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20" name="Oval 208"/>
              <p:cNvSpPr>
                <a:spLocks noChangeArrowheads="1"/>
              </p:cNvSpPr>
              <p:nvPr/>
            </p:nvSpPr>
            <p:spPr bwMode="auto">
              <a:xfrm>
                <a:off x="4093" y="1380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21" name="Oval 209"/>
              <p:cNvSpPr>
                <a:spLocks noChangeArrowheads="1"/>
              </p:cNvSpPr>
              <p:nvPr/>
            </p:nvSpPr>
            <p:spPr bwMode="auto">
              <a:xfrm>
                <a:off x="4150" y="1364"/>
                <a:ext cx="28" cy="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22" name="Freeform 210"/>
              <p:cNvSpPr>
                <a:spLocks/>
              </p:cNvSpPr>
              <p:nvPr/>
            </p:nvSpPr>
            <p:spPr bwMode="auto">
              <a:xfrm>
                <a:off x="1706" y="1343"/>
                <a:ext cx="2455" cy="1169"/>
              </a:xfrm>
              <a:custGeom>
                <a:avLst/>
                <a:gdLst>
                  <a:gd name="T0" fmla="*/ 0 w 2455"/>
                  <a:gd name="T1" fmla="*/ 1169 h 1169"/>
                  <a:gd name="T2" fmla="*/ 57 w 2455"/>
                  <a:gd name="T3" fmla="*/ 1121 h 1169"/>
                  <a:gd name="T4" fmla="*/ 113 w 2455"/>
                  <a:gd name="T5" fmla="*/ 1073 h 1169"/>
                  <a:gd name="T6" fmla="*/ 176 w 2455"/>
                  <a:gd name="T7" fmla="*/ 1025 h 1169"/>
                  <a:gd name="T8" fmla="*/ 232 w 2455"/>
                  <a:gd name="T9" fmla="*/ 977 h 1169"/>
                  <a:gd name="T10" fmla="*/ 289 w 2455"/>
                  <a:gd name="T11" fmla="*/ 935 h 1169"/>
                  <a:gd name="T12" fmla="*/ 351 w 2455"/>
                  <a:gd name="T13" fmla="*/ 892 h 1169"/>
                  <a:gd name="T14" fmla="*/ 408 w 2455"/>
                  <a:gd name="T15" fmla="*/ 850 h 1169"/>
                  <a:gd name="T16" fmla="*/ 465 w 2455"/>
                  <a:gd name="T17" fmla="*/ 807 h 1169"/>
                  <a:gd name="T18" fmla="*/ 527 w 2455"/>
                  <a:gd name="T19" fmla="*/ 770 h 1169"/>
                  <a:gd name="T20" fmla="*/ 584 w 2455"/>
                  <a:gd name="T21" fmla="*/ 733 h 1169"/>
                  <a:gd name="T22" fmla="*/ 641 w 2455"/>
                  <a:gd name="T23" fmla="*/ 696 h 1169"/>
                  <a:gd name="T24" fmla="*/ 703 w 2455"/>
                  <a:gd name="T25" fmla="*/ 659 h 1169"/>
                  <a:gd name="T26" fmla="*/ 760 w 2455"/>
                  <a:gd name="T27" fmla="*/ 621 h 1169"/>
                  <a:gd name="T28" fmla="*/ 816 w 2455"/>
                  <a:gd name="T29" fmla="*/ 589 h 1169"/>
                  <a:gd name="T30" fmla="*/ 873 w 2455"/>
                  <a:gd name="T31" fmla="*/ 552 h 1169"/>
                  <a:gd name="T32" fmla="*/ 935 w 2455"/>
                  <a:gd name="T33" fmla="*/ 520 h 1169"/>
                  <a:gd name="T34" fmla="*/ 992 w 2455"/>
                  <a:gd name="T35" fmla="*/ 494 h 1169"/>
                  <a:gd name="T36" fmla="*/ 1054 w 2455"/>
                  <a:gd name="T37" fmla="*/ 462 h 1169"/>
                  <a:gd name="T38" fmla="*/ 1111 w 2455"/>
                  <a:gd name="T39" fmla="*/ 435 h 1169"/>
                  <a:gd name="T40" fmla="*/ 1168 w 2455"/>
                  <a:gd name="T41" fmla="*/ 403 h 1169"/>
                  <a:gd name="T42" fmla="*/ 1230 w 2455"/>
                  <a:gd name="T43" fmla="*/ 377 h 1169"/>
                  <a:gd name="T44" fmla="*/ 1287 w 2455"/>
                  <a:gd name="T45" fmla="*/ 350 h 1169"/>
                  <a:gd name="T46" fmla="*/ 1344 w 2455"/>
                  <a:gd name="T47" fmla="*/ 324 h 1169"/>
                  <a:gd name="T48" fmla="*/ 1406 w 2455"/>
                  <a:gd name="T49" fmla="*/ 303 h 1169"/>
                  <a:gd name="T50" fmla="*/ 1463 w 2455"/>
                  <a:gd name="T51" fmla="*/ 276 h 1169"/>
                  <a:gd name="T52" fmla="*/ 1519 w 2455"/>
                  <a:gd name="T53" fmla="*/ 255 h 1169"/>
                  <a:gd name="T54" fmla="*/ 1576 w 2455"/>
                  <a:gd name="T55" fmla="*/ 233 h 1169"/>
                  <a:gd name="T56" fmla="*/ 1638 w 2455"/>
                  <a:gd name="T57" fmla="*/ 212 h 1169"/>
                  <a:gd name="T58" fmla="*/ 1695 w 2455"/>
                  <a:gd name="T59" fmla="*/ 191 h 1169"/>
                  <a:gd name="T60" fmla="*/ 1752 w 2455"/>
                  <a:gd name="T61" fmla="*/ 175 h 1169"/>
                  <a:gd name="T62" fmla="*/ 1814 w 2455"/>
                  <a:gd name="T63" fmla="*/ 154 h 1169"/>
                  <a:gd name="T64" fmla="*/ 1871 w 2455"/>
                  <a:gd name="T65" fmla="*/ 138 h 1169"/>
                  <a:gd name="T66" fmla="*/ 1928 w 2455"/>
                  <a:gd name="T67" fmla="*/ 122 h 1169"/>
                  <a:gd name="T68" fmla="*/ 1990 w 2455"/>
                  <a:gd name="T69" fmla="*/ 101 h 1169"/>
                  <a:gd name="T70" fmla="*/ 2047 w 2455"/>
                  <a:gd name="T71" fmla="*/ 90 h 1169"/>
                  <a:gd name="T72" fmla="*/ 2103 w 2455"/>
                  <a:gd name="T73" fmla="*/ 74 h 1169"/>
                  <a:gd name="T74" fmla="*/ 2166 w 2455"/>
                  <a:gd name="T75" fmla="*/ 58 h 1169"/>
                  <a:gd name="T76" fmla="*/ 2222 w 2455"/>
                  <a:gd name="T77" fmla="*/ 42 h 1169"/>
                  <a:gd name="T78" fmla="*/ 2279 w 2455"/>
                  <a:gd name="T79" fmla="*/ 31 h 1169"/>
                  <a:gd name="T80" fmla="*/ 2341 w 2455"/>
                  <a:gd name="T81" fmla="*/ 21 h 1169"/>
                  <a:gd name="T82" fmla="*/ 2398 w 2455"/>
                  <a:gd name="T83" fmla="*/ 10 h 1169"/>
                  <a:gd name="T84" fmla="*/ 2455 w 2455"/>
                  <a:gd name="T85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55" h="1169">
                    <a:moveTo>
                      <a:pt x="0" y="1169"/>
                    </a:moveTo>
                    <a:lnTo>
                      <a:pt x="57" y="1121"/>
                    </a:lnTo>
                    <a:lnTo>
                      <a:pt x="113" y="1073"/>
                    </a:lnTo>
                    <a:lnTo>
                      <a:pt x="176" y="1025"/>
                    </a:lnTo>
                    <a:lnTo>
                      <a:pt x="232" y="977"/>
                    </a:lnTo>
                    <a:lnTo>
                      <a:pt x="289" y="935"/>
                    </a:lnTo>
                    <a:lnTo>
                      <a:pt x="351" y="892"/>
                    </a:lnTo>
                    <a:lnTo>
                      <a:pt x="408" y="850"/>
                    </a:lnTo>
                    <a:lnTo>
                      <a:pt x="465" y="807"/>
                    </a:lnTo>
                    <a:lnTo>
                      <a:pt x="527" y="770"/>
                    </a:lnTo>
                    <a:lnTo>
                      <a:pt x="584" y="733"/>
                    </a:lnTo>
                    <a:lnTo>
                      <a:pt x="641" y="696"/>
                    </a:lnTo>
                    <a:lnTo>
                      <a:pt x="703" y="659"/>
                    </a:lnTo>
                    <a:lnTo>
                      <a:pt x="760" y="621"/>
                    </a:lnTo>
                    <a:lnTo>
                      <a:pt x="816" y="589"/>
                    </a:lnTo>
                    <a:lnTo>
                      <a:pt x="873" y="552"/>
                    </a:lnTo>
                    <a:lnTo>
                      <a:pt x="935" y="520"/>
                    </a:lnTo>
                    <a:lnTo>
                      <a:pt x="992" y="494"/>
                    </a:lnTo>
                    <a:lnTo>
                      <a:pt x="1054" y="462"/>
                    </a:lnTo>
                    <a:lnTo>
                      <a:pt x="1111" y="435"/>
                    </a:lnTo>
                    <a:lnTo>
                      <a:pt x="1168" y="403"/>
                    </a:lnTo>
                    <a:lnTo>
                      <a:pt x="1230" y="377"/>
                    </a:lnTo>
                    <a:lnTo>
                      <a:pt x="1287" y="350"/>
                    </a:lnTo>
                    <a:lnTo>
                      <a:pt x="1344" y="324"/>
                    </a:lnTo>
                    <a:lnTo>
                      <a:pt x="1406" y="303"/>
                    </a:lnTo>
                    <a:lnTo>
                      <a:pt x="1463" y="276"/>
                    </a:lnTo>
                    <a:lnTo>
                      <a:pt x="1519" y="255"/>
                    </a:lnTo>
                    <a:lnTo>
                      <a:pt x="1576" y="233"/>
                    </a:lnTo>
                    <a:lnTo>
                      <a:pt x="1638" y="212"/>
                    </a:lnTo>
                    <a:lnTo>
                      <a:pt x="1695" y="191"/>
                    </a:lnTo>
                    <a:lnTo>
                      <a:pt x="1752" y="175"/>
                    </a:lnTo>
                    <a:lnTo>
                      <a:pt x="1814" y="154"/>
                    </a:lnTo>
                    <a:lnTo>
                      <a:pt x="1871" y="138"/>
                    </a:lnTo>
                    <a:lnTo>
                      <a:pt x="1928" y="122"/>
                    </a:lnTo>
                    <a:lnTo>
                      <a:pt x="1990" y="101"/>
                    </a:lnTo>
                    <a:lnTo>
                      <a:pt x="2047" y="90"/>
                    </a:lnTo>
                    <a:lnTo>
                      <a:pt x="2103" y="74"/>
                    </a:lnTo>
                    <a:lnTo>
                      <a:pt x="2166" y="58"/>
                    </a:lnTo>
                    <a:lnTo>
                      <a:pt x="2222" y="42"/>
                    </a:lnTo>
                    <a:lnTo>
                      <a:pt x="2279" y="31"/>
                    </a:lnTo>
                    <a:lnTo>
                      <a:pt x="2341" y="21"/>
                    </a:lnTo>
                    <a:lnTo>
                      <a:pt x="2398" y="10"/>
                    </a:lnTo>
                    <a:lnTo>
                      <a:pt x="2455" y="0"/>
                    </a:lnTo>
                  </a:path>
                </a:pathLst>
              </a:custGeom>
              <a:noFill/>
              <a:ln w="0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23" name="Oval 211"/>
              <p:cNvSpPr>
                <a:spLocks noChangeArrowheads="1"/>
              </p:cNvSpPr>
              <p:nvPr/>
            </p:nvSpPr>
            <p:spPr bwMode="auto">
              <a:xfrm>
                <a:off x="1695" y="2501"/>
                <a:ext cx="28" cy="27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24" name="Oval 212"/>
              <p:cNvSpPr>
                <a:spLocks noChangeArrowheads="1"/>
              </p:cNvSpPr>
              <p:nvPr/>
            </p:nvSpPr>
            <p:spPr bwMode="auto">
              <a:xfrm>
                <a:off x="1751" y="2453"/>
                <a:ext cx="29" cy="27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25" name="Oval 213"/>
              <p:cNvSpPr>
                <a:spLocks noChangeArrowheads="1"/>
              </p:cNvSpPr>
              <p:nvPr/>
            </p:nvSpPr>
            <p:spPr bwMode="auto">
              <a:xfrm>
                <a:off x="1808" y="2405"/>
                <a:ext cx="28" cy="27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26" name="Oval 214"/>
              <p:cNvSpPr>
                <a:spLocks noChangeArrowheads="1"/>
              </p:cNvSpPr>
              <p:nvPr/>
            </p:nvSpPr>
            <p:spPr bwMode="auto">
              <a:xfrm>
                <a:off x="1870" y="2358"/>
                <a:ext cx="29" cy="2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27" name="Oval 215"/>
              <p:cNvSpPr>
                <a:spLocks noChangeArrowheads="1"/>
              </p:cNvSpPr>
              <p:nvPr/>
            </p:nvSpPr>
            <p:spPr bwMode="auto">
              <a:xfrm>
                <a:off x="1927" y="2310"/>
                <a:ext cx="28" cy="2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28" name="Oval 216"/>
              <p:cNvSpPr>
                <a:spLocks noChangeArrowheads="1"/>
              </p:cNvSpPr>
              <p:nvPr/>
            </p:nvSpPr>
            <p:spPr bwMode="auto">
              <a:xfrm>
                <a:off x="1984" y="2267"/>
                <a:ext cx="28" cy="27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29" name="Oval 217"/>
              <p:cNvSpPr>
                <a:spLocks noChangeArrowheads="1"/>
              </p:cNvSpPr>
              <p:nvPr/>
            </p:nvSpPr>
            <p:spPr bwMode="auto">
              <a:xfrm>
                <a:off x="2046" y="2225"/>
                <a:ext cx="28" cy="2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530" name="Oval 218"/>
              <p:cNvSpPr>
                <a:spLocks noChangeArrowheads="1"/>
              </p:cNvSpPr>
              <p:nvPr/>
            </p:nvSpPr>
            <p:spPr bwMode="auto">
              <a:xfrm>
                <a:off x="2103" y="2182"/>
                <a:ext cx="28" cy="27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1531" name="Oval 219"/>
            <p:cNvSpPr>
              <a:spLocks noChangeArrowheads="1"/>
            </p:cNvSpPr>
            <p:nvPr/>
          </p:nvSpPr>
          <p:spPr bwMode="auto">
            <a:xfrm>
              <a:off x="3569" y="3048"/>
              <a:ext cx="27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32" name="Oval 220"/>
            <p:cNvSpPr>
              <a:spLocks noChangeArrowheads="1"/>
            </p:cNvSpPr>
            <p:nvPr/>
          </p:nvSpPr>
          <p:spPr bwMode="auto">
            <a:xfrm>
              <a:off x="3626" y="3016"/>
              <a:ext cx="25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33" name="Oval 221"/>
            <p:cNvSpPr>
              <a:spLocks noChangeArrowheads="1"/>
            </p:cNvSpPr>
            <p:nvPr/>
          </p:nvSpPr>
          <p:spPr bwMode="auto">
            <a:xfrm>
              <a:off x="3677" y="2984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34" name="Oval 222"/>
            <p:cNvSpPr>
              <a:spLocks noChangeArrowheads="1"/>
            </p:cNvSpPr>
            <p:nvPr/>
          </p:nvSpPr>
          <p:spPr bwMode="auto">
            <a:xfrm>
              <a:off x="3728" y="2952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35" name="Oval 223"/>
            <p:cNvSpPr>
              <a:spLocks noChangeArrowheads="1"/>
            </p:cNvSpPr>
            <p:nvPr/>
          </p:nvSpPr>
          <p:spPr bwMode="auto">
            <a:xfrm>
              <a:off x="3785" y="2921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36" name="Oval 224"/>
            <p:cNvSpPr>
              <a:spLocks noChangeArrowheads="1"/>
            </p:cNvSpPr>
            <p:nvPr/>
          </p:nvSpPr>
          <p:spPr bwMode="auto">
            <a:xfrm>
              <a:off x="3835" y="2889"/>
              <a:ext cx="26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37" name="Oval 225"/>
            <p:cNvSpPr>
              <a:spLocks noChangeArrowheads="1"/>
            </p:cNvSpPr>
            <p:nvPr/>
          </p:nvSpPr>
          <p:spPr bwMode="auto">
            <a:xfrm>
              <a:off x="3886" y="2862"/>
              <a:ext cx="25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38" name="Oval 226"/>
            <p:cNvSpPr>
              <a:spLocks noChangeArrowheads="1"/>
            </p:cNvSpPr>
            <p:nvPr/>
          </p:nvSpPr>
          <p:spPr bwMode="auto">
            <a:xfrm>
              <a:off x="3938" y="2830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39" name="Oval 227"/>
            <p:cNvSpPr>
              <a:spLocks noChangeArrowheads="1"/>
            </p:cNvSpPr>
            <p:nvPr/>
          </p:nvSpPr>
          <p:spPr bwMode="auto">
            <a:xfrm>
              <a:off x="3993" y="2803"/>
              <a:ext cx="26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40" name="Oval 228"/>
            <p:cNvSpPr>
              <a:spLocks noChangeArrowheads="1"/>
            </p:cNvSpPr>
            <p:nvPr/>
          </p:nvSpPr>
          <p:spPr bwMode="auto">
            <a:xfrm>
              <a:off x="4045" y="2780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41" name="Oval 229"/>
            <p:cNvSpPr>
              <a:spLocks noChangeArrowheads="1"/>
            </p:cNvSpPr>
            <p:nvPr/>
          </p:nvSpPr>
          <p:spPr bwMode="auto">
            <a:xfrm>
              <a:off x="4101" y="2753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42" name="Oval 230"/>
            <p:cNvSpPr>
              <a:spLocks noChangeArrowheads="1"/>
            </p:cNvSpPr>
            <p:nvPr/>
          </p:nvSpPr>
          <p:spPr bwMode="auto">
            <a:xfrm>
              <a:off x="4152" y="2731"/>
              <a:ext cx="25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43" name="Oval 231"/>
            <p:cNvSpPr>
              <a:spLocks noChangeArrowheads="1"/>
            </p:cNvSpPr>
            <p:nvPr/>
          </p:nvSpPr>
          <p:spPr bwMode="auto">
            <a:xfrm>
              <a:off x="4202" y="2704"/>
              <a:ext cx="26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44" name="Oval 232"/>
            <p:cNvSpPr>
              <a:spLocks noChangeArrowheads="1"/>
            </p:cNvSpPr>
            <p:nvPr/>
          </p:nvSpPr>
          <p:spPr bwMode="auto">
            <a:xfrm>
              <a:off x="4259" y="2681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45" name="Oval 233"/>
            <p:cNvSpPr>
              <a:spLocks noChangeArrowheads="1"/>
            </p:cNvSpPr>
            <p:nvPr/>
          </p:nvSpPr>
          <p:spPr bwMode="auto">
            <a:xfrm>
              <a:off x="4310" y="2658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46" name="Oval 234"/>
            <p:cNvSpPr>
              <a:spLocks noChangeArrowheads="1"/>
            </p:cNvSpPr>
            <p:nvPr/>
          </p:nvSpPr>
          <p:spPr bwMode="auto">
            <a:xfrm>
              <a:off x="4361" y="2635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47" name="Oval 235"/>
            <p:cNvSpPr>
              <a:spLocks noChangeArrowheads="1"/>
            </p:cNvSpPr>
            <p:nvPr/>
          </p:nvSpPr>
          <p:spPr bwMode="auto">
            <a:xfrm>
              <a:off x="4417" y="2618"/>
              <a:ext cx="26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48" name="Oval 236"/>
            <p:cNvSpPr>
              <a:spLocks noChangeArrowheads="1"/>
            </p:cNvSpPr>
            <p:nvPr/>
          </p:nvSpPr>
          <p:spPr bwMode="auto">
            <a:xfrm>
              <a:off x="4468" y="2595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49" name="Oval 237"/>
            <p:cNvSpPr>
              <a:spLocks noChangeArrowheads="1"/>
            </p:cNvSpPr>
            <p:nvPr/>
          </p:nvSpPr>
          <p:spPr bwMode="auto">
            <a:xfrm>
              <a:off x="4519" y="2577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50" name="Oval 238"/>
            <p:cNvSpPr>
              <a:spLocks noChangeArrowheads="1"/>
            </p:cNvSpPr>
            <p:nvPr/>
          </p:nvSpPr>
          <p:spPr bwMode="auto">
            <a:xfrm>
              <a:off x="4570" y="2559"/>
              <a:ext cx="26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51" name="Oval 239"/>
            <p:cNvSpPr>
              <a:spLocks noChangeArrowheads="1"/>
            </p:cNvSpPr>
            <p:nvPr/>
          </p:nvSpPr>
          <p:spPr bwMode="auto">
            <a:xfrm>
              <a:off x="4626" y="2541"/>
              <a:ext cx="25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52" name="Oval 240"/>
            <p:cNvSpPr>
              <a:spLocks noChangeArrowheads="1"/>
            </p:cNvSpPr>
            <p:nvPr/>
          </p:nvSpPr>
          <p:spPr bwMode="auto">
            <a:xfrm>
              <a:off x="4678" y="2522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53" name="Oval 241"/>
            <p:cNvSpPr>
              <a:spLocks noChangeArrowheads="1"/>
            </p:cNvSpPr>
            <p:nvPr/>
          </p:nvSpPr>
          <p:spPr bwMode="auto">
            <a:xfrm>
              <a:off x="4728" y="2509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54" name="Oval 242"/>
            <p:cNvSpPr>
              <a:spLocks noChangeArrowheads="1"/>
            </p:cNvSpPr>
            <p:nvPr/>
          </p:nvSpPr>
          <p:spPr bwMode="auto">
            <a:xfrm>
              <a:off x="4785" y="2491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55" name="Oval 243"/>
            <p:cNvSpPr>
              <a:spLocks noChangeArrowheads="1"/>
            </p:cNvSpPr>
            <p:nvPr/>
          </p:nvSpPr>
          <p:spPr bwMode="auto">
            <a:xfrm>
              <a:off x="4836" y="2477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56" name="Oval 244"/>
            <p:cNvSpPr>
              <a:spLocks noChangeArrowheads="1"/>
            </p:cNvSpPr>
            <p:nvPr/>
          </p:nvSpPr>
          <p:spPr bwMode="auto">
            <a:xfrm>
              <a:off x="4886" y="2463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57" name="Oval 245"/>
            <p:cNvSpPr>
              <a:spLocks noChangeArrowheads="1"/>
            </p:cNvSpPr>
            <p:nvPr/>
          </p:nvSpPr>
          <p:spPr bwMode="auto">
            <a:xfrm>
              <a:off x="4943" y="2445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58" name="Oval 246"/>
            <p:cNvSpPr>
              <a:spLocks noChangeArrowheads="1"/>
            </p:cNvSpPr>
            <p:nvPr/>
          </p:nvSpPr>
          <p:spPr bwMode="auto">
            <a:xfrm>
              <a:off x="4993" y="2436"/>
              <a:ext cx="27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59" name="Oval 247"/>
            <p:cNvSpPr>
              <a:spLocks noChangeArrowheads="1"/>
            </p:cNvSpPr>
            <p:nvPr/>
          </p:nvSpPr>
          <p:spPr bwMode="auto">
            <a:xfrm>
              <a:off x="5045" y="2422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60" name="Oval 248"/>
            <p:cNvSpPr>
              <a:spLocks noChangeArrowheads="1"/>
            </p:cNvSpPr>
            <p:nvPr/>
          </p:nvSpPr>
          <p:spPr bwMode="auto">
            <a:xfrm>
              <a:off x="5101" y="2409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61" name="Oval 249"/>
            <p:cNvSpPr>
              <a:spLocks noChangeArrowheads="1"/>
            </p:cNvSpPr>
            <p:nvPr/>
          </p:nvSpPr>
          <p:spPr bwMode="auto">
            <a:xfrm>
              <a:off x="5152" y="2395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62" name="Oval 250"/>
            <p:cNvSpPr>
              <a:spLocks noChangeArrowheads="1"/>
            </p:cNvSpPr>
            <p:nvPr/>
          </p:nvSpPr>
          <p:spPr bwMode="auto">
            <a:xfrm>
              <a:off x="5203" y="2387"/>
              <a:ext cx="25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63" name="Oval 251"/>
            <p:cNvSpPr>
              <a:spLocks noChangeArrowheads="1"/>
            </p:cNvSpPr>
            <p:nvPr/>
          </p:nvSpPr>
          <p:spPr bwMode="auto">
            <a:xfrm>
              <a:off x="5259" y="2377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64" name="Oval 252"/>
            <p:cNvSpPr>
              <a:spLocks noChangeArrowheads="1"/>
            </p:cNvSpPr>
            <p:nvPr/>
          </p:nvSpPr>
          <p:spPr bwMode="auto">
            <a:xfrm>
              <a:off x="5310" y="2369"/>
              <a:ext cx="26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65" name="Oval 253"/>
            <p:cNvSpPr>
              <a:spLocks noChangeArrowheads="1"/>
            </p:cNvSpPr>
            <p:nvPr/>
          </p:nvSpPr>
          <p:spPr bwMode="auto">
            <a:xfrm>
              <a:off x="5362" y="2359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66" name="Freeform 254"/>
            <p:cNvSpPr>
              <a:spLocks/>
            </p:cNvSpPr>
            <p:nvPr/>
          </p:nvSpPr>
          <p:spPr bwMode="auto">
            <a:xfrm>
              <a:off x="3162" y="2264"/>
              <a:ext cx="2210" cy="733"/>
            </a:xfrm>
            <a:custGeom>
              <a:avLst/>
              <a:gdLst>
                <a:gd name="T0" fmla="*/ 0 w 2455"/>
                <a:gd name="T1" fmla="*/ 861 h 861"/>
                <a:gd name="T2" fmla="*/ 57 w 2455"/>
                <a:gd name="T3" fmla="*/ 819 h 861"/>
                <a:gd name="T4" fmla="*/ 113 w 2455"/>
                <a:gd name="T5" fmla="*/ 782 h 861"/>
                <a:gd name="T6" fmla="*/ 176 w 2455"/>
                <a:gd name="T7" fmla="*/ 739 h 861"/>
                <a:gd name="T8" fmla="*/ 232 w 2455"/>
                <a:gd name="T9" fmla="*/ 707 h 861"/>
                <a:gd name="T10" fmla="*/ 289 w 2455"/>
                <a:gd name="T11" fmla="*/ 670 h 861"/>
                <a:gd name="T12" fmla="*/ 351 w 2455"/>
                <a:gd name="T13" fmla="*/ 633 h 861"/>
                <a:gd name="T14" fmla="*/ 408 w 2455"/>
                <a:gd name="T15" fmla="*/ 601 h 861"/>
                <a:gd name="T16" fmla="*/ 465 w 2455"/>
                <a:gd name="T17" fmla="*/ 569 h 861"/>
                <a:gd name="T18" fmla="*/ 527 w 2455"/>
                <a:gd name="T19" fmla="*/ 542 h 861"/>
                <a:gd name="T20" fmla="*/ 584 w 2455"/>
                <a:gd name="T21" fmla="*/ 511 h 861"/>
                <a:gd name="T22" fmla="*/ 641 w 2455"/>
                <a:gd name="T23" fmla="*/ 484 h 861"/>
                <a:gd name="T24" fmla="*/ 703 w 2455"/>
                <a:gd name="T25" fmla="*/ 457 h 861"/>
                <a:gd name="T26" fmla="*/ 760 w 2455"/>
                <a:gd name="T27" fmla="*/ 431 h 861"/>
                <a:gd name="T28" fmla="*/ 816 w 2455"/>
                <a:gd name="T29" fmla="*/ 404 h 861"/>
                <a:gd name="T30" fmla="*/ 873 w 2455"/>
                <a:gd name="T31" fmla="*/ 383 h 861"/>
                <a:gd name="T32" fmla="*/ 935 w 2455"/>
                <a:gd name="T33" fmla="*/ 356 h 861"/>
                <a:gd name="T34" fmla="*/ 992 w 2455"/>
                <a:gd name="T35" fmla="*/ 335 h 861"/>
                <a:gd name="T36" fmla="*/ 1054 w 2455"/>
                <a:gd name="T37" fmla="*/ 314 h 861"/>
                <a:gd name="T38" fmla="*/ 1111 w 2455"/>
                <a:gd name="T39" fmla="*/ 293 h 861"/>
                <a:gd name="T40" fmla="*/ 1168 w 2455"/>
                <a:gd name="T41" fmla="*/ 271 h 861"/>
                <a:gd name="T42" fmla="*/ 1230 w 2455"/>
                <a:gd name="T43" fmla="*/ 255 h 861"/>
                <a:gd name="T44" fmla="*/ 1287 w 2455"/>
                <a:gd name="T45" fmla="*/ 234 h 861"/>
                <a:gd name="T46" fmla="*/ 1344 w 2455"/>
                <a:gd name="T47" fmla="*/ 218 h 861"/>
                <a:gd name="T48" fmla="*/ 1406 w 2455"/>
                <a:gd name="T49" fmla="*/ 202 h 861"/>
                <a:gd name="T50" fmla="*/ 1463 w 2455"/>
                <a:gd name="T51" fmla="*/ 186 h 861"/>
                <a:gd name="T52" fmla="*/ 1519 w 2455"/>
                <a:gd name="T53" fmla="*/ 170 h 861"/>
                <a:gd name="T54" fmla="*/ 1576 w 2455"/>
                <a:gd name="T55" fmla="*/ 154 h 861"/>
                <a:gd name="T56" fmla="*/ 1638 w 2455"/>
                <a:gd name="T57" fmla="*/ 139 h 861"/>
                <a:gd name="T58" fmla="*/ 1695 w 2455"/>
                <a:gd name="T59" fmla="*/ 128 h 861"/>
                <a:gd name="T60" fmla="*/ 1752 w 2455"/>
                <a:gd name="T61" fmla="*/ 112 h 861"/>
                <a:gd name="T62" fmla="*/ 1814 w 2455"/>
                <a:gd name="T63" fmla="*/ 101 h 861"/>
                <a:gd name="T64" fmla="*/ 1871 w 2455"/>
                <a:gd name="T65" fmla="*/ 91 h 861"/>
                <a:gd name="T66" fmla="*/ 1928 w 2455"/>
                <a:gd name="T67" fmla="*/ 80 h 861"/>
                <a:gd name="T68" fmla="*/ 1990 w 2455"/>
                <a:gd name="T69" fmla="*/ 69 h 861"/>
                <a:gd name="T70" fmla="*/ 2047 w 2455"/>
                <a:gd name="T71" fmla="*/ 59 h 861"/>
                <a:gd name="T72" fmla="*/ 2103 w 2455"/>
                <a:gd name="T73" fmla="*/ 48 h 861"/>
                <a:gd name="T74" fmla="*/ 2166 w 2455"/>
                <a:gd name="T75" fmla="*/ 38 h 861"/>
                <a:gd name="T76" fmla="*/ 2222 w 2455"/>
                <a:gd name="T77" fmla="*/ 27 h 861"/>
                <a:gd name="T78" fmla="*/ 2279 w 2455"/>
                <a:gd name="T79" fmla="*/ 22 h 861"/>
                <a:gd name="T80" fmla="*/ 2341 w 2455"/>
                <a:gd name="T81" fmla="*/ 16 h 861"/>
                <a:gd name="T82" fmla="*/ 2398 w 2455"/>
                <a:gd name="T83" fmla="*/ 6 h 861"/>
                <a:gd name="T84" fmla="*/ 2455 w 2455"/>
                <a:gd name="T85" fmla="*/ 0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5" h="861">
                  <a:moveTo>
                    <a:pt x="0" y="861"/>
                  </a:moveTo>
                  <a:lnTo>
                    <a:pt x="57" y="819"/>
                  </a:lnTo>
                  <a:lnTo>
                    <a:pt x="113" y="782"/>
                  </a:lnTo>
                  <a:lnTo>
                    <a:pt x="176" y="739"/>
                  </a:lnTo>
                  <a:lnTo>
                    <a:pt x="232" y="707"/>
                  </a:lnTo>
                  <a:lnTo>
                    <a:pt x="289" y="670"/>
                  </a:lnTo>
                  <a:lnTo>
                    <a:pt x="351" y="633"/>
                  </a:lnTo>
                  <a:lnTo>
                    <a:pt x="408" y="601"/>
                  </a:lnTo>
                  <a:lnTo>
                    <a:pt x="465" y="569"/>
                  </a:lnTo>
                  <a:lnTo>
                    <a:pt x="527" y="542"/>
                  </a:lnTo>
                  <a:lnTo>
                    <a:pt x="584" y="511"/>
                  </a:lnTo>
                  <a:lnTo>
                    <a:pt x="641" y="484"/>
                  </a:lnTo>
                  <a:lnTo>
                    <a:pt x="703" y="457"/>
                  </a:lnTo>
                  <a:lnTo>
                    <a:pt x="760" y="431"/>
                  </a:lnTo>
                  <a:lnTo>
                    <a:pt x="816" y="404"/>
                  </a:lnTo>
                  <a:lnTo>
                    <a:pt x="873" y="383"/>
                  </a:lnTo>
                  <a:lnTo>
                    <a:pt x="935" y="356"/>
                  </a:lnTo>
                  <a:lnTo>
                    <a:pt x="992" y="335"/>
                  </a:lnTo>
                  <a:lnTo>
                    <a:pt x="1054" y="314"/>
                  </a:lnTo>
                  <a:lnTo>
                    <a:pt x="1111" y="293"/>
                  </a:lnTo>
                  <a:lnTo>
                    <a:pt x="1168" y="271"/>
                  </a:lnTo>
                  <a:lnTo>
                    <a:pt x="1230" y="255"/>
                  </a:lnTo>
                  <a:lnTo>
                    <a:pt x="1287" y="234"/>
                  </a:lnTo>
                  <a:lnTo>
                    <a:pt x="1344" y="218"/>
                  </a:lnTo>
                  <a:lnTo>
                    <a:pt x="1406" y="202"/>
                  </a:lnTo>
                  <a:lnTo>
                    <a:pt x="1463" y="186"/>
                  </a:lnTo>
                  <a:lnTo>
                    <a:pt x="1519" y="170"/>
                  </a:lnTo>
                  <a:lnTo>
                    <a:pt x="1576" y="154"/>
                  </a:lnTo>
                  <a:lnTo>
                    <a:pt x="1638" y="139"/>
                  </a:lnTo>
                  <a:lnTo>
                    <a:pt x="1695" y="128"/>
                  </a:lnTo>
                  <a:lnTo>
                    <a:pt x="1752" y="112"/>
                  </a:lnTo>
                  <a:lnTo>
                    <a:pt x="1814" y="101"/>
                  </a:lnTo>
                  <a:lnTo>
                    <a:pt x="1871" y="91"/>
                  </a:lnTo>
                  <a:lnTo>
                    <a:pt x="1928" y="80"/>
                  </a:lnTo>
                  <a:lnTo>
                    <a:pt x="1990" y="69"/>
                  </a:lnTo>
                  <a:lnTo>
                    <a:pt x="2047" y="59"/>
                  </a:lnTo>
                  <a:lnTo>
                    <a:pt x="2103" y="48"/>
                  </a:lnTo>
                  <a:lnTo>
                    <a:pt x="2166" y="38"/>
                  </a:lnTo>
                  <a:lnTo>
                    <a:pt x="2222" y="27"/>
                  </a:lnTo>
                  <a:lnTo>
                    <a:pt x="2279" y="22"/>
                  </a:lnTo>
                  <a:lnTo>
                    <a:pt x="2341" y="16"/>
                  </a:lnTo>
                  <a:lnTo>
                    <a:pt x="2398" y="6"/>
                  </a:lnTo>
                  <a:lnTo>
                    <a:pt x="2455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67" name="Oval 255"/>
            <p:cNvSpPr>
              <a:spLocks noChangeArrowheads="1"/>
            </p:cNvSpPr>
            <p:nvPr/>
          </p:nvSpPr>
          <p:spPr bwMode="auto">
            <a:xfrm>
              <a:off x="3152" y="2989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68" name="Oval 256"/>
            <p:cNvSpPr>
              <a:spLocks noChangeArrowheads="1"/>
            </p:cNvSpPr>
            <p:nvPr/>
          </p:nvSpPr>
          <p:spPr bwMode="auto">
            <a:xfrm>
              <a:off x="3202" y="2952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69" name="Oval 257"/>
            <p:cNvSpPr>
              <a:spLocks noChangeArrowheads="1"/>
            </p:cNvSpPr>
            <p:nvPr/>
          </p:nvSpPr>
          <p:spPr bwMode="auto">
            <a:xfrm>
              <a:off x="3253" y="2921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70" name="Oval 258"/>
            <p:cNvSpPr>
              <a:spLocks noChangeArrowheads="1"/>
            </p:cNvSpPr>
            <p:nvPr/>
          </p:nvSpPr>
          <p:spPr bwMode="auto">
            <a:xfrm>
              <a:off x="3309" y="2884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71" name="Oval 259"/>
            <p:cNvSpPr>
              <a:spLocks noChangeArrowheads="1"/>
            </p:cNvSpPr>
            <p:nvPr/>
          </p:nvSpPr>
          <p:spPr bwMode="auto">
            <a:xfrm>
              <a:off x="3361" y="2858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72" name="Oval 260"/>
            <p:cNvSpPr>
              <a:spLocks noChangeArrowheads="1"/>
            </p:cNvSpPr>
            <p:nvPr/>
          </p:nvSpPr>
          <p:spPr bwMode="auto">
            <a:xfrm>
              <a:off x="3412" y="2825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73" name="Oval 261"/>
            <p:cNvSpPr>
              <a:spLocks noChangeArrowheads="1"/>
            </p:cNvSpPr>
            <p:nvPr/>
          </p:nvSpPr>
          <p:spPr bwMode="auto">
            <a:xfrm>
              <a:off x="3468" y="2794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74" name="Oval 262"/>
            <p:cNvSpPr>
              <a:spLocks noChangeArrowheads="1"/>
            </p:cNvSpPr>
            <p:nvPr/>
          </p:nvSpPr>
          <p:spPr bwMode="auto">
            <a:xfrm>
              <a:off x="3519" y="2767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75" name="Oval 263"/>
            <p:cNvSpPr>
              <a:spLocks noChangeArrowheads="1"/>
            </p:cNvSpPr>
            <p:nvPr/>
          </p:nvSpPr>
          <p:spPr bwMode="auto">
            <a:xfrm>
              <a:off x="3569" y="2739"/>
              <a:ext cx="27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76" name="Oval 264"/>
            <p:cNvSpPr>
              <a:spLocks noChangeArrowheads="1"/>
            </p:cNvSpPr>
            <p:nvPr/>
          </p:nvSpPr>
          <p:spPr bwMode="auto">
            <a:xfrm>
              <a:off x="3626" y="2717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77" name="Oval 265"/>
            <p:cNvSpPr>
              <a:spLocks noChangeArrowheads="1"/>
            </p:cNvSpPr>
            <p:nvPr/>
          </p:nvSpPr>
          <p:spPr bwMode="auto">
            <a:xfrm>
              <a:off x="3677" y="2690"/>
              <a:ext cx="26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78" name="Oval 266"/>
            <p:cNvSpPr>
              <a:spLocks noChangeArrowheads="1"/>
            </p:cNvSpPr>
            <p:nvPr/>
          </p:nvSpPr>
          <p:spPr bwMode="auto">
            <a:xfrm>
              <a:off x="3728" y="2667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79" name="Oval 267"/>
            <p:cNvSpPr>
              <a:spLocks noChangeArrowheads="1"/>
            </p:cNvSpPr>
            <p:nvPr/>
          </p:nvSpPr>
          <p:spPr bwMode="auto">
            <a:xfrm>
              <a:off x="3785" y="2645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80" name="Oval 268"/>
            <p:cNvSpPr>
              <a:spLocks noChangeArrowheads="1"/>
            </p:cNvSpPr>
            <p:nvPr/>
          </p:nvSpPr>
          <p:spPr bwMode="auto">
            <a:xfrm>
              <a:off x="3835" y="2622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81" name="Oval 269"/>
            <p:cNvSpPr>
              <a:spLocks noChangeArrowheads="1"/>
            </p:cNvSpPr>
            <p:nvPr/>
          </p:nvSpPr>
          <p:spPr bwMode="auto">
            <a:xfrm>
              <a:off x="3886" y="2600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82" name="Oval 270"/>
            <p:cNvSpPr>
              <a:spLocks noChangeArrowheads="1"/>
            </p:cNvSpPr>
            <p:nvPr/>
          </p:nvSpPr>
          <p:spPr bwMode="auto">
            <a:xfrm>
              <a:off x="3938" y="2581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83" name="Oval 271"/>
            <p:cNvSpPr>
              <a:spLocks noChangeArrowheads="1"/>
            </p:cNvSpPr>
            <p:nvPr/>
          </p:nvSpPr>
          <p:spPr bwMode="auto">
            <a:xfrm>
              <a:off x="3993" y="2559"/>
              <a:ext cx="26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84" name="Oval 272"/>
            <p:cNvSpPr>
              <a:spLocks noChangeArrowheads="1"/>
            </p:cNvSpPr>
            <p:nvPr/>
          </p:nvSpPr>
          <p:spPr bwMode="auto">
            <a:xfrm>
              <a:off x="4045" y="2541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85" name="Oval 273"/>
            <p:cNvSpPr>
              <a:spLocks noChangeArrowheads="1"/>
            </p:cNvSpPr>
            <p:nvPr/>
          </p:nvSpPr>
          <p:spPr bwMode="auto">
            <a:xfrm>
              <a:off x="4101" y="2522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86" name="Oval 274"/>
            <p:cNvSpPr>
              <a:spLocks noChangeArrowheads="1"/>
            </p:cNvSpPr>
            <p:nvPr/>
          </p:nvSpPr>
          <p:spPr bwMode="auto">
            <a:xfrm>
              <a:off x="4152" y="2504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87" name="Oval 275"/>
            <p:cNvSpPr>
              <a:spLocks noChangeArrowheads="1"/>
            </p:cNvSpPr>
            <p:nvPr/>
          </p:nvSpPr>
          <p:spPr bwMode="auto">
            <a:xfrm>
              <a:off x="4202" y="2486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88" name="Oval 276"/>
            <p:cNvSpPr>
              <a:spLocks noChangeArrowheads="1"/>
            </p:cNvSpPr>
            <p:nvPr/>
          </p:nvSpPr>
          <p:spPr bwMode="auto">
            <a:xfrm>
              <a:off x="4259" y="2473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89" name="Oval 277"/>
            <p:cNvSpPr>
              <a:spLocks noChangeArrowheads="1"/>
            </p:cNvSpPr>
            <p:nvPr/>
          </p:nvSpPr>
          <p:spPr bwMode="auto">
            <a:xfrm>
              <a:off x="4310" y="2455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90" name="Oval 278"/>
            <p:cNvSpPr>
              <a:spLocks noChangeArrowheads="1"/>
            </p:cNvSpPr>
            <p:nvPr/>
          </p:nvSpPr>
          <p:spPr bwMode="auto">
            <a:xfrm>
              <a:off x="4361" y="2441"/>
              <a:ext cx="26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91" name="Oval 279"/>
            <p:cNvSpPr>
              <a:spLocks noChangeArrowheads="1"/>
            </p:cNvSpPr>
            <p:nvPr/>
          </p:nvSpPr>
          <p:spPr bwMode="auto">
            <a:xfrm>
              <a:off x="4417" y="2428"/>
              <a:ext cx="26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92" name="Oval 280"/>
            <p:cNvSpPr>
              <a:spLocks noChangeArrowheads="1"/>
            </p:cNvSpPr>
            <p:nvPr/>
          </p:nvSpPr>
          <p:spPr bwMode="auto">
            <a:xfrm>
              <a:off x="4468" y="2414"/>
              <a:ext cx="26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93" name="Oval 281"/>
            <p:cNvSpPr>
              <a:spLocks noChangeArrowheads="1"/>
            </p:cNvSpPr>
            <p:nvPr/>
          </p:nvSpPr>
          <p:spPr bwMode="auto">
            <a:xfrm>
              <a:off x="4519" y="2400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94" name="Oval 282"/>
            <p:cNvSpPr>
              <a:spLocks noChangeArrowheads="1"/>
            </p:cNvSpPr>
            <p:nvPr/>
          </p:nvSpPr>
          <p:spPr bwMode="auto">
            <a:xfrm>
              <a:off x="4570" y="2387"/>
              <a:ext cx="26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95" name="Oval 283"/>
            <p:cNvSpPr>
              <a:spLocks noChangeArrowheads="1"/>
            </p:cNvSpPr>
            <p:nvPr/>
          </p:nvSpPr>
          <p:spPr bwMode="auto">
            <a:xfrm>
              <a:off x="4626" y="2373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96" name="Oval 284"/>
            <p:cNvSpPr>
              <a:spLocks noChangeArrowheads="1"/>
            </p:cNvSpPr>
            <p:nvPr/>
          </p:nvSpPr>
          <p:spPr bwMode="auto">
            <a:xfrm>
              <a:off x="4678" y="2364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97" name="Oval 285"/>
            <p:cNvSpPr>
              <a:spLocks noChangeArrowheads="1"/>
            </p:cNvSpPr>
            <p:nvPr/>
          </p:nvSpPr>
          <p:spPr bwMode="auto">
            <a:xfrm>
              <a:off x="4728" y="2350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98" name="Oval 286"/>
            <p:cNvSpPr>
              <a:spLocks noChangeArrowheads="1"/>
            </p:cNvSpPr>
            <p:nvPr/>
          </p:nvSpPr>
          <p:spPr bwMode="auto">
            <a:xfrm>
              <a:off x="4785" y="2342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99" name="Oval 287"/>
            <p:cNvSpPr>
              <a:spLocks noChangeArrowheads="1"/>
            </p:cNvSpPr>
            <p:nvPr/>
          </p:nvSpPr>
          <p:spPr bwMode="auto">
            <a:xfrm>
              <a:off x="4836" y="2332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00" name="Oval 288"/>
            <p:cNvSpPr>
              <a:spLocks noChangeArrowheads="1"/>
            </p:cNvSpPr>
            <p:nvPr/>
          </p:nvSpPr>
          <p:spPr bwMode="auto">
            <a:xfrm>
              <a:off x="4886" y="2323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01" name="Oval 289"/>
            <p:cNvSpPr>
              <a:spLocks noChangeArrowheads="1"/>
            </p:cNvSpPr>
            <p:nvPr/>
          </p:nvSpPr>
          <p:spPr bwMode="auto">
            <a:xfrm>
              <a:off x="4943" y="2314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02" name="Oval 290"/>
            <p:cNvSpPr>
              <a:spLocks noChangeArrowheads="1"/>
            </p:cNvSpPr>
            <p:nvPr/>
          </p:nvSpPr>
          <p:spPr bwMode="auto">
            <a:xfrm>
              <a:off x="4993" y="2305"/>
              <a:ext cx="27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03" name="Oval 291"/>
            <p:cNvSpPr>
              <a:spLocks noChangeArrowheads="1"/>
            </p:cNvSpPr>
            <p:nvPr/>
          </p:nvSpPr>
          <p:spPr bwMode="auto">
            <a:xfrm>
              <a:off x="5045" y="2296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04" name="Oval 292"/>
            <p:cNvSpPr>
              <a:spLocks noChangeArrowheads="1"/>
            </p:cNvSpPr>
            <p:nvPr/>
          </p:nvSpPr>
          <p:spPr bwMode="auto">
            <a:xfrm>
              <a:off x="5101" y="2287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05" name="Oval 293"/>
            <p:cNvSpPr>
              <a:spLocks noChangeArrowheads="1"/>
            </p:cNvSpPr>
            <p:nvPr/>
          </p:nvSpPr>
          <p:spPr bwMode="auto">
            <a:xfrm>
              <a:off x="5152" y="2278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06" name="Oval 294"/>
            <p:cNvSpPr>
              <a:spLocks noChangeArrowheads="1"/>
            </p:cNvSpPr>
            <p:nvPr/>
          </p:nvSpPr>
          <p:spPr bwMode="auto">
            <a:xfrm>
              <a:off x="5203" y="2273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07" name="Oval 295"/>
            <p:cNvSpPr>
              <a:spLocks noChangeArrowheads="1"/>
            </p:cNvSpPr>
            <p:nvPr/>
          </p:nvSpPr>
          <p:spPr bwMode="auto">
            <a:xfrm>
              <a:off x="5259" y="2269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08" name="Oval 296"/>
            <p:cNvSpPr>
              <a:spLocks noChangeArrowheads="1"/>
            </p:cNvSpPr>
            <p:nvPr/>
          </p:nvSpPr>
          <p:spPr bwMode="auto">
            <a:xfrm>
              <a:off x="5310" y="2260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09" name="Oval 297"/>
            <p:cNvSpPr>
              <a:spLocks noChangeArrowheads="1"/>
            </p:cNvSpPr>
            <p:nvPr/>
          </p:nvSpPr>
          <p:spPr bwMode="auto">
            <a:xfrm>
              <a:off x="5362" y="2256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10" name="Freeform 298"/>
            <p:cNvSpPr>
              <a:spLocks/>
            </p:cNvSpPr>
            <p:nvPr/>
          </p:nvSpPr>
          <p:spPr bwMode="auto">
            <a:xfrm>
              <a:off x="3162" y="2260"/>
              <a:ext cx="1837" cy="547"/>
            </a:xfrm>
            <a:custGeom>
              <a:avLst/>
              <a:gdLst>
                <a:gd name="T0" fmla="*/ 0 w 2041"/>
                <a:gd name="T1" fmla="*/ 643 h 643"/>
                <a:gd name="T2" fmla="*/ 57 w 2041"/>
                <a:gd name="T3" fmla="*/ 611 h 643"/>
                <a:gd name="T4" fmla="*/ 113 w 2041"/>
                <a:gd name="T5" fmla="*/ 574 h 643"/>
                <a:gd name="T6" fmla="*/ 176 w 2041"/>
                <a:gd name="T7" fmla="*/ 542 h 643"/>
                <a:gd name="T8" fmla="*/ 232 w 2041"/>
                <a:gd name="T9" fmla="*/ 516 h 643"/>
                <a:gd name="T10" fmla="*/ 289 w 2041"/>
                <a:gd name="T11" fmla="*/ 484 h 643"/>
                <a:gd name="T12" fmla="*/ 351 w 2041"/>
                <a:gd name="T13" fmla="*/ 457 h 643"/>
                <a:gd name="T14" fmla="*/ 408 w 2041"/>
                <a:gd name="T15" fmla="*/ 431 h 643"/>
                <a:gd name="T16" fmla="*/ 465 w 2041"/>
                <a:gd name="T17" fmla="*/ 404 h 643"/>
                <a:gd name="T18" fmla="*/ 527 w 2041"/>
                <a:gd name="T19" fmla="*/ 377 h 643"/>
                <a:gd name="T20" fmla="*/ 584 w 2041"/>
                <a:gd name="T21" fmla="*/ 356 h 643"/>
                <a:gd name="T22" fmla="*/ 641 w 2041"/>
                <a:gd name="T23" fmla="*/ 330 h 643"/>
                <a:gd name="T24" fmla="*/ 703 w 2041"/>
                <a:gd name="T25" fmla="*/ 308 h 643"/>
                <a:gd name="T26" fmla="*/ 760 w 2041"/>
                <a:gd name="T27" fmla="*/ 287 h 643"/>
                <a:gd name="T28" fmla="*/ 816 w 2041"/>
                <a:gd name="T29" fmla="*/ 271 h 643"/>
                <a:gd name="T30" fmla="*/ 873 w 2041"/>
                <a:gd name="T31" fmla="*/ 250 h 643"/>
                <a:gd name="T32" fmla="*/ 935 w 2041"/>
                <a:gd name="T33" fmla="*/ 229 h 643"/>
                <a:gd name="T34" fmla="*/ 992 w 2041"/>
                <a:gd name="T35" fmla="*/ 213 h 643"/>
                <a:gd name="T36" fmla="*/ 1054 w 2041"/>
                <a:gd name="T37" fmla="*/ 197 h 643"/>
                <a:gd name="T38" fmla="*/ 1111 w 2041"/>
                <a:gd name="T39" fmla="*/ 181 h 643"/>
                <a:gd name="T40" fmla="*/ 1168 w 2041"/>
                <a:gd name="T41" fmla="*/ 165 h 643"/>
                <a:gd name="T42" fmla="*/ 1230 w 2041"/>
                <a:gd name="T43" fmla="*/ 149 h 643"/>
                <a:gd name="T44" fmla="*/ 1287 w 2041"/>
                <a:gd name="T45" fmla="*/ 133 h 643"/>
                <a:gd name="T46" fmla="*/ 1344 w 2041"/>
                <a:gd name="T47" fmla="*/ 122 h 643"/>
                <a:gd name="T48" fmla="*/ 1406 w 2041"/>
                <a:gd name="T49" fmla="*/ 106 h 643"/>
                <a:gd name="T50" fmla="*/ 1463 w 2041"/>
                <a:gd name="T51" fmla="*/ 96 h 643"/>
                <a:gd name="T52" fmla="*/ 1519 w 2041"/>
                <a:gd name="T53" fmla="*/ 85 h 643"/>
                <a:gd name="T54" fmla="*/ 1576 w 2041"/>
                <a:gd name="T55" fmla="*/ 74 h 643"/>
                <a:gd name="T56" fmla="*/ 1638 w 2041"/>
                <a:gd name="T57" fmla="*/ 59 h 643"/>
                <a:gd name="T58" fmla="*/ 1695 w 2041"/>
                <a:gd name="T59" fmla="*/ 48 h 643"/>
                <a:gd name="T60" fmla="*/ 1752 w 2041"/>
                <a:gd name="T61" fmla="*/ 43 h 643"/>
                <a:gd name="T62" fmla="*/ 1814 w 2041"/>
                <a:gd name="T63" fmla="*/ 32 h 643"/>
                <a:gd name="T64" fmla="*/ 1871 w 2041"/>
                <a:gd name="T65" fmla="*/ 21 h 643"/>
                <a:gd name="T66" fmla="*/ 1928 w 2041"/>
                <a:gd name="T67" fmla="*/ 11 h 643"/>
                <a:gd name="T68" fmla="*/ 1990 w 2041"/>
                <a:gd name="T69" fmla="*/ 5 h 643"/>
                <a:gd name="T70" fmla="*/ 2041 w 2041"/>
                <a:gd name="T71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41" h="643">
                  <a:moveTo>
                    <a:pt x="0" y="643"/>
                  </a:moveTo>
                  <a:lnTo>
                    <a:pt x="57" y="611"/>
                  </a:lnTo>
                  <a:lnTo>
                    <a:pt x="113" y="574"/>
                  </a:lnTo>
                  <a:lnTo>
                    <a:pt x="176" y="542"/>
                  </a:lnTo>
                  <a:lnTo>
                    <a:pt x="232" y="516"/>
                  </a:lnTo>
                  <a:lnTo>
                    <a:pt x="289" y="484"/>
                  </a:lnTo>
                  <a:lnTo>
                    <a:pt x="351" y="457"/>
                  </a:lnTo>
                  <a:lnTo>
                    <a:pt x="408" y="431"/>
                  </a:lnTo>
                  <a:lnTo>
                    <a:pt x="465" y="404"/>
                  </a:lnTo>
                  <a:lnTo>
                    <a:pt x="527" y="377"/>
                  </a:lnTo>
                  <a:lnTo>
                    <a:pt x="584" y="356"/>
                  </a:lnTo>
                  <a:lnTo>
                    <a:pt x="641" y="330"/>
                  </a:lnTo>
                  <a:lnTo>
                    <a:pt x="703" y="308"/>
                  </a:lnTo>
                  <a:lnTo>
                    <a:pt x="760" y="287"/>
                  </a:lnTo>
                  <a:lnTo>
                    <a:pt x="816" y="271"/>
                  </a:lnTo>
                  <a:lnTo>
                    <a:pt x="873" y="250"/>
                  </a:lnTo>
                  <a:lnTo>
                    <a:pt x="935" y="229"/>
                  </a:lnTo>
                  <a:lnTo>
                    <a:pt x="992" y="213"/>
                  </a:lnTo>
                  <a:lnTo>
                    <a:pt x="1054" y="197"/>
                  </a:lnTo>
                  <a:lnTo>
                    <a:pt x="1111" y="181"/>
                  </a:lnTo>
                  <a:lnTo>
                    <a:pt x="1168" y="165"/>
                  </a:lnTo>
                  <a:lnTo>
                    <a:pt x="1230" y="149"/>
                  </a:lnTo>
                  <a:lnTo>
                    <a:pt x="1287" y="133"/>
                  </a:lnTo>
                  <a:lnTo>
                    <a:pt x="1344" y="122"/>
                  </a:lnTo>
                  <a:lnTo>
                    <a:pt x="1406" y="106"/>
                  </a:lnTo>
                  <a:lnTo>
                    <a:pt x="1463" y="96"/>
                  </a:lnTo>
                  <a:lnTo>
                    <a:pt x="1519" y="85"/>
                  </a:lnTo>
                  <a:lnTo>
                    <a:pt x="1576" y="74"/>
                  </a:lnTo>
                  <a:lnTo>
                    <a:pt x="1638" y="59"/>
                  </a:lnTo>
                  <a:lnTo>
                    <a:pt x="1695" y="48"/>
                  </a:lnTo>
                  <a:lnTo>
                    <a:pt x="1752" y="43"/>
                  </a:lnTo>
                  <a:lnTo>
                    <a:pt x="1814" y="32"/>
                  </a:lnTo>
                  <a:lnTo>
                    <a:pt x="1871" y="21"/>
                  </a:lnTo>
                  <a:lnTo>
                    <a:pt x="1928" y="11"/>
                  </a:lnTo>
                  <a:lnTo>
                    <a:pt x="1990" y="5"/>
                  </a:lnTo>
                  <a:lnTo>
                    <a:pt x="2041" y="0"/>
                  </a:lnTo>
                </a:path>
              </a:pathLst>
            </a:custGeom>
            <a:noFill/>
            <a:ln w="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11" name="Oval 299"/>
            <p:cNvSpPr>
              <a:spLocks noChangeArrowheads="1"/>
            </p:cNvSpPr>
            <p:nvPr/>
          </p:nvSpPr>
          <p:spPr bwMode="auto">
            <a:xfrm>
              <a:off x="3152" y="2798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12" name="Oval 300"/>
            <p:cNvSpPr>
              <a:spLocks noChangeArrowheads="1"/>
            </p:cNvSpPr>
            <p:nvPr/>
          </p:nvSpPr>
          <p:spPr bwMode="auto">
            <a:xfrm>
              <a:off x="3202" y="2772"/>
              <a:ext cx="26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13" name="Oval 301"/>
            <p:cNvSpPr>
              <a:spLocks noChangeArrowheads="1"/>
            </p:cNvSpPr>
            <p:nvPr/>
          </p:nvSpPr>
          <p:spPr bwMode="auto">
            <a:xfrm>
              <a:off x="3253" y="2739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14" name="Oval 302"/>
            <p:cNvSpPr>
              <a:spLocks noChangeArrowheads="1"/>
            </p:cNvSpPr>
            <p:nvPr/>
          </p:nvSpPr>
          <p:spPr bwMode="auto">
            <a:xfrm>
              <a:off x="3309" y="2712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15" name="Oval 303"/>
            <p:cNvSpPr>
              <a:spLocks noChangeArrowheads="1"/>
            </p:cNvSpPr>
            <p:nvPr/>
          </p:nvSpPr>
          <p:spPr bwMode="auto">
            <a:xfrm>
              <a:off x="3361" y="2690"/>
              <a:ext cx="25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16" name="Oval 304"/>
            <p:cNvSpPr>
              <a:spLocks noChangeArrowheads="1"/>
            </p:cNvSpPr>
            <p:nvPr/>
          </p:nvSpPr>
          <p:spPr bwMode="auto">
            <a:xfrm>
              <a:off x="3412" y="2663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17" name="Oval 305"/>
            <p:cNvSpPr>
              <a:spLocks noChangeArrowheads="1"/>
            </p:cNvSpPr>
            <p:nvPr/>
          </p:nvSpPr>
          <p:spPr bwMode="auto">
            <a:xfrm>
              <a:off x="3468" y="2640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18" name="Oval 306"/>
            <p:cNvSpPr>
              <a:spLocks noChangeArrowheads="1"/>
            </p:cNvSpPr>
            <p:nvPr/>
          </p:nvSpPr>
          <p:spPr bwMode="auto">
            <a:xfrm>
              <a:off x="3519" y="2618"/>
              <a:ext cx="25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19" name="Oval 307"/>
            <p:cNvSpPr>
              <a:spLocks noChangeArrowheads="1"/>
            </p:cNvSpPr>
            <p:nvPr/>
          </p:nvSpPr>
          <p:spPr bwMode="auto">
            <a:xfrm>
              <a:off x="3569" y="2595"/>
              <a:ext cx="27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20" name="Oval 308"/>
            <p:cNvSpPr>
              <a:spLocks noChangeArrowheads="1"/>
            </p:cNvSpPr>
            <p:nvPr/>
          </p:nvSpPr>
          <p:spPr bwMode="auto">
            <a:xfrm>
              <a:off x="3626" y="2572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21" name="Oval 309"/>
            <p:cNvSpPr>
              <a:spLocks noChangeArrowheads="1"/>
            </p:cNvSpPr>
            <p:nvPr/>
          </p:nvSpPr>
          <p:spPr bwMode="auto">
            <a:xfrm>
              <a:off x="3677" y="2554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22" name="Oval 310"/>
            <p:cNvSpPr>
              <a:spLocks noChangeArrowheads="1"/>
            </p:cNvSpPr>
            <p:nvPr/>
          </p:nvSpPr>
          <p:spPr bwMode="auto">
            <a:xfrm>
              <a:off x="3728" y="2532"/>
              <a:ext cx="26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23" name="Oval 311"/>
            <p:cNvSpPr>
              <a:spLocks noChangeArrowheads="1"/>
            </p:cNvSpPr>
            <p:nvPr/>
          </p:nvSpPr>
          <p:spPr bwMode="auto">
            <a:xfrm>
              <a:off x="3785" y="2514"/>
              <a:ext cx="25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24" name="Oval 312"/>
            <p:cNvSpPr>
              <a:spLocks noChangeArrowheads="1"/>
            </p:cNvSpPr>
            <p:nvPr/>
          </p:nvSpPr>
          <p:spPr bwMode="auto">
            <a:xfrm>
              <a:off x="3835" y="2495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25" name="Oval 313"/>
            <p:cNvSpPr>
              <a:spLocks noChangeArrowheads="1"/>
            </p:cNvSpPr>
            <p:nvPr/>
          </p:nvSpPr>
          <p:spPr bwMode="auto">
            <a:xfrm>
              <a:off x="3886" y="2481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26" name="Oval 314"/>
            <p:cNvSpPr>
              <a:spLocks noChangeArrowheads="1"/>
            </p:cNvSpPr>
            <p:nvPr/>
          </p:nvSpPr>
          <p:spPr bwMode="auto">
            <a:xfrm>
              <a:off x="3938" y="2463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27" name="Oval 315"/>
            <p:cNvSpPr>
              <a:spLocks noChangeArrowheads="1"/>
            </p:cNvSpPr>
            <p:nvPr/>
          </p:nvSpPr>
          <p:spPr bwMode="auto">
            <a:xfrm>
              <a:off x="3993" y="2445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28" name="Oval 316"/>
            <p:cNvSpPr>
              <a:spLocks noChangeArrowheads="1"/>
            </p:cNvSpPr>
            <p:nvPr/>
          </p:nvSpPr>
          <p:spPr bwMode="auto">
            <a:xfrm>
              <a:off x="4045" y="2432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29" name="Oval 317"/>
            <p:cNvSpPr>
              <a:spLocks noChangeArrowheads="1"/>
            </p:cNvSpPr>
            <p:nvPr/>
          </p:nvSpPr>
          <p:spPr bwMode="auto">
            <a:xfrm>
              <a:off x="4101" y="2418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30" name="Oval 318"/>
            <p:cNvSpPr>
              <a:spLocks noChangeArrowheads="1"/>
            </p:cNvSpPr>
            <p:nvPr/>
          </p:nvSpPr>
          <p:spPr bwMode="auto">
            <a:xfrm>
              <a:off x="4152" y="2405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31" name="Oval 319"/>
            <p:cNvSpPr>
              <a:spLocks noChangeArrowheads="1"/>
            </p:cNvSpPr>
            <p:nvPr/>
          </p:nvSpPr>
          <p:spPr bwMode="auto">
            <a:xfrm>
              <a:off x="4202" y="2391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32" name="Oval 320"/>
            <p:cNvSpPr>
              <a:spLocks noChangeArrowheads="1"/>
            </p:cNvSpPr>
            <p:nvPr/>
          </p:nvSpPr>
          <p:spPr bwMode="auto">
            <a:xfrm>
              <a:off x="4259" y="2377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33" name="Oval 321"/>
            <p:cNvSpPr>
              <a:spLocks noChangeArrowheads="1"/>
            </p:cNvSpPr>
            <p:nvPr/>
          </p:nvSpPr>
          <p:spPr bwMode="auto">
            <a:xfrm>
              <a:off x="4310" y="2364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34" name="Oval 322"/>
            <p:cNvSpPr>
              <a:spLocks noChangeArrowheads="1"/>
            </p:cNvSpPr>
            <p:nvPr/>
          </p:nvSpPr>
          <p:spPr bwMode="auto">
            <a:xfrm>
              <a:off x="4361" y="2355"/>
              <a:ext cx="26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35" name="Oval 323"/>
            <p:cNvSpPr>
              <a:spLocks noChangeArrowheads="1"/>
            </p:cNvSpPr>
            <p:nvPr/>
          </p:nvSpPr>
          <p:spPr bwMode="auto">
            <a:xfrm>
              <a:off x="4417" y="2342"/>
              <a:ext cx="26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36" name="Oval 324"/>
            <p:cNvSpPr>
              <a:spLocks noChangeArrowheads="1"/>
            </p:cNvSpPr>
            <p:nvPr/>
          </p:nvSpPr>
          <p:spPr bwMode="auto">
            <a:xfrm>
              <a:off x="4468" y="2332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37" name="Oval 325"/>
            <p:cNvSpPr>
              <a:spLocks noChangeArrowheads="1"/>
            </p:cNvSpPr>
            <p:nvPr/>
          </p:nvSpPr>
          <p:spPr bwMode="auto">
            <a:xfrm>
              <a:off x="4519" y="2323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38" name="Oval 326"/>
            <p:cNvSpPr>
              <a:spLocks noChangeArrowheads="1"/>
            </p:cNvSpPr>
            <p:nvPr/>
          </p:nvSpPr>
          <p:spPr bwMode="auto">
            <a:xfrm>
              <a:off x="4570" y="2314"/>
              <a:ext cx="26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39" name="Oval 327"/>
            <p:cNvSpPr>
              <a:spLocks noChangeArrowheads="1"/>
            </p:cNvSpPr>
            <p:nvPr/>
          </p:nvSpPr>
          <p:spPr bwMode="auto">
            <a:xfrm>
              <a:off x="4626" y="2301"/>
              <a:ext cx="25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40" name="Oval 328"/>
            <p:cNvSpPr>
              <a:spLocks noChangeArrowheads="1"/>
            </p:cNvSpPr>
            <p:nvPr/>
          </p:nvSpPr>
          <p:spPr bwMode="auto">
            <a:xfrm>
              <a:off x="4678" y="2291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41" name="Oval 329"/>
            <p:cNvSpPr>
              <a:spLocks noChangeArrowheads="1"/>
            </p:cNvSpPr>
            <p:nvPr/>
          </p:nvSpPr>
          <p:spPr bwMode="auto">
            <a:xfrm>
              <a:off x="4728" y="2287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42" name="Oval 330"/>
            <p:cNvSpPr>
              <a:spLocks noChangeArrowheads="1"/>
            </p:cNvSpPr>
            <p:nvPr/>
          </p:nvSpPr>
          <p:spPr bwMode="auto">
            <a:xfrm>
              <a:off x="4785" y="2278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43" name="Oval 331"/>
            <p:cNvSpPr>
              <a:spLocks noChangeArrowheads="1"/>
            </p:cNvSpPr>
            <p:nvPr/>
          </p:nvSpPr>
          <p:spPr bwMode="auto">
            <a:xfrm>
              <a:off x="4836" y="2269"/>
              <a:ext cx="25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44" name="Oval 332"/>
            <p:cNvSpPr>
              <a:spLocks noChangeArrowheads="1"/>
            </p:cNvSpPr>
            <p:nvPr/>
          </p:nvSpPr>
          <p:spPr bwMode="auto">
            <a:xfrm>
              <a:off x="4886" y="2260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45" name="Oval 333"/>
            <p:cNvSpPr>
              <a:spLocks noChangeArrowheads="1"/>
            </p:cNvSpPr>
            <p:nvPr/>
          </p:nvSpPr>
          <p:spPr bwMode="auto">
            <a:xfrm>
              <a:off x="4943" y="2256"/>
              <a:ext cx="25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46" name="Rectangle 334"/>
            <p:cNvSpPr>
              <a:spLocks noChangeArrowheads="1"/>
            </p:cNvSpPr>
            <p:nvPr/>
          </p:nvSpPr>
          <p:spPr bwMode="auto">
            <a:xfrm>
              <a:off x="3902" y="3909"/>
              <a:ext cx="88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300" b="1">
                  <a:solidFill>
                    <a:srgbClr val="000000"/>
                  </a:solidFill>
                  <a:latin typeface="Helvetica" pitchFamily="34" charset="0"/>
                </a:rPr>
                <a:t>Nuclear Charge Z</a:t>
              </a:r>
              <a:endParaRPr lang="de-DE" sz="1300" b="1"/>
            </a:p>
          </p:txBody>
        </p:sp>
        <p:sp>
          <p:nvSpPr>
            <p:cNvPr id="141647" name="Freeform 335"/>
            <p:cNvSpPr>
              <a:spLocks/>
            </p:cNvSpPr>
            <p:nvPr/>
          </p:nvSpPr>
          <p:spPr bwMode="auto">
            <a:xfrm>
              <a:off x="3162" y="2256"/>
              <a:ext cx="2210" cy="1516"/>
            </a:xfrm>
            <a:custGeom>
              <a:avLst/>
              <a:gdLst>
                <a:gd name="T0" fmla="*/ 0 w 2455"/>
                <a:gd name="T1" fmla="*/ 0 h 1780"/>
                <a:gd name="T2" fmla="*/ 113 w 2455"/>
                <a:gd name="T3" fmla="*/ 0 h 1780"/>
                <a:gd name="T4" fmla="*/ 232 w 2455"/>
                <a:gd name="T5" fmla="*/ 0 h 1780"/>
                <a:gd name="T6" fmla="*/ 351 w 2455"/>
                <a:gd name="T7" fmla="*/ 0 h 1780"/>
                <a:gd name="T8" fmla="*/ 465 w 2455"/>
                <a:gd name="T9" fmla="*/ 0 h 1780"/>
                <a:gd name="T10" fmla="*/ 584 w 2455"/>
                <a:gd name="T11" fmla="*/ 0 h 1780"/>
                <a:gd name="T12" fmla="*/ 703 w 2455"/>
                <a:gd name="T13" fmla="*/ 0 h 1780"/>
                <a:gd name="T14" fmla="*/ 816 w 2455"/>
                <a:gd name="T15" fmla="*/ 0 h 1780"/>
                <a:gd name="T16" fmla="*/ 935 w 2455"/>
                <a:gd name="T17" fmla="*/ 0 h 1780"/>
                <a:gd name="T18" fmla="*/ 1054 w 2455"/>
                <a:gd name="T19" fmla="*/ 0 h 1780"/>
                <a:gd name="T20" fmla="*/ 1168 w 2455"/>
                <a:gd name="T21" fmla="*/ 0 h 1780"/>
                <a:gd name="T22" fmla="*/ 1287 w 2455"/>
                <a:gd name="T23" fmla="*/ 0 h 1780"/>
                <a:gd name="T24" fmla="*/ 1406 w 2455"/>
                <a:gd name="T25" fmla="*/ 0 h 1780"/>
                <a:gd name="T26" fmla="*/ 1519 w 2455"/>
                <a:gd name="T27" fmla="*/ 0 h 1780"/>
                <a:gd name="T28" fmla="*/ 1638 w 2455"/>
                <a:gd name="T29" fmla="*/ 0 h 1780"/>
                <a:gd name="T30" fmla="*/ 1752 w 2455"/>
                <a:gd name="T31" fmla="*/ 0 h 1780"/>
                <a:gd name="T32" fmla="*/ 1871 w 2455"/>
                <a:gd name="T33" fmla="*/ 0 h 1780"/>
                <a:gd name="T34" fmla="*/ 1990 w 2455"/>
                <a:gd name="T35" fmla="*/ 0 h 1780"/>
                <a:gd name="T36" fmla="*/ 2103 w 2455"/>
                <a:gd name="T37" fmla="*/ 0 h 1780"/>
                <a:gd name="T38" fmla="*/ 2222 w 2455"/>
                <a:gd name="T39" fmla="*/ 0 h 1780"/>
                <a:gd name="T40" fmla="*/ 2341 w 2455"/>
                <a:gd name="T41" fmla="*/ 0 h 1780"/>
                <a:gd name="T42" fmla="*/ 2455 w 2455"/>
                <a:gd name="T43" fmla="*/ 0 h 1780"/>
                <a:gd name="T44" fmla="*/ 2398 w 2455"/>
                <a:gd name="T45" fmla="*/ 1780 h 1780"/>
                <a:gd name="T46" fmla="*/ 2279 w 2455"/>
                <a:gd name="T47" fmla="*/ 1780 h 1780"/>
                <a:gd name="T48" fmla="*/ 2166 w 2455"/>
                <a:gd name="T49" fmla="*/ 1780 h 1780"/>
                <a:gd name="T50" fmla="*/ 2047 w 2455"/>
                <a:gd name="T51" fmla="*/ 1780 h 1780"/>
                <a:gd name="T52" fmla="*/ 1928 w 2455"/>
                <a:gd name="T53" fmla="*/ 1780 h 1780"/>
                <a:gd name="T54" fmla="*/ 1814 w 2455"/>
                <a:gd name="T55" fmla="*/ 1780 h 1780"/>
                <a:gd name="T56" fmla="*/ 1695 w 2455"/>
                <a:gd name="T57" fmla="*/ 1780 h 1780"/>
                <a:gd name="T58" fmla="*/ 1576 w 2455"/>
                <a:gd name="T59" fmla="*/ 1780 h 1780"/>
                <a:gd name="T60" fmla="*/ 1463 w 2455"/>
                <a:gd name="T61" fmla="*/ 1780 h 1780"/>
                <a:gd name="T62" fmla="*/ 1344 w 2455"/>
                <a:gd name="T63" fmla="*/ 1780 h 1780"/>
                <a:gd name="T64" fmla="*/ 1230 w 2455"/>
                <a:gd name="T65" fmla="*/ 1780 h 1780"/>
                <a:gd name="T66" fmla="*/ 1111 w 2455"/>
                <a:gd name="T67" fmla="*/ 1780 h 1780"/>
                <a:gd name="T68" fmla="*/ 992 w 2455"/>
                <a:gd name="T69" fmla="*/ 1780 h 1780"/>
                <a:gd name="T70" fmla="*/ 873 w 2455"/>
                <a:gd name="T71" fmla="*/ 1780 h 1780"/>
                <a:gd name="T72" fmla="*/ 760 w 2455"/>
                <a:gd name="T73" fmla="*/ 1780 h 1780"/>
                <a:gd name="T74" fmla="*/ 641 w 2455"/>
                <a:gd name="T75" fmla="*/ 1780 h 1780"/>
                <a:gd name="T76" fmla="*/ 527 w 2455"/>
                <a:gd name="T77" fmla="*/ 1780 h 1780"/>
                <a:gd name="T78" fmla="*/ 408 w 2455"/>
                <a:gd name="T79" fmla="*/ 1780 h 1780"/>
                <a:gd name="T80" fmla="*/ 289 w 2455"/>
                <a:gd name="T81" fmla="*/ 1780 h 1780"/>
                <a:gd name="T82" fmla="*/ 176 w 2455"/>
                <a:gd name="T83" fmla="*/ 1780 h 1780"/>
                <a:gd name="T84" fmla="*/ 57 w 2455"/>
                <a:gd name="T85" fmla="*/ 1780 h 1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5" h="1780">
                  <a:moveTo>
                    <a:pt x="0" y="1780"/>
                  </a:moveTo>
                  <a:lnTo>
                    <a:pt x="0" y="0"/>
                  </a:lnTo>
                  <a:lnTo>
                    <a:pt x="57" y="0"/>
                  </a:lnTo>
                  <a:lnTo>
                    <a:pt x="113" y="0"/>
                  </a:lnTo>
                  <a:lnTo>
                    <a:pt x="176" y="0"/>
                  </a:lnTo>
                  <a:lnTo>
                    <a:pt x="232" y="0"/>
                  </a:lnTo>
                  <a:lnTo>
                    <a:pt x="289" y="0"/>
                  </a:lnTo>
                  <a:lnTo>
                    <a:pt x="351" y="0"/>
                  </a:lnTo>
                  <a:lnTo>
                    <a:pt x="408" y="0"/>
                  </a:lnTo>
                  <a:lnTo>
                    <a:pt x="465" y="0"/>
                  </a:lnTo>
                  <a:lnTo>
                    <a:pt x="527" y="0"/>
                  </a:lnTo>
                  <a:lnTo>
                    <a:pt x="584" y="0"/>
                  </a:lnTo>
                  <a:lnTo>
                    <a:pt x="641" y="0"/>
                  </a:lnTo>
                  <a:lnTo>
                    <a:pt x="703" y="0"/>
                  </a:lnTo>
                  <a:lnTo>
                    <a:pt x="760" y="0"/>
                  </a:lnTo>
                  <a:lnTo>
                    <a:pt x="816" y="0"/>
                  </a:lnTo>
                  <a:lnTo>
                    <a:pt x="873" y="0"/>
                  </a:lnTo>
                  <a:lnTo>
                    <a:pt x="935" y="0"/>
                  </a:lnTo>
                  <a:lnTo>
                    <a:pt x="992" y="0"/>
                  </a:lnTo>
                  <a:lnTo>
                    <a:pt x="1054" y="0"/>
                  </a:lnTo>
                  <a:lnTo>
                    <a:pt x="1111" y="0"/>
                  </a:lnTo>
                  <a:lnTo>
                    <a:pt x="1168" y="0"/>
                  </a:lnTo>
                  <a:lnTo>
                    <a:pt x="1230" y="0"/>
                  </a:lnTo>
                  <a:lnTo>
                    <a:pt x="1287" y="0"/>
                  </a:lnTo>
                  <a:lnTo>
                    <a:pt x="1344" y="0"/>
                  </a:lnTo>
                  <a:lnTo>
                    <a:pt x="1406" y="0"/>
                  </a:lnTo>
                  <a:lnTo>
                    <a:pt x="1463" y="0"/>
                  </a:lnTo>
                  <a:lnTo>
                    <a:pt x="1519" y="0"/>
                  </a:lnTo>
                  <a:lnTo>
                    <a:pt x="1576" y="0"/>
                  </a:lnTo>
                  <a:lnTo>
                    <a:pt x="1638" y="0"/>
                  </a:lnTo>
                  <a:lnTo>
                    <a:pt x="1695" y="0"/>
                  </a:lnTo>
                  <a:lnTo>
                    <a:pt x="1752" y="0"/>
                  </a:lnTo>
                  <a:lnTo>
                    <a:pt x="1814" y="0"/>
                  </a:lnTo>
                  <a:lnTo>
                    <a:pt x="1871" y="0"/>
                  </a:lnTo>
                  <a:lnTo>
                    <a:pt x="1928" y="0"/>
                  </a:lnTo>
                  <a:lnTo>
                    <a:pt x="1990" y="0"/>
                  </a:lnTo>
                  <a:lnTo>
                    <a:pt x="2047" y="0"/>
                  </a:lnTo>
                  <a:lnTo>
                    <a:pt x="2103" y="0"/>
                  </a:lnTo>
                  <a:lnTo>
                    <a:pt x="2166" y="0"/>
                  </a:lnTo>
                  <a:lnTo>
                    <a:pt x="2222" y="0"/>
                  </a:lnTo>
                  <a:lnTo>
                    <a:pt x="2279" y="0"/>
                  </a:lnTo>
                  <a:lnTo>
                    <a:pt x="2341" y="0"/>
                  </a:lnTo>
                  <a:lnTo>
                    <a:pt x="2398" y="0"/>
                  </a:lnTo>
                  <a:lnTo>
                    <a:pt x="2455" y="0"/>
                  </a:lnTo>
                  <a:lnTo>
                    <a:pt x="2455" y="1780"/>
                  </a:lnTo>
                  <a:lnTo>
                    <a:pt x="2398" y="1780"/>
                  </a:lnTo>
                  <a:lnTo>
                    <a:pt x="2341" y="1780"/>
                  </a:lnTo>
                  <a:lnTo>
                    <a:pt x="2279" y="1780"/>
                  </a:lnTo>
                  <a:lnTo>
                    <a:pt x="2222" y="1780"/>
                  </a:lnTo>
                  <a:lnTo>
                    <a:pt x="2166" y="1780"/>
                  </a:lnTo>
                  <a:lnTo>
                    <a:pt x="2103" y="1780"/>
                  </a:lnTo>
                  <a:lnTo>
                    <a:pt x="2047" y="1780"/>
                  </a:lnTo>
                  <a:lnTo>
                    <a:pt x="1990" y="1780"/>
                  </a:lnTo>
                  <a:lnTo>
                    <a:pt x="1928" y="1780"/>
                  </a:lnTo>
                  <a:lnTo>
                    <a:pt x="1871" y="1780"/>
                  </a:lnTo>
                  <a:lnTo>
                    <a:pt x="1814" y="1780"/>
                  </a:lnTo>
                  <a:lnTo>
                    <a:pt x="1752" y="1780"/>
                  </a:lnTo>
                  <a:lnTo>
                    <a:pt x="1695" y="1780"/>
                  </a:lnTo>
                  <a:lnTo>
                    <a:pt x="1638" y="1780"/>
                  </a:lnTo>
                  <a:lnTo>
                    <a:pt x="1576" y="1780"/>
                  </a:lnTo>
                  <a:lnTo>
                    <a:pt x="1519" y="1780"/>
                  </a:lnTo>
                  <a:lnTo>
                    <a:pt x="1463" y="1780"/>
                  </a:lnTo>
                  <a:lnTo>
                    <a:pt x="1406" y="1780"/>
                  </a:lnTo>
                  <a:lnTo>
                    <a:pt x="1344" y="1780"/>
                  </a:lnTo>
                  <a:lnTo>
                    <a:pt x="1287" y="1780"/>
                  </a:lnTo>
                  <a:lnTo>
                    <a:pt x="1230" y="1780"/>
                  </a:lnTo>
                  <a:lnTo>
                    <a:pt x="1168" y="1780"/>
                  </a:lnTo>
                  <a:lnTo>
                    <a:pt x="1111" y="1780"/>
                  </a:lnTo>
                  <a:lnTo>
                    <a:pt x="1054" y="1780"/>
                  </a:lnTo>
                  <a:lnTo>
                    <a:pt x="992" y="1780"/>
                  </a:lnTo>
                  <a:lnTo>
                    <a:pt x="935" y="1780"/>
                  </a:lnTo>
                  <a:lnTo>
                    <a:pt x="873" y="1780"/>
                  </a:lnTo>
                  <a:lnTo>
                    <a:pt x="816" y="1780"/>
                  </a:lnTo>
                  <a:lnTo>
                    <a:pt x="760" y="1780"/>
                  </a:lnTo>
                  <a:lnTo>
                    <a:pt x="703" y="1780"/>
                  </a:lnTo>
                  <a:lnTo>
                    <a:pt x="641" y="1780"/>
                  </a:lnTo>
                  <a:lnTo>
                    <a:pt x="584" y="1780"/>
                  </a:lnTo>
                  <a:lnTo>
                    <a:pt x="527" y="1780"/>
                  </a:lnTo>
                  <a:lnTo>
                    <a:pt x="465" y="1780"/>
                  </a:lnTo>
                  <a:lnTo>
                    <a:pt x="408" y="1780"/>
                  </a:lnTo>
                  <a:lnTo>
                    <a:pt x="351" y="1780"/>
                  </a:lnTo>
                  <a:lnTo>
                    <a:pt x="289" y="1780"/>
                  </a:lnTo>
                  <a:lnTo>
                    <a:pt x="232" y="1780"/>
                  </a:lnTo>
                  <a:lnTo>
                    <a:pt x="176" y="1780"/>
                  </a:lnTo>
                  <a:lnTo>
                    <a:pt x="113" y="1780"/>
                  </a:lnTo>
                  <a:lnTo>
                    <a:pt x="57" y="1780"/>
                  </a:lnTo>
                  <a:lnTo>
                    <a:pt x="0" y="178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48" name="Freeform 336"/>
            <p:cNvSpPr>
              <a:spLocks/>
            </p:cNvSpPr>
            <p:nvPr/>
          </p:nvSpPr>
          <p:spPr bwMode="auto">
            <a:xfrm>
              <a:off x="3162" y="2256"/>
              <a:ext cx="2210" cy="1516"/>
            </a:xfrm>
            <a:custGeom>
              <a:avLst/>
              <a:gdLst>
                <a:gd name="T0" fmla="*/ 0 w 2455"/>
                <a:gd name="T1" fmla="*/ 0 h 1780"/>
                <a:gd name="T2" fmla="*/ 113 w 2455"/>
                <a:gd name="T3" fmla="*/ 0 h 1780"/>
                <a:gd name="T4" fmla="*/ 232 w 2455"/>
                <a:gd name="T5" fmla="*/ 0 h 1780"/>
                <a:gd name="T6" fmla="*/ 351 w 2455"/>
                <a:gd name="T7" fmla="*/ 0 h 1780"/>
                <a:gd name="T8" fmla="*/ 465 w 2455"/>
                <a:gd name="T9" fmla="*/ 0 h 1780"/>
                <a:gd name="T10" fmla="*/ 584 w 2455"/>
                <a:gd name="T11" fmla="*/ 0 h 1780"/>
                <a:gd name="T12" fmla="*/ 703 w 2455"/>
                <a:gd name="T13" fmla="*/ 0 h 1780"/>
                <a:gd name="T14" fmla="*/ 816 w 2455"/>
                <a:gd name="T15" fmla="*/ 0 h 1780"/>
                <a:gd name="T16" fmla="*/ 935 w 2455"/>
                <a:gd name="T17" fmla="*/ 0 h 1780"/>
                <a:gd name="T18" fmla="*/ 1054 w 2455"/>
                <a:gd name="T19" fmla="*/ 0 h 1780"/>
                <a:gd name="T20" fmla="*/ 1168 w 2455"/>
                <a:gd name="T21" fmla="*/ 0 h 1780"/>
                <a:gd name="T22" fmla="*/ 1287 w 2455"/>
                <a:gd name="T23" fmla="*/ 0 h 1780"/>
                <a:gd name="T24" fmla="*/ 1406 w 2455"/>
                <a:gd name="T25" fmla="*/ 0 h 1780"/>
                <a:gd name="T26" fmla="*/ 1519 w 2455"/>
                <a:gd name="T27" fmla="*/ 0 h 1780"/>
                <a:gd name="T28" fmla="*/ 1638 w 2455"/>
                <a:gd name="T29" fmla="*/ 0 h 1780"/>
                <a:gd name="T30" fmla="*/ 1752 w 2455"/>
                <a:gd name="T31" fmla="*/ 0 h 1780"/>
                <a:gd name="T32" fmla="*/ 1871 w 2455"/>
                <a:gd name="T33" fmla="*/ 0 h 1780"/>
                <a:gd name="T34" fmla="*/ 1990 w 2455"/>
                <a:gd name="T35" fmla="*/ 0 h 1780"/>
                <a:gd name="T36" fmla="*/ 2103 w 2455"/>
                <a:gd name="T37" fmla="*/ 0 h 1780"/>
                <a:gd name="T38" fmla="*/ 2222 w 2455"/>
                <a:gd name="T39" fmla="*/ 0 h 1780"/>
                <a:gd name="T40" fmla="*/ 2341 w 2455"/>
                <a:gd name="T41" fmla="*/ 0 h 1780"/>
                <a:gd name="T42" fmla="*/ 2455 w 2455"/>
                <a:gd name="T43" fmla="*/ 0 h 1780"/>
                <a:gd name="T44" fmla="*/ 2398 w 2455"/>
                <a:gd name="T45" fmla="*/ 1780 h 1780"/>
                <a:gd name="T46" fmla="*/ 2279 w 2455"/>
                <a:gd name="T47" fmla="*/ 1780 h 1780"/>
                <a:gd name="T48" fmla="*/ 2166 w 2455"/>
                <a:gd name="T49" fmla="*/ 1780 h 1780"/>
                <a:gd name="T50" fmla="*/ 2047 w 2455"/>
                <a:gd name="T51" fmla="*/ 1780 h 1780"/>
                <a:gd name="T52" fmla="*/ 1928 w 2455"/>
                <a:gd name="T53" fmla="*/ 1780 h 1780"/>
                <a:gd name="T54" fmla="*/ 1814 w 2455"/>
                <a:gd name="T55" fmla="*/ 1780 h 1780"/>
                <a:gd name="T56" fmla="*/ 1695 w 2455"/>
                <a:gd name="T57" fmla="*/ 1780 h 1780"/>
                <a:gd name="T58" fmla="*/ 1576 w 2455"/>
                <a:gd name="T59" fmla="*/ 1780 h 1780"/>
                <a:gd name="T60" fmla="*/ 1463 w 2455"/>
                <a:gd name="T61" fmla="*/ 1780 h 1780"/>
                <a:gd name="T62" fmla="*/ 1344 w 2455"/>
                <a:gd name="T63" fmla="*/ 1780 h 1780"/>
                <a:gd name="T64" fmla="*/ 1230 w 2455"/>
                <a:gd name="T65" fmla="*/ 1780 h 1780"/>
                <a:gd name="T66" fmla="*/ 1111 w 2455"/>
                <a:gd name="T67" fmla="*/ 1780 h 1780"/>
                <a:gd name="T68" fmla="*/ 992 w 2455"/>
                <a:gd name="T69" fmla="*/ 1780 h 1780"/>
                <a:gd name="T70" fmla="*/ 873 w 2455"/>
                <a:gd name="T71" fmla="*/ 1780 h 1780"/>
                <a:gd name="T72" fmla="*/ 760 w 2455"/>
                <a:gd name="T73" fmla="*/ 1780 h 1780"/>
                <a:gd name="T74" fmla="*/ 641 w 2455"/>
                <a:gd name="T75" fmla="*/ 1780 h 1780"/>
                <a:gd name="T76" fmla="*/ 527 w 2455"/>
                <a:gd name="T77" fmla="*/ 1780 h 1780"/>
                <a:gd name="T78" fmla="*/ 408 w 2455"/>
                <a:gd name="T79" fmla="*/ 1780 h 1780"/>
                <a:gd name="T80" fmla="*/ 289 w 2455"/>
                <a:gd name="T81" fmla="*/ 1780 h 1780"/>
                <a:gd name="T82" fmla="*/ 176 w 2455"/>
                <a:gd name="T83" fmla="*/ 1780 h 1780"/>
                <a:gd name="T84" fmla="*/ 57 w 2455"/>
                <a:gd name="T85" fmla="*/ 1780 h 1780"/>
                <a:gd name="T86" fmla="*/ 0 w 2455"/>
                <a:gd name="T87" fmla="*/ 1780 h 1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5" h="1780">
                  <a:moveTo>
                    <a:pt x="0" y="1780"/>
                  </a:moveTo>
                  <a:lnTo>
                    <a:pt x="0" y="0"/>
                  </a:lnTo>
                  <a:lnTo>
                    <a:pt x="57" y="0"/>
                  </a:lnTo>
                  <a:lnTo>
                    <a:pt x="113" y="0"/>
                  </a:lnTo>
                  <a:lnTo>
                    <a:pt x="176" y="0"/>
                  </a:lnTo>
                  <a:lnTo>
                    <a:pt x="232" y="0"/>
                  </a:lnTo>
                  <a:lnTo>
                    <a:pt x="289" y="0"/>
                  </a:lnTo>
                  <a:lnTo>
                    <a:pt x="351" y="0"/>
                  </a:lnTo>
                  <a:lnTo>
                    <a:pt x="408" y="0"/>
                  </a:lnTo>
                  <a:lnTo>
                    <a:pt x="465" y="0"/>
                  </a:lnTo>
                  <a:lnTo>
                    <a:pt x="527" y="0"/>
                  </a:lnTo>
                  <a:lnTo>
                    <a:pt x="584" y="0"/>
                  </a:lnTo>
                  <a:lnTo>
                    <a:pt x="641" y="0"/>
                  </a:lnTo>
                  <a:lnTo>
                    <a:pt x="703" y="0"/>
                  </a:lnTo>
                  <a:lnTo>
                    <a:pt x="760" y="0"/>
                  </a:lnTo>
                  <a:lnTo>
                    <a:pt x="816" y="0"/>
                  </a:lnTo>
                  <a:lnTo>
                    <a:pt x="873" y="0"/>
                  </a:lnTo>
                  <a:lnTo>
                    <a:pt x="935" y="0"/>
                  </a:lnTo>
                  <a:lnTo>
                    <a:pt x="992" y="0"/>
                  </a:lnTo>
                  <a:lnTo>
                    <a:pt x="1054" y="0"/>
                  </a:lnTo>
                  <a:lnTo>
                    <a:pt x="1111" y="0"/>
                  </a:lnTo>
                  <a:lnTo>
                    <a:pt x="1168" y="0"/>
                  </a:lnTo>
                  <a:lnTo>
                    <a:pt x="1230" y="0"/>
                  </a:lnTo>
                  <a:lnTo>
                    <a:pt x="1287" y="0"/>
                  </a:lnTo>
                  <a:lnTo>
                    <a:pt x="1344" y="0"/>
                  </a:lnTo>
                  <a:lnTo>
                    <a:pt x="1406" y="0"/>
                  </a:lnTo>
                  <a:lnTo>
                    <a:pt x="1463" y="0"/>
                  </a:lnTo>
                  <a:lnTo>
                    <a:pt x="1519" y="0"/>
                  </a:lnTo>
                  <a:lnTo>
                    <a:pt x="1576" y="0"/>
                  </a:lnTo>
                  <a:lnTo>
                    <a:pt x="1638" y="0"/>
                  </a:lnTo>
                  <a:lnTo>
                    <a:pt x="1695" y="0"/>
                  </a:lnTo>
                  <a:lnTo>
                    <a:pt x="1752" y="0"/>
                  </a:lnTo>
                  <a:lnTo>
                    <a:pt x="1814" y="0"/>
                  </a:lnTo>
                  <a:lnTo>
                    <a:pt x="1871" y="0"/>
                  </a:lnTo>
                  <a:lnTo>
                    <a:pt x="1928" y="0"/>
                  </a:lnTo>
                  <a:lnTo>
                    <a:pt x="1990" y="0"/>
                  </a:lnTo>
                  <a:lnTo>
                    <a:pt x="2047" y="0"/>
                  </a:lnTo>
                  <a:lnTo>
                    <a:pt x="2103" y="0"/>
                  </a:lnTo>
                  <a:lnTo>
                    <a:pt x="2166" y="0"/>
                  </a:lnTo>
                  <a:lnTo>
                    <a:pt x="2222" y="0"/>
                  </a:lnTo>
                  <a:lnTo>
                    <a:pt x="2279" y="0"/>
                  </a:lnTo>
                  <a:lnTo>
                    <a:pt x="2341" y="0"/>
                  </a:lnTo>
                  <a:lnTo>
                    <a:pt x="2398" y="0"/>
                  </a:lnTo>
                  <a:lnTo>
                    <a:pt x="2455" y="0"/>
                  </a:lnTo>
                  <a:lnTo>
                    <a:pt x="2455" y="1780"/>
                  </a:lnTo>
                  <a:lnTo>
                    <a:pt x="2398" y="1780"/>
                  </a:lnTo>
                  <a:lnTo>
                    <a:pt x="2341" y="1780"/>
                  </a:lnTo>
                  <a:lnTo>
                    <a:pt x="2279" y="1780"/>
                  </a:lnTo>
                  <a:lnTo>
                    <a:pt x="2222" y="1780"/>
                  </a:lnTo>
                  <a:lnTo>
                    <a:pt x="2166" y="1780"/>
                  </a:lnTo>
                  <a:lnTo>
                    <a:pt x="2103" y="1780"/>
                  </a:lnTo>
                  <a:lnTo>
                    <a:pt x="2047" y="1780"/>
                  </a:lnTo>
                  <a:lnTo>
                    <a:pt x="1990" y="1780"/>
                  </a:lnTo>
                  <a:lnTo>
                    <a:pt x="1928" y="1780"/>
                  </a:lnTo>
                  <a:lnTo>
                    <a:pt x="1871" y="1780"/>
                  </a:lnTo>
                  <a:lnTo>
                    <a:pt x="1814" y="1780"/>
                  </a:lnTo>
                  <a:lnTo>
                    <a:pt x="1752" y="1780"/>
                  </a:lnTo>
                  <a:lnTo>
                    <a:pt x="1695" y="1780"/>
                  </a:lnTo>
                  <a:lnTo>
                    <a:pt x="1638" y="1780"/>
                  </a:lnTo>
                  <a:lnTo>
                    <a:pt x="1576" y="1780"/>
                  </a:lnTo>
                  <a:lnTo>
                    <a:pt x="1519" y="1780"/>
                  </a:lnTo>
                  <a:lnTo>
                    <a:pt x="1463" y="1780"/>
                  </a:lnTo>
                  <a:lnTo>
                    <a:pt x="1406" y="1780"/>
                  </a:lnTo>
                  <a:lnTo>
                    <a:pt x="1344" y="1780"/>
                  </a:lnTo>
                  <a:lnTo>
                    <a:pt x="1287" y="1780"/>
                  </a:lnTo>
                  <a:lnTo>
                    <a:pt x="1230" y="1780"/>
                  </a:lnTo>
                  <a:lnTo>
                    <a:pt x="1168" y="1780"/>
                  </a:lnTo>
                  <a:lnTo>
                    <a:pt x="1111" y="1780"/>
                  </a:lnTo>
                  <a:lnTo>
                    <a:pt x="1054" y="1780"/>
                  </a:lnTo>
                  <a:lnTo>
                    <a:pt x="992" y="1780"/>
                  </a:lnTo>
                  <a:lnTo>
                    <a:pt x="935" y="1780"/>
                  </a:lnTo>
                  <a:lnTo>
                    <a:pt x="873" y="1780"/>
                  </a:lnTo>
                  <a:lnTo>
                    <a:pt x="816" y="1780"/>
                  </a:lnTo>
                  <a:lnTo>
                    <a:pt x="760" y="1780"/>
                  </a:lnTo>
                  <a:lnTo>
                    <a:pt x="703" y="1780"/>
                  </a:lnTo>
                  <a:lnTo>
                    <a:pt x="641" y="1780"/>
                  </a:lnTo>
                  <a:lnTo>
                    <a:pt x="584" y="1780"/>
                  </a:lnTo>
                  <a:lnTo>
                    <a:pt x="527" y="1780"/>
                  </a:lnTo>
                  <a:lnTo>
                    <a:pt x="465" y="1780"/>
                  </a:lnTo>
                  <a:lnTo>
                    <a:pt x="408" y="1780"/>
                  </a:lnTo>
                  <a:lnTo>
                    <a:pt x="351" y="1780"/>
                  </a:lnTo>
                  <a:lnTo>
                    <a:pt x="289" y="1780"/>
                  </a:lnTo>
                  <a:lnTo>
                    <a:pt x="232" y="1780"/>
                  </a:lnTo>
                  <a:lnTo>
                    <a:pt x="176" y="1780"/>
                  </a:lnTo>
                  <a:lnTo>
                    <a:pt x="113" y="1780"/>
                  </a:lnTo>
                  <a:lnTo>
                    <a:pt x="57" y="1780"/>
                  </a:lnTo>
                  <a:lnTo>
                    <a:pt x="0" y="1780"/>
                  </a:lnTo>
                  <a:lnTo>
                    <a:pt x="0" y="17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49" name="Freeform 337"/>
            <p:cNvSpPr>
              <a:spLocks/>
            </p:cNvSpPr>
            <p:nvPr/>
          </p:nvSpPr>
          <p:spPr bwMode="auto">
            <a:xfrm>
              <a:off x="3162" y="2445"/>
              <a:ext cx="2210" cy="1327"/>
            </a:xfrm>
            <a:custGeom>
              <a:avLst/>
              <a:gdLst>
                <a:gd name="T0" fmla="*/ 0 w 2455"/>
                <a:gd name="T1" fmla="*/ 11 h 1557"/>
                <a:gd name="T2" fmla="*/ 113 w 2455"/>
                <a:gd name="T3" fmla="*/ 11 h 1557"/>
                <a:gd name="T4" fmla="*/ 232 w 2455"/>
                <a:gd name="T5" fmla="*/ 11 h 1557"/>
                <a:gd name="T6" fmla="*/ 351 w 2455"/>
                <a:gd name="T7" fmla="*/ 16 h 1557"/>
                <a:gd name="T8" fmla="*/ 465 w 2455"/>
                <a:gd name="T9" fmla="*/ 5 h 1557"/>
                <a:gd name="T10" fmla="*/ 584 w 2455"/>
                <a:gd name="T11" fmla="*/ 5 h 1557"/>
                <a:gd name="T12" fmla="*/ 703 w 2455"/>
                <a:gd name="T13" fmla="*/ 5 h 1557"/>
                <a:gd name="T14" fmla="*/ 816 w 2455"/>
                <a:gd name="T15" fmla="*/ 16 h 1557"/>
                <a:gd name="T16" fmla="*/ 935 w 2455"/>
                <a:gd name="T17" fmla="*/ 16 h 1557"/>
                <a:gd name="T18" fmla="*/ 1054 w 2455"/>
                <a:gd name="T19" fmla="*/ 11 h 1557"/>
                <a:gd name="T20" fmla="*/ 1168 w 2455"/>
                <a:gd name="T21" fmla="*/ 16 h 1557"/>
                <a:gd name="T22" fmla="*/ 1287 w 2455"/>
                <a:gd name="T23" fmla="*/ 16 h 1557"/>
                <a:gd name="T24" fmla="*/ 1406 w 2455"/>
                <a:gd name="T25" fmla="*/ 16 h 1557"/>
                <a:gd name="T26" fmla="*/ 1519 w 2455"/>
                <a:gd name="T27" fmla="*/ 21 h 1557"/>
                <a:gd name="T28" fmla="*/ 1638 w 2455"/>
                <a:gd name="T29" fmla="*/ 21 h 1557"/>
                <a:gd name="T30" fmla="*/ 1752 w 2455"/>
                <a:gd name="T31" fmla="*/ 21 h 1557"/>
                <a:gd name="T32" fmla="*/ 1871 w 2455"/>
                <a:gd name="T33" fmla="*/ 27 h 1557"/>
                <a:gd name="T34" fmla="*/ 1990 w 2455"/>
                <a:gd name="T35" fmla="*/ 16 h 1557"/>
                <a:gd name="T36" fmla="*/ 2103 w 2455"/>
                <a:gd name="T37" fmla="*/ 37 h 1557"/>
                <a:gd name="T38" fmla="*/ 2222 w 2455"/>
                <a:gd name="T39" fmla="*/ 32 h 1557"/>
                <a:gd name="T40" fmla="*/ 2341 w 2455"/>
                <a:gd name="T41" fmla="*/ 37 h 1557"/>
                <a:gd name="T42" fmla="*/ 2455 w 2455"/>
                <a:gd name="T43" fmla="*/ 32 h 1557"/>
                <a:gd name="T44" fmla="*/ 2398 w 2455"/>
                <a:gd name="T45" fmla="*/ 1557 h 1557"/>
                <a:gd name="T46" fmla="*/ 2279 w 2455"/>
                <a:gd name="T47" fmla="*/ 1557 h 1557"/>
                <a:gd name="T48" fmla="*/ 2166 w 2455"/>
                <a:gd name="T49" fmla="*/ 1557 h 1557"/>
                <a:gd name="T50" fmla="*/ 2047 w 2455"/>
                <a:gd name="T51" fmla="*/ 1557 h 1557"/>
                <a:gd name="T52" fmla="*/ 1928 w 2455"/>
                <a:gd name="T53" fmla="*/ 1557 h 1557"/>
                <a:gd name="T54" fmla="*/ 1814 w 2455"/>
                <a:gd name="T55" fmla="*/ 1557 h 1557"/>
                <a:gd name="T56" fmla="*/ 1695 w 2455"/>
                <a:gd name="T57" fmla="*/ 1557 h 1557"/>
                <a:gd name="T58" fmla="*/ 1576 w 2455"/>
                <a:gd name="T59" fmla="*/ 1557 h 1557"/>
                <a:gd name="T60" fmla="*/ 1463 w 2455"/>
                <a:gd name="T61" fmla="*/ 1557 h 1557"/>
                <a:gd name="T62" fmla="*/ 1344 w 2455"/>
                <a:gd name="T63" fmla="*/ 1557 h 1557"/>
                <a:gd name="T64" fmla="*/ 1230 w 2455"/>
                <a:gd name="T65" fmla="*/ 1557 h 1557"/>
                <a:gd name="T66" fmla="*/ 1111 w 2455"/>
                <a:gd name="T67" fmla="*/ 1557 h 1557"/>
                <a:gd name="T68" fmla="*/ 992 w 2455"/>
                <a:gd name="T69" fmla="*/ 1557 h 1557"/>
                <a:gd name="T70" fmla="*/ 873 w 2455"/>
                <a:gd name="T71" fmla="*/ 1557 h 1557"/>
                <a:gd name="T72" fmla="*/ 760 w 2455"/>
                <a:gd name="T73" fmla="*/ 1557 h 1557"/>
                <a:gd name="T74" fmla="*/ 641 w 2455"/>
                <a:gd name="T75" fmla="*/ 1557 h 1557"/>
                <a:gd name="T76" fmla="*/ 527 w 2455"/>
                <a:gd name="T77" fmla="*/ 1557 h 1557"/>
                <a:gd name="T78" fmla="*/ 408 w 2455"/>
                <a:gd name="T79" fmla="*/ 1557 h 1557"/>
                <a:gd name="T80" fmla="*/ 289 w 2455"/>
                <a:gd name="T81" fmla="*/ 1557 h 1557"/>
                <a:gd name="T82" fmla="*/ 176 w 2455"/>
                <a:gd name="T83" fmla="*/ 1557 h 1557"/>
                <a:gd name="T84" fmla="*/ 57 w 2455"/>
                <a:gd name="T85" fmla="*/ 1557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5" h="1557">
                  <a:moveTo>
                    <a:pt x="0" y="1557"/>
                  </a:moveTo>
                  <a:lnTo>
                    <a:pt x="0" y="11"/>
                  </a:lnTo>
                  <a:lnTo>
                    <a:pt x="57" y="11"/>
                  </a:lnTo>
                  <a:lnTo>
                    <a:pt x="113" y="11"/>
                  </a:lnTo>
                  <a:lnTo>
                    <a:pt x="176" y="11"/>
                  </a:lnTo>
                  <a:lnTo>
                    <a:pt x="232" y="11"/>
                  </a:lnTo>
                  <a:lnTo>
                    <a:pt x="289" y="11"/>
                  </a:lnTo>
                  <a:lnTo>
                    <a:pt x="351" y="16"/>
                  </a:lnTo>
                  <a:lnTo>
                    <a:pt x="408" y="16"/>
                  </a:lnTo>
                  <a:lnTo>
                    <a:pt x="465" y="5"/>
                  </a:lnTo>
                  <a:lnTo>
                    <a:pt x="527" y="0"/>
                  </a:lnTo>
                  <a:lnTo>
                    <a:pt x="584" y="5"/>
                  </a:lnTo>
                  <a:lnTo>
                    <a:pt x="641" y="5"/>
                  </a:lnTo>
                  <a:lnTo>
                    <a:pt x="703" y="5"/>
                  </a:lnTo>
                  <a:lnTo>
                    <a:pt x="760" y="5"/>
                  </a:lnTo>
                  <a:lnTo>
                    <a:pt x="816" y="16"/>
                  </a:lnTo>
                  <a:lnTo>
                    <a:pt x="873" y="11"/>
                  </a:lnTo>
                  <a:lnTo>
                    <a:pt x="935" y="16"/>
                  </a:lnTo>
                  <a:lnTo>
                    <a:pt x="992" y="16"/>
                  </a:lnTo>
                  <a:lnTo>
                    <a:pt x="1054" y="11"/>
                  </a:lnTo>
                  <a:lnTo>
                    <a:pt x="1111" y="11"/>
                  </a:lnTo>
                  <a:lnTo>
                    <a:pt x="1168" y="16"/>
                  </a:lnTo>
                  <a:lnTo>
                    <a:pt x="1230" y="16"/>
                  </a:lnTo>
                  <a:lnTo>
                    <a:pt x="1287" y="16"/>
                  </a:lnTo>
                  <a:lnTo>
                    <a:pt x="1344" y="16"/>
                  </a:lnTo>
                  <a:lnTo>
                    <a:pt x="1406" y="16"/>
                  </a:lnTo>
                  <a:lnTo>
                    <a:pt x="1463" y="16"/>
                  </a:lnTo>
                  <a:lnTo>
                    <a:pt x="1519" y="21"/>
                  </a:lnTo>
                  <a:lnTo>
                    <a:pt x="1576" y="21"/>
                  </a:lnTo>
                  <a:lnTo>
                    <a:pt x="1638" y="21"/>
                  </a:lnTo>
                  <a:lnTo>
                    <a:pt x="1695" y="16"/>
                  </a:lnTo>
                  <a:lnTo>
                    <a:pt x="1752" y="21"/>
                  </a:lnTo>
                  <a:lnTo>
                    <a:pt x="1814" y="21"/>
                  </a:lnTo>
                  <a:lnTo>
                    <a:pt x="1871" y="27"/>
                  </a:lnTo>
                  <a:lnTo>
                    <a:pt x="1928" y="21"/>
                  </a:lnTo>
                  <a:lnTo>
                    <a:pt x="1990" y="16"/>
                  </a:lnTo>
                  <a:lnTo>
                    <a:pt x="2047" y="11"/>
                  </a:lnTo>
                  <a:lnTo>
                    <a:pt x="2103" y="37"/>
                  </a:lnTo>
                  <a:lnTo>
                    <a:pt x="2166" y="32"/>
                  </a:lnTo>
                  <a:lnTo>
                    <a:pt x="2222" y="32"/>
                  </a:lnTo>
                  <a:lnTo>
                    <a:pt x="2279" y="32"/>
                  </a:lnTo>
                  <a:lnTo>
                    <a:pt x="2341" y="37"/>
                  </a:lnTo>
                  <a:lnTo>
                    <a:pt x="2398" y="27"/>
                  </a:lnTo>
                  <a:lnTo>
                    <a:pt x="2455" y="32"/>
                  </a:lnTo>
                  <a:lnTo>
                    <a:pt x="2455" y="1557"/>
                  </a:lnTo>
                  <a:lnTo>
                    <a:pt x="2398" y="1557"/>
                  </a:lnTo>
                  <a:lnTo>
                    <a:pt x="2341" y="1557"/>
                  </a:lnTo>
                  <a:lnTo>
                    <a:pt x="2279" y="1557"/>
                  </a:lnTo>
                  <a:lnTo>
                    <a:pt x="2222" y="1557"/>
                  </a:lnTo>
                  <a:lnTo>
                    <a:pt x="2166" y="1557"/>
                  </a:lnTo>
                  <a:lnTo>
                    <a:pt x="2103" y="1557"/>
                  </a:lnTo>
                  <a:lnTo>
                    <a:pt x="2047" y="1557"/>
                  </a:lnTo>
                  <a:lnTo>
                    <a:pt x="1990" y="1557"/>
                  </a:lnTo>
                  <a:lnTo>
                    <a:pt x="1928" y="1557"/>
                  </a:lnTo>
                  <a:lnTo>
                    <a:pt x="1871" y="1557"/>
                  </a:lnTo>
                  <a:lnTo>
                    <a:pt x="1814" y="1557"/>
                  </a:lnTo>
                  <a:lnTo>
                    <a:pt x="1752" y="1557"/>
                  </a:lnTo>
                  <a:lnTo>
                    <a:pt x="1695" y="1557"/>
                  </a:lnTo>
                  <a:lnTo>
                    <a:pt x="1638" y="1557"/>
                  </a:lnTo>
                  <a:lnTo>
                    <a:pt x="1576" y="1557"/>
                  </a:lnTo>
                  <a:lnTo>
                    <a:pt x="1519" y="1557"/>
                  </a:lnTo>
                  <a:lnTo>
                    <a:pt x="1463" y="1557"/>
                  </a:lnTo>
                  <a:lnTo>
                    <a:pt x="1406" y="1557"/>
                  </a:lnTo>
                  <a:lnTo>
                    <a:pt x="1344" y="1557"/>
                  </a:lnTo>
                  <a:lnTo>
                    <a:pt x="1287" y="1557"/>
                  </a:lnTo>
                  <a:lnTo>
                    <a:pt x="1230" y="1557"/>
                  </a:lnTo>
                  <a:lnTo>
                    <a:pt x="1168" y="1557"/>
                  </a:lnTo>
                  <a:lnTo>
                    <a:pt x="1111" y="1557"/>
                  </a:lnTo>
                  <a:lnTo>
                    <a:pt x="1054" y="1557"/>
                  </a:lnTo>
                  <a:lnTo>
                    <a:pt x="992" y="1557"/>
                  </a:lnTo>
                  <a:lnTo>
                    <a:pt x="935" y="1557"/>
                  </a:lnTo>
                  <a:lnTo>
                    <a:pt x="873" y="1557"/>
                  </a:lnTo>
                  <a:lnTo>
                    <a:pt x="816" y="1557"/>
                  </a:lnTo>
                  <a:lnTo>
                    <a:pt x="760" y="1557"/>
                  </a:lnTo>
                  <a:lnTo>
                    <a:pt x="703" y="1557"/>
                  </a:lnTo>
                  <a:lnTo>
                    <a:pt x="641" y="1557"/>
                  </a:lnTo>
                  <a:lnTo>
                    <a:pt x="584" y="1557"/>
                  </a:lnTo>
                  <a:lnTo>
                    <a:pt x="527" y="1557"/>
                  </a:lnTo>
                  <a:lnTo>
                    <a:pt x="465" y="1557"/>
                  </a:lnTo>
                  <a:lnTo>
                    <a:pt x="408" y="1557"/>
                  </a:lnTo>
                  <a:lnTo>
                    <a:pt x="351" y="1557"/>
                  </a:lnTo>
                  <a:lnTo>
                    <a:pt x="289" y="1557"/>
                  </a:lnTo>
                  <a:lnTo>
                    <a:pt x="232" y="1557"/>
                  </a:lnTo>
                  <a:lnTo>
                    <a:pt x="176" y="1557"/>
                  </a:lnTo>
                  <a:lnTo>
                    <a:pt x="113" y="1557"/>
                  </a:lnTo>
                  <a:lnTo>
                    <a:pt x="57" y="1557"/>
                  </a:lnTo>
                  <a:lnTo>
                    <a:pt x="0" y="1557"/>
                  </a:lnTo>
                  <a:close/>
                </a:path>
              </a:pathLst>
            </a:custGeom>
            <a:solidFill>
              <a:srgbClr val="0000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50" name="Freeform 338"/>
            <p:cNvSpPr>
              <a:spLocks/>
            </p:cNvSpPr>
            <p:nvPr/>
          </p:nvSpPr>
          <p:spPr bwMode="auto">
            <a:xfrm>
              <a:off x="3162" y="2445"/>
              <a:ext cx="2210" cy="1327"/>
            </a:xfrm>
            <a:custGeom>
              <a:avLst/>
              <a:gdLst>
                <a:gd name="T0" fmla="*/ 0 w 2455"/>
                <a:gd name="T1" fmla="*/ 11 h 1557"/>
                <a:gd name="T2" fmla="*/ 113 w 2455"/>
                <a:gd name="T3" fmla="*/ 11 h 1557"/>
                <a:gd name="T4" fmla="*/ 232 w 2455"/>
                <a:gd name="T5" fmla="*/ 11 h 1557"/>
                <a:gd name="T6" fmla="*/ 351 w 2455"/>
                <a:gd name="T7" fmla="*/ 16 h 1557"/>
                <a:gd name="T8" fmla="*/ 465 w 2455"/>
                <a:gd name="T9" fmla="*/ 5 h 1557"/>
                <a:gd name="T10" fmla="*/ 584 w 2455"/>
                <a:gd name="T11" fmla="*/ 5 h 1557"/>
                <a:gd name="T12" fmla="*/ 703 w 2455"/>
                <a:gd name="T13" fmla="*/ 5 h 1557"/>
                <a:gd name="T14" fmla="*/ 816 w 2455"/>
                <a:gd name="T15" fmla="*/ 16 h 1557"/>
                <a:gd name="T16" fmla="*/ 935 w 2455"/>
                <a:gd name="T17" fmla="*/ 16 h 1557"/>
                <a:gd name="T18" fmla="*/ 1054 w 2455"/>
                <a:gd name="T19" fmla="*/ 11 h 1557"/>
                <a:gd name="T20" fmla="*/ 1168 w 2455"/>
                <a:gd name="T21" fmla="*/ 16 h 1557"/>
                <a:gd name="T22" fmla="*/ 1287 w 2455"/>
                <a:gd name="T23" fmla="*/ 16 h 1557"/>
                <a:gd name="T24" fmla="*/ 1406 w 2455"/>
                <a:gd name="T25" fmla="*/ 16 h 1557"/>
                <a:gd name="T26" fmla="*/ 1519 w 2455"/>
                <a:gd name="T27" fmla="*/ 21 h 1557"/>
                <a:gd name="T28" fmla="*/ 1638 w 2455"/>
                <a:gd name="T29" fmla="*/ 21 h 1557"/>
                <a:gd name="T30" fmla="*/ 1752 w 2455"/>
                <a:gd name="T31" fmla="*/ 21 h 1557"/>
                <a:gd name="T32" fmla="*/ 1871 w 2455"/>
                <a:gd name="T33" fmla="*/ 27 h 1557"/>
                <a:gd name="T34" fmla="*/ 1990 w 2455"/>
                <a:gd name="T35" fmla="*/ 16 h 1557"/>
                <a:gd name="T36" fmla="*/ 2103 w 2455"/>
                <a:gd name="T37" fmla="*/ 37 h 1557"/>
                <a:gd name="T38" fmla="*/ 2222 w 2455"/>
                <a:gd name="T39" fmla="*/ 32 h 1557"/>
                <a:gd name="T40" fmla="*/ 2341 w 2455"/>
                <a:gd name="T41" fmla="*/ 37 h 1557"/>
                <a:gd name="T42" fmla="*/ 2455 w 2455"/>
                <a:gd name="T43" fmla="*/ 32 h 1557"/>
                <a:gd name="T44" fmla="*/ 2398 w 2455"/>
                <a:gd name="T45" fmla="*/ 1557 h 1557"/>
                <a:gd name="T46" fmla="*/ 2279 w 2455"/>
                <a:gd name="T47" fmla="*/ 1557 h 1557"/>
                <a:gd name="T48" fmla="*/ 2166 w 2455"/>
                <a:gd name="T49" fmla="*/ 1557 h 1557"/>
                <a:gd name="T50" fmla="*/ 2047 w 2455"/>
                <a:gd name="T51" fmla="*/ 1557 h 1557"/>
                <a:gd name="T52" fmla="*/ 1928 w 2455"/>
                <a:gd name="T53" fmla="*/ 1557 h 1557"/>
                <a:gd name="T54" fmla="*/ 1814 w 2455"/>
                <a:gd name="T55" fmla="*/ 1557 h 1557"/>
                <a:gd name="T56" fmla="*/ 1695 w 2455"/>
                <a:gd name="T57" fmla="*/ 1557 h 1557"/>
                <a:gd name="T58" fmla="*/ 1576 w 2455"/>
                <a:gd name="T59" fmla="*/ 1557 h 1557"/>
                <a:gd name="T60" fmla="*/ 1463 w 2455"/>
                <a:gd name="T61" fmla="*/ 1557 h 1557"/>
                <a:gd name="T62" fmla="*/ 1344 w 2455"/>
                <a:gd name="T63" fmla="*/ 1557 h 1557"/>
                <a:gd name="T64" fmla="*/ 1230 w 2455"/>
                <a:gd name="T65" fmla="*/ 1557 h 1557"/>
                <a:gd name="T66" fmla="*/ 1111 w 2455"/>
                <a:gd name="T67" fmla="*/ 1557 h 1557"/>
                <a:gd name="T68" fmla="*/ 992 w 2455"/>
                <a:gd name="T69" fmla="*/ 1557 h 1557"/>
                <a:gd name="T70" fmla="*/ 873 w 2455"/>
                <a:gd name="T71" fmla="*/ 1557 h 1557"/>
                <a:gd name="T72" fmla="*/ 760 w 2455"/>
                <a:gd name="T73" fmla="*/ 1557 h 1557"/>
                <a:gd name="T74" fmla="*/ 641 w 2455"/>
                <a:gd name="T75" fmla="*/ 1557 h 1557"/>
                <a:gd name="T76" fmla="*/ 527 w 2455"/>
                <a:gd name="T77" fmla="*/ 1557 h 1557"/>
                <a:gd name="T78" fmla="*/ 408 w 2455"/>
                <a:gd name="T79" fmla="*/ 1557 h 1557"/>
                <a:gd name="T80" fmla="*/ 289 w 2455"/>
                <a:gd name="T81" fmla="*/ 1557 h 1557"/>
                <a:gd name="T82" fmla="*/ 176 w 2455"/>
                <a:gd name="T83" fmla="*/ 1557 h 1557"/>
                <a:gd name="T84" fmla="*/ 57 w 2455"/>
                <a:gd name="T85" fmla="*/ 1557 h 1557"/>
                <a:gd name="T86" fmla="*/ 0 w 2455"/>
                <a:gd name="T87" fmla="*/ 1557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5" h="1557">
                  <a:moveTo>
                    <a:pt x="0" y="1557"/>
                  </a:moveTo>
                  <a:lnTo>
                    <a:pt x="0" y="11"/>
                  </a:lnTo>
                  <a:lnTo>
                    <a:pt x="57" y="11"/>
                  </a:lnTo>
                  <a:lnTo>
                    <a:pt x="113" y="11"/>
                  </a:lnTo>
                  <a:lnTo>
                    <a:pt x="176" y="11"/>
                  </a:lnTo>
                  <a:lnTo>
                    <a:pt x="232" y="11"/>
                  </a:lnTo>
                  <a:lnTo>
                    <a:pt x="289" y="11"/>
                  </a:lnTo>
                  <a:lnTo>
                    <a:pt x="351" y="16"/>
                  </a:lnTo>
                  <a:lnTo>
                    <a:pt x="408" y="16"/>
                  </a:lnTo>
                  <a:lnTo>
                    <a:pt x="465" y="5"/>
                  </a:lnTo>
                  <a:lnTo>
                    <a:pt x="527" y="0"/>
                  </a:lnTo>
                  <a:lnTo>
                    <a:pt x="584" y="5"/>
                  </a:lnTo>
                  <a:lnTo>
                    <a:pt x="641" y="5"/>
                  </a:lnTo>
                  <a:lnTo>
                    <a:pt x="703" y="5"/>
                  </a:lnTo>
                  <a:lnTo>
                    <a:pt x="760" y="5"/>
                  </a:lnTo>
                  <a:lnTo>
                    <a:pt x="816" y="16"/>
                  </a:lnTo>
                  <a:lnTo>
                    <a:pt x="873" y="11"/>
                  </a:lnTo>
                  <a:lnTo>
                    <a:pt x="935" y="16"/>
                  </a:lnTo>
                  <a:lnTo>
                    <a:pt x="992" y="16"/>
                  </a:lnTo>
                  <a:lnTo>
                    <a:pt x="1054" y="11"/>
                  </a:lnTo>
                  <a:lnTo>
                    <a:pt x="1111" y="11"/>
                  </a:lnTo>
                  <a:lnTo>
                    <a:pt x="1168" y="16"/>
                  </a:lnTo>
                  <a:lnTo>
                    <a:pt x="1230" y="16"/>
                  </a:lnTo>
                  <a:lnTo>
                    <a:pt x="1287" y="16"/>
                  </a:lnTo>
                  <a:lnTo>
                    <a:pt x="1344" y="16"/>
                  </a:lnTo>
                  <a:lnTo>
                    <a:pt x="1406" y="16"/>
                  </a:lnTo>
                  <a:lnTo>
                    <a:pt x="1463" y="16"/>
                  </a:lnTo>
                  <a:lnTo>
                    <a:pt x="1519" y="21"/>
                  </a:lnTo>
                  <a:lnTo>
                    <a:pt x="1576" y="21"/>
                  </a:lnTo>
                  <a:lnTo>
                    <a:pt x="1638" y="21"/>
                  </a:lnTo>
                  <a:lnTo>
                    <a:pt x="1695" y="16"/>
                  </a:lnTo>
                  <a:lnTo>
                    <a:pt x="1752" y="21"/>
                  </a:lnTo>
                  <a:lnTo>
                    <a:pt x="1814" y="21"/>
                  </a:lnTo>
                  <a:lnTo>
                    <a:pt x="1871" y="27"/>
                  </a:lnTo>
                  <a:lnTo>
                    <a:pt x="1928" y="21"/>
                  </a:lnTo>
                  <a:lnTo>
                    <a:pt x="1990" y="16"/>
                  </a:lnTo>
                  <a:lnTo>
                    <a:pt x="2047" y="11"/>
                  </a:lnTo>
                  <a:lnTo>
                    <a:pt x="2103" y="37"/>
                  </a:lnTo>
                  <a:lnTo>
                    <a:pt x="2166" y="32"/>
                  </a:lnTo>
                  <a:lnTo>
                    <a:pt x="2222" y="32"/>
                  </a:lnTo>
                  <a:lnTo>
                    <a:pt x="2279" y="32"/>
                  </a:lnTo>
                  <a:lnTo>
                    <a:pt x="2341" y="37"/>
                  </a:lnTo>
                  <a:lnTo>
                    <a:pt x="2398" y="27"/>
                  </a:lnTo>
                  <a:lnTo>
                    <a:pt x="2455" y="32"/>
                  </a:lnTo>
                  <a:lnTo>
                    <a:pt x="2455" y="1557"/>
                  </a:lnTo>
                  <a:lnTo>
                    <a:pt x="2398" y="1557"/>
                  </a:lnTo>
                  <a:lnTo>
                    <a:pt x="2341" y="1557"/>
                  </a:lnTo>
                  <a:lnTo>
                    <a:pt x="2279" y="1557"/>
                  </a:lnTo>
                  <a:lnTo>
                    <a:pt x="2222" y="1557"/>
                  </a:lnTo>
                  <a:lnTo>
                    <a:pt x="2166" y="1557"/>
                  </a:lnTo>
                  <a:lnTo>
                    <a:pt x="2103" y="1557"/>
                  </a:lnTo>
                  <a:lnTo>
                    <a:pt x="2047" y="1557"/>
                  </a:lnTo>
                  <a:lnTo>
                    <a:pt x="1990" y="1557"/>
                  </a:lnTo>
                  <a:lnTo>
                    <a:pt x="1928" y="1557"/>
                  </a:lnTo>
                  <a:lnTo>
                    <a:pt x="1871" y="1557"/>
                  </a:lnTo>
                  <a:lnTo>
                    <a:pt x="1814" y="1557"/>
                  </a:lnTo>
                  <a:lnTo>
                    <a:pt x="1752" y="1557"/>
                  </a:lnTo>
                  <a:lnTo>
                    <a:pt x="1695" y="1557"/>
                  </a:lnTo>
                  <a:lnTo>
                    <a:pt x="1638" y="1557"/>
                  </a:lnTo>
                  <a:lnTo>
                    <a:pt x="1576" y="1557"/>
                  </a:lnTo>
                  <a:lnTo>
                    <a:pt x="1519" y="1557"/>
                  </a:lnTo>
                  <a:lnTo>
                    <a:pt x="1463" y="1557"/>
                  </a:lnTo>
                  <a:lnTo>
                    <a:pt x="1406" y="1557"/>
                  </a:lnTo>
                  <a:lnTo>
                    <a:pt x="1344" y="1557"/>
                  </a:lnTo>
                  <a:lnTo>
                    <a:pt x="1287" y="1557"/>
                  </a:lnTo>
                  <a:lnTo>
                    <a:pt x="1230" y="1557"/>
                  </a:lnTo>
                  <a:lnTo>
                    <a:pt x="1168" y="1557"/>
                  </a:lnTo>
                  <a:lnTo>
                    <a:pt x="1111" y="1557"/>
                  </a:lnTo>
                  <a:lnTo>
                    <a:pt x="1054" y="1557"/>
                  </a:lnTo>
                  <a:lnTo>
                    <a:pt x="992" y="1557"/>
                  </a:lnTo>
                  <a:lnTo>
                    <a:pt x="935" y="1557"/>
                  </a:lnTo>
                  <a:lnTo>
                    <a:pt x="873" y="1557"/>
                  </a:lnTo>
                  <a:lnTo>
                    <a:pt x="816" y="1557"/>
                  </a:lnTo>
                  <a:lnTo>
                    <a:pt x="760" y="1557"/>
                  </a:lnTo>
                  <a:lnTo>
                    <a:pt x="703" y="1557"/>
                  </a:lnTo>
                  <a:lnTo>
                    <a:pt x="641" y="1557"/>
                  </a:lnTo>
                  <a:lnTo>
                    <a:pt x="584" y="1557"/>
                  </a:lnTo>
                  <a:lnTo>
                    <a:pt x="527" y="1557"/>
                  </a:lnTo>
                  <a:lnTo>
                    <a:pt x="465" y="1557"/>
                  </a:lnTo>
                  <a:lnTo>
                    <a:pt x="408" y="1557"/>
                  </a:lnTo>
                  <a:lnTo>
                    <a:pt x="351" y="1557"/>
                  </a:lnTo>
                  <a:lnTo>
                    <a:pt x="289" y="1557"/>
                  </a:lnTo>
                  <a:lnTo>
                    <a:pt x="232" y="1557"/>
                  </a:lnTo>
                  <a:lnTo>
                    <a:pt x="176" y="1557"/>
                  </a:lnTo>
                  <a:lnTo>
                    <a:pt x="113" y="1557"/>
                  </a:lnTo>
                  <a:lnTo>
                    <a:pt x="57" y="1557"/>
                  </a:lnTo>
                  <a:lnTo>
                    <a:pt x="0" y="1557"/>
                  </a:lnTo>
                  <a:lnTo>
                    <a:pt x="0" y="15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51" name="Freeform 339"/>
            <p:cNvSpPr>
              <a:spLocks/>
            </p:cNvSpPr>
            <p:nvPr/>
          </p:nvSpPr>
          <p:spPr bwMode="auto">
            <a:xfrm>
              <a:off x="3162" y="2541"/>
              <a:ext cx="2210" cy="1231"/>
            </a:xfrm>
            <a:custGeom>
              <a:avLst/>
              <a:gdLst>
                <a:gd name="T0" fmla="*/ 0 w 2455"/>
                <a:gd name="T1" fmla="*/ 0 h 1445"/>
                <a:gd name="T2" fmla="*/ 113 w 2455"/>
                <a:gd name="T3" fmla="*/ 0 h 1445"/>
                <a:gd name="T4" fmla="*/ 232 w 2455"/>
                <a:gd name="T5" fmla="*/ 0 h 1445"/>
                <a:gd name="T6" fmla="*/ 351 w 2455"/>
                <a:gd name="T7" fmla="*/ 0 h 1445"/>
                <a:gd name="T8" fmla="*/ 465 w 2455"/>
                <a:gd name="T9" fmla="*/ 0 h 1445"/>
                <a:gd name="T10" fmla="*/ 584 w 2455"/>
                <a:gd name="T11" fmla="*/ 0 h 1445"/>
                <a:gd name="T12" fmla="*/ 703 w 2455"/>
                <a:gd name="T13" fmla="*/ 0 h 1445"/>
                <a:gd name="T14" fmla="*/ 816 w 2455"/>
                <a:gd name="T15" fmla="*/ 0 h 1445"/>
                <a:gd name="T16" fmla="*/ 935 w 2455"/>
                <a:gd name="T17" fmla="*/ 0 h 1445"/>
                <a:gd name="T18" fmla="*/ 1054 w 2455"/>
                <a:gd name="T19" fmla="*/ 0 h 1445"/>
                <a:gd name="T20" fmla="*/ 1168 w 2455"/>
                <a:gd name="T21" fmla="*/ 0 h 1445"/>
                <a:gd name="T22" fmla="*/ 1287 w 2455"/>
                <a:gd name="T23" fmla="*/ 0 h 1445"/>
                <a:gd name="T24" fmla="*/ 1406 w 2455"/>
                <a:gd name="T25" fmla="*/ 0 h 1445"/>
                <a:gd name="T26" fmla="*/ 1519 w 2455"/>
                <a:gd name="T27" fmla="*/ 0 h 1445"/>
                <a:gd name="T28" fmla="*/ 1638 w 2455"/>
                <a:gd name="T29" fmla="*/ 0 h 1445"/>
                <a:gd name="T30" fmla="*/ 1752 w 2455"/>
                <a:gd name="T31" fmla="*/ 0 h 1445"/>
                <a:gd name="T32" fmla="*/ 1871 w 2455"/>
                <a:gd name="T33" fmla="*/ 0 h 1445"/>
                <a:gd name="T34" fmla="*/ 1990 w 2455"/>
                <a:gd name="T35" fmla="*/ 0 h 1445"/>
                <a:gd name="T36" fmla="*/ 2103 w 2455"/>
                <a:gd name="T37" fmla="*/ 0 h 1445"/>
                <a:gd name="T38" fmla="*/ 2222 w 2455"/>
                <a:gd name="T39" fmla="*/ 0 h 1445"/>
                <a:gd name="T40" fmla="*/ 2341 w 2455"/>
                <a:gd name="T41" fmla="*/ 0 h 1445"/>
                <a:gd name="T42" fmla="*/ 2455 w 2455"/>
                <a:gd name="T43" fmla="*/ 0 h 1445"/>
                <a:gd name="T44" fmla="*/ 2398 w 2455"/>
                <a:gd name="T45" fmla="*/ 1445 h 1445"/>
                <a:gd name="T46" fmla="*/ 2279 w 2455"/>
                <a:gd name="T47" fmla="*/ 1445 h 1445"/>
                <a:gd name="T48" fmla="*/ 2166 w 2455"/>
                <a:gd name="T49" fmla="*/ 1445 h 1445"/>
                <a:gd name="T50" fmla="*/ 2047 w 2455"/>
                <a:gd name="T51" fmla="*/ 1445 h 1445"/>
                <a:gd name="T52" fmla="*/ 1928 w 2455"/>
                <a:gd name="T53" fmla="*/ 1445 h 1445"/>
                <a:gd name="T54" fmla="*/ 1814 w 2455"/>
                <a:gd name="T55" fmla="*/ 1445 h 1445"/>
                <a:gd name="T56" fmla="*/ 1695 w 2455"/>
                <a:gd name="T57" fmla="*/ 1445 h 1445"/>
                <a:gd name="T58" fmla="*/ 1576 w 2455"/>
                <a:gd name="T59" fmla="*/ 1445 h 1445"/>
                <a:gd name="T60" fmla="*/ 1463 w 2455"/>
                <a:gd name="T61" fmla="*/ 1445 h 1445"/>
                <a:gd name="T62" fmla="*/ 1344 w 2455"/>
                <a:gd name="T63" fmla="*/ 1445 h 1445"/>
                <a:gd name="T64" fmla="*/ 1230 w 2455"/>
                <a:gd name="T65" fmla="*/ 1445 h 1445"/>
                <a:gd name="T66" fmla="*/ 1111 w 2455"/>
                <a:gd name="T67" fmla="*/ 1445 h 1445"/>
                <a:gd name="T68" fmla="*/ 992 w 2455"/>
                <a:gd name="T69" fmla="*/ 1445 h 1445"/>
                <a:gd name="T70" fmla="*/ 873 w 2455"/>
                <a:gd name="T71" fmla="*/ 1445 h 1445"/>
                <a:gd name="T72" fmla="*/ 760 w 2455"/>
                <a:gd name="T73" fmla="*/ 1445 h 1445"/>
                <a:gd name="T74" fmla="*/ 641 w 2455"/>
                <a:gd name="T75" fmla="*/ 1445 h 1445"/>
                <a:gd name="T76" fmla="*/ 527 w 2455"/>
                <a:gd name="T77" fmla="*/ 1445 h 1445"/>
                <a:gd name="T78" fmla="*/ 408 w 2455"/>
                <a:gd name="T79" fmla="*/ 1445 h 1445"/>
                <a:gd name="T80" fmla="*/ 289 w 2455"/>
                <a:gd name="T81" fmla="*/ 1445 h 1445"/>
                <a:gd name="T82" fmla="*/ 176 w 2455"/>
                <a:gd name="T83" fmla="*/ 1445 h 1445"/>
                <a:gd name="T84" fmla="*/ 57 w 2455"/>
                <a:gd name="T85" fmla="*/ 144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5" h="1445">
                  <a:moveTo>
                    <a:pt x="0" y="1445"/>
                  </a:moveTo>
                  <a:lnTo>
                    <a:pt x="0" y="0"/>
                  </a:lnTo>
                  <a:lnTo>
                    <a:pt x="57" y="0"/>
                  </a:lnTo>
                  <a:lnTo>
                    <a:pt x="113" y="0"/>
                  </a:lnTo>
                  <a:lnTo>
                    <a:pt x="176" y="0"/>
                  </a:lnTo>
                  <a:lnTo>
                    <a:pt x="232" y="0"/>
                  </a:lnTo>
                  <a:lnTo>
                    <a:pt x="289" y="0"/>
                  </a:lnTo>
                  <a:lnTo>
                    <a:pt x="351" y="0"/>
                  </a:lnTo>
                  <a:lnTo>
                    <a:pt x="408" y="0"/>
                  </a:lnTo>
                  <a:lnTo>
                    <a:pt x="465" y="0"/>
                  </a:lnTo>
                  <a:lnTo>
                    <a:pt x="527" y="0"/>
                  </a:lnTo>
                  <a:lnTo>
                    <a:pt x="584" y="0"/>
                  </a:lnTo>
                  <a:lnTo>
                    <a:pt x="641" y="0"/>
                  </a:lnTo>
                  <a:lnTo>
                    <a:pt x="703" y="0"/>
                  </a:lnTo>
                  <a:lnTo>
                    <a:pt x="760" y="0"/>
                  </a:lnTo>
                  <a:lnTo>
                    <a:pt x="816" y="0"/>
                  </a:lnTo>
                  <a:lnTo>
                    <a:pt x="873" y="0"/>
                  </a:lnTo>
                  <a:lnTo>
                    <a:pt x="935" y="0"/>
                  </a:lnTo>
                  <a:lnTo>
                    <a:pt x="992" y="0"/>
                  </a:lnTo>
                  <a:lnTo>
                    <a:pt x="1054" y="0"/>
                  </a:lnTo>
                  <a:lnTo>
                    <a:pt x="1111" y="0"/>
                  </a:lnTo>
                  <a:lnTo>
                    <a:pt x="1168" y="0"/>
                  </a:lnTo>
                  <a:lnTo>
                    <a:pt x="1230" y="0"/>
                  </a:lnTo>
                  <a:lnTo>
                    <a:pt x="1287" y="0"/>
                  </a:lnTo>
                  <a:lnTo>
                    <a:pt x="1344" y="0"/>
                  </a:lnTo>
                  <a:lnTo>
                    <a:pt x="1406" y="0"/>
                  </a:lnTo>
                  <a:lnTo>
                    <a:pt x="1463" y="0"/>
                  </a:lnTo>
                  <a:lnTo>
                    <a:pt x="1519" y="0"/>
                  </a:lnTo>
                  <a:lnTo>
                    <a:pt x="1576" y="0"/>
                  </a:lnTo>
                  <a:lnTo>
                    <a:pt x="1638" y="0"/>
                  </a:lnTo>
                  <a:lnTo>
                    <a:pt x="1695" y="0"/>
                  </a:lnTo>
                  <a:lnTo>
                    <a:pt x="1752" y="0"/>
                  </a:lnTo>
                  <a:lnTo>
                    <a:pt x="1814" y="0"/>
                  </a:lnTo>
                  <a:lnTo>
                    <a:pt x="1871" y="0"/>
                  </a:lnTo>
                  <a:lnTo>
                    <a:pt x="1928" y="0"/>
                  </a:lnTo>
                  <a:lnTo>
                    <a:pt x="1990" y="0"/>
                  </a:lnTo>
                  <a:lnTo>
                    <a:pt x="2047" y="0"/>
                  </a:lnTo>
                  <a:lnTo>
                    <a:pt x="2103" y="0"/>
                  </a:lnTo>
                  <a:lnTo>
                    <a:pt x="2166" y="0"/>
                  </a:lnTo>
                  <a:lnTo>
                    <a:pt x="2222" y="0"/>
                  </a:lnTo>
                  <a:lnTo>
                    <a:pt x="2279" y="0"/>
                  </a:lnTo>
                  <a:lnTo>
                    <a:pt x="2341" y="0"/>
                  </a:lnTo>
                  <a:lnTo>
                    <a:pt x="2398" y="0"/>
                  </a:lnTo>
                  <a:lnTo>
                    <a:pt x="2455" y="0"/>
                  </a:lnTo>
                  <a:lnTo>
                    <a:pt x="2455" y="1445"/>
                  </a:lnTo>
                  <a:lnTo>
                    <a:pt x="2398" y="1445"/>
                  </a:lnTo>
                  <a:lnTo>
                    <a:pt x="2341" y="1445"/>
                  </a:lnTo>
                  <a:lnTo>
                    <a:pt x="2279" y="1445"/>
                  </a:lnTo>
                  <a:lnTo>
                    <a:pt x="2222" y="1445"/>
                  </a:lnTo>
                  <a:lnTo>
                    <a:pt x="2166" y="1445"/>
                  </a:lnTo>
                  <a:lnTo>
                    <a:pt x="2103" y="1445"/>
                  </a:lnTo>
                  <a:lnTo>
                    <a:pt x="2047" y="1445"/>
                  </a:lnTo>
                  <a:lnTo>
                    <a:pt x="1990" y="1445"/>
                  </a:lnTo>
                  <a:lnTo>
                    <a:pt x="1928" y="1445"/>
                  </a:lnTo>
                  <a:lnTo>
                    <a:pt x="1871" y="1445"/>
                  </a:lnTo>
                  <a:lnTo>
                    <a:pt x="1814" y="1445"/>
                  </a:lnTo>
                  <a:lnTo>
                    <a:pt x="1752" y="1445"/>
                  </a:lnTo>
                  <a:lnTo>
                    <a:pt x="1695" y="1445"/>
                  </a:lnTo>
                  <a:lnTo>
                    <a:pt x="1638" y="1445"/>
                  </a:lnTo>
                  <a:lnTo>
                    <a:pt x="1576" y="1445"/>
                  </a:lnTo>
                  <a:lnTo>
                    <a:pt x="1519" y="1445"/>
                  </a:lnTo>
                  <a:lnTo>
                    <a:pt x="1463" y="1445"/>
                  </a:lnTo>
                  <a:lnTo>
                    <a:pt x="1406" y="1445"/>
                  </a:lnTo>
                  <a:lnTo>
                    <a:pt x="1344" y="1445"/>
                  </a:lnTo>
                  <a:lnTo>
                    <a:pt x="1287" y="1445"/>
                  </a:lnTo>
                  <a:lnTo>
                    <a:pt x="1230" y="1445"/>
                  </a:lnTo>
                  <a:lnTo>
                    <a:pt x="1168" y="1445"/>
                  </a:lnTo>
                  <a:lnTo>
                    <a:pt x="1111" y="1445"/>
                  </a:lnTo>
                  <a:lnTo>
                    <a:pt x="1054" y="1445"/>
                  </a:lnTo>
                  <a:lnTo>
                    <a:pt x="992" y="1445"/>
                  </a:lnTo>
                  <a:lnTo>
                    <a:pt x="935" y="1445"/>
                  </a:lnTo>
                  <a:lnTo>
                    <a:pt x="873" y="1445"/>
                  </a:lnTo>
                  <a:lnTo>
                    <a:pt x="816" y="1445"/>
                  </a:lnTo>
                  <a:lnTo>
                    <a:pt x="760" y="1445"/>
                  </a:lnTo>
                  <a:lnTo>
                    <a:pt x="703" y="1445"/>
                  </a:lnTo>
                  <a:lnTo>
                    <a:pt x="641" y="1445"/>
                  </a:lnTo>
                  <a:lnTo>
                    <a:pt x="584" y="1445"/>
                  </a:lnTo>
                  <a:lnTo>
                    <a:pt x="527" y="1445"/>
                  </a:lnTo>
                  <a:lnTo>
                    <a:pt x="465" y="1445"/>
                  </a:lnTo>
                  <a:lnTo>
                    <a:pt x="408" y="1445"/>
                  </a:lnTo>
                  <a:lnTo>
                    <a:pt x="351" y="1445"/>
                  </a:lnTo>
                  <a:lnTo>
                    <a:pt x="289" y="1445"/>
                  </a:lnTo>
                  <a:lnTo>
                    <a:pt x="232" y="1445"/>
                  </a:lnTo>
                  <a:lnTo>
                    <a:pt x="176" y="1445"/>
                  </a:lnTo>
                  <a:lnTo>
                    <a:pt x="113" y="1445"/>
                  </a:lnTo>
                  <a:lnTo>
                    <a:pt x="57" y="1445"/>
                  </a:lnTo>
                  <a:lnTo>
                    <a:pt x="0" y="1445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52" name="Freeform 340"/>
            <p:cNvSpPr>
              <a:spLocks/>
            </p:cNvSpPr>
            <p:nvPr/>
          </p:nvSpPr>
          <p:spPr bwMode="auto">
            <a:xfrm>
              <a:off x="3162" y="2541"/>
              <a:ext cx="2210" cy="1231"/>
            </a:xfrm>
            <a:custGeom>
              <a:avLst/>
              <a:gdLst>
                <a:gd name="T0" fmla="*/ 0 w 2455"/>
                <a:gd name="T1" fmla="*/ 0 h 1445"/>
                <a:gd name="T2" fmla="*/ 113 w 2455"/>
                <a:gd name="T3" fmla="*/ 0 h 1445"/>
                <a:gd name="T4" fmla="*/ 232 w 2455"/>
                <a:gd name="T5" fmla="*/ 0 h 1445"/>
                <a:gd name="T6" fmla="*/ 351 w 2455"/>
                <a:gd name="T7" fmla="*/ 0 h 1445"/>
                <a:gd name="T8" fmla="*/ 465 w 2455"/>
                <a:gd name="T9" fmla="*/ 0 h 1445"/>
                <a:gd name="T10" fmla="*/ 584 w 2455"/>
                <a:gd name="T11" fmla="*/ 0 h 1445"/>
                <a:gd name="T12" fmla="*/ 703 w 2455"/>
                <a:gd name="T13" fmla="*/ 0 h 1445"/>
                <a:gd name="T14" fmla="*/ 816 w 2455"/>
                <a:gd name="T15" fmla="*/ 0 h 1445"/>
                <a:gd name="T16" fmla="*/ 935 w 2455"/>
                <a:gd name="T17" fmla="*/ 0 h 1445"/>
                <a:gd name="T18" fmla="*/ 1054 w 2455"/>
                <a:gd name="T19" fmla="*/ 0 h 1445"/>
                <a:gd name="T20" fmla="*/ 1168 w 2455"/>
                <a:gd name="T21" fmla="*/ 0 h 1445"/>
                <a:gd name="T22" fmla="*/ 1287 w 2455"/>
                <a:gd name="T23" fmla="*/ 0 h 1445"/>
                <a:gd name="T24" fmla="*/ 1406 w 2455"/>
                <a:gd name="T25" fmla="*/ 0 h 1445"/>
                <a:gd name="T26" fmla="*/ 1519 w 2455"/>
                <a:gd name="T27" fmla="*/ 0 h 1445"/>
                <a:gd name="T28" fmla="*/ 1638 w 2455"/>
                <a:gd name="T29" fmla="*/ 0 h 1445"/>
                <a:gd name="T30" fmla="*/ 1752 w 2455"/>
                <a:gd name="T31" fmla="*/ 0 h 1445"/>
                <a:gd name="T32" fmla="*/ 1871 w 2455"/>
                <a:gd name="T33" fmla="*/ 0 h 1445"/>
                <a:gd name="T34" fmla="*/ 1990 w 2455"/>
                <a:gd name="T35" fmla="*/ 0 h 1445"/>
                <a:gd name="T36" fmla="*/ 2103 w 2455"/>
                <a:gd name="T37" fmla="*/ 0 h 1445"/>
                <a:gd name="T38" fmla="*/ 2222 w 2455"/>
                <a:gd name="T39" fmla="*/ 0 h 1445"/>
                <a:gd name="T40" fmla="*/ 2341 w 2455"/>
                <a:gd name="T41" fmla="*/ 0 h 1445"/>
                <a:gd name="T42" fmla="*/ 2455 w 2455"/>
                <a:gd name="T43" fmla="*/ 0 h 1445"/>
                <a:gd name="T44" fmla="*/ 2398 w 2455"/>
                <a:gd name="T45" fmla="*/ 1445 h 1445"/>
                <a:gd name="T46" fmla="*/ 2279 w 2455"/>
                <a:gd name="T47" fmla="*/ 1445 h 1445"/>
                <a:gd name="T48" fmla="*/ 2166 w 2455"/>
                <a:gd name="T49" fmla="*/ 1445 h 1445"/>
                <a:gd name="T50" fmla="*/ 2047 w 2455"/>
                <a:gd name="T51" fmla="*/ 1445 h 1445"/>
                <a:gd name="T52" fmla="*/ 1928 w 2455"/>
                <a:gd name="T53" fmla="*/ 1445 h 1445"/>
                <a:gd name="T54" fmla="*/ 1814 w 2455"/>
                <a:gd name="T55" fmla="*/ 1445 h 1445"/>
                <a:gd name="T56" fmla="*/ 1695 w 2455"/>
                <a:gd name="T57" fmla="*/ 1445 h 1445"/>
                <a:gd name="T58" fmla="*/ 1576 w 2455"/>
                <a:gd name="T59" fmla="*/ 1445 h 1445"/>
                <a:gd name="T60" fmla="*/ 1463 w 2455"/>
                <a:gd name="T61" fmla="*/ 1445 h 1445"/>
                <a:gd name="T62" fmla="*/ 1344 w 2455"/>
                <a:gd name="T63" fmla="*/ 1445 h 1445"/>
                <a:gd name="T64" fmla="*/ 1230 w 2455"/>
                <a:gd name="T65" fmla="*/ 1445 h 1445"/>
                <a:gd name="T66" fmla="*/ 1111 w 2455"/>
                <a:gd name="T67" fmla="*/ 1445 h 1445"/>
                <a:gd name="T68" fmla="*/ 992 w 2455"/>
                <a:gd name="T69" fmla="*/ 1445 h 1445"/>
                <a:gd name="T70" fmla="*/ 873 w 2455"/>
                <a:gd name="T71" fmla="*/ 1445 h 1445"/>
                <a:gd name="T72" fmla="*/ 760 w 2455"/>
                <a:gd name="T73" fmla="*/ 1445 h 1445"/>
                <a:gd name="T74" fmla="*/ 641 w 2455"/>
                <a:gd name="T75" fmla="*/ 1445 h 1445"/>
                <a:gd name="T76" fmla="*/ 527 w 2455"/>
                <a:gd name="T77" fmla="*/ 1445 h 1445"/>
                <a:gd name="T78" fmla="*/ 408 w 2455"/>
                <a:gd name="T79" fmla="*/ 1445 h 1445"/>
                <a:gd name="T80" fmla="*/ 289 w 2455"/>
                <a:gd name="T81" fmla="*/ 1445 h 1445"/>
                <a:gd name="T82" fmla="*/ 176 w 2455"/>
                <a:gd name="T83" fmla="*/ 1445 h 1445"/>
                <a:gd name="T84" fmla="*/ 57 w 2455"/>
                <a:gd name="T85" fmla="*/ 1445 h 1445"/>
                <a:gd name="T86" fmla="*/ 0 w 2455"/>
                <a:gd name="T87" fmla="*/ 144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5" h="1445">
                  <a:moveTo>
                    <a:pt x="0" y="1445"/>
                  </a:moveTo>
                  <a:lnTo>
                    <a:pt x="0" y="0"/>
                  </a:lnTo>
                  <a:lnTo>
                    <a:pt x="57" y="0"/>
                  </a:lnTo>
                  <a:lnTo>
                    <a:pt x="113" y="0"/>
                  </a:lnTo>
                  <a:lnTo>
                    <a:pt x="176" y="0"/>
                  </a:lnTo>
                  <a:lnTo>
                    <a:pt x="232" y="0"/>
                  </a:lnTo>
                  <a:lnTo>
                    <a:pt x="289" y="0"/>
                  </a:lnTo>
                  <a:lnTo>
                    <a:pt x="351" y="0"/>
                  </a:lnTo>
                  <a:lnTo>
                    <a:pt x="408" y="0"/>
                  </a:lnTo>
                  <a:lnTo>
                    <a:pt x="465" y="0"/>
                  </a:lnTo>
                  <a:lnTo>
                    <a:pt x="527" y="0"/>
                  </a:lnTo>
                  <a:lnTo>
                    <a:pt x="584" y="0"/>
                  </a:lnTo>
                  <a:lnTo>
                    <a:pt x="641" y="0"/>
                  </a:lnTo>
                  <a:lnTo>
                    <a:pt x="703" y="0"/>
                  </a:lnTo>
                  <a:lnTo>
                    <a:pt x="760" y="0"/>
                  </a:lnTo>
                  <a:lnTo>
                    <a:pt x="816" y="0"/>
                  </a:lnTo>
                  <a:lnTo>
                    <a:pt x="873" y="0"/>
                  </a:lnTo>
                  <a:lnTo>
                    <a:pt x="935" y="0"/>
                  </a:lnTo>
                  <a:lnTo>
                    <a:pt x="992" y="0"/>
                  </a:lnTo>
                  <a:lnTo>
                    <a:pt x="1054" y="0"/>
                  </a:lnTo>
                  <a:lnTo>
                    <a:pt x="1111" y="0"/>
                  </a:lnTo>
                  <a:lnTo>
                    <a:pt x="1168" y="0"/>
                  </a:lnTo>
                  <a:lnTo>
                    <a:pt x="1230" y="0"/>
                  </a:lnTo>
                  <a:lnTo>
                    <a:pt x="1287" y="0"/>
                  </a:lnTo>
                  <a:lnTo>
                    <a:pt x="1344" y="0"/>
                  </a:lnTo>
                  <a:lnTo>
                    <a:pt x="1406" y="0"/>
                  </a:lnTo>
                  <a:lnTo>
                    <a:pt x="1463" y="0"/>
                  </a:lnTo>
                  <a:lnTo>
                    <a:pt x="1519" y="0"/>
                  </a:lnTo>
                  <a:lnTo>
                    <a:pt x="1576" y="0"/>
                  </a:lnTo>
                  <a:lnTo>
                    <a:pt x="1638" y="0"/>
                  </a:lnTo>
                  <a:lnTo>
                    <a:pt x="1695" y="0"/>
                  </a:lnTo>
                  <a:lnTo>
                    <a:pt x="1752" y="0"/>
                  </a:lnTo>
                  <a:lnTo>
                    <a:pt x="1814" y="0"/>
                  </a:lnTo>
                  <a:lnTo>
                    <a:pt x="1871" y="0"/>
                  </a:lnTo>
                  <a:lnTo>
                    <a:pt x="1928" y="0"/>
                  </a:lnTo>
                  <a:lnTo>
                    <a:pt x="1990" y="0"/>
                  </a:lnTo>
                  <a:lnTo>
                    <a:pt x="2047" y="0"/>
                  </a:lnTo>
                  <a:lnTo>
                    <a:pt x="2103" y="0"/>
                  </a:lnTo>
                  <a:lnTo>
                    <a:pt x="2166" y="0"/>
                  </a:lnTo>
                  <a:lnTo>
                    <a:pt x="2222" y="0"/>
                  </a:lnTo>
                  <a:lnTo>
                    <a:pt x="2279" y="0"/>
                  </a:lnTo>
                  <a:lnTo>
                    <a:pt x="2341" y="0"/>
                  </a:lnTo>
                  <a:lnTo>
                    <a:pt x="2398" y="0"/>
                  </a:lnTo>
                  <a:lnTo>
                    <a:pt x="2455" y="0"/>
                  </a:lnTo>
                  <a:lnTo>
                    <a:pt x="2455" y="1445"/>
                  </a:lnTo>
                  <a:lnTo>
                    <a:pt x="2398" y="1445"/>
                  </a:lnTo>
                  <a:lnTo>
                    <a:pt x="2341" y="1445"/>
                  </a:lnTo>
                  <a:lnTo>
                    <a:pt x="2279" y="1445"/>
                  </a:lnTo>
                  <a:lnTo>
                    <a:pt x="2222" y="1445"/>
                  </a:lnTo>
                  <a:lnTo>
                    <a:pt x="2166" y="1445"/>
                  </a:lnTo>
                  <a:lnTo>
                    <a:pt x="2103" y="1445"/>
                  </a:lnTo>
                  <a:lnTo>
                    <a:pt x="2047" y="1445"/>
                  </a:lnTo>
                  <a:lnTo>
                    <a:pt x="1990" y="1445"/>
                  </a:lnTo>
                  <a:lnTo>
                    <a:pt x="1928" y="1445"/>
                  </a:lnTo>
                  <a:lnTo>
                    <a:pt x="1871" y="1445"/>
                  </a:lnTo>
                  <a:lnTo>
                    <a:pt x="1814" y="1445"/>
                  </a:lnTo>
                  <a:lnTo>
                    <a:pt x="1752" y="1445"/>
                  </a:lnTo>
                  <a:lnTo>
                    <a:pt x="1695" y="1445"/>
                  </a:lnTo>
                  <a:lnTo>
                    <a:pt x="1638" y="1445"/>
                  </a:lnTo>
                  <a:lnTo>
                    <a:pt x="1576" y="1445"/>
                  </a:lnTo>
                  <a:lnTo>
                    <a:pt x="1519" y="1445"/>
                  </a:lnTo>
                  <a:lnTo>
                    <a:pt x="1463" y="1445"/>
                  </a:lnTo>
                  <a:lnTo>
                    <a:pt x="1406" y="1445"/>
                  </a:lnTo>
                  <a:lnTo>
                    <a:pt x="1344" y="1445"/>
                  </a:lnTo>
                  <a:lnTo>
                    <a:pt x="1287" y="1445"/>
                  </a:lnTo>
                  <a:lnTo>
                    <a:pt x="1230" y="1445"/>
                  </a:lnTo>
                  <a:lnTo>
                    <a:pt x="1168" y="1445"/>
                  </a:lnTo>
                  <a:lnTo>
                    <a:pt x="1111" y="1445"/>
                  </a:lnTo>
                  <a:lnTo>
                    <a:pt x="1054" y="1445"/>
                  </a:lnTo>
                  <a:lnTo>
                    <a:pt x="992" y="1445"/>
                  </a:lnTo>
                  <a:lnTo>
                    <a:pt x="935" y="1445"/>
                  </a:lnTo>
                  <a:lnTo>
                    <a:pt x="873" y="1445"/>
                  </a:lnTo>
                  <a:lnTo>
                    <a:pt x="816" y="1445"/>
                  </a:lnTo>
                  <a:lnTo>
                    <a:pt x="760" y="1445"/>
                  </a:lnTo>
                  <a:lnTo>
                    <a:pt x="703" y="1445"/>
                  </a:lnTo>
                  <a:lnTo>
                    <a:pt x="641" y="1445"/>
                  </a:lnTo>
                  <a:lnTo>
                    <a:pt x="584" y="1445"/>
                  </a:lnTo>
                  <a:lnTo>
                    <a:pt x="527" y="1445"/>
                  </a:lnTo>
                  <a:lnTo>
                    <a:pt x="465" y="1445"/>
                  </a:lnTo>
                  <a:lnTo>
                    <a:pt x="408" y="1445"/>
                  </a:lnTo>
                  <a:lnTo>
                    <a:pt x="351" y="1445"/>
                  </a:lnTo>
                  <a:lnTo>
                    <a:pt x="289" y="1445"/>
                  </a:lnTo>
                  <a:lnTo>
                    <a:pt x="232" y="1445"/>
                  </a:lnTo>
                  <a:lnTo>
                    <a:pt x="176" y="1445"/>
                  </a:lnTo>
                  <a:lnTo>
                    <a:pt x="113" y="1445"/>
                  </a:lnTo>
                  <a:lnTo>
                    <a:pt x="57" y="1445"/>
                  </a:lnTo>
                  <a:lnTo>
                    <a:pt x="0" y="1445"/>
                  </a:lnTo>
                  <a:lnTo>
                    <a:pt x="0" y="144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53" name="Freeform 341"/>
            <p:cNvSpPr>
              <a:spLocks/>
            </p:cNvSpPr>
            <p:nvPr/>
          </p:nvSpPr>
          <p:spPr bwMode="auto">
            <a:xfrm>
              <a:off x="3162" y="2631"/>
              <a:ext cx="2210" cy="1141"/>
            </a:xfrm>
            <a:custGeom>
              <a:avLst/>
              <a:gdLst>
                <a:gd name="T0" fmla="*/ 0 w 2455"/>
                <a:gd name="T1" fmla="*/ 16 h 1339"/>
                <a:gd name="T2" fmla="*/ 113 w 2455"/>
                <a:gd name="T3" fmla="*/ 16 h 1339"/>
                <a:gd name="T4" fmla="*/ 232 w 2455"/>
                <a:gd name="T5" fmla="*/ 16 h 1339"/>
                <a:gd name="T6" fmla="*/ 351 w 2455"/>
                <a:gd name="T7" fmla="*/ 21 h 1339"/>
                <a:gd name="T8" fmla="*/ 465 w 2455"/>
                <a:gd name="T9" fmla="*/ 10 h 1339"/>
                <a:gd name="T10" fmla="*/ 584 w 2455"/>
                <a:gd name="T11" fmla="*/ 5 h 1339"/>
                <a:gd name="T12" fmla="*/ 703 w 2455"/>
                <a:gd name="T13" fmla="*/ 10 h 1339"/>
                <a:gd name="T14" fmla="*/ 816 w 2455"/>
                <a:gd name="T15" fmla="*/ 16 h 1339"/>
                <a:gd name="T16" fmla="*/ 935 w 2455"/>
                <a:gd name="T17" fmla="*/ 16 h 1339"/>
                <a:gd name="T18" fmla="*/ 1054 w 2455"/>
                <a:gd name="T19" fmla="*/ 16 h 1339"/>
                <a:gd name="T20" fmla="*/ 1168 w 2455"/>
                <a:gd name="T21" fmla="*/ 21 h 1339"/>
                <a:gd name="T22" fmla="*/ 1287 w 2455"/>
                <a:gd name="T23" fmla="*/ 21 h 1339"/>
                <a:gd name="T24" fmla="*/ 1406 w 2455"/>
                <a:gd name="T25" fmla="*/ 21 h 1339"/>
                <a:gd name="T26" fmla="*/ 1519 w 2455"/>
                <a:gd name="T27" fmla="*/ 26 h 1339"/>
                <a:gd name="T28" fmla="*/ 1638 w 2455"/>
                <a:gd name="T29" fmla="*/ 26 h 1339"/>
                <a:gd name="T30" fmla="*/ 1752 w 2455"/>
                <a:gd name="T31" fmla="*/ 21 h 1339"/>
                <a:gd name="T32" fmla="*/ 1871 w 2455"/>
                <a:gd name="T33" fmla="*/ 32 h 1339"/>
                <a:gd name="T34" fmla="*/ 1990 w 2455"/>
                <a:gd name="T35" fmla="*/ 21 h 1339"/>
                <a:gd name="T36" fmla="*/ 2103 w 2455"/>
                <a:gd name="T37" fmla="*/ 42 h 1339"/>
                <a:gd name="T38" fmla="*/ 2222 w 2455"/>
                <a:gd name="T39" fmla="*/ 42 h 1339"/>
                <a:gd name="T40" fmla="*/ 2341 w 2455"/>
                <a:gd name="T41" fmla="*/ 42 h 1339"/>
                <a:gd name="T42" fmla="*/ 2455 w 2455"/>
                <a:gd name="T43" fmla="*/ 37 h 1339"/>
                <a:gd name="T44" fmla="*/ 2398 w 2455"/>
                <a:gd name="T45" fmla="*/ 1339 h 1339"/>
                <a:gd name="T46" fmla="*/ 2279 w 2455"/>
                <a:gd name="T47" fmla="*/ 1339 h 1339"/>
                <a:gd name="T48" fmla="*/ 2166 w 2455"/>
                <a:gd name="T49" fmla="*/ 1339 h 1339"/>
                <a:gd name="T50" fmla="*/ 2047 w 2455"/>
                <a:gd name="T51" fmla="*/ 1339 h 1339"/>
                <a:gd name="T52" fmla="*/ 1928 w 2455"/>
                <a:gd name="T53" fmla="*/ 1339 h 1339"/>
                <a:gd name="T54" fmla="*/ 1814 w 2455"/>
                <a:gd name="T55" fmla="*/ 1339 h 1339"/>
                <a:gd name="T56" fmla="*/ 1695 w 2455"/>
                <a:gd name="T57" fmla="*/ 1339 h 1339"/>
                <a:gd name="T58" fmla="*/ 1576 w 2455"/>
                <a:gd name="T59" fmla="*/ 1339 h 1339"/>
                <a:gd name="T60" fmla="*/ 1463 w 2455"/>
                <a:gd name="T61" fmla="*/ 1339 h 1339"/>
                <a:gd name="T62" fmla="*/ 1344 w 2455"/>
                <a:gd name="T63" fmla="*/ 1339 h 1339"/>
                <a:gd name="T64" fmla="*/ 1230 w 2455"/>
                <a:gd name="T65" fmla="*/ 1339 h 1339"/>
                <a:gd name="T66" fmla="*/ 1111 w 2455"/>
                <a:gd name="T67" fmla="*/ 1339 h 1339"/>
                <a:gd name="T68" fmla="*/ 992 w 2455"/>
                <a:gd name="T69" fmla="*/ 1339 h 1339"/>
                <a:gd name="T70" fmla="*/ 873 w 2455"/>
                <a:gd name="T71" fmla="*/ 1339 h 1339"/>
                <a:gd name="T72" fmla="*/ 760 w 2455"/>
                <a:gd name="T73" fmla="*/ 1339 h 1339"/>
                <a:gd name="T74" fmla="*/ 641 w 2455"/>
                <a:gd name="T75" fmla="*/ 1339 h 1339"/>
                <a:gd name="T76" fmla="*/ 527 w 2455"/>
                <a:gd name="T77" fmla="*/ 1339 h 1339"/>
                <a:gd name="T78" fmla="*/ 408 w 2455"/>
                <a:gd name="T79" fmla="*/ 1339 h 1339"/>
                <a:gd name="T80" fmla="*/ 289 w 2455"/>
                <a:gd name="T81" fmla="*/ 1339 h 1339"/>
                <a:gd name="T82" fmla="*/ 176 w 2455"/>
                <a:gd name="T83" fmla="*/ 1339 h 1339"/>
                <a:gd name="T84" fmla="*/ 57 w 2455"/>
                <a:gd name="T85" fmla="*/ 1339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5" h="1339">
                  <a:moveTo>
                    <a:pt x="0" y="1339"/>
                  </a:moveTo>
                  <a:lnTo>
                    <a:pt x="0" y="16"/>
                  </a:lnTo>
                  <a:lnTo>
                    <a:pt x="57" y="16"/>
                  </a:lnTo>
                  <a:lnTo>
                    <a:pt x="113" y="16"/>
                  </a:lnTo>
                  <a:lnTo>
                    <a:pt x="176" y="16"/>
                  </a:lnTo>
                  <a:lnTo>
                    <a:pt x="232" y="16"/>
                  </a:lnTo>
                  <a:lnTo>
                    <a:pt x="289" y="10"/>
                  </a:lnTo>
                  <a:lnTo>
                    <a:pt x="351" y="21"/>
                  </a:lnTo>
                  <a:lnTo>
                    <a:pt x="408" y="16"/>
                  </a:lnTo>
                  <a:lnTo>
                    <a:pt x="465" y="10"/>
                  </a:lnTo>
                  <a:lnTo>
                    <a:pt x="527" y="0"/>
                  </a:lnTo>
                  <a:lnTo>
                    <a:pt x="584" y="5"/>
                  </a:lnTo>
                  <a:lnTo>
                    <a:pt x="641" y="5"/>
                  </a:lnTo>
                  <a:lnTo>
                    <a:pt x="703" y="10"/>
                  </a:lnTo>
                  <a:lnTo>
                    <a:pt x="760" y="5"/>
                  </a:lnTo>
                  <a:lnTo>
                    <a:pt x="816" y="16"/>
                  </a:lnTo>
                  <a:lnTo>
                    <a:pt x="873" y="16"/>
                  </a:lnTo>
                  <a:lnTo>
                    <a:pt x="935" y="16"/>
                  </a:lnTo>
                  <a:lnTo>
                    <a:pt x="992" y="16"/>
                  </a:lnTo>
                  <a:lnTo>
                    <a:pt x="1054" y="16"/>
                  </a:lnTo>
                  <a:lnTo>
                    <a:pt x="1111" y="10"/>
                  </a:lnTo>
                  <a:lnTo>
                    <a:pt x="1168" y="21"/>
                  </a:lnTo>
                  <a:lnTo>
                    <a:pt x="1230" y="16"/>
                  </a:lnTo>
                  <a:lnTo>
                    <a:pt x="1287" y="21"/>
                  </a:lnTo>
                  <a:lnTo>
                    <a:pt x="1344" y="21"/>
                  </a:lnTo>
                  <a:lnTo>
                    <a:pt x="1406" y="21"/>
                  </a:lnTo>
                  <a:lnTo>
                    <a:pt x="1463" y="21"/>
                  </a:lnTo>
                  <a:lnTo>
                    <a:pt x="1519" y="26"/>
                  </a:lnTo>
                  <a:lnTo>
                    <a:pt x="1576" y="21"/>
                  </a:lnTo>
                  <a:lnTo>
                    <a:pt x="1638" y="26"/>
                  </a:lnTo>
                  <a:lnTo>
                    <a:pt x="1695" y="21"/>
                  </a:lnTo>
                  <a:lnTo>
                    <a:pt x="1752" y="21"/>
                  </a:lnTo>
                  <a:lnTo>
                    <a:pt x="1814" y="26"/>
                  </a:lnTo>
                  <a:lnTo>
                    <a:pt x="1871" y="32"/>
                  </a:lnTo>
                  <a:lnTo>
                    <a:pt x="1928" y="26"/>
                  </a:lnTo>
                  <a:lnTo>
                    <a:pt x="1990" y="21"/>
                  </a:lnTo>
                  <a:lnTo>
                    <a:pt x="2047" y="16"/>
                  </a:lnTo>
                  <a:lnTo>
                    <a:pt x="2103" y="42"/>
                  </a:lnTo>
                  <a:lnTo>
                    <a:pt x="2166" y="37"/>
                  </a:lnTo>
                  <a:lnTo>
                    <a:pt x="2222" y="42"/>
                  </a:lnTo>
                  <a:lnTo>
                    <a:pt x="2279" y="37"/>
                  </a:lnTo>
                  <a:lnTo>
                    <a:pt x="2341" y="42"/>
                  </a:lnTo>
                  <a:lnTo>
                    <a:pt x="2398" y="32"/>
                  </a:lnTo>
                  <a:lnTo>
                    <a:pt x="2455" y="37"/>
                  </a:lnTo>
                  <a:lnTo>
                    <a:pt x="2455" y="1339"/>
                  </a:lnTo>
                  <a:lnTo>
                    <a:pt x="2398" y="1339"/>
                  </a:lnTo>
                  <a:lnTo>
                    <a:pt x="2341" y="1339"/>
                  </a:lnTo>
                  <a:lnTo>
                    <a:pt x="2279" y="1339"/>
                  </a:lnTo>
                  <a:lnTo>
                    <a:pt x="2222" y="1339"/>
                  </a:lnTo>
                  <a:lnTo>
                    <a:pt x="2166" y="1339"/>
                  </a:lnTo>
                  <a:lnTo>
                    <a:pt x="2103" y="1339"/>
                  </a:lnTo>
                  <a:lnTo>
                    <a:pt x="2047" y="1339"/>
                  </a:lnTo>
                  <a:lnTo>
                    <a:pt x="1990" y="1339"/>
                  </a:lnTo>
                  <a:lnTo>
                    <a:pt x="1928" y="1339"/>
                  </a:lnTo>
                  <a:lnTo>
                    <a:pt x="1871" y="1339"/>
                  </a:lnTo>
                  <a:lnTo>
                    <a:pt x="1814" y="1339"/>
                  </a:lnTo>
                  <a:lnTo>
                    <a:pt x="1752" y="1339"/>
                  </a:lnTo>
                  <a:lnTo>
                    <a:pt x="1695" y="1339"/>
                  </a:lnTo>
                  <a:lnTo>
                    <a:pt x="1638" y="1339"/>
                  </a:lnTo>
                  <a:lnTo>
                    <a:pt x="1576" y="1339"/>
                  </a:lnTo>
                  <a:lnTo>
                    <a:pt x="1519" y="1339"/>
                  </a:lnTo>
                  <a:lnTo>
                    <a:pt x="1463" y="1339"/>
                  </a:lnTo>
                  <a:lnTo>
                    <a:pt x="1406" y="1339"/>
                  </a:lnTo>
                  <a:lnTo>
                    <a:pt x="1344" y="1339"/>
                  </a:lnTo>
                  <a:lnTo>
                    <a:pt x="1287" y="1339"/>
                  </a:lnTo>
                  <a:lnTo>
                    <a:pt x="1230" y="1339"/>
                  </a:lnTo>
                  <a:lnTo>
                    <a:pt x="1168" y="1339"/>
                  </a:lnTo>
                  <a:lnTo>
                    <a:pt x="1111" y="1339"/>
                  </a:lnTo>
                  <a:lnTo>
                    <a:pt x="1054" y="1339"/>
                  </a:lnTo>
                  <a:lnTo>
                    <a:pt x="992" y="1339"/>
                  </a:lnTo>
                  <a:lnTo>
                    <a:pt x="935" y="1339"/>
                  </a:lnTo>
                  <a:lnTo>
                    <a:pt x="873" y="1339"/>
                  </a:lnTo>
                  <a:lnTo>
                    <a:pt x="816" y="1339"/>
                  </a:lnTo>
                  <a:lnTo>
                    <a:pt x="760" y="1339"/>
                  </a:lnTo>
                  <a:lnTo>
                    <a:pt x="703" y="1339"/>
                  </a:lnTo>
                  <a:lnTo>
                    <a:pt x="641" y="1339"/>
                  </a:lnTo>
                  <a:lnTo>
                    <a:pt x="584" y="1339"/>
                  </a:lnTo>
                  <a:lnTo>
                    <a:pt x="527" y="1339"/>
                  </a:lnTo>
                  <a:lnTo>
                    <a:pt x="465" y="1339"/>
                  </a:lnTo>
                  <a:lnTo>
                    <a:pt x="408" y="1339"/>
                  </a:lnTo>
                  <a:lnTo>
                    <a:pt x="351" y="1339"/>
                  </a:lnTo>
                  <a:lnTo>
                    <a:pt x="289" y="1339"/>
                  </a:lnTo>
                  <a:lnTo>
                    <a:pt x="232" y="1339"/>
                  </a:lnTo>
                  <a:lnTo>
                    <a:pt x="176" y="1339"/>
                  </a:lnTo>
                  <a:lnTo>
                    <a:pt x="113" y="1339"/>
                  </a:lnTo>
                  <a:lnTo>
                    <a:pt x="57" y="1339"/>
                  </a:lnTo>
                  <a:lnTo>
                    <a:pt x="0" y="1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54" name="Freeform 342"/>
            <p:cNvSpPr>
              <a:spLocks/>
            </p:cNvSpPr>
            <p:nvPr/>
          </p:nvSpPr>
          <p:spPr bwMode="auto">
            <a:xfrm>
              <a:off x="3162" y="2631"/>
              <a:ext cx="2210" cy="1141"/>
            </a:xfrm>
            <a:custGeom>
              <a:avLst/>
              <a:gdLst>
                <a:gd name="T0" fmla="*/ 0 w 2455"/>
                <a:gd name="T1" fmla="*/ 16 h 1339"/>
                <a:gd name="T2" fmla="*/ 113 w 2455"/>
                <a:gd name="T3" fmla="*/ 16 h 1339"/>
                <a:gd name="T4" fmla="*/ 232 w 2455"/>
                <a:gd name="T5" fmla="*/ 16 h 1339"/>
                <a:gd name="T6" fmla="*/ 351 w 2455"/>
                <a:gd name="T7" fmla="*/ 21 h 1339"/>
                <a:gd name="T8" fmla="*/ 465 w 2455"/>
                <a:gd name="T9" fmla="*/ 10 h 1339"/>
                <a:gd name="T10" fmla="*/ 584 w 2455"/>
                <a:gd name="T11" fmla="*/ 5 h 1339"/>
                <a:gd name="T12" fmla="*/ 703 w 2455"/>
                <a:gd name="T13" fmla="*/ 10 h 1339"/>
                <a:gd name="T14" fmla="*/ 816 w 2455"/>
                <a:gd name="T15" fmla="*/ 16 h 1339"/>
                <a:gd name="T16" fmla="*/ 935 w 2455"/>
                <a:gd name="T17" fmla="*/ 16 h 1339"/>
                <a:gd name="T18" fmla="*/ 1054 w 2455"/>
                <a:gd name="T19" fmla="*/ 16 h 1339"/>
                <a:gd name="T20" fmla="*/ 1168 w 2455"/>
                <a:gd name="T21" fmla="*/ 21 h 1339"/>
                <a:gd name="T22" fmla="*/ 1287 w 2455"/>
                <a:gd name="T23" fmla="*/ 21 h 1339"/>
                <a:gd name="T24" fmla="*/ 1406 w 2455"/>
                <a:gd name="T25" fmla="*/ 21 h 1339"/>
                <a:gd name="T26" fmla="*/ 1519 w 2455"/>
                <a:gd name="T27" fmla="*/ 26 h 1339"/>
                <a:gd name="T28" fmla="*/ 1638 w 2455"/>
                <a:gd name="T29" fmla="*/ 26 h 1339"/>
                <a:gd name="T30" fmla="*/ 1752 w 2455"/>
                <a:gd name="T31" fmla="*/ 21 h 1339"/>
                <a:gd name="T32" fmla="*/ 1871 w 2455"/>
                <a:gd name="T33" fmla="*/ 32 h 1339"/>
                <a:gd name="T34" fmla="*/ 1990 w 2455"/>
                <a:gd name="T35" fmla="*/ 21 h 1339"/>
                <a:gd name="T36" fmla="*/ 2103 w 2455"/>
                <a:gd name="T37" fmla="*/ 42 h 1339"/>
                <a:gd name="T38" fmla="*/ 2222 w 2455"/>
                <a:gd name="T39" fmla="*/ 42 h 1339"/>
                <a:gd name="T40" fmla="*/ 2341 w 2455"/>
                <a:gd name="T41" fmla="*/ 42 h 1339"/>
                <a:gd name="T42" fmla="*/ 2455 w 2455"/>
                <a:gd name="T43" fmla="*/ 37 h 1339"/>
                <a:gd name="T44" fmla="*/ 2398 w 2455"/>
                <a:gd name="T45" fmla="*/ 1339 h 1339"/>
                <a:gd name="T46" fmla="*/ 2279 w 2455"/>
                <a:gd name="T47" fmla="*/ 1339 h 1339"/>
                <a:gd name="T48" fmla="*/ 2166 w 2455"/>
                <a:gd name="T49" fmla="*/ 1339 h 1339"/>
                <a:gd name="T50" fmla="*/ 2047 w 2455"/>
                <a:gd name="T51" fmla="*/ 1339 h 1339"/>
                <a:gd name="T52" fmla="*/ 1928 w 2455"/>
                <a:gd name="T53" fmla="*/ 1339 h 1339"/>
                <a:gd name="T54" fmla="*/ 1814 w 2455"/>
                <a:gd name="T55" fmla="*/ 1339 h 1339"/>
                <a:gd name="T56" fmla="*/ 1695 w 2455"/>
                <a:gd name="T57" fmla="*/ 1339 h 1339"/>
                <a:gd name="T58" fmla="*/ 1576 w 2455"/>
                <a:gd name="T59" fmla="*/ 1339 h 1339"/>
                <a:gd name="T60" fmla="*/ 1463 w 2455"/>
                <a:gd name="T61" fmla="*/ 1339 h 1339"/>
                <a:gd name="T62" fmla="*/ 1344 w 2455"/>
                <a:gd name="T63" fmla="*/ 1339 h 1339"/>
                <a:gd name="T64" fmla="*/ 1230 w 2455"/>
                <a:gd name="T65" fmla="*/ 1339 h 1339"/>
                <a:gd name="T66" fmla="*/ 1111 w 2455"/>
                <a:gd name="T67" fmla="*/ 1339 h 1339"/>
                <a:gd name="T68" fmla="*/ 992 w 2455"/>
                <a:gd name="T69" fmla="*/ 1339 h 1339"/>
                <a:gd name="T70" fmla="*/ 873 w 2455"/>
                <a:gd name="T71" fmla="*/ 1339 h 1339"/>
                <a:gd name="T72" fmla="*/ 760 w 2455"/>
                <a:gd name="T73" fmla="*/ 1339 h 1339"/>
                <a:gd name="T74" fmla="*/ 641 w 2455"/>
                <a:gd name="T75" fmla="*/ 1339 h 1339"/>
                <a:gd name="T76" fmla="*/ 527 w 2455"/>
                <a:gd name="T77" fmla="*/ 1339 h 1339"/>
                <a:gd name="T78" fmla="*/ 408 w 2455"/>
                <a:gd name="T79" fmla="*/ 1339 h 1339"/>
                <a:gd name="T80" fmla="*/ 289 w 2455"/>
                <a:gd name="T81" fmla="*/ 1339 h 1339"/>
                <a:gd name="T82" fmla="*/ 176 w 2455"/>
                <a:gd name="T83" fmla="*/ 1339 h 1339"/>
                <a:gd name="T84" fmla="*/ 57 w 2455"/>
                <a:gd name="T85" fmla="*/ 1339 h 1339"/>
                <a:gd name="T86" fmla="*/ 0 w 2455"/>
                <a:gd name="T87" fmla="*/ 1339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5" h="1339">
                  <a:moveTo>
                    <a:pt x="0" y="1339"/>
                  </a:moveTo>
                  <a:lnTo>
                    <a:pt x="0" y="16"/>
                  </a:lnTo>
                  <a:lnTo>
                    <a:pt x="57" y="16"/>
                  </a:lnTo>
                  <a:lnTo>
                    <a:pt x="113" y="16"/>
                  </a:lnTo>
                  <a:lnTo>
                    <a:pt x="176" y="16"/>
                  </a:lnTo>
                  <a:lnTo>
                    <a:pt x="232" y="16"/>
                  </a:lnTo>
                  <a:lnTo>
                    <a:pt x="289" y="10"/>
                  </a:lnTo>
                  <a:lnTo>
                    <a:pt x="351" y="21"/>
                  </a:lnTo>
                  <a:lnTo>
                    <a:pt x="408" y="16"/>
                  </a:lnTo>
                  <a:lnTo>
                    <a:pt x="465" y="10"/>
                  </a:lnTo>
                  <a:lnTo>
                    <a:pt x="527" y="0"/>
                  </a:lnTo>
                  <a:lnTo>
                    <a:pt x="584" y="5"/>
                  </a:lnTo>
                  <a:lnTo>
                    <a:pt x="641" y="5"/>
                  </a:lnTo>
                  <a:lnTo>
                    <a:pt x="703" y="10"/>
                  </a:lnTo>
                  <a:lnTo>
                    <a:pt x="760" y="5"/>
                  </a:lnTo>
                  <a:lnTo>
                    <a:pt x="816" y="16"/>
                  </a:lnTo>
                  <a:lnTo>
                    <a:pt x="873" y="16"/>
                  </a:lnTo>
                  <a:lnTo>
                    <a:pt x="935" y="16"/>
                  </a:lnTo>
                  <a:lnTo>
                    <a:pt x="992" y="16"/>
                  </a:lnTo>
                  <a:lnTo>
                    <a:pt x="1054" y="16"/>
                  </a:lnTo>
                  <a:lnTo>
                    <a:pt x="1111" y="10"/>
                  </a:lnTo>
                  <a:lnTo>
                    <a:pt x="1168" y="21"/>
                  </a:lnTo>
                  <a:lnTo>
                    <a:pt x="1230" y="16"/>
                  </a:lnTo>
                  <a:lnTo>
                    <a:pt x="1287" y="21"/>
                  </a:lnTo>
                  <a:lnTo>
                    <a:pt x="1344" y="21"/>
                  </a:lnTo>
                  <a:lnTo>
                    <a:pt x="1406" y="21"/>
                  </a:lnTo>
                  <a:lnTo>
                    <a:pt x="1463" y="21"/>
                  </a:lnTo>
                  <a:lnTo>
                    <a:pt x="1519" y="26"/>
                  </a:lnTo>
                  <a:lnTo>
                    <a:pt x="1576" y="21"/>
                  </a:lnTo>
                  <a:lnTo>
                    <a:pt x="1638" y="26"/>
                  </a:lnTo>
                  <a:lnTo>
                    <a:pt x="1695" y="21"/>
                  </a:lnTo>
                  <a:lnTo>
                    <a:pt x="1752" y="21"/>
                  </a:lnTo>
                  <a:lnTo>
                    <a:pt x="1814" y="26"/>
                  </a:lnTo>
                  <a:lnTo>
                    <a:pt x="1871" y="32"/>
                  </a:lnTo>
                  <a:lnTo>
                    <a:pt x="1928" y="26"/>
                  </a:lnTo>
                  <a:lnTo>
                    <a:pt x="1990" y="21"/>
                  </a:lnTo>
                  <a:lnTo>
                    <a:pt x="2047" y="16"/>
                  </a:lnTo>
                  <a:lnTo>
                    <a:pt x="2103" y="42"/>
                  </a:lnTo>
                  <a:lnTo>
                    <a:pt x="2166" y="37"/>
                  </a:lnTo>
                  <a:lnTo>
                    <a:pt x="2222" y="42"/>
                  </a:lnTo>
                  <a:lnTo>
                    <a:pt x="2279" y="37"/>
                  </a:lnTo>
                  <a:lnTo>
                    <a:pt x="2341" y="42"/>
                  </a:lnTo>
                  <a:lnTo>
                    <a:pt x="2398" y="32"/>
                  </a:lnTo>
                  <a:lnTo>
                    <a:pt x="2455" y="37"/>
                  </a:lnTo>
                  <a:lnTo>
                    <a:pt x="2455" y="1339"/>
                  </a:lnTo>
                  <a:lnTo>
                    <a:pt x="2398" y="1339"/>
                  </a:lnTo>
                  <a:lnTo>
                    <a:pt x="2341" y="1339"/>
                  </a:lnTo>
                  <a:lnTo>
                    <a:pt x="2279" y="1339"/>
                  </a:lnTo>
                  <a:lnTo>
                    <a:pt x="2222" y="1339"/>
                  </a:lnTo>
                  <a:lnTo>
                    <a:pt x="2166" y="1339"/>
                  </a:lnTo>
                  <a:lnTo>
                    <a:pt x="2103" y="1339"/>
                  </a:lnTo>
                  <a:lnTo>
                    <a:pt x="2047" y="1339"/>
                  </a:lnTo>
                  <a:lnTo>
                    <a:pt x="1990" y="1339"/>
                  </a:lnTo>
                  <a:lnTo>
                    <a:pt x="1928" y="1339"/>
                  </a:lnTo>
                  <a:lnTo>
                    <a:pt x="1871" y="1339"/>
                  </a:lnTo>
                  <a:lnTo>
                    <a:pt x="1814" y="1339"/>
                  </a:lnTo>
                  <a:lnTo>
                    <a:pt x="1752" y="1339"/>
                  </a:lnTo>
                  <a:lnTo>
                    <a:pt x="1695" y="1339"/>
                  </a:lnTo>
                  <a:lnTo>
                    <a:pt x="1638" y="1339"/>
                  </a:lnTo>
                  <a:lnTo>
                    <a:pt x="1576" y="1339"/>
                  </a:lnTo>
                  <a:lnTo>
                    <a:pt x="1519" y="1339"/>
                  </a:lnTo>
                  <a:lnTo>
                    <a:pt x="1463" y="1339"/>
                  </a:lnTo>
                  <a:lnTo>
                    <a:pt x="1406" y="1339"/>
                  </a:lnTo>
                  <a:lnTo>
                    <a:pt x="1344" y="1339"/>
                  </a:lnTo>
                  <a:lnTo>
                    <a:pt x="1287" y="1339"/>
                  </a:lnTo>
                  <a:lnTo>
                    <a:pt x="1230" y="1339"/>
                  </a:lnTo>
                  <a:lnTo>
                    <a:pt x="1168" y="1339"/>
                  </a:lnTo>
                  <a:lnTo>
                    <a:pt x="1111" y="1339"/>
                  </a:lnTo>
                  <a:lnTo>
                    <a:pt x="1054" y="1339"/>
                  </a:lnTo>
                  <a:lnTo>
                    <a:pt x="992" y="1339"/>
                  </a:lnTo>
                  <a:lnTo>
                    <a:pt x="935" y="1339"/>
                  </a:lnTo>
                  <a:lnTo>
                    <a:pt x="873" y="1339"/>
                  </a:lnTo>
                  <a:lnTo>
                    <a:pt x="816" y="1339"/>
                  </a:lnTo>
                  <a:lnTo>
                    <a:pt x="760" y="1339"/>
                  </a:lnTo>
                  <a:lnTo>
                    <a:pt x="703" y="1339"/>
                  </a:lnTo>
                  <a:lnTo>
                    <a:pt x="641" y="1339"/>
                  </a:lnTo>
                  <a:lnTo>
                    <a:pt x="584" y="1339"/>
                  </a:lnTo>
                  <a:lnTo>
                    <a:pt x="527" y="1339"/>
                  </a:lnTo>
                  <a:lnTo>
                    <a:pt x="465" y="1339"/>
                  </a:lnTo>
                  <a:lnTo>
                    <a:pt x="408" y="1339"/>
                  </a:lnTo>
                  <a:lnTo>
                    <a:pt x="351" y="1339"/>
                  </a:lnTo>
                  <a:lnTo>
                    <a:pt x="289" y="1339"/>
                  </a:lnTo>
                  <a:lnTo>
                    <a:pt x="232" y="1339"/>
                  </a:lnTo>
                  <a:lnTo>
                    <a:pt x="176" y="1339"/>
                  </a:lnTo>
                  <a:lnTo>
                    <a:pt x="113" y="1339"/>
                  </a:lnTo>
                  <a:lnTo>
                    <a:pt x="57" y="1339"/>
                  </a:lnTo>
                  <a:lnTo>
                    <a:pt x="0" y="1339"/>
                  </a:lnTo>
                  <a:lnTo>
                    <a:pt x="0" y="133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55" name="Freeform 343"/>
            <p:cNvSpPr>
              <a:spLocks/>
            </p:cNvSpPr>
            <p:nvPr/>
          </p:nvSpPr>
          <p:spPr bwMode="auto">
            <a:xfrm>
              <a:off x="3162" y="2395"/>
              <a:ext cx="2210" cy="1060"/>
            </a:xfrm>
            <a:custGeom>
              <a:avLst/>
              <a:gdLst>
                <a:gd name="T0" fmla="*/ 0 w 2455"/>
                <a:gd name="T1" fmla="*/ 1244 h 1244"/>
                <a:gd name="T2" fmla="*/ 57 w 2455"/>
                <a:gd name="T3" fmla="*/ 1191 h 1244"/>
                <a:gd name="T4" fmla="*/ 113 w 2455"/>
                <a:gd name="T5" fmla="*/ 1143 h 1244"/>
                <a:gd name="T6" fmla="*/ 176 w 2455"/>
                <a:gd name="T7" fmla="*/ 1095 h 1244"/>
                <a:gd name="T8" fmla="*/ 232 w 2455"/>
                <a:gd name="T9" fmla="*/ 1047 h 1244"/>
                <a:gd name="T10" fmla="*/ 289 w 2455"/>
                <a:gd name="T11" fmla="*/ 1000 h 1244"/>
                <a:gd name="T12" fmla="*/ 351 w 2455"/>
                <a:gd name="T13" fmla="*/ 957 h 1244"/>
                <a:gd name="T14" fmla="*/ 408 w 2455"/>
                <a:gd name="T15" fmla="*/ 915 h 1244"/>
                <a:gd name="T16" fmla="*/ 465 w 2455"/>
                <a:gd name="T17" fmla="*/ 872 h 1244"/>
                <a:gd name="T18" fmla="*/ 527 w 2455"/>
                <a:gd name="T19" fmla="*/ 830 h 1244"/>
                <a:gd name="T20" fmla="*/ 584 w 2455"/>
                <a:gd name="T21" fmla="*/ 787 h 1244"/>
                <a:gd name="T22" fmla="*/ 641 w 2455"/>
                <a:gd name="T23" fmla="*/ 750 h 1244"/>
                <a:gd name="T24" fmla="*/ 703 w 2455"/>
                <a:gd name="T25" fmla="*/ 713 h 1244"/>
                <a:gd name="T26" fmla="*/ 760 w 2455"/>
                <a:gd name="T27" fmla="*/ 675 h 1244"/>
                <a:gd name="T28" fmla="*/ 816 w 2455"/>
                <a:gd name="T29" fmla="*/ 638 h 1244"/>
                <a:gd name="T30" fmla="*/ 873 w 2455"/>
                <a:gd name="T31" fmla="*/ 601 h 1244"/>
                <a:gd name="T32" fmla="*/ 935 w 2455"/>
                <a:gd name="T33" fmla="*/ 569 h 1244"/>
                <a:gd name="T34" fmla="*/ 992 w 2455"/>
                <a:gd name="T35" fmla="*/ 537 h 1244"/>
                <a:gd name="T36" fmla="*/ 1054 w 2455"/>
                <a:gd name="T37" fmla="*/ 505 h 1244"/>
                <a:gd name="T38" fmla="*/ 1111 w 2455"/>
                <a:gd name="T39" fmla="*/ 473 h 1244"/>
                <a:gd name="T40" fmla="*/ 1168 w 2455"/>
                <a:gd name="T41" fmla="*/ 442 h 1244"/>
                <a:gd name="T42" fmla="*/ 1230 w 2455"/>
                <a:gd name="T43" fmla="*/ 415 h 1244"/>
                <a:gd name="T44" fmla="*/ 1287 w 2455"/>
                <a:gd name="T45" fmla="*/ 388 h 1244"/>
                <a:gd name="T46" fmla="*/ 1344 w 2455"/>
                <a:gd name="T47" fmla="*/ 357 h 1244"/>
                <a:gd name="T48" fmla="*/ 1406 w 2455"/>
                <a:gd name="T49" fmla="*/ 335 h 1244"/>
                <a:gd name="T50" fmla="*/ 1463 w 2455"/>
                <a:gd name="T51" fmla="*/ 309 h 1244"/>
                <a:gd name="T52" fmla="*/ 1519 w 2455"/>
                <a:gd name="T53" fmla="*/ 282 h 1244"/>
                <a:gd name="T54" fmla="*/ 1576 w 2455"/>
                <a:gd name="T55" fmla="*/ 261 h 1244"/>
                <a:gd name="T56" fmla="*/ 1638 w 2455"/>
                <a:gd name="T57" fmla="*/ 234 h 1244"/>
                <a:gd name="T58" fmla="*/ 1695 w 2455"/>
                <a:gd name="T59" fmla="*/ 213 h 1244"/>
                <a:gd name="T60" fmla="*/ 1752 w 2455"/>
                <a:gd name="T61" fmla="*/ 192 h 1244"/>
                <a:gd name="T62" fmla="*/ 1814 w 2455"/>
                <a:gd name="T63" fmla="*/ 171 h 1244"/>
                <a:gd name="T64" fmla="*/ 1871 w 2455"/>
                <a:gd name="T65" fmla="*/ 155 h 1244"/>
                <a:gd name="T66" fmla="*/ 1928 w 2455"/>
                <a:gd name="T67" fmla="*/ 133 h 1244"/>
                <a:gd name="T68" fmla="*/ 1990 w 2455"/>
                <a:gd name="T69" fmla="*/ 117 h 1244"/>
                <a:gd name="T70" fmla="*/ 2047 w 2455"/>
                <a:gd name="T71" fmla="*/ 101 h 1244"/>
                <a:gd name="T72" fmla="*/ 2103 w 2455"/>
                <a:gd name="T73" fmla="*/ 86 h 1244"/>
                <a:gd name="T74" fmla="*/ 2166 w 2455"/>
                <a:gd name="T75" fmla="*/ 70 h 1244"/>
                <a:gd name="T76" fmla="*/ 2222 w 2455"/>
                <a:gd name="T77" fmla="*/ 54 h 1244"/>
                <a:gd name="T78" fmla="*/ 2279 w 2455"/>
                <a:gd name="T79" fmla="*/ 38 h 1244"/>
                <a:gd name="T80" fmla="*/ 2341 w 2455"/>
                <a:gd name="T81" fmla="*/ 27 h 1244"/>
                <a:gd name="T82" fmla="*/ 2398 w 2455"/>
                <a:gd name="T83" fmla="*/ 16 h 1244"/>
                <a:gd name="T84" fmla="*/ 2455 w 2455"/>
                <a:gd name="T85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5" h="1244">
                  <a:moveTo>
                    <a:pt x="0" y="1244"/>
                  </a:moveTo>
                  <a:lnTo>
                    <a:pt x="57" y="1191"/>
                  </a:lnTo>
                  <a:lnTo>
                    <a:pt x="113" y="1143"/>
                  </a:lnTo>
                  <a:lnTo>
                    <a:pt x="176" y="1095"/>
                  </a:lnTo>
                  <a:lnTo>
                    <a:pt x="232" y="1047"/>
                  </a:lnTo>
                  <a:lnTo>
                    <a:pt x="289" y="1000"/>
                  </a:lnTo>
                  <a:lnTo>
                    <a:pt x="351" y="957"/>
                  </a:lnTo>
                  <a:lnTo>
                    <a:pt x="408" y="915"/>
                  </a:lnTo>
                  <a:lnTo>
                    <a:pt x="465" y="872"/>
                  </a:lnTo>
                  <a:lnTo>
                    <a:pt x="527" y="830"/>
                  </a:lnTo>
                  <a:lnTo>
                    <a:pt x="584" y="787"/>
                  </a:lnTo>
                  <a:lnTo>
                    <a:pt x="641" y="750"/>
                  </a:lnTo>
                  <a:lnTo>
                    <a:pt x="703" y="713"/>
                  </a:lnTo>
                  <a:lnTo>
                    <a:pt x="760" y="675"/>
                  </a:lnTo>
                  <a:lnTo>
                    <a:pt x="816" y="638"/>
                  </a:lnTo>
                  <a:lnTo>
                    <a:pt x="873" y="601"/>
                  </a:lnTo>
                  <a:lnTo>
                    <a:pt x="935" y="569"/>
                  </a:lnTo>
                  <a:lnTo>
                    <a:pt x="992" y="537"/>
                  </a:lnTo>
                  <a:lnTo>
                    <a:pt x="1054" y="505"/>
                  </a:lnTo>
                  <a:lnTo>
                    <a:pt x="1111" y="473"/>
                  </a:lnTo>
                  <a:lnTo>
                    <a:pt x="1168" y="442"/>
                  </a:lnTo>
                  <a:lnTo>
                    <a:pt x="1230" y="415"/>
                  </a:lnTo>
                  <a:lnTo>
                    <a:pt x="1287" y="388"/>
                  </a:lnTo>
                  <a:lnTo>
                    <a:pt x="1344" y="357"/>
                  </a:lnTo>
                  <a:lnTo>
                    <a:pt x="1406" y="335"/>
                  </a:lnTo>
                  <a:lnTo>
                    <a:pt x="1463" y="309"/>
                  </a:lnTo>
                  <a:lnTo>
                    <a:pt x="1519" y="282"/>
                  </a:lnTo>
                  <a:lnTo>
                    <a:pt x="1576" y="261"/>
                  </a:lnTo>
                  <a:lnTo>
                    <a:pt x="1638" y="234"/>
                  </a:lnTo>
                  <a:lnTo>
                    <a:pt x="1695" y="213"/>
                  </a:lnTo>
                  <a:lnTo>
                    <a:pt x="1752" y="192"/>
                  </a:lnTo>
                  <a:lnTo>
                    <a:pt x="1814" y="171"/>
                  </a:lnTo>
                  <a:lnTo>
                    <a:pt x="1871" y="155"/>
                  </a:lnTo>
                  <a:lnTo>
                    <a:pt x="1928" y="133"/>
                  </a:lnTo>
                  <a:lnTo>
                    <a:pt x="1990" y="117"/>
                  </a:lnTo>
                  <a:lnTo>
                    <a:pt x="2047" y="101"/>
                  </a:lnTo>
                  <a:lnTo>
                    <a:pt x="2103" y="86"/>
                  </a:lnTo>
                  <a:lnTo>
                    <a:pt x="2166" y="70"/>
                  </a:lnTo>
                  <a:lnTo>
                    <a:pt x="2222" y="54"/>
                  </a:lnTo>
                  <a:lnTo>
                    <a:pt x="2279" y="38"/>
                  </a:lnTo>
                  <a:lnTo>
                    <a:pt x="2341" y="27"/>
                  </a:lnTo>
                  <a:lnTo>
                    <a:pt x="2398" y="16"/>
                  </a:lnTo>
                  <a:lnTo>
                    <a:pt x="2455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56" name="Oval 344"/>
            <p:cNvSpPr>
              <a:spLocks noChangeArrowheads="1"/>
            </p:cNvSpPr>
            <p:nvPr/>
          </p:nvSpPr>
          <p:spPr bwMode="auto">
            <a:xfrm>
              <a:off x="3152" y="3445"/>
              <a:ext cx="25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57" name="Oval 345"/>
            <p:cNvSpPr>
              <a:spLocks noChangeArrowheads="1"/>
            </p:cNvSpPr>
            <p:nvPr/>
          </p:nvSpPr>
          <p:spPr bwMode="auto">
            <a:xfrm>
              <a:off x="3202" y="3400"/>
              <a:ext cx="26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58" name="Oval 346"/>
            <p:cNvSpPr>
              <a:spLocks noChangeArrowheads="1"/>
            </p:cNvSpPr>
            <p:nvPr/>
          </p:nvSpPr>
          <p:spPr bwMode="auto">
            <a:xfrm>
              <a:off x="3253" y="3359"/>
              <a:ext cx="26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59" name="Oval 347"/>
            <p:cNvSpPr>
              <a:spLocks noChangeArrowheads="1"/>
            </p:cNvSpPr>
            <p:nvPr/>
          </p:nvSpPr>
          <p:spPr bwMode="auto">
            <a:xfrm>
              <a:off x="3309" y="3319"/>
              <a:ext cx="26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60" name="Oval 348"/>
            <p:cNvSpPr>
              <a:spLocks noChangeArrowheads="1"/>
            </p:cNvSpPr>
            <p:nvPr/>
          </p:nvSpPr>
          <p:spPr bwMode="auto">
            <a:xfrm>
              <a:off x="3361" y="3278"/>
              <a:ext cx="25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61" name="Oval 349"/>
            <p:cNvSpPr>
              <a:spLocks noChangeArrowheads="1"/>
            </p:cNvSpPr>
            <p:nvPr/>
          </p:nvSpPr>
          <p:spPr bwMode="auto">
            <a:xfrm>
              <a:off x="3412" y="3238"/>
              <a:ext cx="25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62" name="Oval 350"/>
            <p:cNvSpPr>
              <a:spLocks noChangeArrowheads="1"/>
            </p:cNvSpPr>
            <p:nvPr/>
          </p:nvSpPr>
          <p:spPr bwMode="auto">
            <a:xfrm>
              <a:off x="3468" y="3201"/>
              <a:ext cx="25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63" name="Oval 351"/>
            <p:cNvSpPr>
              <a:spLocks noChangeArrowheads="1"/>
            </p:cNvSpPr>
            <p:nvPr/>
          </p:nvSpPr>
          <p:spPr bwMode="auto">
            <a:xfrm>
              <a:off x="3519" y="3165"/>
              <a:ext cx="25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64" name="Oval 352"/>
            <p:cNvSpPr>
              <a:spLocks noChangeArrowheads="1"/>
            </p:cNvSpPr>
            <p:nvPr/>
          </p:nvSpPr>
          <p:spPr bwMode="auto">
            <a:xfrm>
              <a:off x="3569" y="3129"/>
              <a:ext cx="27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65" name="Oval 353"/>
            <p:cNvSpPr>
              <a:spLocks noChangeArrowheads="1"/>
            </p:cNvSpPr>
            <p:nvPr/>
          </p:nvSpPr>
          <p:spPr bwMode="auto">
            <a:xfrm>
              <a:off x="3626" y="3093"/>
              <a:ext cx="25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66" name="Oval 354"/>
            <p:cNvSpPr>
              <a:spLocks noChangeArrowheads="1"/>
            </p:cNvSpPr>
            <p:nvPr/>
          </p:nvSpPr>
          <p:spPr bwMode="auto">
            <a:xfrm>
              <a:off x="3677" y="3056"/>
              <a:ext cx="26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67" name="Oval 355"/>
            <p:cNvSpPr>
              <a:spLocks noChangeArrowheads="1"/>
            </p:cNvSpPr>
            <p:nvPr/>
          </p:nvSpPr>
          <p:spPr bwMode="auto">
            <a:xfrm>
              <a:off x="3728" y="3025"/>
              <a:ext cx="26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68" name="Oval 356"/>
            <p:cNvSpPr>
              <a:spLocks noChangeArrowheads="1"/>
            </p:cNvSpPr>
            <p:nvPr/>
          </p:nvSpPr>
          <p:spPr bwMode="auto">
            <a:xfrm>
              <a:off x="3785" y="2993"/>
              <a:ext cx="25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69" name="Oval 357"/>
            <p:cNvSpPr>
              <a:spLocks noChangeArrowheads="1"/>
            </p:cNvSpPr>
            <p:nvPr/>
          </p:nvSpPr>
          <p:spPr bwMode="auto">
            <a:xfrm>
              <a:off x="3835" y="2962"/>
              <a:ext cx="26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70" name="Oval 358"/>
            <p:cNvSpPr>
              <a:spLocks noChangeArrowheads="1"/>
            </p:cNvSpPr>
            <p:nvPr/>
          </p:nvSpPr>
          <p:spPr bwMode="auto">
            <a:xfrm>
              <a:off x="3886" y="2930"/>
              <a:ext cx="25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71" name="Oval 359"/>
            <p:cNvSpPr>
              <a:spLocks noChangeArrowheads="1"/>
            </p:cNvSpPr>
            <p:nvPr/>
          </p:nvSpPr>
          <p:spPr bwMode="auto">
            <a:xfrm>
              <a:off x="3938" y="2898"/>
              <a:ext cx="25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72" name="Oval 360"/>
            <p:cNvSpPr>
              <a:spLocks noChangeArrowheads="1"/>
            </p:cNvSpPr>
            <p:nvPr/>
          </p:nvSpPr>
          <p:spPr bwMode="auto">
            <a:xfrm>
              <a:off x="3993" y="2871"/>
              <a:ext cx="26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73" name="Oval 361"/>
            <p:cNvSpPr>
              <a:spLocks noChangeArrowheads="1"/>
            </p:cNvSpPr>
            <p:nvPr/>
          </p:nvSpPr>
          <p:spPr bwMode="auto">
            <a:xfrm>
              <a:off x="4045" y="2844"/>
              <a:ext cx="25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74" name="Oval 362"/>
            <p:cNvSpPr>
              <a:spLocks noChangeArrowheads="1"/>
            </p:cNvSpPr>
            <p:nvPr/>
          </p:nvSpPr>
          <p:spPr bwMode="auto">
            <a:xfrm>
              <a:off x="4101" y="2817"/>
              <a:ext cx="25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75" name="Oval 363"/>
            <p:cNvSpPr>
              <a:spLocks noChangeArrowheads="1"/>
            </p:cNvSpPr>
            <p:nvPr/>
          </p:nvSpPr>
          <p:spPr bwMode="auto">
            <a:xfrm>
              <a:off x="4152" y="2790"/>
              <a:ext cx="25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76" name="Oval 364"/>
            <p:cNvSpPr>
              <a:spLocks noChangeArrowheads="1"/>
            </p:cNvSpPr>
            <p:nvPr/>
          </p:nvSpPr>
          <p:spPr bwMode="auto">
            <a:xfrm>
              <a:off x="4202" y="2762"/>
              <a:ext cx="26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77" name="Oval 365"/>
            <p:cNvSpPr>
              <a:spLocks noChangeArrowheads="1"/>
            </p:cNvSpPr>
            <p:nvPr/>
          </p:nvSpPr>
          <p:spPr bwMode="auto">
            <a:xfrm>
              <a:off x="4259" y="2739"/>
              <a:ext cx="25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78" name="Oval 366"/>
            <p:cNvSpPr>
              <a:spLocks noChangeArrowheads="1"/>
            </p:cNvSpPr>
            <p:nvPr/>
          </p:nvSpPr>
          <p:spPr bwMode="auto">
            <a:xfrm>
              <a:off x="4310" y="2717"/>
              <a:ext cx="25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79" name="Oval 367"/>
            <p:cNvSpPr>
              <a:spLocks noChangeArrowheads="1"/>
            </p:cNvSpPr>
            <p:nvPr/>
          </p:nvSpPr>
          <p:spPr bwMode="auto">
            <a:xfrm>
              <a:off x="4361" y="2690"/>
              <a:ext cx="26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80" name="Oval 368"/>
            <p:cNvSpPr>
              <a:spLocks noChangeArrowheads="1"/>
            </p:cNvSpPr>
            <p:nvPr/>
          </p:nvSpPr>
          <p:spPr bwMode="auto">
            <a:xfrm>
              <a:off x="4417" y="2672"/>
              <a:ext cx="26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81" name="Oval 369"/>
            <p:cNvSpPr>
              <a:spLocks noChangeArrowheads="1"/>
            </p:cNvSpPr>
            <p:nvPr/>
          </p:nvSpPr>
          <p:spPr bwMode="auto">
            <a:xfrm>
              <a:off x="4468" y="2649"/>
              <a:ext cx="26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82" name="Oval 370"/>
            <p:cNvSpPr>
              <a:spLocks noChangeArrowheads="1"/>
            </p:cNvSpPr>
            <p:nvPr/>
          </p:nvSpPr>
          <p:spPr bwMode="auto">
            <a:xfrm>
              <a:off x="4519" y="2627"/>
              <a:ext cx="25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83" name="Oval 371"/>
            <p:cNvSpPr>
              <a:spLocks noChangeArrowheads="1"/>
            </p:cNvSpPr>
            <p:nvPr/>
          </p:nvSpPr>
          <p:spPr bwMode="auto">
            <a:xfrm>
              <a:off x="4570" y="2608"/>
              <a:ext cx="26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84" name="Oval 372"/>
            <p:cNvSpPr>
              <a:spLocks noChangeArrowheads="1"/>
            </p:cNvSpPr>
            <p:nvPr/>
          </p:nvSpPr>
          <p:spPr bwMode="auto">
            <a:xfrm>
              <a:off x="4626" y="2586"/>
              <a:ext cx="25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85" name="Oval 373"/>
            <p:cNvSpPr>
              <a:spLocks noChangeArrowheads="1"/>
            </p:cNvSpPr>
            <p:nvPr/>
          </p:nvSpPr>
          <p:spPr bwMode="auto">
            <a:xfrm>
              <a:off x="4678" y="2567"/>
              <a:ext cx="25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86" name="Oval 374"/>
            <p:cNvSpPr>
              <a:spLocks noChangeArrowheads="1"/>
            </p:cNvSpPr>
            <p:nvPr/>
          </p:nvSpPr>
          <p:spPr bwMode="auto">
            <a:xfrm>
              <a:off x="4728" y="2549"/>
              <a:ext cx="26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87" name="Oval 375"/>
            <p:cNvSpPr>
              <a:spLocks noChangeArrowheads="1"/>
            </p:cNvSpPr>
            <p:nvPr/>
          </p:nvSpPr>
          <p:spPr bwMode="auto">
            <a:xfrm>
              <a:off x="4785" y="2532"/>
              <a:ext cx="25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88" name="Oval 376"/>
            <p:cNvSpPr>
              <a:spLocks noChangeArrowheads="1"/>
            </p:cNvSpPr>
            <p:nvPr/>
          </p:nvSpPr>
          <p:spPr bwMode="auto">
            <a:xfrm>
              <a:off x="4836" y="2518"/>
              <a:ext cx="25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89" name="Oval 377"/>
            <p:cNvSpPr>
              <a:spLocks noChangeArrowheads="1"/>
            </p:cNvSpPr>
            <p:nvPr/>
          </p:nvSpPr>
          <p:spPr bwMode="auto">
            <a:xfrm>
              <a:off x="4886" y="2500"/>
              <a:ext cx="26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90" name="Oval 378"/>
            <p:cNvSpPr>
              <a:spLocks noChangeArrowheads="1"/>
            </p:cNvSpPr>
            <p:nvPr/>
          </p:nvSpPr>
          <p:spPr bwMode="auto">
            <a:xfrm>
              <a:off x="4943" y="2486"/>
              <a:ext cx="25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91" name="Oval 379"/>
            <p:cNvSpPr>
              <a:spLocks noChangeArrowheads="1"/>
            </p:cNvSpPr>
            <p:nvPr/>
          </p:nvSpPr>
          <p:spPr bwMode="auto">
            <a:xfrm>
              <a:off x="4993" y="2473"/>
              <a:ext cx="27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92" name="Oval 380"/>
            <p:cNvSpPr>
              <a:spLocks noChangeArrowheads="1"/>
            </p:cNvSpPr>
            <p:nvPr/>
          </p:nvSpPr>
          <p:spPr bwMode="auto">
            <a:xfrm>
              <a:off x="5045" y="2459"/>
              <a:ext cx="25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93" name="Oval 381"/>
            <p:cNvSpPr>
              <a:spLocks noChangeArrowheads="1"/>
            </p:cNvSpPr>
            <p:nvPr/>
          </p:nvSpPr>
          <p:spPr bwMode="auto">
            <a:xfrm>
              <a:off x="5101" y="2445"/>
              <a:ext cx="26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94" name="Oval 382"/>
            <p:cNvSpPr>
              <a:spLocks noChangeArrowheads="1"/>
            </p:cNvSpPr>
            <p:nvPr/>
          </p:nvSpPr>
          <p:spPr bwMode="auto">
            <a:xfrm>
              <a:off x="5152" y="2432"/>
              <a:ext cx="25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95" name="Oval 383"/>
            <p:cNvSpPr>
              <a:spLocks noChangeArrowheads="1"/>
            </p:cNvSpPr>
            <p:nvPr/>
          </p:nvSpPr>
          <p:spPr bwMode="auto">
            <a:xfrm>
              <a:off x="5203" y="2418"/>
              <a:ext cx="25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96" name="Oval 384"/>
            <p:cNvSpPr>
              <a:spLocks noChangeArrowheads="1"/>
            </p:cNvSpPr>
            <p:nvPr/>
          </p:nvSpPr>
          <p:spPr bwMode="auto">
            <a:xfrm>
              <a:off x="5259" y="2409"/>
              <a:ext cx="25" cy="2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97" name="Oval 385"/>
            <p:cNvSpPr>
              <a:spLocks noChangeArrowheads="1"/>
            </p:cNvSpPr>
            <p:nvPr/>
          </p:nvSpPr>
          <p:spPr bwMode="auto">
            <a:xfrm>
              <a:off x="5310" y="2400"/>
              <a:ext cx="26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98" name="Oval 386"/>
            <p:cNvSpPr>
              <a:spLocks noChangeArrowheads="1"/>
            </p:cNvSpPr>
            <p:nvPr/>
          </p:nvSpPr>
          <p:spPr bwMode="auto">
            <a:xfrm>
              <a:off x="5362" y="2387"/>
              <a:ext cx="25" cy="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99" name="Freeform 387"/>
            <p:cNvSpPr>
              <a:spLocks/>
            </p:cNvSpPr>
            <p:nvPr/>
          </p:nvSpPr>
          <p:spPr bwMode="auto">
            <a:xfrm>
              <a:off x="3162" y="2369"/>
              <a:ext cx="2210" cy="996"/>
            </a:xfrm>
            <a:custGeom>
              <a:avLst/>
              <a:gdLst>
                <a:gd name="T0" fmla="*/ 0 w 2455"/>
                <a:gd name="T1" fmla="*/ 1169 h 1169"/>
                <a:gd name="T2" fmla="*/ 57 w 2455"/>
                <a:gd name="T3" fmla="*/ 1121 h 1169"/>
                <a:gd name="T4" fmla="*/ 113 w 2455"/>
                <a:gd name="T5" fmla="*/ 1073 h 1169"/>
                <a:gd name="T6" fmla="*/ 176 w 2455"/>
                <a:gd name="T7" fmla="*/ 1025 h 1169"/>
                <a:gd name="T8" fmla="*/ 232 w 2455"/>
                <a:gd name="T9" fmla="*/ 977 h 1169"/>
                <a:gd name="T10" fmla="*/ 289 w 2455"/>
                <a:gd name="T11" fmla="*/ 935 h 1169"/>
                <a:gd name="T12" fmla="*/ 351 w 2455"/>
                <a:gd name="T13" fmla="*/ 892 h 1169"/>
                <a:gd name="T14" fmla="*/ 408 w 2455"/>
                <a:gd name="T15" fmla="*/ 850 h 1169"/>
                <a:gd name="T16" fmla="*/ 465 w 2455"/>
                <a:gd name="T17" fmla="*/ 807 h 1169"/>
                <a:gd name="T18" fmla="*/ 527 w 2455"/>
                <a:gd name="T19" fmla="*/ 770 h 1169"/>
                <a:gd name="T20" fmla="*/ 584 w 2455"/>
                <a:gd name="T21" fmla="*/ 733 h 1169"/>
                <a:gd name="T22" fmla="*/ 641 w 2455"/>
                <a:gd name="T23" fmla="*/ 696 h 1169"/>
                <a:gd name="T24" fmla="*/ 703 w 2455"/>
                <a:gd name="T25" fmla="*/ 659 h 1169"/>
                <a:gd name="T26" fmla="*/ 760 w 2455"/>
                <a:gd name="T27" fmla="*/ 621 h 1169"/>
                <a:gd name="T28" fmla="*/ 816 w 2455"/>
                <a:gd name="T29" fmla="*/ 589 h 1169"/>
                <a:gd name="T30" fmla="*/ 873 w 2455"/>
                <a:gd name="T31" fmla="*/ 552 h 1169"/>
                <a:gd name="T32" fmla="*/ 935 w 2455"/>
                <a:gd name="T33" fmla="*/ 520 h 1169"/>
                <a:gd name="T34" fmla="*/ 992 w 2455"/>
                <a:gd name="T35" fmla="*/ 494 h 1169"/>
                <a:gd name="T36" fmla="*/ 1054 w 2455"/>
                <a:gd name="T37" fmla="*/ 462 h 1169"/>
                <a:gd name="T38" fmla="*/ 1111 w 2455"/>
                <a:gd name="T39" fmla="*/ 435 h 1169"/>
                <a:gd name="T40" fmla="*/ 1168 w 2455"/>
                <a:gd name="T41" fmla="*/ 403 h 1169"/>
                <a:gd name="T42" fmla="*/ 1230 w 2455"/>
                <a:gd name="T43" fmla="*/ 377 h 1169"/>
                <a:gd name="T44" fmla="*/ 1287 w 2455"/>
                <a:gd name="T45" fmla="*/ 350 h 1169"/>
                <a:gd name="T46" fmla="*/ 1344 w 2455"/>
                <a:gd name="T47" fmla="*/ 324 h 1169"/>
                <a:gd name="T48" fmla="*/ 1406 w 2455"/>
                <a:gd name="T49" fmla="*/ 303 h 1169"/>
                <a:gd name="T50" fmla="*/ 1463 w 2455"/>
                <a:gd name="T51" fmla="*/ 276 h 1169"/>
                <a:gd name="T52" fmla="*/ 1519 w 2455"/>
                <a:gd name="T53" fmla="*/ 255 h 1169"/>
                <a:gd name="T54" fmla="*/ 1576 w 2455"/>
                <a:gd name="T55" fmla="*/ 233 h 1169"/>
                <a:gd name="T56" fmla="*/ 1638 w 2455"/>
                <a:gd name="T57" fmla="*/ 212 h 1169"/>
                <a:gd name="T58" fmla="*/ 1695 w 2455"/>
                <a:gd name="T59" fmla="*/ 191 h 1169"/>
                <a:gd name="T60" fmla="*/ 1752 w 2455"/>
                <a:gd name="T61" fmla="*/ 175 h 1169"/>
                <a:gd name="T62" fmla="*/ 1814 w 2455"/>
                <a:gd name="T63" fmla="*/ 154 h 1169"/>
                <a:gd name="T64" fmla="*/ 1871 w 2455"/>
                <a:gd name="T65" fmla="*/ 138 h 1169"/>
                <a:gd name="T66" fmla="*/ 1928 w 2455"/>
                <a:gd name="T67" fmla="*/ 122 h 1169"/>
                <a:gd name="T68" fmla="*/ 1990 w 2455"/>
                <a:gd name="T69" fmla="*/ 101 h 1169"/>
                <a:gd name="T70" fmla="*/ 2047 w 2455"/>
                <a:gd name="T71" fmla="*/ 90 h 1169"/>
                <a:gd name="T72" fmla="*/ 2103 w 2455"/>
                <a:gd name="T73" fmla="*/ 74 h 1169"/>
                <a:gd name="T74" fmla="*/ 2166 w 2455"/>
                <a:gd name="T75" fmla="*/ 58 h 1169"/>
                <a:gd name="T76" fmla="*/ 2222 w 2455"/>
                <a:gd name="T77" fmla="*/ 42 h 1169"/>
                <a:gd name="T78" fmla="*/ 2279 w 2455"/>
                <a:gd name="T79" fmla="*/ 31 h 1169"/>
                <a:gd name="T80" fmla="*/ 2341 w 2455"/>
                <a:gd name="T81" fmla="*/ 21 h 1169"/>
                <a:gd name="T82" fmla="*/ 2398 w 2455"/>
                <a:gd name="T83" fmla="*/ 10 h 1169"/>
                <a:gd name="T84" fmla="*/ 2455 w 2455"/>
                <a:gd name="T85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5" h="1169">
                  <a:moveTo>
                    <a:pt x="0" y="1169"/>
                  </a:moveTo>
                  <a:lnTo>
                    <a:pt x="57" y="1121"/>
                  </a:lnTo>
                  <a:lnTo>
                    <a:pt x="113" y="1073"/>
                  </a:lnTo>
                  <a:lnTo>
                    <a:pt x="176" y="1025"/>
                  </a:lnTo>
                  <a:lnTo>
                    <a:pt x="232" y="977"/>
                  </a:lnTo>
                  <a:lnTo>
                    <a:pt x="289" y="935"/>
                  </a:lnTo>
                  <a:lnTo>
                    <a:pt x="351" y="892"/>
                  </a:lnTo>
                  <a:lnTo>
                    <a:pt x="408" y="850"/>
                  </a:lnTo>
                  <a:lnTo>
                    <a:pt x="465" y="807"/>
                  </a:lnTo>
                  <a:lnTo>
                    <a:pt x="527" y="770"/>
                  </a:lnTo>
                  <a:lnTo>
                    <a:pt x="584" y="733"/>
                  </a:lnTo>
                  <a:lnTo>
                    <a:pt x="641" y="696"/>
                  </a:lnTo>
                  <a:lnTo>
                    <a:pt x="703" y="659"/>
                  </a:lnTo>
                  <a:lnTo>
                    <a:pt x="760" y="621"/>
                  </a:lnTo>
                  <a:lnTo>
                    <a:pt x="816" y="589"/>
                  </a:lnTo>
                  <a:lnTo>
                    <a:pt x="873" y="552"/>
                  </a:lnTo>
                  <a:lnTo>
                    <a:pt x="935" y="520"/>
                  </a:lnTo>
                  <a:lnTo>
                    <a:pt x="992" y="494"/>
                  </a:lnTo>
                  <a:lnTo>
                    <a:pt x="1054" y="462"/>
                  </a:lnTo>
                  <a:lnTo>
                    <a:pt x="1111" y="435"/>
                  </a:lnTo>
                  <a:lnTo>
                    <a:pt x="1168" y="403"/>
                  </a:lnTo>
                  <a:lnTo>
                    <a:pt x="1230" y="377"/>
                  </a:lnTo>
                  <a:lnTo>
                    <a:pt x="1287" y="350"/>
                  </a:lnTo>
                  <a:lnTo>
                    <a:pt x="1344" y="324"/>
                  </a:lnTo>
                  <a:lnTo>
                    <a:pt x="1406" y="303"/>
                  </a:lnTo>
                  <a:lnTo>
                    <a:pt x="1463" y="276"/>
                  </a:lnTo>
                  <a:lnTo>
                    <a:pt x="1519" y="255"/>
                  </a:lnTo>
                  <a:lnTo>
                    <a:pt x="1576" y="233"/>
                  </a:lnTo>
                  <a:lnTo>
                    <a:pt x="1638" y="212"/>
                  </a:lnTo>
                  <a:lnTo>
                    <a:pt x="1695" y="191"/>
                  </a:lnTo>
                  <a:lnTo>
                    <a:pt x="1752" y="175"/>
                  </a:lnTo>
                  <a:lnTo>
                    <a:pt x="1814" y="154"/>
                  </a:lnTo>
                  <a:lnTo>
                    <a:pt x="1871" y="138"/>
                  </a:lnTo>
                  <a:lnTo>
                    <a:pt x="1928" y="122"/>
                  </a:lnTo>
                  <a:lnTo>
                    <a:pt x="1990" y="101"/>
                  </a:lnTo>
                  <a:lnTo>
                    <a:pt x="2047" y="90"/>
                  </a:lnTo>
                  <a:lnTo>
                    <a:pt x="2103" y="74"/>
                  </a:lnTo>
                  <a:lnTo>
                    <a:pt x="2166" y="58"/>
                  </a:lnTo>
                  <a:lnTo>
                    <a:pt x="2222" y="42"/>
                  </a:lnTo>
                  <a:lnTo>
                    <a:pt x="2279" y="31"/>
                  </a:lnTo>
                  <a:lnTo>
                    <a:pt x="2341" y="21"/>
                  </a:lnTo>
                  <a:lnTo>
                    <a:pt x="2398" y="10"/>
                  </a:lnTo>
                  <a:lnTo>
                    <a:pt x="2455" y="0"/>
                  </a:lnTo>
                </a:path>
              </a:pathLst>
            </a:custGeom>
            <a:noFill/>
            <a:ln w="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00" name="Oval 388"/>
            <p:cNvSpPr>
              <a:spLocks noChangeArrowheads="1"/>
            </p:cNvSpPr>
            <p:nvPr/>
          </p:nvSpPr>
          <p:spPr bwMode="auto">
            <a:xfrm>
              <a:off x="3152" y="3355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01" name="Oval 389"/>
            <p:cNvSpPr>
              <a:spLocks noChangeArrowheads="1"/>
            </p:cNvSpPr>
            <p:nvPr/>
          </p:nvSpPr>
          <p:spPr bwMode="auto">
            <a:xfrm>
              <a:off x="3202" y="3314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02" name="Oval 390"/>
            <p:cNvSpPr>
              <a:spLocks noChangeArrowheads="1"/>
            </p:cNvSpPr>
            <p:nvPr/>
          </p:nvSpPr>
          <p:spPr bwMode="auto">
            <a:xfrm>
              <a:off x="3253" y="3273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03" name="Oval 391"/>
            <p:cNvSpPr>
              <a:spLocks noChangeArrowheads="1"/>
            </p:cNvSpPr>
            <p:nvPr/>
          </p:nvSpPr>
          <p:spPr bwMode="auto">
            <a:xfrm>
              <a:off x="3309" y="3233"/>
              <a:ext cx="26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04" name="Oval 392"/>
            <p:cNvSpPr>
              <a:spLocks noChangeArrowheads="1"/>
            </p:cNvSpPr>
            <p:nvPr/>
          </p:nvSpPr>
          <p:spPr bwMode="auto">
            <a:xfrm>
              <a:off x="3361" y="3192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05" name="Oval 393"/>
            <p:cNvSpPr>
              <a:spLocks noChangeArrowheads="1"/>
            </p:cNvSpPr>
            <p:nvPr/>
          </p:nvSpPr>
          <p:spPr bwMode="auto">
            <a:xfrm>
              <a:off x="3412" y="3156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06" name="Oval 394"/>
            <p:cNvSpPr>
              <a:spLocks noChangeArrowheads="1"/>
            </p:cNvSpPr>
            <p:nvPr/>
          </p:nvSpPr>
          <p:spPr bwMode="auto">
            <a:xfrm>
              <a:off x="3468" y="3120"/>
              <a:ext cx="25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07" name="Oval 395"/>
            <p:cNvSpPr>
              <a:spLocks noChangeArrowheads="1"/>
            </p:cNvSpPr>
            <p:nvPr/>
          </p:nvSpPr>
          <p:spPr bwMode="auto">
            <a:xfrm>
              <a:off x="3519" y="3083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08" name="Oval 396"/>
            <p:cNvSpPr>
              <a:spLocks noChangeArrowheads="1"/>
            </p:cNvSpPr>
            <p:nvPr/>
          </p:nvSpPr>
          <p:spPr bwMode="auto">
            <a:xfrm>
              <a:off x="3569" y="3048"/>
              <a:ext cx="27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09" name="Oval 397"/>
            <p:cNvSpPr>
              <a:spLocks noChangeArrowheads="1"/>
            </p:cNvSpPr>
            <p:nvPr/>
          </p:nvSpPr>
          <p:spPr bwMode="auto">
            <a:xfrm>
              <a:off x="3626" y="3016"/>
              <a:ext cx="25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10" name="Oval 398"/>
            <p:cNvSpPr>
              <a:spLocks noChangeArrowheads="1"/>
            </p:cNvSpPr>
            <p:nvPr/>
          </p:nvSpPr>
          <p:spPr bwMode="auto">
            <a:xfrm>
              <a:off x="3677" y="2984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11" name="Oval 399"/>
            <p:cNvSpPr>
              <a:spLocks noChangeArrowheads="1"/>
            </p:cNvSpPr>
            <p:nvPr/>
          </p:nvSpPr>
          <p:spPr bwMode="auto">
            <a:xfrm>
              <a:off x="3728" y="2952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12" name="Oval 400"/>
            <p:cNvSpPr>
              <a:spLocks noChangeArrowheads="1"/>
            </p:cNvSpPr>
            <p:nvPr/>
          </p:nvSpPr>
          <p:spPr bwMode="auto">
            <a:xfrm>
              <a:off x="3785" y="2921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13" name="Oval 401"/>
            <p:cNvSpPr>
              <a:spLocks noChangeArrowheads="1"/>
            </p:cNvSpPr>
            <p:nvPr/>
          </p:nvSpPr>
          <p:spPr bwMode="auto">
            <a:xfrm>
              <a:off x="3835" y="2889"/>
              <a:ext cx="26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14" name="Oval 402"/>
            <p:cNvSpPr>
              <a:spLocks noChangeArrowheads="1"/>
            </p:cNvSpPr>
            <p:nvPr/>
          </p:nvSpPr>
          <p:spPr bwMode="auto">
            <a:xfrm>
              <a:off x="3886" y="2862"/>
              <a:ext cx="25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15" name="Oval 403"/>
            <p:cNvSpPr>
              <a:spLocks noChangeArrowheads="1"/>
            </p:cNvSpPr>
            <p:nvPr/>
          </p:nvSpPr>
          <p:spPr bwMode="auto">
            <a:xfrm>
              <a:off x="3938" y="2830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16" name="Oval 404"/>
            <p:cNvSpPr>
              <a:spLocks noChangeArrowheads="1"/>
            </p:cNvSpPr>
            <p:nvPr/>
          </p:nvSpPr>
          <p:spPr bwMode="auto">
            <a:xfrm>
              <a:off x="3993" y="2803"/>
              <a:ext cx="26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17" name="Oval 405"/>
            <p:cNvSpPr>
              <a:spLocks noChangeArrowheads="1"/>
            </p:cNvSpPr>
            <p:nvPr/>
          </p:nvSpPr>
          <p:spPr bwMode="auto">
            <a:xfrm>
              <a:off x="4045" y="2780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18" name="Oval 406"/>
            <p:cNvSpPr>
              <a:spLocks noChangeArrowheads="1"/>
            </p:cNvSpPr>
            <p:nvPr/>
          </p:nvSpPr>
          <p:spPr bwMode="auto">
            <a:xfrm>
              <a:off x="4101" y="2753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19" name="Oval 407"/>
            <p:cNvSpPr>
              <a:spLocks noChangeArrowheads="1"/>
            </p:cNvSpPr>
            <p:nvPr/>
          </p:nvSpPr>
          <p:spPr bwMode="auto">
            <a:xfrm>
              <a:off x="4152" y="2731"/>
              <a:ext cx="25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20" name="Oval 408"/>
            <p:cNvSpPr>
              <a:spLocks noChangeArrowheads="1"/>
            </p:cNvSpPr>
            <p:nvPr/>
          </p:nvSpPr>
          <p:spPr bwMode="auto">
            <a:xfrm>
              <a:off x="4202" y="2704"/>
              <a:ext cx="26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21" name="Oval 409"/>
            <p:cNvSpPr>
              <a:spLocks noChangeArrowheads="1"/>
            </p:cNvSpPr>
            <p:nvPr/>
          </p:nvSpPr>
          <p:spPr bwMode="auto">
            <a:xfrm>
              <a:off x="4259" y="2681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22" name="Oval 410"/>
            <p:cNvSpPr>
              <a:spLocks noChangeArrowheads="1"/>
            </p:cNvSpPr>
            <p:nvPr/>
          </p:nvSpPr>
          <p:spPr bwMode="auto">
            <a:xfrm>
              <a:off x="4310" y="2658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23" name="Oval 411"/>
            <p:cNvSpPr>
              <a:spLocks noChangeArrowheads="1"/>
            </p:cNvSpPr>
            <p:nvPr/>
          </p:nvSpPr>
          <p:spPr bwMode="auto">
            <a:xfrm>
              <a:off x="4361" y="2635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24" name="Oval 412"/>
            <p:cNvSpPr>
              <a:spLocks noChangeArrowheads="1"/>
            </p:cNvSpPr>
            <p:nvPr/>
          </p:nvSpPr>
          <p:spPr bwMode="auto">
            <a:xfrm>
              <a:off x="4417" y="2618"/>
              <a:ext cx="26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25" name="Oval 413"/>
            <p:cNvSpPr>
              <a:spLocks noChangeArrowheads="1"/>
            </p:cNvSpPr>
            <p:nvPr/>
          </p:nvSpPr>
          <p:spPr bwMode="auto">
            <a:xfrm>
              <a:off x="4468" y="2595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26" name="Oval 414"/>
            <p:cNvSpPr>
              <a:spLocks noChangeArrowheads="1"/>
            </p:cNvSpPr>
            <p:nvPr/>
          </p:nvSpPr>
          <p:spPr bwMode="auto">
            <a:xfrm>
              <a:off x="4519" y="2577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27" name="Oval 415"/>
            <p:cNvSpPr>
              <a:spLocks noChangeArrowheads="1"/>
            </p:cNvSpPr>
            <p:nvPr/>
          </p:nvSpPr>
          <p:spPr bwMode="auto">
            <a:xfrm>
              <a:off x="4570" y="2559"/>
              <a:ext cx="26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28" name="Oval 416"/>
            <p:cNvSpPr>
              <a:spLocks noChangeArrowheads="1"/>
            </p:cNvSpPr>
            <p:nvPr/>
          </p:nvSpPr>
          <p:spPr bwMode="auto">
            <a:xfrm>
              <a:off x="4626" y="2541"/>
              <a:ext cx="25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29" name="Oval 417"/>
            <p:cNvSpPr>
              <a:spLocks noChangeArrowheads="1"/>
            </p:cNvSpPr>
            <p:nvPr/>
          </p:nvSpPr>
          <p:spPr bwMode="auto">
            <a:xfrm>
              <a:off x="4678" y="2522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30" name="Oval 418"/>
            <p:cNvSpPr>
              <a:spLocks noChangeArrowheads="1"/>
            </p:cNvSpPr>
            <p:nvPr/>
          </p:nvSpPr>
          <p:spPr bwMode="auto">
            <a:xfrm>
              <a:off x="4728" y="2509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31" name="Oval 419"/>
            <p:cNvSpPr>
              <a:spLocks noChangeArrowheads="1"/>
            </p:cNvSpPr>
            <p:nvPr/>
          </p:nvSpPr>
          <p:spPr bwMode="auto">
            <a:xfrm>
              <a:off x="4785" y="2491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32" name="Oval 420"/>
            <p:cNvSpPr>
              <a:spLocks noChangeArrowheads="1"/>
            </p:cNvSpPr>
            <p:nvPr/>
          </p:nvSpPr>
          <p:spPr bwMode="auto">
            <a:xfrm>
              <a:off x="4836" y="2477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33" name="Oval 421"/>
            <p:cNvSpPr>
              <a:spLocks noChangeArrowheads="1"/>
            </p:cNvSpPr>
            <p:nvPr/>
          </p:nvSpPr>
          <p:spPr bwMode="auto">
            <a:xfrm>
              <a:off x="4886" y="2463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34" name="Oval 422"/>
            <p:cNvSpPr>
              <a:spLocks noChangeArrowheads="1"/>
            </p:cNvSpPr>
            <p:nvPr/>
          </p:nvSpPr>
          <p:spPr bwMode="auto">
            <a:xfrm>
              <a:off x="4943" y="2445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35" name="Oval 423"/>
            <p:cNvSpPr>
              <a:spLocks noChangeArrowheads="1"/>
            </p:cNvSpPr>
            <p:nvPr/>
          </p:nvSpPr>
          <p:spPr bwMode="auto">
            <a:xfrm>
              <a:off x="4993" y="2436"/>
              <a:ext cx="27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36" name="Oval 424"/>
            <p:cNvSpPr>
              <a:spLocks noChangeArrowheads="1"/>
            </p:cNvSpPr>
            <p:nvPr/>
          </p:nvSpPr>
          <p:spPr bwMode="auto">
            <a:xfrm>
              <a:off x="5045" y="2422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37" name="Oval 425"/>
            <p:cNvSpPr>
              <a:spLocks noChangeArrowheads="1"/>
            </p:cNvSpPr>
            <p:nvPr/>
          </p:nvSpPr>
          <p:spPr bwMode="auto">
            <a:xfrm>
              <a:off x="5101" y="2409"/>
              <a:ext cx="26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38" name="Oval 426"/>
            <p:cNvSpPr>
              <a:spLocks noChangeArrowheads="1"/>
            </p:cNvSpPr>
            <p:nvPr/>
          </p:nvSpPr>
          <p:spPr bwMode="auto">
            <a:xfrm>
              <a:off x="5152" y="2395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39" name="Oval 427"/>
            <p:cNvSpPr>
              <a:spLocks noChangeArrowheads="1"/>
            </p:cNvSpPr>
            <p:nvPr/>
          </p:nvSpPr>
          <p:spPr bwMode="auto">
            <a:xfrm>
              <a:off x="5203" y="2387"/>
              <a:ext cx="25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40" name="Oval 428"/>
            <p:cNvSpPr>
              <a:spLocks noChangeArrowheads="1"/>
            </p:cNvSpPr>
            <p:nvPr/>
          </p:nvSpPr>
          <p:spPr bwMode="auto">
            <a:xfrm>
              <a:off x="5259" y="2377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41" name="Oval 429"/>
            <p:cNvSpPr>
              <a:spLocks noChangeArrowheads="1"/>
            </p:cNvSpPr>
            <p:nvPr/>
          </p:nvSpPr>
          <p:spPr bwMode="auto">
            <a:xfrm>
              <a:off x="5310" y="2369"/>
              <a:ext cx="26" cy="2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42" name="Oval 430"/>
            <p:cNvSpPr>
              <a:spLocks noChangeArrowheads="1"/>
            </p:cNvSpPr>
            <p:nvPr/>
          </p:nvSpPr>
          <p:spPr bwMode="auto">
            <a:xfrm>
              <a:off x="5362" y="2359"/>
              <a:ext cx="25" cy="2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43" name="Freeform 431"/>
            <p:cNvSpPr>
              <a:spLocks/>
            </p:cNvSpPr>
            <p:nvPr/>
          </p:nvSpPr>
          <p:spPr bwMode="auto">
            <a:xfrm>
              <a:off x="3162" y="2264"/>
              <a:ext cx="2210" cy="733"/>
            </a:xfrm>
            <a:custGeom>
              <a:avLst/>
              <a:gdLst>
                <a:gd name="T0" fmla="*/ 0 w 2455"/>
                <a:gd name="T1" fmla="*/ 861 h 861"/>
                <a:gd name="T2" fmla="*/ 57 w 2455"/>
                <a:gd name="T3" fmla="*/ 819 h 861"/>
                <a:gd name="T4" fmla="*/ 113 w 2455"/>
                <a:gd name="T5" fmla="*/ 782 h 861"/>
                <a:gd name="T6" fmla="*/ 176 w 2455"/>
                <a:gd name="T7" fmla="*/ 739 h 861"/>
                <a:gd name="T8" fmla="*/ 232 w 2455"/>
                <a:gd name="T9" fmla="*/ 707 h 861"/>
                <a:gd name="T10" fmla="*/ 289 w 2455"/>
                <a:gd name="T11" fmla="*/ 670 h 861"/>
                <a:gd name="T12" fmla="*/ 351 w 2455"/>
                <a:gd name="T13" fmla="*/ 633 h 861"/>
                <a:gd name="T14" fmla="*/ 408 w 2455"/>
                <a:gd name="T15" fmla="*/ 601 h 861"/>
                <a:gd name="T16" fmla="*/ 465 w 2455"/>
                <a:gd name="T17" fmla="*/ 569 h 861"/>
                <a:gd name="T18" fmla="*/ 527 w 2455"/>
                <a:gd name="T19" fmla="*/ 542 h 861"/>
                <a:gd name="T20" fmla="*/ 584 w 2455"/>
                <a:gd name="T21" fmla="*/ 511 h 861"/>
                <a:gd name="T22" fmla="*/ 641 w 2455"/>
                <a:gd name="T23" fmla="*/ 484 h 861"/>
                <a:gd name="T24" fmla="*/ 703 w 2455"/>
                <a:gd name="T25" fmla="*/ 457 h 861"/>
                <a:gd name="T26" fmla="*/ 760 w 2455"/>
                <a:gd name="T27" fmla="*/ 431 h 861"/>
                <a:gd name="T28" fmla="*/ 816 w 2455"/>
                <a:gd name="T29" fmla="*/ 404 h 861"/>
                <a:gd name="T30" fmla="*/ 873 w 2455"/>
                <a:gd name="T31" fmla="*/ 383 h 861"/>
                <a:gd name="T32" fmla="*/ 935 w 2455"/>
                <a:gd name="T33" fmla="*/ 356 h 861"/>
                <a:gd name="T34" fmla="*/ 992 w 2455"/>
                <a:gd name="T35" fmla="*/ 335 h 861"/>
                <a:gd name="T36" fmla="*/ 1054 w 2455"/>
                <a:gd name="T37" fmla="*/ 314 h 861"/>
                <a:gd name="T38" fmla="*/ 1111 w 2455"/>
                <a:gd name="T39" fmla="*/ 293 h 861"/>
                <a:gd name="T40" fmla="*/ 1168 w 2455"/>
                <a:gd name="T41" fmla="*/ 271 h 861"/>
                <a:gd name="T42" fmla="*/ 1230 w 2455"/>
                <a:gd name="T43" fmla="*/ 255 h 861"/>
                <a:gd name="T44" fmla="*/ 1287 w 2455"/>
                <a:gd name="T45" fmla="*/ 234 h 861"/>
                <a:gd name="T46" fmla="*/ 1344 w 2455"/>
                <a:gd name="T47" fmla="*/ 218 h 861"/>
                <a:gd name="T48" fmla="*/ 1406 w 2455"/>
                <a:gd name="T49" fmla="*/ 202 h 861"/>
                <a:gd name="T50" fmla="*/ 1463 w 2455"/>
                <a:gd name="T51" fmla="*/ 186 h 861"/>
                <a:gd name="T52" fmla="*/ 1519 w 2455"/>
                <a:gd name="T53" fmla="*/ 170 h 861"/>
                <a:gd name="T54" fmla="*/ 1576 w 2455"/>
                <a:gd name="T55" fmla="*/ 154 h 861"/>
                <a:gd name="T56" fmla="*/ 1638 w 2455"/>
                <a:gd name="T57" fmla="*/ 139 h 861"/>
                <a:gd name="T58" fmla="*/ 1695 w 2455"/>
                <a:gd name="T59" fmla="*/ 128 h 861"/>
                <a:gd name="T60" fmla="*/ 1752 w 2455"/>
                <a:gd name="T61" fmla="*/ 112 h 861"/>
                <a:gd name="T62" fmla="*/ 1814 w 2455"/>
                <a:gd name="T63" fmla="*/ 101 h 861"/>
                <a:gd name="T64" fmla="*/ 1871 w 2455"/>
                <a:gd name="T65" fmla="*/ 91 h 861"/>
                <a:gd name="T66" fmla="*/ 1928 w 2455"/>
                <a:gd name="T67" fmla="*/ 80 h 861"/>
                <a:gd name="T68" fmla="*/ 1990 w 2455"/>
                <a:gd name="T69" fmla="*/ 69 h 861"/>
                <a:gd name="T70" fmla="*/ 2047 w 2455"/>
                <a:gd name="T71" fmla="*/ 59 h 861"/>
                <a:gd name="T72" fmla="*/ 2103 w 2455"/>
                <a:gd name="T73" fmla="*/ 48 h 861"/>
                <a:gd name="T74" fmla="*/ 2166 w 2455"/>
                <a:gd name="T75" fmla="*/ 38 h 861"/>
                <a:gd name="T76" fmla="*/ 2222 w 2455"/>
                <a:gd name="T77" fmla="*/ 27 h 861"/>
                <a:gd name="T78" fmla="*/ 2279 w 2455"/>
                <a:gd name="T79" fmla="*/ 22 h 861"/>
                <a:gd name="T80" fmla="*/ 2341 w 2455"/>
                <a:gd name="T81" fmla="*/ 16 h 861"/>
                <a:gd name="T82" fmla="*/ 2398 w 2455"/>
                <a:gd name="T83" fmla="*/ 6 h 861"/>
                <a:gd name="T84" fmla="*/ 2455 w 2455"/>
                <a:gd name="T85" fmla="*/ 0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5" h="861">
                  <a:moveTo>
                    <a:pt x="0" y="861"/>
                  </a:moveTo>
                  <a:lnTo>
                    <a:pt x="57" y="819"/>
                  </a:lnTo>
                  <a:lnTo>
                    <a:pt x="113" y="782"/>
                  </a:lnTo>
                  <a:lnTo>
                    <a:pt x="176" y="739"/>
                  </a:lnTo>
                  <a:lnTo>
                    <a:pt x="232" y="707"/>
                  </a:lnTo>
                  <a:lnTo>
                    <a:pt x="289" y="670"/>
                  </a:lnTo>
                  <a:lnTo>
                    <a:pt x="351" y="633"/>
                  </a:lnTo>
                  <a:lnTo>
                    <a:pt x="408" y="601"/>
                  </a:lnTo>
                  <a:lnTo>
                    <a:pt x="465" y="569"/>
                  </a:lnTo>
                  <a:lnTo>
                    <a:pt x="527" y="542"/>
                  </a:lnTo>
                  <a:lnTo>
                    <a:pt x="584" y="511"/>
                  </a:lnTo>
                  <a:lnTo>
                    <a:pt x="641" y="484"/>
                  </a:lnTo>
                  <a:lnTo>
                    <a:pt x="703" y="457"/>
                  </a:lnTo>
                  <a:lnTo>
                    <a:pt x="760" y="431"/>
                  </a:lnTo>
                  <a:lnTo>
                    <a:pt x="816" y="404"/>
                  </a:lnTo>
                  <a:lnTo>
                    <a:pt x="873" y="383"/>
                  </a:lnTo>
                  <a:lnTo>
                    <a:pt x="935" y="356"/>
                  </a:lnTo>
                  <a:lnTo>
                    <a:pt x="992" y="335"/>
                  </a:lnTo>
                  <a:lnTo>
                    <a:pt x="1054" y="314"/>
                  </a:lnTo>
                  <a:lnTo>
                    <a:pt x="1111" y="293"/>
                  </a:lnTo>
                  <a:lnTo>
                    <a:pt x="1168" y="271"/>
                  </a:lnTo>
                  <a:lnTo>
                    <a:pt x="1230" y="255"/>
                  </a:lnTo>
                  <a:lnTo>
                    <a:pt x="1287" y="234"/>
                  </a:lnTo>
                  <a:lnTo>
                    <a:pt x="1344" y="218"/>
                  </a:lnTo>
                  <a:lnTo>
                    <a:pt x="1406" y="202"/>
                  </a:lnTo>
                  <a:lnTo>
                    <a:pt x="1463" y="186"/>
                  </a:lnTo>
                  <a:lnTo>
                    <a:pt x="1519" y="170"/>
                  </a:lnTo>
                  <a:lnTo>
                    <a:pt x="1576" y="154"/>
                  </a:lnTo>
                  <a:lnTo>
                    <a:pt x="1638" y="139"/>
                  </a:lnTo>
                  <a:lnTo>
                    <a:pt x="1695" y="128"/>
                  </a:lnTo>
                  <a:lnTo>
                    <a:pt x="1752" y="112"/>
                  </a:lnTo>
                  <a:lnTo>
                    <a:pt x="1814" y="101"/>
                  </a:lnTo>
                  <a:lnTo>
                    <a:pt x="1871" y="91"/>
                  </a:lnTo>
                  <a:lnTo>
                    <a:pt x="1928" y="80"/>
                  </a:lnTo>
                  <a:lnTo>
                    <a:pt x="1990" y="69"/>
                  </a:lnTo>
                  <a:lnTo>
                    <a:pt x="2047" y="59"/>
                  </a:lnTo>
                  <a:lnTo>
                    <a:pt x="2103" y="48"/>
                  </a:lnTo>
                  <a:lnTo>
                    <a:pt x="2166" y="38"/>
                  </a:lnTo>
                  <a:lnTo>
                    <a:pt x="2222" y="27"/>
                  </a:lnTo>
                  <a:lnTo>
                    <a:pt x="2279" y="22"/>
                  </a:lnTo>
                  <a:lnTo>
                    <a:pt x="2341" y="16"/>
                  </a:lnTo>
                  <a:lnTo>
                    <a:pt x="2398" y="6"/>
                  </a:lnTo>
                  <a:lnTo>
                    <a:pt x="2455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44" name="Oval 432"/>
            <p:cNvSpPr>
              <a:spLocks noChangeArrowheads="1"/>
            </p:cNvSpPr>
            <p:nvPr/>
          </p:nvSpPr>
          <p:spPr bwMode="auto">
            <a:xfrm>
              <a:off x="3152" y="2989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45" name="Oval 433"/>
            <p:cNvSpPr>
              <a:spLocks noChangeArrowheads="1"/>
            </p:cNvSpPr>
            <p:nvPr/>
          </p:nvSpPr>
          <p:spPr bwMode="auto">
            <a:xfrm>
              <a:off x="3202" y="2952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46" name="Oval 434"/>
            <p:cNvSpPr>
              <a:spLocks noChangeArrowheads="1"/>
            </p:cNvSpPr>
            <p:nvPr/>
          </p:nvSpPr>
          <p:spPr bwMode="auto">
            <a:xfrm>
              <a:off x="3253" y="2921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47" name="Oval 435"/>
            <p:cNvSpPr>
              <a:spLocks noChangeArrowheads="1"/>
            </p:cNvSpPr>
            <p:nvPr/>
          </p:nvSpPr>
          <p:spPr bwMode="auto">
            <a:xfrm>
              <a:off x="3309" y="2884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48" name="Oval 436"/>
            <p:cNvSpPr>
              <a:spLocks noChangeArrowheads="1"/>
            </p:cNvSpPr>
            <p:nvPr/>
          </p:nvSpPr>
          <p:spPr bwMode="auto">
            <a:xfrm>
              <a:off x="3361" y="2858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49" name="Oval 437"/>
            <p:cNvSpPr>
              <a:spLocks noChangeArrowheads="1"/>
            </p:cNvSpPr>
            <p:nvPr/>
          </p:nvSpPr>
          <p:spPr bwMode="auto">
            <a:xfrm>
              <a:off x="3412" y="2825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50" name="Oval 438"/>
            <p:cNvSpPr>
              <a:spLocks noChangeArrowheads="1"/>
            </p:cNvSpPr>
            <p:nvPr/>
          </p:nvSpPr>
          <p:spPr bwMode="auto">
            <a:xfrm>
              <a:off x="3468" y="2794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51" name="Oval 439"/>
            <p:cNvSpPr>
              <a:spLocks noChangeArrowheads="1"/>
            </p:cNvSpPr>
            <p:nvPr/>
          </p:nvSpPr>
          <p:spPr bwMode="auto">
            <a:xfrm>
              <a:off x="3519" y="2767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52" name="Oval 440"/>
            <p:cNvSpPr>
              <a:spLocks noChangeArrowheads="1"/>
            </p:cNvSpPr>
            <p:nvPr/>
          </p:nvSpPr>
          <p:spPr bwMode="auto">
            <a:xfrm>
              <a:off x="3569" y="2739"/>
              <a:ext cx="27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53" name="Oval 441"/>
            <p:cNvSpPr>
              <a:spLocks noChangeArrowheads="1"/>
            </p:cNvSpPr>
            <p:nvPr/>
          </p:nvSpPr>
          <p:spPr bwMode="auto">
            <a:xfrm>
              <a:off x="3626" y="2717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54" name="Oval 442"/>
            <p:cNvSpPr>
              <a:spLocks noChangeArrowheads="1"/>
            </p:cNvSpPr>
            <p:nvPr/>
          </p:nvSpPr>
          <p:spPr bwMode="auto">
            <a:xfrm>
              <a:off x="3677" y="2690"/>
              <a:ext cx="26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55" name="Oval 443"/>
            <p:cNvSpPr>
              <a:spLocks noChangeArrowheads="1"/>
            </p:cNvSpPr>
            <p:nvPr/>
          </p:nvSpPr>
          <p:spPr bwMode="auto">
            <a:xfrm>
              <a:off x="3728" y="2667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56" name="Oval 444"/>
            <p:cNvSpPr>
              <a:spLocks noChangeArrowheads="1"/>
            </p:cNvSpPr>
            <p:nvPr/>
          </p:nvSpPr>
          <p:spPr bwMode="auto">
            <a:xfrm>
              <a:off x="3785" y="2645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57" name="Oval 445"/>
            <p:cNvSpPr>
              <a:spLocks noChangeArrowheads="1"/>
            </p:cNvSpPr>
            <p:nvPr/>
          </p:nvSpPr>
          <p:spPr bwMode="auto">
            <a:xfrm>
              <a:off x="3835" y="2622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58" name="Oval 446"/>
            <p:cNvSpPr>
              <a:spLocks noChangeArrowheads="1"/>
            </p:cNvSpPr>
            <p:nvPr/>
          </p:nvSpPr>
          <p:spPr bwMode="auto">
            <a:xfrm>
              <a:off x="3886" y="2600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59" name="Oval 447"/>
            <p:cNvSpPr>
              <a:spLocks noChangeArrowheads="1"/>
            </p:cNvSpPr>
            <p:nvPr/>
          </p:nvSpPr>
          <p:spPr bwMode="auto">
            <a:xfrm>
              <a:off x="3938" y="2581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60" name="Oval 448"/>
            <p:cNvSpPr>
              <a:spLocks noChangeArrowheads="1"/>
            </p:cNvSpPr>
            <p:nvPr/>
          </p:nvSpPr>
          <p:spPr bwMode="auto">
            <a:xfrm>
              <a:off x="3993" y="2559"/>
              <a:ext cx="26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61" name="Oval 449"/>
            <p:cNvSpPr>
              <a:spLocks noChangeArrowheads="1"/>
            </p:cNvSpPr>
            <p:nvPr/>
          </p:nvSpPr>
          <p:spPr bwMode="auto">
            <a:xfrm>
              <a:off x="4045" y="2541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62" name="Oval 450"/>
            <p:cNvSpPr>
              <a:spLocks noChangeArrowheads="1"/>
            </p:cNvSpPr>
            <p:nvPr/>
          </p:nvSpPr>
          <p:spPr bwMode="auto">
            <a:xfrm>
              <a:off x="4101" y="2522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63" name="Oval 451"/>
            <p:cNvSpPr>
              <a:spLocks noChangeArrowheads="1"/>
            </p:cNvSpPr>
            <p:nvPr/>
          </p:nvSpPr>
          <p:spPr bwMode="auto">
            <a:xfrm>
              <a:off x="4152" y="2504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64" name="Oval 452"/>
            <p:cNvSpPr>
              <a:spLocks noChangeArrowheads="1"/>
            </p:cNvSpPr>
            <p:nvPr/>
          </p:nvSpPr>
          <p:spPr bwMode="auto">
            <a:xfrm>
              <a:off x="4202" y="2486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65" name="Oval 453"/>
            <p:cNvSpPr>
              <a:spLocks noChangeArrowheads="1"/>
            </p:cNvSpPr>
            <p:nvPr/>
          </p:nvSpPr>
          <p:spPr bwMode="auto">
            <a:xfrm>
              <a:off x="4259" y="2473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66" name="Oval 454"/>
            <p:cNvSpPr>
              <a:spLocks noChangeArrowheads="1"/>
            </p:cNvSpPr>
            <p:nvPr/>
          </p:nvSpPr>
          <p:spPr bwMode="auto">
            <a:xfrm>
              <a:off x="4310" y="2455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67" name="Oval 455"/>
            <p:cNvSpPr>
              <a:spLocks noChangeArrowheads="1"/>
            </p:cNvSpPr>
            <p:nvPr/>
          </p:nvSpPr>
          <p:spPr bwMode="auto">
            <a:xfrm>
              <a:off x="4361" y="2441"/>
              <a:ext cx="26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68" name="Oval 456"/>
            <p:cNvSpPr>
              <a:spLocks noChangeArrowheads="1"/>
            </p:cNvSpPr>
            <p:nvPr/>
          </p:nvSpPr>
          <p:spPr bwMode="auto">
            <a:xfrm>
              <a:off x="4417" y="2428"/>
              <a:ext cx="26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69" name="Oval 457"/>
            <p:cNvSpPr>
              <a:spLocks noChangeArrowheads="1"/>
            </p:cNvSpPr>
            <p:nvPr/>
          </p:nvSpPr>
          <p:spPr bwMode="auto">
            <a:xfrm>
              <a:off x="4468" y="2414"/>
              <a:ext cx="26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70" name="Oval 458"/>
            <p:cNvSpPr>
              <a:spLocks noChangeArrowheads="1"/>
            </p:cNvSpPr>
            <p:nvPr/>
          </p:nvSpPr>
          <p:spPr bwMode="auto">
            <a:xfrm>
              <a:off x="4519" y="2400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71" name="Oval 459"/>
            <p:cNvSpPr>
              <a:spLocks noChangeArrowheads="1"/>
            </p:cNvSpPr>
            <p:nvPr/>
          </p:nvSpPr>
          <p:spPr bwMode="auto">
            <a:xfrm>
              <a:off x="4570" y="2387"/>
              <a:ext cx="26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72" name="Oval 460"/>
            <p:cNvSpPr>
              <a:spLocks noChangeArrowheads="1"/>
            </p:cNvSpPr>
            <p:nvPr/>
          </p:nvSpPr>
          <p:spPr bwMode="auto">
            <a:xfrm>
              <a:off x="4626" y="2373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73" name="Oval 461"/>
            <p:cNvSpPr>
              <a:spLocks noChangeArrowheads="1"/>
            </p:cNvSpPr>
            <p:nvPr/>
          </p:nvSpPr>
          <p:spPr bwMode="auto">
            <a:xfrm>
              <a:off x="4678" y="2364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74" name="Oval 462"/>
            <p:cNvSpPr>
              <a:spLocks noChangeArrowheads="1"/>
            </p:cNvSpPr>
            <p:nvPr/>
          </p:nvSpPr>
          <p:spPr bwMode="auto">
            <a:xfrm>
              <a:off x="4728" y="2350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75" name="Oval 463"/>
            <p:cNvSpPr>
              <a:spLocks noChangeArrowheads="1"/>
            </p:cNvSpPr>
            <p:nvPr/>
          </p:nvSpPr>
          <p:spPr bwMode="auto">
            <a:xfrm>
              <a:off x="4785" y="2342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76" name="Oval 464"/>
            <p:cNvSpPr>
              <a:spLocks noChangeArrowheads="1"/>
            </p:cNvSpPr>
            <p:nvPr/>
          </p:nvSpPr>
          <p:spPr bwMode="auto">
            <a:xfrm>
              <a:off x="4836" y="2332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77" name="Oval 465"/>
            <p:cNvSpPr>
              <a:spLocks noChangeArrowheads="1"/>
            </p:cNvSpPr>
            <p:nvPr/>
          </p:nvSpPr>
          <p:spPr bwMode="auto">
            <a:xfrm>
              <a:off x="4886" y="2323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78" name="Oval 466"/>
            <p:cNvSpPr>
              <a:spLocks noChangeArrowheads="1"/>
            </p:cNvSpPr>
            <p:nvPr/>
          </p:nvSpPr>
          <p:spPr bwMode="auto">
            <a:xfrm>
              <a:off x="4943" y="2314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79" name="Oval 467"/>
            <p:cNvSpPr>
              <a:spLocks noChangeArrowheads="1"/>
            </p:cNvSpPr>
            <p:nvPr/>
          </p:nvSpPr>
          <p:spPr bwMode="auto">
            <a:xfrm>
              <a:off x="4993" y="2305"/>
              <a:ext cx="27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80" name="Oval 468"/>
            <p:cNvSpPr>
              <a:spLocks noChangeArrowheads="1"/>
            </p:cNvSpPr>
            <p:nvPr/>
          </p:nvSpPr>
          <p:spPr bwMode="auto">
            <a:xfrm>
              <a:off x="5045" y="2296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81" name="Oval 469"/>
            <p:cNvSpPr>
              <a:spLocks noChangeArrowheads="1"/>
            </p:cNvSpPr>
            <p:nvPr/>
          </p:nvSpPr>
          <p:spPr bwMode="auto">
            <a:xfrm>
              <a:off x="5101" y="2287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82" name="Oval 470"/>
            <p:cNvSpPr>
              <a:spLocks noChangeArrowheads="1"/>
            </p:cNvSpPr>
            <p:nvPr/>
          </p:nvSpPr>
          <p:spPr bwMode="auto">
            <a:xfrm>
              <a:off x="5152" y="2278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83" name="Oval 471"/>
            <p:cNvSpPr>
              <a:spLocks noChangeArrowheads="1"/>
            </p:cNvSpPr>
            <p:nvPr/>
          </p:nvSpPr>
          <p:spPr bwMode="auto">
            <a:xfrm>
              <a:off x="5203" y="2273"/>
              <a:ext cx="25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84" name="Oval 472"/>
            <p:cNvSpPr>
              <a:spLocks noChangeArrowheads="1"/>
            </p:cNvSpPr>
            <p:nvPr/>
          </p:nvSpPr>
          <p:spPr bwMode="auto">
            <a:xfrm>
              <a:off x="5259" y="2269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85" name="Oval 473"/>
            <p:cNvSpPr>
              <a:spLocks noChangeArrowheads="1"/>
            </p:cNvSpPr>
            <p:nvPr/>
          </p:nvSpPr>
          <p:spPr bwMode="auto">
            <a:xfrm>
              <a:off x="5310" y="2260"/>
              <a:ext cx="26" cy="2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86" name="Oval 474"/>
            <p:cNvSpPr>
              <a:spLocks noChangeArrowheads="1"/>
            </p:cNvSpPr>
            <p:nvPr/>
          </p:nvSpPr>
          <p:spPr bwMode="auto">
            <a:xfrm>
              <a:off x="5362" y="2256"/>
              <a:ext cx="25" cy="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87" name="Freeform 475"/>
            <p:cNvSpPr>
              <a:spLocks/>
            </p:cNvSpPr>
            <p:nvPr/>
          </p:nvSpPr>
          <p:spPr bwMode="auto">
            <a:xfrm>
              <a:off x="3162" y="2260"/>
              <a:ext cx="1837" cy="547"/>
            </a:xfrm>
            <a:custGeom>
              <a:avLst/>
              <a:gdLst>
                <a:gd name="T0" fmla="*/ 0 w 2041"/>
                <a:gd name="T1" fmla="*/ 643 h 643"/>
                <a:gd name="T2" fmla="*/ 57 w 2041"/>
                <a:gd name="T3" fmla="*/ 611 h 643"/>
                <a:gd name="T4" fmla="*/ 113 w 2041"/>
                <a:gd name="T5" fmla="*/ 574 h 643"/>
                <a:gd name="T6" fmla="*/ 176 w 2041"/>
                <a:gd name="T7" fmla="*/ 542 h 643"/>
                <a:gd name="T8" fmla="*/ 232 w 2041"/>
                <a:gd name="T9" fmla="*/ 516 h 643"/>
                <a:gd name="T10" fmla="*/ 289 w 2041"/>
                <a:gd name="T11" fmla="*/ 484 h 643"/>
                <a:gd name="T12" fmla="*/ 351 w 2041"/>
                <a:gd name="T13" fmla="*/ 457 h 643"/>
                <a:gd name="T14" fmla="*/ 408 w 2041"/>
                <a:gd name="T15" fmla="*/ 431 h 643"/>
                <a:gd name="T16" fmla="*/ 465 w 2041"/>
                <a:gd name="T17" fmla="*/ 404 h 643"/>
                <a:gd name="T18" fmla="*/ 527 w 2041"/>
                <a:gd name="T19" fmla="*/ 377 h 643"/>
                <a:gd name="T20" fmla="*/ 584 w 2041"/>
                <a:gd name="T21" fmla="*/ 356 h 643"/>
                <a:gd name="T22" fmla="*/ 641 w 2041"/>
                <a:gd name="T23" fmla="*/ 330 h 643"/>
                <a:gd name="T24" fmla="*/ 703 w 2041"/>
                <a:gd name="T25" fmla="*/ 308 h 643"/>
                <a:gd name="T26" fmla="*/ 760 w 2041"/>
                <a:gd name="T27" fmla="*/ 287 h 643"/>
                <a:gd name="T28" fmla="*/ 816 w 2041"/>
                <a:gd name="T29" fmla="*/ 271 h 643"/>
                <a:gd name="T30" fmla="*/ 873 w 2041"/>
                <a:gd name="T31" fmla="*/ 250 h 643"/>
                <a:gd name="T32" fmla="*/ 935 w 2041"/>
                <a:gd name="T33" fmla="*/ 229 h 643"/>
                <a:gd name="T34" fmla="*/ 992 w 2041"/>
                <a:gd name="T35" fmla="*/ 213 h 643"/>
                <a:gd name="T36" fmla="*/ 1054 w 2041"/>
                <a:gd name="T37" fmla="*/ 197 h 643"/>
                <a:gd name="T38" fmla="*/ 1111 w 2041"/>
                <a:gd name="T39" fmla="*/ 181 h 643"/>
                <a:gd name="T40" fmla="*/ 1168 w 2041"/>
                <a:gd name="T41" fmla="*/ 165 h 643"/>
                <a:gd name="T42" fmla="*/ 1230 w 2041"/>
                <a:gd name="T43" fmla="*/ 149 h 643"/>
                <a:gd name="T44" fmla="*/ 1287 w 2041"/>
                <a:gd name="T45" fmla="*/ 133 h 643"/>
                <a:gd name="T46" fmla="*/ 1344 w 2041"/>
                <a:gd name="T47" fmla="*/ 122 h 643"/>
                <a:gd name="T48" fmla="*/ 1406 w 2041"/>
                <a:gd name="T49" fmla="*/ 106 h 643"/>
                <a:gd name="T50" fmla="*/ 1463 w 2041"/>
                <a:gd name="T51" fmla="*/ 96 h 643"/>
                <a:gd name="T52" fmla="*/ 1519 w 2041"/>
                <a:gd name="T53" fmla="*/ 85 h 643"/>
                <a:gd name="T54" fmla="*/ 1576 w 2041"/>
                <a:gd name="T55" fmla="*/ 74 h 643"/>
                <a:gd name="T56" fmla="*/ 1638 w 2041"/>
                <a:gd name="T57" fmla="*/ 59 h 643"/>
                <a:gd name="T58" fmla="*/ 1695 w 2041"/>
                <a:gd name="T59" fmla="*/ 48 h 643"/>
                <a:gd name="T60" fmla="*/ 1752 w 2041"/>
                <a:gd name="T61" fmla="*/ 43 h 643"/>
                <a:gd name="T62" fmla="*/ 1814 w 2041"/>
                <a:gd name="T63" fmla="*/ 32 h 643"/>
                <a:gd name="T64" fmla="*/ 1871 w 2041"/>
                <a:gd name="T65" fmla="*/ 21 h 643"/>
                <a:gd name="T66" fmla="*/ 1928 w 2041"/>
                <a:gd name="T67" fmla="*/ 11 h 643"/>
                <a:gd name="T68" fmla="*/ 1990 w 2041"/>
                <a:gd name="T69" fmla="*/ 5 h 643"/>
                <a:gd name="T70" fmla="*/ 2041 w 2041"/>
                <a:gd name="T71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41" h="643">
                  <a:moveTo>
                    <a:pt x="0" y="643"/>
                  </a:moveTo>
                  <a:lnTo>
                    <a:pt x="57" y="611"/>
                  </a:lnTo>
                  <a:lnTo>
                    <a:pt x="113" y="574"/>
                  </a:lnTo>
                  <a:lnTo>
                    <a:pt x="176" y="542"/>
                  </a:lnTo>
                  <a:lnTo>
                    <a:pt x="232" y="516"/>
                  </a:lnTo>
                  <a:lnTo>
                    <a:pt x="289" y="484"/>
                  </a:lnTo>
                  <a:lnTo>
                    <a:pt x="351" y="457"/>
                  </a:lnTo>
                  <a:lnTo>
                    <a:pt x="408" y="431"/>
                  </a:lnTo>
                  <a:lnTo>
                    <a:pt x="465" y="404"/>
                  </a:lnTo>
                  <a:lnTo>
                    <a:pt x="527" y="377"/>
                  </a:lnTo>
                  <a:lnTo>
                    <a:pt x="584" y="356"/>
                  </a:lnTo>
                  <a:lnTo>
                    <a:pt x="641" y="330"/>
                  </a:lnTo>
                  <a:lnTo>
                    <a:pt x="703" y="308"/>
                  </a:lnTo>
                  <a:lnTo>
                    <a:pt x="760" y="287"/>
                  </a:lnTo>
                  <a:lnTo>
                    <a:pt x="816" y="271"/>
                  </a:lnTo>
                  <a:lnTo>
                    <a:pt x="873" y="250"/>
                  </a:lnTo>
                  <a:lnTo>
                    <a:pt x="935" y="229"/>
                  </a:lnTo>
                  <a:lnTo>
                    <a:pt x="992" y="213"/>
                  </a:lnTo>
                  <a:lnTo>
                    <a:pt x="1054" y="197"/>
                  </a:lnTo>
                  <a:lnTo>
                    <a:pt x="1111" y="181"/>
                  </a:lnTo>
                  <a:lnTo>
                    <a:pt x="1168" y="165"/>
                  </a:lnTo>
                  <a:lnTo>
                    <a:pt x="1230" y="149"/>
                  </a:lnTo>
                  <a:lnTo>
                    <a:pt x="1287" y="133"/>
                  </a:lnTo>
                  <a:lnTo>
                    <a:pt x="1344" y="122"/>
                  </a:lnTo>
                  <a:lnTo>
                    <a:pt x="1406" y="106"/>
                  </a:lnTo>
                  <a:lnTo>
                    <a:pt x="1463" y="96"/>
                  </a:lnTo>
                  <a:lnTo>
                    <a:pt x="1519" y="85"/>
                  </a:lnTo>
                  <a:lnTo>
                    <a:pt x="1576" y="74"/>
                  </a:lnTo>
                  <a:lnTo>
                    <a:pt x="1638" y="59"/>
                  </a:lnTo>
                  <a:lnTo>
                    <a:pt x="1695" y="48"/>
                  </a:lnTo>
                  <a:lnTo>
                    <a:pt x="1752" y="43"/>
                  </a:lnTo>
                  <a:lnTo>
                    <a:pt x="1814" y="32"/>
                  </a:lnTo>
                  <a:lnTo>
                    <a:pt x="1871" y="21"/>
                  </a:lnTo>
                  <a:lnTo>
                    <a:pt x="1928" y="11"/>
                  </a:lnTo>
                  <a:lnTo>
                    <a:pt x="1990" y="5"/>
                  </a:lnTo>
                  <a:lnTo>
                    <a:pt x="2041" y="0"/>
                  </a:lnTo>
                </a:path>
              </a:pathLst>
            </a:custGeom>
            <a:noFill/>
            <a:ln w="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88" name="Oval 476"/>
            <p:cNvSpPr>
              <a:spLocks noChangeArrowheads="1"/>
            </p:cNvSpPr>
            <p:nvPr/>
          </p:nvSpPr>
          <p:spPr bwMode="auto">
            <a:xfrm>
              <a:off x="3152" y="2798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89" name="Oval 477"/>
            <p:cNvSpPr>
              <a:spLocks noChangeArrowheads="1"/>
            </p:cNvSpPr>
            <p:nvPr/>
          </p:nvSpPr>
          <p:spPr bwMode="auto">
            <a:xfrm>
              <a:off x="3202" y="2772"/>
              <a:ext cx="26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90" name="Oval 478"/>
            <p:cNvSpPr>
              <a:spLocks noChangeArrowheads="1"/>
            </p:cNvSpPr>
            <p:nvPr/>
          </p:nvSpPr>
          <p:spPr bwMode="auto">
            <a:xfrm>
              <a:off x="3253" y="2739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91" name="Oval 479"/>
            <p:cNvSpPr>
              <a:spLocks noChangeArrowheads="1"/>
            </p:cNvSpPr>
            <p:nvPr/>
          </p:nvSpPr>
          <p:spPr bwMode="auto">
            <a:xfrm>
              <a:off x="3309" y="2712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92" name="Oval 480"/>
            <p:cNvSpPr>
              <a:spLocks noChangeArrowheads="1"/>
            </p:cNvSpPr>
            <p:nvPr/>
          </p:nvSpPr>
          <p:spPr bwMode="auto">
            <a:xfrm>
              <a:off x="3361" y="2690"/>
              <a:ext cx="25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93" name="Oval 481"/>
            <p:cNvSpPr>
              <a:spLocks noChangeArrowheads="1"/>
            </p:cNvSpPr>
            <p:nvPr/>
          </p:nvSpPr>
          <p:spPr bwMode="auto">
            <a:xfrm>
              <a:off x="3412" y="2663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94" name="Oval 482"/>
            <p:cNvSpPr>
              <a:spLocks noChangeArrowheads="1"/>
            </p:cNvSpPr>
            <p:nvPr/>
          </p:nvSpPr>
          <p:spPr bwMode="auto">
            <a:xfrm>
              <a:off x="3468" y="2640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95" name="Oval 483"/>
            <p:cNvSpPr>
              <a:spLocks noChangeArrowheads="1"/>
            </p:cNvSpPr>
            <p:nvPr/>
          </p:nvSpPr>
          <p:spPr bwMode="auto">
            <a:xfrm>
              <a:off x="3519" y="2618"/>
              <a:ext cx="25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96" name="Oval 484"/>
            <p:cNvSpPr>
              <a:spLocks noChangeArrowheads="1"/>
            </p:cNvSpPr>
            <p:nvPr/>
          </p:nvSpPr>
          <p:spPr bwMode="auto">
            <a:xfrm>
              <a:off x="3569" y="2595"/>
              <a:ext cx="27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97" name="Oval 485"/>
            <p:cNvSpPr>
              <a:spLocks noChangeArrowheads="1"/>
            </p:cNvSpPr>
            <p:nvPr/>
          </p:nvSpPr>
          <p:spPr bwMode="auto">
            <a:xfrm>
              <a:off x="3626" y="2572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98" name="Oval 486"/>
            <p:cNvSpPr>
              <a:spLocks noChangeArrowheads="1"/>
            </p:cNvSpPr>
            <p:nvPr/>
          </p:nvSpPr>
          <p:spPr bwMode="auto">
            <a:xfrm>
              <a:off x="3677" y="2554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99" name="Oval 487"/>
            <p:cNvSpPr>
              <a:spLocks noChangeArrowheads="1"/>
            </p:cNvSpPr>
            <p:nvPr/>
          </p:nvSpPr>
          <p:spPr bwMode="auto">
            <a:xfrm>
              <a:off x="3728" y="2532"/>
              <a:ext cx="26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00" name="Oval 488"/>
            <p:cNvSpPr>
              <a:spLocks noChangeArrowheads="1"/>
            </p:cNvSpPr>
            <p:nvPr/>
          </p:nvSpPr>
          <p:spPr bwMode="auto">
            <a:xfrm>
              <a:off x="3785" y="2514"/>
              <a:ext cx="25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01" name="Oval 489"/>
            <p:cNvSpPr>
              <a:spLocks noChangeArrowheads="1"/>
            </p:cNvSpPr>
            <p:nvPr/>
          </p:nvSpPr>
          <p:spPr bwMode="auto">
            <a:xfrm>
              <a:off x="3835" y="2495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02" name="Oval 490"/>
            <p:cNvSpPr>
              <a:spLocks noChangeArrowheads="1"/>
            </p:cNvSpPr>
            <p:nvPr/>
          </p:nvSpPr>
          <p:spPr bwMode="auto">
            <a:xfrm>
              <a:off x="3886" y="2481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03" name="Oval 491"/>
            <p:cNvSpPr>
              <a:spLocks noChangeArrowheads="1"/>
            </p:cNvSpPr>
            <p:nvPr/>
          </p:nvSpPr>
          <p:spPr bwMode="auto">
            <a:xfrm>
              <a:off x="3938" y="2463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04" name="Oval 492"/>
            <p:cNvSpPr>
              <a:spLocks noChangeArrowheads="1"/>
            </p:cNvSpPr>
            <p:nvPr/>
          </p:nvSpPr>
          <p:spPr bwMode="auto">
            <a:xfrm>
              <a:off x="3993" y="2445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05" name="Oval 493"/>
            <p:cNvSpPr>
              <a:spLocks noChangeArrowheads="1"/>
            </p:cNvSpPr>
            <p:nvPr/>
          </p:nvSpPr>
          <p:spPr bwMode="auto">
            <a:xfrm>
              <a:off x="4045" y="2432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06" name="Oval 494"/>
            <p:cNvSpPr>
              <a:spLocks noChangeArrowheads="1"/>
            </p:cNvSpPr>
            <p:nvPr/>
          </p:nvSpPr>
          <p:spPr bwMode="auto">
            <a:xfrm>
              <a:off x="4101" y="2418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07" name="Oval 495"/>
            <p:cNvSpPr>
              <a:spLocks noChangeArrowheads="1"/>
            </p:cNvSpPr>
            <p:nvPr/>
          </p:nvSpPr>
          <p:spPr bwMode="auto">
            <a:xfrm>
              <a:off x="4152" y="2405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08" name="Oval 496"/>
            <p:cNvSpPr>
              <a:spLocks noChangeArrowheads="1"/>
            </p:cNvSpPr>
            <p:nvPr/>
          </p:nvSpPr>
          <p:spPr bwMode="auto">
            <a:xfrm>
              <a:off x="4202" y="2391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09" name="Oval 497"/>
            <p:cNvSpPr>
              <a:spLocks noChangeArrowheads="1"/>
            </p:cNvSpPr>
            <p:nvPr/>
          </p:nvSpPr>
          <p:spPr bwMode="auto">
            <a:xfrm>
              <a:off x="4259" y="2377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10" name="Oval 498"/>
            <p:cNvSpPr>
              <a:spLocks noChangeArrowheads="1"/>
            </p:cNvSpPr>
            <p:nvPr/>
          </p:nvSpPr>
          <p:spPr bwMode="auto">
            <a:xfrm>
              <a:off x="4310" y="2364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11" name="Oval 499"/>
            <p:cNvSpPr>
              <a:spLocks noChangeArrowheads="1"/>
            </p:cNvSpPr>
            <p:nvPr/>
          </p:nvSpPr>
          <p:spPr bwMode="auto">
            <a:xfrm>
              <a:off x="4361" y="2355"/>
              <a:ext cx="26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12" name="Oval 500"/>
            <p:cNvSpPr>
              <a:spLocks noChangeArrowheads="1"/>
            </p:cNvSpPr>
            <p:nvPr/>
          </p:nvSpPr>
          <p:spPr bwMode="auto">
            <a:xfrm>
              <a:off x="4417" y="2342"/>
              <a:ext cx="26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13" name="Oval 501"/>
            <p:cNvSpPr>
              <a:spLocks noChangeArrowheads="1"/>
            </p:cNvSpPr>
            <p:nvPr/>
          </p:nvSpPr>
          <p:spPr bwMode="auto">
            <a:xfrm>
              <a:off x="4468" y="2332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14" name="Oval 502"/>
            <p:cNvSpPr>
              <a:spLocks noChangeArrowheads="1"/>
            </p:cNvSpPr>
            <p:nvPr/>
          </p:nvSpPr>
          <p:spPr bwMode="auto">
            <a:xfrm>
              <a:off x="4519" y="2323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15" name="Oval 503"/>
            <p:cNvSpPr>
              <a:spLocks noChangeArrowheads="1"/>
            </p:cNvSpPr>
            <p:nvPr/>
          </p:nvSpPr>
          <p:spPr bwMode="auto">
            <a:xfrm>
              <a:off x="4570" y="2314"/>
              <a:ext cx="26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16" name="Oval 504"/>
            <p:cNvSpPr>
              <a:spLocks noChangeArrowheads="1"/>
            </p:cNvSpPr>
            <p:nvPr/>
          </p:nvSpPr>
          <p:spPr bwMode="auto">
            <a:xfrm>
              <a:off x="4626" y="2301"/>
              <a:ext cx="25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17" name="Oval 505"/>
            <p:cNvSpPr>
              <a:spLocks noChangeArrowheads="1"/>
            </p:cNvSpPr>
            <p:nvPr/>
          </p:nvSpPr>
          <p:spPr bwMode="auto">
            <a:xfrm>
              <a:off x="4678" y="2291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18" name="Oval 506"/>
            <p:cNvSpPr>
              <a:spLocks noChangeArrowheads="1"/>
            </p:cNvSpPr>
            <p:nvPr/>
          </p:nvSpPr>
          <p:spPr bwMode="auto">
            <a:xfrm>
              <a:off x="4728" y="2287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19" name="Oval 507"/>
            <p:cNvSpPr>
              <a:spLocks noChangeArrowheads="1"/>
            </p:cNvSpPr>
            <p:nvPr/>
          </p:nvSpPr>
          <p:spPr bwMode="auto">
            <a:xfrm>
              <a:off x="4785" y="2278"/>
              <a:ext cx="25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20" name="Oval 508"/>
            <p:cNvSpPr>
              <a:spLocks noChangeArrowheads="1"/>
            </p:cNvSpPr>
            <p:nvPr/>
          </p:nvSpPr>
          <p:spPr bwMode="auto">
            <a:xfrm>
              <a:off x="4836" y="2269"/>
              <a:ext cx="25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21" name="Oval 509"/>
            <p:cNvSpPr>
              <a:spLocks noChangeArrowheads="1"/>
            </p:cNvSpPr>
            <p:nvPr/>
          </p:nvSpPr>
          <p:spPr bwMode="auto">
            <a:xfrm>
              <a:off x="4886" y="2260"/>
              <a:ext cx="26" cy="2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22" name="Oval 510"/>
            <p:cNvSpPr>
              <a:spLocks noChangeArrowheads="1"/>
            </p:cNvSpPr>
            <p:nvPr/>
          </p:nvSpPr>
          <p:spPr bwMode="auto">
            <a:xfrm>
              <a:off x="4943" y="2256"/>
              <a:ext cx="25" cy="2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23" name="Rectangle 511"/>
            <p:cNvSpPr>
              <a:spLocks noChangeArrowheads="1"/>
            </p:cNvSpPr>
            <p:nvPr/>
          </p:nvSpPr>
          <p:spPr bwMode="auto">
            <a:xfrm>
              <a:off x="4498" y="2753"/>
              <a:ext cx="725" cy="467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24" name="Rectangle 512"/>
            <p:cNvSpPr>
              <a:spLocks noChangeArrowheads="1"/>
            </p:cNvSpPr>
            <p:nvPr/>
          </p:nvSpPr>
          <p:spPr bwMode="auto">
            <a:xfrm>
              <a:off x="4694" y="2778"/>
              <a:ext cx="65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000">
                  <a:solidFill>
                    <a:srgbClr val="000000"/>
                  </a:solidFill>
                  <a:latin typeface="Helvetica" pitchFamily="34" charset="0"/>
                </a:rPr>
                <a:t>13,9nm/89eV (Ag)</a:t>
              </a:r>
              <a:endParaRPr lang="de-DE" sz="1000"/>
            </a:p>
          </p:txBody>
        </p:sp>
        <p:sp>
          <p:nvSpPr>
            <p:cNvPr id="141825" name="Rectangle 513"/>
            <p:cNvSpPr>
              <a:spLocks noChangeArrowheads="1"/>
            </p:cNvSpPr>
            <p:nvPr/>
          </p:nvSpPr>
          <p:spPr bwMode="auto">
            <a:xfrm>
              <a:off x="4694" y="2889"/>
              <a:ext cx="65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000">
                  <a:solidFill>
                    <a:srgbClr val="000000"/>
                  </a:solidFill>
                  <a:latin typeface="Helvetica" pitchFamily="34" charset="0"/>
                </a:rPr>
                <a:t>14,7nm/84eV (Pd)</a:t>
              </a:r>
              <a:endParaRPr lang="de-DE" sz="1000"/>
            </a:p>
          </p:txBody>
        </p:sp>
        <p:sp>
          <p:nvSpPr>
            <p:cNvPr id="141826" name="Rectangle 514"/>
            <p:cNvSpPr>
              <a:spLocks noChangeArrowheads="1"/>
            </p:cNvSpPr>
            <p:nvPr/>
          </p:nvSpPr>
          <p:spPr bwMode="auto">
            <a:xfrm>
              <a:off x="4694" y="3000"/>
              <a:ext cx="67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000">
                  <a:solidFill>
                    <a:srgbClr val="000000"/>
                  </a:solidFill>
                  <a:latin typeface="Helvetica" pitchFamily="34" charset="0"/>
                </a:rPr>
                <a:t>18,9nm/66eV (Mo)</a:t>
              </a:r>
              <a:endParaRPr lang="de-DE" sz="1000"/>
            </a:p>
          </p:txBody>
        </p:sp>
        <p:sp>
          <p:nvSpPr>
            <p:cNvPr id="141827" name="Rectangle 515"/>
            <p:cNvSpPr>
              <a:spLocks noChangeArrowheads="1"/>
            </p:cNvSpPr>
            <p:nvPr/>
          </p:nvSpPr>
          <p:spPr bwMode="auto">
            <a:xfrm>
              <a:off x="4694" y="3112"/>
              <a:ext cx="63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000">
                  <a:solidFill>
                    <a:srgbClr val="000000"/>
                  </a:solidFill>
                  <a:latin typeface="Helvetica" pitchFamily="34" charset="0"/>
                </a:rPr>
                <a:t>22,0nm/56eV (Zr)</a:t>
              </a:r>
              <a:endParaRPr lang="de-DE" sz="1000"/>
            </a:p>
          </p:txBody>
        </p:sp>
        <p:grpSp>
          <p:nvGrpSpPr>
            <p:cNvPr id="141828" name="Group 516"/>
            <p:cNvGrpSpPr>
              <a:grpSpLocks/>
            </p:cNvGrpSpPr>
            <p:nvPr/>
          </p:nvGrpSpPr>
          <p:grpSpPr bwMode="auto">
            <a:xfrm>
              <a:off x="4434" y="2807"/>
              <a:ext cx="203" cy="358"/>
              <a:chOff x="4404" y="2671"/>
              <a:chExt cx="203" cy="358"/>
            </a:xfrm>
          </p:grpSpPr>
          <p:sp>
            <p:nvSpPr>
              <p:cNvPr id="141829" name="Line 517"/>
              <p:cNvSpPr>
                <a:spLocks noChangeShapeType="1"/>
              </p:cNvSpPr>
              <p:nvPr/>
            </p:nvSpPr>
            <p:spPr bwMode="auto">
              <a:xfrm>
                <a:off x="4404" y="2681"/>
                <a:ext cx="203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830" name="Oval 518"/>
              <p:cNvSpPr>
                <a:spLocks noChangeArrowheads="1"/>
              </p:cNvSpPr>
              <p:nvPr/>
            </p:nvSpPr>
            <p:spPr bwMode="auto">
              <a:xfrm>
                <a:off x="4496" y="2671"/>
                <a:ext cx="25" cy="2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831" name="Line 519"/>
              <p:cNvSpPr>
                <a:spLocks noChangeShapeType="1"/>
              </p:cNvSpPr>
              <p:nvPr/>
            </p:nvSpPr>
            <p:spPr bwMode="auto">
              <a:xfrm>
                <a:off x="4404" y="2794"/>
                <a:ext cx="203" cy="0"/>
              </a:xfrm>
              <a:prstGeom prst="line">
                <a:avLst/>
              </a:prstGeom>
              <a:noFill/>
              <a:ln w="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832" name="Oval 520"/>
              <p:cNvSpPr>
                <a:spLocks noChangeArrowheads="1"/>
              </p:cNvSpPr>
              <p:nvPr/>
            </p:nvSpPr>
            <p:spPr bwMode="auto">
              <a:xfrm>
                <a:off x="4496" y="2785"/>
                <a:ext cx="25" cy="23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833" name="Line 521"/>
              <p:cNvSpPr>
                <a:spLocks noChangeShapeType="1"/>
              </p:cNvSpPr>
              <p:nvPr/>
            </p:nvSpPr>
            <p:spPr bwMode="auto">
              <a:xfrm>
                <a:off x="4404" y="2902"/>
                <a:ext cx="203" cy="0"/>
              </a:xfrm>
              <a:prstGeom prst="line">
                <a:avLst/>
              </a:prstGeom>
              <a:noFill/>
              <a:ln w="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834" name="Oval 522"/>
              <p:cNvSpPr>
                <a:spLocks noChangeArrowheads="1"/>
              </p:cNvSpPr>
              <p:nvPr/>
            </p:nvSpPr>
            <p:spPr bwMode="auto">
              <a:xfrm>
                <a:off x="4496" y="2893"/>
                <a:ext cx="25" cy="23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835" name="Line 523"/>
              <p:cNvSpPr>
                <a:spLocks noChangeShapeType="1"/>
              </p:cNvSpPr>
              <p:nvPr/>
            </p:nvSpPr>
            <p:spPr bwMode="auto">
              <a:xfrm>
                <a:off x="4404" y="3016"/>
                <a:ext cx="203" cy="0"/>
              </a:xfrm>
              <a:prstGeom prst="line">
                <a:avLst/>
              </a:prstGeom>
              <a:noFill/>
              <a:ln w="0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836" name="Oval 524"/>
              <p:cNvSpPr>
                <a:spLocks noChangeArrowheads="1"/>
              </p:cNvSpPr>
              <p:nvPr/>
            </p:nvSpPr>
            <p:spPr bwMode="auto">
              <a:xfrm>
                <a:off x="4496" y="3006"/>
                <a:ext cx="25" cy="23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1837" name="Rectangle 525"/>
            <p:cNvSpPr>
              <a:spLocks noChangeArrowheads="1"/>
            </p:cNvSpPr>
            <p:nvPr/>
          </p:nvSpPr>
          <p:spPr bwMode="auto">
            <a:xfrm>
              <a:off x="4228" y="3572"/>
              <a:ext cx="93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000">
                  <a:solidFill>
                    <a:srgbClr val="000000"/>
                  </a:solidFill>
                  <a:latin typeface="Helvetica" pitchFamily="34" charset="0"/>
                </a:rPr>
                <a:t>Steerer-Magnets (7,2 Tm)</a:t>
              </a:r>
              <a:endParaRPr lang="de-DE" sz="1000"/>
            </a:p>
          </p:txBody>
        </p:sp>
        <p:sp>
          <p:nvSpPr>
            <p:cNvPr id="141838" name="Rectangle 526"/>
            <p:cNvSpPr>
              <a:spLocks noChangeArrowheads="1"/>
            </p:cNvSpPr>
            <p:nvPr/>
          </p:nvSpPr>
          <p:spPr bwMode="auto">
            <a:xfrm>
              <a:off x="4227" y="3430"/>
              <a:ext cx="88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000">
                  <a:solidFill>
                    <a:srgbClr val="000000"/>
                  </a:solidFill>
                  <a:latin typeface="Helvetica" pitchFamily="34" charset="0"/>
                </a:rPr>
                <a:t>Electron Cooler (240 kV)</a:t>
              </a:r>
              <a:endParaRPr lang="de-DE" sz="1000"/>
            </a:p>
          </p:txBody>
        </p:sp>
        <p:sp>
          <p:nvSpPr>
            <p:cNvPr id="141839" name="Rectangle 527"/>
            <p:cNvSpPr>
              <a:spLocks noChangeArrowheads="1"/>
            </p:cNvSpPr>
            <p:nvPr/>
          </p:nvSpPr>
          <p:spPr bwMode="auto">
            <a:xfrm>
              <a:off x="4229" y="3292"/>
              <a:ext cx="81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000">
                  <a:solidFill>
                    <a:srgbClr val="000000"/>
                  </a:solidFill>
                  <a:latin typeface="Helvetica" pitchFamily="34" charset="0"/>
                </a:rPr>
                <a:t>ESR-Magnets (10 Tm)</a:t>
              </a:r>
              <a:endParaRPr lang="de-DE" sz="1000"/>
            </a:p>
          </p:txBody>
        </p:sp>
        <p:sp>
          <p:nvSpPr>
            <p:cNvPr id="141840" name="Freeform 528"/>
            <p:cNvSpPr>
              <a:spLocks/>
            </p:cNvSpPr>
            <p:nvPr/>
          </p:nvSpPr>
          <p:spPr bwMode="auto">
            <a:xfrm>
              <a:off x="4049" y="3301"/>
              <a:ext cx="133" cy="64"/>
            </a:xfrm>
            <a:custGeom>
              <a:avLst/>
              <a:gdLst>
                <a:gd name="T0" fmla="*/ 0 w 148"/>
                <a:gd name="T1" fmla="*/ 75 h 75"/>
                <a:gd name="T2" fmla="*/ 148 w 148"/>
                <a:gd name="T3" fmla="*/ 75 h 75"/>
                <a:gd name="T4" fmla="*/ 148 w 148"/>
                <a:gd name="T5" fmla="*/ 0 h 75"/>
                <a:gd name="T6" fmla="*/ 0 w 148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75">
                  <a:moveTo>
                    <a:pt x="0" y="75"/>
                  </a:moveTo>
                  <a:lnTo>
                    <a:pt x="148" y="75"/>
                  </a:lnTo>
                  <a:lnTo>
                    <a:pt x="148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41" name="Freeform 529"/>
            <p:cNvSpPr>
              <a:spLocks/>
            </p:cNvSpPr>
            <p:nvPr/>
          </p:nvSpPr>
          <p:spPr bwMode="auto">
            <a:xfrm>
              <a:off x="4049" y="3301"/>
              <a:ext cx="133" cy="64"/>
            </a:xfrm>
            <a:custGeom>
              <a:avLst/>
              <a:gdLst>
                <a:gd name="T0" fmla="*/ 0 w 148"/>
                <a:gd name="T1" fmla="*/ 75 h 75"/>
                <a:gd name="T2" fmla="*/ 0 w 148"/>
                <a:gd name="T3" fmla="*/ 0 h 75"/>
                <a:gd name="T4" fmla="*/ 148 w 148"/>
                <a:gd name="T5" fmla="*/ 0 h 75"/>
                <a:gd name="T6" fmla="*/ 0 w 148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75">
                  <a:moveTo>
                    <a:pt x="0" y="75"/>
                  </a:moveTo>
                  <a:lnTo>
                    <a:pt x="0" y="0"/>
                  </a:lnTo>
                  <a:lnTo>
                    <a:pt x="148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42" name="Rectangle 530"/>
            <p:cNvSpPr>
              <a:spLocks noChangeArrowheads="1"/>
            </p:cNvSpPr>
            <p:nvPr/>
          </p:nvSpPr>
          <p:spPr bwMode="auto">
            <a:xfrm>
              <a:off x="4049" y="3301"/>
              <a:ext cx="138" cy="6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43" name="Freeform 531"/>
            <p:cNvSpPr>
              <a:spLocks/>
            </p:cNvSpPr>
            <p:nvPr/>
          </p:nvSpPr>
          <p:spPr bwMode="auto">
            <a:xfrm>
              <a:off x="4049" y="3445"/>
              <a:ext cx="133" cy="64"/>
            </a:xfrm>
            <a:custGeom>
              <a:avLst/>
              <a:gdLst>
                <a:gd name="T0" fmla="*/ 0 w 148"/>
                <a:gd name="T1" fmla="*/ 75 h 75"/>
                <a:gd name="T2" fmla="*/ 148 w 148"/>
                <a:gd name="T3" fmla="*/ 75 h 75"/>
                <a:gd name="T4" fmla="*/ 148 w 148"/>
                <a:gd name="T5" fmla="*/ 0 h 75"/>
                <a:gd name="T6" fmla="*/ 0 w 148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75">
                  <a:moveTo>
                    <a:pt x="0" y="75"/>
                  </a:moveTo>
                  <a:lnTo>
                    <a:pt x="148" y="75"/>
                  </a:lnTo>
                  <a:lnTo>
                    <a:pt x="148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44" name="Freeform 532"/>
            <p:cNvSpPr>
              <a:spLocks/>
            </p:cNvSpPr>
            <p:nvPr/>
          </p:nvSpPr>
          <p:spPr bwMode="auto">
            <a:xfrm>
              <a:off x="4049" y="3445"/>
              <a:ext cx="133" cy="64"/>
            </a:xfrm>
            <a:custGeom>
              <a:avLst/>
              <a:gdLst>
                <a:gd name="T0" fmla="*/ 0 w 148"/>
                <a:gd name="T1" fmla="*/ 75 h 75"/>
                <a:gd name="T2" fmla="*/ 0 w 148"/>
                <a:gd name="T3" fmla="*/ 0 h 75"/>
                <a:gd name="T4" fmla="*/ 148 w 148"/>
                <a:gd name="T5" fmla="*/ 0 h 75"/>
                <a:gd name="T6" fmla="*/ 0 w 148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75">
                  <a:moveTo>
                    <a:pt x="0" y="75"/>
                  </a:moveTo>
                  <a:lnTo>
                    <a:pt x="0" y="0"/>
                  </a:lnTo>
                  <a:lnTo>
                    <a:pt x="148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45" name="Rectangle 533"/>
            <p:cNvSpPr>
              <a:spLocks noChangeArrowheads="1"/>
            </p:cNvSpPr>
            <p:nvPr/>
          </p:nvSpPr>
          <p:spPr bwMode="auto">
            <a:xfrm>
              <a:off x="4049" y="3445"/>
              <a:ext cx="138" cy="6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46" name="Freeform 534"/>
            <p:cNvSpPr>
              <a:spLocks/>
            </p:cNvSpPr>
            <p:nvPr/>
          </p:nvSpPr>
          <p:spPr bwMode="auto">
            <a:xfrm>
              <a:off x="4049" y="3595"/>
              <a:ext cx="133" cy="63"/>
            </a:xfrm>
            <a:custGeom>
              <a:avLst/>
              <a:gdLst>
                <a:gd name="T0" fmla="*/ 0 w 148"/>
                <a:gd name="T1" fmla="*/ 74 h 74"/>
                <a:gd name="T2" fmla="*/ 148 w 148"/>
                <a:gd name="T3" fmla="*/ 74 h 74"/>
                <a:gd name="T4" fmla="*/ 148 w 148"/>
                <a:gd name="T5" fmla="*/ 0 h 74"/>
                <a:gd name="T6" fmla="*/ 0 w 148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74">
                  <a:moveTo>
                    <a:pt x="0" y="74"/>
                  </a:moveTo>
                  <a:lnTo>
                    <a:pt x="148" y="74"/>
                  </a:lnTo>
                  <a:lnTo>
                    <a:pt x="148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47" name="Freeform 535"/>
            <p:cNvSpPr>
              <a:spLocks/>
            </p:cNvSpPr>
            <p:nvPr/>
          </p:nvSpPr>
          <p:spPr bwMode="auto">
            <a:xfrm>
              <a:off x="4049" y="3595"/>
              <a:ext cx="133" cy="63"/>
            </a:xfrm>
            <a:custGeom>
              <a:avLst/>
              <a:gdLst>
                <a:gd name="T0" fmla="*/ 0 w 148"/>
                <a:gd name="T1" fmla="*/ 74 h 74"/>
                <a:gd name="T2" fmla="*/ 0 w 148"/>
                <a:gd name="T3" fmla="*/ 0 h 74"/>
                <a:gd name="T4" fmla="*/ 148 w 148"/>
                <a:gd name="T5" fmla="*/ 0 h 74"/>
                <a:gd name="T6" fmla="*/ 0 w 148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74">
                  <a:moveTo>
                    <a:pt x="0" y="74"/>
                  </a:moveTo>
                  <a:lnTo>
                    <a:pt x="0" y="0"/>
                  </a:lnTo>
                  <a:lnTo>
                    <a:pt x="148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48" name="Rectangle 536"/>
            <p:cNvSpPr>
              <a:spLocks noChangeArrowheads="1"/>
            </p:cNvSpPr>
            <p:nvPr/>
          </p:nvSpPr>
          <p:spPr bwMode="auto">
            <a:xfrm>
              <a:off x="4049" y="3595"/>
              <a:ext cx="138" cy="6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49" name="Rectangle 537"/>
            <p:cNvSpPr>
              <a:spLocks noChangeArrowheads="1"/>
            </p:cNvSpPr>
            <p:nvPr/>
          </p:nvSpPr>
          <p:spPr bwMode="auto">
            <a:xfrm>
              <a:off x="4377" y="2756"/>
              <a:ext cx="982" cy="4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751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AutoShape 2"/>
          <p:cNvSpPr>
            <a:spLocks noChangeArrowheads="1"/>
          </p:cNvSpPr>
          <p:nvPr/>
        </p:nvSpPr>
        <p:spPr bwMode="auto">
          <a:xfrm>
            <a:off x="3851920" y="1458889"/>
            <a:ext cx="4643437" cy="1874837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4034482" y="1530327"/>
            <a:ext cx="4460875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300" indent="-1143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/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Electron capture into a bound ionic state by emission of a photon</a:t>
            </a:r>
          </a:p>
          <a:p>
            <a:endParaRPr lang="en-US" sz="1600" b="1" i="1" dirty="0"/>
          </a:p>
          <a:p>
            <a:endParaRPr lang="en-US" sz="1600" b="1" i="1" dirty="0"/>
          </a:p>
          <a:p>
            <a:endParaRPr lang="en-US" sz="1600" b="1" i="1" dirty="0"/>
          </a:p>
          <a:p>
            <a:pPr marL="0" indent="0"/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Time-reversed </a:t>
            </a:r>
            <a:r>
              <a:rPr lang="en-U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photionization</a:t>
            </a:r>
            <a:r>
              <a:rPr lang="en-US" sz="1600" b="1" i="1" dirty="0"/>
              <a:t/>
            </a:r>
            <a:br>
              <a:rPr lang="en-US" sz="1600" b="1" i="1" dirty="0"/>
            </a:br>
            <a:endParaRPr lang="en-US" sz="1600" b="1" dirty="0"/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4140026" y="980728"/>
            <a:ext cx="37802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Verdana" pitchFamily="34" charset="0"/>
              </a:rPr>
              <a:t>Radiative</a:t>
            </a:r>
            <a:r>
              <a:rPr lang="en-US" sz="2000" b="1" dirty="0" smtClean="0">
                <a:latin typeface="Verdana" pitchFamily="34" charset="0"/>
              </a:rPr>
              <a:t> Recombination</a:t>
            </a:r>
            <a:endParaRPr lang="en-US" sz="2000" b="1" dirty="0">
              <a:latin typeface="Verdana" pitchFamily="34" charset="0"/>
            </a:endParaRPr>
          </a:p>
        </p:txBody>
      </p:sp>
      <p:graphicFrame>
        <p:nvGraphicFramePr>
          <p:cNvPr id="21506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586155"/>
              </p:ext>
            </p:extLst>
          </p:nvPr>
        </p:nvGraphicFramePr>
        <p:xfrm>
          <a:off x="4356745" y="2178027"/>
          <a:ext cx="26892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44" name="Formel" r:id="rId3" imgW="952200" imgH="228600" progId="Equation.3">
                  <p:embed/>
                </p:oleObj>
              </mc:Choice>
              <mc:Fallback>
                <p:oleObj name="Formel" r:id="rId3" imgW="952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745" y="2178027"/>
                        <a:ext cx="2689225" cy="4857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6" name="Text Box 86"/>
          <p:cNvSpPr txBox="1">
            <a:spLocks noChangeArrowheads="1"/>
          </p:cNvSpPr>
          <p:nvPr/>
        </p:nvSpPr>
        <p:spPr bwMode="auto">
          <a:xfrm>
            <a:off x="179388" y="312184"/>
            <a:ext cx="8853193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Dynamics in Strong Fields: </a:t>
            </a:r>
            <a:r>
              <a:rPr lang="en-US" sz="2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Radiative</a:t>
            </a:r>
            <a:r>
              <a:rPr lang="en-US" sz="2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Processes </a:t>
            </a:r>
            <a:endParaRPr lang="de-DE" sz="28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481996" y="1066046"/>
            <a:ext cx="2579441" cy="2500364"/>
            <a:chOff x="-239689" y="3753895"/>
            <a:chExt cx="2579441" cy="2500364"/>
          </a:xfrm>
        </p:grpSpPr>
        <p:sp>
          <p:nvSpPr>
            <p:cNvPr id="215048" name="Freeform 8"/>
            <p:cNvSpPr>
              <a:spLocks/>
            </p:cNvSpPr>
            <p:nvPr/>
          </p:nvSpPr>
          <p:spPr bwMode="auto">
            <a:xfrm>
              <a:off x="-22508" y="4002841"/>
              <a:ext cx="122352" cy="79962"/>
            </a:xfrm>
            <a:custGeom>
              <a:avLst/>
              <a:gdLst>
                <a:gd name="T0" fmla="*/ 51 w 97"/>
                <a:gd name="T1" fmla="*/ 92 h 93"/>
                <a:gd name="T2" fmla="*/ 56 w 97"/>
                <a:gd name="T3" fmla="*/ 92 h 93"/>
                <a:gd name="T4" fmla="*/ 61 w 97"/>
                <a:gd name="T5" fmla="*/ 91 h 93"/>
                <a:gd name="T6" fmla="*/ 66 w 97"/>
                <a:gd name="T7" fmla="*/ 89 h 93"/>
                <a:gd name="T8" fmla="*/ 71 w 97"/>
                <a:gd name="T9" fmla="*/ 87 h 93"/>
                <a:gd name="T10" fmla="*/ 75 w 97"/>
                <a:gd name="T11" fmla="*/ 84 h 93"/>
                <a:gd name="T12" fmla="*/ 78 w 97"/>
                <a:gd name="T13" fmla="*/ 82 h 93"/>
                <a:gd name="T14" fmla="*/ 83 w 97"/>
                <a:gd name="T15" fmla="*/ 79 h 93"/>
                <a:gd name="T16" fmla="*/ 86 w 97"/>
                <a:gd name="T17" fmla="*/ 76 h 93"/>
                <a:gd name="T18" fmla="*/ 90 w 97"/>
                <a:gd name="T19" fmla="*/ 71 h 93"/>
                <a:gd name="T20" fmla="*/ 92 w 97"/>
                <a:gd name="T21" fmla="*/ 67 h 93"/>
                <a:gd name="T22" fmla="*/ 95 w 97"/>
                <a:gd name="T23" fmla="*/ 62 h 93"/>
                <a:gd name="T24" fmla="*/ 96 w 97"/>
                <a:gd name="T25" fmla="*/ 57 h 93"/>
                <a:gd name="T26" fmla="*/ 97 w 97"/>
                <a:gd name="T27" fmla="*/ 52 h 93"/>
                <a:gd name="T28" fmla="*/ 97 w 97"/>
                <a:gd name="T29" fmla="*/ 47 h 93"/>
                <a:gd name="T30" fmla="*/ 97 w 97"/>
                <a:gd name="T31" fmla="*/ 43 h 93"/>
                <a:gd name="T32" fmla="*/ 97 w 97"/>
                <a:gd name="T33" fmla="*/ 38 h 93"/>
                <a:gd name="T34" fmla="*/ 96 w 97"/>
                <a:gd name="T35" fmla="*/ 33 h 93"/>
                <a:gd name="T36" fmla="*/ 93 w 97"/>
                <a:gd name="T37" fmla="*/ 28 h 93"/>
                <a:gd name="T38" fmla="*/ 91 w 97"/>
                <a:gd name="T39" fmla="*/ 23 h 93"/>
                <a:gd name="T40" fmla="*/ 88 w 97"/>
                <a:gd name="T41" fmla="*/ 20 h 93"/>
                <a:gd name="T42" fmla="*/ 85 w 97"/>
                <a:gd name="T43" fmla="*/ 15 h 93"/>
                <a:gd name="T44" fmla="*/ 82 w 97"/>
                <a:gd name="T45" fmla="*/ 11 h 93"/>
                <a:gd name="T46" fmla="*/ 77 w 97"/>
                <a:gd name="T47" fmla="*/ 8 h 93"/>
                <a:gd name="T48" fmla="*/ 73 w 97"/>
                <a:gd name="T49" fmla="*/ 6 h 93"/>
                <a:gd name="T50" fmla="*/ 68 w 97"/>
                <a:gd name="T51" fmla="*/ 3 h 93"/>
                <a:gd name="T52" fmla="*/ 65 w 97"/>
                <a:gd name="T53" fmla="*/ 2 h 93"/>
                <a:gd name="T54" fmla="*/ 60 w 97"/>
                <a:gd name="T55" fmla="*/ 1 h 93"/>
                <a:gd name="T56" fmla="*/ 55 w 97"/>
                <a:gd name="T57" fmla="*/ 0 h 93"/>
                <a:gd name="T58" fmla="*/ 50 w 97"/>
                <a:gd name="T59" fmla="*/ 0 h 93"/>
                <a:gd name="T60" fmla="*/ 46 w 97"/>
                <a:gd name="T61" fmla="*/ 0 h 93"/>
                <a:gd name="T62" fmla="*/ 41 w 97"/>
                <a:gd name="T63" fmla="*/ 0 h 93"/>
                <a:gd name="T64" fmla="*/ 36 w 97"/>
                <a:gd name="T65" fmla="*/ 1 h 93"/>
                <a:gd name="T66" fmla="*/ 31 w 97"/>
                <a:gd name="T67" fmla="*/ 2 h 93"/>
                <a:gd name="T68" fmla="*/ 26 w 97"/>
                <a:gd name="T69" fmla="*/ 5 h 93"/>
                <a:gd name="T70" fmla="*/ 22 w 97"/>
                <a:gd name="T71" fmla="*/ 7 h 93"/>
                <a:gd name="T72" fmla="*/ 19 w 97"/>
                <a:gd name="T73" fmla="*/ 10 h 93"/>
                <a:gd name="T74" fmla="*/ 14 w 97"/>
                <a:gd name="T75" fmla="*/ 12 h 93"/>
                <a:gd name="T76" fmla="*/ 11 w 97"/>
                <a:gd name="T77" fmla="*/ 16 h 93"/>
                <a:gd name="T78" fmla="*/ 8 w 97"/>
                <a:gd name="T79" fmla="*/ 21 h 93"/>
                <a:gd name="T80" fmla="*/ 5 w 97"/>
                <a:gd name="T81" fmla="*/ 25 h 93"/>
                <a:gd name="T82" fmla="*/ 3 w 97"/>
                <a:gd name="T83" fmla="*/ 30 h 93"/>
                <a:gd name="T84" fmla="*/ 1 w 97"/>
                <a:gd name="T85" fmla="*/ 35 h 93"/>
                <a:gd name="T86" fmla="*/ 0 w 97"/>
                <a:gd name="T87" fmla="*/ 40 h 93"/>
                <a:gd name="T88" fmla="*/ 0 w 97"/>
                <a:gd name="T89" fmla="*/ 44 h 93"/>
                <a:gd name="T90" fmla="*/ 0 w 97"/>
                <a:gd name="T91" fmla="*/ 48 h 93"/>
                <a:gd name="T92" fmla="*/ 0 w 97"/>
                <a:gd name="T93" fmla="*/ 53 h 93"/>
                <a:gd name="T94" fmla="*/ 1 w 97"/>
                <a:gd name="T95" fmla="*/ 58 h 93"/>
                <a:gd name="T96" fmla="*/ 4 w 97"/>
                <a:gd name="T97" fmla="*/ 63 h 93"/>
                <a:gd name="T98" fmla="*/ 6 w 97"/>
                <a:gd name="T99" fmla="*/ 68 h 93"/>
                <a:gd name="T100" fmla="*/ 9 w 97"/>
                <a:gd name="T101" fmla="*/ 72 h 93"/>
                <a:gd name="T102" fmla="*/ 13 w 97"/>
                <a:gd name="T103" fmla="*/ 77 h 93"/>
                <a:gd name="T104" fmla="*/ 15 w 97"/>
                <a:gd name="T105" fmla="*/ 81 h 93"/>
                <a:gd name="T106" fmla="*/ 20 w 97"/>
                <a:gd name="T107" fmla="*/ 83 h 93"/>
                <a:gd name="T108" fmla="*/ 24 w 97"/>
                <a:gd name="T109" fmla="*/ 86 h 93"/>
                <a:gd name="T110" fmla="*/ 29 w 97"/>
                <a:gd name="T111" fmla="*/ 88 h 93"/>
                <a:gd name="T112" fmla="*/ 32 w 97"/>
                <a:gd name="T113" fmla="*/ 89 h 93"/>
                <a:gd name="T114" fmla="*/ 37 w 97"/>
                <a:gd name="T115" fmla="*/ 91 h 93"/>
                <a:gd name="T116" fmla="*/ 42 w 97"/>
                <a:gd name="T117" fmla="*/ 92 h 93"/>
                <a:gd name="T118" fmla="*/ 47 w 97"/>
                <a:gd name="T119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93">
                  <a:moveTo>
                    <a:pt x="49" y="93"/>
                  </a:moveTo>
                  <a:lnTo>
                    <a:pt x="49" y="93"/>
                  </a:lnTo>
                  <a:lnTo>
                    <a:pt x="49" y="92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51" y="9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4" y="92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6" y="92"/>
                  </a:lnTo>
                  <a:lnTo>
                    <a:pt x="57" y="92"/>
                  </a:lnTo>
                  <a:lnTo>
                    <a:pt x="57" y="92"/>
                  </a:lnTo>
                  <a:lnTo>
                    <a:pt x="59" y="92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1" y="91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64" y="91"/>
                  </a:lnTo>
                  <a:lnTo>
                    <a:pt x="65" y="89"/>
                  </a:lnTo>
                  <a:lnTo>
                    <a:pt x="65" y="89"/>
                  </a:lnTo>
                  <a:lnTo>
                    <a:pt x="66" y="89"/>
                  </a:lnTo>
                  <a:lnTo>
                    <a:pt x="66" y="89"/>
                  </a:lnTo>
                  <a:lnTo>
                    <a:pt x="67" y="88"/>
                  </a:lnTo>
                  <a:lnTo>
                    <a:pt x="68" y="88"/>
                  </a:lnTo>
                  <a:lnTo>
                    <a:pt x="68" y="88"/>
                  </a:lnTo>
                  <a:lnTo>
                    <a:pt x="70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2" y="87"/>
                  </a:lnTo>
                  <a:lnTo>
                    <a:pt x="72" y="87"/>
                  </a:lnTo>
                  <a:lnTo>
                    <a:pt x="73" y="86"/>
                  </a:lnTo>
                  <a:lnTo>
                    <a:pt x="75" y="86"/>
                  </a:lnTo>
                  <a:lnTo>
                    <a:pt x="75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7" y="83"/>
                  </a:lnTo>
                  <a:lnTo>
                    <a:pt x="77" y="83"/>
                  </a:lnTo>
                  <a:lnTo>
                    <a:pt x="78" y="83"/>
                  </a:lnTo>
                  <a:lnTo>
                    <a:pt x="78" y="82"/>
                  </a:lnTo>
                  <a:lnTo>
                    <a:pt x="80" y="82"/>
                  </a:lnTo>
                  <a:lnTo>
                    <a:pt x="81" y="81"/>
                  </a:lnTo>
                  <a:lnTo>
                    <a:pt x="81" y="81"/>
                  </a:lnTo>
                  <a:lnTo>
                    <a:pt x="82" y="81"/>
                  </a:lnTo>
                  <a:lnTo>
                    <a:pt x="82" y="79"/>
                  </a:lnTo>
                  <a:lnTo>
                    <a:pt x="83" y="79"/>
                  </a:lnTo>
                  <a:lnTo>
                    <a:pt x="83" y="78"/>
                  </a:lnTo>
                  <a:lnTo>
                    <a:pt x="85" y="78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6" y="76"/>
                  </a:lnTo>
                  <a:lnTo>
                    <a:pt x="86" y="76"/>
                  </a:lnTo>
                  <a:lnTo>
                    <a:pt x="87" y="74"/>
                  </a:lnTo>
                  <a:lnTo>
                    <a:pt x="87" y="74"/>
                  </a:lnTo>
                  <a:lnTo>
                    <a:pt x="88" y="73"/>
                  </a:lnTo>
                  <a:lnTo>
                    <a:pt x="88" y="72"/>
                  </a:lnTo>
                  <a:lnTo>
                    <a:pt x="90" y="72"/>
                  </a:lnTo>
                  <a:lnTo>
                    <a:pt x="90" y="71"/>
                  </a:lnTo>
                  <a:lnTo>
                    <a:pt x="90" y="71"/>
                  </a:lnTo>
                  <a:lnTo>
                    <a:pt x="91" y="69"/>
                  </a:lnTo>
                  <a:lnTo>
                    <a:pt x="91" y="69"/>
                  </a:lnTo>
                  <a:lnTo>
                    <a:pt x="91" y="68"/>
                  </a:lnTo>
                  <a:lnTo>
                    <a:pt x="92" y="67"/>
                  </a:lnTo>
                  <a:lnTo>
                    <a:pt x="92" y="67"/>
                  </a:lnTo>
                  <a:lnTo>
                    <a:pt x="92" y="66"/>
                  </a:lnTo>
                  <a:lnTo>
                    <a:pt x="93" y="66"/>
                  </a:lnTo>
                  <a:lnTo>
                    <a:pt x="93" y="64"/>
                  </a:lnTo>
                  <a:lnTo>
                    <a:pt x="93" y="63"/>
                  </a:lnTo>
                  <a:lnTo>
                    <a:pt x="95" y="63"/>
                  </a:lnTo>
                  <a:lnTo>
                    <a:pt x="95" y="62"/>
                  </a:lnTo>
                  <a:lnTo>
                    <a:pt x="95" y="61"/>
                  </a:lnTo>
                  <a:lnTo>
                    <a:pt x="95" y="61"/>
                  </a:lnTo>
                  <a:lnTo>
                    <a:pt x="96" y="59"/>
                  </a:lnTo>
                  <a:lnTo>
                    <a:pt x="96" y="58"/>
                  </a:lnTo>
                  <a:lnTo>
                    <a:pt x="96" y="58"/>
                  </a:lnTo>
                  <a:lnTo>
                    <a:pt x="96" y="57"/>
                  </a:lnTo>
                  <a:lnTo>
                    <a:pt x="96" y="56"/>
                  </a:lnTo>
                  <a:lnTo>
                    <a:pt x="97" y="56"/>
                  </a:lnTo>
                  <a:lnTo>
                    <a:pt x="97" y="54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97" y="52"/>
                  </a:lnTo>
                  <a:lnTo>
                    <a:pt x="97" y="51"/>
                  </a:lnTo>
                  <a:lnTo>
                    <a:pt x="97" y="51"/>
                  </a:lnTo>
                  <a:lnTo>
                    <a:pt x="97" y="49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97" y="47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7" y="44"/>
                  </a:lnTo>
                  <a:lnTo>
                    <a:pt x="97" y="43"/>
                  </a:lnTo>
                  <a:lnTo>
                    <a:pt x="97" y="43"/>
                  </a:lnTo>
                  <a:lnTo>
                    <a:pt x="97" y="42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97" y="40"/>
                  </a:lnTo>
                  <a:lnTo>
                    <a:pt x="97" y="38"/>
                  </a:lnTo>
                  <a:lnTo>
                    <a:pt x="97" y="38"/>
                  </a:lnTo>
                  <a:lnTo>
                    <a:pt x="97" y="37"/>
                  </a:lnTo>
                  <a:lnTo>
                    <a:pt x="97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6" y="32"/>
                  </a:lnTo>
                  <a:lnTo>
                    <a:pt x="95" y="31"/>
                  </a:lnTo>
                  <a:lnTo>
                    <a:pt x="95" y="31"/>
                  </a:lnTo>
                  <a:lnTo>
                    <a:pt x="95" y="30"/>
                  </a:lnTo>
                  <a:lnTo>
                    <a:pt x="95" y="28"/>
                  </a:lnTo>
                  <a:lnTo>
                    <a:pt x="93" y="28"/>
                  </a:lnTo>
                  <a:lnTo>
                    <a:pt x="93" y="27"/>
                  </a:lnTo>
                  <a:lnTo>
                    <a:pt x="93" y="26"/>
                  </a:lnTo>
                  <a:lnTo>
                    <a:pt x="92" y="26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1" y="23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90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7" y="17"/>
                  </a:lnTo>
                  <a:lnTo>
                    <a:pt x="87" y="17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3"/>
                  </a:lnTo>
                  <a:lnTo>
                    <a:pt x="83" y="13"/>
                  </a:lnTo>
                  <a:lnTo>
                    <a:pt x="83" y="12"/>
                  </a:lnTo>
                  <a:lnTo>
                    <a:pt x="82" y="12"/>
                  </a:lnTo>
                  <a:lnTo>
                    <a:pt x="82" y="11"/>
                  </a:lnTo>
                  <a:lnTo>
                    <a:pt x="81" y="11"/>
                  </a:lnTo>
                  <a:lnTo>
                    <a:pt x="81" y="11"/>
                  </a:lnTo>
                  <a:lnTo>
                    <a:pt x="80" y="10"/>
                  </a:lnTo>
                  <a:lnTo>
                    <a:pt x="78" y="10"/>
                  </a:lnTo>
                  <a:lnTo>
                    <a:pt x="78" y="8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3" y="6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1" y="5"/>
                  </a:lnTo>
                  <a:lnTo>
                    <a:pt x="71" y="5"/>
                  </a:lnTo>
                  <a:lnTo>
                    <a:pt x="70" y="3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7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4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9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0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7" y="3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4" y="26"/>
                  </a:lnTo>
                  <a:lnTo>
                    <a:pt x="4" y="27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5"/>
                  </a:lnTo>
                  <a:lnTo>
                    <a:pt x="1" y="36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1" y="57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9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62"/>
                  </a:lnTo>
                  <a:lnTo>
                    <a:pt x="3" y="63"/>
                  </a:lnTo>
                  <a:lnTo>
                    <a:pt x="4" y="63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6" y="68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9" y="72"/>
                  </a:lnTo>
                  <a:lnTo>
                    <a:pt x="9" y="73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1" y="76"/>
                  </a:lnTo>
                  <a:lnTo>
                    <a:pt x="11" y="76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78"/>
                  </a:lnTo>
                  <a:lnTo>
                    <a:pt x="14" y="78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5" y="81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7" y="82"/>
                  </a:lnTo>
                  <a:lnTo>
                    <a:pt x="19" y="82"/>
                  </a:lnTo>
                  <a:lnTo>
                    <a:pt x="19" y="83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21" y="84"/>
                  </a:lnTo>
                  <a:lnTo>
                    <a:pt x="21" y="84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4" y="86"/>
                  </a:lnTo>
                  <a:lnTo>
                    <a:pt x="25" y="87"/>
                  </a:lnTo>
                  <a:lnTo>
                    <a:pt x="25" y="87"/>
                  </a:lnTo>
                  <a:lnTo>
                    <a:pt x="26" y="87"/>
                  </a:lnTo>
                  <a:lnTo>
                    <a:pt x="26" y="87"/>
                  </a:lnTo>
                  <a:lnTo>
                    <a:pt x="27" y="88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30" y="88"/>
                  </a:lnTo>
                  <a:lnTo>
                    <a:pt x="31" y="89"/>
                  </a:lnTo>
                  <a:lnTo>
                    <a:pt x="31" y="89"/>
                  </a:lnTo>
                  <a:lnTo>
                    <a:pt x="32" y="89"/>
                  </a:lnTo>
                  <a:lnTo>
                    <a:pt x="32" y="89"/>
                  </a:lnTo>
                  <a:lnTo>
                    <a:pt x="34" y="91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6" y="91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9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1" y="92"/>
                  </a:lnTo>
                  <a:lnTo>
                    <a:pt x="42" y="92"/>
                  </a:lnTo>
                  <a:lnTo>
                    <a:pt x="42" y="92"/>
                  </a:lnTo>
                  <a:lnTo>
                    <a:pt x="44" y="92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6" y="92"/>
                  </a:lnTo>
                  <a:lnTo>
                    <a:pt x="47" y="92"/>
                  </a:lnTo>
                  <a:lnTo>
                    <a:pt x="47" y="92"/>
                  </a:lnTo>
                  <a:lnTo>
                    <a:pt x="49" y="92"/>
                  </a:lnTo>
                  <a:lnTo>
                    <a:pt x="49" y="92"/>
                  </a:lnTo>
                </a:path>
              </a:pathLst>
            </a:custGeom>
            <a:solidFill>
              <a:schemeClr val="bg1"/>
            </a:solidFill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049" name="Oval 9"/>
            <p:cNvSpPr>
              <a:spLocks noChangeArrowheads="1"/>
            </p:cNvSpPr>
            <p:nvPr/>
          </p:nvSpPr>
          <p:spPr bwMode="auto">
            <a:xfrm>
              <a:off x="850715" y="6060812"/>
              <a:ext cx="144140" cy="883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050" name="Freeform 10"/>
            <p:cNvSpPr>
              <a:spLocks/>
            </p:cNvSpPr>
            <p:nvPr/>
          </p:nvSpPr>
          <p:spPr bwMode="auto">
            <a:xfrm>
              <a:off x="897644" y="6020129"/>
              <a:ext cx="38549" cy="50502"/>
            </a:xfrm>
            <a:custGeom>
              <a:avLst/>
              <a:gdLst>
                <a:gd name="T0" fmla="*/ 0 w 30"/>
                <a:gd name="T1" fmla="*/ 0 h 59"/>
                <a:gd name="T2" fmla="*/ 15 w 30"/>
                <a:gd name="T3" fmla="*/ 59 h 59"/>
                <a:gd name="T4" fmla="*/ 30 w 30"/>
                <a:gd name="T5" fmla="*/ 0 h 59"/>
                <a:gd name="T6" fmla="*/ 0 w 30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">
                  <a:moveTo>
                    <a:pt x="0" y="0"/>
                  </a:moveTo>
                  <a:lnTo>
                    <a:pt x="15" y="59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051" name="Line 11"/>
            <p:cNvSpPr>
              <a:spLocks noChangeShapeType="1"/>
            </p:cNvSpPr>
            <p:nvPr/>
          </p:nvSpPr>
          <p:spPr bwMode="auto">
            <a:xfrm>
              <a:off x="917757" y="4047732"/>
              <a:ext cx="1676" cy="197520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052" name="Line 12"/>
            <p:cNvSpPr>
              <a:spLocks noChangeShapeType="1"/>
            </p:cNvSpPr>
            <p:nvPr/>
          </p:nvSpPr>
          <p:spPr bwMode="auto">
            <a:xfrm>
              <a:off x="114929" y="6105702"/>
              <a:ext cx="1143066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053" name="Line 13"/>
            <p:cNvSpPr>
              <a:spLocks noChangeShapeType="1"/>
            </p:cNvSpPr>
            <p:nvPr/>
          </p:nvSpPr>
          <p:spPr bwMode="auto">
            <a:xfrm>
              <a:off x="108224" y="4732320"/>
              <a:ext cx="1143066" cy="0"/>
            </a:xfrm>
            <a:prstGeom prst="line">
              <a:avLst/>
            </a:prstGeom>
            <a:noFill/>
            <a:ln w="587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054" name="Line 14"/>
            <p:cNvSpPr>
              <a:spLocks noChangeShapeType="1"/>
            </p:cNvSpPr>
            <p:nvPr/>
          </p:nvSpPr>
          <p:spPr bwMode="auto">
            <a:xfrm>
              <a:off x="114929" y="4817893"/>
              <a:ext cx="1143066" cy="140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055" name="Line 15"/>
            <p:cNvSpPr>
              <a:spLocks noChangeShapeType="1"/>
            </p:cNvSpPr>
            <p:nvPr/>
          </p:nvSpPr>
          <p:spPr bwMode="auto">
            <a:xfrm>
              <a:off x="123309" y="4893646"/>
              <a:ext cx="114139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056" name="Line 16"/>
            <p:cNvSpPr>
              <a:spLocks noChangeShapeType="1"/>
            </p:cNvSpPr>
            <p:nvPr/>
          </p:nvSpPr>
          <p:spPr bwMode="auto">
            <a:xfrm>
              <a:off x="130013" y="5098462"/>
              <a:ext cx="114139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057" name="Freeform 17"/>
            <p:cNvSpPr>
              <a:spLocks/>
            </p:cNvSpPr>
            <p:nvPr/>
          </p:nvSpPr>
          <p:spPr bwMode="auto">
            <a:xfrm>
              <a:off x="862447" y="4029495"/>
              <a:ext cx="48605" cy="16834"/>
            </a:xfrm>
            <a:custGeom>
              <a:avLst/>
              <a:gdLst>
                <a:gd name="T0" fmla="*/ 0 w 39"/>
                <a:gd name="T1" fmla="*/ 20 h 20"/>
                <a:gd name="T2" fmla="*/ 39 w 39"/>
                <a:gd name="T3" fmla="*/ 10 h 20"/>
                <a:gd name="T4" fmla="*/ 0 w 39"/>
                <a:gd name="T5" fmla="*/ 0 h 20"/>
                <a:gd name="T6" fmla="*/ 0 w 3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20">
                  <a:moveTo>
                    <a:pt x="0" y="20"/>
                  </a:moveTo>
                  <a:lnTo>
                    <a:pt x="39" y="10"/>
                  </a:lnTo>
                  <a:lnTo>
                    <a:pt x="0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058" name="Line 18"/>
            <p:cNvSpPr>
              <a:spLocks noChangeShapeType="1"/>
            </p:cNvSpPr>
            <p:nvPr/>
          </p:nvSpPr>
          <p:spPr bwMode="auto">
            <a:xfrm>
              <a:off x="114929" y="4037913"/>
              <a:ext cx="747518" cy="0"/>
            </a:xfrm>
            <a:prstGeom prst="line">
              <a:avLst/>
            </a:prstGeom>
            <a:noFill/>
            <a:ln w="17526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059" name="Freeform 19"/>
            <p:cNvSpPr>
              <a:spLocks/>
            </p:cNvSpPr>
            <p:nvPr/>
          </p:nvSpPr>
          <p:spPr bwMode="auto">
            <a:xfrm>
              <a:off x="942897" y="5292054"/>
              <a:ext cx="888307" cy="237080"/>
            </a:xfrm>
            <a:custGeom>
              <a:avLst/>
              <a:gdLst>
                <a:gd name="T0" fmla="*/ 0 w 624"/>
                <a:gd name="T1" fmla="*/ 56 h 112"/>
                <a:gd name="T2" fmla="*/ 48 w 624"/>
                <a:gd name="T3" fmla="*/ 56 h 112"/>
                <a:gd name="T4" fmla="*/ 96 w 624"/>
                <a:gd name="T5" fmla="*/ 104 h 112"/>
                <a:gd name="T6" fmla="*/ 144 w 624"/>
                <a:gd name="T7" fmla="*/ 8 h 112"/>
                <a:gd name="T8" fmla="*/ 192 w 624"/>
                <a:gd name="T9" fmla="*/ 104 h 112"/>
                <a:gd name="T10" fmla="*/ 240 w 624"/>
                <a:gd name="T11" fmla="*/ 8 h 112"/>
                <a:gd name="T12" fmla="*/ 288 w 624"/>
                <a:gd name="T13" fmla="*/ 104 h 112"/>
                <a:gd name="T14" fmla="*/ 336 w 624"/>
                <a:gd name="T15" fmla="*/ 8 h 112"/>
                <a:gd name="T16" fmla="*/ 384 w 624"/>
                <a:gd name="T17" fmla="*/ 104 h 112"/>
                <a:gd name="T18" fmla="*/ 432 w 624"/>
                <a:gd name="T19" fmla="*/ 8 h 112"/>
                <a:gd name="T20" fmla="*/ 480 w 624"/>
                <a:gd name="T21" fmla="*/ 104 h 112"/>
                <a:gd name="T22" fmla="*/ 528 w 624"/>
                <a:gd name="T23" fmla="*/ 8 h 112"/>
                <a:gd name="T24" fmla="*/ 576 w 624"/>
                <a:gd name="T25" fmla="*/ 56 h 112"/>
                <a:gd name="T26" fmla="*/ 624 w 624"/>
                <a:gd name="T27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4" h="112">
                  <a:moveTo>
                    <a:pt x="0" y="56"/>
                  </a:moveTo>
                  <a:cubicBezTo>
                    <a:pt x="16" y="52"/>
                    <a:pt x="32" y="48"/>
                    <a:pt x="48" y="56"/>
                  </a:cubicBezTo>
                  <a:cubicBezTo>
                    <a:pt x="64" y="64"/>
                    <a:pt x="80" y="112"/>
                    <a:pt x="96" y="104"/>
                  </a:cubicBezTo>
                  <a:cubicBezTo>
                    <a:pt x="112" y="96"/>
                    <a:pt x="128" y="8"/>
                    <a:pt x="144" y="8"/>
                  </a:cubicBezTo>
                  <a:cubicBezTo>
                    <a:pt x="160" y="8"/>
                    <a:pt x="176" y="104"/>
                    <a:pt x="192" y="104"/>
                  </a:cubicBezTo>
                  <a:cubicBezTo>
                    <a:pt x="208" y="104"/>
                    <a:pt x="224" y="8"/>
                    <a:pt x="240" y="8"/>
                  </a:cubicBezTo>
                  <a:cubicBezTo>
                    <a:pt x="256" y="8"/>
                    <a:pt x="272" y="104"/>
                    <a:pt x="288" y="104"/>
                  </a:cubicBezTo>
                  <a:cubicBezTo>
                    <a:pt x="304" y="104"/>
                    <a:pt x="320" y="8"/>
                    <a:pt x="336" y="8"/>
                  </a:cubicBezTo>
                  <a:cubicBezTo>
                    <a:pt x="352" y="8"/>
                    <a:pt x="368" y="104"/>
                    <a:pt x="384" y="104"/>
                  </a:cubicBezTo>
                  <a:cubicBezTo>
                    <a:pt x="400" y="104"/>
                    <a:pt x="416" y="8"/>
                    <a:pt x="432" y="8"/>
                  </a:cubicBezTo>
                  <a:cubicBezTo>
                    <a:pt x="448" y="8"/>
                    <a:pt x="464" y="104"/>
                    <a:pt x="480" y="104"/>
                  </a:cubicBezTo>
                  <a:cubicBezTo>
                    <a:pt x="496" y="104"/>
                    <a:pt x="512" y="16"/>
                    <a:pt x="528" y="8"/>
                  </a:cubicBezTo>
                  <a:cubicBezTo>
                    <a:pt x="544" y="0"/>
                    <a:pt x="560" y="48"/>
                    <a:pt x="576" y="56"/>
                  </a:cubicBezTo>
                  <a:cubicBezTo>
                    <a:pt x="592" y="64"/>
                    <a:pt x="616" y="56"/>
                    <a:pt x="624" y="56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060" name="Rectangle 20"/>
            <p:cNvSpPr>
              <a:spLocks noChangeArrowheads="1"/>
            </p:cNvSpPr>
            <p:nvPr/>
          </p:nvSpPr>
          <p:spPr bwMode="auto">
            <a:xfrm>
              <a:off x="-22508" y="3877988"/>
              <a:ext cx="475998" cy="31984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>
                  <a:solidFill>
                    <a:srgbClr val="000000"/>
                  </a:solidFill>
                </a:rPr>
                <a:t>E</a:t>
              </a:r>
              <a:r>
                <a:rPr lang="en-US" sz="2100" baseline="-25000">
                  <a:solidFill>
                    <a:srgbClr val="000000"/>
                  </a:solidFill>
                </a:rPr>
                <a:t>KIN</a:t>
              </a:r>
            </a:p>
          </p:txBody>
        </p:sp>
        <p:graphicFrame>
          <p:nvGraphicFramePr>
            <p:cNvPr id="215061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9825590"/>
                </p:ext>
              </p:extLst>
            </p:nvPr>
          </p:nvGraphicFramePr>
          <p:xfrm>
            <a:off x="1023348" y="5561400"/>
            <a:ext cx="482703" cy="33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45" name="Equation" r:id="rId5" imgW="215640" imgH="177480" progId="Equation.3">
                    <p:embed/>
                  </p:oleObj>
                </mc:Choice>
                <mc:Fallback>
                  <p:oleObj name="Equation" r:id="rId5" imgW="21564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3348" y="5561400"/>
                          <a:ext cx="482703" cy="33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062" name="Oval 22"/>
            <p:cNvSpPr>
              <a:spLocks noChangeArrowheads="1"/>
            </p:cNvSpPr>
            <p:nvPr/>
          </p:nvSpPr>
          <p:spPr bwMode="auto">
            <a:xfrm>
              <a:off x="862447" y="3945325"/>
              <a:ext cx="80450" cy="134673"/>
            </a:xfrm>
            <a:prstGeom prst="ellips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063" name="Text Box 23"/>
            <p:cNvSpPr txBox="1">
              <a:spLocks noChangeArrowheads="1"/>
            </p:cNvSpPr>
            <p:nvPr/>
          </p:nvSpPr>
          <p:spPr bwMode="auto">
            <a:xfrm>
              <a:off x="-102958" y="4079998"/>
              <a:ext cx="814560" cy="305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electron</a:t>
              </a:r>
            </a:p>
          </p:txBody>
        </p:sp>
        <p:sp>
          <p:nvSpPr>
            <p:cNvPr id="215064" name="Text Box 24"/>
            <p:cNvSpPr txBox="1">
              <a:spLocks noChangeArrowheads="1"/>
            </p:cNvSpPr>
            <p:nvPr/>
          </p:nvSpPr>
          <p:spPr bwMode="auto">
            <a:xfrm>
              <a:off x="1184249" y="3810652"/>
              <a:ext cx="1121278" cy="33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continuum</a:t>
              </a:r>
            </a:p>
          </p:txBody>
        </p:sp>
        <p:sp>
          <p:nvSpPr>
            <p:cNvPr id="215065" name="Text Box 25"/>
            <p:cNvSpPr txBox="1">
              <a:spLocks noChangeArrowheads="1"/>
            </p:cNvSpPr>
            <p:nvPr/>
          </p:nvSpPr>
          <p:spPr bwMode="auto">
            <a:xfrm>
              <a:off x="1345150" y="4551353"/>
              <a:ext cx="804504" cy="582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bound </a:t>
              </a:r>
            </a:p>
            <a:p>
              <a:r>
                <a:rPr lang="en-US" sz="1600"/>
                <a:t>states</a:t>
              </a:r>
            </a:p>
          </p:txBody>
        </p:sp>
        <p:sp>
          <p:nvSpPr>
            <p:cNvPr id="60" name="AutoShape 2"/>
            <p:cNvSpPr>
              <a:spLocks noChangeArrowheads="1"/>
            </p:cNvSpPr>
            <p:nvPr/>
          </p:nvSpPr>
          <p:spPr bwMode="auto">
            <a:xfrm>
              <a:off x="-239689" y="3753895"/>
              <a:ext cx="2579441" cy="2500364"/>
            </a:xfrm>
            <a:prstGeom prst="roundRect">
              <a:avLst>
                <a:gd name="adj" fmla="val 16667"/>
              </a:avLst>
            </a:prstGeom>
            <a:noFill/>
            <a:ln w="6985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48282" name="Picture 15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19" y="4005064"/>
            <a:ext cx="2988002" cy="231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285" name="Picture 15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t="18875" r="18158" b="21860"/>
          <a:stretch/>
        </p:blipFill>
        <p:spPr bwMode="auto">
          <a:xfrm>
            <a:off x="1422393" y="4005064"/>
            <a:ext cx="2326208" cy="250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288585" y="3722167"/>
            <a:ext cx="1339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Polarization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4" name="Textfeld 33"/>
          <p:cNvSpPr txBox="1"/>
          <p:nvPr/>
        </p:nvSpPr>
        <p:spPr>
          <a:xfrm>
            <a:off x="1763688" y="3744328"/>
            <a:ext cx="2056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angular </a:t>
            </a:r>
            <a:r>
              <a:rPr lang="de-DE" dirty="0" err="1" smtClean="0"/>
              <a:t>distribution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433119" y="3062664"/>
            <a:ext cx="3194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Schnopper</a:t>
            </a:r>
            <a:r>
              <a:rPr lang="de-DE" sz="1600" dirty="0" smtClean="0"/>
              <a:t> et al., PRL 29, 898 (1972)</a:t>
            </a:r>
            <a:endParaRPr lang="de-DE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6059687"/>
            <a:ext cx="1572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Spindler et al., </a:t>
            </a:r>
          </a:p>
          <a:p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42, 832 (1979)</a:t>
            </a:r>
            <a:endParaRPr lang="de-D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87603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323850" y="-90265"/>
            <a:ext cx="9467850" cy="1143001"/>
          </a:xfrm>
        </p:spPr>
        <p:txBody>
          <a:bodyPr/>
          <a:lstStyle/>
          <a:p>
            <a:r>
              <a:rPr lang="de-DE" sz="2800" dirty="0"/>
              <a:t>K-REC Distribution </a:t>
            </a:r>
            <a:r>
              <a:rPr lang="de-DE" sz="2800" dirty="0" err="1"/>
              <a:t>for</a:t>
            </a:r>
            <a:r>
              <a:rPr lang="de-DE" sz="2800" dirty="0"/>
              <a:t> Xe</a:t>
            </a:r>
            <a:r>
              <a:rPr lang="de-DE" sz="2800" baseline="30000" dirty="0"/>
              <a:t>54+</a:t>
            </a:r>
            <a:r>
              <a:rPr lang="de-DE" sz="2800" dirty="0"/>
              <a:t> (200 </a:t>
            </a:r>
            <a:r>
              <a:rPr lang="de-DE" sz="2800" dirty="0" err="1"/>
              <a:t>MeV</a:t>
            </a:r>
            <a:r>
              <a:rPr lang="de-DE" sz="2800" dirty="0"/>
              <a:t>/u) </a:t>
            </a:r>
            <a:endParaRPr lang="en-US" sz="2800" dirty="0"/>
          </a:p>
        </p:txBody>
      </p:sp>
      <p:graphicFrame>
        <p:nvGraphicFramePr>
          <p:cNvPr id="4638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420167"/>
              </p:ext>
            </p:extLst>
          </p:nvPr>
        </p:nvGraphicFramePr>
        <p:xfrm>
          <a:off x="-52388" y="182563"/>
          <a:ext cx="5213351" cy="600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68" name="Graph" r:id="rId4" imgW="2873520" imgH="4068360" progId="Origin50.Graph">
                  <p:embed/>
                </p:oleObj>
              </mc:Choice>
              <mc:Fallback>
                <p:oleObj name="Graph" r:id="rId4" imgW="2873520" imgH="40683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2388" y="182563"/>
                        <a:ext cx="5213351" cy="600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3876" name="AutoShape 4"/>
          <p:cNvSpPr>
            <a:spLocks noChangeArrowheads="1"/>
          </p:cNvSpPr>
          <p:nvPr/>
        </p:nvSpPr>
        <p:spPr bwMode="auto">
          <a:xfrm>
            <a:off x="4267200" y="1943100"/>
            <a:ext cx="711200" cy="285750"/>
          </a:xfrm>
          <a:prstGeom prst="leftArrow">
            <a:avLst>
              <a:gd name="adj1" fmla="val 50000"/>
              <a:gd name="adj2" fmla="val 62222"/>
            </a:avLst>
          </a:prstGeom>
          <a:solidFill>
            <a:srgbClr val="0070C0"/>
          </a:solidFill>
          <a:ln w="222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463877" name="Text Box 5"/>
          <p:cNvSpPr txBox="1">
            <a:spLocks noChangeArrowheads="1"/>
          </p:cNvSpPr>
          <p:nvPr/>
        </p:nvSpPr>
        <p:spPr bwMode="auto">
          <a:xfrm>
            <a:off x="5160963" y="1003772"/>
            <a:ext cx="3430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 smtClean="0"/>
              <a:t>R. Anholt et al., PRL </a:t>
            </a:r>
            <a:r>
              <a:rPr lang="de-DE" dirty="0" smtClean="0"/>
              <a:t>53</a:t>
            </a:r>
            <a:r>
              <a:rPr lang="de-DE" dirty="0"/>
              <a:t>, </a:t>
            </a:r>
            <a:r>
              <a:rPr lang="de-DE" dirty="0" smtClean="0"/>
              <a:t>234 (1984)</a:t>
            </a:r>
            <a:endParaRPr lang="de-DE" sz="1800" dirty="0" smtClean="0"/>
          </a:p>
          <a:p>
            <a:r>
              <a:rPr lang="de-DE" sz="1800" b="1" dirty="0" smtClean="0"/>
              <a:t>BEVALAC </a:t>
            </a:r>
            <a:r>
              <a:rPr lang="de-DE" sz="1800" b="1" dirty="0" err="1" smtClean="0"/>
              <a:t>experiment</a:t>
            </a:r>
            <a:endParaRPr lang="en-US" sz="1800" b="1" dirty="0"/>
          </a:p>
        </p:txBody>
      </p:sp>
      <p:graphicFrame>
        <p:nvGraphicFramePr>
          <p:cNvPr id="4638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95154"/>
              </p:ext>
            </p:extLst>
          </p:nvPr>
        </p:nvGraphicFramePr>
        <p:xfrm>
          <a:off x="5160963" y="1714500"/>
          <a:ext cx="2671762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69" name="Formel" r:id="rId6" imgW="1117440" imgH="444240" progId="Equation.3">
                  <p:embed/>
                </p:oleObj>
              </mc:Choice>
              <mc:Fallback>
                <p:oleObj name="Formel" r:id="rId6" imgW="11174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0963" y="1714500"/>
                        <a:ext cx="2671762" cy="11239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3881" name="Text Box 9"/>
          <p:cNvSpPr txBox="1">
            <a:spLocks noChangeArrowheads="1"/>
          </p:cNvSpPr>
          <p:nvPr/>
        </p:nvSpPr>
        <p:spPr bwMode="auto">
          <a:xfrm>
            <a:off x="1403648" y="4972051"/>
            <a:ext cx="2894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/>
              <a:t>Lab. angular </a:t>
            </a:r>
            <a:r>
              <a:rPr lang="de-DE" sz="2000" dirty="0" err="1"/>
              <a:t>distribution</a:t>
            </a:r>
            <a:endParaRPr lang="de-DE" sz="2000" dirty="0"/>
          </a:p>
          <a:p>
            <a:r>
              <a:rPr lang="de-DE" sz="2000" dirty="0" err="1"/>
              <a:t>of</a:t>
            </a:r>
            <a:r>
              <a:rPr lang="de-DE" sz="2000" dirty="0"/>
              <a:t> an </a:t>
            </a:r>
            <a:r>
              <a:rPr lang="de-DE" sz="2000" dirty="0" err="1"/>
              <a:t>isotropic</a:t>
            </a:r>
            <a:r>
              <a:rPr lang="de-DE" sz="2000" dirty="0"/>
              <a:t> </a:t>
            </a:r>
            <a:r>
              <a:rPr lang="de-DE" sz="2000" dirty="0" err="1"/>
              <a:t>transition</a:t>
            </a:r>
            <a:endParaRPr lang="de-DE" sz="2000" dirty="0"/>
          </a:p>
          <a:p>
            <a:r>
              <a:rPr lang="de-DE" sz="2000" dirty="0"/>
              <a:t>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projectile</a:t>
            </a:r>
            <a:r>
              <a:rPr lang="de-DE" sz="2000" dirty="0"/>
              <a:t> </a:t>
            </a:r>
            <a:r>
              <a:rPr lang="de-DE" sz="2000" dirty="0" err="1"/>
              <a:t>frame</a:t>
            </a:r>
            <a:endParaRPr lang="en-US" sz="2000" dirty="0"/>
          </a:p>
        </p:txBody>
      </p:sp>
      <p:sp>
        <p:nvSpPr>
          <p:cNvPr id="2" name="Abgerundetes Rechteck 1"/>
          <p:cNvSpPr/>
          <p:nvPr/>
        </p:nvSpPr>
        <p:spPr bwMode="auto">
          <a:xfrm>
            <a:off x="1361467" y="4972050"/>
            <a:ext cx="2672978" cy="100647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0" y="5685055"/>
            <a:ext cx="918051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de-DE" sz="2400" dirty="0" err="1"/>
              <a:t>Using</a:t>
            </a:r>
            <a:r>
              <a:rPr lang="de-DE" sz="2400" dirty="0"/>
              <a:t> non-</a:t>
            </a:r>
            <a:r>
              <a:rPr lang="de-DE" sz="2400" dirty="0" err="1"/>
              <a:t>relativistic</a:t>
            </a:r>
            <a:r>
              <a:rPr lang="de-DE" sz="2400" dirty="0"/>
              <a:t> </a:t>
            </a:r>
            <a:r>
              <a:rPr lang="de-DE" sz="2400" dirty="0" err="1"/>
              <a:t>wave</a:t>
            </a:r>
            <a:r>
              <a:rPr lang="de-DE" sz="2400" dirty="0"/>
              <a:t> </a:t>
            </a:r>
            <a:r>
              <a:rPr lang="de-DE" sz="2400" dirty="0" err="1"/>
              <a:t>functions</a:t>
            </a:r>
            <a:r>
              <a:rPr lang="de-DE" sz="2400" dirty="0"/>
              <a:t>, </a:t>
            </a:r>
            <a:r>
              <a:rPr lang="de-DE" sz="2400" dirty="0" err="1" smtClean="0"/>
              <a:t>complete</a:t>
            </a:r>
            <a:r>
              <a:rPr lang="de-DE" sz="2400" dirty="0" smtClean="0"/>
              <a:t> </a:t>
            </a:r>
            <a:r>
              <a:rPr lang="de-DE" sz="2400" dirty="0" err="1" smtClean="0"/>
              <a:t>cancellation</a:t>
            </a:r>
            <a:r>
              <a:rPr lang="de-DE" sz="2400" dirty="0" smtClean="0"/>
              <a:t> </a:t>
            </a:r>
            <a:r>
              <a:rPr lang="de-DE" sz="2400" dirty="0" err="1"/>
              <a:t>between</a:t>
            </a:r>
            <a:r>
              <a:rPr lang="de-DE" sz="2400" dirty="0"/>
              <a:t> </a:t>
            </a:r>
            <a:r>
              <a:rPr lang="de-DE" sz="2400" dirty="0" err="1"/>
              <a:t>retardation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Lorentz </a:t>
            </a:r>
            <a:r>
              <a:rPr lang="de-DE" sz="2400" dirty="0" err="1" smtClean="0"/>
              <a:t>transformation</a:t>
            </a:r>
            <a:r>
              <a:rPr lang="de-DE" sz="2400" dirty="0" smtClean="0"/>
              <a:t> </a:t>
            </a:r>
            <a:r>
              <a:rPr lang="de-DE" sz="2400" dirty="0" err="1" smtClean="0"/>
              <a:t>occurs</a:t>
            </a:r>
            <a:r>
              <a:rPr lang="de-DE" sz="2400" dirty="0" smtClean="0"/>
              <a:t> (</a:t>
            </a:r>
            <a:r>
              <a:rPr lang="de-DE" sz="2400" dirty="0" err="1" smtClean="0"/>
              <a:t>verified</a:t>
            </a:r>
            <a:r>
              <a:rPr lang="de-DE" sz="2400" dirty="0" smtClean="0"/>
              <a:t> </a:t>
            </a:r>
            <a:r>
              <a:rPr lang="de-DE" sz="2400" dirty="0" err="1"/>
              <a:t>by</a:t>
            </a:r>
            <a:r>
              <a:rPr lang="de-DE" sz="2400" dirty="0"/>
              <a:t> Anholt </a:t>
            </a:r>
            <a:r>
              <a:rPr lang="de-DE" sz="2400" dirty="0" err="1"/>
              <a:t>for</a:t>
            </a:r>
            <a:r>
              <a:rPr lang="de-DE" sz="2400" dirty="0"/>
              <a:t> 197 </a:t>
            </a:r>
            <a:r>
              <a:rPr lang="de-DE" sz="2400" dirty="0" err="1"/>
              <a:t>MeV</a:t>
            </a:r>
            <a:r>
              <a:rPr lang="de-DE" sz="2400" dirty="0"/>
              <a:t>/u Xe</a:t>
            </a:r>
            <a:r>
              <a:rPr lang="de-DE" sz="2400" baseline="30000" dirty="0"/>
              <a:t>54+</a:t>
            </a:r>
            <a:r>
              <a:rPr lang="de-DE" sz="2400" dirty="0">
                <a:sym typeface="Symbol" pitchFamily="18" charset="2"/>
              </a:rPr>
              <a:t> </a:t>
            </a:r>
            <a:r>
              <a:rPr lang="de-DE" sz="2400" dirty="0" err="1">
                <a:sym typeface="Symbol" pitchFamily="18" charset="2"/>
              </a:rPr>
              <a:t>Be</a:t>
            </a:r>
            <a:r>
              <a:rPr lang="de-DE" sz="2400" dirty="0">
                <a:solidFill>
                  <a:schemeClr val="accent2"/>
                </a:solidFill>
                <a:sym typeface="Symbol" pitchFamily="18" charset="2"/>
              </a:rPr>
              <a:t>)</a:t>
            </a:r>
            <a:endParaRPr lang="de-DE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0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31" name="Object 7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329488"/>
              </p:ext>
            </p:extLst>
          </p:nvPr>
        </p:nvGraphicFramePr>
        <p:xfrm>
          <a:off x="-431800" y="1049842"/>
          <a:ext cx="6649959" cy="3496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09" name="Graph" r:id="rId3" imgW="4145040" imgH="2900160" progId="Origin50.Graph">
                  <p:embed/>
                </p:oleObj>
              </mc:Choice>
              <mc:Fallback>
                <p:oleObj name="Graph" r:id="rId3" imgW="4145040" imgH="2900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31800" y="1049842"/>
                        <a:ext cx="6649959" cy="34968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" name="Rectangle 717"/>
          <p:cNvSpPr>
            <a:spLocks noChangeArrowheads="1"/>
          </p:cNvSpPr>
          <p:nvPr/>
        </p:nvSpPr>
        <p:spPr bwMode="auto">
          <a:xfrm>
            <a:off x="1692275" y="5300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3790" name="Group 718"/>
          <p:cNvGrpSpPr>
            <a:grpSpLocks/>
          </p:cNvGrpSpPr>
          <p:nvPr/>
        </p:nvGrpSpPr>
        <p:grpSpPr bwMode="auto">
          <a:xfrm>
            <a:off x="605716" y="4626570"/>
            <a:ext cx="2620963" cy="1654175"/>
            <a:chOff x="1577" y="2718"/>
            <a:chExt cx="1651" cy="1042"/>
          </a:xfrm>
        </p:grpSpPr>
        <p:pic>
          <p:nvPicPr>
            <p:cNvPr id="3791" name="Picture 719" descr="Polarimeter_gesamt_20cm_100dp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" y="2718"/>
              <a:ext cx="1392" cy="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4" name="Text Box 722"/>
            <p:cNvSpPr txBox="1">
              <a:spLocks noChangeArrowheads="1"/>
            </p:cNvSpPr>
            <p:nvPr/>
          </p:nvSpPr>
          <p:spPr bwMode="auto">
            <a:xfrm>
              <a:off x="3112" y="2750"/>
              <a:ext cx="11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endParaRPr lang="de-DE" sz="2000" b="1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3797" name="Text Box 725"/>
          <p:cNvSpPr txBox="1">
            <a:spLocks noChangeArrowheads="1"/>
          </p:cNvSpPr>
          <p:nvPr/>
        </p:nvSpPr>
        <p:spPr bwMode="auto">
          <a:xfrm>
            <a:off x="827088" y="3284885"/>
            <a:ext cx="1536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Anholt et al,</a:t>
            </a:r>
          </a:p>
          <a:p>
            <a:r>
              <a:rPr lang="de-DE" b="1" dirty="0">
                <a:solidFill>
                  <a:schemeClr val="bg1"/>
                </a:solidFill>
              </a:rPr>
              <a:t>Xe</a:t>
            </a:r>
            <a:r>
              <a:rPr lang="de-DE" b="1" baseline="30000" dirty="0">
                <a:solidFill>
                  <a:schemeClr val="bg1"/>
                </a:solidFill>
              </a:rPr>
              <a:t>54+</a:t>
            </a:r>
            <a:r>
              <a:rPr lang="de-DE" b="1" dirty="0">
                <a:solidFill>
                  <a:schemeClr val="bg1"/>
                </a:solidFill>
              </a:rPr>
              <a:t> =&gt; </a:t>
            </a:r>
            <a:r>
              <a:rPr lang="de-DE" b="1" dirty="0" err="1">
                <a:solidFill>
                  <a:schemeClr val="bg1"/>
                </a:solidFill>
              </a:rPr>
              <a:t>Be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3822" name="Picture 750" descr="highligh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t="18500" r="22417"/>
          <a:stretch>
            <a:fillRect/>
          </a:stretch>
        </p:blipFill>
        <p:spPr bwMode="auto">
          <a:xfrm>
            <a:off x="6012160" y="3395299"/>
            <a:ext cx="2843809" cy="29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6" name="AutoShape 754"/>
          <p:cNvSpPr>
            <a:spLocks noChangeArrowheads="1"/>
          </p:cNvSpPr>
          <p:nvPr/>
        </p:nvSpPr>
        <p:spPr bwMode="auto">
          <a:xfrm rot="10800000">
            <a:off x="4442186" y="5367210"/>
            <a:ext cx="1103100" cy="504825"/>
          </a:xfrm>
          <a:prstGeom prst="leftArrow">
            <a:avLst>
              <a:gd name="adj1" fmla="val 50000"/>
              <a:gd name="adj2" fmla="val 74843"/>
            </a:avLst>
          </a:prstGeom>
          <a:gradFill>
            <a:gsLst>
              <a:gs pos="0">
                <a:srgbClr val="333399"/>
              </a:gs>
              <a:gs pos="100000">
                <a:srgbClr val="FFFFFF">
                  <a:alpha val="44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828" name="Picture 756" descr="highlight-!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7" t="17458" r="14551" b="33179"/>
          <a:stretch>
            <a:fillRect/>
          </a:stretch>
        </p:blipFill>
        <p:spPr bwMode="auto">
          <a:xfrm>
            <a:off x="6264275" y="1379885"/>
            <a:ext cx="2057401" cy="201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" name="AutoShape 757"/>
          <p:cNvSpPr>
            <a:spLocks noChangeArrowheads="1"/>
          </p:cNvSpPr>
          <p:nvPr/>
        </p:nvSpPr>
        <p:spPr bwMode="auto">
          <a:xfrm>
            <a:off x="4355976" y="1407401"/>
            <a:ext cx="792087" cy="2518834"/>
          </a:xfrm>
          <a:prstGeom prst="roundRect">
            <a:avLst>
              <a:gd name="adj" fmla="val 16667"/>
            </a:avLst>
          </a:prstGeom>
          <a:solidFill>
            <a:srgbClr val="FFFF99">
              <a:alpha val="3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30" name="Text Box 758"/>
          <p:cNvSpPr txBox="1">
            <a:spLocks noChangeArrowheads="1"/>
          </p:cNvSpPr>
          <p:nvPr/>
        </p:nvSpPr>
        <p:spPr bwMode="auto">
          <a:xfrm>
            <a:off x="827584" y="1459632"/>
            <a:ext cx="3417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/>
              <a:t>Xe</a:t>
            </a:r>
            <a:r>
              <a:rPr lang="en-US" sz="2400" b="1" baseline="30000" dirty="0"/>
              <a:t>54+</a:t>
            </a:r>
            <a:r>
              <a:rPr lang="en-US" sz="2400" b="1" dirty="0"/>
              <a:t> =&gt; H</a:t>
            </a:r>
            <a:r>
              <a:rPr lang="en-US" sz="2400" b="1" baseline="-25000" dirty="0"/>
              <a:t>2</a:t>
            </a:r>
            <a:r>
              <a:rPr lang="en-US" sz="2400" b="1" dirty="0"/>
              <a:t>, 155 MeV/u</a:t>
            </a:r>
          </a:p>
        </p:txBody>
      </p:sp>
      <p:sp>
        <p:nvSpPr>
          <p:cNvPr id="2" name="Textfeld 1"/>
          <p:cNvSpPr txBox="1"/>
          <p:nvPr/>
        </p:nvSpPr>
        <p:spPr>
          <a:xfrm rot="16200000">
            <a:off x="4007393" y="2405207"/>
            <a:ext cx="1038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K-REC</a:t>
            </a:r>
            <a:endParaRPr lang="de-DE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-30349" y="6361583"/>
            <a:ext cx="4039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S. Hess et al., PHD </a:t>
            </a:r>
            <a:r>
              <a:rPr lang="de-DE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thesis</a:t>
            </a:r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de-DE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be</a:t>
            </a:r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published</a:t>
            </a:r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(2010)</a:t>
            </a:r>
            <a:endParaRPr lang="de-DE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-323850" y="236884"/>
            <a:ext cx="9467850" cy="11430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de-DE" sz="2400" dirty="0" err="1" smtClean="0"/>
              <a:t>Polarization</a:t>
            </a:r>
            <a:r>
              <a:rPr lang="de-DE" sz="2400" dirty="0" smtClean="0"/>
              <a:t> Studies </a:t>
            </a:r>
            <a:r>
              <a:rPr lang="de-DE" sz="2400" dirty="0" err="1" smtClean="0"/>
              <a:t>for</a:t>
            </a:r>
            <a:r>
              <a:rPr lang="de-DE" sz="2400" dirty="0" smtClean="0"/>
              <a:t> K-REC;  Xe</a:t>
            </a:r>
            <a:r>
              <a:rPr lang="de-DE" sz="2400" baseline="30000" dirty="0" smtClean="0"/>
              <a:t>54+</a:t>
            </a:r>
            <a:r>
              <a:rPr lang="de-DE" sz="2400" dirty="0" smtClean="0"/>
              <a:t> (155 </a:t>
            </a:r>
            <a:r>
              <a:rPr lang="de-DE" sz="2400" dirty="0" err="1" smtClean="0"/>
              <a:t>MeV</a:t>
            </a:r>
            <a:r>
              <a:rPr lang="de-DE" sz="2400" dirty="0" smtClean="0"/>
              <a:t>/u)</a:t>
            </a:r>
          </a:p>
        </p:txBody>
      </p:sp>
      <p:pic>
        <p:nvPicPr>
          <p:cNvPr id="127046" name="Picture 7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 t="16696" r="33118" b="22623"/>
          <a:stretch/>
        </p:blipFill>
        <p:spPr bwMode="auto">
          <a:xfrm>
            <a:off x="2815019" y="4626570"/>
            <a:ext cx="1468949" cy="166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2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15001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u="sng">
                <a:sym typeface="Wingdings" pitchFamily="2" charset="2"/>
              </a:rPr>
              <a:t>Scientific Goal:</a:t>
            </a:r>
            <a:r>
              <a:rPr lang="en-US" b="1">
                <a:sym typeface="Wingdings" pitchFamily="2" charset="2"/>
              </a:rPr>
              <a:t>   Precision Studies of the Quantum Dynamics of Atomic Systems in Critical and Super-Critical Fields 	</a:t>
            </a:r>
            <a:r>
              <a:rPr lang="en-US" sz="1400" b="1">
                <a:sym typeface="Wingdings" pitchFamily="2" charset="2"/>
              </a:rPr>
              <a:t>	      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0" y="44624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Quantum Dynamics in </a:t>
            </a:r>
            <a:r>
              <a:rPr lang="de-D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Extreme </a:t>
            </a: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Fields: The Program </a:t>
            </a:r>
            <a:r>
              <a:rPr lang="de-DE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SPARC </a:t>
            </a:r>
            <a:r>
              <a:rPr lang="de-DE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Collaboration</a:t>
            </a:r>
            <a:endParaRPr lang="de-DE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751138" y="3775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6856413" y="-727075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0" y="5562600"/>
            <a:ext cx="50768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600" b="1" u="sng" dirty="0"/>
              <a:t>Observable:</a:t>
            </a:r>
            <a:r>
              <a:rPr lang="de-DE" sz="1600" b="1" dirty="0"/>
              <a:t> high-resolution x-</a:t>
            </a:r>
            <a:r>
              <a:rPr lang="de-DE" sz="1600" b="1" dirty="0" err="1"/>
              <a:t>ray</a:t>
            </a:r>
            <a:r>
              <a:rPr lang="de-DE" sz="1600" b="1" dirty="0"/>
              <a:t>, </a:t>
            </a:r>
            <a:r>
              <a:rPr lang="de-DE" sz="1600" b="1" dirty="0" err="1"/>
              <a:t>electron</a:t>
            </a:r>
            <a:r>
              <a:rPr lang="de-DE" sz="1600" b="1" dirty="0"/>
              <a:t>, </a:t>
            </a:r>
            <a:r>
              <a:rPr lang="de-DE" sz="1600" b="1" dirty="0" err="1"/>
              <a:t>positron</a:t>
            </a:r>
            <a:r>
              <a:rPr lang="de-DE" sz="1600" b="1" dirty="0"/>
              <a:t>, </a:t>
            </a:r>
            <a:r>
              <a:rPr lang="de-DE" sz="1600" b="1" dirty="0" err="1"/>
              <a:t>projectile</a:t>
            </a:r>
            <a:r>
              <a:rPr lang="de-DE" sz="1600" b="1" dirty="0"/>
              <a:t> </a:t>
            </a:r>
            <a:r>
              <a:rPr lang="de-DE" sz="1600" b="1" dirty="0" err="1"/>
              <a:t>and</a:t>
            </a:r>
            <a:r>
              <a:rPr lang="de-DE" sz="1600" b="1" dirty="0"/>
              <a:t> </a:t>
            </a:r>
            <a:r>
              <a:rPr lang="de-DE" sz="1600" b="1" dirty="0" err="1"/>
              <a:t>recoil-ion</a:t>
            </a:r>
            <a:r>
              <a:rPr lang="de-DE" sz="1600" b="1" dirty="0"/>
              <a:t> </a:t>
            </a:r>
            <a:r>
              <a:rPr lang="de-DE" sz="1600" b="1" dirty="0" err="1"/>
              <a:t>spectroscopy</a:t>
            </a:r>
            <a:r>
              <a:rPr lang="de-DE" sz="1600" b="1" dirty="0"/>
              <a:t> </a:t>
            </a:r>
          </a:p>
          <a:p>
            <a:pPr eaLnBrk="1" hangingPunct="1"/>
            <a:endParaRPr lang="de-DE" sz="1600" b="1" dirty="0"/>
          </a:p>
        </p:txBody>
      </p:sp>
      <p:grpSp>
        <p:nvGrpSpPr>
          <p:cNvPr id="90119" name="Group 7"/>
          <p:cNvGrpSpPr>
            <a:grpSpLocks/>
          </p:cNvGrpSpPr>
          <p:nvPr/>
        </p:nvGrpSpPr>
        <p:grpSpPr bwMode="auto">
          <a:xfrm>
            <a:off x="5148263" y="2290763"/>
            <a:ext cx="3813175" cy="3995737"/>
            <a:chOff x="3243" y="1253"/>
            <a:chExt cx="2402" cy="2517"/>
          </a:xfrm>
        </p:grpSpPr>
        <p:grpSp>
          <p:nvGrpSpPr>
            <p:cNvPr id="90123" name="Group 8"/>
            <p:cNvGrpSpPr>
              <a:grpSpLocks/>
            </p:cNvGrpSpPr>
            <p:nvPr/>
          </p:nvGrpSpPr>
          <p:grpSpPr bwMode="auto">
            <a:xfrm>
              <a:off x="3243" y="1253"/>
              <a:ext cx="2402" cy="2517"/>
              <a:chOff x="3243" y="1253"/>
              <a:chExt cx="2402" cy="2517"/>
            </a:xfrm>
          </p:grpSpPr>
          <p:pic>
            <p:nvPicPr>
              <p:cNvPr id="90127" name="Picture 3" descr="c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167" t="4713" b="12428"/>
              <a:stretch>
                <a:fillRect/>
              </a:stretch>
            </p:blipFill>
            <p:spPr bwMode="auto">
              <a:xfrm>
                <a:off x="3243" y="1253"/>
                <a:ext cx="2402" cy="2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128" name="Oval 10"/>
              <p:cNvSpPr>
                <a:spLocks noChangeArrowheads="1"/>
              </p:cNvSpPr>
              <p:nvPr/>
            </p:nvSpPr>
            <p:spPr bwMode="auto">
              <a:xfrm rot="716372">
                <a:off x="4612" y="3266"/>
                <a:ext cx="577" cy="456"/>
              </a:xfrm>
              <a:prstGeom prst="ellipse">
                <a:avLst/>
              </a:prstGeom>
              <a:solidFill>
                <a:srgbClr val="FFFF00">
                  <a:alpha val="65881"/>
                </a:srgbClr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29" name="Text Box 11"/>
              <p:cNvSpPr txBox="1">
                <a:spLocks noChangeArrowheads="1"/>
              </p:cNvSpPr>
              <p:nvPr/>
            </p:nvSpPr>
            <p:spPr bwMode="auto">
              <a:xfrm>
                <a:off x="4660" y="3393"/>
                <a:ext cx="43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r" eaLnBrk="1" hangingPunct="1"/>
                <a:r>
                  <a:rPr lang="de-DE" sz="1400" b="1" i="1"/>
                  <a:t>NESR</a:t>
                </a:r>
              </a:p>
            </p:txBody>
          </p:sp>
          <p:sp>
            <p:nvSpPr>
              <p:cNvPr id="90130" name="Text Box 12"/>
              <p:cNvSpPr txBox="1">
                <a:spLocks noChangeArrowheads="1"/>
              </p:cNvSpPr>
              <p:nvPr/>
            </p:nvSpPr>
            <p:spPr bwMode="auto">
              <a:xfrm rot="1020572">
                <a:off x="4962" y="2895"/>
                <a:ext cx="476" cy="428"/>
              </a:xfrm>
              <a:prstGeom prst="rect">
                <a:avLst/>
              </a:prstGeom>
              <a:solidFill>
                <a:srgbClr val="FFFF00">
                  <a:alpha val="56078"/>
                </a:srgbClr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de-DE" sz="1200" b="1" i="1"/>
              </a:p>
              <a:p>
                <a:pPr eaLnBrk="1" hangingPunct="1"/>
                <a:r>
                  <a:rPr lang="de-DE" sz="1400" b="1" i="1"/>
                  <a:t>FLAIR</a:t>
                </a:r>
              </a:p>
              <a:p>
                <a:pPr eaLnBrk="1" hangingPunct="1"/>
                <a:endParaRPr lang="de-DE" sz="1200" b="1" i="1"/>
              </a:p>
            </p:txBody>
          </p:sp>
          <p:sp>
            <p:nvSpPr>
              <p:cNvPr id="90131" name="Oval 13"/>
              <p:cNvSpPr>
                <a:spLocks noChangeArrowheads="1"/>
              </p:cNvSpPr>
              <p:nvPr/>
            </p:nvSpPr>
            <p:spPr bwMode="auto">
              <a:xfrm rot="716372">
                <a:off x="4191" y="1317"/>
                <a:ext cx="793" cy="295"/>
              </a:xfrm>
              <a:prstGeom prst="ellipse">
                <a:avLst/>
              </a:prstGeom>
              <a:solidFill>
                <a:srgbClr val="FFFF00">
                  <a:alpha val="70979"/>
                </a:srgbClr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32" name="Text Box 14"/>
              <p:cNvSpPr txBox="1">
                <a:spLocks noChangeArrowheads="1"/>
              </p:cNvSpPr>
              <p:nvPr/>
            </p:nvSpPr>
            <p:spPr bwMode="auto">
              <a:xfrm rot="829503">
                <a:off x="4267" y="1333"/>
                <a:ext cx="70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de-DE" sz="1400" b="1" i="1"/>
                  <a:t>SIS100/300</a:t>
                </a:r>
              </a:p>
            </p:txBody>
          </p:sp>
          <p:sp>
            <p:nvSpPr>
              <p:cNvPr id="90133" name="Text Box 15"/>
              <p:cNvSpPr txBox="1">
                <a:spLocks noChangeArrowheads="1"/>
              </p:cNvSpPr>
              <p:nvPr/>
            </p:nvSpPr>
            <p:spPr bwMode="auto">
              <a:xfrm>
                <a:off x="3243" y="3385"/>
                <a:ext cx="1362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de-DE" sz="1600" b="1"/>
                  <a:t>SPARC </a:t>
                </a:r>
              </a:p>
              <a:p>
                <a:pPr eaLnBrk="1" hangingPunct="1"/>
                <a:r>
                  <a:rPr lang="de-DE" sz="1600" b="1"/>
                  <a:t>Experimential areas </a:t>
                </a:r>
              </a:p>
            </p:txBody>
          </p:sp>
        </p:grpSp>
        <p:grpSp>
          <p:nvGrpSpPr>
            <p:cNvPr id="90124" name="Group 16"/>
            <p:cNvGrpSpPr>
              <a:grpSpLocks/>
            </p:cNvGrpSpPr>
            <p:nvPr/>
          </p:nvGrpSpPr>
          <p:grpSpPr bwMode="auto">
            <a:xfrm>
              <a:off x="4059" y="2568"/>
              <a:ext cx="558" cy="415"/>
              <a:chOff x="4014" y="2422"/>
              <a:chExt cx="558" cy="415"/>
            </a:xfrm>
          </p:grpSpPr>
          <p:sp>
            <p:nvSpPr>
              <p:cNvPr id="90125" name="Rectangle 17"/>
              <p:cNvSpPr>
                <a:spLocks noChangeArrowheads="1"/>
              </p:cNvSpPr>
              <p:nvPr/>
            </p:nvSpPr>
            <p:spPr bwMode="auto">
              <a:xfrm rot="1485073">
                <a:off x="4107" y="2422"/>
                <a:ext cx="340" cy="378"/>
              </a:xfrm>
              <a:prstGeom prst="rect">
                <a:avLst/>
              </a:prstGeom>
              <a:solidFill>
                <a:srgbClr val="FFFF00">
                  <a:alpha val="58823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26" name="Text Box 18"/>
              <p:cNvSpPr txBox="1">
                <a:spLocks noChangeArrowheads="1"/>
              </p:cNvSpPr>
              <p:nvPr/>
            </p:nvSpPr>
            <p:spPr bwMode="auto">
              <a:xfrm rot="1244443">
                <a:off x="4014" y="2430"/>
                <a:ext cx="55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de-DE" sz="1200" b="1"/>
                  <a:t>   H</a:t>
                </a:r>
                <a:r>
                  <a:rPr lang="de-DE" sz="1200" b="1" i="1"/>
                  <a:t>igh </a:t>
                </a:r>
              </a:p>
              <a:p>
                <a:pPr eaLnBrk="1" hangingPunct="1"/>
                <a:r>
                  <a:rPr lang="de-DE" sz="1200" b="1" i="1"/>
                  <a:t>  Energy</a:t>
                </a:r>
              </a:p>
              <a:p>
                <a:pPr eaLnBrk="1" hangingPunct="1"/>
                <a:r>
                  <a:rPr lang="de-DE" sz="1200" b="1" i="1"/>
                  <a:t>  Cave</a:t>
                </a:r>
              </a:p>
            </p:txBody>
          </p:sp>
        </p:grpSp>
      </p:grpSp>
      <p:sp>
        <p:nvSpPr>
          <p:cNvPr id="90120" name="Text Box 19"/>
          <p:cNvSpPr txBox="1">
            <a:spLocks noChangeArrowheads="1"/>
          </p:cNvSpPr>
          <p:nvPr/>
        </p:nvSpPr>
        <p:spPr bwMode="auto">
          <a:xfrm>
            <a:off x="0" y="2308225"/>
            <a:ext cx="49530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 u="sng">
                <a:sym typeface="Wingdings" pitchFamily="2" charset="2"/>
              </a:rPr>
              <a:t>Discovery Potential</a:t>
            </a:r>
            <a:r>
              <a:rPr lang="en-US" sz="1400" b="1" u="sng">
                <a:sym typeface="Wingdings" pitchFamily="2" charset="2"/>
              </a:rPr>
              <a:t>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sz="1600" b="1">
                <a:sym typeface="Wingdings" pitchFamily="2" charset="2"/>
              </a:rPr>
              <a:t>new concepts for  QED in extreme fields 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sz="1600" b="1">
                <a:sym typeface="Wingdings" pitchFamily="2" charset="2"/>
              </a:rPr>
              <a:t>inside into the correlated many-body dynamics via ultrashort and super intense field pulses (&lt;10</a:t>
            </a:r>
            <a:r>
              <a:rPr lang="de-DE" sz="1600" b="1" baseline="30000">
                <a:sym typeface="Wingdings" pitchFamily="2" charset="2"/>
              </a:rPr>
              <a:t>-18 </a:t>
            </a:r>
            <a:r>
              <a:rPr lang="de-DE" sz="1600" b="1">
                <a:sym typeface="Wingdings" pitchFamily="2" charset="2"/>
              </a:rPr>
              <a:t>s)</a:t>
            </a:r>
            <a:endParaRPr lang="de-DE" sz="1600" b="1">
              <a:sym typeface="Symbol" pitchFamily="18" charset="2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de-DE" sz="1600" b="1">
                <a:sym typeface="Wingdings" pitchFamily="2" charset="2"/>
              </a:rPr>
              <a:t>precision determination of fundamental  constantes (</a:t>
            </a:r>
            <a:r>
              <a:rPr lang="de-DE" sz="1600" b="1">
                <a:sym typeface="Symbol" pitchFamily="18" charset="2"/>
              </a:rPr>
              <a:t>, m</a:t>
            </a:r>
            <a:r>
              <a:rPr lang="de-DE" sz="1600" b="1" baseline="-25000">
                <a:sym typeface="Symbol" pitchFamily="18" charset="2"/>
              </a:rPr>
              <a:t>e</a:t>
            </a:r>
            <a:r>
              <a:rPr lang="de-DE" sz="1600" b="1">
                <a:sym typeface="Symbol" pitchFamily="18" charset="2"/>
              </a:rPr>
              <a:t>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sz="1600" b="1">
                <a:sym typeface="Wingdings" pitchFamily="2" charset="2"/>
              </a:rPr>
              <a:t>proof of  fundamental symmetries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sz="1600" b="1">
                <a:sym typeface="Wingdings" pitchFamily="2" charset="2"/>
              </a:rPr>
              <a:t>discovery and understanding of new decay modes of nuclei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sz="1600" b="1">
                <a:sym typeface="Wingdings" pitchFamily="2" charset="2"/>
              </a:rPr>
              <a:t>determination of fundamental  nuclear properties via atomic data</a:t>
            </a:r>
          </a:p>
        </p:txBody>
      </p:sp>
      <p:sp>
        <p:nvSpPr>
          <p:cNvPr id="90121" name="Text Box 20"/>
          <p:cNvSpPr txBox="1">
            <a:spLocks noChangeArrowheads="1"/>
          </p:cNvSpPr>
          <p:nvPr/>
        </p:nvSpPr>
        <p:spPr bwMode="auto">
          <a:xfrm>
            <a:off x="4067175" y="5195888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endParaRPr lang="en-US" sz="1400" b="1" i="1"/>
          </a:p>
        </p:txBody>
      </p:sp>
      <p:sp>
        <p:nvSpPr>
          <p:cNvPr id="90122" name="Text Box 21"/>
          <p:cNvSpPr txBox="1">
            <a:spLocks noChangeArrowheads="1"/>
          </p:cNvSpPr>
          <p:nvPr/>
        </p:nvSpPr>
        <p:spPr bwMode="auto">
          <a:xfrm>
            <a:off x="2339975" y="5373688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endParaRPr lang="en-US" sz="1400" b="1" i="1"/>
          </a:p>
        </p:txBody>
      </p:sp>
    </p:spTree>
    <p:extLst>
      <p:ext uri="{BB962C8B-B14F-4D97-AF65-F5344CB8AC3E}">
        <p14:creationId xmlns:p14="http://schemas.microsoft.com/office/powerpoint/2010/main" val="28774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K-REC_im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3304059"/>
            <a:ext cx="2265362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0" y="260648"/>
            <a:ext cx="9430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28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Position sensitive x-</a:t>
            </a:r>
            <a:r>
              <a:rPr lang="de-DE" sz="2800" b="1" dirty="0" err="1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ray</a:t>
            </a:r>
            <a:r>
              <a:rPr lang="de-DE" sz="28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800" b="1" dirty="0" err="1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detectors</a:t>
            </a:r>
            <a:r>
              <a:rPr lang="en-US" sz="28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(&gt; 50 </a:t>
            </a:r>
            <a:r>
              <a:rPr lang="en-US" sz="2800" b="1" dirty="0" err="1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keV</a:t>
            </a:r>
            <a:r>
              <a:rPr lang="en-US" sz="28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r>
              <a:rPr lang="en-US" sz="2800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e-DE" sz="28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9" name="Picture 2" descr="C:\Documents and Settings\Stoehlke\Desktop\sim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5" t="25536"/>
          <a:stretch>
            <a:fillRect/>
          </a:stretch>
        </p:blipFill>
        <p:spPr bwMode="auto">
          <a:xfrm>
            <a:off x="790575" y="3375496"/>
            <a:ext cx="19383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154108"/>
              </p:ext>
            </p:extLst>
          </p:nvPr>
        </p:nvGraphicFramePr>
        <p:xfrm>
          <a:off x="5434013" y="3327871"/>
          <a:ext cx="271462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85" name="Graph" r:id="rId5" imgW="4020480" imgH="3139200" progId="Origin50.Graph">
                  <p:embed/>
                </p:oleObj>
              </mc:Choice>
              <mc:Fallback>
                <p:oleObj name="Graph" r:id="rId5" imgW="4020480" imgH="3139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4013" y="3327871"/>
                        <a:ext cx="271462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Box 20"/>
          <p:cNvSpPr txBox="1">
            <a:spLocks noChangeArrowheads="1"/>
          </p:cNvSpPr>
          <p:nvPr/>
        </p:nvSpPr>
        <p:spPr bwMode="auto">
          <a:xfrm>
            <a:off x="790575" y="2579087"/>
            <a:ext cx="77445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20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Compton imager for hard x-rays: hard x-ray </a:t>
            </a:r>
            <a:r>
              <a:rPr lang="en-US" sz="2000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polarimetry</a:t>
            </a:r>
            <a:endParaRPr lang="en-US" sz="20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790575" y="3873971"/>
            <a:ext cx="857250" cy="1588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52" name="TextBox 24"/>
          <p:cNvSpPr txBox="1">
            <a:spLocks noChangeArrowheads="1"/>
          </p:cNvSpPr>
          <p:nvPr/>
        </p:nvSpPr>
        <p:spPr bwMode="auto">
          <a:xfrm>
            <a:off x="833438" y="5375746"/>
            <a:ext cx="31718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prstClr val="black"/>
                </a:solidFill>
                <a:latin typeface="Arial Narrow" pitchFamily="34" charset="0"/>
              </a:rPr>
              <a:t>Simulation</a:t>
            </a:r>
            <a:r>
              <a:rPr lang="en-US" b="1">
                <a:solidFill>
                  <a:prstClr val="black"/>
                </a:solidFill>
                <a:latin typeface="Arial Narrow" pitchFamily="34" charset="0"/>
              </a:rPr>
              <a:t>: </a:t>
            </a:r>
          </a:p>
          <a:p>
            <a:pPr eaLnBrk="1" hangingPunct="1"/>
            <a:r>
              <a:rPr lang="en-US" b="1">
                <a:solidFill>
                  <a:prstClr val="black"/>
                </a:solidFill>
                <a:latin typeface="Arial Narrow" pitchFamily="34" charset="0"/>
              </a:rPr>
              <a:t>linearly polarized x-rays</a:t>
            </a:r>
          </a:p>
        </p:txBody>
      </p:sp>
      <p:sp>
        <p:nvSpPr>
          <p:cNvPr id="6153" name="TextBox 25"/>
          <p:cNvSpPr txBox="1">
            <a:spLocks noChangeArrowheads="1"/>
          </p:cNvSpPr>
          <p:nvPr/>
        </p:nvSpPr>
        <p:spPr bwMode="auto">
          <a:xfrm>
            <a:off x="3157538" y="5447184"/>
            <a:ext cx="2281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>
                <a:solidFill>
                  <a:prstClr val="black"/>
                </a:solidFill>
                <a:latin typeface="Arial Narrow" pitchFamily="34" charset="0"/>
              </a:rPr>
              <a:t>2D image (experiment):</a:t>
            </a:r>
          </a:p>
          <a:p>
            <a:pPr eaLnBrk="1" hangingPunct="1"/>
            <a:r>
              <a:rPr lang="en-US" b="1">
                <a:solidFill>
                  <a:prstClr val="black"/>
                </a:solidFill>
                <a:latin typeface="Arial Narrow" pitchFamily="34" charset="0"/>
              </a:rPr>
              <a:t>Compton distribution</a:t>
            </a:r>
          </a:p>
        </p:txBody>
      </p:sp>
      <p:sp>
        <p:nvSpPr>
          <p:cNvPr id="6154" name="TextBox 26"/>
          <p:cNvSpPr txBox="1">
            <a:spLocks noChangeArrowheads="1"/>
          </p:cNvSpPr>
          <p:nvPr/>
        </p:nvSpPr>
        <p:spPr bwMode="auto">
          <a:xfrm>
            <a:off x="5726113" y="5447184"/>
            <a:ext cx="1920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>
                <a:solidFill>
                  <a:prstClr val="black"/>
                </a:solidFill>
                <a:latin typeface="Arial Narrow" pitchFamily="34" charset="0"/>
              </a:rPr>
              <a:t>Azimuthal intensity</a:t>
            </a:r>
          </a:p>
          <a:p>
            <a:pPr eaLnBrk="1" hangingPunct="1"/>
            <a:r>
              <a:rPr lang="en-US" b="1">
                <a:solidFill>
                  <a:prstClr val="black"/>
                </a:solidFill>
                <a:latin typeface="Arial Narrow" pitchFamily="34" charset="0"/>
              </a:rPr>
              <a:t>distribution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3" y="1149608"/>
            <a:ext cx="1983556" cy="150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sil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461" y="1124745"/>
            <a:ext cx="2164802" cy="16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6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76" y="3195560"/>
            <a:ext cx="2141165" cy="214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327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644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571030"/>
              </p:ext>
            </p:extLst>
          </p:nvPr>
        </p:nvGraphicFramePr>
        <p:xfrm>
          <a:off x="2771800" y="3861048"/>
          <a:ext cx="3960440" cy="2775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33" name="Graph" r:id="rId3" imgW="4135320" imgH="2895480" progId="Origin50.Graph">
                  <p:embed/>
                </p:oleObj>
              </mc:Choice>
              <mc:Fallback>
                <p:oleObj name="Graph" r:id="rId3" imgW="4135320" imgH="28954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861048"/>
                        <a:ext cx="3960440" cy="2775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6038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240" y="1352973"/>
            <a:ext cx="334255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24"/>
          <p:cNvSpPr txBox="1">
            <a:spLocks noChangeArrowheads="1"/>
          </p:cNvSpPr>
          <p:nvPr/>
        </p:nvSpPr>
        <p:spPr bwMode="auto">
          <a:xfrm>
            <a:off x="-431800" y="116632"/>
            <a:ext cx="10117138" cy="7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Radiative</a:t>
            </a:r>
            <a:r>
              <a:rPr lang="de-DE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Recombination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Source </a:t>
            </a:r>
            <a:r>
              <a:rPr lang="de-DE" sz="20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Intense</a:t>
            </a:r>
            <a:r>
              <a:rPr lang="de-DE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Monoenergetic</a:t>
            </a:r>
            <a:r>
              <a:rPr lang="de-DE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endParaRPr lang="de-DE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de-DE" sz="20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Almost</a:t>
            </a:r>
            <a:r>
              <a:rPr lang="de-DE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Completely</a:t>
            </a:r>
            <a:r>
              <a:rPr lang="de-DE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Polarized</a:t>
            </a:r>
            <a:r>
              <a:rPr lang="de-DE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Hard X-Rays in Ion-Atom </a:t>
            </a:r>
            <a:r>
              <a:rPr lang="de-DE" sz="20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Collisions</a:t>
            </a:r>
            <a:endParaRPr lang="de-DE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2511" y="2675494"/>
            <a:ext cx="25170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 smtClean="0"/>
              <a:t>Degree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linear</a:t>
            </a:r>
          </a:p>
          <a:p>
            <a:pPr algn="ctr"/>
            <a:r>
              <a:rPr lang="de-DE" sz="2800" dirty="0" err="1" smtClean="0"/>
              <a:t>Polarization</a:t>
            </a:r>
            <a:r>
              <a:rPr lang="de-DE" sz="2800" dirty="0" smtClean="0"/>
              <a:t>:</a:t>
            </a:r>
          </a:p>
          <a:p>
            <a:pPr algn="ctr"/>
            <a:endParaRPr lang="de-DE" sz="2800" dirty="0"/>
          </a:p>
          <a:p>
            <a:pPr algn="ctr"/>
            <a:r>
              <a:rPr lang="de-DE" sz="2800" dirty="0" smtClean="0"/>
              <a:t>98 ± 1 %</a:t>
            </a:r>
            <a:endParaRPr lang="de-DE" sz="2800" dirty="0"/>
          </a:p>
        </p:txBody>
      </p:sp>
      <p:sp>
        <p:nvSpPr>
          <p:cNvPr id="3" name="Abgerundetes Rechteck 2"/>
          <p:cNvSpPr/>
          <p:nvPr/>
        </p:nvSpPr>
        <p:spPr bwMode="auto">
          <a:xfrm>
            <a:off x="122511" y="2564904"/>
            <a:ext cx="2517099" cy="2155986"/>
          </a:xfrm>
          <a:prstGeom prst="roundRect">
            <a:avLst/>
          </a:prstGeom>
          <a:noFill/>
          <a:ln w="98425">
            <a:solidFill>
              <a:srgbClr val="FFC000"/>
            </a:solidFill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725495" y="5681414"/>
            <a:ext cx="228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S. Hess et al., PHD </a:t>
            </a:r>
            <a:r>
              <a:rPr lang="de-DE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thesis</a:t>
            </a:r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de-DE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be</a:t>
            </a:r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published</a:t>
            </a:r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2011)</a:t>
            </a:r>
            <a:endParaRPr lang="de-DE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 Box 758"/>
          <p:cNvSpPr txBox="1">
            <a:spLocks noChangeArrowheads="1"/>
          </p:cNvSpPr>
          <p:nvPr/>
        </p:nvSpPr>
        <p:spPr bwMode="auto">
          <a:xfrm>
            <a:off x="6691541" y="1656963"/>
            <a:ext cx="26612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/>
              <a:t>Xe</a:t>
            </a:r>
            <a:r>
              <a:rPr lang="en-US" sz="2400" b="1" baseline="30000" dirty="0"/>
              <a:t>54+</a:t>
            </a:r>
            <a:r>
              <a:rPr lang="en-US" sz="2400" b="1" dirty="0"/>
              <a:t> =&gt; H</a:t>
            </a:r>
            <a:r>
              <a:rPr lang="en-US" sz="2400" b="1" baseline="-25000" dirty="0"/>
              <a:t>2</a:t>
            </a:r>
            <a:r>
              <a:rPr lang="en-US" sz="2400" b="1" dirty="0"/>
              <a:t>, 155 MeV/u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660231" y="1378715"/>
            <a:ext cx="2411760" cy="415498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de-DE" sz="2400" dirty="0" err="1" smtClean="0"/>
              <a:t>Comparison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xenon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uranium</a:t>
            </a:r>
            <a:r>
              <a:rPr lang="de-DE" sz="2400" dirty="0" smtClean="0"/>
              <a:t> </a:t>
            </a:r>
            <a:r>
              <a:rPr lang="de-DE" sz="2400" dirty="0" err="1" smtClean="0"/>
              <a:t>proofs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importance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nuclear</a:t>
            </a:r>
            <a:r>
              <a:rPr lang="de-DE" sz="2400" dirty="0" smtClean="0"/>
              <a:t> </a:t>
            </a:r>
            <a:r>
              <a:rPr lang="de-DE" sz="2400" dirty="0" err="1" smtClean="0"/>
              <a:t>charge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higher</a:t>
            </a:r>
            <a:r>
              <a:rPr lang="de-DE" sz="2400" dirty="0" smtClean="0"/>
              <a:t>-multipole</a:t>
            </a:r>
          </a:p>
          <a:p>
            <a:pPr eaLnBrk="0" hangingPunct="0"/>
            <a:r>
              <a:rPr lang="de-DE" sz="2400" dirty="0" err="1" smtClean="0"/>
              <a:t>contribution</a:t>
            </a:r>
            <a:r>
              <a:rPr lang="de-DE" sz="2400" dirty="0" smtClean="0"/>
              <a:t>, </a:t>
            </a:r>
            <a:r>
              <a:rPr lang="de-DE" sz="2400" dirty="0" err="1" smtClean="0"/>
              <a:t>leading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a </a:t>
            </a:r>
            <a:r>
              <a:rPr lang="de-DE" sz="2400" dirty="0" err="1" smtClean="0"/>
              <a:t>depolarization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RR </a:t>
            </a:r>
            <a:r>
              <a:rPr lang="de-DE" sz="2400" dirty="0" err="1" smtClean="0"/>
              <a:t>photons</a:t>
            </a:r>
            <a:r>
              <a:rPr lang="de-DE" sz="2400" dirty="0" smtClean="0"/>
              <a:t>.</a:t>
            </a:r>
            <a:endParaRPr lang="de-DE" sz="2400" dirty="0">
              <a:solidFill>
                <a:schemeClr val="accent2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-323850" y="197767"/>
            <a:ext cx="9467850" cy="11430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de-DE" sz="2800" dirty="0" smtClean="0"/>
              <a:t>K-REC Distribution </a:t>
            </a:r>
            <a:r>
              <a:rPr lang="de-DE" sz="2800" dirty="0" err="1" smtClean="0"/>
              <a:t>for</a:t>
            </a:r>
            <a:r>
              <a:rPr lang="de-DE" sz="2800" dirty="0" smtClean="0"/>
              <a:t> Xe</a:t>
            </a:r>
            <a:r>
              <a:rPr lang="de-DE" sz="2800" baseline="30000" dirty="0" smtClean="0"/>
              <a:t>54+</a:t>
            </a:r>
            <a:r>
              <a:rPr lang="de-DE" sz="2800" dirty="0" smtClean="0"/>
              <a:t> (155 </a:t>
            </a:r>
            <a:r>
              <a:rPr lang="de-DE" sz="2800" dirty="0" err="1" smtClean="0"/>
              <a:t>MeV</a:t>
            </a:r>
            <a:r>
              <a:rPr lang="de-DE" sz="2800" dirty="0" smtClean="0"/>
              <a:t>/u)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22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593360" y="44624"/>
            <a:ext cx="88031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Linear </a:t>
            </a:r>
            <a:r>
              <a:rPr lang="de-DE" sz="2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polarization</a:t>
            </a:r>
            <a:r>
              <a:rPr lang="de-DE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study</a:t>
            </a:r>
            <a:r>
              <a:rPr lang="de-DE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</a:t>
            </a:r>
            <a:r>
              <a:rPr lang="de-DE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radiative</a:t>
            </a:r>
            <a:r>
              <a:rPr lang="de-DE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recombination</a:t>
            </a:r>
            <a:r>
              <a:rPr lang="de-DE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into</a:t>
            </a:r>
            <a:r>
              <a:rPr lang="de-DE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bare </a:t>
            </a:r>
            <a:r>
              <a:rPr lang="de-DE" sz="2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uranium</a:t>
            </a:r>
            <a:endParaRPr lang="en-US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  <a:sym typeface="Symbol" pitchFamily="18" charset="2"/>
            </a:endParaRPr>
          </a:p>
        </p:txBody>
      </p:sp>
      <p:sp>
        <p:nvSpPr>
          <p:cNvPr id="214028" name="Text Box 12"/>
          <p:cNvSpPr txBox="1">
            <a:spLocks noChangeArrowheads="1"/>
          </p:cNvSpPr>
          <p:nvPr/>
        </p:nvSpPr>
        <p:spPr bwMode="auto">
          <a:xfrm rot="18537934">
            <a:off x="4793026" y="2692594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0066FF"/>
                </a:solidFill>
                <a:latin typeface="Verdana" pitchFamily="34" charset="0"/>
              </a:rPr>
              <a:t>800 </a:t>
            </a:r>
            <a:r>
              <a:rPr lang="de-DE" sz="1600" b="1" dirty="0" err="1">
                <a:solidFill>
                  <a:srgbClr val="0066FF"/>
                </a:solidFill>
                <a:latin typeface="Verdana" pitchFamily="34" charset="0"/>
              </a:rPr>
              <a:t>MeV</a:t>
            </a:r>
            <a:r>
              <a:rPr lang="de-DE" sz="1600" b="1" dirty="0">
                <a:solidFill>
                  <a:srgbClr val="0066FF"/>
                </a:solidFill>
                <a:latin typeface="Verdana" pitchFamily="34" charset="0"/>
              </a:rPr>
              <a:t>/u</a:t>
            </a:r>
          </a:p>
        </p:txBody>
      </p:sp>
      <p:sp>
        <p:nvSpPr>
          <p:cNvPr id="214029" name="Text Box 13"/>
          <p:cNvSpPr txBox="1">
            <a:spLocks noChangeArrowheads="1"/>
          </p:cNvSpPr>
          <p:nvPr/>
        </p:nvSpPr>
        <p:spPr bwMode="auto">
          <a:xfrm rot="18969043">
            <a:off x="3786185" y="2692593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400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MeV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/u</a:t>
            </a:r>
          </a:p>
        </p:txBody>
      </p:sp>
      <p:sp>
        <p:nvSpPr>
          <p:cNvPr id="214030" name="Text Box 14"/>
          <p:cNvSpPr txBox="1">
            <a:spLocks noChangeArrowheads="1"/>
          </p:cNvSpPr>
          <p:nvPr/>
        </p:nvSpPr>
        <p:spPr bwMode="auto">
          <a:xfrm rot="18272902">
            <a:off x="2354202" y="2734431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600" b="1" dirty="0">
                <a:latin typeface="Verdana" pitchFamily="34" charset="0"/>
              </a:rPr>
              <a:t>100 </a:t>
            </a:r>
            <a:r>
              <a:rPr lang="de-DE" sz="1600" b="1" dirty="0" err="1">
                <a:latin typeface="Verdana" pitchFamily="34" charset="0"/>
              </a:rPr>
              <a:t>MeV</a:t>
            </a:r>
            <a:r>
              <a:rPr lang="de-DE" sz="1600" b="1" dirty="0">
                <a:latin typeface="Verdana" pitchFamily="34" charset="0"/>
              </a:rPr>
              <a:t>/u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405658"/>
              </p:ext>
            </p:extLst>
          </p:nvPr>
        </p:nvGraphicFramePr>
        <p:xfrm>
          <a:off x="827584" y="377133"/>
          <a:ext cx="7272808" cy="5140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57" name="Graph" r:id="rId4" imgW="4276800" imgH="3022200" progId="Origin50.Graph">
                  <p:embed/>
                </p:oleObj>
              </mc:Choice>
              <mc:Fallback>
                <p:oleObj name="Graph" r:id="rId4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84" y="377133"/>
                        <a:ext cx="7272808" cy="5140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Gerade Verbindung 3"/>
          <p:cNvCxnSpPr/>
          <p:nvPr/>
        </p:nvCxnSpPr>
        <p:spPr>
          <a:xfrm>
            <a:off x="2411760" y="1385480"/>
            <a:ext cx="46805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17296" y="5315724"/>
            <a:ext cx="9126704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Linear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polarization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studies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are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very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sensitive probe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occurence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higher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-multipole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components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The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higher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photon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energies</a:t>
            </a:r>
            <a:r>
              <a:rPr lang="de-D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larger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depolarization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effects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de-DE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2123728" y="3284984"/>
            <a:ext cx="3252357" cy="1239230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100000">
                <a:srgbClr val="FFFFFF">
                  <a:alpha val="44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72344" y="3673766"/>
            <a:ext cx="3129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de-DE" sz="2400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ross</a:t>
            </a:r>
            <a:r>
              <a:rPr lang="de-DE" sz="24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over</a:t>
            </a:r>
            <a:r>
              <a:rPr lang="de-DE" sz="24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feature</a:t>
            </a:r>
            <a:r>
              <a:rPr lang="de-DE" sz="24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r>
              <a:rPr lang="de-DE" sz="2400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never</a:t>
            </a:r>
            <a:r>
              <a:rPr lang="de-DE" sz="24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observed</a:t>
            </a:r>
            <a:endParaRPr lang="de-DE" sz="24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64281" y="1308155"/>
            <a:ext cx="1779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S. </a:t>
            </a:r>
            <a:r>
              <a:rPr lang="de-D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Tashenov et al., PRL </a:t>
            </a:r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97, 223202 (2006</a:t>
            </a:r>
            <a:r>
              <a:rPr lang="de-D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364281" y="2399204"/>
            <a:ext cx="17797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Theory</a:t>
            </a:r>
            <a:r>
              <a:rPr lang="de-D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de-DE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J. Eichler </a:t>
            </a:r>
            <a:r>
              <a:rPr lang="de-D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A. </a:t>
            </a:r>
            <a:r>
              <a:rPr lang="de-D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Ichihara</a:t>
            </a:r>
            <a:r>
              <a:rPr lang="de-D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, Phys. </a:t>
            </a:r>
            <a:r>
              <a:rPr lang="de-D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Rev</a:t>
            </a:r>
            <a:r>
              <a:rPr lang="de-D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. A </a:t>
            </a:r>
            <a:r>
              <a:rPr lang="de-D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65</a:t>
            </a:r>
            <a:r>
              <a:rPr lang="de-D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, 052716 (2002</a:t>
            </a:r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endParaRPr lang="de-DE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A. Surzhykov </a:t>
            </a:r>
            <a:r>
              <a:rPr lang="de-D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et al., </a:t>
            </a:r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PRA </a:t>
            </a:r>
            <a:r>
              <a:rPr lang="de-D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68, 022710 (2003</a:t>
            </a:r>
            <a:r>
              <a:rPr lang="de-D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endParaRPr lang="de-D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940" name="Rectangle 68"/>
          <p:cNvSpPr>
            <a:spLocks noChangeArrowheads="1"/>
          </p:cNvSpPr>
          <p:nvPr/>
        </p:nvSpPr>
        <p:spPr bwMode="auto">
          <a:xfrm>
            <a:off x="6877050" y="836613"/>
            <a:ext cx="2266950" cy="30972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35876" name="Picture 4" descr="08_06_21-X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19565" r="10609" b="24774"/>
          <a:stretch>
            <a:fillRect/>
          </a:stretch>
        </p:blipFill>
        <p:spPr bwMode="auto">
          <a:xfrm>
            <a:off x="3348038" y="836613"/>
            <a:ext cx="5832475" cy="31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31" name="Rectangle 59"/>
          <p:cNvSpPr>
            <a:spLocks noChangeArrowheads="1"/>
          </p:cNvSpPr>
          <p:nvPr/>
        </p:nvSpPr>
        <p:spPr bwMode="auto">
          <a:xfrm>
            <a:off x="-13249" y="908720"/>
            <a:ext cx="28712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sz="2400" b="1" dirty="0">
                <a:latin typeface="Verdana" pitchFamily="34" charset="0"/>
              </a:rPr>
              <a:t>Spin Polarized </a:t>
            </a:r>
          </a:p>
          <a:p>
            <a:pPr algn="ctr"/>
            <a:r>
              <a:rPr lang="en-US" sz="2400" b="1" dirty="0">
                <a:latin typeface="Verdana" pitchFamily="34" charset="0"/>
              </a:rPr>
              <a:t>Ion Beams</a:t>
            </a:r>
            <a:endParaRPr lang="de-DE" sz="24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335932" name="Text Box 60"/>
          <p:cNvSpPr txBox="1">
            <a:spLocks noChangeArrowheads="1"/>
          </p:cNvSpPr>
          <p:nvPr/>
        </p:nvSpPr>
        <p:spPr bwMode="auto">
          <a:xfrm>
            <a:off x="0" y="1678916"/>
            <a:ext cx="34194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sz="1600" b="1" dirty="0" err="1">
                <a:solidFill>
                  <a:srgbClr val="0000FF"/>
                </a:solidFill>
                <a:latin typeface="Verdana" pitchFamily="34" charset="0"/>
              </a:rPr>
              <a:t>for</a:t>
            </a:r>
            <a:r>
              <a:rPr lang="de-DE" sz="1600" b="1" dirty="0">
                <a:solidFill>
                  <a:srgbClr val="0000FF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0000FF"/>
                </a:solidFill>
                <a:latin typeface="Verdana" pitchFamily="34" charset="0"/>
              </a:rPr>
              <a:t>spin</a:t>
            </a:r>
            <a:r>
              <a:rPr lang="de-DE" sz="1600" b="1" dirty="0">
                <a:solidFill>
                  <a:srgbClr val="0000FF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0000FF"/>
                </a:solidFill>
                <a:latin typeface="Verdana" pitchFamily="34" charset="0"/>
              </a:rPr>
              <a:t>polarized</a:t>
            </a:r>
            <a:r>
              <a:rPr lang="de-DE" sz="1600" b="1" dirty="0">
                <a:solidFill>
                  <a:srgbClr val="0000FF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0000FF"/>
                </a:solidFill>
                <a:latin typeface="Verdana" pitchFamily="34" charset="0"/>
              </a:rPr>
              <a:t>ions</a:t>
            </a:r>
            <a:r>
              <a:rPr lang="de-DE" sz="1600" b="1" dirty="0">
                <a:solidFill>
                  <a:srgbClr val="0000FF"/>
                </a:solidFill>
                <a:latin typeface="Verdana" pitchFamily="34" charset="0"/>
              </a:rPr>
              <a:t>, </a:t>
            </a:r>
            <a:r>
              <a:rPr lang="de-DE" sz="1600" b="1" dirty="0" err="1">
                <a:solidFill>
                  <a:srgbClr val="0000FF"/>
                </a:solidFill>
                <a:latin typeface="Verdana" pitchFamily="34" charset="0"/>
              </a:rPr>
              <a:t>the</a:t>
            </a:r>
            <a:r>
              <a:rPr lang="de-DE" sz="1600" b="1" dirty="0">
                <a:solidFill>
                  <a:srgbClr val="0000FF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0000FF"/>
                </a:solidFill>
                <a:latin typeface="Verdana" pitchFamily="34" charset="0"/>
              </a:rPr>
              <a:t>polarization</a:t>
            </a:r>
            <a:r>
              <a:rPr lang="de-DE" sz="1600" b="1" dirty="0">
                <a:solidFill>
                  <a:srgbClr val="0000FF"/>
                </a:solidFill>
                <a:latin typeface="Verdana" pitchFamily="34" charset="0"/>
              </a:rPr>
              <a:t> plane </a:t>
            </a:r>
            <a:r>
              <a:rPr lang="de-DE" sz="1600" b="1" dirty="0" err="1">
                <a:solidFill>
                  <a:srgbClr val="0000FF"/>
                </a:solidFill>
                <a:latin typeface="Verdana" pitchFamily="34" charset="0"/>
              </a:rPr>
              <a:t>and</a:t>
            </a:r>
            <a:r>
              <a:rPr lang="de-DE" sz="1600" b="1" dirty="0">
                <a:solidFill>
                  <a:srgbClr val="0000FF"/>
                </a:solidFill>
                <a:latin typeface="Verdana" pitchFamily="34" charset="0"/>
              </a:rPr>
              <a:t> </a:t>
            </a:r>
          </a:p>
          <a:p>
            <a:pPr eaLnBrk="0" hangingPunct="0"/>
            <a:r>
              <a:rPr lang="de-DE" sz="1600" b="1" dirty="0" err="1">
                <a:solidFill>
                  <a:srgbClr val="0000FF"/>
                </a:solidFill>
                <a:latin typeface="Verdana" pitchFamily="34" charset="0"/>
              </a:rPr>
              <a:t>scattering</a:t>
            </a:r>
            <a:r>
              <a:rPr lang="de-DE" sz="1600" b="1" dirty="0">
                <a:solidFill>
                  <a:srgbClr val="0000FF"/>
                </a:solidFill>
                <a:latin typeface="Verdana" pitchFamily="34" charset="0"/>
              </a:rPr>
              <a:t> plane </a:t>
            </a:r>
            <a:r>
              <a:rPr lang="de-DE" sz="1600" b="1" dirty="0" err="1">
                <a:solidFill>
                  <a:srgbClr val="0000FF"/>
                </a:solidFill>
                <a:latin typeface="Verdana" pitchFamily="34" charset="0"/>
              </a:rPr>
              <a:t>are</a:t>
            </a:r>
            <a:r>
              <a:rPr lang="de-DE" sz="1600" b="1" dirty="0">
                <a:solidFill>
                  <a:srgbClr val="0000FF"/>
                </a:solidFill>
                <a:latin typeface="Verdana" pitchFamily="34" charset="0"/>
              </a:rPr>
              <a:t> not </a:t>
            </a:r>
            <a:r>
              <a:rPr lang="de-DE" sz="1600" b="1" dirty="0" err="1" smtClean="0">
                <a:solidFill>
                  <a:srgbClr val="0000FF"/>
                </a:solidFill>
                <a:latin typeface="Verdana" pitchFamily="34" charset="0"/>
              </a:rPr>
              <a:t>equal</a:t>
            </a:r>
            <a:r>
              <a:rPr lang="de-DE" sz="1600" b="1" dirty="0">
                <a:solidFill>
                  <a:srgbClr val="0000FF"/>
                </a:solidFill>
                <a:latin typeface="Verdana" pitchFamily="34" charset="0"/>
              </a:rPr>
              <a:t>.</a:t>
            </a:r>
            <a:endParaRPr lang="de-DE" sz="1600" dirty="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335933" name="Text Box 61"/>
          <p:cNvSpPr txBox="1">
            <a:spLocks noChangeArrowheads="1"/>
          </p:cNvSpPr>
          <p:nvPr/>
        </p:nvSpPr>
        <p:spPr bwMode="auto">
          <a:xfrm>
            <a:off x="32693" y="2961526"/>
            <a:ext cx="361464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600" dirty="0" err="1" smtClean="0"/>
              <a:t>A.Surzhykov</a:t>
            </a:r>
            <a:r>
              <a:rPr lang="en-US" sz="1600" dirty="0" smtClean="0"/>
              <a:t> </a:t>
            </a:r>
            <a:r>
              <a:rPr lang="en-US" sz="1600" dirty="0"/>
              <a:t>et al., </a:t>
            </a:r>
          </a:p>
          <a:p>
            <a:r>
              <a:rPr lang="en-GB" sz="1600" dirty="0"/>
              <a:t>PRL 94, 203202 (2005</a:t>
            </a:r>
            <a:r>
              <a:rPr lang="en-GB" sz="1600" dirty="0" smtClean="0"/>
              <a:t>)</a:t>
            </a:r>
          </a:p>
          <a:p>
            <a:endParaRPr lang="en-GB" sz="1600" dirty="0" smtClean="0"/>
          </a:p>
          <a:p>
            <a:r>
              <a:rPr lang="en-US" sz="1600" dirty="0"/>
              <a:t>R. Pratt, R. Levee, R. </a:t>
            </a:r>
            <a:r>
              <a:rPr lang="en-US" sz="1600" dirty="0" err="1"/>
              <a:t>Pexton</a:t>
            </a:r>
            <a:r>
              <a:rPr lang="en-US" sz="1600" dirty="0"/>
              <a:t>, and </a:t>
            </a:r>
            <a:endParaRPr lang="en-US" sz="1600" dirty="0" smtClean="0"/>
          </a:p>
          <a:p>
            <a:r>
              <a:rPr lang="en-US" sz="1600" dirty="0" smtClean="0"/>
              <a:t>W</a:t>
            </a:r>
            <a:r>
              <a:rPr lang="en-US" sz="1600" dirty="0"/>
              <a:t>. </a:t>
            </a:r>
            <a:r>
              <a:rPr lang="en-US" sz="1600" dirty="0" err="1"/>
              <a:t>Aron</a:t>
            </a:r>
            <a:r>
              <a:rPr lang="en-US" sz="1600" dirty="0"/>
              <a:t>, Phys. Rev. </a:t>
            </a:r>
            <a:r>
              <a:rPr lang="en-US" sz="1600" b="1" dirty="0"/>
              <a:t>134</a:t>
            </a:r>
            <a:r>
              <a:rPr lang="en-US" sz="1600" dirty="0"/>
              <a:t>, </a:t>
            </a:r>
            <a:r>
              <a:rPr lang="de-DE" sz="1600" dirty="0"/>
              <a:t>A916  (1964) </a:t>
            </a:r>
            <a:endParaRPr lang="de-DE" sz="1600" dirty="0" smtClean="0"/>
          </a:p>
          <a:p>
            <a:r>
              <a:rPr lang="de-DE" sz="1600" dirty="0" smtClean="0"/>
              <a:t>„ </a:t>
            </a:r>
            <a:r>
              <a:rPr lang="de-DE" sz="1600" dirty="0" err="1"/>
              <a:t>polarization</a:t>
            </a:r>
            <a:r>
              <a:rPr lang="de-DE" sz="1600" dirty="0"/>
              <a:t> </a:t>
            </a:r>
            <a:r>
              <a:rPr lang="de-DE" sz="1600" dirty="0" err="1"/>
              <a:t>transfer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photeffect</a:t>
            </a:r>
            <a:r>
              <a:rPr lang="de-DE" sz="1600" dirty="0"/>
              <a:t>“</a:t>
            </a:r>
            <a:endParaRPr lang="en-US" sz="1600" dirty="0"/>
          </a:p>
          <a:p>
            <a:r>
              <a:rPr lang="de-DE" sz="1600" dirty="0" smtClean="0"/>
              <a:t> </a:t>
            </a:r>
            <a:endParaRPr lang="en-US" sz="1600" dirty="0"/>
          </a:p>
          <a:p>
            <a:endParaRPr lang="de-DE" sz="1600" dirty="0"/>
          </a:p>
        </p:txBody>
      </p:sp>
      <p:sp>
        <p:nvSpPr>
          <p:cNvPr id="335935" name="Text Box 63"/>
          <p:cNvSpPr txBox="1">
            <a:spLocks noChangeArrowheads="1"/>
          </p:cNvSpPr>
          <p:nvPr/>
        </p:nvSpPr>
        <p:spPr bwMode="auto">
          <a:xfrm>
            <a:off x="7518400" y="1052513"/>
            <a:ext cx="173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 dirty="0" err="1">
                <a:solidFill>
                  <a:schemeClr val="bg1"/>
                </a:solidFill>
              </a:rPr>
              <a:t>spin-polarized</a:t>
            </a:r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335936" name="Rectangle 64"/>
          <p:cNvSpPr>
            <a:spLocks noChangeArrowheads="1"/>
          </p:cNvSpPr>
          <p:nvPr/>
        </p:nvSpPr>
        <p:spPr bwMode="auto">
          <a:xfrm>
            <a:off x="-33135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Recombination: spin </a:t>
            </a: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polarized </a:t>
            </a:r>
            <a:r>
              <a:rPr lang="en-US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particles </a:t>
            </a: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beams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(ions </a:t>
            </a:r>
            <a:r>
              <a:rPr lang="en-US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 </a:t>
            </a: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electrons)</a:t>
            </a:r>
            <a:endParaRPr lang="de-DE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5" name="Text Box 62"/>
          <p:cNvSpPr txBox="1">
            <a:spLocks noChangeArrowheads="1"/>
          </p:cNvSpPr>
          <p:nvPr/>
        </p:nvSpPr>
        <p:spPr bwMode="auto">
          <a:xfrm>
            <a:off x="-13249" y="4577060"/>
            <a:ext cx="9193762" cy="230832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control</a:t>
            </a:r>
            <a:r>
              <a:rPr lang="de-D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over</a:t>
            </a:r>
            <a:r>
              <a:rPr lang="de-D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spin-polarization</a:t>
            </a:r>
            <a:r>
              <a:rPr lang="de-D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stored</a:t>
            </a:r>
            <a:r>
              <a:rPr lang="de-D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ions</a:t>
            </a:r>
            <a:r>
              <a:rPr lang="de-D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r>
              <a:rPr lang="de-DE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required</a:t>
            </a:r>
            <a:r>
              <a:rPr lang="de-D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for</a:t>
            </a:r>
            <a:r>
              <a:rPr lang="de-D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search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electric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-dipole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momentum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elementary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particles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atomic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PNC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experiments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endParaRPr lang="de-DE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Recombination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would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possible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tool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</a:p>
          <a:p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Polarization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transfer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from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particles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photons</a:t>
            </a:r>
            <a:r>
              <a:rPr lang="de-D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!</a:t>
            </a:r>
            <a:endParaRPr lang="de-DE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4" name="Text Box 63"/>
          <p:cNvSpPr txBox="1">
            <a:spLocks noChangeArrowheads="1"/>
          </p:cNvSpPr>
          <p:nvPr/>
        </p:nvSpPr>
        <p:spPr bwMode="auto">
          <a:xfrm>
            <a:off x="3716857" y="1140862"/>
            <a:ext cx="13120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 dirty="0" err="1" smtClean="0">
                <a:solidFill>
                  <a:schemeClr val="bg1"/>
                </a:solidFill>
              </a:rPr>
              <a:t>unpolarized</a:t>
            </a:r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 smtClean="0"/>
              <a:t>Relativistic</a:t>
            </a:r>
            <a:r>
              <a:rPr lang="de-DE" sz="3200" dirty="0" smtClean="0"/>
              <a:t> Photon-Matter Interaction</a:t>
            </a:r>
            <a:endParaRPr lang="de-DE" sz="32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373305"/>
              </p:ext>
            </p:extLst>
          </p:nvPr>
        </p:nvGraphicFramePr>
        <p:xfrm>
          <a:off x="4283968" y="980728"/>
          <a:ext cx="3744416" cy="4972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88" name="Graph" r:id="rId3" imgW="2880720" imgH="4145040" progId="Origin50.Graph">
                  <p:embed/>
                </p:oleObj>
              </mc:Choice>
              <mc:Fallback>
                <p:oleObj name="Graph" r:id="rId3" imgW="2880720" imgH="41450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3968" y="980728"/>
                        <a:ext cx="3744416" cy="4972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30380"/>
              </p:ext>
            </p:extLst>
          </p:nvPr>
        </p:nvGraphicFramePr>
        <p:xfrm>
          <a:off x="1187624" y="1124744"/>
          <a:ext cx="3312368" cy="4745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89" name="Graph" r:id="rId5" imgW="2895480" imgH="4147560" progId="Origin50.Graph">
                  <p:embed/>
                </p:oleObj>
              </mc:Choice>
              <mc:Fallback>
                <p:oleObj name="Graph" r:id="rId5" imgW="2895480" imgH="4147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87624" y="1124744"/>
                        <a:ext cx="3312368" cy="4745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3059832" y="2060848"/>
            <a:ext cx="973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5 </a:t>
            </a:r>
            <a:r>
              <a:rPr lang="de-DE" dirty="0" err="1" smtClean="0"/>
              <a:t>GeV</a:t>
            </a:r>
            <a:r>
              <a:rPr lang="de-DE" dirty="0" smtClean="0"/>
              <a:t>/u</a:t>
            </a:r>
          </a:p>
          <a:p>
            <a:r>
              <a:rPr lang="de-DE" dirty="0" err="1" smtClean="0"/>
              <a:t>uranium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62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008570"/>
              </p:ext>
            </p:extLst>
          </p:nvPr>
        </p:nvGraphicFramePr>
        <p:xfrm>
          <a:off x="2835851" y="3938708"/>
          <a:ext cx="3693607" cy="2611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9" name="Graph" r:id="rId3" imgW="4275720" imgH="3022200" progId="Origin50.Graph">
                  <p:embed/>
                </p:oleObj>
              </mc:Choice>
              <mc:Fallback>
                <p:oleObj name="Graph" r:id="rId3" imgW="427572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5851" y="3938708"/>
                        <a:ext cx="3693607" cy="2611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857337"/>
              </p:ext>
            </p:extLst>
          </p:nvPr>
        </p:nvGraphicFramePr>
        <p:xfrm>
          <a:off x="4866131" y="1409950"/>
          <a:ext cx="3882334" cy="2744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20" name="Graph" r:id="rId5" imgW="4275720" imgH="3022200" progId="Origin50.Graph">
                  <p:embed/>
                </p:oleObj>
              </mc:Choice>
              <mc:Fallback>
                <p:oleObj name="Graph" r:id="rId5" imgW="427572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6131" y="1409950"/>
                        <a:ext cx="3882334" cy="2744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09577"/>
              </p:ext>
            </p:extLst>
          </p:nvPr>
        </p:nvGraphicFramePr>
        <p:xfrm>
          <a:off x="35496" y="1442945"/>
          <a:ext cx="3600400" cy="2545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21" name="Graph" r:id="rId7" imgW="4275720" imgH="3022200" progId="Origin50.Graph">
                  <p:embed/>
                </p:oleObj>
              </mc:Choice>
              <mc:Fallback>
                <p:oleObj name="Graph" r:id="rId7" imgW="427572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496" y="1442945"/>
                        <a:ext cx="3600400" cy="2545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1352839" y="1331476"/>
            <a:ext cx="96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 </a:t>
            </a:r>
            <a:r>
              <a:rPr lang="de-DE" b="1" dirty="0" err="1" smtClean="0"/>
              <a:t>GeV</a:t>
            </a:r>
            <a:r>
              <a:rPr lang="de-DE" b="1" dirty="0" smtClean="0"/>
              <a:t>/u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6444208" y="1331476"/>
            <a:ext cx="96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2 </a:t>
            </a:r>
            <a:r>
              <a:rPr lang="de-DE" b="1" dirty="0" err="1" smtClean="0"/>
              <a:t>GeV</a:t>
            </a:r>
            <a:r>
              <a:rPr lang="de-DE" b="1" dirty="0" smtClean="0"/>
              <a:t>/u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4067944" y="3779748"/>
            <a:ext cx="96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5 </a:t>
            </a:r>
            <a:r>
              <a:rPr lang="de-DE" b="1" dirty="0" err="1" smtClean="0"/>
              <a:t>GeV</a:t>
            </a:r>
            <a:r>
              <a:rPr lang="de-DE" b="1" dirty="0" smtClean="0"/>
              <a:t>/u</a:t>
            </a:r>
            <a:endParaRPr lang="de-DE" b="1" dirty="0"/>
          </a:p>
        </p:txBody>
      </p:sp>
      <p:sp>
        <p:nvSpPr>
          <p:cNvPr id="12" name="Ellipse 11"/>
          <p:cNvSpPr/>
          <p:nvPr/>
        </p:nvSpPr>
        <p:spPr bwMode="auto">
          <a:xfrm>
            <a:off x="372327" y="2492063"/>
            <a:ext cx="906099" cy="1239230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100000">
                <a:srgbClr val="FFFFFF">
                  <a:alpha val="44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5148064" y="2540518"/>
            <a:ext cx="906099" cy="1239230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100000">
                <a:srgbClr val="FFFFFF">
                  <a:alpha val="44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3080555" y="4149080"/>
            <a:ext cx="906099" cy="2160240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100000">
                <a:srgbClr val="FFFFFF">
                  <a:alpha val="44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971600" y="251367"/>
            <a:ext cx="6768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Radiative</a:t>
            </a:r>
            <a:r>
              <a:rPr lang="de-DE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processes</a:t>
            </a:r>
            <a:r>
              <a:rPr lang="de-DE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involving</a:t>
            </a:r>
            <a:r>
              <a:rPr lang="de-DE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high-Z </a:t>
            </a:r>
            <a:r>
              <a:rPr lang="de-DE" sz="2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ions</a:t>
            </a:r>
            <a:endParaRPr lang="de-DE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632116" y="4352037"/>
            <a:ext cx="251188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Predicted</a:t>
            </a:r>
            <a:r>
              <a:rPr lang="de-DE" dirty="0" smtClean="0"/>
              <a:t> strong </a:t>
            </a:r>
            <a:r>
              <a:rPr lang="de-DE" dirty="0" err="1" smtClean="0"/>
              <a:t>cancellation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endParaRPr lang="de-DE" dirty="0" smtClean="0"/>
          </a:p>
          <a:p>
            <a:r>
              <a:rPr lang="de-DE" dirty="0" err="1"/>
              <a:t>r</a:t>
            </a:r>
            <a:r>
              <a:rPr lang="de-DE" dirty="0" err="1" smtClean="0"/>
              <a:t>etardation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Lorentz </a:t>
            </a:r>
            <a:r>
              <a:rPr lang="de-DE" dirty="0" err="1" smtClean="0"/>
              <a:t>transformation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Projectile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emission</a:t>
            </a:r>
            <a:r>
              <a:rPr lang="de-DE" dirty="0" smtClean="0"/>
              <a:t> </a:t>
            </a:r>
            <a:r>
              <a:rPr lang="de-DE" dirty="0" err="1" smtClean="0"/>
              <a:t>even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backward</a:t>
            </a:r>
            <a:r>
              <a:rPr lang="de-DE" dirty="0" smtClean="0"/>
              <a:t> </a:t>
            </a:r>
            <a:r>
              <a:rPr lang="de-DE" dirty="0" err="1" smtClean="0"/>
              <a:t>angles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72326" y="4509302"/>
            <a:ext cx="2543489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Cross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phenomena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polarisation</a:t>
            </a:r>
            <a:r>
              <a:rPr lang="de-DE" dirty="0" smtClean="0"/>
              <a:t> </a:t>
            </a:r>
            <a:r>
              <a:rPr lang="de-DE" dirty="0" err="1" smtClean="0"/>
              <a:t>clearly</a:t>
            </a:r>
            <a:r>
              <a:rPr lang="de-DE" dirty="0" smtClean="0"/>
              <a:t> </a:t>
            </a:r>
            <a:r>
              <a:rPr lang="de-DE" dirty="0" err="1" smtClean="0"/>
              <a:t>visible</a:t>
            </a:r>
            <a:r>
              <a:rPr lang="de-DE" dirty="0" smtClean="0"/>
              <a:t>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631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990600" y="152400"/>
            <a:ext cx="6359731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de-DE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FAIR – Facility for Antiproton and Ion Research</a:t>
            </a:r>
            <a:endParaRPr lang="de-DE" b="1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8068" name="Picture 3" descr="c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20" descr="FAIR_V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7924800" y="0"/>
            <a:ext cx="12192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889" name="Rectangle 25"/>
          <p:cNvSpPr>
            <a:spLocks noChangeArrowheads="1"/>
          </p:cNvSpPr>
          <p:nvPr/>
        </p:nvSpPr>
        <p:spPr bwMode="auto">
          <a:xfrm>
            <a:off x="0" y="-50800"/>
            <a:ext cx="3023373" cy="750613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rgbClr val="F0F0F0"/>
              </a:gs>
              <a:gs pos="100000">
                <a:srgbClr val="C0C0C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4985" tIns="42493" rIns="84985" bIns="42493">
            <a:spAutoFit/>
          </a:bodyPr>
          <a:lstStyle/>
          <a:p>
            <a:pPr marL="457200" indent="-457200">
              <a:lnSpc>
                <a:spcPct val="120000"/>
              </a:lnSpc>
            </a:pPr>
            <a:r>
              <a:rPr lang="en-GB" b="1">
                <a:latin typeface="Verdana" pitchFamily="34" charset="0"/>
                <a:ea typeface="Verdana" pitchFamily="34" charset="0"/>
                <a:cs typeface="Verdana" pitchFamily="34" charset="0"/>
              </a:rPr>
              <a:t>Unique Opportunities </a:t>
            </a:r>
            <a:br>
              <a:rPr lang="en-GB" b="1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b="1">
                <a:latin typeface="Verdana" pitchFamily="34" charset="0"/>
                <a:ea typeface="Verdana" pitchFamily="34" charset="0"/>
                <a:cs typeface="Verdana" pitchFamily="34" charset="0"/>
              </a:rPr>
              <a:t>. . .  &amp; Challenges</a:t>
            </a:r>
          </a:p>
        </p:txBody>
      </p:sp>
      <p:sp>
        <p:nvSpPr>
          <p:cNvPr id="420890" name="Rectangle 26"/>
          <p:cNvSpPr>
            <a:spLocks noChangeArrowheads="1"/>
          </p:cNvSpPr>
          <p:nvPr/>
        </p:nvSpPr>
        <p:spPr bwMode="auto">
          <a:xfrm>
            <a:off x="1726064" y="1981200"/>
            <a:ext cx="5312460" cy="750613"/>
          </a:xfrm>
          <a:prstGeom prst="rect">
            <a:avLst/>
          </a:prstGeom>
          <a:gradFill rotWithShape="1">
            <a:gsLst>
              <a:gs pos="2000">
                <a:srgbClr val="FFC000"/>
              </a:gs>
              <a:gs pos="100000">
                <a:srgbClr val="F0F0F0">
                  <a:lumMod val="100000"/>
                </a:srgbClr>
              </a:gs>
              <a:gs pos="100000">
                <a:srgbClr val="C0C0C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4985" tIns="42493" rIns="84985" bIns="42493">
            <a:spAutoFit/>
          </a:bodyPr>
          <a:lstStyle/>
          <a:p>
            <a:pPr marL="457200" indent="-457200" algn="ctr">
              <a:lnSpc>
                <a:spcPct val="120000"/>
              </a:lnSpc>
            </a:pPr>
            <a:r>
              <a:rPr lang="en-GB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Atomic Physics with Stored and Cooled </a:t>
            </a:r>
            <a:br>
              <a:rPr lang="en-GB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Ions and Antiprotons</a:t>
            </a:r>
          </a:p>
        </p:txBody>
      </p:sp>
      <p:sp>
        <p:nvSpPr>
          <p:cNvPr id="420891" name="Rectangle 27"/>
          <p:cNvSpPr>
            <a:spLocks noChangeArrowheads="1"/>
          </p:cNvSpPr>
          <p:nvPr/>
        </p:nvSpPr>
        <p:spPr bwMode="auto">
          <a:xfrm>
            <a:off x="2653687" y="4191000"/>
            <a:ext cx="5506424" cy="1083012"/>
          </a:xfrm>
          <a:prstGeom prst="rect">
            <a:avLst/>
          </a:prstGeom>
          <a:gradFill rotWithShape="1">
            <a:gsLst>
              <a:gs pos="100000">
                <a:srgbClr val="C0C0C0"/>
              </a:gs>
              <a:gs pos="0">
                <a:srgbClr val="FFC00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4985" tIns="42493" rIns="84985" bIns="42493">
            <a:spAutoFit/>
          </a:bodyPr>
          <a:lstStyle/>
          <a:p>
            <a:pPr marL="457200" indent="-457200">
              <a:lnSpc>
                <a:spcPct val="120000"/>
              </a:lnSpc>
            </a:pPr>
            <a:r>
              <a:rPr lang="en-GB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Extreme Static Fields</a:t>
            </a:r>
            <a:br>
              <a:rPr lang="en-GB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Extreme Dynamic Fields</a:t>
            </a:r>
            <a:br>
              <a:rPr lang="en-GB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Antimatter and Fundamental Physics </a:t>
            </a:r>
          </a:p>
        </p:txBody>
      </p:sp>
    </p:spTree>
    <p:extLst>
      <p:ext uri="{BB962C8B-B14F-4D97-AF65-F5344CB8AC3E}">
        <p14:creationId xmlns:p14="http://schemas.microsoft.com/office/powerpoint/2010/main" val="3952191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89" grpId="0" animBg="1"/>
      <p:bldP spid="420890" grpId="0" animBg="1"/>
      <p:bldP spid="42089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75325" y="6165850"/>
            <a:ext cx="334803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>
              <a:solidFill>
                <a:prstClr val="white"/>
              </a:solidFill>
            </a:endParaRPr>
          </a:p>
        </p:txBody>
      </p:sp>
      <p:sp>
        <p:nvSpPr>
          <p:cNvPr id="96259" name="Rectangle 553"/>
          <p:cNvSpPr>
            <a:spLocks noGrp="1" noChangeArrowheads="1"/>
          </p:cNvSpPr>
          <p:nvPr>
            <p:ph type="title"/>
          </p:nvPr>
        </p:nvSpPr>
        <p:spPr>
          <a:xfrm>
            <a:off x="-108520" y="115888"/>
            <a:ext cx="9505950" cy="576262"/>
          </a:xfrm>
        </p:spPr>
        <p:txBody>
          <a:bodyPr anchor="t"/>
          <a:lstStyle/>
          <a:p>
            <a:pPr eaLnBrk="1" hangingPunct="1"/>
            <a:r>
              <a:rPr lang="en-US" sz="2800" b="1" dirty="0" smtClean="0"/>
              <a:t>Atomic parity-violating studies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374775" y="5877272"/>
            <a:ext cx="3336925" cy="476250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  <a:ea typeface="MS PGothic"/>
            </a:endParaRPr>
          </a:p>
        </p:txBody>
      </p:sp>
      <p:sp>
        <p:nvSpPr>
          <p:cNvPr id="37" name="Text Box 185"/>
          <p:cNvSpPr txBox="1">
            <a:spLocks noChangeArrowheads="1"/>
          </p:cNvSpPr>
          <p:nvPr/>
        </p:nvSpPr>
        <p:spPr bwMode="auto">
          <a:xfrm>
            <a:off x="3105150" y="1192213"/>
            <a:ext cx="5813425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1413"/>
              </a:spcAft>
              <a:buSzPct val="85000"/>
              <a:buFontTx/>
              <a:buBlip>
                <a:blip r:embed="rId4"/>
              </a:buBlip>
              <a:tabLst>
                <a:tab pos="5205413" algn="l"/>
              </a:tabLst>
              <a:defRPr/>
            </a:pPr>
            <a:r>
              <a:rPr lang="en-US" sz="1600" kern="0" dirty="0">
                <a:solidFill>
                  <a:srgbClr val="002060"/>
                </a:solidFill>
              </a:rPr>
              <a:t>We have applied the multi-configuration Dirac-</a:t>
            </a:r>
            <a:r>
              <a:rPr lang="en-US" sz="1600" kern="0" dirty="0" err="1">
                <a:solidFill>
                  <a:srgbClr val="002060"/>
                </a:solidFill>
              </a:rPr>
              <a:t>Fock</a:t>
            </a:r>
            <a:r>
              <a:rPr lang="en-US" sz="1600" kern="0" dirty="0">
                <a:solidFill>
                  <a:srgbClr val="002060"/>
                </a:solidFill>
              </a:rPr>
              <a:t> (MCDF) approach and quantum electrodynamics (QED) to re-investigate  the parity-forbidden two-photon 2E1 transition between </a:t>
            </a:r>
            <a:r>
              <a:rPr lang="en-US" sz="1600" kern="0" baseline="30000" dirty="0">
                <a:solidFill>
                  <a:srgbClr val="002060"/>
                </a:solidFill>
              </a:rPr>
              <a:t>1</a:t>
            </a:r>
            <a:r>
              <a:rPr lang="en-US" sz="1600" kern="0" dirty="0">
                <a:solidFill>
                  <a:srgbClr val="002060"/>
                </a:solidFill>
              </a:rPr>
              <a:t>S</a:t>
            </a:r>
            <a:r>
              <a:rPr lang="en-US" sz="1600" kern="0" baseline="-25000" dirty="0">
                <a:solidFill>
                  <a:srgbClr val="002060"/>
                </a:solidFill>
              </a:rPr>
              <a:t>0</a:t>
            </a:r>
            <a:r>
              <a:rPr lang="en-US" sz="1600" kern="0" dirty="0">
                <a:solidFill>
                  <a:srgbClr val="002060"/>
                </a:solidFill>
              </a:rPr>
              <a:t> and </a:t>
            </a:r>
            <a:r>
              <a:rPr lang="en-US" sz="1600" kern="0" baseline="30000" dirty="0">
                <a:solidFill>
                  <a:srgbClr val="002060"/>
                </a:solidFill>
              </a:rPr>
              <a:t>3</a:t>
            </a:r>
            <a:r>
              <a:rPr lang="en-US" sz="1600" kern="0" dirty="0">
                <a:solidFill>
                  <a:srgbClr val="002060"/>
                </a:solidFill>
              </a:rPr>
              <a:t>P</a:t>
            </a:r>
            <a:r>
              <a:rPr lang="en-US" sz="1600" kern="0" baseline="-25000" dirty="0">
                <a:solidFill>
                  <a:srgbClr val="002060"/>
                </a:solidFill>
              </a:rPr>
              <a:t>0</a:t>
            </a:r>
            <a:r>
              <a:rPr lang="en-US" sz="1600" kern="0" dirty="0">
                <a:solidFill>
                  <a:srgbClr val="002060"/>
                </a:solidFill>
              </a:rPr>
              <a:t> states of helium-like uranium U</a:t>
            </a:r>
            <a:r>
              <a:rPr lang="en-US" sz="1600" kern="0" baseline="30000" dirty="0">
                <a:solidFill>
                  <a:srgbClr val="002060"/>
                </a:solidFill>
              </a:rPr>
              <a:t>90+</a:t>
            </a:r>
            <a:r>
              <a:rPr lang="en-US" sz="1600" kern="0" dirty="0">
                <a:solidFill>
                  <a:srgbClr val="002060"/>
                </a:solidFill>
              </a:rPr>
              <a:t>: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1413"/>
              </a:spcAft>
              <a:buSzPct val="85000"/>
              <a:buFontTx/>
              <a:buBlip>
                <a:blip r:embed="rId4"/>
              </a:buBlip>
              <a:tabLst>
                <a:tab pos="5205413" algn="l"/>
              </a:tabLst>
              <a:defRPr/>
            </a:pPr>
            <a:endParaRPr lang="en-US" sz="1600" kern="0" dirty="0">
              <a:solidFill>
                <a:srgbClr val="002060"/>
              </a:solidFill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1413"/>
              </a:spcAft>
              <a:buSzPct val="85000"/>
              <a:tabLst>
                <a:tab pos="5205413" algn="l"/>
              </a:tabLst>
              <a:defRPr/>
            </a:pPr>
            <a:endParaRPr lang="en-US" sz="1600" kern="0" dirty="0">
              <a:solidFill>
                <a:srgbClr val="002060"/>
              </a:solidFill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1413"/>
              </a:spcAft>
              <a:buSzPct val="85000"/>
              <a:tabLst>
                <a:tab pos="5205413" algn="l"/>
              </a:tabLst>
              <a:defRPr/>
            </a:pPr>
            <a:endParaRPr lang="en-US" sz="1600" kern="0" dirty="0">
              <a:solidFill>
                <a:srgbClr val="002060"/>
              </a:solidFill>
            </a:endParaRPr>
          </a:p>
          <a:p>
            <a:pPr marL="342900" indent="-342900" algn="just">
              <a:spcAft>
                <a:spcPts val="1413"/>
              </a:spcAft>
              <a:buSzPct val="85000"/>
              <a:buFontTx/>
              <a:buBlip>
                <a:blip r:embed="rId4"/>
              </a:buBlip>
              <a:tabLst>
                <a:tab pos="5205413" algn="l"/>
              </a:tabLst>
              <a:defRPr/>
            </a:pPr>
            <a:r>
              <a:rPr lang="en-US" sz="1600" kern="0" dirty="0">
                <a:solidFill>
                  <a:srgbClr val="002060"/>
                </a:solidFill>
              </a:rPr>
              <a:t>Novel, accurate predictions were obtained for the rate of this induced parity-violating transition:</a:t>
            </a:r>
          </a:p>
        </p:txBody>
      </p:sp>
      <p:graphicFrame>
        <p:nvGraphicFramePr>
          <p:cNvPr id="96262" name="Object 2"/>
          <p:cNvGraphicFramePr>
            <a:graphicFrameLocks noChangeAspect="1"/>
          </p:cNvGraphicFramePr>
          <p:nvPr/>
        </p:nvGraphicFramePr>
        <p:xfrm>
          <a:off x="3506788" y="2368550"/>
          <a:ext cx="501015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3" name="Equation" r:id="rId5" imgW="2489200" imgH="622300" progId="Equation.3">
                  <p:embed/>
                </p:oleObj>
              </mc:Choice>
              <mc:Fallback>
                <p:oleObj name="Equation" r:id="rId5" imgW="24892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6788" y="2368550"/>
                        <a:ext cx="5010150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3" name="Object 4"/>
          <p:cNvGraphicFramePr>
            <a:graphicFrameLocks noChangeAspect="1"/>
          </p:cNvGraphicFramePr>
          <p:nvPr/>
        </p:nvGraphicFramePr>
        <p:xfrm>
          <a:off x="3900488" y="4332288"/>
          <a:ext cx="470376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4" name="Equation" r:id="rId7" imgW="2286000" imgH="254000" progId="Equation.3">
                  <p:embed/>
                </p:oleObj>
              </mc:Choice>
              <mc:Fallback>
                <p:oleObj name="Equation" r:id="rId7" imgW="2286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0488" y="4332288"/>
                        <a:ext cx="470376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 Box 185"/>
          <p:cNvSpPr txBox="1">
            <a:spLocks noChangeArrowheads="1"/>
          </p:cNvSpPr>
          <p:nvPr/>
        </p:nvSpPr>
        <p:spPr bwMode="auto">
          <a:xfrm>
            <a:off x="39688" y="5324475"/>
            <a:ext cx="5368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1413"/>
              </a:spcAft>
              <a:buSzPct val="85000"/>
              <a:buFontTx/>
              <a:buBlip>
                <a:blip r:embed="rId9"/>
              </a:buBlip>
              <a:tabLst>
                <a:tab pos="5205413" algn="l"/>
              </a:tabLst>
              <a:defRPr/>
            </a:pPr>
            <a:r>
              <a:rPr lang="en-US" sz="1400" kern="0" dirty="0">
                <a:solidFill>
                  <a:srgbClr val="000000">
                    <a:lumMod val="60000"/>
                    <a:lumOff val="40000"/>
                  </a:srgbClr>
                </a:solidFill>
              </a:rPr>
              <a:t>To “compete” with the spontaneous decay channel  we have to induce two-photon PNC transition by </a:t>
            </a:r>
            <a:r>
              <a:rPr lang="en-US" sz="1400" u="sng" kern="0" dirty="0">
                <a:solidFill>
                  <a:srgbClr val="000000">
                    <a:lumMod val="60000"/>
                    <a:lumOff val="40000"/>
                  </a:srgbClr>
                </a:solidFill>
              </a:rPr>
              <a:t>polarized light </a:t>
            </a:r>
            <a:r>
              <a:rPr lang="en-US" sz="1400" kern="0" dirty="0">
                <a:solidFill>
                  <a:srgbClr val="000000">
                    <a:lumMod val="60000"/>
                    <a:lumOff val="40000"/>
                  </a:srgbClr>
                </a:solidFill>
              </a:rPr>
              <a:t>with intensity:</a:t>
            </a:r>
          </a:p>
        </p:txBody>
      </p:sp>
      <p:graphicFrame>
        <p:nvGraphicFramePr>
          <p:cNvPr id="962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153525"/>
              </p:ext>
            </p:extLst>
          </p:nvPr>
        </p:nvGraphicFramePr>
        <p:xfrm>
          <a:off x="1419225" y="5906666"/>
          <a:ext cx="3257550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5" name="Equation" r:id="rId10" imgW="1371600" imgH="228600" progId="Equation.3">
                  <p:embed/>
                </p:oleObj>
              </mc:Choice>
              <mc:Fallback>
                <p:oleObj name="Equation" r:id="rId10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9225" y="5906666"/>
                        <a:ext cx="3257550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423863" y="1662113"/>
            <a:ext cx="2466975" cy="3546475"/>
          </a:xfrm>
          <a:prstGeom prst="roundRect">
            <a:avLst>
              <a:gd name="adj" fmla="val 404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1600" dirty="0">
              <a:solidFill>
                <a:srgbClr val="000000"/>
              </a:solidFill>
            </a:endParaRPr>
          </a:p>
        </p:txBody>
      </p:sp>
      <p:grpSp>
        <p:nvGrpSpPr>
          <p:cNvPr id="96267" name="Group 22"/>
          <p:cNvGrpSpPr>
            <a:grpSpLocks/>
          </p:cNvGrpSpPr>
          <p:nvPr/>
        </p:nvGrpSpPr>
        <p:grpSpPr bwMode="auto">
          <a:xfrm>
            <a:off x="758825" y="2403475"/>
            <a:ext cx="1797050" cy="2535238"/>
            <a:chOff x="1272920" y="3166749"/>
            <a:chExt cx="1796844" cy="253604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288793" y="3443062"/>
              <a:ext cx="680960" cy="0"/>
            </a:xfrm>
            <a:prstGeom prst="line">
              <a:avLst/>
            </a:prstGeom>
            <a:ln w="635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6288" name="TextBox 24"/>
            <p:cNvSpPr txBox="1">
              <a:spLocks noChangeArrowheads="1"/>
            </p:cNvSpPr>
            <p:nvPr/>
          </p:nvSpPr>
          <p:spPr bwMode="auto">
            <a:xfrm>
              <a:off x="1277990" y="3166749"/>
              <a:ext cx="7072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70C0"/>
                  </a:solidFill>
                </a:rPr>
                <a:t>1s 2s </a:t>
              </a:r>
              <a:r>
                <a:rPr lang="en-US" sz="1200" baseline="30000">
                  <a:solidFill>
                    <a:srgbClr val="0070C0"/>
                  </a:solidFill>
                </a:rPr>
                <a:t>1</a:t>
              </a:r>
              <a:r>
                <a:rPr lang="en-US" sz="1200">
                  <a:solidFill>
                    <a:srgbClr val="0070C0"/>
                  </a:solidFill>
                </a:rPr>
                <a:t>S</a:t>
              </a:r>
              <a:r>
                <a:rPr lang="en-US" sz="1200" baseline="-25000">
                  <a:solidFill>
                    <a:srgbClr val="0070C0"/>
                  </a:solidFill>
                </a:rPr>
                <a:t>0</a:t>
              </a:r>
              <a:endParaRPr lang="de-DE" sz="1200" baseline="-25000">
                <a:solidFill>
                  <a:srgbClr val="0070C0"/>
                </a:solidFill>
              </a:endParaRPr>
            </a:p>
          </p:txBody>
        </p:sp>
        <p:sp>
          <p:nvSpPr>
            <p:cNvPr id="96289" name="TextBox 25"/>
            <p:cNvSpPr txBox="1">
              <a:spLocks noChangeArrowheads="1"/>
            </p:cNvSpPr>
            <p:nvPr/>
          </p:nvSpPr>
          <p:spPr bwMode="auto">
            <a:xfrm>
              <a:off x="2333665" y="3187542"/>
              <a:ext cx="73609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70C0"/>
                  </a:solidFill>
                </a:rPr>
                <a:t>1s 2p </a:t>
              </a:r>
              <a:r>
                <a:rPr lang="en-US" sz="1200" baseline="30000">
                  <a:solidFill>
                    <a:srgbClr val="0070C0"/>
                  </a:solidFill>
                </a:rPr>
                <a:t>3</a:t>
              </a:r>
              <a:r>
                <a:rPr lang="en-US" sz="1200">
                  <a:solidFill>
                    <a:srgbClr val="0070C0"/>
                  </a:solidFill>
                </a:rPr>
                <a:t>P</a:t>
              </a:r>
              <a:r>
                <a:rPr lang="en-US" sz="1200" baseline="-25000">
                  <a:solidFill>
                    <a:srgbClr val="0070C0"/>
                  </a:solidFill>
                </a:rPr>
                <a:t>0</a:t>
              </a:r>
              <a:endParaRPr lang="de-DE" sz="1200" baseline="-25000">
                <a:solidFill>
                  <a:srgbClr val="0070C0"/>
                </a:solidFill>
              </a:endParaRPr>
            </a:p>
          </p:txBody>
        </p:sp>
        <p:sp>
          <p:nvSpPr>
            <p:cNvPr id="96290" name="TextBox 26"/>
            <p:cNvSpPr txBox="1">
              <a:spLocks noChangeArrowheads="1"/>
            </p:cNvSpPr>
            <p:nvPr/>
          </p:nvSpPr>
          <p:spPr bwMode="auto">
            <a:xfrm>
              <a:off x="1352504" y="5425792"/>
              <a:ext cx="5838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70C0"/>
                  </a:solidFill>
                </a:rPr>
                <a:t>1s</a:t>
              </a:r>
              <a:r>
                <a:rPr lang="en-US" sz="1200" baseline="30000">
                  <a:solidFill>
                    <a:srgbClr val="0070C0"/>
                  </a:solidFill>
                </a:rPr>
                <a:t>2</a:t>
              </a:r>
              <a:r>
                <a:rPr lang="en-US" sz="1200">
                  <a:solidFill>
                    <a:srgbClr val="0070C0"/>
                  </a:solidFill>
                </a:rPr>
                <a:t> </a:t>
              </a:r>
              <a:r>
                <a:rPr lang="en-US" sz="1200" baseline="30000">
                  <a:solidFill>
                    <a:srgbClr val="0070C0"/>
                  </a:solidFill>
                </a:rPr>
                <a:t>1</a:t>
              </a:r>
              <a:r>
                <a:rPr lang="en-US" sz="1200">
                  <a:solidFill>
                    <a:srgbClr val="0070C0"/>
                  </a:solidFill>
                </a:rPr>
                <a:t>S</a:t>
              </a:r>
              <a:r>
                <a:rPr lang="en-US" sz="1200" baseline="-25000">
                  <a:solidFill>
                    <a:srgbClr val="0070C0"/>
                  </a:solidFill>
                </a:rPr>
                <a:t>0</a:t>
              </a:r>
              <a:endParaRPr lang="de-DE" sz="1200" baseline="-25000">
                <a:solidFill>
                  <a:srgbClr val="0070C0"/>
                </a:solidFill>
              </a:endParaRPr>
            </a:p>
          </p:txBody>
        </p:sp>
        <p:sp>
          <p:nvSpPr>
            <p:cNvPr id="96291" name="TextBox 31"/>
            <p:cNvSpPr txBox="1">
              <a:spLocks noChangeArrowheads="1"/>
            </p:cNvSpPr>
            <p:nvPr/>
          </p:nvSpPr>
          <p:spPr bwMode="auto">
            <a:xfrm>
              <a:off x="2331259" y="3527402"/>
              <a:ext cx="73609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70C0"/>
                  </a:solidFill>
                </a:rPr>
                <a:t>1s 2p </a:t>
              </a:r>
              <a:r>
                <a:rPr lang="en-US" sz="1200" baseline="30000">
                  <a:solidFill>
                    <a:srgbClr val="0070C0"/>
                  </a:solidFill>
                </a:rPr>
                <a:t>3</a:t>
              </a:r>
              <a:r>
                <a:rPr lang="en-US" sz="1200">
                  <a:solidFill>
                    <a:srgbClr val="0070C0"/>
                  </a:solidFill>
                </a:rPr>
                <a:t>P</a:t>
              </a:r>
              <a:r>
                <a:rPr lang="en-US" sz="1200" baseline="-25000">
                  <a:solidFill>
                    <a:srgbClr val="0070C0"/>
                  </a:solidFill>
                </a:rPr>
                <a:t>1</a:t>
              </a:r>
              <a:endParaRPr lang="de-DE" sz="1200" baseline="-25000">
                <a:solidFill>
                  <a:srgbClr val="0070C0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1288793" y="5688498"/>
              <a:ext cx="680960" cy="0"/>
            </a:xfrm>
            <a:prstGeom prst="line">
              <a:avLst/>
            </a:prstGeom>
            <a:ln w="635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284032" y="4306935"/>
              <a:ext cx="685721" cy="0"/>
            </a:xfrm>
            <a:prstGeom prst="line">
              <a:avLst/>
            </a:prstGeom>
            <a:ln w="635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6294" name="TextBox 48"/>
            <p:cNvSpPr txBox="1">
              <a:spLocks noChangeArrowheads="1"/>
            </p:cNvSpPr>
            <p:nvPr/>
          </p:nvSpPr>
          <p:spPr bwMode="auto">
            <a:xfrm>
              <a:off x="1272920" y="4043193"/>
              <a:ext cx="7072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70C0"/>
                  </a:solidFill>
                </a:rPr>
                <a:t>1s 2s </a:t>
              </a:r>
              <a:r>
                <a:rPr lang="en-US" sz="1200" baseline="30000">
                  <a:solidFill>
                    <a:srgbClr val="0070C0"/>
                  </a:solidFill>
                </a:rPr>
                <a:t>3</a:t>
              </a:r>
              <a:r>
                <a:rPr lang="en-US" sz="1200">
                  <a:solidFill>
                    <a:srgbClr val="0070C0"/>
                  </a:solidFill>
                </a:rPr>
                <a:t>S</a:t>
              </a:r>
              <a:r>
                <a:rPr lang="en-US" sz="1200" baseline="-25000">
                  <a:solidFill>
                    <a:srgbClr val="0070C0"/>
                  </a:solidFill>
                </a:rPr>
                <a:t>1</a:t>
              </a:r>
              <a:endParaRPr lang="de-DE" sz="1200" baseline="-25000">
                <a:solidFill>
                  <a:srgbClr val="0070C0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349122" y="3455766"/>
              <a:ext cx="680960" cy="0"/>
            </a:xfrm>
            <a:prstGeom prst="line">
              <a:avLst/>
            </a:prstGeom>
            <a:ln w="635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349122" y="3782894"/>
              <a:ext cx="680960" cy="0"/>
            </a:xfrm>
            <a:prstGeom prst="line">
              <a:avLst/>
            </a:prstGeom>
            <a:ln w="635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Oval 85"/>
          <p:cNvSpPr>
            <a:spLocks noChangeArrowheads="1"/>
          </p:cNvSpPr>
          <p:nvPr/>
        </p:nvSpPr>
        <p:spPr bwMode="auto">
          <a:xfrm>
            <a:off x="1130300" y="2628900"/>
            <a:ext cx="92075" cy="9683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ysClr val="windowText" lastClr="000000"/>
              </a:solidFill>
            </a:endParaRPr>
          </a:p>
        </p:txBody>
      </p:sp>
      <p:grpSp>
        <p:nvGrpSpPr>
          <p:cNvPr id="96269" name="Group 93"/>
          <p:cNvGrpSpPr>
            <a:grpSpLocks/>
          </p:cNvGrpSpPr>
          <p:nvPr/>
        </p:nvGrpSpPr>
        <p:grpSpPr bwMode="auto">
          <a:xfrm>
            <a:off x="963613" y="4875213"/>
            <a:ext cx="101600" cy="98425"/>
            <a:chOff x="829" y="2317"/>
            <a:chExt cx="96" cy="96"/>
          </a:xfrm>
        </p:grpSpPr>
        <p:sp>
          <p:nvSpPr>
            <p:cNvPr id="54" name="Oval 94"/>
            <p:cNvSpPr>
              <a:spLocks noChangeArrowheads="1"/>
            </p:cNvSpPr>
            <p:nvPr/>
          </p:nvSpPr>
          <p:spPr bwMode="auto">
            <a:xfrm>
              <a:off x="829" y="2317"/>
              <a:ext cx="96" cy="9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95"/>
            <p:cNvSpPr>
              <a:spLocks noChangeArrowheads="1"/>
            </p:cNvSpPr>
            <p:nvPr/>
          </p:nvSpPr>
          <p:spPr bwMode="auto">
            <a:xfrm>
              <a:off x="842" y="2326"/>
              <a:ext cx="53" cy="53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6270" name="Group 93"/>
          <p:cNvGrpSpPr>
            <a:grpSpLocks/>
          </p:cNvGrpSpPr>
          <p:nvPr/>
        </p:nvGrpSpPr>
        <p:grpSpPr bwMode="auto">
          <a:xfrm>
            <a:off x="2052638" y="2624138"/>
            <a:ext cx="101600" cy="98425"/>
            <a:chOff x="829" y="2317"/>
            <a:chExt cx="96" cy="96"/>
          </a:xfrm>
        </p:grpSpPr>
        <p:sp>
          <p:nvSpPr>
            <p:cNvPr id="57" name="Oval 94"/>
            <p:cNvSpPr>
              <a:spLocks noChangeArrowheads="1"/>
            </p:cNvSpPr>
            <p:nvPr/>
          </p:nvSpPr>
          <p:spPr bwMode="auto">
            <a:xfrm>
              <a:off x="829" y="2317"/>
              <a:ext cx="96" cy="9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val 95"/>
            <p:cNvSpPr>
              <a:spLocks noChangeArrowheads="1"/>
            </p:cNvSpPr>
            <p:nvPr/>
          </p:nvSpPr>
          <p:spPr bwMode="auto">
            <a:xfrm>
              <a:off x="842" y="2326"/>
              <a:ext cx="53" cy="53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0" name="Freeform 129"/>
          <p:cNvSpPr>
            <a:spLocks/>
          </p:cNvSpPr>
          <p:nvPr/>
        </p:nvSpPr>
        <p:spPr bwMode="auto">
          <a:xfrm rot="18197042" flipH="1">
            <a:off x="1234282" y="2402681"/>
            <a:ext cx="368300" cy="227013"/>
          </a:xfrm>
          <a:custGeom>
            <a:avLst/>
            <a:gdLst>
              <a:gd name="T0" fmla="*/ 2147483647 w 528"/>
              <a:gd name="T1" fmla="*/ 0 h 192"/>
              <a:gd name="T2" fmla="*/ 2147483647 w 528"/>
              <a:gd name="T3" fmla="*/ 2147483647 h 192"/>
              <a:gd name="T4" fmla="*/ 0 w 528"/>
              <a:gd name="T5" fmla="*/ 2147483647 h 192"/>
              <a:gd name="T6" fmla="*/ 0 60000 65536"/>
              <a:gd name="T7" fmla="*/ 0 60000 65536"/>
              <a:gd name="T8" fmla="*/ 0 60000 65536"/>
              <a:gd name="T9" fmla="*/ 0 w 528"/>
              <a:gd name="T10" fmla="*/ 0 h 192"/>
              <a:gd name="T11" fmla="*/ 528 w 52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192">
                <a:moveTo>
                  <a:pt x="528" y="0"/>
                </a:moveTo>
                <a:cubicBezTo>
                  <a:pt x="404" y="8"/>
                  <a:pt x="280" y="16"/>
                  <a:pt x="192" y="48"/>
                </a:cubicBezTo>
                <a:cubicBezTo>
                  <a:pt x="104" y="80"/>
                  <a:pt x="52" y="136"/>
                  <a:pt x="0" y="192"/>
                </a:cubicBezTo>
              </a:path>
            </a:pathLst>
          </a:cu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1" name="Freeform 129"/>
          <p:cNvSpPr>
            <a:spLocks/>
          </p:cNvSpPr>
          <p:nvPr/>
        </p:nvSpPr>
        <p:spPr bwMode="auto">
          <a:xfrm rot="21349836" flipH="1">
            <a:off x="1677988" y="2413000"/>
            <a:ext cx="368300" cy="227013"/>
          </a:xfrm>
          <a:custGeom>
            <a:avLst/>
            <a:gdLst>
              <a:gd name="T0" fmla="*/ 2147483647 w 528"/>
              <a:gd name="T1" fmla="*/ 0 h 192"/>
              <a:gd name="T2" fmla="*/ 2147483647 w 528"/>
              <a:gd name="T3" fmla="*/ 2147483647 h 192"/>
              <a:gd name="T4" fmla="*/ 0 w 528"/>
              <a:gd name="T5" fmla="*/ 2147483647 h 192"/>
              <a:gd name="T6" fmla="*/ 0 60000 65536"/>
              <a:gd name="T7" fmla="*/ 0 60000 65536"/>
              <a:gd name="T8" fmla="*/ 0 60000 65536"/>
              <a:gd name="T9" fmla="*/ 0 w 528"/>
              <a:gd name="T10" fmla="*/ 0 h 192"/>
              <a:gd name="T11" fmla="*/ 528 w 52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192">
                <a:moveTo>
                  <a:pt x="528" y="0"/>
                </a:moveTo>
                <a:cubicBezTo>
                  <a:pt x="404" y="8"/>
                  <a:pt x="280" y="16"/>
                  <a:pt x="192" y="48"/>
                </a:cubicBezTo>
                <a:cubicBezTo>
                  <a:pt x="104" y="80"/>
                  <a:pt x="52" y="136"/>
                  <a:pt x="0" y="192"/>
                </a:cubicBezTo>
              </a:path>
            </a:pathLst>
          </a:cu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2" name="Freeform 97"/>
          <p:cNvSpPr>
            <a:spLocks/>
          </p:cNvSpPr>
          <p:nvPr/>
        </p:nvSpPr>
        <p:spPr bwMode="auto">
          <a:xfrm rot="7764111">
            <a:off x="1482725" y="2054225"/>
            <a:ext cx="614363" cy="131763"/>
          </a:xfrm>
          <a:custGeom>
            <a:avLst/>
            <a:gdLst>
              <a:gd name="T0" fmla="*/ 0 w 576"/>
              <a:gd name="T1" fmla="*/ 256 h 256"/>
              <a:gd name="T2" fmla="*/ 48 w 576"/>
              <a:gd name="T3" fmla="*/ 16 h 256"/>
              <a:gd name="T4" fmla="*/ 96 w 576"/>
              <a:gd name="T5" fmla="*/ 256 h 256"/>
              <a:gd name="T6" fmla="*/ 144 w 576"/>
              <a:gd name="T7" fmla="*/ 16 h 256"/>
              <a:gd name="T8" fmla="*/ 192 w 576"/>
              <a:gd name="T9" fmla="*/ 256 h 256"/>
              <a:gd name="T10" fmla="*/ 240 w 576"/>
              <a:gd name="T11" fmla="*/ 16 h 256"/>
              <a:gd name="T12" fmla="*/ 288 w 576"/>
              <a:gd name="T13" fmla="*/ 256 h 256"/>
              <a:gd name="T14" fmla="*/ 336 w 576"/>
              <a:gd name="T15" fmla="*/ 16 h 256"/>
              <a:gd name="T16" fmla="*/ 384 w 576"/>
              <a:gd name="T17" fmla="*/ 256 h 256"/>
              <a:gd name="T18" fmla="*/ 432 w 576"/>
              <a:gd name="T19" fmla="*/ 16 h 256"/>
              <a:gd name="T20" fmla="*/ 480 w 576"/>
              <a:gd name="T21" fmla="*/ 160 h 256"/>
              <a:gd name="T22" fmla="*/ 576 w 576"/>
              <a:gd name="T23" fmla="*/ 16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ln>
            <a:headEnd type="none" w="sm" len="sm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ysClr val="windowText" lastClr="000000"/>
              </a:solidFill>
            </a:endParaRPr>
          </a:p>
        </p:txBody>
      </p:sp>
      <p:sp>
        <p:nvSpPr>
          <p:cNvPr id="63" name="Freeform 97"/>
          <p:cNvSpPr>
            <a:spLocks/>
          </p:cNvSpPr>
          <p:nvPr/>
        </p:nvSpPr>
        <p:spPr bwMode="auto">
          <a:xfrm rot="7764111">
            <a:off x="1771651" y="2100262"/>
            <a:ext cx="614362" cy="131763"/>
          </a:xfrm>
          <a:custGeom>
            <a:avLst/>
            <a:gdLst>
              <a:gd name="T0" fmla="*/ 0 w 576"/>
              <a:gd name="T1" fmla="*/ 256 h 256"/>
              <a:gd name="T2" fmla="*/ 48 w 576"/>
              <a:gd name="T3" fmla="*/ 16 h 256"/>
              <a:gd name="T4" fmla="*/ 96 w 576"/>
              <a:gd name="T5" fmla="*/ 256 h 256"/>
              <a:gd name="T6" fmla="*/ 144 w 576"/>
              <a:gd name="T7" fmla="*/ 16 h 256"/>
              <a:gd name="T8" fmla="*/ 192 w 576"/>
              <a:gd name="T9" fmla="*/ 256 h 256"/>
              <a:gd name="T10" fmla="*/ 240 w 576"/>
              <a:gd name="T11" fmla="*/ 16 h 256"/>
              <a:gd name="T12" fmla="*/ 288 w 576"/>
              <a:gd name="T13" fmla="*/ 256 h 256"/>
              <a:gd name="T14" fmla="*/ 336 w 576"/>
              <a:gd name="T15" fmla="*/ 16 h 256"/>
              <a:gd name="T16" fmla="*/ 384 w 576"/>
              <a:gd name="T17" fmla="*/ 256 h 256"/>
              <a:gd name="T18" fmla="*/ 432 w 576"/>
              <a:gd name="T19" fmla="*/ 16 h 256"/>
              <a:gd name="T20" fmla="*/ 480 w 576"/>
              <a:gd name="T21" fmla="*/ 160 h 256"/>
              <a:gd name="T22" fmla="*/ 576 w 576"/>
              <a:gd name="T23" fmla="*/ 16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ln>
            <a:headEnd type="none" w="sm" len="sm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ysClr val="windowText" lastClr="000000"/>
              </a:solidFill>
            </a:endParaRPr>
          </a:p>
        </p:txBody>
      </p:sp>
      <p:sp>
        <p:nvSpPr>
          <p:cNvPr id="96275" name="Text Box 125"/>
          <p:cNvSpPr txBox="1">
            <a:spLocks noChangeArrowheads="1"/>
          </p:cNvSpPr>
          <p:nvPr/>
        </p:nvSpPr>
        <p:spPr bwMode="auto">
          <a:xfrm>
            <a:off x="431800" y="1674813"/>
            <a:ext cx="1825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defTabSz="4572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100">
                <a:solidFill>
                  <a:srgbClr val="C00000"/>
                </a:solidFill>
              </a:rPr>
              <a:t>Induced 2E1 (PNC) transition</a:t>
            </a:r>
          </a:p>
        </p:txBody>
      </p:sp>
      <p:sp>
        <p:nvSpPr>
          <p:cNvPr id="35" name="Text Box 63"/>
          <p:cNvSpPr txBox="1">
            <a:spLocks noChangeArrowheads="1"/>
          </p:cNvSpPr>
          <p:nvPr/>
        </p:nvSpPr>
        <p:spPr bwMode="auto">
          <a:xfrm>
            <a:off x="5775325" y="5489575"/>
            <a:ext cx="3355975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F. Ferro, et al., Phys. Rev. A </a:t>
            </a:r>
            <a:r>
              <a:rPr lang="en-US" sz="105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81</a:t>
            </a: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, 062503 (2010)</a:t>
            </a:r>
          </a:p>
          <a:p>
            <a:pPr>
              <a:defRPr/>
            </a:pPr>
            <a:endParaRPr lang="en-US" sz="10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>
              <a:defRPr/>
            </a:pP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F. Ferro, </a:t>
            </a:r>
            <a:r>
              <a:rPr lang="de-DE" sz="10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et al., </a:t>
            </a: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J. Inst. </a:t>
            </a:r>
            <a:r>
              <a:rPr lang="en-US" sz="105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5</a:t>
            </a: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, C08006 (2011)</a:t>
            </a:r>
          </a:p>
          <a:p>
            <a:pPr>
              <a:defRPr/>
            </a:pPr>
            <a:endParaRPr lang="en-US" sz="105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>
              <a:defRPr/>
            </a:pP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A. Surzhykov</a:t>
            </a:r>
            <a:r>
              <a:rPr lang="de-DE" sz="10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et al., </a:t>
            </a: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</a:rPr>
              <a:t>submitted to Phys. Rev. A (2011)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76338" y="2763838"/>
            <a:ext cx="0" cy="1049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176338" y="3813175"/>
            <a:ext cx="0" cy="1062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3" name="Freeform 97"/>
          <p:cNvSpPr>
            <a:spLocks/>
          </p:cNvSpPr>
          <p:nvPr/>
        </p:nvSpPr>
        <p:spPr bwMode="auto">
          <a:xfrm>
            <a:off x="1306513" y="3867150"/>
            <a:ext cx="614362" cy="133350"/>
          </a:xfrm>
          <a:custGeom>
            <a:avLst/>
            <a:gdLst>
              <a:gd name="T0" fmla="*/ 0 w 576"/>
              <a:gd name="T1" fmla="*/ 256 h 256"/>
              <a:gd name="T2" fmla="*/ 48 w 576"/>
              <a:gd name="T3" fmla="*/ 16 h 256"/>
              <a:gd name="T4" fmla="*/ 96 w 576"/>
              <a:gd name="T5" fmla="*/ 256 h 256"/>
              <a:gd name="T6" fmla="*/ 144 w 576"/>
              <a:gd name="T7" fmla="*/ 16 h 256"/>
              <a:gd name="T8" fmla="*/ 192 w 576"/>
              <a:gd name="T9" fmla="*/ 256 h 256"/>
              <a:gd name="T10" fmla="*/ 240 w 576"/>
              <a:gd name="T11" fmla="*/ 16 h 256"/>
              <a:gd name="T12" fmla="*/ 288 w 576"/>
              <a:gd name="T13" fmla="*/ 256 h 256"/>
              <a:gd name="T14" fmla="*/ 336 w 576"/>
              <a:gd name="T15" fmla="*/ 16 h 256"/>
              <a:gd name="T16" fmla="*/ 384 w 576"/>
              <a:gd name="T17" fmla="*/ 256 h 256"/>
              <a:gd name="T18" fmla="*/ 432 w 576"/>
              <a:gd name="T19" fmla="*/ 16 h 256"/>
              <a:gd name="T20" fmla="*/ 480 w 576"/>
              <a:gd name="T21" fmla="*/ 160 h 256"/>
              <a:gd name="T22" fmla="*/ 576 w 576"/>
              <a:gd name="T23" fmla="*/ 16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ln>
            <a:headEnd type="none" w="sm" len="sm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ysClr val="windowText" lastClr="000000"/>
              </a:solidFill>
            </a:endParaRPr>
          </a:p>
        </p:txBody>
      </p:sp>
      <p:sp>
        <p:nvSpPr>
          <p:cNvPr id="45" name="Freeform 97"/>
          <p:cNvSpPr>
            <a:spLocks/>
          </p:cNvSpPr>
          <p:nvPr/>
        </p:nvSpPr>
        <p:spPr bwMode="auto">
          <a:xfrm>
            <a:off x="1362075" y="4152900"/>
            <a:ext cx="614363" cy="133350"/>
          </a:xfrm>
          <a:custGeom>
            <a:avLst/>
            <a:gdLst>
              <a:gd name="T0" fmla="*/ 0 w 576"/>
              <a:gd name="T1" fmla="*/ 256 h 256"/>
              <a:gd name="T2" fmla="*/ 48 w 576"/>
              <a:gd name="T3" fmla="*/ 16 h 256"/>
              <a:gd name="T4" fmla="*/ 96 w 576"/>
              <a:gd name="T5" fmla="*/ 256 h 256"/>
              <a:gd name="T6" fmla="*/ 144 w 576"/>
              <a:gd name="T7" fmla="*/ 16 h 256"/>
              <a:gd name="T8" fmla="*/ 192 w 576"/>
              <a:gd name="T9" fmla="*/ 256 h 256"/>
              <a:gd name="T10" fmla="*/ 240 w 576"/>
              <a:gd name="T11" fmla="*/ 16 h 256"/>
              <a:gd name="T12" fmla="*/ 288 w 576"/>
              <a:gd name="T13" fmla="*/ 256 h 256"/>
              <a:gd name="T14" fmla="*/ 336 w 576"/>
              <a:gd name="T15" fmla="*/ 16 h 256"/>
              <a:gd name="T16" fmla="*/ 384 w 576"/>
              <a:gd name="T17" fmla="*/ 256 h 256"/>
              <a:gd name="T18" fmla="*/ 432 w 576"/>
              <a:gd name="T19" fmla="*/ 16 h 256"/>
              <a:gd name="T20" fmla="*/ 480 w 576"/>
              <a:gd name="T21" fmla="*/ 160 h 256"/>
              <a:gd name="T22" fmla="*/ 576 w 576"/>
              <a:gd name="T23" fmla="*/ 16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ln>
            <a:headEnd type="none" w="sm" len="sm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ysClr val="windowText" lastClr="000000"/>
              </a:solidFill>
            </a:endParaRPr>
          </a:p>
        </p:txBody>
      </p:sp>
      <p:sp>
        <p:nvSpPr>
          <p:cNvPr id="96281" name="TextBox 10"/>
          <p:cNvSpPr txBox="1">
            <a:spLocks noChangeArrowheads="1"/>
          </p:cNvSpPr>
          <p:nvPr/>
        </p:nvSpPr>
        <p:spPr bwMode="auto">
          <a:xfrm>
            <a:off x="1328738" y="4343400"/>
            <a:ext cx="1543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>
                <a:solidFill>
                  <a:srgbClr val="161645"/>
                </a:solidFill>
              </a:rPr>
              <a:t>Spontaneous 2E1 decay</a:t>
            </a:r>
          </a:p>
          <a:p>
            <a:pPr eaLnBrk="1" hangingPunct="1"/>
            <a:r>
              <a:rPr lang="en-US" sz="1100">
                <a:solidFill>
                  <a:srgbClr val="161645"/>
                </a:solidFill>
              </a:rPr>
              <a:t>Rate ~ 7.2 </a:t>
            </a:r>
            <a:r>
              <a:rPr lang="en-US" sz="800" baseline="30000">
                <a:solidFill>
                  <a:srgbClr val="161645"/>
                </a:solidFill>
              </a:rPr>
              <a:t>x</a:t>
            </a:r>
            <a:r>
              <a:rPr lang="en-US" sz="1100">
                <a:solidFill>
                  <a:srgbClr val="161645"/>
                </a:solidFill>
              </a:rPr>
              <a:t> 10</a:t>
            </a:r>
            <a:r>
              <a:rPr lang="en-US" sz="1100" baseline="30000">
                <a:solidFill>
                  <a:srgbClr val="161645"/>
                </a:solidFill>
              </a:rPr>
              <a:t>12</a:t>
            </a:r>
            <a:r>
              <a:rPr lang="en-US" sz="1100">
                <a:solidFill>
                  <a:srgbClr val="161645"/>
                </a:solidFill>
              </a:rPr>
              <a:t> s</a:t>
            </a:r>
            <a:r>
              <a:rPr lang="en-US" sz="1100" baseline="30000">
                <a:solidFill>
                  <a:srgbClr val="161645"/>
                </a:solidFill>
              </a:rPr>
              <a:t>-1</a:t>
            </a:r>
            <a:endParaRPr lang="de-DE" sz="1100" baseline="30000">
              <a:solidFill>
                <a:srgbClr val="161645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0" y="6454497"/>
            <a:ext cx="9180512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Relativistic</a:t>
            </a:r>
            <a:r>
              <a:rPr lang="de-DE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energies</a:t>
            </a:r>
            <a:r>
              <a:rPr lang="de-DE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required</a:t>
            </a:r>
            <a:endParaRPr lang="de-DE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2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 smtClean="0">
                <a:latin typeface="Arial" pitchFamily="34" charset="0"/>
                <a:cs typeface="Arial" pitchFamily="34" charset="0"/>
              </a:rPr>
              <a:t>Working Groups </a:t>
            </a:r>
            <a:r>
              <a:rPr lang="de-DE" sz="28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 SPARC-</a:t>
            </a:r>
            <a:r>
              <a:rPr lang="de-DE" sz="2800" b="1" dirty="0" err="1">
                <a:latin typeface="Arial" pitchFamily="34" charset="0"/>
                <a:cs typeface="Arial" pitchFamily="34" charset="0"/>
              </a:rPr>
              <a:t>C</a:t>
            </a:r>
            <a:r>
              <a:rPr lang="de-DE" sz="2800" b="1" dirty="0" err="1" smtClean="0">
                <a:latin typeface="Arial" pitchFamily="34" charset="0"/>
                <a:cs typeface="Arial" pitchFamily="34" charset="0"/>
              </a:rPr>
              <a:t>ollaboration</a:t>
            </a:r>
            <a:endParaRPr lang="de-DE" sz="28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029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822500"/>
              </p:ext>
            </p:extLst>
          </p:nvPr>
        </p:nvGraphicFramePr>
        <p:xfrm>
          <a:off x="1331640" y="1412776"/>
          <a:ext cx="6477000" cy="4834051"/>
        </p:xfrm>
        <a:graphic>
          <a:graphicData uri="http://schemas.openxmlformats.org/drawingml/2006/table">
            <a:tbl>
              <a:tblPr/>
              <a:tblGrid>
                <a:gridCol w="6477000"/>
              </a:tblGrid>
              <a:tr h="365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Charge Separator for Relativistic Collisions </a:t>
                      </a:r>
                      <a:endParaRPr kumimoji="1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65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Reaction Microscope</a:t>
                      </a:r>
                      <a:endParaRPr kumimoji="1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68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Electron and Electron/Positron Spectrometers</a:t>
                      </a:r>
                      <a:endParaRPr kumimoji="1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65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Photon and X-Ray Spectrometers</a:t>
                      </a:r>
                      <a:endParaRPr kumimoji="1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65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Detector Developments</a:t>
                      </a:r>
                      <a:endParaRPr kumimoji="1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65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Target Developments</a:t>
                      </a:r>
                      <a:endParaRPr kumimoji="1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65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Electron Cooler/Target</a:t>
                      </a:r>
                      <a:endParaRPr kumimoji="1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65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Low Energy Setups</a:t>
                      </a:r>
                      <a:endParaRPr kumimoji="1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65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Traps/HITRAP</a:t>
                      </a:r>
                      <a:endParaRPr kumimoji="1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65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Ion Sources</a:t>
                      </a:r>
                      <a:endParaRPr kumimoji="1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65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Laser Spectroscopy/Laser Cooling</a:t>
                      </a:r>
                      <a:endParaRPr kumimoji="1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086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Intense Laser/Ion Interaction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Theory</a:t>
                      </a:r>
                      <a:endParaRPr kumimoji="1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61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715766"/>
              </p:ext>
            </p:extLst>
          </p:nvPr>
        </p:nvGraphicFramePr>
        <p:xfrm>
          <a:off x="1619672" y="1484784"/>
          <a:ext cx="5499762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77" name="Graph" r:id="rId3" imgW="4275720" imgH="3022200" progId="Origin50.Graph">
                  <p:embed/>
                </p:oleObj>
              </mc:Choice>
              <mc:Fallback>
                <p:oleObj name="Graph" r:id="rId3" imgW="427572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672" y="1484784"/>
                        <a:ext cx="5499762" cy="3888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llipse 5"/>
          <p:cNvSpPr/>
          <p:nvPr/>
        </p:nvSpPr>
        <p:spPr bwMode="auto">
          <a:xfrm>
            <a:off x="6156176" y="1844824"/>
            <a:ext cx="576064" cy="2304256"/>
          </a:xfrm>
          <a:prstGeom prst="ellipse">
            <a:avLst/>
          </a:prstGeom>
          <a:gradFill rotWithShape="1">
            <a:gsLst>
              <a:gs pos="0">
                <a:srgbClr val="FFD75B">
                  <a:alpha val="53000"/>
                </a:srgbClr>
              </a:gs>
              <a:gs pos="3000">
                <a:srgbClr val="FFC000">
                  <a:alpha val="52000"/>
                </a:srgbClr>
              </a:gs>
              <a:gs pos="100000">
                <a:srgbClr val="FFFFFF">
                  <a:alpha val="44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259632" y="188640"/>
            <a:ext cx="6795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3200" dirty="0" err="1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Electron</a:t>
            </a:r>
            <a:r>
              <a:rPr lang="de-DE" sz="3200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Capture Cross </a:t>
            </a:r>
            <a:r>
              <a:rPr lang="de-DE" sz="3200" dirty="0" err="1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Sections</a:t>
            </a:r>
            <a:endParaRPr lang="de-DE" sz="3200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 Box 78"/>
          <p:cNvSpPr txBox="1">
            <a:spLocks noChangeArrowheads="1"/>
          </p:cNvSpPr>
          <p:nvPr/>
        </p:nvSpPr>
        <p:spPr bwMode="auto">
          <a:xfrm>
            <a:off x="-36512" y="5826466"/>
            <a:ext cx="9273740" cy="107164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C000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At the HESR, ideal conditions for the study of pair production phenomena </a:t>
            </a:r>
            <a:endParaRPr lang="en-US" sz="2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0" y="1340768"/>
            <a:ext cx="1656184" cy="424731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NRC:</a:t>
            </a:r>
          </a:p>
          <a:p>
            <a:r>
              <a:rPr lang="de-DE" dirty="0" smtClean="0"/>
              <a:t>Non-</a:t>
            </a:r>
            <a:r>
              <a:rPr lang="de-DE" dirty="0" err="1" smtClean="0"/>
              <a:t>radiative</a:t>
            </a:r>
            <a:r>
              <a:rPr lang="de-DE" dirty="0" smtClean="0"/>
              <a:t> </a:t>
            </a:r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capture</a:t>
            </a:r>
            <a:endParaRPr lang="de-DE" dirty="0"/>
          </a:p>
          <a:p>
            <a:endParaRPr lang="de-DE" dirty="0" smtClean="0"/>
          </a:p>
          <a:p>
            <a:r>
              <a:rPr lang="de-DE" b="1" dirty="0" smtClean="0"/>
              <a:t>REC:</a:t>
            </a:r>
            <a:endParaRPr lang="de-DE" b="1" dirty="0"/>
          </a:p>
          <a:p>
            <a:r>
              <a:rPr lang="de-DE" dirty="0" err="1" smtClean="0"/>
              <a:t>Radiative</a:t>
            </a:r>
            <a:r>
              <a:rPr lang="de-DE" dirty="0" smtClean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 smtClean="0"/>
              <a:t>capture</a:t>
            </a:r>
            <a:endParaRPr lang="de-DE" dirty="0" smtClean="0"/>
          </a:p>
          <a:p>
            <a:endParaRPr lang="de-DE" dirty="0"/>
          </a:p>
          <a:p>
            <a:r>
              <a:rPr lang="de-DE" b="1" dirty="0" smtClean="0"/>
              <a:t>EC-pp:</a:t>
            </a:r>
          </a:p>
          <a:p>
            <a:r>
              <a:rPr lang="de-DE" b="1" dirty="0" err="1" smtClean="0"/>
              <a:t>Electron</a:t>
            </a:r>
            <a:r>
              <a:rPr lang="de-DE" b="1" dirty="0" smtClean="0"/>
              <a:t> </a:t>
            </a:r>
            <a:r>
              <a:rPr lang="de-DE" b="1" dirty="0" err="1" smtClean="0"/>
              <a:t>capture</a:t>
            </a:r>
            <a:r>
              <a:rPr lang="de-DE" b="1" dirty="0" smtClean="0"/>
              <a:t> </a:t>
            </a:r>
            <a:r>
              <a:rPr lang="de-DE" b="1" dirty="0" err="1" smtClean="0"/>
              <a:t>by</a:t>
            </a:r>
            <a:r>
              <a:rPr lang="de-DE" b="1" dirty="0" smtClean="0"/>
              <a:t> pair </a:t>
            </a:r>
            <a:r>
              <a:rPr lang="de-DE" b="1" dirty="0" err="1" smtClean="0"/>
              <a:t>production</a:t>
            </a:r>
            <a:endParaRPr lang="de-DE" b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690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768350" y="22894"/>
            <a:ext cx="8008938" cy="88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de-DE" sz="2600" b="1" dirty="0" err="1">
                <a:solidFill>
                  <a:schemeClr val="bg1"/>
                </a:solidFill>
              </a:rPr>
              <a:t>Atomic</a:t>
            </a:r>
            <a:r>
              <a:rPr lang="de-DE" sz="2600" b="1" dirty="0">
                <a:solidFill>
                  <a:schemeClr val="bg1"/>
                </a:solidFill>
              </a:rPr>
              <a:t> </a:t>
            </a:r>
            <a:r>
              <a:rPr lang="de-DE" sz="2600" b="1" dirty="0" err="1">
                <a:solidFill>
                  <a:schemeClr val="bg1"/>
                </a:solidFill>
              </a:rPr>
              <a:t>Physics</a:t>
            </a:r>
            <a:r>
              <a:rPr lang="de-DE" sz="2600" b="1" dirty="0">
                <a:solidFill>
                  <a:schemeClr val="bg1"/>
                </a:solidFill>
              </a:rPr>
              <a:t>: Quantum </a:t>
            </a:r>
            <a:r>
              <a:rPr lang="de-DE" sz="2600" b="1" dirty="0" err="1">
                <a:solidFill>
                  <a:schemeClr val="bg1"/>
                </a:solidFill>
              </a:rPr>
              <a:t>Electrodynamics</a:t>
            </a:r>
            <a:r>
              <a:rPr lang="de-DE" sz="2600" b="1" dirty="0">
                <a:solidFill>
                  <a:schemeClr val="bg1"/>
                </a:solidFill>
              </a:rPr>
              <a:t> in </a:t>
            </a:r>
            <a:r>
              <a:rPr lang="de-DE" sz="2600" b="1" dirty="0" err="1">
                <a:solidFill>
                  <a:schemeClr val="bg1"/>
                </a:solidFill>
              </a:rPr>
              <a:t>the</a:t>
            </a:r>
            <a:endParaRPr lang="de-DE" sz="2600" b="1" dirty="0">
              <a:solidFill>
                <a:schemeClr val="bg1"/>
              </a:solidFill>
            </a:endParaRPr>
          </a:p>
          <a:p>
            <a:pPr algn="ctr"/>
            <a:r>
              <a:rPr lang="de-DE" sz="2600" b="1" dirty="0">
                <a:solidFill>
                  <a:schemeClr val="bg1"/>
                </a:solidFill>
              </a:rPr>
              <a:t>Extreme Field Limit</a:t>
            </a:r>
          </a:p>
        </p:txBody>
      </p:sp>
      <p:grpSp>
        <p:nvGrpSpPr>
          <p:cNvPr id="96259" name="Group 3"/>
          <p:cNvGrpSpPr>
            <a:grpSpLocks/>
          </p:cNvGrpSpPr>
          <p:nvPr/>
        </p:nvGrpSpPr>
        <p:grpSpPr bwMode="auto">
          <a:xfrm>
            <a:off x="250825" y="1196975"/>
            <a:ext cx="1803400" cy="4968875"/>
            <a:chOff x="156" y="979"/>
            <a:chExt cx="1136" cy="3038"/>
          </a:xfrm>
        </p:grpSpPr>
        <p:sp>
          <p:nvSpPr>
            <p:cNvPr id="96269" name="Text Box 4"/>
            <p:cNvSpPr txBox="1">
              <a:spLocks noChangeArrowheads="1"/>
            </p:cNvSpPr>
            <p:nvPr/>
          </p:nvSpPr>
          <p:spPr bwMode="auto">
            <a:xfrm>
              <a:off x="249" y="1706"/>
              <a:ext cx="925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de-DE"/>
                <a:t>Z=1 </a:t>
              </a:r>
            </a:p>
            <a:p>
              <a:pPr algn="ctr"/>
              <a:r>
                <a:rPr lang="de-DE"/>
                <a:t>E</a:t>
              </a:r>
              <a:r>
                <a:rPr lang="de-DE" baseline="-25000"/>
                <a:t>b</a:t>
              </a:r>
              <a:r>
                <a:rPr lang="de-DE"/>
                <a:t> = 13.6 eV</a:t>
              </a:r>
            </a:p>
            <a:p>
              <a:pPr algn="ctr"/>
              <a:r>
                <a:rPr lang="de-DE"/>
                <a:t>Z·</a:t>
              </a:r>
              <a:r>
                <a:rPr lang="de-DE">
                  <a:latin typeface="Symbol" pitchFamily="18" charset="2"/>
                </a:rPr>
                <a:t>a</a:t>
              </a:r>
              <a:r>
                <a:rPr lang="de-DE"/>
                <a:t> « 1</a:t>
              </a:r>
            </a:p>
          </p:txBody>
        </p:sp>
        <p:sp>
          <p:nvSpPr>
            <p:cNvPr id="96270" name="Text Box 5"/>
            <p:cNvSpPr txBox="1">
              <a:spLocks noChangeArrowheads="1"/>
            </p:cNvSpPr>
            <p:nvPr/>
          </p:nvSpPr>
          <p:spPr bwMode="auto">
            <a:xfrm>
              <a:off x="340" y="981"/>
              <a:ext cx="772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de-DE" b="1" u="sng"/>
                <a:t>hydrogen</a:t>
              </a:r>
              <a:endParaRPr lang="de-DE" b="1"/>
            </a:p>
          </p:txBody>
        </p:sp>
        <p:pic>
          <p:nvPicPr>
            <p:cNvPr id="96271" name="Picture 6" descr="Hydrogen-At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093"/>
              <a:ext cx="817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72" name="Text Box 7"/>
            <p:cNvSpPr txBox="1">
              <a:spLocks noChangeArrowheads="1"/>
            </p:cNvSpPr>
            <p:nvPr/>
          </p:nvSpPr>
          <p:spPr bwMode="auto">
            <a:xfrm>
              <a:off x="204" y="2432"/>
              <a:ext cx="94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de-DE" b="1" u="sng"/>
                <a:t>uranium ion</a:t>
              </a:r>
              <a:endParaRPr lang="de-DE" b="1"/>
            </a:p>
          </p:txBody>
        </p:sp>
        <p:sp>
          <p:nvSpPr>
            <p:cNvPr id="96273" name="Text Box 8"/>
            <p:cNvSpPr txBox="1">
              <a:spLocks noChangeArrowheads="1"/>
            </p:cNvSpPr>
            <p:nvPr/>
          </p:nvSpPr>
          <p:spPr bwMode="auto">
            <a:xfrm>
              <a:off x="250" y="3325"/>
              <a:ext cx="997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de-DE"/>
                <a:t>Z=92</a:t>
              </a:r>
            </a:p>
            <a:p>
              <a:pPr algn="ctr"/>
              <a:r>
                <a:rPr lang="de-DE"/>
                <a:t>E</a:t>
              </a:r>
              <a:r>
                <a:rPr lang="de-DE" baseline="-25000"/>
                <a:t>b</a:t>
              </a:r>
              <a:r>
                <a:rPr lang="de-DE"/>
                <a:t> =  132 keV</a:t>
              </a:r>
            </a:p>
            <a:p>
              <a:pPr algn="ctr"/>
              <a:r>
                <a:rPr lang="de-DE"/>
                <a:t>Z·</a:t>
              </a:r>
              <a:r>
                <a:rPr lang="de-DE">
                  <a:latin typeface="Symbol" pitchFamily="18" charset="2"/>
                </a:rPr>
                <a:t>a</a:t>
              </a:r>
              <a:r>
                <a:rPr lang="de-DE"/>
                <a:t>  </a:t>
              </a:r>
              <a:r>
                <a:rPr lang="de-DE">
                  <a:sym typeface="Symbol" pitchFamily="18" charset="2"/>
                </a:rPr>
                <a:t></a:t>
              </a:r>
              <a:r>
                <a:rPr lang="de-DE"/>
                <a:t>  1</a:t>
              </a:r>
            </a:p>
          </p:txBody>
        </p:sp>
        <p:pic>
          <p:nvPicPr>
            <p:cNvPr id="96274" name="Picture 9" descr="Uraniun-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749"/>
              <a:ext cx="862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75" name="AutoShape 10"/>
            <p:cNvSpPr>
              <a:spLocks noChangeArrowheads="1"/>
            </p:cNvSpPr>
            <p:nvPr/>
          </p:nvSpPr>
          <p:spPr bwMode="auto">
            <a:xfrm>
              <a:off x="156" y="979"/>
              <a:ext cx="1136" cy="3038"/>
            </a:xfrm>
            <a:prstGeom prst="roundRect">
              <a:avLst>
                <a:gd name="adj" fmla="val 16667"/>
              </a:avLst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GB" sz="1600"/>
            </a:p>
          </p:txBody>
        </p:sp>
      </p:grpSp>
      <p:grpSp>
        <p:nvGrpSpPr>
          <p:cNvPr id="96260" name="Group 11"/>
          <p:cNvGrpSpPr>
            <a:grpSpLocks/>
          </p:cNvGrpSpPr>
          <p:nvPr/>
        </p:nvGrpSpPr>
        <p:grpSpPr bwMode="auto">
          <a:xfrm>
            <a:off x="6351588" y="3141663"/>
            <a:ext cx="2684462" cy="2879725"/>
            <a:chOff x="3969" y="1616"/>
            <a:chExt cx="1691" cy="1814"/>
          </a:xfrm>
        </p:grpSpPr>
        <p:sp>
          <p:nvSpPr>
            <p:cNvPr id="96267" name="Text Box 12"/>
            <p:cNvSpPr txBox="1">
              <a:spLocks noChangeArrowheads="1"/>
            </p:cNvSpPr>
            <p:nvPr/>
          </p:nvSpPr>
          <p:spPr bwMode="auto">
            <a:xfrm>
              <a:off x="3969" y="1721"/>
              <a:ext cx="1691" cy="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30000"/>
                </a:spcBef>
                <a:buFontTx/>
                <a:buChar char="•"/>
              </a:pPr>
              <a:r>
                <a:rPr lang="de-DE" sz="2000" dirty="0"/>
                <a:t> 1s-Lamb </a:t>
              </a:r>
              <a:r>
                <a:rPr lang="de-DE" sz="2000" dirty="0" err="1"/>
                <a:t>Shift</a:t>
              </a:r>
              <a:endParaRPr lang="de-DE" sz="2000" dirty="0"/>
            </a:p>
            <a:p>
              <a:pPr>
                <a:spcBef>
                  <a:spcPct val="30000"/>
                </a:spcBef>
                <a:buFontTx/>
                <a:buChar char="•"/>
              </a:pPr>
              <a:r>
                <a:rPr lang="de-DE" sz="2000" dirty="0"/>
                <a:t> g-</a:t>
              </a:r>
              <a:r>
                <a:rPr lang="de-DE" sz="2000" dirty="0" err="1"/>
                <a:t>factor</a:t>
              </a:r>
              <a:endParaRPr lang="de-DE" sz="2000" dirty="0"/>
            </a:p>
            <a:p>
              <a:pPr>
                <a:spcBef>
                  <a:spcPct val="30000"/>
                </a:spcBef>
                <a:buFontTx/>
                <a:buChar char="•"/>
              </a:pPr>
              <a:r>
                <a:rPr lang="de-DE" sz="2000" b="1" dirty="0"/>
                <a:t> </a:t>
              </a:r>
              <a:r>
                <a:rPr lang="de-DE" sz="2000" dirty="0" err="1"/>
                <a:t>hyperfine</a:t>
              </a:r>
              <a:r>
                <a:rPr lang="de-DE" sz="2000" dirty="0"/>
                <a:t> </a:t>
              </a:r>
              <a:r>
                <a:rPr lang="de-DE" sz="2000" dirty="0" err="1"/>
                <a:t>structure</a:t>
              </a:r>
              <a:endParaRPr lang="de-DE" sz="2000" dirty="0"/>
            </a:p>
            <a:p>
              <a:pPr>
                <a:spcBef>
                  <a:spcPct val="35000"/>
                </a:spcBef>
                <a:buFontTx/>
                <a:buChar char="•"/>
              </a:pPr>
              <a:r>
                <a:rPr lang="de-DE" sz="2000" dirty="0"/>
                <a:t> </a:t>
              </a:r>
              <a:r>
                <a:rPr lang="de-DE" sz="2000" dirty="0" err="1"/>
                <a:t>towards</a:t>
              </a:r>
              <a:r>
                <a:rPr lang="de-DE" sz="2000" dirty="0"/>
                <a:t> super-   </a:t>
              </a:r>
            </a:p>
            <a:p>
              <a:pPr>
                <a:spcBef>
                  <a:spcPct val="5000"/>
                </a:spcBef>
              </a:pPr>
              <a:r>
                <a:rPr lang="de-DE" sz="2000" dirty="0"/>
                <a:t>  </a:t>
              </a:r>
              <a:r>
                <a:rPr lang="de-DE" sz="2000" dirty="0" err="1"/>
                <a:t>critical</a:t>
              </a:r>
              <a:r>
                <a:rPr lang="de-DE" sz="2000" dirty="0"/>
                <a:t> </a:t>
              </a:r>
              <a:r>
                <a:rPr lang="de-DE" sz="2000" dirty="0" err="1"/>
                <a:t>fields</a:t>
              </a:r>
              <a:endParaRPr lang="de-DE" sz="2000" dirty="0"/>
            </a:p>
            <a:p>
              <a:pPr>
                <a:spcBef>
                  <a:spcPct val="30000"/>
                </a:spcBef>
                <a:buFontTx/>
                <a:buChar char="•"/>
              </a:pPr>
              <a:r>
                <a:rPr lang="de-DE" sz="2000" dirty="0"/>
                <a:t> </a:t>
              </a:r>
              <a:r>
                <a:rPr lang="de-DE" sz="2000" dirty="0" err="1"/>
                <a:t>border</a:t>
              </a:r>
              <a:r>
                <a:rPr lang="de-DE" sz="2000" dirty="0"/>
                <a:t> </a:t>
              </a:r>
              <a:r>
                <a:rPr lang="de-DE" sz="2000" dirty="0" err="1"/>
                <a:t>line</a:t>
              </a:r>
              <a:r>
                <a:rPr lang="de-DE" sz="2000" dirty="0"/>
                <a:t> </a:t>
              </a:r>
              <a:r>
                <a:rPr lang="de-DE" sz="2000" dirty="0" err="1"/>
                <a:t>to</a:t>
              </a:r>
              <a:r>
                <a:rPr lang="de-DE" sz="2000" dirty="0"/>
                <a:t>  </a:t>
              </a:r>
            </a:p>
            <a:p>
              <a:r>
                <a:rPr lang="de-DE" sz="2000" dirty="0"/>
                <a:t>  </a:t>
              </a:r>
              <a:r>
                <a:rPr lang="de-DE" sz="2000" dirty="0" err="1"/>
                <a:t>nuclear</a:t>
              </a:r>
              <a:r>
                <a:rPr lang="de-DE" sz="2000" dirty="0"/>
                <a:t> </a:t>
              </a:r>
              <a:r>
                <a:rPr lang="de-DE" sz="2000" dirty="0" err="1"/>
                <a:t>physics</a:t>
              </a:r>
              <a:endParaRPr lang="de-DE" sz="2000" dirty="0"/>
            </a:p>
          </p:txBody>
        </p:sp>
        <p:sp>
          <p:nvSpPr>
            <p:cNvPr id="96268" name="AutoShape 13"/>
            <p:cNvSpPr>
              <a:spLocks noChangeArrowheads="1"/>
            </p:cNvSpPr>
            <p:nvPr/>
          </p:nvSpPr>
          <p:spPr bwMode="auto">
            <a:xfrm>
              <a:off x="3969" y="1616"/>
              <a:ext cx="1677" cy="181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6261" name="Group 14"/>
          <p:cNvGrpSpPr>
            <a:grpSpLocks/>
          </p:cNvGrpSpPr>
          <p:nvPr/>
        </p:nvGrpSpPr>
        <p:grpSpPr bwMode="auto">
          <a:xfrm>
            <a:off x="2700338" y="1220788"/>
            <a:ext cx="6119812" cy="1055687"/>
            <a:chOff x="1701" y="769"/>
            <a:chExt cx="3855" cy="665"/>
          </a:xfrm>
        </p:grpSpPr>
        <p:sp>
          <p:nvSpPr>
            <p:cNvPr id="96263" name="Text Box 15"/>
            <p:cNvSpPr txBox="1">
              <a:spLocks noChangeArrowheads="1"/>
            </p:cNvSpPr>
            <p:nvPr/>
          </p:nvSpPr>
          <p:spPr bwMode="auto">
            <a:xfrm>
              <a:off x="2699" y="981"/>
              <a:ext cx="17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de-DE" sz="2400" b="1">
                  <a:solidFill>
                    <a:srgbClr val="3366FF"/>
                  </a:solidFill>
                </a:rPr>
                <a:t>Strong Field QED</a:t>
              </a:r>
              <a:endParaRPr lang="de-DE" sz="2000" b="1">
                <a:solidFill>
                  <a:srgbClr val="3366FF"/>
                </a:solidFill>
              </a:endParaRPr>
            </a:p>
          </p:txBody>
        </p:sp>
        <p:pic>
          <p:nvPicPr>
            <p:cNvPr id="96264" name="Picture 16" descr="SE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025" y="715"/>
              <a:ext cx="359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65" name="Picture 17" descr="VP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669" y="734"/>
              <a:ext cx="62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66" name="AutoShape 18"/>
            <p:cNvSpPr>
              <a:spLocks noChangeArrowheads="1"/>
            </p:cNvSpPr>
            <p:nvPr/>
          </p:nvSpPr>
          <p:spPr bwMode="auto">
            <a:xfrm>
              <a:off x="1701" y="769"/>
              <a:ext cx="3855" cy="665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6262" name="Picture 19" descr="06_03_04-Heidelber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17458" r="34242"/>
          <a:stretch>
            <a:fillRect/>
          </a:stretch>
        </p:blipFill>
        <p:spPr bwMode="auto">
          <a:xfrm>
            <a:off x="2555875" y="2636838"/>
            <a:ext cx="3600450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714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Negative </a:t>
            </a:r>
            <a:r>
              <a:rPr lang="de-DE" dirty="0" err="1" smtClean="0"/>
              <a:t>Continuum</a:t>
            </a:r>
            <a:r>
              <a:rPr lang="de-DE" dirty="0" smtClean="0"/>
              <a:t> DR</a:t>
            </a:r>
            <a:endParaRPr lang="de-DE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48880"/>
            <a:ext cx="2977945" cy="242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851920" y="1516142"/>
            <a:ext cx="523745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3600" dirty="0" smtClean="0"/>
              <a:t>e.g. Pb</a:t>
            </a:r>
            <a:r>
              <a:rPr lang="de-DE" sz="3600" baseline="30000" dirty="0" smtClean="0"/>
              <a:t>82+</a:t>
            </a:r>
            <a:r>
              <a:rPr lang="de-DE" sz="3600" dirty="0" smtClean="0"/>
              <a:t> + e</a:t>
            </a:r>
            <a:r>
              <a:rPr lang="de-DE" sz="3600" baseline="30000" dirty="0" smtClean="0"/>
              <a:t>-</a:t>
            </a:r>
            <a:r>
              <a:rPr lang="de-DE" sz="3600" dirty="0" smtClean="0"/>
              <a:t> =&gt; Pb</a:t>
            </a:r>
            <a:r>
              <a:rPr lang="de-DE" sz="3600" baseline="30000" dirty="0" smtClean="0"/>
              <a:t>80+</a:t>
            </a:r>
            <a:r>
              <a:rPr lang="de-DE" sz="3600" dirty="0" smtClean="0"/>
              <a:t> + e</a:t>
            </a:r>
            <a:r>
              <a:rPr lang="de-DE" sz="3600" baseline="30000" dirty="0" smtClean="0"/>
              <a:t>+</a:t>
            </a:r>
            <a:endParaRPr lang="de-DE" sz="3600" baseline="300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880" y="2126656"/>
            <a:ext cx="5237459" cy="390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8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c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7" t="4713" b="12428"/>
          <a:stretch>
            <a:fillRect/>
          </a:stretch>
        </p:blipFill>
        <p:spPr bwMode="auto">
          <a:xfrm>
            <a:off x="4791075" y="1462088"/>
            <a:ext cx="43529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06_07_09-ITSLEIF-Stoehlk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18916" r="7849" b="2756"/>
          <a:stretch>
            <a:fillRect/>
          </a:stretch>
        </p:blipFill>
        <p:spPr bwMode="auto">
          <a:xfrm>
            <a:off x="457200" y="4202113"/>
            <a:ext cx="335280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34938"/>
            <a:ext cx="9144000" cy="1125538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cs typeface="Arial" pitchFamily="34" charset="0"/>
              </a:rPr>
              <a:t>Experimental Facilities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4372817" y="6034088"/>
            <a:ext cx="4633000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de-DE" sz="2400" b="1" i="1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  </a:t>
            </a:r>
            <a:r>
              <a:rPr lang="de-DE" sz="2400" b="1" i="1" dirty="0"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 </a:t>
            </a:r>
            <a:r>
              <a:rPr lang="de-DE" sz="2400" b="1" dirty="0" err="1"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Novel</a:t>
            </a:r>
            <a:r>
              <a:rPr lang="de-DE" sz="2400" b="1" dirty="0"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 Instrumentation</a:t>
            </a:r>
          </a:p>
          <a:p>
            <a:pPr algn="ctr">
              <a:lnSpc>
                <a:spcPct val="120000"/>
              </a:lnSpc>
            </a:pPr>
            <a:r>
              <a:rPr lang="de-DE" sz="1200" b="1" dirty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 </a:t>
            </a:r>
            <a:endParaRPr lang="de-DE" sz="1200" b="1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1142" name="Oval 13"/>
          <p:cNvSpPr>
            <a:spLocks noChangeArrowheads="1"/>
          </p:cNvSpPr>
          <p:nvPr/>
        </p:nvSpPr>
        <p:spPr bwMode="auto">
          <a:xfrm rot="716372">
            <a:off x="7467600" y="5195888"/>
            <a:ext cx="720725" cy="576262"/>
          </a:xfrm>
          <a:prstGeom prst="ellipse">
            <a:avLst/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1143" name="Text Box 12"/>
          <p:cNvSpPr txBox="1">
            <a:spLocks noChangeArrowheads="1"/>
          </p:cNvSpPr>
          <p:nvPr/>
        </p:nvSpPr>
        <p:spPr bwMode="auto">
          <a:xfrm>
            <a:off x="7467600" y="5348288"/>
            <a:ext cx="679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de-DE" sz="1400" b="1" i="1">
                <a:solidFill>
                  <a:srgbClr val="0000FF"/>
                </a:solidFill>
              </a:rPr>
              <a:t>NESR</a:t>
            </a:r>
          </a:p>
        </p:txBody>
      </p:sp>
      <p:sp>
        <p:nvSpPr>
          <p:cNvPr id="91144" name="Text Box 14"/>
          <p:cNvSpPr txBox="1">
            <a:spLocks noChangeArrowheads="1"/>
          </p:cNvSpPr>
          <p:nvPr/>
        </p:nvSpPr>
        <p:spPr bwMode="auto">
          <a:xfrm>
            <a:off x="7924800" y="4662488"/>
            <a:ext cx="706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400" b="1" i="1">
                <a:solidFill>
                  <a:srgbClr val="0000FF"/>
                </a:solidFill>
              </a:rPr>
              <a:t>FLAIR</a:t>
            </a:r>
          </a:p>
        </p:txBody>
      </p:sp>
      <p:pic>
        <p:nvPicPr>
          <p:cNvPr id="91145" name="Picture 16" descr="Präsentatio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t="40555" r="50781" b="31111"/>
          <a:stretch>
            <a:fillRect/>
          </a:stretch>
        </p:blipFill>
        <p:spPr bwMode="auto">
          <a:xfrm>
            <a:off x="2133600" y="1166813"/>
            <a:ext cx="26670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6" name="Picture 17" descr="channeling%20eff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2525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7" name="Text Box 18"/>
          <p:cNvSpPr txBox="1">
            <a:spLocks noChangeArrowheads="1"/>
          </p:cNvSpPr>
          <p:nvPr/>
        </p:nvSpPr>
        <p:spPr bwMode="auto">
          <a:xfrm>
            <a:off x="-76200" y="2447925"/>
            <a:ext cx="4406900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Stored and Cooled</a:t>
            </a:r>
          </a:p>
          <a:p>
            <a:pPr algn="ctr">
              <a:lnSpc>
                <a:spcPct val="120000"/>
              </a:lnSpc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</a:rPr>
              <a:t>From Rest to Relativistic Energies: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</a:rPr>
              <a:t>Highly-Charged Ions and Exotic Nuclei </a:t>
            </a:r>
          </a:p>
          <a:p>
            <a:pPr algn="ctr" eaLnBrk="1" hangingPunct="1">
              <a:lnSpc>
                <a:spcPct val="120000"/>
              </a:lnSpc>
            </a:pPr>
            <a:r>
              <a:rPr lang="de-DE" sz="1200" b="1" dirty="0" err="1">
                <a:solidFill>
                  <a:srgbClr val="000000"/>
                </a:solidFill>
                <a:latin typeface="Verdana" pitchFamily="34" charset="0"/>
              </a:rPr>
              <a:t>Intense</a:t>
            </a:r>
            <a:r>
              <a:rPr lang="de-DE" sz="12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de-DE" sz="1200" b="1" dirty="0" err="1">
                <a:solidFill>
                  <a:srgbClr val="000000"/>
                </a:solidFill>
                <a:latin typeface="Verdana" pitchFamily="34" charset="0"/>
              </a:rPr>
              <a:t>Beams</a:t>
            </a:r>
            <a:r>
              <a:rPr lang="de-DE" sz="12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de-DE" sz="1200" b="1" dirty="0" err="1">
                <a:solidFill>
                  <a:srgbClr val="000000"/>
                </a:solidFill>
                <a:latin typeface="Verdana" pitchFamily="34" charset="0"/>
              </a:rPr>
              <a:t>of</a:t>
            </a:r>
            <a:r>
              <a:rPr lang="de-DE" sz="12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de-DE" sz="1200" b="1" dirty="0" err="1">
                <a:solidFill>
                  <a:srgbClr val="000000"/>
                </a:solidFill>
                <a:latin typeface="Verdana" pitchFamily="34" charset="0"/>
              </a:rPr>
              <a:t>Radioactive</a:t>
            </a:r>
            <a:r>
              <a:rPr lang="de-DE" sz="1200" b="1" dirty="0">
                <a:solidFill>
                  <a:srgbClr val="000000"/>
                </a:solidFill>
                <a:latin typeface="Verdana" pitchFamily="34" charset="0"/>
              </a:rPr>
              <a:t> Isotopes</a:t>
            </a:r>
          </a:p>
          <a:p>
            <a:pPr algn="ctr" eaLnBrk="1" hangingPunct="1">
              <a:lnSpc>
                <a:spcPct val="120000"/>
              </a:lnSpc>
            </a:pPr>
            <a:r>
              <a:rPr lang="de-DE" sz="1200" b="1" dirty="0" err="1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Intense</a:t>
            </a:r>
            <a:r>
              <a:rPr lang="de-DE" sz="1200" b="1" dirty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 Source </a:t>
            </a:r>
            <a:r>
              <a:rPr lang="de-DE" sz="1200" b="1" dirty="0" err="1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of</a:t>
            </a:r>
            <a:r>
              <a:rPr lang="de-DE" sz="1200" b="1" dirty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 Virtual X Rays</a:t>
            </a:r>
          </a:p>
          <a:p>
            <a:pPr algn="ctr" eaLnBrk="1" hangingPunct="1">
              <a:lnSpc>
                <a:spcPct val="120000"/>
              </a:lnSpc>
            </a:pPr>
            <a:r>
              <a:rPr lang="de-DE" sz="1200" b="1" dirty="0">
                <a:solidFill>
                  <a:srgbClr val="000000"/>
                </a:solidFill>
                <a:latin typeface="Verdana" pitchFamily="34" charset="0"/>
              </a:rPr>
              <a:t>XUV </a:t>
            </a:r>
            <a:r>
              <a:rPr lang="de-DE" sz="1200" b="1" dirty="0" err="1">
                <a:solidFill>
                  <a:srgbClr val="000000"/>
                </a:solidFill>
                <a:latin typeface="Verdana" pitchFamily="34" charset="0"/>
              </a:rPr>
              <a:t>Energies</a:t>
            </a:r>
            <a:r>
              <a:rPr lang="de-DE" sz="1200" b="1" dirty="0">
                <a:solidFill>
                  <a:srgbClr val="000000"/>
                </a:solidFill>
                <a:latin typeface="Verdana" pitchFamily="34" charset="0"/>
              </a:rPr>
              <a:t> via Lorentz </a:t>
            </a:r>
            <a:r>
              <a:rPr lang="de-DE" sz="1200" b="1" dirty="0" err="1">
                <a:solidFill>
                  <a:srgbClr val="000000"/>
                </a:solidFill>
                <a:latin typeface="Verdana" pitchFamily="34" charset="0"/>
              </a:rPr>
              <a:t>Boost</a:t>
            </a:r>
            <a:r>
              <a:rPr lang="de-DE" sz="12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de-DE" sz="1200" b="1" dirty="0" err="1">
                <a:solidFill>
                  <a:srgbClr val="000000"/>
                </a:solidFill>
                <a:latin typeface="Verdana" pitchFamily="34" charset="0"/>
              </a:rPr>
              <a:t>of</a:t>
            </a:r>
            <a:r>
              <a:rPr lang="de-DE" sz="1200" b="1" dirty="0">
                <a:solidFill>
                  <a:srgbClr val="000000"/>
                </a:solidFill>
                <a:latin typeface="Verdana" pitchFamily="34" charset="0"/>
              </a:rPr>
              <a:t> Optical </a:t>
            </a:r>
            <a:r>
              <a:rPr lang="de-DE" sz="1200" b="1" dirty="0" err="1">
                <a:solidFill>
                  <a:srgbClr val="000000"/>
                </a:solidFill>
                <a:latin typeface="Verdana" pitchFamily="34" charset="0"/>
              </a:rPr>
              <a:t>Wavelengths</a:t>
            </a:r>
            <a:endParaRPr lang="de-DE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1148" name="Text Box 19"/>
          <p:cNvSpPr txBox="1">
            <a:spLocks noChangeArrowheads="1"/>
          </p:cNvSpPr>
          <p:nvPr/>
        </p:nvSpPr>
        <p:spPr bwMode="auto">
          <a:xfrm>
            <a:off x="2362200" y="1000125"/>
            <a:ext cx="185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b="1" dirty="0"/>
              <a:t>PAIR PRODUCTION</a:t>
            </a:r>
          </a:p>
        </p:txBody>
      </p:sp>
      <p:sp>
        <p:nvSpPr>
          <p:cNvPr id="91149" name="Text Box 20"/>
          <p:cNvSpPr txBox="1">
            <a:spLocks noChangeArrowheads="1"/>
          </p:cNvSpPr>
          <p:nvPr/>
        </p:nvSpPr>
        <p:spPr bwMode="auto">
          <a:xfrm>
            <a:off x="230188" y="1000125"/>
            <a:ext cx="1370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b="1" dirty="0"/>
              <a:t>CHANNELING</a:t>
            </a:r>
          </a:p>
        </p:txBody>
      </p:sp>
      <p:sp>
        <p:nvSpPr>
          <p:cNvPr id="91150" name="Rectangle 23"/>
          <p:cNvSpPr>
            <a:spLocks noChangeArrowheads="1"/>
          </p:cNvSpPr>
          <p:nvPr/>
        </p:nvSpPr>
        <p:spPr bwMode="auto">
          <a:xfrm rot="1485073">
            <a:off x="6477000" y="3824288"/>
            <a:ext cx="533400" cy="685800"/>
          </a:xfrm>
          <a:prstGeom prst="rect">
            <a:avLst/>
          </a:prstGeom>
          <a:solidFill>
            <a:srgbClr val="FFFF99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1151" name="Oval 9"/>
          <p:cNvSpPr>
            <a:spLocks noChangeArrowheads="1"/>
          </p:cNvSpPr>
          <p:nvPr/>
        </p:nvSpPr>
        <p:spPr bwMode="auto">
          <a:xfrm rot="716372">
            <a:off x="6553200" y="1538288"/>
            <a:ext cx="1371600" cy="457200"/>
          </a:xfrm>
          <a:prstGeom prst="ellipse">
            <a:avLst/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1152" name="Text Box 10"/>
          <p:cNvSpPr txBox="1">
            <a:spLocks noChangeArrowheads="1"/>
          </p:cNvSpPr>
          <p:nvPr/>
        </p:nvSpPr>
        <p:spPr bwMode="auto">
          <a:xfrm>
            <a:off x="6324600" y="3779838"/>
            <a:ext cx="9604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400" b="1">
                <a:solidFill>
                  <a:srgbClr val="0000FF"/>
                </a:solidFill>
              </a:rPr>
              <a:t>    </a:t>
            </a:r>
            <a:r>
              <a:rPr lang="de-DE" sz="1400" b="1" i="1">
                <a:solidFill>
                  <a:srgbClr val="0000FF"/>
                </a:solidFill>
              </a:rPr>
              <a:t>High </a:t>
            </a:r>
          </a:p>
          <a:p>
            <a:pPr eaLnBrk="1" hangingPunct="1"/>
            <a:r>
              <a:rPr lang="de-DE" sz="1400" b="1" i="1">
                <a:solidFill>
                  <a:srgbClr val="0000FF"/>
                </a:solidFill>
              </a:rPr>
              <a:t>  Energy</a:t>
            </a:r>
          </a:p>
          <a:p>
            <a:pPr eaLnBrk="1" hangingPunct="1"/>
            <a:r>
              <a:rPr lang="de-DE" sz="1400" b="1" i="1">
                <a:solidFill>
                  <a:srgbClr val="0000FF"/>
                </a:solidFill>
              </a:rPr>
              <a:t>Cave</a:t>
            </a:r>
          </a:p>
        </p:txBody>
      </p:sp>
      <p:sp>
        <p:nvSpPr>
          <p:cNvPr id="91153" name="Text Box 8"/>
          <p:cNvSpPr txBox="1">
            <a:spLocks noChangeArrowheads="1"/>
          </p:cNvSpPr>
          <p:nvPr/>
        </p:nvSpPr>
        <p:spPr bwMode="auto">
          <a:xfrm rot="502995">
            <a:off x="6705600" y="1614488"/>
            <a:ext cx="1111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400" b="1" i="1">
                <a:solidFill>
                  <a:srgbClr val="0000FF"/>
                </a:solidFill>
              </a:rPr>
              <a:t>SIS100/300</a:t>
            </a:r>
          </a:p>
        </p:txBody>
      </p:sp>
    </p:spTree>
    <p:extLst>
      <p:ext uri="{BB962C8B-B14F-4D97-AF65-F5344CB8AC3E}">
        <p14:creationId xmlns:p14="http://schemas.microsoft.com/office/powerpoint/2010/main" val="250954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75325" y="6165850"/>
            <a:ext cx="334803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581" name="Rounded Rectangle 580"/>
          <p:cNvSpPr/>
          <p:nvPr/>
        </p:nvSpPr>
        <p:spPr>
          <a:xfrm>
            <a:off x="4324350" y="1562100"/>
            <a:ext cx="4568130" cy="4968875"/>
          </a:xfrm>
          <a:prstGeom prst="roundRect">
            <a:avLst>
              <a:gd name="adj" fmla="val 404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2229" name="Rectangle 553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8382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Structural properties of heavy ions</a:t>
            </a:r>
          </a:p>
        </p:txBody>
      </p:sp>
      <p:graphicFrame>
        <p:nvGraphicFramePr>
          <p:cNvPr id="19470" name="Object 1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079238"/>
              </p:ext>
            </p:extLst>
          </p:nvPr>
        </p:nvGraphicFramePr>
        <p:xfrm>
          <a:off x="4499520" y="1679575"/>
          <a:ext cx="3889375" cy="449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5" name="Graph" r:id="rId4" imgW="0" imgH="0" progId="Origin50.Graph">
                  <p:embed/>
                </p:oleObj>
              </mc:Choice>
              <mc:Fallback>
                <p:oleObj name="Graph" r:id="rId4" imgW="0" imgH="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520" y="1679575"/>
                        <a:ext cx="3889375" cy="449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" name="Rectangle 120"/>
          <p:cNvSpPr/>
          <p:nvPr/>
        </p:nvSpPr>
        <p:spPr>
          <a:xfrm>
            <a:off x="4339599" y="5876557"/>
            <a:ext cx="4552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205413" algn="l"/>
              </a:tabLst>
              <a:defRPr/>
            </a:pPr>
            <a:r>
              <a:rPr lang="en-US" sz="16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Electron is exposed to huge fields (of microscopic) </a:t>
            </a:r>
            <a:r>
              <a:rPr lang="en-US" sz="160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dimension</a:t>
            </a:r>
            <a:endParaRPr lang="en-US" sz="16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39552" y="1556792"/>
            <a:ext cx="3347665" cy="4949994"/>
            <a:chOff x="576262" y="1584156"/>
            <a:chExt cx="3347665" cy="4949994"/>
          </a:xfrm>
        </p:grpSpPr>
        <p:sp>
          <p:nvSpPr>
            <p:cNvPr id="5" name="Rounded Rectangle 4"/>
            <p:cNvSpPr/>
            <p:nvPr/>
          </p:nvSpPr>
          <p:spPr>
            <a:xfrm>
              <a:off x="576263" y="1584156"/>
              <a:ext cx="3347664" cy="1511300"/>
            </a:xfrm>
            <a:prstGeom prst="roundRect">
              <a:avLst>
                <a:gd name="adj" fmla="val 1013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grpSp>
          <p:nvGrpSpPr>
            <p:cNvPr id="19463" name="Group 1"/>
            <p:cNvGrpSpPr>
              <a:grpSpLocks/>
            </p:cNvGrpSpPr>
            <p:nvPr/>
          </p:nvGrpSpPr>
          <p:grpSpPr bwMode="auto">
            <a:xfrm>
              <a:off x="1157288" y="1663700"/>
              <a:ext cx="2286000" cy="1412875"/>
              <a:chOff x="555282" y="1952836"/>
              <a:chExt cx="2285911" cy="1412802"/>
            </a:xfrm>
          </p:grpSpPr>
          <p:grpSp>
            <p:nvGrpSpPr>
              <p:cNvPr id="19484" name="Group 194"/>
              <p:cNvGrpSpPr>
                <a:grpSpLocks/>
              </p:cNvGrpSpPr>
              <p:nvPr/>
            </p:nvGrpSpPr>
            <p:grpSpPr bwMode="auto">
              <a:xfrm>
                <a:off x="1115616" y="2241065"/>
                <a:ext cx="372673" cy="362171"/>
                <a:chOff x="4053" y="1584"/>
                <a:chExt cx="501" cy="516"/>
              </a:xfrm>
            </p:grpSpPr>
            <p:grpSp>
              <p:nvGrpSpPr>
                <p:cNvPr id="19495" name="Group 116"/>
                <p:cNvGrpSpPr>
                  <a:grpSpLocks/>
                </p:cNvGrpSpPr>
                <p:nvPr/>
              </p:nvGrpSpPr>
              <p:grpSpPr bwMode="auto">
                <a:xfrm>
                  <a:off x="4275" y="1707"/>
                  <a:ext cx="144" cy="144"/>
                  <a:chOff x="1200" y="1968"/>
                  <a:chExt cx="144" cy="144"/>
                </a:xfrm>
              </p:grpSpPr>
              <p:sp>
                <p:nvSpPr>
                  <p:cNvPr id="475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968"/>
                    <a:ext cx="145" cy="145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76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1986"/>
                    <a:ext cx="49" cy="47"/>
                  </a:xfrm>
                  <a:prstGeom prst="ellipse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496" name="Group 119"/>
                <p:cNvGrpSpPr>
                  <a:grpSpLocks/>
                </p:cNvGrpSpPr>
                <p:nvPr/>
              </p:nvGrpSpPr>
              <p:grpSpPr bwMode="auto">
                <a:xfrm>
                  <a:off x="4128" y="1800"/>
                  <a:ext cx="144" cy="144"/>
                  <a:chOff x="1200" y="1968"/>
                  <a:chExt cx="144" cy="144"/>
                </a:xfrm>
              </p:grpSpPr>
              <p:sp>
                <p:nvSpPr>
                  <p:cNvPr id="473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968"/>
                    <a:ext cx="145" cy="145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74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1986"/>
                    <a:ext cx="49" cy="47"/>
                  </a:xfrm>
                  <a:prstGeom prst="ellipse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497" name="Group 122"/>
                <p:cNvGrpSpPr>
                  <a:grpSpLocks/>
                </p:cNvGrpSpPr>
                <p:nvPr/>
              </p:nvGrpSpPr>
              <p:grpSpPr bwMode="auto">
                <a:xfrm>
                  <a:off x="4176" y="1710"/>
                  <a:ext cx="144" cy="144"/>
                  <a:chOff x="1422" y="1893"/>
                  <a:chExt cx="144" cy="144"/>
                </a:xfrm>
              </p:grpSpPr>
              <p:sp>
                <p:nvSpPr>
                  <p:cNvPr id="471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423" y="1910"/>
                    <a:ext cx="143" cy="127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72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453" y="1926"/>
                    <a:ext cx="47" cy="41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498" name="Group 125"/>
                <p:cNvGrpSpPr>
                  <a:grpSpLocks/>
                </p:cNvGrpSpPr>
                <p:nvPr/>
              </p:nvGrpSpPr>
              <p:grpSpPr bwMode="auto">
                <a:xfrm>
                  <a:off x="4311" y="1839"/>
                  <a:ext cx="144" cy="144"/>
                  <a:chOff x="1422" y="1893"/>
                  <a:chExt cx="144" cy="144"/>
                </a:xfrm>
              </p:grpSpPr>
              <p:sp>
                <p:nvSpPr>
                  <p:cNvPr id="469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1910"/>
                    <a:ext cx="145" cy="127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70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1452" y="1919"/>
                    <a:ext cx="49" cy="41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499" name="Group 128"/>
                <p:cNvGrpSpPr>
                  <a:grpSpLocks/>
                </p:cNvGrpSpPr>
                <p:nvPr/>
              </p:nvGrpSpPr>
              <p:grpSpPr bwMode="auto">
                <a:xfrm>
                  <a:off x="4140" y="1689"/>
                  <a:ext cx="144" cy="144"/>
                  <a:chOff x="1422" y="1893"/>
                  <a:chExt cx="144" cy="144"/>
                </a:xfrm>
              </p:grpSpPr>
              <p:sp>
                <p:nvSpPr>
                  <p:cNvPr id="467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1423" y="1893"/>
                    <a:ext cx="143" cy="14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68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1452" y="1911"/>
                    <a:ext cx="47" cy="47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00" name="Group 131"/>
                <p:cNvGrpSpPr>
                  <a:grpSpLocks/>
                </p:cNvGrpSpPr>
                <p:nvPr/>
              </p:nvGrpSpPr>
              <p:grpSpPr bwMode="auto">
                <a:xfrm>
                  <a:off x="4335" y="1671"/>
                  <a:ext cx="144" cy="144"/>
                  <a:chOff x="1422" y="1893"/>
                  <a:chExt cx="144" cy="144"/>
                </a:xfrm>
              </p:grpSpPr>
              <p:sp>
                <p:nvSpPr>
                  <p:cNvPr id="465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1893"/>
                    <a:ext cx="145" cy="14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66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1452" y="1911"/>
                    <a:ext cx="49" cy="47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01" name="Group 134"/>
                <p:cNvGrpSpPr>
                  <a:grpSpLocks/>
                </p:cNvGrpSpPr>
                <p:nvPr/>
              </p:nvGrpSpPr>
              <p:grpSpPr bwMode="auto">
                <a:xfrm>
                  <a:off x="4209" y="1887"/>
                  <a:ext cx="144" cy="144"/>
                  <a:chOff x="1200" y="1968"/>
                  <a:chExt cx="144" cy="144"/>
                </a:xfrm>
              </p:grpSpPr>
              <p:sp>
                <p:nvSpPr>
                  <p:cNvPr id="463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969"/>
                    <a:ext cx="145" cy="163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64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1987"/>
                    <a:ext cx="49" cy="47"/>
                  </a:xfrm>
                  <a:prstGeom prst="ellipse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02" name="Group 137"/>
                <p:cNvGrpSpPr>
                  <a:grpSpLocks/>
                </p:cNvGrpSpPr>
                <p:nvPr/>
              </p:nvGrpSpPr>
              <p:grpSpPr bwMode="auto">
                <a:xfrm>
                  <a:off x="4323" y="1935"/>
                  <a:ext cx="144" cy="144"/>
                  <a:chOff x="1200" y="1968"/>
                  <a:chExt cx="144" cy="144"/>
                </a:xfrm>
              </p:grpSpPr>
              <p:sp>
                <p:nvSpPr>
                  <p:cNvPr id="461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1201" y="1969"/>
                    <a:ext cx="143" cy="163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62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1231" y="1987"/>
                    <a:ext cx="47" cy="47"/>
                  </a:xfrm>
                  <a:prstGeom prst="ellipse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03" name="Group 140"/>
                <p:cNvGrpSpPr>
                  <a:grpSpLocks/>
                </p:cNvGrpSpPr>
                <p:nvPr/>
              </p:nvGrpSpPr>
              <p:grpSpPr bwMode="auto">
                <a:xfrm>
                  <a:off x="4410" y="1734"/>
                  <a:ext cx="144" cy="144"/>
                  <a:chOff x="1200" y="1968"/>
                  <a:chExt cx="144" cy="144"/>
                </a:xfrm>
              </p:grpSpPr>
              <p:sp>
                <p:nvSpPr>
                  <p:cNvPr id="459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199" y="1968"/>
                    <a:ext cx="145" cy="145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60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229" y="1986"/>
                    <a:ext cx="49" cy="47"/>
                  </a:xfrm>
                  <a:prstGeom prst="ellipse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04" name="Group 143"/>
                <p:cNvGrpSpPr>
                  <a:grpSpLocks/>
                </p:cNvGrpSpPr>
                <p:nvPr/>
              </p:nvGrpSpPr>
              <p:grpSpPr bwMode="auto">
                <a:xfrm>
                  <a:off x="4209" y="1584"/>
                  <a:ext cx="144" cy="144"/>
                  <a:chOff x="1200" y="1968"/>
                  <a:chExt cx="144" cy="144"/>
                </a:xfrm>
              </p:grpSpPr>
              <p:sp>
                <p:nvSpPr>
                  <p:cNvPr id="457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969"/>
                    <a:ext cx="145" cy="163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58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1987"/>
                    <a:ext cx="49" cy="47"/>
                  </a:xfrm>
                  <a:prstGeom prst="ellipse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05" name="Group 146"/>
                <p:cNvGrpSpPr>
                  <a:grpSpLocks/>
                </p:cNvGrpSpPr>
                <p:nvPr/>
              </p:nvGrpSpPr>
              <p:grpSpPr bwMode="auto">
                <a:xfrm>
                  <a:off x="4299" y="1893"/>
                  <a:ext cx="144" cy="144"/>
                  <a:chOff x="1422" y="1893"/>
                  <a:chExt cx="144" cy="144"/>
                </a:xfrm>
              </p:grpSpPr>
              <p:sp>
                <p:nvSpPr>
                  <p:cNvPr id="455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421" y="1913"/>
                    <a:ext cx="145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56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1451" y="1926"/>
                    <a:ext cx="49" cy="41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06" name="Group 149"/>
                <p:cNvGrpSpPr>
                  <a:grpSpLocks/>
                </p:cNvGrpSpPr>
                <p:nvPr/>
              </p:nvGrpSpPr>
              <p:grpSpPr bwMode="auto">
                <a:xfrm>
                  <a:off x="4215" y="1758"/>
                  <a:ext cx="144" cy="144"/>
                  <a:chOff x="1422" y="1893"/>
                  <a:chExt cx="144" cy="144"/>
                </a:xfrm>
              </p:grpSpPr>
              <p:sp>
                <p:nvSpPr>
                  <p:cNvPr id="453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1894"/>
                    <a:ext cx="145" cy="16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54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452" y="1912"/>
                    <a:ext cx="49" cy="47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07" name="Group 152"/>
                <p:cNvGrpSpPr>
                  <a:grpSpLocks/>
                </p:cNvGrpSpPr>
                <p:nvPr/>
              </p:nvGrpSpPr>
              <p:grpSpPr bwMode="auto">
                <a:xfrm>
                  <a:off x="4131" y="1743"/>
                  <a:ext cx="144" cy="144"/>
                  <a:chOff x="1200" y="1968"/>
                  <a:chExt cx="144" cy="144"/>
                </a:xfrm>
              </p:grpSpPr>
              <p:sp>
                <p:nvSpPr>
                  <p:cNvPr id="451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1201" y="1968"/>
                    <a:ext cx="143" cy="145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52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1231" y="1986"/>
                    <a:ext cx="47" cy="47"/>
                  </a:xfrm>
                  <a:prstGeom prst="ellipse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08" name="Group 155"/>
                <p:cNvGrpSpPr>
                  <a:grpSpLocks/>
                </p:cNvGrpSpPr>
                <p:nvPr/>
              </p:nvGrpSpPr>
              <p:grpSpPr bwMode="auto">
                <a:xfrm>
                  <a:off x="4329" y="1605"/>
                  <a:ext cx="144" cy="144"/>
                  <a:chOff x="1200" y="1968"/>
                  <a:chExt cx="144" cy="144"/>
                </a:xfrm>
              </p:grpSpPr>
              <p:sp>
                <p:nvSpPr>
                  <p:cNvPr id="449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1199" y="1968"/>
                    <a:ext cx="145" cy="145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50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1229" y="1986"/>
                    <a:ext cx="49" cy="47"/>
                  </a:xfrm>
                  <a:prstGeom prst="ellipse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09" name="Group 158"/>
                <p:cNvGrpSpPr>
                  <a:grpSpLocks/>
                </p:cNvGrpSpPr>
                <p:nvPr/>
              </p:nvGrpSpPr>
              <p:grpSpPr bwMode="auto">
                <a:xfrm>
                  <a:off x="4323" y="1785"/>
                  <a:ext cx="144" cy="144"/>
                  <a:chOff x="1200" y="1968"/>
                  <a:chExt cx="144" cy="144"/>
                </a:xfrm>
              </p:grpSpPr>
              <p:sp>
                <p:nvSpPr>
                  <p:cNvPr id="447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1201" y="1969"/>
                    <a:ext cx="143" cy="142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48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1231" y="1987"/>
                    <a:ext cx="47" cy="47"/>
                  </a:xfrm>
                  <a:prstGeom prst="ellipse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10" name="Group 413"/>
                <p:cNvGrpSpPr>
                  <a:grpSpLocks/>
                </p:cNvGrpSpPr>
                <p:nvPr/>
              </p:nvGrpSpPr>
              <p:grpSpPr bwMode="auto">
                <a:xfrm>
                  <a:off x="4071" y="1749"/>
                  <a:ext cx="144" cy="144"/>
                  <a:chOff x="1200" y="1968"/>
                  <a:chExt cx="144" cy="144"/>
                </a:xfrm>
              </p:grpSpPr>
              <p:sp>
                <p:nvSpPr>
                  <p:cNvPr id="445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1199" y="1969"/>
                    <a:ext cx="145" cy="163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46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1229" y="1987"/>
                    <a:ext cx="49" cy="47"/>
                  </a:xfrm>
                  <a:prstGeom prst="ellipse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11" name="Group 164"/>
                <p:cNvGrpSpPr>
                  <a:grpSpLocks/>
                </p:cNvGrpSpPr>
                <p:nvPr/>
              </p:nvGrpSpPr>
              <p:grpSpPr bwMode="auto">
                <a:xfrm>
                  <a:off x="4077" y="1845"/>
                  <a:ext cx="144" cy="144"/>
                  <a:chOff x="1200" y="1968"/>
                  <a:chExt cx="144" cy="144"/>
                </a:xfrm>
              </p:grpSpPr>
              <p:sp>
                <p:nvSpPr>
                  <p:cNvPr id="443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968"/>
                    <a:ext cx="145" cy="145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44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1229" y="1986"/>
                    <a:ext cx="49" cy="47"/>
                  </a:xfrm>
                  <a:prstGeom prst="ellipse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12" name="Group 167"/>
                <p:cNvGrpSpPr>
                  <a:grpSpLocks/>
                </p:cNvGrpSpPr>
                <p:nvPr/>
              </p:nvGrpSpPr>
              <p:grpSpPr bwMode="auto">
                <a:xfrm>
                  <a:off x="4311" y="1854"/>
                  <a:ext cx="144" cy="144"/>
                  <a:chOff x="1422" y="1893"/>
                  <a:chExt cx="144" cy="144"/>
                </a:xfrm>
              </p:grpSpPr>
              <p:sp>
                <p:nvSpPr>
                  <p:cNvPr id="441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1893"/>
                    <a:ext cx="145" cy="14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42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1452" y="1911"/>
                    <a:ext cx="49" cy="47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13" name="Group 170"/>
                <p:cNvGrpSpPr>
                  <a:grpSpLocks/>
                </p:cNvGrpSpPr>
                <p:nvPr/>
              </p:nvGrpSpPr>
              <p:grpSpPr bwMode="auto">
                <a:xfrm>
                  <a:off x="4233" y="1944"/>
                  <a:ext cx="144" cy="144"/>
                  <a:chOff x="1422" y="1893"/>
                  <a:chExt cx="144" cy="144"/>
                </a:xfrm>
              </p:grpSpPr>
              <p:sp>
                <p:nvSpPr>
                  <p:cNvPr id="439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421" y="1894"/>
                    <a:ext cx="145" cy="16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40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451" y="1912"/>
                    <a:ext cx="49" cy="47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14" name="Group 173"/>
                <p:cNvGrpSpPr>
                  <a:grpSpLocks/>
                </p:cNvGrpSpPr>
                <p:nvPr/>
              </p:nvGrpSpPr>
              <p:grpSpPr bwMode="auto">
                <a:xfrm>
                  <a:off x="4395" y="1842"/>
                  <a:ext cx="144" cy="144"/>
                  <a:chOff x="1422" y="1893"/>
                  <a:chExt cx="144" cy="144"/>
                </a:xfrm>
              </p:grpSpPr>
              <p:sp>
                <p:nvSpPr>
                  <p:cNvPr id="437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1421" y="1894"/>
                    <a:ext cx="145" cy="16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38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1451" y="1912"/>
                    <a:ext cx="49" cy="47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15" name="Group 176"/>
                <p:cNvGrpSpPr>
                  <a:grpSpLocks/>
                </p:cNvGrpSpPr>
                <p:nvPr/>
              </p:nvGrpSpPr>
              <p:grpSpPr bwMode="auto">
                <a:xfrm>
                  <a:off x="4323" y="1638"/>
                  <a:ext cx="144" cy="144"/>
                  <a:chOff x="1422" y="1893"/>
                  <a:chExt cx="144" cy="144"/>
                </a:xfrm>
              </p:grpSpPr>
              <p:sp>
                <p:nvSpPr>
                  <p:cNvPr id="435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423" y="1894"/>
                    <a:ext cx="143" cy="14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36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453" y="1912"/>
                    <a:ext cx="47" cy="47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16" name="Group 179"/>
                <p:cNvGrpSpPr>
                  <a:grpSpLocks/>
                </p:cNvGrpSpPr>
                <p:nvPr/>
              </p:nvGrpSpPr>
              <p:grpSpPr bwMode="auto">
                <a:xfrm>
                  <a:off x="4107" y="1638"/>
                  <a:ext cx="144" cy="144"/>
                  <a:chOff x="1422" y="1893"/>
                  <a:chExt cx="144" cy="144"/>
                </a:xfrm>
              </p:grpSpPr>
              <p:sp>
                <p:nvSpPr>
                  <p:cNvPr id="433" name="Oval 432"/>
                  <p:cNvSpPr>
                    <a:spLocks noChangeArrowheads="1"/>
                  </p:cNvSpPr>
                  <p:nvPr/>
                </p:nvSpPr>
                <p:spPr bwMode="auto">
                  <a:xfrm>
                    <a:off x="1421" y="1894"/>
                    <a:ext cx="145" cy="14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34" name="Oval 433"/>
                  <p:cNvSpPr>
                    <a:spLocks noChangeArrowheads="1"/>
                  </p:cNvSpPr>
                  <p:nvPr/>
                </p:nvSpPr>
                <p:spPr bwMode="auto">
                  <a:xfrm>
                    <a:off x="1451" y="1912"/>
                    <a:ext cx="49" cy="47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17" name="Group 182"/>
                <p:cNvGrpSpPr>
                  <a:grpSpLocks/>
                </p:cNvGrpSpPr>
                <p:nvPr/>
              </p:nvGrpSpPr>
              <p:grpSpPr bwMode="auto">
                <a:xfrm>
                  <a:off x="4137" y="1866"/>
                  <a:ext cx="144" cy="144"/>
                  <a:chOff x="1422" y="1893"/>
                  <a:chExt cx="144" cy="144"/>
                </a:xfrm>
              </p:grpSpPr>
              <p:sp>
                <p:nvSpPr>
                  <p:cNvPr id="431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1421" y="1913"/>
                    <a:ext cx="145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32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1451" y="1926"/>
                    <a:ext cx="49" cy="41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18" name="Group 185"/>
                <p:cNvGrpSpPr>
                  <a:grpSpLocks/>
                </p:cNvGrpSpPr>
                <p:nvPr/>
              </p:nvGrpSpPr>
              <p:grpSpPr bwMode="auto">
                <a:xfrm>
                  <a:off x="4053" y="1764"/>
                  <a:ext cx="144" cy="144"/>
                  <a:chOff x="1422" y="1893"/>
                  <a:chExt cx="144" cy="144"/>
                </a:xfrm>
              </p:grpSpPr>
              <p:sp>
                <p:nvSpPr>
                  <p:cNvPr id="429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1422" y="1913"/>
                    <a:ext cx="145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30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1452" y="1931"/>
                    <a:ext cx="49" cy="41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19" name="Group 188"/>
                <p:cNvGrpSpPr>
                  <a:grpSpLocks/>
                </p:cNvGrpSpPr>
                <p:nvPr/>
              </p:nvGrpSpPr>
              <p:grpSpPr bwMode="auto">
                <a:xfrm>
                  <a:off x="4164" y="1932"/>
                  <a:ext cx="144" cy="144"/>
                  <a:chOff x="1200" y="1968"/>
                  <a:chExt cx="144" cy="144"/>
                </a:xfrm>
              </p:grpSpPr>
              <p:sp>
                <p:nvSpPr>
                  <p:cNvPr id="427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969"/>
                    <a:ext cx="145" cy="142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28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1987"/>
                    <a:ext cx="49" cy="47"/>
                  </a:xfrm>
                  <a:prstGeom prst="ellipse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9520" name="Group 191"/>
                <p:cNvGrpSpPr>
                  <a:grpSpLocks/>
                </p:cNvGrpSpPr>
                <p:nvPr/>
              </p:nvGrpSpPr>
              <p:grpSpPr bwMode="auto">
                <a:xfrm>
                  <a:off x="4221" y="1956"/>
                  <a:ext cx="144" cy="144"/>
                  <a:chOff x="1422" y="1893"/>
                  <a:chExt cx="144" cy="144"/>
                </a:xfrm>
              </p:grpSpPr>
              <p:sp>
                <p:nvSpPr>
                  <p:cNvPr id="425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1423" y="1893"/>
                    <a:ext cx="143" cy="14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426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453" y="1911"/>
                    <a:ext cx="47" cy="47"/>
                  </a:xfrm>
                  <a:prstGeom prst="ellipse">
                    <a:avLst/>
                  </a:prstGeom>
                  <a:solidFill>
                    <a:srgbClr val="FF5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DE" kern="0">
                      <a:solidFill>
                        <a:sysClr val="windowText" lastClr="000000"/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</p:grpSp>
          <p:sp>
            <p:nvSpPr>
              <p:cNvPr id="477" name="Oval 95"/>
              <p:cNvSpPr>
                <a:spLocks noChangeArrowheads="1"/>
              </p:cNvSpPr>
              <p:nvPr/>
            </p:nvSpPr>
            <p:spPr bwMode="auto">
              <a:xfrm rot="14265963">
                <a:off x="1041856" y="1679079"/>
                <a:ext cx="504572" cy="1477719"/>
              </a:xfrm>
              <a:prstGeom prst="ellipse">
                <a:avLst/>
              </a:prstGeom>
              <a:noFill/>
              <a:ln w="6350">
                <a:gradFill flip="none" rotWithShape="1">
                  <a:gsLst>
                    <a:gs pos="28000">
                      <a:schemeClr val="tx2"/>
                    </a:gs>
                    <a:gs pos="44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3500000" scaled="1"/>
                  <a:tileRect/>
                </a:gra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  <a:latin typeface="+mn-lt"/>
                  <a:cs typeface="+mn-cs"/>
                </a:endParaRPr>
              </a:p>
            </p:txBody>
          </p:sp>
          <p:grpSp>
            <p:nvGrpSpPr>
              <p:cNvPr id="19488" name="Group 109"/>
              <p:cNvGrpSpPr>
                <a:grpSpLocks/>
              </p:cNvGrpSpPr>
              <p:nvPr/>
            </p:nvGrpSpPr>
            <p:grpSpPr bwMode="auto">
              <a:xfrm>
                <a:off x="1831768" y="1952836"/>
                <a:ext cx="72008" cy="72008"/>
                <a:chOff x="2142" y="1758"/>
                <a:chExt cx="144" cy="144"/>
              </a:xfrm>
            </p:grpSpPr>
            <p:sp>
              <p:nvSpPr>
                <p:cNvPr id="479" name="Oval 110"/>
                <p:cNvSpPr>
                  <a:spLocks noChangeArrowheads="1"/>
                </p:cNvSpPr>
                <p:nvPr/>
              </p:nvSpPr>
              <p:spPr bwMode="auto">
                <a:xfrm>
                  <a:off x="2142" y="1758"/>
                  <a:ext cx="143" cy="143"/>
                </a:xfrm>
                <a:prstGeom prst="ellipse">
                  <a:avLst/>
                </a:prstGeom>
                <a:solidFill>
                  <a:srgbClr val="33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>
                    <a:solidFill>
                      <a:sysClr val="windowText" lastClr="000000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480" name="Oval 111"/>
                <p:cNvSpPr>
                  <a:spLocks noChangeArrowheads="1"/>
                </p:cNvSpPr>
                <p:nvPr/>
              </p:nvSpPr>
              <p:spPr bwMode="auto">
                <a:xfrm>
                  <a:off x="2170" y="1777"/>
                  <a:ext cx="48" cy="48"/>
                </a:xfrm>
                <a:prstGeom prst="ellipse">
                  <a:avLst/>
                </a:prstGeom>
                <a:solidFill>
                  <a:srgbClr val="99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>
                    <a:solidFill>
                      <a:sysClr val="windowText" lastClr="000000"/>
                    </a:solidFill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484" name="Left-Right Arrow 102"/>
              <p:cNvSpPr>
                <a:spLocks noChangeArrowheads="1"/>
              </p:cNvSpPr>
              <p:nvPr/>
            </p:nvSpPr>
            <p:spPr bwMode="auto">
              <a:xfrm rot="16200000">
                <a:off x="1479173" y="2327465"/>
                <a:ext cx="330183" cy="184143"/>
              </a:xfrm>
              <a:prstGeom prst="leftRightArrow">
                <a:avLst>
                  <a:gd name="adj1" fmla="val 50000"/>
                  <a:gd name="adj2" fmla="val 49986"/>
                </a:avLst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5" name="Text Box 461"/>
              <p:cNvSpPr txBox="1">
                <a:spLocks noChangeArrowheads="1"/>
              </p:cNvSpPr>
              <p:nvPr/>
            </p:nvSpPr>
            <p:spPr bwMode="auto">
              <a:xfrm>
                <a:off x="1736336" y="2200473"/>
                <a:ext cx="1104857" cy="460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200" b="0" kern="0" dirty="0" smtClean="0">
                    <a:solidFill>
                      <a:srgbClr val="FF0000"/>
                    </a:solidFill>
                    <a:cs typeface="+mn-cs"/>
                  </a:rPr>
                  <a:t>(nuclear size)</a:t>
                </a:r>
                <a:endParaRPr lang="en-US" sz="1200" b="0" kern="0" dirty="0" smtClean="0">
                  <a:solidFill>
                    <a:srgbClr val="FF0000"/>
                  </a:solidFill>
                  <a:cs typeface="+mn-cs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0" kern="0" dirty="0" smtClean="0">
                    <a:solidFill>
                      <a:srgbClr val="FF0000"/>
                    </a:solidFill>
                    <a:cs typeface="+mn-cs"/>
                  </a:rPr>
                  <a:t>R ~ 10</a:t>
                </a:r>
                <a:r>
                  <a:rPr lang="en-US" sz="1200" b="0" kern="0" baseline="30000" dirty="0" smtClean="0">
                    <a:solidFill>
                      <a:srgbClr val="FF0000"/>
                    </a:solidFill>
                    <a:cs typeface="+mn-cs"/>
                  </a:rPr>
                  <a:t>-14</a:t>
                </a:r>
                <a:r>
                  <a:rPr lang="en-US" sz="1200" b="0" kern="0" dirty="0" smtClean="0">
                    <a:solidFill>
                      <a:srgbClr val="FF0000"/>
                    </a:solidFill>
                    <a:cs typeface="+mn-cs"/>
                  </a:rPr>
                  <a:t> m </a:t>
                </a:r>
              </a:p>
            </p:txBody>
          </p:sp>
          <p:sp>
            <p:nvSpPr>
              <p:cNvPr id="19491" name="Text Box 461"/>
              <p:cNvSpPr txBox="1">
                <a:spLocks noChangeArrowheads="1"/>
              </p:cNvSpPr>
              <p:nvPr/>
            </p:nvSpPr>
            <p:spPr bwMode="auto">
              <a:xfrm>
                <a:off x="871821" y="2903973"/>
                <a:ext cx="117371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de-DE" sz="1200">
                    <a:solidFill>
                      <a:srgbClr val="0099FF"/>
                    </a:solidFill>
                    <a:latin typeface="Arial" charset="0"/>
                    <a:ea typeface="ＭＳ Ｐゴシック" charset="-128"/>
                  </a:rPr>
                  <a:t>(electron orbit)</a:t>
                </a:r>
                <a:endParaRPr lang="en-US" sz="1200">
                  <a:solidFill>
                    <a:srgbClr val="0099FF"/>
                  </a:solidFill>
                  <a:latin typeface="Arial" charset="0"/>
                  <a:ea typeface="ＭＳ Ｐゴシック" charset="-128"/>
                </a:endParaRPr>
              </a:p>
              <a:p>
                <a:pPr algn="ctr"/>
                <a:r>
                  <a:rPr lang="en-US" sz="1200">
                    <a:solidFill>
                      <a:srgbClr val="0099FF"/>
                    </a:solidFill>
                    <a:latin typeface="Arial" charset="0"/>
                    <a:ea typeface="ＭＳ Ｐゴシック" charset="-128"/>
                  </a:rPr>
                  <a:t>r ~ 10</a:t>
                </a:r>
                <a:r>
                  <a:rPr lang="en-US" sz="1200" baseline="30000">
                    <a:solidFill>
                      <a:srgbClr val="0099FF"/>
                    </a:solidFill>
                    <a:latin typeface="Arial" charset="0"/>
                    <a:ea typeface="ＭＳ Ｐゴシック" charset="-128"/>
                  </a:rPr>
                  <a:t>-13</a:t>
                </a:r>
                <a:r>
                  <a:rPr lang="en-US" sz="1200">
                    <a:solidFill>
                      <a:srgbClr val="0099FF"/>
                    </a:solidFill>
                    <a:latin typeface="Arial" charset="0"/>
                    <a:ea typeface="ＭＳ Ｐゴシック" charset="-128"/>
                  </a:rPr>
                  <a:t> m </a:t>
                </a:r>
              </a:p>
            </p:txBody>
          </p:sp>
          <p:sp>
            <p:nvSpPr>
              <p:cNvPr id="487" name="Left-Right Arrow 96"/>
              <p:cNvSpPr>
                <a:spLocks noChangeArrowheads="1"/>
              </p:cNvSpPr>
              <p:nvPr/>
            </p:nvSpPr>
            <p:spPr bwMode="auto">
              <a:xfrm>
                <a:off x="958491" y="2663999"/>
                <a:ext cx="866741" cy="244462"/>
              </a:xfrm>
              <a:prstGeom prst="leftRightArrow">
                <a:avLst>
                  <a:gd name="adj1" fmla="val 50000"/>
                  <a:gd name="adj2" fmla="val 49966"/>
                </a:avLst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76" name="Rounded Rectangle 575"/>
            <p:cNvSpPr/>
            <p:nvPr/>
          </p:nvSpPr>
          <p:spPr>
            <a:xfrm>
              <a:off x="587375" y="3141663"/>
              <a:ext cx="3336552" cy="1698625"/>
            </a:xfrm>
            <a:prstGeom prst="roundRect">
              <a:avLst>
                <a:gd name="adj" fmla="val 1013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578" name="Rectangle 577"/>
            <p:cNvSpPr/>
            <p:nvPr/>
          </p:nvSpPr>
          <p:spPr>
            <a:xfrm>
              <a:off x="620713" y="3149600"/>
              <a:ext cx="330321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tabLst>
                  <a:tab pos="5205413" algn="l"/>
                </a:tabLst>
                <a:defRPr/>
              </a:pPr>
              <a:r>
                <a:rPr lang="en-US" sz="1600" kern="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From the Bohr model one can estimate the electron “velocity” in the ground state:</a:t>
              </a:r>
            </a:p>
          </p:txBody>
        </p:sp>
        <p:graphicFrame>
          <p:nvGraphicFramePr>
            <p:cNvPr id="19466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5959771"/>
                </p:ext>
              </p:extLst>
            </p:nvPr>
          </p:nvGraphicFramePr>
          <p:xfrm>
            <a:off x="731838" y="4040188"/>
            <a:ext cx="1211262" cy="744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616" name="Equation" r:id="rId6" imgW="660113" imgH="406224" progId="Equation.3">
                    <p:embed/>
                  </p:oleObj>
                </mc:Choice>
                <mc:Fallback>
                  <p:oleObj name="Equation" r:id="rId6" imgW="660113" imgH="40622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838" y="4040188"/>
                          <a:ext cx="1211262" cy="7445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9" name="AutoShape 15"/>
            <p:cNvSpPr>
              <a:spLocks noChangeArrowheads="1"/>
            </p:cNvSpPr>
            <p:nvPr/>
          </p:nvSpPr>
          <p:spPr bwMode="auto">
            <a:xfrm rot="16200000">
              <a:off x="2002632" y="4204493"/>
              <a:ext cx="330200" cy="385763"/>
            </a:xfrm>
            <a:prstGeom prst="downArrow">
              <a:avLst>
                <a:gd name="adj1" fmla="val 50000"/>
                <a:gd name="adj2" fmla="val 56251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graphicFrame>
          <p:nvGraphicFramePr>
            <p:cNvPr id="19468" name="Object 1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3651704"/>
                </p:ext>
              </p:extLst>
            </p:nvPr>
          </p:nvGraphicFramePr>
          <p:xfrm>
            <a:off x="2460625" y="4022725"/>
            <a:ext cx="1165225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617" name="Equation" r:id="rId8" imgW="634725" imgH="228501" progId="Equation.3">
                    <p:embed/>
                  </p:oleObj>
                </mc:Choice>
                <mc:Fallback>
                  <p:oleObj name="Equation" r:id="rId8" imgW="634725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0625" y="4022725"/>
                          <a:ext cx="1165225" cy="419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0" name="Rounded Rectangle 579"/>
            <p:cNvSpPr/>
            <p:nvPr/>
          </p:nvSpPr>
          <p:spPr>
            <a:xfrm>
              <a:off x="576262" y="4910138"/>
              <a:ext cx="3347665" cy="1624012"/>
            </a:xfrm>
            <a:prstGeom prst="roundRect">
              <a:avLst>
                <a:gd name="adj" fmla="val 1013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82" name="Rectangle 581"/>
            <p:cNvSpPr/>
            <p:nvPr/>
          </p:nvSpPr>
          <p:spPr>
            <a:xfrm>
              <a:off x="681038" y="4972050"/>
              <a:ext cx="32428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tabLst>
                  <a:tab pos="5205413" algn="l"/>
                </a:tabLst>
                <a:defRPr/>
              </a:pPr>
              <a:r>
                <a:rPr lang="en-US" sz="1600" kern="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Spin and QED effects </a:t>
              </a:r>
              <a:r>
                <a:rPr lang="en-US" sz="1600" kern="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are </a:t>
              </a:r>
              <a:r>
                <a:rPr lang="en-US" sz="1600" kern="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of great importance! </a:t>
              </a:r>
            </a:p>
          </p:txBody>
        </p:sp>
        <p:sp>
          <p:nvSpPr>
            <p:cNvPr id="19473" name="TextBox 121"/>
            <p:cNvSpPr txBox="1">
              <a:spLocks noChangeArrowheads="1"/>
            </p:cNvSpPr>
            <p:nvPr/>
          </p:nvSpPr>
          <p:spPr bwMode="auto">
            <a:xfrm>
              <a:off x="2647950" y="4422775"/>
              <a:ext cx="74295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>
                  <a:solidFill>
                    <a:srgbClr val="000000"/>
                  </a:solidFill>
                </a:rPr>
                <a:t>(for U</a:t>
              </a:r>
              <a:r>
                <a:rPr lang="en-US" sz="1200" baseline="30000">
                  <a:solidFill>
                    <a:srgbClr val="000000"/>
                  </a:solidFill>
                </a:rPr>
                <a:t>91+</a:t>
              </a:r>
              <a:r>
                <a:rPr lang="en-US" sz="1200">
                  <a:solidFill>
                    <a:srgbClr val="000000"/>
                  </a:solidFill>
                </a:rPr>
                <a:t>)</a:t>
              </a:r>
              <a:endParaRPr lang="de-DE" sz="1200">
                <a:solidFill>
                  <a:srgbClr val="000000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154113" y="6102350"/>
              <a:ext cx="6477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/>
            <p:cNvCxnSpPr/>
            <p:nvPr/>
          </p:nvCxnSpPr>
          <p:spPr>
            <a:xfrm>
              <a:off x="2181225" y="6173788"/>
              <a:ext cx="6477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/>
            <p:cNvCxnSpPr/>
            <p:nvPr/>
          </p:nvCxnSpPr>
          <p:spPr>
            <a:xfrm>
              <a:off x="2181225" y="5713413"/>
              <a:ext cx="6477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477" name="TextBox 124"/>
            <p:cNvSpPr txBox="1">
              <a:spLocks noChangeArrowheads="1"/>
            </p:cNvSpPr>
            <p:nvPr/>
          </p:nvSpPr>
          <p:spPr bwMode="auto">
            <a:xfrm>
              <a:off x="758825" y="5911850"/>
              <a:ext cx="395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</a:rPr>
                <a:t>2p</a:t>
              </a:r>
              <a:endParaRPr lang="de-DE" sz="1600">
                <a:solidFill>
                  <a:srgbClr val="000000"/>
                </a:solidFill>
              </a:endParaRPr>
            </a:p>
          </p:txBody>
        </p:sp>
        <p:sp>
          <p:nvSpPr>
            <p:cNvPr id="19478" name="TextBox 584"/>
            <p:cNvSpPr txBox="1">
              <a:spLocks noChangeArrowheads="1"/>
            </p:cNvSpPr>
            <p:nvPr/>
          </p:nvSpPr>
          <p:spPr bwMode="auto">
            <a:xfrm>
              <a:off x="1927225" y="6122988"/>
              <a:ext cx="5873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</a:rPr>
                <a:t>2p</a:t>
              </a:r>
              <a:r>
                <a:rPr lang="en-US" sz="1600" baseline="-25000">
                  <a:solidFill>
                    <a:srgbClr val="000000"/>
                  </a:solidFill>
                </a:rPr>
                <a:t>1/2</a:t>
              </a:r>
              <a:endParaRPr lang="de-DE" sz="1600" baseline="-25000">
                <a:solidFill>
                  <a:srgbClr val="000000"/>
                </a:solidFill>
              </a:endParaRPr>
            </a:p>
          </p:txBody>
        </p:sp>
        <p:sp>
          <p:nvSpPr>
            <p:cNvPr id="19479" name="TextBox 585"/>
            <p:cNvSpPr txBox="1">
              <a:spLocks noChangeArrowheads="1"/>
            </p:cNvSpPr>
            <p:nvPr/>
          </p:nvSpPr>
          <p:spPr bwMode="auto">
            <a:xfrm>
              <a:off x="1970088" y="5641975"/>
              <a:ext cx="58737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</a:rPr>
                <a:t>2p</a:t>
              </a:r>
              <a:r>
                <a:rPr lang="en-US" sz="1600" baseline="-25000">
                  <a:solidFill>
                    <a:srgbClr val="000000"/>
                  </a:solidFill>
                </a:rPr>
                <a:t>3/2</a:t>
              </a:r>
              <a:endParaRPr lang="de-DE" sz="1600" baseline="-25000">
                <a:solidFill>
                  <a:srgbClr val="000000"/>
                </a:solidFill>
              </a:endParaRPr>
            </a:p>
          </p:txBody>
        </p:sp>
        <p:cxnSp>
          <p:nvCxnSpPr>
            <p:cNvPr id="127" name="Straight Connector 126"/>
            <p:cNvCxnSpPr/>
            <p:nvPr/>
          </p:nvCxnSpPr>
          <p:spPr>
            <a:xfrm flipV="1">
              <a:off x="1784350" y="5713413"/>
              <a:ext cx="396875" cy="366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>
            <a:xfrm>
              <a:off x="1782763" y="6086475"/>
              <a:ext cx="446087" cy="730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Up-Down Arrow 138"/>
            <p:cNvSpPr/>
            <p:nvPr/>
          </p:nvSpPr>
          <p:spPr>
            <a:xfrm>
              <a:off x="2898775" y="5689600"/>
              <a:ext cx="239713" cy="536575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9483" name="TextBox 139"/>
            <p:cNvSpPr txBox="1">
              <a:spLocks noChangeArrowheads="1"/>
            </p:cNvSpPr>
            <p:nvPr/>
          </p:nvSpPr>
          <p:spPr bwMode="auto">
            <a:xfrm>
              <a:off x="3065463" y="5788025"/>
              <a:ext cx="6413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</a:rPr>
                <a:t>4 keV</a:t>
              </a:r>
              <a:endParaRPr lang="de-DE" sz="1600">
                <a:solidFill>
                  <a:srgbClr val="000000"/>
                </a:solidFill>
              </a:endParaRPr>
            </a:p>
          </p:txBody>
        </p:sp>
      </p:grpSp>
      <p:pic>
        <p:nvPicPr>
          <p:cNvPr id="114" name="Picture 6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2" t="49023" b="26367"/>
          <a:stretch>
            <a:fillRect/>
          </a:stretch>
        </p:blipFill>
        <p:spPr bwMode="auto">
          <a:xfrm>
            <a:off x="6470324" y="3333449"/>
            <a:ext cx="2232669" cy="131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" name="Text Box 76"/>
          <p:cNvSpPr txBox="1">
            <a:spLocks noChangeArrowheads="1"/>
          </p:cNvSpPr>
          <p:nvPr/>
        </p:nvSpPr>
        <p:spPr bwMode="auto">
          <a:xfrm>
            <a:off x="2647604" y="5387732"/>
            <a:ext cx="6496396" cy="1569660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FFFF">
                  <a:alpha val="44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GB" sz="3200" i="0" dirty="0"/>
              <a:t>Explore QED, the most precise theory </a:t>
            </a:r>
          </a:p>
          <a:p>
            <a:r>
              <a:rPr lang="en-GB" sz="3200" i="0" dirty="0"/>
              <a:t>          - in the non-</a:t>
            </a:r>
            <a:r>
              <a:rPr lang="en-GB" sz="3200" i="0" dirty="0" err="1"/>
              <a:t>perturbative</a:t>
            </a:r>
            <a:r>
              <a:rPr lang="en-GB" sz="3200" i="0" dirty="0"/>
              <a:t> regime</a:t>
            </a:r>
          </a:p>
          <a:p>
            <a:r>
              <a:rPr lang="en-GB" sz="3200" i="0" dirty="0"/>
              <a:t>          - not well-known up to now!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-2820" y="1535276"/>
            <a:ext cx="4214780" cy="5062076"/>
            <a:chOff x="540214" y="4628155"/>
            <a:chExt cx="4214780" cy="5062076"/>
          </a:xfrm>
        </p:grpSpPr>
        <p:pic>
          <p:nvPicPr>
            <p:cNvPr id="19862" name="Picture 406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3" t="14638" r="16376" b="12535"/>
            <a:stretch/>
          </p:blipFill>
          <p:spPr bwMode="auto">
            <a:xfrm>
              <a:off x="540214" y="4628155"/>
              <a:ext cx="4214780" cy="506207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</p:pic>
        <p:sp>
          <p:nvSpPr>
            <p:cNvPr id="3" name="Textfeld 2"/>
            <p:cNvSpPr txBox="1"/>
            <p:nvPr/>
          </p:nvSpPr>
          <p:spPr>
            <a:xfrm>
              <a:off x="1315565" y="5041810"/>
              <a:ext cx="647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0070C0"/>
                  </a:solidFill>
                </a:rPr>
                <a:t>2s</a:t>
              </a:r>
              <a:r>
                <a:rPr lang="de-DE" b="1" baseline="-25000" dirty="0" smtClean="0">
                  <a:solidFill>
                    <a:srgbClr val="0070C0"/>
                  </a:solidFill>
                </a:rPr>
                <a:t>1/2</a:t>
              </a:r>
              <a:endParaRPr lang="de-DE" b="1" dirty="0">
                <a:solidFill>
                  <a:srgbClr val="0070C0"/>
                </a:solidFill>
              </a:endParaRPr>
            </a:p>
            <a:p>
              <a:r>
                <a:rPr lang="de-DE" b="1" dirty="0" smtClean="0">
                  <a:solidFill>
                    <a:srgbClr val="0070C0"/>
                  </a:solidFill>
                </a:rPr>
                <a:t>2p</a:t>
              </a:r>
              <a:r>
                <a:rPr lang="de-DE" b="1" baseline="-25000" dirty="0" smtClean="0">
                  <a:solidFill>
                    <a:srgbClr val="0070C0"/>
                  </a:solidFill>
                </a:rPr>
                <a:t>1/2</a:t>
              </a:r>
              <a:endParaRPr lang="de-DE" b="1" baseline="-25000" dirty="0">
                <a:solidFill>
                  <a:srgbClr val="0070C0"/>
                </a:solidFill>
              </a:endParaRPr>
            </a:p>
          </p:txBody>
        </p:sp>
        <p:sp>
          <p:nvSpPr>
            <p:cNvPr id="120" name="Textfeld 119"/>
            <p:cNvSpPr txBox="1"/>
            <p:nvPr/>
          </p:nvSpPr>
          <p:spPr>
            <a:xfrm>
              <a:off x="2219415" y="4995644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0070C0"/>
                  </a:solidFill>
                </a:rPr>
                <a:t>2p</a:t>
              </a:r>
              <a:r>
                <a:rPr lang="de-DE" b="1" baseline="-25000" dirty="0" smtClean="0">
                  <a:solidFill>
                    <a:srgbClr val="0070C0"/>
                  </a:solidFill>
                </a:rPr>
                <a:t>3/2</a:t>
              </a:r>
              <a:endParaRPr lang="de-DE" b="1" baseline="-25000" dirty="0">
                <a:solidFill>
                  <a:srgbClr val="0070C0"/>
                </a:solidFill>
              </a:endParaRPr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3019425" y="7749480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0070C0"/>
                  </a:solidFill>
                </a:rPr>
                <a:t>n=3</a:t>
              </a:r>
              <a:endParaRPr lang="de-DE" b="1" dirty="0">
                <a:solidFill>
                  <a:srgbClr val="0070C0"/>
                </a:solidFill>
              </a:endParaRPr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3443288" y="8140413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0070C0"/>
                  </a:solidFill>
                </a:rPr>
                <a:t>n=4</a:t>
              </a:r>
              <a:endParaRPr lang="de-DE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85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57200" y="4267200"/>
            <a:ext cx="7848600" cy="2260600"/>
            <a:chOff x="249" y="2401"/>
            <a:chExt cx="4944" cy="1424"/>
          </a:xfrm>
        </p:grpSpPr>
        <p:pic>
          <p:nvPicPr>
            <p:cNvPr id="10551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2432"/>
              <a:ext cx="2315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9" name="Oval 4"/>
            <p:cNvSpPr>
              <a:spLocks noChangeArrowheads="1"/>
            </p:cNvSpPr>
            <p:nvPr/>
          </p:nvSpPr>
          <p:spPr bwMode="auto">
            <a:xfrm>
              <a:off x="3521" y="2401"/>
              <a:ext cx="505" cy="657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20" name="Oval 5"/>
            <p:cNvSpPr>
              <a:spLocks noChangeArrowheads="1"/>
            </p:cNvSpPr>
            <p:nvPr/>
          </p:nvSpPr>
          <p:spPr bwMode="auto">
            <a:xfrm>
              <a:off x="2853" y="2417"/>
              <a:ext cx="529" cy="639"/>
            </a:xfrm>
            <a:prstGeom prst="ellipse">
              <a:avLst/>
            </a:prstGeom>
            <a:noFill/>
            <a:ln w="41275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798" name="Rectangle 6"/>
            <p:cNvSpPr>
              <a:spLocks noChangeArrowheads="1"/>
            </p:cNvSpPr>
            <p:nvPr/>
          </p:nvSpPr>
          <p:spPr bwMode="auto">
            <a:xfrm>
              <a:off x="4014" y="3385"/>
              <a:ext cx="117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1"/>
              </a:outerShdw>
            </a:effectLst>
          </p:spPr>
          <p:txBody>
            <a:bodyPr lIns="90488" tIns="44450" rIns="90488" bIns="44450">
              <a:spAutoFit/>
            </a:bodyPr>
            <a:lstStyle/>
            <a:p>
              <a:pPr defTabSz="7620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>
                  <a:solidFill>
                    <a:srgbClr val="FF0000"/>
                  </a:solidFill>
                  <a:latin typeface="+mn-lt"/>
                  <a:ea typeface="+mn-ea"/>
                  <a:cs typeface="Arial" charset="0"/>
                </a:rPr>
                <a:t>measurement</a:t>
              </a:r>
              <a:endParaRPr lang="en-GB" sz="2000" u="sng">
                <a:solidFill>
                  <a:srgbClr val="FF0000"/>
                </a:solidFill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545799" name="Rectangle 7"/>
            <p:cNvSpPr>
              <a:spLocks noChangeArrowheads="1"/>
            </p:cNvSpPr>
            <p:nvPr/>
          </p:nvSpPr>
          <p:spPr bwMode="auto">
            <a:xfrm>
              <a:off x="2608" y="3385"/>
              <a:ext cx="1180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1"/>
              </a:outerShdw>
            </a:effectLst>
          </p:spPr>
          <p:txBody>
            <a:bodyPr lIns="90488" tIns="44450" rIns="90488" bIns="44450">
              <a:spAutoFit/>
            </a:bodyPr>
            <a:lstStyle/>
            <a:p>
              <a:pPr defTabSz="7620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>
                  <a:solidFill>
                    <a:srgbClr val="0066CC"/>
                  </a:solidFill>
                  <a:latin typeface="+mn-lt"/>
                  <a:ea typeface="+mn-ea"/>
                  <a:cs typeface="Arial" charset="0"/>
                </a:rPr>
                <a:t>external input parameter</a:t>
              </a:r>
              <a:endParaRPr lang="en-GB" sz="2000" u="sng">
                <a:solidFill>
                  <a:srgbClr val="0066CC"/>
                </a:solidFill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05523" name="Oval 8"/>
            <p:cNvSpPr>
              <a:spLocks noChangeArrowheads="1"/>
            </p:cNvSpPr>
            <p:nvPr/>
          </p:nvSpPr>
          <p:spPr bwMode="auto">
            <a:xfrm>
              <a:off x="1737" y="2533"/>
              <a:ext cx="227" cy="408"/>
            </a:xfrm>
            <a:prstGeom prst="ellipse">
              <a:avLst/>
            </a:prstGeom>
            <a:noFill/>
            <a:ln w="412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1" name="Rectangle 9"/>
            <p:cNvSpPr>
              <a:spLocks noChangeArrowheads="1"/>
            </p:cNvSpPr>
            <p:nvPr/>
          </p:nvSpPr>
          <p:spPr bwMode="auto">
            <a:xfrm>
              <a:off x="249" y="3385"/>
              <a:ext cx="1769" cy="44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1"/>
              </a:outerShdw>
            </a:effectLst>
          </p:spPr>
          <p:txBody>
            <a:bodyPr lIns="90488" tIns="44450" rIns="90488" bIns="44450">
              <a:spAutoFit/>
            </a:bodyPr>
            <a:lstStyle/>
            <a:p>
              <a:pPr defTabSz="7620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>
                  <a:solidFill>
                    <a:srgbClr val="00FF00"/>
                  </a:solidFill>
                  <a:latin typeface="+mn-lt"/>
                  <a:ea typeface="+mn-ea"/>
                  <a:cs typeface="Arial" charset="0"/>
                </a:rPr>
                <a:t>'experimental g-factor'</a:t>
              </a:r>
            </a:p>
            <a:p>
              <a:pPr defTabSz="7620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>
                  <a:solidFill>
                    <a:srgbClr val="00FF00"/>
                  </a:solidFill>
                  <a:latin typeface="+mn-lt"/>
                  <a:ea typeface="+mn-ea"/>
                  <a:cs typeface="Arial" charset="0"/>
                </a:rPr>
                <a:t>comparison with theory</a:t>
              </a:r>
            </a:p>
          </p:txBody>
        </p:sp>
        <p:sp>
          <p:nvSpPr>
            <p:cNvPr id="105525" name="Line 10"/>
            <p:cNvSpPr>
              <a:spLocks noChangeShapeType="1"/>
            </p:cNvSpPr>
            <p:nvPr/>
          </p:nvSpPr>
          <p:spPr bwMode="auto">
            <a:xfrm flipV="1">
              <a:off x="1202" y="2976"/>
              <a:ext cx="499" cy="409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526" name="Line 11"/>
            <p:cNvSpPr>
              <a:spLocks noChangeShapeType="1"/>
            </p:cNvSpPr>
            <p:nvPr/>
          </p:nvSpPr>
          <p:spPr bwMode="auto">
            <a:xfrm flipH="1" flipV="1">
              <a:off x="4014" y="2976"/>
              <a:ext cx="408" cy="4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527" name="Line 12"/>
            <p:cNvSpPr>
              <a:spLocks noChangeShapeType="1"/>
            </p:cNvSpPr>
            <p:nvPr/>
          </p:nvSpPr>
          <p:spPr bwMode="auto">
            <a:xfrm flipV="1">
              <a:off x="3107" y="3113"/>
              <a:ext cx="0" cy="272"/>
            </a:xfrm>
            <a:prstGeom prst="line">
              <a:avLst/>
            </a:prstGeom>
            <a:noFill/>
            <a:ln w="28575">
              <a:solidFill>
                <a:srgbClr val="0066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5475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-20638"/>
            <a:ext cx="9144000" cy="857251"/>
          </a:xfrm>
        </p:spPr>
        <p:txBody>
          <a:bodyPr/>
          <a:lstStyle/>
          <a:p>
            <a:pPr eaLnBrk="1" hangingPunct="1"/>
            <a:r>
              <a:rPr lang="en-US" sz="3600" dirty="0" smtClean="0"/>
              <a:t>g-factor of the bound electron in a HCI</a:t>
            </a:r>
          </a:p>
        </p:txBody>
      </p:sp>
      <p:grpSp>
        <p:nvGrpSpPr>
          <p:cNvPr id="105476" name="Group 14"/>
          <p:cNvGrpSpPr>
            <a:grpSpLocks/>
          </p:cNvGrpSpPr>
          <p:nvPr/>
        </p:nvGrpSpPr>
        <p:grpSpPr bwMode="auto">
          <a:xfrm>
            <a:off x="6448425" y="1066800"/>
            <a:ext cx="2695575" cy="3541713"/>
            <a:chOff x="384" y="553"/>
            <a:chExt cx="1698" cy="2231"/>
          </a:xfrm>
        </p:grpSpPr>
        <p:sp>
          <p:nvSpPr>
            <p:cNvPr id="105502" name="Rectangle 15"/>
            <p:cNvSpPr>
              <a:spLocks noChangeArrowheads="1"/>
            </p:cNvSpPr>
            <p:nvPr/>
          </p:nvSpPr>
          <p:spPr bwMode="auto">
            <a:xfrm>
              <a:off x="528" y="2257"/>
              <a:ext cx="1296" cy="494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03" name="Text Box 16"/>
            <p:cNvSpPr txBox="1">
              <a:spLocks noChangeArrowheads="1"/>
            </p:cNvSpPr>
            <p:nvPr/>
          </p:nvSpPr>
          <p:spPr bwMode="auto">
            <a:xfrm>
              <a:off x="384" y="553"/>
              <a:ext cx="16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3333CC"/>
                  </a:solidFill>
                  <a:cs typeface="Times New Roman" pitchFamily="18" charset="0"/>
                </a:rPr>
                <a:t>cyclotron frequency</a:t>
              </a:r>
              <a:r>
                <a:rPr lang="en-US" sz="2400">
                  <a:solidFill>
                    <a:srgbClr val="000000"/>
                  </a:solidFill>
                </a:rPr>
                <a:t> </a:t>
              </a:r>
            </a:p>
          </p:txBody>
        </p:sp>
        <p:graphicFrame>
          <p:nvGraphicFramePr>
            <p:cNvPr id="105504" name="Object 3"/>
            <p:cNvGraphicFramePr>
              <a:graphicFrameLocks noChangeAspect="1"/>
            </p:cNvGraphicFramePr>
            <p:nvPr/>
          </p:nvGraphicFramePr>
          <p:xfrm>
            <a:off x="736" y="2218"/>
            <a:ext cx="844" cy="5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632" name="Equation" r:id="rId4" imgW="647700" imgH="431800" progId="Equation.3">
                    <p:embed/>
                  </p:oleObj>
                </mc:Choice>
                <mc:Fallback>
                  <p:oleObj name="Equation" r:id="rId4" imgW="6477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6" y="2218"/>
                          <a:ext cx="844" cy="5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5505" name="Group 18"/>
            <p:cNvGrpSpPr>
              <a:grpSpLocks/>
            </p:cNvGrpSpPr>
            <p:nvPr/>
          </p:nvGrpSpPr>
          <p:grpSpPr bwMode="auto">
            <a:xfrm>
              <a:off x="624" y="1056"/>
              <a:ext cx="1056" cy="999"/>
              <a:chOff x="624" y="1056"/>
              <a:chExt cx="1056" cy="999"/>
            </a:xfrm>
          </p:grpSpPr>
          <p:sp>
            <p:nvSpPr>
              <p:cNvPr id="105506" name="Line 19"/>
              <p:cNvSpPr>
                <a:spLocks noChangeShapeType="1"/>
              </p:cNvSpPr>
              <p:nvPr/>
            </p:nvSpPr>
            <p:spPr bwMode="auto">
              <a:xfrm rot="1321383" flipV="1">
                <a:off x="1584" y="1381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05507" name="Group 20"/>
              <p:cNvGrpSpPr>
                <a:grpSpLocks/>
              </p:cNvGrpSpPr>
              <p:nvPr/>
            </p:nvGrpSpPr>
            <p:grpSpPr bwMode="auto">
              <a:xfrm>
                <a:off x="960" y="1056"/>
                <a:ext cx="384" cy="864"/>
                <a:chOff x="960" y="1056"/>
                <a:chExt cx="384" cy="864"/>
              </a:xfrm>
            </p:grpSpPr>
            <p:sp>
              <p:nvSpPr>
                <p:cNvPr id="105513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960" y="1056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05514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1056" y="1056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05515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152" y="1056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05516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248" y="1056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05517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344" y="1056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05508" name="Oval 26"/>
              <p:cNvSpPr>
                <a:spLocks noChangeArrowheads="1"/>
              </p:cNvSpPr>
              <p:nvPr/>
            </p:nvSpPr>
            <p:spPr bwMode="auto">
              <a:xfrm>
                <a:off x="624" y="1440"/>
                <a:ext cx="1056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5509" name="Group 27"/>
              <p:cNvGrpSpPr>
                <a:grpSpLocks/>
              </p:cNvGrpSpPr>
              <p:nvPr/>
            </p:nvGrpSpPr>
            <p:grpSpPr bwMode="auto">
              <a:xfrm>
                <a:off x="700" y="1824"/>
                <a:ext cx="212" cy="231"/>
                <a:chOff x="700" y="1824"/>
                <a:chExt cx="212" cy="231"/>
              </a:xfrm>
            </p:grpSpPr>
            <p:sp>
              <p:nvSpPr>
                <p:cNvPr id="105511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700" y="1824"/>
                  <a:ext cx="212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r>
                    <a:rPr lang="en-US">
                      <a:solidFill>
                        <a:srgbClr val="3399FF"/>
                      </a:solidFill>
                    </a:rPr>
                    <a:t>B</a:t>
                  </a:r>
                  <a:endParaRPr lang="de-DE">
                    <a:solidFill>
                      <a:srgbClr val="3399FF"/>
                    </a:solidFill>
                  </a:endParaRPr>
                </a:p>
              </p:txBody>
            </p:sp>
            <p:sp>
              <p:nvSpPr>
                <p:cNvPr id="105512" name="Line 29"/>
                <p:cNvSpPr>
                  <a:spLocks noChangeShapeType="1"/>
                </p:cNvSpPr>
                <p:nvPr/>
              </p:nvSpPr>
              <p:spPr bwMode="auto">
                <a:xfrm>
                  <a:off x="768" y="1824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05510" name="Oval 30"/>
              <p:cNvSpPr>
                <a:spLocks noChangeArrowheads="1"/>
              </p:cNvSpPr>
              <p:nvPr/>
            </p:nvSpPr>
            <p:spPr bwMode="auto">
              <a:xfrm>
                <a:off x="1536" y="1440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1F1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477" name="Rectangle 31"/>
          <p:cNvSpPr>
            <a:spLocks noChangeArrowheads="1"/>
          </p:cNvSpPr>
          <p:nvPr/>
        </p:nvSpPr>
        <p:spPr bwMode="auto">
          <a:xfrm>
            <a:off x="228600" y="4016375"/>
            <a:ext cx="2057400" cy="78422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8" name="Text Box 32"/>
          <p:cNvSpPr txBox="1">
            <a:spLocks noChangeArrowheads="1"/>
          </p:cNvSpPr>
          <p:nvPr/>
        </p:nvSpPr>
        <p:spPr bwMode="auto">
          <a:xfrm>
            <a:off x="76200" y="1349375"/>
            <a:ext cx="2328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srgbClr val="3333CC"/>
                </a:solidFill>
                <a:cs typeface="Times New Roman" pitchFamily="18" charset="0"/>
              </a:rPr>
              <a:t>Lamor frequency</a:t>
            </a:r>
            <a:r>
              <a:rPr lang="en-US" sz="240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105479" name="Object 2"/>
          <p:cNvGraphicFramePr>
            <a:graphicFrameLocks noChangeAspect="1"/>
          </p:cNvGraphicFramePr>
          <p:nvPr/>
        </p:nvGraphicFramePr>
        <p:xfrm>
          <a:off x="371475" y="3995738"/>
          <a:ext cx="1670050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33" name="Equation" r:id="rId6" imgW="888614" imgH="431613" progId="Equation.3">
                  <p:embed/>
                </p:oleObj>
              </mc:Choice>
              <mc:Fallback>
                <p:oleObj name="Equation" r:id="rId6" imgW="888614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3995738"/>
                        <a:ext cx="1670050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5480" name="Group 34"/>
          <p:cNvGrpSpPr>
            <a:grpSpLocks/>
          </p:cNvGrpSpPr>
          <p:nvPr/>
        </p:nvGrpSpPr>
        <p:grpSpPr bwMode="auto">
          <a:xfrm>
            <a:off x="533400" y="1995488"/>
            <a:ext cx="990600" cy="1662112"/>
            <a:chOff x="3696" y="960"/>
            <a:chExt cx="624" cy="1047"/>
          </a:xfrm>
        </p:grpSpPr>
        <p:sp>
          <p:nvSpPr>
            <p:cNvPr id="105488" name="Line 35"/>
            <p:cNvSpPr>
              <a:spLocks noChangeShapeType="1"/>
            </p:cNvSpPr>
            <p:nvPr/>
          </p:nvSpPr>
          <p:spPr bwMode="auto">
            <a:xfrm flipV="1">
              <a:off x="3984" y="1056"/>
              <a:ext cx="0" cy="864"/>
            </a:xfrm>
            <a:prstGeom prst="lin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489" name="Line 36"/>
            <p:cNvSpPr>
              <a:spLocks noChangeShapeType="1"/>
            </p:cNvSpPr>
            <p:nvPr/>
          </p:nvSpPr>
          <p:spPr bwMode="auto">
            <a:xfrm flipV="1">
              <a:off x="4080" y="1056"/>
              <a:ext cx="0" cy="864"/>
            </a:xfrm>
            <a:prstGeom prst="lin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490" name="Line 37"/>
            <p:cNvSpPr>
              <a:spLocks noChangeShapeType="1"/>
            </p:cNvSpPr>
            <p:nvPr/>
          </p:nvSpPr>
          <p:spPr bwMode="auto">
            <a:xfrm flipV="1">
              <a:off x="4176" y="1056"/>
              <a:ext cx="0" cy="864"/>
            </a:xfrm>
            <a:prstGeom prst="lin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491" name="Line 38"/>
            <p:cNvSpPr>
              <a:spLocks noChangeShapeType="1"/>
            </p:cNvSpPr>
            <p:nvPr/>
          </p:nvSpPr>
          <p:spPr bwMode="auto">
            <a:xfrm flipV="1">
              <a:off x="4272" y="1056"/>
              <a:ext cx="0" cy="864"/>
            </a:xfrm>
            <a:prstGeom prst="lin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492" name="Line 39"/>
            <p:cNvSpPr>
              <a:spLocks noChangeShapeType="1"/>
            </p:cNvSpPr>
            <p:nvPr/>
          </p:nvSpPr>
          <p:spPr bwMode="auto">
            <a:xfrm flipV="1">
              <a:off x="4032" y="1680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493" name="Line 40"/>
            <p:cNvSpPr>
              <a:spLocks noChangeShapeType="1"/>
            </p:cNvSpPr>
            <p:nvPr/>
          </p:nvSpPr>
          <p:spPr bwMode="auto">
            <a:xfrm>
              <a:off x="4128" y="168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494" name="Oval 41"/>
            <p:cNvSpPr>
              <a:spLocks noChangeArrowheads="1"/>
            </p:cNvSpPr>
            <p:nvPr/>
          </p:nvSpPr>
          <p:spPr bwMode="auto">
            <a:xfrm>
              <a:off x="3936" y="1152"/>
              <a:ext cx="384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95" name="Oval 42"/>
            <p:cNvSpPr>
              <a:spLocks noChangeArrowheads="1"/>
            </p:cNvSpPr>
            <p:nvPr/>
          </p:nvSpPr>
          <p:spPr bwMode="auto">
            <a:xfrm>
              <a:off x="3936" y="1344"/>
              <a:ext cx="384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1F1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96" name="Line 43"/>
            <p:cNvSpPr>
              <a:spLocks noChangeShapeType="1"/>
            </p:cNvSpPr>
            <p:nvPr/>
          </p:nvSpPr>
          <p:spPr bwMode="auto">
            <a:xfrm>
              <a:off x="4128" y="1248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497" name="Line 44"/>
            <p:cNvSpPr>
              <a:spLocks noChangeShapeType="1"/>
            </p:cNvSpPr>
            <p:nvPr/>
          </p:nvSpPr>
          <p:spPr bwMode="auto">
            <a:xfrm>
              <a:off x="4128" y="96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498" name="Line 45"/>
            <p:cNvSpPr>
              <a:spLocks noChangeShapeType="1"/>
            </p:cNvSpPr>
            <p:nvPr/>
          </p:nvSpPr>
          <p:spPr bwMode="auto">
            <a:xfrm flipV="1">
              <a:off x="4224" y="1200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05499" name="Group 46"/>
            <p:cNvGrpSpPr>
              <a:grpSpLocks/>
            </p:cNvGrpSpPr>
            <p:nvPr/>
          </p:nvGrpSpPr>
          <p:grpSpPr bwMode="auto">
            <a:xfrm>
              <a:off x="3696" y="1776"/>
              <a:ext cx="212" cy="231"/>
              <a:chOff x="700" y="1824"/>
              <a:chExt cx="212" cy="231"/>
            </a:xfrm>
          </p:grpSpPr>
          <p:sp>
            <p:nvSpPr>
              <p:cNvPr id="105500" name="Text Box 47"/>
              <p:cNvSpPr txBox="1">
                <a:spLocks noChangeArrowheads="1"/>
              </p:cNvSpPr>
              <p:nvPr/>
            </p:nvSpPr>
            <p:spPr bwMode="auto">
              <a:xfrm>
                <a:off x="700" y="1824"/>
                <a:ext cx="21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3399FF"/>
                    </a:solidFill>
                  </a:rPr>
                  <a:t>B</a:t>
                </a:r>
                <a:endParaRPr lang="de-DE">
                  <a:solidFill>
                    <a:srgbClr val="3399FF"/>
                  </a:solidFill>
                </a:endParaRPr>
              </a:p>
            </p:txBody>
          </p:sp>
          <p:sp>
            <p:nvSpPr>
              <p:cNvPr id="105501" name="Line 48"/>
              <p:cNvSpPr>
                <a:spLocks noChangeShapeType="1"/>
              </p:cNvSpPr>
              <p:nvPr/>
            </p:nvSpPr>
            <p:spPr bwMode="auto">
              <a:xfrm>
                <a:off x="768" y="1824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pic>
        <p:nvPicPr>
          <p:cNvPr id="105481" name="Picture 49" descr="00-05 Präzisions-Falle Ausschnit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2354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304800" y="1066800"/>
            <a:ext cx="8763000" cy="1676400"/>
            <a:chOff x="240" y="528"/>
            <a:chExt cx="5520" cy="1056"/>
          </a:xfrm>
        </p:grpSpPr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288" y="576"/>
              <a:ext cx="5472" cy="1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0000FF"/>
                  </a:solidFill>
                  <a:latin typeface="+mn-lt"/>
                  <a:ea typeface="+mn-ea"/>
                </a:rPr>
                <a:t>bound state electron g-factor for C</a:t>
              </a:r>
              <a:r>
                <a:rPr lang="en-US" sz="2800" b="1" baseline="30000">
                  <a:solidFill>
                    <a:srgbClr val="0000FF"/>
                  </a:solidFill>
                  <a:latin typeface="+mn-lt"/>
                  <a:ea typeface="+mn-ea"/>
                </a:rPr>
                <a:t>5+</a:t>
              </a:r>
            </a:p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b="1">
                  <a:latin typeface="+mn-lt"/>
                  <a:ea typeface="+mn-ea"/>
                </a:rPr>
                <a:t>theoretical value:	2.001 041 589 9(9)</a:t>
              </a:r>
              <a:r>
                <a:rPr lang="de-DE" sz="2800" b="1">
                  <a:latin typeface="+mn-lt"/>
                  <a:ea typeface="+mn-ea"/>
                </a:rPr>
                <a:t/>
              </a:r>
              <a:br>
                <a:rPr lang="de-DE" sz="2800" b="1">
                  <a:latin typeface="+mn-lt"/>
                  <a:ea typeface="+mn-ea"/>
                </a:rPr>
              </a:br>
              <a:r>
                <a:rPr lang="en-US" sz="2800" b="1">
                  <a:latin typeface="+mn-lt"/>
                  <a:ea typeface="+mn-ea"/>
                </a:rPr>
                <a:t>experimental value:	2.001 041 596 4(10) {44}</a:t>
              </a:r>
            </a:p>
          </p:txBody>
        </p:sp>
        <p:sp>
          <p:nvSpPr>
            <p:cNvPr id="105487" name="AutoShape 52"/>
            <p:cNvSpPr>
              <a:spLocks noChangeArrowheads="1"/>
            </p:cNvSpPr>
            <p:nvPr/>
          </p:nvSpPr>
          <p:spPr bwMode="auto">
            <a:xfrm>
              <a:off x="240" y="528"/>
              <a:ext cx="5520" cy="1056"/>
            </a:xfrm>
            <a:prstGeom prst="roundRect">
              <a:avLst>
                <a:gd name="adj" fmla="val 16667"/>
              </a:avLst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228600" y="3657600"/>
            <a:ext cx="8686800" cy="3048000"/>
            <a:chOff x="288" y="1680"/>
            <a:chExt cx="5472" cy="1920"/>
          </a:xfrm>
        </p:grpSpPr>
        <p:sp>
          <p:nvSpPr>
            <p:cNvPr id="536581" name="Text Box 5"/>
            <p:cNvSpPr txBox="1">
              <a:spLocks noChangeArrowheads="1"/>
            </p:cNvSpPr>
            <p:nvPr/>
          </p:nvSpPr>
          <p:spPr bwMode="auto">
            <a:xfrm>
              <a:off x="288" y="1776"/>
              <a:ext cx="5472" cy="180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0000CC"/>
                  </a:solidFill>
                  <a:latin typeface="+mn-lt"/>
                  <a:ea typeface="+mn-ea"/>
                </a:rPr>
                <a:t>assume QED is correct </a:t>
              </a:r>
              <a:endParaRPr lang="de-DE" sz="2800" b="1">
                <a:solidFill>
                  <a:srgbClr val="0000CC"/>
                </a:solidFill>
                <a:latin typeface="+mn-lt"/>
                <a:ea typeface="+mn-ea"/>
                <a:cs typeface="Times New Roman" pitchFamily="18" charset="0"/>
                <a:sym typeface="Symbol" pitchFamily="18" charset="2"/>
              </a:endParaRPr>
            </a:p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de-DE" sz="2800" b="1">
                  <a:solidFill>
                    <a:srgbClr val="0000CC"/>
                  </a:solidFill>
                  <a:latin typeface="+mn-lt"/>
                  <a:ea typeface="+mn-ea"/>
                  <a:cs typeface="Times New Roman" pitchFamily="18" charset="0"/>
                  <a:sym typeface="Symbol" pitchFamily="18" charset="2"/>
                </a:rPr>
                <a:t>		</a:t>
              </a:r>
              <a:r>
                <a:rPr lang="de-DE" sz="2800" b="1">
                  <a:solidFill>
                    <a:srgbClr val="0000CC"/>
                  </a:solidFill>
                  <a:latin typeface="+mn-lt"/>
                  <a:ea typeface="+mn-ea"/>
                </a:rPr>
                <a:t>     	m</a:t>
              </a:r>
              <a:r>
                <a:rPr lang="de-DE" sz="2800" b="1" baseline="-25000">
                  <a:solidFill>
                    <a:srgbClr val="0000CC"/>
                  </a:solidFill>
                  <a:latin typeface="+mn-lt"/>
                  <a:ea typeface="+mn-ea"/>
                </a:rPr>
                <a:t>e</a:t>
              </a:r>
              <a:r>
                <a:rPr lang="de-DE" sz="2800" b="1">
                  <a:solidFill>
                    <a:srgbClr val="0000CC"/>
                  </a:solidFill>
                  <a:latin typeface="+mn-lt"/>
                  <a:ea typeface="+mn-ea"/>
                </a:rPr>
                <a:t> = 0.000548 579 909 2(4) u</a:t>
              </a:r>
            </a:p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de-DE" sz="2800" b="1">
                  <a:latin typeface="+mn-lt"/>
                  <a:ea typeface="+mn-ea"/>
                </a:rPr>
                <a:t>van Dyck (1995)	m</a:t>
              </a:r>
              <a:r>
                <a:rPr lang="de-DE" sz="2800" b="1" baseline="-25000">
                  <a:latin typeface="+mn-lt"/>
                  <a:ea typeface="+mn-ea"/>
                </a:rPr>
                <a:t>e</a:t>
              </a:r>
              <a:r>
                <a:rPr lang="de-DE" sz="2800" b="1">
                  <a:latin typeface="+mn-lt"/>
                  <a:ea typeface="+mn-ea"/>
                </a:rPr>
                <a:t> = 0.000548 579 911 1(12) u</a:t>
              </a:r>
              <a:br>
                <a:rPr lang="de-DE" sz="2800" b="1">
                  <a:latin typeface="+mn-lt"/>
                  <a:ea typeface="+mn-ea"/>
                </a:rPr>
              </a:br>
              <a:r>
                <a:rPr lang="de-DE" sz="2800" b="1">
                  <a:latin typeface="+mn-lt"/>
                  <a:ea typeface="+mn-ea"/>
                </a:rPr>
                <a:t>CODATA (1998)	m</a:t>
              </a:r>
              <a:r>
                <a:rPr lang="de-DE" sz="2800" b="1" baseline="-25000">
                  <a:latin typeface="+mn-lt"/>
                  <a:ea typeface="+mn-ea"/>
                </a:rPr>
                <a:t>e</a:t>
              </a:r>
              <a:r>
                <a:rPr lang="de-DE" sz="2800" b="1">
                  <a:latin typeface="+mn-lt"/>
                  <a:ea typeface="+mn-ea"/>
                </a:rPr>
                <a:t> = 0.000548 579 911 0(12) u</a:t>
              </a:r>
            </a:p>
            <a:p>
              <a:pPr lvl="1" fontAlgn="auto">
                <a:spcBef>
                  <a:spcPct val="50000"/>
                </a:spcBef>
                <a:spcAft>
                  <a:spcPts val="0"/>
                </a:spcAft>
                <a:buFont typeface="Symbol" pitchFamily="18" charset="2"/>
                <a:buNone/>
                <a:defRPr/>
              </a:pPr>
              <a:r>
                <a:rPr lang="de-DE" sz="2800" b="1">
                  <a:solidFill>
                    <a:srgbClr val="0000CC"/>
                  </a:solidFill>
                  <a:latin typeface="+mn-lt"/>
                  <a:ea typeface="+mn-ea"/>
                  <a:sym typeface="Symbol" pitchFamily="18" charset="2"/>
                </a:rPr>
                <a:t>		improvement by a factor of 4*</a:t>
              </a:r>
              <a:endParaRPr lang="en-US" sz="1600" b="1">
                <a:latin typeface="+mn-lt"/>
                <a:ea typeface="+mn-ea"/>
              </a:endParaRPr>
            </a:p>
          </p:txBody>
        </p:sp>
        <p:sp>
          <p:nvSpPr>
            <p:cNvPr id="105485" name="AutoShape 55"/>
            <p:cNvSpPr>
              <a:spLocks noChangeArrowheads="1"/>
            </p:cNvSpPr>
            <p:nvPr/>
          </p:nvSpPr>
          <p:spPr bwMode="auto">
            <a:xfrm>
              <a:off x="288" y="1680"/>
              <a:ext cx="5472" cy="1920"/>
            </a:xfrm>
            <a:prstGeom prst="roundRect">
              <a:avLst>
                <a:gd name="adj" fmla="val 16667"/>
              </a:avLst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4561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895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 descr="c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7" t="4713" b="12428"/>
          <a:stretch>
            <a:fillRect/>
          </a:stretch>
        </p:blipFill>
        <p:spPr bwMode="auto">
          <a:xfrm>
            <a:off x="4791075" y="1143000"/>
            <a:ext cx="43529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76200" y="-177800"/>
            <a:ext cx="91440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@ Relativistic Energies</a:t>
            </a: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651753" y="545638"/>
            <a:ext cx="7992894" cy="422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algn="ctr">
              <a:lnSpc>
                <a:spcPct val="120000"/>
              </a:lnSpc>
              <a:defRPr/>
            </a:pP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Quantum Electrodynamics, Cooling, Crystalline Beams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356100" y="2743200"/>
            <a:ext cx="4787900" cy="3311525"/>
            <a:chOff x="2744" y="1752"/>
            <a:chExt cx="3016" cy="2086"/>
          </a:xfrm>
        </p:grpSpPr>
        <p:grpSp>
          <p:nvGrpSpPr>
            <p:cNvPr id="100378" name="Group 9"/>
            <p:cNvGrpSpPr>
              <a:grpSpLocks/>
            </p:cNvGrpSpPr>
            <p:nvPr/>
          </p:nvGrpSpPr>
          <p:grpSpPr bwMode="auto">
            <a:xfrm>
              <a:off x="2898" y="1752"/>
              <a:ext cx="2862" cy="1888"/>
              <a:chOff x="2844" y="2234"/>
              <a:chExt cx="2862" cy="1888"/>
            </a:xfrm>
          </p:grpSpPr>
          <p:pic>
            <p:nvPicPr>
              <p:cNvPr id="100380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18" t="33636" r="14568" b="25391"/>
              <a:stretch>
                <a:fillRect/>
              </a:stretch>
            </p:blipFill>
            <p:spPr bwMode="auto">
              <a:xfrm>
                <a:off x="2844" y="2234"/>
                <a:ext cx="2862" cy="1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100381" name="Object 7"/>
              <p:cNvGraphicFramePr>
                <a:graphicFrameLocks noChangeAspect="1"/>
              </p:cNvGraphicFramePr>
              <p:nvPr/>
            </p:nvGraphicFramePr>
            <p:xfrm>
              <a:off x="3106" y="3422"/>
              <a:ext cx="935" cy="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0684" name="Formel" r:id="rId5" imgW="780939" imgH="419207" progId="Equation.3">
                      <p:embed/>
                    </p:oleObj>
                  </mc:Choice>
                  <mc:Fallback>
                    <p:oleObj name="Formel" r:id="rId5" imgW="780939" imgH="419207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6" y="3422"/>
                            <a:ext cx="935" cy="62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rgbClr val="0000CC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0382" name="Rectangle 12"/>
              <p:cNvSpPr>
                <a:spLocks noChangeArrowheads="1"/>
              </p:cNvSpPr>
              <p:nvPr/>
            </p:nvSpPr>
            <p:spPr bwMode="auto">
              <a:xfrm>
                <a:off x="3061" y="2840"/>
                <a:ext cx="998" cy="273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383" name="AutoShape 13"/>
              <p:cNvSpPr>
                <a:spLocks noChangeArrowheads="1"/>
              </p:cNvSpPr>
              <p:nvPr/>
            </p:nvSpPr>
            <p:spPr bwMode="auto">
              <a:xfrm>
                <a:off x="3470" y="3158"/>
                <a:ext cx="226" cy="227"/>
              </a:xfrm>
              <a:prstGeom prst="downArrow">
                <a:avLst>
                  <a:gd name="adj1" fmla="val 49556"/>
                  <a:gd name="adj2" fmla="val 40707"/>
                </a:avLst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100379" name="AutoShape 14"/>
            <p:cNvSpPr>
              <a:spLocks noChangeArrowheads="1"/>
            </p:cNvSpPr>
            <p:nvPr/>
          </p:nvSpPr>
          <p:spPr bwMode="auto">
            <a:xfrm>
              <a:off x="2744" y="1842"/>
              <a:ext cx="2948" cy="1996"/>
            </a:xfrm>
            <a:prstGeom prst="roundRect">
              <a:avLst>
                <a:gd name="adj" fmla="val 16667"/>
              </a:avLst>
            </a:prstGeom>
            <a:solidFill>
              <a:srgbClr val="FFFF99">
                <a:alpha val="18823"/>
              </a:srgbClr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1676400"/>
            <a:ext cx="4716463" cy="2449513"/>
            <a:chOff x="0" y="1071"/>
            <a:chExt cx="2971" cy="1543"/>
          </a:xfrm>
        </p:grpSpPr>
        <p:graphicFrame>
          <p:nvGraphicFramePr>
            <p:cNvPr id="100364" name="Object 2"/>
            <p:cNvGraphicFramePr>
              <a:graphicFrameLocks noChangeAspect="1"/>
            </p:cNvGraphicFramePr>
            <p:nvPr/>
          </p:nvGraphicFramePr>
          <p:xfrm>
            <a:off x="136" y="1276"/>
            <a:ext cx="771" cy="3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685" name="Formel" r:id="rId7" imgW="533169" imgH="241195" progId="Equation.3">
                    <p:embed/>
                  </p:oleObj>
                </mc:Choice>
                <mc:Fallback>
                  <p:oleObj name="Formel" r:id="rId7" imgW="533169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" y="1276"/>
                          <a:ext cx="771" cy="3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65" name="Object 3"/>
            <p:cNvGraphicFramePr>
              <a:graphicFrameLocks noChangeAspect="1"/>
            </p:cNvGraphicFramePr>
            <p:nvPr/>
          </p:nvGraphicFramePr>
          <p:xfrm>
            <a:off x="136" y="2265"/>
            <a:ext cx="716" cy="3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686" name="Formel" r:id="rId9" imgW="495085" imgH="241195" progId="Equation.3">
                    <p:embed/>
                  </p:oleObj>
                </mc:Choice>
                <mc:Fallback>
                  <p:oleObj name="Formel" r:id="rId9" imgW="495085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" y="2265"/>
                          <a:ext cx="716" cy="3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366" name="Line 18"/>
            <p:cNvSpPr>
              <a:spLocks noChangeShapeType="1"/>
            </p:cNvSpPr>
            <p:nvPr/>
          </p:nvSpPr>
          <p:spPr bwMode="auto">
            <a:xfrm>
              <a:off x="953" y="1489"/>
              <a:ext cx="7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0367" name="Line 19"/>
            <p:cNvSpPr>
              <a:spLocks noChangeShapeType="1"/>
            </p:cNvSpPr>
            <p:nvPr/>
          </p:nvSpPr>
          <p:spPr bwMode="auto">
            <a:xfrm>
              <a:off x="953" y="2441"/>
              <a:ext cx="7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aphicFrame>
          <p:nvGraphicFramePr>
            <p:cNvPr id="100368" name="Object 4"/>
            <p:cNvGraphicFramePr>
              <a:graphicFrameLocks noChangeAspect="1"/>
            </p:cNvGraphicFramePr>
            <p:nvPr/>
          </p:nvGraphicFramePr>
          <p:xfrm>
            <a:off x="657" y="1821"/>
            <a:ext cx="771" cy="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687" name="Formel" r:id="rId11" imgW="622030" imgH="203112" progId="Equation.3">
                    <p:embed/>
                  </p:oleObj>
                </mc:Choice>
                <mc:Fallback>
                  <p:oleObj name="Formel" r:id="rId11" imgW="622030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821"/>
                          <a:ext cx="771" cy="25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369" name="Line 21"/>
            <p:cNvSpPr>
              <a:spLocks noChangeShapeType="1"/>
            </p:cNvSpPr>
            <p:nvPr/>
          </p:nvSpPr>
          <p:spPr bwMode="auto">
            <a:xfrm flipV="1">
              <a:off x="1316" y="2078"/>
              <a:ext cx="0" cy="36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0370" name="Line 22"/>
            <p:cNvSpPr>
              <a:spLocks noChangeShapeType="1"/>
            </p:cNvSpPr>
            <p:nvPr/>
          </p:nvSpPr>
          <p:spPr bwMode="auto">
            <a:xfrm flipV="1">
              <a:off x="1316" y="1489"/>
              <a:ext cx="0" cy="31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0371" name="AutoShape 23"/>
            <p:cNvSpPr>
              <a:spLocks noChangeArrowheads="1"/>
            </p:cNvSpPr>
            <p:nvPr/>
          </p:nvSpPr>
          <p:spPr bwMode="auto">
            <a:xfrm rot="490730">
              <a:off x="1655" y="1661"/>
              <a:ext cx="1089" cy="363"/>
            </a:xfrm>
            <a:prstGeom prst="leftArrow">
              <a:avLst>
                <a:gd name="adj1" fmla="val 50000"/>
                <a:gd name="adj2" fmla="val 7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372" name="Rectangle 24"/>
            <p:cNvSpPr>
              <a:spLocks noChangeArrowheads="1"/>
            </p:cNvSpPr>
            <p:nvPr/>
          </p:nvSpPr>
          <p:spPr bwMode="auto">
            <a:xfrm>
              <a:off x="953" y="2305"/>
              <a:ext cx="726" cy="136"/>
            </a:xfrm>
            <a:prstGeom prst="rect">
              <a:avLst/>
            </a:prstGeom>
            <a:solidFill>
              <a:srgbClr val="FF0000">
                <a:alpha val="3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373" name="Line 25"/>
            <p:cNvSpPr>
              <a:spLocks noChangeShapeType="1"/>
            </p:cNvSpPr>
            <p:nvPr/>
          </p:nvSpPr>
          <p:spPr bwMode="auto">
            <a:xfrm flipH="1">
              <a:off x="1497" y="1489"/>
              <a:ext cx="0" cy="9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aphicFrame>
          <p:nvGraphicFramePr>
            <p:cNvPr id="100374" name="Object 5"/>
            <p:cNvGraphicFramePr>
              <a:graphicFrameLocks noChangeAspect="1"/>
            </p:cNvGraphicFramePr>
            <p:nvPr/>
          </p:nvGraphicFramePr>
          <p:xfrm>
            <a:off x="2154" y="1571"/>
            <a:ext cx="362" cy="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688" name="Formel" r:id="rId13" imgW="291973" imgH="203112" progId="Equation.3">
                    <p:embed/>
                  </p:oleObj>
                </mc:Choice>
                <mc:Fallback>
                  <p:oleObj name="Formel" r:id="rId13" imgW="291973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4" y="1571"/>
                          <a:ext cx="362" cy="2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accent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375" name="AutoShape 27"/>
            <p:cNvSpPr>
              <a:spLocks noChangeArrowheads="1"/>
            </p:cNvSpPr>
            <p:nvPr/>
          </p:nvSpPr>
          <p:spPr bwMode="auto">
            <a:xfrm rot="-10259115">
              <a:off x="1655" y="2024"/>
              <a:ext cx="1089" cy="363"/>
            </a:xfrm>
            <a:prstGeom prst="leftArrow">
              <a:avLst>
                <a:gd name="adj1" fmla="val 50000"/>
                <a:gd name="adj2" fmla="val 75000"/>
              </a:avLst>
            </a:prstGeom>
            <a:solidFill>
              <a:srgbClr val="0066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aphicFrame>
          <p:nvGraphicFramePr>
            <p:cNvPr id="100376" name="Object 6"/>
            <p:cNvGraphicFramePr>
              <a:graphicFrameLocks noChangeAspect="1"/>
            </p:cNvGraphicFramePr>
            <p:nvPr/>
          </p:nvGraphicFramePr>
          <p:xfrm>
            <a:off x="2063" y="2342"/>
            <a:ext cx="362" cy="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689" name="Formel" r:id="rId15" imgW="291973" imgH="203112" progId="Equation.3">
                    <p:embed/>
                  </p:oleObj>
                </mc:Choice>
                <mc:Fallback>
                  <p:oleObj name="Formel" r:id="rId15" imgW="291973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2342"/>
                          <a:ext cx="362" cy="2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accent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377" name="Text Box 29"/>
            <p:cNvSpPr txBox="1">
              <a:spLocks noChangeArrowheads="1"/>
            </p:cNvSpPr>
            <p:nvPr/>
          </p:nvSpPr>
          <p:spPr bwMode="auto">
            <a:xfrm>
              <a:off x="0" y="1071"/>
              <a:ext cx="2971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sz="1600" b="1">
                  <a:latin typeface="Verdana" pitchFamily="34" charset="0"/>
                </a:rPr>
                <a:t>improved resolution factor of 10 to 20</a:t>
              </a:r>
              <a:endParaRPr lang="en-US" sz="1600" b="1">
                <a:solidFill>
                  <a:srgbClr val="0000CC"/>
                </a:solidFill>
                <a:latin typeface="Verdana" pitchFamily="34" charset="0"/>
              </a:endParaRPr>
            </a:p>
          </p:txBody>
        </p:sp>
      </p:grpSp>
      <p:sp>
        <p:nvSpPr>
          <p:cNvPr id="159774" name="Text Box 30"/>
          <p:cNvSpPr txBox="1">
            <a:spLocks noChangeArrowheads="1"/>
          </p:cNvSpPr>
          <p:nvPr/>
        </p:nvSpPr>
        <p:spPr bwMode="auto">
          <a:xfrm>
            <a:off x="-180975" y="1095375"/>
            <a:ext cx="52197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20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QED in Li-like systems</a:t>
            </a:r>
          </a:p>
        </p:txBody>
      </p:sp>
      <p:sp>
        <p:nvSpPr>
          <p:cNvPr id="100361" name="Text Box 38"/>
          <p:cNvSpPr txBox="1">
            <a:spLocks noChangeArrowheads="1"/>
          </p:cNvSpPr>
          <p:nvPr/>
        </p:nvSpPr>
        <p:spPr bwMode="auto">
          <a:xfrm>
            <a:off x="4724400" y="6096000"/>
            <a:ext cx="4035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>
                <a:latin typeface="Century Gothic" pitchFamily="34" charset="0"/>
              </a:rPr>
              <a:t>H. Backe, arXiv:physics/0701056 (2007)</a:t>
            </a:r>
            <a:endParaRPr lang="de-DE" sz="1600" b="1">
              <a:latin typeface="Century Gothic" pitchFamily="34" charset="0"/>
            </a:endParaRPr>
          </a:p>
        </p:txBody>
      </p:sp>
      <p:sp>
        <p:nvSpPr>
          <p:cNvPr id="100362" name="Oval 46"/>
          <p:cNvSpPr>
            <a:spLocks noChangeArrowheads="1"/>
          </p:cNvSpPr>
          <p:nvPr/>
        </p:nvSpPr>
        <p:spPr bwMode="auto">
          <a:xfrm rot="716372">
            <a:off x="6553200" y="1219200"/>
            <a:ext cx="1371600" cy="457200"/>
          </a:xfrm>
          <a:prstGeom prst="ellipse">
            <a:avLst/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0363" name="Text Box 48"/>
          <p:cNvSpPr txBox="1">
            <a:spLocks noChangeArrowheads="1"/>
          </p:cNvSpPr>
          <p:nvPr/>
        </p:nvSpPr>
        <p:spPr bwMode="auto">
          <a:xfrm rot="502995">
            <a:off x="6705600" y="1295400"/>
            <a:ext cx="1111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400" b="1" i="1">
                <a:solidFill>
                  <a:srgbClr val="0000FF"/>
                </a:solidFill>
              </a:rPr>
              <a:t>SIS100/300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6200" y="5389787"/>
            <a:ext cx="3519949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Laser cooling of C</a:t>
            </a:r>
            <a:r>
              <a:rPr lang="en-US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3+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beams has been demonstrated at the ESR</a:t>
            </a:r>
            <a:endParaRPr lang="de-DE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882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9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59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74" grpId="0"/>
      <p:bldP spid="159774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tk_esr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025"/>
            <a:ext cx="42672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-180975" y="18864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 case: Laser </a:t>
            </a:r>
            <a:r>
              <a:rPr lang="en-US" sz="3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cooling of C</a:t>
            </a:r>
            <a:r>
              <a:rPr lang="en-US" sz="3600" baseline="30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3+</a:t>
            </a:r>
            <a:r>
              <a:rPr lang="en-US" sz="3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beams</a:t>
            </a:r>
            <a:endParaRPr lang="de-DE" sz="3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12324" name="Picture 4" descr="tk_lasco_sch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2590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5" name="Text Box 5"/>
          <p:cNvSpPr txBox="1">
            <a:spLocks noChangeArrowheads="1"/>
          </p:cNvSpPr>
          <p:nvPr/>
        </p:nvSpPr>
        <p:spPr bwMode="auto">
          <a:xfrm>
            <a:off x="304800" y="1295400"/>
            <a:ext cx="42611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momentum dependent (Doppler tuned)</a:t>
            </a:r>
          </a:p>
          <a:p>
            <a:pPr eaLnBrk="0" hangingPunct="0"/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laser deceleration   +   </a:t>
            </a:r>
            <a:r>
              <a:rPr lang="en-US" sz="1600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bunching</a:t>
            </a:r>
          </a:p>
          <a:p>
            <a:pPr eaLnBrk="0" hangingPunct="0"/>
            <a:r>
              <a:rPr lang="en-US" sz="1600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(restoring force)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 --&gt;    cooling</a:t>
            </a:r>
            <a:r>
              <a:rPr lang="en-US" sz="1600" b="1" i="1" dirty="0">
                <a:latin typeface="Arial" pitchFamily="34" charset="0"/>
              </a:rPr>
              <a:t> </a:t>
            </a:r>
            <a:endParaRPr lang="de-DE" sz="1600" b="1" i="1" dirty="0">
              <a:latin typeface="Arial" pitchFamily="34" charset="0"/>
            </a:endParaRPr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5399088" y="3352800"/>
            <a:ext cx="374491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de-DE" sz="1400" b="1" i="1">
                <a:latin typeface="Arial" pitchFamily="34" charset="0"/>
              </a:rPr>
              <a:t>probing of the velocity width by rapid laser scan of the Doppler profile for different revolution frequencies</a:t>
            </a:r>
          </a:p>
        </p:txBody>
      </p:sp>
      <p:sp>
        <p:nvSpPr>
          <p:cNvPr id="312327" name="Text Box 8"/>
          <p:cNvSpPr txBox="1">
            <a:spLocks noChangeArrowheads="1"/>
          </p:cNvSpPr>
          <p:nvPr/>
        </p:nvSpPr>
        <p:spPr bwMode="auto">
          <a:xfrm>
            <a:off x="6084168" y="5890591"/>
            <a:ext cx="2611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U. Schramm et al.   </a:t>
            </a:r>
            <a:endParaRPr lang="de-DE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12328" name="Picture 9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813" y="4654550"/>
            <a:ext cx="2836862" cy="1244600"/>
          </a:xfrm>
          <a:noFill/>
          <a:ln/>
        </p:spPr>
      </p:pic>
      <p:sp>
        <p:nvSpPr>
          <p:cNvPr id="312329" name="Rectangle 10"/>
          <p:cNvSpPr>
            <a:spLocks noChangeArrowheads="1"/>
          </p:cNvSpPr>
          <p:nvPr/>
        </p:nvSpPr>
        <p:spPr bwMode="auto">
          <a:xfrm>
            <a:off x="5181600" y="3908425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495800" y="762000"/>
            <a:ext cx="5219700" cy="4800601"/>
            <a:chOff x="0" y="1026"/>
            <a:chExt cx="3288" cy="3024"/>
          </a:xfrm>
        </p:grpSpPr>
        <p:grpSp>
          <p:nvGrpSpPr>
            <p:cNvPr id="312331" name="Group 12"/>
            <p:cNvGrpSpPr>
              <a:grpSpLocks/>
            </p:cNvGrpSpPr>
            <p:nvPr/>
          </p:nvGrpSpPr>
          <p:grpSpPr bwMode="auto">
            <a:xfrm>
              <a:off x="291" y="2069"/>
              <a:ext cx="2521" cy="1981"/>
              <a:chOff x="336" y="890"/>
              <a:chExt cx="2521" cy="1981"/>
            </a:xfrm>
          </p:grpSpPr>
          <p:pic>
            <p:nvPicPr>
              <p:cNvPr id="312332" name="Picture 13" descr="lasercool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71" b="27083"/>
              <a:stretch>
                <a:fillRect/>
              </a:stretch>
            </p:blipFill>
            <p:spPr bwMode="auto">
              <a:xfrm>
                <a:off x="385" y="890"/>
                <a:ext cx="2223" cy="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2333" name="Text Box 14"/>
              <p:cNvSpPr txBox="1">
                <a:spLocks noChangeArrowheads="1"/>
              </p:cNvSpPr>
              <p:nvPr/>
            </p:nvSpPr>
            <p:spPr bwMode="auto">
              <a:xfrm>
                <a:off x="336" y="2406"/>
                <a:ext cx="2521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bunch</a:t>
                </a:r>
                <a:r>
                  <a:rPr lang="de-DE" sz="1400" dirty="0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length</a:t>
                </a:r>
                <a:r>
                  <a:rPr lang="de-DE" sz="1400" dirty="0">
                    <a:solidFill>
                      <a:srgbClr val="0066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reduced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by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a </a:t>
                </a:r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factor</a:t>
                </a:r>
                <a:r>
                  <a:rPr lang="de-DE" sz="1400" dirty="0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2</a:t>
                </a:r>
              </a:p>
              <a:p>
                <a:pPr algn="ctr"/>
                <a:r>
                  <a:rPr lang="de-DE" sz="1400" dirty="0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beam </a:t>
                </a:r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diameter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reduced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by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a </a:t>
                </a:r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factor</a:t>
                </a:r>
                <a:r>
                  <a:rPr lang="de-DE" sz="1400" dirty="0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4</a:t>
                </a:r>
              </a:p>
              <a:p>
                <a:pPr algn="ctr"/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momentum</a:t>
                </a:r>
                <a:r>
                  <a:rPr lang="de-DE" sz="1400" dirty="0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spread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reduced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de-DE" sz="1400" dirty="0" err="1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by</a:t>
                </a:r>
                <a:r>
                  <a:rPr lang="de-DE" sz="14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a </a:t>
                </a:r>
                <a:r>
                  <a:rPr lang="de-DE" sz="1400" dirty="0" err="1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factor</a:t>
                </a:r>
                <a:r>
                  <a:rPr lang="de-DE" sz="1400" dirty="0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10</a:t>
                </a:r>
              </a:p>
            </p:txBody>
          </p:sp>
        </p:grpSp>
        <p:sp>
          <p:nvSpPr>
            <p:cNvPr id="312334" name="Text Box 15"/>
            <p:cNvSpPr txBox="1">
              <a:spLocks noChangeArrowheads="1"/>
            </p:cNvSpPr>
            <p:nvPr/>
          </p:nvSpPr>
          <p:spPr bwMode="auto">
            <a:xfrm>
              <a:off x="0" y="1026"/>
              <a:ext cx="3288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marL="457200" indent="-457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800" b="1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312335" name="Text Box 16"/>
            <p:cNvSpPr txBox="1">
              <a:spLocks noChangeArrowheads="1"/>
            </p:cNvSpPr>
            <p:nvPr/>
          </p:nvSpPr>
          <p:spPr bwMode="auto">
            <a:xfrm>
              <a:off x="499" y="1362"/>
              <a:ext cx="2266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095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2095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2095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2095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2095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2095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2095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2095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2095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sz="1400" b="1" dirty="0">
                  <a:solidFill>
                    <a:srgbClr val="0000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Demonstration of laser cooling of C</a:t>
              </a:r>
              <a:r>
                <a:rPr lang="en-US" sz="1400" b="1" baseline="30000" dirty="0">
                  <a:solidFill>
                    <a:srgbClr val="0000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3+</a:t>
              </a:r>
              <a:r>
                <a:rPr lang="en-US" sz="1400" b="1" dirty="0">
                  <a:solidFill>
                    <a:srgbClr val="0000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Ions at 122 MeV/u in the ESR for application at SIS 100/300 (2004)</a:t>
              </a:r>
              <a:endParaRPr lang="de-DE" sz="1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094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714" name="Group 2"/>
          <p:cNvGrpSpPr>
            <a:grpSpLocks/>
          </p:cNvGrpSpPr>
          <p:nvPr/>
        </p:nvGrpSpPr>
        <p:grpSpPr bwMode="auto">
          <a:xfrm>
            <a:off x="6084888" y="1617663"/>
            <a:ext cx="2362200" cy="1890712"/>
            <a:chOff x="3833" y="1019"/>
            <a:chExt cx="1488" cy="1191"/>
          </a:xfrm>
        </p:grpSpPr>
        <p:pic>
          <p:nvPicPr>
            <p:cNvPr id="243715" name="Picture 3" descr="Grafik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1032"/>
              <a:ext cx="645" cy="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3716" name="Picture 4" descr="Grafi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1019"/>
              <a:ext cx="647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3717" name="Line 5"/>
            <p:cNvSpPr>
              <a:spLocks noChangeShapeType="1"/>
            </p:cNvSpPr>
            <p:nvPr/>
          </p:nvSpPr>
          <p:spPr bwMode="auto">
            <a:xfrm>
              <a:off x="4020" y="1259"/>
              <a:ext cx="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3718" name="Line 6"/>
            <p:cNvSpPr>
              <a:spLocks noChangeShapeType="1"/>
            </p:cNvSpPr>
            <p:nvPr/>
          </p:nvSpPr>
          <p:spPr bwMode="auto">
            <a:xfrm flipV="1">
              <a:off x="4271" y="1521"/>
              <a:ext cx="5" cy="2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3719" name="Line 7"/>
            <p:cNvSpPr>
              <a:spLocks noChangeShapeType="1"/>
            </p:cNvSpPr>
            <p:nvPr/>
          </p:nvSpPr>
          <p:spPr bwMode="auto">
            <a:xfrm>
              <a:off x="5081" y="1547"/>
              <a:ext cx="0" cy="27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3720" name="Text Box 8"/>
            <p:cNvSpPr txBox="1">
              <a:spLocks noChangeArrowheads="1"/>
            </p:cNvSpPr>
            <p:nvPr/>
          </p:nvSpPr>
          <p:spPr bwMode="auto">
            <a:xfrm>
              <a:off x="3833" y="1979"/>
              <a:ext cx="14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88900" algn="ctr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cs typeface="Arial" pitchFamily="34" charset="0"/>
                </a:rPr>
                <a:t>e + A</a:t>
              </a:r>
              <a:r>
                <a:rPr lang="en-US" sz="1600" b="1" baseline="48000">
                  <a:cs typeface="Arial" pitchFamily="34" charset="0"/>
                </a:rPr>
                <a:t>q+</a:t>
              </a:r>
              <a:r>
                <a:rPr lang="en-US" sz="1600" b="1">
                  <a:cs typeface="Arial" pitchFamily="34" charset="0"/>
                </a:rPr>
                <a:t>           A</a:t>
              </a:r>
              <a:r>
                <a:rPr lang="en-US" sz="1600" b="1" baseline="50000">
                  <a:cs typeface="Arial" pitchFamily="34" charset="0"/>
                </a:rPr>
                <a:t>(q-1)+</a:t>
              </a:r>
              <a:r>
                <a:rPr lang="en-US" sz="1600" b="1">
                  <a:cs typeface="Arial" pitchFamily="34" charset="0"/>
                </a:rPr>
                <a:t>      </a:t>
              </a:r>
              <a:endParaRPr lang="el-GR" sz="1600" b="1" baseline="50000">
                <a:latin typeface="Palatino Linotype" pitchFamily="18" charset="0"/>
                <a:cs typeface="Arial" pitchFamily="34" charset="0"/>
              </a:endParaRPr>
            </a:p>
          </p:txBody>
        </p:sp>
      </p:grpSp>
      <p:pic>
        <p:nvPicPr>
          <p:cNvPr id="243722" name="Picture 10" descr="NESR ohne Beschriftu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700213"/>
            <a:ext cx="4733925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24" name="Text Box 12"/>
          <p:cNvSpPr txBox="1">
            <a:spLocks noChangeArrowheads="1"/>
          </p:cNvSpPr>
          <p:nvPr/>
        </p:nvSpPr>
        <p:spPr bwMode="auto">
          <a:xfrm>
            <a:off x="1828800" y="6021388"/>
            <a:ext cx="1597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cs typeface="Arial" pitchFamily="34" charset="0"/>
              </a:rPr>
              <a:t>electron target</a:t>
            </a:r>
          </a:p>
        </p:txBody>
      </p:sp>
      <p:sp>
        <p:nvSpPr>
          <p:cNvPr id="243725" name="Text Box 13"/>
          <p:cNvSpPr txBox="1">
            <a:spLocks noChangeArrowheads="1"/>
          </p:cNvSpPr>
          <p:nvPr/>
        </p:nvSpPr>
        <p:spPr bwMode="auto">
          <a:xfrm rot="16200000">
            <a:off x="3641725" y="4256088"/>
            <a:ext cx="1847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CC0000"/>
                </a:solidFill>
                <a:cs typeface="Arial" pitchFamily="34" charset="0"/>
              </a:rPr>
              <a:t>electron cooler</a:t>
            </a:r>
          </a:p>
        </p:txBody>
      </p:sp>
      <p:grpSp>
        <p:nvGrpSpPr>
          <p:cNvPr id="243728" name="Group 16"/>
          <p:cNvGrpSpPr>
            <a:grpSpLocks/>
          </p:cNvGrpSpPr>
          <p:nvPr/>
        </p:nvGrpSpPr>
        <p:grpSpPr bwMode="auto">
          <a:xfrm>
            <a:off x="5334000" y="4191000"/>
            <a:ext cx="3419475" cy="1655763"/>
            <a:chOff x="204" y="618"/>
            <a:chExt cx="2154" cy="1043"/>
          </a:xfrm>
          <a:solidFill>
            <a:srgbClr val="FFC000"/>
          </a:solidFill>
        </p:grpSpPr>
        <p:sp>
          <p:nvSpPr>
            <p:cNvPr id="243729" name="AutoShape 17"/>
            <p:cNvSpPr>
              <a:spLocks noChangeArrowheads="1"/>
            </p:cNvSpPr>
            <p:nvPr/>
          </p:nvSpPr>
          <p:spPr bwMode="auto">
            <a:xfrm>
              <a:off x="204" y="618"/>
              <a:ext cx="2132" cy="1043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3730" name="Text Box 18"/>
            <p:cNvSpPr txBox="1">
              <a:spLocks noChangeArrowheads="1"/>
            </p:cNvSpPr>
            <p:nvPr/>
          </p:nvSpPr>
          <p:spPr bwMode="auto">
            <a:xfrm>
              <a:off x="249" y="618"/>
              <a:ext cx="2109" cy="98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DR </a:t>
              </a:r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experiments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 </a:t>
              </a:r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for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 Li-</a:t>
              </a:r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like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 heavy </a:t>
              </a:r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ions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 </a:t>
              </a:r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at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 </a:t>
              </a:r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the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 ESR:  </a:t>
              </a:r>
            </a:p>
            <a:p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The </a:t>
              </a:r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already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 </a:t>
              </a:r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achieved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 </a:t>
              </a:r>
            </a:p>
            <a:p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accuracy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 </a:t>
              </a:r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is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 </a:t>
              </a:r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comparable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 </a:t>
              </a:r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with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Verdana" pitchFamily="34" charset="0"/>
                  <a:cs typeface="Arial" pitchFamily="34" charset="0"/>
                </a:rPr>
                <a:t>precise</a:t>
              </a:r>
              <a:r>
                <a:rPr lang="de-DE" sz="1600" b="1" dirty="0" smtClean="0">
                  <a:latin typeface="Verdana" pitchFamily="34" charset="0"/>
                  <a:cs typeface="Arial" pitchFamily="34" charset="0"/>
                </a:rPr>
                <a:t> 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x-</a:t>
              </a:r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ray</a:t>
              </a:r>
              <a:r>
                <a:rPr lang="de-DE" sz="1600" b="1" dirty="0">
                  <a:latin typeface="Verdana" pitchFamily="34" charset="0"/>
                  <a:cs typeface="Arial" pitchFamily="34" charset="0"/>
                </a:rPr>
                <a:t> </a:t>
              </a:r>
              <a:r>
                <a:rPr lang="de-DE" sz="1600" b="1" dirty="0" err="1">
                  <a:latin typeface="Verdana" pitchFamily="34" charset="0"/>
                  <a:cs typeface="Arial" pitchFamily="34" charset="0"/>
                </a:rPr>
                <a:t>experiments</a:t>
              </a:r>
              <a:endParaRPr lang="en-US" sz="1600" b="1" dirty="0">
                <a:latin typeface="Verdana" pitchFamily="34" charset="0"/>
                <a:cs typeface="Arial" pitchFamily="34" charset="0"/>
              </a:endParaRPr>
            </a:p>
          </p:txBody>
        </p:sp>
      </p:grpSp>
      <p:sp>
        <p:nvSpPr>
          <p:cNvPr id="243731" name="Text Box 19"/>
          <p:cNvSpPr txBox="1">
            <a:spLocks noChangeArrowheads="1"/>
          </p:cNvSpPr>
          <p:nvPr/>
        </p:nvSpPr>
        <p:spPr bwMode="auto">
          <a:xfrm>
            <a:off x="179388" y="34578"/>
            <a:ext cx="89931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2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Experiments – </a:t>
            </a:r>
            <a:r>
              <a:rPr lang="de-DE" sz="2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</a:t>
            </a:r>
            <a:r>
              <a:rPr lang="de-DE" sz="2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2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Electron</a:t>
            </a:r>
            <a:r>
              <a:rPr lang="de-DE" sz="2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Target</a:t>
            </a:r>
          </a:p>
          <a:p>
            <a:pPr algn="ctr"/>
            <a:r>
              <a:rPr lang="de-DE" sz="2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Dielectronic</a:t>
            </a:r>
            <a:r>
              <a:rPr lang="de-DE" sz="2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Recombination</a:t>
            </a:r>
            <a:r>
              <a:rPr lang="de-DE" sz="2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43732" name="Object 20"/>
          <p:cNvGraphicFramePr>
            <a:graphicFrameLocks noChangeAspect="1"/>
          </p:cNvGraphicFramePr>
          <p:nvPr/>
        </p:nvGraphicFramePr>
        <p:xfrm>
          <a:off x="825500" y="3048000"/>
          <a:ext cx="3670300" cy="255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3" name="Graph" r:id="rId7" imgW="4106880" imgH="2862720" progId="Origin50.Graph">
                  <p:embed/>
                </p:oleObj>
              </mc:Choice>
              <mc:Fallback>
                <p:oleObj name="Graph" r:id="rId7" imgW="4106880" imgH="28627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" y="3048000"/>
                        <a:ext cx="3670300" cy="255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6097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3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/>
          <a:stretch>
            <a:fillRect/>
          </a:stretch>
        </p:blipFill>
        <p:spPr bwMode="auto">
          <a:xfrm>
            <a:off x="-533400" y="-76200"/>
            <a:ext cx="10323513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20"/>
          <p:cNvGrpSpPr>
            <a:grpSpLocks/>
          </p:cNvGrpSpPr>
          <p:nvPr/>
        </p:nvGrpSpPr>
        <p:grpSpPr bwMode="auto">
          <a:xfrm>
            <a:off x="152400" y="457200"/>
            <a:ext cx="8669338" cy="6081713"/>
            <a:chOff x="96" y="288"/>
            <a:chExt cx="5461" cy="3831"/>
          </a:xfrm>
        </p:grpSpPr>
        <p:sp>
          <p:nvSpPr>
            <p:cNvPr id="5133" name="Text Box 3"/>
            <p:cNvSpPr txBox="1">
              <a:spLocks noChangeArrowheads="1"/>
            </p:cNvSpPr>
            <p:nvPr/>
          </p:nvSpPr>
          <p:spPr bwMode="auto">
            <a:xfrm>
              <a:off x="96" y="288"/>
              <a:ext cx="2094" cy="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>
                  <a:solidFill>
                    <a:srgbClr val="FFFF99"/>
                  </a:solidFill>
                  <a:cs typeface="Arial" pitchFamily="34" charset="0"/>
                </a:rPr>
                <a:t>AUSTRIA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Vienna University of Technolgy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>
                  <a:solidFill>
                    <a:srgbClr val="FFFF99"/>
                  </a:solidFill>
                  <a:ea typeface="ＭＳ Ｐゴシック" pitchFamily="34" charset="-128"/>
                </a:rPr>
                <a:t>CANADA</a:t>
              </a: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University of Manitoba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York University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>
                  <a:solidFill>
                    <a:srgbClr val="FFFF99"/>
                  </a:solidFill>
                  <a:ea typeface="ＭＳ Ｐゴシック" pitchFamily="34" charset="-128"/>
                </a:rPr>
                <a:t>CHINA</a:t>
              </a: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China Institute of Atomic Energy, Beijing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Institute of Applied Physics and Computational Mathematics, Beijing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Institute of Modern Physics, Fudan University, Shanghai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Institute of Modern Physics, Chinese Academy of Sciences, Lanzhou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Institute of Atomic and Molecular Physics, Jilin University, Jilin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Lanzhou University, Lanzhou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University of Science and Technology of China, Hefei</a:t>
              </a: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Wuhan Institute of Physics and Mathematics, Wuhan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Physics Department, Northwest Normal University</a:t>
              </a: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Department of Physics and Astronomy, University of Aarhus</a:t>
              </a:r>
            </a:p>
            <a:p>
              <a:pPr eaLnBrk="1" hangingPunct="1"/>
              <a:r>
                <a:rPr lang="en-US" altLang="ja-JP" sz="800">
                  <a:solidFill>
                    <a:srgbClr val="FFFF99"/>
                  </a:solidFill>
                  <a:ea typeface="ＭＳ Ｐゴシック" pitchFamily="34" charset="-128"/>
                </a:rPr>
                <a:t>DENMARK</a:t>
              </a:r>
              <a:endParaRPr lang="en-US" altLang="ja-JP" sz="800" i="1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Department of Physics and Astronomy, University of Aarhus</a:t>
              </a:r>
              <a:endParaRPr lang="en-US" altLang="ja-JP" sz="800" b="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>
                  <a:solidFill>
                    <a:srgbClr val="FFFF99"/>
                  </a:solidFill>
                  <a:ea typeface="ＭＳ Ｐゴシック" pitchFamily="34" charset="-128"/>
                </a:rPr>
                <a:t>EGYPT</a:t>
              </a: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Physics Department, Beni-Suef Faculty of Science</a:t>
              </a:r>
              <a:endParaRPr lang="it-IT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it-IT" altLang="ja-JP" sz="800">
                  <a:solidFill>
                    <a:srgbClr val="FFFF99"/>
                  </a:solidFill>
                  <a:ea typeface="ＭＳ Ｐゴシック" pitchFamily="34" charset="-128"/>
                </a:rPr>
                <a:t>FRANCE</a:t>
              </a:r>
            </a:p>
            <a:p>
              <a:pPr eaLnBrk="1" hangingPunct="1"/>
              <a:r>
                <a:rPr lang="it-IT" altLang="ja-JP" sz="800">
                  <a:solidFill>
                    <a:srgbClr val="FFFF99"/>
                  </a:solidFill>
                  <a:ea typeface="ＭＳ Ｐゴシック" pitchFamily="34" charset="-128"/>
                </a:rPr>
                <a:t>L</a:t>
              </a:r>
              <a:r>
                <a:rPr lang="it-IT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aboratoire </a:t>
              </a:r>
              <a:r>
                <a:rPr lang="it-IT" altLang="ja-JP" sz="700" b="0" i="1">
                  <a:solidFill>
                    <a:srgbClr val="FFFF99"/>
                  </a:solidFill>
                  <a:ea typeface="ＭＳ Ｐゴシック" pitchFamily="34" charset="-128"/>
                </a:rPr>
                <a:t>kastler-Brossel</a:t>
              </a:r>
              <a:r>
                <a:rPr lang="it-IT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, Ecole Normale Sup. Paris</a:t>
              </a:r>
            </a:p>
            <a:p>
              <a:pPr eaLnBrk="1" hangingPunct="1"/>
              <a:r>
                <a:rPr lang="it-IT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INSP, Univ. Pierre et Marie Curie</a:t>
              </a:r>
            </a:p>
            <a:p>
              <a:pPr eaLnBrk="1" hangingPunct="1"/>
              <a:r>
                <a:rPr lang="it-IT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CIRIL Ganil</a:t>
              </a:r>
            </a:p>
            <a:p>
              <a:pPr eaLnBrk="1" hangingPunct="1"/>
              <a:r>
                <a:rPr lang="it-IT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Ecole Normale Superieure – Lyon </a:t>
              </a:r>
              <a:endParaRPr lang="fr-FR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fr-FR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 de Physique Nucléaire de Lyon</a:t>
              </a:r>
              <a:r>
                <a:rPr lang="en-US" altLang="ja-JP" sz="800">
                  <a:solidFill>
                    <a:srgbClr val="FFFF99"/>
                  </a:solidFill>
                  <a:ea typeface="ＭＳ Ｐゴシック" pitchFamily="34" charset="-128"/>
                </a:rPr>
                <a:t> </a:t>
              </a:r>
              <a:endParaRPr lang="en-US" altLang="ja-JP" sz="800" b="0" i="1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>
                  <a:solidFill>
                    <a:srgbClr val="FFFF99"/>
                  </a:solidFill>
                  <a:ea typeface="ＭＳ Ｐゴシック" pitchFamily="34" charset="-128"/>
                </a:rPr>
                <a:t>GERMANY</a:t>
              </a: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Ernst Moritz Arndt Universität Greifswald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Forschungszentrum Jülich</a:t>
              </a: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Freiburg University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GSI, Darmstadt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 für Kernphysik, Justus-Liebig-Universität Gießen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 für Atom- und Molekülphysik, Justus-Liebig-Universität Gießen</a:t>
              </a: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Sektion Physik, LMU Munich</a:t>
              </a: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Max-Planck-Institut für Kernphysik, Heidelberg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 für Theoretische Physik, TU Dresden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Tübingen University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IKF, J.W.v.Goethe Universität Frankfurt am Main</a:t>
              </a: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 für Physik, Universität Mainz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 für Physik, Universität Kassel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 für Theoretische Physik, TU Clausthal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Kirchhoff-Institut für Physik, Universität Heidelberg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TU Darmstadt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Physikalisch-technische Bundesanstalt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Mathematics Institute, University of Munich, 80333 Munich</a:t>
              </a:r>
            </a:p>
            <a:p>
              <a:pPr eaLnBrk="1" hangingPunct="1"/>
              <a:r>
                <a:rPr lang="en-US" altLang="ja-JP" sz="800">
                  <a:solidFill>
                    <a:srgbClr val="FFFF99"/>
                  </a:solidFill>
                  <a:ea typeface="ＭＳ Ｐゴシック" pitchFamily="34" charset="-128"/>
                </a:rPr>
                <a:t>HUNGARY</a:t>
              </a: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Inst. of Nuclear Research (ATOMKI), Debrecen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>
                  <a:solidFill>
                    <a:srgbClr val="FFFF99"/>
                  </a:solidFill>
                  <a:ea typeface="ＭＳ Ｐゴシック" pitchFamily="34" charset="-128"/>
                </a:rPr>
                <a:t>INDIA</a:t>
              </a: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Tata Institute of Fundamental Research</a:t>
              </a:r>
              <a:endParaRPr lang="it-IT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</p:txBody>
        </p:sp>
        <p:sp>
          <p:nvSpPr>
            <p:cNvPr id="5134" name="Text Box 4"/>
            <p:cNvSpPr txBox="1">
              <a:spLocks noChangeArrowheads="1"/>
            </p:cNvSpPr>
            <p:nvPr/>
          </p:nvSpPr>
          <p:spPr bwMode="auto">
            <a:xfrm>
              <a:off x="3648" y="336"/>
              <a:ext cx="1909" cy="3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Vaish College, Rohtak</a:t>
              </a:r>
              <a:r>
                <a:rPr lang="it-IT" altLang="ja-JP" sz="800">
                  <a:solidFill>
                    <a:srgbClr val="FFFF99"/>
                  </a:solidFill>
                  <a:ea typeface="ＭＳ Ｐゴシック" pitchFamily="34" charset="-128"/>
                </a:rPr>
                <a:t> 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Nuclear Science Centre, New Delhi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Bhabha Atomic Research Centre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>
                  <a:solidFill>
                    <a:srgbClr val="FFFF99"/>
                  </a:solidFill>
                  <a:ea typeface="ＭＳ Ｐゴシック" pitchFamily="34" charset="-128"/>
                </a:rPr>
                <a:t>ITALY</a:t>
              </a:r>
              <a:endParaRPr lang="it-IT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it-IT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Inst. Naz. Fisica Nucleare, Dip. di Fisica, Catania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>
                  <a:solidFill>
                    <a:srgbClr val="FFFF99"/>
                  </a:solidFill>
                  <a:ea typeface="ＭＳ Ｐゴシック" pitchFamily="34" charset="-128"/>
                </a:rPr>
                <a:t>JAPAN</a:t>
              </a: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University of Tokyo &amp; Atomic Physics Laboratory RIKEN, Wako</a:t>
              </a:r>
              <a:endParaRPr lang="it-IT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it-IT" altLang="ja-JP" sz="800">
                  <a:solidFill>
                    <a:srgbClr val="FFFF99"/>
                  </a:solidFill>
                  <a:ea typeface="ＭＳ Ｐゴシック" pitchFamily="34" charset="-128"/>
                </a:rPr>
                <a:t>JORDAN</a:t>
              </a:r>
              <a:endParaRPr lang="it-IT" altLang="ja-JP" sz="800" b="0" i="1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it-IT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Hashemite University</a:t>
              </a:r>
              <a:endParaRPr lang="it-IT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it-IT" altLang="ja-JP" sz="800">
                  <a:solidFill>
                    <a:srgbClr val="FFFF99"/>
                  </a:solidFill>
                  <a:ea typeface="ＭＳ Ｐゴシック" pitchFamily="34" charset="-128"/>
                </a:rPr>
                <a:t>POLAND</a:t>
              </a:r>
            </a:p>
            <a:p>
              <a:pPr eaLnBrk="1" hangingPunct="1"/>
              <a:r>
                <a:rPr lang="it-IT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Institute of Physics, Swietokrzyska Academy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Institute of Physics, Jagiellonian University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Institute of Theoretical Physics, Warsaw University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Institute of Nuclear Physics of Polish Academy of Sciences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The Soltan Institute For Nuclear Studies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>
                  <a:solidFill>
                    <a:srgbClr val="FFFF99"/>
                  </a:solidFill>
                  <a:ea typeface="ＭＳ Ｐゴシック" pitchFamily="34" charset="-128"/>
                </a:rPr>
                <a:t>ROMANIA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NIPNE National Institute for Physics and Nuclear Engineering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>
                  <a:solidFill>
                    <a:srgbClr val="FFFF99"/>
                  </a:solidFill>
                  <a:ea typeface="ＭＳ Ｐゴシック" pitchFamily="34" charset="-128"/>
                </a:rPr>
                <a:t>RUSSIA</a:t>
              </a: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Lebedev Physical Institute, Moscow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Institute of Physics, St. Petersburg State University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Institute of Metrology for Time and Space at VNIIFTRI</a:t>
              </a:r>
              <a:r>
                <a:rPr lang="en-US" altLang="ja-JP" sz="800">
                  <a:solidFill>
                    <a:srgbClr val="FFFF99"/>
                  </a:solidFill>
                  <a:ea typeface="ＭＳ Ｐゴシック" pitchFamily="34" charset="-128"/>
                </a:rPr>
                <a:t> </a:t>
              </a:r>
              <a:endParaRPr lang="en-US" altLang="ja-JP" sz="800" b="0" i="1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Institute of Spectroscopy of the RAS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V.G.Khlopin Radium Institute, St.Petersburg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>
                  <a:solidFill>
                    <a:srgbClr val="FFFF99"/>
                  </a:solidFill>
                  <a:ea typeface="ＭＳ Ｐゴシック" pitchFamily="34" charset="-128"/>
                </a:rPr>
                <a:t>SERBIA AND MONTENEGRO</a:t>
              </a: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Institute of Physics, Belgrade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>
                  <a:solidFill>
                    <a:srgbClr val="FFFF99"/>
                  </a:solidFill>
                  <a:ea typeface="ＭＳ Ｐゴシック" pitchFamily="34" charset="-128"/>
                </a:rPr>
                <a:t>SWEDEN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Chalmers University of Technology and Goteborg University 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Stockholm University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Mid-Sweden University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Lund University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>
                  <a:solidFill>
                    <a:srgbClr val="FFFF99"/>
                  </a:solidFill>
                  <a:ea typeface="ＭＳ Ｐゴシック" pitchFamily="34" charset="-128"/>
                </a:rPr>
                <a:t>SWITZERLAND</a:t>
              </a: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CERN 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Department of Physics, University Fribourg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Institut für Physik, Universität Basel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>
                  <a:solidFill>
                    <a:srgbClr val="FFFF99"/>
                  </a:solidFill>
                  <a:ea typeface="ＭＳ Ｐゴシック" pitchFamily="34" charset="-128"/>
                </a:rPr>
                <a:t>UNITED KINGDOM</a:t>
              </a: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Department of Physics, The University of Durham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Queen's University, Belfast</a:t>
              </a:r>
              <a:endParaRPr lang="de-DE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de-DE" altLang="ja-JP" sz="800">
                  <a:solidFill>
                    <a:srgbClr val="FFFF99"/>
                  </a:solidFill>
                  <a:ea typeface="ＭＳ Ｐゴシック" pitchFamily="34" charset="-128"/>
                </a:rPr>
                <a:t>UNITED STATES</a:t>
              </a: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Lawrence Berkeley National Laboratory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Georgia State University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University of Missouri Rolla</a:t>
              </a:r>
              <a:endParaRPr lang="en-GB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GB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Oak Ridge National Laboratory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Western Michigan University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Harvard-Smithsonian Center for Astrophysics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Brown University, Physics Department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Univeristy of Texas at Austin</a:t>
              </a:r>
              <a:r>
                <a:rPr lang="en-US" altLang="ja-JP" sz="800">
                  <a:solidFill>
                    <a:srgbClr val="FFFF99"/>
                  </a:solidFill>
                  <a:ea typeface="ＭＳ Ｐゴシック" pitchFamily="34" charset="-128"/>
                </a:rPr>
                <a:t> </a:t>
              </a:r>
              <a:endParaRPr lang="en-US" altLang="ja-JP" sz="800" b="0" i="1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Kansas State University</a:t>
              </a:r>
              <a:endParaRPr lang="en-US" altLang="ja-JP" sz="800">
                <a:solidFill>
                  <a:srgbClr val="FFFF99"/>
                </a:solidFill>
                <a:ea typeface="ＭＳ Ｐゴシック" pitchFamily="34" charset="-128"/>
              </a:endParaRPr>
            </a:p>
            <a:p>
              <a:pPr eaLnBrk="1" hangingPunct="1"/>
              <a:r>
                <a:rPr lang="en-US" altLang="ja-JP" sz="800" b="0" i="1">
                  <a:solidFill>
                    <a:srgbClr val="FFFF99"/>
                  </a:solidFill>
                  <a:ea typeface="ＭＳ Ｐゴシック" pitchFamily="34" charset="-128"/>
                </a:rPr>
                <a:t>Columbia Astrophysics Laboratory, Columbia University</a:t>
              </a:r>
              <a:endParaRPr lang="de-DE" sz="800" b="0" i="1">
                <a:solidFill>
                  <a:srgbClr val="FFFF99"/>
                </a:solidFill>
              </a:endParaRPr>
            </a:p>
          </p:txBody>
        </p:sp>
      </p:grpSp>
      <p:grpSp>
        <p:nvGrpSpPr>
          <p:cNvPr id="477189" name="Group 5"/>
          <p:cNvGrpSpPr>
            <a:grpSpLocks/>
          </p:cNvGrpSpPr>
          <p:nvPr/>
        </p:nvGrpSpPr>
        <p:grpSpPr bwMode="auto">
          <a:xfrm>
            <a:off x="1905000" y="1371600"/>
            <a:ext cx="5307013" cy="2227263"/>
            <a:chOff x="1216" y="1113"/>
            <a:chExt cx="3343" cy="1403"/>
          </a:xfrm>
        </p:grpSpPr>
        <p:sp>
          <p:nvSpPr>
            <p:cNvPr id="5131" name="Text Box 6"/>
            <p:cNvSpPr txBox="1">
              <a:spLocks noChangeArrowheads="1"/>
            </p:cNvSpPr>
            <p:nvPr/>
          </p:nvSpPr>
          <p:spPr bwMode="auto">
            <a:xfrm>
              <a:off x="1216" y="1113"/>
              <a:ext cx="3343" cy="40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dirty="0" smtClean="0">
                  <a:solidFill>
                    <a:srgbClr val="0000FF"/>
                  </a:solidFill>
                  <a:latin typeface="Verdana" pitchFamily="34" charset="0"/>
                </a:rPr>
                <a:t>290 participants </a:t>
              </a:r>
              <a:r>
                <a:rPr lang="en-US" dirty="0">
                  <a:solidFill>
                    <a:srgbClr val="0000FF"/>
                  </a:solidFill>
                  <a:latin typeface="Verdana" pitchFamily="34" charset="0"/>
                </a:rPr>
                <a:t>from over 20 countries</a:t>
              </a:r>
              <a:endParaRPr lang="en-US" b="0" dirty="0">
                <a:solidFill>
                  <a:srgbClr val="0000FF"/>
                </a:solidFill>
                <a:latin typeface="Verdana" pitchFamily="34" charset="0"/>
              </a:endParaRPr>
            </a:p>
            <a:p>
              <a:pPr algn="ctr" eaLnBrk="1" hangingPunct="1"/>
              <a:r>
                <a:rPr lang="en-US" dirty="0">
                  <a:solidFill>
                    <a:srgbClr val="0000FF"/>
                  </a:solidFill>
                  <a:latin typeface="Verdana" pitchFamily="34" charset="0"/>
                </a:rPr>
                <a:t>Board: 15 Members from 12 Countries</a:t>
              </a:r>
              <a:endParaRPr lang="en-US" b="0" dirty="0">
                <a:solidFill>
                  <a:srgbClr val="0000FF"/>
                </a:solidFill>
                <a:latin typeface="Verdana" pitchFamily="34" charset="0"/>
              </a:endParaRPr>
            </a:p>
          </p:txBody>
        </p:sp>
        <p:sp>
          <p:nvSpPr>
            <p:cNvPr id="5132" name="Text Box 7"/>
            <p:cNvSpPr txBox="1">
              <a:spLocks noChangeArrowheads="1"/>
            </p:cNvSpPr>
            <p:nvPr/>
          </p:nvSpPr>
          <p:spPr bwMode="auto">
            <a:xfrm>
              <a:off x="1344" y="2304"/>
              <a:ext cx="2951" cy="21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tabLst>
                  <a:tab pos="87313" algn="l"/>
                </a:tabLst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tabLst>
                  <a:tab pos="87313" algn="l"/>
                </a:tabLst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tabLst>
                  <a:tab pos="87313" algn="l"/>
                </a:tabLst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tabLst>
                  <a:tab pos="87313" algn="l"/>
                </a:tabLst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tabLst>
                  <a:tab pos="87313" algn="l"/>
                </a:tabLst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7313" algn="l"/>
                </a:tabLs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7313" algn="l"/>
                </a:tabLs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7313" algn="l"/>
                </a:tabLs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7313" algn="l"/>
                </a:tabLs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FF"/>
                  </a:solidFill>
                </a:rPr>
                <a:t>https://gsi.helmholtz.de/fair/experiments/sparc</a:t>
              </a:r>
            </a:p>
          </p:txBody>
        </p:sp>
      </p:grp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-76200" y="-17463"/>
            <a:ext cx="9144000" cy="94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5000"/>
              </a:spcBef>
            </a:pPr>
            <a:r>
              <a:rPr lang="de-DE" sz="2800">
                <a:solidFill>
                  <a:srgbClr val="FFFF00"/>
                </a:solidFill>
              </a:rPr>
              <a:t>S</a:t>
            </a:r>
            <a:r>
              <a:rPr lang="de-DE" sz="2800">
                <a:solidFill>
                  <a:schemeClr val="bg1"/>
                </a:solidFill>
              </a:rPr>
              <a:t>tored </a:t>
            </a:r>
            <a:r>
              <a:rPr lang="de-DE" sz="2800">
                <a:solidFill>
                  <a:srgbClr val="FFFF00"/>
                </a:solidFill>
              </a:rPr>
              <a:t>P</a:t>
            </a:r>
            <a:r>
              <a:rPr lang="de-DE" sz="2800">
                <a:solidFill>
                  <a:schemeClr val="bg1"/>
                </a:solidFill>
              </a:rPr>
              <a:t>article </a:t>
            </a:r>
            <a:r>
              <a:rPr lang="de-DE" sz="2800">
                <a:solidFill>
                  <a:srgbClr val="FFFF00"/>
                </a:solidFill>
              </a:rPr>
              <a:t>A</a:t>
            </a:r>
            <a:r>
              <a:rPr lang="de-DE" sz="2800">
                <a:solidFill>
                  <a:schemeClr val="bg1"/>
                </a:solidFill>
              </a:rPr>
              <a:t>tomic Physics </a:t>
            </a:r>
            <a:r>
              <a:rPr lang="de-DE" sz="2800">
                <a:solidFill>
                  <a:srgbClr val="FFFF00"/>
                </a:solidFill>
              </a:rPr>
              <a:t>R</a:t>
            </a:r>
            <a:r>
              <a:rPr lang="de-DE" sz="2800">
                <a:solidFill>
                  <a:schemeClr val="bg1"/>
                </a:solidFill>
              </a:rPr>
              <a:t>esearch </a:t>
            </a:r>
            <a:r>
              <a:rPr lang="de-DE" sz="2800">
                <a:solidFill>
                  <a:srgbClr val="FFFF00"/>
                </a:solidFill>
              </a:rPr>
              <a:t>C</a:t>
            </a:r>
            <a:r>
              <a:rPr lang="de-DE" sz="2800">
                <a:solidFill>
                  <a:schemeClr val="bg1"/>
                </a:solidFill>
              </a:rPr>
              <a:t>ollaboration</a:t>
            </a:r>
          </a:p>
        </p:txBody>
      </p:sp>
      <p:grpSp>
        <p:nvGrpSpPr>
          <p:cNvPr id="477195" name="Group 11"/>
          <p:cNvGrpSpPr>
            <a:grpSpLocks/>
          </p:cNvGrpSpPr>
          <p:nvPr/>
        </p:nvGrpSpPr>
        <p:grpSpPr bwMode="auto">
          <a:xfrm>
            <a:off x="76200" y="2514600"/>
            <a:ext cx="9144000" cy="5383213"/>
            <a:chOff x="0" y="2115"/>
            <a:chExt cx="5760" cy="2832"/>
          </a:xfrm>
        </p:grpSpPr>
        <p:sp>
          <p:nvSpPr>
            <p:cNvPr id="5127" name="Rectangle 12"/>
            <p:cNvSpPr>
              <a:spLocks noChangeArrowheads="1"/>
            </p:cNvSpPr>
            <p:nvPr/>
          </p:nvSpPr>
          <p:spPr bwMode="auto">
            <a:xfrm>
              <a:off x="0" y="2115"/>
              <a:ext cx="5760" cy="2365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8" name="Text Box 13"/>
            <p:cNvSpPr txBox="1">
              <a:spLocks noChangeArrowheads="1"/>
            </p:cNvSpPr>
            <p:nvPr/>
          </p:nvSpPr>
          <p:spPr bwMode="auto">
            <a:xfrm>
              <a:off x="0" y="2387"/>
              <a:ext cx="3120" cy="203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0">
                  <a:solidFill>
                    <a:srgbClr val="0000FF"/>
                  </a:solidFill>
                </a:rPr>
                <a:t>Mar 2004   </a:t>
              </a:r>
              <a:r>
                <a:rPr lang="sv-SE" sz="1400" b="0">
                  <a:solidFill>
                    <a:srgbClr val="0000FF"/>
                  </a:solidFill>
                </a:rPr>
                <a:t>LoI</a:t>
              </a:r>
              <a:r>
                <a:rPr lang="sv-SE" sz="1400" b="0"/>
                <a:t> and </a:t>
              </a:r>
              <a:r>
                <a:rPr lang="sv-SE" sz="1400" b="0">
                  <a:solidFill>
                    <a:srgbClr val="0000FF"/>
                  </a:solidFill>
                </a:rPr>
                <a:t>green light</a:t>
              </a:r>
              <a:r>
                <a:rPr lang="sv-SE" sz="1400" b="0"/>
                <a:t> for </a:t>
              </a:r>
              <a:r>
                <a:rPr lang="en-US" sz="1400" b="0"/>
                <a:t>Technical Proposal </a:t>
              </a:r>
              <a:endParaRPr lang="sv-SE" sz="1400" b="0"/>
            </a:p>
            <a:p>
              <a:pPr eaLnBrk="1" hangingPunct="1">
                <a:spcBef>
                  <a:spcPct val="50000"/>
                </a:spcBef>
              </a:pPr>
              <a:r>
                <a:rPr lang="en-US" sz="1400" b="0">
                  <a:solidFill>
                    <a:srgbClr val="0000FF"/>
                  </a:solidFill>
                </a:rPr>
                <a:t>Oct 2004</a:t>
              </a:r>
              <a:r>
                <a:rPr lang="en-US" sz="1400" b="0"/>
                <a:t>   </a:t>
              </a:r>
              <a:r>
                <a:rPr lang="en-US" sz="1400" b="0">
                  <a:solidFill>
                    <a:srgbClr val="FF0066"/>
                  </a:solidFill>
                </a:rPr>
                <a:t>First collaboration meeting @ GSI 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400" b="0">
                  <a:solidFill>
                    <a:srgbClr val="0000FF"/>
                  </a:solidFill>
                </a:rPr>
                <a:t>Janu2005  </a:t>
              </a:r>
              <a:r>
                <a:rPr lang="en-US" sz="1400" b="0"/>
                <a:t>Technical Proposal submitted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400" b="0">
                  <a:solidFill>
                    <a:srgbClr val="0000FF"/>
                  </a:solidFill>
                </a:rPr>
                <a:t>Mar 2005   </a:t>
              </a:r>
              <a:r>
                <a:rPr lang="en-US" sz="1400" b="0"/>
                <a:t>Evaluation of </a:t>
              </a:r>
              <a:r>
                <a:rPr lang="en-US" sz="1400" b="0">
                  <a:solidFill>
                    <a:srgbClr val="0000FF"/>
                  </a:solidFill>
                </a:rPr>
                <a:t>TP</a:t>
              </a:r>
              <a:r>
                <a:rPr lang="en-US" sz="1400" b="0"/>
                <a:t>  </a:t>
              </a:r>
              <a:r>
                <a:rPr lang="en-US" sz="1400" b="0">
                  <a:sym typeface="Symbol" pitchFamily="18" charset="2"/>
                </a:rPr>
                <a:t></a:t>
              </a:r>
              <a:r>
                <a:rPr lang="en-US" sz="1400" b="0">
                  <a:solidFill>
                    <a:srgbClr val="0000FF"/>
                  </a:solidFill>
                </a:rPr>
                <a:t> </a:t>
              </a:r>
              <a:r>
                <a:rPr lang="sv-SE" sz="1400" b="0">
                  <a:solidFill>
                    <a:srgbClr val="0000FF"/>
                  </a:solidFill>
                </a:rPr>
                <a:t>green light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sv-SE" sz="1400" b="0">
                  <a:solidFill>
                    <a:srgbClr val="0000FF"/>
                  </a:solidFill>
                </a:rPr>
                <a:t>June 2005</a:t>
              </a:r>
              <a:r>
                <a:rPr lang="sv-SE" sz="1400" b="0"/>
                <a:t>	Evaluation of  costs  </a:t>
              </a:r>
              <a:r>
                <a:rPr lang="sv-SE" sz="1400" b="0">
                  <a:sym typeface="Symbol" pitchFamily="18" charset="2"/>
                </a:rPr>
                <a:t> </a:t>
              </a:r>
              <a:r>
                <a:rPr lang="sv-SE" sz="1400" b="0">
                  <a:solidFill>
                    <a:srgbClr val="0000FF"/>
                  </a:solidFill>
                </a:rPr>
                <a:t>green light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sv-SE" sz="1400" b="0">
                  <a:solidFill>
                    <a:srgbClr val="0000FF"/>
                  </a:solidFill>
                </a:rPr>
                <a:t>July 2005 </a:t>
              </a:r>
              <a:r>
                <a:rPr lang="sv-SE" sz="1400" b="0"/>
                <a:t>	</a:t>
              </a:r>
              <a:r>
                <a:rPr lang="en-GB" sz="1400" b="0">
                  <a:solidFill>
                    <a:srgbClr val="FF0066"/>
                  </a:solidFill>
                  <a:cs typeface="Times New Roman" pitchFamily="18" charset="0"/>
                </a:rPr>
                <a:t>SPARC part of the core facility of FAIR</a:t>
              </a:r>
              <a:r>
                <a:rPr lang="de-DE" sz="1400" b="0"/>
                <a:t>  </a:t>
              </a:r>
              <a:endParaRPr lang="sv-SE" sz="1400" b="0"/>
            </a:p>
            <a:p>
              <a:pPr eaLnBrk="1" hangingPunct="1">
                <a:spcBef>
                  <a:spcPct val="50000"/>
                </a:spcBef>
              </a:pPr>
              <a:r>
                <a:rPr lang="sv-SE" sz="1400" b="0">
                  <a:solidFill>
                    <a:srgbClr val="0000FF"/>
                  </a:solidFill>
                </a:rPr>
                <a:t>July 2005	</a:t>
              </a:r>
              <a:r>
                <a:rPr lang="sv-SE" sz="1400" b="0"/>
                <a:t>Collaboration meeting @ Rosario, Argentina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de-DE" sz="1400" b="0">
                  <a:solidFill>
                    <a:srgbClr val="0000FF"/>
                  </a:solidFill>
                </a:rPr>
                <a:t>Sept2005  </a:t>
              </a:r>
              <a:r>
                <a:rPr lang="de-DE" sz="1400" b="0"/>
                <a:t>Cost planning for 2006 and 2007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de-DE" sz="1400" b="0">
                  <a:solidFill>
                    <a:srgbClr val="0000FF"/>
                  </a:solidFill>
                </a:rPr>
                <a:t>Sept 2005  </a:t>
              </a:r>
              <a:r>
                <a:rPr lang="de-DE" sz="1400" b="0">
                  <a:solidFill>
                    <a:srgbClr val="FF0066"/>
                  </a:solidFill>
                </a:rPr>
                <a:t>SPARC Workshop @ Piaski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de-DE" sz="1400" b="0">
                  <a:solidFill>
                    <a:srgbClr val="0000FF"/>
                  </a:solidFill>
                </a:rPr>
                <a:t>Jan 2006   Technical Report</a:t>
              </a:r>
              <a:r>
                <a:rPr lang="de-DE" sz="1400" b="0"/>
                <a:t> 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sv-SE" sz="1400" b="0">
                  <a:solidFill>
                    <a:srgbClr val="0000FF"/>
                  </a:solidFill>
                </a:rPr>
                <a:t>Aug 2006   </a:t>
              </a:r>
              <a:r>
                <a:rPr lang="sv-SE" sz="1400" b="0"/>
                <a:t>Collaboration meeting @ Belfast, UK</a:t>
              </a:r>
              <a:endParaRPr lang="de-DE" sz="1400" b="0"/>
            </a:p>
            <a:p>
              <a:pPr eaLnBrk="1" hangingPunct="1">
                <a:spcBef>
                  <a:spcPct val="50000"/>
                </a:spcBef>
              </a:pPr>
              <a:endParaRPr lang="sv-SE" sz="1400" b="0"/>
            </a:p>
          </p:txBody>
        </p:sp>
        <p:sp>
          <p:nvSpPr>
            <p:cNvPr id="5129" name="Text Box 14"/>
            <p:cNvSpPr txBox="1">
              <a:spLocks noChangeArrowheads="1"/>
            </p:cNvSpPr>
            <p:nvPr/>
          </p:nvSpPr>
          <p:spPr bwMode="auto">
            <a:xfrm>
              <a:off x="0" y="2115"/>
              <a:ext cx="4416" cy="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2400">
                  <a:solidFill>
                    <a:srgbClr val="0000FF"/>
                  </a:solidFill>
                  <a:latin typeface="Comic Sans MS" pitchFamily="66" charset="0"/>
                </a:rPr>
                <a:t>Events</a:t>
              </a:r>
            </a:p>
          </p:txBody>
        </p:sp>
        <p:sp>
          <p:nvSpPr>
            <p:cNvPr id="5130" name="Text Box 16"/>
            <p:cNvSpPr txBox="1">
              <a:spLocks noChangeArrowheads="1"/>
            </p:cNvSpPr>
            <p:nvPr/>
          </p:nvSpPr>
          <p:spPr bwMode="auto">
            <a:xfrm>
              <a:off x="2859" y="2405"/>
              <a:ext cx="2771" cy="2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 b="0">
                  <a:solidFill>
                    <a:srgbClr val="0000FF"/>
                  </a:solidFill>
                </a:rPr>
                <a:t>Aug 2006   Interim </a:t>
              </a:r>
              <a:r>
                <a:rPr lang="de-DE" sz="1400" b="0">
                  <a:solidFill>
                    <a:srgbClr val="FF0066"/>
                  </a:solidFill>
                </a:rPr>
                <a:t>Memorandum of Understanding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de-DE" sz="1400" b="0">
                  <a:solidFill>
                    <a:srgbClr val="0000FF"/>
                  </a:solidFill>
                </a:rPr>
                <a:t>Febr 2007  </a:t>
              </a:r>
              <a:r>
                <a:rPr lang="de-DE" sz="1400" b="0">
                  <a:solidFill>
                    <a:srgbClr val="FF0066"/>
                  </a:solidFill>
                </a:rPr>
                <a:t>SPARC Workshop @ Paris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de-DE" sz="1400" b="0">
                  <a:solidFill>
                    <a:srgbClr val="0000FF"/>
                  </a:solidFill>
                </a:rPr>
                <a:t>July 2007    </a:t>
              </a:r>
              <a:r>
                <a:rPr lang="de-DE" sz="1400" b="0"/>
                <a:t>SPARC Theory Workshop @ GSI</a:t>
              </a:r>
              <a:r>
                <a:rPr lang="de-DE" sz="1400" b="0">
                  <a:solidFill>
                    <a:srgbClr val="FF0066"/>
                  </a:solidFill>
                </a:rPr>
                <a:t>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sv-SE" sz="1400" b="0">
                  <a:solidFill>
                    <a:srgbClr val="0000FF"/>
                  </a:solidFill>
                </a:rPr>
                <a:t>April 2008</a:t>
              </a:r>
              <a:r>
                <a:rPr lang="sv-SE" sz="1400" b="0">
                  <a:solidFill>
                    <a:srgbClr val="000000"/>
                  </a:solidFill>
                </a:rPr>
                <a:t>   Heraeus school HCI, Anti-protons@Bonn</a:t>
              </a:r>
              <a:endParaRPr lang="de-DE" sz="1400" b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sv-SE" sz="1400" b="0">
                  <a:solidFill>
                    <a:srgbClr val="0000FF"/>
                  </a:solidFill>
                </a:rPr>
                <a:t>June 2008</a:t>
              </a:r>
              <a:r>
                <a:rPr lang="sv-SE" sz="1400" b="0">
                  <a:solidFill>
                    <a:srgbClr val="FF0066"/>
                  </a:solidFill>
                </a:rPr>
                <a:t>  </a:t>
              </a:r>
              <a:r>
                <a:rPr lang="sv-SE" sz="1400" b="0"/>
                <a:t>Strong Field workshop @ GSI</a:t>
              </a:r>
              <a:r>
                <a:rPr lang="sv-SE" sz="1400" b="0">
                  <a:solidFill>
                    <a:srgbClr val="FF0066"/>
                  </a:solidFill>
                </a:rPr>
                <a:t> </a:t>
              </a:r>
              <a:endParaRPr lang="de-DE" sz="1400" b="0">
                <a:solidFill>
                  <a:srgbClr val="FF0066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sv-SE" sz="1400" b="0">
                  <a:solidFill>
                    <a:srgbClr val="0000FF"/>
                  </a:solidFill>
                </a:rPr>
                <a:t>Aug 2008</a:t>
              </a:r>
              <a:r>
                <a:rPr lang="sv-SE" sz="1400" b="0"/>
                <a:t>    SPARC sessions@CAARI Dallas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sv-SE" sz="1400" b="0">
                  <a:solidFill>
                    <a:srgbClr val="0000FF"/>
                  </a:solidFill>
                </a:rPr>
                <a:t>Sept 2008   </a:t>
              </a:r>
              <a:r>
                <a:rPr lang="de-DE" sz="1400" b="0">
                  <a:solidFill>
                    <a:srgbClr val="FF0066"/>
                  </a:solidFill>
                </a:rPr>
                <a:t>SPARC Workshop</a:t>
              </a:r>
              <a:r>
                <a:rPr lang="sv-SE" sz="1400" b="0">
                  <a:solidFill>
                    <a:srgbClr val="FF0066"/>
                  </a:solidFill>
                </a:rPr>
                <a:t> @ Predal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de-DE" sz="1400" b="0">
                  <a:solidFill>
                    <a:srgbClr val="0000FF"/>
                  </a:solidFill>
                </a:rPr>
                <a:t>Jan 2009 </a:t>
              </a:r>
              <a:r>
                <a:rPr lang="de-DE" sz="1400" b="0">
                  <a:solidFill>
                    <a:srgbClr val="FF0066"/>
                  </a:solidFill>
                </a:rPr>
                <a:t>    </a:t>
              </a:r>
              <a:r>
                <a:rPr lang="de-DE" sz="1400" b="0"/>
                <a:t>Heraeus school, strong-fields@Bonn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de-DE" sz="1400" b="0">
                  <a:solidFill>
                    <a:srgbClr val="0033CC"/>
                  </a:solidFill>
                </a:rPr>
                <a:t>Sept 2009</a:t>
              </a:r>
              <a:r>
                <a:rPr lang="de-DE" sz="1400" b="0">
                  <a:solidFill>
                    <a:srgbClr val="FF0066"/>
                  </a:solidFill>
                </a:rPr>
                <a:t>	 SPARC Workshop @ Lisboa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de-DE" sz="1400" b="0">
                  <a:solidFill>
                    <a:srgbClr val="0033CC"/>
                  </a:solidFill>
                </a:rPr>
                <a:t>Sept 2010   </a:t>
              </a:r>
              <a:r>
                <a:rPr lang="de-DE" sz="1400" b="0">
                  <a:solidFill>
                    <a:srgbClr val="FF0066"/>
                  </a:solidFill>
                </a:rPr>
                <a:t>SPARC Workshop @ Lanzhou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de-DE" sz="1400" b="0">
                  <a:solidFill>
                    <a:srgbClr val="0033CC"/>
                  </a:solidFill>
                </a:rPr>
                <a:t>Sept 2011   </a:t>
              </a:r>
              <a:r>
                <a:rPr lang="de-DE" sz="1400" b="0">
                  <a:solidFill>
                    <a:srgbClr val="FF0066"/>
                  </a:solidFill>
                </a:rPr>
                <a:t>SPARC Workshop @ Moscow</a:t>
              </a:r>
            </a:p>
            <a:p>
              <a:pPr eaLnBrk="1" hangingPunct="1">
                <a:spcBef>
                  <a:spcPct val="50000"/>
                </a:spcBef>
              </a:pPr>
              <a:endParaRPr lang="de-DE" sz="1400" b="0">
                <a:solidFill>
                  <a:srgbClr val="FF0066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sz="1400" b="0">
                <a:solidFill>
                  <a:srgbClr val="FF0066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de-DE" sz="1400">
                  <a:solidFill>
                    <a:srgbClr val="FF0066"/>
                  </a:solidFill>
                </a:rPr>
                <a:t>	</a:t>
              </a:r>
            </a:p>
            <a:p>
              <a:pPr eaLnBrk="1" hangingPunct="1">
                <a:spcBef>
                  <a:spcPct val="50000"/>
                </a:spcBef>
              </a:pPr>
              <a:endParaRPr lang="de-DE" sz="140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508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Thomas Stöhlker, GSI			12th HCI Conference, Vilnius, September 6-11  2004</a:t>
            </a:r>
          </a:p>
        </p:txBody>
      </p:sp>
      <p:sp>
        <p:nvSpPr>
          <p:cNvPr id="662530" name="AutoShape 2"/>
          <p:cNvSpPr>
            <a:spLocks noChangeAspect="1" noChangeArrowheads="1" noTextEdit="1"/>
          </p:cNvSpPr>
          <p:nvPr/>
        </p:nvSpPr>
        <p:spPr bwMode="auto">
          <a:xfrm>
            <a:off x="2555875" y="981075"/>
            <a:ext cx="6588125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2555875" y="1308100"/>
            <a:ext cx="6588125" cy="4208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662532" name="Group 4"/>
          <p:cNvGrpSpPr>
            <a:grpSpLocks/>
          </p:cNvGrpSpPr>
          <p:nvPr/>
        </p:nvGrpSpPr>
        <p:grpSpPr bwMode="auto">
          <a:xfrm>
            <a:off x="2555875" y="1258888"/>
            <a:ext cx="6486525" cy="3683000"/>
            <a:chOff x="1610" y="625"/>
            <a:chExt cx="4086" cy="2320"/>
          </a:xfrm>
        </p:grpSpPr>
        <p:pic>
          <p:nvPicPr>
            <p:cNvPr id="66253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625"/>
              <a:ext cx="4086" cy="2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2534" name="Rectangle 6"/>
            <p:cNvSpPr>
              <a:spLocks noChangeArrowheads="1"/>
            </p:cNvSpPr>
            <p:nvPr/>
          </p:nvSpPr>
          <p:spPr bwMode="auto">
            <a:xfrm>
              <a:off x="3687" y="883"/>
              <a:ext cx="4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500" i="0">
                  <a:solidFill>
                    <a:srgbClr val="FF0000"/>
                  </a:solidFill>
                  <a:latin typeface="Verdana" pitchFamily="34" charset="0"/>
                </a:rPr>
                <a:t>gas jet</a:t>
              </a:r>
              <a:endParaRPr lang="de-DE" sz="1400" i="0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sp>
          <p:nvSpPr>
            <p:cNvPr id="662535" name="Rectangle 7"/>
            <p:cNvSpPr>
              <a:spLocks noChangeArrowheads="1"/>
            </p:cNvSpPr>
            <p:nvPr/>
          </p:nvSpPr>
          <p:spPr bwMode="auto">
            <a:xfrm>
              <a:off x="5155" y="932"/>
              <a:ext cx="36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500" i="0">
                  <a:solidFill>
                    <a:srgbClr val="FF0000"/>
                  </a:solidFill>
                  <a:latin typeface="Verdana" pitchFamily="34" charset="0"/>
                </a:rPr>
                <a:t>NESR</a:t>
              </a:r>
              <a:endParaRPr lang="de-DE" sz="1400" i="0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sp>
          <p:nvSpPr>
            <p:cNvPr id="662536" name="Rectangle 8"/>
            <p:cNvSpPr>
              <a:spLocks noChangeArrowheads="1"/>
            </p:cNvSpPr>
            <p:nvPr/>
          </p:nvSpPr>
          <p:spPr bwMode="auto">
            <a:xfrm>
              <a:off x="5155" y="1073"/>
              <a:ext cx="3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500" i="0">
                  <a:solidFill>
                    <a:srgbClr val="FF0000"/>
                  </a:solidFill>
                  <a:latin typeface="Verdana" pitchFamily="34" charset="0"/>
                </a:rPr>
                <a:t>beam</a:t>
              </a:r>
              <a:endParaRPr lang="de-DE" sz="1400" i="0">
                <a:solidFill>
                  <a:srgbClr val="FF0000"/>
                </a:solidFill>
                <a:latin typeface="Verdana" pitchFamily="34" charset="0"/>
              </a:endParaRPr>
            </a:p>
          </p:txBody>
        </p:sp>
      </p:grpSp>
      <p:sp>
        <p:nvSpPr>
          <p:cNvPr id="662537" name="Rectangle 9"/>
          <p:cNvSpPr>
            <a:spLocks noChangeArrowheads="1"/>
          </p:cNvSpPr>
          <p:nvPr/>
        </p:nvSpPr>
        <p:spPr bwMode="auto">
          <a:xfrm>
            <a:off x="6923088" y="3128963"/>
            <a:ext cx="6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de-DE" sz="1500" b="0" i="0">
                <a:solidFill>
                  <a:srgbClr val="000000"/>
                </a:solidFill>
                <a:latin typeface="Times New Roman" pitchFamily="18" charset="0"/>
              </a:rPr>
              <a:t>-</a:t>
            </a:r>
            <a:endParaRPr lang="de-DE" sz="1400" b="0" i="0"/>
          </a:p>
        </p:txBody>
      </p:sp>
      <p:grpSp>
        <p:nvGrpSpPr>
          <p:cNvPr id="662538" name="Group 10"/>
          <p:cNvGrpSpPr>
            <a:grpSpLocks/>
          </p:cNvGrpSpPr>
          <p:nvPr/>
        </p:nvGrpSpPr>
        <p:grpSpPr bwMode="auto">
          <a:xfrm>
            <a:off x="6203950" y="2805113"/>
            <a:ext cx="508000" cy="608012"/>
            <a:chOff x="3908" y="1767"/>
            <a:chExt cx="320" cy="383"/>
          </a:xfrm>
        </p:grpSpPr>
        <p:sp>
          <p:nvSpPr>
            <p:cNvPr id="662539" name="Line 11"/>
            <p:cNvSpPr>
              <a:spLocks noChangeShapeType="1"/>
            </p:cNvSpPr>
            <p:nvPr/>
          </p:nvSpPr>
          <p:spPr bwMode="auto">
            <a:xfrm flipH="1" flipV="1">
              <a:off x="3932" y="1796"/>
              <a:ext cx="296" cy="35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62540" name="Freeform 12"/>
            <p:cNvSpPr>
              <a:spLocks/>
            </p:cNvSpPr>
            <p:nvPr/>
          </p:nvSpPr>
          <p:spPr bwMode="auto">
            <a:xfrm>
              <a:off x="3908" y="1767"/>
              <a:ext cx="43" cy="43"/>
            </a:xfrm>
            <a:custGeom>
              <a:avLst/>
              <a:gdLst>
                <a:gd name="T0" fmla="*/ 85 w 85"/>
                <a:gd name="T1" fmla="*/ 38 h 85"/>
                <a:gd name="T2" fmla="*/ 0 w 85"/>
                <a:gd name="T3" fmla="*/ 0 h 85"/>
                <a:gd name="T4" fmla="*/ 19 w 85"/>
                <a:gd name="T5" fmla="*/ 85 h 85"/>
                <a:gd name="T6" fmla="*/ 85 w 85"/>
                <a:gd name="T7" fmla="*/ 3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85">
                  <a:moveTo>
                    <a:pt x="85" y="38"/>
                  </a:moveTo>
                  <a:lnTo>
                    <a:pt x="0" y="0"/>
                  </a:lnTo>
                  <a:lnTo>
                    <a:pt x="19" y="85"/>
                  </a:lnTo>
                  <a:lnTo>
                    <a:pt x="85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62541" name="Group 13"/>
          <p:cNvGrpSpPr>
            <a:grpSpLocks/>
          </p:cNvGrpSpPr>
          <p:nvPr/>
        </p:nvGrpSpPr>
        <p:grpSpPr bwMode="auto">
          <a:xfrm>
            <a:off x="5924550" y="1646238"/>
            <a:ext cx="77788" cy="550862"/>
            <a:chOff x="3732" y="1037"/>
            <a:chExt cx="49" cy="347"/>
          </a:xfrm>
        </p:grpSpPr>
        <p:sp>
          <p:nvSpPr>
            <p:cNvPr id="662542" name="Line 14"/>
            <p:cNvSpPr>
              <a:spLocks noChangeShapeType="1"/>
            </p:cNvSpPr>
            <p:nvPr/>
          </p:nvSpPr>
          <p:spPr bwMode="auto">
            <a:xfrm flipH="1">
              <a:off x="3752" y="1037"/>
              <a:ext cx="29" cy="31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62543" name="Freeform 15"/>
            <p:cNvSpPr>
              <a:spLocks/>
            </p:cNvSpPr>
            <p:nvPr/>
          </p:nvSpPr>
          <p:spPr bwMode="auto">
            <a:xfrm>
              <a:off x="3732" y="1344"/>
              <a:ext cx="41" cy="40"/>
            </a:xfrm>
            <a:custGeom>
              <a:avLst/>
              <a:gdLst>
                <a:gd name="T0" fmla="*/ 0 w 84"/>
                <a:gd name="T1" fmla="*/ 0 h 80"/>
                <a:gd name="T2" fmla="*/ 35 w 84"/>
                <a:gd name="T3" fmla="*/ 80 h 80"/>
                <a:gd name="T4" fmla="*/ 84 w 84"/>
                <a:gd name="T5" fmla="*/ 6 h 80"/>
                <a:gd name="T6" fmla="*/ 0 w 8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80">
                  <a:moveTo>
                    <a:pt x="0" y="0"/>
                  </a:moveTo>
                  <a:lnTo>
                    <a:pt x="35" y="80"/>
                  </a:lnTo>
                  <a:lnTo>
                    <a:pt x="84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62544" name="Group 16"/>
          <p:cNvGrpSpPr>
            <a:grpSpLocks/>
          </p:cNvGrpSpPr>
          <p:nvPr/>
        </p:nvGrpSpPr>
        <p:grpSpPr bwMode="auto">
          <a:xfrm>
            <a:off x="3201988" y="3144838"/>
            <a:ext cx="531812" cy="127000"/>
            <a:chOff x="2017" y="1981"/>
            <a:chExt cx="335" cy="80"/>
          </a:xfrm>
        </p:grpSpPr>
        <p:sp>
          <p:nvSpPr>
            <p:cNvPr id="662545" name="Line 17"/>
            <p:cNvSpPr>
              <a:spLocks noChangeShapeType="1"/>
            </p:cNvSpPr>
            <p:nvPr/>
          </p:nvSpPr>
          <p:spPr bwMode="auto">
            <a:xfrm flipH="1">
              <a:off x="2056" y="1981"/>
              <a:ext cx="296" cy="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62546" name="Freeform 18"/>
            <p:cNvSpPr>
              <a:spLocks/>
            </p:cNvSpPr>
            <p:nvPr/>
          </p:nvSpPr>
          <p:spPr bwMode="auto">
            <a:xfrm>
              <a:off x="2017" y="2024"/>
              <a:ext cx="46" cy="37"/>
            </a:xfrm>
            <a:custGeom>
              <a:avLst/>
              <a:gdLst>
                <a:gd name="T0" fmla="*/ 73 w 92"/>
                <a:gd name="T1" fmla="*/ 0 h 75"/>
                <a:gd name="T2" fmla="*/ 0 w 92"/>
                <a:gd name="T3" fmla="*/ 55 h 75"/>
                <a:gd name="T4" fmla="*/ 92 w 92"/>
                <a:gd name="T5" fmla="*/ 75 h 75"/>
                <a:gd name="T6" fmla="*/ 73 w 92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75">
                  <a:moveTo>
                    <a:pt x="73" y="0"/>
                  </a:moveTo>
                  <a:lnTo>
                    <a:pt x="0" y="55"/>
                  </a:lnTo>
                  <a:lnTo>
                    <a:pt x="92" y="7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62547" name="Group 19"/>
          <p:cNvGrpSpPr>
            <a:grpSpLocks/>
          </p:cNvGrpSpPr>
          <p:nvPr/>
        </p:nvGrpSpPr>
        <p:grpSpPr bwMode="auto">
          <a:xfrm>
            <a:off x="8231188" y="2316163"/>
            <a:ext cx="455612" cy="111125"/>
            <a:chOff x="5185" y="1459"/>
            <a:chExt cx="287" cy="70"/>
          </a:xfrm>
        </p:grpSpPr>
        <p:sp>
          <p:nvSpPr>
            <p:cNvPr id="662548" name="Line 20"/>
            <p:cNvSpPr>
              <a:spLocks noChangeShapeType="1"/>
            </p:cNvSpPr>
            <p:nvPr/>
          </p:nvSpPr>
          <p:spPr bwMode="auto">
            <a:xfrm flipH="1">
              <a:off x="5225" y="1459"/>
              <a:ext cx="247" cy="5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62549" name="Freeform 21"/>
            <p:cNvSpPr>
              <a:spLocks/>
            </p:cNvSpPr>
            <p:nvPr/>
          </p:nvSpPr>
          <p:spPr bwMode="auto">
            <a:xfrm>
              <a:off x="5185" y="1491"/>
              <a:ext cx="46" cy="38"/>
            </a:xfrm>
            <a:custGeom>
              <a:avLst/>
              <a:gdLst>
                <a:gd name="T0" fmla="*/ 74 w 92"/>
                <a:gd name="T1" fmla="*/ 0 h 75"/>
                <a:gd name="T2" fmla="*/ 0 w 92"/>
                <a:gd name="T3" fmla="*/ 53 h 75"/>
                <a:gd name="T4" fmla="*/ 92 w 92"/>
                <a:gd name="T5" fmla="*/ 75 h 75"/>
                <a:gd name="T6" fmla="*/ 74 w 92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75">
                  <a:moveTo>
                    <a:pt x="74" y="0"/>
                  </a:moveTo>
                  <a:lnTo>
                    <a:pt x="0" y="53"/>
                  </a:lnTo>
                  <a:lnTo>
                    <a:pt x="92" y="75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62550" name="Group 22"/>
          <p:cNvGrpSpPr>
            <a:grpSpLocks/>
          </p:cNvGrpSpPr>
          <p:nvPr/>
        </p:nvGrpSpPr>
        <p:grpSpPr bwMode="auto">
          <a:xfrm>
            <a:off x="0" y="1125538"/>
            <a:ext cx="5414963" cy="1679575"/>
            <a:chOff x="0" y="709"/>
            <a:chExt cx="3411" cy="1058"/>
          </a:xfrm>
        </p:grpSpPr>
        <p:sp>
          <p:nvSpPr>
            <p:cNvPr id="662551" name="Rectangle 23"/>
            <p:cNvSpPr>
              <a:spLocks noChangeArrowheads="1"/>
            </p:cNvSpPr>
            <p:nvPr/>
          </p:nvSpPr>
          <p:spPr bwMode="auto">
            <a:xfrm>
              <a:off x="2506" y="1015"/>
              <a:ext cx="554" cy="14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500" i="0">
                  <a:solidFill>
                    <a:srgbClr val="FF0000"/>
                  </a:solidFill>
                  <a:latin typeface="Verdana" pitchFamily="34" charset="0"/>
                </a:rPr>
                <a:t>electron</a:t>
              </a:r>
              <a:endParaRPr lang="de-DE" sz="1400" i="0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sp>
          <p:nvSpPr>
            <p:cNvPr id="662552" name="Rectangle 24"/>
            <p:cNvSpPr>
              <a:spLocks noChangeArrowheads="1"/>
            </p:cNvSpPr>
            <p:nvPr/>
          </p:nvSpPr>
          <p:spPr bwMode="auto">
            <a:xfrm>
              <a:off x="2506" y="1156"/>
              <a:ext cx="905" cy="14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500" i="0">
                  <a:solidFill>
                    <a:srgbClr val="FF0000"/>
                  </a:solidFill>
                  <a:latin typeface="Verdana" pitchFamily="34" charset="0"/>
                </a:rPr>
                <a:t>spectrometer</a:t>
              </a:r>
              <a:endParaRPr lang="de-DE" sz="1400" i="0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grpSp>
          <p:nvGrpSpPr>
            <p:cNvPr id="662553" name="Group 25"/>
            <p:cNvGrpSpPr>
              <a:grpSpLocks/>
            </p:cNvGrpSpPr>
            <p:nvPr/>
          </p:nvGrpSpPr>
          <p:grpSpPr bwMode="auto">
            <a:xfrm>
              <a:off x="2591" y="1309"/>
              <a:ext cx="264" cy="399"/>
              <a:chOff x="2591" y="1309"/>
              <a:chExt cx="264" cy="399"/>
            </a:xfrm>
          </p:grpSpPr>
          <p:sp>
            <p:nvSpPr>
              <p:cNvPr id="662554" name="Line 26"/>
              <p:cNvSpPr>
                <a:spLocks noChangeShapeType="1"/>
              </p:cNvSpPr>
              <p:nvPr/>
            </p:nvSpPr>
            <p:spPr bwMode="auto">
              <a:xfrm>
                <a:off x="2591" y="1309"/>
                <a:ext cx="244" cy="36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2555" name="Freeform 27"/>
              <p:cNvSpPr>
                <a:spLocks/>
              </p:cNvSpPr>
              <p:nvPr/>
            </p:nvSpPr>
            <p:spPr bwMode="auto">
              <a:xfrm>
                <a:off x="2816" y="1665"/>
                <a:ext cx="39" cy="43"/>
              </a:xfrm>
              <a:custGeom>
                <a:avLst/>
                <a:gdLst>
                  <a:gd name="T0" fmla="*/ 0 w 78"/>
                  <a:gd name="T1" fmla="*/ 40 h 86"/>
                  <a:gd name="T2" fmla="*/ 78 w 78"/>
                  <a:gd name="T3" fmla="*/ 86 h 86"/>
                  <a:gd name="T4" fmla="*/ 71 w 78"/>
                  <a:gd name="T5" fmla="*/ 0 h 86"/>
                  <a:gd name="T6" fmla="*/ 0 w 78"/>
                  <a:gd name="T7" fmla="*/ 4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86">
                    <a:moveTo>
                      <a:pt x="0" y="40"/>
                    </a:moveTo>
                    <a:lnTo>
                      <a:pt x="78" y="86"/>
                    </a:lnTo>
                    <a:lnTo>
                      <a:pt x="71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62556" name="Group 28"/>
            <p:cNvGrpSpPr>
              <a:grpSpLocks/>
            </p:cNvGrpSpPr>
            <p:nvPr/>
          </p:nvGrpSpPr>
          <p:grpSpPr bwMode="auto">
            <a:xfrm>
              <a:off x="2855" y="1309"/>
              <a:ext cx="462" cy="458"/>
              <a:chOff x="2855" y="1309"/>
              <a:chExt cx="462" cy="458"/>
            </a:xfrm>
          </p:grpSpPr>
          <p:sp>
            <p:nvSpPr>
              <p:cNvPr id="662557" name="Line 29"/>
              <p:cNvSpPr>
                <a:spLocks noChangeShapeType="1"/>
              </p:cNvSpPr>
              <p:nvPr/>
            </p:nvSpPr>
            <p:spPr bwMode="auto">
              <a:xfrm>
                <a:off x="2855" y="1309"/>
                <a:ext cx="435" cy="43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2558" name="Freeform 30"/>
              <p:cNvSpPr>
                <a:spLocks/>
              </p:cNvSpPr>
              <p:nvPr/>
            </p:nvSpPr>
            <p:spPr bwMode="auto">
              <a:xfrm>
                <a:off x="3273" y="1726"/>
                <a:ext cx="44" cy="41"/>
              </a:xfrm>
              <a:custGeom>
                <a:avLst/>
                <a:gdLst>
                  <a:gd name="T0" fmla="*/ 0 w 88"/>
                  <a:gd name="T1" fmla="*/ 53 h 83"/>
                  <a:gd name="T2" fmla="*/ 88 w 88"/>
                  <a:gd name="T3" fmla="*/ 83 h 83"/>
                  <a:gd name="T4" fmla="*/ 63 w 88"/>
                  <a:gd name="T5" fmla="*/ 0 h 83"/>
                  <a:gd name="T6" fmla="*/ 0 w 88"/>
                  <a:gd name="T7" fmla="*/ 5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83">
                    <a:moveTo>
                      <a:pt x="0" y="53"/>
                    </a:moveTo>
                    <a:lnTo>
                      <a:pt x="88" y="83"/>
                    </a:lnTo>
                    <a:lnTo>
                      <a:pt x="63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62559" name="Group 31"/>
            <p:cNvGrpSpPr>
              <a:grpSpLocks/>
            </p:cNvGrpSpPr>
            <p:nvPr/>
          </p:nvGrpSpPr>
          <p:grpSpPr bwMode="auto">
            <a:xfrm>
              <a:off x="0" y="709"/>
              <a:ext cx="1973" cy="998"/>
              <a:chOff x="0" y="709"/>
              <a:chExt cx="1973" cy="998"/>
            </a:xfrm>
          </p:grpSpPr>
          <p:sp>
            <p:nvSpPr>
              <p:cNvPr id="662560" name="AutoShape 32"/>
              <p:cNvSpPr>
                <a:spLocks noChangeArrowheads="1"/>
              </p:cNvSpPr>
              <p:nvPr/>
            </p:nvSpPr>
            <p:spPr bwMode="auto">
              <a:xfrm>
                <a:off x="0" y="709"/>
                <a:ext cx="1973" cy="998"/>
              </a:xfrm>
              <a:prstGeom prst="flowChartAlternateProcess">
                <a:avLst/>
              </a:prstGeom>
              <a:solidFill>
                <a:srgbClr val="FFFFCC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2561" name="Text Box 33"/>
              <p:cNvSpPr txBox="1">
                <a:spLocks noChangeArrowheads="1"/>
              </p:cNvSpPr>
              <p:nvPr/>
            </p:nvSpPr>
            <p:spPr bwMode="auto">
              <a:xfrm>
                <a:off x="9" y="737"/>
                <a:ext cx="1918" cy="9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de-DE" sz="1600" i="0">
                    <a:solidFill>
                      <a:srgbClr val="FF0000"/>
                    </a:solidFill>
                  </a:rPr>
                  <a:t>ELECTRON SPECTROSCOPY</a:t>
                </a:r>
                <a:endParaRPr lang="de-DE" sz="1600" i="0"/>
              </a:p>
              <a:p>
                <a:pPr eaLnBrk="1" hangingPunct="1"/>
                <a:r>
                  <a:rPr lang="de-DE" sz="1600" i="0">
                    <a:solidFill>
                      <a:schemeClr val="accent2"/>
                    </a:solidFill>
                  </a:rPr>
                  <a:t>high-resolution electron </a:t>
                </a:r>
              </a:p>
              <a:p>
                <a:pPr eaLnBrk="1" hangingPunct="1"/>
                <a:r>
                  <a:rPr lang="de-DE" sz="1600" i="0">
                    <a:solidFill>
                      <a:schemeClr val="accent2"/>
                    </a:solidFill>
                  </a:rPr>
                  <a:t>spectroscopy </a:t>
                </a:r>
              </a:p>
              <a:p>
                <a:pPr eaLnBrk="1" hangingPunct="1"/>
                <a:r>
                  <a:rPr lang="de-DE" sz="1600" i="0">
                    <a:solidFill>
                      <a:schemeClr val="accent2"/>
                    </a:solidFill>
                  </a:rPr>
                  <a:t>complementray to the</a:t>
                </a:r>
              </a:p>
              <a:p>
                <a:pPr eaLnBrk="1" hangingPunct="1"/>
                <a:r>
                  <a:rPr lang="de-DE" sz="1600" i="0">
                    <a:solidFill>
                      <a:schemeClr val="accent2"/>
                    </a:solidFill>
                  </a:rPr>
                  <a:t>x-ray channel</a:t>
                </a:r>
              </a:p>
              <a:p>
                <a:pPr eaLnBrk="1" hangingPunct="1"/>
                <a:endParaRPr lang="de-DE" sz="1400" i="0"/>
              </a:p>
            </p:txBody>
          </p:sp>
        </p:grpSp>
      </p:grpSp>
      <p:grpSp>
        <p:nvGrpSpPr>
          <p:cNvPr id="662562" name="Group 34"/>
          <p:cNvGrpSpPr>
            <a:grpSpLocks/>
          </p:cNvGrpSpPr>
          <p:nvPr/>
        </p:nvGrpSpPr>
        <p:grpSpPr bwMode="auto">
          <a:xfrm>
            <a:off x="0" y="3573463"/>
            <a:ext cx="8824913" cy="1871662"/>
            <a:chOff x="0" y="2251"/>
            <a:chExt cx="5559" cy="1179"/>
          </a:xfrm>
        </p:grpSpPr>
        <p:sp>
          <p:nvSpPr>
            <p:cNvPr id="662563" name="AutoShape 35"/>
            <p:cNvSpPr>
              <a:spLocks noChangeArrowheads="1"/>
            </p:cNvSpPr>
            <p:nvPr/>
          </p:nvSpPr>
          <p:spPr bwMode="auto">
            <a:xfrm>
              <a:off x="0" y="2251"/>
              <a:ext cx="1973" cy="1179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62564" name="Rectangle 36"/>
            <p:cNvSpPr>
              <a:spLocks noChangeArrowheads="1"/>
            </p:cNvSpPr>
            <p:nvPr/>
          </p:nvSpPr>
          <p:spPr bwMode="auto">
            <a:xfrm>
              <a:off x="4195" y="2528"/>
              <a:ext cx="1364" cy="14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500" i="0">
                  <a:solidFill>
                    <a:srgbClr val="FF0000"/>
                  </a:solidFill>
                  <a:latin typeface="Verdana" pitchFamily="34" charset="0"/>
                </a:rPr>
                <a:t>reaction microscope</a:t>
              </a:r>
              <a:endParaRPr lang="de-DE" sz="1400" i="0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sp>
          <p:nvSpPr>
            <p:cNvPr id="662565" name="Text Box 37"/>
            <p:cNvSpPr txBox="1">
              <a:spLocks noChangeArrowheads="1"/>
            </p:cNvSpPr>
            <p:nvPr/>
          </p:nvSpPr>
          <p:spPr bwMode="auto">
            <a:xfrm>
              <a:off x="0" y="2251"/>
              <a:ext cx="1867" cy="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sz="1600" i="0">
                  <a:solidFill>
                    <a:srgbClr val="FF0000"/>
                  </a:solidFill>
                </a:rPr>
                <a:t>RECOIL ION MOMENTUM</a:t>
              </a:r>
            </a:p>
            <a:p>
              <a:pPr eaLnBrk="1" hangingPunct="1"/>
              <a:r>
                <a:rPr lang="de-DE" sz="1600" i="0">
                  <a:solidFill>
                    <a:srgbClr val="FF0000"/>
                  </a:solidFill>
                </a:rPr>
                <a:t>SPECTROSCOPY</a:t>
              </a:r>
            </a:p>
            <a:p>
              <a:pPr eaLnBrk="1" hangingPunct="1"/>
              <a:r>
                <a:rPr lang="de-DE" sz="1600" i="0">
                  <a:solidFill>
                    <a:schemeClr val="accent2"/>
                  </a:solidFill>
                </a:rPr>
                <a:t>impact parameter sensitive</a:t>
              </a:r>
            </a:p>
            <a:p>
              <a:pPr eaLnBrk="1" hangingPunct="1"/>
              <a:r>
                <a:rPr lang="de-DE" sz="1600" i="0">
                  <a:solidFill>
                    <a:schemeClr val="accent2"/>
                  </a:solidFill>
                </a:rPr>
                <a:t>studies </a:t>
              </a:r>
            </a:p>
            <a:p>
              <a:pPr eaLnBrk="1" hangingPunct="1"/>
              <a:r>
                <a:rPr lang="de-DE" sz="1600" i="0">
                  <a:solidFill>
                    <a:schemeClr val="accent2"/>
                  </a:solidFill>
                </a:rPr>
                <a:t>(e,2e) processes in HCI atom</a:t>
              </a:r>
            </a:p>
            <a:p>
              <a:pPr eaLnBrk="1" hangingPunct="1"/>
              <a:r>
                <a:rPr lang="de-DE" sz="1600" i="0">
                  <a:solidFill>
                    <a:schemeClr val="accent2"/>
                  </a:solidFill>
                </a:rPr>
                <a:t>collisions</a:t>
              </a:r>
            </a:p>
          </p:txBody>
        </p:sp>
      </p:grpSp>
      <p:grpSp>
        <p:nvGrpSpPr>
          <p:cNvPr id="662566" name="Group 38"/>
          <p:cNvGrpSpPr>
            <a:grpSpLocks/>
          </p:cNvGrpSpPr>
          <p:nvPr/>
        </p:nvGrpSpPr>
        <p:grpSpPr bwMode="auto">
          <a:xfrm>
            <a:off x="3276600" y="3716338"/>
            <a:ext cx="5019675" cy="2206625"/>
            <a:chOff x="2014" y="2387"/>
            <a:chExt cx="3162" cy="1390"/>
          </a:xfrm>
        </p:grpSpPr>
        <p:sp>
          <p:nvSpPr>
            <p:cNvPr id="662567" name="Rectangle 39"/>
            <p:cNvSpPr>
              <a:spLocks noChangeArrowheads="1"/>
            </p:cNvSpPr>
            <p:nvPr/>
          </p:nvSpPr>
          <p:spPr bwMode="auto">
            <a:xfrm>
              <a:off x="4195" y="2387"/>
              <a:ext cx="92" cy="14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500" i="0">
                  <a:solidFill>
                    <a:srgbClr val="FF0000"/>
                  </a:solidFill>
                  <a:latin typeface="Verdana" pitchFamily="34" charset="0"/>
                </a:rPr>
                <a:t>X</a:t>
              </a:r>
            </a:p>
          </p:txBody>
        </p:sp>
        <p:sp>
          <p:nvSpPr>
            <p:cNvPr id="662568" name="Rectangle 40"/>
            <p:cNvSpPr>
              <a:spLocks noChangeArrowheads="1"/>
            </p:cNvSpPr>
            <p:nvPr/>
          </p:nvSpPr>
          <p:spPr bwMode="auto">
            <a:xfrm>
              <a:off x="4330" y="2387"/>
              <a:ext cx="846" cy="14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de-DE" sz="1500" i="0">
                  <a:solidFill>
                    <a:srgbClr val="FF0000"/>
                  </a:solidFill>
                  <a:latin typeface="Verdana" pitchFamily="34" charset="0"/>
                </a:rPr>
                <a:t>ray chamber</a:t>
              </a:r>
            </a:p>
          </p:txBody>
        </p:sp>
        <p:sp>
          <p:nvSpPr>
            <p:cNvPr id="662569" name="AutoShape 41"/>
            <p:cNvSpPr>
              <a:spLocks noChangeArrowheads="1"/>
            </p:cNvSpPr>
            <p:nvPr/>
          </p:nvSpPr>
          <p:spPr bwMode="auto">
            <a:xfrm>
              <a:off x="2041" y="2795"/>
              <a:ext cx="1678" cy="953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62570" name="Text Box 42"/>
            <p:cNvSpPr txBox="1">
              <a:spLocks noChangeArrowheads="1"/>
            </p:cNvSpPr>
            <p:nvPr/>
          </p:nvSpPr>
          <p:spPr bwMode="auto">
            <a:xfrm>
              <a:off x="2014" y="2795"/>
              <a:ext cx="1731" cy="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sz="1600" i="0">
                  <a:solidFill>
                    <a:srgbClr val="FF0000"/>
                  </a:solidFill>
                </a:rPr>
                <a:t>X-RAY SPECTROSCOPY</a:t>
              </a:r>
            </a:p>
            <a:p>
              <a:pPr eaLnBrk="1" hangingPunct="1"/>
              <a:r>
                <a:rPr lang="de-DE" sz="1600" i="0">
                  <a:solidFill>
                    <a:schemeClr val="accent2"/>
                  </a:solidFill>
                </a:rPr>
                <a:t>e.g.</a:t>
              </a:r>
            </a:p>
            <a:p>
              <a:pPr eaLnBrk="1" hangingPunct="1"/>
              <a:r>
                <a:rPr lang="de-DE" sz="1600" i="0">
                  <a:solidFill>
                    <a:schemeClr val="accent2"/>
                  </a:solidFill>
                </a:rPr>
                <a:t>precision spectroscropy</a:t>
              </a:r>
            </a:p>
            <a:p>
              <a:pPr eaLnBrk="1" hangingPunct="1"/>
              <a:r>
                <a:rPr lang="de-DE" sz="1600" i="0">
                  <a:solidFill>
                    <a:schemeClr val="accent2"/>
                  </a:solidFill>
                </a:rPr>
                <a:t>photon correlation studies</a:t>
              </a:r>
            </a:p>
            <a:p>
              <a:pPr eaLnBrk="1" hangingPunct="1"/>
              <a:r>
                <a:rPr lang="de-DE" sz="1600" i="0">
                  <a:solidFill>
                    <a:schemeClr val="accent2"/>
                  </a:solidFill>
                </a:rPr>
                <a:t>polarization phenomena</a:t>
              </a:r>
            </a:p>
            <a:p>
              <a:pPr eaLnBrk="1" hangingPunct="1"/>
              <a:endParaRPr lang="de-DE" sz="1600" i="0">
                <a:solidFill>
                  <a:schemeClr val="accent2"/>
                </a:solidFill>
              </a:endParaRPr>
            </a:p>
          </p:txBody>
        </p:sp>
      </p:grpSp>
      <p:pic>
        <p:nvPicPr>
          <p:cNvPr id="662571" name="Picture 43" descr="strip-d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437063"/>
            <a:ext cx="2159000" cy="2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62572" name="Object 44"/>
          <p:cNvGraphicFramePr>
            <a:graphicFrameLocks noChangeAspect="1"/>
          </p:cNvGraphicFramePr>
          <p:nvPr/>
        </p:nvGraphicFramePr>
        <p:xfrm>
          <a:off x="5940425" y="2416175"/>
          <a:ext cx="2571750" cy="444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7" name="CorelPhotoPaint.Image.9" r:id="rId5" imgW="4526984" imgH="7817252" progId="CorelPhotoPaint.Image.9">
                  <p:embed/>
                </p:oleObj>
              </mc:Choice>
              <mc:Fallback>
                <p:oleObj name="CorelPhotoPaint.Image.9" r:id="rId5" imgW="4526984" imgH="7817252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2416175"/>
                        <a:ext cx="2571750" cy="444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2573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4581525"/>
            <a:ext cx="3233737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2574" name="Text Box 46"/>
          <p:cNvSpPr txBox="1">
            <a:spLocks noChangeArrowheads="1"/>
          </p:cNvSpPr>
          <p:nvPr/>
        </p:nvSpPr>
        <p:spPr bwMode="auto">
          <a:xfrm>
            <a:off x="7524750" y="5013325"/>
            <a:ext cx="122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v-SE" i="0">
                <a:solidFill>
                  <a:schemeClr val="bg1"/>
                </a:solidFill>
                <a:latin typeface="Verdana" pitchFamily="34" charset="0"/>
              </a:rPr>
              <a:t>”focal”</a:t>
            </a:r>
            <a:endParaRPr lang="en-US" i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62575" name="Rectangle 47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2800" i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Research Instruments at GSI for Atomic Physics</a:t>
            </a:r>
          </a:p>
        </p:txBody>
      </p:sp>
    </p:spTree>
    <p:extLst>
      <p:ext uri="{BB962C8B-B14F-4D97-AF65-F5344CB8AC3E}">
        <p14:creationId xmlns:p14="http://schemas.microsoft.com/office/powerpoint/2010/main" val="147531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625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000"/>
                                        <p:tgtEl>
                                          <p:spTgt spid="6625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62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625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6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6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74" grpId="0"/>
      <p:bldP spid="66257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3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37196" r="52214" b="27365"/>
          <a:stretch>
            <a:fillRect/>
          </a:stretch>
        </p:blipFill>
        <p:spPr bwMode="auto">
          <a:xfrm>
            <a:off x="1476375" y="1670050"/>
            <a:ext cx="5183188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9235" name="Rectangle 35"/>
          <p:cNvSpPr>
            <a:spLocks noChangeArrowheads="1"/>
          </p:cNvSpPr>
          <p:nvPr/>
        </p:nvSpPr>
        <p:spPr bwMode="auto">
          <a:xfrm>
            <a:off x="6623050" y="1644650"/>
            <a:ext cx="936625" cy="403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43" name="Text Box 43"/>
          <p:cNvSpPr txBox="1">
            <a:spLocks noChangeArrowheads="1"/>
          </p:cNvSpPr>
          <p:nvPr/>
        </p:nvSpPr>
        <p:spPr bwMode="auto">
          <a:xfrm>
            <a:off x="1547813" y="4076700"/>
            <a:ext cx="103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3600"/>
              <a:t>U</a:t>
            </a:r>
            <a:r>
              <a:rPr lang="de-DE" sz="3600" baseline="30000"/>
              <a:t>92+</a:t>
            </a:r>
            <a:endParaRPr lang="de-DE" sz="3600"/>
          </a:p>
        </p:txBody>
      </p:sp>
      <p:sp>
        <p:nvSpPr>
          <p:cNvPr id="179244" name="Rectangle 44"/>
          <p:cNvSpPr>
            <a:spLocks noChangeArrowheads="1"/>
          </p:cNvSpPr>
          <p:nvPr/>
        </p:nvSpPr>
        <p:spPr bwMode="auto">
          <a:xfrm>
            <a:off x="6048375" y="3759200"/>
            <a:ext cx="936625" cy="719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438" name="Text Box 52"/>
          <p:cNvSpPr txBox="1">
            <a:spLocks noChangeArrowheads="1"/>
          </p:cNvSpPr>
          <p:nvPr/>
        </p:nvSpPr>
        <p:spPr bwMode="auto">
          <a:xfrm>
            <a:off x="1862138" y="188913"/>
            <a:ext cx="516731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3200">
                <a:solidFill>
                  <a:schemeClr val="bg1"/>
                </a:solidFill>
                <a:latin typeface="Verdana" pitchFamily="34" charset="0"/>
              </a:rPr>
              <a:t>Extreme Dynamic Fields</a:t>
            </a:r>
          </a:p>
        </p:txBody>
      </p:sp>
      <p:sp>
        <p:nvSpPr>
          <p:cNvPr id="179254" name="Text Box 54"/>
          <p:cNvSpPr txBox="1">
            <a:spLocks noChangeArrowheads="1"/>
          </p:cNvSpPr>
          <p:nvPr/>
        </p:nvSpPr>
        <p:spPr bwMode="auto">
          <a:xfrm>
            <a:off x="1835150" y="5734050"/>
            <a:ext cx="38862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de-DE" sz="2400"/>
              <a:t>0         87         94       97          98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sz="2400"/>
              <a:t>Percent</a:t>
            </a:r>
            <a:r>
              <a:rPr lang="de-DE" sz="2400"/>
              <a:t> of Light Velocity </a:t>
            </a:r>
          </a:p>
        </p:txBody>
      </p:sp>
      <p:sp>
        <p:nvSpPr>
          <p:cNvPr id="179256" name="Oval 56"/>
          <p:cNvSpPr>
            <a:spLocks noChangeArrowheads="1"/>
          </p:cNvSpPr>
          <p:nvPr/>
        </p:nvSpPr>
        <p:spPr bwMode="auto">
          <a:xfrm>
            <a:off x="6010275" y="2420938"/>
            <a:ext cx="719138" cy="720725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rgbClr val="CDF3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FF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57" name="Line 57"/>
          <p:cNvSpPr>
            <a:spLocks noChangeShapeType="1"/>
          </p:cNvSpPr>
          <p:nvPr/>
        </p:nvSpPr>
        <p:spPr bwMode="auto">
          <a:xfrm flipV="1">
            <a:off x="6586538" y="2852738"/>
            <a:ext cx="533400" cy="762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58" name="Line 58"/>
          <p:cNvSpPr>
            <a:spLocks noChangeShapeType="1"/>
          </p:cNvSpPr>
          <p:nvPr/>
        </p:nvSpPr>
        <p:spPr bwMode="auto">
          <a:xfrm flipV="1">
            <a:off x="6551613" y="2097088"/>
            <a:ext cx="457200" cy="5334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59" name="Line 59"/>
          <p:cNvSpPr>
            <a:spLocks noChangeShapeType="1"/>
          </p:cNvSpPr>
          <p:nvPr/>
        </p:nvSpPr>
        <p:spPr bwMode="auto">
          <a:xfrm flipH="1" flipV="1">
            <a:off x="5938838" y="2205038"/>
            <a:ext cx="381000" cy="3810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60" name="Line 60"/>
          <p:cNvSpPr>
            <a:spLocks noChangeShapeType="1"/>
          </p:cNvSpPr>
          <p:nvPr/>
        </p:nvSpPr>
        <p:spPr bwMode="auto">
          <a:xfrm flipH="1">
            <a:off x="6053138" y="2781300"/>
            <a:ext cx="322262" cy="504825"/>
          </a:xfrm>
          <a:prstGeom prst="line">
            <a:avLst/>
          </a:prstGeom>
          <a:noFill/>
          <a:ln w="50800">
            <a:solidFill>
              <a:srgbClr val="FF0066"/>
            </a:solidFill>
            <a:round/>
            <a:headEnd type="oval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61" name="Line 61"/>
          <p:cNvSpPr>
            <a:spLocks noChangeShapeType="1"/>
          </p:cNvSpPr>
          <p:nvPr/>
        </p:nvSpPr>
        <p:spPr bwMode="auto">
          <a:xfrm>
            <a:off x="6372225" y="3017838"/>
            <a:ext cx="152400" cy="3810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62" name="Line 62"/>
          <p:cNvSpPr>
            <a:spLocks noChangeShapeType="1"/>
          </p:cNvSpPr>
          <p:nvPr/>
        </p:nvSpPr>
        <p:spPr bwMode="auto">
          <a:xfrm flipH="1" flipV="1">
            <a:off x="5219700" y="1958975"/>
            <a:ext cx="936625" cy="8636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63" name="Line 63"/>
          <p:cNvSpPr>
            <a:spLocks noChangeShapeType="1"/>
          </p:cNvSpPr>
          <p:nvPr/>
        </p:nvSpPr>
        <p:spPr bwMode="auto">
          <a:xfrm flipV="1">
            <a:off x="6515100" y="2319338"/>
            <a:ext cx="865188" cy="431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64" name="Line 64"/>
          <p:cNvSpPr>
            <a:spLocks noChangeShapeType="1"/>
          </p:cNvSpPr>
          <p:nvPr/>
        </p:nvSpPr>
        <p:spPr bwMode="auto">
          <a:xfrm>
            <a:off x="6515100" y="3038475"/>
            <a:ext cx="504825" cy="8651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65" name="Line 65"/>
          <p:cNvSpPr>
            <a:spLocks noChangeShapeType="1"/>
          </p:cNvSpPr>
          <p:nvPr/>
        </p:nvSpPr>
        <p:spPr bwMode="auto">
          <a:xfrm flipH="1" flipV="1">
            <a:off x="5435600" y="2174875"/>
            <a:ext cx="936625" cy="8636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66" name="Line 66"/>
          <p:cNvSpPr>
            <a:spLocks noChangeShapeType="1"/>
          </p:cNvSpPr>
          <p:nvPr/>
        </p:nvSpPr>
        <p:spPr bwMode="auto">
          <a:xfrm flipV="1">
            <a:off x="6227763" y="2174875"/>
            <a:ext cx="215900" cy="431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67" name="Line 67"/>
          <p:cNvSpPr>
            <a:spLocks noChangeShapeType="1"/>
          </p:cNvSpPr>
          <p:nvPr/>
        </p:nvSpPr>
        <p:spPr bwMode="auto">
          <a:xfrm flipH="1">
            <a:off x="5507038" y="3038475"/>
            <a:ext cx="649287" cy="79216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42" name="Line 42"/>
          <p:cNvSpPr>
            <a:spLocks noChangeShapeType="1"/>
          </p:cNvSpPr>
          <p:nvPr/>
        </p:nvSpPr>
        <p:spPr bwMode="auto">
          <a:xfrm>
            <a:off x="5026025" y="5141913"/>
            <a:ext cx="431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46" name="Line 46"/>
          <p:cNvSpPr>
            <a:spLocks noChangeShapeType="1"/>
          </p:cNvSpPr>
          <p:nvPr/>
        </p:nvSpPr>
        <p:spPr bwMode="auto">
          <a:xfrm>
            <a:off x="5429250" y="4046538"/>
            <a:ext cx="0" cy="11525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47" name="Line 47"/>
          <p:cNvSpPr>
            <a:spLocks noChangeShapeType="1"/>
          </p:cNvSpPr>
          <p:nvPr/>
        </p:nvSpPr>
        <p:spPr bwMode="auto">
          <a:xfrm>
            <a:off x="5688013" y="4046538"/>
            <a:ext cx="0" cy="1152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45" name="Line 45"/>
          <p:cNvSpPr>
            <a:spLocks noChangeShapeType="1"/>
          </p:cNvSpPr>
          <p:nvPr/>
        </p:nvSpPr>
        <p:spPr bwMode="auto">
          <a:xfrm flipV="1">
            <a:off x="5688013" y="5127625"/>
            <a:ext cx="5762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48" name="Line 48"/>
          <p:cNvSpPr>
            <a:spLocks noChangeShapeType="1"/>
          </p:cNvSpPr>
          <p:nvPr/>
        </p:nvSpPr>
        <p:spPr bwMode="auto">
          <a:xfrm>
            <a:off x="5429250" y="4987925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402" name="Rectangle 202"/>
          <p:cNvSpPr>
            <a:spLocks noChangeArrowheads="1"/>
          </p:cNvSpPr>
          <p:nvPr/>
        </p:nvSpPr>
        <p:spPr bwMode="auto">
          <a:xfrm>
            <a:off x="7524750" y="1644650"/>
            <a:ext cx="863600" cy="403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53" name="Rectangle 53"/>
          <p:cNvSpPr>
            <a:spLocks noChangeArrowheads="1"/>
          </p:cNvSpPr>
          <p:nvPr/>
        </p:nvSpPr>
        <p:spPr bwMode="auto">
          <a:xfrm>
            <a:off x="1476375" y="1628775"/>
            <a:ext cx="6913563" cy="5027613"/>
          </a:xfrm>
          <a:prstGeom prst="rect">
            <a:avLst/>
          </a:prstGeom>
          <a:solidFill>
            <a:srgbClr val="3333CC">
              <a:alpha val="21960"/>
            </a:srgbClr>
          </a:solidFill>
          <a:ln w="3810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49" name="Rectangle 49"/>
          <p:cNvSpPr>
            <a:spLocks noChangeArrowheads="1"/>
          </p:cNvSpPr>
          <p:nvPr/>
        </p:nvSpPr>
        <p:spPr bwMode="auto">
          <a:xfrm>
            <a:off x="6018213" y="4794250"/>
            <a:ext cx="1485900" cy="557213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B2"/>
              </a:gs>
              <a:gs pos="100000">
                <a:srgbClr val="FFFF00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hangingPunct="0"/>
            <a:r>
              <a:rPr lang="de-DE" sz="2800"/>
              <a:t>t </a:t>
            </a:r>
            <a:r>
              <a:rPr lang="de-DE" sz="2800">
                <a:sym typeface="Symbol" pitchFamily="18" charset="2"/>
              </a:rPr>
              <a:t> 0.1 as</a:t>
            </a:r>
            <a:endParaRPr lang="de-DE" sz="4400">
              <a:latin typeface="Times New Roman" pitchFamily="18" charset="0"/>
            </a:endParaRPr>
          </a:p>
        </p:txBody>
      </p:sp>
      <p:sp>
        <p:nvSpPr>
          <p:cNvPr id="179395" name="Rectangle 195"/>
          <p:cNvSpPr>
            <a:spLocks noChangeArrowheads="1"/>
          </p:cNvSpPr>
          <p:nvPr/>
        </p:nvSpPr>
        <p:spPr bwMode="auto">
          <a:xfrm>
            <a:off x="6011863" y="5357813"/>
            <a:ext cx="2170112" cy="557212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B2"/>
              </a:gs>
              <a:gs pos="100000">
                <a:srgbClr val="FFFF00"/>
              </a:gs>
            </a:gsLst>
            <a:lin ang="5400000" scaled="1"/>
          </a:gra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hangingPunct="0"/>
            <a:r>
              <a:rPr lang="de-DE" sz="2800"/>
              <a:t>I </a:t>
            </a:r>
            <a:r>
              <a:rPr lang="de-DE" sz="2800">
                <a:sym typeface="Symbol" pitchFamily="18" charset="2"/>
              </a:rPr>
              <a:t> 10</a:t>
            </a:r>
            <a:r>
              <a:rPr lang="de-DE" sz="2800" baseline="30000">
                <a:sym typeface="Symbol" pitchFamily="18" charset="2"/>
              </a:rPr>
              <a:t>21</a:t>
            </a:r>
            <a:r>
              <a:rPr lang="de-DE" sz="2800">
                <a:sym typeface="Symbol" pitchFamily="18" charset="2"/>
              </a:rPr>
              <a:t> W/cm</a:t>
            </a:r>
            <a:r>
              <a:rPr lang="de-DE" sz="2800" baseline="30000">
                <a:sym typeface="Symbol" pitchFamily="18" charset="2"/>
              </a:rPr>
              <a:t>2</a:t>
            </a:r>
            <a:endParaRPr lang="de-DE" sz="44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79403" name="Line 203"/>
          <p:cNvSpPr>
            <a:spLocks noChangeShapeType="1"/>
          </p:cNvSpPr>
          <p:nvPr/>
        </p:nvSpPr>
        <p:spPr bwMode="auto">
          <a:xfrm>
            <a:off x="7451725" y="2781300"/>
            <a:ext cx="0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404" name="Text Box 204"/>
          <p:cNvSpPr txBox="1">
            <a:spLocks noChangeArrowheads="1"/>
          </p:cNvSpPr>
          <p:nvPr/>
        </p:nvSpPr>
        <p:spPr bwMode="auto">
          <a:xfrm>
            <a:off x="6877050" y="2852738"/>
            <a:ext cx="1563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2800"/>
              <a:t>b ~ 10</a:t>
            </a:r>
            <a:r>
              <a:rPr lang="de-DE" sz="2800" baseline="30000"/>
              <a:t>6</a:t>
            </a:r>
            <a:r>
              <a:rPr lang="de-DE" sz="2800"/>
              <a:t> fm</a:t>
            </a:r>
          </a:p>
        </p:txBody>
      </p:sp>
      <p:sp>
        <p:nvSpPr>
          <p:cNvPr id="179399" name="Line 199"/>
          <p:cNvSpPr>
            <a:spLocks noChangeShapeType="1"/>
          </p:cNvSpPr>
          <p:nvPr/>
        </p:nvSpPr>
        <p:spPr bwMode="auto">
          <a:xfrm>
            <a:off x="6516688" y="3500438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400" name="Line 200"/>
          <p:cNvSpPr>
            <a:spLocks noChangeShapeType="1"/>
          </p:cNvSpPr>
          <p:nvPr/>
        </p:nvSpPr>
        <p:spPr bwMode="auto">
          <a:xfrm>
            <a:off x="6443663" y="2781300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79405" name="Object 205"/>
          <p:cNvGraphicFramePr>
            <a:graphicFrameLocks noChangeAspect="1"/>
          </p:cNvGraphicFramePr>
          <p:nvPr/>
        </p:nvGraphicFramePr>
        <p:xfrm>
          <a:off x="5883275" y="1660525"/>
          <a:ext cx="1177925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14" name="Formel" r:id="rId4" imgW="482181" imgH="215713" progId="Equation.3">
                  <p:embed/>
                </p:oleObj>
              </mc:Choice>
              <mc:Fallback>
                <p:oleObj name="Formel" r:id="rId4" imgW="482181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3275" y="1660525"/>
                        <a:ext cx="1177925" cy="52705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 algn="ctr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406" name="Object 206"/>
          <p:cNvGraphicFramePr>
            <a:graphicFrameLocks noChangeAspect="1"/>
          </p:cNvGraphicFramePr>
          <p:nvPr/>
        </p:nvGraphicFramePr>
        <p:xfrm>
          <a:off x="5805488" y="3919538"/>
          <a:ext cx="1643062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15" name="Formel" r:id="rId6" imgW="672840" imgH="266400" progId="Equation.3">
                  <p:embed/>
                </p:oleObj>
              </mc:Choice>
              <mc:Fallback>
                <p:oleObj name="Formel" r:id="rId6" imgW="6728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5488" y="3919538"/>
                        <a:ext cx="1643062" cy="65087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 algn="ctr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407" name="Object 207"/>
          <p:cNvGraphicFramePr>
            <a:graphicFrameLocks noChangeAspect="1"/>
          </p:cNvGraphicFramePr>
          <p:nvPr/>
        </p:nvGraphicFramePr>
        <p:xfrm>
          <a:off x="1508125" y="1660525"/>
          <a:ext cx="1728788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16" name="Equation" r:id="rId8" imgW="774364" imgH="444307" progId="Equation.3">
                  <p:embed/>
                </p:oleObj>
              </mc:Choice>
              <mc:Fallback>
                <p:oleObj name="Equation" r:id="rId8" imgW="774364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125" y="1660525"/>
                        <a:ext cx="1728788" cy="100488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412" name="Text Box 212"/>
          <p:cNvSpPr txBox="1">
            <a:spLocks noChangeArrowheads="1"/>
          </p:cNvSpPr>
          <p:nvPr/>
        </p:nvSpPr>
        <p:spPr bwMode="auto">
          <a:xfrm>
            <a:off x="-87314" y="893763"/>
            <a:ext cx="7323609" cy="156966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200" dirty="0"/>
              <a:t>Explore correlated electron dynamics  </a:t>
            </a:r>
          </a:p>
          <a:p>
            <a:pPr eaLnBrk="1" hangingPunct="1"/>
            <a:r>
              <a:rPr lang="en-GB" sz="3200" dirty="0"/>
              <a:t>          - on sub-</a:t>
            </a:r>
            <a:r>
              <a:rPr lang="en-GB" sz="3200" dirty="0" err="1"/>
              <a:t>attosecond</a:t>
            </a:r>
            <a:r>
              <a:rPr lang="en-GB" sz="3200" dirty="0"/>
              <a:t> time-scale</a:t>
            </a:r>
          </a:p>
          <a:p>
            <a:pPr eaLnBrk="1" hangingPunct="1"/>
            <a:r>
              <a:rPr lang="en-GB" sz="3200" dirty="0"/>
              <a:t>          - not accessible by other means</a:t>
            </a:r>
          </a:p>
        </p:txBody>
      </p:sp>
      <p:sp>
        <p:nvSpPr>
          <p:cNvPr id="37" name="Text Box 102"/>
          <p:cNvSpPr txBox="1">
            <a:spLocks noChangeArrowheads="1"/>
          </p:cNvSpPr>
          <p:nvPr/>
        </p:nvSpPr>
        <p:spPr bwMode="auto">
          <a:xfrm>
            <a:off x="-36513" y="4791075"/>
            <a:ext cx="9180513" cy="20621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200"/>
              <a:t>Explore relativistic quantum dynamics </a:t>
            </a:r>
          </a:p>
          <a:p>
            <a:pPr eaLnBrk="1" hangingPunct="1"/>
            <a:r>
              <a:rPr lang="en-GB" sz="3200"/>
              <a:t>  - particle production</a:t>
            </a:r>
          </a:p>
          <a:p>
            <a:pPr eaLnBrk="1" hangingPunct="1"/>
            <a:r>
              <a:rPr lang="en-GB" sz="3200"/>
              <a:t>  - non-perturbative regime</a:t>
            </a:r>
          </a:p>
          <a:p>
            <a:pPr eaLnBrk="1" hangingPunct="1"/>
            <a:r>
              <a:rPr lang="en-GB" sz="3200"/>
              <a:t>  - coupling to the radiation field </a:t>
            </a:r>
          </a:p>
        </p:txBody>
      </p:sp>
    </p:spTree>
    <p:extLst>
      <p:ext uri="{BB962C8B-B14F-4D97-AF65-F5344CB8AC3E}">
        <p14:creationId xmlns:p14="http://schemas.microsoft.com/office/powerpoint/2010/main" val="423769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79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9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9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7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35" grpId="0" animBg="1"/>
      <p:bldP spid="179243" grpId="0"/>
      <p:bldP spid="179244" grpId="0" animBg="1"/>
      <p:bldP spid="179254" grpId="0"/>
      <p:bldP spid="179256" grpId="0" animBg="1"/>
      <p:bldP spid="179257" grpId="0" animBg="1"/>
      <p:bldP spid="179258" grpId="0" animBg="1"/>
      <p:bldP spid="179259" grpId="0" animBg="1"/>
      <p:bldP spid="179260" grpId="0" animBg="1"/>
      <p:bldP spid="179261" grpId="0" animBg="1"/>
      <p:bldP spid="179262" grpId="0" animBg="1"/>
      <p:bldP spid="179263" grpId="0" animBg="1"/>
      <p:bldP spid="179264" grpId="0" animBg="1"/>
      <p:bldP spid="179265" grpId="0" animBg="1"/>
      <p:bldP spid="179266" grpId="0" animBg="1"/>
      <p:bldP spid="179267" grpId="0" animBg="1"/>
      <p:bldP spid="179242" grpId="0" animBg="1"/>
      <p:bldP spid="179246" grpId="0" animBg="1"/>
      <p:bldP spid="179247" grpId="0" animBg="1"/>
      <p:bldP spid="179245" grpId="0" animBg="1"/>
      <p:bldP spid="179248" grpId="0" animBg="1"/>
      <p:bldP spid="179402" grpId="0" animBg="1"/>
      <p:bldP spid="179253" grpId="0" animBg="1"/>
      <p:bldP spid="179249" grpId="0" animBg="1"/>
      <p:bldP spid="179395" grpId="0" animBg="1"/>
      <p:bldP spid="179403" grpId="0" animBg="1"/>
      <p:bldP spid="179404" grpId="0"/>
      <p:bldP spid="179399" grpId="0" animBg="1"/>
      <p:bldP spid="179400" grpId="0" animBg="1"/>
      <p:bldP spid="179412" grpId="0" animBg="1"/>
      <p:bldP spid="3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XFEL_Osdorfer-Born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1" b="21202"/>
          <a:stretch>
            <a:fillRect/>
          </a:stretch>
        </p:blipFill>
        <p:spPr bwMode="auto">
          <a:xfrm>
            <a:off x="4284663" y="2905125"/>
            <a:ext cx="488315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8300"/>
            <a:ext cx="4410075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0" descr="FAIR_V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0" y="3332163"/>
            <a:ext cx="130651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european-xfel-logo-497x49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332163"/>
            <a:ext cx="11176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0" y="2924175"/>
            <a:ext cx="2227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1600" b="1">
                <a:solidFill>
                  <a:schemeClr val="bg1"/>
                </a:solidFill>
              </a:rPr>
              <a:t>Ions and Antiprotons</a:t>
            </a:r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8172450" y="2995613"/>
            <a:ext cx="99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1600" b="1">
                <a:solidFill>
                  <a:schemeClr val="bg1"/>
                </a:solidFill>
              </a:rPr>
              <a:t>Photons</a:t>
            </a:r>
          </a:p>
        </p:txBody>
      </p:sp>
      <p:sp>
        <p:nvSpPr>
          <p:cNvPr id="7176" name="Textfeld 2"/>
          <p:cNvSpPr txBox="1">
            <a:spLocks noChangeArrowheads="1"/>
          </p:cNvSpPr>
          <p:nvPr/>
        </p:nvSpPr>
        <p:spPr bwMode="auto">
          <a:xfrm>
            <a:off x="206375" y="1196975"/>
            <a:ext cx="580548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400" b="1"/>
              <a:t>Light sources for accelerators</a:t>
            </a:r>
          </a:p>
          <a:p>
            <a:pPr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400" b="1"/>
              <a:t>Optics (X-Ray) for FELs, synchrotrons, storage rings, and traps</a:t>
            </a:r>
          </a:p>
          <a:p>
            <a:pPr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400" b="1"/>
              <a:t>Advanced laser-based accelerator concepts</a:t>
            </a:r>
          </a:p>
          <a:p>
            <a:pPr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400" b="1"/>
              <a:t>Physics in extreme laser and particle fields</a:t>
            </a:r>
          </a:p>
          <a:p>
            <a:pPr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400" b="1"/>
              <a:t>Diagnostics and Detectors</a:t>
            </a:r>
          </a:p>
          <a:p>
            <a:pPr eaLnBrk="1" hangingPunct="1">
              <a:buFont typeface="Arial" pitchFamily="34" charset="0"/>
              <a:buChar char="•"/>
            </a:pPr>
            <a:endParaRPr lang="de-DE" sz="1400" b="1"/>
          </a:p>
        </p:txBody>
      </p:sp>
      <p:sp>
        <p:nvSpPr>
          <p:cNvPr id="7177" name="Textfeld 1"/>
          <p:cNvSpPr txBox="1">
            <a:spLocks noChangeArrowheads="1"/>
          </p:cNvSpPr>
          <p:nvPr/>
        </p:nvSpPr>
        <p:spPr bwMode="auto">
          <a:xfrm>
            <a:off x="1187450" y="238125"/>
            <a:ext cx="65453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3600" dirty="0">
                <a:solidFill>
                  <a:schemeClr val="bg1"/>
                </a:solidFill>
              </a:rPr>
              <a:t>Research </a:t>
            </a:r>
            <a:r>
              <a:rPr lang="de-DE" sz="3600" dirty="0" smtClean="0">
                <a:solidFill>
                  <a:schemeClr val="bg1"/>
                </a:solidFill>
              </a:rPr>
              <a:t>Fields </a:t>
            </a:r>
            <a:r>
              <a:rPr lang="de-DE" sz="3600" dirty="0" err="1">
                <a:solidFill>
                  <a:schemeClr val="bg1"/>
                </a:solidFill>
              </a:rPr>
              <a:t>of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the</a:t>
            </a:r>
            <a:r>
              <a:rPr lang="de-DE" sz="3600" dirty="0">
                <a:solidFill>
                  <a:schemeClr val="bg1"/>
                </a:solidFill>
              </a:rPr>
              <a:t> Institute</a:t>
            </a:r>
          </a:p>
        </p:txBody>
      </p:sp>
    </p:spTree>
    <p:extLst>
      <p:ext uri="{BB962C8B-B14F-4D97-AF65-F5344CB8AC3E}">
        <p14:creationId xmlns:p14="http://schemas.microsoft.com/office/powerpoint/2010/main" val="2904122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0" y="112605"/>
            <a:ext cx="91439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Electromagnetic</a:t>
            </a:r>
            <a:r>
              <a:rPr lang="de-DE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Phenomena</a:t>
            </a:r>
            <a:r>
              <a:rPr lang="de-DE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under</a:t>
            </a:r>
            <a:r>
              <a:rPr lang="de-DE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Extreme 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              &amp; </a:t>
            </a:r>
            <a:r>
              <a:rPr lang="de-DE" sz="24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Unusual</a:t>
            </a:r>
            <a:r>
              <a:rPr lang="de-DE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Conditions</a:t>
            </a:r>
            <a:r>
              <a:rPr lang="de-DE" sz="2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				</a:t>
            </a:r>
          </a:p>
        </p:txBody>
      </p:sp>
      <p:graphicFrame>
        <p:nvGraphicFramePr>
          <p:cNvPr id="870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128001"/>
              </p:ext>
            </p:extLst>
          </p:nvPr>
        </p:nvGraphicFramePr>
        <p:xfrm>
          <a:off x="4785471" y="1032182"/>
          <a:ext cx="4337113" cy="559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3" name="Folie" r:id="rId3" imgW="3168474" imgH="4225958" progId="PowerPoint.Slide.8">
                  <p:embed/>
                </p:oleObj>
              </mc:Choice>
              <mc:Fallback>
                <p:oleObj name="Folie" r:id="rId3" imgW="3168474" imgH="4225958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471" y="1032182"/>
                        <a:ext cx="4337113" cy="5591116"/>
                      </a:xfrm>
                      <a:prstGeom prst="rect">
                        <a:avLst/>
                      </a:prstGeom>
                      <a:noFill/>
                      <a:ln w="6350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"/>
          <p:cNvGrpSpPr/>
          <p:nvPr/>
        </p:nvGrpSpPr>
        <p:grpSpPr>
          <a:xfrm>
            <a:off x="-36512" y="1600289"/>
            <a:ext cx="4475163" cy="3557052"/>
            <a:chOff x="-36512" y="1600289"/>
            <a:chExt cx="4475163" cy="3557052"/>
          </a:xfrm>
        </p:grpSpPr>
        <p:pic>
          <p:nvPicPr>
            <p:cNvPr id="9" name="Picture 9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2" b="13519"/>
            <a:stretch>
              <a:fillRect/>
            </a:stretch>
          </p:blipFill>
          <p:spPr bwMode="auto">
            <a:xfrm>
              <a:off x="-36512" y="1985516"/>
              <a:ext cx="4475163" cy="191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Rectangle 44"/>
            <p:cNvSpPr>
              <a:spLocks noChangeArrowheads="1"/>
            </p:cNvSpPr>
            <p:nvPr/>
          </p:nvSpPr>
          <p:spPr bwMode="auto">
            <a:xfrm>
              <a:off x="1871663" y="4438204"/>
              <a:ext cx="936625" cy="719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42"/>
            <p:cNvSpPr>
              <a:spLocks noChangeShapeType="1"/>
            </p:cNvSpPr>
            <p:nvPr/>
          </p:nvSpPr>
          <p:spPr bwMode="auto">
            <a:xfrm>
              <a:off x="2708276" y="4771579"/>
              <a:ext cx="431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Line 47"/>
            <p:cNvSpPr>
              <a:spLocks noChangeShapeType="1"/>
            </p:cNvSpPr>
            <p:nvPr/>
          </p:nvSpPr>
          <p:spPr bwMode="auto">
            <a:xfrm>
              <a:off x="3586163" y="3768279"/>
              <a:ext cx="0" cy="1152525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headEnd type="none" w="sm" len="sm"/>
              <a:tailEnd type="none" w="sm" len="sm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Line 45"/>
            <p:cNvSpPr>
              <a:spLocks noChangeShapeType="1"/>
            </p:cNvSpPr>
            <p:nvPr/>
          </p:nvSpPr>
          <p:spPr bwMode="auto">
            <a:xfrm flipV="1">
              <a:off x="3586163" y="4771579"/>
              <a:ext cx="5762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aphicFrame>
          <p:nvGraphicFramePr>
            <p:cNvPr id="15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2346871"/>
                </p:ext>
              </p:extLst>
            </p:nvPr>
          </p:nvGraphicFramePr>
          <p:xfrm>
            <a:off x="1484313" y="4144516"/>
            <a:ext cx="1393825" cy="534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54" name="Equation" r:id="rId6" imgW="482181" imgH="215713" progId="Equation.3">
                    <p:embed/>
                  </p:oleObj>
                </mc:Choice>
                <mc:Fallback>
                  <p:oleObj name="Equation" r:id="rId6" imgW="482181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4313" y="4144516"/>
                          <a:ext cx="1393825" cy="534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8455595"/>
                </p:ext>
              </p:extLst>
            </p:nvPr>
          </p:nvGraphicFramePr>
          <p:xfrm>
            <a:off x="1446213" y="1600289"/>
            <a:ext cx="1833563" cy="627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55" name="Equation" r:id="rId8" imgW="634725" imgH="253890" progId="Equation.3">
                    <p:embed/>
                  </p:oleObj>
                </mc:Choice>
                <mc:Fallback>
                  <p:oleObj name="Equation" r:id="rId8" imgW="634725" imgH="25389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6213" y="1600289"/>
                          <a:ext cx="1833563" cy="627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Line 47"/>
            <p:cNvSpPr>
              <a:spLocks noChangeShapeType="1"/>
            </p:cNvSpPr>
            <p:nvPr/>
          </p:nvSpPr>
          <p:spPr bwMode="auto">
            <a:xfrm>
              <a:off x="3279776" y="3768279"/>
              <a:ext cx="0" cy="1152525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  <a:headEnd type="none" w="sm" len="sm"/>
              <a:tailEnd type="none" w="sm" len="sm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Abgerundetes Rechteck 1"/>
          <p:cNvSpPr/>
          <p:nvPr/>
        </p:nvSpPr>
        <p:spPr bwMode="auto">
          <a:xfrm>
            <a:off x="107504" y="1075692"/>
            <a:ext cx="4331147" cy="5233627"/>
          </a:xfrm>
          <a:prstGeom prst="roundRect">
            <a:avLst/>
          </a:prstGeom>
          <a:noFill/>
          <a:ln w="44450">
            <a:solidFill>
              <a:srgbClr val="FFC000"/>
            </a:solidFill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Abgerundetes Rechteck 20"/>
          <p:cNvSpPr/>
          <p:nvPr/>
        </p:nvSpPr>
        <p:spPr bwMode="auto">
          <a:xfrm>
            <a:off x="4644008" y="1075693"/>
            <a:ext cx="4331147" cy="5233627"/>
          </a:xfrm>
          <a:prstGeom prst="roundRect">
            <a:avLst/>
          </a:prstGeom>
          <a:noFill/>
          <a:ln w="44450">
            <a:solidFill>
              <a:srgbClr val="FFC000"/>
            </a:solidFill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280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708400" y="4221163"/>
            <a:ext cx="1584325" cy="1368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133" name="Rectangle 2"/>
          <p:cNvSpPr>
            <a:spLocks noChangeArrowheads="1"/>
          </p:cNvSpPr>
          <p:nvPr/>
        </p:nvSpPr>
        <p:spPr bwMode="auto">
          <a:xfrm>
            <a:off x="1606416" y="153386"/>
            <a:ext cx="6729413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3200" b="1" dirty="0">
                <a:solidFill>
                  <a:srgbClr val="FFFFFF"/>
                </a:solidFill>
              </a:rPr>
              <a:t>Helmholtz Institute Jena, HI-Jena</a:t>
            </a:r>
          </a:p>
        </p:txBody>
      </p:sp>
      <p:sp>
        <p:nvSpPr>
          <p:cNvPr id="5134" name="Text Box 5"/>
          <p:cNvSpPr txBox="1">
            <a:spLocks noChangeArrowheads="1"/>
          </p:cNvSpPr>
          <p:nvPr/>
        </p:nvSpPr>
        <p:spPr bwMode="auto">
          <a:xfrm>
            <a:off x="4211960" y="1125538"/>
            <a:ext cx="4859337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sz="2000" b="1" dirty="0">
                <a:solidFill>
                  <a:srgbClr val="17375E"/>
                </a:solidFill>
              </a:rPr>
              <a:t>Great </a:t>
            </a:r>
            <a:r>
              <a:rPr lang="de-DE" sz="2000" b="1" dirty="0" err="1">
                <a:solidFill>
                  <a:srgbClr val="17375E"/>
                </a:solidFill>
              </a:rPr>
              <a:t>expertise</a:t>
            </a:r>
            <a:r>
              <a:rPr lang="de-DE" sz="2000" b="1" dirty="0">
                <a:solidFill>
                  <a:srgbClr val="17375E"/>
                </a:solidFill>
              </a:rPr>
              <a:t> </a:t>
            </a:r>
            <a:r>
              <a:rPr lang="de-DE" sz="2000" b="1" dirty="0" err="1">
                <a:solidFill>
                  <a:srgbClr val="17375E"/>
                </a:solidFill>
              </a:rPr>
              <a:t>of</a:t>
            </a:r>
            <a:r>
              <a:rPr lang="de-DE" sz="2000" b="1" dirty="0">
                <a:solidFill>
                  <a:srgbClr val="17375E"/>
                </a:solidFill>
              </a:rPr>
              <a:t> </a:t>
            </a:r>
            <a:r>
              <a:rPr lang="de-DE" sz="2000" b="1" dirty="0" err="1">
                <a:solidFill>
                  <a:srgbClr val="17375E"/>
                </a:solidFill>
              </a:rPr>
              <a:t>the</a:t>
            </a:r>
            <a:r>
              <a:rPr lang="de-DE" sz="2000" b="1" dirty="0">
                <a:solidFill>
                  <a:srgbClr val="17375E"/>
                </a:solidFill>
              </a:rPr>
              <a:t> FSU in </a:t>
            </a:r>
            <a:r>
              <a:rPr lang="de-DE" sz="2000" b="1" dirty="0" err="1">
                <a:solidFill>
                  <a:srgbClr val="17375E"/>
                </a:solidFill>
              </a:rPr>
              <a:t>the</a:t>
            </a:r>
            <a:r>
              <a:rPr lang="de-DE" sz="2000" b="1" dirty="0">
                <a:solidFill>
                  <a:srgbClr val="17375E"/>
                </a:solidFill>
              </a:rPr>
              <a:t> </a:t>
            </a:r>
            <a:r>
              <a:rPr lang="de-DE" sz="2000" b="1" dirty="0" err="1">
                <a:solidFill>
                  <a:srgbClr val="17375E"/>
                </a:solidFill>
              </a:rPr>
              <a:t>fields</a:t>
            </a:r>
            <a:r>
              <a:rPr lang="de-DE" sz="2000" b="1" dirty="0">
                <a:solidFill>
                  <a:srgbClr val="17375E"/>
                </a:solidFill>
              </a:rPr>
              <a:t> </a:t>
            </a:r>
            <a:r>
              <a:rPr lang="de-DE" sz="2000" b="1" dirty="0" err="1">
                <a:solidFill>
                  <a:srgbClr val="17375E"/>
                </a:solidFill>
              </a:rPr>
              <a:t>of</a:t>
            </a:r>
            <a:r>
              <a:rPr lang="de-DE" sz="2000" b="1" dirty="0">
                <a:solidFill>
                  <a:srgbClr val="17375E"/>
                </a:solidFill>
              </a:rPr>
              <a:t> </a:t>
            </a:r>
            <a:r>
              <a:rPr lang="de-DE" sz="2000" b="1" dirty="0" err="1">
                <a:solidFill>
                  <a:srgbClr val="17375E"/>
                </a:solidFill>
              </a:rPr>
              <a:t>laser</a:t>
            </a:r>
            <a:r>
              <a:rPr lang="de-DE" sz="2000" b="1" dirty="0">
                <a:solidFill>
                  <a:srgbClr val="17375E"/>
                </a:solidFill>
              </a:rPr>
              <a:t> </a:t>
            </a:r>
            <a:r>
              <a:rPr lang="de-DE" sz="2000" b="1" dirty="0" err="1">
                <a:solidFill>
                  <a:srgbClr val="17375E"/>
                </a:solidFill>
              </a:rPr>
              <a:t>physics</a:t>
            </a:r>
            <a:r>
              <a:rPr lang="de-DE" sz="2000" b="1" dirty="0">
                <a:solidFill>
                  <a:srgbClr val="17375E"/>
                </a:solidFill>
              </a:rPr>
              <a:t> </a:t>
            </a:r>
            <a:r>
              <a:rPr lang="de-DE" sz="2000" b="1" dirty="0" err="1">
                <a:solidFill>
                  <a:srgbClr val="17375E"/>
                </a:solidFill>
              </a:rPr>
              <a:t>and</a:t>
            </a:r>
            <a:r>
              <a:rPr lang="de-DE" sz="2000" b="1" dirty="0">
                <a:solidFill>
                  <a:srgbClr val="17375E"/>
                </a:solidFill>
              </a:rPr>
              <a:t> </a:t>
            </a:r>
            <a:r>
              <a:rPr lang="de-DE" sz="2000" b="1" dirty="0" err="1">
                <a:solidFill>
                  <a:srgbClr val="17375E"/>
                </a:solidFill>
              </a:rPr>
              <a:t>photonics</a:t>
            </a:r>
            <a:endParaRPr lang="de-DE" sz="2000" b="1" dirty="0">
              <a:solidFill>
                <a:srgbClr val="17375E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sz="2000" b="1" dirty="0">
                <a:solidFill>
                  <a:srgbClr val="17375E"/>
                </a:solidFill>
              </a:rPr>
              <a:t>Research </a:t>
            </a:r>
            <a:r>
              <a:rPr lang="de-DE" sz="2000" b="1" dirty="0" err="1">
                <a:solidFill>
                  <a:srgbClr val="17375E"/>
                </a:solidFill>
              </a:rPr>
              <a:t>of</a:t>
            </a:r>
            <a:r>
              <a:rPr lang="de-DE" sz="2000" b="1" dirty="0">
                <a:solidFill>
                  <a:srgbClr val="17375E"/>
                </a:solidFill>
              </a:rPr>
              <a:t> FSU </a:t>
            </a:r>
            <a:r>
              <a:rPr lang="de-DE" sz="2000" b="1" dirty="0" err="1">
                <a:solidFill>
                  <a:srgbClr val="17375E"/>
                </a:solidFill>
              </a:rPr>
              <a:t>complementary</a:t>
            </a:r>
            <a:r>
              <a:rPr lang="de-DE" sz="2000" b="1" dirty="0">
                <a:solidFill>
                  <a:srgbClr val="17375E"/>
                </a:solidFill>
              </a:rPr>
              <a:t> </a:t>
            </a:r>
            <a:r>
              <a:rPr lang="de-DE" sz="2000" b="1" dirty="0" err="1">
                <a:solidFill>
                  <a:srgbClr val="17375E"/>
                </a:solidFill>
              </a:rPr>
              <a:t>to</a:t>
            </a:r>
            <a:r>
              <a:rPr lang="de-DE" sz="2000" b="1" dirty="0">
                <a:solidFill>
                  <a:srgbClr val="17375E"/>
                </a:solidFill>
              </a:rPr>
              <a:t> </a:t>
            </a:r>
            <a:r>
              <a:rPr lang="de-DE" sz="2000" b="1" dirty="0" err="1">
                <a:solidFill>
                  <a:srgbClr val="17375E"/>
                </a:solidFill>
              </a:rPr>
              <a:t>the</a:t>
            </a:r>
            <a:r>
              <a:rPr lang="de-DE" sz="2000" b="1" dirty="0">
                <a:solidFill>
                  <a:srgbClr val="17375E"/>
                </a:solidFill>
              </a:rPr>
              <a:t> </a:t>
            </a:r>
            <a:r>
              <a:rPr lang="de-DE" sz="2000" b="1" dirty="0" err="1">
                <a:solidFill>
                  <a:srgbClr val="17375E"/>
                </a:solidFill>
              </a:rPr>
              <a:t>research</a:t>
            </a:r>
            <a:r>
              <a:rPr lang="de-DE" sz="2000" b="1" dirty="0">
                <a:solidFill>
                  <a:srgbClr val="17375E"/>
                </a:solidFill>
              </a:rPr>
              <a:t> </a:t>
            </a:r>
            <a:r>
              <a:rPr lang="de-DE" sz="2000" b="1" dirty="0" err="1">
                <a:solidFill>
                  <a:srgbClr val="17375E"/>
                </a:solidFill>
              </a:rPr>
              <a:t>programs</a:t>
            </a:r>
            <a:r>
              <a:rPr lang="de-DE" sz="2000" b="1" dirty="0">
                <a:solidFill>
                  <a:srgbClr val="17375E"/>
                </a:solidFill>
              </a:rPr>
              <a:t> </a:t>
            </a:r>
            <a:r>
              <a:rPr lang="de-DE" sz="2000" b="1" dirty="0" err="1">
                <a:solidFill>
                  <a:srgbClr val="17375E"/>
                </a:solidFill>
              </a:rPr>
              <a:t>at</a:t>
            </a:r>
            <a:r>
              <a:rPr lang="de-DE" sz="2000" b="1" dirty="0">
                <a:solidFill>
                  <a:srgbClr val="17375E"/>
                </a:solidFill>
              </a:rPr>
              <a:t> GSI/FAIR und </a:t>
            </a:r>
            <a:r>
              <a:rPr lang="de-DE" sz="2000" b="1" dirty="0" smtClean="0">
                <a:solidFill>
                  <a:srgbClr val="17375E"/>
                </a:solidFill>
              </a:rPr>
              <a:t>DESY/XFEL </a:t>
            </a:r>
            <a:endParaRPr lang="de-DE" sz="2000" b="1" dirty="0">
              <a:solidFill>
                <a:srgbClr val="17375E"/>
              </a:solidFill>
            </a:endParaRPr>
          </a:p>
        </p:txBody>
      </p:sp>
      <p:pic>
        <p:nvPicPr>
          <p:cNvPr id="15" name="Picture 2" descr="C:\Users\Stoehlker\Pictures\Eröffnung-Jena-19_09_2011\Eroeffnung_Froebelstieg3_HIJ\HI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230159"/>
            <a:ext cx="3246387" cy="2159855"/>
          </a:xfrm>
          <a:prstGeom prst="rect">
            <a:avLst/>
          </a:prstGeom>
          <a:noFill/>
          <a:ln w="41275">
            <a:solidFill>
              <a:srgbClr val="FFC000"/>
            </a:solidFill>
          </a:ln>
          <a:effectLst>
            <a:glow rad="101600">
              <a:srgbClr val="FFC000">
                <a:alpha val="2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07504" y="1008087"/>
            <a:ext cx="4795838" cy="5229225"/>
            <a:chOff x="352425" y="1125538"/>
            <a:chExt cx="4795838" cy="5229225"/>
          </a:xfrm>
        </p:grpSpPr>
        <p:pic>
          <p:nvPicPr>
            <p:cNvPr id="5122" name="Picture 2" descr="Karte_helmholz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5" y="1125538"/>
              <a:ext cx="4795838" cy="522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4" name="Oval 6"/>
            <p:cNvSpPr>
              <a:spLocks noChangeArrowheads="1"/>
            </p:cNvSpPr>
            <p:nvPr/>
          </p:nvSpPr>
          <p:spPr bwMode="auto">
            <a:xfrm flipH="1">
              <a:off x="3511550" y="3970338"/>
              <a:ext cx="63500" cy="80962"/>
            </a:xfrm>
            <a:prstGeom prst="ellipse">
              <a:avLst/>
            </a:prstGeom>
            <a:solidFill>
              <a:srgbClr val="F2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/>
              <a:endParaRPr lang="en-US" sz="1600"/>
            </a:p>
          </p:txBody>
        </p:sp>
        <p:sp>
          <p:nvSpPr>
            <p:cNvPr id="5125" name="Oval 8"/>
            <p:cNvSpPr>
              <a:spLocks noChangeArrowheads="1"/>
            </p:cNvSpPr>
            <p:nvPr/>
          </p:nvSpPr>
          <p:spPr bwMode="auto">
            <a:xfrm flipH="1">
              <a:off x="2740025" y="3965575"/>
              <a:ext cx="103188" cy="119063"/>
            </a:xfrm>
            <a:prstGeom prst="ellipse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/>
              <a:endParaRPr lang="en-US" sz="160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124075" y="2276475"/>
              <a:ext cx="647700" cy="165735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2890838" y="4005263"/>
              <a:ext cx="57626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1476375" y="4060825"/>
              <a:ext cx="1223963" cy="4318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555875" y="4038600"/>
              <a:ext cx="671513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b="1" dirty="0">
                  <a:latin typeface="Arial" charset="0"/>
                  <a:ea typeface="ＭＳ Ｐゴシック"/>
                  <a:cs typeface="ＭＳ Ｐゴシック"/>
                </a:rPr>
                <a:t>HI-Jena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9250" y="2022475"/>
              <a:ext cx="557213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b="1" dirty="0">
                  <a:latin typeface="Arial" charset="0"/>
                  <a:ea typeface="ＭＳ Ｐゴシック"/>
                  <a:cs typeface="ＭＳ Ｐゴシック"/>
                </a:rPr>
                <a:t>DESY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09963" y="3860800"/>
              <a:ext cx="557212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b="1" dirty="0">
                  <a:latin typeface="Arial" charset="0"/>
                  <a:ea typeface="ＭＳ Ｐゴシック"/>
                  <a:cs typeface="ＭＳ Ｐゴシック"/>
                </a:rPr>
                <a:t>HZDR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58875" y="4300538"/>
              <a:ext cx="379413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b="1" dirty="0">
                  <a:latin typeface="Arial" charset="0"/>
                  <a:ea typeface="ＭＳ Ｐゴシック"/>
                  <a:cs typeface="ＭＳ Ｐゴシック"/>
                </a:rPr>
                <a:t>GSI</a:t>
              </a:r>
            </a:p>
          </p:txBody>
        </p:sp>
        <p:sp>
          <p:nvSpPr>
            <p:cNvPr id="2" name="Ellipse 1"/>
            <p:cNvSpPr/>
            <p:nvPr/>
          </p:nvSpPr>
          <p:spPr bwMode="auto">
            <a:xfrm>
              <a:off x="2501193" y="3777456"/>
              <a:ext cx="623094" cy="566738"/>
            </a:xfrm>
            <a:prstGeom prst="ellipse">
              <a:avLst/>
            </a:prstGeom>
            <a:gradFill rotWithShape="1">
              <a:gsLst>
                <a:gs pos="0">
                  <a:srgbClr val="FFC000">
                    <a:alpha val="48000"/>
                  </a:srgbClr>
                </a:gs>
                <a:gs pos="100000">
                  <a:srgbClr val="FFFFFF">
                    <a:alpha val="44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3543648" y="5612076"/>
            <a:ext cx="513450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HI-JENA&amp; SPARC: Laser </a:t>
            </a:r>
            <a:r>
              <a:rPr lang="de-DE" b="1" dirty="0" err="1" smtClean="0"/>
              <a:t>developements</a:t>
            </a:r>
            <a:r>
              <a:rPr lang="de-DE" b="1" dirty="0" smtClean="0"/>
              <a:t>, </a:t>
            </a:r>
          </a:p>
          <a:p>
            <a:r>
              <a:rPr lang="de-DE" b="1" dirty="0" smtClean="0"/>
              <a:t>x-</a:t>
            </a:r>
            <a:r>
              <a:rPr lang="de-DE" b="1" dirty="0" err="1" smtClean="0"/>
              <a:t>ray</a:t>
            </a:r>
            <a:r>
              <a:rPr lang="de-DE" b="1" dirty="0" smtClean="0"/>
              <a:t>  </a:t>
            </a:r>
            <a:r>
              <a:rPr lang="de-DE" b="1" dirty="0" err="1" smtClean="0"/>
              <a:t>spectrometers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detectors</a:t>
            </a:r>
            <a:r>
              <a:rPr lang="de-DE" b="1" dirty="0" smtClean="0"/>
              <a:t>, x-</a:t>
            </a:r>
            <a:r>
              <a:rPr lang="de-DE" b="1" dirty="0" err="1" smtClean="0"/>
              <a:t>ray</a:t>
            </a:r>
            <a:r>
              <a:rPr lang="de-DE" b="1" dirty="0" smtClean="0"/>
              <a:t> </a:t>
            </a:r>
            <a:r>
              <a:rPr lang="de-DE" b="1" dirty="0" err="1" smtClean="0"/>
              <a:t>science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288794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92075" y="53975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smtClean="0">
                <a:solidFill>
                  <a:schemeClr val="bg1"/>
                </a:solidFill>
              </a:rPr>
              <a:t>Complementarity: Extreme Light and Extreme Particle Beam Collisions</a:t>
            </a:r>
            <a:br>
              <a:rPr lang="en-US" sz="2800" smtClean="0">
                <a:solidFill>
                  <a:schemeClr val="bg1"/>
                </a:solidFill>
              </a:rPr>
            </a:br>
            <a:endParaRPr lang="de-DE" sz="2800" smtClean="0">
              <a:solidFill>
                <a:schemeClr val="bg1"/>
              </a:solidFill>
            </a:endParaRP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6" t="28000" r="27356" b="28542"/>
          <a:stretch>
            <a:fillRect/>
          </a:stretch>
        </p:blipFill>
        <p:spPr bwMode="auto">
          <a:xfrm>
            <a:off x="4784725" y="4241800"/>
            <a:ext cx="30972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23" name="Picture 39" descr="Base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18495" r="10226" b="6944"/>
          <a:stretch>
            <a:fillRect/>
          </a:stretch>
        </p:blipFill>
        <p:spPr bwMode="auto">
          <a:xfrm>
            <a:off x="1403350" y="4149725"/>
            <a:ext cx="2952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831975"/>
            <a:ext cx="2881313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26" name="AutoShape 42"/>
          <p:cNvSpPr>
            <a:spLocks noChangeArrowheads="1"/>
          </p:cNvSpPr>
          <p:nvPr/>
        </p:nvSpPr>
        <p:spPr bwMode="auto">
          <a:xfrm>
            <a:off x="900113" y="3898900"/>
            <a:ext cx="7559675" cy="22669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AutoShape 43"/>
          <p:cNvSpPr>
            <a:spLocks noChangeArrowheads="1"/>
          </p:cNvSpPr>
          <p:nvPr/>
        </p:nvSpPr>
        <p:spPr bwMode="auto">
          <a:xfrm>
            <a:off x="900113" y="1412875"/>
            <a:ext cx="7559675" cy="2371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Text Box 44"/>
          <p:cNvSpPr txBox="1">
            <a:spLocks noChangeArrowheads="1"/>
          </p:cNvSpPr>
          <p:nvPr/>
        </p:nvSpPr>
        <p:spPr bwMode="auto">
          <a:xfrm>
            <a:off x="11147425" y="3594100"/>
            <a:ext cx="41910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35000"/>
              </a:spcBef>
            </a:pPr>
            <a:r>
              <a:rPr lang="en-GB" sz="2000"/>
              <a:t>Attosecond pulse trains can be generated in the VUV by phase</a:t>
            </a:r>
            <a:br>
              <a:rPr lang="en-GB" sz="2000"/>
            </a:br>
            <a:r>
              <a:rPr lang="en-GB" sz="2000"/>
              <a:t>locking laser harmonics</a:t>
            </a:r>
          </a:p>
          <a:p>
            <a:pPr eaLnBrk="1" hangingPunct="1">
              <a:spcBef>
                <a:spcPct val="35000"/>
              </a:spcBef>
            </a:pPr>
            <a:r>
              <a:rPr lang="fr-FR" sz="1200"/>
              <a:t>E. Goulielmakis et al., </a:t>
            </a:r>
            <a:r>
              <a:rPr lang="en-GB" sz="1400"/>
              <a:t>Science </a:t>
            </a:r>
            <a:r>
              <a:rPr lang="en-GB" sz="1400" b="1"/>
              <a:t>305</a:t>
            </a:r>
            <a:r>
              <a:rPr lang="en-GB" sz="1400"/>
              <a:t> p1267 (2004)</a:t>
            </a:r>
          </a:p>
        </p:txBody>
      </p:sp>
      <p:pic>
        <p:nvPicPr>
          <p:cNvPr id="16393" name="Picture 45" descr="Attosecond optical E 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5095875"/>
            <a:ext cx="2303463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46"/>
          <p:cNvSpPr>
            <a:spLocks noChangeArrowheads="1"/>
          </p:cNvSpPr>
          <p:nvPr/>
        </p:nvSpPr>
        <p:spPr bwMode="auto">
          <a:xfrm>
            <a:off x="3521075" y="987425"/>
            <a:ext cx="2398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de-DE" sz="2000" b="1">
                <a:solidFill>
                  <a:srgbClr val="0000CC"/>
                </a:solidFill>
              </a:rPr>
              <a:t>The fastest pulses</a:t>
            </a:r>
            <a:endParaRPr lang="en-US" sz="2000" b="1">
              <a:solidFill>
                <a:srgbClr val="0000CC"/>
              </a:solidFill>
            </a:endParaRPr>
          </a:p>
        </p:txBody>
      </p:sp>
      <p:sp>
        <p:nvSpPr>
          <p:cNvPr id="16395" name="Rectangle 48"/>
          <p:cNvSpPr>
            <a:spLocks noChangeArrowheads="1"/>
          </p:cNvSpPr>
          <p:nvPr/>
        </p:nvSpPr>
        <p:spPr bwMode="auto">
          <a:xfrm>
            <a:off x="3005138" y="1477963"/>
            <a:ext cx="291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b="1"/>
              <a:t>Laser: Sub Femtosecond</a:t>
            </a:r>
          </a:p>
        </p:txBody>
      </p:sp>
      <p:sp>
        <p:nvSpPr>
          <p:cNvPr id="67633" name="Rectangle 49"/>
          <p:cNvSpPr>
            <a:spLocks noChangeArrowheads="1"/>
          </p:cNvSpPr>
          <p:nvPr/>
        </p:nvSpPr>
        <p:spPr bwMode="auto">
          <a:xfrm>
            <a:off x="3276600" y="3925888"/>
            <a:ext cx="254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Ions: Sub Attosecond</a:t>
            </a:r>
          </a:p>
        </p:txBody>
      </p:sp>
      <p:pic>
        <p:nvPicPr>
          <p:cNvPr id="16397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13240" r="64964" b="38449"/>
          <a:stretch>
            <a:fillRect/>
          </a:stretch>
        </p:blipFill>
        <p:spPr bwMode="auto">
          <a:xfrm>
            <a:off x="1878013" y="1844675"/>
            <a:ext cx="16414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40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7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333399"/>
            </a:gs>
            <a:gs pos="100000">
              <a:srgbClr val="FFFFFF">
                <a:alpha val="4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573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anchor="ctr"/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1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3633</Words>
  <Application>Microsoft Office PowerPoint</Application>
  <PresentationFormat>Bildschirmpräsentation (4:3)</PresentationFormat>
  <Paragraphs>937</Paragraphs>
  <Slides>60</Slides>
  <Notes>25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6</vt:i4>
      </vt:variant>
      <vt:variant>
        <vt:lpstr>Folientitel</vt:lpstr>
      </vt:variant>
      <vt:variant>
        <vt:i4>60</vt:i4>
      </vt:variant>
    </vt:vector>
  </HeadingPairs>
  <TitlesOfParts>
    <vt:vector size="68" baseType="lpstr">
      <vt:lpstr>Office Theme</vt:lpstr>
      <vt:lpstr>1_Benutzerdefiniertes Design</vt:lpstr>
      <vt:lpstr>Formel</vt:lpstr>
      <vt:lpstr>Equation</vt:lpstr>
      <vt:lpstr>Folie</vt:lpstr>
      <vt:lpstr>Graph</vt:lpstr>
      <vt:lpstr>CorelDRAW</vt:lpstr>
      <vt:lpstr>CorelPhotoPaint.Image.9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Complementarity: Extreme Light and Extreme Particle Beam Collisions </vt:lpstr>
      <vt:lpstr>PowerPoint-Präsentation</vt:lpstr>
      <vt:lpstr>PowerPoint-Präsentation</vt:lpstr>
      <vt:lpstr>PowerPoint-Präsentation</vt:lpstr>
      <vt:lpstr>PowerPoint-Präsentation</vt:lpstr>
      <vt:lpstr>Examples for R&amp;D for SPARC </vt:lpstr>
      <vt:lpstr>PowerPoint-Präsentation</vt:lpstr>
      <vt:lpstr>PowerPoint-Präsentation</vt:lpstr>
      <vt:lpstr>Experimental Conditions at the HESR</vt:lpstr>
      <vt:lpstr>Target and detector position</vt:lpstr>
      <vt:lpstr>PowerPoint-Präsentation</vt:lpstr>
      <vt:lpstr>Antiproton Accumulator Ring RESR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Dirac</vt:lpstr>
      <vt:lpstr>Critical electromagnetic fields</vt:lpstr>
      <vt:lpstr>PowerPoint-Präsentation</vt:lpstr>
      <vt:lpstr>PowerPoint-Präsentation</vt:lpstr>
      <vt:lpstr>PowerPoint-Präsentation</vt:lpstr>
      <vt:lpstr>PowerPoint-Präsentation</vt:lpstr>
      <vt:lpstr>SPARC</vt:lpstr>
      <vt:lpstr>Electron capture by pair production -  transfer from the negative energy continuum </vt:lpstr>
      <vt:lpstr>Study of Bound State QED and Nuclear Parameters</vt:lpstr>
      <vt:lpstr>X-ray laser gives access to lithium-like ions </vt:lpstr>
      <vt:lpstr>PowerPoint-Präsentation</vt:lpstr>
      <vt:lpstr>K-REC Distribution for Xe54+ (200 MeV/u)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Relativistic Photon-Matter Interaction</vt:lpstr>
      <vt:lpstr>PowerPoint-Präsentation</vt:lpstr>
      <vt:lpstr>PowerPoint-Präsentation</vt:lpstr>
      <vt:lpstr>Atomic parity-violating studies</vt:lpstr>
      <vt:lpstr>Working Groups of the SPARC-Collaboration</vt:lpstr>
      <vt:lpstr>PowerPoint-Präsentation</vt:lpstr>
      <vt:lpstr>Negative Continuum DR</vt:lpstr>
      <vt:lpstr>Experimental Facilities</vt:lpstr>
      <vt:lpstr>Structural properties of heavy ions</vt:lpstr>
      <vt:lpstr>g-factor of the bound electron in a HCI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Stöhlker</dc:creator>
  <cp:lastModifiedBy>Thomas Stöhlker</cp:lastModifiedBy>
  <cp:revision>138</cp:revision>
  <cp:lastPrinted>2011-07-30T21:44:19Z</cp:lastPrinted>
  <dcterms:created xsi:type="dcterms:W3CDTF">2011-07-23T18:58:49Z</dcterms:created>
  <dcterms:modified xsi:type="dcterms:W3CDTF">2011-10-11T05:40:23Z</dcterms:modified>
</cp:coreProperties>
</file>