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tags/tag3.xml" ContentType="application/vnd.openxmlformats-officedocument.presentationml.tags+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56" r:id="rId1"/>
  </p:sldMasterIdLst>
  <p:notesMasterIdLst>
    <p:notesMasterId r:id="rId68"/>
  </p:notesMasterIdLst>
  <p:sldIdLst>
    <p:sldId id="296" r:id="rId2"/>
    <p:sldId id="332" r:id="rId3"/>
    <p:sldId id="260" r:id="rId4"/>
    <p:sldId id="310" r:id="rId5"/>
    <p:sldId id="309" r:id="rId6"/>
    <p:sldId id="333" r:id="rId7"/>
    <p:sldId id="312" r:id="rId8"/>
    <p:sldId id="308" r:id="rId9"/>
    <p:sldId id="335" r:id="rId10"/>
    <p:sldId id="336" r:id="rId11"/>
    <p:sldId id="300" r:id="rId12"/>
    <p:sldId id="331" r:id="rId13"/>
    <p:sldId id="279" r:id="rId14"/>
    <p:sldId id="340" r:id="rId15"/>
    <p:sldId id="272" r:id="rId16"/>
    <p:sldId id="267" r:id="rId17"/>
    <p:sldId id="282" r:id="rId18"/>
    <p:sldId id="301" r:id="rId19"/>
    <p:sldId id="298" r:id="rId20"/>
    <p:sldId id="327" r:id="rId21"/>
    <p:sldId id="362" r:id="rId22"/>
    <p:sldId id="292" r:id="rId23"/>
    <p:sldId id="344" r:id="rId24"/>
    <p:sldId id="314" r:id="rId25"/>
    <p:sldId id="305" r:id="rId26"/>
    <p:sldId id="329" r:id="rId27"/>
    <p:sldId id="271" r:id="rId28"/>
    <p:sldId id="360" r:id="rId29"/>
    <p:sldId id="334" r:id="rId30"/>
    <p:sldId id="363" r:id="rId31"/>
    <p:sldId id="293" r:id="rId32"/>
    <p:sldId id="346" r:id="rId33"/>
    <p:sldId id="258" r:id="rId34"/>
    <p:sldId id="311" r:id="rId35"/>
    <p:sldId id="275" r:id="rId36"/>
    <p:sldId id="288" r:id="rId37"/>
    <p:sldId id="287" r:id="rId38"/>
    <p:sldId id="286" r:id="rId39"/>
    <p:sldId id="306" r:id="rId40"/>
    <p:sldId id="354" r:id="rId41"/>
    <p:sldId id="299" r:id="rId42"/>
    <p:sldId id="302" r:id="rId43"/>
    <p:sldId id="295" r:id="rId44"/>
    <p:sldId id="361" r:id="rId45"/>
    <p:sldId id="342" r:id="rId46"/>
    <p:sldId id="270" r:id="rId47"/>
    <p:sldId id="328" r:id="rId48"/>
    <p:sldId id="307" r:id="rId49"/>
    <p:sldId id="289" r:id="rId50"/>
    <p:sldId id="291" r:id="rId51"/>
    <p:sldId id="355" r:id="rId52"/>
    <p:sldId id="353" r:id="rId53"/>
    <p:sldId id="356" r:id="rId54"/>
    <p:sldId id="357" r:id="rId55"/>
    <p:sldId id="358" r:id="rId56"/>
    <p:sldId id="345" r:id="rId57"/>
    <p:sldId id="324" r:id="rId58"/>
    <p:sldId id="318" r:id="rId59"/>
    <p:sldId id="322" r:id="rId60"/>
    <p:sldId id="350" r:id="rId61"/>
    <p:sldId id="359" r:id="rId62"/>
    <p:sldId id="317" r:id="rId63"/>
    <p:sldId id="319" r:id="rId64"/>
    <p:sldId id="320" r:id="rId65"/>
    <p:sldId id="326" r:id="rId66"/>
    <p:sldId id="263" r:id="rId6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a:srgbClr val="FF9999"/>
    <a:srgbClr val="FF9900"/>
    <a:srgbClr val="FFCCCC"/>
    <a:srgbClr val="7DE0FF"/>
    <a:srgbClr val="65DAFF"/>
    <a:srgbClr val="65EDFF"/>
    <a:srgbClr val="2DE6FF"/>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88942" autoAdjust="0"/>
  </p:normalViewPr>
  <p:slideViewPr>
    <p:cSldViewPr snapToGrid="0">
      <p:cViewPr>
        <p:scale>
          <a:sx n="70" d="100"/>
          <a:sy n="70" d="100"/>
        </p:scale>
        <p:origin x="-116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50"/>
    </p:cViewPr>
  </p:sorterViewPr>
  <p:notesViewPr>
    <p:cSldViewPr snapToGrid="0">
      <p:cViewPr varScale="1">
        <p:scale>
          <a:sx n="76" d="100"/>
          <a:sy n="76" d="100"/>
        </p:scale>
        <p:origin x="-1554" y="-114"/>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wenander\Local%20Settings\Temporary%20Internet%20Files\Content.Outlook\FQ7SH5I4\80Kr%20charge%20exchange%20REXTRA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ern.ch\dfs\Users\w\wenander\Documents\My%20Documents\Fredriks%20Word\EBIS\High%20current%20Na%20May%202009.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ern.ch\dfs\Users\w\wenander\Documents\My%20Documents\HIE%20ISOLDE\TSR%20misc%20calc.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ern.ch\dfs\Users\w\wenander\Documents\My%20Documents\HIE%20ISOLDE\TSR%20misc%20calc.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ern.ch\dfs\Users\w\wenander\Documents\My%20Documents\HIE%20ISOLDE\TSR%20misc%20calc.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ern.ch\dfs\Users\w\wenander\Documents\My%20Documents\HIE%20ISOLDE\TSR%20misc%20calc.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ern.ch\dfs\Users\w\wenander\Documents\My%20Documents\HIE%20ISOLDE\TSR%20misc%20calc.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ern.ch\dfs\Users\w\wenander\Documents\My%20Documents\HIE%20ISOLDE\TSR%20misc%20calc.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ern.ch\dfs\Users\w\wenander\Documents\My%20Documents\HIE%20ISOLDE\TSR%20misc%20cal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lineMarker"/>
        <c:ser>
          <c:idx val="0"/>
          <c:order val="0"/>
          <c:tx>
            <c:v>80Kr output</c:v>
          </c:tx>
          <c:spPr>
            <a:ln w="28575">
              <a:noFill/>
            </a:ln>
          </c:spPr>
          <c:trendline>
            <c:trendlineType val="exp"/>
          </c:trendline>
          <c:xVal>
            <c:numRef>
              <c:f>Sheet1!$B$14:$B$20</c:f>
              <c:numCache>
                <c:formatCode>General</c:formatCode>
                <c:ptCount val="7"/>
                <c:pt idx="0">
                  <c:v>21</c:v>
                </c:pt>
                <c:pt idx="1">
                  <c:v>31</c:v>
                </c:pt>
                <c:pt idx="2">
                  <c:v>51</c:v>
                </c:pt>
                <c:pt idx="3">
                  <c:v>71</c:v>
                </c:pt>
                <c:pt idx="4">
                  <c:v>101</c:v>
                </c:pt>
                <c:pt idx="5">
                  <c:v>151</c:v>
                </c:pt>
                <c:pt idx="6">
                  <c:v>201</c:v>
                </c:pt>
              </c:numCache>
            </c:numRef>
          </c:xVal>
          <c:yVal>
            <c:numRef>
              <c:f>Sheet1!$K$14:$K$20</c:f>
              <c:numCache>
                <c:formatCode>General</c:formatCode>
                <c:ptCount val="7"/>
                <c:pt idx="0">
                  <c:v>105000</c:v>
                </c:pt>
                <c:pt idx="1">
                  <c:v>96000</c:v>
                </c:pt>
                <c:pt idx="2">
                  <c:v>74000</c:v>
                </c:pt>
                <c:pt idx="3">
                  <c:v>52000</c:v>
                </c:pt>
                <c:pt idx="4">
                  <c:v>29000</c:v>
                </c:pt>
                <c:pt idx="5">
                  <c:v>12000</c:v>
                </c:pt>
                <c:pt idx="6">
                  <c:v>4000</c:v>
                </c:pt>
              </c:numCache>
            </c:numRef>
          </c:yVal>
        </c:ser>
        <c:axId val="80791808"/>
        <c:axId val="80967552"/>
      </c:scatterChart>
      <c:valAx>
        <c:axId val="80791808"/>
        <c:scaling>
          <c:orientation val="minMax"/>
        </c:scaling>
        <c:axPos val="b"/>
        <c:title>
          <c:tx>
            <c:rich>
              <a:bodyPr/>
              <a:lstStyle/>
              <a:p>
                <a:pPr>
                  <a:defRPr/>
                </a:pPr>
                <a:r>
                  <a:rPr lang="en-US"/>
                  <a:t>T</a:t>
                </a:r>
                <a:r>
                  <a:rPr lang="en-US" baseline="0"/>
                  <a:t> trapping (ms)</a:t>
                </a:r>
                <a:endParaRPr lang="en-US"/>
              </a:p>
            </c:rich>
          </c:tx>
          <c:layout/>
        </c:title>
        <c:numFmt formatCode="General" sourceLinked="1"/>
        <c:tickLblPos val="nextTo"/>
        <c:crossAx val="80967552"/>
        <c:crosses val="autoZero"/>
        <c:crossBetween val="midCat"/>
      </c:valAx>
      <c:valAx>
        <c:axId val="80967552"/>
        <c:scaling>
          <c:orientation val="minMax"/>
        </c:scaling>
        <c:axPos val="l"/>
        <c:majorGridlines/>
        <c:title>
          <c:tx>
            <c:rich>
              <a:bodyPr rot="-5400000" vert="horz"/>
              <a:lstStyle/>
              <a:p>
                <a:pPr>
                  <a:defRPr/>
                </a:pPr>
                <a:r>
                  <a:rPr lang="en-US"/>
                  <a:t>80Kr</a:t>
                </a:r>
                <a:r>
                  <a:rPr lang="en-US" baseline="0"/>
                  <a:t> output (au)</a:t>
                </a:r>
                <a:endParaRPr lang="en-US"/>
              </a:p>
            </c:rich>
          </c:tx>
          <c:layout/>
        </c:title>
        <c:numFmt formatCode="General" sourceLinked="1"/>
        <c:tickLblPos val="nextTo"/>
        <c:crossAx val="80791808"/>
        <c:crosses val="autoZero"/>
        <c:crossBetween val="midCat"/>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3513527231604922"/>
          <c:y val="9.5238435920458206E-2"/>
          <c:w val="0.80249561713840134"/>
          <c:h val="0.65201698437852162"/>
        </c:manualLayout>
      </c:layout>
      <c:scatterChart>
        <c:scatterStyle val="smoothMarker"/>
        <c:ser>
          <c:idx val="0"/>
          <c:order val="0"/>
          <c:spPr>
            <a:ln w="28575">
              <a:noFill/>
            </a:ln>
          </c:spPr>
          <c:marker>
            <c:symbol val="triangle"/>
            <c:size val="7"/>
          </c:marker>
          <c:xVal>
            <c:numRef>
              <c:f>Feuil1!$C$3:$C$10</c:f>
              <c:numCache>
                <c:formatCode>General</c:formatCode>
                <c:ptCount val="8"/>
                <c:pt idx="0">
                  <c:v>27</c:v>
                </c:pt>
                <c:pt idx="1">
                  <c:v>105</c:v>
                </c:pt>
                <c:pt idx="2">
                  <c:v>225</c:v>
                </c:pt>
                <c:pt idx="3">
                  <c:v>498</c:v>
                </c:pt>
                <c:pt idx="4">
                  <c:v>755</c:v>
                </c:pt>
                <c:pt idx="5">
                  <c:v>1000</c:v>
                </c:pt>
                <c:pt idx="6">
                  <c:v>1700</c:v>
                </c:pt>
                <c:pt idx="7">
                  <c:v>2517</c:v>
                </c:pt>
              </c:numCache>
            </c:numRef>
          </c:xVal>
          <c:yVal>
            <c:numRef>
              <c:f>Feuil1!$F$3:$F$10</c:f>
              <c:numCache>
                <c:formatCode>General</c:formatCode>
                <c:ptCount val="8"/>
                <c:pt idx="0">
                  <c:v>13.756613756613755</c:v>
                </c:pt>
                <c:pt idx="1">
                  <c:v>12.789115646258498</c:v>
                </c:pt>
                <c:pt idx="2">
                  <c:v>11.238095238095237</c:v>
                </c:pt>
                <c:pt idx="3">
                  <c:v>9.179575444635681</c:v>
                </c:pt>
                <c:pt idx="4">
                  <c:v>8.3254493850520568</c:v>
                </c:pt>
                <c:pt idx="5">
                  <c:v>8</c:v>
                </c:pt>
                <c:pt idx="6">
                  <c:v>6.5546218487394645</c:v>
                </c:pt>
                <c:pt idx="7">
                  <c:v>5.1081219138430107</c:v>
                </c:pt>
              </c:numCache>
            </c:numRef>
          </c:yVal>
          <c:smooth val="1"/>
        </c:ser>
        <c:axId val="81485184"/>
        <c:axId val="81495552"/>
      </c:scatterChart>
      <c:valAx>
        <c:axId val="81485184"/>
        <c:scaling>
          <c:orientation val="minMax"/>
        </c:scaling>
        <c:axPos val="b"/>
        <c:majorGridlines>
          <c:spPr>
            <a:ln>
              <a:solidFill>
                <a:schemeClr val="bg1">
                  <a:lumMod val="75000"/>
                </a:schemeClr>
              </a:solidFill>
              <a:prstDash val="dash"/>
            </a:ln>
          </c:spPr>
        </c:majorGridlines>
        <c:title>
          <c:tx>
            <c:rich>
              <a:bodyPr/>
              <a:lstStyle/>
              <a:p>
                <a:pPr>
                  <a:defRPr sz="1400" b="1" i="0" u="none" strike="noStrike" baseline="0">
                    <a:solidFill>
                      <a:srgbClr val="000000"/>
                    </a:solidFill>
                    <a:latin typeface="Corbel" pitchFamily="34" charset="0"/>
                    <a:ea typeface="Verdana"/>
                    <a:cs typeface="Verdana"/>
                  </a:defRPr>
                </a:pPr>
                <a:r>
                  <a:rPr lang="en-US" sz="1400">
                    <a:latin typeface="Corbel" pitchFamily="34" charset="0"/>
                  </a:rPr>
                  <a:t>Injected current (pA)</a:t>
                </a:r>
              </a:p>
            </c:rich>
          </c:tx>
          <c:layout>
            <c:manualLayout>
              <c:xMode val="edge"/>
              <c:yMode val="edge"/>
              <c:x val="0.36174679828223238"/>
              <c:y val="0.88034495688038994"/>
            </c:manualLayout>
          </c:layout>
          <c:spPr>
            <a:noFill/>
            <a:ln w="25400">
              <a:noFill/>
            </a:ln>
          </c:spPr>
        </c:title>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Corbel" pitchFamily="34" charset="0"/>
                <a:ea typeface="Arial"/>
                <a:cs typeface="Arial"/>
              </a:defRPr>
            </a:pPr>
            <a:endParaRPr lang="en-US"/>
          </a:p>
        </c:txPr>
        <c:crossAx val="81495552"/>
        <c:crosses val="autoZero"/>
        <c:crossBetween val="midCat"/>
      </c:valAx>
      <c:valAx>
        <c:axId val="81495552"/>
        <c:scaling>
          <c:orientation val="minMax"/>
        </c:scaling>
        <c:axPos val="l"/>
        <c:majorGridlines>
          <c:spPr>
            <a:ln w="3175">
              <a:solidFill>
                <a:schemeClr val="bg1">
                  <a:lumMod val="75000"/>
                </a:schemeClr>
              </a:solidFill>
              <a:prstDash val="dash"/>
            </a:ln>
          </c:spPr>
        </c:majorGridlines>
        <c:title>
          <c:tx>
            <c:rich>
              <a:bodyPr/>
              <a:lstStyle/>
              <a:p>
                <a:pPr>
                  <a:defRPr sz="1400" b="1" i="0" u="none" strike="noStrike" baseline="0">
                    <a:solidFill>
                      <a:srgbClr val="000000"/>
                    </a:solidFill>
                    <a:latin typeface="Corbel" pitchFamily="34" charset="0"/>
                    <a:ea typeface="Verdana"/>
                    <a:cs typeface="Verdana"/>
                  </a:defRPr>
                </a:pPr>
                <a:r>
                  <a:rPr lang="en-US" sz="1400">
                    <a:latin typeface="Corbel" pitchFamily="34" charset="0"/>
                  </a:rPr>
                  <a:t>Trap+EBIS efficiency (%)</a:t>
                </a:r>
              </a:p>
            </c:rich>
          </c:tx>
          <c:layout>
            <c:manualLayout>
              <c:xMode val="edge"/>
              <c:yMode val="edge"/>
              <c:x val="2.7625631440204412E-2"/>
              <c:y val="0.16950631089885271"/>
            </c:manualLayout>
          </c:layout>
          <c:spPr>
            <a:noFill/>
            <a:ln w="25400">
              <a:noFill/>
            </a:ln>
          </c:spPr>
        </c:title>
        <c:numFmt formatCode="General" sourceLinked="1"/>
        <c:tickLblPos val="nextTo"/>
        <c:spPr>
          <a:ln w="3175">
            <a:solidFill>
              <a:srgbClr val="000000"/>
            </a:solidFill>
            <a:prstDash val="solid"/>
          </a:ln>
        </c:spPr>
        <c:txPr>
          <a:bodyPr rot="0" vert="horz"/>
          <a:lstStyle/>
          <a:p>
            <a:pPr>
              <a:defRPr sz="1200" b="0" i="0" u="none" strike="noStrike" baseline="0">
                <a:solidFill>
                  <a:srgbClr val="000000"/>
                </a:solidFill>
                <a:latin typeface="Corbel" pitchFamily="34" charset="0"/>
                <a:ea typeface="Arial"/>
                <a:cs typeface="Arial"/>
              </a:defRPr>
            </a:pPr>
            <a:endParaRPr lang="en-US"/>
          </a:p>
        </c:txPr>
        <c:crossAx val="81485184"/>
        <c:crosses val="autoZero"/>
        <c:crossBetween val="midCat"/>
      </c:valAx>
      <c:spPr>
        <a:noFill/>
        <a:ln w="3175">
          <a:solidFill>
            <a:srgbClr val="000080"/>
          </a:solidFill>
          <a:prstDash val="solid"/>
        </a:ln>
      </c:spPr>
    </c:plotArea>
    <c:plotVisOnly val="1"/>
    <c:dispBlanksAs val="gap"/>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Target scattering</a:t>
            </a:r>
          </a:p>
        </c:rich>
      </c:tx>
      <c:layout/>
    </c:title>
    <c:plotArea>
      <c:layout/>
      <c:scatterChart>
        <c:scatterStyle val="lineMarker"/>
        <c:ser>
          <c:idx val="0"/>
          <c:order val="0"/>
          <c:tx>
            <c:v>MS Z_targ=1</c:v>
          </c:tx>
          <c:spPr>
            <a:ln w="28575">
              <a:noFill/>
            </a:ln>
          </c:spPr>
          <c:marker>
            <c:symbol val="diamond"/>
            <c:size val="7"/>
          </c:marker>
          <c:xVal>
            <c:numRef>
              <c:f>Blad1!$C$52:$C$55</c:f>
              <c:numCache>
                <c:formatCode>General</c:formatCode>
                <c:ptCount val="4"/>
                <c:pt idx="0">
                  <c:v>2</c:v>
                </c:pt>
                <c:pt idx="1">
                  <c:v>5</c:v>
                </c:pt>
                <c:pt idx="2">
                  <c:v>10</c:v>
                </c:pt>
                <c:pt idx="3">
                  <c:v>15</c:v>
                </c:pt>
              </c:numCache>
            </c:numRef>
          </c:xVal>
          <c:yVal>
            <c:numRef>
              <c:f>Blad1!$D$52:$D$55</c:f>
              <c:numCache>
                <c:formatCode>General</c:formatCode>
                <c:ptCount val="4"/>
                <c:pt idx="0">
                  <c:v>3</c:v>
                </c:pt>
                <c:pt idx="1">
                  <c:v>11</c:v>
                </c:pt>
                <c:pt idx="2">
                  <c:v>30</c:v>
                </c:pt>
                <c:pt idx="3">
                  <c:v>54</c:v>
                </c:pt>
              </c:numCache>
            </c:numRef>
          </c:yVal>
        </c:ser>
        <c:ser>
          <c:idx val="2"/>
          <c:order val="1"/>
          <c:tx>
            <c:v>SS Z_targ=1</c:v>
          </c:tx>
          <c:spPr>
            <a:ln w="28575">
              <a:noFill/>
            </a:ln>
          </c:spPr>
          <c:xVal>
            <c:numRef>
              <c:f>Blad1!$C$52:$C$55</c:f>
              <c:numCache>
                <c:formatCode>General</c:formatCode>
                <c:ptCount val="4"/>
                <c:pt idx="0">
                  <c:v>2</c:v>
                </c:pt>
                <c:pt idx="1">
                  <c:v>5</c:v>
                </c:pt>
                <c:pt idx="2">
                  <c:v>10</c:v>
                </c:pt>
                <c:pt idx="3">
                  <c:v>15</c:v>
                </c:pt>
              </c:numCache>
            </c:numRef>
          </c:xVal>
          <c:yVal>
            <c:numRef>
              <c:f>Blad1!$F$52:$F$55</c:f>
              <c:numCache>
                <c:formatCode>General</c:formatCode>
                <c:ptCount val="4"/>
                <c:pt idx="0">
                  <c:v>94</c:v>
                </c:pt>
                <c:pt idx="1">
                  <c:v>370</c:v>
                </c:pt>
                <c:pt idx="2">
                  <c:v>1030</c:v>
                </c:pt>
                <c:pt idx="3">
                  <c:v>1870</c:v>
                </c:pt>
              </c:numCache>
            </c:numRef>
          </c:yVal>
        </c:ser>
        <c:axId val="87562112"/>
        <c:axId val="87576576"/>
      </c:scatterChart>
      <c:valAx>
        <c:axId val="87562112"/>
        <c:scaling>
          <c:orientation val="minMax"/>
        </c:scaling>
        <c:axPos val="b"/>
        <c:title>
          <c:tx>
            <c:rich>
              <a:bodyPr/>
              <a:lstStyle/>
              <a:p>
                <a:pPr>
                  <a:defRPr sz="1200"/>
                </a:pPr>
                <a:r>
                  <a:rPr lang="en-US" sz="1200"/>
                  <a:t>MeV/u</a:t>
                </a:r>
              </a:p>
            </c:rich>
          </c:tx>
          <c:layout/>
        </c:title>
        <c:numFmt formatCode="General" sourceLinked="1"/>
        <c:majorTickMark val="none"/>
        <c:tickLblPos val="nextTo"/>
        <c:crossAx val="87576576"/>
        <c:crossesAt val="0.1"/>
        <c:crossBetween val="midCat"/>
      </c:valAx>
      <c:valAx>
        <c:axId val="87576576"/>
        <c:scaling>
          <c:logBase val="10"/>
          <c:orientation val="minMax"/>
        </c:scaling>
        <c:axPos val="l"/>
        <c:majorGridlines/>
        <c:title>
          <c:tx>
            <c:rich>
              <a:bodyPr/>
              <a:lstStyle/>
              <a:p>
                <a:pPr>
                  <a:defRPr sz="1200"/>
                </a:pPr>
                <a:r>
                  <a:rPr lang="en-US" sz="1200" baseline="0"/>
                  <a:t>T scattering (s)</a:t>
                </a:r>
                <a:endParaRPr lang="en-US" sz="1200"/>
              </a:p>
            </c:rich>
          </c:tx>
          <c:layout/>
        </c:title>
        <c:numFmt formatCode="General" sourceLinked="1"/>
        <c:majorTickMark val="none"/>
        <c:tickLblPos val="nextTo"/>
        <c:crossAx val="87562112"/>
        <c:crossesAt val="0.1"/>
        <c:crossBetween val="midCat"/>
      </c:valAx>
    </c:plotArea>
    <c:legend>
      <c:legendPos val="r"/>
      <c:layout>
        <c:manualLayout>
          <c:xMode val="edge"/>
          <c:yMode val="edge"/>
          <c:x val="0.64273857128495671"/>
          <c:y val="0.607294496327206"/>
          <c:w val="0.18052272615865717"/>
          <c:h val="0.15900253092165914"/>
        </c:manualLayout>
      </c:layout>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734951881014892"/>
          <c:y val="6.8039606874009284E-2"/>
          <c:w val="0.76215769903762032"/>
          <c:h val="0.67847062471719888"/>
        </c:manualLayout>
      </c:layout>
      <c:scatterChart>
        <c:scatterStyle val="lineMarker"/>
        <c:ser>
          <c:idx val="0"/>
          <c:order val="0"/>
          <c:spPr>
            <a:ln w="28575">
              <a:noFill/>
            </a:ln>
          </c:spPr>
          <c:xVal>
            <c:numRef>
              <c:f>Blad1!$L$67:$L$75</c:f>
              <c:numCache>
                <c:formatCode>General</c:formatCode>
                <c:ptCount val="9"/>
                <c:pt idx="0">
                  <c:v>10</c:v>
                </c:pt>
                <c:pt idx="1">
                  <c:v>20</c:v>
                </c:pt>
                <c:pt idx="2">
                  <c:v>30</c:v>
                </c:pt>
                <c:pt idx="3">
                  <c:v>40</c:v>
                </c:pt>
                <c:pt idx="4">
                  <c:v>50</c:v>
                </c:pt>
                <c:pt idx="5">
                  <c:v>60</c:v>
                </c:pt>
                <c:pt idx="6">
                  <c:v>70</c:v>
                </c:pt>
                <c:pt idx="7">
                  <c:v>80</c:v>
                </c:pt>
                <c:pt idx="8">
                  <c:v>90</c:v>
                </c:pt>
              </c:numCache>
            </c:numRef>
          </c:xVal>
          <c:yVal>
            <c:numRef>
              <c:f>Blad1!$N$67:$N$75</c:f>
              <c:numCache>
                <c:formatCode>0.00E+00</c:formatCode>
                <c:ptCount val="9"/>
                <c:pt idx="0">
                  <c:v>908.07337846485871</c:v>
                </c:pt>
                <c:pt idx="1">
                  <c:v>207.73459637552878</c:v>
                </c:pt>
                <c:pt idx="2">
                  <c:v>87.952628387981818</c:v>
                </c:pt>
                <c:pt idx="3">
                  <c:v>47.863928928104812</c:v>
                </c:pt>
                <c:pt idx="4">
                  <c:v>29.878807875453987</c:v>
                </c:pt>
                <c:pt idx="5">
                  <c:v>20.339990663397831</c:v>
                </c:pt>
                <c:pt idx="6">
                  <c:v>14.698564710368379</c:v>
                </c:pt>
                <c:pt idx="7">
                  <c:v>11.095925954933914</c:v>
                </c:pt>
                <c:pt idx="8">
                  <c:v>8.6601248265024502</c:v>
                </c:pt>
              </c:numCache>
            </c:numRef>
          </c:yVal>
        </c:ser>
        <c:axId val="87618688"/>
        <c:axId val="87620608"/>
      </c:scatterChart>
      <c:valAx>
        <c:axId val="87618688"/>
        <c:scaling>
          <c:orientation val="minMax"/>
        </c:scaling>
        <c:axPos val="b"/>
        <c:title>
          <c:tx>
            <c:rich>
              <a:bodyPr/>
              <a:lstStyle/>
              <a:p>
                <a:pPr>
                  <a:defRPr sz="1400"/>
                </a:pPr>
                <a:r>
                  <a:rPr lang="en-US" sz="1400" dirty="0" smtClean="0"/>
                  <a:t>q</a:t>
                </a:r>
                <a:endParaRPr lang="en-US" sz="1400" dirty="0"/>
              </a:p>
            </c:rich>
          </c:tx>
          <c:layout>
            <c:manualLayout>
              <c:xMode val="edge"/>
              <c:yMode val="edge"/>
              <c:x val="0.54405314960629858"/>
              <c:y val="0.83301044834209304"/>
            </c:manualLayout>
          </c:layout>
        </c:title>
        <c:numFmt formatCode="General" sourceLinked="1"/>
        <c:tickLblPos val="nextTo"/>
        <c:txPr>
          <a:bodyPr/>
          <a:lstStyle/>
          <a:p>
            <a:pPr>
              <a:defRPr sz="1200"/>
            </a:pPr>
            <a:endParaRPr lang="en-US"/>
          </a:p>
        </c:txPr>
        <c:crossAx val="87620608"/>
        <c:crosses val="autoZero"/>
        <c:crossBetween val="midCat"/>
      </c:valAx>
      <c:valAx>
        <c:axId val="87620608"/>
        <c:scaling>
          <c:logBase val="10"/>
          <c:orientation val="minMax"/>
        </c:scaling>
        <c:axPos val="l"/>
        <c:majorGridlines/>
        <c:title>
          <c:tx>
            <c:rich>
              <a:bodyPr rot="-5400000" vert="horz"/>
              <a:lstStyle/>
              <a:p>
                <a:pPr>
                  <a:defRPr sz="1400"/>
                </a:pPr>
                <a:r>
                  <a:rPr lang="en-US" sz="1400" dirty="0" smtClean="0"/>
                  <a:t>e-cooling </a:t>
                </a:r>
                <a:r>
                  <a:rPr lang="en-US" sz="1400" dirty="0"/>
                  <a:t>lifetime (s)</a:t>
                </a:r>
              </a:p>
            </c:rich>
          </c:tx>
          <c:layout/>
        </c:title>
        <c:numFmt formatCode="General" sourceLinked="0"/>
        <c:tickLblPos val="nextTo"/>
        <c:txPr>
          <a:bodyPr/>
          <a:lstStyle/>
          <a:p>
            <a:pPr>
              <a:defRPr sz="1100"/>
            </a:pPr>
            <a:endParaRPr lang="en-US"/>
          </a:p>
        </c:txPr>
        <c:crossAx val="87618688"/>
        <c:crosses val="autoZero"/>
        <c:crossBetween val="midCat"/>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Target scattering</a:t>
            </a:r>
          </a:p>
        </c:rich>
      </c:tx>
    </c:title>
    <c:plotArea>
      <c:layout/>
      <c:scatterChart>
        <c:scatterStyle val="lineMarker"/>
        <c:ser>
          <c:idx val="0"/>
          <c:order val="0"/>
          <c:tx>
            <c:v>MS Z_targ=1</c:v>
          </c:tx>
          <c:spPr>
            <a:ln w="28575">
              <a:noFill/>
            </a:ln>
          </c:spPr>
          <c:xVal>
            <c:numRef>
              <c:f>Blad1!$C$52:$C$55</c:f>
              <c:numCache>
                <c:formatCode>General</c:formatCode>
                <c:ptCount val="4"/>
                <c:pt idx="0">
                  <c:v>2</c:v>
                </c:pt>
                <c:pt idx="1">
                  <c:v>5</c:v>
                </c:pt>
                <c:pt idx="2">
                  <c:v>10</c:v>
                </c:pt>
                <c:pt idx="3">
                  <c:v>15</c:v>
                </c:pt>
              </c:numCache>
            </c:numRef>
          </c:xVal>
          <c:yVal>
            <c:numRef>
              <c:f>Blad1!$D$52:$D$55</c:f>
              <c:numCache>
                <c:formatCode>General</c:formatCode>
                <c:ptCount val="4"/>
                <c:pt idx="0">
                  <c:v>3</c:v>
                </c:pt>
                <c:pt idx="1">
                  <c:v>11</c:v>
                </c:pt>
                <c:pt idx="2">
                  <c:v>30</c:v>
                </c:pt>
                <c:pt idx="3">
                  <c:v>54</c:v>
                </c:pt>
              </c:numCache>
            </c:numRef>
          </c:yVal>
        </c:ser>
        <c:ser>
          <c:idx val="2"/>
          <c:order val="1"/>
          <c:tx>
            <c:v>SS Z_targ=1</c:v>
          </c:tx>
          <c:spPr>
            <a:ln w="28575">
              <a:noFill/>
            </a:ln>
          </c:spPr>
          <c:xVal>
            <c:numRef>
              <c:f>Blad1!$C$52:$C$55</c:f>
              <c:numCache>
                <c:formatCode>General</c:formatCode>
                <c:ptCount val="4"/>
                <c:pt idx="0">
                  <c:v>2</c:v>
                </c:pt>
                <c:pt idx="1">
                  <c:v>5</c:v>
                </c:pt>
                <c:pt idx="2">
                  <c:v>10</c:v>
                </c:pt>
                <c:pt idx="3">
                  <c:v>15</c:v>
                </c:pt>
              </c:numCache>
            </c:numRef>
          </c:xVal>
          <c:yVal>
            <c:numRef>
              <c:f>Blad1!$F$52:$F$55</c:f>
              <c:numCache>
                <c:formatCode>General</c:formatCode>
                <c:ptCount val="4"/>
                <c:pt idx="0">
                  <c:v>94</c:v>
                </c:pt>
                <c:pt idx="1">
                  <c:v>370</c:v>
                </c:pt>
                <c:pt idx="2">
                  <c:v>1030</c:v>
                </c:pt>
                <c:pt idx="3">
                  <c:v>1870</c:v>
                </c:pt>
              </c:numCache>
            </c:numRef>
          </c:yVal>
        </c:ser>
        <c:axId val="87723008"/>
        <c:axId val="87729280"/>
      </c:scatterChart>
      <c:valAx>
        <c:axId val="87723008"/>
        <c:scaling>
          <c:orientation val="minMax"/>
        </c:scaling>
        <c:axPos val="b"/>
        <c:title>
          <c:tx>
            <c:rich>
              <a:bodyPr/>
              <a:lstStyle/>
              <a:p>
                <a:pPr>
                  <a:defRPr/>
                </a:pPr>
                <a:r>
                  <a:rPr lang="en-US"/>
                  <a:t>MeV/u</a:t>
                </a:r>
              </a:p>
            </c:rich>
          </c:tx>
        </c:title>
        <c:numFmt formatCode="General" sourceLinked="1"/>
        <c:majorTickMark val="none"/>
        <c:tickLblPos val="nextTo"/>
        <c:crossAx val="87729280"/>
        <c:crossesAt val="0.1"/>
        <c:crossBetween val="midCat"/>
      </c:valAx>
      <c:valAx>
        <c:axId val="87729280"/>
        <c:scaling>
          <c:logBase val="10"/>
          <c:orientation val="minMax"/>
        </c:scaling>
        <c:axPos val="l"/>
        <c:majorGridlines/>
        <c:title>
          <c:tx>
            <c:rich>
              <a:bodyPr/>
              <a:lstStyle/>
              <a:p>
                <a:pPr>
                  <a:defRPr/>
                </a:pPr>
                <a:r>
                  <a:rPr lang="en-US" baseline="0"/>
                  <a:t>T scattering (s)</a:t>
                </a:r>
                <a:endParaRPr lang="en-US"/>
              </a:p>
            </c:rich>
          </c:tx>
        </c:title>
        <c:numFmt formatCode="General" sourceLinked="1"/>
        <c:majorTickMark val="none"/>
        <c:tickLblPos val="nextTo"/>
        <c:crossAx val="87723008"/>
        <c:crossesAt val="0.1"/>
        <c:crossBetween val="midCat"/>
      </c:valAx>
    </c:plotArea>
    <c:legend>
      <c:legendPos val="r"/>
      <c:layout>
        <c:manualLayout>
          <c:xMode val="edge"/>
          <c:yMode val="edge"/>
          <c:x val="0.64273857128495671"/>
          <c:y val="0.60729449632720622"/>
          <c:w val="0.18052272615865717"/>
          <c:h val="0.15900253092165914"/>
        </c:manualLayout>
      </c:layout>
    </c:legend>
    <c:plotVisOnly val="1"/>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Residual gas scattering</a:t>
            </a:r>
          </a:p>
        </c:rich>
      </c:tx>
    </c:title>
    <c:plotArea>
      <c:layout/>
      <c:scatterChart>
        <c:scatterStyle val="lineMarker"/>
        <c:ser>
          <c:idx val="0"/>
          <c:order val="0"/>
          <c:tx>
            <c:v>MS Z_res=6.5</c:v>
          </c:tx>
          <c:spPr>
            <a:ln w="28575">
              <a:noFill/>
            </a:ln>
          </c:spPr>
          <c:marker>
            <c:symbol val="circle"/>
            <c:size val="7"/>
            <c:spPr>
              <a:solidFill>
                <a:srgbClr val="FF0000"/>
              </a:solidFill>
            </c:spPr>
          </c:marker>
          <c:xVal>
            <c:numRef>
              <c:f>Blad1!$C$59:$C$62</c:f>
              <c:numCache>
                <c:formatCode>General</c:formatCode>
                <c:ptCount val="4"/>
                <c:pt idx="0">
                  <c:v>2</c:v>
                </c:pt>
                <c:pt idx="1">
                  <c:v>5</c:v>
                </c:pt>
                <c:pt idx="2">
                  <c:v>10</c:v>
                </c:pt>
                <c:pt idx="3">
                  <c:v>15</c:v>
                </c:pt>
              </c:numCache>
            </c:numRef>
          </c:xVal>
          <c:yVal>
            <c:numRef>
              <c:f>Blad1!$D$59:$D$62</c:f>
              <c:numCache>
                <c:formatCode>General</c:formatCode>
                <c:ptCount val="4"/>
                <c:pt idx="0">
                  <c:v>340</c:v>
                </c:pt>
                <c:pt idx="1">
                  <c:v>1260</c:v>
                </c:pt>
                <c:pt idx="2">
                  <c:v>3380</c:v>
                </c:pt>
                <c:pt idx="3">
                  <c:v>6000</c:v>
                </c:pt>
              </c:numCache>
            </c:numRef>
          </c:yVal>
        </c:ser>
        <c:ser>
          <c:idx val="2"/>
          <c:order val="1"/>
          <c:tx>
            <c:v>SS Z_res=6.5</c:v>
          </c:tx>
          <c:spPr>
            <a:ln w="28575">
              <a:noFill/>
            </a:ln>
          </c:spPr>
          <c:marker>
            <c:symbol val="square"/>
            <c:size val="7"/>
            <c:spPr>
              <a:solidFill>
                <a:srgbClr val="8064A2">
                  <a:lumMod val="50000"/>
                </a:srgbClr>
              </a:solidFill>
              <a:ln>
                <a:noFill/>
              </a:ln>
            </c:spPr>
          </c:marker>
          <c:xVal>
            <c:numRef>
              <c:f>Blad1!$C$59:$C$62</c:f>
              <c:numCache>
                <c:formatCode>General</c:formatCode>
                <c:ptCount val="4"/>
                <c:pt idx="0">
                  <c:v>2</c:v>
                </c:pt>
                <c:pt idx="1">
                  <c:v>5</c:v>
                </c:pt>
                <c:pt idx="2">
                  <c:v>10</c:v>
                </c:pt>
                <c:pt idx="3">
                  <c:v>15</c:v>
                </c:pt>
              </c:numCache>
            </c:numRef>
          </c:xVal>
          <c:yVal>
            <c:numRef>
              <c:f>Blad1!$F$59:$F$62</c:f>
              <c:numCache>
                <c:formatCode>General</c:formatCode>
                <c:ptCount val="4"/>
                <c:pt idx="0">
                  <c:v>9750</c:v>
                </c:pt>
                <c:pt idx="1">
                  <c:v>38270</c:v>
                </c:pt>
                <c:pt idx="2">
                  <c:v>107000</c:v>
                </c:pt>
                <c:pt idx="3">
                  <c:v>194000</c:v>
                </c:pt>
              </c:numCache>
            </c:numRef>
          </c:yVal>
        </c:ser>
        <c:axId val="87741952"/>
        <c:axId val="88186880"/>
      </c:scatterChart>
      <c:valAx>
        <c:axId val="87741952"/>
        <c:scaling>
          <c:orientation val="minMax"/>
        </c:scaling>
        <c:axPos val="b"/>
        <c:title>
          <c:tx>
            <c:rich>
              <a:bodyPr/>
              <a:lstStyle/>
              <a:p>
                <a:pPr>
                  <a:defRPr/>
                </a:pPr>
                <a:r>
                  <a:rPr lang="en-US"/>
                  <a:t>MeV/u</a:t>
                </a:r>
              </a:p>
            </c:rich>
          </c:tx>
        </c:title>
        <c:numFmt formatCode="General" sourceLinked="1"/>
        <c:majorTickMark val="none"/>
        <c:tickLblPos val="nextTo"/>
        <c:crossAx val="88186880"/>
        <c:crossesAt val="0.1"/>
        <c:crossBetween val="midCat"/>
      </c:valAx>
      <c:valAx>
        <c:axId val="88186880"/>
        <c:scaling>
          <c:logBase val="10"/>
          <c:orientation val="minMax"/>
        </c:scaling>
        <c:axPos val="l"/>
        <c:majorGridlines/>
        <c:title>
          <c:tx>
            <c:rich>
              <a:bodyPr/>
              <a:lstStyle/>
              <a:p>
                <a:pPr>
                  <a:defRPr/>
                </a:pPr>
                <a:r>
                  <a:rPr lang="en-US" baseline="0"/>
                  <a:t>T scattering (s)</a:t>
                </a:r>
                <a:endParaRPr lang="en-US"/>
              </a:p>
            </c:rich>
          </c:tx>
        </c:title>
        <c:numFmt formatCode="0.E+00" sourceLinked="0"/>
        <c:majorTickMark val="none"/>
        <c:tickLblPos val="nextTo"/>
        <c:crossAx val="87741952"/>
        <c:crossesAt val="0.1"/>
        <c:crossBetween val="midCat"/>
      </c:valAx>
    </c:plotArea>
    <c:legend>
      <c:legendPos val="r"/>
      <c:layout>
        <c:manualLayout>
          <c:xMode val="edge"/>
          <c:yMode val="edge"/>
          <c:x val="0.66715347910706191"/>
          <c:y val="0.50172547081039365"/>
          <c:w val="0.18442514523271394"/>
          <c:h val="0.15424661269728968"/>
        </c:manualLayout>
      </c:layout>
    </c:legend>
    <c:plotVisOnly val="1"/>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Residual gas scattering</a:t>
            </a:r>
          </a:p>
        </c:rich>
      </c:tx>
    </c:title>
    <c:plotArea>
      <c:layout/>
      <c:scatterChart>
        <c:scatterStyle val="lineMarker"/>
        <c:ser>
          <c:idx val="0"/>
          <c:order val="0"/>
          <c:tx>
            <c:v>MS Z_res=6.5</c:v>
          </c:tx>
          <c:spPr>
            <a:ln w="28575">
              <a:noFill/>
            </a:ln>
          </c:spPr>
          <c:xVal>
            <c:numRef>
              <c:f>Blad1!$C$59:$C$62</c:f>
              <c:numCache>
                <c:formatCode>General</c:formatCode>
                <c:ptCount val="4"/>
                <c:pt idx="0">
                  <c:v>2</c:v>
                </c:pt>
                <c:pt idx="1">
                  <c:v>5</c:v>
                </c:pt>
                <c:pt idx="2">
                  <c:v>10</c:v>
                </c:pt>
                <c:pt idx="3">
                  <c:v>15</c:v>
                </c:pt>
              </c:numCache>
            </c:numRef>
          </c:xVal>
          <c:yVal>
            <c:numRef>
              <c:f>Blad1!$D$59:$D$62</c:f>
              <c:numCache>
                <c:formatCode>General</c:formatCode>
                <c:ptCount val="4"/>
                <c:pt idx="0">
                  <c:v>340</c:v>
                </c:pt>
                <c:pt idx="1">
                  <c:v>1260</c:v>
                </c:pt>
                <c:pt idx="2">
                  <c:v>3380</c:v>
                </c:pt>
                <c:pt idx="3">
                  <c:v>6000</c:v>
                </c:pt>
              </c:numCache>
            </c:numRef>
          </c:yVal>
        </c:ser>
        <c:ser>
          <c:idx val="1"/>
          <c:order val="1"/>
          <c:tx>
            <c:v>MS Z_res=2</c:v>
          </c:tx>
          <c:spPr>
            <a:ln w="28575">
              <a:noFill/>
            </a:ln>
          </c:spPr>
          <c:xVal>
            <c:numRef>
              <c:f>Blad1!$C$59:$C$62</c:f>
              <c:numCache>
                <c:formatCode>General</c:formatCode>
                <c:ptCount val="4"/>
                <c:pt idx="0">
                  <c:v>2</c:v>
                </c:pt>
                <c:pt idx="1">
                  <c:v>5</c:v>
                </c:pt>
                <c:pt idx="2">
                  <c:v>10</c:v>
                </c:pt>
                <c:pt idx="3">
                  <c:v>15</c:v>
                </c:pt>
              </c:numCache>
            </c:numRef>
          </c:xVal>
          <c:yVal>
            <c:numRef>
              <c:f>Blad1!$E$59:$E$62</c:f>
              <c:numCache>
                <c:formatCode>General</c:formatCode>
                <c:ptCount val="4"/>
                <c:pt idx="0">
                  <c:v>3420</c:v>
                </c:pt>
                <c:pt idx="1">
                  <c:v>12700</c:v>
                </c:pt>
                <c:pt idx="2">
                  <c:v>34200</c:v>
                </c:pt>
                <c:pt idx="3">
                  <c:v>60600</c:v>
                </c:pt>
              </c:numCache>
            </c:numRef>
          </c:yVal>
        </c:ser>
        <c:ser>
          <c:idx val="2"/>
          <c:order val="2"/>
          <c:tx>
            <c:v>SS Z_res=6.5</c:v>
          </c:tx>
          <c:spPr>
            <a:ln w="28575">
              <a:noFill/>
            </a:ln>
          </c:spPr>
          <c:xVal>
            <c:numRef>
              <c:f>Blad1!$C$59:$C$62</c:f>
              <c:numCache>
                <c:formatCode>General</c:formatCode>
                <c:ptCount val="4"/>
                <c:pt idx="0">
                  <c:v>2</c:v>
                </c:pt>
                <c:pt idx="1">
                  <c:v>5</c:v>
                </c:pt>
                <c:pt idx="2">
                  <c:v>10</c:v>
                </c:pt>
                <c:pt idx="3">
                  <c:v>15</c:v>
                </c:pt>
              </c:numCache>
            </c:numRef>
          </c:xVal>
          <c:yVal>
            <c:numRef>
              <c:f>Blad1!$F$59:$F$62</c:f>
              <c:numCache>
                <c:formatCode>General</c:formatCode>
                <c:ptCount val="4"/>
                <c:pt idx="0">
                  <c:v>9750</c:v>
                </c:pt>
                <c:pt idx="1">
                  <c:v>38270</c:v>
                </c:pt>
                <c:pt idx="2">
                  <c:v>107000</c:v>
                </c:pt>
                <c:pt idx="3">
                  <c:v>194000</c:v>
                </c:pt>
              </c:numCache>
            </c:numRef>
          </c:yVal>
        </c:ser>
        <c:ser>
          <c:idx val="3"/>
          <c:order val="3"/>
          <c:tx>
            <c:v>SS Z_res=2</c:v>
          </c:tx>
          <c:spPr>
            <a:ln w="28575">
              <a:noFill/>
            </a:ln>
          </c:spPr>
          <c:xVal>
            <c:numRef>
              <c:f>Blad1!$C$59:$C$62</c:f>
              <c:numCache>
                <c:formatCode>General</c:formatCode>
                <c:ptCount val="4"/>
                <c:pt idx="0">
                  <c:v>2</c:v>
                </c:pt>
                <c:pt idx="1">
                  <c:v>5</c:v>
                </c:pt>
                <c:pt idx="2">
                  <c:v>10</c:v>
                </c:pt>
                <c:pt idx="3">
                  <c:v>15</c:v>
                </c:pt>
              </c:numCache>
            </c:numRef>
          </c:xVal>
          <c:yVal>
            <c:numRef>
              <c:f>Blad1!$G$59:$G$62</c:f>
              <c:numCache>
                <c:formatCode>General</c:formatCode>
                <c:ptCount val="4"/>
                <c:pt idx="0">
                  <c:v>103000</c:v>
                </c:pt>
                <c:pt idx="1">
                  <c:v>404000</c:v>
                </c:pt>
                <c:pt idx="2" formatCode="0.00E+00">
                  <c:v>1100000</c:v>
                </c:pt>
                <c:pt idx="3" formatCode="0.00E+00">
                  <c:v>2050000</c:v>
                </c:pt>
              </c:numCache>
            </c:numRef>
          </c:yVal>
        </c:ser>
        <c:axId val="88205952"/>
        <c:axId val="87921408"/>
      </c:scatterChart>
      <c:valAx>
        <c:axId val="88205952"/>
        <c:scaling>
          <c:orientation val="minMax"/>
        </c:scaling>
        <c:axPos val="b"/>
        <c:title>
          <c:tx>
            <c:rich>
              <a:bodyPr/>
              <a:lstStyle/>
              <a:p>
                <a:pPr>
                  <a:defRPr/>
                </a:pPr>
                <a:r>
                  <a:rPr lang="en-US"/>
                  <a:t>MeV/u</a:t>
                </a:r>
              </a:p>
            </c:rich>
          </c:tx>
        </c:title>
        <c:numFmt formatCode="General" sourceLinked="1"/>
        <c:majorTickMark val="none"/>
        <c:tickLblPos val="nextTo"/>
        <c:crossAx val="87921408"/>
        <c:crossesAt val="0.1"/>
        <c:crossBetween val="midCat"/>
      </c:valAx>
      <c:valAx>
        <c:axId val="87921408"/>
        <c:scaling>
          <c:logBase val="10"/>
          <c:orientation val="minMax"/>
        </c:scaling>
        <c:axPos val="l"/>
        <c:majorGridlines/>
        <c:title>
          <c:tx>
            <c:rich>
              <a:bodyPr/>
              <a:lstStyle/>
              <a:p>
                <a:pPr>
                  <a:defRPr/>
                </a:pPr>
                <a:r>
                  <a:rPr lang="en-US" baseline="0"/>
                  <a:t>T scattering (s)</a:t>
                </a:r>
                <a:endParaRPr lang="en-US"/>
              </a:p>
            </c:rich>
          </c:tx>
        </c:title>
        <c:numFmt formatCode="0.E+00" sourceLinked="0"/>
        <c:majorTickMark val="none"/>
        <c:tickLblPos val="nextTo"/>
        <c:crossAx val="88205952"/>
        <c:crossesAt val="0.1"/>
        <c:crossBetween val="midCat"/>
      </c:valAx>
    </c:plotArea>
    <c:legend>
      <c:legendPos val="r"/>
      <c:layout>
        <c:manualLayout>
          <c:xMode val="edge"/>
          <c:yMode val="edge"/>
          <c:x val="0.68339690808034936"/>
          <c:y val="0.442854415132163"/>
          <c:w val="0.19490499136827241"/>
          <c:h val="0.32602316558467476"/>
        </c:manualLayout>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Target scattering</a:t>
            </a:r>
          </a:p>
        </c:rich>
      </c:tx>
    </c:title>
    <c:plotArea>
      <c:layout/>
      <c:scatterChart>
        <c:scatterStyle val="lineMarker"/>
        <c:ser>
          <c:idx val="0"/>
          <c:order val="0"/>
          <c:tx>
            <c:v>MS Z_targ=1</c:v>
          </c:tx>
          <c:spPr>
            <a:ln w="28575">
              <a:noFill/>
            </a:ln>
          </c:spPr>
          <c:xVal>
            <c:numRef>
              <c:f>Blad1!$C$52:$C$55</c:f>
              <c:numCache>
                <c:formatCode>General</c:formatCode>
                <c:ptCount val="4"/>
                <c:pt idx="0">
                  <c:v>2</c:v>
                </c:pt>
                <c:pt idx="1">
                  <c:v>5</c:v>
                </c:pt>
                <c:pt idx="2">
                  <c:v>10</c:v>
                </c:pt>
                <c:pt idx="3">
                  <c:v>15</c:v>
                </c:pt>
              </c:numCache>
            </c:numRef>
          </c:xVal>
          <c:yVal>
            <c:numRef>
              <c:f>Blad1!$D$52:$D$55</c:f>
              <c:numCache>
                <c:formatCode>General</c:formatCode>
                <c:ptCount val="4"/>
                <c:pt idx="0">
                  <c:v>3</c:v>
                </c:pt>
                <c:pt idx="1">
                  <c:v>11</c:v>
                </c:pt>
                <c:pt idx="2">
                  <c:v>30</c:v>
                </c:pt>
                <c:pt idx="3">
                  <c:v>54</c:v>
                </c:pt>
              </c:numCache>
            </c:numRef>
          </c:yVal>
        </c:ser>
        <c:ser>
          <c:idx val="1"/>
          <c:order val="1"/>
          <c:tx>
            <c:v>MS Z_targ=2</c:v>
          </c:tx>
          <c:spPr>
            <a:ln w="28575">
              <a:noFill/>
            </a:ln>
          </c:spPr>
          <c:xVal>
            <c:numRef>
              <c:f>Blad1!$C$52:$C$55</c:f>
              <c:numCache>
                <c:formatCode>General</c:formatCode>
                <c:ptCount val="4"/>
                <c:pt idx="0">
                  <c:v>2</c:v>
                </c:pt>
                <c:pt idx="1">
                  <c:v>5</c:v>
                </c:pt>
                <c:pt idx="2">
                  <c:v>10</c:v>
                </c:pt>
                <c:pt idx="3">
                  <c:v>15</c:v>
                </c:pt>
              </c:numCache>
            </c:numRef>
          </c:xVal>
          <c:yVal>
            <c:numRef>
              <c:f>Blad1!$E$52:$E$55</c:f>
              <c:numCache>
                <c:formatCode>General</c:formatCode>
                <c:ptCount val="4"/>
                <c:pt idx="0">
                  <c:v>0.8</c:v>
                </c:pt>
                <c:pt idx="1">
                  <c:v>3</c:v>
                </c:pt>
                <c:pt idx="2">
                  <c:v>8</c:v>
                </c:pt>
                <c:pt idx="3">
                  <c:v>14</c:v>
                </c:pt>
              </c:numCache>
            </c:numRef>
          </c:yVal>
        </c:ser>
        <c:ser>
          <c:idx val="2"/>
          <c:order val="2"/>
          <c:tx>
            <c:v>SS Z_targ=1</c:v>
          </c:tx>
          <c:spPr>
            <a:ln w="28575">
              <a:noFill/>
            </a:ln>
          </c:spPr>
          <c:xVal>
            <c:numRef>
              <c:f>Blad1!$C$52:$C$55</c:f>
              <c:numCache>
                <c:formatCode>General</c:formatCode>
                <c:ptCount val="4"/>
                <c:pt idx="0">
                  <c:v>2</c:v>
                </c:pt>
                <c:pt idx="1">
                  <c:v>5</c:v>
                </c:pt>
                <c:pt idx="2">
                  <c:v>10</c:v>
                </c:pt>
                <c:pt idx="3">
                  <c:v>15</c:v>
                </c:pt>
              </c:numCache>
            </c:numRef>
          </c:xVal>
          <c:yVal>
            <c:numRef>
              <c:f>Blad1!$F$52:$F$55</c:f>
              <c:numCache>
                <c:formatCode>General</c:formatCode>
                <c:ptCount val="4"/>
                <c:pt idx="0">
                  <c:v>94</c:v>
                </c:pt>
                <c:pt idx="1">
                  <c:v>370</c:v>
                </c:pt>
                <c:pt idx="2">
                  <c:v>1030</c:v>
                </c:pt>
                <c:pt idx="3">
                  <c:v>1870</c:v>
                </c:pt>
              </c:numCache>
            </c:numRef>
          </c:yVal>
        </c:ser>
        <c:ser>
          <c:idx val="3"/>
          <c:order val="3"/>
          <c:tx>
            <c:v>SS Z_targ=2</c:v>
          </c:tx>
          <c:spPr>
            <a:ln w="28575">
              <a:noFill/>
            </a:ln>
          </c:spPr>
          <c:xVal>
            <c:numRef>
              <c:f>Blad1!$C$52:$C$55</c:f>
              <c:numCache>
                <c:formatCode>General</c:formatCode>
                <c:ptCount val="4"/>
                <c:pt idx="0">
                  <c:v>2</c:v>
                </c:pt>
                <c:pt idx="1">
                  <c:v>5</c:v>
                </c:pt>
                <c:pt idx="2">
                  <c:v>10</c:v>
                </c:pt>
                <c:pt idx="3">
                  <c:v>15</c:v>
                </c:pt>
              </c:numCache>
            </c:numRef>
          </c:xVal>
          <c:yVal>
            <c:numRef>
              <c:f>Blad1!$G$52:$G$55</c:f>
              <c:numCache>
                <c:formatCode>General</c:formatCode>
                <c:ptCount val="4"/>
                <c:pt idx="0">
                  <c:v>24</c:v>
                </c:pt>
                <c:pt idx="1">
                  <c:v>92</c:v>
                </c:pt>
                <c:pt idx="2">
                  <c:v>258</c:v>
                </c:pt>
                <c:pt idx="3">
                  <c:v>468</c:v>
                </c:pt>
              </c:numCache>
            </c:numRef>
          </c:yVal>
        </c:ser>
        <c:axId val="89284608"/>
        <c:axId val="89286528"/>
      </c:scatterChart>
      <c:valAx>
        <c:axId val="89284608"/>
        <c:scaling>
          <c:orientation val="minMax"/>
        </c:scaling>
        <c:axPos val="b"/>
        <c:title>
          <c:tx>
            <c:rich>
              <a:bodyPr/>
              <a:lstStyle/>
              <a:p>
                <a:pPr>
                  <a:defRPr/>
                </a:pPr>
                <a:r>
                  <a:rPr lang="en-US"/>
                  <a:t>MeV/u</a:t>
                </a:r>
              </a:p>
            </c:rich>
          </c:tx>
        </c:title>
        <c:numFmt formatCode="General" sourceLinked="1"/>
        <c:majorTickMark val="none"/>
        <c:tickLblPos val="nextTo"/>
        <c:crossAx val="89286528"/>
        <c:crossesAt val="0.1"/>
        <c:crossBetween val="midCat"/>
      </c:valAx>
      <c:valAx>
        <c:axId val="89286528"/>
        <c:scaling>
          <c:logBase val="10"/>
          <c:orientation val="minMax"/>
        </c:scaling>
        <c:axPos val="l"/>
        <c:majorGridlines/>
        <c:title>
          <c:tx>
            <c:rich>
              <a:bodyPr/>
              <a:lstStyle/>
              <a:p>
                <a:pPr>
                  <a:defRPr/>
                </a:pPr>
                <a:r>
                  <a:rPr lang="en-US" baseline="0"/>
                  <a:t>T scattering (s)</a:t>
                </a:r>
                <a:endParaRPr lang="en-US"/>
              </a:p>
            </c:rich>
          </c:tx>
        </c:title>
        <c:numFmt formatCode="General" sourceLinked="1"/>
        <c:majorTickMark val="none"/>
        <c:tickLblPos val="nextTo"/>
        <c:crossAx val="89284608"/>
        <c:crossesAt val="0.1"/>
        <c:crossBetween val="midCat"/>
      </c:valAx>
    </c:plotArea>
    <c:legend>
      <c:legendPos val="r"/>
      <c:layout>
        <c:manualLayout>
          <c:xMode val="edge"/>
          <c:yMode val="edge"/>
          <c:x val="0.68490419947506553"/>
          <c:y val="0.39037802566346158"/>
          <c:w val="0.19009580052493441"/>
          <c:h val="0.33486876640420293"/>
        </c:manualLayout>
      </c:layout>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734951881014892"/>
          <c:y val="6.8039606874009284E-2"/>
          <c:w val="0.76215769903762032"/>
          <c:h val="0.67847062471719888"/>
        </c:manualLayout>
      </c:layout>
      <c:scatterChart>
        <c:scatterStyle val="lineMarker"/>
        <c:ser>
          <c:idx val="0"/>
          <c:order val="0"/>
          <c:spPr>
            <a:ln w="28575">
              <a:noFill/>
            </a:ln>
          </c:spPr>
          <c:xVal>
            <c:numRef>
              <c:f>Blad1!$L$67:$L$75</c:f>
              <c:numCache>
                <c:formatCode>General</c:formatCode>
                <c:ptCount val="9"/>
                <c:pt idx="0">
                  <c:v>10</c:v>
                </c:pt>
                <c:pt idx="1">
                  <c:v>20</c:v>
                </c:pt>
                <c:pt idx="2">
                  <c:v>30</c:v>
                </c:pt>
                <c:pt idx="3">
                  <c:v>40</c:v>
                </c:pt>
                <c:pt idx="4">
                  <c:v>50</c:v>
                </c:pt>
                <c:pt idx="5">
                  <c:v>60</c:v>
                </c:pt>
                <c:pt idx="6">
                  <c:v>70</c:v>
                </c:pt>
                <c:pt idx="7">
                  <c:v>80</c:v>
                </c:pt>
                <c:pt idx="8">
                  <c:v>90</c:v>
                </c:pt>
              </c:numCache>
            </c:numRef>
          </c:xVal>
          <c:yVal>
            <c:numRef>
              <c:f>Blad1!$N$67:$N$75</c:f>
              <c:numCache>
                <c:formatCode>0.00E+00</c:formatCode>
                <c:ptCount val="9"/>
                <c:pt idx="0">
                  <c:v>908.07337846485871</c:v>
                </c:pt>
                <c:pt idx="1">
                  <c:v>207.73459637552878</c:v>
                </c:pt>
                <c:pt idx="2">
                  <c:v>87.952628387981818</c:v>
                </c:pt>
                <c:pt idx="3">
                  <c:v>47.863928928104812</c:v>
                </c:pt>
                <c:pt idx="4">
                  <c:v>29.878807875453987</c:v>
                </c:pt>
                <c:pt idx="5">
                  <c:v>20.339990663397831</c:v>
                </c:pt>
                <c:pt idx="6">
                  <c:v>14.698564710368379</c:v>
                </c:pt>
                <c:pt idx="7">
                  <c:v>11.095925954933914</c:v>
                </c:pt>
                <c:pt idx="8">
                  <c:v>8.6601248265024502</c:v>
                </c:pt>
              </c:numCache>
            </c:numRef>
          </c:yVal>
        </c:ser>
        <c:axId val="89323392"/>
        <c:axId val="89325568"/>
      </c:scatterChart>
      <c:valAx>
        <c:axId val="89323392"/>
        <c:scaling>
          <c:orientation val="minMax"/>
        </c:scaling>
        <c:axPos val="b"/>
        <c:title>
          <c:tx>
            <c:rich>
              <a:bodyPr/>
              <a:lstStyle/>
              <a:p>
                <a:pPr>
                  <a:defRPr sz="1400"/>
                </a:pPr>
                <a:r>
                  <a:rPr lang="en-US" sz="1400" dirty="0" smtClean="0"/>
                  <a:t>q</a:t>
                </a:r>
                <a:endParaRPr lang="en-US" sz="1400" dirty="0"/>
              </a:p>
            </c:rich>
          </c:tx>
          <c:layout>
            <c:manualLayout>
              <c:xMode val="edge"/>
              <c:yMode val="edge"/>
              <c:x val="0.54405314960629858"/>
              <c:y val="0.83301044834209304"/>
            </c:manualLayout>
          </c:layout>
        </c:title>
        <c:numFmt formatCode="General" sourceLinked="1"/>
        <c:tickLblPos val="nextTo"/>
        <c:txPr>
          <a:bodyPr/>
          <a:lstStyle/>
          <a:p>
            <a:pPr>
              <a:defRPr sz="1200"/>
            </a:pPr>
            <a:endParaRPr lang="en-US"/>
          </a:p>
        </c:txPr>
        <c:crossAx val="89325568"/>
        <c:crosses val="autoZero"/>
        <c:crossBetween val="midCat"/>
      </c:valAx>
      <c:valAx>
        <c:axId val="89325568"/>
        <c:scaling>
          <c:logBase val="10"/>
          <c:orientation val="minMax"/>
        </c:scaling>
        <c:axPos val="l"/>
        <c:majorGridlines/>
        <c:title>
          <c:tx>
            <c:rich>
              <a:bodyPr rot="-5400000" vert="horz"/>
              <a:lstStyle/>
              <a:p>
                <a:pPr>
                  <a:defRPr sz="1400"/>
                </a:pPr>
                <a:r>
                  <a:rPr lang="en-US" sz="1400"/>
                  <a:t>Ecooling lifetime (s)</a:t>
                </a:r>
              </a:p>
            </c:rich>
          </c:tx>
        </c:title>
        <c:numFmt formatCode="General" sourceLinked="0"/>
        <c:tickLblPos val="nextTo"/>
        <c:txPr>
          <a:bodyPr/>
          <a:lstStyle/>
          <a:p>
            <a:pPr>
              <a:defRPr sz="1100"/>
            </a:pPr>
            <a:endParaRPr lang="en-US"/>
          </a:p>
        </c:txPr>
        <c:crossAx val="89323392"/>
        <c:crosses val="autoZero"/>
        <c:crossBetween val="midCat"/>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5" Type="http://schemas.openxmlformats.org/officeDocument/2006/relationships/image" Target="../media/image85.wmf"/><Relationship Id="rId4" Type="http://schemas.openxmlformats.org/officeDocument/2006/relationships/image" Target="../media/image8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9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13.wmf"/><Relationship Id="rId1" Type="http://schemas.openxmlformats.org/officeDocument/2006/relationships/image" Target="../media/image11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wmf"/></Relationships>
</file>

<file path=ppt/drawings/drawing1.xml><?xml version="1.0" encoding="utf-8"?>
<c:userShapes xmlns:c="http://schemas.openxmlformats.org/drawingml/2006/chart">
  <cdr:relSizeAnchor xmlns:cdr="http://schemas.openxmlformats.org/drawingml/2006/chartDrawing">
    <cdr:from>
      <cdr:x>0.64625</cdr:x>
      <cdr:y>0.32888</cdr:y>
    </cdr:from>
    <cdr:to>
      <cdr:x>0.89886</cdr:x>
      <cdr:y>0.4887</cdr:y>
    </cdr:to>
    <cdr:sp macro="" textlink="">
      <cdr:nvSpPr>
        <cdr:cNvPr id="2" name="TextBox 12"/>
        <cdr:cNvSpPr txBox="1"/>
      </cdr:nvSpPr>
      <cdr:spPr>
        <a:xfrm xmlns:a="http://schemas.openxmlformats.org/drawingml/2006/main">
          <a:off x="3111335" y="950026"/>
          <a:ext cx="121616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smtClean="0"/>
            <a:t>3E13 atoms/cm</a:t>
          </a:r>
          <a:r>
            <a:rPr lang="en-US" sz="1200" baseline="30000" dirty="0" smtClean="0"/>
            <a:t>2</a:t>
          </a:r>
        </a:p>
        <a:p xmlns:a="http://schemas.openxmlformats.org/drawingml/2006/main">
          <a:r>
            <a:rPr lang="en-US" sz="1200" dirty="0" smtClean="0"/>
            <a:t>A/Z=100/50</a:t>
          </a:r>
        </a:p>
      </cdr:txBody>
    </cdr:sp>
  </cdr:relSizeAnchor>
</c:userShapes>
</file>

<file path=ppt/drawings/drawing2.xml><?xml version="1.0" encoding="utf-8"?>
<c:userShapes xmlns:c="http://schemas.openxmlformats.org/drawingml/2006/chart">
  <cdr:relSizeAnchor xmlns:cdr="http://schemas.openxmlformats.org/drawingml/2006/chartDrawing">
    <cdr:from>
      <cdr:x>0.64625</cdr:x>
      <cdr:y>0.32888</cdr:y>
    </cdr:from>
    <cdr:to>
      <cdr:x>0.89886</cdr:x>
      <cdr:y>0.4887</cdr:y>
    </cdr:to>
    <cdr:sp macro="" textlink="">
      <cdr:nvSpPr>
        <cdr:cNvPr id="2" name="TextBox 12"/>
        <cdr:cNvSpPr txBox="1"/>
      </cdr:nvSpPr>
      <cdr:spPr>
        <a:xfrm xmlns:a="http://schemas.openxmlformats.org/drawingml/2006/main">
          <a:off x="3111335" y="950026"/>
          <a:ext cx="121616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smtClean="0"/>
            <a:t>3E13 atoms/cm</a:t>
          </a:r>
          <a:r>
            <a:rPr lang="en-US" sz="1200" baseline="30000" dirty="0" smtClean="0"/>
            <a:t>2</a:t>
          </a:r>
        </a:p>
        <a:p xmlns:a="http://schemas.openxmlformats.org/drawingml/2006/main">
          <a:r>
            <a:rPr lang="en-US" sz="1200" dirty="0" smtClean="0"/>
            <a:t>A/Z=100/50</a:t>
          </a:r>
        </a:p>
      </cdr:txBody>
    </cdr:sp>
  </cdr:relSizeAnchor>
</c:userShapes>
</file>

<file path=ppt/drawings/drawing3.xml><?xml version="1.0" encoding="utf-8"?>
<c:userShapes xmlns:c="http://schemas.openxmlformats.org/drawingml/2006/chart">
  <cdr:relSizeAnchor xmlns:cdr="http://schemas.openxmlformats.org/drawingml/2006/chartDrawing">
    <cdr:from>
      <cdr:x>0.65572</cdr:x>
      <cdr:y>0.19811</cdr:y>
    </cdr:from>
    <cdr:to>
      <cdr:x>0.85424</cdr:x>
      <cdr:y>0.36641</cdr:y>
    </cdr:to>
    <cdr:sp macro="" textlink="">
      <cdr:nvSpPr>
        <cdr:cNvPr id="2" name="TextBox 12"/>
        <cdr:cNvSpPr txBox="1"/>
      </cdr:nvSpPr>
      <cdr:spPr>
        <a:xfrm xmlns:a="http://schemas.openxmlformats.org/drawingml/2006/main">
          <a:off x="3254272" y="589924"/>
          <a:ext cx="985220" cy="50113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200" dirty="0" smtClean="0"/>
            <a:t>5E-11 mbar</a:t>
          </a:r>
        </a:p>
        <a:p xmlns:a="http://schemas.openxmlformats.org/drawingml/2006/main">
          <a:r>
            <a:rPr lang="en-US" sz="1200" dirty="0" err="1" smtClean="0"/>
            <a:t>Z_ave</a:t>
          </a:r>
          <a:r>
            <a:rPr lang="en-US" sz="1200" dirty="0" smtClean="0"/>
            <a:t>=6.5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8149510-3895-4CE1-9BAF-F40B4921CAD0}" type="datetimeFigureOut">
              <a:rPr lang="en-US" smtClean="0"/>
              <a:pPr/>
              <a:t>10/10/2011</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2F8F818C-5A2C-43AF-A502-73ECB1030B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you don’t get</a:t>
            </a:r>
          </a:p>
          <a:p>
            <a:pPr>
              <a:buFont typeface="Arial" charset="0"/>
              <a:buNone/>
            </a:pPr>
            <a:r>
              <a:rPr lang="en-US" i="1" dirty="0" smtClean="0"/>
              <a:t>* No expose of TSR features in detail, only put them in relation to HIE-ISOLDE</a:t>
            </a:r>
          </a:p>
          <a:p>
            <a:pPr>
              <a:buFont typeface="Arial" charset="0"/>
              <a:buNone/>
            </a:pPr>
            <a:r>
              <a:rPr lang="en-US" i="1" dirty="0" smtClean="0"/>
              <a:t>* No physics cases - covered by K. Blaum  on Friday</a:t>
            </a:r>
          </a:p>
          <a:p>
            <a:pPr>
              <a:buFont typeface="Arial" charset="0"/>
              <a:buNone/>
            </a:pPr>
            <a:r>
              <a:rPr lang="en-US" i="1" dirty="0" smtClean="0"/>
              <a:t>* Not a storage ring specialist! So, appreciate your feedback during the coffee</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Post accelerator uses 7-gap cavities similar</a:t>
            </a:r>
            <a:r>
              <a:rPr lang="en-US" sz="1200" baseline="0" dirty="0" smtClean="0"/>
              <a:t> t</a:t>
            </a:r>
            <a:r>
              <a:rPr lang="en-US" sz="1200" dirty="0" smtClean="0"/>
              <a:t>o REX-ISOLDE’s</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Acceptance ellipse of the TSR: 120 mm </a:t>
            </a:r>
            <a:r>
              <a:rPr lang="en-US" sz="1200" dirty="0" err="1" smtClean="0"/>
              <a:t>mrad</a:t>
            </a:r>
            <a:r>
              <a:rPr lang="en-US" sz="1200" dirty="0" smtClean="0"/>
              <a:t> =&gt; well suited for REX-ISOLDE</a:t>
            </a:r>
          </a:p>
          <a:p>
            <a:endParaRPr lang="en-US" sz="1200" dirty="0" smtClean="0"/>
          </a:p>
          <a:p>
            <a:r>
              <a:rPr lang="en-US" sz="1200" dirty="0" err="1" smtClean="0"/>
              <a:t>Multiturn</a:t>
            </a:r>
            <a:r>
              <a:rPr lang="en-US" sz="1200" dirty="0" smtClean="0"/>
              <a:t> injection =&gt; </a:t>
            </a:r>
            <a:r>
              <a:rPr lang="en-US" sz="1200" dirty="0" err="1" smtClean="0"/>
              <a:t>mA</a:t>
            </a:r>
            <a:r>
              <a:rPr lang="en-US" sz="1200" dirty="0" smtClean="0"/>
              <a:t> of stored beam possible</a:t>
            </a:r>
          </a:p>
          <a:p>
            <a:endParaRPr lang="en-US" sz="1200" dirty="0" smtClean="0"/>
          </a:p>
          <a:p>
            <a:pPr rtl="0" eaLnBrk="1" latinLnBrk="0" hangingPunct="1"/>
            <a:r>
              <a:rPr lang="en-US" sz="1200" kern="1200" dirty="0" smtClean="0">
                <a:solidFill>
                  <a:schemeClr val="tx1"/>
                </a:solidFill>
                <a:latin typeface="+mn-lt"/>
                <a:ea typeface="+mn-ea"/>
                <a:cs typeface="+mn-cs"/>
              </a:rPr>
              <a:t>Bumper magnets</a:t>
            </a:r>
            <a:endParaRPr lang="en-US" dirty="0" smtClean="0"/>
          </a:p>
          <a:p>
            <a:pPr rtl="0" eaLnBrk="1" latinLnBrk="0" hangingPunct="1"/>
            <a:r>
              <a:rPr lang="en-US" sz="1200" kern="1200" dirty="0" smtClean="0">
                <a:solidFill>
                  <a:schemeClr val="tx1"/>
                </a:solidFill>
                <a:latin typeface="+mn-lt"/>
                <a:ea typeface="+mn-ea"/>
                <a:cs typeface="+mn-cs"/>
              </a:rPr>
              <a:t>    displace the closed orbit (40 mm) at the electrostatic septum</a:t>
            </a:r>
          </a:p>
          <a:p>
            <a:endParaRPr lang="en-US" sz="1200" dirty="0" smtClean="0"/>
          </a:p>
          <a:p>
            <a:pPr rtl="0" eaLnBrk="1" latinLnBrk="0" hangingPunct="1"/>
            <a:r>
              <a:rPr lang="en-US" sz="1200" kern="1200" dirty="0" smtClean="0">
                <a:solidFill>
                  <a:schemeClr val="tx1"/>
                </a:solidFill>
                <a:latin typeface="+mn-lt"/>
                <a:ea typeface="+mn-ea"/>
                <a:cs typeface="+mn-cs"/>
              </a:rPr>
              <a:t>Principle working point close to </a:t>
            </a:r>
            <a:r>
              <a:rPr lang="en-US" sz="1200" kern="120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=2.75, </a:t>
            </a:r>
            <a:r>
              <a:rPr lang="en-US" sz="1200" kern="120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y</a:t>
            </a:r>
            <a:r>
              <a:rPr lang="en-US" sz="1200" kern="1200" dirty="0" smtClean="0">
                <a:solidFill>
                  <a:schemeClr val="tx1"/>
                </a:solidFill>
                <a:latin typeface="+mn-lt"/>
                <a:ea typeface="+mn-ea"/>
                <a:cs typeface="+mn-cs"/>
              </a:rPr>
              <a:t>=2.825</a:t>
            </a:r>
          </a:p>
          <a:p>
            <a:endParaRPr lang="en-US" sz="1200" dirty="0" smtClean="0"/>
          </a:p>
          <a:p>
            <a:r>
              <a:rPr lang="en-US" sz="1200" dirty="0" smtClean="0"/>
              <a:t>Dispersion free regions at cooler and RF cavity</a:t>
            </a:r>
          </a:p>
          <a:p>
            <a:endParaRPr lang="en-US" sz="1200" dirty="0" smtClean="0"/>
          </a:p>
          <a:p>
            <a:r>
              <a:rPr lang="en-US" sz="1200" dirty="0" smtClean="0"/>
              <a:t>Broad rigidity acceptance -&gt; permit operation with simultaneous charge states of ions</a:t>
            </a:r>
          </a:p>
          <a:p>
            <a:r>
              <a:rPr lang="en-US" sz="1200" dirty="0" smtClean="0"/>
              <a:t>Multiple charge states, e.g. iodine 45+ to 49+, equivalent to a momentum range of </a:t>
            </a:r>
            <a:r>
              <a:rPr lang="en-US" sz="1200" dirty="0" err="1" smtClean="0"/>
              <a:t>delta_p</a:t>
            </a:r>
            <a:r>
              <a:rPr lang="en-US" sz="1200" dirty="0" smtClean="0"/>
              <a:t>/p=+-4%</a:t>
            </a:r>
            <a:endParaRPr lang="en-US" sz="1200"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Up to ~30 </a:t>
            </a:r>
            <a:r>
              <a:rPr lang="en-US" dirty="0" err="1" smtClean="0"/>
              <a:t>MeV</a:t>
            </a:r>
            <a:r>
              <a:rPr lang="en-US" dirty="0" smtClean="0"/>
              <a:t>/u for A/q=2, corresponding to magnetic rigidity B*rho=1.5 Tm</a:t>
            </a:r>
          </a:p>
          <a:p>
            <a:pPr lvl="0" fontAlgn="base">
              <a:spcBef>
                <a:spcPct val="0"/>
              </a:spcBef>
              <a:spcAft>
                <a:spcPct val="0"/>
              </a:spcAft>
            </a:pPr>
            <a:endParaRPr lang="en-US" dirty="0" smtClean="0">
              <a:latin typeface="Times New Roman" pitchFamily="18" charset="0"/>
              <a:ea typeface="Times New Roman" pitchFamily="18" charset="0"/>
              <a:cs typeface="Times New Roman" pitchFamily="18" charset="0"/>
            </a:endParaRPr>
          </a:p>
          <a:p>
            <a:pPr lvl="0" fontAlgn="base">
              <a:spcBef>
                <a:spcPct val="0"/>
              </a:spcBef>
              <a:spcAft>
                <a:spcPct val="0"/>
              </a:spcAft>
            </a:pPr>
            <a:r>
              <a:rPr lang="en-US" dirty="0" smtClean="0">
                <a:latin typeface="Times New Roman" pitchFamily="18" charset="0"/>
                <a:ea typeface="Times New Roman" pitchFamily="18" charset="0"/>
                <a:cs typeface="Times New Roman" pitchFamily="18" charset="0"/>
              </a:rPr>
              <a:t>M.</a:t>
            </a:r>
            <a:r>
              <a:rPr lang="en-US" baseline="0" dirty="0" smtClean="0">
                <a:latin typeface="Times New Roman" pitchFamily="18" charset="0"/>
                <a:ea typeface="Times New Roman" pitchFamily="18" charset="0"/>
                <a:cs typeface="Times New Roman" pitchFamily="18" charset="0"/>
              </a:rPr>
              <a:t> Fraser </a:t>
            </a:r>
            <a:r>
              <a:rPr lang="en-US" dirty="0" smtClean="0">
                <a:latin typeface="Times New Roman" pitchFamily="18" charset="0"/>
                <a:ea typeface="Times New Roman" pitchFamily="18" charset="0"/>
                <a:cs typeface="Times New Roman" pitchFamily="18" charset="0"/>
              </a:rPr>
              <a:t>always simulated the range (as we understood) of A/q accepted by REX from 2.5 to 4.5.</a:t>
            </a:r>
            <a:r>
              <a:rPr lang="en-US" baseline="0" dirty="0" smtClean="0">
                <a:latin typeface="Times New Roman" pitchFamily="18" charset="0"/>
                <a:ea typeface="Times New Roman" pitchFamily="18" charset="0"/>
                <a:cs typeface="Times New Roman" pitchFamily="18" charset="0"/>
              </a:rPr>
              <a:t> </a:t>
            </a:r>
            <a:r>
              <a:rPr lang="en-US" dirty="0" smtClean="0">
                <a:latin typeface="Times New Roman" pitchFamily="18" charset="0"/>
                <a:ea typeface="Times New Roman" pitchFamily="18" charset="0"/>
                <a:cs typeface="Times New Roman" pitchFamily="18" charset="0"/>
              </a:rPr>
              <a:t>To shift from 2.5 to 2 is no big deal. We use all the voltage in the SC cavities, don't scale, and adjust the phasing. The only real comment is that the beam quality will be worse compared to beams with A/q = 4.5 as they are more sensitive to </a:t>
            </a:r>
            <a:r>
              <a:rPr lang="en-US" dirty="0" err="1" smtClean="0">
                <a:latin typeface="Times New Roman" pitchFamily="18" charset="0"/>
                <a:ea typeface="Times New Roman" pitchFamily="18" charset="0"/>
                <a:cs typeface="Times New Roman" pitchFamily="18" charset="0"/>
              </a:rPr>
              <a:t>rf</a:t>
            </a:r>
            <a:r>
              <a:rPr lang="en-US" dirty="0" smtClean="0">
                <a:latin typeface="Times New Roman" pitchFamily="18" charset="0"/>
                <a:ea typeface="Times New Roman" pitchFamily="18" charset="0"/>
                <a:cs typeface="Times New Roman" pitchFamily="18" charset="0"/>
              </a:rPr>
              <a:t> jitter and to the beam steering, however this will not be a serious problem.</a:t>
            </a:r>
            <a:endParaRPr lang="en-US" sz="1800" dirty="0" smtClean="0">
              <a:latin typeface="Arial" pitchFamily="34" charset="0"/>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Would you say that </a:t>
            </a:r>
            <a:r>
              <a:rPr lang="en-US" sz="1200" kern="1200" dirty="0" err="1" smtClean="0">
                <a:solidFill>
                  <a:schemeClr val="tx1"/>
                </a:solidFill>
                <a:latin typeface="+mn-lt"/>
                <a:ea typeface="+mn-ea"/>
                <a:cs typeface="+mn-cs"/>
              </a:rPr>
              <a:t>multipackting</a:t>
            </a:r>
            <a:r>
              <a:rPr lang="en-US" sz="1200" kern="1200" dirty="0" smtClean="0">
                <a:solidFill>
                  <a:schemeClr val="tx1"/>
                </a:solidFill>
                <a:latin typeface="+mn-lt"/>
                <a:ea typeface="+mn-ea"/>
                <a:cs typeface="+mn-cs"/>
              </a:rPr>
              <a:t> (in the </a:t>
            </a:r>
            <a:r>
              <a:rPr lang="en-US" sz="1200" kern="1200" dirty="0" err="1" smtClean="0">
                <a:solidFill>
                  <a:schemeClr val="tx1"/>
                </a:solidFill>
                <a:latin typeface="+mn-lt"/>
                <a:ea typeface="+mn-ea"/>
                <a:cs typeface="+mn-cs"/>
              </a:rPr>
              <a:t>buncher</a:t>
            </a:r>
            <a:r>
              <a:rPr lang="en-US" sz="1200" kern="1200" dirty="0" smtClean="0">
                <a:solidFill>
                  <a:schemeClr val="tx1"/>
                </a:solidFill>
                <a:latin typeface="+mn-lt"/>
                <a:ea typeface="+mn-ea"/>
                <a:cs typeface="+mn-cs"/>
              </a:rPr>
              <a:t> for example) can become an issue if we run with A/q-values close to 2?</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 don’t think so. I think the main problem is to have enough voltage on the pick-up for the amplitude and phase regulation to work. We have seen </a:t>
            </a:r>
            <a:r>
              <a:rPr lang="en-GB" sz="1200" kern="1200" dirty="0" err="1" smtClean="0">
                <a:solidFill>
                  <a:schemeClr val="tx1"/>
                </a:solidFill>
                <a:latin typeface="+mn-lt"/>
                <a:ea typeface="+mn-ea"/>
                <a:cs typeface="+mn-cs"/>
              </a:rPr>
              <a:t>multipacting</a:t>
            </a:r>
            <a:r>
              <a:rPr lang="en-GB" sz="1200" kern="1200" dirty="0" smtClean="0">
                <a:solidFill>
                  <a:schemeClr val="tx1"/>
                </a:solidFill>
                <a:latin typeface="+mn-lt"/>
                <a:ea typeface="+mn-ea"/>
                <a:cs typeface="+mn-cs"/>
              </a:rPr>
              <a:t> on the IHS in the past but it seems to go away with time/conditioning.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…and deceleration</a:t>
            </a:r>
          </a:p>
          <a:p>
            <a:pPr rtl="0" eaLnBrk="1" latinLnBrk="0" hangingPunct="1"/>
            <a:endParaRPr lang="en-US" sz="1200" kern="1200" dirty="0" smtClean="0">
              <a:solidFill>
                <a:schemeClr val="tx1"/>
              </a:solidFill>
              <a:latin typeface="+mn-lt"/>
              <a:ea typeface="+mn-ea"/>
              <a:cs typeface="+mn-cs"/>
            </a:endParaRPr>
          </a:p>
          <a:p>
            <a:r>
              <a:rPr lang="en-US" baseline="30000" dirty="0" smtClean="0"/>
              <a:t>12</a:t>
            </a:r>
            <a:r>
              <a:rPr lang="en-US" dirty="0" smtClean="0"/>
              <a:t>C</a:t>
            </a:r>
            <a:r>
              <a:rPr lang="en-US" baseline="30000" dirty="0" smtClean="0"/>
              <a:t>6+</a:t>
            </a:r>
            <a:r>
              <a:rPr lang="en-US" dirty="0" smtClean="0"/>
              <a:t> from 6.11 to 0.8 </a:t>
            </a:r>
            <a:r>
              <a:rPr lang="en-US" dirty="0" err="1" smtClean="0"/>
              <a:t>MeV</a:t>
            </a:r>
            <a:r>
              <a:rPr lang="en-US" dirty="0" smtClean="0"/>
              <a:t>/u</a:t>
            </a:r>
          </a:p>
          <a:p>
            <a:endParaRPr lang="en-US" dirty="0" smtClean="0"/>
          </a:p>
          <a:p>
            <a:r>
              <a:rPr lang="en-US" dirty="0" smtClean="0"/>
              <a:t>Any need? HIE-ISOLDE </a:t>
            </a:r>
          </a:p>
          <a:p>
            <a:r>
              <a:rPr lang="en-US" dirty="0" smtClean="0"/>
              <a:t>provides down to 1.2 </a:t>
            </a:r>
            <a:r>
              <a:rPr lang="en-US" dirty="0" err="1" smtClean="0"/>
              <a:t>MeV</a:t>
            </a:r>
            <a:r>
              <a:rPr lang="en-US" dirty="0" smtClean="0"/>
              <a:t>/u</a:t>
            </a:r>
          </a:p>
          <a:p>
            <a:pPr rtl="0" eaLnBrk="1" latinLnBrk="0" hangingPunct="1"/>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Procedure:</a:t>
            </a:r>
            <a:endParaRPr lang="en-US" dirty="0" smtClean="0"/>
          </a:p>
          <a:p>
            <a:pPr rtl="0" eaLnBrk="1" latinLnBrk="0" hangingPunct="1"/>
            <a:r>
              <a:rPr lang="en-US" sz="1200" kern="1200" dirty="0" smtClean="0">
                <a:solidFill>
                  <a:schemeClr val="tx1"/>
                </a:solidFill>
                <a:latin typeface="+mn-lt"/>
                <a:ea typeface="+mn-ea"/>
                <a:cs typeface="+mn-cs"/>
              </a:rPr>
              <a:t>    multi-turn injection =&gt; e-cool beam =&gt; accelerate </a:t>
            </a:r>
            <a:endParaRPr lang="en-US" dirty="0" smtClean="0"/>
          </a:p>
          <a:p>
            <a:pPr rtl="0" eaLnBrk="1" latinLnBrk="0" hangingPunct="1"/>
            <a:r>
              <a:rPr lang="en-US" sz="1200" kern="1200" dirty="0" smtClean="0">
                <a:solidFill>
                  <a:schemeClr val="tx1"/>
                </a:solidFill>
                <a:latin typeface="+mn-lt"/>
                <a:ea typeface="+mn-ea"/>
                <a:cs typeface="+mn-cs"/>
              </a:rPr>
              <a:t>    =&gt; target on + physics =&gt; ramp down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Similar long cycle time for</a:t>
            </a:r>
            <a:r>
              <a:rPr lang="en-US" sz="1200" kern="1200" baseline="0" dirty="0" smtClean="0">
                <a:solidFill>
                  <a:schemeClr val="tx1"/>
                </a:solidFill>
                <a:latin typeface="+mn-lt"/>
                <a:ea typeface="+mn-ea"/>
                <a:cs typeface="+mn-cs"/>
              </a:rPr>
              <a:t> deceleration</a:t>
            </a:r>
            <a:r>
              <a:rPr lang="en-US" sz="1200" kern="1200" dirty="0" smtClean="0">
                <a:solidFill>
                  <a:schemeClr val="tx1"/>
                </a:solidFill>
                <a:latin typeface="+mn-lt"/>
                <a:ea typeface="+mn-ea"/>
                <a:cs typeface="+mn-cs"/>
              </a:rPr>
              <a:t>, lower </a:t>
            </a:r>
            <a:r>
              <a:rPr lang="en-US" sz="1200" kern="1200" dirty="0" smtClean="0">
                <a:solidFill>
                  <a:schemeClr val="tx1"/>
                </a:solidFill>
                <a:latin typeface="+mn-lt"/>
                <a:ea typeface="+mn-ea"/>
                <a:cs typeface="+mn-cs"/>
                <a:sym typeface="Symbol"/>
              </a:rPr>
              <a: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Tcool</a:t>
            </a:r>
            <a:r>
              <a:rPr lang="en-US" sz="1200" dirty="0" smtClean="0"/>
              <a:t> important for lifetime of beam and for </a:t>
            </a:r>
            <a:r>
              <a:rPr lang="en-US" sz="1200" dirty="0" err="1" smtClean="0"/>
              <a:t>multiturn</a:t>
            </a:r>
            <a:r>
              <a:rPr lang="en-US" sz="1200" dirty="0" smtClean="0"/>
              <a:t> stacking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Calculated cooling times for different A/q</a:t>
            </a:r>
          </a:p>
          <a:p>
            <a:endParaRPr lang="en-US" dirty="0" smtClean="0"/>
          </a:p>
          <a:p>
            <a:r>
              <a:rPr lang="en-US" dirty="0" smtClean="0"/>
              <a:t>Particles having small</a:t>
            </a:r>
            <a:r>
              <a:rPr lang="en-US" baseline="0" dirty="0" smtClean="0"/>
              <a:t> </a:t>
            </a:r>
            <a:r>
              <a:rPr lang="en-US" baseline="0" dirty="0" err="1" smtClean="0"/>
              <a:t>betatron</a:t>
            </a:r>
            <a:r>
              <a:rPr lang="en-US" baseline="0" dirty="0" smtClean="0"/>
              <a:t> amplitudes are cooled faster -&gt; peaked profile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The beam’s equilibrium emittance and momentum distribution after cooling will be limited by </a:t>
            </a:r>
            <a:r>
              <a:rPr lang="en-US" sz="1200" dirty="0" err="1" smtClean="0">
                <a:solidFill>
                  <a:srgbClr val="FF0000"/>
                </a:solidFill>
              </a:rPr>
              <a:t>intrabeam</a:t>
            </a:r>
            <a:r>
              <a:rPr lang="en-US" sz="1200" dirty="0" smtClean="0">
                <a:solidFill>
                  <a:srgbClr val="FF0000"/>
                </a:solidFill>
              </a:rPr>
              <a:t> scattering and the interaction in an internal target.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r>
              <a:rPr lang="en-US" dirty="0" smtClean="0">
                <a:solidFill>
                  <a:srgbClr val="FF0000"/>
                </a:solidFill>
              </a:rPr>
              <a:t>For short-lived ions skip e-cooling and just inject one bunch after the other</a:t>
            </a:r>
          </a:p>
          <a:p>
            <a:r>
              <a:rPr lang="en-US" dirty="0" smtClean="0">
                <a:solidFill>
                  <a:srgbClr val="FF0000"/>
                </a:solidFill>
              </a:rPr>
              <a:t>If the storage half life is shorter than the cooling time, do the same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r>
              <a:rPr lang="en-US" dirty="0" smtClean="0">
                <a:solidFill>
                  <a:srgbClr val="FF0000"/>
                </a:solidFill>
              </a:rPr>
              <a:t>Coasting beam – e-cooler compensates for losses in target</a:t>
            </a:r>
          </a:p>
        </p:txBody>
      </p:sp>
      <p:sp>
        <p:nvSpPr>
          <p:cNvPr id="4" name="Slide Number Placeholder 3"/>
          <p:cNvSpPr>
            <a:spLocks noGrp="1"/>
          </p:cNvSpPr>
          <p:nvPr>
            <p:ph type="sldNum" sz="quarter" idx="10"/>
          </p:nvPr>
        </p:nvSpPr>
        <p:spPr/>
        <p:txBody>
          <a:bodyPr/>
          <a:lstStyle/>
          <a:p>
            <a:fld id="{2F8F818C-5A2C-43AF-A502-73ECB1030BF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After multi-turn injection an beam having a horizontal width of approximately 4 cm (compare fig. 6) at the position of the beam profile monitor is obtained.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Exchange positions of RF and target area</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6">
                    <a:lumMod val="50000"/>
                  </a:schemeClr>
                </a:solidFill>
              </a:rPr>
              <a:t>Non-cooled</a:t>
            </a:r>
            <a:r>
              <a:rPr lang="en-US" sz="1200" baseline="0" dirty="0" smtClean="0">
                <a:solidFill>
                  <a:schemeClr val="accent6">
                    <a:lumMod val="50000"/>
                  </a:schemeClr>
                </a:solidFill>
              </a:rPr>
              <a:t> y-emittance </a:t>
            </a:r>
            <a:r>
              <a:rPr lang="en-US" sz="1200" dirty="0" smtClean="0">
                <a:solidFill>
                  <a:schemeClr val="accent6">
                    <a:lumMod val="50000"/>
                  </a:schemeClr>
                </a:solidFill>
              </a:rPr>
              <a:t>(depending on injected beam)</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Measured where? Measured for 20 </a:t>
            </a:r>
            <a:r>
              <a:rPr lang="en-US" dirty="0" err="1" smtClean="0">
                <a:solidFill>
                  <a:srgbClr val="FF0000"/>
                </a:solidFill>
              </a:rPr>
              <a:t>uA</a:t>
            </a:r>
            <a:r>
              <a:rPr lang="en-US" dirty="0" smtClean="0">
                <a:solidFill>
                  <a:srgbClr val="FF0000"/>
                </a:solidFill>
              </a:rPr>
              <a:t>.</a:t>
            </a:r>
            <a:r>
              <a:rPr lang="en-US" baseline="0" dirty="0" smtClean="0">
                <a:solidFill>
                  <a:srgbClr val="FF0000"/>
                </a:solidFill>
              </a:rPr>
              <a:t> </a:t>
            </a:r>
            <a:r>
              <a:rPr lang="en-US" dirty="0" smtClean="0">
                <a:solidFill>
                  <a:srgbClr val="FF0000"/>
                </a:solidFill>
              </a:rPr>
              <a:t>Beam intensity dependent?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sym typeface="Symbol"/>
              </a:rPr>
              <a:t> small p/p and </a:t>
            </a:r>
            <a:r>
              <a:rPr lang="en-US" sz="1200" dirty="0" err="1" smtClean="0">
                <a:solidFill>
                  <a:srgbClr val="FF0000"/>
                </a:solidFill>
                <a:sym typeface="Symbol"/>
              </a:rPr>
              <a:t>D</a:t>
            </a:r>
            <a:r>
              <a:rPr lang="en-US" sz="1200" baseline="-25000" dirty="0" err="1" smtClean="0">
                <a:solidFill>
                  <a:srgbClr val="FF0000"/>
                </a:solidFill>
                <a:sym typeface="Symbol"/>
              </a:rPr>
              <a:t>x</a:t>
            </a: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TSR shows </a:t>
            </a:r>
            <a:r>
              <a:rPr lang="en-US" dirty="0" err="1" smtClean="0">
                <a:solidFill>
                  <a:srgbClr val="FF0000"/>
                </a:solidFill>
              </a:rPr>
              <a:t>typcial</a:t>
            </a:r>
            <a:r>
              <a:rPr lang="en-US" dirty="0" smtClean="0">
                <a:solidFill>
                  <a:srgbClr val="FF0000"/>
                </a:solidFill>
              </a:rPr>
              <a:t> equilibrium </a:t>
            </a:r>
            <a:r>
              <a:rPr lang="en-US" dirty="0" err="1" smtClean="0">
                <a:solidFill>
                  <a:srgbClr val="FF0000"/>
                </a:solidFill>
              </a:rPr>
              <a:t>emittances</a:t>
            </a:r>
            <a:r>
              <a:rPr lang="en-US" dirty="0" smtClean="0">
                <a:solidFill>
                  <a:srgbClr val="FF0000"/>
                </a:solidFill>
              </a:rPr>
              <a:t> of </a:t>
            </a:r>
            <a:r>
              <a:rPr lang="en-US" dirty="0" err="1" smtClean="0">
                <a:solidFill>
                  <a:srgbClr val="FF0000"/>
                </a:solidFill>
              </a:rPr>
              <a:t>emitt_x~emitt_y</a:t>
            </a:r>
            <a:r>
              <a:rPr lang="en-US" dirty="0" smtClean="0">
                <a:solidFill>
                  <a:srgbClr val="FF0000"/>
                </a:solidFill>
              </a:rPr>
              <a:t>&lt;0.5</a:t>
            </a:r>
            <a:r>
              <a:rPr lang="en-US" baseline="0" dirty="0" smtClean="0">
                <a:solidFill>
                  <a:srgbClr val="FF0000"/>
                </a:solidFill>
              </a:rPr>
              <a:t> mm </a:t>
            </a:r>
            <a:r>
              <a:rPr lang="en-US" baseline="0" dirty="0" err="1" smtClean="0">
                <a:solidFill>
                  <a:srgbClr val="FF0000"/>
                </a:solidFill>
              </a:rPr>
              <a:t>mradat</a:t>
            </a:r>
            <a:r>
              <a:rPr lang="en-US" baseline="0" dirty="0" smtClean="0">
                <a:solidFill>
                  <a:srgbClr val="FF0000"/>
                </a:solidFill>
              </a:rPr>
              <a:t> intensities of a few </a:t>
            </a:r>
            <a:r>
              <a:rPr lang="en-US" baseline="0" dirty="0" err="1" smtClean="0">
                <a:solidFill>
                  <a:srgbClr val="FF0000"/>
                </a:solidFill>
              </a:rPr>
              <a:t>uA</a:t>
            </a:r>
            <a:r>
              <a:rPr lang="en-US" baseline="0" dirty="0" smtClean="0">
                <a:solidFill>
                  <a:srgbClr val="FF0000"/>
                </a:solidFill>
              </a:rPr>
              <a:t> starting with </a:t>
            </a:r>
            <a:r>
              <a:rPr lang="en-US" baseline="0" dirty="0" err="1" smtClean="0">
                <a:solidFill>
                  <a:srgbClr val="FF0000"/>
                </a:solidFill>
              </a:rPr>
              <a:t>uncooled</a:t>
            </a:r>
            <a:r>
              <a:rPr lang="en-US" baseline="0" dirty="0" smtClean="0">
                <a:solidFill>
                  <a:srgbClr val="FF0000"/>
                </a:solidFill>
              </a:rPr>
              <a:t> beams of 120 mm </a:t>
            </a:r>
            <a:r>
              <a:rPr lang="en-US" baseline="0" dirty="0" err="1" smtClean="0">
                <a:solidFill>
                  <a:srgbClr val="FF0000"/>
                </a:solidFill>
              </a:rPr>
              <a:t>mrad</a:t>
            </a: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charset="0"/>
              <a:buChar char="•"/>
            </a:pPr>
            <a:r>
              <a:rPr lang="en-US" sz="1200" dirty="0" smtClean="0"/>
              <a:t> REXTRAP space-charge effects (</a:t>
            </a:r>
            <a:r>
              <a:rPr lang="en-US" sz="1200" dirty="0" smtClean="0">
                <a:sym typeface="Symbol"/>
              </a:rPr>
              <a:t></a:t>
            </a:r>
            <a:r>
              <a:rPr lang="en-US" sz="1200" baseline="-25000" dirty="0" smtClean="0"/>
              <a:t>c</a:t>
            </a:r>
            <a:r>
              <a:rPr lang="en-US" sz="1200" dirty="0" smtClean="0"/>
              <a:t> changes; efficiency decreases) if collection time is long</a:t>
            </a:r>
            <a:endParaRPr lang="en-US" sz="1200" dirty="0" smtClean="0">
              <a:solidFill>
                <a:srgbClr val="FF0000"/>
              </a:solidFill>
            </a:endParaRPr>
          </a:p>
          <a:p>
            <a:pPr>
              <a:buFont typeface="Arial" charset="0"/>
              <a:buChar char="•"/>
            </a:pPr>
            <a:r>
              <a:rPr lang="en-US" sz="1200" dirty="0" smtClean="0">
                <a:solidFill>
                  <a:srgbClr val="FF0000"/>
                </a:solidFill>
              </a:rPr>
              <a:t> Light ions –heated? </a:t>
            </a:r>
          </a:p>
          <a:p>
            <a:pPr>
              <a:buFont typeface="Arial" charset="0"/>
              <a:buChar char="•"/>
            </a:pPr>
            <a:r>
              <a:rPr lang="en-US" sz="1200" dirty="0" smtClean="0">
                <a:solidFill>
                  <a:srgbClr val="FF0000"/>
                </a:solidFill>
              </a:rPr>
              <a:t> Mention problems with He and Ne</a:t>
            </a:r>
          </a:p>
          <a:p>
            <a:r>
              <a:rPr lang="en-US" sz="1200" dirty="0" smtClean="0">
                <a:solidFill>
                  <a:srgbClr val="FF0000"/>
                </a:solidFill>
              </a:rPr>
              <a:t>See a problem for e-cooler injection of most ions from REX as rep rate &gt; 5Hz.</a:t>
            </a:r>
          </a:p>
          <a:p>
            <a:r>
              <a:rPr lang="en-US" sz="1200" dirty="0" smtClean="0">
                <a:solidFill>
                  <a:srgbClr val="FF0000"/>
                </a:solidFill>
              </a:rPr>
              <a:t>Improve </a:t>
            </a:r>
            <a:r>
              <a:rPr lang="en-US" sz="1200" dirty="0" err="1" smtClean="0">
                <a:solidFill>
                  <a:srgbClr val="FF0000"/>
                </a:solidFill>
              </a:rPr>
              <a:t>ebeam</a:t>
            </a:r>
            <a:r>
              <a:rPr lang="en-US" sz="1200" dirty="0" smtClean="0">
                <a:solidFill>
                  <a:srgbClr val="FF0000"/>
                </a:solidFill>
              </a:rPr>
              <a:t> cooler, ignore that losses occur due to incomplete cooling?</a:t>
            </a:r>
          </a:p>
          <a:p>
            <a:endParaRPr lang="en-US" dirty="0" smtClean="0"/>
          </a:p>
          <a:p>
            <a:r>
              <a:rPr lang="en-US" dirty="0" smtClean="0"/>
              <a:t>Speed up the e-cooling?</a:t>
            </a:r>
          </a:p>
          <a:p>
            <a:r>
              <a:rPr lang="en-US" dirty="0" smtClean="0"/>
              <a:t>   </a:t>
            </a:r>
            <a:r>
              <a:rPr lang="en-US" sz="1200" dirty="0" smtClean="0"/>
              <a:t>increase </a:t>
            </a:r>
            <a:r>
              <a:rPr lang="en-US" sz="1200" dirty="0" err="1" smtClean="0"/>
              <a:t>perveance</a:t>
            </a:r>
            <a:r>
              <a:rPr lang="en-US" sz="1200" dirty="0" smtClean="0"/>
              <a:t> of electron gun</a:t>
            </a:r>
          </a:p>
          <a:p>
            <a:r>
              <a:rPr lang="en-US" sz="1200" dirty="0" smtClean="0"/>
              <a:t>   use post-deceleration of e-beam energy</a:t>
            </a:r>
          </a:p>
          <a:p>
            <a:r>
              <a:rPr lang="en-US" sz="1200" dirty="0" smtClean="0"/>
              <a:t>   inject smaller beams (short beam pulse)</a:t>
            </a:r>
          </a:p>
          <a:p>
            <a:endParaRPr lang="en-US" dirty="0" smtClean="0"/>
          </a:p>
          <a:p>
            <a:r>
              <a:rPr lang="en-US" dirty="0" smtClean="0">
                <a:solidFill>
                  <a:srgbClr val="FF0000"/>
                </a:solidFill>
              </a:rPr>
              <a:t>Long trapping time important for:</a:t>
            </a:r>
          </a:p>
          <a:p>
            <a:r>
              <a:rPr lang="en-US" dirty="0" smtClean="0">
                <a:solidFill>
                  <a:srgbClr val="FF0000"/>
                </a:solidFill>
              </a:rPr>
              <a:t>Acceleration</a:t>
            </a:r>
          </a:p>
          <a:p>
            <a:r>
              <a:rPr lang="en-US" dirty="0" smtClean="0">
                <a:solidFill>
                  <a:srgbClr val="FF0000"/>
                </a:solidFill>
              </a:rPr>
              <a:t>Cooling before physics</a:t>
            </a:r>
          </a:p>
          <a:p>
            <a:r>
              <a:rPr lang="en-US" dirty="0" err="1" smtClean="0">
                <a:solidFill>
                  <a:srgbClr val="FF0000"/>
                </a:solidFill>
              </a:rPr>
              <a:t>Ecool</a:t>
            </a:r>
            <a:r>
              <a:rPr lang="en-US" dirty="0" smtClean="0">
                <a:solidFill>
                  <a:srgbClr val="FF0000"/>
                </a:solidFill>
              </a:rPr>
              <a:t> stacking</a:t>
            </a:r>
          </a:p>
          <a:p>
            <a:endParaRPr lang="en-US" dirty="0" smtClean="0">
              <a:solidFill>
                <a:srgbClr val="FF0000"/>
              </a:solidFill>
            </a:endParaRPr>
          </a:p>
          <a:p>
            <a:r>
              <a:rPr lang="en-US" dirty="0" smtClean="0">
                <a:solidFill>
                  <a:srgbClr val="FF0000"/>
                </a:solidFill>
              </a:rPr>
              <a:t>Should separate storing in trap from breeding in breeder</a:t>
            </a:r>
          </a:p>
          <a:p>
            <a:r>
              <a:rPr lang="en-US" sz="1200" dirty="0" smtClean="0"/>
              <a:t>Functionality of REX low energy</a:t>
            </a:r>
          </a:p>
          <a:p>
            <a:r>
              <a:rPr lang="en-US" sz="1200" dirty="0" smtClean="0"/>
              <a:t>      trapping time in REXTRAP &gt; than breeding time in REXEBIS</a:t>
            </a:r>
          </a:p>
          <a:p>
            <a:r>
              <a:rPr lang="en-US" sz="1200" dirty="0" smtClean="0"/>
              <a:t>Can be avoided by </a:t>
            </a:r>
            <a:r>
              <a:rPr lang="en-US" sz="1200" dirty="0" err="1" smtClean="0"/>
              <a:t>cw</a:t>
            </a:r>
            <a:r>
              <a:rPr lang="en-US" sz="1200" dirty="0" smtClean="0"/>
              <a:t> injection into REXEBIS</a:t>
            </a:r>
          </a:p>
          <a:p>
            <a:endParaRPr lang="en-US" sz="1200" dirty="0" smtClean="0"/>
          </a:p>
          <a:p>
            <a:r>
              <a:rPr lang="en-US" sz="1200" dirty="0" smtClean="0"/>
              <a:t>If </a:t>
            </a:r>
            <a:r>
              <a:rPr lang="en-US" sz="1200" dirty="0" err="1" smtClean="0"/>
              <a:t>ecooling</a:t>
            </a:r>
            <a:r>
              <a:rPr lang="en-US" sz="1200" dirty="0" smtClean="0"/>
              <a:t> stacking is to be used, good to have REXTRAP before the </a:t>
            </a:r>
          </a:p>
          <a:p>
            <a:r>
              <a:rPr lang="en-US" sz="1200" dirty="0" smtClean="0"/>
              <a:t>breeder as the trapping time is long.</a:t>
            </a:r>
          </a:p>
          <a:p>
            <a:endParaRPr lang="en-US" sz="1200" dirty="0" smtClean="0"/>
          </a:p>
          <a:p>
            <a:r>
              <a:rPr lang="en-US" sz="1200" dirty="0" smtClean="0"/>
              <a:t>What is the loss rate inside REXTRAP for long trapping times?</a:t>
            </a:r>
            <a:endParaRPr lang="en-US" sz="1200" dirty="0" smtClean="0">
              <a:solidFill>
                <a:srgbClr val="FF0000"/>
              </a:solidFill>
            </a:endParaRPr>
          </a:p>
          <a:p>
            <a:r>
              <a:rPr lang="en-US" sz="1200" dirty="0" smtClean="0"/>
              <a:t> * Very poor for noble gases.</a:t>
            </a:r>
          </a:p>
          <a:p>
            <a:r>
              <a:rPr lang="en-US" sz="1200" dirty="0" smtClean="0"/>
              <a:t> * Light elements?</a:t>
            </a:r>
          </a:p>
          <a:p>
            <a:r>
              <a:rPr lang="en-US" sz="1200" dirty="0" smtClean="0"/>
              <a:t> * Condensable elements (</a:t>
            </a:r>
            <a:r>
              <a:rPr lang="en-US" sz="1200" dirty="0" smtClean="0">
                <a:solidFill>
                  <a:srgbClr val="FF0000"/>
                </a:solidFill>
              </a:rPr>
              <a:t>check next week, check also </a:t>
            </a:r>
            <a:r>
              <a:rPr lang="en-US" sz="1200" dirty="0" err="1" smtClean="0">
                <a:solidFill>
                  <a:srgbClr val="FF0000"/>
                </a:solidFill>
              </a:rPr>
              <a:t>Ar</a:t>
            </a:r>
            <a:r>
              <a:rPr lang="en-US" sz="1200" dirty="0" smtClean="0">
                <a:solidFill>
                  <a:srgbClr val="FF0000"/>
                </a:solidFill>
              </a:rPr>
              <a:t> today</a:t>
            </a:r>
            <a:r>
              <a:rPr lang="en-US" sz="1200" dirty="0" smtClean="0"/>
              <a:t>)</a:t>
            </a:r>
          </a:p>
          <a:p>
            <a:endParaRPr lang="en-US" sz="1200" dirty="0" smtClean="0"/>
          </a:p>
          <a:p>
            <a:r>
              <a:rPr lang="en-US" sz="1200" dirty="0" smtClean="0"/>
              <a:t>Alternative 2 - keep them inside the EBIS</a:t>
            </a:r>
          </a:p>
          <a:p>
            <a:r>
              <a:rPr lang="en-US" sz="1200" dirty="0" smtClean="0"/>
              <a:t>      end up with high charge state</a:t>
            </a:r>
          </a:p>
          <a:p>
            <a:r>
              <a:rPr lang="en-US" sz="1200" dirty="0" smtClean="0"/>
              <a:t>      light ions will be lost, works as evaporative coolant for heavier residual gas ions</a:t>
            </a:r>
          </a:p>
          <a:p>
            <a:r>
              <a:rPr lang="en-US" sz="1200" dirty="0" smtClean="0"/>
              <a:t>      doesn’t help for noble gases as ions first spend equal amount of time in REXTRAP</a:t>
            </a:r>
          </a:p>
          <a:p>
            <a:endParaRPr lang="en-US" sz="1200" dirty="0" smtClean="0"/>
          </a:p>
          <a:p>
            <a:r>
              <a:rPr lang="en-US" sz="1200" dirty="0" smtClean="0"/>
              <a:t>Alternative 3 – </a:t>
            </a:r>
            <a:r>
              <a:rPr lang="en-US" sz="1200" dirty="0" err="1" smtClean="0"/>
              <a:t>cw</a:t>
            </a:r>
            <a:r>
              <a:rPr lang="en-US" sz="1200" dirty="0" smtClean="0"/>
              <a:t> injection into the EBIS</a:t>
            </a:r>
          </a:p>
          <a:p>
            <a:r>
              <a:rPr lang="en-US" sz="1200" dirty="0" smtClean="0"/>
              <a:t>      no trapping in REXTRAP, only long in EBIS</a:t>
            </a:r>
          </a:p>
          <a:p>
            <a:endParaRPr lang="en-US" dirty="0" smtClean="0"/>
          </a:p>
          <a:p>
            <a:endParaRPr lang="en-US" dirty="0" smtClean="0"/>
          </a:p>
          <a:p>
            <a:r>
              <a:rPr lang="en-US" sz="1200" b="1" dirty="0" smtClean="0"/>
              <a:t>3.1. Non noble gases</a:t>
            </a:r>
          </a:p>
          <a:p>
            <a:r>
              <a:rPr lang="en-US" sz="1200" dirty="0" smtClean="0"/>
              <a:t>For normalization, measurements with non-noble-gas ions for which the charge exchange</a:t>
            </a:r>
          </a:p>
          <a:p>
            <a:r>
              <a:rPr lang="en-US" sz="1200" dirty="0" smtClean="0"/>
              <a:t>process can be neglected during the cooling time scale of REXTRAP have been realized.</a:t>
            </a:r>
          </a:p>
          <a:p>
            <a:r>
              <a:rPr lang="en-US" sz="1200" dirty="0" smtClean="0"/>
              <a:t>K+ ions were produced using a surface ionization source.</a:t>
            </a:r>
          </a:p>
          <a:p>
            <a:r>
              <a:rPr lang="en-US" sz="1200" dirty="0" smtClean="0"/>
              <a:t>When the cyclotron excitation was applied, it has been observed that K+ ions could be</a:t>
            </a:r>
          </a:p>
          <a:p>
            <a:r>
              <a:rPr lang="en-US" sz="1200" dirty="0" smtClean="0"/>
              <a:t>stored for several seconds without any significant loss. If it was not applied, a decrease</a:t>
            </a:r>
          </a:p>
          <a:p>
            <a:r>
              <a:rPr lang="en-US" sz="1200" dirty="0" smtClean="0"/>
              <a:t>of the number of ions with time was expected because of the spatial expansion of the ion</a:t>
            </a:r>
          </a:p>
          <a:p>
            <a:r>
              <a:rPr lang="en-US" sz="1200" dirty="0" smtClean="0"/>
              <a:t>cloud caused by the magnetron motion increase and Coulomb repulsion. This decrease</a:t>
            </a:r>
          </a:p>
          <a:p>
            <a:r>
              <a:rPr lang="en-US" sz="1200" dirty="0" smtClean="0"/>
              <a:t>was effectively seen and could be fitted by an exponential law of time constant 250 </a:t>
            </a:r>
            <a:r>
              <a:rPr lang="en-US" sz="1200" dirty="0" err="1" smtClean="0"/>
              <a:t>ms.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Fill transverse horizontal acceptance of the storage ring with ions.</a:t>
            </a:r>
          </a:p>
          <a:p>
            <a:endParaRPr lang="en-US" sz="1200" dirty="0" smtClean="0"/>
          </a:p>
          <a:p>
            <a:r>
              <a:rPr lang="en-US" sz="1200" dirty="0" smtClean="0">
                <a:sym typeface="Symbol" pitchFamily="18" charset="2"/>
              </a:rPr>
              <a:t>Injection time typically 100 to 200 </a:t>
            </a:r>
            <a:r>
              <a:rPr lang="sv-SE" sz="1200" dirty="0" smtClean="0"/>
              <a:t>µs corresponding to a hundred turns</a:t>
            </a:r>
          </a:p>
          <a:p>
            <a:endParaRPr lang="en-US" sz="1200" dirty="0" smtClean="0"/>
          </a:p>
          <a:p>
            <a:r>
              <a:rPr lang="en-US" sz="1200" dirty="0" smtClean="0"/>
              <a:t>Four magnets, called bumper magnets (BM41, BM42,BM11 ,BM12), properly placed along the ring perimeter, two before and two after the injection point, create a bump of the closed orbit</a:t>
            </a:r>
          </a:p>
          <a:p>
            <a:endParaRPr lang="en-US" sz="1200" dirty="0" smtClean="0"/>
          </a:p>
          <a:p>
            <a:r>
              <a:rPr lang="en-US" sz="1200" dirty="0" smtClean="0"/>
              <a:t>Since the horizontal tune in this simulation is chosen to be close to 2.75, the small ellipse of the injected particles is 90</a:t>
            </a:r>
            <a:r>
              <a:rPr lang="en-US" sz="1200" i="1" dirty="0" smtClean="0"/>
              <a:t>± in advance, in the </a:t>
            </a:r>
            <a:r>
              <a:rPr lang="en-US" sz="1200" dirty="0" smtClean="0"/>
              <a:t>phase space with respect to the particles injected in the following turn.</a:t>
            </a:r>
            <a:endParaRPr lang="sv-SE" sz="1200" dirty="0" smtClean="0"/>
          </a:p>
          <a:p>
            <a:endParaRPr lang="en-US" dirty="0" smtClean="0"/>
          </a:p>
          <a:p>
            <a:r>
              <a:rPr lang="en-US" dirty="0" smtClean="0"/>
              <a:t>Machine arrangement</a:t>
            </a:r>
          </a:p>
          <a:p>
            <a:r>
              <a:rPr lang="sv-SE" sz="1200" dirty="0" smtClean="0"/>
              <a:t>* 2 magnetic septa and 1 electrostatic septum</a:t>
            </a:r>
          </a:p>
          <a:p>
            <a:r>
              <a:rPr lang="en-US" sz="1200" dirty="0" smtClean="0"/>
              <a:t>* 4 bumper magnets to move closed orbit</a:t>
            </a:r>
          </a:p>
          <a:p>
            <a:r>
              <a:rPr lang="en-US" sz="1200" dirty="0" smtClean="0"/>
              <a:t>* </a:t>
            </a:r>
            <a:r>
              <a:rPr lang="en-US" sz="1200" dirty="0" err="1" smtClean="0"/>
              <a:t>Q</a:t>
            </a:r>
            <a:r>
              <a:rPr lang="en-US" sz="1200" baseline="-25000" dirty="0" err="1" smtClean="0"/>
              <a:t>x</a:t>
            </a:r>
            <a:r>
              <a:rPr lang="en-US" sz="1200" dirty="0" smtClean="0"/>
              <a:t>=2.75, 90</a:t>
            </a:r>
            <a:r>
              <a:rPr lang="en-US" sz="1200" dirty="0" smtClean="0">
                <a:sym typeface="Symbol"/>
              </a:rPr>
              <a:t></a:t>
            </a:r>
            <a:r>
              <a:rPr lang="en-US" sz="1200" dirty="0" smtClean="0"/>
              <a:t> phase advance</a:t>
            </a:r>
            <a:endParaRPr lang="en-US"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a:t>
            </a:r>
            <a:r>
              <a:rPr lang="en-US" sz="1200" baseline="-25000" dirty="0" smtClean="0"/>
              <a:t>r</a:t>
            </a:r>
            <a:r>
              <a:rPr lang="en-US" sz="1200" dirty="0" smtClean="0"/>
              <a:t> - loading rate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 Grieser has a different</a:t>
            </a:r>
            <a:r>
              <a:rPr lang="en-US" baseline="0" dirty="0" smtClean="0">
                <a:solidFill>
                  <a:srgbClr val="FF0000"/>
                </a:solidFill>
              </a:rPr>
              <a:t> way of calculating the extraction time</a:t>
            </a: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??Ramping time of bumper magnets??</a:t>
            </a:r>
          </a:p>
          <a:p>
            <a:endParaRPr lang="en-US" dirty="0" smtClean="0"/>
          </a:p>
          <a:p>
            <a:r>
              <a:rPr lang="en-US" sz="1200" dirty="0" smtClean="0"/>
              <a:t>What is the injection efficiency?</a:t>
            </a:r>
          </a:p>
          <a:p>
            <a:r>
              <a:rPr lang="en-US" sz="1200" dirty="0" smtClean="0"/>
              <a:t>TSR at Heidelberg optimized for injection of constant current over at least 200 us</a:t>
            </a:r>
          </a:p>
          <a:p>
            <a:r>
              <a:rPr lang="en-US" sz="1200" dirty="0" smtClean="0">
                <a:sym typeface="Symbol" pitchFamily="18" charset="2"/>
              </a:rPr>
              <a:t>(tandem emittance 1.5 mm </a:t>
            </a:r>
            <a:r>
              <a:rPr lang="en-US" sz="1200" dirty="0" err="1" smtClean="0">
                <a:sym typeface="Symbol" pitchFamily="18" charset="2"/>
              </a:rPr>
              <a:t>mrad</a:t>
            </a:r>
            <a:r>
              <a:rPr lang="en-US" sz="1200" dirty="0" smtClean="0">
                <a:sym typeface="Symbol" pitchFamily="18" charset="2"/>
              </a:rPr>
              <a:t> at ?? </a:t>
            </a:r>
            <a:r>
              <a:rPr lang="en-US" sz="1200" dirty="0" err="1" smtClean="0">
                <a:sym typeface="Symbol" pitchFamily="18" charset="2"/>
              </a:rPr>
              <a:t>MeV</a:t>
            </a:r>
            <a:r>
              <a:rPr lang="en-US" sz="1200" dirty="0" smtClean="0">
                <a:sym typeface="Symbol" pitchFamily="18" charset="2"/>
              </a:rPr>
              <a:t>/u)</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Transverse instabilities – </a:t>
            </a:r>
            <a:r>
              <a:rPr lang="en-US" sz="1200" dirty="0" smtClean="0">
                <a:solidFill>
                  <a:srgbClr val="FF0000"/>
                </a:solidFill>
              </a:rPr>
              <a:t>prediction</a:t>
            </a:r>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Luminosities in a storage-ring experiments can be comparable to thick target setups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To be done at ISOLDE different from Heidelberg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alibri" pitchFamily="34" charset="0"/>
                <a:cs typeface="Times New Roman" pitchFamily="18" charset="0"/>
              </a:rPr>
              <a:t>Operational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smtClean="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small beam spot size is rather important for the angular resolution, which in inverse kinematics also impacts the excitation energy resolution. In fact, with a 1mm beam spot and a thin gas target one can hope to have a good enough resolution from the particle measurement so as not to have to measure gamma-rays at all. This would be even more true if one could install a Helios-type device in the TDR (??)</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r>
              <a:rPr lang="en-US" sz="1200" dirty="0" smtClean="0">
                <a:latin typeface="Arial" pitchFamily="34" charset="0"/>
                <a:cs typeface="Arial" pitchFamily="34" charset="0"/>
              </a:rPr>
              <a:t>high energy and angular resolutions</a:t>
            </a:r>
          </a:p>
          <a:p>
            <a:pPr lvl="0"/>
            <a:r>
              <a:rPr lang="en-US" sz="1200" dirty="0" smtClean="0">
                <a:latin typeface="Arial" pitchFamily="34" charset="0"/>
                <a:ea typeface="Calibri" pitchFamily="34" charset="0"/>
                <a:cs typeface="Arial" pitchFamily="34" charset="0"/>
              </a:rPr>
              <a:t>+ Reduced momentum spread</a:t>
            </a:r>
          </a:p>
          <a:p>
            <a:pPr lvl="0"/>
            <a:endParaRPr lang="en-US" sz="120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CW beam instead of pulsed (coasting</a:t>
            </a:r>
            <a:r>
              <a:rPr lang="en-US" sz="1000" baseline="0" dirty="0" smtClean="0">
                <a:solidFill>
                  <a:srgbClr val="FF0000"/>
                </a:solidFill>
              </a:rPr>
              <a:t> beam inside TSR)</a:t>
            </a:r>
            <a:endParaRPr lang="en-US" sz="1000" dirty="0" smtClean="0">
              <a:solidFill>
                <a:srgbClr val="FF0000"/>
              </a:solidFill>
            </a:endParaRPr>
          </a:p>
          <a:p>
            <a:pPr lvl="0"/>
            <a:endParaRPr lang="en-US" sz="10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err="1" smtClean="0">
                <a:solidFill>
                  <a:srgbClr val="FF0000"/>
                </a:solidFill>
              </a:rPr>
              <a:t>Miniball</a:t>
            </a:r>
            <a:r>
              <a:rPr lang="en-US" sz="1200" dirty="0" smtClean="0">
                <a:solidFill>
                  <a:srgbClr val="FF0000"/>
                </a:solidFill>
              </a:rPr>
              <a:t>		TSR </a:t>
            </a:r>
          </a:p>
          <a:p>
            <a:r>
              <a:rPr lang="en-US" sz="1200" dirty="0" smtClean="0">
                <a:solidFill>
                  <a:srgbClr val="FF0000"/>
                </a:solidFill>
              </a:rPr>
              <a:t>e.g. </a:t>
            </a:r>
            <a:r>
              <a:rPr lang="en-US" sz="1200" dirty="0" err="1" smtClean="0">
                <a:solidFill>
                  <a:srgbClr val="FF0000"/>
                </a:solidFill>
              </a:rPr>
              <a:t>C</a:t>
            </a:r>
            <a:r>
              <a:rPr lang="en-US" sz="1200" baseline="-25000" dirty="0" err="1" smtClean="0">
                <a:solidFill>
                  <a:srgbClr val="FF0000"/>
                </a:solidFill>
              </a:rPr>
              <a:t>x</a:t>
            </a:r>
            <a:r>
              <a:rPr lang="en-US" sz="1200" dirty="0" err="1" smtClean="0">
                <a:solidFill>
                  <a:srgbClr val="FF0000"/>
                </a:solidFill>
              </a:rPr>
              <a:t>H</a:t>
            </a:r>
            <a:r>
              <a:rPr lang="en-US" sz="1200" baseline="-25000" dirty="0" err="1" smtClean="0">
                <a:solidFill>
                  <a:srgbClr val="FF0000"/>
                </a:solidFill>
              </a:rPr>
              <a:t>y</a:t>
            </a:r>
            <a:r>
              <a:rPr lang="en-US" sz="1200" dirty="0" smtClean="0">
                <a:solidFill>
                  <a:srgbClr val="FF0000"/>
                </a:solidFill>
              </a:rPr>
              <a:t> 		Pure gas</a:t>
            </a:r>
          </a:p>
          <a:p>
            <a:r>
              <a:rPr lang="en-US" sz="1200" dirty="0" smtClean="0">
                <a:solidFill>
                  <a:srgbClr val="FF0000"/>
                </a:solidFill>
              </a:rPr>
              <a:t>Advantage: target purity</a:t>
            </a:r>
          </a:p>
          <a:p>
            <a:endParaRPr lang="en-US" sz="1200" dirty="0" smtClean="0">
              <a:solidFill>
                <a:srgbClr val="0000CC"/>
              </a:solidFill>
            </a:endParaRPr>
          </a:p>
          <a:p>
            <a:r>
              <a:rPr lang="en-US" sz="1200" dirty="0" smtClean="0">
                <a:solidFill>
                  <a:srgbClr val="0000CC"/>
                </a:solidFill>
              </a:rPr>
              <a:t> Orifice size of the differential pumping?</a:t>
            </a:r>
          </a:p>
          <a:p>
            <a:r>
              <a:rPr lang="en-US" sz="1200" dirty="0" smtClean="0">
                <a:solidFill>
                  <a:srgbClr val="0000CC"/>
                </a:solidFill>
              </a:rPr>
              <a:t>      Sufficient He target thickness?</a:t>
            </a:r>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ions circulating in the storage ring will interact with the residual gas atoms and molecules and with the internal gas jet target if present. Due to electron capture and stripping processes the ions will attain an equilibrium charge state in gas, which can be calculated using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Schiwietz</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Grande [8]. Table 2 lists the charge states for different ions and for 5 and 10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MeV</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 The influence of the gas composition is negligible. The equilibrium charge state in a gas and a foil are similar as seen in the section below.</a:t>
            </a:r>
            <a:endParaRPr kumimoji="0" lang="en-US" sz="1000" b="0" i="0" u="none" strike="noStrike" cap="none" normalizeH="0" baseline="0" dirty="0" smtClean="0">
              <a:ln>
                <a:noFill/>
              </a:ln>
              <a:solidFill>
                <a:schemeClr val="tx1"/>
              </a:solidFill>
              <a:effectLst/>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Z_res</a:t>
            </a:r>
            <a:r>
              <a:rPr lang="en-US" dirty="0" smtClean="0"/>
              <a:t>=6.5 based on fitting with TSR calculation – non-baked system?</a:t>
            </a:r>
          </a:p>
          <a:p>
            <a:r>
              <a:rPr lang="en-US" sz="1200" dirty="0" smtClean="0"/>
              <a:t>T(multiple scattering)~beta^3*(A/Z)^2/Zgas^2</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 Number of ISOLDE/REX tricks to clean the beam</a:t>
            </a:r>
            <a:endParaRPr lang="en-US" sz="1600" dirty="0" smtClean="0"/>
          </a:p>
          <a:p>
            <a:pPr rtl="0" eaLnBrk="1" latinLnBrk="0" hangingPunct="1"/>
            <a:r>
              <a:rPr lang="en-US" sz="1200" kern="1200" dirty="0" smtClean="0">
                <a:solidFill>
                  <a:schemeClr val="tx1"/>
                </a:solidFill>
                <a:latin typeface="+mn-lt"/>
                <a:ea typeface="+mn-ea"/>
                <a:cs typeface="+mn-cs"/>
              </a:rPr>
              <a:t>   Not always sufficient</a:t>
            </a:r>
            <a:endParaRPr lang="en-US" sz="1600" dirty="0" smtClean="0"/>
          </a:p>
          <a:p>
            <a:pPr>
              <a:buFont typeface="Arial" charset="0"/>
              <a:buChar char="•"/>
            </a:pPr>
            <a:endParaRPr lang="en-US" sz="1600" dirty="0" smtClean="0"/>
          </a:p>
          <a:p>
            <a:pPr>
              <a:buFont typeface="Arial" charset="0"/>
              <a:buChar char="•"/>
            </a:pPr>
            <a:endParaRPr lang="en-US" sz="1600" dirty="0" smtClean="0"/>
          </a:p>
          <a:p>
            <a:pPr>
              <a:buFont typeface="Arial" charset="0"/>
              <a:buChar char="•"/>
            </a:pPr>
            <a:r>
              <a:rPr lang="en-US" sz="1600" dirty="0" smtClean="0"/>
              <a:t> Target chemistry</a:t>
            </a:r>
          </a:p>
          <a:p>
            <a:pPr lvl="1"/>
            <a:r>
              <a:rPr lang="en-US" sz="1600" dirty="0" smtClean="0"/>
              <a:t> cold line -&gt; suppress condensable elements</a:t>
            </a:r>
          </a:p>
          <a:p>
            <a:pPr lvl="1"/>
            <a:r>
              <a:rPr lang="en-US" sz="1600" dirty="0" smtClean="0"/>
              <a:t>quartz line -&gt; suppress alkalis</a:t>
            </a:r>
          </a:p>
          <a:p>
            <a:pPr>
              <a:buFont typeface="Arial" charset="0"/>
              <a:buChar char="•"/>
            </a:pPr>
            <a:r>
              <a:rPr lang="en-US" sz="1600" dirty="0" smtClean="0"/>
              <a:t> Resonant Ionization Laser Ion Source (RILIS)</a:t>
            </a:r>
          </a:p>
          <a:p>
            <a:pPr>
              <a:buFont typeface="Arial" charset="0"/>
              <a:buChar char="•"/>
            </a:pPr>
            <a:r>
              <a:rPr lang="en-US" sz="1600" dirty="0" smtClean="0"/>
              <a:t> Surface ionization</a:t>
            </a:r>
          </a:p>
          <a:p>
            <a:pPr>
              <a:buFont typeface="Arial" charset="0"/>
              <a:buChar char="•"/>
            </a:pPr>
            <a:r>
              <a:rPr lang="en-US" sz="1600" dirty="0" smtClean="0"/>
              <a:t> Molecular sideband beams, e.g. </a:t>
            </a:r>
            <a:r>
              <a:rPr lang="en-US" sz="1600" dirty="0" err="1" smtClean="0"/>
              <a:t>SrF</a:t>
            </a:r>
            <a:r>
              <a:rPr lang="en-US" sz="1600" baseline="30000" dirty="0" smtClean="0"/>
              <a:t>+</a:t>
            </a:r>
          </a:p>
          <a:p>
            <a:pPr>
              <a:buFont typeface="Arial" charset="0"/>
              <a:buChar char="•"/>
            </a:pPr>
            <a:r>
              <a:rPr lang="en-US" sz="1600" dirty="0" smtClean="0"/>
              <a:t> Mass separation in REXTRAP (Penning tap)</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latin typeface="+mn-lt"/>
                <a:ea typeface="+mn-ea"/>
                <a:cs typeface="+mn-cs"/>
              </a:rPr>
              <a:t>For non-cooled beam -&gt; no  resolution at all</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endParaRPr lang="en-US"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Sufficient resolution to remove contaminations from the EBIS as low requirement for A/q-resolution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latin typeface="Arial" pitchFamily="34" charset="0"/>
              <a:ea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pitchFamily="34" charset="0"/>
                <a:ea typeface="Calibri" pitchFamily="34" charset="0"/>
                <a:cs typeface="Times New Roman" pitchFamily="18" charset="0"/>
              </a:rPr>
              <a:t>Setup the ring with a larger dispersion and use scarping to remove undesired isotopes?</a:t>
            </a:r>
          </a:p>
          <a:p>
            <a:endParaRPr lang="en-US" dirty="0" smtClean="0"/>
          </a:p>
          <a:p>
            <a:r>
              <a:rPr lang="en-US" sz="1200" dirty="0" smtClean="0"/>
              <a:t>Multi turn injection is used to fill the ring with particles. This injection process leads to a large emittance of the stored ion beam.</a:t>
            </a:r>
          </a:p>
          <a:p>
            <a:r>
              <a:rPr lang="en-US" sz="1200" dirty="0" smtClean="0"/>
              <a:t>To separate different masses first the emittance of the beam has to be reduced by electron cooling. After electron cooling the typically horizontal beam width is about 1 mm. At this method also electron cooling is required, witch need time and not suitable for short life isotopes. In principle the dispersion of the TSR can be increased to 10 m. In that mode the TSR is very difficult to operate. Also it takes time to move the scraper into the storage ring for mass separation. For multi turn injection the scrapers has to be outside the acceptance of the storage ring.</a:t>
            </a:r>
          </a:p>
          <a:p>
            <a:endParaRPr lang="en-US" sz="1200" dirty="0" smtClean="0"/>
          </a:p>
          <a:p>
            <a:r>
              <a:rPr lang="en-US" sz="1200" dirty="0" smtClean="0"/>
              <a:t>Multi turn injection is used to fill the ring with particles. This injection process leads to a large emittance of the stored ion beam.</a:t>
            </a:r>
          </a:p>
          <a:p>
            <a:r>
              <a:rPr lang="en-US" sz="1200" dirty="0" smtClean="0"/>
              <a:t>To separate different masses first the emittance of the beam has to be reduced by electron cooling. After electron cooling the typically horizontal beam width is about 1 mm. At this method also electron cooling is required, witch need time and not suitable for short life isotopes. In principle the dispersion of the TSR can be increased to 10 m. In that mode the TSR is very difficult to operate. Also it takes time to move the scraper into the storage ring for mass separation. For multi turn injection the scrapers has to be outside the acceptance of the storage ring.</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Beam size at ESR um =&gt; higher resolution</a:t>
            </a:r>
          </a:p>
        </p:txBody>
      </p:sp>
      <p:sp>
        <p:nvSpPr>
          <p:cNvPr id="4" name="Slide Number Placeholder 3"/>
          <p:cNvSpPr>
            <a:spLocks noGrp="1"/>
          </p:cNvSpPr>
          <p:nvPr>
            <p:ph type="sldNum" sz="quarter" idx="10"/>
          </p:nvPr>
        </p:nvSpPr>
        <p:spPr/>
        <p:txBody>
          <a:bodyPr/>
          <a:lstStyle/>
          <a:p>
            <a:fld id="{2F8F818C-5A2C-43AF-A502-73ECB1030BF4}"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Why would we need this?</a:t>
            </a:r>
          </a:p>
          <a:p>
            <a:r>
              <a:rPr lang="en-US" dirty="0" smtClean="0">
                <a:solidFill>
                  <a:srgbClr val="FF0000"/>
                </a:solidFill>
              </a:rPr>
              <a:t>Beam size / emittance (</a:t>
            </a:r>
            <a:r>
              <a:rPr lang="en-US" dirty="0" err="1" smtClean="0">
                <a:solidFill>
                  <a:srgbClr val="FF0000"/>
                </a:solidFill>
              </a:rPr>
              <a:t>hor</a:t>
            </a:r>
            <a:r>
              <a:rPr lang="en-US" dirty="0" smtClean="0">
                <a:solidFill>
                  <a:srgbClr val="FF0000"/>
                </a:solidFill>
              </a:rPr>
              <a:t> and </a:t>
            </a:r>
            <a:r>
              <a:rPr lang="en-US" dirty="0" err="1" smtClean="0">
                <a:solidFill>
                  <a:srgbClr val="FF0000"/>
                </a:solidFill>
              </a:rPr>
              <a:t>ver</a:t>
            </a:r>
            <a:r>
              <a:rPr lang="en-US" dirty="0" smtClean="0">
                <a:solidFill>
                  <a:srgbClr val="FF0000"/>
                </a:solidFill>
              </a:rPr>
              <a:t>) if no cooling</a:t>
            </a:r>
          </a:p>
          <a:p>
            <a:r>
              <a:rPr lang="en-US" dirty="0" smtClean="0">
                <a:solidFill>
                  <a:srgbClr val="FF0000"/>
                </a:solidFill>
              </a:rPr>
              <a:t>Can we use this with constantly injected beam?</a:t>
            </a:r>
          </a:p>
          <a:p>
            <a:endParaRPr lang="en-US" sz="1200" dirty="0" smtClean="0"/>
          </a:p>
          <a:p>
            <a:r>
              <a:rPr lang="en-US" sz="1200" dirty="0" smtClean="0"/>
              <a:t>The extraction efficiency is the ratio between number of</a:t>
            </a:r>
          </a:p>
          <a:p>
            <a:r>
              <a:rPr lang="en-US" sz="1200" dirty="0" smtClean="0"/>
              <a:t>extracted particle to the stored ion number reduction. A efficiency of 85</a:t>
            </a:r>
            <a:r>
              <a:rPr lang="en-US" sz="1200" i="1" dirty="0" smtClean="0"/>
              <a:t>%</a:t>
            </a:r>
          </a:p>
          <a:p>
            <a:r>
              <a:rPr lang="en-US" sz="1200" dirty="0" smtClean="0"/>
              <a:t>was measured [24] if electron pre-cooling is used before extraction takes place.</a:t>
            </a:r>
          </a:p>
          <a:p>
            <a:r>
              <a:rPr lang="en-US" sz="1200" dirty="0" smtClean="0"/>
              <a:t>Without electron pre-cooling the extraction efficiency is reduced to 27</a:t>
            </a:r>
            <a:r>
              <a:rPr lang="en-US" sz="1200" i="1" dirty="0" smtClean="0"/>
              <a:t>% [24],</a:t>
            </a:r>
          </a:p>
          <a:p>
            <a:r>
              <a:rPr lang="en-US" sz="1200" dirty="0" smtClean="0"/>
              <a:t>because without electron cooling the vertical width of the stored ion beam is</a:t>
            </a:r>
          </a:p>
          <a:p>
            <a:r>
              <a:rPr lang="en-US" sz="1200" dirty="0" smtClean="0"/>
              <a:t>much larger than the vertical acceptance of the extraction channel, resulting in</a:t>
            </a:r>
          </a:p>
          <a:p>
            <a:r>
              <a:rPr lang="en-US" sz="1200" dirty="0" smtClean="0"/>
              <a:t>ion collisions with the extraction vacuum chambers.</a:t>
            </a:r>
          </a:p>
          <a:p>
            <a:endParaRPr lang="en-US" sz="1200" dirty="0" smtClean="0"/>
          </a:p>
          <a:p>
            <a:r>
              <a:rPr lang="en-US" sz="1200" dirty="0" smtClean="0"/>
              <a:t>e-cool off during extraction</a:t>
            </a:r>
          </a:p>
          <a:p>
            <a:r>
              <a:rPr lang="en-US" sz="1200" dirty="0" smtClean="0"/>
              <a:t>SD11 is utilized to excite the 3</a:t>
            </a:r>
            <a:r>
              <a:rPr lang="en-US" sz="1200" baseline="30000" dirty="0" smtClean="0"/>
              <a:t>rd</a:t>
            </a:r>
            <a:r>
              <a:rPr lang="en-US" sz="1200" dirty="0" smtClean="0"/>
              <a:t> order resonance </a:t>
            </a:r>
            <a:r>
              <a:rPr lang="en-US" sz="1200" dirty="0" err="1" smtClean="0"/>
              <a:t>Q</a:t>
            </a:r>
            <a:r>
              <a:rPr lang="en-US" sz="1200" baseline="-25000" dirty="0" err="1" smtClean="0"/>
              <a:t>x</a:t>
            </a:r>
            <a:r>
              <a:rPr lang="en-US" sz="1200" dirty="0" smtClean="0"/>
              <a:t>=8/3</a:t>
            </a:r>
          </a:p>
          <a:p>
            <a:endParaRPr lang="en-US" sz="1200" dirty="0" smtClean="0"/>
          </a:p>
          <a:p>
            <a:r>
              <a:rPr lang="en-US" sz="1200" dirty="0" smtClean="0">
                <a:solidFill>
                  <a:srgbClr val="FF0000"/>
                </a:solidFill>
              </a:rPr>
              <a:t>The extraction rate can be set up</a:t>
            </a:r>
          </a:p>
          <a:p>
            <a:r>
              <a:rPr lang="en-US" sz="1200" dirty="0" smtClean="0">
                <a:solidFill>
                  <a:srgbClr val="FF0000"/>
                </a:solidFill>
              </a:rPr>
              <a:t>    (a) by the noise level given to the horizontal kicker</a:t>
            </a:r>
          </a:p>
          <a:p>
            <a:r>
              <a:rPr lang="en-US" sz="1200" dirty="0" smtClean="0">
                <a:solidFill>
                  <a:srgbClr val="FF0000"/>
                </a:solidFill>
              </a:rPr>
              <a:t>    (b) by the distance of the tune to the third order resonance 2.66666</a:t>
            </a:r>
          </a:p>
          <a:p>
            <a:r>
              <a:rPr lang="en-US" sz="1200" dirty="0" smtClean="0"/>
              <a:t>If the momentum spread of the stored ion beam is small than the </a:t>
            </a:r>
          </a:p>
          <a:p>
            <a:r>
              <a:rPr lang="en-US" sz="1200" dirty="0" smtClean="0"/>
              <a:t>extracted ion beam has approximately the same emittance as an electron cooled ion beam.</a:t>
            </a: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Possible TSR installation above the CERN cable-tunnel</a:t>
            </a:r>
          </a:p>
          <a:p>
            <a:endParaRPr lang="sv-SE" sz="1200" dirty="0" smtClean="0">
              <a:solidFill>
                <a:srgbClr val="1F497D"/>
              </a:solidFill>
              <a:latin typeface="Calibri" pitchFamily="34" charset="0"/>
            </a:endParaRPr>
          </a:p>
          <a:p>
            <a:r>
              <a:rPr lang="sv-SE" sz="1200" dirty="0" smtClean="0">
                <a:solidFill>
                  <a:srgbClr val="1F497D"/>
                </a:solidFill>
                <a:latin typeface="Calibri" pitchFamily="34" charset="0"/>
              </a:rPr>
              <a:t>Will also verify the level (2.8m) and the possible ways of access and spacing for the power-supplies left and right of the service tunnel and get back to you asap</a:t>
            </a:r>
          </a:p>
          <a:p>
            <a:endParaRPr lang="sv-SE" sz="1200" dirty="0" smtClean="0">
              <a:solidFill>
                <a:srgbClr val="1F497D"/>
              </a:solidFill>
              <a:latin typeface="Calibri" pitchFamily="34" charset="0"/>
            </a:endParaRPr>
          </a:p>
          <a:p>
            <a:r>
              <a:rPr lang="sv-SE" sz="1200" dirty="0" smtClean="0">
                <a:solidFill>
                  <a:srgbClr val="1F497D"/>
                </a:solidFill>
                <a:latin typeface="Calibri" pitchFamily="34" charset="0"/>
              </a:rPr>
              <a:t>B198 – compressor building</a:t>
            </a:r>
          </a:p>
          <a:p>
            <a:r>
              <a:rPr lang="sv-SE" sz="1200" dirty="0" smtClean="0">
                <a:solidFill>
                  <a:srgbClr val="1F497D"/>
                </a:solidFill>
                <a:latin typeface="Calibri" pitchFamily="34" charset="0"/>
              </a:rPr>
              <a:t>B199 –</a:t>
            </a:r>
            <a:r>
              <a:rPr lang="sv-SE" sz="1200" baseline="0" dirty="0" smtClean="0">
                <a:solidFill>
                  <a:srgbClr val="1F497D"/>
                </a:solidFill>
                <a:latin typeface="Calibri" pitchFamily="34" charset="0"/>
              </a:rPr>
              <a:t> </a:t>
            </a:r>
            <a:r>
              <a:rPr lang="sv-SE" sz="1200" dirty="0" smtClean="0">
                <a:solidFill>
                  <a:srgbClr val="1F497D"/>
                </a:solidFill>
                <a:latin typeface="Calibri" pitchFamily="34" charset="0"/>
              </a:rPr>
              <a:t>box cryo building</a:t>
            </a:r>
          </a:p>
          <a:p>
            <a:endParaRPr lang="sv-SE" sz="1200" dirty="0" smtClean="0">
              <a:solidFill>
                <a:srgbClr val="1F497D"/>
              </a:solidFill>
              <a:latin typeface="Calibri" pitchFamily="34" charset="0"/>
            </a:endParaRPr>
          </a:p>
          <a:p>
            <a:r>
              <a:rPr lang="en-US" dirty="0" smtClean="0"/>
              <a:t>Questions marks: Weight of  &gt;140 tons a problem?</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2060"/>
                </a:solidFill>
                <a:latin typeface="Stone Sans ITC TT-Bold"/>
              </a:rPr>
              <a:t>Ion beams of 31 elements are produced at ISOLDE with RILIS </a:t>
            </a:r>
          </a:p>
          <a:p>
            <a:endParaRPr lang="en-US" dirty="0" smtClean="0"/>
          </a:p>
          <a:p>
            <a:pPr>
              <a:spcBef>
                <a:spcPct val="20000"/>
              </a:spcBef>
              <a:buClr>
                <a:schemeClr val="bg1"/>
              </a:buClr>
              <a:buSzPct val="100000"/>
              <a:buFont typeface="Wingdings" pitchFamily="2" charset="2"/>
              <a:buNone/>
            </a:pPr>
            <a:r>
              <a:rPr lang="en-US" sz="1200" dirty="0" smtClean="0">
                <a:latin typeface="Calibri" pitchFamily="34" charset="0"/>
              </a:rPr>
              <a:t>Laser generates 3 beams at 10 kHz:</a:t>
            </a:r>
          </a:p>
          <a:p>
            <a:pPr>
              <a:spcBef>
                <a:spcPct val="20000"/>
              </a:spcBef>
              <a:buClr>
                <a:schemeClr val="hlink"/>
              </a:buClr>
              <a:buSzPct val="100000"/>
              <a:buFont typeface="Wingdings" pitchFamily="2" charset="2"/>
              <a:buChar char="Ø"/>
            </a:pPr>
            <a:r>
              <a:rPr lang="en-US" sz="1200" dirty="0" smtClean="0">
                <a:latin typeface="Calibri" pitchFamily="34" charset="0"/>
              </a:rPr>
              <a:t>Main green beam – 		532nm, 70-80 W, 8 ns</a:t>
            </a:r>
          </a:p>
          <a:p>
            <a:pPr>
              <a:spcBef>
                <a:spcPct val="20000"/>
              </a:spcBef>
              <a:buClr>
                <a:schemeClr val="hlink"/>
              </a:buClr>
              <a:buSzPct val="100000"/>
              <a:buFont typeface="Wingdings" pitchFamily="2" charset="2"/>
              <a:buChar char="Ø"/>
            </a:pPr>
            <a:r>
              <a:rPr lang="en-US" sz="1200" dirty="0" smtClean="0">
                <a:latin typeface="Calibri" pitchFamily="34" charset="0"/>
              </a:rPr>
              <a:t>Residual green beam – 		532 nm, 12-28 W, 9 ns</a:t>
            </a:r>
          </a:p>
          <a:p>
            <a:pPr>
              <a:spcBef>
                <a:spcPct val="20000"/>
              </a:spcBef>
              <a:buClr>
                <a:srgbClr val="0000FF"/>
              </a:buClr>
              <a:buSzPct val="100000"/>
              <a:buFont typeface="Wingdings" pitchFamily="2" charset="2"/>
              <a:buChar char="Ø"/>
            </a:pPr>
            <a:r>
              <a:rPr lang="en-US" sz="1200" dirty="0" smtClean="0">
                <a:latin typeface="Calibri" pitchFamily="34" charset="0"/>
              </a:rPr>
              <a:t>UV beam - 			355 nm, 18-20 W, 11 ns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A50021"/>
                </a:solidFill>
                <a:effectLst>
                  <a:outerShdw blurRad="38100" dist="38100" dir="2700000" algn="tl">
                    <a:srgbClr val="DDDDDD"/>
                  </a:outerShdw>
                </a:effectLst>
                <a:latin typeface="Lucida Grande" pitchFamily="43" charset="0"/>
                <a:ea typeface="MS PGothic" charset="0"/>
                <a:cs typeface="MS PGothic" charset="0"/>
              </a:rPr>
              <a:t>Copper Vapor Lasers are replaced by Diode Pumped Solid State </a:t>
            </a:r>
            <a:r>
              <a:rPr lang="en-US" dirty="0" err="1" smtClean="0">
                <a:solidFill>
                  <a:srgbClr val="A50021"/>
                </a:solidFill>
                <a:effectLst>
                  <a:outerShdw blurRad="38100" dist="38100" dir="2700000" algn="tl">
                    <a:srgbClr val="DDDDDD"/>
                  </a:outerShdw>
                </a:effectLst>
                <a:latin typeface="Lucida Grande" pitchFamily="43" charset="0"/>
                <a:ea typeface="MS PGothic" charset="0"/>
                <a:cs typeface="MS PGothic" charset="0"/>
              </a:rPr>
              <a:t>Nd:YAG</a:t>
            </a:r>
            <a:r>
              <a:rPr lang="en-US" dirty="0" smtClean="0">
                <a:solidFill>
                  <a:srgbClr val="A50021"/>
                </a:solidFill>
                <a:effectLst>
                  <a:outerShdw blurRad="38100" dist="38100" dir="2700000" algn="tl">
                    <a:srgbClr val="DDDDDD"/>
                  </a:outerShdw>
                </a:effectLst>
                <a:latin typeface="Lucida Grande" pitchFamily="43" charset="0"/>
                <a:ea typeface="MS PGothic" charset="0"/>
                <a:cs typeface="MS PGothic" charset="0"/>
              </a:rPr>
              <a:t> Lasers </a:t>
            </a:r>
          </a:p>
          <a:p>
            <a:endParaRPr lang="en-US" dirty="0" smtClean="0"/>
          </a:p>
          <a:p>
            <a:r>
              <a:rPr lang="en-US" dirty="0" smtClean="0"/>
              <a:t>The Resonance Ionization Laser Ion Source (RILIS) is the most selective ion source at ISOLDE, since it relies on the resonant ionization of one specific element by means</a:t>
            </a:r>
            <a:r>
              <a:rPr lang="en-US" baseline="0" dirty="0" smtClean="0"/>
              <a:t> </a:t>
            </a:r>
            <a:r>
              <a:rPr lang="en-US" dirty="0" smtClean="0"/>
              <a:t>of three laser frequencies.</a:t>
            </a:r>
          </a:p>
          <a:p>
            <a:endParaRPr lang="en-US" dirty="0" smtClean="0"/>
          </a:p>
          <a:p>
            <a:r>
              <a:rPr lang="en-US" dirty="0" smtClean="0"/>
              <a:t>Resonant laser ionization is an element</a:t>
            </a:r>
            <a:r>
              <a:rPr lang="en-US" baseline="0" dirty="0" smtClean="0"/>
              <a:t> </a:t>
            </a:r>
            <a:r>
              <a:rPr lang="en-US" dirty="0" smtClean="0"/>
              <a:t>selective process whereby atoms are irradiated by two or three lasers exciting the electron in two or three resonant steps to the continuum. This allows the production of very pure beams as only atoms of the element of interest are ionized.</a:t>
            </a:r>
          </a:p>
        </p:txBody>
      </p:sp>
      <p:sp>
        <p:nvSpPr>
          <p:cNvPr id="4" name="Slide Number Placeholder 3"/>
          <p:cNvSpPr>
            <a:spLocks noGrp="1"/>
          </p:cNvSpPr>
          <p:nvPr>
            <p:ph type="sldNum" sz="quarter" idx="10"/>
          </p:nvPr>
        </p:nvSpPr>
        <p:spPr/>
        <p:txBody>
          <a:bodyPr/>
          <a:lstStyle/>
          <a:p>
            <a:fld id="{2F8F818C-5A2C-43AF-A502-73ECB1030BF4}"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Discuss fast extraction and CW beams</a:t>
            </a:r>
          </a:p>
          <a:p>
            <a:r>
              <a:rPr lang="en-US" dirty="0" smtClean="0">
                <a:solidFill>
                  <a:srgbClr val="FF0000"/>
                </a:solidFill>
              </a:rPr>
              <a:t>Show trapping tube schematics</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Pumping stations to pump down to 1E-5 mbar</a:t>
            </a:r>
          </a:p>
          <a:p>
            <a:r>
              <a:rPr lang="en-US" dirty="0" smtClean="0"/>
              <a:t>Ring baked-out to 300 </a:t>
            </a:r>
            <a:r>
              <a:rPr lang="en-US" dirty="0" smtClean="0">
                <a:sym typeface="Symbol"/>
              </a:rPr>
              <a:t></a:t>
            </a:r>
            <a:r>
              <a:rPr lang="en-US" dirty="0" smtClean="0"/>
              <a:t>C</a:t>
            </a:r>
          </a:p>
          <a:p>
            <a:r>
              <a:rPr lang="en-US" dirty="0" smtClean="0"/>
              <a:t>Ring pumped by 30 ion getter pumps (each 60 l/s)</a:t>
            </a:r>
          </a:p>
          <a:p>
            <a:r>
              <a:rPr lang="en-US" dirty="0" smtClean="0"/>
              <a:t>40 titan sublimation pumps</a:t>
            </a:r>
          </a:p>
          <a:p>
            <a:r>
              <a:rPr lang="en-US" dirty="0" smtClean="0"/>
              <a:t>In electron cooler 2x400 l/s ion getter pumps and 34 NEG ST 707 modules (15000 l/s)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Residual gas monitor</a:t>
            </a:r>
          </a:p>
          <a:p>
            <a:r>
              <a:rPr lang="en-US" sz="1200" dirty="0" smtClean="0"/>
              <a:t>	study transverse cooling and heating mechanisms</a:t>
            </a:r>
          </a:p>
          <a:p>
            <a:r>
              <a:rPr lang="en-US" sz="1200" dirty="0" smtClean="0"/>
              <a:t>	observe ion beam behavior during experiments</a:t>
            </a:r>
          </a:p>
          <a:p>
            <a:r>
              <a:rPr lang="en-US" sz="1200" dirty="0" smtClean="0"/>
              <a:t>	determine storage-ring parameters such as dispersion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rate of ions on the detector surface is given by: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(see</a:t>
            </a:r>
            <a:r>
              <a:rPr lang="en-US" sz="1200" baseline="0" dirty="0" smtClean="0"/>
              <a:t> formula)</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where </a:t>
            </a:r>
            <a:r>
              <a:rPr lang="en-US" sz="1200" i="1" dirty="0" smtClean="0"/>
              <a:t>N is the number of stored ions, v the ion velocity, </a:t>
            </a:r>
            <a:r>
              <a:rPr lang="en-US" sz="1200" i="1" dirty="0" smtClean="0">
                <a:sym typeface="Symbol"/>
              </a:rPr>
              <a:t></a:t>
            </a:r>
            <a:r>
              <a:rPr lang="en-US" sz="1200" i="1" dirty="0" smtClean="0"/>
              <a:t> the residual gas </a:t>
            </a:r>
            <a:r>
              <a:rPr lang="en-US" sz="1200" dirty="0" smtClean="0"/>
              <a:t>density (</a:t>
            </a:r>
            <a:r>
              <a:rPr lang="en-US" sz="1200" i="1" dirty="0" smtClean="0">
                <a:sym typeface="Symbol"/>
              </a:rPr>
              <a:t></a:t>
            </a:r>
            <a:r>
              <a:rPr lang="en-US" sz="1200" i="1" dirty="0" smtClean="0"/>
              <a:t> </a:t>
            </a:r>
            <a:r>
              <a:rPr lang="en-US" sz="1200" i="1" dirty="0" smtClean="0">
                <a:sym typeface="Symbol"/>
              </a:rPr>
              <a:t> </a:t>
            </a:r>
            <a:r>
              <a:rPr lang="en-US" sz="1200" i="1" dirty="0" smtClean="0"/>
              <a:t>1E6 cm</a:t>
            </a:r>
            <a:r>
              <a:rPr lang="en-US" sz="1200" i="1" baseline="30000" dirty="0" smtClean="0"/>
              <a:t>-3</a:t>
            </a:r>
            <a:r>
              <a:rPr lang="en-US" sz="1200" i="1" dirty="0" smtClean="0"/>
              <a:t> at P = 5E-11 mbar), </a:t>
            </a:r>
            <a:r>
              <a:rPr lang="en-US" sz="1200" i="1" dirty="0" smtClean="0">
                <a:sym typeface="Symbol"/>
              </a:rPr>
              <a:t> </a:t>
            </a:r>
            <a:r>
              <a:rPr lang="en-US" sz="1200" i="1" dirty="0" smtClean="0"/>
              <a:t>is the ionization cross section </a:t>
            </a:r>
            <a:r>
              <a:rPr lang="en-US" sz="1200" dirty="0" smtClean="0"/>
              <a:t>of the residual gas, </a:t>
            </a:r>
            <a:r>
              <a:rPr lang="en-US" sz="1200" dirty="0" err="1" smtClean="0"/>
              <a:t>L</a:t>
            </a:r>
            <a:r>
              <a:rPr lang="en-US" sz="1200" baseline="-25000" dirty="0" err="1" smtClean="0"/>
              <a:t>det</a:t>
            </a:r>
            <a:r>
              <a:rPr lang="en-US" sz="1200" dirty="0" smtClean="0"/>
              <a:t> the length of the detector and C</a:t>
            </a:r>
            <a:r>
              <a:rPr lang="en-US" sz="1200" baseline="-25000" dirty="0" smtClean="0"/>
              <a:t>TSR</a:t>
            </a:r>
            <a:r>
              <a:rPr lang="en-US" sz="1200" dirty="0" smtClean="0"/>
              <a:t> the storage ring circumference. A typically counting rate for 12C6+ ions with E=50 </a:t>
            </a:r>
            <a:r>
              <a:rPr lang="en-US" sz="1200" dirty="0" err="1" smtClean="0"/>
              <a:t>MeV</a:t>
            </a:r>
            <a:r>
              <a:rPr lang="en-US" sz="1200" dirty="0" smtClean="0"/>
              <a:t> at I=1 </a:t>
            </a:r>
            <a:r>
              <a:rPr lang="en-US" sz="1200" i="1" dirty="0" smtClean="0">
                <a:sym typeface="Symbol"/>
              </a:rPr>
              <a:t>A</a:t>
            </a:r>
            <a:r>
              <a:rPr lang="en-US" sz="1200" i="1" dirty="0" smtClean="0"/>
              <a:t> is R</a:t>
            </a:r>
            <a:r>
              <a:rPr lang="en-US" sz="1200" i="1" dirty="0" smtClean="0">
                <a:sym typeface="Symbol"/>
              </a:rPr>
              <a:t></a:t>
            </a:r>
            <a:r>
              <a:rPr lang="en-US" sz="1200" i="1" dirty="0" smtClean="0"/>
              <a:t>200 1/s (</a:t>
            </a:r>
            <a:r>
              <a:rPr lang="en-US" sz="1200" i="1" dirty="0" err="1" smtClean="0"/>
              <a:t>L</a:t>
            </a:r>
            <a:r>
              <a:rPr lang="en-US" sz="1200" i="1" baseline="-25000" dirty="0" err="1" smtClean="0"/>
              <a:t>det</a:t>
            </a:r>
            <a:r>
              <a:rPr lang="en-US" sz="1200" i="1" dirty="0" smtClean="0"/>
              <a:t>=</a:t>
            </a:r>
            <a:r>
              <a:rPr lang="en-US" sz="1200" i="1" dirty="0" smtClean="0">
                <a:solidFill>
                  <a:srgbClr val="FF0000"/>
                </a:solidFill>
              </a:rPr>
              <a:t>1.7 cm</a:t>
            </a:r>
            <a:r>
              <a:rPr lang="en-US" sz="1200" i="1" dirty="0" smtClean="0"/>
              <a:t>).</a:t>
            </a:r>
            <a:endParaRPr lang="en-US" sz="1200" dirty="0" smtClean="0"/>
          </a:p>
        </p:txBody>
      </p:sp>
      <p:sp>
        <p:nvSpPr>
          <p:cNvPr id="4" name="Slide Number Placeholder 3"/>
          <p:cNvSpPr>
            <a:spLocks noGrp="1"/>
          </p:cNvSpPr>
          <p:nvPr>
            <p:ph type="sldNum" sz="quarter" idx="10"/>
          </p:nvPr>
        </p:nvSpPr>
        <p:spPr/>
        <p:txBody>
          <a:bodyPr/>
          <a:lstStyle/>
          <a:p>
            <a:fld id="{2F8F818C-5A2C-43AF-A502-73ECB1030BF4}"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dirty="0" smtClean="0"/>
              <a:t>Apply advanced laser cooling techniques to stored ion beams. Very high phase-space densities are achieved by three dimensional laser cooling of a coasting 9Be+ beam at 7.3 </a:t>
            </a:r>
            <a:r>
              <a:rPr lang="en-US" sz="1200" dirty="0" err="1" smtClean="0"/>
              <a:t>MeV</a:t>
            </a:r>
            <a:r>
              <a:rPr lang="en-US" sz="1200" dirty="0" smtClean="0"/>
              <a:t>. Laser-cooled, trapped Cs atoms are used as an </a:t>
            </a:r>
            <a:r>
              <a:rPr lang="en-US" sz="1200" dirty="0" err="1" smtClean="0"/>
              <a:t>ultracold</a:t>
            </a:r>
            <a:r>
              <a:rPr lang="en-US" sz="1200" dirty="0" smtClean="0"/>
              <a:t> precision target for the study of ion–atom interactions with a 74 </a:t>
            </a:r>
            <a:r>
              <a:rPr lang="en-US" sz="1200" dirty="0" err="1" smtClean="0"/>
              <a:t>MeV</a:t>
            </a:r>
            <a:r>
              <a:rPr lang="en-US" sz="1200" dirty="0" smtClean="0"/>
              <a:t> beam of 12C6+ ions.</a:t>
            </a:r>
          </a:p>
          <a:p>
            <a:endParaRPr lang="en-US" sz="1200" dirty="0" smtClean="0"/>
          </a:p>
          <a:p>
            <a:r>
              <a:rPr lang="en-US" sz="1200" dirty="0" smtClean="0"/>
              <a:t>The longitudinal ion motion of fast stored ion beams can be cooled by the light-pressure force in a near-resonance laser field. The light force can be extended to the transverse motion by coupling the different degrees of freedom.</a:t>
            </a:r>
          </a:p>
          <a:p>
            <a:endParaRPr lang="en-US" sz="1200" dirty="0" smtClean="0"/>
          </a:p>
          <a:p>
            <a:r>
              <a:rPr lang="en-US" sz="1200" dirty="0" smtClean="0"/>
              <a:t>Unprecedented phase-space densities can be achieved by direct laser cooling of stored ion beams. On the other hand, laser-cooled atoms can be used as </a:t>
            </a:r>
            <a:r>
              <a:rPr lang="en-US" sz="1200" dirty="0" err="1" smtClean="0"/>
              <a:t>ultracold</a:t>
            </a:r>
            <a:r>
              <a:rPr lang="en-US" sz="1200" dirty="0" smtClean="0"/>
              <a:t> precision targets for the study of ion-atom interactions at </a:t>
            </a:r>
            <a:r>
              <a:rPr lang="en-US" sz="1200" dirty="0" err="1" smtClean="0"/>
              <a:t>MeV</a:t>
            </a:r>
            <a:r>
              <a:rPr lang="en-US" sz="1200" dirty="0" smtClean="0"/>
              <a:t> center-of-mass energies.</a:t>
            </a:r>
          </a:p>
          <a:p>
            <a:endParaRPr lang="en-US" sz="1200" dirty="0" smtClean="0"/>
          </a:p>
          <a:p>
            <a:r>
              <a:rPr lang="en-US" sz="1200" dirty="0" smtClean="0"/>
              <a:t>A target based on laser-cooled atoms confined in an optical trap can serve as a high-precision diagnostic tool for weak ion beams </a:t>
            </a:r>
          </a:p>
          <a:p>
            <a:r>
              <a:rPr lang="en-US" sz="1200" dirty="0" smtClean="0"/>
              <a:t>Intrinsic resolution limit given by the minimum spatial extension of the atom cloud, &lt;100 um</a:t>
            </a:r>
          </a:p>
          <a:p>
            <a:endParaRPr lang="en-US" sz="1200" dirty="0" smtClean="0"/>
          </a:p>
          <a:p>
            <a:r>
              <a:rPr lang="en-US" sz="1200" dirty="0" smtClean="0"/>
              <a:t>Only works for 1+ ions?</a:t>
            </a:r>
          </a:p>
          <a:p>
            <a:r>
              <a:rPr lang="en-US" sz="1200" dirty="0" smtClean="0"/>
              <a:t>How quick is it?</a:t>
            </a:r>
          </a:p>
          <a:p>
            <a:endParaRPr lang="en-US" sz="1200" dirty="0" smtClean="0"/>
          </a:p>
          <a:p>
            <a:r>
              <a:rPr lang="en-US" sz="1200" dirty="0" smtClean="0">
                <a:solidFill>
                  <a:srgbClr val="FF0000"/>
                </a:solidFill>
              </a:rPr>
              <a:t>We stopped laser cooling 10 years ago, because laser cooling can only be done for a very limited ion species. At TSR energies laser cooling is  only possible by </a:t>
            </a:r>
            <a:r>
              <a:rPr lang="en-US" sz="1200" dirty="0" err="1" smtClean="0">
                <a:solidFill>
                  <a:srgbClr val="FF0000"/>
                </a:solidFill>
              </a:rPr>
              <a:t>Li+,Be</a:t>
            </a:r>
            <a:r>
              <a:rPr lang="en-US" sz="1200" dirty="0" smtClean="0">
                <a:solidFill>
                  <a:srgbClr val="FF0000"/>
                </a:solidFill>
              </a:rPr>
              <a:t>+, Mg+ ions. Laser cooling only can be done in the longitudinal degree of freedom. Indirectly with IBS or dispersive cooling techniques low transverse cooling rates of about 1~1/s could be achieved. For highly charge ions  laser cooling is only possible at relativistic  energies.</a:t>
            </a:r>
          </a:p>
          <a:p>
            <a:endParaRPr lang="en-US" sz="1200" dirty="0" smtClean="0">
              <a:solidFill>
                <a:srgbClr val="FF0000"/>
              </a:solidFill>
            </a:endParaRPr>
          </a:p>
          <a:p>
            <a:r>
              <a:rPr lang="en-US" dirty="0" smtClean="0">
                <a:solidFill>
                  <a:srgbClr val="FF0000"/>
                </a:solidFill>
              </a:rPr>
              <a:t>* Only possibly at relativistic energies for highly charged ions</a:t>
            </a:r>
          </a:p>
          <a:p>
            <a:r>
              <a:rPr lang="en-US" dirty="0" smtClean="0">
                <a:solidFill>
                  <a:srgbClr val="FF0000"/>
                </a:solidFill>
              </a:rPr>
              <a:t>* Low transverse cooling rate – how low?</a:t>
            </a:r>
          </a:p>
          <a:p>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2F8F818C-5A2C-43AF-A502-73ECB1030BF4}"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t>The photo cathode  source provides an electron gas with an initial thermal energy spread of 10 </a:t>
            </a:r>
            <a:r>
              <a:rPr lang="en-US" sz="1200" dirty="0" err="1" smtClean="0"/>
              <a:t>meV</a:t>
            </a:r>
            <a:r>
              <a:rPr lang="en-US" sz="1200" dirty="0" smtClean="0"/>
              <a:t>. </a:t>
            </a:r>
          </a:p>
          <a:p>
            <a:r>
              <a:rPr lang="en-US" sz="1200" dirty="0" smtClean="0"/>
              <a:t>The beam optics of the target section reduces the electron temperature to much lower values in the </a:t>
            </a:r>
          </a:p>
          <a:p>
            <a:r>
              <a:rPr lang="en-US" sz="1200" dirty="0" smtClean="0"/>
              <a:t>Co-moving frame of the beam.</a:t>
            </a:r>
          </a:p>
          <a:p>
            <a:endParaRPr lang="en-US" sz="1200" dirty="0" smtClean="0"/>
          </a:p>
          <a:p>
            <a:r>
              <a:rPr lang="en-US" sz="1200" dirty="0" smtClean="0"/>
              <a:t>TSR the only heavy-ion storage ring equipped with two independent merged electron-ion facilities. </a:t>
            </a:r>
          </a:p>
          <a:p>
            <a:r>
              <a:rPr lang="en-US" sz="1200" dirty="0" smtClean="0"/>
              <a:t>Electron cooler normally operated in velocity-matched mode, such that the stored ion beam is </a:t>
            </a:r>
            <a:r>
              <a:rPr lang="en-US" sz="1200" dirty="0" err="1" smtClean="0"/>
              <a:t>continuouslly</a:t>
            </a:r>
            <a:endParaRPr lang="en-US" sz="1200" dirty="0" smtClean="0"/>
          </a:p>
          <a:p>
            <a:r>
              <a:rPr lang="en-US" sz="1200" dirty="0" smtClean="0"/>
              <a:t>phase-space cooled. The electron target can be detuned in velocity with respect to the ions</a:t>
            </a:r>
          </a:p>
          <a:p>
            <a:endParaRPr lang="en-US" sz="1200" dirty="0" smtClean="0"/>
          </a:p>
          <a:p>
            <a:r>
              <a:rPr lang="en-US" sz="1200" dirty="0" smtClean="0"/>
              <a:t>Cryogenic photoelectron gun instead of </a:t>
            </a:r>
            <a:r>
              <a:rPr lang="en-US" sz="1200" dirty="0" err="1" smtClean="0"/>
              <a:t>thermocathode</a:t>
            </a:r>
            <a:endParaRPr lang="en-US" sz="1200" dirty="0" smtClean="0"/>
          </a:p>
          <a:p>
            <a:endParaRPr lang="en-US" sz="1200" dirty="0" smtClean="0"/>
          </a:p>
          <a:p>
            <a:r>
              <a:rPr lang="en-US" sz="1200" dirty="0" smtClean="0"/>
              <a:t>Adiabatic magnetic expansion by field ratios </a:t>
            </a:r>
            <a:r>
              <a:rPr lang="en-US" sz="1200" dirty="0" err="1" smtClean="0"/>
              <a:t>alfa</a:t>
            </a:r>
            <a:r>
              <a:rPr lang="en-US" sz="1200" dirty="0" smtClean="0"/>
              <a:t> of typically 20 to 40 reduces the transverse kinetic energy spread </a:t>
            </a:r>
          </a:p>
          <a:p>
            <a:r>
              <a:rPr lang="en-US" sz="1200" dirty="0" smtClean="0"/>
              <a:t>According to </a:t>
            </a:r>
            <a:r>
              <a:rPr lang="en-US" sz="1200" dirty="0" err="1" smtClean="0"/>
              <a:t>kboltz</a:t>
            </a:r>
            <a:r>
              <a:rPr lang="en-US" sz="1200" dirty="0" smtClean="0"/>
              <a:t>*</a:t>
            </a:r>
            <a:r>
              <a:rPr lang="en-US" sz="1200" dirty="0" err="1" smtClean="0"/>
              <a:t>Ttrans</a:t>
            </a:r>
            <a:r>
              <a:rPr lang="en-US" sz="1200" dirty="0" smtClean="0"/>
              <a:t>=</a:t>
            </a:r>
            <a:r>
              <a:rPr lang="en-US" sz="1200" dirty="0" err="1" smtClean="0"/>
              <a:t>kboltz</a:t>
            </a:r>
            <a:r>
              <a:rPr lang="en-US" sz="1200" dirty="0" smtClean="0"/>
              <a:t>*</a:t>
            </a:r>
            <a:r>
              <a:rPr lang="en-US" sz="1200" dirty="0" err="1" smtClean="0"/>
              <a:t>Tcath</a:t>
            </a:r>
            <a:r>
              <a:rPr lang="en-US" sz="1200" dirty="0" smtClean="0"/>
              <a:t>/</a:t>
            </a:r>
            <a:r>
              <a:rPr lang="en-US" sz="1200" dirty="0" err="1" smtClean="0"/>
              <a:t>alfa</a:t>
            </a:r>
            <a:r>
              <a:rPr lang="en-US" sz="1200" dirty="0" smtClean="0"/>
              <a:t>. Values of </a:t>
            </a:r>
            <a:r>
              <a:rPr lang="en-US" sz="1200" dirty="0" err="1" smtClean="0"/>
              <a:t>kboltz</a:t>
            </a:r>
            <a:r>
              <a:rPr lang="en-US" sz="1200" dirty="0" smtClean="0"/>
              <a:t>*</a:t>
            </a:r>
            <a:r>
              <a:rPr lang="en-US" sz="1200" dirty="0" err="1" smtClean="0"/>
              <a:t>Ttrans</a:t>
            </a:r>
            <a:r>
              <a:rPr lang="en-US" sz="1200" dirty="0" smtClean="0"/>
              <a:t> as low as 0.5 </a:t>
            </a:r>
            <a:r>
              <a:rPr lang="en-US" sz="1200" dirty="0" err="1" smtClean="0"/>
              <a:t>meV</a:t>
            </a:r>
            <a:r>
              <a:rPr lang="en-US" sz="1200" dirty="0" smtClean="0"/>
              <a:t> has been observed.</a:t>
            </a:r>
          </a:p>
          <a:p>
            <a:r>
              <a:rPr lang="en-US" sz="1200" dirty="0" smtClean="0"/>
              <a:t>Subsequent adiabatic acceleration of the electron cloud </a:t>
            </a:r>
            <a:r>
              <a:rPr lang="en-US" sz="1200" dirty="0" err="1" smtClean="0"/>
              <a:t>kinematically</a:t>
            </a:r>
            <a:r>
              <a:rPr lang="en-US" sz="1200" dirty="0" smtClean="0"/>
              <a:t> reduces the longitudinal velocity spread in the co-moving frame of the beam </a:t>
            </a:r>
          </a:p>
          <a:p>
            <a:endParaRPr lang="en-US" sz="1200" dirty="0" smtClean="0"/>
          </a:p>
          <a:p>
            <a:r>
              <a:rPr lang="en-US" sz="1200" dirty="0" smtClean="0"/>
              <a:t>Guided by magnetic field 0.04 T</a:t>
            </a:r>
          </a:p>
          <a:p>
            <a:r>
              <a:rPr lang="en-US" sz="1200" dirty="0" smtClean="0"/>
              <a:t>Compare electron beam values with electron cooler</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development of the transverse phase space during the first injections</a:t>
            </a:r>
            <a:r>
              <a:rPr lang="en-US" baseline="0" dirty="0" smtClean="0"/>
              <a:t> into the ring acceptance. Since the distance between the closed orbit increases, mot of the particles pass after four turns (</a:t>
            </a:r>
            <a:r>
              <a:rPr lang="en-US" baseline="0" dirty="0" err="1" smtClean="0"/>
              <a:t>Qx</a:t>
            </a:r>
            <a:r>
              <a:rPr lang="en-US" baseline="0" dirty="0" smtClean="0"/>
              <a:t>=2.75) on the inner side of the septum and are kept safely circulating.</a:t>
            </a:r>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The rms velocity spreads of the ions in all degrees of freedom is reduced by Coulomb interaction and this process is called electron cooling.</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33CC"/>
                </a:solidFill>
              </a:rPr>
              <a:t>Factor 0.8 from the definition of cooling time </a:t>
            </a:r>
            <a:r>
              <a:rPr lang="en-GB" sz="1200" dirty="0" err="1" smtClean="0"/>
              <a:t>T</a:t>
            </a:r>
            <a:r>
              <a:rPr lang="en-GB" sz="1200" baseline="-25000" dirty="0" err="1" smtClean="0"/>
              <a:t>cool</a:t>
            </a:r>
            <a:endParaRPr lang="en-GB" sz="1200" baseline="-2500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inject more particles,</a:t>
            </a:r>
            <a:r>
              <a:rPr lang="en-US" baseline="0" dirty="0" smtClean="0"/>
              <a:t> the already filled phase space must be emptied of particles, which can be accomplished by phase space compression by electron cooling. To avoid collision between the electron cooled ion beam and the septum foil the deflection angle of the bumper magnets has to be reduced compared to a normal multi-turn injection. Phase space needed for a new multi-turn injection is thus made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 Hz rate limit given by the power supplies of the bumper magnets</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Intensity limit scales with beam emittance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srgbClr val="FF0000"/>
                </a:solidFill>
                <a:effectLst/>
                <a:uLnTx/>
                <a:uFillTx/>
                <a:latin typeface="+mn-lt"/>
                <a:ea typeface="+mn-ea"/>
                <a:cs typeface="+mn-cs"/>
              </a:rPr>
              <a:t>With optimized electron cooling, currents up to 2 mA can be stored stable, limited by the onset of transverse coherent instabilities. The highest intensity of 18 mA for a </a:t>
            </a:r>
            <a:r>
              <a:rPr kumimoji="0" lang="sv-SE" sz="1200" b="0" i="0" u="none" strike="noStrike" kern="1200" cap="none" spc="0" normalizeH="0" baseline="30000" noProof="0" dirty="0" smtClean="0">
                <a:ln>
                  <a:noFill/>
                </a:ln>
                <a:solidFill>
                  <a:srgbClr val="FF0000"/>
                </a:solidFill>
                <a:effectLst/>
                <a:uLnTx/>
                <a:uFillTx/>
                <a:latin typeface="+mn-lt"/>
                <a:ea typeface="+mn-ea"/>
                <a:cs typeface="+mn-cs"/>
              </a:rPr>
              <a:t>12</a:t>
            </a:r>
            <a:r>
              <a:rPr kumimoji="0" lang="sv-SE" sz="1200" b="0" i="0" u="none" strike="noStrike" kern="1200" cap="none" spc="0" normalizeH="0" baseline="0" noProof="0" dirty="0" smtClean="0">
                <a:ln>
                  <a:noFill/>
                </a:ln>
                <a:solidFill>
                  <a:srgbClr val="FF0000"/>
                </a:solidFill>
                <a:effectLst/>
                <a:uLnTx/>
                <a:uFillTx/>
                <a:latin typeface="+mn-lt"/>
                <a:ea typeface="+mn-ea"/>
                <a:cs typeface="+mn-cs"/>
              </a:rPr>
              <a:t>C</a:t>
            </a:r>
            <a:r>
              <a:rPr kumimoji="0" lang="sv-SE" sz="1200" b="0" i="0" u="none" strike="noStrike" kern="1200" cap="none" spc="0" normalizeH="0" baseline="30000" noProof="0" dirty="0" smtClean="0">
                <a:ln>
                  <a:noFill/>
                </a:ln>
                <a:solidFill>
                  <a:srgbClr val="FF0000"/>
                </a:solidFill>
                <a:effectLst/>
                <a:uLnTx/>
                <a:uFillTx/>
                <a:latin typeface="+mn-lt"/>
                <a:ea typeface="+mn-ea"/>
                <a:cs typeface="+mn-cs"/>
              </a:rPr>
              <a:t>6+</a:t>
            </a:r>
            <a:r>
              <a:rPr kumimoji="0" lang="sv-SE" sz="1200" b="0" i="0" u="none" strike="noStrike" kern="1200" cap="none" spc="0" normalizeH="0" baseline="0" noProof="0" dirty="0" smtClean="0">
                <a:ln>
                  <a:noFill/>
                </a:ln>
                <a:solidFill>
                  <a:srgbClr val="FF0000"/>
                </a:solidFill>
                <a:effectLst/>
                <a:uLnTx/>
                <a:uFillTx/>
                <a:latin typeface="+mn-lt"/>
                <a:ea typeface="+mn-ea"/>
                <a:cs typeface="+mn-cs"/>
              </a:rPr>
              <a:t> beam could only be accumulated by misaligning the electron beam with respect to the ion beam.</a:t>
            </a:r>
            <a:br>
              <a:rPr kumimoji="0" lang="sv-SE" sz="1200" b="0" i="0" u="none" strike="noStrike" kern="1200" cap="none" spc="0" normalizeH="0" baseline="0" noProof="0" dirty="0" smtClean="0">
                <a:ln>
                  <a:noFill/>
                </a:ln>
                <a:solidFill>
                  <a:srgbClr val="FF0000"/>
                </a:solidFill>
                <a:effectLst/>
                <a:uLnTx/>
                <a:uFillTx/>
                <a:latin typeface="+mn-lt"/>
                <a:ea typeface="+mn-ea"/>
                <a:cs typeface="+mn-cs"/>
              </a:rPr>
            </a:br>
            <a:endParaRPr kumimoji="0" lang="sv-SE" sz="1200" b="0" i="0" u="none" strike="noStrike" kern="1200" cap="none" spc="0" normalizeH="0" baseline="0" noProof="0" dirty="0" smtClean="0">
              <a:ln>
                <a:noFill/>
              </a:ln>
              <a:solidFill>
                <a:srgbClr val="FF0000"/>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Luminosity = number of target atoms / cm2 x number of projectile passing through the target per second</a:t>
            </a:r>
          </a:p>
          <a:p>
            <a:r>
              <a:rPr lang="en-US" sz="1200" dirty="0" smtClean="0"/>
              <a:t>Reaction rate = luminosity * differential cross section * detector efficiency * solid angle</a:t>
            </a:r>
          </a:p>
          <a:p>
            <a:r>
              <a:rPr lang="en-US" sz="1200" dirty="0" smtClean="0"/>
              <a:t>Ekstrom says: 1E20 atoms/cm2 =&gt; 0.16 mg/cm2 – correct for hydrogen target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Residual</a:t>
            </a:r>
            <a:r>
              <a:rPr lang="en-US" baseline="0" dirty="0" smtClean="0"/>
              <a:t> gas thickness much thinner but</a:t>
            </a:r>
            <a:r>
              <a:rPr lang="en-US" dirty="0" smtClean="0"/>
              <a:t> &lt;</a:t>
            </a:r>
            <a:r>
              <a:rPr lang="en-US" dirty="0" err="1" smtClean="0"/>
              <a:t>Z</a:t>
            </a:r>
            <a:r>
              <a:rPr lang="en-US" baseline="-25000" dirty="0" err="1" smtClean="0"/>
              <a:t>residual</a:t>
            </a:r>
            <a:r>
              <a:rPr lang="en-US" dirty="0" smtClean="0"/>
              <a:t>&gt; higher than for H</a:t>
            </a:r>
            <a:r>
              <a:rPr lang="en-US" baseline="-25000" dirty="0" smtClean="0"/>
              <a:t>2</a:t>
            </a:r>
            <a:r>
              <a:rPr lang="en-US" dirty="0" smtClean="0"/>
              <a:t> and He targets </a:t>
            </a:r>
          </a:p>
          <a:p>
            <a:endParaRPr lang="en-US" dirty="0" smtClean="0"/>
          </a:p>
          <a:p>
            <a:r>
              <a:rPr lang="en-US" dirty="0" smtClean="0"/>
              <a:t>Need target to be stable for several days</a:t>
            </a:r>
          </a:p>
          <a:p>
            <a:r>
              <a:rPr lang="en-US" dirty="0" smtClean="0"/>
              <a:t>What about density changes in radial direction? Affect ‘angular’ cross-sections</a:t>
            </a:r>
          </a:p>
          <a:p>
            <a:endParaRPr lang="en-US" dirty="0" smtClean="0"/>
          </a:p>
          <a:p>
            <a:r>
              <a:rPr lang="en-US" sz="1200" dirty="0" smtClean="0"/>
              <a:t>In case of Coulomb excitation reactions, this is typically a thin foil</a:t>
            </a:r>
            <a:r>
              <a:rPr lang="en-US" sz="1200" baseline="0" dirty="0" smtClean="0"/>
              <a:t> </a:t>
            </a:r>
            <a:r>
              <a:rPr lang="en-US" sz="1200" dirty="0" smtClean="0"/>
              <a:t>of 2-4 mg/cm2 of a stable isotope. </a:t>
            </a:r>
          </a:p>
          <a:p>
            <a:r>
              <a:rPr lang="en-US" sz="1200" dirty="0" smtClean="0"/>
              <a:t>In case of transfer reactions, the foil typically consists of 10-100 um of </a:t>
            </a:r>
            <a:r>
              <a:rPr lang="en-US" sz="1200" dirty="0" err="1" smtClean="0"/>
              <a:t>deuterated</a:t>
            </a:r>
            <a:r>
              <a:rPr lang="en-US" sz="1200" baseline="0" dirty="0" smtClean="0"/>
              <a:t> </a:t>
            </a:r>
            <a:r>
              <a:rPr lang="en-US" sz="1200" dirty="0" smtClean="0"/>
              <a:t>polyethylene or tritium-loaded titanium foils.</a:t>
            </a:r>
          </a:p>
          <a:p>
            <a:endParaRPr lang="en-US" dirty="0" smtClean="0"/>
          </a:p>
          <a:p>
            <a:r>
              <a:rPr lang="en-US" sz="1200" dirty="0" smtClean="0"/>
              <a:t>Target thickness from 3H-loaded Ti, CD2, </a:t>
            </a:r>
            <a:r>
              <a:rPr lang="en-US" sz="1200" dirty="0" err="1" smtClean="0"/>
              <a:t>Sn</a:t>
            </a:r>
            <a:r>
              <a:rPr lang="en-US" sz="1200" dirty="0" smtClean="0"/>
              <a:t>, Pd, Ag, Mo, Ti, Pt  among other</a:t>
            </a:r>
          </a:p>
          <a:p>
            <a:r>
              <a:rPr lang="en-US" sz="1200" dirty="0" smtClean="0"/>
              <a:t>Thickness from 0.5 to 4 mg/cm2</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Since reaction studies are one of the main applications of the TSR at HIE-ISOLDE, it would seem that beam cooling is mandatory, as the measurements cannot tolerate a ~ 3cm target size. However, if the cooling time is shorter than the beam lifetime then this may not present a problem.</a:t>
            </a:r>
          </a:p>
          <a:p>
            <a:endParaRPr lang="en-US" dirty="0" smtClean="0"/>
          </a:p>
          <a:p>
            <a:r>
              <a:rPr lang="en-US" dirty="0" smtClean="0"/>
              <a:t>Only reaction physics</a:t>
            </a:r>
            <a:r>
              <a:rPr lang="en-US" baseline="0" dirty="0" smtClean="0"/>
              <a:t> for cooled beams -&gt; no need for a target covering the 18 mm beam radius</a:t>
            </a:r>
            <a:endParaRPr lang="en-US" dirty="0" smtClean="0"/>
          </a:p>
          <a:p>
            <a:pPr marL="342900" indent="-342900"/>
            <a:r>
              <a:rPr lang="en-US" sz="1200" dirty="0" smtClean="0">
                <a:sym typeface="Symbol"/>
              </a:rPr>
              <a:t>	In the interaction region </a:t>
            </a:r>
            <a:r>
              <a:rPr lang="en-US" sz="1200" baseline="-25000" dirty="0" smtClean="0">
                <a:sym typeface="Symbol"/>
              </a:rPr>
              <a:t>x</a:t>
            </a:r>
            <a:r>
              <a:rPr lang="en-US" sz="1200" dirty="0" smtClean="0">
                <a:sym typeface="Symbol"/>
              </a:rPr>
              <a:t>=3.3 m, </a:t>
            </a:r>
            <a:r>
              <a:rPr lang="en-US" sz="1200" baseline="-25000" dirty="0" smtClean="0">
                <a:sym typeface="Symbol"/>
              </a:rPr>
              <a:t>y</a:t>
            </a:r>
            <a:r>
              <a:rPr lang="en-US" sz="1200" dirty="0" smtClean="0">
                <a:sym typeface="Symbol"/>
              </a:rPr>
              <a:t>=1 m =&gt; </a:t>
            </a:r>
            <a:br>
              <a:rPr lang="en-US" sz="1200" dirty="0" smtClean="0">
                <a:sym typeface="Symbol"/>
              </a:rPr>
            </a:br>
            <a:r>
              <a:rPr lang="en-US" sz="1200" dirty="0" smtClean="0">
                <a:sym typeface="Symbol"/>
              </a:rPr>
              <a:t>beam radius 18 mm for 100 mm </a:t>
            </a:r>
            <a:r>
              <a:rPr lang="en-US" sz="1200" dirty="0" err="1" smtClean="0">
                <a:sym typeface="Symbol"/>
              </a:rPr>
              <a:t>mrad</a:t>
            </a:r>
            <a:r>
              <a:rPr lang="en-US" sz="1200" dirty="0" smtClean="0">
                <a:sym typeface="Symbol"/>
              </a:rPr>
              <a:t> emittance</a:t>
            </a:r>
            <a:endParaRPr lang="en-US" sz="1200" dirty="0" smtClean="0"/>
          </a:p>
          <a:p>
            <a:endParaRPr lang="en-US" dirty="0" smtClean="0"/>
          </a:p>
          <a:p>
            <a:r>
              <a:rPr lang="en-US" dirty="0" smtClean="0"/>
              <a:t>Storage cell – is that really an option?</a:t>
            </a:r>
          </a:p>
          <a:p>
            <a:r>
              <a:rPr lang="en-US" dirty="0" smtClean="0"/>
              <a:t>   has finite wall thickness</a:t>
            </a:r>
          </a:p>
          <a:p>
            <a:r>
              <a:rPr lang="en-US" dirty="0" smtClean="0"/>
              <a:t>   long interaction length</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1992 a  storage cell with a target thickness of 5x 10^(13) atoms/cm^2 were installed at the TSR. I start to write up a chapter about this experiment, compare page 34, but I </a:t>
            </a:r>
            <a:r>
              <a:rPr lang="en-US" sz="1200" dirty="0" err="1" smtClean="0"/>
              <a:t>havn’t</a:t>
            </a:r>
            <a:r>
              <a:rPr lang="en-US" sz="1200" dirty="0" smtClean="0"/>
              <a:t> finished it. When the </a:t>
            </a:r>
            <a:r>
              <a:rPr lang="en-US" sz="1200" dirty="0" err="1" smtClean="0"/>
              <a:t>Filtex</a:t>
            </a:r>
            <a:r>
              <a:rPr lang="en-US" sz="1200" dirty="0" smtClean="0"/>
              <a:t> experiments was installed in the TSR there was some effect on the residual gas. I belief when the target was switched on the average residual gas pressure was a little bit above 10^(-10) mbar. The gas jet target should always used together with electron cooling to compensate the emittance increase due to coulomb scattering and to compensate the energy loss in the target, with can  easily calculated with </a:t>
            </a:r>
            <a:r>
              <a:rPr lang="en-US" sz="1200" dirty="0" err="1" smtClean="0"/>
              <a:t>Bete</a:t>
            </a:r>
            <a:r>
              <a:rPr lang="en-US" sz="1200" dirty="0" smtClean="0"/>
              <a:t> Bloch  equation. The energy loss measurement was also used to determine the target thickness. Using only a gas jet target I don’t know which target densities are possible.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Material diffusion, effusion and sticking time to the ion source governing the release time</a:t>
            </a:r>
          </a:p>
          <a:p>
            <a:endParaRPr lang="en-US" sz="1200" dirty="0" smtClean="0"/>
          </a:p>
          <a:p>
            <a:endParaRPr lang="en-US" sz="1200" dirty="0" smtClean="0"/>
          </a:p>
          <a:p>
            <a:r>
              <a:rPr lang="en-US" sz="1200" dirty="0" smtClean="0"/>
              <a:t>ISOLDE’s RIB are produced using the 1.4 </a:t>
            </a:r>
            <a:r>
              <a:rPr lang="en-US" sz="1200" dirty="0" err="1" smtClean="0"/>
              <a:t>GeV</a:t>
            </a:r>
            <a:r>
              <a:rPr lang="en-US" sz="1200" dirty="0" smtClean="0"/>
              <a:t> proton beam from the PS-Booster accelerator at CERN. Beam pulses of about 3×1013 protons per pulse are send to the ISOLDE target every 1.2 s or multiples of this period resulting in an average beam intensity of 2 particle </a:t>
            </a:r>
            <a:r>
              <a:rPr lang="en-US" sz="1200" i="1" dirty="0" err="1" smtClean="0"/>
              <a:t>μA</a:t>
            </a:r>
            <a:r>
              <a:rPr lang="en-US" sz="1200" i="1" dirty="0" smtClean="0"/>
              <a:t>. Various </a:t>
            </a:r>
            <a:r>
              <a:rPr lang="en-US" sz="1200" dirty="0" smtClean="0"/>
              <a:t>solid and liquid target materials are used to produce a wide spectrum of  radioactive isotopes covering essentially the whole nuclear chart below uranium (</a:t>
            </a:r>
            <a:r>
              <a:rPr lang="en-US" sz="1200" i="1" dirty="0" smtClean="0"/>
              <a:t>Z = 92). Radioactive isotopes </a:t>
            </a:r>
            <a:r>
              <a:rPr lang="en-US" sz="1200" dirty="0" smtClean="0"/>
              <a:t>are produced via proton-induced target fragmentation, </a:t>
            </a:r>
            <a:r>
              <a:rPr lang="en-US" sz="1200" dirty="0" err="1" smtClean="0"/>
              <a:t>spallation</a:t>
            </a:r>
            <a:r>
              <a:rPr lang="en-US" sz="1200" dirty="0" smtClean="0"/>
              <a:t> and fission reactions. The most frequently used target material is uranium carbide (</a:t>
            </a:r>
            <a:r>
              <a:rPr lang="en-US" sz="1200" dirty="0" err="1" smtClean="0"/>
              <a:t>UC</a:t>
            </a:r>
            <a:r>
              <a:rPr lang="en-US" sz="1200" i="1" dirty="0" err="1" smtClean="0"/>
              <a:t>x</a:t>
            </a:r>
            <a:r>
              <a:rPr lang="en-US" sz="1200" i="1" dirty="0" smtClean="0"/>
              <a:t> ). In 2007, it was used for 67% </a:t>
            </a:r>
            <a:r>
              <a:rPr lang="en-US" sz="1200" dirty="0" smtClean="0"/>
              <a:t>of the beam time, followed by </a:t>
            </a:r>
            <a:r>
              <a:rPr lang="en-US" sz="1200" dirty="0" err="1" smtClean="0"/>
              <a:t>SiC</a:t>
            </a:r>
            <a:r>
              <a:rPr lang="en-US" sz="1200" dirty="0" smtClean="0"/>
              <a:t> (9%) and liquid lead (6%). The radioactive products are </a:t>
            </a:r>
            <a:r>
              <a:rPr lang="en-US" sz="1200" dirty="0" err="1" smtClean="0"/>
              <a:t>thermalized</a:t>
            </a:r>
            <a:r>
              <a:rPr lang="en-US" sz="1200" dirty="0" smtClean="0"/>
              <a:t> in the target material and are subsequently transported from the target container to the ion source via diffusion and effusion processes. To speed up this process, the whole target–ion source unit is kept at high temperature, typically 2000 ◦C for e.g. a </a:t>
            </a:r>
            <a:r>
              <a:rPr lang="en-US" sz="1200" dirty="0" err="1" smtClean="0"/>
              <a:t>UC</a:t>
            </a:r>
            <a:r>
              <a:rPr lang="en-US" sz="1200" i="1" dirty="0" err="1" smtClean="0"/>
              <a:t>x</a:t>
            </a:r>
            <a:r>
              <a:rPr lang="en-US" sz="1200" i="1" dirty="0" smtClean="0"/>
              <a:t> target. The speed </a:t>
            </a:r>
            <a:r>
              <a:rPr lang="en-US" sz="1200" dirty="0" smtClean="0"/>
              <a:t>of the diffusion and effusion process is governed by the physical and chemical properties of the radioactive elements of interest and of the specific materials that the target container, transfer line and ion source are made of. Consequently, radioactive isotopes that have small diffusion coefficients or very long lingering times at the surface of the target or container material, like</a:t>
            </a:r>
          </a:p>
          <a:p>
            <a:r>
              <a:rPr lang="en-US" sz="1200" dirty="0" smtClean="0"/>
              <a:t>the isotopes from some of the refractory elements, undergo radioactive decay before they are ionized and are thus lost. Once the atoms reach the ion source, a large fraction is ionized to a 1+ charge state. Different ion sources are used at ISOLDE implementing different ionization</a:t>
            </a:r>
          </a:p>
          <a:p>
            <a:r>
              <a:rPr lang="en-US" sz="1200" dirty="0" smtClean="0"/>
              <a:t>mechanisms: electron impact ionization in high-temperature plasma sources and, surface and laser ionization in a hot cavity. The ions are subsequently extracted from the ion source, accelerated to typically 60 </a:t>
            </a:r>
            <a:r>
              <a:rPr lang="en-US" sz="1200" dirty="0" err="1" smtClean="0"/>
              <a:t>keV</a:t>
            </a:r>
            <a:r>
              <a:rPr lang="en-US" sz="1200" dirty="0" smtClean="0"/>
              <a:t>, mass separated according to the mass-over-charge ratio using</a:t>
            </a:r>
          </a:p>
          <a:p>
            <a:r>
              <a:rPr lang="en-US" sz="1200" dirty="0" smtClean="0"/>
              <a:t>a dipole magnet</a:t>
            </a:r>
          </a:p>
          <a:p>
            <a:endParaRPr lang="en-US" sz="1200" dirty="0" smtClean="0"/>
          </a:p>
          <a:p>
            <a:r>
              <a:rPr lang="en-US" sz="1200" dirty="0" smtClean="0"/>
              <a:t>The relevant time scales and time structures are given in Fig. 9. The "driver beam" of ISOLDE is a 1.4 </a:t>
            </a:r>
            <a:r>
              <a:rPr lang="en-US" sz="1200" dirty="0" err="1" smtClean="0"/>
              <a:t>GeV</a:t>
            </a:r>
            <a:r>
              <a:rPr lang="en-US" sz="1200" dirty="0" smtClean="0"/>
              <a:t> proton beam delivered by the Proton Synchrotron Booster (PSB) at CERN. The PSB provides proton bunches of  100 s every 2.4 s on average to the ISOLDE primary</a:t>
            </a:r>
          </a:p>
          <a:p>
            <a:r>
              <a:rPr lang="en-US" sz="1200" dirty="0" smtClean="0"/>
              <a:t>target. In general, ISOLDE utilizes around 40% of all proton pulses available in the so-called CERN "</a:t>
            </a:r>
            <a:r>
              <a:rPr lang="en-US" sz="1200" dirty="0" err="1" smtClean="0"/>
              <a:t>supercycle</a:t>
            </a:r>
            <a:r>
              <a:rPr lang="en-US" sz="1200" dirty="0" smtClean="0"/>
              <a:t>", which is a grouping of several proton pulses. The total integrated proton beam current on the primary target can amount up to 2 A. With each impact of a proton pulse on the primary target, radioactive isotopes are produced by either </a:t>
            </a:r>
            <a:r>
              <a:rPr lang="en-US" sz="1200" dirty="0" err="1" smtClean="0"/>
              <a:t>ssion</a:t>
            </a:r>
            <a:r>
              <a:rPr lang="en-US" sz="1200" dirty="0" smtClean="0"/>
              <a:t>, </a:t>
            </a:r>
            <a:r>
              <a:rPr lang="en-US" sz="1200" dirty="0" err="1" smtClean="0"/>
              <a:t>spallation</a:t>
            </a:r>
            <a:r>
              <a:rPr lang="en-US" sz="1200" dirty="0" smtClean="0"/>
              <a:t> or fragmentation of a variety of primary target materials. In 70% of the cases this is proton induced </a:t>
            </a:r>
            <a:r>
              <a:rPr lang="en-US" sz="1200" dirty="0" err="1" smtClean="0"/>
              <a:t>ssion</a:t>
            </a:r>
            <a:r>
              <a:rPr lang="en-US" sz="1200" dirty="0" smtClean="0"/>
              <a:t> of 238UCx. The radioactive isotopes </a:t>
            </a:r>
            <a:r>
              <a:rPr lang="en-US" sz="1200" dirty="0" err="1" smtClean="0"/>
              <a:t>diuse</a:t>
            </a:r>
            <a:r>
              <a:rPr lang="en-US" sz="1200" dirty="0" smtClean="0"/>
              <a:t> through the thick primary target towards a transfer line, where potentially some chemical selectivity prevents undesired species from </a:t>
            </a:r>
            <a:r>
              <a:rPr lang="en-US" sz="1200" dirty="0" err="1" smtClean="0"/>
              <a:t>diusing</a:t>
            </a:r>
            <a:r>
              <a:rPr lang="en-US" sz="1200" dirty="0" smtClean="0"/>
              <a:t> into the ion source (for an example on </a:t>
            </a:r>
            <a:r>
              <a:rPr lang="en-US" sz="1200" dirty="0" err="1" smtClean="0"/>
              <a:t>Rb</a:t>
            </a:r>
            <a:r>
              <a:rPr lang="en-US" sz="1200" dirty="0" smtClean="0"/>
              <a:t> suppression, see [28]). The ionization of the desired chemical element takes place in either the transfer line (surface and laser ion source) or just after the transfer line (plasma ion source). A review of target ion-source technology can be found in [29]. The target-ion source combination is heated between 700 and 2000C to decrease the </a:t>
            </a:r>
            <a:r>
              <a:rPr lang="en-US" sz="1200" dirty="0" err="1" smtClean="0"/>
              <a:t>diusion</a:t>
            </a:r>
            <a:r>
              <a:rPr lang="en-US" sz="1200" dirty="0" smtClean="0"/>
              <a:t> time. Though, the high temperature increases the probability for surface ionization, which is in most cases undesired. The ionized species (1+ charge state) are extracted from the target-ion source by applying an electrostatic potential which is typically 30 kV for REX-ISOLDE experiments. After mass separation, the isotopes are guided towards the REX-ISOLDE experiment. In Fig. 10 and Fig. 9(B), a characteristic release </a:t>
            </a:r>
            <a:r>
              <a:rPr lang="en-US" sz="1200" dirty="0" err="1" smtClean="0"/>
              <a:t>prole</a:t>
            </a:r>
            <a:r>
              <a:rPr lang="en-US" sz="1200" dirty="0" smtClean="0"/>
              <a:t> of the mass separated isotopes is shown.</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the magnetic field of the storage ring is matched to the DCND+ ions, the false ions will hit with the vacuum chamber of the storage ring during the acceleration process, due to</a:t>
            </a:r>
          </a:p>
          <a:p>
            <a:r>
              <a:rPr lang="en-US" dirty="0" smtClean="0"/>
              <a:t>the limited momentum acceptance of the storage ring.</a:t>
            </a:r>
          </a:p>
          <a:p>
            <a:endParaRPr lang="en-US" dirty="0" smtClean="0"/>
          </a:p>
          <a:p>
            <a:r>
              <a:rPr lang="en-US" dirty="0" smtClean="0">
                <a:solidFill>
                  <a:srgbClr val="FF0000"/>
                </a:solidFill>
                <a:sym typeface="Symbol"/>
              </a:rPr>
              <a:t>p/p=1/eta* f/ f =&gt;  f=0.9*65000*3E-5=1.8 Hz (1 sigma)</a:t>
            </a:r>
          </a:p>
          <a:p>
            <a:r>
              <a:rPr lang="en-US" dirty="0" smtClean="0">
                <a:solidFill>
                  <a:srgbClr val="FF0000"/>
                </a:solidFill>
                <a:sym typeface="Symbol"/>
              </a:rPr>
              <a:t>Resolve frequency band if f&gt;10 Hz</a:t>
            </a:r>
          </a:p>
          <a:p>
            <a:r>
              <a:rPr lang="en-US" dirty="0" smtClean="0">
                <a:solidFill>
                  <a:srgbClr val="FF0000"/>
                </a:solidFill>
                <a:sym typeface="Symbol"/>
              </a:rPr>
              <a:t>f/f=-1/2(1+alfa)* m/m =&gt;  10/65000/0.55=3575</a:t>
            </a:r>
          </a:p>
          <a:p>
            <a:endParaRPr lang="en-US" dirty="0" smtClean="0">
              <a:solidFill>
                <a:srgbClr val="FF0000"/>
              </a:solidFill>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Same velocity, different mass</a:t>
            </a:r>
          </a:p>
          <a:p>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6600"/>
                </a:solidFill>
              </a:rPr>
              <a:t> B-field separation of </a:t>
            </a:r>
            <a:r>
              <a:rPr lang="en-US" b="1" baseline="30000" dirty="0" smtClean="0">
                <a:solidFill>
                  <a:srgbClr val="FF6600"/>
                </a:solidFill>
              </a:rPr>
              <a:t>A</a:t>
            </a:r>
            <a:r>
              <a:rPr lang="en-US" b="1" dirty="0" smtClean="0">
                <a:solidFill>
                  <a:srgbClr val="FF6600"/>
                </a:solidFill>
              </a:rPr>
              <a:t>X</a:t>
            </a:r>
            <a:r>
              <a:rPr lang="en-US" b="1" baseline="30000" dirty="0" smtClean="0">
                <a:solidFill>
                  <a:srgbClr val="FF6600"/>
                </a:solidFill>
              </a:rPr>
              <a:t>(q+1)+</a:t>
            </a:r>
            <a:r>
              <a:rPr lang="en-US" dirty="0" smtClean="0">
                <a:solidFill>
                  <a:srgbClr val="FF6600"/>
                </a:solidFill>
              </a:rPr>
              <a:t> and </a:t>
            </a:r>
            <a:r>
              <a:rPr lang="en-US" b="1" baseline="30000" dirty="0" smtClean="0">
                <a:solidFill>
                  <a:srgbClr val="FF6600"/>
                </a:solidFill>
              </a:rPr>
              <a:t>A+1</a:t>
            </a:r>
            <a:r>
              <a:rPr lang="en-US" b="1" dirty="0" smtClean="0">
                <a:solidFill>
                  <a:srgbClr val="FF6600"/>
                </a:solidFill>
              </a:rPr>
              <a:t>Y</a:t>
            </a:r>
            <a:r>
              <a:rPr lang="en-US" b="1" baseline="30000" dirty="0" smtClean="0">
                <a:solidFill>
                  <a:srgbClr val="FF6600"/>
                </a:solidFill>
              </a:rPr>
              <a:t>(q+1)+</a:t>
            </a:r>
            <a:r>
              <a:rPr lang="en-US" dirty="0" smtClean="0">
                <a:solidFill>
                  <a:srgbClr val="FF6600"/>
                </a:solidFill>
              </a:rPr>
              <a:t>  not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6600"/>
              </a:solidFill>
            </a:endParaRPr>
          </a:p>
          <a:p>
            <a:r>
              <a:rPr lang="en-US" dirty="0" smtClean="0">
                <a:sym typeface="Symbol"/>
              </a:rPr>
              <a:t></a:t>
            </a:r>
            <a:r>
              <a:rPr lang="en-US" dirty="0" smtClean="0"/>
              <a:t>E-E detector?</a:t>
            </a:r>
          </a:p>
          <a:p>
            <a:endParaRPr lang="en-US" dirty="0" smtClean="0"/>
          </a:p>
          <a:p>
            <a:r>
              <a:rPr lang="en-US" dirty="0" smtClean="0"/>
              <a:t>Even so, dead-time problems </a:t>
            </a:r>
          </a:p>
          <a:p>
            <a:r>
              <a:rPr lang="en-US" dirty="0" smtClean="0"/>
              <a:t>in the detector due to high-flux of </a:t>
            </a:r>
          </a:p>
          <a:p>
            <a:r>
              <a:rPr lang="en-US" dirty="0" smtClean="0"/>
              <a:t>stripped  X(q+1)+ particles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66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Four EBIT devices capable of producing very highly charged ions </a:t>
            </a:r>
          </a:p>
          <a:p>
            <a:r>
              <a:rPr lang="en-US" dirty="0" smtClean="0"/>
              <a:t>a. Requires 20 times higher EBIS electron beam energy</a:t>
            </a:r>
          </a:p>
          <a:p>
            <a:r>
              <a:rPr lang="en-US" dirty="0" smtClean="0"/>
              <a:t>b. &gt;300 times higher ionization factor j</a:t>
            </a:r>
            <a:r>
              <a:rPr lang="en-US" baseline="-25000" dirty="0" smtClean="0"/>
              <a:t>e</a:t>
            </a:r>
            <a:r>
              <a:rPr lang="en-US" dirty="0" smtClean="0"/>
              <a:t>*</a:t>
            </a:r>
            <a:r>
              <a:rPr lang="en-US" dirty="0" err="1" smtClean="0"/>
              <a:t>T</a:t>
            </a:r>
            <a:r>
              <a:rPr lang="en-US" baseline="-25000" dirty="0" err="1" smtClean="0"/>
              <a:t>breeding</a:t>
            </a:r>
            <a:endParaRPr lang="en-US" baseline="-25000" dirty="0" smtClean="0"/>
          </a:p>
          <a:p>
            <a:endParaRPr lang="en-US" baseline="-25000" dirty="0" smtClean="0"/>
          </a:p>
          <a:p>
            <a:r>
              <a:rPr lang="en-GB" sz="1200" dirty="0" smtClean="0"/>
              <a:t> Tokyo EBIT - He-like Bi</a:t>
            </a:r>
            <a:r>
              <a:rPr lang="en-GB" sz="1200" baseline="30000" dirty="0" smtClean="0"/>
              <a:t>81+</a:t>
            </a:r>
            <a:r>
              <a:rPr lang="en-GB" sz="1200" dirty="0" smtClean="0"/>
              <a:t> and bare I</a:t>
            </a:r>
            <a:r>
              <a:rPr lang="en-GB" sz="1200" baseline="30000" dirty="0" smtClean="0"/>
              <a:t>64+</a:t>
            </a:r>
          </a:p>
          <a:p>
            <a:r>
              <a:rPr lang="en-GB" sz="1200" dirty="0" smtClean="0"/>
              <a:t> Heidelberg EBIT - He-like Hg</a:t>
            </a:r>
            <a:r>
              <a:rPr lang="en-GB" sz="1200" baseline="30000" dirty="0" smtClean="0"/>
              <a:t>78+</a:t>
            </a:r>
            <a:r>
              <a:rPr lang="en-GB" sz="1200" dirty="0" smtClean="0"/>
              <a:t> or H-like Ba</a:t>
            </a:r>
            <a:r>
              <a:rPr lang="en-GB" sz="1200" baseline="30000" dirty="0" smtClean="0"/>
              <a:t>55+</a:t>
            </a:r>
            <a:endParaRPr lang="en-GB" sz="1200" dirty="0" smtClean="0"/>
          </a:p>
          <a:p>
            <a:r>
              <a:rPr lang="en-GB" sz="1200" dirty="0" smtClean="0"/>
              <a:t> Shanghai EBIT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Most common charge states lower than listed</a:t>
            </a:r>
          </a:p>
          <a:p>
            <a:endParaRPr lang="en-US" dirty="0" smtClean="0"/>
          </a:p>
          <a:p>
            <a:endParaRPr lang="en-US" dirty="0" smtClean="0"/>
          </a:p>
          <a:p>
            <a:pPr lvl="0"/>
            <a:r>
              <a:rPr lang="en-GB" sz="1400" dirty="0" smtClean="0">
                <a:solidFill>
                  <a:prstClr val="black"/>
                </a:solidFill>
              </a:rPr>
              <a:t>Common design features</a:t>
            </a:r>
          </a:p>
          <a:p>
            <a:pPr lvl="0"/>
            <a:r>
              <a:rPr lang="en-GB" sz="1200" dirty="0" smtClean="0">
                <a:solidFill>
                  <a:prstClr val="black"/>
                </a:solidFill>
              </a:rPr>
              <a:t>	Trapping region at 4.2 K or 2.4 K</a:t>
            </a:r>
          </a:p>
          <a:p>
            <a:pPr lvl="0"/>
            <a:r>
              <a:rPr lang="en-GB" sz="1200" dirty="0" smtClean="0">
                <a:solidFill>
                  <a:prstClr val="black"/>
                </a:solidFill>
              </a:rPr>
              <a:t>	None has been tested with ion injection</a:t>
            </a:r>
          </a:p>
          <a:p>
            <a:pPr lvl="0"/>
            <a:r>
              <a:rPr lang="en-GB" sz="1200" dirty="0" smtClean="0">
                <a:solidFill>
                  <a:prstClr val="black"/>
                </a:solidFill>
              </a:rPr>
              <a:t>	Overall efficiency poor/unknown</a:t>
            </a:r>
          </a:p>
          <a:p>
            <a:pPr lvl="0"/>
            <a:r>
              <a:rPr lang="en-GB" sz="1200" dirty="0" smtClean="0">
                <a:solidFill>
                  <a:prstClr val="black"/>
                </a:solidFill>
              </a:rPr>
              <a:t>	Use gas injection for evaporative ion-ion cooling</a:t>
            </a:r>
          </a:p>
          <a:p>
            <a:pPr lvl="0"/>
            <a:r>
              <a:rPr lang="en-GB" sz="1200" dirty="0" smtClean="0">
                <a:solidFill>
                  <a:prstClr val="black"/>
                </a:solidFill>
              </a:rPr>
              <a:t>	Ionization time several seconds</a:t>
            </a: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200" dirty="0" smtClean="0"/>
              <a:t>+ short </a:t>
            </a:r>
            <a:r>
              <a:rPr lang="en-GB" sz="1200" dirty="0" err="1" smtClean="0"/>
              <a:t>T</a:t>
            </a:r>
            <a:r>
              <a:rPr lang="en-GB" sz="1200" baseline="-25000" dirty="0" err="1" smtClean="0"/>
              <a:t>breeding</a:t>
            </a:r>
            <a:r>
              <a:rPr lang="en-GB" sz="1200" dirty="0" smtClean="0"/>
              <a:t> maintained</a:t>
            </a:r>
            <a:r>
              <a:rPr lang="en-GB" sz="1200" baseline="0" dirty="0" smtClean="0"/>
              <a:t> – not really necessary</a:t>
            </a:r>
            <a:endParaRPr lang="en-GB" sz="1200" dirty="0" smtClean="0"/>
          </a:p>
          <a:p>
            <a:pPr lvl="0" fontAlgn="base">
              <a:spcBef>
                <a:spcPct val="0"/>
              </a:spcBef>
              <a:spcAft>
                <a:spcPct val="0"/>
              </a:spcAft>
            </a:pPr>
            <a:endParaRPr lang="en-GB" sz="1200" dirty="0" smtClean="0"/>
          </a:p>
          <a:p>
            <a:pPr lvl="0" fontAlgn="base">
              <a:spcBef>
                <a:spcPct val="0"/>
              </a:spcBef>
              <a:spcAft>
                <a:spcPct val="0"/>
              </a:spcAft>
            </a:pPr>
            <a:r>
              <a:rPr lang="en-GB" sz="1200" dirty="0" smtClean="0"/>
              <a:t>(for 10 </a:t>
            </a:r>
            <a:r>
              <a:rPr lang="en-GB" sz="1200" dirty="0" err="1" smtClean="0"/>
              <a:t>MeV</a:t>
            </a:r>
            <a:r>
              <a:rPr lang="en-GB" sz="1200" dirty="0" smtClean="0"/>
              <a:t>/u the stripper foil technique can force at least 10% of the beam into H-like charge state for elements below Z=35) </a:t>
            </a:r>
            <a:endParaRPr kumimoji="0" lang="en-GB" sz="2800" b="0" i="0" u="none" strike="noStrike" cap="none" normalizeH="0" baseline="0" dirty="0" smtClean="0">
              <a:ln>
                <a:noFill/>
              </a:ln>
              <a:solidFill>
                <a:schemeClr val="tx1"/>
              </a:solidFill>
              <a:effectLst/>
              <a:latin typeface="Arial" pitchFamily="34" charset="0"/>
            </a:endParaRPr>
          </a:p>
          <a:p>
            <a:endParaRPr lang="en-US" dirty="0" smtClean="0"/>
          </a:p>
          <a:p>
            <a:r>
              <a:rPr lang="en-US" dirty="0" smtClean="0"/>
              <a:t>Remember that A/q spectrum is crowed with residual gas peaks close to 2</a:t>
            </a:r>
          </a:p>
          <a:p>
            <a:endParaRPr lang="en-US" dirty="0" smtClean="0"/>
          </a:p>
          <a:p>
            <a:pPr>
              <a:defRPr/>
            </a:pPr>
            <a:r>
              <a:rPr lang="en-US" dirty="0" smtClean="0">
                <a:latin typeface="Corbel" pitchFamily="34" charset="0"/>
              </a:rPr>
              <a:t>+ For most of the suggested experiments REXEBIS (+ optional stripper foil after 10 </a:t>
            </a:r>
            <a:r>
              <a:rPr lang="en-US" dirty="0" err="1" smtClean="0">
                <a:latin typeface="Corbel" pitchFamily="34" charset="0"/>
              </a:rPr>
              <a:t>MeV</a:t>
            </a:r>
            <a:r>
              <a:rPr lang="en-US" dirty="0" smtClean="0">
                <a:latin typeface="Corbel" pitchFamily="34" charset="0"/>
              </a:rPr>
              <a:t>/u) will give sufficient charge state </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 Isotopes with Z from 2 to 88 and N from 4 to 144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0" dirty="0" smtClean="0">
                <a:solidFill>
                  <a:srgbClr val="FF0000"/>
                </a:solidFill>
              </a:rPr>
              <a:t>* ISOLDE today offers the largest range of available isotopes of any ISOL facility worldwide (&gt;600 radioactive isotopes of &gt;60 elements) in an energy range between 60 </a:t>
            </a:r>
            <a:r>
              <a:rPr lang="en-US" b="0" dirty="0" err="1" smtClean="0">
                <a:solidFill>
                  <a:srgbClr val="FF0000"/>
                </a:solidFill>
              </a:rPr>
              <a:t>keV</a:t>
            </a:r>
            <a:r>
              <a:rPr lang="en-US" b="0" dirty="0" smtClean="0">
                <a:solidFill>
                  <a:srgbClr val="FF0000"/>
                </a:solidFill>
              </a:rPr>
              <a:t> and 3 </a:t>
            </a:r>
            <a:r>
              <a:rPr lang="en-US" b="0" dirty="0" err="1" smtClean="0">
                <a:solidFill>
                  <a:srgbClr val="FF0000"/>
                </a:solidFill>
              </a:rPr>
              <a:t>AMeV</a:t>
            </a:r>
            <a:r>
              <a:rPr lang="en-US" b="0" dirty="0" smtClean="0">
                <a:solidFill>
                  <a:srgbClr val="FF0000"/>
                </a:solidFill>
              </a:rPr>
              <a:t>.</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dirty="0" smtClean="0"/>
              <a:t>* The color code gives the intensity of the 60 </a:t>
            </a:r>
            <a:r>
              <a:rPr lang="en-US" sz="1200" dirty="0" err="1" smtClean="0"/>
              <a:t>keV</a:t>
            </a:r>
            <a:r>
              <a:rPr lang="en-US" sz="1200" dirty="0" smtClean="0"/>
              <a:t> beams.</a:t>
            </a: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endParaRPr lang="en-US" b="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Inverse kinematics – nuclei of interest is the projectile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ISOLDE beam energy 2.8-3 </a:t>
            </a:r>
            <a:r>
              <a:rPr lang="en-US" dirty="0" err="1" smtClean="0"/>
              <a:t>MeV</a:t>
            </a:r>
            <a:r>
              <a:rPr lang="en-US" dirty="0" smtClean="0"/>
              <a:t>/u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Adapted for isotopes with T</a:t>
            </a:r>
            <a:r>
              <a:rPr lang="en-US" sz="1200" baseline="-25000" dirty="0" smtClean="0"/>
              <a:t>1/2</a:t>
            </a:r>
            <a:r>
              <a:rPr lang="en-US" sz="1200" dirty="0" smtClean="0"/>
              <a:t>&gt;20 ms</a:t>
            </a:r>
          </a:p>
          <a:p>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both cases</a:t>
            </a:r>
            <a:r>
              <a:rPr lang="en-US" baseline="0" dirty="0" smtClean="0"/>
              <a:t> “thick” secondary targets</a:t>
            </a:r>
            <a:endParaRPr lang="en-US" dirty="0"/>
          </a:p>
        </p:txBody>
      </p:sp>
      <p:sp>
        <p:nvSpPr>
          <p:cNvPr id="4" name="Slide Number Placeholder 3"/>
          <p:cNvSpPr>
            <a:spLocks noGrp="1"/>
          </p:cNvSpPr>
          <p:nvPr>
            <p:ph type="sldNum" sz="quarter" idx="10"/>
          </p:nvPr>
        </p:nvSpPr>
        <p:spPr/>
        <p:txBody>
          <a:bodyPr/>
          <a:lstStyle/>
          <a:p>
            <a:fld id="{2F8F818C-5A2C-43AF-A502-73ECB1030BF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addition new beam transfer lines to the experimental stations</a:t>
            </a:r>
          </a:p>
          <a:p>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Linac</a:t>
            </a:r>
            <a:r>
              <a:rPr lang="en-US" sz="1200" dirty="0" smtClean="0"/>
              <a:t> beam energy and </a:t>
            </a:r>
            <a:r>
              <a:rPr lang="en-US" sz="1200" dirty="0" err="1" smtClean="0"/>
              <a:t>emittances</a:t>
            </a:r>
            <a:endParaRPr lang="en-US" sz="1200" dirty="0" smtClean="0"/>
          </a:p>
          <a:p>
            <a:r>
              <a:rPr lang="en-GB" sz="1200" dirty="0" smtClean="0"/>
              <a:t>*</a:t>
            </a:r>
            <a:r>
              <a:rPr lang="en-GB" sz="1200" baseline="0" dirty="0" smtClean="0"/>
              <a:t> </a:t>
            </a:r>
            <a:r>
              <a:rPr lang="en-GB" sz="1200" dirty="0" smtClean="0"/>
              <a:t>The HIE-ISOLDE </a:t>
            </a:r>
            <a:r>
              <a:rPr lang="en-GB" sz="1200" dirty="0" err="1" smtClean="0"/>
              <a:t>linac</a:t>
            </a:r>
            <a:r>
              <a:rPr lang="en-GB" sz="1200" dirty="0" smtClean="0"/>
              <a:t> energy: fully variable between 1.2 and 10 </a:t>
            </a:r>
            <a:r>
              <a:rPr lang="en-GB" sz="1200" dirty="0" err="1" smtClean="0"/>
              <a:t>MeV</a:t>
            </a:r>
            <a:r>
              <a:rPr lang="en-GB" sz="1200" dirty="0" smtClean="0"/>
              <a:t>/u for A/q ≤ 4.5.</a:t>
            </a:r>
          </a:p>
          <a:p>
            <a:r>
              <a:rPr lang="en-GB" sz="1200" dirty="0" smtClean="0"/>
              <a:t>*</a:t>
            </a:r>
            <a:r>
              <a:rPr lang="en-GB" sz="1200" baseline="0" dirty="0" smtClean="0"/>
              <a:t> </a:t>
            </a:r>
            <a:r>
              <a:rPr lang="en-GB" sz="1200" dirty="0" smtClean="0"/>
              <a:t>Higher energies to be attained for lower A/q, e.g. ions with A/q = 3 will be accelerated to over 14 </a:t>
            </a:r>
            <a:r>
              <a:rPr lang="en-GB" sz="1200" dirty="0" err="1" smtClean="0"/>
              <a:t>MeV</a:t>
            </a:r>
            <a:r>
              <a:rPr lang="en-GB" sz="1200" dirty="0" smtClean="0"/>
              <a:t>/u. </a:t>
            </a:r>
          </a:p>
          <a:p>
            <a:r>
              <a:rPr lang="en-GB" sz="1200" dirty="0" smtClean="0"/>
              <a:t>* Deceleration down to about 0.45 </a:t>
            </a:r>
            <a:r>
              <a:rPr lang="en-GB" sz="1200" dirty="0" err="1" smtClean="0"/>
              <a:t>MeV</a:t>
            </a:r>
            <a:r>
              <a:rPr lang="en-GB" sz="1200" dirty="0" smtClean="0"/>
              <a:t>/u can be performed although with a reduced beam quality</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Expected longitudinal beam parameters at the SC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linac</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output.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200" b="0" i="0" u="none" strike="noStrike" cap="none" normalizeH="0" baseline="0" dirty="0" smtClean="0">
                <a:ln>
                  <a:noFill/>
                </a:ln>
                <a:solidFill>
                  <a:schemeClr val="tx1"/>
                </a:solidFill>
                <a:effectLst/>
                <a:latin typeface="Calibri" pitchFamily="34" charset="0"/>
                <a:cs typeface="Times New Roman" pitchFamily="18" charset="0"/>
              </a:rPr>
              <a:t>* </a:t>
            </a:r>
            <a:r>
              <a:rPr lang="en-GB" sz="2000" dirty="0" smtClean="0"/>
              <a:t>The expected </a:t>
            </a:r>
            <a:r>
              <a:rPr lang="en-GB" sz="2000" b="1" dirty="0" smtClean="0"/>
              <a:t>transverse emittance</a:t>
            </a:r>
            <a:r>
              <a:rPr lang="en-GB" sz="2000" dirty="0" smtClean="0"/>
              <a:t> at the output of the SC </a:t>
            </a:r>
            <a:r>
              <a:rPr lang="en-GB" sz="2000" dirty="0" err="1" smtClean="0"/>
              <a:t>linac</a:t>
            </a:r>
            <a:r>
              <a:rPr lang="en-GB" sz="2000" dirty="0" smtClean="0"/>
              <a:t> is </a:t>
            </a:r>
            <a:r>
              <a:rPr lang="en-GB" sz="2000" b="1" dirty="0" smtClean="0"/>
              <a:t>0.47 </a:t>
            </a:r>
            <a:r>
              <a:rPr lang="en-GB" sz="2000" b="1" dirty="0" err="1" smtClean="0"/>
              <a:t>mm.mrad</a:t>
            </a:r>
            <a:r>
              <a:rPr lang="en-GB" sz="2000" b="1" dirty="0" smtClean="0"/>
              <a:t> </a:t>
            </a:r>
            <a:r>
              <a:rPr lang="en-GB" sz="2000" dirty="0" smtClean="0"/>
              <a:t>normalised emittance =&gt; 3.5 mm </a:t>
            </a:r>
            <a:r>
              <a:rPr lang="en-GB" sz="2000" dirty="0" err="1" smtClean="0"/>
              <a:t>mrad</a:t>
            </a:r>
            <a:r>
              <a:rPr lang="en-GB" sz="2000" dirty="0" smtClean="0"/>
              <a:t> geometrical emittance at 10 </a:t>
            </a:r>
            <a:r>
              <a:rPr lang="en-GB" sz="2000" dirty="0" err="1" smtClean="0"/>
              <a:t>MeV</a:t>
            </a:r>
            <a:r>
              <a:rPr lang="en-GB" sz="2000" dirty="0" smtClean="0"/>
              <a:t>/u</a:t>
            </a:r>
            <a:endParaRPr lang="en-US" sz="2000" dirty="0" smtClean="0"/>
          </a:p>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endParaRPr kumimoji="0" lang="en-GB" sz="2000" b="0" i="0" u="none" strike="noStrike" cap="none" normalizeH="0" baseline="0" dirty="0" smtClean="0">
              <a:ln>
                <a:noFill/>
              </a:ln>
              <a:solidFill>
                <a:schemeClr val="tx1"/>
              </a:solidFill>
              <a:effectLst/>
              <a:latin typeface="Arial" pitchFamily="34" charset="0"/>
            </a:endParaRPr>
          </a:p>
        </p:txBody>
      </p:sp>
      <p:sp>
        <p:nvSpPr>
          <p:cNvPr id="4" name="Slide Number Placeholder 3"/>
          <p:cNvSpPr>
            <a:spLocks noGrp="1"/>
          </p:cNvSpPr>
          <p:nvPr>
            <p:ph type="sldNum" sz="quarter" idx="10"/>
          </p:nvPr>
        </p:nvSpPr>
        <p:spPr/>
        <p:txBody>
          <a:bodyPr/>
          <a:lstStyle/>
          <a:p>
            <a:fld id="{2F8F818C-5A2C-43AF-A502-73ECB1030BF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81C95EB-49EA-4EBC-AD6B-BB22514AD4B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95EB-49EA-4EBC-AD6B-BB22514AD4B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C95EB-49EA-4EBC-AD6B-BB22514AD4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8DA9101-0E67-49D2-9CE9-BFFDBFED853E}" type="datetimeFigureOut">
              <a:rPr lang="en-US" smtClean="0"/>
              <a:pPr/>
              <a:t>10/10/2011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81C95EB-49EA-4EBC-AD6B-BB22514AD4B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8DA9101-0E67-49D2-9CE9-BFFDBFED853E}" type="datetimeFigureOut">
              <a:rPr lang="en-US" smtClean="0"/>
              <a:pPr/>
              <a:t>10/10/2011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81C95EB-49EA-4EBC-AD6B-BB22514AD4B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8.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5.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8.png"/><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8.png"/><Relationship Id="rId5" Type="http://schemas.openxmlformats.org/officeDocument/2006/relationships/oleObject" Target="../embeddings/oleObject14.bin"/><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tags" Target="../tags/tag3.xml"/><Relationship Id="rId7" Type="http://schemas.openxmlformats.org/officeDocument/2006/relationships/image" Target="../media/image6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5.jpeg"/><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5.bin"/><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17.bin"/><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35.xml"/><Relationship Id="rId7" Type="http://schemas.openxmlformats.org/officeDocument/2006/relationships/oleObject" Target="../embeddings/oleObject19.bin"/><Relationship Id="rId12"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7.jpeg"/><Relationship Id="rId11" Type="http://schemas.openxmlformats.org/officeDocument/2006/relationships/oleObject" Target="../embeddings/oleObject23.bin"/><Relationship Id="rId5" Type="http://schemas.openxmlformats.org/officeDocument/2006/relationships/oleObject" Target="../embeddings/oleObject18.bin"/><Relationship Id="rId10" Type="http://schemas.openxmlformats.org/officeDocument/2006/relationships/oleObject" Target="../embeddings/oleObject22.bin"/><Relationship Id="rId4" Type="http://schemas.openxmlformats.org/officeDocument/2006/relationships/image" Target="../media/image86.jpeg"/><Relationship Id="rId9" Type="http://schemas.openxmlformats.org/officeDocument/2006/relationships/oleObject" Target="../embeddings/oleObject2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0.png"/><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oleObject" Target="../embeddings/oleObject28.bin"/><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chart" Target="../charts/chart6.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chart" Target="../charts/chart5.x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4.bin"/><Relationship Id="rId7" Type="http://schemas.openxmlformats.org/officeDocument/2006/relationships/chart" Target="../charts/chart8.xm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chart" Target="../charts/chart7.xml"/><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48.png"/><Relationship Id="rId4" Type="http://schemas.openxmlformats.org/officeDocument/2006/relationships/oleObject" Target="../embeddings/oleObject40.bin"/></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41.bin"/><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44.bin"/><Relationship Id="rId5" Type="http://schemas.openxmlformats.org/officeDocument/2006/relationships/oleObject" Target="../embeddings/oleObject43.bin"/><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111.jpeg"/><Relationship Id="rId4" Type="http://schemas.openxmlformats.org/officeDocument/2006/relationships/oleObject" Target="../embeddings/oleObject46.bin"/></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oleObject50.bin"/></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619" y="700447"/>
            <a:ext cx="7282315" cy="2585323"/>
          </a:xfrm>
          <a:prstGeom prst="rect">
            <a:avLst/>
          </a:prstGeom>
          <a:noFill/>
        </p:spPr>
        <p:txBody>
          <a:bodyPr wrap="none" rtlCol="0">
            <a:spAutoFit/>
          </a:bodyPr>
          <a:lstStyle/>
          <a:p>
            <a:pPr algn="ctr"/>
            <a:r>
              <a:rPr lang="en-US" sz="3200" b="1" dirty="0" smtClean="0"/>
              <a:t>TSR @ ISOLDE</a:t>
            </a:r>
          </a:p>
          <a:p>
            <a:pPr algn="ctr"/>
            <a:endParaRPr lang="en-US" dirty="0" smtClean="0"/>
          </a:p>
          <a:p>
            <a:pPr algn="ctr"/>
            <a:r>
              <a:rPr lang="en-US" sz="2000" i="1" dirty="0" smtClean="0"/>
              <a:t>Technical aspects of connecting the Heidelberg Test Storage Ring </a:t>
            </a:r>
            <a:br>
              <a:rPr lang="en-US" sz="2000" i="1" dirty="0" smtClean="0"/>
            </a:br>
            <a:r>
              <a:rPr lang="en-US" sz="2000" i="1" dirty="0" smtClean="0"/>
              <a:t>to the HIE-ISOLDE </a:t>
            </a:r>
            <a:r>
              <a:rPr lang="en-US" sz="2000" i="1" dirty="0" err="1" smtClean="0"/>
              <a:t>Linac</a:t>
            </a:r>
            <a:endParaRPr lang="en-US" sz="2000" i="1" dirty="0" smtClean="0"/>
          </a:p>
          <a:p>
            <a:pPr algn="ctr"/>
            <a:endParaRPr lang="en-US" dirty="0" smtClean="0"/>
          </a:p>
          <a:p>
            <a:pPr algn="ctr"/>
            <a:r>
              <a:rPr lang="en-US" dirty="0" smtClean="0"/>
              <a:t>F. Wenander for the TSR working group</a:t>
            </a:r>
          </a:p>
          <a:p>
            <a:pPr algn="ctr"/>
            <a:endParaRPr lang="en-US" dirty="0" smtClean="0"/>
          </a:p>
          <a:p>
            <a:pPr algn="ctr"/>
            <a:r>
              <a:rPr lang="en-US" dirty="0" smtClean="0"/>
              <a:t>STORI 11, </a:t>
            </a:r>
            <a:r>
              <a:rPr lang="en-US" dirty="0" err="1" smtClean="0"/>
              <a:t>Frascati</a:t>
            </a:r>
            <a:r>
              <a:rPr lang="en-US" dirty="0" smtClean="0"/>
              <a:t> 2011</a:t>
            </a:r>
            <a:endParaRPr lang="en-US" dirty="0"/>
          </a:p>
        </p:txBody>
      </p:sp>
      <p:sp>
        <p:nvSpPr>
          <p:cNvPr id="3" name="TextBox 2"/>
          <p:cNvSpPr txBox="1"/>
          <p:nvPr/>
        </p:nvSpPr>
        <p:spPr>
          <a:xfrm>
            <a:off x="531318" y="5109257"/>
            <a:ext cx="3746731" cy="1477328"/>
          </a:xfrm>
          <a:prstGeom prst="rect">
            <a:avLst/>
          </a:prstGeom>
          <a:noFill/>
        </p:spPr>
        <p:txBody>
          <a:bodyPr wrap="none" rtlCol="0">
            <a:spAutoFit/>
          </a:bodyPr>
          <a:lstStyle/>
          <a:p>
            <a:r>
              <a:rPr lang="en-US" i="1" dirty="0" smtClean="0">
                <a:solidFill>
                  <a:schemeClr val="accent1">
                    <a:lumMod val="50000"/>
                  </a:schemeClr>
                </a:solidFill>
              </a:rPr>
              <a:t>1. Introduction to ISOLDE</a:t>
            </a:r>
          </a:p>
          <a:p>
            <a:r>
              <a:rPr lang="en-US" i="1" dirty="0" smtClean="0">
                <a:solidFill>
                  <a:schemeClr val="accent1">
                    <a:lumMod val="50000"/>
                  </a:schemeClr>
                </a:solidFill>
              </a:rPr>
              <a:t>2. The REX-ISOLDE post accelerator</a:t>
            </a:r>
          </a:p>
          <a:p>
            <a:r>
              <a:rPr lang="en-US" i="1" dirty="0" smtClean="0">
                <a:solidFill>
                  <a:schemeClr val="accent1">
                    <a:lumMod val="50000"/>
                  </a:schemeClr>
                </a:solidFill>
              </a:rPr>
              <a:t>3. The HIE-ISOLDE </a:t>
            </a:r>
            <a:r>
              <a:rPr lang="en-US" i="1" dirty="0" err="1" smtClean="0">
                <a:solidFill>
                  <a:schemeClr val="accent1">
                    <a:lumMod val="50000"/>
                  </a:schemeClr>
                </a:solidFill>
              </a:rPr>
              <a:t>Linac</a:t>
            </a:r>
            <a:r>
              <a:rPr lang="en-US" i="1" dirty="0" smtClean="0">
                <a:solidFill>
                  <a:schemeClr val="accent1">
                    <a:lumMod val="50000"/>
                  </a:schemeClr>
                </a:solidFill>
              </a:rPr>
              <a:t> upgrade</a:t>
            </a:r>
          </a:p>
          <a:p>
            <a:r>
              <a:rPr lang="en-US" i="1" dirty="0" smtClean="0">
                <a:solidFill>
                  <a:schemeClr val="accent1">
                    <a:lumMod val="50000"/>
                  </a:schemeClr>
                </a:solidFill>
              </a:rPr>
              <a:t>4. The Heidelberg Test Storage Ring</a:t>
            </a:r>
          </a:p>
          <a:p>
            <a:r>
              <a:rPr lang="en-US" i="1" dirty="0" smtClean="0">
                <a:solidFill>
                  <a:schemeClr val="accent1">
                    <a:lumMod val="50000"/>
                  </a:schemeClr>
                </a:solidFill>
              </a:rPr>
              <a:t>5. TSR at HIE-ISOLDE</a:t>
            </a:r>
          </a:p>
        </p:txBody>
      </p:sp>
      <p:grpSp>
        <p:nvGrpSpPr>
          <p:cNvPr id="19" name="Group 18"/>
          <p:cNvGrpSpPr/>
          <p:nvPr/>
        </p:nvGrpSpPr>
        <p:grpSpPr>
          <a:xfrm>
            <a:off x="757931" y="3273901"/>
            <a:ext cx="7412170" cy="1737479"/>
            <a:chOff x="757931" y="3048276"/>
            <a:chExt cx="7412170" cy="1737479"/>
          </a:xfrm>
        </p:grpSpPr>
        <p:grpSp>
          <p:nvGrpSpPr>
            <p:cNvPr id="6" name="Group 5"/>
            <p:cNvGrpSpPr/>
            <p:nvPr/>
          </p:nvGrpSpPr>
          <p:grpSpPr>
            <a:xfrm>
              <a:off x="757931" y="3048276"/>
              <a:ext cx="2377155" cy="1583099"/>
              <a:chOff x="201996" y="189186"/>
              <a:chExt cx="3476598" cy="2315287"/>
            </a:xfrm>
          </p:grpSpPr>
          <p:pic>
            <p:nvPicPr>
              <p:cNvPr id="7" name="Picture 3" descr="The Test Storage Ring (TSR) in 3D"/>
              <p:cNvPicPr>
                <a:picLocks noChangeAspect="1" noChangeArrowheads="1"/>
              </p:cNvPicPr>
              <p:nvPr/>
            </p:nvPicPr>
            <p:blipFill>
              <a:blip r:embed="rId3" cstate="print"/>
              <a:srcRect/>
              <a:stretch>
                <a:fillRect/>
              </a:stretch>
            </p:blipFill>
            <p:spPr bwMode="auto">
              <a:xfrm>
                <a:off x="201996" y="189186"/>
                <a:ext cx="3476598" cy="2315287"/>
              </a:xfrm>
              <a:prstGeom prst="rect">
                <a:avLst/>
              </a:prstGeom>
              <a:noFill/>
            </p:spPr>
          </p:pic>
          <p:sp>
            <p:nvSpPr>
              <p:cNvPr id="8" name="TextBox 7"/>
              <p:cNvSpPr txBox="1"/>
              <p:nvPr/>
            </p:nvSpPr>
            <p:spPr>
              <a:xfrm>
                <a:off x="1587321" y="1008994"/>
                <a:ext cx="713090" cy="500171"/>
              </a:xfrm>
              <a:prstGeom prst="rect">
                <a:avLst/>
              </a:prstGeom>
              <a:noFill/>
            </p:spPr>
            <p:txBody>
              <a:bodyPr wrap="none" rtlCol="0">
                <a:spAutoFit/>
              </a:bodyPr>
              <a:lstStyle/>
              <a:p>
                <a:r>
                  <a:rPr lang="en-US" dirty="0" smtClean="0"/>
                  <a:t>TSR</a:t>
                </a:r>
                <a:endParaRPr lang="en-US" dirty="0"/>
              </a:p>
            </p:txBody>
          </p:sp>
        </p:grpSp>
        <p:grpSp>
          <p:nvGrpSpPr>
            <p:cNvPr id="17" name="Group 16"/>
            <p:cNvGrpSpPr/>
            <p:nvPr/>
          </p:nvGrpSpPr>
          <p:grpSpPr>
            <a:xfrm>
              <a:off x="3299242" y="3087584"/>
              <a:ext cx="3374722" cy="1698171"/>
              <a:chOff x="3702972" y="3063834"/>
              <a:chExt cx="3374722" cy="1698171"/>
            </a:xfrm>
          </p:grpSpPr>
          <p:pic>
            <p:nvPicPr>
              <p:cNvPr id="12" name="Picture 2"/>
              <p:cNvPicPr>
                <a:picLocks noChangeAspect="1" noChangeArrowheads="1"/>
              </p:cNvPicPr>
              <p:nvPr/>
            </p:nvPicPr>
            <p:blipFill>
              <a:blip r:embed="rId4" cstate="print"/>
              <a:srcRect l="6962" t="57909" r="39486" b="20517"/>
              <a:stretch>
                <a:fillRect/>
              </a:stretch>
            </p:blipFill>
            <p:spPr bwMode="auto">
              <a:xfrm>
                <a:off x="3702972" y="3099459"/>
                <a:ext cx="3315345" cy="1662546"/>
              </a:xfrm>
              <a:prstGeom prst="rect">
                <a:avLst/>
              </a:prstGeom>
              <a:noFill/>
              <a:ln w="9525">
                <a:noFill/>
                <a:miter lim="800000"/>
                <a:headEnd/>
                <a:tailEnd/>
              </a:ln>
            </p:spPr>
          </p:pic>
          <p:sp>
            <p:nvSpPr>
              <p:cNvPr id="13" name="Rectangle 12"/>
              <p:cNvSpPr/>
              <p:nvPr/>
            </p:nvSpPr>
            <p:spPr>
              <a:xfrm>
                <a:off x="4726379" y="3063834"/>
                <a:ext cx="1246909" cy="20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807033" y="3206338"/>
                <a:ext cx="1270661" cy="369332"/>
              </a:xfrm>
              <a:prstGeom prst="rect">
                <a:avLst/>
              </a:prstGeom>
              <a:solidFill>
                <a:schemeClr val="bg1"/>
              </a:solidFill>
            </p:spPr>
            <p:txBody>
              <a:bodyPr wrap="square" rtlCol="0">
                <a:spAutoFit/>
              </a:bodyPr>
              <a:lstStyle/>
              <a:p>
                <a:r>
                  <a:rPr lang="en-US" dirty="0" smtClean="0"/>
                  <a:t>ISOLDE</a:t>
                </a:r>
                <a:endParaRPr lang="en-US" dirty="0"/>
              </a:p>
            </p:txBody>
          </p:sp>
          <p:sp>
            <p:nvSpPr>
              <p:cNvPr id="16" name="Rectangle 15"/>
              <p:cNvSpPr/>
              <p:nvPr/>
            </p:nvSpPr>
            <p:spPr>
              <a:xfrm>
                <a:off x="3716977" y="3800104"/>
                <a:ext cx="1626919" cy="93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289474" y="3574480"/>
              <a:ext cx="413896" cy="646331"/>
            </a:xfrm>
            <a:prstGeom prst="rect">
              <a:avLst/>
            </a:prstGeom>
            <a:noFill/>
          </p:spPr>
          <p:txBody>
            <a:bodyPr wrap="none" rtlCol="0">
              <a:spAutoFit/>
            </a:bodyPr>
            <a:lstStyle/>
            <a:p>
              <a:r>
                <a:rPr lang="en-US" sz="3600" b="1" dirty="0" smtClean="0">
                  <a:solidFill>
                    <a:schemeClr val="accent6">
                      <a:lumMod val="50000"/>
                    </a:schemeClr>
                  </a:solidFill>
                </a:rPr>
                <a:t>+</a:t>
              </a:r>
              <a:endParaRPr lang="en-US" b="1" dirty="0">
                <a:solidFill>
                  <a:schemeClr val="accent6">
                    <a:lumMod val="50000"/>
                  </a:schemeClr>
                </a:solidFill>
              </a:endParaRPr>
            </a:p>
          </p:txBody>
        </p:sp>
        <p:sp>
          <p:nvSpPr>
            <p:cNvPr id="18" name="TextBox 17"/>
            <p:cNvSpPr txBox="1"/>
            <p:nvPr/>
          </p:nvSpPr>
          <p:spPr>
            <a:xfrm>
              <a:off x="6588834" y="3513127"/>
              <a:ext cx="1581267" cy="646331"/>
            </a:xfrm>
            <a:prstGeom prst="rect">
              <a:avLst/>
            </a:prstGeom>
            <a:noFill/>
          </p:spPr>
          <p:txBody>
            <a:bodyPr wrap="none" rtlCol="0">
              <a:spAutoFit/>
            </a:bodyPr>
            <a:lstStyle/>
            <a:p>
              <a:r>
                <a:rPr lang="en-US" sz="3600" b="1" dirty="0" smtClean="0">
                  <a:solidFill>
                    <a:schemeClr val="accent6">
                      <a:lumMod val="50000"/>
                    </a:schemeClr>
                  </a:solidFill>
                </a:rPr>
                <a:t>= True?</a:t>
              </a:r>
              <a:endParaRPr lang="en-US" b="1" dirty="0">
                <a:solidFill>
                  <a:schemeClr val="accent6">
                    <a:lumMod val="50000"/>
                  </a:schemeClr>
                </a:solidFill>
              </a:endParaRPr>
            </a:p>
          </p:txBody>
        </p:sp>
      </p:grpSp>
      <p:sp>
        <p:nvSpPr>
          <p:cNvPr id="20" name="Rectangle 19"/>
          <p:cNvSpPr/>
          <p:nvPr/>
        </p:nvSpPr>
        <p:spPr>
          <a:xfrm>
            <a:off x="4934196" y="5074584"/>
            <a:ext cx="4209804" cy="1477328"/>
          </a:xfrm>
          <a:prstGeom prst="rect">
            <a:avLst/>
          </a:prstGeom>
        </p:spPr>
        <p:txBody>
          <a:bodyPr wrap="square">
            <a:spAutoFit/>
          </a:bodyPr>
          <a:lstStyle/>
          <a:p>
            <a:r>
              <a:rPr lang="en-US" dirty="0" smtClean="0">
                <a:solidFill>
                  <a:schemeClr val="accent5">
                    <a:lumMod val="50000"/>
                  </a:schemeClr>
                </a:solidFill>
              </a:rPr>
              <a:t>Disclaimer</a:t>
            </a:r>
          </a:p>
          <a:p>
            <a:r>
              <a:rPr lang="en-US" i="1" dirty="0" smtClean="0">
                <a:solidFill>
                  <a:schemeClr val="accent5">
                    <a:lumMod val="50000"/>
                  </a:schemeClr>
                </a:solidFill>
              </a:rPr>
              <a:t>   * No detailed TSR expose</a:t>
            </a:r>
          </a:p>
          <a:p>
            <a:r>
              <a:rPr lang="en-US" i="1" dirty="0" smtClean="0">
                <a:solidFill>
                  <a:schemeClr val="accent5">
                    <a:lumMod val="50000"/>
                  </a:schemeClr>
                </a:solidFill>
              </a:rPr>
              <a:t>   * No physics cases – </a:t>
            </a:r>
          </a:p>
          <a:p>
            <a:r>
              <a:rPr lang="en-US" i="1" dirty="0" smtClean="0">
                <a:solidFill>
                  <a:schemeClr val="accent5">
                    <a:lumMod val="50000"/>
                  </a:schemeClr>
                </a:solidFill>
              </a:rPr>
              <a:t>	</a:t>
            </a:r>
            <a:r>
              <a:rPr lang="en-US" sz="1600" i="1" dirty="0" smtClean="0">
                <a:solidFill>
                  <a:schemeClr val="accent5">
                    <a:lumMod val="50000"/>
                  </a:schemeClr>
                </a:solidFill>
              </a:rPr>
              <a:t>covered by Y. Litvinov on  Friday</a:t>
            </a:r>
            <a:endParaRPr lang="en-US" i="1" dirty="0" smtClean="0">
              <a:solidFill>
                <a:schemeClr val="accent5">
                  <a:lumMod val="50000"/>
                </a:schemeClr>
              </a:solidFill>
            </a:endParaRPr>
          </a:p>
          <a:p>
            <a:r>
              <a:rPr lang="en-US" i="1" dirty="0" smtClean="0">
                <a:solidFill>
                  <a:schemeClr val="accent5">
                    <a:lumMod val="50000"/>
                  </a:schemeClr>
                </a:solidFill>
              </a:rPr>
              <a:t>    * Not a storage ring specialist!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p:cNvGrpSpPr/>
          <p:nvPr/>
        </p:nvGrpSpPr>
        <p:grpSpPr>
          <a:xfrm>
            <a:off x="204716" y="539115"/>
            <a:ext cx="8734567" cy="3329988"/>
            <a:chOff x="204716" y="702891"/>
            <a:chExt cx="8734567" cy="3329988"/>
          </a:xfrm>
        </p:grpSpPr>
        <p:pic>
          <p:nvPicPr>
            <p:cNvPr id="223233" name="Picture 1"/>
            <p:cNvPicPr>
              <a:picLocks noChangeAspect="1" noChangeArrowheads="1"/>
            </p:cNvPicPr>
            <p:nvPr/>
          </p:nvPicPr>
          <p:blipFill>
            <a:blip r:embed="rId3" cstate="print"/>
            <a:srcRect l="3358" t="19170" r="4739" b="37033"/>
            <a:stretch>
              <a:fillRect/>
            </a:stretch>
          </p:blipFill>
          <p:spPr bwMode="auto">
            <a:xfrm>
              <a:off x="204716" y="702891"/>
              <a:ext cx="8734567" cy="3329988"/>
            </a:xfrm>
            <a:prstGeom prst="rect">
              <a:avLst/>
            </a:prstGeom>
            <a:noFill/>
            <a:ln w="9525">
              <a:noFill/>
              <a:miter lim="800000"/>
              <a:headEnd/>
              <a:tailEnd/>
            </a:ln>
          </p:spPr>
        </p:pic>
        <p:sp>
          <p:nvSpPr>
            <p:cNvPr id="19" name="Rectangle 18"/>
            <p:cNvSpPr/>
            <p:nvPr/>
          </p:nvSpPr>
          <p:spPr>
            <a:xfrm>
              <a:off x="1351128" y="736979"/>
              <a:ext cx="2852382" cy="368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3"/>
          <p:cNvSpPr>
            <a:spLocks noChangeArrowheads="1"/>
          </p:cNvSpPr>
          <p:nvPr/>
        </p:nvSpPr>
        <p:spPr bwMode="auto">
          <a:xfrm>
            <a:off x="2161310" y="334701"/>
            <a:ext cx="670955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HIE-ISOLDE </a:t>
            </a:r>
            <a:r>
              <a:rPr lang="en-GB" sz="2400" dirty="0" err="1" smtClean="0">
                <a:latin typeface="Constantia" pitchFamily="18" charset="0"/>
                <a:ea typeface="Calibri" pitchFamily="34" charset="0"/>
                <a:cs typeface="Times New Roman" pitchFamily="18" charset="0"/>
              </a:rPr>
              <a:t>L</a:t>
            </a:r>
            <a:r>
              <a:rPr kumimoji="0" lang="en-GB" sz="2400" b="0" i="0" u="none" strike="noStrike" cap="none" normalizeH="0" baseline="0" dirty="0" err="1" smtClean="0">
                <a:ln>
                  <a:noFill/>
                </a:ln>
                <a:solidFill>
                  <a:schemeClr val="tx1"/>
                </a:solidFill>
                <a:effectLst/>
                <a:latin typeface="Constantia" pitchFamily="18" charset="0"/>
                <a:ea typeface="Calibri" pitchFamily="34" charset="0"/>
                <a:cs typeface="Times New Roman" pitchFamily="18" charset="0"/>
              </a:rPr>
              <a:t>inac</a:t>
            </a:r>
            <a:r>
              <a:rPr kumimoji="0" lang="en-GB" sz="2400" b="0" i="0" u="none" strike="noStrike" cap="none" normalizeH="0" baseline="0" dirty="0" smtClean="0">
                <a:ln>
                  <a:noFill/>
                </a:ln>
                <a:solidFill>
                  <a:schemeClr val="tx1"/>
                </a:solidFill>
                <a:effectLst/>
                <a:latin typeface="Constantia" pitchFamily="18" charset="0"/>
                <a:ea typeface="Calibri" pitchFamily="34" charset="0"/>
                <a:cs typeface="Times New Roman" pitchFamily="18" charset="0"/>
              </a:rPr>
              <a:t> installation and performance</a:t>
            </a:r>
            <a:endParaRPr kumimoji="0" lang="en-GB" sz="4800" b="0" i="0" u="none" strike="noStrike" cap="none" normalizeH="0" baseline="0" dirty="0" smtClean="0">
              <a:ln>
                <a:noFill/>
              </a:ln>
              <a:solidFill>
                <a:schemeClr val="tx1"/>
              </a:solidFill>
              <a:effectLst/>
              <a:latin typeface="Constantia" pitchFamily="18" charset="0"/>
            </a:endParaRPr>
          </a:p>
        </p:txBody>
      </p:sp>
      <p:pic>
        <p:nvPicPr>
          <p:cNvPr id="3" name="Picture 2"/>
          <p:cNvPicPr>
            <a:picLocks noChangeAspect="1" noChangeArrowheads="1"/>
          </p:cNvPicPr>
          <p:nvPr/>
        </p:nvPicPr>
        <p:blipFill>
          <a:blip r:embed="rId4" cstate="print"/>
          <a:srcRect l="16236" t="31488" r="13653" b="4551"/>
          <a:stretch>
            <a:fillRect/>
          </a:stretch>
        </p:blipFill>
        <p:spPr bwMode="auto">
          <a:xfrm>
            <a:off x="0" y="7123054"/>
            <a:ext cx="5074693" cy="3472158"/>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l="11563" t="20240" r="8437" b="14028"/>
          <a:stretch>
            <a:fillRect/>
          </a:stretch>
        </p:blipFill>
        <p:spPr bwMode="auto">
          <a:xfrm>
            <a:off x="6358719" y="8976815"/>
            <a:ext cx="6648450" cy="4259164"/>
          </a:xfrm>
          <a:prstGeom prst="rect">
            <a:avLst/>
          </a:prstGeom>
          <a:noFill/>
          <a:ln w="9525">
            <a:noFill/>
            <a:miter lim="800000"/>
            <a:headEnd/>
            <a:tailEnd/>
          </a:ln>
        </p:spPr>
      </p:pic>
      <p:sp>
        <p:nvSpPr>
          <p:cNvPr id="15" name="TextBox 14"/>
          <p:cNvSpPr txBox="1"/>
          <p:nvPr/>
        </p:nvSpPr>
        <p:spPr>
          <a:xfrm>
            <a:off x="3704965" y="3685062"/>
            <a:ext cx="2340705" cy="246221"/>
          </a:xfrm>
          <a:prstGeom prst="rect">
            <a:avLst/>
          </a:prstGeom>
          <a:noFill/>
        </p:spPr>
        <p:txBody>
          <a:bodyPr wrap="none" rtlCol="0">
            <a:spAutoFit/>
          </a:bodyPr>
          <a:lstStyle/>
          <a:p>
            <a:r>
              <a:rPr lang="en-US" sz="1000" dirty="0" smtClean="0"/>
              <a:t>Courtesy HIE-ISOLDE </a:t>
            </a:r>
            <a:r>
              <a:rPr lang="en-US" sz="1000" dirty="0" err="1" smtClean="0"/>
              <a:t>Linac</a:t>
            </a:r>
            <a:r>
              <a:rPr lang="en-US" sz="1000" dirty="0" smtClean="0"/>
              <a:t> working group</a:t>
            </a:r>
            <a:endParaRPr lang="en-US" sz="1000" dirty="0"/>
          </a:p>
        </p:txBody>
      </p:sp>
      <p:grpSp>
        <p:nvGrpSpPr>
          <p:cNvPr id="21" name="Group 20"/>
          <p:cNvGrpSpPr/>
          <p:nvPr/>
        </p:nvGrpSpPr>
        <p:grpSpPr>
          <a:xfrm>
            <a:off x="4078509" y="933969"/>
            <a:ext cx="4587820" cy="2933117"/>
            <a:chOff x="4078509" y="1097745"/>
            <a:chExt cx="4587820" cy="2933117"/>
          </a:xfrm>
        </p:grpSpPr>
        <p:sp>
          <p:nvSpPr>
            <p:cNvPr id="6" name="TextBox 5"/>
            <p:cNvSpPr txBox="1"/>
            <p:nvPr/>
          </p:nvSpPr>
          <p:spPr>
            <a:xfrm>
              <a:off x="6653919" y="2026709"/>
              <a:ext cx="2012410" cy="369332"/>
            </a:xfrm>
            <a:prstGeom prst="rect">
              <a:avLst/>
            </a:prstGeom>
            <a:noFill/>
          </p:spPr>
          <p:txBody>
            <a:bodyPr wrap="none" rtlCol="0">
              <a:spAutoFit/>
            </a:bodyPr>
            <a:lstStyle/>
            <a:p>
              <a:r>
                <a:rPr lang="en-US" dirty="0" smtClean="0">
                  <a:solidFill>
                    <a:srgbClr val="C00000"/>
                  </a:solidFill>
                </a:rPr>
                <a:t>Y2014    5.5 </a:t>
              </a:r>
              <a:r>
                <a:rPr lang="en-US" dirty="0" err="1" smtClean="0">
                  <a:solidFill>
                    <a:srgbClr val="C00000"/>
                  </a:solidFill>
                </a:rPr>
                <a:t>MeV</a:t>
              </a:r>
              <a:r>
                <a:rPr lang="en-US" dirty="0" smtClean="0">
                  <a:solidFill>
                    <a:srgbClr val="C00000"/>
                  </a:solidFill>
                </a:rPr>
                <a:t>/u</a:t>
              </a:r>
              <a:endParaRPr lang="en-US" dirty="0">
                <a:solidFill>
                  <a:srgbClr val="C00000"/>
                </a:solidFill>
              </a:endParaRPr>
            </a:p>
          </p:txBody>
        </p:sp>
        <p:sp>
          <p:nvSpPr>
            <p:cNvPr id="8" name="TextBox 7"/>
            <p:cNvSpPr txBox="1"/>
            <p:nvPr/>
          </p:nvSpPr>
          <p:spPr>
            <a:xfrm>
              <a:off x="6654276" y="3661530"/>
              <a:ext cx="1907189" cy="369332"/>
            </a:xfrm>
            <a:prstGeom prst="rect">
              <a:avLst/>
            </a:prstGeom>
            <a:noFill/>
          </p:spPr>
          <p:txBody>
            <a:bodyPr wrap="none" rtlCol="0">
              <a:spAutoFit/>
            </a:bodyPr>
            <a:lstStyle/>
            <a:p>
              <a:r>
                <a:rPr lang="en-US" dirty="0" smtClean="0">
                  <a:solidFill>
                    <a:srgbClr val="C00000"/>
                  </a:solidFill>
                </a:rPr>
                <a:t>Y2017    10 </a:t>
              </a:r>
              <a:r>
                <a:rPr lang="en-US" dirty="0" err="1" smtClean="0">
                  <a:solidFill>
                    <a:srgbClr val="C00000"/>
                  </a:solidFill>
                </a:rPr>
                <a:t>MeV</a:t>
              </a:r>
              <a:r>
                <a:rPr lang="en-US" dirty="0" smtClean="0">
                  <a:solidFill>
                    <a:srgbClr val="C00000"/>
                  </a:solidFill>
                </a:rPr>
                <a:t>/u</a:t>
              </a:r>
              <a:endParaRPr lang="en-US" dirty="0">
                <a:solidFill>
                  <a:srgbClr val="C00000"/>
                </a:solidFill>
              </a:endParaRPr>
            </a:p>
          </p:txBody>
        </p:sp>
        <p:sp>
          <p:nvSpPr>
            <p:cNvPr id="11" name="TextBox 10"/>
            <p:cNvSpPr txBox="1"/>
            <p:nvPr/>
          </p:nvSpPr>
          <p:spPr>
            <a:xfrm>
              <a:off x="6137046" y="3297647"/>
              <a:ext cx="1277914" cy="307777"/>
            </a:xfrm>
            <a:prstGeom prst="rect">
              <a:avLst/>
            </a:prstGeom>
            <a:noFill/>
          </p:spPr>
          <p:txBody>
            <a:bodyPr wrap="none" rtlCol="0">
              <a:spAutoFit/>
            </a:bodyPr>
            <a:lstStyle/>
            <a:p>
              <a:r>
                <a:rPr lang="en-US" sz="1400" dirty="0" smtClean="0">
                  <a:solidFill>
                    <a:srgbClr val="3C40F6"/>
                  </a:solidFill>
                </a:rPr>
                <a:t>High-</a:t>
              </a:r>
              <a:r>
                <a:rPr lang="en-US" sz="1400" dirty="0" smtClean="0">
                  <a:solidFill>
                    <a:srgbClr val="3C40F6"/>
                  </a:solidFill>
                  <a:sym typeface="Symbol"/>
                </a:rPr>
                <a:t> </a:t>
              </a:r>
              <a:r>
                <a:rPr lang="en-US" sz="1400" dirty="0" smtClean="0">
                  <a:solidFill>
                    <a:srgbClr val="3C40F6"/>
                  </a:solidFill>
                </a:rPr>
                <a:t> section</a:t>
              </a:r>
              <a:endParaRPr lang="en-US" sz="1400" dirty="0">
                <a:solidFill>
                  <a:srgbClr val="3C40F6"/>
                </a:solidFill>
              </a:endParaRPr>
            </a:p>
          </p:txBody>
        </p:sp>
        <p:sp>
          <p:nvSpPr>
            <p:cNvPr id="13" name="TextBox 12"/>
            <p:cNvSpPr txBox="1"/>
            <p:nvPr/>
          </p:nvSpPr>
          <p:spPr>
            <a:xfrm>
              <a:off x="5498279" y="1097745"/>
              <a:ext cx="3040083" cy="369332"/>
            </a:xfrm>
            <a:prstGeom prst="rect">
              <a:avLst/>
            </a:prstGeom>
            <a:noFill/>
          </p:spPr>
          <p:txBody>
            <a:bodyPr wrap="square" rtlCol="0">
              <a:spAutoFit/>
            </a:bodyPr>
            <a:lstStyle/>
            <a:p>
              <a:r>
                <a:rPr lang="en-US" dirty="0" smtClean="0">
                  <a:solidFill>
                    <a:srgbClr val="C00000"/>
                  </a:solidFill>
                </a:rPr>
                <a:t>Present situation    3 </a:t>
              </a:r>
              <a:r>
                <a:rPr lang="en-US" dirty="0" err="1" smtClean="0">
                  <a:solidFill>
                    <a:srgbClr val="C00000"/>
                  </a:solidFill>
                </a:rPr>
                <a:t>MeV</a:t>
              </a:r>
              <a:r>
                <a:rPr lang="en-US" dirty="0" smtClean="0">
                  <a:solidFill>
                    <a:srgbClr val="C00000"/>
                  </a:solidFill>
                </a:rPr>
                <a:t>/u</a:t>
              </a:r>
              <a:endParaRPr lang="en-US" dirty="0">
                <a:solidFill>
                  <a:srgbClr val="C00000"/>
                </a:solidFill>
              </a:endParaRPr>
            </a:p>
          </p:txBody>
        </p:sp>
        <p:sp>
          <p:nvSpPr>
            <p:cNvPr id="14" name="TextBox 13"/>
            <p:cNvSpPr txBox="1"/>
            <p:nvPr/>
          </p:nvSpPr>
          <p:spPr>
            <a:xfrm>
              <a:off x="4911028" y="2339617"/>
              <a:ext cx="1277914" cy="307777"/>
            </a:xfrm>
            <a:prstGeom prst="rect">
              <a:avLst/>
            </a:prstGeom>
            <a:noFill/>
          </p:spPr>
          <p:txBody>
            <a:bodyPr wrap="none" rtlCol="0">
              <a:spAutoFit/>
            </a:bodyPr>
            <a:lstStyle/>
            <a:p>
              <a:r>
                <a:rPr lang="en-US" sz="1400" dirty="0" smtClean="0">
                  <a:solidFill>
                    <a:srgbClr val="3C40F6"/>
                  </a:solidFill>
                </a:rPr>
                <a:t>High-</a:t>
              </a:r>
              <a:r>
                <a:rPr lang="en-US" sz="1400" dirty="0" smtClean="0">
                  <a:solidFill>
                    <a:srgbClr val="3C40F6"/>
                  </a:solidFill>
                  <a:sym typeface="Symbol"/>
                </a:rPr>
                <a:t> </a:t>
              </a:r>
              <a:r>
                <a:rPr lang="en-US" sz="1400" dirty="0" smtClean="0">
                  <a:solidFill>
                    <a:srgbClr val="3C40F6"/>
                  </a:solidFill>
                </a:rPr>
                <a:t> section</a:t>
              </a:r>
              <a:endParaRPr lang="en-US" sz="1400" dirty="0">
                <a:solidFill>
                  <a:srgbClr val="3C40F6"/>
                </a:solidFill>
              </a:endParaRPr>
            </a:p>
          </p:txBody>
        </p:sp>
        <p:sp>
          <p:nvSpPr>
            <p:cNvPr id="16" name="TextBox 15"/>
            <p:cNvSpPr txBox="1"/>
            <p:nvPr/>
          </p:nvSpPr>
          <p:spPr>
            <a:xfrm>
              <a:off x="4078509" y="3302758"/>
              <a:ext cx="1195455" cy="307777"/>
            </a:xfrm>
            <a:prstGeom prst="rect">
              <a:avLst/>
            </a:prstGeom>
            <a:noFill/>
          </p:spPr>
          <p:txBody>
            <a:bodyPr wrap="none" rtlCol="0">
              <a:spAutoFit/>
            </a:bodyPr>
            <a:lstStyle/>
            <a:p>
              <a:r>
                <a:rPr lang="en-US" sz="1400" dirty="0" smtClean="0">
                  <a:solidFill>
                    <a:srgbClr val="3C40F6"/>
                  </a:solidFill>
                </a:rPr>
                <a:t>Low-</a:t>
              </a:r>
              <a:r>
                <a:rPr lang="en-US" sz="1400" dirty="0" smtClean="0">
                  <a:solidFill>
                    <a:srgbClr val="3C40F6"/>
                  </a:solidFill>
                  <a:sym typeface="Symbol"/>
                </a:rPr>
                <a:t></a:t>
              </a:r>
              <a:r>
                <a:rPr lang="en-US" sz="1400" dirty="0" smtClean="0">
                  <a:solidFill>
                    <a:srgbClr val="3C40F6"/>
                  </a:solidFill>
                </a:rPr>
                <a:t> section</a:t>
              </a:r>
              <a:endParaRPr lang="en-US" sz="1400" dirty="0">
                <a:solidFill>
                  <a:srgbClr val="3C40F6"/>
                </a:solidFill>
              </a:endParaRPr>
            </a:p>
          </p:txBody>
        </p:sp>
      </p:grpSp>
      <p:grpSp>
        <p:nvGrpSpPr>
          <p:cNvPr id="27" name="Group 26"/>
          <p:cNvGrpSpPr/>
          <p:nvPr/>
        </p:nvGrpSpPr>
        <p:grpSpPr>
          <a:xfrm>
            <a:off x="191068" y="4067033"/>
            <a:ext cx="3858048" cy="2736374"/>
            <a:chOff x="191068" y="4067033"/>
            <a:chExt cx="3858048" cy="2736374"/>
          </a:xfrm>
        </p:grpSpPr>
        <p:pic>
          <p:nvPicPr>
            <p:cNvPr id="17" name="Picture 16"/>
            <p:cNvPicPr/>
            <p:nvPr/>
          </p:nvPicPr>
          <p:blipFill>
            <a:blip r:embed="rId6" cstate="print"/>
            <a:srcRect t="5431"/>
            <a:stretch>
              <a:fillRect/>
            </a:stretch>
          </p:blipFill>
          <p:spPr bwMode="auto">
            <a:xfrm>
              <a:off x="191068" y="4067033"/>
              <a:ext cx="3858048" cy="2736374"/>
            </a:xfrm>
            <a:prstGeom prst="rect">
              <a:avLst/>
            </a:prstGeom>
            <a:noFill/>
            <a:ln w="9525">
              <a:noFill/>
              <a:miter lim="800000"/>
              <a:headEnd/>
              <a:tailEnd/>
            </a:ln>
          </p:spPr>
        </p:pic>
        <p:sp>
          <p:nvSpPr>
            <p:cNvPr id="18" name="TextBox 17"/>
            <p:cNvSpPr txBox="1"/>
            <p:nvPr/>
          </p:nvSpPr>
          <p:spPr>
            <a:xfrm>
              <a:off x="2492589" y="6147755"/>
              <a:ext cx="1170513" cy="246221"/>
            </a:xfrm>
            <a:prstGeom prst="rect">
              <a:avLst/>
            </a:prstGeom>
            <a:noFill/>
          </p:spPr>
          <p:txBody>
            <a:bodyPr wrap="none" rtlCol="0">
              <a:spAutoFit/>
            </a:bodyPr>
            <a:lstStyle/>
            <a:p>
              <a:r>
                <a:rPr lang="en-US" sz="1000" dirty="0" smtClean="0"/>
                <a:t>Courtesy M. Fraser</a:t>
              </a:r>
              <a:endParaRPr lang="en-US" sz="1000" dirty="0"/>
            </a:p>
          </p:txBody>
        </p:sp>
      </p:grpSp>
      <p:graphicFrame>
        <p:nvGraphicFramePr>
          <p:cNvPr id="22" name="Table 21"/>
          <p:cNvGraphicFramePr>
            <a:graphicFrameLocks noGrp="1"/>
          </p:cNvGraphicFramePr>
          <p:nvPr/>
        </p:nvGraphicFramePr>
        <p:xfrm>
          <a:off x="4844957" y="4627831"/>
          <a:ext cx="3480178" cy="1488729"/>
        </p:xfrm>
        <a:graphic>
          <a:graphicData uri="http://schemas.openxmlformats.org/drawingml/2006/table">
            <a:tbl>
              <a:tblPr/>
              <a:tblGrid>
                <a:gridCol w="846160"/>
                <a:gridCol w="709683"/>
                <a:gridCol w="791570"/>
                <a:gridCol w="1132765"/>
              </a:tblGrid>
              <a:tr h="250879">
                <a:tc>
                  <a:txBody>
                    <a:bodyPr/>
                    <a:lstStyle/>
                    <a:p>
                      <a:pPr marL="0" marR="0">
                        <a:lnSpc>
                          <a:spcPct val="115000"/>
                        </a:lnSpc>
                        <a:spcBef>
                          <a:spcPts val="0"/>
                        </a:spcBef>
                        <a:spcAft>
                          <a:spcPts val="0"/>
                        </a:spcAft>
                      </a:pPr>
                      <a:endParaRPr lang="en-GB"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gridSpan="2">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Energy spread (%)</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400" dirty="0" smtClean="0">
                          <a:solidFill>
                            <a:srgbClr val="0000CC"/>
                          </a:solidFill>
                          <a:latin typeface="Calibri"/>
                          <a:ea typeface="Calibri"/>
                          <a:cs typeface="Times New Roman"/>
                        </a:rPr>
                        <a:t>Norm. trans.</a:t>
                      </a:r>
                      <a:r>
                        <a:rPr lang="en-US" sz="1400" baseline="0" dirty="0" smtClean="0">
                          <a:solidFill>
                            <a:srgbClr val="0000CC"/>
                          </a:solidFill>
                          <a:latin typeface="Calibri"/>
                          <a:ea typeface="Calibri"/>
                          <a:cs typeface="Times New Roman"/>
                        </a:rPr>
                        <a:t> emittance</a:t>
                      </a:r>
                    </a:p>
                    <a:p>
                      <a:pPr marL="0" marR="0">
                        <a:lnSpc>
                          <a:spcPct val="115000"/>
                        </a:lnSpc>
                        <a:spcBef>
                          <a:spcPts val="0"/>
                        </a:spcBef>
                        <a:spcAft>
                          <a:spcPts val="0"/>
                        </a:spcAft>
                      </a:pPr>
                      <a:r>
                        <a:rPr lang="en-US" sz="1400" baseline="0" dirty="0" smtClean="0">
                          <a:solidFill>
                            <a:srgbClr val="0000CC"/>
                          </a:solidFill>
                          <a:latin typeface="Calibri"/>
                          <a:ea typeface="Calibri"/>
                          <a:cs typeface="Times New Roman"/>
                        </a:rPr>
                        <a:t>(mm </a:t>
                      </a:r>
                      <a:r>
                        <a:rPr lang="en-US" sz="1400" baseline="0" dirty="0" err="1" smtClean="0">
                          <a:solidFill>
                            <a:srgbClr val="0000CC"/>
                          </a:solidFill>
                          <a:latin typeface="Calibri"/>
                          <a:ea typeface="Calibri"/>
                          <a:cs typeface="Times New Roman"/>
                        </a:rPr>
                        <a:t>mrad</a:t>
                      </a:r>
                      <a:r>
                        <a:rPr lang="en-US" sz="1400" baseline="0" dirty="0" smtClean="0">
                          <a:solidFill>
                            <a:srgbClr val="0000CC"/>
                          </a:solidFill>
                          <a:latin typeface="Calibri"/>
                          <a:ea typeface="Calibri"/>
                          <a:cs typeface="Times New Roman"/>
                        </a:rPr>
                        <a:t>)</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879">
                <a:tc>
                  <a:txBody>
                    <a:bodyPr/>
                    <a:lstStyle/>
                    <a:p>
                      <a:pPr marL="0" marR="0">
                        <a:lnSpc>
                          <a:spcPct val="115000"/>
                        </a:lnSpc>
                        <a:spcBef>
                          <a:spcPts val="0"/>
                        </a:spcBef>
                        <a:spcAft>
                          <a:spcPts val="0"/>
                        </a:spcAft>
                      </a:pPr>
                      <a:endParaRPr lang="en-GB"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dirty="0" err="1">
                          <a:solidFill>
                            <a:srgbClr val="0000CC"/>
                          </a:solidFill>
                          <a:latin typeface="Calibri"/>
                          <a:ea typeface="Calibri"/>
                          <a:cs typeface="Times New Roman"/>
                        </a:rPr>
                        <a:t>rms</a:t>
                      </a:r>
                      <a:endParaRPr lang="en-US" sz="1400" dirty="0">
                        <a:solidFill>
                          <a:srgbClr val="0000CC"/>
                        </a:solidFill>
                        <a:latin typeface="Calibri"/>
                        <a:ea typeface="Calibri"/>
                        <a:cs typeface="Times New Roman"/>
                      </a:endParaRPr>
                    </a:p>
                  </a:txBody>
                  <a:tcPr marL="89246" marR="89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95 %</a:t>
                      </a:r>
                      <a:endParaRPr lang="en-US" sz="1400" dirty="0">
                        <a:solidFill>
                          <a:srgbClr val="0000CC"/>
                        </a:solidFill>
                        <a:latin typeface="Calibri"/>
                        <a:ea typeface="Calibri"/>
                        <a:cs typeface="Times New Roman"/>
                      </a:endParaRPr>
                    </a:p>
                  </a:txBody>
                  <a:tcPr marL="89246" marR="89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solidFill>
                            <a:srgbClr val="0000CC"/>
                          </a:solidFill>
                          <a:latin typeface="Calibri"/>
                          <a:ea typeface="Calibri"/>
                          <a:cs typeface="Times New Roman"/>
                        </a:rPr>
                        <a:t>90%</a:t>
                      </a:r>
                      <a:endParaRPr lang="en-US" sz="1400" dirty="0">
                        <a:solidFill>
                          <a:srgbClr val="0000CC"/>
                        </a:solidFill>
                        <a:latin typeface="Calibri"/>
                        <a:ea typeface="Calibri"/>
                        <a:cs typeface="Times New Roman"/>
                      </a:endParaRPr>
                    </a:p>
                  </a:txBody>
                  <a:tcPr marL="89246" marR="8924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879">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Stage 1</a:t>
                      </a:r>
                      <a:r>
                        <a:rPr lang="en-GB" sz="1400" dirty="0" smtClean="0">
                          <a:solidFill>
                            <a:srgbClr val="0000CC"/>
                          </a:solidFill>
                          <a:latin typeface="Calibri"/>
                          <a:ea typeface="Calibri"/>
                          <a:cs typeface="Times New Roman"/>
                        </a:rPr>
                        <a:t>:</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±0.25</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GB" sz="1400">
                          <a:solidFill>
                            <a:srgbClr val="0000CC"/>
                          </a:solidFill>
                          <a:latin typeface="Calibri"/>
                          <a:ea typeface="Calibri"/>
                          <a:cs typeface="Times New Roman"/>
                        </a:rPr>
                        <a:t>±0.60</a:t>
                      </a:r>
                      <a:endParaRPr lang="en-US" sz="140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smtClean="0">
                          <a:solidFill>
                            <a:srgbClr val="0000CC"/>
                          </a:solidFill>
                          <a:latin typeface="Calibri"/>
                          <a:ea typeface="Calibri"/>
                          <a:cs typeface="Times New Roman"/>
                        </a:rPr>
                        <a:t>0.47</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50879">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Stage </a:t>
                      </a:r>
                      <a:r>
                        <a:rPr lang="en-GB" sz="1400" dirty="0" smtClean="0">
                          <a:solidFill>
                            <a:srgbClr val="0000CC"/>
                          </a:solidFill>
                          <a:latin typeface="Calibri"/>
                          <a:ea typeface="Calibri"/>
                          <a:cs typeface="Times New Roman"/>
                        </a:rPr>
                        <a:t>2:</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±0.14</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GB" sz="1400" dirty="0">
                          <a:solidFill>
                            <a:srgbClr val="0000CC"/>
                          </a:solidFill>
                          <a:latin typeface="Calibri"/>
                          <a:ea typeface="Calibri"/>
                          <a:cs typeface="Times New Roman"/>
                        </a:rPr>
                        <a:t>±0.34</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smtClean="0">
                          <a:solidFill>
                            <a:srgbClr val="0000CC"/>
                          </a:solidFill>
                          <a:latin typeface="Calibri"/>
                          <a:ea typeface="Calibri"/>
                          <a:cs typeface="Times New Roman"/>
                        </a:rPr>
                        <a:t>0.47</a:t>
                      </a:r>
                      <a:endParaRPr lang="en-US" sz="1400" dirty="0">
                        <a:solidFill>
                          <a:srgbClr val="0000CC"/>
                        </a:solidFill>
                        <a:latin typeface="Calibri"/>
                        <a:ea typeface="Calibri"/>
                        <a:cs typeface="Times New Roman"/>
                      </a:endParaRPr>
                    </a:p>
                  </a:txBody>
                  <a:tcPr marL="89246" marR="89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r>
            </a:tbl>
          </a:graphicData>
        </a:graphic>
      </p:graphicFrame>
      <p:sp>
        <p:nvSpPr>
          <p:cNvPr id="25" name="Rectangle 1"/>
          <p:cNvSpPr>
            <a:spLocks noChangeArrowheads="1"/>
          </p:cNvSpPr>
          <p:nvPr/>
        </p:nvSpPr>
        <p:spPr bwMode="auto">
          <a:xfrm>
            <a:off x="11993794" y="6092108"/>
            <a:ext cx="1008993"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400" dirty="0" smtClean="0">
                <a:latin typeface="Calibri" pitchFamily="34" charset="0"/>
                <a:cs typeface="Times New Roman" pitchFamily="18" charset="0"/>
              </a:rPr>
              <a:t>Transverse emittance</a:t>
            </a:r>
            <a:endParaRPr kumimoji="0" lang="en-GB" sz="2400" b="0" i="0" u="none" strike="noStrike" cap="none" normalizeH="0" baseline="0" dirty="0" smtClean="0">
              <a:ln>
                <a:noFill/>
              </a:ln>
              <a:solidFill>
                <a:schemeClr val="tx1"/>
              </a:solidFill>
              <a:effectLst/>
              <a:latin typeface="Arial" pitchFamily="34" charset="0"/>
            </a:endParaRPr>
          </a:p>
        </p:txBody>
      </p:sp>
      <p:sp>
        <p:nvSpPr>
          <p:cNvPr id="26" name="Rectangle 25"/>
          <p:cNvSpPr/>
          <p:nvPr/>
        </p:nvSpPr>
        <p:spPr>
          <a:xfrm>
            <a:off x="5396318" y="7079355"/>
            <a:ext cx="3455626" cy="369332"/>
          </a:xfrm>
          <a:prstGeom prst="rect">
            <a:avLst/>
          </a:prstGeom>
        </p:spPr>
        <p:txBody>
          <a:bodyPr wrap="none">
            <a:spAutoFit/>
          </a:bodyPr>
          <a:lstStyle/>
          <a:p>
            <a:r>
              <a:rPr lang="en-US" dirty="0" smtClean="0">
                <a:solidFill>
                  <a:srgbClr val="FF0000"/>
                </a:solidFill>
              </a:rPr>
              <a:t>Simulated using what </a:t>
            </a:r>
            <a:r>
              <a:rPr lang="en-US" dirty="0" err="1" smtClean="0">
                <a:solidFill>
                  <a:srgbClr val="FF0000"/>
                </a:solidFill>
              </a:rPr>
              <a:t>programme</a:t>
            </a:r>
            <a:r>
              <a:rPr lang="en-US" dirty="0" smtClean="0">
                <a:solidFill>
                  <a:srgbClr val="FF0000"/>
                </a:solidFill>
              </a:rPr>
              <a:t>?</a:t>
            </a:r>
            <a:endParaRPr lang="en-US" dirty="0">
              <a:solidFill>
                <a:srgbClr val="FF0000"/>
              </a:solidFill>
            </a:endParaRPr>
          </a:p>
        </p:txBody>
      </p:sp>
      <p:sp>
        <p:nvSpPr>
          <p:cNvPr id="23" name="Rectangle 22"/>
          <p:cNvSpPr/>
          <p:nvPr/>
        </p:nvSpPr>
        <p:spPr>
          <a:xfrm>
            <a:off x="0" y="1496291"/>
            <a:ext cx="9144000"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2434442"/>
            <a:ext cx="9144000" cy="1484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4560124" y="757922"/>
            <a:ext cx="4191991" cy="954107"/>
          </a:xfrm>
          <a:prstGeom prst="rect">
            <a:avLst/>
          </a:prstGeom>
          <a:noFill/>
          <a:ln w="9525">
            <a:noFill/>
            <a:miter lim="800000"/>
            <a:headEnd/>
            <a:tailEnd/>
          </a:ln>
          <a:effectLst/>
        </p:spPr>
        <p:txBody>
          <a:bodyPr wrap="square">
            <a:spAutoFit/>
          </a:bodyPr>
          <a:lstStyle/>
          <a:p>
            <a:pPr algn="ctr"/>
            <a:r>
              <a:rPr lang="en-GB" sz="2800" dirty="0"/>
              <a:t>The heavy </a:t>
            </a:r>
            <a:r>
              <a:rPr lang="en-GB" sz="2800" dirty="0" smtClean="0"/>
              <a:t>ion storage ring at Heidelberg</a:t>
            </a:r>
            <a:endParaRPr lang="en-GB" sz="2800" dirty="0"/>
          </a:p>
        </p:txBody>
      </p:sp>
      <p:grpSp>
        <p:nvGrpSpPr>
          <p:cNvPr id="15" name="Group 14"/>
          <p:cNvGrpSpPr/>
          <p:nvPr/>
        </p:nvGrpSpPr>
        <p:grpSpPr>
          <a:xfrm>
            <a:off x="324968" y="2148800"/>
            <a:ext cx="6259701" cy="4114163"/>
            <a:chOff x="900113" y="1474788"/>
            <a:chExt cx="7920037" cy="5205412"/>
          </a:xfrm>
        </p:grpSpPr>
        <p:pic>
          <p:nvPicPr>
            <p:cNvPr id="6" name="Picture 6" descr="TSR-Ring1"/>
            <p:cNvPicPr>
              <a:picLocks noChangeAspect="1" noChangeArrowheads="1"/>
            </p:cNvPicPr>
            <p:nvPr/>
          </p:nvPicPr>
          <p:blipFill>
            <a:blip r:embed="rId3" cstate="print"/>
            <a:srcRect/>
            <a:stretch>
              <a:fillRect/>
            </a:stretch>
          </p:blipFill>
          <p:spPr bwMode="auto">
            <a:xfrm>
              <a:off x="900113" y="1474788"/>
              <a:ext cx="7920037" cy="5205412"/>
            </a:xfrm>
            <a:prstGeom prst="rect">
              <a:avLst/>
            </a:prstGeom>
            <a:noFill/>
          </p:spPr>
        </p:pic>
        <p:sp>
          <p:nvSpPr>
            <p:cNvPr id="7" name="Line 7"/>
            <p:cNvSpPr>
              <a:spLocks noChangeShapeType="1"/>
            </p:cNvSpPr>
            <p:nvPr/>
          </p:nvSpPr>
          <p:spPr bwMode="auto">
            <a:xfrm flipH="1" flipV="1">
              <a:off x="2411413" y="4652963"/>
              <a:ext cx="144462" cy="936625"/>
            </a:xfrm>
            <a:prstGeom prst="line">
              <a:avLst/>
            </a:prstGeom>
            <a:noFill/>
            <a:ln w="19050">
              <a:solidFill>
                <a:srgbClr val="FF6600"/>
              </a:solidFill>
              <a:round/>
              <a:headEnd/>
              <a:tailEnd type="triangle" w="med" len="med"/>
            </a:ln>
            <a:effectLst/>
          </p:spPr>
          <p:txBody>
            <a:bodyPr/>
            <a:lstStyle/>
            <a:p>
              <a:endParaRPr lang="en-US"/>
            </a:p>
          </p:txBody>
        </p:sp>
        <p:sp>
          <p:nvSpPr>
            <p:cNvPr id="8" name="Text Box 8"/>
            <p:cNvSpPr txBox="1">
              <a:spLocks noChangeArrowheads="1"/>
            </p:cNvSpPr>
            <p:nvPr/>
          </p:nvSpPr>
          <p:spPr bwMode="auto">
            <a:xfrm>
              <a:off x="1835150" y="5516563"/>
              <a:ext cx="1940813" cy="584118"/>
            </a:xfrm>
            <a:prstGeom prst="rect">
              <a:avLst/>
            </a:prstGeom>
            <a:noFill/>
            <a:ln w="9525">
              <a:noFill/>
              <a:miter lim="800000"/>
              <a:headEnd/>
              <a:tailEnd/>
            </a:ln>
            <a:effectLst/>
          </p:spPr>
          <p:txBody>
            <a:bodyPr wrap="none">
              <a:spAutoFit/>
            </a:bodyPr>
            <a:lstStyle/>
            <a:p>
              <a:r>
                <a:rPr lang="en-US" sz="2400" dirty="0">
                  <a:solidFill>
                    <a:srgbClr val="FF6600"/>
                  </a:solidFill>
                </a:rPr>
                <a:t>extraction</a:t>
              </a:r>
            </a:p>
          </p:txBody>
        </p:sp>
        <p:sp>
          <p:nvSpPr>
            <p:cNvPr id="9" name="Text Box 9"/>
            <p:cNvSpPr txBox="1">
              <a:spLocks noChangeArrowheads="1"/>
            </p:cNvSpPr>
            <p:nvPr/>
          </p:nvSpPr>
          <p:spPr bwMode="auto">
            <a:xfrm>
              <a:off x="5148263" y="6092825"/>
              <a:ext cx="1726392" cy="584118"/>
            </a:xfrm>
            <a:prstGeom prst="rect">
              <a:avLst/>
            </a:prstGeom>
            <a:noFill/>
            <a:ln w="9525">
              <a:noFill/>
              <a:miter lim="800000"/>
              <a:headEnd/>
              <a:tailEnd/>
            </a:ln>
            <a:effectLst/>
          </p:spPr>
          <p:txBody>
            <a:bodyPr wrap="none">
              <a:spAutoFit/>
            </a:bodyPr>
            <a:lstStyle/>
            <a:p>
              <a:r>
                <a:rPr lang="en-US" sz="2400" dirty="0">
                  <a:solidFill>
                    <a:srgbClr val="FF6600"/>
                  </a:solidFill>
                </a:rPr>
                <a:t>injection</a:t>
              </a:r>
            </a:p>
          </p:txBody>
        </p:sp>
        <p:sp>
          <p:nvSpPr>
            <p:cNvPr id="10" name="Line 10"/>
            <p:cNvSpPr>
              <a:spLocks noChangeShapeType="1"/>
            </p:cNvSpPr>
            <p:nvPr/>
          </p:nvSpPr>
          <p:spPr bwMode="auto">
            <a:xfrm flipH="1" flipV="1">
              <a:off x="5219700" y="5229225"/>
              <a:ext cx="360363" cy="863600"/>
            </a:xfrm>
            <a:prstGeom prst="line">
              <a:avLst/>
            </a:prstGeom>
            <a:noFill/>
            <a:ln w="19050">
              <a:solidFill>
                <a:srgbClr val="FF6600"/>
              </a:solidFill>
              <a:round/>
              <a:headEnd/>
              <a:tailEnd type="triangle" w="med" len="med"/>
            </a:ln>
            <a:effectLst/>
          </p:spPr>
          <p:txBody>
            <a:bodyPr/>
            <a:lstStyle/>
            <a:p>
              <a:endParaRPr lang="en-US"/>
            </a:p>
          </p:txBody>
        </p:sp>
        <p:sp>
          <p:nvSpPr>
            <p:cNvPr id="11" name="Text Box 11"/>
            <p:cNvSpPr txBox="1">
              <a:spLocks noChangeArrowheads="1"/>
            </p:cNvSpPr>
            <p:nvPr/>
          </p:nvSpPr>
          <p:spPr bwMode="auto">
            <a:xfrm>
              <a:off x="1403351" y="2205038"/>
              <a:ext cx="1533066" cy="584118"/>
            </a:xfrm>
            <a:prstGeom prst="rect">
              <a:avLst/>
            </a:prstGeom>
            <a:noFill/>
            <a:ln w="9525">
              <a:noFill/>
              <a:miter lim="800000"/>
              <a:headEnd/>
              <a:tailEnd/>
            </a:ln>
            <a:effectLst/>
          </p:spPr>
          <p:txBody>
            <a:bodyPr wrap="none">
              <a:spAutoFit/>
            </a:bodyPr>
            <a:lstStyle/>
            <a:p>
              <a:r>
                <a:rPr lang="en-US" sz="2400" dirty="0">
                  <a:solidFill>
                    <a:srgbClr val="FF6600"/>
                  </a:solidFill>
                </a:rPr>
                <a:t>ECOOL</a:t>
              </a:r>
            </a:p>
          </p:txBody>
        </p:sp>
        <p:sp>
          <p:nvSpPr>
            <p:cNvPr id="12" name="Line 12"/>
            <p:cNvSpPr>
              <a:spLocks noChangeShapeType="1"/>
            </p:cNvSpPr>
            <p:nvPr/>
          </p:nvSpPr>
          <p:spPr bwMode="auto">
            <a:xfrm>
              <a:off x="2570899" y="2685598"/>
              <a:ext cx="720725" cy="287338"/>
            </a:xfrm>
            <a:prstGeom prst="line">
              <a:avLst/>
            </a:prstGeom>
            <a:noFill/>
            <a:ln w="19050">
              <a:solidFill>
                <a:srgbClr val="FF6600"/>
              </a:solidFill>
              <a:round/>
              <a:headEnd/>
              <a:tailEnd type="triangle" w="med" len="med"/>
            </a:ln>
            <a:effectLst/>
          </p:spPr>
          <p:txBody>
            <a:bodyPr/>
            <a:lstStyle/>
            <a:p>
              <a:endParaRPr lang="en-US" dirty="0">
                <a:solidFill>
                  <a:srgbClr val="FF6600"/>
                </a:solidFill>
              </a:endParaRPr>
            </a:p>
          </p:txBody>
        </p:sp>
        <p:sp>
          <p:nvSpPr>
            <p:cNvPr id="13" name="Text Box 13"/>
            <p:cNvSpPr txBox="1">
              <a:spLocks noChangeArrowheads="1"/>
            </p:cNvSpPr>
            <p:nvPr/>
          </p:nvSpPr>
          <p:spPr bwMode="auto">
            <a:xfrm>
              <a:off x="6948488" y="3068638"/>
              <a:ext cx="1840782" cy="584118"/>
            </a:xfrm>
            <a:prstGeom prst="rect">
              <a:avLst/>
            </a:prstGeom>
            <a:noFill/>
            <a:ln w="9525">
              <a:noFill/>
              <a:miter lim="800000"/>
              <a:headEnd/>
              <a:tailEnd/>
            </a:ln>
            <a:effectLst/>
          </p:spPr>
          <p:txBody>
            <a:bodyPr wrap="none">
              <a:spAutoFit/>
            </a:bodyPr>
            <a:lstStyle/>
            <a:p>
              <a:r>
                <a:rPr lang="en-US" sz="2400" dirty="0">
                  <a:solidFill>
                    <a:srgbClr val="FF6600"/>
                  </a:solidFill>
                </a:rPr>
                <a:t>resonator</a:t>
              </a:r>
            </a:p>
          </p:txBody>
        </p:sp>
        <p:sp>
          <p:nvSpPr>
            <p:cNvPr id="14" name="Line 14"/>
            <p:cNvSpPr>
              <a:spLocks noChangeShapeType="1"/>
            </p:cNvSpPr>
            <p:nvPr/>
          </p:nvSpPr>
          <p:spPr bwMode="auto">
            <a:xfrm>
              <a:off x="7596188" y="3500438"/>
              <a:ext cx="360362" cy="214312"/>
            </a:xfrm>
            <a:prstGeom prst="line">
              <a:avLst/>
            </a:prstGeom>
            <a:noFill/>
            <a:ln w="19050">
              <a:solidFill>
                <a:schemeClr val="bg1"/>
              </a:solidFill>
              <a:round/>
              <a:headEnd/>
              <a:tailEnd type="triangle" w="med" len="med"/>
            </a:ln>
            <a:effectLst/>
          </p:spPr>
          <p:txBody>
            <a:bodyPr/>
            <a:lstStyle/>
            <a:p>
              <a:endParaRPr lang="en-US"/>
            </a:p>
          </p:txBody>
        </p:sp>
      </p:grpSp>
      <p:sp>
        <p:nvSpPr>
          <p:cNvPr id="17" name="Rectangle 16"/>
          <p:cNvSpPr/>
          <p:nvPr/>
        </p:nvSpPr>
        <p:spPr>
          <a:xfrm>
            <a:off x="238834" y="6396335"/>
            <a:ext cx="5496948" cy="276999"/>
          </a:xfrm>
          <a:prstGeom prst="rect">
            <a:avLst/>
          </a:prstGeom>
        </p:spPr>
        <p:txBody>
          <a:bodyPr wrap="square">
            <a:spAutoFit/>
          </a:bodyPr>
          <a:lstStyle/>
          <a:p>
            <a:r>
              <a:rPr lang="en-US" sz="1200" dirty="0" smtClean="0"/>
              <a:t>http://www.mpi-hd.mpg.de/blaum/storage-rings/tsr/index.en.html</a:t>
            </a:r>
          </a:p>
        </p:txBody>
      </p:sp>
      <p:sp>
        <p:nvSpPr>
          <p:cNvPr id="18" name="Rectangle 17"/>
          <p:cNvSpPr/>
          <p:nvPr/>
        </p:nvSpPr>
        <p:spPr>
          <a:xfrm>
            <a:off x="6709559" y="2289271"/>
            <a:ext cx="2434441" cy="2554545"/>
          </a:xfrm>
          <a:prstGeom prst="rect">
            <a:avLst/>
          </a:prstGeom>
        </p:spPr>
        <p:txBody>
          <a:bodyPr wrap="square">
            <a:spAutoFit/>
          </a:bodyPr>
          <a:lstStyle/>
          <a:p>
            <a:r>
              <a:rPr lang="en-US" sz="1600" dirty="0" smtClean="0"/>
              <a:t>* In operation since 1988</a:t>
            </a:r>
          </a:p>
          <a:p>
            <a:endParaRPr lang="en-US" sz="1600" dirty="0" smtClean="0"/>
          </a:p>
          <a:p>
            <a:r>
              <a:rPr lang="en-US" sz="1600" dirty="0" smtClean="0"/>
              <a:t>* Mainly for atomic physics studies and accelerator development</a:t>
            </a:r>
          </a:p>
          <a:p>
            <a:endParaRPr lang="en-US" sz="1600" dirty="0" smtClean="0"/>
          </a:p>
          <a:p>
            <a:r>
              <a:rPr lang="en-US" sz="1600" dirty="0" smtClean="0"/>
              <a:t>* One nuclear physics experiment – FILTEX</a:t>
            </a:r>
          </a:p>
          <a:p>
            <a:r>
              <a:rPr lang="sv-SE" sz="1600" dirty="0" smtClean="0"/>
              <a:t>(internal polarized </a:t>
            </a:r>
          </a:p>
          <a:p>
            <a:r>
              <a:rPr lang="sv-SE" sz="1600" dirty="0" smtClean="0"/>
              <a:t>H</a:t>
            </a:r>
            <a:r>
              <a:rPr lang="sv-SE" sz="1600" baseline="-25000" dirty="0" smtClean="0"/>
              <a:t>2</a:t>
            </a:r>
            <a:r>
              <a:rPr lang="sv-SE" sz="1600" dirty="0" smtClean="0"/>
              <a:t> gas target)</a:t>
            </a:r>
            <a:endParaRPr lang="en-US" sz="1600" dirty="0" smtClean="0"/>
          </a:p>
        </p:txBody>
      </p:sp>
      <p:sp>
        <p:nvSpPr>
          <p:cNvPr id="22" name="Text Box 11"/>
          <p:cNvSpPr txBox="1">
            <a:spLocks noChangeArrowheads="1"/>
          </p:cNvSpPr>
          <p:nvPr/>
        </p:nvSpPr>
        <p:spPr bwMode="auto">
          <a:xfrm>
            <a:off x="4117071" y="2296470"/>
            <a:ext cx="961353" cy="461665"/>
          </a:xfrm>
          <a:prstGeom prst="rect">
            <a:avLst/>
          </a:prstGeom>
          <a:noFill/>
          <a:ln w="9525">
            <a:noFill/>
            <a:miter lim="800000"/>
            <a:headEnd/>
            <a:tailEnd/>
          </a:ln>
          <a:effectLst/>
        </p:spPr>
        <p:txBody>
          <a:bodyPr wrap="none">
            <a:spAutoFit/>
          </a:bodyPr>
          <a:lstStyle/>
          <a:p>
            <a:r>
              <a:rPr lang="en-US" sz="2400" dirty="0" smtClean="0">
                <a:solidFill>
                  <a:srgbClr val="FF6600"/>
                </a:solidFill>
              </a:rPr>
              <a:t>target</a:t>
            </a:r>
            <a:endParaRPr lang="en-US" sz="2400" dirty="0">
              <a:solidFill>
                <a:srgbClr val="FF6600"/>
              </a:solidFill>
            </a:endParaRPr>
          </a:p>
        </p:txBody>
      </p:sp>
      <p:sp>
        <p:nvSpPr>
          <p:cNvPr id="23" name="Line 12"/>
          <p:cNvSpPr>
            <a:spLocks noChangeShapeType="1"/>
          </p:cNvSpPr>
          <p:nvPr/>
        </p:nvSpPr>
        <p:spPr bwMode="auto">
          <a:xfrm flipH="1">
            <a:off x="4136952" y="2719449"/>
            <a:ext cx="363796" cy="587703"/>
          </a:xfrm>
          <a:prstGeom prst="line">
            <a:avLst/>
          </a:prstGeom>
          <a:noFill/>
          <a:ln w="19050">
            <a:solidFill>
              <a:srgbClr val="FF6600"/>
            </a:solidFill>
            <a:round/>
            <a:headEnd/>
            <a:tailEnd type="triangle" w="med" len="med"/>
          </a:ln>
          <a:effectLst/>
        </p:spPr>
        <p:txBody>
          <a:bodyPr/>
          <a:lstStyle/>
          <a:p>
            <a:endParaRPr lang="en-US"/>
          </a:p>
        </p:txBody>
      </p:sp>
      <p:sp>
        <p:nvSpPr>
          <p:cNvPr id="24" name="Line 12"/>
          <p:cNvSpPr>
            <a:spLocks noChangeShapeType="1"/>
          </p:cNvSpPr>
          <p:nvPr/>
        </p:nvSpPr>
        <p:spPr bwMode="auto">
          <a:xfrm>
            <a:off x="5971308" y="3798126"/>
            <a:ext cx="73231" cy="298862"/>
          </a:xfrm>
          <a:prstGeom prst="line">
            <a:avLst/>
          </a:prstGeom>
          <a:noFill/>
          <a:ln w="19050">
            <a:solidFill>
              <a:srgbClr val="FF66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997" y="4710079"/>
            <a:ext cx="2808782" cy="1107996"/>
          </a:xfrm>
          <a:prstGeom prst="rect">
            <a:avLst/>
          </a:prstGeom>
          <a:noFill/>
        </p:spPr>
        <p:txBody>
          <a:bodyPr wrap="none" rtlCol="0">
            <a:spAutoFit/>
          </a:bodyPr>
          <a:lstStyle/>
          <a:p>
            <a:r>
              <a:rPr lang="en-US" dirty="0" smtClean="0"/>
              <a:t>Lattice</a:t>
            </a:r>
          </a:p>
          <a:p>
            <a:r>
              <a:rPr lang="en-US" sz="1600" dirty="0" smtClean="0"/>
              <a:t>* 8 dipole magnets, </a:t>
            </a:r>
            <a:r>
              <a:rPr lang="en-US" sz="1600" dirty="0" err="1" smtClean="0"/>
              <a:t>B</a:t>
            </a:r>
            <a:r>
              <a:rPr lang="en-US" sz="1600" baseline="-25000" dirty="0" err="1" smtClean="0"/>
              <a:t>max</a:t>
            </a:r>
            <a:r>
              <a:rPr lang="en-US" sz="1600" dirty="0" smtClean="0"/>
              <a:t>=1.3 T</a:t>
            </a:r>
          </a:p>
          <a:p>
            <a:r>
              <a:rPr lang="en-US" sz="1600" dirty="0" smtClean="0"/>
              <a:t>* 20 </a:t>
            </a:r>
            <a:r>
              <a:rPr lang="en-US" sz="1600" dirty="0" err="1" smtClean="0"/>
              <a:t>quadrupoles</a:t>
            </a:r>
            <a:r>
              <a:rPr lang="en-US" sz="1600" dirty="0" smtClean="0"/>
              <a:t> in 5 families</a:t>
            </a:r>
          </a:p>
          <a:p>
            <a:pPr marL="342900" indent="-342900"/>
            <a:r>
              <a:rPr lang="en-US" sz="1600" dirty="0" smtClean="0"/>
              <a:t>* 4 low-</a:t>
            </a:r>
            <a:r>
              <a:rPr lang="el-GR" sz="1600" dirty="0" smtClean="0"/>
              <a:t>β</a:t>
            </a:r>
            <a:r>
              <a:rPr lang="en-US" sz="1600" dirty="0" smtClean="0"/>
              <a:t> quad</a:t>
            </a:r>
          </a:p>
        </p:txBody>
      </p:sp>
      <p:pic>
        <p:nvPicPr>
          <p:cNvPr id="4" name="Picture 1"/>
          <p:cNvPicPr>
            <a:picLocks noChangeAspect="1" noChangeArrowheads="1"/>
          </p:cNvPicPr>
          <p:nvPr/>
        </p:nvPicPr>
        <p:blipFill>
          <a:blip r:embed="rId3" cstate="print"/>
          <a:srcRect l="40359" t="30711" r="9641" b="24411"/>
          <a:stretch>
            <a:fillRect/>
          </a:stretch>
        </p:blipFill>
        <p:spPr bwMode="auto">
          <a:xfrm>
            <a:off x="-142504" y="1042270"/>
            <a:ext cx="4607626" cy="3653493"/>
          </a:xfrm>
          <a:prstGeom prst="rect">
            <a:avLst/>
          </a:prstGeom>
          <a:noFill/>
          <a:ln w="9525">
            <a:noFill/>
            <a:miter lim="800000"/>
            <a:headEnd/>
            <a:tailEnd/>
          </a:ln>
        </p:spPr>
      </p:pic>
      <p:sp>
        <p:nvSpPr>
          <p:cNvPr id="5" name="TextBox 4"/>
          <p:cNvSpPr txBox="1"/>
          <p:nvPr/>
        </p:nvSpPr>
        <p:spPr>
          <a:xfrm>
            <a:off x="614859" y="5907700"/>
            <a:ext cx="184731" cy="338554"/>
          </a:xfrm>
          <a:prstGeom prst="rect">
            <a:avLst/>
          </a:prstGeom>
          <a:noFill/>
        </p:spPr>
        <p:txBody>
          <a:bodyPr wrap="none" rtlCol="0">
            <a:spAutoFit/>
          </a:bodyPr>
          <a:lstStyle/>
          <a:p>
            <a:endParaRPr lang="en-US" sz="1600" dirty="0"/>
          </a:p>
        </p:txBody>
      </p:sp>
      <p:sp>
        <p:nvSpPr>
          <p:cNvPr id="8" name="Rectangle 7"/>
          <p:cNvSpPr/>
          <p:nvPr/>
        </p:nvSpPr>
        <p:spPr>
          <a:xfrm>
            <a:off x="4453246" y="1612566"/>
            <a:ext cx="4690754" cy="2031325"/>
          </a:xfrm>
          <a:prstGeom prst="rect">
            <a:avLst/>
          </a:prstGeom>
        </p:spPr>
        <p:txBody>
          <a:bodyPr wrap="square">
            <a:spAutoFit/>
          </a:bodyPr>
          <a:lstStyle/>
          <a:p>
            <a:r>
              <a:rPr lang="en-US" dirty="0" smtClean="0">
                <a:solidFill>
                  <a:srgbClr val="FF0000"/>
                </a:solidFill>
              </a:rPr>
              <a:t>Circumference: 55.42 m</a:t>
            </a:r>
          </a:p>
          <a:p>
            <a:r>
              <a:rPr lang="en-US" dirty="0" smtClean="0">
                <a:solidFill>
                  <a:srgbClr val="FF0000"/>
                </a:solidFill>
              </a:rPr>
              <a:t>Vacuum: ~few 1E-11 mbar</a:t>
            </a:r>
          </a:p>
          <a:p>
            <a:r>
              <a:rPr lang="en-US" dirty="0" smtClean="0">
                <a:solidFill>
                  <a:srgbClr val="FF0000"/>
                </a:solidFill>
              </a:rPr>
              <a:t>Acceptance: 100 mm </a:t>
            </a:r>
            <a:r>
              <a:rPr lang="en-US" dirty="0" err="1" smtClean="0">
                <a:solidFill>
                  <a:srgbClr val="FF0000"/>
                </a:solidFill>
              </a:rPr>
              <a:t>mrad</a:t>
            </a:r>
            <a:endParaRPr lang="en-US" dirty="0" smtClean="0">
              <a:solidFill>
                <a:srgbClr val="FF0000"/>
              </a:solidFill>
            </a:endParaRPr>
          </a:p>
          <a:p>
            <a:r>
              <a:rPr lang="en-US" dirty="0" err="1" smtClean="0">
                <a:solidFill>
                  <a:srgbClr val="FF0000"/>
                </a:solidFill>
              </a:rPr>
              <a:t>Multiturn</a:t>
            </a:r>
            <a:r>
              <a:rPr lang="en-US" dirty="0" smtClean="0">
                <a:solidFill>
                  <a:srgbClr val="FF0000"/>
                </a:solidFill>
              </a:rPr>
              <a:t> injection: </a:t>
            </a:r>
            <a:r>
              <a:rPr lang="en-US" dirty="0" err="1" smtClean="0">
                <a:solidFill>
                  <a:srgbClr val="FF0000"/>
                </a:solidFill>
              </a:rPr>
              <a:t>mA</a:t>
            </a:r>
            <a:r>
              <a:rPr lang="en-US" dirty="0" smtClean="0">
                <a:solidFill>
                  <a:srgbClr val="FF0000"/>
                </a:solidFill>
              </a:rPr>
              <a:t> current</a:t>
            </a:r>
          </a:p>
          <a:p>
            <a:r>
              <a:rPr lang="en-US" dirty="0" smtClean="0">
                <a:solidFill>
                  <a:srgbClr val="FF0000"/>
                </a:solidFill>
              </a:rPr>
              <a:t>Electron cooler: transverse </a:t>
            </a:r>
            <a:r>
              <a:rPr lang="en-US" dirty="0" err="1" smtClean="0">
                <a:solidFill>
                  <a:srgbClr val="FF0000"/>
                </a:solidFill>
              </a:rPr>
              <a:t>T</a:t>
            </a:r>
            <a:r>
              <a:rPr lang="en-US" baseline="-25000" dirty="0" err="1" smtClean="0">
                <a:solidFill>
                  <a:srgbClr val="FF0000"/>
                </a:solidFill>
              </a:rPr>
              <a:t>cool</a:t>
            </a:r>
            <a:r>
              <a:rPr lang="en-US" dirty="0" smtClean="0">
                <a:solidFill>
                  <a:srgbClr val="FF0000"/>
                </a:solidFill>
              </a:rPr>
              <a:t> in order of 1 s</a:t>
            </a:r>
          </a:p>
          <a:p>
            <a:r>
              <a:rPr lang="en-US" dirty="0" smtClean="0">
                <a:solidFill>
                  <a:srgbClr val="FF0000"/>
                </a:solidFill>
              </a:rPr>
              <a:t>RF acceleration and deceleration possible</a:t>
            </a:r>
          </a:p>
          <a:p>
            <a:r>
              <a:rPr lang="es-ES" dirty="0" err="1" smtClean="0">
                <a:solidFill>
                  <a:srgbClr val="FF0000"/>
                </a:solidFill>
              </a:rPr>
              <a:t>Typical</a:t>
            </a:r>
            <a:r>
              <a:rPr lang="es-ES" dirty="0" smtClean="0">
                <a:solidFill>
                  <a:srgbClr val="FF0000"/>
                </a:solidFill>
              </a:rPr>
              <a:t> </a:t>
            </a:r>
            <a:r>
              <a:rPr lang="es-ES" dirty="0" err="1" smtClean="0">
                <a:solidFill>
                  <a:srgbClr val="FF0000"/>
                </a:solidFill>
              </a:rPr>
              <a:t>energy</a:t>
            </a:r>
            <a:r>
              <a:rPr lang="es-ES" dirty="0" smtClean="0">
                <a:solidFill>
                  <a:srgbClr val="FF0000"/>
                </a:solidFill>
              </a:rPr>
              <a:t> </a:t>
            </a:r>
            <a:r>
              <a:rPr lang="es-ES" baseline="30000" dirty="0" smtClean="0">
                <a:solidFill>
                  <a:srgbClr val="FF0000"/>
                </a:solidFill>
              </a:rPr>
              <a:t>12</a:t>
            </a:r>
            <a:r>
              <a:rPr lang="es-ES" dirty="0" smtClean="0">
                <a:solidFill>
                  <a:srgbClr val="FF0000"/>
                </a:solidFill>
              </a:rPr>
              <a:t>C</a:t>
            </a:r>
            <a:r>
              <a:rPr lang="es-ES" baseline="30000" dirty="0" smtClean="0">
                <a:solidFill>
                  <a:srgbClr val="FF0000"/>
                </a:solidFill>
              </a:rPr>
              <a:t>6+</a:t>
            </a:r>
            <a:r>
              <a:rPr lang="es-ES" dirty="0" smtClean="0">
                <a:solidFill>
                  <a:srgbClr val="FF0000"/>
                </a:solidFill>
              </a:rPr>
              <a:t>: 6 </a:t>
            </a:r>
            <a:r>
              <a:rPr lang="es-ES" dirty="0" err="1" smtClean="0">
                <a:solidFill>
                  <a:srgbClr val="FF0000"/>
                </a:solidFill>
              </a:rPr>
              <a:t>MeV</a:t>
            </a:r>
            <a:r>
              <a:rPr lang="es-ES" dirty="0" smtClean="0">
                <a:solidFill>
                  <a:srgbClr val="FF0000"/>
                </a:solidFill>
              </a:rPr>
              <a:t>/u</a:t>
            </a:r>
            <a:endParaRPr lang="en-US" dirty="0" smtClean="0">
              <a:solidFill>
                <a:srgbClr val="FF0000"/>
              </a:solidFill>
            </a:endParaRPr>
          </a:p>
        </p:txBody>
      </p:sp>
      <p:pic>
        <p:nvPicPr>
          <p:cNvPr id="11" name="Picture 3"/>
          <p:cNvPicPr>
            <a:picLocks noChangeAspect="1" noChangeArrowheads="1"/>
          </p:cNvPicPr>
          <p:nvPr/>
        </p:nvPicPr>
        <p:blipFill>
          <a:blip r:embed="rId4" cstate="print"/>
          <a:srcRect l="3594" t="18236" r="8437" b="12024"/>
          <a:stretch>
            <a:fillRect/>
          </a:stretch>
        </p:blipFill>
        <p:spPr bwMode="auto">
          <a:xfrm>
            <a:off x="0" y="7069540"/>
            <a:ext cx="7620000" cy="4710053"/>
          </a:xfrm>
          <a:prstGeom prst="rect">
            <a:avLst/>
          </a:prstGeom>
          <a:noFill/>
          <a:ln w="9525">
            <a:noFill/>
            <a:miter lim="800000"/>
            <a:headEnd/>
            <a:tailEnd/>
          </a:ln>
        </p:spPr>
      </p:pic>
      <p:sp>
        <p:nvSpPr>
          <p:cNvPr id="10" name="TextBox 9"/>
          <p:cNvSpPr txBox="1"/>
          <p:nvPr/>
        </p:nvSpPr>
        <p:spPr>
          <a:xfrm>
            <a:off x="571936" y="4949426"/>
            <a:ext cx="5542261" cy="338554"/>
          </a:xfrm>
          <a:prstGeom prst="rect">
            <a:avLst/>
          </a:prstGeom>
          <a:noFill/>
        </p:spPr>
        <p:txBody>
          <a:bodyPr wrap="square" rtlCol="0">
            <a:spAutoFit/>
          </a:bodyPr>
          <a:lstStyle/>
          <a:p>
            <a:endParaRPr lang="en-US" sz="1600" dirty="0"/>
          </a:p>
        </p:txBody>
      </p:sp>
      <p:sp>
        <p:nvSpPr>
          <p:cNvPr id="13" name="TextBox 12"/>
          <p:cNvSpPr txBox="1"/>
          <p:nvPr/>
        </p:nvSpPr>
        <p:spPr>
          <a:xfrm>
            <a:off x="3272970" y="7424794"/>
            <a:ext cx="3264308" cy="338554"/>
          </a:xfrm>
          <a:prstGeom prst="rect">
            <a:avLst/>
          </a:prstGeom>
          <a:noFill/>
        </p:spPr>
        <p:txBody>
          <a:bodyPr wrap="square" rtlCol="0">
            <a:spAutoFit/>
          </a:bodyPr>
          <a:lstStyle/>
          <a:p>
            <a:r>
              <a:rPr lang="en-US" sz="1600" dirty="0" smtClean="0">
                <a:solidFill>
                  <a:srgbClr val="FF0000"/>
                </a:solidFill>
              </a:rPr>
              <a:t>Ring works in an achromatic mode?</a:t>
            </a:r>
          </a:p>
        </p:txBody>
      </p:sp>
      <p:sp>
        <p:nvSpPr>
          <p:cNvPr id="15" name="TextBox 14"/>
          <p:cNvSpPr txBox="1"/>
          <p:nvPr/>
        </p:nvSpPr>
        <p:spPr>
          <a:xfrm>
            <a:off x="6117564" y="769415"/>
            <a:ext cx="1570495" cy="523220"/>
          </a:xfrm>
          <a:prstGeom prst="rect">
            <a:avLst/>
          </a:prstGeom>
          <a:noFill/>
        </p:spPr>
        <p:txBody>
          <a:bodyPr wrap="none" rtlCol="0">
            <a:spAutoFit/>
          </a:bodyPr>
          <a:lstStyle/>
          <a:p>
            <a:r>
              <a:rPr lang="en-US" sz="2800" dirty="0" smtClean="0"/>
              <a:t>TSR data</a:t>
            </a:r>
            <a:endParaRPr lang="en-US" sz="2800" dirty="0"/>
          </a:p>
        </p:txBody>
      </p:sp>
      <p:grpSp>
        <p:nvGrpSpPr>
          <p:cNvPr id="20" name="Group 19"/>
          <p:cNvGrpSpPr/>
          <p:nvPr/>
        </p:nvGrpSpPr>
        <p:grpSpPr>
          <a:xfrm>
            <a:off x="3230087" y="4371064"/>
            <a:ext cx="5673418" cy="2290885"/>
            <a:chOff x="3230087" y="4371064"/>
            <a:chExt cx="5673418" cy="2290885"/>
          </a:xfrm>
        </p:grpSpPr>
        <p:pic>
          <p:nvPicPr>
            <p:cNvPr id="14" name="Picture 2" descr="Beschleunigeranlage"/>
            <p:cNvPicPr>
              <a:picLocks noChangeAspect="1" noChangeArrowheads="1"/>
            </p:cNvPicPr>
            <p:nvPr/>
          </p:nvPicPr>
          <p:blipFill>
            <a:blip r:embed="rId5" cstate="print"/>
            <a:srcRect/>
            <a:stretch>
              <a:fillRect/>
            </a:stretch>
          </p:blipFill>
          <p:spPr bwMode="auto">
            <a:xfrm>
              <a:off x="4097928" y="4371064"/>
              <a:ext cx="4805577" cy="1544093"/>
            </a:xfrm>
            <a:prstGeom prst="rect">
              <a:avLst/>
            </a:prstGeom>
            <a:noFill/>
          </p:spPr>
        </p:pic>
        <p:sp>
          <p:nvSpPr>
            <p:cNvPr id="16" name="TextBox 15"/>
            <p:cNvSpPr txBox="1"/>
            <p:nvPr/>
          </p:nvSpPr>
          <p:spPr>
            <a:xfrm>
              <a:off x="7390213" y="5642186"/>
              <a:ext cx="1252266" cy="246221"/>
            </a:xfrm>
            <a:prstGeom prst="rect">
              <a:avLst/>
            </a:prstGeom>
            <a:noFill/>
          </p:spPr>
          <p:txBody>
            <a:bodyPr wrap="none" rtlCol="0">
              <a:spAutoFit/>
            </a:bodyPr>
            <a:lstStyle/>
            <a:p>
              <a:r>
                <a:rPr lang="en-US" sz="1000" dirty="0" smtClean="0"/>
                <a:t>Courtesy M . </a:t>
              </a:r>
              <a:r>
                <a:rPr lang="en-US" sz="1000" dirty="0" err="1" smtClean="0"/>
                <a:t>Grieser</a:t>
              </a:r>
              <a:endParaRPr lang="en-US" sz="1000" dirty="0"/>
            </a:p>
          </p:txBody>
        </p:sp>
        <p:sp>
          <p:nvSpPr>
            <p:cNvPr id="18" name="Freeform 17"/>
            <p:cNvSpPr/>
            <p:nvPr/>
          </p:nvSpPr>
          <p:spPr>
            <a:xfrm>
              <a:off x="3230087" y="4500749"/>
              <a:ext cx="1413165" cy="914399"/>
            </a:xfrm>
            <a:custGeom>
              <a:avLst/>
              <a:gdLst>
                <a:gd name="connsiteX0" fmla="*/ 0 w 1353787"/>
                <a:gd name="connsiteY0" fmla="*/ 0 h 1306286"/>
                <a:gd name="connsiteX1" fmla="*/ 130629 w 1353787"/>
                <a:gd name="connsiteY1" fmla="*/ 368135 h 1306286"/>
                <a:gd name="connsiteX2" fmla="*/ 368135 w 1353787"/>
                <a:gd name="connsiteY2" fmla="*/ 463137 h 1306286"/>
                <a:gd name="connsiteX3" fmla="*/ 938151 w 1353787"/>
                <a:gd name="connsiteY3" fmla="*/ 498763 h 1306286"/>
                <a:gd name="connsiteX4" fmla="*/ 1353787 w 1353787"/>
                <a:gd name="connsiteY4" fmla="*/ 1306286 h 130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787" h="1306286">
                  <a:moveTo>
                    <a:pt x="0" y="0"/>
                  </a:moveTo>
                  <a:cubicBezTo>
                    <a:pt x="34636" y="145473"/>
                    <a:pt x="69273" y="290946"/>
                    <a:pt x="130629" y="368135"/>
                  </a:cubicBezTo>
                  <a:cubicBezTo>
                    <a:pt x="191985" y="445324"/>
                    <a:pt x="233548" y="441366"/>
                    <a:pt x="368135" y="463137"/>
                  </a:cubicBezTo>
                  <a:cubicBezTo>
                    <a:pt x="502722" y="484908"/>
                    <a:pt x="773876" y="358238"/>
                    <a:pt x="938151" y="498763"/>
                  </a:cubicBezTo>
                  <a:cubicBezTo>
                    <a:pt x="1102426" y="639288"/>
                    <a:pt x="1228106" y="972787"/>
                    <a:pt x="1353787" y="1306286"/>
                  </a:cubicBezTo>
                </a:path>
              </a:pathLst>
            </a:custGeom>
            <a:ln w="12700">
              <a:solidFill>
                <a:srgbClr val="FF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4138549" y="6077174"/>
              <a:ext cx="4572000" cy="584775"/>
            </a:xfrm>
            <a:prstGeom prst="rect">
              <a:avLst/>
            </a:prstGeom>
          </p:spPr>
          <p:txBody>
            <a:bodyPr>
              <a:spAutoFit/>
            </a:bodyPr>
            <a:lstStyle/>
            <a:p>
              <a:r>
                <a:rPr lang="en-US" sz="1600" dirty="0" smtClean="0">
                  <a:solidFill>
                    <a:srgbClr val="FF6600"/>
                  </a:solidFill>
                </a:rPr>
                <a:t>* Presently coupled to 12 MV MP-tandem, </a:t>
              </a:r>
              <a:br>
                <a:rPr lang="en-US" sz="1600" dirty="0" smtClean="0">
                  <a:solidFill>
                    <a:srgbClr val="FF6600"/>
                  </a:solidFill>
                </a:rPr>
              </a:br>
              <a:r>
                <a:rPr lang="en-US" sz="1600" dirty="0" smtClean="0">
                  <a:solidFill>
                    <a:srgbClr val="FF6600"/>
                  </a:solidFill>
                </a:rPr>
                <a:t>high current injector and post accelerator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flipH="1">
            <a:off x="250296" y="4282965"/>
            <a:ext cx="4476750"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600" dirty="0" smtClean="0">
                <a:ea typeface="Times New Roman" pitchFamily="18" charset="0"/>
                <a:cs typeface="Times New Roman" pitchFamily="18" charset="0"/>
              </a:rPr>
              <a:t>REX &amp; HIE-ISOLDE </a:t>
            </a:r>
            <a:r>
              <a:rPr lang="en-US" sz="1600" dirty="0" err="1" smtClean="0">
                <a:ea typeface="Times New Roman" pitchFamily="18" charset="0"/>
                <a:cs typeface="Times New Roman" pitchFamily="18" charset="0"/>
              </a:rPr>
              <a:t>Linac</a:t>
            </a:r>
            <a:r>
              <a:rPr lang="en-US" sz="1600" dirty="0" smtClean="0">
                <a:ea typeface="Times New Roman" pitchFamily="18" charset="0"/>
                <a:cs typeface="Times New Roman" pitchFamily="18" charset="0"/>
              </a:rPr>
              <a:t> limitations</a:t>
            </a:r>
          </a:p>
          <a:p>
            <a:pPr lvl="0" fontAlgn="base">
              <a:spcBef>
                <a:spcPct val="0"/>
              </a:spcBef>
              <a:spcAft>
                <a:spcPct val="0"/>
              </a:spcAft>
            </a:pPr>
            <a:r>
              <a:rPr lang="en-US" sz="1400" dirty="0" smtClean="0">
                <a:solidFill>
                  <a:srgbClr val="FF6600"/>
                </a:solidFill>
                <a:ea typeface="Times New Roman" pitchFamily="18" charset="0"/>
                <a:cs typeface="Times New Roman" pitchFamily="18" charset="0"/>
              </a:rPr>
              <a:t> </a:t>
            </a:r>
            <a:endParaRPr lang="en-US" sz="1400" dirty="0" smtClean="0">
              <a:ea typeface="Times New Roman" pitchFamily="18" charset="0"/>
              <a:cs typeface="Times New Roman" pitchFamily="18" charset="0"/>
            </a:endParaRPr>
          </a:p>
          <a:p>
            <a:pPr lvl="0" fontAlgn="base">
              <a:spcBef>
                <a:spcPct val="0"/>
              </a:spcBef>
              <a:spcAft>
                <a:spcPct val="0"/>
              </a:spcAft>
            </a:pPr>
            <a:r>
              <a:rPr lang="en-US" sz="1400" dirty="0" smtClean="0">
                <a:ea typeface="Times New Roman" pitchFamily="18" charset="0"/>
                <a:cs typeface="Times New Roman" pitchFamily="18" charset="0"/>
              </a:rPr>
              <a:t>  1. Worse beam quality close to A/q=2 due to </a:t>
            </a:r>
          </a:p>
          <a:p>
            <a:pPr lvl="0" fontAlgn="base">
              <a:spcBef>
                <a:spcPct val="0"/>
              </a:spcBef>
              <a:spcAft>
                <a:spcPct val="0"/>
              </a:spcAft>
            </a:pPr>
            <a:r>
              <a:rPr lang="en-US" sz="1400" dirty="0" smtClean="0">
                <a:ea typeface="Times New Roman" pitchFamily="18" charset="0"/>
                <a:cs typeface="Times New Roman" pitchFamily="18" charset="0"/>
              </a:rPr>
              <a:t>        sensitivity to RF jitter and beam steering</a:t>
            </a:r>
          </a:p>
        </p:txBody>
      </p:sp>
      <p:sp>
        <p:nvSpPr>
          <p:cNvPr id="8" name="TextBox 7"/>
          <p:cNvSpPr txBox="1"/>
          <p:nvPr/>
        </p:nvSpPr>
        <p:spPr>
          <a:xfrm>
            <a:off x="5523002" y="262394"/>
            <a:ext cx="3112134" cy="523220"/>
          </a:xfrm>
          <a:prstGeom prst="rect">
            <a:avLst/>
          </a:prstGeom>
          <a:noFill/>
        </p:spPr>
        <p:txBody>
          <a:bodyPr wrap="none" rtlCol="0">
            <a:spAutoFit/>
          </a:bodyPr>
          <a:lstStyle/>
          <a:p>
            <a:r>
              <a:rPr lang="en-US" sz="2800" dirty="0" smtClean="0"/>
              <a:t>Beam energy range</a:t>
            </a:r>
            <a:endParaRPr lang="en-US" sz="2800" dirty="0"/>
          </a:p>
        </p:txBody>
      </p:sp>
      <p:sp>
        <p:nvSpPr>
          <p:cNvPr id="9" name="Rectangle 8"/>
          <p:cNvSpPr/>
          <p:nvPr/>
        </p:nvSpPr>
        <p:spPr>
          <a:xfrm>
            <a:off x="5961718" y="1284182"/>
            <a:ext cx="2718257" cy="1077218"/>
          </a:xfrm>
          <a:prstGeom prst="rect">
            <a:avLst/>
          </a:prstGeom>
        </p:spPr>
        <p:txBody>
          <a:bodyPr wrap="square">
            <a:spAutoFit/>
          </a:bodyPr>
          <a:lstStyle/>
          <a:p>
            <a:r>
              <a:rPr lang="en-US" sz="1600" dirty="0" smtClean="0">
                <a:solidFill>
                  <a:srgbClr val="FF6600"/>
                </a:solidFill>
              </a:rPr>
              <a:t>Magnetic rigidity range of </a:t>
            </a:r>
          </a:p>
          <a:p>
            <a:r>
              <a:rPr lang="en-US" sz="1600" dirty="0" smtClean="0">
                <a:solidFill>
                  <a:srgbClr val="FF6600"/>
                </a:solidFill>
              </a:rPr>
              <a:t>TSR  between 0.25-1.57 Tm</a:t>
            </a:r>
          </a:p>
          <a:p>
            <a:endParaRPr lang="en-US" sz="1600" dirty="0" smtClean="0">
              <a:solidFill>
                <a:srgbClr val="FF6600"/>
              </a:solidFill>
            </a:endParaRPr>
          </a:p>
          <a:p>
            <a:r>
              <a:rPr lang="en-US" sz="1600" dirty="0" smtClean="0">
                <a:solidFill>
                  <a:srgbClr val="FF6600"/>
                </a:solidFill>
              </a:rPr>
              <a:t>REX </a:t>
            </a:r>
            <a:r>
              <a:rPr lang="en-US" sz="1600" dirty="0" err="1" smtClean="0">
                <a:solidFill>
                  <a:srgbClr val="FF6600"/>
                </a:solidFill>
              </a:rPr>
              <a:t>Linac</a:t>
            </a:r>
            <a:r>
              <a:rPr lang="en-US" sz="1600" dirty="0" smtClean="0">
                <a:solidFill>
                  <a:srgbClr val="FF6600"/>
                </a:solidFill>
              </a:rPr>
              <a:t> 2(?)&lt;A/q&lt;4.5</a:t>
            </a:r>
          </a:p>
        </p:txBody>
      </p:sp>
      <p:sp>
        <p:nvSpPr>
          <p:cNvPr id="15" name="TextBox 14"/>
          <p:cNvSpPr txBox="1"/>
          <p:nvPr/>
        </p:nvSpPr>
        <p:spPr>
          <a:xfrm>
            <a:off x="4417622" y="878783"/>
            <a:ext cx="778931" cy="523220"/>
          </a:xfrm>
          <a:prstGeom prst="rect">
            <a:avLst/>
          </a:prstGeom>
          <a:noFill/>
        </p:spPr>
        <p:txBody>
          <a:bodyPr wrap="none" rtlCol="0">
            <a:spAutoFit/>
          </a:bodyPr>
          <a:lstStyle/>
          <a:p>
            <a:r>
              <a:rPr lang="en-US" sz="1400" dirty="0" smtClean="0"/>
              <a:t>Storage </a:t>
            </a:r>
          </a:p>
          <a:p>
            <a:r>
              <a:rPr lang="en-US" sz="1400" dirty="0" smtClean="0"/>
              <a:t>energy</a:t>
            </a:r>
            <a:endParaRPr lang="en-US" sz="1400" dirty="0"/>
          </a:p>
        </p:txBody>
      </p:sp>
      <p:grpSp>
        <p:nvGrpSpPr>
          <p:cNvPr id="26" name="Group 25"/>
          <p:cNvGrpSpPr/>
          <p:nvPr/>
        </p:nvGrpSpPr>
        <p:grpSpPr>
          <a:xfrm>
            <a:off x="279067" y="2955278"/>
            <a:ext cx="8741726" cy="3594945"/>
            <a:chOff x="279067" y="2955278"/>
            <a:chExt cx="8741726" cy="3594945"/>
          </a:xfrm>
        </p:grpSpPr>
        <p:sp>
          <p:nvSpPr>
            <p:cNvPr id="13" name="TextBox 12"/>
            <p:cNvSpPr txBox="1"/>
            <p:nvPr/>
          </p:nvSpPr>
          <p:spPr>
            <a:xfrm>
              <a:off x="5588194" y="6027003"/>
              <a:ext cx="2891754" cy="523220"/>
            </a:xfrm>
            <a:prstGeom prst="rect">
              <a:avLst/>
            </a:prstGeom>
            <a:noFill/>
          </p:spPr>
          <p:txBody>
            <a:bodyPr wrap="none" rtlCol="0">
              <a:spAutoFit/>
            </a:bodyPr>
            <a:lstStyle/>
            <a:p>
              <a:pPr algn="ctr"/>
              <a:r>
                <a:rPr lang="en-US" sz="1400" dirty="0" smtClean="0"/>
                <a:t>Residual gas from EBIS (</a:t>
              </a:r>
              <a:r>
                <a:rPr lang="en-US" sz="1400" dirty="0" err="1" smtClean="0"/>
                <a:t>C,N,O,Ar</a:t>
              </a:r>
              <a:r>
                <a:rPr lang="en-US" sz="1400" dirty="0" smtClean="0"/>
                <a:t>) </a:t>
              </a:r>
              <a:br>
                <a:rPr lang="en-US" sz="1400" dirty="0" smtClean="0"/>
              </a:br>
              <a:r>
                <a:rPr lang="en-US" sz="1400" dirty="0" smtClean="0"/>
                <a:t>and buffer gas (Ne) from trap</a:t>
              </a:r>
            </a:p>
          </p:txBody>
        </p:sp>
        <p:pic>
          <p:nvPicPr>
            <p:cNvPr id="13314" name="Picture 2" descr="http://elogbook/eLogbook/attach_reader?attach_id=1199615"/>
            <p:cNvPicPr>
              <a:picLocks noChangeAspect="1" noChangeArrowheads="1"/>
            </p:cNvPicPr>
            <p:nvPr/>
          </p:nvPicPr>
          <p:blipFill>
            <a:blip r:embed="rId3" cstate="print"/>
            <a:srcRect l="812" t="15014" r="24878" b="13028"/>
            <a:stretch>
              <a:fillRect/>
            </a:stretch>
          </p:blipFill>
          <p:spPr bwMode="auto">
            <a:xfrm>
              <a:off x="4776716" y="2955278"/>
              <a:ext cx="4244077" cy="2934883"/>
            </a:xfrm>
            <a:prstGeom prst="rect">
              <a:avLst/>
            </a:prstGeom>
            <a:noFill/>
          </p:spPr>
        </p:pic>
        <p:sp>
          <p:nvSpPr>
            <p:cNvPr id="17" name="TextBox 16"/>
            <p:cNvSpPr txBox="1"/>
            <p:nvPr/>
          </p:nvSpPr>
          <p:spPr>
            <a:xfrm>
              <a:off x="6436455" y="3230098"/>
              <a:ext cx="1864399" cy="523220"/>
            </a:xfrm>
            <a:prstGeom prst="rect">
              <a:avLst/>
            </a:prstGeom>
            <a:noFill/>
          </p:spPr>
          <p:txBody>
            <a:bodyPr wrap="square" rtlCol="0">
              <a:spAutoFit/>
            </a:bodyPr>
            <a:lstStyle/>
            <a:p>
              <a:r>
                <a:rPr lang="en-US" sz="1400" dirty="0" smtClean="0"/>
                <a:t>A/q-scan for residual gases from REXEBIS</a:t>
              </a:r>
              <a:endParaRPr lang="en-US" sz="1400" dirty="0"/>
            </a:p>
          </p:txBody>
        </p:sp>
        <p:cxnSp>
          <p:nvCxnSpPr>
            <p:cNvPr id="18" name="Straight Arrow Connector 17"/>
            <p:cNvCxnSpPr/>
            <p:nvPr/>
          </p:nvCxnSpPr>
          <p:spPr>
            <a:xfrm flipV="1">
              <a:off x="3467595" y="5343896"/>
              <a:ext cx="1591293" cy="356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9067" y="5540771"/>
              <a:ext cx="3354781" cy="307777"/>
            </a:xfrm>
            <a:prstGeom prst="rect">
              <a:avLst/>
            </a:prstGeom>
          </p:spPr>
          <p:txBody>
            <a:bodyPr wrap="square">
              <a:spAutoFit/>
            </a:bodyPr>
            <a:lstStyle/>
            <a:p>
              <a:pPr lvl="0" fontAlgn="base">
                <a:spcBef>
                  <a:spcPct val="0"/>
                </a:spcBef>
                <a:spcAft>
                  <a:spcPct val="0"/>
                </a:spcAft>
              </a:pPr>
              <a:r>
                <a:rPr lang="en-US" sz="1400" dirty="0" smtClean="0">
                  <a:solidFill>
                    <a:srgbClr val="009DD9">
                      <a:lumMod val="75000"/>
                    </a:srgbClr>
                  </a:solidFill>
                </a:rPr>
                <a:t>2. Have to find a contamination free A/q</a:t>
              </a:r>
            </a:p>
          </p:txBody>
        </p:sp>
        <p:sp>
          <p:nvSpPr>
            <p:cNvPr id="16" name="TextBox 15"/>
            <p:cNvSpPr txBox="1"/>
            <p:nvPr/>
          </p:nvSpPr>
          <p:spPr>
            <a:xfrm>
              <a:off x="6792686" y="5664541"/>
              <a:ext cx="426720" cy="276999"/>
            </a:xfrm>
            <a:prstGeom prst="rect">
              <a:avLst/>
            </a:prstGeom>
            <a:noFill/>
          </p:spPr>
          <p:txBody>
            <a:bodyPr wrap="none" rtlCol="0">
              <a:spAutoFit/>
            </a:bodyPr>
            <a:lstStyle/>
            <a:p>
              <a:r>
                <a:rPr lang="en-US" sz="1200" b="1" dirty="0" smtClean="0"/>
                <a:t>A/q</a:t>
              </a:r>
              <a:endParaRPr lang="en-US" sz="1200" b="1" dirty="0"/>
            </a:p>
          </p:txBody>
        </p:sp>
      </p:grpSp>
      <p:pic>
        <p:nvPicPr>
          <p:cNvPr id="14338" name="Picture 2"/>
          <p:cNvPicPr>
            <a:picLocks noChangeAspect="1" noChangeArrowheads="1"/>
          </p:cNvPicPr>
          <p:nvPr/>
        </p:nvPicPr>
        <p:blipFill>
          <a:blip r:embed="rId4" cstate="print"/>
          <a:srcRect/>
          <a:stretch>
            <a:fillRect/>
          </a:stretch>
        </p:blipFill>
        <p:spPr bwMode="auto">
          <a:xfrm>
            <a:off x="0" y="784411"/>
            <a:ext cx="5391397" cy="3385597"/>
          </a:xfrm>
          <a:prstGeom prst="rect">
            <a:avLst/>
          </a:prstGeom>
          <a:noFill/>
          <a:ln w="9525">
            <a:noFill/>
            <a:miter lim="800000"/>
            <a:headEnd/>
            <a:tailEnd/>
          </a:ln>
          <a:effectLst/>
        </p:spPr>
      </p:pic>
      <p:cxnSp>
        <p:nvCxnSpPr>
          <p:cNvPr id="20" name="Straight Arrow Connector 19"/>
          <p:cNvCxnSpPr/>
          <p:nvPr/>
        </p:nvCxnSpPr>
        <p:spPr>
          <a:xfrm rot="16200000" flipV="1">
            <a:off x="1377539" y="3788227"/>
            <a:ext cx="700644" cy="106882"/>
          </a:xfrm>
          <a:prstGeom prst="straightConnector1">
            <a:avLst/>
          </a:prstGeom>
          <a:ln>
            <a:solidFill>
              <a:srgbClr val="FF9999"/>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943" y="306487"/>
            <a:ext cx="3258713" cy="523220"/>
          </a:xfrm>
          <a:prstGeom prst="rect">
            <a:avLst/>
          </a:prstGeom>
          <a:noFill/>
        </p:spPr>
        <p:txBody>
          <a:bodyPr wrap="none" rtlCol="0">
            <a:spAutoFit/>
          </a:bodyPr>
          <a:lstStyle/>
          <a:p>
            <a:r>
              <a:rPr lang="en-US" sz="2800" dirty="0" smtClean="0"/>
              <a:t>Beam acceleration…</a:t>
            </a:r>
            <a:endParaRPr lang="en-US" sz="2800" dirty="0"/>
          </a:p>
        </p:txBody>
      </p:sp>
      <p:pic>
        <p:nvPicPr>
          <p:cNvPr id="3" name="Picture 2"/>
          <p:cNvPicPr>
            <a:picLocks noChangeAspect="1" noChangeArrowheads="1"/>
          </p:cNvPicPr>
          <p:nvPr/>
        </p:nvPicPr>
        <p:blipFill>
          <a:blip r:embed="rId3" cstate="print"/>
          <a:srcRect l="23779" t="60851" r="24055" b="15268"/>
          <a:stretch>
            <a:fillRect/>
          </a:stretch>
        </p:blipFill>
        <p:spPr bwMode="auto">
          <a:xfrm>
            <a:off x="581831" y="1111626"/>
            <a:ext cx="7828277" cy="2873519"/>
          </a:xfrm>
          <a:prstGeom prst="rect">
            <a:avLst/>
          </a:prstGeom>
          <a:noFill/>
          <a:ln w="9525">
            <a:noFill/>
            <a:miter lim="800000"/>
            <a:headEnd/>
            <a:tailEnd/>
          </a:ln>
        </p:spPr>
      </p:pic>
      <p:sp>
        <p:nvSpPr>
          <p:cNvPr id="4" name="TextBox 3"/>
          <p:cNvSpPr txBox="1"/>
          <p:nvPr/>
        </p:nvSpPr>
        <p:spPr>
          <a:xfrm>
            <a:off x="300251" y="2544458"/>
            <a:ext cx="2526076" cy="830997"/>
          </a:xfrm>
          <a:prstGeom prst="rect">
            <a:avLst/>
          </a:prstGeom>
          <a:noFill/>
        </p:spPr>
        <p:txBody>
          <a:bodyPr wrap="square" rtlCol="0">
            <a:spAutoFit/>
          </a:bodyPr>
          <a:lstStyle/>
          <a:p>
            <a:r>
              <a:rPr lang="en-US" sz="1600" dirty="0" smtClean="0"/>
              <a:t>Ion current during acceleration of </a:t>
            </a:r>
            <a:r>
              <a:rPr lang="en-US" sz="1600" baseline="30000" dirty="0" smtClean="0"/>
              <a:t>12</a:t>
            </a:r>
            <a:r>
              <a:rPr lang="en-US" sz="1600" dirty="0" smtClean="0"/>
              <a:t>C</a:t>
            </a:r>
            <a:r>
              <a:rPr lang="en-US" sz="1600" baseline="30000" dirty="0" smtClean="0"/>
              <a:t>6+</a:t>
            </a:r>
            <a:r>
              <a:rPr lang="en-US" sz="1600" dirty="0" smtClean="0"/>
              <a:t> ions from 6.11 to 30.2 </a:t>
            </a:r>
            <a:r>
              <a:rPr lang="en-US" sz="1600" dirty="0" err="1" smtClean="0"/>
              <a:t>MeV</a:t>
            </a:r>
            <a:r>
              <a:rPr lang="en-US" sz="1600" dirty="0" smtClean="0"/>
              <a:t>/u</a:t>
            </a:r>
          </a:p>
        </p:txBody>
      </p:sp>
      <p:sp>
        <p:nvSpPr>
          <p:cNvPr id="5" name="TextBox 4"/>
          <p:cNvSpPr txBox="1"/>
          <p:nvPr/>
        </p:nvSpPr>
        <p:spPr>
          <a:xfrm>
            <a:off x="489715" y="4053381"/>
            <a:ext cx="5138523" cy="2308324"/>
          </a:xfrm>
          <a:prstGeom prst="rect">
            <a:avLst/>
          </a:prstGeom>
          <a:noFill/>
        </p:spPr>
        <p:txBody>
          <a:bodyPr wrap="none" rtlCol="0">
            <a:spAutoFit/>
          </a:bodyPr>
          <a:lstStyle/>
          <a:p>
            <a:r>
              <a:rPr lang="en-US" dirty="0" smtClean="0">
                <a:solidFill>
                  <a:srgbClr val="FF6600"/>
                </a:solidFill>
              </a:rPr>
              <a:t>+ Not limited to 10 </a:t>
            </a:r>
            <a:r>
              <a:rPr lang="en-US" dirty="0" err="1" smtClean="0">
                <a:solidFill>
                  <a:srgbClr val="FF6600"/>
                </a:solidFill>
              </a:rPr>
              <a:t>MeV</a:t>
            </a:r>
            <a:r>
              <a:rPr lang="en-US" dirty="0" smtClean="0">
                <a:solidFill>
                  <a:srgbClr val="FF6600"/>
                </a:solidFill>
              </a:rPr>
              <a:t>/u from HIE-ISOLDE</a:t>
            </a:r>
          </a:p>
          <a:p>
            <a:endParaRPr lang="en-US" dirty="0" smtClean="0">
              <a:solidFill>
                <a:srgbClr val="FF6600"/>
              </a:solidFill>
            </a:endParaRPr>
          </a:p>
          <a:p>
            <a:r>
              <a:rPr lang="en-US" dirty="0" smtClean="0">
                <a:solidFill>
                  <a:srgbClr val="FF6600"/>
                </a:solidFill>
              </a:rPr>
              <a:t>- But:</a:t>
            </a:r>
          </a:p>
          <a:p>
            <a:pPr>
              <a:lnSpc>
                <a:spcPct val="150000"/>
              </a:lnSpc>
            </a:pPr>
            <a:r>
              <a:rPr lang="en-US" sz="1600" dirty="0" smtClean="0">
                <a:solidFill>
                  <a:srgbClr val="FF6600"/>
                </a:solidFill>
              </a:rPr>
              <a:t>          Long ramping time (magnet PS restriction)</a:t>
            </a:r>
          </a:p>
          <a:p>
            <a:pPr>
              <a:lnSpc>
                <a:spcPct val="150000"/>
              </a:lnSpc>
            </a:pPr>
            <a:r>
              <a:rPr lang="en-US" sz="1400" dirty="0" smtClean="0">
                <a:solidFill>
                  <a:srgbClr val="FF6600"/>
                </a:solidFill>
              </a:rPr>
              <a:t>	excludes short-lived ions</a:t>
            </a:r>
          </a:p>
          <a:p>
            <a:pPr>
              <a:lnSpc>
                <a:spcPct val="150000"/>
              </a:lnSpc>
            </a:pPr>
            <a:r>
              <a:rPr lang="en-US" sz="1400" dirty="0" smtClean="0">
                <a:solidFill>
                  <a:srgbClr val="FF6600"/>
                </a:solidFill>
              </a:rPr>
              <a:t>	not fully compatible with REX repetition rate</a:t>
            </a:r>
          </a:p>
          <a:p>
            <a:pPr>
              <a:lnSpc>
                <a:spcPct val="150000"/>
              </a:lnSpc>
            </a:pPr>
            <a:r>
              <a:rPr lang="en-US" sz="1600" dirty="0" smtClean="0">
                <a:solidFill>
                  <a:srgbClr val="FF6600"/>
                </a:solidFill>
              </a:rPr>
              <a:t>          Pre-cooling with e-cooler to obtain good efficiency</a:t>
            </a:r>
            <a:endParaRPr lang="en-US" sz="1400" dirty="0" smtClean="0">
              <a:solidFill>
                <a:srgbClr val="FF6600"/>
              </a:solidFill>
            </a:endParaRPr>
          </a:p>
        </p:txBody>
      </p:sp>
      <p:sp>
        <p:nvSpPr>
          <p:cNvPr id="8" name="TextBox 7"/>
          <p:cNvSpPr txBox="1"/>
          <p:nvPr/>
        </p:nvSpPr>
        <p:spPr>
          <a:xfrm>
            <a:off x="6726601" y="3040082"/>
            <a:ext cx="1526749" cy="553998"/>
          </a:xfrm>
          <a:prstGeom prst="rect">
            <a:avLst/>
          </a:prstGeom>
          <a:noFill/>
        </p:spPr>
        <p:txBody>
          <a:bodyPr wrap="square" rtlCol="0">
            <a:spAutoFit/>
          </a:bodyPr>
          <a:lstStyle/>
          <a:p>
            <a:r>
              <a:rPr lang="en-US" sz="1000" dirty="0" smtClean="0"/>
              <a:t>M . Grieser et al.,</a:t>
            </a:r>
            <a:br>
              <a:rPr lang="en-US" sz="1000" dirty="0" smtClean="0"/>
            </a:br>
            <a:r>
              <a:rPr lang="en-US" sz="1000" dirty="0" smtClean="0"/>
              <a:t>HIAT 09 Proceedings, </a:t>
            </a:r>
            <a:br>
              <a:rPr lang="en-US" sz="1000" dirty="0" smtClean="0"/>
            </a:br>
            <a:r>
              <a:rPr lang="en-US" sz="1000" dirty="0" smtClean="0"/>
              <a:t>Venice, June 2009 </a:t>
            </a:r>
            <a:endParaRPr lang="en-US" sz="1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07329" y="200653"/>
            <a:ext cx="2707151" cy="523220"/>
          </a:xfrm>
          <a:prstGeom prst="rect">
            <a:avLst/>
          </a:prstGeom>
          <a:noFill/>
        </p:spPr>
        <p:txBody>
          <a:bodyPr wrap="none" rtlCol="0">
            <a:spAutoFit/>
          </a:bodyPr>
          <a:lstStyle/>
          <a:p>
            <a:r>
              <a:rPr lang="en-US" sz="2800" dirty="0" smtClean="0"/>
              <a:t>Electron cooling</a:t>
            </a:r>
            <a:endParaRPr lang="en-US" sz="2800" dirty="0"/>
          </a:p>
        </p:txBody>
      </p:sp>
      <p:sp>
        <p:nvSpPr>
          <p:cNvPr id="15" name="TextBox 14"/>
          <p:cNvSpPr txBox="1"/>
          <p:nvPr/>
        </p:nvSpPr>
        <p:spPr>
          <a:xfrm>
            <a:off x="1" y="7566833"/>
            <a:ext cx="7671460" cy="646331"/>
          </a:xfrm>
          <a:prstGeom prst="rect">
            <a:avLst/>
          </a:prstGeom>
          <a:noFill/>
        </p:spPr>
        <p:txBody>
          <a:bodyPr wrap="square" rtlCol="0">
            <a:spAutoFit/>
          </a:bodyPr>
          <a:lstStyle/>
          <a:p>
            <a:endParaRPr lang="sv-SE" dirty="0" smtClean="0"/>
          </a:p>
          <a:p>
            <a:endParaRPr lang="en-US" dirty="0"/>
          </a:p>
        </p:txBody>
      </p:sp>
      <p:sp>
        <p:nvSpPr>
          <p:cNvPr id="28" name="TextBox 27"/>
          <p:cNvSpPr txBox="1"/>
          <p:nvPr/>
        </p:nvSpPr>
        <p:spPr>
          <a:xfrm>
            <a:off x="2027301" y="2138552"/>
            <a:ext cx="979631" cy="407413"/>
          </a:xfrm>
          <a:prstGeom prst="rect">
            <a:avLst/>
          </a:prstGeom>
          <a:noFill/>
        </p:spPr>
        <p:txBody>
          <a:bodyPr wrap="none" rtlCol="0">
            <a:spAutoFit/>
          </a:bodyPr>
          <a:lstStyle/>
          <a:p>
            <a:r>
              <a:rPr lang="en-US" dirty="0" err="1" smtClean="0"/>
              <a:t>ecooler</a:t>
            </a:r>
            <a:endParaRPr lang="en-US" dirty="0"/>
          </a:p>
        </p:txBody>
      </p:sp>
      <p:cxnSp>
        <p:nvCxnSpPr>
          <p:cNvPr id="29" name="Straight Arrow Connector 28"/>
          <p:cNvCxnSpPr>
            <a:stCxn id="28" idx="1"/>
          </p:cNvCxnSpPr>
          <p:nvPr/>
        </p:nvCxnSpPr>
        <p:spPr>
          <a:xfrm rot="10800000">
            <a:off x="1853392" y="2242898"/>
            <a:ext cx="173911" cy="99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282918" y="812550"/>
            <a:ext cx="3505312" cy="2334410"/>
            <a:chOff x="201996" y="189186"/>
            <a:chExt cx="3476598" cy="2315287"/>
          </a:xfrm>
        </p:grpSpPr>
        <p:pic>
          <p:nvPicPr>
            <p:cNvPr id="31" name="Picture 3" descr="The Test Storage Ring (TSR) in 3D"/>
            <p:cNvPicPr>
              <a:picLocks noChangeAspect="1" noChangeArrowheads="1"/>
            </p:cNvPicPr>
            <p:nvPr/>
          </p:nvPicPr>
          <p:blipFill>
            <a:blip r:embed="rId4" cstate="print"/>
            <a:srcRect/>
            <a:stretch>
              <a:fillRect/>
            </a:stretch>
          </p:blipFill>
          <p:spPr bwMode="auto">
            <a:xfrm>
              <a:off x="201996" y="189186"/>
              <a:ext cx="3476598" cy="2315287"/>
            </a:xfrm>
            <a:prstGeom prst="rect">
              <a:avLst/>
            </a:prstGeom>
            <a:noFill/>
          </p:spPr>
        </p:pic>
        <p:sp>
          <p:nvSpPr>
            <p:cNvPr id="32" name="TextBox 31"/>
            <p:cNvSpPr txBox="1"/>
            <p:nvPr/>
          </p:nvSpPr>
          <p:spPr>
            <a:xfrm>
              <a:off x="1040524" y="1008994"/>
              <a:ext cx="950744" cy="366307"/>
            </a:xfrm>
            <a:prstGeom prst="rect">
              <a:avLst/>
            </a:prstGeom>
            <a:noFill/>
          </p:spPr>
          <p:txBody>
            <a:bodyPr wrap="none" rtlCol="0">
              <a:spAutoFit/>
            </a:bodyPr>
            <a:lstStyle/>
            <a:p>
              <a:r>
                <a:rPr lang="en-US" dirty="0" smtClean="0"/>
                <a:t>e-cooler</a:t>
              </a:r>
              <a:endParaRPr lang="en-US" dirty="0"/>
            </a:p>
          </p:txBody>
        </p:sp>
        <p:cxnSp>
          <p:nvCxnSpPr>
            <p:cNvPr id="33" name="Straight Arrow Connector 32"/>
            <p:cNvCxnSpPr>
              <a:stCxn id="32" idx="1"/>
            </p:cNvCxnSpPr>
            <p:nvPr/>
          </p:nvCxnSpPr>
          <p:spPr>
            <a:xfrm rot="10800000">
              <a:off x="882871" y="1103591"/>
              <a:ext cx="157654" cy="88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0" y="6858000"/>
            <a:ext cx="2546146" cy="369332"/>
          </a:xfrm>
          <a:prstGeom prst="rect">
            <a:avLst/>
          </a:prstGeom>
          <a:noFill/>
        </p:spPr>
        <p:txBody>
          <a:bodyPr wrap="none" rtlCol="0">
            <a:spAutoFit/>
          </a:bodyPr>
          <a:lstStyle/>
          <a:p>
            <a:r>
              <a:rPr lang="en-US" dirty="0" smtClean="0">
                <a:solidFill>
                  <a:srgbClr val="FF0000"/>
                </a:solidFill>
              </a:rPr>
              <a:t>Essential for experiments</a:t>
            </a:r>
            <a:endParaRPr lang="en-US" dirty="0">
              <a:solidFill>
                <a:srgbClr val="FF0000"/>
              </a:solidFill>
            </a:endParaRPr>
          </a:p>
        </p:txBody>
      </p:sp>
      <p:grpSp>
        <p:nvGrpSpPr>
          <p:cNvPr id="23" name="Group 22"/>
          <p:cNvGrpSpPr/>
          <p:nvPr/>
        </p:nvGrpSpPr>
        <p:grpSpPr>
          <a:xfrm>
            <a:off x="4381993" y="926290"/>
            <a:ext cx="5427026" cy="7849563"/>
            <a:chOff x="-807523" y="-1698157"/>
            <a:chExt cx="5427026" cy="7849563"/>
          </a:xfrm>
        </p:grpSpPr>
        <p:sp>
          <p:nvSpPr>
            <p:cNvPr id="25" name="Rectangle 24"/>
            <p:cNvSpPr/>
            <p:nvPr/>
          </p:nvSpPr>
          <p:spPr>
            <a:xfrm>
              <a:off x="-807523" y="-1698157"/>
              <a:ext cx="4494811" cy="2708434"/>
            </a:xfrm>
            <a:prstGeom prst="rect">
              <a:avLst/>
            </a:prstGeom>
          </p:spPr>
          <p:txBody>
            <a:bodyPr wrap="square">
              <a:spAutoFit/>
            </a:bodyPr>
            <a:lstStyle/>
            <a:p>
              <a:r>
                <a:rPr lang="en-US" i="1" dirty="0" smtClean="0">
                  <a:solidFill>
                    <a:srgbClr val="FF6600"/>
                  </a:solidFill>
                </a:rPr>
                <a:t>e-cooling essential for three reasons</a:t>
              </a:r>
            </a:p>
            <a:p>
              <a:endParaRPr lang="en-US" sz="1300" dirty="0" smtClean="0"/>
            </a:p>
            <a:p>
              <a:r>
                <a:rPr lang="en-US" sz="1600" dirty="0" smtClean="0">
                  <a:solidFill>
                    <a:srgbClr val="FF0000"/>
                  </a:solidFill>
                </a:rPr>
                <a:t>1. Beam quality </a:t>
              </a:r>
              <a:r>
                <a:rPr lang="en-US" sz="1300" dirty="0" smtClean="0">
                  <a:solidFill>
                    <a:srgbClr val="FF0000"/>
                  </a:solidFill>
                </a:rPr>
                <a:t/>
              </a:r>
              <a:br>
                <a:rPr lang="en-US" sz="1300" dirty="0" smtClean="0">
                  <a:solidFill>
                    <a:srgbClr val="FF0000"/>
                  </a:solidFill>
                </a:rPr>
              </a:br>
              <a:r>
                <a:rPr lang="en-US" sz="1300" dirty="0" smtClean="0">
                  <a:solidFill>
                    <a:srgbClr val="FF0000"/>
                  </a:solidFill>
                </a:rPr>
                <a:t>     Smaller beam profile -&gt; improved kinematics correction</a:t>
              </a:r>
              <a:br>
                <a:rPr lang="en-US" sz="1300" dirty="0" smtClean="0">
                  <a:solidFill>
                    <a:srgbClr val="FF0000"/>
                  </a:solidFill>
                </a:rPr>
              </a:br>
              <a:r>
                <a:rPr lang="en-US" sz="1300" dirty="0" smtClean="0">
                  <a:solidFill>
                    <a:srgbClr val="FF0000"/>
                  </a:solidFill>
                </a:rPr>
                <a:t>     Reduced </a:t>
              </a:r>
              <a:r>
                <a:rPr lang="el-GR" sz="1300" dirty="0" smtClean="0">
                  <a:solidFill>
                    <a:srgbClr val="FF0000"/>
                  </a:solidFill>
                  <a:sym typeface="Symbol"/>
                </a:rPr>
                <a:t></a:t>
              </a:r>
              <a:r>
                <a:rPr lang="en-US" sz="1300" baseline="-25000" dirty="0" smtClean="0">
                  <a:solidFill>
                    <a:srgbClr val="FF0000"/>
                  </a:solidFill>
                  <a:sym typeface="Symbol"/>
                </a:rPr>
                <a:t>p</a:t>
              </a:r>
              <a:r>
                <a:rPr lang="en-US" sz="1300" dirty="0" smtClean="0">
                  <a:solidFill>
                    <a:srgbClr val="FF0000"/>
                  </a:solidFill>
                </a:rPr>
                <a:t>/p spread  -&gt; better exp. energy resolution</a:t>
              </a:r>
            </a:p>
            <a:p>
              <a:r>
                <a:rPr lang="en-US" sz="1300" dirty="0" smtClean="0">
                  <a:solidFill>
                    <a:srgbClr val="FF0000"/>
                  </a:solidFill>
                </a:rPr>
                <a:t>	(from 7E-4 to high E-5 at 10 </a:t>
              </a:r>
              <a:r>
                <a:rPr lang="en-US" sz="1300" dirty="0" err="1" smtClean="0">
                  <a:solidFill>
                    <a:srgbClr val="FF0000"/>
                  </a:solidFill>
                </a:rPr>
                <a:t>MeV</a:t>
              </a:r>
              <a:r>
                <a:rPr lang="en-US" sz="1300" dirty="0" smtClean="0">
                  <a:solidFill>
                    <a:srgbClr val="FF0000"/>
                  </a:solidFill>
                </a:rPr>
                <a:t>/u) </a:t>
              </a:r>
            </a:p>
            <a:p>
              <a:endParaRPr lang="en-US" sz="1300" dirty="0" smtClean="0">
                <a:solidFill>
                  <a:srgbClr val="0000CC"/>
                </a:solidFill>
              </a:endParaRPr>
            </a:p>
            <a:p>
              <a:r>
                <a:rPr lang="en-US" sz="1600" dirty="0" smtClean="0">
                  <a:solidFill>
                    <a:srgbClr val="0000CC"/>
                  </a:solidFill>
                </a:rPr>
                <a:t>2. </a:t>
              </a:r>
              <a:r>
                <a:rPr lang="en-US" sz="1600" dirty="0" err="1" smtClean="0">
                  <a:solidFill>
                    <a:srgbClr val="0000CC"/>
                  </a:solidFill>
                </a:rPr>
                <a:t>Multiturn</a:t>
              </a:r>
              <a:r>
                <a:rPr lang="en-US" sz="1600" dirty="0" smtClean="0">
                  <a:solidFill>
                    <a:srgbClr val="0000CC"/>
                  </a:solidFill>
                </a:rPr>
                <a:t> e-cool stacking</a:t>
              </a:r>
            </a:p>
            <a:p>
              <a:pPr marL="342900" indent="-342900"/>
              <a:endParaRPr lang="en-US" sz="1300" dirty="0" smtClean="0"/>
            </a:p>
            <a:p>
              <a:pPr marL="342900" indent="-342900"/>
              <a:r>
                <a:rPr lang="en-US" sz="1600" dirty="0" smtClean="0">
                  <a:solidFill>
                    <a:schemeClr val="accent6">
                      <a:lumMod val="50000"/>
                    </a:schemeClr>
                  </a:solidFill>
                </a:rPr>
                <a:t>3. Compensate for </a:t>
              </a:r>
            </a:p>
            <a:p>
              <a:pPr marL="342900" indent="-342900"/>
              <a:r>
                <a:rPr lang="en-US" sz="1300" dirty="0" smtClean="0">
                  <a:solidFill>
                    <a:schemeClr val="accent6">
                      <a:lumMod val="50000"/>
                    </a:schemeClr>
                  </a:solidFill>
                </a:rPr>
                <a:t>	ion Coulomb </a:t>
              </a:r>
              <a:r>
                <a:rPr lang="en-US" sz="1300" dirty="0" err="1" smtClean="0">
                  <a:solidFill>
                    <a:schemeClr val="accent6">
                      <a:lumMod val="50000"/>
                    </a:schemeClr>
                  </a:solidFill>
                </a:rPr>
                <a:t>multiscattering</a:t>
              </a:r>
              <a:r>
                <a:rPr lang="en-US" sz="1300" dirty="0" smtClean="0">
                  <a:solidFill>
                    <a:schemeClr val="accent6">
                      <a:lumMod val="50000"/>
                    </a:schemeClr>
                  </a:solidFill>
                </a:rPr>
                <a:t> </a:t>
              </a:r>
            </a:p>
            <a:p>
              <a:pPr marL="342900" indent="-342900"/>
              <a:r>
                <a:rPr lang="en-US" sz="1300" dirty="0" smtClean="0">
                  <a:solidFill>
                    <a:schemeClr val="accent6">
                      <a:lumMod val="50000"/>
                    </a:schemeClr>
                  </a:solidFill>
                </a:rPr>
                <a:t>	energy losses in target</a:t>
              </a:r>
            </a:p>
          </p:txBody>
        </p:sp>
        <p:sp>
          <p:nvSpPr>
            <p:cNvPr id="39" name="Rectangle 38"/>
            <p:cNvSpPr/>
            <p:nvPr/>
          </p:nvSpPr>
          <p:spPr>
            <a:xfrm>
              <a:off x="2986646" y="5610374"/>
              <a:ext cx="1632857" cy="492443"/>
            </a:xfrm>
            <a:prstGeom prst="rect">
              <a:avLst/>
            </a:prstGeom>
          </p:spPr>
          <p:txBody>
            <a:bodyPr wrap="square">
              <a:spAutoFit/>
            </a:bodyPr>
            <a:lstStyle/>
            <a:p>
              <a:pPr marL="342900" lvl="0" indent="-342900"/>
              <a:r>
                <a:rPr lang="en-US" sz="1300" dirty="0" smtClean="0">
                  <a:solidFill>
                    <a:prstClr val="black"/>
                  </a:solidFill>
                </a:rPr>
                <a:t> </a:t>
              </a:r>
              <a:r>
                <a:rPr lang="en-US" sz="1300" dirty="0" smtClean="0">
                  <a:solidFill>
                    <a:schemeClr val="accent6">
                      <a:lumMod val="50000"/>
                    </a:schemeClr>
                  </a:solidFill>
                </a:rPr>
                <a:t>emittance growth</a:t>
              </a:r>
            </a:p>
            <a:p>
              <a:pPr marL="342900" lvl="0" indent="-342900"/>
              <a:r>
                <a:rPr lang="en-US" sz="1300" dirty="0" smtClean="0">
                  <a:solidFill>
                    <a:schemeClr val="accent6">
                      <a:lumMod val="50000"/>
                    </a:schemeClr>
                  </a:solidFill>
                </a:rPr>
                <a:t> particle losses</a:t>
              </a:r>
              <a:endParaRPr lang="en-US" sz="1300" dirty="0">
                <a:solidFill>
                  <a:schemeClr val="accent6">
                    <a:lumMod val="50000"/>
                  </a:schemeClr>
                </a:solidFill>
              </a:endParaRPr>
            </a:p>
          </p:txBody>
        </p:sp>
        <p:sp>
          <p:nvSpPr>
            <p:cNvPr id="40" name="Left Brace 39"/>
            <p:cNvSpPr/>
            <p:nvPr/>
          </p:nvSpPr>
          <p:spPr>
            <a:xfrm>
              <a:off x="2885704" y="5605141"/>
              <a:ext cx="225631" cy="5462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403267" y="3835730"/>
            <a:ext cx="8586350" cy="2867895"/>
            <a:chOff x="403267" y="3835730"/>
            <a:chExt cx="8586350" cy="2867895"/>
          </a:xfrm>
        </p:grpSpPr>
        <p:graphicFrame>
          <p:nvGraphicFramePr>
            <p:cNvPr id="19" name="Object 18"/>
            <p:cNvGraphicFramePr>
              <a:graphicFrameLocks noChangeAspect="1"/>
            </p:cNvGraphicFramePr>
            <p:nvPr/>
          </p:nvGraphicFramePr>
          <p:xfrm>
            <a:off x="1402916" y="4161270"/>
            <a:ext cx="1155700" cy="615950"/>
          </p:xfrm>
          <a:graphic>
            <a:graphicData uri="http://schemas.openxmlformats.org/presentationml/2006/ole">
              <p:oleObj spid="_x0000_s12291" name="Equation" r:id="rId5" imgW="787320" imgH="419040" progId="Equation.3">
                <p:embed/>
              </p:oleObj>
            </a:graphicData>
          </a:graphic>
        </p:graphicFrame>
        <p:sp>
          <p:nvSpPr>
            <p:cNvPr id="20" name="TextBox 19"/>
            <p:cNvSpPr txBox="1"/>
            <p:nvPr/>
          </p:nvSpPr>
          <p:spPr>
            <a:xfrm>
              <a:off x="403267" y="4910945"/>
              <a:ext cx="3794052" cy="1169551"/>
            </a:xfrm>
            <a:prstGeom prst="rect">
              <a:avLst/>
            </a:prstGeom>
            <a:noFill/>
          </p:spPr>
          <p:txBody>
            <a:bodyPr wrap="none" rtlCol="0">
              <a:spAutoFit/>
            </a:bodyPr>
            <a:lstStyle/>
            <a:p>
              <a:r>
                <a:rPr lang="en-US" sz="1400" dirty="0" err="1" smtClean="0"/>
                <a:t>T</a:t>
              </a:r>
              <a:r>
                <a:rPr lang="en-US" sz="1400" baseline="-25000" dirty="0" err="1" smtClean="0"/>
                <a:t>cool</a:t>
              </a:r>
              <a:r>
                <a:rPr lang="en-US" sz="1400" dirty="0" smtClean="0"/>
                <a:t> – horizontal cooling time for beam with </a:t>
              </a:r>
              <a:br>
                <a:rPr lang="en-US" sz="1400" dirty="0" smtClean="0"/>
              </a:br>
              <a:r>
                <a:rPr lang="en-US" sz="1400" dirty="0" smtClean="0"/>
                <a:t>           large diameter</a:t>
              </a:r>
            </a:p>
            <a:p>
              <a:endParaRPr lang="en-US" sz="1400" dirty="0" smtClean="0"/>
            </a:p>
            <a:p>
              <a:r>
                <a:rPr lang="en-US" sz="1400" dirty="0" err="1" smtClean="0"/>
                <a:t>T</a:t>
              </a:r>
              <a:r>
                <a:rPr lang="en-US" sz="1400" baseline="-25000" dirty="0" err="1" smtClean="0"/>
                <a:t>cool</a:t>
              </a:r>
              <a:r>
                <a:rPr lang="en-US" sz="1400" dirty="0" smtClean="0"/>
                <a:t> independent of ion velocity (0.03&lt;</a:t>
              </a:r>
              <a:r>
                <a:rPr lang="en-US" sz="1400" dirty="0" smtClean="0">
                  <a:sym typeface="Symbol"/>
                </a:rPr>
                <a:t>&lt;0.16) </a:t>
              </a:r>
            </a:p>
            <a:p>
              <a:r>
                <a:rPr lang="en-US" sz="1400" dirty="0" smtClean="0"/>
                <a:t>and electron density. For </a:t>
              </a:r>
              <a:r>
                <a:rPr lang="en-US" sz="1400" dirty="0" smtClean="0">
                  <a:sym typeface="Symbol"/>
                </a:rPr>
                <a:t>10 =&gt; k</a:t>
              </a:r>
              <a:r>
                <a:rPr lang="en-US" sz="1400" baseline="-25000" dirty="0" smtClean="0">
                  <a:sym typeface="Symbol"/>
                </a:rPr>
                <a:t>1</a:t>
              </a:r>
              <a:r>
                <a:rPr lang="en-US" sz="1400" dirty="0" smtClean="0">
                  <a:sym typeface="Symbol"/>
                </a:rPr>
                <a:t>3 s</a:t>
              </a:r>
              <a:endParaRPr lang="en-US" sz="1400" dirty="0"/>
            </a:p>
          </p:txBody>
        </p:sp>
        <p:pic>
          <p:nvPicPr>
            <p:cNvPr id="12293" name="Picture 5"/>
            <p:cNvPicPr>
              <a:picLocks noChangeAspect="1" noChangeArrowheads="1"/>
            </p:cNvPicPr>
            <p:nvPr/>
          </p:nvPicPr>
          <p:blipFill>
            <a:blip r:embed="rId6" cstate="print"/>
            <a:srcRect/>
            <a:stretch>
              <a:fillRect/>
            </a:stretch>
          </p:blipFill>
          <p:spPr bwMode="auto">
            <a:xfrm>
              <a:off x="4248644" y="3835730"/>
              <a:ext cx="4740973" cy="2867895"/>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5070764" cy="131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255058" y="4880042"/>
            <a:ext cx="1802096" cy="1632910"/>
            <a:chOff x="409433" y="4995081"/>
            <a:chExt cx="1802096" cy="1632910"/>
          </a:xfrm>
        </p:grpSpPr>
        <p:sp>
          <p:nvSpPr>
            <p:cNvPr id="7" name="TextBox 6"/>
            <p:cNvSpPr txBox="1"/>
            <p:nvPr/>
          </p:nvSpPr>
          <p:spPr>
            <a:xfrm>
              <a:off x="409433" y="4995081"/>
              <a:ext cx="1802096" cy="584775"/>
            </a:xfrm>
            <a:prstGeom prst="rect">
              <a:avLst/>
            </a:prstGeom>
            <a:noFill/>
          </p:spPr>
          <p:txBody>
            <a:bodyPr wrap="none" rtlCol="0">
              <a:spAutoFit/>
            </a:bodyPr>
            <a:lstStyle/>
            <a:p>
              <a:r>
                <a:rPr lang="en-US" sz="1600" dirty="0" smtClean="0">
                  <a:solidFill>
                    <a:srgbClr val="0070C0"/>
                  </a:solidFill>
                  <a:sym typeface="Symbol"/>
                </a:rPr>
                <a:t/>
              </a:r>
              <a:br>
                <a:rPr lang="en-US" sz="1600" dirty="0" smtClean="0">
                  <a:solidFill>
                    <a:srgbClr val="0070C0"/>
                  </a:solidFill>
                  <a:sym typeface="Symbol"/>
                </a:rPr>
              </a:br>
              <a:r>
                <a:rPr lang="en-US" sz="1600" dirty="0" smtClean="0">
                  <a:solidFill>
                    <a:srgbClr val="0070C0"/>
                  </a:solidFill>
                  <a:sym typeface="Symbol"/>
                </a:rPr>
                <a:t>Beam dimensions:</a:t>
              </a:r>
              <a:endParaRPr lang="en-US" sz="1600" dirty="0">
                <a:solidFill>
                  <a:srgbClr val="0070C0"/>
                </a:solidFill>
              </a:endParaRPr>
            </a:p>
          </p:txBody>
        </p:sp>
        <p:graphicFrame>
          <p:nvGraphicFramePr>
            <p:cNvPr id="8" name="Object 7"/>
            <p:cNvGraphicFramePr>
              <a:graphicFrameLocks noChangeAspect="1"/>
            </p:cNvGraphicFramePr>
            <p:nvPr/>
          </p:nvGraphicFramePr>
          <p:xfrm>
            <a:off x="561357" y="5655575"/>
            <a:ext cx="1404938" cy="369888"/>
          </p:xfrm>
          <a:graphic>
            <a:graphicData uri="http://schemas.openxmlformats.org/presentationml/2006/ole">
              <p:oleObj spid="_x0000_s161793" name="Equation" r:id="rId4" imgW="965160" imgH="253800" progId="Equation.3">
                <p:embed/>
              </p:oleObj>
            </a:graphicData>
          </a:graphic>
        </p:graphicFrame>
        <p:graphicFrame>
          <p:nvGraphicFramePr>
            <p:cNvPr id="161794" name="Object 2"/>
            <p:cNvGraphicFramePr>
              <a:graphicFrameLocks noChangeAspect="1"/>
            </p:cNvGraphicFramePr>
            <p:nvPr/>
          </p:nvGraphicFramePr>
          <p:xfrm>
            <a:off x="531153" y="6221591"/>
            <a:ext cx="1403350" cy="406400"/>
          </p:xfrm>
          <a:graphic>
            <a:graphicData uri="http://schemas.openxmlformats.org/presentationml/2006/ole">
              <p:oleObj spid="_x0000_s161794" name="Equation" r:id="rId5" imgW="965160" imgH="279360" progId="Equation.3">
                <p:embed/>
              </p:oleObj>
            </a:graphicData>
          </a:graphic>
        </p:graphicFrame>
      </p:grpSp>
      <p:grpSp>
        <p:nvGrpSpPr>
          <p:cNvPr id="31" name="Group 30"/>
          <p:cNvGrpSpPr/>
          <p:nvPr/>
        </p:nvGrpSpPr>
        <p:grpSpPr>
          <a:xfrm>
            <a:off x="203477" y="495248"/>
            <a:ext cx="4872252" cy="4217840"/>
            <a:chOff x="232011" y="194992"/>
            <a:chExt cx="4872252" cy="4217840"/>
          </a:xfrm>
        </p:grpSpPr>
        <p:pic>
          <p:nvPicPr>
            <p:cNvPr id="20481" name="Picture 1"/>
            <p:cNvPicPr>
              <a:picLocks noChangeAspect="1" noChangeArrowheads="1"/>
            </p:cNvPicPr>
            <p:nvPr/>
          </p:nvPicPr>
          <p:blipFill>
            <a:blip r:embed="rId6" cstate="print"/>
            <a:srcRect l="27213" t="26349" r="25247" b="30336"/>
            <a:stretch>
              <a:fillRect/>
            </a:stretch>
          </p:blipFill>
          <p:spPr bwMode="auto">
            <a:xfrm>
              <a:off x="232011" y="194992"/>
              <a:ext cx="4872252" cy="3640029"/>
            </a:xfrm>
            <a:prstGeom prst="rect">
              <a:avLst/>
            </a:prstGeom>
            <a:noFill/>
            <a:ln w="9525">
              <a:noFill/>
              <a:miter lim="800000"/>
              <a:headEnd/>
              <a:tailEnd/>
            </a:ln>
          </p:spPr>
        </p:pic>
        <p:cxnSp>
          <p:nvCxnSpPr>
            <p:cNvPr id="10" name="Straight Arrow Connector 9"/>
            <p:cNvCxnSpPr/>
            <p:nvPr/>
          </p:nvCxnSpPr>
          <p:spPr>
            <a:xfrm rot="5400000" flipH="1" flipV="1">
              <a:off x="509657" y="3369131"/>
              <a:ext cx="586859" cy="3828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1128" y="3889612"/>
              <a:ext cx="717311" cy="523220"/>
            </a:xfrm>
            <a:prstGeom prst="rect">
              <a:avLst/>
            </a:prstGeom>
            <a:noFill/>
          </p:spPr>
          <p:txBody>
            <a:bodyPr wrap="none" rtlCol="0">
              <a:spAutoFit/>
            </a:bodyPr>
            <a:lstStyle/>
            <a:p>
              <a:pPr algn="ctr"/>
              <a:r>
                <a:rPr lang="en-US" sz="1400" dirty="0" smtClean="0">
                  <a:solidFill>
                    <a:srgbClr val="0070C0"/>
                  </a:solidFill>
                </a:rPr>
                <a:t>RF</a:t>
              </a:r>
              <a:br>
                <a:rPr lang="en-US" sz="1400" dirty="0" smtClean="0">
                  <a:solidFill>
                    <a:srgbClr val="0070C0"/>
                  </a:solidFill>
                </a:rPr>
              </a:br>
              <a:r>
                <a:rPr lang="en-US" sz="1400" dirty="0" smtClean="0">
                  <a:solidFill>
                    <a:srgbClr val="0070C0"/>
                  </a:solidFill>
                </a:rPr>
                <a:t>system</a:t>
              </a:r>
              <a:endParaRPr lang="en-US" sz="1400" dirty="0">
                <a:solidFill>
                  <a:srgbClr val="0070C0"/>
                </a:solidFill>
              </a:endParaRPr>
            </a:p>
          </p:txBody>
        </p:sp>
        <p:cxnSp>
          <p:nvCxnSpPr>
            <p:cNvPr id="12" name="Straight Arrow Connector 11"/>
            <p:cNvCxnSpPr>
              <a:stCxn id="13" idx="0"/>
            </p:cNvCxnSpPr>
            <p:nvPr/>
          </p:nvCxnSpPr>
          <p:spPr>
            <a:xfrm rot="16200000" flipV="1">
              <a:off x="1922718" y="3546256"/>
              <a:ext cx="573202" cy="46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90131" y="3856260"/>
              <a:ext cx="885179" cy="523220"/>
            </a:xfrm>
            <a:prstGeom prst="rect">
              <a:avLst/>
            </a:prstGeom>
            <a:noFill/>
          </p:spPr>
          <p:txBody>
            <a:bodyPr wrap="none" rtlCol="0">
              <a:spAutoFit/>
            </a:bodyPr>
            <a:lstStyle/>
            <a:p>
              <a:r>
                <a:rPr lang="en-US" sz="1400" dirty="0" smtClean="0">
                  <a:solidFill>
                    <a:srgbClr val="0070C0"/>
                  </a:solidFill>
                </a:rPr>
                <a:t>Injection</a:t>
              </a:r>
            </a:p>
            <a:p>
              <a:r>
                <a:rPr lang="en-US" sz="1400" dirty="0" smtClean="0">
                  <a:solidFill>
                    <a:srgbClr val="0070C0"/>
                  </a:solidFill>
                </a:rPr>
                <a:t>septum</a:t>
              </a:r>
              <a:endParaRPr lang="en-US" sz="1400" dirty="0">
                <a:solidFill>
                  <a:srgbClr val="0070C0"/>
                </a:solidFill>
              </a:endParaRPr>
            </a:p>
          </p:txBody>
        </p:sp>
        <p:cxnSp>
          <p:nvCxnSpPr>
            <p:cNvPr id="15" name="Straight Arrow Connector 14"/>
            <p:cNvCxnSpPr>
              <a:stCxn id="16" idx="0"/>
            </p:cNvCxnSpPr>
            <p:nvPr/>
          </p:nvCxnSpPr>
          <p:spPr>
            <a:xfrm rot="16200000" flipV="1">
              <a:off x="2644663" y="3437701"/>
              <a:ext cx="586844" cy="2714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5861" y="3866864"/>
              <a:ext cx="815929" cy="307777"/>
            </a:xfrm>
            <a:prstGeom prst="rect">
              <a:avLst/>
            </a:prstGeom>
            <a:noFill/>
          </p:spPr>
          <p:txBody>
            <a:bodyPr wrap="none" rtlCol="0">
              <a:spAutoFit/>
            </a:bodyPr>
            <a:lstStyle/>
            <a:p>
              <a:r>
                <a:rPr lang="en-US" sz="1400" dirty="0" smtClean="0">
                  <a:solidFill>
                    <a:srgbClr val="0070C0"/>
                  </a:solidFill>
                </a:rPr>
                <a:t>e-cooler</a:t>
              </a:r>
              <a:endParaRPr lang="en-US" sz="1400" dirty="0">
                <a:solidFill>
                  <a:srgbClr val="0070C0"/>
                </a:solidFill>
              </a:endParaRPr>
            </a:p>
          </p:txBody>
        </p:sp>
        <p:sp>
          <p:nvSpPr>
            <p:cNvPr id="18" name="TextBox 17"/>
            <p:cNvSpPr txBox="1"/>
            <p:nvPr/>
          </p:nvSpPr>
          <p:spPr>
            <a:xfrm>
              <a:off x="3678071" y="3869139"/>
              <a:ext cx="724878" cy="523220"/>
            </a:xfrm>
            <a:prstGeom prst="rect">
              <a:avLst/>
            </a:prstGeom>
            <a:noFill/>
          </p:spPr>
          <p:txBody>
            <a:bodyPr wrap="none" rtlCol="0">
              <a:spAutoFit/>
            </a:bodyPr>
            <a:lstStyle/>
            <a:p>
              <a:r>
                <a:rPr lang="en-US" sz="1400" dirty="0" smtClean="0">
                  <a:solidFill>
                    <a:srgbClr val="0070C0"/>
                  </a:solidFill>
                </a:rPr>
                <a:t>Target </a:t>
              </a:r>
            </a:p>
            <a:p>
              <a:r>
                <a:rPr lang="en-US" sz="1400" dirty="0" smtClean="0">
                  <a:solidFill>
                    <a:srgbClr val="0070C0"/>
                  </a:solidFill>
                </a:rPr>
                <a:t>station</a:t>
              </a:r>
              <a:endParaRPr lang="en-US" sz="1400" dirty="0">
                <a:solidFill>
                  <a:srgbClr val="0070C0"/>
                </a:solidFill>
              </a:endParaRPr>
            </a:p>
          </p:txBody>
        </p:sp>
        <p:cxnSp>
          <p:nvCxnSpPr>
            <p:cNvPr id="19" name="Straight Arrow Connector 18"/>
            <p:cNvCxnSpPr>
              <a:stCxn id="18" idx="0"/>
            </p:cNvCxnSpPr>
            <p:nvPr/>
          </p:nvCxnSpPr>
          <p:spPr>
            <a:xfrm rot="16200000" flipV="1">
              <a:off x="3545412" y="3374041"/>
              <a:ext cx="614120" cy="3760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510639" y="271187"/>
            <a:ext cx="4845123" cy="338554"/>
          </a:xfrm>
          <a:prstGeom prst="rect">
            <a:avLst/>
          </a:prstGeom>
        </p:spPr>
        <p:txBody>
          <a:bodyPr wrap="square">
            <a:spAutoFit/>
          </a:bodyPr>
          <a:lstStyle/>
          <a:p>
            <a:r>
              <a:rPr lang="en-US" sz="1600" dirty="0" smtClean="0">
                <a:solidFill>
                  <a:srgbClr val="0070C0"/>
                </a:solidFill>
              </a:rPr>
              <a:t>Calculated </a:t>
            </a:r>
            <a:r>
              <a:rPr lang="en-US" sz="1600" dirty="0" smtClean="0">
                <a:solidFill>
                  <a:srgbClr val="0070C0"/>
                </a:solidFill>
                <a:sym typeface="Symbol"/>
              </a:rPr>
              <a:t></a:t>
            </a:r>
            <a:r>
              <a:rPr lang="en-US" sz="1600" dirty="0" smtClean="0">
                <a:solidFill>
                  <a:srgbClr val="0070C0"/>
                </a:solidFill>
              </a:rPr>
              <a:t> functions for main operation mode</a:t>
            </a:r>
          </a:p>
        </p:txBody>
      </p:sp>
      <p:sp>
        <p:nvSpPr>
          <p:cNvPr id="32" name="TextBox 31"/>
          <p:cNvSpPr txBox="1"/>
          <p:nvPr/>
        </p:nvSpPr>
        <p:spPr>
          <a:xfrm>
            <a:off x="5549498" y="221200"/>
            <a:ext cx="2921377" cy="523220"/>
          </a:xfrm>
          <a:prstGeom prst="rect">
            <a:avLst/>
          </a:prstGeom>
          <a:noFill/>
        </p:spPr>
        <p:txBody>
          <a:bodyPr wrap="none" rtlCol="0">
            <a:spAutoFit/>
          </a:bodyPr>
          <a:lstStyle/>
          <a:p>
            <a:r>
              <a:rPr lang="en-US" sz="2800" dirty="0" smtClean="0"/>
              <a:t>Beam dimensions</a:t>
            </a:r>
            <a:endParaRPr lang="en-US" sz="2800" dirty="0"/>
          </a:p>
        </p:txBody>
      </p:sp>
      <p:cxnSp>
        <p:nvCxnSpPr>
          <p:cNvPr id="40" name="Straight Arrow Connector 39"/>
          <p:cNvCxnSpPr/>
          <p:nvPr/>
        </p:nvCxnSpPr>
        <p:spPr>
          <a:xfrm rot="16200000" flipV="1">
            <a:off x="814615" y="3783443"/>
            <a:ext cx="702945" cy="232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56382" y="4181533"/>
            <a:ext cx="1016112" cy="523220"/>
          </a:xfrm>
          <a:prstGeom prst="rect">
            <a:avLst/>
          </a:prstGeom>
          <a:noFill/>
        </p:spPr>
        <p:txBody>
          <a:bodyPr wrap="square" rtlCol="0">
            <a:spAutoFit/>
          </a:bodyPr>
          <a:lstStyle/>
          <a:p>
            <a:r>
              <a:rPr lang="en-US" sz="1400" dirty="0" smtClean="0">
                <a:solidFill>
                  <a:srgbClr val="0070C0"/>
                </a:solidFill>
              </a:rPr>
              <a:t>Beam profiler</a:t>
            </a:r>
            <a:endParaRPr lang="en-US" sz="1400" dirty="0">
              <a:solidFill>
                <a:srgbClr val="0070C0"/>
              </a:solidFill>
            </a:endParaRPr>
          </a:p>
        </p:txBody>
      </p:sp>
      <p:sp>
        <p:nvSpPr>
          <p:cNvPr id="27" name="TextBox 26"/>
          <p:cNvSpPr txBox="1"/>
          <p:nvPr/>
        </p:nvSpPr>
        <p:spPr>
          <a:xfrm>
            <a:off x="3966353" y="1330039"/>
            <a:ext cx="881973" cy="276999"/>
          </a:xfrm>
          <a:prstGeom prst="rect">
            <a:avLst/>
          </a:prstGeom>
          <a:noFill/>
        </p:spPr>
        <p:txBody>
          <a:bodyPr wrap="none" rtlCol="0">
            <a:spAutoFit/>
          </a:bodyPr>
          <a:lstStyle/>
          <a:p>
            <a:r>
              <a:rPr lang="en-US" sz="1200" dirty="0" smtClean="0"/>
              <a:t>M. Grieser</a:t>
            </a:r>
            <a:endParaRPr lang="en-US" sz="1200" dirty="0"/>
          </a:p>
        </p:txBody>
      </p:sp>
      <p:sp>
        <p:nvSpPr>
          <p:cNvPr id="42" name="Freeform 41"/>
          <p:cNvSpPr/>
          <p:nvPr/>
        </p:nvSpPr>
        <p:spPr>
          <a:xfrm>
            <a:off x="564078" y="4702629"/>
            <a:ext cx="3530930" cy="168233"/>
          </a:xfrm>
          <a:custGeom>
            <a:avLst/>
            <a:gdLst>
              <a:gd name="connsiteX0" fmla="*/ 41564 w 3530930"/>
              <a:gd name="connsiteY0" fmla="*/ 47501 h 168233"/>
              <a:gd name="connsiteX1" fmla="*/ 231569 w 3530930"/>
              <a:gd name="connsiteY1" fmla="*/ 118753 h 168233"/>
              <a:gd name="connsiteX2" fmla="*/ 1430977 w 3530930"/>
              <a:gd name="connsiteY2" fmla="*/ 166254 h 168233"/>
              <a:gd name="connsiteX3" fmla="*/ 3188525 w 3530930"/>
              <a:gd name="connsiteY3" fmla="*/ 106877 h 168233"/>
              <a:gd name="connsiteX4" fmla="*/ 3485408 w 3530930"/>
              <a:gd name="connsiteY4" fmla="*/ 0 h 16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930" h="168233">
                <a:moveTo>
                  <a:pt x="41564" y="47501"/>
                </a:moveTo>
                <a:cubicBezTo>
                  <a:pt x="20782" y="73231"/>
                  <a:pt x="0" y="98961"/>
                  <a:pt x="231569" y="118753"/>
                </a:cubicBezTo>
                <a:cubicBezTo>
                  <a:pt x="463138" y="138545"/>
                  <a:pt x="938151" y="168233"/>
                  <a:pt x="1430977" y="166254"/>
                </a:cubicBezTo>
                <a:cubicBezTo>
                  <a:pt x="1923803" y="164275"/>
                  <a:pt x="2846120" y="134586"/>
                  <a:pt x="3188525" y="106877"/>
                </a:cubicBezTo>
                <a:cubicBezTo>
                  <a:pt x="3530930" y="79168"/>
                  <a:pt x="3508169" y="39584"/>
                  <a:pt x="3485408" y="0"/>
                </a:cubicBezTo>
              </a:path>
            </a:pathLst>
          </a:cu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1781300" y="4690754"/>
            <a:ext cx="963918" cy="338554"/>
          </a:xfrm>
          <a:prstGeom prst="rect">
            <a:avLst/>
          </a:prstGeom>
          <a:solidFill>
            <a:schemeClr val="bg1"/>
          </a:solidFill>
        </p:spPr>
        <p:txBody>
          <a:bodyPr wrap="none" rtlCol="0">
            <a:spAutoFit/>
          </a:bodyPr>
          <a:lstStyle/>
          <a:p>
            <a:r>
              <a:rPr lang="en-US" sz="1600" dirty="0" smtClean="0"/>
              <a:t>exchange</a:t>
            </a:r>
            <a:endParaRPr lang="en-US" sz="1600" dirty="0"/>
          </a:p>
        </p:txBody>
      </p:sp>
      <p:grpSp>
        <p:nvGrpSpPr>
          <p:cNvPr id="49" name="Group 48"/>
          <p:cNvGrpSpPr/>
          <p:nvPr/>
        </p:nvGrpSpPr>
        <p:grpSpPr>
          <a:xfrm>
            <a:off x="3696587" y="1143407"/>
            <a:ext cx="5317499" cy="5529436"/>
            <a:chOff x="3696587" y="1143407"/>
            <a:chExt cx="5317499" cy="5529436"/>
          </a:xfrm>
        </p:grpSpPr>
        <p:grpSp>
          <p:nvGrpSpPr>
            <p:cNvPr id="38" name="Group 37"/>
            <p:cNvGrpSpPr/>
            <p:nvPr/>
          </p:nvGrpSpPr>
          <p:grpSpPr>
            <a:xfrm>
              <a:off x="5099479" y="1143407"/>
              <a:ext cx="3914607" cy="4038110"/>
              <a:chOff x="5099479" y="1416532"/>
              <a:chExt cx="3914607" cy="4038110"/>
            </a:xfrm>
          </p:grpSpPr>
          <p:pic>
            <p:nvPicPr>
              <p:cNvPr id="34" name="Picture 2"/>
              <p:cNvPicPr>
                <a:picLocks noChangeAspect="1" noChangeArrowheads="1"/>
              </p:cNvPicPr>
              <p:nvPr/>
            </p:nvPicPr>
            <p:blipFill>
              <a:blip r:embed="rId7" cstate="print"/>
              <a:srcRect l="32062" t="24118" r="30021" b="29496"/>
              <a:stretch>
                <a:fillRect/>
              </a:stretch>
            </p:blipFill>
            <p:spPr bwMode="auto">
              <a:xfrm>
                <a:off x="5099479" y="2128160"/>
                <a:ext cx="3807725" cy="3159154"/>
              </a:xfrm>
              <a:prstGeom prst="rect">
                <a:avLst/>
              </a:prstGeom>
              <a:noFill/>
              <a:ln w="9525">
                <a:noFill/>
                <a:miter lim="800000"/>
                <a:headEnd/>
                <a:tailEnd/>
              </a:ln>
            </p:spPr>
          </p:pic>
          <p:sp>
            <p:nvSpPr>
              <p:cNvPr id="35" name="TextBox 34"/>
              <p:cNvSpPr txBox="1"/>
              <p:nvPr/>
            </p:nvSpPr>
            <p:spPr>
              <a:xfrm>
                <a:off x="5272644" y="1416532"/>
                <a:ext cx="3681351" cy="646331"/>
              </a:xfrm>
              <a:prstGeom prst="rect">
                <a:avLst/>
              </a:prstGeom>
              <a:noFill/>
            </p:spPr>
            <p:txBody>
              <a:bodyPr wrap="square" rtlCol="0">
                <a:spAutoFit/>
              </a:bodyPr>
              <a:lstStyle/>
              <a:p>
                <a:r>
                  <a:rPr lang="en-US" dirty="0" smtClean="0">
                    <a:solidFill>
                      <a:srgbClr val="FF0000"/>
                    </a:solidFill>
                  </a:rPr>
                  <a:t>Profile of </a:t>
                </a:r>
                <a:r>
                  <a:rPr lang="en-US" dirty="0" err="1" smtClean="0">
                    <a:solidFill>
                      <a:srgbClr val="FF0000"/>
                    </a:solidFill>
                  </a:rPr>
                  <a:t>multiturn</a:t>
                </a:r>
                <a:r>
                  <a:rPr lang="en-US" dirty="0" smtClean="0">
                    <a:solidFill>
                      <a:srgbClr val="FF0000"/>
                    </a:solidFill>
                  </a:rPr>
                  <a:t> injected and cooled </a:t>
                </a:r>
                <a:r>
                  <a:rPr lang="en-US" baseline="30000" dirty="0" smtClean="0">
                    <a:solidFill>
                      <a:srgbClr val="FF0000"/>
                    </a:solidFill>
                  </a:rPr>
                  <a:t>12</a:t>
                </a:r>
                <a:r>
                  <a:rPr lang="en-US" dirty="0" smtClean="0">
                    <a:solidFill>
                      <a:srgbClr val="FF0000"/>
                    </a:solidFill>
                  </a:rPr>
                  <a:t>C</a:t>
                </a:r>
                <a:r>
                  <a:rPr lang="en-US" baseline="30000" dirty="0" smtClean="0">
                    <a:solidFill>
                      <a:srgbClr val="FF0000"/>
                    </a:solidFill>
                  </a:rPr>
                  <a:t>6+</a:t>
                </a:r>
                <a:r>
                  <a:rPr lang="en-US" dirty="0" smtClean="0">
                    <a:solidFill>
                      <a:srgbClr val="FF0000"/>
                    </a:solidFill>
                  </a:rPr>
                  <a:t> beam taken at </a:t>
                </a:r>
                <a:r>
                  <a:rPr lang="en-US" dirty="0" smtClean="0">
                    <a:solidFill>
                      <a:srgbClr val="FF0000"/>
                    </a:solidFill>
                    <a:sym typeface="Symbol"/>
                  </a:rPr>
                  <a:t></a:t>
                </a:r>
                <a:r>
                  <a:rPr lang="en-US" baseline="-25000" dirty="0" smtClean="0">
                    <a:solidFill>
                      <a:srgbClr val="FF0000"/>
                    </a:solidFill>
                    <a:sym typeface="Symbol"/>
                  </a:rPr>
                  <a:t>x</a:t>
                </a:r>
                <a:r>
                  <a:rPr lang="en-US" dirty="0" smtClean="0">
                    <a:solidFill>
                      <a:srgbClr val="FF0000"/>
                    </a:solidFill>
                    <a:sym typeface="Symbol"/>
                  </a:rPr>
                  <a:t>=4 m</a:t>
                </a:r>
                <a:endParaRPr lang="en-US" dirty="0" smtClean="0">
                  <a:solidFill>
                    <a:srgbClr val="FF0000"/>
                  </a:solidFill>
                </a:endParaRPr>
              </a:p>
            </p:txBody>
          </p:sp>
          <p:sp>
            <p:nvSpPr>
              <p:cNvPr id="26" name="TextBox 25"/>
              <p:cNvSpPr txBox="1"/>
              <p:nvPr/>
            </p:nvSpPr>
            <p:spPr>
              <a:xfrm>
                <a:off x="7505211" y="5177643"/>
                <a:ext cx="1508875" cy="276999"/>
              </a:xfrm>
              <a:prstGeom prst="rect">
                <a:avLst/>
              </a:prstGeom>
              <a:noFill/>
            </p:spPr>
            <p:txBody>
              <a:bodyPr wrap="none" rtlCol="0">
                <a:spAutoFit/>
              </a:bodyPr>
              <a:lstStyle/>
              <a:p>
                <a:r>
                  <a:rPr lang="en-US" sz="1200" dirty="0" smtClean="0"/>
                  <a:t>Courtesy M. Grieser</a:t>
                </a:r>
                <a:endParaRPr lang="en-US" sz="1200" dirty="0"/>
              </a:p>
            </p:txBody>
          </p:sp>
        </p:grpSp>
        <p:grpSp>
          <p:nvGrpSpPr>
            <p:cNvPr id="48" name="Group 47"/>
            <p:cNvGrpSpPr/>
            <p:nvPr/>
          </p:nvGrpSpPr>
          <p:grpSpPr>
            <a:xfrm>
              <a:off x="3696587" y="5335217"/>
              <a:ext cx="5225607" cy="1337626"/>
              <a:chOff x="3696587" y="5335217"/>
              <a:chExt cx="5225607" cy="1337626"/>
            </a:xfrm>
          </p:grpSpPr>
          <p:sp>
            <p:nvSpPr>
              <p:cNvPr id="21" name="TextBox 20"/>
              <p:cNvSpPr txBox="1"/>
              <p:nvPr/>
            </p:nvSpPr>
            <p:spPr>
              <a:xfrm>
                <a:off x="5699453" y="5335217"/>
                <a:ext cx="1473244" cy="830997"/>
              </a:xfrm>
              <a:prstGeom prst="rect">
                <a:avLst/>
              </a:prstGeom>
              <a:noFill/>
            </p:spPr>
            <p:txBody>
              <a:bodyPr wrap="square" rtlCol="0">
                <a:spAutoFit/>
              </a:bodyPr>
              <a:lstStyle/>
              <a:p>
                <a:r>
                  <a:rPr lang="en-US" sz="1600" b="1" dirty="0" err="1" smtClean="0">
                    <a:solidFill>
                      <a:schemeClr val="accent6">
                        <a:lumMod val="50000"/>
                      </a:schemeClr>
                    </a:solidFill>
                  </a:rPr>
                  <a:t>x</a:t>
                </a:r>
                <a:r>
                  <a:rPr lang="en-US" sz="1600" b="1" baseline="-25000" dirty="0" err="1" smtClean="0">
                    <a:solidFill>
                      <a:schemeClr val="accent6">
                        <a:lumMod val="50000"/>
                      </a:schemeClr>
                    </a:solidFill>
                  </a:rPr>
                  <a:t>max</a:t>
                </a:r>
                <a:r>
                  <a:rPr lang="en-US" sz="1600" b="1" dirty="0" smtClean="0">
                    <a:solidFill>
                      <a:schemeClr val="accent6">
                        <a:lumMod val="50000"/>
                      </a:schemeClr>
                    </a:solidFill>
                  </a:rPr>
                  <a:t>=18 mm</a:t>
                </a:r>
                <a:endParaRPr lang="en-US" sz="1600" dirty="0" smtClean="0">
                  <a:solidFill>
                    <a:schemeClr val="accent6">
                      <a:lumMod val="50000"/>
                    </a:schemeClr>
                  </a:solidFill>
                </a:endParaRPr>
              </a:p>
              <a:p>
                <a:r>
                  <a:rPr lang="en-US" sz="1600" b="1" dirty="0" err="1" smtClean="0">
                    <a:solidFill>
                      <a:schemeClr val="accent6">
                        <a:lumMod val="50000"/>
                      </a:schemeClr>
                    </a:solidFill>
                  </a:rPr>
                  <a:t>y</a:t>
                </a:r>
                <a:r>
                  <a:rPr lang="en-US" sz="1600" b="1" baseline="-25000" dirty="0" err="1" smtClean="0">
                    <a:solidFill>
                      <a:schemeClr val="accent6">
                        <a:lumMod val="50000"/>
                      </a:schemeClr>
                    </a:solidFill>
                  </a:rPr>
                  <a:t>max</a:t>
                </a:r>
                <a:r>
                  <a:rPr lang="en-US" sz="1600" b="1" dirty="0" smtClean="0">
                    <a:solidFill>
                      <a:schemeClr val="accent6">
                        <a:lumMod val="50000"/>
                      </a:schemeClr>
                    </a:solidFill>
                  </a:rPr>
                  <a:t>~ 6 mm</a:t>
                </a:r>
                <a:r>
                  <a:rPr lang="en-US" sz="1600" dirty="0" smtClean="0">
                    <a:solidFill>
                      <a:schemeClr val="accent6">
                        <a:lumMod val="50000"/>
                      </a:schemeClr>
                    </a:solidFill>
                  </a:rPr>
                  <a:t> 	</a:t>
                </a:r>
                <a:endParaRPr lang="en-US" sz="1600" dirty="0">
                  <a:solidFill>
                    <a:schemeClr val="accent6">
                      <a:lumMod val="50000"/>
                    </a:schemeClr>
                  </a:solidFill>
                </a:endParaRPr>
              </a:p>
            </p:txBody>
          </p:sp>
          <p:sp>
            <p:nvSpPr>
              <p:cNvPr id="46" name="TextBox 45"/>
              <p:cNvSpPr txBox="1"/>
              <p:nvPr/>
            </p:nvSpPr>
            <p:spPr>
              <a:xfrm>
                <a:off x="5728822" y="6088068"/>
                <a:ext cx="1241993" cy="584775"/>
              </a:xfrm>
              <a:prstGeom prst="rect">
                <a:avLst/>
              </a:prstGeom>
              <a:noFill/>
            </p:spPr>
            <p:txBody>
              <a:bodyPr wrap="square" rtlCol="0">
                <a:spAutoFit/>
              </a:bodyPr>
              <a:lstStyle/>
              <a:p>
                <a:r>
                  <a:rPr lang="en-US" sz="1600" b="1" dirty="0" err="1" smtClean="0">
                    <a:solidFill>
                      <a:schemeClr val="accent6">
                        <a:lumMod val="50000"/>
                      </a:schemeClr>
                    </a:solidFill>
                  </a:rPr>
                  <a:t>x</a:t>
                </a:r>
                <a:r>
                  <a:rPr lang="en-US" sz="1600" b="1" baseline="-25000" dirty="0" err="1" smtClean="0">
                    <a:solidFill>
                      <a:schemeClr val="accent6">
                        <a:lumMod val="50000"/>
                      </a:schemeClr>
                    </a:solidFill>
                  </a:rPr>
                  <a:t>max</a:t>
                </a:r>
                <a:r>
                  <a:rPr lang="en-US" sz="1600" b="1" dirty="0" smtClean="0">
                    <a:solidFill>
                      <a:schemeClr val="accent6">
                        <a:lumMod val="50000"/>
                      </a:schemeClr>
                    </a:solidFill>
                  </a:rPr>
                  <a:t>&lt; 1 mm</a:t>
                </a:r>
                <a:endParaRPr lang="en-US" sz="1600" dirty="0" smtClean="0">
                  <a:solidFill>
                    <a:schemeClr val="accent6">
                      <a:lumMod val="50000"/>
                    </a:schemeClr>
                  </a:solidFill>
                </a:endParaRPr>
              </a:p>
              <a:p>
                <a:r>
                  <a:rPr lang="en-US" sz="1600" b="1" dirty="0" err="1" smtClean="0">
                    <a:solidFill>
                      <a:schemeClr val="accent6">
                        <a:lumMod val="50000"/>
                      </a:schemeClr>
                    </a:solidFill>
                  </a:rPr>
                  <a:t>y</a:t>
                </a:r>
                <a:r>
                  <a:rPr lang="en-US" sz="1600" b="1" baseline="-25000" dirty="0" err="1" smtClean="0">
                    <a:solidFill>
                      <a:schemeClr val="accent6">
                        <a:lumMod val="50000"/>
                      </a:schemeClr>
                    </a:solidFill>
                  </a:rPr>
                  <a:t>max</a:t>
                </a:r>
                <a:r>
                  <a:rPr lang="en-US" sz="1600" b="1" dirty="0" smtClean="0">
                    <a:solidFill>
                      <a:schemeClr val="accent6">
                        <a:lumMod val="50000"/>
                      </a:schemeClr>
                    </a:solidFill>
                  </a:rPr>
                  <a:t>&lt; 1 mm </a:t>
                </a:r>
                <a:endParaRPr lang="en-US" dirty="0">
                  <a:solidFill>
                    <a:schemeClr val="accent6">
                      <a:lumMod val="50000"/>
                    </a:schemeClr>
                  </a:solidFill>
                </a:endParaRPr>
              </a:p>
            </p:txBody>
          </p:sp>
          <p:sp>
            <p:nvSpPr>
              <p:cNvPr id="47" name="TextBox 46"/>
              <p:cNvSpPr txBox="1"/>
              <p:nvPr/>
            </p:nvSpPr>
            <p:spPr>
              <a:xfrm>
                <a:off x="3696587" y="5825292"/>
                <a:ext cx="1581843" cy="646331"/>
              </a:xfrm>
              <a:prstGeom prst="rect">
                <a:avLst/>
              </a:prstGeom>
              <a:noFill/>
            </p:spPr>
            <p:txBody>
              <a:bodyPr wrap="none" rtlCol="0">
                <a:spAutoFit/>
              </a:bodyPr>
              <a:lstStyle/>
              <a:p>
                <a:r>
                  <a:rPr lang="en-US" dirty="0" smtClean="0">
                    <a:solidFill>
                      <a:schemeClr val="accent6">
                        <a:lumMod val="50000"/>
                      </a:schemeClr>
                    </a:solidFill>
                  </a:rPr>
                  <a:t>Experimental </a:t>
                </a:r>
                <a:br>
                  <a:rPr lang="en-US" dirty="0" smtClean="0">
                    <a:solidFill>
                      <a:schemeClr val="accent6">
                        <a:lumMod val="50000"/>
                      </a:schemeClr>
                    </a:solidFill>
                  </a:rPr>
                </a:br>
                <a:r>
                  <a:rPr lang="en-US" dirty="0" smtClean="0">
                    <a:solidFill>
                      <a:schemeClr val="accent6">
                        <a:lumMod val="50000"/>
                      </a:schemeClr>
                    </a:solidFill>
                  </a:rPr>
                  <a:t>   beam size</a:t>
                </a:r>
                <a:endParaRPr lang="en-US" dirty="0">
                  <a:solidFill>
                    <a:schemeClr val="accent6">
                      <a:lumMod val="50000"/>
                    </a:schemeClr>
                  </a:solidFill>
                </a:endParaRPr>
              </a:p>
            </p:txBody>
          </p:sp>
          <p:sp>
            <p:nvSpPr>
              <p:cNvPr id="39" name="Rectangle 38"/>
              <p:cNvSpPr/>
              <p:nvPr/>
            </p:nvSpPr>
            <p:spPr>
              <a:xfrm>
                <a:off x="7241349" y="5405643"/>
                <a:ext cx="1680845" cy="523220"/>
              </a:xfrm>
              <a:prstGeom prst="rect">
                <a:avLst/>
              </a:prstGeom>
            </p:spPr>
            <p:txBody>
              <a:bodyPr wrap="none">
                <a:spAutoFit/>
              </a:bodyPr>
              <a:lstStyle/>
              <a:p>
                <a:r>
                  <a:rPr lang="en-US" sz="1400" dirty="0" smtClean="0">
                    <a:solidFill>
                      <a:schemeClr val="accent6">
                        <a:lumMod val="50000"/>
                      </a:schemeClr>
                    </a:solidFill>
                  </a:rPr>
                  <a:t>non-cooled</a:t>
                </a:r>
              </a:p>
              <a:p>
                <a:r>
                  <a:rPr lang="en-US" sz="1400" dirty="0" err="1" smtClean="0">
                    <a:solidFill>
                      <a:schemeClr val="accent6">
                        <a:lumMod val="50000"/>
                      </a:schemeClr>
                    </a:solidFill>
                  </a:rPr>
                  <a:t>multiturn</a:t>
                </a:r>
                <a:r>
                  <a:rPr lang="en-US" sz="1400" dirty="0" smtClean="0">
                    <a:solidFill>
                      <a:schemeClr val="accent6">
                        <a:lumMod val="50000"/>
                      </a:schemeClr>
                    </a:solidFill>
                  </a:rPr>
                  <a:t> injection</a:t>
                </a:r>
                <a:endParaRPr lang="en-US" sz="1400" dirty="0"/>
              </a:p>
            </p:txBody>
          </p:sp>
          <p:sp>
            <p:nvSpPr>
              <p:cNvPr id="44" name="Rectangle 43"/>
              <p:cNvSpPr/>
              <p:nvPr/>
            </p:nvSpPr>
            <p:spPr>
              <a:xfrm>
                <a:off x="7297174" y="6225040"/>
                <a:ext cx="940450" cy="338554"/>
              </a:xfrm>
              <a:prstGeom prst="rect">
                <a:avLst/>
              </a:prstGeom>
            </p:spPr>
            <p:txBody>
              <a:bodyPr wrap="none">
                <a:spAutoFit/>
              </a:bodyPr>
              <a:lstStyle/>
              <a:p>
                <a:r>
                  <a:rPr lang="en-US" sz="1600" dirty="0" smtClean="0">
                    <a:solidFill>
                      <a:schemeClr val="accent6">
                        <a:lumMod val="50000"/>
                      </a:schemeClr>
                    </a:solidFill>
                  </a:rPr>
                  <a:t>e-cooled</a:t>
                </a:r>
                <a:endParaRPr lang="en-US" sz="1600" dirty="0"/>
              </a:p>
            </p:txBody>
          </p:sp>
          <p:sp>
            <p:nvSpPr>
              <p:cNvPr id="45" name="Left Brace 44"/>
              <p:cNvSpPr/>
              <p:nvPr/>
            </p:nvSpPr>
            <p:spPr>
              <a:xfrm>
                <a:off x="5391397" y="5462649"/>
                <a:ext cx="190005" cy="1163782"/>
              </a:xfrm>
              <a:prstGeom prst="lef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1+#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9379028" y="336631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0" y="7089569"/>
            <a:ext cx="8535670" cy="1169551"/>
          </a:xfrm>
          <a:prstGeom prst="rect">
            <a:avLst/>
          </a:prstGeom>
          <a:noFill/>
        </p:spPr>
        <p:txBody>
          <a:bodyPr wrap="none" rtlCol="0">
            <a:spAutoFit/>
          </a:bodyPr>
          <a:lstStyle/>
          <a:p>
            <a:r>
              <a:rPr lang="en-US" sz="1400" dirty="0" smtClean="0"/>
              <a:t>Discuss REX low energy efficiency for varying holding times</a:t>
            </a:r>
          </a:p>
          <a:p>
            <a:r>
              <a:rPr lang="en-US" sz="1400" dirty="0" smtClean="0"/>
              <a:t>Long cooling times =&gt; long collection times =&gt; space charge effects in REXTRAP</a:t>
            </a:r>
          </a:p>
          <a:p>
            <a:r>
              <a:rPr lang="en-US" sz="1400" dirty="0" smtClean="0"/>
              <a:t>	include high beam study of 23Na</a:t>
            </a:r>
          </a:p>
          <a:p>
            <a:r>
              <a:rPr lang="en-US" sz="1400" dirty="0" smtClean="0"/>
              <a:t>	mention change in cyclotron frequency</a:t>
            </a:r>
          </a:p>
          <a:p>
            <a:r>
              <a:rPr lang="en-US" sz="1400" dirty="0" smtClean="0"/>
              <a:t>What current would one be limited to? Trap limited to 1E8 ions/bunch, thus with 2 Hz around 30 pA injected beam</a:t>
            </a:r>
            <a:endParaRPr lang="en-US" sz="1400" dirty="0"/>
          </a:p>
        </p:txBody>
      </p:sp>
      <p:grpSp>
        <p:nvGrpSpPr>
          <p:cNvPr id="12" name="Group 11"/>
          <p:cNvGrpSpPr>
            <a:grpSpLocks/>
          </p:cNvGrpSpPr>
          <p:nvPr/>
        </p:nvGrpSpPr>
        <p:grpSpPr bwMode="auto">
          <a:xfrm>
            <a:off x="9304424" y="0"/>
            <a:ext cx="5867400" cy="3328987"/>
            <a:chOff x="325115" y="2429779"/>
            <a:chExt cx="5867341" cy="3330112"/>
          </a:xfrm>
        </p:grpSpPr>
        <p:graphicFrame>
          <p:nvGraphicFramePr>
            <p:cNvPr id="13" name="Chart 12"/>
            <p:cNvGraphicFramePr>
              <a:graphicFrameLocks/>
            </p:cNvGraphicFramePr>
            <p:nvPr/>
          </p:nvGraphicFramePr>
          <p:xfrm>
            <a:off x="325115" y="2429779"/>
            <a:ext cx="5867341" cy="333011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16"/>
            <p:cNvSpPr txBox="1">
              <a:spLocks noChangeArrowheads="1"/>
            </p:cNvSpPr>
            <p:nvPr/>
          </p:nvSpPr>
          <p:spPr bwMode="auto">
            <a:xfrm rot="-900000">
              <a:off x="3347819" y="3179923"/>
              <a:ext cx="1670650" cy="307777"/>
            </a:xfrm>
            <a:prstGeom prst="rect">
              <a:avLst/>
            </a:prstGeom>
            <a:noFill/>
            <a:ln w="9525">
              <a:noFill/>
              <a:miter lim="800000"/>
              <a:headEnd/>
              <a:tailEnd/>
            </a:ln>
          </p:spPr>
          <p:txBody>
            <a:bodyPr wrap="none">
              <a:spAutoFit/>
            </a:bodyPr>
            <a:lstStyle/>
            <a:p>
              <a:r>
                <a:rPr lang="fr-CH" sz="1400">
                  <a:solidFill>
                    <a:srgbClr val="FF0000"/>
                  </a:solidFill>
                  <a:latin typeface="Verdana" pitchFamily="34" charset="0"/>
                </a:rPr>
                <a:t>Hot from the lab</a:t>
              </a:r>
              <a:endParaRPr lang="fr-FR" sz="1400">
                <a:solidFill>
                  <a:srgbClr val="FF0000"/>
                </a:solidFill>
                <a:latin typeface="Verdana" pitchFamily="34" charset="0"/>
              </a:endParaRPr>
            </a:p>
          </p:txBody>
        </p:sp>
        <p:sp>
          <p:nvSpPr>
            <p:cNvPr id="15" name="Text Box 39"/>
            <p:cNvSpPr txBox="1">
              <a:spLocks noChangeArrowheads="1"/>
            </p:cNvSpPr>
            <p:nvPr/>
          </p:nvSpPr>
          <p:spPr bwMode="auto">
            <a:xfrm>
              <a:off x="3128963" y="4387850"/>
              <a:ext cx="685637" cy="338554"/>
            </a:xfrm>
            <a:prstGeom prst="rect">
              <a:avLst/>
            </a:prstGeom>
            <a:noFill/>
            <a:ln w="9525">
              <a:noFill/>
              <a:miter lim="800000"/>
              <a:headEnd/>
              <a:tailEnd/>
            </a:ln>
          </p:spPr>
          <p:txBody>
            <a:bodyPr wrap="none">
              <a:spAutoFit/>
            </a:bodyPr>
            <a:lstStyle/>
            <a:p>
              <a:r>
                <a:rPr lang="fr-CH" sz="1600" baseline="30000">
                  <a:latin typeface="Corbel" pitchFamily="34" charset="0"/>
                </a:rPr>
                <a:t>23</a:t>
              </a:r>
              <a:r>
                <a:rPr lang="fr-CH" sz="1600">
                  <a:latin typeface="Corbel" pitchFamily="34" charset="0"/>
                </a:rPr>
                <a:t>Na</a:t>
              </a:r>
              <a:r>
                <a:rPr lang="fr-CH" sz="1600" baseline="30000">
                  <a:latin typeface="Corbel" pitchFamily="34" charset="0"/>
                </a:rPr>
                <a:t>7+</a:t>
              </a:r>
              <a:endParaRPr lang="fr-FR" sz="1600" baseline="30000">
                <a:latin typeface="Corbel" pitchFamily="34" charset="0"/>
              </a:endParaRPr>
            </a:p>
          </p:txBody>
        </p:sp>
        <p:sp>
          <p:nvSpPr>
            <p:cNvPr id="16" name="Freeform 15"/>
            <p:cNvSpPr/>
            <p:nvPr/>
          </p:nvSpPr>
          <p:spPr>
            <a:xfrm>
              <a:off x="1122032" y="2985592"/>
              <a:ext cx="4109996" cy="1238668"/>
            </a:xfrm>
            <a:custGeom>
              <a:avLst/>
              <a:gdLst>
                <a:gd name="connsiteX0" fmla="*/ 0 w 4109013"/>
                <a:gd name="connsiteY0" fmla="*/ 0 h 1261641"/>
                <a:gd name="connsiteX1" fmla="*/ 196770 w 4109013"/>
                <a:gd name="connsiteY1" fmla="*/ 277793 h 1261641"/>
                <a:gd name="connsiteX2" fmla="*/ 590309 w 4109013"/>
                <a:gd name="connsiteY2" fmla="*/ 613459 h 1261641"/>
                <a:gd name="connsiteX3" fmla="*/ 1284790 w 4109013"/>
                <a:gd name="connsiteY3" fmla="*/ 844952 h 1261641"/>
                <a:gd name="connsiteX4" fmla="*/ 4109013 w 4109013"/>
                <a:gd name="connsiteY4" fmla="*/ 1261641 h 12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9013" h="1261641">
                  <a:moveTo>
                    <a:pt x="0" y="0"/>
                  </a:moveTo>
                  <a:cubicBezTo>
                    <a:pt x="49192" y="87775"/>
                    <a:pt x="98385" y="175550"/>
                    <a:pt x="196770" y="277793"/>
                  </a:cubicBezTo>
                  <a:cubicBezTo>
                    <a:pt x="295155" y="380036"/>
                    <a:pt x="408972" y="518933"/>
                    <a:pt x="590309" y="613459"/>
                  </a:cubicBezTo>
                  <a:cubicBezTo>
                    <a:pt x="771646" y="707985"/>
                    <a:pt x="698339" y="736922"/>
                    <a:pt x="1284790" y="844952"/>
                  </a:cubicBezTo>
                  <a:cubicBezTo>
                    <a:pt x="1871241" y="952982"/>
                    <a:pt x="2990127" y="1107311"/>
                    <a:pt x="4109013" y="1261641"/>
                  </a:cubicBezTo>
                </a:path>
              </a:pathLst>
            </a:custGeom>
            <a:ln>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9" name="TextBox 18"/>
          <p:cNvSpPr txBox="1"/>
          <p:nvPr/>
        </p:nvSpPr>
        <p:spPr>
          <a:xfrm>
            <a:off x="3004277" y="297770"/>
            <a:ext cx="5820568" cy="523220"/>
          </a:xfrm>
          <a:prstGeom prst="rect">
            <a:avLst/>
          </a:prstGeom>
          <a:noFill/>
        </p:spPr>
        <p:txBody>
          <a:bodyPr wrap="none" rtlCol="0">
            <a:spAutoFit/>
          </a:bodyPr>
          <a:lstStyle/>
          <a:p>
            <a:r>
              <a:rPr lang="en-US" sz="2800" dirty="0" smtClean="0"/>
              <a:t>REX repetition rate </a:t>
            </a:r>
            <a:r>
              <a:rPr lang="en-US" sz="2800" dirty="0" err="1" smtClean="0"/>
              <a:t>vs</a:t>
            </a:r>
            <a:r>
              <a:rPr lang="en-US" sz="2800" dirty="0" smtClean="0"/>
              <a:t>  e-cooling rate</a:t>
            </a:r>
            <a:endParaRPr lang="en-US" sz="2800" dirty="0"/>
          </a:p>
        </p:txBody>
      </p:sp>
      <p:grpSp>
        <p:nvGrpSpPr>
          <p:cNvPr id="21" name="Group 20"/>
          <p:cNvGrpSpPr/>
          <p:nvPr/>
        </p:nvGrpSpPr>
        <p:grpSpPr>
          <a:xfrm>
            <a:off x="0" y="1068779"/>
            <a:ext cx="4825254" cy="2367347"/>
            <a:chOff x="311988" y="1064524"/>
            <a:chExt cx="4660879" cy="2286702"/>
          </a:xfrm>
        </p:grpSpPr>
        <p:pic>
          <p:nvPicPr>
            <p:cNvPr id="17" name="Picture 5"/>
            <p:cNvPicPr>
              <a:picLocks noChangeAspect="1" noChangeArrowheads="1"/>
            </p:cNvPicPr>
            <p:nvPr/>
          </p:nvPicPr>
          <p:blipFill>
            <a:blip r:embed="rId5" cstate="print"/>
            <a:srcRect t="30059" b="38338"/>
            <a:stretch>
              <a:fillRect/>
            </a:stretch>
          </p:blipFill>
          <p:spPr bwMode="auto">
            <a:xfrm>
              <a:off x="311988" y="1064524"/>
              <a:ext cx="4660879" cy="2060813"/>
            </a:xfrm>
            <a:prstGeom prst="rect">
              <a:avLst/>
            </a:prstGeom>
            <a:noFill/>
          </p:spPr>
        </p:pic>
        <p:sp>
          <p:nvSpPr>
            <p:cNvPr id="20" name="TextBox 19"/>
            <p:cNvSpPr txBox="1"/>
            <p:nvPr/>
          </p:nvSpPr>
          <p:spPr>
            <a:xfrm>
              <a:off x="2729552" y="3043449"/>
              <a:ext cx="288862" cy="307777"/>
            </a:xfrm>
            <a:prstGeom prst="rect">
              <a:avLst/>
            </a:prstGeom>
            <a:noFill/>
          </p:spPr>
          <p:txBody>
            <a:bodyPr wrap="none" rtlCol="0">
              <a:spAutoFit/>
            </a:bodyPr>
            <a:lstStyle/>
            <a:p>
              <a:r>
                <a:rPr lang="en-US" sz="1400" dirty="0" smtClean="0">
                  <a:solidFill>
                    <a:srgbClr val="565656"/>
                  </a:solidFill>
                </a:rPr>
                <a:t>A</a:t>
              </a:r>
              <a:endParaRPr lang="en-US" sz="1400" dirty="0">
                <a:solidFill>
                  <a:srgbClr val="565656"/>
                </a:solidFill>
              </a:endParaRPr>
            </a:p>
          </p:txBody>
        </p:sp>
      </p:grpSp>
      <p:sp>
        <p:nvSpPr>
          <p:cNvPr id="22" name="TextBox 21"/>
          <p:cNvSpPr txBox="1"/>
          <p:nvPr/>
        </p:nvSpPr>
        <p:spPr>
          <a:xfrm>
            <a:off x="5568287" y="1337480"/>
            <a:ext cx="2836033" cy="369332"/>
          </a:xfrm>
          <a:prstGeom prst="rect">
            <a:avLst/>
          </a:prstGeom>
          <a:noFill/>
        </p:spPr>
        <p:txBody>
          <a:bodyPr wrap="none" rtlCol="0">
            <a:spAutoFit/>
          </a:bodyPr>
          <a:lstStyle/>
          <a:p>
            <a:r>
              <a:rPr lang="en-US" dirty="0" err="1" smtClean="0">
                <a:solidFill>
                  <a:srgbClr val="0000CC"/>
                </a:solidFill>
              </a:rPr>
              <a:t>T</a:t>
            </a:r>
            <a:r>
              <a:rPr lang="en-US" baseline="-25000" dirty="0" err="1" smtClean="0">
                <a:solidFill>
                  <a:srgbClr val="0000CC"/>
                </a:solidFill>
              </a:rPr>
              <a:t>breed</a:t>
            </a:r>
            <a:r>
              <a:rPr lang="en-US" dirty="0" smtClean="0">
                <a:solidFill>
                  <a:srgbClr val="0000CC"/>
                </a:solidFill>
              </a:rPr>
              <a:t> &lt; </a:t>
            </a:r>
            <a:r>
              <a:rPr lang="en-US" dirty="0" err="1" smtClean="0">
                <a:solidFill>
                  <a:srgbClr val="0000CC"/>
                </a:solidFill>
              </a:rPr>
              <a:t>T</a:t>
            </a:r>
            <a:r>
              <a:rPr lang="en-US" baseline="-25000" dirty="0" err="1" smtClean="0">
                <a:solidFill>
                  <a:srgbClr val="0000CC"/>
                </a:solidFill>
              </a:rPr>
              <a:t>ecool</a:t>
            </a:r>
            <a:r>
              <a:rPr lang="en-US" dirty="0" smtClean="0">
                <a:solidFill>
                  <a:srgbClr val="0000CC"/>
                </a:solidFill>
              </a:rPr>
              <a:t> in many cases</a:t>
            </a:r>
          </a:p>
        </p:txBody>
      </p:sp>
      <p:sp>
        <p:nvSpPr>
          <p:cNvPr id="24" name="TextBox 23"/>
          <p:cNvSpPr txBox="1"/>
          <p:nvPr/>
        </p:nvSpPr>
        <p:spPr>
          <a:xfrm>
            <a:off x="4831307" y="2169994"/>
            <a:ext cx="4212372" cy="369332"/>
          </a:xfrm>
          <a:prstGeom prst="rect">
            <a:avLst/>
          </a:prstGeom>
          <a:noFill/>
        </p:spPr>
        <p:txBody>
          <a:bodyPr wrap="none" rtlCol="0">
            <a:spAutoFit/>
          </a:bodyPr>
          <a:lstStyle/>
          <a:p>
            <a:r>
              <a:rPr lang="en-US" dirty="0" smtClean="0">
                <a:solidFill>
                  <a:srgbClr val="0000CC"/>
                </a:solidFill>
              </a:rPr>
              <a:t>Keep them in 1. REXEBIS or 2. REXTRAP</a:t>
            </a:r>
          </a:p>
        </p:txBody>
      </p:sp>
      <p:grpSp>
        <p:nvGrpSpPr>
          <p:cNvPr id="29" name="Group 28"/>
          <p:cNvGrpSpPr/>
          <p:nvPr/>
        </p:nvGrpSpPr>
        <p:grpSpPr>
          <a:xfrm>
            <a:off x="6411606" y="2251881"/>
            <a:ext cx="955344" cy="232012"/>
            <a:chOff x="6209731" y="2251881"/>
            <a:chExt cx="955344" cy="232012"/>
          </a:xfrm>
        </p:grpSpPr>
        <p:cxnSp>
          <p:nvCxnSpPr>
            <p:cNvPr id="26" name="Straight Connector 25"/>
            <p:cNvCxnSpPr/>
            <p:nvPr/>
          </p:nvCxnSpPr>
          <p:spPr>
            <a:xfrm flipV="1">
              <a:off x="6209731" y="2251881"/>
              <a:ext cx="887105" cy="2320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25654" y="2267803"/>
              <a:ext cx="939421" cy="202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5240741" y="2825087"/>
            <a:ext cx="1525546" cy="369332"/>
          </a:xfrm>
          <a:prstGeom prst="rect">
            <a:avLst/>
          </a:prstGeom>
          <a:noFill/>
        </p:spPr>
        <p:txBody>
          <a:bodyPr wrap="none" rtlCol="0">
            <a:spAutoFit/>
          </a:bodyPr>
          <a:lstStyle/>
          <a:p>
            <a:r>
              <a:rPr lang="en-US" dirty="0" smtClean="0">
                <a:solidFill>
                  <a:srgbClr val="0000CC"/>
                </a:solidFill>
              </a:rPr>
              <a:t>q</a:t>
            </a:r>
            <a:r>
              <a:rPr lang="en-US" baseline="30000" dirty="0" smtClean="0">
                <a:solidFill>
                  <a:srgbClr val="0000CC"/>
                </a:solidFill>
              </a:rPr>
              <a:t>+</a:t>
            </a:r>
            <a:r>
              <a:rPr lang="en-US" dirty="0" smtClean="0">
                <a:solidFill>
                  <a:srgbClr val="0000CC"/>
                </a:solidFill>
              </a:rPr>
              <a:t> dependent</a:t>
            </a:r>
            <a:endParaRPr lang="en-US" dirty="0">
              <a:solidFill>
                <a:srgbClr val="0000CC"/>
              </a:solidFill>
            </a:endParaRPr>
          </a:p>
        </p:txBody>
      </p:sp>
      <p:cxnSp>
        <p:nvCxnSpPr>
          <p:cNvPr id="33" name="Straight Arrow Connector 32"/>
          <p:cNvCxnSpPr/>
          <p:nvPr/>
        </p:nvCxnSpPr>
        <p:spPr>
          <a:xfrm rot="5400000" flipH="1" flipV="1">
            <a:off x="6099800" y="2421461"/>
            <a:ext cx="354840" cy="5474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65157" y="3550722"/>
            <a:ext cx="8878843" cy="1956936"/>
            <a:chOff x="265157" y="3550722"/>
            <a:chExt cx="8878843" cy="1956936"/>
          </a:xfrm>
        </p:grpSpPr>
        <p:pic>
          <p:nvPicPr>
            <p:cNvPr id="27649" name="Picture 1"/>
            <p:cNvPicPr>
              <a:picLocks noChangeAspect="1" noChangeArrowheads="1"/>
            </p:cNvPicPr>
            <p:nvPr/>
          </p:nvPicPr>
          <p:blipFill>
            <a:blip r:embed="rId6" cstate="print"/>
            <a:srcRect l="41832" t="48367" r="18177" b="38739"/>
            <a:stretch>
              <a:fillRect/>
            </a:stretch>
          </p:blipFill>
          <p:spPr bwMode="auto">
            <a:xfrm>
              <a:off x="3465531" y="3550722"/>
              <a:ext cx="5678469" cy="1650670"/>
            </a:xfrm>
            <a:prstGeom prst="rect">
              <a:avLst/>
            </a:prstGeom>
            <a:noFill/>
            <a:ln w="9525">
              <a:noFill/>
              <a:miter lim="800000"/>
              <a:headEnd/>
              <a:tailEnd/>
            </a:ln>
          </p:spPr>
        </p:pic>
        <p:sp>
          <p:nvSpPr>
            <p:cNvPr id="35" name="TextBox 34"/>
            <p:cNvSpPr txBox="1"/>
            <p:nvPr/>
          </p:nvSpPr>
          <p:spPr>
            <a:xfrm>
              <a:off x="278807" y="3698544"/>
              <a:ext cx="2931893" cy="369332"/>
            </a:xfrm>
            <a:prstGeom prst="rect">
              <a:avLst/>
            </a:prstGeom>
            <a:noFill/>
          </p:spPr>
          <p:txBody>
            <a:bodyPr wrap="none" rtlCol="0">
              <a:spAutoFit/>
            </a:bodyPr>
            <a:lstStyle/>
            <a:p>
              <a:r>
                <a:rPr lang="en-US" dirty="0" smtClean="0">
                  <a:solidFill>
                    <a:srgbClr val="C00000"/>
                  </a:solidFill>
                </a:rPr>
                <a:t>Holding time in REXTRAP?</a:t>
              </a:r>
              <a:endParaRPr lang="en-US" dirty="0">
                <a:solidFill>
                  <a:srgbClr val="C00000"/>
                </a:solidFill>
              </a:endParaRPr>
            </a:p>
          </p:txBody>
        </p:sp>
        <p:sp>
          <p:nvSpPr>
            <p:cNvPr id="36" name="TextBox 35"/>
            <p:cNvSpPr txBox="1"/>
            <p:nvPr/>
          </p:nvSpPr>
          <p:spPr>
            <a:xfrm>
              <a:off x="265157" y="4067033"/>
              <a:ext cx="3435556" cy="830997"/>
            </a:xfrm>
            <a:prstGeom prst="rect">
              <a:avLst/>
            </a:prstGeom>
            <a:noFill/>
          </p:spPr>
          <p:txBody>
            <a:bodyPr wrap="none" rtlCol="0">
              <a:spAutoFit/>
            </a:bodyPr>
            <a:lstStyle/>
            <a:p>
              <a:r>
                <a:rPr lang="en-US" sz="1600" dirty="0" smtClean="0">
                  <a:solidFill>
                    <a:srgbClr val="C00000"/>
                  </a:solidFill>
                </a:rPr>
                <a:t>* </a:t>
              </a:r>
              <a:r>
                <a:rPr lang="en-US" sz="1600" baseline="30000" dirty="0" smtClean="0">
                  <a:solidFill>
                    <a:srgbClr val="C00000"/>
                  </a:solidFill>
                </a:rPr>
                <a:t>60</a:t>
              </a:r>
              <a:r>
                <a:rPr lang="en-US" sz="1600" dirty="0" smtClean="0">
                  <a:solidFill>
                    <a:srgbClr val="C00000"/>
                  </a:solidFill>
                </a:rPr>
                <a:t>Ni</a:t>
              </a:r>
              <a:r>
                <a:rPr lang="en-US" sz="1600" baseline="30000" dirty="0" smtClean="0">
                  <a:solidFill>
                    <a:srgbClr val="C00000"/>
                  </a:solidFill>
                </a:rPr>
                <a:t>+</a:t>
              </a:r>
              <a:r>
                <a:rPr lang="en-US" sz="1600" dirty="0" smtClean="0">
                  <a:solidFill>
                    <a:srgbClr val="C00000"/>
                  </a:solidFill>
                </a:rPr>
                <a:t> and </a:t>
              </a:r>
              <a:r>
                <a:rPr lang="en-US" sz="1600" baseline="30000" dirty="0" smtClean="0">
                  <a:solidFill>
                    <a:srgbClr val="C00000"/>
                  </a:solidFill>
                </a:rPr>
                <a:t>87</a:t>
              </a:r>
              <a:r>
                <a:rPr lang="en-US" sz="1600" dirty="0" smtClean="0">
                  <a:solidFill>
                    <a:srgbClr val="C00000"/>
                  </a:solidFill>
                </a:rPr>
                <a:t>Rb</a:t>
              </a:r>
              <a:r>
                <a:rPr lang="en-US" sz="1600" baseline="30000" dirty="0" smtClean="0">
                  <a:solidFill>
                    <a:srgbClr val="C00000"/>
                  </a:solidFill>
                </a:rPr>
                <a:t>+</a:t>
              </a:r>
              <a:r>
                <a:rPr lang="en-US" sz="1600" dirty="0" smtClean="0">
                  <a:solidFill>
                    <a:srgbClr val="C00000"/>
                  </a:solidFill>
                </a:rPr>
                <a:t> kept for at least 1.5 s</a:t>
              </a:r>
            </a:p>
            <a:p>
              <a:endParaRPr lang="en-US" sz="1600" dirty="0" smtClean="0">
                <a:solidFill>
                  <a:srgbClr val="C00000"/>
                </a:solidFill>
              </a:endParaRPr>
            </a:p>
            <a:p>
              <a:r>
                <a:rPr lang="en-US" sz="1600" dirty="0" smtClean="0">
                  <a:solidFill>
                    <a:srgbClr val="C00000"/>
                  </a:solidFill>
                </a:rPr>
                <a:t>* Noble gas ions - charge exchange</a:t>
              </a:r>
            </a:p>
          </p:txBody>
        </p:sp>
        <p:sp>
          <p:nvSpPr>
            <p:cNvPr id="37" name="TextBox 36"/>
            <p:cNvSpPr txBox="1"/>
            <p:nvPr/>
          </p:nvSpPr>
          <p:spPr>
            <a:xfrm>
              <a:off x="6368477" y="5261437"/>
              <a:ext cx="2539478" cy="246221"/>
            </a:xfrm>
            <a:prstGeom prst="rect">
              <a:avLst/>
            </a:prstGeom>
            <a:noFill/>
          </p:spPr>
          <p:txBody>
            <a:bodyPr wrap="none" rtlCol="0">
              <a:spAutoFit/>
            </a:bodyPr>
            <a:lstStyle/>
            <a:p>
              <a:r>
                <a:rPr lang="en-US" sz="1000" dirty="0" smtClean="0"/>
                <a:t>P. Delahaye et al., </a:t>
              </a:r>
              <a:r>
                <a:rPr lang="en-US" sz="1000" dirty="0" err="1" smtClean="0"/>
                <a:t>Nucl</a:t>
              </a:r>
              <a:r>
                <a:rPr lang="en-US" sz="1000" dirty="0" smtClean="0"/>
                <a:t> Phys A746 (2004) 604</a:t>
              </a:r>
              <a:endParaRPr lang="en-US" sz="1000" dirty="0"/>
            </a:p>
          </p:txBody>
        </p:sp>
        <p:cxnSp>
          <p:nvCxnSpPr>
            <p:cNvPr id="39" name="Straight Arrow Connector 38"/>
            <p:cNvCxnSpPr/>
            <p:nvPr/>
          </p:nvCxnSpPr>
          <p:spPr>
            <a:xfrm>
              <a:off x="3467594" y="4750131"/>
              <a:ext cx="515780" cy="609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445324" y="5468943"/>
            <a:ext cx="7840640" cy="1138773"/>
          </a:xfrm>
          <a:prstGeom prst="rect">
            <a:avLst/>
          </a:prstGeom>
        </p:spPr>
        <p:txBody>
          <a:bodyPr wrap="square">
            <a:spAutoFit/>
          </a:bodyPr>
          <a:lstStyle/>
          <a:p>
            <a:r>
              <a:rPr lang="en-US" dirty="0" smtClean="0">
                <a:solidFill>
                  <a:schemeClr val="accent6">
                    <a:lumMod val="50000"/>
                  </a:schemeClr>
                </a:solidFill>
              </a:rPr>
              <a:t>Worries</a:t>
            </a:r>
          </a:p>
          <a:p>
            <a:r>
              <a:rPr lang="en-US" sz="1600" dirty="0" smtClean="0">
                <a:solidFill>
                  <a:schemeClr val="accent6">
                    <a:lumMod val="50000"/>
                  </a:schemeClr>
                </a:solidFill>
              </a:rPr>
              <a:t>- REXTRAP space-charge effects (</a:t>
            </a:r>
            <a:r>
              <a:rPr lang="en-US" sz="1600" dirty="0" smtClean="0">
                <a:solidFill>
                  <a:schemeClr val="accent6">
                    <a:lumMod val="50000"/>
                  </a:schemeClr>
                </a:solidFill>
                <a:sym typeface="Symbol"/>
              </a:rPr>
              <a:t></a:t>
            </a:r>
            <a:r>
              <a:rPr lang="en-US" sz="1600" baseline="-25000" dirty="0" smtClean="0">
                <a:solidFill>
                  <a:schemeClr val="accent6">
                    <a:lumMod val="50000"/>
                  </a:schemeClr>
                </a:solidFill>
              </a:rPr>
              <a:t>c</a:t>
            </a:r>
            <a:r>
              <a:rPr lang="en-US" sz="1600" dirty="0" smtClean="0">
                <a:solidFill>
                  <a:schemeClr val="accent6">
                    <a:lumMod val="50000"/>
                  </a:schemeClr>
                </a:solidFill>
              </a:rPr>
              <a:t> changes; efficiency decreases)</a:t>
            </a:r>
          </a:p>
          <a:p>
            <a:r>
              <a:rPr lang="en-US" sz="1600" dirty="0" smtClean="0">
                <a:solidFill>
                  <a:schemeClr val="accent6">
                    <a:lumMod val="50000"/>
                  </a:schemeClr>
                </a:solidFill>
              </a:rPr>
              <a:t>- Short-lived ions</a:t>
            </a:r>
          </a:p>
          <a:p>
            <a:r>
              <a:rPr lang="en-US" i="1" dirty="0" smtClean="0">
                <a:solidFill>
                  <a:schemeClr val="accent6">
                    <a:lumMod val="50000"/>
                  </a:schemeClr>
                </a:solidFill>
              </a:rPr>
              <a:t>			? Speed up e-cooling ?</a:t>
            </a:r>
          </a:p>
        </p:txBody>
      </p:sp>
      <p:sp>
        <p:nvSpPr>
          <p:cNvPr id="30" name="TextBox 29"/>
          <p:cNvSpPr txBox="1"/>
          <p:nvPr/>
        </p:nvSpPr>
        <p:spPr>
          <a:xfrm>
            <a:off x="1733792" y="1151910"/>
            <a:ext cx="1757725" cy="338554"/>
          </a:xfrm>
          <a:prstGeom prst="rect">
            <a:avLst/>
          </a:prstGeom>
          <a:noFill/>
        </p:spPr>
        <p:txBody>
          <a:bodyPr wrap="none" rtlCol="0">
            <a:spAutoFit/>
          </a:bodyPr>
          <a:lstStyle/>
          <a:p>
            <a:r>
              <a:rPr lang="en-US" sz="1600" dirty="0" smtClean="0"/>
              <a:t>EBIS breeding time</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asenraum"/>
          <p:cNvPicPr>
            <a:picLocks noChangeAspect="1" noChangeArrowheads="1"/>
          </p:cNvPicPr>
          <p:nvPr/>
        </p:nvPicPr>
        <p:blipFill>
          <a:blip r:embed="rId4" cstate="print"/>
          <a:srcRect/>
          <a:stretch>
            <a:fillRect/>
          </a:stretch>
        </p:blipFill>
        <p:spPr bwMode="auto">
          <a:xfrm>
            <a:off x="186234" y="-4032"/>
            <a:ext cx="4089256" cy="3346489"/>
          </a:xfrm>
          <a:prstGeom prst="rect">
            <a:avLst/>
          </a:prstGeom>
          <a:noFill/>
        </p:spPr>
      </p:pic>
      <p:sp>
        <p:nvSpPr>
          <p:cNvPr id="5" name="Text Box 5"/>
          <p:cNvSpPr txBox="1">
            <a:spLocks noChangeArrowheads="1"/>
          </p:cNvSpPr>
          <p:nvPr/>
        </p:nvSpPr>
        <p:spPr bwMode="auto">
          <a:xfrm>
            <a:off x="4449129" y="2438103"/>
            <a:ext cx="2054730" cy="338554"/>
          </a:xfrm>
          <a:prstGeom prst="rect">
            <a:avLst/>
          </a:prstGeom>
          <a:noFill/>
          <a:ln w="9525">
            <a:noFill/>
            <a:miter lim="800000"/>
            <a:headEnd/>
            <a:tailEnd/>
          </a:ln>
          <a:effectLst/>
        </p:spPr>
        <p:txBody>
          <a:bodyPr wrap="none">
            <a:spAutoFit/>
          </a:bodyPr>
          <a:lstStyle/>
          <a:p>
            <a:r>
              <a:rPr lang="en-US" sz="1600" dirty="0" smtClean="0">
                <a:solidFill>
                  <a:srgbClr val="FF3300"/>
                </a:solidFill>
              </a:rPr>
              <a:t>TSR acceptance ellipse</a:t>
            </a:r>
            <a:endParaRPr lang="en-US" sz="1600" dirty="0">
              <a:solidFill>
                <a:srgbClr val="FF3300"/>
              </a:solidFill>
            </a:endParaRPr>
          </a:p>
        </p:txBody>
      </p:sp>
      <p:sp>
        <p:nvSpPr>
          <p:cNvPr id="6" name="Line 6"/>
          <p:cNvSpPr>
            <a:spLocks noChangeShapeType="1"/>
          </p:cNvSpPr>
          <p:nvPr/>
        </p:nvSpPr>
        <p:spPr bwMode="auto">
          <a:xfrm flipH="1" flipV="1">
            <a:off x="3253836" y="2274908"/>
            <a:ext cx="1111129" cy="338895"/>
          </a:xfrm>
          <a:prstGeom prst="line">
            <a:avLst/>
          </a:prstGeom>
          <a:noFill/>
          <a:ln w="12700">
            <a:solidFill>
              <a:srgbClr val="FF3300"/>
            </a:solidFill>
            <a:round/>
            <a:headEnd/>
            <a:tailEnd type="triangle" w="med" len="med"/>
          </a:ln>
          <a:effectLst/>
        </p:spPr>
        <p:txBody>
          <a:bodyPr/>
          <a:lstStyle/>
          <a:p>
            <a:endParaRPr lang="en-US"/>
          </a:p>
        </p:txBody>
      </p:sp>
      <p:sp>
        <p:nvSpPr>
          <p:cNvPr id="7" name="Line 7"/>
          <p:cNvSpPr>
            <a:spLocks noChangeShapeType="1"/>
          </p:cNvSpPr>
          <p:nvPr/>
        </p:nvSpPr>
        <p:spPr bwMode="auto">
          <a:xfrm flipH="1" flipV="1">
            <a:off x="3645723" y="1033151"/>
            <a:ext cx="754826" cy="157473"/>
          </a:xfrm>
          <a:prstGeom prst="line">
            <a:avLst/>
          </a:prstGeom>
          <a:noFill/>
          <a:ln w="12700">
            <a:solidFill>
              <a:srgbClr val="C00000"/>
            </a:solidFill>
            <a:round/>
            <a:headEnd/>
            <a:tailEnd type="triangle" w="med" len="med"/>
          </a:ln>
          <a:effectLst/>
        </p:spPr>
        <p:txBody>
          <a:bodyPr/>
          <a:lstStyle/>
          <a:p>
            <a:endParaRPr lang="en-US"/>
          </a:p>
        </p:txBody>
      </p:sp>
      <p:sp>
        <p:nvSpPr>
          <p:cNvPr id="8" name="Text Box 8"/>
          <p:cNvSpPr txBox="1">
            <a:spLocks noChangeArrowheads="1"/>
          </p:cNvSpPr>
          <p:nvPr/>
        </p:nvSpPr>
        <p:spPr bwMode="auto">
          <a:xfrm>
            <a:off x="4467802" y="1001461"/>
            <a:ext cx="1742498" cy="338554"/>
          </a:xfrm>
          <a:prstGeom prst="rect">
            <a:avLst/>
          </a:prstGeom>
          <a:noFill/>
          <a:ln w="9525">
            <a:noFill/>
            <a:miter lim="800000"/>
            <a:headEnd/>
            <a:tailEnd/>
          </a:ln>
          <a:effectLst/>
        </p:spPr>
        <p:txBody>
          <a:bodyPr wrap="square">
            <a:spAutoFit/>
          </a:bodyPr>
          <a:lstStyle/>
          <a:p>
            <a:r>
              <a:rPr lang="en-US" sz="1600" dirty="0">
                <a:solidFill>
                  <a:srgbClr val="C00000"/>
                </a:solidFill>
              </a:rPr>
              <a:t>septum thickness</a:t>
            </a:r>
          </a:p>
        </p:txBody>
      </p:sp>
      <p:sp>
        <p:nvSpPr>
          <p:cNvPr id="9" name="Line 9"/>
          <p:cNvSpPr>
            <a:spLocks noChangeShapeType="1"/>
          </p:cNvSpPr>
          <p:nvPr/>
        </p:nvSpPr>
        <p:spPr bwMode="auto">
          <a:xfrm flipH="1" flipV="1">
            <a:off x="3458556" y="1729896"/>
            <a:ext cx="936024" cy="208085"/>
          </a:xfrm>
          <a:prstGeom prst="line">
            <a:avLst/>
          </a:prstGeom>
          <a:noFill/>
          <a:ln w="12700">
            <a:solidFill>
              <a:schemeClr val="tx1"/>
            </a:solidFill>
            <a:round/>
            <a:headEnd/>
            <a:tailEnd type="triangle" w="med" len="med"/>
          </a:ln>
          <a:effectLst/>
        </p:spPr>
        <p:txBody>
          <a:bodyPr/>
          <a:lstStyle/>
          <a:p>
            <a:endParaRPr lang="en-US"/>
          </a:p>
        </p:txBody>
      </p:sp>
      <p:sp>
        <p:nvSpPr>
          <p:cNvPr id="10" name="Text Box 10"/>
          <p:cNvSpPr txBox="1">
            <a:spLocks noChangeArrowheads="1"/>
          </p:cNvSpPr>
          <p:nvPr/>
        </p:nvSpPr>
        <p:spPr bwMode="auto">
          <a:xfrm>
            <a:off x="4453173" y="1617468"/>
            <a:ext cx="3222677" cy="584775"/>
          </a:xfrm>
          <a:prstGeom prst="rect">
            <a:avLst/>
          </a:prstGeom>
          <a:noFill/>
          <a:ln w="9525">
            <a:noFill/>
            <a:miter lim="800000"/>
            <a:headEnd/>
            <a:tailEnd/>
          </a:ln>
          <a:effectLst/>
        </p:spPr>
        <p:txBody>
          <a:bodyPr wrap="none">
            <a:spAutoFit/>
          </a:bodyPr>
          <a:lstStyle/>
          <a:p>
            <a:r>
              <a:rPr lang="en-US" sz="1600" dirty="0"/>
              <a:t>p</a:t>
            </a:r>
            <a:r>
              <a:rPr lang="en-US" sz="1600" dirty="0" smtClean="0"/>
              <a:t>hase </a:t>
            </a:r>
            <a:r>
              <a:rPr lang="en-US" sz="1600" dirty="0"/>
              <a:t>space </a:t>
            </a:r>
            <a:r>
              <a:rPr lang="en-US" sz="1600" dirty="0" smtClean="0"/>
              <a:t>injector beam (tandem</a:t>
            </a:r>
            <a:r>
              <a:rPr lang="en-US" sz="1600" dirty="0"/>
              <a:t>)</a:t>
            </a:r>
          </a:p>
          <a:p>
            <a:r>
              <a:rPr lang="en-US" sz="1600" dirty="0">
                <a:cs typeface="Times New Roman" pitchFamily="18" charset="0"/>
              </a:rPr>
              <a:t>ε=1.5  </a:t>
            </a:r>
            <a:r>
              <a:rPr lang="en-US" sz="1600" dirty="0" smtClean="0">
                <a:cs typeface="Times New Roman" pitchFamily="18" charset="0"/>
              </a:rPr>
              <a:t>mm </a:t>
            </a:r>
            <a:r>
              <a:rPr lang="en-US" sz="1600" dirty="0" err="1" smtClean="0">
                <a:cs typeface="Times New Roman" pitchFamily="18" charset="0"/>
              </a:rPr>
              <a:t>mrad</a:t>
            </a:r>
            <a:r>
              <a:rPr lang="en-US" sz="1600" dirty="0" smtClean="0">
                <a:cs typeface="Times New Roman" pitchFamily="18" charset="0"/>
              </a:rPr>
              <a:t> at ~6 </a:t>
            </a:r>
            <a:r>
              <a:rPr lang="en-US" sz="1600" dirty="0" err="1" smtClean="0">
                <a:cs typeface="Times New Roman" pitchFamily="18" charset="0"/>
              </a:rPr>
              <a:t>MeV</a:t>
            </a:r>
            <a:r>
              <a:rPr lang="en-US" sz="1600" dirty="0" smtClean="0">
                <a:cs typeface="Times New Roman" pitchFamily="18" charset="0"/>
              </a:rPr>
              <a:t>/u </a:t>
            </a:r>
            <a:endParaRPr lang="en-US" sz="1600" dirty="0">
              <a:cs typeface="Times New Roman" pitchFamily="18" charset="0"/>
            </a:endParaRPr>
          </a:p>
        </p:txBody>
      </p:sp>
      <p:sp>
        <p:nvSpPr>
          <p:cNvPr id="11" name="TextBox 10"/>
          <p:cNvSpPr txBox="1"/>
          <p:nvPr/>
        </p:nvSpPr>
        <p:spPr>
          <a:xfrm>
            <a:off x="882704" y="3376228"/>
            <a:ext cx="3384495" cy="523220"/>
          </a:xfrm>
          <a:prstGeom prst="rect">
            <a:avLst/>
          </a:prstGeom>
          <a:noFill/>
        </p:spPr>
        <p:txBody>
          <a:bodyPr wrap="square" rtlCol="0">
            <a:spAutoFit/>
          </a:bodyPr>
          <a:lstStyle/>
          <a:p>
            <a:r>
              <a:rPr lang="en-US" sz="1400" dirty="0" smtClean="0">
                <a:solidFill>
                  <a:srgbClr val="0000CC"/>
                </a:solidFill>
              </a:rPr>
              <a:t>Completely filled transverse phase space </a:t>
            </a:r>
          </a:p>
          <a:p>
            <a:r>
              <a:rPr lang="en-US" sz="1400" dirty="0" smtClean="0">
                <a:solidFill>
                  <a:srgbClr val="0000CC"/>
                </a:solidFill>
              </a:rPr>
              <a:t>after </a:t>
            </a:r>
            <a:r>
              <a:rPr lang="en-US" sz="1400" dirty="0" err="1" smtClean="0">
                <a:solidFill>
                  <a:srgbClr val="0000CC"/>
                </a:solidFill>
              </a:rPr>
              <a:t>multiturn</a:t>
            </a:r>
            <a:r>
              <a:rPr lang="en-US" sz="1400" dirty="0" smtClean="0">
                <a:solidFill>
                  <a:srgbClr val="0000CC"/>
                </a:solidFill>
              </a:rPr>
              <a:t> injection (simulation)</a:t>
            </a:r>
            <a:endParaRPr lang="en-US" sz="1400" dirty="0">
              <a:solidFill>
                <a:srgbClr val="0000CC"/>
              </a:solidFill>
            </a:endParaRPr>
          </a:p>
        </p:txBody>
      </p:sp>
      <p:sp>
        <p:nvSpPr>
          <p:cNvPr id="13" name="Rectangle 12"/>
          <p:cNvSpPr/>
          <p:nvPr/>
        </p:nvSpPr>
        <p:spPr>
          <a:xfrm>
            <a:off x="5626688" y="3372657"/>
            <a:ext cx="3517312" cy="2462213"/>
          </a:xfrm>
          <a:prstGeom prst="rect">
            <a:avLst/>
          </a:prstGeom>
        </p:spPr>
        <p:txBody>
          <a:bodyPr wrap="square">
            <a:spAutoFit/>
          </a:bodyPr>
          <a:lstStyle/>
          <a:p>
            <a:r>
              <a:rPr lang="en-US" sz="1400" dirty="0" smtClean="0">
                <a:solidFill>
                  <a:schemeClr val="accent6">
                    <a:lumMod val="50000"/>
                  </a:schemeClr>
                </a:solidFill>
                <a:sym typeface="Symbol" pitchFamily="18" charset="2"/>
              </a:rPr>
              <a:t>M = multiplication factor</a:t>
            </a:r>
            <a:endParaRPr lang="en-US" sz="1400" baseline="-25000" dirty="0" smtClean="0">
              <a:solidFill>
                <a:schemeClr val="accent6">
                  <a:lumMod val="50000"/>
                </a:schemeClr>
              </a:solidFill>
              <a:sym typeface="Symbol" pitchFamily="18" charset="2"/>
            </a:endParaRPr>
          </a:p>
          <a:p>
            <a:endParaRPr lang="en-US" sz="1400" dirty="0" smtClean="0">
              <a:solidFill>
                <a:schemeClr val="accent6">
                  <a:lumMod val="50000"/>
                </a:schemeClr>
              </a:solidFill>
              <a:sym typeface="Symbol" pitchFamily="18" charset="2"/>
            </a:endParaRPr>
          </a:p>
          <a:p>
            <a:r>
              <a:rPr lang="en-US" sz="1400" dirty="0" err="1" smtClean="0">
                <a:solidFill>
                  <a:schemeClr val="accent6">
                    <a:lumMod val="50000"/>
                  </a:schemeClr>
                </a:solidFill>
                <a:sym typeface="Symbol" pitchFamily="18" charset="2"/>
              </a:rPr>
              <a:t>I</a:t>
            </a:r>
            <a:r>
              <a:rPr lang="en-US" sz="1400" baseline="-25000" dirty="0" err="1" smtClean="0">
                <a:solidFill>
                  <a:schemeClr val="accent6">
                    <a:lumMod val="50000"/>
                  </a:schemeClr>
                </a:solidFill>
                <a:sym typeface="Symbol" pitchFamily="18" charset="2"/>
              </a:rPr>
              <a:t>m</a:t>
            </a:r>
            <a:r>
              <a:rPr lang="en-US" sz="1400" dirty="0" smtClean="0">
                <a:solidFill>
                  <a:schemeClr val="accent6">
                    <a:lumMod val="50000"/>
                  </a:schemeClr>
                </a:solidFill>
                <a:sym typeface="Symbol" pitchFamily="18" charset="2"/>
              </a:rPr>
              <a:t> = </a:t>
            </a:r>
            <a:r>
              <a:rPr lang="en-US" sz="1400" dirty="0" err="1" smtClean="0">
                <a:solidFill>
                  <a:schemeClr val="accent6">
                    <a:lumMod val="50000"/>
                  </a:schemeClr>
                </a:solidFill>
                <a:sym typeface="Symbol" pitchFamily="18" charset="2"/>
              </a:rPr>
              <a:t>multiturn</a:t>
            </a:r>
            <a:r>
              <a:rPr lang="en-US" sz="1400" dirty="0" smtClean="0">
                <a:solidFill>
                  <a:schemeClr val="accent6">
                    <a:lumMod val="50000"/>
                  </a:schemeClr>
                </a:solidFill>
                <a:sym typeface="Symbol" pitchFamily="18" charset="2"/>
              </a:rPr>
              <a:t> current</a:t>
            </a:r>
          </a:p>
          <a:p>
            <a:r>
              <a:rPr lang="en-US" sz="1400" dirty="0" err="1" smtClean="0">
                <a:solidFill>
                  <a:schemeClr val="accent6">
                    <a:lumMod val="50000"/>
                  </a:schemeClr>
                </a:solidFill>
                <a:sym typeface="Symbol" pitchFamily="18" charset="2"/>
              </a:rPr>
              <a:t>I</a:t>
            </a:r>
            <a:r>
              <a:rPr lang="en-US" sz="1400" baseline="-25000" dirty="0" err="1" smtClean="0">
                <a:solidFill>
                  <a:schemeClr val="accent6">
                    <a:lumMod val="50000"/>
                  </a:schemeClr>
                </a:solidFill>
                <a:sym typeface="Symbol" pitchFamily="18" charset="2"/>
              </a:rPr>
              <a:t>inj</a:t>
            </a:r>
            <a:r>
              <a:rPr lang="en-US" sz="1400" baseline="-25000" dirty="0" smtClean="0">
                <a:solidFill>
                  <a:schemeClr val="accent6">
                    <a:lumMod val="50000"/>
                  </a:schemeClr>
                </a:solidFill>
                <a:sym typeface="Symbol" pitchFamily="18" charset="2"/>
              </a:rPr>
              <a:t> </a:t>
            </a:r>
            <a:r>
              <a:rPr lang="en-US" sz="1400" dirty="0" smtClean="0">
                <a:solidFill>
                  <a:schemeClr val="accent6">
                    <a:lumMod val="50000"/>
                  </a:schemeClr>
                </a:solidFill>
                <a:sym typeface="Symbol" pitchFamily="18" charset="2"/>
              </a:rPr>
              <a:t>= injector current</a:t>
            </a:r>
          </a:p>
          <a:p>
            <a:endParaRPr lang="en-US" sz="1400" dirty="0" smtClean="0">
              <a:solidFill>
                <a:schemeClr val="accent6">
                  <a:lumMod val="50000"/>
                </a:schemeClr>
              </a:solidFill>
              <a:sym typeface="Symbol" pitchFamily="18" charset="2"/>
            </a:endParaRPr>
          </a:p>
          <a:p>
            <a:r>
              <a:rPr lang="en-US" sz="1400" dirty="0" smtClean="0">
                <a:solidFill>
                  <a:schemeClr val="accent6">
                    <a:lumMod val="50000"/>
                  </a:schemeClr>
                </a:solidFill>
                <a:sym typeface="Symbol"/>
              </a:rPr>
              <a:t></a:t>
            </a:r>
            <a:r>
              <a:rPr lang="en-US" sz="1400" baseline="-25000" dirty="0" err="1" smtClean="0">
                <a:solidFill>
                  <a:schemeClr val="accent6">
                    <a:lumMod val="50000"/>
                  </a:schemeClr>
                </a:solidFill>
                <a:sym typeface="Symbol"/>
              </a:rPr>
              <a:t>inj_geo_x</a:t>
            </a:r>
            <a:r>
              <a:rPr lang="en-US" sz="1400" baseline="-25000" dirty="0" smtClean="0">
                <a:solidFill>
                  <a:schemeClr val="accent6">
                    <a:lumMod val="50000"/>
                  </a:schemeClr>
                </a:solidFill>
                <a:sym typeface="Symbol"/>
              </a:rPr>
              <a:t> </a:t>
            </a:r>
            <a:r>
              <a:rPr lang="en-US" sz="1400" dirty="0" smtClean="0">
                <a:solidFill>
                  <a:schemeClr val="accent6">
                    <a:lumMod val="50000"/>
                  </a:schemeClr>
                </a:solidFill>
                <a:sym typeface="Symbol"/>
              </a:rPr>
              <a:t> hor. injector emittance</a:t>
            </a:r>
          </a:p>
          <a:p>
            <a:r>
              <a:rPr lang="en-US" sz="1400" dirty="0" err="1" smtClean="0">
                <a:solidFill>
                  <a:schemeClr val="accent6">
                    <a:lumMod val="50000"/>
                  </a:schemeClr>
                </a:solidFill>
              </a:rPr>
              <a:t>d</a:t>
            </a:r>
            <a:r>
              <a:rPr lang="en-US" sz="1400" baseline="-25000" dirty="0" err="1" smtClean="0">
                <a:solidFill>
                  <a:schemeClr val="accent6">
                    <a:lumMod val="50000"/>
                  </a:schemeClr>
                </a:solidFill>
              </a:rPr>
              <a:t>dilution</a:t>
            </a:r>
            <a:r>
              <a:rPr lang="en-US" sz="1400" dirty="0" smtClean="0">
                <a:solidFill>
                  <a:schemeClr val="accent6">
                    <a:lumMod val="50000"/>
                  </a:schemeClr>
                </a:solidFill>
              </a:rPr>
              <a:t> phase space dilution factor </a:t>
            </a:r>
            <a:r>
              <a:rPr lang="en-US" sz="1400" dirty="0" smtClean="0">
                <a:solidFill>
                  <a:schemeClr val="accent6">
                    <a:lumMod val="50000"/>
                  </a:schemeClr>
                </a:solidFill>
                <a:sym typeface="Symbol"/>
              </a:rPr>
              <a:t> </a:t>
            </a:r>
            <a:r>
              <a:rPr lang="en-US" sz="1400" dirty="0" smtClean="0">
                <a:solidFill>
                  <a:schemeClr val="accent6">
                    <a:lumMod val="50000"/>
                  </a:schemeClr>
                </a:solidFill>
                <a:sym typeface="Symbol" pitchFamily="18" charset="2"/>
              </a:rPr>
              <a:t>1.5-2</a:t>
            </a:r>
            <a:endParaRPr lang="en-US" sz="1400" dirty="0" smtClean="0">
              <a:solidFill>
                <a:schemeClr val="accent6">
                  <a:lumMod val="50000"/>
                </a:schemeClr>
              </a:solidFill>
            </a:endParaRPr>
          </a:p>
          <a:p>
            <a:endParaRPr lang="en-US" sz="1400" dirty="0" smtClean="0">
              <a:solidFill>
                <a:schemeClr val="accent6">
                  <a:lumMod val="50000"/>
                </a:schemeClr>
              </a:solidFill>
              <a:sym typeface="Symbol" pitchFamily="18" charset="2"/>
            </a:endParaRPr>
          </a:p>
          <a:p>
            <a:r>
              <a:rPr lang="en-US" sz="1400" dirty="0" err="1" smtClean="0">
                <a:solidFill>
                  <a:schemeClr val="accent6">
                    <a:lumMod val="50000"/>
                  </a:schemeClr>
                </a:solidFill>
              </a:rPr>
              <a:t>A</a:t>
            </a:r>
            <a:r>
              <a:rPr lang="en-US" sz="1400" baseline="-25000" dirty="0" err="1" smtClean="0">
                <a:solidFill>
                  <a:schemeClr val="accent6">
                    <a:lumMod val="50000"/>
                  </a:schemeClr>
                </a:solidFill>
              </a:rPr>
              <a:t>TSR_geo_x</a:t>
            </a:r>
            <a:r>
              <a:rPr lang="en-US" sz="1400" dirty="0" smtClean="0">
                <a:solidFill>
                  <a:schemeClr val="accent6">
                    <a:lumMod val="50000"/>
                  </a:schemeClr>
                </a:solidFill>
              </a:rPr>
              <a:t> </a:t>
            </a:r>
            <a:r>
              <a:rPr lang="en-US" sz="1400" dirty="0" smtClean="0">
                <a:solidFill>
                  <a:schemeClr val="accent6">
                    <a:lumMod val="50000"/>
                  </a:schemeClr>
                </a:solidFill>
                <a:sym typeface="Symbol"/>
              </a:rPr>
              <a:t> 3</a:t>
            </a:r>
            <a:r>
              <a:rPr lang="en-US" sz="1400" dirty="0" smtClean="0">
                <a:solidFill>
                  <a:schemeClr val="accent6">
                    <a:lumMod val="50000"/>
                  </a:schemeClr>
                </a:solidFill>
              </a:rPr>
              <a:t>A</a:t>
            </a:r>
            <a:r>
              <a:rPr lang="en-US" sz="1400" baseline="-25000" dirty="0" smtClean="0">
                <a:solidFill>
                  <a:schemeClr val="accent6">
                    <a:lumMod val="50000"/>
                  </a:schemeClr>
                </a:solidFill>
              </a:rPr>
              <a:t>TSR_geo_y </a:t>
            </a:r>
            <a:r>
              <a:rPr lang="en-US" sz="1400" dirty="0" smtClean="0">
                <a:solidFill>
                  <a:schemeClr val="accent6">
                    <a:lumMod val="50000"/>
                  </a:schemeClr>
                </a:solidFill>
                <a:sym typeface="Symbol"/>
              </a:rPr>
              <a:t> 100 mm </a:t>
            </a:r>
            <a:r>
              <a:rPr lang="en-US" sz="1400" dirty="0" err="1" smtClean="0">
                <a:solidFill>
                  <a:schemeClr val="accent6">
                    <a:lumMod val="50000"/>
                  </a:schemeClr>
                </a:solidFill>
                <a:sym typeface="Symbol"/>
              </a:rPr>
              <a:t>mrad</a:t>
            </a:r>
            <a:r>
              <a:rPr lang="en-US" sz="1400" dirty="0" smtClean="0">
                <a:solidFill>
                  <a:schemeClr val="accent6">
                    <a:lumMod val="50000"/>
                  </a:schemeClr>
                </a:solidFill>
                <a:sym typeface="Symbol"/>
              </a:rPr>
              <a:t> </a:t>
            </a:r>
          </a:p>
          <a:p>
            <a:r>
              <a:rPr lang="en-US" sz="1400" dirty="0" smtClean="0">
                <a:solidFill>
                  <a:schemeClr val="accent6">
                    <a:lumMod val="50000"/>
                  </a:schemeClr>
                </a:solidFill>
                <a:sym typeface="Symbol"/>
              </a:rPr>
              <a:t>(TSR geometrical acceptances</a:t>
            </a:r>
            <a:r>
              <a:rPr lang="en-US" sz="1400" dirty="0" smtClean="0">
                <a:solidFill>
                  <a:schemeClr val="accent6">
                    <a:lumMod val="50000"/>
                  </a:schemeClr>
                </a:solidFill>
              </a:rPr>
              <a:t>)</a:t>
            </a:r>
          </a:p>
          <a:p>
            <a:endParaRPr lang="en-US" sz="1400" dirty="0" smtClean="0">
              <a:solidFill>
                <a:schemeClr val="accent6">
                  <a:lumMod val="50000"/>
                </a:schemeClr>
              </a:solidFill>
              <a:sym typeface="Symbol" pitchFamily="18" charset="2"/>
            </a:endParaRPr>
          </a:p>
        </p:txBody>
      </p:sp>
      <p:sp>
        <p:nvSpPr>
          <p:cNvPr id="15" name="TextBox 14"/>
          <p:cNvSpPr txBox="1"/>
          <p:nvPr/>
        </p:nvSpPr>
        <p:spPr>
          <a:xfrm>
            <a:off x="4872241" y="395787"/>
            <a:ext cx="4246099" cy="523220"/>
          </a:xfrm>
          <a:prstGeom prst="rect">
            <a:avLst/>
          </a:prstGeom>
          <a:noFill/>
        </p:spPr>
        <p:txBody>
          <a:bodyPr wrap="none" rtlCol="0">
            <a:spAutoFit/>
          </a:bodyPr>
          <a:lstStyle/>
          <a:p>
            <a:r>
              <a:rPr lang="en-US" sz="2800" dirty="0" err="1" smtClean="0"/>
              <a:t>Multiturn</a:t>
            </a:r>
            <a:r>
              <a:rPr lang="en-US" sz="2800" dirty="0" smtClean="0"/>
              <a:t> injection at TSR</a:t>
            </a:r>
            <a:endParaRPr lang="en-US" sz="2800" dirty="0"/>
          </a:p>
        </p:txBody>
      </p:sp>
      <p:sp>
        <p:nvSpPr>
          <p:cNvPr id="18" name="TextBox 17"/>
          <p:cNvSpPr txBox="1"/>
          <p:nvPr/>
        </p:nvSpPr>
        <p:spPr>
          <a:xfrm>
            <a:off x="1163527" y="3041816"/>
            <a:ext cx="1428981" cy="276999"/>
          </a:xfrm>
          <a:prstGeom prst="rect">
            <a:avLst/>
          </a:prstGeom>
          <a:noFill/>
        </p:spPr>
        <p:txBody>
          <a:bodyPr wrap="none" rtlCol="0">
            <a:spAutoFit/>
          </a:bodyPr>
          <a:lstStyle/>
          <a:p>
            <a:r>
              <a:rPr lang="en-US" sz="1200" dirty="0" smtClean="0"/>
              <a:t>Courtesy M. </a:t>
            </a:r>
            <a:r>
              <a:rPr lang="en-US" sz="1200" dirty="0" err="1" smtClean="0"/>
              <a:t>Grieser</a:t>
            </a:r>
            <a:endParaRPr lang="en-US" sz="1200" dirty="0"/>
          </a:p>
        </p:txBody>
      </p:sp>
      <p:sp>
        <p:nvSpPr>
          <p:cNvPr id="25" name="Rectangle 24"/>
          <p:cNvSpPr/>
          <p:nvPr/>
        </p:nvSpPr>
        <p:spPr>
          <a:xfrm>
            <a:off x="1651947" y="6083605"/>
            <a:ext cx="5291777" cy="369332"/>
          </a:xfrm>
          <a:prstGeom prst="rect">
            <a:avLst/>
          </a:prstGeom>
        </p:spPr>
        <p:txBody>
          <a:bodyPr wrap="square">
            <a:spAutoFit/>
          </a:bodyPr>
          <a:lstStyle/>
          <a:p>
            <a:r>
              <a:rPr lang="en-US" dirty="0" err="1" smtClean="0">
                <a:solidFill>
                  <a:srgbClr val="0000CC"/>
                </a:solidFill>
                <a:sym typeface="Symbol" pitchFamily="18" charset="2"/>
              </a:rPr>
              <a:t>T</a:t>
            </a:r>
            <a:r>
              <a:rPr lang="en-US" baseline="-25000" dirty="0" err="1" smtClean="0">
                <a:solidFill>
                  <a:srgbClr val="0000CC"/>
                </a:solidFill>
                <a:sym typeface="Symbol" pitchFamily="18" charset="2"/>
              </a:rPr>
              <a:t>injection</a:t>
            </a:r>
            <a:r>
              <a:rPr lang="en-US" dirty="0" smtClean="0">
                <a:solidFill>
                  <a:srgbClr val="0000CC"/>
                </a:solidFill>
                <a:sym typeface="Symbol" pitchFamily="18" charset="2"/>
              </a:rPr>
              <a:t> 100 to 200 </a:t>
            </a:r>
            <a:r>
              <a:rPr lang="sv-SE" dirty="0" smtClean="0">
                <a:solidFill>
                  <a:srgbClr val="0000CC"/>
                </a:solidFill>
              </a:rPr>
              <a:t>µs =&gt; circa hundred turns</a:t>
            </a:r>
          </a:p>
        </p:txBody>
      </p:sp>
      <p:sp>
        <p:nvSpPr>
          <p:cNvPr id="19" name="Rectangle 18"/>
          <p:cNvSpPr/>
          <p:nvPr/>
        </p:nvSpPr>
        <p:spPr>
          <a:xfrm>
            <a:off x="0" y="0"/>
            <a:ext cx="191069" cy="333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23244" y="4457700"/>
            <a:ext cx="4159648" cy="1290706"/>
            <a:chOff x="623244" y="4457700"/>
            <a:chExt cx="4159648" cy="1290706"/>
          </a:xfrm>
        </p:grpSpPr>
        <p:sp>
          <p:nvSpPr>
            <p:cNvPr id="23" name="Right Brace 22"/>
            <p:cNvSpPr/>
            <p:nvPr/>
          </p:nvSpPr>
          <p:spPr>
            <a:xfrm rot="5400000" flipV="1">
              <a:off x="3881083" y="4705920"/>
              <a:ext cx="238838" cy="12351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3216758" y="5440629"/>
              <a:ext cx="1566134" cy="307777"/>
            </a:xfrm>
            <a:prstGeom prst="rect">
              <a:avLst/>
            </a:prstGeom>
          </p:spPr>
          <p:txBody>
            <a:bodyPr wrap="none">
              <a:spAutoFit/>
            </a:bodyPr>
            <a:lstStyle/>
            <a:p>
              <a:r>
                <a:rPr lang="en-US" sz="1400" dirty="0" smtClean="0">
                  <a:solidFill>
                    <a:srgbClr val="0000CC"/>
                  </a:solidFill>
                  <a:sym typeface="Symbol" pitchFamily="18" charset="2"/>
                </a:rPr>
                <a:t>Heidelberg values</a:t>
              </a:r>
              <a:endParaRPr lang="en-US" sz="1400" dirty="0">
                <a:solidFill>
                  <a:srgbClr val="0000CC"/>
                </a:solidFill>
              </a:endParaRPr>
            </a:p>
          </p:txBody>
        </p:sp>
        <p:graphicFrame>
          <p:nvGraphicFramePr>
            <p:cNvPr id="21" name="Object 20"/>
            <p:cNvGraphicFramePr>
              <a:graphicFrameLocks noChangeAspect="1"/>
            </p:cNvGraphicFramePr>
            <p:nvPr/>
          </p:nvGraphicFramePr>
          <p:xfrm>
            <a:off x="623244" y="4457700"/>
            <a:ext cx="4030362" cy="723900"/>
          </p:xfrm>
          <a:graphic>
            <a:graphicData uri="http://schemas.openxmlformats.org/presentationml/2006/ole">
              <p:oleObj spid="_x0000_s235523" name="Equation" r:id="rId5" imgW="2616120" imgH="4698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5075" y="315462"/>
            <a:ext cx="6151227" cy="523220"/>
          </a:xfrm>
          <a:prstGeom prst="rect">
            <a:avLst/>
          </a:prstGeom>
          <a:noFill/>
        </p:spPr>
        <p:txBody>
          <a:bodyPr wrap="square" rtlCol="0">
            <a:spAutoFit/>
          </a:bodyPr>
          <a:lstStyle/>
          <a:p>
            <a:r>
              <a:rPr lang="en-US" sz="2800" dirty="0" err="1" smtClean="0"/>
              <a:t>Multiturn</a:t>
            </a:r>
            <a:r>
              <a:rPr lang="en-US" sz="2800" dirty="0" smtClean="0"/>
              <a:t> injection at HIE-ISOLDE…</a:t>
            </a:r>
            <a:endParaRPr lang="en-US" sz="2800" dirty="0"/>
          </a:p>
        </p:txBody>
      </p:sp>
      <p:sp>
        <p:nvSpPr>
          <p:cNvPr id="42" name="TextBox 41"/>
          <p:cNvSpPr txBox="1"/>
          <p:nvPr/>
        </p:nvSpPr>
        <p:spPr>
          <a:xfrm>
            <a:off x="448248" y="1117550"/>
            <a:ext cx="7861465" cy="1569660"/>
          </a:xfrm>
          <a:prstGeom prst="rect">
            <a:avLst/>
          </a:prstGeom>
          <a:noFill/>
        </p:spPr>
        <p:txBody>
          <a:bodyPr wrap="square" rtlCol="0">
            <a:spAutoFit/>
          </a:bodyPr>
          <a:lstStyle/>
          <a:p>
            <a:r>
              <a:rPr lang="en-US" sz="1600" i="1" dirty="0" smtClean="0">
                <a:solidFill>
                  <a:srgbClr val="FF6600"/>
                </a:solidFill>
              </a:rPr>
              <a:t>NB! High injection efficiency of outmost importance – exotic ions</a:t>
            </a:r>
          </a:p>
          <a:p>
            <a:endParaRPr lang="en-US" sz="1600" i="1" dirty="0" smtClean="0"/>
          </a:p>
          <a:p>
            <a:r>
              <a:rPr lang="en-US" sz="1600" dirty="0" smtClean="0">
                <a:solidFill>
                  <a:srgbClr val="FF6600"/>
                </a:solidFill>
              </a:rPr>
              <a:t>=&gt; Adapt EBIS </a:t>
            </a:r>
            <a:r>
              <a:rPr lang="en-US" sz="1600" dirty="0" err="1" smtClean="0">
                <a:solidFill>
                  <a:srgbClr val="FF6600"/>
                </a:solidFill>
              </a:rPr>
              <a:t>T</a:t>
            </a:r>
            <a:r>
              <a:rPr lang="en-US" sz="1600" baseline="-25000" dirty="0" err="1" smtClean="0">
                <a:solidFill>
                  <a:srgbClr val="FF6600"/>
                </a:solidFill>
              </a:rPr>
              <a:t>extraction</a:t>
            </a:r>
            <a:r>
              <a:rPr lang="en-US" sz="1600" dirty="0" smtClean="0">
                <a:solidFill>
                  <a:srgbClr val="FF6600"/>
                </a:solidFill>
              </a:rPr>
              <a:t> to fit beam pulse into transverse acceptance</a:t>
            </a:r>
          </a:p>
          <a:p>
            <a:endParaRPr lang="en-US" sz="1600" dirty="0" smtClean="0"/>
          </a:p>
          <a:p>
            <a:endParaRPr lang="en-US" sz="1600" dirty="0" smtClean="0"/>
          </a:p>
          <a:p>
            <a:endParaRPr lang="en-US" sz="1600" dirty="0" smtClean="0"/>
          </a:p>
        </p:txBody>
      </p:sp>
      <p:graphicFrame>
        <p:nvGraphicFramePr>
          <p:cNvPr id="15" name="Object 14"/>
          <p:cNvGraphicFramePr>
            <a:graphicFrameLocks noChangeAspect="1"/>
          </p:cNvGraphicFramePr>
          <p:nvPr/>
        </p:nvGraphicFramePr>
        <p:xfrm>
          <a:off x="741822" y="2068235"/>
          <a:ext cx="5174501" cy="627464"/>
        </p:xfrm>
        <a:graphic>
          <a:graphicData uri="http://schemas.openxmlformats.org/presentationml/2006/ole">
            <p:oleObj spid="_x0000_s48134" name="Equation" r:id="rId4" imgW="3886200" imgH="469800" progId="Equation.3">
              <p:embed/>
            </p:oleObj>
          </a:graphicData>
        </a:graphic>
      </p:graphicFrame>
      <p:sp>
        <p:nvSpPr>
          <p:cNvPr id="20" name="Rectangle 19"/>
          <p:cNvSpPr/>
          <p:nvPr/>
        </p:nvSpPr>
        <p:spPr>
          <a:xfrm>
            <a:off x="898359" y="8356523"/>
            <a:ext cx="3980791" cy="369332"/>
          </a:xfrm>
          <a:prstGeom prst="rect">
            <a:avLst/>
          </a:prstGeom>
        </p:spPr>
        <p:txBody>
          <a:bodyPr wrap="square">
            <a:spAutoFit/>
          </a:bodyPr>
          <a:lstStyle/>
          <a:p>
            <a:r>
              <a:rPr lang="en-US" dirty="0" smtClean="0"/>
              <a:t>=&gt; From a single </a:t>
            </a:r>
            <a:r>
              <a:rPr lang="en-US" dirty="0" err="1" smtClean="0"/>
              <a:t>multiturn</a:t>
            </a:r>
            <a:r>
              <a:rPr lang="en-US" dirty="0" smtClean="0"/>
              <a:t> injection</a:t>
            </a:r>
            <a:endParaRPr lang="en-US" dirty="0"/>
          </a:p>
        </p:txBody>
      </p:sp>
      <p:sp>
        <p:nvSpPr>
          <p:cNvPr id="21" name="Rectangle 20"/>
          <p:cNvSpPr/>
          <p:nvPr/>
        </p:nvSpPr>
        <p:spPr>
          <a:xfrm>
            <a:off x="486886" y="6858000"/>
            <a:ext cx="4963887" cy="1323439"/>
          </a:xfrm>
          <a:prstGeom prst="rect">
            <a:avLst/>
          </a:prstGeom>
        </p:spPr>
        <p:txBody>
          <a:bodyPr wrap="square">
            <a:spAutoFit/>
          </a:bodyPr>
          <a:lstStyle/>
          <a:p>
            <a:r>
              <a:rPr lang="en-US" sz="1600" dirty="0" err="1" smtClean="0"/>
              <a:t>I</a:t>
            </a:r>
            <a:r>
              <a:rPr lang="en-US" sz="1600" baseline="-25000" dirty="0" err="1" smtClean="0"/>
              <a:t>inj</a:t>
            </a:r>
            <a:r>
              <a:rPr lang="en-US" sz="1600" dirty="0" smtClean="0"/>
              <a:t> concept adapted for injector with fixed injector current</a:t>
            </a:r>
          </a:p>
          <a:p>
            <a:r>
              <a:rPr lang="en-US" sz="1600" dirty="0" smtClean="0"/>
              <a:t>          </a:t>
            </a:r>
            <a:br>
              <a:rPr lang="en-US" sz="1600" dirty="0" smtClean="0"/>
            </a:br>
            <a:r>
              <a:rPr lang="en-US" sz="1600" dirty="0" smtClean="0"/>
              <a:t>      </a:t>
            </a:r>
            <a:r>
              <a:rPr lang="en-US" sz="1600" dirty="0" err="1" smtClean="0"/>
              <a:t>I</a:t>
            </a:r>
            <a:r>
              <a:rPr lang="en-US" sz="1600" baseline="-25000" dirty="0" err="1" smtClean="0"/>
              <a:t>inj</a:t>
            </a:r>
            <a:r>
              <a:rPr lang="en-US" sz="1600" dirty="0" smtClean="0"/>
              <a:t>=&lt;I</a:t>
            </a:r>
            <a:r>
              <a:rPr lang="en-US" sz="1600" baseline="-25000" dirty="0" smtClean="0"/>
              <a:t>REX</a:t>
            </a:r>
            <a:r>
              <a:rPr lang="en-US" sz="1600" dirty="0" smtClean="0"/>
              <a:t>&gt;</a:t>
            </a:r>
            <a:r>
              <a:rPr lang="en-US" sz="1600" dirty="0" err="1" smtClean="0"/>
              <a:t>T</a:t>
            </a:r>
            <a:r>
              <a:rPr lang="en-US" sz="1600" baseline="-25000" dirty="0" err="1" smtClean="0"/>
              <a:t>breed</a:t>
            </a:r>
            <a:r>
              <a:rPr lang="en-US" sz="1600" dirty="0" smtClean="0"/>
              <a:t>/</a:t>
            </a:r>
            <a:r>
              <a:rPr lang="en-US" sz="1600" dirty="0" err="1" smtClean="0"/>
              <a:t>T</a:t>
            </a:r>
            <a:r>
              <a:rPr lang="en-US" sz="1600" baseline="-25000" dirty="0" err="1" smtClean="0"/>
              <a:t>extraction</a:t>
            </a:r>
            <a:endParaRPr lang="en-US" sz="1600" dirty="0" smtClean="0"/>
          </a:p>
          <a:p>
            <a:r>
              <a:rPr lang="en-US" sz="1600" dirty="0" smtClean="0"/>
              <a:t/>
            </a:r>
            <a:br>
              <a:rPr lang="en-US" sz="1600" dirty="0" smtClean="0"/>
            </a:br>
            <a:r>
              <a:rPr lang="en-US" sz="1600" dirty="0" err="1" smtClean="0"/>
              <a:t>T</a:t>
            </a:r>
            <a:r>
              <a:rPr lang="en-US" sz="1600" baseline="-25000" dirty="0" err="1" smtClean="0"/>
              <a:t>breed</a:t>
            </a:r>
            <a:r>
              <a:rPr lang="en-US" sz="1600" dirty="0" smtClean="0"/>
              <a:t> variable, </a:t>
            </a:r>
            <a:r>
              <a:rPr lang="en-US" sz="1600" dirty="0" err="1" smtClean="0"/>
              <a:t>T</a:t>
            </a:r>
            <a:r>
              <a:rPr lang="en-US" sz="1600" baseline="-25000" dirty="0" err="1" smtClean="0"/>
              <a:t>extraction</a:t>
            </a:r>
            <a:r>
              <a:rPr lang="en-US" sz="1600" dirty="0" smtClean="0"/>
              <a:t> locked by injection conditions</a:t>
            </a:r>
          </a:p>
        </p:txBody>
      </p:sp>
      <p:sp>
        <p:nvSpPr>
          <p:cNvPr id="22" name="TextBox 21"/>
          <p:cNvSpPr txBox="1"/>
          <p:nvPr/>
        </p:nvSpPr>
        <p:spPr>
          <a:xfrm>
            <a:off x="6603395" y="1273848"/>
            <a:ext cx="2526974" cy="1600438"/>
          </a:xfrm>
          <a:prstGeom prst="rect">
            <a:avLst/>
          </a:prstGeom>
          <a:noFill/>
        </p:spPr>
        <p:txBody>
          <a:bodyPr wrap="none" rtlCol="0">
            <a:spAutoFit/>
          </a:bodyPr>
          <a:lstStyle/>
          <a:p>
            <a:r>
              <a:rPr lang="en-US" sz="1400" dirty="0" err="1" smtClean="0">
                <a:solidFill>
                  <a:schemeClr val="accent6">
                    <a:lumMod val="50000"/>
                  </a:schemeClr>
                </a:solidFill>
              </a:rPr>
              <a:t>N</a:t>
            </a:r>
            <a:r>
              <a:rPr lang="en-US" sz="1400" baseline="-25000" dirty="0" err="1" smtClean="0">
                <a:solidFill>
                  <a:schemeClr val="accent6">
                    <a:lumMod val="50000"/>
                  </a:schemeClr>
                </a:solidFill>
              </a:rPr>
              <a:t>turn</a:t>
            </a:r>
            <a:r>
              <a:rPr lang="en-US" sz="1400" dirty="0" smtClean="0">
                <a:solidFill>
                  <a:schemeClr val="accent6">
                    <a:lumMod val="50000"/>
                  </a:schemeClr>
                </a:solidFill>
              </a:rPr>
              <a:t> - number of </a:t>
            </a:r>
            <a:r>
              <a:rPr lang="en-US" sz="1400" dirty="0" err="1" smtClean="0">
                <a:solidFill>
                  <a:schemeClr val="accent6">
                    <a:lumMod val="50000"/>
                  </a:schemeClr>
                </a:solidFill>
              </a:rPr>
              <a:t>multiturns</a:t>
            </a:r>
            <a:endParaRPr lang="en-US" sz="1400" dirty="0" smtClean="0">
              <a:solidFill>
                <a:schemeClr val="accent6">
                  <a:lumMod val="50000"/>
                </a:schemeClr>
              </a:solidFill>
            </a:endParaRPr>
          </a:p>
          <a:p>
            <a:r>
              <a:rPr lang="en-US" sz="1400" dirty="0" err="1" smtClean="0">
                <a:solidFill>
                  <a:schemeClr val="accent6">
                    <a:lumMod val="50000"/>
                  </a:schemeClr>
                </a:solidFill>
              </a:rPr>
              <a:t>v</a:t>
            </a:r>
            <a:r>
              <a:rPr lang="en-US" sz="1400" baseline="-25000" dirty="0" err="1" smtClean="0">
                <a:solidFill>
                  <a:schemeClr val="accent6">
                    <a:lumMod val="50000"/>
                  </a:schemeClr>
                </a:solidFill>
              </a:rPr>
              <a:t>injection</a:t>
            </a:r>
            <a:r>
              <a:rPr lang="en-US" sz="1400" baseline="-25000" dirty="0" smtClean="0">
                <a:solidFill>
                  <a:schemeClr val="accent6">
                    <a:lumMod val="50000"/>
                  </a:schemeClr>
                </a:solidFill>
              </a:rPr>
              <a:t> </a:t>
            </a:r>
            <a:r>
              <a:rPr lang="en-US" sz="1400" dirty="0" smtClean="0">
                <a:solidFill>
                  <a:schemeClr val="accent6">
                    <a:lumMod val="50000"/>
                  </a:schemeClr>
                </a:solidFill>
              </a:rPr>
              <a:t>-</a:t>
            </a:r>
            <a:r>
              <a:rPr lang="en-US" sz="1400" baseline="-25000" dirty="0" smtClean="0">
                <a:solidFill>
                  <a:schemeClr val="accent6">
                    <a:lumMod val="50000"/>
                  </a:schemeClr>
                </a:solidFill>
              </a:rPr>
              <a:t> </a:t>
            </a:r>
            <a:r>
              <a:rPr lang="en-US" sz="1400" dirty="0" smtClean="0">
                <a:solidFill>
                  <a:schemeClr val="accent6">
                    <a:lumMod val="50000"/>
                  </a:schemeClr>
                </a:solidFill>
              </a:rPr>
              <a:t>injection velocity</a:t>
            </a:r>
          </a:p>
          <a:p>
            <a:r>
              <a:rPr lang="en-US" sz="1400" dirty="0" smtClean="0">
                <a:solidFill>
                  <a:schemeClr val="accent6">
                    <a:lumMod val="50000"/>
                  </a:schemeClr>
                </a:solidFill>
              </a:rPr>
              <a:t>C</a:t>
            </a:r>
            <a:r>
              <a:rPr lang="en-US" sz="1400" baseline="-25000" dirty="0" smtClean="0">
                <a:solidFill>
                  <a:schemeClr val="accent6">
                    <a:lumMod val="50000"/>
                  </a:schemeClr>
                </a:solidFill>
              </a:rPr>
              <a:t>TSR </a:t>
            </a:r>
            <a:r>
              <a:rPr lang="en-US" sz="1400" dirty="0" smtClean="0">
                <a:solidFill>
                  <a:schemeClr val="accent6">
                    <a:lumMod val="50000"/>
                  </a:schemeClr>
                </a:solidFill>
              </a:rPr>
              <a:t>= 55.42 m</a:t>
            </a:r>
          </a:p>
          <a:p>
            <a:r>
              <a:rPr lang="en-US" sz="1400" dirty="0" smtClean="0">
                <a:solidFill>
                  <a:schemeClr val="accent6">
                    <a:lumMod val="50000"/>
                  </a:schemeClr>
                </a:solidFill>
              </a:rPr>
              <a:t>c = 3E8 m/s</a:t>
            </a:r>
          </a:p>
          <a:p>
            <a:r>
              <a:rPr lang="en-US" sz="1400" dirty="0" smtClean="0">
                <a:solidFill>
                  <a:schemeClr val="accent6">
                    <a:lumMod val="50000"/>
                  </a:schemeClr>
                </a:solidFill>
                <a:sym typeface="Symbol"/>
              </a:rPr>
              <a:t></a:t>
            </a:r>
            <a:r>
              <a:rPr lang="en-US" sz="1400" baseline="-25000" dirty="0" err="1" smtClean="0">
                <a:solidFill>
                  <a:schemeClr val="accent6">
                    <a:lumMod val="50000"/>
                  </a:schemeClr>
                </a:solidFill>
                <a:sym typeface="Symbol"/>
              </a:rPr>
              <a:t>REX_norm_x</a:t>
            </a:r>
            <a:r>
              <a:rPr lang="en-US" sz="1400" baseline="-25000" dirty="0" smtClean="0">
                <a:solidFill>
                  <a:schemeClr val="accent6">
                    <a:lumMod val="50000"/>
                  </a:schemeClr>
                </a:solidFill>
                <a:sym typeface="Symbol"/>
              </a:rPr>
              <a:t> </a:t>
            </a:r>
            <a:r>
              <a:rPr lang="en-US" sz="1400" dirty="0" smtClean="0">
                <a:solidFill>
                  <a:schemeClr val="accent6">
                    <a:lumMod val="50000"/>
                  </a:schemeClr>
                </a:solidFill>
                <a:sym typeface="Symbol"/>
              </a:rPr>
              <a:t>= 0.5 mm </a:t>
            </a:r>
            <a:r>
              <a:rPr lang="en-US" sz="1400" dirty="0" err="1" smtClean="0">
                <a:solidFill>
                  <a:schemeClr val="accent6">
                    <a:lumMod val="50000"/>
                  </a:schemeClr>
                </a:solidFill>
                <a:sym typeface="Symbol"/>
              </a:rPr>
              <a:t>mrad</a:t>
            </a:r>
            <a:endParaRPr lang="en-US" sz="1400" dirty="0" smtClean="0">
              <a:solidFill>
                <a:schemeClr val="accent6">
                  <a:lumMod val="50000"/>
                </a:schemeClr>
              </a:solidFill>
              <a:sym typeface="Symbol"/>
            </a:endParaRPr>
          </a:p>
          <a:p>
            <a:r>
              <a:rPr lang="en-US" sz="1400" dirty="0" smtClean="0">
                <a:solidFill>
                  <a:schemeClr val="accent6">
                    <a:lumMod val="50000"/>
                  </a:schemeClr>
                </a:solidFill>
                <a:sym typeface="Symbol"/>
              </a:rPr>
              <a:t>&lt;I</a:t>
            </a:r>
            <a:r>
              <a:rPr lang="en-US" sz="1400" baseline="-25000" dirty="0" smtClean="0">
                <a:solidFill>
                  <a:schemeClr val="accent6">
                    <a:lumMod val="50000"/>
                  </a:schemeClr>
                </a:solidFill>
                <a:sym typeface="Symbol"/>
              </a:rPr>
              <a:t>REX</a:t>
            </a:r>
            <a:r>
              <a:rPr lang="en-US" sz="1400" dirty="0" smtClean="0">
                <a:solidFill>
                  <a:schemeClr val="accent6">
                    <a:lumMod val="50000"/>
                  </a:schemeClr>
                </a:solidFill>
                <a:sym typeface="Symbol"/>
              </a:rPr>
              <a:t>&gt; = averaged REX current</a:t>
            </a:r>
          </a:p>
          <a:p>
            <a:r>
              <a:rPr lang="en-US" sz="1400" dirty="0" smtClean="0">
                <a:solidFill>
                  <a:schemeClr val="accent6">
                    <a:lumMod val="50000"/>
                  </a:schemeClr>
                </a:solidFill>
                <a:sym typeface="Symbol"/>
              </a:rPr>
              <a:t>  1</a:t>
            </a:r>
            <a:endParaRPr lang="en-US" sz="1400" dirty="0" smtClean="0">
              <a:solidFill>
                <a:schemeClr val="accent6">
                  <a:lumMod val="50000"/>
                </a:schemeClr>
              </a:solidFill>
            </a:endParaRPr>
          </a:p>
        </p:txBody>
      </p:sp>
      <p:sp>
        <p:nvSpPr>
          <p:cNvPr id="23" name="TextBox 22"/>
          <p:cNvSpPr txBox="1"/>
          <p:nvPr/>
        </p:nvSpPr>
        <p:spPr>
          <a:xfrm>
            <a:off x="689301" y="2831112"/>
            <a:ext cx="3173497" cy="338554"/>
          </a:xfrm>
          <a:prstGeom prst="rect">
            <a:avLst/>
          </a:prstGeom>
          <a:noFill/>
        </p:spPr>
        <p:txBody>
          <a:bodyPr wrap="none" rtlCol="0">
            <a:spAutoFit/>
          </a:bodyPr>
          <a:lstStyle/>
          <a:p>
            <a:r>
              <a:rPr lang="en-US" sz="1600" dirty="0" smtClean="0">
                <a:solidFill>
                  <a:srgbClr val="FF6600"/>
                </a:solidFill>
              </a:rPr>
              <a:t>=&gt;  </a:t>
            </a:r>
            <a:r>
              <a:rPr lang="en-US" sz="1600" dirty="0" err="1" smtClean="0">
                <a:solidFill>
                  <a:srgbClr val="FF6600"/>
                </a:solidFill>
              </a:rPr>
              <a:t>T</a:t>
            </a:r>
            <a:r>
              <a:rPr lang="en-US" sz="1600" baseline="-25000" dirty="0" err="1" smtClean="0">
                <a:solidFill>
                  <a:srgbClr val="FF6600"/>
                </a:solidFill>
              </a:rPr>
              <a:t>extraction</a:t>
            </a:r>
            <a:r>
              <a:rPr lang="en-US" sz="1600" baseline="-25000" dirty="0" smtClean="0">
                <a:solidFill>
                  <a:srgbClr val="FF6600"/>
                </a:solidFill>
              </a:rPr>
              <a:t> </a:t>
            </a:r>
            <a:r>
              <a:rPr lang="en-US" sz="1600" dirty="0" smtClean="0">
                <a:solidFill>
                  <a:srgbClr val="FF6600"/>
                </a:solidFill>
                <a:sym typeface="Symbol"/>
              </a:rPr>
              <a:t> </a:t>
            </a:r>
            <a:r>
              <a:rPr lang="en-US" sz="1600" dirty="0" smtClean="0">
                <a:solidFill>
                  <a:srgbClr val="FF6600"/>
                </a:solidFill>
              </a:rPr>
              <a:t>37 us from REXEBIS</a:t>
            </a:r>
            <a:endParaRPr lang="en-US" sz="1600" dirty="0">
              <a:solidFill>
                <a:srgbClr val="FF6600"/>
              </a:solidFill>
            </a:endParaRPr>
          </a:p>
        </p:txBody>
      </p:sp>
      <p:grpSp>
        <p:nvGrpSpPr>
          <p:cNvPr id="33" name="Group 32"/>
          <p:cNvGrpSpPr/>
          <p:nvPr/>
        </p:nvGrpSpPr>
        <p:grpSpPr>
          <a:xfrm>
            <a:off x="3862798" y="2974804"/>
            <a:ext cx="5162452" cy="3800071"/>
            <a:chOff x="3862798" y="2974804"/>
            <a:chExt cx="5162452" cy="3800071"/>
          </a:xfrm>
        </p:grpSpPr>
        <p:grpSp>
          <p:nvGrpSpPr>
            <p:cNvPr id="30" name="Group 29"/>
            <p:cNvGrpSpPr/>
            <p:nvPr/>
          </p:nvGrpSpPr>
          <p:grpSpPr>
            <a:xfrm>
              <a:off x="5997382" y="2974804"/>
              <a:ext cx="2909288" cy="2614518"/>
              <a:chOff x="5989052" y="1773266"/>
              <a:chExt cx="2909288" cy="2614518"/>
            </a:xfrm>
          </p:grpSpPr>
          <p:pic>
            <p:nvPicPr>
              <p:cNvPr id="24" name="Picture 4" descr="Wenander_fig5"/>
              <p:cNvPicPr>
                <a:picLocks noChangeAspect="1" noChangeArrowheads="1"/>
              </p:cNvPicPr>
              <p:nvPr/>
            </p:nvPicPr>
            <p:blipFill>
              <a:blip r:embed="rId5" cstate="print"/>
              <a:srcRect r="38358" b="50275"/>
              <a:stretch>
                <a:fillRect/>
              </a:stretch>
            </p:blipFill>
            <p:spPr bwMode="auto">
              <a:xfrm>
                <a:off x="5989052" y="1773266"/>
                <a:ext cx="2909288" cy="2614518"/>
              </a:xfrm>
              <a:prstGeom prst="rect">
                <a:avLst/>
              </a:prstGeom>
              <a:noFill/>
              <a:ln w="9525">
                <a:noFill/>
                <a:miter lim="800000"/>
                <a:headEnd/>
                <a:tailEnd/>
              </a:ln>
            </p:spPr>
          </p:pic>
          <p:cxnSp>
            <p:nvCxnSpPr>
              <p:cNvPr id="25" name="Straight Arrow Connector 24"/>
              <p:cNvCxnSpPr/>
              <p:nvPr/>
            </p:nvCxnSpPr>
            <p:spPr>
              <a:xfrm>
                <a:off x="7048335" y="3563434"/>
                <a:ext cx="276871" cy="146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05814" y="3182532"/>
                <a:ext cx="1361463" cy="584775"/>
              </a:xfrm>
              <a:prstGeom prst="rect">
                <a:avLst/>
              </a:prstGeom>
              <a:noFill/>
            </p:spPr>
            <p:txBody>
              <a:bodyPr wrap="none" rtlCol="0">
                <a:spAutoFit/>
              </a:bodyPr>
              <a:lstStyle/>
              <a:p>
                <a:r>
                  <a:rPr lang="en-US" sz="1600" dirty="0" smtClean="0">
                    <a:solidFill>
                      <a:srgbClr val="FF6600"/>
                    </a:solidFill>
                  </a:rPr>
                  <a:t>FWHM 50 us</a:t>
                </a:r>
              </a:p>
              <a:p>
                <a:r>
                  <a:rPr lang="en-US" sz="1600" dirty="0" smtClean="0">
                    <a:solidFill>
                      <a:srgbClr val="FF6600"/>
                    </a:solidFill>
                  </a:rPr>
                  <a:t>adjustable</a:t>
                </a:r>
                <a:endParaRPr lang="en-US" sz="1600" dirty="0">
                  <a:solidFill>
                    <a:srgbClr val="FF6600"/>
                  </a:solidFill>
                </a:endParaRPr>
              </a:p>
            </p:txBody>
          </p:sp>
          <p:sp>
            <p:nvSpPr>
              <p:cNvPr id="29" name="TextBox 28"/>
              <p:cNvSpPr txBox="1"/>
              <p:nvPr/>
            </p:nvSpPr>
            <p:spPr>
              <a:xfrm>
                <a:off x="7055891" y="1787856"/>
                <a:ext cx="1831079" cy="307777"/>
              </a:xfrm>
              <a:prstGeom prst="rect">
                <a:avLst/>
              </a:prstGeom>
              <a:noFill/>
            </p:spPr>
            <p:txBody>
              <a:bodyPr wrap="none" rtlCol="0">
                <a:spAutoFit/>
              </a:bodyPr>
              <a:lstStyle/>
              <a:p>
                <a:r>
                  <a:rPr lang="en-US" sz="1400" dirty="0" smtClean="0"/>
                  <a:t>EBIS extraction pulse</a:t>
                </a:r>
                <a:endParaRPr lang="en-US" sz="1400" dirty="0"/>
              </a:p>
            </p:txBody>
          </p:sp>
        </p:grpSp>
        <p:cxnSp>
          <p:nvCxnSpPr>
            <p:cNvPr id="32" name="Straight Arrow Connector 31"/>
            <p:cNvCxnSpPr>
              <a:stCxn id="23" idx="3"/>
            </p:cNvCxnSpPr>
            <p:nvPr/>
          </p:nvCxnSpPr>
          <p:spPr>
            <a:xfrm>
              <a:off x="3862798" y="3000389"/>
              <a:ext cx="2466750" cy="930343"/>
            </a:xfrm>
            <a:prstGeom prst="straightConnector1">
              <a:avLst/>
            </a:prstGeom>
            <a:ln>
              <a:solidFill>
                <a:srgbClr val="FF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936969" y="5666879"/>
              <a:ext cx="3088281" cy="1107996"/>
            </a:xfrm>
            <a:prstGeom prst="rect">
              <a:avLst/>
            </a:prstGeom>
            <a:noFill/>
          </p:spPr>
          <p:txBody>
            <a:bodyPr wrap="none" rtlCol="0">
              <a:spAutoFit/>
            </a:bodyPr>
            <a:lstStyle/>
            <a:p>
              <a:r>
                <a:rPr lang="en-US" dirty="0" smtClean="0">
                  <a:solidFill>
                    <a:srgbClr val="0000CC"/>
                  </a:solidFill>
                </a:rPr>
                <a:t>Can we reach </a:t>
              </a:r>
              <a:r>
                <a:rPr lang="en-US" dirty="0" err="1" smtClean="0">
                  <a:solidFill>
                    <a:srgbClr val="0000CC"/>
                  </a:solidFill>
                </a:rPr>
                <a:t>T</a:t>
              </a:r>
              <a:r>
                <a:rPr lang="en-US" baseline="-25000" dirty="0" err="1" smtClean="0">
                  <a:solidFill>
                    <a:srgbClr val="0000CC"/>
                  </a:solidFill>
                </a:rPr>
                <a:t>extraction</a:t>
              </a:r>
              <a:r>
                <a:rPr lang="en-US" dirty="0" smtClean="0">
                  <a:solidFill>
                    <a:srgbClr val="0000CC"/>
                  </a:solidFill>
                </a:rPr>
                <a:t> &lt;10 us</a:t>
              </a:r>
              <a:r>
                <a:rPr lang="en-US" sz="1600" dirty="0" smtClean="0">
                  <a:solidFill>
                    <a:srgbClr val="0000CC"/>
                  </a:solidFill>
                </a:rPr>
                <a:t>?</a:t>
              </a:r>
            </a:p>
            <a:p>
              <a:r>
                <a:rPr lang="en-US" sz="1600" dirty="0" smtClean="0">
                  <a:solidFill>
                    <a:srgbClr val="0000CC"/>
                  </a:solidFill>
                </a:rPr>
                <a:t>   =&gt; More efficient injection</a:t>
              </a:r>
            </a:p>
            <a:p>
              <a:r>
                <a:rPr lang="en-US" sz="1600" dirty="0" smtClean="0">
                  <a:solidFill>
                    <a:srgbClr val="0000CC"/>
                  </a:solidFill>
                </a:rPr>
                <a:t>   =&gt; Smaller beam size</a:t>
              </a:r>
            </a:p>
            <a:p>
              <a:r>
                <a:rPr lang="en-US" sz="1600" dirty="0" smtClean="0">
                  <a:solidFill>
                    <a:srgbClr val="0000CC"/>
                  </a:solidFill>
                </a:rPr>
                <a:t>   =&gt; Faster cooling</a:t>
              </a:r>
              <a:endParaRPr lang="en-US" sz="1600" dirty="0">
                <a:solidFill>
                  <a:srgbClr val="0000CC"/>
                </a:solidFill>
              </a:endParaRPr>
            </a:p>
          </p:txBody>
        </p:sp>
      </p:grpSp>
      <p:graphicFrame>
        <p:nvGraphicFramePr>
          <p:cNvPr id="35" name="Object 34"/>
          <p:cNvGraphicFramePr>
            <a:graphicFrameLocks noChangeAspect="1"/>
          </p:cNvGraphicFramePr>
          <p:nvPr/>
        </p:nvGraphicFramePr>
        <p:xfrm>
          <a:off x="1430811" y="8748065"/>
          <a:ext cx="2321792" cy="642957"/>
        </p:xfrm>
        <a:graphic>
          <a:graphicData uri="http://schemas.openxmlformats.org/presentationml/2006/ole">
            <p:oleObj spid="_x0000_s48135" name="Equation" r:id="rId6" imgW="1650960" imgH="457200" progId="Equation.3">
              <p:embed/>
            </p:oleObj>
          </a:graphicData>
        </a:graphic>
      </p:graphicFrame>
      <p:grpSp>
        <p:nvGrpSpPr>
          <p:cNvPr id="31" name="Group 30"/>
          <p:cNvGrpSpPr/>
          <p:nvPr/>
        </p:nvGrpSpPr>
        <p:grpSpPr>
          <a:xfrm>
            <a:off x="456005" y="4363156"/>
            <a:ext cx="5235112" cy="1841495"/>
            <a:chOff x="466972" y="3721700"/>
            <a:chExt cx="4621604" cy="1841495"/>
          </a:xfrm>
        </p:grpSpPr>
        <p:sp>
          <p:nvSpPr>
            <p:cNvPr id="17" name="TextBox 16"/>
            <p:cNvSpPr txBox="1"/>
            <p:nvPr/>
          </p:nvSpPr>
          <p:spPr>
            <a:xfrm>
              <a:off x="466972" y="3721700"/>
              <a:ext cx="4200029" cy="523220"/>
            </a:xfrm>
            <a:prstGeom prst="rect">
              <a:avLst/>
            </a:prstGeom>
            <a:noFill/>
          </p:spPr>
          <p:txBody>
            <a:bodyPr wrap="square" rtlCol="0">
              <a:spAutoFit/>
            </a:bodyPr>
            <a:lstStyle/>
            <a:p>
              <a:r>
                <a:rPr lang="en-US" sz="2800" dirty="0" smtClean="0"/>
                <a:t>…with e-cool stacking</a:t>
              </a:r>
              <a:endParaRPr lang="en-US" sz="2800" dirty="0"/>
            </a:p>
          </p:txBody>
        </p:sp>
        <p:graphicFrame>
          <p:nvGraphicFramePr>
            <p:cNvPr id="48136" name="Object 8"/>
            <p:cNvGraphicFramePr>
              <a:graphicFrameLocks noChangeAspect="1"/>
            </p:cNvGraphicFramePr>
            <p:nvPr/>
          </p:nvGraphicFramePr>
          <p:xfrm>
            <a:off x="600625" y="4775795"/>
            <a:ext cx="3632200" cy="787400"/>
          </p:xfrm>
          <a:graphic>
            <a:graphicData uri="http://schemas.openxmlformats.org/presentationml/2006/ole">
              <p:oleObj spid="_x0000_s48136" name="Equation" r:id="rId7" imgW="2108160" imgH="457200" progId="Equation.3">
                <p:embed/>
              </p:oleObj>
            </a:graphicData>
          </a:graphic>
        </p:graphicFrame>
        <p:sp>
          <p:nvSpPr>
            <p:cNvPr id="28" name="Rectangle 27"/>
            <p:cNvSpPr/>
            <p:nvPr/>
          </p:nvSpPr>
          <p:spPr>
            <a:xfrm>
              <a:off x="516576" y="4240365"/>
              <a:ext cx="4572000" cy="646331"/>
            </a:xfrm>
            <a:prstGeom prst="rect">
              <a:avLst/>
            </a:prstGeom>
          </p:spPr>
          <p:txBody>
            <a:bodyPr>
              <a:spAutoFit/>
            </a:bodyPr>
            <a:lstStyle/>
            <a:p>
              <a:r>
                <a:rPr lang="en-US" dirty="0" smtClean="0"/>
                <a:t>I</a:t>
              </a:r>
              <a:r>
                <a:rPr lang="en-US" baseline="-25000" dirty="0" smtClean="0"/>
                <a:t>0_TSR</a:t>
              </a:r>
              <a:r>
                <a:rPr lang="en-US" dirty="0" smtClean="0"/>
                <a:t> – </a:t>
              </a:r>
              <a:r>
                <a:rPr lang="en-US" dirty="0" err="1" smtClean="0"/>
                <a:t>equlibrium</a:t>
              </a:r>
              <a:r>
                <a:rPr lang="en-US" dirty="0" smtClean="0"/>
                <a:t> current with e-cool stacking</a:t>
              </a:r>
            </a:p>
          </p:txBody>
        </p:sp>
      </p:grpSp>
      <p:sp>
        <p:nvSpPr>
          <p:cNvPr id="36" name="Rectangle 35"/>
          <p:cNvSpPr/>
          <p:nvPr/>
        </p:nvSpPr>
        <p:spPr>
          <a:xfrm>
            <a:off x="5314208" y="7028696"/>
            <a:ext cx="4572000" cy="923330"/>
          </a:xfrm>
          <a:prstGeom prst="rect">
            <a:avLst/>
          </a:prstGeom>
        </p:spPr>
        <p:txBody>
          <a:bodyPr>
            <a:spAutoFit/>
          </a:bodyPr>
          <a:lstStyle/>
          <a:p>
            <a:endParaRPr lang="en-US" dirty="0" smtClean="0"/>
          </a:p>
          <a:p>
            <a:r>
              <a:rPr lang="en-US" dirty="0" smtClean="0"/>
              <a:t>* T</a:t>
            </a:r>
            <a:r>
              <a:rPr lang="en-US" baseline="-25000" dirty="0" smtClean="0"/>
              <a:t>ramp</a:t>
            </a:r>
            <a:r>
              <a:rPr lang="en-US" dirty="0" smtClean="0"/>
              <a:t> bumper magnets (max 5 Hz)</a:t>
            </a:r>
          </a:p>
          <a:p>
            <a:r>
              <a:rPr lang="en-US" dirty="0" smtClean="0"/>
              <a:t>* </a:t>
            </a:r>
            <a:r>
              <a:rPr lang="en-US" dirty="0" err="1" smtClean="0"/>
              <a:t>T</a:t>
            </a:r>
            <a:r>
              <a:rPr lang="en-US" baseline="-25000" dirty="0" err="1" smtClean="0"/>
              <a:t>cool</a:t>
            </a:r>
            <a:r>
              <a:rPr lang="en-US" dirty="0" smtClean="0"/>
              <a:t> in e-cooler or </a:t>
            </a:r>
            <a:r>
              <a:rPr lang="en-US" dirty="0" err="1" smtClean="0"/>
              <a:t>T</a:t>
            </a:r>
            <a:r>
              <a:rPr lang="en-US" baseline="-25000" dirty="0" err="1" smtClean="0"/>
              <a:t>breed</a:t>
            </a:r>
            <a:r>
              <a:rPr lang="en-US" dirty="0" smtClean="0"/>
              <a:t> in EBIS</a:t>
            </a:r>
          </a:p>
        </p:txBody>
      </p:sp>
      <p:graphicFrame>
        <p:nvGraphicFramePr>
          <p:cNvPr id="37" name="Object 9"/>
          <p:cNvGraphicFramePr>
            <a:graphicFrameLocks noChangeAspect="1"/>
          </p:cNvGraphicFramePr>
          <p:nvPr/>
        </p:nvGraphicFramePr>
        <p:xfrm>
          <a:off x="-2332220" y="6858000"/>
          <a:ext cx="2332220" cy="674548"/>
        </p:xfrm>
        <a:graphic>
          <a:graphicData uri="http://schemas.openxmlformats.org/presentationml/2006/ole">
            <p:oleObj spid="_x0000_s48138" name="Equation" r:id="rId8" imgW="147312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3591" y="790113"/>
            <a:ext cx="5285742" cy="461665"/>
          </a:xfrm>
          <a:prstGeom prst="rect">
            <a:avLst/>
          </a:prstGeom>
          <a:noFill/>
        </p:spPr>
        <p:txBody>
          <a:bodyPr wrap="none" rtlCol="0">
            <a:spAutoFit/>
          </a:bodyPr>
          <a:lstStyle/>
          <a:p>
            <a:r>
              <a:rPr lang="en-US" sz="2400" dirty="0" smtClean="0"/>
              <a:t>Motivation for ISOL facility + Storage ring</a:t>
            </a:r>
          </a:p>
        </p:txBody>
      </p:sp>
      <p:sp>
        <p:nvSpPr>
          <p:cNvPr id="10" name="Rectangle 9"/>
          <p:cNvSpPr/>
          <p:nvPr/>
        </p:nvSpPr>
        <p:spPr>
          <a:xfrm>
            <a:off x="403756" y="1643981"/>
            <a:ext cx="9120249" cy="2292935"/>
          </a:xfrm>
          <a:prstGeom prst="rect">
            <a:avLst/>
          </a:prstGeom>
        </p:spPr>
        <p:txBody>
          <a:bodyPr wrap="square">
            <a:spAutoFit/>
          </a:bodyPr>
          <a:lstStyle/>
          <a:p>
            <a:r>
              <a:rPr lang="en-US" sz="1900" dirty="0" smtClean="0">
                <a:solidFill>
                  <a:srgbClr val="7030A0"/>
                </a:solidFill>
              </a:rPr>
              <a:t>1.  Higher intensities and cooler beams than in-flight storage rings</a:t>
            </a:r>
          </a:p>
          <a:p>
            <a:endParaRPr lang="en-US" dirty="0" smtClean="0"/>
          </a:p>
          <a:p>
            <a:endParaRPr lang="en-US" dirty="0" smtClean="0"/>
          </a:p>
          <a:p>
            <a:r>
              <a:rPr lang="en-US" sz="1900" dirty="0" smtClean="0">
                <a:solidFill>
                  <a:srgbClr val="006600"/>
                </a:solidFill>
              </a:rPr>
              <a:t>2. Compared to thick experimental target and beam direct from post-accelerator:</a:t>
            </a:r>
          </a:p>
          <a:p>
            <a:r>
              <a:rPr lang="en-US" dirty="0" smtClean="0">
                <a:solidFill>
                  <a:srgbClr val="006600"/>
                </a:solidFill>
              </a:rPr>
              <a:t>	</a:t>
            </a:r>
            <a:r>
              <a:rPr lang="en-US" sz="1700" dirty="0" smtClean="0">
                <a:solidFill>
                  <a:srgbClr val="006600"/>
                </a:solidFill>
              </a:rPr>
              <a:t>+ no background from target container or beam dump</a:t>
            </a:r>
          </a:p>
          <a:p>
            <a:r>
              <a:rPr lang="en-US" sz="1700" dirty="0" smtClean="0">
                <a:solidFill>
                  <a:srgbClr val="006600"/>
                </a:solidFill>
              </a:rPr>
              <a:t>	+ reduced energy straggling for projectile and reaction products in thin target</a:t>
            </a:r>
          </a:p>
          <a:p>
            <a:r>
              <a:rPr lang="en-US" sz="1700" dirty="0" smtClean="0">
                <a:solidFill>
                  <a:srgbClr val="006600"/>
                </a:solidFill>
              </a:rPr>
              <a:t>	+ smaller beam size ‐&gt; improved kinematic corrections for reaction products</a:t>
            </a:r>
            <a:endParaRPr lang="en-US" sz="1700" dirty="0" smtClean="0">
              <a:solidFill>
                <a:srgbClr val="006600"/>
              </a:solidFill>
              <a:sym typeface="Symbol"/>
            </a:endParaRPr>
          </a:p>
          <a:p>
            <a:r>
              <a:rPr lang="en-US" sz="1700" dirty="0" smtClean="0">
                <a:solidFill>
                  <a:srgbClr val="006600"/>
                </a:solidFill>
                <a:sym typeface="Symbol"/>
              </a:rPr>
              <a:t>	+ decreased detector dead-time as CW beam (REX and HIE-ISOLDE pulsed)</a:t>
            </a:r>
            <a:r>
              <a:rPr lang="en-US" sz="1700" dirty="0" smtClean="0">
                <a:solidFill>
                  <a:srgbClr val="FF0000"/>
                </a:solidFill>
              </a:rPr>
              <a:t>	</a:t>
            </a:r>
          </a:p>
        </p:txBody>
      </p:sp>
      <p:sp>
        <p:nvSpPr>
          <p:cNvPr id="11" name="Rectangle 10"/>
          <p:cNvSpPr/>
          <p:nvPr/>
        </p:nvSpPr>
        <p:spPr>
          <a:xfrm>
            <a:off x="1033148" y="6045418"/>
            <a:ext cx="7267698" cy="369332"/>
          </a:xfrm>
          <a:prstGeom prst="rect">
            <a:avLst/>
          </a:prstGeom>
        </p:spPr>
        <p:txBody>
          <a:bodyPr wrap="square">
            <a:spAutoFit/>
          </a:bodyPr>
          <a:lstStyle/>
          <a:p>
            <a:r>
              <a:rPr lang="en-US" b="1" i="1" dirty="0" smtClean="0"/>
              <a:t>First time a storage ring would be connected to an ISOL-facility</a:t>
            </a:r>
          </a:p>
        </p:txBody>
      </p:sp>
      <p:sp>
        <p:nvSpPr>
          <p:cNvPr id="5" name="Rectangle 4"/>
          <p:cNvSpPr/>
          <p:nvPr/>
        </p:nvSpPr>
        <p:spPr>
          <a:xfrm>
            <a:off x="433448" y="4326248"/>
            <a:ext cx="7879278" cy="1477328"/>
          </a:xfrm>
          <a:prstGeom prst="rect">
            <a:avLst/>
          </a:prstGeom>
        </p:spPr>
        <p:txBody>
          <a:bodyPr wrap="square">
            <a:spAutoFit/>
          </a:bodyPr>
          <a:lstStyle/>
          <a:p>
            <a:r>
              <a:rPr lang="en-US" sz="1900" dirty="0" smtClean="0">
                <a:solidFill>
                  <a:srgbClr val="C00000"/>
                </a:solidFill>
              </a:rPr>
              <a:t>3. Question marks / differences from TSR at Heidelberg</a:t>
            </a:r>
          </a:p>
          <a:p>
            <a:r>
              <a:rPr lang="en-US" dirty="0" smtClean="0">
                <a:solidFill>
                  <a:srgbClr val="C00000"/>
                </a:solidFill>
              </a:rPr>
              <a:t>	</a:t>
            </a:r>
            <a:r>
              <a:rPr lang="en-US" sz="1700" dirty="0" smtClean="0">
                <a:solidFill>
                  <a:srgbClr val="C00000"/>
                </a:solidFill>
              </a:rPr>
              <a:t>? Internal target -&gt; beam storage lifetime</a:t>
            </a:r>
          </a:p>
          <a:p>
            <a:r>
              <a:rPr lang="en-US" sz="1700" dirty="0" smtClean="0">
                <a:solidFill>
                  <a:srgbClr val="C00000"/>
                </a:solidFill>
              </a:rPr>
              <a:t>	? Beam injection scheme – exotic ions, limit loss</a:t>
            </a:r>
          </a:p>
          <a:p>
            <a:r>
              <a:rPr lang="en-US" sz="1700" dirty="0" smtClean="0">
                <a:solidFill>
                  <a:srgbClr val="C00000"/>
                </a:solidFill>
              </a:rPr>
              <a:t>	? Loading rate</a:t>
            </a:r>
          </a:p>
          <a:p>
            <a:r>
              <a:rPr lang="en-US" sz="1700" dirty="0" smtClean="0">
                <a:solidFill>
                  <a:srgbClr val="C00000"/>
                </a:solidFill>
              </a:rPr>
              <a:t>	? Luminosities sufficient for nuclear physics</a:t>
            </a:r>
            <a:endParaRPr lang="en-US" sz="17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447" y="842788"/>
            <a:ext cx="3356112" cy="861774"/>
          </a:xfrm>
          <a:prstGeom prst="rect">
            <a:avLst/>
          </a:prstGeom>
          <a:noFill/>
        </p:spPr>
        <p:txBody>
          <a:bodyPr wrap="none" rtlCol="0">
            <a:spAutoFit/>
          </a:bodyPr>
          <a:lstStyle/>
          <a:p>
            <a:r>
              <a:rPr lang="en-US" dirty="0" smtClean="0">
                <a:solidFill>
                  <a:srgbClr val="FF6600"/>
                </a:solidFill>
              </a:rPr>
              <a:t>Space charge limit in TSR</a:t>
            </a:r>
          </a:p>
          <a:p>
            <a:pPr>
              <a:buFont typeface="Arial" pitchFamily="34" charset="0"/>
              <a:buChar char="•"/>
            </a:pPr>
            <a:r>
              <a:rPr lang="en-US" sz="1600" dirty="0" smtClean="0">
                <a:solidFill>
                  <a:srgbClr val="FF6600"/>
                </a:solidFill>
              </a:rPr>
              <a:t> Incoherent space-charge tune shift</a:t>
            </a:r>
          </a:p>
          <a:p>
            <a:pPr>
              <a:buFont typeface="Arial" pitchFamily="34" charset="0"/>
              <a:buChar char="•"/>
            </a:pPr>
            <a:r>
              <a:rPr lang="en-US" sz="1600" dirty="0" smtClean="0">
                <a:solidFill>
                  <a:srgbClr val="FF6600"/>
                </a:solidFill>
              </a:rPr>
              <a:t> Transverse instabilities</a:t>
            </a:r>
          </a:p>
        </p:txBody>
      </p:sp>
      <p:sp>
        <p:nvSpPr>
          <p:cNvPr id="3" name="TextBox 2"/>
          <p:cNvSpPr txBox="1"/>
          <p:nvPr/>
        </p:nvSpPr>
        <p:spPr>
          <a:xfrm>
            <a:off x="4208837" y="183854"/>
            <a:ext cx="4409412" cy="523220"/>
          </a:xfrm>
          <a:prstGeom prst="rect">
            <a:avLst/>
          </a:prstGeom>
          <a:noFill/>
        </p:spPr>
        <p:txBody>
          <a:bodyPr wrap="none" rtlCol="0">
            <a:spAutoFit/>
          </a:bodyPr>
          <a:lstStyle/>
          <a:p>
            <a:r>
              <a:rPr lang="en-US" sz="2800" dirty="0" smtClean="0"/>
              <a:t>Maximum beam intensities</a:t>
            </a:r>
            <a:endParaRPr lang="en-US" sz="2800" dirty="0"/>
          </a:p>
        </p:txBody>
      </p:sp>
      <p:sp>
        <p:nvSpPr>
          <p:cNvPr id="4" name="Text Box 221"/>
          <p:cNvSpPr txBox="1">
            <a:spLocks noChangeArrowheads="1"/>
          </p:cNvSpPr>
          <p:nvPr/>
        </p:nvSpPr>
        <p:spPr bwMode="auto">
          <a:xfrm>
            <a:off x="5123076" y="1048769"/>
            <a:ext cx="1764201" cy="369332"/>
          </a:xfrm>
          <a:prstGeom prst="rect">
            <a:avLst/>
          </a:prstGeom>
          <a:noFill/>
          <a:ln w="9525">
            <a:noFill/>
            <a:miter lim="800000"/>
            <a:headEnd/>
            <a:tailEnd/>
          </a:ln>
          <a:effectLst/>
        </p:spPr>
        <p:txBody>
          <a:bodyPr wrap="none">
            <a:spAutoFit/>
          </a:bodyPr>
          <a:lstStyle/>
          <a:p>
            <a:r>
              <a:rPr lang="en-US" dirty="0"/>
              <a:t>intensity limit:  </a:t>
            </a:r>
          </a:p>
        </p:txBody>
      </p:sp>
      <p:graphicFrame>
        <p:nvGraphicFramePr>
          <p:cNvPr id="5" name="Object 236"/>
          <p:cNvGraphicFramePr>
            <a:graphicFrameLocks noChangeAspect="1"/>
          </p:cNvGraphicFramePr>
          <p:nvPr/>
        </p:nvGraphicFramePr>
        <p:xfrm>
          <a:off x="6732232" y="904305"/>
          <a:ext cx="2132013" cy="690563"/>
        </p:xfrm>
        <a:graphic>
          <a:graphicData uri="http://schemas.openxmlformats.org/presentationml/2006/ole">
            <p:oleObj spid="_x0000_s158722" name="Formel" r:id="rId4" imgW="1371600" imgH="444240" progId="Equation.3">
              <p:embed/>
            </p:oleObj>
          </a:graphicData>
        </a:graphic>
      </p:graphicFrame>
      <p:sp>
        <p:nvSpPr>
          <p:cNvPr id="6" name="Text Box 272"/>
          <p:cNvSpPr txBox="1">
            <a:spLocks noChangeArrowheads="1"/>
          </p:cNvSpPr>
          <p:nvPr/>
        </p:nvSpPr>
        <p:spPr bwMode="auto">
          <a:xfrm>
            <a:off x="5599863" y="1668942"/>
            <a:ext cx="2534733" cy="738664"/>
          </a:xfrm>
          <a:prstGeom prst="rect">
            <a:avLst/>
          </a:prstGeom>
          <a:noFill/>
          <a:ln w="9525">
            <a:noFill/>
            <a:miter lim="800000"/>
            <a:headEnd/>
            <a:tailEnd/>
          </a:ln>
          <a:effectLst/>
        </p:spPr>
        <p:txBody>
          <a:bodyPr wrap="square">
            <a:spAutoFit/>
          </a:bodyPr>
          <a:lstStyle/>
          <a:p>
            <a:r>
              <a:rPr lang="en-US" sz="1400" dirty="0" smtClean="0">
                <a:solidFill>
                  <a:schemeClr val="accent6">
                    <a:lumMod val="50000"/>
                  </a:schemeClr>
                </a:solidFill>
              </a:rPr>
              <a:t>E (</a:t>
            </a:r>
            <a:r>
              <a:rPr lang="en-US" sz="1400" dirty="0" err="1" smtClean="0">
                <a:solidFill>
                  <a:schemeClr val="accent6">
                    <a:lumMod val="50000"/>
                  </a:schemeClr>
                </a:solidFill>
              </a:rPr>
              <a:t>MeV</a:t>
            </a:r>
            <a:r>
              <a:rPr lang="en-US" sz="1400" dirty="0" smtClean="0">
                <a:solidFill>
                  <a:schemeClr val="accent6">
                    <a:lumMod val="50000"/>
                  </a:schemeClr>
                </a:solidFill>
              </a:rPr>
              <a:t>), I (</a:t>
            </a:r>
            <a:r>
              <a:rPr lang="en-US" sz="1400" dirty="0" err="1" smtClean="0">
                <a:solidFill>
                  <a:schemeClr val="accent6">
                    <a:lumMod val="50000"/>
                  </a:schemeClr>
                </a:solidFill>
              </a:rPr>
              <a:t>uA</a:t>
            </a:r>
            <a:r>
              <a:rPr lang="en-US" sz="1400" dirty="0" smtClean="0">
                <a:solidFill>
                  <a:schemeClr val="accent6">
                    <a:lumMod val="50000"/>
                  </a:schemeClr>
                </a:solidFill>
              </a:rPr>
              <a:t>), const=279 </a:t>
            </a:r>
          </a:p>
          <a:p>
            <a:r>
              <a:rPr lang="en-US" sz="1400" dirty="0" smtClean="0">
                <a:solidFill>
                  <a:schemeClr val="accent6">
                    <a:lumMod val="50000"/>
                  </a:schemeClr>
                </a:solidFill>
              </a:rPr>
              <a:t>calculated </a:t>
            </a:r>
            <a:r>
              <a:rPr lang="en-US" sz="1400" dirty="0">
                <a:solidFill>
                  <a:schemeClr val="accent6">
                    <a:lumMod val="50000"/>
                  </a:schemeClr>
                </a:solidFill>
              </a:rPr>
              <a:t>from the </a:t>
            </a:r>
            <a:r>
              <a:rPr lang="en-US" sz="1400" baseline="30000" dirty="0">
                <a:solidFill>
                  <a:schemeClr val="accent6">
                    <a:lumMod val="50000"/>
                  </a:schemeClr>
                </a:solidFill>
              </a:rPr>
              <a:t>12</a:t>
            </a:r>
            <a:r>
              <a:rPr lang="en-US" sz="1400" dirty="0">
                <a:solidFill>
                  <a:schemeClr val="accent6">
                    <a:lumMod val="50000"/>
                  </a:schemeClr>
                </a:solidFill>
              </a:rPr>
              <a:t>C</a:t>
            </a:r>
            <a:r>
              <a:rPr lang="en-US" sz="1400" baseline="30000" dirty="0">
                <a:solidFill>
                  <a:schemeClr val="accent6">
                    <a:lumMod val="50000"/>
                  </a:schemeClr>
                </a:solidFill>
              </a:rPr>
              <a:t>6+</a:t>
            </a:r>
            <a:r>
              <a:rPr lang="en-US" sz="1400" dirty="0">
                <a:solidFill>
                  <a:schemeClr val="accent6">
                    <a:lumMod val="50000"/>
                  </a:schemeClr>
                </a:solidFill>
              </a:rPr>
              <a:t> </a:t>
            </a:r>
            <a:r>
              <a:rPr lang="en-US" sz="1400" dirty="0" smtClean="0">
                <a:solidFill>
                  <a:schemeClr val="accent6">
                    <a:lumMod val="50000"/>
                  </a:schemeClr>
                </a:solidFill>
              </a:rPr>
              <a:t>data</a:t>
            </a:r>
          </a:p>
          <a:p>
            <a:r>
              <a:rPr lang="en-US" sz="1400" dirty="0" smtClean="0">
                <a:solidFill>
                  <a:schemeClr val="accent6">
                    <a:lumMod val="50000"/>
                  </a:schemeClr>
                </a:solidFill>
              </a:rPr>
              <a:t>const valid for e-cooled beams</a:t>
            </a:r>
          </a:p>
        </p:txBody>
      </p:sp>
      <p:cxnSp>
        <p:nvCxnSpPr>
          <p:cNvPr id="8" name="Straight Arrow Connector 7"/>
          <p:cNvCxnSpPr>
            <a:stCxn id="2" idx="3"/>
          </p:cNvCxnSpPr>
          <p:nvPr/>
        </p:nvCxnSpPr>
        <p:spPr>
          <a:xfrm flipV="1">
            <a:off x="3768559" y="1255597"/>
            <a:ext cx="1294760" cy="180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8961" y="2212130"/>
            <a:ext cx="4415051" cy="692497"/>
          </a:xfrm>
          <a:prstGeom prst="rect">
            <a:avLst/>
          </a:prstGeom>
        </p:spPr>
        <p:txBody>
          <a:bodyPr wrap="square">
            <a:spAutoFit/>
          </a:bodyPr>
          <a:lstStyle/>
          <a:p>
            <a:r>
              <a:rPr lang="en-US" dirty="0" smtClean="0">
                <a:solidFill>
                  <a:srgbClr val="C00000"/>
                </a:solidFill>
              </a:rPr>
              <a:t>So far highest REX beam:</a:t>
            </a:r>
          </a:p>
          <a:p>
            <a:pPr>
              <a:spcBef>
                <a:spcPts val="600"/>
              </a:spcBef>
            </a:pPr>
            <a:r>
              <a:rPr lang="en-US" sz="1600" dirty="0" smtClean="0">
                <a:solidFill>
                  <a:srgbClr val="C00000"/>
                </a:solidFill>
              </a:rPr>
              <a:t>     3E7 ions/s </a:t>
            </a:r>
            <a:r>
              <a:rPr lang="en-US" sz="1600" baseline="30000" dirty="0" smtClean="0">
                <a:solidFill>
                  <a:srgbClr val="C00000"/>
                </a:solidFill>
              </a:rPr>
              <a:t>110</a:t>
            </a:r>
            <a:r>
              <a:rPr lang="en-US" sz="1600" dirty="0" smtClean="0">
                <a:solidFill>
                  <a:srgbClr val="C00000"/>
                </a:solidFill>
              </a:rPr>
              <a:t>Sn</a:t>
            </a:r>
            <a:r>
              <a:rPr lang="en-US" sz="1600" baseline="30000" dirty="0" smtClean="0">
                <a:solidFill>
                  <a:srgbClr val="C00000"/>
                </a:solidFill>
              </a:rPr>
              <a:t>27+ </a:t>
            </a:r>
            <a:r>
              <a:rPr lang="en-US" sz="1600" dirty="0" smtClean="0">
                <a:solidFill>
                  <a:srgbClr val="C00000"/>
                </a:solidFill>
              </a:rPr>
              <a:t>=&gt;  &lt;I</a:t>
            </a:r>
            <a:r>
              <a:rPr lang="en-US" sz="1600" baseline="-25000" dirty="0" smtClean="0">
                <a:solidFill>
                  <a:srgbClr val="C00000"/>
                </a:solidFill>
              </a:rPr>
              <a:t>REX</a:t>
            </a:r>
            <a:r>
              <a:rPr lang="en-US" sz="1600" dirty="0" smtClean="0">
                <a:solidFill>
                  <a:srgbClr val="C00000"/>
                </a:solidFill>
              </a:rPr>
              <a:t>&gt;= 130 </a:t>
            </a:r>
            <a:r>
              <a:rPr lang="en-US" sz="1600" dirty="0" err="1" smtClean="0">
                <a:solidFill>
                  <a:srgbClr val="C00000"/>
                </a:solidFill>
              </a:rPr>
              <a:t>epA</a:t>
            </a:r>
            <a:endParaRPr lang="en-US" sz="1600" dirty="0" smtClean="0">
              <a:solidFill>
                <a:srgbClr val="C00000"/>
              </a:solidFill>
            </a:endParaRPr>
          </a:p>
        </p:txBody>
      </p:sp>
      <p:graphicFrame>
        <p:nvGraphicFramePr>
          <p:cNvPr id="28" name="Object 27"/>
          <p:cNvGraphicFramePr>
            <a:graphicFrameLocks noChangeAspect="1"/>
          </p:cNvGraphicFramePr>
          <p:nvPr/>
        </p:nvGraphicFramePr>
        <p:xfrm>
          <a:off x="469569" y="3005138"/>
          <a:ext cx="3851275" cy="752475"/>
        </p:xfrm>
        <a:graphic>
          <a:graphicData uri="http://schemas.openxmlformats.org/presentationml/2006/ole">
            <p:oleObj spid="_x0000_s158725" name="Equation" r:id="rId5" imgW="2336760" imgH="457200" progId="Equation.3">
              <p:embed/>
            </p:oleObj>
          </a:graphicData>
        </a:graphic>
      </p:graphicFrame>
      <p:sp>
        <p:nvSpPr>
          <p:cNvPr id="29" name="TextBox 28"/>
          <p:cNvSpPr txBox="1"/>
          <p:nvPr/>
        </p:nvSpPr>
        <p:spPr>
          <a:xfrm>
            <a:off x="591639" y="3892277"/>
            <a:ext cx="2632708" cy="923330"/>
          </a:xfrm>
          <a:prstGeom prst="rect">
            <a:avLst/>
          </a:prstGeom>
          <a:noFill/>
        </p:spPr>
        <p:txBody>
          <a:bodyPr wrap="none" rtlCol="0">
            <a:spAutoFit/>
          </a:bodyPr>
          <a:lstStyle/>
          <a:p>
            <a:r>
              <a:rPr lang="en-US" dirty="0" smtClean="0">
                <a:solidFill>
                  <a:srgbClr val="C00000"/>
                </a:solidFill>
              </a:rPr>
              <a:t>for  10 </a:t>
            </a:r>
            <a:r>
              <a:rPr lang="en-US" dirty="0" err="1" smtClean="0">
                <a:solidFill>
                  <a:srgbClr val="C00000"/>
                </a:solidFill>
              </a:rPr>
              <a:t>MeV</a:t>
            </a:r>
            <a:r>
              <a:rPr lang="en-US" dirty="0" smtClean="0">
                <a:solidFill>
                  <a:srgbClr val="C00000"/>
                </a:solidFill>
              </a:rPr>
              <a:t>/u, </a:t>
            </a:r>
            <a:r>
              <a:rPr lang="en-US" dirty="0" smtClean="0">
                <a:solidFill>
                  <a:srgbClr val="C00000"/>
                </a:solidFill>
                <a:sym typeface="Symbol"/>
              </a:rPr>
              <a:t></a:t>
            </a:r>
            <a:r>
              <a:rPr lang="en-US" baseline="-25000" dirty="0" smtClean="0">
                <a:solidFill>
                  <a:srgbClr val="C00000"/>
                </a:solidFill>
                <a:sym typeface="Symbol"/>
              </a:rPr>
              <a:t>m</a:t>
            </a:r>
            <a:r>
              <a:rPr lang="en-US" dirty="0" smtClean="0">
                <a:solidFill>
                  <a:srgbClr val="C00000"/>
                </a:solidFill>
                <a:sym typeface="Symbol"/>
              </a:rPr>
              <a:t>=0.8, </a:t>
            </a:r>
            <a:br>
              <a:rPr lang="en-US" dirty="0" smtClean="0">
                <a:solidFill>
                  <a:srgbClr val="C00000"/>
                </a:solidFill>
                <a:sym typeface="Symbol"/>
              </a:rPr>
            </a:br>
            <a:r>
              <a:rPr lang="en-US" dirty="0" smtClean="0">
                <a:solidFill>
                  <a:srgbClr val="C00000"/>
                </a:solidFill>
                <a:sym typeface="Symbol"/>
              </a:rPr>
              <a:t>       </a:t>
            </a:r>
            <a:r>
              <a:rPr lang="en-US" dirty="0" err="1" smtClean="0">
                <a:solidFill>
                  <a:srgbClr val="C00000"/>
                </a:solidFill>
                <a:sym typeface="Symbol"/>
              </a:rPr>
              <a:t>d</a:t>
            </a:r>
            <a:r>
              <a:rPr lang="en-US" baseline="-25000" dirty="0" err="1" smtClean="0">
                <a:solidFill>
                  <a:srgbClr val="C00000"/>
                </a:solidFill>
                <a:sym typeface="Symbol"/>
              </a:rPr>
              <a:t>dilution</a:t>
            </a:r>
            <a:r>
              <a:rPr lang="en-US" dirty="0" smtClean="0">
                <a:solidFill>
                  <a:srgbClr val="C00000"/>
                </a:solidFill>
                <a:sym typeface="Symbol"/>
              </a:rPr>
              <a:t>=2, </a:t>
            </a:r>
            <a:r>
              <a:rPr lang="en-US" dirty="0" err="1" smtClean="0">
                <a:solidFill>
                  <a:srgbClr val="C00000"/>
                </a:solidFill>
                <a:sym typeface="Symbol"/>
              </a:rPr>
              <a:t>T</a:t>
            </a:r>
            <a:r>
              <a:rPr lang="en-US" baseline="-25000" dirty="0" err="1" smtClean="0">
                <a:solidFill>
                  <a:srgbClr val="C00000"/>
                </a:solidFill>
                <a:sym typeface="Symbol"/>
              </a:rPr>
              <a:t>lifetime</a:t>
            </a:r>
            <a:r>
              <a:rPr lang="en-US" dirty="0" smtClean="0">
                <a:solidFill>
                  <a:srgbClr val="C00000"/>
                </a:solidFill>
                <a:sym typeface="Symbol"/>
              </a:rPr>
              <a:t>=5 s</a:t>
            </a:r>
          </a:p>
          <a:p>
            <a:r>
              <a:rPr lang="en-US" dirty="0" smtClean="0">
                <a:solidFill>
                  <a:srgbClr val="C00000"/>
                </a:solidFill>
              </a:rPr>
              <a:t>      </a:t>
            </a:r>
            <a:endParaRPr lang="en-US" dirty="0">
              <a:solidFill>
                <a:srgbClr val="FF0000"/>
              </a:solidFill>
            </a:endParaRPr>
          </a:p>
        </p:txBody>
      </p:sp>
      <p:grpSp>
        <p:nvGrpSpPr>
          <p:cNvPr id="20" name="Group 19"/>
          <p:cNvGrpSpPr/>
          <p:nvPr/>
        </p:nvGrpSpPr>
        <p:grpSpPr>
          <a:xfrm>
            <a:off x="5011385" y="2778825"/>
            <a:ext cx="3918859" cy="4019799"/>
            <a:chOff x="5011385" y="2510839"/>
            <a:chExt cx="3963094" cy="4287786"/>
          </a:xfrm>
        </p:grpSpPr>
        <p:pic>
          <p:nvPicPr>
            <p:cNvPr id="158724" name="Picture 4"/>
            <p:cNvPicPr>
              <a:picLocks noChangeAspect="1" noChangeArrowheads="1"/>
            </p:cNvPicPr>
            <p:nvPr/>
          </p:nvPicPr>
          <p:blipFill>
            <a:blip r:embed="rId6" cstate="print"/>
            <a:srcRect/>
            <a:stretch>
              <a:fillRect/>
            </a:stretch>
          </p:blipFill>
          <p:spPr bwMode="auto">
            <a:xfrm>
              <a:off x="5057914" y="2510839"/>
              <a:ext cx="3916565" cy="3948633"/>
            </a:xfrm>
            <a:prstGeom prst="rect">
              <a:avLst/>
            </a:prstGeom>
            <a:noFill/>
            <a:ln w="9525">
              <a:noFill/>
              <a:miter lim="800000"/>
              <a:headEnd/>
              <a:tailEnd/>
            </a:ln>
            <a:effectLst/>
          </p:spPr>
        </p:pic>
        <p:sp>
          <p:nvSpPr>
            <p:cNvPr id="14" name="TextBox 13"/>
            <p:cNvSpPr txBox="1"/>
            <p:nvPr/>
          </p:nvSpPr>
          <p:spPr>
            <a:xfrm>
              <a:off x="5011385" y="6405543"/>
              <a:ext cx="2878737" cy="369332"/>
            </a:xfrm>
            <a:prstGeom prst="rect">
              <a:avLst/>
            </a:prstGeom>
            <a:noFill/>
          </p:spPr>
          <p:txBody>
            <a:bodyPr wrap="none" rtlCol="0">
              <a:spAutoFit/>
            </a:bodyPr>
            <a:lstStyle/>
            <a:p>
              <a:r>
                <a:rPr lang="en-US" dirty="0" smtClean="0">
                  <a:solidFill>
                    <a:schemeClr val="accent1">
                      <a:lumMod val="75000"/>
                    </a:schemeClr>
                  </a:solidFill>
                </a:rPr>
                <a:t>Intensities obtained in TSR</a:t>
              </a:r>
              <a:endParaRPr lang="en-US" dirty="0">
                <a:solidFill>
                  <a:schemeClr val="accent1">
                    <a:lumMod val="75000"/>
                  </a:schemeClr>
                </a:solidFill>
              </a:endParaRPr>
            </a:p>
          </p:txBody>
        </p:sp>
        <p:sp>
          <p:nvSpPr>
            <p:cNvPr id="15" name="TextBox 14"/>
            <p:cNvSpPr txBox="1"/>
            <p:nvPr/>
          </p:nvSpPr>
          <p:spPr>
            <a:xfrm>
              <a:off x="7776069" y="6398515"/>
              <a:ext cx="886781" cy="400110"/>
            </a:xfrm>
            <a:prstGeom prst="rect">
              <a:avLst/>
            </a:prstGeom>
            <a:noFill/>
          </p:spPr>
          <p:txBody>
            <a:bodyPr wrap="none" rtlCol="0">
              <a:spAutoFit/>
            </a:bodyPr>
            <a:lstStyle/>
            <a:p>
              <a:r>
                <a:rPr lang="en-US" sz="1000" dirty="0" smtClean="0"/>
                <a:t>M. Grieser </a:t>
              </a:r>
              <a:br>
                <a:rPr lang="en-US" sz="1000" dirty="0" smtClean="0"/>
              </a:br>
              <a:r>
                <a:rPr lang="en-US" sz="1000" dirty="0" smtClean="0"/>
                <a:t>presentation</a:t>
              </a:r>
              <a:endParaRPr lang="en-US" sz="1000" dirty="0"/>
            </a:p>
          </p:txBody>
        </p:sp>
      </p:grpSp>
      <p:sp>
        <p:nvSpPr>
          <p:cNvPr id="16" name="Rectangle 15"/>
          <p:cNvSpPr/>
          <p:nvPr/>
        </p:nvSpPr>
        <p:spPr>
          <a:xfrm>
            <a:off x="718456" y="4918893"/>
            <a:ext cx="2642260" cy="1754326"/>
          </a:xfrm>
          <a:prstGeom prst="rect">
            <a:avLst/>
          </a:prstGeom>
        </p:spPr>
        <p:txBody>
          <a:bodyPr wrap="square">
            <a:spAutoFit/>
          </a:bodyPr>
          <a:lstStyle/>
          <a:p>
            <a:r>
              <a:rPr lang="en-US" dirty="0" smtClean="0">
                <a:solidFill>
                  <a:srgbClr val="FF0000"/>
                </a:solidFill>
              </a:rPr>
              <a:t>	=&gt;</a:t>
            </a:r>
          </a:p>
          <a:p>
            <a:endParaRPr lang="en-US" dirty="0" smtClean="0">
              <a:solidFill>
                <a:srgbClr val="FF0000"/>
              </a:solidFill>
            </a:endParaRPr>
          </a:p>
          <a:p>
            <a:r>
              <a:rPr lang="en-US" dirty="0" smtClean="0">
                <a:solidFill>
                  <a:srgbClr val="FF0000"/>
                </a:solidFill>
              </a:rPr>
              <a:t>I</a:t>
            </a:r>
            <a:r>
              <a:rPr lang="en-US" baseline="-25000" dirty="0" smtClean="0">
                <a:solidFill>
                  <a:srgbClr val="FF0000"/>
                </a:solidFill>
              </a:rPr>
              <a:t>0_TSR</a:t>
            </a:r>
            <a:r>
              <a:rPr lang="en-US" dirty="0" smtClean="0">
                <a:solidFill>
                  <a:srgbClr val="FF0000"/>
                </a:solidFill>
              </a:rPr>
              <a:t>(</a:t>
            </a:r>
            <a:r>
              <a:rPr lang="en-US" baseline="30000" dirty="0" smtClean="0">
                <a:solidFill>
                  <a:srgbClr val="FF0000"/>
                </a:solidFill>
              </a:rPr>
              <a:t>110</a:t>
            </a:r>
            <a:r>
              <a:rPr lang="en-US" dirty="0" smtClean="0">
                <a:solidFill>
                  <a:srgbClr val="FF0000"/>
                </a:solidFill>
              </a:rPr>
              <a:t>Sn</a:t>
            </a:r>
            <a:r>
              <a:rPr lang="en-US" baseline="30000" dirty="0" smtClean="0">
                <a:solidFill>
                  <a:srgbClr val="FF0000"/>
                </a:solidFill>
              </a:rPr>
              <a:t>27+</a:t>
            </a:r>
            <a:r>
              <a:rPr lang="en-US" dirty="0" smtClean="0">
                <a:solidFill>
                  <a:srgbClr val="FF0000"/>
                </a:solidFill>
              </a:rPr>
              <a:t>)</a:t>
            </a:r>
            <a:r>
              <a:rPr lang="en-US" dirty="0" smtClean="0">
                <a:solidFill>
                  <a:srgbClr val="FF0000"/>
                </a:solidFill>
                <a:sym typeface="Symbol"/>
              </a:rPr>
              <a:t> 200 </a:t>
            </a:r>
            <a:r>
              <a:rPr lang="en-US" dirty="0" err="1" smtClean="0">
                <a:solidFill>
                  <a:srgbClr val="FF0000"/>
                </a:solidFill>
                <a:sym typeface="Symbol"/>
              </a:rPr>
              <a:t>uA</a:t>
            </a:r>
            <a:r>
              <a:rPr lang="en-US" dirty="0" smtClean="0">
                <a:solidFill>
                  <a:srgbClr val="FF0000"/>
                </a:solidFill>
                <a:sym typeface="Symbol"/>
              </a:rPr>
              <a:t> </a:t>
            </a:r>
          </a:p>
          <a:p>
            <a:endParaRPr lang="en-US" dirty="0" smtClean="0">
              <a:solidFill>
                <a:srgbClr val="FF0000"/>
              </a:solidFill>
              <a:sym typeface="Symbol"/>
            </a:endParaRPr>
          </a:p>
          <a:p>
            <a:r>
              <a:rPr lang="en-US" dirty="0" smtClean="0">
                <a:solidFill>
                  <a:srgbClr val="FF0000"/>
                </a:solidFill>
                <a:sym typeface="Symbol"/>
              </a:rPr>
              <a:t>below the incoherent </a:t>
            </a:r>
          </a:p>
          <a:p>
            <a:r>
              <a:rPr lang="en-US" dirty="0" smtClean="0">
                <a:solidFill>
                  <a:srgbClr val="FF0000"/>
                </a:solidFill>
                <a:sym typeface="Symbol"/>
              </a:rPr>
              <a:t>tune shift limit of ~1 </a:t>
            </a:r>
            <a:r>
              <a:rPr lang="en-US" dirty="0" err="1" smtClean="0">
                <a:solidFill>
                  <a:srgbClr val="FF0000"/>
                </a:solidFill>
                <a:sym typeface="Symbol"/>
              </a:rPr>
              <a:t>mA</a:t>
            </a:r>
            <a:endParaRPr lang="en-US" dirty="0">
              <a:solidFill>
                <a:srgbClr val="FF0000"/>
              </a:solidFill>
            </a:endParaRPr>
          </a:p>
        </p:txBody>
      </p:sp>
      <p:sp>
        <p:nvSpPr>
          <p:cNvPr id="17" name="TextBox 16"/>
          <p:cNvSpPr txBox="1"/>
          <p:nvPr/>
        </p:nvSpPr>
        <p:spPr>
          <a:xfrm>
            <a:off x="6590801" y="2529444"/>
            <a:ext cx="1665264" cy="307777"/>
          </a:xfrm>
          <a:prstGeom prst="rect">
            <a:avLst/>
          </a:prstGeom>
          <a:noFill/>
        </p:spPr>
        <p:txBody>
          <a:bodyPr wrap="none" rtlCol="0">
            <a:spAutoFit/>
          </a:bodyPr>
          <a:lstStyle/>
          <a:p>
            <a:r>
              <a:rPr lang="en-US" sz="1400" dirty="0" smtClean="0">
                <a:solidFill>
                  <a:srgbClr val="0070C0"/>
                </a:solidFill>
              </a:rPr>
              <a:t>Exp.	Theory</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2651" y="314166"/>
            <a:ext cx="2994602" cy="523220"/>
          </a:xfrm>
          <a:prstGeom prst="rect">
            <a:avLst/>
          </a:prstGeom>
        </p:spPr>
        <p:txBody>
          <a:bodyPr wrap="none">
            <a:spAutoFit/>
          </a:bodyPr>
          <a:lstStyle/>
          <a:p>
            <a:r>
              <a:rPr lang="en-US" sz="2800" dirty="0" smtClean="0"/>
              <a:t>Internal gas target</a:t>
            </a:r>
          </a:p>
        </p:txBody>
      </p:sp>
      <p:sp>
        <p:nvSpPr>
          <p:cNvPr id="3" name="TextBox 2"/>
          <p:cNvSpPr txBox="1"/>
          <p:nvPr/>
        </p:nvSpPr>
        <p:spPr>
          <a:xfrm>
            <a:off x="825528" y="1123453"/>
            <a:ext cx="7629012" cy="1169551"/>
          </a:xfrm>
          <a:prstGeom prst="rect">
            <a:avLst/>
          </a:prstGeom>
          <a:noFill/>
        </p:spPr>
        <p:txBody>
          <a:bodyPr wrap="none" rtlCol="0">
            <a:spAutoFit/>
          </a:bodyPr>
          <a:lstStyle/>
          <a:p>
            <a:r>
              <a:rPr lang="en-US" dirty="0" err="1" smtClean="0">
                <a:solidFill>
                  <a:srgbClr val="C00000"/>
                </a:solidFill>
              </a:rPr>
              <a:t>Miniball</a:t>
            </a:r>
            <a:r>
              <a:rPr lang="en-US" dirty="0" smtClean="0">
                <a:solidFill>
                  <a:srgbClr val="C00000"/>
                </a:solidFill>
              </a:rPr>
              <a:t> target thickness 0.1 to 4 mg/cm</a:t>
            </a:r>
            <a:r>
              <a:rPr lang="en-US" baseline="30000" dirty="0" smtClean="0">
                <a:solidFill>
                  <a:srgbClr val="C00000"/>
                </a:solidFill>
              </a:rPr>
              <a:t>2</a:t>
            </a:r>
            <a:r>
              <a:rPr lang="en-US" dirty="0" smtClean="0">
                <a:solidFill>
                  <a:srgbClr val="C00000"/>
                </a:solidFill>
              </a:rPr>
              <a:t> -&gt;</a:t>
            </a:r>
            <a:r>
              <a:rPr lang="en-US" dirty="0" smtClean="0"/>
              <a:t> 	</a:t>
            </a:r>
            <a:r>
              <a:rPr lang="en-US" dirty="0" err="1" smtClean="0"/>
              <a:t>N</a:t>
            </a:r>
            <a:r>
              <a:rPr lang="en-US" baseline="-25000" dirty="0" err="1" smtClean="0"/>
              <a:t>MB_target</a:t>
            </a:r>
            <a:r>
              <a:rPr lang="en-US" dirty="0" smtClean="0"/>
              <a:t> ~ 1E19 atoms/cm</a:t>
            </a:r>
            <a:r>
              <a:rPr lang="en-US" baseline="30000" dirty="0" smtClean="0"/>
              <a:t>2</a:t>
            </a:r>
          </a:p>
          <a:p>
            <a:r>
              <a:rPr lang="en-US" sz="1600" dirty="0" smtClean="0"/>
              <a:t>	</a:t>
            </a:r>
            <a:r>
              <a:rPr lang="en-US" sz="1600" dirty="0" smtClean="0">
                <a:solidFill>
                  <a:srgbClr val="C00000"/>
                </a:solidFill>
              </a:rPr>
              <a:t>(</a:t>
            </a:r>
            <a:r>
              <a:rPr lang="en-US" sz="1600" baseline="30000" dirty="0" smtClean="0">
                <a:solidFill>
                  <a:srgbClr val="C00000"/>
                </a:solidFill>
              </a:rPr>
              <a:t>3</a:t>
            </a:r>
            <a:r>
              <a:rPr lang="en-US" sz="1600" dirty="0" smtClean="0">
                <a:solidFill>
                  <a:srgbClr val="C00000"/>
                </a:solidFill>
              </a:rPr>
              <a:t>H-loaded Ti, CD</a:t>
            </a:r>
            <a:r>
              <a:rPr lang="en-US" sz="1600" baseline="-25000" dirty="0" smtClean="0">
                <a:solidFill>
                  <a:srgbClr val="C00000"/>
                </a:solidFill>
              </a:rPr>
              <a:t>2</a:t>
            </a:r>
            <a:r>
              <a:rPr lang="en-US" sz="1600" dirty="0" smtClean="0">
                <a:solidFill>
                  <a:srgbClr val="C00000"/>
                </a:solidFill>
              </a:rPr>
              <a:t>, </a:t>
            </a:r>
            <a:r>
              <a:rPr lang="en-US" sz="1600" dirty="0" err="1" smtClean="0">
                <a:solidFill>
                  <a:srgbClr val="C00000"/>
                </a:solidFill>
              </a:rPr>
              <a:t>Sn</a:t>
            </a:r>
            <a:r>
              <a:rPr lang="en-US" sz="1600" dirty="0" smtClean="0">
                <a:solidFill>
                  <a:srgbClr val="C00000"/>
                </a:solidFill>
              </a:rPr>
              <a:t>, Pd, Ag etc)</a:t>
            </a:r>
            <a:endParaRPr lang="en-US" dirty="0" smtClean="0">
              <a:solidFill>
                <a:srgbClr val="C00000"/>
              </a:solidFill>
              <a:sym typeface="Symbol"/>
            </a:endParaRPr>
          </a:p>
          <a:p>
            <a:endParaRPr lang="en-US" dirty="0" smtClean="0">
              <a:sym typeface="Symbol"/>
            </a:endParaRPr>
          </a:p>
          <a:p>
            <a:r>
              <a:rPr lang="en-US" dirty="0" smtClean="0">
                <a:solidFill>
                  <a:srgbClr val="C00000"/>
                </a:solidFill>
                <a:sym typeface="Symbol"/>
              </a:rPr>
              <a:t>To reach the same reaction rate at TSR:</a:t>
            </a:r>
            <a:r>
              <a:rPr lang="en-US" sz="1600" dirty="0" smtClean="0">
                <a:sym typeface="Symbol"/>
              </a:rPr>
              <a:t>				</a:t>
            </a:r>
            <a:r>
              <a:rPr lang="en-US" dirty="0" smtClean="0">
                <a:sym typeface="Symbol"/>
              </a:rPr>
              <a:t> </a:t>
            </a:r>
          </a:p>
        </p:txBody>
      </p:sp>
      <p:graphicFrame>
        <p:nvGraphicFramePr>
          <p:cNvPr id="545794" name="Object 2"/>
          <p:cNvGraphicFramePr>
            <a:graphicFrameLocks noChangeAspect="1"/>
          </p:cNvGraphicFramePr>
          <p:nvPr/>
        </p:nvGraphicFramePr>
        <p:xfrm>
          <a:off x="5494683" y="1891290"/>
          <a:ext cx="3128963" cy="649287"/>
        </p:xfrm>
        <a:graphic>
          <a:graphicData uri="http://schemas.openxmlformats.org/presentationml/2006/ole">
            <p:oleObj spid="_x0000_s545794" name="Equation" r:id="rId4" imgW="2387520" imgH="469800" progId="Equation.3">
              <p:embed/>
            </p:oleObj>
          </a:graphicData>
        </a:graphic>
      </p:graphicFrame>
      <p:sp>
        <p:nvSpPr>
          <p:cNvPr id="5" name="Rectangle 4"/>
          <p:cNvSpPr/>
          <p:nvPr/>
        </p:nvSpPr>
        <p:spPr>
          <a:xfrm>
            <a:off x="4690055" y="3532794"/>
            <a:ext cx="4453945" cy="584775"/>
          </a:xfrm>
          <a:prstGeom prst="rect">
            <a:avLst/>
          </a:prstGeom>
        </p:spPr>
        <p:txBody>
          <a:bodyPr wrap="square">
            <a:spAutoFit/>
          </a:bodyPr>
          <a:lstStyle/>
          <a:p>
            <a:r>
              <a:rPr lang="en-US" sz="1600" dirty="0" smtClean="0">
                <a:solidFill>
                  <a:schemeClr val="accent6">
                    <a:lumMod val="50000"/>
                  </a:schemeClr>
                </a:solidFill>
              </a:rPr>
              <a:t>Integrated residual gas thickness much smaller</a:t>
            </a:r>
            <a:br>
              <a:rPr lang="en-US" sz="1600" dirty="0" smtClean="0">
                <a:solidFill>
                  <a:schemeClr val="accent6">
                    <a:lumMod val="50000"/>
                  </a:schemeClr>
                </a:solidFill>
              </a:rPr>
            </a:br>
            <a:r>
              <a:rPr lang="en-US" sz="1600" dirty="0" smtClean="0">
                <a:solidFill>
                  <a:schemeClr val="accent6">
                    <a:lumMod val="50000"/>
                  </a:schemeClr>
                </a:solidFill>
              </a:rPr>
              <a:t>(55.42 m, 5E-11 mbar) =&gt;  6.7E9 atoms/cm</a:t>
            </a:r>
            <a:r>
              <a:rPr lang="en-US" sz="1600" baseline="30000" dirty="0" smtClean="0">
                <a:solidFill>
                  <a:schemeClr val="accent6">
                    <a:lumMod val="50000"/>
                  </a:schemeClr>
                </a:solidFill>
              </a:rPr>
              <a:t>2</a:t>
            </a:r>
          </a:p>
        </p:txBody>
      </p:sp>
      <p:sp>
        <p:nvSpPr>
          <p:cNvPr id="6" name="TextBox 5"/>
          <p:cNvSpPr txBox="1"/>
          <p:nvPr/>
        </p:nvSpPr>
        <p:spPr>
          <a:xfrm>
            <a:off x="556404" y="4887169"/>
            <a:ext cx="4494628" cy="1384995"/>
          </a:xfrm>
          <a:prstGeom prst="rect">
            <a:avLst/>
          </a:prstGeom>
          <a:noFill/>
        </p:spPr>
        <p:txBody>
          <a:bodyPr wrap="none" rtlCol="0">
            <a:spAutoFit/>
          </a:bodyPr>
          <a:lstStyle/>
          <a:p>
            <a:r>
              <a:rPr lang="en-US" dirty="0" smtClean="0">
                <a:solidFill>
                  <a:srgbClr val="0000CC"/>
                </a:solidFill>
              </a:rPr>
              <a:t>* Target types: H</a:t>
            </a:r>
            <a:r>
              <a:rPr lang="en-US" baseline="-25000" dirty="0" smtClean="0">
                <a:solidFill>
                  <a:srgbClr val="0000CC"/>
                </a:solidFill>
              </a:rPr>
              <a:t>2</a:t>
            </a:r>
            <a:r>
              <a:rPr lang="en-US" dirty="0" smtClean="0">
                <a:solidFill>
                  <a:srgbClr val="0000CC"/>
                </a:solidFill>
              </a:rPr>
              <a:t> or </a:t>
            </a:r>
            <a:r>
              <a:rPr lang="en-US" baseline="30000" dirty="0" smtClean="0">
                <a:solidFill>
                  <a:srgbClr val="0000CC"/>
                </a:solidFill>
              </a:rPr>
              <a:t>3,4</a:t>
            </a:r>
            <a:r>
              <a:rPr lang="en-US" dirty="0" smtClean="0">
                <a:solidFill>
                  <a:srgbClr val="0000CC"/>
                </a:solidFill>
              </a:rPr>
              <a:t>He (or even </a:t>
            </a:r>
            <a:r>
              <a:rPr lang="en-US" dirty="0" err="1" smtClean="0">
                <a:solidFill>
                  <a:srgbClr val="0000CC"/>
                </a:solidFill>
              </a:rPr>
              <a:t>Ar</a:t>
            </a:r>
            <a:r>
              <a:rPr lang="en-US" dirty="0" smtClean="0">
                <a:solidFill>
                  <a:srgbClr val="0000CC"/>
                </a:solidFill>
              </a:rPr>
              <a:t>, </a:t>
            </a:r>
            <a:r>
              <a:rPr lang="en-US" dirty="0" err="1" smtClean="0">
                <a:solidFill>
                  <a:srgbClr val="0000CC"/>
                </a:solidFill>
              </a:rPr>
              <a:t>Xe</a:t>
            </a:r>
            <a:r>
              <a:rPr lang="en-US" dirty="0" smtClean="0">
                <a:solidFill>
                  <a:srgbClr val="0000CC"/>
                </a:solidFill>
              </a:rPr>
              <a:t>?)</a:t>
            </a:r>
          </a:p>
          <a:p>
            <a:endParaRPr lang="en-US" sz="1600" dirty="0" smtClean="0">
              <a:solidFill>
                <a:srgbClr val="0000CC"/>
              </a:solidFill>
            </a:endParaRPr>
          </a:p>
          <a:p>
            <a:r>
              <a:rPr lang="en-US" dirty="0" smtClean="0">
                <a:solidFill>
                  <a:srgbClr val="0000CC"/>
                </a:solidFill>
              </a:rPr>
              <a:t>* To address:</a:t>
            </a:r>
          </a:p>
          <a:p>
            <a:r>
              <a:rPr lang="en-US" sz="1600" dirty="0" smtClean="0">
                <a:solidFill>
                  <a:srgbClr val="0000CC"/>
                </a:solidFill>
              </a:rPr>
              <a:t>      Interaction length - ideally 1 mm</a:t>
            </a:r>
          </a:p>
          <a:p>
            <a:r>
              <a:rPr lang="en-US" sz="1600" dirty="0" smtClean="0">
                <a:solidFill>
                  <a:srgbClr val="0000CC"/>
                </a:solidFill>
              </a:rPr>
              <a:t>      Pressure around target?</a:t>
            </a:r>
          </a:p>
        </p:txBody>
      </p:sp>
      <p:sp>
        <p:nvSpPr>
          <p:cNvPr id="8" name="Rectangle 7"/>
          <p:cNvSpPr/>
          <p:nvPr/>
        </p:nvSpPr>
        <p:spPr>
          <a:xfrm>
            <a:off x="884711" y="2579455"/>
            <a:ext cx="7972686" cy="892552"/>
          </a:xfrm>
          <a:prstGeom prst="rect">
            <a:avLst/>
          </a:prstGeom>
        </p:spPr>
        <p:txBody>
          <a:bodyPr wrap="square">
            <a:spAutoFit/>
          </a:bodyPr>
          <a:lstStyle/>
          <a:p>
            <a:r>
              <a:rPr lang="en-US" sz="1600" dirty="0" smtClean="0">
                <a:solidFill>
                  <a:srgbClr val="C00000"/>
                </a:solidFill>
                <a:sym typeface="Symbol"/>
              </a:rPr>
              <a:t>Assume: </a:t>
            </a:r>
          </a:p>
          <a:p>
            <a:r>
              <a:rPr lang="en-US" sz="1600" dirty="0" err="1" smtClean="0">
                <a:solidFill>
                  <a:srgbClr val="C00000"/>
                </a:solidFill>
                <a:sym typeface="Symbol"/>
              </a:rPr>
              <a:t>T</a:t>
            </a:r>
            <a:r>
              <a:rPr lang="en-US" sz="1600" baseline="-25000" dirty="0" err="1" smtClean="0">
                <a:solidFill>
                  <a:srgbClr val="C00000"/>
                </a:solidFill>
                <a:sym typeface="Symbol"/>
              </a:rPr>
              <a:t>lifetime</a:t>
            </a:r>
            <a:r>
              <a:rPr lang="en-US" sz="1600" dirty="0" smtClean="0">
                <a:solidFill>
                  <a:srgbClr val="C00000"/>
                </a:solidFill>
                <a:sym typeface="Symbol"/>
              </a:rPr>
              <a:t>=1 s     d</a:t>
            </a:r>
            <a:r>
              <a:rPr lang="en-US" sz="1600" baseline="-25000" dirty="0" smtClean="0">
                <a:solidFill>
                  <a:srgbClr val="C00000"/>
                </a:solidFill>
                <a:sym typeface="Symbol"/>
              </a:rPr>
              <a:t>dilution</a:t>
            </a:r>
            <a:r>
              <a:rPr lang="en-US" sz="1600" dirty="0" smtClean="0">
                <a:solidFill>
                  <a:srgbClr val="C00000"/>
                </a:solidFill>
                <a:sym typeface="Symbol"/>
              </a:rPr>
              <a:t>2     </a:t>
            </a:r>
            <a:r>
              <a:rPr lang="en-US" sz="1600" baseline="-25000" dirty="0" smtClean="0">
                <a:solidFill>
                  <a:srgbClr val="C00000"/>
                </a:solidFill>
                <a:sym typeface="Symbol"/>
              </a:rPr>
              <a:t>m</a:t>
            </a:r>
            <a:r>
              <a:rPr lang="en-US" sz="1600" dirty="0" smtClean="0">
                <a:solidFill>
                  <a:srgbClr val="C00000"/>
                </a:solidFill>
                <a:sym typeface="Symbol"/>
              </a:rPr>
              <a:t>=0.8 		</a:t>
            </a:r>
            <a:r>
              <a:rPr lang="en-US" dirty="0" smtClean="0">
                <a:sym typeface="Symbol"/>
              </a:rPr>
              <a:t>=&gt;    </a:t>
            </a:r>
            <a:r>
              <a:rPr lang="en-US" dirty="0" err="1" smtClean="0">
                <a:sym typeface="Symbol"/>
              </a:rPr>
              <a:t>N</a:t>
            </a:r>
            <a:r>
              <a:rPr lang="en-US" baseline="-25000" dirty="0" err="1" smtClean="0">
                <a:sym typeface="Symbol"/>
              </a:rPr>
              <a:t>TSR_target</a:t>
            </a:r>
            <a:r>
              <a:rPr lang="en-US" baseline="-25000" dirty="0" smtClean="0">
                <a:sym typeface="Symbol"/>
              </a:rPr>
              <a:t> </a:t>
            </a:r>
            <a:r>
              <a:rPr lang="en-US" dirty="0" smtClean="0">
                <a:sym typeface="Symbol"/>
              </a:rPr>
              <a:t>= 3E13 atoms/cm</a:t>
            </a:r>
            <a:r>
              <a:rPr lang="en-US" baseline="30000" dirty="0" smtClean="0">
                <a:sym typeface="Symbol"/>
              </a:rPr>
              <a:t>2</a:t>
            </a:r>
            <a:endParaRPr lang="en-US" sz="1400" dirty="0" smtClean="0">
              <a:sym typeface="Symbol"/>
            </a:endParaRPr>
          </a:p>
          <a:p>
            <a:r>
              <a:rPr lang="en-US" sz="1600" dirty="0" err="1" smtClean="0">
                <a:solidFill>
                  <a:srgbClr val="C00000"/>
                </a:solidFill>
                <a:sym typeface="Symbol"/>
              </a:rPr>
              <a:t>v</a:t>
            </a:r>
            <a:r>
              <a:rPr lang="en-US" sz="1600" baseline="-25000" dirty="0" err="1" smtClean="0">
                <a:solidFill>
                  <a:srgbClr val="C00000"/>
                </a:solidFill>
                <a:sym typeface="Symbol"/>
              </a:rPr>
              <a:t>projectile</a:t>
            </a:r>
            <a:r>
              <a:rPr lang="en-US" sz="1600" dirty="0" smtClean="0">
                <a:solidFill>
                  <a:srgbClr val="C00000"/>
                </a:solidFill>
                <a:sym typeface="Symbol"/>
              </a:rPr>
              <a:t>=0.14c (10 </a:t>
            </a:r>
            <a:r>
              <a:rPr lang="en-US" sz="1600" dirty="0" err="1" smtClean="0">
                <a:solidFill>
                  <a:srgbClr val="C00000"/>
                </a:solidFill>
                <a:sym typeface="Symbol"/>
              </a:rPr>
              <a:t>MeV</a:t>
            </a:r>
            <a:r>
              <a:rPr lang="en-US" sz="1600" dirty="0" smtClean="0">
                <a:solidFill>
                  <a:srgbClr val="C00000"/>
                </a:solidFill>
                <a:sym typeface="Symbol"/>
              </a:rPr>
              <a:t>/u)</a:t>
            </a:r>
            <a:r>
              <a:rPr lang="en-US" dirty="0" smtClean="0">
                <a:sym typeface="Symbol"/>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505" y="7010101"/>
            <a:ext cx="9001496" cy="646331"/>
          </a:xfrm>
          <a:prstGeom prst="rect">
            <a:avLst/>
          </a:prstGeom>
          <a:noFill/>
        </p:spPr>
        <p:txBody>
          <a:bodyPr wrap="square" rtlCol="0">
            <a:spAutoFit/>
          </a:bodyPr>
          <a:lstStyle/>
          <a:p>
            <a:r>
              <a:rPr lang="en-US" dirty="0" smtClean="0"/>
              <a:t>Claims I47+ at 8 </a:t>
            </a:r>
            <a:r>
              <a:rPr lang="en-US" dirty="0" err="1" smtClean="0"/>
              <a:t>MeV</a:t>
            </a:r>
            <a:r>
              <a:rPr lang="en-US" dirty="0" smtClean="0"/>
              <a:t>/u has an expected 1/e-lifetime as short as 100 s even at 1E-11 </a:t>
            </a:r>
            <a:r>
              <a:rPr lang="en-US" dirty="0" err="1" smtClean="0"/>
              <a:t>Torr</a:t>
            </a:r>
            <a:r>
              <a:rPr lang="en-US" dirty="0" smtClean="0"/>
              <a:t>.</a:t>
            </a:r>
          </a:p>
          <a:p>
            <a:r>
              <a:rPr lang="en-US" dirty="0" smtClean="0"/>
              <a:t>Claim further that charge exchange processes scale as Z^4/E^5</a:t>
            </a:r>
            <a:endParaRPr lang="en-US" dirty="0"/>
          </a:p>
        </p:txBody>
      </p:sp>
      <p:sp>
        <p:nvSpPr>
          <p:cNvPr id="6" name="TextBox 5"/>
          <p:cNvSpPr txBox="1"/>
          <p:nvPr/>
        </p:nvSpPr>
        <p:spPr>
          <a:xfrm>
            <a:off x="640236" y="1775500"/>
            <a:ext cx="6972230" cy="1107996"/>
          </a:xfrm>
          <a:prstGeom prst="rect">
            <a:avLst/>
          </a:prstGeom>
          <a:noFill/>
        </p:spPr>
        <p:txBody>
          <a:bodyPr wrap="none" rtlCol="0">
            <a:spAutoFit/>
          </a:bodyPr>
          <a:lstStyle/>
          <a:p>
            <a:r>
              <a:rPr lang="en-US" dirty="0" smtClean="0">
                <a:solidFill>
                  <a:srgbClr val="C00000"/>
                </a:solidFill>
              </a:rPr>
              <a:t>Storage lifetime depends on:</a:t>
            </a:r>
          </a:p>
          <a:p>
            <a:r>
              <a:rPr lang="en-US" sz="1600" dirty="0" smtClean="0">
                <a:solidFill>
                  <a:srgbClr val="C00000"/>
                </a:solidFill>
              </a:rPr>
              <a:t>   1. multiple (ms) and single (</a:t>
            </a:r>
            <a:r>
              <a:rPr lang="en-US" sz="1600" dirty="0" err="1" smtClean="0">
                <a:solidFill>
                  <a:srgbClr val="C00000"/>
                </a:solidFill>
              </a:rPr>
              <a:t>ss</a:t>
            </a:r>
            <a:r>
              <a:rPr lang="en-US" sz="1600" dirty="0" smtClean="0">
                <a:solidFill>
                  <a:srgbClr val="C00000"/>
                </a:solidFill>
              </a:rPr>
              <a:t>) Coulomb scattering in target &amp; residual gas  </a:t>
            </a:r>
          </a:p>
          <a:p>
            <a:r>
              <a:rPr lang="en-US" sz="1600" dirty="0" smtClean="0">
                <a:solidFill>
                  <a:srgbClr val="C00000"/>
                </a:solidFill>
              </a:rPr>
              <a:t>   2. electron stripping (</a:t>
            </a:r>
            <a:r>
              <a:rPr lang="en-US" sz="1600" dirty="0" err="1" smtClean="0">
                <a:solidFill>
                  <a:srgbClr val="C00000"/>
                </a:solidFill>
              </a:rPr>
              <a:t>st</a:t>
            </a:r>
            <a:r>
              <a:rPr lang="en-US" sz="1600" dirty="0" smtClean="0">
                <a:solidFill>
                  <a:srgbClr val="C00000"/>
                </a:solidFill>
              </a:rPr>
              <a:t>) and capture (cap) in target &amp; residual gas</a:t>
            </a:r>
          </a:p>
          <a:p>
            <a:r>
              <a:rPr lang="en-US" sz="1600" dirty="0" smtClean="0">
                <a:solidFill>
                  <a:srgbClr val="C00000"/>
                </a:solidFill>
              </a:rPr>
              <a:t>   3. </a:t>
            </a:r>
            <a:r>
              <a:rPr lang="en-US" sz="1600" dirty="0" err="1" smtClean="0">
                <a:solidFill>
                  <a:srgbClr val="C00000"/>
                </a:solidFill>
              </a:rPr>
              <a:t>radiative</a:t>
            </a:r>
            <a:r>
              <a:rPr lang="en-US" sz="1600" dirty="0" smtClean="0">
                <a:solidFill>
                  <a:srgbClr val="C00000"/>
                </a:solidFill>
              </a:rPr>
              <a:t> recombination (RR) and </a:t>
            </a:r>
            <a:r>
              <a:rPr lang="en-US" sz="1600" dirty="0" err="1" smtClean="0">
                <a:solidFill>
                  <a:srgbClr val="C00000"/>
                </a:solidFill>
              </a:rPr>
              <a:t>dielectronic</a:t>
            </a:r>
            <a:r>
              <a:rPr lang="en-US" sz="1600" dirty="0" smtClean="0">
                <a:solidFill>
                  <a:srgbClr val="C00000"/>
                </a:solidFill>
              </a:rPr>
              <a:t> capture (DC) in e-cooler</a:t>
            </a:r>
          </a:p>
        </p:txBody>
      </p:sp>
      <p:sp>
        <p:nvSpPr>
          <p:cNvPr id="7" name="TextBox 6"/>
          <p:cNvSpPr txBox="1"/>
          <p:nvPr/>
        </p:nvSpPr>
        <p:spPr>
          <a:xfrm>
            <a:off x="5551603" y="735597"/>
            <a:ext cx="3162084" cy="523220"/>
          </a:xfrm>
          <a:prstGeom prst="rect">
            <a:avLst/>
          </a:prstGeom>
          <a:noFill/>
        </p:spPr>
        <p:txBody>
          <a:bodyPr wrap="none" rtlCol="0">
            <a:spAutoFit/>
          </a:bodyPr>
          <a:lstStyle/>
          <a:p>
            <a:r>
              <a:rPr lang="en-US" sz="2800" dirty="0" smtClean="0"/>
              <a:t>Lifetime discussion</a:t>
            </a:r>
            <a:endParaRPr lang="en-US" sz="2800" dirty="0"/>
          </a:p>
        </p:txBody>
      </p:sp>
      <p:sp>
        <p:nvSpPr>
          <p:cNvPr id="6348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9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3786227" y="933200"/>
            <a:ext cx="1287597" cy="369332"/>
          </a:xfrm>
          <a:prstGeom prst="rect">
            <a:avLst/>
          </a:prstGeom>
          <a:noFill/>
        </p:spPr>
        <p:txBody>
          <a:bodyPr wrap="none" rtlCol="0">
            <a:spAutoFit/>
          </a:bodyPr>
          <a:lstStyle/>
          <a:p>
            <a:r>
              <a:rPr lang="en-US" dirty="0" smtClean="0"/>
              <a:t>1/e-lifetime</a:t>
            </a:r>
          </a:p>
        </p:txBody>
      </p:sp>
      <p:sp>
        <p:nvSpPr>
          <p:cNvPr id="11" name="Rectangle 10"/>
          <p:cNvSpPr/>
          <p:nvPr/>
        </p:nvSpPr>
        <p:spPr>
          <a:xfrm>
            <a:off x="5593279" y="4657362"/>
            <a:ext cx="3348842" cy="1846659"/>
          </a:xfrm>
          <a:prstGeom prst="rect">
            <a:avLst/>
          </a:prstGeom>
        </p:spPr>
        <p:txBody>
          <a:bodyPr wrap="square">
            <a:spAutoFit/>
          </a:bodyPr>
          <a:lstStyle/>
          <a:p>
            <a:r>
              <a:rPr lang="en-US" dirty="0" smtClean="0"/>
              <a:t>Storage times recorded at TSR</a:t>
            </a:r>
          </a:p>
          <a:p>
            <a:r>
              <a:rPr lang="pt-BR" sz="1600" dirty="0" smtClean="0"/>
              <a:t>   p @ 21 MeV: 	    60 h</a:t>
            </a:r>
          </a:p>
          <a:p>
            <a:r>
              <a:rPr lang="en-US" sz="1600" baseline="30000" dirty="0" smtClean="0"/>
              <a:t>    9</a:t>
            </a:r>
            <a:r>
              <a:rPr lang="en-US" sz="1600" dirty="0" smtClean="0"/>
              <a:t>Be</a:t>
            </a:r>
            <a:r>
              <a:rPr lang="en-US" sz="1600" baseline="30000" dirty="0" smtClean="0"/>
              <a:t>+</a:t>
            </a:r>
            <a:r>
              <a:rPr lang="en-US" sz="1600" dirty="0" smtClean="0"/>
              <a:t> @ 0.8 </a:t>
            </a:r>
            <a:r>
              <a:rPr lang="en-US" sz="1600" dirty="0" err="1" smtClean="0"/>
              <a:t>MeV</a:t>
            </a:r>
            <a:r>
              <a:rPr lang="en-US" sz="1600" dirty="0" smtClean="0"/>
              <a:t>/u: 	    16 s</a:t>
            </a:r>
          </a:p>
          <a:p>
            <a:r>
              <a:rPr lang="en-US" sz="1600" baseline="30000" dirty="0" smtClean="0"/>
              <a:t>    12</a:t>
            </a:r>
            <a:r>
              <a:rPr lang="en-US" sz="1600" dirty="0" smtClean="0"/>
              <a:t>C</a:t>
            </a:r>
            <a:r>
              <a:rPr lang="en-US" sz="1600" baseline="30000" dirty="0" smtClean="0"/>
              <a:t>6+</a:t>
            </a:r>
            <a:r>
              <a:rPr lang="en-US" sz="1600" dirty="0" smtClean="0"/>
              <a:t> @  6.1 </a:t>
            </a:r>
            <a:r>
              <a:rPr lang="en-US" sz="1600" dirty="0" err="1" smtClean="0"/>
              <a:t>MeV</a:t>
            </a:r>
            <a:r>
              <a:rPr lang="en-US" sz="1600" dirty="0" smtClean="0"/>
              <a:t>/u:     7470 s</a:t>
            </a:r>
          </a:p>
          <a:p>
            <a:r>
              <a:rPr lang="en-US" sz="1600" baseline="30000" dirty="0" smtClean="0"/>
              <a:t>    35</a:t>
            </a:r>
            <a:r>
              <a:rPr lang="en-US" sz="1600" dirty="0" smtClean="0"/>
              <a:t>Cl</a:t>
            </a:r>
            <a:r>
              <a:rPr lang="en-US" sz="1600" baseline="30000" dirty="0" smtClean="0"/>
              <a:t>17+</a:t>
            </a:r>
            <a:r>
              <a:rPr lang="en-US" sz="1600" dirty="0" smtClean="0"/>
              <a:t> @ 5.8 </a:t>
            </a:r>
            <a:r>
              <a:rPr lang="en-US" sz="1600" dirty="0" err="1" smtClean="0"/>
              <a:t>MeV</a:t>
            </a:r>
            <a:r>
              <a:rPr lang="en-US" sz="1600" dirty="0" smtClean="0"/>
              <a:t>/u:   318 s</a:t>
            </a:r>
          </a:p>
          <a:p>
            <a:r>
              <a:rPr lang="fr-FR" sz="1600" baseline="30000" dirty="0" smtClean="0"/>
              <a:t>    197</a:t>
            </a:r>
            <a:r>
              <a:rPr lang="fr-FR" sz="1600" dirty="0" smtClean="0"/>
              <a:t>Au</a:t>
            </a:r>
            <a:r>
              <a:rPr lang="fr-FR" sz="1600" baseline="30000" dirty="0" smtClean="0"/>
              <a:t>51+</a:t>
            </a:r>
            <a:r>
              <a:rPr lang="fr-FR" sz="1600" dirty="0" smtClean="0"/>
              <a:t> @ 3.6 MeV/u: 23 s</a:t>
            </a:r>
          </a:p>
          <a:p>
            <a:r>
              <a:rPr lang="fr-FR" sz="1600" dirty="0" smtClean="0"/>
              <a:t>            NB! No </a:t>
            </a:r>
            <a:r>
              <a:rPr lang="fr-FR" sz="1600" dirty="0" err="1" smtClean="0"/>
              <a:t>internal</a:t>
            </a:r>
            <a:r>
              <a:rPr lang="fr-FR" sz="1600" dirty="0" smtClean="0"/>
              <a:t> </a:t>
            </a:r>
            <a:r>
              <a:rPr lang="fr-FR" sz="1600" dirty="0" err="1" smtClean="0"/>
              <a:t>target</a:t>
            </a:r>
            <a:endParaRPr lang="en-US" sz="1600" dirty="0" smtClean="0"/>
          </a:p>
        </p:txBody>
      </p:sp>
      <p:graphicFrame>
        <p:nvGraphicFramePr>
          <p:cNvPr id="14" name="Object 13"/>
          <p:cNvGraphicFramePr>
            <a:graphicFrameLocks noChangeAspect="1"/>
          </p:cNvGraphicFramePr>
          <p:nvPr/>
        </p:nvGraphicFramePr>
        <p:xfrm>
          <a:off x="750859" y="752046"/>
          <a:ext cx="2867924" cy="716981"/>
        </p:xfrm>
        <a:graphic>
          <a:graphicData uri="http://schemas.openxmlformats.org/presentationml/2006/ole">
            <p:oleObj spid="_x0000_s240641" name="Equation" r:id="rId4" imgW="1777680" imgH="444240" progId="Equation.3">
              <p:embed/>
            </p:oleObj>
          </a:graphicData>
        </a:graphic>
      </p:graphicFrame>
      <p:graphicFrame>
        <p:nvGraphicFramePr>
          <p:cNvPr id="15" name="Object 14"/>
          <p:cNvGraphicFramePr>
            <a:graphicFrameLocks noChangeAspect="1"/>
          </p:cNvGraphicFramePr>
          <p:nvPr/>
        </p:nvGraphicFramePr>
        <p:xfrm>
          <a:off x="836653" y="3226933"/>
          <a:ext cx="4637088" cy="744537"/>
        </p:xfrm>
        <a:graphic>
          <a:graphicData uri="http://schemas.openxmlformats.org/presentationml/2006/ole">
            <p:oleObj spid="_x0000_s240642" name="Equation" r:id="rId5" imgW="2768400" imgH="444240" progId="Equation.3">
              <p:embed/>
            </p:oleObj>
          </a:graphicData>
        </a:graphic>
      </p:graphicFrame>
      <p:sp>
        <p:nvSpPr>
          <p:cNvPr id="13" name="Rectangle 12"/>
          <p:cNvSpPr/>
          <p:nvPr/>
        </p:nvSpPr>
        <p:spPr>
          <a:xfrm>
            <a:off x="647205" y="4974265"/>
            <a:ext cx="4572000" cy="861774"/>
          </a:xfrm>
          <a:prstGeom prst="rect">
            <a:avLst/>
          </a:prstGeom>
        </p:spPr>
        <p:txBody>
          <a:bodyPr>
            <a:spAutoFit/>
          </a:bodyPr>
          <a:lstStyle/>
          <a:p>
            <a:r>
              <a:rPr lang="en-US" dirty="0" smtClean="0"/>
              <a:t>Method to calculate stripping and capture: </a:t>
            </a:r>
          </a:p>
          <a:p>
            <a:r>
              <a:rPr lang="en-US" sz="1600" dirty="0" smtClean="0"/>
              <a:t>   </a:t>
            </a:r>
            <a:r>
              <a:rPr lang="en-US" sz="1600" dirty="0" smtClean="0">
                <a:solidFill>
                  <a:srgbClr val="0000CC"/>
                </a:solidFill>
              </a:rPr>
              <a:t>electron capture: </a:t>
            </a:r>
            <a:r>
              <a:rPr lang="en-US" sz="1600" dirty="0" err="1" smtClean="0">
                <a:solidFill>
                  <a:srgbClr val="0000CC"/>
                </a:solidFill>
              </a:rPr>
              <a:t>Nicolaev</a:t>
            </a:r>
            <a:r>
              <a:rPr lang="en-US" sz="1600" dirty="0" smtClean="0">
                <a:solidFill>
                  <a:srgbClr val="0000CC"/>
                </a:solidFill>
              </a:rPr>
              <a:t> or </a:t>
            </a:r>
            <a:r>
              <a:rPr lang="en-US" sz="1600" dirty="0" err="1" smtClean="0">
                <a:solidFill>
                  <a:srgbClr val="0000CC"/>
                </a:solidFill>
              </a:rPr>
              <a:t>Schlachter</a:t>
            </a:r>
            <a:endParaRPr lang="en-US" sz="1600" dirty="0" smtClean="0">
              <a:solidFill>
                <a:srgbClr val="0000CC"/>
              </a:solidFill>
            </a:endParaRPr>
          </a:p>
          <a:p>
            <a:r>
              <a:rPr lang="en-US" sz="1600" dirty="0" smtClean="0"/>
              <a:t>   </a:t>
            </a:r>
            <a:r>
              <a:rPr lang="en-US" sz="1600" dirty="0" smtClean="0">
                <a:solidFill>
                  <a:schemeClr val="accent6">
                    <a:lumMod val="50000"/>
                  </a:schemeClr>
                </a:solidFill>
              </a:rPr>
              <a:t>electron stripping:  </a:t>
            </a:r>
            <a:r>
              <a:rPr lang="en-US" sz="1600" dirty="0" err="1" smtClean="0">
                <a:solidFill>
                  <a:schemeClr val="accent6">
                    <a:lumMod val="50000"/>
                  </a:schemeClr>
                </a:solidFill>
              </a:rPr>
              <a:t>Franzke</a:t>
            </a:r>
            <a:r>
              <a:rPr lang="en-US" sz="1600" dirty="0" smtClean="0">
                <a:solidFill>
                  <a:schemeClr val="accent6">
                    <a:lumMod val="50000"/>
                  </a:schemeClr>
                </a:solidFill>
              </a:rPr>
              <a:t> or </a:t>
            </a:r>
            <a:r>
              <a:rPr lang="en-US" sz="1600" dirty="0" err="1" smtClean="0">
                <a:solidFill>
                  <a:schemeClr val="accent6">
                    <a:lumMod val="50000"/>
                  </a:schemeClr>
                </a:solidFill>
              </a:rPr>
              <a:t>Dmitriev</a:t>
            </a:r>
            <a:endParaRPr lang="en-US" sz="1600" dirty="0" smtClean="0">
              <a:solidFill>
                <a:schemeClr val="accent6">
                  <a:lumMod val="50000"/>
                </a:schemeClr>
              </a:solidFill>
            </a:endParaRPr>
          </a:p>
        </p:txBody>
      </p:sp>
      <p:sp>
        <p:nvSpPr>
          <p:cNvPr id="17" name="Freeform 16"/>
          <p:cNvSpPr/>
          <p:nvPr/>
        </p:nvSpPr>
        <p:spPr>
          <a:xfrm>
            <a:off x="389907" y="3942608"/>
            <a:ext cx="2840181" cy="1745673"/>
          </a:xfrm>
          <a:custGeom>
            <a:avLst/>
            <a:gdLst>
              <a:gd name="connsiteX0" fmla="*/ 429490 w 2840181"/>
              <a:gd name="connsiteY0" fmla="*/ 1745673 h 1745673"/>
              <a:gd name="connsiteX1" fmla="*/ 1979 w 2840181"/>
              <a:gd name="connsiteY1" fmla="*/ 1472540 h 1745673"/>
              <a:gd name="connsiteX2" fmla="*/ 417615 w 2840181"/>
              <a:gd name="connsiteY2" fmla="*/ 498763 h 1745673"/>
              <a:gd name="connsiteX3" fmla="*/ 2388919 w 2840181"/>
              <a:gd name="connsiteY3" fmla="*/ 391886 h 1745673"/>
              <a:gd name="connsiteX4" fmla="*/ 2840181 w 2840181"/>
              <a:gd name="connsiteY4" fmla="*/ 0 h 174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181" h="1745673">
                <a:moveTo>
                  <a:pt x="429490" y="1745673"/>
                </a:moveTo>
                <a:cubicBezTo>
                  <a:pt x="216724" y="1713015"/>
                  <a:pt x="3958" y="1680358"/>
                  <a:pt x="1979" y="1472540"/>
                </a:cubicBezTo>
                <a:cubicBezTo>
                  <a:pt x="0" y="1264722"/>
                  <a:pt x="19792" y="678872"/>
                  <a:pt x="417615" y="498763"/>
                </a:cubicBezTo>
                <a:cubicBezTo>
                  <a:pt x="815438" y="318654"/>
                  <a:pt x="1985158" y="475013"/>
                  <a:pt x="2388919" y="391886"/>
                </a:cubicBezTo>
                <a:cubicBezTo>
                  <a:pt x="2792680" y="308759"/>
                  <a:pt x="2816430" y="154379"/>
                  <a:pt x="2840181" y="0"/>
                </a:cubicBezTo>
              </a:path>
            </a:pathLst>
          </a:custGeom>
          <a:ln>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863439" y="3990109"/>
            <a:ext cx="1347849" cy="1488374"/>
          </a:xfrm>
          <a:custGeom>
            <a:avLst/>
            <a:gdLst>
              <a:gd name="connsiteX0" fmla="*/ 399803 w 1347849"/>
              <a:gd name="connsiteY0" fmla="*/ 1460665 h 1488374"/>
              <a:gd name="connsiteX1" fmla="*/ 1112322 w 1347849"/>
              <a:gd name="connsiteY1" fmla="*/ 1377538 h 1488374"/>
              <a:gd name="connsiteX2" fmla="*/ 1195449 w 1347849"/>
              <a:gd name="connsiteY2" fmla="*/ 795647 h 1488374"/>
              <a:gd name="connsiteX3" fmla="*/ 197922 w 1347849"/>
              <a:gd name="connsiteY3" fmla="*/ 332509 h 1488374"/>
              <a:gd name="connsiteX4" fmla="*/ 7917 w 1347849"/>
              <a:gd name="connsiteY4" fmla="*/ 0 h 148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849" h="1488374">
                <a:moveTo>
                  <a:pt x="399803" y="1460665"/>
                </a:moveTo>
                <a:cubicBezTo>
                  <a:pt x="689758" y="1474519"/>
                  <a:pt x="979714" y="1488374"/>
                  <a:pt x="1112322" y="1377538"/>
                </a:cubicBezTo>
                <a:cubicBezTo>
                  <a:pt x="1244930" y="1266702"/>
                  <a:pt x="1347849" y="969819"/>
                  <a:pt x="1195449" y="795647"/>
                </a:cubicBezTo>
                <a:cubicBezTo>
                  <a:pt x="1043049" y="621475"/>
                  <a:pt x="395844" y="465117"/>
                  <a:pt x="197922" y="332509"/>
                </a:cubicBezTo>
                <a:cubicBezTo>
                  <a:pt x="0" y="199901"/>
                  <a:pt x="3958" y="99950"/>
                  <a:pt x="7917" y="0"/>
                </a:cubicBezTo>
              </a:path>
            </a:pathLst>
          </a:custGeom>
          <a:ln>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1092536" y="6080166"/>
            <a:ext cx="3759619" cy="338554"/>
          </a:xfrm>
          <a:prstGeom prst="rect">
            <a:avLst/>
          </a:prstGeom>
          <a:noFill/>
        </p:spPr>
        <p:txBody>
          <a:bodyPr wrap="none" rtlCol="0">
            <a:spAutoFit/>
          </a:bodyPr>
          <a:lstStyle/>
          <a:p>
            <a:r>
              <a:rPr lang="en-US" sz="1600" i="1" dirty="0" err="1" smtClean="0">
                <a:solidFill>
                  <a:srgbClr val="FF0000"/>
                </a:solidFill>
              </a:rPr>
              <a:t>Nicolaev</a:t>
            </a:r>
            <a:r>
              <a:rPr lang="en-US" sz="1600" i="1" dirty="0" smtClean="0">
                <a:solidFill>
                  <a:srgbClr val="FF0000"/>
                </a:solidFill>
              </a:rPr>
              <a:t> and </a:t>
            </a:r>
            <a:r>
              <a:rPr lang="en-US" sz="1600" i="1" dirty="0" err="1" smtClean="0">
                <a:solidFill>
                  <a:srgbClr val="FF0000"/>
                </a:solidFill>
              </a:rPr>
              <a:t>Dmitriev</a:t>
            </a:r>
            <a:r>
              <a:rPr lang="en-US" sz="1600" i="1" dirty="0" smtClean="0">
                <a:solidFill>
                  <a:srgbClr val="FF0000"/>
                </a:solidFill>
              </a:rPr>
              <a:t> most conservative</a:t>
            </a:r>
            <a:endParaRPr lang="en-US" sz="1600" i="1" dirty="0">
              <a:solidFill>
                <a:srgbClr val="FF0000"/>
              </a:solidFill>
            </a:endParaRPr>
          </a:p>
        </p:txBody>
      </p:sp>
      <p:grpSp>
        <p:nvGrpSpPr>
          <p:cNvPr id="27" name="Group 26"/>
          <p:cNvGrpSpPr/>
          <p:nvPr/>
        </p:nvGrpSpPr>
        <p:grpSpPr>
          <a:xfrm>
            <a:off x="1852552" y="2927267"/>
            <a:ext cx="3684029" cy="410897"/>
            <a:chOff x="1852552" y="2927267"/>
            <a:chExt cx="3684029" cy="410897"/>
          </a:xfrm>
        </p:grpSpPr>
        <p:sp>
          <p:nvSpPr>
            <p:cNvPr id="20" name="TextBox 19"/>
            <p:cNvSpPr txBox="1"/>
            <p:nvPr/>
          </p:nvSpPr>
          <p:spPr>
            <a:xfrm rot="20244382">
              <a:off x="1852552" y="2968832"/>
              <a:ext cx="433132" cy="369332"/>
            </a:xfrm>
            <a:prstGeom prst="rect">
              <a:avLst/>
            </a:prstGeom>
            <a:noFill/>
          </p:spPr>
          <p:txBody>
            <a:bodyPr wrap="none" rtlCol="0">
              <a:spAutoFit/>
            </a:bodyPr>
            <a:lstStyle/>
            <a:p>
              <a:r>
                <a:rPr lang="en-US" dirty="0" smtClean="0">
                  <a:solidFill>
                    <a:srgbClr val="FFC000"/>
                  </a:solidFill>
                </a:rPr>
                <a:t>ok</a:t>
              </a:r>
              <a:endParaRPr lang="en-US" dirty="0">
                <a:solidFill>
                  <a:srgbClr val="FFC000"/>
                </a:solidFill>
              </a:endParaRPr>
            </a:p>
          </p:txBody>
        </p:sp>
        <p:sp>
          <p:nvSpPr>
            <p:cNvPr id="21" name="TextBox 20"/>
            <p:cNvSpPr txBox="1"/>
            <p:nvPr/>
          </p:nvSpPr>
          <p:spPr>
            <a:xfrm rot="20244382">
              <a:off x="2479966" y="2966852"/>
              <a:ext cx="433132" cy="369332"/>
            </a:xfrm>
            <a:prstGeom prst="rect">
              <a:avLst/>
            </a:prstGeom>
            <a:noFill/>
          </p:spPr>
          <p:txBody>
            <a:bodyPr wrap="none" rtlCol="0">
              <a:spAutoFit/>
            </a:bodyPr>
            <a:lstStyle/>
            <a:p>
              <a:r>
                <a:rPr lang="en-US" dirty="0" smtClean="0">
                  <a:solidFill>
                    <a:srgbClr val="FFC000"/>
                  </a:solidFill>
                </a:rPr>
                <a:t>ok</a:t>
              </a:r>
              <a:endParaRPr lang="en-US" dirty="0">
                <a:solidFill>
                  <a:srgbClr val="FFC000"/>
                </a:solidFill>
              </a:endParaRPr>
            </a:p>
          </p:txBody>
        </p:sp>
        <p:sp>
          <p:nvSpPr>
            <p:cNvPr id="22" name="TextBox 21"/>
            <p:cNvSpPr txBox="1"/>
            <p:nvPr/>
          </p:nvSpPr>
          <p:spPr>
            <a:xfrm rot="20244382">
              <a:off x="4332517" y="2966853"/>
              <a:ext cx="433132" cy="369332"/>
            </a:xfrm>
            <a:prstGeom prst="rect">
              <a:avLst/>
            </a:prstGeom>
            <a:noFill/>
          </p:spPr>
          <p:txBody>
            <a:bodyPr wrap="none" rtlCol="0">
              <a:spAutoFit/>
            </a:bodyPr>
            <a:lstStyle/>
            <a:p>
              <a:r>
                <a:rPr lang="en-US" dirty="0" smtClean="0">
                  <a:solidFill>
                    <a:srgbClr val="FFC000"/>
                  </a:solidFill>
                </a:rPr>
                <a:t>ok</a:t>
              </a:r>
              <a:endParaRPr lang="en-US" dirty="0">
                <a:solidFill>
                  <a:srgbClr val="FFC000"/>
                </a:solidFill>
              </a:endParaRPr>
            </a:p>
          </p:txBody>
        </p:sp>
        <p:sp>
          <p:nvSpPr>
            <p:cNvPr id="23" name="TextBox 22"/>
            <p:cNvSpPr txBox="1"/>
            <p:nvPr/>
          </p:nvSpPr>
          <p:spPr>
            <a:xfrm rot="20244382">
              <a:off x="3097992" y="2952997"/>
              <a:ext cx="285656" cy="369332"/>
            </a:xfrm>
            <a:prstGeom prst="rect">
              <a:avLst/>
            </a:prstGeom>
            <a:noFill/>
          </p:spPr>
          <p:txBody>
            <a:bodyPr wrap="none" rtlCol="0">
              <a:spAutoFit/>
            </a:bodyPr>
            <a:lstStyle/>
            <a:p>
              <a:r>
                <a:rPr lang="en-US" dirty="0" smtClean="0">
                  <a:solidFill>
                    <a:srgbClr val="FFC000"/>
                  </a:solidFill>
                </a:rPr>
                <a:t>?</a:t>
              </a:r>
              <a:endParaRPr lang="en-US" dirty="0">
                <a:solidFill>
                  <a:srgbClr val="FFC000"/>
                </a:solidFill>
              </a:endParaRPr>
            </a:p>
          </p:txBody>
        </p:sp>
        <p:sp>
          <p:nvSpPr>
            <p:cNvPr id="25" name="TextBox 24"/>
            <p:cNvSpPr txBox="1"/>
            <p:nvPr/>
          </p:nvSpPr>
          <p:spPr>
            <a:xfrm rot="20244382">
              <a:off x="3725406" y="2962892"/>
              <a:ext cx="285656" cy="369332"/>
            </a:xfrm>
            <a:prstGeom prst="rect">
              <a:avLst/>
            </a:prstGeom>
            <a:noFill/>
          </p:spPr>
          <p:txBody>
            <a:bodyPr wrap="none" rtlCol="0">
              <a:spAutoFit/>
            </a:bodyPr>
            <a:lstStyle/>
            <a:p>
              <a:r>
                <a:rPr lang="en-US" dirty="0" smtClean="0">
                  <a:solidFill>
                    <a:srgbClr val="FFC000"/>
                  </a:solidFill>
                </a:rPr>
                <a:t>?</a:t>
              </a:r>
              <a:endParaRPr lang="en-US" dirty="0">
                <a:solidFill>
                  <a:srgbClr val="FFC000"/>
                </a:solidFill>
              </a:endParaRPr>
            </a:p>
          </p:txBody>
        </p:sp>
        <p:sp>
          <p:nvSpPr>
            <p:cNvPr id="26" name="TextBox 25"/>
            <p:cNvSpPr txBox="1"/>
            <p:nvPr/>
          </p:nvSpPr>
          <p:spPr>
            <a:xfrm rot="20244382">
              <a:off x="5002460" y="2927267"/>
              <a:ext cx="534121" cy="369332"/>
            </a:xfrm>
            <a:prstGeom prst="rect">
              <a:avLst/>
            </a:prstGeom>
            <a:noFill/>
          </p:spPr>
          <p:txBody>
            <a:bodyPr wrap="none" rtlCol="0">
              <a:spAutoFit/>
            </a:bodyPr>
            <a:lstStyle/>
            <a:p>
              <a:r>
                <a:rPr lang="en-US" dirty="0" smtClean="0">
                  <a:solidFill>
                    <a:srgbClr val="FFC000"/>
                  </a:solidFill>
                </a:rPr>
                <a:t>ok?</a:t>
              </a:r>
              <a:endParaRPr lang="en-US" dirty="0">
                <a:solidFill>
                  <a:srgbClr val="FFC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animBg="1"/>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96217" y="6858000"/>
            <a:ext cx="184731" cy="369332"/>
          </a:xfrm>
          <a:prstGeom prst="rect">
            <a:avLst/>
          </a:prstGeom>
        </p:spPr>
        <p:txBody>
          <a:bodyPr wrap="none">
            <a:spAutoFit/>
          </a:bodyPr>
          <a:lstStyle/>
          <a:p>
            <a:endParaRPr lang="en-US" dirty="0"/>
          </a:p>
        </p:txBody>
      </p:sp>
      <p:sp>
        <p:nvSpPr>
          <p:cNvPr id="14" name="TextBox 13"/>
          <p:cNvSpPr txBox="1"/>
          <p:nvPr/>
        </p:nvSpPr>
        <p:spPr>
          <a:xfrm>
            <a:off x="426819" y="243445"/>
            <a:ext cx="4216026" cy="523220"/>
          </a:xfrm>
          <a:prstGeom prst="rect">
            <a:avLst/>
          </a:prstGeom>
          <a:noFill/>
        </p:spPr>
        <p:txBody>
          <a:bodyPr wrap="none" rtlCol="0">
            <a:spAutoFit/>
          </a:bodyPr>
          <a:lstStyle/>
          <a:p>
            <a:r>
              <a:rPr lang="en-US" sz="2800" dirty="0" smtClean="0"/>
              <a:t>Coulomb scattering losses</a:t>
            </a:r>
            <a:endParaRPr lang="en-US" sz="2800" dirty="0"/>
          </a:p>
        </p:txBody>
      </p:sp>
      <p:sp>
        <p:nvSpPr>
          <p:cNvPr id="15" name="Rectangle 14"/>
          <p:cNvSpPr/>
          <p:nvPr/>
        </p:nvSpPr>
        <p:spPr>
          <a:xfrm>
            <a:off x="0" y="6986443"/>
            <a:ext cx="4093534" cy="307777"/>
          </a:xfrm>
          <a:prstGeom prst="rect">
            <a:avLst/>
          </a:prstGeom>
        </p:spPr>
        <p:txBody>
          <a:bodyPr wrap="square">
            <a:spAutoFit/>
          </a:bodyPr>
          <a:lstStyle/>
          <a:p>
            <a:endParaRPr lang="en-US" sz="1400" dirty="0"/>
          </a:p>
        </p:txBody>
      </p:sp>
      <p:sp>
        <p:nvSpPr>
          <p:cNvPr id="16" name="Rectangle 15"/>
          <p:cNvSpPr/>
          <p:nvPr/>
        </p:nvSpPr>
        <p:spPr>
          <a:xfrm>
            <a:off x="2077355" y="6221366"/>
            <a:ext cx="5700983" cy="400110"/>
          </a:xfrm>
          <a:prstGeom prst="rect">
            <a:avLst/>
          </a:prstGeom>
        </p:spPr>
        <p:txBody>
          <a:bodyPr wrap="square">
            <a:spAutoFit/>
          </a:bodyPr>
          <a:lstStyle/>
          <a:p>
            <a:r>
              <a:rPr lang="en-US" sz="2000" dirty="0" smtClean="0">
                <a:solidFill>
                  <a:srgbClr val="FF0000"/>
                </a:solidFill>
              </a:rPr>
              <a:t>Conclusions: </a:t>
            </a:r>
            <a:r>
              <a:rPr lang="en-US" sz="2000" dirty="0" smtClean="0">
                <a:solidFill>
                  <a:srgbClr val="FF0000"/>
                </a:solidFill>
                <a:sym typeface="Symbol"/>
              </a:rPr>
              <a:t></a:t>
            </a:r>
            <a:r>
              <a:rPr lang="en-US" sz="2000" baseline="-25000" dirty="0" err="1" smtClean="0">
                <a:solidFill>
                  <a:srgbClr val="FF0000"/>
                </a:solidFill>
                <a:sym typeface="Symbol"/>
              </a:rPr>
              <a:t>ss</a:t>
            </a:r>
            <a:r>
              <a:rPr lang="en-US" sz="2000" dirty="0" smtClean="0">
                <a:solidFill>
                  <a:srgbClr val="FF0000"/>
                </a:solidFill>
              </a:rPr>
              <a:t>, </a:t>
            </a:r>
            <a:r>
              <a:rPr lang="en-US" sz="2000" dirty="0" smtClean="0">
                <a:solidFill>
                  <a:srgbClr val="FF0000"/>
                </a:solidFill>
                <a:sym typeface="Symbol"/>
              </a:rPr>
              <a:t></a:t>
            </a:r>
            <a:r>
              <a:rPr lang="en-US" sz="2000" baseline="-25000" dirty="0" smtClean="0">
                <a:solidFill>
                  <a:srgbClr val="FF0000"/>
                </a:solidFill>
                <a:sym typeface="Symbol"/>
              </a:rPr>
              <a:t>ms</a:t>
            </a:r>
            <a:r>
              <a:rPr lang="en-US" sz="2000" dirty="0" smtClean="0">
                <a:solidFill>
                  <a:srgbClr val="FF0000"/>
                </a:solidFill>
                <a:sym typeface="Symbol"/>
              </a:rPr>
              <a:t>, </a:t>
            </a:r>
            <a:r>
              <a:rPr lang="en-US" sz="2000" baseline="-25000" dirty="0" smtClean="0">
                <a:solidFill>
                  <a:srgbClr val="FF0000"/>
                </a:solidFill>
                <a:sym typeface="Symbol"/>
              </a:rPr>
              <a:t>RR</a:t>
            </a:r>
            <a:r>
              <a:rPr lang="en-US" sz="2000" dirty="0" smtClean="0">
                <a:solidFill>
                  <a:srgbClr val="FF0000"/>
                </a:solidFill>
                <a:sym typeface="Symbol"/>
              </a:rPr>
              <a:t> ,</a:t>
            </a:r>
            <a:r>
              <a:rPr lang="en-US" sz="2000" baseline="-25000" dirty="0" smtClean="0">
                <a:solidFill>
                  <a:srgbClr val="FF0000"/>
                </a:solidFill>
                <a:sym typeface="Symbol"/>
              </a:rPr>
              <a:t> </a:t>
            </a:r>
            <a:r>
              <a:rPr lang="en-US" sz="2000" dirty="0" smtClean="0">
                <a:solidFill>
                  <a:srgbClr val="FF0000"/>
                </a:solidFill>
                <a:sym typeface="Symbol"/>
              </a:rPr>
              <a:t></a:t>
            </a:r>
            <a:r>
              <a:rPr lang="en-US" sz="2000" baseline="-25000" dirty="0" smtClean="0">
                <a:solidFill>
                  <a:srgbClr val="FF0000"/>
                </a:solidFill>
                <a:sym typeface="Symbol"/>
              </a:rPr>
              <a:t>DC</a:t>
            </a:r>
            <a:r>
              <a:rPr lang="en-US" sz="2000" dirty="0" smtClean="0">
                <a:solidFill>
                  <a:srgbClr val="FF0000"/>
                </a:solidFill>
                <a:sym typeface="Symbol"/>
              </a:rPr>
              <a:t> &gt; 10 s in most cases</a:t>
            </a:r>
            <a:r>
              <a:rPr lang="en-US" sz="2000" dirty="0" smtClean="0">
                <a:sym typeface="Symbol"/>
              </a:rPr>
              <a:t>	</a:t>
            </a:r>
            <a:endParaRPr lang="en-US" sz="2000" dirty="0" smtClean="0"/>
          </a:p>
        </p:txBody>
      </p:sp>
      <p:sp>
        <p:nvSpPr>
          <p:cNvPr id="18" name="Rectangle 17"/>
          <p:cNvSpPr/>
          <p:nvPr/>
        </p:nvSpPr>
        <p:spPr>
          <a:xfrm>
            <a:off x="367172" y="3722522"/>
            <a:ext cx="3812945" cy="1954381"/>
          </a:xfrm>
          <a:prstGeom prst="rect">
            <a:avLst/>
          </a:prstGeom>
        </p:spPr>
        <p:txBody>
          <a:bodyPr wrap="square">
            <a:spAutoFit/>
          </a:bodyPr>
          <a:lstStyle/>
          <a:p>
            <a:pPr>
              <a:spcBef>
                <a:spcPts val="600"/>
              </a:spcBef>
            </a:pPr>
            <a:r>
              <a:rPr lang="en-US" sz="1600" dirty="0" smtClean="0">
                <a:solidFill>
                  <a:srgbClr val="C00000"/>
                </a:solidFill>
                <a:sym typeface="Symbol"/>
              </a:rPr>
              <a:t>* </a:t>
            </a:r>
            <a:r>
              <a:rPr lang="en-US" sz="1600" baseline="-25000" dirty="0" smtClean="0">
                <a:solidFill>
                  <a:srgbClr val="C00000"/>
                </a:solidFill>
                <a:sym typeface="Symbol"/>
              </a:rPr>
              <a:t>ms</a:t>
            </a:r>
            <a:r>
              <a:rPr lang="en-US" sz="1600" dirty="0" smtClean="0">
                <a:solidFill>
                  <a:srgbClr val="C00000"/>
                </a:solidFill>
                <a:sym typeface="Symbol"/>
              </a:rPr>
              <a:t> and </a:t>
            </a:r>
            <a:r>
              <a:rPr lang="en-US" sz="1600" baseline="-25000" dirty="0" err="1" smtClean="0">
                <a:solidFill>
                  <a:srgbClr val="C00000"/>
                </a:solidFill>
                <a:sym typeface="Symbol"/>
              </a:rPr>
              <a:t>ss</a:t>
            </a:r>
            <a:r>
              <a:rPr lang="en-US" sz="1600" baseline="-25000" dirty="0" smtClean="0">
                <a:solidFill>
                  <a:srgbClr val="C00000"/>
                </a:solidFill>
                <a:sym typeface="Symbol"/>
              </a:rPr>
              <a:t> </a:t>
            </a:r>
            <a:r>
              <a:rPr lang="en-US" sz="1600" dirty="0" smtClean="0">
                <a:solidFill>
                  <a:srgbClr val="C00000"/>
                </a:solidFill>
                <a:sym typeface="Symbol"/>
              </a:rPr>
              <a:t>: e</a:t>
            </a:r>
            <a:r>
              <a:rPr lang="en-US" sz="1600" baseline="30000" dirty="0" smtClean="0">
                <a:solidFill>
                  <a:srgbClr val="C00000"/>
                </a:solidFill>
                <a:sym typeface="Symbol"/>
              </a:rPr>
              <a:t>-1</a:t>
            </a:r>
            <a:r>
              <a:rPr lang="en-US" sz="1600" dirty="0" smtClean="0">
                <a:solidFill>
                  <a:srgbClr val="C00000"/>
                </a:solidFill>
                <a:sym typeface="Symbol"/>
              </a:rPr>
              <a:t> time for losses due to </a:t>
            </a:r>
            <a:br>
              <a:rPr lang="en-US" sz="1600" dirty="0" smtClean="0">
                <a:solidFill>
                  <a:srgbClr val="C00000"/>
                </a:solidFill>
                <a:sym typeface="Symbol"/>
              </a:rPr>
            </a:br>
            <a:r>
              <a:rPr lang="en-US" sz="1600" dirty="0" smtClean="0">
                <a:solidFill>
                  <a:srgbClr val="C00000"/>
                </a:solidFill>
                <a:sym typeface="Symbol"/>
              </a:rPr>
              <a:t>	multiple and single scattering</a:t>
            </a:r>
          </a:p>
          <a:p>
            <a:pPr>
              <a:spcBef>
                <a:spcPts val="600"/>
              </a:spcBef>
            </a:pPr>
            <a:r>
              <a:rPr lang="en-US" sz="1600" dirty="0" smtClean="0">
                <a:solidFill>
                  <a:srgbClr val="C00000"/>
                </a:solidFill>
              </a:rPr>
              <a:t>* </a:t>
            </a:r>
            <a:r>
              <a:rPr lang="en-US" sz="1600" dirty="0" smtClean="0">
                <a:solidFill>
                  <a:srgbClr val="C00000"/>
                </a:solidFill>
                <a:sym typeface="Symbol"/>
              </a:rPr>
              <a:t></a:t>
            </a:r>
            <a:r>
              <a:rPr lang="en-US" sz="1600" baseline="-25000" dirty="0" err="1" smtClean="0">
                <a:solidFill>
                  <a:srgbClr val="C00000"/>
                </a:solidFill>
                <a:sym typeface="Symbol"/>
              </a:rPr>
              <a:t>ss</a:t>
            </a:r>
            <a:r>
              <a:rPr lang="en-US" sz="1600" dirty="0" smtClean="0">
                <a:solidFill>
                  <a:srgbClr val="C00000"/>
                </a:solidFill>
              </a:rPr>
              <a:t> &gt;&gt; </a:t>
            </a:r>
            <a:r>
              <a:rPr lang="en-US" sz="1600" dirty="0" smtClean="0">
                <a:solidFill>
                  <a:srgbClr val="C00000"/>
                </a:solidFill>
                <a:sym typeface="Symbol"/>
              </a:rPr>
              <a:t></a:t>
            </a:r>
            <a:r>
              <a:rPr lang="en-US" sz="1600" baseline="-25000" dirty="0" smtClean="0">
                <a:solidFill>
                  <a:srgbClr val="C00000"/>
                </a:solidFill>
                <a:sym typeface="Symbol"/>
              </a:rPr>
              <a:t>ms</a:t>
            </a:r>
            <a:endParaRPr lang="en-US" sz="1600" dirty="0" smtClean="0">
              <a:solidFill>
                <a:srgbClr val="C00000"/>
              </a:solidFill>
            </a:endParaRPr>
          </a:p>
          <a:p>
            <a:pPr>
              <a:spcBef>
                <a:spcPts val="1200"/>
              </a:spcBef>
            </a:pPr>
            <a:r>
              <a:rPr lang="en-US" sz="1600" dirty="0" smtClean="0">
                <a:solidFill>
                  <a:srgbClr val="C00000"/>
                </a:solidFill>
              </a:rPr>
              <a:t>* ms avoided by e-cooling</a:t>
            </a:r>
          </a:p>
          <a:p>
            <a:pPr>
              <a:spcBef>
                <a:spcPts val="600"/>
              </a:spcBef>
            </a:pPr>
            <a:r>
              <a:rPr lang="en-US" sz="1600" dirty="0" smtClean="0">
                <a:solidFill>
                  <a:srgbClr val="C00000"/>
                </a:solidFill>
              </a:rPr>
              <a:t>* ms and </a:t>
            </a:r>
            <a:r>
              <a:rPr lang="en-US" sz="1600" dirty="0" err="1" smtClean="0">
                <a:solidFill>
                  <a:srgbClr val="C00000"/>
                </a:solidFill>
              </a:rPr>
              <a:t>ss</a:t>
            </a:r>
            <a:r>
              <a:rPr lang="en-US" sz="1600" dirty="0" smtClean="0">
                <a:solidFill>
                  <a:srgbClr val="C00000"/>
                </a:solidFill>
              </a:rPr>
              <a:t> lifetime for residual gas a </a:t>
            </a:r>
          </a:p>
          <a:p>
            <a:pPr>
              <a:spcBef>
                <a:spcPts val="600"/>
              </a:spcBef>
            </a:pPr>
            <a:r>
              <a:rPr lang="en-US" sz="1600" dirty="0" smtClean="0">
                <a:solidFill>
                  <a:srgbClr val="C00000"/>
                </a:solidFill>
              </a:rPr>
              <a:t>   factor 100 longer</a:t>
            </a:r>
          </a:p>
        </p:txBody>
      </p:sp>
      <p:sp>
        <p:nvSpPr>
          <p:cNvPr id="19" name="Rectangle 18"/>
          <p:cNvSpPr/>
          <p:nvPr/>
        </p:nvSpPr>
        <p:spPr>
          <a:xfrm>
            <a:off x="308344" y="584791"/>
            <a:ext cx="3530009" cy="1052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p:cNvGraphicFramePr/>
          <p:nvPr/>
        </p:nvGraphicFramePr>
        <p:xfrm>
          <a:off x="178130" y="869869"/>
          <a:ext cx="4814452" cy="2888671"/>
        </p:xfrm>
        <a:graphic>
          <a:graphicData uri="http://schemas.openxmlformats.org/drawingml/2006/chart">
            <c:chart xmlns:c="http://schemas.openxmlformats.org/drawingml/2006/chart" xmlns:r="http://schemas.openxmlformats.org/officeDocument/2006/relationships" r:id="rId3"/>
          </a:graphicData>
        </a:graphic>
      </p:graphicFrame>
      <p:grpSp>
        <p:nvGrpSpPr>
          <p:cNvPr id="30" name="Group 29"/>
          <p:cNvGrpSpPr/>
          <p:nvPr/>
        </p:nvGrpSpPr>
        <p:grpSpPr>
          <a:xfrm>
            <a:off x="4572000" y="1322592"/>
            <a:ext cx="4572000" cy="4584345"/>
            <a:chOff x="4572000" y="1322592"/>
            <a:chExt cx="4572000" cy="4584345"/>
          </a:xfrm>
        </p:grpSpPr>
        <p:graphicFrame>
          <p:nvGraphicFramePr>
            <p:cNvPr id="25" name="Chart 24"/>
            <p:cNvGraphicFramePr/>
            <p:nvPr/>
          </p:nvGraphicFramePr>
          <p:xfrm>
            <a:off x="4572000" y="1912591"/>
            <a:ext cx="4572000" cy="2528248"/>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p:cNvSpPr txBox="1"/>
            <p:nvPr/>
          </p:nvSpPr>
          <p:spPr>
            <a:xfrm>
              <a:off x="5058177" y="1322592"/>
              <a:ext cx="3290174" cy="646331"/>
            </a:xfrm>
            <a:prstGeom prst="rect">
              <a:avLst/>
            </a:prstGeom>
            <a:noFill/>
          </p:spPr>
          <p:txBody>
            <a:bodyPr wrap="square" rtlCol="0">
              <a:spAutoFit/>
            </a:bodyPr>
            <a:lstStyle/>
            <a:p>
              <a:r>
                <a:rPr lang="en-US" dirty="0" smtClean="0">
                  <a:solidFill>
                    <a:srgbClr val="0000CC"/>
                  </a:solidFill>
                </a:rPr>
                <a:t>1. </a:t>
              </a:r>
              <a:r>
                <a:rPr lang="en-US" dirty="0" err="1" smtClean="0">
                  <a:solidFill>
                    <a:srgbClr val="0000CC"/>
                  </a:solidFill>
                </a:rPr>
                <a:t>Radiative</a:t>
              </a:r>
              <a:r>
                <a:rPr lang="en-US" dirty="0" smtClean="0">
                  <a:solidFill>
                    <a:srgbClr val="0000CC"/>
                  </a:solidFill>
                </a:rPr>
                <a:t> recombination with electrons in electron cooler</a:t>
              </a:r>
              <a:endParaRPr lang="en-US" dirty="0">
                <a:solidFill>
                  <a:srgbClr val="0000CC"/>
                </a:solidFill>
              </a:endParaRPr>
            </a:p>
          </p:txBody>
        </p:sp>
        <p:sp>
          <p:nvSpPr>
            <p:cNvPr id="27" name="TextBox 26"/>
            <p:cNvSpPr txBox="1"/>
            <p:nvPr/>
          </p:nvSpPr>
          <p:spPr>
            <a:xfrm>
              <a:off x="4813556" y="4398832"/>
              <a:ext cx="4325479" cy="1508105"/>
            </a:xfrm>
            <a:prstGeom prst="rect">
              <a:avLst/>
            </a:prstGeom>
            <a:noFill/>
          </p:spPr>
          <p:txBody>
            <a:bodyPr wrap="none" rtlCol="0">
              <a:spAutoFit/>
            </a:bodyPr>
            <a:lstStyle/>
            <a:p>
              <a:r>
                <a:rPr lang="en-US" dirty="0" smtClean="0">
                  <a:solidFill>
                    <a:srgbClr val="0000CC"/>
                  </a:solidFill>
                </a:rPr>
                <a:t>2. </a:t>
              </a:r>
              <a:r>
                <a:rPr lang="en-US" dirty="0" err="1" smtClean="0">
                  <a:solidFill>
                    <a:srgbClr val="0000CC"/>
                  </a:solidFill>
                </a:rPr>
                <a:t>Dielectronic</a:t>
              </a:r>
              <a:r>
                <a:rPr lang="en-US" dirty="0" smtClean="0">
                  <a:solidFill>
                    <a:srgbClr val="0000CC"/>
                  </a:solidFill>
                </a:rPr>
                <a:t> recombination</a:t>
              </a:r>
            </a:p>
            <a:p>
              <a:pPr>
                <a:spcBef>
                  <a:spcPts val="600"/>
                </a:spcBef>
              </a:pPr>
              <a:r>
                <a:rPr lang="en-US" sz="1400" dirty="0" smtClean="0">
                  <a:solidFill>
                    <a:srgbClr val="0000CC"/>
                  </a:solidFill>
                </a:rPr>
                <a:t>* &gt;50 times higher </a:t>
              </a:r>
              <a:r>
                <a:rPr lang="en-US" sz="1400" dirty="0" smtClean="0">
                  <a:solidFill>
                    <a:srgbClr val="0000CC"/>
                  </a:solidFill>
                  <a:sym typeface="Symbol"/>
                </a:rPr>
                <a:t> </a:t>
              </a:r>
              <a:r>
                <a:rPr lang="en-US" sz="1400" dirty="0" smtClean="0">
                  <a:solidFill>
                    <a:srgbClr val="0000CC"/>
                  </a:solidFill>
                </a:rPr>
                <a:t>than RR for certain complex HCI</a:t>
              </a:r>
            </a:p>
            <a:p>
              <a:pPr>
                <a:spcBef>
                  <a:spcPts val="600"/>
                </a:spcBef>
              </a:pPr>
              <a:r>
                <a:rPr lang="en-US" sz="1400" dirty="0" smtClean="0">
                  <a:solidFill>
                    <a:srgbClr val="0000CC"/>
                  </a:solidFill>
                </a:rPr>
                <a:t>* Generally factor 1.5-5 higher than RR </a:t>
              </a:r>
              <a:br>
                <a:rPr lang="en-US" sz="1400" dirty="0" smtClean="0">
                  <a:solidFill>
                    <a:srgbClr val="0000CC"/>
                  </a:solidFill>
                </a:rPr>
              </a:br>
              <a:r>
                <a:rPr lang="en-US" sz="1400" dirty="0" smtClean="0">
                  <a:solidFill>
                    <a:srgbClr val="0000CC"/>
                  </a:solidFill>
                </a:rPr>
                <a:t>    for electron-ion energies &lt;10 </a:t>
              </a:r>
              <a:r>
                <a:rPr lang="en-US" sz="1400" dirty="0" err="1" smtClean="0">
                  <a:solidFill>
                    <a:srgbClr val="0000CC"/>
                  </a:solidFill>
                </a:rPr>
                <a:t>meV</a:t>
              </a:r>
              <a:r>
                <a:rPr lang="en-US" sz="1600" dirty="0" smtClean="0">
                  <a:solidFill>
                    <a:srgbClr val="0000CC"/>
                  </a:solidFill>
                </a:rPr>
                <a:t>	</a:t>
              </a:r>
            </a:p>
            <a:p>
              <a:endParaRPr lang="en-US" sz="1000" dirty="0" smtClean="0">
                <a:solidFill>
                  <a:srgbClr val="0000CC"/>
                </a:solidFill>
              </a:endParaRPr>
            </a:p>
            <a:p>
              <a:r>
                <a:rPr lang="en-US" sz="1000" dirty="0" smtClean="0">
                  <a:solidFill>
                    <a:srgbClr val="0000CC"/>
                  </a:solidFill>
                </a:rPr>
                <a:t>	A. Wolf et al, </a:t>
              </a:r>
              <a:r>
                <a:rPr lang="en-US" sz="1000" dirty="0" err="1" smtClean="0">
                  <a:solidFill>
                    <a:srgbClr val="0000CC"/>
                  </a:solidFill>
                </a:rPr>
                <a:t>Nucl</a:t>
              </a:r>
              <a:r>
                <a:rPr lang="en-US" sz="1000" dirty="0" smtClean="0">
                  <a:solidFill>
                    <a:srgbClr val="0000CC"/>
                  </a:solidFill>
                </a:rPr>
                <a:t> </a:t>
              </a:r>
              <a:r>
                <a:rPr lang="en-US" sz="1000" dirty="0" err="1" smtClean="0">
                  <a:solidFill>
                    <a:srgbClr val="0000CC"/>
                  </a:solidFill>
                </a:rPr>
                <a:t>Instr</a:t>
              </a:r>
              <a:r>
                <a:rPr lang="en-US" sz="1000" dirty="0" smtClean="0">
                  <a:solidFill>
                    <a:srgbClr val="0000CC"/>
                  </a:solidFill>
                </a:rPr>
                <a:t> Meth A441 (2000) 183-190</a:t>
              </a:r>
              <a:endParaRPr lang="en-US" sz="1000" dirty="0">
                <a:solidFill>
                  <a:srgbClr val="0000CC"/>
                </a:solidFill>
              </a:endParaRPr>
            </a:p>
          </p:txBody>
        </p:sp>
      </p:grpSp>
      <p:sp>
        <p:nvSpPr>
          <p:cNvPr id="28" name="TextBox 27"/>
          <p:cNvSpPr txBox="1"/>
          <p:nvPr/>
        </p:nvSpPr>
        <p:spPr>
          <a:xfrm>
            <a:off x="5968680" y="244239"/>
            <a:ext cx="2424062" cy="523220"/>
          </a:xfrm>
          <a:prstGeom prst="rect">
            <a:avLst/>
          </a:prstGeom>
          <a:noFill/>
        </p:spPr>
        <p:txBody>
          <a:bodyPr wrap="none" rtlCol="0">
            <a:spAutoFit/>
          </a:bodyPr>
          <a:lstStyle/>
          <a:p>
            <a:r>
              <a:rPr lang="en-US" sz="2800" dirty="0" smtClean="0"/>
              <a:t>e-cooler losses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0447" y="284202"/>
            <a:ext cx="5122684" cy="523220"/>
          </a:xfrm>
          <a:prstGeom prst="rect">
            <a:avLst/>
          </a:prstGeom>
          <a:noFill/>
        </p:spPr>
        <p:txBody>
          <a:bodyPr wrap="none" rtlCol="0">
            <a:spAutoFit/>
          </a:bodyPr>
          <a:lstStyle/>
          <a:p>
            <a:r>
              <a:rPr lang="en-US" sz="2800" dirty="0" smtClean="0"/>
              <a:t>Capture and stripping processes</a:t>
            </a:r>
            <a:endParaRPr lang="en-US" sz="2800" dirty="0"/>
          </a:p>
        </p:txBody>
      </p:sp>
      <p:sp>
        <p:nvSpPr>
          <p:cNvPr id="7" name="TextBox 6"/>
          <p:cNvSpPr txBox="1"/>
          <p:nvPr/>
        </p:nvSpPr>
        <p:spPr>
          <a:xfrm>
            <a:off x="1119349" y="11282699"/>
            <a:ext cx="2837794" cy="369332"/>
          </a:xfrm>
          <a:prstGeom prst="rect">
            <a:avLst/>
          </a:prstGeom>
          <a:noFill/>
        </p:spPr>
        <p:txBody>
          <a:bodyPr wrap="square" rtlCol="0">
            <a:spAutoFit/>
          </a:bodyPr>
          <a:lstStyle/>
          <a:p>
            <a:r>
              <a:rPr lang="en-US" dirty="0" smtClean="0"/>
              <a:t>Experimental data from TSR</a:t>
            </a:r>
            <a:endParaRPr lang="en-US" dirty="0"/>
          </a:p>
        </p:txBody>
      </p:sp>
      <p:graphicFrame>
        <p:nvGraphicFramePr>
          <p:cNvPr id="101378" name="Object 2"/>
          <p:cNvGraphicFramePr>
            <a:graphicFrameLocks noChangeAspect="1"/>
          </p:cNvGraphicFramePr>
          <p:nvPr/>
        </p:nvGraphicFramePr>
        <p:xfrm>
          <a:off x="0" y="7145486"/>
          <a:ext cx="5291943" cy="4120268"/>
        </p:xfrm>
        <a:graphic>
          <a:graphicData uri="http://schemas.openxmlformats.org/presentationml/2006/ole">
            <p:oleObj spid="_x0000_s101378" name="Worksheet" r:id="rId3" imgW="5219700" imgH="4000602" progId="Excel.Sheet.8">
              <p:embed/>
            </p:oleObj>
          </a:graphicData>
        </a:graphic>
      </p:graphicFrame>
      <p:sp>
        <p:nvSpPr>
          <p:cNvPr id="9" name="TextBox 8"/>
          <p:cNvSpPr txBox="1"/>
          <p:nvPr/>
        </p:nvSpPr>
        <p:spPr>
          <a:xfrm>
            <a:off x="4908322" y="1496291"/>
            <a:ext cx="3554884" cy="646331"/>
          </a:xfrm>
          <a:prstGeom prst="rect">
            <a:avLst/>
          </a:prstGeom>
          <a:noFill/>
        </p:spPr>
        <p:txBody>
          <a:bodyPr wrap="none" rtlCol="0">
            <a:spAutoFit/>
          </a:bodyPr>
          <a:lstStyle/>
          <a:p>
            <a:r>
              <a:rPr lang="en-US" dirty="0" smtClean="0">
                <a:solidFill>
                  <a:srgbClr val="FF6600"/>
                </a:solidFill>
              </a:rPr>
              <a:t>Worst case </a:t>
            </a:r>
            <a:br>
              <a:rPr lang="en-US" dirty="0" smtClean="0">
                <a:solidFill>
                  <a:srgbClr val="FF6600"/>
                </a:solidFill>
              </a:rPr>
            </a:br>
            <a:r>
              <a:rPr lang="en-US" dirty="0" smtClean="0">
                <a:solidFill>
                  <a:srgbClr val="FF6600"/>
                </a:solidFill>
              </a:rPr>
              <a:t>    – high pressure and heavy gases</a:t>
            </a:r>
            <a:endParaRPr lang="en-US" dirty="0">
              <a:solidFill>
                <a:srgbClr val="FF6600"/>
              </a:solidFill>
            </a:endParaRPr>
          </a:p>
        </p:txBody>
      </p:sp>
      <p:graphicFrame>
        <p:nvGraphicFramePr>
          <p:cNvPr id="11" name="Table 10"/>
          <p:cNvGraphicFramePr>
            <a:graphicFrameLocks noGrp="1"/>
          </p:cNvGraphicFramePr>
          <p:nvPr/>
        </p:nvGraphicFramePr>
        <p:xfrm>
          <a:off x="5767449" y="7092044"/>
          <a:ext cx="3048000" cy="1295400"/>
        </p:xfrm>
        <a:graphic>
          <a:graphicData uri="http://schemas.openxmlformats.org/drawingml/2006/table">
            <a:tbl>
              <a:tblPr/>
              <a:tblGrid>
                <a:gridCol w="609600"/>
                <a:gridCol w="609600"/>
                <a:gridCol w="609600"/>
                <a:gridCol w="609600"/>
                <a:gridCol w="609600"/>
              </a:tblGrid>
              <a:tr h="161925">
                <a:tc>
                  <a:txBody>
                    <a:bodyPr/>
                    <a:lstStyle/>
                    <a:p>
                      <a:pPr algn="l" fontAlgn="b"/>
                      <a:r>
                        <a:rPr lang="en-US" sz="1000" b="0" i="0" u="none" strike="noStrike" dirty="0" err="1">
                          <a:latin typeface="Arial"/>
                        </a:rPr>
                        <a:t>Sn</a:t>
                      </a:r>
                      <a:endParaRPr lang="en-US" sz="1000" b="0" i="0" u="none" strike="noStrike" dirty="0">
                        <a:latin typeface="Arial"/>
                      </a:endParaRPr>
                    </a:p>
                  </a:txBody>
                  <a:tcPr marL="0" marR="0" marT="0" marB="0" anchor="b">
                    <a:lnL>
                      <a:noFill/>
                    </a:lnL>
                    <a:lnR>
                      <a:noFill/>
                    </a:lnR>
                    <a:lnT>
                      <a:noFill/>
                    </a:lnT>
                    <a:lnB>
                      <a:noFill/>
                    </a:lnB>
                  </a:tcPr>
                </a:tc>
                <a:tc gridSpan="2">
                  <a:txBody>
                    <a:bodyPr/>
                    <a:lstStyle/>
                    <a:p>
                      <a:pPr algn="l" fontAlgn="b"/>
                      <a:r>
                        <a:rPr lang="en-US" sz="1000" b="0" i="0" u="none" strike="noStrike">
                          <a:latin typeface="Arial"/>
                        </a:rPr>
                        <a:t>H target 1E14 /cm2</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r>
                        <a:rPr lang="en-US" sz="1000" b="0" i="0" u="none" strike="noStrike">
                          <a:latin typeface="Arial"/>
                        </a:rPr>
                        <a:t>10 MeV/u</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2">
                  <a:txBody>
                    <a:bodyPr/>
                    <a:lstStyle/>
                    <a:p>
                      <a:pPr algn="l" fontAlgn="b"/>
                      <a:r>
                        <a:rPr lang="en-US" sz="1000" b="0" i="0" u="none" strike="noStrike">
                          <a:latin typeface="Arial"/>
                        </a:rPr>
                        <a:t>storage time (s)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r>
                        <a:rPr lang="en-US" sz="1000" b="0" i="0" u="none" strike="noStrike">
                          <a:latin typeface="Arial"/>
                        </a:rPr>
                        <a:t>q</a:t>
                      </a:r>
                    </a:p>
                  </a:txBody>
                  <a:tcPr marL="0" marR="0" marT="0" marB="0" anchor="b">
                    <a:lnL>
                      <a:noFill/>
                    </a:lnL>
                    <a:lnR>
                      <a:noFill/>
                    </a:lnR>
                    <a:lnT>
                      <a:noFill/>
                    </a:lnT>
                    <a:lnB>
                      <a:noFill/>
                    </a:lnB>
                  </a:tcPr>
                </a:tc>
                <a:tc>
                  <a:txBody>
                    <a:bodyPr/>
                    <a:lstStyle/>
                    <a:p>
                      <a:pPr algn="l" fontAlgn="b"/>
                      <a:r>
                        <a:rPr lang="en-US" sz="1000" b="0" i="0" u="none" strike="noStrike">
                          <a:latin typeface="Arial"/>
                        </a:rPr>
                        <a:t>Nic Fra</a:t>
                      </a:r>
                    </a:p>
                  </a:txBody>
                  <a:tcPr marL="0" marR="0" marT="0" marB="0" anchor="b">
                    <a:lnL>
                      <a:noFill/>
                    </a:lnL>
                    <a:lnR>
                      <a:noFill/>
                    </a:lnR>
                    <a:lnT>
                      <a:noFill/>
                    </a:lnT>
                    <a:lnB>
                      <a:noFill/>
                    </a:lnB>
                  </a:tcPr>
                </a:tc>
                <a:tc>
                  <a:txBody>
                    <a:bodyPr/>
                    <a:lstStyle/>
                    <a:p>
                      <a:pPr algn="l" fontAlgn="b"/>
                      <a:r>
                        <a:rPr lang="en-US" sz="1000" b="0" i="0" u="none" strike="noStrike">
                          <a:latin typeface="Arial"/>
                        </a:rPr>
                        <a:t>Sch Fra</a:t>
                      </a:r>
                    </a:p>
                  </a:txBody>
                  <a:tcPr marL="0" marR="0" marT="0" marB="0" anchor="b">
                    <a:lnL>
                      <a:noFill/>
                    </a:lnL>
                    <a:lnR>
                      <a:noFill/>
                    </a:lnR>
                    <a:lnT>
                      <a:noFill/>
                    </a:lnT>
                    <a:lnB>
                      <a:noFill/>
                    </a:lnB>
                  </a:tcPr>
                </a:tc>
                <a:tc>
                  <a:txBody>
                    <a:bodyPr/>
                    <a:lstStyle/>
                    <a:p>
                      <a:pPr algn="l" fontAlgn="b"/>
                      <a:r>
                        <a:rPr lang="en-US" sz="1000" b="0" i="0" u="none" strike="noStrike">
                          <a:latin typeface="Arial"/>
                        </a:rPr>
                        <a:t>Sch Dmi</a:t>
                      </a:r>
                    </a:p>
                  </a:txBody>
                  <a:tcPr marL="0" marR="0" marT="0" marB="0" anchor="b">
                    <a:lnL>
                      <a:noFill/>
                    </a:lnL>
                    <a:lnR>
                      <a:noFill/>
                    </a:lnR>
                    <a:lnT>
                      <a:noFill/>
                    </a:lnT>
                    <a:lnB>
                      <a:noFill/>
                    </a:lnB>
                  </a:tcPr>
                </a:tc>
                <a:tc>
                  <a:txBody>
                    <a:bodyPr/>
                    <a:lstStyle/>
                    <a:p>
                      <a:pPr algn="l" fontAlgn="b"/>
                      <a:r>
                        <a:rPr lang="en-US" sz="1000" b="0" i="0" u="none" strike="noStrike">
                          <a:latin typeface="Arial"/>
                        </a:rPr>
                        <a:t>Nic Dmi</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30</a:t>
                      </a:r>
                    </a:p>
                  </a:txBody>
                  <a:tcPr marL="0" marR="0" marT="0" marB="0" anchor="b">
                    <a:lnL>
                      <a:noFill/>
                    </a:lnL>
                    <a:lnR>
                      <a:noFill/>
                    </a:lnR>
                    <a:lnT>
                      <a:noFill/>
                    </a:lnT>
                    <a:lnB>
                      <a:noFill/>
                    </a:lnB>
                  </a:tcPr>
                </a:tc>
                <a:tc>
                  <a:txBody>
                    <a:bodyPr/>
                    <a:lstStyle/>
                    <a:p>
                      <a:pPr algn="r" fontAlgn="b"/>
                      <a:r>
                        <a:rPr lang="en-US" sz="1000" b="0" i="0" u="none" strike="noStrike">
                          <a:latin typeface="Arial"/>
                        </a:rPr>
                        <a:t>4.4</a:t>
                      </a:r>
                    </a:p>
                  </a:txBody>
                  <a:tcPr marL="0" marR="0" marT="0" marB="0" anchor="b">
                    <a:lnL>
                      <a:noFill/>
                    </a:lnL>
                    <a:lnR>
                      <a:noFill/>
                    </a:lnR>
                    <a:lnT>
                      <a:noFill/>
                    </a:lnT>
                    <a:lnB>
                      <a:noFill/>
                    </a:lnB>
                  </a:tcPr>
                </a:tc>
                <a:tc>
                  <a:txBody>
                    <a:bodyPr/>
                    <a:lstStyle/>
                    <a:p>
                      <a:pPr algn="r" fontAlgn="b"/>
                      <a:r>
                        <a:rPr lang="en-US" sz="1000" b="0" i="0" u="none" strike="noStrike">
                          <a:latin typeface="Arial"/>
                        </a:rPr>
                        <a:t>4.6</a:t>
                      </a:r>
                    </a:p>
                  </a:txBody>
                  <a:tcPr marL="0" marR="0" marT="0" marB="0" anchor="b">
                    <a:lnL>
                      <a:noFill/>
                    </a:lnL>
                    <a:lnR>
                      <a:noFill/>
                    </a:lnR>
                    <a:lnT>
                      <a:noFill/>
                    </a:lnT>
                    <a:lnB>
                      <a:noFill/>
                    </a:lnB>
                  </a:tcPr>
                </a:tc>
                <a:tc>
                  <a:txBody>
                    <a:bodyPr/>
                    <a:lstStyle/>
                    <a:p>
                      <a:pPr algn="r" fontAlgn="b"/>
                      <a:r>
                        <a:rPr lang="en-US" sz="1000" b="0" i="0" u="none" strike="noStrike">
                          <a:latin typeface="Arial"/>
                        </a:rPr>
                        <a:t>0.02</a:t>
                      </a:r>
                    </a:p>
                  </a:txBody>
                  <a:tcPr marL="0" marR="0" marT="0" marB="0" anchor="b">
                    <a:lnL>
                      <a:noFill/>
                    </a:lnL>
                    <a:lnR>
                      <a:noFill/>
                    </a:lnR>
                    <a:lnT>
                      <a:noFill/>
                    </a:lnT>
                    <a:lnB>
                      <a:noFill/>
                    </a:lnB>
                  </a:tcPr>
                </a:tc>
                <a:tc>
                  <a:txBody>
                    <a:bodyPr/>
                    <a:lstStyle/>
                    <a:p>
                      <a:pPr algn="r" fontAlgn="b"/>
                      <a:r>
                        <a:rPr lang="en-US" sz="1000" b="0" i="0" u="none" strike="noStrike">
                          <a:latin typeface="Arial"/>
                        </a:rPr>
                        <a:t>0.02</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37</a:t>
                      </a:r>
                    </a:p>
                  </a:txBody>
                  <a:tcPr marL="0" marR="0" marT="0" marB="0" anchor="b">
                    <a:lnL>
                      <a:noFill/>
                    </a:lnL>
                    <a:lnR>
                      <a:noFill/>
                    </a:lnR>
                    <a:lnT>
                      <a:noFill/>
                    </a:lnT>
                    <a:lnB>
                      <a:noFill/>
                    </a:lnB>
                  </a:tcPr>
                </a:tc>
                <a:tc>
                  <a:txBody>
                    <a:bodyPr/>
                    <a:lstStyle/>
                    <a:p>
                      <a:pPr algn="r" fontAlgn="b"/>
                      <a:r>
                        <a:rPr lang="en-US" sz="1000" b="0" i="0" u="none" strike="noStrike">
                          <a:latin typeface="Arial"/>
                        </a:rPr>
                        <a:t>5.5</a:t>
                      </a:r>
                    </a:p>
                  </a:txBody>
                  <a:tcPr marL="0" marR="0" marT="0" marB="0" anchor="b">
                    <a:lnL>
                      <a:noFill/>
                    </a:lnL>
                    <a:lnR>
                      <a:noFill/>
                    </a:lnR>
                    <a:lnT>
                      <a:noFill/>
                    </a:lnT>
                    <a:lnB>
                      <a:noFill/>
                    </a:lnB>
                  </a:tcPr>
                </a:tc>
                <a:tc>
                  <a:txBody>
                    <a:bodyPr/>
                    <a:lstStyle/>
                    <a:p>
                      <a:pPr algn="r" fontAlgn="b"/>
                      <a:r>
                        <a:rPr lang="en-US" sz="1000" b="0" i="0" u="none" strike="noStrike">
                          <a:latin typeface="Arial"/>
                        </a:rPr>
                        <a:t>5.6</a:t>
                      </a:r>
                    </a:p>
                  </a:txBody>
                  <a:tcPr marL="0" marR="0" marT="0" marB="0" anchor="b">
                    <a:lnL>
                      <a:noFill/>
                    </a:lnL>
                    <a:lnR>
                      <a:noFill/>
                    </a:lnR>
                    <a:lnT>
                      <a:noFill/>
                    </a:lnT>
                    <a:lnB>
                      <a:noFill/>
                    </a:lnB>
                  </a:tcPr>
                </a:tc>
                <a:tc>
                  <a:txBody>
                    <a:bodyPr/>
                    <a:lstStyle/>
                    <a:p>
                      <a:pPr algn="r" fontAlgn="b"/>
                      <a:r>
                        <a:rPr lang="en-US" sz="1000" b="0" i="0" u="none" strike="noStrike">
                          <a:latin typeface="Arial"/>
                        </a:rPr>
                        <a:t>0.1</a:t>
                      </a:r>
                    </a:p>
                  </a:txBody>
                  <a:tcPr marL="0" marR="0" marT="0" marB="0" anchor="b">
                    <a:lnL>
                      <a:noFill/>
                    </a:lnL>
                    <a:lnR>
                      <a:noFill/>
                    </a:lnR>
                    <a:lnT>
                      <a:noFill/>
                    </a:lnT>
                    <a:lnB>
                      <a:noFill/>
                    </a:lnB>
                  </a:tcPr>
                </a:tc>
                <a:tc>
                  <a:txBody>
                    <a:bodyPr/>
                    <a:lstStyle/>
                    <a:p>
                      <a:pPr algn="r" fontAlgn="b"/>
                      <a:r>
                        <a:rPr lang="en-US" sz="1000" b="0" i="0" u="none" strike="noStrike">
                          <a:latin typeface="Arial"/>
                        </a:rPr>
                        <a:t>0.1</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45</a:t>
                      </a:r>
                    </a:p>
                  </a:txBody>
                  <a:tcPr marL="0" marR="0" marT="0" marB="0" anchor="b">
                    <a:lnL>
                      <a:noFill/>
                    </a:lnL>
                    <a:lnR>
                      <a:noFill/>
                    </a:lnR>
                    <a:lnT>
                      <a:noFill/>
                    </a:lnT>
                    <a:lnB>
                      <a:noFill/>
                    </a:lnB>
                  </a:tcPr>
                </a:tc>
                <a:tc>
                  <a:txBody>
                    <a:bodyPr/>
                    <a:lstStyle/>
                    <a:p>
                      <a:pPr algn="r" fontAlgn="b"/>
                      <a:r>
                        <a:rPr lang="en-US" sz="1000" b="0" i="0" u="none" strike="noStrike">
                          <a:latin typeface="Arial"/>
                        </a:rPr>
                        <a:t>6</a:t>
                      </a:r>
                    </a:p>
                  </a:txBody>
                  <a:tcPr marL="0" marR="0" marT="0" marB="0" anchor="b">
                    <a:lnL>
                      <a:noFill/>
                    </a:lnL>
                    <a:lnR>
                      <a:noFill/>
                    </a:lnR>
                    <a:lnT>
                      <a:noFill/>
                    </a:lnT>
                    <a:lnB>
                      <a:noFill/>
                    </a:lnB>
                  </a:tcPr>
                </a:tc>
                <a:tc>
                  <a:txBody>
                    <a:bodyPr/>
                    <a:lstStyle/>
                    <a:p>
                      <a:pPr algn="r" fontAlgn="b"/>
                      <a:r>
                        <a:rPr lang="en-US" sz="1000" b="0" i="0" u="none" strike="noStrike">
                          <a:latin typeface="Arial"/>
                        </a:rPr>
                        <a:t>5.1</a:t>
                      </a:r>
                    </a:p>
                  </a:txBody>
                  <a:tcPr marL="0" marR="0" marT="0" marB="0" anchor="b">
                    <a:lnL>
                      <a:noFill/>
                    </a:lnL>
                    <a:lnR>
                      <a:noFill/>
                    </a:lnR>
                    <a:lnT>
                      <a:noFill/>
                    </a:lnT>
                    <a:lnB>
                      <a:noFill/>
                    </a:lnB>
                  </a:tcPr>
                </a:tc>
                <a:tc>
                  <a:txBody>
                    <a:bodyPr/>
                    <a:lstStyle/>
                    <a:p>
                      <a:pPr algn="r" fontAlgn="b"/>
                      <a:r>
                        <a:rPr lang="en-US" sz="1000" b="0" i="0" u="none" strike="noStrike">
                          <a:latin typeface="Arial"/>
                        </a:rPr>
                        <a:t>0.6</a:t>
                      </a:r>
                    </a:p>
                  </a:txBody>
                  <a:tcPr marL="0" marR="0" marT="0" marB="0" anchor="b">
                    <a:lnL>
                      <a:noFill/>
                    </a:lnL>
                    <a:lnR>
                      <a:noFill/>
                    </a:lnR>
                    <a:lnT>
                      <a:noFill/>
                    </a:lnT>
                    <a:lnB>
                      <a:noFill/>
                    </a:lnB>
                  </a:tcPr>
                </a:tc>
                <a:tc>
                  <a:txBody>
                    <a:bodyPr/>
                    <a:lstStyle/>
                    <a:p>
                      <a:pPr algn="r" fontAlgn="b"/>
                      <a:r>
                        <a:rPr lang="en-US" sz="1000" b="0" i="0" u="none" strike="noStrike">
                          <a:latin typeface="Arial"/>
                        </a:rPr>
                        <a:t>0.6</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50</a:t>
                      </a:r>
                    </a:p>
                  </a:txBody>
                  <a:tcPr marL="0" marR="0" marT="0" marB="0" anchor="b">
                    <a:lnL>
                      <a:noFill/>
                    </a:lnL>
                    <a:lnR>
                      <a:noFill/>
                    </a:lnR>
                    <a:lnT>
                      <a:noFill/>
                    </a:lnT>
                    <a:lnB>
                      <a:noFill/>
                    </a:lnB>
                  </a:tcPr>
                </a:tc>
                <a:tc>
                  <a:txBody>
                    <a:bodyPr/>
                    <a:lstStyle/>
                    <a:p>
                      <a:pPr algn="r" fontAlgn="b"/>
                      <a:r>
                        <a:rPr lang="en-US" sz="1000" b="0" i="0" u="none" strike="noStrike">
                          <a:latin typeface="Arial"/>
                        </a:rPr>
                        <a:t>7.6</a:t>
                      </a:r>
                    </a:p>
                  </a:txBody>
                  <a:tcPr marL="0" marR="0" marT="0" marB="0" anchor="b">
                    <a:lnL>
                      <a:noFill/>
                    </a:lnL>
                    <a:lnR>
                      <a:noFill/>
                    </a:lnR>
                    <a:lnT>
                      <a:noFill/>
                    </a:lnT>
                    <a:lnB>
                      <a:noFill/>
                    </a:lnB>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r" fontAlgn="b"/>
                      <a:r>
                        <a:rPr lang="en-US" sz="1000" b="0" i="0" u="none" strike="noStrike" dirty="0">
                          <a:latin typeface="Arial"/>
                        </a:rPr>
                        <a:t>5</a:t>
                      </a:r>
                    </a:p>
                  </a:txBody>
                  <a:tcPr marL="0" marR="0" marT="0" marB="0" anchor="b">
                    <a:lnL>
                      <a:noFill/>
                    </a:lnL>
                    <a:lnR>
                      <a:noFill/>
                    </a:lnR>
                    <a:lnT>
                      <a:noFill/>
                    </a:lnT>
                    <a:lnB>
                      <a:noFill/>
                    </a:lnB>
                  </a:tcPr>
                </a:tc>
                <a:tc>
                  <a:txBody>
                    <a:bodyPr/>
                    <a:lstStyle/>
                    <a:p>
                      <a:pPr algn="r" fontAlgn="b"/>
                      <a:r>
                        <a:rPr lang="en-US" sz="1000" b="0" i="0" u="none" strike="noStrike" dirty="0">
                          <a:latin typeface="Arial"/>
                        </a:rPr>
                        <a:t>7.6</a:t>
                      </a:r>
                    </a:p>
                  </a:txBody>
                  <a:tcPr marL="0" marR="0" marT="0" marB="0" anchor="b">
                    <a:lnL>
                      <a:noFill/>
                    </a:lnL>
                    <a:lnR>
                      <a:noFill/>
                    </a:lnR>
                    <a:lnT>
                      <a:noFill/>
                    </a:lnT>
                    <a:lnB>
                      <a:noFill/>
                    </a:lnB>
                  </a:tcPr>
                </a:tc>
              </a:tr>
            </a:tbl>
          </a:graphicData>
        </a:graphic>
      </p:graphicFrame>
      <p:graphicFrame>
        <p:nvGraphicFramePr>
          <p:cNvPr id="12" name="Table 11"/>
          <p:cNvGraphicFramePr>
            <a:graphicFrameLocks noGrp="1"/>
          </p:cNvGraphicFramePr>
          <p:nvPr/>
        </p:nvGraphicFramePr>
        <p:xfrm>
          <a:off x="5838702" y="8657730"/>
          <a:ext cx="3048000" cy="1133475"/>
        </p:xfrm>
        <a:graphic>
          <a:graphicData uri="http://schemas.openxmlformats.org/drawingml/2006/table">
            <a:tbl>
              <a:tblPr/>
              <a:tblGrid>
                <a:gridCol w="609600"/>
                <a:gridCol w="609600"/>
                <a:gridCol w="609600"/>
                <a:gridCol w="609600"/>
                <a:gridCol w="609600"/>
              </a:tblGrid>
              <a:tr h="161925">
                <a:tc>
                  <a:txBody>
                    <a:bodyPr/>
                    <a:lstStyle/>
                    <a:p>
                      <a:pPr algn="l" fontAlgn="b"/>
                      <a:r>
                        <a:rPr lang="en-US" sz="1000" b="0" i="0" u="none" strike="noStrike" dirty="0">
                          <a:latin typeface="Arial"/>
                        </a:rPr>
                        <a:t>U</a:t>
                      </a:r>
                    </a:p>
                  </a:txBody>
                  <a:tcPr marL="0" marR="0" marT="0" marB="0" anchor="b">
                    <a:lnL>
                      <a:noFill/>
                    </a:lnL>
                    <a:lnR>
                      <a:noFill/>
                    </a:lnR>
                    <a:lnT>
                      <a:noFill/>
                    </a:lnT>
                    <a:lnB>
                      <a:noFill/>
                    </a:lnB>
                  </a:tcPr>
                </a:tc>
                <a:tc gridSpan="2">
                  <a:txBody>
                    <a:bodyPr/>
                    <a:lstStyle/>
                    <a:p>
                      <a:pPr algn="l" fontAlgn="b"/>
                      <a:r>
                        <a:rPr lang="en-US" sz="1000" b="0" i="0" u="none" strike="noStrike">
                          <a:latin typeface="Arial"/>
                        </a:rPr>
                        <a:t>H target 1E14 /cm2</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r>
                        <a:rPr lang="en-US" sz="1000" b="0" i="0" u="none" strike="noStrike">
                          <a:latin typeface="Arial"/>
                        </a:rPr>
                        <a:t>10 MeV/u</a:t>
                      </a: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endParaRPr lang="en-US" sz="1000" b="0" i="0" u="none" strike="noStrike">
                        <a:latin typeface="Arial"/>
                      </a:endParaRPr>
                    </a:p>
                  </a:txBody>
                  <a:tcPr marL="0" marR="0" marT="0" marB="0" anchor="b">
                    <a:lnL>
                      <a:noFill/>
                    </a:lnL>
                    <a:lnR>
                      <a:noFill/>
                    </a:lnR>
                    <a:lnT>
                      <a:noFill/>
                    </a:lnT>
                    <a:lnB>
                      <a:noFill/>
                    </a:lnB>
                  </a:tcPr>
                </a:tc>
                <a:tc gridSpan="2">
                  <a:txBody>
                    <a:bodyPr/>
                    <a:lstStyle/>
                    <a:p>
                      <a:pPr algn="l" fontAlgn="b"/>
                      <a:r>
                        <a:rPr lang="en-US" sz="1000" b="0" i="0" u="none" strike="noStrike">
                          <a:latin typeface="Arial"/>
                        </a:rPr>
                        <a:t>storage time (s)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61925">
                <a:tc>
                  <a:txBody>
                    <a:bodyPr/>
                    <a:lstStyle/>
                    <a:p>
                      <a:pPr algn="l" fontAlgn="b"/>
                      <a:r>
                        <a:rPr lang="en-US" sz="1000" b="0" i="0" u="none" strike="noStrike">
                          <a:latin typeface="Arial"/>
                        </a:rPr>
                        <a:t>q</a:t>
                      </a:r>
                    </a:p>
                  </a:txBody>
                  <a:tcPr marL="0" marR="0" marT="0" marB="0" anchor="b">
                    <a:lnL>
                      <a:noFill/>
                    </a:lnL>
                    <a:lnR>
                      <a:noFill/>
                    </a:lnR>
                    <a:lnT>
                      <a:noFill/>
                    </a:lnT>
                    <a:lnB>
                      <a:noFill/>
                    </a:lnB>
                  </a:tcPr>
                </a:tc>
                <a:tc>
                  <a:txBody>
                    <a:bodyPr/>
                    <a:lstStyle/>
                    <a:p>
                      <a:pPr algn="l" fontAlgn="b"/>
                      <a:r>
                        <a:rPr lang="en-US" sz="1000" b="0" i="0" u="none" strike="noStrike">
                          <a:latin typeface="Arial"/>
                        </a:rPr>
                        <a:t>Nic Fra</a:t>
                      </a:r>
                    </a:p>
                  </a:txBody>
                  <a:tcPr marL="0" marR="0" marT="0" marB="0" anchor="b">
                    <a:lnL>
                      <a:noFill/>
                    </a:lnL>
                    <a:lnR>
                      <a:noFill/>
                    </a:lnR>
                    <a:lnT>
                      <a:noFill/>
                    </a:lnT>
                    <a:lnB>
                      <a:noFill/>
                    </a:lnB>
                  </a:tcPr>
                </a:tc>
                <a:tc>
                  <a:txBody>
                    <a:bodyPr/>
                    <a:lstStyle/>
                    <a:p>
                      <a:pPr algn="l" fontAlgn="b"/>
                      <a:r>
                        <a:rPr lang="en-US" sz="1000" b="0" i="0" u="none" strike="noStrike">
                          <a:latin typeface="Arial"/>
                        </a:rPr>
                        <a:t>Sch Fra</a:t>
                      </a:r>
                    </a:p>
                  </a:txBody>
                  <a:tcPr marL="0" marR="0" marT="0" marB="0" anchor="b">
                    <a:lnL>
                      <a:noFill/>
                    </a:lnL>
                    <a:lnR>
                      <a:noFill/>
                    </a:lnR>
                    <a:lnT>
                      <a:noFill/>
                    </a:lnT>
                    <a:lnB>
                      <a:noFill/>
                    </a:lnB>
                  </a:tcPr>
                </a:tc>
                <a:tc>
                  <a:txBody>
                    <a:bodyPr/>
                    <a:lstStyle/>
                    <a:p>
                      <a:pPr algn="l" fontAlgn="b"/>
                      <a:r>
                        <a:rPr lang="en-US" sz="1000" b="0" i="0" u="none" strike="noStrike">
                          <a:latin typeface="Arial"/>
                        </a:rPr>
                        <a:t>Sch Dmi</a:t>
                      </a:r>
                    </a:p>
                  </a:txBody>
                  <a:tcPr marL="0" marR="0" marT="0" marB="0" anchor="b">
                    <a:lnL>
                      <a:noFill/>
                    </a:lnL>
                    <a:lnR>
                      <a:noFill/>
                    </a:lnR>
                    <a:lnT>
                      <a:noFill/>
                    </a:lnT>
                    <a:lnB>
                      <a:noFill/>
                    </a:lnB>
                  </a:tcPr>
                </a:tc>
                <a:tc>
                  <a:txBody>
                    <a:bodyPr/>
                    <a:lstStyle/>
                    <a:p>
                      <a:pPr algn="l" fontAlgn="b"/>
                      <a:r>
                        <a:rPr lang="en-US" sz="1000" b="0" i="0" u="none" strike="noStrike">
                          <a:latin typeface="Arial"/>
                        </a:rPr>
                        <a:t>Nic Dmi</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28</a:t>
                      </a:r>
                    </a:p>
                  </a:txBody>
                  <a:tcPr marL="0" marR="0" marT="0" marB="0" anchor="b">
                    <a:lnL>
                      <a:noFill/>
                    </a:lnL>
                    <a:lnR>
                      <a:noFill/>
                    </a:lnR>
                    <a:lnT>
                      <a:noFill/>
                    </a:lnT>
                    <a:lnB>
                      <a:noFill/>
                    </a:lnB>
                  </a:tcPr>
                </a:tc>
                <a:tc>
                  <a:txBody>
                    <a:bodyPr/>
                    <a:lstStyle/>
                    <a:p>
                      <a:pPr algn="r" fontAlgn="b"/>
                      <a:r>
                        <a:rPr lang="en-US" sz="1000" b="0" i="0" u="none" strike="noStrike">
                          <a:latin typeface="Arial"/>
                        </a:rPr>
                        <a:t>0.7</a:t>
                      </a:r>
                    </a:p>
                  </a:txBody>
                  <a:tcPr marL="0" marR="0" marT="0" marB="0" anchor="b">
                    <a:lnL>
                      <a:noFill/>
                    </a:lnL>
                    <a:lnR>
                      <a:noFill/>
                    </a:lnR>
                    <a:lnT>
                      <a:noFill/>
                    </a:lnT>
                    <a:lnB>
                      <a:noFill/>
                    </a:lnB>
                  </a:tcPr>
                </a:tc>
                <a:tc>
                  <a:txBody>
                    <a:bodyPr/>
                    <a:lstStyle/>
                    <a:p>
                      <a:pPr algn="r" fontAlgn="b"/>
                      <a:r>
                        <a:rPr lang="en-US" sz="1000" b="0" i="0" u="none" strike="noStrike">
                          <a:latin typeface="Arial"/>
                        </a:rPr>
                        <a:t>0.3</a:t>
                      </a:r>
                    </a:p>
                  </a:txBody>
                  <a:tcPr marL="0" marR="0" marT="0" marB="0" anchor="b">
                    <a:lnL>
                      <a:noFill/>
                    </a:lnL>
                    <a:lnR>
                      <a:noFill/>
                    </a:lnR>
                    <a:lnT>
                      <a:noFill/>
                    </a:lnT>
                    <a:lnB>
                      <a:noFill/>
                    </a:lnB>
                  </a:tcPr>
                </a:tc>
                <a:tc>
                  <a:txBody>
                    <a:bodyPr/>
                    <a:lstStyle/>
                    <a:p>
                      <a:pPr algn="r" fontAlgn="b"/>
                      <a:r>
                        <a:rPr lang="en-US" sz="1000" b="0" i="0" u="none" strike="noStrike">
                          <a:latin typeface="Arial"/>
                        </a:rPr>
                        <a:t>0.007</a:t>
                      </a:r>
                    </a:p>
                  </a:txBody>
                  <a:tcPr marL="0" marR="0" marT="0" marB="0" anchor="b">
                    <a:lnL>
                      <a:noFill/>
                    </a:lnL>
                    <a:lnR>
                      <a:noFill/>
                    </a:lnR>
                    <a:lnT>
                      <a:noFill/>
                    </a:lnT>
                    <a:lnB>
                      <a:noFill/>
                    </a:lnB>
                  </a:tcPr>
                </a:tc>
                <a:tc>
                  <a:txBody>
                    <a:bodyPr/>
                    <a:lstStyle/>
                    <a:p>
                      <a:pPr algn="r" fontAlgn="b"/>
                      <a:r>
                        <a:rPr lang="en-US" sz="1000" b="0" i="0" u="none" strike="noStrike">
                          <a:latin typeface="Arial"/>
                        </a:rPr>
                        <a:t>0.007</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65</a:t>
                      </a:r>
                    </a:p>
                  </a:txBody>
                  <a:tcPr marL="0" marR="0" marT="0" marB="0" anchor="b">
                    <a:lnL>
                      <a:noFill/>
                    </a:lnL>
                    <a:lnR>
                      <a:noFill/>
                    </a:lnR>
                    <a:lnT>
                      <a:noFill/>
                    </a:lnT>
                    <a:lnB>
                      <a:noFill/>
                    </a:lnB>
                  </a:tcPr>
                </a:tc>
                <a:tc>
                  <a:txBody>
                    <a:bodyPr/>
                    <a:lstStyle/>
                    <a:p>
                      <a:pPr algn="r" fontAlgn="b"/>
                      <a:r>
                        <a:rPr lang="en-US" sz="1000" b="0" i="0" u="none" strike="noStrike">
                          <a:latin typeface="Arial"/>
                        </a:rPr>
                        <a:t>2.5</a:t>
                      </a:r>
                    </a:p>
                  </a:txBody>
                  <a:tcPr marL="0" marR="0" marT="0" marB="0" anchor="b">
                    <a:lnL>
                      <a:noFill/>
                    </a:lnL>
                    <a:lnR>
                      <a:noFill/>
                    </a:lnR>
                    <a:lnT>
                      <a:noFill/>
                    </a:lnT>
                    <a:lnB>
                      <a:noFill/>
                    </a:lnB>
                  </a:tcPr>
                </a:tc>
                <a:tc>
                  <a:txBody>
                    <a:bodyPr/>
                    <a:lstStyle/>
                    <a:p>
                      <a:pPr algn="r" fontAlgn="b"/>
                      <a:r>
                        <a:rPr lang="en-US" sz="1000" b="0" i="0" u="none" strike="noStrike">
                          <a:latin typeface="Arial"/>
                        </a:rPr>
                        <a:t>0.9</a:t>
                      </a:r>
                    </a:p>
                  </a:txBody>
                  <a:tcPr marL="0" marR="0" marT="0" marB="0" anchor="b">
                    <a:lnL>
                      <a:noFill/>
                    </a:lnL>
                    <a:lnR>
                      <a:noFill/>
                    </a:lnR>
                    <a:lnT>
                      <a:noFill/>
                    </a:lnT>
                    <a:lnB>
                      <a:noFill/>
                    </a:lnB>
                  </a:tcPr>
                </a:tc>
                <a:tc>
                  <a:txBody>
                    <a:bodyPr/>
                    <a:lstStyle/>
                    <a:p>
                      <a:pPr algn="r" fontAlgn="b"/>
                      <a:r>
                        <a:rPr lang="en-US" sz="1000" b="0" i="0" u="none" strike="noStrike">
                          <a:latin typeface="Arial"/>
                        </a:rPr>
                        <a:t>0.1</a:t>
                      </a:r>
                    </a:p>
                  </a:txBody>
                  <a:tcPr marL="0" marR="0" marT="0" marB="0" anchor="b">
                    <a:lnL>
                      <a:noFill/>
                    </a:lnL>
                    <a:lnR>
                      <a:noFill/>
                    </a:lnR>
                    <a:lnT>
                      <a:noFill/>
                    </a:lnT>
                    <a:lnB>
                      <a:noFill/>
                    </a:lnB>
                  </a:tcPr>
                </a:tc>
                <a:tc>
                  <a:txBody>
                    <a:bodyPr/>
                    <a:lstStyle/>
                    <a:p>
                      <a:pPr algn="r" fontAlgn="b"/>
                      <a:r>
                        <a:rPr lang="en-US" sz="1000" b="0" i="0" u="none" strike="noStrike" dirty="0">
                          <a:latin typeface="Arial"/>
                        </a:rPr>
                        <a:t>0.1</a:t>
                      </a:r>
                    </a:p>
                  </a:txBody>
                  <a:tcPr marL="0" marR="0" marT="0" marB="0" anchor="b">
                    <a:lnL>
                      <a:noFill/>
                    </a:lnL>
                    <a:lnR>
                      <a:noFill/>
                    </a:lnR>
                    <a:lnT>
                      <a:noFill/>
                    </a:lnT>
                    <a:lnB>
                      <a:noFill/>
                    </a:lnB>
                  </a:tcPr>
                </a:tc>
              </a:tr>
              <a:tr h="161925">
                <a:tc>
                  <a:txBody>
                    <a:bodyPr/>
                    <a:lstStyle/>
                    <a:p>
                      <a:pPr algn="r" fontAlgn="b"/>
                      <a:r>
                        <a:rPr lang="en-US" sz="1000" b="0" i="0" u="none" strike="noStrike">
                          <a:latin typeface="Arial"/>
                        </a:rPr>
                        <a:t>89</a:t>
                      </a:r>
                    </a:p>
                  </a:txBody>
                  <a:tcPr marL="0" marR="0" marT="0" marB="0" anchor="b">
                    <a:lnL>
                      <a:noFill/>
                    </a:lnL>
                    <a:lnR>
                      <a:noFill/>
                    </a:lnR>
                    <a:lnT>
                      <a:noFill/>
                    </a:lnT>
                    <a:lnB>
                      <a:noFill/>
                    </a:lnB>
                  </a:tcPr>
                </a:tc>
                <a:tc>
                  <a:txBody>
                    <a:bodyPr/>
                    <a:lstStyle/>
                    <a:p>
                      <a:pPr algn="r" fontAlgn="b"/>
                      <a:r>
                        <a:rPr lang="en-US" sz="1000" b="0" i="0" u="none" strike="noStrike">
                          <a:latin typeface="Arial"/>
                        </a:rPr>
                        <a:t>2.1</a:t>
                      </a:r>
                    </a:p>
                  </a:txBody>
                  <a:tcPr marL="0" marR="0" marT="0" marB="0" anchor="b">
                    <a:lnL>
                      <a:noFill/>
                    </a:lnL>
                    <a:lnR>
                      <a:noFill/>
                    </a:lnR>
                    <a:lnT>
                      <a:noFill/>
                    </a:lnT>
                    <a:lnB>
                      <a:noFill/>
                    </a:lnB>
                  </a:tcPr>
                </a:tc>
                <a:tc>
                  <a:txBody>
                    <a:bodyPr/>
                    <a:lstStyle/>
                    <a:p>
                      <a:pPr algn="r" fontAlgn="b"/>
                      <a:r>
                        <a:rPr lang="en-US" sz="1000" b="0" i="0" u="none" strike="noStrike">
                          <a:latin typeface="Arial"/>
                        </a:rPr>
                        <a:t>0.5</a:t>
                      </a:r>
                    </a:p>
                  </a:txBody>
                  <a:tcPr marL="0" marR="0" marT="0" marB="0" anchor="b">
                    <a:lnL>
                      <a:noFill/>
                    </a:lnL>
                    <a:lnR>
                      <a:noFill/>
                    </a:lnR>
                    <a:lnT>
                      <a:noFill/>
                    </a:lnT>
                    <a:lnB>
                      <a:noFill/>
                    </a:lnB>
                  </a:tcPr>
                </a:tc>
                <a:tc>
                  <a:txBody>
                    <a:bodyPr/>
                    <a:lstStyle/>
                    <a:p>
                      <a:pPr algn="r" fontAlgn="b"/>
                      <a:r>
                        <a:rPr lang="en-US" sz="1000" b="0" i="0" u="none" strike="noStrike">
                          <a:latin typeface="Arial"/>
                        </a:rPr>
                        <a:t>0.5</a:t>
                      </a:r>
                    </a:p>
                  </a:txBody>
                  <a:tcPr marL="0" marR="0" marT="0" marB="0" anchor="b">
                    <a:lnL>
                      <a:noFill/>
                    </a:lnL>
                    <a:lnR>
                      <a:noFill/>
                    </a:lnR>
                    <a:lnT>
                      <a:noFill/>
                    </a:lnT>
                    <a:lnB>
                      <a:noFill/>
                    </a:lnB>
                  </a:tcPr>
                </a:tc>
                <a:tc>
                  <a:txBody>
                    <a:bodyPr/>
                    <a:lstStyle/>
                    <a:p>
                      <a:pPr algn="r" fontAlgn="b"/>
                      <a:r>
                        <a:rPr lang="en-US" sz="1000" b="0" i="0" u="none" strike="noStrike" dirty="0">
                          <a:latin typeface="Arial"/>
                        </a:rPr>
                        <a:t>1.9</a:t>
                      </a:r>
                    </a:p>
                  </a:txBody>
                  <a:tcPr marL="0" marR="0" marT="0" marB="0" anchor="b">
                    <a:lnL>
                      <a:noFill/>
                    </a:lnL>
                    <a:lnR>
                      <a:noFill/>
                    </a:lnR>
                    <a:lnT>
                      <a:noFill/>
                    </a:lnT>
                    <a:lnB>
                      <a:noFill/>
                    </a:lnB>
                  </a:tcPr>
                </a:tc>
              </a:tr>
            </a:tbl>
          </a:graphicData>
        </a:graphic>
      </p:graphicFrame>
      <p:sp>
        <p:nvSpPr>
          <p:cNvPr id="14" name="TextBox 13"/>
          <p:cNvSpPr txBox="1"/>
          <p:nvPr/>
        </p:nvSpPr>
        <p:spPr>
          <a:xfrm>
            <a:off x="5830785" y="10074707"/>
            <a:ext cx="3883231" cy="738664"/>
          </a:xfrm>
          <a:prstGeom prst="rect">
            <a:avLst/>
          </a:prstGeom>
          <a:noFill/>
        </p:spPr>
        <p:txBody>
          <a:bodyPr wrap="square" rtlCol="0">
            <a:spAutoFit/>
          </a:bodyPr>
          <a:lstStyle/>
          <a:p>
            <a:r>
              <a:rPr lang="en-US" sz="1400" dirty="0" smtClean="0">
                <a:solidFill>
                  <a:srgbClr val="FF0000"/>
                </a:solidFill>
              </a:rPr>
              <a:t>One slide with lifetimes for different charge states</a:t>
            </a:r>
          </a:p>
          <a:p>
            <a:r>
              <a:rPr lang="en-US" sz="1400" dirty="0" smtClean="0">
                <a:solidFill>
                  <a:srgbClr val="FF0000"/>
                </a:solidFill>
              </a:rPr>
              <a:t>	fully stripped and equilibrium</a:t>
            </a:r>
          </a:p>
          <a:p>
            <a:r>
              <a:rPr lang="en-US" sz="1400" dirty="0" smtClean="0">
                <a:solidFill>
                  <a:srgbClr val="FF0000"/>
                </a:solidFill>
              </a:rPr>
              <a:t>	H2 </a:t>
            </a:r>
            <a:r>
              <a:rPr lang="en-US" sz="1400" dirty="0" err="1" smtClean="0">
                <a:solidFill>
                  <a:srgbClr val="FF0000"/>
                </a:solidFill>
              </a:rPr>
              <a:t>vs</a:t>
            </a:r>
            <a:r>
              <a:rPr lang="en-US" sz="1400" dirty="0" smtClean="0">
                <a:solidFill>
                  <a:srgbClr val="FF0000"/>
                </a:solidFill>
              </a:rPr>
              <a:t> He targets</a:t>
            </a:r>
            <a:endParaRPr lang="en-US" sz="1400" dirty="0">
              <a:solidFill>
                <a:srgbClr val="FF0000"/>
              </a:solidFill>
            </a:endParaRPr>
          </a:p>
        </p:txBody>
      </p:sp>
      <p:sp>
        <p:nvSpPr>
          <p:cNvPr id="16" name="TextBox 15"/>
          <p:cNvSpPr txBox="1"/>
          <p:nvPr/>
        </p:nvSpPr>
        <p:spPr>
          <a:xfrm>
            <a:off x="7277373" y="3454829"/>
            <a:ext cx="1783502" cy="3108543"/>
          </a:xfrm>
          <a:prstGeom prst="rect">
            <a:avLst/>
          </a:prstGeom>
          <a:noFill/>
        </p:spPr>
        <p:txBody>
          <a:bodyPr wrap="none" rtlCol="0">
            <a:spAutoFit/>
          </a:bodyPr>
          <a:lstStyle/>
          <a:p>
            <a:r>
              <a:rPr lang="en-US" dirty="0" smtClean="0">
                <a:solidFill>
                  <a:srgbClr val="FF0000"/>
                </a:solidFill>
              </a:rPr>
              <a:t>Conclusions:</a:t>
            </a:r>
          </a:p>
          <a:p>
            <a:endParaRPr lang="en-US" dirty="0" smtClean="0">
              <a:solidFill>
                <a:srgbClr val="FF0000"/>
              </a:solidFill>
            </a:endParaRPr>
          </a:p>
          <a:p>
            <a:r>
              <a:rPr lang="en-US" sz="1600" dirty="0" smtClean="0">
                <a:solidFill>
                  <a:srgbClr val="FF0000"/>
                </a:solidFill>
              </a:rPr>
              <a:t>1. avoid too low q</a:t>
            </a:r>
          </a:p>
          <a:p>
            <a:endParaRPr lang="en-US" sz="1600" dirty="0" smtClean="0">
              <a:solidFill>
                <a:srgbClr val="FF0000"/>
              </a:solidFill>
            </a:endParaRPr>
          </a:p>
          <a:p>
            <a:r>
              <a:rPr lang="en-US" sz="1600" dirty="0" smtClean="0">
                <a:solidFill>
                  <a:srgbClr val="FF0000"/>
                </a:solidFill>
              </a:rPr>
              <a:t>2. He target    -&gt;</a:t>
            </a:r>
          </a:p>
          <a:p>
            <a:r>
              <a:rPr lang="en-US" sz="1600" dirty="0" smtClean="0">
                <a:solidFill>
                  <a:srgbClr val="FF0000"/>
                </a:solidFill>
              </a:rPr>
              <a:t>      shorter </a:t>
            </a:r>
            <a:r>
              <a:rPr lang="en-US" sz="1600" dirty="0" err="1" smtClean="0">
                <a:solidFill>
                  <a:srgbClr val="FF0000"/>
                </a:solidFill>
              </a:rPr>
              <a:t>T</a:t>
            </a:r>
            <a:r>
              <a:rPr lang="en-US" sz="1600" baseline="-25000" dirty="0" err="1" smtClean="0">
                <a:solidFill>
                  <a:srgbClr val="FF0000"/>
                </a:solidFill>
              </a:rPr>
              <a:t>storage</a:t>
            </a:r>
            <a:endParaRPr lang="en-US" sz="1600" baseline="-25000" dirty="0" smtClean="0">
              <a:solidFill>
                <a:srgbClr val="FF0000"/>
              </a:solidFill>
            </a:endParaRPr>
          </a:p>
          <a:p>
            <a:endParaRPr lang="en-US" sz="1600" dirty="0" smtClean="0">
              <a:solidFill>
                <a:srgbClr val="FF0000"/>
              </a:solidFill>
            </a:endParaRPr>
          </a:p>
          <a:p>
            <a:r>
              <a:rPr lang="en-US" sz="1600" dirty="0" smtClean="0">
                <a:solidFill>
                  <a:srgbClr val="FF0000"/>
                </a:solidFill>
              </a:rPr>
              <a:t>3. reduce H</a:t>
            </a:r>
            <a:r>
              <a:rPr lang="en-US" sz="1600" baseline="-25000" dirty="0" smtClean="0">
                <a:solidFill>
                  <a:srgbClr val="FF0000"/>
                </a:solidFill>
              </a:rPr>
              <a:t>2</a:t>
            </a:r>
            <a:r>
              <a:rPr lang="en-US" sz="1600" dirty="0" smtClean="0">
                <a:solidFill>
                  <a:srgbClr val="FF0000"/>
                </a:solidFill>
              </a:rPr>
              <a:t> </a:t>
            </a:r>
            <a:br>
              <a:rPr lang="en-US" sz="1600" dirty="0" smtClean="0">
                <a:solidFill>
                  <a:srgbClr val="FF0000"/>
                </a:solidFill>
              </a:rPr>
            </a:br>
            <a:r>
              <a:rPr lang="en-US" sz="1600" dirty="0" smtClean="0">
                <a:solidFill>
                  <a:srgbClr val="FF0000"/>
                </a:solidFill>
              </a:rPr>
              <a:t>    target thickness</a:t>
            </a:r>
          </a:p>
          <a:p>
            <a:endParaRPr lang="en-US" sz="1600" dirty="0" smtClean="0">
              <a:solidFill>
                <a:srgbClr val="FF0000"/>
              </a:solidFill>
            </a:endParaRPr>
          </a:p>
          <a:p>
            <a:r>
              <a:rPr lang="en-US" sz="1600" dirty="0" smtClean="0">
                <a:solidFill>
                  <a:srgbClr val="FF0000"/>
                </a:solidFill>
              </a:rPr>
              <a:t>4. There’s hope: </a:t>
            </a:r>
          </a:p>
          <a:p>
            <a:r>
              <a:rPr lang="en-US" sz="1600" dirty="0" smtClean="0">
                <a:solidFill>
                  <a:srgbClr val="FF0000"/>
                </a:solidFill>
              </a:rPr>
              <a:t>      </a:t>
            </a:r>
            <a:r>
              <a:rPr lang="en-US" sz="1600" baseline="30000" dirty="0" smtClean="0">
                <a:solidFill>
                  <a:srgbClr val="FF0000"/>
                </a:solidFill>
              </a:rPr>
              <a:t>96</a:t>
            </a:r>
            <a:r>
              <a:rPr lang="en-US" sz="1600" dirty="0" smtClean="0">
                <a:solidFill>
                  <a:srgbClr val="FF0000"/>
                </a:solidFill>
              </a:rPr>
              <a:t>Rh </a:t>
            </a:r>
            <a:r>
              <a:rPr lang="en-US" sz="1600" dirty="0" smtClean="0">
                <a:solidFill>
                  <a:srgbClr val="FF0000"/>
                </a:solidFill>
              </a:rPr>
              <a:t>– 40 s</a:t>
            </a:r>
          </a:p>
        </p:txBody>
      </p:sp>
      <p:pic>
        <p:nvPicPr>
          <p:cNvPr id="3" name="Picture 3"/>
          <p:cNvPicPr>
            <a:picLocks noChangeAspect="1" noChangeArrowheads="1"/>
          </p:cNvPicPr>
          <p:nvPr/>
        </p:nvPicPr>
        <p:blipFill>
          <a:blip r:embed="rId4" cstate="print"/>
          <a:srcRect/>
          <a:stretch>
            <a:fillRect/>
          </a:stretch>
        </p:blipFill>
        <p:spPr bwMode="auto">
          <a:xfrm>
            <a:off x="524246" y="758165"/>
            <a:ext cx="4237759" cy="2863526"/>
          </a:xfrm>
          <a:prstGeom prst="rect">
            <a:avLst/>
          </a:prstGeom>
          <a:noFill/>
          <a:ln w="9525">
            <a:noFill/>
            <a:miter lim="800000"/>
            <a:headEnd/>
            <a:tailEnd/>
          </a:ln>
          <a:effectLst/>
        </p:spPr>
      </p:pic>
      <p:grpSp>
        <p:nvGrpSpPr>
          <p:cNvPr id="33" name="Group 32"/>
          <p:cNvGrpSpPr/>
          <p:nvPr/>
        </p:nvGrpSpPr>
        <p:grpSpPr>
          <a:xfrm>
            <a:off x="237508" y="3408218"/>
            <a:ext cx="7489708" cy="3414157"/>
            <a:chOff x="237508" y="3408218"/>
            <a:chExt cx="7489708" cy="3414157"/>
          </a:xfrm>
        </p:grpSpPr>
        <p:sp>
          <p:nvSpPr>
            <p:cNvPr id="25" name="Rectangle 24"/>
            <p:cNvSpPr/>
            <p:nvPr/>
          </p:nvSpPr>
          <p:spPr>
            <a:xfrm>
              <a:off x="4510642" y="4593770"/>
              <a:ext cx="714501" cy="188817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388176" y="4950031"/>
              <a:ext cx="1620700" cy="369332"/>
            </a:xfrm>
            <a:prstGeom prst="rect">
              <a:avLst/>
            </a:prstGeom>
            <a:noFill/>
          </p:spPr>
          <p:txBody>
            <a:bodyPr wrap="none" rtlCol="0">
              <a:spAutoFit/>
            </a:bodyPr>
            <a:lstStyle/>
            <a:p>
              <a:r>
                <a:rPr lang="en-US" dirty="0" smtClean="0">
                  <a:solidFill>
                    <a:srgbClr val="FF6600"/>
                  </a:solidFill>
                </a:rPr>
                <a:t>Internal target</a:t>
              </a:r>
              <a:endParaRPr lang="en-US" dirty="0">
                <a:solidFill>
                  <a:srgbClr val="FF6600"/>
                </a:solidFill>
              </a:endParaRPr>
            </a:p>
          </p:txBody>
        </p:sp>
        <p:grpSp>
          <p:nvGrpSpPr>
            <p:cNvPr id="24" name="Group 23"/>
            <p:cNvGrpSpPr/>
            <p:nvPr/>
          </p:nvGrpSpPr>
          <p:grpSpPr>
            <a:xfrm>
              <a:off x="605641" y="3705101"/>
              <a:ext cx="6482227" cy="2826328"/>
              <a:chOff x="1294410" y="3693226"/>
              <a:chExt cx="6482227" cy="2826328"/>
            </a:xfrm>
          </p:grpSpPr>
          <p:sp>
            <p:nvSpPr>
              <p:cNvPr id="13" name="TextBox 12"/>
              <p:cNvSpPr txBox="1"/>
              <p:nvPr/>
            </p:nvSpPr>
            <p:spPr>
              <a:xfrm>
                <a:off x="4880759" y="5142015"/>
                <a:ext cx="1995054" cy="646331"/>
              </a:xfrm>
              <a:prstGeom prst="rect">
                <a:avLst/>
              </a:prstGeom>
              <a:noFill/>
            </p:spPr>
            <p:txBody>
              <a:bodyPr wrap="square" rtlCol="0">
                <a:spAutoFit/>
              </a:bodyPr>
              <a:lstStyle/>
              <a:p>
                <a:r>
                  <a:rPr lang="en-US" dirty="0" smtClean="0"/>
                  <a:t>Shorter lifetimes for He targets</a:t>
                </a:r>
                <a:endParaRPr lang="en-US" dirty="0"/>
              </a:p>
            </p:txBody>
          </p:sp>
          <p:pic>
            <p:nvPicPr>
              <p:cNvPr id="101379" name="Picture 3"/>
              <p:cNvPicPr>
                <a:picLocks noChangeAspect="1" noChangeArrowheads="1"/>
              </p:cNvPicPr>
              <p:nvPr/>
            </p:nvPicPr>
            <p:blipFill>
              <a:blip r:embed="rId5" cstate="print"/>
              <a:srcRect l="13343" t="29106" r="14926" b="25288"/>
              <a:stretch>
                <a:fillRect/>
              </a:stretch>
            </p:blipFill>
            <p:spPr bwMode="auto">
              <a:xfrm>
                <a:off x="1294410" y="3693226"/>
                <a:ext cx="6482227" cy="2826328"/>
              </a:xfrm>
              <a:prstGeom prst="rect">
                <a:avLst/>
              </a:prstGeom>
              <a:noFill/>
              <a:ln w="9525">
                <a:noFill/>
                <a:miter lim="800000"/>
                <a:headEnd/>
                <a:tailEnd/>
              </a:ln>
            </p:spPr>
          </p:pic>
          <p:sp>
            <p:nvSpPr>
              <p:cNvPr id="22" name="Rectangle 21"/>
              <p:cNvSpPr/>
              <p:nvPr/>
            </p:nvSpPr>
            <p:spPr>
              <a:xfrm>
                <a:off x="4286992" y="4583875"/>
                <a:ext cx="890650" cy="188817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57060" y="4583875"/>
                <a:ext cx="926275" cy="1900052"/>
              </a:xfrm>
              <a:prstGeom prst="rect">
                <a:avLst/>
              </a:prstGeom>
              <a:solidFill>
                <a:srgbClr val="FFCC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543792" y="6545376"/>
              <a:ext cx="6183424" cy="276999"/>
            </a:xfrm>
            <a:prstGeom prst="rect">
              <a:avLst/>
            </a:prstGeom>
            <a:noFill/>
          </p:spPr>
          <p:txBody>
            <a:bodyPr wrap="none" rtlCol="0">
              <a:spAutoFit/>
            </a:bodyPr>
            <a:lstStyle/>
            <a:p>
              <a:r>
                <a:rPr lang="en-US" sz="1200" dirty="0" smtClean="0"/>
                <a:t>Residual gas 2E-10 mbar; </a:t>
              </a:r>
              <a:r>
                <a:rPr lang="en-US" sz="1200" dirty="0" err="1" smtClean="0"/>
                <a:t>Nicolaev</a:t>
              </a:r>
              <a:r>
                <a:rPr lang="en-US" sz="1200" dirty="0" smtClean="0"/>
                <a:t> &amp; </a:t>
              </a:r>
              <a:r>
                <a:rPr lang="en-US" sz="1200" dirty="0" err="1" smtClean="0"/>
                <a:t>Dmitriev</a:t>
              </a:r>
              <a:r>
                <a:rPr lang="en-US" sz="1200" dirty="0" smtClean="0"/>
                <a:t>; summary P. Butler, </a:t>
              </a:r>
              <a:r>
                <a:rPr lang="en-US" sz="1200" dirty="0" err="1" smtClean="0"/>
                <a:t>Miniball</a:t>
              </a:r>
              <a:r>
                <a:rPr lang="en-US" sz="1200" dirty="0" smtClean="0"/>
                <a:t> ref 100 </a:t>
              </a:r>
              <a:r>
                <a:rPr lang="en-US" sz="1200" dirty="0" err="1" smtClean="0"/>
                <a:t>ug</a:t>
              </a:r>
              <a:r>
                <a:rPr lang="en-US" sz="1200" dirty="0" smtClean="0"/>
                <a:t>/cm</a:t>
              </a:r>
              <a:r>
                <a:rPr lang="en-US" sz="1200" baseline="30000" dirty="0" smtClean="0"/>
                <a:t>2</a:t>
              </a:r>
              <a:r>
                <a:rPr lang="en-US" sz="1200" dirty="0" smtClean="0"/>
                <a:t> </a:t>
              </a:r>
              <a:endParaRPr lang="en-US" sz="1200" dirty="0"/>
            </a:p>
          </p:txBody>
        </p:sp>
        <p:sp>
          <p:nvSpPr>
            <p:cNvPr id="26" name="TextBox 25"/>
            <p:cNvSpPr txBox="1"/>
            <p:nvPr/>
          </p:nvSpPr>
          <p:spPr>
            <a:xfrm>
              <a:off x="4215741" y="3408218"/>
              <a:ext cx="2836995" cy="369332"/>
            </a:xfrm>
            <a:prstGeom prst="rect">
              <a:avLst/>
            </a:prstGeom>
            <a:noFill/>
          </p:spPr>
          <p:txBody>
            <a:bodyPr wrap="none" rtlCol="0">
              <a:spAutoFit/>
            </a:bodyPr>
            <a:lstStyle/>
            <a:p>
              <a:r>
                <a:rPr lang="en-US" dirty="0" smtClean="0"/>
                <a:t>Selection of beams for TSR</a:t>
              </a:r>
              <a:endParaRPr lang="en-US" dirty="0"/>
            </a:p>
          </p:txBody>
        </p:sp>
      </p:grpSp>
      <p:sp>
        <p:nvSpPr>
          <p:cNvPr id="27" name="Rectangle 26"/>
          <p:cNvSpPr/>
          <p:nvPr/>
        </p:nvSpPr>
        <p:spPr>
          <a:xfrm rot="16200000">
            <a:off x="-328458" y="1890547"/>
            <a:ext cx="1464440" cy="369332"/>
          </a:xfrm>
          <a:prstGeom prst="rect">
            <a:avLst/>
          </a:prstGeom>
        </p:spPr>
        <p:txBody>
          <a:bodyPr wrap="none">
            <a:spAutoFit/>
          </a:bodyPr>
          <a:lstStyle/>
          <a:p>
            <a:r>
              <a:rPr lang="en-US" dirty="0" smtClean="0">
                <a:solidFill>
                  <a:srgbClr val="FF6600"/>
                </a:solidFill>
              </a:rPr>
              <a:t> Residual gas</a:t>
            </a:r>
          </a:p>
        </p:txBody>
      </p:sp>
      <p:sp>
        <p:nvSpPr>
          <p:cNvPr id="30" name="Rectangle 29"/>
          <p:cNvSpPr/>
          <p:nvPr/>
        </p:nvSpPr>
        <p:spPr>
          <a:xfrm>
            <a:off x="3598224" y="3740728"/>
            <a:ext cx="890649"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223165" y="3750625"/>
            <a:ext cx="866899" cy="281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080168" y="3746874"/>
            <a:ext cx="1009402" cy="2830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animBg="1"/>
      <p:bldP spid="30" grpId="1" animBg="1"/>
      <p:bldP spid="31" grpId="0" animBg="1"/>
      <p:bldP spid="31" grpId="1" animBg="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72" y="877613"/>
            <a:ext cx="4563685" cy="1200329"/>
          </a:xfrm>
          <a:prstGeom prst="rect">
            <a:avLst/>
          </a:prstGeom>
          <a:noFill/>
        </p:spPr>
        <p:txBody>
          <a:bodyPr wrap="none" rtlCol="0">
            <a:spAutoFit/>
          </a:bodyPr>
          <a:lstStyle/>
          <a:p>
            <a:pPr marL="342900" indent="-342900"/>
            <a:r>
              <a:rPr lang="en-US" dirty="0" smtClean="0"/>
              <a:t>a. Isobaric contamination from the ISOLDE </a:t>
            </a:r>
          </a:p>
          <a:p>
            <a:pPr marL="342900" indent="-342900"/>
            <a:r>
              <a:rPr lang="en-US" dirty="0" smtClean="0"/>
              <a:t>		proton target</a:t>
            </a:r>
          </a:p>
          <a:p>
            <a:pPr marL="342900" indent="-342900"/>
            <a:endParaRPr lang="en-US" dirty="0" smtClean="0"/>
          </a:p>
          <a:p>
            <a:r>
              <a:rPr lang="en-US" dirty="0" smtClean="0"/>
              <a:t>b. A/q-contamination from EBIS</a:t>
            </a:r>
          </a:p>
        </p:txBody>
      </p:sp>
      <p:pic>
        <p:nvPicPr>
          <p:cNvPr id="3" name="Picture 2"/>
          <p:cNvPicPr>
            <a:picLocks noChangeAspect="1" noChangeArrowheads="1"/>
          </p:cNvPicPr>
          <p:nvPr/>
        </p:nvPicPr>
        <p:blipFill>
          <a:blip r:embed="rId3" cstate="print"/>
          <a:srcRect l="8878" t="30835" r="13863" b="4925"/>
          <a:stretch>
            <a:fillRect/>
          </a:stretch>
        </p:blipFill>
        <p:spPr bwMode="auto">
          <a:xfrm>
            <a:off x="4943355" y="764275"/>
            <a:ext cx="4200646" cy="5081426"/>
          </a:xfrm>
          <a:prstGeom prst="rect">
            <a:avLst/>
          </a:prstGeom>
          <a:noFill/>
          <a:ln w="9525">
            <a:noFill/>
            <a:miter lim="800000"/>
            <a:headEnd/>
            <a:tailEnd/>
          </a:ln>
        </p:spPr>
      </p:pic>
      <p:sp>
        <p:nvSpPr>
          <p:cNvPr id="4" name="TextBox 3"/>
          <p:cNvSpPr txBox="1"/>
          <p:nvPr/>
        </p:nvSpPr>
        <p:spPr>
          <a:xfrm>
            <a:off x="286132" y="5347954"/>
            <a:ext cx="4540795" cy="584775"/>
          </a:xfrm>
          <a:prstGeom prst="rect">
            <a:avLst/>
          </a:prstGeom>
          <a:noFill/>
        </p:spPr>
        <p:txBody>
          <a:bodyPr wrap="none" rtlCol="0">
            <a:spAutoFit/>
          </a:bodyPr>
          <a:lstStyle/>
          <a:p>
            <a:r>
              <a:rPr lang="en-US" sz="1600" dirty="0" smtClean="0">
                <a:solidFill>
                  <a:schemeClr val="accent6">
                    <a:lumMod val="50000"/>
                  </a:schemeClr>
                </a:solidFill>
              </a:rPr>
              <a:t>* To resolve isobars =&gt; ~10000 &lt; m/</a:t>
            </a:r>
            <a:r>
              <a:rPr lang="en-US" sz="1600" dirty="0" smtClean="0">
                <a:solidFill>
                  <a:schemeClr val="accent6">
                    <a:lumMod val="50000"/>
                  </a:schemeClr>
                </a:solidFill>
                <a:sym typeface="Symbol"/>
              </a:rPr>
              <a:t></a:t>
            </a:r>
            <a:r>
              <a:rPr lang="en-US" sz="1600" dirty="0" smtClean="0">
                <a:solidFill>
                  <a:schemeClr val="accent6">
                    <a:lumMod val="50000"/>
                  </a:schemeClr>
                </a:solidFill>
              </a:rPr>
              <a:t>m &lt; ~100000</a:t>
            </a:r>
          </a:p>
          <a:p>
            <a:r>
              <a:rPr lang="en-US" sz="1600" dirty="0" smtClean="0">
                <a:solidFill>
                  <a:schemeClr val="accent6">
                    <a:lumMod val="50000"/>
                  </a:schemeClr>
                </a:solidFill>
              </a:rPr>
              <a:t>* To resolve A/q =&gt; ~1000 &lt; m/</a:t>
            </a:r>
            <a:r>
              <a:rPr lang="en-US" sz="1600" dirty="0" smtClean="0">
                <a:solidFill>
                  <a:schemeClr val="accent6">
                    <a:lumMod val="50000"/>
                  </a:schemeClr>
                </a:solidFill>
                <a:sym typeface="Symbol"/>
              </a:rPr>
              <a:t></a:t>
            </a:r>
            <a:r>
              <a:rPr lang="en-US" sz="1600" dirty="0" smtClean="0">
                <a:solidFill>
                  <a:schemeClr val="accent6">
                    <a:lumMod val="50000"/>
                  </a:schemeClr>
                </a:solidFill>
              </a:rPr>
              <a:t>m</a:t>
            </a:r>
          </a:p>
        </p:txBody>
      </p:sp>
      <p:sp>
        <p:nvSpPr>
          <p:cNvPr id="7" name="Rectangle 6"/>
          <p:cNvSpPr/>
          <p:nvPr/>
        </p:nvSpPr>
        <p:spPr>
          <a:xfrm>
            <a:off x="450450" y="252248"/>
            <a:ext cx="5140574" cy="523220"/>
          </a:xfrm>
          <a:prstGeom prst="rect">
            <a:avLst/>
          </a:prstGeom>
        </p:spPr>
        <p:txBody>
          <a:bodyPr wrap="none">
            <a:spAutoFit/>
          </a:bodyPr>
          <a:lstStyle/>
          <a:p>
            <a:r>
              <a:rPr lang="en-US" sz="2800" dirty="0" smtClean="0"/>
              <a:t>Beam contamination at ISOLDE</a:t>
            </a:r>
          </a:p>
        </p:txBody>
      </p:sp>
      <p:sp>
        <p:nvSpPr>
          <p:cNvPr id="13" name="Rectangle 12"/>
          <p:cNvSpPr/>
          <p:nvPr/>
        </p:nvSpPr>
        <p:spPr>
          <a:xfrm>
            <a:off x="813024" y="6050393"/>
            <a:ext cx="3334503" cy="369332"/>
          </a:xfrm>
          <a:prstGeom prst="rect">
            <a:avLst/>
          </a:prstGeom>
        </p:spPr>
        <p:txBody>
          <a:bodyPr wrap="none">
            <a:spAutoFit/>
          </a:bodyPr>
          <a:lstStyle/>
          <a:p>
            <a:r>
              <a:rPr lang="en-US" i="1" dirty="0" smtClean="0">
                <a:solidFill>
                  <a:srgbClr val="C00000"/>
                </a:solidFill>
              </a:rPr>
              <a:t>Can we use TSR to clean beams?</a:t>
            </a:r>
          </a:p>
        </p:txBody>
      </p:sp>
      <p:sp>
        <p:nvSpPr>
          <p:cNvPr id="11" name="Rectangle 10"/>
          <p:cNvSpPr/>
          <p:nvPr/>
        </p:nvSpPr>
        <p:spPr>
          <a:xfrm>
            <a:off x="5421085" y="5900539"/>
            <a:ext cx="3532910" cy="430887"/>
          </a:xfrm>
          <a:prstGeom prst="rect">
            <a:avLst/>
          </a:prstGeom>
        </p:spPr>
        <p:txBody>
          <a:bodyPr wrap="square">
            <a:spAutoFit/>
          </a:bodyPr>
          <a:lstStyle/>
          <a:p>
            <a:r>
              <a:rPr lang="en-US" sz="1100" dirty="0" err="1" smtClean="0">
                <a:solidFill>
                  <a:prstClr val="black"/>
                </a:solidFill>
              </a:rPr>
              <a:t>Miniball</a:t>
            </a:r>
            <a:r>
              <a:rPr lang="en-US" sz="1100" dirty="0" smtClean="0">
                <a:solidFill>
                  <a:prstClr val="black"/>
                </a:solidFill>
              </a:rPr>
              <a:t> reference: ‘The </a:t>
            </a:r>
            <a:r>
              <a:rPr lang="en-US" sz="1100" dirty="0" err="1" smtClean="0">
                <a:solidFill>
                  <a:prstClr val="black"/>
                </a:solidFill>
              </a:rPr>
              <a:t>Miniball</a:t>
            </a:r>
            <a:r>
              <a:rPr lang="en-US" sz="1100" dirty="0" smtClean="0">
                <a:solidFill>
                  <a:prstClr val="black"/>
                </a:solidFill>
              </a:rPr>
              <a:t> at REX-ISOLDE’, </a:t>
            </a:r>
            <a:br>
              <a:rPr lang="en-US" sz="1100" dirty="0" smtClean="0">
                <a:solidFill>
                  <a:prstClr val="black"/>
                </a:solidFill>
              </a:rPr>
            </a:br>
            <a:r>
              <a:rPr lang="en-US" sz="1100" dirty="0" smtClean="0">
                <a:solidFill>
                  <a:prstClr val="black"/>
                </a:solidFill>
              </a:rPr>
              <a:t>J. Van de Walle., EPJ to be published</a:t>
            </a:r>
            <a:endParaRPr lang="en-US" dirty="0"/>
          </a:p>
        </p:txBody>
      </p:sp>
      <p:cxnSp>
        <p:nvCxnSpPr>
          <p:cNvPr id="15" name="Straight Arrow Connector 14"/>
          <p:cNvCxnSpPr/>
          <p:nvPr/>
        </p:nvCxnSpPr>
        <p:spPr>
          <a:xfrm>
            <a:off x="3610099" y="1270660"/>
            <a:ext cx="1591293" cy="783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3242" y="2033520"/>
            <a:ext cx="3883557" cy="3252206"/>
            <a:chOff x="323242" y="2033520"/>
            <a:chExt cx="3883557" cy="3252206"/>
          </a:xfrm>
        </p:grpSpPr>
        <p:grpSp>
          <p:nvGrpSpPr>
            <p:cNvPr id="12" name="Group 11"/>
            <p:cNvGrpSpPr/>
            <p:nvPr/>
          </p:nvGrpSpPr>
          <p:grpSpPr>
            <a:xfrm>
              <a:off x="323242" y="2033520"/>
              <a:ext cx="3883557" cy="3152633"/>
              <a:chOff x="739105" y="1757547"/>
              <a:chExt cx="3159771" cy="2565071"/>
            </a:xfrm>
          </p:grpSpPr>
          <p:pic>
            <p:nvPicPr>
              <p:cNvPr id="16" name="Picture 2" descr="http://elogbook/eLogbook/attach_reader?attach_id=1199615"/>
              <p:cNvPicPr>
                <a:picLocks noChangeAspect="1" noChangeArrowheads="1"/>
              </p:cNvPicPr>
              <p:nvPr/>
            </p:nvPicPr>
            <p:blipFill>
              <a:blip r:embed="rId4" cstate="print"/>
              <a:srcRect l="812" t="15014" r="24878" b="13028"/>
              <a:stretch>
                <a:fillRect/>
              </a:stretch>
            </p:blipFill>
            <p:spPr bwMode="auto">
              <a:xfrm>
                <a:off x="739105" y="2137559"/>
                <a:ext cx="3159771" cy="2185059"/>
              </a:xfrm>
              <a:prstGeom prst="rect">
                <a:avLst/>
              </a:prstGeom>
              <a:noFill/>
            </p:spPr>
          </p:pic>
          <p:cxnSp>
            <p:nvCxnSpPr>
              <p:cNvPr id="18" name="Straight Arrow Connector 17"/>
              <p:cNvCxnSpPr/>
              <p:nvPr/>
            </p:nvCxnSpPr>
            <p:spPr>
              <a:xfrm rot="16200000" flipH="1">
                <a:off x="1816925" y="2054431"/>
                <a:ext cx="760021" cy="166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115402" y="5008727"/>
              <a:ext cx="436338" cy="276999"/>
            </a:xfrm>
            <a:prstGeom prst="rect">
              <a:avLst/>
            </a:prstGeom>
            <a:noFill/>
          </p:spPr>
          <p:txBody>
            <a:bodyPr wrap="none" rtlCol="0">
              <a:spAutoFit/>
            </a:bodyPr>
            <a:lstStyle/>
            <a:p>
              <a:r>
                <a:rPr lang="en-US" sz="1200" dirty="0" smtClean="0"/>
                <a:t>A/q</a:t>
              </a:r>
              <a:endParaRPr lang="en-US"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l="26084" t="21325" r="25888" b="37254"/>
          <a:stretch>
            <a:fillRect/>
          </a:stretch>
        </p:blipFill>
        <p:spPr bwMode="auto">
          <a:xfrm>
            <a:off x="0" y="1413453"/>
            <a:ext cx="3755537" cy="2530514"/>
          </a:xfrm>
          <a:prstGeom prst="rect">
            <a:avLst/>
          </a:prstGeom>
          <a:noFill/>
          <a:ln w="9525">
            <a:noFill/>
            <a:miter lim="800000"/>
            <a:headEnd/>
            <a:tailEnd/>
          </a:ln>
        </p:spPr>
      </p:pic>
      <p:sp>
        <p:nvSpPr>
          <p:cNvPr id="4" name="Rectangle 3"/>
          <p:cNvSpPr>
            <a:spLocks noChangeArrowheads="1"/>
          </p:cNvSpPr>
          <p:nvPr/>
        </p:nvSpPr>
        <p:spPr bwMode="auto">
          <a:xfrm>
            <a:off x="874002" y="5946825"/>
            <a:ext cx="43132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smtClean="0">
                <a:solidFill>
                  <a:schemeClr val="accent6">
                    <a:lumMod val="50000"/>
                  </a:schemeClr>
                </a:solidFill>
                <a:ea typeface="Calibri"/>
                <a:cs typeface="Times New Roman"/>
              </a:rPr>
              <a:t>Cross-sections too small -&gt; slow process</a:t>
            </a:r>
          </a:p>
          <a:p>
            <a:pPr fontAlgn="base">
              <a:spcBef>
                <a:spcPct val="0"/>
              </a:spcBef>
              <a:spcAft>
                <a:spcPct val="0"/>
              </a:spcAft>
            </a:pPr>
            <a:r>
              <a:rPr lang="en-US" sz="1400" dirty="0" smtClean="0">
                <a:solidFill>
                  <a:schemeClr val="accent6">
                    <a:lumMod val="50000"/>
                  </a:schemeClr>
                </a:solidFill>
                <a:ea typeface="Calibri"/>
                <a:cs typeface="Times New Roman"/>
              </a:rPr>
              <a:t>Levels known for different elements and charges?</a:t>
            </a:r>
          </a:p>
        </p:txBody>
      </p:sp>
      <p:graphicFrame>
        <p:nvGraphicFramePr>
          <p:cNvPr id="5" name="Object 4"/>
          <p:cNvGraphicFramePr>
            <a:graphicFrameLocks noChangeAspect="1"/>
          </p:cNvGraphicFramePr>
          <p:nvPr/>
        </p:nvGraphicFramePr>
        <p:xfrm>
          <a:off x="3977848" y="1721923"/>
          <a:ext cx="2490596" cy="695717"/>
        </p:xfrm>
        <a:graphic>
          <a:graphicData uri="http://schemas.openxmlformats.org/presentationml/2006/ole">
            <p:oleObj spid="_x0000_s159746" name="Equation" r:id="rId5" imgW="1638000" imgH="457200" progId="Equation.3">
              <p:embed/>
            </p:oleObj>
          </a:graphicData>
        </a:graphic>
      </p:graphicFrame>
      <p:sp>
        <p:nvSpPr>
          <p:cNvPr id="6" name="TextBox 5"/>
          <p:cNvSpPr txBox="1"/>
          <p:nvPr/>
        </p:nvSpPr>
        <p:spPr>
          <a:xfrm>
            <a:off x="6695829" y="1464706"/>
            <a:ext cx="2448171" cy="1169551"/>
          </a:xfrm>
          <a:prstGeom prst="rect">
            <a:avLst/>
          </a:prstGeom>
          <a:noFill/>
        </p:spPr>
        <p:txBody>
          <a:bodyPr wrap="none" rtlCol="0">
            <a:spAutoFit/>
          </a:bodyPr>
          <a:lstStyle/>
          <a:p>
            <a:r>
              <a:rPr lang="en-US" sz="1400" dirty="0" smtClean="0">
                <a:solidFill>
                  <a:srgbClr val="7030A0"/>
                </a:solidFill>
                <a:sym typeface="Symbol"/>
              </a:rPr>
              <a:t></a:t>
            </a:r>
            <a:r>
              <a:rPr lang="en-US" sz="1400" dirty="0" smtClean="0">
                <a:solidFill>
                  <a:srgbClr val="7030A0"/>
                </a:solidFill>
              </a:rPr>
              <a:t>x – horizontal displacement</a:t>
            </a:r>
          </a:p>
          <a:p>
            <a:r>
              <a:rPr lang="en-US" sz="1400" dirty="0" err="1" smtClean="0">
                <a:solidFill>
                  <a:srgbClr val="7030A0"/>
                </a:solidFill>
              </a:rPr>
              <a:t>D</a:t>
            </a:r>
            <a:r>
              <a:rPr lang="en-US" sz="1400" baseline="-25000" dirty="0" err="1" smtClean="0">
                <a:solidFill>
                  <a:srgbClr val="7030A0"/>
                </a:solidFill>
              </a:rPr>
              <a:t>x</a:t>
            </a:r>
            <a:r>
              <a:rPr lang="en-US" sz="1400" dirty="0" smtClean="0">
                <a:solidFill>
                  <a:srgbClr val="7030A0"/>
                </a:solidFill>
              </a:rPr>
              <a:t> – dispersion function</a:t>
            </a:r>
          </a:p>
          <a:p>
            <a:r>
              <a:rPr lang="en-US" sz="1400" dirty="0" smtClean="0">
                <a:solidFill>
                  <a:srgbClr val="7030A0"/>
                </a:solidFill>
                <a:sym typeface="Symbol"/>
              </a:rPr>
              <a:t>m – mass deviation</a:t>
            </a:r>
          </a:p>
          <a:p>
            <a:r>
              <a:rPr lang="en-US" sz="1400" dirty="0" smtClean="0">
                <a:solidFill>
                  <a:srgbClr val="7030A0"/>
                </a:solidFill>
                <a:sym typeface="Symbol"/>
              </a:rPr>
              <a:t>v – velocity deviation</a:t>
            </a:r>
          </a:p>
          <a:p>
            <a:r>
              <a:rPr lang="en-US" sz="1400" dirty="0" smtClean="0">
                <a:solidFill>
                  <a:srgbClr val="7030A0"/>
                </a:solidFill>
                <a:sym typeface="Symbol"/>
              </a:rPr>
              <a:t>q – charge deviation</a:t>
            </a:r>
            <a:endParaRPr lang="en-US" sz="1400" dirty="0">
              <a:solidFill>
                <a:srgbClr val="7030A0"/>
              </a:solidFill>
            </a:endParaRPr>
          </a:p>
        </p:txBody>
      </p:sp>
      <p:sp>
        <p:nvSpPr>
          <p:cNvPr id="7" name="TextBox 6"/>
          <p:cNvSpPr txBox="1"/>
          <p:nvPr/>
        </p:nvSpPr>
        <p:spPr>
          <a:xfrm>
            <a:off x="649737" y="3880958"/>
            <a:ext cx="2685030" cy="584775"/>
          </a:xfrm>
          <a:prstGeom prst="rect">
            <a:avLst/>
          </a:prstGeom>
          <a:noFill/>
        </p:spPr>
        <p:txBody>
          <a:bodyPr wrap="none" rtlCol="0">
            <a:spAutoFit/>
          </a:bodyPr>
          <a:lstStyle/>
          <a:p>
            <a:r>
              <a:rPr lang="en-US" sz="1600" dirty="0" smtClean="0"/>
              <a:t>TSR dispersion function </a:t>
            </a:r>
            <a:r>
              <a:rPr lang="en-US" sz="1600" dirty="0" err="1" smtClean="0"/>
              <a:t>D</a:t>
            </a:r>
            <a:r>
              <a:rPr lang="en-US" sz="1600" baseline="-25000" dirty="0" err="1" smtClean="0"/>
              <a:t>x</a:t>
            </a:r>
            <a:r>
              <a:rPr lang="en-US" sz="1600" dirty="0" smtClean="0"/>
              <a:t>  </a:t>
            </a:r>
          </a:p>
          <a:p>
            <a:r>
              <a:rPr lang="en-US" sz="1600" dirty="0" smtClean="0"/>
              <a:t>for normal operation mode</a:t>
            </a:r>
            <a:endParaRPr lang="en-US" sz="1600" dirty="0"/>
          </a:p>
        </p:txBody>
      </p:sp>
      <p:sp>
        <p:nvSpPr>
          <p:cNvPr id="8" name="Rectangle 7"/>
          <p:cNvSpPr/>
          <p:nvPr/>
        </p:nvSpPr>
        <p:spPr>
          <a:xfrm>
            <a:off x="5086944" y="168096"/>
            <a:ext cx="3525196" cy="523220"/>
          </a:xfrm>
          <a:prstGeom prst="rect">
            <a:avLst/>
          </a:prstGeom>
        </p:spPr>
        <p:txBody>
          <a:bodyPr wrap="none">
            <a:spAutoFit/>
          </a:bodyPr>
          <a:lstStyle/>
          <a:p>
            <a:r>
              <a:rPr lang="en-US" sz="2800" dirty="0" smtClean="0"/>
              <a:t>Beam cleaning at TSR</a:t>
            </a:r>
          </a:p>
        </p:txBody>
      </p:sp>
      <p:sp>
        <p:nvSpPr>
          <p:cNvPr id="9" name="Rectangle 8"/>
          <p:cNvSpPr/>
          <p:nvPr/>
        </p:nvSpPr>
        <p:spPr>
          <a:xfrm>
            <a:off x="4035968" y="2889823"/>
            <a:ext cx="5108032" cy="1846659"/>
          </a:xfrm>
          <a:prstGeom prst="rect">
            <a:avLst/>
          </a:prstGeom>
        </p:spPr>
        <p:txBody>
          <a:bodyPr wrap="square">
            <a:spAutoFit/>
          </a:bodyPr>
          <a:lstStyle/>
          <a:p>
            <a:pPr lvl="0" fontAlgn="base">
              <a:spcBef>
                <a:spcPct val="0"/>
              </a:spcBef>
              <a:spcAft>
                <a:spcPct val="0"/>
              </a:spcAft>
            </a:pPr>
            <a:r>
              <a:rPr lang="en-US" sz="1400" dirty="0" smtClean="0">
                <a:solidFill>
                  <a:srgbClr val="7030A0"/>
                </a:solidFill>
                <a:ea typeface="Calibri" pitchFamily="34" charset="0"/>
                <a:cs typeface="Times New Roman" pitchFamily="18" charset="0"/>
              </a:rPr>
              <a:t>* e-cooled beam -&gt; beam size ~1 mm</a:t>
            </a:r>
          </a:p>
          <a:p>
            <a:pPr lvl="0" fontAlgn="base">
              <a:spcBef>
                <a:spcPct val="0"/>
              </a:spcBef>
              <a:spcAft>
                <a:spcPct val="0"/>
              </a:spcAft>
            </a:pPr>
            <a:r>
              <a:rPr lang="en-US" sz="1600" dirty="0" smtClean="0">
                <a:solidFill>
                  <a:srgbClr val="7030A0"/>
                </a:solidFill>
                <a:ea typeface="Calibri" pitchFamily="34" charset="0"/>
                <a:cs typeface="Times New Roman" pitchFamily="18" charset="0"/>
              </a:rPr>
              <a:t>       =&gt; </a:t>
            </a:r>
            <a:r>
              <a:rPr lang="en-US" sz="1600" b="1" dirty="0" smtClean="0">
                <a:solidFill>
                  <a:srgbClr val="7030A0"/>
                </a:solidFill>
                <a:ea typeface="Calibri" pitchFamily="34" charset="0"/>
                <a:cs typeface="Times New Roman" pitchFamily="18" charset="0"/>
              </a:rPr>
              <a:t>m/</a:t>
            </a:r>
            <a:r>
              <a:rPr lang="en-US" sz="1600" b="1" dirty="0" smtClean="0">
                <a:solidFill>
                  <a:srgbClr val="7030A0"/>
                </a:solidFill>
                <a:ea typeface="Calibri" pitchFamily="34" charset="0"/>
                <a:cs typeface="Times New Roman" pitchFamily="18" charset="0"/>
                <a:sym typeface="Symbol"/>
              </a:rPr>
              <a:t></a:t>
            </a:r>
            <a:r>
              <a:rPr lang="en-US" sz="1600" b="1" dirty="0" smtClean="0">
                <a:solidFill>
                  <a:srgbClr val="7030A0"/>
                </a:solidFill>
                <a:ea typeface="Calibri" pitchFamily="34" charset="0"/>
                <a:cs typeface="Times New Roman" pitchFamily="18" charset="0"/>
              </a:rPr>
              <a:t>m ~ 3000</a:t>
            </a:r>
          </a:p>
          <a:p>
            <a:pPr lvl="0" fontAlgn="base">
              <a:spcBef>
                <a:spcPct val="0"/>
              </a:spcBef>
              <a:spcAft>
                <a:spcPct val="0"/>
              </a:spcAft>
            </a:pPr>
            <a:r>
              <a:rPr lang="en-US" sz="1400" dirty="0" smtClean="0">
                <a:solidFill>
                  <a:srgbClr val="7030A0"/>
                </a:solidFill>
                <a:ea typeface="Calibri" pitchFamily="34" charset="0"/>
                <a:cs typeface="Times New Roman" pitchFamily="18" charset="0"/>
              </a:rPr>
              <a:t>       Similar to High Resolution Separator at ISOLDE</a:t>
            </a:r>
          </a:p>
          <a:p>
            <a:pPr lvl="0" fontAlgn="base">
              <a:spcBef>
                <a:spcPct val="0"/>
              </a:spcBef>
              <a:spcAft>
                <a:spcPct val="0"/>
              </a:spcAft>
            </a:pPr>
            <a:endParaRPr lang="en-US" sz="1400" dirty="0" smtClean="0">
              <a:solidFill>
                <a:srgbClr val="7030A0"/>
              </a:solidFill>
              <a:ea typeface="Calibri" pitchFamily="34" charset="0"/>
              <a:cs typeface="Times New Roman" pitchFamily="18" charset="0"/>
            </a:endParaRPr>
          </a:p>
          <a:p>
            <a:pPr lvl="0" fontAlgn="base">
              <a:spcBef>
                <a:spcPct val="0"/>
              </a:spcBef>
              <a:spcAft>
                <a:spcPct val="0"/>
              </a:spcAft>
            </a:pPr>
            <a:r>
              <a:rPr lang="en-US" sz="1400" dirty="0" smtClean="0">
                <a:solidFill>
                  <a:srgbClr val="7030A0"/>
                </a:solidFill>
                <a:ea typeface="Calibri" pitchFamily="34" charset="0"/>
                <a:cs typeface="Times New Roman" pitchFamily="18" charset="0"/>
              </a:rPr>
              <a:t>* Increase </a:t>
            </a:r>
            <a:r>
              <a:rPr lang="en-US" sz="1400" dirty="0" err="1" smtClean="0">
                <a:solidFill>
                  <a:srgbClr val="7030A0"/>
                </a:solidFill>
                <a:ea typeface="Calibri" pitchFamily="34" charset="0"/>
                <a:cs typeface="Times New Roman" pitchFamily="18" charset="0"/>
              </a:rPr>
              <a:t>D</a:t>
            </a:r>
            <a:r>
              <a:rPr lang="en-US" sz="1400" baseline="-25000" dirty="0" err="1" smtClean="0">
                <a:solidFill>
                  <a:srgbClr val="7030A0"/>
                </a:solidFill>
                <a:ea typeface="Calibri" pitchFamily="34" charset="0"/>
                <a:cs typeface="Times New Roman" pitchFamily="18" charset="0"/>
              </a:rPr>
              <a:t>x</a:t>
            </a:r>
            <a:r>
              <a:rPr lang="en-US" sz="1400" dirty="0" smtClean="0">
                <a:solidFill>
                  <a:srgbClr val="7030A0"/>
                </a:solidFill>
                <a:ea typeface="Calibri" pitchFamily="34" charset="0"/>
                <a:cs typeface="Times New Roman" pitchFamily="18" charset="0"/>
              </a:rPr>
              <a:t> to 10 or 20 m -&gt; TSR operation very difficult</a:t>
            </a:r>
          </a:p>
          <a:p>
            <a:pPr lvl="0" fontAlgn="base">
              <a:spcBef>
                <a:spcPct val="0"/>
              </a:spcBef>
              <a:spcAft>
                <a:spcPct val="0"/>
              </a:spcAft>
            </a:pPr>
            <a:endParaRPr lang="en-US" sz="1400" dirty="0" smtClean="0">
              <a:solidFill>
                <a:srgbClr val="7030A0"/>
              </a:solidFill>
              <a:ea typeface="Calibri" pitchFamily="34" charset="0"/>
              <a:cs typeface="Times New Roman" pitchFamily="18" charset="0"/>
            </a:endParaRPr>
          </a:p>
          <a:p>
            <a:pPr lvl="0" fontAlgn="base">
              <a:spcBef>
                <a:spcPct val="0"/>
              </a:spcBef>
              <a:spcAft>
                <a:spcPct val="0"/>
              </a:spcAft>
            </a:pPr>
            <a:r>
              <a:rPr lang="en-US" sz="1400" dirty="0" smtClean="0">
                <a:solidFill>
                  <a:srgbClr val="7030A0"/>
                </a:solidFill>
                <a:ea typeface="Calibri" pitchFamily="34" charset="0"/>
                <a:cs typeface="Times New Roman" pitchFamily="18" charset="0"/>
              </a:rPr>
              <a:t>* Cycle time  - few seconds </a:t>
            </a:r>
          </a:p>
          <a:p>
            <a:pPr lvl="0" fontAlgn="base">
              <a:spcBef>
                <a:spcPct val="0"/>
              </a:spcBef>
              <a:spcAft>
                <a:spcPct val="0"/>
              </a:spcAft>
            </a:pPr>
            <a:r>
              <a:rPr lang="en-US" sz="1400" dirty="0" smtClean="0">
                <a:solidFill>
                  <a:srgbClr val="7030A0"/>
                </a:solidFill>
                <a:ea typeface="Calibri" pitchFamily="34" charset="0"/>
                <a:cs typeface="Times New Roman" pitchFamily="18" charset="0"/>
              </a:rPr>
              <a:t>	(inject, e-cool, move in scrapers, physics)</a:t>
            </a:r>
          </a:p>
        </p:txBody>
      </p:sp>
      <p:sp>
        <p:nvSpPr>
          <p:cNvPr id="10" name="Rectangle 9"/>
          <p:cNvSpPr/>
          <p:nvPr/>
        </p:nvSpPr>
        <p:spPr>
          <a:xfrm>
            <a:off x="379141" y="824444"/>
            <a:ext cx="4849789" cy="369332"/>
          </a:xfrm>
          <a:prstGeom prst="rect">
            <a:avLst/>
          </a:prstGeom>
        </p:spPr>
        <p:txBody>
          <a:bodyPr wrap="none">
            <a:spAutoFit/>
          </a:bodyPr>
          <a:lstStyle/>
          <a:p>
            <a:r>
              <a:rPr lang="en-US" dirty="0" smtClean="0">
                <a:solidFill>
                  <a:srgbClr val="7030A0"/>
                </a:solidFill>
              </a:rPr>
              <a:t>1. Collimator scraping using the ring dispersion</a:t>
            </a:r>
          </a:p>
        </p:txBody>
      </p:sp>
      <p:sp>
        <p:nvSpPr>
          <p:cNvPr id="11" name="Rectangle 10"/>
          <p:cNvSpPr/>
          <p:nvPr/>
        </p:nvSpPr>
        <p:spPr>
          <a:xfrm>
            <a:off x="464023" y="5454496"/>
            <a:ext cx="5317610" cy="369332"/>
          </a:xfrm>
          <a:prstGeom prst="rect">
            <a:avLst/>
          </a:prstGeom>
        </p:spPr>
        <p:txBody>
          <a:bodyPr wrap="none">
            <a:spAutoFit/>
          </a:bodyPr>
          <a:lstStyle/>
          <a:p>
            <a:r>
              <a:rPr lang="en-US" dirty="0" smtClean="0">
                <a:solidFill>
                  <a:schemeClr val="accent6">
                    <a:lumMod val="50000"/>
                  </a:schemeClr>
                </a:solidFill>
              </a:rPr>
              <a:t>2. </a:t>
            </a:r>
            <a:r>
              <a:rPr lang="en-US" dirty="0" err="1" smtClean="0">
                <a:solidFill>
                  <a:schemeClr val="accent6">
                    <a:lumMod val="50000"/>
                  </a:schemeClr>
                </a:solidFill>
              </a:rPr>
              <a:t>Dielectronic</a:t>
            </a:r>
            <a:r>
              <a:rPr lang="en-US" dirty="0" smtClean="0">
                <a:solidFill>
                  <a:schemeClr val="accent6">
                    <a:lumMod val="50000"/>
                  </a:schemeClr>
                </a:solidFill>
              </a:rPr>
              <a:t> recombination in the electron cooler</a:t>
            </a:r>
          </a:p>
        </p:txBody>
      </p:sp>
      <p:sp>
        <p:nvSpPr>
          <p:cNvPr id="13" name="TextBox 12"/>
          <p:cNvSpPr txBox="1"/>
          <p:nvPr/>
        </p:nvSpPr>
        <p:spPr>
          <a:xfrm>
            <a:off x="232557" y="7458503"/>
            <a:ext cx="4275145" cy="646331"/>
          </a:xfrm>
          <a:prstGeom prst="rect">
            <a:avLst/>
          </a:prstGeom>
          <a:noFill/>
        </p:spPr>
        <p:txBody>
          <a:bodyPr wrap="none" rtlCol="0">
            <a:spAutoFit/>
          </a:bodyPr>
          <a:lstStyle/>
          <a:p>
            <a:r>
              <a:rPr lang="en-US" dirty="0" smtClean="0"/>
              <a:t>Dispersion function 3 m, m/</a:t>
            </a:r>
            <a:r>
              <a:rPr lang="en-US" dirty="0" err="1" smtClean="0"/>
              <a:t>delta_m</a:t>
            </a:r>
            <a:r>
              <a:rPr lang="en-US" dirty="0" smtClean="0"/>
              <a:t>=50000</a:t>
            </a:r>
          </a:p>
          <a:p>
            <a:r>
              <a:rPr lang="en-US" dirty="0" err="1" smtClean="0"/>
              <a:t>Delta_x</a:t>
            </a:r>
            <a:r>
              <a:rPr lang="en-US" dirty="0" smtClean="0"/>
              <a:t>=1/50000*3=0.06 mm (too small)</a:t>
            </a:r>
          </a:p>
        </p:txBody>
      </p:sp>
      <p:pic>
        <p:nvPicPr>
          <p:cNvPr id="159747" name="Picture 3"/>
          <p:cNvPicPr>
            <a:picLocks noChangeAspect="1" noChangeArrowheads="1"/>
          </p:cNvPicPr>
          <p:nvPr/>
        </p:nvPicPr>
        <p:blipFill>
          <a:blip r:embed="rId6" cstate="print"/>
          <a:srcRect l="7388" t="33739" r="52985" b="20175"/>
          <a:stretch>
            <a:fillRect/>
          </a:stretch>
        </p:blipFill>
        <p:spPr bwMode="auto">
          <a:xfrm>
            <a:off x="6310708" y="7152667"/>
            <a:ext cx="2453281" cy="2224585"/>
          </a:xfrm>
          <a:prstGeom prst="rect">
            <a:avLst/>
          </a:prstGeom>
          <a:noFill/>
          <a:ln w="9525">
            <a:noFill/>
            <a:miter lim="800000"/>
            <a:headEnd/>
            <a:tailEnd/>
          </a:ln>
        </p:spPr>
      </p:pic>
      <p:sp>
        <p:nvSpPr>
          <p:cNvPr id="14" name="TextBox 13"/>
          <p:cNvSpPr txBox="1"/>
          <p:nvPr/>
        </p:nvSpPr>
        <p:spPr>
          <a:xfrm>
            <a:off x="6163294" y="5450776"/>
            <a:ext cx="2565070" cy="923330"/>
          </a:xfrm>
          <a:prstGeom prst="rect">
            <a:avLst/>
          </a:prstGeom>
          <a:noFill/>
        </p:spPr>
        <p:txBody>
          <a:bodyPr wrap="square" rtlCol="0">
            <a:spAutoFit/>
          </a:bodyPr>
          <a:lstStyle/>
          <a:p>
            <a:r>
              <a:rPr lang="en-US" i="1" dirty="0" smtClean="0">
                <a:solidFill>
                  <a:srgbClr val="FF0000"/>
                </a:solidFill>
              </a:rPr>
              <a:t>NB: method 1 sufficient to suppress EBIS A/q-contaminations</a:t>
            </a:r>
            <a:endParaRPr lang="en-US"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50694" y="8880328"/>
            <a:ext cx="3285066" cy="369332"/>
          </a:xfrm>
          <a:prstGeom prst="rect">
            <a:avLst/>
          </a:prstGeom>
          <a:noFill/>
        </p:spPr>
        <p:txBody>
          <a:bodyPr wrap="none" rtlCol="0">
            <a:spAutoFit/>
          </a:bodyPr>
          <a:lstStyle/>
          <a:p>
            <a:r>
              <a:rPr lang="en-US" dirty="0" smtClean="0"/>
              <a:t>Charge = momentum acceptance</a:t>
            </a:r>
          </a:p>
        </p:txBody>
      </p:sp>
      <p:pic>
        <p:nvPicPr>
          <p:cNvPr id="9217" name="Picture 1"/>
          <p:cNvPicPr>
            <a:picLocks noChangeAspect="1" noChangeArrowheads="1"/>
          </p:cNvPicPr>
          <p:nvPr/>
        </p:nvPicPr>
        <p:blipFill>
          <a:blip r:embed="rId3" cstate="print"/>
          <a:srcRect l="30230" t="32120" r="26284" b="24373"/>
          <a:stretch>
            <a:fillRect/>
          </a:stretch>
        </p:blipFill>
        <p:spPr bwMode="auto">
          <a:xfrm>
            <a:off x="1" y="-11845"/>
            <a:ext cx="4339988" cy="3560262"/>
          </a:xfrm>
          <a:prstGeom prst="rect">
            <a:avLst/>
          </a:prstGeom>
          <a:noFill/>
          <a:ln w="9525">
            <a:noFill/>
            <a:miter lim="800000"/>
            <a:headEnd/>
            <a:tailEnd/>
          </a:ln>
        </p:spPr>
      </p:pic>
      <p:sp>
        <p:nvSpPr>
          <p:cNvPr id="8" name="Rectangle 7"/>
          <p:cNvSpPr/>
          <p:nvPr/>
        </p:nvSpPr>
        <p:spPr>
          <a:xfrm>
            <a:off x="361950" y="6858000"/>
            <a:ext cx="6284510" cy="523220"/>
          </a:xfrm>
          <a:prstGeom prst="rect">
            <a:avLst/>
          </a:prstGeom>
        </p:spPr>
        <p:txBody>
          <a:bodyPr wrap="square">
            <a:spAutoFit/>
          </a:bodyPr>
          <a:lstStyle/>
          <a:p>
            <a:endParaRPr lang="en-US" sz="1400" dirty="0" smtClean="0"/>
          </a:p>
          <a:p>
            <a:endParaRPr lang="en-US" sz="1400" dirty="0"/>
          </a:p>
        </p:txBody>
      </p:sp>
      <p:sp>
        <p:nvSpPr>
          <p:cNvPr id="9" name="TextBox 8"/>
          <p:cNvSpPr txBox="1"/>
          <p:nvPr/>
        </p:nvSpPr>
        <p:spPr>
          <a:xfrm>
            <a:off x="4442672" y="4946591"/>
            <a:ext cx="4509696" cy="1138773"/>
          </a:xfrm>
          <a:prstGeom prst="rect">
            <a:avLst/>
          </a:prstGeom>
          <a:noFill/>
        </p:spPr>
        <p:txBody>
          <a:bodyPr wrap="none" rtlCol="0">
            <a:spAutoFit/>
          </a:bodyPr>
          <a:lstStyle/>
          <a:p>
            <a:r>
              <a:rPr lang="en-US" dirty="0" smtClean="0">
                <a:solidFill>
                  <a:schemeClr val="accent6">
                    <a:lumMod val="50000"/>
                  </a:schemeClr>
                </a:solidFill>
              </a:rPr>
              <a:t>Modification of procedure to TSR@ISOLDE</a:t>
            </a:r>
          </a:p>
          <a:p>
            <a:r>
              <a:rPr lang="en-US" dirty="0" smtClean="0">
                <a:solidFill>
                  <a:schemeClr val="accent6">
                    <a:lumMod val="50000"/>
                  </a:schemeClr>
                </a:solidFill>
              </a:rPr>
              <a:t>   </a:t>
            </a:r>
            <a:r>
              <a:rPr lang="en-US" sz="1600" dirty="0" smtClean="0">
                <a:solidFill>
                  <a:schemeClr val="accent6">
                    <a:lumMod val="50000"/>
                  </a:schemeClr>
                </a:solidFill>
              </a:rPr>
              <a:t>No e-cooling</a:t>
            </a:r>
          </a:p>
          <a:p>
            <a:r>
              <a:rPr lang="en-US" sz="1600" dirty="0" smtClean="0">
                <a:solidFill>
                  <a:schemeClr val="accent6">
                    <a:lumMod val="50000"/>
                  </a:schemeClr>
                </a:solidFill>
              </a:rPr>
              <a:t>   Quick excitation</a:t>
            </a:r>
          </a:p>
          <a:p>
            <a:r>
              <a:rPr lang="en-US" sz="1600" dirty="0" smtClean="0">
                <a:solidFill>
                  <a:schemeClr val="accent6">
                    <a:lumMod val="50000"/>
                  </a:schemeClr>
                </a:solidFill>
              </a:rPr>
              <a:t>   Emptying before next loading</a:t>
            </a:r>
            <a:endParaRPr lang="en-US" dirty="0" smtClean="0">
              <a:solidFill>
                <a:schemeClr val="accent6">
                  <a:lumMod val="50000"/>
                </a:schemeClr>
              </a:solidFill>
            </a:endParaRPr>
          </a:p>
        </p:txBody>
      </p:sp>
      <p:pic>
        <p:nvPicPr>
          <p:cNvPr id="10" name="Picture 3"/>
          <p:cNvPicPr>
            <a:picLocks noChangeAspect="1" noChangeArrowheads="1"/>
          </p:cNvPicPr>
          <p:nvPr/>
        </p:nvPicPr>
        <p:blipFill>
          <a:blip r:embed="rId4" cstate="print"/>
          <a:srcRect l="16327" t="11693" r="19623" b="2558"/>
          <a:stretch>
            <a:fillRect/>
          </a:stretch>
        </p:blipFill>
        <p:spPr bwMode="auto">
          <a:xfrm>
            <a:off x="0" y="9475109"/>
            <a:ext cx="3886200" cy="6705600"/>
          </a:xfrm>
          <a:prstGeom prst="rect">
            <a:avLst/>
          </a:prstGeom>
          <a:noFill/>
          <a:ln w="9525">
            <a:noFill/>
            <a:miter lim="800000"/>
            <a:headEnd/>
            <a:tailEnd/>
          </a:ln>
        </p:spPr>
      </p:pic>
      <p:sp>
        <p:nvSpPr>
          <p:cNvPr id="11" name="Rectangle 10"/>
          <p:cNvSpPr/>
          <p:nvPr/>
        </p:nvSpPr>
        <p:spPr>
          <a:xfrm>
            <a:off x="3922594" y="9450089"/>
            <a:ext cx="4114800" cy="4524315"/>
          </a:xfrm>
          <a:prstGeom prst="rect">
            <a:avLst/>
          </a:prstGeom>
        </p:spPr>
        <p:txBody>
          <a:bodyPr wrap="square">
            <a:spAutoFit/>
          </a:bodyPr>
          <a:lstStyle/>
          <a:p>
            <a:r>
              <a:rPr lang="en-US" sz="1200" dirty="0" smtClean="0"/>
              <a:t>4.4 Rate limitations</a:t>
            </a:r>
          </a:p>
          <a:p>
            <a:r>
              <a:rPr lang="en-US" sz="1200" dirty="0" smtClean="0"/>
              <a:t>The continuous beam, released from the primary target</a:t>
            </a:r>
          </a:p>
          <a:p>
            <a:r>
              <a:rPr lang="en-US" sz="1200" dirty="0" smtClean="0"/>
              <a:t>(see Fig. 9(B)) is bunched into few EBIS pulses, as described</a:t>
            </a:r>
          </a:p>
          <a:p>
            <a:r>
              <a:rPr lang="en-US" sz="1200" dirty="0" smtClean="0"/>
              <a:t>in paragraph 4.1. The beam intensity per EBIS</a:t>
            </a:r>
          </a:p>
          <a:p>
            <a:r>
              <a:rPr lang="en-US" sz="1200" dirty="0" smtClean="0"/>
              <a:t>pulse is thus much higher than the beam intensity per second</a:t>
            </a:r>
          </a:p>
          <a:p>
            <a:r>
              <a:rPr lang="en-US" sz="1200" dirty="0" smtClean="0"/>
              <a:t>from the primary target. If, for example, 104 ions/s</a:t>
            </a:r>
          </a:p>
          <a:p>
            <a:r>
              <a:rPr lang="en-US" sz="1200" dirty="0" smtClean="0"/>
              <a:t>are extracted from the ion source at ISOLDE and the</a:t>
            </a:r>
          </a:p>
          <a:p>
            <a:r>
              <a:rPr lang="en-US" sz="1200" dirty="0" smtClean="0"/>
              <a:t>EBIS and REXTRAP operate at 10 Hz (breeding and</a:t>
            </a:r>
          </a:p>
          <a:p>
            <a:r>
              <a:rPr lang="en-US" sz="1200" dirty="0" smtClean="0"/>
              <a:t>cooling times of 100 ms), 103 particles are injected into</a:t>
            </a:r>
          </a:p>
          <a:p>
            <a:r>
              <a:rPr lang="en-US" sz="1200" dirty="0" smtClean="0"/>
              <a:t>the </a:t>
            </a:r>
            <a:r>
              <a:rPr lang="en-US" sz="1200" dirty="0" err="1" smtClean="0"/>
              <a:t>linac</a:t>
            </a:r>
            <a:r>
              <a:rPr lang="en-US" sz="1200" dirty="0" smtClean="0"/>
              <a:t> with each EBIS pulse. The particles arrive at</a:t>
            </a:r>
          </a:p>
          <a:p>
            <a:r>
              <a:rPr lang="en-US" sz="1200" dirty="0" smtClean="0"/>
              <a:t>the setup within 100 us ("standard" extraction). This is</a:t>
            </a:r>
          </a:p>
          <a:p>
            <a:r>
              <a:rPr lang="en-US" sz="1200" dirty="0" smtClean="0"/>
              <a:t>equivalent to 107 ions/s if this were a continuous beam.</a:t>
            </a:r>
          </a:p>
          <a:p>
            <a:r>
              <a:rPr lang="en-US" sz="1200" dirty="0" smtClean="0"/>
              <a:t>A limit on the incoming beam intensity is imposed by the</a:t>
            </a:r>
          </a:p>
          <a:p>
            <a:r>
              <a:rPr lang="en-US" sz="1200" dirty="0" smtClean="0"/>
              <a:t>dead time in the particle detector electronics. This dead</a:t>
            </a:r>
          </a:p>
          <a:p>
            <a:r>
              <a:rPr lang="en-US" sz="1200" dirty="0" smtClean="0"/>
              <a:t>time amounts up to 10 s for the CAEN ADC's and 2 s</a:t>
            </a:r>
          </a:p>
          <a:p>
            <a:r>
              <a:rPr lang="en-US" sz="1200" dirty="0" smtClean="0"/>
              <a:t>for the MADC's. Fig. 14 shows the maximum (continuous)</a:t>
            </a:r>
          </a:p>
          <a:p>
            <a:r>
              <a:rPr lang="en-US" sz="1200" dirty="0" smtClean="0"/>
              <a:t>beam intensities from the primary target which can be</a:t>
            </a:r>
          </a:p>
          <a:p>
            <a:r>
              <a:rPr lang="en-US" sz="1200" dirty="0" smtClean="0"/>
              <a:t>handled without considerable loss in detection </a:t>
            </a:r>
            <a:r>
              <a:rPr lang="en-US" sz="1200" dirty="0" err="1" smtClean="0"/>
              <a:t>eciency</a:t>
            </a:r>
            <a:endParaRPr lang="en-US" sz="1200" dirty="0" smtClean="0"/>
          </a:p>
          <a:p>
            <a:r>
              <a:rPr lang="en-US" sz="1200" dirty="0" smtClean="0"/>
              <a:t>at </a:t>
            </a:r>
            <a:r>
              <a:rPr lang="en-US" sz="1200" dirty="0" err="1" smtClean="0"/>
              <a:t>Miniball</a:t>
            </a:r>
            <a:r>
              <a:rPr lang="en-US" sz="1200" dirty="0" smtClean="0"/>
              <a:t>. In this </a:t>
            </a:r>
            <a:r>
              <a:rPr lang="en-US" sz="1200" dirty="0" err="1" smtClean="0"/>
              <a:t>gure</a:t>
            </a:r>
            <a:r>
              <a:rPr lang="en-US" sz="1200" dirty="0" smtClean="0"/>
              <a:t>, typical REXTRAP and EBIS</a:t>
            </a:r>
          </a:p>
          <a:p>
            <a:r>
              <a:rPr lang="en-US" sz="1200" dirty="0" smtClean="0"/>
              <a:t>repetition rates for heavy and light ion beams are used of</a:t>
            </a:r>
          </a:p>
          <a:p>
            <a:r>
              <a:rPr lang="en-US" sz="1200" dirty="0" smtClean="0"/>
              <a:t>5 and 50 Hz, respectively. Furthermore, it is assumed that</a:t>
            </a:r>
          </a:p>
          <a:p>
            <a:r>
              <a:rPr lang="en-US" sz="1200" dirty="0" smtClean="0"/>
              <a:t>a typical fraction of 0.5% of the incident beam is scattered</a:t>
            </a:r>
          </a:p>
          <a:p>
            <a:r>
              <a:rPr lang="en-US" sz="1200" dirty="0" smtClean="0"/>
              <a:t>in the particle detectors. Fig. 14 summarizes the achievable</a:t>
            </a:r>
          </a:p>
          <a:p>
            <a:r>
              <a:rPr lang="en-US" sz="1200" dirty="0" smtClean="0"/>
              <a:t>statistics per hour as a function of the cross section.</a:t>
            </a:r>
            <a:endParaRPr lang="en-US" sz="1200" dirty="0"/>
          </a:p>
        </p:txBody>
      </p:sp>
      <p:sp>
        <p:nvSpPr>
          <p:cNvPr id="12" name="Rectangle 11"/>
          <p:cNvSpPr/>
          <p:nvPr/>
        </p:nvSpPr>
        <p:spPr>
          <a:xfrm>
            <a:off x="5061945" y="151432"/>
            <a:ext cx="3503973" cy="523220"/>
          </a:xfrm>
          <a:prstGeom prst="rect">
            <a:avLst/>
          </a:prstGeom>
        </p:spPr>
        <p:txBody>
          <a:bodyPr wrap="none">
            <a:spAutoFit/>
          </a:bodyPr>
          <a:lstStyle/>
          <a:p>
            <a:r>
              <a:rPr lang="sv-SE" sz="2800" dirty="0" smtClean="0"/>
              <a:t>Slow beam extraction</a:t>
            </a:r>
          </a:p>
        </p:txBody>
      </p:sp>
      <p:sp>
        <p:nvSpPr>
          <p:cNvPr id="14" name="Rectangle 13"/>
          <p:cNvSpPr/>
          <p:nvPr/>
        </p:nvSpPr>
        <p:spPr>
          <a:xfrm>
            <a:off x="5215625" y="1183522"/>
            <a:ext cx="3858942" cy="1600438"/>
          </a:xfrm>
          <a:prstGeom prst="rect">
            <a:avLst/>
          </a:prstGeom>
        </p:spPr>
        <p:txBody>
          <a:bodyPr wrap="none">
            <a:spAutoFit/>
          </a:bodyPr>
          <a:lstStyle/>
          <a:p>
            <a:r>
              <a:rPr lang="en-US" dirty="0" smtClean="0">
                <a:solidFill>
                  <a:srgbClr val="C00000"/>
                </a:solidFill>
              </a:rPr>
              <a:t>Normal procedure for </a:t>
            </a:r>
            <a:r>
              <a:rPr lang="en-US" baseline="30000" dirty="0" smtClean="0">
                <a:solidFill>
                  <a:srgbClr val="C00000"/>
                </a:solidFill>
              </a:rPr>
              <a:t>12</a:t>
            </a:r>
            <a:r>
              <a:rPr lang="en-US" dirty="0" smtClean="0">
                <a:solidFill>
                  <a:srgbClr val="C00000"/>
                </a:solidFill>
              </a:rPr>
              <a:t>C</a:t>
            </a:r>
            <a:r>
              <a:rPr lang="en-US" baseline="30000" dirty="0" smtClean="0">
                <a:solidFill>
                  <a:srgbClr val="C00000"/>
                </a:solidFill>
              </a:rPr>
              <a:t>6+</a:t>
            </a:r>
          </a:p>
          <a:p>
            <a:r>
              <a:rPr lang="en-US" sz="1600" dirty="0" smtClean="0">
                <a:solidFill>
                  <a:srgbClr val="C00000"/>
                </a:solidFill>
              </a:rPr>
              <a:t>   Inject at </a:t>
            </a:r>
            <a:r>
              <a:rPr lang="en-US" sz="1600" dirty="0" err="1" smtClean="0">
                <a:solidFill>
                  <a:srgbClr val="C00000"/>
                </a:solidFill>
              </a:rPr>
              <a:t>Q</a:t>
            </a:r>
            <a:r>
              <a:rPr lang="en-US" sz="1600" baseline="-25000" dirty="0" err="1" smtClean="0">
                <a:solidFill>
                  <a:srgbClr val="C00000"/>
                </a:solidFill>
              </a:rPr>
              <a:t>x</a:t>
            </a:r>
            <a:r>
              <a:rPr lang="en-US" sz="1600" dirty="0" smtClean="0">
                <a:solidFill>
                  <a:srgbClr val="C00000"/>
                </a:solidFill>
              </a:rPr>
              <a:t>=2.64</a:t>
            </a:r>
          </a:p>
          <a:p>
            <a:r>
              <a:rPr lang="en-US" sz="1600" dirty="0" smtClean="0">
                <a:solidFill>
                  <a:srgbClr val="C00000"/>
                </a:solidFill>
              </a:rPr>
              <a:t>   e-cool for 1 s</a:t>
            </a:r>
          </a:p>
          <a:p>
            <a:r>
              <a:rPr lang="en-US" sz="1600" dirty="0" smtClean="0">
                <a:solidFill>
                  <a:srgbClr val="C00000"/>
                </a:solidFill>
              </a:rPr>
              <a:t>   Shift </a:t>
            </a:r>
            <a:r>
              <a:rPr lang="en-US" sz="1600" dirty="0" err="1" smtClean="0">
                <a:solidFill>
                  <a:srgbClr val="C00000"/>
                </a:solidFill>
              </a:rPr>
              <a:t>Q</a:t>
            </a:r>
            <a:r>
              <a:rPr lang="en-US" sz="1600" baseline="-25000" dirty="0" err="1" smtClean="0">
                <a:solidFill>
                  <a:srgbClr val="C00000"/>
                </a:solidFill>
              </a:rPr>
              <a:t>x</a:t>
            </a:r>
            <a:r>
              <a:rPr lang="en-US" sz="1600" dirty="0" smtClean="0">
                <a:solidFill>
                  <a:srgbClr val="C00000"/>
                </a:solidFill>
              </a:rPr>
              <a:t> close to resonance 8/3</a:t>
            </a:r>
          </a:p>
          <a:p>
            <a:r>
              <a:rPr lang="en-US" sz="1600" dirty="0" smtClean="0">
                <a:solidFill>
                  <a:srgbClr val="C00000"/>
                </a:solidFill>
              </a:rPr>
              <a:t>   Apply 30 kHz noise on injection septum</a:t>
            </a:r>
          </a:p>
          <a:p>
            <a:r>
              <a:rPr lang="en-US" sz="1600" dirty="0" smtClean="0">
                <a:solidFill>
                  <a:srgbClr val="C00000"/>
                </a:solidFill>
              </a:rPr>
              <a:t>   Emittance increase -&gt; beam extraction</a:t>
            </a:r>
          </a:p>
        </p:txBody>
      </p:sp>
      <p:cxnSp>
        <p:nvCxnSpPr>
          <p:cNvPr id="19" name="Straight Arrow Connector 18"/>
          <p:cNvCxnSpPr/>
          <p:nvPr/>
        </p:nvCxnSpPr>
        <p:spPr>
          <a:xfrm rot="16200000" flipH="1">
            <a:off x="3491082" y="2471044"/>
            <a:ext cx="668741" cy="4367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62418" y="3004636"/>
            <a:ext cx="1294589" cy="668741"/>
          </a:xfrm>
          <a:prstGeom prst="rect">
            <a:avLst/>
          </a:prstGeom>
          <a:noFill/>
        </p:spPr>
        <p:txBody>
          <a:bodyPr wrap="square" rtlCol="0">
            <a:spAutoFit/>
          </a:bodyPr>
          <a:lstStyle/>
          <a:p>
            <a:r>
              <a:rPr lang="en-US" dirty="0" smtClean="0">
                <a:solidFill>
                  <a:srgbClr val="0070C0"/>
                </a:solidFill>
              </a:rPr>
              <a:t>Extracted</a:t>
            </a:r>
          </a:p>
          <a:p>
            <a:r>
              <a:rPr lang="en-US" dirty="0" smtClean="0">
                <a:solidFill>
                  <a:srgbClr val="0070C0"/>
                </a:solidFill>
              </a:rPr>
              <a:t>   beam</a:t>
            </a:r>
            <a:endParaRPr lang="en-US" dirty="0">
              <a:solidFill>
                <a:srgbClr val="0070C0"/>
              </a:solidFill>
            </a:endParaRPr>
          </a:p>
        </p:txBody>
      </p:sp>
      <p:grpSp>
        <p:nvGrpSpPr>
          <p:cNvPr id="28" name="Group 27"/>
          <p:cNvGrpSpPr/>
          <p:nvPr/>
        </p:nvGrpSpPr>
        <p:grpSpPr>
          <a:xfrm>
            <a:off x="556144" y="3611909"/>
            <a:ext cx="3592776" cy="3052924"/>
            <a:chOff x="556144" y="3611909"/>
            <a:chExt cx="3592776" cy="3052924"/>
          </a:xfrm>
        </p:grpSpPr>
        <p:pic>
          <p:nvPicPr>
            <p:cNvPr id="3" name="Picture 5"/>
            <p:cNvPicPr>
              <a:picLocks noChangeAspect="1" noChangeArrowheads="1"/>
            </p:cNvPicPr>
            <p:nvPr/>
          </p:nvPicPr>
          <p:blipFill>
            <a:blip r:embed="rId5" cstate="print"/>
            <a:srcRect l="23595" t="48053" r="47742" b="18857"/>
            <a:stretch>
              <a:fillRect/>
            </a:stretch>
          </p:blipFill>
          <p:spPr bwMode="auto">
            <a:xfrm>
              <a:off x="556144" y="3611909"/>
              <a:ext cx="3592776" cy="3041375"/>
            </a:xfrm>
            <a:prstGeom prst="rect">
              <a:avLst/>
            </a:prstGeom>
            <a:noFill/>
            <a:ln w="9525">
              <a:noFill/>
              <a:miter lim="800000"/>
              <a:headEnd/>
              <a:tailEnd/>
            </a:ln>
            <a:effectLst/>
          </p:spPr>
        </p:pic>
        <p:cxnSp>
          <p:nvCxnSpPr>
            <p:cNvPr id="23" name="Straight Arrow Connector 22"/>
            <p:cNvCxnSpPr/>
            <p:nvPr/>
          </p:nvCxnSpPr>
          <p:spPr>
            <a:xfrm rot="10800000" flipV="1">
              <a:off x="2238234" y="4380931"/>
              <a:ext cx="382137" cy="177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65774" y="4203507"/>
              <a:ext cx="1010213" cy="369332"/>
            </a:xfrm>
            <a:prstGeom prst="rect">
              <a:avLst/>
            </a:prstGeom>
            <a:noFill/>
          </p:spPr>
          <p:txBody>
            <a:bodyPr wrap="none" rtlCol="0">
              <a:spAutoFit/>
            </a:bodyPr>
            <a:lstStyle/>
            <a:p>
              <a:r>
                <a:rPr lang="en-US" dirty="0" smtClean="0"/>
                <a:t>Noise on</a:t>
              </a:r>
              <a:endParaRPr lang="en-US" dirty="0"/>
            </a:p>
          </p:txBody>
        </p:sp>
        <p:cxnSp>
          <p:nvCxnSpPr>
            <p:cNvPr id="26" name="Straight Arrow Connector 25"/>
            <p:cNvCxnSpPr/>
            <p:nvPr/>
          </p:nvCxnSpPr>
          <p:spPr>
            <a:xfrm rot="10800000" flipV="1">
              <a:off x="2540760" y="4792639"/>
              <a:ext cx="382137" cy="177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68300" y="4615215"/>
              <a:ext cx="1027204" cy="369332"/>
            </a:xfrm>
            <a:prstGeom prst="rect">
              <a:avLst/>
            </a:prstGeom>
            <a:noFill/>
          </p:spPr>
          <p:txBody>
            <a:bodyPr wrap="none" rtlCol="0">
              <a:spAutoFit/>
            </a:bodyPr>
            <a:lstStyle/>
            <a:p>
              <a:r>
                <a:rPr lang="en-US" dirty="0" smtClean="0"/>
                <a:t>Noise off</a:t>
              </a:r>
              <a:endParaRPr lang="en-US" dirty="0"/>
            </a:p>
          </p:txBody>
        </p:sp>
        <p:sp>
          <p:nvSpPr>
            <p:cNvPr id="21" name="TextBox 20"/>
            <p:cNvSpPr txBox="1"/>
            <p:nvPr/>
          </p:nvSpPr>
          <p:spPr>
            <a:xfrm>
              <a:off x="819397" y="6418612"/>
              <a:ext cx="1223412" cy="246221"/>
            </a:xfrm>
            <a:prstGeom prst="rect">
              <a:avLst/>
            </a:prstGeom>
            <a:noFill/>
          </p:spPr>
          <p:txBody>
            <a:bodyPr wrap="none" rtlCol="0">
              <a:spAutoFit/>
            </a:bodyPr>
            <a:lstStyle/>
            <a:p>
              <a:r>
                <a:rPr lang="en-US" sz="1000" dirty="0" smtClean="0"/>
                <a:t>Courtesy M. Grieser</a:t>
              </a:r>
              <a:endParaRPr lang="en-US" sz="1000" dirty="0"/>
            </a:p>
          </p:txBody>
        </p:sp>
      </p:grpSp>
      <p:sp>
        <p:nvSpPr>
          <p:cNvPr id="18" name="Rectangle 17"/>
          <p:cNvSpPr/>
          <p:nvPr/>
        </p:nvSpPr>
        <p:spPr>
          <a:xfrm>
            <a:off x="5195454" y="3066342"/>
            <a:ext cx="3259777" cy="1138773"/>
          </a:xfrm>
          <a:prstGeom prst="rect">
            <a:avLst/>
          </a:prstGeom>
        </p:spPr>
        <p:txBody>
          <a:bodyPr wrap="square">
            <a:spAutoFit/>
          </a:bodyPr>
          <a:lstStyle/>
          <a:p>
            <a:r>
              <a:rPr lang="en-US" dirty="0" smtClean="0">
                <a:solidFill>
                  <a:srgbClr val="0000CC"/>
                </a:solidFill>
              </a:rPr>
              <a:t>Extraction efficiency  </a:t>
            </a:r>
          </a:p>
          <a:p>
            <a:r>
              <a:rPr lang="en-US" dirty="0" smtClean="0">
                <a:solidFill>
                  <a:srgbClr val="0000CC"/>
                </a:solidFill>
              </a:rPr>
              <a:t>    </a:t>
            </a:r>
            <a:r>
              <a:rPr lang="en-US" sz="1600" dirty="0" smtClean="0">
                <a:solidFill>
                  <a:srgbClr val="0000CC"/>
                </a:solidFill>
              </a:rPr>
              <a:t>85</a:t>
            </a:r>
            <a:r>
              <a:rPr lang="en-US" sz="1600" dirty="0" smtClean="0">
                <a:solidFill>
                  <a:srgbClr val="0000CC"/>
                </a:solidFill>
                <a:sym typeface="Symbol"/>
              </a:rPr>
              <a:t></a:t>
            </a:r>
            <a:r>
              <a:rPr lang="en-US" sz="1600" dirty="0" smtClean="0">
                <a:solidFill>
                  <a:srgbClr val="0000CC"/>
                </a:solidFill>
              </a:rPr>
              <a:t>5% for pre-cooling</a:t>
            </a:r>
          </a:p>
          <a:p>
            <a:r>
              <a:rPr lang="en-US" sz="1600" dirty="0" smtClean="0">
                <a:solidFill>
                  <a:srgbClr val="0000CC"/>
                </a:solidFill>
              </a:rPr>
              <a:t>     27</a:t>
            </a:r>
            <a:r>
              <a:rPr lang="en-US" sz="1600" dirty="0" smtClean="0">
                <a:solidFill>
                  <a:srgbClr val="0000CC"/>
                </a:solidFill>
                <a:sym typeface="Symbol"/>
              </a:rPr>
              <a:t>2</a:t>
            </a:r>
            <a:r>
              <a:rPr lang="en-US" sz="1600" dirty="0" smtClean="0">
                <a:solidFill>
                  <a:srgbClr val="0000CC"/>
                </a:solidFill>
              </a:rPr>
              <a:t>% without e-cooling</a:t>
            </a:r>
          </a:p>
          <a:p>
            <a:r>
              <a:rPr lang="en-US" sz="1600" dirty="0" smtClean="0">
                <a:solidFill>
                  <a:srgbClr val="0000CC"/>
                </a:solidFill>
              </a:rPr>
              <a:t>        (A</a:t>
            </a:r>
            <a:r>
              <a:rPr lang="en-US" sz="1600" baseline="-25000" dirty="0" smtClean="0">
                <a:solidFill>
                  <a:srgbClr val="0000CC"/>
                </a:solidFill>
              </a:rPr>
              <a:t>y</a:t>
            </a:r>
            <a:r>
              <a:rPr lang="en-US" sz="1600" dirty="0" smtClean="0">
                <a:solidFill>
                  <a:srgbClr val="0000CC"/>
                </a:solidFill>
              </a:rPr>
              <a:t> limit in extraction 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4281" y="255872"/>
            <a:ext cx="5034712" cy="523220"/>
          </a:xfrm>
          <a:prstGeom prst="rect">
            <a:avLst/>
          </a:prstGeom>
          <a:noFill/>
        </p:spPr>
        <p:txBody>
          <a:bodyPr wrap="none" rtlCol="0">
            <a:spAutoFit/>
          </a:bodyPr>
          <a:lstStyle/>
          <a:p>
            <a:r>
              <a:rPr lang="en-US" sz="2800" dirty="0" smtClean="0"/>
              <a:t>Upgraded breeder performance</a:t>
            </a:r>
            <a:endParaRPr lang="en-US" sz="2800" dirty="0"/>
          </a:p>
        </p:txBody>
      </p:sp>
      <p:sp>
        <p:nvSpPr>
          <p:cNvPr id="3" name="TextBox 2"/>
          <p:cNvSpPr txBox="1"/>
          <p:nvPr/>
        </p:nvSpPr>
        <p:spPr>
          <a:xfrm>
            <a:off x="382772" y="999461"/>
            <a:ext cx="4791761" cy="800219"/>
          </a:xfrm>
          <a:prstGeom prst="rect">
            <a:avLst/>
          </a:prstGeom>
          <a:noFill/>
        </p:spPr>
        <p:txBody>
          <a:bodyPr wrap="none" rtlCol="0">
            <a:spAutoFit/>
          </a:bodyPr>
          <a:lstStyle/>
          <a:p>
            <a:r>
              <a:rPr lang="en-GB" dirty="0" smtClean="0">
                <a:solidFill>
                  <a:srgbClr val="0000CC"/>
                </a:solidFill>
                <a:latin typeface="Constantia" pitchFamily="18" charset="0"/>
              </a:rPr>
              <a:t>Some experiments might require:</a:t>
            </a:r>
          </a:p>
          <a:p>
            <a:r>
              <a:rPr lang="en-GB" sz="1400" dirty="0" smtClean="0">
                <a:solidFill>
                  <a:srgbClr val="0000CC"/>
                </a:solidFill>
                <a:latin typeface="Constantia" pitchFamily="18" charset="0"/>
              </a:rPr>
              <a:t>* Fully stripped to Z=60 (REXEBIS goes to Z=19)</a:t>
            </a:r>
          </a:p>
          <a:p>
            <a:pPr>
              <a:defRPr/>
            </a:pPr>
            <a:r>
              <a:rPr lang="en-GB" sz="1400" dirty="0" smtClean="0">
                <a:solidFill>
                  <a:srgbClr val="0000CC"/>
                </a:solidFill>
                <a:latin typeface="Constantia" pitchFamily="18" charset="0"/>
              </a:rPr>
              <a:t>* Few-electron system, e.g. for </a:t>
            </a:r>
            <a:r>
              <a:rPr lang="en-GB" sz="1400" dirty="0" err="1" smtClean="0">
                <a:solidFill>
                  <a:srgbClr val="0000CC"/>
                </a:solidFill>
                <a:latin typeface="Constantia" pitchFamily="18" charset="0"/>
              </a:rPr>
              <a:t>Th</a:t>
            </a:r>
            <a:r>
              <a:rPr lang="en-GB" sz="1400" dirty="0" smtClean="0">
                <a:solidFill>
                  <a:srgbClr val="0000CC"/>
                </a:solidFill>
                <a:latin typeface="Constantia" pitchFamily="18" charset="0"/>
              </a:rPr>
              <a:t>/U (REXEBIS reaches 56+)</a:t>
            </a:r>
            <a:endParaRPr lang="en-US" sz="1400" dirty="0" smtClean="0">
              <a:solidFill>
                <a:srgbClr val="0000CC"/>
              </a:solidFill>
              <a:latin typeface="Constantia" pitchFamily="18" charset="0"/>
            </a:endParaRPr>
          </a:p>
        </p:txBody>
      </p:sp>
      <p:pic>
        <p:nvPicPr>
          <p:cNvPr id="4" name="Picture 1"/>
          <p:cNvPicPr>
            <a:picLocks noChangeAspect="1" noChangeArrowheads="1"/>
          </p:cNvPicPr>
          <p:nvPr/>
        </p:nvPicPr>
        <p:blipFill>
          <a:blip r:embed="rId2" cstate="print"/>
          <a:srcRect/>
          <a:stretch>
            <a:fillRect/>
          </a:stretch>
        </p:blipFill>
        <p:spPr bwMode="auto">
          <a:xfrm>
            <a:off x="-396170" y="2078763"/>
            <a:ext cx="7197082" cy="3526390"/>
          </a:xfrm>
          <a:prstGeom prst="rect">
            <a:avLst/>
          </a:prstGeom>
          <a:noFill/>
          <a:ln w="9525">
            <a:noFill/>
            <a:miter lim="800000"/>
            <a:headEnd/>
            <a:tailEnd/>
          </a:ln>
          <a:effectLst/>
        </p:spPr>
      </p:pic>
      <p:sp>
        <p:nvSpPr>
          <p:cNvPr id="5" name="Rectangle 4"/>
          <p:cNvSpPr>
            <a:spLocks noChangeArrowheads="1"/>
          </p:cNvSpPr>
          <p:nvPr/>
        </p:nvSpPr>
        <p:spPr bwMode="auto">
          <a:xfrm>
            <a:off x="354462" y="5092572"/>
            <a:ext cx="225810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GB" sz="1000" b="0" i="0" u="none" strike="noStrike" cap="none" normalizeH="0" baseline="0" dirty="0" smtClean="0">
                <a:ln>
                  <a:noFill/>
                </a:ln>
                <a:solidFill>
                  <a:srgbClr val="000000"/>
                </a:solidFill>
                <a:effectLst/>
                <a:latin typeface="Constantia" pitchFamily="18" charset="0"/>
                <a:ea typeface="Calibri" pitchFamily="34" charset="0"/>
                <a:cs typeface="Times New Roman" pitchFamily="18" charset="0"/>
              </a:rPr>
              <a:t>G</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Schiwietz</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and P. L. Grande,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Nucl</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Instrum</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Meth B175 (2001) 125</a:t>
            </a:r>
            <a:endParaRPr kumimoji="0" lang="en-GB" sz="1800" b="0" i="0" u="none" strike="noStrike" cap="none" normalizeH="0" baseline="0" dirty="0" smtClean="0">
              <a:ln>
                <a:noFill/>
              </a:ln>
              <a:solidFill>
                <a:schemeClr val="tx1"/>
              </a:solidFill>
              <a:effectLst/>
              <a:latin typeface="Constantia" pitchFamily="18" charset="0"/>
            </a:endParaRPr>
          </a:p>
        </p:txBody>
      </p:sp>
      <p:sp>
        <p:nvSpPr>
          <p:cNvPr id="6" name="TextBox 5"/>
          <p:cNvSpPr txBox="1"/>
          <p:nvPr/>
        </p:nvSpPr>
        <p:spPr>
          <a:xfrm>
            <a:off x="372916" y="2171113"/>
            <a:ext cx="4736361" cy="338554"/>
          </a:xfrm>
          <a:prstGeom prst="rect">
            <a:avLst/>
          </a:prstGeom>
          <a:noFill/>
        </p:spPr>
        <p:txBody>
          <a:bodyPr wrap="none" rtlCol="0">
            <a:spAutoFit/>
          </a:bodyPr>
          <a:lstStyle/>
          <a:p>
            <a:r>
              <a:rPr lang="en-US" sz="1600" dirty="0" smtClean="0">
                <a:solidFill>
                  <a:srgbClr val="0000CC"/>
                </a:solidFill>
              </a:rPr>
              <a:t>Stripper foil after the </a:t>
            </a:r>
            <a:r>
              <a:rPr lang="en-US" sz="1600" dirty="0" err="1" smtClean="0">
                <a:solidFill>
                  <a:srgbClr val="0000CC"/>
                </a:solidFill>
              </a:rPr>
              <a:t>linac</a:t>
            </a:r>
            <a:r>
              <a:rPr lang="en-US" sz="1600" dirty="0" smtClean="0">
                <a:solidFill>
                  <a:srgbClr val="0000CC"/>
                </a:solidFill>
              </a:rPr>
              <a:t> (at 10 </a:t>
            </a:r>
            <a:r>
              <a:rPr lang="en-US" sz="1600" dirty="0" err="1" smtClean="0">
                <a:solidFill>
                  <a:srgbClr val="0000CC"/>
                </a:solidFill>
              </a:rPr>
              <a:t>MeV</a:t>
            </a:r>
            <a:r>
              <a:rPr lang="en-US" sz="1600" dirty="0" smtClean="0">
                <a:solidFill>
                  <a:srgbClr val="0000CC"/>
                </a:solidFill>
              </a:rPr>
              <a:t>/u) an option?</a:t>
            </a:r>
            <a:endParaRPr lang="en-US" sz="1600" dirty="0">
              <a:solidFill>
                <a:srgbClr val="0000CC"/>
              </a:solidFill>
            </a:endParaRPr>
          </a:p>
        </p:txBody>
      </p:sp>
      <p:sp>
        <p:nvSpPr>
          <p:cNvPr id="7" name="TextBox 6"/>
          <p:cNvSpPr txBox="1"/>
          <p:nvPr/>
        </p:nvSpPr>
        <p:spPr>
          <a:xfrm>
            <a:off x="795648" y="5631944"/>
            <a:ext cx="3823853" cy="923330"/>
          </a:xfrm>
          <a:prstGeom prst="rect">
            <a:avLst/>
          </a:prstGeom>
          <a:noFill/>
        </p:spPr>
        <p:txBody>
          <a:bodyPr wrap="square" rtlCol="0">
            <a:spAutoFit/>
          </a:bodyPr>
          <a:lstStyle/>
          <a:p>
            <a:pPr algn="ctr"/>
            <a:r>
              <a:rPr lang="en-US" i="1" dirty="0" smtClean="0">
                <a:solidFill>
                  <a:srgbClr val="FF0000"/>
                </a:solidFill>
              </a:rPr>
              <a:t>REXEBIS upgrade required to cover all suggested physics cases </a:t>
            </a:r>
            <a:br>
              <a:rPr lang="en-US" i="1" dirty="0" smtClean="0">
                <a:solidFill>
                  <a:srgbClr val="FF0000"/>
                </a:solidFill>
              </a:rPr>
            </a:br>
            <a:r>
              <a:rPr lang="en-US" i="1" dirty="0" smtClean="0">
                <a:solidFill>
                  <a:srgbClr val="FF0000"/>
                </a:solidFill>
              </a:rPr>
              <a:t>(as it stands now)</a:t>
            </a:r>
            <a:endParaRPr lang="en-US" i="1" dirty="0">
              <a:solidFill>
                <a:srgbClr val="FF0000"/>
              </a:solidFill>
            </a:endParaRPr>
          </a:p>
        </p:txBody>
      </p:sp>
      <p:graphicFrame>
        <p:nvGraphicFramePr>
          <p:cNvPr id="8" name="Group 43"/>
          <p:cNvGraphicFramePr>
            <a:graphicFrameLocks noGrp="1"/>
          </p:cNvGraphicFramePr>
          <p:nvPr/>
        </p:nvGraphicFramePr>
        <p:xfrm>
          <a:off x="5213269" y="2575955"/>
          <a:ext cx="3788226" cy="1717548"/>
        </p:xfrm>
        <a:graphic>
          <a:graphicData uri="http://schemas.openxmlformats.org/drawingml/2006/table">
            <a:tbl>
              <a:tblPr/>
              <a:tblGrid>
                <a:gridCol w="1555665"/>
                <a:gridCol w="1199408"/>
                <a:gridCol w="1033153"/>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Superbreeder</a:t>
                      </a:r>
                      <a:endParaRPr kumimoji="0" lang="en-US"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REXEBIS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current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 A</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0.3 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current density</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&gt;50 kA/cm2</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150 A/cm2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beam energy</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&gt;100 </a:t>
                      </a:r>
                      <a:r>
                        <a:rPr kumimoji="0" lang="en-GB" sz="1400" b="0" i="0" u="none" strike="noStrike" cap="none" normalizeH="0" baseline="0" dirty="0" err="1" smtClean="0">
                          <a:ln>
                            <a:noFill/>
                          </a:ln>
                          <a:solidFill>
                            <a:schemeClr val="accent6">
                              <a:lumMod val="50000"/>
                            </a:schemeClr>
                          </a:solidFill>
                          <a:effectLst/>
                          <a:latin typeface="Calibri" pitchFamily="34" charset="0"/>
                          <a:cs typeface="Times New Roman" pitchFamily="18" charset="0"/>
                        </a:rPr>
                        <a:t>keV</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&lt;5 </a:t>
                      </a:r>
                      <a:r>
                        <a:rPr kumimoji="0" lang="en-US" sz="1400" b="0" i="0" u="none" strike="noStrike" cap="none" normalizeH="0" baseline="0" dirty="0" err="1" smtClean="0">
                          <a:ln>
                            <a:noFill/>
                          </a:ln>
                          <a:solidFill>
                            <a:srgbClr val="0000CC"/>
                          </a:solidFill>
                          <a:effectLst/>
                          <a:latin typeface="Calibri" pitchFamily="34" charset="0"/>
                          <a:ea typeface="Calibri" pitchFamily="34" charset="0"/>
                          <a:cs typeface="Times New Roman" pitchFamily="18" charset="0"/>
                        </a:rPr>
                        <a:t>keV</a:t>
                      </a:r>
                      <a:endPar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Solenoid field</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&gt;6 T</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2 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Full-field trap length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&gt;50 cm</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80 cm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Trap region pressure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&lt;1E-13 mbar</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1E-11 mbar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Rectangle 1"/>
          <p:cNvSpPr>
            <a:spLocks noChangeArrowheads="1"/>
          </p:cNvSpPr>
          <p:nvPr/>
        </p:nvSpPr>
        <p:spPr bwMode="auto">
          <a:xfrm>
            <a:off x="5153890" y="4343745"/>
            <a:ext cx="3871356" cy="461665"/>
          </a:xfrm>
          <a:prstGeom prst="rect">
            <a:avLst/>
          </a:prstGeom>
          <a:noFill/>
          <a:ln w="9525">
            <a:noFill/>
            <a:miter lim="800000"/>
            <a:headEnd/>
            <a:tailEnd/>
          </a:ln>
        </p:spPr>
        <p:txBody>
          <a:bodyPr wrap="square" anchor="ctr">
            <a:spAutoFit/>
          </a:bodyPr>
          <a:lstStyle/>
          <a:p>
            <a:pPr algn="ctr"/>
            <a:r>
              <a:rPr lang="en-GB" sz="1200" dirty="0">
                <a:latin typeface="Constantia" pitchFamily="18" charset="0"/>
                <a:ea typeface="Calibri" pitchFamily="34" charset="0"/>
                <a:cs typeface="Times New Roman" pitchFamily="18" charset="0"/>
              </a:rPr>
              <a:t>Main design parameters for an upgraded EBIS/T charge breeder aimed to produce very highly charged </a:t>
            </a:r>
            <a:r>
              <a:rPr lang="en-GB" sz="1200" dirty="0" smtClean="0">
                <a:latin typeface="Constantia" pitchFamily="18" charset="0"/>
                <a:ea typeface="Calibri" pitchFamily="34" charset="0"/>
                <a:cs typeface="Times New Roman" pitchFamily="18" charset="0"/>
              </a:rPr>
              <a:t>ions</a:t>
            </a:r>
            <a:endParaRPr lang="en-GB" sz="2800" dirty="0">
              <a:latin typeface="Constantia" pitchFamily="18" charset="0"/>
              <a:ea typeface="Calibri" pitchFamily="34" charset="0"/>
              <a:cs typeface="Times New Roman" pitchFamily="18" charset="0"/>
            </a:endParaRPr>
          </a:p>
        </p:txBody>
      </p:sp>
      <p:sp>
        <p:nvSpPr>
          <p:cNvPr id="10" name="TextBox 10"/>
          <p:cNvSpPr txBox="1">
            <a:spLocks noChangeArrowheads="1"/>
          </p:cNvSpPr>
          <p:nvPr/>
        </p:nvSpPr>
        <p:spPr bwMode="auto">
          <a:xfrm>
            <a:off x="5422281" y="5167406"/>
            <a:ext cx="3531713" cy="1477328"/>
          </a:xfrm>
          <a:prstGeom prst="rect">
            <a:avLst/>
          </a:prstGeom>
          <a:noFill/>
          <a:ln w="9525">
            <a:noFill/>
            <a:miter lim="800000"/>
            <a:headEnd/>
            <a:tailEnd/>
          </a:ln>
          <a:effectLst/>
        </p:spPr>
        <p:txBody>
          <a:bodyPr wrap="square">
            <a:spAutoFit/>
          </a:bodyPr>
          <a:lstStyle/>
          <a:p>
            <a:pPr>
              <a:defRPr/>
            </a:pPr>
            <a:r>
              <a:rPr lang="en-US" dirty="0" smtClean="0">
                <a:solidFill>
                  <a:srgbClr val="FF0000"/>
                </a:solidFill>
                <a:latin typeface="Constantia" pitchFamily="18" charset="0"/>
              </a:rPr>
              <a:t>Big challenge </a:t>
            </a:r>
            <a:r>
              <a:rPr lang="en-US" dirty="0">
                <a:solidFill>
                  <a:srgbClr val="FF0000"/>
                </a:solidFill>
                <a:latin typeface="Constantia" pitchFamily="18" charset="0"/>
              </a:rPr>
              <a:t>to produce </a:t>
            </a:r>
            <a:r>
              <a:rPr lang="en-US" i="1" dirty="0">
                <a:solidFill>
                  <a:srgbClr val="FF0000"/>
                </a:solidFill>
                <a:latin typeface="Constantia" pitchFamily="18" charset="0"/>
              </a:rPr>
              <a:t>a few stable</a:t>
            </a:r>
            <a:r>
              <a:rPr lang="en-US" dirty="0">
                <a:solidFill>
                  <a:srgbClr val="FF0000"/>
                </a:solidFill>
                <a:latin typeface="Constantia" pitchFamily="18" charset="0"/>
              </a:rPr>
              <a:t> </a:t>
            </a:r>
            <a:r>
              <a:rPr lang="en-US" dirty="0" smtClean="0">
                <a:solidFill>
                  <a:srgbClr val="FF0000"/>
                </a:solidFill>
                <a:latin typeface="Constantia" pitchFamily="18" charset="0"/>
              </a:rPr>
              <a:t>ions </a:t>
            </a:r>
            <a:r>
              <a:rPr lang="en-US" dirty="0">
                <a:solidFill>
                  <a:srgbClr val="FF0000"/>
                </a:solidFill>
                <a:latin typeface="Constantia" pitchFamily="18" charset="0"/>
              </a:rPr>
              <a:t>with this charge state.</a:t>
            </a:r>
          </a:p>
          <a:p>
            <a:pPr>
              <a:defRPr/>
            </a:pPr>
            <a:endParaRPr lang="en-US" dirty="0">
              <a:solidFill>
                <a:srgbClr val="FF0000"/>
              </a:solidFill>
              <a:latin typeface="Constantia" pitchFamily="18" charset="0"/>
            </a:endParaRPr>
          </a:p>
          <a:p>
            <a:pPr>
              <a:defRPr/>
            </a:pPr>
            <a:r>
              <a:rPr lang="en-US" dirty="0">
                <a:solidFill>
                  <a:srgbClr val="FF0000"/>
                </a:solidFill>
                <a:latin typeface="Constantia" pitchFamily="18" charset="0"/>
              </a:rPr>
              <a:t>Doing it as an efficient charge breeding </a:t>
            </a:r>
            <a:r>
              <a:rPr lang="en-US" dirty="0" smtClean="0">
                <a:solidFill>
                  <a:srgbClr val="FF0000"/>
                </a:solidFill>
                <a:latin typeface="Constantia" pitchFamily="18" charset="0"/>
              </a:rPr>
              <a:t>is </a:t>
            </a:r>
            <a:r>
              <a:rPr lang="en-US" dirty="0">
                <a:solidFill>
                  <a:srgbClr val="FF0000"/>
                </a:solidFill>
                <a:latin typeface="Constantia" pitchFamily="18" charset="0"/>
              </a:rPr>
              <a:t>one step further!</a:t>
            </a:r>
          </a:p>
        </p:txBody>
      </p:sp>
      <p:sp>
        <p:nvSpPr>
          <p:cNvPr id="11" name="TextBox 10"/>
          <p:cNvSpPr txBox="1"/>
          <p:nvPr/>
        </p:nvSpPr>
        <p:spPr>
          <a:xfrm>
            <a:off x="5221001" y="1131610"/>
            <a:ext cx="3484224" cy="646331"/>
          </a:xfrm>
          <a:prstGeom prst="rect">
            <a:avLst/>
          </a:prstGeom>
          <a:noFill/>
        </p:spPr>
        <p:txBody>
          <a:bodyPr wrap="none" rtlCol="0">
            <a:spAutoFit/>
          </a:bodyPr>
          <a:lstStyle/>
          <a:p>
            <a:r>
              <a:rPr lang="en-GB" dirty="0" smtClean="0">
                <a:solidFill>
                  <a:schemeClr val="accent6">
                    <a:lumMod val="50000"/>
                  </a:schemeClr>
                </a:solidFill>
              </a:rPr>
              <a:t>* </a:t>
            </a:r>
            <a:r>
              <a:rPr lang="en-GB" dirty="0" err="1" smtClean="0">
                <a:solidFill>
                  <a:schemeClr val="accent6">
                    <a:lumMod val="50000"/>
                  </a:schemeClr>
                </a:solidFill>
              </a:rPr>
              <a:t>SuperEBIT</a:t>
            </a:r>
            <a:r>
              <a:rPr lang="en-GB" dirty="0" smtClean="0">
                <a:solidFill>
                  <a:schemeClr val="accent6">
                    <a:lumMod val="50000"/>
                  </a:schemeClr>
                </a:solidFill>
              </a:rPr>
              <a:t> at LLNL - up to U</a:t>
            </a:r>
            <a:r>
              <a:rPr lang="en-GB" baseline="30000" dirty="0" smtClean="0">
                <a:solidFill>
                  <a:schemeClr val="accent6">
                    <a:lumMod val="50000"/>
                  </a:schemeClr>
                </a:solidFill>
              </a:rPr>
              <a:t>90</a:t>
            </a:r>
            <a:r>
              <a:rPr lang="en-GB" dirty="0" smtClean="0">
                <a:solidFill>
                  <a:schemeClr val="accent6">
                    <a:lumMod val="50000"/>
                  </a:schemeClr>
                </a:solidFill>
              </a:rPr>
              <a:t>+</a:t>
            </a:r>
          </a:p>
          <a:p>
            <a:r>
              <a:rPr lang="en-GB" dirty="0" smtClean="0">
                <a:solidFill>
                  <a:schemeClr val="accent6">
                    <a:lumMod val="50000"/>
                  </a:schemeClr>
                </a:solidFill>
              </a:rPr>
              <a:t>* Heidelberg EBIT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285008" cy="194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cstate="print"/>
          <a:srcRect l="43055" t="13982" r="24306" b="15877"/>
          <a:stretch>
            <a:fillRect/>
          </a:stretch>
        </p:blipFill>
        <p:spPr bwMode="auto">
          <a:xfrm>
            <a:off x="152400" y="1"/>
            <a:ext cx="4258962" cy="6705600"/>
          </a:xfrm>
          <a:prstGeom prst="rect">
            <a:avLst/>
          </a:prstGeom>
          <a:noFill/>
          <a:ln w="9525">
            <a:noFill/>
            <a:miter lim="800000"/>
            <a:headEnd/>
            <a:tailEnd/>
          </a:ln>
          <a:effectLst/>
        </p:spPr>
      </p:pic>
      <p:sp>
        <p:nvSpPr>
          <p:cNvPr id="5" name="TextBox 4"/>
          <p:cNvSpPr txBox="1"/>
          <p:nvPr/>
        </p:nvSpPr>
        <p:spPr>
          <a:xfrm>
            <a:off x="1447800" y="6248400"/>
            <a:ext cx="2438400" cy="430887"/>
          </a:xfrm>
          <a:prstGeom prst="rect">
            <a:avLst/>
          </a:prstGeom>
          <a:noFill/>
        </p:spPr>
        <p:txBody>
          <a:bodyPr wrap="square" rtlCol="0">
            <a:spAutoFit/>
          </a:bodyPr>
          <a:lstStyle/>
          <a:p>
            <a:r>
              <a:rPr lang="en-US" sz="1050" dirty="0" smtClean="0"/>
              <a:t>Evaluation by </a:t>
            </a:r>
            <a:br>
              <a:rPr lang="en-US" sz="1050" dirty="0" smtClean="0"/>
            </a:br>
            <a:r>
              <a:rPr lang="en-US" sz="1050" dirty="0" smtClean="0"/>
              <a:t>M. Fraser, D. Voulot, E. Siesling</a:t>
            </a:r>
            <a:endParaRPr lang="en-US" sz="1050" dirty="0"/>
          </a:p>
        </p:txBody>
      </p:sp>
      <p:pic>
        <p:nvPicPr>
          <p:cNvPr id="6" name="Picture 2"/>
          <p:cNvPicPr>
            <a:picLocks noChangeAspect="1" noChangeArrowheads="1"/>
          </p:cNvPicPr>
          <p:nvPr/>
        </p:nvPicPr>
        <p:blipFill>
          <a:blip r:embed="rId4" cstate="print"/>
          <a:srcRect l="26750" t="37471" r="14839" b="21794"/>
          <a:stretch>
            <a:fillRect/>
          </a:stretch>
        </p:blipFill>
        <p:spPr bwMode="auto">
          <a:xfrm>
            <a:off x="3965779" y="3505200"/>
            <a:ext cx="5178221" cy="2895600"/>
          </a:xfrm>
          <a:prstGeom prst="rect">
            <a:avLst/>
          </a:prstGeom>
          <a:noFill/>
          <a:ln w="9525">
            <a:noFill/>
            <a:miter lim="800000"/>
            <a:headEnd/>
            <a:tailEnd/>
          </a:ln>
        </p:spPr>
      </p:pic>
      <p:sp>
        <p:nvSpPr>
          <p:cNvPr id="7" name="TextBox 6"/>
          <p:cNvSpPr txBox="1"/>
          <p:nvPr/>
        </p:nvSpPr>
        <p:spPr>
          <a:xfrm rot="1079689">
            <a:off x="208434" y="6329253"/>
            <a:ext cx="1065484" cy="307777"/>
          </a:xfrm>
          <a:prstGeom prst="rect">
            <a:avLst/>
          </a:prstGeom>
          <a:noFill/>
        </p:spPr>
        <p:txBody>
          <a:bodyPr wrap="none" rtlCol="0">
            <a:spAutoFit/>
          </a:bodyPr>
          <a:lstStyle/>
          <a:p>
            <a:r>
              <a:rPr lang="en-US" sz="1400" dirty="0" smtClean="0">
                <a:solidFill>
                  <a:srgbClr val="010BC9"/>
                </a:solidFill>
              </a:rPr>
              <a:t>F-CH border</a:t>
            </a:r>
            <a:endParaRPr lang="en-US" sz="1400" dirty="0">
              <a:solidFill>
                <a:srgbClr val="010BC9"/>
              </a:solidFill>
            </a:endParaRPr>
          </a:p>
        </p:txBody>
      </p:sp>
      <p:sp>
        <p:nvSpPr>
          <p:cNvPr id="9" name="Rectangle 8"/>
          <p:cNvSpPr/>
          <p:nvPr/>
        </p:nvSpPr>
        <p:spPr>
          <a:xfrm>
            <a:off x="3962400" y="5867400"/>
            <a:ext cx="1905000" cy="66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882737" y="172192"/>
            <a:ext cx="3892027" cy="523220"/>
          </a:xfrm>
          <a:prstGeom prst="rect">
            <a:avLst/>
          </a:prstGeom>
          <a:noFill/>
        </p:spPr>
        <p:txBody>
          <a:bodyPr wrap="none" rtlCol="0">
            <a:spAutoFit/>
          </a:bodyPr>
          <a:lstStyle/>
          <a:p>
            <a:r>
              <a:rPr lang="en-US" sz="2800" dirty="0" smtClean="0"/>
              <a:t>TSR location at ISOLDE</a:t>
            </a:r>
            <a:endParaRPr lang="en-US" sz="2800" dirty="0"/>
          </a:p>
        </p:txBody>
      </p:sp>
      <p:sp>
        <p:nvSpPr>
          <p:cNvPr id="11" name="TextBox 10"/>
          <p:cNvSpPr txBox="1"/>
          <p:nvPr/>
        </p:nvSpPr>
        <p:spPr>
          <a:xfrm>
            <a:off x="4534400" y="1295400"/>
            <a:ext cx="4155048" cy="1877437"/>
          </a:xfrm>
          <a:prstGeom prst="rect">
            <a:avLst/>
          </a:prstGeom>
          <a:noFill/>
        </p:spPr>
        <p:txBody>
          <a:bodyPr wrap="none" rtlCol="0">
            <a:spAutoFit/>
          </a:bodyPr>
          <a:lstStyle/>
          <a:p>
            <a:pPr marL="342900" indent="-342900">
              <a:buAutoNum type="arabicPeriod"/>
            </a:pPr>
            <a:r>
              <a:rPr lang="en-US" sz="1600" dirty="0" smtClean="0"/>
              <a:t>- On top of CERN service tunnel</a:t>
            </a:r>
            <a:endParaRPr lang="en-US" dirty="0" smtClean="0"/>
          </a:p>
          <a:p>
            <a:pPr marL="342900" indent="-342900"/>
            <a:r>
              <a:rPr lang="en-US" sz="1600" dirty="0" smtClean="0"/>
              <a:t>	- Close to road behind</a:t>
            </a:r>
          </a:p>
          <a:p>
            <a:pPr marL="342900" indent="-342900"/>
            <a:r>
              <a:rPr lang="en-US" sz="1600" dirty="0" smtClean="0"/>
              <a:t>	- Beam level 2.8 m up from HIE-ISOLDE</a:t>
            </a:r>
          </a:p>
          <a:p>
            <a:pPr marL="342900" indent="-342900"/>
            <a:endParaRPr lang="en-US" dirty="0" smtClean="0"/>
          </a:p>
          <a:p>
            <a:pPr marL="342900" indent="-342900"/>
            <a:r>
              <a:rPr lang="en-US" dirty="0" smtClean="0"/>
              <a:t>2. 	- </a:t>
            </a:r>
            <a:r>
              <a:rPr lang="en-US" sz="1600" dirty="0" err="1" smtClean="0"/>
              <a:t>Cryo</a:t>
            </a:r>
            <a:r>
              <a:rPr lang="en-US" sz="1600" dirty="0" smtClean="0"/>
              <a:t> </a:t>
            </a:r>
            <a:r>
              <a:rPr lang="en-US" sz="1600" dirty="0" err="1" smtClean="0"/>
              <a:t>coldbox</a:t>
            </a:r>
            <a:r>
              <a:rPr lang="en-US" sz="1600" dirty="0" smtClean="0"/>
              <a:t> and compressor building</a:t>
            </a:r>
          </a:p>
          <a:p>
            <a:pPr marL="342900" indent="-342900"/>
            <a:r>
              <a:rPr lang="en-US" sz="1600" dirty="0" smtClean="0"/>
              <a:t>	- 10 m distance limit to border</a:t>
            </a:r>
          </a:p>
          <a:p>
            <a:pPr marL="342900" indent="-342900"/>
            <a:r>
              <a:rPr lang="en-US" sz="1600" dirty="0" smtClean="0"/>
              <a:t>	+ Excavate a basement for power supplies</a:t>
            </a:r>
          </a:p>
        </p:txBody>
      </p:sp>
      <p:sp>
        <p:nvSpPr>
          <p:cNvPr id="13" name="TextBox 12"/>
          <p:cNvSpPr txBox="1"/>
          <p:nvPr/>
        </p:nvSpPr>
        <p:spPr>
          <a:xfrm>
            <a:off x="7623345" y="6305797"/>
            <a:ext cx="1378151" cy="246221"/>
          </a:xfrm>
          <a:prstGeom prst="rect">
            <a:avLst/>
          </a:prstGeom>
          <a:noFill/>
        </p:spPr>
        <p:txBody>
          <a:bodyPr wrap="square" rtlCol="0">
            <a:spAutoFit/>
          </a:bodyPr>
          <a:lstStyle/>
          <a:p>
            <a:r>
              <a:rPr lang="en-US" sz="1000" dirty="0" smtClean="0"/>
              <a:t>Courtesy  E. Siesling</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97274" y="596018"/>
            <a:ext cx="2056525" cy="523220"/>
          </a:xfrm>
          <a:prstGeom prst="rect">
            <a:avLst/>
          </a:prstGeom>
          <a:noFill/>
        </p:spPr>
        <p:txBody>
          <a:bodyPr wrap="none" rtlCol="0">
            <a:spAutoFit/>
          </a:bodyPr>
          <a:lstStyle/>
          <a:p>
            <a:r>
              <a:rPr lang="en-US" sz="2800" dirty="0" smtClean="0"/>
              <a:t>Background</a:t>
            </a:r>
          </a:p>
        </p:txBody>
      </p:sp>
      <p:grpSp>
        <p:nvGrpSpPr>
          <p:cNvPr id="23" name="Group 22"/>
          <p:cNvGrpSpPr/>
          <p:nvPr/>
        </p:nvGrpSpPr>
        <p:grpSpPr>
          <a:xfrm>
            <a:off x="-1769414" y="2369131"/>
            <a:ext cx="10668906" cy="4344546"/>
            <a:chOff x="-1769414" y="2369131"/>
            <a:chExt cx="10668906" cy="4344546"/>
          </a:xfrm>
        </p:grpSpPr>
        <p:sp>
          <p:nvSpPr>
            <p:cNvPr id="2" name="TextBox 1"/>
            <p:cNvSpPr txBox="1"/>
            <p:nvPr/>
          </p:nvSpPr>
          <p:spPr>
            <a:xfrm>
              <a:off x="302202" y="3435857"/>
              <a:ext cx="8597290" cy="3277820"/>
            </a:xfrm>
            <a:prstGeom prst="rect">
              <a:avLst/>
            </a:prstGeom>
            <a:noFill/>
          </p:spPr>
          <p:txBody>
            <a:bodyPr wrap="none" rtlCol="0">
              <a:spAutoFit/>
            </a:bodyPr>
            <a:lstStyle/>
            <a:p>
              <a:pPr marL="342900" indent="-342900"/>
              <a:r>
                <a:rPr lang="en-US" sz="1700" i="1" dirty="0" smtClean="0">
                  <a:solidFill>
                    <a:srgbClr val="7030A0"/>
                  </a:solidFill>
                </a:rPr>
                <a:t>1. TSR@ISOLDE workshop</a:t>
              </a:r>
              <a:r>
                <a:rPr lang="en-US" sz="1700" dirty="0" smtClean="0">
                  <a:solidFill>
                    <a:srgbClr val="7030A0"/>
                  </a:solidFill>
                </a:rPr>
                <a:t> at MPI-K Heidelberg 28-29/10 2010 evaluated the future for TSR</a:t>
              </a:r>
            </a:p>
            <a:p>
              <a:pPr marL="342900" indent="-342900">
                <a:buAutoNum type="arabicPeriod"/>
              </a:pPr>
              <a:endParaRPr lang="en-US" sz="1700" dirty="0" smtClean="0">
                <a:solidFill>
                  <a:srgbClr val="C00000"/>
                </a:solidFill>
              </a:endParaRPr>
            </a:p>
            <a:p>
              <a:r>
                <a:rPr lang="en-US" sz="1600" dirty="0" smtClean="0">
                  <a:solidFill>
                    <a:srgbClr val="C00000"/>
                  </a:solidFill>
                </a:rPr>
                <a:t>2. </a:t>
              </a:r>
              <a:r>
                <a:rPr lang="en-US" sz="1600" dirty="0" err="1" smtClean="0">
                  <a:solidFill>
                    <a:srgbClr val="C00000"/>
                  </a:solidFill>
                </a:rPr>
                <a:t>LoI</a:t>
              </a:r>
              <a:r>
                <a:rPr lang="en-US" sz="1600" dirty="0" smtClean="0">
                  <a:solidFill>
                    <a:srgbClr val="C00000"/>
                  </a:solidFill>
                </a:rPr>
                <a:t> to the ISOLDE and Neutron Time-of-Flight Committee</a:t>
              </a:r>
            </a:p>
            <a:p>
              <a:r>
                <a:rPr lang="en-US" sz="1400" dirty="0" smtClean="0">
                  <a:solidFill>
                    <a:srgbClr val="C00000"/>
                  </a:solidFill>
                </a:rPr>
                <a:t>	http://cdsweb.cern.ch/record/1319286/files/INTC-I-133.pdf</a:t>
              </a: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endParaRPr lang="en-US" sz="1400" dirty="0" smtClean="0">
                <a:solidFill>
                  <a:srgbClr val="C00000"/>
                </a:solidFill>
              </a:endParaRPr>
            </a:p>
            <a:p>
              <a:pPr lvl="0"/>
              <a:r>
                <a:rPr lang="en-US" sz="1700" dirty="0" smtClean="0">
                  <a:solidFill>
                    <a:srgbClr val="FF6600"/>
                  </a:solidFill>
                </a:rPr>
                <a:t>3. Technical Design Report under preparation</a:t>
              </a:r>
            </a:p>
          </p:txBody>
        </p:sp>
        <p:grpSp>
          <p:nvGrpSpPr>
            <p:cNvPr id="8" name="Group 7"/>
            <p:cNvGrpSpPr/>
            <p:nvPr/>
          </p:nvGrpSpPr>
          <p:grpSpPr>
            <a:xfrm>
              <a:off x="-1769414" y="2369131"/>
              <a:ext cx="8318460" cy="3710834"/>
              <a:chOff x="-1413164" y="-5938"/>
              <a:chExt cx="8318460" cy="3710834"/>
            </a:xfrm>
          </p:grpSpPr>
          <p:sp>
            <p:nvSpPr>
              <p:cNvPr id="9" name="Rectangle 8"/>
              <p:cNvSpPr/>
              <p:nvPr/>
            </p:nvSpPr>
            <p:spPr>
              <a:xfrm>
                <a:off x="-1413164" y="-5938"/>
                <a:ext cx="7520152" cy="2031325"/>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10" name="Picture 2"/>
              <p:cNvPicPr>
                <a:picLocks noChangeAspect="1" noChangeArrowheads="1"/>
              </p:cNvPicPr>
              <p:nvPr/>
            </p:nvPicPr>
            <p:blipFill>
              <a:blip r:embed="rId3" cstate="print"/>
              <a:srcRect l="31973" t="65918" r="12801" b="13625"/>
              <a:stretch>
                <a:fillRect/>
              </a:stretch>
            </p:blipFill>
            <p:spPr bwMode="auto">
              <a:xfrm>
                <a:off x="1513489" y="2144110"/>
                <a:ext cx="5391807" cy="1560786"/>
              </a:xfrm>
              <a:prstGeom prst="rect">
                <a:avLst/>
              </a:prstGeom>
              <a:noFill/>
              <a:ln w="9525">
                <a:noFill/>
                <a:miter lim="800000"/>
                <a:headEnd/>
                <a:tailEnd/>
              </a:ln>
            </p:spPr>
          </p:pic>
          <p:sp>
            <p:nvSpPr>
              <p:cNvPr id="11" name="Rectangle 10"/>
              <p:cNvSpPr/>
              <p:nvPr/>
            </p:nvSpPr>
            <p:spPr>
              <a:xfrm>
                <a:off x="5959365" y="3105807"/>
                <a:ext cx="867104" cy="283779"/>
              </a:xfrm>
              <a:prstGeom prst="rect">
                <a:avLst/>
              </a:prstGeom>
              <a:solidFill>
                <a:srgbClr val="FE250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50124" y="3258207"/>
                <a:ext cx="1424152" cy="304800"/>
              </a:xfrm>
              <a:prstGeom prst="rect">
                <a:avLst/>
              </a:prstGeom>
              <a:solidFill>
                <a:srgbClr val="FE250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90041" y="3268717"/>
                <a:ext cx="2853557" cy="136635"/>
              </a:xfrm>
              <a:prstGeom prst="rect">
                <a:avLst/>
              </a:prstGeom>
              <a:solidFill>
                <a:srgbClr val="FE250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2450" name="Picture 2" descr="http://www.mpi-hd.mpg.de/blaum/storage-rings/csr/schematic_of_csr.jpg"/>
          <p:cNvPicPr>
            <a:picLocks noChangeAspect="1" noChangeArrowheads="1"/>
          </p:cNvPicPr>
          <p:nvPr/>
        </p:nvPicPr>
        <p:blipFill>
          <a:blip r:embed="rId4" cstate="print"/>
          <a:srcRect/>
          <a:stretch>
            <a:fillRect/>
          </a:stretch>
        </p:blipFill>
        <p:spPr bwMode="auto">
          <a:xfrm>
            <a:off x="0" y="7053943"/>
            <a:ext cx="2660134" cy="2013527"/>
          </a:xfrm>
          <a:prstGeom prst="rect">
            <a:avLst/>
          </a:prstGeom>
          <a:noFill/>
        </p:spPr>
      </p:pic>
      <p:sp>
        <p:nvSpPr>
          <p:cNvPr id="17" name="Rectangle 16"/>
          <p:cNvSpPr/>
          <p:nvPr/>
        </p:nvSpPr>
        <p:spPr>
          <a:xfrm>
            <a:off x="421576" y="1609544"/>
            <a:ext cx="2701635" cy="1477328"/>
          </a:xfrm>
          <a:prstGeom prst="rect">
            <a:avLst/>
          </a:prstGeom>
        </p:spPr>
        <p:txBody>
          <a:bodyPr wrap="square">
            <a:spAutoFit/>
          </a:bodyPr>
          <a:lstStyle/>
          <a:p>
            <a:r>
              <a:rPr lang="en-US" dirty="0" smtClean="0">
                <a:solidFill>
                  <a:srgbClr val="006600"/>
                </a:solidFill>
              </a:rPr>
              <a:t>MPI-K Heidelberg in the process of replacing the Heavy Ion Test Storage Ring TSR with the Cold Storage Ring (CSR)</a:t>
            </a:r>
          </a:p>
        </p:txBody>
      </p:sp>
      <p:sp>
        <p:nvSpPr>
          <p:cNvPr id="18" name="TextBox 17"/>
          <p:cNvSpPr txBox="1"/>
          <p:nvPr/>
        </p:nvSpPr>
        <p:spPr>
          <a:xfrm>
            <a:off x="3372590" y="890651"/>
            <a:ext cx="3040084" cy="523220"/>
          </a:xfrm>
          <a:prstGeom prst="rect">
            <a:avLst/>
          </a:prstGeom>
          <a:noFill/>
        </p:spPr>
        <p:txBody>
          <a:bodyPr wrap="square" rtlCol="0">
            <a:spAutoFit/>
          </a:bodyPr>
          <a:lstStyle/>
          <a:p>
            <a:r>
              <a:rPr lang="en-US" sz="1400" dirty="0" smtClean="0"/>
              <a:t>Accelerator complex at Max-Planck-Institute for Nuclear Physics</a:t>
            </a:r>
            <a:endParaRPr lang="en-US" sz="1400" dirty="0"/>
          </a:p>
        </p:txBody>
      </p:sp>
      <p:pic>
        <p:nvPicPr>
          <p:cNvPr id="232452" name="Picture 4" descr="http://www.mpi-hd.mpg.de/blaum/accelerators/images/floorplan_accelerators.jpg"/>
          <p:cNvPicPr>
            <a:picLocks noChangeAspect="1" noChangeArrowheads="1"/>
          </p:cNvPicPr>
          <p:nvPr/>
        </p:nvPicPr>
        <p:blipFill>
          <a:blip r:embed="rId5" cstate="print"/>
          <a:srcRect t="8156" b="22786"/>
          <a:stretch>
            <a:fillRect/>
          </a:stretch>
        </p:blipFill>
        <p:spPr bwMode="auto">
          <a:xfrm>
            <a:off x="3400466" y="1448790"/>
            <a:ext cx="5565404" cy="1959428"/>
          </a:xfrm>
          <a:prstGeom prst="rect">
            <a:avLst/>
          </a:prstGeom>
          <a:noFill/>
        </p:spPr>
      </p:pic>
      <p:sp>
        <p:nvSpPr>
          <p:cNvPr id="16" name="Freeform 15"/>
          <p:cNvSpPr/>
          <p:nvPr/>
        </p:nvSpPr>
        <p:spPr>
          <a:xfrm>
            <a:off x="3954483" y="2956957"/>
            <a:ext cx="997527" cy="403760"/>
          </a:xfrm>
          <a:custGeom>
            <a:avLst/>
            <a:gdLst>
              <a:gd name="connsiteX0" fmla="*/ 0 w 961901"/>
              <a:gd name="connsiteY0" fmla="*/ 23750 h 397823"/>
              <a:gd name="connsiteX1" fmla="*/ 142504 w 961901"/>
              <a:gd name="connsiteY1" fmla="*/ 320633 h 397823"/>
              <a:gd name="connsiteX2" fmla="*/ 771896 w 961901"/>
              <a:gd name="connsiteY2" fmla="*/ 344384 h 397823"/>
              <a:gd name="connsiteX3" fmla="*/ 961901 w 961901"/>
              <a:gd name="connsiteY3" fmla="*/ 0 h 397823"/>
            </a:gdLst>
            <a:ahLst/>
            <a:cxnLst>
              <a:cxn ang="0">
                <a:pos x="connsiteX0" y="connsiteY0"/>
              </a:cxn>
              <a:cxn ang="0">
                <a:pos x="connsiteX1" y="connsiteY1"/>
              </a:cxn>
              <a:cxn ang="0">
                <a:pos x="connsiteX2" y="connsiteY2"/>
              </a:cxn>
              <a:cxn ang="0">
                <a:pos x="connsiteX3" y="connsiteY3"/>
              </a:cxn>
            </a:cxnLst>
            <a:rect l="l" t="t" r="r" b="b"/>
            <a:pathLst>
              <a:path w="961901" h="397823">
                <a:moveTo>
                  <a:pt x="0" y="23750"/>
                </a:moveTo>
                <a:cubicBezTo>
                  <a:pt x="6927" y="145472"/>
                  <a:pt x="13855" y="267194"/>
                  <a:pt x="142504" y="320633"/>
                </a:cubicBezTo>
                <a:cubicBezTo>
                  <a:pt x="271153" y="374072"/>
                  <a:pt x="635330" y="397823"/>
                  <a:pt x="771896" y="344384"/>
                </a:cubicBezTo>
                <a:cubicBezTo>
                  <a:pt x="908462" y="290945"/>
                  <a:pt x="935181" y="145472"/>
                  <a:pt x="961901" y="0"/>
                </a:cubicBezTo>
              </a:path>
            </a:pathLst>
          </a:cu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rot="16200000" flipH="1">
            <a:off x="3589361" y="2140393"/>
            <a:ext cx="859809" cy="8598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3589362" y="2210907"/>
            <a:ext cx="834786" cy="775648"/>
          </a:xfrm>
          <a:prstGeom prst="line">
            <a:avLst/>
          </a:prstGeom>
          <a:ln w="28575">
            <a:solidFill>
              <a:srgbClr val="F22E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7766" y="243444"/>
            <a:ext cx="1683923" cy="523220"/>
          </a:xfrm>
          <a:prstGeom prst="rect">
            <a:avLst/>
          </a:prstGeom>
          <a:noFill/>
        </p:spPr>
        <p:txBody>
          <a:bodyPr wrap="none" rtlCol="0">
            <a:spAutoFit/>
          </a:bodyPr>
          <a:lstStyle/>
          <a:p>
            <a:r>
              <a:rPr lang="en-US" sz="2800" dirty="0" smtClean="0"/>
              <a:t>Summary</a:t>
            </a:r>
            <a:endParaRPr lang="en-US" sz="2800" dirty="0"/>
          </a:p>
        </p:txBody>
      </p:sp>
      <p:sp>
        <p:nvSpPr>
          <p:cNvPr id="3" name="TextBox 2"/>
          <p:cNvSpPr txBox="1"/>
          <p:nvPr/>
        </p:nvSpPr>
        <p:spPr>
          <a:xfrm>
            <a:off x="1662545" y="1650670"/>
            <a:ext cx="6094297" cy="4001095"/>
          </a:xfrm>
          <a:prstGeom prst="rect">
            <a:avLst/>
          </a:prstGeom>
          <a:noFill/>
        </p:spPr>
        <p:txBody>
          <a:bodyPr wrap="none" rtlCol="0">
            <a:spAutoFit/>
          </a:bodyPr>
          <a:lstStyle/>
          <a:p>
            <a:r>
              <a:rPr lang="en-US" sz="2000" dirty="0" smtClean="0">
                <a:solidFill>
                  <a:srgbClr val="C00000"/>
                </a:solidFill>
              </a:rPr>
              <a:t>* Soon 5 to 10 </a:t>
            </a:r>
            <a:r>
              <a:rPr lang="en-US" sz="2000" dirty="0" err="1" smtClean="0">
                <a:solidFill>
                  <a:srgbClr val="C00000"/>
                </a:solidFill>
              </a:rPr>
              <a:t>MeV</a:t>
            </a:r>
            <a:r>
              <a:rPr lang="en-US" sz="2000" dirty="0" smtClean="0">
                <a:solidFill>
                  <a:srgbClr val="C00000"/>
                </a:solidFill>
              </a:rPr>
              <a:t>/u RIBs from HIE-ISOLDE</a:t>
            </a:r>
          </a:p>
          <a:p>
            <a:endParaRPr lang="en-US" sz="2000" dirty="0" smtClean="0">
              <a:solidFill>
                <a:srgbClr val="C00000"/>
              </a:solidFill>
            </a:endParaRPr>
          </a:p>
          <a:p>
            <a:endParaRPr lang="en-US" sz="2000" dirty="0" smtClean="0">
              <a:solidFill>
                <a:srgbClr val="C00000"/>
              </a:solidFill>
            </a:endParaRPr>
          </a:p>
          <a:p>
            <a:r>
              <a:rPr lang="en-US" sz="2000" dirty="0" smtClean="0">
                <a:solidFill>
                  <a:srgbClr val="C00000"/>
                </a:solidFill>
              </a:rPr>
              <a:t>* TSR and HIE-ISOLDE would be a nice couple, with:</a:t>
            </a:r>
          </a:p>
          <a:p>
            <a:r>
              <a:rPr lang="en-US" sz="2000" dirty="0" smtClean="0">
                <a:solidFill>
                  <a:srgbClr val="C00000"/>
                </a:solidFill>
              </a:rPr>
              <a:t> 	</a:t>
            </a:r>
            <a:r>
              <a:rPr lang="en-US" dirty="0" smtClean="0"/>
              <a:t>broad range of elements and isotopes</a:t>
            </a:r>
          </a:p>
          <a:p>
            <a:r>
              <a:rPr lang="en-US" dirty="0" smtClean="0"/>
              <a:t>	wide energy range</a:t>
            </a:r>
          </a:p>
          <a:p>
            <a:r>
              <a:rPr lang="en-US" dirty="0" smtClean="0"/>
              <a:t>	e-cooled beams</a:t>
            </a:r>
          </a:p>
          <a:p>
            <a:r>
              <a:rPr lang="en-US" dirty="0" smtClean="0"/>
              <a:t>	several tools for beam manipulation and detection</a:t>
            </a:r>
            <a:endParaRPr lang="en-US" sz="2000" dirty="0" smtClean="0"/>
          </a:p>
          <a:p>
            <a:endParaRPr lang="en-US" sz="2000" dirty="0" smtClean="0">
              <a:solidFill>
                <a:srgbClr val="C00000"/>
              </a:solidFill>
            </a:endParaRPr>
          </a:p>
          <a:p>
            <a:r>
              <a:rPr lang="en-US" sz="2000" dirty="0" smtClean="0">
                <a:solidFill>
                  <a:srgbClr val="C00000"/>
                </a:solidFill>
              </a:rPr>
              <a:t>	</a:t>
            </a:r>
            <a:r>
              <a:rPr lang="en-US" sz="2000" i="1" dirty="0" smtClean="0">
                <a:solidFill>
                  <a:srgbClr val="C00000"/>
                </a:solidFill>
              </a:rPr>
              <a:t>…and plenty of opportunities for new physics!</a:t>
            </a:r>
          </a:p>
          <a:p>
            <a:endParaRPr lang="en-US" sz="2000" dirty="0" smtClean="0">
              <a:solidFill>
                <a:srgbClr val="C00000"/>
              </a:solidFill>
            </a:endParaRPr>
          </a:p>
          <a:p>
            <a:endParaRPr lang="en-US" sz="2000" dirty="0" smtClean="0">
              <a:solidFill>
                <a:srgbClr val="C00000"/>
              </a:solidFill>
            </a:endParaRPr>
          </a:p>
          <a:p>
            <a:r>
              <a:rPr lang="en-US" sz="2000" dirty="0" smtClean="0">
                <a:solidFill>
                  <a:srgbClr val="C00000"/>
                </a:solidFill>
              </a:rPr>
              <a:t>* So far it looks technically feasible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235" y="1317432"/>
            <a:ext cx="6247912" cy="2092881"/>
          </a:xfrm>
          <a:prstGeom prst="rect">
            <a:avLst/>
          </a:prstGeom>
          <a:noFill/>
        </p:spPr>
        <p:txBody>
          <a:bodyPr wrap="square" rtlCol="0">
            <a:spAutoFit/>
          </a:bodyPr>
          <a:lstStyle/>
          <a:p>
            <a:r>
              <a:rPr lang="en-US" sz="2800" dirty="0" smtClean="0"/>
              <a:t>Thanks for...</a:t>
            </a:r>
          </a:p>
          <a:p>
            <a:endParaRPr lang="en-US" dirty="0" smtClean="0"/>
          </a:p>
          <a:p>
            <a:r>
              <a:rPr lang="en-US" sz="2000" dirty="0" smtClean="0">
                <a:solidFill>
                  <a:srgbClr val="0000CC"/>
                </a:solidFill>
              </a:rPr>
              <a:t>1. Information and pictures taken from among others…</a:t>
            </a:r>
          </a:p>
          <a:p>
            <a:r>
              <a:rPr lang="en-US" sz="1600" dirty="0" smtClean="0">
                <a:solidFill>
                  <a:srgbClr val="0000CC"/>
                </a:solidFill>
              </a:rPr>
              <a:t>      M. </a:t>
            </a:r>
            <a:r>
              <a:rPr lang="en-US" sz="1600" dirty="0" err="1" smtClean="0">
                <a:solidFill>
                  <a:srgbClr val="0000CC"/>
                </a:solidFill>
              </a:rPr>
              <a:t>Grieser</a:t>
            </a:r>
            <a:r>
              <a:rPr lang="en-US" sz="1600" dirty="0" smtClean="0">
                <a:solidFill>
                  <a:srgbClr val="0000CC"/>
                </a:solidFill>
              </a:rPr>
              <a:t> (TSR)</a:t>
            </a:r>
          </a:p>
          <a:p>
            <a:r>
              <a:rPr lang="en-US" sz="1600" dirty="0" smtClean="0">
                <a:solidFill>
                  <a:srgbClr val="0000CC"/>
                </a:solidFill>
              </a:rPr>
              <a:t>      M. Pasini and M. Fraser (HIE-ISOLDE </a:t>
            </a:r>
            <a:r>
              <a:rPr lang="en-US" sz="1600" dirty="0" err="1" smtClean="0">
                <a:solidFill>
                  <a:srgbClr val="0000CC"/>
                </a:solidFill>
              </a:rPr>
              <a:t>linac</a:t>
            </a:r>
            <a:r>
              <a:rPr lang="en-US" sz="1600" dirty="0" smtClean="0">
                <a:solidFill>
                  <a:srgbClr val="0000CC"/>
                </a:solidFill>
              </a:rPr>
              <a:t>)</a:t>
            </a:r>
          </a:p>
          <a:p>
            <a:r>
              <a:rPr lang="en-US" sz="1600" dirty="0" smtClean="0">
                <a:solidFill>
                  <a:srgbClr val="0000CC"/>
                </a:solidFill>
              </a:rPr>
              <a:t>      P. Butler (beam storage times)</a:t>
            </a:r>
          </a:p>
          <a:p>
            <a:r>
              <a:rPr lang="en-US" sz="1600" dirty="0" smtClean="0">
                <a:solidFill>
                  <a:srgbClr val="0000CC"/>
                </a:solidFill>
              </a:rPr>
              <a:t>      D. Voulot (REX </a:t>
            </a:r>
            <a:r>
              <a:rPr lang="en-US" sz="1600" dirty="0" err="1" smtClean="0">
                <a:solidFill>
                  <a:srgbClr val="0000CC"/>
                </a:solidFill>
              </a:rPr>
              <a:t>linac</a:t>
            </a:r>
            <a:r>
              <a:rPr lang="en-US" sz="1600" dirty="0" smtClean="0">
                <a:solidFill>
                  <a:srgbClr val="0000CC"/>
                </a:solidFill>
              </a:rPr>
              <a:t> + interfacing)</a:t>
            </a:r>
            <a:endParaRPr lang="en-US" dirty="0" smtClean="0"/>
          </a:p>
        </p:txBody>
      </p:sp>
      <p:sp>
        <p:nvSpPr>
          <p:cNvPr id="3" name="Rectangle 2"/>
          <p:cNvSpPr/>
          <p:nvPr/>
        </p:nvSpPr>
        <p:spPr>
          <a:xfrm>
            <a:off x="1511811" y="4859378"/>
            <a:ext cx="2075312" cy="400110"/>
          </a:xfrm>
          <a:prstGeom prst="rect">
            <a:avLst/>
          </a:prstGeom>
        </p:spPr>
        <p:txBody>
          <a:bodyPr wrap="none">
            <a:spAutoFit/>
          </a:bodyPr>
          <a:lstStyle/>
          <a:p>
            <a:pPr lvl="0"/>
            <a:r>
              <a:rPr lang="en-US" sz="2000" dirty="0" smtClean="0">
                <a:solidFill>
                  <a:srgbClr val="FF6600"/>
                </a:solidFill>
              </a:rPr>
              <a:t>3. Your attention!</a:t>
            </a:r>
            <a:endParaRPr lang="en-US" sz="2000" dirty="0">
              <a:solidFill>
                <a:srgbClr val="FF6600"/>
              </a:solidFill>
            </a:endParaRPr>
          </a:p>
        </p:txBody>
      </p:sp>
      <p:sp>
        <p:nvSpPr>
          <p:cNvPr id="4" name="Rectangle 3"/>
          <p:cNvSpPr/>
          <p:nvPr/>
        </p:nvSpPr>
        <p:spPr>
          <a:xfrm>
            <a:off x="1466601" y="3687726"/>
            <a:ext cx="4572000" cy="707886"/>
          </a:xfrm>
          <a:prstGeom prst="rect">
            <a:avLst/>
          </a:prstGeom>
        </p:spPr>
        <p:txBody>
          <a:bodyPr>
            <a:spAutoFit/>
          </a:bodyPr>
          <a:lstStyle/>
          <a:p>
            <a:pPr lvl="0"/>
            <a:r>
              <a:rPr lang="en-US" sz="2000" dirty="0" smtClean="0">
                <a:solidFill>
                  <a:srgbClr val="A5C249">
                    <a:lumMod val="50000"/>
                  </a:srgbClr>
                </a:solidFill>
              </a:rPr>
              <a:t>2. Discussions with members in the </a:t>
            </a:r>
            <a:br>
              <a:rPr lang="en-US" sz="2000" dirty="0" smtClean="0">
                <a:solidFill>
                  <a:srgbClr val="A5C249">
                    <a:lumMod val="50000"/>
                  </a:srgbClr>
                </a:solidFill>
              </a:rPr>
            </a:br>
            <a:r>
              <a:rPr lang="en-US" sz="2000" dirty="0" smtClean="0">
                <a:solidFill>
                  <a:srgbClr val="A5C249">
                    <a:lumMod val="50000"/>
                  </a:srgbClr>
                </a:solidFill>
              </a:rPr>
              <a:t>    TSR@ ISOLDE working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496" y="2715904"/>
            <a:ext cx="3421578" cy="523220"/>
          </a:xfrm>
          <a:prstGeom prst="rect">
            <a:avLst/>
          </a:prstGeom>
          <a:noFill/>
        </p:spPr>
        <p:txBody>
          <a:bodyPr wrap="none" rtlCol="0">
            <a:spAutoFit/>
          </a:bodyPr>
          <a:lstStyle/>
          <a:p>
            <a:r>
              <a:rPr lang="en-US" sz="2800" dirty="0" smtClean="0"/>
              <a:t>Complementary slides</a:t>
            </a:r>
            <a:endParaRPr lang="en-US"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5115910" y="7754006"/>
            <a:ext cx="1109278" cy="339196"/>
          </a:xfrm>
          <a:prstGeom prst="rect">
            <a:avLst/>
          </a:prstGeom>
          <a:noFill/>
          <a:ln w="9525" algn="ctr">
            <a:noFill/>
            <a:miter lim="800000"/>
            <a:headEnd/>
            <a:tailEnd/>
          </a:ln>
        </p:spPr>
        <p:txBody>
          <a:bodyPr wrap="none" lIns="92075" tIns="46038" rIns="92075" bIns="46038">
            <a:spAutoFit/>
          </a:bodyPr>
          <a:lstStyle/>
          <a:p>
            <a:pPr>
              <a:spcBef>
                <a:spcPct val="20000"/>
              </a:spcBef>
              <a:buClr>
                <a:schemeClr val="bg1"/>
              </a:buClr>
              <a:buSzPct val="100000"/>
              <a:buFont typeface="Wingdings" pitchFamily="2" charset="2"/>
              <a:buNone/>
            </a:pPr>
            <a:r>
              <a:rPr lang="en-US" sz="1600" dirty="0">
                <a:latin typeface="Calibri" pitchFamily="34" charset="0"/>
              </a:rPr>
              <a:t>	</a:t>
            </a:r>
          </a:p>
        </p:txBody>
      </p:sp>
      <p:pic>
        <p:nvPicPr>
          <p:cNvPr id="99" name="Picture 2" descr="G:\Workspaces\r\RILIS\Photos\RILIS_Sony\DSC00048.JPG"/>
          <p:cNvPicPr>
            <a:picLocks noChangeAspect="1" noChangeArrowheads="1"/>
          </p:cNvPicPr>
          <p:nvPr>
            <p:custDataLst>
              <p:tags r:id="rId1"/>
            </p:custDataLst>
          </p:nvPr>
        </p:nvPicPr>
        <p:blipFill>
          <a:blip r:embed="rId6" cstate="print"/>
          <a:srcRect r="2115"/>
          <a:stretch>
            <a:fillRect/>
          </a:stretch>
        </p:blipFill>
        <p:spPr bwMode="auto">
          <a:xfrm>
            <a:off x="3633368" y="761999"/>
            <a:ext cx="5154096" cy="1161393"/>
          </a:xfrm>
          <a:prstGeom prst="rect">
            <a:avLst/>
          </a:prstGeom>
          <a:noFill/>
        </p:spPr>
      </p:pic>
      <p:pic>
        <p:nvPicPr>
          <p:cNvPr id="100" name="Picture 2"/>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8012" y="3370424"/>
            <a:ext cx="3200401" cy="3228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 name="Picture 102" descr="L:\Talks\LOGO collection\RILIS\rilis_logo.emf"/>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xmlns=""/>
              </a:ext>
            </a:extLst>
          </a:blip>
          <a:srcRect/>
          <a:stretch>
            <a:fillRect/>
          </a:stretch>
        </p:blipFill>
        <p:spPr bwMode="auto">
          <a:xfrm>
            <a:off x="8199712" y="220717"/>
            <a:ext cx="731603" cy="548680"/>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2"/>
          <p:cNvPicPr>
            <a:picLocks noChangeAspect="1" noChangeArrowheads="1"/>
          </p:cNvPicPr>
          <p:nvPr/>
        </p:nvPicPr>
        <p:blipFill>
          <a:blip r:embed="rId9" cstate="print"/>
          <a:srcRect l="6962" t="28983" r="4430" b="14520"/>
          <a:stretch>
            <a:fillRect/>
          </a:stretch>
        </p:blipFill>
        <p:spPr bwMode="auto">
          <a:xfrm>
            <a:off x="3406089" y="2283581"/>
            <a:ext cx="5485664" cy="4353702"/>
          </a:xfrm>
          <a:prstGeom prst="rect">
            <a:avLst/>
          </a:prstGeom>
          <a:noFill/>
          <a:ln w="9525">
            <a:noFill/>
            <a:miter lim="800000"/>
            <a:headEnd/>
            <a:tailEnd/>
          </a:ln>
        </p:spPr>
      </p:pic>
      <p:sp>
        <p:nvSpPr>
          <p:cNvPr id="106" name="TextBox 105"/>
          <p:cNvSpPr txBox="1"/>
          <p:nvPr/>
        </p:nvSpPr>
        <p:spPr>
          <a:xfrm>
            <a:off x="268014" y="867104"/>
            <a:ext cx="3395545" cy="1754326"/>
          </a:xfrm>
          <a:prstGeom prst="rect">
            <a:avLst/>
          </a:prstGeom>
          <a:noFill/>
        </p:spPr>
        <p:txBody>
          <a:bodyPr wrap="none" rtlCol="0">
            <a:spAutoFit/>
          </a:bodyPr>
          <a:lstStyle/>
          <a:p>
            <a:r>
              <a:rPr lang="en-US" dirty="0" smtClean="0"/>
              <a:t>Ionization in either</a:t>
            </a:r>
          </a:p>
          <a:p>
            <a:r>
              <a:rPr lang="en-US" dirty="0" smtClean="0"/>
              <a:t>* Surface ionizing sources for </a:t>
            </a:r>
          </a:p>
          <a:p>
            <a:r>
              <a:rPr lang="en-US" dirty="0" smtClean="0"/>
              <a:t>alkaline and alkaline earth metals</a:t>
            </a:r>
          </a:p>
          <a:p>
            <a:r>
              <a:rPr lang="en-US" dirty="0" smtClean="0"/>
              <a:t>* Various plasma sources </a:t>
            </a:r>
          </a:p>
          <a:p>
            <a:r>
              <a:rPr lang="en-US" dirty="0" smtClean="0"/>
              <a:t>         (FEBIAD, ECRIS, helicon)</a:t>
            </a:r>
          </a:p>
          <a:p>
            <a:r>
              <a:rPr lang="en-US" dirty="0" smtClean="0"/>
              <a:t>* Resonant laser ion source (RILIS)</a:t>
            </a:r>
            <a:endParaRPr lang="en-US" dirty="0"/>
          </a:p>
        </p:txBody>
      </p:sp>
      <p:sp>
        <p:nvSpPr>
          <p:cNvPr id="107" name="TextBox 106"/>
          <p:cNvSpPr txBox="1"/>
          <p:nvPr/>
        </p:nvSpPr>
        <p:spPr>
          <a:xfrm>
            <a:off x="4477407" y="268014"/>
            <a:ext cx="2794483" cy="369332"/>
          </a:xfrm>
          <a:prstGeom prst="rect">
            <a:avLst/>
          </a:prstGeom>
          <a:noFill/>
        </p:spPr>
        <p:txBody>
          <a:bodyPr wrap="none" rtlCol="0">
            <a:spAutoFit/>
          </a:bodyPr>
          <a:lstStyle/>
          <a:p>
            <a:r>
              <a:rPr lang="en-US" dirty="0" smtClean="0"/>
              <a:t>ISOLDE’s ion source flagship</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10267" t="29979" r="49256" b="16060"/>
          <a:stretch>
            <a:fillRect/>
          </a:stretch>
        </p:blipFill>
        <p:spPr bwMode="auto">
          <a:xfrm>
            <a:off x="259307" y="914400"/>
            <a:ext cx="4408227" cy="5418500"/>
          </a:xfrm>
          <a:prstGeom prst="rect">
            <a:avLst/>
          </a:prstGeom>
          <a:noFill/>
          <a:ln w="9525">
            <a:noFill/>
            <a:miter lim="800000"/>
            <a:headEnd/>
            <a:tailEnd/>
          </a:ln>
        </p:spPr>
      </p:pic>
      <p:pic>
        <p:nvPicPr>
          <p:cNvPr id="7" name="Picture 4" descr="Wenander_fig5"/>
          <p:cNvPicPr>
            <a:picLocks noChangeAspect="1" noChangeArrowheads="1"/>
          </p:cNvPicPr>
          <p:nvPr/>
        </p:nvPicPr>
        <p:blipFill>
          <a:blip r:embed="rId4" cstate="print"/>
          <a:srcRect r="38358" b="50275"/>
          <a:stretch>
            <a:fillRect/>
          </a:stretch>
        </p:blipFill>
        <p:spPr bwMode="auto">
          <a:xfrm>
            <a:off x="5197480" y="242311"/>
            <a:ext cx="3154950" cy="2835289"/>
          </a:xfrm>
          <a:prstGeom prst="rect">
            <a:avLst/>
          </a:prstGeom>
          <a:noFill/>
          <a:ln w="9525">
            <a:noFill/>
            <a:miter lim="800000"/>
            <a:headEnd/>
            <a:tailEnd/>
          </a:ln>
        </p:spPr>
      </p:pic>
      <p:sp>
        <p:nvSpPr>
          <p:cNvPr id="8" name="TextBox 7"/>
          <p:cNvSpPr txBox="1"/>
          <p:nvPr/>
        </p:nvSpPr>
        <p:spPr>
          <a:xfrm>
            <a:off x="1119116" y="395785"/>
            <a:ext cx="2477217" cy="369332"/>
          </a:xfrm>
          <a:prstGeom prst="rect">
            <a:avLst/>
          </a:prstGeom>
          <a:noFill/>
        </p:spPr>
        <p:txBody>
          <a:bodyPr wrap="none" rtlCol="0">
            <a:spAutoFit/>
          </a:bodyPr>
          <a:lstStyle/>
          <a:p>
            <a:r>
              <a:rPr lang="en-US" dirty="0" smtClean="0"/>
              <a:t>REX temporal properties</a:t>
            </a:r>
            <a:endParaRPr lang="en-US" dirty="0"/>
          </a:p>
        </p:txBody>
      </p:sp>
      <p:cxnSp>
        <p:nvCxnSpPr>
          <p:cNvPr id="10" name="Straight Arrow Connector 9"/>
          <p:cNvCxnSpPr/>
          <p:nvPr/>
        </p:nvCxnSpPr>
        <p:spPr>
          <a:xfrm flipV="1">
            <a:off x="1815152" y="2292824"/>
            <a:ext cx="4176215" cy="22791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46209" y="2183642"/>
            <a:ext cx="300250" cy="158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05516" y="1992578"/>
            <a:ext cx="1388522" cy="369332"/>
          </a:xfrm>
          <a:prstGeom prst="rect">
            <a:avLst/>
          </a:prstGeom>
          <a:noFill/>
        </p:spPr>
        <p:txBody>
          <a:bodyPr wrap="none" rtlCol="0">
            <a:spAutoFit/>
          </a:bodyPr>
          <a:lstStyle/>
          <a:p>
            <a:r>
              <a:rPr lang="en-US" dirty="0" smtClean="0"/>
              <a:t>FWHM 50 us</a:t>
            </a:r>
            <a:endParaRPr lang="en-US" dirty="0"/>
          </a:p>
        </p:txBody>
      </p:sp>
      <p:sp>
        <p:nvSpPr>
          <p:cNvPr id="12" name="TextBox 11"/>
          <p:cNvSpPr txBox="1"/>
          <p:nvPr/>
        </p:nvSpPr>
        <p:spPr>
          <a:xfrm>
            <a:off x="1805042" y="6151420"/>
            <a:ext cx="3242106" cy="461665"/>
          </a:xfrm>
          <a:prstGeom prst="rect">
            <a:avLst/>
          </a:prstGeom>
          <a:noFill/>
        </p:spPr>
        <p:txBody>
          <a:bodyPr wrap="none" rtlCol="0">
            <a:spAutoFit/>
          </a:bodyPr>
          <a:lstStyle/>
          <a:p>
            <a:r>
              <a:rPr lang="en-US" sz="1200" dirty="0" err="1" smtClean="0"/>
              <a:t>Miniball</a:t>
            </a:r>
            <a:r>
              <a:rPr lang="en-US" sz="1200" dirty="0" smtClean="0"/>
              <a:t> reference: ‘The </a:t>
            </a:r>
            <a:r>
              <a:rPr lang="en-US" sz="1200" dirty="0" err="1" smtClean="0"/>
              <a:t>Miniball</a:t>
            </a:r>
            <a:r>
              <a:rPr lang="en-US" sz="1200" dirty="0" smtClean="0"/>
              <a:t> at REX-ISOLDE’, </a:t>
            </a:r>
            <a:br>
              <a:rPr lang="en-US" sz="1200" dirty="0" smtClean="0"/>
            </a:br>
            <a:r>
              <a:rPr lang="en-US" sz="1200" dirty="0" smtClean="0"/>
              <a:t>J. Van de Walle., EPJ to be published</a:t>
            </a:r>
            <a:endParaRPr lang="en-US" sz="1200"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7712" t="27552" r="15129" b="6519"/>
          <a:stretch>
            <a:fillRect/>
          </a:stretch>
        </p:blipFill>
        <p:spPr bwMode="auto">
          <a:xfrm>
            <a:off x="5189517" y="7244838"/>
            <a:ext cx="4931628" cy="3630979"/>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9953" t="17733" r="6291" b="11336"/>
          <a:stretch>
            <a:fillRect/>
          </a:stretch>
        </p:blipFill>
        <p:spPr bwMode="auto">
          <a:xfrm>
            <a:off x="381000" y="533400"/>
            <a:ext cx="8496301" cy="60198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15498" t="32472" r="13653" b="13914"/>
          <a:stretch>
            <a:fillRect/>
          </a:stretch>
        </p:blipFill>
        <p:spPr bwMode="auto">
          <a:xfrm>
            <a:off x="0" y="7208999"/>
            <a:ext cx="5069305" cy="2877110"/>
          </a:xfrm>
          <a:prstGeom prst="rect">
            <a:avLst/>
          </a:prstGeom>
          <a:noFill/>
          <a:ln w="9525">
            <a:noFill/>
            <a:miter lim="800000"/>
            <a:headEnd/>
            <a:tailEnd/>
          </a:ln>
        </p:spPr>
      </p:pic>
      <p:sp>
        <p:nvSpPr>
          <p:cNvPr id="7" name="Rectangle 6"/>
          <p:cNvSpPr/>
          <p:nvPr/>
        </p:nvSpPr>
        <p:spPr>
          <a:xfrm>
            <a:off x="6068291" y="3491345"/>
            <a:ext cx="2719449" cy="2671950"/>
          </a:xfrm>
          <a:prstGeom prst="rect">
            <a:avLst/>
          </a:prstGeom>
          <a:solidFill>
            <a:srgbClr val="F2F2F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28157" y="4144494"/>
            <a:ext cx="835422" cy="615553"/>
          </a:xfrm>
          <a:prstGeom prst="rect">
            <a:avLst/>
          </a:prstGeom>
          <a:solidFill>
            <a:schemeClr val="bg1"/>
          </a:solidFill>
        </p:spPr>
        <p:txBody>
          <a:bodyPr wrap="square" lIns="0" tIns="0" rIns="0" bIns="0" rtlCol="0">
            <a:spAutoFit/>
          </a:bodyPr>
          <a:lstStyle/>
          <a:p>
            <a:r>
              <a:rPr lang="en-US" sz="2000" b="1" dirty="0" smtClean="0">
                <a:solidFill>
                  <a:srgbClr val="F62F00"/>
                </a:solidFill>
              </a:rPr>
              <a:t>by 2017</a:t>
            </a:r>
            <a:br>
              <a:rPr lang="en-US" sz="2000" b="1" dirty="0" smtClean="0">
                <a:solidFill>
                  <a:srgbClr val="F62F00"/>
                </a:solidFill>
              </a:rPr>
            </a:br>
            <a:endParaRPr lang="en-US" sz="2000" b="1" dirty="0">
              <a:solidFill>
                <a:srgbClr val="F62F00"/>
              </a:solidFill>
            </a:endParaRPr>
          </a:p>
        </p:txBody>
      </p:sp>
      <p:sp>
        <p:nvSpPr>
          <p:cNvPr id="9" name="Oval 8"/>
          <p:cNvSpPr/>
          <p:nvPr/>
        </p:nvSpPr>
        <p:spPr>
          <a:xfrm>
            <a:off x="1579410" y="4191990"/>
            <a:ext cx="1959437" cy="1389413"/>
          </a:xfrm>
          <a:prstGeom prst="ellipse">
            <a:avLst/>
          </a:prstGeom>
          <a:noFill/>
          <a:ln>
            <a:solidFill>
              <a:srgbClr val="F22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979714" y="4441371"/>
            <a:ext cx="1448790" cy="552203"/>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382" y="599080"/>
            <a:ext cx="3293915" cy="5201424"/>
          </a:xfrm>
          <a:prstGeom prst="rect">
            <a:avLst/>
          </a:prstGeom>
          <a:noFill/>
        </p:spPr>
        <p:txBody>
          <a:bodyPr wrap="none" rtlCol="0">
            <a:spAutoFit/>
          </a:bodyPr>
          <a:lstStyle/>
          <a:p>
            <a:r>
              <a:rPr lang="en-US" sz="2400" dirty="0" smtClean="0"/>
              <a:t>Vacuum system</a:t>
            </a:r>
          </a:p>
          <a:p>
            <a:endParaRPr lang="en-US" dirty="0" smtClean="0"/>
          </a:p>
          <a:p>
            <a:r>
              <a:rPr lang="en-US" dirty="0" smtClean="0"/>
              <a:t>Attainable pressure 5E-11 mbar</a:t>
            </a:r>
          </a:p>
          <a:p>
            <a:r>
              <a:rPr lang="en-US" dirty="0" smtClean="0"/>
              <a:t>Residual gas composition</a:t>
            </a:r>
          </a:p>
          <a:p>
            <a:r>
              <a:rPr lang="en-US" dirty="0" smtClean="0"/>
              <a:t>After a </a:t>
            </a:r>
            <a:r>
              <a:rPr lang="en-US" dirty="0" err="1" smtClean="0"/>
              <a:t>bakeout</a:t>
            </a:r>
            <a:r>
              <a:rPr lang="en-US" dirty="0" smtClean="0"/>
              <a:t> to 250  </a:t>
            </a:r>
            <a:r>
              <a:rPr lang="en-US" dirty="0" smtClean="0">
                <a:sym typeface="Symbol"/>
              </a:rPr>
              <a:t></a:t>
            </a:r>
            <a:r>
              <a:rPr lang="en-US" dirty="0" smtClean="0"/>
              <a:t>C</a:t>
            </a:r>
          </a:p>
          <a:p>
            <a:r>
              <a:rPr lang="en-US" sz="1600" dirty="0" smtClean="0"/>
              <a:t>	93% hydrogen</a:t>
            </a:r>
          </a:p>
          <a:p>
            <a:r>
              <a:rPr lang="en-US" sz="1600" dirty="0" smtClean="0"/>
              <a:t>	2% carbon, </a:t>
            </a:r>
          </a:p>
          <a:p>
            <a:r>
              <a:rPr lang="en-US" sz="1600" dirty="0" smtClean="0"/>
              <a:t>	1% nitrogen</a:t>
            </a:r>
          </a:p>
          <a:p>
            <a:r>
              <a:rPr lang="en-US" sz="1600" dirty="0" smtClean="0"/>
              <a:t>	6% oxygen and </a:t>
            </a:r>
          </a:p>
          <a:p>
            <a:r>
              <a:rPr lang="en-US" sz="1600" dirty="0" smtClean="0"/>
              <a:t>	0.3% argon</a:t>
            </a:r>
          </a:p>
          <a:p>
            <a:endParaRPr lang="en-US" dirty="0" smtClean="0"/>
          </a:p>
          <a:p>
            <a:r>
              <a:rPr lang="en-US" dirty="0" smtClean="0"/>
              <a:t>Integrated number of particles </a:t>
            </a:r>
          </a:p>
          <a:p>
            <a:r>
              <a:rPr lang="en-US" dirty="0" smtClean="0"/>
              <a:t>around the ring (for 5E-11 mbar) </a:t>
            </a:r>
          </a:p>
          <a:p>
            <a:r>
              <a:rPr lang="en-US" dirty="0" smtClean="0"/>
              <a:t>=&gt; ~7E9 cm</a:t>
            </a:r>
            <a:r>
              <a:rPr lang="en-US" baseline="30000" dirty="0" smtClean="0"/>
              <a:t>-2</a:t>
            </a:r>
          </a:p>
          <a:p>
            <a:endParaRPr lang="en-US" dirty="0" smtClean="0"/>
          </a:p>
          <a:p>
            <a:r>
              <a:rPr lang="en-US" dirty="0" smtClean="0"/>
              <a:t>Improve the vacuum?</a:t>
            </a:r>
          </a:p>
          <a:p>
            <a:r>
              <a:rPr lang="en-US" sz="1600" dirty="0" smtClean="0"/>
              <a:t>* NEG coat all vacuum tubes?</a:t>
            </a:r>
          </a:p>
          <a:p>
            <a:r>
              <a:rPr lang="en-US" sz="1600" dirty="0" smtClean="0"/>
              <a:t>* CERN NEG expertise</a:t>
            </a:r>
          </a:p>
          <a:p>
            <a:r>
              <a:rPr lang="en-US" sz="1600" dirty="0" smtClean="0"/>
              <a:t>* Design goal was 1E-12 mbar region</a:t>
            </a:r>
          </a:p>
        </p:txBody>
      </p:sp>
      <p:pic>
        <p:nvPicPr>
          <p:cNvPr id="45058" name="Picture 2"/>
          <p:cNvPicPr>
            <a:picLocks noChangeAspect="1" noChangeArrowheads="1"/>
          </p:cNvPicPr>
          <p:nvPr/>
        </p:nvPicPr>
        <p:blipFill>
          <a:blip r:embed="rId3" cstate="print"/>
          <a:srcRect l="14941" t="18883" r="3890" b="3807"/>
          <a:stretch>
            <a:fillRect/>
          </a:stretch>
        </p:blipFill>
        <p:spPr bwMode="auto">
          <a:xfrm>
            <a:off x="4230936" y="1441699"/>
            <a:ext cx="4782439" cy="3828197"/>
          </a:xfrm>
          <a:prstGeom prst="rect">
            <a:avLst/>
          </a:prstGeom>
          <a:noFill/>
          <a:ln w="9525">
            <a:noFill/>
            <a:miter lim="800000"/>
            <a:headEnd/>
            <a:tailEnd/>
          </a:ln>
        </p:spPr>
      </p:pic>
      <p:sp>
        <p:nvSpPr>
          <p:cNvPr id="4" name="Rectangle 3"/>
          <p:cNvSpPr/>
          <p:nvPr/>
        </p:nvSpPr>
        <p:spPr>
          <a:xfrm>
            <a:off x="4298873" y="586498"/>
            <a:ext cx="4572000" cy="646331"/>
          </a:xfrm>
          <a:prstGeom prst="rect">
            <a:avLst/>
          </a:prstGeom>
        </p:spPr>
        <p:txBody>
          <a:bodyPr>
            <a:spAutoFit/>
          </a:bodyPr>
          <a:lstStyle/>
          <a:p>
            <a:r>
              <a:rPr lang="en-US" i="1" dirty="0" smtClean="0">
                <a:solidFill>
                  <a:srgbClr val="FF0000"/>
                </a:solidFill>
              </a:rPr>
              <a:t>Vacuum in few E-11 mbar or better important for beam storage around 10 </a:t>
            </a:r>
            <a:r>
              <a:rPr lang="en-US" i="1" dirty="0" err="1" smtClean="0">
                <a:solidFill>
                  <a:srgbClr val="FF0000"/>
                </a:solidFill>
              </a:rPr>
              <a:t>MeV</a:t>
            </a:r>
            <a:r>
              <a:rPr lang="en-US" i="1" dirty="0" smtClean="0">
                <a:solidFill>
                  <a:srgbClr val="FF0000"/>
                </a:solidFill>
              </a:rPr>
              <a:t>/u</a:t>
            </a:r>
            <a:endParaRPr lang="en-US" i="1" dirty="0">
              <a:solidFill>
                <a:srgbClr val="FF0000"/>
              </a:solidFill>
            </a:endParaRPr>
          </a:p>
        </p:txBody>
      </p:sp>
      <p:sp>
        <p:nvSpPr>
          <p:cNvPr id="6" name="TextBox 5"/>
          <p:cNvSpPr txBox="1"/>
          <p:nvPr/>
        </p:nvSpPr>
        <p:spPr>
          <a:xfrm>
            <a:off x="4429680" y="5712031"/>
            <a:ext cx="4412683" cy="646331"/>
          </a:xfrm>
          <a:prstGeom prst="rect">
            <a:avLst/>
          </a:prstGeom>
          <a:noFill/>
        </p:spPr>
        <p:txBody>
          <a:bodyPr wrap="none" rtlCol="0">
            <a:spAutoFit/>
          </a:bodyPr>
          <a:lstStyle/>
          <a:p>
            <a:r>
              <a:rPr lang="en-US" dirty="0" smtClean="0"/>
              <a:t>Pump down: pumping station</a:t>
            </a:r>
          </a:p>
          <a:p>
            <a:r>
              <a:rPr lang="en-US" dirty="0" smtClean="0"/>
              <a:t>Steady state: getter, sublimation, NEG pumps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499" y="859995"/>
            <a:ext cx="7330340" cy="5293757"/>
          </a:xfrm>
          <a:prstGeom prst="rect">
            <a:avLst/>
          </a:prstGeom>
          <a:noFill/>
        </p:spPr>
        <p:txBody>
          <a:bodyPr wrap="none" rtlCol="0">
            <a:spAutoFit/>
          </a:bodyPr>
          <a:lstStyle/>
          <a:p>
            <a:r>
              <a:rPr lang="en-US" dirty="0" smtClean="0"/>
              <a:t>* 8 BPMs (vertical and horizontal positions)</a:t>
            </a:r>
          </a:p>
          <a:p>
            <a:r>
              <a:rPr lang="en-US" dirty="0" smtClean="0"/>
              <a:t/>
            </a:r>
            <a:br>
              <a:rPr lang="en-US" dirty="0" smtClean="0"/>
            </a:br>
            <a:r>
              <a:rPr lang="en-US" dirty="0" smtClean="0"/>
              <a:t>* Residual-gas ionization beam profile monitors. Spatial resolution +-0.3 mm</a:t>
            </a:r>
          </a:p>
          <a:p>
            <a:r>
              <a:rPr lang="en-US" sz="1600" dirty="0" smtClean="0"/>
              <a:t>	transverse beam temperature</a:t>
            </a:r>
          </a:p>
          <a:p>
            <a:r>
              <a:rPr lang="en-US" sz="1600" dirty="0" smtClean="0"/>
              <a:t>	</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Current transformer for DC and bunched beam</a:t>
            </a:r>
          </a:p>
          <a:p>
            <a:r>
              <a:rPr lang="en-US" dirty="0" smtClean="0"/>
              <a:t>	DC resolution 1 </a:t>
            </a:r>
            <a:r>
              <a:rPr lang="en-US" dirty="0" err="1" smtClean="0"/>
              <a:t>uA</a:t>
            </a:r>
            <a:r>
              <a:rPr lang="en-US" dirty="0" smtClean="0"/>
              <a:t>, bunched beam 10 nA</a:t>
            </a:r>
          </a:p>
          <a:p>
            <a:endParaRPr lang="en-US" dirty="0" smtClean="0"/>
          </a:p>
          <a:p>
            <a:r>
              <a:rPr lang="en-US" dirty="0" smtClean="0"/>
              <a:t>* </a:t>
            </a:r>
            <a:r>
              <a:rPr lang="en-US" dirty="0" err="1" smtClean="0"/>
              <a:t>Schottky</a:t>
            </a:r>
            <a:r>
              <a:rPr lang="en-US" dirty="0" smtClean="0"/>
              <a:t> pick-up for measuring the </a:t>
            </a:r>
            <a:r>
              <a:rPr lang="en-US" dirty="0" err="1" smtClean="0"/>
              <a:t>f</a:t>
            </a:r>
            <a:r>
              <a:rPr lang="en-US" baseline="-25000" dirty="0" err="1" smtClean="0"/>
              <a:t>rev</a:t>
            </a:r>
            <a:r>
              <a:rPr lang="en-US" dirty="0" smtClean="0"/>
              <a:t> and </a:t>
            </a:r>
            <a:r>
              <a:rPr lang="en-US" dirty="0" smtClean="0">
                <a:sym typeface="Symbol"/>
              </a:rPr>
              <a:t>p/p</a:t>
            </a:r>
            <a:r>
              <a:rPr lang="en-US" dirty="0" smtClean="0"/>
              <a:t> of a stored ion beam</a:t>
            </a:r>
          </a:p>
          <a:p>
            <a:endParaRPr lang="en-US" dirty="0" smtClean="0"/>
          </a:p>
          <a:p>
            <a:r>
              <a:rPr lang="en-US" dirty="0" smtClean="0"/>
              <a:t>* High-Q </a:t>
            </a:r>
            <a:r>
              <a:rPr lang="en-US" dirty="0" err="1" smtClean="0"/>
              <a:t>resonantor</a:t>
            </a:r>
            <a:r>
              <a:rPr lang="en-US" dirty="0" smtClean="0"/>
              <a:t> to be designed for single ion detection</a:t>
            </a:r>
          </a:p>
        </p:txBody>
      </p:sp>
      <p:sp>
        <p:nvSpPr>
          <p:cNvPr id="4" name="Rectangle 3"/>
          <p:cNvSpPr/>
          <p:nvPr/>
        </p:nvSpPr>
        <p:spPr>
          <a:xfrm>
            <a:off x="4059503" y="6019158"/>
            <a:ext cx="5951599" cy="830997"/>
          </a:xfrm>
          <a:prstGeom prst="rect">
            <a:avLst/>
          </a:prstGeom>
        </p:spPr>
        <p:txBody>
          <a:bodyPr wrap="square">
            <a:spAutoFit/>
          </a:bodyPr>
          <a:lstStyle/>
          <a:p>
            <a:endParaRPr lang="en-US" sz="1600" i="1" dirty="0" smtClean="0"/>
          </a:p>
          <a:p>
            <a:endParaRPr lang="en-US" sz="1600" i="1" dirty="0" smtClean="0"/>
          </a:p>
          <a:p>
            <a:endParaRPr lang="en-US" sz="1600" dirty="0" smtClean="0"/>
          </a:p>
        </p:txBody>
      </p:sp>
      <p:grpSp>
        <p:nvGrpSpPr>
          <p:cNvPr id="8" name="Group 7"/>
          <p:cNvGrpSpPr/>
          <p:nvPr/>
        </p:nvGrpSpPr>
        <p:grpSpPr>
          <a:xfrm>
            <a:off x="4672327" y="1911204"/>
            <a:ext cx="3877908" cy="2016169"/>
            <a:chOff x="4529822" y="2766227"/>
            <a:chExt cx="4288027" cy="2229395"/>
          </a:xfrm>
        </p:grpSpPr>
        <p:pic>
          <p:nvPicPr>
            <p:cNvPr id="44034" name="Picture 2"/>
            <p:cNvPicPr>
              <a:picLocks noChangeAspect="1" noChangeArrowheads="1"/>
            </p:cNvPicPr>
            <p:nvPr/>
          </p:nvPicPr>
          <p:blipFill>
            <a:blip r:embed="rId4" cstate="print"/>
            <a:srcRect l="6939" t="35434" r="6939" b="11288"/>
            <a:stretch>
              <a:fillRect/>
            </a:stretch>
          </p:blipFill>
          <p:spPr bwMode="auto">
            <a:xfrm>
              <a:off x="4529822" y="2766227"/>
              <a:ext cx="4288027" cy="2229395"/>
            </a:xfrm>
            <a:prstGeom prst="rect">
              <a:avLst/>
            </a:prstGeom>
            <a:noFill/>
            <a:ln w="9525">
              <a:noFill/>
              <a:miter lim="800000"/>
              <a:headEnd/>
              <a:tailEnd/>
            </a:ln>
          </p:spPr>
        </p:pic>
        <p:sp>
          <p:nvSpPr>
            <p:cNvPr id="5" name="TextBox 4"/>
            <p:cNvSpPr txBox="1"/>
            <p:nvPr/>
          </p:nvSpPr>
          <p:spPr>
            <a:xfrm>
              <a:off x="5894188" y="3012005"/>
              <a:ext cx="623889" cy="369332"/>
            </a:xfrm>
            <a:prstGeom prst="rect">
              <a:avLst/>
            </a:prstGeom>
            <a:noFill/>
          </p:spPr>
          <p:txBody>
            <a:bodyPr wrap="none" rtlCol="0">
              <a:spAutoFit/>
            </a:bodyPr>
            <a:lstStyle/>
            <a:p>
              <a:r>
                <a:rPr lang="en-US" dirty="0" smtClean="0"/>
                <a:t>MCP</a:t>
              </a:r>
              <a:endParaRPr lang="en-US" dirty="0"/>
            </a:p>
          </p:txBody>
        </p:sp>
      </p:grpSp>
      <p:graphicFrame>
        <p:nvGraphicFramePr>
          <p:cNvPr id="6" name="Object 5"/>
          <p:cNvGraphicFramePr>
            <a:graphicFrameLocks noChangeAspect="1"/>
          </p:cNvGraphicFramePr>
          <p:nvPr/>
        </p:nvGraphicFramePr>
        <p:xfrm>
          <a:off x="2206617" y="2688120"/>
          <a:ext cx="1547813" cy="701675"/>
        </p:xfrm>
        <a:graphic>
          <a:graphicData uri="http://schemas.openxmlformats.org/presentationml/2006/ole">
            <p:oleObj spid="_x0000_s7169" name="Equation" r:id="rId5" imgW="952200" imgH="431640" progId="Equation.3">
              <p:embed/>
            </p:oleObj>
          </a:graphicData>
        </a:graphic>
      </p:graphicFrame>
      <p:sp>
        <p:nvSpPr>
          <p:cNvPr id="7" name="Rectangle 6"/>
          <p:cNvSpPr/>
          <p:nvPr/>
        </p:nvSpPr>
        <p:spPr>
          <a:xfrm>
            <a:off x="5727627" y="418006"/>
            <a:ext cx="2333459" cy="461665"/>
          </a:xfrm>
          <a:prstGeom prst="rect">
            <a:avLst/>
          </a:prstGeom>
        </p:spPr>
        <p:txBody>
          <a:bodyPr wrap="none">
            <a:spAutoFit/>
          </a:bodyPr>
          <a:lstStyle/>
          <a:p>
            <a:pPr lvl="0"/>
            <a:r>
              <a:rPr lang="en-US" sz="2400" dirty="0" smtClean="0">
                <a:solidFill>
                  <a:prstClr val="black"/>
                </a:solidFill>
              </a:rPr>
              <a:t>Detector systems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l="21571" t="39828" r="19144" b="21315"/>
          <a:stretch>
            <a:fillRect/>
          </a:stretch>
        </p:blipFill>
        <p:spPr bwMode="auto">
          <a:xfrm>
            <a:off x="3373299" y="803251"/>
            <a:ext cx="5663821" cy="3275463"/>
          </a:xfrm>
          <a:prstGeom prst="rect">
            <a:avLst/>
          </a:prstGeom>
          <a:noFill/>
          <a:ln w="9525">
            <a:noFill/>
            <a:miter lim="800000"/>
            <a:headEnd/>
            <a:tailEnd/>
          </a:ln>
        </p:spPr>
      </p:pic>
      <p:sp>
        <p:nvSpPr>
          <p:cNvPr id="4" name="Rectangle 3"/>
          <p:cNvSpPr/>
          <p:nvPr/>
        </p:nvSpPr>
        <p:spPr>
          <a:xfrm>
            <a:off x="469076" y="1031638"/>
            <a:ext cx="4572000" cy="800219"/>
          </a:xfrm>
          <a:prstGeom prst="rect">
            <a:avLst/>
          </a:prstGeom>
        </p:spPr>
        <p:txBody>
          <a:bodyPr>
            <a:spAutoFit/>
          </a:bodyPr>
          <a:lstStyle/>
          <a:p>
            <a:r>
              <a:rPr lang="en-US" dirty="0" smtClean="0"/>
              <a:t>Laser cooling used for:</a:t>
            </a:r>
          </a:p>
          <a:p>
            <a:r>
              <a:rPr lang="en-US" sz="1400" dirty="0" smtClean="0"/>
              <a:t>1. Cooling the beam</a:t>
            </a:r>
          </a:p>
          <a:p>
            <a:r>
              <a:rPr lang="en-US" sz="1400" dirty="0" smtClean="0"/>
              <a:t>2. Store </a:t>
            </a:r>
            <a:r>
              <a:rPr lang="en-US" sz="1400" dirty="0" err="1" smtClean="0"/>
              <a:t>ultracold</a:t>
            </a:r>
            <a:r>
              <a:rPr lang="en-US" sz="1400" dirty="0" smtClean="0"/>
              <a:t> precision target in the ring</a:t>
            </a:r>
          </a:p>
        </p:txBody>
      </p:sp>
      <p:sp>
        <p:nvSpPr>
          <p:cNvPr id="6" name="TextBox 5"/>
          <p:cNvSpPr txBox="1"/>
          <p:nvPr/>
        </p:nvSpPr>
        <p:spPr>
          <a:xfrm rot="16200000">
            <a:off x="7430166" y="1988221"/>
            <a:ext cx="2096491" cy="400110"/>
          </a:xfrm>
          <a:prstGeom prst="rect">
            <a:avLst/>
          </a:prstGeom>
          <a:noFill/>
        </p:spPr>
        <p:txBody>
          <a:bodyPr wrap="square" rtlCol="0">
            <a:spAutoFit/>
          </a:bodyPr>
          <a:lstStyle/>
          <a:p>
            <a:r>
              <a:rPr lang="en-US" sz="1000" dirty="0" smtClean="0"/>
              <a:t>J. </a:t>
            </a:r>
            <a:r>
              <a:rPr lang="en-US" sz="1000" dirty="0" err="1" smtClean="0"/>
              <a:t>Kleinert</a:t>
            </a:r>
            <a:r>
              <a:rPr lang="en-US" sz="1000" dirty="0" smtClean="0"/>
              <a:t> et al, Hyperfine Interactions 146/47, (20030 189-195</a:t>
            </a:r>
            <a:endParaRPr lang="en-US" sz="1000" dirty="0"/>
          </a:p>
        </p:txBody>
      </p:sp>
      <p:sp>
        <p:nvSpPr>
          <p:cNvPr id="7" name="TextBox 6"/>
          <p:cNvSpPr txBox="1"/>
          <p:nvPr/>
        </p:nvSpPr>
        <p:spPr>
          <a:xfrm>
            <a:off x="498763" y="298354"/>
            <a:ext cx="2638030" cy="461665"/>
          </a:xfrm>
          <a:prstGeom prst="rect">
            <a:avLst/>
          </a:prstGeom>
          <a:noFill/>
        </p:spPr>
        <p:txBody>
          <a:bodyPr wrap="none" rtlCol="0">
            <a:spAutoFit/>
          </a:bodyPr>
          <a:lstStyle/>
          <a:p>
            <a:r>
              <a:rPr lang="en-US" sz="2400" dirty="0" smtClean="0"/>
              <a:t>Laser cooling in TSR</a:t>
            </a:r>
            <a:endParaRPr lang="en-US" sz="2400" dirty="0"/>
          </a:p>
        </p:txBody>
      </p:sp>
      <p:sp>
        <p:nvSpPr>
          <p:cNvPr id="8" name="Rectangle 7"/>
          <p:cNvSpPr/>
          <p:nvPr/>
        </p:nvSpPr>
        <p:spPr>
          <a:xfrm>
            <a:off x="528450" y="3964862"/>
            <a:ext cx="7356766" cy="2585323"/>
          </a:xfrm>
          <a:prstGeom prst="rect">
            <a:avLst/>
          </a:prstGeom>
        </p:spPr>
        <p:txBody>
          <a:bodyPr wrap="square">
            <a:spAutoFit/>
          </a:bodyPr>
          <a:lstStyle/>
          <a:p>
            <a:r>
              <a:rPr lang="en-US" dirty="0" smtClean="0"/>
              <a:t>Results</a:t>
            </a:r>
          </a:p>
          <a:p>
            <a:r>
              <a:rPr lang="en-US" sz="1600" dirty="0" smtClean="0"/>
              <a:t>1a. Very high phase-space densities are achieved by three dimensional laser cooling of a coasting </a:t>
            </a:r>
            <a:r>
              <a:rPr lang="en-US" sz="1600" baseline="30000" dirty="0" smtClean="0"/>
              <a:t>9</a:t>
            </a:r>
            <a:r>
              <a:rPr lang="en-US" sz="1600" dirty="0" smtClean="0"/>
              <a:t>Be</a:t>
            </a:r>
            <a:r>
              <a:rPr lang="en-US" sz="1600" baseline="30000" dirty="0" smtClean="0"/>
              <a:t>+</a:t>
            </a:r>
            <a:r>
              <a:rPr lang="en-US" sz="1600" dirty="0" smtClean="0"/>
              <a:t> beam at 7.3 </a:t>
            </a:r>
            <a:r>
              <a:rPr lang="en-US" sz="1600" dirty="0" err="1" smtClean="0"/>
              <a:t>MeV</a:t>
            </a:r>
            <a:r>
              <a:rPr lang="en-US" sz="1600" dirty="0" smtClean="0"/>
              <a:t>. </a:t>
            </a:r>
          </a:p>
          <a:p>
            <a:endParaRPr lang="en-US" sz="1600" dirty="0" smtClean="0"/>
          </a:p>
          <a:p>
            <a:r>
              <a:rPr lang="en-US" sz="1600" dirty="0" smtClean="0"/>
              <a:t>1b. Unprecedented low ion temperatures, </a:t>
            </a:r>
            <a:r>
              <a:rPr lang="en-US" sz="1600" dirty="0" smtClean="0">
                <a:sym typeface="Symbol"/>
              </a:rPr>
              <a:t></a:t>
            </a:r>
            <a:r>
              <a:rPr lang="en-US" sz="1600" dirty="0" smtClean="0"/>
              <a:t>p/p~1E-7</a:t>
            </a:r>
          </a:p>
          <a:p>
            <a:endParaRPr lang="en-US" sz="1600" dirty="0" smtClean="0"/>
          </a:p>
          <a:p>
            <a:r>
              <a:rPr lang="en-US" sz="1600" dirty="0" smtClean="0"/>
              <a:t>2. Laser-cooled, trapped Cs atoms are used as an </a:t>
            </a:r>
            <a:r>
              <a:rPr lang="en-US" sz="1600" dirty="0" err="1" smtClean="0"/>
              <a:t>ultracold</a:t>
            </a:r>
            <a:r>
              <a:rPr lang="en-US" sz="1600" dirty="0" smtClean="0"/>
              <a:t> precision target for the study of ion–atom interactions with a 74 </a:t>
            </a:r>
            <a:r>
              <a:rPr lang="en-US" sz="1600" dirty="0" err="1" smtClean="0"/>
              <a:t>MeV</a:t>
            </a:r>
            <a:r>
              <a:rPr lang="en-US" sz="1600" dirty="0" smtClean="0"/>
              <a:t> beam of </a:t>
            </a:r>
            <a:r>
              <a:rPr lang="en-US" sz="1600" baseline="30000" dirty="0" smtClean="0"/>
              <a:t>12</a:t>
            </a:r>
            <a:r>
              <a:rPr lang="en-US" sz="1600" dirty="0" smtClean="0"/>
              <a:t>C</a:t>
            </a:r>
            <a:r>
              <a:rPr lang="en-US" sz="1600" baseline="30000" dirty="0" smtClean="0"/>
              <a:t>6+</a:t>
            </a:r>
            <a:r>
              <a:rPr lang="en-US" sz="1600" dirty="0" smtClean="0"/>
              <a:t> ions.</a:t>
            </a:r>
          </a:p>
          <a:p>
            <a:endParaRPr lang="en-US" sz="1600" dirty="0" smtClean="0"/>
          </a:p>
          <a:p>
            <a:r>
              <a:rPr lang="en-US" sz="1600" dirty="0" smtClean="0"/>
              <a:t>* Stopped 10 years ago (at TSR energies limited number of ions Li+, Be+, Mg+)</a:t>
            </a:r>
            <a:endParaRPr lang="en-US" sz="1600" dirty="0"/>
          </a:p>
        </p:txBody>
      </p:sp>
      <p:sp>
        <p:nvSpPr>
          <p:cNvPr id="9" name="Rectangle 8"/>
          <p:cNvSpPr/>
          <p:nvPr/>
        </p:nvSpPr>
        <p:spPr>
          <a:xfrm>
            <a:off x="427512" y="2215167"/>
            <a:ext cx="4750130" cy="1015663"/>
          </a:xfrm>
          <a:prstGeom prst="rect">
            <a:avLst/>
          </a:prstGeom>
        </p:spPr>
        <p:txBody>
          <a:bodyPr wrap="square">
            <a:spAutoFit/>
          </a:bodyPr>
          <a:lstStyle/>
          <a:p>
            <a:r>
              <a:rPr lang="en-US" dirty="0" smtClean="0"/>
              <a:t>Method:</a:t>
            </a:r>
          </a:p>
          <a:p>
            <a:r>
              <a:rPr lang="en-US" sz="1400" dirty="0" smtClean="0"/>
              <a:t>Light-pressure force in a near-resonance laser field </a:t>
            </a:r>
            <a:br>
              <a:rPr lang="en-US" sz="1400" dirty="0" smtClean="0"/>
            </a:br>
            <a:r>
              <a:rPr lang="en-US" sz="1400" dirty="0" smtClean="0"/>
              <a:t>-&gt; longitudinal ion motion cooling </a:t>
            </a:r>
            <a:br>
              <a:rPr lang="en-US" sz="1400" dirty="0" smtClean="0"/>
            </a:br>
            <a:r>
              <a:rPr lang="en-US" sz="1400" dirty="0" smtClean="0"/>
              <a:t>-&gt; coupling to transverse motion for transverse cooling</a:t>
            </a:r>
            <a:endParaRPr lang="en-US"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3394" y="483920"/>
            <a:ext cx="7086600" cy="5513119"/>
            <a:chOff x="-1295400" y="5257800"/>
            <a:chExt cx="7086600" cy="5513119"/>
          </a:xfrm>
        </p:grpSpPr>
        <p:pic>
          <p:nvPicPr>
            <p:cNvPr id="4" name="Picture 3"/>
            <p:cNvPicPr>
              <a:picLocks noChangeAspect="1" noChangeArrowheads="1"/>
            </p:cNvPicPr>
            <p:nvPr/>
          </p:nvPicPr>
          <p:blipFill>
            <a:blip r:embed="rId3" cstate="print"/>
            <a:srcRect l="9066" t="29145" r="8176" b="12461"/>
            <a:stretch>
              <a:fillRect/>
            </a:stretch>
          </p:blipFill>
          <p:spPr bwMode="auto">
            <a:xfrm>
              <a:off x="-1295400" y="5257800"/>
              <a:ext cx="7086600" cy="5334000"/>
            </a:xfrm>
            <a:prstGeom prst="rect">
              <a:avLst/>
            </a:prstGeom>
            <a:noFill/>
            <a:ln w="9525">
              <a:noFill/>
              <a:miter lim="800000"/>
              <a:headEnd/>
              <a:tailEnd/>
            </a:ln>
          </p:spPr>
        </p:pic>
        <p:sp>
          <p:nvSpPr>
            <p:cNvPr id="5" name="TextBox 4"/>
            <p:cNvSpPr txBox="1"/>
            <p:nvPr/>
          </p:nvSpPr>
          <p:spPr>
            <a:xfrm>
              <a:off x="-510995" y="10518569"/>
              <a:ext cx="1496648" cy="252350"/>
            </a:xfrm>
            <a:prstGeom prst="rect">
              <a:avLst/>
            </a:prstGeom>
            <a:noFill/>
          </p:spPr>
          <p:txBody>
            <a:bodyPr wrap="square" rtlCol="0">
              <a:spAutoFit/>
            </a:bodyPr>
            <a:lstStyle/>
            <a:p>
              <a:r>
                <a:rPr lang="en-US" sz="1000" dirty="0" smtClean="0"/>
                <a:t>Taken from D. A. </a:t>
              </a:r>
              <a:r>
                <a:rPr lang="en-US" sz="1000" dirty="0" err="1" smtClean="0"/>
                <a:t>Orlov</a:t>
              </a:r>
              <a:endParaRPr lang="en-US" sz="1000" dirty="0"/>
            </a:p>
          </p:txBody>
        </p:sp>
      </p:grpSp>
      <p:sp>
        <p:nvSpPr>
          <p:cNvPr id="9" name="Rectangle 8"/>
          <p:cNvSpPr/>
          <p:nvPr/>
        </p:nvSpPr>
        <p:spPr>
          <a:xfrm>
            <a:off x="1995055" y="391885"/>
            <a:ext cx="4144488" cy="593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61557" y="299253"/>
            <a:ext cx="3736664" cy="461665"/>
          </a:xfrm>
          <a:prstGeom prst="rect">
            <a:avLst/>
          </a:prstGeom>
        </p:spPr>
        <p:txBody>
          <a:bodyPr wrap="none">
            <a:spAutoFit/>
          </a:bodyPr>
          <a:lstStyle/>
          <a:p>
            <a:r>
              <a:rPr lang="en-US" sz="2400" dirty="0" smtClean="0"/>
              <a:t>TSR </a:t>
            </a:r>
            <a:r>
              <a:rPr lang="en-US" sz="2400" dirty="0" err="1" smtClean="0"/>
              <a:t>ultracold</a:t>
            </a:r>
            <a:r>
              <a:rPr lang="en-US" sz="2400" dirty="0" smtClean="0"/>
              <a:t> electron target</a:t>
            </a:r>
          </a:p>
        </p:txBody>
      </p:sp>
      <p:sp>
        <p:nvSpPr>
          <p:cNvPr id="10" name="Rectangle 9"/>
          <p:cNvSpPr/>
          <p:nvPr/>
        </p:nvSpPr>
        <p:spPr>
          <a:xfrm>
            <a:off x="3758549" y="4537801"/>
            <a:ext cx="5314208" cy="2062103"/>
          </a:xfrm>
          <a:prstGeom prst="rect">
            <a:avLst/>
          </a:prstGeom>
        </p:spPr>
        <p:txBody>
          <a:bodyPr wrap="square">
            <a:spAutoFit/>
          </a:bodyPr>
          <a:lstStyle/>
          <a:p>
            <a:r>
              <a:rPr lang="en-US" sz="1600" dirty="0" smtClean="0"/>
              <a:t>* TSR the only(?) heavy-ion storage ring equipped with two independent merged electron-ion facilities. </a:t>
            </a:r>
          </a:p>
          <a:p>
            <a:endParaRPr lang="en-US" sz="1600" dirty="0" smtClean="0"/>
          </a:p>
          <a:p>
            <a:r>
              <a:rPr lang="en-US" sz="1600" dirty="0" smtClean="0"/>
              <a:t>* Electron cooler normally operated in velocity-matched </a:t>
            </a:r>
            <a:br>
              <a:rPr lang="en-US" sz="1600" dirty="0" smtClean="0"/>
            </a:br>
            <a:r>
              <a:rPr lang="en-US" sz="1600" dirty="0" smtClean="0"/>
              <a:t>mode -&gt; ion beam is continuously phase-space cooled. </a:t>
            </a:r>
          </a:p>
          <a:p>
            <a:endParaRPr lang="en-US" sz="1600" dirty="0" smtClean="0"/>
          </a:p>
          <a:p>
            <a:r>
              <a:rPr lang="en-US" sz="1600" dirty="0" smtClean="0"/>
              <a:t>* The electron target can be detuned in velocity with respect to the ions. Used for electron-ion recombination experiments.</a:t>
            </a:r>
          </a:p>
        </p:txBody>
      </p:sp>
      <p:sp>
        <p:nvSpPr>
          <p:cNvPr id="11" name="Rectangle 10"/>
          <p:cNvSpPr/>
          <p:nvPr/>
        </p:nvSpPr>
        <p:spPr>
          <a:xfrm>
            <a:off x="249382" y="5272644"/>
            <a:ext cx="391886" cy="5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Group 24"/>
          <p:cNvGrpSpPr/>
          <p:nvPr/>
        </p:nvGrpSpPr>
        <p:grpSpPr>
          <a:xfrm>
            <a:off x="5528178" y="806686"/>
            <a:ext cx="3838793" cy="3750348"/>
            <a:chOff x="5611303" y="1032311"/>
            <a:chExt cx="3838793" cy="3750348"/>
          </a:xfrm>
        </p:grpSpPr>
        <p:pic>
          <p:nvPicPr>
            <p:cNvPr id="5" name="Picture 1"/>
            <p:cNvPicPr>
              <a:picLocks noChangeAspect="1" noChangeArrowheads="1"/>
            </p:cNvPicPr>
            <p:nvPr/>
          </p:nvPicPr>
          <p:blipFill>
            <a:blip r:embed="rId3" cstate="print"/>
            <a:srcRect l="33196" t="25311" r="4860" b="10734"/>
            <a:stretch>
              <a:fillRect/>
            </a:stretch>
          </p:blipFill>
          <p:spPr bwMode="auto">
            <a:xfrm>
              <a:off x="5611303" y="1032311"/>
              <a:ext cx="2491398" cy="3750348"/>
            </a:xfrm>
            <a:prstGeom prst="rect">
              <a:avLst/>
            </a:prstGeom>
            <a:noFill/>
            <a:ln w="9525">
              <a:noFill/>
              <a:miter lim="800000"/>
              <a:headEnd/>
              <a:tailEnd/>
            </a:ln>
          </p:spPr>
        </p:pic>
        <p:cxnSp>
          <p:nvCxnSpPr>
            <p:cNvPr id="7" name="Straight Arrow Connector 6"/>
            <p:cNvCxnSpPr/>
            <p:nvPr/>
          </p:nvCxnSpPr>
          <p:spPr>
            <a:xfrm rot="10800000">
              <a:off x="7235153" y="3176420"/>
              <a:ext cx="1261241" cy="37837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920844" y="2862937"/>
              <a:ext cx="1529252" cy="1169551"/>
            </a:xfrm>
            <a:prstGeom prst="rect">
              <a:avLst/>
            </a:prstGeom>
            <a:noFill/>
          </p:spPr>
          <p:txBody>
            <a:bodyPr wrap="square" rtlCol="0">
              <a:spAutoFit/>
            </a:bodyPr>
            <a:lstStyle/>
            <a:p>
              <a:r>
                <a:rPr lang="en-US" sz="1400" dirty="0" smtClean="0"/>
                <a:t>Pulsed (100 us) </a:t>
              </a:r>
            </a:p>
            <a:p>
              <a:r>
                <a:rPr lang="en-US" sz="1400" dirty="0" smtClean="0"/>
                <a:t>proton beam</a:t>
              </a:r>
            </a:p>
            <a:p>
              <a:endParaRPr lang="en-US" sz="1400" dirty="0" smtClean="0"/>
            </a:p>
            <a:p>
              <a:r>
                <a:rPr lang="en-US" sz="1400" dirty="0" smtClean="0"/>
                <a:t>1.4 </a:t>
              </a:r>
              <a:r>
                <a:rPr lang="en-US" sz="1400" dirty="0" err="1" smtClean="0"/>
                <a:t>GeV</a:t>
              </a:r>
              <a:endParaRPr lang="en-US" sz="1400" dirty="0" smtClean="0"/>
            </a:p>
            <a:p>
              <a:r>
                <a:rPr lang="en-US" sz="1400" dirty="0" smtClean="0"/>
                <a:t>future 2 </a:t>
              </a:r>
              <a:r>
                <a:rPr lang="en-US" sz="1400" dirty="0" err="1" smtClean="0"/>
                <a:t>GeV</a:t>
              </a:r>
              <a:r>
                <a:rPr lang="en-US" sz="1400" dirty="0" smtClean="0"/>
                <a:t> </a:t>
              </a:r>
              <a:endParaRPr lang="en-US" sz="1400" dirty="0"/>
            </a:p>
          </p:txBody>
        </p:sp>
        <p:sp>
          <p:nvSpPr>
            <p:cNvPr id="12" name="TextBox 11"/>
            <p:cNvSpPr txBox="1"/>
            <p:nvPr/>
          </p:nvSpPr>
          <p:spPr>
            <a:xfrm>
              <a:off x="5710192" y="4264237"/>
              <a:ext cx="2436289" cy="492443"/>
            </a:xfrm>
            <a:prstGeom prst="rect">
              <a:avLst/>
            </a:prstGeom>
            <a:solidFill>
              <a:schemeClr val="bg1"/>
            </a:solidFill>
          </p:spPr>
          <p:txBody>
            <a:bodyPr wrap="square" rtlCol="0">
              <a:spAutoFit/>
            </a:bodyPr>
            <a:lstStyle/>
            <a:p>
              <a:pPr algn="ctr"/>
              <a:r>
                <a:rPr lang="en-US" sz="1400" dirty="0" smtClean="0"/>
                <a:t>Standard ISOLDE target unit   </a:t>
              </a:r>
              <a:br>
                <a:rPr lang="en-US" sz="1400" dirty="0" smtClean="0"/>
              </a:br>
              <a:r>
                <a:rPr lang="en-US" sz="1200" dirty="0" smtClean="0"/>
                <a:t>(courtesy S. Marzari)</a:t>
              </a:r>
              <a:endParaRPr lang="en-US" sz="1400" dirty="0"/>
            </a:p>
          </p:txBody>
        </p:sp>
      </p:grpSp>
      <p:sp>
        <p:nvSpPr>
          <p:cNvPr id="13" name="Rectangle 12"/>
          <p:cNvSpPr/>
          <p:nvPr/>
        </p:nvSpPr>
        <p:spPr>
          <a:xfrm>
            <a:off x="306913" y="4733918"/>
            <a:ext cx="4740097" cy="1877437"/>
          </a:xfrm>
          <a:prstGeom prst="rect">
            <a:avLst/>
          </a:prstGeom>
        </p:spPr>
        <p:txBody>
          <a:bodyPr wrap="square">
            <a:spAutoFit/>
          </a:bodyPr>
          <a:lstStyle/>
          <a:p>
            <a:pPr>
              <a:spcBef>
                <a:spcPts val="600"/>
              </a:spcBef>
            </a:pPr>
            <a:r>
              <a:rPr lang="en-US" sz="1600" dirty="0" smtClean="0">
                <a:solidFill>
                  <a:srgbClr val="C00000"/>
                </a:solidFill>
              </a:rPr>
              <a:t>* &lt;3.3E13 protons per pulse every N*1.2 s (N=1,2,3…)</a:t>
            </a:r>
          </a:p>
          <a:p>
            <a:pPr>
              <a:spcBef>
                <a:spcPts val="600"/>
              </a:spcBef>
            </a:pPr>
            <a:r>
              <a:rPr lang="en-US" sz="1600" dirty="0" smtClean="0">
                <a:solidFill>
                  <a:srgbClr val="C00000"/>
                </a:solidFill>
              </a:rPr>
              <a:t>* &lt;2 </a:t>
            </a:r>
            <a:r>
              <a:rPr lang="en-US" sz="1600" dirty="0" err="1" smtClean="0">
                <a:solidFill>
                  <a:srgbClr val="C00000"/>
                </a:solidFill>
              </a:rPr>
              <a:t>uA</a:t>
            </a:r>
            <a:r>
              <a:rPr lang="en-US" sz="1600" dirty="0" smtClean="0">
                <a:solidFill>
                  <a:srgbClr val="C00000"/>
                </a:solidFill>
              </a:rPr>
              <a:t> average proton current on the target</a:t>
            </a:r>
          </a:p>
          <a:p>
            <a:pPr>
              <a:spcBef>
                <a:spcPts val="600"/>
              </a:spcBef>
            </a:pPr>
            <a:r>
              <a:rPr lang="en-US" sz="1600" dirty="0" smtClean="0">
                <a:solidFill>
                  <a:srgbClr val="C00000"/>
                </a:solidFill>
              </a:rPr>
              <a:t>* Target material: </a:t>
            </a:r>
            <a:r>
              <a:rPr lang="en-US" sz="1600" dirty="0" err="1" smtClean="0">
                <a:solidFill>
                  <a:srgbClr val="C00000"/>
                </a:solidFill>
              </a:rPr>
              <a:t>UCx</a:t>
            </a:r>
            <a:r>
              <a:rPr lang="en-US" sz="1600" dirty="0" smtClean="0">
                <a:solidFill>
                  <a:srgbClr val="C00000"/>
                </a:solidFill>
              </a:rPr>
              <a:t>, </a:t>
            </a:r>
            <a:r>
              <a:rPr lang="en-US" sz="1600" dirty="0" err="1" smtClean="0">
                <a:solidFill>
                  <a:srgbClr val="C00000"/>
                </a:solidFill>
              </a:rPr>
              <a:t>SiC</a:t>
            </a:r>
            <a:r>
              <a:rPr lang="en-US" sz="1600" dirty="0" smtClean="0">
                <a:solidFill>
                  <a:srgbClr val="C00000"/>
                </a:solidFill>
              </a:rPr>
              <a:t>, </a:t>
            </a:r>
            <a:r>
              <a:rPr lang="en-US" sz="1600" dirty="0" err="1" smtClean="0">
                <a:solidFill>
                  <a:srgbClr val="C00000"/>
                </a:solidFill>
              </a:rPr>
              <a:t>CaO</a:t>
            </a:r>
            <a:r>
              <a:rPr lang="en-US" sz="1600" dirty="0" smtClean="0">
                <a:solidFill>
                  <a:srgbClr val="C00000"/>
                </a:solidFill>
              </a:rPr>
              <a:t>, YO, molten </a:t>
            </a:r>
            <a:r>
              <a:rPr lang="en-US" sz="1600" dirty="0" err="1" smtClean="0">
                <a:solidFill>
                  <a:srgbClr val="C00000"/>
                </a:solidFill>
              </a:rPr>
              <a:t>Pb</a:t>
            </a:r>
            <a:r>
              <a:rPr lang="en-US" sz="1600" dirty="0" smtClean="0">
                <a:solidFill>
                  <a:srgbClr val="C00000"/>
                </a:solidFill>
              </a:rPr>
              <a:t> etc</a:t>
            </a:r>
          </a:p>
          <a:p>
            <a:pPr>
              <a:spcBef>
                <a:spcPts val="600"/>
              </a:spcBef>
            </a:pPr>
            <a:r>
              <a:rPr lang="en-US" sz="1600" dirty="0" smtClean="0">
                <a:solidFill>
                  <a:srgbClr val="C00000"/>
                </a:solidFill>
              </a:rPr>
              <a:t>* Material diffusion, effusion and sticking time</a:t>
            </a:r>
            <a:br>
              <a:rPr lang="en-US" sz="1600" dirty="0" smtClean="0">
                <a:solidFill>
                  <a:srgbClr val="C00000"/>
                </a:solidFill>
              </a:rPr>
            </a:br>
            <a:r>
              <a:rPr lang="en-US" sz="1600" dirty="0" smtClean="0">
                <a:solidFill>
                  <a:srgbClr val="C00000"/>
                </a:solidFill>
              </a:rPr>
              <a:t>   govern the release time</a:t>
            </a:r>
          </a:p>
          <a:p>
            <a:pPr>
              <a:spcBef>
                <a:spcPts val="600"/>
              </a:spcBef>
            </a:pPr>
            <a:r>
              <a:rPr lang="en-US" sz="1600" dirty="0" smtClean="0">
                <a:solidFill>
                  <a:srgbClr val="C00000"/>
                </a:solidFill>
              </a:rPr>
              <a:t>* Magnetic separator</a:t>
            </a:r>
          </a:p>
        </p:txBody>
      </p:sp>
      <p:sp>
        <p:nvSpPr>
          <p:cNvPr id="14" name="TextBox 13"/>
          <p:cNvSpPr txBox="1"/>
          <p:nvPr/>
        </p:nvSpPr>
        <p:spPr>
          <a:xfrm>
            <a:off x="4829819" y="117939"/>
            <a:ext cx="4164089" cy="769441"/>
          </a:xfrm>
          <a:prstGeom prst="rect">
            <a:avLst/>
          </a:prstGeom>
          <a:solidFill>
            <a:schemeClr val="bg1"/>
          </a:solidFill>
        </p:spPr>
        <p:txBody>
          <a:bodyPr wrap="none" rtlCol="0">
            <a:spAutoFit/>
          </a:bodyPr>
          <a:lstStyle/>
          <a:p>
            <a:pPr algn="ctr"/>
            <a:r>
              <a:rPr lang="en-US" sz="2400" dirty="0" smtClean="0"/>
              <a:t>ISOLDE </a:t>
            </a:r>
          </a:p>
          <a:p>
            <a:pPr algn="ctr"/>
            <a:r>
              <a:rPr lang="en-US" sz="2000" dirty="0" smtClean="0"/>
              <a:t> nuclear ISOL-type facility at CERN</a:t>
            </a:r>
            <a:endParaRPr lang="en-US" sz="2000" dirty="0"/>
          </a:p>
        </p:txBody>
      </p:sp>
      <p:sp>
        <p:nvSpPr>
          <p:cNvPr id="16" name="Rectangle 15"/>
          <p:cNvSpPr/>
          <p:nvPr/>
        </p:nvSpPr>
        <p:spPr>
          <a:xfrm>
            <a:off x="3313216" y="201881"/>
            <a:ext cx="2018805" cy="35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0401" name="Picture 1"/>
          <p:cNvPicPr>
            <a:picLocks noChangeAspect="1" noChangeArrowheads="1"/>
          </p:cNvPicPr>
          <p:nvPr/>
        </p:nvPicPr>
        <p:blipFill>
          <a:blip r:embed="rId4" cstate="print"/>
          <a:srcRect t="17854"/>
          <a:stretch>
            <a:fillRect/>
          </a:stretch>
        </p:blipFill>
        <p:spPr bwMode="auto">
          <a:xfrm>
            <a:off x="5175692" y="4643253"/>
            <a:ext cx="3766419" cy="2167247"/>
          </a:xfrm>
          <a:prstGeom prst="rect">
            <a:avLst/>
          </a:prstGeom>
          <a:noFill/>
          <a:ln w="9525">
            <a:noFill/>
            <a:miter lim="800000"/>
            <a:headEnd/>
            <a:tailEnd/>
          </a:ln>
          <a:effectLst/>
        </p:spPr>
      </p:pic>
      <p:grpSp>
        <p:nvGrpSpPr>
          <p:cNvPr id="18" name="Group 17"/>
          <p:cNvGrpSpPr/>
          <p:nvPr/>
        </p:nvGrpSpPr>
        <p:grpSpPr>
          <a:xfrm>
            <a:off x="173931" y="247439"/>
            <a:ext cx="6197826" cy="4351073"/>
            <a:chOff x="173931" y="247439"/>
            <a:chExt cx="6197826" cy="4351073"/>
          </a:xfrm>
        </p:grpSpPr>
        <p:pic>
          <p:nvPicPr>
            <p:cNvPr id="3" name="Picture 3"/>
            <p:cNvPicPr>
              <a:picLocks noChangeAspect="1" noChangeArrowheads="1"/>
            </p:cNvPicPr>
            <p:nvPr/>
          </p:nvPicPr>
          <p:blipFill>
            <a:blip r:embed="rId5" cstate="print"/>
            <a:srcRect/>
            <a:stretch>
              <a:fillRect/>
            </a:stretch>
          </p:blipFill>
          <p:spPr bwMode="auto">
            <a:xfrm>
              <a:off x="173931" y="247439"/>
              <a:ext cx="5257800" cy="4351073"/>
            </a:xfrm>
            <a:prstGeom prst="rect">
              <a:avLst/>
            </a:prstGeom>
            <a:noFill/>
            <a:ln w="9525">
              <a:noFill/>
              <a:miter lim="800000"/>
              <a:headEnd/>
              <a:tailEnd/>
            </a:ln>
          </p:spPr>
        </p:pic>
        <p:sp>
          <p:nvSpPr>
            <p:cNvPr id="11" name="TextBox 10"/>
            <p:cNvSpPr txBox="1"/>
            <p:nvPr/>
          </p:nvSpPr>
          <p:spPr>
            <a:xfrm>
              <a:off x="3418450" y="3882821"/>
              <a:ext cx="2026324" cy="646331"/>
            </a:xfrm>
            <a:prstGeom prst="rect">
              <a:avLst/>
            </a:prstGeom>
            <a:noFill/>
          </p:spPr>
          <p:txBody>
            <a:bodyPr wrap="none" rtlCol="0">
              <a:spAutoFit/>
            </a:bodyPr>
            <a:lstStyle/>
            <a:p>
              <a:r>
                <a:rPr lang="en-US" i="1" dirty="0" smtClean="0">
                  <a:solidFill>
                    <a:srgbClr val="7030A0"/>
                  </a:solidFill>
                </a:rPr>
                <a:t>60 </a:t>
              </a:r>
              <a:r>
                <a:rPr lang="en-US" i="1" dirty="0" err="1" smtClean="0">
                  <a:solidFill>
                    <a:srgbClr val="7030A0"/>
                  </a:solidFill>
                </a:rPr>
                <a:t>keV</a:t>
              </a:r>
              <a:r>
                <a:rPr lang="en-US" i="1" dirty="0" smtClean="0">
                  <a:solidFill>
                    <a:srgbClr val="7030A0"/>
                  </a:solidFill>
                </a:rPr>
                <a:t> beams at </a:t>
              </a:r>
              <a:br>
                <a:rPr lang="en-US" i="1" dirty="0" smtClean="0">
                  <a:solidFill>
                    <a:srgbClr val="7030A0"/>
                  </a:solidFill>
                </a:rPr>
              </a:br>
              <a:r>
                <a:rPr lang="en-US" i="1" dirty="0" smtClean="0">
                  <a:solidFill>
                    <a:srgbClr val="7030A0"/>
                  </a:solidFill>
                </a:rPr>
                <a:t>ISOLDE until 2001</a:t>
              </a:r>
              <a:endParaRPr lang="en-US" i="1" dirty="0">
                <a:solidFill>
                  <a:srgbClr val="7030A0"/>
                </a:solidFill>
              </a:endParaRPr>
            </a:p>
          </p:txBody>
        </p:sp>
        <p:sp>
          <p:nvSpPr>
            <p:cNvPr id="15" name="Oval 14"/>
            <p:cNvSpPr/>
            <p:nvPr/>
          </p:nvSpPr>
          <p:spPr>
            <a:xfrm rot="3224265">
              <a:off x="1946278" y="2139447"/>
              <a:ext cx="284991" cy="183230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153787">
              <a:off x="3240220" y="1241349"/>
              <a:ext cx="3131537" cy="1171903"/>
            </a:xfrm>
            <a:custGeom>
              <a:avLst/>
              <a:gdLst>
                <a:gd name="connsiteX0" fmla="*/ 3326524 w 3326524"/>
                <a:gd name="connsiteY0" fmla="*/ 383628 h 1171903"/>
                <a:gd name="connsiteX1" fmla="*/ 709448 w 3326524"/>
                <a:gd name="connsiteY1" fmla="*/ 131379 h 1171903"/>
                <a:gd name="connsiteX2" fmla="*/ 0 w 3326524"/>
                <a:gd name="connsiteY2" fmla="*/ 1171903 h 1171903"/>
              </a:gdLst>
              <a:ahLst/>
              <a:cxnLst>
                <a:cxn ang="0">
                  <a:pos x="connsiteX0" y="connsiteY0"/>
                </a:cxn>
                <a:cxn ang="0">
                  <a:pos x="connsiteX1" y="connsiteY1"/>
                </a:cxn>
                <a:cxn ang="0">
                  <a:pos x="connsiteX2" y="connsiteY2"/>
                </a:cxn>
              </a:cxnLst>
              <a:rect l="l" t="t" r="r" b="b"/>
              <a:pathLst>
                <a:path w="3326524" h="1171903">
                  <a:moveTo>
                    <a:pt x="3326524" y="383628"/>
                  </a:moveTo>
                  <a:cubicBezTo>
                    <a:pt x="2295196" y="191814"/>
                    <a:pt x="1263869" y="0"/>
                    <a:pt x="709448" y="131379"/>
                  </a:cubicBezTo>
                  <a:cubicBezTo>
                    <a:pt x="155027" y="262758"/>
                    <a:pt x="77513" y="717330"/>
                    <a:pt x="0" y="1171903"/>
                  </a:cubicBezTo>
                </a:path>
              </a:pathLst>
            </a:custGeom>
            <a:ln w="28575">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0401"/>
                                        </p:tgtEl>
                                        <p:attrNameLst>
                                          <p:attrName>style.visibility</p:attrName>
                                        </p:attrNameLst>
                                      </p:cBhvr>
                                      <p:to>
                                        <p:strVal val="visible"/>
                                      </p:to>
                                    </p:set>
                                    <p:anim calcmode="lin" valueType="num">
                                      <p:cBhvr additive="base">
                                        <p:cTn id="13" dur="500" fill="hold"/>
                                        <p:tgtEl>
                                          <p:spTgt spid="230401"/>
                                        </p:tgtEl>
                                        <p:attrNameLst>
                                          <p:attrName>ppt_x</p:attrName>
                                        </p:attrNameLst>
                                      </p:cBhvr>
                                      <p:tavLst>
                                        <p:tav tm="0">
                                          <p:val>
                                            <p:strVal val="#ppt_x"/>
                                          </p:val>
                                        </p:tav>
                                        <p:tav tm="100000">
                                          <p:val>
                                            <p:strVal val="#ppt_x"/>
                                          </p:val>
                                        </p:tav>
                                      </p:tavLst>
                                    </p:anim>
                                    <p:anim calcmode="lin" valueType="num">
                                      <p:cBhvr additive="base">
                                        <p:cTn id="14" dur="500" fill="hold"/>
                                        <p:tgtEl>
                                          <p:spTgt spid="230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943" y="306487"/>
            <a:ext cx="2725874" cy="461665"/>
          </a:xfrm>
          <a:prstGeom prst="rect">
            <a:avLst/>
          </a:prstGeom>
          <a:noFill/>
        </p:spPr>
        <p:txBody>
          <a:bodyPr wrap="none" rtlCol="0">
            <a:spAutoFit/>
          </a:bodyPr>
          <a:lstStyle/>
          <a:p>
            <a:r>
              <a:rPr lang="en-US" sz="2400" dirty="0" smtClean="0"/>
              <a:t>Beam acceleration…</a:t>
            </a:r>
            <a:endParaRPr lang="en-US" sz="2400" dirty="0"/>
          </a:p>
        </p:txBody>
      </p:sp>
      <p:pic>
        <p:nvPicPr>
          <p:cNvPr id="3" name="Picture 2"/>
          <p:cNvPicPr>
            <a:picLocks noChangeAspect="1" noChangeArrowheads="1"/>
          </p:cNvPicPr>
          <p:nvPr/>
        </p:nvPicPr>
        <p:blipFill>
          <a:blip r:embed="rId2" cstate="print"/>
          <a:srcRect l="23779" t="60851" r="24055" b="15268"/>
          <a:stretch>
            <a:fillRect/>
          </a:stretch>
        </p:blipFill>
        <p:spPr bwMode="auto">
          <a:xfrm>
            <a:off x="581831" y="1111626"/>
            <a:ext cx="7828277" cy="2873519"/>
          </a:xfrm>
          <a:prstGeom prst="rect">
            <a:avLst/>
          </a:prstGeom>
          <a:noFill/>
          <a:ln w="9525">
            <a:noFill/>
            <a:miter lim="800000"/>
            <a:headEnd/>
            <a:tailEnd/>
          </a:ln>
        </p:spPr>
      </p:pic>
      <p:sp>
        <p:nvSpPr>
          <p:cNvPr id="4" name="TextBox 3"/>
          <p:cNvSpPr txBox="1"/>
          <p:nvPr/>
        </p:nvSpPr>
        <p:spPr>
          <a:xfrm>
            <a:off x="300251" y="2544458"/>
            <a:ext cx="2526076" cy="830997"/>
          </a:xfrm>
          <a:prstGeom prst="rect">
            <a:avLst/>
          </a:prstGeom>
          <a:noFill/>
        </p:spPr>
        <p:txBody>
          <a:bodyPr wrap="square" rtlCol="0">
            <a:spAutoFit/>
          </a:bodyPr>
          <a:lstStyle/>
          <a:p>
            <a:r>
              <a:rPr lang="en-US" sz="1600" dirty="0" smtClean="0"/>
              <a:t>Ion current during acceleration of </a:t>
            </a:r>
            <a:r>
              <a:rPr lang="en-US" sz="1600" baseline="30000" dirty="0" smtClean="0"/>
              <a:t>12</a:t>
            </a:r>
            <a:r>
              <a:rPr lang="en-US" sz="1600" dirty="0" smtClean="0"/>
              <a:t>C</a:t>
            </a:r>
            <a:r>
              <a:rPr lang="en-US" sz="1600" baseline="30000" dirty="0" smtClean="0"/>
              <a:t>6+</a:t>
            </a:r>
            <a:r>
              <a:rPr lang="en-US" sz="1600" dirty="0" smtClean="0"/>
              <a:t> ions from 6.11 to 30.2 </a:t>
            </a:r>
            <a:r>
              <a:rPr lang="en-US" sz="1600" dirty="0" err="1" smtClean="0"/>
              <a:t>MeV</a:t>
            </a:r>
            <a:r>
              <a:rPr lang="en-US" sz="1600" dirty="0" smtClean="0"/>
              <a:t>/u</a:t>
            </a:r>
          </a:p>
        </p:txBody>
      </p:sp>
      <p:sp>
        <p:nvSpPr>
          <p:cNvPr id="5" name="TextBox 4"/>
          <p:cNvSpPr txBox="1"/>
          <p:nvPr/>
        </p:nvSpPr>
        <p:spPr>
          <a:xfrm>
            <a:off x="489715" y="4053381"/>
            <a:ext cx="4820294" cy="2616101"/>
          </a:xfrm>
          <a:prstGeom prst="rect">
            <a:avLst/>
          </a:prstGeom>
          <a:noFill/>
        </p:spPr>
        <p:txBody>
          <a:bodyPr wrap="none" rtlCol="0">
            <a:spAutoFit/>
          </a:bodyPr>
          <a:lstStyle/>
          <a:p>
            <a:r>
              <a:rPr lang="en-US" dirty="0" smtClean="0"/>
              <a:t>Restrictions:</a:t>
            </a:r>
          </a:p>
          <a:p>
            <a:r>
              <a:rPr lang="en-US" sz="1600" dirty="0" smtClean="0"/>
              <a:t>* Pre-cooling with e-cooler to obtain good efficiency</a:t>
            </a:r>
          </a:p>
          <a:p>
            <a:r>
              <a:rPr lang="en-US" sz="1600" dirty="0" smtClean="0"/>
              <a:t>* Long ramping time (magnet PS restriction)</a:t>
            </a:r>
          </a:p>
          <a:p>
            <a:r>
              <a:rPr lang="en-US" sz="1400" dirty="0" smtClean="0"/>
              <a:t>	excludes short-lived ions</a:t>
            </a:r>
          </a:p>
          <a:p>
            <a:r>
              <a:rPr lang="en-US" sz="1400" dirty="0" smtClean="0"/>
              <a:t>	not fully compatible with REX repetition rate</a:t>
            </a:r>
          </a:p>
          <a:p>
            <a:r>
              <a:rPr lang="en-US" dirty="0" smtClean="0"/>
              <a:t>* Internal gas target switched on at full energy</a:t>
            </a:r>
          </a:p>
          <a:p>
            <a:pPr>
              <a:buFont typeface="Arial" charset="0"/>
              <a:buChar char="•"/>
            </a:pPr>
            <a:endParaRPr lang="en-US" dirty="0" smtClean="0"/>
          </a:p>
          <a:p>
            <a:r>
              <a:rPr lang="en-US" dirty="0" smtClean="0"/>
              <a:t>Procedure:</a:t>
            </a:r>
          </a:p>
          <a:p>
            <a:r>
              <a:rPr lang="en-US" sz="1600" dirty="0" smtClean="0"/>
              <a:t>    multi-turn injection =&gt; e-cool beam =&gt; accelerate </a:t>
            </a:r>
          </a:p>
          <a:p>
            <a:r>
              <a:rPr lang="en-US" sz="1600" dirty="0" smtClean="0"/>
              <a:t>    =&gt; target on + physics =&gt; ramp down</a:t>
            </a:r>
          </a:p>
        </p:txBody>
      </p:sp>
      <p:sp>
        <p:nvSpPr>
          <p:cNvPr id="6" name="Rectangle 5"/>
          <p:cNvSpPr/>
          <p:nvPr/>
        </p:nvSpPr>
        <p:spPr>
          <a:xfrm>
            <a:off x="5768140" y="4204461"/>
            <a:ext cx="2522294" cy="461665"/>
          </a:xfrm>
          <a:prstGeom prst="rect">
            <a:avLst/>
          </a:prstGeom>
        </p:spPr>
        <p:txBody>
          <a:bodyPr wrap="none">
            <a:spAutoFit/>
          </a:bodyPr>
          <a:lstStyle/>
          <a:p>
            <a:r>
              <a:rPr lang="en-US" sz="2400" dirty="0" smtClean="0"/>
              <a:t>…and deceleration</a:t>
            </a:r>
            <a:endParaRPr lang="en-US" sz="2400" dirty="0"/>
          </a:p>
        </p:txBody>
      </p:sp>
      <p:sp>
        <p:nvSpPr>
          <p:cNvPr id="7" name="TextBox 6"/>
          <p:cNvSpPr txBox="1"/>
          <p:nvPr/>
        </p:nvSpPr>
        <p:spPr>
          <a:xfrm>
            <a:off x="5736668" y="4735243"/>
            <a:ext cx="3096232" cy="1754326"/>
          </a:xfrm>
          <a:prstGeom prst="rect">
            <a:avLst/>
          </a:prstGeom>
          <a:noFill/>
        </p:spPr>
        <p:txBody>
          <a:bodyPr wrap="none" rtlCol="0">
            <a:spAutoFit/>
          </a:bodyPr>
          <a:lstStyle/>
          <a:p>
            <a:r>
              <a:rPr lang="en-US" baseline="30000" dirty="0" smtClean="0"/>
              <a:t>12</a:t>
            </a:r>
            <a:r>
              <a:rPr lang="en-US" dirty="0" smtClean="0"/>
              <a:t>C</a:t>
            </a:r>
            <a:r>
              <a:rPr lang="en-US" baseline="30000" dirty="0" smtClean="0"/>
              <a:t>6+</a:t>
            </a:r>
            <a:r>
              <a:rPr lang="en-US" dirty="0" smtClean="0"/>
              <a:t> from 6.11 to 0.8 </a:t>
            </a:r>
            <a:r>
              <a:rPr lang="en-US" dirty="0" err="1" smtClean="0"/>
              <a:t>MeV</a:t>
            </a:r>
            <a:r>
              <a:rPr lang="en-US" dirty="0" smtClean="0"/>
              <a:t>/u</a:t>
            </a:r>
          </a:p>
          <a:p>
            <a:endParaRPr lang="en-US" dirty="0" smtClean="0"/>
          </a:p>
          <a:p>
            <a:r>
              <a:rPr lang="en-US" dirty="0" smtClean="0"/>
              <a:t>Similar long cycle time, lower </a:t>
            </a:r>
            <a:r>
              <a:rPr lang="en-US" dirty="0" smtClean="0">
                <a:sym typeface="Symbol"/>
              </a:rPr>
              <a:t></a:t>
            </a:r>
            <a:endParaRPr lang="en-US" dirty="0" smtClean="0"/>
          </a:p>
          <a:p>
            <a:endParaRPr lang="en-US" dirty="0" smtClean="0"/>
          </a:p>
          <a:p>
            <a:r>
              <a:rPr lang="en-US" dirty="0" smtClean="0"/>
              <a:t>Any need? HIE-ISOLDE </a:t>
            </a:r>
          </a:p>
          <a:p>
            <a:r>
              <a:rPr lang="en-US" dirty="0" smtClean="0"/>
              <a:t>provides down to 1.2 </a:t>
            </a:r>
            <a:r>
              <a:rPr lang="en-US" dirty="0" err="1" smtClean="0"/>
              <a:t>MeV</a:t>
            </a:r>
            <a:r>
              <a:rPr lang="en-US" dirty="0" smtClean="0"/>
              <a:t>/u</a:t>
            </a:r>
          </a:p>
        </p:txBody>
      </p:sp>
      <p:sp>
        <p:nvSpPr>
          <p:cNvPr id="8" name="TextBox 7"/>
          <p:cNvSpPr txBox="1"/>
          <p:nvPr/>
        </p:nvSpPr>
        <p:spPr>
          <a:xfrm>
            <a:off x="6726601" y="3040082"/>
            <a:ext cx="1526749" cy="553998"/>
          </a:xfrm>
          <a:prstGeom prst="rect">
            <a:avLst/>
          </a:prstGeom>
          <a:noFill/>
        </p:spPr>
        <p:txBody>
          <a:bodyPr wrap="square" rtlCol="0">
            <a:spAutoFit/>
          </a:bodyPr>
          <a:lstStyle/>
          <a:p>
            <a:r>
              <a:rPr lang="en-US" sz="1000" dirty="0" smtClean="0"/>
              <a:t>M . Grieser et al.,</a:t>
            </a:r>
            <a:br>
              <a:rPr lang="en-US" sz="1000" dirty="0" smtClean="0"/>
            </a:br>
            <a:r>
              <a:rPr lang="en-US" sz="1000" dirty="0" smtClean="0"/>
              <a:t>HIAT 09 Proceedings, </a:t>
            </a:r>
            <a:br>
              <a:rPr lang="en-US" sz="1000" dirty="0" smtClean="0"/>
            </a:br>
            <a:r>
              <a:rPr lang="en-US" sz="1000" dirty="0" smtClean="0"/>
              <a:t>Venice, June 2009 </a:t>
            </a:r>
            <a:endParaRPr lang="en-US" sz="1000"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ltiturn1"/>
          <p:cNvPicPr>
            <a:picLocks noChangeAspect="1" noChangeArrowheads="1"/>
          </p:cNvPicPr>
          <p:nvPr/>
        </p:nvPicPr>
        <p:blipFill>
          <a:blip r:embed="rId3" cstate="print"/>
          <a:srcRect/>
          <a:stretch>
            <a:fillRect/>
          </a:stretch>
        </p:blipFill>
        <p:spPr bwMode="auto">
          <a:xfrm>
            <a:off x="1476375" y="836613"/>
            <a:ext cx="5789613" cy="5875337"/>
          </a:xfrm>
          <a:prstGeom prst="rect">
            <a:avLst/>
          </a:prstGeom>
          <a:noFill/>
        </p:spPr>
      </p:pic>
      <p:sp>
        <p:nvSpPr>
          <p:cNvPr id="3" name="Text Box 3"/>
          <p:cNvSpPr txBox="1">
            <a:spLocks noChangeArrowheads="1"/>
          </p:cNvSpPr>
          <p:nvPr/>
        </p:nvSpPr>
        <p:spPr bwMode="auto">
          <a:xfrm>
            <a:off x="2051050" y="0"/>
            <a:ext cx="5710238" cy="579438"/>
          </a:xfrm>
          <a:prstGeom prst="rect">
            <a:avLst/>
          </a:prstGeom>
          <a:noFill/>
          <a:ln w="9525">
            <a:noFill/>
            <a:miter lim="800000"/>
            <a:headEnd/>
            <a:tailEnd/>
          </a:ln>
          <a:effectLst/>
        </p:spPr>
        <p:txBody>
          <a:bodyPr wrap="none">
            <a:spAutoFit/>
          </a:bodyPr>
          <a:lstStyle/>
          <a:p>
            <a:r>
              <a:rPr lang="en-US" sz="3200" b="1">
                <a:solidFill>
                  <a:srgbClr val="FF3300"/>
                </a:solidFill>
              </a:rPr>
              <a:t>Principle of multiturn injection</a:t>
            </a:r>
            <a:r>
              <a:rPr lang="de-DE" sz="3200" b="1">
                <a:solidFill>
                  <a:srgbClr val="FF3300"/>
                </a:solidFill>
              </a:rPr>
              <a:t> </a:t>
            </a:r>
          </a:p>
        </p:txBody>
      </p:sp>
      <p:sp>
        <p:nvSpPr>
          <p:cNvPr id="4" name="Text Box 4"/>
          <p:cNvSpPr txBox="1">
            <a:spLocks noChangeArrowheads="1"/>
          </p:cNvSpPr>
          <p:nvPr/>
        </p:nvSpPr>
        <p:spPr bwMode="auto">
          <a:xfrm>
            <a:off x="1331913" y="476250"/>
            <a:ext cx="985837" cy="701675"/>
          </a:xfrm>
          <a:prstGeom prst="rect">
            <a:avLst/>
          </a:prstGeom>
          <a:noFill/>
          <a:ln w="9525">
            <a:noFill/>
            <a:miter lim="800000"/>
            <a:headEnd/>
            <a:tailEnd/>
          </a:ln>
          <a:effectLst/>
        </p:spPr>
        <p:txBody>
          <a:bodyPr wrap="none">
            <a:spAutoFit/>
          </a:bodyPr>
          <a:lstStyle/>
          <a:p>
            <a:r>
              <a:rPr lang="en-US">
                <a:solidFill>
                  <a:schemeClr val="accent2"/>
                </a:solidFill>
              </a:rPr>
              <a:t>injected</a:t>
            </a:r>
          </a:p>
          <a:p>
            <a:r>
              <a:rPr lang="en-US">
                <a:solidFill>
                  <a:schemeClr val="accent2"/>
                </a:solidFill>
              </a:rPr>
              <a:t>beam</a:t>
            </a:r>
          </a:p>
        </p:txBody>
      </p:sp>
      <p:sp>
        <p:nvSpPr>
          <p:cNvPr id="5" name="Text Box 5"/>
          <p:cNvSpPr txBox="1">
            <a:spLocks noChangeArrowheads="1"/>
          </p:cNvSpPr>
          <p:nvPr/>
        </p:nvSpPr>
        <p:spPr bwMode="auto">
          <a:xfrm>
            <a:off x="1692275" y="2205038"/>
            <a:ext cx="1085850" cy="396875"/>
          </a:xfrm>
          <a:prstGeom prst="rect">
            <a:avLst/>
          </a:prstGeom>
          <a:noFill/>
          <a:ln w="9525">
            <a:noFill/>
            <a:miter lim="800000"/>
            <a:headEnd/>
            <a:tailEnd/>
          </a:ln>
          <a:effectLst/>
        </p:spPr>
        <p:txBody>
          <a:bodyPr wrap="none">
            <a:spAutoFit/>
          </a:bodyPr>
          <a:lstStyle/>
          <a:p>
            <a:r>
              <a:rPr lang="en-US">
                <a:solidFill>
                  <a:schemeClr val="accent2"/>
                </a:solidFill>
              </a:rPr>
              <a:t>bumper1</a:t>
            </a:r>
          </a:p>
        </p:txBody>
      </p:sp>
      <p:sp>
        <p:nvSpPr>
          <p:cNvPr id="6" name="Text Box 6"/>
          <p:cNvSpPr txBox="1">
            <a:spLocks noChangeArrowheads="1"/>
          </p:cNvSpPr>
          <p:nvPr/>
        </p:nvSpPr>
        <p:spPr bwMode="auto">
          <a:xfrm>
            <a:off x="3203575" y="2205038"/>
            <a:ext cx="1085850" cy="396875"/>
          </a:xfrm>
          <a:prstGeom prst="rect">
            <a:avLst/>
          </a:prstGeom>
          <a:noFill/>
          <a:ln w="9525">
            <a:noFill/>
            <a:miter lim="800000"/>
            <a:headEnd/>
            <a:tailEnd/>
          </a:ln>
          <a:effectLst/>
        </p:spPr>
        <p:txBody>
          <a:bodyPr wrap="none">
            <a:spAutoFit/>
          </a:bodyPr>
          <a:lstStyle/>
          <a:p>
            <a:r>
              <a:rPr lang="en-US">
                <a:solidFill>
                  <a:schemeClr val="accent2"/>
                </a:solidFill>
              </a:rPr>
              <a:t>bumper2</a:t>
            </a:r>
          </a:p>
        </p:txBody>
      </p:sp>
      <p:sp>
        <p:nvSpPr>
          <p:cNvPr id="7" name="Text Box 7"/>
          <p:cNvSpPr txBox="1">
            <a:spLocks noChangeArrowheads="1"/>
          </p:cNvSpPr>
          <p:nvPr/>
        </p:nvSpPr>
        <p:spPr bwMode="auto">
          <a:xfrm>
            <a:off x="4284663" y="2205038"/>
            <a:ext cx="1085850" cy="396875"/>
          </a:xfrm>
          <a:prstGeom prst="rect">
            <a:avLst/>
          </a:prstGeom>
          <a:noFill/>
          <a:ln w="9525">
            <a:noFill/>
            <a:miter lim="800000"/>
            <a:headEnd/>
            <a:tailEnd/>
          </a:ln>
          <a:effectLst/>
        </p:spPr>
        <p:txBody>
          <a:bodyPr wrap="none">
            <a:spAutoFit/>
          </a:bodyPr>
          <a:lstStyle/>
          <a:p>
            <a:r>
              <a:rPr lang="en-US">
                <a:solidFill>
                  <a:schemeClr val="accent2"/>
                </a:solidFill>
              </a:rPr>
              <a:t>bumper3</a:t>
            </a:r>
          </a:p>
        </p:txBody>
      </p:sp>
      <p:sp>
        <p:nvSpPr>
          <p:cNvPr id="8" name="Text Box 8"/>
          <p:cNvSpPr txBox="1">
            <a:spLocks noChangeArrowheads="1"/>
          </p:cNvSpPr>
          <p:nvPr/>
        </p:nvSpPr>
        <p:spPr bwMode="auto">
          <a:xfrm>
            <a:off x="5867400" y="2133600"/>
            <a:ext cx="1085850" cy="396875"/>
          </a:xfrm>
          <a:prstGeom prst="rect">
            <a:avLst/>
          </a:prstGeom>
          <a:noFill/>
          <a:ln w="9525">
            <a:noFill/>
            <a:miter lim="800000"/>
            <a:headEnd/>
            <a:tailEnd/>
          </a:ln>
          <a:effectLst/>
        </p:spPr>
        <p:txBody>
          <a:bodyPr wrap="none">
            <a:spAutoFit/>
          </a:bodyPr>
          <a:lstStyle/>
          <a:p>
            <a:r>
              <a:rPr lang="en-US">
                <a:solidFill>
                  <a:schemeClr val="accent2"/>
                </a:solidFill>
              </a:rPr>
              <a:t>bumper4</a:t>
            </a:r>
          </a:p>
        </p:txBody>
      </p:sp>
      <p:sp>
        <p:nvSpPr>
          <p:cNvPr id="9" name="Text Box 9"/>
          <p:cNvSpPr txBox="1">
            <a:spLocks noChangeArrowheads="1"/>
          </p:cNvSpPr>
          <p:nvPr/>
        </p:nvSpPr>
        <p:spPr bwMode="auto">
          <a:xfrm>
            <a:off x="3419475" y="692150"/>
            <a:ext cx="979488" cy="396875"/>
          </a:xfrm>
          <a:prstGeom prst="rect">
            <a:avLst/>
          </a:prstGeom>
          <a:noFill/>
          <a:ln w="9525">
            <a:noFill/>
            <a:miter lim="800000"/>
            <a:headEnd/>
            <a:tailEnd/>
          </a:ln>
          <a:effectLst/>
        </p:spPr>
        <p:txBody>
          <a:bodyPr wrap="none">
            <a:spAutoFit/>
          </a:bodyPr>
          <a:lstStyle/>
          <a:p>
            <a:r>
              <a:rPr lang="en-US">
                <a:solidFill>
                  <a:srgbClr val="5F5F5F"/>
                </a:solidFill>
              </a:rPr>
              <a:t> septum</a:t>
            </a:r>
          </a:p>
        </p:txBody>
      </p:sp>
      <p:sp>
        <p:nvSpPr>
          <p:cNvPr id="10" name="Line 10"/>
          <p:cNvSpPr>
            <a:spLocks noChangeShapeType="1"/>
          </p:cNvSpPr>
          <p:nvPr/>
        </p:nvSpPr>
        <p:spPr bwMode="auto">
          <a:xfrm flipH="1">
            <a:off x="5003800" y="1052513"/>
            <a:ext cx="792163" cy="360362"/>
          </a:xfrm>
          <a:prstGeom prst="line">
            <a:avLst/>
          </a:prstGeom>
          <a:noFill/>
          <a:ln w="12700">
            <a:solidFill>
              <a:srgbClr val="FF3300"/>
            </a:solidFill>
            <a:round/>
            <a:headEnd/>
            <a:tailEnd type="triangle" w="med" len="med"/>
          </a:ln>
          <a:effectLst/>
        </p:spPr>
        <p:txBody>
          <a:bodyPr/>
          <a:lstStyle/>
          <a:p>
            <a:endParaRPr lang="en-US"/>
          </a:p>
        </p:txBody>
      </p:sp>
      <p:sp>
        <p:nvSpPr>
          <p:cNvPr id="11" name="Text Box 11"/>
          <p:cNvSpPr txBox="1">
            <a:spLocks noChangeArrowheads="1"/>
          </p:cNvSpPr>
          <p:nvPr/>
        </p:nvSpPr>
        <p:spPr bwMode="auto">
          <a:xfrm>
            <a:off x="5724525" y="692150"/>
            <a:ext cx="3032125" cy="396875"/>
          </a:xfrm>
          <a:prstGeom prst="rect">
            <a:avLst/>
          </a:prstGeom>
          <a:noFill/>
          <a:ln w="9525">
            <a:noFill/>
            <a:miter lim="800000"/>
            <a:headEnd/>
            <a:tailEnd/>
          </a:ln>
          <a:effectLst/>
        </p:spPr>
        <p:txBody>
          <a:bodyPr wrap="none">
            <a:spAutoFit/>
          </a:bodyPr>
          <a:lstStyle/>
          <a:p>
            <a:r>
              <a:rPr lang="en-US">
                <a:solidFill>
                  <a:srgbClr val="FF3300"/>
                </a:solidFill>
              </a:rPr>
              <a:t>cental orbit staring injection</a:t>
            </a:r>
          </a:p>
        </p:txBody>
      </p:sp>
      <p:sp>
        <p:nvSpPr>
          <p:cNvPr id="12" name="Line 12"/>
          <p:cNvSpPr>
            <a:spLocks noChangeShapeType="1"/>
          </p:cNvSpPr>
          <p:nvPr/>
        </p:nvSpPr>
        <p:spPr bwMode="auto">
          <a:xfrm flipH="1">
            <a:off x="5076825" y="1341438"/>
            <a:ext cx="1223963" cy="142875"/>
          </a:xfrm>
          <a:prstGeom prst="line">
            <a:avLst/>
          </a:prstGeom>
          <a:noFill/>
          <a:ln w="12700">
            <a:solidFill>
              <a:srgbClr val="006600"/>
            </a:solidFill>
            <a:round/>
            <a:headEnd/>
            <a:tailEnd type="triangle" w="med" len="med"/>
          </a:ln>
          <a:effectLst/>
        </p:spPr>
        <p:txBody>
          <a:bodyPr/>
          <a:lstStyle/>
          <a:p>
            <a:endParaRPr lang="en-US"/>
          </a:p>
        </p:txBody>
      </p:sp>
      <p:sp>
        <p:nvSpPr>
          <p:cNvPr id="13" name="Text Box 13"/>
          <p:cNvSpPr txBox="1">
            <a:spLocks noChangeArrowheads="1"/>
          </p:cNvSpPr>
          <p:nvPr/>
        </p:nvSpPr>
        <p:spPr bwMode="auto">
          <a:xfrm>
            <a:off x="6372225" y="1125538"/>
            <a:ext cx="2251075" cy="701675"/>
          </a:xfrm>
          <a:prstGeom prst="rect">
            <a:avLst/>
          </a:prstGeom>
          <a:noFill/>
          <a:ln w="9525">
            <a:noFill/>
            <a:miter lim="800000"/>
            <a:headEnd/>
            <a:tailEnd/>
          </a:ln>
          <a:effectLst/>
        </p:spPr>
        <p:txBody>
          <a:bodyPr wrap="none">
            <a:spAutoFit/>
          </a:bodyPr>
          <a:lstStyle/>
          <a:p>
            <a:r>
              <a:rPr lang="en-US">
                <a:solidFill>
                  <a:srgbClr val="006600"/>
                </a:solidFill>
              </a:rPr>
              <a:t>central orbit one </a:t>
            </a:r>
          </a:p>
          <a:p>
            <a:r>
              <a:rPr lang="en-US">
                <a:solidFill>
                  <a:srgbClr val="006600"/>
                </a:solidFill>
              </a:rPr>
              <a:t>revolution time later</a:t>
            </a:r>
          </a:p>
        </p:txBody>
      </p:sp>
      <p:sp>
        <p:nvSpPr>
          <p:cNvPr id="14" name="Text Box 14"/>
          <p:cNvSpPr txBox="1">
            <a:spLocks noChangeArrowheads="1"/>
          </p:cNvSpPr>
          <p:nvPr/>
        </p:nvSpPr>
        <p:spPr bwMode="auto">
          <a:xfrm>
            <a:off x="0" y="2276475"/>
            <a:ext cx="1570038" cy="1006475"/>
          </a:xfrm>
          <a:prstGeom prst="rect">
            <a:avLst/>
          </a:prstGeom>
          <a:noFill/>
          <a:ln w="9525">
            <a:noFill/>
            <a:miter lim="800000"/>
            <a:headEnd/>
            <a:tailEnd/>
          </a:ln>
          <a:effectLst/>
        </p:spPr>
        <p:txBody>
          <a:bodyPr wrap="none">
            <a:spAutoFit/>
          </a:bodyPr>
          <a:lstStyle/>
          <a:p>
            <a:r>
              <a:rPr lang="en-US">
                <a:solidFill>
                  <a:srgbClr val="FF3300"/>
                </a:solidFill>
              </a:rPr>
              <a:t>horizontal </a:t>
            </a:r>
          </a:p>
          <a:p>
            <a:r>
              <a:rPr lang="en-US">
                <a:solidFill>
                  <a:srgbClr val="FF3300"/>
                </a:solidFill>
              </a:rPr>
              <a:t>phase space </a:t>
            </a:r>
          </a:p>
          <a:p>
            <a:r>
              <a:rPr lang="en-US">
                <a:solidFill>
                  <a:srgbClr val="FF3300"/>
                </a:solidFill>
              </a:rPr>
              <a:t>injector beam</a:t>
            </a:r>
          </a:p>
        </p:txBody>
      </p:sp>
      <p:sp>
        <p:nvSpPr>
          <p:cNvPr id="15" name="Line 15"/>
          <p:cNvSpPr>
            <a:spLocks noChangeShapeType="1"/>
          </p:cNvSpPr>
          <p:nvPr/>
        </p:nvSpPr>
        <p:spPr bwMode="auto">
          <a:xfrm>
            <a:off x="1476375" y="2924175"/>
            <a:ext cx="1223963" cy="649288"/>
          </a:xfrm>
          <a:prstGeom prst="line">
            <a:avLst/>
          </a:prstGeom>
          <a:noFill/>
          <a:ln w="12700">
            <a:solidFill>
              <a:srgbClr val="FF3300"/>
            </a:solidFill>
            <a:round/>
            <a:headEnd/>
            <a:tailEnd type="triangle" w="med" len="med"/>
          </a:ln>
          <a:effectLst/>
        </p:spPr>
        <p:txBody>
          <a:bodyPr/>
          <a:lstStyle/>
          <a:p>
            <a:endParaRPr lang="en-US"/>
          </a:p>
        </p:txBody>
      </p:sp>
      <p:sp>
        <p:nvSpPr>
          <p:cNvPr id="16" name="Text Box 16"/>
          <p:cNvSpPr txBox="1">
            <a:spLocks noChangeArrowheads="1"/>
          </p:cNvSpPr>
          <p:nvPr/>
        </p:nvSpPr>
        <p:spPr bwMode="auto">
          <a:xfrm>
            <a:off x="0" y="3573463"/>
            <a:ext cx="1568450" cy="701675"/>
          </a:xfrm>
          <a:prstGeom prst="rect">
            <a:avLst/>
          </a:prstGeom>
          <a:noFill/>
          <a:ln w="9525">
            <a:noFill/>
            <a:miter lim="800000"/>
            <a:headEnd/>
            <a:tailEnd/>
          </a:ln>
          <a:effectLst/>
        </p:spPr>
        <p:txBody>
          <a:bodyPr wrap="none">
            <a:spAutoFit/>
          </a:bodyPr>
          <a:lstStyle/>
          <a:p>
            <a:r>
              <a:rPr lang="en-US" dirty="0">
                <a:solidFill>
                  <a:srgbClr val="FF3300"/>
                </a:solidFill>
              </a:rPr>
              <a:t>central orbit</a:t>
            </a:r>
          </a:p>
          <a:p>
            <a:r>
              <a:rPr lang="en-US" dirty="0">
                <a:solidFill>
                  <a:srgbClr val="FF3300"/>
                </a:solidFill>
              </a:rPr>
              <a:t>start injection</a:t>
            </a:r>
          </a:p>
        </p:txBody>
      </p:sp>
      <p:sp>
        <p:nvSpPr>
          <p:cNvPr id="17" name="Line 17"/>
          <p:cNvSpPr>
            <a:spLocks noChangeShapeType="1"/>
          </p:cNvSpPr>
          <p:nvPr/>
        </p:nvSpPr>
        <p:spPr bwMode="auto">
          <a:xfrm flipV="1">
            <a:off x="1547813" y="3789363"/>
            <a:ext cx="863600" cy="144462"/>
          </a:xfrm>
          <a:prstGeom prst="line">
            <a:avLst/>
          </a:prstGeom>
          <a:noFill/>
          <a:ln w="12700">
            <a:solidFill>
              <a:srgbClr val="FF3300"/>
            </a:solidFill>
            <a:round/>
            <a:headEnd/>
            <a:tailEnd type="triangle" w="med" len="med"/>
          </a:ln>
          <a:effectLst/>
        </p:spPr>
        <p:txBody>
          <a:bodyPr/>
          <a:lstStyle/>
          <a:p>
            <a:endParaRPr lang="en-US"/>
          </a:p>
        </p:txBody>
      </p:sp>
      <p:sp>
        <p:nvSpPr>
          <p:cNvPr id="18" name="Text Box 18"/>
          <p:cNvSpPr txBox="1">
            <a:spLocks noChangeArrowheads="1"/>
          </p:cNvSpPr>
          <p:nvPr/>
        </p:nvSpPr>
        <p:spPr bwMode="auto">
          <a:xfrm>
            <a:off x="7000875" y="3138488"/>
            <a:ext cx="1127125" cy="1006475"/>
          </a:xfrm>
          <a:prstGeom prst="rect">
            <a:avLst/>
          </a:prstGeom>
          <a:noFill/>
          <a:ln w="9525">
            <a:noFill/>
            <a:miter lim="800000"/>
            <a:headEnd/>
            <a:tailEnd/>
          </a:ln>
          <a:effectLst/>
        </p:spPr>
        <p:txBody>
          <a:bodyPr wrap="none">
            <a:spAutoFit/>
          </a:bodyPr>
          <a:lstStyle/>
          <a:p>
            <a:r>
              <a:rPr lang="en-US"/>
              <a:t>septum</a:t>
            </a:r>
          </a:p>
          <a:p>
            <a:r>
              <a:rPr lang="en-US"/>
              <a:t>thickness</a:t>
            </a:r>
          </a:p>
          <a:p>
            <a:endParaRPr lang="en-US"/>
          </a:p>
        </p:txBody>
      </p:sp>
      <p:sp>
        <p:nvSpPr>
          <p:cNvPr id="19" name="Line 19"/>
          <p:cNvSpPr>
            <a:spLocks noChangeShapeType="1"/>
          </p:cNvSpPr>
          <p:nvPr/>
        </p:nvSpPr>
        <p:spPr bwMode="auto">
          <a:xfrm flipH="1">
            <a:off x="6443663" y="3357563"/>
            <a:ext cx="576262" cy="0"/>
          </a:xfrm>
          <a:prstGeom prst="line">
            <a:avLst/>
          </a:prstGeom>
          <a:noFill/>
          <a:ln w="12700">
            <a:solidFill>
              <a:schemeClr val="tx1"/>
            </a:solidFill>
            <a:round/>
            <a:headEnd/>
            <a:tailEnd type="triangle" w="med" len="med"/>
          </a:ln>
          <a:effectLst/>
        </p:spPr>
        <p:txBody>
          <a:bodyPr/>
          <a:lstStyle/>
          <a:p>
            <a:endParaRPr lang="en-US"/>
          </a:p>
        </p:txBody>
      </p:sp>
      <p:grpSp>
        <p:nvGrpSpPr>
          <p:cNvPr id="20" name="Group 20"/>
          <p:cNvGrpSpPr>
            <a:grpSpLocks/>
          </p:cNvGrpSpPr>
          <p:nvPr/>
        </p:nvGrpSpPr>
        <p:grpSpPr bwMode="auto">
          <a:xfrm>
            <a:off x="6084888" y="5013325"/>
            <a:ext cx="2787650" cy="1006475"/>
            <a:chOff x="3833" y="3158"/>
            <a:chExt cx="1756" cy="634"/>
          </a:xfrm>
        </p:grpSpPr>
        <p:sp>
          <p:nvSpPr>
            <p:cNvPr id="21" name="Text Box 21"/>
            <p:cNvSpPr txBox="1">
              <a:spLocks noChangeArrowheads="1"/>
            </p:cNvSpPr>
            <p:nvPr/>
          </p:nvSpPr>
          <p:spPr bwMode="auto">
            <a:xfrm>
              <a:off x="4422" y="3158"/>
              <a:ext cx="1167" cy="634"/>
            </a:xfrm>
            <a:prstGeom prst="rect">
              <a:avLst/>
            </a:prstGeom>
            <a:noFill/>
            <a:ln w="9525">
              <a:noFill/>
              <a:miter lim="800000"/>
              <a:headEnd/>
              <a:tailEnd/>
            </a:ln>
            <a:effectLst/>
          </p:spPr>
          <p:txBody>
            <a:bodyPr wrap="none">
              <a:spAutoFit/>
            </a:bodyPr>
            <a:lstStyle/>
            <a:p>
              <a:r>
                <a:rPr lang="en-US">
                  <a:solidFill>
                    <a:schemeClr val="accent2"/>
                  </a:solidFill>
                </a:rPr>
                <a:t>hole in the</a:t>
              </a:r>
            </a:p>
            <a:p>
              <a:r>
                <a:rPr lang="en-US">
                  <a:solidFill>
                    <a:schemeClr val="accent2"/>
                  </a:solidFill>
                </a:rPr>
                <a:t>transverse phase</a:t>
              </a:r>
            </a:p>
            <a:p>
              <a:r>
                <a:rPr lang="en-US">
                  <a:solidFill>
                    <a:schemeClr val="accent2"/>
                  </a:solidFill>
                </a:rPr>
                <a:t>space</a:t>
              </a:r>
            </a:p>
          </p:txBody>
        </p:sp>
        <p:sp>
          <p:nvSpPr>
            <p:cNvPr id="22" name="Line 22"/>
            <p:cNvSpPr>
              <a:spLocks noChangeShapeType="1"/>
            </p:cNvSpPr>
            <p:nvPr/>
          </p:nvSpPr>
          <p:spPr bwMode="auto">
            <a:xfrm flipH="1">
              <a:off x="3833" y="3430"/>
              <a:ext cx="635" cy="182"/>
            </a:xfrm>
            <a:prstGeom prst="line">
              <a:avLst/>
            </a:prstGeom>
            <a:noFill/>
            <a:ln w="12700">
              <a:solidFill>
                <a:schemeClr val="accent2"/>
              </a:solidFill>
              <a:round/>
              <a:headEnd/>
              <a:tailEnd type="triangle" w="med" len="med"/>
            </a:ln>
            <a:effectLst/>
          </p:spPr>
          <p:txBody>
            <a:bodyPr/>
            <a:lstStyle/>
            <a:p>
              <a:endParaRPr lang="en-US"/>
            </a:p>
          </p:txBody>
        </p:sp>
      </p:grpSp>
      <p:sp>
        <p:nvSpPr>
          <p:cNvPr id="23" name="Line 23"/>
          <p:cNvSpPr>
            <a:spLocks noChangeShapeType="1"/>
          </p:cNvSpPr>
          <p:nvPr/>
        </p:nvSpPr>
        <p:spPr bwMode="auto">
          <a:xfrm flipV="1">
            <a:off x="1619250" y="4221163"/>
            <a:ext cx="1008063" cy="431800"/>
          </a:xfrm>
          <a:prstGeom prst="line">
            <a:avLst/>
          </a:prstGeom>
          <a:noFill/>
          <a:ln w="12700">
            <a:solidFill>
              <a:schemeClr val="tx1"/>
            </a:solidFill>
            <a:round/>
            <a:headEnd/>
            <a:tailEnd type="triangle" w="med" len="med"/>
          </a:ln>
          <a:effectLst/>
        </p:spPr>
        <p:txBody>
          <a:bodyPr/>
          <a:lstStyle/>
          <a:p>
            <a:endParaRPr lang="en-US"/>
          </a:p>
        </p:txBody>
      </p:sp>
      <p:sp>
        <p:nvSpPr>
          <p:cNvPr id="24" name="Text Box 24"/>
          <p:cNvSpPr txBox="1">
            <a:spLocks noChangeArrowheads="1"/>
          </p:cNvSpPr>
          <p:nvPr/>
        </p:nvSpPr>
        <p:spPr bwMode="auto">
          <a:xfrm>
            <a:off x="611188" y="4508500"/>
            <a:ext cx="1063625" cy="457200"/>
          </a:xfrm>
          <a:prstGeom prst="rect">
            <a:avLst/>
          </a:prstGeom>
          <a:noFill/>
          <a:ln w="9525">
            <a:noFill/>
            <a:miter lim="800000"/>
            <a:headEnd/>
            <a:tailEnd/>
          </a:ln>
          <a:effectLst/>
        </p:spPr>
        <p:txBody>
          <a:bodyPr wrap="none">
            <a:spAutoFit/>
          </a:bodyPr>
          <a:lstStyle/>
          <a:p>
            <a:r>
              <a:rPr lang="en-US" sz="2400"/>
              <a:t>septum</a:t>
            </a:r>
          </a:p>
        </p:txBody>
      </p:sp>
      <p:sp>
        <p:nvSpPr>
          <p:cNvPr id="25" name="Text Box 25"/>
          <p:cNvSpPr txBox="1">
            <a:spLocks noChangeArrowheads="1"/>
          </p:cNvSpPr>
          <p:nvPr/>
        </p:nvSpPr>
        <p:spPr bwMode="auto">
          <a:xfrm>
            <a:off x="1908175" y="2636838"/>
            <a:ext cx="1211263" cy="457200"/>
          </a:xfrm>
          <a:prstGeom prst="rect">
            <a:avLst/>
          </a:prstGeom>
          <a:noFill/>
          <a:ln w="9525">
            <a:noFill/>
            <a:miter lim="800000"/>
            <a:headEnd/>
            <a:tailEnd/>
          </a:ln>
          <a:effectLst/>
        </p:spPr>
        <p:txBody>
          <a:bodyPr wrap="none">
            <a:spAutoFit/>
          </a:bodyPr>
          <a:lstStyle/>
          <a:p>
            <a:r>
              <a:rPr lang="en-US" sz="2400">
                <a:solidFill>
                  <a:srgbClr val="009999"/>
                </a:solidFill>
              </a:rPr>
              <a:t>Q</a:t>
            </a:r>
            <a:r>
              <a:rPr lang="en-US" sz="2400" baseline="-25000">
                <a:solidFill>
                  <a:srgbClr val="009999"/>
                </a:solidFill>
              </a:rPr>
              <a:t>x</a:t>
            </a:r>
            <a:r>
              <a:rPr lang="en-US" sz="2400">
                <a:solidFill>
                  <a:srgbClr val="009999"/>
                </a:solidFill>
              </a:rPr>
              <a:t>=2.75</a:t>
            </a:r>
          </a:p>
        </p:txBody>
      </p:sp>
      <p:sp>
        <p:nvSpPr>
          <p:cNvPr id="26" name="Text Box 27"/>
          <p:cNvSpPr txBox="1">
            <a:spLocks noChangeArrowheads="1"/>
          </p:cNvSpPr>
          <p:nvPr/>
        </p:nvSpPr>
        <p:spPr bwMode="auto">
          <a:xfrm>
            <a:off x="3419475" y="2708275"/>
            <a:ext cx="3773488" cy="396875"/>
          </a:xfrm>
          <a:prstGeom prst="rect">
            <a:avLst/>
          </a:prstGeom>
          <a:solidFill>
            <a:schemeClr val="bg1"/>
          </a:solidFill>
          <a:ln w="9525">
            <a:noFill/>
            <a:miter lim="800000"/>
            <a:headEnd/>
            <a:tailEnd/>
          </a:ln>
          <a:effectLst/>
        </p:spPr>
        <p:txBody>
          <a:bodyPr>
            <a:spAutoFit/>
          </a:bodyPr>
          <a:lstStyle/>
          <a:p>
            <a:r>
              <a:rPr lang="en-US"/>
              <a:t>      1. turn                    2. turn          </a:t>
            </a:r>
          </a:p>
        </p:txBody>
      </p:sp>
      <p:sp>
        <p:nvSpPr>
          <p:cNvPr id="27" name="Text Box 28"/>
          <p:cNvSpPr txBox="1">
            <a:spLocks noChangeArrowheads="1"/>
          </p:cNvSpPr>
          <p:nvPr/>
        </p:nvSpPr>
        <p:spPr bwMode="auto">
          <a:xfrm>
            <a:off x="1704975" y="4729163"/>
            <a:ext cx="5662613" cy="396875"/>
          </a:xfrm>
          <a:prstGeom prst="rect">
            <a:avLst/>
          </a:prstGeom>
          <a:solidFill>
            <a:schemeClr val="bg1"/>
          </a:solidFill>
          <a:ln w="9525">
            <a:noFill/>
            <a:miter lim="800000"/>
            <a:headEnd/>
            <a:tailEnd/>
          </a:ln>
          <a:effectLst/>
        </p:spPr>
        <p:txBody>
          <a:bodyPr wrap="none">
            <a:spAutoFit/>
          </a:bodyPr>
          <a:lstStyle/>
          <a:p>
            <a:r>
              <a:rPr lang="en-US"/>
              <a:t>   3. turn                     4. turn                  5. turn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cool"/>
          <p:cNvPicPr>
            <a:picLocks noChangeAspect="1" noChangeArrowheads="1"/>
          </p:cNvPicPr>
          <p:nvPr/>
        </p:nvPicPr>
        <p:blipFill>
          <a:blip r:embed="rId2" cstate="print"/>
          <a:srcRect/>
          <a:stretch>
            <a:fillRect/>
          </a:stretch>
        </p:blipFill>
        <p:spPr bwMode="auto">
          <a:xfrm>
            <a:off x="971550" y="1882775"/>
            <a:ext cx="7345363" cy="4911725"/>
          </a:xfrm>
          <a:prstGeom prst="rect">
            <a:avLst/>
          </a:prstGeom>
          <a:noFill/>
        </p:spPr>
      </p:pic>
      <p:sp>
        <p:nvSpPr>
          <p:cNvPr id="2" name="Text Box 3"/>
          <p:cNvSpPr txBox="1">
            <a:spLocks noChangeArrowheads="1"/>
          </p:cNvSpPr>
          <p:nvPr/>
        </p:nvSpPr>
        <p:spPr bwMode="auto">
          <a:xfrm>
            <a:off x="2700338" y="333375"/>
            <a:ext cx="3740150" cy="641350"/>
          </a:xfrm>
          <a:prstGeom prst="rect">
            <a:avLst/>
          </a:prstGeom>
          <a:noFill/>
          <a:ln w="9525">
            <a:noFill/>
            <a:miter lim="800000"/>
            <a:headEnd/>
            <a:tailEnd/>
          </a:ln>
          <a:effectLst/>
        </p:spPr>
        <p:txBody>
          <a:bodyPr wrap="none">
            <a:spAutoFit/>
          </a:bodyPr>
          <a:lstStyle/>
          <a:p>
            <a:r>
              <a:rPr lang="en-US" sz="3600">
                <a:solidFill>
                  <a:srgbClr val="FF3300"/>
                </a:solidFill>
              </a:rPr>
              <a:t>The electron cooler</a:t>
            </a:r>
          </a:p>
        </p:txBody>
      </p:sp>
      <p:sp>
        <p:nvSpPr>
          <p:cNvPr id="5" name="Text Box 6"/>
          <p:cNvSpPr txBox="1">
            <a:spLocks noChangeArrowheads="1"/>
          </p:cNvSpPr>
          <p:nvPr/>
        </p:nvSpPr>
        <p:spPr bwMode="auto">
          <a:xfrm>
            <a:off x="179388" y="1916113"/>
            <a:ext cx="641350" cy="457200"/>
          </a:xfrm>
          <a:prstGeom prst="rect">
            <a:avLst/>
          </a:prstGeom>
          <a:noFill/>
          <a:ln w="12700">
            <a:noFill/>
            <a:miter lim="800000"/>
            <a:headEnd/>
            <a:tailEnd/>
          </a:ln>
          <a:effectLst/>
        </p:spPr>
        <p:txBody>
          <a:bodyPr wrap="none">
            <a:spAutoFit/>
          </a:bodyPr>
          <a:lstStyle/>
          <a:p>
            <a:r>
              <a:rPr lang="en-US" sz="2400">
                <a:solidFill>
                  <a:srgbClr val="FF0000"/>
                </a:solidFill>
              </a:rPr>
              <a:t>gun</a:t>
            </a:r>
          </a:p>
        </p:txBody>
      </p:sp>
      <p:sp>
        <p:nvSpPr>
          <p:cNvPr id="6" name="Text Box 7"/>
          <p:cNvSpPr txBox="1">
            <a:spLocks noChangeArrowheads="1"/>
          </p:cNvSpPr>
          <p:nvPr/>
        </p:nvSpPr>
        <p:spPr bwMode="auto">
          <a:xfrm>
            <a:off x="6588125" y="1341438"/>
            <a:ext cx="1247775" cy="457200"/>
          </a:xfrm>
          <a:prstGeom prst="rect">
            <a:avLst/>
          </a:prstGeom>
          <a:noFill/>
          <a:ln w="9525">
            <a:noFill/>
            <a:miter lim="800000"/>
            <a:headEnd/>
            <a:tailEnd/>
          </a:ln>
          <a:effectLst/>
        </p:spPr>
        <p:txBody>
          <a:bodyPr wrap="none">
            <a:spAutoFit/>
          </a:bodyPr>
          <a:lstStyle/>
          <a:p>
            <a:r>
              <a:rPr lang="en-US" sz="2400">
                <a:solidFill>
                  <a:srgbClr val="FF0000"/>
                </a:solidFill>
              </a:rPr>
              <a:t>collector</a:t>
            </a:r>
          </a:p>
        </p:txBody>
      </p:sp>
      <p:sp>
        <p:nvSpPr>
          <p:cNvPr id="7" name="Line 8"/>
          <p:cNvSpPr>
            <a:spLocks noChangeShapeType="1"/>
          </p:cNvSpPr>
          <p:nvPr/>
        </p:nvSpPr>
        <p:spPr bwMode="auto">
          <a:xfrm flipH="1">
            <a:off x="7091363" y="1773238"/>
            <a:ext cx="1587" cy="792162"/>
          </a:xfrm>
          <a:prstGeom prst="line">
            <a:avLst/>
          </a:prstGeom>
          <a:noFill/>
          <a:ln w="19050">
            <a:solidFill>
              <a:srgbClr val="FF0000"/>
            </a:solidFill>
            <a:round/>
            <a:headEnd/>
            <a:tailEnd type="triangle" w="med" len="med"/>
          </a:ln>
          <a:effectLst/>
        </p:spPr>
        <p:txBody>
          <a:bodyPr/>
          <a:lstStyle/>
          <a:p>
            <a:endParaRPr lang="en-US"/>
          </a:p>
        </p:txBody>
      </p:sp>
      <p:sp>
        <p:nvSpPr>
          <p:cNvPr id="8" name="Line 9"/>
          <p:cNvSpPr>
            <a:spLocks noChangeShapeType="1"/>
          </p:cNvSpPr>
          <p:nvPr/>
        </p:nvSpPr>
        <p:spPr bwMode="auto">
          <a:xfrm>
            <a:off x="250825" y="4140200"/>
            <a:ext cx="865188" cy="0"/>
          </a:xfrm>
          <a:prstGeom prst="line">
            <a:avLst/>
          </a:prstGeom>
          <a:noFill/>
          <a:ln w="28575">
            <a:solidFill>
              <a:srgbClr val="FF0000"/>
            </a:solidFill>
            <a:round/>
            <a:headEnd/>
            <a:tailEnd type="triangle" w="med" len="med"/>
          </a:ln>
          <a:effectLst/>
        </p:spPr>
        <p:txBody>
          <a:bodyPr/>
          <a:lstStyle/>
          <a:p>
            <a:endParaRPr lang="en-US"/>
          </a:p>
        </p:txBody>
      </p:sp>
      <p:sp>
        <p:nvSpPr>
          <p:cNvPr id="9" name="Text Box 10"/>
          <p:cNvSpPr txBox="1">
            <a:spLocks noChangeArrowheads="1"/>
          </p:cNvSpPr>
          <p:nvPr/>
        </p:nvSpPr>
        <p:spPr bwMode="auto">
          <a:xfrm>
            <a:off x="8355013" y="3687763"/>
            <a:ext cx="692150" cy="457200"/>
          </a:xfrm>
          <a:prstGeom prst="rect">
            <a:avLst/>
          </a:prstGeom>
          <a:noFill/>
          <a:ln w="9525">
            <a:noFill/>
            <a:miter lim="800000"/>
            <a:headEnd/>
            <a:tailEnd/>
          </a:ln>
          <a:effectLst/>
        </p:spPr>
        <p:txBody>
          <a:bodyPr wrap="none">
            <a:spAutoFit/>
          </a:bodyPr>
          <a:lstStyle/>
          <a:p>
            <a:r>
              <a:rPr lang="en-US" sz="2400">
                <a:solidFill>
                  <a:srgbClr val="FF0000"/>
                </a:solidFill>
              </a:rPr>
              <a:t>ions</a:t>
            </a:r>
          </a:p>
        </p:txBody>
      </p:sp>
      <p:sp>
        <p:nvSpPr>
          <p:cNvPr id="10" name="Line 11"/>
          <p:cNvSpPr>
            <a:spLocks noChangeShapeType="1"/>
          </p:cNvSpPr>
          <p:nvPr/>
        </p:nvSpPr>
        <p:spPr bwMode="auto">
          <a:xfrm>
            <a:off x="8459788" y="4149725"/>
            <a:ext cx="506412" cy="0"/>
          </a:xfrm>
          <a:prstGeom prst="line">
            <a:avLst/>
          </a:prstGeom>
          <a:noFill/>
          <a:ln w="28575">
            <a:solidFill>
              <a:srgbClr val="FF0000"/>
            </a:solidFill>
            <a:round/>
            <a:headEnd/>
            <a:tailEnd type="triangle" w="med" len="med"/>
          </a:ln>
          <a:effectLst/>
        </p:spPr>
        <p:txBody>
          <a:bodyPr/>
          <a:lstStyle/>
          <a:p>
            <a:endParaRPr lang="en-US"/>
          </a:p>
        </p:txBody>
      </p:sp>
      <p:sp>
        <p:nvSpPr>
          <p:cNvPr id="11" name="Text Box 12"/>
          <p:cNvSpPr txBox="1">
            <a:spLocks noChangeArrowheads="1"/>
          </p:cNvSpPr>
          <p:nvPr/>
        </p:nvSpPr>
        <p:spPr bwMode="auto">
          <a:xfrm>
            <a:off x="179388" y="3573463"/>
            <a:ext cx="692150" cy="457200"/>
          </a:xfrm>
          <a:prstGeom prst="rect">
            <a:avLst/>
          </a:prstGeom>
          <a:noFill/>
          <a:ln w="9525">
            <a:noFill/>
            <a:miter lim="800000"/>
            <a:headEnd/>
            <a:tailEnd/>
          </a:ln>
          <a:effectLst/>
        </p:spPr>
        <p:txBody>
          <a:bodyPr wrap="none">
            <a:spAutoFit/>
          </a:bodyPr>
          <a:lstStyle/>
          <a:p>
            <a:r>
              <a:rPr lang="en-US" sz="2400">
                <a:solidFill>
                  <a:srgbClr val="FF0000"/>
                </a:solidFill>
              </a:rPr>
              <a:t>ions</a:t>
            </a:r>
          </a:p>
        </p:txBody>
      </p:sp>
      <p:sp>
        <p:nvSpPr>
          <p:cNvPr id="12" name="Line 13"/>
          <p:cNvSpPr>
            <a:spLocks noChangeShapeType="1"/>
          </p:cNvSpPr>
          <p:nvPr/>
        </p:nvSpPr>
        <p:spPr bwMode="auto">
          <a:xfrm>
            <a:off x="611188" y="2492375"/>
            <a:ext cx="865187" cy="144463"/>
          </a:xfrm>
          <a:prstGeom prst="line">
            <a:avLst/>
          </a:prstGeom>
          <a:noFill/>
          <a:ln w="28575">
            <a:solidFill>
              <a:srgbClr val="FF0000"/>
            </a:solidFill>
            <a:round/>
            <a:headEnd/>
            <a:tailEnd type="triangle" w="med" len="med"/>
          </a:ln>
          <a:effectLst/>
        </p:spPr>
        <p:txBody>
          <a:bodyPr/>
          <a:lstStyle/>
          <a:p>
            <a:endParaRPr lang="en-US"/>
          </a:p>
        </p:txBody>
      </p:sp>
      <p:sp>
        <p:nvSpPr>
          <p:cNvPr id="13" name="Line 14"/>
          <p:cNvSpPr>
            <a:spLocks noChangeShapeType="1"/>
          </p:cNvSpPr>
          <p:nvPr/>
        </p:nvSpPr>
        <p:spPr bwMode="auto">
          <a:xfrm>
            <a:off x="2555875" y="2349500"/>
            <a:ext cx="431800" cy="503238"/>
          </a:xfrm>
          <a:prstGeom prst="line">
            <a:avLst/>
          </a:prstGeom>
          <a:noFill/>
          <a:ln w="19050">
            <a:solidFill>
              <a:schemeClr val="accent2"/>
            </a:solidFill>
            <a:round/>
            <a:headEnd/>
            <a:tailEnd type="triangle" w="med" len="med"/>
          </a:ln>
          <a:effectLst/>
        </p:spPr>
        <p:txBody>
          <a:bodyPr/>
          <a:lstStyle/>
          <a:p>
            <a:endParaRPr lang="en-US"/>
          </a:p>
        </p:txBody>
      </p:sp>
      <p:sp>
        <p:nvSpPr>
          <p:cNvPr id="14" name="Text Box 15"/>
          <p:cNvSpPr txBox="1">
            <a:spLocks noChangeArrowheads="1"/>
          </p:cNvSpPr>
          <p:nvPr/>
        </p:nvSpPr>
        <p:spPr bwMode="auto">
          <a:xfrm rot="2919851">
            <a:off x="2189163" y="2112963"/>
            <a:ext cx="1282700" cy="457200"/>
          </a:xfrm>
          <a:prstGeom prst="rect">
            <a:avLst/>
          </a:prstGeom>
          <a:noFill/>
          <a:ln w="9525">
            <a:noFill/>
            <a:miter lim="800000"/>
            <a:headEnd/>
            <a:tailEnd/>
          </a:ln>
          <a:effectLst/>
        </p:spPr>
        <p:txBody>
          <a:bodyPr wrap="none">
            <a:spAutoFit/>
          </a:bodyPr>
          <a:lstStyle/>
          <a:p>
            <a:r>
              <a:rPr lang="en-US" sz="2400">
                <a:solidFill>
                  <a:schemeClr val="accent2"/>
                </a:solidFill>
              </a:rPr>
              <a:t>electrons</a:t>
            </a:r>
          </a:p>
        </p:txBody>
      </p:sp>
      <p:sp>
        <p:nvSpPr>
          <p:cNvPr id="15" name="Line 16"/>
          <p:cNvSpPr>
            <a:spLocks noChangeShapeType="1"/>
          </p:cNvSpPr>
          <p:nvPr/>
        </p:nvSpPr>
        <p:spPr bwMode="auto">
          <a:xfrm flipV="1">
            <a:off x="6300788" y="2420938"/>
            <a:ext cx="431800" cy="431800"/>
          </a:xfrm>
          <a:prstGeom prst="line">
            <a:avLst/>
          </a:prstGeom>
          <a:noFill/>
          <a:ln w="28575">
            <a:solidFill>
              <a:schemeClr val="accent2"/>
            </a:solidFill>
            <a:round/>
            <a:headEnd/>
            <a:tailEnd type="triangle" w="med" len="med"/>
          </a:ln>
          <a:effectLst/>
        </p:spPr>
        <p:txBody>
          <a:bodyPr/>
          <a:lstStyle/>
          <a:p>
            <a:endParaRPr lang="en-US"/>
          </a:p>
        </p:txBody>
      </p:sp>
      <p:sp>
        <p:nvSpPr>
          <p:cNvPr id="16" name="Text Box 17"/>
          <p:cNvSpPr txBox="1">
            <a:spLocks noChangeArrowheads="1"/>
          </p:cNvSpPr>
          <p:nvPr/>
        </p:nvSpPr>
        <p:spPr bwMode="auto">
          <a:xfrm rot="18765255">
            <a:off x="5888038" y="2041525"/>
            <a:ext cx="1282700" cy="457200"/>
          </a:xfrm>
          <a:prstGeom prst="rect">
            <a:avLst/>
          </a:prstGeom>
          <a:noFill/>
          <a:ln w="9525">
            <a:noFill/>
            <a:miter lim="800000"/>
            <a:headEnd/>
            <a:tailEnd/>
          </a:ln>
          <a:effectLst/>
        </p:spPr>
        <p:txBody>
          <a:bodyPr wrap="none">
            <a:spAutoFit/>
          </a:bodyPr>
          <a:lstStyle/>
          <a:p>
            <a:r>
              <a:rPr lang="en-US" sz="2400">
                <a:solidFill>
                  <a:schemeClr val="accent2"/>
                </a:solidFill>
              </a:rPr>
              <a:t>electrons</a:t>
            </a:r>
          </a:p>
        </p:txBody>
      </p:sp>
      <p:sp>
        <p:nvSpPr>
          <p:cNvPr id="17" name="Text Box 18"/>
          <p:cNvSpPr txBox="1">
            <a:spLocks noChangeArrowheads="1"/>
          </p:cNvSpPr>
          <p:nvPr/>
        </p:nvSpPr>
        <p:spPr bwMode="auto">
          <a:xfrm>
            <a:off x="3995738" y="1700213"/>
            <a:ext cx="1484312" cy="822325"/>
          </a:xfrm>
          <a:prstGeom prst="rect">
            <a:avLst/>
          </a:prstGeom>
          <a:noFill/>
          <a:ln w="9525">
            <a:noFill/>
            <a:miter lim="800000"/>
            <a:headEnd/>
            <a:tailEnd/>
          </a:ln>
          <a:effectLst/>
        </p:spPr>
        <p:txBody>
          <a:bodyPr wrap="none">
            <a:spAutoFit/>
          </a:bodyPr>
          <a:lstStyle/>
          <a:p>
            <a:r>
              <a:rPr lang="en-US" sz="2400">
                <a:solidFill>
                  <a:srgbClr val="FF0000"/>
                </a:solidFill>
              </a:rPr>
              <a:t>interaction</a:t>
            </a:r>
          </a:p>
          <a:p>
            <a:r>
              <a:rPr lang="en-US" sz="2400">
                <a:solidFill>
                  <a:srgbClr val="FF0000"/>
                </a:solidFill>
              </a:rPr>
              <a:t>soleonid</a:t>
            </a:r>
          </a:p>
        </p:txBody>
      </p:sp>
      <p:sp>
        <p:nvSpPr>
          <p:cNvPr id="18" name="Line 19"/>
          <p:cNvSpPr>
            <a:spLocks noChangeShapeType="1"/>
          </p:cNvSpPr>
          <p:nvPr/>
        </p:nvSpPr>
        <p:spPr bwMode="auto">
          <a:xfrm>
            <a:off x="4356100" y="2565400"/>
            <a:ext cx="0" cy="1295400"/>
          </a:xfrm>
          <a:prstGeom prst="line">
            <a:avLst/>
          </a:prstGeom>
          <a:noFill/>
          <a:ln w="28575">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l="33127" t="49937" r="8025" b="19448"/>
          <a:stretch>
            <a:fillRect/>
          </a:stretch>
        </p:blipFill>
        <p:spPr bwMode="auto">
          <a:xfrm>
            <a:off x="4324350" y="765941"/>
            <a:ext cx="4819650" cy="2055935"/>
          </a:xfrm>
          <a:prstGeom prst="rect">
            <a:avLst/>
          </a:prstGeom>
          <a:noFill/>
          <a:ln w="9525">
            <a:noFill/>
            <a:miter lim="800000"/>
            <a:headEnd/>
            <a:tailEnd/>
          </a:ln>
        </p:spPr>
      </p:pic>
      <p:sp>
        <p:nvSpPr>
          <p:cNvPr id="4" name="TextBox 3"/>
          <p:cNvSpPr txBox="1"/>
          <p:nvPr/>
        </p:nvSpPr>
        <p:spPr>
          <a:xfrm>
            <a:off x="4814032" y="5842337"/>
            <a:ext cx="3542893" cy="646331"/>
          </a:xfrm>
          <a:prstGeom prst="rect">
            <a:avLst/>
          </a:prstGeom>
          <a:noFill/>
        </p:spPr>
        <p:txBody>
          <a:bodyPr wrap="none" rtlCol="0">
            <a:spAutoFit/>
          </a:bodyPr>
          <a:lstStyle/>
          <a:p>
            <a:endParaRPr lang="en-US" dirty="0" smtClean="0"/>
          </a:p>
          <a:p>
            <a:r>
              <a:rPr lang="en-US" dirty="0" smtClean="0">
                <a:solidFill>
                  <a:srgbClr val="FF0000"/>
                </a:solidFill>
              </a:rPr>
              <a:t>Normal expansion factor: 7 to 10?!</a:t>
            </a:r>
            <a:endParaRPr lang="en-US" dirty="0">
              <a:solidFill>
                <a:srgbClr val="FF0000"/>
              </a:solidFill>
            </a:endParaRPr>
          </a:p>
        </p:txBody>
      </p:sp>
      <p:sp>
        <p:nvSpPr>
          <p:cNvPr id="5" name="TextBox 4"/>
          <p:cNvSpPr txBox="1"/>
          <p:nvPr/>
        </p:nvSpPr>
        <p:spPr>
          <a:xfrm>
            <a:off x="6244430" y="7399531"/>
            <a:ext cx="7913833" cy="2246769"/>
          </a:xfrm>
          <a:prstGeom prst="rect">
            <a:avLst/>
          </a:prstGeom>
          <a:noFill/>
        </p:spPr>
        <p:txBody>
          <a:bodyPr wrap="none" rtlCol="0">
            <a:spAutoFit/>
          </a:bodyPr>
          <a:lstStyle/>
          <a:p>
            <a:pPr marL="800100" lvl="1" indent="-342900"/>
            <a:endParaRPr lang="en-US" sz="1400" dirty="0" smtClean="0"/>
          </a:p>
          <a:p>
            <a:pPr marL="342900" indent="-342900">
              <a:buAutoNum type="arabicPeriod"/>
            </a:pPr>
            <a:r>
              <a:rPr lang="en-US" sz="1400" dirty="0" smtClean="0"/>
              <a:t>Avoid beam losses for long storing times</a:t>
            </a:r>
          </a:p>
          <a:p>
            <a:r>
              <a:rPr lang="en-US" sz="1400" dirty="0" smtClean="0"/>
              <a:t>*    phase space cooling</a:t>
            </a:r>
          </a:p>
          <a:p>
            <a:pPr lvl="2">
              <a:buFont typeface="Arial" charset="0"/>
              <a:buChar char="•"/>
            </a:pPr>
            <a:r>
              <a:rPr lang="en-US" sz="1400" dirty="0" smtClean="0"/>
              <a:t>To avoid </a:t>
            </a:r>
            <a:r>
              <a:rPr lang="en-US" sz="1400" dirty="0" err="1" smtClean="0"/>
              <a:t>emittance</a:t>
            </a:r>
            <a:r>
              <a:rPr lang="en-US" sz="1400" dirty="0" smtClean="0"/>
              <a:t> growth of the beam due to Coulomb scattering of the ions by themselves</a:t>
            </a:r>
          </a:p>
          <a:p>
            <a:pPr lvl="2">
              <a:buFont typeface="Arial" charset="0"/>
              <a:buChar char="•"/>
            </a:pPr>
            <a:r>
              <a:rPr lang="en-US" sz="1400" dirty="0" smtClean="0"/>
              <a:t>To avoid </a:t>
            </a:r>
            <a:r>
              <a:rPr lang="en-US" sz="1400" dirty="0" err="1" smtClean="0"/>
              <a:t>emittance</a:t>
            </a:r>
            <a:r>
              <a:rPr lang="en-US" sz="1400" dirty="0" smtClean="0"/>
              <a:t> growth by the residual gas of by the internal target</a:t>
            </a:r>
          </a:p>
          <a:p>
            <a:pPr lvl="2">
              <a:buFont typeface="Arial" charset="0"/>
              <a:buChar char="•"/>
            </a:pPr>
            <a:r>
              <a:rPr lang="en-US" sz="1400" dirty="0" smtClean="0"/>
              <a:t>To battle large cross section for electron pickup and stripping</a:t>
            </a:r>
          </a:p>
          <a:p>
            <a:r>
              <a:rPr lang="en-US" sz="1400" dirty="0" smtClean="0"/>
              <a:t>Otherwise limits the beam lifetime</a:t>
            </a:r>
          </a:p>
          <a:p>
            <a:r>
              <a:rPr lang="en-US" sz="1400" dirty="0" smtClean="0"/>
              <a:t>Insufficient cooling =&gt;  large beam diameter</a:t>
            </a:r>
          </a:p>
          <a:p>
            <a:r>
              <a:rPr lang="en-US" sz="1400" dirty="0" smtClean="0"/>
              <a:t>	large gas jet target</a:t>
            </a:r>
          </a:p>
          <a:p>
            <a:r>
              <a:rPr lang="en-US" sz="1400" dirty="0" smtClean="0"/>
              <a:t>	poor precision for Doppler corrections</a:t>
            </a:r>
          </a:p>
        </p:txBody>
      </p:sp>
      <p:grpSp>
        <p:nvGrpSpPr>
          <p:cNvPr id="17" name="Group 16"/>
          <p:cNvGrpSpPr/>
          <p:nvPr/>
        </p:nvGrpSpPr>
        <p:grpSpPr>
          <a:xfrm>
            <a:off x="4807415" y="3015514"/>
            <a:ext cx="3835065" cy="2554013"/>
            <a:chOff x="201996" y="189186"/>
            <a:chExt cx="3476598" cy="2315287"/>
          </a:xfrm>
        </p:grpSpPr>
        <p:pic>
          <p:nvPicPr>
            <p:cNvPr id="2" name="Picture 3" descr="The Test Storage Ring (TSR) in 3D"/>
            <p:cNvPicPr>
              <a:picLocks noChangeAspect="1" noChangeArrowheads="1"/>
            </p:cNvPicPr>
            <p:nvPr/>
          </p:nvPicPr>
          <p:blipFill>
            <a:blip r:embed="rId4" cstate="print"/>
            <a:srcRect/>
            <a:stretch>
              <a:fillRect/>
            </a:stretch>
          </p:blipFill>
          <p:spPr bwMode="auto">
            <a:xfrm>
              <a:off x="201996" y="189186"/>
              <a:ext cx="3476598" cy="2315287"/>
            </a:xfrm>
            <a:prstGeom prst="rect">
              <a:avLst/>
            </a:prstGeom>
            <a:noFill/>
          </p:spPr>
        </p:pic>
        <p:sp>
          <p:nvSpPr>
            <p:cNvPr id="6" name="TextBox 5"/>
            <p:cNvSpPr txBox="1"/>
            <p:nvPr/>
          </p:nvSpPr>
          <p:spPr>
            <a:xfrm>
              <a:off x="1040524" y="1008994"/>
              <a:ext cx="888064" cy="369332"/>
            </a:xfrm>
            <a:prstGeom prst="rect">
              <a:avLst/>
            </a:prstGeom>
            <a:noFill/>
          </p:spPr>
          <p:txBody>
            <a:bodyPr wrap="none" rtlCol="0">
              <a:spAutoFit/>
            </a:bodyPr>
            <a:lstStyle/>
            <a:p>
              <a:r>
                <a:rPr lang="en-US" dirty="0" err="1" smtClean="0"/>
                <a:t>ecooler</a:t>
              </a:r>
              <a:endParaRPr lang="en-US" dirty="0"/>
            </a:p>
          </p:txBody>
        </p:sp>
        <p:cxnSp>
          <p:nvCxnSpPr>
            <p:cNvPr id="8" name="Straight Arrow Connector 7"/>
            <p:cNvCxnSpPr>
              <a:stCxn id="6" idx="1"/>
            </p:cNvCxnSpPr>
            <p:nvPr/>
          </p:nvCxnSpPr>
          <p:spPr>
            <a:xfrm rot="10800000">
              <a:off x="882870" y="1103586"/>
              <a:ext cx="157655" cy="900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454869" y="220717"/>
            <a:ext cx="2070310" cy="461665"/>
          </a:xfrm>
          <a:prstGeom prst="rect">
            <a:avLst/>
          </a:prstGeom>
          <a:noFill/>
        </p:spPr>
        <p:txBody>
          <a:bodyPr wrap="none" rtlCol="0">
            <a:spAutoFit/>
          </a:bodyPr>
          <a:lstStyle/>
          <a:p>
            <a:r>
              <a:rPr lang="en-US" sz="2400" dirty="0" smtClean="0"/>
              <a:t>Electron cooler</a:t>
            </a:r>
            <a:endParaRPr lang="en-US" sz="2400" dirty="0"/>
          </a:p>
        </p:txBody>
      </p:sp>
      <p:sp>
        <p:nvSpPr>
          <p:cNvPr id="10" name="Rectangle 9"/>
          <p:cNvSpPr/>
          <p:nvPr/>
        </p:nvSpPr>
        <p:spPr>
          <a:xfrm>
            <a:off x="190005" y="2751676"/>
            <a:ext cx="4146332" cy="2800767"/>
          </a:xfrm>
          <a:prstGeom prst="rect">
            <a:avLst/>
          </a:prstGeom>
        </p:spPr>
        <p:txBody>
          <a:bodyPr wrap="square">
            <a:spAutoFit/>
          </a:bodyPr>
          <a:lstStyle/>
          <a:p>
            <a:pPr lvl="0">
              <a:spcBef>
                <a:spcPct val="0"/>
              </a:spcBef>
              <a:defRPr/>
            </a:pPr>
            <a:r>
              <a:rPr lang="sv-SE" sz="1600" dirty="0" smtClean="0"/>
              <a:t>* The electron cooler delivers an intensive cold electron beam with densities up to 1.0E8 cm</a:t>
            </a:r>
            <a:r>
              <a:rPr lang="sv-SE" sz="1600" baseline="30000" dirty="0" smtClean="0"/>
              <a:t>-3</a:t>
            </a:r>
            <a:r>
              <a:rPr lang="sv-SE" sz="1600" dirty="0" smtClean="0"/>
              <a:t>. </a:t>
            </a:r>
          </a:p>
          <a:p>
            <a:pPr lvl="0">
              <a:spcBef>
                <a:spcPct val="0"/>
              </a:spcBef>
              <a:defRPr/>
            </a:pPr>
            <a:endParaRPr lang="sv-SE" sz="1600" dirty="0" smtClean="0"/>
          </a:p>
          <a:p>
            <a:pPr lvl="0">
              <a:spcBef>
                <a:spcPct val="0"/>
              </a:spcBef>
              <a:defRPr/>
            </a:pPr>
            <a:r>
              <a:rPr lang="sv-SE" sz="1600" dirty="0" smtClean="0"/>
              <a:t>* Phase space compression of ion beams by electron cooling leads to ion beams with extreme small horizontal and vertical emittance of about 0.05 π mm mrad </a:t>
            </a:r>
          </a:p>
          <a:p>
            <a:pPr>
              <a:spcBef>
                <a:spcPct val="0"/>
              </a:spcBef>
              <a:defRPr/>
            </a:pPr>
            <a:endParaRPr lang="en-US" sz="1600" dirty="0" smtClean="0"/>
          </a:p>
          <a:p>
            <a:pPr>
              <a:spcBef>
                <a:spcPct val="0"/>
              </a:spcBef>
              <a:defRPr/>
            </a:pPr>
            <a:r>
              <a:rPr lang="en-US" sz="1600" dirty="0" smtClean="0"/>
              <a:t>* E-cooler increases the phase space density of the heavy ion beam by 4-6 orders of magnitude</a:t>
            </a:r>
          </a:p>
          <a:p>
            <a:pPr lvl="0">
              <a:spcBef>
                <a:spcPct val="0"/>
              </a:spcBef>
              <a:defRPr/>
            </a:pPr>
            <a:endParaRPr lang="sv-SE" sz="1600" dirty="0" smtClean="0"/>
          </a:p>
        </p:txBody>
      </p:sp>
      <p:sp>
        <p:nvSpPr>
          <p:cNvPr id="11" name="TextBox 10"/>
          <p:cNvSpPr txBox="1"/>
          <p:nvPr/>
        </p:nvSpPr>
        <p:spPr>
          <a:xfrm>
            <a:off x="0" y="8446827"/>
            <a:ext cx="5977719" cy="5262979"/>
          </a:xfrm>
          <a:prstGeom prst="rect">
            <a:avLst/>
          </a:prstGeom>
          <a:noFill/>
        </p:spPr>
        <p:txBody>
          <a:bodyPr wrap="square" rtlCol="0">
            <a:spAutoFit/>
          </a:bodyPr>
          <a:lstStyle/>
          <a:p>
            <a:r>
              <a:rPr lang="en-US" sz="1400" dirty="0" smtClean="0"/>
              <a:t>1 A at 7-20 </a:t>
            </a:r>
            <a:r>
              <a:rPr lang="en-US" sz="1400" dirty="0" err="1" smtClean="0"/>
              <a:t>keV</a:t>
            </a:r>
            <a:r>
              <a:rPr lang="en-US" sz="1400" dirty="0" smtClean="0"/>
              <a:t>, corresponding to a beam rigidity of 1.1 Tm</a:t>
            </a:r>
          </a:p>
          <a:p>
            <a:r>
              <a:rPr lang="en-US" sz="1400" dirty="0" smtClean="0"/>
              <a:t>0.3 to 30 </a:t>
            </a:r>
            <a:r>
              <a:rPr lang="en-US" sz="1400" dirty="0" err="1" smtClean="0"/>
              <a:t>MeV</a:t>
            </a:r>
            <a:r>
              <a:rPr lang="en-US" sz="1400" dirty="0" smtClean="0"/>
              <a:t>/u corresponds to electron energies between 0.16 and 16 </a:t>
            </a:r>
            <a:r>
              <a:rPr lang="en-US" sz="1400" dirty="0" err="1" smtClean="0"/>
              <a:t>keV</a:t>
            </a:r>
            <a:endParaRPr lang="en-US" sz="1400" dirty="0" smtClean="0"/>
          </a:p>
          <a:p>
            <a:r>
              <a:rPr lang="en-US" sz="1400" dirty="0" smtClean="0"/>
              <a:t>Electron beam diameter 40 mm?</a:t>
            </a:r>
          </a:p>
          <a:p>
            <a:endParaRPr lang="en-US" sz="1400" dirty="0" smtClean="0"/>
          </a:p>
          <a:p>
            <a:r>
              <a:rPr lang="en-US" sz="1400" dirty="0" smtClean="0">
                <a:solidFill>
                  <a:srgbClr val="FF0000"/>
                </a:solidFill>
              </a:rPr>
              <a:t>Non-dispersive at RF acceleration and e-cooler</a:t>
            </a:r>
          </a:p>
          <a:p>
            <a:endParaRPr lang="en-US" sz="1400" dirty="0" smtClean="0"/>
          </a:p>
          <a:p>
            <a:r>
              <a:rPr lang="en-US" sz="1400" dirty="0" smtClean="0"/>
              <a:t>Ions experience a drag force when they pass through the electron gas due to the Coulomb interaction between the two particle species</a:t>
            </a:r>
          </a:p>
          <a:p>
            <a:endParaRPr lang="en-US" sz="1400" dirty="0" smtClean="0"/>
          </a:p>
          <a:p>
            <a:r>
              <a:rPr lang="en-US" sz="1400" dirty="0" smtClean="0"/>
              <a:t>Adiabatic invariant</a:t>
            </a:r>
          </a:p>
          <a:p>
            <a:endParaRPr lang="en-US" sz="1400" dirty="0" smtClean="0"/>
          </a:p>
          <a:p>
            <a:r>
              <a:rPr lang="en-US" sz="1400" dirty="0" smtClean="0"/>
              <a:t>The ion beam of a diameter of 1... 3 mm travels in the center of the </a:t>
            </a:r>
            <a:r>
              <a:rPr lang="en-US" sz="1400" dirty="0" err="1" smtClean="0"/>
              <a:t>dectron</a:t>
            </a:r>
            <a:r>
              <a:rPr lang="en-US" sz="1400" dirty="0" smtClean="0"/>
              <a:t> beam of 5.1 cm diameter over a nominal length of 1.5 m. A magnetic field of ~ 50 </a:t>
            </a:r>
            <a:r>
              <a:rPr lang="en-US" sz="1400" dirty="0" err="1" smtClean="0"/>
              <a:t>roT</a:t>
            </a:r>
            <a:r>
              <a:rPr lang="en-US" sz="1400" dirty="0" smtClean="0"/>
              <a:t>, collinear to the electron beam, prevents the electrons from diverging because of their space charge.</a:t>
            </a:r>
          </a:p>
          <a:p>
            <a:endParaRPr lang="en-US" sz="1400" dirty="0" smtClean="0"/>
          </a:p>
          <a:p>
            <a:r>
              <a:rPr lang="en-US" sz="1400" dirty="0" smtClean="0"/>
              <a:t>Electron cooling suited to higher energies (H. Danared) or to light fully stripped ions at low energies</a:t>
            </a:r>
          </a:p>
          <a:p>
            <a:endParaRPr lang="en-US" sz="1400" dirty="0" smtClean="0"/>
          </a:p>
          <a:p>
            <a:r>
              <a:rPr lang="en-US" sz="1400" dirty="0" smtClean="0"/>
              <a:t>Average electron longitudinal velocity &lt;u&gt; is  equal to the average ion longitudinal velocity</a:t>
            </a:r>
          </a:p>
          <a:p>
            <a:r>
              <a:rPr lang="en-US" sz="1400" dirty="0" smtClean="0"/>
              <a:t>Thermal equilibrium Ti=Te =&gt; </a:t>
            </a:r>
            <a:r>
              <a:rPr lang="en-US" sz="1400" dirty="0" err="1" smtClean="0"/>
              <a:t>deltav</a:t>
            </a:r>
            <a:r>
              <a:rPr lang="en-US" sz="1400" dirty="0" smtClean="0"/>
              <a:t>(ion)=</a:t>
            </a:r>
            <a:r>
              <a:rPr lang="en-US" sz="1400" dirty="0" err="1" smtClean="0"/>
              <a:t>sqrt</a:t>
            </a:r>
            <a:r>
              <a:rPr lang="en-US" sz="1400" dirty="0" smtClean="0"/>
              <a:t>(me/mi)*</a:t>
            </a:r>
            <a:r>
              <a:rPr lang="en-US" sz="1400" dirty="0" err="1" smtClean="0"/>
              <a:t>deltau</a:t>
            </a:r>
            <a:r>
              <a:rPr lang="en-US" sz="1400" dirty="0" smtClean="0"/>
              <a:t>(electron)</a:t>
            </a:r>
          </a:p>
          <a:p>
            <a:r>
              <a:rPr lang="en-US" sz="1400" dirty="0" smtClean="0"/>
              <a:t>Can use the </a:t>
            </a:r>
            <a:r>
              <a:rPr lang="en-US" sz="1400" dirty="0" err="1" smtClean="0"/>
              <a:t>ebeam</a:t>
            </a:r>
            <a:r>
              <a:rPr lang="en-US" sz="1400" dirty="0" smtClean="0"/>
              <a:t> at different energies to cool beams with different velocity but same </a:t>
            </a:r>
            <a:r>
              <a:rPr lang="en-US" sz="1400" dirty="0" err="1" smtClean="0"/>
              <a:t>rigidit</a:t>
            </a:r>
            <a:endParaRPr lang="en-US" sz="1400" dirty="0" smtClean="0"/>
          </a:p>
        </p:txBody>
      </p:sp>
      <p:pic>
        <p:nvPicPr>
          <p:cNvPr id="47106" name="Picture 2"/>
          <p:cNvPicPr>
            <a:picLocks noChangeAspect="1" noChangeArrowheads="1"/>
          </p:cNvPicPr>
          <p:nvPr/>
        </p:nvPicPr>
        <p:blipFill>
          <a:blip r:embed="rId5" cstate="print"/>
          <a:srcRect l="7740" t="21927" r="5979" b="6998"/>
          <a:stretch>
            <a:fillRect/>
          </a:stretch>
        </p:blipFill>
        <p:spPr bwMode="auto">
          <a:xfrm>
            <a:off x="335364" y="360880"/>
            <a:ext cx="3925613" cy="2193136"/>
          </a:xfrm>
          <a:prstGeom prst="rect">
            <a:avLst/>
          </a:prstGeom>
          <a:noFill/>
          <a:ln w="9525">
            <a:noFill/>
            <a:miter lim="800000"/>
            <a:headEnd/>
            <a:tailEnd/>
          </a:ln>
        </p:spPr>
      </p:pic>
      <p:sp>
        <p:nvSpPr>
          <p:cNvPr id="15" name="TextBox 14"/>
          <p:cNvSpPr txBox="1"/>
          <p:nvPr/>
        </p:nvSpPr>
        <p:spPr>
          <a:xfrm>
            <a:off x="6257233" y="7050575"/>
            <a:ext cx="6328656" cy="369332"/>
          </a:xfrm>
          <a:prstGeom prst="rect">
            <a:avLst/>
          </a:prstGeom>
          <a:noFill/>
        </p:spPr>
        <p:txBody>
          <a:bodyPr wrap="none" rtlCol="0">
            <a:spAutoFit/>
          </a:bodyPr>
          <a:lstStyle/>
          <a:p>
            <a:r>
              <a:rPr lang="en-US" dirty="0" smtClean="0">
                <a:solidFill>
                  <a:srgbClr val="FF0000"/>
                </a:solidFill>
              </a:rPr>
              <a:t>Discuss e-cooling effect on </a:t>
            </a:r>
            <a:r>
              <a:rPr lang="en-US" dirty="0" err="1" smtClean="0">
                <a:solidFill>
                  <a:srgbClr val="FF0000"/>
                </a:solidFill>
              </a:rPr>
              <a:t>emittance</a:t>
            </a:r>
            <a:r>
              <a:rPr lang="en-US" dirty="0" smtClean="0">
                <a:solidFill>
                  <a:srgbClr val="FF0000"/>
                </a:solidFill>
              </a:rPr>
              <a:t>, what’s the final emittance?</a:t>
            </a:r>
            <a:endParaRPr lang="en-US" dirty="0">
              <a:solidFill>
                <a:srgbClr val="FF0000"/>
              </a:solidFill>
            </a:endParaRPr>
          </a:p>
        </p:txBody>
      </p:sp>
      <p:sp>
        <p:nvSpPr>
          <p:cNvPr id="14" name="Rectangle 13"/>
          <p:cNvSpPr/>
          <p:nvPr/>
        </p:nvSpPr>
        <p:spPr>
          <a:xfrm>
            <a:off x="0" y="6858000"/>
            <a:ext cx="4572000" cy="1477328"/>
          </a:xfrm>
          <a:prstGeom prst="rect">
            <a:avLst/>
          </a:prstGeom>
        </p:spPr>
        <p:txBody>
          <a:bodyPr>
            <a:spAutoFit/>
          </a:bodyPr>
          <a:lstStyle/>
          <a:p>
            <a:r>
              <a:rPr lang="en-US" dirty="0" smtClean="0"/>
              <a:t>Five </a:t>
            </a:r>
            <a:r>
              <a:rPr lang="en-US" dirty="0" err="1" smtClean="0"/>
              <a:t>solenoidal</a:t>
            </a:r>
            <a:r>
              <a:rPr lang="en-US" dirty="0" smtClean="0"/>
              <a:t> and two </a:t>
            </a:r>
            <a:r>
              <a:rPr lang="en-US" dirty="0" err="1" smtClean="0"/>
              <a:t>toroidal</a:t>
            </a:r>
            <a:r>
              <a:rPr lang="en-US" dirty="0" smtClean="0"/>
              <a:t> coils</a:t>
            </a:r>
          </a:p>
          <a:p>
            <a:r>
              <a:rPr lang="en-US" dirty="0" smtClean="0"/>
              <a:t>7 sets of correction coils</a:t>
            </a:r>
          </a:p>
          <a:p>
            <a:endParaRPr lang="en-US" dirty="0" smtClean="0"/>
          </a:p>
          <a:p>
            <a:r>
              <a:rPr lang="en-US" dirty="0" smtClean="0"/>
              <a:t>Pressure of &lt;5E-11 mbar has to be reached; </a:t>
            </a:r>
          </a:p>
          <a:p>
            <a:r>
              <a:rPr lang="en-US" dirty="0" smtClean="0"/>
              <a:t>high gas loads from gun and collector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0900" y="315462"/>
            <a:ext cx="5753527" cy="523220"/>
          </a:xfrm>
          <a:prstGeom prst="rect">
            <a:avLst/>
          </a:prstGeom>
          <a:noFill/>
        </p:spPr>
        <p:txBody>
          <a:bodyPr wrap="square" rtlCol="0">
            <a:spAutoFit/>
          </a:bodyPr>
          <a:lstStyle/>
          <a:p>
            <a:r>
              <a:rPr lang="en-US" sz="2800" dirty="0" smtClean="0"/>
              <a:t>Multi-turn injection at HIE-ISOLDE</a:t>
            </a:r>
            <a:endParaRPr lang="en-US" sz="2800" dirty="0"/>
          </a:p>
        </p:txBody>
      </p:sp>
      <p:sp>
        <p:nvSpPr>
          <p:cNvPr id="3" name="TextBox 2"/>
          <p:cNvSpPr txBox="1"/>
          <p:nvPr/>
        </p:nvSpPr>
        <p:spPr>
          <a:xfrm>
            <a:off x="436373" y="1117550"/>
            <a:ext cx="7861465" cy="1569660"/>
          </a:xfrm>
          <a:prstGeom prst="rect">
            <a:avLst/>
          </a:prstGeom>
          <a:noFill/>
        </p:spPr>
        <p:txBody>
          <a:bodyPr wrap="square" rtlCol="0">
            <a:spAutoFit/>
          </a:bodyPr>
          <a:lstStyle/>
          <a:p>
            <a:r>
              <a:rPr lang="en-US" sz="1600" i="1" dirty="0" smtClean="0">
                <a:solidFill>
                  <a:srgbClr val="FF6600"/>
                </a:solidFill>
              </a:rPr>
              <a:t>NB! High injection efficiency of outmost importance – exotic ions</a:t>
            </a:r>
          </a:p>
          <a:p>
            <a:endParaRPr lang="en-US" sz="1600" i="1" dirty="0" smtClean="0"/>
          </a:p>
          <a:p>
            <a:r>
              <a:rPr lang="en-US" sz="1600" dirty="0" smtClean="0">
                <a:solidFill>
                  <a:srgbClr val="FF6600"/>
                </a:solidFill>
              </a:rPr>
              <a:t>=&gt; Adapt EBIS </a:t>
            </a:r>
            <a:r>
              <a:rPr lang="en-US" sz="1600" dirty="0" err="1" smtClean="0">
                <a:solidFill>
                  <a:srgbClr val="FF6600"/>
                </a:solidFill>
              </a:rPr>
              <a:t>T</a:t>
            </a:r>
            <a:r>
              <a:rPr lang="en-US" sz="1600" baseline="-25000" dirty="0" err="1" smtClean="0">
                <a:solidFill>
                  <a:srgbClr val="FF6600"/>
                </a:solidFill>
              </a:rPr>
              <a:t>extraction</a:t>
            </a:r>
            <a:r>
              <a:rPr lang="en-US" sz="1600" dirty="0" smtClean="0">
                <a:solidFill>
                  <a:srgbClr val="FF6600"/>
                </a:solidFill>
              </a:rPr>
              <a:t> to fit beam pulse into transverse acceptance</a:t>
            </a:r>
          </a:p>
          <a:p>
            <a:endParaRPr lang="en-US" sz="1600" dirty="0" smtClean="0"/>
          </a:p>
          <a:p>
            <a:endParaRPr lang="en-US" sz="1600" dirty="0" smtClean="0"/>
          </a:p>
          <a:p>
            <a:endParaRPr lang="en-US" sz="1600" dirty="0" smtClean="0"/>
          </a:p>
        </p:txBody>
      </p:sp>
      <p:graphicFrame>
        <p:nvGraphicFramePr>
          <p:cNvPr id="4" name="Object 3"/>
          <p:cNvGraphicFramePr>
            <a:graphicFrameLocks noChangeAspect="1"/>
          </p:cNvGraphicFramePr>
          <p:nvPr/>
        </p:nvGraphicFramePr>
        <p:xfrm>
          <a:off x="729947" y="2068235"/>
          <a:ext cx="5174501" cy="627464"/>
        </p:xfrm>
        <a:graphic>
          <a:graphicData uri="http://schemas.openxmlformats.org/presentationml/2006/ole">
            <p:oleObj spid="_x0000_s516098" name="Equation" r:id="rId3" imgW="3886200" imgH="469800" progId="Equation.3">
              <p:embed/>
            </p:oleObj>
          </a:graphicData>
        </a:graphic>
      </p:graphicFrame>
      <p:sp>
        <p:nvSpPr>
          <p:cNvPr id="5" name="Rectangle 4"/>
          <p:cNvSpPr/>
          <p:nvPr/>
        </p:nvSpPr>
        <p:spPr>
          <a:xfrm>
            <a:off x="874609" y="5498624"/>
            <a:ext cx="3980791" cy="369332"/>
          </a:xfrm>
          <a:prstGeom prst="rect">
            <a:avLst/>
          </a:prstGeom>
        </p:spPr>
        <p:txBody>
          <a:bodyPr wrap="square">
            <a:spAutoFit/>
          </a:bodyPr>
          <a:lstStyle/>
          <a:p>
            <a:r>
              <a:rPr lang="en-US" dirty="0" smtClean="0"/>
              <a:t>=&gt; From a single </a:t>
            </a:r>
            <a:r>
              <a:rPr lang="en-US" dirty="0" err="1" smtClean="0"/>
              <a:t>multiturn</a:t>
            </a:r>
            <a:r>
              <a:rPr lang="en-US" dirty="0" smtClean="0"/>
              <a:t> injection</a:t>
            </a:r>
            <a:endParaRPr lang="en-US" dirty="0"/>
          </a:p>
        </p:txBody>
      </p:sp>
      <p:sp>
        <p:nvSpPr>
          <p:cNvPr id="6" name="Rectangle 5"/>
          <p:cNvSpPr/>
          <p:nvPr/>
        </p:nvSpPr>
        <p:spPr>
          <a:xfrm>
            <a:off x="463136" y="4000101"/>
            <a:ext cx="4963887" cy="1323439"/>
          </a:xfrm>
          <a:prstGeom prst="rect">
            <a:avLst/>
          </a:prstGeom>
        </p:spPr>
        <p:txBody>
          <a:bodyPr wrap="square">
            <a:spAutoFit/>
          </a:bodyPr>
          <a:lstStyle/>
          <a:p>
            <a:r>
              <a:rPr lang="en-US" sz="1600" dirty="0" err="1" smtClean="0"/>
              <a:t>I</a:t>
            </a:r>
            <a:r>
              <a:rPr lang="en-US" sz="1600" baseline="-25000" dirty="0" err="1" smtClean="0"/>
              <a:t>inj</a:t>
            </a:r>
            <a:r>
              <a:rPr lang="en-US" sz="1600" dirty="0" smtClean="0"/>
              <a:t> concept adapted for injector with fixed injector current</a:t>
            </a:r>
          </a:p>
          <a:p>
            <a:r>
              <a:rPr lang="en-US" sz="1600" dirty="0" smtClean="0"/>
              <a:t>          </a:t>
            </a:r>
            <a:br>
              <a:rPr lang="en-US" sz="1600" dirty="0" smtClean="0"/>
            </a:br>
            <a:r>
              <a:rPr lang="en-US" sz="1600" dirty="0" smtClean="0"/>
              <a:t>      </a:t>
            </a:r>
            <a:r>
              <a:rPr lang="en-US" sz="1600" dirty="0" err="1" smtClean="0"/>
              <a:t>I</a:t>
            </a:r>
            <a:r>
              <a:rPr lang="en-US" sz="1600" baseline="-25000" dirty="0" err="1" smtClean="0"/>
              <a:t>inj</a:t>
            </a:r>
            <a:r>
              <a:rPr lang="en-US" sz="1600" dirty="0" smtClean="0"/>
              <a:t>=&lt;I</a:t>
            </a:r>
            <a:r>
              <a:rPr lang="en-US" sz="1600" baseline="-25000" dirty="0" smtClean="0"/>
              <a:t>REX</a:t>
            </a:r>
            <a:r>
              <a:rPr lang="en-US" sz="1600" dirty="0" smtClean="0"/>
              <a:t>&gt;</a:t>
            </a:r>
            <a:r>
              <a:rPr lang="en-US" sz="1600" dirty="0" err="1" smtClean="0"/>
              <a:t>T</a:t>
            </a:r>
            <a:r>
              <a:rPr lang="en-US" sz="1600" baseline="-25000" dirty="0" err="1" smtClean="0"/>
              <a:t>breed</a:t>
            </a:r>
            <a:r>
              <a:rPr lang="en-US" sz="1600" dirty="0" smtClean="0"/>
              <a:t>/</a:t>
            </a:r>
            <a:r>
              <a:rPr lang="en-US" sz="1600" dirty="0" err="1" smtClean="0"/>
              <a:t>T</a:t>
            </a:r>
            <a:r>
              <a:rPr lang="en-US" sz="1600" baseline="-25000" dirty="0" err="1" smtClean="0"/>
              <a:t>extraction</a:t>
            </a:r>
            <a:endParaRPr lang="en-US" sz="1600" dirty="0" smtClean="0"/>
          </a:p>
          <a:p>
            <a:r>
              <a:rPr lang="en-US" sz="1600" dirty="0" smtClean="0"/>
              <a:t/>
            </a:r>
            <a:br>
              <a:rPr lang="en-US" sz="1600" dirty="0" smtClean="0"/>
            </a:br>
            <a:r>
              <a:rPr lang="en-US" sz="1600" dirty="0" err="1" smtClean="0"/>
              <a:t>T</a:t>
            </a:r>
            <a:r>
              <a:rPr lang="en-US" sz="1600" baseline="-25000" dirty="0" err="1" smtClean="0"/>
              <a:t>breed</a:t>
            </a:r>
            <a:r>
              <a:rPr lang="en-US" sz="1600" dirty="0" smtClean="0"/>
              <a:t> variable, </a:t>
            </a:r>
            <a:r>
              <a:rPr lang="en-US" sz="1600" dirty="0" err="1" smtClean="0"/>
              <a:t>T</a:t>
            </a:r>
            <a:r>
              <a:rPr lang="en-US" sz="1600" baseline="-25000" dirty="0" err="1" smtClean="0"/>
              <a:t>extraction</a:t>
            </a:r>
            <a:r>
              <a:rPr lang="en-US" sz="1600" dirty="0" smtClean="0"/>
              <a:t> locked by injection conditions</a:t>
            </a:r>
          </a:p>
        </p:txBody>
      </p:sp>
      <p:sp>
        <p:nvSpPr>
          <p:cNvPr id="7" name="TextBox 6"/>
          <p:cNvSpPr txBox="1"/>
          <p:nvPr/>
        </p:nvSpPr>
        <p:spPr>
          <a:xfrm>
            <a:off x="6591520" y="1273848"/>
            <a:ext cx="2526974" cy="1600438"/>
          </a:xfrm>
          <a:prstGeom prst="rect">
            <a:avLst/>
          </a:prstGeom>
          <a:noFill/>
        </p:spPr>
        <p:txBody>
          <a:bodyPr wrap="none" rtlCol="0">
            <a:spAutoFit/>
          </a:bodyPr>
          <a:lstStyle/>
          <a:p>
            <a:r>
              <a:rPr lang="en-US" sz="1400" dirty="0" err="1" smtClean="0">
                <a:solidFill>
                  <a:schemeClr val="accent6">
                    <a:lumMod val="50000"/>
                  </a:schemeClr>
                </a:solidFill>
              </a:rPr>
              <a:t>N</a:t>
            </a:r>
            <a:r>
              <a:rPr lang="en-US" sz="1400" baseline="-25000" dirty="0" err="1" smtClean="0">
                <a:solidFill>
                  <a:schemeClr val="accent6">
                    <a:lumMod val="50000"/>
                  </a:schemeClr>
                </a:solidFill>
              </a:rPr>
              <a:t>turn</a:t>
            </a:r>
            <a:r>
              <a:rPr lang="en-US" sz="1400" dirty="0" smtClean="0">
                <a:solidFill>
                  <a:schemeClr val="accent6">
                    <a:lumMod val="50000"/>
                  </a:schemeClr>
                </a:solidFill>
              </a:rPr>
              <a:t> - number of </a:t>
            </a:r>
            <a:r>
              <a:rPr lang="en-US" sz="1400" dirty="0" err="1" smtClean="0">
                <a:solidFill>
                  <a:schemeClr val="accent6">
                    <a:lumMod val="50000"/>
                  </a:schemeClr>
                </a:solidFill>
              </a:rPr>
              <a:t>multiturns</a:t>
            </a:r>
            <a:endParaRPr lang="en-US" sz="1400" dirty="0" smtClean="0">
              <a:solidFill>
                <a:schemeClr val="accent6">
                  <a:lumMod val="50000"/>
                </a:schemeClr>
              </a:solidFill>
            </a:endParaRPr>
          </a:p>
          <a:p>
            <a:r>
              <a:rPr lang="en-US" sz="1400" dirty="0" err="1" smtClean="0">
                <a:solidFill>
                  <a:schemeClr val="accent6">
                    <a:lumMod val="50000"/>
                  </a:schemeClr>
                </a:solidFill>
              </a:rPr>
              <a:t>v</a:t>
            </a:r>
            <a:r>
              <a:rPr lang="en-US" sz="1400" baseline="-25000" dirty="0" err="1" smtClean="0">
                <a:solidFill>
                  <a:schemeClr val="accent6">
                    <a:lumMod val="50000"/>
                  </a:schemeClr>
                </a:solidFill>
              </a:rPr>
              <a:t>injection</a:t>
            </a:r>
            <a:r>
              <a:rPr lang="en-US" sz="1400" baseline="-25000" dirty="0" smtClean="0">
                <a:solidFill>
                  <a:schemeClr val="accent6">
                    <a:lumMod val="50000"/>
                  </a:schemeClr>
                </a:solidFill>
              </a:rPr>
              <a:t> </a:t>
            </a:r>
            <a:r>
              <a:rPr lang="en-US" sz="1400" dirty="0" smtClean="0">
                <a:solidFill>
                  <a:schemeClr val="accent6">
                    <a:lumMod val="50000"/>
                  </a:schemeClr>
                </a:solidFill>
              </a:rPr>
              <a:t>-</a:t>
            </a:r>
            <a:r>
              <a:rPr lang="en-US" sz="1400" baseline="-25000" dirty="0" smtClean="0">
                <a:solidFill>
                  <a:schemeClr val="accent6">
                    <a:lumMod val="50000"/>
                  </a:schemeClr>
                </a:solidFill>
              </a:rPr>
              <a:t> </a:t>
            </a:r>
            <a:r>
              <a:rPr lang="en-US" sz="1400" dirty="0" smtClean="0">
                <a:solidFill>
                  <a:schemeClr val="accent6">
                    <a:lumMod val="50000"/>
                  </a:schemeClr>
                </a:solidFill>
              </a:rPr>
              <a:t>injection velocity</a:t>
            </a:r>
          </a:p>
          <a:p>
            <a:r>
              <a:rPr lang="en-US" sz="1400" dirty="0" smtClean="0">
                <a:solidFill>
                  <a:schemeClr val="accent6">
                    <a:lumMod val="50000"/>
                  </a:schemeClr>
                </a:solidFill>
              </a:rPr>
              <a:t>C</a:t>
            </a:r>
            <a:r>
              <a:rPr lang="en-US" sz="1400" baseline="-25000" dirty="0" smtClean="0">
                <a:solidFill>
                  <a:schemeClr val="accent6">
                    <a:lumMod val="50000"/>
                  </a:schemeClr>
                </a:solidFill>
              </a:rPr>
              <a:t>TSR </a:t>
            </a:r>
            <a:r>
              <a:rPr lang="en-US" sz="1400" dirty="0" smtClean="0">
                <a:solidFill>
                  <a:schemeClr val="accent6">
                    <a:lumMod val="50000"/>
                  </a:schemeClr>
                </a:solidFill>
              </a:rPr>
              <a:t>= 55.42 m</a:t>
            </a:r>
          </a:p>
          <a:p>
            <a:r>
              <a:rPr lang="en-US" sz="1400" dirty="0" smtClean="0">
                <a:solidFill>
                  <a:schemeClr val="accent6">
                    <a:lumMod val="50000"/>
                  </a:schemeClr>
                </a:solidFill>
              </a:rPr>
              <a:t>c = 3E8 m/s</a:t>
            </a:r>
          </a:p>
          <a:p>
            <a:r>
              <a:rPr lang="en-US" sz="1400" dirty="0" smtClean="0">
                <a:solidFill>
                  <a:schemeClr val="accent6">
                    <a:lumMod val="50000"/>
                  </a:schemeClr>
                </a:solidFill>
                <a:sym typeface="Symbol"/>
              </a:rPr>
              <a:t></a:t>
            </a:r>
            <a:r>
              <a:rPr lang="en-US" sz="1400" baseline="-25000" dirty="0" err="1" smtClean="0">
                <a:solidFill>
                  <a:schemeClr val="accent6">
                    <a:lumMod val="50000"/>
                  </a:schemeClr>
                </a:solidFill>
                <a:sym typeface="Symbol"/>
              </a:rPr>
              <a:t>REX_norm_x</a:t>
            </a:r>
            <a:r>
              <a:rPr lang="en-US" sz="1400" baseline="-25000" dirty="0" smtClean="0">
                <a:solidFill>
                  <a:schemeClr val="accent6">
                    <a:lumMod val="50000"/>
                  </a:schemeClr>
                </a:solidFill>
                <a:sym typeface="Symbol"/>
              </a:rPr>
              <a:t> </a:t>
            </a:r>
            <a:r>
              <a:rPr lang="en-US" sz="1400" dirty="0" smtClean="0">
                <a:solidFill>
                  <a:schemeClr val="accent6">
                    <a:lumMod val="50000"/>
                  </a:schemeClr>
                </a:solidFill>
                <a:sym typeface="Symbol"/>
              </a:rPr>
              <a:t>= 0.5 mm </a:t>
            </a:r>
            <a:r>
              <a:rPr lang="en-US" sz="1400" dirty="0" err="1" smtClean="0">
                <a:solidFill>
                  <a:schemeClr val="accent6">
                    <a:lumMod val="50000"/>
                  </a:schemeClr>
                </a:solidFill>
                <a:sym typeface="Symbol"/>
              </a:rPr>
              <a:t>mrad</a:t>
            </a:r>
            <a:endParaRPr lang="en-US" sz="1400" dirty="0" smtClean="0">
              <a:solidFill>
                <a:schemeClr val="accent6">
                  <a:lumMod val="50000"/>
                </a:schemeClr>
              </a:solidFill>
              <a:sym typeface="Symbol"/>
            </a:endParaRPr>
          </a:p>
          <a:p>
            <a:r>
              <a:rPr lang="en-US" sz="1400" dirty="0" smtClean="0">
                <a:solidFill>
                  <a:schemeClr val="accent6">
                    <a:lumMod val="50000"/>
                  </a:schemeClr>
                </a:solidFill>
                <a:sym typeface="Symbol"/>
              </a:rPr>
              <a:t>&lt;I</a:t>
            </a:r>
            <a:r>
              <a:rPr lang="en-US" sz="1400" baseline="-25000" dirty="0" smtClean="0">
                <a:solidFill>
                  <a:schemeClr val="accent6">
                    <a:lumMod val="50000"/>
                  </a:schemeClr>
                </a:solidFill>
                <a:sym typeface="Symbol"/>
              </a:rPr>
              <a:t>REX</a:t>
            </a:r>
            <a:r>
              <a:rPr lang="en-US" sz="1400" dirty="0" smtClean="0">
                <a:solidFill>
                  <a:schemeClr val="accent6">
                    <a:lumMod val="50000"/>
                  </a:schemeClr>
                </a:solidFill>
                <a:sym typeface="Symbol"/>
              </a:rPr>
              <a:t>&gt; = averaged REX current</a:t>
            </a:r>
          </a:p>
          <a:p>
            <a:r>
              <a:rPr lang="en-US" sz="1400" dirty="0" smtClean="0">
                <a:solidFill>
                  <a:schemeClr val="accent6">
                    <a:lumMod val="50000"/>
                  </a:schemeClr>
                </a:solidFill>
                <a:sym typeface="Symbol"/>
              </a:rPr>
              <a:t>  1</a:t>
            </a:r>
            <a:endParaRPr lang="en-US" sz="1400" dirty="0" smtClean="0">
              <a:solidFill>
                <a:schemeClr val="accent6">
                  <a:lumMod val="50000"/>
                </a:schemeClr>
              </a:solidFill>
            </a:endParaRPr>
          </a:p>
        </p:txBody>
      </p:sp>
      <p:sp>
        <p:nvSpPr>
          <p:cNvPr id="8" name="TextBox 7"/>
          <p:cNvSpPr txBox="1"/>
          <p:nvPr/>
        </p:nvSpPr>
        <p:spPr>
          <a:xfrm>
            <a:off x="677426" y="2831112"/>
            <a:ext cx="3173497" cy="338554"/>
          </a:xfrm>
          <a:prstGeom prst="rect">
            <a:avLst/>
          </a:prstGeom>
          <a:noFill/>
        </p:spPr>
        <p:txBody>
          <a:bodyPr wrap="none" rtlCol="0">
            <a:spAutoFit/>
          </a:bodyPr>
          <a:lstStyle/>
          <a:p>
            <a:r>
              <a:rPr lang="en-US" sz="1600" dirty="0" smtClean="0">
                <a:solidFill>
                  <a:srgbClr val="FF6600"/>
                </a:solidFill>
              </a:rPr>
              <a:t>=&gt;  </a:t>
            </a:r>
            <a:r>
              <a:rPr lang="en-US" sz="1600" dirty="0" err="1" smtClean="0">
                <a:solidFill>
                  <a:srgbClr val="FF6600"/>
                </a:solidFill>
              </a:rPr>
              <a:t>T</a:t>
            </a:r>
            <a:r>
              <a:rPr lang="en-US" sz="1600" baseline="-25000" dirty="0" err="1" smtClean="0">
                <a:solidFill>
                  <a:srgbClr val="FF6600"/>
                </a:solidFill>
              </a:rPr>
              <a:t>extraction</a:t>
            </a:r>
            <a:r>
              <a:rPr lang="en-US" sz="1600" baseline="-25000" dirty="0" smtClean="0">
                <a:solidFill>
                  <a:srgbClr val="FF6600"/>
                </a:solidFill>
              </a:rPr>
              <a:t> </a:t>
            </a:r>
            <a:r>
              <a:rPr lang="en-US" sz="1600" dirty="0" smtClean="0">
                <a:solidFill>
                  <a:srgbClr val="FF6600"/>
                </a:solidFill>
                <a:sym typeface="Symbol"/>
              </a:rPr>
              <a:t> </a:t>
            </a:r>
            <a:r>
              <a:rPr lang="en-US" sz="1600" dirty="0" smtClean="0">
                <a:solidFill>
                  <a:srgbClr val="FF6600"/>
                </a:solidFill>
              </a:rPr>
              <a:t>37 us from REXEBIS</a:t>
            </a:r>
            <a:endParaRPr lang="en-US" sz="1600" dirty="0">
              <a:solidFill>
                <a:srgbClr val="FF6600"/>
              </a:solidFill>
            </a:endParaRPr>
          </a:p>
        </p:txBody>
      </p:sp>
      <p:grpSp>
        <p:nvGrpSpPr>
          <p:cNvPr id="9" name="Group 8"/>
          <p:cNvGrpSpPr/>
          <p:nvPr/>
        </p:nvGrpSpPr>
        <p:grpSpPr>
          <a:xfrm>
            <a:off x="5985507" y="3093554"/>
            <a:ext cx="2909288" cy="2614518"/>
            <a:chOff x="5989052" y="1773266"/>
            <a:chExt cx="2909288" cy="2614518"/>
          </a:xfrm>
        </p:grpSpPr>
        <p:pic>
          <p:nvPicPr>
            <p:cNvPr id="10" name="Picture 4" descr="Wenander_fig5"/>
            <p:cNvPicPr>
              <a:picLocks noChangeAspect="1" noChangeArrowheads="1"/>
            </p:cNvPicPr>
            <p:nvPr/>
          </p:nvPicPr>
          <p:blipFill>
            <a:blip r:embed="rId4" cstate="print"/>
            <a:srcRect r="38358" b="50275"/>
            <a:stretch>
              <a:fillRect/>
            </a:stretch>
          </p:blipFill>
          <p:spPr bwMode="auto">
            <a:xfrm>
              <a:off x="5989052" y="1773266"/>
              <a:ext cx="2909288" cy="2614518"/>
            </a:xfrm>
            <a:prstGeom prst="rect">
              <a:avLst/>
            </a:prstGeom>
            <a:noFill/>
            <a:ln w="9525">
              <a:noFill/>
              <a:miter lim="800000"/>
              <a:headEnd/>
              <a:tailEnd/>
            </a:ln>
          </p:spPr>
        </p:pic>
        <p:cxnSp>
          <p:nvCxnSpPr>
            <p:cNvPr id="11" name="Straight Arrow Connector 10"/>
            <p:cNvCxnSpPr/>
            <p:nvPr/>
          </p:nvCxnSpPr>
          <p:spPr>
            <a:xfrm>
              <a:off x="7048335" y="3563434"/>
              <a:ext cx="276871" cy="146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05814" y="3182532"/>
              <a:ext cx="1361463" cy="584775"/>
            </a:xfrm>
            <a:prstGeom prst="rect">
              <a:avLst/>
            </a:prstGeom>
            <a:noFill/>
          </p:spPr>
          <p:txBody>
            <a:bodyPr wrap="none" rtlCol="0">
              <a:spAutoFit/>
            </a:bodyPr>
            <a:lstStyle/>
            <a:p>
              <a:r>
                <a:rPr lang="en-US" sz="1600" dirty="0" smtClean="0">
                  <a:solidFill>
                    <a:srgbClr val="FF6600"/>
                  </a:solidFill>
                </a:rPr>
                <a:t>FWHM 50 us</a:t>
              </a:r>
            </a:p>
            <a:p>
              <a:r>
                <a:rPr lang="en-US" sz="1600" dirty="0" smtClean="0">
                  <a:solidFill>
                    <a:srgbClr val="FF6600"/>
                  </a:solidFill>
                </a:rPr>
                <a:t>adjustable</a:t>
              </a:r>
              <a:endParaRPr lang="en-US" sz="1600" dirty="0">
                <a:solidFill>
                  <a:srgbClr val="FF6600"/>
                </a:solidFill>
              </a:endParaRPr>
            </a:p>
          </p:txBody>
        </p:sp>
        <p:sp>
          <p:nvSpPr>
            <p:cNvPr id="13" name="TextBox 12"/>
            <p:cNvSpPr txBox="1"/>
            <p:nvPr/>
          </p:nvSpPr>
          <p:spPr>
            <a:xfrm>
              <a:off x="7055891" y="1787856"/>
              <a:ext cx="1831079" cy="307777"/>
            </a:xfrm>
            <a:prstGeom prst="rect">
              <a:avLst/>
            </a:prstGeom>
            <a:noFill/>
          </p:spPr>
          <p:txBody>
            <a:bodyPr wrap="none" rtlCol="0">
              <a:spAutoFit/>
            </a:bodyPr>
            <a:lstStyle/>
            <a:p>
              <a:r>
                <a:rPr lang="en-US" sz="1400" dirty="0" smtClean="0"/>
                <a:t>EBIS extraction pulse</a:t>
              </a:r>
              <a:endParaRPr lang="en-US" sz="1400" dirty="0"/>
            </a:p>
          </p:txBody>
        </p:sp>
      </p:grpSp>
      <p:cxnSp>
        <p:nvCxnSpPr>
          <p:cNvPr id="14" name="Straight Arrow Connector 13"/>
          <p:cNvCxnSpPr>
            <a:stCxn id="8" idx="3"/>
          </p:cNvCxnSpPr>
          <p:nvPr/>
        </p:nvCxnSpPr>
        <p:spPr>
          <a:xfrm>
            <a:off x="3850923" y="3000389"/>
            <a:ext cx="2466750" cy="930343"/>
          </a:xfrm>
          <a:prstGeom prst="straightConnector1">
            <a:avLst/>
          </a:prstGeom>
          <a:ln>
            <a:solidFill>
              <a:srgbClr val="FF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9368" y="5818909"/>
            <a:ext cx="2778005" cy="1077218"/>
          </a:xfrm>
          <a:prstGeom prst="rect">
            <a:avLst/>
          </a:prstGeom>
          <a:noFill/>
        </p:spPr>
        <p:txBody>
          <a:bodyPr wrap="none" rtlCol="0">
            <a:spAutoFit/>
          </a:bodyPr>
          <a:lstStyle/>
          <a:p>
            <a:r>
              <a:rPr lang="en-US" sz="1600" dirty="0" smtClean="0"/>
              <a:t>Can we reach </a:t>
            </a:r>
            <a:r>
              <a:rPr lang="en-US" sz="1600" dirty="0" err="1" smtClean="0"/>
              <a:t>T</a:t>
            </a:r>
            <a:r>
              <a:rPr lang="en-US" sz="1600" baseline="-25000" dirty="0" err="1" smtClean="0"/>
              <a:t>extraction</a:t>
            </a:r>
            <a:r>
              <a:rPr lang="en-US" sz="1600" dirty="0" smtClean="0"/>
              <a:t> &lt;10 us?</a:t>
            </a:r>
          </a:p>
          <a:p>
            <a:r>
              <a:rPr lang="en-US" sz="1600" dirty="0" smtClean="0"/>
              <a:t>=&gt; More efficient injection</a:t>
            </a:r>
          </a:p>
          <a:p>
            <a:r>
              <a:rPr lang="en-US" sz="1600" dirty="0" smtClean="0"/>
              <a:t>=&gt; Smaller beam size</a:t>
            </a:r>
          </a:p>
          <a:p>
            <a:r>
              <a:rPr lang="en-US" sz="1600" dirty="0" smtClean="0"/>
              <a:t>=&gt; Faster cooling</a:t>
            </a:r>
            <a:endParaRPr lang="en-US" sz="1600" dirty="0"/>
          </a:p>
        </p:txBody>
      </p:sp>
      <p:graphicFrame>
        <p:nvGraphicFramePr>
          <p:cNvPr id="16" name="Object 15"/>
          <p:cNvGraphicFramePr>
            <a:graphicFrameLocks noChangeAspect="1"/>
          </p:cNvGraphicFramePr>
          <p:nvPr/>
        </p:nvGraphicFramePr>
        <p:xfrm>
          <a:off x="1407061" y="5890166"/>
          <a:ext cx="2321792" cy="642957"/>
        </p:xfrm>
        <a:graphic>
          <a:graphicData uri="http://schemas.openxmlformats.org/presentationml/2006/ole">
            <p:oleObj spid="_x0000_s516099" name="Equation" r:id="rId5" imgW="1650960" imgH="457200" progId="Equation.3">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1875"/>
            <a:ext cx="5997039" cy="104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63491" y="385948"/>
            <a:ext cx="2511072" cy="523220"/>
          </a:xfrm>
          <a:prstGeom prst="rect">
            <a:avLst/>
          </a:prstGeom>
          <a:noFill/>
        </p:spPr>
        <p:txBody>
          <a:bodyPr wrap="none" rtlCol="0">
            <a:spAutoFit/>
          </a:bodyPr>
          <a:lstStyle/>
          <a:p>
            <a:r>
              <a:rPr lang="en-US" sz="2800" dirty="0" smtClean="0"/>
              <a:t>e-cool stacking</a:t>
            </a:r>
            <a:endParaRPr lang="en-US" sz="2800" dirty="0"/>
          </a:p>
        </p:txBody>
      </p:sp>
      <p:sp>
        <p:nvSpPr>
          <p:cNvPr id="3" name="TextBox 2"/>
          <p:cNvSpPr txBox="1"/>
          <p:nvPr/>
        </p:nvSpPr>
        <p:spPr>
          <a:xfrm>
            <a:off x="5961414" y="1083623"/>
            <a:ext cx="2850077" cy="861774"/>
          </a:xfrm>
          <a:prstGeom prst="rect">
            <a:avLst/>
          </a:prstGeom>
          <a:noFill/>
        </p:spPr>
        <p:txBody>
          <a:bodyPr wrap="square" rtlCol="0">
            <a:spAutoFit/>
          </a:bodyPr>
          <a:lstStyle/>
          <a:p>
            <a:r>
              <a:rPr lang="en-US" sz="1600" dirty="0" err="1" smtClean="0"/>
              <a:t>Multiturn</a:t>
            </a:r>
            <a:r>
              <a:rPr lang="en-US" sz="1600" dirty="0" smtClean="0"/>
              <a:t> injection combined </a:t>
            </a:r>
            <a:br>
              <a:rPr lang="en-US" sz="1600" dirty="0" smtClean="0"/>
            </a:br>
            <a:r>
              <a:rPr lang="en-US" sz="1600" dirty="0" smtClean="0"/>
              <a:t>with electron cooling </a:t>
            </a:r>
          </a:p>
          <a:p>
            <a:r>
              <a:rPr lang="en-US" sz="1600" dirty="0" smtClean="0"/>
              <a:t>      -&gt; e-cool stacking</a:t>
            </a:r>
            <a:endParaRPr lang="en-US" sz="1600" dirty="0"/>
          </a:p>
        </p:txBody>
      </p:sp>
      <p:sp>
        <p:nvSpPr>
          <p:cNvPr id="4" name="Rectangle 3"/>
          <p:cNvSpPr/>
          <p:nvPr/>
        </p:nvSpPr>
        <p:spPr>
          <a:xfrm>
            <a:off x="6629437" y="3583632"/>
            <a:ext cx="1695166" cy="338554"/>
          </a:xfrm>
          <a:prstGeom prst="rect">
            <a:avLst/>
          </a:prstGeom>
        </p:spPr>
        <p:txBody>
          <a:bodyPr wrap="square">
            <a:spAutoFit/>
          </a:bodyPr>
          <a:lstStyle/>
          <a:p>
            <a:r>
              <a:rPr lang="en-US" sz="1600" dirty="0" smtClean="0"/>
              <a:t>=&gt; shorter ~30 us</a:t>
            </a:r>
          </a:p>
        </p:txBody>
      </p:sp>
      <p:pic>
        <p:nvPicPr>
          <p:cNvPr id="5" name="Picture 2" descr="Phasenraumkühlung"/>
          <p:cNvPicPr>
            <a:picLocks noChangeAspect="1" noChangeArrowheads="1"/>
          </p:cNvPicPr>
          <p:nvPr/>
        </p:nvPicPr>
        <p:blipFill>
          <a:blip r:embed="rId4" cstate="print"/>
          <a:srcRect/>
          <a:stretch>
            <a:fillRect/>
          </a:stretch>
        </p:blipFill>
        <p:spPr bwMode="auto">
          <a:xfrm>
            <a:off x="215632" y="252294"/>
            <a:ext cx="5771527" cy="2799663"/>
          </a:xfrm>
          <a:prstGeom prst="rect">
            <a:avLst/>
          </a:prstGeom>
          <a:noFill/>
        </p:spPr>
      </p:pic>
      <p:graphicFrame>
        <p:nvGraphicFramePr>
          <p:cNvPr id="6" name="Object 5"/>
          <p:cNvGraphicFramePr>
            <a:graphicFrameLocks noChangeAspect="1"/>
          </p:cNvGraphicFramePr>
          <p:nvPr/>
        </p:nvGraphicFramePr>
        <p:xfrm>
          <a:off x="5793238" y="2863850"/>
          <a:ext cx="3303587" cy="608013"/>
        </p:xfrm>
        <a:graphic>
          <a:graphicData uri="http://schemas.openxmlformats.org/presentationml/2006/ole">
            <p:oleObj spid="_x0000_s189442" name="Equation" r:id="rId5" imgW="2552400" imgH="469800" progId="Equation.3">
              <p:embed/>
            </p:oleObj>
          </a:graphicData>
        </a:graphic>
      </p:graphicFrame>
      <p:sp>
        <p:nvSpPr>
          <p:cNvPr id="7" name="Rectangle 6"/>
          <p:cNvSpPr/>
          <p:nvPr/>
        </p:nvSpPr>
        <p:spPr>
          <a:xfrm>
            <a:off x="5836721" y="2056946"/>
            <a:ext cx="4572000" cy="738664"/>
          </a:xfrm>
          <a:prstGeom prst="rect">
            <a:avLst/>
          </a:prstGeom>
        </p:spPr>
        <p:txBody>
          <a:bodyPr>
            <a:spAutoFit/>
          </a:bodyPr>
          <a:lstStyle/>
          <a:p>
            <a:r>
              <a:rPr lang="en-US" sz="1400" dirty="0" err="1" smtClean="0">
                <a:sym typeface="Symbol"/>
              </a:rPr>
              <a:t>A</a:t>
            </a:r>
            <a:r>
              <a:rPr lang="en-US" sz="1400" baseline="-25000" dirty="0" err="1" smtClean="0">
                <a:sym typeface="Symbol"/>
              </a:rPr>
              <a:t>TSR_ecool</a:t>
            </a:r>
            <a:r>
              <a:rPr lang="en-US" sz="1400" baseline="-25000" dirty="0" smtClean="0">
                <a:sym typeface="Symbol"/>
              </a:rPr>
              <a:t> </a:t>
            </a:r>
            <a:r>
              <a:rPr lang="en-US" sz="1400" dirty="0" smtClean="0">
                <a:sym typeface="Symbol"/>
              </a:rPr>
              <a:t>=</a:t>
            </a:r>
            <a:r>
              <a:rPr lang="en-US" sz="1400" baseline="-25000" dirty="0" smtClean="0">
                <a:sym typeface="Symbol"/>
              </a:rPr>
              <a:t> </a:t>
            </a:r>
            <a:r>
              <a:rPr lang="en-US" sz="1400" dirty="0" err="1" smtClean="0">
                <a:sym typeface="Symbol"/>
              </a:rPr>
              <a:t>A</a:t>
            </a:r>
            <a:r>
              <a:rPr lang="en-US" sz="1400" baseline="-25000" dirty="0" err="1" smtClean="0">
                <a:sym typeface="Symbol"/>
              </a:rPr>
              <a:t>TSR_geo_x</a:t>
            </a:r>
            <a:r>
              <a:rPr lang="en-US" sz="1400" dirty="0" smtClean="0">
                <a:sym typeface="Symbol"/>
              </a:rPr>
              <a:t></a:t>
            </a:r>
            <a:r>
              <a:rPr lang="en-US" sz="1400" baseline="-25000" dirty="0" err="1" smtClean="0">
                <a:sym typeface="Symbol"/>
              </a:rPr>
              <a:t>estack</a:t>
            </a:r>
            <a:r>
              <a:rPr lang="en-US" sz="1400" dirty="0" smtClean="0">
                <a:sym typeface="Symbol"/>
              </a:rPr>
              <a:t> &lt; </a:t>
            </a:r>
            <a:r>
              <a:rPr lang="en-US" sz="1400" dirty="0" err="1" smtClean="0">
                <a:sym typeface="Symbol"/>
              </a:rPr>
              <a:t>A</a:t>
            </a:r>
            <a:r>
              <a:rPr lang="en-US" sz="1400" baseline="-25000" dirty="0" err="1" smtClean="0">
                <a:sym typeface="Symbol"/>
              </a:rPr>
              <a:t>TSR_geo_x</a:t>
            </a:r>
            <a:r>
              <a:rPr lang="en-US" sz="1400" dirty="0" smtClean="0">
                <a:sym typeface="Symbol"/>
              </a:rPr>
              <a:t>  </a:t>
            </a:r>
          </a:p>
          <a:p>
            <a:r>
              <a:rPr lang="en-US" sz="1400" dirty="0" smtClean="0"/>
              <a:t>since phase space for </a:t>
            </a:r>
            <a:r>
              <a:rPr lang="en-US" sz="1400" dirty="0" err="1" smtClean="0"/>
              <a:t>multiturn</a:t>
            </a:r>
            <a:r>
              <a:rPr lang="en-US" sz="1400" dirty="0" smtClean="0"/>
              <a:t> injection </a:t>
            </a:r>
          </a:p>
          <a:p>
            <a:r>
              <a:rPr lang="en-US" sz="1400" dirty="0" smtClean="0"/>
              <a:t>smaller at e-cool stacking</a:t>
            </a:r>
          </a:p>
        </p:txBody>
      </p:sp>
      <p:grpSp>
        <p:nvGrpSpPr>
          <p:cNvPr id="8" name="Group 7"/>
          <p:cNvGrpSpPr/>
          <p:nvPr/>
        </p:nvGrpSpPr>
        <p:grpSpPr>
          <a:xfrm>
            <a:off x="394568" y="3837129"/>
            <a:ext cx="3746664" cy="2804636"/>
            <a:chOff x="2555875" y="765175"/>
            <a:chExt cx="4321175" cy="3234696"/>
          </a:xfrm>
        </p:grpSpPr>
        <p:pic>
          <p:nvPicPr>
            <p:cNvPr id="9" name="Picture 11" descr="M_ECOOLSt_1"/>
            <p:cNvPicPr>
              <a:picLocks noChangeAspect="1" noChangeArrowheads="1"/>
            </p:cNvPicPr>
            <p:nvPr/>
          </p:nvPicPr>
          <p:blipFill>
            <a:blip r:embed="rId6" cstate="print"/>
            <a:srcRect/>
            <a:stretch>
              <a:fillRect/>
            </a:stretch>
          </p:blipFill>
          <p:spPr bwMode="auto">
            <a:xfrm>
              <a:off x="2627313" y="1268413"/>
              <a:ext cx="4071937" cy="2120900"/>
            </a:xfrm>
            <a:prstGeom prst="rect">
              <a:avLst/>
            </a:prstGeom>
            <a:noFill/>
          </p:spPr>
        </p:pic>
        <p:sp>
          <p:nvSpPr>
            <p:cNvPr id="10" name="Line 7"/>
            <p:cNvSpPr>
              <a:spLocks noChangeShapeType="1"/>
            </p:cNvSpPr>
            <p:nvPr/>
          </p:nvSpPr>
          <p:spPr bwMode="auto">
            <a:xfrm flipH="1">
              <a:off x="3708400" y="1484313"/>
              <a:ext cx="431800" cy="360362"/>
            </a:xfrm>
            <a:prstGeom prst="line">
              <a:avLst/>
            </a:prstGeom>
            <a:noFill/>
            <a:ln w="9525">
              <a:solidFill>
                <a:schemeClr val="tx1"/>
              </a:solidFill>
              <a:round/>
              <a:headEnd/>
              <a:tailEnd type="triangle" w="med" len="med"/>
            </a:ln>
            <a:effectLst/>
          </p:spPr>
          <p:txBody>
            <a:bodyPr/>
            <a:lstStyle/>
            <a:p>
              <a:endParaRPr lang="en-US"/>
            </a:p>
          </p:txBody>
        </p:sp>
        <p:sp>
          <p:nvSpPr>
            <p:cNvPr id="11" name="Text Box 8"/>
            <p:cNvSpPr txBox="1">
              <a:spLocks noChangeArrowheads="1"/>
            </p:cNvSpPr>
            <p:nvPr/>
          </p:nvSpPr>
          <p:spPr bwMode="auto">
            <a:xfrm>
              <a:off x="4140200" y="765175"/>
              <a:ext cx="1481264" cy="851930"/>
            </a:xfrm>
            <a:prstGeom prst="rect">
              <a:avLst/>
            </a:prstGeom>
            <a:noFill/>
            <a:ln w="9525">
              <a:noFill/>
              <a:miter lim="800000"/>
              <a:headEnd/>
              <a:tailEnd/>
            </a:ln>
            <a:effectLst/>
          </p:spPr>
          <p:txBody>
            <a:bodyPr wrap="none">
              <a:spAutoFit/>
            </a:bodyPr>
            <a:lstStyle/>
            <a:p>
              <a:r>
                <a:rPr lang="en-GB" sz="1400" dirty="0">
                  <a:solidFill>
                    <a:srgbClr val="FF3300"/>
                  </a:solidFill>
                </a:rPr>
                <a:t>with </a:t>
              </a:r>
              <a:r>
                <a:rPr lang="en-GB" sz="1400" dirty="0" err="1">
                  <a:solidFill>
                    <a:srgbClr val="FF3300"/>
                  </a:solidFill>
                </a:rPr>
                <a:t>multiturn</a:t>
              </a:r>
              <a:r>
                <a:rPr lang="en-GB" sz="1400" dirty="0">
                  <a:solidFill>
                    <a:srgbClr val="FF3300"/>
                  </a:solidFill>
                </a:rPr>
                <a:t> </a:t>
              </a:r>
            </a:p>
            <a:p>
              <a:r>
                <a:rPr lang="en-GB" sz="1400" dirty="0">
                  <a:solidFill>
                    <a:srgbClr val="FF3300"/>
                  </a:solidFill>
                </a:rPr>
                <a:t>injection filled</a:t>
              </a:r>
            </a:p>
            <a:p>
              <a:r>
                <a:rPr lang="en-GB" sz="1400" dirty="0">
                  <a:solidFill>
                    <a:srgbClr val="FF3300"/>
                  </a:solidFill>
                </a:rPr>
                <a:t>phase space</a:t>
              </a:r>
              <a:r>
                <a:rPr lang="en-GB" sz="1400" dirty="0"/>
                <a:t> </a:t>
              </a:r>
            </a:p>
          </p:txBody>
        </p:sp>
        <p:graphicFrame>
          <p:nvGraphicFramePr>
            <p:cNvPr id="12" name="Object 13"/>
            <p:cNvGraphicFramePr>
              <a:graphicFrameLocks noChangeAspect="1"/>
            </p:cNvGraphicFramePr>
            <p:nvPr/>
          </p:nvGraphicFramePr>
          <p:xfrm>
            <a:off x="6011863" y="1052513"/>
            <a:ext cx="431800" cy="431800"/>
          </p:xfrm>
          <a:graphic>
            <a:graphicData uri="http://schemas.openxmlformats.org/presentationml/2006/ole">
              <p:oleObj spid="_x0000_s189443" name="Formel" r:id="rId7" imgW="164880" imgH="164880" progId="Equation.3">
                <p:embed/>
              </p:oleObj>
            </a:graphicData>
          </a:graphic>
        </p:graphicFrame>
        <p:graphicFrame>
          <p:nvGraphicFramePr>
            <p:cNvPr id="13" name="Object 14"/>
            <p:cNvGraphicFramePr>
              <a:graphicFrameLocks noChangeAspect="1"/>
            </p:cNvGraphicFramePr>
            <p:nvPr/>
          </p:nvGraphicFramePr>
          <p:xfrm>
            <a:off x="6516688" y="2492375"/>
            <a:ext cx="360362" cy="360363"/>
          </p:xfrm>
          <a:graphic>
            <a:graphicData uri="http://schemas.openxmlformats.org/presentationml/2006/ole">
              <p:oleObj spid="_x0000_s189444" name="Formel" r:id="rId8" imgW="126720" imgH="126720" progId="Equation.3">
                <p:embed/>
              </p:oleObj>
            </a:graphicData>
          </a:graphic>
        </p:graphicFrame>
        <p:sp>
          <p:nvSpPr>
            <p:cNvPr id="14" name="Line 15"/>
            <p:cNvSpPr>
              <a:spLocks noChangeShapeType="1"/>
            </p:cNvSpPr>
            <p:nvPr/>
          </p:nvSpPr>
          <p:spPr bwMode="auto">
            <a:xfrm flipV="1">
              <a:off x="4884738" y="3109913"/>
              <a:ext cx="646112" cy="647700"/>
            </a:xfrm>
            <a:prstGeom prst="line">
              <a:avLst/>
            </a:prstGeom>
            <a:noFill/>
            <a:ln w="9525">
              <a:solidFill>
                <a:schemeClr val="tx1"/>
              </a:solidFill>
              <a:round/>
              <a:headEnd/>
              <a:tailEnd type="triangle" w="med" len="med"/>
            </a:ln>
            <a:effectLst/>
          </p:spPr>
          <p:txBody>
            <a:bodyPr/>
            <a:lstStyle/>
            <a:p>
              <a:endParaRPr lang="en-US"/>
            </a:p>
          </p:txBody>
        </p:sp>
        <p:sp>
          <p:nvSpPr>
            <p:cNvPr id="15" name="Text Box 16"/>
            <p:cNvSpPr txBox="1">
              <a:spLocks noChangeArrowheads="1"/>
            </p:cNvSpPr>
            <p:nvPr/>
          </p:nvSpPr>
          <p:spPr bwMode="auto">
            <a:xfrm>
              <a:off x="2555875" y="3644900"/>
              <a:ext cx="4266602" cy="354971"/>
            </a:xfrm>
            <a:prstGeom prst="rect">
              <a:avLst/>
            </a:prstGeom>
            <a:noFill/>
            <a:ln w="9525">
              <a:noFill/>
              <a:miter lim="800000"/>
              <a:headEnd/>
              <a:tailEnd/>
            </a:ln>
            <a:effectLst/>
          </p:spPr>
          <p:txBody>
            <a:bodyPr wrap="none">
              <a:spAutoFit/>
            </a:bodyPr>
            <a:lstStyle/>
            <a:p>
              <a:r>
                <a:rPr lang="en-GB" sz="1400" dirty="0">
                  <a:solidFill>
                    <a:srgbClr val="FF3300"/>
                  </a:solidFill>
                </a:rPr>
                <a:t>ions left, just before the next </a:t>
              </a:r>
              <a:r>
                <a:rPr lang="en-GB" sz="1400" dirty="0" err="1">
                  <a:solidFill>
                    <a:srgbClr val="FF3300"/>
                  </a:solidFill>
                </a:rPr>
                <a:t>multiturn</a:t>
              </a:r>
              <a:r>
                <a:rPr lang="en-GB" sz="1400" dirty="0">
                  <a:solidFill>
                    <a:srgbClr val="FF3300"/>
                  </a:solidFill>
                </a:rPr>
                <a:t> injection</a:t>
              </a:r>
            </a:p>
          </p:txBody>
        </p:sp>
        <p:graphicFrame>
          <p:nvGraphicFramePr>
            <p:cNvPr id="16" name="Object 25"/>
            <p:cNvGraphicFramePr>
              <a:graphicFrameLocks noChangeAspect="1"/>
            </p:cNvGraphicFramePr>
            <p:nvPr/>
          </p:nvGraphicFramePr>
          <p:xfrm>
            <a:off x="3492500" y="981075"/>
            <a:ext cx="431800" cy="431800"/>
          </p:xfrm>
          <a:graphic>
            <a:graphicData uri="http://schemas.openxmlformats.org/presentationml/2006/ole">
              <p:oleObj spid="_x0000_s189445" name="Formel" r:id="rId9" imgW="164880" imgH="164880" progId="Equation.3">
                <p:embed/>
              </p:oleObj>
            </a:graphicData>
          </a:graphic>
        </p:graphicFrame>
        <p:graphicFrame>
          <p:nvGraphicFramePr>
            <p:cNvPr id="17" name="Object 27"/>
            <p:cNvGraphicFramePr>
              <a:graphicFrameLocks noChangeAspect="1"/>
            </p:cNvGraphicFramePr>
            <p:nvPr/>
          </p:nvGraphicFramePr>
          <p:xfrm>
            <a:off x="4140200" y="2492375"/>
            <a:ext cx="360363" cy="360363"/>
          </p:xfrm>
          <a:graphic>
            <a:graphicData uri="http://schemas.openxmlformats.org/presentationml/2006/ole">
              <p:oleObj spid="_x0000_s189446" name="Formel" r:id="rId10" imgW="126720" imgH="126720" progId="Equation.3">
                <p:embed/>
              </p:oleObj>
            </a:graphicData>
          </a:graphic>
        </p:graphicFrame>
      </p:grpSp>
      <p:graphicFrame>
        <p:nvGraphicFramePr>
          <p:cNvPr id="18" name="Object 19"/>
          <p:cNvGraphicFramePr>
            <a:graphicFrameLocks noChangeAspect="1"/>
          </p:cNvGraphicFramePr>
          <p:nvPr/>
        </p:nvGraphicFramePr>
        <p:xfrm>
          <a:off x="4475025" y="4140200"/>
          <a:ext cx="2746375" cy="722313"/>
        </p:xfrm>
        <a:graphic>
          <a:graphicData uri="http://schemas.openxmlformats.org/presentationml/2006/ole">
            <p:oleObj spid="_x0000_s189447" name="Equation" r:id="rId11" imgW="1688760" imgH="444240" progId="Equation.3">
              <p:embed/>
            </p:oleObj>
          </a:graphicData>
        </a:graphic>
      </p:graphicFrame>
      <p:graphicFrame>
        <p:nvGraphicFramePr>
          <p:cNvPr id="20" name="Object 23"/>
          <p:cNvGraphicFramePr>
            <a:graphicFrameLocks noChangeAspect="1"/>
          </p:cNvGraphicFramePr>
          <p:nvPr/>
        </p:nvGraphicFramePr>
        <p:xfrm>
          <a:off x="4998132" y="5801486"/>
          <a:ext cx="2363004" cy="768139"/>
        </p:xfrm>
        <a:graphic>
          <a:graphicData uri="http://schemas.openxmlformats.org/presentationml/2006/ole">
            <p:oleObj spid="_x0000_s189448" name="Formel" r:id="rId12" imgW="1485720" imgH="482400" progId="Equation.3">
              <p:embed/>
            </p:oleObj>
          </a:graphicData>
        </a:graphic>
      </p:graphicFrame>
      <p:sp>
        <p:nvSpPr>
          <p:cNvPr id="21" name="Text Box 24"/>
          <p:cNvSpPr txBox="1">
            <a:spLocks noChangeArrowheads="1"/>
          </p:cNvSpPr>
          <p:nvPr/>
        </p:nvSpPr>
        <p:spPr bwMode="auto">
          <a:xfrm>
            <a:off x="4860312" y="4951500"/>
            <a:ext cx="3215880" cy="584775"/>
          </a:xfrm>
          <a:prstGeom prst="rect">
            <a:avLst/>
          </a:prstGeom>
          <a:noFill/>
          <a:ln w="9525">
            <a:noFill/>
            <a:miter lim="800000"/>
            <a:headEnd/>
            <a:tailEnd/>
          </a:ln>
          <a:effectLst/>
        </p:spPr>
        <p:txBody>
          <a:bodyPr wrap="none">
            <a:spAutoFit/>
          </a:bodyPr>
          <a:lstStyle/>
          <a:p>
            <a:r>
              <a:rPr lang="en-GB" sz="1600" dirty="0" err="1" smtClean="0"/>
              <a:t>I</a:t>
            </a:r>
            <a:r>
              <a:rPr lang="en-GB" sz="1600" baseline="-25000" dirty="0" err="1" smtClean="0"/>
              <a:t>em</a:t>
            </a:r>
            <a:r>
              <a:rPr lang="en-GB" sz="1600" dirty="0" smtClean="0"/>
              <a:t> - </a:t>
            </a:r>
            <a:r>
              <a:rPr lang="en-GB" sz="1600" dirty="0" smtClean="0">
                <a:solidFill>
                  <a:srgbClr val="0033CC"/>
                </a:solidFill>
              </a:rPr>
              <a:t>effectively injected current </a:t>
            </a:r>
            <a:r>
              <a:rPr lang="en-GB" sz="1600" dirty="0">
                <a:solidFill>
                  <a:srgbClr val="0033CC"/>
                </a:solidFill>
              </a:rPr>
              <a:t>with</a:t>
            </a:r>
          </a:p>
          <a:p>
            <a:r>
              <a:rPr lang="en-GB" sz="1600" dirty="0" err="1">
                <a:solidFill>
                  <a:srgbClr val="0033CC"/>
                </a:solidFill>
              </a:rPr>
              <a:t>multiturn</a:t>
            </a:r>
            <a:r>
              <a:rPr lang="en-GB" sz="1600" dirty="0">
                <a:solidFill>
                  <a:srgbClr val="0033CC"/>
                </a:solidFill>
              </a:rPr>
              <a:t> injection: </a:t>
            </a:r>
            <a:r>
              <a:rPr lang="en-GB" sz="1600" dirty="0" err="1"/>
              <a:t>I</a:t>
            </a:r>
            <a:r>
              <a:rPr lang="en-GB" sz="1600" baseline="-25000" dirty="0" err="1"/>
              <a:t>em</a:t>
            </a:r>
            <a:r>
              <a:rPr lang="en-GB" sz="1600" dirty="0">
                <a:cs typeface="Times New Roman" pitchFamily="18" charset="0"/>
              </a:rPr>
              <a:t>≤ </a:t>
            </a:r>
            <a:r>
              <a:rPr lang="en-GB" sz="1600" dirty="0" err="1">
                <a:cs typeface="Times New Roman" pitchFamily="18" charset="0"/>
              </a:rPr>
              <a:t>I</a:t>
            </a:r>
            <a:r>
              <a:rPr lang="en-GB" sz="1600" baseline="-25000" dirty="0" err="1">
                <a:cs typeface="Times New Roman" pitchFamily="18" charset="0"/>
              </a:rPr>
              <a:t>m</a:t>
            </a:r>
            <a:endParaRPr lang="en-GB" sz="1600" baseline="-25000" dirty="0">
              <a:cs typeface="Times New Roman" pitchFamily="18" charset="0"/>
            </a:endParaRPr>
          </a:p>
        </p:txBody>
      </p:sp>
      <p:sp>
        <p:nvSpPr>
          <p:cNvPr id="22" name="TextBox 21"/>
          <p:cNvSpPr txBox="1"/>
          <p:nvPr/>
        </p:nvSpPr>
        <p:spPr>
          <a:xfrm>
            <a:off x="7439987" y="6017426"/>
            <a:ext cx="1526059" cy="338554"/>
          </a:xfrm>
          <a:prstGeom prst="rect">
            <a:avLst/>
          </a:prstGeom>
          <a:noFill/>
        </p:spPr>
        <p:txBody>
          <a:bodyPr wrap="none" rtlCol="0">
            <a:spAutoFit/>
          </a:bodyPr>
          <a:lstStyle/>
          <a:p>
            <a:r>
              <a:rPr lang="en-US" sz="1600" dirty="0" smtClean="0"/>
              <a:t>n</a:t>
            </a:r>
            <a:r>
              <a:rPr lang="en-US" sz="1600" baseline="-25000" dirty="0" smtClean="0"/>
              <a:t>r</a:t>
            </a:r>
            <a:r>
              <a:rPr lang="en-US" sz="1600" dirty="0" smtClean="0"/>
              <a:t> – loading rate</a:t>
            </a:r>
            <a:endParaRPr lang="en-US" sz="1600" dirty="0"/>
          </a:p>
        </p:txBody>
      </p:sp>
      <p:sp>
        <p:nvSpPr>
          <p:cNvPr id="23" name="TextBox 22"/>
          <p:cNvSpPr txBox="1"/>
          <p:nvPr/>
        </p:nvSpPr>
        <p:spPr>
          <a:xfrm>
            <a:off x="276138" y="3330410"/>
            <a:ext cx="1428981" cy="276999"/>
          </a:xfrm>
          <a:prstGeom prst="rect">
            <a:avLst/>
          </a:prstGeom>
          <a:noFill/>
        </p:spPr>
        <p:txBody>
          <a:bodyPr wrap="none" rtlCol="0">
            <a:spAutoFit/>
          </a:bodyPr>
          <a:lstStyle/>
          <a:p>
            <a:r>
              <a:rPr lang="en-US" sz="1200" dirty="0" smtClean="0">
                <a:solidFill>
                  <a:srgbClr val="FF0000"/>
                </a:solidFill>
              </a:rPr>
              <a:t>Courtesy M. </a:t>
            </a:r>
            <a:r>
              <a:rPr lang="en-US" sz="1200" dirty="0" err="1" smtClean="0">
                <a:solidFill>
                  <a:srgbClr val="FF0000"/>
                </a:solidFill>
              </a:rPr>
              <a:t>Grieser</a:t>
            </a:r>
            <a:endParaRPr lang="en-US" sz="1200" dirty="0">
              <a:solidFill>
                <a:srgbClr val="FF0000"/>
              </a:solidFill>
            </a:endParaRPr>
          </a:p>
        </p:txBody>
      </p:sp>
      <p:sp>
        <p:nvSpPr>
          <p:cNvPr id="24" name="Freeform 23"/>
          <p:cNvSpPr/>
          <p:nvPr/>
        </p:nvSpPr>
        <p:spPr>
          <a:xfrm>
            <a:off x="4872251" y="1965278"/>
            <a:ext cx="1665027" cy="2374710"/>
          </a:xfrm>
          <a:custGeom>
            <a:avLst/>
            <a:gdLst>
              <a:gd name="connsiteX0" fmla="*/ 1665027 w 1665027"/>
              <a:gd name="connsiteY0" fmla="*/ 2374710 h 2374710"/>
              <a:gd name="connsiteX1" fmla="*/ 0 w 1665027"/>
              <a:gd name="connsiteY1" fmla="*/ 0 h 2374710"/>
            </a:gdLst>
            <a:ahLst/>
            <a:cxnLst>
              <a:cxn ang="0">
                <a:pos x="connsiteX0" y="connsiteY0"/>
              </a:cxn>
              <a:cxn ang="0">
                <a:pos x="connsiteX1" y="connsiteY1"/>
              </a:cxn>
            </a:cxnLst>
            <a:rect l="l" t="t" r="r" b="b"/>
            <a:pathLst>
              <a:path w="1665027" h="2374710">
                <a:moveTo>
                  <a:pt x="1665027" y="2374710"/>
                </a:moveTo>
                <a:lnTo>
                  <a:pt x="0" y="0"/>
                </a:ln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507475" y="3719015"/>
            <a:ext cx="2756847" cy="1112292"/>
          </a:xfrm>
          <a:custGeom>
            <a:avLst/>
            <a:gdLst>
              <a:gd name="connsiteX0" fmla="*/ 2756847 w 2756847"/>
              <a:gd name="connsiteY0" fmla="*/ 661916 h 1112292"/>
              <a:gd name="connsiteX1" fmla="*/ 1637731 w 2756847"/>
              <a:gd name="connsiteY1" fmla="*/ 75063 h 1112292"/>
              <a:gd name="connsiteX2" fmla="*/ 0 w 2756847"/>
              <a:gd name="connsiteY2" fmla="*/ 1112292 h 1112292"/>
            </a:gdLst>
            <a:ahLst/>
            <a:cxnLst>
              <a:cxn ang="0">
                <a:pos x="connsiteX0" y="connsiteY0"/>
              </a:cxn>
              <a:cxn ang="0">
                <a:pos x="connsiteX1" y="connsiteY1"/>
              </a:cxn>
              <a:cxn ang="0">
                <a:pos x="connsiteX2" y="connsiteY2"/>
              </a:cxn>
            </a:cxnLst>
            <a:rect l="l" t="t" r="r" b="b"/>
            <a:pathLst>
              <a:path w="2756847" h="1112292">
                <a:moveTo>
                  <a:pt x="2756847" y="661916"/>
                </a:moveTo>
                <a:cubicBezTo>
                  <a:pt x="2427026" y="330958"/>
                  <a:pt x="2097205" y="0"/>
                  <a:pt x="1637731" y="75063"/>
                </a:cubicBezTo>
                <a:cubicBezTo>
                  <a:pt x="1178257" y="150126"/>
                  <a:pt x="268406" y="939421"/>
                  <a:pt x="0" y="1112292"/>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p:cNvGraphicFramePr>
            <a:graphicFrameLocks/>
          </p:cNvGraphicFramePr>
          <p:nvPr/>
        </p:nvGraphicFramePr>
        <p:xfrm>
          <a:off x="1524000" y="1397000"/>
          <a:ext cx="6096000" cy="4064000"/>
        </p:xfrm>
        <a:graphic>
          <a:graphicData uri="http://schemas.openxmlformats.org/presentationml/2006/ole">
            <p:oleObj spid="_x0000_s31747" name="Equation" r:id="rId4" imgW="0" imgH="0" progId="Equation.3">
              <p:embed/>
            </p:oleObj>
          </a:graphicData>
        </a:graphic>
      </p:graphicFrame>
      <p:sp>
        <p:nvSpPr>
          <p:cNvPr id="21" name="TextBox 20"/>
          <p:cNvSpPr txBox="1"/>
          <p:nvPr/>
        </p:nvSpPr>
        <p:spPr>
          <a:xfrm>
            <a:off x="5795815" y="4365513"/>
            <a:ext cx="3107646" cy="1077218"/>
          </a:xfrm>
          <a:prstGeom prst="rect">
            <a:avLst/>
          </a:prstGeom>
          <a:noFill/>
        </p:spPr>
        <p:txBody>
          <a:bodyPr wrap="none" rtlCol="0">
            <a:spAutoFit/>
          </a:bodyPr>
          <a:lstStyle/>
          <a:p>
            <a:r>
              <a:rPr lang="en-US" sz="1600" dirty="0" smtClean="0"/>
              <a:t>n</a:t>
            </a:r>
            <a:r>
              <a:rPr lang="en-US" sz="1600" baseline="-25000" dirty="0" smtClean="0"/>
              <a:t>r</a:t>
            </a:r>
            <a:r>
              <a:rPr lang="en-US" sz="1600" dirty="0" smtClean="0"/>
              <a:t> - loading rate determined by</a:t>
            </a:r>
          </a:p>
          <a:p>
            <a:endParaRPr lang="en-US" sz="1600" dirty="0" smtClean="0"/>
          </a:p>
          <a:p>
            <a:r>
              <a:rPr lang="en-US" sz="1600" dirty="0" smtClean="0"/>
              <a:t>* T</a:t>
            </a:r>
            <a:r>
              <a:rPr lang="en-US" sz="1600" baseline="-25000" dirty="0" smtClean="0"/>
              <a:t>ramp</a:t>
            </a:r>
            <a:r>
              <a:rPr lang="en-US" sz="1600" dirty="0" smtClean="0"/>
              <a:t> bumper magnets (max 5 Hz)</a:t>
            </a:r>
          </a:p>
          <a:p>
            <a:r>
              <a:rPr lang="en-US" sz="1600" dirty="0" smtClean="0"/>
              <a:t>* </a:t>
            </a:r>
            <a:r>
              <a:rPr lang="en-US" sz="1600" dirty="0" err="1" smtClean="0"/>
              <a:t>T</a:t>
            </a:r>
            <a:r>
              <a:rPr lang="en-US" sz="1600" baseline="-25000" dirty="0" err="1" smtClean="0"/>
              <a:t>cool</a:t>
            </a:r>
            <a:r>
              <a:rPr lang="en-US" sz="1600" dirty="0" smtClean="0"/>
              <a:t> in e-cooler or </a:t>
            </a:r>
            <a:r>
              <a:rPr lang="en-US" sz="1600" dirty="0" err="1" smtClean="0"/>
              <a:t>T</a:t>
            </a:r>
            <a:r>
              <a:rPr lang="en-US" sz="1600" baseline="-25000" dirty="0" err="1" smtClean="0"/>
              <a:t>breed</a:t>
            </a:r>
            <a:r>
              <a:rPr lang="en-US" sz="1600" dirty="0" smtClean="0"/>
              <a:t> in EBIS</a:t>
            </a:r>
          </a:p>
        </p:txBody>
      </p:sp>
      <p:graphicFrame>
        <p:nvGraphicFramePr>
          <p:cNvPr id="32" name="Object 31"/>
          <p:cNvGraphicFramePr>
            <a:graphicFrameLocks noChangeAspect="1"/>
          </p:cNvGraphicFramePr>
          <p:nvPr/>
        </p:nvGraphicFramePr>
        <p:xfrm>
          <a:off x="590623" y="4035208"/>
          <a:ext cx="4941768" cy="2432761"/>
        </p:xfrm>
        <a:graphic>
          <a:graphicData uri="http://schemas.openxmlformats.org/presentationml/2006/ole">
            <p:oleObj spid="_x0000_s31750" name="Equation" r:id="rId5" imgW="3352680" imgH="1650960" progId="Equation.3">
              <p:embed/>
            </p:oleObj>
          </a:graphicData>
        </a:graphic>
      </p:graphicFrame>
      <p:pic>
        <p:nvPicPr>
          <p:cNvPr id="35" name="Picture 5" descr="ecoolst"/>
          <p:cNvPicPr>
            <a:picLocks noChangeAspect="1" noChangeArrowheads="1"/>
          </p:cNvPicPr>
          <p:nvPr/>
        </p:nvPicPr>
        <p:blipFill>
          <a:blip r:embed="rId6" cstate="print">
            <a:lum contrast="-6000"/>
          </a:blip>
          <a:srcRect b="7541"/>
          <a:stretch>
            <a:fillRect/>
          </a:stretch>
        </p:blipFill>
        <p:spPr bwMode="auto">
          <a:xfrm>
            <a:off x="261256" y="261258"/>
            <a:ext cx="4093031" cy="3170712"/>
          </a:xfrm>
          <a:prstGeom prst="rect">
            <a:avLst/>
          </a:prstGeom>
          <a:noFill/>
          <a:ln w="9525">
            <a:noFill/>
            <a:miter lim="800000"/>
            <a:headEnd/>
            <a:tailEnd/>
          </a:ln>
          <a:effectLst/>
        </p:spPr>
      </p:pic>
      <p:sp>
        <p:nvSpPr>
          <p:cNvPr id="36" name="Text Box 6"/>
          <p:cNvSpPr txBox="1">
            <a:spLocks noChangeArrowheads="1"/>
          </p:cNvSpPr>
          <p:nvPr/>
        </p:nvSpPr>
        <p:spPr bwMode="auto">
          <a:xfrm>
            <a:off x="732661" y="283998"/>
            <a:ext cx="3388043" cy="369332"/>
          </a:xfrm>
          <a:prstGeom prst="rect">
            <a:avLst/>
          </a:prstGeom>
          <a:noFill/>
          <a:ln w="9525">
            <a:noFill/>
            <a:miter lim="800000"/>
            <a:headEnd/>
            <a:tailEnd/>
          </a:ln>
          <a:effectLst/>
        </p:spPr>
        <p:txBody>
          <a:bodyPr wrap="none">
            <a:spAutoFit/>
          </a:bodyPr>
          <a:lstStyle/>
          <a:p>
            <a:pPr eaLnBrk="0" hangingPunct="0"/>
            <a:r>
              <a:rPr lang="en-GB" sz="1800" dirty="0">
                <a:solidFill>
                  <a:srgbClr val="0033CC"/>
                </a:solidFill>
              </a:rPr>
              <a:t>measured  I(t)</a:t>
            </a:r>
            <a:r>
              <a:rPr lang="en-GB" sz="1800" baseline="30000" dirty="0">
                <a:solidFill>
                  <a:srgbClr val="0033CC"/>
                </a:solidFill>
              </a:rPr>
              <a:t> </a:t>
            </a:r>
            <a:r>
              <a:rPr lang="en-GB" sz="1800" dirty="0">
                <a:solidFill>
                  <a:srgbClr val="0033CC"/>
                </a:solidFill>
              </a:rPr>
              <a:t> for </a:t>
            </a:r>
            <a:r>
              <a:rPr lang="en-GB" sz="1800" baseline="30000" dirty="0">
                <a:solidFill>
                  <a:srgbClr val="0033CC"/>
                </a:solidFill>
              </a:rPr>
              <a:t>35</a:t>
            </a:r>
            <a:r>
              <a:rPr lang="en-GB" sz="1800" dirty="0">
                <a:solidFill>
                  <a:srgbClr val="0033CC"/>
                </a:solidFill>
              </a:rPr>
              <a:t>Cl</a:t>
            </a:r>
            <a:r>
              <a:rPr lang="en-GB" sz="1800" baseline="30000" dirty="0">
                <a:solidFill>
                  <a:srgbClr val="0033CC"/>
                </a:solidFill>
              </a:rPr>
              <a:t>17+  </a:t>
            </a:r>
            <a:r>
              <a:rPr lang="en-GB" sz="1800" dirty="0" smtClean="0">
                <a:solidFill>
                  <a:srgbClr val="0033CC"/>
                </a:solidFill>
              </a:rPr>
              <a:t>ions, TSR</a:t>
            </a:r>
            <a:endParaRPr lang="en-GB" sz="1800" dirty="0">
              <a:solidFill>
                <a:srgbClr val="0033CC"/>
              </a:solidFill>
            </a:endParaRPr>
          </a:p>
        </p:txBody>
      </p:sp>
      <p:graphicFrame>
        <p:nvGraphicFramePr>
          <p:cNvPr id="22" name="Object 21"/>
          <p:cNvGraphicFramePr>
            <a:graphicFrameLocks noChangeAspect="1"/>
          </p:cNvGraphicFramePr>
          <p:nvPr/>
        </p:nvGraphicFramePr>
        <p:xfrm>
          <a:off x="1332491" y="2328223"/>
          <a:ext cx="1957387" cy="684213"/>
        </p:xfrm>
        <a:graphic>
          <a:graphicData uri="http://schemas.openxmlformats.org/presentationml/2006/ole">
            <p:oleObj spid="_x0000_s31746" name="Equation" r:id="rId7" imgW="1269720" imgH="444240" progId="Equation.3">
              <p:embed/>
            </p:oleObj>
          </a:graphicData>
        </a:graphic>
      </p:graphicFrame>
      <p:sp>
        <p:nvSpPr>
          <p:cNvPr id="37" name="Rectangle 36"/>
          <p:cNvSpPr/>
          <p:nvPr/>
        </p:nvSpPr>
        <p:spPr>
          <a:xfrm>
            <a:off x="4572801" y="1354508"/>
            <a:ext cx="5349122" cy="1077218"/>
          </a:xfrm>
          <a:prstGeom prst="rect">
            <a:avLst/>
          </a:prstGeom>
        </p:spPr>
        <p:txBody>
          <a:bodyPr wrap="square">
            <a:spAutoFit/>
          </a:bodyPr>
          <a:lstStyle/>
          <a:p>
            <a:r>
              <a:rPr lang="en-GB" sz="1600" dirty="0" err="1" smtClean="0"/>
              <a:t>I</a:t>
            </a:r>
            <a:r>
              <a:rPr lang="en-GB" sz="1600" baseline="-25000" dirty="0" err="1" smtClean="0"/>
              <a:t>em</a:t>
            </a:r>
            <a:r>
              <a:rPr lang="en-GB" sz="1600" dirty="0" smtClean="0"/>
              <a:t> – </a:t>
            </a:r>
            <a:r>
              <a:rPr lang="en-GB" sz="1600" dirty="0" smtClean="0">
                <a:solidFill>
                  <a:srgbClr val="0033CC"/>
                </a:solidFill>
              </a:rPr>
              <a:t>effectively injected current </a:t>
            </a:r>
          </a:p>
          <a:p>
            <a:r>
              <a:rPr lang="en-GB" sz="1600" dirty="0" smtClean="0">
                <a:solidFill>
                  <a:srgbClr val="0033CC"/>
                </a:solidFill>
              </a:rPr>
              <a:t>          with single </a:t>
            </a:r>
            <a:r>
              <a:rPr lang="en-GB" sz="1600" dirty="0" err="1" smtClean="0">
                <a:solidFill>
                  <a:srgbClr val="0033CC"/>
                </a:solidFill>
              </a:rPr>
              <a:t>multiturn</a:t>
            </a:r>
            <a:r>
              <a:rPr lang="en-GB" sz="1600" dirty="0" smtClean="0">
                <a:solidFill>
                  <a:srgbClr val="0033CC"/>
                </a:solidFill>
              </a:rPr>
              <a:t> injection</a:t>
            </a:r>
            <a:endParaRPr lang="en-US" sz="1600" dirty="0" smtClean="0"/>
          </a:p>
          <a:p>
            <a:endParaRPr lang="en-US" sz="1600" dirty="0" smtClean="0"/>
          </a:p>
          <a:p>
            <a:r>
              <a:rPr lang="en-US" sz="1600" dirty="0" smtClean="0"/>
              <a:t>I</a:t>
            </a:r>
            <a:r>
              <a:rPr lang="en-US" sz="1600" baseline="-25000" dirty="0" smtClean="0"/>
              <a:t>0</a:t>
            </a:r>
            <a:r>
              <a:rPr lang="en-US" sz="1600" dirty="0" smtClean="0"/>
              <a:t> – </a:t>
            </a:r>
            <a:r>
              <a:rPr lang="en-US" sz="1600" dirty="0" err="1" smtClean="0"/>
              <a:t>equlibrium</a:t>
            </a:r>
            <a:r>
              <a:rPr lang="en-US" sz="1600" dirty="0" smtClean="0"/>
              <a:t> current with e-cool stacking</a:t>
            </a:r>
          </a:p>
        </p:txBody>
      </p:sp>
      <p:sp>
        <p:nvSpPr>
          <p:cNvPr id="26" name="TextBox 25"/>
          <p:cNvSpPr txBox="1"/>
          <p:nvPr/>
        </p:nvSpPr>
        <p:spPr>
          <a:xfrm>
            <a:off x="5011387" y="498764"/>
            <a:ext cx="3739357" cy="523220"/>
          </a:xfrm>
          <a:prstGeom prst="rect">
            <a:avLst/>
          </a:prstGeom>
          <a:noFill/>
        </p:spPr>
        <p:txBody>
          <a:bodyPr wrap="none" rtlCol="0">
            <a:spAutoFit/>
          </a:bodyPr>
          <a:lstStyle/>
          <a:p>
            <a:r>
              <a:rPr lang="en-US" sz="2800" dirty="0" smtClean="0"/>
              <a:t>e-cool stacking current</a:t>
            </a:r>
            <a:endParaRPr lang="en-US" sz="2800" dirty="0"/>
          </a:p>
        </p:txBody>
      </p:sp>
      <p:cxnSp>
        <p:nvCxnSpPr>
          <p:cNvPr id="20" name="Straight Arrow Connector 19"/>
          <p:cNvCxnSpPr/>
          <p:nvPr/>
        </p:nvCxnSpPr>
        <p:spPr>
          <a:xfrm rot="5400000">
            <a:off x="1665027" y="3330053"/>
            <a:ext cx="736979"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25684" y="3467595"/>
            <a:ext cx="2123658" cy="369332"/>
          </a:xfrm>
          <a:prstGeom prst="rect">
            <a:avLst/>
          </a:prstGeom>
          <a:noFill/>
        </p:spPr>
        <p:txBody>
          <a:bodyPr wrap="none" rtlCol="0">
            <a:spAutoFit/>
          </a:bodyPr>
          <a:lstStyle/>
          <a:p>
            <a:r>
              <a:rPr lang="en-US" dirty="0" smtClean="0"/>
              <a:t>steady state solution</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l="55913" t="26789" r="6406" b="37149"/>
          <a:stretch>
            <a:fillRect/>
          </a:stretch>
        </p:blipFill>
        <p:spPr bwMode="auto">
          <a:xfrm>
            <a:off x="310660" y="2254102"/>
            <a:ext cx="4374446" cy="3264196"/>
          </a:xfrm>
          <a:prstGeom prst="rect">
            <a:avLst/>
          </a:prstGeom>
          <a:noFill/>
          <a:ln w="9525">
            <a:noFill/>
            <a:miter lim="800000"/>
            <a:headEnd/>
            <a:tailEnd/>
          </a:ln>
        </p:spPr>
      </p:pic>
      <p:sp>
        <p:nvSpPr>
          <p:cNvPr id="3" name="TextBox 2"/>
          <p:cNvSpPr txBox="1"/>
          <p:nvPr/>
        </p:nvSpPr>
        <p:spPr>
          <a:xfrm>
            <a:off x="1687192" y="270527"/>
            <a:ext cx="6572184" cy="461665"/>
          </a:xfrm>
          <a:prstGeom prst="rect">
            <a:avLst/>
          </a:prstGeom>
          <a:noFill/>
        </p:spPr>
        <p:txBody>
          <a:bodyPr wrap="none" rtlCol="0">
            <a:spAutoFit/>
          </a:bodyPr>
          <a:lstStyle/>
          <a:p>
            <a:r>
              <a:rPr lang="en-US" sz="2400" dirty="0" smtClean="0"/>
              <a:t>Maximum future beam intensities from HIE-ISOLDE</a:t>
            </a:r>
            <a:endParaRPr lang="en-US" sz="2400" dirty="0"/>
          </a:p>
        </p:txBody>
      </p:sp>
      <p:sp>
        <p:nvSpPr>
          <p:cNvPr id="4" name="Rectangle 3"/>
          <p:cNvSpPr/>
          <p:nvPr/>
        </p:nvSpPr>
        <p:spPr>
          <a:xfrm>
            <a:off x="348016" y="1109219"/>
            <a:ext cx="8617854" cy="923330"/>
          </a:xfrm>
          <a:prstGeom prst="rect">
            <a:avLst/>
          </a:prstGeom>
        </p:spPr>
        <p:txBody>
          <a:bodyPr wrap="square">
            <a:spAutoFit/>
          </a:bodyPr>
          <a:lstStyle/>
          <a:p>
            <a:r>
              <a:rPr lang="en-US" dirty="0" smtClean="0"/>
              <a:t>Challenging cases: 	Be, Kr, Cs and Fr </a:t>
            </a:r>
          </a:p>
          <a:p>
            <a:r>
              <a:rPr lang="en-US" dirty="0" smtClean="0"/>
              <a:t>			up to &gt;1E9 ions/s delivered by HIE-ISOLDE </a:t>
            </a:r>
            <a:r>
              <a:rPr lang="en-US" dirty="0" err="1" smtClean="0"/>
              <a:t>Linac</a:t>
            </a:r>
            <a:endParaRPr lang="en-US" dirty="0" smtClean="0"/>
          </a:p>
          <a:p>
            <a:r>
              <a:rPr lang="en-US" dirty="0" smtClean="0"/>
              <a:t>    			</a:t>
            </a:r>
            <a:r>
              <a:rPr lang="en-US" sz="1400" dirty="0" smtClean="0"/>
              <a:t>(assuming an upgrade ISOLDE target station and REX of low-energy part)</a:t>
            </a:r>
          </a:p>
        </p:txBody>
      </p:sp>
      <p:sp>
        <p:nvSpPr>
          <p:cNvPr id="5" name="Rectangle 4"/>
          <p:cNvSpPr/>
          <p:nvPr/>
        </p:nvSpPr>
        <p:spPr>
          <a:xfrm>
            <a:off x="1139979" y="5506214"/>
            <a:ext cx="3292761" cy="1107996"/>
          </a:xfrm>
          <a:prstGeom prst="rect">
            <a:avLst/>
          </a:prstGeom>
        </p:spPr>
        <p:txBody>
          <a:bodyPr wrap="square">
            <a:spAutoFit/>
          </a:bodyPr>
          <a:lstStyle/>
          <a:p>
            <a:r>
              <a:rPr lang="en-US" dirty="0" smtClean="0"/>
              <a:t>Worst case assumptions</a:t>
            </a:r>
          </a:p>
          <a:p>
            <a:pPr>
              <a:buFont typeface="Arial" pitchFamily="34" charset="0"/>
              <a:buChar char="•"/>
            </a:pPr>
            <a:r>
              <a:rPr lang="en-US" sz="1600" dirty="0" smtClean="0"/>
              <a:t> 1E9 ions/s from REXISOLDE</a:t>
            </a:r>
          </a:p>
          <a:p>
            <a:pPr>
              <a:buFont typeface="Arial" pitchFamily="34" charset="0"/>
              <a:buChar char="•"/>
            </a:pPr>
            <a:r>
              <a:rPr lang="en-US" sz="1600" dirty="0" smtClean="0"/>
              <a:t> Fully stripped ions</a:t>
            </a:r>
          </a:p>
          <a:p>
            <a:pPr>
              <a:buFont typeface="Arial" pitchFamily="34" charset="0"/>
              <a:buChar char="•"/>
            </a:pPr>
            <a:r>
              <a:rPr lang="en-US" sz="1600" dirty="0" smtClean="0"/>
              <a:t> </a:t>
            </a:r>
            <a:r>
              <a:rPr lang="en-US" sz="1600" dirty="0" err="1" smtClean="0"/>
              <a:t>T</a:t>
            </a:r>
            <a:r>
              <a:rPr lang="en-US" sz="1600" baseline="-25000" dirty="0" err="1" smtClean="0"/>
              <a:t>lifetime</a:t>
            </a:r>
            <a:r>
              <a:rPr lang="en-US" sz="1600" dirty="0" smtClean="0"/>
              <a:t>=5 s</a:t>
            </a:r>
          </a:p>
        </p:txBody>
      </p:sp>
      <p:graphicFrame>
        <p:nvGraphicFramePr>
          <p:cNvPr id="7" name="Group 204"/>
          <p:cNvGraphicFramePr>
            <a:graphicFrameLocks noGrp="1"/>
          </p:cNvGraphicFramePr>
          <p:nvPr/>
        </p:nvGraphicFramePr>
        <p:xfrm>
          <a:off x="5724531" y="3550143"/>
          <a:ext cx="3000399" cy="2001520"/>
        </p:xfrm>
        <a:graphic>
          <a:graphicData uri="http://schemas.openxmlformats.org/drawingml/2006/table">
            <a:tbl>
              <a:tblPr/>
              <a:tblGrid>
                <a:gridCol w="949993"/>
                <a:gridCol w="911842"/>
                <a:gridCol w="1138564"/>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bg1"/>
                          </a:solidFill>
                          <a:effectLst/>
                          <a:latin typeface="Times New Roman" pitchFamily="18" charset="0"/>
                        </a:rPr>
                        <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bg1"/>
                          </a:solidFill>
                          <a:effectLst/>
                          <a:latin typeface="Times New Roman" pitchFamily="18" charset="0"/>
                        </a:rPr>
                        <a:t>Intensity  [</a:t>
                      </a:r>
                      <a:r>
                        <a:rPr kumimoji="0" lang="en-GB" sz="1600" b="0" i="0" u="none" strike="noStrike" cap="none" normalizeH="0" baseline="0" dirty="0" err="1" smtClean="0">
                          <a:ln>
                            <a:noFill/>
                          </a:ln>
                          <a:solidFill>
                            <a:schemeClr val="bg1"/>
                          </a:solidFill>
                          <a:effectLst/>
                          <a:latin typeface="Times New Roman" pitchFamily="18" charset="0"/>
                        </a:rPr>
                        <a:t>mA</a:t>
                      </a:r>
                      <a:r>
                        <a:rPr kumimoji="0" lang="en-GB" sz="1600" b="0" i="0" u="none" strike="noStrike" cap="none" normalizeH="0" baseline="0" dirty="0" smtClean="0">
                          <a:ln>
                            <a:noFill/>
                          </a:ln>
                          <a:solidFill>
                            <a:schemeClr val="bg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bg1"/>
                          </a:solidFill>
                          <a:effectLst/>
                          <a:latin typeface="Times New Roman" pitchFamily="18" charset="0"/>
                        </a:rPr>
                        <a:t>Stability limit  </a:t>
                      </a:r>
                      <a:r>
                        <a:rPr kumimoji="0" lang="en-GB" sz="1600" b="0" i="0" u="none" strike="noStrike" cap="none" normalizeH="0" baseline="0" dirty="0" smtClean="0">
                          <a:ln>
                            <a:noFill/>
                          </a:ln>
                          <a:solidFill>
                            <a:schemeClr val="bg1"/>
                          </a:solidFill>
                          <a:effectLst/>
                          <a:latin typeface="Symbol" pitchFamily="18" charset="2"/>
                        </a:rPr>
                        <a:t>[</a:t>
                      </a:r>
                      <a:r>
                        <a:rPr kumimoji="0" lang="en-GB" sz="1600" b="0" i="0" u="none" strike="noStrike" cap="none" normalizeH="0" baseline="0" dirty="0" err="1" smtClean="0">
                          <a:ln>
                            <a:noFill/>
                          </a:ln>
                          <a:solidFill>
                            <a:schemeClr val="bg1"/>
                          </a:solidFill>
                          <a:effectLst/>
                          <a:latin typeface="Times New Roman" pitchFamily="18" charset="0"/>
                        </a:rPr>
                        <a:t>mA</a:t>
                      </a:r>
                      <a:r>
                        <a:rPr kumimoji="0" lang="en-GB" sz="1600" b="0" i="0" u="none" strike="noStrike" cap="none" normalizeH="0" baseline="0" dirty="0" smtClean="0">
                          <a:ln>
                            <a:noFill/>
                          </a:ln>
                          <a:solidFill>
                            <a:schemeClr val="bg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374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30000" dirty="0" smtClean="0">
                          <a:ln>
                            <a:noFill/>
                          </a:ln>
                          <a:solidFill>
                            <a:schemeClr val="tx1"/>
                          </a:solidFill>
                          <a:effectLst/>
                          <a:latin typeface="Times New Roman" pitchFamily="18" charset="0"/>
                        </a:rPr>
                        <a:t>10</a:t>
                      </a:r>
                      <a:r>
                        <a:rPr kumimoji="0" lang="en-GB" sz="1600" b="0" i="0" u="none" strike="noStrike" cap="none" normalizeH="0" baseline="0" dirty="0" smtClean="0">
                          <a:ln>
                            <a:noFill/>
                          </a:ln>
                          <a:solidFill>
                            <a:schemeClr val="tx1"/>
                          </a:solidFill>
                          <a:effectLst/>
                          <a:latin typeface="Times New Roman" pitchFamily="18" charset="0"/>
                        </a:rPr>
                        <a:t>Be</a:t>
                      </a:r>
                      <a:r>
                        <a:rPr kumimoji="0" lang="en-GB" sz="1600" b="0" i="0" u="none" strike="noStrike" cap="none" normalizeH="0" baseline="30000" dirty="0" smtClean="0">
                          <a:ln>
                            <a:noFill/>
                          </a:ln>
                          <a:solidFill>
                            <a:schemeClr val="tx1"/>
                          </a:solidFill>
                          <a:effectLst/>
                          <a:latin typeface="Times New Roman" pitchFamily="18"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30000" dirty="0" smtClean="0">
                          <a:ln>
                            <a:noFill/>
                          </a:ln>
                          <a:solidFill>
                            <a:schemeClr val="tx1"/>
                          </a:solidFill>
                          <a:effectLst/>
                          <a:latin typeface="Times New Roman" pitchFamily="18" charset="0"/>
                        </a:rPr>
                        <a:t>78</a:t>
                      </a:r>
                      <a:r>
                        <a:rPr kumimoji="0" lang="en-GB" sz="1600" b="0" i="0" u="none" strike="noStrike" cap="none" normalizeH="0" baseline="0" dirty="0" smtClean="0">
                          <a:ln>
                            <a:noFill/>
                          </a:ln>
                          <a:solidFill>
                            <a:schemeClr val="tx1"/>
                          </a:solidFill>
                          <a:effectLst/>
                          <a:latin typeface="Times New Roman" pitchFamily="18" charset="0"/>
                        </a:rPr>
                        <a:t>Kr</a:t>
                      </a:r>
                      <a:r>
                        <a:rPr kumimoji="0" lang="en-GB" sz="1600" b="0" i="0" u="none" strike="noStrike" cap="none" normalizeH="0" baseline="30000" dirty="0" smtClean="0">
                          <a:ln>
                            <a:noFill/>
                          </a:ln>
                          <a:solidFill>
                            <a:schemeClr val="tx1"/>
                          </a:solidFill>
                          <a:effectLst/>
                          <a:latin typeface="Times New Roman" pitchFamily="18" charset="0"/>
                        </a:rPr>
                        <a:t>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30000" dirty="0" smtClean="0">
                          <a:ln>
                            <a:noFill/>
                          </a:ln>
                          <a:solidFill>
                            <a:schemeClr val="tx1"/>
                          </a:solidFill>
                          <a:effectLst/>
                          <a:latin typeface="Times New Roman" pitchFamily="18" charset="0"/>
                        </a:rPr>
                        <a:t>136</a:t>
                      </a:r>
                      <a:r>
                        <a:rPr kumimoji="0" lang="de-DE" sz="1600" b="0" i="0" u="none" strike="noStrike" cap="none" normalizeH="0" baseline="0" dirty="0" smtClean="0">
                          <a:ln>
                            <a:noFill/>
                          </a:ln>
                          <a:solidFill>
                            <a:schemeClr val="tx1"/>
                          </a:solidFill>
                          <a:effectLst/>
                          <a:latin typeface="Times New Roman" pitchFamily="18" charset="0"/>
                        </a:rPr>
                        <a:t>Cs</a:t>
                      </a:r>
                      <a:r>
                        <a:rPr kumimoji="0" lang="de-DE" sz="1600" b="0" i="0" u="none" strike="noStrike" cap="none" normalizeH="0" baseline="30000" dirty="0" smtClean="0">
                          <a:ln>
                            <a:noFill/>
                          </a:ln>
                          <a:solidFill>
                            <a:schemeClr val="tx1"/>
                          </a:solidFill>
                          <a:effectLst/>
                          <a:latin typeface="Times New Roman" pitchFamily="18" charset="0"/>
                        </a:rPr>
                        <a:t>55+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Times New Roman" pitchFamily="18" charset="0"/>
                          <a:cs typeface="Times New Roman" pitchFamily="18"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Times New Roman" pitchFamily="18" charset="0"/>
                          <a:cs typeface="Times New Roman" pitchFamily="18" charset="0"/>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30000" dirty="0" smtClean="0">
                          <a:ln>
                            <a:noFill/>
                          </a:ln>
                          <a:solidFill>
                            <a:schemeClr val="tx1"/>
                          </a:solidFill>
                          <a:effectLst/>
                          <a:latin typeface="Times New Roman" pitchFamily="18" charset="0"/>
                        </a:rPr>
                        <a:t>220</a:t>
                      </a:r>
                      <a:r>
                        <a:rPr kumimoji="0" lang="de-DE" sz="1600" b="0" i="0" u="none" strike="noStrike" cap="none" normalizeH="0" baseline="0" dirty="0" smtClean="0">
                          <a:ln>
                            <a:noFill/>
                          </a:ln>
                          <a:solidFill>
                            <a:schemeClr val="tx1"/>
                          </a:solidFill>
                          <a:effectLst/>
                          <a:latin typeface="Times New Roman" pitchFamily="18" charset="0"/>
                        </a:rPr>
                        <a:t>Fr</a:t>
                      </a:r>
                      <a:r>
                        <a:rPr kumimoji="0" lang="de-DE" sz="1600" b="0" i="0" u="none" strike="noStrike" cap="none" normalizeH="0" baseline="30000" dirty="0" smtClean="0">
                          <a:ln>
                            <a:noFill/>
                          </a:ln>
                          <a:solidFill>
                            <a:schemeClr val="tx1"/>
                          </a:solidFill>
                          <a:effectLst/>
                          <a:latin typeface="Times New Roman" pitchFamily="18" charset="0"/>
                        </a:rPr>
                        <a:t>87+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Times New Roman" pitchFamily="18" charset="0"/>
                          <a:cs typeface="Times New Roman" pitchFamily="18"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b="0" i="0" u="none" strike="noStrike" cap="none" normalizeH="0" baseline="0" dirty="0" smtClean="0">
                          <a:ln>
                            <a:noFill/>
                          </a:ln>
                          <a:solidFill>
                            <a:schemeClr val="tx1"/>
                          </a:solidFill>
                          <a:effectLst/>
                          <a:latin typeface="Times New Roman" pitchFamily="18" charset="0"/>
                          <a:cs typeface="Times New Roman" pitchFamily="18"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Rectangle 7"/>
          <p:cNvSpPr/>
          <p:nvPr/>
        </p:nvSpPr>
        <p:spPr>
          <a:xfrm>
            <a:off x="5674208" y="5958835"/>
            <a:ext cx="3018390" cy="369332"/>
          </a:xfrm>
          <a:prstGeom prst="rect">
            <a:avLst/>
          </a:prstGeom>
        </p:spPr>
        <p:txBody>
          <a:bodyPr wrap="none">
            <a:spAutoFit/>
          </a:bodyPr>
          <a:lstStyle/>
          <a:p>
            <a:r>
              <a:rPr lang="en-US" dirty="0" smtClean="0"/>
              <a:t>&gt;10 </a:t>
            </a:r>
            <a:r>
              <a:rPr lang="en-US" dirty="0" err="1" smtClean="0"/>
              <a:t>mA</a:t>
            </a:r>
            <a:r>
              <a:rPr lang="en-US" dirty="0" smtClean="0"/>
              <a:t> for non-cooled beams</a:t>
            </a:r>
          </a:p>
        </p:txBody>
      </p:sp>
      <p:graphicFrame>
        <p:nvGraphicFramePr>
          <p:cNvPr id="200705" name="Object 1"/>
          <p:cNvGraphicFramePr>
            <a:graphicFrameLocks noChangeAspect="1"/>
          </p:cNvGraphicFramePr>
          <p:nvPr/>
        </p:nvGraphicFramePr>
        <p:xfrm>
          <a:off x="5550848" y="2493818"/>
          <a:ext cx="3072710" cy="625205"/>
        </p:xfrm>
        <a:graphic>
          <a:graphicData uri="http://schemas.openxmlformats.org/presentationml/2006/ole">
            <p:oleObj spid="_x0000_s200705" name="Equation" r:id="rId5" imgW="2247840" imgH="457200" progId="Equation.3">
              <p:embed/>
            </p:oleObj>
          </a:graphicData>
        </a:graphic>
      </p:graphicFrame>
      <p:sp>
        <p:nvSpPr>
          <p:cNvPr id="11" name="TextBox 10"/>
          <p:cNvSpPr txBox="1"/>
          <p:nvPr/>
        </p:nvSpPr>
        <p:spPr>
          <a:xfrm>
            <a:off x="2636873" y="4550735"/>
            <a:ext cx="1786271" cy="400110"/>
          </a:xfrm>
          <a:prstGeom prst="rect">
            <a:avLst/>
          </a:prstGeom>
          <a:noFill/>
        </p:spPr>
        <p:txBody>
          <a:bodyPr wrap="square" rtlCol="0">
            <a:spAutoFit/>
          </a:bodyPr>
          <a:lstStyle/>
          <a:p>
            <a:r>
              <a:rPr lang="en-US" sz="1000" dirty="0" smtClean="0"/>
              <a:t>HIE-ISOLDE: the physics opportunities, CERN-2007-008</a:t>
            </a:r>
            <a:endParaRPr lang="en-US" sz="1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28" y="1123453"/>
            <a:ext cx="7400552" cy="5201424"/>
          </a:xfrm>
          <a:prstGeom prst="rect">
            <a:avLst/>
          </a:prstGeom>
          <a:noFill/>
        </p:spPr>
        <p:txBody>
          <a:bodyPr wrap="none" rtlCol="0">
            <a:spAutoFit/>
          </a:bodyPr>
          <a:lstStyle/>
          <a:p>
            <a:r>
              <a:rPr lang="en-US" dirty="0" err="1" smtClean="0"/>
              <a:t>Miniball</a:t>
            </a:r>
            <a:r>
              <a:rPr lang="en-US" dirty="0" smtClean="0"/>
              <a:t> target thickness 0.1 to 4 mg/cm</a:t>
            </a:r>
            <a:r>
              <a:rPr lang="en-US" baseline="30000" dirty="0" smtClean="0"/>
              <a:t>2</a:t>
            </a:r>
            <a:r>
              <a:rPr lang="en-US" dirty="0" smtClean="0"/>
              <a:t> -&gt; 	</a:t>
            </a:r>
            <a:r>
              <a:rPr lang="en-US" dirty="0" err="1" smtClean="0"/>
              <a:t>N</a:t>
            </a:r>
            <a:r>
              <a:rPr lang="en-US" baseline="-25000" dirty="0" err="1" smtClean="0"/>
              <a:t>MB_target</a:t>
            </a:r>
            <a:r>
              <a:rPr lang="en-US" dirty="0" smtClean="0"/>
              <a:t> ~ 1E19 atoms/cm</a:t>
            </a:r>
            <a:r>
              <a:rPr lang="en-US" baseline="30000" dirty="0" smtClean="0"/>
              <a:t>2</a:t>
            </a:r>
          </a:p>
          <a:p>
            <a:r>
              <a:rPr lang="en-US" sz="1600" dirty="0" smtClean="0"/>
              <a:t>	(</a:t>
            </a:r>
            <a:r>
              <a:rPr lang="en-US" sz="1600" baseline="30000" dirty="0" smtClean="0"/>
              <a:t>3</a:t>
            </a:r>
            <a:r>
              <a:rPr lang="en-US" sz="1600" dirty="0" smtClean="0"/>
              <a:t>H-loaded Ti, CD</a:t>
            </a:r>
            <a:r>
              <a:rPr lang="en-US" sz="1600" baseline="-25000" dirty="0" smtClean="0"/>
              <a:t>2</a:t>
            </a:r>
            <a:r>
              <a:rPr lang="en-US" sz="1600" dirty="0" smtClean="0"/>
              <a:t>, </a:t>
            </a:r>
            <a:r>
              <a:rPr lang="en-US" sz="1600" dirty="0" err="1" smtClean="0"/>
              <a:t>Sn</a:t>
            </a:r>
            <a:r>
              <a:rPr lang="en-US" sz="1600" dirty="0" smtClean="0"/>
              <a:t>, Pd, Ag etc)</a:t>
            </a:r>
          </a:p>
          <a:p>
            <a:endParaRPr lang="en-US" dirty="0" smtClean="0"/>
          </a:p>
          <a:p>
            <a:r>
              <a:rPr lang="en-US" dirty="0" smtClean="0"/>
              <a:t>Reaction rate at </a:t>
            </a:r>
            <a:r>
              <a:rPr lang="en-US" dirty="0" err="1" smtClean="0"/>
              <a:t>Miniball</a:t>
            </a:r>
            <a:r>
              <a:rPr lang="en-US" dirty="0" smtClean="0"/>
              <a:t>: 		</a:t>
            </a:r>
            <a:r>
              <a:rPr lang="en-US" dirty="0" smtClean="0">
                <a:sym typeface="Symbol"/>
              </a:rPr>
              <a:t></a:t>
            </a:r>
            <a:r>
              <a:rPr lang="en-US" baseline="-25000" dirty="0" err="1" smtClean="0">
                <a:sym typeface="Symbol"/>
              </a:rPr>
              <a:t>reaction</a:t>
            </a:r>
            <a:r>
              <a:rPr lang="en-US" dirty="0" err="1" smtClean="0">
                <a:sym typeface="Symbol"/>
              </a:rPr>
              <a:t>N</a:t>
            </a:r>
            <a:r>
              <a:rPr lang="en-US" baseline="-25000" dirty="0" err="1" smtClean="0">
                <a:sym typeface="Symbol"/>
              </a:rPr>
              <a:t>MB_target</a:t>
            </a:r>
            <a:r>
              <a:rPr lang="en-US" dirty="0" smtClean="0">
                <a:sym typeface="Symbol"/>
              </a:rPr>
              <a:t>&lt;I</a:t>
            </a:r>
            <a:r>
              <a:rPr lang="en-US" baseline="-25000" dirty="0" smtClean="0">
                <a:sym typeface="Symbol"/>
              </a:rPr>
              <a:t>REX</a:t>
            </a:r>
            <a:r>
              <a:rPr lang="en-US" dirty="0" smtClean="0">
                <a:sym typeface="Symbol"/>
              </a:rPr>
              <a:t>&gt;/(</a:t>
            </a:r>
            <a:r>
              <a:rPr lang="en-US" dirty="0" err="1" smtClean="0">
                <a:sym typeface="Symbol"/>
              </a:rPr>
              <a:t>qe</a:t>
            </a:r>
            <a:r>
              <a:rPr lang="en-US" dirty="0" smtClean="0">
                <a:sym typeface="Symbol"/>
              </a:rPr>
              <a:t>)</a:t>
            </a:r>
          </a:p>
          <a:p>
            <a:r>
              <a:rPr lang="en-US" sz="1600" dirty="0" smtClean="0">
                <a:sym typeface="Symbol"/>
              </a:rPr>
              <a:t>    q - ion charge, &lt;I</a:t>
            </a:r>
            <a:r>
              <a:rPr lang="en-US" sz="1600" baseline="-25000" dirty="0" smtClean="0">
                <a:sym typeface="Symbol"/>
              </a:rPr>
              <a:t>REX</a:t>
            </a:r>
            <a:r>
              <a:rPr lang="en-US" sz="1600" dirty="0" smtClean="0">
                <a:sym typeface="Symbol"/>
              </a:rPr>
              <a:t>&gt; - averaged REX current</a:t>
            </a:r>
          </a:p>
          <a:p>
            <a:endParaRPr lang="en-US" dirty="0" smtClean="0">
              <a:sym typeface="Symbol"/>
            </a:endParaRPr>
          </a:p>
          <a:p>
            <a:endParaRPr lang="en-US" dirty="0" smtClean="0">
              <a:sym typeface="Symbol"/>
            </a:endParaRPr>
          </a:p>
          <a:p>
            <a:r>
              <a:rPr lang="en-US" dirty="0" smtClean="0">
                <a:sym typeface="Symbol"/>
              </a:rPr>
              <a:t>Reaction rate at TSR:</a:t>
            </a:r>
          </a:p>
          <a:p>
            <a:endParaRPr lang="en-US" dirty="0" smtClean="0">
              <a:sym typeface="Symbol"/>
            </a:endParaRPr>
          </a:p>
          <a:p>
            <a:endParaRPr lang="en-US" dirty="0" smtClean="0">
              <a:sym typeface="Symbol"/>
            </a:endParaRPr>
          </a:p>
          <a:p>
            <a:r>
              <a:rPr lang="en-US" dirty="0" smtClean="0">
                <a:sym typeface="Symbol"/>
              </a:rPr>
              <a:t>To reach the same reaction rate at TSR:</a:t>
            </a:r>
            <a:endParaRPr lang="en-US" baseline="-25000" dirty="0" smtClean="0">
              <a:sym typeface="Symbol"/>
            </a:endParaRPr>
          </a:p>
          <a:p>
            <a:endParaRPr lang="en-US" dirty="0" smtClean="0">
              <a:sym typeface="Symbol"/>
            </a:endParaRPr>
          </a:p>
          <a:p>
            <a:endParaRPr lang="en-US" dirty="0" smtClean="0">
              <a:sym typeface="Symbol"/>
            </a:endParaRPr>
          </a:p>
          <a:p>
            <a:r>
              <a:rPr lang="en-US" dirty="0" smtClean="0">
                <a:sym typeface="Symbol"/>
              </a:rPr>
              <a:t>Assume: </a:t>
            </a:r>
          </a:p>
          <a:p>
            <a:r>
              <a:rPr lang="en-US" sz="1600" dirty="0" err="1" smtClean="0">
                <a:sym typeface="Symbol"/>
              </a:rPr>
              <a:t>T</a:t>
            </a:r>
            <a:r>
              <a:rPr lang="en-US" sz="1600" baseline="-25000" dirty="0" err="1" smtClean="0">
                <a:sym typeface="Symbol"/>
              </a:rPr>
              <a:t>lifetime</a:t>
            </a:r>
            <a:r>
              <a:rPr lang="en-US" sz="1600" dirty="0" smtClean="0">
                <a:sym typeface="Symbol"/>
              </a:rPr>
              <a:t>=1 s</a:t>
            </a:r>
          </a:p>
          <a:p>
            <a:r>
              <a:rPr lang="en-US" sz="1600" dirty="0" smtClean="0">
                <a:sym typeface="Symbol"/>
              </a:rPr>
              <a:t>d</a:t>
            </a:r>
            <a:r>
              <a:rPr lang="en-US" sz="1600" baseline="-25000" dirty="0" smtClean="0">
                <a:sym typeface="Symbol"/>
              </a:rPr>
              <a:t>dilution</a:t>
            </a:r>
            <a:r>
              <a:rPr lang="en-US" sz="1600" dirty="0" smtClean="0">
                <a:sym typeface="Symbol"/>
              </a:rPr>
              <a:t>2					=&gt;    </a:t>
            </a:r>
            <a:r>
              <a:rPr lang="en-US" sz="1600" dirty="0" err="1" smtClean="0">
                <a:sym typeface="Symbol"/>
              </a:rPr>
              <a:t>N</a:t>
            </a:r>
            <a:r>
              <a:rPr lang="en-US" sz="1600" baseline="-25000" dirty="0" err="1" smtClean="0">
                <a:sym typeface="Symbol"/>
              </a:rPr>
              <a:t>TSR_target</a:t>
            </a:r>
            <a:r>
              <a:rPr lang="en-US" sz="1600" dirty="0" smtClean="0">
                <a:sym typeface="Symbol"/>
              </a:rPr>
              <a:t>=3E13 atoms/cm</a:t>
            </a:r>
            <a:r>
              <a:rPr lang="en-US" sz="1600" baseline="30000" dirty="0" smtClean="0">
                <a:sym typeface="Symbol"/>
              </a:rPr>
              <a:t>2</a:t>
            </a:r>
            <a:endParaRPr lang="en-US" sz="1400" dirty="0" smtClean="0">
              <a:sym typeface="Symbol"/>
            </a:endParaRPr>
          </a:p>
          <a:p>
            <a:r>
              <a:rPr lang="en-US" sz="1600" dirty="0" err="1" smtClean="0">
                <a:sym typeface="Symbol"/>
              </a:rPr>
              <a:t>v</a:t>
            </a:r>
            <a:r>
              <a:rPr lang="en-US" sz="1600" baseline="-25000" dirty="0" err="1" smtClean="0">
                <a:sym typeface="Symbol"/>
              </a:rPr>
              <a:t>projectile</a:t>
            </a:r>
            <a:r>
              <a:rPr lang="en-US" sz="1600" dirty="0" smtClean="0">
                <a:sym typeface="Symbol"/>
              </a:rPr>
              <a:t>=0.14c (10 </a:t>
            </a:r>
            <a:r>
              <a:rPr lang="en-US" sz="1600" dirty="0" err="1" smtClean="0">
                <a:sym typeface="Symbol"/>
              </a:rPr>
              <a:t>MeV</a:t>
            </a:r>
            <a:r>
              <a:rPr lang="en-US" sz="1600" dirty="0" smtClean="0">
                <a:sym typeface="Symbol"/>
              </a:rPr>
              <a:t>/u)</a:t>
            </a:r>
          </a:p>
          <a:p>
            <a:r>
              <a:rPr lang="en-US" sz="1600" dirty="0" smtClean="0">
                <a:sym typeface="Symbol"/>
              </a:rPr>
              <a:t></a:t>
            </a:r>
            <a:r>
              <a:rPr lang="en-US" sz="1600" baseline="-25000" dirty="0" smtClean="0">
                <a:sym typeface="Symbol"/>
              </a:rPr>
              <a:t>m</a:t>
            </a:r>
            <a:r>
              <a:rPr lang="en-US" sz="1600" dirty="0" smtClean="0">
                <a:sym typeface="Symbol"/>
              </a:rPr>
              <a:t>=0.8					</a:t>
            </a:r>
            <a:r>
              <a:rPr lang="en-US" dirty="0" smtClean="0">
                <a:sym typeface="Symbol"/>
              </a:rPr>
              <a:t> </a:t>
            </a:r>
          </a:p>
          <a:p>
            <a:r>
              <a:rPr lang="en-US" sz="1600" dirty="0" err="1" smtClean="0">
                <a:sym typeface="Symbol"/>
              </a:rPr>
              <a:t>N</a:t>
            </a:r>
            <a:r>
              <a:rPr lang="en-US" sz="1600" baseline="-25000" dirty="0" err="1" smtClean="0">
                <a:sym typeface="Symbol"/>
              </a:rPr>
              <a:t>MB_target</a:t>
            </a:r>
            <a:r>
              <a:rPr lang="en-US" sz="1600" dirty="0" smtClean="0">
                <a:sym typeface="Symbol"/>
              </a:rPr>
              <a:t> =1E19 atoms/cm</a:t>
            </a:r>
            <a:r>
              <a:rPr lang="en-US" sz="1600" baseline="30000" dirty="0" smtClean="0">
                <a:sym typeface="Symbol"/>
              </a:rPr>
              <a:t>2</a:t>
            </a:r>
            <a:r>
              <a:rPr lang="en-US" sz="1600" dirty="0" smtClean="0">
                <a:sym typeface="Symbol"/>
              </a:rPr>
              <a:t> </a:t>
            </a:r>
            <a:r>
              <a:rPr lang="en-US" dirty="0" smtClean="0">
                <a:sym typeface="Symbol"/>
              </a:rPr>
              <a:t>	</a:t>
            </a:r>
            <a:endParaRPr lang="en-US" baseline="30000" dirty="0" smtClean="0">
              <a:sym typeface="Symbol"/>
            </a:endParaRPr>
          </a:p>
        </p:txBody>
      </p:sp>
      <p:graphicFrame>
        <p:nvGraphicFramePr>
          <p:cNvPr id="3" name="Object 2"/>
          <p:cNvGraphicFramePr>
            <a:graphicFrameLocks noChangeAspect="1"/>
          </p:cNvGraphicFramePr>
          <p:nvPr/>
        </p:nvGraphicFramePr>
        <p:xfrm>
          <a:off x="4503944" y="2750930"/>
          <a:ext cx="4176918" cy="657544"/>
        </p:xfrm>
        <a:graphic>
          <a:graphicData uri="http://schemas.openxmlformats.org/presentationml/2006/ole">
            <p:oleObj spid="_x0000_s67586" name="Equation" r:id="rId4" imgW="2908080" imgH="457200" progId="Equation.3">
              <p:embed/>
            </p:oleObj>
          </a:graphicData>
        </a:graphic>
      </p:graphicFrame>
      <p:graphicFrame>
        <p:nvGraphicFramePr>
          <p:cNvPr id="67587" name="Object 3"/>
          <p:cNvGraphicFramePr>
            <a:graphicFrameLocks noChangeAspect="1"/>
          </p:cNvGraphicFramePr>
          <p:nvPr/>
        </p:nvGraphicFramePr>
        <p:xfrm>
          <a:off x="4985513" y="3637660"/>
          <a:ext cx="3128371" cy="647815"/>
        </p:xfrm>
        <a:graphic>
          <a:graphicData uri="http://schemas.openxmlformats.org/presentationml/2006/ole">
            <p:oleObj spid="_x0000_s67587" name="Equation" r:id="rId5" imgW="2387520" imgH="469800" progId="Equation.3">
              <p:embed/>
            </p:oleObj>
          </a:graphicData>
        </a:graphic>
      </p:graphicFrame>
      <p:sp>
        <p:nvSpPr>
          <p:cNvPr id="7" name="Rectangle 6"/>
          <p:cNvSpPr/>
          <p:nvPr/>
        </p:nvSpPr>
        <p:spPr>
          <a:xfrm>
            <a:off x="5818325" y="320384"/>
            <a:ext cx="2700163" cy="523220"/>
          </a:xfrm>
          <a:prstGeom prst="rect">
            <a:avLst/>
          </a:prstGeom>
        </p:spPr>
        <p:txBody>
          <a:bodyPr wrap="none">
            <a:spAutoFit/>
          </a:bodyPr>
          <a:lstStyle/>
          <a:p>
            <a:r>
              <a:rPr lang="en-US" sz="2800" dirty="0" smtClean="0"/>
              <a:t>Target thickness</a:t>
            </a:r>
          </a:p>
        </p:txBody>
      </p:sp>
      <p:sp>
        <p:nvSpPr>
          <p:cNvPr id="8" name="Rectangle 7"/>
          <p:cNvSpPr/>
          <p:nvPr/>
        </p:nvSpPr>
        <p:spPr>
          <a:xfrm>
            <a:off x="4827180" y="5848483"/>
            <a:ext cx="4667693" cy="584775"/>
          </a:xfrm>
          <a:prstGeom prst="rect">
            <a:avLst/>
          </a:prstGeom>
        </p:spPr>
        <p:txBody>
          <a:bodyPr wrap="square">
            <a:spAutoFit/>
          </a:bodyPr>
          <a:lstStyle/>
          <a:p>
            <a:r>
              <a:rPr lang="en-US" sz="1600" dirty="0" smtClean="0"/>
              <a:t>Integrated residual gas thickness much smaller</a:t>
            </a:r>
            <a:br>
              <a:rPr lang="en-US" sz="1600" dirty="0" smtClean="0"/>
            </a:br>
            <a:r>
              <a:rPr lang="en-US" sz="1600" dirty="0" smtClean="0"/>
              <a:t>(55.42 m, 5E-11 mbar) =&gt;  6.7E9 atoms/cm</a:t>
            </a:r>
            <a:r>
              <a:rPr lang="en-US" sz="1600" baseline="30000" dirty="0" smtClean="0"/>
              <a:t>2</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030" y="786809"/>
            <a:ext cx="3747821" cy="2554545"/>
          </a:xfrm>
          <a:prstGeom prst="rect">
            <a:avLst/>
          </a:prstGeom>
          <a:noFill/>
        </p:spPr>
        <p:txBody>
          <a:bodyPr wrap="none" rtlCol="0">
            <a:spAutoFit/>
          </a:bodyPr>
          <a:lstStyle/>
          <a:p>
            <a:r>
              <a:rPr lang="en-US" sz="1600" dirty="0" smtClean="0"/>
              <a:t>* Target types: H</a:t>
            </a:r>
            <a:r>
              <a:rPr lang="en-US" sz="1600" baseline="-25000" dirty="0" smtClean="0"/>
              <a:t>2</a:t>
            </a:r>
            <a:r>
              <a:rPr lang="en-US" sz="1600" dirty="0" smtClean="0"/>
              <a:t> or He (or even </a:t>
            </a:r>
            <a:r>
              <a:rPr lang="en-US" sz="1600" dirty="0" err="1" smtClean="0"/>
              <a:t>Ar</a:t>
            </a:r>
            <a:r>
              <a:rPr lang="en-US" sz="1600" dirty="0" smtClean="0"/>
              <a:t>, </a:t>
            </a:r>
            <a:r>
              <a:rPr lang="en-US" sz="1600" dirty="0" err="1" smtClean="0"/>
              <a:t>Xe</a:t>
            </a:r>
            <a:r>
              <a:rPr lang="en-US" sz="1600" dirty="0" smtClean="0"/>
              <a:t>?)</a:t>
            </a:r>
          </a:p>
          <a:p>
            <a:endParaRPr lang="en-US" sz="1600" dirty="0" smtClean="0"/>
          </a:p>
          <a:p>
            <a:r>
              <a:rPr lang="en-US" sz="1600" dirty="0" smtClean="0"/>
              <a:t>* 1E14 atoms/cm</a:t>
            </a:r>
            <a:r>
              <a:rPr lang="en-US" sz="1600" baseline="30000" dirty="0" smtClean="0"/>
              <a:t>2</a:t>
            </a:r>
            <a:r>
              <a:rPr lang="en-US" sz="1600" dirty="0" smtClean="0"/>
              <a:t> in reach for H</a:t>
            </a:r>
            <a:r>
              <a:rPr lang="en-US" sz="1600" baseline="-25000" dirty="0" smtClean="0"/>
              <a:t>2</a:t>
            </a:r>
            <a:r>
              <a:rPr lang="en-US" sz="1600" dirty="0" smtClean="0"/>
              <a:t> target</a:t>
            </a:r>
          </a:p>
          <a:p>
            <a:r>
              <a:rPr lang="en-US" sz="1600" dirty="0" smtClean="0"/>
              <a:t>	</a:t>
            </a:r>
            <a:r>
              <a:rPr lang="en-US" sz="1400" dirty="0" smtClean="0"/>
              <a:t>(ESR, ANKE spectrometer, PANDA)</a:t>
            </a:r>
          </a:p>
          <a:p>
            <a:endParaRPr lang="en-US" sz="1600" dirty="0" smtClean="0"/>
          </a:p>
          <a:p>
            <a:r>
              <a:rPr lang="en-US" sz="1600" dirty="0" smtClean="0"/>
              <a:t>* To address:</a:t>
            </a:r>
          </a:p>
          <a:p>
            <a:r>
              <a:rPr lang="en-US" sz="1600" dirty="0" smtClean="0"/>
              <a:t>      Interaction length - ideally 1 mm</a:t>
            </a:r>
          </a:p>
          <a:p>
            <a:r>
              <a:rPr lang="en-US" sz="1600" dirty="0" smtClean="0"/>
              <a:t>      Pressure around target?</a:t>
            </a:r>
          </a:p>
          <a:p>
            <a:r>
              <a:rPr lang="en-US" sz="1600" dirty="0" smtClean="0"/>
              <a:t>      Orifice size of the differential pumping?</a:t>
            </a:r>
          </a:p>
          <a:p>
            <a:r>
              <a:rPr lang="en-US" sz="1600" dirty="0" smtClean="0"/>
              <a:t>      Sufficient He target thickness?</a:t>
            </a:r>
          </a:p>
        </p:txBody>
      </p:sp>
      <p:sp>
        <p:nvSpPr>
          <p:cNvPr id="19" name="TextBox 18"/>
          <p:cNvSpPr txBox="1"/>
          <p:nvPr/>
        </p:nvSpPr>
        <p:spPr>
          <a:xfrm>
            <a:off x="286638" y="4579900"/>
            <a:ext cx="8385822" cy="1815882"/>
          </a:xfrm>
          <a:prstGeom prst="rect">
            <a:avLst/>
          </a:prstGeom>
          <a:noFill/>
        </p:spPr>
        <p:txBody>
          <a:bodyPr wrap="none" rtlCol="0">
            <a:spAutoFit/>
          </a:bodyPr>
          <a:lstStyle/>
          <a:p>
            <a:r>
              <a:rPr lang="en-US" sz="1600" dirty="0" smtClean="0"/>
              <a:t>Circulating beam + internal gas target =&gt; beam particle scattering on the e</a:t>
            </a:r>
            <a:r>
              <a:rPr lang="en-US" sz="1600" baseline="30000" dirty="0" smtClean="0"/>
              <a:t>-</a:t>
            </a:r>
            <a:r>
              <a:rPr lang="en-US" sz="1600" dirty="0" smtClean="0"/>
              <a:t> and nucleons of the gas</a:t>
            </a:r>
          </a:p>
          <a:p>
            <a:r>
              <a:rPr lang="en-US" sz="1600" dirty="0" smtClean="0"/>
              <a:t>	</a:t>
            </a:r>
          </a:p>
          <a:p>
            <a:pPr marL="342900" indent="-342900"/>
            <a:r>
              <a:rPr lang="en-US" sz="1600" dirty="0" smtClean="0"/>
              <a:t>1. increased emittance – compensated by electron cooling	</a:t>
            </a:r>
          </a:p>
          <a:p>
            <a:r>
              <a:rPr lang="en-US" sz="1600" dirty="0" smtClean="0"/>
              <a:t>2. energy loss of stored beam – compensated by e-cooler or RF acceleration</a:t>
            </a:r>
          </a:p>
          <a:p>
            <a:r>
              <a:rPr lang="en-US" sz="1600" dirty="0" smtClean="0"/>
              <a:t>3. reduced beam lifetime due to losses in target</a:t>
            </a:r>
          </a:p>
          <a:p>
            <a:r>
              <a:rPr lang="en-US" sz="1600" dirty="0" smtClean="0"/>
              <a:t> 	a. electron stripping and electron capture</a:t>
            </a:r>
          </a:p>
          <a:p>
            <a:r>
              <a:rPr lang="en-US" sz="1600" dirty="0" smtClean="0"/>
              <a:t>	b. multiple scattering and single scattering</a:t>
            </a:r>
          </a:p>
        </p:txBody>
      </p:sp>
      <p:sp>
        <p:nvSpPr>
          <p:cNvPr id="23" name="Rectangle 22"/>
          <p:cNvSpPr/>
          <p:nvPr/>
        </p:nvSpPr>
        <p:spPr>
          <a:xfrm>
            <a:off x="5692651" y="314166"/>
            <a:ext cx="2994602" cy="523220"/>
          </a:xfrm>
          <a:prstGeom prst="rect">
            <a:avLst/>
          </a:prstGeom>
        </p:spPr>
        <p:txBody>
          <a:bodyPr wrap="none">
            <a:spAutoFit/>
          </a:bodyPr>
          <a:lstStyle/>
          <a:p>
            <a:r>
              <a:rPr lang="en-US" sz="2800" dirty="0" smtClean="0"/>
              <a:t>Internal gas target</a:t>
            </a:r>
          </a:p>
        </p:txBody>
      </p:sp>
      <p:sp>
        <p:nvSpPr>
          <p:cNvPr id="12" name="Rectangle 11"/>
          <p:cNvSpPr/>
          <p:nvPr/>
        </p:nvSpPr>
        <p:spPr>
          <a:xfrm>
            <a:off x="352979" y="4201264"/>
            <a:ext cx="2441566" cy="369332"/>
          </a:xfrm>
          <a:prstGeom prst="rect">
            <a:avLst/>
          </a:prstGeom>
        </p:spPr>
        <p:txBody>
          <a:bodyPr wrap="none">
            <a:spAutoFit/>
          </a:bodyPr>
          <a:lstStyle/>
          <a:p>
            <a:r>
              <a:rPr lang="en-US" dirty="0" smtClean="0"/>
              <a:t>Effects of internal target</a:t>
            </a:r>
          </a:p>
        </p:txBody>
      </p:sp>
      <p:sp>
        <p:nvSpPr>
          <p:cNvPr id="8" name="TextBox 7"/>
          <p:cNvSpPr txBox="1"/>
          <p:nvPr/>
        </p:nvSpPr>
        <p:spPr>
          <a:xfrm>
            <a:off x="6367301" y="5669316"/>
            <a:ext cx="1107996" cy="369332"/>
          </a:xfrm>
          <a:prstGeom prst="rect">
            <a:avLst/>
          </a:prstGeom>
          <a:noFill/>
        </p:spPr>
        <p:txBody>
          <a:bodyPr wrap="none" rtlCol="0">
            <a:spAutoFit/>
          </a:bodyPr>
          <a:lstStyle/>
          <a:p>
            <a:r>
              <a:rPr lang="en-US" dirty="0" smtClean="0"/>
              <a:t>	</a:t>
            </a:r>
            <a:endParaRPr lang="en-US" dirty="0"/>
          </a:p>
        </p:txBody>
      </p:sp>
      <p:sp>
        <p:nvSpPr>
          <p:cNvPr id="11" name="TextBox 10"/>
          <p:cNvSpPr txBox="1"/>
          <p:nvPr/>
        </p:nvSpPr>
        <p:spPr>
          <a:xfrm>
            <a:off x="5640779" y="2066307"/>
            <a:ext cx="2733377" cy="861774"/>
          </a:xfrm>
          <a:prstGeom prst="rect">
            <a:avLst/>
          </a:prstGeom>
          <a:noFill/>
        </p:spPr>
        <p:txBody>
          <a:bodyPr wrap="none" rtlCol="0">
            <a:spAutoFit/>
          </a:bodyPr>
          <a:lstStyle/>
          <a:p>
            <a:r>
              <a:rPr lang="en-US" dirty="0" smtClean="0"/>
              <a:t>Advantage of target purity</a:t>
            </a:r>
          </a:p>
          <a:p>
            <a:r>
              <a:rPr lang="en-US" sz="1600" dirty="0" err="1" smtClean="0"/>
              <a:t>Miniball</a:t>
            </a:r>
            <a:r>
              <a:rPr lang="en-US" sz="1600" dirty="0" smtClean="0"/>
              <a:t>		TSR </a:t>
            </a:r>
          </a:p>
          <a:p>
            <a:r>
              <a:rPr lang="en-US" sz="1600" dirty="0" smtClean="0"/>
              <a:t>e.g. </a:t>
            </a:r>
            <a:r>
              <a:rPr lang="en-US" sz="1600" dirty="0" err="1" smtClean="0"/>
              <a:t>C</a:t>
            </a:r>
            <a:r>
              <a:rPr lang="en-US" sz="1600" baseline="-25000" dirty="0" err="1" smtClean="0"/>
              <a:t>x</a:t>
            </a:r>
            <a:r>
              <a:rPr lang="en-US" sz="1600" dirty="0" err="1" smtClean="0"/>
              <a:t>H</a:t>
            </a:r>
            <a:r>
              <a:rPr lang="en-US" sz="1600" baseline="-25000" dirty="0" err="1" smtClean="0"/>
              <a:t>y</a:t>
            </a:r>
            <a:r>
              <a:rPr lang="en-US" sz="1600" dirty="0" smtClean="0"/>
              <a:t> 		Pure gas</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8747"/>
          <a:stretch>
            <a:fillRect/>
          </a:stretch>
        </p:blipFill>
        <p:spPr bwMode="auto">
          <a:xfrm>
            <a:off x="461963" y="890649"/>
            <a:ext cx="8220075" cy="5614926"/>
          </a:xfrm>
          <a:prstGeom prst="rect">
            <a:avLst/>
          </a:prstGeom>
          <a:noFill/>
          <a:ln w="9525">
            <a:noFill/>
            <a:miter lim="800000"/>
            <a:headEnd/>
            <a:tailEnd/>
          </a:ln>
        </p:spPr>
      </p:pic>
      <p:sp>
        <p:nvSpPr>
          <p:cNvPr id="3" name="Rectangle 2"/>
          <p:cNvSpPr/>
          <p:nvPr/>
        </p:nvSpPr>
        <p:spPr>
          <a:xfrm>
            <a:off x="252402" y="981593"/>
            <a:ext cx="5566508" cy="1138773"/>
          </a:xfrm>
          <a:prstGeom prst="rect">
            <a:avLst/>
          </a:prstGeom>
        </p:spPr>
        <p:txBody>
          <a:bodyPr wrap="square">
            <a:spAutoFit/>
          </a:bodyPr>
          <a:lstStyle/>
          <a:p>
            <a:r>
              <a:rPr lang="en-US" sz="1700" dirty="0" smtClean="0">
                <a:solidFill>
                  <a:srgbClr val="0000CC"/>
                </a:solidFill>
              </a:rPr>
              <a:t>* Largest range of available isotopes of any ISOL facility</a:t>
            </a:r>
          </a:p>
          <a:p>
            <a:r>
              <a:rPr lang="en-US" sz="1700" dirty="0" smtClean="0">
                <a:solidFill>
                  <a:srgbClr val="0000CC"/>
                </a:solidFill>
              </a:rPr>
              <a:t>* &gt;800 RIB from &gt;70 elements</a:t>
            </a:r>
          </a:p>
          <a:p>
            <a:r>
              <a:rPr lang="en-US" sz="1700" dirty="0" smtClean="0">
                <a:solidFill>
                  <a:srgbClr val="0000CC"/>
                </a:solidFill>
              </a:rPr>
              <a:t>* From </a:t>
            </a:r>
            <a:r>
              <a:rPr lang="en-US" sz="1700" baseline="30000" dirty="0" smtClean="0">
                <a:solidFill>
                  <a:srgbClr val="0000CC"/>
                </a:solidFill>
              </a:rPr>
              <a:t>6</a:t>
            </a:r>
            <a:r>
              <a:rPr lang="en-US" sz="1700" dirty="0" smtClean="0">
                <a:solidFill>
                  <a:srgbClr val="0000CC"/>
                </a:solidFill>
              </a:rPr>
              <a:t>He to </a:t>
            </a:r>
            <a:r>
              <a:rPr lang="en-US" sz="1700" baseline="30000" dirty="0" smtClean="0">
                <a:solidFill>
                  <a:srgbClr val="0000CC"/>
                </a:solidFill>
              </a:rPr>
              <a:t>232</a:t>
            </a:r>
            <a:r>
              <a:rPr lang="en-US" sz="1700" dirty="0" smtClean="0">
                <a:solidFill>
                  <a:srgbClr val="0000CC"/>
                </a:solidFill>
              </a:rPr>
              <a:t>Ra </a:t>
            </a:r>
          </a:p>
          <a:p>
            <a:r>
              <a:rPr lang="en-US" sz="1700" dirty="0" smtClean="0">
                <a:solidFill>
                  <a:srgbClr val="0000CC"/>
                </a:solidFill>
              </a:rPr>
              <a:t>* New beams under development (~2 years)</a:t>
            </a:r>
          </a:p>
        </p:txBody>
      </p:sp>
      <p:sp>
        <p:nvSpPr>
          <p:cNvPr id="4" name="TextBox 3"/>
          <p:cNvSpPr txBox="1"/>
          <p:nvPr/>
        </p:nvSpPr>
        <p:spPr>
          <a:xfrm>
            <a:off x="4047301" y="6465118"/>
            <a:ext cx="1601400" cy="307777"/>
          </a:xfrm>
          <a:prstGeom prst="rect">
            <a:avLst/>
          </a:prstGeom>
          <a:noFill/>
        </p:spPr>
        <p:txBody>
          <a:bodyPr wrap="none" rtlCol="0">
            <a:spAutoFit/>
          </a:bodyPr>
          <a:lstStyle/>
          <a:p>
            <a:r>
              <a:rPr lang="en-US" sz="1400" dirty="0" smtClean="0"/>
              <a:t>Old data from 2006</a:t>
            </a:r>
            <a:endParaRPr lang="en-US" sz="1400" dirty="0"/>
          </a:p>
        </p:txBody>
      </p:sp>
      <p:sp>
        <p:nvSpPr>
          <p:cNvPr id="6" name="TextBox 5"/>
          <p:cNvSpPr txBox="1"/>
          <p:nvPr/>
        </p:nvSpPr>
        <p:spPr>
          <a:xfrm>
            <a:off x="5465817" y="249380"/>
            <a:ext cx="3384260" cy="523220"/>
          </a:xfrm>
          <a:prstGeom prst="rect">
            <a:avLst/>
          </a:prstGeom>
          <a:noFill/>
        </p:spPr>
        <p:txBody>
          <a:bodyPr wrap="none" rtlCol="0">
            <a:spAutoFit/>
          </a:bodyPr>
          <a:lstStyle/>
          <a:p>
            <a:r>
              <a:rPr lang="en-US" sz="2800" dirty="0" smtClean="0"/>
              <a:t>Beams from ISOLDE</a:t>
            </a:r>
            <a:endParaRPr lang="en-US" sz="2800" dirty="0"/>
          </a:p>
        </p:txBody>
      </p:sp>
      <p:sp>
        <p:nvSpPr>
          <p:cNvPr id="10" name="TextBox 9"/>
          <p:cNvSpPr txBox="1"/>
          <p:nvPr/>
        </p:nvSpPr>
        <p:spPr>
          <a:xfrm>
            <a:off x="819398" y="6425051"/>
            <a:ext cx="2699200" cy="307777"/>
          </a:xfrm>
          <a:prstGeom prst="rect">
            <a:avLst/>
          </a:prstGeom>
          <a:noFill/>
        </p:spPr>
        <p:txBody>
          <a:bodyPr wrap="none" rtlCol="0">
            <a:spAutoFit/>
          </a:bodyPr>
          <a:lstStyle/>
          <a:p>
            <a:r>
              <a:rPr lang="en-US" sz="1400" dirty="0" smtClean="0">
                <a:solidFill>
                  <a:srgbClr val="FF0000"/>
                </a:solidFill>
              </a:rPr>
              <a:t>http://isolde.web.cern.ch/ISOLDE/</a:t>
            </a:r>
            <a:endParaRPr lang="en-US" sz="1400" dirty="0">
              <a:solidFill>
                <a:srgbClr val="FF0000"/>
              </a:solidFill>
            </a:endParaRPr>
          </a:p>
        </p:txBody>
      </p:sp>
      <p:grpSp>
        <p:nvGrpSpPr>
          <p:cNvPr id="13" name="Group 12"/>
          <p:cNvGrpSpPr/>
          <p:nvPr/>
        </p:nvGrpSpPr>
        <p:grpSpPr>
          <a:xfrm>
            <a:off x="6255224" y="2066308"/>
            <a:ext cx="2627519" cy="4140747"/>
            <a:chOff x="6255224" y="2066308"/>
            <a:chExt cx="2627519" cy="4140747"/>
          </a:xfrm>
        </p:grpSpPr>
        <p:sp>
          <p:nvSpPr>
            <p:cNvPr id="5" name="Rectangle 4"/>
            <p:cNvSpPr/>
            <p:nvPr/>
          </p:nvSpPr>
          <p:spPr>
            <a:xfrm>
              <a:off x="6255224" y="4391173"/>
              <a:ext cx="2585545" cy="1815882"/>
            </a:xfrm>
            <a:prstGeom prst="rect">
              <a:avLst/>
            </a:prstGeom>
          </p:spPr>
          <p:txBody>
            <a:bodyPr wrap="square">
              <a:spAutoFit/>
            </a:bodyPr>
            <a:lstStyle/>
            <a:p>
              <a:r>
                <a:rPr lang="en-US" sz="1600" dirty="0" smtClean="0">
                  <a:solidFill>
                    <a:schemeClr val="accent6">
                      <a:lumMod val="50000"/>
                    </a:schemeClr>
                  </a:solidFill>
                </a:rPr>
                <a:t>The gaps with no beams available correspond to refractory-type elements e.g. the Ti(Z=22)–V(23), </a:t>
              </a:r>
              <a:r>
                <a:rPr lang="en-US" sz="1600" dirty="0" err="1" smtClean="0">
                  <a:solidFill>
                    <a:schemeClr val="accent6">
                      <a:lumMod val="50000"/>
                    </a:schemeClr>
                  </a:solidFill>
                </a:rPr>
                <a:t>Zr</a:t>
              </a:r>
              <a:r>
                <a:rPr lang="en-US" sz="1600" dirty="0" smtClean="0">
                  <a:solidFill>
                    <a:schemeClr val="accent6">
                      <a:lumMod val="50000"/>
                    </a:schemeClr>
                  </a:solidFill>
                </a:rPr>
                <a:t>(40)–</a:t>
              </a:r>
              <a:r>
                <a:rPr lang="en-US" sz="1600" dirty="0" err="1" smtClean="0">
                  <a:solidFill>
                    <a:schemeClr val="accent6">
                      <a:lumMod val="50000"/>
                    </a:schemeClr>
                  </a:solidFill>
                </a:rPr>
                <a:t>Rh</a:t>
              </a:r>
              <a:r>
                <a:rPr lang="en-US" sz="1600" dirty="0" smtClean="0">
                  <a:solidFill>
                    <a:schemeClr val="accent6">
                      <a:lumMod val="50000"/>
                    </a:schemeClr>
                  </a:solidFill>
                </a:rPr>
                <a:t>(45) and Ta(73)–Pt(78) regions or extremely short-lived isotopes.</a:t>
              </a:r>
              <a:endParaRPr lang="en-US" sz="1600" dirty="0">
                <a:solidFill>
                  <a:schemeClr val="accent6">
                    <a:lumMod val="50000"/>
                  </a:schemeClr>
                </a:solidFill>
              </a:endParaRPr>
            </a:p>
          </p:txBody>
        </p:sp>
        <p:sp>
          <p:nvSpPr>
            <p:cNvPr id="7" name="TextBox 6"/>
            <p:cNvSpPr txBox="1"/>
            <p:nvPr/>
          </p:nvSpPr>
          <p:spPr>
            <a:xfrm>
              <a:off x="6401160" y="2914015"/>
              <a:ext cx="2481583" cy="830997"/>
            </a:xfrm>
            <a:prstGeom prst="rect">
              <a:avLst/>
            </a:prstGeom>
            <a:noFill/>
          </p:spPr>
          <p:txBody>
            <a:bodyPr wrap="square" rtlCol="0">
              <a:spAutoFit/>
            </a:bodyPr>
            <a:lstStyle/>
            <a:p>
              <a:r>
                <a:rPr lang="en-US" sz="1600" dirty="0" smtClean="0">
                  <a:solidFill>
                    <a:srgbClr val="FF0000"/>
                  </a:solidFill>
                </a:rPr>
                <a:t>ISOLDE’s strength:</a:t>
              </a:r>
            </a:p>
            <a:p>
              <a:r>
                <a:rPr lang="en-US" sz="1600" dirty="0" smtClean="0">
                  <a:solidFill>
                    <a:srgbClr val="FF0000"/>
                  </a:solidFill>
                </a:rPr>
                <a:t>heavy isotopes produced with </a:t>
              </a:r>
              <a:r>
                <a:rPr lang="en-US" sz="1600" dirty="0" err="1" smtClean="0">
                  <a:solidFill>
                    <a:srgbClr val="FF0000"/>
                  </a:solidFill>
                </a:rPr>
                <a:t>spallation</a:t>
              </a:r>
              <a:r>
                <a:rPr lang="en-US" sz="1600" dirty="0" smtClean="0">
                  <a:solidFill>
                    <a:srgbClr val="FF0000"/>
                  </a:solidFill>
                </a:rPr>
                <a:t> from </a:t>
              </a:r>
              <a:r>
                <a:rPr lang="en-US" sz="1600" dirty="0" err="1" smtClean="0">
                  <a:solidFill>
                    <a:srgbClr val="FF0000"/>
                  </a:solidFill>
                </a:rPr>
                <a:t>UCx</a:t>
              </a:r>
              <a:endParaRPr lang="en-US" sz="1600" dirty="0">
                <a:solidFill>
                  <a:srgbClr val="FF0000"/>
                </a:solidFill>
              </a:endParaRPr>
            </a:p>
          </p:txBody>
        </p:sp>
        <p:cxnSp>
          <p:nvCxnSpPr>
            <p:cNvPr id="12" name="Straight Arrow Connector 11"/>
            <p:cNvCxnSpPr/>
            <p:nvPr/>
          </p:nvCxnSpPr>
          <p:spPr>
            <a:xfrm flipH="1" flipV="1">
              <a:off x="6780811" y="2066308"/>
              <a:ext cx="593766" cy="8431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152" y="851338"/>
            <a:ext cx="7739170" cy="4770537"/>
          </a:xfrm>
          <a:prstGeom prst="rect">
            <a:avLst/>
          </a:prstGeom>
          <a:noFill/>
        </p:spPr>
        <p:txBody>
          <a:bodyPr wrap="none" rtlCol="0">
            <a:spAutoFit/>
          </a:bodyPr>
          <a:lstStyle/>
          <a:p>
            <a:r>
              <a:rPr lang="en-US" sz="1600" dirty="0" smtClean="0"/>
              <a:t>For H</a:t>
            </a:r>
            <a:r>
              <a:rPr lang="en-US" sz="1600" baseline="-25000" dirty="0" smtClean="0"/>
              <a:t>2</a:t>
            </a:r>
            <a:r>
              <a:rPr lang="en-US" sz="1600" dirty="0" smtClean="0"/>
              <a:t> target</a:t>
            </a:r>
          </a:p>
          <a:p>
            <a:r>
              <a:rPr lang="en-US" sz="1600" dirty="0" smtClean="0"/>
              <a:t>1. At ANKE spectrometer at COSY</a:t>
            </a:r>
          </a:p>
          <a:p>
            <a:r>
              <a:rPr lang="en-US" sz="1600" dirty="0" smtClean="0"/>
              <a:t>    Target density of up to 2E14 atoms/cm2 with diameter </a:t>
            </a:r>
            <a:r>
              <a:rPr lang="en-US" sz="1600" dirty="0" smtClean="0">
                <a:sym typeface="Symbol"/>
              </a:rPr>
              <a:t>x7 mm</a:t>
            </a:r>
          </a:p>
          <a:p>
            <a:r>
              <a:rPr lang="en-US" sz="1600" dirty="0" smtClean="0">
                <a:sym typeface="Symbol"/>
              </a:rPr>
              <a:t>    Expanding H</a:t>
            </a:r>
            <a:r>
              <a:rPr lang="en-US" sz="1600" baseline="-25000" dirty="0" smtClean="0">
                <a:sym typeface="Symbol"/>
              </a:rPr>
              <a:t>2</a:t>
            </a:r>
            <a:r>
              <a:rPr lang="en-US" sz="1600" dirty="0" smtClean="0">
                <a:sym typeface="Symbol"/>
              </a:rPr>
              <a:t> gas at T</a:t>
            </a:r>
            <a:r>
              <a:rPr lang="en-US" sz="1600" baseline="-25000" dirty="0" smtClean="0">
                <a:sym typeface="Symbol"/>
              </a:rPr>
              <a:t>0</a:t>
            </a:r>
            <a:r>
              <a:rPr lang="en-US" sz="1600" dirty="0" smtClean="0">
                <a:sym typeface="Symbol"/>
              </a:rPr>
              <a:t> 25 K through a 16 m diameter de Laval-type nozzle</a:t>
            </a:r>
          </a:p>
          <a:p>
            <a:pPr marL="342900" indent="-342900"/>
            <a:r>
              <a:rPr lang="en-US" sz="1600" dirty="0" smtClean="0">
                <a:sym typeface="Symbol"/>
              </a:rPr>
              <a:t>2. ~1E15 atoms/cm</a:t>
            </a:r>
            <a:r>
              <a:rPr lang="en-US" sz="1600" baseline="30000" dirty="0" smtClean="0">
                <a:sym typeface="Symbol"/>
              </a:rPr>
              <a:t>2</a:t>
            </a:r>
            <a:r>
              <a:rPr lang="en-US" sz="1600" dirty="0" smtClean="0">
                <a:sym typeface="Symbol"/>
              </a:rPr>
              <a:t> with x20 mm in a PANDA-like geometry</a:t>
            </a:r>
          </a:p>
          <a:p>
            <a:pPr marL="342900" indent="-342900"/>
            <a:r>
              <a:rPr lang="en-US" sz="1600" dirty="0" smtClean="0">
                <a:sym typeface="Symbol"/>
              </a:rPr>
              <a:t>3. </a:t>
            </a:r>
            <a:r>
              <a:rPr lang="en-US" sz="1600" dirty="0" smtClean="0"/>
              <a:t>ESR gas-jet target 1E11 to 1E14 atoms/cm3, length 3-5 mm -&gt;0.5E10 to 5E13 atoms/cm2</a:t>
            </a:r>
            <a:endParaRPr lang="en-US" sz="1600" dirty="0" smtClean="0">
              <a:sym typeface="Symbol"/>
            </a:endParaRPr>
          </a:p>
          <a:p>
            <a:pPr marL="342900" indent="-342900"/>
            <a:endParaRPr lang="en-US" sz="1600" dirty="0" smtClean="0">
              <a:sym typeface="Symbol"/>
            </a:endParaRPr>
          </a:p>
          <a:p>
            <a:pPr marL="342900" indent="-342900"/>
            <a:r>
              <a:rPr lang="en-US" sz="1600" dirty="0" smtClean="0">
                <a:sym typeface="Symbol"/>
              </a:rPr>
              <a:t>For He targets</a:t>
            </a:r>
          </a:p>
          <a:p>
            <a:pPr marL="342900" indent="-342900"/>
            <a:r>
              <a:rPr lang="en-US" sz="1600" dirty="0" smtClean="0">
                <a:sym typeface="Symbol"/>
              </a:rPr>
              <a:t>Is 1E14 atoms/cm</a:t>
            </a:r>
            <a:r>
              <a:rPr lang="en-US" sz="1600" baseline="30000" dirty="0" smtClean="0">
                <a:sym typeface="Symbol"/>
              </a:rPr>
              <a:t>2</a:t>
            </a:r>
            <a:r>
              <a:rPr lang="en-US" sz="1600" dirty="0" smtClean="0">
                <a:sym typeface="Symbol"/>
              </a:rPr>
              <a:t> in reach for a He target?	 To check!</a:t>
            </a:r>
          </a:p>
          <a:p>
            <a:pPr marL="342900" indent="-342900"/>
            <a:endParaRPr lang="en-US" sz="1600" dirty="0" smtClean="0">
              <a:sym typeface="Symbol"/>
            </a:endParaRPr>
          </a:p>
          <a:p>
            <a:r>
              <a:rPr lang="en-US" sz="1600" dirty="0" smtClean="0"/>
              <a:t>General performance</a:t>
            </a:r>
          </a:p>
          <a:p>
            <a:r>
              <a:rPr lang="en-US" sz="1600" dirty="0" smtClean="0"/>
              <a:t>* Normal gas jet 1E10 atoms/cm2</a:t>
            </a:r>
          </a:p>
          <a:p>
            <a:r>
              <a:rPr lang="en-US" sz="1600" dirty="0" smtClean="0"/>
              <a:t>* Supersonic gas jet reaches 1E13 atoms/cm2 at room temperature</a:t>
            </a:r>
          </a:p>
          <a:p>
            <a:r>
              <a:rPr lang="en-US" sz="1600" dirty="0" smtClean="0"/>
              <a:t>*1E14 atoms/cm2 in reach with so-called cluster jet, obtained by cooling the nozzle</a:t>
            </a:r>
          </a:p>
          <a:p>
            <a:pPr marL="342900" indent="-342900"/>
            <a:endParaRPr lang="en-US" sz="1600" dirty="0" smtClean="0">
              <a:sym typeface="Symbol"/>
            </a:endParaRPr>
          </a:p>
          <a:p>
            <a:pPr marL="342900" indent="-342900"/>
            <a:r>
              <a:rPr lang="en-US" sz="1600" dirty="0" smtClean="0">
                <a:sym typeface="Symbol"/>
              </a:rPr>
              <a:t>General points</a:t>
            </a:r>
          </a:p>
          <a:p>
            <a:pPr marL="342900" indent="-342900"/>
            <a:r>
              <a:rPr lang="en-US" sz="1600" dirty="0" smtClean="0">
                <a:sym typeface="Symbol"/>
              </a:rPr>
              <a:t>Reduce interaction length</a:t>
            </a:r>
          </a:p>
          <a:p>
            <a:r>
              <a:rPr lang="en-US" sz="1600" dirty="0" smtClean="0"/>
              <a:t>Will it affect the surrounding vacuum?</a:t>
            </a:r>
          </a:p>
          <a:p>
            <a:r>
              <a:rPr lang="en-US" sz="1600" dirty="0" smtClean="0"/>
              <a:t>    R. Schuch claims &lt;1E13 1/cm3 with a surrounding vacuum of &lt;1E-11 </a:t>
            </a:r>
            <a:r>
              <a:rPr lang="en-US" sz="1600" dirty="0" err="1" smtClean="0"/>
              <a:t>Torr</a:t>
            </a:r>
            <a:endParaRPr lang="en-US" sz="1600" dirty="0" smtClean="0"/>
          </a:p>
        </p:txBody>
      </p:sp>
      <p:sp>
        <p:nvSpPr>
          <p:cNvPr id="5" name="TextBox 4"/>
          <p:cNvSpPr txBox="1"/>
          <p:nvPr/>
        </p:nvSpPr>
        <p:spPr>
          <a:xfrm>
            <a:off x="4795284" y="478465"/>
            <a:ext cx="3686009" cy="461665"/>
          </a:xfrm>
          <a:prstGeom prst="rect">
            <a:avLst/>
          </a:prstGeom>
          <a:noFill/>
        </p:spPr>
        <p:txBody>
          <a:bodyPr wrap="none" rtlCol="0">
            <a:spAutoFit/>
          </a:bodyPr>
          <a:lstStyle/>
          <a:p>
            <a:r>
              <a:rPr lang="en-US" sz="2400" dirty="0" smtClean="0"/>
              <a:t>Practicality of gas jet targets</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85877" y="582158"/>
          <a:ext cx="3473745" cy="530460"/>
        </p:xfrm>
        <a:graphic>
          <a:graphicData uri="http://schemas.openxmlformats.org/presentationml/2006/ole">
            <p:oleObj spid="_x0000_s403458" name="Equation" r:id="rId3" imgW="3073320" imgH="469800" progId="Equation.3">
              <p:embed/>
            </p:oleObj>
          </a:graphicData>
        </a:graphic>
      </p:graphicFrame>
      <p:sp>
        <p:nvSpPr>
          <p:cNvPr id="3" name="TextBox 2"/>
          <p:cNvSpPr txBox="1"/>
          <p:nvPr/>
        </p:nvSpPr>
        <p:spPr>
          <a:xfrm>
            <a:off x="288264" y="2472620"/>
            <a:ext cx="3621441" cy="461665"/>
          </a:xfrm>
          <a:prstGeom prst="rect">
            <a:avLst/>
          </a:prstGeom>
          <a:noFill/>
        </p:spPr>
        <p:txBody>
          <a:bodyPr wrap="none" rtlCol="0">
            <a:spAutoFit/>
          </a:bodyPr>
          <a:lstStyle/>
          <a:p>
            <a:r>
              <a:rPr lang="en-US" sz="1200" dirty="0" smtClean="0">
                <a:sym typeface="Symbol"/>
              </a:rPr>
              <a:t></a:t>
            </a:r>
            <a:r>
              <a:rPr lang="en-US" sz="1200" baseline="-25000" dirty="0" smtClean="0">
                <a:sym typeface="Symbol"/>
              </a:rPr>
              <a:t>max </a:t>
            </a:r>
            <a:r>
              <a:rPr lang="en-US" sz="1200" dirty="0" smtClean="0">
                <a:sym typeface="Symbol"/>
              </a:rPr>
              <a:t>= maximum acceptance angle of the ring = 2 </a:t>
            </a:r>
            <a:r>
              <a:rPr lang="en-US" sz="1200" dirty="0" err="1" smtClean="0">
                <a:sym typeface="Symbol"/>
              </a:rPr>
              <a:t>mrad</a:t>
            </a:r>
            <a:endParaRPr lang="en-US" sz="1200" dirty="0" smtClean="0">
              <a:sym typeface="Symbol"/>
            </a:endParaRPr>
          </a:p>
          <a:p>
            <a:r>
              <a:rPr lang="en-US" sz="1200" dirty="0" smtClean="0">
                <a:sym typeface="Symbol"/>
              </a:rPr>
              <a:t>,  = relativistic quantities</a:t>
            </a:r>
          </a:p>
        </p:txBody>
      </p:sp>
      <p:graphicFrame>
        <p:nvGraphicFramePr>
          <p:cNvPr id="4" name="Object 3"/>
          <p:cNvGraphicFramePr>
            <a:graphicFrameLocks noChangeAspect="1"/>
          </p:cNvGraphicFramePr>
          <p:nvPr/>
        </p:nvGraphicFramePr>
        <p:xfrm>
          <a:off x="346185" y="1797659"/>
          <a:ext cx="1546409" cy="539879"/>
        </p:xfrm>
        <a:graphic>
          <a:graphicData uri="http://schemas.openxmlformats.org/presentationml/2006/ole">
            <p:oleObj spid="_x0000_s403459" name="Equation" r:id="rId4" imgW="1384200" imgH="482400" progId="Equation.3">
              <p:embed/>
            </p:oleObj>
          </a:graphicData>
        </a:graphic>
      </p:graphicFrame>
      <p:graphicFrame>
        <p:nvGraphicFramePr>
          <p:cNvPr id="5" name="Object 5"/>
          <p:cNvGraphicFramePr>
            <a:graphicFrameLocks noChangeAspect="1"/>
          </p:cNvGraphicFramePr>
          <p:nvPr/>
        </p:nvGraphicFramePr>
        <p:xfrm>
          <a:off x="355232" y="1373799"/>
          <a:ext cx="2217848" cy="274100"/>
        </p:xfrm>
        <a:graphic>
          <a:graphicData uri="http://schemas.openxmlformats.org/presentationml/2006/ole">
            <p:oleObj spid="_x0000_s403460" name="Equation" r:id="rId5" imgW="1854000" imgH="228600" progId="Equation.3">
              <p:embed/>
            </p:oleObj>
          </a:graphicData>
        </a:graphic>
      </p:graphicFrame>
      <p:sp>
        <p:nvSpPr>
          <p:cNvPr id="6" name="TextBox 5"/>
          <p:cNvSpPr txBox="1"/>
          <p:nvPr/>
        </p:nvSpPr>
        <p:spPr>
          <a:xfrm>
            <a:off x="4310050" y="362198"/>
            <a:ext cx="4216026" cy="523220"/>
          </a:xfrm>
          <a:prstGeom prst="rect">
            <a:avLst/>
          </a:prstGeom>
          <a:noFill/>
        </p:spPr>
        <p:txBody>
          <a:bodyPr wrap="none" rtlCol="0">
            <a:spAutoFit/>
          </a:bodyPr>
          <a:lstStyle/>
          <a:p>
            <a:r>
              <a:rPr lang="en-US" sz="2800" dirty="0" smtClean="0"/>
              <a:t>Coulomb scattering losses</a:t>
            </a:r>
            <a:endParaRPr lang="en-US" sz="2800" dirty="0"/>
          </a:p>
        </p:txBody>
      </p:sp>
      <p:sp>
        <p:nvSpPr>
          <p:cNvPr id="7" name="Rectangle 6"/>
          <p:cNvSpPr/>
          <p:nvPr/>
        </p:nvSpPr>
        <p:spPr>
          <a:xfrm>
            <a:off x="616689" y="5785814"/>
            <a:ext cx="7399155" cy="861774"/>
          </a:xfrm>
          <a:prstGeom prst="rect">
            <a:avLst/>
          </a:prstGeom>
        </p:spPr>
        <p:txBody>
          <a:bodyPr wrap="square">
            <a:spAutoFit/>
          </a:bodyPr>
          <a:lstStyle/>
          <a:p>
            <a:r>
              <a:rPr lang="en-US" dirty="0" smtClean="0"/>
              <a:t>Conclusions:   	</a:t>
            </a:r>
            <a:r>
              <a:rPr lang="en-US" sz="1600" dirty="0" smtClean="0"/>
              <a:t>residual gas not limiting</a:t>
            </a:r>
          </a:p>
          <a:p>
            <a:r>
              <a:rPr lang="en-US" sz="1600" dirty="0" smtClean="0">
                <a:sym typeface="Symbol"/>
              </a:rPr>
              <a:t>		</a:t>
            </a:r>
            <a:r>
              <a:rPr lang="en-US" sz="1600" baseline="-25000" dirty="0" err="1" smtClean="0">
                <a:sym typeface="Symbol"/>
              </a:rPr>
              <a:t>ss</a:t>
            </a:r>
            <a:r>
              <a:rPr lang="en-US" sz="1600" dirty="0" smtClean="0"/>
              <a:t> approximately one order of magnitude longer than </a:t>
            </a:r>
            <a:r>
              <a:rPr lang="en-US" sz="1600" dirty="0" smtClean="0">
                <a:sym typeface="Symbol"/>
              </a:rPr>
              <a:t></a:t>
            </a:r>
            <a:r>
              <a:rPr lang="en-US" sz="1600" baseline="-25000" dirty="0" smtClean="0">
                <a:sym typeface="Symbol"/>
              </a:rPr>
              <a:t>ms</a:t>
            </a:r>
            <a:endParaRPr lang="en-US" sz="1600" dirty="0" smtClean="0"/>
          </a:p>
          <a:p>
            <a:r>
              <a:rPr lang="en-US" sz="1600" dirty="0" smtClean="0"/>
              <a:t>		multiple Coulomb scattering avoided by electron cooling</a:t>
            </a:r>
          </a:p>
        </p:txBody>
      </p:sp>
      <p:sp>
        <p:nvSpPr>
          <p:cNvPr id="8" name="Rectangle 7"/>
          <p:cNvSpPr/>
          <p:nvPr/>
        </p:nvSpPr>
        <p:spPr>
          <a:xfrm>
            <a:off x="4974795" y="1204954"/>
            <a:ext cx="3812945" cy="584775"/>
          </a:xfrm>
          <a:prstGeom prst="rect">
            <a:avLst/>
          </a:prstGeom>
        </p:spPr>
        <p:txBody>
          <a:bodyPr wrap="square">
            <a:spAutoFit/>
          </a:bodyPr>
          <a:lstStyle/>
          <a:p>
            <a:r>
              <a:rPr lang="en-US" sz="1600" dirty="0" smtClean="0">
                <a:sym typeface="Symbol"/>
              </a:rPr>
              <a:t></a:t>
            </a:r>
            <a:r>
              <a:rPr lang="en-US" sz="1600" baseline="-25000" dirty="0" smtClean="0">
                <a:sym typeface="Symbol"/>
              </a:rPr>
              <a:t>ms</a:t>
            </a:r>
            <a:r>
              <a:rPr lang="en-US" sz="1600" dirty="0" smtClean="0">
                <a:sym typeface="Symbol"/>
              </a:rPr>
              <a:t> and </a:t>
            </a:r>
            <a:r>
              <a:rPr lang="en-US" sz="1600" baseline="-25000" dirty="0" err="1" smtClean="0">
                <a:sym typeface="Symbol"/>
              </a:rPr>
              <a:t>ss</a:t>
            </a:r>
            <a:r>
              <a:rPr lang="en-US" sz="1600" baseline="-25000" dirty="0" smtClean="0">
                <a:sym typeface="Symbol"/>
              </a:rPr>
              <a:t> </a:t>
            </a:r>
            <a:r>
              <a:rPr lang="en-US" sz="1600" dirty="0" smtClean="0">
                <a:sym typeface="Symbol"/>
              </a:rPr>
              <a:t>: e</a:t>
            </a:r>
            <a:r>
              <a:rPr lang="en-US" sz="1600" baseline="30000" dirty="0" smtClean="0">
                <a:sym typeface="Symbol"/>
              </a:rPr>
              <a:t>-1</a:t>
            </a:r>
            <a:r>
              <a:rPr lang="en-US" sz="1600" dirty="0" smtClean="0">
                <a:sym typeface="Symbol"/>
              </a:rPr>
              <a:t> time for losses due to </a:t>
            </a:r>
            <a:br>
              <a:rPr lang="en-US" sz="1600" dirty="0" smtClean="0">
                <a:sym typeface="Symbol"/>
              </a:rPr>
            </a:br>
            <a:r>
              <a:rPr lang="en-US" sz="1600" dirty="0" smtClean="0">
                <a:sym typeface="Symbol"/>
              </a:rPr>
              <a:t>	multiple and single scattering</a:t>
            </a:r>
            <a:endParaRPr lang="en-US" sz="1600" dirty="0" smtClean="0"/>
          </a:p>
        </p:txBody>
      </p:sp>
      <p:sp>
        <p:nvSpPr>
          <p:cNvPr id="9" name="Rectangle 8"/>
          <p:cNvSpPr/>
          <p:nvPr/>
        </p:nvSpPr>
        <p:spPr>
          <a:xfrm>
            <a:off x="308344" y="584791"/>
            <a:ext cx="3530009" cy="1052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p:nvPr/>
        </p:nvGraphicFramePr>
        <p:xfrm>
          <a:off x="195943" y="2992583"/>
          <a:ext cx="4814452" cy="28886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nvGraphicFramePr>
        <p:xfrm>
          <a:off x="4750129" y="2888673"/>
          <a:ext cx="4962897" cy="2977738"/>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85877" y="582158"/>
          <a:ext cx="3473745" cy="530460"/>
        </p:xfrm>
        <a:graphic>
          <a:graphicData uri="http://schemas.openxmlformats.org/presentationml/2006/ole">
            <p:oleObj spid="_x0000_s321538" name="Equation" r:id="rId3" imgW="3073320" imgH="469800" progId="Equation.3">
              <p:embed/>
            </p:oleObj>
          </a:graphicData>
        </a:graphic>
      </p:graphicFrame>
      <p:sp>
        <p:nvSpPr>
          <p:cNvPr id="3" name="TextBox 2"/>
          <p:cNvSpPr txBox="1"/>
          <p:nvPr/>
        </p:nvSpPr>
        <p:spPr>
          <a:xfrm>
            <a:off x="288264" y="2472620"/>
            <a:ext cx="3621441" cy="461665"/>
          </a:xfrm>
          <a:prstGeom prst="rect">
            <a:avLst/>
          </a:prstGeom>
          <a:noFill/>
        </p:spPr>
        <p:txBody>
          <a:bodyPr wrap="none" rtlCol="0">
            <a:spAutoFit/>
          </a:bodyPr>
          <a:lstStyle/>
          <a:p>
            <a:r>
              <a:rPr lang="en-US" sz="1200" dirty="0" smtClean="0">
                <a:sym typeface="Symbol"/>
              </a:rPr>
              <a:t></a:t>
            </a:r>
            <a:r>
              <a:rPr lang="en-US" sz="1200" baseline="-25000" dirty="0" smtClean="0">
                <a:sym typeface="Symbol"/>
              </a:rPr>
              <a:t>max </a:t>
            </a:r>
            <a:r>
              <a:rPr lang="en-US" sz="1200" dirty="0" smtClean="0">
                <a:sym typeface="Symbol"/>
              </a:rPr>
              <a:t>= maximum acceptance angle of the ring = 2 </a:t>
            </a:r>
            <a:r>
              <a:rPr lang="en-US" sz="1200" dirty="0" err="1" smtClean="0">
                <a:sym typeface="Symbol"/>
              </a:rPr>
              <a:t>mrad</a:t>
            </a:r>
            <a:endParaRPr lang="en-US" sz="1200" dirty="0" smtClean="0">
              <a:sym typeface="Symbol"/>
            </a:endParaRPr>
          </a:p>
          <a:p>
            <a:r>
              <a:rPr lang="en-US" sz="1200" dirty="0" smtClean="0">
                <a:sym typeface="Symbol"/>
              </a:rPr>
              <a:t>,  = relativistic quantities</a:t>
            </a:r>
          </a:p>
        </p:txBody>
      </p:sp>
      <p:graphicFrame>
        <p:nvGraphicFramePr>
          <p:cNvPr id="4" name="Object 3"/>
          <p:cNvGraphicFramePr>
            <a:graphicFrameLocks noChangeAspect="1"/>
          </p:cNvGraphicFramePr>
          <p:nvPr/>
        </p:nvGraphicFramePr>
        <p:xfrm>
          <a:off x="346185" y="1797659"/>
          <a:ext cx="1546409" cy="539879"/>
        </p:xfrm>
        <a:graphic>
          <a:graphicData uri="http://schemas.openxmlformats.org/presentationml/2006/ole">
            <p:oleObj spid="_x0000_s321539" name="Equation" r:id="rId4" imgW="1384200" imgH="482400" progId="Equation.3">
              <p:embed/>
            </p:oleObj>
          </a:graphicData>
        </a:graphic>
      </p:graphicFrame>
      <p:graphicFrame>
        <p:nvGraphicFramePr>
          <p:cNvPr id="5" name="Object 5"/>
          <p:cNvGraphicFramePr>
            <a:graphicFrameLocks noChangeAspect="1"/>
          </p:cNvGraphicFramePr>
          <p:nvPr/>
        </p:nvGraphicFramePr>
        <p:xfrm>
          <a:off x="355232" y="1373799"/>
          <a:ext cx="2217848" cy="274100"/>
        </p:xfrm>
        <a:graphic>
          <a:graphicData uri="http://schemas.openxmlformats.org/presentationml/2006/ole">
            <p:oleObj spid="_x0000_s321540" name="Equation" r:id="rId5" imgW="1854000" imgH="228600" progId="Equation.3">
              <p:embed/>
            </p:oleObj>
          </a:graphicData>
        </a:graphic>
      </p:graphicFrame>
      <p:grpSp>
        <p:nvGrpSpPr>
          <p:cNvPr id="6" name="Group 5"/>
          <p:cNvGrpSpPr/>
          <p:nvPr/>
        </p:nvGrpSpPr>
        <p:grpSpPr>
          <a:xfrm>
            <a:off x="3226451" y="2934568"/>
            <a:ext cx="6058430" cy="2817628"/>
            <a:chOff x="3226451" y="4040372"/>
            <a:chExt cx="6058430" cy="2817628"/>
          </a:xfrm>
        </p:grpSpPr>
        <p:graphicFrame>
          <p:nvGraphicFramePr>
            <p:cNvPr id="7" name="Chart 6"/>
            <p:cNvGraphicFramePr/>
            <p:nvPr/>
          </p:nvGraphicFramePr>
          <p:xfrm>
            <a:off x="4588834" y="4040372"/>
            <a:ext cx="4696047" cy="2817628"/>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7827504" y="4518838"/>
              <a:ext cx="942887" cy="461665"/>
            </a:xfrm>
            <a:prstGeom prst="rect">
              <a:avLst/>
            </a:prstGeom>
            <a:noFill/>
          </p:spPr>
          <p:txBody>
            <a:bodyPr wrap="none" rtlCol="0">
              <a:spAutoFit/>
            </a:bodyPr>
            <a:lstStyle/>
            <a:p>
              <a:r>
                <a:rPr lang="en-US" sz="1200" dirty="0" smtClean="0"/>
                <a:t>5E-11 mbar</a:t>
              </a:r>
            </a:p>
            <a:p>
              <a:r>
                <a:rPr lang="en-US" sz="1200" dirty="0" smtClean="0">
                  <a:solidFill>
                    <a:srgbClr val="FF0000"/>
                  </a:solidFill>
                </a:rPr>
                <a:t>A/q=100/50</a:t>
              </a:r>
            </a:p>
          </p:txBody>
        </p:sp>
        <p:sp>
          <p:nvSpPr>
            <p:cNvPr id="9" name="TextBox 8"/>
            <p:cNvSpPr txBox="1"/>
            <p:nvPr/>
          </p:nvSpPr>
          <p:spPr>
            <a:xfrm>
              <a:off x="3226451" y="4654948"/>
              <a:ext cx="1216167" cy="461665"/>
            </a:xfrm>
            <a:prstGeom prst="rect">
              <a:avLst/>
            </a:prstGeom>
            <a:noFill/>
          </p:spPr>
          <p:txBody>
            <a:bodyPr wrap="none" rtlCol="0">
              <a:spAutoFit/>
            </a:bodyPr>
            <a:lstStyle/>
            <a:p>
              <a:r>
                <a:rPr lang="en-US" sz="1200" dirty="0" smtClean="0"/>
                <a:t>3E13 atoms/cm</a:t>
              </a:r>
              <a:r>
                <a:rPr lang="en-US" sz="1200" baseline="30000" dirty="0" smtClean="0"/>
                <a:t>2</a:t>
              </a:r>
            </a:p>
            <a:p>
              <a:r>
                <a:rPr lang="en-US" sz="1200" dirty="0" smtClean="0"/>
                <a:t>A/Z=100/50</a:t>
              </a:r>
            </a:p>
          </p:txBody>
        </p:sp>
      </p:grpSp>
      <p:sp>
        <p:nvSpPr>
          <p:cNvPr id="10" name="TextBox 9"/>
          <p:cNvSpPr txBox="1"/>
          <p:nvPr/>
        </p:nvSpPr>
        <p:spPr>
          <a:xfrm>
            <a:off x="4476305" y="457200"/>
            <a:ext cx="4360361" cy="461665"/>
          </a:xfrm>
          <a:prstGeom prst="rect">
            <a:avLst/>
          </a:prstGeom>
          <a:noFill/>
        </p:spPr>
        <p:txBody>
          <a:bodyPr wrap="none" rtlCol="0">
            <a:spAutoFit/>
          </a:bodyPr>
          <a:lstStyle/>
          <a:p>
            <a:r>
              <a:rPr lang="en-US" sz="2400" dirty="0" smtClean="0"/>
              <a:t>Losses due to Coulomb scattering</a:t>
            </a:r>
            <a:endParaRPr lang="en-US" sz="2400" dirty="0"/>
          </a:p>
        </p:txBody>
      </p:sp>
      <p:sp>
        <p:nvSpPr>
          <p:cNvPr id="11" name="Rectangle 10"/>
          <p:cNvSpPr/>
          <p:nvPr/>
        </p:nvSpPr>
        <p:spPr>
          <a:xfrm>
            <a:off x="616689" y="5785814"/>
            <a:ext cx="6889897" cy="861774"/>
          </a:xfrm>
          <a:prstGeom prst="rect">
            <a:avLst/>
          </a:prstGeom>
        </p:spPr>
        <p:txBody>
          <a:bodyPr wrap="square">
            <a:spAutoFit/>
          </a:bodyPr>
          <a:lstStyle/>
          <a:p>
            <a:r>
              <a:rPr lang="en-US" dirty="0" smtClean="0"/>
              <a:t>Conclusions:   	</a:t>
            </a:r>
            <a:r>
              <a:rPr lang="en-US" sz="1600" dirty="0" smtClean="0"/>
              <a:t>residual gas not limiting</a:t>
            </a:r>
          </a:p>
          <a:p>
            <a:r>
              <a:rPr lang="en-US" sz="1600" dirty="0" smtClean="0">
                <a:sym typeface="Symbol"/>
              </a:rPr>
              <a:t>		</a:t>
            </a:r>
            <a:r>
              <a:rPr lang="en-US" sz="1600" baseline="-25000" dirty="0" err="1" smtClean="0">
                <a:sym typeface="Symbol"/>
              </a:rPr>
              <a:t>ss</a:t>
            </a:r>
            <a:r>
              <a:rPr lang="en-US" sz="1600" dirty="0" smtClean="0"/>
              <a:t> approximately one order of magnitude higher than </a:t>
            </a:r>
            <a:r>
              <a:rPr lang="en-US" sz="1600" dirty="0" smtClean="0">
                <a:sym typeface="Symbol"/>
              </a:rPr>
              <a:t></a:t>
            </a:r>
            <a:r>
              <a:rPr lang="en-US" sz="1600" baseline="-25000" dirty="0" smtClean="0">
                <a:sym typeface="Symbol"/>
              </a:rPr>
              <a:t>ms</a:t>
            </a:r>
            <a:endParaRPr lang="en-US" sz="1600" dirty="0" smtClean="0"/>
          </a:p>
          <a:p>
            <a:r>
              <a:rPr lang="en-US" sz="1600" dirty="0" smtClean="0"/>
              <a:t>		multiple Coulomb scattering avoided by electron cooling</a:t>
            </a:r>
          </a:p>
        </p:txBody>
      </p:sp>
      <p:sp>
        <p:nvSpPr>
          <p:cNvPr id="12" name="Rectangle 11"/>
          <p:cNvSpPr/>
          <p:nvPr/>
        </p:nvSpPr>
        <p:spPr>
          <a:xfrm>
            <a:off x="4072270" y="979323"/>
            <a:ext cx="5071729" cy="307777"/>
          </a:xfrm>
          <a:prstGeom prst="rect">
            <a:avLst/>
          </a:prstGeom>
        </p:spPr>
        <p:txBody>
          <a:bodyPr wrap="square">
            <a:spAutoFit/>
          </a:bodyPr>
          <a:lstStyle/>
          <a:p>
            <a:r>
              <a:rPr lang="en-US" sz="1400" dirty="0" smtClean="0">
                <a:sym typeface="Symbol"/>
              </a:rPr>
              <a:t></a:t>
            </a:r>
            <a:r>
              <a:rPr lang="en-US" sz="1400" baseline="-25000" dirty="0" smtClean="0">
                <a:sym typeface="Symbol"/>
              </a:rPr>
              <a:t>ms</a:t>
            </a:r>
            <a:r>
              <a:rPr lang="en-US" sz="1400" dirty="0" smtClean="0">
                <a:sym typeface="Symbol"/>
              </a:rPr>
              <a:t> and </a:t>
            </a:r>
            <a:r>
              <a:rPr lang="en-US" sz="1400" baseline="-25000" dirty="0" err="1" smtClean="0">
                <a:sym typeface="Symbol"/>
              </a:rPr>
              <a:t>ss</a:t>
            </a:r>
            <a:r>
              <a:rPr lang="en-US" sz="1400" baseline="-25000" dirty="0" smtClean="0">
                <a:sym typeface="Symbol"/>
              </a:rPr>
              <a:t> </a:t>
            </a:r>
            <a:r>
              <a:rPr lang="en-US" sz="1400" dirty="0" smtClean="0">
                <a:sym typeface="Symbol"/>
              </a:rPr>
              <a:t>: e</a:t>
            </a:r>
            <a:r>
              <a:rPr lang="en-US" sz="1400" baseline="30000" dirty="0" smtClean="0">
                <a:sym typeface="Symbol"/>
              </a:rPr>
              <a:t>-1</a:t>
            </a:r>
            <a:r>
              <a:rPr lang="en-US" sz="1400" dirty="0" smtClean="0">
                <a:sym typeface="Symbol"/>
              </a:rPr>
              <a:t> time for losses due to multiple and single scattering</a:t>
            </a:r>
            <a:endParaRPr lang="en-US" sz="1400" dirty="0" smtClean="0"/>
          </a:p>
        </p:txBody>
      </p:sp>
      <p:sp>
        <p:nvSpPr>
          <p:cNvPr id="13" name="Rectangle 12"/>
          <p:cNvSpPr/>
          <p:nvPr/>
        </p:nvSpPr>
        <p:spPr>
          <a:xfrm>
            <a:off x="308344" y="584791"/>
            <a:ext cx="3530009" cy="1052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p:nvPr/>
        </p:nvGraphicFramePr>
        <p:xfrm>
          <a:off x="0" y="2962895"/>
          <a:ext cx="4572000" cy="27432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410763" y="1960093"/>
          <a:ext cx="4572000" cy="25282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243398" y="3234518"/>
            <a:ext cx="2334422" cy="954107"/>
          </a:xfrm>
          <a:prstGeom prst="rect">
            <a:avLst/>
          </a:prstGeom>
          <a:noFill/>
        </p:spPr>
        <p:txBody>
          <a:bodyPr wrap="none" rtlCol="0">
            <a:spAutoFit/>
          </a:bodyPr>
          <a:lstStyle/>
          <a:p>
            <a:r>
              <a:rPr lang="en-US" sz="1400" dirty="0" err="1" smtClean="0"/>
              <a:t>L</a:t>
            </a:r>
            <a:r>
              <a:rPr lang="en-US" sz="1400" baseline="-25000" dirty="0" err="1" smtClean="0"/>
              <a:t>eff</a:t>
            </a:r>
            <a:r>
              <a:rPr lang="en-US" sz="1400" dirty="0" smtClean="0"/>
              <a:t> = e-cooler effective length</a:t>
            </a:r>
          </a:p>
          <a:p>
            <a:r>
              <a:rPr lang="en-US" sz="1400" dirty="0" smtClean="0"/>
              <a:t>C</a:t>
            </a:r>
            <a:r>
              <a:rPr lang="en-US" sz="1400" baseline="-25000" dirty="0" smtClean="0"/>
              <a:t>TSR</a:t>
            </a:r>
            <a:r>
              <a:rPr lang="en-US" sz="1400" dirty="0" smtClean="0"/>
              <a:t> = ring circumference </a:t>
            </a:r>
          </a:p>
          <a:p>
            <a:r>
              <a:rPr lang="en-US" sz="1400" dirty="0" err="1" smtClean="0"/>
              <a:t>kT</a:t>
            </a:r>
            <a:r>
              <a:rPr lang="en-US" sz="1400" baseline="-25000" dirty="0" smtClean="0">
                <a:sym typeface="Symbol"/>
              </a:rPr>
              <a:t></a:t>
            </a:r>
            <a:r>
              <a:rPr lang="en-US" sz="1400" dirty="0" smtClean="0"/>
              <a:t>=0.044 </a:t>
            </a:r>
            <a:r>
              <a:rPr lang="en-US" sz="1400" dirty="0" err="1" smtClean="0"/>
              <a:t>eV</a:t>
            </a:r>
            <a:endParaRPr lang="en-US" sz="1400" dirty="0" smtClean="0"/>
          </a:p>
          <a:p>
            <a:r>
              <a:rPr lang="en-US" sz="1400" dirty="0" smtClean="0"/>
              <a:t>n</a:t>
            </a:r>
            <a:r>
              <a:rPr lang="en-US" sz="1400" baseline="-25000" dirty="0" smtClean="0"/>
              <a:t>e</a:t>
            </a:r>
            <a:r>
              <a:rPr lang="en-US" sz="1400" dirty="0" smtClean="0"/>
              <a:t>=1.5E7 cm</a:t>
            </a:r>
            <a:r>
              <a:rPr lang="en-US" sz="1400" baseline="30000" dirty="0" smtClean="0"/>
              <a:t>-3</a:t>
            </a:r>
            <a:endParaRPr lang="en-US" sz="1400" baseline="30000" dirty="0"/>
          </a:p>
        </p:txBody>
      </p:sp>
      <p:sp>
        <p:nvSpPr>
          <p:cNvPr id="4" name="TextBox 3"/>
          <p:cNvSpPr txBox="1"/>
          <p:nvPr/>
        </p:nvSpPr>
        <p:spPr>
          <a:xfrm>
            <a:off x="640558" y="1156338"/>
            <a:ext cx="3290174" cy="646331"/>
          </a:xfrm>
          <a:prstGeom prst="rect">
            <a:avLst/>
          </a:prstGeom>
          <a:noFill/>
        </p:spPr>
        <p:txBody>
          <a:bodyPr wrap="square" rtlCol="0">
            <a:spAutoFit/>
          </a:bodyPr>
          <a:lstStyle/>
          <a:p>
            <a:r>
              <a:rPr lang="en-US" dirty="0" smtClean="0"/>
              <a:t>1. </a:t>
            </a:r>
            <a:r>
              <a:rPr lang="en-US" dirty="0" err="1" smtClean="0"/>
              <a:t>Radiative</a:t>
            </a:r>
            <a:r>
              <a:rPr lang="en-US" dirty="0" smtClean="0"/>
              <a:t> recombination with electrons in electron cooler</a:t>
            </a:r>
            <a:endParaRPr lang="en-US" dirty="0"/>
          </a:p>
        </p:txBody>
      </p:sp>
      <p:sp>
        <p:nvSpPr>
          <p:cNvPr id="5" name="TextBox 4"/>
          <p:cNvSpPr txBox="1"/>
          <p:nvPr/>
        </p:nvSpPr>
        <p:spPr>
          <a:xfrm>
            <a:off x="518614" y="5158854"/>
            <a:ext cx="8494633" cy="1200329"/>
          </a:xfrm>
          <a:prstGeom prst="rect">
            <a:avLst/>
          </a:prstGeom>
          <a:noFill/>
        </p:spPr>
        <p:txBody>
          <a:bodyPr wrap="none" rtlCol="0">
            <a:spAutoFit/>
          </a:bodyPr>
          <a:lstStyle/>
          <a:p>
            <a:r>
              <a:rPr lang="en-US" dirty="0" smtClean="0"/>
              <a:t>2. </a:t>
            </a:r>
            <a:r>
              <a:rPr lang="en-US" dirty="0" err="1" smtClean="0"/>
              <a:t>Dielectronic</a:t>
            </a:r>
            <a:r>
              <a:rPr lang="en-US" dirty="0" smtClean="0"/>
              <a:t> recombination</a:t>
            </a:r>
          </a:p>
          <a:p>
            <a:r>
              <a:rPr lang="en-US" sz="1600" dirty="0" smtClean="0"/>
              <a:t>* Large cross-section for certain complex  highly charged ions (&gt;50 times higher than RR)</a:t>
            </a:r>
          </a:p>
          <a:p>
            <a:r>
              <a:rPr lang="en-US" sz="1600" dirty="0" smtClean="0"/>
              <a:t>* Generally factor 1.5-5 higher than RR for most ion species for electron-ion energies &lt;10 </a:t>
            </a:r>
            <a:r>
              <a:rPr lang="en-US" sz="1600" dirty="0" err="1" smtClean="0"/>
              <a:t>meV</a:t>
            </a:r>
            <a:r>
              <a:rPr lang="en-US" dirty="0" smtClean="0"/>
              <a:t>	</a:t>
            </a:r>
          </a:p>
          <a:p>
            <a:endParaRPr lang="en-US" sz="1000" dirty="0" smtClean="0"/>
          </a:p>
          <a:p>
            <a:r>
              <a:rPr lang="en-US" sz="1000" dirty="0" smtClean="0"/>
              <a:t>	A. Wolf et al, </a:t>
            </a:r>
            <a:r>
              <a:rPr lang="en-US" sz="1000" dirty="0" err="1" smtClean="0"/>
              <a:t>Nucl</a:t>
            </a:r>
            <a:r>
              <a:rPr lang="en-US" sz="1000" dirty="0" smtClean="0"/>
              <a:t> </a:t>
            </a:r>
            <a:r>
              <a:rPr lang="en-US" sz="1000" dirty="0" err="1" smtClean="0"/>
              <a:t>Instr</a:t>
            </a:r>
            <a:r>
              <a:rPr lang="en-US" sz="1000" dirty="0" smtClean="0"/>
              <a:t> Meth A441 (2000) 183-190</a:t>
            </a:r>
            <a:endParaRPr lang="en-US" sz="1000" dirty="0"/>
          </a:p>
        </p:txBody>
      </p:sp>
      <p:sp>
        <p:nvSpPr>
          <p:cNvPr id="6" name="TextBox 5"/>
          <p:cNvSpPr txBox="1"/>
          <p:nvPr/>
        </p:nvSpPr>
        <p:spPr>
          <a:xfrm>
            <a:off x="3284857" y="446121"/>
            <a:ext cx="5621667" cy="523220"/>
          </a:xfrm>
          <a:prstGeom prst="rect">
            <a:avLst/>
          </a:prstGeom>
          <a:noFill/>
        </p:spPr>
        <p:txBody>
          <a:bodyPr wrap="none" rtlCol="0">
            <a:spAutoFit/>
          </a:bodyPr>
          <a:lstStyle/>
          <a:p>
            <a:r>
              <a:rPr lang="en-US" sz="2800" dirty="0" smtClean="0"/>
              <a:t>Lifetime limitations due to e-cooler</a:t>
            </a:r>
            <a:endParaRPr lang="en-US" sz="2800" dirty="0"/>
          </a:p>
        </p:txBody>
      </p:sp>
      <p:graphicFrame>
        <p:nvGraphicFramePr>
          <p:cNvPr id="7" name="Object 6"/>
          <p:cNvGraphicFramePr>
            <a:graphicFrameLocks noChangeAspect="1"/>
          </p:cNvGraphicFramePr>
          <p:nvPr/>
        </p:nvGraphicFramePr>
        <p:xfrm>
          <a:off x="4833256" y="1502859"/>
          <a:ext cx="1721923" cy="622824"/>
        </p:xfrm>
        <a:graphic>
          <a:graphicData uri="http://schemas.openxmlformats.org/presentationml/2006/ole">
            <p:oleObj spid="_x0000_s404482" name="Equation" r:id="rId4" imgW="1193760" imgH="431640" progId="Equation.3">
              <p:embed/>
            </p:oleObj>
          </a:graphicData>
        </a:graphic>
      </p:graphicFrame>
      <p:graphicFrame>
        <p:nvGraphicFramePr>
          <p:cNvPr id="8" name="Object 7"/>
          <p:cNvGraphicFramePr>
            <a:graphicFrameLocks noChangeAspect="1"/>
          </p:cNvGraphicFramePr>
          <p:nvPr/>
        </p:nvGraphicFramePr>
        <p:xfrm>
          <a:off x="4821675" y="2351314"/>
          <a:ext cx="4055469" cy="668317"/>
        </p:xfrm>
        <a:graphic>
          <a:graphicData uri="http://schemas.openxmlformats.org/presentationml/2006/ole">
            <p:oleObj spid="_x0000_s404483" name="Equation" r:id="rId5" imgW="3390840" imgH="558720" progId="Equation.3">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0447" y="284202"/>
            <a:ext cx="5122684" cy="523220"/>
          </a:xfrm>
          <a:prstGeom prst="rect">
            <a:avLst/>
          </a:prstGeom>
          <a:noFill/>
        </p:spPr>
        <p:txBody>
          <a:bodyPr wrap="none" rtlCol="0">
            <a:spAutoFit/>
          </a:bodyPr>
          <a:lstStyle/>
          <a:p>
            <a:r>
              <a:rPr lang="en-US" sz="2800" dirty="0" smtClean="0"/>
              <a:t>Capture and stripping processes</a:t>
            </a:r>
            <a:endParaRPr lang="en-US" sz="2800" dirty="0"/>
          </a:p>
        </p:txBody>
      </p:sp>
      <p:sp>
        <p:nvSpPr>
          <p:cNvPr id="3" name="TextBox 2"/>
          <p:cNvSpPr txBox="1"/>
          <p:nvPr/>
        </p:nvSpPr>
        <p:spPr>
          <a:xfrm rot="16200000">
            <a:off x="-328695" y="1864426"/>
            <a:ext cx="1406732" cy="369332"/>
          </a:xfrm>
          <a:prstGeom prst="rect">
            <a:avLst/>
          </a:prstGeom>
          <a:noFill/>
        </p:spPr>
        <p:txBody>
          <a:bodyPr wrap="none" rtlCol="0">
            <a:spAutoFit/>
          </a:bodyPr>
          <a:lstStyle/>
          <a:p>
            <a:r>
              <a:rPr lang="en-US" dirty="0" smtClean="0">
                <a:solidFill>
                  <a:srgbClr val="FF6600"/>
                </a:solidFill>
              </a:rPr>
              <a:t>Residual gas</a:t>
            </a:r>
            <a:endParaRPr lang="en-US" dirty="0">
              <a:solidFill>
                <a:srgbClr val="FF6600"/>
              </a:solidFill>
            </a:endParaRPr>
          </a:p>
        </p:txBody>
      </p:sp>
      <p:sp>
        <p:nvSpPr>
          <p:cNvPr id="4" name="TextBox 3"/>
          <p:cNvSpPr txBox="1"/>
          <p:nvPr/>
        </p:nvSpPr>
        <p:spPr>
          <a:xfrm rot="16200000">
            <a:off x="-342972" y="4950031"/>
            <a:ext cx="1530291" cy="369332"/>
          </a:xfrm>
          <a:prstGeom prst="rect">
            <a:avLst/>
          </a:prstGeom>
          <a:noFill/>
        </p:spPr>
        <p:txBody>
          <a:bodyPr wrap="none" rtlCol="0">
            <a:spAutoFit/>
          </a:bodyPr>
          <a:lstStyle/>
          <a:p>
            <a:r>
              <a:rPr lang="en-US" dirty="0" smtClean="0"/>
              <a:t>Internal target</a:t>
            </a:r>
            <a:endParaRPr lang="en-US" dirty="0"/>
          </a:p>
        </p:txBody>
      </p:sp>
      <p:sp>
        <p:nvSpPr>
          <p:cNvPr id="5" name="TextBox 4"/>
          <p:cNvSpPr txBox="1"/>
          <p:nvPr/>
        </p:nvSpPr>
        <p:spPr>
          <a:xfrm>
            <a:off x="7113318" y="3681354"/>
            <a:ext cx="1933414" cy="2585323"/>
          </a:xfrm>
          <a:prstGeom prst="rect">
            <a:avLst/>
          </a:prstGeom>
          <a:noFill/>
        </p:spPr>
        <p:txBody>
          <a:bodyPr wrap="none" rtlCol="0">
            <a:spAutoFit/>
          </a:bodyPr>
          <a:lstStyle/>
          <a:p>
            <a:r>
              <a:rPr lang="en-US" dirty="0" smtClean="0">
                <a:solidFill>
                  <a:srgbClr val="FF0000"/>
                </a:solidFill>
              </a:rPr>
              <a:t>Conclusions:</a:t>
            </a:r>
          </a:p>
          <a:p>
            <a:endParaRPr lang="en-US" dirty="0" smtClean="0">
              <a:solidFill>
                <a:srgbClr val="FF0000"/>
              </a:solidFill>
            </a:endParaRPr>
          </a:p>
          <a:p>
            <a:r>
              <a:rPr lang="en-US" dirty="0" smtClean="0">
                <a:solidFill>
                  <a:srgbClr val="FF0000"/>
                </a:solidFill>
              </a:rPr>
              <a:t>avoid too low q</a:t>
            </a:r>
          </a:p>
          <a:p>
            <a:endParaRPr lang="en-US" dirty="0" smtClean="0">
              <a:solidFill>
                <a:srgbClr val="FF0000"/>
              </a:solidFill>
            </a:endParaRPr>
          </a:p>
          <a:p>
            <a:r>
              <a:rPr lang="en-US" dirty="0" smtClean="0">
                <a:solidFill>
                  <a:srgbClr val="FF0000"/>
                </a:solidFill>
              </a:rPr>
              <a:t>He target    -&gt;</a:t>
            </a:r>
          </a:p>
          <a:p>
            <a:r>
              <a:rPr lang="en-US" dirty="0" smtClean="0">
                <a:solidFill>
                  <a:srgbClr val="FF0000"/>
                </a:solidFill>
              </a:rPr>
              <a:t>      shorter </a:t>
            </a:r>
            <a:r>
              <a:rPr lang="en-US" dirty="0" err="1" smtClean="0">
                <a:solidFill>
                  <a:srgbClr val="FF0000"/>
                </a:solidFill>
              </a:rPr>
              <a:t>T</a:t>
            </a:r>
            <a:r>
              <a:rPr lang="en-US" baseline="-25000" dirty="0" err="1" smtClean="0">
                <a:solidFill>
                  <a:srgbClr val="FF0000"/>
                </a:solidFill>
              </a:rPr>
              <a:t>storage</a:t>
            </a:r>
            <a:endParaRPr lang="en-US" baseline="-25000" dirty="0" smtClean="0">
              <a:solidFill>
                <a:srgbClr val="FF0000"/>
              </a:solidFill>
            </a:endParaRPr>
          </a:p>
          <a:p>
            <a:endParaRPr lang="en-US" dirty="0" smtClean="0">
              <a:solidFill>
                <a:srgbClr val="FF0000"/>
              </a:solidFill>
            </a:endParaRPr>
          </a:p>
          <a:p>
            <a:r>
              <a:rPr lang="en-US" dirty="0" smtClean="0">
                <a:solidFill>
                  <a:srgbClr val="FF0000"/>
                </a:solidFill>
              </a:rPr>
              <a:t>reduce H</a:t>
            </a:r>
            <a:r>
              <a:rPr lang="en-US" baseline="-25000" dirty="0" smtClean="0">
                <a:solidFill>
                  <a:srgbClr val="FF0000"/>
                </a:solidFill>
              </a:rPr>
              <a:t>2</a:t>
            </a:r>
            <a:r>
              <a:rPr lang="en-US" dirty="0" smtClean="0">
                <a:solidFill>
                  <a:srgbClr val="FF0000"/>
                </a:solidFill>
              </a:rPr>
              <a:t> </a:t>
            </a:r>
            <a:br>
              <a:rPr lang="en-US" dirty="0" smtClean="0">
                <a:solidFill>
                  <a:srgbClr val="FF0000"/>
                </a:solidFill>
              </a:rPr>
            </a:br>
            <a:r>
              <a:rPr lang="en-US" dirty="0" smtClean="0">
                <a:solidFill>
                  <a:srgbClr val="FF0000"/>
                </a:solidFill>
              </a:rPr>
              <a:t>    target thickness</a:t>
            </a:r>
          </a:p>
        </p:txBody>
      </p:sp>
      <p:sp>
        <p:nvSpPr>
          <p:cNvPr id="6" name="TextBox 5"/>
          <p:cNvSpPr txBox="1"/>
          <p:nvPr/>
        </p:nvSpPr>
        <p:spPr>
          <a:xfrm>
            <a:off x="3063834" y="3231427"/>
            <a:ext cx="3384467" cy="276999"/>
          </a:xfrm>
          <a:prstGeom prst="rect">
            <a:avLst/>
          </a:prstGeom>
          <a:noFill/>
        </p:spPr>
        <p:txBody>
          <a:bodyPr wrap="square" rtlCol="0">
            <a:spAutoFit/>
          </a:bodyPr>
          <a:lstStyle/>
          <a:p>
            <a:r>
              <a:rPr lang="en-US" sz="1200" dirty="0" smtClean="0">
                <a:solidFill>
                  <a:srgbClr val="FF6600"/>
                </a:solidFill>
              </a:rPr>
              <a:t>Worst cases – high pressure and heavy gases</a:t>
            </a:r>
            <a:endParaRPr lang="en-US" sz="1200" dirty="0">
              <a:solidFill>
                <a:srgbClr val="FF6600"/>
              </a:solidFill>
            </a:endParaRPr>
          </a:p>
        </p:txBody>
      </p:sp>
      <p:grpSp>
        <p:nvGrpSpPr>
          <p:cNvPr id="7" name="Group 6"/>
          <p:cNvGrpSpPr/>
          <p:nvPr/>
        </p:nvGrpSpPr>
        <p:grpSpPr>
          <a:xfrm>
            <a:off x="605641" y="3705101"/>
            <a:ext cx="6482227" cy="2826328"/>
            <a:chOff x="1294410" y="3693226"/>
            <a:chExt cx="6482227" cy="2826328"/>
          </a:xfrm>
        </p:grpSpPr>
        <p:sp>
          <p:nvSpPr>
            <p:cNvPr id="8" name="TextBox 7"/>
            <p:cNvSpPr txBox="1"/>
            <p:nvPr/>
          </p:nvSpPr>
          <p:spPr>
            <a:xfrm>
              <a:off x="4880759" y="5142015"/>
              <a:ext cx="1995054" cy="646331"/>
            </a:xfrm>
            <a:prstGeom prst="rect">
              <a:avLst/>
            </a:prstGeom>
            <a:noFill/>
          </p:spPr>
          <p:txBody>
            <a:bodyPr wrap="square" rtlCol="0">
              <a:spAutoFit/>
            </a:bodyPr>
            <a:lstStyle/>
            <a:p>
              <a:r>
                <a:rPr lang="en-US" dirty="0" smtClean="0"/>
                <a:t>Shorter lifetimes for He targets</a:t>
              </a:r>
              <a:endParaRPr lang="en-US" dirty="0"/>
            </a:p>
          </p:txBody>
        </p:sp>
        <p:pic>
          <p:nvPicPr>
            <p:cNvPr id="9" name="Picture 3"/>
            <p:cNvPicPr>
              <a:picLocks noChangeAspect="1" noChangeArrowheads="1"/>
            </p:cNvPicPr>
            <p:nvPr/>
          </p:nvPicPr>
          <p:blipFill>
            <a:blip r:embed="rId2" cstate="print"/>
            <a:srcRect l="13343" t="29106" r="14926" b="25288"/>
            <a:stretch>
              <a:fillRect/>
            </a:stretch>
          </p:blipFill>
          <p:spPr bwMode="auto">
            <a:xfrm>
              <a:off x="1294410" y="3693226"/>
              <a:ext cx="6482227" cy="2826328"/>
            </a:xfrm>
            <a:prstGeom prst="rect">
              <a:avLst/>
            </a:prstGeom>
            <a:noFill/>
            <a:ln w="9525">
              <a:noFill/>
              <a:miter lim="800000"/>
              <a:headEnd/>
              <a:tailEnd/>
            </a:ln>
          </p:spPr>
        </p:pic>
        <p:sp>
          <p:nvSpPr>
            <p:cNvPr id="10" name="Rectangle 9"/>
            <p:cNvSpPr/>
            <p:nvPr/>
          </p:nvSpPr>
          <p:spPr>
            <a:xfrm>
              <a:off x="4286992" y="4583875"/>
              <a:ext cx="890650" cy="188817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57060" y="4583875"/>
              <a:ext cx="926275" cy="190005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460665" y="6472050"/>
            <a:ext cx="4958730" cy="307777"/>
          </a:xfrm>
          <a:prstGeom prst="rect">
            <a:avLst/>
          </a:prstGeom>
          <a:noFill/>
        </p:spPr>
        <p:txBody>
          <a:bodyPr wrap="none" rtlCol="0">
            <a:spAutoFit/>
          </a:bodyPr>
          <a:lstStyle/>
          <a:p>
            <a:r>
              <a:rPr lang="en-US" sz="1400" dirty="0" smtClean="0"/>
              <a:t>Residual gas 2E-10 mbar; </a:t>
            </a:r>
            <a:r>
              <a:rPr lang="en-US" sz="1400" dirty="0" err="1" smtClean="0"/>
              <a:t>Nicolaev</a:t>
            </a:r>
            <a:r>
              <a:rPr lang="en-US" sz="1400" dirty="0" smtClean="0"/>
              <a:t> &amp; </a:t>
            </a:r>
            <a:r>
              <a:rPr lang="en-US" sz="1400" dirty="0" err="1" smtClean="0"/>
              <a:t>Dmitriev</a:t>
            </a:r>
            <a:r>
              <a:rPr lang="en-US" sz="1400" dirty="0" smtClean="0"/>
              <a:t>; summary P. Butler </a:t>
            </a:r>
            <a:endParaRPr lang="en-US" sz="1400" dirty="0"/>
          </a:p>
        </p:txBody>
      </p:sp>
      <p:pic>
        <p:nvPicPr>
          <p:cNvPr id="13" name="Picture 3"/>
          <p:cNvPicPr>
            <a:picLocks noChangeAspect="1" noChangeArrowheads="1"/>
          </p:cNvPicPr>
          <p:nvPr/>
        </p:nvPicPr>
        <p:blipFill>
          <a:blip r:embed="rId3" cstate="print"/>
          <a:srcRect/>
          <a:stretch>
            <a:fillRect/>
          </a:stretch>
        </p:blipFill>
        <p:spPr bwMode="auto">
          <a:xfrm>
            <a:off x="524246" y="758165"/>
            <a:ext cx="4237759" cy="2863526"/>
          </a:xfrm>
          <a:prstGeom prst="rect">
            <a:avLst/>
          </a:prstGeom>
          <a:noFill/>
          <a:ln w="9525">
            <a:noFill/>
            <a:miter lim="800000"/>
            <a:headEnd/>
            <a:tailEnd/>
          </a:ln>
          <a:effectLst/>
        </p:spPr>
      </p:pic>
      <p:pic>
        <p:nvPicPr>
          <p:cNvPr id="14" name="Picture 13"/>
          <p:cNvPicPr>
            <a:picLocks noChangeAspect="1" noChangeArrowheads="1"/>
          </p:cNvPicPr>
          <p:nvPr/>
        </p:nvPicPr>
        <p:blipFill>
          <a:blip r:embed="rId4" cstate="print"/>
          <a:srcRect/>
          <a:stretch>
            <a:fillRect/>
          </a:stretch>
        </p:blipFill>
        <p:spPr bwMode="auto">
          <a:xfrm>
            <a:off x="4617172" y="771690"/>
            <a:ext cx="4230687" cy="2755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447" y="842788"/>
            <a:ext cx="3356112" cy="861774"/>
          </a:xfrm>
          <a:prstGeom prst="rect">
            <a:avLst/>
          </a:prstGeom>
          <a:noFill/>
        </p:spPr>
        <p:txBody>
          <a:bodyPr wrap="none" rtlCol="0">
            <a:spAutoFit/>
          </a:bodyPr>
          <a:lstStyle/>
          <a:p>
            <a:r>
              <a:rPr lang="en-US" dirty="0" smtClean="0">
                <a:solidFill>
                  <a:srgbClr val="FF6600"/>
                </a:solidFill>
              </a:rPr>
              <a:t>Space charge limit in TSR</a:t>
            </a:r>
          </a:p>
          <a:p>
            <a:pPr>
              <a:buFont typeface="Arial" pitchFamily="34" charset="0"/>
              <a:buChar char="•"/>
            </a:pPr>
            <a:r>
              <a:rPr lang="en-US" sz="1600" dirty="0" smtClean="0">
                <a:solidFill>
                  <a:srgbClr val="FF6600"/>
                </a:solidFill>
              </a:rPr>
              <a:t> Incoherent space-charge tune shift</a:t>
            </a:r>
          </a:p>
          <a:p>
            <a:pPr>
              <a:buFont typeface="Arial" pitchFamily="34" charset="0"/>
              <a:buChar char="•"/>
            </a:pPr>
            <a:r>
              <a:rPr lang="en-US" sz="1600" dirty="0" smtClean="0">
                <a:solidFill>
                  <a:srgbClr val="FF6600"/>
                </a:solidFill>
              </a:rPr>
              <a:t> Transverse instabilities</a:t>
            </a:r>
          </a:p>
        </p:txBody>
      </p:sp>
      <p:sp>
        <p:nvSpPr>
          <p:cNvPr id="3" name="TextBox 2"/>
          <p:cNvSpPr txBox="1"/>
          <p:nvPr/>
        </p:nvSpPr>
        <p:spPr>
          <a:xfrm>
            <a:off x="4208837" y="183854"/>
            <a:ext cx="4409412" cy="523220"/>
          </a:xfrm>
          <a:prstGeom prst="rect">
            <a:avLst/>
          </a:prstGeom>
          <a:noFill/>
        </p:spPr>
        <p:txBody>
          <a:bodyPr wrap="none" rtlCol="0">
            <a:spAutoFit/>
          </a:bodyPr>
          <a:lstStyle/>
          <a:p>
            <a:r>
              <a:rPr lang="en-US" sz="2800" dirty="0" smtClean="0"/>
              <a:t>Maximum beam intensities</a:t>
            </a:r>
            <a:endParaRPr lang="en-US" sz="2800" dirty="0"/>
          </a:p>
        </p:txBody>
      </p:sp>
      <p:sp>
        <p:nvSpPr>
          <p:cNvPr id="4" name="Text Box 221"/>
          <p:cNvSpPr txBox="1">
            <a:spLocks noChangeArrowheads="1"/>
          </p:cNvSpPr>
          <p:nvPr/>
        </p:nvSpPr>
        <p:spPr bwMode="auto">
          <a:xfrm>
            <a:off x="5123076" y="1048769"/>
            <a:ext cx="1764201" cy="369332"/>
          </a:xfrm>
          <a:prstGeom prst="rect">
            <a:avLst/>
          </a:prstGeom>
          <a:noFill/>
          <a:ln w="9525">
            <a:noFill/>
            <a:miter lim="800000"/>
            <a:headEnd/>
            <a:tailEnd/>
          </a:ln>
          <a:effectLst/>
        </p:spPr>
        <p:txBody>
          <a:bodyPr wrap="none">
            <a:spAutoFit/>
          </a:bodyPr>
          <a:lstStyle/>
          <a:p>
            <a:r>
              <a:rPr lang="en-US" dirty="0"/>
              <a:t>intensity limit:  </a:t>
            </a:r>
          </a:p>
        </p:txBody>
      </p:sp>
      <p:graphicFrame>
        <p:nvGraphicFramePr>
          <p:cNvPr id="5" name="Object 236"/>
          <p:cNvGraphicFramePr>
            <a:graphicFrameLocks noChangeAspect="1"/>
          </p:cNvGraphicFramePr>
          <p:nvPr/>
        </p:nvGraphicFramePr>
        <p:xfrm>
          <a:off x="6732232" y="904305"/>
          <a:ext cx="2132013" cy="690563"/>
        </p:xfrm>
        <a:graphic>
          <a:graphicData uri="http://schemas.openxmlformats.org/presentationml/2006/ole">
            <p:oleObj spid="_x0000_s486402" name="Formel" r:id="rId3" imgW="1371600" imgH="444240" progId="Equation.3">
              <p:embed/>
            </p:oleObj>
          </a:graphicData>
        </a:graphic>
      </p:graphicFrame>
      <p:sp>
        <p:nvSpPr>
          <p:cNvPr id="6" name="Text Box 272"/>
          <p:cNvSpPr txBox="1">
            <a:spLocks noChangeArrowheads="1"/>
          </p:cNvSpPr>
          <p:nvPr/>
        </p:nvSpPr>
        <p:spPr bwMode="auto">
          <a:xfrm>
            <a:off x="5599863" y="1668942"/>
            <a:ext cx="2534733" cy="738664"/>
          </a:xfrm>
          <a:prstGeom prst="rect">
            <a:avLst/>
          </a:prstGeom>
          <a:noFill/>
          <a:ln w="9525">
            <a:noFill/>
            <a:miter lim="800000"/>
            <a:headEnd/>
            <a:tailEnd/>
          </a:ln>
          <a:effectLst/>
        </p:spPr>
        <p:txBody>
          <a:bodyPr wrap="square">
            <a:spAutoFit/>
          </a:bodyPr>
          <a:lstStyle/>
          <a:p>
            <a:r>
              <a:rPr lang="en-US" sz="1400" dirty="0" smtClean="0">
                <a:solidFill>
                  <a:schemeClr val="accent6">
                    <a:lumMod val="50000"/>
                  </a:schemeClr>
                </a:solidFill>
              </a:rPr>
              <a:t>E (</a:t>
            </a:r>
            <a:r>
              <a:rPr lang="en-US" sz="1400" dirty="0" err="1" smtClean="0">
                <a:solidFill>
                  <a:schemeClr val="accent6">
                    <a:lumMod val="50000"/>
                  </a:schemeClr>
                </a:solidFill>
              </a:rPr>
              <a:t>MeV</a:t>
            </a:r>
            <a:r>
              <a:rPr lang="en-US" sz="1400" dirty="0" smtClean="0">
                <a:solidFill>
                  <a:schemeClr val="accent6">
                    <a:lumMod val="50000"/>
                  </a:schemeClr>
                </a:solidFill>
              </a:rPr>
              <a:t>), I (</a:t>
            </a:r>
            <a:r>
              <a:rPr lang="en-US" sz="1400" dirty="0" err="1" smtClean="0">
                <a:solidFill>
                  <a:schemeClr val="accent6">
                    <a:lumMod val="50000"/>
                  </a:schemeClr>
                </a:solidFill>
              </a:rPr>
              <a:t>uA</a:t>
            </a:r>
            <a:r>
              <a:rPr lang="en-US" sz="1400" dirty="0" smtClean="0">
                <a:solidFill>
                  <a:schemeClr val="accent6">
                    <a:lumMod val="50000"/>
                  </a:schemeClr>
                </a:solidFill>
              </a:rPr>
              <a:t>), const=279 </a:t>
            </a:r>
          </a:p>
          <a:p>
            <a:r>
              <a:rPr lang="en-US" sz="1400" dirty="0" smtClean="0">
                <a:solidFill>
                  <a:schemeClr val="accent6">
                    <a:lumMod val="50000"/>
                  </a:schemeClr>
                </a:solidFill>
              </a:rPr>
              <a:t>calculated </a:t>
            </a:r>
            <a:r>
              <a:rPr lang="en-US" sz="1400" dirty="0">
                <a:solidFill>
                  <a:schemeClr val="accent6">
                    <a:lumMod val="50000"/>
                  </a:schemeClr>
                </a:solidFill>
              </a:rPr>
              <a:t>from the </a:t>
            </a:r>
            <a:r>
              <a:rPr lang="en-US" sz="1400" baseline="30000" dirty="0">
                <a:solidFill>
                  <a:schemeClr val="accent6">
                    <a:lumMod val="50000"/>
                  </a:schemeClr>
                </a:solidFill>
              </a:rPr>
              <a:t>12</a:t>
            </a:r>
            <a:r>
              <a:rPr lang="en-US" sz="1400" dirty="0">
                <a:solidFill>
                  <a:schemeClr val="accent6">
                    <a:lumMod val="50000"/>
                  </a:schemeClr>
                </a:solidFill>
              </a:rPr>
              <a:t>C</a:t>
            </a:r>
            <a:r>
              <a:rPr lang="en-US" sz="1400" baseline="30000" dirty="0">
                <a:solidFill>
                  <a:schemeClr val="accent6">
                    <a:lumMod val="50000"/>
                  </a:schemeClr>
                </a:solidFill>
              </a:rPr>
              <a:t>6+</a:t>
            </a:r>
            <a:r>
              <a:rPr lang="en-US" sz="1400" dirty="0">
                <a:solidFill>
                  <a:schemeClr val="accent6">
                    <a:lumMod val="50000"/>
                  </a:schemeClr>
                </a:solidFill>
              </a:rPr>
              <a:t> </a:t>
            </a:r>
            <a:r>
              <a:rPr lang="en-US" sz="1400" dirty="0" smtClean="0">
                <a:solidFill>
                  <a:schemeClr val="accent6">
                    <a:lumMod val="50000"/>
                  </a:schemeClr>
                </a:solidFill>
              </a:rPr>
              <a:t>data</a:t>
            </a:r>
          </a:p>
          <a:p>
            <a:r>
              <a:rPr lang="en-US" sz="1400" dirty="0" smtClean="0">
                <a:solidFill>
                  <a:schemeClr val="accent6">
                    <a:lumMod val="50000"/>
                  </a:schemeClr>
                </a:solidFill>
              </a:rPr>
              <a:t>const valid for e-cooled beams</a:t>
            </a:r>
          </a:p>
        </p:txBody>
      </p:sp>
      <p:cxnSp>
        <p:nvCxnSpPr>
          <p:cNvPr id="7" name="Straight Arrow Connector 6"/>
          <p:cNvCxnSpPr>
            <a:stCxn id="2" idx="3"/>
          </p:cNvCxnSpPr>
          <p:nvPr/>
        </p:nvCxnSpPr>
        <p:spPr>
          <a:xfrm flipV="1">
            <a:off x="3768559" y="1255597"/>
            <a:ext cx="1294760" cy="180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8961" y="2117130"/>
            <a:ext cx="4415051" cy="1169551"/>
          </a:xfrm>
          <a:prstGeom prst="rect">
            <a:avLst/>
          </a:prstGeom>
        </p:spPr>
        <p:txBody>
          <a:bodyPr wrap="square">
            <a:spAutoFit/>
          </a:bodyPr>
          <a:lstStyle/>
          <a:p>
            <a:r>
              <a:rPr lang="en-US" dirty="0" smtClean="0">
                <a:solidFill>
                  <a:srgbClr val="C00000"/>
                </a:solidFill>
              </a:rPr>
              <a:t>So far highest REX beam intensity for light and medium heavy nuclei:</a:t>
            </a:r>
          </a:p>
          <a:p>
            <a:r>
              <a:rPr lang="en-US" dirty="0" smtClean="0">
                <a:solidFill>
                  <a:srgbClr val="C00000"/>
                </a:solidFill>
              </a:rPr>
              <a:t>   </a:t>
            </a:r>
            <a:r>
              <a:rPr lang="en-US" sz="1600" dirty="0" smtClean="0">
                <a:solidFill>
                  <a:srgbClr val="C00000"/>
                </a:solidFill>
              </a:rPr>
              <a:t>1.2E7 ions/s </a:t>
            </a:r>
            <a:r>
              <a:rPr lang="en-US" sz="1600" baseline="30000" dirty="0" smtClean="0">
                <a:solidFill>
                  <a:srgbClr val="C00000"/>
                </a:solidFill>
              </a:rPr>
              <a:t>10</a:t>
            </a:r>
            <a:r>
              <a:rPr lang="en-US" sz="1600" dirty="0" smtClean="0">
                <a:solidFill>
                  <a:srgbClr val="C00000"/>
                </a:solidFill>
              </a:rPr>
              <a:t>Be</a:t>
            </a:r>
            <a:r>
              <a:rPr lang="en-US" sz="1600" baseline="30000" dirty="0" smtClean="0">
                <a:solidFill>
                  <a:srgbClr val="C00000"/>
                </a:solidFill>
              </a:rPr>
              <a:t>3+</a:t>
            </a:r>
            <a:r>
              <a:rPr lang="en-US" sz="1600" dirty="0" smtClean="0">
                <a:solidFill>
                  <a:srgbClr val="C00000"/>
                </a:solidFill>
              </a:rPr>
              <a:t> =&gt;  &lt;I</a:t>
            </a:r>
            <a:r>
              <a:rPr lang="en-US" sz="1600" baseline="-25000" dirty="0" smtClean="0">
                <a:solidFill>
                  <a:srgbClr val="C00000"/>
                </a:solidFill>
              </a:rPr>
              <a:t>REX</a:t>
            </a:r>
            <a:r>
              <a:rPr lang="en-US" sz="1600" dirty="0" smtClean="0">
                <a:solidFill>
                  <a:srgbClr val="C00000"/>
                </a:solidFill>
              </a:rPr>
              <a:t>&gt;= 5.8 </a:t>
            </a:r>
            <a:r>
              <a:rPr lang="en-US" sz="1600" dirty="0" err="1" smtClean="0">
                <a:solidFill>
                  <a:srgbClr val="C00000"/>
                </a:solidFill>
              </a:rPr>
              <a:t>epA</a:t>
            </a:r>
            <a:endParaRPr lang="en-US" sz="1600" dirty="0" smtClean="0">
              <a:solidFill>
                <a:srgbClr val="C00000"/>
              </a:solidFill>
            </a:endParaRPr>
          </a:p>
          <a:p>
            <a:r>
              <a:rPr lang="en-US" sz="1600" dirty="0" smtClean="0">
                <a:solidFill>
                  <a:srgbClr val="C00000"/>
                </a:solidFill>
              </a:rPr>
              <a:t>   3E7 ions/s </a:t>
            </a:r>
            <a:r>
              <a:rPr lang="en-US" sz="1600" baseline="30000" dirty="0" smtClean="0">
                <a:solidFill>
                  <a:srgbClr val="C00000"/>
                </a:solidFill>
              </a:rPr>
              <a:t>110</a:t>
            </a:r>
            <a:r>
              <a:rPr lang="en-US" sz="1600" dirty="0" smtClean="0">
                <a:solidFill>
                  <a:srgbClr val="C00000"/>
                </a:solidFill>
              </a:rPr>
              <a:t>Sn</a:t>
            </a:r>
            <a:r>
              <a:rPr lang="en-US" sz="1600" baseline="30000" dirty="0" smtClean="0">
                <a:solidFill>
                  <a:srgbClr val="C00000"/>
                </a:solidFill>
              </a:rPr>
              <a:t>27+ </a:t>
            </a:r>
            <a:r>
              <a:rPr lang="en-US" sz="1600" dirty="0" smtClean="0">
                <a:solidFill>
                  <a:srgbClr val="C00000"/>
                </a:solidFill>
              </a:rPr>
              <a:t>=&gt;  &lt;I</a:t>
            </a:r>
            <a:r>
              <a:rPr lang="en-US" sz="1600" baseline="-25000" dirty="0" smtClean="0">
                <a:solidFill>
                  <a:srgbClr val="C00000"/>
                </a:solidFill>
              </a:rPr>
              <a:t>REX</a:t>
            </a:r>
            <a:r>
              <a:rPr lang="en-US" sz="1600" dirty="0" smtClean="0">
                <a:solidFill>
                  <a:srgbClr val="C00000"/>
                </a:solidFill>
              </a:rPr>
              <a:t>&gt;= 130 </a:t>
            </a:r>
            <a:r>
              <a:rPr lang="en-US" sz="1600" dirty="0" err="1" smtClean="0">
                <a:solidFill>
                  <a:srgbClr val="C00000"/>
                </a:solidFill>
              </a:rPr>
              <a:t>epA</a:t>
            </a:r>
            <a:endParaRPr lang="en-US" sz="1600" dirty="0" smtClean="0">
              <a:solidFill>
                <a:srgbClr val="C00000"/>
              </a:solidFill>
            </a:endParaRPr>
          </a:p>
        </p:txBody>
      </p:sp>
      <p:graphicFrame>
        <p:nvGraphicFramePr>
          <p:cNvPr id="9" name="Object 8"/>
          <p:cNvGraphicFramePr>
            <a:graphicFrameLocks noChangeAspect="1"/>
          </p:cNvGraphicFramePr>
          <p:nvPr/>
        </p:nvGraphicFramePr>
        <p:xfrm>
          <a:off x="657225" y="3425825"/>
          <a:ext cx="3298576" cy="671162"/>
        </p:xfrm>
        <a:graphic>
          <a:graphicData uri="http://schemas.openxmlformats.org/presentationml/2006/ole">
            <p:oleObj spid="_x0000_s486403" name="Equation" r:id="rId4" imgW="2247840" imgH="457200" progId="Equation.3">
              <p:embed/>
            </p:oleObj>
          </a:graphicData>
        </a:graphic>
      </p:graphicFrame>
      <p:sp>
        <p:nvSpPr>
          <p:cNvPr id="10" name="TextBox 9"/>
          <p:cNvSpPr txBox="1"/>
          <p:nvPr/>
        </p:nvSpPr>
        <p:spPr>
          <a:xfrm>
            <a:off x="472888" y="4367283"/>
            <a:ext cx="4499309" cy="2031325"/>
          </a:xfrm>
          <a:prstGeom prst="rect">
            <a:avLst/>
          </a:prstGeom>
          <a:noFill/>
        </p:spPr>
        <p:txBody>
          <a:bodyPr wrap="none" rtlCol="0">
            <a:spAutoFit/>
          </a:bodyPr>
          <a:lstStyle/>
          <a:p>
            <a:pPr>
              <a:buFont typeface="Symbol" pitchFamily="18" charset="2"/>
              <a:buChar char="Þ"/>
            </a:pPr>
            <a:r>
              <a:rPr lang="en-US" dirty="0" smtClean="0">
                <a:solidFill>
                  <a:srgbClr val="C00000"/>
                </a:solidFill>
              </a:rPr>
              <a:t> for        10 </a:t>
            </a:r>
            <a:r>
              <a:rPr lang="en-US" dirty="0" err="1" smtClean="0">
                <a:solidFill>
                  <a:srgbClr val="C00000"/>
                </a:solidFill>
              </a:rPr>
              <a:t>MeV</a:t>
            </a:r>
            <a:r>
              <a:rPr lang="en-US" dirty="0" smtClean="0">
                <a:solidFill>
                  <a:srgbClr val="C00000"/>
                </a:solidFill>
              </a:rPr>
              <a:t>/u, </a:t>
            </a:r>
            <a:r>
              <a:rPr lang="en-US" dirty="0" smtClean="0">
                <a:solidFill>
                  <a:srgbClr val="C00000"/>
                </a:solidFill>
                <a:sym typeface="Symbol"/>
              </a:rPr>
              <a:t></a:t>
            </a:r>
            <a:r>
              <a:rPr lang="en-US" baseline="-25000" dirty="0" smtClean="0">
                <a:solidFill>
                  <a:srgbClr val="C00000"/>
                </a:solidFill>
                <a:sym typeface="Symbol"/>
              </a:rPr>
              <a:t>m</a:t>
            </a:r>
            <a:r>
              <a:rPr lang="en-US" dirty="0" smtClean="0">
                <a:solidFill>
                  <a:srgbClr val="C00000"/>
                </a:solidFill>
                <a:sym typeface="Symbol"/>
              </a:rPr>
              <a:t>=0.8, </a:t>
            </a:r>
            <a:br>
              <a:rPr lang="en-US" dirty="0" smtClean="0">
                <a:solidFill>
                  <a:srgbClr val="C00000"/>
                </a:solidFill>
                <a:sym typeface="Symbol"/>
              </a:rPr>
            </a:br>
            <a:r>
              <a:rPr lang="en-US" dirty="0" smtClean="0">
                <a:solidFill>
                  <a:srgbClr val="C00000"/>
                </a:solidFill>
                <a:sym typeface="Symbol"/>
              </a:rPr>
              <a:t>	 </a:t>
            </a:r>
            <a:r>
              <a:rPr lang="en-US" dirty="0" err="1" smtClean="0">
                <a:solidFill>
                  <a:srgbClr val="C00000"/>
                </a:solidFill>
                <a:sym typeface="Symbol"/>
              </a:rPr>
              <a:t>d</a:t>
            </a:r>
            <a:r>
              <a:rPr lang="en-US" baseline="-25000" dirty="0" err="1" smtClean="0">
                <a:solidFill>
                  <a:srgbClr val="C00000"/>
                </a:solidFill>
                <a:sym typeface="Symbol"/>
              </a:rPr>
              <a:t>dilution</a:t>
            </a:r>
            <a:r>
              <a:rPr lang="en-US" dirty="0" smtClean="0">
                <a:solidFill>
                  <a:srgbClr val="C00000"/>
                </a:solidFill>
                <a:sym typeface="Symbol"/>
              </a:rPr>
              <a:t>=2, </a:t>
            </a:r>
            <a:r>
              <a:rPr lang="en-US" dirty="0" err="1" smtClean="0">
                <a:solidFill>
                  <a:srgbClr val="C00000"/>
                </a:solidFill>
                <a:sym typeface="Symbol"/>
              </a:rPr>
              <a:t>T</a:t>
            </a:r>
            <a:r>
              <a:rPr lang="en-US" baseline="-25000" dirty="0" err="1" smtClean="0">
                <a:solidFill>
                  <a:srgbClr val="C00000"/>
                </a:solidFill>
                <a:sym typeface="Symbol"/>
              </a:rPr>
              <a:t>lifetime</a:t>
            </a:r>
            <a:r>
              <a:rPr lang="en-US" dirty="0" smtClean="0">
                <a:solidFill>
                  <a:srgbClr val="C00000"/>
                </a:solidFill>
                <a:sym typeface="Symbol"/>
              </a:rPr>
              <a:t>=5 s</a:t>
            </a:r>
          </a:p>
          <a:p>
            <a:endParaRPr lang="en-US" dirty="0" smtClean="0">
              <a:solidFill>
                <a:srgbClr val="C00000"/>
              </a:solidFill>
              <a:sym typeface="Symbol"/>
            </a:endParaRPr>
          </a:p>
          <a:p>
            <a:r>
              <a:rPr lang="en-US" dirty="0" smtClean="0">
                <a:solidFill>
                  <a:srgbClr val="C00000"/>
                </a:solidFill>
              </a:rPr>
              <a:t>I</a:t>
            </a:r>
            <a:r>
              <a:rPr lang="en-US" baseline="-25000" dirty="0" smtClean="0">
                <a:solidFill>
                  <a:srgbClr val="C00000"/>
                </a:solidFill>
              </a:rPr>
              <a:t>TSR</a:t>
            </a:r>
            <a:r>
              <a:rPr lang="en-US" dirty="0" smtClean="0">
                <a:solidFill>
                  <a:srgbClr val="C00000"/>
                </a:solidFill>
              </a:rPr>
              <a:t>(</a:t>
            </a:r>
            <a:r>
              <a:rPr lang="en-US" baseline="30000" dirty="0" smtClean="0">
                <a:solidFill>
                  <a:srgbClr val="C00000"/>
                </a:solidFill>
              </a:rPr>
              <a:t>10</a:t>
            </a:r>
            <a:r>
              <a:rPr lang="en-US" dirty="0" smtClean="0">
                <a:solidFill>
                  <a:srgbClr val="C00000"/>
                </a:solidFill>
              </a:rPr>
              <a:t>Be</a:t>
            </a:r>
            <a:r>
              <a:rPr lang="en-US" baseline="30000" dirty="0" smtClean="0">
                <a:solidFill>
                  <a:srgbClr val="C00000"/>
                </a:solidFill>
              </a:rPr>
              <a:t>3+</a:t>
            </a:r>
            <a:r>
              <a:rPr lang="en-US" dirty="0" smtClean="0">
                <a:solidFill>
                  <a:srgbClr val="C00000"/>
                </a:solidFill>
              </a:rPr>
              <a:t>)</a:t>
            </a:r>
            <a:r>
              <a:rPr lang="en-US" dirty="0" smtClean="0">
                <a:solidFill>
                  <a:srgbClr val="C00000"/>
                </a:solidFill>
                <a:sym typeface="Symbol"/>
              </a:rPr>
              <a:t> 9 </a:t>
            </a:r>
            <a:r>
              <a:rPr lang="en-US" dirty="0" err="1" smtClean="0">
                <a:solidFill>
                  <a:srgbClr val="C00000"/>
                </a:solidFill>
                <a:sym typeface="Symbol"/>
              </a:rPr>
              <a:t>uA</a:t>
            </a:r>
            <a:r>
              <a:rPr lang="en-US" dirty="0" smtClean="0">
                <a:solidFill>
                  <a:srgbClr val="C00000"/>
                </a:solidFill>
                <a:sym typeface="Symbol"/>
              </a:rPr>
              <a:t> and </a:t>
            </a:r>
            <a:r>
              <a:rPr lang="en-US" dirty="0" smtClean="0">
                <a:solidFill>
                  <a:srgbClr val="C00000"/>
                </a:solidFill>
              </a:rPr>
              <a:t>I</a:t>
            </a:r>
            <a:r>
              <a:rPr lang="en-US" baseline="-25000" dirty="0" smtClean="0">
                <a:solidFill>
                  <a:srgbClr val="C00000"/>
                </a:solidFill>
              </a:rPr>
              <a:t>TSR</a:t>
            </a:r>
            <a:r>
              <a:rPr lang="en-US" dirty="0" smtClean="0">
                <a:solidFill>
                  <a:srgbClr val="C00000"/>
                </a:solidFill>
              </a:rPr>
              <a:t>(</a:t>
            </a:r>
            <a:r>
              <a:rPr lang="en-US" baseline="30000" dirty="0" smtClean="0">
                <a:solidFill>
                  <a:srgbClr val="C00000"/>
                </a:solidFill>
              </a:rPr>
              <a:t>110</a:t>
            </a:r>
            <a:r>
              <a:rPr lang="en-US" dirty="0" smtClean="0">
                <a:solidFill>
                  <a:srgbClr val="C00000"/>
                </a:solidFill>
              </a:rPr>
              <a:t>Sn</a:t>
            </a:r>
            <a:r>
              <a:rPr lang="en-US" baseline="30000" dirty="0" smtClean="0">
                <a:solidFill>
                  <a:srgbClr val="C00000"/>
                </a:solidFill>
              </a:rPr>
              <a:t>27+</a:t>
            </a:r>
            <a:r>
              <a:rPr lang="en-US" dirty="0" smtClean="0">
                <a:solidFill>
                  <a:srgbClr val="C00000"/>
                </a:solidFill>
              </a:rPr>
              <a:t>)</a:t>
            </a:r>
            <a:r>
              <a:rPr lang="en-US" dirty="0" smtClean="0">
                <a:solidFill>
                  <a:srgbClr val="C00000"/>
                </a:solidFill>
                <a:sym typeface="Symbol"/>
              </a:rPr>
              <a:t> 200 </a:t>
            </a:r>
            <a:r>
              <a:rPr lang="en-US" dirty="0" err="1" smtClean="0">
                <a:solidFill>
                  <a:srgbClr val="C00000"/>
                </a:solidFill>
                <a:sym typeface="Symbol"/>
              </a:rPr>
              <a:t>uA</a:t>
            </a:r>
            <a:r>
              <a:rPr lang="en-US" dirty="0" smtClean="0">
                <a:solidFill>
                  <a:srgbClr val="C00000"/>
                </a:solidFill>
                <a:sym typeface="Symbol"/>
              </a:rPr>
              <a:t> </a:t>
            </a:r>
          </a:p>
          <a:p>
            <a:endParaRPr lang="en-US" dirty="0" smtClean="0">
              <a:sym typeface="Symbol"/>
            </a:endParaRPr>
          </a:p>
          <a:p>
            <a:r>
              <a:rPr lang="en-US" dirty="0" smtClean="0">
                <a:solidFill>
                  <a:srgbClr val="FF0000"/>
                </a:solidFill>
                <a:sym typeface="Symbol"/>
              </a:rPr>
              <a:t>=&gt; below the incoherent tune shift </a:t>
            </a:r>
          </a:p>
          <a:p>
            <a:r>
              <a:rPr lang="en-US" dirty="0" smtClean="0">
                <a:solidFill>
                  <a:srgbClr val="FF0000"/>
                </a:solidFill>
                <a:sym typeface="Symbol"/>
              </a:rPr>
              <a:t>                      limit of ~1 </a:t>
            </a:r>
            <a:r>
              <a:rPr lang="en-US" dirty="0" err="1" smtClean="0">
                <a:solidFill>
                  <a:srgbClr val="FF0000"/>
                </a:solidFill>
                <a:sym typeface="Symbol"/>
              </a:rPr>
              <a:t>mA</a:t>
            </a:r>
            <a:endParaRPr lang="en-US" dirty="0">
              <a:solidFill>
                <a:srgbClr val="FF0000"/>
              </a:solidFill>
            </a:endParaRPr>
          </a:p>
        </p:txBody>
      </p:sp>
      <p:grpSp>
        <p:nvGrpSpPr>
          <p:cNvPr id="11" name="Group 10"/>
          <p:cNvGrpSpPr/>
          <p:nvPr/>
        </p:nvGrpSpPr>
        <p:grpSpPr>
          <a:xfrm>
            <a:off x="5011385" y="2510839"/>
            <a:ext cx="3963094" cy="4287786"/>
            <a:chOff x="5011385" y="2510839"/>
            <a:chExt cx="3963094" cy="4287786"/>
          </a:xfrm>
        </p:grpSpPr>
        <p:pic>
          <p:nvPicPr>
            <p:cNvPr id="12" name="Picture 4"/>
            <p:cNvPicPr>
              <a:picLocks noChangeAspect="1" noChangeArrowheads="1"/>
            </p:cNvPicPr>
            <p:nvPr/>
          </p:nvPicPr>
          <p:blipFill>
            <a:blip r:embed="rId5" cstate="print"/>
            <a:srcRect/>
            <a:stretch>
              <a:fillRect/>
            </a:stretch>
          </p:blipFill>
          <p:spPr bwMode="auto">
            <a:xfrm>
              <a:off x="5057914" y="2510839"/>
              <a:ext cx="3916565" cy="3948633"/>
            </a:xfrm>
            <a:prstGeom prst="rect">
              <a:avLst/>
            </a:prstGeom>
            <a:noFill/>
            <a:ln w="9525">
              <a:noFill/>
              <a:miter lim="800000"/>
              <a:headEnd/>
              <a:tailEnd/>
            </a:ln>
            <a:effectLst/>
          </p:spPr>
        </p:pic>
        <p:sp>
          <p:nvSpPr>
            <p:cNvPr id="13" name="TextBox 12"/>
            <p:cNvSpPr txBox="1"/>
            <p:nvPr/>
          </p:nvSpPr>
          <p:spPr>
            <a:xfrm>
              <a:off x="5011385" y="6405543"/>
              <a:ext cx="2878737" cy="369332"/>
            </a:xfrm>
            <a:prstGeom prst="rect">
              <a:avLst/>
            </a:prstGeom>
            <a:noFill/>
          </p:spPr>
          <p:txBody>
            <a:bodyPr wrap="none" rtlCol="0">
              <a:spAutoFit/>
            </a:bodyPr>
            <a:lstStyle/>
            <a:p>
              <a:r>
                <a:rPr lang="en-US" dirty="0" smtClean="0">
                  <a:solidFill>
                    <a:schemeClr val="accent1">
                      <a:lumMod val="75000"/>
                    </a:schemeClr>
                  </a:solidFill>
                </a:rPr>
                <a:t>Intensities obtained in TSR</a:t>
              </a:r>
              <a:endParaRPr lang="en-US" dirty="0">
                <a:solidFill>
                  <a:schemeClr val="accent1">
                    <a:lumMod val="75000"/>
                  </a:schemeClr>
                </a:solidFill>
              </a:endParaRPr>
            </a:p>
          </p:txBody>
        </p:sp>
        <p:sp>
          <p:nvSpPr>
            <p:cNvPr id="14" name="TextBox 13"/>
            <p:cNvSpPr txBox="1"/>
            <p:nvPr/>
          </p:nvSpPr>
          <p:spPr>
            <a:xfrm>
              <a:off x="7776069" y="6398515"/>
              <a:ext cx="886781" cy="400110"/>
            </a:xfrm>
            <a:prstGeom prst="rect">
              <a:avLst/>
            </a:prstGeom>
            <a:noFill/>
          </p:spPr>
          <p:txBody>
            <a:bodyPr wrap="none" rtlCol="0">
              <a:spAutoFit/>
            </a:bodyPr>
            <a:lstStyle/>
            <a:p>
              <a:r>
                <a:rPr lang="en-US" sz="1000" dirty="0" smtClean="0"/>
                <a:t>M. Grieser </a:t>
              </a:r>
              <a:br>
                <a:rPr lang="en-US" sz="1000" dirty="0" smtClean="0"/>
              </a:br>
              <a:r>
                <a:rPr lang="en-US" sz="1000" dirty="0" smtClean="0"/>
                <a:t>presentation</a:t>
              </a:r>
              <a:endParaRPr lang="en-US" sz="1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43629" y="342681"/>
            <a:ext cx="3525196" cy="523220"/>
          </a:xfrm>
          <a:prstGeom prst="rect">
            <a:avLst/>
          </a:prstGeom>
        </p:spPr>
        <p:txBody>
          <a:bodyPr wrap="none">
            <a:spAutoFit/>
          </a:bodyPr>
          <a:lstStyle/>
          <a:p>
            <a:r>
              <a:rPr lang="en-US" sz="2800" dirty="0" smtClean="0"/>
              <a:t>Beam cleaning at TSR</a:t>
            </a:r>
          </a:p>
        </p:txBody>
      </p:sp>
      <p:sp>
        <p:nvSpPr>
          <p:cNvPr id="6" name="TextBox 5"/>
          <p:cNvSpPr txBox="1"/>
          <p:nvPr/>
        </p:nvSpPr>
        <p:spPr>
          <a:xfrm>
            <a:off x="734422" y="716063"/>
            <a:ext cx="3052952" cy="369332"/>
          </a:xfrm>
          <a:prstGeom prst="rect">
            <a:avLst/>
          </a:prstGeom>
          <a:noFill/>
        </p:spPr>
        <p:txBody>
          <a:bodyPr wrap="none" rtlCol="0">
            <a:spAutoFit/>
          </a:bodyPr>
          <a:lstStyle/>
          <a:p>
            <a:pPr marL="342900" indent="-342900"/>
            <a:r>
              <a:rPr lang="en-US" dirty="0" smtClean="0">
                <a:solidFill>
                  <a:srgbClr val="FF6600"/>
                </a:solidFill>
              </a:rPr>
              <a:t>3. Mass selective acceleration</a:t>
            </a:r>
          </a:p>
        </p:txBody>
      </p:sp>
      <p:grpSp>
        <p:nvGrpSpPr>
          <p:cNvPr id="25" name="Group 24"/>
          <p:cNvGrpSpPr/>
          <p:nvPr/>
        </p:nvGrpSpPr>
        <p:grpSpPr>
          <a:xfrm>
            <a:off x="159697" y="1078490"/>
            <a:ext cx="6074848" cy="4317000"/>
            <a:chOff x="40944" y="1850386"/>
            <a:chExt cx="6074848" cy="4317000"/>
          </a:xfrm>
        </p:grpSpPr>
        <p:pic>
          <p:nvPicPr>
            <p:cNvPr id="2" name="Picture 2"/>
            <p:cNvPicPr>
              <a:picLocks noChangeAspect="1" noChangeArrowheads="1"/>
            </p:cNvPicPr>
            <p:nvPr/>
          </p:nvPicPr>
          <p:blipFill>
            <a:blip r:embed="rId3" cstate="print"/>
            <a:srcRect l="17490" t="16562" r="16049" b="33705"/>
            <a:stretch>
              <a:fillRect/>
            </a:stretch>
          </p:blipFill>
          <p:spPr bwMode="auto">
            <a:xfrm>
              <a:off x="40944" y="2305288"/>
              <a:ext cx="6074848" cy="3727377"/>
            </a:xfrm>
            <a:prstGeom prst="rect">
              <a:avLst/>
            </a:prstGeom>
            <a:noFill/>
            <a:ln w="9525">
              <a:noFill/>
              <a:miter lim="800000"/>
              <a:headEnd/>
              <a:tailEnd/>
            </a:ln>
          </p:spPr>
        </p:pic>
        <p:cxnSp>
          <p:nvCxnSpPr>
            <p:cNvPr id="9" name="Straight Arrow Connector 8"/>
            <p:cNvCxnSpPr/>
            <p:nvPr/>
          </p:nvCxnSpPr>
          <p:spPr>
            <a:xfrm rot="16200000" flipH="1">
              <a:off x="1067807" y="2199686"/>
              <a:ext cx="327543" cy="204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6455" y="1899160"/>
              <a:ext cx="821059" cy="307777"/>
            </a:xfrm>
            <a:prstGeom prst="rect">
              <a:avLst/>
            </a:prstGeom>
            <a:noFill/>
          </p:spPr>
          <p:txBody>
            <a:bodyPr wrap="none" rtlCol="0">
              <a:spAutoFit/>
            </a:bodyPr>
            <a:lstStyle/>
            <a:p>
              <a:r>
                <a:rPr lang="en-US" sz="1400" dirty="0" smtClean="0"/>
                <a:t>injection</a:t>
              </a:r>
              <a:endParaRPr lang="en-US" sz="1400" dirty="0"/>
            </a:p>
          </p:txBody>
        </p:sp>
        <p:sp>
          <p:nvSpPr>
            <p:cNvPr id="12" name="TextBox 11"/>
            <p:cNvSpPr txBox="1"/>
            <p:nvPr/>
          </p:nvSpPr>
          <p:spPr>
            <a:xfrm>
              <a:off x="3256817" y="1850386"/>
              <a:ext cx="2118850" cy="307777"/>
            </a:xfrm>
            <a:prstGeom prst="rect">
              <a:avLst/>
            </a:prstGeom>
            <a:noFill/>
          </p:spPr>
          <p:txBody>
            <a:bodyPr wrap="none" rtlCol="0">
              <a:spAutoFit/>
            </a:bodyPr>
            <a:lstStyle/>
            <a:p>
              <a:r>
                <a:rPr lang="en-US" sz="1400" dirty="0" smtClean="0"/>
                <a:t>increase resonator voltage</a:t>
              </a:r>
              <a:endParaRPr lang="en-US" sz="1400" dirty="0"/>
            </a:p>
          </p:txBody>
        </p:sp>
        <p:cxnSp>
          <p:nvCxnSpPr>
            <p:cNvPr id="13" name="Straight Arrow Connector 12"/>
            <p:cNvCxnSpPr/>
            <p:nvPr/>
          </p:nvCxnSpPr>
          <p:spPr>
            <a:xfrm rot="16200000" flipH="1">
              <a:off x="3549547" y="2195401"/>
              <a:ext cx="327543" cy="204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1976" y="5859609"/>
              <a:ext cx="2147126" cy="307777"/>
            </a:xfrm>
            <a:prstGeom prst="rect">
              <a:avLst/>
            </a:prstGeom>
            <a:noFill/>
          </p:spPr>
          <p:txBody>
            <a:bodyPr wrap="none" rtlCol="0">
              <a:spAutoFit/>
            </a:bodyPr>
            <a:lstStyle/>
            <a:p>
              <a:r>
                <a:rPr lang="en-US" sz="1400" dirty="0" smtClean="0"/>
                <a:t>change synchronous phase</a:t>
              </a:r>
              <a:endParaRPr lang="en-US" sz="1400" dirty="0"/>
            </a:p>
          </p:txBody>
        </p:sp>
        <p:cxnSp>
          <p:nvCxnSpPr>
            <p:cNvPr id="15" name="Straight Arrow Connector 14"/>
            <p:cNvCxnSpPr/>
            <p:nvPr/>
          </p:nvCxnSpPr>
          <p:spPr>
            <a:xfrm rot="5400000" flipH="1" flipV="1">
              <a:off x="643929" y="5508733"/>
              <a:ext cx="450018" cy="407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18872" y="5844688"/>
              <a:ext cx="791755" cy="307777"/>
            </a:xfrm>
            <a:prstGeom prst="rect">
              <a:avLst/>
            </a:prstGeom>
            <a:noFill/>
          </p:spPr>
          <p:txBody>
            <a:bodyPr wrap="none" rtlCol="0">
              <a:spAutoFit/>
            </a:bodyPr>
            <a:lstStyle/>
            <a:p>
              <a:r>
                <a:rPr lang="en-US" sz="1400" dirty="0" smtClean="0"/>
                <a:t>scraping</a:t>
              </a:r>
              <a:endParaRPr lang="en-US" sz="1400" dirty="0"/>
            </a:p>
          </p:txBody>
        </p:sp>
        <p:cxnSp>
          <p:nvCxnSpPr>
            <p:cNvPr id="18" name="Straight Arrow Connector 17"/>
            <p:cNvCxnSpPr/>
            <p:nvPr/>
          </p:nvCxnSpPr>
          <p:spPr>
            <a:xfrm rot="5400000" flipH="1" flipV="1">
              <a:off x="3309379" y="5544802"/>
              <a:ext cx="408573" cy="2821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879580" y="2677265"/>
            <a:ext cx="2992999" cy="1969770"/>
          </a:xfrm>
          <a:prstGeom prst="rect">
            <a:avLst/>
          </a:prstGeom>
          <a:noFill/>
        </p:spPr>
        <p:txBody>
          <a:bodyPr wrap="none" rtlCol="0">
            <a:spAutoFit/>
          </a:bodyPr>
          <a:lstStyle/>
          <a:p>
            <a:r>
              <a:rPr lang="en-US" dirty="0" smtClean="0">
                <a:solidFill>
                  <a:srgbClr val="FF6600"/>
                </a:solidFill>
              </a:rPr>
              <a:t>TSR example (figure):</a:t>
            </a:r>
          </a:p>
          <a:p>
            <a:r>
              <a:rPr lang="en-US" sz="1600" dirty="0" smtClean="0">
                <a:solidFill>
                  <a:srgbClr val="FF6600"/>
                </a:solidFill>
              </a:rPr>
              <a:t>Tandem injector </a:t>
            </a:r>
            <a:r>
              <a:rPr lang="en-US" sz="1600" dirty="0" smtClean="0">
                <a:solidFill>
                  <a:srgbClr val="FF6600"/>
                </a:solidFill>
                <a:sym typeface="Symbol"/>
              </a:rPr>
              <a:t></a:t>
            </a:r>
            <a:r>
              <a:rPr lang="en-US" sz="1600" baseline="-25000" dirty="0" smtClean="0">
                <a:solidFill>
                  <a:srgbClr val="FF6600"/>
                </a:solidFill>
              </a:rPr>
              <a:t>p</a:t>
            </a:r>
            <a:r>
              <a:rPr lang="en-US" sz="1600" dirty="0" smtClean="0">
                <a:solidFill>
                  <a:srgbClr val="FF6600"/>
                </a:solidFill>
              </a:rPr>
              <a:t>/p &lt; few 10</a:t>
            </a:r>
            <a:r>
              <a:rPr lang="en-US" sz="1600" baseline="30000" dirty="0" smtClean="0">
                <a:solidFill>
                  <a:srgbClr val="FF6600"/>
                </a:solidFill>
              </a:rPr>
              <a:t>-5</a:t>
            </a:r>
            <a:r>
              <a:rPr lang="en-US" sz="1600" dirty="0" smtClean="0">
                <a:solidFill>
                  <a:srgbClr val="FF6600"/>
                </a:solidFill>
              </a:rPr>
              <a:t> </a:t>
            </a:r>
          </a:p>
          <a:p>
            <a:r>
              <a:rPr lang="en-US" sz="1600" dirty="0" smtClean="0">
                <a:solidFill>
                  <a:srgbClr val="FF6600"/>
                </a:solidFill>
              </a:rPr>
              <a:t>=&gt; m/</a:t>
            </a:r>
            <a:r>
              <a:rPr lang="en-US" sz="1600" dirty="0" smtClean="0">
                <a:solidFill>
                  <a:srgbClr val="FF6600"/>
                </a:solidFill>
                <a:sym typeface="Symbol"/>
              </a:rPr>
              <a:t>m~4000</a:t>
            </a:r>
          </a:p>
          <a:p>
            <a:endParaRPr lang="en-US" dirty="0" smtClean="0">
              <a:solidFill>
                <a:srgbClr val="FF6600"/>
              </a:solidFill>
            </a:endParaRPr>
          </a:p>
          <a:p>
            <a:r>
              <a:rPr lang="en-US" dirty="0" smtClean="0">
                <a:solidFill>
                  <a:srgbClr val="FF6600"/>
                </a:solidFill>
              </a:rPr>
              <a:t>REX example:</a:t>
            </a:r>
          </a:p>
          <a:p>
            <a:r>
              <a:rPr lang="en-US" sz="1600" dirty="0" smtClean="0">
                <a:solidFill>
                  <a:srgbClr val="FF6600"/>
                </a:solidFill>
                <a:sym typeface="Symbol"/>
              </a:rPr>
              <a:t></a:t>
            </a:r>
            <a:r>
              <a:rPr lang="en-US" sz="1600" baseline="-25000" dirty="0" smtClean="0">
                <a:solidFill>
                  <a:srgbClr val="FF6600"/>
                </a:solidFill>
              </a:rPr>
              <a:t>p</a:t>
            </a:r>
            <a:r>
              <a:rPr lang="en-US" sz="1600" dirty="0" smtClean="0">
                <a:solidFill>
                  <a:srgbClr val="FF6600"/>
                </a:solidFill>
              </a:rPr>
              <a:t>/p=7*10</a:t>
            </a:r>
            <a:r>
              <a:rPr lang="en-US" sz="1600" baseline="30000" dirty="0" smtClean="0">
                <a:solidFill>
                  <a:srgbClr val="FF6600"/>
                </a:solidFill>
              </a:rPr>
              <a:t>-4</a:t>
            </a:r>
            <a:r>
              <a:rPr lang="en-US" sz="1600" dirty="0" smtClean="0">
                <a:solidFill>
                  <a:srgbClr val="FF6600"/>
                </a:solidFill>
              </a:rPr>
              <a:t> (at 10 </a:t>
            </a:r>
            <a:r>
              <a:rPr lang="en-US" sz="1600" dirty="0" err="1" smtClean="0">
                <a:solidFill>
                  <a:srgbClr val="FF6600"/>
                </a:solidFill>
              </a:rPr>
              <a:t>MeV</a:t>
            </a:r>
            <a:r>
              <a:rPr lang="en-US" sz="1600" dirty="0" smtClean="0">
                <a:solidFill>
                  <a:srgbClr val="FF6600"/>
                </a:solidFill>
              </a:rPr>
              <a:t>/u)</a:t>
            </a:r>
          </a:p>
          <a:p>
            <a:r>
              <a:rPr lang="en-US" sz="1600" dirty="0" smtClean="0">
                <a:solidFill>
                  <a:srgbClr val="FF6600"/>
                </a:solidFill>
              </a:rPr>
              <a:t>=&gt; m/</a:t>
            </a:r>
            <a:r>
              <a:rPr lang="en-US" sz="1600" dirty="0" smtClean="0">
                <a:solidFill>
                  <a:srgbClr val="FF6600"/>
                </a:solidFill>
                <a:sym typeface="Symbol"/>
              </a:rPr>
              <a:t>m &lt;1000</a:t>
            </a:r>
            <a:endParaRPr lang="en-US" sz="1600" dirty="0" smtClean="0">
              <a:solidFill>
                <a:srgbClr val="FF6600"/>
              </a:solidFill>
            </a:endParaRPr>
          </a:p>
        </p:txBody>
      </p:sp>
      <p:sp>
        <p:nvSpPr>
          <p:cNvPr id="20" name="TextBox 19"/>
          <p:cNvSpPr txBox="1"/>
          <p:nvPr/>
        </p:nvSpPr>
        <p:spPr>
          <a:xfrm>
            <a:off x="6375633" y="5270873"/>
            <a:ext cx="2765629" cy="646331"/>
          </a:xfrm>
          <a:prstGeom prst="rect">
            <a:avLst/>
          </a:prstGeom>
          <a:noFill/>
        </p:spPr>
        <p:txBody>
          <a:bodyPr wrap="none" rtlCol="0">
            <a:spAutoFit/>
          </a:bodyPr>
          <a:lstStyle/>
          <a:p>
            <a:r>
              <a:rPr lang="en-US" dirty="0" smtClean="0">
                <a:solidFill>
                  <a:srgbClr val="FF0000"/>
                </a:solidFill>
              </a:rPr>
              <a:t>- Long period time (few s)</a:t>
            </a:r>
          </a:p>
          <a:p>
            <a:r>
              <a:rPr lang="en-US" dirty="0" smtClean="0">
                <a:solidFill>
                  <a:srgbClr val="FF0000"/>
                </a:solidFill>
              </a:rPr>
              <a:t>- Need beam acceleration</a:t>
            </a:r>
          </a:p>
        </p:txBody>
      </p:sp>
      <p:sp>
        <p:nvSpPr>
          <p:cNvPr id="21" name="TextBox 20"/>
          <p:cNvSpPr txBox="1"/>
          <p:nvPr/>
        </p:nvSpPr>
        <p:spPr>
          <a:xfrm>
            <a:off x="5846394" y="1341912"/>
            <a:ext cx="2924455" cy="892552"/>
          </a:xfrm>
          <a:prstGeom prst="rect">
            <a:avLst/>
          </a:prstGeom>
          <a:noFill/>
        </p:spPr>
        <p:txBody>
          <a:bodyPr wrap="none" rtlCol="0">
            <a:spAutoFit/>
          </a:bodyPr>
          <a:lstStyle/>
          <a:p>
            <a:r>
              <a:rPr lang="en-US" dirty="0" smtClean="0">
                <a:solidFill>
                  <a:srgbClr val="FF6600"/>
                </a:solidFill>
              </a:rPr>
              <a:t>Requires either:</a:t>
            </a:r>
          </a:p>
          <a:p>
            <a:r>
              <a:rPr lang="en-US" sz="1600" dirty="0" smtClean="0">
                <a:solidFill>
                  <a:srgbClr val="FF6600"/>
                </a:solidFill>
              </a:rPr>
              <a:t>* low </a:t>
            </a:r>
            <a:r>
              <a:rPr lang="en-US" sz="1600" dirty="0" smtClean="0">
                <a:solidFill>
                  <a:srgbClr val="FF6600"/>
                </a:solidFill>
                <a:sym typeface="Symbol"/>
              </a:rPr>
              <a:t></a:t>
            </a:r>
            <a:r>
              <a:rPr lang="en-US" sz="1600" baseline="-25000" dirty="0" smtClean="0">
                <a:solidFill>
                  <a:srgbClr val="FF6600"/>
                </a:solidFill>
              </a:rPr>
              <a:t>p</a:t>
            </a:r>
            <a:r>
              <a:rPr lang="en-US" sz="1600" dirty="0" smtClean="0">
                <a:solidFill>
                  <a:srgbClr val="FF6600"/>
                </a:solidFill>
              </a:rPr>
              <a:t>/p spread from injector</a:t>
            </a:r>
          </a:p>
          <a:p>
            <a:r>
              <a:rPr lang="en-US" sz="1600" dirty="0" smtClean="0">
                <a:solidFill>
                  <a:srgbClr val="FF6600"/>
                </a:solidFill>
              </a:rPr>
              <a:t>* e-cooling </a:t>
            </a:r>
          </a:p>
        </p:txBody>
      </p:sp>
      <p:pic>
        <p:nvPicPr>
          <p:cNvPr id="24" name="Picture 2"/>
          <p:cNvPicPr>
            <a:picLocks noChangeAspect="1" noChangeArrowheads="1"/>
          </p:cNvPicPr>
          <p:nvPr/>
        </p:nvPicPr>
        <p:blipFill>
          <a:blip r:embed="rId3" cstate="print"/>
          <a:srcRect l="17490" t="65687" r="16049" b="24216"/>
          <a:stretch>
            <a:fillRect/>
          </a:stretch>
        </p:blipFill>
        <p:spPr bwMode="auto">
          <a:xfrm>
            <a:off x="201880" y="5557653"/>
            <a:ext cx="6074848" cy="756734"/>
          </a:xfrm>
          <a:prstGeom prst="rect">
            <a:avLst/>
          </a:prstGeom>
          <a:noFill/>
          <a:ln w="9525">
            <a:noFill/>
            <a:miter lim="800000"/>
            <a:headEnd/>
            <a:tailEnd/>
          </a:ln>
        </p:spPr>
      </p:pic>
      <p:sp>
        <p:nvSpPr>
          <p:cNvPr id="28" name="TextBox 27"/>
          <p:cNvSpPr txBox="1"/>
          <p:nvPr/>
        </p:nvSpPr>
        <p:spPr>
          <a:xfrm>
            <a:off x="1513334" y="6387129"/>
            <a:ext cx="3569305" cy="246221"/>
          </a:xfrm>
          <a:prstGeom prst="rect">
            <a:avLst/>
          </a:prstGeom>
          <a:noFill/>
        </p:spPr>
        <p:txBody>
          <a:bodyPr wrap="square" rtlCol="0">
            <a:spAutoFit/>
          </a:bodyPr>
          <a:lstStyle/>
          <a:p>
            <a:r>
              <a:rPr lang="en-US" sz="1000" dirty="0" smtClean="0"/>
              <a:t>M . Grieser et al., HIAT 09 Proceedings, Venice, June 2009 </a:t>
            </a:r>
            <a:endParaRPr lang="en-US" sz="1000"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5"/>
          <p:cNvSpPr txBox="1">
            <a:spLocks noChangeArrowheads="1"/>
          </p:cNvSpPr>
          <p:nvPr/>
        </p:nvSpPr>
        <p:spPr bwMode="auto">
          <a:xfrm>
            <a:off x="419876" y="212651"/>
            <a:ext cx="3853747" cy="523220"/>
          </a:xfrm>
          <a:prstGeom prst="rect">
            <a:avLst/>
          </a:prstGeom>
          <a:noFill/>
          <a:ln w="9525">
            <a:noFill/>
            <a:miter lim="800000"/>
            <a:headEnd/>
            <a:tailEnd/>
          </a:ln>
          <a:effectLst/>
        </p:spPr>
        <p:txBody>
          <a:bodyPr wrap="none">
            <a:spAutoFit/>
          </a:bodyPr>
          <a:lstStyle/>
          <a:p>
            <a:r>
              <a:rPr lang="en-US" sz="2800" dirty="0"/>
              <a:t>Pick up reaction </a:t>
            </a:r>
            <a:r>
              <a:rPr lang="en-US" sz="2800" dirty="0" smtClean="0"/>
              <a:t>at </a:t>
            </a:r>
            <a:r>
              <a:rPr lang="en-US" sz="2800" dirty="0"/>
              <a:t>TSR </a:t>
            </a:r>
          </a:p>
        </p:txBody>
      </p:sp>
      <p:sp>
        <p:nvSpPr>
          <p:cNvPr id="4" name="Text Box 23"/>
          <p:cNvSpPr txBox="1">
            <a:spLocks noChangeArrowheads="1"/>
          </p:cNvSpPr>
          <p:nvPr/>
        </p:nvSpPr>
        <p:spPr bwMode="auto">
          <a:xfrm>
            <a:off x="263302" y="1506463"/>
            <a:ext cx="953018" cy="584775"/>
          </a:xfrm>
          <a:prstGeom prst="rect">
            <a:avLst/>
          </a:prstGeom>
          <a:noFill/>
          <a:ln w="9525">
            <a:noFill/>
            <a:miter lim="800000"/>
            <a:headEnd/>
            <a:tailEnd/>
          </a:ln>
          <a:effectLst/>
        </p:spPr>
        <p:txBody>
          <a:bodyPr wrap="none">
            <a:spAutoFit/>
          </a:bodyPr>
          <a:lstStyle/>
          <a:p>
            <a:r>
              <a:rPr lang="en-US" sz="1600" b="1" dirty="0">
                <a:solidFill>
                  <a:srgbClr val="FF3300"/>
                </a:solidFill>
              </a:rPr>
              <a:t>detector </a:t>
            </a:r>
          </a:p>
          <a:p>
            <a:r>
              <a:rPr lang="en-US" sz="1600" b="1" dirty="0">
                <a:solidFill>
                  <a:srgbClr val="FF3300"/>
                </a:solidFill>
              </a:rPr>
              <a:t>chamber</a:t>
            </a:r>
          </a:p>
        </p:txBody>
      </p:sp>
      <p:pic>
        <p:nvPicPr>
          <p:cNvPr id="5" name="Picture 29" descr="TSR_1"/>
          <p:cNvPicPr>
            <a:picLocks noChangeAspect="1" noChangeArrowheads="1"/>
          </p:cNvPicPr>
          <p:nvPr/>
        </p:nvPicPr>
        <p:blipFill>
          <a:blip r:embed="rId4" cstate="print"/>
          <a:srcRect/>
          <a:stretch>
            <a:fillRect/>
          </a:stretch>
        </p:blipFill>
        <p:spPr bwMode="auto">
          <a:xfrm>
            <a:off x="1427679" y="1155589"/>
            <a:ext cx="2592387" cy="1638300"/>
          </a:xfrm>
          <a:prstGeom prst="rect">
            <a:avLst/>
          </a:prstGeom>
          <a:noFill/>
        </p:spPr>
      </p:pic>
      <p:sp>
        <p:nvSpPr>
          <p:cNvPr id="6" name="Line 30"/>
          <p:cNvSpPr>
            <a:spLocks noChangeShapeType="1"/>
          </p:cNvSpPr>
          <p:nvPr/>
        </p:nvSpPr>
        <p:spPr bwMode="auto">
          <a:xfrm flipH="1" flipV="1">
            <a:off x="1788041" y="1660414"/>
            <a:ext cx="287338" cy="287337"/>
          </a:xfrm>
          <a:prstGeom prst="line">
            <a:avLst/>
          </a:prstGeom>
          <a:noFill/>
          <a:ln w="9525">
            <a:solidFill>
              <a:srgbClr val="00CC66"/>
            </a:solidFill>
            <a:round/>
            <a:headEnd/>
            <a:tailEnd type="triangle" w="med" len="med"/>
          </a:ln>
          <a:effectLst/>
        </p:spPr>
        <p:txBody>
          <a:bodyPr/>
          <a:lstStyle/>
          <a:p>
            <a:endParaRPr lang="en-US"/>
          </a:p>
        </p:txBody>
      </p:sp>
      <p:sp>
        <p:nvSpPr>
          <p:cNvPr id="7" name="Text Box 31"/>
          <p:cNvSpPr txBox="1">
            <a:spLocks noChangeArrowheads="1"/>
          </p:cNvSpPr>
          <p:nvPr/>
        </p:nvSpPr>
        <p:spPr bwMode="auto">
          <a:xfrm>
            <a:off x="1211779" y="1444514"/>
            <a:ext cx="630237" cy="366712"/>
          </a:xfrm>
          <a:prstGeom prst="rect">
            <a:avLst/>
          </a:prstGeom>
          <a:noFill/>
          <a:ln w="9525">
            <a:noFill/>
            <a:miter lim="800000"/>
            <a:headEnd/>
            <a:tailEnd/>
          </a:ln>
          <a:effectLst/>
        </p:spPr>
        <p:txBody>
          <a:bodyPr wrap="none">
            <a:spAutoFit/>
          </a:bodyPr>
          <a:lstStyle/>
          <a:p>
            <a:r>
              <a:rPr lang="en-US" sz="1800" b="1" baseline="30000">
                <a:solidFill>
                  <a:srgbClr val="00CC66"/>
                </a:solidFill>
              </a:rPr>
              <a:t>A</a:t>
            </a:r>
            <a:r>
              <a:rPr lang="en-US" sz="1800" b="1">
                <a:solidFill>
                  <a:srgbClr val="00CC66"/>
                </a:solidFill>
              </a:rPr>
              <a:t>X</a:t>
            </a:r>
            <a:r>
              <a:rPr lang="en-US" sz="1800" b="1" baseline="30000">
                <a:solidFill>
                  <a:srgbClr val="00CC66"/>
                </a:solidFill>
              </a:rPr>
              <a:t>q+</a:t>
            </a:r>
          </a:p>
        </p:txBody>
      </p:sp>
      <p:sp>
        <p:nvSpPr>
          <p:cNvPr id="8" name="Line 32"/>
          <p:cNvSpPr>
            <a:spLocks noChangeShapeType="1"/>
          </p:cNvSpPr>
          <p:nvPr/>
        </p:nvSpPr>
        <p:spPr bwMode="auto">
          <a:xfrm flipH="1" flipV="1">
            <a:off x="1953141" y="1288939"/>
            <a:ext cx="144463" cy="576262"/>
          </a:xfrm>
          <a:prstGeom prst="line">
            <a:avLst/>
          </a:prstGeom>
          <a:noFill/>
          <a:ln w="9525">
            <a:solidFill>
              <a:srgbClr val="FF3300"/>
            </a:solidFill>
            <a:round/>
            <a:headEnd/>
            <a:tailEnd type="triangle" w="med" len="med"/>
          </a:ln>
          <a:effectLst/>
        </p:spPr>
        <p:txBody>
          <a:bodyPr/>
          <a:lstStyle/>
          <a:p>
            <a:endParaRPr lang="en-US"/>
          </a:p>
        </p:txBody>
      </p:sp>
      <p:sp>
        <p:nvSpPr>
          <p:cNvPr id="9" name="Text Box 34"/>
          <p:cNvSpPr txBox="1">
            <a:spLocks noChangeArrowheads="1"/>
          </p:cNvSpPr>
          <p:nvPr/>
        </p:nvSpPr>
        <p:spPr bwMode="auto">
          <a:xfrm>
            <a:off x="2003941" y="1288939"/>
            <a:ext cx="884238" cy="565150"/>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a:p>
            <a:endParaRPr lang="en-US" baseline="30000">
              <a:solidFill>
                <a:srgbClr val="0066FF"/>
              </a:solidFill>
            </a:endParaRPr>
          </a:p>
        </p:txBody>
      </p:sp>
      <p:sp>
        <p:nvSpPr>
          <p:cNvPr id="10" name="Line 36"/>
          <p:cNvSpPr>
            <a:spLocks noChangeShapeType="1"/>
          </p:cNvSpPr>
          <p:nvPr/>
        </p:nvSpPr>
        <p:spPr bwMode="auto">
          <a:xfrm flipH="1" flipV="1">
            <a:off x="2026166" y="1565164"/>
            <a:ext cx="71438" cy="288925"/>
          </a:xfrm>
          <a:prstGeom prst="line">
            <a:avLst/>
          </a:prstGeom>
          <a:noFill/>
          <a:ln w="9525">
            <a:solidFill>
              <a:srgbClr val="0066FF"/>
            </a:solidFill>
            <a:round/>
            <a:headEnd/>
            <a:tailEnd type="triangle" w="med" len="med"/>
          </a:ln>
          <a:effectLst/>
        </p:spPr>
        <p:txBody>
          <a:bodyPr/>
          <a:lstStyle/>
          <a:p>
            <a:endParaRPr lang="en-US"/>
          </a:p>
        </p:txBody>
      </p:sp>
      <p:sp>
        <p:nvSpPr>
          <p:cNvPr id="11" name="Line 38"/>
          <p:cNvSpPr>
            <a:spLocks noChangeShapeType="1"/>
          </p:cNvSpPr>
          <p:nvPr/>
        </p:nvSpPr>
        <p:spPr bwMode="auto">
          <a:xfrm flipH="1" flipV="1">
            <a:off x="1715016" y="1947751"/>
            <a:ext cx="288925" cy="71438"/>
          </a:xfrm>
          <a:prstGeom prst="line">
            <a:avLst/>
          </a:prstGeom>
          <a:noFill/>
          <a:ln w="9525">
            <a:solidFill>
              <a:srgbClr val="0066FF"/>
            </a:solidFill>
            <a:round/>
            <a:headEnd/>
            <a:tailEnd type="triangle" w="med" len="med"/>
          </a:ln>
          <a:effectLst/>
        </p:spPr>
        <p:txBody>
          <a:bodyPr/>
          <a:lstStyle/>
          <a:p>
            <a:endParaRPr lang="en-US"/>
          </a:p>
        </p:txBody>
      </p:sp>
      <p:sp>
        <p:nvSpPr>
          <p:cNvPr id="12" name="Text Box 39"/>
          <p:cNvSpPr txBox="1">
            <a:spLocks noChangeArrowheads="1"/>
          </p:cNvSpPr>
          <p:nvPr/>
        </p:nvSpPr>
        <p:spPr bwMode="auto">
          <a:xfrm>
            <a:off x="1211779" y="1947751"/>
            <a:ext cx="849312" cy="366713"/>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p:txBody>
      </p:sp>
      <p:sp>
        <p:nvSpPr>
          <p:cNvPr id="13" name="Line 40"/>
          <p:cNvSpPr>
            <a:spLocks noChangeShapeType="1"/>
          </p:cNvSpPr>
          <p:nvPr/>
        </p:nvSpPr>
        <p:spPr bwMode="auto">
          <a:xfrm>
            <a:off x="1233376" y="1786269"/>
            <a:ext cx="481640" cy="17019"/>
          </a:xfrm>
          <a:prstGeom prst="line">
            <a:avLst/>
          </a:prstGeom>
          <a:noFill/>
          <a:ln w="19050">
            <a:solidFill>
              <a:srgbClr val="FF3300"/>
            </a:solidFill>
            <a:round/>
            <a:headEnd/>
            <a:tailEnd type="triangle" w="med" len="med"/>
          </a:ln>
          <a:effectLst/>
        </p:spPr>
        <p:txBody>
          <a:bodyPr/>
          <a:lstStyle/>
          <a:p>
            <a:endParaRPr lang="en-US"/>
          </a:p>
        </p:txBody>
      </p:sp>
      <p:sp>
        <p:nvSpPr>
          <p:cNvPr id="14" name="TextBox 13"/>
          <p:cNvSpPr txBox="1"/>
          <p:nvPr/>
        </p:nvSpPr>
        <p:spPr>
          <a:xfrm>
            <a:off x="2233954" y="1701207"/>
            <a:ext cx="641521" cy="523220"/>
          </a:xfrm>
          <a:prstGeom prst="rect">
            <a:avLst/>
          </a:prstGeom>
          <a:noFill/>
        </p:spPr>
        <p:txBody>
          <a:bodyPr wrap="none" rtlCol="0">
            <a:spAutoFit/>
          </a:bodyPr>
          <a:lstStyle/>
          <a:p>
            <a:pPr algn="ctr"/>
            <a:r>
              <a:rPr lang="en-US" sz="1400" dirty="0" smtClean="0"/>
              <a:t>TSR</a:t>
            </a:r>
          </a:p>
          <a:p>
            <a:pPr algn="ctr"/>
            <a:r>
              <a:rPr lang="en-US" sz="1400" dirty="0" smtClean="0"/>
              <a:t>dipole</a:t>
            </a:r>
            <a:endParaRPr lang="en-US" sz="1400" dirty="0"/>
          </a:p>
        </p:txBody>
      </p:sp>
      <p:sp>
        <p:nvSpPr>
          <p:cNvPr id="15" name="Text Box 10"/>
          <p:cNvSpPr txBox="1">
            <a:spLocks noChangeArrowheads="1"/>
          </p:cNvSpPr>
          <p:nvPr/>
        </p:nvSpPr>
        <p:spPr bwMode="auto">
          <a:xfrm>
            <a:off x="6255898" y="3297089"/>
            <a:ext cx="2935997" cy="677108"/>
          </a:xfrm>
          <a:prstGeom prst="rect">
            <a:avLst/>
          </a:prstGeom>
          <a:noFill/>
          <a:ln w="9525">
            <a:noFill/>
            <a:miter lim="800000"/>
            <a:headEnd/>
            <a:tailEnd/>
          </a:ln>
          <a:effectLst/>
        </p:spPr>
        <p:txBody>
          <a:bodyPr wrap="none">
            <a:spAutoFit/>
          </a:bodyPr>
          <a:lstStyle/>
          <a:p>
            <a:r>
              <a:rPr lang="en-US" sz="2000" dirty="0"/>
              <a:t>R</a:t>
            </a:r>
            <a:r>
              <a:rPr lang="en-US" sz="2000" dirty="0" smtClean="0"/>
              <a:t>eactions</a:t>
            </a:r>
            <a:endParaRPr lang="en-US" dirty="0"/>
          </a:p>
          <a:p>
            <a:r>
              <a:rPr lang="en-US" sz="2000" b="1" baseline="30000" dirty="0" smtClean="0">
                <a:solidFill>
                  <a:srgbClr val="FF0000"/>
                </a:solidFill>
              </a:rPr>
              <a:t>              </a:t>
            </a:r>
            <a:r>
              <a:rPr lang="en-US" baseline="30000" dirty="0" err="1" smtClean="0">
                <a:solidFill>
                  <a:srgbClr val="FF0000"/>
                </a:solidFill>
              </a:rPr>
              <a:t>A</a:t>
            </a:r>
            <a:r>
              <a:rPr lang="en-US" dirty="0" err="1" smtClean="0">
                <a:solidFill>
                  <a:srgbClr val="FF0000"/>
                </a:solidFill>
              </a:rPr>
              <a:t>X</a:t>
            </a:r>
            <a:r>
              <a:rPr lang="en-US" baseline="30000" dirty="0" err="1" smtClean="0">
                <a:solidFill>
                  <a:srgbClr val="FF0000"/>
                </a:solidFill>
              </a:rPr>
              <a:t>q</a:t>
            </a:r>
            <a:r>
              <a:rPr lang="en-US" baseline="30000" dirty="0">
                <a:solidFill>
                  <a:srgbClr val="FF0000"/>
                </a:solidFill>
              </a:rPr>
              <a:t>+</a:t>
            </a:r>
            <a:r>
              <a:rPr lang="en-US" dirty="0">
                <a:solidFill>
                  <a:srgbClr val="FF0000"/>
                </a:solidFill>
              </a:rPr>
              <a:t>+ p </a:t>
            </a:r>
            <a:r>
              <a:rPr lang="en-US" dirty="0">
                <a:solidFill>
                  <a:srgbClr val="FF0000"/>
                </a:solidFill>
                <a:cs typeface="Times New Roman" pitchFamily="18" charset="0"/>
              </a:rPr>
              <a:t>→</a:t>
            </a:r>
            <a:r>
              <a:rPr lang="en-US" baseline="30000" dirty="0">
                <a:solidFill>
                  <a:srgbClr val="FF0000"/>
                </a:solidFill>
                <a:cs typeface="Times New Roman" pitchFamily="18" charset="0"/>
              </a:rPr>
              <a:t>A+1</a:t>
            </a:r>
            <a:r>
              <a:rPr lang="en-US" dirty="0">
                <a:solidFill>
                  <a:srgbClr val="FF0000"/>
                </a:solidFill>
                <a:cs typeface="Times New Roman" pitchFamily="18" charset="0"/>
              </a:rPr>
              <a:t>Y</a:t>
            </a:r>
            <a:r>
              <a:rPr lang="en-US" baseline="30000" dirty="0">
                <a:solidFill>
                  <a:srgbClr val="FF0000"/>
                </a:solidFill>
                <a:cs typeface="Times New Roman" pitchFamily="18" charset="0"/>
              </a:rPr>
              <a:t>(q+1)+ </a:t>
            </a:r>
            <a:r>
              <a:rPr lang="en-US" dirty="0">
                <a:solidFill>
                  <a:srgbClr val="FF0000"/>
                </a:solidFill>
                <a:cs typeface="Times New Roman" pitchFamily="18" charset="0"/>
              </a:rPr>
              <a:t>+ </a:t>
            </a:r>
            <a:r>
              <a:rPr lang="en-US" dirty="0" smtClean="0">
                <a:solidFill>
                  <a:srgbClr val="FF0000"/>
                </a:solidFill>
                <a:cs typeface="Times New Roman" pitchFamily="18" charset="0"/>
                <a:sym typeface="Symbol"/>
              </a:rPr>
              <a:t></a:t>
            </a:r>
            <a:endParaRPr lang="en-US" dirty="0">
              <a:solidFill>
                <a:srgbClr val="FF0000"/>
              </a:solidFill>
              <a:cs typeface="Times New Roman" pitchFamily="18" charset="0"/>
            </a:endParaRPr>
          </a:p>
        </p:txBody>
      </p:sp>
      <p:sp>
        <p:nvSpPr>
          <p:cNvPr id="16" name="Text Box 16"/>
          <p:cNvSpPr txBox="1">
            <a:spLocks noChangeArrowheads="1"/>
          </p:cNvSpPr>
          <p:nvPr/>
        </p:nvSpPr>
        <p:spPr bwMode="auto">
          <a:xfrm>
            <a:off x="5416260" y="3654280"/>
            <a:ext cx="901209" cy="338554"/>
          </a:xfrm>
          <a:prstGeom prst="rect">
            <a:avLst/>
          </a:prstGeom>
          <a:noFill/>
          <a:ln w="9525">
            <a:noFill/>
            <a:miter lim="800000"/>
            <a:headEnd/>
            <a:tailEnd/>
          </a:ln>
          <a:effectLst/>
        </p:spPr>
        <p:txBody>
          <a:bodyPr wrap="none">
            <a:spAutoFit/>
          </a:bodyPr>
          <a:lstStyle/>
          <a:p>
            <a:r>
              <a:rPr lang="en-US" sz="1600" dirty="0">
                <a:solidFill>
                  <a:srgbClr val="FF0000"/>
                </a:solidFill>
              </a:rPr>
              <a:t>nuclear:</a:t>
            </a:r>
          </a:p>
        </p:txBody>
      </p:sp>
      <p:sp>
        <p:nvSpPr>
          <p:cNvPr id="17" name="Text Box 17"/>
          <p:cNvSpPr txBox="1">
            <a:spLocks noChangeArrowheads="1"/>
          </p:cNvSpPr>
          <p:nvPr/>
        </p:nvSpPr>
        <p:spPr bwMode="auto">
          <a:xfrm>
            <a:off x="5391398" y="4006885"/>
            <a:ext cx="3562597" cy="646331"/>
          </a:xfrm>
          <a:prstGeom prst="rect">
            <a:avLst/>
          </a:prstGeom>
          <a:noFill/>
          <a:ln w="9525">
            <a:noFill/>
            <a:miter lim="800000"/>
            <a:headEnd/>
            <a:tailEnd/>
          </a:ln>
          <a:effectLst/>
        </p:spPr>
        <p:txBody>
          <a:bodyPr wrap="square">
            <a:spAutoFit/>
          </a:bodyPr>
          <a:lstStyle/>
          <a:p>
            <a:r>
              <a:rPr lang="en-US" dirty="0">
                <a:solidFill>
                  <a:srgbClr val="0000CC"/>
                </a:solidFill>
              </a:rPr>
              <a:t>ionization</a:t>
            </a:r>
            <a:r>
              <a:rPr lang="en-US" dirty="0" smtClean="0">
                <a:solidFill>
                  <a:srgbClr val="0000CC"/>
                </a:solidFill>
              </a:rPr>
              <a:t>:          </a:t>
            </a:r>
            <a:r>
              <a:rPr lang="en-US" baseline="30000" dirty="0" err="1" smtClean="0">
                <a:solidFill>
                  <a:srgbClr val="0000CC"/>
                </a:solidFill>
              </a:rPr>
              <a:t>A</a:t>
            </a:r>
            <a:r>
              <a:rPr lang="en-US" dirty="0" err="1" smtClean="0">
                <a:solidFill>
                  <a:srgbClr val="0000CC"/>
                </a:solidFill>
              </a:rPr>
              <a:t>X</a:t>
            </a:r>
            <a:r>
              <a:rPr lang="en-US" baseline="30000" dirty="0" err="1" smtClean="0">
                <a:solidFill>
                  <a:srgbClr val="0000CC"/>
                </a:solidFill>
              </a:rPr>
              <a:t>q</a:t>
            </a:r>
            <a:r>
              <a:rPr lang="en-US" baseline="30000" dirty="0">
                <a:solidFill>
                  <a:srgbClr val="0000CC"/>
                </a:solidFill>
              </a:rPr>
              <a:t>+</a:t>
            </a:r>
            <a:r>
              <a:rPr lang="en-US" dirty="0">
                <a:solidFill>
                  <a:srgbClr val="0000CC"/>
                </a:solidFill>
              </a:rPr>
              <a:t> </a:t>
            </a:r>
            <a:r>
              <a:rPr lang="en-US" dirty="0">
                <a:solidFill>
                  <a:srgbClr val="0000CC"/>
                </a:solidFill>
                <a:cs typeface="Times New Roman" pitchFamily="18" charset="0"/>
              </a:rPr>
              <a:t>→ </a:t>
            </a:r>
            <a:r>
              <a:rPr lang="en-US" baseline="30000" dirty="0">
                <a:solidFill>
                  <a:srgbClr val="0000CC"/>
                </a:solidFill>
                <a:cs typeface="Times New Roman" pitchFamily="18" charset="0"/>
              </a:rPr>
              <a:t>A</a:t>
            </a:r>
            <a:r>
              <a:rPr lang="en-US" dirty="0">
                <a:solidFill>
                  <a:srgbClr val="0000CC"/>
                </a:solidFill>
                <a:cs typeface="Times New Roman" pitchFamily="18" charset="0"/>
              </a:rPr>
              <a:t>X</a:t>
            </a:r>
            <a:r>
              <a:rPr lang="en-US" baseline="30000" dirty="0">
                <a:solidFill>
                  <a:srgbClr val="0000CC"/>
                </a:solidFill>
                <a:cs typeface="Times New Roman" pitchFamily="18" charset="0"/>
              </a:rPr>
              <a:t>(q+1)+ </a:t>
            </a:r>
            <a:r>
              <a:rPr lang="en-US" dirty="0">
                <a:solidFill>
                  <a:srgbClr val="0000CC"/>
                </a:solidFill>
                <a:cs typeface="Times New Roman" pitchFamily="18" charset="0"/>
              </a:rPr>
              <a:t>+e</a:t>
            </a:r>
          </a:p>
          <a:p>
            <a:r>
              <a:rPr lang="en-US" dirty="0">
                <a:solidFill>
                  <a:srgbClr val="0000CC"/>
                </a:solidFill>
                <a:cs typeface="Times New Roman" pitchFamily="18" charset="0"/>
              </a:rPr>
              <a:t>recombination: </a:t>
            </a:r>
            <a:r>
              <a:rPr lang="en-US" dirty="0" smtClean="0">
                <a:solidFill>
                  <a:srgbClr val="0000CC"/>
                </a:solidFill>
                <a:cs typeface="Times New Roman" pitchFamily="18" charset="0"/>
              </a:rPr>
              <a:t> </a:t>
            </a:r>
            <a:r>
              <a:rPr lang="en-US" baseline="30000" dirty="0" err="1" smtClean="0">
                <a:solidFill>
                  <a:srgbClr val="0000CC"/>
                </a:solidFill>
              </a:rPr>
              <a:t>A</a:t>
            </a:r>
            <a:r>
              <a:rPr lang="en-US" dirty="0" err="1" smtClean="0">
                <a:solidFill>
                  <a:srgbClr val="0000CC"/>
                </a:solidFill>
              </a:rPr>
              <a:t>X</a:t>
            </a:r>
            <a:r>
              <a:rPr lang="en-US" baseline="30000" dirty="0" err="1" smtClean="0">
                <a:solidFill>
                  <a:srgbClr val="0000CC"/>
                </a:solidFill>
              </a:rPr>
              <a:t>q</a:t>
            </a:r>
            <a:r>
              <a:rPr lang="en-US" baseline="30000" dirty="0">
                <a:solidFill>
                  <a:srgbClr val="0000CC"/>
                </a:solidFill>
              </a:rPr>
              <a:t>+ </a:t>
            </a:r>
            <a:r>
              <a:rPr lang="en-US" dirty="0">
                <a:solidFill>
                  <a:srgbClr val="0000CC"/>
                </a:solidFill>
              </a:rPr>
              <a:t>+ e → </a:t>
            </a:r>
            <a:r>
              <a:rPr lang="en-US" baseline="30000" dirty="0">
                <a:solidFill>
                  <a:srgbClr val="0000CC"/>
                </a:solidFill>
              </a:rPr>
              <a:t>A</a:t>
            </a:r>
            <a:r>
              <a:rPr lang="en-US" dirty="0">
                <a:solidFill>
                  <a:srgbClr val="0000CC"/>
                </a:solidFill>
              </a:rPr>
              <a:t>X</a:t>
            </a:r>
            <a:r>
              <a:rPr lang="en-US" baseline="30000" dirty="0">
                <a:solidFill>
                  <a:srgbClr val="0000CC"/>
                </a:solidFill>
              </a:rPr>
              <a:t>(q-1</a:t>
            </a:r>
            <a:r>
              <a:rPr lang="en-US" baseline="30000" dirty="0" smtClean="0">
                <a:solidFill>
                  <a:srgbClr val="0000CC"/>
                </a:solidFill>
              </a:rPr>
              <a:t>)+</a:t>
            </a:r>
            <a:endParaRPr lang="en-US" baseline="30000" dirty="0">
              <a:solidFill>
                <a:srgbClr val="0000CC"/>
              </a:solidFill>
              <a:cs typeface="Times New Roman" pitchFamily="18" charset="0"/>
            </a:endParaRPr>
          </a:p>
        </p:txBody>
      </p:sp>
      <p:pic>
        <p:nvPicPr>
          <p:cNvPr id="18" name="Picture 25" descr="TSR"/>
          <p:cNvPicPr>
            <a:picLocks noChangeAspect="1" noChangeArrowheads="1"/>
          </p:cNvPicPr>
          <p:nvPr/>
        </p:nvPicPr>
        <p:blipFill>
          <a:blip r:embed="rId5" cstate="print"/>
          <a:srcRect l="35142" t="25389" b="28442"/>
          <a:stretch>
            <a:fillRect/>
          </a:stretch>
        </p:blipFill>
        <p:spPr bwMode="auto">
          <a:xfrm>
            <a:off x="3583170" y="1499191"/>
            <a:ext cx="3579055" cy="1616149"/>
          </a:xfrm>
          <a:prstGeom prst="rect">
            <a:avLst/>
          </a:prstGeom>
          <a:noFill/>
        </p:spPr>
      </p:pic>
      <p:sp>
        <p:nvSpPr>
          <p:cNvPr id="19" name="Line 5"/>
          <p:cNvSpPr>
            <a:spLocks noChangeShapeType="1"/>
          </p:cNvSpPr>
          <p:nvPr/>
        </p:nvSpPr>
        <p:spPr bwMode="auto">
          <a:xfrm>
            <a:off x="6401354" y="1646717"/>
            <a:ext cx="0" cy="433388"/>
          </a:xfrm>
          <a:prstGeom prst="line">
            <a:avLst/>
          </a:prstGeom>
          <a:noFill/>
          <a:ln w="19050">
            <a:solidFill>
              <a:srgbClr val="FF3300"/>
            </a:solidFill>
            <a:round/>
            <a:headEnd/>
            <a:tailEnd type="triangle" w="med" len="med"/>
          </a:ln>
          <a:effectLst/>
        </p:spPr>
        <p:txBody>
          <a:bodyPr/>
          <a:lstStyle/>
          <a:p>
            <a:endParaRPr lang="en-US" sz="1400"/>
          </a:p>
        </p:txBody>
      </p:sp>
      <p:sp>
        <p:nvSpPr>
          <p:cNvPr id="20" name="Text Box 6"/>
          <p:cNvSpPr txBox="1">
            <a:spLocks noChangeArrowheads="1"/>
          </p:cNvSpPr>
          <p:nvPr/>
        </p:nvSpPr>
        <p:spPr bwMode="auto">
          <a:xfrm>
            <a:off x="5988566" y="830041"/>
            <a:ext cx="872162" cy="738664"/>
          </a:xfrm>
          <a:prstGeom prst="rect">
            <a:avLst/>
          </a:prstGeom>
          <a:noFill/>
          <a:ln w="9525">
            <a:noFill/>
            <a:miter lim="800000"/>
            <a:headEnd/>
            <a:tailEnd/>
          </a:ln>
          <a:effectLst/>
        </p:spPr>
        <p:txBody>
          <a:bodyPr wrap="none">
            <a:spAutoFit/>
          </a:bodyPr>
          <a:lstStyle/>
          <a:p>
            <a:r>
              <a:rPr lang="en-US" sz="1400" dirty="0"/>
              <a:t>gas jet:</a:t>
            </a:r>
          </a:p>
          <a:p>
            <a:r>
              <a:rPr lang="en-US" sz="1400" dirty="0"/>
              <a:t>hydrogen</a:t>
            </a:r>
          </a:p>
          <a:p>
            <a:r>
              <a:rPr lang="en-US" sz="1400" dirty="0"/>
              <a:t>target</a:t>
            </a:r>
          </a:p>
        </p:txBody>
      </p:sp>
      <p:sp>
        <p:nvSpPr>
          <p:cNvPr id="21" name="Text Box 27"/>
          <p:cNvSpPr txBox="1">
            <a:spLocks noChangeArrowheads="1"/>
          </p:cNvSpPr>
          <p:nvPr/>
        </p:nvSpPr>
        <p:spPr bwMode="auto">
          <a:xfrm>
            <a:off x="4040631" y="1108814"/>
            <a:ext cx="1112805" cy="307777"/>
          </a:xfrm>
          <a:prstGeom prst="rect">
            <a:avLst/>
          </a:prstGeom>
          <a:noFill/>
          <a:ln w="9525">
            <a:noFill/>
            <a:miter lim="800000"/>
            <a:headEnd/>
            <a:tailEnd/>
          </a:ln>
          <a:effectLst/>
        </p:spPr>
        <p:txBody>
          <a:bodyPr wrap="none">
            <a:spAutoFit/>
          </a:bodyPr>
          <a:lstStyle/>
          <a:p>
            <a:r>
              <a:rPr lang="en-US" sz="1400" dirty="0"/>
              <a:t>  </a:t>
            </a:r>
            <a:r>
              <a:rPr lang="en-US" sz="1400" dirty="0" err="1"/>
              <a:t>quadrupole</a:t>
            </a:r>
            <a:endParaRPr lang="en-US" sz="1400" dirty="0"/>
          </a:p>
        </p:txBody>
      </p:sp>
      <p:sp>
        <p:nvSpPr>
          <p:cNvPr id="22" name="Line 28"/>
          <p:cNvSpPr>
            <a:spLocks noChangeShapeType="1"/>
          </p:cNvSpPr>
          <p:nvPr/>
        </p:nvSpPr>
        <p:spPr bwMode="auto">
          <a:xfrm flipH="1">
            <a:off x="4409522" y="1477926"/>
            <a:ext cx="279436" cy="448894"/>
          </a:xfrm>
          <a:prstGeom prst="line">
            <a:avLst/>
          </a:prstGeom>
          <a:noFill/>
          <a:ln w="19050">
            <a:solidFill>
              <a:srgbClr val="0066FF"/>
            </a:solidFill>
            <a:round/>
            <a:headEnd/>
            <a:tailEnd type="triangle" w="med" len="med"/>
          </a:ln>
          <a:effectLst/>
        </p:spPr>
        <p:txBody>
          <a:bodyPr/>
          <a:lstStyle/>
          <a:p>
            <a:endParaRPr lang="en-US"/>
          </a:p>
        </p:txBody>
      </p:sp>
      <p:sp>
        <p:nvSpPr>
          <p:cNvPr id="23" name="Line 7"/>
          <p:cNvSpPr>
            <a:spLocks noChangeShapeType="1"/>
          </p:cNvSpPr>
          <p:nvPr/>
        </p:nvSpPr>
        <p:spPr bwMode="auto">
          <a:xfrm flipH="1" flipV="1">
            <a:off x="7251552" y="2328161"/>
            <a:ext cx="503238" cy="0"/>
          </a:xfrm>
          <a:prstGeom prst="line">
            <a:avLst/>
          </a:prstGeom>
          <a:noFill/>
          <a:ln w="19050">
            <a:solidFill>
              <a:srgbClr val="00CC66"/>
            </a:solidFill>
            <a:round/>
            <a:headEnd/>
            <a:tailEnd type="triangle" w="med" len="med"/>
          </a:ln>
          <a:effectLst/>
        </p:spPr>
        <p:txBody>
          <a:bodyPr/>
          <a:lstStyle/>
          <a:p>
            <a:endParaRPr lang="en-US"/>
          </a:p>
        </p:txBody>
      </p:sp>
      <p:sp>
        <p:nvSpPr>
          <p:cNvPr id="24" name="Text Box 8"/>
          <p:cNvSpPr txBox="1">
            <a:spLocks noChangeArrowheads="1"/>
          </p:cNvSpPr>
          <p:nvPr/>
        </p:nvSpPr>
        <p:spPr bwMode="auto">
          <a:xfrm>
            <a:off x="7172029" y="1585987"/>
            <a:ext cx="1120775" cy="701675"/>
          </a:xfrm>
          <a:prstGeom prst="rect">
            <a:avLst/>
          </a:prstGeom>
          <a:noFill/>
          <a:ln w="9525">
            <a:noFill/>
            <a:miter lim="800000"/>
            <a:headEnd/>
            <a:tailEnd/>
          </a:ln>
          <a:effectLst/>
        </p:spPr>
        <p:txBody>
          <a:bodyPr>
            <a:spAutoFit/>
          </a:bodyPr>
          <a:lstStyle/>
          <a:p>
            <a:r>
              <a:rPr lang="en-US" dirty="0">
                <a:solidFill>
                  <a:srgbClr val="00CC66"/>
                </a:solidFill>
              </a:rPr>
              <a:t>stored </a:t>
            </a:r>
          </a:p>
          <a:p>
            <a:r>
              <a:rPr lang="en-US" dirty="0">
                <a:solidFill>
                  <a:srgbClr val="00CC66"/>
                </a:solidFill>
              </a:rPr>
              <a:t>ion beam</a:t>
            </a:r>
          </a:p>
        </p:txBody>
      </p:sp>
      <p:sp>
        <p:nvSpPr>
          <p:cNvPr id="25" name="Text Box 9"/>
          <p:cNvSpPr txBox="1">
            <a:spLocks noChangeArrowheads="1"/>
          </p:cNvSpPr>
          <p:nvPr/>
        </p:nvSpPr>
        <p:spPr bwMode="auto">
          <a:xfrm>
            <a:off x="7107090" y="2399599"/>
            <a:ext cx="779462" cy="457200"/>
          </a:xfrm>
          <a:prstGeom prst="rect">
            <a:avLst/>
          </a:prstGeom>
          <a:noFill/>
          <a:ln w="9525">
            <a:noFill/>
            <a:miter lim="800000"/>
            <a:headEnd/>
            <a:tailEnd/>
          </a:ln>
          <a:effectLst/>
        </p:spPr>
        <p:txBody>
          <a:bodyPr wrap="none">
            <a:spAutoFit/>
          </a:bodyPr>
          <a:lstStyle/>
          <a:p>
            <a:r>
              <a:rPr lang="en-US" sz="2400" b="1" baseline="30000" dirty="0" err="1">
                <a:solidFill>
                  <a:srgbClr val="00CC66"/>
                </a:solidFill>
              </a:rPr>
              <a:t>A</a:t>
            </a:r>
            <a:r>
              <a:rPr lang="en-US" sz="2400" b="1" dirty="0" err="1">
                <a:solidFill>
                  <a:srgbClr val="00CC66"/>
                </a:solidFill>
              </a:rPr>
              <a:t>X</a:t>
            </a:r>
            <a:r>
              <a:rPr lang="en-US" sz="2400" b="1" baseline="30000" dirty="0" err="1">
                <a:solidFill>
                  <a:srgbClr val="00CC66"/>
                </a:solidFill>
              </a:rPr>
              <a:t>q</a:t>
            </a:r>
            <a:r>
              <a:rPr lang="en-US" sz="2400" b="1" baseline="30000" dirty="0">
                <a:solidFill>
                  <a:srgbClr val="00CC66"/>
                </a:solidFill>
              </a:rPr>
              <a:t>+</a:t>
            </a:r>
          </a:p>
        </p:txBody>
      </p:sp>
      <p:sp>
        <p:nvSpPr>
          <p:cNvPr id="26" name="Text Box 17"/>
          <p:cNvSpPr txBox="1">
            <a:spLocks noChangeArrowheads="1"/>
          </p:cNvSpPr>
          <p:nvPr/>
        </p:nvSpPr>
        <p:spPr bwMode="auto">
          <a:xfrm>
            <a:off x="308759" y="3533808"/>
            <a:ext cx="4605043" cy="677108"/>
          </a:xfrm>
          <a:prstGeom prst="rect">
            <a:avLst/>
          </a:prstGeom>
          <a:noFill/>
          <a:ln w="9525">
            <a:noFill/>
            <a:miter lim="800000"/>
            <a:headEnd/>
            <a:tailEnd/>
          </a:ln>
          <a:effectLst/>
        </p:spPr>
        <p:txBody>
          <a:bodyPr wrap="none">
            <a:spAutoFit/>
          </a:bodyPr>
          <a:lstStyle/>
          <a:p>
            <a:r>
              <a:rPr lang="en-US" sz="2000" dirty="0" smtClean="0">
                <a:solidFill>
                  <a:srgbClr val="FF9900"/>
                </a:solidFill>
              </a:rPr>
              <a:t>Issue</a:t>
            </a:r>
          </a:p>
          <a:p>
            <a:pPr>
              <a:buFont typeface="Symbol" pitchFamily="18" charset="2"/>
              <a:buChar char="Þ"/>
            </a:pPr>
            <a:r>
              <a:rPr lang="en-US" dirty="0" smtClean="0">
                <a:solidFill>
                  <a:srgbClr val="FF9900"/>
                </a:solidFill>
              </a:rPr>
              <a:t> rigidities </a:t>
            </a:r>
            <a:r>
              <a:rPr lang="en-US" dirty="0">
                <a:solidFill>
                  <a:srgbClr val="FF9900"/>
                </a:solidFill>
              </a:rPr>
              <a:t>of </a:t>
            </a:r>
            <a:r>
              <a:rPr lang="en-US" b="1" baseline="30000" dirty="0">
                <a:solidFill>
                  <a:srgbClr val="FF9900"/>
                </a:solidFill>
              </a:rPr>
              <a:t>A</a:t>
            </a:r>
            <a:r>
              <a:rPr lang="en-US" b="1" dirty="0">
                <a:solidFill>
                  <a:srgbClr val="FF9900"/>
                </a:solidFill>
              </a:rPr>
              <a:t>X</a:t>
            </a:r>
            <a:r>
              <a:rPr lang="en-US" b="1" baseline="30000" dirty="0">
                <a:solidFill>
                  <a:srgbClr val="FF9900"/>
                </a:solidFill>
              </a:rPr>
              <a:t>(q+1)+</a:t>
            </a:r>
            <a:r>
              <a:rPr lang="en-US" baseline="30000" dirty="0">
                <a:solidFill>
                  <a:srgbClr val="FF9900"/>
                </a:solidFill>
              </a:rPr>
              <a:t>  </a:t>
            </a:r>
            <a:r>
              <a:rPr lang="en-US" dirty="0">
                <a:solidFill>
                  <a:srgbClr val="FF9900"/>
                </a:solidFill>
              </a:rPr>
              <a:t>and</a:t>
            </a:r>
            <a:r>
              <a:rPr lang="en-US" baseline="30000" dirty="0">
                <a:solidFill>
                  <a:srgbClr val="FF9900"/>
                </a:solidFill>
              </a:rPr>
              <a:t> </a:t>
            </a:r>
            <a:r>
              <a:rPr lang="en-US" b="1" baseline="30000" dirty="0">
                <a:solidFill>
                  <a:srgbClr val="FF9900"/>
                </a:solidFill>
              </a:rPr>
              <a:t>A+1</a:t>
            </a:r>
            <a:r>
              <a:rPr lang="en-US" b="1" dirty="0">
                <a:solidFill>
                  <a:srgbClr val="FF9900"/>
                </a:solidFill>
              </a:rPr>
              <a:t>Y</a:t>
            </a:r>
            <a:r>
              <a:rPr lang="en-US" b="1" baseline="30000" dirty="0">
                <a:solidFill>
                  <a:srgbClr val="FF9900"/>
                </a:solidFill>
              </a:rPr>
              <a:t>(q+1)+ </a:t>
            </a:r>
            <a:r>
              <a:rPr lang="en-US" dirty="0">
                <a:solidFill>
                  <a:srgbClr val="FF9900"/>
                </a:solidFill>
              </a:rPr>
              <a:t>are </a:t>
            </a:r>
            <a:r>
              <a:rPr lang="en-US" dirty="0" smtClean="0">
                <a:solidFill>
                  <a:srgbClr val="FF9900"/>
                </a:solidFill>
              </a:rPr>
              <a:t>equal</a:t>
            </a:r>
            <a:endParaRPr lang="en-US" dirty="0">
              <a:solidFill>
                <a:srgbClr val="FF9900"/>
              </a:solidFill>
            </a:endParaRPr>
          </a:p>
        </p:txBody>
      </p:sp>
      <p:sp>
        <p:nvSpPr>
          <p:cNvPr id="27" name="Text Box 33"/>
          <p:cNvSpPr txBox="1">
            <a:spLocks noChangeArrowheads="1"/>
          </p:cNvSpPr>
          <p:nvPr/>
        </p:nvSpPr>
        <p:spPr bwMode="auto">
          <a:xfrm>
            <a:off x="1718265" y="907793"/>
            <a:ext cx="1058863" cy="366712"/>
          </a:xfrm>
          <a:prstGeom prst="rect">
            <a:avLst/>
          </a:prstGeom>
          <a:noFill/>
          <a:ln w="9525">
            <a:noFill/>
            <a:miter lim="800000"/>
            <a:headEnd/>
            <a:tailEnd/>
          </a:ln>
          <a:effectLst/>
        </p:spPr>
        <p:txBody>
          <a:bodyPr wrap="none">
            <a:spAutoFit/>
          </a:bodyPr>
          <a:lstStyle/>
          <a:p>
            <a:r>
              <a:rPr lang="en-US" sz="1800" b="1" baseline="30000" dirty="0">
                <a:solidFill>
                  <a:srgbClr val="FF3300"/>
                </a:solidFill>
              </a:rPr>
              <a:t>A+1</a:t>
            </a:r>
            <a:r>
              <a:rPr lang="en-US" sz="1800" b="1" dirty="0">
                <a:solidFill>
                  <a:srgbClr val="FF3300"/>
                </a:solidFill>
              </a:rPr>
              <a:t>Y</a:t>
            </a:r>
            <a:r>
              <a:rPr lang="en-US" sz="1800" b="1" baseline="30000" dirty="0">
                <a:solidFill>
                  <a:srgbClr val="FF3300"/>
                </a:solidFill>
              </a:rPr>
              <a:t>(q+1)+</a:t>
            </a:r>
          </a:p>
        </p:txBody>
      </p:sp>
      <p:cxnSp>
        <p:nvCxnSpPr>
          <p:cNvPr id="29" name="Straight Arrow Connector 28"/>
          <p:cNvCxnSpPr/>
          <p:nvPr/>
        </p:nvCxnSpPr>
        <p:spPr>
          <a:xfrm rot="5400000" flipH="1" flipV="1">
            <a:off x="6140303" y="2929270"/>
            <a:ext cx="489097" cy="318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2188534" y="2528777"/>
            <a:ext cx="489097" cy="318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 Box 10"/>
          <p:cNvSpPr txBox="1">
            <a:spLocks noChangeArrowheads="1"/>
          </p:cNvSpPr>
          <p:nvPr/>
        </p:nvSpPr>
        <p:spPr bwMode="auto">
          <a:xfrm>
            <a:off x="1873103" y="2817887"/>
            <a:ext cx="1090363" cy="338554"/>
          </a:xfrm>
          <a:prstGeom prst="rect">
            <a:avLst/>
          </a:prstGeom>
          <a:noFill/>
          <a:ln w="9525">
            <a:noFill/>
            <a:miter lim="800000"/>
            <a:headEnd/>
            <a:tailEnd/>
          </a:ln>
          <a:effectLst/>
        </p:spPr>
        <p:txBody>
          <a:bodyPr wrap="none">
            <a:spAutoFit/>
          </a:bodyPr>
          <a:lstStyle/>
          <a:p>
            <a:r>
              <a:rPr lang="en-US" sz="1600" b="1" dirty="0" smtClean="0">
                <a:solidFill>
                  <a:srgbClr val="0066FF"/>
                </a:solidFill>
              </a:rPr>
              <a:t>separation</a:t>
            </a:r>
            <a:endParaRPr lang="en-US" sz="1600" b="1" dirty="0">
              <a:solidFill>
                <a:srgbClr val="0066FF"/>
              </a:solidFill>
            </a:endParaRPr>
          </a:p>
        </p:txBody>
      </p:sp>
      <p:sp>
        <p:nvSpPr>
          <p:cNvPr id="33" name="Text Box 13"/>
          <p:cNvSpPr txBox="1">
            <a:spLocks noChangeArrowheads="1"/>
          </p:cNvSpPr>
          <p:nvPr/>
        </p:nvSpPr>
        <p:spPr bwMode="auto">
          <a:xfrm>
            <a:off x="286835" y="4527045"/>
            <a:ext cx="4544706" cy="400110"/>
          </a:xfrm>
          <a:prstGeom prst="rect">
            <a:avLst/>
          </a:prstGeom>
          <a:noFill/>
          <a:ln w="9525">
            <a:noFill/>
            <a:miter lim="800000"/>
            <a:headEnd/>
            <a:tailEnd/>
          </a:ln>
          <a:effectLst/>
        </p:spPr>
        <p:txBody>
          <a:bodyPr wrap="none">
            <a:spAutoFit/>
          </a:bodyPr>
          <a:lstStyle/>
          <a:p>
            <a:r>
              <a:rPr lang="en-GB" sz="2000" dirty="0">
                <a:solidFill>
                  <a:srgbClr val="FF9900"/>
                </a:solidFill>
              </a:rPr>
              <a:t>Energy deviation of </a:t>
            </a:r>
            <a:r>
              <a:rPr lang="en-GB" sz="2000" baseline="30000" dirty="0">
                <a:solidFill>
                  <a:srgbClr val="FF0000"/>
                </a:solidFill>
              </a:rPr>
              <a:t>A+1</a:t>
            </a:r>
            <a:r>
              <a:rPr lang="en-GB" sz="2000" dirty="0">
                <a:solidFill>
                  <a:srgbClr val="FF0000"/>
                </a:solidFill>
              </a:rPr>
              <a:t>Y</a:t>
            </a:r>
            <a:r>
              <a:rPr lang="en-GB" sz="2000" baseline="30000" dirty="0">
                <a:solidFill>
                  <a:srgbClr val="FF0000"/>
                </a:solidFill>
              </a:rPr>
              <a:t>(q+1)+</a:t>
            </a:r>
            <a:r>
              <a:rPr lang="en-GB" sz="2000" dirty="0">
                <a:solidFill>
                  <a:srgbClr val="FF0000"/>
                </a:solidFill>
              </a:rPr>
              <a:t> and </a:t>
            </a:r>
            <a:r>
              <a:rPr lang="en-GB" sz="2000" baseline="30000" dirty="0">
                <a:solidFill>
                  <a:srgbClr val="FF0000"/>
                </a:solidFill>
              </a:rPr>
              <a:t>A</a:t>
            </a:r>
            <a:r>
              <a:rPr lang="en-GB" sz="2000" dirty="0">
                <a:solidFill>
                  <a:srgbClr val="FF0000"/>
                </a:solidFill>
              </a:rPr>
              <a:t>X</a:t>
            </a:r>
            <a:r>
              <a:rPr lang="en-GB" sz="2000" baseline="30000" dirty="0">
                <a:solidFill>
                  <a:srgbClr val="FF0000"/>
                </a:solidFill>
              </a:rPr>
              <a:t>(q+1)+</a:t>
            </a:r>
          </a:p>
        </p:txBody>
      </p:sp>
      <p:graphicFrame>
        <p:nvGraphicFramePr>
          <p:cNvPr id="34" name="Object 14"/>
          <p:cNvGraphicFramePr>
            <a:graphicFrameLocks noChangeAspect="1"/>
          </p:cNvGraphicFramePr>
          <p:nvPr/>
        </p:nvGraphicFramePr>
        <p:xfrm>
          <a:off x="1592402" y="5031179"/>
          <a:ext cx="1479550" cy="658813"/>
        </p:xfrm>
        <a:graphic>
          <a:graphicData uri="http://schemas.openxmlformats.org/presentationml/2006/ole">
            <p:oleObj spid="_x0000_s156674" name="Equation" r:id="rId6" imgW="939600" imgH="419040" progId="Equation.3">
              <p:embed/>
            </p:oleObj>
          </a:graphicData>
        </a:graphic>
      </p:graphicFrame>
      <p:sp>
        <p:nvSpPr>
          <p:cNvPr id="35" name="Text Box 21"/>
          <p:cNvSpPr txBox="1">
            <a:spLocks noChangeArrowheads="1"/>
          </p:cNvSpPr>
          <p:nvPr/>
        </p:nvSpPr>
        <p:spPr bwMode="auto">
          <a:xfrm>
            <a:off x="551055" y="6858000"/>
            <a:ext cx="995016" cy="369332"/>
          </a:xfrm>
          <a:prstGeom prst="rect">
            <a:avLst/>
          </a:prstGeom>
          <a:noFill/>
          <a:ln w="9525">
            <a:noFill/>
            <a:miter lim="800000"/>
            <a:headEnd/>
            <a:tailEnd/>
          </a:ln>
          <a:effectLst/>
        </p:spPr>
        <p:txBody>
          <a:bodyPr wrap="none">
            <a:spAutoFit/>
          </a:bodyPr>
          <a:lstStyle/>
          <a:p>
            <a:r>
              <a:rPr lang="en-GB" dirty="0">
                <a:solidFill>
                  <a:srgbClr val="0033CC"/>
                </a:solidFill>
              </a:rPr>
              <a:t>example</a:t>
            </a:r>
          </a:p>
        </p:txBody>
      </p:sp>
      <p:sp>
        <p:nvSpPr>
          <p:cNvPr id="36" name="Text Box 22"/>
          <p:cNvSpPr txBox="1">
            <a:spLocks noChangeArrowheads="1"/>
          </p:cNvSpPr>
          <p:nvPr/>
        </p:nvSpPr>
        <p:spPr bwMode="auto">
          <a:xfrm>
            <a:off x="326186" y="7238275"/>
            <a:ext cx="1514454" cy="400110"/>
          </a:xfrm>
          <a:prstGeom prst="rect">
            <a:avLst/>
          </a:prstGeom>
          <a:noFill/>
          <a:ln w="9525">
            <a:noFill/>
            <a:miter lim="800000"/>
            <a:headEnd/>
            <a:tailEnd/>
          </a:ln>
          <a:effectLst/>
        </p:spPr>
        <p:txBody>
          <a:bodyPr wrap="none">
            <a:spAutoFit/>
          </a:bodyPr>
          <a:lstStyle/>
          <a:p>
            <a:r>
              <a:rPr lang="en-GB" sz="2000" baseline="30000" dirty="0" err="1"/>
              <a:t>A</a:t>
            </a:r>
            <a:r>
              <a:rPr lang="en-GB" sz="2000" dirty="0" err="1"/>
              <a:t>X</a:t>
            </a:r>
            <a:r>
              <a:rPr lang="en-GB" sz="2000" baseline="30000" dirty="0" err="1"/>
              <a:t>q</a:t>
            </a:r>
            <a:r>
              <a:rPr lang="en-GB" sz="2000" baseline="30000" dirty="0"/>
              <a:t>+ </a:t>
            </a:r>
            <a:r>
              <a:rPr lang="en-GB" sz="2000" dirty="0"/>
              <a:t>:  </a:t>
            </a:r>
            <a:r>
              <a:rPr lang="en-GB" sz="2000" baseline="30000" dirty="0"/>
              <a:t>96</a:t>
            </a:r>
            <a:r>
              <a:rPr lang="en-GB" sz="2000" dirty="0"/>
              <a:t>Ru</a:t>
            </a:r>
            <a:r>
              <a:rPr lang="en-GB" sz="2000" baseline="30000" dirty="0"/>
              <a:t>26+</a:t>
            </a:r>
          </a:p>
        </p:txBody>
      </p:sp>
      <p:graphicFrame>
        <p:nvGraphicFramePr>
          <p:cNvPr id="37" name="Object 23"/>
          <p:cNvGraphicFramePr>
            <a:graphicFrameLocks noChangeAspect="1"/>
          </p:cNvGraphicFramePr>
          <p:nvPr/>
        </p:nvGraphicFramePr>
        <p:xfrm>
          <a:off x="2048585" y="7054673"/>
          <a:ext cx="1169175" cy="623855"/>
        </p:xfrm>
        <a:graphic>
          <a:graphicData uri="http://schemas.openxmlformats.org/presentationml/2006/ole">
            <p:oleObj spid="_x0000_s156675" name="Formel" r:id="rId7" imgW="736560" imgH="393480" progId="Equation.3">
              <p:embed/>
            </p:oleObj>
          </a:graphicData>
        </a:graphic>
      </p:graphicFrame>
      <p:sp>
        <p:nvSpPr>
          <p:cNvPr id="38" name="TextBox 37"/>
          <p:cNvSpPr txBox="1"/>
          <p:nvPr/>
        </p:nvSpPr>
        <p:spPr>
          <a:xfrm>
            <a:off x="6442536" y="5177375"/>
            <a:ext cx="2012695" cy="1354054"/>
          </a:xfrm>
          <a:prstGeom prst="rect">
            <a:avLst/>
          </a:prstGeom>
          <a:noFill/>
        </p:spPr>
        <p:txBody>
          <a:bodyPr wrap="square" rtlCol="0">
            <a:spAutoFit/>
          </a:bodyPr>
          <a:lstStyle/>
          <a:p>
            <a:pPr>
              <a:buFont typeface="Symbol"/>
              <a:buChar char="Þ"/>
            </a:pPr>
            <a:r>
              <a:rPr lang="en-US" sz="2000" dirty="0" smtClean="0">
                <a:solidFill>
                  <a:srgbClr val="FF0000"/>
                </a:solidFill>
              </a:rPr>
              <a:t> experiment has to be carried </a:t>
            </a:r>
          </a:p>
          <a:p>
            <a:r>
              <a:rPr lang="en-US" sz="2000" dirty="0" smtClean="0">
                <a:solidFill>
                  <a:srgbClr val="FF0000"/>
                </a:solidFill>
              </a:rPr>
              <a:t>out with bare </a:t>
            </a:r>
            <a:r>
              <a:rPr lang="en-US" sz="2000" b="1" baseline="30000" dirty="0" err="1" smtClean="0">
                <a:solidFill>
                  <a:srgbClr val="FF0000"/>
                </a:solidFill>
              </a:rPr>
              <a:t>A</a:t>
            </a:r>
            <a:r>
              <a:rPr lang="en-US" sz="2000" b="1" dirty="0" err="1" smtClean="0">
                <a:solidFill>
                  <a:srgbClr val="FF0000"/>
                </a:solidFill>
              </a:rPr>
              <a:t>X</a:t>
            </a:r>
            <a:r>
              <a:rPr lang="en-US" sz="2000" b="1" baseline="30000" dirty="0" err="1" smtClean="0">
                <a:solidFill>
                  <a:srgbClr val="FF0000"/>
                </a:solidFill>
              </a:rPr>
              <a:t>q</a:t>
            </a:r>
            <a:r>
              <a:rPr lang="en-US" sz="2000" b="1" baseline="30000" dirty="0" smtClean="0">
                <a:solidFill>
                  <a:srgbClr val="FF0000"/>
                </a:solidFill>
              </a:rPr>
              <a:t>+</a:t>
            </a:r>
            <a:r>
              <a:rPr lang="en-US" sz="2000" dirty="0" smtClean="0">
                <a:solidFill>
                  <a:srgbClr val="FF0000"/>
                </a:solidFill>
              </a:rPr>
              <a:t> ions</a:t>
            </a:r>
            <a:endParaRPr lang="en-US" sz="2000" dirty="0">
              <a:solidFill>
                <a:srgbClr val="FF0000"/>
              </a:solidFill>
            </a:endParaRPr>
          </a:p>
        </p:txBody>
      </p:sp>
      <p:sp>
        <p:nvSpPr>
          <p:cNvPr id="40" name="TextBox 39"/>
          <p:cNvSpPr txBox="1"/>
          <p:nvPr/>
        </p:nvSpPr>
        <p:spPr>
          <a:xfrm>
            <a:off x="3645725" y="6581001"/>
            <a:ext cx="1789080" cy="276999"/>
          </a:xfrm>
          <a:prstGeom prst="rect">
            <a:avLst/>
          </a:prstGeom>
          <a:noFill/>
        </p:spPr>
        <p:txBody>
          <a:bodyPr wrap="none" rtlCol="0">
            <a:spAutoFit/>
          </a:bodyPr>
          <a:lstStyle/>
          <a:p>
            <a:r>
              <a:rPr lang="en-US" sz="1200" dirty="0" smtClean="0"/>
              <a:t>Slide info from M. Grieser</a:t>
            </a:r>
            <a:endParaRPr lang="en-US" sz="1200" dirty="0"/>
          </a:p>
        </p:txBody>
      </p:sp>
      <p:sp>
        <p:nvSpPr>
          <p:cNvPr id="39" name="TextBox 38"/>
          <p:cNvSpPr txBox="1"/>
          <p:nvPr/>
        </p:nvSpPr>
        <p:spPr>
          <a:xfrm>
            <a:off x="285008" y="6008914"/>
            <a:ext cx="4455002" cy="369332"/>
          </a:xfrm>
          <a:prstGeom prst="rect">
            <a:avLst/>
          </a:prstGeom>
          <a:noFill/>
        </p:spPr>
        <p:txBody>
          <a:bodyPr wrap="none" rtlCol="0">
            <a:spAutoFit/>
          </a:bodyPr>
          <a:lstStyle/>
          <a:p>
            <a:r>
              <a:rPr lang="en-US" dirty="0" smtClean="0">
                <a:solidFill>
                  <a:srgbClr val="FF6600"/>
                </a:solidFill>
              </a:rPr>
              <a:t>Dead-time /pile-up due to high flux </a:t>
            </a:r>
            <a:r>
              <a:rPr lang="en-US" baseline="30000" dirty="0" smtClean="0">
                <a:solidFill>
                  <a:srgbClr val="0000CC"/>
                </a:solidFill>
              </a:rPr>
              <a:t>A</a:t>
            </a:r>
            <a:r>
              <a:rPr lang="en-US" dirty="0" smtClean="0">
                <a:solidFill>
                  <a:srgbClr val="0000CC"/>
                </a:solidFill>
              </a:rPr>
              <a:t>X</a:t>
            </a:r>
            <a:r>
              <a:rPr lang="en-US" baseline="30000" dirty="0" smtClean="0">
                <a:solidFill>
                  <a:srgbClr val="0000CC"/>
                </a:solidFill>
              </a:rPr>
              <a:t>(q+1)+</a:t>
            </a:r>
            <a:endParaRPr lang="en-US" baseline="300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P spid="38"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3"/>
          <p:cNvGraphicFramePr>
            <a:graphicFrameLocks noGrp="1"/>
          </p:cNvGraphicFramePr>
          <p:nvPr/>
        </p:nvGraphicFramePr>
        <p:xfrm>
          <a:off x="4880761" y="2338449"/>
          <a:ext cx="4108863" cy="1717548"/>
        </p:xfrm>
        <a:graphic>
          <a:graphicData uri="http://schemas.openxmlformats.org/drawingml/2006/table">
            <a:tbl>
              <a:tblPr/>
              <a:tblGrid>
                <a:gridCol w="1749831"/>
                <a:gridCol w="1270248"/>
                <a:gridCol w="1088784"/>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Superbreeder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REXEBIS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current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 A</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0.3 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current density</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&gt;50 kA/cm2</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150 A/cm2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Electron beam energy</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&gt;100 </a:t>
                      </a:r>
                      <a:r>
                        <a:rPr kumimoji="0" lang="en-GB" sz="1400" b="0" i="0" u="none" strike="noStrike" cap="none" normalizeH="0" baseline="0" dirty="0" err="1" smtClean="0">
                          <a:ln>
                            <a:noFill/>
                          </a:ln>
                          <a:solidFill>
                            <a:schemeClr val="accent6">
                              <a:lumMod val="50000"/>
                            </a:schemeClr>
                          </a:solidFill>
                          <a:effectLst/>
                          <a:latin typeface="Calibri" pitchFamily="34" charset="0"/>
                          <a:cs typeface="Times New Roman" pitchFamily="18" charset="0"/>
                        </a:rPr>
                        <a:t>keV</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&lt;5 </a:t>
                      </a:r>
                      <a:r>
                        <a:rPr kumimoji="0" lang="en-US" sz="1400" b="0" i="0" u="none" strike="noStrike" cap="none" normalizeH="0" baseline="0" dirty="0" err="1" smtClean="0">
                          <a:ln>
                            <a:noFill/>
                          </a:ln>
                          <a:solidFill>
                            <a:srgbClr val="0000CC"/>
                          </a:solidFill>
                          <a:effectLst/>
                          <a:latin typeface="Calibri" pitchFamily="34" charset="0"/>
                          <a:ea typeface="Calibri" pitchFamily="34" charset="0"/>
                          <a:cs typeface="Times New Roman" pitchFamily="18" charset="0"/>
                        </a:rPr>
                        <a:t>keV</a:t>
                      </a:r>
                      <a:endPar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Solenoid field</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&gt;6 T</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2 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Full-field trap length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&gt;50 cm</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80 cm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100" b="0" i="0" u="none" strike="noStrike" cap="none" normalizeH="0" baseline="0" smtClean="0">
                          <a:ln>
                            <a:noFill/>
                          </a:ln>
                          <a:solidFill>
                            <a:schemeClr val="tx1"/>
                          </a:solidFill>
                          <a:effectLst/>
                          <a:latin typeface="Calibri" pitchFamily="34" charset="0"/>
                          <a:cs typeface="Times New Roman" pitchFamily="18" charset="0"/>
                        </a:rPr>
                        <a:t>Trap region pressure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1400" b="0" i="0" u="none" strike="noStrike" cap="none" normalizeH="0" baseline="0" dirty="0" smtClean="0">
                          <a:ln>
                            <a:noFill/>
                          </a:ln>
                          <a:solidFill>
                            <a:schemeClr val="accent6">
                              <a:lumMod val="50000"/>
                            </a:schemeClr>
                          </a:solidFill>
                          <a:effectLst/>
                          <a:latin typeface="Calibri" pitchFamily="34" charset="0"/>
                          <a:cs typeface="Times New Roman" pitchFamily="18" charset="0"/>
                        </a:rPr>
                        <a:t>&lt;1E-13 mbar</a:t>
                      </a:r>
                      <a:endParaRPr kumimoji="0" lang="en-US" sz="1400" b="0" i="0" u="none" strike="noStrike" cap="none" normalizeH="0" baseline="0" dirty="0" smtClean="0">
                        <a:ln>
                          <a:noFill/>
                        </a:ln>
                        <a:solidFill>
                          <a:schemeClr val="accent6">
                            <a:lumMod val="50000"/>
                          </a:schemeClr>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1E-11 mbar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Rectangle 1"/>
          <p:cNvSpPr>
            <a:spLocks noChangeArrowheads="1"/>
          </p:cNvSpPr>
          <p:nvPr/>
        </p:nvSpPr>
        <p:spPr bwMode="auto">
          <a:xfrm>
            <a:off x="4880752" y="3987484"/>
            <a:ext cx="4120738" cy="461665"/>
          </a:xfrm>
          <a:prstGeom prst="rect">
            <a:avLst/>
          </a:prstGeom>
          <a:noFill/>
          <a:ln w="9525">
            <a:noFill/>
            <a:miter lim="800000"/>
            <a:headEnd/>
            <a:tailEnd/>
          </a:ln>
        </p:spPr>
        <p:txBody>
          <a:bodyPr wrap="square" anchor="ctr">
            <a:spAutoFit/>
          </a:bodyPr>
          <a:lstStyle/>
          <a:p>
            <a:r>
              <a:rPr lang="en-GB" sz="1200" dirty="0">
                <a:latin typeface="Constantia" pitchFamily="18" charset="0"/>
                <a:ea typeface="Calibri" pitchFamily="34" charset="0"/>
                <a:cs typeface="Times New Roman" pitchFamily="18" charset="0"/>
              </a:rPr>
              <a:t>Main design parameters for an upgraded EBIS/T charge breeder aimed to produce very highly charged </a:t>
            </a:r>
            <a:r>
              <a:rPr lang="en-GB" sz="1200" dirty="0" smtClean="0">
                <a:latin typeface="Constantia" pitchFamily="18" charset="0"/>
                <a:ea typeface="Calibri" pitchFamily="34" charset="0"/>
                <a:cs typeface="Times New Roman" pitchFamily="18" charset="0"/>
              </a:rPr>
              <a:t>ions</a:t>
            </a:r>
            <a:endParaRPr lang="en-GB" sz="2800" dirty="0">
              <a:latin typeface="Constantia" pitchFamily="18" charset="0"/>
              <a:ea typeface="Calibri" pitchFamily="34" charset="0"/>
              <a:cs typeface="Times New Roman" pitchFamily="18" charset="0"/>
            </a:endParaRPr>
          </a:p>
        </p:txBody>
      </p:sp>
      <p:pic>
        <p:nvPicPr>
          <p:cNvPr id="5" name="Picture 7"/>
          <p:cNvPicPr>
            <a:picLocks noChangeAspect="1" noChangeArrowheads="1"/>
          </p:cNvPicPr>
          <p:nvPr/>
        </p:nvPicPr>
        <p:blipFill>
          <a:blip r:embed="rId3" cstate="print"/>
          <a:srcRect t="5238" b="4286"/>
          <a:stretch>
            <a:fillRect/>
          </a:stretch>
        </p:blipFill>
        <p:spPr bwMode="auto">
          <a:xfrm>
            <a:off x="0" y="1187532"/>
            <a:ext cx="4697235" cy="3315191"/>
          </a:xfrm>
          <a:prstGeom prst="rect">
            <a:avLst/>
          </a:prstGeom>
          <a:noFill/>
          <a:ln w="9525">
            <a:noFill/>
            <a:miter lim="800000"/>
            <a:headEnd/>
            <a:tailEnd/>
          </a:ln>
        </p:spPr>
      </p:pic>
      <p:sp>
        <p:nvSpPr>
          <p:cNvPr id="6" name="Rectangle 8"/>
          <p:cNvSpPr>
            <a:spLocks noChangeArrowheads="1"/>
          </p:cNvSpPr>
          <p:nvPr/>
        </p:nvSpPr>
        <p:spPr bwMode="auto">
          <a:xfrm>
            <a:off x="528452" y="4539689"/>
            <a:ext cx="3962400" cy="830997"/>
          </a:xfrm>
          <a:prstGeom prst="rect">
            <a:avLst/>
          </a:prstGeom>
          <a:noFill/>
          <a:ln w="9525">
            <a:noFill/>
            <a:miter lim="800000"/>
            <a:headEnd/>
            <a:tailEnd/>
          </a:ln>
        </p:spPr>
        <p:txBody>
          <a:bodyPr>
            <a:spAutoFit/>
          </a:bodyPr>
          <a:lstStyle/>
          <a:p>
            <a:pPr algn="just"/>
            <a:r>
              <a:rPr lang="en-GB" sz="1200" dirty="0">
                <a:latin typeface="Constantia" pitchFamily="18" charset="0"/>
              </a:rPr>
              <a:t>Charge state development simulations for Z=56 for an electron beam energy of 150 </a:t>
            </a:r>
            <a:r>
              <a:rPr lang="en-GB" sz="1200" dirty="0" err="1">
                <a:latin typeface="Constantia" pitchFamily="18" charset="0"/>
              </a:rPr>
              <a:t>keV</a:t>
            </a:r>
            <a:r>
              <a:rPr lang="en-GB" sz="1200" dirty="0">
                <a:latin typeface="Constantia" pitchFamily="18" charset="0"/>
              </a:rPr>
              <a:t>. </a:t>
            </a:r>
            <a:r>
              <a:rPr lang="en-GB" sz="1200" dirty="0" smtClean="0">
                <a:latin typeface="Constantia" pitchFamily="18" charset="0"/>
              </a:rPr>
              <a:t>RR </a:t>
            </a:r>
            <a:r>
              <a:rPr lang="en-GB" sz="1200" dirty="0">
                <a:latin typeface="Constantia" pitchFamily="18" charset="0"/>
              </a:rPr>
              <a:t>has been included as well as charge exchange with a residual gas pressure of 1E-13 mbar and neutral ionization potential of 12 </a:t>
            </a:r>
            <a:r>
              <a:rPr lang="en-GB" sz="1200" dirty="0" err="1">
                <a:latin typeface="Constantia" pitchFamily="18" charset="0"/>
              </a:rPr>
              <a:t>eV</a:t>
            </a:r>
            <a:r>
              <a:rPr lang="en-GB" sz="1200" dirty="0">
                <a:latin typeface="Constantia" pitchFamily="18" charset="0"/>
              </a:rPr>
              <a:t>. </a:t>
            </a:r>
            <a:endParaRPr lang="en-US" sz="1200" dirty="0">
              <a:latin typeface="Constantia" pitchFamily="18" charset="0"/>
            </a:endParaRPr>
          </a:p>
        </p:txBody>
      </p:sp>
      <p:sp>
        <p:nvSpPr>
          <p:cNvPr id="7" name="TextBox 10"/>
          <p:cNvSpPr txBox="1">
            <a:spLocks noChangeArrowheads="1"/>
          </p:cNvSpPr>
          <p:nvPr/>
        </p:nvSpPr>
        <p:spPr bwMode="auto">
          <a:xfrm>
            <a:off x="5196650" y="5155531"/>
            <a:ext cx="3531713" cy="1477328"/>
          </a:xfrm>
          <a:prstGeom prst="rect">
            <a:avLst/>
          </a:prstGeom>
          <a:noFill/>
          <a:ln w="9525">
            <a:noFill/>
            <a:miter lim="800000"/>
            <a:headEnd/>
            <a:tailEnd/>
          </a:ln>
          <a:effectLst/>
        </p:spPr>
        <p:txBody>
          <a:bodyPr wrap="square">
            <a:spAutoFit/>
          </a:bodyPr>
          <a:lstStyle/>
          <a:p>
            <a:pPr>
              <a:defRPr/>
            </a:pPr>
            <a:r>
              <a:rPr lang="en-US" dirty="0" smtClean="0">
                <a:solidFill>
                  <a:srgbClr val="C00000"/>
                </a:solidFill>
                <a:latin typeface="Constantia" pitchFamily="18" charset="0"/>
              </a:rPr>
              <a:t>Big challenge </a:t>
            </a:r>
            <a:r>
              <a:rPr lang="en-US" dirty="0">
                <a:solidFill>
                  <a:srgbClr val="C00000"/>
                </a:solidFill>
                <a:latin typeface="Constantia" pitchFamily="18" charset="0"/>
              </a:rPr>
              <a:t>to produce </a:t>
            </a:r>
            <a:r>
              <a:rPr lang="en-US" i="1" dirty="0">
                <a:solidFill>
                  <a:srgbClr val="C00000"/>
                </a:solidFill>
                <a:latin typeface="Constantia" pitchFamily="18" charset="0"/>
              </a:rPr>
              <a:t>a few stable</a:t>
            </a:r>
            <a:r>
              <a:rPr lang="en-US" dirty="0">
                <a:solidFill>
                  <a:srgbClr val="C00000"/>
                </a:solidFill>
                <a:latin typeface="Constantia" pitchFamily="18" charset="0"/>
              </a:rPr>
              <a:t> </a:t>
            </a:r>
            <a:r>
              <a:rPr lang="en-US" dirty="0" smtClean="0">
                <a:solidFill>
                  <a:srgbClr val="C00000"/>
                </a:solidFill>
                <a:latin typeface="Constantia" pitchFamily="18" charset="0"/>
              </a:rPr>
              <a:t>ions </a:t>
            </a:r>
            <a:r>
              <a:rPr lang="en-US" dirty="0">
                <a:solidFill>
                  <a:srgbClr val="C00000"/>
                </a:solidFill>
                <a:latin typeface="Constantia" pitchFamily="18" charset="0"/>
              </a:rPr>
              <a:t>with this charge state.</a:t>
            </a:r>
          </a:p>
          <a:p>
            <a:pPr>
              <a:defRPr/>
            </a:pPr>
            <a:endParaRPr lang="en-US" dirty="0">
              <a:solidFill>
                <a:srgbClr val="C00000"/>
              </a:solidFill>
              <a:latin typeface="Constantia" pitchFamily="18" charset="0"/>
            </a:endParaRPr>
          </a:p>
          <a:p>
            <a:pPr>
              <a:defRPr/>
            </a:pPr>
            <a:r>
              <a:rPr lang="en-US" dirty="0">
                <a:solidFill>
                  <a:srgbClr val="C00000"/>
                </a:solidFill>
                <a:latin typeface="Constantia" pitchFamily="18" charset="0"/>
              </a:rPr>
              <a:t>Doing it as an efficient charge breeding </a:t>
            </a:r>
            <a:r>
              <a:rPr lang="en-US" dirty="0" smtClean="0">
                <a:solidFill>
                  <a:srgbClr val="C00000"/>
                </a:solidFill>
                <a:latin typeface="Constantia" pitchFamily="18" charset="0"/>
              </a:rPr>
              <a:t>is </a:t>
            </a:r>
            <a:r>
              <a:rPr lang="en-US" dirty="0">
                <a:solidFill>
                  <a:srgbClr val="C00000"/>
                </a:solidFill>
                <a:latin typeface="Constantia" pitchFamily="18" charset="0"/>
              </a:rPr>
              <a:t>one step further!</a:t>
            </a:r>
          </a:p>
        </p:txBody>
      </p:sp>
      <p:sp>
        <p:nvSpPr>
          <p:cNvPr id="8" name="TextBox 7"/>
          <p:cNvSpPr txBox="1"/>
          <p:nvPr/>
        </p:nvSpPr>
        <p:spPr>
          <a:xfrm>
            <a:off x="3800530" y="339000"/>
            <a:ext cx="5034712" cy="523220"/>
          </a:xfrm>
          <a:prstGeom prst="rect">
            <a:avLst/>
          </a:prstGeom>
          <a:noFill/>
        </p:spPr>
        <p:txBody>
          <a:bodyPr wrap="none" rtlCol="0">
            <a:spAutoFit/>
          </a:bodyPr>
          <a:lstStyle/>
          <a:p>
            <a:r>
              <a:rPr lang="en-US" sz="2800" dirty="0" smtClean="0"/>
              <a:t>Upgraded breeder performance</a:t>
            </a:r>
            <a:endParaRPr lang="en-US" sz="2800" dirty="0"/>
          </a:p>
        </p:txBody>
      </p:sp>
      <p:sp>
        <p:nvSpPr>
          <p:cNvPr id="9" name="TextBox 8"/>
          <p:cNvSpPr txBox="1"/>
          <p:nvPr/>
        </p:nvSpPr>
        <p:spPr>
          <a:xfrm>
            <a:off x="4912242" y="1107860"/>
            <a:ext cx="3484224" cy="646331"/>
          </a:xfrm>
          <a:prstGeom prst="rect">
            <a:avLst/>
          </a:prstGeom>
          <a:noFill/>
        </p:spPr>
        <p:txBody>
          <a:bodyPr wrap="none" rtlCol="0">
            <a:spAutoFit/>
          </a:bodyPr>
          <a:lstStyle/>
          <a:p>
            <a:r>
              <a:rPr lang="en-GB" dirty="0" smtClean="0">
                <a:solidFill>
                  <a:schemeClr val="accent6">
                    <a:lumMod val="50000"/>
                  </a:schemeClr>
                </a:solidFill>
              </a:rPr>
              <a:t>* </a:t>
            </a:r>
            <a:r>
              <a:rPr lang="en-GB" dirty="0" err="1" smtClean="0">
                <a:solidFill>
                  <a:schemeClr val="accent6">
                    <a:lumMod val="50000"/>
                  </a:schemeClr>
                </a:solidFill>
              </a:rPr>
              <a:t>SuperEBIT</a:t>
            </a:r>
            <a:r>
              <a:rPr lang="en-GB" dirty="0" smtClean="0">
                <a:solidFill>
                  <a:schemeClr val="accent6">
                    <a:lumMod val="50000"/>
                  </a:schemeClr>
                </a:solidFill>
              </a:rPr>
              <a:t> at LLNL - up to U</a:t>
            </a:r>
            <a:r>
              <a:rPr lang="en-GB" baseline="30000" dirty="0" smtClean="0">
                <a:solidFill>
                  <a:schemeClr val="accent6">
                    <a:lumMod val="50000"/>
                  </a:schemeClr>
                </a:solidFill>
              </a:rPr>
              <a:t>90</a:t>
            </a:r>
            <a:r>
              <a:rPr lang="en-GB" dirty="0" smtClean="0">
                <a:solidFill>
                  <a:schemeClr val="accent6">
                    <a:lumMod val="50000"/>
                  </a:schemeClr>
                </a:solidFill>
              </a:rPr>
              <a:t>+</a:t>
            </a:r>
          </a:p>
          <a:p>
            <a:r>
              <a:rPr lang="en-GB" dirty="0" smtClean="0">
                <a:solidFill>
                  <a:schemeClr val="accent6">
                    <a:lumMod val="50000"/>
                  </a:schemeClr>
                </a:solidFill>
              </a:rPr>
              <a:t>* Heidelberg EBIT</a:t>
            </a:r>
          </a:p>
        </p:txBody>
      </p:sp>
      <p:graphicFrame>
        <p:nvGraphicFramePr>
          <p:cNvPr id="10" name="Table 9"/>
          <p:cNvGraphicFramePr>
            <a:graphicFrameLocks noGrp="1"/>
          </p:cNvGraphicFramePr>
          <p:nvPr/>
        </p:nvGraphicFramePr>
        <p:xfrm>
          <a:off x="4590341" y="7107382"/>
          <a:ext cx="4128357" cy="1226820"/>
        </p:xfrm>
        <a:graphic>
          <a:graphicData uri="http://schemas.openxmlformats.org/drawingml/2006/table">
            <a:tbl>
              <a:tblPr/>
              <a:tblGrid>
                <a:gridCol w="311268"/>
                <a:gridCol w="1020726"/>
                <a:gridCol w="882502"/>
                <a:gridCol w="956930"/>
                <a:gridCol w="956931"/>
              </a:tblGrid>
              <a:tr h="0">
                <a:tc>
                  <a:txBody>
                    <a:bodyPr/>
                    <a:lstStyle/>
                    <a:p>
                      <a:pPr marL="0" marR="0" algn="l">
                        <a:lnSpc>
                          <a:spcPct val="115000"/>
                        </a:lnSpc>
                        <a:spcBef>
                          <a:spcPts val="0"/>
                        </a:spcBef>
                        <a:spcAft>
                          <a:spcPts val="0"/>
                        </a:spcAft>
                      </a:pPr>
                      <a:r>
                        <a:rPr lang="en-GB" sz="1000" b="1" dirty="0">
                          <a:latin typeface="Calibri"/>
                          <a:ea typeface="Times New Roman"/>
                          <a:cs typeface="Times New Roman"/>
                        </a:rPr>
                        <a:t>Z</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b="1">
                          <a:latin typeface="Calibri"/>
                          <a:ea typeface="Times New Roman"/>
                          <a:cs typeface="Times New Roman"/>
                        </a:rPr>
                        <a:t>I</a:t>
                      </a:r>
                      <a:r>
                        <a:rPr lang="en-GB" sz="1000" b="1" baseline="-25000">
                          <a:latin typeface="Calibri"/>
                          <a:ea typeface="Times New Roman"/>
                          <a:cs typeface="Times New Roman"/>
                        </a:rPr>
                        <a:t>Mg-&gt;Na-like </a:t>
                      </a:r>
                      <a:r>
                        <a:rPr lang="en-GB" sz="1000" b="1">
                          <a:latin typeface="Calibri"/>
                          <a:ea typeface="Times New Roman"/>
                          <a:cs typeface="Times New Roman"/>
                        </a:rPr>
                        <a:t>(eV)</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b="1">
                          <a:latin typeface="Calibri"/>
                          <a:ea typeface="Times New Roman"/>
                          <a:cs typeface="Times New Roman"/>
                        </a:rPr>
                        <a:t>I</a:t>
                      </a:r>
                      <a:r>
                        <a:rPr lang="en-GB" sz="1000" b="1" baseline="-25000">
                          <a:latin typeface="Calibri"/>
                          <a:ea typeface="Times New Roman"/>
                          <a:cs typeface="Times New Roman"/>
                        </a:rPr>
                        <a:t>Be-&gt;Li-like </a:t>
                      </a:r>
                      <a:r>
                        <a:rPr lang="en-GB" sz="1000" b="1">
                          <a:latin typeface="Calibri"/>
                          <a:ea typeface="Times New Roman"/>
                          <a:cs typeface="Times New Roman"/>
                        </a:rPr>
                        <a:t>(eV)</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b="1">
                          <a:latin typeface="Calibri"/>
                          <a:ea typeface="Times New Roman"/>
                          <a:cs typeface="Times New Roman"/>
                        </a:rPr>
                        <a:t>I</a:t>
                      </a:r>
                      <a:r>
                        <a:rPr lang="en-GB" sz="1000" b="1" baseline="-25000">
                          <a:latin typeface="Calibri"/>
                          <a:ea typeface="Times New Roman"/>
                          <a:cs typeface="Times New Roman"/>
                        </a:rPr>
                        <a:t>He-&gt;H-like </a:t>
                      </a:r>
                      <a:r>
                        <a:rPr lang="en-GB" sz="1000" b="1">
                          <a:latin typeface="Calibri"/>
                          <a:ea typeface="Times New Roman"/>
                          <a:cs typeface="Times New Roman"/>
                        </a:rPr>
                        <a:t>(eV)</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b="1">
                          <a:latin typeface="Calibri"/>
                          <a:ea typeface="Times New Roman"/>
                          <a:cs typeface="Times New Roman"/>
                        </a:rPr>
                        <a:t>I</a:t>
                      </a:r>
                      <a:r>
                        <a:rPr lang="en-GB" sz="1000" b="1" baseline="-25000">
                          <a:latin typeface="Calibri"/>
                          <a:ea typeface="Times New Roman"/>
                          <a:cs typeface="Times New Roman"/>
                        </a:rPr>
                        <a:t>H-like-&gt;bare </a:t>
                      </a:r>
                      <a:r>
                        <a:rPr lang="en-GB" sz="1000" b="1">
                          <a:latin typeface="Calibri"/>
                          <a:ea typeface="Times New Roman"/>
                          <a:cs typeface="Times New Roman"/>
                        </a:rPr>
                        <a:t>(eV)</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a:latin typeface="Calibri"/>
                          <a:ea typeface="Times New Roman"/>
                          <a:cs typeface="Times New Roman"/>
                        </a:rPr>
                        <a:t>15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7370" algn="ctr"/>
                        </a:tabLst>
                      </a:pPr>
                      <a:r>
                        <a:rPr lang="en-GB" sz="1000">
                          <a:latin typeface="Calibri"/>
                          <a:ea typeface="Times New Roman"/>
                          <a:cs typeface="Times New Roman"/>
                        </a:rPr>
                        <a:t>x</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586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dirty="0">
                          <a:latin typeface="Calibri"/>
                          <a:ea typeface="Times New Roman"/>
                          <a:cs typeface="Times New Roman"/>
                        </a:rPr>
                        <a:t>2690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2953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a:latin typeface="Calibri"/>
                          <a:ea typeface="Times New Roman"/>
                          <a:cs typeface="Times New Roman"/>
                        </a:rPr>
                        <a:t>30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7370" algn="ctr"/>
                        </a:tabLst>
                      </a:pPr>
                      <a:r>
                        <a:rPr lang="en-GB" sz="1000">
                          <a:latin typeface="Calibri"/>
                          <a:ea typeface="Times New Roman"/>
                          <a:cs typeface="Times New Roman"/>
                        </a:rPr>
                        <a:t>754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2596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11440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11980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a:latin typeface="Calibri"/>
                          <a:ea typeface="Times New Roman"/>
                          <a:cs typeface="Times New Roman"/>
                        </a:rPr>
                        <a:t>45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2197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6273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26720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27550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a:latin typeface="Calibri"/>
                          <a:ea typeface="Times New Roman"/>
                          <a:cs typeface="Times New Roman"/>
                        </a:rPr>
                        <a:t>60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4326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11750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49140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dirty="0">
                          <a:latin typeface="Calibri"/>
                          <a:ea typeface="Times New Roman"/>
                          <a:cs typeface="Times New Roman"/>
                        </a:rPr>
                        <a:t>50290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a:latin typeface="Calibri"/>
                          <a:ea typeface="Times New Roman"/>
                          <a:cs typeface="Times New Roman"/>
                        </a:rPr>
                        <a:t>75</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7288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19390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79850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81360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l">
                        <a:lnSpc>
                          <a:spcPct val="115000"/>
                        </a:lnSpc>
                        <a:spcBef>
                          <a:spcPts val="0"/>
                        </a:spcBef>
                        <a:spcAft>
                          <a:spcPts val="0"/>
                        </a:spcAft>
                      </a:pPr>
                      <a:r>
                        <a:rPr lang="en-GB" sz="1000" dirty="0">
                          <a:latin typeface="Calibri"/>
                          <a:ea typeface="Times New Roman"/>
                          <a:cs typeface="Times New Roman"/>
                        </a:rPr>
                        <a:t>90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11380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28780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a:latin typeface="Calibri"/>
                          <a:ea typeface="Times New Roman"/>
                          <a:cs typeface="Times New Roman"/>
                        </a:rPr>
                        <a:t>120900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000" dirty="0">
                          <a:latin typeface="Calibri"/>
                          <a:ea typeface="Times New Roman"/>
                          <a:cs typeface="Times New Roman"/>
                        </a:rPr>
                        <a:t>122800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4626" name="Rectangle 2"/>
          <p:cNvSpPr>
            <a:spLocks noChangeArrowheads="1"/>
          </p:cNvSpPr>
          <p:nvPr/>
        </p:nvSpPr>
        <p:spPr bwMode="auto">
          <a:xfrm>
            <a:off x="4528362" y="8388623"/>
            <a:ext cx="374797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Ionization energies (in </a:t>
            </a:r>
            <a:r>
              <a:rPr kumimoji="0" lang="en-GB" sz="1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eV</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for different electronic configurations and for different elements.</a:t>
            </a:r>
            <a:r>
              <a:rPr kumimoji="0" lang="en-US" sz="900" b="0" i="0" u="none" strike="noStrike" cap="none" normalizeH="0" baseline="0" dirty="0" smtClean="0">
                <a:ln>
                  <a:noFill/>
                </a:ln>
                <a:solidFill>
                  <a:schemeClr val="tx1"/>
                </a:solidFill>
                <a:effectLst/>
                <a:latin typeface="Arial" pitchFamily="34"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ChangeAspect="1" noChangeArrowheads="1"/>
          </p:cNvPicPr>
          <p:nvPr/>
        </p:nvPicPr>
        <p:blipFill>
          <a:blip r:embed="rId3" cstate="print"/>
          <a:srcRect/>
          <a:stretch>
            <a:fillRect/>
          </a:stretch>
        </p:blipFill>
        <p:spPr bwMode="auto">
          <a:xfrm>
            <a:off x="-186356" y="2375065"/>
            <a:ext cx="7311551" cy="3582477"/>
          </a:xfrm>
          <a:prstGeom prst="rect">
            <a:avLst/>
          </a:prstGeom>
          <a:noFill/>
          <a:ln w="9525">
            <a:noFill/>
            <a:miter lim="800000"/>
            <a:headEnd/>
            <a:tailEnd/>
          </a:ln>
          <a:effectLst/>
        </p:spPr>
      </p:pic>
      <p:sp>
        <p:nvSpPr>
          <p:cNvPr id="2" name="TextBox 1"/>
          <p:cNvSpPr txBox="1"/>
          <p:nvPr/>
        </p:nvSpPr>
        <p:spPr>
          <a:xfrm>
            <a:off x="2317483" y="340241"/>
            <a:ext cx="6520439" cy="523220"/>
          </a:xfrm>
          <a:prstGeom prst="rect">
            <a:avLst/>
          </a:prstGeom>
          <a:noFill/>
        </p:spPr>
        <p:txBody>
          <a:bodyPr wrap="none" rtlCol="0">
            <a:spAutoFit/>
          </a:bodyPr>
          <a:lstStyle/>
          <a:p>
            <a:r>
              <a:rPr lang="en-US" sz="2800" dirty="0" smtClean="0"/>
              <a:t>Attainable charge state using carbon foils</a:t>
            </a:r>
            <a:endParaRPr lang="en-US" sz="2800" dirty="0"/>
          </a:p>
        </p:txBody>
      </p:sp>
      <p:sp>
        <p:nvSpPr>
          <p:cNvPr id="1505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50531" name="Rectangle 3"/>
          <p:cNvSpPr>
            <a:spLocks noChangeArrowheads="1"/>
          </p:cNvSpPr>
          <p:nvPr/>
        </p:nvSpPr>
        <p:spPr bwMode="auto">
          <a:xfrm>
            <a:off x="5605153" y="3070746"/>
            <a:ext cx="3538847"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GB" sz="1400" dirty="0" smtClean="0">
                <a:solidFill>
                  <a:srgbClr val="C00000"/>
                </a:solidFill>
              </a:rPr>
              <a:t>C stripper foil (~150 </a:t>
            </a:r>
            <a:r>
              <a:rPr lang="en-GB" sz="1400" dirty="0" err="1" smtClean="0">
                <a:solidFill>
                  <a:srgbClr val="C00000"/>
                </a:solidFill>
              </a:rPr>
              <a:t>ug</a:t>
            </a:r>
            <a:r>
              <a:rPr lang="en-GB" sz="1400" dirty="0" smtClean="0">
                <a:solidFill>
                  <a:srgbClr val="C00000"/>
                </a:solidFill>
              </a:rPr>
              <a:t>/cm</a:t>
            </a:r>
            <a:r>
              <a:rPr lang="en-GB" sz="1400" baseline="30000" dirty="0" smtClean="0">
                <a:solidFill>
                  <a:srgbClr val="C00000"/>
                </a:solidFill>
              </a:rPr>
              <a:t>2</a:t>
            </a:r>
            <a:r>
              <a:rPr lang="en-GB" sz="1400" dirty="0" smtClean="0">
                <a:solidFill>
                  <a:srgbClr val="C00000"/>
                </a:solidFill>
              </a:rPr>
              <a:t>) after </a:t>
            </a:r>
            <a:r>
              <a:rPr lang="en-GB" sz="1400" dirty="0" err="1" smtClean="0">
                <a:solidFill>
                  <a:srgbClr val="C00000"/>
                </a:solidFill>
              </a:rPr>
              <a:t>Linac</a:t>
            </a:r>
            <a:r>
              <a:rPr lang="en-GB" sz="1400" dirty="0" smtClean="0">
                <a:solidFill>
                  <a:srgbClr val="C00000"/>
                </a:solidFill>
              </a:rPr>
              <a:t> </a:t>
            </a:r>
          </a:p>
          <a:p>
            <a:pPr lvl="0" fontAlgn="base">
              <a:spcBef>
                <a:spcPct val="0"/>
              </a:spcBef>
              <a:spcAft>
                <a:spcPct val="0"/>
              </a:spcAft>
            </a:pPr>
            <a:endParaRPr lang="en-GB" sz="1400" dirty="0" smtClean="0">
              <a:solidFill>
                <a:srgbClr val="C00000"/>
              </a:solidFill>
            </a:endParaRPr>
          </a:p>
          <a:p>
            <a:pPr lvl="0" fontAlgn="base">
              <a:spcBef>
                <a:spcPct val="0"/>
              </a:spcBef>
              <a:spcAft>
                <a:spcPct val="0"/>
              </a:spcAft>
            </a:pPr>
            <a:r>
              <a:rPr lang="en-GB" sz="1400" dirty="0" smtClean="0">
                <a:solidFill>
                  <a:srgbClr val="C00000"/>
                </a:solidFill>
              </a:rPr>
              <a:t>+ boost charge state in certain cases</a:t>
            </a:r>
          </a:p>
          <a:p>
            <a:pPr lvl="0" fontAlgn="base">
              <a:spcBef>
                <a:spcPct val="0"/>
              </a:spcBef>
              <a:spcAft>
                <a:spcPct val="0"/>
              </a:spcAft>
            </a:pPr>
            <a:endParaRPr lang="en-GB" sz="1400" dirty="0" smtClean="0">
              <a:solidFill>
                <a:srgbClr val="C00000"/>
              </a:solidFill>
            </a:endParaRPr>
          </a:p>
          <a:p>
            <a:pPr lvl="0" fontAlgn="base">
              <a:spcBef>
                <a:spcPct val="0"/>
              </a:spcBef>
              <a:spcAft>
                <a:spcPct val="0"/>
              </a:spcAft>
              <a:buFontTx/>
              <a:buChar char="-"/>
            </a:pPr>
            <a:r>
              <a:rPr lang="en-GB" sz="1400" dirty="0" smtClean="0">
                <a:solidFill>
                  <a:srgbClr val="C00000"/>
                </a:solidFill>
              </a:rPr>
              <a:t> reduced ion transmission</a:t>
            </a:r>
          </a:p>
          <a:p>
            <a:pPr lvl="0" fontAlgn="base">
              <a:spcBef>
                <a:spcPct val="0"/>
              </a:spcBef>
              <a:spcAft>
                <a:spcPct val="0"/>
              </a:spcAft>
            </a:pPr>
            <a:r>
              <a:rPr lang="en-GB" sz="1400" dirty="0" smtClean="0">
                <a:solidFill>
                  <a:srgbClr val="C00000"/>
                </a:solidFill>
              </a:rPr>
              <a:t>      (only 15-25% in the correct charge state)</a:t>
            </a:r>
          </a:p>
          <a:p>
            <a:pPr lvl="0" fontAlgn="base">
              <a:spcBef>
                <a:spcPct val="0"/>
              </a:spcBef>
              <a:spcAft>
                <a:spcPct val="0"/>
              </a:spcAft>
              <a:buFontTx/>
              <a:buChar char="-"/>
            </a:pPr>
            <a:endParaRPr lang="en-GB" sz="1400" dirty="0" smtClean="0">
              <a:solidFill>
                <a:srgbClr val="C00000"/>
              </a:solidFill>
            </a:endParaRPr>
          </a:p>
          <a:p>
            <a:pPr lvl="0" fontAlgn="base">
              <a:spcBef>
                <a:spcPct val="0"/>
              </a:spcBef>
              <a:spcAft>
                <a:spcPct val="0"/>
              </a:spcAft>
              <a:buFontTx/>
              <a:buChar char="-"/>
            </a:pPr>
            <a:r>
              <a:rPr lang="en-GB" sz="1400" dirty="0" smtClean="0">
                <a:solidFill>
                  <a:srgbClr val="C00000"/>
                </a:solidFill>
              </a:rPr>
              <a:t> fully stripped and few-electron systems </a:t>
            </a:r>
          </a:p>
          <a:p>
            <a:pPr lvl="0" fontAlgn="base">
              <a:spcBef>
                <a:spcPct val="0"/>
              </a:spcBef>
              <a:spcAft>
                <a:spcPct val="0"/>
              </a:spcAft>
            </a:pPr>
            <a:r>
              <a:rPr lang="en-GB" sz="1400" dirty="0" smtClean="0">
                <a:solidFill>
                  <a:srgbClr val="C00000"/>
                </a:solidFill>
              </a:rPr>
              <a:t>      cannot be attained </a:t>
            </a:r>
          </a:p>
        </p:txBody>
      </p:sp>
      <p:sp>
        <p:nvSpPr>
          <p:cNvPr id="150532" name="Rectangle 4"/>
          <p:cNvSpPr>
            <a:spLocks noChangeArrowheads="1"/>
          </p:cNvSpPr>
          <p:nvPr/>
        </p:nvSpPr>
        <p:spPr bwMode="auto">
          <a:xfrm>
            <a:off x="378213" y="5425081"/>
            <a:ext cx="2258107"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GB" sz="1000" b="0" i="0" u="none" strike="noStrike" cap="none" normalizeH="0" baseline="0" dirty="0" smtClean="0">
                <a:ln>
                  <a:noFill/>
                </a:ln>
                <a:solidFill>
                  <a:srgbClr val="000000"/>
                </a:solidFill>
                <a:effectLst/>
                <a:latin typeface="Constantia" pitchFamily="18" charset="0"/>
                <a:ea typeface="Calibri" pitchFamily="34" charset="0"/>
                <a:cs typeface="Times New Roman" pitchFamily="18" charset="0"/>
              </a:rPr>
              <a:t>G</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Schiwietz</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and P. L. Grande,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Nucl</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a:t>
            </a:r>
            <a:r>
              <a:rPr kumimoji="0" lang="en-GB" sz="1000" b="0" i="0" u="none" strike="noStrike" cap="none" normalizeH="0" baseline="0" dirty="0" err="1" smtClean="0" bmk="">
                <a:ln>
                  <a:noFill/>
                </a:ln>
                <a:solidFill>
                  <a:srgbClr val="000000"/>
                </a:solidFill>
                <a:effectLst/>
                <a:latin typeface="Constantia" pitchFamily="18" charset="0"/>
                <a:ea typeface="Calibri" pitchFamily="34" charset="0"/>
                <a:cs typeface="Times New Roman" pitchFamily="18" charset="0"/>
              </a:rPr>
              <a:t>Instrum</a:t>
            </a:r>
            <a:r>
              <a:rPr kumimoji="0" lang="en-GB" sz="1000" b="0" i="0" u="none" strike="noStrike" cap="none" normalizeH="0" baseline="0" dirty="0" smtClean="0" bmk="">
                <a:ln>
                  <a:noFill/>
                </a:ln>
                <a:solidFill>
                  <a:srgbClr val="000000"/>
                </a:solidFill>
                <a:effectLst/>
                <a:latin typeface="Constantia" pitchFamily="18" charset="0"/>
                <a:ea typeface="Calibri" pitchFamily="34" charset="0"/>
                <a:cs typeface="Times New Roman" pitchFamily="18" charset="0"/>
              </a:rPr>
              <a:t>. Meth B175 (2001) 125</a:t>
            </a:r>
            <a:endParaRPr kumimoji="0" lang="en-GB" sz="1800" b="0" i="0" u="none" strike="noStrike" cap="none" normalizeH="0" baseline="0" dirty="0" smtClean="0">
              <a:ln>
                <a:noFill/>
              </a:ln>
              <a:solidFill>
                <a:schemeClr val="tx1"/>
              </a:solidFill>
              <a:effectLst/>
              <a:latin typeface="Constantia" pitchFamily="18" charset="0"/>
            </a:endParaRPr>
          </a:p>
        </p:txBody>
      </p:sp>
      <p:sp>
        <p:nvSpPr>
          <p:cNvPr id="7" name="TextBox 6"/>
          <p:cNvSpPr txBox="1"/>
          <p:nvPr/>
        </p:nvSpPr>
        <p:spPr>
          <a:xfrm>
            <a:off x="382772" y="999461"/>
            <a:ext cx="6131871" cy="1107996"/>
          </a:xfrm>
          <a:prstGeom prst="rect">
            <a:avLst/>
          </a:prstGeom>
          <a:noFill/>
        </p:spPr>
        <p:txBody>
          <a:bodyPr wrap="none" rtlCol="0">
            <a:spAutoFit/>
          </a:bodyPr>
          <a:lstStyle/>
          <a:p>
            <a:r>
              <a:rPr lang="en-GB" dirty="0" smtClean="0">
                <a:solidFill>
                  <a:srgbClr val="0000CC"/>
                </a:solidFill>
                <a:latin typeface="Constantia" pitchFamily="18" charset="0"/>
              </a:rPr>
              <a:t>Some experiments might require:</a:t>
            </a:r>
          </a:p>
          <a:p>
            <a:r>
              <a:rPr lang="en-GB" sz="1600" dirty="0" smtClean="0">
                <a:solidFill>
                  <a:srgbClr val="0000CC"/>
                </a:solidFill>
                <a:latin typeface="Constantia" pitchFamily="18" charset="0"/>
              </a:rPr>
              <a:t>   * Fully stripped to Z=60 (REXEBIS goes to Z=19)</a:t>
            </a:r>
          </a:p>
          <a:p>
            <a:pPr>
              <a:defRPr/>
            </a:pPr>
            <a:r>
              <a:rPr lang="en-GB" sz="1600" dirty="0" smtClean="0">
                <a:solidFill>
                  <a:srgbClr val="0000CC"/>
                </a:solidFill>
                <a:latin typeface="Constantia" pitchFamily="18" charset="0"/>
              </a:rPr>
              <a:t>   * Few-electron system, ideally down to Li-like for very heavy ions, </a:t>
            </a:r>
          </a:p>
          <a:p>
            <a:pPr>
              <a:defRPr/>
            </a:pPr>
            <a:r>
              <a:rPr lang="en-GB" sz="1600" dirty="0" smtClean="0">
                <a:solidFill>
                  <a:srgbClr val="0000CC"/>
                </a:solidFill>
                <a:latin typeface="Constantia" pitchFamily="18" charset="0"/>
              </a:rPr>
              <a:t>          such as </a:t>
            </a:r>
            <a:r>
              <a:rPr lang="en-GB" sz="1600" dirty="0" err="1" smtClean="0">
                <a:solidFill>
                  <a:srgbClr val="0000CC"/>
                </a:solidFill>
                <a:latin typeface="Constantia" pitchFamily="18" charset="0"/>
              </a:rPr>
              <a:t>Th</a:t>
            </a:r>
            <a:r>
              <a:rPr lang="en-GB" sz="1600" dirty="0" smtClean="0">
                <a:solidFill>
                  <a:srgbClr val="0000CC"/>
                </a:solidFill>
                <a:latin typeface="Constantia" pitchFamily="18" charset="0"/>
              </a:rPr>
              <a:t>/U (REXEBIS goes to 56+)</a:t>
            </a:r>
            <a:endParaRPr lang="en-US" sz="1600" dirty="0" smtClean="0">
              <a:solidFill>
                <a:srgbClr val="0000CC"/>
              </a:solidFill>
              <a:latin typeface="Constantia" pitchFamily="18" charset="0"/>
            </a:endParaRPr>
          </a:p>
        </p:txBody>
      </p:sp>
      <p:sp>
        <p:nvSpPr>
          <p:cNvPr id="8" name="TextBox 7"/>
          <p:cNvSpPr txBox="1"/>
          <p:nvPr/>
        </p:nvSpPr>
        <p:spPr>
          <a:xfrm>
            <a:off x="534390" y="5976328"/>
            <a:ext cx="8110847" cy="646331"/>
          </a:xfrm>
          <a:prstGeom prst="rect">
            <a:avLst/>
          </a:prstGeom>
          <a:noFill/>
        </p:spPr>
        <p:txBody>
          <a:bodyPr wrap="square" rtlCol="0">
            <a:spAutoFit/>
          </a:bodyPr>
          <a:lstStyle/>
          <a:p>
            <a:pPr algn="ctr"/>
            <a:r>
              <a:rPr lang="en-US" i="1" dirty="0" smtClean="0">
                <a:solidFill>
                  <a:srgbClr val="FF0000"/>
                </a:solidFill>
              </a:rPr>
              <a:t>REXEBIS upgrade required to cover all suggested physics cases </a:t>
            </a:r>
            <a:br>
              <a:rPr lang="en-US" i="1" dirty="0" smtClean="0">
                <a:solidFill>
                  <a:srgbClr val="FF0000"/>
                </a:solidFill>
              </a:rPr>
            </a:br>
            <a:r>
              <a:rPr lang="en-US" i="1" dirty="0" smtClean="0">
                <a:solidFill>
                  <a:srgbClr val="FF0000"/>
                </a:solidFill>
              </a:rPr>
              <a:t>(as it stands now)</a:t>
            </a:r>
            <a:endParaRPr lang="en-US" i="1" dirty="0">
              <a:solidFill>
                <a:srgbClr val="FF0000"/>
              </a:solidFill>
            </a:endParaRPr>
          </a:p>
        </p:txBody>
      </p:sp>
      <p:sp>
        <p:nvSpPr>
          <p:cNvPr id="11" name="TextBox 10"/>
          <p:cNvSpPr txBox="1"/>
          <p:nvPr/>
        </p:nvSpPr>
        <p:spPr>
          <a:xfrm>
            <a:off x="435933" y="2456121"/>
            <a:ext cx="5312416" cy="369332"/>
          </a:xfrm>
          <a:prstGeom prst="rect">
            <a:avLst/>
          </a:prstGeom>
          <a:noFill/>
        </p:spPr>
        <p:txBody>
          <a:bodyPr wrap="none" rtlCol="0">
            <a:spAutoFit/>
          </a:bodyPr>
          <a:lstStyle/>
          <a:p>
            <a:r>
              <a:rPr lang="en-US" dirty="0" smtClean="0">
                <a:solidFill>
                  <a:srgbClr val="0000CC"/>
                </a:solidFill>
              </a:rPr>
              <a:t>Stripper foil after the </a:t>
            </a:r>
            <a:r>
              <a:rPr lang="en-US" dirty="0" err="1" smtClean="0">
                <a:solidFill>
                  <a:srgbClr val="0000CC"/>
                </a:solidFill>
              </a:rPr>
              <a:t>linac</a:t>
            </a:r>
            <a:r>
              <a:rPr lang="en-US" dirty="0" smtClean="0">
                <a:solidFill>
                  <a:srgbClr val="0000CC"/>
                </a:solidFill>
              </a:rPr>
              <a:t> (at 10 </a:t>
            </a:r>
            <a:r>
              <a:rPr lang="en-US" dirty="0" err="1" smtClean="0">
                <a:solidFill>
                  <a:srgbClr val="0000CC"/>
                </a:solidFill>
              </a:rPr>
              <a:t>MeV</a:t>
            </a:r>
            <a:r>
              <a:rPr lang="en-US" dirty="0" smtClean="0">
                <a:solidFill>
                  <a:srgbClr val="0000CC"/>
                </a:solidFill>
              </a:rPr>
              <a:t>/u) an option?</a:t>
            </a:r>
            <a:endParaRPr lang="en-US"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5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5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0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p:bldP spid="15053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4288" y="4035425"/>
            <a:ext cx="938212" cy="122238"/>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000" b="1">
                <a:solidFill>
                  <a:srgbClr val="FF0000"/>
                </a:solidFill>
                <a:latin typeface="Calibri" pitchFamily="34" charset="0"/>
              </a:rPr>
              <a:t>Experiments</a:t>
            </a:r>
            <a:endParaRPr lang="en-US" sz="1000">
              <a:solidFill>
                <a:srgbClr val="0000CC"/>
              </a:solidFill>
              <a:latin typeface="Calibri" pitchFamily="34" charset="0"/>
            </a:endParaRPr>
          </a:p>
        </p:txBody>
      </p:sp>
      <p:sp>
        <p:nvSpPr>
          <p:cNvPr id="5" name="AutoShape 9"/>
          <p:cNvSpPr>
            <a:spLocks noChangeArrowheads="1"/>
          </p:cNvSpPr>
          <p:nvPr/>
        </p:nvSpPr>
        <p:spPr bwMode="auto">
          <a:xfrm rot="7866186">
            <a:off x="4552951" y="3143250"/>
            <a:ext cx="806450" cy="542925"/>
          </a:xfrm>
          <a:custGeom>
            <a:avLst/>
            <a:gdLst>
              <a:gd name="T0" fmla="*/ 403225 w 21600"/>
              <a:gd name="T1" fmla="*/ 0 h 21600"/>
              <a:gd name="T2" fmla="*/ 252277 w 21600"/>
              <a:gd name="T3" fmla="*/ 117533 h 21600"/>
              <a:gd name="T4" fmla="*/ 403225 w 21600"/>
              <a:gd name="T5" fmla="*/ 174063 h 21600"/>
              <a:gd name="T6" fmla="*/ 554173 w 21600"/>
              <a:gd name="T7" fmla="*/ 117533 h 21600"/>
              <a:gd name="T8" fmla="*/ 0 60000 65536"/>
              <a:gd name="T9" fmla="*/ 0 60000 65536"/>
              <a:gd name="T10" fmla="*/ 0 60000 65536"/>
              <a:gd name="T11" fmla="*/ 0 60000 65536"/>
              <a:gd name="T12" fmla="*/ 3187 w 21600"/>
              <a:gd name="T13" fmla="*/ 0 h 21600"/>
              <a:gd name="T14" fmla="*/ 18413 w 21600"/>
              <a:gd name="T15" fmla="*/ 8051 h 21600"/>
            </a:gdLst>
            <a:ahLst/>
            <a:cxnLst>
              <a:cxn ang="T8">
                <a:pos x="T0" y="T1"/>
              </a:cxn>
              <a:cxn ang="T9">
                <a:pos x="T2" y="T3"/>
              </a:cxn>
              <a:cxn ang="T10">
                <a:pos x="T4" y="T5"/>
              </a:cxn>
              <a:cxn ang="T11">
                <a:pos x="T6" y="T7"/>
              </a:cxn>
            </a:cxnLst>
            <a:rect l="T12" t="T13" r="T14" b="T15"/>
            <a:pathLst>
              <a:path w="21600" h="21600">
                <a:moveTo>
                  <a:pt x="8665" y="7566"/>
                </a:moveTo>
                <a:cubicBezTo>
                  <a:pt x="9298" y="7147"/>
                  <a:pt x="10040" y="6924"/>
                  <a:pt x="10800" y="6925"/>
                </a:cubicBezTo>
                <a:cubicBezTo>
                  <a:pt x="11559" y="6925"/>
                  <a:pt x="12301" y="7147"/>
                  <a:pt x="12934" y="7566"/>
                </a:cubicBezTo>
                <a:lnTo>
                  <a:pt x="16750" y="1786"/>
                </a:lnTo>
                <a:cubicBezTo>
                  <a:pt x="14984" y="621"/>
                  <a:pt x="12915" y="-1"/>
                  <a:pt x="10799" y="0"/>
                </a:cubicBezTo>
                <a:cubicBezTo>
                  <a:pt x="8684" y="0"/>
                  <a:pt x="6615" y="621"/>
                  <a:pt x="4849" y="1786"/>
                </a:cubicBezTo>
                <a:close/>
              </a:path>
            </a:pathLst>
          </a:custGeom>
          <a:solidFill>
            <a:srgbClr val="666699"/>
          </a:solidFill>
          <a:ln w="9525">
            <a:miter lim="800000"/>
            <a:headEnd/>
            <a:tailEnd/>
          </a:ln>
          <a:scene3d>
            <a:camera prst="legacyObliqueTopLeft"/>
            <a:lightRig rig="legacyFlat3" dir="t"/>
          </a:scene3d>
          <a:sp3d extrusionH="176200" prstMaterial="legacyMatte">
            <a:bevelT w="13500" h="13500" prst="angle"/>
            <a:bevelB w="13500" h="13500" prst="angle"/>
            <a:extrusionClr>
              <a:srgbClr val="666699"/>
            </a:extrusionClr>
          </a:sp3d>
        </p:spPr>
        <p:txBody>
          <a:bodyPr>
            <a:flatTx/>
          </a:bodyPr>
          <a:lstStyle/>
          <a:p>
            <a:endParaRPr lang="fr-FR">
              <a:latin typeface="Calibri" pitchFamily="34" charset="0"/>
            </a:endParaRPr>
          </a:p>
        </p:txBody>
      </p:sp>
      <p:sp>
        <p:nvSpPr>
          <p:cNvPr id="6" name="Rectangle 12"/>
          <p:cNvSpPr>
            <a:spLocks noChangeArrowheads="1"/>
          </p:cNvSpPr>
          <p:nvPr/>
        </p:nvSpPr>
        <p:spPr bwMode="auto">
          <a:xfrm>
            <a:off x="3603625" y="3582988"/>
            <a:ext cx="95250"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7" name="Line 14"/>
          <p:cNvSpPr>
            <a:spLocks noChangeShapeType="1"/>
          </p:cNvSpPr>
          <p:nvPr/>
        </p:nvSpPr>
        <p:spPr bwMode="auto">
          <a:xfrm>
            <a:off x="5122863" y="2792413"/>
            <a:ext cx="0" cy="587375"/>
          </a:xfrm>
          <a:prstGeom prst="line">
            <a:avLst/>
          </a:prstGeom>
          <a:noFill/>
          <a:ln w="19050">
            <a:solidFill>
              <a:srgbClr val="FF0000"/>
            </a:solidFill>
            <a:round/>
            <a:headEnd/>
            <a:tailEnd/>
          </a:ln>
        </p:spPr>
        <p:txBody>
          <a:bodyPr/>
          <a:lstStyle/>
          <a:p>
            <a:endParaRPr lang="en-US"/>
          </a:p>
        </p:txBody>
      </p:sp>
      <p:sp>
        <p:nvSpPr>
          <p:cNvPr id="8" name="Line 15"/>
          <p:cNvSpPr>
            <a:spLocks noChangeShapeType="1"/>
          </p:cNvSpPr>
          <p:nvPr/>
        </p:nvSpPr>
        <p:spPr bwMode="auto">
          <a:xfrm flipH="1">
            <a:off x="4818063" y="3606800"/>
            <a:ext cx="149225" cy="1588"/>
          </a:xfrm>
          <a:prstGeom prst="line">
            <a:avLst/>
          </a:prstGeom>
          <a:noFill/>
          <a:ln w="19050">
            <a:solidFill>
              <a:srgbClr val="FF0000"/>
            </a:solidFill>
            <a:round/>
            <a:headEnd/>
            <a:tailEnd/>
          </a:ln>
        </p:spPr>
        <p:txBody>
          <a:bodyPr/>
          <a:lstStyle/>
          <a:p>
            <a:endParaRPr lang="en-US"/>
          </a:p>
        </p:txBody>
      </p:sp>
      <p:sp>
        <p:nvSpPr>
          <p:cNvPr id="9" name="Rectangle 16"/>
          <p:cNvSpPr>
            <a:spLocks noChangeArrowheads="1"/>
          </p:cNvSpPr>
          <p:nvPr/>
        </p:nvSpPr>
        <p:spPr bwMode="auto">
          <a:xfrm>
            <a:off x="4795838" y="3589338"/>
            <a:ext cx="95250" cy="71437"/>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10" name="Line 17"/>
          <p:cNvSpPr>
            <a:spLocks noChangeShapeType="1"/>
          </p:cNvSpPr>
          <p:nvPr/>
        </p:nvSpPr>
        <p:spPr bwMode="auto">
          <a:xfrm flipH="1">
            <a:off x="4697413" y="3608388"/>
            <a:ext cx="96837" cy="1587"/>
          </a:xfrm>
          <a:prstGeom prst="line">
            <a:avLst/>
          </a:prstGeom>
          <a:noFill/>
          <a:ln w="19050">
            <a:solidFill>
              <a:srgbClr val="FF0000"/>
            </a:solidFill>
            <a:round/>
            <a:headEnd/>
            <a:tailEnd/>
          </a:ln>
        </p:spPr>
        <p:txBody>
          <a:bodyPr/>
          <a:lstStyle/>
          <a:p>
            <a:endParaRPr lang="en-US"/>
          </a:p>
        </p:txBody>
      </p:sp>
      <p:sp>
        <p:nvSpPr>
          <p:cNvPr id="11" name="AutoShape 18"/>
          <p:cNvSpPr>
            <a:spLocks noChangeAspect="1" noChangeArrowheads="1"/>
          </p:cNvSpPr>
          <p:nvPr/>
        </p:nvSpPr>
        <p:spPr bwMode="auto">
          <a:xfrm rot="6823915">
            <a:off x="4153694" y="3502819"/>
            <a:ext cx="247650" cy="217488"/>
          </a:xfrm>
          <a:prstGeom prst="flowChartDelay">
            <a:avLst/>
          </a:prstGeom>
          <a:solidFill>
            <a:srgbClr val="99CCFF"/>
          </a:solidFill>
          <a:ln w="9525">
            <a:miter lim="800000"/>
            <a:headEnd/>
            <a:tailEnd/>
          </a:ln>
          <a:scene3d>
            <a:camera prst="legacyPerspectiveFront">
              <a:rot lat="0" lon="4800000" rev="0"/>
            </a:camera>
            <a:lightRig rig="legacyFlat4" dir="b"/>
          </a:scene3d>
          <a:sp3d extrusionH="608000" prstMaterial="legacyMatte">
            <a:bevelT w="13500" h="13500" prst="angle"/>
            <a:bevelB w="13500" h="13500" prst="angle"/>
            <a:extrusionClr>
              <a:srgbClr val="99CCFF"/>
            </a:extrusionClr>
          </a:sp3d>
        </p:spPr>
        <p:txBody>
          <a:bodyPr>
            <a:flatTx/>
          </a:bodyPr>
          <a:lstStyle/>
          <a:p>
            <a:endParaRPr lang="fr-FR">
              <a:latin typeface="Calibri" pitchFamily="34" charset="0"/>
            </a:endParaRPr>
          </a:p>
        </p:txBody>
      </p:sp>
      <p:sp>
        <p:nvSpPr>
          <p:cNvPr id="12" name="Line 19"/>
          <p:cNvSpPr>
            <a:spLocks noChangeShapeType="1"/>
          </p:cNvSpPr>
          <p:nvPr/>
        </p:nvSpPr>
        <p:spPr bwMode="auto">
          <a:xfrm flipH="1">
            <a:off x="4168775" y="3609975"/>
            <a:ext cx="109538" cy="0"/>
          </a:xfrm>
          <a:prstGeom prst="line">
            <a:avLst/>
          </a:prstGeom>
          <a:noFill/>
          <a:ln w="19050">
            <a:solidFill>
              <a:srgbClr val="FF0000"/>
            </a:solidFill>
            <a:round/>
            <a:headEnd/>
            <a:tailEnd/>
          </a:ln>
        </p:spPr>
        <p:txBody>
          <a:bodyPr/>
          <a:lstStyle/>
          <a:p>
            <a:endParaRPr lang="en-US"/>
          </a:p>
        </p:txBody>
      </p:sp>
      <p:sp>
        <p:nvSpPr>
          <p:cNvPr id="13" name="Rectangle 20"/>
          <p:cNvSpPr>
            <a:spLocks noChangeArrowheads="1"/>
          </p:cNvSpPr>
          <p:nvPr/>
        </p:nvSpPr>
        <p:spPr bwMode="auto">
          <a:xfrm>
            <a:off x="4065588" y="3579813"/>
            <a:ext cx="96837"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14" name="Line 21"/>
          <p:cNvSpPr>
            <a:spLocks noChangeShapeType="1"/>
          </p:cNvSpPr>
          <p:nvPr/>
        </p:nvSpPr>
        <p:spPr bwMode="auto">
          <a:xfrm flipH="1">
            <a:off x="3422650" y="3609975"/>
            <a:ext cx="177800" cy="0"/>
          </a:xfrm>
          <a:prstGeom prst="line">
            <a:avLst/>
          </a:prstGeom>
          <a:noFill/>
          <a:ln w="19050">
            <a:solidFill>
              <a:srgbClr val="FF0000"/>
            </a:solidFill>
            <a:round/>
            <a:headEnd/>
            <a:tailEnd/>
          </a:ln>
        </p:spPr>
        <p:txBody>
          <a:bodyPr/>
          <a:lstStyle/>
          <a:p>
            <a:endParaRPr lang="en-US"/>
          </a:p>
        </p:txBody>
      </p:sp>
      <p:sp>
        <p:nvSpPr>
          <p:cNvPr id="15" name="AutoShape 22"/>
          <p:cNvSpPr>
            <a:spLocks noChangeArrowheads="1"/>
          </p:cNvSpPr>
          <p:nvPr/>
        </p:nvSpPr>
        <p:spPr bwMode="auto">
          <a:xfrm rot="-5400000">
            <a:off x="3066256" y="3383757"/>
            <a:ext cx="504825" cy="442912"/>
          </a:xfrm>
          <a:prstGeom prst="can">
            <a:avLst>
              <a:gd name="adj" fmla="val 38444"/>
            </a:avLst>
          </a:prstGeom>
          <a:gradFill rotWithShape="1">
            <a:gsLst>
              <a:gs pos="0">
                <a:srgbClr val="008000"/>
              </a:gs>
              <a:gs pos="100000">
                <a:srgbClr val="004A00"/>
              </a:gs>
            </a:gsLst>
            <a:lin ang="2700000" scaled="1"/>
          </a:gradFill>
          <a:ln w="9525">
            <a:solidFill>
              <a:srgbClr val="000000"/>
            </a:solidFill>
            <a:round/>
            <a:headEnd/>
            <a:tailEnd/>
          </a:ln>
        </p:spPr>
        <p:txBody>
          <a:bodyPr/>
          <a:lstStyle/>
          <a:p>
            <a:endParaRPr lang="fr-FR">
              <a:latin typeface="Calibri" pitchFamily="34" charset="0"/>
            </a:endParaRPr>
          </a:p>
        </p:txBody>
      </p:sp>
      <p:sp>
        <p:nvSpPr>
          <p:cNvPr id="16" name="Line 23"/>
          <p:cNvSpPr>
            <a:spLocks noChangeShapeType="1"/>
          </p:cNvSpPr>
          <p:nvPr/>
        </p:nvSpPr>
        <p:spPr bwMode="auto">
          <a:xfrm flipH="1">
            <a:off x="3008313" y="3609975"/>
            <a:ext cx="176212" cy="0"/>
          </a:xfrm>
          <a:prstGeom prst="line">
            <a:avLst/>
          </a:prstGeom>
          <a:noFill/>
          <a:ln w="19050">
            <a:solidFill>
              <a:srgbClr val="FF0000"/>
            </a:solidFill>
            <a:round/>
            <a:headEnd/>
            <a:tailEnd/>
          </a:ln>
        </p:spPr>
        <p:txBody>
          <a:bodyPr/>
          <a:lstStyle/>
          <a:p>
            <a:endParaRPr lang="en-US"/>
          </a:p>
        </p:txBody>
      </p:sp>
      <p:sp>
        <p:nvSpPr>
          <p:cNvPr id="17" name="Rectangle 24"/>
          <p:cNvSpPr>
            <a:spLocks noChangeArrowheads="1"/>
          </p:cNvSpPr>
          <p:nvPr/>
        </p:nvSpPr>
        <p:spPr bwMode="auto">
          <a:xfrm>
            <a:off x="2949575" y="3579813"/>
            <a:ext cx="95250"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18" name="Line 25"/>
          <p:cNvSpPr>
            <a:spLocks noChangeShapeType="1"/>
          </p:cNvSpPr>
          <p:nvPr/>
        </p:nvSpPr>
        <p:spPr bwMode="auto">
          <a:xfrm flipH="1">
            <a:off x="2778125" y="3609975"/>
            <a:ext cx="177800" cy="0"/>
          </a:xfrm>
          <a:prstGeom prst="line">
            <a:avLst/>
          </a:prstGeom>
          <a:noFill/>
          <a:ln w="19050">
            <a:solidFill>
              <a:srgbClr val="FF0000"/>
            </a:solidFill>
            <a:round/>
            <a:headEnd/>
            <a:tailEnd/>
          </a:ln>
        </p:spPr>
        <p:txBody>
          <a:bodyPr/>
          <a:lstStyle/>
          <a:p>
            <a:endParaRPr lang="en-US"/>
          </a:p>
        </p:txBody>
      </p:sp>
      <p:sp>
        <p:nvSpPr>
          <p:cNvPr id="19" name="Rectangle 26"/>
          <p:cNvSpPr>
            <a:spLocks noChangeArrowheads="1"/>
          </p:cNvSpPr>
          <p:nvPr/>
        </p:nvSpPr>
        <p:spPr bwMode="auto">
          <a:xfrm>
            <a:off x="1603375" y="3579813"/>
            <a:ext cx="93663"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20" name="Line 27"/>
          <p:cNvSpPr>
            <a:spLocks noChangeShapeType="1"/>
          </p:cNvSpPr>
          <p:nvPr/>
        </p:nvSpPr>
        <p:spPr bwMode="auto">
          <a:xfrm flipH="1">
            <a:off x="1431925" y="3606800"/>
            <a:ext cx="177800" cy="1588"/>
          </a:xfrm>
          <a:prstGeom prst="line">
            <a:avLst/>
          </a:prstGeom>
          <a:noFill/>
          <a:ln w="19050">
            <a:solidFill>
              <a:srgbClr val="FF0000"/>
            </a:solidFill>
            <a:round/>
            <a:headEnd/>
            <a:tailEnd/>
          </a:ln>
        </p:spPr>
        <p:txBody>
          <a:bodyPr/>
          <a:lstStyle/>
          <a:p>
            <a:endParaRPr lang="en-US"/>
          </a:p>
        </p:txBody>
      </p:sp>
      <p:sp>
        <p:nvSpPr>
          <p:cNvPr id="21" name="AutoShape 28"/>
          <p:cNvSpPr>
            <a:spLocks noChangeArrowheads="1"/>
          </p:cNvSpPr>
          <p:nvPr/>
        </p:nvSpPr>
        <p:spPr bwMode="auto">
          <a:xfrm rot="-5400000">
            <a:off x="1131887" y="3360738"/>
            <a:ext cx="303213" cy="490538"/>
          </a:xfrm>
          <a:prstGeom prst="can">
            <a:avLst>
              <a:gd name="adj" fmla="val 42647"/>
            </a:avLst>
          </a:prstGeom>
          <a:gradFill rotWithShape="1">
            <a:gsLst>
              <a:gs pos="0">
                <a:srgbClr val="FFCC99"/>
              </a:gs>
              <a:gs pos="100000">
                <a:srgbClr val="CC6600"/>
              </a:gs>
            </a:gsLst>
            <a:lin ang="2700000" scaled="1"/>
          </a:gradFill>
          <a:ln w="9525">
            <a:solidFill>
              <a:srgbClr val="000000"/>
            </a:solidFill>
            <a:round/>
            <a:headEnd/>
            <a:tailEnd/>
          </a:ln>
        </p:spPr>
        <p:txBody>
          <a:bodyPr/>
          <a:lstStyle/>
          <a:p>
            <a:endParaRPr lang="fr-FR">
              <a:latin typeface="Calibri" pitchFamily="34" charset="0"/>
            </a:endParaRPr>
          </a:p>
        </p:txBody>
      </p:sp>
      <p:sp>
        <p:nvSpPr>
          <p:cNvPr id="22" name="Line 29"/>
          <p:cNvSpPr>
            <a:spLocks noChangeShapeType="1"/>
          </p:cNvSpPr>
          <p:nvPr/>
        </p:nvSpPr>
        <p:spPr bwMode="auto">
          <a:xfrm flipH="1">
            <a:off x="920750" y="3606800"/>
            <a:ext cx="176213" cy="1588"/>
          </a:xfrm>
          <a:prstGeom prst="line">
            <a:avLst/>
          </a:prstGeom>
          <a:noFill/>
          <a:ln w="19050">
            <a:solidFill>
              <a:srgbClr val="FF0000"/>
            </a:solidFill>
            <a:round/>
            <a:headEnd/>
            <a:tailEnd/>
          </a:ln>
        </p:spPr>
        <p:txBody>
          <a:bodyPr/>
          <a:lstStyle/>
          <a:p>
            <a:endParaRPr lang="en-US"/>
          </a:p>
        </p:txBody>
      </p:sp>
      <p:sp>
        <p:nvSpPr>
          <p:cNvPr id="23" name="Rectangle 30"/>
          <p:cNvSpPr>
            <a:spLocks noChangeArrowheads="1"/>
          </p:cNvSpPr>
          <p:nvPr/>
        </p:nvSpPr>
        <p:spPr bwMode="auto">
          <a:xfrm>
            <a:off x="898525" y="3579813"/>
            <a:ext cx="93663"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24" name="Rectangle 32"/>
          <p:cNvSpPr>
            <a:spLocks noChangeArrowheads="1"/>
          </p:cNvSpPr>
          <p:nvPr/>
        </p:nvSpPr>
        <p:spPr bwMode="auto">
          <a:xfrm rot="5400000">
            <a:off x="5083969" y="3099594"/>
            <a:ext cx="107950" cy="61912"/>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25" name="Line 33"/>
          <p:cNvSpPr>
            <a:spLocks noChangeShapeType="1"/>
          </p:cNvSpPr>
          <p:nvPr/>
        </p:nvSpPr>
        <p:spPr bwMode="auto">
          <a:xfrm>
            <a:off x="5121275" y="2801938"/>
            <a:ext cx="1588" cy="258762"/>
          </a:xfrm>
          <a:prstGeom prst="line">
            <a:avLst/>
          </a:prstGeom>
          <a:noFill/>
          <a:ln w="19050">
            <a:solidFill>
              <a:srgbClr val="FF0000"/>
            </a:solidFill>
            <a:round/>
            <a:headEnd/>
            <a:tailEnd/>
          </a:ln>
        </p:spPr>
        <p:txBody>
          <a:bodyPr/>
          <a:lstStyle/>
          <a:p>
            <a:endParaRPr lang="en-US"/>
          </a:p>
        </p:txBody>
      </p:sp>
      <p:sp>
        <p:nvSpPr>
          <p:cNvPr id="26" name="Line 35"/>
          <p:cNvSpPr>
            <a:spLocks noChangeShapeType="1"/>
          </p:cNvSpPr>
          <p:nvPr/>
        </p:nvSpPr>
        <p:spPr bwMode="auto">
          <a:xfrm flipH="1">
            <a:off x="727075" y="3606800"/>
            <a:ext cx="179388" cy="1588"/>
          </a:xfrm>
          <a:prstGeom prst="line">
            <a:avLst/>
          </a:prstGeom>
          <a:noFill/>
          <a:ln w="19050">
            <a:solidFill>
              <a:srgbClr val="FF0000"/>
            </a:solidFill>
            <a:round/>
            <a:headEnd/>
            <a:tailEnd/>
          </a:ln>
        </p:spPr>
        <p:txBody>
          <a:bodyPr/>
          <a:lstStyle/>
          <a:p>
            <a:endParaRPr lang="en-US"/>
          </a:p>
        </p:txBody>
      </p:sp>
      <p:sp>
        <p:nvSpPr>
          <p:cNvPr id="27" name="AutoShape 36"/>
          <p:cNvSpPr>
            <a:spLocks noChangeAspect="1" noChangeArrowheads="1"/>
          </p:cNvSpPr>
          <p:nvPr/>
        </p:nvSpPr>
        <p:spPr bwMode="auto">
          <a:xfrm rot="-1165552">
            <a:off x="384175" y="3349625"/>
            <a:ext cx="414338" cy="298450"/>
          </a:xfrm>
          <a:custGeom>
            <a:avLst/>
            <a:gdLst>
              <a:gd name="T0" fmla="*/ 362546 w 21600"/>
              <a:gd name="T1" fmla="*/ 149225 h 21600"/>
              <a:gd name="T2" fmla="*/ 207169 w 21600"/>
              <a:gd name="T3" fmla="*/ 298450 h 21600"/>
              <a:gd name="T4" fmla="*/ 51792 w 21600"/>
              <a:gd name="T5" fmla="*/ 149225 h 21600"/>
              <a:gd name="T6" fmla="*/ 20716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A4"/>
          </a:solidFill>
          <a:ln w="9525">
            <a:miter lim="800000"/>
            <a:headEnd/>
            <a:tailEnd/>
          </a:ln>
          <a:scene3d>
            <a:camera prst="legacyObliqueTopLeft">
              <a:rot lat="16199997" lon="0" rev="0"/>
            </a:camera>
            <a:lightRig rig="legacyFlat3" dir="t"/>
          </a:scene3d>
          <a:sp3d extrusionH="227000" prstMaterial="legacyMatte">
            <a:bevelT w="13500" h="13500" prst="angle"/>
            <a:bevelB w="13500" h="13500" prst="angle"/>
            <a:extrusionClr>
              <a:srgbClr val="0000A4"/>
            </a:extrusionClr>
          </a:sp3d>
        </p:spPr>
        <p:txBody>
          <a:bodyPr>
            <a:flatTx/>
          </a:bodyPr>
          <a:lstStyle/>
          <a:p>
            <a:endParaRPr lang="fr-FR">
              <a:latin typeface="Calibri" pitchFamily="34" charset="0"/>
            </a:endParaRPr>
          </a:p>
        </p:txBody>
      </p:sp>
      <p:sp>
        <p:nvSpPr>
          <p:cNvPr id="28" name="AutoShape 37"/>
          <p:cNvSpPr>
            <a:spLocks noChangeArrowheads="1"/>
          </p:cNvSpPr>
          <p:nvPr/>
        </p:nvSpPr>
        <p:spPr bwMode="auto">
          <a:xfrm rot="-2933815">
            <a:off x="4975225" y="2527301"/>
            <a:ext cx="808037" cy="544512"/>
          </a:xfrm>
          <a:custGeom>
            <a:avLst/>
            <a:gdLst>
              <a:gd name="T0" fmla="*/ 404019 w 21600"/>
              <a:gd name="T1" fmla="*/ 0 h 21600"/>
              <a:gd name="T2" fmla="*/ 197109 w 21600"/>
              <a:gd name="T3" fmla="*/ 89870 h 21600"/>
              <a:gd name="T4" fmla="*/ 404019 w 21600"/>
              <a:gd name="T5" fmla="*/ 85408 h 21600"/>
              <a:gd name="T6" fmla="*/ 610929 w 21600"/>
              <a:gd name="T7" fmla="*/ 89870 h 21600"/>
              <a:gd name="T8" fmla="*/ 0 60000 65536"/>
              <a:gd name="T9" fmla="*/ 0 60000 65536"/>
              <a:gd name="T10" fmla="*/ 0 60000 65536"/>
              <a:gd name="T11" fmla="*/ 0 60000 65536"/>
              <a:gd name="T12" fmla="*/ 2630 w 21600"/>
              <a:gd name="T13" fmla="*/ 0 h 21600"/>
              <a:gd name="T14" fmla="*/ 18970 w 21600"/>
              <a:gd name="T15" fmla="*/ 5952 h 21600"/>
            </a:gdLst>
            <a:ahLst/>
            <a:cxnLst>
              <a:cxn ang="T8">
                <a:pos x="T0" y="T1"/>
              </a:cxn>
              <a:cxn ang="T9">
                <a:pos x="T2" y="T3"/>
              </a:cxn>
              <a:cxn ang="T10">
                <a:pos x="T4" y="T5"/>
              </a:cxn>
              <a:cxn ang="T11">
                <a:pos x="T6" y="T7"/>
              </a:cxn>
            </a:cxnLst>
            <a:rect l="T12" t="T13" r="T14" b="T15"/>
            <a:pathLst>
              <a:path w="21600" h="21600">
                <a:moveTo>
                  <a:pt x="6298" y="4911"/>
                </a:moveTo>
                <a:cubicBezTo>
                  <a:pt x="7591" y="3923"/>
                  <a:pt x="9172" y="3387"/>
                  <a:pt x="10800" y="3388"/>
                </a:cubicBezTo>
                <a:cubicBezTo>
                  <a:pt x="12427" y="3388"/>
                  <a:pt x="14008" y="3923"/>
                  <a:pt x="15301" y="4911"/>
                </a:cubicBezTo>
                <a:lnTo>
                  <a:pt x="17359" y="2219"/>
                </a:lnTo>
                <a:cubicBezTo>
                  <a:pt x="15475" y="780"/>
                  <a:pt x="13170" y="-1"/>
                  <a:pt x="10799" y="0"/>
                </a:cubicBezTo>
                <a:cubicBezTo>
                  <a:pt x="8429" y="0"/>
                  <a:pt x="6124" y="780"/>
                  <a:pt x="4240" y="2219"/>
                </a:cubicBezTo>
                <a:close/>
              </a:path>
            </a:pathLst>
          </a:custGeom>
          <a:solidFill>
            <a:srgbClr val="777777"/>
          </a:solidFill>
          <a:ln w="9525">
            <a:miter lim="800000"/>
            <a:headEnd/>
            <a:tailEnd/>
          </a:ln>
          <a:scene3d>
            <a:camera prst="legacyObliqueTopLeft"/>
            <a:lightRig rig="legacyFlat3" dir="t"/>
          </a:scene3d>
          <a:sp3d extrusionH="176200" prstMaterial="legacyMatte">
            <a:bevelT w="13500" h="13500" prst="angle"/>
            <a:bevelB w="13500" h="13500" prst="angle"/>
            <a:extrusionClr>
              <a:srgbClr val="777777"/>
            </a:extrusionClr>
          </a:sp3d>
        </p:spPr>
        <p:txBody>
          <a:bodyPr>
            <a:flatTx/>
          </a:bodyPr>
          <a:lstStyle/>
          <a:p>
            <a:endParaRPr lang="fr-FR">
              <a:latin typeface="Calibri" pitchFamily="34" charset="0"/>
            </a:endParaRPr>
          </a:p>
        </p:txBody>
      </p:sp>
      <p:sp>
        <p:nvSpPr>
          <p:cNvPr id="29" name="Line 42"/>
          <p:cNvSpPr>
            <a:spLocks noChangeShapeType="1"/>
          </p:cNvSpPr>
          <p:nvPr/>
        </p:nvSpPr>
        <p:spPr bwMode="auto">
          <a:xfrm flipH="1">
            <a:off x="119063" y="3624263"/>
            <a:ext cx="312737" cy="150812"/>
          </a:xfrm>
          <a:prstGeom prst="line">
            <a:avLst/>
          </a:prstGeom>
          <a:noFill/>
          <a:ln w="19050">
            <a:solidFill>
              <a:srgbClr val="FF0000"/>
            </a:solidFill>
            <a:round/>
            <a:headEnd/>
            <a:tailEnd type="arrow" w="med" len="med"/>
          </a:ln>
        </p:spPr>
        <p:txBody>
          <a:bodyPr/>
          <a:lstStyle/>
          <a:p>
            <a:endParaRPr lang="en-US"/>
          </a:p>
        </p:txBody>
      </p:sp>
      <p:sp>
        <p:nvSpPr>
          <p:cNvPr id="30" name="Line 43"/>
          <p:cNvSpPr>
            <a:spLocks noChangeShapeType="1"/>
          </p:cNvSpPr>
          <p:nvPr/>
        </p:nvSpPr>
        <p:spPr bwMode="auto">
          <a:xfrm flipH="1">
            <a:off x="379413" y="3656013"/>
            <a:ext cx="133350" cy="320675"/>
          </a:xfrm>
          <a:prstGeom prst="line">
            <a:avLst/>
          </a:prstGeom>
          <a:noFill/>
          <a:ln w="19050">
            <a:solidFill>
              <a:srgbClr val="FF0000"/>
            </a:solidFill>
            <a:round/>
            <a:headEnd/>
            <a:tailEnd type="arrow" w="med" len="med"/>
          </a:ln>
        </p:spPr>
        <p:txBody>
          <a:bodyPr/>
          <a:lstStyle/>
          <a:p>
            <a:endParaRPr lang="en-US"/>
          </a:p>
        </p:txBody>
      </p:sp>
      <p:sp>
        <p:nvSpPr>
          <p:cNvPr id="31" name="Text Box 47"/>
          <p:cNvSpPr txBox="1">
            <a:spLocks noChangeArrowheads="1"/>
          </p:cNvSpPr>
          <p:nvPr/>
        </p:nvSpPr>
        <p:spPr bwMode="auto">
          <a:xfrm>
            <a:off x="3798888" y="2298700"/>
            <a:ext cx="1195387" cy="7366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dirty="0">
                <a:solidFill>
                  <a:srgbClr val="0000CC"/>
                </a:solidFill>
                <a:latin typeface="Calibri" pitchFamily="34" charset="0"/>
              </a:rPr>
              <a:t>MASS SEPARATOR</a:t>
            </a:r>
          </a:p>
          <a:p>
            <a:pPr algn="ctr">
              <a:spcBef>
                <a:spcPct val="20000"/>
              </a:spcBef>
              <a:buClr>
                <a:schemeClr val="accent2"/>
              </a:buClr>
              <a:buFont typeface="Wingdings" pitchFamily="2" charset="2"/>
              <a:buNone/>
            </a:pPr>
            <a:endParaRPr lang="en-US" sz="1200" dirty="0">
              <a:solidFill>
                <a:srgbClr val="0000CC"/>
              </a:solidFill>
              <a:latin typeface="Calibri" pitchFamily="34" charset="0"/>
            </a:endParaRPr>
          </a:p>
        </p:txBody>
      </p:sp>
      <p:sp>
        <p:nvSpPr>
          <p:cNvPr id="32" name="Text Box 48"/>
          <p:cNvSpPr txBox="1">
            <a:spLocks noChangeArrowheads="1"/>
          </p:cNvSpPr>
          <p:nvPr/>
        </p:nvSpPr>
        <p:spPr bwMode="auto">
          <a:xfrm>
            <a:off x="1776413" y="3017838"/>
            <a:ext cx="1209675" cy="50165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0000CC"/>
                </a:solidFill>
                <a:latin typeface="Calibri" pitchFamily="34" charset="0"/>
              </a:rPr>
              <a:t>7-GAP RESONATORS</a:t>
            </a:r>
            <a:endParaRPr lang="en-US" sz="3200">
              <a:solidFill>
                <a:srgbClr val="0000CC"/>
              </a:solidFill>
              <a:latin typeface="Calibri" pitchFamily="34" charset="0"/>
            </a:endParaRPr>
          </a:p>
        </p:txBody>
      </p:sp>
      <p:sp>
        <p:nvSpPr>
          <p:cNvPr id="33" name="Text Box 49"/>
          <p:cNvSpPr txBox="1">
            <a:spLocks noChangeArrowheads="1"/>
          </p:cNvSpPr>
          <p:nvPr/>
        </p:nvSpPr>
        <p:spPr bwMode="auto">
          <a:xfrm>
            <a:off x="3114675" y="3106738"/>
            <a:ext cx="442913" cy="207962"/>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400" b="1">
                <a:solidFill>
                  <a:srgbClr val="0000CC"/>
                </a:solidFill>
                <a:latin typeface="Calibri" pitchFamily="34" charset="0"/>
              </a:rPr>
              <a:t>IH</a:t>
            </a:r>
            <a:endParaRPr lang="en-US" sz="3200">
              <a:solidFill>
                <a:srgbClr val="0000CC"/>
              </a:solidFill>
              <a:latin typeface="Calibri" pitchFamily="34" charset="0"/>
            </a:endParaRPr>
          </a:p>
        </p:txBody>
      </p:sp>
      <p:sp>
        <p:nvSpPr>
          <p:cNvPr id="34" name="Text Box 50"/>
          <p:cNvSpPr txBox="1">
            <a:spLocks noChangeArrowheads="1"/>
          </p:cNvSpPr>
          <p:nvPr/>
        </p:nvSpPr>
        <p:spPr bwMode="auto">
          <a:xfrm>
            <a:off x="4397375" y="3109913"/>
            <a:ext cx="412750" cy="188912"/>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400" b="1">
                <a:solidFill>
                  <a:srgbClr val="0000CC"/>
                </a:solidFill>
                <a:latin typeface="Calibri" pitchFamily="34" charset="0"/>
              </a:rPr>
              <a:t>RFQ</a:t>
            </a:r>
            <a:endParaRPr lang="en-US" sz="3200">
              <a:solidFill>
                <a:srgbClr val="0000CC"/>
              </a:solidFill>
              <a:latin typeface="Calibri" pitchFamily="34" charset="0"/>
            </a:endParaRPr>
          </a:p>
        </p:txBody>
      </p:sp>
      <p:sp>
        <p:nvSpPr>
          <p:cNvPr id="35" name="Text Box 51"/>
          <p:cNvSpPr txBox="1">
            <a:spLocks noChangeArrowheads="1"/>
          </p:cNvSpPr>
          <p:nvPr/>
        </p:nvSpPr>
        <p:spPr bwMode="auto">
          <a:xfrm>
            <a:off x="635000" y="3021013"/>
            <a:ext cx="1130300" cy="484187"/>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0000CC"/>
                </a:solidFill>
                <a:latin typeface="Calibri" pitchFamily="34" charset="0"/>
              </a:rPr>
              <a:t>9-GAP RESONATOR</a:t>
            </a:r>
            <a:endParaRPr lang="en-US" sz="1200">
              <a:solidFill>
                <a:srgbClr val="0000CC"/>
              </a:solidFill>
              <a:latin typeface="Calibri" pitchFamily="34" charset="0"/>
            </a:endParaRPr>
          </a:p>
          <a:p>
            <a:pPr algn="ctr">
              <a:spcBef>
                <a:spcPct val="20000"/>
              </a:spcBef>
              <a:buClr>
                <a:schemeClr val="accent2"/>
              </a:buClr>
              <a:buFont typeface="Wingdings" pitchFamily="2" charset="2"/>
              <a:buNone/>
            </a:pPr>
            <a:endParaRPr lang="en-US" sz="3200">
              <a:solidFill>
                <a:srgbClr val="0000CC"/>
              </a:solidFill>
              <a:latin typeface="Calibri" pitchFamily="34" charset="0"/>
            </a:endParaRPr>
          </a:p>
        </p:txBody>
      </p:sp>
      <p:sp>
        <p:nvSpPr>
          <p:cNvPr id="36" name="Text Box 52"/>
          <p:cNvSpPr txBox="1">
            <a:spLocks noChangeArrowheads="1"/>
          </p:cNvSpPr>
          <p:nvPr/>
        </p:nvSpPr>
        <p:spPr bwMode="auto">
          <a:xfrm>
            <a:off x="960438" y="3841750"/>
            <a:ext cx="665162" cy="1905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3.0 MeV/u</a:t>
            </a:r>
          </a:p>
          <a:p>
            <a:pPr algn="ctr">
              <a:spcBef>
                <a:spcPct val="20000"/>
              </a:spcBef>
              <a:buClr>
                <a:schemeClr val="accent2"/>
              </a:buClr>
              <a:buFont typeface="Wingdings" pitchFamily="2" charset="2"/>
              <a:buNone/>
            </a:pPr>
            <a:endParaRPr lang="en-US" sz="1200">
              <a:solidFill>
                <a:srgbClr val="0000CC"/>
              </a:solidFill>
              <a:latin typeface="Calibri" pitchFamily="34" charset="0"/>
            </a:endParaRPr>
          </a:p>
        </p:txBody>
      </p:sp>
      <p:sp>
        <p:nvSpPr>
          <p:cNvPr id="37" name="Text Box 53"/>
          <p:cNvSpPr txBox="1">
            <a:spLocks noChangeArrowheads="1"/>
          </p:cNvSpPr>
          <p:nvPr/>
        </p:nvSpPr>
        <p:spPr bwMode="auto">
          <a:xfrm>
            <a:off x="2028825" y="3841750"/>
            <a:ext cx="665163" cy="1905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2.2 MeV/u</a:t>
            </a:r>
          </a:p>
          <a:p>
            <a:pPr algn="ctr">
              <a:spcBef>
                <a:spcPct val="20000"/>
              </a:spcBef>
              <a:buClr>
                <a:schemeClr val="accent2"/>
              </a:buClr>
              <a:buFont typeface="Wingdings" pitchFamily="2" charset="2"/>
              <a:buNone/>
            </a:pPr>
            <a:endParaRPr lang="en-US" sz="3200">
              <a:solidFill>
                <a:srgbClr val="0000CC"/>
              </a:solidFill>
              <a:latin typeface="Calibri" pitchFamily="34" charset="0"/>
            </a:endParaRPr>
          </a:p>
        </p:txBody>
      </p:sp>
      <p:sp>
        <p:nvSpPr>
          <p:cNvPr id="38" name="Text Box 54"/>
          <p:cNvSpPr txBox="1">
            <a:spLocks noChangeArrowheads="1"/>
          </p:cNvSpPr>
          <p:nvPr/>
        </p:nvSpPr>
        <p:spPr bwMode="auto">
          <a:xfrm>
            <a:off x="3003550" y="3925888"/>
            <a:ext cx="663575" cy="1905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1.2 MeV/u</a:t>
            </a:r>
          </a:p>
          <a:p>
            <a:pPr algn="ctr">
              <a:spcBef>
                <a:spcPct val="20000"/>
              </a:spcBef>
              <a:buClr>
                <a:schemeClr val="accent2"/>
              </a:buClr>
              <a:buFont typeface="Wingdings" pitchFamily="2" charset="2"/>
              <a:buNone/>
            </a:pPr>
            <a:endParaRPr lang="en-US" sz="3200">
              <a:solidFill>
                <a:srgbClr val="0000CC"/>
              </a:solidFill>
              <a:latin typeface="Calibri" pitchFamily="34" charset="0"/>
            </a:endParaRPr>
          </a:p>
        </p:txBody>
      </p:sp>
      <p:sp>
        <p:nvSpPr>
          <p:cNvPr id="39" name="Text Box 55"/>
          <p:cNvSpPr txBox="1">
            <a:spLocks noChangeArrowheads="1"/>
          </p:cNvSpPr>
          <p:nvPr/>
        </p:nvSpPr>
        <p:spPr bwMode="auto">
          <a:xfrm>
            <a:off x="4178300" y="3810000"/>
            <a:ext cx="663575" cy="1905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0.3 MeV/u</a:t>
            </a:r>
          </a:p>
          <a:p>
            <a:pPr algn="ctr">
              <a:spcBef>
                <a:spcPct val="20000"/>
              </a:spcBef>
              <a:buClr>
                <a:schemeClr val="accent2"/>
              </a:buClr>
              <a:buFont typeface="Wingdings" pitchFamily="2" charset="2"/>
              <a:buNone/>
            </a:pPr>
            <a:endParaRPr lang="en-US" sz="1200">
              <a:solidFill>
                <a:srgbClr val="0000CC"/>
              </a:solidFill>
              <a:latin typeface="Calibri" pitchFamily="34" charset="0"/>
            </a:endParaRPr>
          </a:p>
        </p:txBody>
      </p:sp>
      <p:sp>
        <p:nvSpPr>
          <p:cNvPr id="40" name="AutoShape 58"/>
          <p:cNvSpPr>
            <a:spLocks noChangeArrowheads="1"/>
          </p:cNvSpPr>
          <p:nvPr/>
        </p:nvSpPr>
        <p:spPr bwMode="auto">
          <a:xfrm rot="-5400000">
            <a:off x="2547938" y="3424238"/>
            <a:ext cx="301625" cy="358775"/>
          </a:xfrm>
          <a:prstGeom prst="can">
            <a:avLst>
              <a:gd name="adj" fmla="val 45729"/>
            </a:avLst>
          </a:prstGeom>
          <a:gradFill rotWithShape="1">
            <a:gsLst>
              <a:gs pos="0">
                <a:srgbClr val="FFCC99"/>
              </a:gs>
              <a:gs pos="100000">
                <a:srgbClr val="CC6600"/>
              </a:gs>
            </a:gsLst>
            <a:lin ang="2700000" scaled="1"/>
          </a:gradFill>
          <a:ln w="9525">
            <a:solidFill>
              <a:srgbClr val="000000"/>
            </a:solidFill>
            <a:round/>
            <a:headEnd/>
            <a:tailEnd/>
          </a:ln>
        </p:spPr>
        <p:txBody>
          <a:bodyPr/>
          <a:lstStyle/>
          <a:p>
            <a:endParaRPr lang="fr-FR">
              <a:latin typeface="Calibri" pitchFamily="34" charset="0"/>
            </a:endParaRPr>
          </a:p>
        </p:txBody>
      </p:sp>
      <p:sp>
        <p:nvSpPr>
          <p:cNvPr id="41" name="Line 59"/>
          <p:cNvSpPr>
            <a:spLocks noChangeShapeType="1"/>
          </p:cNvSpPr>
          <p:nvPr/>
        </p:nvSpPr>
        <p:spPr bwMode="auto">
          <a:xfrm flipH="1">
            <a:off x="2408238" y="3608388"/>
            <a:ext cx="177800" cy="1587"/>
          </a:xfrm>
          <a:prstGeom prst="line">
            <a:avLst/>
          </a:prstGeom>
          <a:noFill/>
          <a:ln w="19050">
            <a:solidFill>
              <a:srgbClr val="FF0000"/>
            </a:solidFill>
            <a:round/>
            <a:headEnd/>
            <a:tailEnd/>
          </a:ln>
        </p:spPr>
        <p:txBody>
          <a:bodyPr/>
          <a:lstStyle/>
          <a:p>
            <a:endParaRPr lang="en-US"/>
          </a:p>
        </p:txBody>
      </p:sp>
      <p:sp>
        <p:nvSpPr>
          <p:cNvPr id="42" name="Rectangle 60"/>
          <p:cNvSpPr>
            <a:spLocks noChangeArrowheads="1"/>
          </p:cNvSpPr>
          <p:nvPr/>
        </p:nvSpPr>
        <p:spPr bwMode="auto">
          <a:xfrm>
            <a:off x="2379663" y="3581400"/>
            <a:ext cx="95250" cy="69850"/>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43" name="Line 61"/>
          <p:cNvSpPr>
            <a:spLocks noChangeShapeType="1"/>
          </p:cNvSpPr>
          <p:nvPr/>
        </p:nvSpPr>
        <p:spPr bwMode="auto">
          <a:xfrm flipH="1">
            <a:off x="2208213" y="3608388"/>
            <a:ext cx="179387" cy="1587"/>
          </a:xfrm>
          <a:prstGeom prst="line">
            <a:avLst/>
          </a:prstGeom>
          <a:noFill/>
          <a:ln w="19050">
            <a:solidFill>
              <a:srgbClr val="FF0000"/>
            </a:solidFill>
            <a:round/>
            <a:headEnd/>
            <a:tailEnd/>
          </a:ln>
        </p:spPr>
        <p:txBody>
          <a:bodyPr/>
          <a:lstStyle/>
          <a:p>
            <a:endParaRPr lang="en-US"/>
          </a:p>
        </p:txBody>
      </p:sp>
      <p:sp>
        <p:nvSpPr>
          <p:cNvPr id="44" name="AutoShape 62"/>
          <p:cNvSpPr>
            <a:spLocks noChangeArrowheads="1"/>
          </p:cNvSpPr>
          <p:nvPr/>
        </p:nvSpPr>
        <p:spPr bwMode="auto">
          <a:xfrm rot="-5400000">
            <a:off x="1989931" y="3428207"/>
            <a:ext cx="303213" cy="355600"/>
          </a:xfrm>
          <a:prstGeom prst="can">
            <a:avLst>
              <a:gd name="adj" fmla="val 45087"/>
            </a:avLst>
          </a:prstGeom>
          <a:gradFill rotWithShape="1">
            <a:gsLst>
              <a:gs pos="0">
                <a:srgbClr val="FFCC99"/>
              </a:gs>
              <a:gs pos="100000">
                <a:srgbClr val="CC6600"/>
              </a:gs>
            </a:gsLst>
            <a:lin ang="2700000" scaled="1"/>
          </a:gradFill>
          <a:ln w="9525">
            <a:solidFill>
              <a:srgbClr val="000000"/>
            </a:solidFill>
            <a:round/>
            <a:headEnd/>
            <a:tailEnd/>
          </a:ln>
        </p:spPr>
        <p:txBody>
          <a:bodyPr/>
          <a:lstStyle/>
          <a:p>
            <a:endParaRPr lang="fr-FR">
              <a:latin typeface="Calibri" pitchFamily="34" charset="0"/>
            </a:endParaRPr>
          </a:p>
        </p:txBody>
      </p:sp>
      <p:sp>
        <p:nvSpPr>
          <p:cNvPr id="45" name="AutoShape 63"/>
          <p:cNvSpPr>
            <a:spLocks noChangeArrowheads="1"/>
          </p:cNvSpPr>
          <p:nvPr/>
        </p:nvSpPr>
        <p:spPr bwMode="auto">
          <a:xfrm rot="-5400000">
            <a:off x="1767681" y="3428207"/>
            <a:ext cx="303213" cy="355600"/>
          </a:xfrm>
          <a:prstGeom prst="can">
            <a:avLst>
              <a:gd name="adj" fmla="val 45087"/>
            </a:avLst>
          </a:prstGeom>
          <a:gradFill rotWithShape="1">
            <a:gsLst>
              <a:gs pos="0">
                <a:srgbClr val="FFCC99"/>
              </a:gs>
              <a:gs pos="100000">
                <a:srgbClr val="CC6600"/>
              </a:gs>
            </a:gsLst>
            <a:lin ang="2700000" scaled="1"/>
          </a:gradFill>
          <a:ln w="9525">
            <a:solidFill>
              <a:srgbClr val="000000"/>
            </a:solidFill>
            <a:round/>
            <a:headEnd/>
            <a:tailEnd/>
          </a:ln>
        </p:spPr>
        <p:txBody>
          <a:bodyPr/>
          <a:lstStyle/>
          <a:p>
            <a:endParaRPr lang="fr-FR">
              <a:latin typeface="Calibri" pitchFamily="34" charset="0"/>
            </a:endParaRPr>
          </a:p>
        </p:txBody>
      </p:sp>
      <p:sp>
        <p:nvSpPr>
          <p:cNvPr id="46" name="Line 64"/>
          <p:cNvSpPr>
            <a:spLocks noChangeShapeType="1"/>
          </p:cNvSpPr>
          <p:nvPr/>
        </p:nvSpPr>
        <p:spPr bwMode="auto">
          <a:xfrm flipH="1" flipV="1">
            <a:off x="1703388" y="3606800"/>
            <a:ext cx="106362" cy="1588"/>
          </a:xfrm>
          <a:prstGeom prst="line">
            <a:avLst/>
          </a:prstGeom>
          <a:noFill/>
          <a:ln w="19050">
            <a:solidFill>
              <a:srgbClr val="FF0000"/>
            </a:solidFill>
            <a:round/>
            <a:headEnd/>
            <a:tailEnd/>
          </a:ln>
        </p:spPr>
        <p:txBody>
          <a:bodyPr/>
          <a:lstStyle/>
          <a:p>
            <a:endParaRPr lang="en-US"/>
          </a:p>
        </p:txBody>
      </p:sp>
      <p:sp>
        <p:nvSpPr>
          <p:cNvPr id="47" name="Line 65"/>
          <p:cNvSpPr>
            <a:spLocks noChangeShapeType="1"/>
          </p:cNvSpPr>
          <p:nvPr/>
        </p:nvSpPr>
        <p:spPr bwMode="auto">
          <a:xfrm flipH="1">
            <a:off x="3946525" y="3609975"/>
            <a:ext cx="109538" cy="0"/>
          </a:xfrm>
          <a:prstGeom prst="line">
            <a:avLst/>
          </a:prstGeom>
          <a:noFill/>
          <a:ln w="19050">
            <a:solidFill>
              <a:srgbClr val="FF0000"/>
            </a:solidFill>
            <a:round/>
            <a:headEnd/>
            <a:tailEnd/>
          </a:ln>
        </p:spPr>
        <p:txBody>
          <a:bodyPr/>
          <a:lstStyle/>
          <a:p>
            <a:endParaRPr lang="en-US"/>
          </a:p>
        </p:txBody>
      </p:sp>
      <p:sp>
        <p:nvSpPr>
          <p:cNvPr id="48" name="Rectangle 66"/>
          <p:cNvSpPr>
            <a:spLocks noChangeAspect="1" noChangeArrowheads="1"/>
          </p:cNvSpPr>
          <p:nvPr/>
        </p:nvSpPr>
        <p:spPr bwMode="auto">
          <a:xfrm>
            <a:off x="3811588" y="3543300"/>
            <a:ext cx="171450" cy="195263"/>
          </a:xfrm>
          <a:prstGeom prst="rect">
            <a:avLst/>
          </a:prstGeom>
          <a:solidFill>
            <a:srgbClr val="777777"/>
          </a:solidFill>
          <a:ln w="9525">
            <a:miter lim="800000"/>
            <a:headEnd/>
            <a:tailEnd/>
          </a:ln>
          <a:scene3d>
            <a:camera prst="legacyObliqueTopLeft"/>
            <a:lightRig rig="legacyFlat3" dir="t"/>
          </a:scene3d>
          <a:sp3d extrusionH="176200" prstMaterial="legacyMatte">
            <a:bevelT w="13500" h="13500" prst="angle"/>
            <a:bevelB w="13500" h="13500" prst="angle"/>
            <a:extrusionClr>
              <a:srgbClr val="777777"/>
            </a:extrusionClr>
          </a:sp3d>
        </p:spPr>
        <p:txBody>
          <a:bodyPr>
            <a:flatTx/>
          </a:bodyPr>
          <a:lstStyle/>
          <a:p>
            <a:endParaRPr lang="fr-FR">
              <a:latin typeface="Calibri" pitchFamily="34" charset="0"/>
            </a:endParaRPr>
          </a:p>
        </p:txBody>
      </p:sp>
      <p:sp>
        <p:nvSpPr>
          <p:cNvPr id="49" name="Line 67"/>
          <p:cNvSpPr>
            <a:spLocks noChangeShapeType="1"/>
          </p:cNvSpPr>
          <p:nvPr/>
        </p:nvSpPr>
        <p:spPr bwMode="auto">
          <a:xfrm flipH="1">
            <a:off x="3705225" y="3609975"/>
            <a:ext cx="82550" cy="0"/>
          </a:xfrm>
          <a:prstGeom prst="line">
            <a:avLst/>
          </a:prstGeom>
          <a:noFill/>
          <a:ln w="19050">
            <a:solidFill>
              <a:srgbClr val="FF0000"/>
            </a:solidFill>
            <a:round/>
            <a:headEnd/>
            <a:tailEnd/>
          </a:ln>
        </p:spPr>
        <p:txBody>
          <a:bodyPr/>
          <a:lstStyle/>
          <a:p>
            <a:endParaRPr lang="en-US"/>
          </a:p>
        </p:txBody>
      </p:sp>
      <p:sp>
        <p:nvSpPr>
          <p:cNvPr id="50" name="Text Box 68"/>
          <p:cNvSpPr txBox="1">
            <a:spLocks noChangeArrowheads="1"/>
          </p:cNvSpPr>
          <p:nvPr/>
        </p:nvSpPr>
        <p:spPr bwMode="auto">
          <a:xfrm>
            <a:off x="3506788" y="3228975"/>
            <a:ext cx="873125" cy="30480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0000CC"/>
                </a:solidFill>
                <a:latin typeface="Calibri" pitchFamily="34" charset="0"/>
              </a:rPr>
              <a:t>Rebuncher</a:t>
            </a:r>
            <a:endParaRPr lang="en-US" sz="1200">
              <a:solidFill>
                <a:srgbClr val="0000CC"/>
              </a:solidFill>
              <a:latin typeface="Calibri" pitchFamily="34" charset="0"/>
            </a:endParaRPr>
          </a:p>
        </p:txBody>
      </p:sp>
      <p:sp>
        <p:nvSpPr>
          <p:cNvPr id="53" name="Text Box 5"/>
          <p:cNvSpPr txBox="1">
            <a:spLocks noChangeArrowheads="1"/>
          </p:cNvSpPr>
          <p:nvPr/>
        </p:nvSpPr>
        <p:spPr bwMode="auto">
          <a:xfrm>
            <a:off x="5667375" y="2071688"/>
            <a:ext cx="955675" cy="17145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400" b="1" dirty="0">
                <a:solidFill>
                  <a:srgbClr val="0000CC"/>
                </a:solidFill>
                <a:latin typeface="Calibri" pitchFamily="34" charset="0"/>
              </a:rPr>
              <a:t>REXEBIS</a:t>
            </a:r>
            <a:endParaRPr lang="en-US" sz="3200" dirty="0">
              <a:solidFill>
                <a:srgbClr val="0000CC"/>
              </a:solidFill>
              <a:latin typeface="Calibri" pitchFamily="34" charset="0"/>
            </a:endParaRPr>
          </a:p>
        </p:txBody>
      </p:sp>
      <p:sp>
        <p:nvSpPr>
          <p:cNvPr id="54" name="AutoShape 7"/>
          <p:cNvSpPr>
            <a:spLocks noChangeArrowheads="1"/>
          </p:cNvSpPr>
          <p:nvPr/>
        </p:nvSpPr>
        <p:spPr bwMode="auto">
          <a:xfrm rot="-5400000">
            <a:off x="5897563" y="3294063"/>
            <a:ext cx="504825" cy="625475"/>
          </a:xfrm>
          <a:prstGeom prst="can">
            <a:avLst>
              <a:gd name="adj" fmla="val 30975"/>
            </a:avLst>
          </a:prstGeom>
          <a:gradFill rotWithShape="1">
            <a:gsLst>
              <a:gs pos="0">
                <a:srgbClr val="C0C0C0"/>
              </a:gs>
              <a:gs pos="100000">
                <a:srgbClr val="DDDDDD"/>
              </a:gs>
            </a:gsLst>
            <a:lin ang="2700000" scaled="1"/>
          </a:gradFill>
          <a:ln w="9525">
            <a:solidFill>
              <a:srgbClr val="000000"/>
            </a:solidFill>
            <a:round/>
            <a:headEnd/>
            <a:tailEnd/>
          </a:ln>
        </p:spPr>
        <p:txBody>
          <a:bodyPr/>
          <a:lstStyle/>
          <a:p>
            <a:endParaRPr lang="fr-FR">
              <a:latin typeface="Calibri" pitchFamily="34" charset="0"/>
            </a:endParaRPr>
          </a:p>
        </p:txBody>
      </p:sp>
      <p:sp>
        <p:nvSpPr>
          <p:cNvPr id="55" name="AutoShape 8"/>
          <p:cNvSpPr>
            <a:spLocks noChangeArrowheads="1"/>
          </p:cNvSpPr>
          <p:nvPr/>
        </p:nvSpPr>
        <p:spPr bwMode="auto">
          <a:xfrm rot="16200000">
            <a:off x="5899150" y="2125663"/>
            <a:ext cx="404813" cy="757237"/>
          </a:xfrm>
          <a:prstGeom prst="can">
            <a:avLst>
              <a:gd name="adj" fmla="val 34285"/>
            </a:avLst>
          </a:prstGeom>
          <a:solidFill>
            <a:schemeClr val="tx2">
              <a:lumMod val="40000"/>
              <a:lumOff val="60000"/>
            </a:schemeClr>
          </a:solidFill>
          <a:ln w="9525">
            <a:solidFill>
              <a:srgbClr val="000000"/>
            </a:solidFill>
            <a:round/>
            <a:headEnd/>
            <a:tailEnd/>
          </a:ln>
        </p:spPr>
        <p:txBody>
          <a:bodyPr/>
          <a:lstStyle/>
          <a:p>
            <a:pPr fontAlgn="auto">
              <a:spcBef>
                <a:spcPts val="0"/>
              </a:spcBef>
              <a:spcAft>
                <a:spcPts val="0"/>
              </a:spcAft>
              <a:defRPr/>
            </a:pPr>
            <a:endParaRPr lang="en-US">
              <a:latin typeface="+mn-lt"/>
            </a:endParaRPr>
          </a:p>
        </p:txBody>
      </p:sp>
      <p:sp>
        <p:nvSpPr>
          <p:cNvPr id="56" name="Line 10"/>
          <p:cNvSpPr>
            <a:spLocks noChangeShapeType="1"/>
          </p:cNvSpPr>
          <p:nvPr/>
        </p:nvSpPr>
        <p:spPr bwMode="auto">
          <a:xfrm flipH="1">
            <a:off x="5767388" y="3606800"/>
            <a:ext cx="153987" cy="0"/>
          </a:xfrm>
          <a:prstGeom prst="line">
            <a:avLst/>
          </a:prstGeom>
          <a:noFill/>
          <a:ln w="19050">
            <a:solidFill>
              <a:srgbClr val="FF0000"/>
            </a:solidFill>
            <a:round/>
            <a:headEnd/>
            <a:tailEnd/>
          </a:ln>
        </p:spPr>
        <p:txBody>
          <a:bodyPr/>
          <a:lstStyle/>
          <a:p>
            <a:endParaRPr lang="en-US"/>
          </a:p>
        </p:txBody>
      </p:sp>
      <p:sp>
        <p:nvSpPr>
          <p:cNvPr id="57" name="Line 11"/>
          <p:cNvSpPr>
            <a:spLocks noChangeShapeType="1"/>
          </p:cNvSpPr>
          <p:nvPr/>
        </p:nvSpPr>
        <p:spPr bwMode="auto">
          <a:xfrm>
            <a:off x="5715000" y="3276600"/>
            <a:ext cx="52388" cy="333375"/>
          </a:xfrm>
          <a:prstGeom prst="line">
            <a:avLst/>
          </a:prstGeom>
          <a:noFill/>
          <a:ln w="19050">
            <a:solidFill>
              <a:srgbClr val="FF0000"/>
            </a:solidFill>
            <a:round/>
            <a:headEnd/>
            <a:tailEnd/>
          </a:ln>
        </p:spPr>
        <p:txBody>
          <a:bodyPr/>
          <a:lstStyle/>
          <a:p>
            <a:endParaRPr lang="en-US"/>
          </a:p>
        </p:txBody>
      </p:sp>
      <p:sp>
        <p:nvSpPr>
          <p:cNvPr id="58" name="Line 13"/>
          <p:cNvSpPr>
            <a:spLocks noChangeShapeType="1"/>
          </p:cNvSpPr>
          <p:nvPr/>
        </p:nvSpPr>
        <p:spPr bwMode="auto">
          <a:xfrm flipH="1">
            <a:off x="5449888" y="2503488"/>
            <a:ext cx="355600" cy="1587"/>
          </a:xfrm>
          <a:prstGeom prst="line">
            <a:avLst/>
          </a:prstGeom>
          <a:noFill/>
          <a:ln w="19050">
            <a:solidFill>
              <a:srgbClr val="FF0000"/>
            </a:solidFill>
            <a:round/>
            <a:headEnd/>
            <a:tailEnd/>
          </a:ln>
        </p:spPr>
        <p:txBody>
          <a:bodyPr/>
          <a:lstStyle/>
          <a:p>
            <a:endParaRPr lang="en-US"/>
          </a:p>
        </p:txBody>
      </p:sp>
      <p:sp>
        <p:nvSpPr>
          <p:cNvPr id="59" name="Rectangle 31"/>
          <p:cNvSpPr>
            <a:spLocks noChangeArrowheads="1"/>
          </p:cNvSpPr>
          <p:nvPr/>
        </p:nvSpPr>
        <p:spPr bwMode="auto">
          <a:xfrm>
            <a:off x="5435600" y="2476500"/>
            <a:ext cx="93663" cy="71438"/>
          </a:xfrm>
          <a:prstGeom prst="rect">
            <a:avLst/>
          </a:prstGeom>
          <a:solidFill>
            <a:srgbClr val="000000"/>
          </a:solidFill>
          <a:ln w="9525">
            <a:miter lim="800000"/>
            <a:headEnd/>
            <a:tailEnd/>
          </a:ln>
          <a:scene3d>
            <a:camera prst="legacyObliqueTopLeft"/>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60" name="Line 34"/>
          <p:cNvSpPr>
            <a:spLocks noChangeShapeType="1"/>
          </p:cNvSpPr>
          <p:nvPr/>
        </p:nvSpPr>
        <p:spPr bwMode="auto">
          <a:xfrm flipH="1">
            <a:off x="5353050" y="2505075"/>
            <a:ext cx="82550" cy="0"/>
          </a:xfrm>
          <a:prstGeom prst="line">
            <a:avLst/>
          </a:prstGeom>
          <a:noFill/>
          <a:ln w="19050">
            <a:solidFill>
              <a:srgbClr val="FF0000"/>
            </a:solidFill>
            <a:round/>
            <a:headEnd/>
            <a:tailEnd/>
          </a:ln>
        </p:spPr>
        <p:txBody>
          <a:bodyPr/>
          <a:lstStyle/>
          <a:p>
            <a:endParaRPr lang="en-US"/>
          </a:p>
        </p:txBody>
      </p:sp>
      <p:sp>
        <p:nvSpPr>
          <p:cNvPr id="61" name="Rectangle 38"/>
          <p:cNvSpPr>
            <a:spLocks noChangeArrowheads="1"/>
          </p:cNvSpPr>
          <p:nvPr/>
        </p:nvSpPr>
        <p:spPr bwMode="auto">
          <a:xfrm rot="5008640">
            <a:off x="5596732" y="2813843"/>
            <a:ext cx="107950" cy="61913"/>
          </a:xfrm>
          <a:prstGeom prst="rect">
            <a:avLst/>
          </a:prstGeom>
          <a:solidFill>
            <a:srgbClr val="000000"/>
          </a:solidFill>
          <a:ln w="9525">
            <a:miter lim="800000"/>
            <a:headEnd/>
            <a:tailEnd/>
          </a:ln>
          <a:scene3d>
            <a:camera prst="legacyObliqueTopLeft">
              <a:rot lat="20999997" lon="600000" rev="0"/>
            </a:camera>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62" name="Rectangle 39"/>
          <p:cNvSpPr>
            <a:spLocks noChangeArrowheads="1"/>
          </p:cNvSpPr>
          <p:nvPr/>
        </p:nvSpPr>
        <p:spPr bwMode="auto">
          <a:xfrm rot="5008640">
            <a:off x="5664200" y="3235325"/>
            <a:ext cx="107950" cy="63500"/>
          </a:xfrm>
          <a:prstGeom prst="rect">
            <a:avLst/>
          </a:prstGeom>
          <a:solidFill>
            <a:srgbClr val="000000"/>
          </a:solidFill>
          <a:ln w="9525">
            <a:miter lim="800000"/>
            <a:headEnd/>
            <a:tailEnd/>
          </a:ln>
          <a:scene3d>
            <a:camera prst="legacyObliqueTopLeft">
              <a:rot lat="20999997" lon="600000" rev="0"/>
            </a:camera>
            <a:lightRig rig="legacyFlat3" dir="t"/>
          </a:scene3d>
          <a:sp3d extrusionH="100000" prstMaterial="legacyMatte">
            <a:bevelT w="13500" h="13500" prst="angle"/>
            <a:bevelB w="13500" h="13500" prst="angle"/>
            <a:extrusionClr>
              <a:srgbClr val="000000"/>
            </a:extrusionClr>
          </a:sp3d>
        </p:spPr>
        <p:txBody>
          <a:bodyPr>
            <a:flatTx/>
          </a:bodyPr>
          <a:lstStyle/>
          <a:p>
            <a:endParaRPr lang="fr-FR">
              <a:latin typeface="Calibri" pitchFamily="34" charset="0"/>
            </a:endParaRPr>
          </a:p>
        </p:txBody>
      </p:sp>
      <p:sp>
        <p:nvSpPr>
          <p:cNvPr id="63" name="Line 40"/>
          <p:cNvSpPr>
            <a:spLocks noChangeShapeType="1"/>
          </p:cNvSpPr>
          <p:nvPr/>
        </p:nvSpPr>
        <p:spPr bwMode="auto">
          <a:xfrm>
            <a:off x="5597525" y="2498725"/>
            <a:ext cx="55563" cy="306388"/>
          </a:xfrm>
          <a:prstGeom prst="line">
            <a:avLst/>
          </a:prstGeom>
          <a:noFill/>
          <a:ln w="19050">
            <a:solidFill>
              <a:srgbClr val="FF0000"/>
            </a:solidFill>
            <a:round/>
            <a:headEnd/>
            <a:tailEnd/>
          </a:ln>
        </p:spPr>
        <p:txBody>
          <a:bodyPr/>
          <a:lstStyle/>
          <a:p>
            <a:endParaRPr lang="en-US"/>
          </a:p>
        </p:txBody>
      </p:sp>
      <p:sp>
        <p:nvSpPr>
          <p:cNvPr id="64" name="Line 41"/>
          <p:cNvSpPr>
            <a:spLocks noChangeShapeType="1"/>
          </p:cNvSpPr>
          <p:nvPr/>
        </p:nvSpPr>
        <p:spPr bwMode="auto">
          <a:xfrm>
            <a:off x="5656263" y="2906713"/>
            <a:ext cx="49212" cy="300037"/>
          </a:xfrm>
          <a:prstGeom prst="line">
            <a:avLst/>
          </a:prstGeom>
          <a:noFill/>
          <a:ln w="19050">
            <a:solidFill>
              <a:srgbClr val="FF0000"/>
            </a:solidFill>
            <a:round/>
            <a:headEnd/>
            <a:tailEnd/>
          </a:ln>
        </p:spPr>
        <p:txBody>
          <a:bodyPr/>
          <a:lstStyle/>
          <a:p>
            <a:endParaRPr lang="en-US"/>
          </a:p>
        </p:txBody>
      </p:sp>
      <p:sp>
        <p:nvSpPr>
          <p:cNvPr id="65" name="Line 44"/>
          <p:cNvSpPr>
            <a:spLocks noChangeShapeType="1"/>
          </p:cNvSpPr>
          <p:nvPr/>
        </p:nvSpPr>
        <p:spPr bwMode="auto">
          <a:xfrm flipH="1">
            <a:off x="6553200" y="3606800"/>
            <a:ext cx="201613" cy="0"/>
          </a:xfrm>
          <a:prstGeom prst="line">
            <a:avLst/>
          </a:prstGeom>
          <a:noFill/>
          <a:ln w="19050">
            <a:solidFill>
              <a:srgbClr val="FF0000"/>
            </a:solidFill>
            <a:round/>
            <a:headEnd/>
            <a:tailEnd type="arrow" w="med" len="med"/>
          </a:ln>
        </p:spPr>
        <p:txBody>
          <a:bodyPr/>
          <a:lstStyle/>
          <a:p>
            <a:endParaRPr lang="en-US"/>
          </a:p>
        </p:txBody>
      </p:sp>
      <p:sp>
        <p:nvSpPr>
          <p:cNvPr id="66" name="Line 45"/>
          <p:cNvSpPr>
            <a:spLocks noChangeShapeType="1"/>
          </p:cNvSpPr>
          <p:nvPr/>
        </p:nvSpPr>
        <p:spPr bwMode="auto">
          <a:xfrm flipH="1">
            <a:off x="6462713" y="3606800"/>
            <a:ext cx="206375" cy="0"/>
          </a:xfrm>
          <a:prstGeom prst="line">
            <a:avLst/>
          </a:prstGeom>
          <a:noFill/>
          <a:ln w="19050">
            <a:solidFill>
              <a:srgbClr val="FF0000"/>
            </a:solidFill>
            <a:round/>
            <a:headEnd/>
            <a:tailEnd/>
          </a:ln>
        </p:spPr>
        <p:txBody>
          <a:bodyPr/>
          <a:lstStyle/>
          <a:p>
            <a:endParaRPr lang="en-US"/>
          </a:p>
        </p:txBody>
      </p:sp>
      <p:sp>
        <p:nvSpPr>
          <p:cNvPr id="67" name="Text Box 46"/>
          <p:cNvSpPr txBox="1">
            <a:spLocks noChangeArrowheads="1"/>
          </p:cNvSpPr>
          <p:nvPr/>
        </p:nvSpPr>
        <p:spPr bwMode="auto">
          <a:xfrm>
            <a:off x="5653088" y="3937000"/>
            <a:ext cx="736600" cy="204788"/>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400" b="1" dirty="0">
                <a:solidFill>
                  <a:srgbClr val="0000CC"/>
                </a:solidFill>
                <a:latin typeface="Calibri" pitchFamily="34" charset="0"/>
              </a:rPr>
              <a:t>REXTRAP</a:t>
            </a:r>
            <a:endParaRPr lang="en-US" sz="1400" dirty="0">
              <a:solidFill>
                <a:srgbClr val="0000CC"/>
              </a:solidFill>
              <a:latin typeface="Calibri" pitchFamily="34" charset="0"/>
            </a:endParaRPr>
          </a:p>
        </p:txBody>
      </p:sp>
      <p:sp>
        <p:nvSpPr>
          <p:cNvPr id="68" name="Text Box 56"/>
          <p:cNvSpPr txBox="1">
            <a:spLocks noChangeArrowheads="1"/>
          </p:cNvSpPr>
          <p:nvPr/>
        </p:nvSpPr>
        <p:spPr bwMode="auto">
          <a:xfrm>
            <a:off x="6019800" y="2984500"/>
            <a:ext cx="838200" cy="385763"/>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ISOLDE beam</a:t>
            </a:r>
          </a:p>
          <a:p>
            <a:pPr algn="ctr">
              <a:spcBef>
                <a:spcPct val="20000"/>
              </a:spcBef>
              <a:buClr>
                <a:schemeClr val="accent2"/>
              </a:buClr>
              <a:buFont typeface="Wingdings" pitchFamily="2" charset="2"/>
              <a:buNone/>
            </a:pPr>
            <a:endParaRPr lang="en-US" sz="3200">
              <a:solidFill>
                <a:srgbClr val="0000CC"/>
              </a:solidFill>
              <a:latin typeface="Calibri" pitchFamily="34" charset="0"/>
            </a:endParaRPr>
          </a:p>
        </p:txBody>
      </p:sp>
      <p:sp>
        <p:nvSpPr>
          <p:cNvPr id="69" name="Text Box 57"/>
          <p:cNvSpPr txBox="1">
            <a:spLocks noChangeArrowheads="1"/>
          </p:cNvSpPr>
          <p:nvPr/>
        </p:nvSpPr>
        <p:spPr bwMode="auto">
          <a:xfrm>
            <a:off x="6388100" y="3665538"/>
            <a:ext cx="392113" cy="20955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200" b="1">
                <a:solidFill>
                  <a:srgbClr val="FF0000"/>
                </a:solidFill>
                <a:latin typeface="Calibri" pitchFamily="34" charset="0"/>
              </a:rPr>
              <a:t>60 keV</a:t>
            </a:r>
          </a:p>
          <a:p>
            <a:pPr algn="ctr">
              <a:spcBef>
                <a:spcPct val="20000"/>
              </a:spcBef>
              <a:buClr>
                <a:schemeClr val="accent2"/>
              </a:buClr>
              <a:buFont typeface="Wingdings" pitchFamily="2" charset="2"/>
              <a:buNone/>
            </a:pPr>
            <a:endParaRPr lang="en-US" sz="3200">
              <a:solidFill>
                <a:srgbClr val="0000CC"/>
              </a:solidFill>
              <a:latin typeface="Calibri" pitchFamily="34" charset="0"/>
            </a:endParaRPr>
          </a:p>
        </p:txBody>
      </p:sp>
      <p:grpSp>
        <p:nvGrpSpPr>
          <p:cNvPr id="96" name="Group 95"/>
          <p:cNvGrpSpPr/>
          <p:nvPr/>
        </p:nvGrpSpPr>
        <p:grpSpPr>
          <a:xfrm rot="19026173">
            <a:off x="6737330" y="1641000"/>
            <a:ext cx="2298138" cy="1320602"/>
            <a:chOff x="6765925" y="2586038"/>
            <a:chExt cx="2298138" cy="1320602"/>
          </a:xfrm>
        </p:grpSpPr>
        <p:sp>
          <p:nvSpPr>
            <p:cNvPr id="70" name="Rectangle 69"/>
            <p:cNvSpPr>
              <a:spLocks noChangeArrowheads="1"/>
            </p:cNvSpPr>
            <p:nvPr/>
          </p:nvSpPr>
          <p:spPr bwMode="auto">
            <a:xfrm flipH="1">
              <a:off x="7019925" y="2986088"/>
              <a:ext cx="741363" cy="457200"/>
            </a:xfrm>
            <a:prstGeom prst="rect">
              <a:avLst/>
            </a:prstGeom>
            <a:noFill/>
            <a:ln w="9525">
              <a:noFill/>
              <a:miter lim="800000"/>
              <a:headEnd/>
              <a:tailEnd/>
            </a:ln>
          </p:spPr>
          <p:txBody>
            <a:bodyPr wrap="none" lIns="92075" tIns="46038" rIns="92075" bIns="46038">
              <a:spAutoFit/>
            </a:bodyPr>
            <a:lstStyle/>
            <a:p>
              <a:pPr eaLnBrk="0" hangingPunct="0"/>
              <a:r>
                <a:rPr lang="en-US" sz="1200" b="1">
                  <a:solidFill>
                    <a:srgbClr val="0000FF"/>
                  </a:solidFill>
                  <a:latin typeface="Calibri" pitchFamily="34" charset="0"/>
                </a:rPr>
                <a:t>Primary</a:t>
              </a:r>
              <a:br>
                <a:rPr lang="en-US" sz="1200" b="1">
                  <a:solidFill>
                    <a:srgbClr val="0000FF"/>
                  </a:solidFill>
                  <a:latin typeface="Calibri" pitchFamily="34" charset="0"/>
                </a:rPr>
              </a:br>
              <a:r>
                <a:rPr lang="en-US" sz="1200" b="1">
                  <a:solidFill>
                    <a:srgbClr val="0000FF"/>
                  </a:solidFill>
                  <a:latin typeface="Calibri" pitchFamily="34" charset="0"/>
                </a:rPr>
                <a:t>target</a:t>
              </a:r>
            </a:p>
          </p:txBody>
        </p:sp>
        <p:sp>
          <p:nvSpPr>
            <p:cNvPr id="71" name="Line 70"/>
            <p:cNvSpPr>
              <a:spLocks noChangeShapeType="1"/>
            </p:cNvSpPr>
            <p:nvPr/>
          </p:nvSpPr>
          <p:spPr bwMode="auto">
            <a:xfrm flipH="1">
              <a:off x="7754938" y="3598863"/>
              <a:ext cx="508000" cy="0"/>
            </a:xfrm>
            <a:prstGeom prst="line">
              <a:avLst/>
            </a:prstGeom>
            <a:noFill/>
            <a:ln w="50800">
              <a:solidFill>
                <a:schemeClr val="tx2"/>
              </a:solidFill>
              <a:round/>
              <a:headEnd type="none" w="sm" len="sm"/>
              <a:tailEnd type="stealth" w="med" len="med"/>
            </a:ln>
          </p:spPr>
          <p:txBody>
            <a:bodyPr wrap="none" anchor="ctr"/>
            <a:lstStyle/>
            <a:p>
              <a:endParaRPr lang="en-US"/>
            </a:p>
          </p:txBody>
        </p:sp>
        <p:sp>
          <p:nvSpPr>
            <p:cNvPr id="72" name="AutoShape 71"/>
            <p:cNvSpPr>
              <a:spLocks noChangeArrowheads="1"/>
            </p:cNvSpPr>
            <p:nvPr/>
          </p:nvSpPr>
          <p:spPr bwMode="auto">
            <a:xfrm flipH="1">
              <a:off x="7269163" y="3427413"/>
              <a:ext cx="517525" cy="387350"/>
            </a:xfrm>
            <a:prstGeom prst="star16">
              <a:avLst>
                <a:gd name="adj" fmla="val 37500"/>
              </a:avLst>
            </a:prstGeom>
            <a:solidFill>
              <a:srgbClr val="0000FF"/>
            </a:solidFill>
            <a:ln w="12700">
              <a:solidFill>
                <a:schemeClr val="tx1"/>
              </a:solidFill>
              <a:miter lim="800000"/>
              <a:headEnd/>
              <a:tailEnd/>
            </a:ln>
          </p:spPr>
          <p:txBody>
            <a:bodyPr wrap="none" anchor="ctr"/>
            <a:lstStyle/>
            <a:p>
              <a:endParaRPr lang="fr-FR">
                <a:latin typeface="Calibri" pitchFamily="34" charset="0"/>
              </a:endParaRPr>
            </a:p>
          </p:txBody>
        </p:sp>
        <p:sp>
          <p:nvSpPr>
            <p:cNvPr id="73" name="Rectangle 72"/>
            <p:cNvSpPr>
              <a:spLocks noChangeArrowheads="1"/>
            </p:cNvSpPr>
            <p:nvPr/>
          </p:nvSpPr>
          <p:spPr bwMode="auto">
            <a:xfrm flipH="1">
              <a:off x="7000875" y="3484563"/>
              <a:ext cx="195263" cy="5715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fr-FR">
                <a:latin typeface="Calibri" pitchFamily="34" charset="0"/>
              </a:endParaRPr>
            </a:p>
          </p:txBody>
        </p:sp>
        <p:sp>
          <p:nvSpPr>
            <p:cNvPr id="74" name="Rectangle 73"/>
            <p:cNvSpPr>
              <a:spLocks noChangeArrowheads="1"/>
            </p:cNvSpPr>
            <p:nvPr/>
          </p:nvSpPr>
          <p:spPr bwMode="auto">
            <a:xfrm flipH="1">
              <a:off x="6999288" y="3657600"/>
              <a:ext cx="193675" cy="55563"/>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fr-FR">
                <a:latin typeface="Calibri" pitchFamily="34" charset="0"/>
              </a:endParaRPr>
            </a:p>
          </p:txBody>
        </p:sp>
        <p:sp>
          <p:nvSpPr>
            <p:cNvPr id="75" name="Line 75"/>
            <p:cNvSpPr>
              <a:spLocks noChangeShapeType="1"/>
            </p:cNvSpPr>
            <p:nvPr/>
          </p:nvSpPr>
          <p:spPr bwMode="auto">
            <a:xfrm flipV="1">
              <a:off x="6929438" y="3524250"/>
              <a:ext cx="4762" cy="50800"/>
            </a:xfrm>
            <a:prstGeom prst="line">
              <a:avLst/>
            </a:prstGeom>
            <a:noFill/>
            <a:ln w="38100">
              <a:solidFill>
                <a:srgbClr val="0000FF"/>
              </a:solidFill>
              <a:round/>
              <a:headEnd type="none" w="sm" len="sm"/>
              <a:tailEnd type="none" w="sm" len="sm"/>
            </a:ln>
          </p:spPr>
          <p:txBody>
            <a:bodyPr wrap="none" anchor="ctr"/>
            <a:lstStyle/>
            <a:p>
              <a:endParaRPr lang="en-US"/>
            </a:p>
          </p:txBody>
        </p:sp>
        <p:sp>
          <p:nvSpPr>
            <p:cNvPr id="76" name="Line 76"/>
            <p:cNvSpPr>
              <a:spLocks noChangeShapeType="1"/>
            </p:cNvSpPr>
            <p:nvPr/>
          </p:nvSpPr>
          <p:spPr bwMode="auto">
            <a:xfrm flipH="1" flipV="1">
              <a:off x="6767513" y="3490913"/>
              <a:ext cx="152400" cy="33337"/>
            </a:xfrm>
            <a:prstGeom prst="line">
              <a:avLst/>
            </a:prstGeom>
            <a:noFill/>
            <a:ln w="38100">
              <a:solidFill>
                <a:srgbClr val="0000FF"/>
              </a:solidFill>
              <a:round/>
              <a:headEnd type="none" w="sm" len="sm"/>
              <a:tailEnd type="none" w="sm" len="sm"/>
            </a:ln>
          </p:spPr>
          <p:txBody>
            <a:bodyPr wrap="none" anchor="ctr"/>
            <a:lstStyle/>
            <a:p>
              <a:endParaRPr lang="en-US"/>
            </a:p>
          </p:txBody>
        </p:sp>
        <p:grpSp>
          <p:nvGrpSpPr>
            <p:cNvPr id="77" name="Group 77"/>
            <p:cNvGrpSpPr>
              <a:grpSpLocks/>
            </p:cNvGrpSpPr>
            <p:nvPr/>
          </p:nvGrpSpPr>
          <p:grpSpPr bwMode="auto">
            <a:xfrm flipH="1" flipV="1">
              <a:off x="6765925" y="3616325"/>
              <a:ext cx="171450" cy="93663"/>
              <a:chOff x="2124" y="3564"/>
              <a:chExt cx="144" cy="104"/>
            </a:xfrm>
          </p:grpSpPr>
          <p:sp>
            <p:nvSpPr>
              <p:cNvPr id="78" name="Line 78"/>
              <p:cNvSpPr>
                <a:spLocks noChangeShapeType="1"/>
              </p:cNvSpPr>
              <p:nvPr/>
            </p:nvSpPr>
            <p:spPr bwMode="auto">
              <a:xfrm flipH="1" flipV="1">
                <a:off x="2124" y="3612"/>
                <a:ext cx="4" cy="56"/>
              </a:xfrm>
              <a:prstGeom prst="line">
                <a:avLst/>
              </a:prstGeom>
              <a:noFill/>
              <a:ln w="38100">
                <a:solidFill>
                  <a:srgbClr val="0000FF"/>
                </a:solidFill>
                <a:round/>
                <a:headEnd type="none" w="sm" len="sm"/>
                <a:tailEnd type="none" w="sm" len="sm"/>
              </a:ln>
            </p:spPr>
            <p:txBody>
              <a:bodyPr wrap="none" anchor="ctr"/>
              <a:lstStyle/>
              <a:p>
                <a:endParaRPr lang="en-US"/>
              </a:p>
            </p:txBody>
          </p:sp>
          <p:sp>
            <p:nvSpPr>
              <p:cNvPr id="79" name="Line 79"/>
              <p:cNvSpPr>
                <a:spLocks noChangeShapeType="1"/>
              </p:cNvSpPr>
              <p:nvPr/>
            </p:nvSpPr>
            <p:spPr bwMode="auto">
              <a:xfrm flipV="1">
                <a:off x="2124" y="3564"/>
                <a:ext cx="144" cy="48"/>
              </a:xfrm>
              <a:prstGeom prst="line">
                <a:avLst/>
              </a:prstGeom>
              <a:noFill/>
              <a:ln w="38100">
                <a:solidFill>
                  <a:srgbClr val="0000FF"/>
                </a:solidFill>
                <a:round/>
                <a:headEnd type="none" w="sm" len="sm"/>
                <a:tailEnd type="none" w="sm" len="sm"/>
              </a:ln>
            </p:spPr>
            <p:txBody>
              <a:bodyPr wrap="none" anchor="ctr"/>
              <a:lstStyle/>
              <a:p>
                <a:endParaRPr lang="en-US"/>
              </a:p>
            </p:txBody>
          </p:sp>
        </p:grpSp>
        <p:sp>
          <p:nvSpPr>
            <p:cNvPr id="80" name="Oval 80"/>
            <p:cNvSpPr>
              <a:spLocks noChangeArrowheads="1"/>
            </p:cNvSpPr>
            <p:nvPr/>
          </p:nvSpPr>
          <p:spPr bwMode="auto">
            <a:xfrm flipH="1">
              <a:off x="7005638" y="3562350"/>
              <a:ext cx="169862" cy="65088"/>
            </a:xfrm>
            <a:prstGeom prst="ellipse">
              <a:avLst/>
            </a:prstGeom>
            <a:gradFill rotWithShape="0">
              <a:gsLst>
                <a:gs pos="0">
                  <a:srgbClr val="762F00"/>
                </a:gs>
                <a:gs pos="100000">
                  <a:srgbClr val="FF6600"/>
                </a:gs>
              </a:gsLst>
              <a:path path="shape">
                <a:fillToRect l="50000" t="50000" r="50000" b="50000"/>
              </a:path>
            </a:gradFill>
            <a:ln w="12700">
              <a:solidFill>
                <a:schemeClr val="tx1"/>
              </a:solidFill>
              <a:round/>
              <a:headEnd type="none" w="sm" len="sm"/>
              <a:tailEnd type="none" w="sm" len="sm"/>
            </a:ln>
          </p:spPr>
          <p:txBody>
            <a:bodyPr wrap="none" anchor="ctr"/>
            <a:lstStyle/>
            <a:p>
              <a:endParaRPr lang="fr-FR">
                <a:latin typeface="Calibri" pitchFamily="34" charset="0"/>
              </a:endParaRPr>
            </a:p>
          </p:txBody>
        </p:sp>
        <p:sp>
          <p:nvSpPr>
            <p:cNvPr id="81" name="Freeform 81"/>
            <p:cNvSpPr>
              <a:spLocks/>
            </p:cNvSpPr>
            <p:nvPr/>
          </p:nvSpPr>
          <p:spPr bwMode="auto">
            <a:xfrm flipH="1">
              <a:off x="7161213" y="3562350"/>
              <a:ext cx="169862" cy="41275"/>
            </a:xfrm>
            <a:custGeom>
              <a:avLst/>
              <a:gdLst>
                <a:gd name="T0" fmla="*/ 0 w 172"/>
                <a:gd name="T1" fmla="*/ 37 h 46"/>
                <a:gd name="T2" fmla="*/ 76 w 172"/>
                <a:gd name="T3" fmla="*/ 9 h 46"/>
                <a:gd name="T4" fmla="*/ 96 w 172"/>
                <a:gd name="T5" fmla="*/ 29 h 46"/>
                <a:gd name="T6" fmla="*/ 172 w 172"/>
                <a:gd name="T7" fmla="*/ 37 h 46"/>
                <a:gd name="T8" fmla="*/ 0 60000 65536"/>
                <a:gd name="T9" fmla="*/ 0 60000 65536"/>
                <a:gd name="T10" fmla="*/ 0 60000 65536"/>
                <a:gd name="T11" fmla="*/ 0 60000 65536"/>
                <a:gd name="T12" fmla="*/ 0 w 172"/>
                <a:gd name="T13" fmla="*/ 0 h 46"/>
                <a:gd name="T14" fmla="*/ 172 w 172"/>
                <a:gd name="T15" fmla="*/ 46 h 46"/>
              </a:gdLst>
              <a:ahLst/>
              <a:cxnLst>
                <a:cxn ang="T8">
                  <a:pos x="T0" y="T1"/>
                </a:cxn>
                <a:cxn ang="T9">
                  <a:pos x="T2" y="T3"/>
                </a:cxn>
                <a:cxn ang="T10">
                  <a:pos x="T4" y="T5"/>
                </a:cxn>
                <a:cxn ang="T11">
                  <a:pos x="T6" y="T7"/>
                </a:cxn>
              </a:cxnLst>
              <a:rect l="T12" t="T13" r="T14" b="T15"/>
              <a:pathLst>
                <a:path w="172" h="46">
                  <a:moveTo>
                    <a:pt x="0" y="37"/>
                  </a:moveTo>
                  <a:cubicBezTo>
                    <a:pt x="42" y="34"/>
                    <a:pt x="64" y="46"/>
                    <a:pt x="76" y="9"/>
                  </a:cubicBezTo>
                  <a:cubicBezTo>
                    <a:pt x="126" y="22"/>
                    <a:pt x="62" y="0"/>
                    <a:pt x="96" y="29"/>
                  </a:cubicBezTo>
                  <a:cubicBezTo>
                    <a:pt x="107" y="38"/>
                    <a:pt x="161" y="42"/>
                    <a:pt x="172" y="37"/>
                  </a:cubicBezTo>
                </a:path>
              </a:pathLst>
            </a:custGeom>
            <a:noFill/>
            <a:ln w="12700">
              <a:solidFill>
                <a:schemeClr val="tx1"/>
              </a:solidFill>
              <a:round/>
              <a:headEnd type="none" w="sm" len="sm"/>
              <a:tailEnd type="none" w="sm" len="sm"/>
            </a:ln>
          </p:spPr>
          <p:txBody>
            <a:bodyPr wrap="none" anchor="ctr"/>
            <a:lstStyle/>
            <a:p>
              <a:endParaRPr lang="fr-FR">
                <a:latin typeface="Calibri" pitchFamily="34" charset="0"/>
              </a:endParaRPr>
            </a:p>
          </p:txBody>
        </p:sp>
        <p:sp>
          <p:nvSpPr>
            <p:cNvPr id="82" name="Freeform 82"/>
            <p:cNvSpPr>
              <a:spLocks/>
            </p:cNvSpPr>
            <p:nvPr/>
          </p:nvSpPr>
          <p:spPr bwMode="auto">
            <a:xfrm flipH="1">
              <a:off x="7142163" y="3608388"/>
              <a:ext cx="174625" cy="73025"/>
            </a:xfrm>
            <a:custGeom>
              <a:avLst/>
              <a:gdLst>
                <a:gd name="T0" fmla="*/ 0 w 176"/>
                <a:gd name="T1" fmla="*/ 60 h 80"/>
                <a:gd name="T2" fmla="*/ 60 w 176"/>
                <a:gd name="T3" fmla="*/ 80 h 80"/>
                <a:gd name="T4" fmla="*/ 64 w 176"/>
                <a:gd name="T5" fmla="*/ 68 h 80"/>
                <a:gd name="T6" fmla="*/ 76 w 176"/>
                <a:gd name="T7" fmla="*/ 64 h 80"/>
                <a:gd name="T8" fmla="*/ 92 w 176"/>
                <a:gd name="T9" fmla="*/ 40 h 80"/>
                <a:gd name="T10" fmla="*/ 92 w 176"/>
                <a:gd name="T11" fmla="*/ 8 h 80"/>
                <a:gd name="T12" fmla="*/ 140 w 176"/>
                <a:gd name="T13" fmla="*/ 24 h 80"/>
                <a:gd name="T14" fmla="*/ 176 w 176"/>
                <a:gd name="T15" fmla="*/ 0 h 80"/>
                <a:gd name="T16" fmla="*/ 0 60000 65536"/>
                <a:gd name="T17" fmla="*/ 0 60000 65536"/>
                <a:gd name="T18" fmla="*/ 0 60000 65536"/>
                <a:gd name="T19" fmla="*/ 0 60000 65536"/>
                <a:gd name="T20" fmla="*/ 0 60000 65536"/>
                <a:gd name="T21" fmla="*/ 0 60000 65536"/>
                <a:gd name="T22" fmla="*/ 0 60000 65536"/>
                <a:gd name="T23" fmla="*/ 0 60000 65536"/>
                <a:gd name="T24" fmla="*/ 0 w 176"/>
                <a:gd name="T25" fmla="*/ 0 h 80"/>
                <a:gd name="T26" fmla="*/ 176 w 17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 h="80">
                  <a:moveTo>
                    <a:pt x="0" y="60"/>
                  </a:moveTo>
                  <a:cubicBezTo>
                    <a:pt x="19" y="70"/>
                    <a:pt x="40" y="73"/>
                    <a:pt x="60" y="80"/>
                  </a:cubicBezTo>
                  <a:cubicBezTo>
                    <a:pt x="61" y="76"/>
                    <a:pt x="61" y="71"/>
                    <a:pt x="64" y="68"/>
                  </a:cubicBezTo>
                  <a:cubicBezTo>
                    <a:pt x="67" y="65"/>
                    <a:pt x="74" y="68"/>
                    <a:pt x="76" y="64"/>
                  </a:cubicBezTo>
                  <a:cubicBezTo>
                    <a:pt x="95" y="35"/>
                    <a:pt x="65" y="49"/>
                    <a:pt x="92" y="40"/>
                  </a:cubicBezTo>
                  <a:cubicBezTo>
                    <a:pt x="81" y="24"/>
                    <a:pt x="74" y="20"/>
                    <a:pt x="92" y="8"/>
                  </a:cubicBezTo>
                  <a:cubicBezTo>
                    <a:pt x="110" y="13"/>
                    <a:pt x="121" y="20"/>
                    <a:pt x="140" y="24"/>
                  </a:cubicBezTo>
                  <a:cubicBezTo>
                    <a:pt x="163" y="39"/>
                    <a:pt x="176" y="23"/>
                    <a:pt x="176" y="0"/>
                  </a:cubicBezTo>
                </a:path>
              </a:pathLst>
            </a:custGeom>
            <a:noFill/>
            <a:ln w="12700">
              <a:solidFill>
                <a:schemeClr val="tx1"/>
              </a:solidFill>
              <a:round/>
              <a:headEnd type="none" w="sm" len="sm"/>
              <a:tailEnd type="none" w="sm" len="sm"/>
            </a:ln>
          </p:spPr>
          <p:txBody>
            <a:bodyPr wrap="none" anchor="ctr"/>
            <a:lstStyle/>
            <a:p>
              <a:endParaRPr lang="fr-FR">
                <a:latin typeface="Calibri" pitchFamily="34" charset="0"/>
              </a:endParaRPr>
            </a:p>
          </p:txBody>
        </p:sp>
        <p:sp>
          <p:nvSpPr>
            <p:cNvPr id="83" name="Freeform 83"/>
            <p:cNvSpPr>
              <a:spLocks/>
            </p:cNvSpPr>
            <p:nvPr/>
          </p:nvSpPr>
          <p:spPr bwMode="auto">
            <a:xfrm flipH="1">
              <a:off x="7118350" y="3548063"/>
              <a:ext cx="165100" cy="52387"/>
            </a:xfrm>
            <a:custGeom>
              <a:avLst/>
              <a:gdLst>
                <a:gd name="T0" fmla="*/ 0 w 168"/>
                <a:gd name="T1" fmla="*/ 12 h 57"/>
                <a:gd name="T2" fmla="*/ 8 w 168"/>
                <a:gd name="T3" fmla="*/ 52 h 57"/>
                <a:gd name="T4" fmla="*/ 36 w 168"/>
                <a:gd name="T5" fmla="*/ 40 h 57"/>
                <a:gd name="T6" fmla="*/ 100 w 168"/>
                <a:gd name="T7" fmla="*/ 16 h 57"/>
                <a:gd name="T8" fmla="*/ 104 w 168"/>
                <a:gd name="T9" fmla="*/ 4 h 57"/>
                <a:gd name="T10" fmla="*/ 136 w 168"/>
                <a:gd name="T11" fmla="*/ 20 h 57"/>
                <a:gd name="T12" fmla="*/ 168 w 168"/>
                <a:gd name="T13" fmla="*/ 28 h 57"/>
                <a:gd name="T14" fmla="*/ 0 60000 65536"/>
                <a:gd name="T15" fmla="*/ 0 60000 65536"/>
                <a:gd name="T16" fmla="*/ 0 60000 65536"/>
                <a:gd name="T17" fmla="*/ 0 60000 65536"/>
                <a:gd name="T18" fmla="*/ 0 60000 65536"/>
                <a:gd name="T19" fmla="*/ 0 60000 65536"/>
                <a:gd name="T20" fmla="*/ 0 60000 65536"/>
                <a:gd name="T21" fmla="*/ 0 w 168"/>
                <a:gd name="T22" fmla="*/ 0 h 57"/>
                <a:gd name="T23" fmla="*/ 168 w 16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57">
                  <a:moveTo>
                    <a:pt x="0" y="12"/>
                  </a:moveTo>
                  <a:cubicBezTo>
                    <a:pt x="1" y="17"/>
                    <a:pt x="4" y="50"/>
                    <a:pt x="8" y="52"/>
                  </a:cubicBezTo>
                  <a:cubicBezTo>
                    <a:pt x="17" y="57"/>
                    <a:pt x="27" y="45"/>
                    <a:pt x="36" y="40"/>
                  </a:cubicBezTo>
                  <a:cubicBezTo>
                    <a:pt x="58" y="27"/>
                    <a:pt x="75" y="21"/>
                    <a:pt x="100" y="16"/>
                  </a:cubicBezTo>
                  <a:cubicBezTo>
                    <a:pt x="101" y="12"/>
                    <a:pt x="100" y="6"/>
                    <a:pt x="104" y="4"/>
                  </a:cubicBezTo>
                  <a:cubicBezTo>
                    <a:pt x="115" y="0"/>
                    <a:pt x="130" y="17"/>
                    <a:pt x="136" y="20"/>
                  </a:cubicBezTo>
                  <a:cubicBezTo>
                    <a:pt x="153" y="29"/>
                    <a:pt x="153" y="28"/>
                    <a:pt x="168" y="28"/>
                  </a:cubicBezTo>
                </a:path>
              </a:pathLst>
            </a:custGeom>
            <a:noFill/>
            <a:ln w="12700">
              <a:solidFill>
                <a:schemeClr val="tx1"/>
              </a:solidFill>
              <a:round/>
              <a:headEnd type="none" w="sm" len="sm"/>
              <a:tailEnd type="none" w="sm" len="sm"/>
            </a:ln>
          </p:spPr>
          <p:txBody>
            <a:bodyPr wrap="none" anchor="ctr"/>
            <a:lstStyle/>
            <a:p>
              <a:endParaRPr lang="fr-FR">
                <a:latin typeface="Calibri" pitchFamily="34" charset="0"/>
              </a:endParaRPr>
            </a:p>
          </p:txBody>
        </p:sp>
        <p:sp>
          <p:nvSpPr>
            <p:cNvPr id="84" name="Freeform 84"/>
            <p:cNvSpPr>
              <a:spLocks/>
            </p:cNvSpPr>
            <p:nvPr/>
          </p:nvSpPr>
          <p:spPr bwMode="auto">
            <a:xfrm flipH="1">
              <a:off x="7072313" y="3614738"/>
              <a:ext cx="239712" cy="53975"/>
            </a:xfrm>
            <a:custGeom>
              <a:avLst/>
              <a:gdLst>
                <a:gd name="T0" fmla="*/ 0 w 240"/>
                <a:gd name="T1" fmla="*/ 8 h 60"/>
                <a:gd name="T2" fmla="*/ 60 w 240"/>
                <a:gd name="T3" fmla="*/ 48 h 60"/>
                <a:gd name="T4" fmla="*/ 72 w 240"/>
                <a:gd name="T5" fmla="*/ 60 h 60"/>
                <a:gd name="T6" fmla="*/ 92 w 240"/>
                <a:gd name="T7" fmla="*/ 40 h 60"/>
                <a:gd name="T8" fmla="*/ 160 w 240"/>
                <a:gd name="T9" fmla="*/ 36 h 60"/>
                <a:gd name="T10" fmla="*/ 164 w 240"/>
                <a:gd name="T11" fmla="*/ 24 h 60"/>
                <a:gd name="T12" fmla="*/ 220 w 240"/>
                <a:gd name="T13" fmla="*/ 4 h 60"/>
                <a:gd name="T14" fmla="*/ 240 w 240"/>
                <a:gd name="T15" fmla="*/ 0 h 6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60"/>
                <a:gd name="T26" fmla="*/ 240 w 240"/>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60">
                  <a:moveTo>
                    <a:pt x="0" y="8"/>
                  </a:moveTo>
                  <a:cubicBezTo>
                    <a:pt x="17" y="25"/>
                    <a:pt x="38" y="41"/>
                    <a:pt x="60" y="48"/>
                  </a:cubicBezTo>
                  <a:cubicBezTo>
                    <a:pt x="64" y="52"/>
                    <a:pt x="66" y="60"/>
                    <a:pt x="72" y="60"/>
                  </a:cubicBezTo>
                  <a:cubicBezTo>
                    <a:pt x="81" y="60"/>
                    <a:pt x="83" y="41"/>
                    <a:pt x="92" y="40"/>
                  </a:cubicBezTo>
                  <a:cubicBezTo>
                    <a:pt x="114" y="37"/>
                    <a:pt x="137" y="37"/>
                    <a:pt x="160" y="36"/>
                  </a:cubicBezTo>
                  <a:cubicBezTo>
                    <a:pt x="161" y="32"/>
                    <a:pt x="161" y="26"/>
                    <a:pt x="164" y="24"/>
                  </a:cubicBezTo>
                  <a:cubicBezTo>
                    <a:pt x="171" y="19"/>
                    <a:pt x="209" y="7"/>
                    <a:pt x="220" y="4"/>
                  </a:cubicBezTo>
                  <a:cubicBezTo>
                    <a:pt x="227" y="2"/>
                    <a:pt x="240" y="0"/>
                    <a:pt x="240" y="0"/>
                  </a:cubicBezTo>
                </a:path>
              </a:pathLst>
            </a:custGeom>
            <a:noFill/>
            <a:ln w="12700">
              <a:solidFill>
                <a:schemeClr val="tx1"/>
              </a:solidFill>
              <a:round/>
              <a:headEnd type="none" w="sm" len="sm"/>
              <a:tailEnd type="none" w="sm" len="sm"/>
            </a:ln>
          </p:spPr>
          <p:txBody>
            <a:bodyPr wrap="none" anchor="ctr"/>
            <a:lstStyle/>
            <a:p>
              <a:endParaRPr lang="fr-FR">
                <a:latin typeface="Calibri" pitchFamily="34" charset="0"/>
              </a:endParaRPr>
            </a:p>
          </p:txBody>
        </p:sp>
        <p:sp>
          <p:nvSpPr>
            <p:cNvPr id="85" name="Text Box 85"/>
            <p:cNvSpPr txBox="1">
              <a:spLocks noChangeArrowheads="1"/>
            </p:cNvSpPr>
            <p:nvPr/>
          </p:nvSpPr>
          <p:spPr bwMode="auto">
            <a:xfrm flipH="1">
              <a:off x="7768663" y="3260309"/>
              <a:ext cx="1295400" cy="646331"/>
            </a:xfrm>
            <a:prstGeom prst="rect">
              <a:avLst/>
            </a:prstGeom>
            <a:noFill/>
            <a:ln w="9525">
              <a:noFill/>
              <a:miter lim="800000"/>
              <a:headEnd/>
              <a:tailEnd/>
            </a:ln>
          </p:spPr>
          <p:txBody>
            <a:bodyPr>
              <a:spAutoFit/>
            </a:bodyPr>
            <a:lstStyle/>
            <a:p>
              <a:pPr eaLnBrk="0" hangingPunct="0"/>
              <a:r>
                <a:rPr lang="en-US" sz="1200" b="1" dirty="0" smtClean="0">
                  <a:latin typeface="Calibri" pitchFamily="34" charset="0"/>
                </a:rPr>
                <a:t>Protons </a:t>
              </a:r>
            </a:p>
            <a:p>
              <a:pPr eaLnBrk="0" hangingPunct="0"/>
              <a:endParaRPr lang="en-US" sz="1200" b="1" dirty="0" smtClean="0">
                <a:latin typeface="Calibri" pitchFamily="34" charset="0"/>
              </a:endParaRPr>
            </a:p>
            <a:p>
              <a:pPr eaLnBrk="0" hangingPunct="0"/>
              <a:r>
                <a:rPr lang="en-US" sz="1200" b="1" dirty="0" smtClean="0">
                  <a:latin typeface="Calibri" pitchFamily="34" charset="0"/>
                </a:rPr>
                <a:t>from PS</a:t>
              </a:r>
              <a:endParaRPr lang="en-US" sz="1200" b="1" dirty="0">
                <a:latin typeface="Calibri" pitchFamily="34" charset="0"/>
              </a:endParaRPr>
            </a:p>
          </p:txBody>
        </p:sp>
        <p:sp>
          <p:nvSpPr>
            <p:cNvPr id="86" name="Text Box 88"/>
            <p:cNvSpPr txBox="1">
              <a:spLocks noChangeArrowheads="1"/>
            </p:cNvSpPr>
            <p:nvPr/>
          </p:nvSpPr>
          <p:spPr bwMode="auto">
            <a:xfrm>
              <a:off x="7059613" y="2586038"/>
              <a:ext cx="955675" cy="171450"/>
            </a:xfrm>
            <a:prstGeom prst="rect">
              <a:avLst/>
            </a:prstGeom>
            <a:noFill/>
            <a:ln w="9525">
              <a:noFill/>
              <a:miter lim="800000"/>
              <a:headEnd/>
              <a:tailEnd/>
            </a:ln>
          </p:spPr>
          <p:txBody>
            <a:bodyPr lIns="0" tIns="0" rIns="0" bIns="0"/>
            <a:lstStyle/>
            <a:p>
              <a:pPr algn="ctr">
                <a:spcBef>
                  <a:spcPct val="20000"/>
                </a:spcBef>
                <a:buClr>
                  <a:schemeClr val="accent2"/>
                </a:buClr>
                <a:buFont typeface="Wingdings" pitchFamily="2" charset="2"/>
                <a:buNone/>
              </a:pPr>
              <a:r>
                <a:rPr lang="en-US" sz="1400" b="1">
                  <a:solidFill>
                    <a:srgbClr val="0000CC"/>
                  </a:solidFill>
                  <a:latin typeface="Calibri" pitchFamily="34" charset="0"/>
                </a:rPr>
                <a:t>ISOLDE</a:t>
              </a:r>
              <a:endParaRPr lang="en-US" sz="3200">
                <a:solidFill>
                  <a:srgbClr val="0000CC"/>
                </a:solidFill>
                <a:latin typeface="Calibri" pitchFamily="34" charset="0"/>
              </a:endParaRPr>
            </a:p>
          </p:txBody>
        </p:sp>
        <p:sp>
          <p:nvSpPr>
            <p:cNvPr id="87" name="AutoShape 89"/>
            <p:cNvSpPr>
              <a:spLocks/>
            </p:cNvSpPr>
            <p:nvPr/>
          </p:nvSpPr>
          <p:spPr bwMode="auto">
            <a:xfrm rot="-5400000">
              <a:off x="7443788" y="2338388"/>
              <a:ext cx="152400" cy="1143000"/>
            </a:xfrm>
            <a:prstGeom prst="rightBrace">
              <a:avLst>
                <a:gd name="adj1" fmla="val 62500"/>
                <a:gd name="adj2" fmla="val 50000"/>
              </a:avLst>
            </a:prstGeom>
            <a:noFill/>
            <a:ln w="9525">
              <a:solidFill>
                <a:schemeClr val="tx1"/>
              </a:solidFill>
              <a:round/>
              <a:headEnd/>
              <a:tailEnd/>
            </a:ln>
          </p:spPr>
          <p:txBody>
            <a:bodyPr wrap="none" anchor="ctr"/>
            <a:lstStyle/>
            <a:p>
              <a:endParaRPr lang="fr-FR">
                <a:latin typeface="Calibri" pitchFamily="34" charset="0"/>
              </a:endParaRPr>
            </a:p>
          </p:txBody>
        </p:sp>
      </p:grpSp>
      <p:sp>
        <p:nvSpPr>
          <p:cNvPr id="88" name="Text Box 101"/>
          <p:cNvSpPr txBox="1">
            <a:spLocks noChangeArrowheads="1"/>
          </p:cNvSpPr>
          <p:nvPr/>
        </p:nvSpPr>
        <p:spPr bwMode="auto">
          <a:xfrm>
            <a:off x="6862763" y="1890713"/>
            <a:ext cx="184150" cy="338137"/>
          </a:xfrm>
          <a:prstGeom prst="rect">
            <a:avLst/>
          </a:prstGeom>
          <a:noFill/>
          <a:ln w="9525">
            <a:noFill/>
            <a:miter lim="800000"/>
            <a:headEnd/>
            <a:tailEnd/>
          </a:ln>
        </p:spPr>
        <p:txBody>
          <a:bodyPr wrap="none">
            <a:spAutoFit/>
          </a:bodyPr>
          <a:lstStyle/>
          <a:p>
            <a:endParaRPr lang="fr-FR" sz="1600">
              <a:solidFill>
                <a:srgbClr val="008000"/>
              </a:solidFill>
              <a:latin typeface="Calibri" pitchFamily="34" charset="0"/>
            </a:endParaRPr>
          </a:p>
        </p:txBody>
      </p:sp>
      <p:grpSp>
        <p:nvGrpSpPr>
          <p:cNvPr id="104" name="Group 103"/>
          <p:cNvGrpSpPr/>
          <p:nvPr/>
        </p:nvGrpSpPr>
        <p:grpSpPr>
          <a:xfrm>
            <a:off x="3501435" y="679718"/>
            <a:ext cx="2790825" cy="1603107"/>
            <a:chOff x="3501435" y="679718"/>
            <a:chExt cx="2790825" cy="1603107"/>
          </a:xfrm>
        </p:grpSpPr>
        <p:sp>
          <p:nvSpPr>
            <p:cNvPr id="90" name="Line 102"/>
            <p:cNvSpPr>
              <a:spLocks noChangeShapeType="1"/>
            </p:cNvSpPr>
            <p:nvPr/>
          </p:nvSpPr>
          <p:spPr bwMode="auto">
            <a:xfrm>
              <a:off x="4999513" y="1828800"/>
              <a:ext cx="715488" cy="454025"/>
            </a:xfrm>
            <a:prstGeom prst="line">
              <a:avLst/>
            </a:prstGeom>
            <a:noFill/>
            <a:ln w="9525">
              <a:solidFill>
                <a:schemeClr val="tx1"/>
              </a:solidFill>
              <a:round/>
              <a:headEnd/>
              <a:tailEnd type="triangle" w="med" len="med"/>
            </a:ln>
          </p:spPr>
          <p:txBody>
            <a:bodyPr/>
            <a:lstStyle/>
            <a:p>
              <a:endParaRPr lang="en-US"/>
            </a:p>
          </p:txBody>
        </p:sp>
        <p:sp>
          <p:nvSpPr>
            <p:cNvPr id="92" name="Rectangle 70"/>
            <p:cNvSpPr>
              <a:spLocks noChangeArrowheads="1"/>
            </p:cNvSpPr>
            <p:nvPr/>
          </p:nvSpPr>
          <p:spPr bwMode="auto">
            <a:xfrm>
              <a:off x="3501435" y="679718"/>
              <a:ext cx="2790825" cy="1083374"/>
            </a:xfrm>
            <a:prstGeom prst="rect">
              <a:avLst/>
            </a:prstGeom>
            <a:solidFill>
              <a:srgbClr val="7DE0FF"/>
            </a:solidFill>
            <a:ln w="9525">
              <a:noFill/>
              <a:miter lim="800000"/>
              <a:headEnd/>
              <a:tailEnd/>
            </a:ln>
            <a:effectLst>
              <a:outerShdw blurRad="50800" dist="38100" dir="2700000" algn="tl" rotWithShape="0">
                <a:prstClr val="black">
                  <a:alpha val="40000"/>
                </a:prstClr>
              </a:outerShdw>
            </a:effectLst>
          </p:spPr>
          <p:txBody>
            <a:bodyPr>
              <a:spAutoFit/>
            </a:bodyPr>
            <a:lstStyle/>
            <a:p>
              <a:r>
                <a:rPr lang="en-US" sz="1400" b="1" dirty="0">
                  <a:solidFill>
                    <a:schemeClr val="bg1"/>
                  </a:solidFill>
                  <a:latin typeface="Corbel" pitchFamily="34" charset="0"/>
                </a:rPr>
                <a:t>     </a:t>
              </a:r>
              <a:r>
                <a:rPr lang="en-US" sz="1400" b="1" dirty="0">
                  <a:latin typeface="Corbel" pitchFamily="34" charset="0"/>
                </a:rPr>
                <a:t>  Electron beam ion source</a:t>
              </a:r>
            </a:p>
            <a:p>
              <a:r>
                <a:rPr lang="en-US" sz="1400" dirty="0">
                  <a:latin typeface="Corbel" pitchFamily="34" charset="0"/>
                </a:rPr>
                <a:t>* 1+ ions to n+</a:t>
              </a:r>
            </a:p>
            <a:p>
              <a:pPr eaLnBrk="0" hangingPunct="0">
                <a:spcBef>
                  <a:spcPct val="30000"/>
                </a:spcBef>
              </a:pPr>
              <a:r>
                <a:rPr kumimoji="1" lang="en-US" sz="1400" dirty="0">
                  <a:latin typeface="Corbel" pitchFamily="34" charset="0"/>
                </a:rPr>
                <a:t>* Super conducting solenoid, 2 T</a:t>
              </a:r>
            </a:p>
            <a:p>
              <a:pPr eaLnBrk="0" hangingPunct="0">
                <a:spcBef>
                  <a:spcPct val="30000"/>
                </a:spcBef>
              </a:pPr>
              <a:r>
                <a:rPr kumimoji="1" lang="en-US" sz="1400" dirty="0">
                  <a:latin typeface="Corbel" pitchFamily="34" charset="0"/>
                </a:rPr>
                <a:t>* Electron beam &lt;0.4 A, 3-6 </a:t>
              </a:r>
              <a:r>
                <a:rPr kumimoji="1" lang="en-US" sz="1400" dirty="0" err="1" smtClean="0">
                  <a:latin typeface="Corbel" pitchFamily="34" charset="0"/>
                </a:rPr>
                <a:t>keV</a:t>
              </a:r>
              <a:endParaRPr kumimoji="1" lang="en-US" sz="1400" dirty="0">
                <a:latin typeface="Corbel" pitchFamily="34" charset="0"/>
              </a:endParaRPr>
            </a:p>
          </p:txBody>
        </p:sp>
      </p:grpSp>
      <p:grpSp>
        <p:nvGrpSpPr>
          <p:cNvPr id="103" name="Group 102"/>
          <p:cNvGrpSpPr/>
          <p:nvPr/>
        </p:nvGrpSpPr>
        <p:grpSpPr>
          <a:xfrm>
            <a:off x="5532500" y="4052888"/>
            <a:ext cx="3327400" cy="2422594"/>
            <a:chOff x="5532500" y="4052888"/>
            <a:chExt cx="3327400" cy="2422594"/>
          </a:xfrm>
        </p:grpSpPr>
        <p:sp>
          <p:nvSpPr>
            <p:cNvPr id="89" name="Line 99"/>
            <p:cNvSpPr>
              <a:spLocks noChangeShapeType="1"/>
            </p:cNvSpPr>
            <p:nvPr/>
          </p:nvSpPr>
          <p:spPr bwMode="auto">
            <a:xfrm flipH="1" flipV="1">
              <a:off x="6491288" y="4052888"/>
              <a:ext cx="228600" cy="304800"/>
            </a:xfrm>
            <a:prstGeom prst="line">
              <a:avLst/>
            </a:prstGeom>
            <a:noFill/>
            <a:ln w="9525">
              <a:solidFill>
                <a:schemeClr val="tx1"/>
              </a:solidFill>
              <a:round/>
              <a:headEnd/>
              <a:tailEnd type="triangle" w="med" len="med"/>
            </a:ln>
          </p:spPr>
          <p:txBody>
            <a:bodyPr/>
            <a:lstStyle/>
            <a:p>
              <a:endParaRPr lang="en-US"/>
            </a:p>
          </p:txBody>
        </p:sp>
        <p:sp>
          <p:nvSpPr>
            <p:cNvPr id="93" name="Rectangle 70"/>
            <p:cNvSpPr>
              <a:spLocks noChangeArrowheads="1"/>
            </p:cNvSpPr>
            <p:nvPr/>
          </p:nvSpPr>
          <p:spPr bwMode="auto">
            <a:xfrm>
              <a:off x="5532500" y="4367213"/>
              <a:ext cx="3327400" cy="2108269"/>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fontAlgn="auto">
                <a:lnSpc>
                  <a:spcPct val="150000"/>
                </a:lnSpc>
                <a:spcBef>
                  <a:spcPts val="0"/>
                </a:spcBef>
                <a:spcAft>
                  <a:spcPts val="0"/>
                </a:spcAft>
                <a:defRPr/>
              </a:pPr>
              <a:r>
                <a:rPr lang="en-US" sz="1400" dirty="0">
                  <a:latin typeface="+mn-lt"/>
                </a:rPr>
                <a:t>	</a:t>
              </a:r>
              <a:r>
                <a:rPr lang="en-US" sz="1400" b="1" dirty="0">
                  <a:latin typeface="Corbel" pitchFamily="34" charset="0"/>
                </a:rPr>
                <a:t>Penning trap</a:t>
              </a:r>
            </a:p>
            <a:p>
              <a:pPr fontAlgn="auto">
                <a:lnSpc>
                  <a:spcPct val="150000"/>
                </a:lnSpc>
                <a:spcBef>
                  <a:spcPts val="0"/>
                </a:spcBef>
                <a:spcAft>
                  <a:spcPts val="0"/>
                </a:spcAft>
                <a:defRPr/>
              </a:pPr>
              <a:r>
                <a:rPr lang="en-US" sz="1400" dirty="0">
                  <a:latin typeface="Corbel" pitchFamily="34" charset="0"/>
                </a:rPr>
                <a:t>* Longitudinal accumulation and bunching</a:t>
              </a:r>
            </a:p>
            <a:p>
              <a:pPr fontAlgn="auto">
                <a:lnSpc>
                  <a:spcPct val="150000"/>
                </a:lnSpc>
                <a:spcBef>
                  <a:spcPts val="0"/>
                </a:spcBef>
                <a:spcAft>
                  <a:spcPts val="0"/>
                </a:spcAft>
                <a:defRPr/>
              </a:pPr>
              <a:r>
                <a:rPr lang="en-US" sz="1400" dirty="0" smtClean="0">
                  <a:latin typeface="Corbel" pitchFamily="34" charset="0"/>
                </a:rPr>
                <a:t>* Transverse </a:t>
              </a:r>
              <a:r>
                <a:rPr lang="en-US" sz="1400" dirty="0">
                  <a:latin typeface="Corbel" pitchFamily="34" charset="0"/>
                </a:rPr>
                <a:t>phase space cooling</a:t>
              </a:r>
            </a:p>
            <a:p>
              <a:pPr eaLnBrk="0" fontAlgn="auto" hangingPunct="0">
                <a:spcBef>
                  <a:spcPts val="600"/>
                </a:spcBef>
                <a:spcAft>
                  <a:spcPts val="0"/>
                </a:spcAft>
                <a:defRPr/>
              </a:pPr>
              <a:r>
                <a:rPr kumimoji="1" lang="en-US" sz="1400" dirty="0" smtClean="0">
                  <a:latin typeface="Corbel" pitchFamily="34" charset="0"/>
                  <a:cs typeface="Times New Roman" pitchFamily="18" charset="0"/>
                  <a:sym typeface="Symbol" pitchFamily="18" charset="2"/>
                </a:rPr>
                <a:t>* 3 T solenoid field </a:t>
              </a:r>
              <a:br>
                <a:rPr kumimoji="1" lang="en-US" sz="1400" dirty="0" smtClean="0">
                  <a:latin typeface="Corbel" pitchFamily="34" charset="0"/>
                  <a:cs typeface="Times New Roman" pitchFamily="18" charset="0"/>
                  <a:sym typeface="Symbol" pitchFamily="18" charset="2"/>
                </a:rPr>
              </a:br>
              <a:r>
                <a:rPr kumimoji="1" lang="en-US" sz="1400" dirty="0" smtClean="0">
                  <a:latin typeface="Corbel" pitchFamily="34" charset="0"/>
                  <a:cs typeface="Times New Roman" pitchFamily="18" charset="0"/>
                  <a:sym typeface="Symbol" pitchFamily="18" charset="2"/>
                </a:rPr>
                <a:t>   + quadratic electrostatic potential</a:t>
              </a:r>
            </a:p>
            <a:p>
              <a:pPr eaLnBrk="0" fontAlgn="auto" hangingPunct="0">
                <a:spcBef>
                  <a:spcPts val="0"/>
                </a:spcBef>
                <a:spcAft>
                  <a:spcPts val="0"/>
                </a:spcAft>
                <a:defRPr/>
              </a:pPr>
              <a:r>
                <a:rPr kumimoji="1" lang="en-US" sz="1400" dirty="0" smtClean="0">
                  <a:latin typeface="Corbel" pitchFamily="34" charset="0"/>
                  <a:cs typeface="Times New Roman" pitchFamily="18" charset="0"/>
                  <a:sym typeface="Symbol" pitchFamily="18" charset="2"/>
                </a:rPr>
                <a:t>   + RF cooling</a:t>
              </a:r>
              <a:endParaRPr kumimoji="1" lang="en-GB" sz="1400" dirty="0" smtClean="0">
                <a:latin typeface="Corbel" pitchFamily="34" charset="0"/>
                <a:cs typeface="Times New Roman" pitchFamily="18" charset="0"/>
                <a:sym typeface="Symbol" pitchFamily="18" charset="2"/>
              </a:endParaRPr>
            </a:p>
            <a:p>
              <a:pPr eaLnBrk="0" fontAlgn="auto" hangingPunct="0">
                <a:lnSpc>
                  <a:spcPct val="150000"/>
                </a:lnSpc>
                <a:spcBef>
                  <a:spcPts val="0"/>
                </a:spcBef>
                <a:spcAft>
                  <a:spcPts val="0"/>
                </a:spcAft>
                <a:defRPr/>
              </a:pPr>
              <a:r>
                <a:rPr kumimoji="1" lang="en-GB" sz="1400" dirty="0" smtClean="0">
                  <a:latin typeface="Corbel" pitchFamily="34" charset="0"/>
                  <a:cs typeface="Times New Roman" pitchFamily="18" charset="0"/>
                  <a:sym typeface="Symbol" pitchFamily="18" charset="2"/>
                </a:rPr>
                <a:t>* </a:t>
              </a:r>
              <a:r>
                <a:rPr kumimoji="1" lang="en-GB" sz="1400" dirty="0">
                  <a:latin typeface="Corbel" pitchFamily="34" charset="0"/>
                  <a:cs typeface="Times New Roman" pitchFamily="18" charset="0"/>
                  <a:sym typeface="Symbol" pitchFamily="18" charset="2"/>
                </a:rPr>
                <a:t>Buffer gas filled (5E-4 mbar</a:t>
              </a:r>
              <a:r>
                <a:rPr kumimoji="1" lang="en-GB" sz="1400" dirty="0" smtClean="0">
                  <a:latin typeface="Corbel" pitchFamily="34" charset="0"/>
                  <a:cs typeface="Times New Roman" pitchFamily="18" charset="0"/>
                  <a:sym typeface="Symbol" pitchFamily="18" charset="2"/>
                </a:rPr>
                <a:t>)</a:t>
              </a:r>
              <a:endParaRPr kumimoji="1" lang="en-US" sz="1400" dirty="0">
                <a:latin typeface="Corbel" pitchFamily="34" charset="0"/>
                <a:cs typeface="Times New Roman" pitchFamily="18" charset="0"/>
                <a:sym typeface="Symbol" pitchFamily="18" charset="2"/>
              </a:endParaRPr>
            </a:p>
          </p:txBody>
        </p:sp>
      </p:grpSp>
      <p:sp>
        <p:nvSpPr>
          <p:cNvPr id="95" name="AutoShape 37"/>
          <p:cNvSpPr>
            <a:spLocks noChangeArrowheads="1"/>
          </p:cNvSpPr>
          <p:nvPr/>
        </p:nvSpPr>
        <p:spPr bwMode="auto">
          <a:xfrm rot="9095017">
            <a:off x="6562139" y="3121138"/>
            <a:ext cx="808037" cy="544512"/>
          </a:xfrm>
          <a:custGeom>
            <a:avLst/>
            <a:gdLst>
              <a:gd name="T0" fmla="*/ 404019 w 21600"/>
              <a:gd name="T1" fmla="*/ 0 h 21600"/>
              <a:gd name="T2" fmla="*/ 197109 w 21600"/>
              <a:gd name="T3" fmla="*/ 89870 h 21600"/>
              <a:gd name="T4" fmla="*/ 404019 w 21600"/>
              <a:gd name="T5" fmla="*/ 85408 h 21600"/>
              <a:gd name="T6" fmla="*/ 610929 w 21600"/>
              <a:gd name="T7" fmla="*/ 89870 h 21600"/>
              <a:gd name="T8" fmla="*/ 0 60000 65536"/>
              <a:gd name="T9" fmla="*/ 0 60000 65536"/>
              <a:gd name="T10" fmla="*/ 0 60000 65536"/>
              <a:gd name="T11" fmla="*/ 0 60000 65536"/>
              <a:gd name="T12" fmla="*/ 2630 w 21600"/>
              <a:gd name="T13" fmla="*/ 0 h 21600"/>
              <a:gd name="T14" fmla="*/ 18970 w 21600"/>
              <a:gd name="T15" fmla="*/ 5952 h 21600"/>
            </a:gdLst>
            <a:ahLst/>
            <a:cxnLst>
              <a:cxn ang="T8">
                <a:pos x="T0" y="T1"/>
              </a:cxn>
              <a:cxn ang="T9">
                <a:pos x="T2" y="T3"/>
              </a:cxn>
              <a:cxn ang="T10">
                <a:pos x="T4" y="T5"/>
              </a:cxn>
              <a:cxn ang="T11">
                <a:pos x="T6" y="T7"/>
              </a:cxn>
            </a:cxnLst>
            <a:rect l="T12" t="T13" r="T14" b="T15"/>
            <a:pathLst>
              <a:path w="21600" h="21600">
                <a:moveTo>
                  <a:pt x="6298" y="4911"/>
                </a:moveTo>
                <a:cubicBezTo>
                  <a:pt x="7591" y="3923"/>
                  <a:pt x="9172" y="3387"/>
                  <a:pt x="10800" y="3388"/>
                </a:cubicBezTo>
                <a:cubicBezTo>
                  <a:pt x="12427" y="3388"/>
                  <a:pt x="14008" y="3923"/>
                  <a:pt x="15301" y="4911"/>
                </a:cubicBezTo>
                <a:lnTo>
                  <a:pt x="17359" y="2219"/>
                </a:lnTo>
                <a:cubicBezTo>
                  <a:pt x="15475" y="780"/>
                  <a:pt x="13170" y="-1"/>
                  <a:pt x="10799" y="0"/>
                </a:cubicBezTo>
                <a:cubicBezTo>
                  <a:pt x="8429" y="0"/>
                  <a:pt x="6124" y="780"/>
                  <a:pt x="4240" y="2219"/>
                </a:cubicBezTo>
                <a:close/>
              </a:path>
            </a:pathLst>
          </a:custGeom>
          <a:solidFill>
            <a:srgbClr val="777777"/>
          </a:solidFill>
          <a:ln w="9525">
            <a:miter lim="800000"/>
            <a:headEnd/>
            <a:tailEnd/>
          </a:ln>
          <a:scene3d>
            <a:camera prst="legacyObliqueTopLeft"/>
            <a:lightRig rig="legacyFlat3" dir="t"/>
          </a:scene3d>
          <a:sp3d extrusionH="176200" prstMaterial="legacyMatte">
            <a:bevelT w="13500" h="13500" prst="angle"/>
            <a:bevelB w="13500" h="13500" prst="angle"/>
            <a:extrusionClr>
              <a:srgbClr val="777777"/>
            </a:extrusionClr>
          </a:sp3d>
        </p:spPr>
        <p:txBody>
          <a:bodyPr>
            <a:flatTx/>
          </a:bodyPr>
          <a:lstStyle/>
          <a:p>
            <a:endParaRPr lang="fr-FR">
              <a:latin typeface="Calibri" pitchFamily="34" charset="0"/>
            </a:endParaRPr>
          </a:p>
        </p:txBody>
      </p:sp>
      <p:cxnSp>
        <p:nvCxnSpPr>
          <p:cNvPr id="98" name="Straight Connector 97"/>
          <p:cNvCxnSpPr/>
          <p:nvPr/>
        </p:nvCxnSpPr>
        <p:spPr>
          <a:xfrm flipV="1">
            <a:off x="7204841" y="3247697"/>
            <a:ext cx="189186" cy="173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676405" y="796871"/>
            <a:ext cx="3895106" cy="954107"/>
          </a:xfrm>
          <a:prstGeom prst="rect">
            <a:avLst/>
          </a:prstGeom>
          <a:noFill/>
        </p:spPr>
        <p:txBody>
          <a:bodyPr wrap="square" rtlCol="0">
            <a:spAutoFit/>
          </a:bodyPr>
          <a:lstStyle/>
          <a:p>
            <a:pPr algn="ctr"/>
            <a:r>
              <a:rPr lang="en-US" sz="2800" dirty="0" smtClean="0"/>
              <a:t>REX-ISOLDE </a:t>
            </a:r>
            <a:br>
              <a:rPr lang="en-US" sz="2800" dirty="0" smtClean="0"/>
            </a:br>
            <a:r>
              <a:rPr lang="en-US" sz="2800" dirty="0" smtClean="0"/>
              <a:t>layout</a:t>
            </a:r>
            <a:endParaRPr lang="en-US" sz="2800" dirty="0"/>
          </a:p>
        </p:txBody>
      </p:sp>
      <p:sp>
        <p:nvSpPr>
          <p:cNvPr id="100" name="Rectangle 99"/>
          <p:cNvSpPr/>
          <p:nvPr/>
        </p:nvSpPr>
        <p:spPr>
          <a:xfrm>
            <a:off x="292010" y="6858000"/>
            <a:ext cx="9144000" cy="6186309"/>
          </a:xfrm>
          <a:prstGeom prst="rect">
            <a:avLst/>
          </a:prstGeom>
        </p:spPr>
        <p:txBody>
          <a:bodyPr wrap="square">
            <a:spAutoFit/>
          </a:bodyPr>
          <a:lstStyle/>
          <a:p>
            <a:endParaRPr lang="en-US" sz="1200" dirty="0" smtClean="0"/>
          </a:p>
          <a:p>
            <a:r>
              <a:rPr lang="en-US" sz="1200" dirty="0" smtClean="0"/>
              <a:t>In order to boost the energy of the existing RIB of ISOLDE from typically 60 </a:t>
            </a:r>
            <a:r>
              <a:rPr lang="en-US" sz="1200" dirty="0" err="1" smtClean="0"/>
              <a:t>keV</a:t>
            </a:r>
            <a:r>
              <a:rPr lang="en-US" sz="1200" dirty="0" smtClean="0"/>
              <a:t> to a few</a:t>
            </a:r>
          </a:p>
          <a:p>
            <a:r>
              <a:rPr lang="en-US" sz="1200" dirty="0" err="1" smtClean="0"/>
              <a:t>MeV</a:t>
            </a:r>
            <a:r>
              <a:rPr lang="en-US" sz="1200" dirty="0" smtClean="0"/>
              <a:t> u−1, a new concept was proposed whereby the existing singly charged ion beams from</a:t>
            </a:r>
          </a:p>
          <a:p>
            <a:r>
              <a:rPr lang="en-US" sz="1200" dirty="0" smtClean="0"/>
              <a:t>ISOLDE could be accelerated in a universal, fast, efficient and cost-effective way [7, 13, 14].</a:t>
            </a:r>
          </a:p>
          <a:p>
            <a:r>
              <a:rPr lang="en-US" sz="1200" dirty="0" smtClean="0"/>
              <a:t>The concept is based on ion beam cooling and bunching in the buffer gas of a Penning trap</a:t>
            </a:r>
          </a:p>
          <a:p>
            <a:r>
              <a:rPr lang="en-US" sz="1200" dirty="0" smtClean="0"/>
              <a:t>[23], charge-state breeding in an EBIS [24] and post-acceleration in a room-temperature linear</a:t>
            </a:r>
          </a:p>
          <a:p>
            <a:r>
              <a:rPr lang="en-US" sz="1200" dirty="0" smtClean="0"/>
              <a:t>accelerator [25]. The original aim of the project was to prove the new concept’s principle and</a:t>
            </a:r>
          </a:p>
          <a:p>
            <a:r>
              <a:rPr lang="en-US" sz="1200" dirty="0" smtClean="0"/>
              <a:t>to perform pilot experiments with short-lived post-accelerated RIB [7]. The 60 </a:t>
            </a:r>
            <a:r>
              <a:rPr lang="en-US" sz="1200" dirty="0" err="1" smtClean="0"/>
              <a:t>keV</a:t>
            </a:r>
            <a:r>
              <a:rPr lang="en-US" sz="1200" dirty="0" smtClean="0"/>
              <a:t> RIB from</a:t>
            </a:r>
          </a:p>
          <a:p>
            <a:r>
              <a:rPr lang="en-US" sz="1200" dirty="0" smtClean="0"/>
              <a:t>ISOLDE are retarded and continuously injected into a Penning trap situated at a high-voltage</a:t>
            </a:r>
          </a:p>
          <a:p>
            <a:r>
              <a:rPr lang="en-US" sz="1200" dirty="0" smtClean="0"/>
              <a:t>platform with a potential of nearly 60 kV. In the trap the ions are accumulated and at the same</a:t>
            </a:r>
          </a:p>
          <a:p>
            <a:r>
              <a:rPr lang="en-US" sz="1200" dirty="0" smtClean="0"/>
              <a:t>time cooled via buffer gas collisions. After a fixed time, which is determined by the required</a:t>
            </a:r>
          </a:p>
          <a:p>
            <a:r>
              <a:rPr lang="en-US" sz="1200" dirty="0" smtClean="0"/>
              <a:t>charge breeding time, the ion bunch is extracted from the Penning trap, accelerated to 60 </a:t>
            </a:r>
            <a:r>
              <a:rPr lang="en-US" sz="1200" dirty="0" err="1" smtClean="0"/>
              <a:t>keV</a:t>
            </a:r>
            <a:r>
              <a:rPr lang="en-US" sz="1200" dirty="0" smtClean="0"/>
              <a:t>,</a:t>
            </a:r>
          </a:p>
          <a:p>
            <a:r>
              <a:rPr lang="en-US" sz="1200" dirty="0" smtClean="0"/>
              <a:t>transferred to the EBIS and retarded to ground potential prior to injection into the EBIS.</a:t>
            </a:r>
          </a:p>
          <a:p>
            <a:r>
              <a:rPr lang="en-US" sz="1200" dirty="0" smtClean="0"/>
              <a:t>The typical duration of the ion bunches extracted from the Penning trap is 10 </a:t>
            </a:r>
            <a:r>
              <a:rPr lang="en-US" sz="1200" i="1" dirty="0" err="1" smtClean="0"/>
              <a:t>μs</a:t>
            </a:r>
            <a:r>
              <a:rPr lang="en-US" sz="1200" i="1" dirty="0" smtClean="0"/>
              <a:t>. After charge</a:t>
            </a:r>
          </a:p>
          <a:p>
            <a:r>
              <a:rPr lang="en-US" sz="1200" dirty="0" smtClean="0"/>
              <a:t>breeding to the required mass-to-charge ratio (</a:t>
            </a:r>
            <a:r>
              <a:rPr lang="en-US" sz="1200" i="1" dirty="0" smtClean="0"/>
              <a:t>A/Q) &lt;4.5, the ion bunch is extracted from the</a:t>
            </a:r>
          </a:p>
          <a:p>
            <a:r>
              <a:rPr lang="en-US" sz="1200" dirty="0" smtClean="0"/>
              <a:t>EBIS, mass separated and injected into the radiofrequency </a:t>
            </a:r>
            <a:r>
              <a:rPr lang="en-US" sz="1200" dirty="0" err="1" smtClean="0"/>
              <a:t>quadrupole</a:t>
            </a:r>
            <a:r>
              <a:rPr lang="en-US" sz="1200" dirty="0" smtClean="0"/>
              <a:t> (RFQ) accelerator. The</a:t>
            </a:r>
          </a:p>
          <a:p>
            <a:r>
              <a:rPr lang="en-US" sz="1200" dirty="0" smtClean="0"/>
              <a:t>charge breeding time depends on the required charge-to-mass ratio and thus on the isotope of</a:t>
            </a:r>
          </a:p>
          <a:p>
            <a:r>
              <a:rPr lang="en-US" sz="1200" dirty="0" smtClean="0"/>
              <a:t>interest. It varies from typically 20 ms for light mass elements (</a:t>
            </a:r>
            <a:r>
              <a:rPr lang="en-US" sz="1200" i="1" dirty="0" smtClean="0"/>
              <a:t>A &lt; 40) to over 200 ms for</a:t>
            </a:r>
          </a:p>
          <a:p>
            <a:r>
              <a:rPr lang="en-US" sz="1200" dirty="0" smtClean="0"/>
              <a:t>the heavy elements in the lead region (</a:t>
            </a:r>
            <a:r>
              <a:rPr lang="en-US" sz="1200" i="1" dirty="0" smtClean="0"/>
              <a:t>A  200). The typical time width of the ion bunch</a:t>
            </a:r>
          </a:p>
          <a:p>
            <a:r>
              <a:rPr lang="en-US" sz="1200" dirty="0" smtClean="0"/>
              <a:t>extracted from the EBIS is 100 </a:t>
            </a:r>
            <a:r>
              <a:rPr lang="en-US" sz="1200" i="1" dirty="0" err="1" smtClean="0"/>
              <a:t>μs</a:t>
            </a:r>
            <a:r>
              <a:rPr lang="en-US" sz="1200" i="1" dirty="0" smtClean="0"/>
              <a:t>. As the required injection energy for the RFQ is 5 </a:t>
            </a:r>
            <a:r>
              <a:rPr lang="en-US" sz="1200" i="1" dirty="0" err="1" smtClean="0"/>
              <a:t>keV</a:t>
            </a:r>
            <a:r>
              <a:rPr lang="en-US" sz="1200" i="1" dirty="0" smtClean="0"/>
              <a:t> u−1,</a:t>
            </a:r>
          </a:p>
          <a:p>
            <a:r>
              <a:rPr lang="en-US" sz="1200" dirty="0" smtClean="0"/>
              <a:t>the EBIS platform potential is lowered from the 60 kV retarding potential down to ∼20 kV</a:t>
            </a:r>
          </a:p>
          <a:p>
            <a:r>
              <a:rPr lang="en-US" sz="1200" dirty="0" smtClean="0"/>
              <a:t>while charge breeding takes place. The room-temperature accelerator typically runs with a</a:t>
            </a:r>
          </a:p>
          <a:p>
            <a:r>
              <a:rPr lang="en-US" sz="1200" dirty="0" smtClean="0"/>
              <a:t>10% duty cycle (e.g. a radiofrequency-on period of 2 ms every 20 ms). The RFQ accelerator</a:t>
            </a:r>
          </a:p>
          <a:p>
            <a:r>
              <a:rPr lang="en-US" sz="1200" dirty="0" smtClean="0"/>
              <a:t>is followed by an </a:t>
            </a:r>
            <a:r>
              <a:rPr lang="en-US" sz="1200" dirty="0" err="1" smtClean="0"/>
              <a:t>interdigital</a:t>
            </a:r>
            <a:r>
              <a:rPr lang="en-US" sz="1200" dirty="0" smtClean="0"/>
              <a:t> H-type (IH) structure with a final energy between 1.1 and</a:t>
            </a:r>
          </a:p>
          <a:p>
            <a:r>
              <a:rPr lang="en-US" sz="1200" dirty="0" smtClean="0"/>
              <a:t>1.2 </a:t>
            </a:r>
            <a:r>
              <a:rPr lang="en-US" sz="1200" dirty="0" err="1" smtClean="0"/>
              <a:t>MeV</a:t>
            </a:r>
            <a:r>
              <a:rPr lang="en-US" sz="1200" dirty="0" smtClean="0"/>
              <a:t> u−1, three seven-gap resonators that create an energy range from 0.8 to 2.2 </a:t>
            </a:r>
            <a:r>
              <a:rPr lang="en-US" sz="1200" dirty="0" err="1" smtClean="0"/>
              <a:t>MeV</a:t>
            </a:r>
            <a:r>
              <a:rPr lang="en-US" sz="1200" dirty="0" smtClean="0"/>
              <a:t> u−1</a:t>
            </a:r>
          </a:p>
          <a:p>
            <a:r>
              <a:rPr lang="en-US" sz="1200" dirty="0" smtClean="0"/>
              <a:t>and finally by a nine-gap resonator boosting the beam energy to a maximum of about</a:t>
            </a:r>
          </a:p>
          <a:p>
            <a:r>
              <a:rPr lang="en-US" sz="1200" dirty="0" smtClean="0"/>
              <a:t>3 </a:t>
            </a:r>
            <a:r>
              <a:rPr lang="en-US" sz="1200" dirty="0" err="1" smtClean="0"/>
              <a:t>MeV</a:t>
            </a:r>
            <a:r>
              <a:rPr lang="en-US" sz="1200" dirty="0" smtClean="0"/>
              <a:t> u−1. The time structure of the accelerated ions is shown in figure 2 of [14]. It is</a:t>
            </a:r>
          </a:p>
          <a:p>
            <a:r>
              <a:rPr lang="en-US" sz="1200" dirty="0" smtClean="0"/>
              <a:t>determined by the repetition rate of the proton beam pulse from the PS-Booster (a proton</a:t>
            </a:r>
          </a:p>
          <a:p>
            <a:r>
              <a:rPr lang="en-US" sz="1200" dirty="0" smtClean="0"/>
              <a:t>pulse every 1.2 s or an integer multiple of this period), the release profile of the isotope of</a:t>
            </a:r>
          </a:p>
          <a:p>
            <a:r>
              <a:rPr lang="en-US" sz="1200" dirty="0" smtClean="0"/>
              <a:t>interest from the ISOLDE target ion source unit (typically tens of ms to s scale), the duty cycle</a:t>
            </a:r>
          </a:p>
          <a:p>
            <a:r>
              <a:rPr lang="en-US" sz="1200" dirty="0" smtClean="0"/>
              <a:t>of the accelerator (typically one ∼40 to 150 </a:t>
            </a:r>
            <a:r>
              <a:rPr lang="en-US" sz="1200" i="1" dirty="0" err="1" smtClean="0"/>
              <a:t>μs</a:t>
            </a:r>
            <a:r>
              <a:rPr lang="en-US" sz="1200" i="1" dirty="0" smtClean="0"/>
              <a:t> wide pulse from the EBIS every 20 ms) and</a:t>
            </a:r>
          </a:p>
          <a:p>
            <a:r>
              <a:rPr lang="en-US" sz="1200" dirty="0" smtClean="0"/>
              <a:t>the micro time structure of the linear accelerator (a few ns pulse width every 10 ns).</a:t>
            </a:r>
            <a:endParaRPr lang="en-US" sz="1200" dirty="0"/>
          </a:p>
        </p:txBody>
      </p:sp>
      <p:grpSp>
        <p:nvGrpSpPr>
          <p:cNvPr id="106" name="Group 105"/>
          <p:cNvGrpSpPr/>
          <p:nvPr/>
        </p:nvGrpSpPr>
        <p:grpSpPr>
          <a:xfrm>
            <a:off x="4763" y="940325"/>
            <a:ext cx="3379702" cy="2426763"/>
            <a:chOff x="4763" y="940325"/>
            <a:chExt cx="3379702" cy="2426763"/>
          </a:xfrm>
        </p:grpSpPr>
        <p:sp>
          <p:nvSpPr>
            <p:cNvPr id="51" name="Text Box 86"/>
            <p:cNvSpPr txBox="1">
              <a:spLocks noChangeArrowheads="1"/>
            </p:cNvSpPr>
            <p:nvPr/>
          </p:nvSpPr>
          <p:spPr bwMode="auto">
            <a:xfrm>
              <a:off x="4763" y="2312371"/>
              <a:ext cx="1143000" cy="646112"/>
            </a:xfrm>
            <a:prstGeom prst="rect">
              <a:avLst/>
            </a:prstGeom>
            <a:noFill/>
            <a:ln w="9525">
              <a:noFill/>
              <a:miter lim="800000"/>
              <a:headEnd/>
              <a:tailEnd/>
            </a:ln>
          </p:spPr>
          <p:txBody>
            <a:bodyPr>
              <a:spAutoFit/>
            </a:bodyPr>
            <a:lstStyle/>
            <a:p>
              <a:pPr>
                <a:spcBef>
                  <a:spcPct val="20000"/>
                </a:spcBef>
              </a:pPr>
              <a:r>
                <a:rPr lang="en-US" sz="1200" dirty="0">
                  <a:latin typeface="Calibri" pitchFamily="34" charset="0"/>
                </a:rPr>
                <a:t>Optional stripper for beam cleaning</a:t>
              </a:r>
            </a:p>
          </p:txBody>
        </p:sp>
        <p:sp>
          <p:nvSpPr>
            <p:cNvPr id="52" name="Line 87"/>
            <p:cNvSpPr>
              <a:spLocks noChangeShapeType="1"/>
            </p:cNvSpPr>
            <p:nvPr/>
          </p:nvSpPr>
          <p:spPr bwMode="auto">
            <a:xfrm>
              <a:off x="471488" y="2909888"/>
              <a:ext cx="228600" cy="457200"/>
            </a:xfrm>
            <a:prstGeom prst="line">
              <a:avLst/>
            </a:prstGeom>
            <a:noFill/>
            <a:ln w="9525">
              <a:solidFill>
                <a:schemeClr val="tx1"/>
              </a:solidFill>
              <a:round/>
              <a:headEnd/>
              <a:tailEnd type="triangle" w="med" len="med"/>
            </a:ln>
          </p:spPr>
          <p:txBody>
            <a:bodyPr/>
            <a:lstStyle/>
            <a:p>
              <a:endParaRPr lang="en-US"/>
            </a:p>
          </p:txBody>
        </p:sp>
        <p:sp>
          <p:nvSpPr>
            <p:cNvPr id="101" name="TextBox 100"/>
            <p:cNvSpPr txBox="1"/>
            <p:nvPr/>
          </p:nvSpPr>
          <p:spPr>
            <a:xfrm>
              <a:off x="71250" y="940325"/>
              <a:ext cx="3313215" cy="1077218"/>
            </a:xfrm>
            <a:prstGeom prst="rect">
              <a:avLst/>
            </a:prstGeom>
            <a:noFill/>
          </p:spPr>
          <p:txBody>
            <a:bodyPr wrap="square" rtlCol="0">
              <a:spAutoFit/>
            </a:bodyPr>
            <a:lstStyle/>
            <a:p>
              <a:r>
                <a:rPr lang="en-US" sz="1600" dirty="0" smtClean="0">
                  <a:solidFill>
                    <a:srgbClr val="C00000"/>
                  </a:solidFill>
                </a:rPr>
                <a:t>* Energy from 60 kV to few </a:t>
              </a:r>
              <a:r>
                <a:rPr lang="en-US" sz="1600" dirty="0" err="1" smtClean="0">
                  <a:solidFill>
                    <a:srgbClr val="C00000"/>
                  </a:solidFill>
                </a:rPr>
                <a:t>MeV</a:t>
              </a:r>
              <a:r>
                <a:rPr lang="en-US" sz="1600" dirty="0" smtClean="0">
                  <a:solidFill>
                    <a:srgbClr val="C00000"/>
                  </a:solidFill>
                </a:rPr>
                <a:t>/u</a:t>
              </a:r>
            </a:p>
            <a:p>
              <a:r>
                <a:rPr lang="en-US" sz="1600" dirty="0" smtClean="0">
                  <a:solidFill>
                    <a:srgbClr val="C00000"/>
                  </a:solidFill>
                </a:rPr>
                <a:t>* Until now:</a:t>
              </a:r>
            </a:p>
            <a:p>
              <a:r>
                <a:rPr lang="en-US" sz="1600" dirty="0" smtClean="0">
                  <a:solidFill>
                    <a:srgbClr val="C00000"/>
                  </a:solidFill>
                </a:rPr>
                <a:t>      </a:t>
              </a:r>
              <a:r>
                <a:rPr lang="en-US" sz="1400" dirty="0" smtClean="0">
                  <a:solidFill>
                    <a:srgbClr val="C00000"/>
                  </a:solidFill>
                </a:rPr>
                <a:t>&gt;30 elements</a:t>
              </a:r>
            </a:p>
            <a:p>
              <a:r>
                <a:rPr lang="en-US" sz="1400" dirty="0" smtClean="0">
                  <a:solidFill>
                    <a:srgbClr val="C00000"/>
                  </a:solidFill>
                </a:rPr>
                <a:t>      close to 100 isotopes</a:t>
              </a:r>
            </a:p>
          </p:txBody>
        </p:sp>
      </p:grpSp>
      <p:grpSp>
        <p:nvGrpSpPr>
          <p:cNvPr id="105" name="Group 104"/>
          <p:cNvGrpSpPr/>
          <p:nvPr/>
        </p:nvGrpSpPr>
        <p:grpSpPr>
          <a:xfrm>
            <a:off x="391473" y="4037609"/>
            <a:ext cx="3579813" cy="2149046"/>
            <a:chOff x="391473" y="4037609"/>
            <a:chExt cx="3579813" cy="2149046"/>
          </a:xfrm>
        </p:grpSpPr>
        <p:sp>
          <p:nvSpPr>
            <p:cNvPr id="91" name="Text Box 36"/>
            <p:cNvSpPr txBox="1">
              <a:spLocks noChangeArrowheads="1"/>
            </p:cNvSpPr>
            <p:nvPr/>
          </p:nvSpPr>
          <p:spPr bwMode="auto">
            <a:xfrm>
              <a:off x="391473" y="4786272"/>
              <a:ext cx="3579813" cy="1400383"/>
            </a:xfrm>
            <a:prstGeom prst="rect">
              <a:avLst/>
            </a:prstGeom>
            <a:solidFill>
              <a:schemeClr val="accent6">
                <a:lumMod val="20000"/>
                <a:lumOff val="80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fontAlgn="auto">
                <a:spcBef>
                  <a:spcPts val="600"/>
                </a:spcBef>
                <a:spcAft>
                  <a:spcPts val="0"/>
                </a:spcAft>
                <a:defRPr/>
              </a:pPr>
              <a:r>
                <a:rPr lang="en-GB" sz="1400" dirty="0">
                  <a:latin typeface="Corbel" pitchFamily="34" charset="0"/>
                </a:rPr>
                <a:t>	         </a:t>
              </a:r>
              <a:r>
                <a:rPr lang="en-GB" sz="1400" b="1" dirty="0" err="1">
                  <a:latin typeface="Corbel" pitchFamily="34" charset="0"/>
                </a:rPr>
                <a:t>Linac</a:t>
              </a:r>
              <a:endParaRPr lang="en-GB" sz="1400" b="1" dirty="0">
                <a:latin typeface="Corbel" pitchFamily="34" charset="0"/>
              </a:endParaRPr>
            </a:p>
            <a:p>
              <a:pPr fontAlgn="auto">
                <a:spcBef>
                  <a:spcPts val="600"/>
                </a:spcBef>
                <a:spcAft>
                  <a:spcPts val="0"/>
                </a:spcAft>
                <a:defRPr/>
              </a:pPr>
              <a:r>
                <a:rPr lang="en-GB" sz="1400" dirty="0">
                  <a:latin typeface="Corbel" pitchFamily="34" charset="0"/>
                </a:rPr>
                <a:t>Type	normal conducting </a:t>
              </a:r>
              <a:br>
                <a:rPr lang="en-GB" sz="1400" dirty="0">
                  <a:latin typeface="Corbel" pitchFamily="34" charset="0"/>
                </a:rPr>
              </a:br>
              <a:r>
                <a:rPr lang="en-GB" sz="1400" dirty="0">
                  <a:latin typeface="Corbel" pitchFamily="34" charset="0"/>
                </a:rPr>
                <a:t>	6 accelerating cavities</a:t>
              </a:r>
            </a:p>
            <a:p>
              <a:pPr fontAlgn="auto">
                <a:spcBef>
                  <a:spcPts val="600"/>
                </a:spcBef>
                <a:spcAft>
                  <a:spcPts val="0"/>
                </a:spcAft>
                <a:defRPr/>
              </a:pPr>
              <a:r>
                <a:rPr lang="en-GB" sz="1400" dirty="0">
                  <a:latin typeface="Corbel" pitchFamily="34" charset="0"/>
                </a:rPr>
                <a:t>Length	11 m</a:t>
              </a:r>
            </a:p>
            <a:p>
              <a:pPr fontAlgn="auto">
                <a:spcBef>
                  <a:spcPts val="600"/>
                </a:spcBef>
                <a:spcAft>
                  <a:spcPts val="0"/>
                </a:spcAft>
                <a:defRPr/>
              </a:pPr>
              <a:r>
                <a:rPr lang="en-GB" sz="1400" dirty="0" smtClean="0">
                  <a:latin typeface="Corbel" pitchFamily="34" charset="0"/>
                </a:rPr>
                <a:t>Duty </a:t>
              </a:r>
              <a:r>
                <a:rPr lang="en-GB" sz="1400" dirty="0">
                  <a:latin typeface="Corbel" pitchFamily="34" charset="0"/>
                </a:rPr>
                <a:t>cycle	1 ms </a:t>
              </a:r>
              <a:r>
                <a:rPr lang="en-GB" sz="1400" dirty="0" smtClean="0">
                  <a:latin typeface="Corbel" pitchFamily="34" charset="0"/>
                </a:rPr>
                <a:t>100 Hz</a:t>
              </a:r>
              <a:endParaRPr lang="en-GB" sz="1400" dirty="0">
                <a:latin typeface="Corbel" pitchFamily="34" charset="0"/>
              </a:endParaRPr>
            </a:p>
          </p:txBody>
        </p:sp>
        <p:sp>
          <p:nvSpPr>
            <p:cNvPr id="102" name="Line 99"/>
            <p:cNvSpPr>
              <a:spLocks noChangeShapeType="1"/>
            </p:cNvSpPr>
            <p:nvPr/>
          </p:nvSpPr>
          <p:spPr bwMode="auto">
            <a:xfrm flipV="1">
              <a:off x="1983179" y="4037609"/>
              <a:ext cx="95003" cy="653143"/>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additive="base">
                                        <p:cTn id="19" dur="500" fill="hold"/>
                                        <p:tgtEl>
                                          <p:spTgt spid="105"/>
                                        </p:tgtEl>
                                        <p:attrNameLst>
                                          <p:attrName>ppt_x</p:attrName>
                                        </p:attrNameLst>
                                      </p:cBhvr>
                                      <p:tavLst>
                                        <p:tav tm="0">
                                          <p:val>
                                            <p:strVal val="#ppt_x"/>
                                          </p:val>
                                        </p:tav>
                                        <p:tav tm="100000">
                                          <p:val>
                                            <p:strVal val="#ppt_x"/>
                                          </p:val>
                                        </p:tav>
                                      </p:tavLst>
                                    </p:anim>
                                    <p:anim calcmode="lin" valueType="num">
                                      <p:cBhvr additive="base">
                                        <p:cTn id="2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0953" y="1663785"/>
            <a:ext cx="2233047" cy="646331"/>
          </a:xfrm>
          <a:prstGeom prst="rect">
            <a:avLst/>
          </a:prstGeom>
          <a:noFill/>
        </p:spPr>
        <p:txBody>
          <a:bodyPr wrap="none" rtlCol="0">
            <a:spAutoFit/>
          </a:bodyPr>
          <a:lstStyle/>
          <a:p>
            <a:r>
              <a:rPr lang="en-US" dirty="0" smtClean="0"/>
              <a:t>* TDR in preparation </a:t>
            </a:r>
          </a:p>
          <a:p>
            <a:r>
              <a:rPr lang="en-US" dirty="0" smtClean="0"/>
              <a:t>* Submit TDR to INTC</a:t>
            </a:r>
            <a:endParaRPr lang="en-US" dirty="0"/>
          </a:p>
        </p:txBody>
      </p:sp>
      <p:pic>
        <p:nvPicPr>
          <p:cNvPr id="3" name="Picture 1"/>
          <p:cNvPicPr>
            <a:picLocks noChangeAspect="1" noChangeArrowheads="1"/>
          </p:cNvPicPr>
          <p:nvPr/>
        </p:nvPicPr>
        <p:blipFill>
          <a:blip r:embed="rId2" cstate="print"/>
          <a:srcRect l="21775" t="28640" r="9162" b="14393"/>
          <a:stretch>
            <a:fillRect/>
          </a:stretch>
        </p:blipFill>
        <p:spPr bwMode="auto">
          <a:xfrm>
            <a:off x="265762" y="423080"/>
            <a:ext cx="6489879" cy="367124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l="23208" t="42879" r="8904" b="26458"/>
          <a:stretch>
            <a:fillRect/>
          </a:stretch>
        </p:blipFill>
        <p:spPr bwMode="auto">
          <a:xfrm>
            <a:off x="281932" y="4408223"/>
            <a:ext cx="7115815" cy="2204113"/>
          </a:xfrm>
          <a:prstGeom prst="rect">
            <a:avLst/>
          </a:prstGeom>
          <a:noFill/>
          <a:ln w="9525">
            <a:noFill/>
            <a:miter lim="800000"/>
            <a:headEnd/>
            <a:tailEnd/>
          </a:ln>
        </p:spPr>
      </p:pic>
      <p:sp>
        <p:nvSpPr>
          <p:cNvPr id="5" name="TextBox 4"/>
          <p:cNvSpPr txBox="1"/>
          <p:nvPr/>
        </p:nvSpPr>
        <p:spPr>
          <a:xfrm>
            <a:off x="6835916" y="3179928"/>
            <a:ext cx="2239844" cy="923330"/>
          </a:xfrm>
          <a:prstGeom prst="rect">
            <a:avLst/>
          </a:prstGeom>
          <a:noFill/>
        </p:spPr>
        <p:txBody>
          <a:bodyPr wrap="none" rtlCol="0">
            <a:spAutoFit/>
          </a:bodyPr>
          <a:lstStyle/>
          <a:p>
            <a:r>
              <a:rPr lang="en-US" dirty="0" smtClean="0"/>
              <a:t>Tentative dismantling </a:t>
            </a:r>
          </a:p>
          <a:p>
            <a:r>
              <a:rPr lang="en-US" dirty="0" smtClean="0"/>
              <a:t>and installation time </a:t>
            </a:r>
          </a:p>
          <a:p>
            <a:r>
              <a:rPr lang="en-US" dirty="0" smtClean="0"/>
              <a:t>schedules</a:t>
            </a:r>
            <a:endParaRPr lang="en-US" dirty="0"/>
          </a:p>
        </p:txBody>
      </p:sp>
      <p:sp>
        <p:nvSpPr>
          <p:cNvPr id="6" name="Rectangle 5"/>
          <p:cNvSpPr/>
          <p:nvPr/>
        </p:nvSpPr>
        <p:spPr>
          <a:xfrm>
            <a:off x="7009950" y="310065"/>
            <a:ext cx="1488677" cy="461665"/>
          </a:xfrm>
          <a:prstGeom prst="rect">
            <a:avLst/>
          </a:prstGeom>
        </p:spPr>
        <p:txBody>
          <a:bodyPr wrap="none">
            <a:spAutoFit/>
          </a:bodyPr>
          <a:lstStyle/>
          <a:p>
            <a:r>
              <a:rPr lang="en-US" sz="2400" dirty="0" smtClean="0"/>
              <a:t>Next steps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1"/>
          <p:cNvSpPr txBox="1">
            <a:spLocks noChangeArrowheads="1"/>
          </p:cNvSpPr>
          <p:nvPr/>
        </p:nvSpPr>
        <p:spPr bwMode="auto">
          <a:xfrm>
            <a:off x="5163232" y="279732"/>
            <a:ext cx="2663358" cy="400110"/>
          </a:xfrm>
          <a:prstGeom prst="rect">
            <a:avLst/>
          </a:prstGeom>
          <a:noFill/>
          <a:ln w="9525">
            <a:noFill/>
            <a:miter lim="800000"/>
            <a:headEnd/>
            <a:tailEnd/>
          </a:ln>
          <a:effectLst/>
        </p:spPr>
        <p:txBody>
          <a:bodyPr wrap="none">
            <a:spAutoFit/>
          </a:bodyPr>
          <a:lstStyle/>
          <a:p>
            <a:r>
              <a:rPr lang="en-US" sz="2000" b="1" baseline="30000" dirty="0" err="1">
                <a:solidFill>
                  <a:srgbClr val="FF3300"/>
                </a:solidFill>
              </a:rPr>
              <a:t>A</a:t>
            </a:r>
            <a:r>
              <a:rPr lang="en-US" sz="2000" b="1" dirty="0" err="1">
                <a:solidFill>
                  <a:srgbClr val="FF3300"/>
                </a:solidFill>
              </a:rPr>
              <a:t>X</a:t>
            </a:r>
            <a:r>
              <a:rPr lang="en-US" sz="2000" b="1" baseline="30000" dirty="0" err="1">
                <a:solidFill>
                  <a:srgbClr val="FF3300"/>
                </a:solidFill>
              </a:rPr>
              <a:t>q</a:t>
            </a:r>
            <a:r>
              <a:rPr lang="en-US" sz="2000" b="1" baseline="30000" dirty="0">
                <a:solidFill>
                  <a:srgbClr val="FF3300"/>
                </a:solidFill>
              </a:rPr>
              <a:t>+</a:t>
            </a:r>
            <a:r>
              <a:rPr lang="en-US" sz="2000" b="1" dirty="0">
                <a:solidFill>
                  <a:srgbClr val="FF3300"/>
                </a:solidFill>
              </a:rPr>
              <a:t>+ p </a:t>
            </a:r>
            <a:r>
              <a:rPr lang="en-US" sz="2000" b="1" dirty="0">
                <a:solidFill>
                  <a:srgbClr val="FF3300"/>
                </a:solidFill>
                <a:cs typeface="Times New Roman" pitchFamily="18" charset="0"/>
              </a:rPr>
              <a:t>→ </a:t>
            </a:r>
            <a:r>
              <a:rPr lang="en-US" sz="2000" b="1" baseline="30000" dirty="0">
                <a:solidFill>
                  <a:srgbClr val="FF3300"/>
                </a:solidFill>
                <a:cs typeface="Times New Roman" pitchFamily="18" charset="0"/>
              </a:rPr>
              <a:t>A+1</a:t>
            </a:r>
            <a:r>
              <a:rPr lang="en-US" sz="2000" b="1" dirty="0">
                <a:solidFill>
                  <a:srgbClr val="FF3300"/>
                </a:solidFill>
                <a:cs typeface="Times New Roman" pitchFamily="18" charset="0"/>
              </a:rPr>
              <a:t>Y</a:t>
            </a:r>
            <a:r>
              <a:rPr lang="en-US" sz="2000" b="1" baseline="30000" dirty="0">
                <a:solidFill>
                  <a:srgbClr val="FF3300"/>
                </a:solidFill>
                <a:cs typeface="Times New Roman" pitchFamily="18" charset="0"/>
              </a:rPr>
              <a:t>(q+1)+ </a:t>
            </a:r>
            <a:r>
              <a:rPr lang="en-US" sz="2000" b="1" dirty="0">
                <a:solidFill>
                  <a:srgbClr val="FF3300"/>
                </a:solidFill>
                <a:cs typeface="Times New Roman" pitchFamily="18" charset="0"/>
              </a:rPr>
              <a:t>+ </a:t>
            </a:r>
            <a:r>
              <a:rPr lang="en-US" sz="2000" b="1" dirty="0">
                <a:solidFill>
                  <a:srgbClr val="FF3300"/>
                </a:solidFill>
                <a:latin typeface="Symbol" pitchFamily="18" charset="2"/>
                <a:cs typeface="Times New Roman" pitchFamily="18" charset="0"/>
              </a:rPr>
              <a:t>g</a:t>
            </a:r>
          </a:p>
        </p:txBody>
      </p:sp>
      <p:sp>
        <p:nvSpPr>
          <p:cNvPr id="3" name="Text Box 15"/>
          <p:cNvSpPr txBox="1">
            <a:spLocks noChangeArrowheads="1"/>
          </p:cNvSpPr>
          <p:nvPr/>
        </p:nvSpPr>
        <p:spPr bwMode="auto">
          <a:xfrm>
            <a:off x="419876" y="212651"/>
            <a:ext cx="3853747" cy="523220"/>
          </a:xfrm>
          <a:prstGeom prst="rect">
            <a:avLst/>
          </a:prstGeom>
          <a:noFill/>
          <a:ln w="9525">
            <a:noFill/>
            <a:miter lim="800000"/>
            <a:headEnd/>
            <a:tailEnd/>
          </a:ln>
          <a:effectLst/>
        </p:spPr>
        <p:txBody>
          <a:bodyPr wrap="none">
            <a:spAutoFit/>
          </a:bodyPr>
          <a:lstStyle/>
          <a:p>
            <a:r>
              <a:rPr lang="en-US" sz="2800" dirty="0"/>
              <a:t>Pick up reaction </a:t>
            </a:r>
            <a:r>
              <a:rPr lang="en-US" sz="2800" dirty="0" smtClean="0"/>
              <a:t>at </a:t>
            </a:r>
            <a:r>
              <a:rPr lang="en-US" sz="2800" dirty="0"/>
              <a:t>TSR </a:t>
            </a:r>
          </a:p>
        </p:txBody>
      </p:sp>
      <p:sp>
        <p:nvSpPr>
          <p:cNvPr id="4" name="Text Box 23"/>
          <p:cNvSpPr txBox="1">
            <a:spLocks noChangeArrowheads="1"/>
          </p:cNvSpPr>
          <p:nvPr/>
        </p:nvSpPr>
        <p:spPr bwMode="auto">
          <a:xfrm>
            <a:off x="263302" y="1506463"/>
            <a:ext cx="953018" cy="584775"/>
          </a:xfrm>
          <a:prstGeom prst="rect">
            <a:avLst/>
          </a:prstGeom>
          <a:noFill/>
          <a:ln w="9525">
            <a:noFill/>
            <a:miter lim="800000"/>
            <a:headEnd/>
            <a:tailEnd/>
          </a:ln>
          <a:effectLst/>
        </p:spPr>
        <p:txBody>
          <a:bodyPr wrap="none">
            <a:spAutoFit/>
          </a:bodyPr>
          <a:lstStyle/>
          <a:p>
            <a:r>
              <a:rPr lang="en-US" sz="1600" b="1" dirty="0">
                <a:solidFill>
                  <a:srgbClr val="FF3300"/>
                </a:solidFill>
              </a:rPr>
              <a:t>detector </a:t>
            </a:r>
          </a:p>
          <a:p>
            <a:r>
              <a:rPr lang="en-US" sz="1600" b="1" dirty="0">
                <a:solidFill>
                  <a:srgbClr val="FF3300"/>
                </a:solidFill>
              </a:rPr>
              <a:t>chamber</a:t>
            </a:r>
          </a:p>
        </p:txBody>
      </p:sp>
      <p:pic>
        <p:nvPicPr>
          <p:cNvPr id="5" name="Picture 29" descr="TSR_1"/>
          <p:cNvPicPr>
            <a:picLocks noChangeAspect="1" noChangeArrowheads="1"/>
          </p:cNvPicPr>
          <p:nvPr/>
        </p:nvPicPr>
        <p:blipFill>
          <a:blip r:embed="rId3" cstate="print"/>
          <a:srcRect/>
          <a:stretch>
            <a:fillRect/>
          </a:stretch>
        </p:blipFill>
        <p:spPr bwMode="auto">
          <a:xfrm>
            <a:off x="1427679" y="1155589"/>
            <a:ext cx="2592387" cy="1638300"/>
          </a:xfrm>
          <a:prstGeom prst="rect">
            <a:avLst/>
          </a:prstGeom>
          <a:noFill/>
        </p:spPr>
      </p:pic>
      <p:sp>
        <p:nvSpPr>
          <p:cNvPr id="6" name="Line 30"/>
          <p:cNvSpPr>
            <a:spLocks noChangeShapeType="1"/>
          </p:cNvSpPr>
          <p:nvPr/>
        </p:nvSpPr>
        <p:spPr bwMode="auto">
          <a:xfrm flipH="1" flipV="1">
            <a:off x="1788041" y="1660414"/>
            <a:ext cx="287338" cy="287337"/>
          </a:xfrm>
          <a:prstGeom prst="line">
            <a:avLst/>
          </a:prstGeom>
          <a:noFill/>
          <a:ln w="9525">
            <a:solidFill>
              <a:srgbClr val="00CC66"/>
            </a:solidFill>
            <a:round/>
            <a:headEnd/>
            <a:tailEnd type="triangle" w="med" len="med"/>
          </a:ln>
          <a:effectLst/>
        </p:spPr>
        <p:txBody>
          <a:bodyPr/>
          <a:lstStyle/>
          <a:p>
            <a:endParaRPr lang="en-US"/>
          </a:p>
        </p:txBody>
      </p:sp>
      <p:sp>
        <p:nvSpPr>
          <p:cNvPr id="7" name="Text Box 31"/>
          <p:cNvSpPr txBox="1">
            <a:spLocks noChangeArrowheads="1"/>
          </p:cNvSpPr>
          <p:nvPr/>
        </p:nvSpPr>
        <p:spPr bwMode="auto">
          <a:xfrm>
            <a:off x="1211779" y="1444514"/>
            <a:ext cx="630237" cy="366712"/>
          </a:xfrm>
          <a:prstGeom prst="rect">
            <a:avLst/>
          </a:prstGeom>
          <a:noFill/>
          <a:ln w="9525">
            <a:noFill/>
            <a:miter lim="800000"/>
            <a:headEnd/>
            <a:tailEnd/>
          </a:ln>
          <a:effectLst/>
        </p:spPr>
        <p:txBody>
          <a:bodyPr wrap="none">
            <a:spAutoFit/>
          </a:bodyPr>
          <a:lstStyle/>
          <a:p>
            <a:r>
              <a:rPr lang="en-US" sz="1800" b="1" baseline="30000">
                <a:solidFill>
                  <a:srgbClr val="00CC66"/>
                </a:solidFill>
              </a:rPr>
              <a:t>A</a:t>
            </a:r>
            <a:r>
              <a:rPr lang="en-US" sz="1800" b="1">
                <a:solidFill>
                  <a:srgbClr val="00CC66"/>
                </a:solidFill>
              </a:rPr>
              <a:t>X</a:t>
            </a:r>
            <a:r>
              <a:rPr lang="en-US" sz="1800" b="1" baseline="30000">
                <a:solidFill>
                  <a:srgbClr val="00CC66"/>
                </a:solidFill>
              </a:rPr>
              <a:t>q+</a:t>
            </a:r>
          </a:p>
        </p:txBody>
      </p:sp>
      <p:sp>
        <p:nvSpPr>
          <p:cNvPr id="8" name="Line 32"/>
          <p:cNvSpPr>
            <a:spLocks noChangeShapeType="1"/>
          </p:cNvSpPr>
          <p:nvPr/>
        </p:nvSpPr>
        <p:spPr bwMode="auto">
          <a:xfrm flipH="1" flipV="1">
            <a:off x="1953141" y="1288939"/>
            <a:ext cx="144463" cy="576262"/>
          </a:xfrm>
          <a:prstGeom prst="line">
            <a:avLst/>
          </a:prstGeom>
          <a:noFill/>
          <a:ln w="9525">
            <a:solidFill>
              <a:srgbClr val="FF3300"/>
            </a:solidFill>
            <a:round/>
            <a:headEnd/>
            <a:tailEnd type="triangle" w="med" len="med"/>
          </a:ln>
          <a:effectLst/>
        </p:spPr>
        <p:txBody>
          <a:bodyPr/>
          <a:lstStyle/>
          <a:p>
            <a:endParaRPr lang="en-US"/>
          </a:p>
        </p:txBody>
      </p:sp>
      <p:sp>
        <p:nvSpPr>
          <p:cNvPr id="9" name="Text Box 34"/>
          <p:cNvSpPr txBox="1">
            <a:spLocks noChangeArrowheads="1"/>
          </p:cNvSpPr>
          <p:nvPr/>
        </p:nvSpPr>
        <p:spPr bwMode="auto">
          <a:xfrm>
            <a:off x="2003941" y="1288939"/>
            <a:ext cx="884238" cy="565150"/>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a:p>
            <a:endParaRPr lang="en-US" baseline="30000">
              <a:solidFill>
                <a:srgbClr val="0066FF"/>
              </a:solidFill>
            </a:endParaRPr>
          </a:p>
        </p:txBody>
      </p:sp>
      <p:sp>
        <p:nvSpPr>
          <p:cNvPr id="10" name="Line 36"/>
          <p:cNvSpPr>
            <a:spLocks noChangeShapeType="1"/>
          </p:cNvSpPr>
          <p:nvPr/>
        </p:nvSpPr>
        <p:spPr bwMode="auto">
          <a:xfrm flipH="1" flipV="1">
            <a:off x="2026166" y="1565164"/>
            <a:ext cx="71438" cy="288925"/>
          </a:xfrm>
          <a:prstGeom prst="line">
            <a:avLst/>
          </a:prstGeom>
          <a:noFill/>
          <a:ln w="9525">
            <a:solidFill>
              <a:srgbClr val="0066FF"/>
            </a:solidFill>
            <a:round/>
            <a:headEnd/>
            <a:tailEnd type="triangle" w="med" len="med"/>
          </a:ln>
          <a:effectLst/>
        </p:spPr>
        <p:txBody>
          <a:bodyPr/>
          <a:lstStyle/>
          <a:p>
            <a:endParaRPr lang="en-US"/>
          </a:p>
        </p:txBody>
      </p:sp>
      <p:sp>
        <p:nvSpPr>
          <p:cNvPr id="11" name="Line 38"/>
          <p:cNvSpPr>
            <a:spLocks noChangeShapeType="1"/>
          </p:cNvSpPr>
          <p:nvPr/>
        </p:nvSpPr>
        <p:spPr bwMode="auto">
          <a:xfrm flipH="1" flipV="1">
            <a:off x="1715016" y="1947751"/>
            <a:ext cx="288925" cy="71438"/>
          </a:xfrm>
          <a:prstGeom prst="line">
            <a:avLst/>
          </a:prstGeom>
          <a:noFill/>
          <a:ln w="9525">
            <a:solidFill>
              <a:srgbClr val="0066FF"/>
            </a:solidFill>
            <a:round/>
            <a:headEnd/>
            <a:tailEnd type="triangle" w="med" len="med"/>
          </a:ln>
          <a:effectLst/>
        </p:spPr>
        <p:txBody>
          <a:bodyPr/>
          <a:lstStyle/>
          <a:p>
            <a:endParaRPr lang="en-US"/>
          </a:p>
        </p:txBody>
      </p:sp>
      <p:sp>
        <p:nvSpPr>
          <p:cNvPr id="12" name="Text Box 39"/>
          <p:cNvSpPr txBox="1">
            <a:spLocks noChangeArrowheads="1"/>
          </p:cNvSpPr>
          <p:nvPr/>
        </p:nvSpPr>
        <p:spPr bwMode="auto">
          <a:xfrm>
            <a:off x="1211779" y="1947751"/>
            <a:ext cx="849312" cy="366713"/>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p:txBody>
      </p:sp>
      <p:sp>
        <p:nvSpPr>
          <p:cNvPr id="13" name="Line 40"/>
          <p:cNvSpPr>
            <a:spLocks noChangeShapeType="1"/>
          </p:cNvSpPr>
          <p:nvPr/>
        </p:nvSpPr>
        <p:spPr bwMode="auto">
          <a:xfrm>
            <a:off x="1233376" y="1786269"/>
            <a:ext cx="481640" cy="17019"/>
          </a:xfrm>
          <a:prstGeom prst="line">
            <a:avLst/>
          </a:prstGeom>
          <a:noFill/>
          <a:ln w="19050">
            <a:solidFill>
              <a:srgbClr val="FF3300"/>
            </a:solidFill>
            <a:round/>
            <a:headEnd/>
            <a:tailEnd type="triangle" w="med" len="med"/>
          </a:ln>
          <a:effectLst/>
        </p:spPr>
        <p:txBody>
          <a:bodyPr/>
          <a:lstStyle/>
          <a:p>
            <a:endParaRPr lang="en-US"/>
          </a:p>
        </p:txBody>
      </p:sp>
      <p:sp>
        <p:nvSpPr>
          <p:cNvPr id="14" name="TextBox 13"/>
          <p:cNvSpPr txBox="1"/>
          <p:nvPr/>
        </p:nvSpPr>
        <p:spPr>
          <a:xfrm>
            <a:off x="2233954" y="1701207"/>
            <a:ext cx="641521" cy="523220"/>
          </a:xfrm>
          <a:prstGeom prst="rect">
            <a:avLst/>
          </a:prstGeom>
          <a:noFill/>
        </p:spPr>
        <p:txBody>
          <a:bodyPr wrap="none" rtlCol="0">
            <a:spAutoFit/>
          </a:bodyPr>
          <a:lstStyle/>
          <a:p>
            <a:pPr algn="ctr"/>
            <a:r>
              <a:rPr lang="en-US" sz="1400" dirty="0" smtClean="0"/>
              <a:t>TSR</a:t>
            </a:r>
          </a:p>
          <a:p>
            <a:pPr algn="ctr"/>
            <a:r>
              <a:rPr lang="en-US" sz="1400" dirty="0" smtClean="0"/>
              <a:t>dipole</a:t>
            </a:r>
            <a:endParaRPr lang="en-US" sz="1400" dirty="0"/>
          </a:p>
        </p:txBody>
      </p:sp>
      <p:sp>
        <p:nvSpPr>
          <p:cNvPr id="15" name="Text Box 10"/>
          <p:cNvSpPr txBox="1">
            <a:spLocks noChangeArrowheads="1"/>
          </p:cNvSpPr>
          <p:nvPr/>
        </p:nvSpPr>
        <p:spPr bwMode="auto">
          <a:xfrm>
            <a:off x="6350903" y="3154585"/>
            <a:ext cx="2581028" cy="646331"/>
          </a:xfrm>
          <a:prstGeom prst="rect">
            <a:avLst/>
          </a:prstGeom>
          <a:noFill/>
          <a:ln w="9525">
            <a:noFill/>
            <a:miter lim="800000"/>
            <a:headEnd/>
            <a:tailEnd/>
          </a:ln>
          <a:effectLst/>
        </p:spPr>
        <p:txBody>
          <a:bodyPr wrap="none">
            <a:spAutoFit/>
          </a:bodyPr>
          <a:lstStyle/>
          <a:p>
            <a:r>
              <a:rPr lang="en-US" b="1" dirty="0">
                <a:solidFill>
                  <a:srgbClr val="0066FF"/>
                </a:solidFill>
              </a:rPr>
              <a:t>reactions</a:t>
            </a:r>
          </a:p>
          <a:p>
            <a:r>
              <a:rPr lang="en-US" b="1" baseline="30000" dirty="0" smtClean="0">
                <a:solidFill>
                  <a:srgbClr val="FF3300"/>
                </a:solidFill>
              </a:rPr>
              <a:t>           </a:t>
            </a:r>
            <a:r>
              <a:rPr lang="en-US" b="1" baseline="30000" dirty="0" err="1" smtClean="0">
                <a:solidFill>
                  <a:srgbClr val="FF3300"/>
                </a:solidFill>
              </a:rPr>
              <a:t>A</a:t>
            </a:r>
            <a:r>
              <a:rPr lang="en-US" b="1" dirty="0" err="1" smtClean="0">
                <a:solidFill>
                  <a:srgbClr val="FF3300"/>
                </a:solidFill>
              </a:rPr>
              <a:t>X</a:t>
            </a:r>
            <a:r>
              <a:rPr lang="en-US" b="1" baseline="30000" dirty="0" err="1" smtClean="0">
                <a:solidFill>
                  <a:srgbClr val="FF3300"/>
                </a:solidFill>
              </a:rPr>
              <a:t>q</a:t>
            </a:r>
            <a:r>
              <a:rPr lang="en-US" b="1" baseline="30000" dirty="0">
                <a:solidFill>
                  <a:srgbClr val="FF3300"/>
                </a:solidFill>
              </a:rPr>
              <a:t>+</a:t>
            </a:r>
            <a:r>
              <a:rPr lang="en-US" b="1" dirty="0">
                <a:solidFill>
                  <a:srgbClr val="FF3300"/>
                </a:solidFill>
              </a:rPr>
              <a:t>+ p </a:t>
            </a:r>
            <a:r>
              <a:rPr lang="en-US" b="1" dirty="0">
                <a:solidFill>
                  <a:srgbClr val="FF3300"/>
                </a:solidFill>
                <a:cs typeface="Times New Roman" pitchFamily="18" charset="0"/>
              </a:rPr>
              <a:t>→</a:t>
            </a:r>
            <a:r>
              <a:rPr lang="en-US" b="1" baseline="30000" dirty="0">
                <a:solidFill>
                  <a:srgbClr val="FF3300"/>
                </a:solidFill>
                <a:cs typeface="Times New Roman" pitchFamily="18" charset="0"/>
              </a:rPr>
              <a:t>A+1</a:t>
            </a:r>
            <a:r>
              <a:rPr lang="en-US" b="1" dirty="0">
                <a:solidFill>
                  <a:srgbClr val="FF3300"/>
                </a:solidFill>
                <a:cs typeface="Times New Roman" pitchFamily="18" charset="0"/>
              </a:rPr>
              <a:t>Y</a:t>
            </a:r>
            <a:r>
              <a:rPr lang="en-US" b="1" baseline="30000" dirty="0">
                <a:solidFill>
                  <a:srgbClr val="FF3300"/>
                </a:solidFill>
                <a:cs typeface="Times New Roman" pitchFamily="18" charset="0"/>
              </a:rPr>
              <a:t>(q+1)+ </a:t>
            </a:r>
            <a:r>
              <a:rPr lang="en-US" b="1" dirty="0">
                <a:solidFill>
                  <a:srgbClr val="FF3300"/>
                </a:solidFill>
                <a:cs typeface="Times New Roman" pitchFamily="18" charset="0"/>
              </a:rPr>
              <a:t>+ </a:t>
            </a:r>
            <a:r>
              <a:rPr lang="en-US" b="1" dirty="0">
                <a:solidFill>
                  <a:srgbClr val="FF3300"/>
                </a:solidFill>
                <a:latin typeface="Symbol" pitchFamily="18" charset="2"/>
                <a:cs typeface="Times New Roman" pitchFamily="18" charset="0"/>
              </a:rPr>
              <a:t>g</a:t>
            </a:r>
          </a:p>
        </p:txBody>
      </p:sp>
      <p:sp>
        <p:nvSpPr>
          <p:cNvPr id="16" name="Text Box 16"/>
          <p:cNvSpPr txBox="1">
            <a:spLocks noChangeArrowheads="1"/>
          </p:cNvSpPr>
          <p:nvPr/>
        </p:nvSpPr>
        <p:spPr bwMode="auto">
          <a:xfrm>
            <a:off x="5630012" y="3440524"/>
            <a:ext cx="777777" cy="307777"/>
          </a:xfrm>
          <a:prstGeom prst="rect">
            <a:avLst/>
          </a:prstGeom>
          <a:noFill/>
          <a:ln w="9525">
            <a:noFill/>
            <a:miter lim="800000"/>
            <a:headEnd/>
            <a:tailEnd/>
          </a:ln>
          <a:effectLst/>
        </p:spPr>
        <p:txBody>
          <a:bodyPr wrap="none">
            <a:spAutoFit/>
          </a:bodyPr>
          <a:lstStyle/>
          <a:p>
            <a:r>
              <a:rPr lang="en-US" sz="1400" dirty="0">
                <a:solidFill>
                  <a:srgbClr val="FF3300"/>
                </a:solidFill>
              </a:rPr>
              <a:t>nuclear:</a:t>
            </a:r>
          </a:p>
        </p:txBody>
      </p:sp>
      <p:sp>
        <p:nvSpPr>
          <p:cNvPr id="17" name="Text Box 17"/>
          <p:cNvSpPr txBox="1">
            <a:spLocks noChangeArrowheads="1"/>
          </p:cNvSpPr>
          <p:nvPr/>
        </p:nvSpPr>
        <p:spPr bwMode="auto">
          <a:xfrm>
            <a:off x="5670249" y="3769377"/>
            <a:ext cx="3069990" cy="666849"/>
          </a:xfrm>
          <a:prstGeom prst="rect">
            <a:avLst/>
          </a:prstGeom>
          <a:noFill/>
          <a:ln w="9525">
            <a:noFill/>
            <a:miter lim="800000"/>
            <a:headEnd/>
            <a:tailEnd/>
          </a:ln>
          <a:effectLst/>
        </p:spPr>
        <p:txBody>
          <a:bodyPr wrap="square">
            <a:spAutoFit/>
          </a:bodyPr>
          <a:lstStyle/>
          <a:p>
            <a:r>
              <a:rPr lang="en-US" sz="1400" dirty="0">
                <a:solidFill>
                  <a:srgbClr val="0066FF"/>
                </a:solidFill>
              </a:rPr>
              <a:t>ionization:         </a:t>
            </a:r>
            <a:r>
              <a:rPr lang="en-US" sz="1400" dirty="0" smtClean="0">
                <a:solidFill>
                  <a:srgbClr val="0066FF"/>
                </a:solidFill>
              </a:rPr>
              <a:t>   </a:t>
            </a:r>
            <a:r>
              <a:rPr lang="en-US" sz="1400" baseline="30000" dirty="0" err="1" smtClean="0">
                <a:solidFill>
                  <a:srgbClr val="0066FF"/>
                </a:solidFill>
              </a:rPr>
              <a:t>A</a:t>
            </a:r>
            <a:r>
              <a:rPr lang="en-US" sz="1400" dirty="0" err="1" smtClean="0">
                <a:solidFill>
                  <a:srgbClr val="0066FF"/>
                </a:solidFill>
              </a:rPr>
              <a:t>X</a:t>
            </a:r>
            <a:r>
              <a:rPr lang="en-US" sz="1400" baseline="30000" dirty="0" err="1" smtClean="0">
                <a:solidFill>
                  <a:srgbClr val="0066FF"/>
                </a:solidFill>
              </a:rPr>
              <a:t>q</a:t>
            </a:r>
            <a:r>
              <a:rPr lang="en-US" sz="1400" baseline="30000" dirty="0">
                <a:solidFill>
                  <a:srgbClr val="0066FF"/>
                </a:solidFill>
              </a:rPr>
              <a:t>+</a:t>
            </a:r>
            <a:r>
              <a:rPr lang="en-US" sz="1400" dirty="0">
                <a:solidFill>
                  <a:srgbClr val="0066FF"/>
                </a:solidFill>
              </a:rPr>
              <a:t> </a:t>
            </a:r>
            <a:r>
              <a:rPr lang="en-US" sz="1400" dirty="0">
                <a:solidFill>
                  <a:srgbClr val="0066FF"/>
                </a:solidFill>
                <a:cs typeface="Times New Roman" pitchFamily="18" charset="0"/>
              </a:rPr>
              <a:t>→ </a:t>
            </a:r>
            <a:r>
              <a:rPr lang="en-US" sz="1400" baseline="30000" dirty="0">
                <a:solidFill>
                  <a:srgbClr val="0066FF"/>
                </a:solidFill>
                <a:cs typeface="Times New Roman" pitchFamily="18" charset="0"/>
              </a:rPr>
              <a:t>A</a:t>
            </a:r>
            <a:r>
              <a:rPr lang="en-US" sz="1400" dirty="0">
                <a:solidFill>
                  <a:srgbClr val="0066FF"/>
                </a:solidFill>
                <a:cs typeface="Times New Roman" pitchFamily="18" charset="0"/>
              </a:rPr>
              <a:t>X</a:t>
            </a:r>
            <a:r>
              <a:rPr lang="en-US" sz="1400" baseline="30000" dirty="0">
                <a:solidFill>
                  <a:srgbClr val="0066FF"/>
                </a:solidFill>
                <a:cs typeface="Times New Roman" pitchFamily="18" charset="0"/>
              </a:rPr>
              <a:t>(q+1)+ </a:t>
            </a:r>
            <a:r>
              <a:rPr lang="en-US" sz="1400" dirty="0">
                <a:solidFill>
                  <a:srgbClr val="0066FF"/>
                </a:solidFill>
                <a:cs typeface="Times New Roman" pitchFamily="18" charset="0"/>
              </a:rPr>
              <a:t>+e</a:t>
            </a:r>
          </a:p>
          <a:p>
            <a:r>
              <a:rPr lang="en-US" sz="1400" dirty="0">
                <a:solidFill>
                  <a:srgbClr val="0066FF"/>
                </a:solidFill>
                <a:cs typeface="Times New Roman" pitchFamily="18" charset="0"/>
              </a:rPr>
              <a:t>recombination: </a:t>
            </a:r>
            <a:r>
              <a:rPr lang="en-US" sz="1400" dirty="0" smtClean="0">
                <a:solidFill>
                  <a:srgbClr val="0066FF"/>
                </a:solidFill>
                <a:cs typeface="Times New Roman" pitchFamily="18" charset="0"/>
              </a:rPr>
              <a:t> </a:t>
            </a:r>
            <a:r>
              <a:rPr lang="en-US" sz="1400" baseline="30000" dirty="0" err="1" smtClean="0">
                <a:solidFill>
                  <a:srgbClr val="0066FF"/>
                </a:solidFill>
              </a:rPr>
              <a:t>A</a:t>
            </a:r>
            <a:r>
              <a:rPr lang="en-US" sz="1400" dirty="0" err="1" smtClean="0">
                <a:solidFill>
                  <a:srgbClr val="0066FF"/>
                </a:solidFill>
              </a:rPr>
              <a:t>X</a:t>
            </a:r>
            <a:r>
              <a:rPr lang="en-US" sz="1400" baseline="30000" dirty="0" err="1" smtClean="0">
                <a:solidFill>
                  <a:srgbClr val="0066FF"/>
                </a:solidFill>
              </a:rPr>
              <a:t>q</a:t>
            </a:r>
            <a:r>
              <a:rPr lang="en-US" sz="1400" baseline="30000" dirty="0">
                <a:solidFill>
                  <a:srgbClr val="0066FF"/>
                </a:solidFill>
              </a:rPr>
              <a:t>+ </a:t>
            </a:r>
            <a:r>
              <a:rPr lang="en-US" sz="1400" dirty="0">
                <a:solidFill>
                  <a:srgbClr val="0066FF"/>
                </a:solidFill>
              </a:rPr>
              <a:t>+ e → </a:t>
            </a:r>
            <a:r>
              <a:rPr lang="en-US" sz="1400" baseline="30000" dirty="0">
                <a:solidFill>
                  <a:srgbClr val="0066FF"/>
                </a:solidFill>
              </a:rPr>
              <a:t>A</a:t>
            </a:r>
            <a:r>
              <a:rPr lang="en-US" sz="1400" dirty="0">
                <a:solidFill>
                  <a:srgbClr val="0066FF"/>
                </a:solidFill>
              </a:rPr>
              <a:t>X</a:t>
            </a:r>
            <a:r>
              <a:rPr lang="en-US" sz="1400" baseline="30000" dirty="0">
                <a:solidFill>
                  <a:srgbClr val="0066FF"/>
                </a:solidFill>
              </a:rPr>
              <a:t>(q-1</a:t>
            </a:r>
            <a:r>
              <a:rPr lang="en-US" sz="1400" baseline="30000" dirty="0" smtClean="0">
                <a:solidFill>
                  <a:srgbClr val="0066FF"/>
                </a:solidFill>
              </a:rPr>
              <a:t>)+</a:t>
            </a:r>
            <a:endParaRPr lang="en-US" sz="1400" dirty="0">
              <a:solidFill>
                <a:srgbClr val="0066FF"/>
              </a:solidFill>
              <a:cs typeface="Times New Roman" pitchFamily="18" charset="0"/>
            </a:endParaRPr>
          </a:p>
          <a:p>
            <a:endParaRPr lang="en-US" sz="1400" baseline="30000" dirty="0">
              <a:solidFill>
                <a:srgbClr val="0066FF"/>
              </a:solidFill>
              <a:cs typeface="Times New Roman" pitchFamily="18" charset="0"/>
            </a:endParaRPr>
          </a:p>
        </p:txBody>
      </p:sp>
      <p:pic>
        <p:nvPicPr>
          <p:cNvPr id="18" name="Picture 25" descr="TSR"/>
          <p:cNvPicPr>
            <a:picLocks noChangeAspect="1" noChangeArrowheads="1"/>
          </p:cNvPicPr>
          <p:nvPr/>
        </p:nvPicPr>
        <p:blipFill>
          <a:blip r:embed="rId4" cstate="print"/>
          <a:srcRect l="35142" t="25389" b="28442"/>
          <a:stretch>
            <a:fillRect/>
          </a:stretch>
        </p:blipFill>
        <p:spPr bwMode="auto">
          <a:xfrm>
            <a:off x="3583170" y="1499191"/>
            <a:ext cx="3579055" cy="1616149"/>
          </a:xfrm>
          <a:prstGeom prst="rect">
            <a:avLst/>
          </a:prstGeom>
          <a:noFill/>
        </p:spPr>
      </p:pic>
      <p:sp>
        <p:nvSpPr>
          <p:cNvPr id="19" name="Line 5"/>
          <p:cNvSpPr>
            <a:spLocks noChangeShapeType="1"/>
          </p:cNvSpPr>
          <p:nvPr/>
        </p:nvSpPr>
        <p:spPr bwMode="auto">
          <a:xfrm>
            <a:off x="6401354" y="1646717"/>
            <a:ext cx="0" cy="433388"/>
          </a:xfrm>
          <a:prstGeom prst="line">
            <a:avLst/>
          </a:prstGeom>
          <a:noFill/>
          <a:ln w="19050">
            <a:solidFill>
              <a:srgbClr val="FF3300"/>
            </a:solidFill>
            <a:round/>
            <a:headEnd/>
            <a:tailEnd type="triangle" w="med" len="med"/>
          </a:ln>
          <a:effectLst/>
        </p:spPr>
        <p:txBody>
          <a:bodyPr/>
          <a:lstStyle/>
          <a:p>
            <a:endParaRPr lang="en-US" sz="1400"/>
          </a:p>
        </p:txBody>
      </p:sp>
      <p:sp>
        <p:nvSpPr>
          <p:cNvPr id="20" name="Text Box 6"/>
          <p:cNvSpPr txBox="1">
            <a:spLocks noChangeArrowheads="1"/>
          </p:cNvSpPr>
          <p:nvPr/>
        </p:nvSpPr>
        <p:spPr bwMode="auto">
          <a:xfrm>
            <a:off x="5988566" y="830041"/>
            <a:ext cx="872162" cy="738664"/>
          </a:xfrm>
          <a:prstGeom prst="rect">
            <a:avLst/>
          </a:prstGeom>
          <a:noFill/>
          <a:ln w="9525">
            <a:noFill/>
            <a:miter lim="800000"/>
            <a:headEnd/>
            <a:tailEnd/>
          </a:ln>
          <a:effectLst/>
        </p:spPr>
        <p:txBody>
          <a:bodyPr wrap="none">
            <a:spAutoFit/>
          </a:bodyPr>
          <a:lstStyle/>
          <a:p>
            <a:r>
              <a:rPr lang="en-US" sz="1400" dirty="0"/>
              <a:t>gas jet:</a:t>
            </a:r>
          </a:p>
          <a:p>
            <a:r>
              <a:rPr lang="en-US" sz="1400" dirty="0"/>
              <a:t>hydrogen</a:t>
            </a:r>
          </a:p>
          <a:p>
            <a:r>
              <a:rPr lang="en-US" sz="1400" dirty="0"/>
              <a:t>target</a:t>
            </a:r>
          </a:p>
        </p:txBody>
      </p:sp>
      <p:sp>
        <p:nvSpPr>
          <p:cNvPr id="21" name="Text Box 27"/>
          <p:cNvSpPr txBox="1">
            <a:spLocks noChangeArrowheads="1"/>
          </p:cNvSpPr>
          <p:nvPr/>
        </p:nvSpPr>
        <p:spPr bwMode="auto">
          <a:xfrm>
            <a:off x="4040631" y="1108814"/>
            <a:ext cx="1112805" cy="307777"/>
          </a:xfrm>
          <a:prstGeom prst="rect">
            <a:avLst/>
          </a:prstGeom>
          <a:noFill/>
          <a:ln w="9525">
            <a:noFill/>
            <a:miter lim="800000"/>
            <a:headEnd/>
            <a:tailEnd/>
          </a:ln>
          <a:effectLst/>
        </p:spPr>
        <p:txBody>
          <a:bodyPr wrap="none">
            <a:spAutoFit/>
          </a:bodyPr>
          <a:lstStyle/>
          <a:p>
            <a:r>
              <a:rPr lang="en-US" sz="1400" dirty="0"/>
              <a:t>  </a:t>
            </a:r>
            <a:r>
              <a:rPr lang="en-US" sz="1400" dirty="0" err="1"/>
              <a:t>quadrupole</a:t>
            </a:r>
            <a:endParaRPr lang="en-US" sz="1400" dirty="0"/>
          </a:p>
        </p:txBody>
      </p:sp>
      <p:sp>
        <p:nvSpPr>
          <p:cNvPr id="22" name="Line 28"/>
          <p:cNvSpPr>
            <a:spLocks noChangeShapeType="1"/>
          </p:cNvSpPr>
          <p:nvPr/>
        </p:nvSpPr>
        <p:spPr bwMode="auto">
          <a:xfrm flipH="1">
            <a:off x="4409522" y="1477926"/>
            <a:ext cx="279436" cy="448894"/>
          </a:xfrm>
          <a:prstGeom prst="line">
            <a:avLst/>
          </a:prstGeom>
          <a:noFill/>
          <a:ln w="19050">
            <a:solidFill>
              <a:srgbClr val="0066FF"/>
            </a:solidFill>
            <a:round/>
            <a:headEnd/>
            <a:tailEnd type="triangle" w="med" len="med"/>
          </a:ln>
          <a:effectLst/>
        </p:spPr>
        <p:txBody>
          <a:bodyPr/>
          <a:lstStyle/>
          <a:p>
            <a:endParaRPr lang="en-US"/>
          </a:p>
        </p:txBody>
      </p:sp>
      <p:sp>
        <p:nvSpPr>
          <p:cNvPr id="23" name="Line 7"/>
          <p:cNvSpPr>
            <a:spLocks noChangeShapeType="1"/>
          </p:cNvSpPr>
          <p:nvPr/>
        </p:nvSpPr>
        <p:spPr bwMode="auto">
          <a:xfrm flipH="1" flipV="1">
            <a:off x="7251552" y="2328161"/>
            <a:ext cx="503238" cy="0"/>
          </a:xfrm>
          <a:prstGeom prst="line">
            <a:avLst/>
          </a:prstGeom>
          <a:noFill/>
          <a:ln w="19050">
            <a:solidFill>
              <a:srgbClr val="00CC66"/>
            </a:solidFill>
            <a:round/>
            <a:headEnd/>
            <a:tailEnd type="triangle" w="med" len="med"/>
          </a:ln>
          <a:effectLst/>
        </p:spPr>
        <p:txBody>
          <a:bodyPr/>
          <a:lstStyle/>
          <a:p>
            <a:endParaRPr lang="en-US"/>
          </a:p>
        </p:txBody>
      </p:sp>
      <p:sp>
        <p:nvSpPr>
          <p:cNvPr id="24" name="Text Box 8"/>
          <p:cNvSpPr txBox="1">
            <a:spLocks noChangeArrowheads="1"/>
          </p:cNvSpPr>
          <p:nvPr/>
        </p:nvSpPr>
        <p:spPr bwMode="auto">
          <a:xfrm>
            <a:off x="7172029" y="1585987"/>
            <a:ext cx="1120775" cy="701675"/>
          </a:xfrm>
          <a:prstGeom prst="rect">
            <a:avLst/>
          </a:prstGeom>
          <a:noFill/>
          <a:ln w="9525">
            <a:noFill/>
            <a:miter lim="800000"/>
            <a:headEnd/>
            <a:tailEnd/>
          </a:ln>
          <a:effectLst/>
        </p:spPr>
        <p:txBody>
          <a:bodyPr>
            <a:spAutoFit/>
          </a:bodyPr>
          <a:lstStyle/>
          <a:p>
            <a:r>
              <a:rPr lang="en-US" dirty="0">
                <a:solidFill>
                  <a:srgbClr val="00CC66"/>
                </a:solidFill>
              </a:rPr>
              <a:t>stored </a:t>
            </a:r>
          </a:p>
          <a:p>
            <a:r>
              <a:rPr lang="en-US" dirty="0">
                <a:solidFill>
                  <a:srgbClr val="00CC66"/>
                </a:solidFill>
              </a:rPr>
              <a:t>ion beam</a:t>
            </a:r>
          </a:p>
        </p:txBody>
      </p:sp>
      <p:sp>
        <p:nvSpPr>
          <p:cNvPr id="25" name="Text Box 9"/>
          <p:cNvSpPr txBox="1">
            <a:spLocks noChangeArrowheads="1"/>
          </p:cNvSpPr>
          <p:nvPr/>
        </p:nvSpPr>
        <p:spPr bwMode="auto">
          <a:xfrm>
            <a:off x="7107090" y="2399599"/>
            <a:ext cx="779462" cy="457200"/>
          </a:xfrm>
          <a:prstGeom prst="rect">
            <a:avLst/>
          </a:prstGeom>
          <a:noFill/>
          <a:ln w="9525">
            <a:noFill/>
            <a:miter lim="800000"/>
            <a:headEnd/>
            <a:tailEnd/>
          </a:ln>
          <a:effectLst/>
        </p:spPr>
        <p:txBody>
          <a:bodyPr wrap="none">
            <a:spAutoFit/>
          </a:bodyPr>
          <a:lstStyle/>
          <a:p>
            <a:r>
              <a:rPr lang="en-US" sz="2400" b="1" baseline="30000" dirty="0" err="1">
                <a:solidFill>
                  <a:srgbClr val="00CC66"/>
                </a:solidFill>
              </a:rPr>
              <a:t>A</a:t>
            </a:r>
            <a:r>
              <a:rPr lang="en-US" sz="2400" b="1" dirty="0" err="1">
                <a:solidFill>
                  <a:srgbClr val="00CC66"/>
                </a:solidFill>
              </a:rPr>
              <a:t>X</a:t>
            </a:r>
            <a:r>
              <a:rPr lang="en-US" sz="2400" b="1" baseline="30000" dirty="0" err="1">
                <a:solidFill>
                  <a:srgbClr val="00CC66"/>
                </a:solidFill>
              </a:rPr>
              <a:t>q</a:t>
            </a:r>
            <a:r>
              <a:rPr lang="en-US" sz="2400" b="1" baseline="30000" dirty="0">
                <a:solidFill>
                  <a:srgbClr val="00CC66"/>
                </a:solidFill>
              </a:rPr>
              <a:t>+</a:t>
            </a:r>
          </a:p>
        </p:txBody>
      </p:sp>
      <p:sp>
        <p:nvSpPr>
          <p:cNvPr id="26" name="Text Box 17"/>
          <p:cNvSpPr txBox="1">
            <a:spLocks noChangeArrowheads="1"/>
          </p:cNvSpPr>
          <p:nvPr/>
        </p:nvSpPr>
        <p:spPr bwMode="auto">
          <a:xfrm>
            <a:off x="0" y="3308177"/>
            <a:ext cx="5873659" cy="954107"/>
          </a:xfrm>
          <a:prstGeom prst="rect">
            <a:avLst/>
          </a:prstGeom>
          <a:noFill/>
          <a:ln w="9525">
            <a:noFill/>
            <a:miter lim="800000"/>
            <a:headEnd/>
            <a:tailEnd/>
          </a:ln>
          <a:effectLst/>
        </p:spPr>
        <p:txBody>
          <a:bodyPr wrap="none">
            <a:spAutoFit/>
          </a:bodyPr>
          <a:lstStyle/>
          <a:p>
            <a:r>
              <a:rPr lang="en-US" sz="2000" dirty="0" smtClean="0">
                <a:solidFill>
                  <a:srgbClr val="FF6600"/>
                </a:solidFill>
              </a:rPr>
              <a:t>Issue</a:t>
            </a:r>
          </a:p>
          <a:p>
            <a:pPr>
              <a:buFont typeface="Symbol" pitchFamily="18" charset="2"/>
              <a:buChar char="Þ"/>
            </a:pPr>
            <a:r>
              <a:rPr lang="en-US" dirty="0" smtClean="0">
                <a:solidFill>
                  <a:srgbClr val="FF6600"/>
                </a:solidFill>
              </a:rPr>
              <a:t> rigidities </a:t>
            </a:r>
            <a:r>
              <a:rPr lang="en-US" dirty="0">
                <a:solidFill>
                  <a:srgbClr val="FF6600"/>
                </a:solidFill>
              </a:rPr>
              <a:t>of </a:t>
            </a:r>
            <a:r>
              <a:rPr lang="en-US" b="1" baseline="30000" dirty="0">
                <a:solidFill>
                  <a:srgbClr val="FF6600"/>
                </a:solidFill>
              </a:rPr>
              <a:t>A</a:t>
            </a:r>
            <a:r>
              <a:rPr lang="en-US" b="1" dirty="0">
                <a:solidFill>
                  <a:srgbClr val="FF6600"/>
                </a:solidFill>
              </a:rPr>
              <a:t>X</a:t>
            </a:r>
            <a:r>
              <a:rPr lang="en-US" b="1" baseline="30000" dirty="0">
                <a:solidFill>
                  <a:srgbClr val="FF6600"/>
                </a:solidFill>
              </a:rPr>
              <a:t>(q+1)+</a:t>
            </a:r>
            <a:r>
              <a:rPr lang="en-US" baseline="30000" dirty="0">
                <a:solidFill>
                  <a:srgbClr val="FF6600"/>
                </a:solidFill>
              </a:rPr>
              <a:t>  </a:t>
            </a:r>
            <a:r>
              <a:rPr lang="en-US" dirty="0">
                <a:solidFill>
                  <a:srgbClr val="FF6600"/>
                </a:solidFill>
              </a:rPr>
              <a:t>and</a:t>
            </a:r>
            <a:r>
              <a:rPr lang="en-US" baseline="30000" dirty="0">
                <a:solidFill>
                  <a:srgbClr val="FF6600"/>
                </a:solidFill>
              </a:rPr>
              <a:t> </a:t>
            </a:r>
            <a:r>
              <a:rPr lang="en-US" b="1" baseline="30000" dirty="0">
                <a:solidFill>
                  <a:srgbClr val="FF6600"/>
                </a:solidFill>
              </a:rPr>
              <a:t>A+1</a:t>
            </a:r>
            <a:r>
              <a:rPr lang="en-US" b="1" dirty="0">
                <a:solidFill>
                  <a:srgbClr val="FF6600"/>
                </a:solidFill>
              </a:rPr>
              <a:t>Y</a:t>
            </a:r>
            <a:r>
              <a:rPr lang="en-US" b="1" baseline="30000" dirty="0">
                <a:solidFill>
                  <a:srgbClr val="FF6600"/>
                </a:solidFill>
              </a:rPr>
              <a:t>(q+1)+ </a:t>
            </a:r>
            <a:r>
              <a:rPr lang="en-US" dirty="0">
                <a:solidFill>
                  <a:srgbClr val="FF6600"/>
                </a:solidFill>
              </a:rPr>
              <a:t>are equal</a:t>
            </a:r>
          </a:p>
          <a:p>
            <a:pPr>
              <a:buFont typeface="Symbol" pitchFamily="18" charset="2"/>
              <a:buChar char="Þ"/>
            </a:pPr>
            <a:r>
              <a:rPr lang="en-US" dirty="0" smtClean="0">
                <a:solidFill>
                  <a:srgbClr val="FF6600"/>
                </a:solidFill>
              </a:rPr>
              <a:t> B-field separation of </a:t>
            </a:r>
            <a:r>
              <a:rPr lang="en-US" b="1" baseline="30000" dirty="0" smtClean="0">
                <a:solidFill>
                  <a:srgbClr val="FF6600"/>
                </a:solidFill>
              </a:rPr>
              <a:t>A</a:t>
            </a:r>
            <a:r>
              <a:rPr lang="en-US" b="1" dirty="0" smtClean="0">
                <a:solidFill>
                  <a:srgbClr val="FF6600"/>
                </a:solidFill>
              </a:rPr>
              <a:t>X</a:t>
            </a:r>
            <a:r>
              <a:rPr lang="en-US" b="1" baseline="30000" dirty="0" smtClean="0">
                <a:solidFill>
                  <a:srgbClr val="FF6600"/>
                </a:solidFill>
              </a:rPr>
              <a:t>(q+1</a:t>
            </a:r>
            <a:r>
              <a:rPr lang="en-US" b="1" baseline="30000" dirty="0">
                <a:solidFill>
                  <a:srgbClr val="FF6600"/>
                </a:solidFill>
              </a:rPr>
              <a:t>)+</a:t>
            </a:r>
            <a:r>
              <a:rPr lang="en-US" dirty="0">
                <a:solidFill>
                  <a:srgbClr val="FF6600"/>
                </a:solidFill>
              </a:rPr>
              <a:t> and </a:t>
            </a:r>
            <a:r>
              <a:rPr lang="en-US" b="1" baseline="30000" dirty="0">
                <a:solidFill>
                  <a:srgbClr val="FF6600"/>
                </a:solidFill>
              </a:rPr>
              <a:t>A+1</a:t>
            </a:r>
            <a:r>
              <a:rPr lang="en-US" b="1" dirty="0">
                <a:solidFill>
                  <a:srgbClr val="FF6600"/>
                </a:solidFill>
              </a:rPr>
              <a:t>Y</a:t>
            </a:r>
            <a:r>
              <a:rPr lang="en-US" b="1" baseline="30000" dirty="0">
                <a:solidFill>
                  <a:srgbClr val="FF6600"/>
                </a:solidFill>
              </a:rPr>
              <a:t>(q+1)+</a:t>
            </a:r>
            <a:r>
              <a:rPr lang="en-US" dirty="0">
                <a:solidFill>
                  <a:srgbClr val="FF6600"/>
                </a:solidFill>
              </a:rPr>
              <a:t>  </a:t>
            </a:r>
            <a:r>
              <a:rPr lang="en-US" dirty="0" smtClean="0">
                <a:solidFill>
                  <a:srgbClr val="FF6600"/>
                </a:solidFill>
              </a:rPr>
              <a:t>not possible</a:t>
            </a:r>
            <a:endParaRPr lang="en-US" dirty="0">
              <a:solidFill>
                <a:srgbClr val="FF6600"/>
              </a:solidFill>
            </a:endParaRPr>
          </a:p>
        </p:txBody>
      </p:sp>
      <p:sp>
        <p:nvSpPr>
          <p:cNvPr id="27" name="Text Box 33"/>
          <p:cNvSpPr txBox="1">
            <a:spLocks noChangeArrowheads="1"/>
          </p:cNvSpPr>
          <p:nvPr/>
        </p:nvSpPr>
        <p:spPr bwMode="auto">
          <a:xfrm>
            <a:off x="1718265" y="907793"/>
            <a:ext cx="1058863" cy="366712"/>
          </a:xfrm>
          <a:prstGeom prst="rect">
            <a:avLst/>
          </a:prstGeom>
          <a:noFill/>
          <a:ln w="9525">
            <a:noFill/>
            <a:miter lim="800000"/>
            <a:headEnd/>
            <a:tailEnd/>
          </a:ln>
          <a:effectLst/>
        </p:spPr>
        <p:txBody>
          <a:bodyPr wrap="none">
            <a:spAutoFit/>
          </a:bodyPr>
          <a:lstStyle/>
          <a:p>
            <a:r>
              <a:rPr lang="en-US" sz="1800" b="1" baseline="30000" dirty="0">
                <a:solidFill>
                  <a:srgbClr val="FF3300"/>
                </a:solidFill>
              </a:rPr>
              <a:t>A+1</a:t>
            </a:r>
            <a:r>
              <a:rPr lang="en-US" sz="1800" b="1" dirty="0">
                <a:solidFill>
                  <a:srgbClr val="FF3300"/>
                </a:solidFill>
              </a:rPr>
              <a:t>Y</a:t>
            </a:r>
            <a:r>
              <a:rPr lang="en-US" sz="1800" b="1" baseline="30000" dirty="0">
                <a:solidFill>
                  <a:srgbClr val="FF3300"/>
                </a:solidFill>
              </a:rPr>
              <a:t>(q+1)+</a:t>
            </a:r>
          </a:p>
        </p:txBody>
      </p:sp>
      <p:cxnSp>
        <p:nvCxnSpPr>
          <p:cNvPr id="28" name="Straight Arrow Connector 27"/>
          <p:cNvCxnSpPr/>
          <p:nvPr/>
        </p:nvCxnSpPr>
        <p:spPr>
          <a:xfrm rot="5400000" flipH="1" flipV="1">
            <a:off x="6140303" y="2929270"/>
            <a:ext cx="489097" cy="318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2188534" y="2528777"/>
            <a:ext cx="489097" cy="318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 Box 10"/>
          <p:cNvSpPr txBox="1">
            <a:spLocks noChangeArrowheads="1"/>
          </p:cNvSpPr>
          <p:nvPr/>
        </p:nvSpPr>
        <p:spPr bwMode="auto">
          <a:xfrm>
            <a:off x="1873103" y="2817887"/>
            <a:ext cx="1090363" cy="338554"/>
          </a:xfrm>
          <a:prstGeom prst="rect">
            <a:avLst/>
          </a:prstGeom>
          <a:noFill/>
          <a:ln w="9525">
            <a:noFill/>
            <a:miter lim="800000"/>
            <a:headEnd/>
            <a:tailEnd/>
          </a:ln>
          <a:effectLst/>
        </p:spPr>
        <p:txBody>
          <a:bodyPr wrap="none">
            <a:spAutoFit/>
          </a:bodyPr>
          <a:lstStyle/>
          <a:p>
            <a:r>
              <a:rPr lang="en-US" sz="1600" b="1" dirty="0" smtClean="0">
                <a:solidFill>
                  <a:srgbClr val="0066FF"/>
                </a:solidFill>
              </a:rPr>
              <a:t>separation</a:t>
            </a:r>
            <a:endParaRPr lang="en-US" sz="1600" b="1" dirty="0">
              <a:solidFill>
                <a:srgbClr val="0066FF"/>
              </a:solidFill>
            </a:endParaRPr>
          </a:p>
        </p:txBody>
      </p:sp>
      <p:sp>
        <p:nvSpPr>
          <p:cNvPr id="31" name="Text Box 13"/>
          <p:cNvSpPr txBox="1">
            <a:spLocks noChangeArrowheads="1"/>
          </p:cNvSpPr>
          <p:nvPr/>
        </p:nvSpPr>
        <p:spPr bwMode="auto">
          <a:xfrm>
            <a:off x="298709" y="4396416"/>
            <a:ext cx="4287584" cy="400110"/>
          </a:xfrm>
          <a:prstGeom prst="rect">
            <a:avLst/>
          </a:prstGeom>
          <a:noFill/>
          <a:ln w="9525">
            <a:noFill/>
            <a:miter lim="800000"/>
            <a:headEnd/>
            <a:tailEnd/>
          </a:ln>
          <a:effectLst/>
        </p:spPr>
        <p:txBody>
          <a:bodyPr wrap="none">
            <a:spAutoFit/>
          </a:bodyPr>
          <a:lstStyle/>
          <a:p>
            <a:r>
              <a:rPr lang="en-GB" sz="2000" dirty="0">
                <a:solidFill>
                  <a:srgbClr val="FF0000"/>
                </a:solidFill>
              </a:rPr>
              <a:t>Energy deviation of </a:t>
            </a:r>
            <a:r>
              <a:rPr lang="en-GB" sz="2000" baseline="30000" dirty="0">
                <a:solidFill>
                  <a:srgbClr val="FF0000"/>
                </a:solidFill>
              </a:rPr>
              <a:t>A+1</a:t>
            </a:r>
            <a:r>
              <a:rPr lang="en-GB" sz="2000" dirty="0">
                <a:solidFill>
                  <a:srgbClr val="FF0000"/>
                </a:solidFill>
              </a:rPr>
              <a:t>Y</a:t>
            </a:r>
            <a:r>
              <a:rPr lang="en-GB" sz="2000" baseline="30000" dirty="0">
                <a:solidFill>
                  <a:srgbClr val="FF0000"/>
                </a:solidFill>
              </a:rPr>
              <a:t>(q+1)+</a:t>
            </a:r>
            <a:r>
              <a:rPr lang="en-GB" sz="2000" dirty="0">
                <a:solidFill>
                  <a:srgbClr val="FF0000"/>
                </a:solidFill>
              </a:rPr>
              <a:t> and </a:t>
            </a:r>
            <a:r>
              <a:rPr lang="en-GB" sz="2000" baseline="30000" dirty="0">
                <a:solidFill>
                  <a:srgbClr val="FF0000"/>
                </a:solidFill>
              </a:rPr>
              <a:t>A</a:t>
            </a:r>
            <a:r>
              <a:rPr lang="en-GB" sz="2000" dirty="0">
                <a:solidFill>
                  <a:srgbClr val="FF0000"/>
                </a:solidFill>
              </a:rPr>
              <a:t>X</a:t>
            </a:r>
            <a:r>
              <a:rPr lang="en-GB" sz="2000" baseline="30000" dirty="0">
                <a:solidFill>
                  <a:srgbClr val="FF0000"/>
                </a:solidFill>
              </a:rPr>
              <a:t>(q+1)+</a:t>
            </a:r>
          </a:p>
        </p:txBody>
      </p:sp>
      <p:graphicFrame>
        <p:nvGraphicFramePr>
          <p:cNvPr id="32" name="Object 14"/>
          <p:cNvGraphicFramePr>
            <a:graphicFrameLocks noChangeAspect="1"/>
          </p:cNvGraphicFramePr>
          <p:nvPr/>
        </p:nvGraphicFramePr>
        <p:xfrm>
          <a:off x="630501" y="4876800"/>
          <a:ext cx="1479550" cy="658813"/>
        </p:xfrm>
        <a:graphic>
          <a:graphicData uri="http://schemas.openxmlformats.org/presentationml/2006/ole">
            <p:oleObj spid="_x0000_s505858" name="Equation" r:id="rId5" imgW="939600" imgH="419040" progId="Equation.3">
              <p:embed/>
            </p:oleObj>
          </a:graphicData>
        </a:graphic>
      </p:graphicFrame>
      <p:sp>
        <p:nvSpPr>
          <p:cNvPr id="33" name="Text Box 21"/>
          <p:cNvSpPr txBox="1">
            <a:spLocks noChangeArrowheads="1"/>
          </p:cNvSpPr>
          <p:nvPr/>
        </p:nvSpPr>
        <p:spPr bwMode="auto">
          <a:xfrm>
            <a:off x="788562" y="5733483"/>
            <a:ext cx="995016" cy="369332"/>
          </a:xfrm>
          <a:prstGeom prst="rect">
            <a:avLst/>
          </a:prstGeom>
          <a:noFill/>
          <a:ln w="9525">
            <a:noFill/>
            <a:miter lim="800000"/>
            <a:headEnd/>
            <a:tailEnd/>
          </a:ln>
          <a:effectLst/>
        </p:spPr>
        <p:txBody>
          <a:bodyPr wrap="none">
            <a:spAutoFit/>
          </a:bodyPr>
          <a:lstStyle/>
          <a:p>
            <a:r>
              <a:rPr lang="en-GB" dirty="0">
                <a:solidFill>
                  <a:srgbClr val="0033CC"/>
                </a:solidFill>
              </a:rPr>
              <a:t>example</a:t>
            </a:r>
          </a:p>
        </p:txBody>
      </p:sp>
      <p:sp>
        <p:nvSpPr>
          <p:cNvPr id="34" name="Text Box 22"/>
          <p:cNvSpPr txBox="1">
            <a:spLocks noChangeArrowheads="1"/>
          </p:cNvSpPr>
          <p:nvPr/>
        </p:nvSpPr>
        <p:spPr bwMode="auto">
          <a:xfrm>
            <a:off x="563693" y="6113758"/>
            <a:ext cx="1514454" cy="400110"/>
          </a:xfrm>
          <a:prstGeom prst="rect">
            <a:avLst/>
          </a:prstGeom>
          <a:noFill/>
          <a:ln w="9525">
            <a:noFill/>
            <a:miter lim="800000"/>
            <a:headEnd/>
            <a:tailEnd/>
          </a:ln>
          <a:effectLst/>
        </p:spPr>
        <p:txBody>
          <a:bodyPr wrap="none">
            <a:spAutoFit/>
          </a:bodyPr>
          <a:lstStyle/>
          <a:p>
            <a:r>
              <a:rPr lang="en-GB" sz="2000" baseline="30000" dirty="0" err="1"/>
              <a:t>A</a:t>
            </a:r>
            <a:r>
              <a:rPr lang="en-GB" sz="2000" dirty="0" err="1"/>
              <a:t>X</a:t>
            </a:r>
            <a:r>
              <a:rPr lang="en-GB" sz="2000" baseline="30000" dirty="0" err="1"/>
              <a:t>q</a:t>
            </a:r>
            <a:r>
              <a:rPr lang="en-GB" sz="2000" baseline="30000" dirty="0"/>
              <a:t>+ </a:t>
            </a:r>
            <a:r>
              <a:rPr lang="en-GB" sz="2000" dirty="0"/>
              <a:t>:  </a:t>
            </a:r>
            <a:r>
              <a:rPr lang="en-GB" sz="2000" baseline="30000" dirty="0"/>
              <a:t>96</a:t>
            </a:r>
            <a:r>
              <a:rPr lang="en-GB" sz="2000" dirty="0"/>
              <a:t>Ru</a:t>
            </a:r>
            <a:r>
              <a:rPr lang="en-GB" sz="2000" baseline="30000" dirty="0"/>
              <a:t>26+</a:t>
            </a:r>
          </a:p>
        </p:txBody>
      </p:sp>
      <p:graphicFrame>
        <p:nvGraphicFramePr>
          <p:cNvPr id="35" name="Object 23"/>
          <p:cNvGraphicFramePr>
            <a:graphicFrameLocks noChangeAspect="1"/>
          </p:cNvGraphicFramePr>
          <p:nvPr/>
        </p:nvGraphicFramePr>
        <p:xfrm>
          <a:off x="2286092" y="5930156"/>
          <a:ext cx="1169175" cy="623855"/>
        </p:xfrm>
        <a:graphic>
          <a:graphicData uri="http://schemas.openxmlformats.org/presentationml/2006/ole">
            <p:oleObj spid="_x0000_s505859" name="Formel" r:id="rId6" imgW="736560" imgH="393480" progId="Equation.3">
              <p:embed/>
            </p:oleObj>
          </a:graphicData>
        </a:graphic>
      </p:graphicFrame>
      <p:sp>
        <p:nvSpPr>
          <p:cNvPr id="36" name="TextBox 35"/>
          <p:cNvSpPr txBox="1"/>
          <p:nvPr/>
        </p:nvSpPr>
        <p:spPr>
          <a:xfrm>
            <a:off x="5540010" y="4452980"/>
            <a:ext cx="3412922" cy="2308324"/>
          </a:xfrm>
          <a:prstGeom prst="rect">
            <a:avLst/>
          </a:prstGeom>
          <a:noFill/>
        </p:spPr>
        <p:txBody>
          <a:bodyPr wrap="none" rtlCol="0">
            <a:spAutoFit/>
          </a:bodyPr>
          <a:lstStyle/>
          <a:p>
            <a:r>
              <a:rPr lang="en-US" dirty="0" smtClean="0">
                <a:sym typeface="Symbol"/>
              </a:rPr>
              <a:t></a:t>
            </a:r>
            <a:r>
              <a:rPr lang="en-US" dirty="0" smtClean="0"/>
              <a:t>E-E detector?</a:t>
            </a:r>
          </a:p>
          <a:p>
            <a:endParaRPr lang="en-US" dirty="0" smtClean="0"/>
          </a:p>
          <a:p>
            <a:r>
              <a:rPr lang="en-US" dirty="0" smtClean="0"/>
              <a:t>Even so, dead-time problems </a:t>
            </a:r>
          </a:p>
          <a:p>
            <a:r>
              <a:rPr lang="en-US" dirty="0" smtClean="0"/>
              <a:t>in the detector due to high-flux of </a:t>
            </a:r>
          </a:p>
          <a:p>
            <a:r>
              <a:rPr lang="en-US" dirty="0" smtClean="0"/>
              <a:t>stripped  X(q+1)+ particles</a:t>
            </a:r>
          </a:p>
          <a:p>
            <a:endParaRPr lang="en-US" dirty="0" smtClean="0"/>
          </a:p>
          <a:p>
            <a:pPr>
              <a:buFont typeface="Symbol"/>
              <a:buChar char="Þ"/>
            </a:pPr>
            <a:r>
              <a:rPr lang="en-US" dirty="0" smtClean="0">
                <a:solidFill>
                  <a:srgbClr val="0066FF"/>
                </a:solidFill>
              </a:rPr>
              <a:t> experiment has to be carried </a:t>
            </a:r>
          </a:p>
          <a:p>
            <a:r>
              <a:rPr lang="en-US" dirty="0" smtClean="0">
                <a:solidFill>
                  <a:srgbClr val="0066FF"/>
                </a:solidFill>
              </a:rPr>
              <a:t>out with bare </a:t>
            </a:r>
            <a:r>
              <a:rPr lang="en-US" b="1" baseline="30000" dirty="0" err="1" smtClean="0">
                <a:solidFill>
                  <a:srgbClr val="0066FF"/>
                </a:solidFill>
              </a:rPr>
              <a:t>A</a:t>
            </a:r>
            <a:r>
              <a:rPr lang="en-US" b="1" dirty="0" err="1" smtClean="0">
                <a:solidFill>
                  <a:srgbClr val="0066FF"/>
                </a:solidFill>
              </a:rPr>
              <a:t>X</a:t>
            </a:r>
            <a:r>
              <a:rPr lang="en-US" b="1" baseline="30000" dirty="0" err="1" smtClean="0">
                <a:solidFill>
                  <a:srgbClr val="0066FF"/>
                </a:solidFill>
              </a:rPr>
              <a:t>q</a:t>
            </a:r>
            <a:r>
              <a:rPr lang="en-US" b="1" baseline="30000" dirty="0" smtClean="0">
                <a:solidFill>
                  <a:srgbClr val="0066FF"/>
                </a:solidFill>
              </a:rPr>
              <a:t>+</a:t>
            </a:r>
            <a:r>
              <a:rPr lang="en-US" dirty="0" smtClean="0">
                <a:solidFill>
                  <a:srgbClr val="0066FF"/>
                </a:solidFill>
              </a:rPr>
              <a:t> ions</a:t>
            </a:r>
            <a:endParaRPr lang="en-US" dirty="0"/>
          </a:p>
        </p:txBody>
      </p:sp>
      <p:sp>
        <p:nvSpPr>
          <p:cNvPr id="37" name="TextBox 36"/>
          <p:cNvSpPr txBox="1"/>
          <p:nvPr/>
        </p:nvSpPr>
        <p:spPr>
          <a:xfrm>
            <a:off x="3657601" y="6557251"/>
            <a:ext cx="1789080" cy="276999"/>
          </a:xfrm>
          <a:prstGeom prst="rect">
            <a:avLst/>
          </a:prstGeom>
          <a:noFill/>
        </p:spPr>
        <p:txBody>
          <a:bodyPr wrap="none" rtlCol="0">
            <a:spAutoFit/>
          </a:bodyPr>
          <a:lstStyle/>
          <a:p>
            <a:r>
              <a:rPr lang="en-US" sz="1200" dirty="0" smtClean="0"/>
              <a:t>Slide info from M. Grieser</a:t>
            </a:r>
            <a:endParaRPr lang="en-US" sz="1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TSR"/>
          <p:cNvPicPr>
            <a:picLocks noChangeAspect="1" noChangeArrowheads="1"/>
          </p:cNvPicPr>
          <p:nvPr/>
        </p:nvPicPr>
        <p:blipFill>
          <a:blip r:embed="rId2" cstate="print"/>
          <a:srcRect/>
          <a:stretch>
            <a:fillRect/>
          </a:stretch>
        </p:blipFill>
        <p:spPr bwMode="auto">
          <a:xfrm>
            <a:off x="507852" y="823285"/>
            <a:ext cx="8135938" cy="5160963"/>
          </a:xfrm>
          <a:prstGeom prst="rect">
            <a:avLst/>
          </a:prstGeom>
          <a:noFill/>
        </p:spPr>
      </p:pic>
      <p:sp>
        <p:nvSpPr>
          <p:cNvPr id="3" name="Line 5"/>
          <p:cNvSpPr>
            <a:spLocks noChangeShapeType="1"/>
          </p:cNvSpPr>
          <p:nvPr/>
        </p:nvSpPr>
        <p:spPr bwMode="auto">
          <a:xfrm>
            <a:off x="7539038" y="2571750"/>
            <a:ext cx="0" cy="433388"/>
          </a:xfrm>
          <a:prstGeom prst="line">
            <a:avLst/>
          </a:prstGeom>
          <a:noFill/>
          <a:ln w="19050">
            <a:solidFill>
              <a:srgbClr val="FF3300"/>
            </a:solidFill>
            <a:round/>
            <a:headEnd/>
            <a:tailEnd type="triangle" w="med" len="med"/>
          </a:ln>
          <a:effectLst/>
        </p:spPr>
        <p:txBody>
          <a:bodyPr/>
          <a:lstStyle/>
          <a:p>
            <a:endParaRPr lang="en-US"/>
          </a:p>
        </p:txBody>
      </p:sp>
      <p:sp>
        <p:nvSpPr>
          <p:cNvPr id="4" name="Text Box 6"/>
          <p:cNvSpPr txBox="1">
            <a:spLocks noChangeArrowheads="1"/>
          </p:cNvSpPr>
          <p:nvPr/>
        </p:nvSpPr>
        <p:spPr bwMode="auto">
          <a:xfrm>
            <a:off x="7019925" y="1563688"/>
            <a:ext cx="1143000" cy="1006475"/>
          </a:xfrm>
          <a:prstGeom prst="rect">
            <a:avLst/>
          </a:prstGeom>
          <a:noFill/>
          <a:ln w="9525">
            <a:noFill/>
            <a:miter lim="800000"/>
            <a:headEnd/>
            <a:tailEnd/>
          </a:ln>
          <a:effectLst/>
        </p:spPr>
        <p:txBody>
          <a:bodyPr wrap="none">
            <a:spAutoFit/>
          </a:bodyPr>
          <a:lstStyle/>
          <a:p>
            <a:r>
              <a:rPr lang="en-US" dirty="0">
                <a:solidFill>
                  <a:srgbClr val="FF3300"/>
                </a:solidFill>
              </a:rPr>
              <a:t>gas jet:</a:t>
            </a:r>
          </a:p>
          <a:p>
            <a:r>
              <a:rPr lang="en-US" dirty="0">
                <a:solidFill>
                  <a:srgbClr val="FF3300"/>
                </a:solidFill>
              </a:rPr>
              <a:t>hydrogen</a:t>
            </a:r>
          </a:p>
          <a:p>
            <a:r>
              <a:rPr lang="en-US" dirty="0">
                <a:solidFill>
                  <a:srgbClr val="FF3300"/>
                </a:solidFill>
              </a:rPr>
              <a:t>target</a:t>
            </a:r>
          </a:p>
        </p:txBody>
      </p:sp>
      <p:sp>
        <p:nvSpPr>
          <p:cNvPr id="5" name="Line 7"/>
          <p:cNvSpPr>
            <a:spLocks noChangeShapeType="1"/>
          </p:cNvSpPr>
          <p:nvPr/>
        </p:nvSpPr>
        <p:spPr bwMode="auto">
          <a:xfrm flipH="1" flipV="1">
            <a:off x="7740650" y="3508375"/>
            <a:ext cx="503238" cy="0"/>
          </a:xfrm>
          <a:prstGeom prst="line">
            <a:avLst/>
          </a:prstGeom>
          <a:noFill/>
          <a:ln w="19050">
            <a:solidFill>
              <a:srgbClr val="00CC66"/>
            </a:solidFill>
            <a:round/>
            <a:headEnd/>
            <a:tailEnd type="triangle" w="med" len="med"/>
          </a:ln>
          <a:effectLst/>
        </p:spPr>
        <p:txBody>
          <a:bodyPr/>
          <a:lstStyle/>
          <a:p>
            <a:endParaRPr lang="en-US"/>
          </a:p>
        </p:txBody>
      </p:sp>
      <p:sp>
        <p:nvSpPr>
          <p:cNvPr id="6" name="Text Box 8"/>
          <p:cNvSpPr txBox="1">
            <a:spLocks noChangeArrowheads="1"/>
          </p:cNvSpPr>
          <p:nvPr/>
        </p:nvSpPr>
        <p:spPr bwMode="auto">
          <a:xfrm>
            <a:off x="7235825" y="4084638"/>
            <a:ext cx="1120775" cy="701675"/>
          </a:xfrm>
          <a:prstGeom prst="rect">
            <a:avLst/>
          </a:prstGeom>
          <a:noFill/>
          <a:ln w="9525">
            <a:noFill/>
            <a:miter lim="800000"/>
            <a:headEnd/>
            <a:tailEnd/>
          </a:ln>
          <a:effectLst/>
        </p:spPr>
        <p:txBody>
          <a:bodyPr>
            <a:spAutoFit/>
          </a:bodyPr>
          <a:lstStyle/>
          <a:p>
            <a:r>
              <a:rPr lang="en-US">
                <a:solidFill>
                  <a:srgbClr val="00CC66"/>
                </a:solidFill>
              </a:rPr>
              <a:t>stored </a:t>
            </a:r>
          </a:p>
          <a:p>
            <a:r>
              <a:rPr lang="en-US">
                <a:solidFill>
                  <a:srgbClr val="00CC66"/>
                </a:solidFill>
              </a:rPr>
              <a:t>ion beam</a:t>
            </a:r>
          </a:p>
        </p:txBody>
      </p:sp>
      <p:sp>
        <p:nvSpPr>
          <p:cNvPr id="7" name="Text Box 9"/>
          <p:cNvSpPr txBox="1">
            <a:spLocks noChangeArrowheads="1"/>
          </p:cNvSpPr>
          <p:nvPr/>
        </p:nvSpPr>
        <p:spPr bwMode="auto">
          <a:xfrm>
            <a:off x="7596188" y="3579813"/>
            <a:ext cx="779462" cy="457200"/>
          </a:xfrm>
          <a:prstGeom prst="rect">
            <a:avLst/>
          </a:prstGeom>
          <a:noFill/>
          <a:ln w="9525">
            <a:noFill/>
            <a:miter lim="800000"/>
            <a:headEnd/>
            <a:tailEnd/>
          </a:ln>
          <a:effectLst/>
        </p:spPr>
        <p:txBody>
          <a:bodyPr wrap="none">
            <a:spAutoFit/>
          </a:bodyPr>
          <a:lstStyle/>
          <a:p>
            <a:r>
              <a:rPr lang="en-US" sz="2400" b="1" baseline="30000" dirty="0" err="1">
                <a:solidFill>
                  <a:srgbClr val="00CC66"/>
                </a:solidFill>
              </a:rPr>
              <a:t>A</a:t>
            </a:r>
            <a:r>
              <a:rPr lang="en-US" sz="2400" b="1" dirty="0" err="1">
                <a:solidFill>
                  <a:srgbClr val="00CC66"/>
                </a:solidFill>
              </a:rPr>
              <a:t>X</a:t>
            </a:r>
            <a:r>
              <a:rPr lang="en-US" sz="2400" b="1" baseline="30000" dirty="0" err="1">
                <a:solidFill>
                  <a:srgbClr val="00CC66"/>
                </a:solidFill>
              </a:rPr>
              <a:t>q</a:t>
            </a:r>
            <a:r>
              <a:rPr lang="en-US" sz="2400" b="1" baseline="30000" dirty="0">
                <a:solidFill>
                  <a:srgbClr val="00CC66"/>
                </a:solidFill>
              </a:rPr>
              <a:t>+</a:t>
            </a:r>
          </a:p>
        </p:txBody>
      </p:sp>
      <p:sp>
        <p:nvSpPr>
          <p:cNvPr id="8" name="Text Box 10"/>
          <p:cNvSpPr txBox="1">
            <a:spLocks noChangeArrowheads="1"/>
          </p:cNvSpPr>
          <p:nvPr/>
        </p:nvSpPr>
        <p:spPr bwMode="auto">
          <a:xfrm>
            <a:off x="4859338" y="5164138"/>
            <a:ext cx="3171825" cy="822325"/>
          </a:xfrm>
          <a:prstGeom prst="rect">
            <a:avLst/>
          </a:prstGeom>
          <a:noFill/>
          <a:ln w="9525">
            <a:noFill/>
            <a:miter lim="800000"/>
            <a:headEnd/>
            <a:tailEnd/>
          </a:ln>
          <a:effectLst/>
        </p:spPr>
        <p:txBody>
          <a:bodyPr wrap="none">
            <a:spAutoFit/>
          </a:bodyPr>
          <a:lstStyle/>
          <a:p>
            <a:r>
              <a:rPr lang="en-US" sz="2400" b="1" dirty="0">
                <a:solidFill>
                  <a:srgbClr val="0066FF"/>
                </a:solidFill>
              </a:rPr>
              <a:t>reactions</a:t>
            </a:r>
          </a:p>
          <a:p>
            <a:r>
              <a:rPr lang="en-US" sz="2400" b="1" baseline="30000" dirty="0" err="1">
                <a:solidFill>
                  <a:srgbClr val="FF3300"/>
                </a:solidFill>
              </a:rPr>
              <a:t>A</a:t>
            </a:r>
            <a:r>
              <a:rPr lang="en-US" sz="2400" b="1" dirty="0" err="1">
                <a:solidFill>
                  <a:srgbClr val="FF3300"/>
                </a:solidFill>
              </a:rPr>
              <a:t>X</a:t>
            </a:r>
            <a:r>
              <a:rPr lang="en-US" sz="2400" b="1" baseline="30000" dirty="0" err="1">
                <a:solidFill>
                  <a:srgbClr val="FF3300"/>
                </a:solidFill>
              </a:rPr>
              <a:t>q</a:t>
            </a:r>
            <a:r>
              <a:rPr lang="en-US" sz="2400" b="1" baseline="30000" dirty="0">
                <a:solidFill>
                  <a:srgbClr val="FF3300"/>
                </a:solidFill>
              </a:rPr>
              <a:t>+</a:t>
            </a:r>
            <a:r>
              <a:rPr lang="en-US" sz="2400" b="1" dirty="0">
                <a:solidFill>
                  <a:srgbClr val="FF3300"/>
                </a:solidFill>
              </a:rPr>
              <a:t>+ p </a:t>
            </a:r>
            <a:r>
              <a:rPr lang="en-US" sz="2400" b="1" dirty="0">
                <a:solidFill>
                  <a:srgbClr val="FF3300"/>
                </a:solidFill>
                <a:cs typeface="Times New Roman" pitchFamily="18" charset="0"/>
              </a:rPr>
              <a:t>→</a:t>
            </a:r>
            <a:r>
              <a:rPr lang="en-US" sz="2400" b="1" baseline="30000" dirty="0">
                <a:solidFill>
                  <a:srgbClr val="FF3300"/>
                </a:solidFill>
                <a:cs typeface="Times New Roman" pitchFamily="18" charset="0"/>
              </a:rPr>
              <a:t>A+1</a:t>
            </a:r>
            <a:r>
              <a:rPr lang="en-US" sz="2400" b="1" dirty="0">
                <a:solidFill>
                  <a:srgbClr val="FF3300"/>
                </a:solidFill>
                <a:cs typeface="Times New Roman" pitchFamily="18" charset="0"/>
              </a:rPr>
              <a:t>Y</a:t>
            </a:r>
            <a:r>
              <a:rPr lang="en-US" sz="2400" b="1" baseline="30000" dirty="0">
                <a:solidFill>
                  <a:srgbClr val="FF3300"/>
                </a:solidFill>
                <a:cs typeface="Times New Roman" pitchFamily="18" charset="0"/>
              </a:rPr>
              <a:t>(q+1)+ </a:t>
            </a:r>
            <a:r>
              <a:rPr lang="en-US" sz="2400" b="1" dirty="0">
                <a:solidFill>
                  <a:srgbClr val="FF3300"/>
                </a:solidFill>
                <a:cs typeface="Times New Roman" pitchFamily="18" charset="0"/>
              </a:rPr>
              <a:t>+ </a:t>
            </a:r>
            <a:r>
              <a:rPr lang="en-US" sz="2400" b="1" dirty="0">
                <a:solidFill>
                  <a:srgbClr val="FF3300"/>
                </a:solidFill>
                <a:latin typeface="Symbol" pitchFamily="18" charset="2"/>
                <a:cs typeface="Times New Roman" pitchFamily="18" charset="0"/>
              </a:rPr>
              <a:t>g</a:t>
            </a:r>
          </a:p>
        </p:txBody>
      </p:sp>
      <p:sp>
        <p:nvSpPr>
          <p:cNvPr id="9" name="Line 11"/>
          <p:cNvSpPr>
            <a:spLocks noChangeShapeType="1"/>
          </p:cNvSpPr>
          <p:nvPr/>
        </p:nvSpPr>
        <p:spPr bwMode="auto">
          <a:xfrm flipV="1">
            <a:off x="5508625" y="3436938"/>
            <a:ext cx="1943100" cy="1655762"/>
          </a:xfrm>
          <a:prstGeom prst="line">
            <a:avLst/>
          </a:prstGeom>
          <a:noFill/>
          <a:ln w="19050">
            <a:solidFill>
              <a:srgbClr val="0066FF"/>
            </a:solidFill>
            <a:round/>
            <a:headEnd/>
            <a:tailEnd type="triangle" w="med" len="med"/>
          </a:ln>
          <a:effectLst/>
        </p:spPr>
        <p:txBody>
          <a:bodyPr/>
          <a:lstStyle/>
          <a:p>
            <a:endParaRPr lang="en-US"/>
          </a:p>
        </p:txBody>
      </p:sp>
      <p:sp>
        <p:nvSpPr>
          <p:cNvPr id="10" name="Text Box 12"/>
          <p:cNvSpPr txBox="1">
            <a:spLocks noChangeArrowheads="1"/>
          </p:cNvSpPr>
          <p:nvPr/>
        </p:nvSpPr>
        <p:spPr bwMode="auto">
          <a:xfrm>
            <a:off x="5292725" y="2636838"/>
            <a:ext cx="1350963" cy="457200"/>
          </a:xfrm>
          <a:prstGeom prst="rect">
            <a:avLst/>
          </a:prstGeom>
          <a:noFill/>
          <a:ln w="9525">
            <a:noFill/>
            <a:miter lim="800000"/>
            <a:headEnd/>
            <a:tailEnd/>
          </a:ln>
          <a:effectLst/>
        </p:spPr>
        <p:txBody>
          <a:bodyPr wrap="none">
            <a:spAutoFit/>
          </a:bodyPr>
          <a:lstStyle/>
          <a:p>
            <a:r>
              <a:rPr lang="en-US" sz="2400" b="1" baseline="30000">
                <a:solidFill>
                  <a:srgbClr val="FF3300"/>
                </a:solidFill>
              </a:rPr>
              <a:t>A+1</a:t>
            </a:r>
            <a:r>
              <a:rPr lang="en-US" sz="2400" b="1">
                <a:solidFill>
                  <a:srgbClr val="FF3300"/>
                </a:solidFill>
              </a:rPr>
              <a:t>Y</a:t>
            </a:r>
            <a:r>
              <a:rPr lang="en-US" sz="2400" b="1" baseline="30000">
                <a:solidFill>
                  <a:srgbClr val="FF3300"/>
                </a:solidFill>
              </a:rPr>
              <a:t>(q+1)+</a:t>
            </a:r>
          </a:p>
        </p:txBody>
      </p:sp>
      <p:sp>
        <p:nvSpPr>
          <p:cNvPr id="11" name="Line 13"/>
          <p:cNvSpPr>
            <a:spLocks noChangeShapeType="1"/>
          </p:cNvSpPr>
          <p:nvPr/>
        </p:nvSpPr>
        <p:spPr bwMode="auto">
          <a:xfrm flipH="1" flipV="1">
            <a:off x="5580063" y="3141663"/>
            <a:ext cx="793750" cy="0"/>
          </a:xfrm>
          <a:prstGeom prst="line">
            <a:avLst/>
          </a:prstGeom>
          <a:noFill/>
          <a:ln w="19050">
            <a:solidFill>
              <a:srgbClr val="FF3300"/>
            </a:solidFill>
            <a:round/>
            <a:headEnd/>
            <a:tailEnd type="triangle" w="med" len="med"/>
          </a:ln>
          <a:effectLst/>
        </p:spPr>
        <p:txBody>
          <a:bodyPr/>
          <a:lstStyle/>
          <a:p>
            <a:endParaRPr lang="en-US"/>
          </a:p>
        </p:txBody>
      </p:sp>
      <p:sp>
        <p:nvSpPr>
          <p:cNvPr id="12" name="Text Box 15"/>
          <p:cNvSpPr txBox="1">
            <a:spLocks noChangeArrowheads="1"/>
          </p:cNvSpPr>
          <p:nvPr/>
        </p:nvSpPr>
        <p:spPr bwMode="auto">
          <a:xfrm>
            <a:off x="2259308" y="0"/>
            <a:ext cx="5103812" cy="579438"/>
          </a:xfrm>
          <a:prstGeom prst="rect">
            <a:avLst/>
          </a:prstGeom>
          <a:noFill/>
          <a:ln w="9525">
            <a:noFill/>
            <a:miter lim="800000"/>
            <a:headEnd/>
            <a:tailEnd/>
          </a:ln>
          <a:effectLst/>
        </p:spPr>
        <p:txBody>
          <a:bodyPr wrap="none">
            <a:spAutoFit/>
          </a:bodyPr>
          <a:lstStyle/>
          <a:p>
            <a:r>
              <a:rPr lang="en-US" sz="3200" b="1" dirty="0">
                <a:solidFill>
                  <a:srgbClr val="FF3300"/>
                </a:solidFill>
              </a:rPr>
              <a:t>Pick up reaction at the TSR</a:t>
            </a:r>
            <a:r>
              <a:rPr lang="en-US" sz="3200" b="1" dirty="0"/>
              <a:t> </a:t>
            </a:r>
          </a:p>
        </p:txBody>
      </p:sp>
      <p:sp>
        <p:nvSpPr>
          <p:cNvPr id="13" name="Text Box 16"/>
          <p:cNvSpPr txBox="1">
            <a:spLocks noChangeArrowheads="1"/>
          </p:cNvSpPr>
          <p:nvPr/>
        </p:nvSpPr>
        <p:spPr bwMode="auto">
          <a:xfrm>
            <a:off x="3563938" y="5524500"/>
            <a:ext cx="1000125" cy="396875"/>
          </a:xfrm>
          <a:prstGeom prst="rect">
            <a:avLst/>
          </a:prstGeom>
          <a:noFill/>
          <a:ln w="9525">
            <a:noFill/>
            <a:miter lim="800000"/>
            <a:headEnd/>
            <a:tailEnd/>
          </a:ln>
          <a:effectLst/>
        </p:spPr>
        <p:txBody>
          <a:bodyPr wrap="none">
            <a:spAutoFit/>
          </a:bodyPr>
          <a:lstStyle/>
          <a:p>
            <a:r>
              <a:rPr lang="en-US">
                <a:solidFill>
                  <a:srgbClr val="FF3300"/>
                </a:solidFill>
              </a:rPr>
              <a:t>nuclear:</a:t>
            </a:r>
          </a:p>
        </p:txBody>
      </p:sp>
      <p:sp>
        <p:nvSpPr>
          <p:cNvPr id="14" name="Text Box 17"/>
          <p:cNvSpPr txBox="1">
            <a:spLocks noChangeArrowheads="1"/>
          </p:cNvSpPr>
          <p:nvPr/>
        </p:nvSpPr>
        <p:spPr bwMode="auto">
          <a:xfrm>
            <a:off x="3635375" y="5956300"/>
            <a:ext cx="4079875" cy="900113"/>
          </a:xfrm>
          <a:prstGeom prst="rect">
            <a:avLst/>
          </a:prstGeom>
          <a:noFill/>
          <a:ln w="9525">
            <a:noFill/>
            <a:miter lim="800000"/>
            <a:headEnd/>
            <a:tailEnd/>
          </a:ln>
          <a:effectLst/>
        </p:spPr>
        <p:txBody>
          <a:bodyPr wrap="none">
            <a:spAutoFit/>
          </a:bodyPr>
          <a:lstStyle/>
          <a:p>
            <a:r>
              <a:rPr lang="en-US">
                <a:solidFill>
                  <a:srgbClr val="0066FF"/>
                </a:solidFill>
              </a:rPr>
              <a:t>ionization:              </a:t>
            </a:r>
            <a:r>
              <a:rPr lang="en-US" baseline="30000">
                <a:solidFill>
                  <a:srgbClr val="0066FF"/>
                </a:solidFill>
              </a:rPr>
              <a:t>A</a:t>
            </a:r>
            <a:r>
              <a:rPr lang="en-US">
                <a:solidFill>
                  <a:srgbClr val="0066FF"/>
                </a:solidFill>
              </a:rPr>
              <a:t>X</a:t>
            </a:r>
            <a:r>
              <a:rPr lang="en-US" baseline="30000">
                <a:solidFill>
                  <a:srgbClr val="0066FF"/>
                </a:solidFill>
              </a:rPr>
              <a:t>q+</a:t>
            </a:r>
            <a:r>
              <a:rPr lang="en-US">
                <a:solidFill>
                  <a:srgbClr val="0066FF"/>
                </a:solidFill>
              </a:rPr>
              <a:t> </a:t>
            </a:r>
            <a:r>
              <a:rPr lang="en-US">
                <a:solidFill>
                  <a:srgbClr val="0066FF"/>
                </a:solidFill>
                <a:cs typeface="Times New Roman" pitchFamily="18" charset="0"/>
              </a:rPr>
              <a:t>→ </a:t>
            </a:r>
            <a:r>
              <a:rPr lang="en-US" baseline="30000">
                <a:solidFill>
                  <a:srgbClr val="0066FF"/>
                </a:solidFill>
                <a:cs typeface="Times New Roman" pitchFamily="18" charset="0"/>
              </a:rPr>
              <a:t>A</a:t>
            </a:r>
            <a:r>
              <a:rPr lang="en-US">
                <a:solidFill>
                  <a:srgbClr val="0066FF"/>
                </a:solidFill>
                <a:cs typeface="Times New Roman" pitchFamily="18" charset="0"/>
              </a:rPr>
              <a:t>X</a:t>
            </a:r>
            <a:r>
              <a:rPr lang="en-US" baseline="30000">
                <a:solidFill>
                  <a:srgbClr val="0066FF"/>
                </a:solidFill>
                <a:cs typeface="Times New Roman" pitchFamily="18" charset="0"/>
              </a:rPr>
              <a:t>(q+1)+ </a:t>
            </a:r>
            <a:r>
              <a:rPr lang="en-US">
                <a:solidFill>
                  <a:srgbClr val="0066FF"/>
                </a:solidFill>
                <a:cs typeface="Times New Roman" pitchFamily="18" charset="0"/>
              </a:rPr>
              <a:t>+e</a:t>
            </a:r>
          </a:p>
          <a:p>
            <a:r>
              <a:rPr lang="en-US">
                <a:solidFill>
                  <a:srgbClr val="0066FF"/>
                </a:solidFill>
                <a:cs typeface="Times New Roman" pitchFamily="18" charset="0"/>
              </a:rPr>
              <a:t>recombination: </a:t>
            </a:r>
            <a:r>
              <a:rPr lang="en-US" baseline="30000">
                <a:solidFill>
                  <a:srgbClr val="0066FF"/>
                </a:solidFill>
              </a:rPr>
              <a:t>A</a:t>
            </a:r>
            <a:r>
              <a:rPr lang="en-US">
                <a:solidFill>
                  <a:srgbClr val="0066FF"/>
                </a:solidFill>
              </a:rPr>
              <a:t>X</a:t>
            </a:r>
            <a:r>
              <a:rPr lang="en-US" baseline="30000">
                <a:solidFill>
                  <a:srgbClr val="0066FF"/>
                </a:solidFill>
              </a:rPr>
              <a:t>q+ </a:t>
            </a:r>
            <a:r>
              <a:rPr lang="en-US">
                <a:solidFill>
                  <a:srgbClr val="0066FF"/>
                </a:solidFill>
              </a:rPr>
              <a:t>+ e → </a:t>
            </a:r>
            <a:r>
              <a:rPr lang="en-US" baseline="30000">
                <a:solidFill>
                  <a:srgbClr val="0066FF"/>
                </a:solidFill>
              </a:rPr>
              <a:t>A</a:t>
            </a:r>
            <a:r>
              <a:rPr lang="en-US">
                <a:solidFill>
                  <a:srgbClr val="0066FF"/>
                </a:solidFill>
              </a:rPr>
              <a:t>X</a:t>
            </a:r>
            <a:r>
              <a:rPr lang="en-US" baseline="30000">
                <a:solidFill>
                  <a:srgbClr val="0066FF"/>
                </a:solidFill>
              </a:rPr>
              <a:t>(q-1)+</a:t>
            </a:r>
            <a:r>
              <a:rPr lang="en-US">
                <a:solidFill>
                  <a:srgbClr val="0066FF"/>
                </a:solidFill>
              </a:rPr>
              <a:t> +e</a:t>
            </a:r>
            <a:endParaRPr lang="en-US">
              <a:solidFill>
                <a:srgbClr val="0066FF"/>
              </a:solidFill>
              <a:cs typeface="Times New Roman" pitchFamily="18" charset="0"/>
            </a:endParaRPr>
          </a:p>
          <a:p>
            <a:endParaRPr lang="en-US" baseline="30000">
              <a:solidFill>
                <a:srgbClr val="0066FF"/>
              </a:solidFill>
              <a:cs typeface="Times New Roman" pitchFamily="18" charset="0"/>
            </a:endParaRPr>
          </a:p>
        </p:txBody>
      </p:sp>
      <p:sp>
        <p:nvSpPr>
          <p:cNvPr id="15" name="Text Box 18"/>
          <p:cNvSpPr txBox="1">
            <a:spLocks noChangeArrowheads="1"/>
          </p:cNvSpPr>
          <p:nvPr/>
        </p:nvSpPr>
        <p:spPr bwMode="auto">
          <a:xfrm>
            <a:off x="5508625" y="1989138"/>
            <a:ext cx="960438" cy="701675"/>
          </a:xfrm>
          <a:prstGeom prst="rect">
            <a:avLst/>
          </a:prstGeom>
          <a:noFill/>
          <a:ln w="9525">
            <a:noFill/>
            <a:miter lim="800000"/>
            <a:headEnd/>
            <a:tailEnd/>
          </a:ln>
          <a:effectLst/>
        </p:spPr>
        <p:txBody>
          <a:bodyPr wrap="none">
            <a:spAutoFit/>
          </a:bodyPr>
          <a:lstStyle/>
          <a:p>
            <a:r>
              <a:rPr lang="en-US" b="1" baseline="30000">
                <a:solidFill>
                  <a:srgbClr val="0066FF"/>
                </a:solidFill>
              </a:rPr>
              <a:t>A</a:t>
            </a:r>
            <a:r>
              <a:rPr lang="en-US" b="1">
                <a:solidFill>
                  <a:srgbClr val="0066FF"/>
                </a:solidFill>
              </a:rPr>
              <a:t>X</a:t>
            </a:r>
            <a:r>
              <a:rPr lang="en-US" b="1" baseline="30000">
                <a:solidFill>
                  <a:srgbClr val="0066FF"/>
                </a:solidFill>
              </a:rPr>
              <a:t>(q+1)+</a:t>
            </a:r>
          </a:p>
          <a:p>
            <a:r>
              <a:rPr lang="en-US" b="1" baseline="30000">
                <a:solidFill>
                  <a:srgbClr val="0066FF"/>
                </a:solidFill>
              </a:rPr>
              <a:t>A</a:t>
            </a:r>
            <a:r>
              <a:rPr lang="en-US" b="1">
                <a:solidFill>
                  <a:srgbClr val="0066FF"/>
                </a:solidFill>
              </a:rPr>
              <a:t>X</a:t>
            </a:r>
            <a:r>
              <a:rPr lang="en-US" b="1" baseline="30000">
                <a:solidFill>
                  <a:srgbClr val="0066FF"/>
                </a:solidFill>
              </a:rPr>
              <a:t>(q-1)+</a:t>
            </a:r>
          </a:p>
        </p:txBody>
      </p:sp>
      <p:sp>
        <p:nvSpPr>
          <p:cNvPr id="16" name="Text Box 19"/>
          <p:cNvSpPr txBox="1">
            <a:spLocks noChangeArrowheads="1"/>
          </p:cNvSpPr>
          <p:nvPr/>
        </p:nvSpPr>
        <p:spPr bwMode="auto">
          <a:xfrm>
            <a:off x="5580063" y="3644900"/>
            <a:ext cx="779462" cy="457200"/>
          </a:xfrm>
          <a:prstGeom prst="rect">
            <a:avLst/>
          </a:prstGeom>
          <a:noFill/>
          <a:ln w="9525">
            <a:noFill/>
            <a:miter lim="800000"/>
            <a:headEnd/>
            <a:tailEnd/>
          </a:ln>
          <a:effectLst/>
        </p:spPr>
        <p:txBody>
          <a:bodyPr wrap="none">
            <a:spAutoFit/>
          </a:bodyPr>
          <a:lstStyle/>
          <a:p>
            <a:r>
              <a:rPr lang="en-US" sz="2400" b="1" baseline="30000" dirty="0" err="1">
                <a:solidFill>
                  <a:srgbClr val="00CC66"/>
                </a:solidFill>
              </a:rPr>
              <a:t>A</a:t>
            </a:r>
            <a:r>
              <a:rPr lang="en-US" sz="2400" b="1" dirty="0" err="1">
                <a:solidFill>
                  <a:srgbClr val="00CC66"/>
                </a:solidFill>
              </a:rPr>
              <a:t>X</a:t>
            </a:r>
            <a:r>
              <a:rPr lang="en-US" sz="2400" b="1" baseline="30000" dirty="0" err="1">
                <a:solidFill>
                  <a:srgbClr val="00CC66"/>
                </a:solidFill>
              </a:rPr>
              <a:t>q</a:t>
            </a:r>
            <a:r>
              <a:rPr lang="en-US" sz="2400" b="1" baseline="30000" dirty="0">
                <a:solidFill>
                  <a:srgbClr val="00CC66"/>
                </a:solidFill>
              </a:rPr>
              <a:t>+</a:t>
            </a:r>
          </a:p>
        </p:txBody>
      </p:sp>
      <p:sp>
        <p:nvSpPr>
          <p:cNvPr id="17" name="Text Box 20"/>
          <p:cNvSpPr txBox="1">
            <a:spLocks noChangeArrowheads="1"/>
          </p:cNvSpPr>
          <p:nvPr/>
        </p:nvSpPr>
        <p:spPr bwMode="auto">
          <a:xfrm>
            <a:off x="6084888" y="1203325"/>
            <a:ext cx="2873375" cy="457200"/>
          </a:xfrm>
          <a:prstGeom prst="rect">
            <a:avLst/>
          </a:prstGeom>
          <a:noFill/>
          <a:ln w="9525">
            <a:noFill/>
            <a:miter lim="800000"/>
            <a:headEnd/>
            <a:tailEnd/>
          </a:ln>
          <a:effectLst/>
        </p:spPr>
        <p:txBody>
          <a:bodyPr wrap="none">
            <a:spAutoFit/>
          </a:bodyPr>
          <a:lstStyle/>
          <a:p>
            <a:r>
              <a:rPr lang="en-US" sz="2400" b="1">
                <a:solidFill>
                  <a:srgbClr val="0066FF"/>
                </a:solidFill>
              </a:rPr>
              <a:t>reaction  microscope</a:t>
            </a:r>
          </a:p>
        </p:txBody>
      </p:sp>
      <p:sp>
        <p:nvSpPr>
          <p:cNvPr id="18" name="Text Box 21"/>
          <p:cNvSpPr txBox="1">
            <a:spLocks noChangeArrowheads="1"/>
          </p:cNvSpPr>
          <p:nvPr/>
        </p:nvSpPr>
        <p:spPr bwMode="auto">
          <a:xfrm>
            <a:off x="611188" y="4876800"/>
            <a:ext cx="2346325" cy="1981200"/>
          </a:xfrm>
          <a:prstGeom prst="rect">
            <a:avLst/>
          </a:prstGeom>
          <a:solidFill>
            <a:schemeClr val="bg1"/>
          </a:solidFill>
          <a:ln w="9525">
            <a:noFill/>
            <a:miter lim="800000"/>
            <a:headEnd/>
            <a:tailEnd/>
          </a:ln>
          <a:effectLst/>
        </p:spPr>
        <p:txBody>
          <a:bodyPr wrap="none">
            <a:spAutoFit/>
          </a:bodyPr>
          <a:lstStyle/>
          <a:p>
            <a:r>
              <a:rPr lang="en-US" sz="2400" b="1">
                <a:solidFill>
                  <a:srgbClr val="0066FF"/>
                </a:solidFill>
              </a:rPr>
              <a:t>TSR dipole</a:t>
            </a:r>
          </a:p>
          <a:p>
            <a:r>
              <a:rPr lang="en-US">
                <a:solidFill>
                  <a:srgbClr val="0066FF"/>
                </a:solidFill>
              </a:rPr>
              <a:t>separation of</a:t>
            </a:r>
          </a:p>
          <a:p>
            <a:r>
              <a:rPr lang="en-US" b="1" baseline="30000">
                <a:solidFill>
                  <a:srgbClr val="FF3300"/>
                </a:solidFill>
              </a:rPr>
              <a:t>A+1</a:t>
            </a:r>
            <a:r>
              <a:rPr lang="en-US" b="1">
                <a:solidFill>
                  <a:srgbClr val="FF3300"/>
                </a:solidFill>
              </a:rPr>
              <a:t>Y</a:t>
            </a:r>
            <a:r>
              <a:rPr lang="en-US" b="1" baseline="30000">
                <a:solidFill>
                  <a:srgbClr val="FF3300"/>
                </a:solidFill>
              </a:rPr>
              <a:t>(q+1)+</a:t>
            </a:r>
            <a:r>
              <a:rPr lang="en-US" b="1">
                <a:solidFill>
                  <a:srgbClr val="FF3300"/>
                </a:solidFill>
              </a:rPr>
              <a:t>,</a:t>
            </a:r>
            <a:r>
              <a:rPr lang="en-US" b="1" baseline="30000">
                <a:solidFill>
                  <a:srgbClr val="FF3300"/>
                </a:solidFill>
              </a:rPr>
              <a:t> </a:t>
            </a:r>
            <a:r>
              <a:rPr lang="en-US" b="1" baseline="30000">
                <a:solidFill>
                  <a:srgbClr val="0066FF"/>
                </a:solidFill>
              </a:rPr>
              <a:t>A</a:t>
            </a:r>
            <a:r>
              <a:rPr lang="en-US" b="1">
                <a:solidFill>
                  <a:srgbClr val="0066FF"/>
                </a:solidFill>
              </a:rPr>
              <a:t>X</a:t>
            </a:r>
            <a:r>
              <a:rPr lang="en-US" b="1" baseline="30000">
                <a:solidFill>
                  <a:srgbClr val="0066FF"/>
                </a:solidFill>
              </a:rPr>
              <a:t>(q+1)+</a:t>
            </a:r>
          </a:p>
          <a:p>
            <a:r>
              <a:rPr lang="en-US">
                <a:solidFill>
                  <a:srgbClr val="0066FF"/>
                </a:solidFill>
              </a:rPr>
              <a:t>and</a:t>
            </a:r>
            <a:r>
              <a:rPr lang="en-US" b="1" baseline="30000">
                <a:solidFill>
                  <a:srgbClr val="0066FF"/>
                </a:solidFill>
              </a:rPr>
              <a:t> A</a:t>
            </a:r>
            <a:r>
              <a:rPr lang="en-US" b="1">
                <a:solidFill>
                  <a:srgbClr val="0066FF"/>
                </a:solidFill>
              </a:rPr>
              <a:t>X</a:t>
            </a:r>
            <a:r>
              <a:rPr lang="en-US" b="1" baseline="30000">
                <a:solidFill>
                  <a:srgbClr val="0066FF"/>
                </a:solidFill>
              </a:rPr>
              <a:t>(q-1)+ </a:t>
            </a:r>
            <a:r>
              <a:rPr lang="en-US">
                <a:solidFill>
                  <a:srgbClr val="0066FF"/>
                </a:solidFill>
              </a:rPr>
              <a:t>from the </a:t>
            </a:r>
          </a:p>
          <a:p>
            <a:r>
              <a:rPr lang="en-US">
                <a:solidFill>
                  <a:srgbClr val="0066FF"/>
                </a:solidFill>
              </a:rPr>
              <a:t>stored ion beam </a:t>
            </a:r>
            <a:r>
              <a:rPr lang="en-US" baseline="30000">
                <a:solidFill>
                  <a:srgbClr val="00CC66"/>
                </a:solidFill>
              </a:rPr>
              <a:t>A</a:t>
            </a:r>
            <a:r>
              <a:rPr lang="en-US">
                <a:solidFill>
                  <a:srgbClr val="00CC66"/>
                </a:solidFill>
              </a:rPr>
              <a:t>X</a:t>
            </a:r>
            <a:r>
              <a:rPr lang="en-US" baseline="30000">
                <a:solidFill>
                  <a:srgbClr val="00CC66"/>
                </a:solidFill>
              </a:rPr>
              <a:t>q+</a:t>
            </a:r>
          </a:p>
          <a:p>
            <a:endParaRPr lang="en-US" b="1">
              <a:solidFill>
                <a:srgbClr val="0066FF"/>
              </a:solidFill>
            </a:endParaRPr>
          </a:p>
        </p:txBody>
      </p:sp>
      <p:sp>
        <p:nvSpPr>
          <p:cNvPr id="19" name="Line 22"/>
          <p:cNvSpPr>
            <a:spLocks noChangeShapeType="1"/>
          </p:cNvSpPr>
          <p:nvPr/>
        </p:nvSpPr>
        <p:spPr bwMode="auto">
          <a:xfrm flipV="1">
            <a:off x="1476375" y="3940175"/>
            <a:ext cx="358775" cy="1008063"/>
          </a:xfrm>
          <a:prstGeom prst="line">
            <a:avLst/>
          </a:prstGeom>
          <a:noFill/>
          <a:ln w="19050">
            <a:solidFill>
              <a:srgbClr val="0066FF"/>
            </a:solidFill>
            <a:round/>
            <a:headEnd/>
            <a:tailEnd type="triangle" w="med" len="med"/>
          </a:ln>
          <a:effectLst/>
        </p:spPr>
        <p:txBody>
          <a:bodyPr/>
          <a:lstStyle/>
          <a:p>
            <a:endParaRPr lang="en-US"/>
          </a:p>
        </p:txBody>
      </p:sp>
      <p:sp>
        <p:nvSpPr>
          <p:cNvPr id="20" name="Text Box 23"/>
          <p:cNvSpPr txBox="1">
            <a:spLocks noChangeArrowheads="1"/>
          </p:cNvSpPr>
          <p:nvPr/>
        </p:nvSpPr>
        <p:spPr bwMode="auto">
          <a:xfrm>
            <a:off x="539750" y="836613"/>
            <a:ext cx="1335088" cy="822325"/>
          </a:xfrm>
          <a:prstGeom prst="rect">
            <a:avLst/>
          </a:prstGeom>
          <a:noFill/>
          <a:ln w="9525">
            <a:noFill/>
            <a:miter lim="800000"/>
            <a:headEnd/>
            <a:tailEnd/>
          </a:ln>
          <a:effectLst/>
        </p:spPr>
        <p:txBody>
          <a:bodyPr wrap="none">
            <a:spAutoFit/>
          </a:bodyPr>
          <a:lstStyle/>
          <a:p>
            <a:r>
              <a:rPr lang="en-US" sz="2400" b="1">
                <a:solidFill>
                  <a:srgbClr val="FF3300"/>
                </a:solidFill>
              </a:rPr>
              <a:t>detector </a:t>
            </a:r>
          </a:p>
          <a:p>
            <a:r>
              <a:rPr lang="en-US" sz="2400" b="1">
                <a:solidFill>
                  <a:srgbClr val="FF3300"/>
                </a:solidFill>
              </a:rPr>
              <a:t>chamber</a:t>
            </a:r>
          </a:p>
        </p:txBody>
      </p:sp>
      <p:sp>
        <p:nvSpPr>
          <p:cNvPr id="21" name="Line 24"/>
          <p:cNvSpPr>
            <a:spLocks noChangeShapeType="1"/>
          </p:cNvSpPr>
          <p:nvPr/>
        </p:nvSpPr>
        <p:spPr bwMode="auto">
          <a:xfrm flipH="1">
            <a:off x="1187450" y="1700213"/>
            <a:ext cx="0" cy="944562"/>
          </a:xfrm>
          <a:prstGeom prst="line">
            <a:avLst/>
          </a:prstGeom>
          <a:noFill/>
          <a:ln w="19050">
            <a:solidFill>
              <a:srgbClr val="FF3300"/>
            </a:solidFill>
            <a:round/>
            <a:headEnd/>
            <a:tailEnd type="triangle" w="med" len="med"/>
          </a:ln>
          <a:effectLst/>
        </p:spPr>
        <p:txBody>
          <a:bodyPr/>
          <a:lstStyle/>
          <a:p>
            <a:endParaRPr lang="en-US"/>
          </a:p>
        </p:txBody>
      </p:sp>
      <p:sp>
        <p:nvSpPr>
          <p:cNvPr id="22" name="Line 26"/>
          <p:cNvSpPr>
            <a:spLocks noChangeShapeType="1"/>
          </p:cNvSpPr>
          <p:nvPr/>
        </p:nvSpPr>
        <p:spPr bwMode="auto">
          <a:xfrm flipH="1" flipV="1">
            <a:off x="5651500" y="3644900"/>
            <a:ext cx="503238" cy="0"/>
          </a:xfrm>
          <a:prstGeom prst="line">
            <a:avLst/>
          </a:prstGeom>
          <a:noFill/>
          <a:ln w="19050">
            <a:solidFill>
              <a:srgbClr val="00CC66"/>
            </a:solidFill>
            <a:round/>
            <a:headEnd/>
            <a:tailEnd type="triangle" w="med" len="med"/>
          </a:ln>
          <a:effectLst/>
        </p:spPr>
        <p:txBody>
          <a:bodyPr/>
          <a:lstStyle/>
          <a:p>
            <a:endParaRPr lang="en-US"/>
          </a:p>
        </p:txBody>
      </p:sp>
      <p:sp>
        <p:nvSpPr>
          <p:cNvPr id="23" name="Text Box 27"/>
          <p:cNvSpPr txBox="1">
            <a:spLocks noChangeArrowheads="1"/>
          </p:cNvSpPr>
          <p:nvPr/>
        </p:nvSpPr>
        <p:spPr bwMode="auto">
          <a:xfrm>
            <a:off x="4859338" y="4149725"/>
            <a:ext cx="1452562" cy="396875"/>
          </a:xfrm>
          <a:prstGeom prst="rect">
            <a:avLst/>
          </a:prstGeom>
          <a:noFill/>
          <a:ln w="9525">
            <a:noFill/>
            <a:miter lim="800000"/>
            <a:headEnd/>
            <a:tailEnd/>
          </a:ln>
          <a:effectLst/>
        </p:spPr>
        <p:txBody>
          <a:bodyPr wrap="none">
            <a:spAutoFit/>
          </a:bodyPr>
          <a:lstStyle/>
          <a:p>
            <a:r>
              <a:rPr lang="en-US" dirty="0">
                <a:solidFill>
                  <a:srgbClr val="0066FF"/>
                </a:solidFill>
              </a:rPr>
              <a:t>  </a:t>
            </a:r>
            <a:r>
              <a:rPr lang="en-US" dirty="0" err="1">
                <a:solidFill>
                  <a:srgbClr val="0066FF"/>
                </a:solidFill>
              </a:rPr>
              <a:t>quadrupole</a:t>
            </a:r>
            <a:endParaRPr lang="en-US" dirty="0">
              <a:solidFill>
                <a:srgbClr val="0066FF"/>
              </a:solidFill>
            </a:endParaRPr>
          </a:p>
        </p:txBody>
      </p:sp>
      <p:sp>
        <p:nvSpPr>
          <p:cNvPr id="24" name="Line 28"/>
          <p:cNvSpPr>
            <a:spLocks noChangeShapeType="1"/>
          </p:cNvSpPr>
          <p:nvPr/>
        </p:nvSpPr>
        <p:spPr bwMode="auto">
          <a:xfrm flipH="1" flipV="1">
            <a:off x="4643438" y="3500438"/>
            <a:ext cx="649287" cy="649287"/>
          </a:xfrm>
          <a:prstGeom prst="line">
            <a:avLst/>
          </a:prstGeom>
          <a:noFill/>
          <a:ln w="19050">
            <a:solidFill>
              <a:srgbClr val="0066FF"/>
            </a:solidFill>
            <a:round/>
            <a:headEnd/>
            <a:tailEnd type="triangle" w="med" len="med"/>
          </a:ln>
          <a:effectLst/>
        </p:spPr>
        <p:txBody>
          <a:bodyPr/>
          <a:lstStyle/>
          <a:p>
            <a:endParaRPr lang="en-US"/>
          </a:p>
        </p:txBody>
      </p:sp>
      <p:pic>
        <p:nvPicPr>
          <p:cNvPr id="25" name="Picture 29" descr="TSR_1"/>
          <p:cNvPicPr>
            <a:picLocks noChangeAspect="1" noChangeArrowheads="1"/>
          </p:cNvPicPr>
          <p:nvPr/>
        </p:nvPicPr>
        <p:blipFill>
          <a:blip r:embed="rId3" cstate="print"/>
          <a:srcRect/>
          <a:stretch>
            <a:fillRect/>
          </a:stretch>
        </p:blipFill>
        <p:spPr bwMode="auto">
          <a:xfrm>
            <a:off x="2916238" y="836613"/>
            <a:ext cx="2592387" cy="1638300"/>
          </a:xfrm>
          <a:prstGeom prst="rect">
            <a:avLst/>
          </a:prstGeom>
          <a:noFill/>
        </p:spPr>
      </p:pic>
      <p:sp>
        <p:nvSpPr>
          <p:cNvPr id="26" name="Line 30"/>
          <p:cNvSpPr>
            <a:spLocks noChangeShapeType="1"/>
          </p:cNvSpPr>
          <p:nvPr/>
        </p:nvSpPr>
        <p:spPr bwMode="auto">
          <a:xfrm flipH="1" flipV="1">
            <a:off x="3276600" y="1341438"/>
            <a:ext cx="287338" cy="287337"/>
          </a:xfrm>
          <a:prstGeom prst="line">
            <a:avLst/>
          </a:prstGeom>
          <a:noFill/>
          <a:ln w="9525">
            <a:solidFill>
              <a:srgbClr val="00CC66"/>
            </a:solidFill>
            <a:round/>
            <a:headEnd/>
            <a:tailEnd type="triangle" w="med" len="med"/>
          </a:ln>
          <a:effectLst/>
        </p:spPr>
        <p:txBody>
          <a:bodyPr/>
          <a:lstStyle/>
          <a:p>
            <a:endParaRPr lang="en-US"/>
          </a:p>
        </p:txBody>
      </p:sp>
      <p:sp>
        <p:nvSpPr>
          <p:cNvPr id="27" name="Text Box 31"/>
          <p:cNvSpPr txBox="1">
            <a:spLocks noChangeArrowheads="1"/>
          </p:cNvSpPr>
          <p:nvPr/>
        </p:nvSpPr>
        <p:spPr bwMode="auto">
          <a:xfrm>
            <a:off x="2700338" y="1125538"/>
            <a:ext cx="630237" cy="366712"/>
          </a:xfrm>
          <a:prstGeom prst="rect">
            <a:avLst/>
          </a:prstGeom>
          <a:noFill/>
          <a:ln w="9525">
            <a:noFill/>
            <a:miter lim="800000"/>
            <a:headEnd/>
            <a:tailEnd/>
          </a:ln>
          <a:effectLst/>
        </p:spPr>
        <p:txBody>
          <a:bodyPr wrap="none">
            <a:spAutoFit/>
          </a:bodyPr>
          <a:lstStyle/>
          <a:p>
            <a:r>
              <a:rPr lang="en-US" sz="1800" b="1" baseline="30000">
                <a:solidFill>
                  <a:srgbClr val="00CC66"/>
                </a:solidFill>
              </a:rPr>
              <a:t>A</a:t>
            </a:r>
            <a:r>
              <a:rPr lang="en-US" sz="1800" b="1">
                <a:solidFill>
                  <a:srgbClr val="00CC66"/>
                </a:solidFill>
              </a:rPr>
              <a:t>X</a:t>
            </a:r>
            <a:r>
              <a:rPr lang="en-US" sz="1800" b="1" baseline="30000">
                <a:solidFill>
                  <a:srgbClr val="00CC66"/>
                </a:solidFill>
              </a:rPr>
              <a:t>q+</a:t>
            </a:r>
          </a:p>
        </p:txBody>
      </p:sp>
      <p:sp>
        <p:nvSpPr>
          <p:cNvPr id="28" name="Line 32"/>
          <p:cNvSpPr>
            <a:spLocks noChangeShapeType="1"/>
          </p:cNvSpPr>
          <p:nvPr/>
        </p:nvSpPr>
        <p:spPr bwMode="auto">
          <a:xfrm flipH="1" flipV="1">
            <a:off x="3441700" y="969963"/>
            <a:ext cx="144463" cy="576262"/>
          </a:xfrm>
          <a:prstGeom prst="line">
            <a:avLst/>
          </a:prstGeom>
          <a:noFill/>
          <a:ln w="9525">
            <a:solidFill>
              <a:srgbClr val="FF3300"/>
            </a:solidFill>
            <a:round/>
            <a:headEnd/>
            <a:tailEnd type="triangle" w="med" len="med"/>
          </a:ln>
          <a:effectLst/>
        </p:spPr>
        <p:txBody>
          <a:bodyPr/>
          <a:lstStyle/>
          <a:p>
            <a:endParaRPr lang="en-US"/>
          </a:p>
        </p:txBody>
      </p:sp>
      <p:sp>
        <p:nvSpPr>
          <p:cNvPr id="29" name="Text Box 33"/>
          <p:cNvSpPr txBox="1">
            <a:spLocks noChangeArrowheads="1"/>
          </p:cNvSpPr>
          <p:nvPr/>
        </p:nvSpPr>
        <p:spPr bwMode="auto">
          <a:xfrm>
            <a:off x="3419475" y="620713"/>
            <a:ext cx="1058863" cy="366712"/>
          </a:xfrm>
          <a:prstGeom prst="rect">
            <a:avLst/>
          </a:prstGeom>
          <a:noFill/>
          <a:ln w="9525">
            <a:noFill/>
            <a:miter lim="800000"/>
            <a:headEnd/>
            <a:tailEnd/>
          </a:ln>
          <a:effectLst/>
        </p:spPr>
        <p:txBody>
          <a:bodyPr wrap="none">
            <a:spAutoFit/>
          </a:bodyPr>
          <a:lstStyle/>
          <a:p>
            <a:r>
              <a:rPr lang="en-US" sz="1800" b="1" baseline="30000" dirty="0">
                <a:solidFill>
                  <a:srgbClr val="FF3300"/>
                </a:solidFill>
              </a:rPr>
              <a:t>A+1</a:t>
            </a:r>
            <a:r>
              <a:rPr lang="en-US" sz="1800" b="1" dirty="0">
                <a:solidFill>
                  <a:srgbClr val="FF3300"/>
                </a:solidFill>
              </a:rPr>
              <a:t>Y</a:t>
            </a:r>
            <a:r>
              <a:rPr lang="en-US" sz="1800" b="1" baseline="30000" dirty="0">
                <a:solidFill>
                  <a:srgbClr val="FF3300"/>
                </a:solidFill>
              </a:rPr>
              <a:t>(q+1)+</a:t>
            </a:r>
          </a:p>
        </p:txBody>
      </p:sp>
      <p:sp>
        <p:nvSpPr>
          <p:cNvPr id="30" name="Text Box 34"/>
          <p:cNvSpPr txBox="1">
            <a:spLocks noChangeArrowheads="1"/>
          </p:cNvSpPr>
          <p:nvPr/>
        </p:nvSpPr>
        <p:spPr bwMode="auto">
          <a:xfrm>
            <a:off x="3492500" y="969963"/>
            <a:ext cx="884238" cy="565150"/>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a:p>
            <a:endParaRPr lang="en-US" baseline="30000">
              <a:solidFill>
                <a:srgbClr val="0066FF"/>
              </a:solidFill>
            </a:endParaRPr>
          </a:p>
        </p:txBody>
      </p:sp>
      <p:sp>
        <p:nvSpPr>
          <p:cNvPr id="31" name="Line 36"/>
          <p:cNvSpPr>
            <a:spLocks noChangeShapeType="1"/>
          </p:cNvSpPr>
          <p:nvPr/>
        </p:nvSpPr>
        <p:spPr bwMode="auto">
          <a:xfrm flipH="1" flipV="1">
            <a:off x="3514725" y="1246188"/>
            <a:ext cx="71438" cy="288925"/>
          </a:xfrm>
          <a:prstGeom prst="line">
            <a:avLst/>
          </a:prstGeom>
          <a:noFill/>
          <a:ln w="9525">
            <a:solidFill>
              <a:srgbClr val="0066FF"/>
            </a:solidFill>
            <a:round/>
            <a:headEnd/>
            <a:tailEnd type="triangle" w="med" len="med"/>
          </a:ln>
          <a:effectLst/>
        </p:spPr>
        <p:txBody>
          <a:bodyPr/>
          <a:lstStyle/>
          <a:p>
            <a:endParaRPr lang="en-US"/>
          </a:p>
        </p:txBody>
      </p:sp>
      <p:sp>
        <p:nvSpPr>
          <p:cNvPr id="32" name="Line 38"/>
          <p:cNvSpPr>
            <a:spLocks noChangeShapeType="1"/>
          </p:cNvSpPr>
          <p:nvPr/>
        </p:nvSpPr>
        <p:spPr bwMode="auto">
          <a:xfrm flipH="1" flipV="1">
            <a:off x="3203575" y="1628775"/>
            <a:ext cx="288925" cy="71438"/>
          </a:xfrm>
          <a:prstGeom prst="line">
            <a:avLst/>
          </a:prstGeom>
          <a:noFill/>
          <a:ln w="9525">
            <a:solidFill>
              <a:srgbClr val="0066FF"/>
            </a:solidFill>
            <a:round/>
            <a:headEnd/>
            <a:tailEnd type="triangle" w="med" len="med"/>
          </a:ln>
          <a:effectLst/>
        </p:spPr>
        <p:txBody>
          <a:bodyPr/>
          <a:lstStyle/>
          <a:p>
            <a:endParaRPr lang="en-US"/>
          </a:p>
        </p:txBody>
      </p:sp>
      <p:sp>
        <p:nvSpPr>
          <p:cNvPr id="33" name="Text Box 39"/>
          <p:cNvSpPr txBox="1">
            <a:spLocks noChangeArrowheads="1"/>
          </p:cNvSpPr>
          <p:nvPr/>
        </p:nvSpPr>
        <p:spPr bwMode="auto">
          <a:xfrm>
            <a:off x="2700338" y="1628775"/>
            <a:ext cx="849312" cy="366713"/>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p:txBody>
      </p:sp>
      <p:sp>
        <p:nvSpPr>
          <p:cNvPr id="34" name="Line 40"/>
          <p:cNvSpPr>
            <a:spLocks noChangeShapeType="1"/>
          </p:cNvSpPr>
          <p:nvPr/>
        </p:nvSpPr>
        <p:spPr bwMode="auto">
          <a:xfrm>
            <a:off x="1908175" y="1412875"/>
            <a:ext cx="1295400" cy="71438"/>
          </a:xfrm>
          <a:prstGeom prst="line">
            <a:avLst/>
          </a:prstGeom>
          <a:noFill/>
          <a:ln w="19050">
            <a:solidFill>
              <a:srgbClr val="FF3300"/>
            </a:solidFill>
            <a:round/>
            <a:headEnd/>
            <a:tailEnd type="triangle" w="med" len="med"/>
          </a:ln>
          <a:effectLst/>
        </p:spPr>
        <p:txBody>
          <a:bodyPr/>
          <a:lstStyle/>
          <a:p>
            <a:endParaRPr lang="en-US"/>
          </a:p>
        </p:txBody>
      </p:sp>
      <p:sp>
        <p:nvSpPr>
          <p:cNvPr id="35" name="Text Box 41"/>
          <p:cNvSpPr txBox="1">
            <a:spLocks noChangeArrowheads="1"/>
          </p:cNvSpPr>
          <p:nvPr/>
        </p:nvSpPr>
        <p:spPr bwMode="auto">
          <a:xfrm>
            <a:off x="5651500" y="549275"/>
            <a:ext cx="3248025" cy="457200"/>
          </a:xfrm>
          <a:prstGeom prst="rect">
            <a:avLst/>
          </a:prstGeom>
          <a:solidFill>
            <a:srgbClr val="FFFFCC"/>
          </a:solidFill>
          <a:ln w="9525">
            <a:noFill/>
            <a:miter lim="800000"/>
            <a:headEnd/>
            <a:tailEnd/>
          </a:ln>
          <a:effectLst/>
        </p:spPr>
        <p:txBody>
          <a:bodyPr wrap="none">
            <a:spAutoFit/>
          </a:bodyPr>
          <a:lstStyle/>
          <a:p>
            <a:r>
              <a:rPr lang="en-US" sz="2400" b="1" baseline="30000">
                <a:solidFill>
                  <a:srgbClr val="FF3300"/>
                </a:solidFill>
              </a:rPr>
              <a:t>A</a:t>
            </a:r>
            <a:r>
              <a:rPr lang="en-US" sz="2400" b="1">
                <a:solidFill>
                  <a:srgbClr val="FF3300"/>
                </a:solidFill>
              </a:rPr>
              <a:t>X</a:t>
            </a:r>
            <a:r>
              <a:rPr lang="en-US" sz="2400" b="1" baseline="30000">
                <a:solidFill>
                  <a:srgbClr val="FF3300"/>
                </a:solidFill>
              </a:rPr>
              <a:t>q+</a:t>
            </a:r>
            <a:r>
              <a:rPr lang="en-US" sz="2400" b="1">
                <a:solidFill>
                  <a:srgbClr val="FF3300"/>
                </a:solidFill>
              </a:rPr>
              <a:t>+ p </a:t>
            </a:r>
            <a:r>
              <a:rPr lang="en-US" sz="2400" b="1">
                <a:solidFill>
                  <a:srgbClr val="FF3300"/>
                </a:solidFill>
                <a:cs typeface="Times New Roman" pitchFamily="18" charset="0"/>
              </a:rPr>
              <a:t>→ </a:t>
            </a:r>
            <a:r>
              <a:rPr lang="en-US" sz="2400" b="1" baseline="30000">
                <a:solidFill>
                  <a:srgbClr val="FF3300"/>
                </a:solidFill>
                <a:cs typeface="Times New Roman" pitchFamily="18" charset="0"/>
              </a:rPr>
              <a:t>A+1</a:t>
            </a:r>
            <a:r>
              <a:rPr lang="en-US" sz="2400" b="1">
                <a:solidFill>
                  <a:srgbClr val="FF3300"/>
                </a:solidFill>
                <a:cs typeface="Times New Roman" pitchFamily="18" charset="0"/>
              </a:rPr>
              <a:t>Y</a:t>
            </a:r>
            <a:r>
              <a:rPr lang="en-US" sz="2400" b="1" baseline="30000">
                <a:solidFill>
                  <a:srgbClr val="FF3300"/>
                </a:solidFill>
                <a:cs typeface="Times New Roman" pitchFamily="18" charset="0"/>
              </a:rPr>
              <a:t>(q+1)+ </a:t>
            </a:r>
            <a:r>
              <a:rPr lang="en-US" sz="2400" b="1">
                <a:solidFill>
                  <a:srgbClr val="FF3300"/>
                </a:solidFill>
                <a:cs typeface="Times New Roman" pitchFamily="18" charset="0"/>
              </a:rPr>
              <a:t>+ </a:t>
            </a:r>
            <a:r>
              <a:rPr lang="en-US" sz="2400" b="1">
                <a:solidFill>
                  <a:srgbClr val="FF3300"/>
                </a:solidFill>
                <a:latin typeface="Symbol" pitchFamily="18" charset="2"/>
                <a:cs typeface="Times New Roman" pitchFamily="18" charset="0"/>
              </a:rPr>
              <a:t>g</a:t>
            </a:r>
          </a:p>
        </p:txBody>
      </p:sp>
      <p:sp>
        <p:nvSpPr>
          <p:cNvPr id="36" name="TextBox 35"/>
          <p:cNvSpPr txBox="1"/>
          <p:nvPr/>
        </p:nvSpPr>
        <p:spPr>
          <a:xfrm>
            <a:off x="7338950" y="6400806"/>
            <a:ext cx="1514261" cy="276999"/>
          </a:xfrm>
          <a:prstGeom prst="rect">
            <a:avLst/>
          </a:prstGeom>
          <a:noFill/>
        </p:spPr>
        <p:txBody>
          <a:bodyPr wrap="none" rtlCol="0">
            <a:spAutoFit/>
          </a:bodyPr>
          <a:lstStyle/>
          <a:p>
            <a:r>
              <a:rPr lang="en-US" sz="1200" dirty="0" smtClean="0"/>
              <a:t>Slide from M. Grieser</a:t>
            </a:r>
            <a:endParaRPr lang="en-US" sz="1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p:cNvSpPr>
            <a:spLocks noChangeArrowheads="1"/>
          </p:cNvSpPr>
          <p:nvPr/>
        </p:nvSpPr>
        <p:spPr bwMode="auto">
          <a:xfrm>
            <a:off x="4140200" y="3789363"/>
            <a:ext cx="1439863" cy="720725"/>
          </a:xfrm>
          <a:prstGeom prst="rect">
            <a:avLst/>
          </a:prstGeom>
          <a:solidFill>
            <a:srgbClr val="FFFF99"/>
          </a:solidFill>
          <a:ln w="9525">
            <a:noFill/>
            <a:miter lim="800000"/>
            <a:headEnd/>
            <a:tailEnd/>
          </a:ln>
          <a:effectLst/>
        </p:spPr>
        <p:txBody>
          <a:bodyPr wrap="none" anchor="ctr"/>
          <a:lstStyle/>
          <a:p>
            <a:endParaRPr lang="en-US"/>
          </a:p>
        </p:txBody>
      </p:sp>
      <p:sp>
        <p:nvSpPr>
          <p:cNvPr id="3" name="Rectangle 18"/>
          <p:cNvSpPr>
            <a:spLocks noChangeArrowheads="1"/>
          </p:cNvSpPr>
          <p:nvPr/>
        </p:nvSpPr>
        <p:spPr bwMode="auto">
          <a:xfrm>
            <a:off x="4500563" y="2657475"/>
            <a:ext cx="1439862" cy="720725"/>
          </a:xfrm>
          <a:prstGeom prst="rect">
            <a:avLst/>
          </a:prstGeom>
          <a:solidFill>
            <a:srgbClr val="FFFF99"/>
          </a:solidFill>
          <a:ln w="9525">
            <a:noFill/>
            <a:miter lim="800000"/>
            <a:headEnd/>
            <a:tailEnd/>
          </a:ln>
          <a:effectLst/>
        </p:spPr>
        <p:txBody>
          <a:bodyPr wrap="none" anchor="ctr"/>
          <a:lstStyle/>
          <a:p>
            <a:endParaRPr lang="en-US"/>
          </a:p>
        </p:txBody>
      </p:sp>
      <p:sp>
        <p:nvSpPr>
          <p:cNvPr id="4" name="Text Box 4"/>
          <p:cNvSpPr txBox="1">
            <a:spLocks noChangeArrowheads="1"/>
          </p:cNvSpPr>
          <p:nvPr/>
        </p:nvSpPr>
        <p:spPr bwMode="auto">
          <a:xfrm>
            <a:off x="1116013" y="188913"/>
            <a:ext cx="7100887" cy="641350"/>
          </a:xfrm>
          <a:prstGeom prst="rect">
            <a:avLst/>
          </a:prstGeom>
          <a:noFill/>
          <a:ln w="9525">
            <a:noFill/>
            <a:miter lim="800000"/>
            <a:headEnd/>
            <a:tailEnd/>
          </a:ln>
          <a:effectLst/>
        </p:spPr>
        <p:txBody>
          <a:bodyPr wrap="none">
            <a:spAutoFit/>
          </a:bodyPr>
          <a:lstStyle/>
          <a:p>
            <a:r>
              <a:rPr lang="en-US" sz="3600" b="1">
                <a:solidFill>
                  <a:srgbClr val="FF3300"/>
                </a:solidFill>
              </a:rPr>
              <a:t>Separation of</a:t>
            </a:r>
            <a:r>
              <a:rPr lang="en-US" sz="3600" b="1"/>
              <a:t>  </a:t>
            </a:r>
            <a:r>
              <a:rPr lang="en-US" sz="3600" b="1" baseline="30000">
                <a:solidFill>
                  <a:srgbClr val="00CC66"/>
                </a:solidFill>
              </a:rPr>
              <a:t>A+1</a:t>
            </a:r>
            <a:r>
              <a:rPr lang="en-US" sz="3600" b="1">
                <a:solidFill>
                  <a:srgbClr val="00CC66"/>
                </a:solidFill>
              </a:rPr>
              <a:t>Y</a:t>
            </a:r>
            <a:r>
              <a:rPr lang="en-US" sz="3600" b="1" baseline="30000">
                <a:solidFill>
                  <a:srgbClr val="00CC66"/>
                </a:solidFill>
              </a:rPr>
              <a:t>(q+1)+</a:t>
            </a:r>
            <a:r>
              <a:rPr lang="en-US" sz="3600" b="1" baseline="30000"/>
              <a:t> </a:t>
            </a:r>
            <a:r>
              <a:rPr lang="en-US" sz="3600" b="1">
                <a:solidFill>
                  <a:srgbClr val="FF3300"/>
                </a:solidFill>
              </a:rPr>
              <a:t>and</a:t>
            </a:r>
            <a:r>
              <a:rPr lang="en-US" sz="3600" b="1" baseline="30000"/>
              <a:t> </a:t>
            </a:r>
            <a:r>
              <a:rPr lang="en-US" sz="3600" b="1" baseline="30000">
                <a:solidFill>
                  <a:srgbClr val="0066FF"/>
                </a:solidFill>
              </a:rPr>
              <a:t>A</a:t>
            </a:r>
            <a:r>
              <a:rPr lang="en-US" sz="3600" b="1">
                <a:solidFill>
                  <a:srgbClr val="0066FF"/>
                </a:solidFill>
              </a:rPr>
              <a:t>X</a:t>
            </a:r>
            <a:r>
              <a:rPr lang="en-US" sz="3600" b="1" baseline="30000">
                <a:solidFill>
                  <a:srgbClr val="0066FF"/>
                </a:solidFill>
              </a:rPr>
              <a:t>(q+1)+</a:t>
            </a:r>
          </a:p>
        </p:txBody>
      </p:sp>
      <p:sp>
        <p:nvSpPr>
          <p:cNvPr id="5" name="Text Box 8"/>
          <p:cNvSpPr txBox="1">
            <a:spLocks noChangeArrowheads="1"/>
          </p:cNvSpPr>
          <p:nvPr/>
        </p:nvSpPr>
        <p:spPr bwMode="auto">
          <a:xfrm>
            <a:off x="250825" y="908050"/>
            <a:ext cx="6264275" cy="396875"/>
          </a:xfrm>
          <a:prstGeom prst="rect">
            <a:avLst/>
          </a:prstGeom>
          <a:noFill/>
          <a:ln w="9525">
            <a:noFill/>
            <a:miter lim="800000"/>
            <a:headEnd/>
            <a:tailEnd/>
          </a:ln>
          <a:effectLst/>
        </p:spPr>
        <p:txBody>
          <a:bodyPr>
            <a:spAutoFit/>
          </a:bodyPr>
          <a:lstStyle/>
          <a:p>
            <a:r>
              <a:rPr lang="en-US" b="1">
                <a:solidFill>
                  <a:srgbClr val="0066FF"/>
                </a:solidFill>
              </a:rPr>
              <a:t>1. Nuclear reactions     </a:t>
            </a:r>
            <a:r>
              <a:rPr lang="en-US" b="1" baseline="30000">
                <a:solidFill>
                  <a:srgbClr val="FF3300"/>
                </a:solidFill>
              </a:rPr>
              <a:t>A</a:t>
            </a:r>
            <a:r>
              <a:rPr lang="en-US" b="1">
                <a:solidFill>
                  <a:srgbClr val="FF3300"/>
                </a:solidFill>
              </a:rPr>
              <a:t>X</a:t>
            </a:r>
            <a:r>
              <a:rPr lang="en-US" b="1" baseline="30000">
                <a:solidFill>
                  <a:srgbClr val="FF3300"/>
                </a:solidFill>
              </a:rPr>
              <a:t>q+</a:t>
            </a:r>
            <a:r>
              <a:rPr lang="en-US" b="1">
                <a:solidFill>
                  <a:srgbClr val="FF3300"/>
                </a:solidFill>
              </a:rPr>
              <a:t>+ p </a:t>
            </a:r>
            <a:r>
              <a:rPr lang="en-US" b="1">
                <a:solidFill>
                  <a:srgbClr val="FF3300"/>
                </a:solidFill>
                <a:cs typeface="Times New Roman" pitchFamily="18" charset="0"/>
              </a:rPr>
              <a:t>→ </a:t>
            </a:r>
            <a:r>
              <a:rPr lang="en-US" b="1" baseline="30000">
                <a:solidFill>
                  <a:srgbClr val="33CC33"/>
                </a:solidFill>
                <a:cs typeface="Times New Roman" pitchFamily="18" charset="0"/>
              </a:rPr>
              <a:t>A+1</a:t>
            </a:r>
            <a:r>
              <a:rPr lang="en-US" b="1">
                <a:solidFill>
                  <a:srgbClr val="33CC33"/>
                </a:solidFill>
                <a:cs typeface="Times New Roman" pitchFamily="18" charset="0"/>
              </a:rPr>
              <a:t>Y</a:t>
            </a:r>
            <a:r>
              <a:rPr lang="en-US" b="1" baseline="30000">
                <a:solidFill>
                  <a:srgbClr val="33CC33"/>
                </a:solidFill>
                <a:cs typeface="Times New Roman" pitchFamily="18" charset="0"/>
              </a:rPr>
              <a:t>(q+1)+</a:t>
            </a:r>
            <a:r>
              <a:rPr lang="en-US" b="1" baseline="30000">
                <a:solidFill>
                  <a:srgbClr val="FF3300"/>
                </a:solidFill>
                <a:cs typeface="Times New Roman" pitchFamily="18" charset="0"/>
              </a:rPr>
              <a:t> </a:t>
            </a:r>
            <a:r>
              <a:rPr lang="en-US" b="1">
                <a:solidFill>
                  <a:srgbClr val="FF3300"/>
                </a:solidFill>
                <a:cs typeface="Times New Roman" pitchFamily="18" charset="0"/>
              </a:rPr>
              <a:t>+ </a:t>
            </a:r>
            <a:r>
              <a:rPr lang="en-US" b="1">
                <a:solidFill>
                  <a:srgbClr val="FF3300"/>
                </a:solidFill>
                <a:latin typeface="Symbol" pitchFamily="18" charset="2"/>
                <a:cs typeface="Times New Roman" pitchFamily="18" charset="0"/>
              </a:rPr>
              <a:t>g</a:t>
            </a:r>
          </a:p>
        </p:txBody>
      </p:sp>
      <p:sp>
        <p:nvSpPr>
          <p:cNvPr id="6" name="Text Box 9"/>
          <p:cNvSpPr txBox="1">
            <a:spLocks noChangeArrowheads="1"/>
          </p:cNvSpPr>
          <p:nvPr/>
        </p:nvSpPr>
        <p:spPr bwMode="auto">
          <a:xfrm>
            <a:off x="298450" y="1452563"/>
            <a:ext cx="2697163" cy="396875"/>
          </a:xfrm>
          <a:prstGeom prst="rect">
            <a:avLst/>
          </a:prstGeom>
          <a:noFill/>
          <a:ln w="9525">
            <a:noFill/>
            <a:miter lim="800000"/>
            <a:headEnd/>
            <a:tailEnd/>
          </a:ln>
          <a:effectLst/>
        </p:spPr>
        <p:txBody>
          <a:bodyPr wrap="none">
            <a:spAutoFit/>
          </a:bodyPr>
          <a:lstStyle/>
          <a:p>
            <a:r>
              <a:rPr lang="en-US">
                <a:solidFill>
                  <a:srgbClr val="0066FF"/>
                </a:solidFill>
              </a:rPr>
              <a:t>momentum conservation</a:t>
            </a:r>
          </a:p>
        </p:txBody>
      </p:sp>
      <p:graphicFrame>
        <p:nvGraphicFramePr>
          <p:cNvPr id="7" name="Object 10"/>
          <p:cNvGraphicFramePr>
            <a:graphicFrameLocks noChangeAspect="1"/>
          </p:cNvGraphicFramePr>
          <p:nvPr/>
        </p:nvGraphicFramePr>
        <p:xfrm>
          <a:off x="2916238" y="1495425"/>
          <a:ext cx="3033712" cy="1854200"/>
        </p:xfrm>
        <a:graphic>
          <a:graphicData uri="http://schemas.openxmlformats.org/presentationml/2006/ole">
            <p:oleObj spid="_x0000_s144386" name="Formel" r:id="rId3" imgW="1841400" imgH="1130040" progId="Equation.3">
              <p:embed/>
            </p:oleObj>
          </a:graphicData>
        </a:graphic>
      </p:graphicFrame>
      <p:sp>
        <p:nvSpPr>
          <p:cNvPr id="8" name="Text Box 11"/>
          <p:cNvSpPr txBox="1">
            <a:spLocks noChangeArrowheads="1"/>
          </p:cNvSpPr>
          <p:nvPr/>
        </p:nvSpPr>
        <p:spPr bwMode="auto">
          <a:xfrm>
            <a:off x="5651500" y="1446213"/>
            <a:ext cx="2555875" cy="701675"/>
          </a:xfrm>
          <a:prstGeom prst="rect">
            <a:avLst/>
          </a:prstGeom>
          <a:noFill/>
          <a:ln w="9525">
            <a:noFill/>
            <a:miter lim="800000"/>
            <a:headEnd/>
            <a:tailEnd/>
          </a:ln>
          <a:effectLst/>
        </p:spPr>
        <p:txBody>
          <a:bodyPr wrap="none">
            <a:spAutoFit/>
          </a:bodyPr>
          <a:lstStyle/>
          <a:p>
            <a:r>
              <a:rPr lang="en-US">
                <a:solidFill>
                  <a:srgbClr val="0066FF"/>
                </a:solidFill>
              </a:rPr>
              <a:t>v</a:t>
            </a:r>
            <a:r>
              <a:rPr lang="en-US" baseline="-25000">
                <a:solidFill>
                  <a:srgbClr val="0066FF"/>
                </a:solidFill>
              </a:rPr>
              <a:t>p</a:t>
            </a:r>
            <a:r>
              <a:rPr lang="en-US">
                <a:solidFill>
                  <a:srgbClr val="0066FF"/>
                </a:solidFill>
              </a:rPr>
              <a:t>-projectile velocity</a:t>
            </a:r>
          </a:p>
          <a:p>
            <a:r>
              <a:rPr lang="en-US">
                <a:solidFill>
                  <a:srgbClr val="0066FF"/>
                </a:solidFill>
              </a:rPr>
              <a:t>v- velocity of</a:t>
            </a:r>
            <a:r>
              <a:rPr lang="en-US"/>
              <a:t> </a:t>
            </a:r>
            <a:r>
              <a:rPr lang="en-US" baseline="30000">
                <a:solidFill>
                  <a:srgbClr val="00CC66"/>
                </a:solidFill>
              </a:rPr>
              <a:t>A+1</a:t>
            </a:r>
            <a:r>
              <a:rPr lang="en-US">
                <a:solidFill>
                  <a:srgbClr val="00CC66"/>
                </a:solidFill>
              </a:rPr>
              <a:t>Y</a:t>
            </a:r>
            <a:r>
              <a:rPr lang="en-US" baseline="30000">
                <a:solidFill>
                  <a:srgbClr val="00CC66"/>
                </a:solidFill>
              </a:rPr>
              <a:t>(q+1)+</a:t>
            </a:r>
          </a:p>
        </p:txBody>
      </p:sp>
      <p:sp>
        <p:nvSpPr>
          <p:cNvPr id="9" name="Text Box 12"/>
          <p:cNvSpPr txBox="1">
            <a:spLocks noChangeArrowheads="1"/>
          </p:cNvSpPr>
          <p:nvPr/>
        </p:nvSpPr>
        <p:spPr bwMode="auto">
          <a:xfrm>
            <a:off x="323850" y="3429000"/>
            <a:ext cx="4889500" cy="396875"/>
          </a:xfrm>
          <a:prstGeom prst="rect">
            <a:avLst/>
          </a:prstGeom>
          <a:noFill/>
          <a:ln w="9525">
            <a:noFill/>
            <a:miter lim="800000"/>
            <a:headEnd/>
            <a:tailEnd/>
          </a:ln>
          <a:effectLst/>
        </p:spPr>
        <p:txBody>
          <a:bodyPr wrap="none">
            <a:spAutoFit/>
          </a:bodyPr>
          <a:lstStyle/>
          <a:p>
            <a:r>
              <a:rPr lang="en-US" b="1">
                <a:solidFill>
                  <a:srgbClr val="0066FF"/>
                </a:solidFill>
              </a:rPr>
              <a:t>2. Ionization projectile:</a:t>
            </a:r>
            <a:r>
              <a:rPr lang="en-US"/>
              <a:t>  </a:t>
            </a:r>
            <a:r>
              <a:rPr lang="en-US" baseline="30000">
                <a:solidFill>
                  <a:srgbClr val="FF3300"/>
                </a:solidFill>
              </a:rPr>
              <a:t>A</a:t>
            </a:r>
            <a:r>
              <a:rPr lang="en-US">
                <a:solidFill>
                  <a:srgbClr val="FF3300"/>
                </a:solidFill>
              </a:rPr>
              <a:t>X</a:t>
            </a:r>
            <a:r>
              <a:rPr lang="en-US" baseline="30000">
                <a:solidFill>
                  <a:srgbClr val="FF3300"/>
                </a:solidFill>
              </a:rPr>
              <a:t>q+</a:t>
            </a:r>
            <a:r>
              <a:rPr lang="en-US">
                <a:solidFill>
                  <a:srgbClr val="FF3300"/>
                </a:solidFill>
              </a:rPr>
              <a:t> </a:t>
            </a:r>
            <a:r>
              <a:rPr lang="en-US">
                <a:solidFill>
                  <a:srgbClr val="FF3300"/>
                </a:solidFill>
                <a:cs typeface="Times New Roman" pitchFamily="18" charset="0"/>
              </a:rPr>
              <a:t>→ </a:t>
            </a:r>
            <a:r>
              <a:rPr lang="en-US" baseline="30000">
                <a:solidFill>
                  <a:srgbClr val="0033CC"/>
                </a:solidFill>
                <a:cs typeface="Times New Roman" pitchFamily="18" charset="0"/>
              </a:rPr>
              <a:t>A</a:t>
            </a:r>
            <a:r>
              <a:rPr lang="en-US">
                <a:solidFill>
                  <a:srgbClr val="0033CC"/>
                </a:solidFill>
                <a:cs typeface="Times New Roman" pitchFamily="18" charset="0"/>
              </a:rPr>
              <a:t>X</a:t>
            </a:r>
            <a:r>
              <a:rPr lang="en-US" baseline="30000">
                <a:solidFill>
                  <a:srgbClr val="0033CC"/>
                </a:solidFill>
                <a:cs typeface="Times New Roman" pitchFamily="18" charset="0"/>
              </a:rPr>
              <a:t>(q+1)+</a:t>
            </a:r>
            <a:r>
              <a:rPr lang="en-US" baseline="30000">
                <a:solidFill>
                  <a:srgbClr val="FF3300"/>
                </a:solidFill>
                <a:cs typeface="Times New Roman" pitchFamily="18" charset="0"/>
              </a:rPr>
              <a:t> </a:t>
            </a:r>
            <a:r>
              <a:rPr lang="en-US">
                <a:solidFill>
                  <a:srgbClr val="FF3300"/>
                </a:solidFill>
                <a:cs typeface="Times New Roman" pitchFamily="18" charset="0"/>
              </a:rPr>
              <a:t>+ e</a:t>
            </a:r>
            <a:r>
              <a:rPr lang="en-US">
                <a:cs typeface="Times New Roman" pitchFamily="18" charset="0"/>
              </a:rPr>
              <a:t> </a:t>
            </a:r>
          </a:p>
        </p:txBody>
      </p:sp>
      <p:graphicFrame>
        <p:nvGraphicFramePr>
          <p:cNvPr id="10" name="Object 14"/>
          <p:cNvGraphicFramePr>
            <a:graphicFrameLocks noChangeAspect="1"/>
          </p:cNvGraphicFramePr>
          <p:nvPr/>
        </p:nvGraphicFramePr>
        <p:xfrm>
          <a:off x="3160713" y="3851275"/>
          <a:ext cx="2414587" cy="673100"/>
        </p:xfrm>
        <a:graphic>
          <a:graphicData uri="http://schemas.openxmlformats.org/presentationml/2006/ole">
            <p:oleObj spid="_x0000_s144387" name="Formel" r:id="rId4" imgW="1549080" imgH="431640" progId="Equation.3">
              <p:embed/>
            </p:oleObj>
          </a:graphicData>
        </a:graphic>
      </p:graphicFrame>
      <p:sp>
        <p:nvSpPr>
          <p:cNvPr id="11" name="Text Box 15"/>
          <p:cNvSpPr txBox="1">
            <a:spLocks noChangeArrowheads="1"/>
          </p:cNvSpPr>
          <p:nvPr/>
        </p:nvSpPr>
        <p:spPr bwMode="auto">
          <a:xfrm>
            <a:off x="1042988" y="2781300"/>
            <a:ext cx="1944687" cy="396875"/>
          </a:xfrm>
          <a:prstGeom prst="rect">
            <a:avLst/>
          </a:prstGeom>
          <a:noFill/>
          <a:ln w="9525">
            <a:noFill/>
            <a:miter lim="800000"/>
            <a:headEnd/>
            <a:tailEnd/>
          </a:ln>
          <a:effectLst/>
        </p:spPr>
        <p:txBody>
          <a:bodyPr wrap="none">
            <a:spAutoFit/>
          </a:bodyPr>
          <a:lstStyle/>
          <a:p>
            <a:r>
              <a:rPr lang="en-US">
                <a:solidFill>
                  <a:srgbClr val="0066FF"/>
                </a:solidFill>
              </a:rPr>
              <a:t>rigidity</a:t>
            </a:r>
            <a:r>
              <a:rPr lang="en-US"/>
              <a:t> </a:t>
            </a:r>
            <a:r>
              <a:rPr lang="en-US" b="1" baseline="30000">
                <a:solidFill>
                  <a:srgbClr val="00CC66"/>
                </a:solidFill>
              </a:rPr>
              <a:t>A+1</a:t>
            </a:r>
            <a:r>
              <a:rPr lang="en-US" b="1">
                <a:solidFill>
                  <a:srgbClr val="00CC66"/>
                </a:solidFill>
              </a:rPr>
              <a:t>Y</a:t>
            </a:r>
            <a:r>
              <a:rPr lang="en-US" b="1" baseline="30000">
                <a:solidFill>
                  <a:srgbClr val="00CC66"/>
                </a:solidFill>
              </a:rPr>
              <a:t>(q+1)+</a:t>
            </a:r>
          </a:p>
        </p:txBody>
      </p:sp>
      <p:sp>
        <p:nvSpPr>
          <p:cNvPr id="12" name="Text Box 16"/>
          <p:cNvSpPr txBox="1">
            <a:spLocks noChangeArrowheads="1"/>
          </p:cNvSpPr>
          <p:nvPr/>
        </p:nvSpPr>
        <p:spPr bwMode="auto">
          <a:xfrm>
            <a:off x="1365250" y="3987800"/>
            <a:ext cx="1758950" cy="396875"/>
          </a:xfrm>
          <a:prstGeom prst="rect">
            <a:avLst/>
          </a:prstGeom>
          <a:noFill/>
          <a:ln w="9525">
            <a:noFill/>
            <a:miter lim="800000"/>
            <a:headEnd/>
            <a:tailEnd/>
          </a:ln>
          <a:effectLst/>
        </p:spPr>
        <p:txBody>
          <a:bodyPr wrap="none">
            <a:spAutoFit/>
          </a:bodyPr>
          <a:lstStyle/>
          <a:p>
            <a:r>
              <a:rPr lang="en-US">
                <a:solidFill>
                  <a:srgbClr val="0066FF"/>
                </a:solidFill>
              </a:rPr>
              <a:t>rigidity</a:t>
            </a:r>
            <a:r>
              <a:rPr lang="en-US"/>
              <a:t> </a:t>
            </a:r>
            <a:r>
              <a:rPr lang="en-US" baseline="30000">
                <a:solidFill>
                  <a:srgbClr val="0066FF"/>
                </a:solidFill>
              </a:rPr>
              <a:t>A</a:t>
            </a:r>
            <a:r>
              <a:rPr lang="en-US">
                <a:solidFill>
                  <a:srgbClr val="0066FF"/>
                </a:solidFill>
              </a:rPr>
              <a:t>X</a:t>
            </a:r>
            <a:r>
              <a:rPr lang="en-US" baseline="30000">
                <a:solidFill>
                  <a:srgbClr val="0066FF"/>
                </a:solidFill>
              </a:rPr>
              <a:t>(q+1)+</a:t>
            </a:r>
          </a:p>
        </p:txBody>
      </p:sp>
      <p:sp>
        <p:nvSpPr>
          <p:cNvPr id="13" name="Text Box 17"/>
          <p:cNvSpPr txBox="1">
            <a:spLocks noChangeArrowheads="1"/>
          </p:cNvSpPr>
          <p:nvPr/>
        </p:nvSpPr>
        <p:spPr bwMode="auto">
          <a:xfrm>
            <a:off x="755650" y="4797425"/>
            <a:ext cx="6856413" cy="1311275"/>
          </a:xfrm>
          <a:prstGeom prst="rect">
            <a:avLst/>
          </a:prstGeom>
          <a:noFill/>
          <a:ln w="9525">
            <a:noFill/>
            <a:miter lim="800000"/>
            <a:headEnd/>
            <a:tailEnd/>
          </a:ln>
          <a:effectLst/>
        </p:spPr>
        <p:txBody>
          <a:bodyPr wrap="none">
            <a:spAutoFit/>
          </a:bodyPr>
          <a:lstStyle/>
          <a:p>
            <a:pPr>
              <a:buFont typeface="Symbol" pitchFamily="18" charset="2"/>
              <a:buChar char="Þ"/>
            </a:pPr>
            <a:r>
              <a:rPr lang="en-US" dirty="0">
                <a:solidFill>
                  <a:srgbClr val="0066FF"/>
                </a:solidFill>
              </a:rPr>
              <a:t>rigidities of</a:t>
            </a:r>
            <a:r>
              <a:rPr lang="en-US" dirty="0"/>
              <a:t> </a:t>
            </a:r>
            <a:r>
              <a:rPr lang="en-US" b="1" baseline="30000" dirty="0">
                <a:solidFill>
                  <a:srgbClr val="0066FF"/>
                </a:solidFill>
              </a:rPr>
              <a:t>A</a:t>
            </a:r>
            <a:r>
              <a:rPr lang="en-US" b="1" dirty="0">
                <a:solidFill>
                  <a:srgbClr val="0066FF"/>
                </a:solidFill>
              </a:rPr>
              <a:t>X</a:t>
            </a:r>
            <a:r>
              <a:rPr lang="en-US" b="1" baseline="30000" dirty="0">
                <a:solidFill>
                  <a:srgbClr val="0066FF"/>
                </a:solidFill>
              </a:rPr>
              <a:t>(q+1)+</a:t>
            </a:r>
            <a:r>
              <a:rPr lang="en-US" baseline="30000" dirty="0">
                <a:solidFill>
                  <a:srgbClr val="0066FF"/>
                </a:solidFill>
              </a:rPr>
              <a:t>  </a:t>
            </a:r>
            <a:r>
              <a:rPr lang="en-US" dirty="0">
                <a:solidFill>
                  <a:srgbClr val="0066FF"/>
                </a:solidFill>
              </a:rPr>
              <a:t>and</a:t>
            </a:r>
            <a:r>
              <a:rPr lang="en-US" baseline="30000" dirty="0">
                <a:solidFill>
                  <a:srgbClr val="0066FF"/>
                </a:solidFill>
              </a:rPr>
              <a:t> </a:t>
            </a:r>
            <a:r>
              <a:rPr lang="en-US" b="1" baseline="30000" dirty="0">
                <a:solidFill>
                  <a:srgbClr val="00CC66"/>
                </a:solidFill>
              </a:rPr>
              <a:t>A+1</a:t>
            </a:r>
            <a:r>
              <a:rPr lang="en-US" b="1" dirty="0">
                <a:solidFill>
                  <a:srgbClr val="00CC66"/>
                </a:solidFill>
              </a:rPr>
              <a:t>Y</a:t>
            </a:r>
            <a:r>
              <a:rPr lang="en-US" b="1" baseline="30000" dirty="0">
                <a:solidFill>
                  <a:srgbClr val="00CC66"/>
                </a:solidFill>
              </a:rPr>
              <a:t>(q+1)+ </a:t>
            </a:r>
            <a:r>
              <a:rPr lang="en-US" dirty="0">
                <a:solidFill>
                  <a:srgbClr val="0066FF"/>
                </a:solidFill>
              </a:rPr>
              <a:t>are equal</a:t>
            </a:r>
          </a:p>
          <a:p>
            <a:pPr>
              <a:buFont typeface="Symbol" pitchFamily="18" charset="2"/>
              <a:buChar char="Þ"/>
            </a:pPr>
            <a:r>
              <a:rPr lang="en-US" b="1" baseline="30000" dirty="0">
                <a:solidFill>
                  <a:srgbClr val="0066FF"/>
                </a:solidFill>
              </a:rPr>
              <a:t> A</a:t>
            </a:r>
            <a:r>
              <a:rPr lang="en-US" b="1" dirty="0">
                <a:solidFill>
                  <a:srgbClr val="0066FF"/>
                </a:solidFill>
              </a:rPr>
              <a:t>X</a:t>
            </a:r>
            <a:r>
              <a:rPr lang="en-US" b="1" baseline="30000" dirty="0">
                <a:solidFill>
                  <a:srgbClr val="0066FF"/>
                </a:solidFill>
              </a:rPr>
              <a:t>(q+1)+</a:t>
            </a:r>
            <a:r>
              <a:rPr lang="en-US" dirty="0">
                <a:solidFill>
                  <a:srgbClr val="0066FF"/>
                </a:solidFill>
              </a:rPr>
              <a:t> and </a:t>
            </a:r>
            <a:r>
              <a:rPr lang="en-US" baseline="30000" dirty="0">
                <a:solidFill>
                  <a:srgbClr val="00CC66"/>
                </a:solidFill>
              </a:rPr>
              <a:t>A+1</a:t>
            </a:r>
            <a:r>
              <a:rPr lang="en-US" dirty="0">
                <a:solidFill>
                  <a:srgbClr val="00CC66"/>
                </a:solidFill>
              </a:rPr>
              <a:t>Y</a:t>
            </a:r>
            <a:r>
              <a:rPr lang="en-US" baseline="30000" dirty="0">
                <a:solidFill>
                  <a:srgbClr val="00CC66"/>
                </a:solidFill>
              </a:rPr>
              <a:t>(q+1)+</a:t>
            </a:r>
            <a:r>
              <a:rPr lang="en-US" dirty="0">
                <a:solidFill>
                  <a:srgbClr val="0066FF"/>
                </a:solidFill>
              </a:rPr>
              <a:t>  can not separated with magnetic fields !</a:t>
            </a:r>
          </a:p>
          <a:p>
            <a:pPr>
              <a:buFont typeface="Symbol" pitchFamily="18" charset="2"/>
              <a:buChar char="Þ"/>
            </a:pPr>
            <a:r>
              <a:rPr lang="en-US" b="1" baseline="30000" dirty="0">
                <a:solidFill>
                  <a:srgbClr val="0066FF"/>
                </a:solidFill>
              </a:rPr>
              <a:t>A</a:t>
            </a:r>
            <a:r>
              <a:rPr lang="en-US" b="1" dirty="0">
                <a:solidFill>
                  <a:srgbClr val="0066FF"/>
                </a:solidFill>
              </a:rPr>
              <a:t>X</a:t>
            </a:r>
            <a:r>
              <a:rPr lang="en-US" b="1" baseline="30000" dirty="0">
                <a:solidFill>
                  <a:srgbClr val="0066FF"/>
                </a:solidFill>
              </a:rPr>
              <a:t>(q+1)+</a:t>
            </a:r>
            <a:r>
              <a:rPr lang="en-US" baseline="30000" dirty="0">
                <a:solidFill>
                  <a:srgbClr val="0066FF"/>
                </a:solidFill>
              </a:rPr>
              <a:t> </a:t>
            </a:r>
            <a:r>
              <a:rPr lang="en-US" dirty="0">
                <a:solidFill>
                  <a:srgbClr val="0066FF"/>
                </a:solidFill>
              </a:rPr>
              <a:t>and</a:t>
            </a:r>
            <a:r>
              <a:rPr lang="en-US" baseline="30000" dirty="0">
                <a:solidFill>
                  <a:srgbClr val="0066FF"/>
                </a:solidFill>
              </a:rPr>
              <a:t> </a:t>
            </a:r>
            <a:r>
              <a:rPr lang="en-US" baseline="30000" dirty="0">
                <a:solidFill>
                  <a:srgbClr val="00CC66"/>
                </a:solidFill>
              </a:rPr>
              <a:t>A+1</a:t>
            </a:r>
            <a:r>
              <a:rPr lang="en-US" dirty="0">
                <a:solidFill>
                  <a:srgbClr val="00CC66"/>
                </a:solidFill>
              </a:rPr>
              <a:t>Y</a:t>
            </a:r>
            <a:r>
              <a:rPr lang="en-US" baseline="30000" dirty="0">
                <a:solidFill>
                  <a:srgbClr val="00CC66"/>
                </a:solidFill>
              </a:rPr>
              <a:t>(q+1)+ </a:t>
            </a:r>
            <a:r>
              <a:rPr lang="en-US" dirty="0">
                <a:solidFill>
                  <a:srgbClr val="0066FF"/>
                </a:solidFill>
              </a:rPr>
              <a:t>ions are one same detector position</a:t>
            </a:r>
          </a:p>
          <a:p>
            <a:pPr>
              <a:buFont typeface="Symbol" pitchFamily="18" charset="2"/>
              <a:buChar char="Þ"/>
            </a:pPr>
            <a:r>
              <a:rPr lang="en-US" dirty="0">
                <a:solidFill>
                  <a:srgbClr val="0066FF"/>
                </a:solidFill>
              </a:rPr>
              <a:t>experiment has to carry out with bare </a:t>
            </a:r>
            <a:r>
              <a:rPr lang="en-US" b="1" baseline="30000" dirty="0" err="1">
                <a:solidFill>
                  <a:srgbClr val="0066FF"/>
                </a:solidFill>
              </a:rPr>
              <a:t>A</a:t>
            </a:r>
            <a:r>
              <a:rPr lang="en-US" b="1" dirty="0" err="1">
                <a:solidFill>
                  <a:srgbClr val="0066FF"/>
                </a:solidFill>
              </a:rPr>
              <a:t>X</a:t>
            </a:r>
            <a:r>
              <a:rPr lang="en-US" b="1" baseline="30000" dirty="0" err="1">
                <a:solidFill>
                  <a:srgbClr val="0066FF"/>
                </a:solidFill>
              </a:rPr>
              <a:t>q</a:t>
            </a:r>
            <a:r>
              <a:rPr lang="en-US" b="1" baseline="30000" dirty="0">
                <a:solidFill>
                  <a:srgbClr val="0066FF"/>
                </a:solidFill>
              </a:rPr>
              <a:t>+</a:t>
            </a:r>
            <a:r>
              <a:rPr lang="en-US" dirty="0">
                <a:solidFill>
                  <a:srgbClr val="0066FF"/>
                </a:solidFill>
              </a:rPr>
              <a:t> ions</a:t>
            </a:r>
          </a:p>
        </p:txBody>
      </p:sp>
      <p:pic>
        <p:nvPicPr>
          <p:cNvPr id="14" name="Picture 22" descr="TSR_1"/>
          <p:cNvPicPr>
            <a:picLocks noChangeAspect="1" noChangeArrowheads="1"/>
          </p:cNvPicPr>
          <p:nvPr/>
        </p:nvPicPr>
        <p:blipFill>
          <a:blip r:embed="rId5" cstate="print"/>
          <a:srcRect/>
          <a:stretch>
            <a:fillRect/>
          </a:stretch>
        </p:blipFill>
        <p:spPr bwMode="auto">
          <a:xfrm>
            <a:off x="6011863" y="2708275"/>
            <a:ext cx="2952750" cy="1865313"/>
          </a:xfrm>
          <a:prstGeom prst="rect">
            <a:avLst/>
          </a:prstGeom>
          <a:noFill/>
        </p:spPr>
      </p:pic>
      <p:sp>
        <p:nvSpPr>
          <p:cNvPr id="15" name="Line 25"/>
          <p:cNvSpPr>
            <a:spLocks noChangeShapeType="1"/>
          </p:cNvSpPr>
          <p:nvPr/>
        </p:nvSpPr>
        <p:spPr bwMode="auto">
          <a:xfrm flipH="1" flipV="1">
            <a:off x="6619875" y="2827338"/>
            <a:ext cx="157163" cy="655637"/>
          </a:xfrm>
          <a:prstGeom prst="line">
            <a:avLst/>
          </a:prstGeom>
          <a:noFill/>
          <a:ln w="9525">
            <a:solidFill>
              <a:srgbClr val="008000"/>
            </a:solidFill>
            <a:round/>
            <a:headEnd/>
            <a:tailEnd type="triangle" w="med" len="med"/>
          </a:ln>
          <a:effectLst/>
        </p:spPr>
        <p:txBody>
          <a:bodyPr/>
          <a:lstStyle/>
          <a:p>
            <a:endParaRPr lang="en-US"/>
          </a:p>
        </p:txBody>
      </p:sp>
      <p:sp>
        <p:nvSpPr>
          <p:cNvPr id="16" name="Text Box 26"/>
          <p:cNvSpPr txBox="1">
            <a:spLocks noChangeArrowheads="1"/>
          </p:cNvSpPr>
          <p:nvPr/>
        </p:nvSpPr>
        <p:spPr bwMode="auto">
          <a:xfrm>
            <a:off x="6659563" y="2708275"/>
            <a:ext cx="1058862" cy="366713"/>
          </a:xfrm>
          <a:prstGeom prst="rect">
            <a:avLst/>
          </a:prstGeom>
          <a:noFill/>
          <a:ln w="9525">
            <a:noFill/>
            <a:miter lim="800000"/>
            <a:headEnd/>
            <a:tailEnd/>
          </a:ln>
          <a:effectLst/>
        </p:spPr>
        <p:txBody>
          <a:bodyPr wrap="none">
            <a:spAutoFit/>
          </a:bodyPr>
          <a:lstStyle/>
          <a:p>
            <a:r>
              <a:rPr lang="en-US" sz="1800" b="1" baseline="30000">
                <a:solidFill>
                  <a:srgbClr val="009900"/>
                </a:solidFill>
              </a:rPr>
              <a:t>A+1</a:t>
            </a:r>
            <a:r>
              <a:rPr lang="en-US" sz="1800" b="1">
                <a:solidFill>
                  <a:srgbClr val="009900"/>
                </a:solidFill>
              </a:rPr>
              <a:t>Y</a:t>
            </a:r>
            <a:r>
              <a:rPr lang="en-US" sz="1800" b="1" baseline="30000">
                <a:solidFill>
                  <a:srgbClr val="009900"/>
                </a:solidFill>
              </a:rPr>
              <a:t>(q+1)+</a:t>
            </a:r>
          </a:p>
        </p:txBody>
      </p:sp>
      <p:sp>
        <p:nvSpPr>
          <p:cNvPr id="17" name="Text Box 27"/>
          <p:cNvSpPr txBox="1">
            <a:spLocks noChangeArrowheads="1"/>
          </p:cNvSpPr>
          <p:nvPr/>
        </p:nvSpPr>
        <p:spPr bwMode="auto">
          <a:xfrm>
            <a:off x="6804025" y="3068638"/>
            <a:ext cx="884238" cy="565150"/>
          </a:xfrm>
          <a:prstGeom prst="rect">
            <a:avLst/>
          </a:prstGeom>
          <a:noFill/>
          <a:ln w="9525">
            <a:noFill/>
            <a:miter lim="800000"/>
            <a:headEnd/>
            <a:tailEnd/>
          </a:ln>
          <a:effectLst/>
        </p:spPr>
        <p:txBody>
          <a:bodyPr wrap="none">
            <a:spAutoFit/>
          </a:bodyPr>
          <a:lstStyle/>
          <a:p>
            <a:r>
              <a:rPr lang="en-US" sz="1800" baseline="30000">
                <a:solidFill>
                  <a:srgbClr val="0066FF"/>
                </a:solidFill>
              </a:rPr>
              <a:t>A</a:t>
            </a:r>
            <a:r>
              <a:rPr lang="en-US" sz="1800">
                <a:solidFill>
                  <a:srgbClr val="0066FF"/>
                </a:solidFill>
              </a:rPr>
              <a:t>X</a:t>
            </a:r>
            <a:r>
              <a:rPr lang="en-US" sz="1800" baseline="30000">
                <a:solidFill>
                  <a:srgbClr val="0066FF"/>
                </a:solidFill>
              </a:rPr>
              <a:t>(q+1)+</a:t>
            </a:r>
          </a:p>
          <a:p>
            <a:endParaRPr lang="en-US" baseline="30000">
              <a:solidFill>
                <a:srgbClr val="0066FF"/>
              </a:solidFill>
            </a:endParaRPr>
          </a:p>
        </p:txBody>
      </p:sp>
      <p:sp>
        <p:nvSpPr>
          <p:cNvPr id="18" name="Line 28"/>
          <p:cNvSpPr>
            <a:spLocks noChangeShapeType="1"/>
          </p:cNvSpPr>
          <p:nvPr/>
        </p:nvSpPr>
        <p:spPr bwMode="auto">
          <a:xfrm flipH="1" flipV="1">
            <a:off x="6697663" y="3141663"/>
            <a:ext cx="77787" cy="328612"/>
          </a:xfrm>
          <a:prstGeom prst="line">
            <a:avLst/>
          </a:prstGeom>
          <a:noFill/>
          <a:ln w="9525">
            <a:solidFill>
              <a:srgbClr val="0066FF"/>
            </a:solidFill>
            <a:round/>
            <a:headEnd/>
            <a:tailEnd type="triangle" w="med" len="med"/>
          </a:ln>
          <a:effectLst/>
        </p:spPr>
        <p:txBody>
          <a:bodyPr/>
          <a:lstStyle/>
          <a:p>
            <a:endParaRPr lang="en-US"/>
          </a:p>
        </p:txBody>
      </p:sp>
      <p:sp>
        <p:nvSpPr>
          <p:cNvPr id="19" name="Text Box 32"/>
          <p:cNvSpPr txBox="1">
            <a:spLocks noChangeArrowheads="1"/>
          </p:cNvSpPr>
          <p:nvPr/>
        </p:nvSpPr>
        <p:spPr bwMode="auto">
          <a:xfrm>
            <a:off x="7812088" y="2708275"/>
            <a:ext cx="1231900" cy="366713"/>
          </a:xfrm>
          <a:prstGeom prst="rect">
            <a:avLst/>
          </a:prstGeom>
          <a:noFill/>
          <a:ln w="9525">
            <a:noFill/>
            <a:miter lim="800000"/>
            <a:headEnd/>
            <a:tailEnd/>
          </a:ln>
          <a:effectLst/>
        </p:spPr>
        <p:txBody>
          <a:bodyPr wrap="none">
            <a:spAutoFit/>
          </a:bodyPr>
          <a:lstStyle/>
          <a:p>
            <a:r>
              <a:rPr lang="en-US" sz="1800">
                <a:solidFill>
                  <a:srgbClr val="0066FF"/>
                </a:solidFill>
              </a:rPr>
              <a:t>TSR dipole</a:t>
            </a:r>
          </a:p>
        </p:txBody>
      </p:sp>
      <p:sp>
        <p:nvSpPr>
          <p:cNvPr id="20" name="Line 33"/>
          <p:cNvSpPr>
            <a:spLocks noChangeShapeType="1"/>
          </p:cNvSpPr>
          <p:nvPr/>
        </p:nvSpPr>
        <p:spPr bwMode="auto">
          <a:xfrm flipH="1">
            <a:off x="7451725" y="3068638"/>
            <a:ext cx="865188" cy="504825"/>
          </a:xfrm>
          <a:prstGeom prst="line">
            <a:avLst/>
          </a:prstGeom>
          <a:noFill/>
          <a:ln w="9525">
            <a:solidFill>
              <a:srgbClr val="0066FF"/>
            </a:solidFill>
            <a:round/>
            <a:headEnd/>
            <a:tailEnd type="triangle" w="med" len="med"/>
          </a:ln>
          <a:effectLst/>
        </p:spPr>
        <p:txBody>
          <a:bodyPr/>
          <a:lstStyle/>
          <a:p>
            <a:endParaRPr lang="en-US"/>
          </a:p>
        </p:txBody>
      </p:sp>
      <p:sp>
        <p:nvSpPr>
          <p:cNvPr id="21" name="Text Box 34"/>
          <p:cNvSpPr txBox="1">
            <a:spLocks noChangeArrowheads="1"/>
          </p:cNvSpPr>
          <p:nvPr/>
        </p:nvSpPr>
        <p:spPr bwMode="auto">
          <a:xfrm>
            <a:off x="5940425" y="3933825"/>
            <a:ext cx="936625" cy="581025"/>
          </a:xfrm>
          <a:prstGeom prst="rect">
            <a:avLst/>
          </a:prstGeom>
          <a:noFill/>
          <a:ln w="9525">
            <a:noFill/>
            <a:miter lim="800000"/>
            <a:headEnd/>
            <a:tailEnd/>
          </a:ln>
          <a:effectLst/>
        </p:spPr>
        <p:txBody>
          <a:bodyPr wrap="none">
            <a:spAutoFit/>
          </a:bodyPr>
          <a:lstStyle/>
          <a:p>
            <a:r>
              <a:rPr lang="en-US" sz="1600">
                <a:solidFill>
                  <a:srgbClr val="0066FF"/>
                </a:solidFill>
              </a:rPr>
              <a:t>detector</a:t>
            </a:r>
          </a:p>
          <a:p>
            <a:r>
              <a:rPr lang="en-US" sz="1600">
                <a:solidFill>
                  <a:srgbClr val="0066FF"/>
                </a:solidFill>
              </a:rPr>
              <a:t> chamber</a:t>
            </a:r>
          </a:p>
        </p:txBody>
      </p:sp>
      <p:sp>
        <p:nvSpPr>
          <p:cNvPr id="22" name="Line 35"/>
          <p:cNvSpPr>
            <a:spLocks noChangeShapeType="1"/>
          </p:cNvSpPr>
          <p:nvPr/>
        </p:nvSpPr>
        <p:spPr bwMode="auto">
          <a:xfrm flipV="1">
            <a:off x="6300788" y="3573463"/>
            <a:ext cx="215900" cy="431800"/>
          </a:xfrm>
          <a:prstGeom prst="line">
            <a:avLst/>
          </a:prstGeom>
          <a:noFill/>
          <a:ln w="9525">
            <a:solidFill>
              <a:srgbClr val="0066FF"/>
            </a:solidFill>
            <a:round/>
            <a:headEnd/>
            <a:tailEnd type="triangle" w="med" len="med"/>
          </a:ln>
          <a:effectLst/>
        </p:spPr>
        <p:txBody>
          <a:bodyPr/>
          <a:lstStyle/>
          <a:p>
            <a:endParaRPr lang="en-US"/>
          </a:p>
        </p:txBody>
      </p:sp>
      <p:sp>
        <p:nvSpPr>
          <p:cNvPr id="23" name="Text Box 38"/>
          <p:cNvSpPr txBox="1">
            <a:spLocks noChangeArrowheads="1"/>
          </p:cNvSpPr>
          <p:nvPr/>
        </p:nvSpPr>
        <p:spPr bwMode="auto">
          <a:xfrm>
            <a:off x="1116013" y="6092825"/>
            <a:ext cx="3619500" cy="396875"/>
          </a:xfrm>
          <a:prstGeom prst="rect">
            <a:avLst/>
          </a:prstGeom>
          <a:noFill/>
          <a:ln w="9525">
            <a:noFill/>
            <a:miter lim="800000"/>
            <a:headEnd/>
            <a:tailEnd/>
          </a:ln>
          <a:effectLst/>
        </p:spPr>
        <p:txBody>
          <a:bodyPr wrap="none">
            <a:spAutoFit/>
          </a:bodyPr>
          <a:lstStyle/>
          <a:p>
            <a:r>
              <a:rPr lang="en-US">
                <a:solidFill>
                  <a:srgbClr val="0066FF"/>
                </a:solidFill>
              </a:rPr>
              <a:t>example:</a:t>
            </a:r>
            <a:r>
              <a:rPr lang="en-US" baseline="30000">
                <a:solidFill>
                  <a:srgbClr val="FF0000"/>
                </a:solidFill>
              </a:rPr>
              <a:t> </a:t>
            </a:r>
            <a:r>
              <a:rPr lang="en-US" b="1" baseline="30000">
                <a:solidFill>
                  <a:srgbClr val="0066FF"/>
                </a:solidFill>
              </a:rPr>
              <a:t>35</a:t>
            </a:r>
            <a:r>
              <a:rPr lang="en-US" b="1">
                <a:solidFill>
                  <a:srgbClr val="0066FF"/>
                </a:solidFill>
              </a:rPr>
              <a:t>Cl</a:t>
            </a:r>
            <a:r>
              <a:rPr lang="en-US" b="1" baseline="30000">
                <a:solidFill>
                  <a:srgbClr val="0066FF"/>
                </a:solidFill>
              </a:rPr>
              <a:t>17+</a:t>
            </a:r>
            <a:r>
              <a:rPr lang="en-US">
                <a:solidFill>
                  <a:srgbClr val="FF0000"/>
                </a:solidFill>
              </a:rPr>
              <a:t> + p </a:t>
            </a:r>
            <a:r>
              <a:rPr lang="en-US">
                <a:solidFill>
                  <a:srgbClr val="FF0000"/>
                </a:solidFill>
                <a:cs typeface="Times New Roman" pitchFamily="18" charset="0"/>
              </a:rPr>
              <a:t>→ </a:t>
            </a:r>
            <a:r>
              <a:rPr lang="en-US" b="1" baseline="30000">
                <a:solidFill>
                  <a:srgbClr val="00CC66"/>
                </a:solidFill>
                <a:cs typeface="Times New Roman" pitchFamily="18" charset="0"/>
              </a:rPr>
              <a:t>36</a:t>
            </a:r>
            <a:r>
              <a:rPr lang="en-US" b="1">
                <a:solidFill>
                  <a:srgbClr val="00CC66"/>
                </a:solidFill>
                <a:cs typeface="Times New Roman" pitchFamily="18" charset="0"/>
              </a:rPr>
              <a:t>Ar</a:t>
            </a:r>
            <a:r>
              <a:rPr lang="en-US" b="1" baseline="30000">
                <a:solidFill>
                  <a:srgbClr val="00CC66"/>
                </a:solidFill>
                <a:cs typeface="Times New Roman" pitchFamily="18" charset="0"/>
              </a:rPr>
              <a:t>18+</a:t>
            </a:r>
            <a:r>
              <a:rPr lang="en-US" baseline="30000">
                <a:solidFill>
                  <a:srgbClr val="FF0000"/>
                </a:solidFill>
                <a:cs typeface="Times New Roman" pitchFamily="18" charset="0"/>
              </a:rPr>
              <a:t> </a:t>
            </a:r>
            <a:r>
              <a:rPr lang="en-US">
                <a:solidFill>
                  <a:srgbClr val="FF0000"/>
                </a:solidFill>
                <a:cs typeface="Times New Roman" pitchFamily="18" charset="0"/>
              </a:rPr>
              <a:t>+</a:t>
            </a:r>
            <a:r>
              <a:rPr lang="en-US">
                <a:solidFill>
                  <a:srgbClr val="FF0000"/>
                </a:solidFill>
                <a:latin typeface="Symbol" pitchFamily="18" charset="2"/>
                <a:cs typeface="Times New Roman" pitchFamily="18" charset="0"/>
              </a:rPr>
              <a:t>g</a:t>
            </a:r>
          </a:p>
        </p:txBody>
      </p:sp>
      <p:sp>
        <p:nvSpPr>
          <p:cNvPr id="24" name="TextBox 23"/>
          <p:cNvSpPr txBox="1"/>
          <p:nvPr/>
        </p:nvSpPr>
        <p:spPr>
          <a:xfrm>
            <a:off x="3610098" y="6460182"/>
            <a:ext cx="1514261" cy="276999"/>
          </a:xfrm>
          <a:prstGeom prst="rect">
            <a:avLst/>
          </a:prstGeom>
          <a:noFill/>
        </p:spPr>
        <p:txBody>
          <a:bodyPr wrap="none" rtlCol="0">
            <a:spAutoFit/>
          </a:bodyPr>
          <a:lstStyle/>
          <a:p>
            <a:r>
              <a:rPr lang="en-US" sz="1200" dirty="0" smtClean="0"/>
              <a:t>Slide from M. Grieser</a:t>
            </a:r>
            <a:endParaRPr lang="en-US"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SR_1"/>
          <p:cNvPicPr>
            <a:picLocks noChangeAspect="1" noChangeArrowheads="1"/>
          </p:cNvPicPr>
          <p:nvPr/>
        </p:nvPicPr>
        <p:blipFill>
          <a:blip r:embed="rId3" cstate="print"/>
          <a:srcRect/>
          <a:stretch>
            <a:fillRect/>
          </a:stretch>
        </p:blipFill>
        <p:spPr bwMode="auto">
          <a:xfrm>
            <a:off x="4822825" y="1700213"/>
            <a:ext cx="4321175" cy="2730500"/>
          </a:xfrm>
          <a:prstGeom prst="rect">
            <a:avLst/>
          </a:prstGeom>
          <a:noFill/>
        </p:spPr>
      </p:pic>
      <p:sp>
        <p:nvSpPr>
          <p:cNvPr id="3" name="Line 5"/>
          <p:cNvSpPr>
            <a:spLocks noChangeShapeType="1"/>
          </p:cNvSpPr>
          <p:nvPr/>
        </p:nvSpPr>
        <p:spPr bwMode="auto">
          <a:xfrm flipH="1" flipV="1">
            <a:off x="5724525" y="1844675"/>
            <a:ext cx="228600" cy="1016000"/>
          </a:xfrm>
          <a:prstGeom prst="line">
            <a:avLst/>
          </a:prstGeom>
          <a:noFill/>
          <a:ln w="28575">
            <a:solidFill>
              <a:srgbClr val="FF3300"/>
            </a:solidFill>
            <a:round/>
            <a:headEnd/>
            <a:tailEnd type="triangle" w="med" len="med"/>
          </a:ln>
          <a:effectLst/>
        </p:spPr>
        <p:txBody>
          <a:bodyPr/>
          <a:lstStyle/>
          <a:p>
            <a:endParaRPr lang="en-US"/>
          </a:p>
        </p:txBody>
      </p:sp>
      <p:sp>
        <p:nvSpPr>
          <p:cNvPr id="4" name="Text Box 6"/>
          <p:cNvSpPr txBox="1">
            <a:spLocks noChangeArrowheads="1"/>
          </p:cNvSpPr>
          <p:nvPr/>
        </p:nvSpPr>
        <p:spPr bwMode="auto">
          <a:xfrm>
            <a:off x="5651500" y="1484313"/>
            <a:ext cx="1350963" cy="457200"/>
          </a:xfrm>
          <a:prstGeom prst="rect">
            <a:avLst/>
          </a:prstGeom>
          <a:noFill/>
          <a:ln w="9525">
            <a:noFill/>
            <a:miter lim="800000"/>
            <a:headEnd/>
            <a:tailEnd/>
          </a:ln>
          <a:effectLst/>
        </p:spPr>
        <p:txBody>
          <a:bodyPr wrap="none">
            <a:spAutoFit/>
          </a:bodyPr>
          <a:lstStyle/>
          <a:p>
            <a:r>
              <a:rPr lang="en-US" sz="2400" b="1" baseline="30000">
                <a:solidFill>
                  <a:srgbClr val="FF3300"/>
                </a:solidFill>
              </a:rPr>
              <a:t>A+1</a:t>
            </a:r>
            <a:r>
              <a:rPr lang="en-US" sz="2400" b="1">
                <a:solidFill>
                  <a:srgbClr val="FF3300"/>
                </a:solidFill>
              </a:rPr>
              <a:t>Y</a:t>
            </a:r>
            <a:r>
              <a:rPr lang="en-US" sz="2400" b="1" baseline="30000">
                <a:solidFill>
                  <a:srgbClr val="FF3300"/>
                </a:solidFill>
              </a:rPr>
              <a:t>(q+1)+</a:t>
            </a:r>
          </a:p>
        </p:txBody>
      </p:sp>
      <p:sp>
        <p:nvSpPr>
          <p:cNvPr id="5" name="Text Box 7"/>
          <p:cNvSpPr txBox="1">
            <a:spLocks noChangeArrowheads="1"/>
          </p:cNvSpPr>
          <p:nvPr/>
        </p:nvSpPr>
        <p:spPr bwMode="auto">
          <a:xfrm>
            <a:off x="5940425" y="2060575"/>
            <a:ext cx="1119188" cy="701675"/>
          </a:xfrm>
          <a:prstGeom prst="rect">
            <a:avLst/>
          </a:prstGeom>
          <a:noFill/>
          <a:ln w="9525">
            <a:noFill/>
            <a:miter lim="800000"/>
            <a:headEnd/>
            <a:tailEnd/>
          </a:ln>
          <a:effectLst/>
        </p:spPr>
        <p:txBody>
          <a:bodyPr wrap="none">
            <a:spAutoFit/>
          </a:bodyPr>
          <a:lstStyle/>
          <a:p>
            <a:r>
              <a:rPr lang="en-US" sz="2400" baseline="30000">
                <a:solidFill>
                  <a:srgbClr val="0066FF"/>
                </a:solidFill>
              </a:rPr>
              <a:t>A</a:t>
            </a:r>
            <a:r>
              <a:rPr lang="en-US" sz="2400">
                <a:solidFill>
                  <a:srgbClr val="0066FF"/>
                </a:solidFill>
              </a:rPr>
              <a:t>X</a:t>
            </a:r>
            <a:r>
              <a:rPr lang="en-US" sz="2400" baseline="30000">
                <a:solidFill>
                  <a:srgbClr val="0066FF"/>
                </a:solidFill>
              </a:rPr>
              <a:t>(q+1)+</a:t>
            </a:r>
          </a:p>
          <a:p>
            <a:endParaRPr lang="en-US" sz="2400" baseline="30000">
              <a:solidFill>
                <a:srgbClr val="0066FF"/>
              </a:solidFill>
            </a:endParaRPr>
          </a:p>
        </p:txBody>
      </p:sp>
      <p:sp>
        <p:nvSpPr>
          <p:cNvPr id="6" name="Line 8"/>
          <p:cNvSpPr>
            <a:spLocks noChangeShapeType="1"/>
          </p:cNvSpPr>
          <p:nvPr/>
        </p:nvSpPr>
        <p:spPr bwMode="auto">
          <a:xfrm flipH="1" flipV="1">
            <a:off x="5795963" y="2205038"/>
            <a:ext cx="149225" cy="615950"/>
          </a:xfrm>
          <a:prstGeom prst="line">
            <a:avLst/>
          </a:prstGeom>
          <a:noFill/>
          <a:ln w="28575">
            <a:solidFill>
              <a:srgbClr val="0066FF"/>
            </a:solidFill>
            <a:round/>
            <a:headEnd/>
            <a:tailEnd type="triangle" w="med" len="med"/>
          </a:ln>
          <a:effectLst/>
        </p:spPr>
        <p:txBody>
          <a:bodyPr/>
          <a:lstStyle/>
          <a:p>
            <a:endParaRPr lang="en-US"/>
          </a:p>
        </p:txBody>
      </p:sp>
      <p:sp>
        <p:nvSpPr>
          <p:cNvPr id="7" name="Text Box 9"/>
          <p:cNvSpPr txBox="1">
            <a:spLocks noChangeArrowheads="1"/>
          </p:cNvSpPr>
          <p:nvPr/>
        </p:nvSpPr>
        <p:spPr bwMode="auto">
          <a:xfrm>
            <a:off x="7308850" y="1628775"/>
            <a:ext cx="1231900" cy="366713"/>
          </a:xfrm>
          <a:prstGeom prst="rect">
            <a:avLst/>
          </a:prstGeom>
          <a:noFill/>
          <a:ln w="9525">
            <a:noFill/>
            <a:miter lim="800000"/>
            <a:headEnd/>
            <a:tailEnd/>
          </a:ln>
          <a:effectLst/>
        </p:spPr>
        <p:txBody>
          <a:bodyPr wrap="none">
            <a:spAutoFit/>
          </a:bodyPr>
          <a:lstStyle/>
          <a:p>
            <a:r>
              <a:rPr lang="en-US" sz="1800">
                <a:solidFill>
                  <a:srgbClr val="0066FF"/>
                </a:solidFill>
              </a:rPr>
              <a:t>TSR dipole</a:t>
            </a:r>
          </a:p>
        </p:txBody>
      </p:sp>
      <p:sp>
        <p:nvSpPr>
          <p:cNvPr id="8" name="Line 10"/>
          <p:cNvSpPr>
            <a:spLocks noChangeShapeType="1"/>
          </p:cNvSpPr>
          <p:nvPr/>
        </p:nvSpPr>
        <p:spPr bwMode="auto">
          <a:xfrm flipH="1">
            <a:off x="7019925" y="1989138"/>
            <a:ext cx="647700" cy="720725"/>
          </a:xfrm>
          <a:prstGeom prst="line">
            <a:avLst/>
          </a:prstGeom>
          <a:noFill/>
          <a:ln w="12700">
            <a:solidFill>
              <a:srgbClr val="0066FF"/>
            </a:solidFill>
            <a:round/>
            <a:headEnd/>
            <a:tailEnd type="triangle" w="med" len="med"/>
          </a:ln>
          <a:effectLst/>
        </p:spPr>
        <p:txBody>
          <a:bodyPr/>
          <a:lstStyle/>
          <a:p>
            <a:endParaRPr lang="en-US"/>
          </a:p>
        </p:txBody>
      </p:sp>
      <p:sp>
        <p:nvSpPr>
          <p:cNvPr id="9" name="Text Box 11"/>
          <p:cNvSpPr txBox="1">
            <a:spLocks noChangeArrowheads="1"/>
          </p:cNvSpPr>
          <p:nvPr/>
        </p:nvSpPr>
        <p:spPr bwMode="auto">
          <a:xfrm>
            <a:off x="5076825" y="3716338"/>
            <a:ext cx="1308100" cy="822325"/>
          </a:xfrm>
          <a:prstGeom prst="rect">
            <a:avLst/>
          </a:prstGeom>
          <a:noFill/>
          <a:ln w="9525">
            <a:noFill/>
            <a:miter lim="800000"/>
            <a:headEnd/>
            <a:tailEnd/>
          </a:ln>
          <a:effectLst/>
        </p:spPr>
        <p:txBody>
          <a:bodyPr wrap="none">
            <a:spAutoFit/>
          </a:bodyPr>
          <a:lstStyle/>
          <a:p>
            <a:r>
              <a:rPr lang="en-US" sz="2400">
                <a:solidFill>
                  <a:srgbClr val="0066FF"/>
                </a:solidFill>
              </a:rPr>
              <a:t>detector</a:t>
            </a:r>
          </a:p>
          <a:p>
            <a:r>
              <a:rPr lang="en-US" sz="2400">
                <a:solidFill>
                  <a:srgbClr val="0066FF"/>
                </a:solidFill>
              </a:rPr>
              <a:t> chamber</a:t>
            </a:r>
          </a:p>
        </p:txBody>
      </p:sp>
      <p:sp>
        <p:nvSpPr>
          <p:cNvPr id="10" name="Line 12"/>
          <p:cNvSpPr>
            <a:spLocks noChangeShapeType="1"/>
          </p:cNvSpPr>
          <p:nvPr/>
        </p:nvSpPr>
        <p:spPr bwMode="auto">
          <a:xfrm flipV="1">
            <a:off x="5651500" y="3284538"/>
            <a:ext cx="865188" cy="504825"/>
          </a:xfrm>
          <a:prstGeom prst="line">
            <a:avLst/>
          </a:prstGeom>
          <a:noFill/>
          <a:ln w="9525">
            <a:solidFill>
              <a:srgbClr val="0066FF"/>
            </a:solidFill>
            <a:round/>
            <a:headEnd/>
            <a:tailEnd type="triangle" w="med" len="med"/>
          </a:ln>
          <a:effectLst/>
        </p:spPr>
        <p:txBody>
          <a:bodyPr/>
          <a:lstStyle/>
          <a:p>
            <a:endParaRPr lang="en-US"/>
          </a:p>
        </p:txBody>
      </p:sp>
      <p:sp>
        <p:nvSpPr>
          <p:cNvPr id="11" name="Text Box 13"/>
          <p:cNvSpPr txBox="1">
            <a:spLocks noChangeArrowheads="1"/>
          </p:cNvSpPr>
          <p:nvPr/>
        </p:nvSpPr>
        <p:spPr bwMode="auto">
          <a:xfrm>
            <a:off x="1042988" y="260350"/>
            <a:ext cx="7335837" cy="579438"/>
          </a:xfrm>
          <a:prstGeom prst="rect">
            <a:avLst/>
          </a:prstGeom>
          <a:noFill/>
          <a:ln w="9525">
            <a:noFill/>
            <a:miter lim="800000"/>
            <a:headEnd/>
            <a:tailEnd/>
          </a:ln>
          <a:effectLst/>
        </p:spPr>
        <p:txBody>
          <a:bodyPr wrap="none">
            <a:spAutoFit/>
          </a:bodyPr>
          <a:lstStyle/>
          <a:p>
            <a:r>
              <a:rPr lang="en-GB" sz="3200" b="1" dirty="0">
                <a:solidFill>
                  <a:srgbClr val="FF0000"/>
                </a:solidFill>
              </a:rPr>
              <a:t>Energy deviation of </a:t>
            </a:r>
            <a:r>
              <a:rPr lang="en-GB" sz="3200" b="1" baseline="30000" dirty="0">
                <a:solidFill>
                  <a:srgbClr val="FF0000"/>
                </a:solidFill>
              </a:rPr>
              <a:t>A+1</a:t>
            </a:r>
            <a:r>
              <a:rPr lang="en-GB" sz="3200" b="1" dirty="0">
                <a:solidFill>
                  <a:srgbClr val="FF0000"/>
                </a:solidFill>
              </a:rPr>
              <a:t>Y</a:t>
            </a:r>
            <a:r>
              <a:rPr lang="en-GB" sz="3200" b="1" baseline="30000" dirty="0">
                <a:solidFill>
                  <a:srgbClr val="FF0000"/>
                </a:solidFill>
              </a:rPr>
              <a:t>(q+1)+</a:t>
            </a:r>
            <a:r>
              <a:rPr lang="en-GB" sz="3200" b="1" dirty="0">
                <a:solidFill>
                  <a:srgbClr val="FF0000"/>
                </a:solidFill>
              </a:rPr>
              <a:t> and </a:t>
            </a:r>
            <a:r>
              <a:rPr lang="en-GB" sz="3200" b="1" baseline="30000" dirty="0">
                <a:solidFill>
                  <a:srgbClr val="FF0000"/>
                </a:solidFill>
              </a:rPr>
              <a:t>A</a:t>
            </a:r>
            <a:r>
              <a:rPr lang="en-GB" sz="3200" b="1" dirty="0">
                <a:solidFill>
                  <a:srgbClr val="FF0000"/>
                </a:solidFill>
              </a:rPr>
              <a:t>X</a:t>
            </a:r>
            <a:r>
              <a:rPr lang="en-GB" sz="3200" b="1" baseline="30000" dirty="0">
                <a:solidFill>
                  <a:srgbClr val="FF0000"/>
                </a:solidFill>
              </a:rPr>
              <a:t>(q+1)+</a:t>
            </a:r>
          </a:p>
        </p:txBody>
      </p:sp>
      <p:graphicFrame>
        <p:nvGraphicFramePr>
          <p:cNvPr id="12" name="Object 14"/>
          <p:cNvGraphicFramePr>
            <a:graphicFrameLocks noChangeAspect="1"/>
          </p:cNvGraphicFramePr>
          <p:nvPr/>
        </p:nvGraphicFramePr>
        <p:xfrm>
          <a:off x="827088" y="2636838"/>
          <a:ext cx="1970087" cy="889000"/>
        </p:xfrm>
        <a:graphic>
          <a:graphicData uri="http://schemas.openxmlformats.org/presentationml/2006/ole">
            <p:oleObj spid="_x0000_s145410" name="Formel" r:id="rId4" imgW="927000" imgH="419040" progId="Equation.3">
              <p:embed/>
            </p:oleObj>
          </a:graphicData>
        </a:graphic>
      </p:graphicFrame>
      <p:graphicFrame>
        <p:nvGraphicFramePr>
          <p:cNvPr id="13" name="Object 15"/>
          <p:cNvGraphicFramePr>
            <a:graphicFrameLocks noChangeAspect="1"/>
          </p:cNvGraphicFramePr>
          <p:nvPr/>
        </p:nvGraphicFramePr>
        <p:xfrm>
          <a:off x="1042988" y="1092200"/>
          <a:ext cx="1800225" cy="525463"/>
        </p:xfrm>
        <a:graphic>
          <a:graphicData uri="http://schemas.openxmlformats.org/presentationml/2006/ole">
            <p:oleObj spid="_x0000_s145411" name="Formel" r:id="rId5" imgW="825480" imgH="241200" progId="Equation.3">
              <p:embed/>
            </p:oleObj>
          </a:graphicData>
        </a:graphic>
      </p:graphicFrame>
      <p:sp>
        <p:nvSpPr>
          <p:cNvPr id="14" name="Text Box 16"/>
          <p:cNvSpPr txBox="1">
            <a:spLocks noChangeArrowheads="1"/>
          </p:cNvSpPr>
          <p:nvPr/>
        </p:nvSpPr>
        <p:spPr bwMode="auto">
          <a:xfrm>
            <a:off x="250825" y="1628775"/>
            <a:ext cx="1350963" cy="457200"/>
          </a:xfrm>
          <a:prstGeom prst="rect">
            <a:avLst/>
          </a:prstGeom>
          <a:noFill/>
          <a:ln w="9525">
            <a:noFill/>
            <a:miter lim="800000"/>
            <a:headEnd/>
            <a:tailEnd/>
          </a:ln>
          <a:effectLst/>
        </p:spPr>
        <p:txBody>
          <a:bodyPr wrap="none">
            <a:spAutoFit/>
          </a:bodyPr>
          <a:lstStyle/>
          <a:p>
            <a:r>
              <a:rPr lang="en-US" sz="2400" b="1" baseline="30000">
                <a:solidFill>
                  <a:srgbClr val="FF3300"/>
                </a:solidFill>
              </a:rPr>
              <a:t>A+1</a:t>
            </a:r>
            <a:r>
              <a:rPr lang="en-US" sz="2400" b="1">
                <a:solidFill>
                  <a:srgbClr val="FF3300"/>
                </a:solidFill>
              </a:rPr>
              <a:t>Y</a:t>
            </a:r>
            <a:r>
              <a:rPr lang="en-US" sz="2400" b="1" baseline="30000">
                <a:solidFill>
                  <a:srgbClr val="FF3300"/>
                </a:solidFill>
              </a:rPr>
              <a:t>(q+1)+</a:t>
            </a:r>
          </a:p>
        </p:txBody>
      </p:sp>
      <p:sp>
        <p:nvSpPr>
          <p:cNvPr id="15" name="Text Box 17"/>
          <p:cNvSpPr txBox="1">
            <a:spLocks noChangeArrowheads="1"/>
          </p:cNvSpPr>
          <p:nvPr/>
        </p:nvSpPr>
        <p:spPr bwMode="auto">
          <a:xfrm>
            <a:off x="2843213" y="1628775"/>
            <a:ext cx="1119187" cy="457200"/>
          </a:xfrm>
          <a:prstGeom prst="rect">
            <a:avLst/>
          </a:prstGeom>
          <a:noFill/>
          <a:ln w="9525">
            <a:noFill/>
            <a:miter lim="800000"/>
            <a:headEnd/>
            <a:tailEnd/>
          </a:ln>
          <a:effectLst/>
        </p:spPr>
        <p:txBody>
          <a:bodyPr wrap="none">
            <a:spAutoFit/>
          </a:bodyPr>
          <a:lstStyle/>
          <a:p>
            <a:r>
              <a:rPr lang="en-US" sz="2400" baseline="30000">
                <a:solidFill>
                  <a:srgbClr val="0066FF"/>
                </a:solidFill>
              </a:rPr>
              <a:t>A</a:t>
            </a:r>
            <a:r>
              <a:rPr lang="en-US" sz="2400">
                <a:solidFill>
                  <a:srgbClr val="0066FF"/>
                </a:solidFill>
              </a:rPr>
              <a:t>X</a:t>
            </a:r>
            <a:r>
              <a:rPr lang="en-US" sz="2400" baseline="30000">
                <a:solidFill>
                  <a:srgbClr val="0066FF"/>
                </a:solidFill>
              </a:rPr>
              <a:t>(q+1)+</a:t>
            </a:r>
          </a:p>
        </p:txBody>
      </p:sp>
      <p:sp>
        <p:nvSpPr>
          <p:cNvPr id="16" name="Line 18"/>
          <p:cNvSpPr>
            <a:spLocks noChangeShapeType="1"/>
          </p:cNvSpPr>
          <p:nvPr/>
        </p:nvSpPr>
        <p:spPr bwMode="auto">
          <a:xfrm flipV="1">
            <a:off x="1547813" y="1557338"/>
            <a:ext cx="360362" cy="142875"/>
          </a:xfrm>
          <a:prstGeom prst="line">
            <a:avLst/>
          </a:prstGeom>
          <a:noFill/>
          <a:ln w="9525">
            <a:solidFill>
              <a:srgbClr val="FF3300"/>
            </a:solidFill>
            <a:round/>
            <a:headEnd/>
            <a:tailEnd type="triangle" w="med" len="med"/>
          </a:ln>
          <a:effectLst/>
        </p:spPr>
        <p:txBody>
          <a:bodyPr/>
          <a:lstStyle/>
          <a:p>
            <a:endParaRPr lang="en-US"/>
          </a:p>
        </p:txBody>
      </p:sp>
      <p:sp>
        <p:nvSpPr>
          <p:cNvPr id="17" name="Line 19"/>
          <p:cNvSpPr>
            <a:spLocks noChangeShapeType="1"/>
          </p:cNvSpPr>
          <p:nvPr/>
        </p:nvSpPr>
        <p:spPr bwMode="auto">
          <a:xfrm flipH="1" flipV="1">
            <a:off x="2771775" y="1484313"/>
            <a:ext cx="287338" cy="215900"/>
          </a:xfrm>
          <a:prstGeom prst="line">
            <a:avLst/>
          </a:prstGeom>
          <a:noFill/>
          <a:ln w="9525">
            <a:solidFill>
              <a:srgbClr val="0033CC"/>
            </a:solidFill>
            <a:round/>
            <a:headEnd/>
            <a:tailEnd type="triangle" w="med" len="med"/>
          </a:ln>
          <a:effectLst/>
        </p:spPr>
        <p:txBody>
          <a:bodyPr/>
          <a:lstStyle/>
          <a:p>
            <a:endParaRPr lang="en-US"/>
          </a:p>
        </p:txBody>
      </p:sp>
      <p:sp>
        <p:nvSpPr>
          <p:cNvPr id="18" name="Text Box 20"/>
          <p:cNvSpPr txBox="1">
            <a:spLocks noChangeArrowheads="1"/>
          </p:cNvSpPr>
          <p:nvPr/>
        </p:nvSpPr>
        <p:spPr bwMode="auto">
          <a:xfrm>
            <a:off x="395288" y="2060575"/>
            <a:ext cx="3481387" cy="457200"/>
          </a:xfrm>
          <a:prstGeom prst="rect">
            <a:avLst/>
          </a:prstGeom>
          <a:noFill/>
          <a:ln w="9525">
            <a:noFill/>
            <a:miter lim="800000"/>
            <a:headEnd/>
            <a:tailEnd/>
          </a:ln>
          <a:effectLst/>
        </p:spPr>
        <p:txBody>
          <a:bodyPr wrap="none">
            <a:spAutoFit/>
          </a:bodyPr>
          <a:lstStyle/>
          <a:p>
            <a:r>
              <a:rPr lang="en-GB" sz="2400"/>
              <a:t>E- </a:t>
            </a:r>
            <a:r>
              <a:rPr lang="en-GB" sz="2400">
                <a:solidFill>
                  <a:srgbClr val="0033CC"/>
                </a:solidFill>
              </a:rPr>
              <a:t>energy projectile:  </a:t>
            </a:r>
            <a:r>
              <a:rPr lang="en-GB" sz="2400"/>
              <a:t>E</a:t>
            </a:r>
            <a:r>
              <a:rPr lang="en-GB" sz="2400" baseline="-25000"/>
              <a:t>x</a:t>
            </a:r>
            <a:r>
              <a:rPr lang="en-GB" sz="2400"/>
              <a:t>=E</a:t>
            </a:r>
          </a:p>
        </p:txBody>
      </p:sp>
      <p:sp>
        <p:nvSpPr>
          <p:cNvPr id="19" name="Text Box 21"/>
          <p:cNvSpPr txBox="1">
            <a:spLocks noChangeArrowheads="1"/>
          </p:cNvSpPr>
          <p:nvPr/>
        </p:nvSpPr>
        <p:spPr bwMode="auto">
          <a:xfrm>
            <a:off x="468313" y="3644900"/>
            <a:ext cx="1266825" cy="457200"/>
          </a:xfrm>
          <a:prstGeom prst="rect">
            <a:avLst/>
          </a:prstGeom>
          <a:noFill/>
          <a:ln w="9525">
            <a:noFill/>
            <a:miter lim="800000"/>
            <a:headEnd/>
            <a:tailEnd/>
          </a:ln>
          <a:effectLst/>
        </p:spPr>
        <p:txBody>
          <a:bodyPr wrap="none">
            <a:spAutoFit/>
          </a:bodyPr>
          <a:lstStyle/>
          <a:p>
            <a:r>
              <a:rPr lang="en-GB" sz="2400" b="1">
                <a:solidFill>
                  <a:srgbClr val="0033CC"/>
                </a:solidFill>
              </a:rPr>
              <a:t>example</a:t>
            </a:r>
          </a:p>
        </p:txBody>
      </p:sp>
      <p:sp>
        <p:nvSpPr>
          <p:cNvPr id="20" name="Text Box 22"/>
          <p:cNvSpPr txBox="1">
            <a:spLocks noChangeArrowheads="1"/>
          </p:cNvSpPr>
          <p:nvPr/>
        </p:nvSpPr>
        <p:spPr bwMode="auto">
          <a:xfrm>
            <a:off x="468313" y="4221163"/>
            <a:ext cx="1930400" cy="457200"/>
          </a:xfrm>
          <a:prstGeom prst="rect">
            <a:avLst/>
          </a:prstGeom>
          <a:noFill/>
          <a:ln w="9525">
            <a:noFill/>
            <a:miter lim="800000"/>
            <a:headEnd/>
            <a:tailEnd/>
          </a:ln>
          <a:effectLst/>
        </p:spPr>
        <p:txBody>
          <a:bodyPr wrap="none">
            <a:spAutoFit/>
          </a:bodyPr>
          <a:lstStyle/>
          <a:p>
            <a:r>
              <a:rPr lang="en-GB" sz="2400" baseline="30000"/>
              <a:t>A</a:t>
            </a:r>
            <a:r>
              <a:rPr lang="en-GB" sz="2400"/>
              <a:t>X</a:t>
            </a:r>
            <a:r>
              <a:rPr lang="en-GB" sz="2400" baseline="30000"/>
              <a:t>q+ </a:t>
            </a:r>
            <a:r>
              <a:rPr lang="en-GB" sz="2400"/>
              <a:t>:  </a:t>
            </a:r>
            <a:r>
              <a:rPr lang="en-GB" sz="2400" baseline="30000"/>
              <a:t>96</a:t>
            </a:r>
            <a:r>
              <a:rPr lang="en-GB" sz="2400"/>
              <a:t>Ru</a:t>
            </a:r>
            <a:r>
              <a:rPr lang="en-GB" sz="2400" baseline="30000"/>
              <a:t>26+</a:t>
            </a:r>
          </a:p>
        </p:txBody>
      </p:sp>
      <p:graphicFrame>
        <p:nvGraphicFramePr>
          <p:cNvPr id="21" name="Object 23"/>
          <p:cNvGraphicFramePr>
            <a:graphicFrameLocks noChangeAspect="1"/>
          </p:cNvGraphicFramePr>
          <p:nvPr/>
        </p:nvGraphicFramePr>
        <p:xfrm>
          <a:off x="712788" y="4797425"/>
          <a:ext cx="1677987" cy="895350"/>
        </p:xfrm>
        <a:graphic>
          <a:graphicData uri="http://schemas.openxmlformats.org/presentationml/2006/ole">
            <p:oleObj spid="_x0000_s145412" name="Formel" r:id="rId6" imgW="736560" imgH="393480" progId="Equation.3">
              <p:embed/>
            </p:oleObj>
          </a:graphicData>
        </a:graphic>
      </p:graphicFrame>
      <p:sp>
        <p:nvSpPr>
          <p:cNvPr id="22" name="TextBox 21"/>
          <p:cNvSpPr txBox="1"/>
          <p:nvPr/>
        </p:nvSpPr>
        <p:spPr>
          <a:xfrm>
            <a:off x="3370521" y="5124893"/>
            <a:ext cx="5337543" cy="923330"/>
          </a:xfrm>
          <a:prstGeom prst="rect">
            <a:avLst/>
          </a:prstGeom>
          <a:noFill/>
        </p:spPr>
        <p:txBody>
          <a:bodyPr wrap="square" rtlCol="0">
            <a:spAutoFit/>
          </a:bodyPr>
          <a:lstStyle/>
          <a:p>
            <a:r>
              <a:rPr lang="en-US" dirty="0" smtClean="0"/>
              <a:t>* </a:t>
            </a:r>
            <a:r>
              <a:rPr lang="en-US" dirty="0" smtClean="0">
                <a:sym typeface="Symbol"/>
              </a:rPr>
              <a:t></a:t>
            </a:r>
            <a:r>
              <a:rPr lang="en-US" dirty="0" smtClean="0"/>
              <a:t>E-E detector arrangement?</a:t>
            </a:r>
          </a:p>
          <a:p>
            <a:r>
              <a:rPr lang="en-US" dirty="0" smtClean="0"/>
              <a:t>* Even so, run into dead-time problems in the detector due to high flux of stripped  X(q+1)+ particles</a:t>
            </a:r>
            <a:endParaRPr lang="en-US" dirty="0"/>
          </a:p>
        </p:txBody>
      </p:sp>
      <p:sp>
        <p:nvSpPr>
          <p:cNvPr id="23" name="TextBox 22"/>
          <p:cNvSpPr txBox="1"/>
          <p:nvPr/>
        </p:nvSpPr>
        <p:spPr>
          <a:xfrm>
            <a:off x="3610098" y="6460182"/>
            <a:ext cx="1514261" cy="276999"/>
          </a:xfrm>
          <a:prstGeom prst="rect">
            <a:avLst/>
          </a:prstGeom>
          <a:noFill/>
        </p:spPr>
        <p:txBody>
          <a:bodyPr wrap="none" rtlCol="0">
            <a:spAutoFit/>
          </a:bodyPr>
          <a:lstStyle/>
          <a:p>
            <a:r>
              <a:rPr lang="en-US" sz="1200" dirty="0" smtClean="0"/>
              <a:t>Slide from M. Grieser</a:t>
            </a:r>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SR_3"/>
          <p:cNvPicPr>
            <a:picLocks noChangeAspect="1" noChangeArrowheads="1"/>
          </p:cNvPicPr>
          <p:nvPr/>
        </p:nvPicPr>
        <p:blipFill>
          <a:blip r:embed="rId3" cstate="print"/>
          <a:srcRect/>
          <a:stretch>
            <a:fillRect/>
          </a:stretch>
        </p:blipFill>
        <p:spPr bwMode="auto">
          <a:xfrm>
            <a:off x="1036638" y="-171450"/>
            <a:ext cx="6985000" cy="4413250"/>
          </a:xfrm>
          <a:prstGeom prst="rect">
            <a:avLst/>
          </a:prstGeom>
          <a:noFill/>
        </p:spPr>
      </p:pic>
      <p:sp>
        <p:nvSpPr>
          <p:cNvPr id="3" name="Line 6"/>
          <p:cNvSpPr>
            <a:spLocks noChangeShapeType="1"/>
          </p:cNvSpPr>
          <p:nvPr/>
        </p:nvSpPr>
        <p:spPr bwMode="auto">
          <a:xfrm flipH="1" flipV="1">
            <a:off x="2322513" y="2287588"/>
            <a:ext cx="142875" cy="503237"/>
          </a:xfrm>
          <a:prstGeom prst="line">
            <a:avLst/>
          </a:prstGeom>
          <a:noFill/>
          <a:ln w="19050">
            <a:solidFill>
              <a:srgbClr val="339933"/>
            </a:solidFill>
            <a:round/>
            <a:headEnd/>
            <a:tailEnd type="triangle" w="med" len="med"/>
          </a:ln>
          <a:effectLst/>
        </p:spPr>
        <p:txBody>
          <a:bodyPr/>
          <a:lstStyle/>
          <a:p>
            <a:endParaRPr lang="en-US"/>
          </a:p>
        </p:txBody>
      </p:sp>
      <p:sp>
        <p:nvSpPr>
          <p:cNvPr id="4" name="Text Box 7"/>
          <p:cNvSpPr txBox="1">
            <a:spLocks noChangeArrowheads="1"/>
          </p:cNvSpPr>
          <p:nvPr/>
        </p:nvSpPr>
        <p:spPr bwMode="auto">
          <a:xfrm>
            <a:off x="2411413" y="2205038"/>
            <a:ext cx="1062037" cy="457200"/>
          </a:xfrm>
          <a:prstGeom prst="rect">
            <a:avLst/>
          </a:prstGeom>
          <a:noFill/>
          <a:ln w="9525">
            <a:noFill/>
            <a:miter lim="800000"/>
            <a:headEnd/>
            <a:tailEnd/>
          </a:ln>
          <a:effectLst/>
        </p:spPr>
        <p:txBody>
          <a:bodyPr wrap="none">
            <a:spAutoFit/>
          </a:bodyPr>
          <a:lstStyle/>
          <a:p>
            <a:r>
              <a:rPr lang="en-US" sz="2400" b="1" baseline="30000">
                <a:solidFill>
                  <a:srgbClr val="00CC66"/>
                </a:solidFill>
                <a:cs typeface="Times New Roman" pitchFamily="18" charset="0"/>
              </a:rPr>
              <a:t>36</a:t>
            </a:r>
            <a:r>
              <a:rPr lang="en-US" sz="2400" b="1">
                <a:solidFill>
                  <a:srgbClr val="00CC66"/>
                </a:solidFill>
                <a:cs typeface="Times New Roman" pitchFamily="18" charset="0"/>
              </a:rPr>
              <a:t>Ar</a:t>
            </a:r>
            <a:r>
              <a:rPr lang="en-US" sz="2400" b="1" baseline="30000">
                <a:solidFill>
                  <a:srgbClr val="00CC66"/>
                </a:solidFill>
                <a:cs typeface="Times New Roman" pitchFamily="18" charset="0"/>
              </a:rPr>
              <a:t>18+</a:t>
            </a:r>
            <a:endParaRPr lang="en-US" sz="2400">
              <a:solidFill>
                <a:srgbClr val="FF0000"/>
              </a:solidFill>
              <a:latin typeface="Symbol" pitchFamily="18" charset="2"/>
              <a:cs typeface="Times New Roman" pitchFamily="18" charset="0"/>
            </a:endParaRPr>
          </a:p>
        </p:txBody>
      </p:sp>
      <p:sp>
        <p:nvSpPr>
          <p:cNvPr id="5" name="Text Box 8"/>
          <p:cNvSpPr txBox="1">
            <a:spLocks noChangeArrowheads="1"/>
          </p:cNvSpPr>
          <p:nvPr/>
        </p:nvSpPr>
        <p:spPr bwMode="auto">
          <a:xfrm>
            <a:off x="1187450" y="2852738"/>
            <a:ext cx="1011238" cy="457200"/>
          </a:xfrm>
          <a:prstGeom prst="rect">
            <a:avLst/>
          </a:prstGeom>
          <a:noFill/>
          <a:ln w="9525">
            <a:noFill/>
            <a:miter lim="800000"/>
            <a:headEnd/>
            <a:tailEnd/>
          </a:ln>
          <a:effectLst/>
        </p:spPr>
        <p:txBody>
          <a:bodyPr wrap="none">
            <a:spAutoFit/>
          </a:bodyPr>
          <a:lstStyle/>
          <a:p>
            <a:r>
              <a:rPr lang="en-US" sz="2400" b="1" baseline="30000">
                <a:solidFill>
                  <a:srgbClr val="0066FF"/>
                </a:solidFill>
                <a:cs typeface="Times New Roman" pitchFamily="18" charset="0"/>
              </a:rPr>
              <a:t>35</a:t>
            </a:r>
            <a:r>
              <a:rPr lang="en-US" sz="2400" b="1">
                <a:solidFill>
                  <a:srgbClr val="0066FF"/>
                </a:solidFill>
                <a:cs typeface="Times New Roman" pitchFamily="18" charset="0"/>
              </a:rPr>
              <a:t>Cl</a:t>
            </a:r>
            <a:r>
              <a:rPr lang="en-US" sz="2400" b="1" baseline="30000">
                <a:solidFill>
                  <a:srgbClr val="0066FF"/>
                </a:solidFill>
                <a:cs typeface="Times New Roman" pitchFamily="18" charset="0"/>
              </a:rPr>
              <a:t>16+</a:t>
            </a:r>
          </a:p>
        </p:txBody>
      </p:sp>
      <p:sp>
        <p:nvSpPr>
          <p:cNvPr id="6" name="Line 9"/>
          <p:cNvSpPr>
            <a:spLocks noChangeShapeType="1"/>
          </p:cNvSpPr>
          <p:nvPr/>
        </p:nvSpPr>
        <p:spPr bwMode="auto">
          <a:xfrm flipH="1">
            <a:off x="2039938" y="2852738"/>
            <a:ext cx="360362" cy="0"/>
          </a:xfrm>
          <a:prstGeom prst="line">
            <a:avLst/>
          </a:prstGeom>
          <a:noFill/>
          <a:ln w="12700">
            <a:solidFill>
              <a:srgbClr val="0000FF"/>
            </a:solidFill>
            <a:round/>
            <a:headEnd/>
            <a:tailEnd type="triangle" w="med" len="med"/>
          </a:ln>
          <a:effectLst/>
        </p:spPr>
        <p:txBody>
          <a:bodyPr/>
          <a:lstStyle/>
          <a:p>
            <a:endParaRPr lang="en-US"/>
          </a:p>
        </p:txBody>
      </p:sp>
      <p:sp>
        <p:nvSpPr>
          <p:cNvPr id="7" name="Line 10"/>
          <p:cNvSpPr>
            <a:spLocks noChangeShapeType="1"/>
          </p:cNvSpPr>
          <p:nvPr/>
        </p:nvSpPr>
        <p:spPr bwMode="auto">
          <a:xfrm>
            <a:off x="5148263" y="2420938"/>
            <a:ext cx="9525" cy="574675"/>
          </a:xfrm>
          <a:prstGeom prst="line">
            <a:avLst/>
          </a:prstGeom>
          <a:noFill/>
          <a:ln w="12700">
            <a:solidFill>
              <a:schemeClr val="hlink"/>
            </a:solidFill>
            <a:round/>
            <a:headEnd/>
            <a:tailEnd type="triangle" w="med" len="med"/>
          </a:ln>
          <a:effectLst/>
        </p:spPr>
        <p:txBody>
          <a:bodyPr/>
          <a:lstStyle/>
          <a:p>
            <a:endParaRPr lang="en-US"/>
          </a:p>
        </p:txBody>
      </p:sp>
      <p:sp>
        <p:nvSpPr>
          <p:cNvPr id="8" name="Line 12"/>
          <p:cNvSpPr>
            <a:spLocks noChangeShapeType="1"/>
          </p:cNvSpPr>
          <p:nvPr/>
        </p:nvSpPr>
        <p:spPr bwMode="auto">
          <a:xfrm>
            <a:off x="2898775" y="3079750"/>
            <a:ext cx="4602163" cy="22225"/>
          </a:xfrm>
          <a:prstGeom prst="line">
            <a:avLst/>
          </a:prstGeom>
          <a:noFill/>
          <a:ln w="28575">
            <a:solidFill>
              <a:srgbClr val="FF3300"/>
            </a:solidFill>
            <a:round/>
            <a:headEnd type="triangle" w="med" len="med"/>
            <a:tailEnd type="triangle" w="med" len="med"/>
          </a:ln>
          <a:effectLst/>
        </p:spPr>
        <p:txBody>
          <a:bodyPr/>
          <a:lstStyle/>
          <a:p>
            <a:endParaRPr lang="en-US"/>
          </a:p>
        </p:txBody>
      </p:sp>
      <p:sp>
        <p:nvSpPr>
          <p:cNvPr id="9" name="Line 13"/>
          <p:cNvSpPr>
            <a:spLocks noChangeShapeType="1"/>
          </p:cNvSpPr>
          <p:nvPr/>
        </p:nvSpPr>
        <p:spPr bwMode="auto">
          <a:xfrm flipH="1">
            <a:off x="2620963" y="3213100"/>
            <a:ext cx="576262" cy="1150938"/>
          </a:xfrm>
          <a:prstGeom prst="line">
            <a:avLst/>
          </a:prstGeom>
          <a:noFill/>
          <a:ln w="9525">
            <a:solidFill>
              <a:srgbClr val="FF3300"/>
            </a:solidFill>
            <a:round/>
            <a:headEnd type="triangle" w="med" len="med"/>
            <a:tailEnd/>
          </a:ln>
          <a:effectLst/>
        </p:spPr>
        <p:txBody>
          <a:bodyPr/>
          <a:lstStyle/>
          <a:p>
            <a:endParaRPr lang="en-US"/>
          </a:p>
        </p:txBody>
      </p:sp>
      <p:sp>
        <p:nvSpPr>
          <p:cNvPr id="10" name="Text Box 14"/>
          <p:cNvSpPr txBox="1">
            <a:spLocks noChangeArrowheads="1"/>
          </p:cNvSpPr>
          <p:nvPr/>
        </p:nvSpPr>
        <p:spPr bwMode="auto">
          <a:xfrm>
            <a:off x="1598613" y="4292600"/>
            <a:ext cx="7545387" cy="1616075"/>
          </a:xfrm>
          <a:prstGeom prst="rect">
            <a:avLst/>
          </a:prstGeom>
          <a:noFill/>
          <a:ln w="9525">
            <a:noFill/>
            <a:miter lim="800000"/>
            <a:headEnd/>
            <a:tailEnd/>
          </a:ln>
          <a:effectLst/>
        </p:spPr>
        <p:txBody>
          <a:bodyPr wrap="none">
            <a:spAutoFit/>
          </a:bodyPr>
          <a:lstStyle/>
          <a:p>
            <a:r>
              <a:rPr lang="en-US">
                <a:solidFill>
                  <a:srgbClr val="FF3300"/>
                </a:solidFill>
              </a:rPr>
              <a:t>Background:</a:t>
            </a:r>
            <a:r>
              <a:rPr lang="en-US"/>
              <a:t> </a:t>
            </a:r>
            <a:r>
              <a:rPr lang="en-US">
                <a:solidFill>
                  <a:srgbClr val="0000FF"/>
                </a:solidFill>
              </a:rPr>
              <a:t>electron capture in  residual gas, very sensitive to </a:t>
            </a:r>
            <a:r>
              <a:rPr lang="en-US"/>
              <a:t>C,N,O…</a:t>
            </a:r>
          </a:p>
          <a:p>
            <a:r>
              <a:rPr lang="en-US">
                <a:solidFill>
                  <a:srgbClr val="0033CC"/>
                </a:solidFill>
              </a:rPr>
              <a:t>                      </a:t>
            </a:r>
            <a:r>
              <a:rPr lang="en-US"/>
              <a:t>T</a:t>
            </a:r>
            <a:r>
              <a:rPr lang="en-US" baseline="-25000"/>
              <a:t>cap</a:t>
            </a:r>
            <a:r>
              <a:rPr lang="en-US">
                <a:sym typeface="Symbol" pitchFamily="18" charset="2"/>
              </a:rPr>
              <a:t></a:t>
            </a:r>
            <a:r>
              <a:rPr lang="en-US"/>
              <a:t> 3000s</a:t>
            </a:r>
            <a:r>
              <a:rPr lang="en-US">
                <a:solidFill>
                  <a:srgbClr val="0033CC"/>
                </a:solidFill>
              </a:rPr>
              <a:t> at </a:t>
            </a:r>
            <a:r>
              <a:rPr lang="en-US"/>
              <a:t>p=5</a:t>
            </a:r>
            <a:r>
              <a:rPr lang="en-US">
                <a:cs typeface="Times New Roman" pitchFamily="18" charset="0"/>
              </a:rPr>
              <a:t>·10</a:t>
            </a:r>
            <a:r>
              <a:rPr lang="en-US" baseline="30000">
                <a:cs typeface="Times New Roman" pitchFamily="18" charset="0"/>
              </a:rPr>
              <a:t>-11</a:t>
            </a:r>
            <a:r>
              <a:rPr lang="en-US">
                <a:cs typeface="Times New Roman" pitchFamily="18" charset="0"/>
              </a:rPr>
              <a:t> mbar </a:t>
            </a:r>
            <a:r>
              <a:rPr lang="en-US">
                <a:solidFill>
                  <a:srgbClr val="0000FF"/>
                </a:solidFill>
                <a:cs typeface="Times New Roman" pitchFamily="18" charset="0"/>
              </a:rPr>
              <a:t>and normal TSR residual </a:t>
            </a:r>
          </a:p>
          <a:p>
            <a:r>
              <a:rPr lang="en-US">
                <a:solidFill>
                  <a:srgbClr val="0000FF"/>
                </a:solidFill>
                <a:cs typeface="Times New Roman" pitchFamily="18" charset="0"/>
              </a:rPr>
              <a:t>                       gas composition</a:t>
            </a:r>
          </a:p>
          <a:p>
            <a:r>
              <a:rPr lang="en-US">
                <a:solidFill>
                  <a:srgbClr val="0033CC"/>
                </a:solidFill>
                <a:cs typeface="Times New Roman" pitchFamily="18" charset="0"/>
              </a:rPr>
              <a:t>                      </a:t>
            </a:r>
            <a:r>
              <a:rPr lang="en-US">
                <a:solidFill>
                  <a:srgbClr val="0000FF"/>
                </a:solidFill>
                <a:cs typeface="Times New Roman" pitchFamily="18" charset="0"/>
                <a:sym typeface="Symbol" pitchFamily="18" charset="2"/>
              </a:rPr>
              <a:t>background counting rate for</a:t>
            </a:r>
          </a:p>
          <a:p>
            <a:r>
              <a:rPr lang="en-US">
                <a:solidFill>
                  <a:srgbClr val="0033CC"/>
                </a:solidFill>
                <a:cs typeface="Times New Roman" pitchFamily="18" charset="0"/>
                <a:sym typeface="Symbol" pitchFamily="18" charset="2"/>
              </a:rPr>
              <a:t>                       </a:t>
            </a:r>
          </a:p>
        </p:txBody>
      </p:sp>
      <p:sp>
        <p:nvSpPr>
          <p:cNvPr id="11" name="Text Box 15"/>
          <p:cNvSpPr txBox="1">
            <a:spLocks noChangeArrowheads="1"/>
          </p:cNvSpPr>
          <p:nvPr/>
        </p:nvSpPr>
        <p:spPr bwMode="auto">
          <a:xfrm>
            <a:off x="4140200" y="3068638"/>
            <a:ext cx="336550" cy="396875"/>
          </a:xfrm>
          <a:prstGeom prst="rect">
            <a:avLst/>
          </a:prstGeom>
          <a:noFill/>
          <a:ln w="9525">
            <a:noFill/>
            <a:miter lim="800000"/>
            <a:headEnd/>
            <a:tailEnd/>
          </a:ln>
          <a:effectLst/>
        </p:spPr>
        <p:txBody>
          <a:bodyPr wrap="none">
            <a:spAutoFit/>
          </a:bodyPr>
          <a:lstStyle/>
          <a:p>
            <a:r>
              <a:rPr lang="en-US">
                <a:solidFill>
                  <a:srgbClr val="FF3300"/>
                </a:solidFill>
              </a:rPr>
              <a:t>l</a:t>
            </a:r>
            <a:r>
              <a:rPr lang="en-US" baseline="-25000">
                <a:solidFill>
                  <a:srgbClr val="FF3300"/>
                </a:solidFill>
              </a:rPr>
              <a:t>d</a:t>
            </a:r>
          </a:p>
        </p:txBody>
      </p:sp>
      <p:sp>
        <p:nvSpPr>
          <p:cNvPr id="12" name="Text Box 4"/>
          <p:cNvSpPr txBox="1">
            <a:spLocks noChangeArrowheads="1"/>
          </p:cNvSpPr>
          <p:nvPr/>
        </p:nvSpPr>
        <p:spPr bwMode="auto">
          <a:xfrm>
            <a:off x="250825" y="260350"/>
            <a:ext cx="8774113" cy="549275"/>
          </a:xfrm>
          <a:prstGeom prst="rect">
            <a:avLst/>
          </a:prstGeom>
          <a:noFill/>
          <a:ln w="9525">
            <a:noFill/>
            <a:miter lim="800000"/>
            <a:headEnd/>
            <a:tailEnd/>
          </a:ln>
          <a:effectLst/>
        </p:spPr>
        <p:txBody>
          <a:bodyPr wrap="none">
            <a:spAutoFit/>
          </a:bodyPr>
          <a:lstStyle/>
          <a:p>
            <a:r>
              <a:rPr lang="en-GB" sz="3000" b="1">
                <a:solidFill>
                  <a:srgbClr val="FF0000"/>
                </a:solidFill>
              </a:rPr>
              <a:t>Some remarks on </a:t>
            </a:r>
            <a:r>
              <a:rPr lang="en-GB" sz="3000" b="1" baseline="30000">
                <a:solidFill>
                  <a:srgbClr val="FF0000"/>
                </a:solidFill>
              </a:rPr>
              <a:t>35</a:t>
            </a:r>
            <a:r>
              <a:rPr lang="en-GB" sz="3000" b="1">
                <a:solidFill>
                  <a:srgbClr val="FF0000"/>
                </a:solidFill>
              </a:rPr>
              <a:t>Cl</a:t>
            </a:r>
            <a:r>
              <a:rPr lang="en-GB" sz="3000" b="1" baseline="30000">
                <a:solidFill>
                  <a:srgbClr val="FF0000"/>
                </a:solidFill>
              </a:rPr>
              <a:t>17+</a:t>
            </a:r>
            <a:r>
              <a:rPr lang="en-GB" sz="3000" b="1">
                <a:solidFill>
                  <a:srgbClr val="FF0000"/>
                </a:solidFill>
              </a:rPr>
              <a:t> + p</a:t>
            </a:r>
            <a:r>
              <a:rPr lang="en-GB" sz="3000" b="1">
                <a:solidFill>
                  <a:srgbClr val="FF0000"/>
                </a:solidFill>
                <a:cs typeface="Times New Roman" pitchFamily="18" charset="0"/>
              </a:rPr>
              <a:t>→ </a:t>
            </a:r>
            <a:r>
              <a:rPr lang="en-GB" sz="3000" b="1" baseline="30000">
                <a:solidFill>
                  <a:srgbClr val="FF0000"/>
                </a:solidFill>
                <a:latin typeface="Symbol" pitchFamily="18" charset="2"/>
                <a:cs typeface="Times New Roman" pitchFamily="18" charset="0"/>
              </a:rPr>
              <a:t>36</a:t>
            </a:r>
            <a:r>
              <a:rPr lang="en-GB" sz="3000" b="1">
                <a:solidFill>
                  <a:srgbClr val="FF0000"/>
                </a:solidFill>
                <a:latin typeface="Symbol" pitchFamily="18" charset="2"/>
                <a:cs typeface="Times New Roman" pitchFamily="18" charset="0"/>
              </a:rPr>
              <a:t>A</a:t>
            </a:r>
            <a:r>
              <a:rPr lang="en-GB" sz="3000" b="1">
                <a:solidFill>
                  <a:srgbClr val="FF0000"/>
                </a:solidFill>
                <a:cs typeface="Times New Roman" pitchFamily="18" charset="0"/>
              </a:rPr>
              <a:t>r</a:t>
            </a:r>
            <a:r>
              <a:rPr lang="en-GB" sz="3000" b="1" baseline="30000">
                <a:solidFill>
                  <a:srgbClr val="FF0000"/>
                </a:solidFill>
                <a:latin typeface="Symbol" pitchFamily="18" charset="2"/>
                <a:cs typeface="Times New Roman" pitchFamily="18" charset="0"/>
              </a:rPr>
              <a:t>18+</a:t>
            </a:r>
            <a:r>
              <a:rPr lang="en-GB" sz="3000" b="1">
                <a:solidFill>
                  <a:srgbClr val="FF0000"/>
                </a:solidFill>
                <a:cs typeface="Times New Roman" pitchFamily="18" charset="0"/>
              </a:rPr>
              <a:t> + </a:t>
            </a:r>
            <a:r>
              <a:rPr lang="en-GB" sz="3000" b="1">
                <a:solidFill>
                  <a:srgbClr val="FF0000"/>
                </a:solidFill>
                <a:latin typeface="Symbol" pitchFamily="18" charset="2"/>
                <a:cs typeface="Times New Roman" pitchFamily="18" charset="0"/>
              </a:rPr>
              <a:t>g </a:t>
            </a:r>
            <a:r>
              <a:rPr lang="en-GB" sz="3000" b="1">
                <a:solidFill>
                  <a:srgbClr val="FF0000"/>
                </a:solidFill>
                <a:cs typeface="Times New Roman" pitchFamily="18" charset="0"/>
              </a:rPr>
              <a:t>at the</a:t>
            </a:r>
            <a:r>
              <a:rPr lang="en-GB" sz="3000" b="1">
                <a:solidFill>
                  <a:srgbClr val="FF0000"/>
                </a:solidFill>
                <a:latin typeface="Symbol" pitchFamily="18" charset="2"/>
                <a:cs typeface="Times New Roman" pitchFamily="18" charset="0"/>
              </a:rPr>
              <a:t> </a:t>
            </a:r>
            <a:r>
              <a:rPr lang="en-GB" sz="3000" b="1">
                <a:solidFill>
                  <a:srgbClr val="FF0000"/>
                </a:solidFill>
                <a:cs typeface="Times New Roman" pitchFamily="18" charset="0"/>
              </a:rPr>
              <a:t>TSR</a:t>
            </a:r>
          </a:p>
        </p:txBody>
      </p:sp>
      <p:sp>
        <p:nvSpPr>
          <p:cNvPr id="13" name="Text Box 18"/>
          <p:cNvSpPr txBox="1">
            <a:spLocks noChangeArrowheads="1"/>
          </p:cNvSpPr>
          <p:nvPr/>
        </p:nvSpPr>
        <p:spPr bwMode="auto">
          <a:xfrm>
            <a:off x="2843213" y="836613"/>
            <a:ext cx="3900487" cy="396875"/>
          </a:xfrm>
          <a:prstGeom prst="rect">
            <a:avLst/>
          </a:prstGeom>
          <a:noFill/>
          <a:ln w="9525">
            <a:noFill/>
            <a:miter lim="800000"/>
            <a:headEnd/>
            <a:tailEnd/>
          </a:ln>
          <a:effectLst/>
        </p:spPr>
        <p:txBody>
          <a:bodyPr wrap="none">
            <a:spAutoFit/>
          </a:bodyPr>
          <a:lstStyle/>
          <a:p>
            <a:r>
              <a:rPr lang="en-US">
                <a:solidFill>
                  <a:srgbClr val="0000FF"/>
                </a:solidFill>
              </a:rPr>
              <a:t>stored ion beam </a:t>
            </a:r>
            <a:r>
              <a:rPr lang="en-US" baseline="30000"/>
              <a:t>35</a:t>
            </a:r>
            <a:r>
              <a:rPr lang="en-US"/>
              <a:t>Cl</a:t>
            </a:r>
            <a:r>
              <a:rPr lang="en-US" baseline="30000"/>
              <a:t>17+</a:t>
            </a:r>
            <a:r>
              <a:rPr lang="en-US" baseline="30000">
                <a:solidFill>
                  <a:srgbClr val="0000FF"/>
                </a:solidFill>
              </a:rPr>
              <a:t> </a:t>
            </a:r>
            <a:r>
              <a:rPr lang="en-US"/>
              <a:t>E=293 MeV</a:t>
            </a:r>
            <a:r>
              <a:rPr lang="en-US">
                <a:solidFill>
                  <a:srgbClr val="0033CC"/>
                </a:solidFill>
              </a:rPr>
              <a:t> </a:t>
            </a:r>
          </a:p>
        </p:txBody>
      </p:sp>
      <p:sp>
        <p:nvSpPr>
          <p:cNvPr id="14" name="Text Box 19"/>
          <p:cNvSpPr txBox="1">
            <a:spLocks noChangeArrowheads="1"/>
          </p:cNvSpPr>
          <p:nvPr/>
        </p:nvSpPr>
        <p:spPr bwMode="auto">
          <a:xfrm>
            <a:off x="4787900" y="1773238"/>
            <a:ext cx="1766888" cy="701675"/>
          </a:xfrm>
          <a:prstGeom prst="rect">
            <a:avLst/>
          </a:prstGeom>
          <a:noFill/>
          <a:ln w="9525">
            <a:noFill/>
            <a:miter lim="800000"/>
            <a:headEnd/>
            <a:tailEnd/>
          </a:ln>
          <a:effectLst/>
        </p:spPr>
        <p:txBody>
          <a:bodyPr wrap="none">
            <a:spAutoFit/>
          </a:bodyPr>
          <a:lstStyle/>
          <a:p>
            <a:r>
              <a:rPr lang="en-US">
                <a:solidFill>
                  <a:schemeClr val="hlink"/>
                </a:solidFill>
              </a:rPr>
              <a:t>target thickness</a:t>
            </a:r>
          </a:p>
          <a:p>
            <a:r>
              <a:rPr lang="en-US">
                <a:solidFill>
                  <a:schemeClr val="hlink"/>
                </a:solidFill>
              </a:rPr>
              <a:t>n</a:t>
            </a:r>
            <a:r>
              <a:rPr lang="en-US" baseline="-25000">
                <a:solidFill>
                  <a:schemeClr val="hlink"/>
                </a:solidFill>
              </a:rPr>
              <a:t>t</a:t>
            </a:r>
            <a:r>
              <a:rPr lang="en-US">
                <a:solidFill>
                  <a:schemeClr val="hlink"/>
                </a:solidFill>
              </a:rPr>
              <a:t>=3</a:t>
            </a:r>
            <a:r>
              <a:rPr lang="en-US">
                <a:solidFill>
                  <a:schemeClr val="hlink"/>
                </a:solidFill>
                <a:cs typeface="Times New Roman" pitchFamily="18" charset="0"/>
              </a:rPr>
              <a:t>·10</a:t>
            </a:r>
            <a:r>
              <a:rPr lang="en-US" baseline="30000">
                <a:solidFill>
                  <a:schemeClr val="hlink"/>
                </a:solidFill>
                <a:cs typeface="Times New Roman" pitchFamily="18" charset="0"/>
              </a:rPr>
              <a:t>11</a:t>
            </a:r>
            <a:r>
              <a:rPr lang="en-US">
                <a:solidFill>
                  <a:schemeClr val="hlink"/>
                </a:solidFill>
                <a:cs typeface="Times New Roman" pitchFamily="18" charset="0"/>
              </a:rPr>
              <a:t> 1/cm</a:t>
            </a:r>
            <a:r>
              <a:rPr lang="en-US" baseline="30000">
                <a:solidFill>
                  <a:schemeClr val="hlink"/>
                </a:solidFill>
                <a:cs typeface="Times New Roman" pitchFamily="18" charset="0"/>
              </a:rPr>
              <a:t>2</a:t>
            </a:r>
          </a:p>
        </p:txBody>
      </p:sp>
      <p:sp>
        <p:nvSpPr>
          <p:cNvPr id="15" name="Text Box 20"/>
          <p:cNvSpPr txBox="1">
            <a:spLocks noChangeArrowheads="1"/>
          </p:cNvSpPr>
          <p:nvPr/>
        </p:nvSpPr>
        <p:spPr bwMode="auto">
          <a:xfrm>
            <a:off x="323850" y="3213100"/>
            <a:ext cx="1652588" cy="701675"/>
          </a:xfrm>
          <a:prstGeom prst="rect">
            <a:avLst/>
          </a:prstGeom>
          <a:solidFill>
            <a:schemeClr val="bg1"/>
          </a:solidFill>
          <a:ln w="9525">
            <a:noFill/>
            <a:miter lim="800000"/>
            <a:headEnd/>
            <a:tailEnd/>
          </a:ln>
          <a:effectLst/>
        </p:spPr>
        <p:txBody>
          <a:bodyPr wrap="none">
            <a:spAutoFit/>
          </a:bodyPr>
          <a:lstStyle/>
          <a:p>
            <a:r>
              <a:rPr lang="en-US">
                <a:solidFill>
                  <a:srgbClr val="0000FF"/>
                </a:solidFill>
              </a:rPr>
              <a:t>R</a:t>
            </a:r>
            <a:r>
              <a:rPr lang="en-US">
                <a:solidFill>
                  <a:srgbClr val="0000FF"/>
                </a:solidFill>
                <a:sym typeface="Symbol" pitchFamily="18" charset="2"/>
              </a:rPr>
              <a:t>20000 1/s</a:t>
            </a:r>
          </a:p>
          <a:p>
            <a:r>
              <a:rPr lang="en-US">
                <a:solidFill>
                  <a:srgbClr val="0000FF"/>
                </a:solidFill>
              </a:rPr>
              <a:t>R</a:t>
            </a:r>
            <a:r>
              <a:rPr lang="en-US" baseline="-25000">
                <a:solidFill>
                  <a:srgbClr val="0000FF"/>
                </a:solidFill>
              </a:rPr>
              <a:t>bg</a:t>
            </a:r>
            <a:r>
              <a:rPr lang="en-US">
                <a:solidFill>
                  <a:srgbClr val="0000FF"/>
                </a:solidFill>
                <a:sym typeface="Symbol" pitchFamily="18" charset="2"/>
              </a:rPr>
              <a:t>30000 1/s</a:t>
            </a:r>
          </a:p>
        </p:txBody>
      </p:sp>
      <p:graphicFrame>
        <p:nvGraphicFramePr>
          <p:cNvPr id="16" name="Object 21"/>
          <p:cNvGraphicFramePr>
            <a:graphicFrameLocks noChangeAspect="1"/>
          </p:cNvGraphicFramePr>
          <p:nvPr/>
        </p:nvGraphicFramePr>
        <p:xfrm>
          <a:off x="3419475" y="5661025"/>
          <a:ext cx="1439863" cy="730250"/>
        </p:xfrm>
        <a:graphic>
          <a:graphicData uri="http://schemas.openxmlformats.org/presentationml/2006/ole">
            <p:oleObj spid="_x0000_s157698" name="Formel" r:id="rId4" imgW="876240" imgH="444240" progId="Equation.3">
              <p:embed/>
            </p:oleObj>
          </a:graphicData>
        </a:graphic>
      </p:graphicFrame>
      <p:sp>
        <p:nvSpPr>
          <p:cNvPr id="17" name="Line 22"/>
          <p:cNvSpPr>
            <a:spLocks noChangeShapeType="1"/>
          </p:cNvSpPr>
          <p:nvPr/>
        </p:nvSpPr>
        <p:spPr bwMode="auto">
          <a:xfrm flipH="1">
            <a:off x="4637088" y="3689350"/>
            <a:ext cx="1079500" cy="0"/>
          </a:xfrm>
          <a:prstGeom prst="line">
            <a:avLst/>
          </a:prstGeom>
          <a:noFill/>
          <a:ln w="19050">
            <a:solidFill>
              <a:srgbClr val="339933"/>
            </a:solidFill>
            <a:round/>
            <a:headEnd/>
            <a:tailEnd type="triangle" w="med" len="med"/>
          </a:ln>
          <a:effectLst/>
        </p:spPr>
        <p:txBody>
          <a:bodyPr/>
          <a:lstStyle/>
          <a:p>
            <a:endParaRPr lang="en-US"/>
          </a:p>
        </p:txBody>
      </p:sp>
      <p:sp>
        <p:nvSpPr>
          <p:cNvPr id="18" name="Text Box 23"/>
          <p:cNvSpPr txBox="1">
            <a:spLocks noChangeArrowheads="1"/>
          </p:cNvSpPr>
          <p:nvPr/>
        </p:nvSpPr>
        <p:spPr bwMode="auto">
          <a:xfrm>
            <a:off x="5148263" y="5589588"/>
            <a:ext cx="3365500" cy="1006475"/>
          </a:xfrm>
          <a:prstGeom prst="rect">
            <a:avLst/>
          </a:prstGeom>
          <a:noFill/>
          <a:ln w="9525">
            <a:noFill/>
            <a:miter lim="800000"/>
            <a:headEnd/>
            <a:tailEnd/>
          </a:ln>
          <a:effectLst/>
        </p:spPr>
        <p:txBody>
          <a:bodyPr wrap="none">
            <a:spAutoFit/>
          </a:bodyPr>
          <a:lstStyle/>
          <a:p>
            <a:r>
              <a:rPr lang="en-US"/>
              <a:t>T</a:t>
            </a:r>
            <a:r>
              <a:rPr lang="en-US" baseline="-25000"/>
              <a:t>cap</a:t>
            </a:r>
            <a:r>
              <a:rPr lang="en-US"/>
              <a:t>- </a:t>
            </a:r>
            <a:r>
              <a:rPr lang="en-US">
                <a:solidFill>
                  <a:srgbClr val="0000FF"/>
                </a:solidFill>
              </a:rPr>
              <a:t>capture life time</a:t>
            </a:r>
          </a:p>
          <a:p>
            <a:r>
              <a:rPr lang="en-US"/>
              <a:t>C</a:t>
            </a:r>
            <a:r>
              <a:rPr lang="en-US" baseline="-25000"/>
              <a:t>0</a:t>
            </a:r>
            <a:r>
              <a:rPr lang="en-US"/>
              <a:t>- </a:t>
            </a:r>
            <a:r>
              <a:rPr lang="en-US">
                <a:solidFill>
                  <a:srgbClr val="0000FF"/>
                </a:solidFill>
              </a:rPr>
              <a:t>circumference of the TSR</a:t>
            </a:r>
          </a:p>
          <a:p>
            <a:r>
              <a:rPr lang="en-US"/>
              <a:t>l</a:t>
            </a:r>
            <a:r>
              <a:rPr lang="en-US" baseline="-25000"/>
              <a:t>d</a:t>
            </a:r>
            <a:r>
              <a:rPr lang="en-US"/>
              <a:t>- </a:t>
            </a:r>
            <a:r>
              <a:rPr lang="en-US">
                <a:solidFill>
                  <a:srgbClr val="0000FF"/>
                </a:solidFill>
              </a:rPr>
              <a:t>distance between two dipole</a:t>
            </a:r>
          </a:p>
        </p:txBody>
      </p:sp>
      <p:sp>
        <p:nvSpPr>
          <p:cNvPr id="19" name="Text Box 24"/>
          <p:cNvSpPr txBox="1">
            <a:spLocks noChangeArrowheads="1"/>
          </p:cNvSpPr>
          <p:nvPr/>
        </p:nvSpPr>
        <p:spPr bwMode="auto">
          <a:xfrm>
            <a:off x="2268538" y="1312863"/>
            <a:ext cx="1508125" cy="1006475"/>
          </a:xfrm>
          <a:prstGeom prst="rect">
            <a:avLst/>
          </a:prstGeom>
          <a:noFill/>
          <a:ln w="9525">
            <a:noFill/>
            <a:miter lim="800000"/>
            <a:headEnd/>
            <a:tailEnd/>
          </a:ln>
          <a:effectLst/>
        </p:spPr>
        <p:txBody>
          <a:bodyPr wrap="none">
            <a:spAutoFit/>
          </a:bodyPr>
          <a:lstStyle/>
          <a:p>
            <a:r>
              <a:rPr lang="en-US" b="1">
                <a:solidFill>
                  <a:srgbClr val="FF3300"/>
                </a:solidFill>
              </a:rPr>
              <a:t>assumption:</a:t>
            </a:r>
          </a:p>
          <a:p>
            <a:r>
              <a:rPr lang="en-US">
                <a:solidFill>
                  <a:srgbClr val="FF3300"/>
                </a:solidFill>
                <a:latin typeface="Symbol" pitchFamily="18" charset="2"/>
              </a:rPr>
              <a:t>s</a:t>
            </a:r>
            <a:r>
              <a:rPr lang="en-US">
                <a:solidFill>
                  <a:srgbClr val="FF3300"/>
                </a:solidFill>
                <a:sym typeface="Symbol" pitchFamily="18" charset="2"/>
              </a:rPr>
              <a:t>10 mb</a:t>
            </a:r>
          </a:p>
          <a:p>
            <a:r>
              <a:rPr lang="en-US">
                <a:solidFill>
                  <a:srgbClr val="FF3300"/>
                </a:solidFill>
                <a:sym typeface="Symbol" pitchFamily="18" charset="2"/>
              </a:rPr>
              <a:t> </a:t>
            </a:r>
            <a:r>
              <a:rPr lang="en-US" b="1">
                <a:solidFill>
                  <a:srgbClr val="FF3300"/>
                </a:solidFill>
                <a:sym typeface="Symbol" pitchFamily="18" charset="2"/>
              </a:rPr>
              <a:t>R1 1/s</a:t>
            </a:r>
          </a:p>
        </p:txBody>
      </p:sp>
      <p:sp>
        <p:nvSpPr>
          <p:cNvPr id="20" name="Text Box 25"/>
          <p:cNvSpPr txBox="1">
            <a:spLocks noChangeArrowheads="1"/>
          </p:cNvSpPr>
          <p:nvPr/>
        </p:nvSpPr>
        <p:spPr bwMode="auto">
          <a:xfrm>
            <a:off x="4119563" y="3786188"/>
            <a:ext cx="1046162" cy="396875"/>
          </a:xfrm>
          <a:prstGeom prst="rect">
            <a:avLst/>
          </a:prstGeom>
          <a:noFill/>
          <a:ln w="9525">
            <a:noFill/>
            <a:miter lim="800000"/>
            <a:headEnd/>
            <a:tailEnd/>
          </a:ln>
          <a:effectLst/>
        </p:spPr>
        <p:txBody>
          <a:bodyPr wrap="none">
            <a:spAutoFit/>
          </a:bodyPr>
          <a:lstStyle/>
          <a:p>
            <a:r>
              <a:rPr lang="en-US">
                <a:solidFill>
                  <a:srgbClr val="339933"/>
                </a:solidFill>
              </a:rPr>
              <a:t>I= 1 mA</a:t>
            </a:r>
          </a:p>
        </p:txBody>
      </p:sp>
      <p:sp>
        <p:nvSpPr>
          <p:cNvPr id="21" name="Text Box 26"/>
          <p:cNvSpPr txBox="1">
            <a:spLocks noChangeArrowheads="1"/>
          </p:cNvSpPr>
          <p:nvPr/>
        </p:nvSpPr>
        <p:spPr bwMode="auto">
          <a:xfrm>
            <a:off x="5148263" y="3789363"/>
            <a:ext cx="1408112" cy="396875"/>
          </a:xfrm>
          <a:prstGeom prst="rect">
            <a:avLst/>
          </a:prstGeom>
          <a:noFill/>
          <a:ln w="9525">
            <a:noFill/>
            <a:miter lim="800000"/>
            <a:headEnd/>
            <a:tailEnd/>
          </a:ln>
          <a:effectLst/>
        </p:spPr>
        <p:txBody>
          <a:bodyPr wrap="none">
            <a:spAutoFit/>
          </a:bodyPr>
          <a:lstStyle/>
          <a:p>
            <a:r>
              <a:rPr lang="en-US">
                <a:solidFill>
                  <a:srgbClr val="339933"/>
                </a:solidFill>
                <a:sym typeface="Symbol" pitchFamily="18" charset="2"/>
              </a:rPr>
              <a:t> </a:t>
            </a:r>
            <a:r>
              <a:rPr lang="en-US">
                <a:solidFill>
                  <a:srgbClr val="339933"/>
                </a:solidFill>
              </a:rPr>
              <a:t>N=5</a:t>
            </a:r>
            <a:r>
              <a:rPr lang="en-US">
                <a:solidFill>
                  <a:srgbClr val="339933"/>
                </a:solidFill>
                <a:cs typeface="Times New Roman" pitchFamily="18" charset="0"/>
              </a:rPr>
              <a:t>·10</a:t>
            </a:r>
            <a:r>
              <a:rPr lang="en-US" baseline="30000">
                <a:solidFill>
                  <a:srgbClr val="339933"/>
                </a:solidFill>
                <a:cs typeface="Times New Roman" pitchFamily="18" charset="0"/>
              </a:rPr>
              <a:t>8 </a:t>
            </a:r>
          </a:p>
        </p:txBody>
      </p:sp>
      <p:sp>
        <p:nvSpPr>
          <p:cNvPr id="22" name="Line 27"/>
          <p:cNvSpPr>
            <a:spLocks noChangeShapeType="1"/>
          </p:cNvSpPr>
          <p:nvPr/>
        </p:nvSpPr>
        <p:spPr bwMode="auto">
          <a:xfrm flipH="1" flipV="1">
            <a:off x="611188" y="3933825"/>
            <a:ext cx="2808287" cy="2016125"/>
          </a:xfrm>
          <a:prstGeom prst="line">
            <a:avLst/>
          </a:prstGeom>
          <a:noFill/>
          <a:ln w="9525">
            <a:solidFill>
              <a:schemeClr val="tx1"/>
            </a:solidFill>
            <a:round/>
            <a:headEnd/>
            <a:tailEnd type="triangle" w="med" len="med"/>
          </a:ln>
          <a:effectLst/>
        </p:spPr>
        <p:txBody>
          <a:bodyPr/>
          <a:lstStyle/>
          <a:p>
            <a:endParaRPr lang="en-US"/>
          </a:p>
        </p:txBody>
      </p:sp>
      <p:sp>
        <p:nvSpPr>
          <p:cNvPr id="23" name="Text Box 28"/>
          <p:cNvSpPr txBox="1">
            <a:spLocks noChangeArrowheads="1"/>
          </p:cNvSpPr>
          <p:nvPr/>
        </p:nvSpPr>
        <p:spPr bwMode="auto">
          <a:xfrm>
            <a:off x="3995738" y="1412875"/>
            <a:ext cx="1839912" cy="396875"/>
          </a:xfrm>
          <a:prstGeom prst="rect">
            <a:avLst/>
          </a:prstGeom>
          <a:noFill/>
          <a:ln w="9525">
            <a:noFill/>
            <a:miter lim="800000"/>
            <a:headEnd/>
            <a:tailEnd/>
          </a:ln>
          <a:effectLst/>
        </p:spPr>
        <p:txBody>
          <a:bodyPr wrap="none">
            <a:spAutoFit/>
          </a:bodyPr>
          <a:lstStyle/>
          <a:p>
            <a:r>
              <a:rPr lang="en-US">
                <a:solidFill>
                  <a:srgbClr val="FF3300"/>
                </a:solidFill>
              </a:rPr>
              <a:t>background free</a:t>
            </a:r>
          </a:p>
        </p:txBody>
      </p:sp>
      <p:sp>
        <p:nvSpPr>
          <p:cNvPr id="24" name="Line 29"/>
          <p:cNvSpPr>
            <a:spLocks noChangeShapeType="1"/>
          </p:cNvSpPr>
          <p:nvPr/>
        </p:nvSpPr>
        <p:spPr bwMode="auto">
          <a:xfrm flipH="1">
            <a:off x="3492500" y="1673225"/>
            <a:ext cx="574675" cy="360363"/>
          </a:xfrm>
          <a:prstGeom prst="line">
            <a:avLst/>
          </a:prstGeom>
          <a:noFill/>
          <a:ln w="9525">
            <a:solidFill>
              <a:srgbClr val="FF3300"/>
            </a:solidFill>
            <a:round/>
            <a:headEnd/>
            <a:tailEnd type="triangle" w="med" len="med"/>
          </a:ln>
          <a:effectLst/>
        </p:spPr>
        <p:txBody>
          <a:bodyPr/>
          <a:lstStyle/>
          <a:p>
            <a:endParaRPr lang="en-US"/>
          </a:p>
        </p:txBody>
      </p:sp>
      <p:sp>
        <p:nvSpPr>
          <p:cNvPr id="25" name="Text Box 30"/>
          <p:cNvSpPr txBox="1">
            <a:spLocks noChangeArrowheads="1"/>
          </p:cNvSpPr>
          <p:nvPr/>
        </p:nvSpPr>
        <p:spPr bwMode="auto">
          <a:xfrm>
            <a:off x="179388" y="5241925"/>
            <a:ext cx="2425700" cy="1616075"/>
          </a:xfrm>
          <a:prstGeom prst="rect">
            <a:avLst/>
          </a:prstGeom>
          <a:noFill/>
          <a:ln w="9525">
            <a:noFill/>
            <a:miter lim="800000"/>
            <a:headEnd/>
            <a:tailEnd/>
          </a:ln>
          <a:effectLst/>
        </p:spPr>
        <p:txBody>
          <a:bodyPr wrap="none">
            <a:spAutoFit/>
          </a:bodyPr>
          <a:lstStyle/>
          <a:p>
            <a:r>
              <a:rPr lang="en-US">
                <a:solidFill>
                  <a:srgbClr val="0000FF"/>
                </a:solidFill>
              </a:rPr>
              <a:t>life time  </a:t>
            </a:r>
            <a:r>
              <a:rPr lang="en-US"/>
              <a:t>T</a:t>
            </a:r>
            <a:r>
              <a:rPr lang="en-US">
                <a:solidFill>
                  <a:srgbClr val="0000FF"/>
                </a:solidFill>
              </a:rPr>
              <a:t> of </a:t>
            </a:r>
            <a:r>
              <a:rPr lang="en-US" baseline="30000"/>
              <a:t>35</a:t>
            </a:r>
            <a:r>
              <a:rPr lang="en-US"/>
              <a:t>Cl</a:t>
            </a:r>
            <a:r>
              <a:rPr lang="en-US" baseline="30000"/>
              <a:t>17+</a:t>
            </a:r>
          </a:p>
          <a:p>
            <a:r>
              <a:rPr lang="en-US">
                <a:solidFill>
                  <a:srgbClr val="0000FF"/>
                </a:solidFill>
              </a:rPr>
              <a:t>determined by REC.</a:t>
            </a:r>
          </a:p>
          <a:p>
            <a:r>
              <a:rPr lang="en-US">
                <a:solidFill>
                  <a:srgbClr val="0000FF"/>
                </a:solidFill>
              </a:rPr>
              <a:t>full electron current</a:t>
            </a:r>
          </a:p>
          <a:p>
            <a:r>
              <a:rPr lang="en-US">
                <a:solidFill>
                  <a:srgbClr val="0000FF"/>
                </a:solidFill>
              </a:rPr>
              <a:t>and </a:t>
            </a:r>
            <a:r>
              <a:rPr lang="en-US">
                <a:latin typeface="Symbol" pitchFamily="18" charset="2"/>
              </a:rPr>
              <a:t>a</a:t>
            </a:r>
            <a:r>
              <a:rPr lang="en-US" baseline="-25000"/>
              <a:t>ex</a:t>
            </a:r>
            <a:r>
              <a:rPr lang="en-US"/>
              <a:t>=9.6</a:t>
            </a:r>
            <a:r>
              <a:rPr lang="en-US">
                <a:solidFill>
                  <a:srgbClr val="0000FF"/>
                </a:solidFill>
              </a:rPr>
              <a:t>:  </a:t>
            </a:r>
            <a:r>
              <a:rPr lang="en-US"/>
              <a:t>T</a:t>
            </a:r>
            <a:r>
              <a:rPr lang="en-US">
                <a:sym typeface="Symbol" pitchFamily="18" charset="2"/>
              </a:rPr>
              <a:t></a:t>
            </a:r>
            <a:r>
              <a:rPr lang="en-US"/>
              <a:t>300 s</a:t>
            </a:r>
          </a:p>
          <a:p>
            <a:r>
              <a:rPr lang="en-US"/>
              <a:t> </a:t>
            </a:r>
          </a:p>
        </p:txBody>
      </p:sp>
      <p:sp>
        <p:nvSpPr>
          <p:cNvPr id="26" name="Text Box 31"/>
          <p:cNvSpPr txBox="1">
            <a:spLocks noChangeArrowheads="1"/>
          </p:cNvSpPr>
          <p:nvPr/>
        </p:nvSpPr>
        <p:spPr bwMode="auto">
          <a:xfrm>
            <a:off x="107950" y="2060575"/>
            <a:ext cx="1049338" cy="701675"/>
          </a:xfrm>
          <a:prstGeom prst="rect">
            <a:avLst/>
          </a:prstGeom>
          <a:noFill/>
          <a:ln w="9525">
            <a:noFill/>
            <a:miter lim="800000"/>
            <a:headEnd/>
            <a:tailEnd/>
          </a:ln>
          <a:effectLst/>
        </p:spPr>
        <p:txBody>
          <a:bodyPr wrap="none">
            <a:spAutoFit/>
          </a:bodyPr>
          <a:lstStyle/>
          <a:p>
            <a:r>
              <a:rPr lang="en-US">
                <a:solidFill>
                  <a:srgbClr val="0000FF"/>
                </a:solidFill>
              </a:rPr>
              <a:t>from the</a:t>
            </a:r>
          </a:p>
          <a:p>
            <a:r>
              <a:rPr lang="en-US">
                <a:solidFill>
                  <a:srgbClr val="0000FF"/>
                </a:solidFill>
              </a:rPr>
              <a:t> target</a:t>
            </a:r>
          </a:p>
        </p:txBody>
      </p:sp>
      <p:sp>
        <p:nvSpPr>
          <p:cNvPr id="27" name="Line 32"/>
          <p:cNvSpPr>
            <a:spLocks noChangeShapeType="1"/>
          </p:cNvSpPr>
          <p:nvPr/>
        </p:nvSpPr>
        <p:spPr bwMode="auto">
          <a:xfrm>
            <a:off x="395288" y="2708275"/>
            <a:ext cx="73025" cy="576263"/>
          </a:xfrm>
          <a:prstGeom prst="line">
            <a:avLst/>
          </a:prstGeom>
          <a:noFill/>
          <a:ln w="12700">
            <a:solidFill>
              <a:srgbClr val="0000FF"/>
            </a:solidFill>
            <a:round/>
            <a:headEnd/>
            <a:tailEnd type="triangle" w="med" len="med"/>
          </a:ln>
          <a:effectLst/>
        </p:spPr>
        <p:txBody>
          <a:bodyPr/>
          <a:lstStyle/>
          <a:p>
            <a:endParaRPr lang="en-US"/>
          </a:p>
        </p:txBody>
      </p:sp>
      <p:sp>
        <p:nvSpPr>
          <p:cNvPr id="28" name="TextBox 27"/>
          <p:cNvSpPr txBox="1"/>
          <p:nvPr/>
        </p:nvSpPr>
        <p:spPr>
          <a:xfrm>
            <a:off x="3610098" y="6460182"/>
            <a:ext cx="1514261" cy="276999"/>
          </a:xfrm>
          <a:prstGeom prst="rect">
            <a:avLst/>
          </a:prstGeom>
          <a:noFill/>
        </p:spPr>
        <p:txBody>
          <a:bodyPr wrap="none" rtlCol="0">
            <a:spAutoFit/>
          </a:bodyPr>
          <a:lstStyle/>
          <a:p>
            <a:r>
              <a:rPr lang="en-US" sz="1200" dirty="0" smtClean="0"/>
              <a:t>Slide from M. Grieser</a:t>
            </a:r>
            <a:endParaRPr lang="en-US" sz="1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8" descr="ScatteringPlot"/>
          <p:cNvPicPr>
            <a:picLocks noChangeAspect="1" noChangeArrowheads="1"/>
          </p:cNvPicPr>
          <p:nvPr/>
        </p:nvPicPr>
        <p:blipFill>
          <a:blip r:embed="rId2" cstate="print"/>
          <a:srcRect/>
          <a:stretch>
            <a:fillRect/>
          </a:stretch>
        </p:blipFill>
        <p:spPr bwMode="auto">
          <a:xfrm>
            <a:off x="5508625" y="4221163"/>
            <a:ext cx="3438525" cy="2239962"/>
          </a:xfrm>
          <a:prstGeom prst="rect">
            <a:avLst/>
          </a:prstGeom>
          <a:noFill/>
        </p:spPr>
      </p:pic>
      <p:pic>
        <p:nvPicPr>
          <p:cNvPr id="3" name="Picture 5" descr="Sollbahn_1"/>
          <p:cNvPicPr>
            <a:picLocks noChangeAspect="1" noChangeArrowheads="1"/>
          </p:cNvPicPr>
          <p:nvPr/>
        </p:nvPicPr>
        <p:blipFill>
          <a:blip r:embed="rId3" cstate="print"/>
          <a:srcRect/>
          <a:stretch>
            <a:fillRect/>
          </a:stretch>
        </p:blipFill>
        <p:spPr bwMode="auto">
          <a:xfrm>
            <a:off x="827088" y="836613"/>
            <a:ext cx="3240087" cy="1997075"/>
          </a:xfrm>
          <a:prstGeom prst="rect">
            <a:avLst/>
          </a:prstGeom>
          <a:noFill/>
        </p:spPr>
      </p:pic>
      <p:pic>
        <p:nvPicPr>
          <p:cNvPr id="4" name="Picture 4" descr="Scattering"/>
          <p:cNvPicPr>
            <a:picLocks noChangeAspect="1" noChangeArrowheads="1"/>
          </p:cNvPicPr>
          <p:nvPr/>
        </p:nvPicPr>
        <p:blipFill>
          <a:blip r:embed="rId4" cstate="print"/>
          <a:srcRect/>
          <a:stretch>
            <a:fillRect/>
          </a:stretch>
        </p:blipFill>
        <p:spPr bwMode="auto">
          <a:xfrm>
            <a:off x="827088" y="2852738"/>
            <a:ext cx="4465637" cy="2805112"/>
          </a:xfrm>
          <a:prstGeom prst="rect">
            <a:avLst/>
          </a:prstGeom>
          <a:noFill/>
        </p:spPr>
      </p:pic>
      <p:sp>
        <p:nvSpPr>
          <p:cNvPr id="5" name="Text Box 6"/>
          <p:cNvSpPr txBox="1">
            <a:spLocks noChangeArrowheads="1"/>
          </p:cNvSpPr>
          <p:nvPr/>
        </p:nvSpPr>
        <p:spPr bwMode="auto">
          <a:xfrm>
            <a:off x="0" y="5734050"/>
            <a:ext cx="3771900" cy="915988"/>
          </a:xfrm>
          <a:prstGeom prst="rect">
            <a:avLst/>
          </a:prstGeom>
          <a:noFill/>
          <a:ln w="9525">
            <a:noFill/>
            <a:miter lim="800000"/>
            <a:headEnd/>
            <a:tailEnd/>
          </a:ln>
          <a:effectLst/>
        </p:spPr>
        <p:txBody>
          <a:bodyPr wrap="none">
            <a:spAutoFit/>
          </a:bodyPr>
          <a:lstStyle/>
          <a:p>
            <a:pPr>
              <a:buFont typeface="Symbol" pitchFamily="18" charset="2"/>
              <a:buChar char="a"/>
            </a:pPr>
            <a:r>
              <a:rPr lang="en-GB" sz="1800">
                <a:solidFill>
                  <a:srgbClr val="FF0000"/>
                </a:solidFill>
              </a:rPr>
              <a:t>= 20 mrad maximum possible </a:t>
            </a:r>
          </a:p>
          <a:p>
            <a:pPr>
              <a:buFont typeface="Symbol" pitchFamily="18" charset="2"/>
              <a:buChar char="a"/>
            </a:pPr>
            <a:r>
              <a:rPr lang="en-GB" sz="1800">
                <a:solidFill>
                  <a:srgbClr val="FF0000"/>
                </a:solidFill>
              </a:rPr>
              <a:t>scattering angle that </a:t>
            </a:r>
          </a:p>
          <a:p>
            <a:r>
              <a:rPr lang="en-GB" sz="1800">
                <a:solidFill>
                  <a:srgbClr val="FF0000"/>
                </a:solidFill>
              </a:rPr>
              <a:t>ions hit the detector plane on the inside</a:t>
            </a:r>
          </a:p>
        </p:txBody>
      </p:sp>
      <p:sp>
        <p:nvSpPr>
          <p:cNvPr id="6" name="Line 7"/>
          <p:cNvSpPr>
            <a:spLocks noChangeShapeType="1"/>
          </p:cNvSpPr>
          <p:nvPr/>
        </p:nvSpPr>
        <p:spPr bwMode="auto">
          <a:xfrm flipV="1">
            <a:off x="1042988" y="4581525"/>
            <a:ext cx="504825" cy="1152525"/>
          </a:xfrm>
          <a:prstGeom prst="line">
            <a:avLst/>
          </a:prstGeom>
          <a:noFill/>
          <a:ln w="12700">
            <a:solidFill>
              <a:srgbClr val="FF0000"/>
            </a:solidFill>
            <a:round/>
            <a:headEnd/>
            <a:tailEnd type="triangle" w="med" len="med"/>
          </a:ln>
          <a:effectLst/>
        </p:spPr>
        <p:txBody>
          <a:bodyPr/>
          <a:lstStyle/>
          <a:p>
            <a:endParaRPr lang="en-US"/>
          </a:p>
        </p:txBody>
      </p:sp>
      <p:sp>
        <p:nvSpPr>
          <p:cNvPr id="7" name="Text Box 8"/>
          <p:cNvSpPr txBox="1">
            <a:spLocks noChangeArrowheads="1"/>
          </p:cNvSpPr>
          <p:nvPr/>
        </p:nvSpPr>
        <p:spPr bwMode="auto">
          <a:xfrm>
            <a:off x="3635375" y="2397125"/>
            <a:ext cx="1612900" cy="396875"/>
          </a:xfrm>
          <a:prstGeom prst="rect">
            <a:avLst/>
          </a:prstGeom>
          <a:noFill/>
          <a:ln w="9525">
            <a:noFill/>
            <a:miter lim="800000"/>
            <a:headEnd/>
            <a:tailEnd/>
          </a:ln>
          <a:effectLst/>
        </p:spPr>
        <p:txBody>
          <a:bodyPr wrap="none">
            <a:spAutoFit/>
          </a:bodyPr>
          <a:lstStyle/>
          <a:p>
            <a:r>
              <a:rPr lang="en-GB" sz="2000">
                <a:solidFill>
                  <a:srgbClr val="008080"/>
                </a:solidFill>
              </a:rPr>
              <a:t>detector plane</a:t>
            </a:r>
          </a:p>
        </p:txBody>
      </p:sp>
      <p:sp>
        <p:nvSpPr>
          <p:cNvPr id="8" name="Line 9"/>
          <p:cNvSpPr>
            <a:spLocks noChangeShapeType="1"/>
          </p:cNvSpPr>
          <p:nvPr/>
        </p:nvSpPr>
        <p:spPr bwMode="auto">
          <a:xfrm flipH="1">
            <a:off x="3635375" y="2708275"/>
            <a:ext cx="144463" cy="433388"/>
          </a:xfrm>
          <a:prstGeom prst="line">
            <a:avLst/>
          </a:prstGeom>
          <a:noFill/>
          <a:ln w="9525">
            <a:solidFill>
              <a:srgbClr val="008080"/>
            </a:solidFill>
            <a:round/>
            <a:headEnd/>
            <a:tailEnd type="triangle" w="med" len="med"/>
          </a:ln>
          <a:effectLst/>
        </p:spPr>
        <p:txBody>
          <a:bodyPr/>
          <a:lstStyle/>
          <a:p>
            <a:endParaRPr lang="en-US"/>
          </a:p>
        </p:txBody>
      </p:sp>
      <p:sp>
        <p:nvSpPr>
          <p:cNvPr id="9" name="Text Box 10"/>
          <p:cNvSpPr txBox="1">
            <a:spLocks noChangeArrowheads="1"/>
          </p:cNvSpPr>
          <p:nvPr/>
        </p:nvSpPr>
        <p:spPr bwMode="auto">
          <a:xfrm>
            <a:off x="2555875" y="2636838"/>
            <a:ext cx="1123950" cy="641350"/>
          </a:xfrm>
          <a:prstGeom prst="rect">
            <a:avLst/>
          </a:prstGeom>
          <a:noFill/>
          <a:ln w="9525">
            <a:noFill/>
            <a:miter lim="800000"/>
            <a:headEnd/>
            <a:tailEnd/>
          </a:ln>
          <a:effectLst/>
        </p:spPr>
        <p:txBody>
          <a:bodyPr wrap="none">
            <a:spAutoFit/>
          </a:bodyPr>
          <a:lstStyle/>
          <a:p>
            <a:r>
              <a:rPr lang="en-GB" sz="1800">
                <a:solidFill>
                  <a:schemeClr val="accent2"/>
                </a:solidFill>
              </a:rPr>
              <a:t>separation</a:t>
            </a:r>
          </a:p>
          <a:p>
            <a:r>
              <a:rPr lang="en-GB" sz="1800">
                <a:solidFill>
                  <a:schemeClr val="accent2"/>
                </a:solidFill>
              </a:rPr>
              <a:t>dipole</a:t>
            </a:r>
          </a:p>
        </p:txBody>
      </p:sp>
      <p:sp>
        <p:nvSpPr>
          <p:cNvPr id="10" name="Line 11"/>
          <p:cNvSpPr>
            <a:spLocks noChangeShapeType="1"/>
          </p:cNvSpPr>
          <p:nvPr/>
        </p:nvSpPr>
        <p:spPr bwMode="auto">
          <a:xfrm flipV="1">
            <a:off x="3203575" y="1989138"/>
            <a:ext cx="215900" cy="719137"/>
          </a:xfrm>
          <a:prstGeom prst="line">
            <a:avLst/>
          </a:prstGeom>
          <a:noFill/>
          <a:ln w="9525">
            <a:solidFill>
              <a:schemeClr val="accent2"/>
            </a:solidFill>
            <a:round/>
            <a:headEnd/>
            <a:tailEnd type="triangle" w="med" len="med"/>
          </a:ln>
          <a:effectLst/>
        </p:spPr>
        <p:txBody>
          <a:bodyPr/>
          <a:lstStyle/>
          <a:p>
            <a:endParaRPr lang="en-US"/>
          </a:p>
        </p:txBody>
      </p:sp>
      <p:sp>
        <p:nvSpPr>
          <p:cNvPr id="11" name="Line 12"/>
          <p:cNvSpPr>
            <a:spLocks noChangeShapeType="1"/>
          </p:cNvSpPr>
          <p:nvPr/>
        </p:nvSpPr>
        <p:spPr bwMode="auto">
          <a:xfrm>
            <a:off x="3059113" y="3213100"/>
            <a:ext cx="0" cy="576263"/>
          </a:xfrm>
          <a:prstGeom prst="line">
            <a:avLst/>
          </a:prstGeom>
          <a:noFill/>
          <a:ln w="9525">
            <a:solidFill>
              <a:schemeClr val="accent2"/>
            </a:solidFill>
            <a:round/>
            <a:headEnd/>
            <a:tailEnd type="triangle" w="med" len="med"/>
          </a:ln>
          <a:effectLst/>
        </p:spPr>
        <p:txBody>
          <a:bodyPr/>
          <a:lstStyle/>
          <a:p>
            <a:endParaRPr lang="en-US"/>
          </a:p>
        </p:txBody>
      </p:sp>
      <p:sp>
        <p:nvSpPr>
          <p:cNvPr id="12" name="Text Box 13"/>
          <p:cNvSpPr txBox="1">
            <a:spLocks noChangeArrowheads="1"/>
          </p:cNvSpPr>
          <p:nvPr/>
        </p:nvSpPr>
        <p:spPr bwMode="auto">
          <a:xfrm>
            <a:off x="611188" y="2781300"/>
            <a:ext cx="774700" cy="366713"/>
          </a:xfrm>
          <a:prstGeom prst="rect">
            <a:avLst/>
          </a:prstGeom>
          <a:noFill/>
          <a:ln w="9525">
            <a:noFill/>
            <a:miter lim="800000"/>
            <a:headEnd/>
            <a:tailEnd/>
          </a:ln>
          <a:effectLst/>
        </p:spPr>
        <p:txBody>
          <a:bodyPr wrap="none">
            <a:spAutoFit/>
          </a:bodyPr>
          <a:lstStyle/>
          <a:p>
            <a:r>
              <a:rPr lang="en-GB" sz="1800">
                <a:solidFill>
                  <a:schemeClr val="accent2"/>
                </a:solidFill>
              </a:rPr>
              <a:t>gas jet</a:t>
            </a:r>
          </a:p>
        </p:txBody>
      </p:sp>
      <p:sp>
        <p:nvSpPr>
          <p:cNvPr id="13" name="Line 14"/>
          <p:cNvSpPr>
            <a:spLocks noChangeShapeType="1"/>
          </p:cNvSpPr>
          <p:nvPr/>
        </p:nvSpPr>
        <p:spPr bwMode="auto">
          <a:xfrm flipH="1">
            <a:off x="827088" y="3141663"/>
            <a:ext cx="73025" cy="935037"/>
          </a:xfrm>
          <a:prstGeom prst="line">
            <a:avLst/>
          </a:prstGeom>
          <a:noFill/>
          <a:ln w="9525">
            <a:solidFill>
              <a:schemeClr val="accent2"/>
            </a:solidFill>
            <a:round/>
            <a:headEnd/>
            <a:tailEnd type="triangle" w="med" len="med"/>
          </a:ln>
          <a:effectLst/>
        </p:spPr>
        <p:txBody>
          <a:bodyPr/>
          <a:lstStyle/>
          <a:p>
            <a:endParaRPr lang="en-US"/>
          </a:p>
        </p:txBody>
      </p:sp>
      <p:sp>
        <p:nvSpPr>
          <p:cNvPr id="14" name="Line 15"/>
          <p:cNvSpPr>
            <a:spLocks noChangeShapeType="1"/>
          </p:cNvSpPr>
          <p:nvPr/>
        </p:nvSpPr>
        <p:spPr bwMode="auto">
          <a:xfrm flipV="1">
            <a:off x="928688" y="1671638"/>
            <a:ext cx="358775" cy="1152525"/>
          </a:xfrm>
          <a:prstGeom prst="line">
            <a:avLst/>
          </a:prstGeom>
          <a:noFill/>
          <a:ln w="9525">
            <a:solidFill>
              <a:schemeClr val="accent2"/>
            </a:solidFill>
            <a:round/>
            <a:headEnd/>
            <a:tailEnd type="triangle" w="med" len="med"/>
          </a:ln>
          <a:effectLst/>
        </p:spPr>
        <p:txBody>
          <a:bodyPr/>
          <a:lstStyle/>
          <a:p>
            <a:endParaRPr lang="en-US"/>
          </a:p>
        </p:txBody>
      </p:sp>
      <p:sp>
        <p:nvSpPr>
          <p:cNvPr id="15" name="Text Box 16"/>
          <p:cNvSpPr txBox="1">
            <a:spLocks noChangeArrowheads="1"/>
          </p:cNvSpPr>
          <p:nvPr/>
        </p:nvSpPr>
        <p:spPr bwMode="auto">
          <a:xfrm>
            <a:off x="384175" y="188913"/>
            <a:ext cx="8759825" cy="519112"/>
          </a:xfrm>
          <a:prstGeom prst="rect">
            <a:avLst/>
          </a:prstGeom>
          <a:noFill/>
          <a:ln w="9525">
            <a:noFill/>
            <a:miter lim="800000"/>
            <a:headEnd/>
            <a:tailEnd/>
          </a:ln>
          <a:effectLst/>
        </p:spPr>
        <p:txBody>
          <a:bodyPr wrap="none">
            <a:spAutoFit/>
          </a:bodyPr>
          <a:lstStyle/>
          <a:p>
            <a:r>
              <a:rPr lang="en-GB" sz="2800" b="1">
                <a:solidFill>
                  <a:srgbClr val="FF0000"/>
                </a:solidFill>
              </a:rPr>
              <a:t>Can scattered ions hit the  detector plane on the inside ?</a:t>
            </a:r>
            <a:r>
              <a:rPr lang="en-GB" sz="2800">
                <a:solidFill>
                  <a:schemeClr val="accent2"/>
                </a:solidFill>
              </a:rPr>
              <a:t> </a:t>
            </a:r>
          </a:p>
        </p:txBody>
      </p:sp>
      <p:sp>
        <p:nvSpPr>
          <p:cNvPr id="16" name="Line 17"/>
          <p:cNvSpPr>
            <a:spLocks noChangeShapeType="1"/>
          </p:cNvSpPr>
          <p:nvPr/>
        </p:nvSpPr>
        <p:spPr bwMode="auto">
          <a:xfrm>
            <a:off x="3635375" y="1916113"/>
            <a:ext cx="73025" cy="217487"/>
          </a:xfrm>
          <a:prstGeom prst="line">
            <a:avLst/>
          </a:prstGeom>
          <a:noFill/>
          <a:ln w="12700">
            <a:solidFill>
              <a:srgbClr val="FF0000"/>
            </a:solidFill>
            <a:round/>
            <a:headEnd/>
            <a:tailEnd type="triangle" w="med" len="med"/>
          </a:ln>
          <a:effectLst/>
        </p:spPr>
        <p:txBody>
          <a:bodyPr/>
          <a:lstStyle/>
          <a:p>
            <a:endParaRPr lang="en-US"/>
          </a:p>
        </p:txBody>
      </p:sp>
      <p:sp>
        <p:nvSpPr>
          <p:cNvPr id="17" name="Text Box 18"/>
          <p:cNvSpPr txBox="1">
            <a:spLocks noChangeArrowheads="1"/>
          </p:cNvSpPr>
          <p:nvPr/>
        </p:nvSpPr>
        <p:spPr bwMode="auto">
          <a:xfrm>
            <a:off x="4427538" y="692150"/>
            <a:ext cx="1792287" cy="1069975"/>
          </a:xfrm>
          <a:prstGeom prst="rect">
            <a:avLst/>
          </a:prstGeom>
          <a:noFill/>
          <a:ln w="9525">
            <a:noFill/>
            <a:miter lim="800000"/>
            <a:headEnd/>
            <a:tailEnd/>
          </a:ln>
          <a:effectLst/>
        </p:spPr>
        <p:txBody>
          <a:bodyPr wrap="none">
            <a:spAutoFit/>
          </a:bodyPr>
          <a:lstStyle/>
          <a:p>
            <a:r>
              <a:rPr lang="en-GB" sz="1600">
                <a:solidFill>
                  <a:srgbClr val="FF0000"/>
                </a:solidFill>
              </a:rPr>
              <a:t>ions produced by </a:t>
            </a:r>
          </a:p>
          <a:p>
            <a:r>
              <a:rPr lang="en-GB" sz="1600">
                <a:solidFill>
                  <a:srgbClr val="FF0000"/>
                </a:solidFill>
              </a:rPr>
              <a:t>a pick up reaction</a:t>
            </a:r>
          </a:p>
          <a:p>
            <a:r>
              <a:rPr lang="en-GB" sz="1600">
                <a:solidFill>
                  <a:srgbClr val="FF0000"/>
                </a:solidFill>
              </a:rPr>
              <a:t>are deflected to the </a:t>
            </a:r>
          </a:p>
          <a:p>
            <a:r>
              <a:rPr lang="en-GB" sz="1600">
                <a:solidFill>
                  <a:srgbClr val="FF0000"/>
                </a:solidFill>
              </a:rPr>
              <a:t>inside of TSR</a:t>
            </a:r>
          </a:p>
        </p:txBody>
      </p:sp>
      <p:sp>
        <p:nvSpPr>
          <p:cNvPr id="18" name="Line 19"/>
          <p:cNvSpPr>
            <a:spLocks noChangeShapeType="1"/>
          </p:cNvSpPr>
          <p:nvPr/>
        </p:nvSpPr>
        <p:spPr bwMode="auto">
          <a:xfrm flipH="1">
            <a:off x="3708400" y="1557338"/>
            <a:ext cx="719138" cy="431800"/>
          </a:xfrm>
          <a:prstGeom prst="line">
            <a:avLst/>
          </a:prstGeom>
          <a:noFill/>
          <a:ln w="12700">
            <a:solidFill>
              <a:srgbClr val="FF0000"/>
            </a:solidFill>
            <a:round/>
            <a:headEnd/>
            <a:tailEnd type="triangle" w="med" len="med"/>
          </a:ln>
          <a:effectLst/>
        </p:spPr>
        <p:txBody>
          <a:bodyPr/>
          <a:lstStyle/>
          <a:p>
            <a:endParaRPr lang="en-US"/>
          </a:p>
        </p:txBody>
      </p:sp>
      <p:sp>
        <p:nvSpPr>
          <p:cNvPr id="19" name="Text Box 20"/>
          <p:cNvSpPr txBox="1">
            <a:spLocks noChangeArrowheads="1"/>
          </p:cNvSpPr>
          <p:nvPr/>
        </p:nvSpPr>
        <p:spPr bwMode="auto">
          <a:xfrm>
            <a:off x="3924300" y="5084763"/>
            <a:ext cx="730250" cy="366712"/>
          </a:xfrm>
          <a:prstGeom prst="rect">
            <a:avLst/>
          </a:prstGeom>
          <a:noFill/>
          <a:ln w="9525">
            <a:noFill/>
            <a:miter lim="800000"/>
            <a:headEnd/>
            <a:tailEnd/>
          </a:ln>
          <a:effectLst/>
        </p:spPr>
        <p:txBody>
          <a:bodyPr wrap="none">
            <a:spAutoFit/>
          </a:bodyPr>
          <a:lstStyle/>
          <a:p>
            <a:r>
              <a:rPr lang="en-GB" sz="1800">
                <a:solidFill>
                  <a:srgbClr val="FF0000"/>
                </a:solidFill>
              </a:rPr>
              <a:t>inside</a:t>
            </a:r>
          </a:p>
        </p:txBody>
      </p:sp>
      <p:sp>
        <p:nvSpPr>
          <p:cNvPr id="20" name="Text Box 21"/>
          <p:cNvSpPr txBox="1">
            <a:spLocks noChangeArrowheads="1"/>
          </p:cNvSpPr>
          <p:nvPr/>
        </p:nvSpPr>
        <p:spPr bwMode="auto">
          <a:xfrm>
            <a:off x="3903663" y="2874963"/>
            <a:ext cx="844550" cy="366712"/>
          </a:xfrm>
          <a:prstGeom prst="rect">
            <a:avLst/>
          </a:prstGeom>
          <a:noFill/>
          <a:ln w="9525">
            <a:noFill/>
            <a:miter lim="800000"/>
            <a:headEnd/>
            <a:tailEnd/>
          </a:ln>
          <a:effectLst/>
        </p:spPr>
        <p:txBody>
          <a:bodyPr wrap="none">
            <a:spAutoFit/>
          </a:bodyPr>
          <a:lstStyle/>
          <a:p>
            <a:r>
              <a:rPr lang="en-GB" sz="1800">
                <a:solidFill>
                  <a:srgbClr val="FF0000"/>
                </a:solidFill>
              </a:rPr>
              <a:t>outside</a:t>
            </a:r>
          </a:p>
        </p:txBody>
      </p:sp>
      <p:sp>
        <p:nvSpPr>
          <p:cNvPr id="21" name="Text Box 22"/>
          <p:cNvSpPr txBox="1">
            <a:spLocks noChangeArrowheads="1"/>
          </p:cNvSpPr>
          <p:nvPr/>
        </p:nvSpPr>
        <p:spPr bwMode="auto">
          <a:xfrm>
            <a:off x="2411413" y="4749800"/>
            <a:ext cx="688975" cy="274638"/>
          </a:xfrm>
          <a:prstGeom prst="rect">
            <a:avLst/>
          </a:prstGeom>
          <a:noFill/>
          <a:ln w="9525">
            <a:noFill/>
            <a:miter lim="800000"/>
            <a:headEnd/>
            <a:tailEnd/>
          </a:ln>
          <a:effectLst/>
        </p:spPr>
        <p:txBody>
          <a:bodyPr wrap="none">
            <a:spAutoFit/>
          </a:bodyPr>
          <a:lstStyle/>
          <a:p>
            <a:r>
              <a:rPr lang="en-GB" sz="1200">
                <a:solidFill>
                  <a:schemeClr val="accent2"/>
                </a:solidFill>
              </a:rPr>
              <a:t>15 mrad</a:t>
            </a:r>
          </a:p>
        </p:txBody>
      </p:sp>
      <p:sp>
        <p:nvSpPr>
          <p:cNvPr id="22" name="Text Box 24"/>
          <p:cNvSpPr txBox="1">
            <a:spLocks noChangeArrowheads="1"/>
          </p:cNvSpPr>
          <p:nvPr/>
        </p:nvSpPr>
        <p:spPr bwMode="auto">
          <a:xfrm>
            <a:off x="2339975" y="4484688"/>
            <a:ext cx="688975" cy="274637"/>
          </a:xfrm>
          <a:prstGeom prst="rect">
            <a:avLst/>
          </a:prstGeom>
          <a:noFill/>
          <a:ln w="9525">
            <a:noFill/>
            <a:miter lim="800000"/>
            <a:headEnd/>
            <a:tailEnd/>
          </a:ln>
          <a:effectLst/>
        </p:spPr>
        <p:txBody>
          <a:bodyPr wrap="none">
            <a:spAutoFit/>
          </a:bodyPr>
          <a:lstStyle/>
          <a:p>
            <a:r>
              <a:rPr lang="en-GB" sz="1200">
                <a:solidFill>
                  <a:schemeClr val="accent2"/>
                </a:solidFill>
              </a:rPr>
              <a:t>10 mrad</a:t>
            </a:r>
          </a:p>
        </p:txBody>
      </p:sp>
      <p:sp>
        <p:nvSpPr>
          <p:cNvPr id="23" name="Text Box 25"/>
          <p:cNvSpPr txBox="1">
            <a:spLocks noChangeArrowheads="1"/>
          </p:cNvSpPr>
          <p:nvPr/>
        </p:nvSpPr>
        <p:spPr bwMode="auto">
          <a:xfrm>
            <a:off x="2339975" y="4197350"/>
            <a:ext cx="612775" cy="274638"/>
          </a:xfrm>
          <a:prstGeom prst="rect">
            <a:avLst/>
          </a:prstGeom>
          <a:noFill/>
          <a:ln w="9525">
            <a:noFill/>
            <a:miter lim="800000"/>
            <a:headEnd/>
            <a:tailEnd/>
          </a:ln>
          <a:effectLst/>
        </p:spPr>
        <p:txBody>
          <a:bodyPr wrap="none">
            <a:spAutoFit/>
          </a:bodyPr>
          <a:lstStyle/>
          <a:p>
            <a:r>
              <a:rPr lang="en-GB" sz="1200">
                <a:solidFill>
                  <a:schemeClr val="accent2"/>
                </a:solidFill>
              </a:rPr>
              <a:t>5 mrad</a:t>
            </a:r>
          </a:p>
        </p:txBody>
      </p:sp>
      <p:sp>
        <p:nvSpPr>
          <p:cNvPr id="24" name="Text Box 26"/>
          <p:cNvSpPr txBox="1">
            <a:spLocks noChangeArrowheads="1"/>
          </p:cNvSpPr>
          <p:nvPr/>
        </p:nvSpPr>
        <p:spPr bwMode="auto">
          <a:xfrm>
            <a:off x="2555875" y="5084763"/>
            <a:ext cx="688975" cy="274637"/>
          </a:xfrm>
          <a:prstGeom prst="rect">
            <a:avLst/>
          </a:prstGeom>
          <a:noFill/>
          <a:ln w="9525">
            <a:noFill/>
            <a:miter lim="800000"/>
            <a:headEnd/>
            <a:tailEnd/>
          </a:ln>
          <a:effectLst/>
        </p:spPr>
        <p:txBody>
          <a:bodyPr wrap="none">
            <a:spAutoFit/>
          </a:bodyPr>
          <a:lstStyle/>
          <a:p>
            <a:r>
              <a:rPr lang="en-GB" sz="1200">
                <a:solidFill>
                  <a:srgbClr val="FF0000"/>
                </a:solidFill>
              </a:rPr>
              <a:t>20 mrad</a:t>
            </a:r>
          </a:p>
        </p:txBody>
      </p:sp>
      <p:sp>
        <p:nvSpPr>
          <p:cNvPr id="25" name="Text Box 27"/>
          <p:cNvSpPr txBox="1">
            <a:spLocks noChangeArrowheads="1"/>
          </p:cNvSpPr>
          <p:nvPr/>
        </p:nvSpPr>
        <p:spPr bwMode="auto">
          <a:xfrm>
            <a:off x="6043613" y="2971800"/>
            <a:ext cx="3100387" cy="1069975"/>
          </a:xfrm>
          <a:prstGeom prst="rect">
            <a:avLst/>
          </a:prstGeom>
          <a:noFill/>
          <a:ln w="9525">
            <a:noFill/>
            <a:miter lim="800000"/>
            <a:headEnd/>
            <a:tailEnd/>
          </a:ln>
          <a:effectLst/>
        </p:spPr>
        <p:txBody>
          <a:bodyPr>
            <a:spAutoFit/>
          </a:bodyPr>
          <a:lstStyle/>
          <a:p>
            <a:r>
              <a:rPr lang="en-GB" sz="1600">
                <a:solidFill>
                  <a:srgbClr val="FF0000"/>
                </a:solidFill>
              </a:rPr>
              <a:t>if the nuclear reaction products hit the detector at a  position |x|&gt;5 cm </a:t>
            </a:r>
          </a:p>
          <a:p>
            <a:r>
              <a:rPr lang="en-GB" sz="1600">
                <a:solidFill>
                  <a:srgbClr val="FF0000"/>
                </a:solidFill>
              </a:rPr>
              <a:t>there is no  background caused by elastic scattered ions</a:t>
            </a:r>
          </a:p>
        </p:txBody>
      </p:sp>
      <p:sp>
        <p:nvSpPr>
          <p:cNvPr id="26" name="Text Box 29"/>
          <p:cNvSpPr txBox="1">
            <a:spLocks noChangeArrowheads="1"/>
          </p:cNvSpPr>
          <p:nvPr/>
        </p:nvSpPr>
        <p:spPr bwMode="auto">
          <a:xfrm>
            <a:off x="5795963" y="1916113"/>
            <a:ext cx="2363787" cy="1069975"/>
          </a:xfrm>
          <a:prstGeom prst="rect">
            <a:avLst/>
          </a:prstGeom>
          <a:noFill/>
          <a:ln w="9525">
            <a:noFill/>
            <a:miter lim="800000"/>
            <a:headEnd/>
            <a:tailEnd/>
          </a:ln>
          <a:effectLst/>
        </p:spPr>
        <p:txBody>
          <a:bodyPr wrap="none">
            <a:spAutoFit/>
          </a:bodyPr>
          <a:lstStyle/>
          <a:p>
            <a:r>
              <a:rPr lang="en-GB" sz="1600">
                <a:solidFill>
                  <a:srgbClr val="008080"/>
                </a:solidFill>
              </a:rPr>
              <a:t>scattered ions can only hit </a:t>
            </a:r>
          </a:p>
          <a:p>
            <a:r>
              <a:rPr lang="en-GB" sz="1600">
                <a:solidFill>
                  <a:srgbClr val="008080"/>
                </a:solidFill>
              </a:rPr>
              <a:t>the detector plane</a:t>
            </a:r>
          </a:p>
          <a:p>
            <a:r>
              <a:rPr lang="en-GB" sz="1600">
                <a:solidFill>
                  <a:srgbClr val="008080"/>
                </a:solidFill>
              </a:rPr>
              <a:t>on the inside at position </a:t>
            </a:r>
          </a:p>
          <a:p>
            <a:r>
              <a:rPr lang="en-GB" sz="1600">
                <a:solidFill>
                  <a:srgbClr val="008080"/>
                </a:solidFill>
              </a:rPr>
              <a:t> |x|</a:t>
            </a:r>
            <a:r>
              <a:rPr lang="en-GB" sz="1600">
                <a:solidFill>
                  <a:srgbClr val="008080"/>
                </a:solidFill>
                <a:cs typeface="Times New Roman" pitchFamily="18" charset="0"/>
              </a:rPr>
              <a:t>≤5cm</a:t>
            </a:r>
          </a:p>
        </p:txBody>
      </p:sp>
      <p:sp>
        <p:nvSpPr>
          <p:cNvPr id="27" name="Line 30"/>
          <p:cNvSpPr>
            <a:spLocks noChangeShapeType="1"/>
          </p:cNvSpPr>
          <p:nvPr/>
        </p:nvSpPr>
        <p:spPr bwMode="auto">
          <a:xfrm flipH="1">
            <a:off x="3635375" y="2565400"/>
            <a:ext cx="2160588" cy="1727200"/>
          </a:xfrm>
          <a:prstGeom prst="line">
            <a:avLst/>
          </a:prstGeom>
          <a:noFill/>
          <a:ln w="12700">
            <a:solidFill>
              <a:srgbClr val="008080"/>
            </a:solidFill>
            <a:round/>
            <a:headEnd/>
            <a:tailEnd type="triangle" w="med" len="med"/>
          </a:ln>
          <a:effectLst/>
        </p:spPr>
        <p:txBody>
          <a:bodyPr/>
          <a:lstStyle/>
          <a:p>
            <a:endParaRPr lang="en-US"/>
          </a:p>
        </p:txBody>
      </p:sp>
      <p:sp>
        <p:nvSpPr>
          <p:cNvPr id="28" name="Text Box 31"/>
          <p:cNvSpPr txBox="1">
            <a:spLocks noChangeArrowheads="1"/>
          </p:cNvSpPr>
          <p:nvPr/>
        </p:nvSpPr>
        <p:spPr bwMode="auto">
          <a:xfrm>
            <a:off x="6443663" y="692150"/>
            <a:ext cx="2301875" cy="1006475"/>
          </a:xfrm>
          <a:prstGeom prst="rect">
            <a:avLst/>
          </a:prstGeom>
          <a:noFill/>
          <a:ln w="9525">
            <a:noFill/>
            <a:miter lim="800000"/>
            <a:headEnd/>
            <a:tailEnd/>
          </a:ln>
          <a:effectLst/>
        </p:spPr>
        <p:txBody>
          <a:bodyPr wrap="none">
            <a:spAutoFit/>
          </a:bodyPr>
          <a:lstStyle/>
          <a:p>
            <a:r>
              <a:rPr lang="en-US" sz="2000" b="1">
                <a:solidFill>
                  <a:schemeClr val="accent2"/>
                </a:solidFill>
              </a:rPr>
              <a:t>reaction:</a:t>
            </a:r>
          </a:p>
          <a:p>
            <a:r>
              <a:rPr lang="en-US" sz="2000" baseline="30000">
                <a:solidFill>
                  <a:schemeClr val="accent2"/>
                </a:solidFill>
              </a:rPr>
              <a:t>13</a:t>
            </a:r>
            <a:r>
              <a:rPr lang="en-US" sz="2000">
                <a:solidFill>
                  <a:schemeClr val="accent2"/>
                </a:solidFill>
              </a:rPr>
              <a:t>C</a:t>
            </a:r>
            <a:r>
              <a:rPr lang="en-US" sz="2000" baseline="30000">
                <a:solidFill>
                  <a:schemeClr val="accent2"/>
                </a:solidFill>
              </a:rPr>
              <a:t>6+</a:t>
            </a:r>
            <a:r>
              <a:rPr lang="en-US" sz="2000">
                <a:solidFill>
                  <a:schemeClr val="accent2"/>
                </a:solidFill>
              </a:rPr>
              <a:t>+ </a:t>
            </a:r>
            <a:r>
              <a:rPr lang="en-US" sz="2000">
                <a:solidFill>
                  <a:schemeClr val="accent2"/>
                </a:solidFill>
                <a:latin typeface="Symbol" pitchFamily="18" charset="2"/>
              </a:rPr>
              <a:t>a</a:t>
            </a:r>
            <a:r>
              <a:rPr lang="en-US" sz="2000">
                <a:solidFill>
                  <a:schemeClr val="accent2"/>
                </a:solidFill>
                <a:cs typeface="Times New Roman" pitchFamily="18" charset="0"/>
              </a:rPr>
              <a:t>→ </a:t>
            </a:r>
            <a:r>
              <a:rPr lang="en-US" sz="2000" baseline="30000">
                <a:solidFill>
                  <a:schemeClr val="accent2"/>
                </a:solidFill>
                <a:cs typeface="Times New Roman" pitchFamily="18" charset="0"/>
              </a:rPr>
              <a:t>16</a:t>
            </a:r>
            <a:r>
              <a:rPr lang="en-US" sz="2000">
                <a:solidFill>
                  <a:schemeClr val="accent2"/>
                </a:solidFill>
                <a:cs typeface="Times New Roman" pitchFamily="18" charset="0"/>
              </a:rPr>
              <a:t>O</a:t>
            </a:r>
            <a:r>
              <a:rPr lang="en-US" sz="2000" baseline="30000">
                <a:solidFill>
                  <a:schemeClr val="accent2"/>
                </a:solidFill>
                <a:cs typeface="Times New Roman" pitchFamily="18" charset="0"/>
              </a:rPr>
              <a:t>8+</a:t>
            </a:r>
            <a:r>
              <a:rPr lang="en-US" sz="2000">
                <a:solidFill>
                  <a:schemeClr val="accent2"/>
                </a:solidFill>
                <a:cs typeface="Times New Roman" pitchFamily="18" charset="0"/>
              </a:rPr>
              <a:t> + n</a:t>
            </a:r>
          </a:p>
          <a:p>
            <a:r>
              <a:rPr lang="en-US" sz="2000">
                <a:solidFill>
                  <a:schemeClr val="accent2"/>
                </a:solidFill>
                <a:cs typeface="Times New Roman" pitchFamily="18" charset="0"/>
              </a:rPr>
              <a:t>E</a:t>
            </a:r>
            <a:r>
              <a:rPr lang="en-US" sz="2000" baseline="-25000">
                <a:solidFill>
                  <a:schemeClr val="accent2"/>
                </a:solidFill>
                <a:cs typeface="Times New Roman" pitchFamily="18" charset="0"/>
              </a:rPr>
              <a:t>kin</a:t>
            </a:r>
            <a:r>
              <a:rPr lang="en-US" sz="2000">
                <a:solidFill>
                  <a:schemeClr val="accent2"/>
                </a:solidFill>
                <a:cs typeface="Times New Roman" pitchFamily="18" charset="0"/>
              </a:rPr>
              <a:t>= 4 MeV/u</a:t>
            </a:r>
          </a:p>
        </p:txBody>
      </p:sp>
      <p:sp>
        <p:nvSpPr>
          <p:cNvPr id="29" name="Line 28"/>
          <p:cNvSpPr>
            <a:spLocks noChangeShapeType="1"/>
          </p:cNvSpPr>
          <p:nvPr/>
        </p:nvSpPr>
        <p:spPr bwMode="auto">
          <a:xfrm flipH="1">
            <a:off x="3635375" y="3933825"/>
            <a:ext cx="2376488" cy="1008063"/>
          </a:xfrm>
          <a:prstGeom prst="line">
            <a:avLst/>
          </a:prstGeom>
          <a:noFill/>
          <a:ln w="12700">
            <a:solidFill>
              <a:srgbClr val="FF0000"/>
            </a:solidFill>
            <a:round/>
            <a:headEnd/>
            <a:tailEnd type="triangle" w="med" len="med"/>
          </a:ln>
          <a:effectLst/>
        </p:spPr>
        <p:txBody>
          <a:bodyPr/>
          <a:lstStyle/>
          <a:p>
            <a:endParaRPr lang="en-US"/>
          </a:p>
        </p:txBody>
      </p:sp>
      <p:sp>
        <p:nvSpPr>
          <p:cNvPr id="30" name="Text Box 43"/>
          <p:cNvSpPr txBox="1">
            <a:spLocks noChangeArrowheads="1"/>
          </p:cNvSpPr>
          <p:nvPr/>
        </p:nvSpPr>
        <p:spPr bwMode="auto">
          <a:xfrm>
            <a:off x="6732588" y="4437063"/>
            <a:ext cx="1382712" cy="641350"/>
          </a:xfrm>
          <a:prstGeom prst="rect">
            <a:avLst/>
          </a:prstGeom>
          <a:noFill/>
          <a:ln w="9525">
            <a:noFill/>
            <a:miter lim="800000"/>
            <a:headEnd/>
            <a:tailEnd/>
          </a:ln>
          <a:effectLst/>
        </p:spPr>
        <p:txBody>
          <a:bodyPr wrap="none">
            <a:spAutoFit/>
          </a:bodyPr>
          <a:lstStyle/>
          <a:p>
            <a:r>
              <a:rPr lang="en-US" sz="1800" b="1" baseline="30000">
                <a:solidFill>
                  <a:srgbClr val="FF0000"/>
                </a:solidFill>
              </a:rPr>
              <a:t>13</a:t>
            </a:r>
            <a:r>
              <a:rPr lang="en-US" sz="1800" b="1">
                <a:solidFill>
                  <a:srgbClr val="FF0000"/>
                </a:solidFill>
              </a:rPr>
              <a:t>C</a:t>
            </a:r>
            <a:r>
              <a:rPr lang="en-US" sz="1800" b="1" baseline="30000">
                <a:solidFill>
                  <a:srgbClr val="FF0000"/>
                </a:solidFill>
              </a:rPr>
              <a:t>6+</a:t>
            </a:r>
            <a:r>
              <a:rPr lang="en-US" sz="1800" b="1">
                <a:solidFill>
                  <a:srgbClr val="FF0000"/>
                </a:solidFill>
              </a:rPr>
              <a:t> energy</a:t>
            </a:r>
          </a:p>
          <a:p>
            <a:r>
              <a:rPr lang="en-US" sz="1800" b="1">
                <a:solidFill>
                  <a:srgbClr val="FF0000"/>
                </a:solidFill>
              </a:rPr>
              <a:t>versus </a:t>
            </a:r>
            <a:r>
              <a:rPr lang="en-US" sz="1800" b="1">
                <a:solidFill>
                  <a:srgbClr val="FF0000"/>
                </a:solidFill>
                <a:latin typeface="Symbol" pitchFamily="18" charset="2"/>
              </a:rPr>
              <a:t>a</a:t>
            </a:r>
          </a:p>
        </p:txBody>
      </p:sp>
      <p:sp>
        <p:nvSpPr>
          <p:cNvPr id="31" name="Text Box 44"/>
          <p:cNvSpPr txBox="1">
            <a:spLocks noChangeArrowheads="1"/>
          </p:cNvSpPr>
          <p:nvPr/>
        </p:nvSpPr>
        <p:spPr bwMode="auto">
          <a:xfrm>
            <a:off x="3635375" y="5876925"/>
            <a:ext cx="2038350" cy="517525"/>
          </a:xfrm>
          <a:prstGeom prst="rect">
            <a:avLst/>
          </a:prstGeom>
          <a:noFill/>
          <a:ln w="9525">
            <a:noFill/>
            <a:miter lim="800000"/>
            <a:headEnd/>
            <a:tailEnd/>
          </a:ln>
          <a:effectLst/>
        </p:spPr>
        <p:txBody>
          <a:bodyPr wrap="none">
            <a:spAutoFit/>
          </a:bodyPr>
          <a:lstStyle/>
          <a:p>
            <a:r>
              <a:rPr lang="en-US">
                <a:solidFill>
                  <a:srgbClr val="008080"/>
                </a:solidFill>
              </a:rPr>
              <a:t>energy of elastic scattered</a:t>
            </a:r>
          </a:p>
          <a:p>
            <a:r>
              <a:rPr lang="en-US" baseline="30000">
                <a:solidFill>
                  <a:srgbClr val="008080"/>
                </a:solidFill>
              </a:rPr>
              <a:t>13</a:t>
            </a:r>
            <a:r>
              <a:rPr lang="en-US">
                <a:solidFill>
                  <a:srgbClr val="008080"/>
                </a:solidFill>
              </a:rPr>
              <a:t>C</a:t>
            </a:r>
            <a:r>
              <a:rPr lang="en-US" baseline="30000">
                <a:solidFill>
                  <a:srgbClr val="008080"/>
                </a:solidFill>
              </a:rPr>
              <a:t>6+</a:t>
            </a:r>
            <a:r>
              <a:rPr lang="en-US">
                <a:solidFill>
                  <a:srgbClr val="008080"/>
                </a:solidFill>
              </a:rPr>
              <a:t> almost constant</a:t>
            </a:r>
          </a:p>
        </p:txBody>
      </p:sp>
      <p:sp>
        <p:nvSpPr>
          <p:cNvPr id="32" name="Line 45"/>
          <p:cNvSpPr>
            <a:spLocks noChangeShapeType="1"/>
          </p:cNvSpPr>
          <p:nvPr/>
        </p:nvSpPr>
        <p:spPr bwMode="auto">
          <a:xfrm flipV="1">
            <a:off x="5651500" y="5445125"/>
            <a:ext cx="1296988" cy="576263"/>
          </a:xfrm>
          <a:prstGeom prst="line">
            <a:avLst/>
          </a:prstGeom>
          <a:noFill/>
          <a:ln w="9525">
            <a:solidFill>
              <a:srgbClr val="008080"/>
            </a:solidFill>
            <a:round/>
            <a:headEnd/>
            <a:tailEnd type="triangle" w="med" len="med"/>
          </a:ln>
          <a:effectLst/>
        </p:spPr>
        <p:txBody>
          <a:bodyPr/>
          <a:lstStyle/>
          <a:p>
            <a:endParaRPr lang="en-US"/>
          </a:p>
        </p:txBody>
      </p:sp>
      <p:sp>
        <p:nvSpPr>
          <p:cNvPr id="33" name="Text Box 46"/>
          <p:cNvSpPr txBox="1">
            <a:spLocks noChangeArrowheads="1"/>
          </p:cNvSpPr>
          <p:nvPr/>
        </p:nvSpPr>
        <p:spPr bwMode="auto">
          <a:xfrm>
            <a:off x="2771775" y="5373688"/>
            <a:ext cx="2016125" cy="517525"/>
          </a:xfrm>
          <a:prstGeom prst="rect">
            <a:avLst/>
          </a:prstGeom>
          <a:noFill/>
          <a:ln w="9525">
            <a:noFill/>
            <a:miter lim="800000"/>
            <a:headEnd/>
            <a:tailEnd/>
          </a:ln>
          <a:effectLst/>
        </p:spPr>
        <p:txBody>
          <a:bodyPr wrap="none">
            <a:spAutoFit/>
          </a:bodyPr>
          <a:lstStyle/>
          <a:p>
            <a:r>
              <a:rPr lang="en-US">
                <a:solidFill>
                  <a:srgbClr val="FF0000"/>
                </a:solidFill>
              </a:rPr>
              <a:t>orbit hit vacuum chamber</a:t>
            </a:r>
          </a:p>
          <a:p>
            <a:r>
              <a:rPr lang="en-US">
                <a:solidFill>
                  <a:srgbClr val="FF0000"/>
                </a:solidFill>
              </a:rPr>
              <a:t>for </a:t>
            </a:r>
            <a:r>
              <a:rPr lang="en-US">
                <a:solidFill>
                  <a:srgbClr val="FF0000"/>
                </a:solidFill>
                <a:latin typeface="Symbol" pitchFamily="18" charset="2"/>
              </a:rPr>
              <a:t>a</a:t>
            </a:r>
            <a:r>
              <a:rPr lang="en-US">
                <a:solidFill>
                  <a:srgbClr val="FF0000"/>
                </a:solidFill>
              </a:rPr>
              <a:t>&gt;20 mrad</a:t>
            </a:r>
          </a:p>
        </p:txBody>
      </p:sp>
      <p:sp>
        <p:nvSpPr>
          <p:cNvPr id="34" name="Line 47"/>
          <p:cNvSpPr>
            <a:spLocks noChangeShapeType="1"/>
          </p:cNvSpPr>
          <p:nvPr/>
        </p:nvSpPr>
        <p:spPr bwMode="auto">
          <a:xfrm flipH="1" flipV="1">
            <a:off x="2411413" y="5300663"/>
            <a:ext cx="360362" cy="288925"/>
          </a:xfrm>
          <a:prstGeom prst="line">
            <a:avLst/>
          </a:prstGeom>
          <a:noFill/>
          <a:ln w="9525">
            <a:solidFill>
              <a:srgbClr val="FF0000"/>
            </a:solidFill>
            <a:round/>
            <a:headEnd/>
            <a:tailEnd type="triangle" w="med" len="med"/>
          </a:ln>
          <a:effectLst/>
        </p:spPr>
        <p:txBody>
          <a:bodyPr/>
          <a:lstStyle/>
          <a:p>
            <a:endParaRPr lang="en-US"/>
          </a:p>
        </p:txBody>
      </p:sp>
      <p:sp>
        <p:nvSpPr>
          <p:cNvPr id="35" name="TextBox 34"/>
          <p:cNvSpPr txBox="1"/>
          <p:nvPr/>
        </p:nvSpPr>
        <p:spPr>
          <a:xfrm>
            <a:off x="5118264" y="6460181"/>
            <a:ext cx="1514261" cy="276999"/>
          </a:xfrm>
          <a:prstGeom prst="rect">
            <a:avLst/>
          </a:prstGeom>
          <a:noFill/>
        </p:spPr>
        <p:txBody>
          <a:bodyPr wrap="none" rtlCol="0">
            <a:spAutoFit/>
          </a:bodyPr>
          <a:lstStyle/>
          <a:p>
            <a:r>
              <a:rPr lang="en-US" sz="1200" dirty="0" smtClean="0"/>
              <a:t>Slide from M. Grieser</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p:cNvPicPr>
            <a:picLocks noChangeAspect="1" noChangeArrowheads="1"/>
          </p:cNvPicPr>
          <p:nvPr/>
        </p:nvPicPr>
        <p:blipFill>
          <a:blip r:embed="rId3" cstate="print"/>
          <a:srcRect t="29463"/>
          <a:stretch>
            <a:fillRect/>
          </a:stretch>
        </p:blipFill>
        <p:spPr bwMode="auto">
          <a:xfrm>
            <a:off x="0" y="1045029"/>
            <a:ext cx="4321877" cy="4265097"/>
          </a:xfrm>
          <a:prstGeom prst="rect">
            <a:avLst/>
          </a:prstGeom>
          <a:noFill/>
        </p:spPr>
      </p:pic>
      <p:sp>
        <p:nvSpPr>
          <p:cNvPr id="68611" name="Rectangle 3"/>
          <p:cNvSpPr>
            <a:spLocks noChangeArrowheads="1"/>
          </p:cNvSpPr>
          <p:nvPr/>
        </p:nvSpPr>
        <p:spPr bwMode="auto">
          <a:xfrm>
            <a:off x="245665" y="5248007"/>
            <a:ext cx="4107975"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Arial" pitchFamily="34" charset="0"/>
                <a:ea typeface="Times New Roman" pitchFamily="18" charset="0"/>
              </a:rPr>
              <a:t>Top: Charge breeding time for a selection of elements (excluding cooling-bunching time inside REXTRAP). Bottom: Mass-to-charge ratio for the same elements.</a:t>
            </a:r>
            <a:endParaRPr kumimoji="0" lang="en-GB" sz="1800" b="0" i="0" u="none" strike="noStrike" cap="none" normalizeH="0" baseline="0" dirty="0" smtClean="0">
              <a:ln>
                <a:noFill/>
              </a:ln>
              <a:solidFill>
                <a:schemeClr val="tx1"/>
              </a:solidFill>
              <a:effectLst/>
              <a:latin typeface="Arial" pitchFamily="34" charset="0"/>
            </a:endParaRPr>
          </a:p>
        </p:txBody>
      </p:sp>
      <p:sp>
        <p:nvSpPr>
          <p:cNvPr id="6" name="TextBox 5"/>
          <p:cNvSpPr txBox="1"/>
          <p:nvPr/>
        </p:nvSpPr>
        <p:spPr>
          <a:xfrm>
            <a:off x="856876" y="6019347"/>
            <a:ext cx="2872902" cy="584775"/>
          </a:xfrm>
          <a:prstGeom prst="rect">
            <a:avLst/>
          </a:prstGeom>
          <a:noFill/>
        </p:spPr>
        <p:txBody>
          <a:bodyPr wrap="none" rtlCol="0">
            <a:spAutoFit/>
          </a:bodyPr>
          <a:lstStyle/>
          <a:p>
            <a:pPr algn="ctr"/>
            <a:r>
              <a:rPr lang="en-US" sz="1600" i="1" dirty="0" err="1" smtClean="0">
                <a:solidFill>
                  <a:srgbClr val="C00000"/>
                </a:solidFill>
              </a:rPr>
              <a:t>T</a:t>
            </a:r>
            <a:r>
              <a:rPr lang="en-US" sz="1600" i="1" baseline="-25000" dirty="0" err="1" smtClean="0">
                <a:solidFill>
                  <a:srgbClr val="C00000"/>
                </a:solidFill>
              </a:rPr>
              <a:t>cooling</a:t>
            </a:r>
            <a:r>
              <a:rPr lang="en-US" sz="1600" i="1" baseline="-25000" dirty="0" smtClean="0">
                <a:solidFill>
                  <a:srgbClr val="C00000"/>
                </a:solidFill>
              </a:rPr>
              <a:t> </a:t>
            </a:r>
            <a:r>
              <a:rPr lang="en-US" sz="1600" i="1" dirty="0" smtClean="0">
                <a:solidFill>
                  <a:srgbClr val="C00000"/>
                </a:solidFill>
              </a:rPr>
              <a:t> + </a:t>
            </a:r>
            <a:r>
              <a:rPr lang="en-US" sz="1600" i="1" dirty="0" err="1" smtClean="0">
                <a:solidFill>
                  <a:srgbClr val="C00000"/>
                </a:solidFill>
              </a:rPr>
              <a:t>T</a:t>
            </a:r>
            <a:r>
              <a:rPr lang="en-US" sz="1600" i="1" baseline="-25000" dirty="0" err="1" smtClean="0">
                <a:solidFill>
                  <a:srgbClr val="C00000"/>
                </a:solidFill>
              </a:rPr>
              <a:t>breeding</a:t>
            </a:r>
            <a:r>
              <a:rPr lang="en-US" sz="1600" i="1" dirty="0" smtClean="0">
                <a:solidFill>
                  <a:srgbClr val="C00000"/>
                </a:solidFill>
              </a:rPr>
              <a:t> at least 20 ms </a:t>
            </a:r>
            <a:br>
              <a:rPr lang="en-US" sz="1600" i="1" dirty="0" smtClean="0">
                <a:solidFill>
                  <a:srgbClr val="C00000"/>
                </a:solidFill>
              </a:rPr>
            </a:br>
            <a:r>
              <a:rPr lang="en-US" sz="1600" i="1" dirty="0" smtClean="0">
                <a:solidFill>
                  <a:srgbClr val="C00000"/>
                </a:solidFill>
              </a:rPr>
              <a:t>-&gt; T</a:t>
            </a:r>
            <a:r>
              <a:rPr lang="en-US" sz="1600" i="1" baseline="-25000" dirty="0" smtClean="0">
                <a:solidFill>
                  <a:srgbClr val="C00000"/>
                </a:solidFill>
              </a:rPr>
              <a:t>1/2 </a:t>
            </a:r>
            <a:r>
              <a:rPr lang="en-US" sz="1600" i="1" dirty="0" smtClean="0">
                <a:solidFill>
                  <a:srgbClr val="C00000"/>
                </a:solidFill>
              </a:rPr>
              <a:t>&gt; 20 ms</a:t>
            </a:r>
            <a:endParaRPr lang="en-US" sz="1600" i="1" dirty="0">
              <a:solidFill>
                <a:srgbClr val="C00000"/>
              </a:solidFill>
            </a:endParaRPr>
          </a:p>
        </p:txBody>
      </p:sp>
      <p:pic>
        <p:nvPicPr>
          <p:cNvPr id="9" name="Picture 8"/>
          <p:cNvPicPr>
            <a:picLocks noChangeAspect="1" noChangeArrowheads="1"/>
          </p:cNvPicPr>
          <p:nvPr/>
        </p:nvPicPr>
        <p:blipFill>
          <a:blip r:embed="rId4" cstate="print"/>
          <a:srcRect l="8087" t="31469" r="4430" b="17006"/>
          <a:stretch>
            <a:fillRect/>
          </a:stretch>
        </p:blipFill>
        <p:spPr bwMode="auto">
          <a:xfrm>
            <a:off x="4457700" y="7079985"/>
            <a:ext cx="4686300" cy="3435615"/>
          </a:xfrm>
          <a:prstGeom prst="rect">
            <a:avLst/>
          </a:prstGeom>
          <a:noFill/>
          <a:ln w="9525">
            <a:noFill/>
            <a:miter lim="800000"/>
            <a:headEnd/>
            <a:tailEnd/>
          </a:ln>
        </p:spPr>
      </p:pic>
      <p:sp>
        <p:nvSpPr>
          <p:cNvPr id="10" name="TextBox 9"/>
          <p:cNvSpPr txBox="1"/>
          <p:nvPr/>
        </p:nvSpPr>
        <p:spPr>
          <a:xfrm>
            <a:off x="4739990" y="261945"/>
            <a:ext cx="4310347" cy="523220"/>
          </a:xfrm>
          <a:prstGeom prst="rect">
            <a:avLst/>
          </a:prstGeom>
          <a:noFill/>
        </p:spPr>
        <p:txBody>
          <a:bodyPr wrap="none" rtlCol="0">
            <a:spAutoFit/>
          </a:bodyPr>
          <a:lstStyle/>
          <a:p>
            <a:r>
              <a:rPr lang="en-US" sz="2800" dirty="0" smtClean="0"/>
              <a:t>REX-ISOLDE performance</a:t>
            </a:r>
            <a:endParaRPr lang="en-US" sz="2800" dirty="0"/>
          </a:p>
        </p:txBody>
      </p:sp>
      <p:grpSp>
        <p:nvGrpSpPr>
          <p:cNvPr id="23" name="Group 22"/>
          <p:cNvGrpSpPr/>
          <p:nvPr/>
        </p:nvGrpSpPr>
        <p:grpSpPr>
          <a:xfrm>
            <a:off x="4156512" y="922729"/>
            <a:ext cx="5057707" cy="5667203"/>
            <a:chOff x="4156512" y="922729"/>
            <a:chExt cx="5057707" cy="5667203"/>
          </a:xfrm>
        </p:grpSpPr>
        <p:sp>
          <p:nvSpPr>
            <p:cNvPr id="7" name="TextBox 6"/>
            <p:cNvSpPr txBox="1">
              <a:spLocks noChangeArrowheads="1"/>
            </p:cNvSpPr>
            <p:nvPr/>
          </p:nvSpPr>
          <p:spPr bwMode="auto">
            <a:xfrm>
              <a:off x="6819525" y="5781366"/>
              <a:ext cx="1516959" cy="307777"/>
            </a:xfrm>
            <a:prstGeom prst="rect">
              <a:avLst/>
            </a:prstGeom>
            <a:noFill/>
            <a:ln w="9525">
              <a:noFill/>
              <a:miter lim="800000"/>
              <a:headEnd/>
              <a:tailEnd/>
            </a:ln>
          </p:spPr>
          <p:txBody>
            <a:bodyPr wrap="square">
              <a:spAutoFit/>
            </a:bodyPr>
            <a:lstStyle/>
            <a:p>
              <a:pPr algn="ctr"/>
              <a:r>
                <a:rPr lang="en-US" sz="1400" dirty="0" smtClean="0">
                  <a:solidFill>
                    <a:srgbClr val="FF0000"/>
                  </a:solidFill>
                  <a:latin typeface="Constantia" pitchFamily="18" charset="0"/>
                </a:rPr>
                <a:t>November </a:t>
              </a:r>
              <a:r>
                <a:rPr lang="en-US" sz="1400" dirty="0">
                  <a:solidFill>
                    <a:srgbClr val="FF0000"/>
                  </a:solidFill>
                  <a:latin typeface="Constantia" pitchFamily="18" charset="0"/>
                </a:rPr>
                <a:t>2009</a:t>
              </a:r>
            </a:p>
          </p:txBody>
        </p:sp>
        <p:pic>
          <p:nvPicPr>
            <p:cNvPr id="8" name="Picture 14" descr="P1050689"/>
            <p:cNvPicPr>
              <a:picLocks noChangeAspect="1" noChangeArrowheads="1"/>
            </p:cNvPicPr>
            <p:nvPr/>
          </p:nvPicPr>
          <p:blipFill>
            <a:blip r:embed="rId5" cstate="print"/>
            <a:srcRect t="6792"/>
            <a:stretch>
              <a:fillRect/>
            </a:stretch>
          </p:blipFill>
          <p:spPr bwMode="auto">
            <a:xfrm>
              <a:off x="4950373" y="1403363"/>
              <a:ext cx="3318422" cy="4396608"/>
            </a:xfrm>
            <a:prstGeom prst="rect">
              <a:avLst/>
            </a:prstGeom>
            <a:noFill/>
          </p:spPr>
        </p:pic>
        <p:sp>
          <p:nvSpPr>
            <p:cNvPr id="12" name="TextBox 11"/>
            <p:cNvSpPr txBox="1"/>
            <p:nvPr/>
          </p:nvSpPr>
          <p:spPr>
            <a:xfrm>
              <a:off x="4899547" y="922729"/>
              <a:ext cx="1657377" cy="369332"/>
            </a:xfrm>
            <a:prstGeom prst="rect">
              <a:avLst/>
            </a:prstGeom>
            <a:noFill/>
          </p:spPr>
          <p:txBody>
            <a:bodyPr wrap="none" rtlCol="0">
              <a:spAutoFit/>
            </a:bodyPr>
            <a:lstStyle/>
            <a:p>
              <a:r>
                <a:rPr lang="en-US" dirty="0" smtClean="0">
                  <a:solidFill>
                    <a:srgbClr val="FF0000"/>
                  </a:solidFill>
                </a:rPr>
                <a:t>charge breeder</a:t>
              </a:r>
              <a:endParaRPr lang="en-US" dirty="0">
                <a:solidFill>
                  <a:srgbClr val="FF0000"/>
                </a:solidFill>
              </a:endParaRPr>
            </a:p>
          </p:txBody>
        </p:sp>
        <p:sp>
          <p:nvSpPr>
            <p:cNvPr id="13" name="TextBox 12"/>
            <p:cNvSpPr txBox="1"/>
            <p:nvPr/>
          </p:nvSpPr>
          <p:spPr>
            <a:xfrm>
              <a:off x="6948986" y="930322"/>
              <a:ext cx="1471750" cy="369332"/>
            </a:xfrm>
            <a:prstGeom prst="rect">
              <a:avLst/>
            </a:prstGeom>
            <a:noFill/>
          </p:spPr>
          <p:txBody>
            <a:bodyPr wrap="none" rtlCol="0">
              <a:spAutoFit/>
            </a:bodyPr>
            <a:lstStyle/>
            <a:p>
              <a:r>
                <a:rPr lang="en-US" dirty="0" smtClean="0">
                  <a:solidFill>
                    <a:srgbClr val="FF0000"/>
                  </a:solidFill>
                </a:rPr>
                <a:t>Penning trap</a:t>
              </a:r>
              <a:endParaRPr lang="en-US" dirty="0">
                <a:solidFill>
                  <a:srgbClr val="FF0000"/>
                </a:solidFill>
              </a:endParaRPr>
            </a:p>
          </p:txBody>
        </p:sp>
        <p:sp>
          <p:nvSpPr>
            <p:cNvPr id="14" name="TextBox 13"/>
            <p:cNvSpPr txBox="1"/>
            <p:nvPr/>
          </p:nvSpPr>
          <p:spPr>
            <a:xfrm>
              <a:off x="4156512" y="2849340"/>
              <a:ext cx="864019" cy="369332"/>
            </a:xfrm>
            <a:prstGeom prst="rect">
              <a:avLst/>
            </a:prstGeom>
            <a:noFill/>
          </p:spPr>
          <p:txBody>
            <a:bodyPr wrap="none" rtlCol="0">
              <a:spAutoFit/>
            </a:bodyPr>
            <a:lstStyle/>
            <a:p>
              <a:r>
                <a:rPr lang="en-US" dirty="0" smtClean="0">
                  <a:solidFill>
                    <a:srgbClr val="FF0000"/>
                  </a:solidFill>
                </a:rPr>
                <a:t>LINAC</a:t>
              </a:r>
              <a:endParaRPr lang="en-US" dirty="0">
                <a:solidFill>
                  <a:srgbClr val="FF0000"/>
                </a:solidFill>
              </a:endParaRPr>
            </a:p>
          </p:txBody>
        </p:sp>
        <p:sp>
          <p:nvSpPr>
            <p:cNvPr id="15" name="TextBox 14"/>
            <p:cNvSpPr txBox="1"/>
            <p:nvPr/>
          </p:nvSpPr>
          <p:spPr>
            <a:xfrm>
              <a:off x="8187976" y="3131660"/>
              <a:ext cx="1026243" cy="646331"/>
            </a:xfrm>
            <a:prstGeom prst="rect">
              <a:avLst/>
            </a:prstGeom>
            <a:noFill/>
          </p:spPr>
          <p:txBody>
            <a:bodyPr wrap="none" rtlCol="0">
              <a:spAutoFit/>
            </a:bodyPr>
            <a:lstStyle/>
            <a:p>
              <a:r>
                <a:rPr lang="en-US" dirty="0" err="1" smtClean="0">
                  <a:solidFill>
                    <a:srgbClr val="FF0000"/>
                  </a:solidFill>
                </a:rPr>
                <a:t>Miniball</a:t>
              </a:r>
              <a:endParaRPr lang="en-US" dirty="0" smtClean="0">
                <a:solidFill>
                  <a:srgbClr val="FF0000"/>
                </a:solidFill>
              </a:endParaRPr>
            </a:p>
            <a:p>
              <a:r>
                <a:rPr lang="en-US" dirty="0" smtClean="0">
                  <a:solidFill>
                    <a:srgbClr val="FF0000"/>
                  </a:solidFill>
                </a:rPr>
                <a:t>setup</a:t>
              </a:r>
              <a:endParaRPr lang="en-US" dirty="0">
                <a:solidFill>
                  <a:srgbClr val="FF0000"/>
                </a:solidFill>
              </a:endParaRPr>
            </a:p>
          </p:txBody>
        </p:sp>
        <p:cxnSp>
          <p:nvCxnSpPr>
            <p:cNvPr id="17" name="Straight Arrow Connector 16"/>
            <p:cNvCxnSpPr>
              <a:stCxn id="12" idx="2"/>
            </p:cNvCxnSpPr>
            <p:nvPr/>
          </p:nvCxnSpPr>
          <p:spPr>
            <a:xfrm>
              <a:off x="5728236" y="1292061"/>
              <a:ext cx="167597" cy="4904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6168789" y="1299652"/>
              <a:ext cx="1437313" cy="8703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835606" y="2934269"/>
              <a:ext cx="828215" cy="1122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7342496" y="3783544"/>
              <a:ext cx="1246244" cy="3517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4867701" y="4769892"/>
              <a:ext cx="1621810" cy="8484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800288" y="5943601"/>
              <a:ext cx="1898405" cy="646331"/>
            </a:xfrm>
            <a:prstGeom prst="rect">
              <a:avLst/>
            </a:prstGeom>
            <a:noFill/>
          </p:spPr>
          <p:txBody>
            <a:bodyPr wrap="none" rtlCol="0">
              <a:spAutoFit/>
            </a:bodyPr>
            <a:lstStyle/>
            <a:p>
              <a:r>
                <a:rPr lang="en-US" dirty="0" smtClean="0">
                  <a:solidFill>
                    <a:srgbClr val="FF0000"/>
                  </a:solidFill>
                </a:rPr>
                <a:t>2</a:t>
              </a:r>
              <a:r>
                <a:rPr lang="en-US" baseline="30000" dirty="0" smtClean="0">
                  <a:solidFill>
                    <a:srgbClr val="FF0000"/>
                  </a:solidFill>
                </a:rPr>
                <a:t>nd</a:t>
              </a:r>
              <a:r>
                <a:rPr lang="en-US" dirty="0" smtClean="0">
                  <a:solidFill>
                    <a:srgbClr val="FF0000"/>
                  </a:solidFill>
                </a:rPr>
                <a:t> experimental </a:t>
              </a:r>
            </a:p>
            <a:p>
              <a:r>
                <a:rPr lang="en-US" dirty="0" smtClean="0">
                  <a:solidFill>
                    <a:srgbClr val="FF0000"/>
                  </a:solidFill>
                </a:rPr>
                <a:t>beam line</a:t>
              </a:r>
              <a:endParaRPr lang="en-US" dirty="0">
                <a:solidFill>
                  <a:srgbClr val="FF0000"/>
                </a:solidFill>
              </a:endParaRPr>
            </a:p>
          </p:txBody>
        </p:sp>
      </p:grpSp>
      <p:sp>
        <p:nvSpPr>
          <p:cNvPr id="21" name="TextBox 20"/>
          <p:cNvSpPr txBox="1"/>
          <p:nvPr/>
        </p:nvSpPr>
        <p:spPr>
          <a:xfrm>
            <a:off x="1242546" y="4472787"/>
            <a:ext cx="2747559" cy="246221"/>
          </a:xfrm>
          <a:prstGeom prst="rect">
            <a:avLst/>
          </a:prstGeom>
          <a:noFill/>
        </p:spPr>
        <p:txBody>
          <a:bodyPr wrap="square" rtlCol="0">
            <a:spAutoFit/>
          </a:bodyPr>
          <a:lstStyle/>
          <a:p>
            <a:r>
              <a:rPr lang="en-US" sz="1000" dirty="0" smtClean="0"/>
              <a:t>F. Wenander, Jour </a:t>
            </a:r>
            <a:r>
              <a:rPr lang="en-US" sz="1000" dirty="0" err="1" smtClean="0"/>
              <a:t>Instrum</a:t>
            </a:r>
            <a:r>
              <a:rPr lang="en-US" sz="1000" dirty="0" smtClean="0"/>
              <a:t>  5 C10004 2010</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50543" t="20557" r="8391" b="19486"/>
          <a:stretch>
            <a:fillRect/>
          </a:stretch>
        </p:blipFill>
        <p:spPr bwMode="auto">
          <a:xfrm>
            <a:off x="0" y="10928445"/>
            <a:ext cx="2943497" cy="3962400"/>
          </a:xfrm>
          <a:prstGeom prst="rect">
            <a:avLst/>
          </a:prstGeom>
          <a:noFill/>
          <a:ln w="9525">
            <a:noFill/>
            <a:miter lim="800000"/>
            <a:headEnd/>
            <a:tailEnd/>
          </a:ln>
        </p:spPr>
      </p:pic>
      <p:sp>
        <p:nvSpPr>
          <p:cNvPr id="4" name="TextBox 3"/>
          <p:cNvSpPr txBox="1"/>
          <p:nvPr/>
        </p:nvSpPr>
        <p:spPr>
          <a:xfrm>
            <a:off x="3505200" y="10688491"/>
            <a:ext cx="7707623" cy="1754326"/>
          </a:xfrm>
          <a:prstGeom prst="rect">
            <a:avLst/>
          </a:prstGeom>
          <a:noFill/>
        </p:spPr>
        <p:txBody>
          <a:bodyPr wrap="none" rtlCol="0">
            <a:spAutoFit/>
          </a:bodyPr>
          <a:lstStyle/>
          <a:p>
            <a:r>
              <a:rPr lang="en-US" dirty="0" smtClean="0"/>
              <a:t>Eight clusters containing 3 encapsulated </a:t>
            </a:r>
            <a:r>
              <a:rPr lang="en-US" dirty="0" err="1" smtClean="0"/>
              <a:t>Ge</a:t>
            </a:r>
            <a:r>
              <a:rPr lang="en-US" dirty="0" smtClean="0"/>
              <a:t> crystals</a:t>
            </a:r>
          </a:p>
          <a:p>
            <a:r>
              <a:rPr lang="en-US" dirty="0" smtClean="0"/>
              <a:t>Solid angle coverage 60% of 4 pi around reaction chamber</a:t>
            </a:r>
          </a:p>
          <a:p>
            <a:r>
              <a:rPr lang="en-US" dirty="0" smtClean="0"/>
              <a:t>Dedicated chambers for Coulomb excitation and transfer reactions</a:t>
            </a:r>
          </a:p>
          <a:p>
            <a:r>
              <a:rPr lang="en-US" dirty="0" smtClean="0"/>
              <a:t>DSSSD:150 and 500 um </a:t>
            </a:r>
          </a:p>
          <a:p>
            <a:r>
              <a:rPr lang="en-US" dirty="0" smtClean="0"/>
              <a:t>Sometimes combined with 1 mm thick </a:t>
            </a:r>
            <a:r>
              <a:rPr lang="en-US" dirty="0" err="1" smtClean="0"/>
              <a:t>unsegmented</a:t>
            </a:r>
            <a:r>
              <a:rPr lang="en-US" dirty="0" smtClean="0"/>
              <a:t> for telescope configuration</a:t>
            </a:r>
          </a:p>
          <a:p>
            <a:endParaRPr lang="en-US" dirty="0" smtClean="0"/>
          </a:p>
        </p:txBody>
      </p:sp>
      <p:sp>
        <p:nvSpPr>
          <p:cNvPr id="5" name="TextBox 4"/>
          <p:cNvSpPr txBox="1"/>
          <p:nvPr/>
        </p:nvSpPr>
        <p:spPr>
          <a:xfrm>
            <a:off x="0" y="7391400"/>
            <a:ext cx="12666096" cy="2862322"/>
          </a:xfrm>
          <a:prstGeom prst="rect">
            <a:avLst/>
          </a:prstGeom>
          <a:noFill/>
        </p:spPr>
        <p:txBody>
          <a:bodyPr wrap="none" rtlCol="0">
            <a:spAutoFit/>
          </a:bodyPr>
          <a:lstStyle/>
          <a:p>
            <a:r>
              <a:rPr lang="en-US" dirty="0" err="1" smtClean="0"/>
              <a:t>Miniball</a:t>
            </a:r>
            <a:r>
              <a:rPr lang="en-US" dirty="0" smtClean="0"/>
              <a:t> main results</a:t>
            </a:r>
          </a:p>
          <a:p>
            <a:pPr>
              <a:buFont typeface="Arial" charset="0"/>
              <a:buChar char="•"/>
            </a:pPr>
            <a:r>
              <a:rPr lang="en-US" dirty="0" smtClean="0"/>
              <a:t> The changing shell structure far off the valley of beta stability probed by Coulomb excitation and transfer reactions</a:t>
            </a:r>
          </a:p>
          <a:p>
            <a:pPr>
              <a:buFont typeface="Arial" charset="0"/>
              <a:buChar char="•"/>
            </a:pPr>
            <a:r>
              <a:rPr lang="en-US" dirty="0" smtClean="0"/>
              <a:t> The investigation of shape co-existence by means of (multiple) Coulomb excitation</a:t>
            </a:r>
          </a:p>
          <a:p>
            <a:pPr>
              <a:buFont typeface="Arial" charset="0"/>
              <a:buChar char="•"/>
            </a:pPr>
            <a:endParaRPr lang="en-US" dirty="0" smtClean="0"/>
          </a:p>
          <a:p>
            <a:pPr>
              <a:buFont typeface="Arial" charset="0"/>
              <a:buChar char="•"/>
            </a:pPr>
            <a:r>
              <a:rPr lang="en-US" dirty="0" smtClean="0"/>
              <a:t> </a:t>
            </a:r>
            <a:r>
              <a:rPr lang="en-US" dirty="0" err="1" smtClean="0"/>
              <a:t>Miniball</a:t>
            </a:r>
            <a:r>
              <a:rPr lang="en-US" dirty="0" smtClean="0"/>
              <a:t>, 2</a:t>
            </a:r>
            <a:r>
              <a:rPr lang="en-US" baseline="30000" dirty="0" smtClean="0"/>
              <a:t>nd</a:t>
            </a:r>
            <a:r>
              <a:rPr lang="en-US" dirty="0" smtClean="0"/>
              <a:t> beam line for mobile experiment and fixed beta-NMR experiment for polarized beams</a:t>
            </a:r>
          </a:p>
          <a:p>
            <a:r>
              <a:rPr lang="en-US" dirty="0" smtClean="0"/>
              <a:t>scattering experiment (</a:t>
            </a:r>
            <a:r>
              <a:rPr lang="en-US" dirty="0" err="1" smtClean="0"/>
              <a:t>Coloumb</a:t>
            </a:r>
            <a:r>
              <a:rPr lang="en-US" dirty="0" smtClean="0"/>
              <a:t> </a:t>
            </a:r>
            <a:r>
              <a:rPr lang="en-US" dirty="0" err="1" smtClean="0"/>
              <a:t>excitaion</a:t>
            </a:r>
            <a:r>
              <a:rPr lang="en-US" dirty="0" smtClean="0"/>
              <a:t> and/or transfer experiments)</a:t>
            </a:r>
          </a:p>
          <a:p>
            <a:endParaRPr lang="en-US" dirty="0" smtClean="0"/>
          </a:p>
          <a:p>
            <a:r>
              <a:rPr lang="en-US" dirty="0" smtClean="0"/>
              <a:t>Precision reaction experiments performed at a few </a:t>
            </a:r>
            <a:r>
              <a:rPr lang="en-US" dirty="0" err="1" smtClean="0"/>
              <a:t>MeV</a:t>
            </a:r>
            <a:r>
              <a:rPr lang="en-US" dirty="0" smtClean="0"/>
              <a:t> u−1—such as elastic scattering, few nucleon transfer and fusion experiments</a:t>
            </a:r>
          </a:p>
          <a:p>
            <a:endParaRPr lang="en-US" dirty="0" smtClean="0"/>
          </a:p>
          <a:p>
            <a:r>
              <a:rPr lang="en-US" dirty="0" smtClean="0"/>
              <a:t> </a:t>
            </a:r>
            <a:r>
              <a:rPr lang="en-US" dirty="0" err="1" smtClean="0"/>
              <a:t>Miniball</a:t>
            </a:r>
            <a:r>
              <a:rPr lang="en-US" dirty="0" smtClean="0"/>
              <a:t> used in numerous Coulomb-excitation and transfer-reaction experiments with exotic RIBs with energies up to 3 </a:t>
            </a:r>
            <a:r>
              <a:rPr lang="en-US" dirty="0" err="1" smtClean="0"/>
              <a:t>MeV</a:t>
            </a:r>
            <a:r>
              <a:rPr lang="en-US" dirty="0" smtClean="0"/>
              <a:t>/u</a:t>
            </a:r>
          </a:p>
        </p:txBody>
      </p:sp>
      <p:sp>
        <p:nvSpPr>
          <p:cNvPr id="7" name="Rectangle 6"/>
          <p:cNvSpPr/>
          <p:nvPr/>
        </p:nvSpPr>
        <p:spPr>
          <a:xfrm>
            <a:off x="395785" y="1008363"/>
            <a:ext cx="4763069" cy="1661993"/>
          </a:xfrm>
          <a:prstGeom prst="rect">
            <a:avLst/>
          </a:prstGeom>
        </p:spPr>
        <p:txBody>
          <a:bodyPr wrap="square">
            <a:spAutoFit/>
          </a:bodyPr>
          <a:lstStyle/>
          <a:p>
            <a:r>
              <a:rPr lang="en-US" dirty="0" smtClean="0">
                <a:solidFill>
                  <a:schemeClr val="accent6">
                    <a:lumMod val="50000"/>
                  </a:schemeClr>
                </a:solidFill>
              </a:rPr>
              <a:t>Focus of experimental program at REX-ISOLDE: </a:t>
            </a:r>
            <a:br>
              <a:rPr lang="en-US" dirty="0" smtClean="0">
                <a:solidFill>
                  <a:schemeClr val="accent6">
                    <a:lumMod val="50000"/>
                  </a:schemeClr>
                </a:solidFill>
              </a:rPr>
            </a:br>
            <a:r>
              <a:rPr lang="en-US" dirty="0" smtClean="0">
                <a:solidFill>
                  <a:schemeClr val="accent6">
                    <a:lumMod val="50000"/>
                  </a:schemeClr>
                </a:solidFill>
              </a:rPr>
              <a:t>	</a:t>
            </a:r>
            <a:r>
              <a:rPr lang="en-US" sz="1600" dirty="0" smtClean="0">
                <a:solidFill>
                  <a:schemeClr val="accent6">
                    <a:lumMod val="50000"/>
                  </a:schemeClr>
                </a:solidFill>
              </a:rPr>
              <a:t>Coulomb excitation</a:t>
            </a:r>
          </a:p>
          <a:p>
            <a:r>
              <a:rPr lang="en-US" sz="1600" dirty="0" smtClean="0">
                <a:solidFill>
                  <a:schemeClr val="accent6">
                    <a:lumMod val="50000"/>
                  </a:schemeClr>
                </a:solidFill>
              </a:rPr>
              <a:t>	few-nucleon transfer reaction studies</a:t>
            </a:r>
          </a:p>
          <a:p>
            <a:r>
              <a:rPr lang="en-US" sz="1600" dirty="0" smtClean="0">
                <a:solidFill>
                  <a:schemeClr val="accent6">
                    <a:lumMod val="50000"/>
                  </a:schemeClr>
                </a:solidFill>
              </a:rPr>
              <a:t>	fusion evaporation studies</a:t>
            </a:r>
          </a:p>
          <a:p>
            <a:r>
              <a:rPr lang="en-US" sz="1600" dirty="0" smtClean="0">
                <a:solidFill>
                  <a:schemeClr val="accent6">
                    <a:lumMod val="50000"/>
                  </a:schemeClr>
                </a:solidFill>
              </a:rPr>
              <a:t>	light particle elastic scattering</a:t>
            </a:r>
            <a:endParaRPr lang="en-US" sz="1600" dirty="0">
              <a:solidFill>
                <a:schemeClr val="accent6">
                  <a:lumMod val="50000"/>
                </a:schemeClr>
              </a:solidFill>
            </a:endParaRPr>
          </a:p>
        </p:txBody>
      </p:sp>
      <p:sp>
        <p:nvSpPr>
          <p:cNvPr id="8" name="TextBox 7"/>
          <p:cNvSpPr txBox="1"/>
          <p:nvPr/>
        </p:nvSpPr>
        <p:spPr>
          <a:xfrm>
            <a:off x="3476634" y="12351242"/>
            <a:ext cx="7537109" cy="1754326"/>
          </a:xfrm>
          <a:prstGeom prst="rect">
            <a:avLst/>
          </a:prstGeom>
          <a:noFill/>
        </p:spPr>
        <p:txBody>
          <a:bodyPr wrap="square" rtlCol="0">
            <a:spAutoFit/>
          </a:bodyPr>
          <a:lstStyle/>
          <a:p>
            <a:r>
              <a:rPr lang="en-US" dirty="0" smtClean="0"/>
              <a:t>For </a:t>
            </a:r>
            <a:r>
              <a:rPr lang="en-US" i="1" dirty="0" smtClean="0"/>
              <a:t>γ -ray detection, an array of six-fold segmented, individually encapsulated and tapered </a:t>
            </a:r>
            <a:r>
              <a:rPr lang="en-US" dirty="0" smtClean="0"/>
              <a:t>germanium crystals was constructed [32]. The so-called </a:t>
            </a:r>
            <a:r>
              <a:rPr lang="en-US" dirty="0" err="1" smtClean="0"/>
              <a:t>Miniball</a:t>
            </a:r>
            <a:r>
              <a:rPr lang="en-US" dirty="0" smtClean="0"/>
              <a:t> array is optimized with respect to full-energy peak efficiency and angular resolution rather than resolving power. The granularity is essential to obtain proper Doppler corrected spectra as the RIB from ISOLDE have a typical velocity of 8</a:t>
            </a:r>
            <a:r>
              <a:rPr lang="en-US" i="1" dirty="0" smtClean="0"/>
              <a:t>.5% of </a:t>
            </a:r>
            <a:r>
              <a:rPr lang="en-US" dirty="0" smtClean="0"/>
              <a:t>the speed of light.</a:t>
            </a:r>
            <a:endParaRPr lang="en-US" dirty="0"/>
          </a:p>
        </p:txBody>
      </p:sp>
      <p:sp>
        <p:nvSpPr>
          <p:cNvPr id="9" name="TextBox 8"/>
          <p:cNvSpPr txBox="1"/>
          <p:nvPr/>
        </p:nvSpPr>
        <p:spPr>
          <a:xfrm>
            <a:off x="2550265" y="382978"/>
            <a:ext cx="6373733" cy="461665"/>
          </a:xfrm>
          <a:prstGeom prst="rect">
            <a:avLst/>
          </a:prstGeom>
          <a:noFill/>
        </p:spPr>
        <p:txBody>
          <a:bodyPr wrap="none" rtlCol="0">
            <a:spAutoFit/>
          </a:bodyPr>
          <a:lstStyle/>
          <a:p>
            <a:r>
              <a:rPr lang="en-US" sz="2400" dirty="0" smtClean="0"/>
              <a:t>Present experimental program at REX-ISOLDE</a:t>
            </a:r>
            <a:endParaRPr lang="en-US" sz="2400" dirty="0"/>
          </a:p>
        </p:txBody>
      </p:sp>
      <p:pic>
        <p:nvPicPr>
          <p:cNvPr id="169985" name="Picture 1"/>
          <p:cNvPicPr>
            <a:picLocks noChangeAspect="1" noChangeArrowheads="1"/>
          </p:cNvPicPr>
          <p:nvPr/>
        </p:nvPicPr>
        <p:blipFill>
          <a:blip r:embed="rId4" cstate="print"/>
          <a:srcRect l="11283" t="33275" r="9540" b="8001"/>
          <a:stretch>
            <a:fillRect/>
          </a:stretch>
        </p:blipFill>
        <p:spPr bwMode="auto">
          <a:xfrm>
            <a:off x="0" y="15039069"/>
            <a:ext cx="5114944" cy="2963917"/>
          </a:xfrm>
          <a:prstGeom prst="rect">
            <a:avLst/>
          </a:prstGeom>
          <a:noFill/>
          <a:ln w="9525">
            <a:noFill/>
            <a:miter lim="800000"/>
            <a:headEnd/>
            <a:tailEnd/>
          </a:ln>
        </p:spPr>
      </p:pic>
      <p:sp>
        <p:nvSpPr>
          <p:cNvPr id="14" name="Rectangle 13"/>
          <p:cNvSpPr/>
          <p:nvPr/>
        </p:nvSpPr>
        <p:spPr>
          <a:xfrm>
            <a:off x="5425269" y="1802104"/>
            <a:ext cx="2646045" cy="646331"/>
          </a:xfrm>
          <a:prstGeom prst="rect">
            <a:avLst/>
          </a:prstGeom>
        </p:spPr>
        <p:txBody>
          <a:bodyPr wrap="none">
            <a:spAutoFit/>
          </a:bodyPr>
          <a:lstStyle/>
          <a:p>
            <a:r>
              <a:rPr lang="en-US" dirty="0" smtClean="0">
                <a:solidFill>
                  <a:schemeClr val="accent6">
                    <a:lumMod val="50000"/>
                  </a:schemeClr>
                </a:solidFill>
              </a:rPr>
              <a:t>using radioactive beams</a:t>
            </a:r>
          </a:p>
          <a:p>
            <a:r>
              <a:rPr lang="en-US" dirty="0" smtClean="0">
                <a:solidFill>
                  <a:schemeClr val="accent6">
                    <a:lumMod val="50000"/>
                  </a:schemeClr>
                </a:solidFill>
              </a:rPr>
              <a:t>Z=3 to 88, up to 3 </a:t>
            </a:r>
            <a:r>
              <a:rPr lang="en-US" dirty="0" err="1" smtClean="0">
                <a:solidFill>
                  <a:schemeClr val="accent6">
                    <a:lumMod val="50000"/>
                  </a:schemeClr>
                </a:solidFill>
              </a:rPr>
              <a:t>MeV</a:t>
            </a:r>
            <a:r>
              <a:rPr lang="en-US" dirty="0" smtClean="0">
                <a:solidFill>
                  <a:schemeClr val="accent6">
                    <a:lumMod val="50000"/>
                  </a:schemeClr>
                </a:solidFill>
              </a:rPr>
              <a:t>/u</a:t>
            </a:r>
            <a:endParaRPr lang="en-US" dirty="0">
              <a:solidFill>
                <a:schemeClr val="accent6">
                  <a:lumMod val="50000"/>
                </a:schemeClr>
              </a:solidFill>
            </a:endParaRPr>
          </a:p>
        </p:txBody>
      </p:sp>
      <p:sp>
        <p:nvSpPr>
          <p:cNvPr id="15" name="Right Brace 14"/>
          <p:cNvSpPr/>
          <p:nvPr/>
        </p:nvSpPr>
        <p:spPr>
          <a:xfrm>
            <a:off x="4930386" y="1587571"/>
            <a:ext cx="150126" cy="1064525"/>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46627" y="2667007"/>
            <a:ext cx="9130520" cy="3991785"/>
            <a:chOff x="46627" y="2667007"/>
            <a:chExt cx="9130520" cy="3991785"/>
          </a:xfrm>
        </p:grpSpPr>
        <p:sp>
          <p:nvSpPr>
            <p:cNvPr id="2" name="TextBox 1"/>
            <p:cNvSpPr txBox="1"/>
            <p:nvPr/>
          </p:nvSpPr>
          <p:spPr>
            <a:xfrm>
              <a:off x="5136104" y="2667007"/>
              <a:ext cx="4041043" cy="1646605"/>
            </a:xfrm>
            <a:prstGeom prst="rect">
              <a:avLst/>
            </a:prstGeom>
            <a:noFill/>
          </p:spPr>
          <p:txBody>
            <a:bodyPr wrap="none" rtlCol="0">
              <a:spAutoFit/>
            </a:bodyPr>
            <a:lstStyle/>
            <a:p>
              <a:r>
                <a:rPr lang="en-US" i="1" dirty="0" err="1" smtClean="0">
                  <a:solidFill>
                    <a:srgbClr val="FF0000"/>
                  </a:solidFill>
                </a:rPr>
                <a:t>Miniball</a:t>
              </a:r>
              <a:endParaRPr lang="en-US" i="1" dirty="0" smtClean="0">
                <a:solidFill>
                  <a:srgbClr val="FF0000"/>
                </a:solidFill>
              </a:endParaRPr>
            </a:p>
            <a:p>
              <a:r>
                <a:rPr lang="en-US" sz="1600" dirty="0" smtClean="0">
                  <a:solidFill>
                    <a:srgbClr val="FF0000"/>
                  </a:solidFill>
                </a:rPr>
                <a:t>   </a:t>
              </a:r>
              <a:r>
                <a:rPr lang="en-US" sz="1500" dirty="0" smtClean="0">
                  <a:solidFill>
                    <a:srgbClr val="FF0000"/>
                  </a:solidFill>
                </a:rPr>
                <a:t>Low-multiplicity </a:t>
              </a:r>
              <a:r>
                <a:rPr lang="en-US" sz="1500" dirty="0" err="1" smtClean="0">
                  <a:solidFill>
                    <a:srgbClr val="FF0000"/>
                  </a:solidFill>
                </a:rPr>
                <a:t>Ge</a:t>
              </a:r>
              <a:r>
                <a:rPr lang="en-US" sz="1500" dirty="0" smtClean="0">
                  <a:solidFill>
                    <a:srgbClr val="FF0000"/>
                  </a:solidFill>
                </a:rPr>
                <a:t> array + Si pixel </a:t>
              </a:r>
              <a:br>
                <a:rPr lang="en-US" sz="1500" dirty="0" smtClean="0">
                  <a:solidFill>
                    <a:srgbClr val="FF0000"/>
                  </a:solidFill>
                </a:rPr>
              </a:br>
              <a:r>
                <a:rPr lang="en-US" sz="1500" dirty="0" smtClean="0">
                  <a:solidFill>
                    <a:srgbClr val="FF0000"/>
                  </a:solidFill>
                </a:rPr>
                <a:t>   particle detectors for Doppler correction</a:t>
              </a:r>
            </a:p>
            <a:p>
              <a:endParaRPr lang="en-US" dirty="0"/>
            </a:p>
            <a:p>
              <a:r>
                <a:rPr lang="en-US" i="1" dirty="0" smtClean="0">
                  <a:solidFill>
                    <a:srgbClr val="0000CC"/>
                  </a:solidFill>
                </a:rPr>
                <a:t>2</a:t>
              </a:r>
              <a:r>
                <a:rPr lang="en-US" i="1" baseline="30000" dirty="0" smtClean="0">
                  <a:solidFill>
                    <a:srgbClr val="0000CC"/>
                  </a:solidFill>
                </a:rPr>
                <a:t>nd</a:t>
              </a:r>
              <a:r>
                <a:rPr lang="en-US" i="1" dirty="0" smtClean="0">
                  <a:solidFill>
                    <a:srgbClr val="0000CC"/>
                  </a:solidFill>
                </a:rPr>
                <a:t> beam line</a:t>
              </a:r>
            </a:p>
            <a:p>
              <a:r>
                <a:rPr lang="en-US" sz="1600" dirty="0" smtClean="0">
                  <a:solidFill>
                    <a:srgbClr val="0000CC"/>
                  </a:solidFill>
                </a:rPr>
                <a:t>   </a:t>
              </a:r>
              <a:r>
                <a:rPr lang="en-US" sz="1500" dirty="0" smtClean="0">
                  <a:solidFill>
                    <a:srgbClr val="0000CC"/>
                  </a:solidFill>
                </a:rPr>
                <a:t>Mobile experiments, e.g. scattering chamber </a:t>
              </a:r>
            </a:p>
          </p:txBody>
        </p:sp>
        <p:pic>
          <p:nvPicPr>
            <p:cNvPr id="6" name="Picture 4"/>
            <p:cNvPicPr>
              <a:picLocks noChangeAspect="1" noChangeArrowheads="1"/>
            </p:cNvPicPr>
            <p:nvPr/>
          </p:nvPicPr>
          <p:blipFill>
            <a:blip r:embed="rId5" cstate="print"/>
            <a:srcRect l="29533" t="21290" r="5506" b="42191"/>
            <a:stretch>
              <a:fillRect/>
            </a:stretch>
          </p:blipFill>
          <p:spPr bwMode="auto">
            <a:xfrm>
              <a:off x="46627" y="3239072"/>
              <a:ext cx="4795345" cy="2929717"/>
            </a:xfrm>
            <a:prstGeom prst="rect">
              <a:avLst/>
            </a:prstGeom>
            <a:noFill/>
            <a:ln w="9525">
              <a:noFill/>
              <a:miter lim="800000"/>
              <a:headEnd/>
              <a:tailEnd/>
            </a:ln>
          </p:spPr>
        </p:pic>
        <p:sp>
          <p:nvSpPr>
            <p:cNvPr id="11" name="TextBox 10"/>
            <p:cNvSpPr txBox="1"/>
            <p:nvPr/>
          </p:nvSpPr>
          <p:spPr>
            <a:xfrm>
              <a:off x="237507" y="6012461"/>
              <a:ext cx="1603169" cy="646331"/>
            </a:xfrm>
            <a:prstGeom prst="rect">
              <a:avLst/>
            </a:prstGeom>
            <a:solidFill>
              <a:schemeClr val="bg1"/>
            </a:solidFill>
          </p:spPr>
          <p:txBody>
            <a:bodyPr wrap="square" rtlCol="0">
              <a:spAutoFit/>
            </a:bodyPr>
            <a:lstStyle/>
            <a:p>
              <a:r>
                <a:rPr lang="en-US" sz="1200" dirty="0" smtClean="0">
                  <a:solidFill>
                    <a:srgbClr val="0000CC"/>
                  </a:solidFill>
                </a:rPr>
                <a:t>Setup for scattering experiments of light nuclei, e.g. </a:t>
              </a:r>
              <a:r>
                <a:rPr lang="en-US" sz="1200" baseline="30000" dirty="0" smtClean="0">
                  <a:solidFill>
                    <a:srgbClr val="0000CC"/>
                  </a:solidFill>
                </a:rPr>
                <a:t>11</a:t>
              </a:r>
              <a:r>
                <a:rPr lang="en-US" sz="1200" dirty="0" smtClean="0">
                  <a:solidFill>
                    <a:srgbClr val="0000CC"/>
                  </a:solidFill>
                </a:rPr>
                <a:t>Be</a:t>
              </a:r>
              <a:endParaRPr lang="en-US" sz="1200" dirty="0">
                <a:solidFill>
                  <a:srgbClr val="0000CC"/>
                </a:solidFill>
              </a:endParaRPr>
            </a:p>
          </p:txBody>
        </p:sp>
        <p:sp>
          <p:nvSpPr>
            <p:cNvPr id="12" name="TextBox 11"/>
            <p:cNvSpPr txBox="1"/>
            <p:nvPr/>
          </p:nvSpPr>
          <p:spPr>
            <a:xfrm>
              <a:off x="2226858" y="6010999"/>
              <a:ext cx="2927034" cy="646331"/>
            </a:xfrm>
            <a:prstGeom prst="rect">
              <a:avLst/>
            </a:prstGeom>
            <a:solidFill>
              <a:schemeClr val="bg1"/>
            </a:solidFill>
          </p:spPr>
          <p:txBody>
            <a:bodyPr wrap="square" rtlCol="0">
              <a:spAutoFit/>
            </a:bodyPr>
            <a:lstStyle/>
            <a:p>
              <a:r>
                <a:rPr lang="en-US" sz="1200" dirty="0" smtClean="0">
                  <a:solidFill>
                    <a:srgbClr val="FF0000"/>
                  </a:solidFill>
                </a:rPr>
                <a:t>T-REX silicon barrel detector with </a:t>
              </a:r>
              <a:r>
                <a:rPr lang="en-US" sz="1200" dirty="0" err="1" smtClean="0">
                  <a:solidFill>
                    <a:srgbClr val="FF0000"/>
                  </a:solidFill>
                </a:rPr>
                <a:t>Miniball</a:t>
              </a:r>
              <a:r>
                <a:rPr lang="en-US" sz="1200" dirty="0" smtClean="0">
                  <a:solidFill>
                    <a:srgbClr val="FF0000"/>
                  </a:solidFill>
                </a:rPr>
                <a:t> germanium array for few-nucleon transfer reaction experiments</a:t>
              </a:r>
              <a:endParaRPr lang="en-US" sz="1200" dirty="0">
                <a:solidFill>
                  <a:srgbClr val="FF0000"/>
                </a:solidFill>
              </a:endParaRPr>
            </a:p>
          </p:txBody>
        </p:sp>
        <p:sp>
          <p:nvSpPr>
            <p:cNvPr id="16" name="Freeform 15"/>
            <p:cNvSpPr/>
            <p:nvPr/>
          </p:nvSpPr>
          <p:spPr>
            <a:xfrm>
              <a:off x="3780430" y="2829636"/>
              <a:ext cx="1269242" cy="432179"/>
            </a:xfrm>
            <a:custGeom>
              <a:avLst/>
              <a:gdLst>
                <a:gd name="connsiteX0" fmla="*/ 1269242 w 1269242"/>
                <a:gd name="connsiteY0" fmla="*/ 131928 h 432179"/>
                <a:gd name="connsiteX1" fmla="*/ 341194 w 1269242"/>
                <a:gd name="connsiteY1" fmla="*/ 50042 h 432179"/>
                <a:gd name="connsiteX2" fmla="*/ 0 w 1269242"/>
                <a:gd name="connsiteY2" fmla="*/ 432179 h 432179"/>
              </a:gdLst>
              <a:ahLst/>
              <a:cxnLst>
                <a:cxn ang="0">
                  <a:pos x="connsiteX0" y="connsiteY0"/>
                </a:cxn>
                <a:cxn ang="0">
                  <a:pos x="connsiteX1" y="connsiteY1"/>
                </a:cxn>
                <a:cxn ang="0">
                  <a:pos x="connsiteX2" y="connsiteY2"/>
                </a:cxn>
              </a:cxnLst>
              <a:rect l="l" t="t" r="r" b="b"/>
              <a:pathLst>
                <a:path w="1269242" h="432179">
                  <a:moveTo>
                    <a:pt x="1269242" y="131928"/>
                  </a:moveTo>
                  <a:cubicBezTo>
                    <a:pt x="910988" y="65964"/>
                    <a:pt x="552734" y="0"/>
                    <a:pt x="341194" y="50042"/>
                  </a:cubicBezTo>
                  <a:cubicBezTo>
                    <a:pt x="129654" y="100084"/>
                    <a:pt x="64827" y="266131"/>
                    <a:pt x="0" y="432179"/>
                  </a:cubicBezTo>
                </a:path>
              </a:pathLst>
            </a:cu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1023582" y="3025253"/>
              <a:ext cx="4094328" cy="918950"/>
            </a:xfrm>
            <a:custGeom>
              <a:avLst/>
              <a:gdLst>
                <a:gd name="connsiteX0" fmla="*/ 4094328 w 4094328"/>
                <a:gd name="connsiteY0" fmla="*/ 918950 h 918950"/>
                <a:gd name="connsiteX1" fmla="*/ 1132764 w 4094328"/>
                <a:gd name="connsiteY1" fmla="*/ 45493 h 918950"/>
                <a:gd name="connsiteX2" fmla="*/ 0 w 4094328"/>
                <a:gd name="connsiteY2" fmla="*/ 645995 h 918950"/>
              </a:gdLst>
              <a:ahLst/>
              <a:cxnLst>
                <a:cxn ang="0">
                  <a:pos x="connsiteX0" y="connsiteY0"/>
                </a:cxn>
                <a:cxn ang="0">
                  <a:pos x="connsiteX1" y="connsiteY1"/>
                </a:cxn>
                <a:cxn ang="0">
                  <a:pos x="connsiteX2" y="connsiteY2"/>
                </a:cxn>
              </a:cxnLst>
              <a:rect l="l" t="t" r="r" b="b"/>
              <a:pathLst>
                <a:path w="4094328" h="918950">
                  <a:moveTo>
                    <a:pt x="4094328" y="918950"/>
                  </a:moveTo>
                  <a:cubicBezTo>
                    <a:pt x="2954740" y="504968"/>
                    <a:pt x="1815152" y="90986"/>
                    <a:pt x="1132764" y="45493"/>
                  </a:cubicBezTo>
                  <a:cubicBezTo>
                    <a:pt x="450376" y="0"/>
                    <a:pt x="0" y="645995"/>
                    <a:pt x="0" y="645995"/>
                  </a:cubicBezTo>
                </a:path>
              </a:pathLst>
            </a:custGeom>
            <a:ln>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5118261" y="4511128"/>
            <a:ext cx="3942595" cy="2133705"/>
            <a:chOff x="5118261" y="4511128"/>
            <a:chExt cx="3942595" cy="2133705"/>
          </a:xfrm>
        </p:grpSpPr>
        <p:sp>
          <p:nvSpPr>
            <p:cNvPr id="13" name="Rectangle 12"/>
            <p:cNvSpPr/>
            <p:nvPr/>
          </p:nvSpPr>
          <p:spPr>
            <a:xfrm>
              <a:off x="5590721" y="5783059"/>
              <a:ext cx="3470135" cy="861774"/>
            </a:xfrm>
            <a:prstGeom prst="rect">
              <a:avLst/>
            </a:prstGeom>
          </p:spPr>
          <p:txBody>
            <a:bodyPr wrap="square">
              <a:spAutoFit/>
            </a:bodyPr>
            <a:lstStyle/>
            <a:p>
              <a:r>
                <a:rPr lang="en-US" sz="1000" dirty="0" smtClean="0"/>
                <a:t>REX physics reference: P Van Duppen and K. Riisager, </a:t>
              </a:r>
              <a:br>
                <a:rPr lang="en-US" sz="1000" dirty="0" smtClean="0"/>
              </a:br>
              <a:r>
                <a:rPr lang="en-US" sz="1000" dirty="0" smtClean="0"/>
                <a:t>J. Phys. G: </a:t>
              </a:r>
              <a:r>
                <a:rPr lang="en-US" sz="1000" dirty="0" err="1" smtClean="0"/>
                <a:t>Nucl</a:t>
              </a:r>
              <a:r>
                <a:rPr lang="en-US" sz="1000" dirty="0" smtClean="0"/>
                <a:t>. Part. Phys. 38 024005 (2011)</a:t>
              </a:r>
            </a:p>
            <a:p>
              <a:r>
                <a:rPr lang="en-US" sz="1000" dirty="0" smtClean="0"/>
                <a:t/>
              </a:r>
              <a:br>
                <a:rPr lang="en-US" sz="1000" dirty="0" smtClean="0"/>
              </a:br>
              <a:r>
                <a:rPr lang="en-US" sz="1000" dirty="0" err="1" smtClean="0"/>
                <a:t>Miniball</a:t>
              </a:r>
              <a:r>
                <a:rPr lang="en-US" sz="1000" dirty="0" smtClean="0"/>
                <a:t> reference: ‘The </a:t>
              </a:r>
              <a:r>
                <a:rPr lang="en-US" sz="1000" dirty="0" err="1" smtClean="0"/>
                <a:t>Miniball</a:t>
              </a:r>
              <a:r>
                <a:rPr lang="en-US" sz="1000" dirty="0" smtClean="0"/>
                <a:t> at REX-ISOLDE’, </a:t>
              </a:r>
              <a:br>
                <a:rPr lang="en-US" sz="1000" dirty="0" smtClean="0"/>
              </a:br>
              <a:r>
                <a:rPr lang="en-US" sz="1000" dirty="0" smtClean="0"/>
                <a:t>J. Van de Walle., EPJ to be published</a:t>
              </a:r>
              <a:endParaRPr lang="en-US" sz="1000" dirty="0"/>
            </a:p>
          </p:txBody>
        </p:sp>
        <p:sp>
          <p:nvSpPr>
            <p:cNvPr id="19" name="Rectangle 18"/>
            <p:cNvSpPr/>
            <p:nvPr/>
          </p:nvSpPr>
          <p:spPr>
            <a:xfrm>
              <a:off x="5118261" y="4511128"/>
              <a:ext cx="3265714" cy="830997"/>
            </a:xfrm>
            <a:prstGeom prst="rect">
              <a:avLst/>
            </a:prstGeom>
          </p:spPr>
          <p:txBody>
            <a:bodyPr wrap="square">
              <a:spAutoFit/>
            </a:bodyPr>
            <a:lstStyle/>
            <a:p>
              <a:r>
                <a:rPr lang="en-US" i="1" dirty="0" smtClean="0">
                  <a:sym typeface="Symbol"/>
                </a:rPr>
                <a:t></a:t>
              </a:r>
              <a:r>
                <a:rPr lang="en-US" i="1" dirty="0" smtClean="0"/>
                <a:t>-NMR experiment</a:t>
              </a:r>
            </a:p>
            <a:p>
              <a:r>
                <a:rPr lang="en-US" sz="1500" dirty="0" smtClean="0"/>
                <a:t>    Test to produce polarized beams </a:t>
              </a:r>
              <a:br>
                <a:rPr lang="en-US" sz="1500" dirty="0" smtClean="0"/>
              </a:br>
              <a:r>
                <a:rPr lang="en-US" sz="1500" dirty="0" smtClean="0"/>
                <a:t>    using tilted foils method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8450" t="28536" r="15867" b="7503"/>
          <a:stretch>
            <a:fillRect/>
          </a:stretch>
        </p:blipFill>
        <p:spPr bwMode="auto">
          <a:xfrm>
            <a:off x="0" y="7153382"/>
            <a:ext cx="5334000" cy="389561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7712" t="49684" r="17343" b="31574"/>
          <a:stretch>
            <a:fillRect/>
          </a:stretch>
        </p:blipFill>
        <p:spPr bwMode="auto">
          <a:xfrm>
            <a:off x="2809165" y="1366733"/>
            <a:ext cx="5666096" cy="1226342"/>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l="41534" t="8742" r="38561" b="9355"/>
          <a:stretch>
            <a:fillRect/>
          </a:stretch>
        </p:blipFill>
        <p:spPr bwMode="auto">
          <a:xfrm>
            <a:off x="457200" y="546265"/>
            <a:ext cx="2357252" cy="5537769"/>
          </a:xfrm>
          <a:prstGeom prst="rect">
            <a:avLst/>
          </a:prstGeom>
          <a:noFill/>
          <a:ln w="9525">
            <a:noFill/>
            <a:miter lim="800000"/>
            <a:headEnd/>
            <a:tailEnd/>
          </a:ln>
          <a:effectLst/>
        </p:spPr>
      </p:pic>
      <p:sp>
        <p:nvSpPr>
          <p:cNvPr id="5" name="TextBox 4"/>
          <p:cNvSpPr txBox="1"/>
          <p:nvPr/>
        </p:nvSpPr>
        <p:spPr>
          <a:xfrm>
            <a:off x="473871" y="6019800"/>
            <a:ext cx="1937326" cy="584775"/>
          </a:xfrm>
          <a:prstGeom prst="rect">
            <a:avLst/>
          </a:prstGeom>
          <a:noFill/>
        </p:spPr>
        <p:txBody>
          <a:bodyPr wrap="none" rtlCol="0">
            <a:spAutoFit/>
          </a:bodyPr>
          <a:lstStyle/>
          <a:p>
            <a:pPr algn="ctr"/>
            <a:r>
              <a:rPr lang="en-US" sz="1600" dirty="0" err="1" smtClean="0"/>
              <a:t>Nb</a:t>
            </a:r>
            <a:r>
              <a:rPr lang="en-US" sz="1600" dirty="0" smtClean="0"/>
              <a:t> sputtered  QWR</a:t>
            </a:r>
          </a:p>
          <a:p>
            <a:pPr algn="ctr"/>
            <a:r>
              <a:rPr lang="en-US" sz="1600" dirty="0" smtClean="0"/>
              <a:t>High-</a:t>
            </a:r>
            <a:r>
              <a:rPr lang="en-US" sz="1600" dirty="0" smtClean="0">
                <a:sym typeface="Symbol"/>
              </a:rPr>
              <a:t> cavity</a:t>
            </a:r>
            <a:endParaRPr lang="en-US" sz="1600" dirty="0"/>
          </a:p>
        </p:txBody>
      </p:sp>
      <p:sp>
        <p:nvSpPr>
          <p:cNvPr id="6" name="TextBox 5"/>
          <p:cNvSpPr txBox="1"/>
          <p:nvPr/>
        </p:nvSpPr>
        <p:spPr>
          <a:xfrm>
            <a:off x="5147952" y="331518"/>
            <a:ext cx="3539430" cy="523220"/>
          </a:xfrm>
          <a:prstGeom prst="rect">
            <a:avLst/>
          </a:prstGeom>
          <a:noFill/>
        </p:spPr>
        <p:txBody>
          <a:bodyPr wrap="none" rtlCol="0">
            <a:spAutoFit/>
          </a:bodyPr>
          <a:lstStyle/>
          <a:p>
            <a:r>
              <a:rPr lang="en-US" sz="2800" dirty="0" smtClean="0"/>
              <a:t>HIE-ISOLDE SC </a:t>
            </a:r>
            <a:r>
              <a:rPr lang="en-US" sz="2800" dirty="0" err="1" smtClean="0"/>
              <a:t>linac</a:t>
            </a:r>
            <a:endParaRPr lang="en-US" sz="2800" dirty="0"/>
          </a:p>
        </p:txBody>
      </p:sp>
      <p:grpSp>
        <p:nvGrpSpPr>
          <p:cNvPr id="12" name="Group 11"/>
          <p:cNvGrpSpPr/>
          <p:nvPr/>
        </p:nvGrpSpPr>
        <p:grpSpPr>
          <a:xfrm>
            <a:off x="3479471" y="3338949"/>
            <a:ext cx="5335979" cy="3309481"/>
            <a:chOff x="3479471" y="3338949"/>
            <a:chExt cx="5335979" cy="3309481"/>
          </a:xfrm>
        </p:grpSpPr>
        <p:pic>
          <p:nvPicPr>
            <p:cNvPr id="7" name="Picture 2"/>
            <p:cNvPicPr>
              <a:picLocks noChangeAspect="1" noChangeArrowheads="1"/>
            </p:cNvPicPr>
            <p:nvPr/>
          </p:nvPicPr>
          <p:blipFill>
            <a:blip r:embed="rId5" cstate="print"/>
            <a:srcRect l="15498" t="33456" r="60886" b="31119"/>
            <a:stretch>
              <a:fillRect/>
            </a:stretch>
          </p:blipFill>
          <p:spPr bwMode="auto">
            <a:xfrm>
              <a:off x="5949538" y="3338949"/>
              <a:ext cx="2865912" cy="3224151"/>
            </a:xfrm>
            <a:prstGeom prst="rect">
              <a:avLst/>
            </a:prstGeom>
            <a:noFill/>
            <a:ln w="9525">
              <a:noFill/>
              <a:miter lim="800000"/>
              <a:headEnd/>
              <a:tailEnd/>
            </a:ln>
          </p:spPr>
        </p:pic>
        <p:sp>
          <p:nvSpPr>
            <p:cNvPr id="8" name="TextBox 7"/>
            <p:cNvSpPr txBox="1"/>
            <p:nvPr/>
          </p:nvSpPr>
          <p:spPr>
            <a:xfrm>
              <a:off x="3479471" y="5623960"/>
              <a:ext cx="2743200" cy="646331"/>
            </a:xfrm>
            <a:prstGeom prst="rect">
              <a:avLst/>
            </a:prstGeom>
            <a:noFill/>
          </p:spPr>
          <p:txBody>
            <a:bodyPr wrap="square" rtlCol="0">
              <a:spAutoFit/>
            </a:bodyPr>
            <a:lstStyle/>
            <a:p>
              <a:r>
                <a:rPr lang="en-US" dirty="0" smtClean="0"/>
                <a:t>Cryostat with 5 high-</a:t>
              </a:r>
              <a:r>
                <a:rPr lang="en-US" dirty="0" smtClean="0">
                  <a:sym typeface="Symbol"/>
                </a:rPr>
                <a:t> </a:t>
              </a:r>
              <a:br>
                <a:rPr lang="en-US" dirty="0" smtClean="0">
                  <a:sym typeface="Symbol"/>
                </a:rPr>
              </a:br>
              <a:r>
                <a:rPr lang="en-US" dirty="0" smtClean="0">
                  <a:sym typeface="Symbol"/>
                </a:rPr>
                <a:t>cavities and 1 SC solenoid</a:t>
              </a:r>
              <a:endParaRPr lang="en-US" dirty="0" smtClean="0"/>
            </a:p>
          </p:txBody>
        </p:sp>
        <p:sp>
          <p:nvSpPr>
            <p:cNvPr id="10" name="TextBox 9"/>
            <p:cNvSpPr txBox="1"/>
            <p:nvPr/>
          </p:nvSpPr>
          <p:spPr>
            <a:xfrm>
              <a:off x="6368936" y="6402209"/>
              <a:ext cx="2340705" cy="246221"/>
            </a:xfrm>
            <a:prstGeom prst="rect">
              <a:avLst/>
            </a:prstGeom>
            <a:noFill/>
          </p:spPr>
          <p:txBody>
            <a:bodyPr wrap="none" rtlCol="0">
              <a:spAutoFit/>
            </a:bodyPr>
            <a:lstStyle/>
            <a:p>
              <a:r>
                <a:rPr lang="en-US" sz="1000" dirty="0" smtClean="0"/>
                <a:t>Courtesy HIE-ISOLDE </a:t>
              </a:r>
              <a:r>
                <a:rPr lang="en-US" sz="1000" dirty="0" err="1" smtClean="0"/>
                <a:t>Linac</a:t>
              </a:r>
              <a:r>
                <a:rPr lang="en-US" sz="1000" dirty="0" smtClean="0"/>
                <a:t> working group</a:t>
              </a:r>
              <a:endParaRPr lang="en-US" sz="1000" dirty="0"/>
            </a:p>
          </p:txBody>
        </p:sp>
      </p:grpSp>
      <p:sp>
        <p:nvSpPr>
          <p:cNvPr id="11" name="TextBox 10"/>
          <p:cNvSpPr txBox="1"/>
          <p:nvPr/>
        </p:nvSpPr>
        <p:spPr>
          <a:xfrm rot="16200000">
            <a:off x="-663236" y="2956383"/>
            <a:ext cx="2340705" cy="246221"/>
          </a:xfrm>
          <a:prstGeom prst="rect">
            <a:avLst/>
          </a:prstGeom>
          <a:noFill/>
        </p:spPr>
        <p:txBody>
          <a:bodyPr wrap="none" rtlCol="0">
            <a:spAutoFit/>
          </a:bodyPr>
          <a:lstStyle/>
          <a:p>
            <a:r>
              <a:rPr lang="en-US" sz="1000" dirty="0" smtClean="0"/>
              <a:t>Courtesy HIE-ISOLDE </a:t>
            </a:r>
            <a:r>
              <a:rPr lang="en-US" sz="1000" dirty="0" err="1" smtClean="0"/>
              <a:t>Linac</a:t>
            </a:r>
            <a:r>
              <a:rPr lang="en-US" sz="1000" dirty="0" smtClean="0"/>
              <a:t> working group</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bksymfQEDikiw7K3VLCIAZ"/>
</p:tagLst>
</file>

<file path=ppt/tags/tag2.xml><?xml version="1.0" encoding="utf-8"?>
<p:tagLst xmlns:a="http://schemas.openxmlformats.org/drawingml/2006/main" xmlns:r="http://schemas.openxmlformats.org/officeDocument/2006/relationships" xmlns:p="http://schemas.openxmlformats.org/presentationml/2006/main">
  <p:tag name="DVSHAPEID" val="J4RNHkxEijugVhxuZCfn0m"/>
</p:tagLst>
</file>

<file path=ppt/tags/tag3.xml><?xml version="1.0" encoding="utf-8"?>
<p:tagLst xmlns:a="http://schemas.openxmlformats.org/drawingml/2006/main" xmlns:r="http://schemas.openxmlformats.org/officeDocument/2006/relationships" xmlns:p="http://schemas.openxmlformats.org/presentationml/2006/main">
  <p:tag name="DVSHAPEID" val="tGQhAfqm2etc9SCehYc1K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20076</TotalTime>
  <Words>10349</Words>
  <Application>Microsoft Office PowerPoint</Application>
  <PresentationFormat>On-screen Show (4:3)</PresentationFormat>
  <Paragraphs>1799</Paragraphs>
  <Slides>66</Slides>
  <Notes>43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66</vt:i4>
      </vt:variant>
    </vt:vector>
  </HeadingPairs>
  <TitlesOfParts>
    <vt:vector size="70" baseType="lpstr">
      <vt:lpstr>Flow</vt:lpstr>
      <vt:lpstr>Equation</vt:lpstr>
      <vt:lpstr>Formel</vt:lpstr>
      <vt:lpstr>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wenander</dc:creator>
  <cp:lastModifiedBy>wenander</cp:lastModifiedBy>
  <cp:revision>1307</cp:revision>
  <dcterms:created xsi:type="dcterms:W3CDTF">2011-08-08T14:11:54Z</dcterms:created>
  <dcterms:modified xsi:type="dcterms:W3CDTF">2011-10-10T20:19:14Z</dcterms:modified>
</cp:coreProperties>
</file>