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0" r:id="rId3"/>
    <p:sldId id="257" r:id="rId4"/>
    <p:sldId id="258" r:id="rId5"/>
    <p:sldId id="262" r:id="rId6"/>
    <p:sldId id="263" r:id="rId7"/>
    <p:sldId id="264" r:id="rId8"/>
    <p:sldId id="266" r:id="rId9"/>
    <p:sldId id="267" r:id="rId10"/>
    <p:sldId id="271" r:id="rId11"/>
    <p:sldId id="269" r:id="rId12"/>
    <p:sldId id="259" r:id="rId13"/>
    <p:sldId id="268" r:id="rId14"/>
    <p:sldId id="260" r:id="rId15"/>
    <p:sldId id="272" r:id="rId16"/>
    <p:sldId id="261" r:id="rId17"/>
    <p:sldId id="274" r:id="rId18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F23F8-E1AB-4190-B12C-711585A714C1}" type="datetimeFigureOut">
              <a:rPr lang="it-IT" smtClean="0"/>
              <a:t>26/01/2011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32169-5F6E-4EB8-B2E4-E2C18FF0E190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F23F8-E1AB-4190-B12C-711585A714C1}" type="datetimeFigureOut">
              <a:rPr lang="it-IT" smtClean="0"/>
              <a:t>26/01/2011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32169-5F6E-4EB8-B2E4-E2C18FF0E190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F23F8-E1AB-4190-B12C-711585A714C1}" type="datetimeFigureOut">
              <a:rPr lang="it-IT" smtClean="0"/>
              <a:t>26/01/2011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32169-5F6E-4EB8-B2E4-E2C18FF0E190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F23F8-E1AB-4190-B12C-711585A714C1}" type="datetimeFigureOut">
              <a:rPr lang="it-IT" smtClean="0"/>
              <a:t>26/01/2011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32169-5F6E-4EB8-B2E4-E2C18FF0E190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F23F8-E1AB-4190-B12C-711585A714C1}" type="datetimeFigureOut">
              <a:rPr lang="it-IT" smtClean="0"/>
              <a:t>26/01/2011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32169-5F6E-4EB8-B2E4-E2C18FF0E190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F23F8-E1AB-4190-B12C-711585A714C1}" type="datetimeFigureOut">
              <a:rPr lang="it-IT" smtClean="0"/>
              <a:t>26/01/2011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32169-5F6E-4EB8-B2E4-E2C18FF0E190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F23F8-E1AB-4190-B12C-711585A714C1}" type="datetimeFigureOut">
              <a:rPr lang="it-IT" smtClean="0"/>
              <a:t>26/01/2011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32169-5F6E-4EB8-B2E4-E2C18FF0E190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F23F8-E1AB-4190-B12C-711585A714C1}" type="datetimeFigureOut">
              <a:rPr lang="it-IT" smtClean="0"/>
              <a:t>26/01/2011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32169-5F6E-4EB8-B2E4-E2C18FF0E190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F23F8-E1AB-4190-B12C-711585A714C1}" type="datetimeFigureOut">
              <a:rPr lang="it-IT" smtClean="0"/>
              <a:t>26/01/2011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32169-5F6E-4EB8-B2E4-E2C18FF0E190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F23F8-E1AB-4190-B12C-711585A714C1}" type="datetimeFigureOut">
              <a:rPr lang="it-IT" smtClean="0"/>
              <a:t>26/01/2011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32169-5F6E-4EB8-B2E4-E2C18FF0E190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F23F8-E1AB-4190-B12C-711585A714C1}" type="datetimeFigureOut">
              <a:rPr lang="it-IT" smtClean="0"/>
              <a:t>26/01/2011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32169-5F6E-4EB8-B2E4-E2C18FF0E190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9087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544" y="1340768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it-IT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BF23F8-E1AB-4190-B12C-711585A714C1}" type="datetimeFigureOut">
              <a:rPr lang="it-IT" smtClean="0"/>
              <a:t>26/01/2011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132169-5F6E-4EB8-B2E4-E2C18FF0E190}" type="slidenum">
              <a:rPr lang="it-IT" smtClean="0"/>
              <a:t>‹#›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1" i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b="0" i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b="0" i="1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b="0" i="1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b="0" i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b="0" i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8.png"/><Relationship Id="rId5" Type="http://schemas.openxmlformats.org/officeDocument/2006/relationships/image" Target="../media/image37.png"/><Relationship Id="rId4" Type="http://schemas.openxmlformats.org/officeDocument/2006/relationships/image" Target="../media/image3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3.png"/><Relationship Id="rId4" Type="http://schemas.openxmlformats.org/officeDocument/2006/relationships/image" Target="../media/image3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2.png"/><Relationship Id="rId4" Type="http://schemas.openxmlformats.org/officeDocument/2006/relationships/image" Target="../media/image28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4.png"/><Relationship Id="rId4" Type="http://schemas.openxmlformats.org/officeDocument/2006/relationships/image" Target="../media/image4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.png"/><Relationship Id="rId2" Type="http://schemas.openxmlformats.org/officeDocument/2006/relationships/image" Target="../media/image4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7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8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0.png"/><Relationship Id="rId4" Type="http://schemas.openxmlformats.org/officeDocument/2006/relationships/image" Target="../media/image49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2.png"/><Relationship Id="rId2" Type="http://schemas.openxmlformats.org/officeDocument/2006/relationships/image" Target="../media/image5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3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7" Type="http://schemas.openxmlformats.org/officeDocument/2006/relationships/image" Target="../media/image24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png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9.png"/><Relationship Id="rId5" Type="http://schemas.openxmlformats.org/officeDocument/2006/relationships/image" Target="../media/image28.png"/><Relationship Id="rId4" Type="http://schemas.openxmlformats.org/officeDocument/2006/relationships/image" Target="../media/image2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3.png"/><Relationship Id="rId4" Type="http://schemas.openxmlformats.org/officeDocument/2006/relationships/image" Target="../media/image3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/>
              <a:t>Mass fits for Jpsi/psi’ ratio</a:t>
            </a:r>
            <a:endParaRPr lang="it-IT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New vs Old cuts</a:t>
            </a:r>
            <a:endParaRPr lang="it-I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692696"/>
            <a:ext cx="8712968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t-IT" sz="2800" dirty="0" smtClean="0"/>
              <a:t>What is the effect of the new cuts in vprob and tracks chi2?</a:t>
            </a:r>
            <a:endParaRPr lang="it-IT" sz="2800" dirty="0"/>
          </a:p>
        </p:txBody>
      </p:sp>
      <p:grpSp>
        <p:nvGrpSpPr>
          <p:cNvPr id="10" name="Group 9"/>
          <p:cNvGrpSpPr/>
          <p:nvPr/>
        </p:nvGrpSpPr>
        <p:grpSpPr>
          <a:xfrm>
            <a:off x="79512" y="1168492"/>
            <a:ext cx="8958472" cy="5424468"/>
            <a:chOff x="79512" y="1340768"/>
            <a:chExt cx="8958472" cy="5424468"/>
          </a:xfrm>
        </p:grpSpPr>
        <p:pic>
          <p:nvPicPr>
            <p:cNvPr id="12290" name="Picture 2" descr="C:\Users\ffiori\Desktop\ForNewArticle\Final\OldCuts\NewOldCutsComparison\massfitALL_Y3_PT4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528840" y="3212976"/>
              <a:ext cx="4509144" cy="1779528"/>
            </a:xfrm>
            <a:prstGeom prst="rect">
              <a:avLst/>
            </a:prstGeom>
            <a:noFill/>
          </p:spPr>
        </p:pic>
        <p:pic>
          <p:nvPicPr>
            <p:cNvPr id="12291" name="Picture 3" descr="C:\Users\ffiori\Desktop\ForNewArticle\Final\OldCuts\NewOldCutsComparison\massfitALL_Y3_PT1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05748" y="1340768"/>
              <a:ext cx="4509144" cy="1779528"/>
            </a:xfrm>
            <a:prstGeom prst="rect">
              <a:avLst/>
            </a:prstGeom>
            <a:noFill/>
          </p:spPr>
        </p:pic>
        <p:pic>
          <p:nvPicPr>
            <p:cNvPr id="12292" name="Picture 4" descr="C:\Users\ffiori\Desktop\ForNewArticle\Final\OldCuts\NewOldCutsComparison\massfitALL_Y3_PT2.pn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79512" y="3179448"/>
              <a:ext cx="4509144" cy="1779528"/>
            </a:xfrm>
            <a:prstGeom prst="rect">
              <a:avLst/>
            </a:prstGeom>
            <a:noFill/>
          </p:spPr>
        </p:pic>
        <p:pic>
          <p:nvPicPr>
            <p:cNvPr id="12293" name="Picture 5" descr="C:\Users\ffiori\Desktop\ForNewArticle\Final\OldCuts\NewOldCutsComparison\massfitALL_Y3_PT3.png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92764" y="4959204"/>
              <a:ext cx="4509144" cy="1779528"/>
            </a:xfrm>
            <a:prstGeom prst="rect">
              <a:avLst/>
            </a:prstGeom>
            <a:noFill/>
          </p:spPr>
        </p:pic>
        <p:pic>
          <p:nvPicPr>
            <p:cNvPr id="12294" name="Picture 6" descr="C:\Users\ffiori\Desktop\ForNewArticle\Final\OldCuts\NewOldCutsComparison\massfitALL_Y3_PT5.png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4537512" y="4992420"/>
              <a:ext cx="4492135" cy="1772816"/>
            </a:xfrm>
            <a:prstGeom prst="rect">
              <a:avLst/>
            </a:prstGeom>
            <a:noFill/>
          </p:spPr>
        </p:pic>
      </p:grpSp>
      <p:sp>
        <p:nvSpPr>
          <p:cNvPr id="9" name="TextBox 8"/>
          <p:cNvSpPr txBox="1"/>
          <p:nvPr/>
        </p:nvSpPr>
        <p:spPr>
          <a:xfrm>
            <a:off x="5148064" y="1196752"/>
            <a:ext cx="1343638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4400" b="1" i="1" dirty="0" smtClean="0"/>
              <a:t>OLD</a:t>
            </a:r>
          </a:p>
          <a:p>
            <a:r>
              <a:rPr lang="it-IT" sz="4400" b="1" i="1" dirty="0" smtClean="0">
                <a:solidFill>
                  <a:srgbClr val="FF0000"/>
                </a:solidFill>
              </a:rPr>
              <a:t>NEW</a:t>
            </a:r>
            <a:endParaRPr lang="it-IT" sz="4400" b="1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New vs Old cuts (II)</a:t>
            </a:r>
            <a:endParaRPr lang="it-IT" dirty="0"/>
          </a:p>
        </p:txBody>
      </p:sp>
      <p:grpSp>
        <p:nvGrpSpPr>
          <p:cNvPr id="12" name="Group 11"/>
          <p:cNvGrpSpPr/>
          <p:nvPr/>
        </p:nvGrpSpPr>
        <p:grpSpPr>
          <a:xfrm>
            <a:off x="251520" y="766940"/>
            <a:ext cx="8712968" cy="5568953"/>
            <a:chOff x="251520" y="1124744"/>
            <a:chExt cx="8712968" cy="5568953"/>
          </a:xfrm>
        </p:grpSpPr>
        <p:pic>
          <p:nvPicPr>
            <p:cNvPr id="11266" name="Picture 2" descr="C:\Users\ffiori\Desktop\ForNewArticle\Final\OldCuts\ResultsPsiP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499992" y="1124744"/>
              <a:ext cx="4464496" cy="2864503"/>
            </a:xfrm>
            <a:prstGeom prst="rect">
              <a:avLst/>
            </a:prstGeom>
            <a:noFill/>
          </p:spPr>
        </p:pic>
        <p:pic>
          <p:nvPicPr>
            <p:cNvPr id="11267" name="Picture 3" descr="C:\Users\ffiori\Desktop\ForNewArticle\Final\OldCuts\SovB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572000" y="3933056"/>
              <a:ext cx="4302620" cy="2760641"/>
            </a:xfrm>
            <a:prstGeom prst="rect">
              <a:avLst/>
            </a:prstGeom>
            <a:noFill/>
          </p:spPr>
        </p:pic>
        <p:pic>
          <p:nvPicPr>
            <p:cNvPr id="6" name="Picture 3" descr="C:\Users\ffiori\Desktop\ForNewArticle\Final\AllTypes\ResultsPsiP.pn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51520" y="1196752"/>
              <a:ext cx="4173236" cy="2677625"/>
            </a:xfrm>
            <a:prstGeom prst="rect">
              <a:avLst/>
            </a:prstGeom>
            <a:noFill/>
          </p:spPr>
        </p:pic>
        <p:sp>
          <p:nvSpPr>
            <p:cNvPr id="7" name="TextBox 6"/>
            <p:cNvSpPr txBox="1"/>
            <p:nvPr/>
          </p:nvSpPr>
          <p:spPr>
            <a:xfrm>
              <a:off x="5580112" y="2852936"/>
              <a:ext cx="893193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3200" b="1" dirty="0" smtClean="0"/>
                <a:t>OLD</a:t>
              </a:r>
              <a:endParaRPr lang="it-IT" sz="3200" b="1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5508104" y="5589240"/>
              <a:ext cx="893193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3200" b="1" dirty="0" smtClean="0"/>
                <a:t>OLD</a:t>
              </a:r>
              <a:endParaRPr lang="it-IT" sz="3200" b="1" dirty="0"/>
            </a:p>
          </p:txBody>
        </p:sp>
        <p:pic>
          <p:nvPicPr>
            <p:cNvPr id="9" name="Picture 5" descr="C:\Users\ffiori\Desktop\ForNewArticle\Final\AllTypes\SovB.png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388032" y="3933056"/>
              <a:ext cx="4149873" cy="2662635"/>
            </a:xfrm>
            <a:prstGeom prst="rect">
              <a:avLst/>
            </a:prstGeom>
            <a:noFill/>
          </p:spPr>
        </p:pic>
        <p:sp>
          <p:nvSpPr>
            <p:cNvPr id="10" name="TextBox 9"/>
            <p:cNvSpPr txBox="1"/>
            <p:nvPr/>
          </p:nvSpPr>
          <p:spPr>
            <a:xfrm>
              <a:off x="1187624" y="2852936"/>
              <a:ext cx="966547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3200" b="1" dirty="0" smtClean="0"/>
                <a:t>New</a:t>
              </a:r>
              <a:endParaRPr lang="it-IT" sz="3200" b="1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043608" y="5589240"/>
              <a:ext cx="966547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3200" b="1" dirty="0" smtClean="0"/>
                <a:t>New</a:t>
              </a:r>
              <a:endParaRPr lang="it-IT" sz="3200" b="1" dirty="0"/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1979712" y="6309320"/>
            <a:ext cx="47386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i="1" dirty="0" smtClean="0"/>
              <a:t>The yields are quite the same, S/B rise by a 10%</a:t>
            </a:r>
            <a:endParaRPr lang="it-IT" b="1" i="1" dirty="0"/>
          </a:p>
        </p:txBody>
      </p:sp>
      <p:sp>
        <p:nvSpPr>
          <p:cNvPr id="14" name="TextBox 13"/>
          <p:cNvSpPr txBox="1"/>
          <p:nvPr/>
        </p:nvSpPr>
        <p:spPr>
          <a:xfrm>
            <a:off x="3995936" y="2564904"/>
            <a:ext cx="133241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3200" b="1" dirty="0" smtClean="0"/>
              <a:t>YIELDS</a:t>
            </a:r>
            <a:endParaRPr lang="it-IT" sz="32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4283968" y="5157192"/>
            <a:ext cx="78579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3200" b="1" dirty="0" smtClean="0"/>
              <a:t>S/B</a:t>
            </a:r>
            <a:endParaRPr lang="it-IT" sz="3200" b="1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Use only GG ? </a:t>
            </a:r>
            <a:endParaRPr lang="it-I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980728"/>
            <a:ext cx="8445624" cy="5328592"/>
          </a:xfrm>
        </p:spPr>
        <p:txBody>
          <a:bodyPr/>
          <a:lstStyle/>
          <a:p>
            <a:r>
              <a:rPr lang="it-IT" dirty="0" smtClean="0"/>
              <a:t> </a:t>
            </a:r>
            <a:r>
              <a:rPr lang="it-IT" dirty="0"/>
              <a:t>B</a:t>
            </a:r>
            <a:r>
              <a:rPr lang="it-IT" dirty="0" smtClean="0"/>
              <a:t>etter quality of fits and enhanced S/B</a:t>
            </a:r>
          </a:p>
          <a:p>
            <a:r>
              <a:rPr lang="it-IT" dirty="0" smtClean="0"/>
              <a:t>However ... same features in the fits</a:t>
            </a:r>
            <a:endParaRPr lang="it-IT" dirty="0"/>
          </a:p>
        </p:txBody>
      </p:sp>
      <p:grpSp>
        <p:nvGrpSpPr>
          <p:cNvPr id="10" name="Group 9"/>
          <p:cNvGrpSpPr/>
          <p:nvPr/>
        </p:nvGrpSpPr>
        <p:grpSpPr>
          <a:xfrm>
            <a:off x="-29724" y="2276872"/>
            <a:ext cx="9173724" cy="3729835"/>
            <a:chOff x="0" y="2712432"/>
            <a:chExt cx="9173724" cy="3729835"/>
          </a:xfrm>
        </p:grpSpPr>
        <p:pic>
          <p:nvPicPr>
            <p:cNvPr id="4" name="Picture 7" descr="C:\Users\ffiori\Desktop\ForNewArticle\Final\AllTypes\massfitALL_Y2_PT9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6504" y="2712432"/>
              <a:ext cx="4447802" cy="1755320"/>
            </a:xfrm>
            <a:prstGeom prst="rect">
              <a:avLst/>
            </a:prstGeom>
            <a:noFill/>
          </p:spPr>
        </p:pic>
        <p:pic>
          <p:nvPicPr>
            <p:cNvPr id="9218" name="Picture 2" descr="C:\Users\ffiori\Desktop\ForNewArticle\Final\GGonly\massfitALL_Y2_PT9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429740" y="2712432"/>
              <a:ext cx="4743984" cy="1872208"/>
            </a:xfrm>
            <a:prstGeom prst="rect">
              <a:avLst/>
            </a:prstGeom>
            <a:noFill/>
          </p:spPr>
        </p:pic>
        <p:pic>
          <p:nvPicPr>
            <p:cNvPr id="6" name="Picture 5" descr="C:\Users\ffiori\Desktop\ForNewArticle\Final\AllTypes\massfitALL_Y3_PT10.pn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0" y="4581128"/>
              <a:ext cx="4561523" cy="1800200"/>
            </a:xfrm>
            <a:prstGeom prst="rect">
              <a:avLst/>
            </a:prstGeom>
            <a:noFill/>
          </p:spPr>
        </p:pic>
        <p:pic>
          <p:nvPicPr>
            <p:cNvPr id="9219" name="Picture 3" descr="C:\Users\ffiori\Desktop\ForNewArticle\Final\GGonly\massfitALL_Y3_PT10.png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4413499" y="4575380"/>
              <a:ext cx="4730501" cy="1866887"/>
            </a:xfrm>
            <a:prstGeom prst="rect">
              <a:avLst/>
            </a:prstGeom>
            <a:noFill/>
          </p:spPr>
        </p:pic>
        <p:sp>
          <p:nvSpPr>
            <p:cNvPr id="8" name="TextBox 7"/>
            <p:cNvSpPr txBox="1"/>
            <p:nvPr/>
          </p:nvSpPr>
          <p:spPr>
            <a:xfrm>
              <a:off x="6876256" y="3212976"/>
              <a:ext cx="1584088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3200" b="1" i="1" dirty="0" smtClean="0"/>
                <a:t>GG Only</a:t>
              </a:r>
              <a:endParaRPr lang="it-IT" sz="3200" b="1" i="1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6876256" y="5013176"/>
              <a:ext cx="1584088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3200" b="1" i="1" dirty="0" smtClean="0"/>
                <a:t>GG Only</a:t>
              </a:r>
              <a:endParaRPr lang="it-IT" sz="3200" b="1" i="1" dirty="0"/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2339752" y="4509120"/>
            <a:ext cx="189744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3200" b="1" i="1" dirty="0" smtClean="0"/>
              <a:t>ALL TYPES</a:t>
            </a:r>
            <a:endParaRPr lang="it-IT" sz="3200" b="1" i="1" dirty="0"/>
          </a:p>
        </p:txBody>
      </p:sp>
      <p:sp>
        <p:nvSpPr>
          <p:cNvPr id="12" name="TextBox 11"/>
          <p:cNvSpPr txBox="1"/>
          <p:nvPr/>
        </p:nvSpPr>
        <p:spPr>
          <a:xfrm>
            <a:off x="2195736" y="2636912"/>
            <a:ext cx="189744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3200" b="1" i="1" dirty="0" smtClean="0"/>
              <a:t>ALL TYPES</a:t>
            </a:r>
            <a:endParaRPr lang="it-IT" sz="3200" b="1" i="1" dirty="0"/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4283968" y="3212976"/>
            <a:ext cx="720080" cy="1588"/>
          </a:xfrm>
          <a:prstGeom prst="straightConnector1">
            <a:avLst/>
          </a:prstGeom>
          <a:ln w="114300">
            <a:solidFill>
              <a:schemeClr val="accent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4283968" y="4941168"/>
            <a:ext cx="720080" cy="1588"/>
          </a:xfrm>
          <a:prstGeom prst="straightConnector1">
            <a:avLst/>
          </a:prstGeom>
          <a:ln w="114300">
            <a:solidFill>
              <a:schemeClr val="accent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611560" y="0"/>
            <a:ext cx="8229600" cy="9087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4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Use only GG ? (II)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0" y="717083"/>
            <a:ext cx="8839385" cy="5441292"/>
            <a:chOff x="0" y="1154399"/>
            <a:chExt cx="8839385" cy="5441292"/>
          </a:xfrm>
        </p:grpSpPr>
        <p:pic>
          <p:nvPicPr>
            <p:cNvPr id="5" name="Picture 3" descr="C:\Users\ffiori\Desktop\ForNewArticle\Final\AllTypes\ResultsPsiP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647236" y="1226768"/>
              <a:ext cx="4173236" cy="2677625"/>
            </a:xfrm>
            <a:prstGeom prst="rect">
              <a:avLst/>
            </a:prstGeom>
            <a:noFill/>
          </p:spPr>
        </p:pic>
        <p:pic>
          <p:nvPicPr>
            <p:cNvPr id="6" name="Picture 5" descr="C:\Users\ffiori\Desktop\ForNewArticle\Final\AllTypes\SovB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689512" y="3933056"/>
              <a:ext cx="4149873" cy="2662635"/>
            </a:xfrm>
            <a:prstGeom prst="rect">
              <a:avLst/>
            </a:prstGeom>
            <a:noFill/>
          </p:spPr>
        </p:pic>
        <p:pic>
          <p:nvPicPr>
            <p:cNvPr id="8194" name="Picture 2" descr="C:\Users\ffiori\Desktop\ForNewArticle\Final\GGonly\ResultsPsiP.pn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3252" y="1154399"/>
              <a:ext cx="4172204" cy="2676964"/>
            </a:xfrm>
            <a:prstGeom prst="rect">
              <a:avLst/>
            </a:prstGeom>
            <a:noFill/>
          </p:spPr>
        </p:pic>
        <p:pic>
          <p:nvPicPr>
            <p:cNvPr id="8195" name="Picture 3" descr="C:\Users\ffiori\Desktop\ForNewArticle\Final\GGonly\SovB.png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0" y="3861048"/>
              <a:ext cx="4211960" cy="2702472"/>
            </a:xfrm>
            <a:prstGeom prst="rect">
              <a:avLst/>
            </a:prstGeom>
            <a:noFill/>
          </p:spPr>
        </p:pic>
        <p:sp>
          <p:nvSpPr>
            <p:cNvPr id="9" name="TextBox 8"/>
            <p:cNvSpPr txBox="1"/>
            <p:nvPr/>
          </p:nvSpPr>
          <p:spPr>
            <a:xfrm>
              <a:off x="5940152" y="3573016"/>
              <a:ext cx="1897443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3200" b="1" i="1" dirty="0" smtClean="0"/>
                <a:t>ALL TYPES</a:t>
              </a:r>
              <a:endParaRPr lang="it-IT" sz="3200" b="1" i="1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1331640" y="3501008"/>
              <a:ext cx="1584088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3200" b="1" i="1" dirty="0" smtClean="0"/>
                <a:t>GG Only</a:t>
              </a:r>
              <a:endParaRPr lang="it-IT" sz="3200" b="1" i="1" dirty="0"/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2627784" y="6093296"/>
            <a:ext cx="40511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 i="1" dirty="0"/>
              <a:t>I</a:t>
            </a:r>
            <a:r>
              <a:rPr lang="it-IT" sz="2800" i="1" dirty="0" smtClean="0"/>
              <a:t>t doesn’t seem convenient</a:t>
            </a:r>
            <a:endParaRPr lang="it-IT" sz="2800" i="1" dirty="0"/>
          </a:p>
        </p:txBody>
      </p:sp>
      <p:sp>
        <p:nvSpPr>
          <p:cNvPr id="13" name="TextBox 12"/>
          <p:cNvSpPr txBox="1"/>
          <p:nvPr/>
        </p:nvSpPr>
        <p:spPr>
          <a:xfrm>
            <a:off x="3995936" y="2204864"/>
            <a:ext cx="133241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3200" b="1" dirty="0" smtClean="0"/>
              <a:t>YIELDS</a:t>
            </a:r>
            <a:endParaRPr lang="it-IT" sz="32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4283968" y="4797152"/>
            <a:ext cx="78579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3200" b="1" dirty="0" smtClean="0"/>
              <a:t>S/B</a:t>
            </a:r>
            <a:endParaRPr lang="it-IT" sz="3200" b="1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Which mass (pT) correction?</a:t>
            </a:r>
            <a:endParaRPr lang="it-I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908720"/>
            <a:ext cx="8229600" cy="5949280"/>
          </a:xfrm>
        </p:spPr>
        <p:txBody>
          <a:bodyPr>
            <a:normAutofit/>
          </a:bodyPr>
          <a:lstStyle/>
          <a:p>
            <a:r>
              <a:rPr lang="it-IT" sz="2400" dirty="0"/>
              <a:t>4</a:t>
            </a:r>
            <a:r>
              <a:rPr lang="it-IT" sz="2400" dirty="0" smtClean="0"/>
              <a:t> modes available, modes 3 and 4 pT and </a:t>
            </a:r>
            <a:r>
              <a:rPr lang="el-GR" sz="2400" dirty="0" smtClean="0"/>
              <a:t>η</a:t>
            </a:r>
            <a:r>
              <a:rPr lang="it-IT" sz="2400" dirty="0" smtClean="0"/>
              <a:t> dependent</a:t>
            </a:r>
          </a:p>
          <a:p>
            <a:r>
              <a:rPr lang="it-IT" sz="2400" dirty="0" smtClean="0"/>
              <a:t>Is it the cause of strange features in the bkg shape?</a:t>
            </a:r>
            <a:endParaRPr lang="it-IT" sz="2400" dirty="0"/>
          </a:p>
        </p:txBody>
      </p:sp>
      <p:pic>
        <p:nvPicPr>
          <p:cNvPr id="4" name="Picture 7" descr="C:\Users\ffiori\Desktop\ForNewArticle\Final\ComparisonMassCorrection\massfitALL_Y3_PT1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060848"/>
            <a:ext cx="4743983" cy="1872208"/>
          </a:xfrm>
          <a:prstGeom prst="rect">
            <a:avLst/>
          </a:prstGeom>
          <a:noFill/>
        </p:spPr>
      </p:pic>
      <p:pic>
        <p:nvPicPr>
          <p:cNvPr id="5" name="Picture 8" descr="C:\Users\ffiori\Desktop\ForNewArticle\Final\ComparisonMassCorrection\massfitALL_Y2_PT8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149080"/>
            <a:ext cx="4800085" cy="1894348"/>
          </a:xfrm>
          <a:prstGeom prst="rect">
            <a:avLst/>
          </a:prstGeom>
          <a:noFill/>
        </p:spPr>
      </p:pic>
      <p:pic>
        <p:nvPicPr>
          <p:cNvPr id="6" name="Picture 9" descr="C:\Users\ffiori\Desktop\ForNewArticle\Final\ComparisonMassCorrection\massfitALL_Y2_PT4.png"/>
          <p:cNvPicPr>
            <a:picLocks noChangeAspect="1" noChangeArrowheads="1"/>
          </p:cNvPicPr>
          <p:nvPr/>
        </p:nvPicPr>
        <p:blipFill>
          <a:blip r:embed="rId4" cstate="print"/>
          <a:srcRect l="7042"/>
          <a:stretch>
            <a:fillRect/>
          </a:stretch>
        </p:blipFill>
        <p:spPr bwMode="auto">
          <a:xfrm>
            <a:off x="4860032" y="2060848"/>
            <a:ext cx="4283968" cy="1890752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5148064" y="4221088"/>
            <a:ext cx="2542491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3200" b="1" i="1" dirty="0" smtClean="0"/>
              <a:t>Mode 4</a:t>
            </a:r>
          </a:p>
          <a:p>
            <a:r>
              <a:rPr lang="it-IT" sz="3200" b="1" i="1" dirty="0" smtClean="0">
                <a:solidFill>
                  <a:srgbClr val="FF0000"/>
                </a:solidFill>
              </a:rPr>
              <a:t>Mode 3</a:t>
            </a:r>
          </a:p>
          <a:p>
            <a:r>
              <a:rPr lang="it-IT" sz="3200" b="1" i="1" dirty="0" smtClean="0">
                <a:solidFill>
                  <a:srgbClr val="0070C0"/>
                </a:solidFill>
              </a:rPr>
              <a:t>Not Corrected</a:t>
            </a:r>
            <a:endParaRPr lang="it-IT" sz="3200" b="1" i="1" dirty="0">
              <a:solidFill>
                <a:srgbClr val="0070C0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2339752" y="2996952"/>
            <a:ext cx="864096" cy="86409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Oval 8"/>
          <p:cNvSpPr/>
          <p:nvPr/>
        </p:nvSpPr>
        <p:spPr>
          <a:xfrm>
            <a:off x="6876256" y="2996952"/>
            <a:ext cx="864096" cy="86409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Oval 9"/>
          <p:cNvSpPr/>
          <p:nvPr/>
        </p:nvSpPr>
        <p:spPr>
          <a:xfrm>
            <a:off x="2411760" y="5013176"/>
            <a:ext cx="864096" cy="86409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" name="TextBox 10"/>
          <p:cNvSpPr txBox="1"/>
          <p:nvPr/>
        </p:nvSpPr>
        <p:spPr>
          <a:xfrm>
            <a:off x="1619672" y="6165304"/>
            <a:ext cx="57165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i="1" dirty="0" smtClean="0"/>
              <a:t>The features are there independently by the pT correction</a:t>
            </a:r>
            <a:endParaRPr lang="it-IT" b="1" i="1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658688"/>
            <a:ext cx="8229600" cy="4525963"/>
          </a:xfrm>
        </p:spPr>
        <p:txBody>
          <a:bodyPr/>
          <a:lstStyle/>
          <a:p>
            <a:r>
              <a:rPr lang="it-IT" sz="2800" dirty="0"/>
              <a:t>T</a:t>
            </a:r>
            <a:r>
              <a:rPr lang="it-IT" sz="2800" dirty="0" smtClean="0"/>
              <a:t>he effect on S/B is negligible ....</a:t>
            </a:r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pPr>
              <a:buNone/>
            </a:pPr>
            <a:endParaRPr lang="it-IT" dirty="0" smtClean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67544" y="-132520"/>
            <a:ext cx="8229600" cy="908720"/>
          </a:xfrm>
        </p:spPr>
        <p:txBody>
          <a:bodyPr/>
          <a:lstStyle/>
          <a:p>
            <a:r>
              <a:rPr lang="it-IT" dirty="0" smtClean="0"/>
              <a:t>Which mass (pT) correction? (II)</a:t>
            </a:r>
            <a:endParaRPr lang="it-IT" dirty="0"/>
          </a:p>
        </p:txBody>
      </p:sp>
      <p:grpSp>
        <p:nvGrpSpPr>
          <p:cNvPr id="9" name="Group 8"/>
          <p:cNvGrpSpPr/>
          <p:nvPr/>
        </p:nvGrpSpPr>
        <p:grpSpPr>
          <a:xfrm>
            <a:off x="0" y="1124744"/>
            <a:ext cx="9081208" cy="2933479"/>
            <a:chOff x="62792" y="1844824"/>
            <a:chExt cx="9081208" cy="2933479"/>
          </a:xfrm>
        </p:grpSpPr>
        <p:pic>
          <p:nvPicPr>
            <p:cNvPr id="13314" name="Picture 2" descr="C:\Users\ffiori\Desktop\ForNewArticle\Final\AllTypes\SovB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62792" y="1844824"/>
              <a:ext cx="4571184" cy="2932956"/>
            </a:xfrm>
            <a:prstGeom prst="rect">
              <a:avLst/>
            </a:prstGeom>
            <a:noFill/>
          </p:spPr>
        </p:pic>
        <p:pic>
          <p:nvPicPr>
            <p:cNvPr id="13315" name="Picture 3" descr="C:\Users\ffiori\Desktop\ForNewArticle\Final\NoMassCorr\SovB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572001" y="1844824"/>
              <a:ext cx="4571999" cy="2933479"/>
            </a:xfrm>
            <a:prstGeom prst="rect">
              <a:avLst/>
            </a:prstGeom>
            <a:noFill/>
          </p:spPr>
        </p:pic>
        <p:sp>
          <p:nvSpPr>
            <p:cNvPr id="7" name="TextBox 6"/>
            <p:cNvSpPr txBox="1"/>
            <p:nvPr/>
          </p:nvSpPr>
          <p:spPr>
            <a:xfrm>
              <a:off x="5535400" y="3789040"/>
              <a:ext cx="195970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2400" b="1" i="1" dirty="0" smtClean="0"/>
                <a:t>Not Corrected</a:t>
              </a:r>
              <a:endParaRPr lang="it-IT" sz="2400" b="1" i="1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926888" y="3789040"/>
              <a:ext cx="115288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2400" b="1" i="1" dirty="0" smtClean="0"/>
                <a:t>Mode 4</a:t>
              </a:r>
              <a:endParaRPr lang="it-IT" sz="2400" b="1" i="1" dirty="0"/>
            </a:p>
          </p:txBody>
        </p:sp>
      </p:grpSp>
      <p:sp>
        <p:nvSpPr>
          <p:cNvPr id="10" name="Rectangle 9"/>
          <p:cNvSpPr/>
          <p:nvPr/>
        </p:nvSpPr>
        <p:spPr>
          <a:xfrm>
            <a:off x="467544" y="3933056"/>
            <a:ext cx="787658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it-IT" b="1" i="1" dirty="0" smtClean="0"/>
              <a:t>However the mass peak measurement improve, as expected .... stay with mode 4</a:t>
            </a:r>
            <a:endParaRPr lang="it-IT" b="1" i="1" dirty="0" smtClean="0"/>
          </a:p>
        </p:txBody>
      </p:sp>
      <p:pic>
        <p:nvPicPr>
          <p:cNvPr id="13316" name="Picture 4" descr="C:\Users\ffiori\Desktop\ForNewArticle\Final\MassBiasJpsi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7544" y="4284031"/>
            <a:ext cx="3795513" cy="2573969"/>
          </a:xfrm>
          <a:prstGeom prst="rect">
            <a:avLst/>
          </a:prstGeom>
          <a:noFill/>
        </p:spPr>
      </p:pic>
      <p:pic>
        <p:nvPicPr>
          <p:cNvPr id="13317" name="Picture 5" descr="C:\Users\ffiori\Desktop\ForNewArticle\Final\MassBiasPsiP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860032" y="4269850"/>
            <a:ext cx="3816424" cy="2588150"/>
          </a:xfrm>
          <a:prstGeom prst="rect">
            <a:avLst/>
          </a:prstGeom>
          <a:noFill/>
        </p:spPr>
      </p:pic>
      <p:sp>
        <p:nvSpPr>
          <p:cNvPr id="13" name="TextBox 12"/>
          <p:cNvSpPr txBox="1"/>
          <p:nvPr/>
        </p:nvSpPr>
        <p:spPr>
          <a:xfrm>
            <a:off x="2699792" y="4509120"/>
            <a:ext cx="195181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b="1" i="1" dirty="0" smtClean="0"/>
              <a:t>Mode 4</a:t>
            </a:r>
          </a:p>
          <a:p>
            <a:r>
              <a:rPr lang="it-IT" sz="2400" b="1" i="1" dirty="0" smtClean="0">
                <a:solidFill>
                  <a:srgbClr val="FF0000"/>
                </a:solidFill>
              </a:rPr>
              <a:t>Not Corrected</a:t>
            </a:r>
            <a:endParaRPr lang="it-IT" sz="2400" b="1" i="1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259632" y="4581128"/>
            <a:ext cx="97937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3200" b="1" i="1" dirty="0" smtClean="0"/>
              <a:t>J/psi</a:t>
            </a:r>
            <a:endParaRPr lang="it-IT" sz="3200" b="1" i="1" dirty="0"/>
          </a:p>
        </p:txBody>
      </p:sp>
      <p:sp>
        <p:nvSpPr>
          <p:cNvPr id="15" name="TextBox 14"/>
          <p:cNvSpPr txBox="1"/>
          <p:nvPr/>
        </p:nvSpPr>
        <p:spPr>
          <a:xfrm>
            <a:off x="7236296" y="4509120"/>
            <a:ext cx="131760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3200" b="1" i="1" dirty="0" smtClean="0"/>
              <a:t>psi(2S)</a:t>
            </a:r>
            <a:endParaRPr lang="it-IT" sz="3200" b="1" i="1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Efficiencies</a:t>
            </a:r>
            <a:endParaRPr lang="it-IT" dirty="0"/>
          </a:p>
        </p:txBody>
      </p:sp>
      <p:sp>
        <p:nvSpPr>
          <p:cNvPr id="7" name="TextBox 6"/>
          <p:cNvSpPr txBox="1"/>
          <p:nvPr/>
        </p:nvSpPr>
        <p:spPr>
          <a:xfrm>
            <a:off x="4499992" y="908720"/>
            <a:ext cx="4429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i="1" dirty="0" smtClean="0"/>
              <a:t>Total efficiency (Muon ID + Track + Trigger + Analysis cuts)</a:t>
            </a:r>
            <a:endParaRPr lang="it-IT" sz="2400" b="1" i="1" dirty="0"/>
          </a:p>
        </p:txBody>
      </p:sp>
      <p:grpSp>
        <p:nvGrpSpPr>
          <p:cNvPr id="16" name="Group 15"/>
          <p:cNvGrpSpPr/>
          <p:nvPr/>
        </p:nvGrpSpPr>
        <p:grpSpPr>
          <a:xfrm>
            <a:off x="4932040" y="1988840"/>
            <a:ext cx="3937096" cy="2669985"/>
            <a:chOff x="0" y="1542562"/>
            <a:chExt cx="3937096" cy="2669985"/>
          </a:xfrm>
        </p:grpSpPr>
        <p:pic>
          <p:nvPicPr>
            <p:cNvPr id="10248" name="Picture 8" descr="C:\Users\ffiori\Desktop\ForNewArticle\Final\TotEffPsip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1542562"/>
              <a:ext cx="3937096" cy="2669985"/>
            </a:xfrm>
            <a:prstGeom prst="rect">
              <a:avLst/>
            </a:prstGeom>
            <a:noFill/>
          </p:spPr>
        </p:pic>
        <p:sp>
          <p:nvSpPr>
            <p:cNvPr id="12" name="TextBox 11"/>
            <p:cNvSpPr txBox="1"/>
            <p:nvPr/>
          </p:nvSpPr>
          <p:spPr>
            <a:xfrm>
              <a:off x="715820" y="3465244"/>
              <a:ext cx="103278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2400" b="1" i="1" dirty="0" smtClean="0"/>
                <a:t>psi(2S)</a:t>
              </a:r>
              <a:endParaRPr lang="it-IT" sz="2400" b="1" i="1" dirty="0"/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179512" y="764704"/>
            <a:ext cx="3995936" cy="2709888"/>
            <a:chOff x="4739360" y="1502659"/>
            <a:chExt cx="3995936" cy="2709888"/>
          </a:xfrm>
        </p:grpSpPr>
        <p:pic>
          <p:nvPicPr>
            <p:cNvPr id="10247" name="Picture 7" descr="C:\Users\ffiori\Desktop\ForNewArticle\Final\TotEffJpsi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739360" y="1502659"/>
              <a:ext cx="3995936" cy="2709888"/>
            </a:xfrm>
            <a:prstGeom prst="rect">
              <a:avLst/>
            </a:prstGeom>
            <a:noFill/>
          </p:spPr>
        </p:pic>
        <p:sp>
          <p:nvSpPr>
            <p:cNvPr id="14" name="TextBox 13"/>
            <p:cNvSpPr txBox="1"/>
            <p:nvPr/>
          </p:nvSpPr>
          <p:spPr>
            <a:xfrm>
              <a:off x="5436096" y="3457740"/>
              <a:ext cx="77790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2400" b="1" i="1" dirty="0" smtClean="0"/>
                <a:t>J/psi</a:t>
              </a:r>
              <a:endParaRPr lang="it-IT" sz="2400" b="1" i="1" dirty="0"/>
            </a:p>
          </p:txBody>
        </p:sp>
      </p:grpSp>
      <p:pic>
        <p:nvPicPr>
          <p:cNvPr id="10249" name="Picture 9" descr="C:\Users\ffiori\Desktop\ForNewArticle\Final\RapportoEff.png"/>
          <p:cNvPicPr>
            <a:picLocks noChangeAspect="1" noChangeArrowheads="1"/>
          </p:cNvPicPr>
          <p:nvPr/>
        </p:nvPicPr>
        <p:blipFill>
          <a:blip r:embed="rId4" cstate="print"/>
          <a:srcRect t="8220" r="7341"/>
          <a:stretch>
            <a:fillRect/>
          </a:stretch>
        </p:blipFill>
        <p:spPr bwMode="auto">
          <a:xfrm>
            <a:off x="0" y="3689648"/>
            <a:ext cx="4716708" cy="3168352"/>
          </a:xfrm>
          <a:prstGeom prst="rect">
            <a:avLst/>
          </a:prstGeom>
          <a:noFill/>
        </p:spPr>
      </p:pic>
      <p:sp>
        <p:nvSpPr>
          <p:cNvPr id="21" name="TextBox 20"/>
          <p:cNvSpPr txBox="1"/>
          <p:nvPr/>
        </p:nvSpPr>
        <p:spPr>
          <a:xfrm>
            <a:off x="5220072" y="5445224"/>
            <a:ext cx="352173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3200" b="1" i="1" dirty="0" smtClean="0"/>
              <a:t>Ratio of efficiencies</a:t>
            </a:r>
            <a:endParaRPr lang="it-IT" sz="3200" b="1" i="1" dirty="0"/>
          </a:p>
        </p:txBody>
      </p:sp>
      <p:cxnSp>
        <p:nvCxnSpPr>
          <p:cNvPr id="23" name="Straight Arrow Connector 22"/>
          <p:cNvCxnSpPr/>
          <p:nvPr/>
        </p:nvCxnSpPr>
        <p:spPr>
          <a:xfrm rot="10800000" flipV="1">
            <a:off x="4067944" y="1628800"/>
            <a:ext cx="576064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4860032" y="1700808"/>
            <a:ext cx="648072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21" idx="1"/>
          </p:cNvCxnSpPr>
          <p:nvPr/>
        </p:nvCxnSpPr>
        <p:spPr>
          <a:xfrm rot="10800000">
            <a:off x="4716016" y="5733256"/>
            <a:ext cx="504056" cy="43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7" name="Group 46"/>
          <p:cNvGrpSpPr/>
          <p:nvPr/>
        </p:nvGrpSpPr>
        <p:grpSpPr>
          <a:xfrm>
            <a:off x="539552" y="5498232"/>
            <a:ext cx="2880320" cy="991904"/>
            <a:chOff x="539552" y="5498232"/>
            <a:chExt cx="2880320" cy="991904"/>
          </a:xfrm>
        </p:grpSpPr>
        <p:cxnSp>
          <p:nvCxnSpPr>
            <p:cNvPr id="31" name="Straight Connector 30"/>
            <p:cNvCxnSpPr/>
            <p:nvPr/>
          </p:nvCxnSpPr>
          <p:spPr>
            <a:xfrm>
              <a:off x="539552" y="5498232"/>
              <a:ext cx="2016224" cy="0"/>
            </a:xfrm>
            <a:prstGeom prst="line">
              <a:avLst/>
            </a:prstGeom>
            <a:ln w="762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2447764" y="5625244"/>
              <a:ext cx="216024" cy="0"/>
            </a:xfrm>
            <a:prstGeom prst="line">
              <a:avLst/>
            </a:prstGeom>
            <a:ln w="762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flipV="1">
              <a:off x="2555776" y="5701004"/>
              <a:ext cx="864096" cy="0"/>
            </a:xfrm>
            <a:prstGeom prst="line">
              <a:avLst/>
            </a:prstGeom>
            <a:ln w="762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3006028" y="6112136"/>
              <a:ext cx="756000" cy="0"/>
            </a:xfrm>
            <a:prstGeom prst="line">
              <a:avLst/>
            </a:prstGeom>
            <a:ln w="762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8" name="Group 47"/>
          <p:cNvGrpSpPr/>
          <p:nvPr/>
        </p:nvGrpSpPr>
        <p:grpSpPr>
          <a:xfrm>
            <a:off x="611560" y="2367880"/>
            <a:ext cx="2268760" cy="845096"/>
            <a:chOff x="1151112" y="5517232"/>
            <a:chExt cx="2268760" cy="845096"/>
          </a:xfrm>
        </p:grpSpPr>
        <p:cxnSp>
          <p:nvCxnSpPr>
            <p:cNvPr id="49" name="Straight Connector 48"/>
            <p:cNvCxnSpPr/>
            <p:nvPr/>
          </p:nvCxnSpPr>
          <p:spPr>
            <a:xfrm flipV="1">
              <a:off x="1151112" y="5564492"/>
              <a:ext cx="1404664" cy="5748"/>
            </a:xfrm>
            <a:prstGeom prst="line">
              <a:avLst/>
            </a:prstGeom>
            <a:ln w="762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5400000">
              <a:off x="2447764" y="5625244"/>
              <a:ext cx="216024" cy="0"/>
            </a:xfrm>
            <a:prstGeom prst="line">
              <a:avLst/>
            </a:prstGeom>
            <a:ln w="762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flipV="1">
              <a:off x="2555776" y="5701004"/>
              <a:ext cx="864096" cy="0"/>
            </a:xfrm>
            <a:prstGeom prst="line">
              <a:avLst/>
            </a:prstGeom>
            <a:ln w="762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069598" y="6047898"/>
              <a:ext cx="628192" cy="668"/>
            </a:xfrm>
            <a:prstGeom prst="line">
              <a:avLst/>
            </a:prstGeom>
            <a:ln w="762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6" name="Group 55"/>
          <p:cNvGrpSpPr/>
          <p:nvPr/>
        </p:nvGrpSpPr>
        <p:grpSpPr>
          <a:xfrm>
            <a:off x="5292080" y="3573016"/>
            <a:ext cx="2268760" cy="845096"/>
            <a:chOff x="1151112" y="5517232"/>
            <a:chExt cx="2268760" cy="845096"/>
          </a:xfrm>
        </p:grpSpPr>
        <p:cxnSp>
          <p:nvCxnSpPr>
            <p:cNvPr id="57" name="Straight Connector 56"/>
            <p:cNvCxnSpPr/>
            <p:nvPr/>
          </p:nvCxnSpPr>
          <p:spPr>
            <a:xfrm flipV="1">
              <a:off x="1151112" y="5564492"/>
              <a:ext cx="1404664" cy="5748"/>
            </a:xfrm>
            <a:prstGeom prst="line">
              <a:avLst/>
            </a:prstGeom>
            <a:ln w="762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2447764" y="5625244"/>
              <a:ext cx="216024" cy="0"/>
            </a:xfrm>
            <a:prstGeom prst="line">
              <a:avLst/>
            </a:prstGeom>
            <a:ln w="762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flipV="1">
              <a:off x="2555776" y="5701004"/>
              <a:ext cx="864096" cy="0"/>
            </a:xfrm>
            <a:prstGeom prst="line">
              <a:avLst/>
            </a:prstGeom>
            <a:ln w="762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5400000">
              <a:off x="3069598" y="6047898"/>
              <a:ext cx="628192" cy="668"/>
            </a:xfrm>
            <a:prstGeom prst="line">
              <a:avLst/>
            </a:prstGeom>
            <a:ln w="762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Summary and plans</a:t>
            </a:r>
            <a:endParaRPr lang="it-I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980728"/>
            <a:ext cx="8229600" cy="4525963"/>
          </a:xfrm>
        </p:spPr>
        <p:txBody>
          <a:bodyPr/>
          <a:lstStyle/>
          <a:p>
            <a:r>
              <a:rPr lang="it-IT" dirty="0" smtClean="0"/>
              <a:t>The mass fit to extract the J/psi and psi’ yields is in place with a stable behavior (few bins to be tuned)</a:t>
            </a:r>
          </a:p>
          <a:p>
            <a:r>
              <a:rPr lang="it-IT" dirty="0" smtClean="0"/>
              <a:t>The effect of new vprob and chi2 cuts have been reported</a:t>
            </a:r>
          </a:p>
          <a:p>
            <a:r>
              <a:rPr lang="it-IT" dirty="0" smtClean="0"/>
              <a:t>Possible enhancement of S/B by using only GG or possible biases due to the pT correction have been discussed</a:t>
            </a:r>
          </a:p>
          <a:p>
            <a:r>
              <a:rPr lang="it-IT" dirty="0" smtClean="0"/>
              <a:t>The next step will be to put all the pieces together to have a first measurement</a:t>
            </a:r>
          </a:p>
          <a:p>
            <a:pPr>
              <a:buNone/>
            </a:pPr>
            <a:endParaRPr lang="it-IT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908720"/>
          </a:xfrm>
        </p:spPr>
        <p:txBody>
          <a:bodyPr/>
          <a:lstStyle/>
          <a:p>
            <a:r>
              <a:rPr lang="it-IT" dirty="0" smtClean="0"/>
              <a:t>Data and selection</a:t>
            </a:r>
            <a:endParaRPr lang="it-I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124744"/>
            <a:ext cx="8424936" cy="5112568"/>
          </a:xfrm>
        </p:spPr>
        <p:txBody>
          <a:bodyPr/>
          <a:lstStyle/>
          <a:p>
            <a:r>
              <a:rPr lang="it-IT" sz="2800" dirty="0" smtClean="0"/>
              <a:t>Aim to measure</a:t>
            </a:r>
            <a:r>
              <a:rPr lang="it-IT" sz="2800" dirty="0" smtClean="0"/>
              <a:t> the Jpsi/psi(2S) Xsect. ratio separately for the prompt and non prompt components.</a:t>
            </a:r>
          </a:p>
          <a:p>
            <a:r>
              <a:rPr lang="it-IT" sz="2800" dirty="0" smtClean="0"/>
              <a:t> Ingredients: efficiencies, yields and lifetime fit.</a:t>
            </a:r>
            <a:endParaRPr lang="it-IT" sz="2800" dirty="0" smtClean="0"/>
          </a:p>
          <a:p>
            <a:r>
              <a:rPr lang="it-IT" sz="2800" dirty="0" smtClean="0"/>
              <a:t>Full 2010 stat. (MuOnia PD)</a:t>
            </a:r>
          </a:p>
          <a:p>
            <a:r>
              <a:rPr lang="it-IT" sz="2800" dirty="0" smtClean="0"/>
              <a:t>HLT: DoubleMu0_Quarkonium_v1 OR DoubleMu0</a:t>
            </a:r>
          </a:p>
          <a:p>
            <a:r>
              <a:rPr lang="it-IT" sz="2800" dirty="0" smtClean="0"/>
              <a:t>Almost same cuts of J/psi paper:</a:t>
            </a:r>
          </a:p>
          <a:p>
            <a:pPr lvl="2">
              <a:buFont typeface="Wingdings" pitchFamily="2" charset="2"/>
              <a:buChar char="ü"/>
            </a:pPr>
            <a:r>
              <a:rPr lang="it-IT" sz="2000" dirty="0" smtClean="0"/>
              <a:t>J/psi vtx prob. &gt; 1% (was 0.1%)</a:t>
            </a:r>
          </a:p>
          <a:p>
            <a:pPr lvl="2">
              <a:buFont typeface="Wingdings" pitchFamily="2" charset="2"/>
              <a:buChar char="ü"/>
            </a:pPr>
            <a:r>
              <a:rPr lang="it-IT" sz="2000" dirty="0" smtClean="0"/>
              <a:t>Chi2/ndof inner tracks &lt; 1.8 (was 4)</a:t>
            </a:r>
          </a:p>
          <a:p>
            <a:pPr lvl="2">
              <a:buFont typeface="Wingdings" pitchFamily="2" charset="2"/>
              <a:buChar char="ü"/>
            </a:pPr>
            <a:r>
              <a:rPr lang="it-IT" sz="2000" dirty="0" smtClean="0"/>
              <a:t>Muon ID “TMOneStationThight” (was “TMLastStationAngThight”</a:t>
            </a:r>
          </a:p>
          <a:p>
            <a:r>
              <a:rPr lang="it-IT" sz="2800" dirty="0" smtClean="0"/>
              <a:t>pT scale correction (mode 4):</a:t>
            </a:r>
          </a:p>
          <a:p>
            <a:pPr lvl="1"/>
            <a:r>
              <a:rPr lang="it-IT" sz="2000" dirty="0" smtClean="0"/>
              <a:t>pT’=pT(1.002-0.002|</a:t>
            </a:r>
            <a:r>
              <a:rPr lang="el-GR" sz="2000" dirty="0" smtClean="0"/>
              <a:t>η</a:t>
            </a:r>
            <a:r>
              <a:rPr lang="it-IT" sz="2000" dirty="0" smtClean="0"/>
              <a:t>|+0.001</a:t>
            </a:r>
            <a:r>
              <a:rPr lang="el-GR" sz="2000" dirty="0" smtClean="0"/>
              <a:t> η</a:t>
            </a:r>
            <a:r>
              <a:rPr lang="it-IT" sz="2000" baseline="30000" dirty="0" smtClean="0"/>
              <a:t>2</a:t>
            </a:r>
            <a:r>
              <a:rPr lang="it-IT" sz="2000" dirty="0" smtClean="0"/>
              <a:t>-0.0001pT)</a:t>
            </a:r>
            <a:endParaRPr lang="it-IT" sz="2000" dirty="0" smtClean="0"/>
          </a:p>
          <a:p>
            <a:endParaRPr lang="it-IT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C:\Users\ffiori\Desktop\ForNewArticle\PsiP_40pb_DiMuQ\massfit_Y1_PT7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07119" y="3309732"/>
            <a:ext cx="4020917" cy="1656184"/>
          </a:xfrm>
          <a:prstGeom prst="rect">
            <a:avLst/>
          </a:prstGeom>
          <a:noFill/>
        </p:spPr>
      </p:pic>
      <p:pic>
        <p:nvPicPr>
          <p:cNvPr id="1029" name="Picture 5" descr="C:\Users\ffiori\Desktop\ForNewArticle\PsiP_40pb_DiMuQ_ALL\massfitALL_Y1_PT7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76056" y="5061479"/>
            <a:ext cx="4067944" cy="1605409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The fit procedure</a:t>
            </a:r>
            <a:endParaRPr lang="it-I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24744"/>
            <a:ext cx="5148064" cy="4525963"/>
          </a:xfrm>
        </p:spPr>
        <p:txBody>
          <a:bodyPr/>
          <a:lstStyle/>
          <a:p>
            <a:r>
              <a:rPr lang="it-IT" sz="2800" dirty="0" smtClean="0"/>
              <a:t>MLL fit (RooFit): </a:t>
            </a:r>
          </a:p>
          <a:p>
            <a:pPr lvl="3"/>
            <a:r>
              <a:rPr lang="it-IT" dirty="0" smtClean="0"/>
              <a:t>CB+Gauss for the J/psi</a:t>
            </a:r>
          </a:p>
          <a:p>
            <a:pPr lvl="3"/>
            <a:r>
              <a:rPr lang="it-IT" dirty="0" smtClean="0"/>
              <a:t>CB psi’</a:t>
            </a:r>
          </a:p>
          <a:p>
            <a:pPr lvl="3"/>
            <a:r>
              <a:rPr lang="it-IT" dirty="0" smtClean="0"/>
              <a:t>Exp for the Bkg</a:t>
            </a:r>
          </a:p>
          <a:p>
            <a:r>
              <a:rPr lang="it-IT" sz="2800" dirty="0" smtClean="0"/>
              <a:t>11 pT bins and 3 Y bins</a:t>
            </a:r>
          </a:p>
          <a:p>
            <a:pPr lvl="3"/>
            <a:r>
              <a:rPr lang="it-IT" dirty="0" smtClean="0"/>
              <a:t>pT  {2, 2.75, 3.5, 4.5, 5.5, 6.5, 8, 9, 10, 12, 15, 30}</a:t>
            </a:r>
          </a:p>
          <a:p>
            <a:pPr lvl="3"/>
            <a:r>
              <a:rPr lang="it-IT" dirty="0" smtClean="0"/>
              <a:t>Y {0, 1.2, 1.6, 2.4}</a:t>
            </a:r>
          </a:p>
          <a:p>
            <a:r>
              <a:rPr lang="it-IT" sz="2800" dirty="0" smtClean="0"/>
              <a:t>3 steps:</a:t>
            </a:r>
          </a:p>
          <a:p>
            <a:pPr marL="971550" lvl="1" indent="-514350">
              <a:buFont typeface="+mj-lt"/>
              <a:buAutoNum type="arabicPeriod"/>
            </a:pPr>
            <a:r>
              <a:rPr lang="it-IT" sz="2000" dirty="0" smtClean="0"/>
              <a:t>prefit of the sidebands</a:t>
            </a:r>
          </a:p>
          <a:p>
            <a:pPr marL="971550" lvl="1" indent="-514350">
              <a:buFont typeface="+mj-lt"/>
              <a:buAutoNum type="arabicPeriod"/>
            </a:pPr>
            <a:r>
              <a:rPr lang="it-IT" sz="2000" dirty="0" smtClean="0"/>
              <a:t>Fit separately the J/psi and psi’ (Signal+Bkg)</a:t>
            </a:r>
          </a:p>
          <a:p>
            <a:pPr marL="971550" lvl="1" indent="-514350">
              <a:buFont typeface="+mj-lt"/>
              <a:buAutoNum type="arabicPeriod"/>
            </a:pPr>
            <a:r>
              <a:rPr lang="it-IT" sz="2000" dirty="0" smtClean="0"/>
              <a:t>Fix some shape params (alpha,n, </a:t>
            </a:r>
            <a:r>
              <a:rPr lang="el-GR" sz="2000" dirty="0" smtClean="0"/>
              <a:t>σ</a:t>
            </a:r>
            <a:r>
              <a:rPr lang="it-IT" sz="2000" dirty="0" smtClean="0"/>
              <a:t>), and fit the full interval all together</a:t>
            </a:r>
            <a:endParaRPr lang="it-IT" sz="2400" dirty="0" smtClean="0"/>
          </a:p>
          <a:p>
            <a:pPr marL="571500" indent="-514350">
              <a:buNone/>
            </a:pPr>
            <a:endParaRPr lang="it-IT" sz="2400" dirty="0"/>
          </a:p>
        </p:txBody>
      </p:sp>
      <p:grpSp>
        <p:nvGrpSpPr>
          <p:cNvPr id="16" name="Group 15"/>
          <p:cNvGrpSpPr/>
          <p:nvPr/>
        </p:nvGrpSpPr>
        <p:grpSpPr>
          <a:xfrm>
            <a:off x="4922862" y="1124744"/>
            <a:ext cx="4066578" cy="2100357"/>
            <a:chOff x="5113934" y="1124744"/>
            <a:chExt cx="4066578" cy="2100357"/>
          </a:xfrm>
        </p:grpSpPr>
        <p:pic>
          <p:nvPicPr>
            <p:cNvPr id="1026" name="Picture 2" descr="C:\Users\ffiori\Desktop\ForNewArticle\allmassfitPsiPrimeDataOnly.pn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5113934" y="1124744"/>
              <a:ext cx="4066578" cy="2100357"/>
            </a:xfrm>
            <a:prstGeom prst="rect">
              <a:avLst/>
            </a:prstGeom>
            <a:noFill/>
          </p:spPr>
        </p:pic>
        <p:cxnSp>
          <p:nvCxnSpPr>
            <p:cNvPr id="6" name="Straight Connector 5"/>
            <p:cNvCxnSpPr/>
            <p:nvPr/>
          </p:nvCxnSpPr>
          <p:spPr>
            <a:xfrm rot="5400000">
              <a:off x="5292080" y="2060848"/>
              <a:ext cx="1728192" cy="0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rot="5400000">
              <a:off x="6228184" y="2060848"/>
              <a:ext cx="1728192" cy="0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 rot="5400000">
              <a:off x="6732240" y="2060848"/>
              <a:ext cx="1728192" cy="0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5400000">
              <a:off x="7308304" y="2060848"/>
              <a:ext cx="1728192" cy="0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Rectangle 9"/>
            <p:cNvSpPr/>
            <p:nvPr/>
          </p:nvSpPr>
          <p:spPr>
            <a:xfrm>
              <a:off x="6156176" y="1196752"/>
              <a:ext cx="936104" cy="1728192"/>
            </a:xfrm>
            <a:prstGeom prst="rect">
              <a:avLst/>
            </a:prstGeom>
            <a:solidFill>
              <a:srgbClr val="FFFF00">
                <a:alpha val="51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7596336" y="1196752"/>
              <a:ext cx="576064" cy="1728192"/>
            </a:xfrm>
            <a:prstGeom prst="rect">
              <a:avLst/>
            </a:prstGeom>
            <a:solidFill>
              <a:srgbClr val="FFFF00">
                <a:alpha val="51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cxnSp>
        <p:nvCxnSpPr>
          <p:cNvPr id="13" name="Straight Arrow Connector 12"/>
          <p:cNvCxnSpPr/>
          <p:nvPr/>
        </p:nvCxnSpPr>
        <p:spPr>
          <a:xfrm flipV="1">
            <a:off x="3491880" y="3212976"/>
            <a:ext cx="1800200" cy="165618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V="1">
            <a:off x="4283968" y="4941168"/>
            <a:ext cx="864096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4788024" y="6309320"/>
            <a:ext cx="36004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The fits: Barrel (|Y|&lt;1.2)</a:t>
            </a:r>
            <a:endParaRPr lang="it-IT" dirty="0"/>
          </a:p>
        </p:txBody>
      </p:sp>
      <p:pic>
        <p:nvPicPr>
          <p:cNvPr id="2050" name="Picture 2" descr="C:\Users\ffiori\Desktop\ForNewArticle\Final\AllTypes\massfitALL_Y1_PT5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300" y="764704"/>
            <a:ext cx="3794397" cy="1497454"/>
          </a:xfrm>
          <a:prstGeom prst="rect">
            <a:avLst/>
          </a:prstGeom>
          <a:noFill/>
        </p:spPr>
      </p:pic>
      <p:pic>
        <p:nvPicPr>
          <p:cNvPr id="2051" name="Picture 3" descr="C:\Users\ffiori\Desktop\ForNewArticle\Final\AllTypes\massfitALL_Y1_PT6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2348880"/>
            <a:ext cx="3794397" cy="1497454"/>
          </a:xfrm>
          <a:prstGeom prst="rect">
            <a:avLst/>
          </a:prstGeom>
          <a:noFill/>
        </p:spPr>
      </p:pic>
      <p:pic>
        <p:nvPicPr>
          <p:cNvPr id="2052" name="Picture 4" descr="C:\Users\ffiori\Desktop\ForNewArticle\Final\AllTypes\massfitALL_Y1_PT7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9552" y="3861048"/>
            <a:ext cx="3794397" cy="1497454"/>
          </a:xfrm>
          <a:prstGeom prst="rect">
            <a:avLst/>
          </a:prstGeom>
          <a:noFill/>
        </p:spPr>
      </p:pic>
      <p:pic>
        <p:nvPicPr>
          <p:cNvPr id="2053" name="Picture 5" descr="C:\Users\ffiori\Desktop\ForNewArticle\Final\AllTypes\massfitALL_Y1_PT8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9552" y="5360546"/>
            <a:ext cx="3794397" cy="1497454"/>
          </a:xfrm>
          <a:prstGeom prst="rect">
            <a:avLst/>
          </a:prstGeom>
          <a:noFill/>
        </p:spPr>
      </p:pic>
      <p:grpSp>
        <p:nvGrpSpPr>
          <p:cNvPr id="11" name="Group 10"/>
          <p:cNvGrpSpPr/>
          <p:nvPr/>
        </p:nvGrpSpPr>
        <p:grpSpPr>
          <a:xfrm>
            <a:off x="4788024" y="1484784"/>
            <a:ext cx="3858901" cy="4593798"/>
            <a:chOff x="4788024" y="908720"/>
            <a:chExt cx="3858901" cy="4593798"/>
          </a:xfrm>
        </p:grpSpPr>
        <p:pic>
          <p:nvPicPr>
            <p:cNvPr id="2054" name="Picture 6" descr="C:\Users\ffiori\Desktop\ForNewArticle\Final\AllTypes\massfitALL_Y1_PT9.png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4788024" y="908720"/>
              <a:ext cx="3794397" cy="1497454"/>
            </a:xfrm>
            <a:prstGeom prst="rect">
              <a:avLst/>
            </a:prstGeom>
            <a:noFill/>
          </p:spPr>
        </p:pic>
        <p:pic>
          <p:nvPicPr>
            <p:cNvPr id="2055" name="Picture 7" descr="C:\Users\ffiori\Desktop\ForNewArticle\Final\AllTypes\massfitALL_Y1_PT10.png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4820276" y="2420888"/>
              <a:ext cx="3794397" cy="1497454"/>
            </a:xfrm>
            <a:prstGeom prst="rect">
              <a:avLst/>
            </a:prstGeom>
            <a:noFill/>
          </p:spPr>
        </p:pic>
        <p:pic>
          <p:nvPicPr>
            <p:cNvPr id="2056" name="Picture 8" descr="C:\Users\ffiori\Desktop\ForNewArticle\Final\AllTypes\massfitALL_Y1_PT11.png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4852528" y="4005064"/>
              <a:ext cx="3794397" cy="1497454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Middle (1.2 &lt;|Y|&lt; 1.6)</a:t>
            </a:r>
            <a:endParaRPr lang="it-IT" dirty="0"/>
          </a:p>
        </p:txBody>
      </p:sp>
      <p:pic>
        <p:nvPicPr>
          <p:cNvPr id="3074" name="Picture 2" descr="C:\Users\ffiori\Desktop\ForNewArticle\Final\AllTypes\massfitALL_Y2_PT4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052736"/>
            <a:ext cx="4447802" cy="1755320"/>
          </a:xfrm>
          <a:prstGeom prst="rect">
            <a:avLst/>
          </a:prstGeom>
          <a:noFill/>
        </p:spPr>
      </p:pic>
      <p:pic>
        <p:nvPicPr>
          <p:cNvPr id="3075" name="Picture 3" descr="C:\Users\ffiori\Desktop\ForNewArticle\Final\AllTypes\massfitALL_Y2_PT5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2924944"/>
            <a:ext cx="4447802" cy="1755320"/>
          </a:xfrm>
          <a:prstGeom prst="rect">
            <a:avLst/>
          </a:prstGeom>
          <a:noFill/>
        </p:spPr>
      </p:pic>
      <p:pic>
        <p:nvPicPr>
          <p:cNvPr id="3076" name="Picture 4" descr="C:\Users\ffiori\Desktop\ForNewArticle\Final\AllTypes\massfitALL_Y2_PT6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9512" y="4869160"/>
            <a:ext cx="4447802" cy="1755320"/>
          </a:xfrm>
          <a:prstGeom prst="rect">
            <a:avLst/>
          </a:prstGeom>
          <a:noFill/>
        </p:spPr>
      </p:pic>
      <p:pic>
        <p:nvPicPr>
          <p:cNvPr id="3077" name="Picture 5" descr="C:\Users\ffiori\Desktop\ForNewArticle\Final\AllTypes\massfitALL_Y2_PT7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283968" y="1052736"/>
            <a:ext cx="4447802" cy="1755320"/>
          </a:xfrm>
          <a:prstGeom prst="rect">
            <a:avLst/>
          </a:prstGeom>
          <a:noFill/>
        </p:spPr>
      </p:pic>
      <p:pic>
        <p:nvPicPr>
          <p:cNvPr id="3078" name="Picture 6" descr="C:\Users\ffiori\Desktop\ForNewArticle\Final\AllTypes\massfitALL_Y2_PT8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283968" y="2924944"/>
            <a:ext cx="4447802" cy="1755320"/>
          </a:xfrm>
          <a:prstGeom prst="rect">
            <a:avLst/>
          </a:prstGeom>
          <a:noFill/>
        </p:spPr>
      </p:pic>
      <p:pic>
        <p:nvPicPr>
          <p:cNvPr id="3079" name="Picture 7" descr="C:\Users\ffiori\Desktop\ForNewArticle\Final\AllTypes\massfitALL_Y2_PT9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283968" y="4869160"/>
            <a:ext cx="4447802" cy="1755320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6588224" y="4941168"/>
            <a:ext cx="83388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6000" dirty="0" smtClean="0">
                <a:sym typeface="Wingdings"/>
              </a:rPr>
              <a:t></a:t>
            </a:r>
            <a:endParaRPr lang="it-IT" sz="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Middle (1.2 &lt;|Y|&lt; 1.6) (II)</a:t>
            </a:r>
            <a:endParaRPr lang="it-IT" dirty="0"/>
          </a:p>
        </p:txBody>
      </p:sp>
      <p:pic>
        <p:nvPicPr>
          <p:cNvPr id="4098" name="Picture 2" descr="C:\Users\ffiori\Desktop\ForNewArticle\Final\AllTypes\massfitALL_Y2_PT1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1124744"/>
            <a:ext cx="6072484" cy="2396499"/>
          </a:xfrm>
          <a:prstGeom prst="rect">
            <a:avLst/>
          </a:prstGeom>
          <a:noFill/>
        </p:spPr>
      </p:pic>
      <p:pic>
        <p:nvPicPr>
          <p:cNvPr id="4099" name="Picture 3" descr="C:\Users\ffiori\Desktop\ForNewArticle\Final\AllTypes\massfitALL_Y2_PT1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59632" y="3573016"/>
            <a:ext cx="6072484" cy="2396499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4499992" y="3789040"/>
            <a:ext cx="83388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6000" dirty="0" smtClean="0">
                <a:sym typeface="Wingdings"/>
              </a:rPr>
              <a:t></a:t>
            </a:r>
            <a:endParaRPr lang="it-IT" sz="6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Forward (1.6 &lt;|Y|&lt; 2.4)</a:t>
            </a:r>
            <a:endParaRPr lang="it-IT" dirty="0"/>
          </a:p>
        </p:txBody>
      </p:sp>
      <p:pic>
        <p:nvPicPr>
          <p:cNvPr id="5123" name="Picture 3" descr="C:\Users\ffiori\Desktop\ForNewArticle\Final\AllTypes\massfitALL_Y3_PT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836712"/>
            <a:ext cx="4566418" cy="1802132"/>
          </a:xfrm>
          <a:prstGeom prst="rect">
            <a:avLst/>
          </a:prstGeom>
          <a:noFill/>
        </p:spPr>
      </p:pic>
      <p:pic>
        <p:nvPicPr>
          <p:cNvPr id="5124" name="Picture 4" descr="C:\Users\ffiori\Desktop\ForNewArticle\Final\AllTypes\massfitALL_Y3_PT2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780928"/>
            <a:ext cx="4566418" cy="1802132"/>
          </a:xfrm>
          <a:prstGeom prst="rect">
            <a:avLst/>
          </a:prstGeom>
          <a:noFill/>
        </p:spPr>
      </p:pic>
      <p:pic>
        <p:nvPicPr>
          <p:cNvPr id="5125" name="Picture 5" descr="C:\Users\ffiori\Desktop\ForNewArticle\Final\AllTypes\massfitALL_Y3_PT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4725144"/>
            <a:ext cx="4566418" cy="1802132"/>
          </a:xfrm>
          <a:prstGeom prst="rect">
            <a:avLst/>
          </a:prstGeom>
          <a:noFill/>
        </p:spPr>
      </p:pic>
      <p:grpSp>
        <p:nvGrpSpPr>
          <p:cNvPr id="16" name="Group 15"/>
          <p:cNvGrpSpPr/>
          <p:nvPr/>
        </p:nvGrpSpPr>
        <p:grpSpPr>
          <a:xfrm>
            <a:off x="4542086" y="889720"/>
            <a:ext cx="4572166" cy="5690564"/>
            <a:chOff x="4211960" y="836712"/>
            <a:chExt cx="4572166" cy="5690564"/>
          </a:xfrm>
        </p:grpSpPr>
        <p:pic>
          <p:nvPicPr>
            <p:cNvPr id="5122" name="Picture 2" descr="C:\Users\ffiori\Desktop\ForNewArticle\Final\AllTypes\massfitALL_Y3_PT6.png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4217708" y="4725144"/>
              <a:ext cx="4566418" cy="1802132"/>
            </a:xfrm>
            <a:prstGeom prst="rect">
              <a:avLst/>
            </a:prstGeom>
            <a:noFill/>
          </p:spPr>
        </p:pic>
        <p:pic>
          <p:nvPicPr>
            <p:cNvPr id="5126" name="Picture 6" descr="C:\Users\ffiori\Desktop\ForNewArticle\Final\AllTypes\massfitALL_Y3_PT4.png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4211960" y="836712"/>
              <a:ext cx="4566418" cy="1802132"/>
            </a:xfrm>
            <a:prstGeom prst="rect">
              <a:avLst/>
            </a:prstGeom>
            <a:noFill/>
          </p:spPr>
        </p:pic>
        <p:pic>
          <p:nvPicPr>
            <p:cNvPr id="5127" name="Picture 7" descr="C:\Users\ffiori\Desktop\ForNewArticle\Final\AllTypes\massfitALL_Y3_PT5.png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4211960" y="2780928"/>
              <a:ext cx="4566418" cy="1802132"/>
            </a:xfrm>
            <a:prstGeom prst="rect">
              <a:avLst/>
            </a:prstGeom>
            <a:noFill/>
          </p:spPr>
        </p:pic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Forward (1.6 &lt;|Y|&lt; 2.4) (II)</a:t>
            </a:r>
            <a:endParaRPr lang="it-IT" dirty="0"/>
          </a:p>
        </p:txBody>
      </p:sp>
      <p:pic>
        <p:nvPicPr>
          <p:cNvPr id="6146" name="Picture 2" descr="C:\Users\ffiori\Desktop\ForNewArticle\Final\AllTypes\massfitALL_Y3_PT7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836712"/>
            <a:ext cx="4561523" cy="1800200"/>
          </a:xfrm>
          <a:prstGeom prst="rect">
            <a:avLst/>
          </a:prstGeom>
          <a:noFill/>
        </p:spPr>
      </p:pic>
      <p:pic>
        <p:nvPicPr>
          <p:cNvPr id="6147" name="Picture 3" descr="C:\Users\ffiori\Desktop\ForNewArticle\Final\AllTypes\massfitALL_Y3_PT8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741172"/>
            <a:ext cx="4561523" cy="1800200"/>
          </a:xfrm>
          <a:prstGeom prst="rect">
            <a:avLst/>
          </a:prstGeom>
          <a:noFill/>
        </p:spPr>
      </p:pic>
      <p:pic>
        <p:nvPicPr>
          <p:cNvPr id="6148" name="Picture 4" descr="C:\Users\ffiori\Desktop\ForNewArticle\Final\AllTypes\massfitALL_Y3_PT9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4653136"/>
            <a:ext cx="4561523" cy="1800200"/>
          </a:xfrm>
          <a:prstGeom prst="rect">
            <a:avLst/>
          </a:prstGeom>
          <a:noFill/>
        </p:spPr>
      </p:pic>
      <p:pic>
        <p:nvPicPr>
          <p:cNvPr id="6149" name="Picture 5" descr="C:\Users\ffiori\Desktop\ForNewArticle\Final\AllTypes\massfitALL_Y3_PT10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427984" y="868964"/>
            <a:ext cx="4561523" cy="1800200"/>
          </a:xfrm>
          <a:prstGeom prst="rect">
            <a:avLst/>
          </a:prstGeom>
          <a:noFill/>
        </p:spPr>
      </p:pic>
      <p:pic>
        <p:nvPicPr>
          <p:cNvPr id="6150" name="Picture 6" descr="C:\Users\ffiori\Desktop\ForNewArticle\Final\AllTypes\massfitALL_Y3_PT11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427984" y="2735424"/>
            <a:ext cx="4561523" cy="1800200"/>
          </a:xfrm>
          <a:prstGeom prst="rect">
            <a:avLst/>
          </a:prstGeom>
          <a:noFill/>
        </p:spPr>
      </p:pic>
      <p:sp>
        <p:nvSpPr>
          <p:cNvPr id="15" name="TextBox 14"/>
          <p:cNvSpPr txBox="1"/>
          <p:nvPr/>
        </p:nvSpPr>
        <p:spPr>
          <a:xfrm>
            <a:off x="6876256" y="980728"/>
            <a:ext cx="83388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6000" dirty="0" smtClean="0">
                <a:sym typeface="Wingdings"/>
              </a:rPr>
              <a:t></a:t>
            </a:r>
            <a:endParaRPr lang="it-IT" sz="6000" dirty="0"/>
          </a:p>
        </p:txBody>
      </p:sp>
      <p:sp>
        <p:nvSpPr>
          <p:cNvPr id="16" name="TextBox 15"/>
          <p:cNvSpPr txBox="1"/>
          <p:nvPr/>
        </p:nvSpPr>
        <p:spPr>
          <a:xfrm>
            <a:off x="6804248" y="2780928"/>
            <a:ext cx="83388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6000" dirty="0" smtClean="0">
                <a:sym typeface="Wingdings"/>
              </a:rPr>
              <a:t></a:t>
            </a:r>
            <a:endParaRPr lang="it-IT" sz="6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Results</a:t>
            </a:r>
            <a:endParaRPr lang="it-IT" dirty="0"/>
          </a:p>
        </p:txBody>
      </p:sp>
      <p:pic>
        <p:nvPicPr>
          <p:cNvPr id="7170" name="Picture 2" descr="C:\Users\ffiori\Desktop\ForNewArticle\Final\AllTypes\ResultsJpsi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980728"/>
            <a:ext cx="4032448" cy="2587293"/>
          </a:xfrm>
          <a:prstGeom prst="rect">
            <a:avLst/>
          </a:prstGeom>
          <a:noFill/>
        </p:spPr>
      </p:pic>
      <p:pic>
        <p:nvPicPr>
          <p:cNvPr id="7171" name="Picture 3" descr="C:\Users\ffiori\Desktop\ForNewArticle\Final\AllTypes\ResultsPsiP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908720"/>
            <a:ext cx="4173236" cy="2677625"/>
          </a:xfrm>
          <a:prstGeom prst="rect">
            <a:avLst/>
          </a:prstGeom>
          <a:noFill/>
        </p:spPr>
      </p:pic>
      <p:pic>
        <p:nvPicPr>
          <p:cNvPr id="7172" name="Picture 4" descr="C:\Users\ffiori\Desktop\ForNewArticle\Final\AllTypes\ResultsRatio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536" y="3933056"/>
            <a:ext cx="4136553" cy="2654089"/>
          </a:xfrm>
          <a:prstGeom prst="rect">
            <a:avLst/>
          </a:prstGeom>
          <a:noFill/>
        </p:spPr>
      </p:pic>
      <p:pic>
        <p:nvPicPr>
          <p:cNvPr id="7173" name="Picture 5" descr="C:\Users\ffiori\Desktop\ForNewArticle\Final\AllTypes\SovB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716016" y="3933056"/>
            <a:ext cx="4149873" cy="2662635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1403648" y="2492896"/>
            <a:ext cx="10801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3600" b="1" i="1" dirty="0" smtClean="0"/>
              <a:t>J/psi</a:t>
            </a:r>
            <a:endParaRPr lang="it-IT" sz="3600" b="1" i="1" dirty="0"/>
          </a:p>
        </p:txBody>
      </p:sp>
      <p:sp>
        <p:nvSpPr>
          <p:cNvPr id="9" name="TextBox 8"/>
          <p:cNvSpPr txBox="1"/>
          <p:nvPr/>
        </p:nvSpPr>
        <p:spPr>
          <a:xfrm>
            <a:off x="5292080" y="2492896"/>
            <a:ext cx="8452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3600" b="1" i="1" dirty="0" smtClean="0"/>
              <a:t>psi’</a:t>
            </a:r>
            <a:endParaRPr lang="it-IT" sz="3600" b="1" i="1" dirty="0"/>
          </a:p>
        </p:txBody>
      </p:sp>
      <p:sp>
        <p:nvSpPr>
          <p:cNvPr id="10" name="TextBox 9"/>
          <p:cNvSpPr txBox="1"/>
          <p:nvPr/>
        </p:nvSpPr>
        <p:spPr>
          <a:xfrm>
            <a:off x="971600" y="5511484"/>
            <a:ext cx="11079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3600" b="1" i="1" dirty="0" smtClean="0"/>
              <a:t>ratio</a:t>
            </a:r>
            <a:endParaRPr lang="it-IT" sz="3600" b="1" i="1" dirty="0"/>
          </a:p>
        </p:txBody>
      </p:sp>
      <p:sp>
        <p:nvSpPr>
          <p:cNvPr id="11" name="TextBox 10"/>
          <p:cNvSpPr txBox="1"/>
          <p:nvPr/>
        </p:nvSpPr>
        <p:spPr>
          <a:xfrm>
            <a:off x="5364088" y="5517232"/>
            <a:ext cx="18070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3600" b="1" i="1" dirty="0" smtClean="0"/>
              <a:t>S(psi’)/B</a:t>
            </a:r>
            <a:endParaRPr lang="it-IT" sz="3600" b="1" i="1" dirty="0"/>
          </a:p>
        </p:txBody>
      </p:sp>
      <p:sp>
        <p:nvSpPr>
          <p:cNvPr id="12" name="TextBox 11"/>
          <p:cNvSpPr txBox="1"/>
          <p:nvPr/>
        </p:nvSpPr>
        <p:spPr>
          <a:xfrm>
            <a:off x="5148064" y="3501008"/>
            <a:ext cx="36079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in +/- 2.5 sigma around the psi’ peak</a:t>
            </a:r>
            <a:endParaRPr lang="it-IT" dirty="0"/>
          </a:p>
        </p:txBody>
      </p:sp>
      <p:cxnSp>
        <p:nvCxnSpPr>
          <p:cNvPr id="14" name="Straight Arrow Connector 13"/>
          <p:cNvCxnSpPr/>
          <p:nvPr/>
        </p:nvCxnSpPr>
        <p:spPr>
          <a:xfrm rot="16200000" flipH="1">
            <a:off x="6048164" y="3825044"/>
            <a:ext cx="432048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azz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2426</TotalTime>
  <Words>538</Words>
  <Application>Microsoft Office PowerPoint</Application>
  <PresentationFormat>On-screen Show (4:3)</PresentationFormat>
  <Paragraphs>93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azzo</vt:lpstr>
      <vt:lpstr>Mass fits for Jpsi/psi’ ratio</vt:lpstr>
      <vt:lpstr>Data and selection</vt:lpstr>
      <vt:lpstr>The fit procedure</vt:lpstr>
      <vt:lpstr>The fits: Barrel (|Y|&lt;1.2)</vt:lpstr>
      <vt:lpstr>Middle (1.2 &lt;|Y|&lt; 1.6)</vt:lpstr>
      <vt:lpstr>Middle (1.2 &lt;|Y|&lt; 1.6) (II)</vt:lpstr>
      <vt:lpstr>Forward (1.6 &lt;|Y|&lt; 2.4)</vt:lpstr>
      <vt:lpstr>Forward (1.6 &lt;|Y|&lt; 2.4) (II)</vt:lpstr>
      <vt:lpstr>Results</vt:lpstr>
      <vt:lpstr>New vs Old cuts</vt:lpstr>
      <vt:lpstr>New vs Old cuts (II)</vt:lpstr>
      <vt:lpstr>Use only GG ? </vt:lpstr>
      <vt:lpstr>Slide 13</vt:lpstr>
      <vt:lpstr>Which mass (pT) correction?</vt:lpstr>
      <vt:lpstr>Which mass (pT) correction? (II)</vt:lpstr>
      <vt:lpstr>Efficiencies</vt:lpstr>
      <vt:lpstr>Summary and plans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ffiori</dc:creator>
  <cp:lastModifiedBy>ffiori</cp:lastModifiedBy>
  <cp:revision>16</cp:revision>
  <dcterms:created xsi:type="dcterms:W3CDTF">2011-01-26T15:35:15Z</dcterms:created>
  <dcterms:modified xsi:type="dcterms:W3CDTF">2011-01-28T08:01:37Z</dcterms:modified>
</cp:coreProperties>
</file>