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5" r:id="rId4"/>
    <p:sldId id="264" r:id="rId5"/>
    <p:sldId id="257" r:id="rId6"/>
    <p:sldId id="258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A8494-2A89-46B1-BAB7-47841A2DCCCA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A1983-EA92-40D9-B9CE-2D1D1C8D2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A1983-EA92-40D9-B9CE-2D1D1C8D28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FC14-0490-47E3-9F7F-F56396223633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B654-9017-4305-ACF9-DF3C633B6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4038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“Mission impossible IV: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qqH→qqbb</a:t>
            </a:r>
            <a:r>
              <a:rPr lang="en-US" dirty="0" smtClean="0">
                <a:latin typeface="Comic Sans MS" pitchFamily="66" charset="0"/>
              </a:rPr>
              <a:t>”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Preliminary HLT 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Btag</a:t>
            </a:r>
            <a:r>
              <a:rPr lang="en-US" dirty="0" smtClean="0"/>
              <a:t> information(trackcounting3D)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 35-25-18-5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Very preliminary and to check</a:t>
            </a:r>
          </a:p>
          <a:p>
            <a:pPr>
              <a:buNone/>
            </a:pPr>
            <a:r>
              <a:rPr lang="en-US" dirty="0" smtClean="0"/>
              <a:t>Maximum </a:t>
            </a:r>
            <a:r>
              <a:rPr lang="en-US" dirty="0" err="1" smtClean="0"/>
              <a:t>Btag</a:t>
            </a:r>
            <a:r>
              <a:rPr lang="en-US" dirty="0" smtClean="0"/>
              <a:t> value for L2jet with pt&gt;5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Documents and Settings\Administrator\Desktop\btagqc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4042475" cy="274144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Desktop\btags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4000500" cy="271298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0" y="3200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qqH</a:t>
            </a:r>
            <a:r>
              <a:rPr lang="en-US" b="1" dirty="0" smtClean="0">
                <a:solidFill>
                  <a:srgbClr val="FF0000"/>
                </a:solidFill>
              </a:rPr>
              <a:t> MC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200400"/>
            <a:ext cx="109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QCD 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4572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5029200"/>
            <a:ext cx="325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=100 if variable is not computed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0" y="4648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380672"/>
            <a:ext cx="84999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MC </a:t>
            </a:r>
            <a:r>
              <a:rPr lang="en-US" dirty="0" err="1" smtClean="0"/>
              <a:t>qqH</a:t>
            </a:r>
            <a:r>
              <a:rPr lang="en-US" dirty="0" smtClean="0"/>
              <a:t> events (no-pileup) , a very </a:t>
            </a:r>
            <a:r>
              <a:rPr lang="en-US" b="1" dirty="0" smtClean="0"/>
              <a:t>little </a:t>
            </a:r>
            <a:r>
              <a:rPr lang="en-US" dirty="0" smtClean="0"/>
              <a:t>fraction of events </a:t>
            </a:r>
            <a:r>
              <a:rPr lang="en-US" dirty="0" err="1" smtClean="0"/>
              <a:t>Btag</a:t>
            </a:r>
            <a:r>
              <a:rPr lang="en-US" dirty="0" smtClean="0"/>
              <a:t> is computed </a:t>
            </a:r>
          </a:p>
          <a:p>
            <a:r>
              <a:rPr lang="en-US" dirty="0" smtClean="0"/>
              <a:t>In QCD data, </a:t>
            </a:r>
            <a:r>
              <a:rPr lang="en-US" dirty="0" err="1" smtClean="0"/>
              <a:t>Btag</a:t>
            </a:r>
            <a:r>
              <a:rPr lang="en-US" dirty="0" smtClean="0"/>
              <a:t> distribution  is mostly below 10</a:t>
            </a:r>
          </a:p>
          <a:p>
            <a:r>
              <a:rPr lang="en-US" dirty="0" smtClean="0"/>
              <a:t>With a cut </a:t>
            </a:r>
            <a:r>
              <a:rPr lang="en-US" dirty="0" err="1" smtClean="0"/>
              <a:t>Btag</a:t>
            </a:r>
            <a:r>
              <a:rPr lang="en-US" dirty="0" smtClean="0"/>
              <a:t>&gt;10 a factor 13 of reduction of QCD rate but the question is on the signal.</a:t>
            </a:r>
          </a:p>
          <a:p>
            <a:r>
              <a:rPr lang="en-US" b="1" dirty="0" smtClean="0"/>
              <a:t>Effect of </a:t>
            </a:r>
            <a:r>
              <a:rPr lang="en-US" b="1" dirty="0" smtClean="0">
                <a:solidFill>
                  <a:srgbClr val="FF0000"/>
                </a:solidFill>
              </a:rPr>
              <a:t>pile-up</a:t>
            </a:r>
            <a:r>
              <a:rPr lang="en-US" b="1" dirty="0" smtClean="0"/>
              <a:t> and be sure to run properly the HLT </a:t>
            </a:r>
            <a:r>
              <a:rPr lang="en-US" b="1" dirty="0" err="1" smtClean="0"/>
              <a:t>Btag</a:t>
            </a:r>
            <a:r>
              <a:rPr lang="en-US" b="1" dirty="0" smtClean="0"/>
              <a:t> software (but seems ok).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Investigate other variables</a:t>
            </a:r>
          </a:p>
          <a:p>
            <a:r>
              <a:rPr lang="en-US" dirty="0" smtClean="0"/>
              <a:t>Investigate </a:t>
            </a:r>
            <a:r>
              <a:rPr lang="en-US" dirty="0" err="1" smtClean="0"/>
              <a:t>btagging</a:t>
            </a:r>
            <a:r>
              <a:rPr lang="en-US" dirty="0" smtClean="0"/>
              <a:t> on MC background and generate MC signal events with pile-up</a:t>
            </a:r>
          </a:p>
          <a:p>
            <a:r>
              <a:rPr lang="en-US" dirty="0" smtClean="0"/>
              <a:t>Investigate pixel tracks and vertices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Rateff</a:t>
            </a:r>
            <a:r>
              <a:rPr lang="en-US" dirty="0" smtClean="0"/>
              <a:t> macros for HLT </a:t>
            </a:r>
            <a:r>
              <a:rPr lang="en-US" dirty="0" err="1" smtClean="0"/>
              <a:t>infos</a:t>
            </a:r>
            <a:r>
              <a:rPr lang="en-US" dirty="0" smtClean="0"/>
              <a:t>: time,</a:t>
            </a:r>
          </a:p>
          <a:p>
            <a:pPr>
              <a:buNone/>
            </a:pPr>
            <a:r>
              <a:rPr lang="en-US" dirty="0" smtClean="0"/>
              <a:t>    correlations, efficiencies, rates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Conclusion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Is it a mission impossible?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qqH</a:t>
            </a:r>
            <a:r>
              <a:rPr lang="en-US" dirty="0" smtClean="0">
                <a:latin typeface="Comic Sans MS" pitchFamily="66" charset="0"/>
              </a:rPr>
              <a:t> →</a:t>
            </a:r>
            <a:r>
              <a:rPr lang="en-US" dirty="0" err="1" smtClean="0">
                <a:latin typeface="Comic Sans MS" pitchFamily="66" charset="0"/>
              </a:rPr>
              <a:t>qqbb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485315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8763000" cy="659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M</a:t>
            </a:r>
            <a:r>
              <a:rPr lang="en-US" sz="2800" b="1" baseline="-25000" dirty="0" smtClean="0"/>
              <a:t>H</a:t>
            </a:r>
            <a:r>
              <a:rPr lang="en-US" sz="2800" b="1" dirty="0" smtClean="0"/>
              <a:t> = 120 </a:t>
            </a:r>
            <a:r>
              <a:rPr lang="en-US" sz="2800" b="1" dirty="0" err="1" smtClean="0"/>
              <a:t>GeV</a:t>
            </a:r>
            <a:endParaRPr lang="en-US" sz="2800" b="1" dirty="0" smtClean="0"/>
          </a:p>
          <a:p>
            <a:r>
              <a:rPr lang="en-US" sz="2800" b="1" dirty="0" smtClean="0"/>
              <a:t>~1000 events / 1 fb</a:t>
            </a:r>
            <a:r>
              <a:rPr lang="en-US" sz="2800" b="1" baseline="30000" dirty="0" smtClean="0"/>
              <a:t>-1</a:t>
            </a:r>
          </a:p>
          <a:p>
            <a:endParaRPr lang="en-US" sz="2800" b="1" baseline="30000" dirty="0" smtClean="0"/>
          </a:p>
          <a:p>
            <a:r>
              <a:rPr lang="en-US" sz="2800" b="1" dirty="0" smtClean="0"/>
              <a:t>~ 100 k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at 7 </a:t>
            </a:r>
            <a:r>
              <a:rPr lang="en-US" sz="2800" b="1" dirty="0" err="1" smtClean="0"/>
              <a:t>TeV</a:t>
            </a:r>
            <a:r>
              <a:rPr lang="en-US" sz="2800" b="1" dirty="0" smtClean="0"/>
              <a:t> &amp; 8 </a:t>
            </a:r>
            <a:r>
              <a:rPr lang="en-US" sz="2800" b="1" dirty="0" err="1" smtClean="0"/>
              <a:t>TeV</a:t>
            </a:r>
            <a:endParaRPr lang="en-US" sz="2800" b="1" dirty="0" smtClean="0"/>
          </a:p>
          <a:p>
            <a:r>
              <a:rPr lang="en-US" sz="2400" b="1" dirty="0" smtClean="0"/>
              <a:t>(no difference)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QCD background:</a:t>
            </a:r>
          </a:p>
          <a:p>
            <a:r>
              <a:rPr lang="en-US" sz="1600" dirty="0" smtClean="0"/>
              <a:t>/</a:t>
            </a:r>
            <a:r>
              <a:rPr lang="en-US" sz="2000" dirty="0" smtClean="0"/>
              <a:t>QCD_TuneD6T_HT-50To100_7TeV-madgraph/Fall10-START38_V12-v1          0.2M</a:t>
            </a:r>
          </a:p>
          <a:p>
            <a:r>
              <a:rPr lang="en-US" sz="2000" dirty="0" smtClean="0"/>
              <a:t>/QCD_TuneD6T_HT-100To250_7TeV-madgraph/Fall10-START38_V12-v1        10 M                   </a:t>
            </a:r>
          </a:p>
          <a:p>
            <a:r>
              <a:rPr lang="en-US" sz="2000" dirty="0" smtClean="0"/>
              <a:t> /QCD_TuneD6T_HT-250To500_7TeV-madgraph/Fall10-START38_V12-v1       4.5M                 </a:t>
            </a:r>
          </a:p>
          <a:p>
            <a:r>
              <a:rPr lang="en-US" sz="2000" dirty="0" smtClean="0"/>
              <a:t>/QCD_TuneD6T_HT-500To1000_7TeV-madgraph/Fall10-START38_V12-v1      7   M        </a:t>
            </a:r>
          </a:p>
          <a:p>
            <a:r>
              <a:rPr lang="en-US" sz="2000" dirty="0" smtClean="0"/>
              <a:t>/QCD_TuneD6T_HT-1000_7TeV-madgraph/Fall10-START38_V12-v1                 1.5M       </a:t>
            </a:r>
          </a:p>
          <a:p>
            <a:endParaRPr lang="en-US" sz="2000" b="1" dirty="0" smtClean="0"/>
          </a:p>
          <a:p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5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HLT current tables 1.7*10</a:t>
            </a:r>
            <a:r>
              <a:rPr lang="en-US" baseline="30000" dirty="0" smtClean="0"/>
              <a:t>32</a:t>
            </a:r>
            <a:r>
              <a:rPr lang="en-US" dirty="0" smtClean="0"/>
              <a:t> 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28800"/>
          <a:ext cx="79247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  <a:gridCol w="1295400"/>
                <a:gridCol w="1066800"/>
                <a:gridCol w="1371600"/>
                <a:gridCol w="762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HLT Rate 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HLT </a:t>
                      </a:r>
                      <a:r>
                        <a:rPr lang="en-US" sz="1600" dirty="0" err="1" smtClean="0"/>
                        <a:t>eff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 </a:t>
                      </a:r>
                      <a:r>
                        <a:rPr lang="en-US" sz="1600" dirty="0" err="1" smtClean="0"/>
                        <a:t>eff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 Rate</a:t>
                      </a:r>
                      <a:r>
                        <a:rPr lang="en-US" sz="1600" baseline="0" dirty="0" smtClean="0"/>
                        <a:t> Hz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HLT_QuadJet25U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L1_QuadJet8U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HLT_HT200U_v3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L1_HTT50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HLT_HT140U_J30U_Eta3_v3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L1_HTT50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L1_TripleJet14U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L1_HTT100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L1_ETT140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029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start the study I require   </a:t>
            </a:r>
            <a:r>
              <a:rPr lang="en-US" sz="2800" dirty="0" smtClean="0">
                <a:solidFill>
                  <a:srgbClr val="00B050"/>
                </a:solidFill>
              </a:rPr>
              <a:t>L1_TripleJet14U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Fast evaluation of HLT rates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HLT study is started one week ago, so I need of a fast way to evaluate HLT rate for a preliminary study</a:t>
            </a:r>
          </a:p>
          <a:p>
            <a:r>
              <a:rPr lang="en-US" sz="2400" dirty="0" err="1" smtClean="0"/>
              <a:t>OpenHLT</a:t>
            </a:r>
            <a:r>
              <a:rPr lang="en-US" sz="2400" dirty="0" smtClean="0"/>
              <a:t>: for evaluation of a new trigger some </a:t>
            </a:r>
            <a:r>
              <a:rPr lang="en-US" sz="2400" dirty="0" err="1" smtClean="0"/>
              <a:t>rootuples</a:t>
            </a:r>
            <a:r>
              <a:rPr lang="en-US" sz="2400" dirty="0" smtClean="0"/>
              <a:t> are created from CMS on real data and C++ macros that run on them (</a:t>
            </a:r>
            <a:r>
              <a:rPr lang="en-US" sz="2400" dirty="0" err="1" smtClean="0"/>
              <a:t>Rateff</a:t>
            </a:r>
            <a:r>
              <a:rPr lang="en-US" sz="2400" dirty="0" smtClean="0"/>
              <a:t> macros)</a:t>
            </a:r>
          </a:p>
          <a:p>
            <a:r>
              <a:rPr lang="en-US" sz="2400" dirty="0" smtClean="0"/>
              <a:t>In the following I will use </a:t>
            </a:r>
            <a:r>
              <a:rPr lang="en-US" sz="2400" dirty="0" err="1" smtClean="0"/>
              <a:t>OpenHLT</a:t>
            </a:r>
            <a:r>
              <a:rPr lang="en-US" sz="2400" dirty="0" smtClean="0"/>
              <a:t> </a:t>
            </a:r>
            <a:r>
              <a:rPr lang="en-US" sz="2400" dirty="0" err="1" smtClean="0"/>
              <a:t>rootuples</a:t>
            </a:r>
            <a:r>
              <a:rPr lang="en-US" sz="2400" dirty="0" smtClean="0"/>
              <a:t> of data and of MC events to evaluate the rate and the efficiency on signal events</a:t>
            </a:r>
          </a:p>
          <a:p>
            <a:r>
              <a:rPr lang="en-US" sz="2400" dirty="0" smtClean="0"/>
              <a:t>At now I am not using </a:t>
            </a:r>
            <a:r>
              <a:rPr lang="en-US" sz="2400" dirty="0" err="1" smtClean="0"/>
              <a:t>Rateff</a:t>
            </a:r>
            <a:r>
              <a:rPr lang="en-US" sz="2400" dirty="0" smtClean="0"/>
              <a:t> macros for the evaluation but a simple private C++ code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ethod for HLT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4906963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en-US" sz="1800" dirty="0" smtClean="0"/>
              <a:t>Require a loose HLT to normalize the rate: </a:t>
            </a:r>
            <a:r>
              <a:rPr lang="en-US" sz="1800" b="1" dirty="0" smtClean="0"/>
              <a:t>HLT_Jet15U_v3 </a:t>
            </a:r>
            <a:r>
              <a:rPr lang="en-US" sz="1800" dirty="0" smtClean="0"/>
              <a:t>(</a:t>
            </a:r>
            <a:r>
              <a:rPr lang="en-US" sz="1800" b="1" dirty="0" smtClean="0"/>
              <a:t>L1_SingleJet6</a:t>
            </a:r>
            <a:r>
              <a:rPr lang="en-US" sz="1800" dirty="0" smtClean="0"/>
              <a:t>) </a:t>
            </a:r>
            <a:r>
              <a:rPr lang="en-US" sz="1800" b="1" dirty="0" smtClean="0"/>
              <a:t>= N1</a:t>
            </a:r>
          </a:p>
          <a:p>
            <a:pPr>
              <a:buAutoNum type="arabicParenR"/>
            </a:pPr>
            <a:r>
              <a:rPr lang="en-US" sz="1800" dirty="0" smtClean="0"/>
              <a:t>On these events I apply my HLT cuts as pt of jets, HT </a:t>
            </a:r>
            <a:r>
              <a:rPr lang="en-US" sz="1800" dirty="0" err="1" smtClean="0"/>
              <a:t>ecc</a:t>
            </a:r>
            <a:r>
              <a:rPr lang="en-US" sz="1800" dirty="0" smtClean="0"/>
              <a:t>…  and compute the efficiency of these cuts </a:t>
            </a:r>
          </a:p>
          <a:p>
            <a:pPr>
              <a:buAutoNum type="arabicParenR"/>
            </a:pPr>
            <a:r>
              <a:rPr lang="en-US" sz="1800" dirty="0" smtClean="0"/>
              <a:t> Due to low L1 jet pt resolution , I finally require that events also fire the L1 seed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L1_TripleJet14 or L1_QuadJet8 </a:t>
            </a:r>
            <a:r>
              <a:rPr lang="en-US" sz="1800" b="1" dirty="0"/>
              <a:t> </a:t>
            </a:r>
            <a:r>
              <a:rPr lang="en-US" sz="1800" b="1" dirty="0" smtClean="0"/>
              <a:t>= N2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R= &lt;rate of </a:t>
            </a:r>
            <a:r>
              <a:rPr lang="en-US" sz="1800" b="1" dirty="0" smtClean="0"/>
              <a:t>HLT_Jet15U_v3 (</a:t>
            </a:r>
            <a:r>
              <a:rPr lang="en-US" sz="1800" dirty="0" smtClean="0"/>
              <a:t>#RUN 149181 at L=1.7*10</a:t>
            </a:r>
            <a:r>
              <a:rPr lang="en-US" sz="1800" baseline="30000" dirty="0" smtClean="0"/>
              <a:t>32</a:t>
            </a:r>
            <a:r>
              <a:rPr lang="en-US" sz="1800" dirty="0" smtClean="0"/>
              <a:t> m</a:t>
            </a:r>
            <a:r>
              <a:rPr lang="en-US" sz="1800" baseline="30000" dirty="0" smtClean="0"/>
              <a:t>-2</a:t>
            </a:r>
            <a:r>
              <a:rPr lang="en-US" sz="1800" dirty="0" smtClean="0"/>
              <a:t>s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) &gt; =  0.97 Hz</a:t>
            </a:r>
          </a:p>
          <a:p>
            <a:pPr algn="ctr"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 smtClean="0">
                <a:solidFill>
                  <a:srgbClr val="FF0000"/>
                </a:solidFill>
              </a:rPr>
              <a:t>newHLT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= R*(N2/N1)* N1_L1Presc*N1_HLTPresc/N2_L1Presc</a:t>
            </a:r>
          </a:p>
          <a:p>
            <a:pPr>
              <a:buNone/>
            </a:pPr>
            <a:r>
              <a:rPr lang="en-US" sz="1800" dirty="0" smtClean="0"/>
              <a:t>N1_L1Presc = 1200, N1_HLTPresc = 20, N2_L1Presc = 1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3657600"/>
          <a:ext cx="6019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 Seed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HLT cuts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Rate Computed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Rate Data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L1_QuadJet8U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#jet&gt;3,</a:t>
                      </a:r>
                      <a:r>
                        <a:rPr lang="en-US" sz="1600" baseline="0" dirty="0" smtClean="0"/>
                        <a:t> pt&gt;20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1.62 ± 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L1_QuadJet8U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#jet&gt;3, pt&gt;25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4.65  ±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L1_SingleJet20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#jet&gt;0,pt</a:t>
                      </a:r>
                      <a:r>
                        <a:rPr lang="en-US" sz="1600" baseline="0" dirty="0" smtClean="0"/>
                        <a:t> &gt;30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1.1 ± 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L1_SingleJet30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#jet&gt;0,pt</a:t>
                      </a:r>
                      <a:r>
                        <a:rPr lang="en-US" sz="1600" baseline="0" dirty="0" smtClean="0"/>
                        <a:t> &gt;50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1.36 ± 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L1_SingleJet50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#jet&gt;0,pt</a:t>
                      </a:r>
                      <a:r>
                        <a:rPr lang="en-US" sz="1600" baseline="0" dirty="0" smtClean="0"/>
                        <a:t> &gt;70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1.9 ± 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L1_SingleJet60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#jet&gt;0,pt</a:t>
                      </a:r>
                      <a:r>
                        <a:rPr lang="en-US" sz="1600" baseline="0" dirty="0" smtClean="0"/>
                        <a:t> &gt;100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2.6 ± 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L1_SingleJet60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#jet&gt;0,pt</a:t>
                      </a:r>
                      <a:r>
                        <a:rPr lang="en-US" sz="1600" baseline="0" dirty="0" smtClean="0"/>
                        <a:t> &gt;140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10.5 ±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343400"/>
            <a:ext cx="26661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Rates are in </a:t>
            </a:r>
          </a:p>
          <a:p>
            <a:r>
              <a:rPr lang="en-US" sz="2400" b="1" dirty="0" smtClean="0"/>
              <a:t>agreement and this</a:t>
            </a:r>
          </a:p>
          <a:p>
            <a:r>
              <a:rPr lang="en-US" sz="2400" b="1" dirty="0" smtClean="0"/>
              <a:t>simple method</a:t>
            </a:r>
          </a:p>
          <a:p>
            <a:r>
              <a:rPr lang="en-US" sz="2400" b="1" dirty="0" smtClean="0"/>
              <a:t>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Pt of 4 leading Jets</a:t>
            </a:r>
            <a:endParaRPr lang="en-US" dirty="0"/>
          </a:p>
        </p:txBody>
      </p:sp>
      <p:pic>
        <p:nvPicPr>
          <p:cNvPr id="1026" name="Picture 2" descr="C:\Documents and Settings\Administrator\Desktop\PT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143000"/>
            <a:ext cx="4267200" cy="263731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P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143001"/>
            <a:ext cx="4254451" cy="262943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PT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962400"/>
            <a:ext cx="4267200" cy="263731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Desktop\PT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962400"/>
            <a:ext cx="4268145" cy="26378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2057400"/>
            <a:ext cx="53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1-st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05740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2-nd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876800"/>
            <a:ext cx="57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3-rd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495300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4-th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838200"/>
            <a:ext cx="188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>
                <a:solidFill>
                  <a:srgbClr val="0070C0"/>
                </a:solidFill>
              </a:rPr>
              <a:t>Madgraph</a:t>
            </a:r>
            <a:r>
              <a:rPr lang="en-US" b="1" u="sng" dirty="0" smtClean="0">
                <a:solidFill>
                  <a:srgbClr val="0070C0"/>
                </a:solidFill>
              </a:rPr>
              <a:t> HT &gt;50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HLT rates &amp;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L1_TripleJet14 (</a:t>
            </a:r>
            <a:r>
              <a:rPr lang="en-US" dirty="0" smtClean="0">
                <a:solidFill>
                  <a:srgbClr val="00B050"/>
                </a:solidFill>
              </a:rPr>
              <a:t>ε</a:t>
            </a:r>
            <a:r>
              <a:rPr lang="en-US" baseline="-25000" dirty="0" smtClean="0">
                <a:solidFill>
                  <a:srgbClr val="00B050"/>
                </a:solidFill>
              </a:rPr>
              <a:t>L1</a:t>
            </a:r>
            <a:r>
              <a:rPr lang="en-US" dirty="0" smtClean="0">
                <a:solidFill>
                  <a:srgbClr val="00B050"/>
                </a:solidFill>
              </a:rPr>
              <a:t>=76%)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HLT cuts Pt &gt; X </a:t>
            </a:r>
            <a:r>
              <a:rPr lang="en-US" sz="2400" b="1" dirty="0" err="1" smtClean="0">
                <a:solidFill>
                  <a:srgbClr val="0070C0"/>
                </a:solidFill>
              </a:rPr>
              <a:t>GeV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: 35-25-18-5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ε</a:t>
            </a:r>
            <a:r>
              <a:rPr lang="en-US" baseline="-25000" dirty="0" smtClean="0">
                <a:solidFill>
                  <a:srgbClr val="0070C0"/>
                </a:solidFill>
              </a:rPr>
              <a:t>HLT|</a:t>
            </a:r>
            <a:r>
              <a:rPr lang="en-US" baseline="-25000" dirty="0" smtClean="0">
                <a:solidFill>
                  <a:srgbClr val="00B050"/>
                </a:solidFill>
              </a:rPr>
              <a:t>L1</a:t>
            </a:r>
            <a:r>
              <a:rPr lang="en-US" sz="3600" dirty="0" smtClean="0">
                <a:solidFill>
                  <a:srgbClr val="0070C0"/>
                </a:solidFill>
              </a:rPr>
              <a:t>=73.5%</a:t>
            </a:r>
            <a:r>
              <a:rPr lang="en-US" sz="3600" dirty="0" smtClean="0"/>
              <a:t>    </a:t>
            </a:r>
            <a:r>
              <a:rPr lang="en-US" sz="3600" dirty="0" err="1" smtClean="0"/>
              <a:t>ε</a:t>
            </a:r>
            <a:r>
              <a:rPr lang="en-US" baseline="-25000" dirty="0" err="1" smtClean="0"/>
              <a:t>HLT</a:t>
            </a:r>
            <a:r>
              <a:rPr lang="en-US" dirty="0" smtClean="0"/>
              <a:t> = 55.76%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2*10</a:t>
            </a:r>
            <a:r>
              <a:rPr lang="en-US" sz="1800" baseline="30000" dirty="0" smtClean="0"/>
              <a:t>33  </a:t>
            </a:r>
            <a:r>
              <a:rPr lang="en-US" dirty="0" smtClean="0"/>
              <a:t>= 996 ± 90 Hz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HLT cuts Pt &gt; X </a:t>
            </a:r>
            <a:r>
              <a:rPr lang="en-US" sz="2400" b="1" dirty="0" err="1" smtClean="0">
                <a:solidFill>
                  <a:srgbClr val="0070C0"/>
                </a:solidFill>
              </a:rPr>
              <a:t>GeV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: 50-35-25-12 &amp;&amp; HT&gt;150 </a:t>
            </a:r>
            <a:r>
              <a:rPr lang="en-US" sz="2400" b="1" dirty="0" err="1" smtClean="0">
                <a:solidFill>
                  <a:srgbClr val="0070C0"/>
                </a:solidFill>
              </a:rPr>
              <a:t>GeV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ε</a:t>
            </a:r>
            <a:r>
              <a:rPr lang="en-US" baseline="-25000" dirty="0" smtClean="0">
                <a:solidFill>
                  <a:srgbClr val="0070C0"/>
                </a:solidFill>
              </a:rPr>
              <a:t>HLT|</a:t>
            </a:r>
            <a:r>
              <a:rPr lang="en-US" baseline="-25000" dirty="0" smtClean="0">
                <a:solidFill>
                  <a:srgbClr val="00B050"/>
                </a:solidFill>
              </a:rPr>
              <a:t>L1</a:t>
            </a:r>
            <a:r>
              <a:rPr lang="en-US" sz="3600" dirty="0" smtClean="0">
                <a:solidFill>
                  <a:srgbClr val="0070C0"/>
                </a:solidFill>
              </a:rPr>
              <a:t>=27.8%</a:t>
            </a:r>
            <a:r>
              <a:rPr lang="en-US" sz="3600" dirty="0" smtClean="0"/>
              <a:t>    </a:t>
            </a:r>
            <a:r>
              <a:rPr lang="en-US" sz="3600" dirty="0" err="1" smtClean="0"/>
              <a:t>ε</a:t>
            </a:r>
            <a:r>
              <a:rPr lang="en-US" baseline="-25000" dirty="0" err="1" smtClean="0"/>
              <a:t>HLT</a:t>
            </a:r>
            <a:r>
              <a:rPr lang="en-US" dirty="0" smtClean="0"/>
              <a:t> = 21.2%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2*10</a:t>
            </a:r>
            <a:r>
              <a:rPr lang="en-US" sz="1800" baseline="30000" dirty="0" smtClean="0"/>
              <a:t>33  </a:t>
            </a:r>
            <a:r>
              <a:rPr lang="en-US" dirty="0" smtClean="0"/>
              <a:t>= 143 ± 37 Hz (</a:t>
            </a:r>
            <a:r>
              <a:rPr lang="en-US" sz="2400" dirty="0" smtClean="0"/>
              <a:t>120 Hz using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QCD </a:t>
            </a:r>
            <a:r>
              <a:rPr lang="en-US" sz="2400" dirty="0" smtClean="0"/>
              <a:t>= 61 </a:t>
            </a:r>
            <a:r>
              <a:rPr lang="en-US" sz="2400" dirty="0" err="1" smtClean="0"/>
              <a:t>nb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HLT cuts Pt &gt; X </a:t>
            </a:r>
            <a:r>
              <a:rPr lang="en-US" sz="2400" b="1" dirty="0" err="1" smtClean="0">
                <a:solidFill>
                  <a:srgbClr val="0070C0"/>
                </a:solidFill>
              </a:rPr>
              <a:t>GeV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: 75-50-30-15 &amp;&amp; HT&gt;200 </a:t>
            </a:r>
            <a:r>
              <a:rPr lang="en-US" sz="2400" b="1" dirty="0" err="1" smtClean="0">
                <a:solidFill>
                  <a:srgbClr val="0070C0"/>
                </a:solidFill>
              </a:rPr>
              <a:t>GeV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ε</a:t>
            </a:r>
            <a:r>
              <a:rPr lang="en-US" baseline="-25000" dirty="0" smtClean="0">
                <a:solidFill>
                  <a:srgbClr val="0070C0"/>
                </a:solidFill>
              </a:rPr>
              <a:t>HLT|</a:t>
            </a:r>
            <a:r>
              <a:rPr lang="en-US" baseline="-25000" dirty="0" smtClean="0">
                <a:solidFill>
                  <a:srgbClr val="00B050"/>
                </a:solidFill>
              </a:rPr>
              <a:t>L1</a:t>
            </a:r>
            <a:r>
              <a:rPr lang="en-US" sz="3600" dirty="0" smtClean="0">
                <a:solidFill>
                  <a:srgbClr val="0070C0"/>
                </a:solidFill>
              </a:rPr>
              <a:t>=13.2%</a:t>
            </a:r>
            <a:r>
              <a:rPr lang="en-US" sz="3600" dirty="0" smtClean="0"/>
              <a:t>    </a:t>
            </a:r>
            <a:r>
              <a:rPr lang="en-US" sz="3600" dirty="0" err="1" smtClean="0"/>
              <a:t>ε</a:t>
            </a:r>
            <a:r>
              <a:rPr lang="en-US" baseline="-25000" dirty="0" err="1" smtClean="0"/>
              <a:t>HLT</a:t>
            </a:r>
            <a:r>
              <a:rPr lang="en-US" dirty="0" smtClean="0"/>
              <a:t> = 10%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2*10</a:t>
            </a:r>
            <a:r>
              <a:rPr lang="en-US" sz="1800" baseline="30000" dirty="0" smtClean="0"/>
              <a:t>33  </a:t>
            </a:r>
            <a:r>
              <a:rPr lang="en-US" dirty="0" smtClean="0"/>
              <a:t>= 38 ± 20 Hz (</a:t>
            </a:r>
            <a:r>
              <a:rPr lang="en-US" sz="2400" dirty="0" smtClean="0"/>
              <a:t>26 Hz using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QCD </a:t>
            </a:r>
            <a:r>
              <a:rPr lang="en-US" sz="2400" dirty="0" smtClean="0"/>
              <a:t>= 12.8 </a:t>
            </a:r>
            <a:r>
              <a:rPr lang="en-US" sz="2400" dirty="0" err="1" smtClean="0"/>
              <a:t>nb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topologic/kinematic variables</a:t>
            </a:r>
            <a:br>
              <a:rPr lang="en-US" dirty="0" smtClean="0"/>
            </a:br>
            <a:r>
              <a:rPr lang="en-US" sz="3100" b="1" dirty="0" smtClean="0">
                <a:solidFill>
                  <a:srgbClr val="0070C0"/>
                </a:solidFill>
              </a:rPr>
              <a:t>50-35-25-12 &amp;&amp; HT&gt;150 </a:t>
            </a:r>
            <a:r>
              <a:rPr lang="en-US" sz="3100" b="1" dirty="0" err="1" smtClean="0">
                <a:solidFill>
                  <a:srgbClr val="0070C0"/>
                </a:solidFill>
              </a:rPr>
              <a:t>GeV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, jet pt </a:t>
            </a:r>
            <a:r>
              <a:rPr lang="en-US" dirty="0" err="1" smtClean="0"/>
              <a:t>asimmetry</a:t>
            </a:r>
            <a:r>
              <a:rPr lang="en-US" dirty="0" smtClean="0"/>
              <a:t>, </a:t>
            </a:r>
            <a:r>
              <a:rPr lang="en-US" dirty="0" err="1" smtClean="0"/>
              <a:t>mjj</a:t>
            </a:r>
            <a:r>
              <a:rPr lang="en-US" dirty="0" smtClean="0"/>
              <a:t> </a:t>
            </a:r>
            <a:r>
              <a:rPr lang="en-US" dirty="0" err="1" smtClean="0"/>
              <a:t>ecc</a:t>
            </a:r>
            <a:r>
              <a:rPr lang="en-US" dirty="0" smtClean="0"/>
              <a:t>… </a:t>
            </a:r>
            <a:r>
              <a:rPr lang="en-US" sz="2800" dirty="0" smtClean="0"/>
              <a:t>(not very </a:t>
            </a:r>
            <a:r>
              <a:rPr lang="en-US" sz="2800" dirty="0" err="1" smtClean="0"/>
              <a:t>discriminant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Documents and Settings\Administrator\Desktop\DR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3205607" cy="19812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esktop\D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3247493" cy="2007088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Desktop\DR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8394" y="2209800"/>
            <a:ext cx="3205606" cy="198120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\Desktop\DR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00600"/>
            <a:ext cx="3090862" cy="1910283"/>
          </a:xfrm>
          <a:prstGeom prst="rect">
            <a:avLst/>
          </a:prstGeom>
          <a:noFill/>
        </p:spPr>
      </p:pic>
      <p:pic>
        <p:nvPicPr>
          <p:cNvPr id="2054" name="Picture 6" descr="C:\Documents and Settings\Administrator\Desktop\DR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77615" y="3886200"/>
            <a:ext cx="3218385" cy="1989098"/>
          </a:xfrm>
          <a:prstGeom prst="rect">
            <a:avLst/>
          </a:prstGeom>
          <a:noFill/>
        </p:spPr>
      </p:pic>
      <p:pic>
        <p:nvPicPr>
          <p:cNvPr id="2055" name="Picture 7" descr="C:\Documents and Settings\Administrator\Desktop\DR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72137" y="4712242"/>
            <a:ext cx="3471863" cy="214575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905000" y="28194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62400" y="21336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28956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54864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86200" y="45720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0" y="54864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err="1" smtClean="0"/>
              <a:t>Rjj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677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“Mission impossible IV: qqH→qqbb”  Preliminary HLT   </vt:lpstr>
      <vt:lpstr>qqH →qqbb</vt:lpstr>
      <vt:lpstr>Slide 3</vt:lpstr>
      <vt:lpstr>HLT current tables 1.7*1032 m-2s-1</vt:lpstr>
      <vt:lpstr>Fast evaluation of HLT rates</vt:lpstr>
      <vt:lpstr>Method for HLT rate</vt:lpstr>
      <vt:lpstr>Pt of 4 leading Jets</vt:lpstr>
      <vt:lpstr>Some HLT rates &amp; efficiency</vt:lpstr>
      <vt:lpstr>Other topologic/kinematic variables 50-35-25-12 &amp;&amp; HT&gt;150 GeV</vt:lpstr>
      <vt:lpstr>Btag information(trackcounting3D)  35-25-18-5</vt:lpstr>
      <vt:lpstr>Plans</vt:lpstr>
    </vt:vector>
  </TitlesOfParts>
  <Company>INFN Sez.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HLT for qqH→qqbb events</dc:title>
  <dc:creator>Administrator</dc:creator>
  <cp:lastModifiedBy>Administrator</cp:lastModifiedBy>
  <cp:revision>89</cp:revision>
  <dcterms:created xsi:type="dcterms:W3CDTF">2011-01-27T17:16:24Z</dcterms:created>
  <dcterms:modified xsi:type="dcterms:W3CDTF">2011-01-28T17:12:53Z</dcterms:modified>
</cp:coreProperties>
</file>