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964" r:id="rId1"/>
  </p:sldMasterIdLst>
  <p:notesMasterIdLst>
    <p:notesMasterId r:id="rId48"/>
  </p:notesMasterIdLst>
  <p:handoutMasterIdLst>
    <p:handoutMasterId r:id="rId49"/>
  </p:handoutMasterIdLst>
  <p:sldIdLst>
    <p:sldId id="330" r:id="rId2"/>
    <p:sldId id="382" r:id="rId3"/>
    <p:sldId id="380" r:id="rId4"/>
    <p:sldId id="361" r:id="rId5"/>
    <p:sldId id="339" r:id="rId6"/>
    <p:sldId id="340" r:id="rId7"/>
    <p:sldId id="360" r:id="rId8"/>
    <p:sldId id="364" r:id="rId9"/>
    <p:sldId id="363" r:id="rId10"/>
    <p:sldId id="386" r:id="rId11"/>
    <p:sldId id="344" r:id="rId12"/>
    <p:sldId id="370" r:id="rId13"/>
    <p:sldId id="365" r:id="rId14"/>
    <p:sldId id="410" r:id="rId15"/>
    <p:sldId id="405" r:id="rId16"/>
    <p:sldId id="418" r:id="rId17"/>
    <p:sldId id="417" r:id="rId18"/>
    <p:sldId id="406" r:id="rId19"/>
    <p:sldId id="407" r:id="rId20"/>
    <p:sldId id="415" r:id="rId21"/>
    <p:sldId id="416" r:id="rId22"/>
    <p:sldId id="408" r:id="rId23"/>
    <p:sldId id="409" r:id="rId24"/>
    <p:sldId id="412" r:id="rId25"/>
    <p:sldId id="413" r:id="rId26"/>
    <p:sldId id="414" r:id="rId27"/>
    <p:sldId id="404" r:id="rId28"/>
    <p:sldId id="371" r:id="rId29"/>
    <p:sldId id="392" r:id="rId30"/>
    <p:sldId id="351" r:id="rId31"/>
    <p:sldId id="352" r:id="rId32"/>
    <p:sldId id="411" r:id="rId33"/>
    <p:sldId id="395" r:id="rId34"/>
    <p:sldId id="399" r:id="rId35"/>
    <p:sldId id="402" r:id="rId36"/>
    <p:sldId id="396" r:id="rId37"/>
    <p:sldId id="397" r:id="rId38"/>
    <p:sldId id="398" r:id="rId39"/>
    <p:sldId id="353" r:id="rId40"/>
    <p:sldId id="374" r:id="rId41"/>
    <p:sldId id="403" r:id="rId42"/>
    <p:sldId id="375" r:id="rId43"/>
    <p:sldId id="377" r:id="rId44"/>
    <p:sldId id="378" r:id="rId45"/>
    <p:sldId id="400" r:id="rId46"/>
    <p:sldId id="401" r:id="rId47"/>
  </p:sldIdLst>
  <p:sldSz cx="9144000" cy="5143500" type="screen16x9"/>
  <p:notesSz cx="6881813" cy="10002838"/>
  <p:embeddedFontLst>
    <p:embeddedFont>
      <p:font typeface="Humanst521 Lt BT" panose="020B0402020204020304" pitchFamily="34" charset="0"/>
      <p:regular r:id="rId50"/>
      <p:italic r:id="rId51"/>
    </p:embeddedFont>
    <p:embeddedFont>
      <p:font typeface="Calibri" panose="020F0502020204030204" pitchFamily="34" charset="0"/>
      <p:regular r:id="rId52"/>
      <p:bold r:id="rId53"/>
      <p:italic r:id="rId54"/>
      <p:boldItalic r:id="rId55"/>
    </p:embeddedFont>
    <p:embeddedFont>
      <p:font typeface="Franklin Gothic Book" panose="020B0503020102020204" pitchFamily="34" charset="0"/>
      <p:regular r:id="rId56"/>
      <p:italic r:id="rId57"/>
    </p:embeddedFont>
    <p:embeddedFont>
      <p:font typeface="Cambria" panose="02040503050406030204" pitchFamily="18" charset="0"/>
      <p:regular r:id="rId58"/>
      <p:bold r:id="rId59"/>
      <p:italic r:id="rId60"/>
      <p:boldItalic r:id="rId61"/>
    </p:embeddedFont>
    <p:embeddedFont>
      <p:font typeface="Arial Narrow" panose="020B0606020202030204" pitchFamily="34" charset="0"/>
      <p:regular r:id="rId62"/>
      <p:bold r:id="rId63"/>
      <p:italic r:id="rId64"/>
      <p:boldItalic r:id="rId65"/>
    </p:embeddedFont>
    <p:embeddedFont>
      <p:font typeface="Cambria Math" panose="02040503050406030204" pitchFamily="18" charset="0"/>
      <p:regular r:id="rId66"/>
    </p:embeddedFont>
    <p:embeddedFont>
      <p:font typeface="Georgia" panose="02040502050405020303" pitchFamily="18" charset="0"/>
      <p:regular r:id="rId67"/>
      <p:bold r:id="rId68"/>
      <p:italic r:id="rId69"/>
      <p:boldItalic r:id="rId70"/>
    </p:embeddedFont>
    <p:embeddedFont>
      <p:font typeface="Times" panose="02020603050405020304" pitchFamily="18" charset="0"/>
      <p:regular r:id="rId71"/>
      <p:bold r:id="rId72"/>
      <p:italic r:id="rId73"/>
      <p:boldItalic r:id="rId74"/>
    </p:embeddedFont>
    <p:embeddedFont>
      <p:font typeface="Humanst521 BT" panose="020B0602020204020204" pitchFamily="34" charset="0"/>
      <p:regular r:id="rId75"/>
      <p:bold r:id="rId76"/>
      <p:italic r:id="rId77"/>
      <p:boldItalic r:id="rId78"/>
    </p:embeddedFont>
    <p:embeddedFont>
      <p:font typeface="MS PGothic" panose="020B0600070205080204" pitchFamily="34" charset="-128"/>
      <p:regular r:id="rId79"/>
    </p:embeddedFont>
    <p:embeddedFont>
      <p:font typeface="Rockwell" panose="02060603020205020403" pitchFamily="18" charset="0"/>
      <p:regular r:id="rId80"/>
      <p:bold r:id="rId81"/>
      <p:italic r:id="rId82"/>
      <p:boldItalic r:id="rId83"/>
    </p:embeddedFont>
  </p:embeddedFontLst>
  <p:defaultTextStyle>
    <a:defPPr>
      <a:defRPr lang="de-CH"/>
    </a:defPPr>
    <a:lvl1pPr algn="l" rtl="0" eaLnBrk="0" fontAlgn="base" hangingPunct="0">
      <a:spcBef>
        <a:spcPct val="50000"/>
      </a:spcBef>
      <a:spcAft>
        <a:spcPct val="0"/>
      </a:spcAft>
      <a:defRPr sz="1600" kern="1200">
        <a:solidFill>
          <a:schemeClr val="tx1"/>
        </a:solidFill>
        <a:latin typeface="Arial" charset="0"/>
        <a:ea typeface="Arial" charset="0"/>
        <a:cs typeface="Arial" charset="0"/>
      </a:defRPr>
    </a:lvl1pPr>
    <a:lvl2pPr marL="457189" algn="l" rtl="0" eaLnBrk="0" fontAlgn="base" hangingPunct="0">
      <a:spcBef>
        <a:spcPct val="50000"/>
      </a:spcBef>
      <a:spcAft>
        <a:spcPct val="0"/>
      </a:spcAft>
      <a:defRPr sz="1600" kern="1200">
        <a:solidFill>
          <a:schemeClr val="tx1"/>
        </a:solidFill>
        <a:latin typeface="Arial" charset="0"/>
        <a:ea typeface="Arial" charset="0"/>
        <a:cs typeface="Arial" charset="0"/>
      </a:defRPr>
    </a:lvl2pPr>
    <a:lvl3pPr marL="914377" algn="l" rtl="0" eaLnBrk="0" fontAlgn="base" hangingPunct="0">
      <a:spcBef>
        <a:spcPct val="50000"/>
      </a:spcBef>
      <a:spcAft>
        <a:spcPct val="0"/>
      </a:spcAft>
      <a:defRPr sz="1600" kern="1200">
        <a:solidFill>
          <a:schemeClr val="tx1"/>
        </a:solidFill>
        <a:latin typeface="Arial" charset="0"/>
        <a:ea typeface="Arial" charset="0"/>
        <a:cs typeface="Arial" charset="0"/>
      </a:defRPr>
    </a:lvl3pPr>
    <a:lvl4pPr marL="1371566" algn="l" rtl="0" eaLnBrk="0" fontAlgn="base" hangingPunct="0">
      <a:spcBef>
        <a:spcPct val="50000"/>
      </a:spcBef>
      <a:spcAft>
        <a:spcPct val="0"/>
      </a:spcAft>
      <a:defRPr sz="1600" kern="1200">
        <a:solidFill>
          <a:schemeClr val="tx1"/>
        </a:solidFill>
        <a:latin typeface="Arial" charset="0"/>
        <a:ea typeface="Arial" charset="0"/>
        <a:cs typeface="Arial" charset="0"/>
      </a:defRPr>
    </a:lvl4pPr>
    <a:lvl5pPr marL="1828754" algn="l" rtl="0" eaLnBrk="0" fontAlgn="base" hangingPunct="0">
      <a:spcBef>
        <a:spcPct val="50000"/>
      </a:spcBef>
      <a:spcAft>
        <a:spcPct val="0"/>
      </a:spcAft>
      <a:defRPr sz="1600" kern="1200">
        <a:solidFill>
          <a:schemeClr val="tx1"/>
        </a:solidFill>
        <a:latin typeface="Arial" charset="0"/>
        <a:ea typeface="Arial" charset="0"/>
        <a:cs typeface="Arial" charset="0"/>
      </a:defRPr>
    </a:lvl5pPr>
    <a:lvl6pPr marL="2285943" algn="l" defTabSz="457189" rtl="0" eaLnBrk="1" latinLnBrk="0" hangingPunct="1">
      <a:defRPr sz="1600" kern="1200">
        <a:solidFill>
          <a:schemeClr val="tx1"/>
        </a:solidFill>
        <a:latin typeface="Arial" charset="0"/>
        <a:ea typeface="Arial" charset="0"/>
        <a:cs typeface="Arial" charset="0"/>
      </a:defRPr>
    </a:lvl6pPr>
    <a:lvl7pPr marL="2743131" algn="l" defTabSz="457189" rtl="0" eaLnBrk="1" latinLnBrk="0" hangingPunct="1">
      <a:defRPr sz="1600" kern="1200">
        <a:solidFill>
          <a:schemeClr val="tx1"/>
        </a:solidFill>
        <a:latin typeface="Arial" charset="0"/>
        <a:ea typeface="Arial" charset="0"/>
        <a:cs typeface="Arial" charset="0"/>
      </a:defRPr>
    </a:lvl7pPr>
    <a:lvl8pPr marL="3200320" algn="l" defTabSz="457189" rtl="0" eaLnBrk="1" latinLnBrk="0" hangingPunct="1">
      <a:defRPr sz="1600" kern="1200">
        <a:solidFill>
          <a:schemeClr val="tx1"/>
        </a:solidFill>
        <a:latin typeface="Arial" charset="0"/>
        <a:ea typeface="Arial" charset="0"/>
        <a:cs typeface="Arial" charset="0"/>
      </a:defRPr>
    </a:lvl8pPr>
    <a:lvl9pPr marL="3657509" algn="l" defTabSz="457189" rtl="0" eaLnBrk="1" latinLnBrk="0" hangingPunct="1">
      <a:defRPr sz="1600" kern="1200">
        <a:solidFill>
          <a:schemeClr val="tx1"/>
        </a:solidFill>
        <a:latin typeface="Arial" charset="0"/>
        <a:ea typeface="Arial" charset="0"/>
        <a:cs typeface="Arial" charset="0"/>
      </a:defRPr>
    </a:lvl9pPr>
  </p:defaultTextStyle>
  <p:extLst>
    <p:ext uri="{521415D9-36F7-43E2-AB2F-B90AF26B5E84}">
      <p14:sectionLst xmlns:p14="http://schemas.microsoft.com/office/powerpoint/2010/main">
        <p14:section name="Default Section" id="{6A7B7CA9-0A16-4D45-9734-D18F411A0BE1}">
          <p14:sldIdLst>
            <p14:sldId id="330"/>
          </p14:sldIdLst>
        </p14:section>
        <p14:section name="Introduction and motivation" id="{5263386D-D479-443B-A9A8-4D7E5E02DC92}">
          <p14:sldIdLst>
            <p14:sldId id="382"/>
            <p14:sldId id="380"/>
            <p14:sldId id="361"/>
            <p14:sldId id="339"/>
            <p14:sldId id="340"/>
            <p14:sldId id="360"/>
          </p14:sldIdLst>
        </p14:section>
        <p14:section name="Search for a muon EDM at PSI" id="{68330942-3483-43DF-87D5-C803D5EC3399}">
          <p14:sldIdLst>
            <p14:sldId id="364"/>
            <p14:sldId id="363"/>
            <p14:sldId id="386"/>
            <p14:sldId id="344"/>
            <p14:sldId id="370"/>
            <p14:sldId id="365"/>
            <p14:sldId id="410"/>
            <p14:sldId id="405"/>
            <p14:sldId id="418"/>
            <p14:sldId id="417"/>
            <p14:sldId id="406"/>
            <p14:sldId id="407"/>
            <p14:sldId id="415"/>
            <p14:sldId id="416"/>
            <p14:sldId id="408"/>
            <p14:sldId id="409"/>
            <p14:sldId id="412"/>
            <p14:sldId id="413"/>
            <p14:sldId id="414"/>
            <p14:sldId id="404"/>
            <p14:sldId id="371"/>
            <p14:sldId id="392"/>
            <p14:sldId id="351"/>
            <p14:sldId id="352"/>
            <p14:sldId id="411"/>
            <p14:sldId id="395"/>
            <p14:sldId id="399"/>
            <p14:sldId id="402"/>
            <p14:sldId id="396"/>
            <p14:sldId id="397"/>
            <p14:sldId id="398"/>
            <p14:sldId id="353"/>
          </p14:sldIdLst>
        </p14:section>
        <p14:section name="Schedule and organisation" id="{A5054C01-DF21-497E-A334-EBCFED2AE82A}">
          <p14:sldIdLst>
            <p14:sldId id="374"/>
            <p14:sldId id="403"/>
          </p14:sldIdLst>
        </p14:section>
        <p14:section name="Backup" id="{DF772ED1-5A09-49DC-A1D3-1688BCB753F8}">
          <p14:sldIdLst>
            <p14:sldId id="375"/>
            <p14:sldId id="377"/>
            <p14:sldId id="378"/>
            <p14:sldId id="400"/>
            <p14:sldId id="401"/>
          </p14:sldIdLst>
        </p14:section>
      </p14:sectionLst>
    </p:ext>
    <p:ext uri="{EFAFB233-063F-42B5-8137-9DF3F51BA10A}">
      <p15:sldGuideLst xmlns:p15="http://schemas.microsoft.com/office/powerpoint/2012/main">
        <p15:guide id="1" orient="horz" pos="668" userDrawn="1">
          <p15:clr>
            <a:srgbClr val="A4A3A4"/>
          </p15:clr>
        </p15:guide>
        <p15:guide id="2" orient="horz" pos="634" userDrawn="1">
          <p15:clr>
            <a:srgbClr val="A4A3A4"/>
          </p15:clr>
        </p15:guide>
        <p15:guide id="3" orient="horz" pos="2845" userDrawn="1">
          <p15:clr>
            <a:srgbClr val="A4A3A4"/>
          </p15:clr>
        </p15:guide>
        <p15:guide id="4" orient="horz" pos="838" userDrawn="1">
          <p15:clr>
            <a:srgbClr val="A4A3A4"/>
          </p15:clr>
        </p15:guide>
        <p15:guide id="5" orient="horz" pos="140" userDrawn="1">
          <p15:clr>
            <a:srgbClr val="A4A3A4"/>
          </p15:clr>
        </p15:guide>
        <p15:guide id="6" orient="horz" pos="378" userDrawn="1">
          <p15:clr>
            <a:srgbClr val="A4A3A4"/>
          </p15:clr>
        </p15:guide>
        <p15:guide id="7" orient="horz" pos="3117" userDrawn="1">
          <p15:clr>
            <a:srgbClr val="A4A3A4"/>
          </p15:clr>
        </p15:guide>
        <p15:guide id="9" pos="657" userDrawn="1">
          <p15:clr>
            <a:srgbClr val="A4A3A4"/>
          </p15:clr>
        </p15:guide>
        <p15:guide id="10" pos="5534" userDrawn="1">
          <p15:clr>
            <a:srgbClr val="A4A3A4"/>
          </p15:clr>
        </p15:guide>
        <p15:guide id="11" pos="521" userDrawn="1">
          <p15:clr>
            <a:srgbClr val="A4A3A4"/>
          </p15:clr>
        </p15:guide>
        <p15:guide id="12" pos="385" userDrawn="1">
          <p15:clr>
            <a:srgbClr val="A4A3A4"/>
          </p15:clr>
        </p15:guide>
        <p15:guide id="13" pos="1315" userDrawn="1">
          <p15:clr>
            <a:srgbClr val="A4A3A4"/>
          </p15:clr>
        </p15:guide>
        <p15:guide id="14" pos="3039" userDrawn="1">
          <p15:clr>
            <a:srgbClr val="A4A3A4"/>
          </p15:clr>
        </p15:guide>
        <p15:guide id="15" pos="3152" userDrawn="1">
          <p15:clr>
            <a:srgbClr val="A4A3A4"/>
          </p15:clr>
        </p15:guide>
      </p15:sldGuideLst>
    </p:ext>
    <p:ext uri="{2D200454-40CA-4A62-9FC3-DE9A4176ACB9}">
      <p15:notesGuideLst xmlns:p15="http://schemas.microsoft.com/office/powerpoint/2012/main">
        <p15:guide id="1" orient="horz" pos="3150">
          <p15:clr>
            <a:srgbClr val="A4A3A4"/>
          </p15:clr>
        </p15:guide>
        <p15:guide id="2" pos="216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ED6"/>
    <a:srgbClr val="FFFFFF"/>
    <a:srgbClr val="FDCA00"/>
    <a:srgbClr val="000000"/>
    <a:srgbClr val="F8F4C0"/>
    <a:srgbClr val="B000B0"/>
    <a:srgbClr val="FF0000"/>
    <a:srgbClr val="0000FF"/>
    <a:srgbClr val="9A2A2A"/>
    <a:srgbClr val="F7450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57" autoAdjust="0"/>
    <p:restoredTop sz="94061" autoAdjust="0"/>
  </p:normalViewPr>
  <p:slideViewPr>
    <p:cSldViewPr snapToObjects="1">
      <p:cViewPr varScale="1">
        <p:scale>
          <a:sx n="132" d="100"/>
          <a:sy n="132" d="100"/>
        </p:scale>
        <p:origin x="216" y="96"/>
      </p:cViewPr>
      <p:guideLst>
        <p:guide orient="horz" pos="668"/>
        <p:guide orient="horz" pos="634"/>
        <p:guide orient="horz" pos="2845"/>
        <p:guide orient="horz" pos="838"/>
        <p:guide orient="horz" pos="140"/>
        <p:guide orient="horz" pos="378"/>
        <p:guide orient="horz" pos="3117"/>
        <p:guide pos="657"/>
        <p:guide pos="5534"/>
        <p:guide pos="521"/>
        <p:guide pos="385"/>
        <p:guide pos="1315"/>
        <p:guide pos="3039"/>
        <p:guide pos="31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900"/>
    </p:cViewPr>
  </p:sorterViewPr>
  <p:notesViewPr>
    <p:cSldViewPr snapToObjects="1">
      <p:cViewPr varScale="1">
        <p:scale>
          <a:sx n="141" d="100"/>
          <a:sy n="141" d="100"/>
        </p:scale>
        <p:origin x="5616" y="200"/>
      </p:cViewPr>
      <p:guideLst>
        <p:guide orient="horz" pos="3150"/>
        <p:guide pos="216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font" Target="fonts/font19.fntdata"/><Relationship Id="rId76" Type="http://schemas.openxmlformats.org/officeDocument/2006/relationships/font" Target="fonts/font27.fntdata"/><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2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font" Target="fonts/font25.fntdata"/><Relationship Id="rId79" Type="http://schemas.openxmlformats.org/officeDocument/2006/relationships/font" Target="fonts/font30.fntdata"/><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2.fntdata"/><Relationship Id="rId82" Type="http://schemas.openxmlformats.org/officeDocument/2006/relationships/font" Target="fonts/font33.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77" Type="http://schemas.openxmlformats.org/officeDocument/2006/relationships/font" Target="fonts/font28.fntdata"/><Relationship Id="rId8" Type="http://schemas.openxmlformats.org/officeDocument/2006/relationships/slide" Target="slides/slide7.xml"/><Relationship Id="rId51" Type="http://schemas.openxmlformats.org/officeDocument/2006/relationships/font" Target="fonts/font2.fntdata"/><Relationship Id="rId72" Type="http://schemas.openxmlformats.org/officeDocument/2006/relationships/font" Target="fonts/font23.fntdata"/><Relationship Id="rId80" Type="http://schemas.openxmlformats.org/officeDocument/2006/relationships/font" Target="fonts/font31.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font" Target="fonts/font26.fntdata"/><Relationship Id="rId83" Type="http://schemas.openxmlformats.org/officeDocument/2006/relationships/font" Target="fonts/font3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font" Target="fonts/font24.fntdata"/><Relationship Id="rId78" Type="http://schemas.openxmlformats.org/officeDocument/2006/relationships/font" Target="fonts/font29.fntdata"/><Relationship Id="rId81" Type="http://schemas.openxmlformats.org/officeDocument/2006/relationships/font" Target="fonts/font32.fntdata"/><Relationship Id="rId86"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defTabSz="964838">
              <a:spcBef>
                <a:spcPct val="0"/>
              </a:spcBef>
              <a:defRPr sz="1200" baseline="30000">
                <a:latin typeface="Times" charset="0"/>
                <a:ea typeface="Arial" charset="-128"/>
                <a:cs typeface="Arial" charset="-128"/>
              </a:defRPr>
            </a:lvl1pPr>
          </a:lstStyle>
          <a:p>
            <a:pPr>
              <a:defRPr/>
            </a:pPr>
            <a:endParaRPr lang="en-GB" dirty="0">
              <a:latin typeface="Humanst521 BT" panose="020B0602020204020204" pitchFamily="34" charset="0"/>
            </a:endParaRPr>
          </a:p>
        </p:txBody>
      </p:sp>
      <p:sp>
        <p:nvSpPr>
          <p:cNvPr id="118787" name="Rectangle 3"/>
          <p:cNvSpPr>
            <a:spLocks noGrp="1" noChangeArrowheads="1"/>
          </p:cNvSpPr>
          <p:nvPr>
            <p:ph type="dt" sz="quarter" idx="1"/>
          </p:nvPr>
        </p:nvSpPr>
        <p:spPr bwMode="auto">
          <a:xfrm>
            <a:off x="3899164"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algn="r" defTabSz="964838">
              <a:spcBef>
                <a:spcPct val="0"/>
              </a:spcBef>
              <a:defRPr sz="1200" baseline="30000">
                <a:latin typeface="Times" charset="0"/>
                <a:ea typeface="Arial" charset="-128"/>
                <a:cs typeface="Arial" charset="-128"/>
              </a:defRPr>
            </a:lvl1pPr>
          </a:lstStyle>
          <a:p>
            <a:pPr>
              <a:defRPr/>
            </a:pPr>
            <a:endParaRPr lang="en-GB" dirty="0">
              <a:latin typeface="Humanst521 BT" panose="020B0602020204020204" pitchFamily="34" charset="0"/>
            </a:endParaRPr>
          </a:p>
        </p:txBody>
      </p:sp>
      <p:sp>
        <p:nvSpPr>
          <p:cNvPr id="118788" name="Rectangle 4"/>
          <p:cNvSpPr>
            <a:spLocks noGrp="1" noChangeArrowheads="1"/>
          </p:cNvSpPr>
          <p:nvPr>
            <p:ph type="ftr" sz="quarter" idx="2"/>
          </p:nvPr>
        </p:nvSpPr>
        <p:spPr bwMode="auto">
          <a:xfrm>
            <a:off x="0"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defTabSz="964838">
              <a:spcBef>
                <a:spcPct val="0"/>
              </a:spcBef>
              <a:defRPr sz="1200" baseline="30000">
                <a:latin typeface="Times" charset="0"/>
                <a:ea typeface="Arial" charset="-128"/>
                <a:cs typeface="Arial" charset="-128"/>
              </a:defRPr>
            </a:lvl1pPr>
          </a:lstStyle>
          <a:p>
            <a:pPr>
              <a:defRPr/>
            </a:pPr>
            <a:endParaRPr lang="en-GB" dirty="0">
              <a:latin typeface="Humanst521 BT" panose="020B0602020204020204" pitchFamily="34" charset="0"/>
            </a:endParaRPr>
          </a:p>
        </p:txBody>
      </p:sp>
      <p:sp>
        <p:nvSpPr>
          <p:cNvPr id="118789" name="Rectangle 5"/>
          <p:cNvSpPr>
            <a:spLocks noGrp="1" noChangeArrowheads="1"/>
          </p:cNvSpPr>
          <p:nvPr>
            <p:ph type="sldNum" sz="quarter" idx="3"/>
          </p:nvPr>
        </p:nvSpPr>
        <p:spPr bwMode="auto">
          <a:xfrm>
            <a:off x="3899164"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algn="r" defTabSz="964838">
              <a:spcBef>
                <a:spcPct val="0"/>
              </a:spcBef>
              <a:defRPr sz="1200" baseline="30000">
                <a:latin typeface="Times" charset="0"/>
              </a:defRPr>
            </a:lvl1pPr>
          </a:lstStyle>
          <a:p>
            <a:pPr>
              <a:defRPr/>
            </a:pPr>
            <a:fld id="{630A188E-C926-984B-863C-48B251A81B15}" type="slidenum">
              <a:rPr lang="en-GB">
                <a:latin typeface="Humanst521 BT" panose="020B0602020204020204" pitchFamily="34" charset="0"/>
              </a:rPr>
              <a:pPr>
                <a:defRPr/>
              </a:pPr>
              <a:t>‹#›</a:t>
            </a:fld>
            <a:endParaRPr lang="en-GB" dirty="0">
              <a:latin typeface="Humanst521 BT" panose="020B0602020204020204" pitchFamily="34" charset="0"/>
            </a:endParaRPr>
          </a:p>
        </p:txBody>
      </p:sp>
    </p:spTree>
    <p:extLst>
      <p:ext uri="{BB962C8B-B14F-4D97-AF65-F5344CB8AC3E}">
        <p14:creationId xmlns:p14="http://schemas.microsoft.com/office/powerpoint/2010/main" val="289599428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0"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defTabSz="964838">
              <a:spcBef>
                <a:spcPct val="0"/>
              </a:spcBef>
              <a:defRPr sz="1000" baseline="0">
                <a:latin typeface="Humanst521 BT" panose="020B0602020204020204" pitchFamily="34" charset="0"/>
                <a:ea typeface="Humanst521 Lt BT" panose="020B0402020204020304" pitchFamily="34" charset="0"/>
                <a:cs typeface="Arial" charset="-128"/>
              </a:defRPr>
            </a:lvl1pPr>
          </a:lstStyle>
          <a:p>
            <a:pPr>
              <a:defRPr/>
            </a:pPr>
            <a:endParaRPr lang="de-DE" dirty="0"/>
          </a:p>
        </p:txBody>
      </p:sp>
      <p:sp>
        <p:nvSpPr>
          <p:cNvPr id="122883" name="Rectangle 3"/>
          <p:cNvSpPr>
            <a:spLocks noGrp="1" noChangeArrowheads="1"/>
          </p:cNvSpPr>
          <p:nvPr>
            <p:ph type="dt" idx="1"/>
          </p:nvPr>
        </p:nvSpPr>
        <p:spPr bwMode="auto">
          <a:xfrm>
            <a:off x="3899164"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algn="r" defTabSz="964838">
              <a:spcBef>
                <a:spcPct val="0"/>
              </a:spcBef>
              <a:defRPr sz="1000" baseline="0">
                <a:latin typeface="Humanst521 BT" panose="020B0602020204020204" pitchFamily="34" charset="0"/>
                <a:ea typeface="Humanst521 Lt BT" panose="020B0402020204020304" pitchFamily="34" charset="0"/>
                <a:cs typeface="Arial" charset="-128"/>
              </a:defRPr>
            </a:lvl1pPr>
          </a:lstStyle>
          <a:p>
            <a:pPr>
              <a:defRPr/>
            </a:pPr>
            <a:endParaRPr lang="de-DE" dirty="0"/>
          </a:p>
        </p:txBody>
      </p:sp>
      <p:sp>
        <p:nvSpPr>
          <p:cNvPr id="7172" name="Rectangle 4"/>
          <p:cNvSpPr>
            <a:spLocks noGrp="1" noRot="1" noChangeAspect="1" noChangeArrowheads="1" noTextEdit="1"/>
          </p:cNvSpPr>
          <p:nvPr>
            <p:ph type="sldImg" idx="2"/>
          </p:nvPr>
        </p:nvSpPr>
        <p:spPr bwMode="auto">
          <a:xfrm>
            <a:off x="109538" y="750888"/>
            <a:ext cx="6667500" cy="37512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885" name="Rectangle 5"/>
          <p:cNvSpPr>
            <a:spLocks noGrp="1" noChangeArrowheads="1"/>
          </p:cNvSpPr>
          <p:nvPr>
            <p:ph type="body" sz="quarter" idx="3"/>
          </p:nvPr>
        </p:nvSpPr>
        <p:spPr bwMode="auto">
          <a:xfrm>
            <a:off x="918282" y="4752009"/>
            <a:ext cx="5045250" cy="449995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noProof="0" dirty="0"/>
              <a:t>Mastertextformat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a:t>
            </a:r>
            <a:r>
              <a:rPr lang="de-DE" noProof="0" dirty="0" smtClean="0"/>
              <a:t>Ebene</a:t>
            </a:r>
          </a:p>
          <a:p>
            <a:pPr lvl="5"/>
            <a:r>
              <a:rPr lang="de-DE" noProof="0" dirty="0" smtClean="0"/>
              <a:t>Sechste Ebene</a:t>
            </a:r>
          </a:p>
          <a:p>
            <a:pPr lvl="6"/>
            <a:r>
              <a:rPr lang="de-DE" noProof="0" dirty="0" smtClean="0"/>
              <a:t>Siebte Ebene</a:t>
            </a:r>
          </a:p>
          <a:p>
            <a:pPr lvl="7"/>
            <a:r>
              <a:rPr lang="de-DE" noProof="0" dirty="0" smtClean="0"/>
              <a:t>Achte Ebene</a:t>
            </a:r>
          </a:p>
          <a:p>
            <a:pPr lvl="8"/>
            <a:r>
              <a:rPr lang="de-DE" noProof="0" dirty="0" smtClean="0"/>
              <a:t>Neunte Ebene</a:t>
            </a:r>
          </a:p>
        </p:txBody>
      </p:sp>
      <p:sp>
        <p:nvSpPr>
          <p:cNvPr id="122886" name="Rectangle 6"/>
          <p:cNvSpPr>
            <a:spLocks noGrp="1" noChangeArrowheads="1"/>
          </p:cNvSpPr>
          <p:nvPr>
            <p:ph type="ftr" sz="quarter" idx="4"/>
          </p:nvPr>
        </p:nvSpPr>
        <p:spPr bwMode="auto">
          <a:xfrm>
            <a:off x="0"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defTabSz="964838">
              <a:spcBef>
                <a:spcPct val="0"/>
              </a:spcBef>
              <a:defRPr sz="1000" baseline="0">
                <a:latin typeface="Humanst521 BT" panose="020B0602020204020204" pitchFamily="34" charset="0"/>
                <a:ea typeface="Humanst521 Lt BT" panose="020B0402020204020304" pitchFamily="34" charset="0"/>
                <a:cs typeface="Arial" charset="-128"/>
              </a:defRPr>
            </a:lvl1pPr>
          </a:lstStyle>
          <a:p>
            <a:pPr>
              <a:defRPr/>
            </a:pPr>
            <a:endParaRPr lang="de-DE" dirty="0"/>
          </a:p>
        </p:txBody>
      </p:sp>
      <p:sp>
        <p:nvSpPr>
          <p:cNvPr id="122887" name="Rectangle 7"/>
          <p:cNvSpPr>
            <a:spLocks noGrp="1" noChangeArrowheads="1"/>
          </p:cNvSpPr>
          <p:nvPr>
            <p:ph type="sldNum" sz="quarter" idx="5"/>
          </p:nvPr>
        </p:nvSpPr>
        <p:spPr bwMode="auto">
          <a:xfrm>
            <a:off x="3899164"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algn="r" defTabSz="964838">
              <a:spcBef>
                <a:spcPct val="0"/>
              </a:spcBef>
              <a:defRPr sz="1000" baseline="0">
                <a:latin typeface="Humanst521 BT" panose="020B0602020204020204" pitchFamily="34" charset="0"/>
              </a:defRPr>
            </a:lvl1pPr>
          </a:lstStyle>
          <a:p>
            <a:pPr>
              <a:defRPr/>
            </a:pPr>
            <a:fld id="{EC696245-F065-0B47-B74E-D5003861FD61}" type="slidenum">
              <a:rPr lang="de-DE" smtClean="0"/>
              <a:pPr>
                <a:defRPr/>
              </a:pPr>
              <a:t>‹#›</a:t>
            </a:fld>
            <a:endParaRPr lang="de-DE" dirty="0"/>
          </a:p>
        </p:txBody>
      </p:sp>
    </p:spTree>
    <p:extLst>
      <p:ext uri="{BB962C8B-B14F-4D97-AF65-F5344CB8AC3E}">
        <p14:creationId xmlns:p14="http://schemas.microsoft.com/office/powerpoint/2010/main" val="761473846"/>
      </p:ext>
    </p:extLst>
  </p:cSld>
  <p:clrMap bg1="lt1" tx1="dk1" bg2="lt2" tx2="dk2" accent1="accent1" accent2="accent2" accent3="accent3" accent4="accent4" accent5="accent5" accent6="accent6" hlink="hlink" folHlink="folHlink"/>
  <p:hf sldNum="0" hdr="0" ftr="0" dt="0"/>
  <p:notesStyle>
    <a:lvl1pPr marL="90486" indent="-90486" algn="l" rtl="0" eaLnBrk="0" fontAlgn="base" hangingPunct="0">
      <a:spcBef>
        <a:spcPts val="0"/>
      </a:spcBef>
      <a:spcAft>
        <a:spcPct val="0"/>
      </a:spcAft>
      <a:buFont typeface="Arial" panose="020B0604020202020204" pitchFamily="34" charset="0"/>
      <a:buChar char="•"/>
      <a:defRPr sz="1000" kern="1200" baseline="0">
        <a:solidFill>
          <a:schemeClr val="tx1"/>
        </a:solidFill>
        <a:latin typeface="Humanst521 BT" panose="020B0602020204020204" pitchFamily="34" charset="0"/>
        <a:ea typeface="Humanst521 Lt BT" panose="020B0402020204020304" pitchFamily="34" charset="0"/>
        <a:cs typeface="Arial" pitchFamily="-108" charset="-128"/>
      </a:defRPr>
    </a:lvl1pPr>
    <a:lvl2pPr marL="180970" indent="-92072"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Humanst521 BT" panose="020B0602020204020204" pitchFamily="34" charset="0"/>
        <a:ea typeface="Humanst521 Lt BT" panose="020B0402020204020304" pitchFamily="34" charset="0"/>
        <a:cs typeface="Arial" charset="0"/>
      </a:defRPr>
    </a:lvl2pPr>
    <a:lvl3pPr marL="266693" indent="-85723"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Humanst521 BT" panose="020B0602020204020204" pitchFamily="34" charset="0"/>
        <a:ea typeface="ＭＳ Ｐゴシック" charset="-128"/>
        <a:cs typeface="ＭＳ Ｐゴシック" charset="-128"/>
      </a:defRPr>
    </a:lvl3pPr>
    <a:lvl4pPr marL="357179" indent="-90486"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Humanst521 BT" panose="020B0602020204020204" pitchFamily="34" charset="0"/>
        <a:ea typeface="ＭＳ Ｐゴシック" charset="-128"/>
        <a:cs typeface="ＭＳ Ｐゴシック" charset="-128"/>
      </a:defRPr>
    </a:lvl4pPr>
    <a:lvl5pPr marL="447663" indent="-90486"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Humanst521 BT" panose="020B0602020204020204" pitchFamily="34" charset="0"/>
        <a:ea typeface="Humanst521 Lt BT" panose="020B0402020204020304" pitchFamily="34" charset="0"/>
        <a:cs typeface="ＭＳ Ｐゴシック" charset="0"/>
      </a:defRPr>
    </a:lvl5pPr>
    <a:lvl6pPr marL="538149" indent="-90486" algn="l" defTabSz="457189" rtl="0" eaLnBrk="1" latinLnBrk="0" hangingPunct="1">
      <a:buFont typeface="Symbol" panose="05050102010706020507" pitchFamily="18" charset="2"/>
      <a:buChar char="-"/>
      <a:defRPr sz="1000" kern="1200" baseline="0">
        <a:solidFill>
          <a:schemeClr val="tx1"/>
        </a:solidFill>
        <a:latin typeface="Humanst521 BT" panose="020B0602020204020204" pitchFamily="34" charset="0"/>
        <a:ea typeface="+mn-ea"/>
        <a:cs typeface="Arial" panose="020B0604020202020204" pitchFamily="34" charset="0"/>
      </a:defRPr>
    </a:lvl6pPr>
    <a:lvl7pPr marL="628635" indent="-90486" algn="l" defTabSz="457189" rtl="0" eaLnBrk="1" latinLnBrk="0" hangingPunct="1">
      <a:buFont typeface="Symbol" panose="05050102010706020507" pitchFamily="18" charset="2"/>
      <a:buChar char="-"/>
      <a:defRPr sz="1000" kern="1200">
        <a:solidFill>
          <a:schemeClr val="tx1"/>
        </a:solidFill>
        <a:latin typeface="Humanst521 BT" panose="020B0602020204020204" pitchFamily="34" charset="0"/>
        <a:ea typeface="+mn-ea"/>
        <a:cs typeface="Arial" panose="020B0604020202020204" pitchFamily="34" charset="0"/>
      </a:defRPr>
    </a:lvl7pPr>
    <a:lvl8pPr marL="719121" indent="-90486" algn="l" defTabSz="457189" rtl="0" eaLnBrk="1" latinLnBrk="0" hangingPunct="1">
      <a:buFont typeface="Symbol" panose="05050102010706020507" pitchFamily="18" charset="2"/>
      <a:buChar char="-"/>
      <a:defRPr sz="1000" kern="1200">
        <a:solidFill>
          <a:schemeClr val="tx1"/>
        </a:solidFill>
        <a:latin typeface="Humanst521 BT" panose="020B0602020204020204" pitchFamily="34" charset="0"/>
        <a:ea typeface="+mn-ea"/>
        <a:cs typeface="Arial" panose="020B0604020202020204" pitchFamily="34" charset="0"/>
      </a:defRPr>
    </a:lvl8pPr>
    <a:lvl9pPr marL="806431" indent="-88898" algn="l" defTabSz="457189" rtl="0" eaLnBrk="1" latinLnBrk="0" hangingPunct="1">
      <a:buFont typeface="Symbol" panose="05050102010706020507" pitchFamily="18" charset="2"/>
      <a:buChar char="-"/>
      <a:defRPr sz="1000" kern="1200">
        <a:solidFill>
          <a:schemeClr val="tx1"/>
        </a:solidFill>
        <a:latin typeface="Humanst521 BT" panose="020B0602020204020204" pitchFamily="34" charset="0"/>
        <a:ea typeface="+mn-ea"/>
        <a:cs typeface="Arial" panose="020B0604020202020204" pitchFamily="34"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Symmetries and the breaking of symmetries are an important concept of all modern physics theories.</a:t>
            </a:r>
          </a:p>
          <a:p>
            <a:r>
              <a:rPr lang="de-CH" baseline="0" dirty="0" err="1" smtClean="0"/>
              <a:t>To</a:t>
            </a:r>
            <a:r>
              <a:rPr lang="de-CH" baseline="0" dirty="0" smtClean="0"/>
              <a:t> </a:t>
            </a:r>
            <a:r>
              <a:rPr lang="de-CH" baseline="0" dirty="0" err="1" smtClean="0"/>
              <a:t>better</a:t>
            </a:r>
            <a:r>
              <a:rPr lang="de-CH" baseline="0" dirty="0" smtClean="0"/>
              <a:t> </a:t>
            </a:r>
            <a:r>
              <a:rPr lang="de-CH" baseline="0" dirty="0" err="1" smtClean="0"/>
              <a:t>understand</a:t>
            </a:r>
            <a:r>
              <a:rPr lang="de-CH" baseline="0" dirty="0" smtClean="0"/>
              <a:t> </a:t>
            </a:r>
            <a:r>
              <a:rPr lang="de-CH" baseline="0" dirty="0" err="1" smtClean="0"/>
              <a:t>the</a:t>
            </a:r>
            <a:r>
              <a:rPr lang="de-CH" baseline="0" dirty="0" smtClean="0"/>
              <a:t> </a:t>
            </a:r>
            <a:r>
              <a:rPr lang="de-CH" baseline="0" dirty="0" err="1" smtClean="0"/>
              <a:t>violation</a:t>
            </a:r>
            <a:r>
              <a:rPr lang="de-CH" baseline="0" dirty="0" smtClean="0"/>
              <a:t> </a:t>
            </a:r>
            <a:r>
              <a:rPr lang="de-CH" baseline="0" dirty="0" err="1" smtClean="0"/>
              <a:t>of</a:t>
            </a:r>
            <a:r>
              <a:rPr lang="de-CH" baseline="0" dirty="0" smtClean="0"/>
              <a:t> </a:t>
            </a:r>
            <a:r>
              <a:rPr lang="de-CH" baseline="0" dirty="0" err="1" smtClean="0"/>
              <a:t>discrete</a:t>
            </a:r>
            <a:r>
              <a:rPr lang="de-CH" baseline="0" dirty="0" smtClean="0"/>
              <a:t> </a:t>
            </a:r>
            <a:r>
              <a:rPr lang="de-CH" baseline="0" dirty="0" err="1" smtClean="0"/>
              <a:t>symmetries</a:t>
            </a:r>
            <a:r>
              <a:rPr lang="de-CH" baseline="0" dirty="0" smtClean="0"/>
              <a:t> </a:t>
            </a:r>
            <a:r>
              <a:rPr lang="de-CH" baseline="0" dirty="0" err="1" smtClean="0"/>
              <a:t>by</a:t>
            </a:r>
            <a:r>
              <a:rPr lang="de-CH" baseline="0" dirty="0" smtClean="0"/>
              <a:t> an EDM I </a:t>
            </a:r>
            <a:r>
              <a:rPr lang="de-CH" baseline="0" dirty="0" err="1" smtClean="0"/>
              <a:t>have</a:t>
            </a:r>
            <a:r>
              <a:rPr lang="de-CH" baseline="0" dirty="0" smtClean="0"/>
              <a:t> </a:t>
            </a:r>
            <a:r>
              <a:rPr lang="de-CH" baseline="0" dirty="0" err="1" smtClean="0"/>
              <a:t>made</a:t>
            </a:r>
            <a:r>
              <a:rPr lang="de-CH" baseline="0" dirty="0" smtClean="0"/>
              <a:t> </a:t>
            </a:r>
            <a:r>
              <a:rPr lang="de-CH" baseline="0" dirty="0" err="1" smtClean="0"/>
              <a:t>this</a:t>
            </a:r>
            <a:r>
              <a:rPr lang="de-CH" baseline="0" dirty="0" smtClean="0"/>
              <a:t> </a:t>
            </a:r>
            <a:r>
              <a:rPr lang="de-CH" baseline="0" dirty="0" err="1" smtClean="0"/>
              <a:t>sketch</a:t>
            </a:r>
            <a:r>
              <a:rPr lang="de-CH" baseline="0" dirty="0" smtClean="0"/>
              <a:t> </a:t>
            </a:r>
            <a:r>
              <a:rPr lang="de-CH" baseline="0" dirty="0" err="1" smtClean="0"/>
              <a:t>of</a:t>
            </a:r>
            <a:r>
              <a:rPr lang="de-CH" baseline="0" dirty="0" smtClean="0"/>
              <a:t> </a:t>
            </a:r>
            <a:r>
              <a:rPr lang="de-CH" baseline="0" dirty="0" err="1" smtClean="0"/>
              <a:t>the</a:t>
            </a:r>
            <a:r>
              <a:rPr lang="de-CH" baseline="0" dirty="0" smtClean="0"/>
              <a:t> </a:t>
            </a:r>
            <a:r>
              <a:rPr lang="de-CH" baseline="0" dirty="0" err="1" smtClean="0"/>
              <a:t>energie</a:t>
            </a:r>
            <a:r>
              <a:rPr lang="de-CH" baseline="0" dirty="0" smtClean="0"/>
              <a:t> </a:t>
            </a:r>
            <a:r>
              <a:rPr lang="de-CH" baseline="0" dirty="0" err="1" smtClean="0"/>
              <a:t>levels</a:t>
            </a:r>
            <a:r>
              <a:rPr lang="de-CH" baseline="0" dirty="0" smtClean="0"/>
              <a:t> </a:t>
            </a:r>
            <a:r>
              <a:rPr lang="de-CH" baseline="0" dirty="0" err="1" smtClean="0"/>
              <a:t>of</a:t>
            </a:r>
            <a:r>
              <a:rPr lang="de-CH" baseline="0" dirty="0" smtClean="0"/>
              <a:t> a spin-1/2 </a:t>
            </a:r>
            <a:r>
              <a:rPr lang="en-US" baseline="0" dirty="0" smtClean="0"/>
              <a:t>particle in a magnetic and electric field.</a:t>
            </a:r>
          </a:p>
          <a:p>
            <a:r>
              <a:rPr lang="en-US" baseline="0" dirty="0" smtClean="0"/>
              <a:t>The left side every body is familiar with. It corresponds to the classical </a:t>
            </a:r>
            <a:r>
              <a:rPr lang="en-US" baseline="0" dirty="0" err="1" smtClean="0"/>
              <a:t>zeeman</a:t>
            </a:r>
            <a:r>
              <a:rPr lang="en-US" baseline="0" dirty="0" smtClean="0"/>
              <a:t> splitting in atoms. Depending on the spin of the particle the magnetic moment will lead to an increase or decrease in energy. </a:t>
            </a:r>
          </a:p>
          <a:p>
            <a:r>
              <a:rPr lang="en-US" baseline="0" dirty="0" smtClean="0"/>
              <a:t>Similar on the right side, the electric dipole moment leads to a similar level splitting in the electric field.</a:t>
            </a:r>
            <a:r>
              <a:rPr lang="de-CH" baseline="0" dirty="0" smtClean="0"/>
              <a:t> </a:t>
            </a:r>
          </a:p>
          <a:p>
            <a:r>
              <a:rPr lang="de-CH" baseline="0" dirty="0" err="1" smtClean="0"/>
              <a:t>Lets</a:t>
            </a:r>
            <a:r>
              <a:rPr lang="de-CH" baseline="0" dirty="0" smtClean="0"/>
              <a:t> </a:t>
            </a:r>
            <a:r>
              <a:rPr lang="de-CH" baseline="0" dirty="0" err="1" smtClean="0"/>
              <a:t>concentrate</a:t>
            </a:r>
            <a:r>
              <a:rPr lang="de-CH" baseline="0" dirty="0" smtClean="0"/>
              <a:t> on </a:t>
            </a:r>
            <a:r>
              <a:rPr lang="de-CH" baseline="0" dirty="0" err="1" smtClean="0"/>
              <a:t>the</a:t>
            </a:r>
            <a:r>
              <a:rPr lang="de-CH" baseline="0" dirty="0" smtClean="0"/>
              <a:t> </a:t>
            </a:r>
            <a:r>
              <a:rPr lang="de-CH" baseline="0" dirty="0" err="1" smtClean="0"/>
              <a:t>spin</a:t>
            </a:r>
            <a:r>
              <a:rPr lang="de-CH" baseline="0" dirty="0" smtClean="0"/>
              <a:t> </a:t>
            </a:r>
            <a:r>
              <a:rPr lang="de-CH" baseline="0" dirty="0" err="1" smtClean="0"/>
              <a:t>up</a:t>
            </a:r>
            <a:r>
              <a:rPr lang="de-CH" baseline="0" dirty="0" smtClean="0"/>
              <a:t> </a:t>
            </a:r>
            <a:r>
              <a:rPr lang="de-CH" baseline="0" dirty="0" err="1" smtClean="0"/>
              <a:t>state</a:t>
            </a:r>
            <a:r>
              <a:rPr lang="de-CH" baseline="0" dirty="0" smtClean="0"/>
              <a:t>. [</a:t>
            </a:r>
            <a:r>
              <a:rPr lang="de-CH" baseline="0" dirty="0" err="1" smtClean="0"/>
              <a:t>click</a:t>
            </a:r>
            <a:r>
              <a:rPr lang="de-CH" baseline="0" dirty="0" smtClean="0"/>
              <a:t>]</a:t>
            </a:r>
          </a:p>
          <a:p>
            <a:r>
              <a:rPr lang="de-CH" baseline="0" dirty="0" err="1" smtClean="0"/>
              <a:t>Now</a:t>
            </a:r>
            <a:r>
              <a:rPr lang="de-CH" baseline="0" dirty="0" smtClean="0"/>
              <a:t> </a:t>
            </a:r>
            <a:r>
              <a:rPr lang="de-CH" baseline="0" dirty="0" err="1" smtClean="0"/>
              <a:t>we</a:t>
            </a:r>
            <a:r>
              <a:rPr lang="de-CH" baseline="0" dirty="0" smtClean="0"/>
              <a:t> </a:t>
            </a:r>
            <a:r>
              <a:rPr lang="de-CH" baseline="0" dirty="0" err="1" smtClean="0"/>
              <a:t>apply</a:t>
            </a:r>
            <a:r>
              <a:rPr lang="de-CH" baseline="0" dirty="0" smtClean="0"/>
              <a:t> a </a:t>
            </a:r>
            <a:r>
              <a:rPr lang="de-CH" baseline="0" dirty="0" err="1" smtClean="0"/>
              <a:t>Ti</a:t>
            </a:r>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FCD6B3-904C-43F8-AD58-4C6051C90022}" type="slidenum">
              <a:rPr kumimoji="0" lang="en-US" sz="1200" b="0" i="0" u="none" strike="noStrike" kern="1200" cap="none" spc="0" normalizeH="0" baseline="0" noProof="0" smtClean="0">
                <a:ln>
                  <a:noFill/>
                </a:ln>
                <a:solidFill>
                  <a:srgbClr val="000000"/>
                </a:solidFill>
                <a:effectLst/>
                <a:uLnTx/>
                <a:uFillTx/>
                <a:latin typeface="Humanst521 Lt BT" panose="020B0402020204020304" pitchFamily="34" charset="0"/>
                <a:ea typeface="+mn-ea"/>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latin typeface="Humanst521 Lt BT" panose="020B0402020204020304" pitchFamily="34" charset="0"/>
              <a:ea typeface="+mn-ea"/>
            </a:endParaRPr>
          </a:p>
        </p:txBody>
      </p:sp>
    </p:spTree>
    <p:extLst>
      <p:ext uri="{BB962C8B-B14F-4D97-AF65-F5344CB8AC3E}">
        <p14:creationId xmlns:p14="http://schemas.microsoft.com/office/powerpoint/2010/main" val="3862058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120D18D-A0DE-45F2-A841-96DC5E698171}" type="slidenum">
              <a:rPr lang="en-US" altLang="en-US"/>
              <a:pPr/>
              <a:t>18</a:t>
            </a:fld>
            <a:endParaRPr lang="en-US" altLang="en-US" dirty="0"/>
          </a:p>
        </p:txBody>
      </p:sp>
      <p:sp>
        <p:nvSpPr>
          <p:cNvPr id="64513" name="Rectangle 1"/>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97219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1B737BE-969F-4018-895B-38085F00135B}" type="slidenum">
              <a:rPr lang="en-US" altLang="en-US"/>
              <a:pPr/>
              <a:t>19</a:t>
            </a:fld>
            <a:endParaRPr lang="en-US" altLang="en-US" dirty="0"/>
          </a:p>
        </p:txBody>
      </p:sp>
      <p:sp>
        <p:nvSpPr>
          <p:cNvPr id="65537" name="Rectangle 1"/>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104177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11D2F93-D57D-4C42-9660-32A315F28CF1}" type="slidenum">
              <a:rPr lang="en-US" altLang="en-US"/>
              <a:pPr/>
              <a:t>22</a:t>
            </a:fld>
            <a:endParaRPr lang="en-US" altLang="en-US" dirty="0"/>
          </a:p>
        </p:txBody>
      </p:sp>
      <p:sp>
        <p:nvSpPr>
          <p:cNvPr id="66561" name="Rectangle 1"/>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736708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7D28949-85E3-4254-95FF-8DA094329529}" type="slidenum">
              <a:rPr lang="en-US" altLang="en-US"/>
              <a:pPr/>
              <a:t>23</a:t>
            </a:fld>
            <a:endParaRPr lang="en-US" altLang="en-US" dirty="0"/>
          </a:p>
        </p:txBody>
      </p:sp>
      <p:sp>
        <p:nvSpPr>
          <p:cNvPr id="67585" name="Rectangle 1"/>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121148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7EA3352-497A-4AC3-8DD3-E21CB78FA14B}" type="slidenum">
              <a:rPr lang="en-US" altLang="en-US"/>
              <a:pPr/>
              <a:t>27</a:t>
            </a:fld>
            <a:endParaRPr lang="en-US" altLang="en-US" dirty="0"/>
          </a:p>
        </p:txBody>
      </p:sp>
      <p:sp>
        <p:nvSpPr>
          <p:cNvPr id="62465" name="Rectangle 1"/>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848096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4079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4552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far we have</a:t>
            </a:r>
            <a:r>
              <a:rPr lang="en-US" baseline="0" dirty="0" smtClean="0"/>
              <a:t> characterized two potential muon beam lines</a:t>
            </a:r>
          </a:p>
          <a:p>
            <a:pPr marL="171450" indent="-171450">
              <a:buFontTx/>
              <a:buChar char="-"/>
            </a:pPr>
            <a:r>
              <a:rPr lang="en-US" baseline="0" dirty="0" smtClean="0"/>
              <a:t>piE1</a:t>
            </a:r>
          </a:p>
          <a:p>
            <a:pPr marL="171450" indent="-171450">
              <a:buFontTx/>
              <a:buChar char="-"/>
            </a:pPr>
            <a:r>
              <a:rPr lang="en-US" baseline="0" dirty="0" smtClean="0"/>
              <a:t>muE1</a:t>
            </a:r>
          </a:p>
          <a:p>
            <a:pPr marL="171450" indent="-171450">
              <a:buFontTx/>
              <a:buChar char="-"/>
            </a:pPr>
            <a:r>
              <a:rPr lang="en-US" baseline="0" dirty="0" smtClean="0"/>
              <a:t>Both have high polarization above 95% and very high muon fluxes</a:t>
            </a:r>
          </a:p>
          <a:p>
            <a:pPr marL="171450" indent="-171450">
              <a:buFontTx/>
              <a:buChar char="-"/>
            </a:pPr>
            <a:r>
              <a:rPr lang="en-US" baseline="0" dirty="0" smtClean="0"/>
              <a:t>We have measured the lateral phase space </a:t>
            </a:r>
          </a:p>
          <a:p>
            <a:pPr marL="171450" indent="-171450">
              <a:buFontTx/>
              <a:buChar char="-"/>
            </a:pPr>
            <a:r>
              <a:rPr lang="en-US" baseline="0" dirty="0" smtClean="0"/>
              <a:t>Here you see the vertical phase space of muE1</a:t>
            </a:r>
          </a:p>
          <a:p>
            <a:pPr marL="171450" indent="-171450">
              <a:buFontTx/>
              <a:buChar char="-"/>
            </a:pPr>
            <a:r>
              <a:rPr lang="en-US" baseline="0" dirty="0" smtClean="0"/>
              <a:t>Only a small fraction will pass through the collimating channel</a:t>
            </a:r>
          </a:p>
          <a:p>
            <a:pPr marL="0" indent="0">
              <a:buFontTx/>
              <a:buNone/>
            </a:pPr>
            <a:endParaRPr lang="en-US" baseline="0" dirty="0" smtClean="0"/>
          </a:p>
          <a:p>
            <a:pPr marL="171450" indent="-171450">
              <a:buFontTx/>
              <a:buChar char="-"/>
            </a:pPr>
            <a:r>
              <a:rPr lang="en-US" baseline="0" dirty="0" smtClean="0"/>
              <a:t>We started to simulate the muon injection and positron detection</a:t>
            </a:r>
          </a:p>
          <a:p>
            <a:pPr marL="0" indent="0">
              <a:buFontTx/>
              <a:buNone/>
            </a:pPr>
            <a:endParaRPr lang="en-US" baseline="0" dirty="0" smtClean="0"/>
          </a:p>
          <a:p>
            <a:pPr marL="171450" indent="-171450">
              <a:buFontTx/>
              <a:buChar char="-"/>
            </a:pPr>
            <a:r>
              <a:rPr lang="en-US" baseline="0" dirty="0" smtClean="0"/>
              <a:t>Measurement of multiple scattering of muons and positrons on thin foils for electrode construction</a:t>
            </a:r>
          </a:p>
          <a:p>
            <a:pPr marL="171450" indent="-171450">
              <a:buFontTx/>
              <a:buChar char="-"/>
            </a:pPr>
            <a:r>
              <a:rPr lang="en-US" baseline="0" dirty="0" smtClean="0"/>
              <a:t>Use of 6 layer beam telescope made of pixelated silicon detectors.</a:t>
            </a:r>
          </a:p>
        </p:txBody>
      </p:sp>
      <p:sp>
        <p:nvSpPr>
          <p:cNvPr id="4" name="Slide Number Placeholder 3"/>
          <p:cNvSpPr>
            <a:spLocks noGrp="1"/>
          </p:cNvSpPr>
          <p:nvPr>
            <p:ph type="sldNum" sz="quarter" idx="10"/>
          </p:nvPr>
        </p:nvSpPr>
        <p:spPr/>
        <p:txBody>
          <a:bodyPr/>
          <a:lstStyle/>
          <a:p>
            <a:fld id="{B4FCD6B3-904C-43F8-AD58-4C6051C90022}" type="slidenum">
              <a:rPr lang="en-US" smtClean="0"/>
              <a:pPr/>
              <a:t>46</a:t>
            </a:fld>
            <a:endParaRPr lang="en-US" dirty="0"/>
          </a:p>
        </p:txBody>
      </p:sp>
    </p:spTree>
    <p:extLst>
      <p:ext uri="{BB962C8B-B14F-4D97-AF65-F5344CB8AC3E}">
        <p14:creationId xmlns:p14="http://schemas.microsoft.com/office/powerpoint/2010/main" val="3045838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purpose of</a:t>
            </a:r>
            <a:r>
              <a:rPr lang="en-US" baseline="0" dirty="0" smtClean="0"/>
              <a:t> a general discussion,  effective field theories are particular useful, as no assumptions are needed for the exact realization of a high energy theory.</a:t>
            </a:r>
          </a:p>
          <a:p>
            <a:r>
              <a:rPr lang="en-US" baseline="0" dirty="0" smtClean="0"/>
              <a:t>The most general form in which one can write down the interaction of a lepton current with a external electric/magnetic field is using this electro magnetic current with all possible </a:t>
            </a:r>
            <a:r>
              <a:rPr lang="en-US" baseline="0" dirty="0" err="1" smtClean="0"/>
              <a:t>bilinears</a:t>
            </a:r>
            <a:r>
              <a:rPr lang="en-US" baseline="0" dirty="0" smtClean="0"/>
              <a:t>. </a:t>
            </a:r>
          </a:p>
          <a:p>
            <a:r>
              <a:rPr lang="en-US" baseline="0" dirty="0" smtClean="0"/>
              <a:t>In this case the first form factor is the electric charge, the second the magnetic and the third the electric dipole moment. The </a:t>
            </a:r>
            <a:r>
              <a:rPr lang="en-US" baseline="0" dirty="0" err="1" smtClean="0"/>
              <a:t>anapole</a:t>
            </a:r>
            <a:r>
              <a:rPr lang="en-US" baseline="0" dirty="0" smtClean="0"/>
              <a:t> moment I just depicted for completeness</a:t>
            </a:r>
          </a:p>
          <a:p>
            <a:r>
              <a:rPr lang="en-US" baseline="0" dirty="0" smtClean="0"/>
              <a:t>Interestingly the anomalous magnetic moment is connected to the same Wilson coefficient in effective field theories. The real part of this Wilson coefficient is proportional to the anomalous magnetic momentum, while the imaginary part is related to the electric dipole moment.</a:t>
            </a:r>
            <a:br>
              <a:rPr lang="en-US" baseline="0" dirty="0" smtClean="0"/>
            </a:br>
            <a:endParaRPr lang="en-US" dirty="0"/>
          </a:p>
        </p:txBody>
      </p:sp>
      <p:sp>
        <p:nvSpPr>
          <p:cNvPr id="4" name="Slide Number Placeholder 3"/>
          <p:cNvSpPr>
            <a:spLocks noGrp="1"/>
          </p:cNvSpPr>
          <p:nvPr>
            <p:ph type="sldNum" sz="quarter" idx="10"/>
          </p:nvPr>
        </p:nvSpPr>
        <p:spPr/>
        <p:txBody>
          <a:bodyPr/>
          <a:lstStyle/>
          <a:p>
            <a:fld id="{B4FCD6B3-904C-43F8-AD58-4C6051C90022}" type="slidenum">
              <a:rPr lang="en-US" smtClean="0"/>
              <a:pPr/>
              <a:t>3</a:t>
            </a:fld>
            <a:endParaRPr lang="en-US" dirty="0"/>
          </a:p>
        </p:txBody>
      </p:sp>
    </p:spTree>
    <p:extLst>
      <p:ext uri="{BB962C8B-B14F-4D97-AF65-F5344CB8AC3E}">
        <p14:creationId xmlns:p14="http://schemas.microsoft.com/office/powerpoint/2010/main" val="3865062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Many of you probably know about the g-2 measurement of</a:t>
            </a:r>
            <a:r>
              <a:rPr lang="en-US" baseline="0" dirty="0" smtClean="0"/>
              <a:t> the muon at </a:t>
            </a:r>
            <a:r>
              <a:rPr lang="en-US" baseline="0" dirty="0" err="1" smtClean="0"/>
              <a:t>Fermilab</a:t>
            </a:r>
            <a:r>
              <a:rPr lang="en-US" baseline="0" dirty="0" smtClean="0"/>
              <a:t>. </a:t>
            </a:r>
            <a:br>
              <a:rPr lang="en-US" baseline="0" dirty="0" smtClean="0"/>
            </a:br>
            <a:r>
              <a:rPr lang="en-US" baseline="0" dirty="0" smtClean="0"/>
              <a:t>The principle physics are described in the equation. The difference between the </a:t>
            </a:r>
            <a:r>
              <a:rPr lang="en-US" baseline="0" dirty="0" err="1" smtClean="0"/>
              <a:t>Larmor</a:t>
            </a:r>
            <a:r>
              <a:rPr lang="en-US" baseline="0" dirty="0" smtClean="0"/>
              <a:t> frequency of the muon, essentially the precision due to the magnetic moment, and the cyclotron frequency of the muon moving in a magnetic and electric field. </a:t>
            </a:r>
          </a:p>
          <a:p>
            <a:pPr marL="0" indent="0">
              <a:buNone/>
            </a:pPr>
            <a:r>
              <a:rPr lang="en-US" baseline="0" dirty="0" smtClean="0"/>
              <a:t>The muon moves along its reference orbit perpendicular to the main magnetic field. Due to the small anomalous magnetic moment the difference is not exactly zero and one can observe the famous wiggle plot by measuring in the number of decay positrons per time. </a:t>
            </a:r>
          </a:p>
          <a:p>
            <a:pPr marL="0" indent="0">
              <a:buNone/>
            </a:pPr>
            <a:r>
              <a:rPr lang="en-US" baseline="0" dirty="0" smtClean="0"/>
              <a:t>The electric field is required for steering the muon inside the storage ring. By selecting the correct momentum the electric term can be set to zero and the observed  oscillation frequency directly relates to the anomalous magnetic moment.</a:t>
            </a:r>
          </a:p>
          <a:p>
            <a:pPr marL="0" indent="0">
              <a:buNone/>
            </a:pPr>
            <a:r>
              <a:rPr lang="en-US" baseline="0" dirty="0" smtClean="0"/>
              <a:t>Now in the presence of a electric dipole moment the plane of oscillation tilts and one could observe a tiny vertical observation of the positron intensity, and the measured frequency would be a little bit larger.</a:t>
            </a:r>
          </a:p>
          <a:p>
            <a:pPr marL="0" indent="0">
              <a:buNone/>
            </a:pPr>
            <a:r>
              <a:rPr lang="en-US" baseline="0" dirty="0" smtClean="0"/>
              <a:t>The prospected sensitivity is about 10E-21 </a:t>
            </a:r>
            <a:r>
              <a:rPr lang="en-US" baseline="0" dirty="0" err="1" smtClean="0"/>
              <a:t>ecm</a:t>
            </a:r>
            <a:r>
              <a:rPr lang="en-US" baseline="0" dirty="0" smtClean="0"/>
              <a:t> for the EDM at </a:t>
            </a:r>
            <a:r>
              <a:rPr lang="en-US" baseline="0" dirty="0" err="1" smtClean="0"/>
              <a:t>Fermilab</a:t>
            </a:r>
            <a:r>
              <a:rPr lang="en-US" baseline="0" dirty="0" smtClean="0"/>
              <a:t> and JPARC.	</a:t>
            </a:r>
            <a:endParaRPr lang="en-US" dirty="0"/>
          </a:p>
        </p:txBody>
      </p:sp>
    </p:spTree>
    <p:extLst>
      <p:ext uri="{BB962C8B-B14F-4D97-AF65-F5344CB8AC3E}">
        <p14:creationId xmlns:p14="http://schemas.microsoft.com/office/powerpoint/2010/main" val="3535917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To further increase the sensitivity to a</a:t>
            </a:r>
            <a:r>
              <a:rPr lang="en-US" baseline="0" dirty="0" smtClean="0"/>
              <a:t> muon EDM we propose to</a:t>
            </a:r>
            <a:r>
              <a:rPr lang="en-US" dirty="0" smtClean="0"/>
              <a:t> use the</a:t>
            </a:r>
            <a:r>
              <a:rPr lang="en-US" baseline="0" dirty="0" smtClean="0"/>
              <a:t> frozen-spin technique to measure the electric dipole moment.</a:t>
            </a:r>
          </a:p>
          <a:p>
            <a:pPr marL="0" indent="0">
              <a:buNone/>
            </a:pPr>
            <a:endParaRPr lang="en-US" baseline="0" dirty="0" smtClean="0"/>
          </a:p>
          <a:p>
            <a:pPr marL="0" indent="0">
              <a:buNone/>
            </a:pPr>
            <a:r>
              <a:rPr lang="en-US" baseline="0" dirty="0" smtClean="0"/>
              <a:t>By applying a well tuned electric field this entire term can be canceled and the spin exactly follows the momentum, essentially it is frozen to the momentum.</a:t>
            </a:r>
          </a:p>
          <a:p>
            <a:pPr marL="0" indent="0">
              <a:buNone/>
            </a:pPr>
            <a:r>
              <a:rPr lang="en-US" baseline="0" dirty="0" smtClean="0"/>
              <a:t>The only term present is the one of the electric dipole moment which leads to a precession of the spin around the radial axis like a bicycle going in a circle. </a:t>
            </a:r>
          </a:p>
          <a:p>
            <a:pPr marL="0" indent="0">
              <a:buNone/>
            </a:pPr>
            <a:r>
              <a:rPr lang="en-US" baseline="0" dirty="0" smtClean="0"/>
              <a:t>This in turn leads to a build up of a asymmetry of positron decays along and against the direction of the magnetic field, the signal we are searching for.</a:t>
            </a:r>
          </a:p>
          <a:p>
            <a:pPr marL="0" indent="0">
              <a:buNone/>
            </a:pPr>
            <a:endParaRPr lang="en-US" baseline="0" dirty="0" smtClean="0"/>
          </a:p>
        </p:txBody>
      </p:sp>
    </p:spTree>
    <p:extLst>
      <p:ext uri="{BB962C8B-B14F-4D97-AF65-F5344CB8AC3E}">
        <p14:creationId xmlns:p14="http://schemas.microsoft.com/office/powerpoint/2010/main" val="1584767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Searches for electric dipole moments started a long time ago</a:t>
            </a:r>
            <a:r>
              <a:rPr lang="en-US" baseline="0" noProof="0" dirty="0" smtClean="0"/>
              <a:t> in the 1950 when Ramsey and Purcell were first searching an EDM using a beam of neutrons.</a:t>
            </a:r>
            <a:br>
              <a:rPr lang="en-US" baseline="0" noProof="0" dirty="0" smtClean="0"/>
            </a:br>
            <a:r>
              <a:rPr lang="en-US" baseline="0" noProof="0" dirty="0" smtClean="0"/>
              <a:t>Since then, the race to the bottom started.</a:t>
            </a:r>
          </a:p>
          <a:p>
            <a:r>
              <a:rPr lang="en-US" baseline="0" noProof="0" dirty="0" smtClean="0"/>
              <a:t>Here on this graph I depicted for you the 90% limits versus the year of publication. In green the neutron, the blue diamonds are measurements on atoms and molecules extracting the EDM off the electron.</a:t>
            </a:r>
          </a:p>
          <a:p>
            <a:r>
              <a:rPr lang="en-US" baseline="0" noProof="0" dirty="0" smtClean="0"/>
              <a:t>In yellow squares the impressive story of the mercury EDM. Lagging far behind is the muon, the only sizable search for an EDM of a particle in the second generation.</a:t>
            </a:r>
          </a:p>
          <a:p>
            <a:r>
              <a:rPr lang="en-US" baseline="0" noProof="0" dirty="0" smtClean="0"/>
              <a:t>On the right side you see the expectation range for standard model EDM from the small imaginary phase of the CKM matrix in relation to the current limit.</a:t>
            </a:r>
            <a:br>
              <a:rPr lang="en-US" baseline="0" noProof="0" dirty="0" smtClean="0"/>
            </a:br>
            <a:r>
              <a:rPr lang="en-US" baseline="0" noProof="0" dirty="0" smtClean="0"/>
              <a:t>The neutron still has another 6 orders of magnitude until they will hit the SM background. The electron another 9 order of magnitude, while the muon is today where Ramsey started 70 years ago and has another 18 orders of magnitude of legroom.</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FCD6B3-904C-43F8-AD58-4C6051C90022}" type="slidenum">
              <a:rPr kumimoji="0" lang="en-US" sz="1200" b="0" i="0" u="none" strike="noStrike" kern="1200" cap="none" spc="0" normalizeH="0" baseline="0" noProof="0" smtClean="0">
                <a:ln>
                  <a:noFill/>
                </a:ln>
                <a:solidFill>
                  <a:srgbClr val="000000"/>
                </a:solidFill>
                <a:effectLst/>
                <a:uLnTx/>
                <a:uFillTx/>
                <a:latin typeface="Humanst521 Lt BT" panose="020B04020202040203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Humanst521 Lt BT" panose="020B0402020204020304" pitchFamily="34" charset="0"/>
              <a:ea typeface="+mn-ea"/>
              <a:cs typeface="+mn-cs"/>
            </a:endParaRPr>
          </a:p>
        </p:txBody>
      </p:sp>
    </p:spTree>
    <p:extLst>
      <p:ext uri="{BB962C8B-B14F-4D97-AF65-F5344CB8AC3E}">
        <p14:creationId xmlns:p14="http://schemas.microsoft.com/office/powerpoint/2010/main" val="3214685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conceptional</a:t>
            </a:r>
            <a:r>
              <a:rPr lang="en-US" baseline="0" dirty="0" smtClean="0"/>
              <a:t> sketch of the proposed instrument to search for an electric dipole moment of the muon using the frozen spin technique. </a:t>
            </a:r>
          </a:p>
          <a:p>
            <a:r>
              <a:rPr lang="en-US" baseline="0" dirty="0" smtClean="0"/>
              <a:t>The plan is to use a dedicated highly uniform solenoid, with a weakly focusing field in the center.</a:t>
            </a:r>
          </a:p>
          <a:p>
            <a:endParaRPr lang="en-US" dirty="0" smtClean="0"/>
          </a:p>
          <a:p>
            <a:r>
              <a:rPr lang="en-US" dirty="0" smtClean="0"/>
              <a:t>We</a:t>
            </a:r>
            <a:r>
              <a:rPr lang="en-US" baseline="0" dirty="0" smtClean="0"/>
              <a:t> will use positive muons from backwards decaying </a:t>
            </a:r>
            <a:r>
              <a:rPr lang="en-US" baseline="0" dirty="0" err="1" smtClean="0"/>
              <a:t>pions</a:t>
            </a:r>
            <a:r>
              <a:rPr lang="en-US" baseline="0" dirty="0" smtClean="0"/>
              <a:t> with a very high polarization. </a:t>
            </a:r>
          </a:p>
          <a:p>
            <a:r>
              <a:rPr lang="en-US" baseline="0" dirty="0" smtClean="0"/>
              <a:t>[click]</a:t>
            </a:r>
          </a:p>
          <a:p>
            <a:r>
              <a:rPr lang="en-US" baseline="0" dirty="0" smtClean="0"/>
              <a:t>The are injected through a superconducting channel into the high field region of a very homogeneous solenoid.</a:t>
            </a:r>
          </a:p>
          <a:p>
            <a:r>
              <a:rPr lang="en-US" baseline="0" dirty="0" smtClean="0"/>
              <a:t> Scintillators inside the collimation channel trigger a magnetic pulse.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[click]</a:t>
            </a:r>
          </a:p>
          <a:p>
            <a:r>
              <a:rPr lang="en-US" baseline="0" dirty="0" smtClean="0"/>
              <a:t>While the muon spirals into the central region, a magnetic pulse is prepared to stop the longitudinal motion, such that the muon finally is stored on a stable orbit in the weakly focusing field in the center of the magnet. </a:t>
            </a:r>
          </a:p>
          <a:p>
            <a:r>
              <a:rPr lang="en-US" baseline="0" dirty="0" smtClean="0"/>
              <a:t>[click]</a:t>
            </a:r>
          </a:p>
          <a:p>
            <a:r>
              <a:rPr lang="en-US" baseline="0" dirty="0" smtClean="0"/>
              <a:t>Two cylindrical and very thin electrodes  provide the electric field for the frozen spin condition. </a:t>
            </a:r>
          </a:p>
          <a:p>
            <a:r>
              <a:rPr lang="en-US" baseline="0" dirty="0" smtClean="0"/>
              <a:t>[click]</a:t>
            </a:r>
          </a:p>
          <a:p>
            <a:r>
              <a:rPr lang="en-US" baseline="0" dirty="0" smtClean="0"/>
              <a:t> Once the muon decays into a positron, the positron can be observe by a cylindrical tracker within the ground electrode. </a:t>
            </a:r>
          </a:p>
        </p:txBody>
      </p:sp>
      <p:sp>
        <p:nvSpPr>
          <p:cNvPr id="4" name="Slide Number Placeholder 3"/>
          <p:cNvSpPr>
            <a:spLocks noGrp="1"/>
          </p:cNvSpPr>
          <p:nvPr>
            <p:ph type="sldNum" sz="quarter" idx="10"/>
          </p:nvPr>
        </p:nvSpPr>
        <p:spPr/>
        <p:txBody>
          <a:bodyPr/>
          <a:lstStyle/>
          <a:p>
            <a:fld id="{B4FCD6B3-904C-43F8-AD58-4C6051C90022}" type="slidenum">
              <a:rPr lang="en-US" smtClean="0"/>
              <a:pPr/>
              <a:t>9</a:t>
            </a:fld>
            <a:endParaRPr lang="en-US" dirty="0"/>
          </a:p>
        </p:txBody>
      </p:sp>
    </p:spTree>
    <p:extLst>
      <p:ext uri="{BB962C8B-B14F-4D97-AF65-F5344CB8AC3E}">
        <p14:creationId xmlns:p14="http://schemas.microsoft.com/office/powerpoint/2010/main" val="3729380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 PSI we will profit from the highest muon fluxes in the world.</a:t>
            </a:r>
          </a:p>
          <a:p>
            <a:r>
              <a:rPr lang="en-US" baseline="0" dirty="0" smtClean="0"/>
              <a:t>The two possible beamlines provide very different energies and phase spaces.</a:t>
            </a:r>
          </a:p>
          <a:p>
            <a:r>
              <a:rPr lang="en-US" baseline="0" dirty="0" smtClean="0"/>
              <a:t>For the precursor experiment we will use low energy muons and profit from a high transmission through the collimation channel</a:t>
            </a:r>
          </a:p>
          <a:p>
            <a:r>
              <a:rPr lang="en-US" baseline="0" dirty="0" smtClean="0"/>
              <a:t>As the solenoid is not optimized only a small fraction will be stored.</a:t>
            </a:r>
          </a:p>
          <a:p>
            <a:r>
              <a:rPr lang="en-US" baseline="0" dirty="0" smtClean="0"/>
              <a:t>Already this precursor experiment will have a sensitivity better than 3E-23 </a:t>
            </a:r>
            <a:r>
              <a:rPr lang="en-US" baseline="0" dirty="0" err="1" smtClean="0"/>
              <a:t>ecm</a:t>
            </a:r>
            <a:r>
              <a:rPr lang="en-US" baseline="0" dirty="0" smtClean="0"/>
              <a:t>.</a:t>
            </a:r>
          </a:p>
          <a:p>
            <a:r>
              <a:rPr lang="en-US" baseline="0" dirty="0" smtClean="0"/>
              <a:t>In the long run with a dedicated magnet, using higher energetic muons we expect a sensitivity better than 10E-23ecm.</a:t>
            </a:r>
          </a:p>
          <a:p>
            <a:endParaRPr lang="en-US" baseline="0" dirty="0" smtClean="0"/>
          </a:p>
        </p:txBody>
      </p:sp>
      <p:sp>
        <p:nvSpPr>
          <p:cNvPr id="4" name="Slide Number Placeholder 3"/>
          <p:cNvSpPr>
            <a:spLocks noGrp="1"/>
          </p:cNvSpPr>
          <p:nvPr>
            <p:ph type="sldNum" sz="quarter" idx="10"/>
          </p:nvPr>
        </p:nvSpPr>
        <p:spPr/>
        <p:txBody>
          <a:bodyPr/>
          <a:lstStyle/>
          <a:p>
            <a:fld id="{B4FCD6B3-904C-43F8-AD58-4C6051C90022}" type="slidenum">
              <a:rPr lang="en-US" smtClean="0"/>
              <a:pPr/>
              <a:t>12</a:t>
            </a:fld>
            <a:endParaRPr lang="en-US" dirty="0"/>
          </a:p>
        </p:txBody>
      </p:sp>
    </p:spTree>
    <p:extLst>
      <p:ext uri="{BB962C8B-B14F-4D97-AF65-F5344CB8AC3E}">
        <p14:creationId xmlns:p14="http://schemas.microsoft.com/office/powerpoint/2010/main" val="3574039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a:t>
            </a:r>
            <a:r>
              <a:rPr lang="en-US" baseline="0" dirty="0" smtClean="0"/>
              <a:t> application I propose to set up a precursor experiment using an existing </a:t>
            </a:r>
            <a:r>
              <a:rPr lang="en-US" baseline="0" dirty="0" err="1" smtClean="0"/>
              <a:t>soleonid</a:t>
            </a:r>
            <a:r>
              <a:rPr lang="en-US" baseline="0" dirty="0" smtClean="0"/>
              <a:t> operated at 2T at PSI.</a:t>
            </a:r>
          </a:p>
          <a:p>
            <a:r>
              <a:rPr lang="en-US" baseline="0" dirty="0" smtClean="0"/>
              <a:t>It will feature all relevant technical developments and demonstrate the feasibility of the frozen spin technique.</a:t>
            </a:r>
          </a:p>
          <a:p>
            <a:r>
              <a:rPr lang="en-US" baseline="0" dirty="0" smtClean="0"/>
              <a:t>[click]</a:t>
            </a:r>
          </a:p>
          <a:p>
            <a:pPr marL="171450" indent="-171450">
              <a:buFontTx/>
              <a:buChar char="-"/>
            </a:pPr>
            <a:r>
              <a:rPr lang="en-US" baseline="0" dirty="0" smtClean="0"/>
              <a:t>A first PhD student will optimize the magnetic field and demonstrate the magnetic pulse for muon storage</a:t>
            </a:r>
          </a:p>
          <a:p>
            <a:pPr marL="0" indent="0">
              <a:buFontTx/>
              <a:buNone/>
            </a:pPr>
            <a:r>
              <a:rPr lang="en-US" baseline="0" dirty="0" smtClean="0"/>
              <a:t>[click]</a:t>
            </a:r>
          </a:p>
          <a:p>
            <a:pPr marL="171450" indent="-171450">
              <a:buFontTx/>
              <a:buChar char="-"/>
            </a:pPr>
            <a:r>
              <a:rPr lang="en-US" baseline="0" dirty="0" smtClean="0"/>
              <a:t>A second PhD student will develop a superconducting injection channel and demonstrate the efficient injection and triggering</a:t>
            </a:r>
          </a:p>
          <a:p>
            <a:pPr marL="0" indent="0">
              <a:buFontTx/>
              <a:buNone/>
            </a:pPr>
            <a:r>
              <a:rPr lang="en-US" baseline="0" dirty="0" smtClean="0"/>
              <a:t>[click]</a:t>
            </a:r>
          </a:p>
          <a:p>
            <a:pPr marL="171450" indent="-171450">
              <a:buFontTx/>
              <a:buChar char="-"/>
            </a:pPr>
            <a:r>
              <a:rPr lang="en-US" baseline="0" dirty="0" smtClean="0"/>
              <a:t>A third PhD student will take care about the high voltage system an demonstrate the frozen spin technique</a:t>
            </a:r>
          </a:p>
          <a:p>
            <a:pPr marL="0" indent="0">
              <a:buFontTx/>
              <a:buNone/>
            </a:pPr>
            <a:r>
              <a:rPr lang="en-US" baseline="0" dirty="0" smtClean="0"/>
              <a:t>[click]</a:t>
            </a:r>
          </a:p>
          <a:p>
            <a:pPr marL="171450" indent="-171450">
              <a:buFontTx/>
              <a:buChar char="-"/>
            </a:pPr>
            <a:r>
              <a:rPr lang="en-US" baseline="0" dirty="0" smtClean="0"/>
              <a:t>We will use scintillating detectors to detect the positrons and trigger the muon acceptance</a:t>
            </a:r>
          </a:p>
          <a:p>
            <a:pPr marL="171450" indent="-171450">
              <a:buFontTx/>
              <a:buChar char="-"/>
            </a:pPr>
            <a:endParaRPr lang="en-US" baseline="0" dirty="0" smtClean="0"/>
          </a:p>
          <a:p>
            <a:pPr marL="171450" indent="-171450">
              <a:buFontTx/>
              <a:buChar char="-"/>
            </a:pPr>
            <a:r>
              <a:rPr lang="en-US" baseline="0" dirty="0" smtClean="0"/>
              <a:t>Finally when all subsystems work we will deploy the frozen-spin technique to measure the muon EDM better than 3E-21 </a:t>
            </a:r>
            <a:r>
              <a:rPr lang="en-US" baseline="0" dirty="0" err="1" smtClean="0"/>
              <a:t>ecm</a:t>
            </a:r>
            <a:endParaRPr lang="en-US" baseline="0" dirty="0" smtClean="0"/>
          </a:p>
        </p:txBody>
      </p:sp>
      <p:sp>
        <p:nvSpPr>
          <p:cNvPr id="4" name="Slide Number Placeholder 3"/>
          <p:cNvSpPr>
            <a:spLocks noGrp="1"/>
          </p:cNvSpPr>
          <p:nvPr>
            <p:ph type="sldNum" sz="quarter" idx="10"/>
          </p:nvPr>
        </p:nvSpPr>
        <p:spPr/>
        <p:txBody>
          <a:bodyPr/>
          <a:lstStyle/>
          <a:p>
            <a:fld id="{B4FCD6B3-904C-43F8-AD58-4C6051C90022}" type="slidenum">
              <a:rPr lang="en-US" smtClean="0"/>
              <a:pPr/>
              <a:t>13</a:t>
            </a:fld>
            <a:endParaRPr lang="en-US" dirty="0"/>
          </a:p>
        </p:txBody>
      </p:sp>
    </p:spTree>
    <p:extLst>
      <p:ext uri="{BB962C8B-B14F-4D97-AF65-F5344CB8AC3E}">
        <p14:creationId xmlns:p14="http://schemas.microsoft.com/office/powerpoint/2010/main" val="2167776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B3660D5-A40B-4E68-81BA-F0C0E9CA5CF5}" type="slidenum">
              <a:rPr lang="en-US" altLang="en-US"/>
              <a:pPr/>
              <a:t>15</a:t>
            </a:fld>
            <a:endParaRPr lang="en-US" altLang="en-US" dirty="0"/>
          </a:p>
        </p:txBody>
      </p:sp>
      <p:sp>
        <p:nvSpPr>
          <p:cNvPr id="63489" name="Rectangle 1"/>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9821942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050" name="Picture 2" descr="https://agenda.infn.it/event/33270/logo-546484005.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666183" y="192854"/>
            <a:ext cx="4757817" cy="2376263"/>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p:nvSpPr>
        <p:spPr bwMode="auto">
          <a:xfrm>
            <a:off x="-3" y="195487"/>
            <a:ext cx="3558601" cy="2376263"/>
          </a:xfrm>
          <a:prstGeom prst="rect">
            <a:avLst/>
          </a:prstGeom>
          <a:solidFill>
            <a:srgbClr val="E5E5E5"/>
          </a:solidFill>
          <a:ln w="9525" cap="flat" cmpd="sng" algn="ctr">
            <a:noFill/>
            <a:prstDash val="solid"/>
            <a:round/>
            <a:headEnd type="none" w="med" len="med"/>
            <a:tailEnd type="none" w="med" len="med"/>
          </a:ln>
          <a:effectLst/>
        </p:spPr>
        <p:txBody>
          <a:bodyPr/>
          <a:lstStyle/>
          <a:p>
            <a:pPr>
              <a:spcBef>
                <a:spcPct val="0"/>
              </a:spcBef>
              <a:defRPr/>
            </a:pPr>
            <a:endParaRPr lang="de-DE" sz="2400" dirty="0">
              <a:ln>
                <a:solidFill>
                  <a:srgbClr val="FFFFFF"/>
                </a:solidFill>
              </a:ln>
              <a:latin typeface="Times" charset="0"/>
            </a:endParaRPr>
          </a:p>
        </p:txBody>
      </p:sp>
      <p:pic>
        <p:nvPicPr>
          <p:cNvPr id="5" name="Bild 24" descr="PSI-Logo_narrow_30k.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830263" y="411523"/>
            <a:ext cx="1220400" cy="43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15"/>
          <p:cNvSpPr>
            <a:spLocks noChangeArrowheads="1"/>
          </p:cNvSpPr>
          <p:nvPr userDrawn="1"/>
        </p:nvSpPr>
        <p:spPr bwMode="auto">
          <a:xfrm>
            <a:off x="828012" y="4531500"/>
            <a:ext cx="612000" cy="612000"/>
          </a:xfrm>
          <a:prstGeom prst="rect">
            <a:avLst/>
          </a:prstGeom>
          <a:solidFill>
            <a:srgbClr val="B9B9B9"/>
          </a:solidFill>
          <a:ln>
            <a:noFill/>
          </a:ln>
          <a:extLst/>
        </p:spPr>
        <p:txBody>
          <a:bodyPr/>
          <a:lstStyle/>
          <a:p>
            <a:pPr>
              <a:spcBef>
                <a:spcPct val="0"/>
              </a:spcBef>
            </a:pPr>
            <a:endParaRPr lang="de-DE" sz="2400" dirty="0">
              <a:latin typeface="Times" charset="0"/>
            </a:endParaRPr>
          </a:p>
        </p:txBody>
      </p:sp>
      <p:sp>
        <p:nvSpPr>
          <p:cNvPr id="1027" name="Rectangle 8"/>
          <p:cNvSpPr>
            <a:spLocks noGrp="1" noChangeArrowheads="1"/>
          </p:cNvSpPr>
          <p:nvPr>
            <p:ph type="title"/>
          </p:nvPr>
        </p:nvSpPr>
        <p:spPr>
          <a:xfrm>
            <a:off x="814399" y="3273828"/>
            <a:ext cx="7969249" cy="810090"/>
          </a:xfrm>
        </p:spPr>
        <p:txBody>
          <a:bodyPr/>
          <a:lstStyle>
            <a:lvl1pPr>
              <a:lnSpc>
                <a:spcPct val="100000"/>
              </a:lnSpc>
              <a:defRPr sz="2500">
                <a:solidFill>
                  <a:srgbClr val="686868"/>
                </a:solidFill>
                <a:latin typeface="Humanst521 BT" panose="020B0602020204020204" pitchFamily="34" charset="0"/>
                <a:ea typeface="Humanst521 Lt BT" panose="020B0402020204020304" pitchFamily="34" charset="0"/>
              </a:defRPr>
            </a:lvl1pPr>
          </a:lstStyle>
          <a:p>
            <a:pPr lvl="0"/>
            <a:r>
              <a:rPr lang="en-US" noProof="0" dirty="0" smtClean="0"/>
              <a:t>Click to edit Master title style</a:t>
            </a:r>
            <a:endParaRPr lang="en-GB" noProof="0" dirty="0"/>
          </a:p>
        </p:txBody>
      </p:sp>
      <p:sp>
        <p:nvSpPr>
          <p:cNvPr id="69649" name="Rectangle 17"/>
          <p:cNvSpPr>
            <a:spLocks noGrp="1" noChangeArrowheads="1"/>
          </p:cNvSpPr>
          <p:nvPr>
            <p:ph type="subTitle" sz="quarter" idx="1" hasCustomPrompt="1"/>
          </p:nvPr>
        </p:nvSpPr>
        <p:spPr bwMode="auto">
          <a:xfrm>
            <a:off x="828012" y="2946432"/>
            <a:ext cx="7955637" cy="2733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buNone/>
              <a:defRPr sz="1500" b="1" baseline="0">
                <a:solidFill>
                  <a:srgbClr val="969696"/>
                </a:solidFill>
                <a:ea typeface="Humanst521 Lt BT" panose="020B0402020204020304" pitchFamily="34" charset="0"/>
              </a:defRPr>
            </a:lvl1pPr>
          </a:lstStyle>
          <a:p>
            <a:r>
              <a:rPr lang="en-GB" noProof="0" dirty="0" smtClean="0"/>
              <a:t>Philipp Schmidt-Wellenburg ::  Scientist  ::  Paul Scherrer Institute</a:t>
            </a:r>
          </a:p>
        </p:txBody>
      </p:sp>
      <p:sp>
        <p:nvSpPr>
          <p:cNvPr id="10" name="Rechteck 1"/>
          <p:cNvSpPr>
            <a:spLocks noChangeArrowheads="1"/>
          </p:cNvSpPr>
          <p:nvPr userDrawn="1"/>
        </p:nvSpPr>
        <p:spPr bwMode="auto">
          <a:xfrm>
            <a:off x="5436096" y="2397447"/>
            <a:ext cx="2880320" cy="174303"/>
          </a:xfrm>
          <a:prstGeom prst="rect">
            <a:avLst/>
          </a:prstGeom>
          <a:solidFill>
            <a:schemeClr val="bg1">
              <a:alpha val="7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0"/>
          <a:lstStyle/>
          <a:p>
            <a:pPr algn="ctr">
              <a:spcBef>
                <a:spcPct val="0"/>
              </a:spcBef>
            </a:pPr>
            <a:r>
              <a:rPr lang="de-CH" sz="900" b="1" i="0" kern="0" spc="31" dirty="0" smtClean="0">
                <a:solidFill>
                  <a:srgbClr val="505150"/>
                </a:solidFill>
                <a:latin typeface="Humanst521 BT" panose="020B0602020204020204" pitchFamily="34" charset="0"/>
                <a:cs typeface="Arial" charset="0"/>
              </a:rPr>
              <a:t>WIR SCHAFFEN WISSEN – HEUTE FÜR MORGEN</a:t>
            </a:r>
            <a:endParaRPr lang="de-CH" sz="900" b="1" i="0" kern="0" spc="31" dirty="0">
              <a:solidFill>
                <a:srgbClr val="505150"/>
              </a:solidFill>
              <a:latin typeface="Humanst521 BT" panose="020B0602020204020204" pitchFamily="34" charset="0"/>
              <a:cs typeface="Arial" charset="0"/>
            </a:endParaRPr>
          </a:p>
        </p:txBody>
      </p:sp>
      <p:sp>
        <p:nvSpPr>
          <p:cNvPr id="9" name="Rechteck 8"/>
          <p:cNvSpPr/>
          <p:nvPr userDrawn="1"/>
        </p:nvSpPr>
        <p:spPr bwMode="auto">
          <a:xfrm>
            <a:off x="8424000" y="195487"/>
            <a:ext cx="720000" cy="2376263"/>
          </a:xfrm>
          <a:prstGeom prst="rect">
            <a:avLst/>
          </a:prstGeom>
          <a:solidFill>
            <a:srgbClr val="E5E5E5"/>
          </a:solidFill>
          <a:ln w="9525" cap="flat" cmpd="sng" algn="ctr">
            <a:noFill/>
            <a:prstDash val="solid"/>
            <a:round/>
            <a:headEnd type="none" w="med" len="med"/>
            <a:tailEnd type="none" w="med" len="med"/>
          </a:ln>
          <a:effectLst/>
        </p:spPr>
        <p:txBody>
          <a:bodyPr/>
          <a:lstStyle/>
          <a:p>
            <a:pPr>
              <a:spcBef>
                <a:spcPct val="0"/>
              </a:spcBef>
              <a:defRPr/>
            </a:pPr>
            <a:endParaRPr lang="de-DE" sz="2400" dirty="0">
              <a:ln>
                <a:solidFill>
                  <a:srgbClr val="FFFFFF"/>
                </a:solidFill>
              </a:ln>
              <a:latin typeface="Times" charset="0"/>
            </a:endParaRPr>
          </a:p>
        </p:txBody>
      </p:sp>
      <p:sp>
        <p:nvSpPr>
          <p:cNvPr id="12" name="Textplatzhalter 11"/>
          <p:cNvSpPr>
            <a:spLocks noGrp="1"/>
          </p:cNvSpPr>
          <p:nvPr>
            <p:ph type="body" sz="quarter" idx="11" hasCustomPrompt="1"/>
          </p:nvPr>
        </p:nvSpPr>
        <p:spPr>
          <a:xfrm>
            <a:off x="828675" y="4150574"/>
            <a:ext cx="7954963" cy="293383"/>
          </a:xfrm>
        </p:spPr>
        <p:txBody>
          <a:bodyPr/>
          <a:lstStyle>
            <a:lvl1pPr marL="0" indent="0">
              <a:buNone/>
              <a:defRPr sz="1500" b="1">
                <a:solidFill>
                  <a:srgbClr val="969696"/>
                </a:solidFill>
              </a:defRPr>
            </a:lvl1pPr>
            <a:lvl2pPr marL="177790" indent="0">
              <a:buNone/>
              <a:defRPr sz="1500" b="1"/>
            </a:lvl2pPr>
            <a:lvl3pPr marL="355582" indent="0">
              <a:buNone/>
              <a:defRPr sz="1500" b="1"/>
            </a:lvl3pPr>
            <a:lvl4pPr marL="539723" indent="0">
              <a:buNone/>
              <a:defRPr sz="1500" b="1"/>
            </a:lvl4pPr>
            <a:lvl5pPr marL="717514" indent="0">
              <a:buNone/>
              <a:defRPr sz="1500" b="1"/>
            </a:lvl5pPr>
          </a:lstStyle>
          <a:p>
            <a:pPr lvl="0"/>
            <a:r>
              <a:rPr lang="en-GB" noProof="0" dirty="0" smtClean="0"/>
              <a:t>Insert the occasion and date of your presentation here</a:t>
            </a:r>
          </a:p>
        </p:txBody>
      </p:sp>
      <p:pic>
        <p:nvPicPr>
          <p:cNvPr id="16" name="Picture 15"/>
          <p:cNvPicPr>
            <a:picLocks noChangeAspect="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00192" y="3006466"/>
            <a:ext cx="2691197" cy="2093913"/>
          </a:xfrm>
          <a:prstGeom prst="rect">
            <a:avLst/>
          </a:prstGeom>
        </p:spPr>
      </p:pic>
    </p:spTree>
    <p:extLst/>
  </p:cSld>
  <p:clrMapOvr>
    <a:masterClrMapping/>
  </p:clrMapOvr>
  <p:transition spd="med"/>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el und zwei Inhalte">
    <p:spTree>
      <p:nvGrpSpPr>
        <p:cNvPr id="1" name=""/>
        <p:cNvGrpSpPr/>
        <p:nvPr/>
      </p:nvGrpSpPr>
      <p:grpSpPr>
        <a:xfrm>
          <a:off x="0" y="0"/>
          <a:ext cx="0" cy="0"/>
          <a:chOff x="0" y="0"/>
          <a:chExt cx="0" cy="0"/>
        </a:xfrm>
      </p:grpSpPr>
      <p:sp>
        <p:nvSpPr>
          <p:cNvPr id="16" name="Titel 15"/>
          <p:cNvSpPr>
            <a:spLocks noGrp="1"/>
          </p:cNvSpPr>
          <p:nvPr>
            <p:ph type="title"/>
          </p:nvPr>
        </p:nvSpPr>
        <p:spPr/>
        <p:txBody>
          <a:bodyPr/>
          <a:lstStyle>
            <a:lvl1pPr>
              <a:defRPr>
                <a:latin typeface="Humanst521 BT" panose="020B0602020204020204" pitchFamily="34" charset="0"/>
              </a:defRPr>
            </a:lvl1pPr>
          </a:lstStyle>
          <a:p>
            <a:r>
              <a:rPr lang="en-US" noProof="0" dirty="0" smtClean="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a:defRPr/>
            </a:pPr>
            <a:fld id="{EBC07571-3134-BB4B-B83F-1A9FE18D34F3}" type="slidenum">
              <a:rPr lang="de-DE" smtClean="0">
                <a:solidFill>
                  <a:srgbClr val="000000"/>
                </a:solidFill>
              </a:rPr>
              <a:pPr>
                <a:defRPr/>
              </a:pPr>
              <a:t>‹#›</a:t>
            </a:fld>
            <a:endParaRPr lang="de-DE" dirty="0">
              <a:solidFill>
                <a:srgbClr val="000000"/>
              </a:solidFill>
            </a:endParaRPr>
          </a:p>
        </p:txBody>
      </p:sp>
      <p:sp>
        <p:nvSpPr>
          <p:cNvPr id="10" name="Textplatzhalter 1"/>
          <p:cNvSpPr>
            <a:spLocks noGrp="1"/>
          </p:cNvSpPr>
          <p:nvPr>
            <p:ph idx="1"/>
          </p:nvPr>
        </p:nvSpPr>
        <p:spPr>
          <a:xfrm>
            <a:off x="865414" y="1006079"/>
            <a:ext cx="3706587" cy="3827178"/>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
        <p:nvSpPr>
          <p:cNvPr id="12" name="Textplatzhalter 1"/>
          <p:cNvSpPr>
            <a:spLocks noGrp="1"/>
          </p:cNvSpPr>
          <p:nvPr>
            <p:ph idx="10"/>
          </p:nvPr>
        </p:nvSpPr>
        <p:spPr>
          <a:xfrm>
            <a:off x="4767944" y="1006079"/>
            <a:ext cx="4017282" cy="3827178"/>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Tree>
    <p:extLst>
      <p:ext uri="{BB962C8B-B14F-4D97-AF65-F5344CB8AC3E}">
        <p14:creationId xmlns:p14="http://schemas.microsoft.com/office/powerpoint/2010/main" val="3179401971"/>
      </p:ext>
    </p:extLst>
  </p:cSld>
  <p:clrMapOvr>
    <a:masterClrMapping/>
  </p:clrMapOvr>
  <p:transition spd="med"/>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611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und zwei Inhalte">
    <p:spTree>
      <p:nvGrpSpPr>
        <p:cNvPr id="1" name=""/>
        <p:cNvGrpSpPr/>
        <p:nvPr/>
      </p:nvGrpSpPr>
      <p:grpSpPr>
        <a:xfrm>
          <a:off x="0" y="0"/>
          <a:ext cx="0" cy="0"/>
          <a:chOff x="0" y="0"/>
          <a:chExt cx="0" cy="0"/>
        </a:xfrm>
      </p:grpSpPr>
      <p:sp>
        <p:nvSpPr>
          <p:cNvPr id="11" name="Inhaltsplatzhalter 10"/>
          <p:cNvSpPr>
            <a:spLocks noGrp="1"/>
          </p:cNvSpPr>
          <p:nvPr>
            <p:ph sz="quarter" idx="13" hasCustomPrompt="1"/>
          </p:nvPr>
        </p:nvSpPr>
        <p:spPr>
          <a:xfrm>
            <a:off x="1042989" y="1006078"/>
            <a:ext cx="3781425" cy="3509963"/>
          </a:xfrm>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smtClean="0"/>
            </a:lvl9pPr>
          </a:lstStyle>
          <a:p>
            <a:pPr marL="355600" lvl="0" indent="-355600">
              <a:buFontTx/>
              <a:buBlip>
                <a:blip r:embed="rId2"/>
              </a:buBlip>
            </a:pPr>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
        <p:nvSpPr>
          <p:cNvPr id="16" name="Titel 15"/>
          <p:cNvSpPr>
            <a:spLocks noGrp="1"/>
          </p:cNvSpPr>
          <p:nvPr>
            <p:ph type="title"/>
          </p:nvPr>
        </p:nvSpPr>
        <p:spPr/>
        <p:txBody>
          <a:bodyPr/>
          <a:lstStyle>
            <a:lvl1pPr>
              <a:defRPr>
                <a:latin typeface="Humanst521 Lt BT" panose="020B0402020204020304" pitchFamily="34" charset="0"/>
              </a:defRPr>
            </a:lvl1pPr>
          </a:lstStyle>
          <a:p>
            <a:r>
              <a:rPr lang="en-US" noProof="0" dirty="0" smtClean="0"/>
              <a:t>Click to edit Master title style</a:t>
            </a:r>
            <a:endParaRPr lang="en-GB" noProof="0" dirty="0"/>
          </a:p>
        </p:txBody>
      </p:sp>
      <p:sp>
        <p:nvSpPr>
          <p:cNvPr id="8" name="Inhaltsplatzhalter 10"/>
          <p:cNvSpPr>
            <a:spLocks noGrp="1"/>
          </p:cNvSpPr>
          <p:nvPr>
            <p:ph sz="quarter" idx="18" hasCustomPrompt="1"/>
          </p:nvPr>
        </p:nvSpPr>
        <p:spPr>
          <a:xfrm>
            <a:off x="5003801" y="1003402"/>
            <a:ext cx="3781425" cy="3509963"/>
          </a:xfrm>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smtClean="0"/>
            </a:lvl9pPr>
          </a:lstStyle>
          <a:p>
            <a:pPr marL="355600" lvl="0" indent="-355600">
              <a:buFontTx/>
              <a:buBlip>
                <a:blip r:embed="rId2"/>
              </a:buBlip>
            </a:pPr>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a:defRPr/>
            </a:pPr>
            <a:fld id="{EBC07571-3134-BB4B-B83F-1A9FE18D34F3}" type="slidenum">
              <a:rPr lang="de-DE" smtClean="0">
                <a:solidFill>
                  <a:srgbClr val="000000"/>
                </a:solidFill>
              </a:rPr>
              <a:pPr>
                <a:defRPr/>
              </a:pPr>
              <a:t>‹#›</a:t>
            </a:fld>
            <a:endParaRPr lang="de-DE" dirty="0">
              <a:solidFill>
                <a:srgbClr val="000000"/>
              </a:solidFill>
            </a:endParaRPr>
          </a:p>
        </p:txBody>
      </p:sp>
    </p:spTree>
    <p:extLst>
      <p:ext uri="{BB962C8B-B14F-4D97-AF65-F5344CB8AC3E}">
        <p14:creationId xmlns:p14="http://schemas.microsoft.com/office/powerpoint/2010/main" val="1324528298"/>
      </p:ext>
    </p:extLst>
  </p:cSld>
  <p:clrMapOvr>
    <a:masterClrMapping/>
  </p:clrMapOvr>
  <p:transition spd="med"/>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el und zwei Inhalte">
    <p:spTree>
      <p:nvGrpSpPr>
        <p:cNvPr id="1" name=""/>
        <p:cNvGrpSpPr/>
        <p:nvPr/>
      </p:nvGrpSpPr>
      <p:grpSpPr>
        <a:xfrm>
          <a:off x="0" y="0"/>
          <a:ext cx="0" cy="0"/>
          <a:chOff x="0" y="0"/>
          <a:chExt cx="0" cy="0"/>
        </a:xfrm>
      </p:grpSpPr>
      <p:sp>
        <p:nvSpPr>
          <p:cNvPr id="16" name="Titel 15"/>
          <p:cNvSpPr>
            <a:spLocks noGrp="1"/>
          </p:cNvSpPr>
          <p:nvPr>
            <p:ph type="title"/>
          </p:nvPr>
        </p:nvSpPr>
        <p:spPr/>
        <p:txBody>
          <a:bodyPr/>
          <a:lstStyle>
            <a:lvl1pPr>
              <a:defRPr>
                <a:latin typeface="Humanst521 BT" panose="020B0602020204020204" pitchFamily="34" charset="0"/>
              </a:defRPr>
            </a:lvl1pPr>
          </a:lstStyle>
          <a:p>
            <a:r>
              <a:rPr lang="en-US" noProof="0" dirty="0" smtClean="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BT" panose="020B0602020204020204" pitchFamily="34" charset="0"/>
              </a:defRPr>
            </a:lvl1pPr>
          </a:lstStyle>
          <a:p>
            <a:pPr>
              <a:defRPr/>
            </a:pPr>
            <a:fld id="{EBC07571-3134-BB4B-B83F-1A9FE18D34F3}" type="slidenum">
              <a:rPr lang="de-DE" smtClean="0">
                <a:solidFill>
                  <a:srgbClr val="000000"/>
                </a:solidFill>
              </a:rPr>
              <a:pPr>
                <a:defRPr/>
              </a:pPr>
              <a:t>‹#›</a:t>
            </a:fld>
            <a:endParaRPr lang="de-DE" dirty="0">
              <a:solidFill>
                <a:srgbClr val="000000"/>
              </a:solidFill>
            </a:endParaRPr>
          </a:p>
        </p:txBody>
      </p:sp>
      <p:sp>
        <p:nvSpPr>
          <p:cNvPr id="10" name="Textplatzhalter 1"/>
          <p:cNvSpPr>
            <a:spLocks noGrp="1"/>
          </p:cNvSpPr>
          <p:nvPr>
            <p:ph idx="1"/>
          </p:nvPr>
        </p:nvSpPr>
        <p:spPr>
          <a:xfrm>
            <a:off x="813160" y="1375954"/>
            <a:ext cx="3819800" cy="3683720"/>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
        <p:nvSpPr>
          <p:cNvPr id="12" name="Textplatzhalter 1"/>
          <p:cNvSpPr>
            <a:spLocks noGrp="1"/>
          </p:cNvSpPr>
          <p:nvPr>
            <p:ph idx="10"/>
          </p:nvPr>
        </p:nvSpPr>
        <p:spPr>
          <a:xfrm>
            <a:off x="4767944" y="1375954"/>
            <a:ext cx="4017282" cy="3683720"/>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
        <p:nvSpPr>
          <p:cNvPr id="3" name="Text Placeholder 2"/>
          <p:cNvSpPr>
            <a:spLocks noGrp="1"/>
          </p:cNvSpPr>
          <p:nvPr>
            <p:ph type="body" sz="quarter" idx="11" hasCustomPrompt="1"/>
          </p:nvPr>
        </p:nvSpPr>
        <p:spPr>
          <a:xfrm>
            <a:off x="812933" y="871538"/>
            <a:ext cx="3820033" cy="504416"/>
          </a:xfrm>
        </p:spPr>
        <p:txBody>
          <a:bodyPr/>
          <a:lstStyle>
            <a:lvl1pPr marL="87313" indent="0">
              <a:buNone/>
              <a:defRPr baseline="0">
                <a:solidFill>
                  <a:schemeClr val="tx1">
                    <a:lumMod val="75000"/>
                    <a:lumOff val="25000"/>
                  </a:schemeClr>
                </a:solidFill>
                <a:latin typeface="+mj-lt"/>
              </a:defRPr>
            </a:lvl1pPr>
          </a:lstStyle>
          <a:p>
            <a:pPr lvl="0"/>
            <a:r>
              <a:rPr lang="en-US" dirty="0" smtClean="0"/>
              <a:t>Click to change header</a:t>
            </a:r>
            <a:endParaRPr lang="en-US" dirty="0"/>
          </a:p>
        </p:txBody>
      </p:sp>
      <p:sp>
        <p:nvSpPr>
          <p:cNvPr id="8" name="Text Placeholder 2"/>
          <p:cNvSpPr>
            <a:spLocks noGrp="1"/>
          </p:cNvSpPr>
          <p:nvPr>
            <p:ph type="body" sz="quarter" idx="12" hasCustomPrompt="1"/>
          </p:nvPr>
        </p:nvSpPr>
        <p:spPr>
          <a:xfrm>
            <a:off x="4767943" y="871538"/>
            <a:ext cx="4017283" cy="504416"/>
          </a:xfrm>
        </p:spPr>
        <p:txBody>
          <a:bodyPr vert="horz" lIns="0" tIns="0" rIns="0" bIns="0" rtlCol="0">
            <a:noAutofit/>
          </a:bodyPr>
          <a:lstStyle>
            <a:lvl1pPr>
              <a:defRPr lang="en-US" dirty="0">
                <a:solidFill>
                  <a:schemeClr val="tx1">
                    <a:lumMod val="75000"/>
                    <a:lumOff val="25000"/>
                  </a:schemeClr>
                </a:solidFill>
                <a:latin typeface="+mj-lt"/>
              </a:defRPr>
            </a:lvl1pPr>
          </a:lstStyle>
          <a:p>
            <a:pPr marL="87313" lvl="0" indent="0">
              <a:buNone/>
            </a:pPr>
            <a:r>
              <a:rPr lang="en-US" dirty="0" smtClean="0"/>
              <a:t>Click to change header</a:t>
            </a:r>
            <a:endParaRPr lang="en-US" dirty="0"/>
          </a:p>
        </p:txBody>
      </p:sp>
    </p:spTree>
    <p:extLst>
      <p:ext uri="{BB962C8B-B14F-4D97-AF65-F5344CB8AC3E}">
        <p14:creationId xmlns:p14="http://schemas.microsoft.com/office/powerpoint/2010/main" val="2725021472"/>
      </p:ext>
    </p:extLst>
  </p:cSld>
  <p:clrMapOvr>
    <a:masterClrMapping/>
  </p:clrMapOvr>
  <p:transition spd="med"/>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a:lstStyle>
            <a:lvl1pPr marL="133350" marR="0" indent="-133350" algn="l" defTabSz="685800"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a:latin typeface="Humanst521 BT" panose="020B0602020204020204" pitchFamily="34" charset="0"/>
              </a:defRPr>
            </a:lvl1pPr>
            <a:lvl2pPr marL="266700" marR="0" indent="-133350" algn="l" defTabSz="6858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Humanst521 BT" panose="020B0602020204020204" pitchFamily="34" charset="0"/>
              </a:defRPr>
            </a:lvl2pPr>
            <a:lvl3pPr marL="404813" marR="0" indent="-138113" algn="l" defTabSz="6858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Humanst521 BT" panose="020B0602020204020204" pitchFamily="34" charset="0"/>
              </a:defRPr>
            </a:lvl3pPr>
            <a:lvl4pPr marL="538163" marR="0" indent="-133350" algn="l" defTabSz="6858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Humanst521 BT" panose="020B0602020204020204" pitchFamily="34" charset="0"/>
              </a:defRPr>
            </a:lvl4pPr>
            <a:lvl5pPr marL="671513" marR="0" indent="-133350" algn="l" defTabSz="6858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Humanst521 BT" panose="020B0602020204020204" pitchFamily="34" charset="0"/>
              </a:defRPr>
            </a:lvl5pPr>
            <a:lvl6pPr marL="806054" indent="-134541">
              <a:lnSpc>
                <a:spcPct val="110000"/>
              </a:lnSpc>
              <a:buClr>
                <a:schemeClr val="tx1"/>
              </a:buClr>
              <a:buFont typeface="Symbol" panose="05050102010706020507" pitchFamily="18" charset="2"/>
              <a:buChar char="-"/>
              <a:defRPr sz="1200"/>
            </a:lvl6pPr>
            <a:lvl7pPr marL="942975" indent="-136922">
              <a:lnSpc>
                <a:spcPct val="110000"/>
              </a:lnSpc>
              <a:buFont typeface="Symbol" panose="05050102010706020507" pitchFamily="18" charset="2"/>
              <a:buChar char="-"/>
              <a:defRPr sz="1200"/>
            </a:lvl7pPr>
            <a:lvl8pPr marL="1077516" indent="-134541">
              <a:lnSpc>
                <a:spcPct val="110000"/>
              </a:lnSpc>
              <a:buFont typeface="Symbol" panose="05050102010706020507" pitchFamily="18" charset="2"/>
              <a:buChar char="-"/>
              <a:defRPr sz="1200"/>
            </a:lvl8pPr>
            <a:lvl9pPr marL="1210866" indent="-133350">
              <a:lnSpc>
                <a:spcPct val="110000"/>
              </a:lnSpc>
              <a:buFont typeface="Symbol" panose="05050102010706020507" pitchFamily="18" charset="2"/>
              <a:buChar char="-"/>
              <a:defRPr sz="1200"/>
            </a:lvl9pPr>
          </a:lstStyle>
          <a:p>
            <a:pPr lvl="0"/>
            <a:r>
              <a:rPr lang="en-GB" noProof="0" dirty="0" err="1"/>
              <a:t>Mastertextformat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kumimoji="0" lang="en-GB" sz="1350" b="0" i="0" u="none" strike="noStrike" kern="1200" cap="none" spc="0" normalizeH="0" baseline="0" noProof="0" dirty="0">
              <a:ln>
                <a:noFill/>
              </a:ln>
              <a:solidFill>
                <a:prstClr val="black">
                  <a:lumMod val="65000"/>
                  <a:lumOff val="35000"/>
                </a:prstClr>
              </a:solidFill>
              <a:effectLst/>
              <a:uLnTx/>
              <a:uFillTx/>
              <a:latin typeface="Rockwell"/>
              <a:ea typeface="+mn-ea"/>
              <a:cs typeface="+mn-cs"/>
            </a:endParaRPr>
          </a:p>
        </p:txBody>
      </p:sp>
      <p:sp>
        <p:nvSpPr>
          <p:cNvPr id="10" name="Titel 9"/>
          <p:cNvSpPr>
            <a:spLocks noGrp="1"/>
          </p:cNvSpPr>
          <p:nvPr>
            <p:ph type="title" hasCustomPrompt="1"/>
          </p:nvPr>
        </p:nvSpPr>
        <p:spPr>
          <a:xfrm>
            <a:off x="467544" y="137896"/>
            <a:ext cx="7738768" cy="381375"/>
          </a:xfrm>
        </p:spPr>
        <p:txBody>
          <a:bodyPr/>
          <a:lstStyle>
            <a:lvl1pPr>
              <a:defRPr sz="2550" baseline="0">
                <a:solidFill>
                  <a:srgbClr val="C00000"/>
                </a:solidFill>
                <a:effectLst/>
              </a:defRPr>
            </a:lvl1pPr>
          </a:lstStyle>
          <a:p>
            <a:r>
              <a:rPr lang="de-DE" noProof="0" dirty="0"/>
              <a:t>Titelmasterformat bearbeiten</a:t>
            </a:r>
            <a:endParaRPr lang="en-GB" noProof="0" dirty="0"/>
          </a:p>
        </p:txBody>
      </p:sp>
      <p:sp>
        <p:nvSpPr>
          <p:cNvPr id="14" name="Foliennummernplatzhalter 13"/>
          <p:cNvSpPr>
            <a:spLocks noGrp="1"/>
          </p:cNvSpPr>
          <p:nvPr>
            <p:ph type="sldNum" sz="quarter" idx="16"/>
          </p:nvPr>
        </p:nvSpPr>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a:t>
            </a:fld>
            <a:endParaRPr lang="de-DE" dirty="0">
              <a:latin typeface="Humanst521 BT" panose="020B0602020204020204" pitchFamily="34" charset="0"/>
            </a:endParaRPr>
          </a:p>
        </p:txBody>
      </p:sp>
      <p:sp>
        <p:nvSpPr>
          <p:cNvPr id="3" name="Text Placeholder 2"/>
          <p:cNvSpPr>
            <a:spLocks noGrp="1"/>
          </p:cNvSpPr>
          <p:nvPr>
            <p:ph type="body" sz="quarter" idx="17" hasCustomPrompt="1"/>
          </p:nvPr>
        </p:nvSpPr>
        <p:spPr>
          <a:xfrm>
            <a:off x="339884" y="4995862"/>
            <a:ext cx="991757" cy="147638"/>
          </a:xfrm>
        </p:spPr>
        <p:txBody>
          <a:bodyPr/>
          <a:lstStyle>
            <a:lvl1pPr marL="0" indent="0">
              <a:buNone/>
              <a:defRPr sz="750" baseline="0"/>
            </a:lvl1pPr>
          </a:lstStyle>
          <a:p>
            <a:pPr lvl="0"/>
            <a:r>
              <a:rPr lang="en-US" dirty="0"/>
              <a:t>Andreas </a:t>
            </a:r>
            <a:r>
              <a:rPr lang="en-US" dirty="0" err="1"/>
              <a:t>Crivellin</a:t>
            </a:r>
            <a:endParaRPr lang="en-GB" dirty="0"/>
          </a:p>
        </p:txBody>
      </p:sp>
      <p:cxnSp>
        <p:nvCxnSpPr>
          <p:cNvPr id="4" name="Straight Connector 3"/>
          <p:cNvCxnSpPr/>
          <p:nvPr userDrawn="1"/>
        </p:nvCxnSpPr>
        <p:spPr bwMode="auto">
          <a:xfrm>
            <a:off x="464374" y="627534"/>
            <a:ext cx="8317681" cy="0"/>
          </a:xfrm>
          <a:prstGeom prst="line">
            <a:avLst/>
          </a:prstGeom>
          <a:solidFill>
            <a:schemeClr val="accent1"/>
          </a:solidFill>
          <a:ln w="31750" cap="rnd" cmpd="sng" algn="ctr">
            <a:solidFill>
              <a:srgbClr val="004986"/>
            </a:solidFill>
            <a:prstDash val="solid"/>
            <a:round/>
            <a:headEnd type="none" w="med" len="med"/>
            <a:tailEnd type="none" w="med" len="med"/>
          </a:ln>
          <a:effectLst/>
        </p:spPr>
      </p:cxnSp>
      <p:sp>
        <p:nvSpPr>
          <p:cNvPr id="7" name="Text Placeholder 2"/>
          <p:cNvSpPr>
            <a:spLocks noGrp="1"/>
          </p:cNvSpPr>
          <p:nvPr>
            <p:ph type="body" sz="quarter" idx="18" hasCustomPrompt="1"/>
          </p:nvPr>
        </p:nvSpPr>
        <p:spPr>
          <a:xfrm>
            <a:off x="3097625" y="4989514"/>
            <a:ext cx="2495541" cy="160337"/>
          </a:xfrm>
        </p:spPr>
        <p:txBody>
          <a:bodyPr/>
          <a:lstStyle>
            <a:lvl1pPr marL="0" indent="0">
              <a:buNone/>
              <a:defRPr sz="750" baseline="0"/>
            </a:lvl1pPr>
          </a:lstStyle>
          <a:p>
            <a:pPr lvl="0"/>
            <a:r>
              <a:rPr lang="en-US" dirty="0"/>
              <a:t>New Physics in the </a:t>
            </a:r>
            <a:r>
              <a:rPr lang="en-US" dirty="0" err="1"/>
              <a:t>Flavour</a:t>
            </a:r>
            <a:r>
              <a:rPr lang="en-US" dirty="0"/>
              <a:t> Sector</a:t>
            </a:r>
            <a:endParaRPr lang="en-GB" dirty="0"/>
          </a:p>
        </p:txBody>
      </p:sp>
    </p:spTree>
    <p:extLst>
      <p:ext uri="{BB962C8B-B14F-4D97-AF65-F5344CB8AC3E}">
        <p14:creationId xmlns:p14="http://schemas.microsoft.com/office/powerpoint/2010/main" val="77917048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el und zwei Inhalte">
    <p:spTree>
      <p:nvGrpSpPr>
        <p:cNvPr id="1" name=""/>
        <p:cNvGrpSpPr/>
        <p:nvPr/>
      </p:nvGrpSpPr>
      <p:grpSpPr>
        <a:xfrm>
          <a:off x="0" y="0"/>
          <a:ext cx="0" cy="0"/>
          <a:chOff x="0" y="0"/>
          <a:chExt cx="0" cy="0"/>
        </a:xfrm>
      </p:grpSpPr>
      <p:sp>
        <p:nvSpPr>
          <p:cNvPr id="16" name="Titel 15"/>
          <p:cNvSpPr>
            <a:spLocks noGrp="1"/>
          </p:cNvSpPr>
          <p:nvPr>
            <p:ph type="title"/>
          </p:nvPr>
        </p:nvSpPr>
        <p:spPr/>
        <p:txBody>
          <a:bodyPr/>
          <a:lstStyle>
            <a:lvl1pPr>
              <a:defRPr>
                <a:latin typeface="Humanst521 BT" panose="020B0602020204020204" pitchFamily="34" charset="0"/>
              </a:defRPr>
            </a:lvl1pPr>
          </a:lstStyle>
          <a:p>
            <a:r>
              <a:rPr lang="en-US" noProof="0" dirty="0" smtClean="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mn-lt"/>
              </a:defRPr>
            </a:lvl1pPr>
          </a:lstStyle>
          <a:p>
            <a:pPr>
              <a:defRPr/>
            </a:pPr>
            <a:fld id="{EBC07571-3134-BB4B-B83F-1A9FE18D34F3}" type="slidenum">
              <a:rPr lang="de-DE" smtClean="0">
                <a:solidFill>
                  <a:srgbClr val="000000"/>
                </a:solidFill>
              </a:rPr>
              <a:pPr>
                <a:defRPr/>
              </a:pPr>
              <a:t>‹#›</a:t>
            </a:fld>
            <a:endParaRPr lang="de-DE" dirty="0">
              <a:solidFill>
                <a:srgbClr val="000000"/>
              </a:solidFill>
            </a:endParaRPr>
          </a:p>
        </p:txBody>
      </p:sp>
      <p:sp>
        <p:nvSpPr>
          <p:cNvPr id="10" name="Textplatzhalter 1"/>
          <p:cNvSpPr>
            <a:spLocks noGrp="1"/>
          </p:cNvSpPr>
          <p:nvPr>
            <p:ph idx="1"/>
          </p:nvPr>
        </p:nvSpPr>
        <p:spPr>
          <a:xfrm>
            <a:off x="865414" y="1006079"/>
            <a:ext cx="3706587" cy="3827178"/>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
        <p:nvSpPr>
          <p:cNvPr id="12" name="Textplatzhalter 1"/>
          <p:cNvSpPr>
            <a:spLocks noGrp="1"/>
          </p:cNvSpPr>
          <p:nvPr>
            <p:ph idx="10"/>
          </p:nvPr>
        </p:nvSpPr>
        <p:spPr>
          <a:xfrm>
            <a:off x="4767944" y="1006079"/>
            <a:ext cx="4017282" cy="3827178"/>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Tree>
    <p:extLst>
      <p:ext uri="{BB962C8B-B14F-4D97-AF65-F5344CB8AC3E}">
        <p14:creationId xmlns:p14="http://schemas.microsoft.com/office/powerpoint/2010/main" val="537811251"/>
      </p:ext>
    </p:extLst>
  </p:cSld>
  <p:clrMapOvr>
    <a:masterClrMapping/>
  </p:clrMapOvr>
  <p:transition spd="med"/>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976" y="205388"/>
            <a:ext cx="8227061" cy="856830"/>
          </a:xfrm>
        </p:spPr>
        <p:txBody>
          <a:bodyPr/>
          <a:lstStyle>
            <a:lvl1pPr>
              <a:defRPr/>
            </a:lvl1pPr>
          </a:lstStyle>
          <a:p>
            <a:r>
              <a:rPr lang="en-US" dirty="0" smtClean="0"/>
              <a:t>Click to edit Master title style</a:t>
            </a:r>
            <a:endParaRPr lang="en-US" dirty="0"/>
          </a:p>
        </p:txBody>
      </p:sp>
      <p:sp>
        <p:nvSpPr>
          <p:cNvPr id="3" name="Date Placeholder 2"/>
          <p:cNvSpPr>
            <a:spLocks noGrp="1"/>
          </p:cNvSpPr>
          <p:nvPr>
            <p:ph type="dt" idx="10"/>
          </p:nvPr>
        </p:nvSpPr>
        <p:spPr>
          <a:xfrm>
            <a:off x="456976" y="4686105"/>
            <a:ext cx="2128075" cy="352812"/>
          </a:xfrm>
        </p:spPr>
        <p:txBody>
          <a:bodyPr/>
          <a:lstStyle>
            <a:lvl1pPr>
              <a:defRPr>
                <a:latin typeface="Humanst521 Lt BT" panose="020B0402020204020304" pitchFamily="34" charset="0"/>
              </a:defRPr>
            </a:lvl1pPr>
          </a:lstStyle>
          <a:p>
            <a:endParaRPr lang="en-US" altLang="en-US" dirty="0"/>
          </a:p>
        </p:txBody>
      </p:sp>
      <p:sp>
        <p:nvSpPr>
          <p:cNvPr id="4" name="Footer Placeholder 3"/>
          <p:cNvSpPr>
            <a:spLocks noGrp="1"/>
          </p:cNvSpPr>
          <p:nvPr>
            <p:ph type="ftr" idx="11"/>
          </p:nvPr>
        </p:nvSpPr>
        <p:spPr>
          <a:xfrm>
            <a:off x="3127149" y="4686105"/>
            <a:ext cx="2897168" cy="352812"/>
          </a:xfrm>
        </p:spPr>
        <p:txBody>
          <a:bodyPr/>
          <a:lstStyle>
            <a:lvl1pPr>
              <a:defRPr>
                <a:latin typeface="Humanst521 Lt BT" panose="020B0402020204020304" pitchFamily="34" charset="0"/>
              </a:defRPr>
            </a:lvl1pPr>
          </a:lstStyle>
          <a:p>
            <a:endParaRPr lang="en-US" altLang="en-US" dirty="0"/>
          </a:p>
        </p:txBody>
      </p:sp>
      <p:sp>
        <p:nvSpPr>
          <p:cNvPr id="5" name="Slide Number Placeholder 4"/>
          <p:cNvSpPr>
            <a:spLocks noGrp="1"/>
          </p:cNvSpPr>
          <p:nvPr>
            <p:ph type="sldNum" idx="12"/>
          </p:nvPr>
        </p:nvSpPr>
        <p:spPr>
          <a:xfrm>
            <a:off x="6555962" y="4686105"/>
            <a:ext cx="2128075" cy="352812"/>
          </a:xfrm>
        </p:spPr>
        <p:txBody>
          <a:bodyPr/>
          <a:lstStyle>
            <a:lvl1pPr>
              <a:defRPr/>
            </a:lvl1pPr>
          </a:lstStyle>
          <a:p>
            <a:fld id="{3EB5AEAF-4735-460E-A38D-C0002B17E86C}" type="slidenum">
              <a:rPr lang="en-US" altLang="en-US" smtClean="0"/>
              <a:pPr/>
              <a:t>‹#›</a:t>
            </a:fld>
            <a:endParaRPr lang="en-US" altLang="en-US" dirty="0"/>
          </a:p>
        </p:txBody>
      </p:sp>
    </p:spTree>
    <p:extLst>
      <p:ext uri="{BB962C8B-B14F-4D97-AF65-F5344CB8AC3E}">
        <p14:creationId xmlns:p14="http://schemas.microsoft.com/office/powerpoint/2010/main" val="907756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el und Inhalt">
    <p:bg>
      <p:bgPr>
        <a:solidFill>
          <a:schemeClr val="bg1"/>
        </a:solidFill>
        <a:effectLst/>
      </p:bgPr>
    </p:bg>
    <p:spTree>
      <p:nvGrpSpPr>
        <p:cNvPr id="1" name=""/>
        <p:cNvGrpSpPr/>
        <p:nvPr/>
      </p:nvGrpSpPr>
      <p:grpSpPr>
        <a:xfrm>
          <a:off x="0" y="0"/>
          <a:ext cx="0" cy="0"/>
          <a:chOff x="0" y="0"/>
          <a:chExt cx="0" cy="0"/>
        </a:xfrm>
      </p:grpSpPr>
      <p:sp>
        <p:nvSpPr>
          <p:cNvPr id="10" name="Titel 9"/>
          <p:cNvSpPr>
            <a:spLocks noGrp="1"/>
          </p:cNvSpPr>
          <p:nvPr>
            <p:ph type="title"/>
          </p:nvPr>
        </p:nvSpPr>
        <p:spPr/>
        <p:txBody>
          <a:bodyPr/>
          <a:lstStyle>
            <a:lvl1pPr>
              <a:defRPr>
                <a:latin typeface="Humanst521 BT" panose="020B0602020204020204" pitchFamily="34" charset="0"/>
              </a:defRPr>
            </a:lvl1pPr>
          </a:lstStyle>
          <a:p>
            <a:r>
              <a:rPr lang="en-US" noProof="0" dirty="0" smtClean="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a:defRPr/>
            </a:pPr>
            <a:fld id="{EBC07571-3134-BB4B-B83F-1A9FE18D34F3}" type="slidenum">
              <a:rPr lang="de-DE" smtClean="0">
                <a:solidFill>
                  <a:srgbClr val="000000"/>
                </a:solidFill>
              </a:rPr>
              <a:pPr>
                <a:defRPr/>
              </a:pPr>
              <a:t>‹#›</a:t>
            </a:fld>
            <a:endParaRPr lang="de-DE" dirty="0">
              <a:solidFill>
                <a:srgbClr val="000000"/>
              </a:solidFill>
            </a:endParaRPr>
          </a:p>
        </p:txBody>
      </p:sp>
      <p:sp>
        <p:nvSpPr>
          <p:cNvPr id="5" name="Textplatzhalter 1"/>
          <p:cNvSpPr>
            <a:spLocks noGrp="1"/>
          </p:cNvSpPr>
          <p:nvPr>
            <p:ph idx="1"/>
          </p:nvPr>
        </p:nvSpPr>
        <p:spPr>
          <a:xfrm>
            <a:off x="1042988" y="1006079"/>
            <a:ext cx="7742237" cy="3509963"/>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Tree>
    <p:extLst>
      <p:ext uri="{BB962C8B-B14F-4D97-AF65-F5344CB8AC3E}">
        <p14:creationId xmlns:p14="http://schemas.microsoft.com/office/powerpoint/2010/main" val="841628361"/>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el und Inhalt">
    <p:bg>
      <p:bgPr>
        <a:solidFill>
          <a:schemeClr val="bg1"/>
        </a:solidFill>
        <a:effectLst/>
      </p:bgPr>
    </p:bg>
    <p:spTree>
      <p:nvGrpSpPr>
        <p:cNvPr id="1" name=""/>
        <p:cNvGrpSpPr/>
        <p:nvPr/>
      </p:nvGrpSpPr>
      <p:grpSpPr>
        <a:xfrm>
          <a:off x="0" y="0"/>
          <a:ext cx="0" cy="0"/>
          <a:chOff x="0" y="0"/>
          <a:chExt cx="0" cy="0"/>
        </a:xfrm>
      </p:grpSpPr>
      <p:sp>
        <p:nvSpPr>
          <p:cNvPr id="10" name="Titel 9"/>
          <p:cNvSpPr>
            <a:spLocks noGrp="1"/>
          </p:cNvSpPr>
          <p:nvPr>
            <p:ph type="title"/>
          </p:nvPr>
        </p:nvSpPr>
        <p:spPr/>
        <p:txBody>
          <a:bodyPr/>
          <a:lstStyle>
            <a:lvl1pPr>
              <a:defRPr>
                <a:latin typeface="Humanst521 BT" panose="020B0602020204020204" pitchFamily="34" charset="0"/>
              </a:defRPr>
            </a:lvl1pPr>
          </a:lstStyle>
          <a:p>
            <a:r>
              <a:rPr lang="en-US" noProof="0" smtClean="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mn-lt"/>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
        <p:nvSpPr>
          <p:cNvPr id="5" name="Textplatzhalter 1"/>
          <p:cNvSpPr>
            <a:spLocks noGrp="1"/>
          </p:cNvSpPr>
          <p:nvPr>
            <p:ph idx="1"/>
          </p:nvPr>
        </p:nvSpPr>
        <p:spPr>
          <a:xfrm>
            <a:off x="1042988" y="1006079"/>
            <a:ext cx="7742237" cy="3509963"/>
          </a:xfrm>
          <a:prstGeom prst="rect">
            <a:avLst/>
          </a:prstGeom>
        </p:spPr>
        <p:txBody>
          <a:bodyPr vert="horz" lIns="0" tIns="0" rIns="0" bIns="0" rtlCol="0">
            <a:noAutofit/>
          </a:bodyPr>
          <a:lstStyle/>
          <a:p>
            <a:pPr marL="177800" lvl="0" indent="-177800"/>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Tree>
    <p:extLst>
      <p:ext uri="{BB962C8B-B14F-4D97-AF65-F5344CB8AC3E}">
        <p14:creationId xmlns:p14="http://schemas.microsoft.com/office/powerpoint/2010/main" val="2582744855"/>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a:lstStyle>
            <a:lvl1pPr marL="177792" marR="0" indent="-177792" algn="l" defTabSz="914354"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1700">
                <a:latin typeface="Humanst521 BT" panose="020B0602020204020204" pitchFamily="34" charset="0"/>
              </a:defRPr>
            </a:lvl1pPr>
            <a:lvl2pPr marL="355582"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Humanst521 BT" panose="020B0602020204020204" pitchFamily="34" charset="0"/>
              </a:defRPr>
            </a:lvl2pPr>
            <a:lvl3pPr marL="539724" marR="0" indent="-18414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Humanst521 BT" panose="020B0602020204020204" pitchFamily="34" charset="0"/>
              </a:defRPr>
            </a:lvl3pPr>
            <a:lvl4pPr marL="717515"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Humanst521 BT" panose="020B0602020204020204" pitchFamily="34" charset="0"/>
              </a:defRPr>
            </a:lvl4pPr>
            <a:lvl5pPr marL="895306"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Humanst521 BT" panose="020B0602020204020204" pitchFamily="34" charset="0"/>
              </a:defRPr>
            </a:lvl5pPr>
            <a:lvl6pPr marL="1074685" indent="-179380">
              <a:lnSpc>
                <a:spcPct val="110000"/>
              </a:lnSpc>
              <a:buClr>
                <a:schemeClr val="tx1"/>
              </a:buClr>
              <a:buFont typeface="Symbol" panose="05050102010706020507" pitchFamily="18" charset="2"/>
              <a:buChar char="-"/>
              <a:defRPr sz="1500"/>
            </a:lvl6pPr>
            <a:lvl7pPr marL="1257238" indent="-182554">
              <a:lnSpc>
                <a:spcPct val="110000"/>
              </a:lnSpc>
              <a:buFont typeface="Symbol" panose="05050102010706020507" pitchFamily="18" charset="2"/>
              <a:buChar char="-"/>
              <a:defRPr sz="1500"/>
            </a:lvl7pPr>
            <a:lvl8pPr marL="1436616" indent="-179380">
              <a:lnSpc>
                <a:spcPct val="110000"/>
              </a:lnSpc>
              <a:buFont typeface="Symbol" panose="05050102010706020507" pitchFamily="18" charset="2"/>
              <a:buChar char="-"/>
              <a:defRPr sz="1500"/>
            </a:lvl8pPr>
            <a:lvl9pPr marL="1614408" indent="-177792">
              <a:lnSpc>
                <a:spcPct val="110000"/>
              </a:lnSpc>
              <a:buFont typeface="Symbol" panose="05050102010706020507" pitchFamily="18" charset="2"/>
              <a:buChar char="-"/>
              <a:defRPr sz="1500"/>
            </a:lvl9p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sp>
        <p:nvSpPr>
          <p:cNvPr id="10" name="Titel 9"/>
          <p:cNvSpPr>
            <a:spLocks noGrp="1"/>
          </p:cNvSpPr>
          <p:nvPr>
            <p:ph type="title" hasCustomPrompt="1"/>
          </p:nvPr>
        </p:nvSpPr>
        <p:spPr>
          <a:xfrm>
            <a:off x="2077211" y="216000"/>
            <a:ext cx="6708025" cy="381375"/>
          </a:xfrm>
        </p:spPr>
        <p:txBody>
          <a:bodyPr/>
          <a:lstStyle>
            <a:lvl1pPr>
              <a:defRPr sz="2400"/>
            </a:lvl1pPr>
          </a:lstStyle>
          <a:p>
            <a:r>
              <a:rPr lang="en-GB" noProof="0" dirty="0" smtClean="0">
                <a:effectLst/>
              </a:rPr>
              <a:t>Enter slide title</a:t>
            </a:r>
            <a:endParaRPr lang="en-GB" noProof="0" dirty="0"/>
          </a:p>
        </p:txBody>
      </p:sp>
      <p:sp>
        <p:nvSpPr>
          <p:cNvPr id="14" name="Foliennummernplatzhalter 13"/>
          <p:cNvSpPr>
            <a:spLocks noGrp="1"/>
          </p:cNvSpPr>
          <p:nvPr>
            <p:ph type="sldNum" sz="quarter" idx="16"/>
          </p:nvPr>
        </p:nvSpPr>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a:t>
            </a:fld>
            <a:endParaRPr lang="de-DE" dirty="0">
              <a:latin typeface="Humanst521 BT" panose="020B0602020204020204" pitchFamily="34" charset="0"/>
            </a:endParaRPr>
          </a:p>
        </p:txBody>
      </p:sp>
    </p:spTree>
    <p:extLst>
      <p:ext uri="{BB962C8B-B14F-4D97-AF65-F5344CB8AC3E}">
        <p14:creationId xmlns:p14="http://schemas.microsoft.com/office/powerpoint/2010/main" val="2131681881"/>
      </p:ext>
    </p:extLst>
  </p:cSld>
  <p:clrMapOvr>
    <a:masterClrMapping/>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grey)">
    <p:spTree>
      <p:nvGrpSpPr>
        <p:cNvPr id="1" name=""/>
        <p:cNvGrpSpPr/>
        <p:nvPr/>
      </p:nvGrpSpPr>
      <p:grpSpPr>
        <a:xfrm>
          <a:off x="0" y="0"/>
          <a:ext cx="0" cy="0"/>
          <a:chOff x="0" y="0"/>
          <a:chExt cx="0" cy="0"/>
        </a:xfrm>
      </p:grpSpPr>
      <p:sp>
        <p:nvSpPr>
          <p:cNvPr id="2" name="Rechteck 1"/>
          <p:cNvSpPr/>
          <p:nvPr userDrawn="1"/>
        </p:nvSpPr>
        <p:spPr bwMode="auto">
          <a:xfrm>
            <a:off x="827100" y="1059664"/>
            <a:ext cx="8066087"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54"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Times" charset="0"/>
            </a:endParaRPr>
          </a:p>
        </p:txBody>
      </p:sp>
      <p:sp>
        <p:nvSpPr>
          <p:cNvPr id="10" name="Titel 9"/>
          <p:cNvSpPr>
            <a:spLocks noGrp="1"/>
          </p:cNvSpPr>
          <p:nvPr>
            <p:ph type="title" hasCustomPrompt="1"/>
          </p:nvPr>
        </p:nvSpPr>
        <p:spPr>
          <a:xfrm>
            <a:off x="2077211" y="216000"/>
            <a:ext cx="6708025" cy="381375"/>
          </a:xfrm>
        </p:spPr>
        <p:txBody>
          <a:bodyPr/>
          <a:lstStyle>
            <a:lvl1pPr>
              <a:defRPr spc="0" baseline="0"/>
            </a:lvl1pPr>
          </a:lstStyle>
          <a:p>
            <a:r>
              <a:rPr lang="en-GB" noProof="0" dirty="0" smtClean="0">
                <a:effectLst/>
              </a:rPr>
              <a:t>Enter slide title</a:t>
            </a:r>
            <a:endParaRPr lang="en-GB" dirty="0"/>
          </a:p>
        </p:txBody>
      </p:sp>
      <p:sp>
        <p:nvSpPr>
          <p:cNvPr id="14" name="Foliennummernplatzhalter 13"/>
          <p:cNvSpPr>
            <a:spLocks noGrp="1"/>
          </p:cNvSpPr>
          <p:nvPr>
            <p:ph type="sldNum" sz="quarter" idx="16"/>
          </p:nvPr>
        </p:nvSpPr>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a:t>
            </a:fld>
            <a:endParaRPr lang="de-DE" dirty="0">
              <a:latin typeface="Humanst521 BT" panose="020B0602020204020204" pitchFamily="34" charset="0"/>
            </a:endParaRPr>
          </a:p>
        </p:txBody>
      </p:sp>
      <p:sp>
        <p:nvSpPr>
          <p:cNvPr id="9" name="Inhaltsplatzhalter 7"/>
          <p:cNvSpPr>
            <a:spLocks noGrp="1"/>
          </p:cNvSpPr>
          <p:nvPr>
            <p:ph sz="quarter" idx="13" hasCustomPrompt="1"/>
          </p:nvPr>
        </p:nvSpPr>
        <p:spPr>
          <a:xfrm>
            <a:off x="934841" y="1113586"/>
            <a:ext cx="7885633" cy="3456386"/>
          </a:xfrm>
        </p:spPr>
        <p:txBody>
          <a:bodyPr/>
          <a:lstStyle>
            <a:lvl1pPr marL="177792" marR="0" indent="-177792" algn="l" defTabSz="914354"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1700">
                <a:latin typeface="Humanst521 BT" panose="020B0602020204020204" pitchFamily="34" charset="0"/>
              </a:defRPr>
            </a:lvl1pPr>
            <a:lvl2pPr marL="355582"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Humanst521 BT" panose="020B0602020204020204" pitchFamily="34" charset="0"/>
              </a:defRPr>
            </a:lvl2pPr>
            <a:lvl3pPr marL="539724" marR="0" indent="-18414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Humanst521 BT" panose="020B0602020204020204" pitchFamily="34" charset="0"/>
              </a:defRPr>
            </a:lvl3pPr>
            <a:lvl4pPr marL="717515"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Humanst521 BT" panose="020B0602020204020204" pitchFamily="34" charset="0"/>
              </a:defRPr>
            </a:lvl4pPr>
            <a:lvl5pPr marL="895306"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Humanst521 BT" panose="020B0602020204020204" pitchFamily="34" charset="0"/>
              </a:defRPr>
            </a:lvl5pPr>
            <a:lvl6pPr marL="1074685" indent="-179380">
              <a:lnSpc>
                <a:spcPct val="110000"/>
              </a:lnSpc>
              <a:buClr>
                <a:schemeClr val="tx1"/>
              </a:buClr>
              <a:buFont typeface="Symbol" panose="05050102010706020507" pitchFamily="18" charset="2"/>
              <a:buChar char="-"/>
              <a:defRPr sz="1500"/>
            </a:lvl6pPr>
            <a:lvl7pPr marL="1257238" indent="-182554">
              <a:lnSpc>
                <a:spcPct val="110000"/>
              </a:lnSpc>
              <a:buFont typeface="Symbol" panose="05050102010706020507" pitchFamily="18" charset="2"/>
              <a:buChar char="-"/>
              <a:defRPr sz="1500"/>
            </a:lvl7pPr>
            <a:lvl8pPr marL="1436616" indent="-179380">
              <a:lnSpc>
                <a:spcPct val="110000"/>
              </a:lnSpc>
              <a:buFont typeface="Symbol" panose="05050102010706020507" pitchFamily="18" charset="2"/>
              <a:buChar char="-"/>
              <a:defRPr sz="1500"/>
            </a:lvl8pPr>
            <a:lvl9pPr marL="1614408" indent="-177792">
              <a:lnSpc>
                <a:spcPct val="110000"/>
              </a:lnSpc>
              <a:buFont typeface="Symbol" panose="05050102010706020507" pitchFamily="18" charset="2"/>
              <a:buChar char="-"/>
              <a:defRPr sz="1500"/>
            </a:lvl9p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spTree>
    <p:extLst>
      <p:ext uri="{BB962C8B-B14F-4D97-AF65-F5344CB8AC3E}">
        <p14:creationId xmlns:p14="http://schemas.microsoft.com/office/powerpoint/2010/main" val="2878391058"/>
      </p:ext>
    </p:extLst>
  </p:cSld>
  <p:clrMapOvr>
    <a:masterClrMapping/>
  </p:clrMapOvr>
  <p:transition spd="med"/>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ntents">
    <p:spTree>
      <p:nvGrpSpPr>
        <p:cNvPr id="1" name=""/>
        <p:cNvGrpSpPr/>
        <p:nvPr/>
      </p:nvGrpSpPr>
      <p:grpSpPr>
        <a:xfrm>
          <a:off x="0" y="0"/>
          <a:ext cx="0" cy="0"/>
          <a:chOff x="0" y="0"/>
          <a:chExt cx="0" cy="0"/>
        </a:xfrm>
      </p:grpSpPr>
      <p:sp>
        <p:nvSpPr>
          <p:cNvPr id="11" name="Inhaltsplatzhalter 10"/>
          <p:cNvSpPr>
            <a:spLocks noGrp="1"/>
          </p:cNvSpPr>
          <p:nvPr>
            <p:ph sz="quarter" idx="13" hasCustomPrompt="1"/>
          </p:nvPr>
        </p:nvSpPr>
        <p:spPr>
          <a:xfrm>
            <a:off x="1042993" y="1006081"/>
            <a:ext cx="3781425" cy="3509963"/>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sp>
        <p:nvSpPr>
          <p:cNvPr id="15" name="Foliennummernplatzhalter 14"/>
          <p:cNvSpPr>
            <a:spLocks noGrp="1"/>
          </p:cNvSpPr>
          <p:nvPr>
            <p:ph type="sldNum" sz="quarter" idx="17"/>
          </p:nvPr>
        </p:nvSpPr>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a:t>
            </a:fld>
            <a:endParaRPr lang="de-DE" dirty="0">
              <a:latin typeface="Humanst521 BT" panose="020B0602020204020204" pitchFamily="34" charset="0"/>
            </a:endParaRPr>
          </a:p>
        </p:txBody>
      </p:sp>
      <p:sp>
        <p:nvSpPr>
          <p:cNvPr id="16" name="Titel 15"/>
          <p:cNvSpPr>
            <a:spLocks noGrp="1"/>
          </p:cNvSpPr>
          <p:nvPr>
            <p:ph type="title" hasCustomPrompt="1"/>
          </p:nvPr>
        </p:nvSpPr>
        <p:spPr>
          <a:xfrm>
            <a:off x="2077211" y="216000"/>
            <a:ext cx="6708025" cy="381375"/>
          </a:xfrm>
        </p:spPr>
        <p:txBody>
          <a:bodyPr/>
          <a:lstStyle>
            <a:lvl1pPr>
              <a:defRPr/>
            </a:lvl1pPr>
          </a:lstStyle>
          <a:p>
            <a:r>
              <a:rPr lang="en-GB" noProof="0" dirty="0" smtClean="0">
                <a:effectLst/>
              </a:rPr>
              <a:t>Enter slide title</a:t>
            </a:r>
            <a:endParaRPr lang="en-GB" dirty="0"/>
          </a:p>
        </p:txBody>
      </p:sp>
      <p:sp>
        <p:nvSpPr>
          <p:cNvPr id="8" name="Inhaltsplatzhalter 10"/>
          <p:cNvSpPr>
            <a:spLocks noGrp="1"/>
          </p:cNvSpPr>
          <p:nvPr>
            <p:ph sz="quarter" idx="18" hasCustomPrompt="1"/>
          </p:nvPr>
        </p:nvSpPr>
        <p:spPr>
          <a:xfrm>
            <a:off x="5003806" y="1003406"/>
            <a:ext cx="3781425" cy="3509963"/>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spTree>
    <p:extLst>
      <p:ext uri="{BB962C8B-B14F-4D97-AF65-F5344CB8AC3E}">
        <p14:creationId xmlns:p14="http://schemas.microsoft.com/office/powerpoint/2010/main" val="653103038"/>
      </p:ext>
    </p:extLst>
  </p:cSld>
  <p:clrMapOvr>
    <a:masterClrMapping/>
  </p:clrMapOvr>
  <p:transition spd="med"/>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wo contents (grey)">
    <p:spTree>
      <p:nvGrpSpPr>
        <p:cNvPr id="1" name=""/>
        <p:cNvGrpSpPr/>
        <p:nvPr/>
      </p:nvGrpSpPr>
      <p:grpSpPr>
        <a:xfrm>
          <a:off x="0" y="0"/>
          <a:ext cx="0" cy="0"/>
          <a:chOff x="0" y="0"/>
          <a:chExt cx="0" cy="0"/>
        </a:xfrm>
      </p:grpSpPr>
      <p:sp>
        <p:nvSpPr>
          <p:cNvPr id="10" name="Rechteck 9"/>
          <p:cNvSpPr/>
          <p:nvPr userDrawn="1"/>
        </p:nvSpPr>
        <p:spPr bwMode="auto">
          <a:xfrm>
            <a:off x="827100" y="1059664"/>
            <a:ext cx="8066087"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54"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Times" charset="0"/>
            </a:endParaRPr>
          </a:p>
        </p:txBody>
      </p:sp>
      <p:sp>
        <p:nvSpPr>
          <p:cNvPr id="15" name="Foliennummernplatzhalter 14"/>
          <p:cNvSpPr>
            <a:spLocks noGrp="1"/>
          </p:cNvSpPr>
          <p:nvPr>
            <p:ph type="sldNum" sz="quarter" idx="17"/>
          </p:nvPr>
        </p:nvSpPr>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a:t>
            </a:fld>
            <a:endParaRPr lang="de-DE" dirty="0">
              <a:latin typeface="Humanst521 BT" panose="020B0602020204020204" pitchFamily="34" charset="0"/>
            </a:endParaRPr>
          </a:p>
        </p:txBody>
      </p:sp>
      <p:sp>
        <p:nvSpPr>
          <p:cNvPr id="16" name="Titel 15"/>
          <p:cNvSpPr>
            <a:spLocks noGrp="1"/>
          </p:cNvSpPr>
          <p:nvPr>
            <p:ph type="title" hasCustomPrompt="1"/>
          </p:nvPr>
        </p:nvSpPr>
        <p:spPr>
          <a:xfrm>
            <a:off x="2077211" y="216000"/>
            <a:ext cx="6708025" cy="381375"/>
          </a:xfrm>
        </p:spPr>
        <p:txBody>
          <a:bodyPr/>
          <a:lstStyle>
            <a:lvl1pPr>
              <a:defRPr/>
            </a:lvl1pPr>
          </a:lstStyle>
          <a:p>
            <a:r>
              <a:rPr lang="en-GB" noProof="0" dirty="0" smtClean="0">
                <a:effectLst/>
              </a:rPr>
              <a:t>Enter slide title</a:t>
            </a:r>
            <a:endParaRPr lang="en-GB" dirty="0"/>
          </a:p>
        </p:txBody>
      </p:sp>
      <p:sp>
        <p:nvSpPr>
          <p:cNvPr id="17" name="Inhaltsplatzhalter 10"/>
          <p:cNvSpPr>
            <a:spLocks noGrp="1"/>
          </p:cNvSpPr>
          <p:nvPr>
            <p:ph sz="quarter" idx="18" hasCustomPrompt="1"/>
          </p:nvPr>
        </p:nvSpPr>
        <p:spPr>
          <a:xfrm>
            <a:off x="938422" y="1087360"/>
            <a:ext cx="3781425" cy="3428689"/>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sp>
        <p:nvSpPr>
          <p:cNvPr id="18" name="Inhaltsplatzhalter 10"/>
          <p:cNvSpPr>
            <a:spLocks noGrp="1"/>
          </p:cNvSpPr>
          <p:nvPr>
            <p:ph sz="quarter" idx="19" hasCustomPrompt="1"/>
          </p:nvPr>
        </p:nvSpPr>
        <p:spPr>
          <a:xfrm>
            <a:off x="4899235" y="1084678"/>
            <a:ext cx="3781425" cy="3431366"/>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spTree>
    <p:extLst>
      <p:ext uri="{BB962C8B-B14F-4D97-AF65-F5344CB8AC3E}">
        <p14:creationId xmlns:p14="http://schemas.microsoft.com/office/powerpoint/2010/main" val="963531168"/>
      </p:ext>
    </p:extLst>
  </p:cSld>
  <p:clrMapOvr>
    <a:masterClrMapping/>
  </p:clrMapOvr>
  <p:transition spd="med"/>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077211" y="216000"/>
            <a:ext cx="6708025" cy="381375"/>
          </a:xfrm>
        </p:spPr>
        <p:txBody>
          <a:bodyPr/>
          <a:lstStyle>
            <a:lvl1pPr>
              <a:defRPr/>
            </a:lvl1pPr>
          </a:lstStyle>
          <a:p>
            <a:r>
              <a:rPr lang="en-GB" noProof="0" dirty="0" smtClean="0">
                <a:effectLst/>
              </a:rPr>
              <a:t>Enter slide title</a:t>
            </a:r>
            <a:endParaRPr lang="en-GB" dirty="0"/>
          </a:p>
        </p:txBody>
      </p:sp>
      <p:sp>
        <p:nvSpPr>
          <p:cNvPr id="5" name="Foliennummernplatzhalter 4"/>
          <p:cNvSpPr>
            <a:spLocks noGrp="1"/>
          </p:cNvSpPr>
          <p:nvPr>
            <p:ph type="sldNum" sz="quarter" idx="12"/>
          </p:nvPr>
        </p:nvSpPr>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a:t>
            </a:fld>
            <a:endParaRPr lang="de-DE" dirty="0">
              <a:latin typeface="Humanst521 BT" panose="020B0602020204020204" pitchFamily="34" charset="0"/>
            </a:endParaRPr>
          </a:p>
        </p:txBody>
      </p:sp>
    </p:spTree>
    <p:extLst>
      <p:ext uri="{BB962C8B-B14F-4D97-AF65-F5344CB8AC3E}">
        <p14:creationId xmlns:p14="http://schemas.microsoft.com/office/powerpoint/2010/main" val="681525059"/>
      </p:ext>
    </p:extLst>
  </p:cSld>
  <p:clrMapOvr>
    <a:masterClrMapping/>
  </p:clrMapOvr>
  <p:transition spd="med"/>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grey)">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077211" y="216000"/>
            <a:ext cx="6708025" cy="381375"/>
          </a:xfrm>
        </p:spPr>
        <p:txBody>
          <a:bodyPr/>
          <a:lstStyle>
            <a:lvl1pPr>
              <a:defRPr/>
            </a:lvl1pPr>
          </a:lstStyle>
          <a:p>
            <a:r>
              <a:rPr lang="en-GB" noProof="0" dirty="0" smtClean="0">
                <a:effectLst/>
              </a:rPr>
              <a:t>Enter slide title</a:t>
            </a:r>
            <a:endParaRPr lang="en-GB" dirty="0"/>
          </a:p>
        </p:txBody>
      </p:sp>
      <p:sp>
        <p:nvSpPr>
          <p:cNvPr id="5" name="Foliennummernplatzhalter 4"/>
          <p:cNvSpPr>
            <a:spLocks noGrp="1"/>
          </p:cNvSpPr>
          <p:nvPr>
            <p:ph type="sldNum" sz="quarter" idx="12"/>
          </p:nvPr>
        </p:nvSpPr>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a:t>
            </a:fld>
            <a:endParaRPr lang="de-DE" dirty="0">
              <a:latin typeface="Humanst521 BT" panose="020B0602020204020204" pitchFamily="34" charset="0"/>
            </a:endParaRPr>
          </a:p>
        </p:txBody>
      </p:sp>
      <p:sp>
        <p:nvSpPr>
          <p:cNvPr id="7" name="Rechteck 6"/>
          <p:cNvSpPr/>
          <p:nvPr userDrawn="1"/>
        </p:nvSpPr>
        <p:spPr bwMode="auto">
          <a:xfrm>
            <a:off x="827100" y="1059664"/>
            <a:ext cx="8066087"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54"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Times" charset="0"/>
            </a:endParaRPr>
          </a:p>
        </p:txBody>
      </p:sp>
    </p:spTree>
    <p:extLst>
      <p:ext uri="{BB962C8B-B14F-4D97-AF65-F5344CB8AC3E}">
        <p14:creationId xmlns:p14="http://schemas.microsoft.com/office/powerpoint/2010/main" val="3767438787"/>
      </p:ext>
    </p:extLst>
  </p:cSld>
  <p:clrMapOvr>
    <a:masterClrMapping/>
  </p:clrMapOvr>
  <p:transition spd="med"/>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on picture (high)">
    <p:spTree>
      <p:nvGrpSpPr>
        <p:cNvPr id="1" name=""/>
        <p:cNvGrpSpPr/>
        <p:nvPr/>
      </p:nvGrpSpPr>
      <p:grpSpPr>
        <a:xfrm>
          <a:off x="0" y="0"/>
          <a:ext cx="0" cy="0"/>
          <a:chOff x="0" y="0"/>
          <a:chExt cx="0" cy="0"/>
        </a:xfrm>
      </p:grpSpPr>
      <p:pic>
        <p:nvPicPr>
          <p:cNvPr id="8" name="Picture 2" descr="U:\20160506_PSI_Luftbild_0292.jpg"/>
          <p:cNvPicPr>
            <a:picLocks noChangeArrowheads="1"/>
          </p:cNvPicPr>
          <p:nvPr userDrawn="1"/>
        </p:nvPicPr>
        <p:blipFill rotWithShape="1">
          <a:blip r:embed="rId2" cstate="print">
            <a:extLst>
              <a:ext uri="{28A0092B-C50C-407E-A947-70E740481C1C}">
                <a14:useLocalDpi xmlns:a14="http://schemas.microsoft.com/office/drawing/2010/main"/>
              </a:ext>
            </a:extLst>
          </a:blip>
          <a:srcRect l="-1"/>
          <a:stretch/>
        </p:blipFill>
        <p:spPr bwMode="auto">
          <a:xfrm>
            <a:off x="827095" y="764860"/>
            <a:ext cx="8316905" cy="4183385"/>
          </a:xfrm>
          <a:prstGeom prst="rect">
            <a:avLst/>
          </a:prstGeom>
          <a:noFill/>
          <a:extLst>
            <a:ext uri="{909E8E84-426E-40DD-AFC4-6F175D3DCCD1}">
              <a14:hiddenFill xmlns:a14="http://schemas.microsoft.com/office/drawing/2010/main">
                <a:solidFill>
                  <a:srgbClr val="FFFFFF"/>
                </a:solidFill>
              </a14:hiddenFill>
            </a:ext>
          </a:extLst>
        </p:spPr>
      </p:pic>
      <p:sp>
        <p:nvSpPr>
          <p:cNvPr id="10" name="Foliennummernplatzhalter 9"/>
          <p:cNvSpPr>
            <a:spLocks noGrp="1"/>
          </p:cNvSpPr>
          <p:nvPr>
            <p:ph type="sldNum" sz="quarter" idx="12"/>
          </p:nvPr>
        </p:nvSpPr>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a:t>
            </a:fld>
            <a:endParaRPr lang="de-DE" dirty="0">
              <a:latin typeface="Humanst521 BT" panose="020B0602020204020204" pitchFamily="34" charset="0"/>
            </a:endParaRPr>
          </a:p>
        </p:txBody>
      </p:sp>
      <p:sp>
        <p:nvSpPr>
          <p:cNvPr id="12" name="Titel 11"/>
          <p:cNvSpPr>
            <a:spLocks noGrp="1"/>
          </p:cNvSpPr>
          <p:nvPr>
            <p:ph type="title" hasCustomPrompt="1"/>
          </p:nvPr>
        </p:nvSpPr>
        <p:spPr>
          <a:xfrm>
            <a:off x="2077211" y="216000"/>
            <a:ext cx="6708025" cy="381375"/>
          </a:xfrm>
        </p:spPr>
        <p:txBody>
          <a:bodyPr/>
          <a:lstStyle>
            <a:lvl1pPr>
              <a:defRPr/>
            </a:lvl1pPr>
          </a:lstStyle>
          <a:p>
            <a:r>
              <a:rPr lang="en-GB" noProof="0" dirty="0" smtClean="0">
                <a:effectLst/>
              </a:rPr>
              <a:t>Enter slide title</a:t>
            </a:r>
            <a:endParaRPr lang="en-GB" noProof="0" dirty="0"/>
          </a:p>
        </p:txBody>
      </p:sp>
      <p:sp>
        <p:nvSpPr>
          <p:cNvPr id="14" name="Textplatzhalter 13"/>
          <p:cNvSpPr>
            <a:spLocks noGrp="1"/>
          </p:cNvSpPr>
          <p:nvPr>
            <p:ph type="body" sz="quarter" idx="13" hasCustomPrompt="1"/>
          </p:nvPr>
        </p:nvSpPr>
        <p:spPr>
          <a:xfrm>
            <a:off x="827088" y="764867"/>
            <a:ext cx="2289712" cy="4183379"/>
          </a:xfrm>
          <a:solidFill>
            <a:schemeClr val="bg1">
              <a:alpha val="75000"/>
            </a:schemeClr>
          </a:solidFill>
        </p:spPr>
        <p:txBody>
          <a:bodyPr lIns="72000" tIns="432000" rIns="36000" bIns="36000" anchor="t" anchorCtr="0"/>
          <a:lstStyle>
            <a:lvl1pPr marL="177792" indent="-177792">
              <a:lnSpc>
                <a:spcPct val="110000"/>
              </a:lnSpc>
              <a:spcAft>
                <a:spcPts val="0"/>
              </a:spcAft>
              <a:buFont typeface="Arial" panose="020B0604020202020204" pitchFamily="34" charset="0"/>
              <a:buChar char="•"/>
              <a:defRPr sz="1700"/>
            </a:lvl1pPr>
            <a:lvl2pPr>
              <a:lnSpc>
                <a:spcPct val="110000"/>
              </a:lnSpc>
              <a:spcBef>
                <a:spcPts val="0"/>
              </a:spcBef>
              <a:spcAft>
                <a:spcPts val="0"/>
              </a:spcAft>
              <a:defRPr sz="1700"/>
            </a:lvl2pPr>
            <a:lvl3pPr>
              <a:lnSpc>
                <a:spcPct val="110000"/>
              </a:lnSpc>
              <a:spcBef>
                <a:spcPts val="0"/>
              </a:spcBef>
              <a:spcAft>
                <a:spcPts val="0"/>
              </a:spcAft>
              <a:defRPr sz="1700"/>
            </a:lvl3pPr>
            <a:lvl4pPr>
              <a:lnSpc>
                <a:spcPct val="110000"/>
              </a:lnSpc>
              <a:spcBef>
                <a:spcPts val="0"/>
              </a:spcBef>
              <a:spcAft>
                <a:spcPts val="0"/>
              </a:spcAft>
              <a:defRPr sz="1700"/>
            </a:lvl4pPr>
            <a:lvl5pPr>
              <a:lnSpc>
                <a:spcPct val="110000"/>
              </a:lnSpc>
              <a:spcBef>
                <a:spcPts val="0"/>
              </a:spcBef>
              <a:spcAft>
                <a:spcPts val="0"/>
              </a:spcAft>
              <a:defRPr sz="1700"/>
            </a:lvl5pPr>
          </a:lstStyle>
          <a:p>
            <a:pPr lvl="0"/>
            <a:r>
              <a:rPr lang="en-GB" noProof="0" dirty="0" smtClean="0"/>
              <a:t>Edit master text format</a:t>
            </a:r>
          </a:p>
          <a:p>
            <a:pPr lvl="1"/>
            <a:r>
              <a:rPr lang="en-GB" noProof="0" dirty="0" smtClean="0"/>
              <a:t>Second level</a:t>
            </a:r>
            <a:endParaRPr lang="de-DE" dirty="0" smtClean="0"/>
          </a:p>
          <a:p>
            <a:pPr lvl="2"/>
            <a:r>
              <a:rPr lang="en-GB" noProof="0" dirty="0" smtClean="0"/>
              <a:t>Third level</a:t>
            </a:r>
            <a:endParaRPr lang="de-DE" dirty="0" smtClean="0"/>
          </a:p>
          <a:p>
            <a:pPr lvl="3"/>
            <a:r>
              <a:rPr lang="en-GB" noProof="0" dirty="0" smtClean="0"/>
              <a:t>Fourth level</a:t>
            </a:r>
            <a:endParaRPr lang="de-DE" dirty="0" smtClean="0"/>
          </a:p>
          <a:p>
            <a:pPr lvl="4"/>
            <a:r>
              <a:rPr lang="en-GB" noProof="0" dirty="0" smtClean="0"/>
              <a:t>Fifth level</a:t>
            </a:r>
            <a:endParaRPr lang="en-GB" dirty="0"/>
          </a:p>
        </p:txBody>
      </p:sp>
      <p:pic>
        <p:nvPicPr>
          <p:cNvPr id="9" name="Bild 14" descr="PSI-Logo_narrow_30k.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827014" y="214317"/>
            <a:ext cx="1015200" cy="36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2"/>
          <p:cNvSpPr>
            <a:spLocks noChangeArrowheads="1"/>
          </p:cNvSpPr>
          <p:nvPr userDrawn="1"/>
        </p:nvSpPr>
        <p:spPr bwMode="auto">
          <a:xfrm>
            <a:off x="12" y="764860"/>
            <a:ext cx="648000" cy="648000"/>
          </a:xfrm>
          <a:prstGeom prst="rect">
            <a:avLst/>
          </a:prstGeom>
          <a:solidFill>
            <a:srgbClr val="B9B9B9"/>
          </a:solidFill>
          <a:ln>
            <a:noFill/>
          </a:ln>
          <a:extLst/>
        </p:spPr>
        <p:txBody>
          <a:bodyPr/>
          <a:lstStyle/>
          <a:p>
            <a:pPr>
              <a:spcBef>
                <a:spcPct val="0"/>
              </a:spcBef>
            </a:pPr>
            <a:endParaRPr lang="de-DE" sz="2400" dirty="0">
              <a:latin typeface="Times" charset="0"/>
            </a:endParaRPr>
          </a:p>
        </p:txBody>
      </p:sp>
    </p:spTree>
    <p:extLst>
      <p:ext uri="{BB962C8B-B14F-4D97-AF65-F5344CB8AC3E}">
        <p14:creationId xmlns:p14="http://schemas.microsoft.com/office/powerpoint/2010/main" val="3668468805"/>
      </p:ext>
    </p:extLst>
  </p:cSld>
  <p:clrMapOvr>
    <a:masterClrMapping/>
  </p:clrMapOvr>
  <p:transition spd="med"/>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el und Inhalt">
    <p:bg>
      <p:bgPr>
        <a:solidFill>
          <a:schemeClr val="bg1"/>
        </a:solidFill>
        <a:effectLst/>
      </p:bgPr>
    </p:bg>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a:lvl9pPr>
          </a:lstStyle>
          <a:p>
            <a:pPr marL="355600" lvl="0" indent="-355600">
              <a:buFontTx/>
              <a:buBlip>
                <a:blip r:embed="rId3"/>
              </a:buBlip>
            </a:pPr>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kumimoji="0" lang="en-GB" sz="1800" b="0" i="0" u="none" strike="noStrike" kern="1200" cap="none" spc="0" normalizeH="0" baseline="0" noProof="0" dirty="0">
              <a:ln>
                <a:noFill/>
              </a:ln>
              <a:solidFill>
                <a:prstClr val="black">
                  <a:lumMod val="65000"/>
                  <a:lumOff val="35000"/>
                </a:prstClr>
              </a:solidFill>
              <a:effectLst/>
              <a:uLnTx/>
              <a:uFillTx/>
              <a:latin typeface="Rockwell"/>
              <a:ea typeface="+mn-ea"/>
              <a:cs typeface="+mn-cs"/>
            </a:endParaRPr>
          </a:p>
        </p:txBody>
      </p:sp>
      <p:sp>
        <p:nvSpPr>
          <p:cNvPr id="10" name="Titel 9"/>
          <p:cNvSpPr>
            <a:spLocks noGrp="1"/>
          </p:cNvSpPr>
          <p:nvPr>
            <p:ph type="title"/>
          </p:nvPr>
        </p:nvSpPr>
        <p:spPr/>
        <p:txBody>
          <a:bodyPr/>
          <a:lstStyle>
            <a:lvl1pPr>
              <a:defRPr>
                <a:latin typeface="Humanst521 Lt BT" panose="020B0402020204020304" pitchFamily="34" charset="0"/>
              </a:defRPr>
            </a:lvl1pPr>
          </a:lstStyle>
          <a:p>
            <a:r>
              <a:rPr lang="en-US" noProof="0" dirty="0" smtClean="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a:defRPr/>
            </a:pPr>
            <a:fld id="{EBC07571-3134-BB4B-B83F-1A9FE18D34F3}" type="slidenum">
              <a:rPr lang="de-DE" smtClean="0">
                <a:solidFill>
                  <a:srgbClr val="000000"/>
                </a:solidFill>
              </a:rPr>
              <a:pPr>
                <a:defRPr/>
              </a:pPr>
              <a:t>‹#›</a:t>
            </a:fld>
            <a:endParaRPr lang="de-DE" dirty="0">
              <a:solidFill>
                <a:srgbClr val="000000"/>
              </a:solidFill>
            </a:endParaRPr>
          </a:p>
        </p:txBody>
      </p:sp>
    </p:spTree>
    <p:extLst>
      <p:ext uri="{BB962C8B-B14F-4D97-AF65-F5344CB8AC3E}">
        <p14:creationId xmlns:p14="http://schemas.microsoft.com/office/powerpoint/2010/main" val="42229789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title"/>
          </p:nvPr>
        </p:nvSpPr>
        <p:spPr bwMode="auto">
          <a:xfrm>
            <a:off x="2077211" y="209561"/>
            <a:ext cx="5951173" cy="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dirty="0" smtClean="0">
                <a:effectLst/>
              </a:rPr>
              <a:t>Enter </a:t>
            </a:r>
            <a:r>
              <a:rPr lang="de-CH" dirty="0" err="1" smtClean="0">
                <a:effectLst/>
              </a:rPr>
              <a:t>slide</a:t>
            </a:r>
            <a:r>
              <a:rPr lang="de-CH" dirty="0" smtClean="0">
                <a:effectLst/>
              </a:rPr>
              <a:t> title</a:t>
            </a:r>
            <a:endParaRPr lang="en-GB" noProof="0" dirty="0"/>
          </a:p>
        </p:txBody>
      </p:sp>
      <p:sp>
        <p:nvSpPr>
          <p:cNvPr id="18" name="Foliennummernplatzhalter 5"/>
          <p:cNvSpPr>
            <a:spLocks noGrp="1"/>
          </p:cNvSpPr>
          <p:nvPr>
            <p:ph type="sldNum" sz="quarter" idx="4"/>
          </p:nvPr>
        </p:nvSpPr>
        <p:spPr>
          <a:xfrm>
            <a:off x="8206312" y="4968000"/>
            <a:ext cx="575742" cy="147638"/>
          </a:xfrm>
          <a:prstGeom prst="rect">
            <a:avLst/>
          </a:prstGeom>
        </p:spPr>
        <p:txBody>
          <a:bodyPr vert="horz" wrap="square" lIns="0" tIns="0" rIns="0" bIns="0" numCol="1" anchor="t" anchorCtr="0" compatLnSpc="1">
            <a:prstTxWarp prst="textNoShape">
              <a:avLst/>
            </a:prstTxWarp>
          </a:bodyPr>
          <a:lstStyle>
            <a:lvl1pPr>
              <a:spcBef>
                <a:spcPct val="0"/>
              </a:spcBef>
              <a:defRPr sz="800" smtClean="0">
                <a:latin typeface="+mn-lt"/>
              </a:defRPr>
            </a:lvl1p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a:t>
            </a:fld>
            <a:endParaRPr lang="de-DE" dirty="0">
              <a:latin typeface="Humanst521 BT" panose="020B0602020204020204" pitchFamily="34" charset="0"/>
            </a:endParaRPr>
          </a:p>
        </p:txBody>
      </p:sp>
      <p:sp>
        <p:nvSpPr>
          <p:cNvPr id="6" name="Rechteck 12"/>
          <p:cNvSpPr>
            <a:spLocks noChangeArrowheads="1"/>
          </p:cNvSpPr>
          <p:nvPr/>
        </p:nvSpPr>
        <p:spPr bwMode="auto">
          <a:xfrm>
            <a:off x="12" y="1059659"/>
            <a:ext cx="612000" cy="612000"/>
          </a:xfrm>
          <a:prstGeom prst="rect">
            <a:avLst/>
          </a:prstGeom>
          <a:solidFill>
            <a:srgbClr val="B9B9B9"/>
          </a:solidFill>
          <a:ln>
            <a:noFill/>
          </a:ln>
          <a:extLst/>
        </p:spPr>
        <p:txBody>
          <a:bodyPr/>
          <a:lstStyle/>
          <a:p>
            <a:pPr>
              <a:spcBef>
                <a:spcPct val="0"/>
              </a:spcBef>
            </a:pPr>
            <a:endParaRPr lang="de-DE" sz="2400" dirty="0">
              <a:latin typeface="Times" charset="0"/>
            </a:endParaRPr>
          </a:p>
        </p:txBody>
      </p:sp>
      <p:sp>
        <p:nvSpPr>
          <p:cNvPr id="2" name="Textplatzhalter 1"/>
          <p:cNvSpPr>
            <a:spLocks noGrp="1"/>
          </p:cNvSpPr>
          <p:nvPr>
            <p:ph type="body" idx="1"/>
          </p:nvPr>
        </p:nvSpPr>
        <p:spPr>
          <a:xfrm>
            <a:off x="1043000" y="1006082"/>
            <a:ext cx="7742237" cy="3509963"/>
          </a:xfrm>
          <a:prstGeom prst="rect">
            <a:avLst/>
          </a:prstGeom>
        </p:spPr>
        <p:txBody>
          <a:bodyPr vert="horz" lIns="0" tIns="0" rIns="0" bIns="0" rtlCol="0">
            <a:noAutofit/>
          </a:body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pic>
        <p:nvPicPr>
          <p:cNvPr id="8" name="Bild 14" descr="PSI-Logo_narrow_30k.eps"/>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bwMode="auto">
          <a:xfrm>
            <a:off x="812055" y="220142"/>
            <a:ext cx="1015200" cy="36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085595" y="45897"/>
            <a:ext cx="988951" cy="769463"/>
          </a:xfrm>
          <a:prstGeom prst="rect">
            <a:avLst/>
          </a:prstGeom>
        </p:spPr>
      </p:pic>
    </p:spTree>
  </p:cSld>
  <p:clrMap bg1="lt1" tx1="dk1" bg2="lt2" tx2="dk2" accent1="accent1" accent2="accent2" accent3="accent3" accent4="accent4" accent5="accent5" accent6="accent6" hlink="hlink" folHlink="folHlink"/>
  <p:sldLayoutIdLst>
    <p:sldLayoutId id="2147483989" r:id="rId1"/>
    <p:sldLayoutId id="2147483974" r:id="rId2"/>
    <p:sldLayoutId id="2147483976" r:id="rId3"/>
    <p:sldLayoutId id="2147483973" r:id="rId4"/>
    <p:sldLayoutId id="2147483977" r:id="rId5"/>
    <p:sldLayoutId id="2147483979" r:id="rId6"/>
    <p:sldLayoutId id="2147483978" r:id="rId7"/>
    <p:sldLayoutId id="2147483980" r:id="rId8"/>
    <p:sldLayoutId id="2147483990" r:id="rId9"/>
    <p:sldLayoutId id="2147483991" r:id="rId10"/>
    <p:sldLayoutId id="2147483992" r:id="rId11"/>
    <p:sldLayoutId id="2147483993" r:id="rId12"/>
    <p:sldLayoutId id="2147483995" r:id="rId13"/>
    <p:sldLayoutId id="2147483996" r:id="rId14"/>
    <p:sldLayoutId id="2147483997" r:id="rId15"/>
    <p:sldLayoutId id="2147484001" r:id="rId16"/>
    <p:sldLayoutId id="2147484002" r:id="rId17"/>
    <p:sldLayoutId id="2147484003" r:id="rId18"/>
  </p:sldLayoutIdLst>
  <p:transition spd="med"/>
  <p:timing>
    <p:tnLst>
      <p:par>
        <p:cTn id="1" dur="indefinite" restart="never" nodeType="tmRoot"/>
      </p:par>
    </p:tnLst>
  </p:timing>
  <p:hf hdr="0"/>
  <p:txStyles>
    <p:titleStyle>
      <a:lvl1pPr marL="0" marR="0" indent="0" algn="l" defTabSz="914400" rtl="0" eaLnBrk="1" fontAlgn="base" latinLnBrk="0" hangingPunct="1">
        <a:lnSpc>
          <a:spcPct val="100000"/>
        </a:lnSpc>
        <a:spcBef>
          <a:spcPct val="0"/>
        </a:spcBef>
        <a:spcAft>
          <a:spcPct val="0"/>
        </a:spcAft>
        <a:buClrTx/>
        <a:buSzTx/>
        <a:buFontTx/>
        <a:buNone/>
        <a:tabLst/>
        <a:defRPr sz="2400" kern="1000" spc="0">
          <a:solidFill>
            <a:srgbClr val="686868"/>
          </a:solidFill>
          <a:latin typeface="Humanst521 BT" panose="020B0602020204020204" pitchFamily="34" charset="0"/>
          <a:ea typeface="+mj-ea"/>
          <a:cs typeface="+mj-cs"/>
        </a:defRPr>
      </a:lvl1pPr>
      <a:lvl2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2pPr>
      <a:lvl3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3pPr>
      <a:lvl4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4pPr>
      <a:lvl5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5pPr>
      <a:lvl6pPr marL="457178" algn="l" rtl="0" eaLnBrk="1" fontAlgn="base" hangingPunct="1">
        <a:spcBef>
          <a:spcPct val="0"/>
        </a:spcBef>
        <a:spcAft>
          <a:spcPct val="0"/>
        </a:spcAft>
        <a:defRPr sz="3200" b="1">
          <a:solidFill>
            <a:schemeClr val="tx2"/>
          </a:solidFill>
          <a:latin typeface="Arial Narrow" pitchFamily="34" charset="0"/>
        </a:defRPr>
      </a:lvl6pPr>
      <a:lvl7pPr marL="914354" algn="l" rtl="0" eaLnBrk="1" fontAlgn="base" hangingPunct="1">
        <a:spcBef>
          <a:spcPct val="0"/>
        </a:spcBef>
        <a:spcAft>
          <a:spcPct val="0"/>
        </a:spcAft>
        <a:defRPr sz="3200" b="1">
          <a:solidFill>
            <a:schemeClr val="tx2"/>
          </a:solidFill>
          <a:latin typeface="Arial Narrow" pitchFamily="34" charset="0"/>
        </a:defRPr>
      </a:lvl7pPr>
      <a:lvl8pPr marL="1371532" algn="l" rtl="0" eaLnBrk="1" fontAlgn="base" hangingPunct="1">
        <a:spcBef>
          <a:spcPct val="0"/>
        </a:spcBef>
        <a:spcAft>
          <a:spcPct val="0"/>
        </a:spcAft>
        <a:defRPr sz="3200" b="1">
          <a:solidFill>
            <a:schemeClr val="tx2"/>
          </a:solidFill>
          <a:latin typeface="Arial Narrow" pitchFamily="34" charset="0"/>
        </a:defRPr>
      </a:lvl8pPr>
      <a:lvl9pPr marL="1828709" algn="l" rtl="0" eaLnBrk="1" fontAlgn="base" hangingPunct="1">
        <a:spcBef>
          <a:spcPct val="0"/>
        </a:spcBef>
        <a:spcAft>
          <a:spcPct val="0"/>
        </a:spcAft>
        <a:defRPr sz="3200" b="1">
          <a:solidFill>
            <a:schemeClr val="tx2"/>
          </a:solidFill>
          <a:latin typeface="Arial Narrow" pitchFamily="34" charset="0"/>
        </a:defRPr>
      </a:lvl9pPr>
    </p:titleStyle>
    <p:bodyStyle>
      <a:lvl1pPr marL="177792" indent="-177792" algn="l" rtl="0" eaLnBrk="1" fontAlgn="base" hangingPunct="1">
        <a:lnSpc>
          <a:spcPct val="110000"/>
        </a:lnSpc>
        <a:spcBef>
          <a:spcPct val="0"/>
        </a:spcBef>
        <a:spcAft>
          <a:spcPct val="0"/>
        </a:spcAft>
        <a:buClr>
          <a:schemeClr val="tx1"/>
        </a:buClr>
        <a:buFont typeface="Arial" panose="020B0604020202020204" pitchFamily="34" charset="0"/>
        <a:buChar char="•"/>
        <a:defRPr sz="1700" kern="1200" spc="0" baseline="0">
          <a:solidFill>
            <a:schemeClr val="tx1"/>
          </a:solidFill>
          <a:latin typeface="Humanst521 Lt BT" panose="020B0402020204020304" pitchFamily="34" charset="0"/>
          <a:ea typeface="+mn-ea"/>
          <a:cs typeface="+mn-cs"/>
        </a:defRPr>
      </a:lvl1pPr>
      <a:lvl2pPr marL="355582" indent="-177792"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sz="1700" kern="1200" spc="0" baseline="0">
          <a:solidFill>
            <a:schemeClr val="tx1"/>
          </a:solidFill>
          <a:latin typeface="Humanst521 Lt BT" panose="020B0402020204020304" pitchFamily="34" charset="0"/>
          <a:ea typeface="+mn-ea"/>
          <a:cs typeface="+mn-cs"/>
        </a:defRPr>
      </a:lvl2pPr>
      <a:lvl3pPr marL="355582" indent="184142" algn="l" rtl="0" eaLnBrk="1" fontAlgn="base" hangingPunct="1">
        <a:lnSpc>
          <a:spcPct val="110000"/>
        </a:lnSpc>
        <a:spcBef>
          <a:spcPct val="0"/>
        </a:spcBef>
        <a:spcAft>
          <a:spcPct val="0"/>
        </a:spcAft>
        <a:buFont typeface="Symbol" panose="05050102010706020507" pitchFamily="18" charset="2"/>
        <a:buChar char="-"/>
        <a:defRPr sz="1700" spc="0" baseline="0">
          <a:solidFill>
            <a:schemeClr val="tx1"/>
          </a:solidFill>
          <a:latin typeface="Humanst521 Lt BT" panose="020B0402020204020304" pitchFamily="34" charset="0"/>
          <a:ea typeface="ＭＳ Ｐゴシック" charset="-128"/>
          <a:cs typeface="ＭＳ Ｐゴシック" charset="-128"/>
        </a:defRPr>
      </a:lvl3pPr>
      <a:lvl4pPr marL="717515"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Humanst521 Lt BT" panose="020B0402020204020304" pitchFamily="34" charset="0"/>
          <a:ea typeface="ＭＳ Ｐゴシック" charset="0"/>
          <a:cs typeface="ＭＳ Ｐゴシック" charset="0"/>
        </a:defRPr>
      </a:lvl4pPr>
      <a:lvl5pPr marL="895306"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Humanst521 Lt BT" panose="020B0402020204020304" pitchFamily="34" charset="0"/>
          <a:ea typeface="+mn-ea"/>
          <a:cs typeface="ＭＳ Ｐゴシック" charset="0"/>
        </a:defRPr>
      </a:lvl5pPr>
      <a:lvl6pPr marL="1074685"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Humanst521 Lt BT" panose="020B0402020204020304" pitchFamily="34" charset="0"/>
          <a:ea typeface="+mn-ea"/>
        </a:defRPr>
      </a:lvl6pPr>
      <a:lvl7pPr marL="1257238" indent="-182554"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Humanst521 Lt BT" panose="020B0402020204020304" pitchFamily="34" charset="0"/>
          <a:ea typeface="+mn-ea"/>
        </a:defRPr>
      </a:lvl7pPr>
      <a:lvl8pPr marL="1436616"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Humanst521 Lt BT" panose="020B0402020204020304" pitchFamily="34" charset="0"/>
          <a:ea typeface="+mn-ea"/>
        </a:defRPr>
      </a:lvl8pPr>
      <a:lvl9pPr marL="1614408" indent="-177792"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Humanst521 Lt BT" panose="020B0402020204020304" pitchFamily="34" charset="0"/>
          <a:ea typeface="+mn-ea"/>
        </a:defRPr>
      </a:lvl9pPr>
    </p:bodyStyle>
    <p:otherStyle>
      <a:defPPr>
        <a:defRPr lang="de-DE"/>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66.jpeg"/><Relationship Id="rId1" Type="http://schemas.openxmlformats.org/officeDocument/2006/relationships/slideLayout" Target="../slideLayouts/slideLayout12.xml"/><Relationship Id="rId6" Type="http://schemas.openxmlformats.org/officeDocument/2006/relationships/image" Target="../media/image68.png"/><Relationship Id="rId11" Type="http://schemas.openxmlformats.org/officeDocument/2006/relationships/image" Target="../media/image69.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67.jpg"/></Relationships>
</file>

<file path=ppt/slides/_rels/slide1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70.jpeg"/><Relationship Id="rId1" Type="http://schemas.openxmlformats.org/officeDocument/2006/relationships/slideLayout" Target="../slideLayouts/slideLayout4.xml"/><Relationship Id="rId4" Type="http://schemas.openxmlformats.org/officeDocument/2006/relationships/image" Target="../media/image71.jpeg"/></Relationships>
</file>

<file path=ppt/slides/_rels/slide1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73.png"/><Relationship Id="rId7" Type="http://schemas.openxmlformats.org/officeDocument/2006/relationships/image" Target="../media/image10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77.tmp"/><Relationship Id="rId5" Type="http://schemas.openxmlformats.org/officeDocument/2006/relationships/image" Target="../media/image90.png"/><Relationship Id="rId4" Type="http://schemas.openxmlformats.org/officeDocument/2006/relationships/image" Target="../media/image76.png"/><Relationship Id="rId9" Type="http://schemas.openxmlformats.org/officeDocument/2006/relationships/image" Target="../media/image9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88.png"/><Relationship Id="rId5" Type="http://schemas.openxmlformats.org/officeDocument/2006/relationships/image" Target="../media/image108.png"/><Relationship Id="rId4" Type="http://schemas.openxmlformats.org/officeDocument/2006/relationships/image" Target="../media/image78.jpeg"/></Relationships>
</file>

<file path=ppt/slides/_rels/slide14.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93.emf"/><Relationship Id="rId2" Type="http://schemas.openxmlformats.org/officeDocument/2006/relationships/image" Target="../media/image89.png"/><Relationship Id="rId1" Type="http://schemas.openxmlformats.org/officeDocument/2006/relationships/slideLayout" Target="../slideLayouts/slideLayout4.xml"/><Relationship Id="rId6" Type="http://schemas.openxmlformats.org/officeDocument/2006/relationships/image" Target="../media/image92.jpeg"/><Relationship Id="rId5" Type="http://schemas.microsoft.com/office/2007/relationships/hdphoto" Target="../media/hdphoto1.wdp"/><Relationship Id="rId4" Type="http://schemas.openxmlformats.org/officeDocument/2006/relationships/image" Target="../media/image91.png"/></Relationships>
</file>

<file path=ppt/slides/_rels/slide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00.png"/></Relationships>
</file>

<file path=ppt/slides/_rels/slide16.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4.png"/><Relationship Id="rId7" Type="http://schemas.openxmlformats.org/officeDocument/2006/relationships/image" Target="../media/image110.emf"/><Relationship Id="rId2" Type="http://schemas.openxmlformats.org/officeDocument/2006/relationships/image" Target="../media/image103.png"/><Relationship Id="rId1" Type="http://schemas.openxmlformats.org/officeDocument/2006/relationships/slideLayout" Target="../slideLayouts/slideLayout10.xml"/><Relationship Id="rId6" Type="http://schemas.openxmlformats.org/officeDocument/2006/relationships/image" Target="../media/image109.png"/><Relationship Id="rId5" Type="http://schemas.openxmlformats.org/officeDocument/2006/relationships/image" Target="../media/image107.png"/><Relationship Id="rId4" Type="http://schemas.openxmlformats.org/officeDocument/2006/relationships/image" Target="../media/image106.png"/></Relationships>
</file>

<file path=ppt/slides/_rels/slide1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0.xml"/><Relationship Id="rId6" Type="http://schemas.openxmlformats.org/officeDocument/2006/relationships/image" Target="../media/image830.png"/><Relationship Id="rId5" Type="http://schemas.openxmlformats.org/officeDocument/2006/relationships/image" Target="../media/image821.png"/><Relationship Id="rId4" Type="http://schemas.openxmlformats.org/officeDocument/2006/relationships/image" Target="../media/image811.png"/></Relationships>
</file>

<file path=ppt/slides/_rels/slide1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116.png"/><Relationship Id="rId4" Type="http://schemas.openxmlformats.org/officeDocument/2006/relationships/image" Target="../media/image115.png"/></Relationships>
</file>

<file path=ppt/slides/_rels/slide1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18.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8.xml"/><Relationship Id="rId4" Type="http://schemas.openxmlformats.org/officeDocument/2006/relationships/image" Target="../media/image1180.png"/></Relationships>
</file>

<file path=ppt/slides/_rels/slide21.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emf"/><Relationship Id="rId1" Type="http://schemas.openxmlformats.org/officeDocument/2006/relationships/slideLayout" Target="../slideLayouts/slideLayout18.xml"/><Relationship Id="rId5" Type="http://schemas.openxmlformats.org/officeDocument/2006/relationships/image" Target="../media/image123.emf"/><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129.png"/></Relationships>
</file>

<file path=ppt/slides/_rels/slide2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3.xml"/><Relationship Id="rId4" Type="http://schemas.openxmlformats.org/officeDocument/2006/relationships/image" Target="../media/image132.png"/></Relationships>
</file>

<file path=ppt/slides/_rels/slide29.xml.rels><?xml version="1.0" encoding="UTF-8" standalone="yes"?>
<Relationships xmlns="http://schemas.openxmlformats.org/package/2006/relationships"><Relationship Id="rId3" Type="http://schemas.openxmlformats.org/officeDocument/2006/relationships/image" Target="../media/image133.gif"/><Relationship Id="rId2" Type="http://schemas.openxmlformats.org/officeDocument/2006/relationships/image" Target="../media/image137.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4.png"/><Relationship Id="rId1" Type="http://schemas.openxmlformats.org/officeDocument/2006/relationships/slideLayout" Target="../slideLayouts/slideLayout10.xml"/><Relationship Id="rId4" Type="http://schemas.openxmlformats.org/officeDocument/2006/relationships/image" Target="../media/image135.png"/></Relationships>
</file>

<file path=ppt/slides/_rels/slide3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42.png"/><Relationship Id="rId1" Type="http://schemas.openxmlformats.org/officeDocument/2006/relationships/slideLayout" Target="../slideLayouts/slideLayout4.xml"/><Relationship Id="rId4" Type="http://schemas.openxmlformats.org/officeDocument/2006/relationships/image" Target="../media/image138.png"/></Relationships>
</file>

<file path=ppt/slides/_rels/slide3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9.png"/><Relationship Id="rId1" Type="http://schemas.openxmlformats.org/officeDocument/2006/relationships/slideLayout" Target="../slideLayouts/slideLayout4.xml"/><Relationship Id="rId4" Type="http://schemas.openxmlformats.org/officeDocument/2006/relationships/image" Target="../media/image146.png"/></Relationships>
</file>

<file path=ppt/slides/_rels/slide3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34.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45.tmp"/><Relationship Id="rId5" Type="http://schemas.openxmlformats.org/officeDocument/2006/relationships/image" Target="../media/image152.png"/><Relationship Id="rId4" Type="http://schemas.openxmlformats.org/officeDocument/2006/relationships/image" Target="../media/image151.png"/><Relationship Id="rId9" Type="http://schemas.openxmlformats.org/officeDocument/2006/relationships/image" Target="../media/image147.png"/></Relationships>
</file>

<file path=ppt/slides/_rels/slide35.xml.rels><?xml version="1.0" encoding="UTF-8" standalone="yes"?>
<Relationships xmlns="http://schemas.openxmlformats.org/package/2006/relationships"><Relationship Id="rId3" Type="http://schemas.openxmlformats.org/officeDocument/2006/relationships/image" Target="../media/image149.tmp"/><Relationship Id="rId2" Type="http://schemas.openxmlformats.org/officeDocument/2006/relationships/image" Target="../media/image148.tmp"/><Relationship Id="rId1" Type="http://schemas.openxmlformats.org/officeDocument/2006/relationships/slideLayout" Target="../slideLayouts/slideLayout4.xml"/><Relationship Id="rId5" Type="http://schemas.openxmlformats.org/officeDocument/2006/relationships/image" Target="../media/image151.tmp"/><Relationship Id="rId4" Type="http://schemas.openxmlformats.org/officeDocument/2006/relationships/image" Target="../media/image150.tmp"/></Relationships>
</file>

<file path=ppt/slides/_rels/slide3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3.png"/><Relationship Id="rId1" Type="http://schemas.openxmlformats.org/officeDocument/2006/relationships/slideLayout" Target="../slideLayouts/slideLayout11.xml"/><Relationship Id="rId4" Type="http://schemas.openxmlformats.org/officeDocument/2006/relationships/image" Target="../media/image157.png"/></Relationships>
</file>

<file path=ppt/slides/_rels/slide38.xml.rels><?xml version="1.0" encoding="UTF-8" standalone="yes"?>
<Relationships xmlns="http://schemas.openxmlformats.org/package/2006/relationships"><Relationship Id="rId2" Type="http://schemas.openxmlformats.org/officeDocument/2006/relationships/image" Target="../media/image158.tmp"/><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72.png"/><Relationship Id="rId2" Type="http://schemas.openxmlformats.org/officeDocument/2006/relationships/image" Target="../media/image159.png"/><Relationship Id="rId1" Type="http://schemas.openxmlformats.org/officeDocument/2006/relationships/slideLayout" Target="../slideLayouts/slideLayout10.xml"/><Relationship Id="rId6" Type="http://schemas.openxmlformats.org/officeDocument/2006/relationships/image" Target="../media/image171.png"/><Relationship Id="rId5" Type="http://schemas.openxmlformats.org/officeDocument/2006/relationships/image" Target="../media/image164.png"/><Relationship Id="rId4" Type="http://schemas.openxmlformats.org/officeDocument/2006/relationships/image" Target="../media/image163.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7.png"/><Relationship Id="rId1" Type="http://schemas.openxmlformats.org/officeDocument/2006/relationships/slideLayout" Target="../slideLayouts/slideLayout9.xml"/><Relationship Id="rId5" Type="http://schemas.openxmlformats.org/officeDocument/2006/relationships/image" Target="../media/image70.png"/><Relationship Id="rId4" Type="http://schemas.openxmlformats.org/officeDocument/2006/relationships/image" Target="../media/image35.png"/></Relationships>
</file>

<file path=ppt/slides/_rels/slide40.xml.rels><?xml version="1.0" encoding="UTF-8" standalone="yes"?>
<Relationships xmlns="http://schemas.openxmlformats.org/package/2006/relationships"><Relationship Id="rId8" Type="http://schemas.openxmlformats.org/officeDocument/2006/relationships/image" Target="../media/image170.jpeg"/><Relationship Id="rId13" Type="http://schemas.openxmlformats.org/officeDocument/2006/relationships/image" Target="../media/image176.png"/><Relationship Id="rId18" Type="http://schemas.openxmlformats.org/officeDocument/2006/relationships/image" Target="../media/image179.jpeg"/><Relationship Id="rId3" Type="http://schemas.openxmlformats.org/officeDocument/2006/relationships/image" Target="../media/image166.png"/><Relationship Id="rId21" Type="http://schemas.openxmlformats.org/officeDocument/2006/relationships/image" Target="../media/image182.jpeg"/><Relationship Id="rId7" Type="http://schemas.openxmlformats.org/officeDocument/2006/relationships/image" Target="../media/image169.jpeg"/><Relationship Id="rId12" Type="http://schemas.openxmlformats.org/officeDocument/2006/relationships/image" Target="../media/image175.jpeg"/><Relationship Id="rId17" Type="http://schemas.openxmlformats.org/officeDocument/2006/relationships/image" Target="../media/image178.jpeg"/><Relationship Id="rId2" Type="http://schemas.openxmlformats.org/officeDocument/2006/relationships/image" Target="../media/image165.tmp"/><Relationship Id="rId16" Type="http://schemas.microsoft.com/office/2007/relationships/hdphoto" Target="../media/hdphoto4.wdp"/><Relationship Id="rId20" Type="http://schemas.openxmlformats.org/officeDocument/2006/relationships/image" Target="../media/image181.jpeg"/><Relationship Id="rId1" Type="http://schemas.openxmlformats.org/officeDocument/2006/relationships/slideLayout" Target="../slideLayouts/slideLayout4.xml"/><Relationship Id="rId6" Type="http://schemas.openxmlformats.org/officeDocument/2006/relationships/image" Target="../media/image168.jpeg"/><Relationship Id="rId11" Type="http://schemas.openxmlformats.org/officeDocument/2006/relationships/image" Target="../media/image174.jpg"/><Relationship Id="rId5" Type="http://schemas.openxmlformats.org/officeDocument/2006/relationships/image" Target="../media/image167.jpeg"/><Relationship Id="rId15" Type="http://schemas.openxmlformats.org/officeDocument/2006/relationships/image" Target="../media/image177.png"/><Relationship Id="rId23" Type="http://schemas.openxmlformats.org/officeDocument/2006/relationships/image" Target="../media/image184.jpeg"/><Relationship Id="rId10" Type="http://schemas.openxmlformats.org/officeDocument/2006/relationships/image" Target="../media/image173.png"/><Relationship Id="rId19" Type="http://schemas.openxmlformats.org/officeDocument/2006/relationships/image" Target="../media/image180.jpeg"/><Relationship Id="rId4" Type="http://schemas.microsoft.com/office/2007/relationships/hdphoto" Target="../media/hdphoto2.wdp"/><Relationship Id="rId9" Type="http://schemas.openxmlformats.org/officeDocument/2006/relationships/image" Target="../media/image171.jpeg"/><Relationship Id="rId14" Type="http://schemas.microsoft.com/office/2007/relationships/hdphoto" Target="../media/hdphoto3.wdp"/><Relationship Id="rId22" Type="http://schemas.openxmlformats.org/officeDocument/2006/relationships/image" Target="../media/image183.jpeg"/></Relationships>
</file>

<file path=ppt/slides/_rels/slide41.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186.wmf"/><Relationship Id="rId4" Type="http://schemas.openxmlformats.org/officeDocument/2006/relationships/oleObject" Target="../embeddings/oleObject1.bin"/></Relationships>
</file>

<file path=ppt/slides/_rels/slide44.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189.tmp"/><Relationship Id="rId2" Type="http://schemas.openxmlformats.org/officeDocument/2006/relationships/image" Target="../media/image196.png"/><Relationship Id="rId1" Type="http://schemas.openxmlformats.org/officeDocument/2006/relationships/slideLayout" Target="../slideLayouts/slideLayout10.xml"/><Relationship Id="rId4" Type="http://schemas.openxmlformats.org/officeDocument/2006/relationships/image" Target="../media/image190.jpeg"/></Relationships>
</file>

<file path=ppt/slides/_rels/slide46.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199.png"/><Relationship Id="rId7" Type="http://schemas.openxmlformats.org/officeDocument/2006/relationships/image" Target="../media/image193.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92.png"/><Relationship Id="rId5" Type="http://schemas.openxmlformats.org/officeDocument/2006/relationships/image" Target="../media/image201.png"/><Relationship Id="rId4" Type="http://schemas.openxmlformats.org/officeDocument/2006/relationships/image" Target="../media/image191.jpe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0.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3.xml"/><Relationship Id="rId16"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0.png"/><Relationship Id="rId9" Type="http://schemas.openxmlformats.org/officeDocument/2006/relationships/image" Target="../media/image40.png"/><Relationship Id="rId14"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50.png"/><Relationship Id="rId15" Type="http://schemas.openxmlformats.org/officeDocument/2006/relationships/image" Target="../media/image59.png"/><Relationship Id="rId10" Type="http://schemas.openxmlformats.org/officeDocument/2006/relationships/image" Target="../media/image42.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1.xml"/><Relationship Id="rId5" Type="http://schemas.openxmlformats.org/officeDocument/2006/relationships/image" Target="../media/image74.png"/><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notesSlide" Target="../notesSlides/notesSlide6.xml"/><Relationship Id="rId7" Type="http://schemas.openxmlformats.org/officeDocument/2006/relationships/image" Target="../media/image65.png"/><Relationship Id="rId12" Type="http://schemas.openxmlformats.org/officeDocument/2006/relationships/image" Target="../media/image83.png"/><Relationship Id="rId2" Type="http://schemas.openxmlformats.org/officeDocument/2006/relationships/slideLayout" Target="../slideLayouts/slideLayout10.xml"/><Relationship Id="rId16" Type="http://schemas.openxmlformats.org/officeDocument/2006/relationships/image" Target="../media/image87.png"/><Relationship Id="rId1" Type="http://schemas.openxmlformats.org/officeDocument/2006/relationships/tags" Target="../tags/tag1.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64.pn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en-GB" dirty="0" smtClean="0"/>
              <a:t>Search for a muon EDM </a:t>
            </a:r>
            <a:br>
              <a:rPr lang="en-GB" dirty="0" smtClean="0"/>
            </a:br>
            <a:endParaRPr lang="en-GB" dirty="0"/>
          </a:p>
        </p:txBody>
      </p:sp>
      <p:sp>
        <p:nvSpPr>
          <p:cNvPr id="9" name="Untertitel 8"/>
          <p:cNvSpPr>
            <a:spLocks noGrp="1"/>
          </p:cNvSpPr>
          <p:nvPr>
            <p:ph type="subTitle" sz="quarter" idx="1"/>
          </p:nvPr>
        </p:nvSpPr>
        <p:spPr/>
        <p:txBody>
          <a:bodyPr/>
          <a:lstStyle/>
          <a:p>
            <a:r>
              <a:rPr lang="en-GB" noProof="0" dirty="0" smtClean="0"/>
              <a:t>Philipp Schmidt-Wellenburg  :: Scientist ::  Paul Scherrer Institute</a:t>
            </a:r>
            <a:endParaRPr lang="en-GB" noProof="0" dirty="0"/>
          </a:p>
        </p:txBody>
      </p:sp>
      <p:sp>
        <p:nvSpPr>
          <p:cNvPr id="10" name="Textplatzhalter 9"/>
          <p:cNvSpPr>
            <a:spLocks noGrp="1"/>
          </p:cNvSpPr>
          <p:nvPr>
            <p:ph type="body" sz="quarter" idx="11"/>
          </p:nvPr>
        </p:nvSpPr>
        <p:spPr/>
        <p:txBody>
          <a:bodyPr/>
          <a:lstStyle/>
          <a:p>
            <a:r>
              <a:rPr lang="en-US" dirty="0" smtClean="0"/>
              <a:t>Muon4Future, Venice, 05/30/23</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47664" y="4560333"/>
            <a:ext cx="2088232" cy="52969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23928" y="4731990"/>
            <a:ext cx="2179873" cy="358033"/>
          </a:xfrm>
          <a:prstGeom prst="rect">
            <a:avLst/>
          </a:prstGeom>
        </p:spPr>
      </p:pic>
    </p:spTree>
    <p:extLst>
      <p:ext uri="{BB962C8B-B14F-4D97-AF65-F5344CB8AC3E}">
        <p14:creationId xmlns:p14="http://schemas.microsoft.com/office/powerpoint/2010/main" val="1859313940"/>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Content Placeholder 33"/>
          <p:cNvPicPr>
            <a:picLocks noGrp="1" noChangeAspect="1"/>
          </p:cNvPicPr>
          <p:nvPr>
            <p:ph sz="quarter" idx="13"/>
          </p:nvPr>
        </p:nvPicPr>
        <p:blipFill rotWithShape="1">
          <a:blip r:embed="rId2" cstate="screen">
            <a:extLst>
              <a:ext uri="{28A0092B-C50C-407E-A947-70E740481C1C}">
                <a14:useLocalDpi xmlns:a14="http://schemas.microsoft.com/office/drawing/2010/main"/>
              </a:ext>
            </a:extLst>
          </a:blip>
          <a:srcRect/>
          <a:stretch/>
        </p:blipFill>
        <p:spPr>
          <a:xfrm rot="5400000">
            <a:off x="-479177" y="1109618"/>
            <a:ext cx="4493133" cy="3554267"/>
          </a:xfrm>
        </p:spPr>
      </p:pic>
      <mc:AlternateContent xmlns:mc="http://schemas.openxmlformats.org/markup-compatibility/2006" xmlns:a14="http://schemas.microsoft.com/office/drawing/2010/main">
        <mc:Choice Requires="a14">
          <p:sp>
            <p:nvSpPr>
              <p:cNvPr id="3" name="Title 2"/>
              <p:cNvSpPr>
                <a:spLocks noGrp="1"/>
              </p:cNvSpPr>
              <p:nvPr>
                <p:ph type="title"/>
              </p:nvPr>
            </p:nvSpPr>
            <p:spPr>
              <a:xfrm>
                <a:off x="2265528" y="54324"/>
                <a:ext cx="6708025" cy="381375"/>
              </a:xfrm>
            </p:spPr>
            <p:txBody>
              <a:bodyPr/>
              <a:lstStyle/>
              <a:p>
                <a:r>
                  <a:rPr lang="en-US" dirty="0" smtClean="0"/>
                  <a:t>A search for a </a:t>
                </a:r>
                <a14:m>
                  <m:oMath xmlns:m="http://schemas.openxmlformats.org/officeDocument/2006/math">
                    <m:r>
                      <a:rPr lang="en-US" b="0" i="1" dirty="0" smtClean="0">
                        <a:latin typeface="Cambria Math"/>
                      </a:rPr>
                      <m:t>𝜇</m:t>
                    </m:r>
                  </m:oMath>
                </a14:m>
                <a:r>
                  <a:rPr lang="en-US" dirty="0" smtClean="0"/>
                  <a:t>EDM at PSI</a:t>
                </a:r>
                <a:endParaRPr lang="en-US" dirty="0"/>
              </a:p>
            </p:txBody>
          </p:sp>
        </mc:Choice>
        <mc:Fallback xmlns="">
          <p:sp>
            <p:nvSpPr>
              <p:cNvPr id="3" name="Title 2"/>
              <p:cNvSpPr>
                <a:spLocks noGrp="1" noRot="1" noChangeAspect="1" noMove="1" noResize="1" noEditPoints="1" noAdjustHandles="1" noChangeArrowheads="1" noChangeShapeType="1" noTextEdit="1"/>
              </p:cNvSpPr>
              <p:nvPr>
                <p:ph type="title"/>
              </p:nvPr>
            </p:nvSpPr>
            <p:spPr>
              <a:xfrm>
                <a:off x="2265528" y="54324"/>
                <a:ext cx="6708025" cy="381375"/>
              </a:xfrm>
              <a:blipFill>
                <a:blip r:embed="rId3"/>
                <a:stretch>
                  <a:fillRect l="-2818" t="-25806" b="-45161"/>
                </a:stretch>
              </a:blipFill>
            </p:spPr>
            <p:txBody>
              <a:bodyPr/>
              <a:lstStyle/>
              <a:p>
                <a:r>
                  <a:rPr lang="en-US">
                    <a:noFill/>
                  </a:rPr>
                  <a:t> </a:t>
                </a:r>
              </a:p>
            </p:txBody>
          </p:sp>
        </mc:Fallback>
      </mc:AlternateContent>
      <p:pic>
        <p:nvPicPr>
          <p:cNvPr id="44" name="Content Placeholder 43"/>
          <p:cNvPicPr>
            <a:picLocks noGrp="1" noChangeAspect="1"/>
          </p:cNvPicPr>
          <p:nvPr>
            <p:ph sz="quarter" idx="18"/>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26582" y="457778"/>
            <a:ext cx="3381752" cy="4682427"/>
          </a:xfrm>
        </p:spPr>
      </p:pic>
      <p:sp>
        <p:nvSpPr>
          <p:cNvPr id="5" name="Slide Number Placeholder 4"/>
          <p:cNvSpPr>
            <a:spLocks noGrp="1"/>
          </p:cNvSpPr>
          <p:nvPr>
            <p:ph type="sldNum"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BC07571-3134-BB4B-B83F-1A9FE18D34F3}" type="slidenum">
              <a:rPr kumimoji="0" lang="de-DE" sz="900" b="0" i="0" u="none" strike="noStrike" kern="1200" cap="none" spc="0" normalizeH="0" baseline="0" noProof="0" smtClean="0">
                <a:ln>
                  <a:noFill/>
                </a:ln>
                <a:solidFill>
                  <a:srgbClr val="000000"/>
                </a:solidFill>
                <a:effectLst/>
                <a:uLnTx/>
                <a:uFillTx/>
                <a:latin typeface="Humanst521 Lt BT"/>
                <a:cs typeface="Arial"/>
              </a:rPr>
              <a:pPr marL="0" marR="0" lvl="0" indent="0" algn="l" defTabSz="914400" rtl="0" eaLnBrk="0" fontAlgn="base" latinLnBrk="0" hangingPunct="0">
                <a:lnSpc>
                  <a:spcPct val="100000"/>
                </a:lnSpc>
                <a:spcBef>
                  <a:spcPct val="0"/>
                </a:spcBef>
                <a:spcAft>
                  <a:spcPct val="0"/>
                </a:spcAft>
                <a:buClrTx/>
                <a:buSzTx/>
                <a:buFontTx/>
                <a:buNone/>
                <a:tabLst/>
                <a:defRPr/>
              </a:pPr>
              <a:t>10</a:t>
            </a:fld>
            <a:endParaRPr kumimoji="0" lang="de-DE" sz="900" b="0" i="0" u="none" strike="noStrike" kern="1200" cap="none" spc="0" normalizeH="0" baseline="0" noProof="0" dirty="0">
              <a:ln>
                <a:noFill/>
              </a:ln>
              <a:solidFill>
                <a:srgbClr val="000000"/>
              </a:solidFill>
              <a:effectLst/>
              <a:uLnTx/>
              <a:uFillTx/>
              <a:latin typeface="Humanst521 Lt BT"/>
              <a:cs typeface="Arial"/>
            </a:endParaRPr>
          </a:p>
        </p:txBody>
      </p:sp>
      <p:grpSp>
        <p:nvGrpSpPr>
          <p:cNvPr id="23" name="Group 22"/>
          <p:cNvGrpSpPr/>
          <p:nvPr/>
        </p:nvGrpSpPr>
        <p:grpSpPr>
          <a:xfrm>
            <a:off x="1973655" y="-18107"/>
            <a:ext cx="2897109" cy="2598345"/>
            <a:chOff x="1973655" y="-18107"/>
            <a:chExt cx="2897109" cy="2598345"/>
          </a:xfrm>
        </p:grpSpPr>
        <p:sp>
          <p:nvSpPr>
            <p:cNvPr id="17" name="Freeform 16"/>
            <p:cNvSpPr/>
            <p:nvPr/>
          </p:nvSpPr>
          <p:spPr bwMode="auto">
            <a:xfrm>
              <a:off x="1973655" y="-18107"/>
              <a:ext cx="2897109" cy="2598345"/>
            </a:xfrm>
            <a:custGeom>
              <a:avLst/>
              <a:gdLst>
                <a:gd name="connsiteX0" fmla="*/ 1059256 w 2897109"/>
                <a:gd name="connsiteY0" fmla="*/ 0 h 2598345"/>
                <a:gd name="connsiteX1" fmla="*/ 0 w 2897109"/>
                <a:gd name="connsiteY1" fmla="*/ 2598345 h 2598345"/>
                <a:gd name="connsiteX2" fmla="*/ 2897109 w 2897109"/>
                <a:gd name="connsiteY2" fmla="*/ 1865014 h 2598345"/>
                <a:gd name="connsiteX3" fmla="*/ 1059256 w 2897109"/>
                <a:gd name="connsiteY3" fmla="*/ 0 h 2598345"/>
              </a:gdLst>
              <a:ahLst/>
              <a:cxnLst>
                <a:cxn ang="0">
                  <a:pos x="connsiteX0" y="connsiteY0"/>
                </a:cxn>
                <a:cxn ang="0">
                  <a:pos x="connsiteX1" y="connsiteY1"/>
                </a:cxn>
                <a:cxn ang="0">
                  <a:pos x="connsiteX2" y="connsiteY2"/>
                </a:cxn>
                <a:cxn ang="0">
                  <a:pos x="connsiteX3" y="connsiteY3"/>
                </a:cxn>
              </a:cxnLst>
              <a:rect l="l" t="t" r="r" b="b"/>
              <a:pathLst>
                <a:path w="2897109" h="2598345">
                  <a:moveTo>
                    <a:pt x="1059256" y="0"/>
                  </a:moveTo>
                  <a:lnTo>
                    <a:pt x="0" y="2598345"/>
                  </a:lnTo>
                  <a:lnTo>
                    <a:pt x="2897109" y="1865014"/>
                  </a:lnTo>
                  <a:lnTo>
                    <a:pt x="1059256" y="0"/>
                  </a:lnTo>
                  <a:close/>
                </a:path>
              </a:pathLst>
            </a:custGeom>
            <a:solidFill>
              <a:schemeClr val="bg1">
                <a:lumMod val="85000"/>
                <a:alpha val="36000"/>
              </a:schemeClr>
            </a:solidFill>
            <a:ln w="9525" cap="rnd">
              <a:solidFill>
                <a:schemeClr val="bg2">
                  <a:lumMod val="60000"/>
                  <a:lumOff val="40000"/>
                  <a:alpha val="73000"/>
                </a:schemeClr>
              </a:solid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cxnSp>
          <p:nvCxnSpPr>
            <p:cNvPr id="22" name="Straight Connector 21"/>
            <p:cNvCxnSpPr>
              <a:endCxn id="17" idx="1"/>
            </p:cNvCxnSpPr>
            <p:nvPr/>
          </p:nvCxnSpPr>
          <p:spPr bwMode="auto">
            <a:xfrm flipH="1">
              <a:off x="1973655" y="1816781"/>
              <a:ext cx="1076680" cy="763457"/>
            </a:xfrm>
            <a:prstGeom prst="line">
              <a:avLst/>
            </a:prstGeom>
            <a:ln w="19050" cap="rnd">
              <a:solidFill>
                <a:schemeClr val="bg2">
                  <a:lumMod val="60000"/>
                  <a:lumOff val="40000"/>
                  <a:alpha val="57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grpSp>
      <mc:AlternateContent xmlns:mc="http://schemas.openxmlformats.org/markup-compatibility/2006" xmlns:a14="http://schemas.microsoft.com/office/drawing/2010/main">
        <mc:Choice Requires="a14">
          <p:sp>
            <p:nvSpPr>
              <p:cNvPr id="8" name="TextBox 7"/>
              <p:cNvSpPr txBox="1"/>
              <p:nvPr/>
            </p:nvSpPr>
            <p:spPr>
              <a:xfrm>
                <a:off x="4030986" y="2630400"/>
                <a:ext cx="1959133" cy="859679"/>
              </a:xfrm>
              <a:prstGeom prst="roundRect">
                <a:avLst>
                  <a:gd name="adj" fmla="val 10309"/>
                </a:avLst>
              </a:prstGeom>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t" anchorCtr="0">
                <a:spAutoFit/>
              </a:bodyPr>
              <a:lstStyle/>
              <a:p>
                <a:pPr marL="0" marR="0" lvl="0" indent="180975" algn="l" defTabSz="914400" rtl="0" eaLnBrk="1" fontAlgn="base" latinLnBrk="0" hangingPunct="1">
                  <a:lnSpc>
                    <a:spcPct val="110000"/>
                  </a:lnSpc>
                  <a:spcBef>
                    <a:spcPts val="0"/>
                  </a:spcBef>
                  <a:spcAft>
                    <a:spcPct val="0"/>
                  </a:spcAft>
                  <a:buClrTx/>
                  <a:buSzTx/>
                  <a:buFontTx/>
                  <a:buNone/>
                  <a:tabLst/>
                  <a:defRPr/>
                </a:pPr>
                <a14:m>
                  <m:oMath xmlns:m="http://schemas.openxmlformats.org/officeDocument/2006/math">
                    <m:r>
                      <a:rPr kumimoji="0" lang="en-US" b="0" i="1" u="none" strike="noStrike" kern="1000" cap="none" spc="30" normalizeH="0" baseline="0" noProof="0" smtClean="0">
                        <a:ln>
                          <a:noFill/>
                        </a:ln>
                        <a:solidFill>
                          <a:srgbClr val="FFFFFF"/>
                        </a:solidFill>
                        <a:effectLst/>
                        <a:uLnTx/>
                        <a:uFillTx/>
                        <a:latin typeface="Cambria Math"/>
                        <a:cs typeface="Franklin Gothic Book"/>
                      </a:rPr>
                      <m:t>𝜇</m:t>
                    </m:r>
                  </m:oMath>
                </a14:m>
                <a:r>
                  <a:rPr kumimoji="0" lang="en-US" b="0" i="0" u="none" strike="noStrike" kern="1000" cap="none" spc="30" normalizeH="0" baseline="0" noProof="0" dirty="0" smtClean="0">
                    <a:ln>
                      <a:noFill/>
                    </a:ln>
                    <a:solidFill>
                      <a:srgbClr val="FFFFFF"/>
                    </a:solidFill>
                    <a:effectLst/>
                    <a:uLnTx/>
                    <a:uFillTx/>
                    <a:latin typeface="Humanst521 Lt BT"/>
                    <a:cs typeface="Franklin Gothic Book"/>
                  </a:rPr>
                  <a:t>-beam:</a:t>
                </a:r>
              </a:p>
              <a:p>
                <a:pPr marL="266700" marR="0" lvl="0" indent="-180975" algn="l" defTabSz="914400" rtl="0" eaLnBrk="1" fontAlgn="base" latinLnBrk="0" hangingPunct="1">
                  <a:lnSpc>
                    <a:spcPct val="110000"/>
                  </a:lnSpc>
                  <a:spcBef>
                    <a:spcPts val="0"/>
                  </a:spcBef>
                  <a:spcAft>
                    <a:spcPct val="0"/>
                  </a:spcAft>
                  <a:buClrTx/>
                  <a:buSzTx/>
                  <a:buFont typeface="Arial" panose="020B0604020202020204" pitchFamily="34" charset="0"/>
                  <a:buChar char="•"/>
                  <a:tabLst/>
                  <a:defRPr/>
                </a:pPr>
                <a14:m>
                  <m:oMath xmlns:m="http://schemas.openxmlformats.org/officeDocument/2006/math">
                    <m:sSup>
                      <m:sSupPr>
                        <m:ctrlPr>
                          <a:rPr kumimoji="0" lang="en-US" b="0" i="1" u="none" strike="noStrike" kern="1000" cap="none" spc="30" normalizeH="0" baseline="0" noProof="0" smtClean="0">
                            <a:ln>
                              <a:noFill/>
                            </a:ln>
                            <a:solidFill>
                              <a:srgbClr val="FFFFFF"/>
                            </a:solidFill>
                            <a:effectLst/>
                            <a:uLnTx/>
                            <a:uFillTx/>
                            <a:latin typeface="Cambria Math" panose="02040503050406030204" pitchFamily="18" charset="0"/>
                            <a:cs typeface="Franklin Gothic Book"/>
                          </a:rPr>
                        </m:ctrlPr>
                      </m:sSupPr>
                      <m:e>
                        <m:r>
                          <a:rPr kumimoji="0" lang="en-US" b="0" i="1" u="none" strike="noStrike" kern="1000" cap="none" spc="30" normalizeH="0" baseline="0" noProof="0" smtClean="0">
                            <a:ln>
                              <a:noFill/>
                            </a:ln>
                            <a:solidFill>
                              <a:srgbClr val="FFFFFF"/>
                            </a:solidFill>
                            <a:effectLst/>
                            <a:uLnTx/>
                            <a:uFillTx/>
                            <a:latin typeface="Cambria Math"/>
                            <a:cs typeface="Franklin Gothic Book"/>
                          </a:rPr>
                          <m:t>10</m:t>
                        </m:r>
                      </m:e>
                      <m:sup>
                        <m:r>
                          <a:rPr kumimoji="0" lang="en-US" b="0" i="1" u="none" strike="noStrike" kern="1000" cap="none" spc="30" normalizeH="0" baseline="0" noProof="0" smtClean="0">
                            <a:ln>
                              <a:noFill/>
                            </a:ln>
                            <a:solidFill>
                              <a:srgbClr val="FFFFFF"/>
                            </a:solidFill>
                            <a:effectLst/>
                            <a:uLnTx/>
                            <a:uFillTx/>
                            <a:latin typeface="Cambria Math"/>
                            <a:cs typeface="Franklin Gothic Book"/>
                          </a:rPr>
                          <m:t>8</m:t>
                        </m:r>
                      </m:sup>
                    </m:sSup>
                    <m:sSup>
                      <m:sSupPr>
                        <m:ctrlPr>
                          <a:rPr kumimoji="0" lang="en-US" b="0" i="1" u="none" strike="noStrike" kern="1000" cap="none" spc="30" normalizeH="0" baseline="0" noProof="0" smtClean="0">
                            <a:ln>
                              <a:noFill/>
                            </a:ln>
                            <a:solidFill>
                              <a:srgbClr val="FFFFFF"/>
                            </a:solidFill>
                            <a:effectLst/>
                            <a:uLnTx/>
                            <a:uFillTx/>
                            <a:latin typeface="Cambria Math" panose="02040503050406030204" pitchFamily="18" charset="0"/>
                            <a:cs typeface="Franklin Gothic Book"/>
                          </a:rPr>
                        </m:ctrlPr>
                      </m:sSupPr>
                      <m:e>
                        <m:r>
                          <a:rPr kumimoji="0" lang="en-US" b="0" i="1" u="none" strike="noStrike" kern="1000" cap="none" spc="30" normalizeH="0" baseline="0" noProof="0" smtClean="0">
                            <a:ln>
                              <a:noFill/>
                            </a:ln>
                            <a:solidFill>
                              <a:srgbClr val="FFFFFF"/>
                            </a:solidFill>
                            <a:effectLst/>
                            <a:uLnTx/>
                            <a:uFillTx/>
                            <a:latin typeface="Cambria Math"/>
                            <a:cs typeface="Franklin Gothic Book"/>
                          </a:rPr>
                          <m:t>𝜇</m:t>
                        </m:r>
                      </m:e>
                      <m:sup>
                        <m:r>
                          <a:rPr kumimoji="0" lang="en-US" b="0" i="1" u="none" strike="noStrike" kern="1000" cap="none" spc="30" normalizeH="0" baseline="0" noProof="0" smtClean="0">
                            <a:ln>
                              <a:noFill/>
                            </a:ln>
                            <a:solidFill>
                              <a:srgbClr val="FFFFFF"/>
                            </a:solidFill>
                            <a:effectLst/>
                            <a:uLnTx/>
                            <a:uFillTx/>
                            <a:latin typeface="Cambria Math"/>
                            <a:cs typeface="Franklin Gothic Book"/>
                          </a:rPr>
                          <m:t>+</m:t>
                        </m:r>
                      </m:sup>
                    </m:sSup>
                    <m:r>
                      <a:rPr kumimoji="0" lang="en-US" b="0" i="0" u="none" strike="noStrike" kern="1000" cap="none" spc="30" normalizeH="0" baseline="0" noProof="0" smtClean="0">
                        <a:ln>
                          <a:noFill/>
                        </a:ln>
                        <a:solidFill>
                          <a:srgbClr val="FFFFFF"/>
                        </a:solidFill>
                        <a:effectLst/>
                        <a:uLnTx/>
                        <a:uFillTx/>
                        <a:latin typeface="Cambria Math"/>
                        <a:cs typeface="Franklin Gothic Book"/>
                      </a:rPr>
                      <m:t>/</m:t>
                    </m:r>
                    <m:r>
                      <m:rPr>
                        <m:sty m:val="p"/>
                      </m:rPr>
                      <a:rPr kumimoji="0" lang="en-US" b="0" i="0" u="none" strike="noStrike" kern="1000" cap="none" spc="30" normalizeH="0" baseline="0" noProof="0" smtClean="0">
                        <a:ln>
                          <a:noFill/>
                        </a:ln>
                        <a:solidFill>
                          <a:srgbClr val="FFFFFF"/>
                        </a:solidFill>
                        <a:effectLst/>
                        <a:uLnTx/>
                        <a:uFillTx/>
                        <a:latin typeface="Cambria Math"/>
                        <a:cs typeface="Franklin Gothic Book"/>
                      </a:rPr>
                      <m:t>s</m:t>
                    </m:r>
                  </m:oMath>
                </a14:m>
                <a:r>
                  <a:rPr kumimoji="0" lang="en-US" b="0" i="0" u="none" strike="noStrike" kern="1000" cap="none" spc="30" normalizeH="0" baseline="0" noProof="0" dirty="0" smtClean="0">
                    <a:ln>
                      <a:noFill/>
                    </a:ln>
                    <a:solidFill>
                      <a:srgbClr val="FFFFFF"/>
                    </a:solidFill>
                    <a:effectLst/>
                    <a:uLnTx/>
                    <a:uFillTx/>
                    <a:latin typeface="Humanst521 Lt BT"/>
                    <a:cs typeface="Franklin Gothic Book"/>
                  </a:rPr>
                  <a:t> </a:t>
                </a:r>
              </a:p>
              <a:p>
                <a:pPr marL="266700" marR="0" lvl="0" indent="-180975" algn="l" defTabSz="914400" rtl="0" eaLnBrk="1" fontAlgn="base" latinLnBrk="0" hangingPunct="1">
                  <a:lnSpc>
                    <a:spcPct val="110000"/>
                  </a:lnSpc>
                  <a:spcBef>
                    <a:spcPts val="0"/>
                  </a:spcBef>
                  <a:spcAft>
                    <a:spcPct val="0"/>
                  </a:spcAft>
                  <a:buClrTx/>
                  <a:buSzTx/>
                  <a:buFont typeface="Arial" panose="020B0604020202020204" pitchFamily="34" charset="0"/>
                  <a:buChar char="•"/>
                  <a:tabLst/>
                  <a:defRPr/>
                </a:pPr>
                <a:r>
                  <a:rPr lang="en-US" kern="1000" spc="30" dirty="0" smtClean="0">
                    <a:solidFill>
                      <a:srgbClr val="FFFFFF"/>
                    </a:solidFill>
                    <a:latin typeface="Humanst521 Lt BT"/>
                    <a:cs typeface="Franklin Gothic Book"/>
                  </a:rPr>
                  <a:t>Large phase space</a:t>
                </a:r>
                <a:r>
                  <a:rPr kumimoji="0" lang="en-US" b="0" i="0" u="none" strike="noStrike" kern="1000" cap="none" spc="30" normalizeH="0" baseline="0" noProof="0" dirty="0" smtClean="0">
                    <a:ln>
                      <a:noFill/>
                    </a:ln>
                    <a:solidFill>
                      <a:srgbClr val="FFFFFF"/>
                    </a:solidFill>
                    <a:effectLst/>
                    <a:uLnTx/>
                    <a:uFillTx/>
                    <a:latin typeface="Humanst521 Lt BT"/>
                    <a:cs typeface="Franklin Gothic Book"/>
                  </a:rPr>
                  <a:t> </a:t>
                </a:r>
              </a:p>
            </p:txBody>
          </p:sp>
        </mc:Choice>
        <mc:Fallback xmlns="">
          <p:sp>
            <p:nvSpPr>
              <p:cNvPr id="8" name="TextBox 7"/>
              <p:cNvSpPr txBox="1">
                <a:spLocks noRot="1" noChangeAspect="1" noMove="1" noResize="1" noEditPoints="1" noAdjustHandles="1" noChangeArrowheads="1" noChangeShapeType="1" noTextEdit="1"/>
              </p:cNvSpPr>
              <p:nvPr/>
            </p:nvSpPr>
            <p:spPr>
              <a:xfrm>
                <a:off x="4030986" y="2630400"/>
                <a:ext cx="1959133" cy="859679"/>
              </a:xfrm>
              <a:prstGeom prst="roundRect">
                <a:avLst>
                  <a:gd name="adj" fmla="val 10309"/>
                </a:avLst>
              </a:prstGeom>
              <a:blipFill>
                <a:blip r:embed="rId5"/>
                <a:stretch>
                  <a:fillRect t="-2055" b="-6849"/>
                </a:stretch>
              </a:blipFill>
            </p:spPr>
            <p:txBody>
              <a:bodyPr/>
              <a:lstStyle/>
              <a:p>
                <a:r>
                  <a:rPr lang="en-US">
                    <a:noFill/>
                  </a:rPr>
                  <a:t> </a:t>
                </a:r>
              </a:p>
            </p:txBody>
          </p:sp>
        </mc:Fallback>
      </mc:AlternateContent>
      <p:sp>
        <p:nvSpPr>
          <p:cNvPr id="13" name="AutoShape 5"/>
          <p:cNvSpPr>
            <a:spLocks noChangeAspect="1" noChangeArrowheads="1" noTextEdit="1"/>
          </p:cNvSpPr>
          <p:nvPr/>
        </p:nvSpPr>
        <p:spPr bwMode="auto">
          <a:xfrm>
            <a:off x="-4135249" y="19050"/>
            <a:ext cx="11044684" cy="5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panose="020B0402020204020304" pitchFamily="34" charset="0"/>
              <a:cs typeface="Arial"/>
            </a:endParaRPr>
          </a:p>
        </p:txBody>
      </p:sp>
      <p:sp>
        <p:nvSpPr>
          <p:cNvPr id="15" name="Oval 14"/>
          <p:cNvSpPr/>
          <p:nvPr/>
        </p:nvSpPr>
        <p:spPr bwMode="auto">
          <a:xfrm rot="4051548">
            <a:off x="1674032" y="2879069"/>
            <a:ext cx="1918973" cy="1147111"/>
          </a:xfrm>
          <a:prstGeom prst="ellipse">
            <a:avLst/>
          </a:prstGeom>
          <a:noFill/>
          <a:ln w="57150">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grpSp>
        <p:nvGrpSpPr>
          <p:cNvPr id="6" name="Group 5"/>
          <p:cNvGrpSpPr/>
          <p:nvPr/>
        </p:nvGrpSpPr>
        <p:grpSpPr>
          <a:xfrm>
            <a:off x="2016129" y="-19973"/>
            <a:ext cx="3356675" cy="1954961"/>
            <a:chOff x="2046881" y="128525"/>
            <a:chExt cx="3356675" cy="1954961"/>
          </a:xfrm>
        </p:grpSpPr>
        <p:grpSp>
          <p:nvGrpSpPr>
            <p:cNvPr id="4" name="Group 3"/>
            <p:cNvGrpSpPr/>
            <p:nvPr/>
          </p:nvGrpSpPr>
          <p:grpSpPr>
            <a:xfrm>
              <a:off x="2046881" y="128525"/>
              <a:ext cx="3356675" cy="1954961"/>
              <a:chOff x="2046881" y="128525"/>
              <a:chExt cx="3356675" cy="1954961"/>
            </a:xfrm>
          </p:grpSpPr>
          <p:cxnSp>
            <p:nvCxnSpPr>
              <p:cNvPr id="39" name="Straight Connector 38"/>
              <p:cNvCxnSpPr/>
              <p:nvPr/>
            </p:nvCxnSpPr>
            <p:spPr bwMode="auto">
              <a:xfrm flipV="1">
                <a:off x="2046881" y="1965279"/>
                <a:ext cx="1037513" cy="118207"/>
              </a:xfrm>
              <a:prstGeom prst="line">
                <a:avLst/>
              </a:prstGeom>
              <a:ln w="12700" cap="rnd">
                <a:solidFill>
                  <a:schemeClr val="bg2">
                    <a:lumMod val="40000"/>
                    <a:lumOff val="60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grpSp>
            <p:nvGrpSpPr>
              <p:cNvPr id="35" name="Group 34"/>
              <p:cNvGrpSpPr/>
              <p:nvPr/>
            </p:nvGrpSpPr>
            <p:grpSpPr>
              <a:xfrm>
                <a:off x="3076492" y="128525"/>
                <a:ext cx="2327064" cy="1868045"/>
                <a:chOff x="633431" y="3501678"/>
                <a:chExt cx="2327064" cy="1868045"/>
              </a:xfrm>
            </p:grpSpPr>
            <p:pic>
              <p:nvPicPr>
                <p:cNvPr id="16" name="Picture 15"/>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5794"/>
                <a:stretch/>
              </p:blipFill>
              <p:spPr bwMode="auto">
                <a:xfrm>
                  <a:off x="633431" y="3501678"/>
                  <a:ext cx="1832218" cy="1868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Connector 19"/>
                <p:cNvCxnSpPr/>
                <p:nvPr/>
              </p:nvCxnSpPr>
              <p:spPr bwMode="auto">
                <a:xfrm flipH="1">
                  <a:off x="638026" y="4347392"/>
                  <a:ext cx="1237473" cy="0"/>
                </a:xfrm>
                <a:prstGeom prst="line">
                  <a:avLst/>
                </a:prstGeom>
                <a:ln w="38100" cap="rnd">
                  <a:solidFill>
                    <a:schemeClr val="accent1">
                      <a:lumMod val="60000"/>
                      <a:lumOff val="40000"/>
                    </a:schemeClr>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18" name="Straight Connector 17"/>
                <p:cNvCxnSpPr/>
                <p:nvPr/>
              </p:nvCxnSpPr>
              <p:spPr bwMode="auto">
                <a:xfrm>
                  <a:off x="2134806" y="4347392"/>
                  <a:ext cx="825689" cy="0"/>
                </a:xfrm>
                <a:prstGeom prst="line">
                  <a:avLst/>
                </a:prstGeom>
                <a:ln w="38100" cap="rnd">
                  <a:solidFill>
                    <a:schemeClr val="accent1">
                      <a:lumMod val="60000"/>
                      <a:lumOff val="40000"/>
                    </a:schemeClr>
                  </a:solidFill>
                  <a:headEnd type="none" w="med" len="med"/>
                  <a:tailEnd type="arrow"/>
                </a:ln>
              </p:spPr>
              <p:style>
                <a:lnRef idx="2">
                  <a:schemeClr val="accent6"/>
                </a:lnRef>
                <a:fillRef idx="0">
                  <a:schemeClr val="accent6"/>
                </a:fillRef>
                <a:effectRef idx="1">
                  <a:schemeClr val="accent6"/>
                </a:effectRef>
                <a:fontRef idx="minor">
                  <a:schemeClr val="tx1"/>
                </a:fontRef>
              </p:style>
            </p:cxnSp>
          </p:grpSp>
        </p:grpSp>
        <p:sp>
          <p:nvSpPr>
            <p:cNvPr id="21" name="TextBox 20"/>
            <p:cNvSpPr txBox="1"/>
            <p:nvPr/>
          </p:nvSpPr>
          <p:spPr>
            <a:xfrm>
              <a:off x="3380275" y="1121199"/>
              <a:ext cx="772327" cy="283411"/>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800" b="1" i="0" u="none" strike="noStrike" kern="1000" cap="none" spc="30" normalizeH="0" baseline="0" noProof="0" dirty="0" smtClean="0">
                  <a:ln>
                    <a:noFill/>
                  </a:ln>
                  <a:solidFill>
                    <a:srgbClr val="FFC000"/>
                  </a:solidFill>
                  <a:effectLst/>
                  <a:uLnTx/>
                  <a:uFillTx/>
                  <a:latin typeface="Humanst521 Lt BT"/>
                  <a:cs typeface="Franklin Gothic Book"/>
                </a:rPr>
                <a:t>p -beam</a:t>
              </a:r>
            </a:p>
          </p:txBody>
        </p:sp>
      </p:grpSp>
      <mc:AlternateContent xmlns:mc="http://schemas.openxmlformats.org/markup-compatibility/2006" xmlns:a14="http://schemas.microsoft.com/office/drawing/2010/main">
        <mc:Choice Requires="a14">
          <p:sp>
            <p:nvSpPr>
              <p:cNvPr id="47" name="TextBox 46"/>
              <p:cNvSpPr txBox="1"/>
              <p:nvPr/>
            </p:nvSpPr>
            <p:spPr>
              <a:xfrm>
                <a:off x="7016982" y="777119"/>
                <a:ext cx="1307730" cy="270843"/>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bPr>
                        <m:e>
                          <m:r>
                            <m:rPr>
                              <m:sty m:val="p"/>
                            </m:rPr>
                            <a:rPr kumimoji="0" lang="en-US" sz="1600" b="0" i="0"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p</m:t>
                          </m:r>
                        </m:e>
                        <m:sub>
                          <m:r>
                            <a:rPr kumimoji="0" lang="en-US" sz="1600" b="0" i="1"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𝜋</m:t>
                          </m:r>
                        </m:sub>
                      </m:sSub>
                      <m:r>
                        <a:rPr kumimoji="0" lang="en-US" sz="1600" b="0" i="0"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m:t>
                      </m:r>
                      <m:r>
                        <a:rPr kumimoji="0" lang="en-US" sz="1600" b="0" i="0"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220</m:t>
                      </m:r>
                      <m:r>
                        <m:rPr>
                          <m:sty m:val="p"/>
                        </m:rPr>
                        <a:rPr kumimoji="0" lang="en-US" sz="1600" b="0" i="0"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MeV</m:t>
                      </m:r>
                    </m:oMath>
                  </m:oMathPara>
                </a14:m>
                <a:endParaRPr kumimoji="0" lang="en-US" sz="1600" b="0" i="0"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7016982" y="777119"/>
                <a:ext cx="1307730" cy="270843"/>
              </a:xfrm>
              <a:prstGeom prst="rect">
                <a:avLst/>
              </a:prstGeom>
              <a:blipFill>
                <a:blip r:embed="rId7"/>
                <a:stretch>
                  <a:fillRect l="-3256" r="-3256" b="-15556"/>
                </a:stretch>
              </a:blipFill>
            </p:spPr>
            <p:txBody>
              <a:bodyPr/>
              <a:lstStyle/>
              <a:p>
                <a:r>
                  <a:rPr lang="en-US">
                    <a:noFill/>
                  </a:rPr>
                  <a:t> </a:t>
                </a:r>
              </a:p>
            </p:txBody>
          </p:sp>
        </mc:Fallback>
      </mc:AlternateContent>
      <p:sp>
        <p:nvSpPr>
          <p:cNvPr id="48" name="TextBox 47"/>
          <p:cNvSpPr txBox="1"/>
          <p:nvPr/>
        </p:nvSpPr>
        <p:spPr>
          <a:xfrm>
            <a:off x="7110607" y="1071344"/>
            <a:ext cx="1572866" cy="541687"/>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600" b="0" i="0" u="none" strike="noStrike" kern="1000" cap="none" spc="30" normalizeH="0" baseline="0" noProof="0" dirty="0" smtClean="0">
                <a:ln>
                  <a:noFill/>
                </a:ln>
                <a:solidFill>
                  <a:schemeClr val="accent6">
                    <a:lumMod val="75000"/>
                  </a:schemeClr>
                </a:solidFill>
                <a:effectLst/>
                <a:uLnTx/>
                <a:uFillTx/>
                <a:latin typeface="Humanst521 Lt BT"/>
                <a:cs typeface="Franklin Gothic Book"/>
              </a:rPr>
              <a:t>pion decay channel</a:t>
            </a:r>
            <a:br>
              <a:rPr kumimoji="0" lang="en-US" sz="1600" b="0" i="0" u="none" strike="noStrike" kern="1000" cap="none" spc="30" normalizeH="0" baseline="0" noProof="0" dirty="0" smtClean="0">
                <a:ln>
                  <a:noFill/>
                </a:ln>
                <a:solidFill>
                  <a:schemeClr val="accent6">
                    <a:lumMod val="75000"/>
                  </a:schemeClr>
                </a:solidFill>
                <a:effectLst/>
                <a:uLnTx/>
                <a:uFillTx/>
                <a:latin typeface="Humanst521 Lt BT"/>
                <a:cs typeface="Franklin Gothic Book"/>
              </a:rPr>
            </a:br>
            <a:r>
              <a:rPr kumimoji="0" lang="en-US" sz="1600" b="0" i="0" u="none" strike="noStrike" kern="1000" cap="none" spc="30" normalizeH="0" baseline="0" noProof="0" dirty="0" smtClean="0">
                <a:ln>
                  <a:noFill/>
                </a:ln>
                <a:solidFill>
                  <a:schemeClr val="accent6">
                    <a:lumMod val="75000"/>
                  </a:schemeClr>
                </a:solidFill>
                <a:effectLst/>
                <a:uLnTx/>
                <a:uFillTx/>
                <a:latin typeface="Humanst521 Lt BT"/>
                <a:cs typeface="Franklin Gothic Book"/>
              </a:rPr>
              <a:t>(8m, 4T)</a:t>
            </a:r>
          </a:p>
        </p:txBody>
      </p:sp>
      <p:grpSp>
        <p:nvGrpSpPr>
          <p:cNvPr id="2" name="Group 1"/>
          <p:cNvGrpSpPr/>
          <p:nvPr/>
        </p:nvGrpSpPr>
        <p:grpSpPr>
          <a:xfrm>
            <a:off x="6871224" y="814060"/>
            <a:ext cx="610638" cy="1532697"/>
            <a:chOff x="6869176" y="891548"/>
            <a:chExt cx="601626" cy="1508207"/>
          </a:xfrm>
        </p:grpSpPr>
        <p:sp>
          <p:nvSpPr>
            <p:cNvPr id="49" name="Rectangle 48"/>
            <p:cNvSpPr/>
            <p:nvPr/>
          </p:nvSpPr>
          <p:spPr bwMode="auto">
            <a:xfrm rot="2700000">
              <a:off x="6156832" y="1603892"/>
              <a:ext cx="1508207" cy="83520"/>
            </a:xfrm>
            <a:prstGeom prst="rect">
              <a:avLst/>
            </a:prstGeom>
            <a:solidFill>
              <a:srgbClr val="00B050"/>
            </a:soli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sp>
          <p:nvSpPr>
            <p:cNvPr id="55" name="Rectangle 54"/>
            <p:cNvSpPr/>
            <p:nvPr/>
          </p:nvSpPr>
          <p:spPr bwMode="auto">
            <a:xfrm rot="2700000" flipV="1">
              <a:off x="7224928" y="2031774"/>
              <a:ext cx="320945" cy="170802"/>
            </a:xfrm>
            <a:prstGeom prst="rect">
              <a:avLst/>
            </a:prstGeom>
            <a:solidFill>
              <a:srgbClr val="00B050"/>
            </a:soli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grpSp>
      <mc:AlternateContent xmlns:mc="http://schemas.openxmlformats.org/markup-compatibility/2006" xmlns:a14="http://schemas.microsoft.com/office/drawing/2010/main">
        <mc:Choice Requires="a14">
          <p:sp>
            <p:nvSpPr>
              <p:cNvPr id="50" name="TextBox 49"/>
              <p:cNvSpPr txBox="1"/>
              <p:nvPr/>
            </p:nvSpPr>
            <p:spPr>
              <a:xfrm>
                <a:off x="6299326" y="2723183"/>
                <a:ext cx="1507144" cy="292644"/>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bPr>
                        <m:e>
                          <m:r>
                            <a:rPr kumimoji="0" lang="en-US" sz="1600" b="0" i="1"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𝑝</m:t>
                          </m:r>
                        </m:e>
                        <m:sub>
                          <m:r>
                            <a:rPr kumimoji="0" lang="en-US" sz="1600" b="0" i="1"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𝜇</m:t>
                          </m:r>
                        </m:sub>
                      </m:sSub>
                      <m:r>
                        <a:rPr kumimoji="0" lang="en-US" sz="1600" b="0" i="1"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m:t>
                      </m:r>
                      <m:r>
                        <a:rPr kumimoji="0" lang="en-US" sz="1600" b="0" i="1"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125</m:t>
                      </m:r>
                      <m:r>
                        <m:rPr>
                          <m:sty m:val="p"/>
                        </m:rPr>
                        <a:rPr kumimoji="0" lang="en-US" sz="1600" b="0" i="0"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MeV</m:t>
                      </m:r>
                      <m:r>
                        <a:rPr kumimoji="0" lang="en-US" sz="1600" b="0" i="1"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m:t>
                      </m:r>
                      <m:r>
                        <a:rPr kumimoji="0" lang="en-US" sz="1600" b="0" i="1"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𝑐</m:t>
                      </m:r>
                    </m:oMath>
                  </m:oMathPara>
                </a14:m>
                <a:endParaRPr kumimoji="0" lang="en-US" sz="1600" b="0" i="0"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6299326" y="2723183"/>
                <a:ext cx="1507144" cy="292644"/>
              </a:xfrm>
              <a:prstGeom prst="rect">
                <a:avLst/>
              </a:prstGeom>
              <a:blipFill>
                <a:blip r:embed="rId8"/>
                <a:stretch>
                  <a:fillRect l="-2823" r="-806" b="-18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2686646" y="3949934"/>
                <a:ext cx="420948" cy="270843"/>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000" cap="none" spc="30" normalizeH="0" baseline="0" noProof="0" smtClean="0">
                          <a:ln>
                            <a:noFill/>
                          </a:ln>
                          <a:solidFill>
                            <a:srgbClr val="EB5B00"/>
                          </a:solidFill>
                          <a:effectLst/>
                          <a:uLnTx/>
                          <a:uFillTx/>
                          <a:latin typeface="Cambria Math" panose="02040503050406030204" pitchFamily="18" charset="0"/>
                          <a:cs typeface="Franklin Gothic Book"/>
                        </a:rPr>
                        <m:t>𝜇</m:t>
                      </m:r>
                      <m:r>
                        <a:rPr kumimoji="0" lang="en-US" sz="1600" b="0" i="1" u="none" strike="noStrike" kern="1000" cap="none" spc="30" normalizeH="0" baseline="0" noProof="0" smtClean="0">
                          <a:ln>
                            <a:noFill/>
                          </a:ln>
                          <a:solidFill>
                            <a:srgbClr val="EB5B00"/>
                          </a:solidFill>
                          <a:effectLst/>
                          <a:uLnTx/>
                          <a:uFillTx/>
                          <a:latin typeface="Cambria Math" panose="02040503050406030204" pitchFamily="18" charset="0"/>
                          <a:cs typeface="Franklin Gothic Book"/>
                        </a:rPr>
                        <m:t>𝐸</m:t>
                      </m:r>
                      <m:r>
                        <a:rPr kumimoji="0" lang="en-US" sz="1600" b="0" i="0" u="none" strike="noStrike" kern="1000" cap="none" spc="30" normalizeH="0" baseline="0" noProof="0" smtClean="0">
                          <a:ln>
                            <a:noFill/>
                          </a:ln>
                          <a:solidFill>
                            <a:srgbClr val="EB5B00"/>
                          </a:solidFill>
                          <a:effectLst/>
                          <a:uLnTx/>
                          <a:uFillTx/>
                          <a:latin typeface="Cambria Math" panose="02040503050406030204" pitchFamily="18" charset="0"/>
                          <a:cs typeface="Franklin Gothic Book"/>
                        </a:rPr>
                        <m:t>1</m:t>
                      </m:r>
                    </m:oMath>
                  </m:oMathPara>
                </a14:m>
                <a:endParaRPr kumimoji="0" lang="en-US" sz="1600" b="0" i="0" u="none" strike="noStrike" kern="1000" cap="none" spc="30" normalizeH="0" baseline="0" noProof="0" dirty="0" err="1" smtClean="0">
                  <a:ln>
                    <a:noFill/>
                  </a:ln>
                  <a:solidFill>
                    <a:srgbClr val="EB5B00"/>
                  </a:solidFill>
                  <a:effectLst/>
                  <a:uLnTx/>
                  <a:uFillTx/>
                  <a:latin typeface="Humanst521 Lt BT"/>
                  <a:cs typeface="Franklin Gothic Book"/>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2686646" y="3949934"/>
                <a:ext cx="420948" cy="270843"/>
              </a:xfrm>
              <a:prstGeom prst="rect">
                <a:avLst/>
              </a:prstGeom>
              <a:blipFill>
                <a:blip r:embed="rId10"/>
                <a:stretch>
                  <a:fillRect l="-14493" r="-10145" b="-20455"/>
                </a:stretch>
              </a:blipFill>
            </p:spPr>
            <p:txBody>
              <a:bodyPr/>
              <a:lstStyle/>
              <a:p>
                <a:r>
                  <a:rPr lang="en-US">
                    <a:noFill/>
                  </a:rPr>
                  <a:t> </a:t>
                </a:r>
              </a:p>
            </p:txBody>
          </p:sp>
        </mc:Fallback>
      </mc:AlternateContent>
      <p:pic>
        <p:nvPicPr>
          <p:cNvPr id="12" name="Picture 11"/>
          <p:cNvPicPr>
            <a:picLocks noChangeAspect="1"/>
          </p:cNvPicPr>
          <p:nvPr/>
        </p:nvPicPr>
        <p:blipFill rotWithShape="1">
          <a:blip r:embed="rId11" cstate="print">
            <a:extLst>
              <a:ext uri="{28A0092B-C50C-407E-A947-70E740481C1C}">
                <a14:useLocalDpi xmlns:a14="http://schemas.microsoft.com/office/drawing/2010/main"/>
              </a:ext>
            </a:extLst>
          </a:blip>
          <a:srcRect r="29006"/>
          <a:stretch/>
        </p:blipFill>
        <p:spPr>
          <a:xfrm rot="19615783">
            <a:off x="6250068" y="4239223"/>
            <a:ext cx="1205890" cy="933003"/>
          </a:xfrm>
          <a:prstGeom prst="rect">
            <a:avLst/>
          </a:prstGeom>
        </p:spPr>
      </p:pic>
    </p:spTree>
    <p:extLst>
      <p:ext uri="{BB962C8B-B14F-4D97-AF65-F5344CB8AC3E}">
        <p14:creationId xmlns:p14="http://schemas.microsoft.com/office/powerpoint/2010/main" val="2057960196"/>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 phased approached </a:t>
            </a:r>
            <a:endParaRPr lang="en-US" dirty="0"/>
          </a:p>
        </p:txBody>
      </p:sp>
      <p:sp>
        <p:nvSpPr>
          <p:cNvPr id="4" name="Slide Number Placeholder 3"/>
          <p:cNvSpPr>
            <a:spLocks noGrp="1"/>
          </p:cNvSpPr>
          <p:nvPr>
            <p:ph type="sldNum" sz="quarter" idx="4294967295"/>
          </p:nvPr>
        </p:nvSpPr>
        <p:spPr>
          <a:xfrm>
            <a:off x="8497105" y="4967288"/>
            <a:ext cx="576262" cy="147637"/>
          </a:xfrm>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11</a:t>
            </a:fld>
            <a:endParaRPr lang="de-DE" dirty="0">
              <a:latin typeface="Humanst521 BT" panose="020B0602020204020204" pitchFamily="34" charset="0"/>
            </a:endParaRPr>
          </a:p>
        </p:txBody>
      </p:sp>
      <p:pic>
        <p:nvPicPr>
          <p:cNvPr id="7" name="Picture Placeholder 13" descr="17946367795_e1fcdc9672_o.jpg">
            <a:extLst>
              <a:ext uri="{FF2B5EF4-FFF2-40B4-BE49-F238E27FC236}">
                <a16:creationId xmlns:a16="http://schemas.microsoft.com/office/drawing/2014/main" id="{6CFE4947-316C-0947-9244-FDF74FF4B53F}"/>
              </a:ext>
            </a:extLst>
          </p:cNvPr>
          <p:cNvPicPr>
            <a:picLocks noGrp="1" noChangeAspect="1"/>
          </p:cNvPicPr>
          <p:nvPr>
            <p:ph sz="quarter" idx="18"/>
          </p:nvPr>
        </p:nvPicPr>
        <p:blipFill rotWithShape="1">
          <a:blip r:embed="rId2" cstate="screen">
            <a:extLst>
              <a:ext uri="{28A0092B-C50C-407E-A947-70E740481C1C}">
                <a14:useLocalDpi xmlns:a14="http://schemas.microsoft.com/office/drawing/2010/main"/>
              </a:ext>
            </a:extLst>
          </a:blip>
          <a:srcRect/>
          <a:stretch/>
        </p:blipFill>
        <p:spPr>
          <a:xfrm>
            <a:off x="5724128" y="1296642"/>
            <a:ext cx="2744207" cy="2499244"/>
          </a:xfrm>
          <a:prstGeom prst="rect">
            <a:avLst/>
          </a:prstGeom>
        </p:spPr>
      </p:pic>
      <p:sp>
        <p:nvSpPr>
          <p:cNvPr id="8" name="Content Placeholder 2">
            <a:extLst>
              <a:ext uri="{FF2B5EF4-FFF2-40B4-BE49-F238E27FC236}">
                <a16:creationId xmlns:a16="http://schemas.microsoft.com/office/drawing/2014/main" id="{8FE61901-63C7-AA4D-9C6C-30D4747E56BF}"/>
              </a:ext>
            </a:extLst>
          </p:cNvPr>
          <p:cNvSpPr txBox="1">
            <a:spLocks/>
          </p:cNvSpPr>
          <p:nvPr/>
        </p:nvSpPr>
        <p:spPr>
          <a:xfrm>
            <a:off x="683568" y="3852882"/>
            <a:ext cx="4392488" cy="4785003"/>
          </a:xfrm>
          <a:prstGeom prst="rect">
            <a:avLst/>
          </a:prstGeom>
        </p:spPr>
        <p:txBody>
          <a:bodyPr/>
          <a:lstStyle>
            <a:lvl1pPr marL="177792" indent="-177792" algn="l" rtl="0" eaLnBrk="1" fontAlgn="base" hangingPunct="1">
              <a:lnSpc>
                <a:spcPct val="110000"/>
              </a:lnSpc>
              <a:spcBef>
                <a:spcPct val="0"/>
              </a:spcBef>
              <a:spcAft>
                <a:spcPct val="0"/>
              </a:spcAft>
              <a:buClr>
                <a:schemeClr val="tx1"/>
              </a:buClr>
              <a:buFont typeface="Arial" panose="020B0604020202020204" pitchFamily="34" charset="0"/>
              <a:buChar char="•"/>
              <a:defRPr sz="1700" kern="1200" spc="0" baseline="0">
                <a:solidFill>
                  <a:schemeClr val="tx1"/>
                </a:solidFill>
                <a:latin typeface="+mn-lt"/>
                <a:ea typeface="+mn-ea"/>
                <a:cs typeface="+mn-cs"/>
              </a:defRPr>
            </a:lvl1pPr>
            <a:lvl2pPr marL="355582" indent="-177792"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sz="1700" kern="1200" spc="0" baseline="0">
                <a:solidFill>
                  <a:schemeClr val="tx1"/>
                </a:solidFill>
                <a:latin typeface="+mn-lt"/>
                <a:ea typeface="+mn-ea"/>
                <a:cs typeface="+mn-cs"/>
              </a:defRPr>
            </a:lvl2pPr>
            <a:lvl3pPr marL="355582" indent="184142" algn="l" rtl="0" eaLnBrk="1" fontAlgn="base" hangingPunct="1">
              <a:lnSpc>
                <a:spcPct val="110000"/>
              </a:lnSpc>
              <a:spcBef>
                <a:spcPct val="0"/>
              </a:spcBef>
              <a:spcAft>
                <a:spcPct val="0"/>
              </a:spcAft>
              <a:buFont typeface="Symbol" panose="05050102010706020507" pitchFamily="18" charset="2"/>
              <a:buChar char="-"/>
              <a:defRPr sz="1700" spc="0" baseline="0">
                <a:solidFill>
                  <a:schemeClr val="tx1"/>
                </a:solidFill>
                <a:latin typeface="+mn-lt"/>
                <a:ea typeface="ＭＳ Ｐゴシック" charset="-128"/>
                <a:cs typeface="ＭＳ Ｐゴシック" charset="-128"/>
              </a:defRPr>
            </a:lvl3pPr>
            <a:lvl4pPr marL="717515"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mn-lt"/>
                <a:ea typeface="ＭＳ Ｐゴシック" charset="0"/>
                <a:cs typeface="ＭＳ Ｐゴシック" charset="0"/>
              </a:defRPr>
            </a:lvl4pPr>
            <a:lvl5pPr marL="895306"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mn-lt"/>
                <a:ea typeface="+mn-ea"/>
                <a:cs typeface="ＭＳ Ｐゴシック" charset="0"/>
              </a:defRPr>
            </a:lvl5pPr>
            <a:lvl6pPr marL="1074685"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6pPr>
            <a:lvl7pPr marL="1257238" indent="-182554"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7pPr>
            <a:lvl8pPr marL="1436616"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8pPr>
            <a:lvl9pPr marL="1614408" indent="-177792"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9pPr>
          </a:lstStyle>
          <a:p>
            <a:r>
              <a:rPr lang="en-US" sz="1800" dirty="0" smtClean="0">
                <a:latin typeface="Humanst521 Lt BT" panose="020B0402020204020304" pitchFamily="34" charset="0"/>
              </a:rPr>
              <a:t>Existing solenoid at PSI, max 5T</a:t>
            </a:r>
          </a:p>
          <a:p>
            <a:r>
              <a:rPr lang="en-US" sz="1800" dirty="0" smtClean="0">
                <a:latin typeface="Humanst521 Lt BT" panose="020B0402020204020304" pitchFamily="34" charset="0"/>
              </a:rPr>
              <a:t>Bore diameters 200mm</a:t>
            </a:r>
          </a:p>
          <a:p>
            <a:r>
              <a:rPr lang="en-US" sz="1800" dirty="0" smtClean="0">
                <a:latin typeface="Humanst521 Lt BT" panose="020B0402020204020304" pitchFamily="34" charset="0"/>
              </a:rPr>
              <a:t>Field was measured in 2022 </a:t>
            </a:r>
            <a:br>
              <a:rPr lang="en-US" sz="1800" dirty="0" smtClean="0">
                <a:latin typeface="Humanst521 Lt BT" panose="020B0402020204020304" pitchFamily="34" charset="0"/>
              </a:rPr>
            </a:br>
            <a:r>
              <a:rPr lang="en-US" sz="1800" dirty="0" smtClean="0">
                <a:latin typeface="Humanst521 Lt BT" panose="020B0402020204020304" pitchFamily="34" charset="0"/>
              </a:rPr>
              <a:t>(found suitable for injection)</a:t>
            </a:r>
          </a:p>
          <a:p>
            <a:endParaRPr lang="en-US" sz="1800" dirty="0">
              <a:latin typeface="Humanst521 Lt BT" panose="020B0402020204020304" pitchFamily="34" charset="0"/>
              <a:sym typeface="Wingdings" pitchFamily="2" charset="2"/>
            </a:endParaRPr>
          </a:p>
        </p:txBody>
      </p:sp>
      <p:sp>
        <p:nvSpPr>
          <p:cNvPr id="9" name="TextBox 8"/>
          <p:cNvSpPr txBox="1"/>
          <p:nvPr/>
        </p:nvSpPr>
        <p:spPr>
          <a:xfrm>
            <a:off x="6084168" y="3384874"/>
            <a:ext cx="2107472" cy="346532"/>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smtClean="0">
                <a:solidFill>
                  <a:schemeClr val="bg1"/>
                </a:solidFill>
                <a:latin typeface="Humanst521 BT" panose="020B0602020204020204" pitchFamily="34" charset="0"/>
              </a:rPr>
              <a:t>Argonne 4T solenoid</a:t>
            </a:r>
          </a:p>
        </p:txBody>
      </p:sp>
      <mc:AlternateContent xmlns:mc="http://schemas.openxmlformats.org/markup-compatibility/2006" xmlns:a14="http://schemas.microsoft.com/office/drawing/2010/main">
        <mc:Choice Requires="a14">
          <p:sp>
            <p:nvSpPr>
              <p:cNvPr id="11" name="TextBox 10"/>
              <p:cNvSpPr txBox="1"/>
              <p:nvPr/>
            </p:nvSpPr>
            <p:spPr>
              <a:xfrm>
                <a:off x="5696450" y="730984"/>
                <a:ext cx="3196030" cy="216024"/>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sz="1800" dirty="0" smtClean="0">
                    <a:solidFill>
                      <a:srgbClr val="000000"/>
                    </a:solidFill>
                    <a:latin typeface="Humanst521 BT" panose="020B0602020204020204" pitchFamily="34" charset="0"/>
                  </a:rPr>
                  <a:t>Phase 2 (dedicated magnet</a:t>
                </a:r>
                <a:br>
                  <a:rPr lang="en-US" sz="1800" dirty="0" smtClean="0">
                    <a:solidFill>
                      <a:srgbClr val="000000"/>
                    </a:solidFill>
                    <a:latin typeface="Humanst521 BT" panose="020B0602020204020204" pitchFamily="34" charset="0"/>
                  </a:rPr>
                </a:br>
                <a:r>
                  <a:rPr lang="en-US" sz="1800" dirty="0" smtClean="0">
                    <a:solidFill>
                      <a:srgbClr val="000000"/>
                    </a:solidFill>
                    <a:latin typeface="Humanst521 BT" panose="020B0602020204020204" pitchFamily="34" charset="0"/>
                  </a:rPr>
                  <a:t>muon momentum </a:t>
                </a:r>
                <a14:m>
                  <m:oMath xmlns:m="http://schemas.openxmlformats.org/officeDocument/2006/math">
                    <m:r>
                      <a:rPr lang="en-US" sz="1800" b="0" i="1" smtClean="0">
                        <a:solidFill>
                          <a:srgbClr val="000000"/>
                        </a:solidFill>
                        <a:latin typeface="Cambria Math" panose="02040503050406030204" pitchFamily="18" charset="0"/>
                      </a:rPr>
                      <m:t>≥</m:t>
                    </m:r>
                    <m:r>
                      <a:rPr lang="en-US" sz="1800" b="0" i="1" smtClean="0">
                        <a:solidFill>
                          <a:srgbClr val="000000"/>
                        </a:solidFill>
                        <a:latin typeface="Cambria Math" panose="02040503050406030204" pitchFamily="18" charset="0"/>
                      </a:rPr>
                      <m:t>125</m:t>
                    </m:r>
                    <m:r>
                      <m:rPr>
                        <m:sty m:val="p"/>
                      </m:rPr>
                      <a:rPr lang="en-US" sz="1800" b="0" i="0" smtClean="0">
                        <a:solidFill>
                          <a:srgbClr val="000000"/>
                        </a:solidFill>
                        <a:latin typeface="Cambria Math" panose="02040503050406030204" pitchFamily="18" charset="0"/>
                      </a:rPr>
                      <m:t>MeV</m:t>
                    </m:r>
                    <m:r>
                      <a:rPr lang="en-US" sz="1800" b="0" i="1" smtClean="0">
                        <a:solidFill>
                          <a:srgbClr val="000000"/>
                        </a:solidFill>
                        <a:latin typeface="Cambria Math" panose="02040503050406030204" pitchFamily="18" charset="0"/>
                      </a:rPr>
                      <m:t>/</m:t>
                    </m:r>
                    <m:r>
                      <a:rPr lang="en-US" sz="1800" b="0" i="1" smtClean="0">
                        <a:solidFill>
                          <a:srgbClr val="000000"/>
                        </a:solidFill>
                        <a:latin typeface="Cambria Math" panose="02040503050406030204" pitchFamily="18" charset="0"/>
                      </a:rPr>
                      <m:t>𝑐</m:t>
                    </m:r>
                  </m:oMath>
                </a14:m>
                <a:r>
                  <a:rPr lang="en-US" sz="1800" dirty="0" smtClean="0">
                    <a:solidFill>
                      <a:srgbClr val="000000"/>
                    </a:solidFill>
                    <a:latin typeface="Humanst521 BT" panose="020B0602020204020204" pitchFamily="34" charset="0"/>
                  </a:rPr>
                  <a:t>) </a:t>
                </a:r>
              </a:p>
            </p:txBody>
          </p:sp>
        </mc:Choice>
        <mc:Fallback xmlns="">
          <p:sp>
            <p:nvSpPr>
              <p:cNvPr id="11" name="TextBox 10"/>
              <p:cNvSpPr txBox="1">
                <a:spLocks noRot="1" noChangeAspect="1" noMove="1" noResize="1" noEditPoints="1" noAdjustHandles="1" noChangeArrowheads="1" noChangeShapeType="1" noTextEdit="1"/>
              </p:cNvSpPr>
              <p:nvPr/>
            </p:nvSpPr>
            <p:spPr>
              <a:xfrm>
                <a:off x="5696450" y="730984"/>
                <a:ext cx="3196030" cy="216024"/>
              </a:xfrm>
              <a:prstGeom prst="rect">
                <a:avLst/>
              </a:prstGeom>
              <a:blipFill>
                <a:blip r:embed="rId3"/>
                <a:stretch>
                  <a:fillRect l="-4381" t="-34286" r="-2286" b="-240000"/>
                </a:stretch>
              </a:blipFill>
            </p:spPr>
            <p:txBody>
              <a:bodyPr/>
              <a:lstStyle/>
              <a:p>
                <a:r>
                  <a:rPr lang="en-US">
                    <a:noFill/>
                  </a:rPr>
                  <a:t> </a:t>
                </a:r>
              </a:p>
            </p:txBody>
          </p:sp>
        </mc:Fallback>
      </mc:AlternateContent>
      <p:sp>
        <p:nvSpPr>
          <p:cNvPr id="12" name="TextBox 11"/>
          <p:cNvSpPr txBox="1"/>
          <p:nvPr/>
        </p:nvSpPr>
        <p:spPr>
          <a:xfrm>
            <a:off x="755575" y="732611"/>
            <a:ext cx="4052169" cy="216024"/>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sz="1800" dirty="0" smtClean="0">
                <a:solidFill>
                  <a:srgbClr val="000000"/>
                </a:solidFill>
                <a:latin typeface="Humanst521 BT" panose="020B0602020204020204" pitchFamily="34" charset="0"/>
              </a:rPr>
              <a:t>Phase I (small solenoid, surface muons)  </a:t>
            </a:r>
          </a:p>
        </p:txBody>
      </p:sp>
      <p:pic>
        <p:nvPicPr>
          <p:cNvPr id="13" name="Content Placeholder 5"/>
          <p:cNvPicPr>
            <a:picLocks noChangeAspect="1"/>
          </p:cNvPicPr>
          <p:nvPr/>
        </p:nvPicPr>
        <p:blipFill rotWithShape="1">
          <a:blip r:embed="rId4" cstate="screen">
            <a:extLst>
              <a:ext uri="{28A0092B-C50C-407E-A947-70E740481C1C}">
                <a14:useLocalDpi xmlns:a14="http://schemas.microsoft.com/office/drawing/2010/main"/>
              </a:ext>
            </a:extLst>
          </a:blip>
          <a:stretch/>
        </p:blipFill>
        <p:spPr>
          <a:xfrm>
            <a:off x="1331640" y="1131643"/>
            <a:ext cx="2232248" cy="2674445"/>
          </a:xfrm>
          <a:prstGeom prst="rect">
            <a:avLst/>
          </a:prstGeom>
          <a:ln>
            <a:noFill/>
          </a:ln>
          <a:effectLst>
            <a:outerShdw blurRad="292100" dist="139700" dir="2700000" algn="tl" rotWithShape="0">
              <a:srgbClr val="333333">
                <a:alpha val="65000"/>
              </a:srgbClr>
            </a:outerShdw>
          </a:effectLst>
        </p:spPr>
      </p:pic>
      <p:sp>
        <p:nvSpPr>
          <p:cNvPr id="14" name="Content Placeholder 2">
            <a:extLst>
              <a:ext uri="{FF2B5EF4-FFF2-40B4-BE49-F238E27FC236}">
                <a16:creationId xmlns:a16="http://schemas.microsoft.com/office/drawing/2014/main" id="{8FE61901-63C7-AA4D-9C6C-30D4747E56BF}"/>
              </a:ext>
            </a:extLst>
          </p:cNvPr>
          <p:cNvSpPr txBox="1">
            <a:spLocks/>
          </p:cNvSpPr>
          <p:nvPr/>
        </p:nvSpPr>
        <p:spPr>
          <a:xfrm>
            <a:off x="5220072" y="3847560"/>
            <a:ext cx="4392488" cy="1360266"/>
          </a:xfrm>
          <a:prstGeom prst="rect">
            <a:avLst/>
          </a:prstGeom>
        </p:spPr>
        <p:txBody>
          <a:bodyPr/>
          <a:lstStyle>
            <a:lvl1pPr marL="177792" indent="-177792" algn="l" rtl="0" eaLnBrk="1" fontAlgn="base" hangingPunct="1">
              <a:lnSpc>
                <a:spcPct val="110000"/>
              </a:lnSpc>
              <a:spcBef>
                <a:spcPct val="0"/>
              </a:spcBef>
              <a:spcAft>
                <a:spcPct val="0"/>
              </a:spcAft>
              <a:buClr>
                <a:schemeClr val="tx1"/>
              </a:buClr>
              <a:buFont typeface="Arial" panose="020B0604020202020204" pitchFamily="34" charset="0"/>
              <a:buChar char="•"/>
              <a:defRPr sz="1700" kern="1200" spc="0" baseline="0">
                <a:solidFill>
                  <a:schemeClr val="tx1"/>
                </a:solidFill>
                <a:latin typeface="+mn-lt"/>
                <a:ea typeface="+mn-ea"/>
                <a:cs typeface="+mn-cs"/>
              </a:defRPr>
            </a:lvl1pPr>
            <a:lvl2pPr marL="355582" indent="-177792"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sz="1700" kern="1200" spc="0" baseline="0">
                <a:solidFill>
                  <a:schemeClr val="tx1"/>
                </a:solidFill>
                <a:latin typeface="+mn-lt"/>
                <a:ea typeface="+mn-ea"/>
                <a:cs typeface="+mn-cs"/>
              </a:defRPr>
            </a:lvl2pPr>
            <a:lvl3pPr marL="355582" indent="184142" algn="l" rtl="0" eaLnBrk="1" fontAlgn="base" hangingPunct="1">
              <a:lnSpc>
                <a:spcPct val="110000"/>
              </a:lnSpc>
              <a:spcBef>
                <a:spcPct val="0"/>
              </a:spcBef>
              <a:spcAft>
                <a:spcPct val="0"/>
              </a:spcAft>
              <a:buFont typeface="Symbol" panose="05050102010706020507" pitchFamily="18" charset="2"/>
              <a:buChar char="-"/>
              <a:defRPr sz="1700" spc="0" baseline="0">
                <a:solidFill>
                  <a:schemeClr val="tx1"/>
                </a:solidFill>
                <a:latin typeface="+mn-lt"/>
                <a:ea typeface="ＭＳ Ｐゴシック" charset="-128"/>
                <a:cs typeface="ＭＳ Ｐゴシック" charset="-128"/>
              </a:defRPr>
            </a:lvl3pPr>
            <a:lvl4pPr marL="717515"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mn-lt"/>
                <a:ea typeface="ＭＳ Ｐゴシック" charset="0"/>
                <a:cs typeface="ＭＳ Ｐゴシック" charset="0"/>
              </a:defRPr>
            </a:lvl4pPr>
            <a:lvl5pPr marL="895306"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mn-lt"/>
                <a:ea typeface="+mn-ea"/>
                <a:cs typeface="ＭＳ Ｐゴシック" charset="0"/>
              </a:defRPr>
            </a:lvl5pPr>
            <a:lvl6pPr marL="1074685"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6pPr>
            <a:lvl7pPr marL="1257238" indent="-182554"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7pPr>
            <a:lvl8pPr marL="1436616"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8pPr>
            <a:lvl9pPr marL="1614408" indent="-177792"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9pPr>
          </a:lstStyle>
          <a:p>
            <a:r>
              <a:rPr lang="en-US" sz="1800" dirty="0" smtClean="0">
                <a:latin typeface="Humanst521 Lt BT" panose="020B0402020204020304" pitchFamily="34" charset="0"/>
              </a:rPr>
              <a:t>Large bore (up to 900 mm diameter)</a:t>
            </a:r>
            <a:endParaRPr lang="en-US" sz="1800" dirty="0">
              <a:latin typeface="Humanst521 Lt BT" panose="020B0402020204020304" pitchFamily="34" charset="0"/>
            </a:endParaRPr>
          </a:p>
          <a:p>
            <a:r>
              <a:rPr lang="en-US" sz="1800" dirty="0" smtClean="0">
                <a:latin typeface="Humanst521 Lt BT" panose="020B0402020204020304" pitchFamily="34" charset="0"/>
              </a:rPr>
              <a:t>High Temporal field stability (10ppb/h)</a:t>
            </a:r>
            <a:endParaRPr lang="en-US" sz="1800" dirty="0">
              <a:latin typeface="Humanst521 Lt BT" panose="020B0402020204020304" pitchFamily="34" charset="0"/>
            </a:endParaRPr>
          </a:p>
          <a:p>
            <a:r>
              <a:rPr lang="en-US" sz="1800" dirty="0" smtClean="0">
                <a:latin typeface="Humanst521 Lt BT" panose="020B0402020204020304" pitchFamily="34" charset="0"/>
              </a:rPr>
              <a:t> Excellent spatial field uniformity</a:t>
            </a:r>
            <a:r>
              <a:rPr lang="en-US" sz="1800" dirty="0" smtClean="0">
                <a:latin typeface="Humanst521 Lt BT" panose="020B0402020204020304" pitchFamily="34" charset="0"/>
                <a:sym typeface="Wingdings" pitchFamily="2" charset="2"/>
              </a:rPr>
              <a:t> </a:t>
            </a:r>
          </a:p>
          <a:p>
            <a:pPr marL="177790" lvl="1" indent="0">
              <a:buNone/>
            </a:pPr>
            <a:r>
              <a:rPr lang="en-US" sz="1800" dirty="0" smtClean="0">
                <a:latin typeface="Humanst521 Lt BT" panose="020B0402020204020304" pitchFamily="34" charset="0"/>
                <a:sym typeface="Wingdings" pitchFamily="2" charset="2"/>
              </a:rPr>
              <a:t>(&lt;1 ppb/mm)</a:t>
            </a:r>
            <a:endParaRPr lang="en-US" sz="1800" dirty="0">
              <a:latin typeface="Humanst521 Lt BT" panose="020B0402020204020304" pitchFamily="34" charset="0"/>
              <a:sym typeface="Wingdings" pitchFamily="2" charset="2"/>
            </a:endParaRPr>
          </a:p>
        </p:txBody>
      </p:sp>
    </p:spTree>
    <p:extLst>
      <p:ext uri="{BB962C8B-B14F-4D97-AF65-F5344CB8AC3E}">
        <p14:creationId xmlns:p14="http://schemas.microsoft.com/office/powerpoint/2010/main" val="2169118608"/>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26825" y="768106"/>
            <a:ext cx="2664296" cy="199900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768106"/>
            <a:ext cx="2664295" cy="1999002"/>
          </a:xfrm>
          <a:prstGeom prst="rect">
            <a:avLst/>
          </a:prstGeom>
        </p:spPr>
      </p:pic>
      <mc:AlternateContent xmlns:mc="http://schemas.openxmlformats.org/markup-compatibility/2006" xmlns:a14="http://schemas.microsoft.com/office/drawing/2010/main">
        <mc:Choice Requires="a14">
          <p:sp>
            <p:nvSpPr>
              <p:cNvPr id="4" name="Content Placeholder 3"/>
              <p:cNvSpPr>
                <a:spLocks noGrp="1"/>
              </p:cNvSpPr>
              <p:nvPr>
                <p:ph sz="quarter" idx="13"/>
              </p:nvPr>
            </p:nvSpPr>
            <p:spPr>
              <a:xfrm>
                <a:off x="496478" y="3291830"/>
                <a:ext cx="4335634" cy="2142982"/>
              </a:xfrm>
            </p:spPr>
            <p:txBody>
              <a:bodyPr/>
              <a:lstStyle/>
              <a:p>
                <a:r>
                  <a:rPr lang="en-US" dirty="0" smtClean="0"/>
                  <a:t>Large phase space at exit of beam collimated by passage through a collimation channel</a:t>
                </a:r>
              </a:p>
              <a:p>
                <a:r>
                  <a:rPr lang="en-US" dirty="0" smtClean="0"/>
                  <a:t>Due to adiabatic magnetic collimation large part of transmitted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𝜇</m:t>
                        </m:r>
                      </m:e>
                      <m:sup>
                        <m:r>
                          <a:rPr lang="en-US" b="0" i="1" smtClean="0">
                            <a:latin typeface="Cambria Math" panose="02040503050406030204" pitchFamily="18" charset="0"/>
                          </a:rPr>
                          <m:t>+</m:t>
                        </m:r>
                      </m:sup>
                    </m:sSup>
                  </m:oMath>
                </a14:m>
                <a:r>
                  <a:rPr lang="en-US" dirty="0" smtClean="0"/>
                  <a:t> are reflected.</a:t>
                </a:r>
              </a:p>
              <a:p>
                <a:r>
                  <a:rPr lang="en-US" dirty="0"/>
                  <a:t>S</a:t>
                </a:r>
                <a:r>
                  <a:rPr lang="en-US" dirty="0" smtClean="0"/>
                  <a:t>torage efficiency </a:t>
                </a:r>
                <a14:m>
                  <m:oMath xmlns:m="http://schemas.openxmlformats.org/officeDocument/2006/math">
                    <m:r>
                      <a:rPr lang="en-US" b="0" i="1" smtClean="0">
                        <a:latin typeface="Cambria Math" panose="02040503050406030204" pitchFamily="18" charset="0"/>
                      </a:rPr>
                      <m:t>∼5×</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−4</m:t>
                        </m:r>
                      </m:sup>
                    </m:sSup>
                  </m:oMath>
                </a14:m>
                <a:endParaRPr lang="en-US" dirty="0" smtClean="0"/>
              </a:p>
            </p:txBody>
          </p:sp>
        </mc:Choice>
        <mc:Fallback xmlns="">
          <p:sp>
            <p:nvSpPr>
              <p:cNvPr id="4" name="Content Placeholder 3"/>
              <p:cNvSpPr>
                <a:spLocks noGrp="1" noRot="1" noChangeAspect="1" noMove="1" noResize="1" noEditPoints="1" noAdjustHandles="1" noChangeArrowheads="1" noChangeShapeType="1" noTextEdit="1"/>
              </p:cNvSpPr>
              <p:nvPr>
                <p:ph sz="quarter" idx="13"/>
              </p:nvPr>
            </p:nvSpPr>
            <p:spPr>
              <a:xfrm>
                <a:off x="496478" y="3291830"/>
                <a:ext cx="4335634" cy="2142982"/>
              </a:xfrm>
              <a:blipFill>
                <a:blip r:embed="rId5"/>
                <a:stretch>
                  <a:fillRect l="-2809" t="-2841" r="-3090"/>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smtClean="0">
                <a:latin typeface="Humanst521 BT" panose="020B0602020204020204" pitchFamily="34" charset="0"/>
              </a:rPr>
              <a:t>Injection and statistical sensitivity</a:t>
            </a:r>
            <a:endParaRPr lang="en-US" dirty="0">
              <a:latin typeface="Humanst521 BT" panose="020B0602020204020204" pitchFamily="34" charset="0"/>
            </a:endParaRPr>
          </a:p>
        </p:txBody>
      </p:sp>
      <p:pic>
        <p:nvPicPr>
          <p:cNvPr id="11" name="Content Placeholder 10" descr="Screen Clipping"/>
          <p:cNvPicPr>
            <a:picLocks noGrp="1" noChangeAspect="1"/>
          </p:cNvPicPr>
          <p:nvPr>
            <p:ph sz="quarter" idx="18"/>
          </p:nvPr>
        </p:nvPicPr>
        <p:blipFill>
          <a:blip r:embed="rId6">
            <a:extLst>
              <a:ext uri="{28A0092B-C50C-407E-A947-70E740481C1C}">
                <a14:useLocalDpi xmlns:a14="http://schemas.microsoft.com/office/drawing/2010/main"/>
              </a:ext>
            </a:extLst>
          </a:blip>
          <a:stretch>
            <a:fillRect/>
          </a:stretch>
        </p:blipFill>
        <p:spPr>
          <a:xfrm>
            <a:off x="5191121" y="2212956"/>
            <a:ext cx="3781425" cy="2472469"/>
          </a:xfrm>
        </p:spPr>
      </p:pic>
      <mc:AlternateContent xmlns:mc="http://schemas.openxmlformats.org/markup-compatibility/2006" xmlns:a14="http://schemas.microsoft.com/office/drawing/2010/main">
        <mc:Choice Requires="a14">
          <p:sp>
            <p:nvSpPr>
              <p:cNvPr id="9" name="TextBox 8"/>
              <p:cNvSpPr txBox="1"/>
              <p:nvPr/>
            </p:nvSpPr>
            <p:spPr>
              <a:xfrm>
                <a:off x="6156176" y="1347614"/>
                <a:ext cx="2644452" cy="711157"/>
              </a:xfrm>
              <a:prstGeom prst="rect">
                <a:avLst/>
              </a:prstGeom>
              <a:solidFill>
                <a:schemeClr val="bg1"/>
              </a:solidFill>
            </p:spPr>
            <p:txBody>
              <a:bodyPr wrap="squar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800" b="0" i="1" kern="1000" spc="30" smtClean="0">
                          <a:solidFill>
                            <a:schemeClr val="tx1">
                              <a:lumMod val="65000"/>
                              <a:lumOff val="35000"/>
                            </a:schemeClr>
                          </a:solidFill>
                          <a:latin typeface="Cambria Math" panose="02040503050406030204" pitchFamily="18" charset="0"/>
                        </a:rPr>
                        <m:t>𝜎</m:t>
                      </m:r>
                      <m:d>
                        <m:dPr>
                          <m:ctrlPr>
                            <a:rPr lang="en-US" sz="1800" b="0" i="1" kern="1000" spc="30" smtClean="0">
                              <a:solidFill>
                                <a:schemeClr val="tx1">
                                  <a:lumMod val="65000"/>
                                  <a:lumOff val="35000"/>
                                </a:schemeClr>
                              </a:solidFill>
                              <a:latin typeface="Cambria Math" panose="02040503050406030204" pitchFamily="18" charset="0"/>
                            </a:rPr>
                          </m:ctrlPr>
                        </m:dPr>
                        <m:e>
                          <m:sSub>
                            <m:sSubPr>
                              <m:ctrlPr>
                                <a:rPr lang="en-US" sz="1800" i="1" kern="1000" spc="30">
                                  <a:solidFill>
                                    <a:schemeClr val="tx1">
                                      <a:lumMod val="65000"/>
                                      <a:lumOff val="35000"/>
                                    </a:schemeClr>
                                  </a:solidFill>
                                  <a:latin typeface="Cambria Math" panose="02040503050406030204" pitchFamily="18" charset="0"/>
                                  <a:cs typeface="Franklin Gothic Book"/>
                                </a:rPr>
                              </m:ctrlPr>
                            </m:sSubPr>
                            <m:e>
                              <m:r>
                                <a:rPr lang="en-US" sz="1800" i="1" kern="1000" spc="30">
                                  <a:solidFill>
                                    <a:schemeClr val="tx1">
                                      <a:lumMod val="65000"/>
                                      <a:lumOff val="35000"/>
                                    </a:schemeClr>
                                  </a:solidFill>
                                  <a:latin typeface="Cambria Math" panose="02040503050406030204" pitchFamily="18" charset="0"/>
                                  <a:cs typeface="Franklin Gothic Book"/>
                                </a:rPr>
                                <m:t>𝑑</m:t>
                              </m:r>
                            </m:e>
                            <m:sub>
                              <m:r>
                                <m:rPr>
                                  <m:sty m:val="p"/>
                                </m:rPr>
                                <a:rPr lang="en-US" sz="1800" kern="1000" spc="30">
                                  <a:solidFill>
                                    <a:schemeClr val="tx1">
                                      <a:lumMod val="65000"/>
                                      <a:lumOff val="35000"/>
                                    </a:schemeClr>
                                  </a:solidFill>
                                  <a:latin typeface="Cambria Math" panose="02040503050406030204" pitchFamily="18" charset="0"/>
                                  <a:cs typeface="Franklin Gothic Book"/>
                                </a:rPr>
                                <m:t>μ</m:t>
                              </m:r>
                            </m:sub>
                          </m:sSub>
                        </m:e>
                      </m:d>
                      <m:r>
                        <a:rPr lang="en-US" sz="1800" b="0" i="1" kern="1000" spc="30" smtClean="0">
                          <a:solidFill>
                            <a:schemeClr val="tx1">
                              <a:lumMod val="65000"/>
                              <a:lumOff val="35000"/>
                            </a:schemeClr>
                          </a:solidFill>
                          <a:latin typeface="Cambria Math" panose="02040503050406030204" pitchFamily="18" charset="0"/>
                        </a:rPr>
                        <m:t>=</m:t>
                      </m:r>
                      <m:f>
                        <m:fPr>
                          <m:ctrlPr>
                            <a:rPr lang="en-US" sz="1800" b="0" i="1" kern="1000" spc="30" smtClean="0">
                              <a:solidFill>
                                <a:schemeClr val="tx1">
                                  <a:lumMod val="65000"/>
                                  <a:lumOff val="35000"/>
                                </a:schemeClr>
                              </a:solidFill>
                              <a:latin typeface="Cambria Math" panose="02040503050406030204" pitchFamily="18" charset="0"/>
                            </a:rPr>
                          </m:ctrlPr>
                        </m:fPr>
                        <m:num>
                          <m:r>
                            <a:rPr lang="en-US" sz="1800" b="0" i="1" kern="1000" spc="30" smtClean="0">
                              <a:solidFill>
                                <a:schemeClr val="tx1">
                                  <a:lumMod val="65000"/>
                                  <a:lumOff val="35000"/>
                                </a:schemeClr>
                              </a:solidFill>
                              <a:latin typeface="Cambria Math" panose="02040503050406030204" pitchFamily="18" charset="0"/>
                            </a:rPr>
                            <m:t>ℏ</m:t>
                          </m:r>
                          <m:r>
                            <a:rPr lang="en-US" sz="1800" b="0" i="1" kern="1000" spc="30" smtClean="0">
                              <a:solidFill>
                                <a:schemeClr val="tx1">
                                  <a:lumMod val="65000"/>
                                  <a:lumOff val="35000"/>
                                </a:schemeClr>
                              </a:solidFill>
                              <a:latin typeface="Cambria Math" panose="02040503050406030204" pitchFamily="18" charset="0"/>
                            </a:rPr>
                            <m:t>𝛾</m:t>
                          </m:r>
                          <m:sSub>
                            <m:sSubPr>
                              <m:ctrlPr>
                                <a:rPr lang="en-US" sz="1800" b="0" i="1" kern="1000" spc="30" smtClean="0">
                                  <a:solidFill>
                                    <a:schemeClr val="tx1">
                                      <a:lumMod val="65000"/>
                                      <a:lumOff val="35000"/>
                                    </a:schemeClr>
                                  </a:solidFill>
                                  <a:latin typeface="Cambria Math" panose="02040503050406030204" pitchFamily="18" charset="0"/>
                                </a:rPr>
                              </m:ctrlPr>
                            </m:sSubPr>
                            <m:e>
                              <m:r>
                                <a:rPr lang="en-US" sz="1800" b="0" i="1" kern="1000" spc="30" smtClean="0">
                                  <a:solidFill>
                                    <a:schemeClr val="tx1">
                                      <a:lumMod val="65000"/>
                                      <a:lumOff val="35000"/>
                                    </a:schemeClr>
                                  </a:solidFill>
                                  <a:latin typeface="Cambria Math" panose="02040503050406030204" pitchFamily="18" charset="0"/>
                                </a:rPr>
                                <m:t>𝑎</m:t>
                              </m:r>
                            </m:e>
                            <m:sub>
                              <m:r>
                                <a:rPr lang="en-US" sz="1800" b="0" i="1" kern="1000" spc="30" smtClean="0">
                                  <a:solidFill>
                                    <a:schemeClr val="tx1">
                                      <a:lumMod val="65000"/>
                                      <a:lumOff val="35000"/>
                                    </a:schemeClr>
                                  </a:solidFill>
                                  <a:latin typeface="Cambria Math" panose="02040503050406030204" pitchFamily="18" charset="0"/>
                                </a:rPr>
                                <m:t>𝜇</m:t>
                              </m:r>
                            </m:sub>
                          </m:sSub>
                        </m:num>
                        <m:den>
                          <m:r>
                            <a:rPr lang="en-US" sz="1800" b="0" i="1" kern="1000" spc="30" smtClean="0">
                              <a:solidFill>
                                <a:schemeClr val="tx1">
                                  <a:lumMod val="65000"/>
                                  <a:lumOff val="35000"/>
                                </a:schemeClr>
                              </a:solidFill>
                              <a:latin typeface="Cambria Math" panose="02040503050406030204" pitchFamily="18" charset="0"/>
                            </a:rPr>
                            <m:t>2</m:t>
                          </m:r>
                          <m:r>
                            <a:rPr lang="en-US" sz="1800" b="0" i="1" kern="1000" spc="30" smtClean="0">
                              <a:solidFill>
                                <a:schemeClr val="tx1">
                                  <a:lumMod val="65000"/>
                                  <a:lumOff val="35000"/>
                                </a:schemeClr>
                              </a:solidFill>
                              <a:latin typeface="Cambria Math" panose="02040503050406030204" pitchFamily="18" charset="0"/>
                            </a:rPr>
                            <m:t>𝑝</m:t>
                          </m:r>
                          <m:sSub>
                            <m:sSubPr>
                              <m:ctrlPr>
                                <a:rPr lang="en-US" sz="1800" b="0" i="1" kern="1000" spc="30" smtClean="0">
                                  <a:solidFill>
                                    <a:schemeClr val="tx1">
                                      <a:lumMod val="65000"/>
                                      <a:lumOff val="35000"/>
                                    </a:schemeClr>
                                  </a:solidFill>
                                  <a:latin typeface="Cambria Math" panose="02040503050406030204" pitchFamily="18" charset="0"/>
                                </a:rPr>
                              </m:ctrlPr>
                            </m:sSubPr>
                            <m:e>
                              <m:r>
                                <a:rPr lang="en-US" sz="1800" b="0" i="1" kern="1000" spc="30" smtClean="0">
                                  <a:solidFill>
                                    <a:schemeClr val="tx1">
                                      <a:lumMod val="65000"/>
                                      <a:lumOff val="35000"/>
                                    </a:schemeClr>
                                  </a:solidFill>
                                  <a:latin typeface="Cambria Math" panose="02040503050406030204" pitchFamily="18" charset="0"/>
                                </a:rPr>
                                <m:t>𝐸</m:t>
                              </m:r>
                            </m:e>
                            <m:sub>
                              <m:r>
                                <m:rPr>
                                  <m:sty m:val="p"/>
                                </m:rPr>
                                <a:rPr lang="en-US" sz="1800" b="0" i="0" kern="1000" spc="30" smtClean="0">
                                  <a:solidFill>
                                    <a:schemeClr val="tx1">
                                      <a:lumMod val="65000"/>
                                      <a:lumOff val="35000"/>
                                    </a:schemeClr>
                                  </a:solidFill>
                                  <a:latin typeface="Cambria Math" panose="02040503050406030204" pitchFamily="18" charset="0"/>
                                </a:rPr>
                                <m:t>f</m:t>
                              </m:r>
                            </m:sub>
                          </m:sSub>
                          <m:sSub>
                            <m:sSubPr>
                              <m:ctrlPr>
                                <a:rPr lang="en-US" sz="1800" b="0" i="1" kern="1000" spc="30" smtClean="0">
                                  <a:solidFill>
                                    <a:schemeClr val="tx1">
                                      <a:lumMod val="65000"/>
                                      <a:lumOff val="35000"/>
                                    </a:schemeClr>
                                  </a:solidFill>
                                  <a:latin typeface="Cambria Math" panose="02040503050406030204" pitchFamily="18" charset="0"/>
                                </a:rPr>
                              </m:ctrlPr>
                            </m:sSubPr>
                            <m:e>
                              <m:rad>
                                <m:radPr>
                                  <m:degHide m:val="on"/>
                                  <m:ctrlPr>
                                    <a:rPr lang="en-US" sz="1800" b="0" i="1" kern="1000" spc="30" smtClean="0">
                                      <a:solidFill>
                                        <a:schemeClr val="tx1">
                                          <a:lumMod val="65000"/>
                                          <a:lumOff val="35000"/>
                                        </a:schemeClr>
                                      </a:solidFill>
                                      <a:latin typeface="Cambria Math" panose="02040503050406030204" pitchFamily="18" charset="0"/>
                                    </a:rPr>
                                  </m:ctrlPr>
                                </m:radPr>
                                <m:deg/>
                                <m:e>
                                  <m:r>
                                    <a:rPr lang="en-US" sz="1800" b="0" i="1" kern="1000" spc="30" smtClean="0">
                                      <a:solidFill>
                                        <a:schemeClr val="tx1">
                                          <a:lumMod val="65000"/>
                                          <a:lumOff val="35000"/>
                                        </a:schemeClr>
                                      </a:solidFill>
                                      <a:latin typeface="Cambria Math" panose="02040503050406030204" pitchFamily="18" charset="0"/>
                                    </a:rPr>
                                    <m:t>𝑁</m:t>
                                  </m:r>
                                </m:e>
                              </m:rad>
                              <m:r>
                                <a:rPr lang="en-US" sz="1800" b="0" i="1" kern="1000" spc="30" smtClean="0">
                                  <a:solidFill>
                                    <a:schemeClr val="tx1">
                                      <a:lumMod val="65000"/>
                                      <a:lumOff val="35000"/>
                                    </a:schemeClr>
                                  </a:solidFill>
                                  <a:latin typeface="Cambria Math" panose="02040503050406030204" pitchFamily="18" charset="0"/>
                                </a:rPr>
                                <m:t> </m:t>
                              </m:r>
                              <m:r>
                                <a:rPr lang="en-US" sz="1800" b="0" i="1" kern="1000" spc="30" smtClean="0">
                                  <a:solidFill>
                                    <a:schemeClr val="tx1">
                                      <a:lumMod val="65000"/>
                                      <a:lumOff val="35000"/>
                                    </a:schemeClr>
                                  </a:solidFill>
                                  <a:latin typeface="Cambria Math" panose="02040503050406030204" pitchFamily="18" charset="0"/>
                                </a:rPr>
                                <m:t>𝜏</m:t>
                              </m:r>
                            </m:e>
                            <m:sub>
                              <m:r>
                                <a:rPr lang="en-US" sz="1800" b="0" i="1" kern="1000" spc="30" smtClean="0">
                                  <a:solidFill>
                                    <a:schemeClr val="tx1">
                                      <a:lumMod val="65000"/>
                                      <a:lumOff val="35000"/>
                                    </a:schemeClr>
                                  </a:solidFill>
                                  <a:latin typeface="Cambria Math" panose="02040503050406030204" pitchFamily="18" charset="0"/>
                                </a:rPr>
                                <m:t>𝜇</m:t>
                              </m:r>
                            </m:sub>
                          </m:sSub>
                          <m:r>
                            <a:rPr lang="en-US" sz="1800" b="0" i="1" kern="1000" spc="30" smtClean="0">
                              <a:solidFill>
                                <a:schemeClr val="tx1">
                                  <a:lumMod val="65000"/>
                                  <a:lumOff val="35000"/>
                                </a:schemeClr>
                              </a:solidFill>
                              <a:latin typeface="Cambria Math" panose="02040503050406030204" pitchFamily="18" charset="0"/>
                            </a:rPr>
                            <m:t> </m:t>
                          </m:r>
                          <m:r>
                            <a:rPr lang="en-US" sz="1800" b="0" i="1" kern="1000" spc="30" smtClean="0">
                              <a:solidFill>
                                <a:schemeClr val="tx1">
                                  <a:lumMod val="65000"/>
                                  <a:lumOff val="35000"/>
                                </a:schemeClr>
                              </a:solidFill>
                              <a:latin typeface="Cambria Math" panose="02040503050406030204" pitchFamily="18" charset="0"/>
                            </a:rPr>
                            <m:t>𝛼</m:t>
                          </m:r>
                        </m:den>
                      </m:f>
                    </m:oMath>
                  </m:oMathPara>
                </a14:m>
                <a:endParaRPr lang="en-US" sz="1800" kern="1000" spc="30" dirty="0" err="1" smtClean="0">
                  <a:solidFill>
                    <a:schemeClr val="tx1">
                      <a:lumMod val="65000"/>
                      <a:lumOff val="35000"/>
                    </a:schemeClr>
                  </a:solidFill>
                  <a:latin typeface="Humanst521 Lt BT" panose="020B0402020204020304" pitchFamily="34" charset="0"/>
                  <a:cs typeface="Franklin Gothic Book"/>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6156176" y="1347614"/>
                <a:ext cx="2644452" cy="711157"/>
              </a:xfrm>
              <a:prstGeom prst="rect">
                <a:avLst/>
              </a:prstGeom>
              <a:blipFill>
                <a:blip r:embed="rId7"/>
                <a:stretch>
                  <a:fillRect/>
                </a:stretch>
              </a:blipFill>
            </p:spPr>
            <p:txBody>
              <a:bodyPr/>
              <a:lstStyle/>
              <a:p>
                <a:r>
                  <a:rPr lang="en-US">
                    <a:noFill/>
                  </a:rPr>
                  <a:t> </a:t>
                </a:r>
              </a:p>
            </p:txBody>
          </p:sp>
        </mc:Fallback>
      </mc:AlternateContent>
      <p:sp>
        <p:nvSpPr>
          <p:cNvPr id="8" name="Slide Number Placeholder 3"/>
          <p:cNvSpPr txBox="1">
            <a:spLocks/>
          </p:cNvSpPr>
          <p:nvPr/>
        </p:nvSpPr>
        <p:spPr>
          <a:xfrm>
            <a:off x="8409275" y="4918735"/>
            <a:ext cx="575742" cy="147638"/>
          </a:xfrm>
          <a:prstGeom prst="rect">
            <a:avLst/>
          </a:prstGeom>
        </p:spPr>
        <p:txBody>
          <a:bodyPr/>
          <a:lstStyle>
            <a:defPPr>
              <a:defRPr lang="de-CH"/>
            </a:defPPr>
            <a:lvl1pPr algn="l" rtl="0" eaLnBrk="0" fontAlgn="base" hangingPunct="0">
              <a:spcBef>
                <a:spcPct val="50000"/>
              </a:spcBef>
              <a:spcAft>
                <a:spcPct val="0"/>
              </a:spcAft>
              <a:defRPr sz="1600" kern="1200">
                <a:solidFill>
                  <a:schemeClr val="tx1"/>
                </a:solidFill>
                <a:latin typeface="Arial" charset="0"/>
                <a:ea typeface="Arial" charset="0"/>
                <a:cs typeface="Arial" charset="0"/>
              </a:defRPr>
            </a:lvl1pPr>
            <a:lvl2pPr marL="457189" algn="l" rtl="0" eaLnBrk="0" fontAlgn="base" hangingPunct="0">
              <a:spcBef>
                <a:spcPct val="50000"/>
              </a:spcBef>
              <a:spcAft>
                <a:spcPct val="0"/>
              </a:spcAft>
              <a:defRPr sz="1600" kern="1200">
                <a:solidFill>
                  <a:schemeClr val="tx1"/>
                </a:solidFill>
                <a:latin typeface="Arial" charset="0"/>
                <a:ea typeface="Arial" charset="0"/>
                <a:cs typeface="Arial" charset="0"/>
              </a:defRPr>
            </a:lvl2pPr>
            <a:lvl3pPr marL="914377" algn="l" rtl="0" eaLnBrk="0" fontAlgn="base" hangingPunct="0">
              <a:spcBef>
                <a:spcPct val="50000"/>
              </a:spcBef>
              <a:spcAft>
                <a:spcPct val="0"/>
              </a:spcAft>
              <a:defRPr sz="1600" kern="1200">
                <a:solidFill>
                  <a:schemeClr val="tx1"/>
                </a:solidFill>
                <a:latin typeface="Arial" charset="0"/>
                <a:ea typeface="Arial" charset="0"/>
                <a:cs typeface="Arial" charset="0"/>
              </a:defRPr>
            </a:lvl3pPr>
            <a:lvl4pPr marL="1371566" algn="l" rtl="0" eaLnBrk="0" fontAlgn="base" hangingPunct="0">
              <a:spcBef>
                <a:spcPct val="50000"/>
              </a:spcBef>
              <a:spcAft>
                <a:spcPct val="0"/>
              </a:spcAft>
              <a:defRPr sz="1600" kern="1200">
                <a:solidFill>
                  <a:schemeClr val="tx1"/>
                </a:solidFill>
                <a:latin typeface="Arial" charset="0"/>
                <a:ea typeface="Arial" charset="0"/>
                <a:cs typeface="Arial" charset="0"/>
              </a:defRPr>
            </a:lvl4pPr>
            <a:lvl5pPr marL="1828754" algn="l" rtl="0" eaLnBrk="0" fontAlgn="base" hangingPunct="0">
              <a:spcBef>
                <a:spcPct val="50000"/>
              </a:spcBef>
              <a:spcAft>
                <a:spcPct val="0"/>
              </a:spcAft>
              <a:defRPr sz="1600" kern="1200">
                <a:solidFill>
                  <a:schemeClr val="tx1"/>
                </a:solidFill>
                <a:latin typeface="Arial" charset="0"/>
                <a:ea typeface="Arial" charset="0"/>
                <a:cs typeface="Arial" charset="0"/>
              </a:defRPr>
            </a:lvl5pPr>
            <a:lvl6pPr marL="2285943" algn="l" defTabSz="457189" rtl="0" eaLnBrk="1" latinLnBrk="0" hangingPunct="1">
              <a:defRPr sz="1600" kern="1200">
                <a:solidFill>
                  <a:schemeClr val="tx1"/>
                </a:solidFill>
                <a:latin typeface="Arial" charset="0"/>
                <a:ea typeface="Arial" charset="0"/>
                <a:cs typeface="Arial" charset="0"/>
              </a:defRPr>
            </a:lvl6pPr>
            <a:lvl7pPr marL="2743131" algn="l" defTabSz="457189" rtl="0" eaLnBrk="1" latinLnBrk="0" hangingPunct="1">
              <a:defRPr sz="1600" kern="1200">
                <a:solidFill>
                  <a:schemeClr val="tx1"/>
                </a:solidFill>
                <a:latin typeface="Arial" charset="0"/>
                <a:ea typeface="Arial" charset="0"/>
                <a:cs typeface="Arial" charset="0"/>
              </a:defRPr>
            </a:lvl7pPr>
            <a:lvl8pPr marL="3200320" algn="l" defTabSz="457189" rtl="0" eaLnBrk="1" latinLnBrk="0" hangingPunct="1">
              <a:defRPr sz="1600" kern="1200">
                <a:solidFill>
                  <a:schemeClr val="tx1"/>
                </a:solidFill>
                <a:latin typeface="Arial" charset="0"/>
                <a:ea typeface="Arial" charset="0"/>
                <a:cs typeface="Arial" charset="0"/>
              </a:defRPr>
            </a:lvl8pPr>
            <a:lvl9pPr marL="3657509" algn="l" defTabSz="457189" rtl="0" eaLnBrk="1" latinLnBrk="0" hangingPunct="1">
              <a:defRPr sz="1600" kern="1200">
                <a:solidFill>
                  <a:schemeClr val="tx1"/>
                </a:solidFill>
                <a:latin typeface="Arial" charset="0"/>
                <a:ea typeface="Arial" charset="0"/>
                <a:cs typeface="Arial" charset="0"/>
              </a:defRPr>
            </a:lvl9pPr>
          </a:lstStyle>
          <a:p>
            <a:pPr algn="r">
              <a:defRPr/>
            </a:pPr>
            <a:r>
              <a:rPr lang="de-DE" sz="700" dirty="0" smtClean="0">
                <a:latin typeface="Humanst521 Lt BT" panose="020B0402020204020304" pitchFamily="34" charset="0"/>
              </a:rPr>
              <a:t>Page </a:t>
            </a:r>
            <a:fld id="{EBC07571-3134-BB4B-B83F-1A9FE18D34F3}" type="slidenum">
              <a:rPr lang="de-DE" sz="700" smtClean="0">
                <a:latin typeface="Humanst521 Lt BT" panose="020B0402020204020304" pitchFamily="34" charset="0"/>
              </a:rPr>
              <a:pPr algn="r">
                <a:defRPr/>
              </a:pPr>
              <a:t>12</a:t>
            </a:fld>
            <a:endParaRPr lang="de-DE" sz="700" dirty="0">
              <a:latin typeface="Humanst521 Lt BT" panose="020B0402020204020304" pitchFamily="34" charset="0"/>
            </a:endParaRPr>
          </a:p>
        </p:txBody>
      </p:sp>
      <p:sp>
        <p:nvSpPr>
          <p:cNvPr id="7" name="TextBox 6"/>
          <p:cNvSpPr txBox="1"/>
          <p:nvPr/>
        </p:nvSpPr>
        <p:spPr>
          <a:xfrm>
            <a:off x="3635896" y="4011910"/>
            <a:ext cx="288032" cy="45719"/>
          </a:xfrm>
          <a:prstGeom prst="rect">
            <a:avLst/>
          </a:prstGeom>
          <a:noFill/>
        </p:spPr>
        <p:txBody>
          <a:bodyPr wrap="square" lIns="0" tIns="0" rIns="0" bIns="0" rtlCol="0">
            <a:noAutofit/>
          </a:bodyPr>
          <a:lstStyle/>
          <a:p>
            <a:pPr eaLnBrk="1" hangingPunct="1">
              <a:lnSpc>
                <a:spcPct val="110000"/>
              </a:lnSpc>
              <a:spcBef>
                <a:spcPct val="0"/>
              </a:spcBef>
              <a:buClr>
                <a:srgbClr val="000000"/>
              </a:buClr>
            </a:pPr>
            <a:endParaRPr lang="en-US" sz="1800" dirty="0" smtClean="0">
              <a:solidFill>
                <a:srgbClr val="000000"/>
              </a:solidFill>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10" name="TextBox 9"/>
              <p:cNvSpPr txBox="1"/>
              <p:nvPr/>
            </p:nvSpPr>
            <p:spPr>
              <a:xfrm>
                <a:off x="311459" y="2802312"/>
                <a:ext cx="2041376" cy="264888"/>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dirty="0" smtClean="0">
                    <a:solidFill>
                      <a:srgbClr val="000000"/>
                    </a:solidFill>
                    <a:latin typeface="Humanst521 Lt BT" panose="020B0402020204020304" pitchFamily="34" charset="0"/>
                  </a:rPr>
                  <a:t>xx’: </a:t>
                </a:r>
                <a14:m>
                  <m:oMath xmlns:m="http://schemas.openxmlformats.org/officeDocument/2006/math">
                    <m:r>
                      <a:rPr lang="en-US" b="0" i="1" smtClean="0">
                        <a:solidFill>
                          <a:srgbClr val="000000"/>
                        </a:solidFill>
                        <a:latin typeface="Cambria Math" panose="02040503050406030204" pitchFamily="18" charset="0"/>
                      </a:rPr>
                      <m:t>𝜖</m:t>
                    </m:r>
                    <m:r>
                      <a:rPr lang="en-US" b="0" i="1" smtClean="0">
                        <a:solidFill>
                          <a:srgbClr val="000000"/>
                        </a:solidFill>
                        <a:latin typeface="Cambria Math" panose="02040503050406030204" pitchFamily="18" charset="0"/>
                      </a:rPr>
                      <m:t>=196</m:t>
                    </m:r>
                    <m:r>
                      <a:rPr lang="en-US" b="0" i="1" smtClean="0">
                        <a:solidFill>
                          <a:srgbClr val="000000"/>
                        </a:solidFill>
                        <a:latin typeface="Cambria Math" panose="02040503050406030204" pitchFamily="18" charset="0"/>
                      </a:rPr>
                      <m:t>𝜋</m:t>
                    </m:r>
                    <m:r>
                      <m:rPr>
                        <m:sty m:val="p"/>
                      </m:rPr>
                      <a:rPr lang="en-US" b="0" i="0" smtClean="0">
                        <a:solidFill>
                          <a:srgbClr val="000000"/>
                        </a:solidFill>
                        <a:latin typeface="Cambria Math" panose="02040503050406030204" pitchFamily="18" charset="0"/>
                      </a:rPr>
                      <m:t>mm</m:t>
                    </m:r>
                    <m:r>
                      <a:rPr lang="en-US" b="0" i="0" smtClean="0">
                        <a:solidFill>
                          <a:srgbClr val="000000"/>
                        </a:solidFill>
                        <a:latin typeface="Cambria Math" panose="02040503050406030204" pitchFamily="18" charset="0"/>
                      </a:rPr>
                      <m:t> </m:t>
                    </m:r>
                    <m:r>
                      <m:rPr>
                        <m:sty m:val="p"/>
                      </m:rPr>
                      <a:rPr lang="en-US" b="0" i="0" smtClean="0">
                        <a:solidFill>
                          <a:srgbClr val="000000"/>
                        </a:solidFill>
                        <a:latin typeface="Cambria Math" panose="02040503050406030204" pitchFamily="18" charset="0"/>
                      </a:rPr>
                      <m:t>mrad</m:t>
                    </m:r>
                  </m:oMath>
                </a14:m>
                <a:endParaRPr lang="en-US" dirty="0" smtClean="0">
                  <a:solidFill>
                    <a:srgbClr val="000000"/>
                  </a:solidFill>
                  <a:latin typeface="Humanst521 Lt BT" panose="020B0402020204020304"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11459" y="2802312"/>
                <a:ext cx="2041376" cy="264888"/>
              </a:xfrm>
              <a:prstGeom prst="rect">
                <a:avLst/>
              </a:prstGeom>
              <a:blipFill>
                <a:blip r:embed="rId8"/>
                <a:stretch>
                  <a:fillRect l="-5970" t="-23256" r="-896" b="-418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2803045" y="2803236"/>
                <a:ext cx="2138536" cy="263964"/>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dirty="0" smtClean="0">
                    <a:solidFill>
                      <a:srgbClr val="000000"/>
                    </a:solidFill>
                    <a:latin typeface="Humanst521 Lt BT" panose="020B0402020204020304" pitchFamily="34" charset="0"/>
                  </a:rPr>
                  <a:t>y</a:t>
                </a:r>
                <a:r>
                  <a:rPr lang="en-US" dirty="0" err="1">
                    <a:solidFill>
                      <a:srgbClr val="000000"/>
                    </a:solidFill>
                    <a:latin typeface="Humanst521 Lt BT" panose="020B0402020204020304" pitchFamily="34" charset="0"/>
                  </a:rPr>
                  <a:t>y</a:t>
                </a:r>
                <a:r>
                  <a:rPr lang="en-US" dirty="0" smtClean="0">
                    <a:solidFill>
                      <a:srgbClr val="000000"/>
                    </a:solidFill>
                    <a:latin typeface="Humanst521 Lt BT" panose="020B0402020204020304" pitchFamily="34" charset="0"/>
                  </a:rPr>
                  <a:t>’: </a:t>
                </a:r>
                <a14:m>
                  <m:oMath xmlns:m="http://schemas.openxmlformats.org/officeDocument/2006/math">
                    <m:r>
                      <a:rPr lang="en-US" b="0" i="1" smtClean="0">
                        <a:solidFill>
                          <a:srgbClr val="000000"/>
                        </a:solidFill>
                        <a:latin typeface="Cambria Math" panose="02040503050406030204" pitchFamily="18" charset="0"/>
                      </a:rPr>
                      <m:t>𝜖</m:t>
                    </m:r>
                    <m:r>
                      <a:rPr lang="en-US" b="0" i="1" smtClean="0">
                        <a:solidFill>
                          <a:srgbClr val="000000"/>
                        </a:solidFill>
                        <a:latin typeface="Cambria Math" panose="02040503050406030204" pitchFamily="18" charset="0"/>
                      </a:rPr>
                      <m:t>=171 </m:t>
                    </m:r>
                    <m:r>
                      <a:rPr lang="en-US" b="0" i="1" smtClean="0">
                        <a:solidFill>
                          <a:srgbClr val="000000"/>
                        </a:solidFill>
                        <a:latin typeface="Cambria Math" panose="02040503050406030204" pitchFamily="18" charset="0"/>
                      </a:rPr>
                      <m:t>𝜋</m:t>
                    </m:r>
                    <m:r>
                      <m:rPr>
                        <m:sty m:val="p"/>
                      </m:rPr>
                      <a:rPr lang="en-US" b="0" i="0" smtClean="0">
                        <a:solidFill>
                          <a:srgbClr val="000000"/>
                        </a:solidFill>
                        <a:latin typeface="Cambria Math" panose="02040503050406030204" pitchFamily="18" charset="0"/>
                      </a:rPr>
                      <m:t>mm</m:t>
                    </m:r>
                    <m:r>
                      <a:rPr lang="en-US" b="0" i="0" smtClean="0">
                        <a:solidFill>
                          <a:srgbClr val="000000"/>
                        </a:solidFill>
                        <a:latin typeface="Cambria Math" panose="02040503050406030204" pitchFamily="18" charset="0"/>
                      </a:rPr>
                      <m:t> </m:t>
                    </m:r>
                    <m:r>
                      <m:rPr>
                        <m:sty m:val="p"/>
                      </m:rPr>
                      <a:rPr lang="en-US" b="0" i="0" smtClean="0">
                        <a:solidFill>
                          <a:srgbClr val="000000"/>
                        </a:solidFill>
                        <a:latin typeface="Cambria Math" panose="02040503050406030204" pitchFamily="18" charset="0"/>
                      </a:rPr>
                      <m:t>mrad</m:t>
                    </m:r>
                  </m:oMath>
                </a14:m>
                <a:endParaRPr lang="en-US" dirty="0" smtClean="0">
                  <a:solidFill>
                    <a:srgbClr val="000000"/>
                  </a:solidFill>
                  <a:latin typeface="Humanst521 Lt BT" panose="020B0402020204020304"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2803045" y="2803236"/>
                <a:ext cx="2138536" cy="263964"/>
              </a:xfrm>
              <a:prstGeom prst="rect">
                <a:avLst/>
              </a:prstGeom>
              <a:blipFill>
                <a:blip r:embed="rId9"/>
                <a:stretch>
                  <a:fillRect l="-5983" t="-23256" b="-41860"/>
                </a:stretch>
              </a:blipFill>
            </p:spPr>
            <p:txBody>
              <a:bodyPr/>
              <a:lstStyle/>
              <a:p>
                <a:r>
                  <a:rPr lang="en-US">
                    <a:noFill/>
                  </a:rPr>
                  <a:t> </a:t>
                </a:r>
              </a:p>
            </p:txBody>
          </p:sp>
        </mc:Fallback>
      </mc:AlternateContent>
    </p:spTree>
    <p:extLst>
      <p:ext uri="{BB962C8B-B14F-4D97-AF65-F5344CB8AC3E}">
        <p14:creationId xmlns:p14="http://schemas.microsoft.com/office/powerpoint/2010/main" val="2745393513"/>
      </p:ext>
    </p:extLst>
  </p:cSld>
  <p:clrMapOvr>
    <a:masterClrMapping/>
  </p:clrMapOvr>
  <p:transition spd="med" advTm="46799"/>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umanst521 BT" panose="020B0602020204020204" pitchFamily="34" charset="0"/>
              </a:rPr>
              <a:t>The </a:t>
            </a:r>
            <a:r>
              <a:rPr lang="en-US" dirty="0" err="1" smtClean="0">
                <a:latin typeface="Humanst521 BT" panose="020B0602020204020204" pitchFamily="34" charset="0"/>
              </a:rPr>
              <a:t>muEDM</a:t>
            </a:r>
            <a:r>
              <a:rPr lang="en-US" dirty="0" smtClean="0">
                <a:latin typeface="Humanst521 BT" panose="020B0602020204020204" pitchFamily="34" charset="0"/>
              </a:rPr>
              <a:t> phase I on piE1</a:t>
            </a:r>
            <a:endParaRPr lang="en-US" dirty="0">
              <a:latin typeface="Humanst521 BT" panose="020B0602020204020204" pitchFamily="34" charset="0"/>
            </a:endParaRPr>
          </a:p>
        </p:txBody>
      </p:sp>
      <p:sp>
        <p:nvSpPr>
          <p:cNvPr id="3" name="TextBox 2"/>
          <p:cNvSpPr txBox="1"/>
          <p:nvPr/>
        </p:nvSpPr>
        <p:spPr>
          <a:xfrm>
            <a:off x="3913230" y="727804"/>
            <a:ext cx="4781550" cy="314830"/>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2000" kern="1000" spc="30" dirty="0" smtClean="0">
                <a:solidFill>
                  <a:schemeClr val="tx1">
                    <a:lumMod val="85000"/>
                    <a:lumOff val="15000"/>
                  </a:schemeClr>
                </a:solidFill>
                <a:latin typeface="+mj-lt"/>
                <a:cs typeface="Franklin Gothic Book"/>
              </a:rPr>
              <a:t>Test bed and frozen spin demonstrator</a:t>
            </a:r>
          </a:p>
        </p:txBody>
      </p:sp>
      <p:pic>
        <p:nvPicPr>
          <p:cNvPr id="6" name="Content Placeholder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28" y="1275606"/>
            <a:ext cx="1872208" cy="2810069"/>
          </a:xfrm>
          <a:prstGeom prst="rect">
            <a:avLst/>
          </a:prstGeom>
        </p:spPr>
      </p:pic>
      <mc:AlternateContent xmlns:mc="http://schemas.openxmlformats.org/markup-compatibility/2006" xmlns:a14="http://schemas.microsoft.com/office/drawing/2010/main">
        <mc:Choice Requires="a14">
          <p:sp>
            <p:nvSpPr>
              <p:cNvPr id="8" name="Content Placeholder 6"/>
              <p:cNvSpPr txBox="1">
                <a:spLocks/>
              </p:cNvSpPr>
              <p:nvPr/>
            </p:nvSpPr>
            <p:spPr>
              <a:xfrm>
                <a:off x="4318806" y="4760869"/>
                <a:ext cx="4178299" cy="280237"/>
              </a:xfrm>
              <a:prstGeom prst="rect">
                <a:avLst/>
              </a:prstGeom>
            </p:spPr>
            <p:txBody>
              <a:bodyPr vert="horz" lIns="0" tIns="0" rIns="0" bIns="0" rtlCol="0">
                <a:noAutofit/>
              </a:bodyPr>
              <a:lstStyle>
                <a:lvl1pPr marL="457200" indent="-457200" algn="l" rtl="0" eaLnBrk="1" fontAlgn="base" hangingPunct="1">
                  <a:lnSpc>
                    <a:spcPct val="110000"/>
                  </a:lnSpc>
                  <a:spcBef>
                    <a:spcPct val="0"/>
                  </a:spcBef>
                  <a:spcAft>
                    <a:spcPct val="0"/>
                  </a:spcAft>
                  <a:buClr>
                    <a:schemeClr val="tx1"/>
                  </a:buClr>
                  <a:buFont typeface="Arial" panose="020B0604020202020204" pitchFamily="34" charset="0"/>
                  <a:buChar char="•"/>
                  <a:defRPr lang="en-GB" sz="2400" kern="1200" spc="0" baseline="0" noProof="0" dirty="0" smtClean="0">
                    <a:solidFill>
                      <a:schemeClr val="tx1"/>
                    </a:solidFill>
                    <a:latin typeface="Humanst521 Lt BT" panose="020B0402020204020304" pitchFamily="34" charset="0"/>
                    <a:ea typeface="+mn-ea"/>
                    <a:cs typeface="+mn-cs"/>
                  </a:defRPr>
                </a:lvl1pPr>
                <a:lvl2pPr marL="355600" indent="-177800" algn="l" rtl="0" eaLnBrk="1" fontAlgn="base" hangingPunct="1">
                  <a:lnSpc>
                    <a:spcPct val="110000"/>
                  </a:lnSpc>
                  <a:spcBef>
                    <a:spcPct val="0"/>
                  </a:spcBef>
                  <a:spcAft>
                    <a:spcPct val="0"/>
                  </a:spcAft>
                  <a:buClr>
                    <a:schemeClr val="tx1"/>
                  </a:buClr>
                  <a:buSzPct val="90000"/>
                  <a:buFont typeface="Arial" panose="020B0604020202020204" pitchFamily="34" charset="0"/>
                  <a:buChar char="•"/>
                  <a:defRPr lang="en-GB" sz="2000" kern="1200" spc="0" baseline="0" noProof="0" dirty="0" smtClean="0">
                    <a:solidFill>
                      <a:schemeClr val="tx1"/>
                    </a:solidFill>
                    <a:latin typeface="Humanst521 Lt BT" panose="020B0402020204020304" pitchFamily="34" charset="0"/>
                    <a:ea typeface="+mn-ea"/>
                    <a:cs typeface="+mn-cs"/>
                  </a:defRPr>
                </a:lvl2pPr>
                <a:lvl3pPr marL="355600" indent="184150" algn="l" rtl="0" eaLnBrk="1" fontAlgn="base" hangingPunct="1">
                  <a:lnSpc>
                    <a:spcPct val="110000"/>
                  </a:lnSpc>
                  <a:spcBef>
                    <a:spcPct val="0"/>
                  </a:spcBef>
                  <a:spcAft>
                    <a:spcPct val="0"/>
                  </a:spcAft>
                  <a:buFont typeface="Arial" panose="020B0604020202020204" pitchFamily="34" charset="0"/>
                  <a:buChar char="•"/>
                  <a:defRPr lang="en-GB" sz="1800" spc="0" baseline="0" noProof="0" dirty="0" smtClean="0">
                    <a:solidFill>
                      <a:schemeClr val="tx1"/>
                    </a:solidFill>
                    <a:latin typeface="Humanst521 Lt BT" panose="020B0402020204020304" pitchFamily="34" charset="0"/>
                    <a:ea typeface="ＭＳ Ｐゴシック" charset="-128"/>
                    <a:cs typeface="ＭＳ Ｐゴシック" charset="-128"/>
                  </a:defRPr>
                </a:lvl3pPr>
                <a:lvl4pPr marL="717550" indent="-177800" algn="l" rtl="0" eaLnBrk="1" fontAlgn="base" hangingPunct="1">
                  <a:lnSpc>
                    <a:spcPct val="110000"/>
                  </a:lnSpc>
                  <a:spcBef>
                    <a:spcPct val="0"/>
                  </a:spcBef>
                  <a:spcAft>
                    <a:spcPct val="0"/>
                  </a:spcAft>
                  <a:buFont typeface="Arial" panose="020B0604020202020204" pitchFamily="34" charset="0"/>
                  <a:buChar char="•"/>
                  <a:defRPr lang="en-GB" sz="1800" kern="1200" spc="0" baseline="0" noProof="0" dirty="0" smtClean="0">
                    <a:solidFill>
                      <a:schemeClr val="tx1"/>
                    </a:solidFill>
                    <a:latin typeface="Humanst521 Lt BT" panose="020B0402020204020304" pitchFamily="34" charset="0"/>
                    <a:ea typeface="ＭＳ Ｐゴシック" charset="0"/>
                    <a:cs typeface="ＭＳ Ｐゴシック" charset="0"/>
                  </a:defRPr>
                </a:lvl4pPr>
                <a:lvl5pPr marL="895350" indent="-177800" algn="l" rtl="0" eaLnBrk="1" fontAlgn="base" hangingPunct="1">
                  <a:lnSpc>
                    <a:spcPct val="110000"/>
                  </a:lnSpc>
                  <a:spcBef>
                    <a:spcPct val="0"/>
                  </a:spcBef>
                  <a:spcAft>
                    <a:spcPct val="0"/>
                  </a:spcAft>
                  <a:buFont typeface="Arial" panose="020B0604020202020204" pitchFamily="34" charset="0"/>
                  <a:buChar char="•"/>
                  <a:defRPr lang="en-GB" sz="1600" kern="1200" spc="0" baseline="0" noProof="0" dirty="0" smtClean="0">
                    <a:solidFill>
                      <a:schemeClr val="tx1"/>
                    </a:solidFill>
                    <a:latin typeface="Humanst521 Lt BT" panose="020B0402020204020304" pitchFamily="34" charset="0"/>
                    <a:ea typeface="+mn-ea"/>
                    <a:cs typeface="ＭＳ Ｐゴシック" charset="0"/>
                  </a:defRPr>
                </a:lvl5pPr>
                <a:lvl6pPr marL="1074738" indent="-179388" algn="l" rtl="0" eaLnBrk="1" fontAlgn="base" hangingPunct="1">
                  <a:lnSpc>
                    <a:spcPct val="110000"/>
                  </a:lnSpc>
                  <a:spcBef>
                    <a:spcPct val="0"/>
                  </a:spcBef>
                  <a:spcAft>
                    <a:spcPct val="0"/>
                  </a:spcAft>
                  <a:buFont typeface="Arial" panose="020B0604020202020204" pitchFamily="34" charset="0"/>
                  <a:buChar char="•"/>
                  <a:defRPr lang="en-GB" sz="1600" noProof="0" dirty="0" smtClean="0">
                    <a:solidFill>
                      <a:schemeClr val="tx1"/>
                    </a:solidFill>
                    <a:latin typeface="Humanst521 Lt BT" panose="020B0402020204020304" pitchFamily="34" charset="0"/>
                    <a:ea typeface="+mn-ea"/>
                  </a:defRPr>
                </a:lvl6pPr>
                <a:lvl7pPr marL="1257300" indent="-182563" algn="l" rtl="0" eaLnBrk="1" fontAlgn="base" hangingPunct="1">
                  <a:lnSpc>
                    <a:spcPct val="110000"/>
                  </a:lnSpc>
                  <a:spcBef>
                    <a:spcPct val="0"/>
                  </a:spcBef>
                  <a:spcAft>
                    <a:spcPct val="0"/>
                  </a:spcAft>
                  <a:buFont typeface="Arial" panose="020B0604020202020204" pitchFamily="34" charset="0"/>
                  <a:buChar char="•"/>
                  <a:defRPr lang="en-GB" sz="1600" noProof="0" dirty="0" smtClean="0">
                    <a:solidFill>
                      <a:schemeClr val="tx1"/>
                    </a:solidFill>
                    <a:latin typeface="Humanst521 Lt BT" panose="020B0402020204020304" pitchFamily="34" charset="0"/>
                    <a:ea typeface="+mn-ea"/>
                  </a:defRPr>
                </a:lvl7pPr>
                <a:lvl8pPr marL="1436688" indent="-179388" algn="l" rtl="0" eaLnBrk="1" fontAlgn="base" hangingPunct="1">
                  <a:lnSpc>
                    <a:spcPct val="110000"/>
                  </a:lnSpc>
                  <a:spcBef>
                    <a:spcPct val="0"/>
                  </a:spcBef>
                  <a:spcAft>
                    <a:spcPct val="0"/>
                  </a:spcAft>
                  <a:buFont typeface="Arial" panose="020B0604020202020204" pitchFamily="34" charset="0"/>
                  <a:buChar char="•"/>
                  <a:defRPr lang="en-GB" sz="1600" noProof="0" dirty="0" smtClean="0">
                    <a:solidFill>
                      <a:schemeClr val="tx1"/>
                    </a:solidFill>
                    <a:latin typeface="Humanst521 Lt BT" panose="020B0402020204020304" pitchFamily="34" charset="0"/>
                    <a:ea typeface="+mn-ea"/>
                  </a:defRPr>
                </a:lvl8pPr>
                <a:lvl9pPr marL="1614488" indent="-177800" algn="l" rtl="0" eaLnBrk="1" fontAlgn="base" hangingPunct="1">
                  <a:lnSpc>
                    <a:spcPct val="110000"/>
                  </a:lnSpc>
                  <a:spcBef>
                    <a:spcPct val="0"/>
                  </a:spcBef>
                  <a:spcAft>
                    <a:spcPct val="0"/>
                  </a:spcAft>
                  <a:buFont typeface="Arial" panose="020B0604020202020204" pitchFamily="34" charset="0"/>
                  <a:buChar char="•"/>
                  <a:defRPr lang="en-GB" sz="1600" noProof="0" dirty="0" smtClean="0">
                    <a:solidFill>
                      <a:schemeClr val="tx1"/>
                    </a:solidFill>
                    <a:latin typeface="Humanst521 Lt BT" panose="020B0402020204020304" pitchFamily="34" charset="0"/>
                    <a:ea typeface="+mn-ea"/>
                  </a:defRPr>
                </a:lvl9pPr>
              </a:lstStyle>
              <a:p>
                <a:pPr marL="0" indent="0">
                  <a:buNone/>
                </a:pPr>
                <a:r>
                  <a:rPr lang="en-US" sz="2000" dirty="0" err="1" smtClean="0"/>
                  <a:t>muEDM</a:t>
                </a:r>
                <a:r>
                  <a:rPr lang="en-US" sz="2000" dirty="0" smtClean="0"/>
                  <a:t> measurement </a:t>
                </a:r>
                <a14:m>
                  <m:oMath xmlns:m="http://schemas.openxmlformats.org/officeDocument/2006/math">
                    <m:r>
                      <a:rPr lang="en-US" sz="2000" b="0" i="1" smtClean="0">
                        <a:latin typeface="Cambria Math" panose="02040503050406030204" pitchFamily="18" charset="0"/>
                      </a:rPr>
                      <m:t>&lt;</m:t>
                    </m:r>
                    <m:r>
                      <a:rPr lang="en-US" sz="2000" b="0" i="1" spc="-150" smtClean="0">
                        <a:latin typeface="Cambria Math" panose="02040503050406030204" pitchFamily="18" charset="0"/>
                      </a:rPr>
                      <m:t>3⋅</m:t>
                    </m:r>
                    <m:sSup>
                      <m:sSupPr>
                        <m:ctrlPr>
                          <a:rPr lang="en-US" sz="2000" b="0" i="1" spc="-150" smtClean="0">
                            <a:latin typeface="Cambria Math" panose="02040503050406030204" pitchFamily="18" charset="0"/>
                          </a:rPr>
                        </m:ctrlPr>
                      </m:sSupPr>
                      <m:e>
                        <m:r>
                          <a:rPr lang="en-US" sz="2000" b="0" i="1" spc="-150" smtClean="0">
                            <a:latin typeface="Cambria Math" panose="02040503050406030204" pitchFamily="18" charset="0"/>
                          </a:rPr>
                          <m:t>10</m:t>
                        </m:r>
                      </m:e>
                      <m:sup>
                        <m:r>
                          <a:rPr lang="en-US" sz="2000" b="0" i="1" spc="-150" smtClean="0">
                            <a:latin typeface="Cambria Math" panose="02040503050406030204" pitchFamily="18" charset="0"/>
                          </a:rPr>
                          <m:t>−21</m:t>
                        </m:r>
                      </m:sup>
                    </m:sSup>
                    <m:r>
                      <a:rPr lang="en-US" sz="2000" b="0" i="1" smtClean="0">
                        <a:latin typeface="Cambria Math" panose="02040503050406030204" pitchFamily="18" charset="0"/>
                      </a:rPr>
                      <m:t>𝑒</m:t>
                    </m:r>
                    <m:r>
                      <m:rPr>
                        <m:sty m:val="p"/>
                      </m:rPr>
                      <a:rPr lang="en-US" sz="2000" b="0" i="0" smtClean="0">
                        <a:latin typeface="Cambria Math" panose="02040503050406030204" pitchFamily="18" charset="0"/>
                      </a:rPr>
                      <m:t>cm</m:t>
                    </m:r>
                  </m:oMath>
                </a14:m>
                <a:endParaRPr lang="en-US" sz="2000" dirty="0"/>
              </a:p>
            </p:txBody>
          </p:sp>
        </mc:Choice>
        <mc:Fallback xmlns="">
          <p:sp>
            <p:nvSpPr>
              <p:cNvPr id="8" name="Content Placeholder 6"/>
              <p:cNvSpPr txBox="1">
                <a:spLocks noRot="1" noChangeAspect="1" noMove="1" noResize="1" noEditPoints="1" noAdjustHandles="1" noChangeArrowheads="1" noChangeShapeType="1" noTextEdit="1"/>
              </p:cNvSpPr>
              <p:nvPr/>
            </p:nvSpPr>
            <p:spPr>
              <a:xfrm>
                <a:off x="4318806" y="4760869"/>
                <a:ext cx="4178299" cy="280237"/>
              </a:xfrm>
              <a:prstGeom prst="rect">
                <a:avLst/>
              </a:prstGeom>
              <a:blipFill>
                <a:blip r:embed="rId5"/>
                <a:stretch>
                  <a:fillRect l="-3644" t="-26087" b="-65217"/>
                </a:stretch>
              </a:blipFill>
            </p:spPr>
            <p:txBody>
              <a:bodyPr/>
              <a:lstStyle/>
              <a:p>
                <a:r>
                  <a:rPr lang="en-US">
                    <a:noFill/>
                  </a:rPr>
                  <a:t> </a:t>
                </a:r>
              </a:p>
            </p:txBody>
          </p:sp>
        </mc:Fallback>
      </mc:AlternateContent>
      <p:pic>
        <p:nvPicPr>
          <p:cNvPr id="7" name="Content Placeholder 6"/>
          <p:cNvPicPr>
            <a:picLocks noGrp="1" noChangeAspect="1"/>
          </p:cNvPicPr>
          <p:nvPr>
            <p:ph sz="quarter" idx="13"/>
          </p:nvPr>
        </p:nvPicPr>
        <p:blipFill>
          <a:blip r:embed="rId6" cstate="screen">
            <a:extLst>
              <a:ext uri="{28A0092B-C50C-407E-A947-70E740481C1C}">
                <a14:useLocalDpi xmlns:a14="http://schemas.microsoft.com/office/drawing/2010/main"/>
              </a:ext>
            </a:extLst>
          </a:blip>
          <a:stretch>
            <a:fillRect/>
          </a:stretch>
        </p:blipFill>
        <p:spPr>
          <a:xfrm>
            <a:off x="2089952" y="1169001"/>
            <a:ext cx="6724068" cy="3268099"/>
          </a:xfrm>
        </p:spPr>
      </p:pic>
      <p:sp>
        <p:nvSpPr>
          <p:cNvPr id="11" name="Slide Number Placeholder 3"/>
          <p:cNvSpPr>
            <a:spLocks noGrp="1"/>
          </p:cNvSpPr>
          <p:nvPr>
            <p:ph type="sldNum" sz="quarter" idx="4294967295"/>
          </p:nvPr>
        </p:nvSpPr>
        <p:spPr>
          <a:xfrm>
            <a:off x="8497105" y="4967288"/>
            <a:ext cx="576262" cy="147637"/>
          </a:xfrm>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13</a:t>
            </a:fld>
            <a:endParaRPr lang="de-DE" dirty="0">
              <a:latin typeface="Humanst521 BT" panose="020B0602020204020204" pitchFamily="34" charset="0"/>
            </a:endParaRPr>
          </a:p>
        </p:txBody>
      </p:sp>
    </p:spTree>
    <p:custDataLst>
      <p:tags r:id="rId1"/>
    </p:custDataLst>
    <p:extLst>
      <p:ext uri="{BB962C8B-B14F-4D97-AF65-F5344CB8AC3E}">
        <p14:creationId xmlns:p14="http://schemas.microsoft.com/office/powerpoint/2010/main" val="811352509"/>
      </p:ext>
    </p:extLst>
  </p:cSld>
  <p:clrMapOvr>
    <a:masterClrMapping/>
  </p:clrMapOvr>
  <p:transition spd="med" advTm="189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Muon entrance trigger </a:t>
            </a:r>
            <a:endParaRPr lang="en-US" dirty="0"/>
          </a:p>
        </p:txBody>
      </p:sp>
      <p:pic>
        <p:nvPicPr>
          <p:cNvPr id="7" name="Content Placeholder 6"/>
          <p:cNvPicPr>
            <a:picLocks noGrp="1" noChangeAspect="1"/>
          </p:cNvPicPr>
          <p:nvPr>
            <p:ph sz="quarter" idx="18"/>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82107" y="238675"/>
            <a:ext cx="2903129" cy="2438173"/>
          </a:xfrm>
        </p:spPr>
      </p:pic>
      <p:sp>
        <p:nvSpPr>
          <p:cNvPr id="4" name="Slide Number Placeholder 3"/>
          <p:cNvSpPr>
            <a:spLocks noGrp="1"/>
          </p:cNvSpPr>
          <p:nvPr>
            <p:ph type="sldNum" sz="quarter" idx="4294967295"/>
          </p:nvPr>
        </p:nvSpPr>
        <p:spPr>
          <a:xfrm>
            <a:off x="8316416" y="4967288"/>
            <a:ext cx="576262" cy="147637"/>
          </a:xfrm>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14</a:t>
            </a:fld>
            <a:endParaRPr lang="de-DE" dirty="0">
              <a:latin typeface="Humanst521 BT" panose="020B0602020204020204" pitchFamily="34" charset="0"/>
            </a:endParaRPr>
          </a:p>
        </p:txBody>
      </p:sp>
      <mc:AlternateContent xmlns:mc="http://schemas.openxmlformats.org/markup-compatibility/2006" xmlns:a14="http://schemas.microsoft.com/office/drawing/2010/main">
        <mc:Choice Requires="a14">
          <p:sp>
            <p:nvSpPr>
              <p:cNvPr id="9" name="Content Placeholder 4"/>
              <p:cNvSpPr txBox="1">
                <a:spLocks/>
              </p:cNvSpPr>
              <p:nvPr/>
            </p:nvSpPr>
            <p:spPr>
              <a:xfrm>
                <a:off x="107504" y="1046241"/>
                <a:ext cx="3312369" cy="3703661"/>
              </a:xfrm>
              <a:prstGeom prst="rect">
                <a:avLst/>
              </a:prstGeom>
              <a:solidFill>
                <a:schemeClr val="bg1"/>
              </a:solidFill>
            </p:spPr>
            <p:txBody>
              <a:bodyPr vert="horz" lIns="0" tIns="0" rIns="0" bIns="0" rtlCol="0">
                <a:noAutofit/>
              </a:bodyPr>
              <a:lstStyle>
                <a:lvl1pPr marL="177792" indent="-177792" algn="l" rtl="0" eaLnBrk="1" fontAlgn="base" hangingPunct="1">
                  <a:lnSpc>
                    <a:spcPct val="110000"/>
                  </a:lnSpc>
                  <a:spcBef>
                    <a:spcPct val="0"/>
                  </a:spcBef>
                  <a:spcAft>
                    <a:spcPct val="0"/>
                  </a:spcAft>
                  <a:buClr>
                    <a:schemeClr val="tx1"/>
                  </a:buClr>
                  <a:buFont typeface="Arial" panose="020B0604020202020204" pitchFamily="34" charset="0"/>
                  <a:buChar char="•"/>
                  <a:defRPr sz="1700" kern="1200" spc="0" baseline="0">
                    <a:solidFill>
                      <a:schemeClr val="tx1"/>
                    </a:solidFill>
                    <a:latin typeface="+mn-lt"/>
                    <a:ea typeface="+mn-ea"/>
                    <a:cs typeface="+mn-cs"/>
                  </a:defRPr>
                </a:lvl1pPr>
                <a:lvl2pPr marL="355582" indent="-177792"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sz="1700" kern="1200" spc="0" baseline="0">
                    <a:solidFill>
                      <a:schemeClr val="tx1"/>
                    </a:solidFill>
                    <a:latin typeface="+mn-lt"/>
                    <a:ea typeface="+mn-ea"/>
                    <a:cs typeface="+mn-cs"/>
                  </a:defRPr>
                </a:lvl2pPr>
                <a:lvl3pPr marL="539724" indent="-184142" algn="l" rtl="0" eaLnBrk="1" fontAlgn="base" hangingPunct="1">
                  <a:lnSpc>
                    <a:spcPct val="110000"/>
                  </a:lnSpc>
                  <a:spcBef>
                    <a:spcPct val="0"/>
                  </a:spcBef>
                  <a:spcAft>
                    <a:spcPct val="0"/>
                  </a:spcAft>
                  <a:buFont typeface="Symbol" panose="05050102010706020507" pitchFamily="18" charset="2"/>
                  <a:buChar char="-"/>
                  <a:defRPr sz="1700" spc="0" baseline="0">
                    <a:solidFill>
                      <a:schemeClr val="tx1"/>
                    </a:solidFill>
                    <a:latin typeface="+mn-lt"/>
                    <a:ea typeface="ＭＳ Ｐゴシック" charset="-128"/>
                    <a:cs typeface="ＭＳ Ｐゴシック" charset="-128"/>
                  </a:defRPr>
                </a:lvl3pPr>
                <a:lvl4pPr marL="717515"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mn-lt"/>
                    <a:ea typeface="ＭＳ Ｐゴシック" charset="0"/>
                    <a:cs typeface="ＭＳ Ｐゴシック" charset="0"/>
                  </a:defRPr>
                </a:lvl4pPr>
                <a:lvl5pPr marL="895306"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mn-lt"/>
                    <a:ea typeface="+mn-ea"/>
                    <a:cs typeface="ＭＳ Ｐゴシック" charset="0"/>
                  </a:defRPr>
                </a:lvl5pPr>
                <a:lvl6pPr marL="1074685" indent="-179380" algn="l" rtl="0" eaLnBrk="1" fontAlgn="base" hangingPunct="1">
                  <a:lnSpc>
                    <a:spcPct val="110000"/>
                  </a:lnSpc>
                  <a:spcBef>
                    <a:spcPct val="0"/>
                  </a:spcBef>
                  <a:spcAft>
                    <a:spcPct val="0"/>
                  </a:spcAft>
                  <a:buFont typeface="Symbol" panose="05050102010706020507" pitchFamily="18" charset="2"/>
                  <a:buChar char="-"/>
                  <a:defRPr sz="1500">
                    <a:solidFill>
                      <a:schemeClr val="tx1"/>
                    </a:solidFill>
                    <a:latin typeface="+mn-lt"/>
                    <a:ea typeface="+mn-ea"/>
                  </a:defRPr>
                </a:lvl6pPr>
                <a:lvl7pPr marL="1257238" indent="-182554" algn="l" rtl="0" eaLnBrk="1" fontAlgn="base" hangingPunct="1">
                  <a:lnSpc>
                    <a:spcPct val="110000"/>
                  </a:lnSpc>
                  <a:spcBef>
                    <a:spcPct val="0"/>
                  </a:spcBef>
                  <a:spcAft>
                    <a:spcPct val="0"/>
                  </a:spcAft>
                  <a:buFont typeface="Symbol" panose="05050102010706020507" pitchFamily="18" charset="2"/>
                  <a:buChar char="-"/>
                  <a:defRPr sz="1500">
                    <a:solidFill>
                      <a:schemeClr val="tx1"/>
                    </a:solidFill>
                    <a:latin typeface="+mn-lt"/>
                    <a:ea typeface="+mn-ea"/>
                  </a:defRPr>
                </a:lvl7pPr>
                <a:lvl8pPr marL="1436616" indent="-179380" algn="l" rtl="0" eaLnBrk="1" fontAlgn="base" hangingPunct="1">
                  <a:lnSpc>
                    <a:spcPct val="110000"/>
                  </a:lnSpc>
                  <a:spcBef>
                    <a:spcPct val="0"/>
                  </a:spcBef>
                  <a:spcAft>
                    <a:spcPct val="0"/>
                  </a:spcAft>
                  <a:buFont typeface="Symbol" panose="05050102010706020507" pitchFamily="18" charset="2"/>
                  <a:buChar char="-"/>
                  <a:defRPr sz="1500">
                    <a:solidFill>
                      <a:schemeClr val="tx1"/>
                    </a:solidFill>
                    <a:latin typeface="+mn-lt"/>
                    <a:ea typeface="+mn-ea"/>
                  </a:defRPr>
                </a:lvl8pPr>
                <a:lvl9pPr marL="1614408" indent="-177792" algn="l" rtl="0" eaLnBrk="1" fontAlgn="base" hangingPunct="1">
                  <a:lnSpc>
                    <a:spcPct val="110000"/>
                  </a:lnSpc>
                  <a:spcBef>
                    <a:spcPct val="0"/>
                  </a:spcBef>
                  <a:spcAft>
                    <a:spcPct val="0"/>
                  </a:spcAft>
                  <a:buFont typeface="Symbol" panose="05050102010706020507" pitchFamily="18" charset="2"/>
                  <a:buChar char="-"/>
                  <a:defRPr sz="1500">
                    <a:solidFill>
                      <a:schemeClr val="tx1"/>
                    </a:solidFill>
                    <a:latin typeface="+mn-lt"/>
                    <a:ea typeface="+mn-ea"/>
                  </a:defRPr>
                </a:lvl9pPr>
              </a:lstStyle>
              <a:p>
                <a:r>
                  <a:rPr lang="en-US" sz="1600" dirty="0" smtClean="0">
                    <a:latin typeface="Humanst521 Lt BT" panose="020B0402020204020304" pitchFamily="34" charset="0"/>
                  </a:rPr>
                  <a:t>Magnetic pulse needs to be triggered </a:t>
                </a:r>
                <a:br>
                  <a:rPr lang="en-US" sz="1600" dirty="0" smtClean="0">
                    <a:latin typeface="Humanst521 Lt BT" panose="020B0402020204020304" pitchFamily="34" charset="0"/>
                  </a:rPr>
                </a:br>
                <a:r>
                  <a:rPr lang="en-US" sz="1600" dirty="0" smtClean="0">
                    <a:latin typeface="Humanst521 Lt BT" panose="020B0402020204020304" pitchFamily="34" charset="0"/>
                  </a:rPr>
                  <a:t>by incident muon</a:t>
                </a:r>
              </a:p>
              <a:p>
                <a:r>
                  <a:rPr lang="en-US" sz="1600" dirty="0" smtClean="0">
                    <a:latin typeface="Humanst521 Lt BT" panose="020B0402020204020304" pitchFamily="34" charset="0"/>
                  </a:rPr>
                  <a:t>Only about 1% of muons passing through the collimation channel are within the acceptance phase space</a:t>
                </a:r>
              </a:p>
              <a:p>
                <a:r>
                  <a:rPr lang="en-US" sz="1600" dirty="0" smtClean="0">
                    <a:latin typeface="Humanst521 Lt BT" panose="020B0402020204020304" pitchFamily="34" charset="0"/>
                  </a:rPr>
                  <a:t>Scattering in scintillators increase beam divergence</a:t>
                </a:r>
              </a:p>
              <a:p>
                <a:endParaRPr lang="en-US" sz="1600" dirty="0">
                  <a:latin typeface="Humanst521 Lt BT" panose="020B0402020204020304" pitchFamily="34" charset="0"/>
                </a:endParaRPr>
              </a:p>
              <a:p>
                <a:pPr marL="0" indent="0">
                  <a:buNone/>
                </a:pPr>
                <a:endParaRPr lang="en-US" sz="1600" dirty="0" smtClean="0">
                  <a:latin typeface="Humanst521 Lt BT" panose="020B0402020204020304" pitchFamily="34" charset="0"/>
                </a:endParaRPr>
              </a:p>
              <a:p>
                <a:r>
                  <a:rPr lang="en-US" sz="1600" dirty="0" smtClean="0">
                    <a:latin typeface="Humanst521 Lt BT" panose="020B0402020204020304" pitchFamily="34" charset="0"/>
                  </a:rPr>
                  <a:t>Combine thin (</a:t>
                </a:r>
                <a14:m>
                  <m:oMath xmlns:m="http://schemas.openxmlformats.org/officeDocument/2006/math">
                    <m:r>
                      <a:rPr lang="en-US" sz="1600" b="0" i="1" smtClean="0">
                        <a:latin typeface="Cambria Math" panose="02040503050406030204" pitchFamily="18" charset="0"/>
                      </a:rPr>
                      <m:t>≤</m:t>
                    </m:r>
                    <m:r>
                      <a:rPr lang="en-US" sz="1600" b="0" i="1" smtClean="0">
                        <a:latin typeface="Cambria Math" panose="02040503050406030204" pitchFamily="18" charset="0"/>
                      </a:rPr>
                      <m:t>100</m:t>
                    </m:r>
                    <m:r>
                      <m:rPr>
                        <m:sty m:val="p"/>
                      </m:rPr>
                      <a:rPr lang="en-US" sz="1600" b="0" i="0" smtClean="0">
                        <a:latin typeface="Cambria Math" panose="02040503050406030204" pitchFamily="18" charset="0"/>
                      </a:rPr>
                      <m:t>μm</m:t>
                    </m:r>
                    <m:r>
                      <a:rPr lang="en-US" sz="1600" b="0" i="0" smtClean="0">
                        <a:latin typeface="Cambria Math" panose="02040503050406030204" pitchFamily="18" charset="0"/>
                      </a:rPr>
                      <m:t>) </m:t>
                    </m:r>
                  </m:oMath>
                </a14:m>
                <a:r>
                  <a:rPr lang="en-US" sz="1600" dirty="0" smtClean="0">
                    <a:latin typeface="Humanst521 Lt BT" panose="020B0402020204020304" pitchFamily="34" charset="0"/>
                  </a:rPr>
                  <a:t>entrance scintillator with an active aperture as veto</a:t>
                </a:r>
              </a:p>
            </p:txBody>
          </p:sp>
        </mc:Choice>
        <mc:Fallback xmlns="">
          <p:sp>
            <p:nvSpPr>
              <p:cNvPr id="9" name="Content Placeholder 4"/>
              <p:cNvSpPr txBox="1">
                <a:spLocks noRot="1" noChangeAspect="1" noMove="1" noResize="1" noEditPoints="1" noAdjustHandles="1" noChangeArrowheads="1" noChangeShapeType="1" noTextEdit="1"/>
              </p:cNvSpPr>
              <p:nvPr/>
            </p:nvSpPr>
            <p:spPr>
              <a:xfrm>
                <a:off x="107504" y="1046241"/>
                <a:ext cx="3312369" cy="3703661"/>
              </a:xfrm>
              <a:prstGeom prst="rect">
                <a:avLst/>
              </a:prstGeom>
              <a:blipFill>
                <a:blip r:embed="rId3"/>
                <a:stretch>
                  <a:fillRect l="-3499" t="-1647" r="-921"/>
                </a:stretch>
              </a:blipFill>
            </p:spPr>
            <p:txBody>
              <a:bodyPr/>
              <a:lstStyle/>
              <a:p>
                <a:r>
                  <a:rPr lang="en-US">
                    <a:noFill/>
                  </a:rPr>
                  <a:t> </a:t>
                </a:r>
              </a:p>
            </p:txBody>
          </p:sp>
        </mc:Fallback>
      </mc:AlternateContent>
      <p:sp>
        <p:nvSpPr>
          <p:cNvPr id="10" name="Down Arrow 9"/>
          <p:cNvSpPr/>
          <p:nvPr/>
        </p:nvSpPr>
        <p:spPr bwMode="auto">
          <a:xfrm>
            <a:off x="1400520" y="3042088"/>
            <a:ext cx="648072" cy="288032"/>
          </a:xfrm>
          <a:prstGeom prst="down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pic>
        <p:nvPicPr>
          <p:cNvPr id="11" name="Picture 10"/>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rcRect/>
          <a:stretch/>
        </p:blipFill>
        <p:spPr>
          <a:xfrm>
            <a:off x="6571680" y="2799277"/>
            <a:ext cx="2432163" cy="1728192"/>
          </a:xfrm>
          <a:prstGeom prst="rect">
            <a:avLst/>
          </a:prstGeom>
          <a:ln>
            <a:noFill/>
          </a:ln>
          <a:effectLst>
            <a:outerShdw blurRad="292100" dist="139700" dir="2700000" algn="tl" rotWithShape="0">
              <a:srgbClr val="333333">
                <a:alpha val="65000"/>
              </a:srgbClr>
            </a:outerShdw>
          </a:effectLst>
        </p:spPr>
      </p:pic>
      <p:pic>
        <p:nvPicPr>
          <p:cNvPr id="8" name="Content Placeholder 7"/>
          <p:cNvPicPr>
            <a:picLocks noGrp="1" noChangeAspect="1"/>
          </p:cNvPicPr>
          <p:nvPr>
            <p:ph sz="quarter" idx="13"/>
          </p:nvPr>
        </p:nvPicPr>
        <p:blipFill rotWithShape="1">
          <a:blip r:embed="rId6" cstate="screen">
            <a:extLst>
              <a:ext uri="{28A0092B-C50C-407E-A947-70E740481C1C}">
                <a14:useLocalDpi xmlns:a14="http://schemas.microsoft.com/office/drawing/2010/main"/>
              </a:ext>
            </a:extLst>
          </a:blip>
          <a:srcRect/>
          <a:stretch/>
        </p:blipFill>
        <p:spPr>
          <a:xfrm>
            <a:off x="4571999" y="2703504"/>
            <a:ext cx="2160241" cy="2269556"/>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5352480" y="3246700"/>
            <a:ext cx="449006" cy="339711"/>
          </a:xfrm>
          <a:prstGeom prst="rect">
            <a:avLst/>
          </a:prstGeom>
          <a:noFill/>
          <a:scene3d>
            <a:camera prst="orthographicFront">
              <a:rot lat="0" lon="20399993" rev="0"/>
            </a:camera>
            <a:lightRig rig="threePt" dir="t"/>
          </a:scene3d>
        </p:spPr>
        <p:txBody>
          <a:bodyPr wrap="none" lIns="0" tIns="0" rIns="0" bIns="0" rtlCol="0">
            <a:noAutofit/>
            <a:scene3d>
              <a:camera prst="orthographicFront">
                <a:rot lat="21299997" lon="19799989" rev="0"/>
              </a:camera>
              <a:lightRig rig="threePt" dir="t"/>
            </a:scene3d>
          </a:bodyPr>
          <a:lstStyle/>
          <a:p>
            <a:pPr eaLnBrk="1" hangingPunct="1">
              <a:lnSpc>
                <a:spcPct val="110000"/>
              </a:lnSpc>
              <a:spcBef>
                <a:spcPct val="0"/>
              </a:spcBef>
              <a:buClr>
                <a:srgbClr val="000000"/>
              </a:buClr>
            </a:pPr>
            <a:r>
              <a:rPr lang="en-US" sz="1800" dirty="0" smtClean="0">
                <a:ln w="0"/>
                <a:solidFill>
                  <a:schemeClr val="bg1">
                    <a:lumMod val="95000"/>
                  </a:schemeClr>
                </a:solidFill>
                <a:effectLst>
                  <a:reflection blurRad="6350" stA="53000" endA="300" endPos="35500" dir="5400000" sy="-90000" algn="bl" rotWithShape="0"/>
                </a:effectLst>
                <a:latin typeface="Humanst521 BT" panose="020B0602020204020204" pitchFamily="34" charset="0"/>
              </a:rPr>
              <a:t>Veto</a:t>
            </a:r>
          </a:p>
        </p:txBody>
      </p:sp>
      <p:sp>
        <p:nvSpPr>
          <p:cNvPr id="13" name="TextBox 12"/>
          <p:cNvSpPr txBox="1"/>
          <p:nvPr/>
        </p:nvSpPr>
        <p:spPr>
          <a:xfrm>
            <a:off x="7186544" y="2792054"/>
            <a:ext cx="914400" cy="301431"/>
          </a:xfrm>
          <a:prstGeom prst="rect">
            <a:avLst/>
          </a:prstGeom>
          <a:noFill/>
        </p:spPr>
        <p:txBody>
          <a:bodyPr wrap="none" lIns="0" tIns="0" rIns="0" bIns="0" rtlCol="0">
            <a:noAutofit/>
            <a:scene3d>
              <a:camera prst="orthographicFront">
                <a:rot lat="19799980" lon="46" rev="21599904"/>
              </a:camera>
              <a:lightRig rig="threePt" dir="t"/>
            </a:scene3d>
          </a:bodyPr>
          <a:lstStyle>
            <a:defPPr>
              <a:defRPr lang="de-CH"/>
            </a:defPPr>
            <a:lvl1pPr eaLnBrk="1" hangingPunct="1">
              <a:lnSpc>
                <a:spcPct val="110000"/>
              </a:lnSpc>
              <a:spcBef>
                <a:spcPct val="0"/>
              </a:spcBef>
              <a:buClr>
                <a:srgbClr val="000000"/>
              </a:buClr>
              <a:defRPr sz="18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alibri"/>
              </a:defRPr>
            </a:lvl1pPr>
          </a:lstStyle>
          <a:p>
            <a:r>
              <a:rPr lang="en-US" dirty="0">
                <a:latin typeface="Humanst521 BT" panose="020B0602020204020204" pitchFamily="34" charset="0"/>
              </a:rPr>
              <a:t>Entrance</a:t>
            </a:r>
          </a:p>
        </p:txBody>
      </p:sp>
      <p:sp>
        <p:nvSpPr>
          <p:cNvPr id="14" name="TextBox 13"/>
          <p:cNvSpPr txBox="1"/>
          <p:nvPr/>
        </p:nvSpPr>
        <p:spPr>
          <a:xfrm>
            <a:off x="6052489" y="142463"/>
            <a:ext cx="914400" cy="301431"/>
          </a:xfrm>
          <a:prstGeom prst="rect">
            <a:avLst/>
          </a:prstGeom>
          <a:noFill/>
        </p:spPr>
        <p:txBody>
          <a:bodyPr wrap="none" lIns="0" tIns="0" rIns="0" bIns="0" rtlCol="0">
            <a:noAutofit/>
            <a:scene3d>
              <a:camera prst="orthographicFront">
                <a:rot lat="19799980" lon="46" rev="21599904"/>
              </a:camera>
              <a:lightRig rig="threePt" dir="t"/>
            </a:scene3d>
          </a:bodyPr>
          <a:lstStyle>
            <a:defPPr>
              <a:defRPr lang="de-CH"/>
            </a:defPPr>
            <a:lvl1pPr eaLnBrk="1" hangingPunct="1">
              <a:lnSpc>
                <a:spcPct val="110000"/>
              </a:lnSpc>
              <a:spcBef>
                <a:spcPct val="0"/>
              </a:spcBef>
              <a:buClr>
                <a:srgbClr val="000000"/>
              </a:buClr>
              <a:defRPr sz="18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alibri"/>
              </a:defRPr>
            </a:lvl1pPr>
          </a:lstStyle>
          <a:p>
            <a:r>
              <a:rPr lang="en-US" dirty="0">
                <a:latin typeface="Humanst521 BT" panose="020B0602020204020204" pitchFamily="34" charset="0"/>
              </a:rPr>
              <a:t>Entrance</a:t>
            </a:r>
          </a:p>
        </p:txBody>
      </p:sp>
      <p:sp>
        <p:nvSpPr>
          <p:cNvPr id="15" name="TextBox 14"/>
          <p:cNvSpPr txBox="1"/>
          <p:nvPr/>
        </p:nvSpPr>
        <p:spPr>
          <a:xfrm>
            <a:off x="7335232" y="893931"/>
            <a:ext cx="449006" cy="339711"/>
          </a:xfrm>
          <a:prstGeom prst="rect">
            <a:avLst/>
          </a:prstGeom>
          <a:noFill/>
          <a:scene3d>
            <a:camera prst="orthographicFront">
              <a:rot lat="300000" lon="1799989" rev="0"/>
            </a:camera>
            <a:lightRig rig="threePt" dir="t"/>
          </a:scene3d>
        </p:spPr>
        <p:txBody>
          <a:bodyPr wrap="none" lIns="0" tIns="0" rIns="0" bIns="0" rtlCol="0">
            <a:noAutofit/>
          </a:bodyPr>
          <a:lstStyle/>
          <a:p>
            <a:pPr eaLnBrk="1" hangingPunct="1">
              <a:lnSpc>
                <a:spcPct val="110000"/>
              </a:lnSpc>
              <a:spcBef>
                <a:spcPct val="0"/>
              </a:spcBef>
              <a:buClr>
                <a:srgbClr val="000000"/>
              </a:buClr>
            </a:pPr>
            <a:r>
              <a:rPr lang="en-US" sz="18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Humanst521 BT" panose="020B0602020204020204" pitchFamily="34" charset="0"/>
              </a:rPr>
              <a:t>Veto</a:t>
            </a:r>
          </a:p>
        </p:txBody>
      </p:sp>
      <p:pic>
        <p:nvPicPr>
          <p:cNvPr id="16" name="Picture 15"/>
          <p:cNvPicPr>
            <a:picLocks noChangeAspect="1"/>
          </p:cNvPicPr>
          <p:nvPr/>
        </p:nvPicPr>
        <p:blipFill>
          <a:blip r:embed="rId7"/>
          <a:stretch>
            <a:fillRect/>
          </a:stretch>
        </p:blipFill>
        <p:spPr>
          <a:xfrm>
            <a:off x="3583299" y="723916"/>
            <a:ext cx="1990985" cy="16318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5911901"/>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xfrm>
            <a:off x="1907704" y="267493"/>
            <a:ext cx="6136349" cy="60319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en-US" altLang="en-US" dirty="0"/>
              <a:t>Muon Tracking Detectors</a:t>
            </a:r>
          </a:p>
        </p:txBody>
      </p:sp>
      <p:pic>
        <p:nvPicPr>
          <p:cNvPr id="23555"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4757"/>
          <a:stretch/>
        </p:blipFill>
        <p:spPr bwMode="auto">
          <a:xfrm>
            <a:off x="4716016" y="915566"/>
            <a:ext cx="3899837" cy="13273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56"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69088" y="2523869"/>
            <a:ext cx="2574270" cy="26196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7" name="AutoShape 5"/>
          <p:cNvSpPr>
            <a:spLocks noChangeArrowheads="1"/>
          </p:cNvSpPr>
          <p:nvPr/>
        </p:nvSpPr>
        <p:spPr bwMode="auto">
          <a:xfrm>
            <a:off x="4924183" y="2685155"/>
            <a:ext cx="652703" cy="2177356"/>
          </a:xfrm>
          <a:prstGeom prst="roundRect">
            <a:avLst>
              <a:gd name="adj" fmla="val 190"/>
            </a:avLst>
          </a:prstGeom>
          <a:solidFill>
            <a:srgbClr val="FFFFFF"/>
          </a:solidFill>
          <a:ln w="9525"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270" dirty="0">
              <a:latin typeface="Humanst521 Lt BT" panose="020B0402020204020304" pitchFamily="34" charset="0"/>
            </a:endParaRPr>
          </a:p>
        </p:txBody>
      </p:sp>
      <p:sp>
        <p:nvSpPr>
          <p:cNvPr id="23558" name="Text Box 6"/>
          <p:cNvSpPr txBox="1">
            <a:spLocks noChangeArrowheads="1"/>
          </p:cNvSpPr>
          <p:nvPr/>
        </p:nvSpPr>
        <p:spPr bwMode="auto">
          <a:xfrm>
            <a:off x="683568" y="850941"/>
            <a:ext cx="4893318" cy="3931338"/>
          </a:xfrm>
          <a:prstGeom prst="rect">
            <a:avLst/>
          </a:prstGeom>
        </p:spPr>
        <p:txBody>
          <a:bodyPr vert="horz" lIns="0" tIns="0" rIns="0" bIns="0" rtlCol="0">
            <a:noAutofit/>
          </a:bodyPr>
          <a:lstStyle>
            <a:defPPr>
              <a:defRPr lang="de-CH"/>
            </a:defPPr>
            <a:lvl1pPr marL="177792" indent="-177792" eaLnBrk="1" hangingPunct="1">
              <a:lnSpc>
                <a:spcPct val="110000"/>
              </a:lnSpc>
              <a:spcBef>
                <a:spcPct val="0"/>
              </a:spcBef>
              <a:buClr>
                <a:schemeClr val="tx1"/>
              </a:buClr>
              <a:buFont typeface="Arial" panose="020B0604020202020204" pitchFamily="34" charset="0"/>
              <a:buChar char="•"/>
              <a:defRPr sz="1700" spc="0" baseline="0">
                <a:latin typeface="Humanst521 Lt BT" panose="020B0402020204020304" pitchFamily="34" charset="0"/>
                <a:ea typeface="+mn-ea"/>
                <a:cs typeface="+mn-cs"/>
              </a:defRPr>
            </a:lvl1pPr>
            <a:lvl2pPr marL="355582" indent="-177792" eaLnBrk="1" hangingPunct="1">
              <a:lnSpc>
                <a:spcPct val="110000"/>
              </a:lnSpc>
              <a:spcBef>
                <a:spcPct val="0"/>
              </a:spcBef>
              <a:buClr>
                <a:schemeClr val="tx1"/>
              </a:buClr>
              <a:buSzPct val="100000"/>
              <a:buFont typeface="Symbol" panose="05050102010706020507" pitchFamily="18" charset="2"/>
              <a:buChar char="-"/>
              <a:defRPr sz="1700" spc="0" baseline="0">
                <a:latin typeface="Humanst521 Lt BT" panose="020B0402020204020304" pitchFamily="34" charset="0"/>
                <a:ea typeface="+mn-ea"/>
                <a:cs typeface="+mn-cs"/>
              </a:defRPr>
            </a:lvl2pPr>
            <a:lvl3pPr marL="355582" indent="184142" eaLnBrk="1" hangingPunct="1">
              <a:lnSpc>
                <a:spcPct val="110000"/>
              </a:lnSpc>
              <a:spcBef>
                <a:spcPct val="0"/>
              </a:spcBef>
              <a:buFont typeface="Symbol" panose="05050102010706020507" pitchFamily="18" charset="2"/>
              <a:buChar char="-"/>
              <a:defRPr sz="1700" spc="0" baseline="0">
                <a:latin typeface="Humanst521 Lt BT" panose="020B0402020204020304" pitchFamily="34" charset="0"/>
                <a:ea typeface="ＭＳ Ｐゴシック" charset="-128"/>
                <a:cs typeface="ＭＳ Ｐゴシック" charset="-128"/>
              </a:defRPr>
            </a:lvl3pPr>
            <a:lvl4pPr marL="717515" indent="-177792" eaLnBrk="1" hangingPunct="1">
              <a:lnSpc>
                <a:spcPct val="110000"/>
              </a:lnSpc>
              <a:spcBef>
                <a:spcPct val="0"/>
              </a:spcBef>
              <a:buFont typeface="Symbol" panose="05050102010706020507" pitchFamily="18" charset="2"/>
              <a:buChar char="-"/>
              <a:defRPr sz="1700" spc="0" baseline="0">
                <a:latin typeface="Humanst521 Lt BT" panose="020B0402020204020304" pitchFamily="34" charset="0"/>
                <a:ea typeface="ＭＳ Ｐゴシック" charset="0"/>
                <a:cs typeface="ＭＳ Ｐゴシック" charset="0"/>
              </a:defRPr>
            </a:lvl4pPr>
            <a:lvl5pPr marL="895306" indent="-177792" eaLnBrk="1" hangingPunct="1">
              <a:lnSpc>
                <a:spcPct val="110000"/>
              </a:lnSpc>
              <a:spcBef>
                <a:spcPct val="0"/>
              </a:spcBef>
              <a:buFont typeface="Symbol" panose="05050102010706020507" pitchFamily="18" charset="2"/>
              <a:buChar char="-"/>
              <a:defRPr sz="1700" spc="0" baseline="0">
                <a:latin typeface="Humanst521 Lt BT" panose="020B0402020204020304" pitchFamily="34" charset="0"/>
                <a:ea typeface="+mn-ea"/>
                <a:cs typeface="ＭＳ Ｐゴシック" charset="0"/>
              </a:defRPr>
            </a:lvl5pPr>
            <a:lvl6pPr marL="1074685" indent="-179380" fontAlgn="base">
              <a:lnSpc>
                <a:spcPct val="110000"/>
              </a:lnSpc>
              <a:spcBef>
                <a:spcPct val="0"/>
              </a:spcBef>
              <a:spcAft>
                <a:spcPct val="0"/>
              </a:spcAft>
              <a:buFont typeface="Symbol" panose="05050102010706020507" pitchFamily="18" charset="2"/>
              <a:buChar char="-"/>
              <a:defRPr sz="1700">
                <a:latin typeface="Humanst521 Lt BT" panose="020B0402020204020304" pitchFamily="34" charset="0"/>
                <a:ea typeface="+mn-ea"/>
              </a:defRPr>
            </a:lvl6pPr>
            <a:lvl7pPr marL="1257238" indent="-182554" fontAlgn="base">
              <a:lnSpc>
                <a:spcPct val="110000"/>
              </a:lnSpc>
              <a:spcBef>
                <a:spcPct val="0"/>
              </a:spcBef>
              <a:spcAft>
                <a:spcPct val="0"/>
              </a:spcAft>
              <a:buFont typeface="Symbol" panose="05050102010706020507" pitchFamily="18" charset="2"/>
              <a:buChar char="-"/>
              <a:defRPr sz="1700">
                <a:latin typeface="Humanst521 Lt BT" panose="020B0402020204020304" pitchFamily="34" charset="0"/>
                <a:ea typeface="+mn-ea"/>
              </a:defRPr>
            </a:lvl7pPr>
            <a:lvl8pPr marL="1436616" indent="-179380" fontAlgn="base">
              <a:lnSpc>
                <a:spcPct val="110000"/>
              </a:lnSpc>
              <a:spcBef>
                <a:spcPct val="0"/>
              </a:spcBef>
              <a:spcAft>
                <a:spcPct val="0"/>
              </a:spcAft>
              <a:buFont typeface="Symbol" panose="05050102010706020507" pitchFamily="18" charset="2"/>
              <a:buChar char="-"/>
              <a:defRPr sz="1700">
                <a:latin typeface="Humanst521 Lt BT" panose="020B0402020204020304" pitchFamily="34" charset="0"/>
                <a:ea typeface="+mn-ea"/>
              </a:defRPr>
            </a:lvl8pPr>
            <a:lvl9pPr marL="1614408" indent="-177792" fontAlgn="base">
              <a:lnSpc>
                <a:spcPct val="110000"/>
              </a:lnSpc>
              <a:spcBef>
                <a:spcPct val="0"/>
              </a:spcBef>
              <a:spcAft>
                <a:spcPct val="0"/>
              </a:spcAft>
              <a:buFont typeface="Symbol" panose="05050102010706020507" pitchFamily="18" charset="2"/>
              <a:buChar char="-"/>
              <a:defRPr sz="1700">
                <a:latin typeface="Humanst521 Lt BT" panose="020B0402020204020304" pitchFamily="34" charset="0"/>
                <a:ea typeface="+mn-ea"/>
              </a:defRPr>
            </a:lvl9pPr>
          </a:lstStyle>
          <a:p>
            <a:r>
              <a:rPr lang="en-US" altLang="en-US" sz="1600" dirty="0"/>
              <a:t>Need to characterize muon </a:t>
            </a:r>
            <a:r>
              <a:rPr lang="en-US" altLang="en-US" sz="1600" dirty="0" smtClean="0"/>
              <a:t> trajectory </a:t>
            </a:r>
            <a:br>
              <a:rPr lang="en-US" altLang="en-US" sz="1600" dirty="0" smtClean="0"/>
            </a:br>
            <a:r>
              <a:rPr lang="en-US" altLang="en-US" sz="1600" dirty="0" smtClean="0"/>
              <a:t>before </a:t>
            </a:r>
            <a:r>
              <a:rPr lang="en-US" altLang="en-US" sz="1600" dirty="0"/>
              <a:t>EDM </a:t>
            </a:r>
            <a:r>
              <a:rPr lang="en-US" altLang="en-US" sz="1600" dirty="0" smtClean="0"/>
              <a:t>measurement</a:t>
            </a:r>
            <a:endParaRPr lang="en-US" altLang="en-US" sz="1600" dirty="0"/>
          </a:p>
          <a:p>
            <a:endParaRPr lang="en-US" altLang="en-US" sz="1600" dirty="0"/>
          </a:p>
          <a:p>
            <a:r>
              <a:rPr lang="en-US" altLang="en-US" sz="1600" dirty="0"/>
              <a:t>Requires ~ </a:t>
            </a:r>
            <a:r>
              <a:rPr lang="en-US" altLang="en-US" sz="1600" dirty="0" err="1"/>
              <a:t>mrad</a:t>
            </a:r>
            <a:r>
              <a:rPr lang="en-US" altLang="en-US" sz="1600" dirty="0"/>
              <a:t> angular and </a:t>
            </a:r>
            <a:r>
              <a:rPr lang="en-US" altLang="en-US" sz="1600" dirty="0" smtClean="0"/>
              <a:t> </a:t>
            </a:r>
            <a:br>
              <a:rPr lang="en-US" altLang="en-US" sz="1600" dirty="0" smtClean="0"/>
            </a:br>
            <a:r>
              <a:rPr lang="en-US" altLang="en-US" sz="1600" dirty="0" smtClean="0"/>
              <a:t>~</a:t>
            </a:r>
            <a:r>
              <a:rPr lang="en-US" altLang="en-US" sz="1600" dirty="0"/>
              <a:t>0.1% momentum resolution</a:t>
            </a:r>
          </a:p>
          <a:p>
            <a:endParaRPr lang="en-US" altLang="en-US" sz="1600" dirty="0"/>
          </a:p>
          <a:p>
            <a:r>
              <a:rPr lang="en-US" altLang="en-US" sz="1600" dirty="0"/>
              <a:t>Gaseous TPC with 2 </a:t>
            </a:r>
            <a:r>
              <a:rPr lang="en-US" altLang="en-US" sz="1600" dirty="0" smtClean="0"/>
              <a:t>geometries possible</a:t>
            </a:r>
            <a:r>
              <a:rPr lang="en-US" altLang="en-US" sz="1600" dirty="0"/>
              <a:t>: </a:t>
            </a:r>
            <a:r>
              <a:rPr lang="en-US" altLang="en-US" sz="1600" dirty="0" smtClean="0"/>
              <a:t/>
            </a:r>
            <a:br>
              <a:rPr lang="en-US" altLang="en-US" sz="1600" dirty="0" smtClean="0"/>
            </a:br>
            <a:r>
              <a:rPr lang="en-US" altLang="en-US" sz="1600" dirty="0" smtClean="0"/>
              <a:t>longitudinal </a:t>
            </a:r>
            <a:r>
              <a:rPr lang="en-US" altLang="en-US" sz="1600" dirty="0"/>
              <a:t>drift (for momentum</a:t>
            </a:r>
            <a:r>
              <a:rPr lang="en-US" altLang="en-US" sz="1600" dirty="0" smtClean="0"/>
              <a:t>), radial </a:t>
            </a:r>
            <a:r>
              <a:rPr lang="en-US" altLang="en-US" sz="1600" dirty="0"/>
              <a:t>drift (for angle).</a:t>
            </a:r>
          </a:p>
          <a:p>
            <a:endParaRPr lang="en-US" altLang="en-US" sz="1600" dirty="0"/>
          </a:p>
          <a:p>
            <a:r>
              <a:rPr lang="en-US" altLang="en-US" sz="1600" dirty="0"/>
              <a:t>Design satisfying constraints with </a:t>
            </a:r>
            <a:r>
              <a:rPr lang="en-US" altLang="en-US" sz="1600" dirty="0" smtClean="0"/>
              <a:t>sufficient phase-space </a:t>
            </a:r>
            <a:r>
              <a:rPr lang="en-US" altLang="en-US" sz="1600" dirty="0"/>
              <a:t>acceptance possible </a:t>
            </a:r>
            <a:r>
              <a:rPr lang="en-US" altLang="en-US" sz="1600" dirty="0" smtClean="0"/>
              <a:t>with current </a:t>
            </a:r>
            <a:r>
              <a:rPr lang="en-US" altLang="en-US" sz="1600" dirty="0"/>
              <a:t>trajectory parameter</a:t>
            </a:r>
          </a:p>
          <a:p>
            <a:endParaRPr lang="en-US" altLang="en-US" sz="1600" dirty="0"/>
          </a:p>
          <a:p>
            <a:r>
              <a:rPr lang="en-US" altLang="en-US" sz="1600" dirty="0"/>
              <a:t>Resolution of the phase space reconstruction, with </a:t>
            </a:r>
            <a:r>
              <a:rPr lang="en-US" altLang="en-US" sz="1600" dirty="0" smtClean="0"/>
              <a:t>realistic </a:t>
            </a:r>
            <a:r>
              <a:rPr lang="en-US" altLang="en-US" sz="1600" dirty="0"/>
              <a:t>ionization and drift properties from beam </a:t>
            </a:r>
            <a:r>
              <a:rPr lang="en-US" altLang="en-US" sz="1600" dirty="0" smtClean="0"/>
              <a:t>test measurements </a:t>
            </a:r>
            <a:r>
              <a:rPr lang="en-US" altLang="en-US" sz="1600" dirty="0"/>
              <a:t>and investigation of low </a:t>
            </a:r>
            <a:r>
              <a:rPr lang="en-US" altLang="en-US" sz="1600" dirty="0" smtClean="0"/>
              <a:t>pressure </a:t>
            </a:r>
            <a:r>
              <a:rPr lang="en-US" altLang="en-US" sz="1600" dirty="0"/>
              <a:t>gas options  </a:t>
            </a:r>
          </a:p>
        </p:txBody>
      </p:sp>
      <p:sp>
        <p:nvSpPr>
          <p:cNvPr id="23559" name="Text Box 7"/>
          <p:cNvSpPr txBox="1">
            <a:spLocks noChangeArrowheads="1"/>
          </p:cNvSpPr>
          <p:nvPr/>
        </p:nvSpPr>
        <p:spPr bwMode="auto">
          <a:xfrm>
            <a:off x="8117135" y="4858731"/>
            <a:ext cx="343992" cy="274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6" tIns="48319" rIns="71436" bIns="35718"/>
          <a:lstStyle/>
          <a:p>
            <a:r>
              <a:rPr lang="en-US" altLang="en-US" sz="1270" b="1" dirty="0">
                <a:solidFill>
                  <a:srgbClr val="000000"/>
                </a:solidFill>
                <a:latin typeface="Humanst521 Lt BT" panose="020B0402020204020304" pitchFamily="34" charset="0"/>
              </a:rPr>
              <a:t>21</a:t>
            </a:r>
          </a:p>
        </p:txBody>
      </p:sp>
      <p:sp>
        <p:nvSpPr>
          <p:cNvPr id="23560" name="Text Box 8"/>
          <p:cNvSpPr txBox="1">
            <a:spLocks noChangeArrowheads="1"/>
          </p:cNvSpPr>
          <p:nvPr/>
        </p:nvSpPr>
        <p:spPr bwMode="auto">
          <a:xfrm>
            <a:off x="0" y="4892122"/>
            <a:ext cx="1466691" cy="2079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6" tIns="44119" rIns="71436" bIns="35718"/>
          <a:lstStyle>
            <a:lvl1pPr marL="215900" indent="-215900">
              <a:tabLst>
                <a:tab pos="723900" algn="l"/>
                <a:tab pos="1447800" algn="l"/>
              </a:tabLst>
              <a:defRPr>
                <a:solidFill>
                  <a:srgbClr val="000000"/>
                </a:solidFill>
                <a:latin typeface="arial" panose="020B0604020202020204" pitchFamily="34" charset="0"/>
                <a:cs typeface="Arial" charset="0"/>
              </a:defRPr>
            </a:lvl1pPr>
            <a:lvl2pPr>
              <a:tabLst>
                <a:tab pos="723900" algn="l"/>
                <a:tab pos="1447800" algn="l"/>
              </a:tabLst>
              <a:defRPr>
                <a:solidFill>
                  <a:srgbClr val="000000"/>
                </a:solidFill>
                <a:latin typeface="arial" panose="020B0604020202020204" pitchFamily="34" charset="0"/>
                <a:cs typeface="Arial" charset="0"/>
              </a:defRPr>
            </a:lvl2pPr>
            <a:lvl3pPr>
              <a:tabLst>
                <a:tab pos="723900" algn="l"/>
                <a:tab pos="1447800" algn="l"/>
              </a:tabLst>
              <a:defRPr>
                <a:solidFill>
                  <a:srgbClr val="000000"/>
                </a:solidFill>
                <a:latin typeface="arial" panose="020B0604020202020204" pitchFamily="34" charset="0"/>
                <a:cs typeface="Arial" charset="0"/>
              </a:defRPr>
            </a:lvl3pPr>
            <a:lvl4pPr>
              <a:tabLst>
                <a:tab pos="723900" algn="l"/>
                <a:tab pos="1447800" algn="l"/>
              </a:tabLst>
              <a:defRPr>
                <a:solidFill>
                  <a:srgbClr val="000000"/>
                </a:solidFill>
                <a:latin typeface="arial" panose="020B0604020202020204" pitchFamily="34" charset="0"/>
                <a:cs typeface="Arial" charset="0"/>
              </a:defRPr>
            </a:lvl4pPr>
            <a:lvl5pPr>
              <a:tabLst>
                <a:tab pos="723900" algn="l"/>
                <a:tab pos="1447800" algn="l"/>
              </a:tabLst>
              <a:defRPr>
                <a:solidFill>
                  <a:srgbClr val="000000"/>
                </a:solidFill>
                <a:latin typeface="arial" panose="020B0604020202020204" pitchFamily="34" charset="0"/>
                <a:cs typeface="Arial"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charset="0"/>
              </a:defRPr>
            </a:lvl9pPr>
          </a:lstStyle>
          <a:p>
            <a:pPr>
              <a:buSzPct val="45000"/>
              <a:buFont typeface="Wingdings" panose="05000000000000000000" pitchFamily="2" charset="2"/>
              <a:buNone/>
            </a:pPr>
            <a:r>
              <a:rPr lang="en-US" altLang="en-US" sz="952" dirty="0">
                <a:latin typeface="Humanst521 Lt BT" panose="020B0402020204020304" pitchFamily="34" charset="0"/>
              </a:rPr>
              <a:t>(courtesy F. Renga)</a:t>
            </a:r>
          </a:p>
        </p:txBody>
      </p:sp>
    </p:spTree>
    <p:extLst>
      <p:ext uri="{BB962C8B-B14F-4D97-AF65-F5344CB8AC3E}">
        <p14:creationId xmlns:p14="http://schemas.microsoft.com/office/powerpoint/2010/main" val="6893492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65332" y="1848665"/>
            <a:ext cx="2510386" cy="1400042"/>
          </a:xfrm>
          <a:prstGeom prst="rect">
            <a:avLst/>
          </a:prstGeom>
        </p:spPr>
      </p:pic>
      <p:sp>
        <p:nvSpPr>
          <p:cNvPr id="2" name="Title 1"/>
          <p:cNvSpPr>
            <a:spLocks noGrp="1"/>
          </p:cNvSpPr>
          <p:nvPr>
            <p:ph type="title"/>
          </p:nvPr>
        </p:nvSpPr>
        <p:spPr>
          <a:xfrm>
            <a:off x="2281640" y="230631"/>
            <a:ext cx="5951173" cy="381375"/>
          </a:xfrm>
        </p:spPr>
        <p:txBody>
          <a:bodyPr/>
          <a:lstStyle/>
          <a:p>
            <a:r>
              <a:rPr lang="en-US" dirty="0" smtClean="0"/>
              <a:t>Radial magnetic field pulse to kick muons</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798" y="3532117"/>
            <a:ext cx="5364088" cy="906327"/>
          </a:xfrm>
          <a:prstGeom prst="rect">
            <a:avLst/>
          </a:prstGeom>
        </p:spPr>
      </p:pic>
      <p:sp>
        <p:nvSpPr>
          <p:cNvPr id="10" name="Slide Number Placeholder 3"/>
          <p:cNvSpPr txBox="1">
            <a:spLocks/>
          </p:cNvSpPr>
          <p:nvPr/>
        </p:nvSpPr>
        <p:spPr>
          <a:xfrm>
            <a:off x="8409275" y="4918735"/>
            <a:ext cx="575742" cy="147638"/>
          </a:xfrm>
          <a:prstGeom prst="rect">
            <a:avLst/>
          </a:prstGeom>
        </p:spPr>
        <p:txBody>
          <a:bodyPr/>
          <a:lstStyle>
            <a:defPPr>
              <a:defRPr lang="de-CH"/>
            </a:defPPr>
            <a:lvl1pPr algn="l" rtl="0" eaLnBrk="0" fontAlgn="base" hangingPunct="0">
              <a:spcBef>
                <a:spcPct val="50000"/>
              </a:spcBef>
              <a:spcAft>
                <a:spcPct val="0"/>
              </a:spcAft>
              <a:defRPr sz="1600" kern="1200">
                <a:solidFill>
                  <a:schemeClr val="tx1"/>
                </a:solidFill>
                <a:latin typeface="Arial" charset="0"/>
                <a:ea typeface="Arial" charset="0"/>
                <a:cs typeface="Arial" charset="0"/>
              </a:defRPr>
            </a:lvl1pPr>
            <a:lvl2pPr marL="457189" algn="l" rtl="0" eaLnBrk="0" fontAlgn="base" hangingPunct="0">
              <a:spcBef>
                <a:spcPct val="50000"/>
              </a:spcBef>
              <a:spcAft>
                <a:spcPct val="0"/>
              </a:spcAft>
              <a:defRPr sz="1600" kern="1200">
                <a:solidFill>
                  <a:schemeClr val="tx1"/>
                </a:solidFill>
                <a:latin typeface="Arial" charset="0"/>
                <a:ea typeface="Arial" charset="0"/>
                <a:cs typeface="Arial" charset="0"/>
              </a:defRPr>
            </a:lvl2pPr>
            <a:lvl3pPr marL="914377" algn="l" rtl="0" eaLnBrk="0" fontAlgn="base" hangingPunct="0">
              <a:spcBef>
                <a:spcPct val="50000"/>
              </a:spcBef>
              <a:spcAft>
                <a:spcPct val="0"/>
              </a:spcAft>
              <a:defRPr sz="1600" kern="1200">
                <a:solidFill>
                  <a:schemeClr val="tx1"/>
                </a:solidFill>
                <a:latin typeface="Arial" charset="0"/>
                <a:ea typeface="Arial" charset="0"/>
                <a:cs typeface="Arial" charset="0"/>
              </a:defRPr>
            </a:lvl3pPr>
            <a:lvl4pPr marL="1371566" algn="l" rtl="0" eaLnBrk="0" fontAlgn="base" hangingPunct="0">
              <a:spcBef>
                <a:spcPct val="50000"/>
              </a:spcBef>
              <a:spcAft>
                <a:spcPct val="0"/>
              </a:spcAft>
              <a:defRPr sz="1600" kern="1200">
                <a:solidFill>
                  <a:schemeClr val="tx1"/>
                </a:solidFill>
                <a:latin typeface="Arial" charset="0"/>
                <a:ea typeface="Arial" charset="0"/>
                <a:cs typeface="Arial" charset="0"/>
              </a:defRPr>
            </a:lvl4pPr>
            <a:lvl5pPr marL="1828754" algn="l" rtl="0" eaLnBrk="0" fontAlgn="base" hangingPunct="0">
              <a:spcBef>
                <a:spcPct val="50000"/>
              </a:spcBef>
              <a:spcAft>
                <a:spcPct val="0"/>
              </a:spcAft>
              <a:defRPr sz="1600" kern="1200">
                <a:solidFill>
                  <a:schemeClr val="tx1"/>
                </a:solidFill>
                <a:latin typeface="Arial" charset="0"/>
                <a:ea typeface="Arial" charset="0"/>
                <a:cs typeface="Arial" charset="0"/>
              </a:defRPr>
            </a:lvl5pPr>
            <a:lvl6pPr marL="2285943" algn="l" defTabSz="457189" rtl="0" eaLnBrk="1" latinLnBrk="0" hangingPunct="1">
              <a:defRPr sz="1600" kern="1200">
                <a:solidFill>
                  <a:schemeClr val="tx1"/>
                </a:solidFill>
                <a:latin typeface="Arial" charset="0"/>
                <a:ea typeface="Arial" charset="0"/>
                <a:cs typeface="Arial" charset="0"/>
              </a:defRPr>
            </a:lvl6pPr>
            <a:lvl7pPr marL="2743131" algn="l" defTabSz="457189" rtl="0" eaLnBrk="1" latinLnBrk="0" hangingPunct="1">
              <a:defRPr sz="1600" kern="1200">
                <a:solidFill>
                  <a:schemeClr val="tx1"/>
                </a:solidFill>
                <a:latin typeface="Arial" charset="0"/>
                <a:ea typeface="Arial" charset="0"/>
                <a:cs typeface="Arial" charset="0"/>
              </a:defRPr>
            </a:lvl7pPr>
            <a:lvl8pPr marL="3200320" algn="l" defTabSz="457189" rtl="0" eaLnBrk="1" latinLnBrk="0" hangingPunct="1">
              <a:defRPr sz="1600" kern="1200">
                <a:solidFill>
                  <a:schemeClr val="tx1"/>
                </a:solidFill>
                <a:latin typeface="Arial" charset="0"/>
                <a:ea typeface="Arial" charset="0"/>
                <a:cs typeface="Arial" charset="0"/>
              </a:defRPr>
            </a:lvl8pPr>
            <a:lvl9pPr marL="3657509" algn="l" defTabSz="457189" rtl="0" eaLnBrk="1" latinLnBrk="0" hangingPunct="1">
              <a:defRPr sz="1600" kern="1200">
                <a:solidFill>
                  <a:schemeClr val="tx1"/>
                </a:solidFill>
                <a:latin typeface="Arial" charset="0"/>
                <a:ea typeface="Arial" charset="0"/>
                <a:cs typeface="Arial" charset="0"/>
              </a:defRPr>
            </a:lvl9pPr>
          </a:lstStyle>
          <a:p>
            <a:pPr algn="r">
              <a:defRPr/>
            </a:pPr>
            <a:r>
              <a:rPr lang="de-DE" sz="700" dirty="0" smtClean="0">
                <a:latin typeface="Humanst521 Lt BT" panose="020B0402020204020304" pitchFamily="34" charset="0"/>
              </a:rPr>
              <a:t>Page </a:t>
            </a:r>
            <a:fld id="{EBC07571-3134-BB4B-B83F-1A9FE18D34F3}" type="slidenum">
              <a:rPr lang="de-DE" sz="700" smtClean="0">
                <a:latin typeface="Humanst521 Lt BT" panose="020B0402020204020304" pitchFamily="34" charset="0"/>
              </a:rPr>
              <a:pPr algn="r">
                <a:defRPr/>
              </a:pPr>
              <a:t>16</a:t>
            </a:fld>
            <a:endParaRPr lang="de-DE" sz="700" dirty="0">
              <a:latin typeface="Humanst521 Lt BT" panose="020B0402020204020304" pitchFamily="34"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565497" y="714729"/>
            <a:ext cx="2169513" cy="2354882"/>
          </a:xfrm>
          <a:prstGeom prst="rect">
            <a:avLst/>
          </a:prstGeom>
          <a:ln>
            <a:solidFill>
              <a:schemeClr val="bg1"/>
            </a:solidFill>
          </a:ln>
        </p:spPr>
      </p:pic>
      <p:grpSp>
        <p:nvGrpSpPr>
          <p:cNvPr id="16" name="Group 15"/>
          <p:cNvGrpSpPr/>
          <p:nvPr/>
        </p:nvGrpSpPr>
        <p:grpSpPr>
          <a:xfrm rot="16200000">
            <a:off x="1220286" y="555850"/>
            <a:ext cx="2410747" cy="2822221"/>
            <a:chOff x="1271588" y="1388000"/>
            <a:chExt cx="2619375" cy="3199483"/>
          </a:xfrm>
        </p:grpSpPr>
        <p:grpSp>
          <p:nvGrpSpPr>
            <p:cNvPr id="17" name="Group 16"/>
            <p:cNvGrpSpPr/>
            <p:nvPr/>
          </p:nvGrpSpPr>
          <p:grpSpPr>
            <a:xfrm>
              <a:off x="2076245" y="1410618"/>
              <a:ext cx="142875" cy="142875"/>
              <a:chOff x="4029074" y="1719262"/>
              <a:chExt cx="142875" cy="142875"/>
            </a:xfrm>
          </p:grpSpPr>
          <p:sp>
            <p:nvSpPr>
              <p:cNvPr id="49" name="Oval 48"/>
              <p:cNvSpPr/>
              <p:nvPr/>
            </p:nvSpPr>
            <p:spPr bwMode="auto">
              <a:xfrm>
                <a:off x="4029074" y="1719262"/>
                <a:ext cx="142875" cy="142875"/>
              </a:xfrm>
              <a:prstGeom prst="ellipse">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50" name="Flowchart: Connector 49"/>
              <p:cNvSpPr/>
              <p:nvPr/>
            </p:nvSpPr>
            <p:spPr bwMode="auto">
              <a:xfrm>
                <a:off x="4077652" y="1767840"/>
                <a:ext cx="45719" cy="45719"/>
              </a:xfrm>
              <a:prstGeom prst="flowChartConnector">
                <a:avLst/>
              </a:prstGeom>
              <a:solidFill>
                <a:srgbClr val="C00000"/>
              </a:solidFill>
              <a:ln w="3175" cap="rnd">
                <a:solidFill>
                  <a:srgbClr val="405583"/>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grpSp>
        <p:grpSp>
          <p:nvGrpSpPr>
            <p:cNvPr id="18" name="Group 17"/>
            <p:cNvGrpSpPr/>
            <p:nvPr/>
          </p:nvGrpSpPr>
          <p:grpSpPr>
            <a:xfrm>
              <a:off x="3124986" y="2540199"/>
              <a:ext cx="142875" cy="142875"/>
              <a:chOff x="4029074" y="1719262"/>
              <a:chExt cx="142875" cy="142875"/>
            </a:xfrm>
          </p:grpSpPr>
          <p:sp>
            <p:nvSpPr>
              <p:cNvPr id="47" name="Oval 46"/>
              <p:cNvSpPr/>
              <p:nvPr/>
            </p:nvSpPr>
            <p:spPr bwMode="auto">
              <a:xfrm>
                <a:off x="4029074" y="1719262"/>
                <a:ext cx="142875" cy="142875"/>
              </a:xfrm>
              <a:prstGeom prst="ellipse">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48" name="Flowchart: Connector 47"/>
              <p:cNvSpPr/>
              <p:nvPr/>
            </p:nvSpPr>
            <p:spPr bwMode="auto">
              <a:xfrm>
                <a:off x="4077652" y="1767840"/>
                <a:ext cx="45719" cy="45719"/>
              </a:xfrm>
              <a:prstGeom prst="flowChartConnector">
                <a:avLst/>
              </a:prstGeom>
              <a:solidFill>
                <a:srgbClr val="C00000"/>
              </a:solidFill>
              <a:ln w="3175" cap="rnd">
                <a:solidFill>
                  <a:srgbClr val="405583"/>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grpSp>
        <p:grpSp>
          <p:nvGrpSpPr>
            <p:cNvPr id="19" name="Group 18"/>
            <p:cNvGrpSpPr/>
            <p:nvPr/>
          </p:nvGrpSpPr>
          <p:grpSpPr>
            <a:xfrm>
              <a:off x="2061761" y="2525715"/>
              <a:ext cx="171843" cy="171843"/>
              <a:chOff x="4196156" y="1553492"/>
              <a:chExt cx="171843" cy="171843"/>
            </a:xfrm>
          </p:grpSpPr>
          <p:sp>
            <p:nvSpPr>
              <p:cNvPr id="45" name="Oval 44"/>
              <p:cNvSpPr/>
              <p:nvPr/>
            </p:nvSpPr>
            <p:spPr bwMode="auto">
              <a:xfrm>
                <a:off x="4210640" y="1567976"/>
                <a:ext cx="142875" cy="142875"/>
              </a:xfrm>
              <a:prstGeom prst="ellipse">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46" name="Multiply 45"/>
              <p:cNvSpPr/>
              <p:nvPr/>
            </p:nvSpPr>
            <p:spPr bwMode="auto">
              <a:xfrm>
                <a:off x="4196156" y="1553492"/>
                <a:ext cx="171843" cy="171843"/>
              </a:xfrm>
              <a:prstGeom prst="mathMultiply">
                <a:avLst>
                  <a:gd name="adj1" fmla="val 9663"/>
                </a:avLst>
              </a:prstGeom>
              <a:solidFill>
                <a:srgbClr val="C00000"/>
              </a:solidFill>
              <a:ln w="3175" cap="rnd">
                <a:no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grpSp>
        <p:grpSp>
          <p:nvGrpSpPr>
            <p:cNvPr id="20" name="Group 19"/>
            <p:cNvGrpSpPr/>
            <p:nvPr/>
          </p:nvGrpSpPr>
          <p:grpSpPr>
            <a:xfrm>
              <a:off x="3110502" y="1396134"/>
              <a:ext cx="171843" cy="171843"/>
              <a:chOff x="4196156" y="1553492"/>
              <a:chExt cx="171843" cy="171843"/>
            </a:xfrm>
          </p:grpSpPr>
          <p:sp>
            <p:nvSpPr>
              <p:cNvPr id="43" name="Oval 42"/>
              <p:cNvSpPr/>
              <p:nvPr/>
            </p:nvSpPr>
            <p:spPr bwMode="auto">
              <a:xfrm>
                <a:off x="4210640" y="1567976"/>
                <a:ext cx="142875" cy="142875"/>
              </a:xfrm>
              <a:prstGeom prst="ellipse">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44" name="Multiply 43"/>
              <p:cNvSpPr/>
              <p:nvPr/>
            </p:nvSpPr>
            <p:spPr bwMode="auto">
              <a:xfrm>
                <a:off x="4196156" y="1553492"/>
                <a:ext cx="171843" cy="171843"/>
              </a:xfrm>
              <a:prstGeom prst="mathMultiply">
                <a:avLst>
                  <a:gd name="adj1" fmla="val 9663"/>
                </a:avLst>
              </a:prstGeom>
              <a:solidFill>
                <a:srgbClr val="C00000"/>
              </a:solidFill>
              <a:ln w="3175" cap="rnd">
                <a:no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grpSp>
        <p:grpSp>
          <p:nvGrpSpPr>
            <p:cNvPr id="21" name="Group 20"/>
            <p:cNvGrpSpPr/>
            <p:nvPr/>
          </p:nvGrpSpPr>
          <p:grpSpPr>
            <a:xfrm>
              <a:off x="3120224" y="1553493"/>
              <a:ext cx="152400" cy="1081003"/>
              <a:chOff x="3120224" y="1553493"/>
              <a:chExt cx="152400" cy="1081003"/>
            </a:xfrm>
          </p:grpSpPr>
          <p:sp>
            <p:nvSpPr>
              <p:cNvPr id="39" name="Oval 38"/>
              <p:cNvSpPr/>
              <p:nvPr/>
            </p:nvSpPr>
            <p:spPr bwMode="auto">
              <a:xfrm>
                <a:off x="3120224" y="1676823"/>
                <a:ext cx="147637" cy="48578"/>
              </a:xfrm>
              <a:prstGeom prst="ellipse">
                <a:avLst/>
              </a:prstGeom>
              <a:noFill/>
              <a:ln w="1905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
            <p:nvSpPr>
              <p:cNvPr id="40" name="Oval 39"/>
              <p:cNvSpPr/>
              <p:nvPr/>
            </p:nvSpPr>
            <p:spPr bwMode="auto">
              <a:xfrm>
                <a:off x="3124987" y="2419808"/>
                <a:ext cx="147637" cy="48543"/>
              </a:xfrm>
              <a:prstGeom prst="ellipse">
                <a:avLst/>
              </a:prstGeom>
              <a:noFill/>
              <a:ln w="1905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cxnSp>
            <p:nvCxnSpPr>
              <p:cNvPr id="41" name="Straight Connector 40"/>
              <p:cNvCxnSpPr>
                <a:stCxn id="39" idx="6"/>
                <a:endCxn id="40" idx="6"/>
              </p:cNvCxnSpPr>
              <p:nvPr/>
            </p:nvCxnSpPr>
            <p:spPr bwMode="auto">
              <a:xfrm>
                <a:off x="3267861" y="1701112"/>
                <a:ext cx="4763" cy="742968"/>
              </a:xfrm>
              <a:prstGeom prst="line">
                <a:avLst/>
              </a:prstGeom>
              <a:ln w="12700">
                <a:solidFill>
                  <a:srgbClr val="C000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42" name="Straight Connector 41"/>
              <p:cNvCxnSpPr>
                <a:stCxn id="43" idx="4"/>
                <a:endCxn id="48" idx="4"/>
              </p:cNvCxnSpPr>
              <p:nvPr/>
            </p:nvCxnSpPr>
            <p:spPr bwMode="auto">
              <a:xfrm>
                <a:off x="3196424" y="1553493"/>
                <a:ext cx="0" cy="1081003"/>
              </a:xfrm>
              <a:prstGeom prst="line">
                <a:avLst/>
              </a:prstGeom>
              <a:ln w="1270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grpSp>
        <p:sp>
          <p:nvSpPr>
            <p:cNvPr id="22" name="Parallelogram 21"/>
            <p:cNvSpPr/>
            <p:nvPr/>
          </p:nvSpPr>
          <p:spPr bwMode="auto">
            <a:xfrm>
              <a:off x="1271588" y="1846886"/>
              <a:ext cx="2619375" cy="331046"/>
            </a:xfrm>
            <a:prstGeom prst="parallelogram">
              <a:avLst>
                <a:gd name="adj" fmla="val 156150"/>
              </a:avLst>
            </a:prstGeom>
            <a:noFill/>
            <a:ln w="3175" cap="rnd">
              <a:solidFill>
                <a:srgbClr val="405583"/>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grpSp>
          <p:nvGrpSpPr>
            <p:cNvPr id="23" name="Group 22"/>
            <p:cNvGrpSpPr/>
            <p:nvPr/>
          </p:nvGrpSpPr>
          <p:grpSpPr>
            <a:xfrm>
              <a:off x="2134558" y="1388000"/>
              <a:ext cx="1039008" cy="162394"/>
              <a:chOff x="2134474" y="1388000"/>
              <a:chExt cx="1064077" cy="162394"/>
            </a:xfrm>
          </p:grpSpPr>
          <p:sp>
            <p:nvSpPr>
              <p:cNvPr id="36" name="Arc 35"/>
              <p:cNvSpPr/>
              <p:nvPr/>
            </p:nvSpPr>
            <p:spPr bwMode="auto">
              <a:xfrm>
                <a:off x="2170542" y="1388827"/>
                <a:ext cx="1028009" cy="157424"/>
              </a:xfrm>
              <a:prstGeom prst="arc">
                <a:avLst>
                  <a:gd name="adj1" fmla="val 15848465"/>
                  <a:gd name="adj2" fmla="val 0"/>
                </a:avLst>
              </a:prstGeom>
              <a:ln w="12700" cap="rnd">
                <a:solidFill>
                  <a:schemeClr val="accent3"/>
                </a:solidFill>
                <a:headEnd type="stealth" w="med" len="med"/>
                <a:tailEnd type="none" w="med" len="lg"/>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
            <p:nvSpPr>
              <p:cNvPr id="37" name="Arc 36"/>
              <p:cNvSpPr/>
              <p:nvPr/>
            </p:nvSpPr>
            <p:spPr bwMode="auto">
              <a:xfrm>
                <a:off x="2137960" y="1392970"/>
                <a:ext cx="1028009" cy="157424"/>
              </a:xfrm>
              <a:prstGeom prst="arc">
                <a:avLst>
                  <a:gd name="adj1" fmla="val 10222449"/>
                  <a:gd name="adj2" fmla="val 14369126"/>
                </a:avLst>
              </a:prstGeom>
              <a:ln w="12700" cap="rnd">
                <a:solidFill>
                  <a:schemeClr val="accent3"/>
                </a:solidFill>
                <a:headEnd type="stealth" w="med" len="med"/>
                <a:tailEnd type="none" w="med" len="lg"/>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
            <p:nvSpPr>
              <p:cNvPr id="38" name="Arc 37"/>
              <p:cNvSpPr/>
              <p:nvPr/>
            </p:nvSpPr>
            <p:spPr bwMode="auto">
              <a:xfrm>
                <a:off x="2134474" y="1388000"/>
                <a:ext cx="1028009" cy="157424"/>
              </a:xfrm>
              <a:prstGeom prst="arc">
                <a:avLst>
                  <a:gd name="adj1" fmla="val 417912"/>
                  <a:gd name="adj2" fmla="val 9987670"/>
                </a:avLst>
              </a:prstGeom>
              <a:ln w="12700" cap="rnd">
                <a:solidFill>
                  <a:schemeClr val="accent3"/>
                </a:solidFill>
                <a:headEnd type="stealth" w="med" len="med"/>
                <a:tailEnd type="none" w="med" len="lg"/>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grpSp>
        <p:grpSp>
          <p:nvGrpSpPr>
            <p:cNvPr id="24" name="Group 23"/>
            <p:cNvGrpSpPr/>
            <p:nvPr/>
          </p:nvGrpSpPr>
          <p:grpSpPr>
            <a:xfrm flipV="1">
              <a:off x="2145189" y="2530852"/>
              <a:ext cx="1035604" cy="161567"/>
              <a:chOff x="2137960" y="1388827"/>
              <a:chExt cx="1060591" cy="161567"/>
            </a:xfrm>
          </p:grpSpPr>
          <p:sp>
            <p:nvSpPr>
              <p:cNvPr id="33" name="Arc 32"/>
              <p:cNvSpPr/>
              <p:nvPr/>
            </p:nvSpPr>
            <p:spPr bwMode="auto">
              <a:xfrm>
                <a:off x="2170542" y="1388827"/>
                <a:ext cx="1028009" cy="157424"/>
              </a:xfrm>
              <a:prstGeom prst="arc">
                <a:avLst>
                  <a:gd name="adj1" fmla="val 15848465"/>
                  <a:gd name="adj2" fmla="val 0"/>
                </a:avLst>
              </a:prstGeom>
              <a:ln w="12700" cap="rnd">
                <a:solidFill>
                  <a:schemeClr val="accent3"/>
                </a:solidFill>
                <a:headEnd type="stealth" w="med" len="med"/>
                <a:tailEnd type="none" w="med" len="lg"/>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
            <p:nvSpPr>
              <p:cNvPr id="34" name="Arc 33"/>
              <p:cNvSpPr/>
              <p:nvPr/>
            </p:nvSpPr>
            <p:spPr bwMode="auto">
              <a:xfrm>
                <a:off x="2137960" y="1392970"/>
                <a:ext cx="1028009" cy="157424"/>
              </a:xfrm>
              <a:prstGeom prst="arc">
                <a:avLst>
                  <a:gd name="adj1" fmla="val 10222449"/>
                  <a:gd name="adj2" fmla="val 14369126"/>
                </a:avLst>
              </a:prstGeom>
              <a:ln w="12700" cap="rnd">
                <a:solidFill>
                  <a:schemeClr val="accent3"/>
                </a:solidFill>
                <a:headEnd type="stealth" w="med" len="med"/>
                <a:tailEnd type="none" w="med" len="lg"/>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
            <p:nvSpPr>
              <p:cNvPr id="35" name="Arc 34"/>
              <p:cNvSpPr/>
              <p:nvPr/>
            </p:nvSpPr>
            <p:spPr bwMode="auto">
              <a:xfrm>
                <a:off x="2142551" y="1392970"/>
                <a:ext cx="1028009" cy="157424"/>
              </a:xfrm>
              <a:prstGeom prst="arc">
                <a:avLst>
                  <a:gd name="adj1" fmla="val 272558"/>
                  <a:gd name="adj2" fmla="val 9951232"/>
                </a:avLst>
              </a:prstGeom>
              <a:ln w="12700" cap="rnd">
                <a:solidFill>
                  <a:schemeClr val="accent3"/>
                </a:solidFill>
                <a:headEnd type="stealth" w="med" len="med"/>
                <a:tailEnd type="none" w="med" len="lg"/>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grpSp>
        <p:grpSp>
          <p:nvGrpSpPr>
            <p:cNvPr id="25" name="Group 24"/>
            <p:cNvGrpSpPr/>
            <p:nvPr/>
          </p:nvGrpSpPr>
          <p:grpSpPr>
            <a:xfrm>
              <a:off x="3129945" y="2701140"/>
              <a:ext cx="152400" cy="985035"/>
              <a:chOff x="3120224" y="1553493"/>
              <a:chExt cx="152400" cy="985035"/>
            </a:xfrm>
          </p:grpSpPr>
          <p:sp>
            <p:nvSpPr>
              <p:cNvPr id="29" name="Oval 28"/>
              <p:cNvSpPr/>
              <p:nvPr/>
            </p:nvSpPr>
            <p:spPr bwMode="auto">
              <a:xfrm>
                <a:off x="3120224" y="1676823"/>
                <a:ext cx="147637" cy="48578"/>
              </a:xfrm>
              <a:prstGeom prst="ellipse">
                <a:avLst/>
              </a:prstGeom>
              <a:noFill/>
              <a:ln w="1905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
            <p:nvSpPr>
              <p:cNvPr id="30" name="Oval 29"/>
              <p:cNvSpPr/>
              <p:nvPr/>
            </p:nvSpPr>
            <p:spPr bwMode="auto">
              <a:xfrm>
                <a:off x="3124987" y="2419808"/>
                <a:ext cx="147637" cy="48543"/>
              </a:xfrm>
              <a:prstGeom prst="ellipse">
                <a:avLst/>
              </a:prstGeom>
              <a:noFill/>
              <a:ln w="1905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cxnSp>
            <p:nvCxnSpPr>
              <p:cNvPr id="31" name="Straight Connector 30"/>
              <p:cNvCxnSpPr>
                <a:stCxn id="29" idx="6"/>
                <a:endCxn id="30" idx="6"/>
              </p:cNvCxnSpPr>
              <p:nvPr/>
            </p:nvCxnSpPr>
            <p:spPr bwMode="auto">
              <a:xfrm>
                <a:off x="3267861" y="1701112"/>
                <a:ext cx="4763" cy="742968"/>
              </a:xfrm>
              <a:prstGeom prst="line">
                <a:avLst/>
              </a:prstGeom>
              <a:ln w="12700">
                <a:solidFill>
                  <a:srgbClr val="C000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32" name="Straight Connector 31"/>
              <p:cNvCxnSpPr/>
              <p:nvPr/>
            </p:nvCxnSpPr>
            <p:spPr bwMode="auto">
              <a:xfrm>
                <a:off x="3196424" y="1553493"/>
                <a:ext cx="0" cy="985035"/>
              </a:xfrm>
              <a:prstGeom prst="line">
                <a:avLst/>
              </a:prstGeom>
              <a:ln w="1270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grpSp>
        <p:cxnSp>
          <p:nvCxnSpPr>
            <p:cNvPr id="26" name="Straight Connector 25"/>
            <p:cNvCxnSpPr/>
            <p:nvPr/>
          </p:nvCxnSpPr>
          <p:spPr bwMode="auto">
            <a:xfrm rot="5400000">
              <a:off x="2922702" y="3969618"/>
              <a:ext cx="566884" cy="0"/>
            </a:xfrm>
            <a:prstGeom prst="line">
              <a:avLst/>
            </a:prstGeom>
            <a:ln w="1270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27" name="Straight Arrow Connector 26"/>
            <p:cNvCxnSpPr>
              <a:stCxn id="30" idx="6"/>
            </p:cNvCxnSpPr>
            <p:nvPr/>
          </p:nvCxnSpPr>
          <p:spPr bwMode="auto">
            <a:xfrm rot="5400000">
              <a:off x="3043574" y="3825736"/>
              <a:ext cx="472779" cy="4761"/>
            </a:xfrm>
            <a:prstGeom prst="straightConnector1">
              <a:avLst/>
            </a:prstGeom>
            <a:ln w="12700" cap="rnd">
              <a:solidFill>
                <a:srgbClr val="C00000"/>
              </a:solidFill>
              <a:headEnd type="none" w="med" len="med"/>
              <a:tailEnd type="none"/>
            </a:ln>
            <a:effectLst/>
          </p:spPr>
          <p:style>
            <a:lnRef idx="2">
              <a:schemeClr val="accent6"/>
            </a:lnRef>
            <a:fillRef idx="0">
              <a:schemeClr val="accent6"/>
            </a:fillRef>
            <a:effectRef idx="1">
              <a:schemeClr val="accent6"/>
            </a:effectRef>
            <a:fontRef idx="minor">
              <a:schemeClr val="tx1"/>
            </a:fontRef>
          </p:style>
        </p:cxnSp>
        <p:sp>
          <p:nvSpPr>
            <p:cNvPr id="28" name="Rectangle 27"/>
            <p:cNvSpPr/>
            <p:nvPr/>
          </p:nvSpPr>
          <p:spPr bwMode="auto">
            <a:xfrm rot="5400000">
              <a:off x="2728472" y="3971322"/>
              <a:ext cx="839777" cy="392545"/>
            </a:xfrm>
            <a:prstGeom prst="rect">
              <a:avLst/>
            </a:prstGeom>
            <a:solidFill>
              <a:schemeClr val="bg1"/>
            </a:solidFill>
            <a:ln w="1905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r>
                <a:rPr lang="en-US" sz="1050" dirty="0"/>
                <a:t>Pulse generator</a:t>
              </a:r>
            </a:p>
          </p:txBody>
        </p:sp>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250477" y="896094"/>
            <a:ext cx="2831788" cy="1584023"/>
          </a:xfrm>
          <a:prstGeom prst="rect">
            <a:avLst/>
          </a:prstGeom>
        </p:spPr>
      </p:pic>
      <mc:AlternateContent xmlns:mc="http://schemas.openxmlformats.org/markup-compatibility/2006">
        <mc:Choice xmlns:a14="http://schemas.microsoft.com/office/drawing/2010/main" Requires="a14">
          <p:sp>
            <p:nvSpPr>
              <p:cNvPr id="13" name="TextBox 12"/>
              <p:cNvSpPr txBox="1"/>
              <p:nvPr/>
            </p:nvSpPr>
            <p:spPr>
              <a:xfrm>
                <a:off x="5910940" y="3147814"/>
                <a:ext cx="3080636" cy="2293227"/>
              </a:xfrm>
              <a:prstGeom prst="rect">
                <a:avLst/>
              </a:prstGeom>
              <a:noFill/>
            </p:spPr>
            <p:txBody>
              <a:bodyPr wrap="square" lIns="0" tIns="0" rIns="0" bIns="0" rtlCol="0">
                <a:noAutofit/>
              </a:bodyPr>
              <a:lstStyle/>
              <a:p>
                <a:pPr marL="180975" indent="-180975" eaLnBrk="1" hangingPunct="1">
                  <a:lnSpc>
                    <a:spcPct val="110000"/>
                  </a:lnSpc>
                  <a:spcBef>
                    <a:spcPct val="0"/>
                  </a:spcBef>
                  <a:buClr>
                    <a:srgbClr val="000000"/>
                  </a:buClr>
                  <a:buFont typeface="Arial" panose="020B0604020202020204" pitchFamily="34" charset="0"/>
                  <a:buChar char="•"/>
                </a:pPr>
                <a:r>
                  <a:rPr lang="en-US" sz="1400" dirty="0" smtClean="0">
                    <a:solidFill>
                      <a:srgbClr val="000000"/>
                    </a:solidFill>
                    <a:latin typeface="Humanst521 Lt BT" panose="020B0402020204020304" pitchFamily="34" charset="0"/>
                  </a:rPr>
                  <a:t>PS delay input → output </a:t>
                </a:r>
                <a14:m>
                  <m:oMath xmlns:m="http://schemas.openxmlformats.org/officeDocument/2006/math">
                    <m:r>
                      <a:rPr lang="en-US" sz="1400" b="0" i="1" smtClean="0">
                        <a:solidFill>
                          <a:srgbClr val="000000"/>
                        </a:solidFill>
                        <a:latin typeface="Cambria Math" panose="02040503050406030204" pitchFamily="18" charset="0"/>
                      </a:rPr>
                      <m:t>𝛿</m:t>
                    </m:r>
                    <m:r>
                      <a:rPr lang="en-US" sz="1400" b="0" i="1" smtClean="0">
                        <a:solidFill>
                          <a:srgbClr val="000000"/>
                        </a:solidFill>
                        <a:latin typeface="Cambria Math" panose="02040503050406030204" pitchFamily="18" charset="0"/>
                      </a:rPr>
                      <m:t>𝑡</m:t>
                    </m:r>
                    <m:r>
                      <a:rPr lang="en-US" sz="1400" b="0" i="1" smtClean="0">
                        <a:solidFill>
                          <a:srgbClr val="000000"/>
                        </a:solidFill>
                        <a:latin typeface="Cambria Math" panose="02040503050406030204" pitchFamily="18" charset="0"/>
                      </a:rPr>
                      <m:t>&lt;</m:t>
                    </m:r>
                    <m:r>
                      <a:rPr lang="en-US" sz="1400" b="0" i="1" smtClean="0">
                        <a:solidFill>
                          <a:srgbClr val="000000"/>
                        </a:solidFill>
                        <a:latin typeface="Cambria Math" panose="02040503050406030204" pitchFamily="18" charset="0"/>
                      </a:rPr>
                      <m:t>60</m:t>
                    </m:r>
                    <m:r>
                      <a:rPr lang="en-US" sz="1400" b="0" i="1" smtClean="0">
                        <a:solidFill>
                          <a:srgbClr val="000000"/>
                        </a:solidFill>
                        <a:latin typeface="Cambria Math" panose="02040503050406030204" pitchFamily="18" charset="0"/>
                      </a:rPr>
                      <m:t> </m:t>
                    </m:r>
                    <m:r>
                      <m:rPr>
                        <m:sty m:val="p"/>
                      </m:rPr>
                      <a:rPr lang="en-US" sz="1400" b="0" i="0" smtClean="0">
                        <a:solidFill>
                          <a:srgbClr val="000000"/>
                        </a:solidFill>
                        <a:latin typeface="Cambria Math" panose="02040503050406030204" pitchFamily="18" charset="0"/>
                      </a:rPr>
                      <m:t>ns</m:t>
                    </m:r>
                  </m:oMath>
                </a14:m>
                <a:endParaRPr lang="en-US" sz="1400" b="0" dirty="0" smtClean="0">
                  <a:solidFill>
                    <a:srgbClr val="000000"/>
                  </a:solidFill>
                  <a:latin typeface="Humanst521 Lt BT" panose="020B0402020204020304" pitchFamily="34" charset="0"/>
                </a:endParaRPr>
              </a:p>
              <a:p>
                <a:pPr marL="180975" indent="-180975" eaLnBrk="1" hangingPunct="1">
                  <a:lnSpc>
                    <a:spcPct val="110000"/>
                  </a:lnSpc>
                  <a:spcBef>
                    <a:spcPct val="0"/>
                  </a:spcBef>
                  <a:buClr>
                    <a:srgbClr val="000000"/>
                  </a:buClr>
                  <a:buFont typeface="Arial" panose="020B0604020202020204" pitchFamily="34" charset="0"/>
                  <a:buChar char="•"/>
                </a:pPr>
                <a:r>
                  <a:rPr lang="en-US" sz="1400" dirty="0" smtClean="0">
                    <a:solidFill>
                      <a:srgbClr val="000000"/>
                    </a:solidFill>
                    <a:latin typeface="Humanst521 Lt BT" panose="020B0402020204020304" pitchFamily="34" charset="0"/>
                  </a:rPr>
                  <a:t>Pulse FWHM </a:t>
                </a:r>
                <a14:m>
                  <m:oMath xmlns:m="http://schemas.openxmlformats.org/officeDocument/2006/math">
                    <m:r>
                      <a:rPr lang="en-US" sz="1400" b="0" i="1" smtClean="0">
                        <a:solidFill>
                          <a:srgbClr val="000000"/>
                        </a:solidFill>
                        <a:latin typeface="Cambria Math" panose="02040503050406030204" pitchFamily="18" charset="0"/>
                      </a:rPr>
                      <m:t>∼</m:t>
                    </m:r>
                    <m:r>
                      <a:rPr lang="en-US" sz="1400" b="0" i="1" smtClean="0">
                        <a:solidFill>
                          <a:srgbClr val="000000"/>
                        </a:solidFill>
                        <a:latin typeface="Cambria Math" panose="02040503050406030204" pitchFamily="18" charset="0"/>
                      </a:rPr>
                      <m:t>40</m:t>
                    </m:r>
                    <m:r>
                      <m:rPr>
                        <m:sty m:val="p"/>
                      </m:rPr>
                      <a:rPr lang="en-US" sz="1400" b="0" i="0" smtClean="0">
                        <a:solidFill>
                          <a:srgbClr val="000000"/>
                        </a:solidFill>
                        <a:latin typeface="Cambria Math" panose="02040503050406030204" pitchFamily="18" charset="0"/>
                      </a:rPr>
                      <m:t>ns</m:t>
                    </m:r>
                  </m:oMath>
                </a14:m>
                <a:endParaRPr lang="en-US" sz="1400" b="0" dirty="0" smtClean="0">
                  <a:solidFill>
                    <a:srgbClr val="000000"/>
                  </a:solidFill>
                  <a:latin typeface="Humanst521 Lt BT" panose="020B0402020204020304" pitchFamily="34" charset="0"/>
                </a:endParaRPr>
              </a:p>
              <a:p>
                <a:pPr marL="180975" indent="-180975" eaLnBrk="1" hangingPunct="1">
                  <a:lnSpc>
                    <a:spcPct val="110000"/>
                  </a:lnSpc>
                  <a:spcBef>
                    <a:spcPct val="0"/>
                  </a:spcBef>
                  <a:buClr>
                    <a:srgbClr val="000000"/>
                  </a:buClr>
                  <a:buFont typeface="Arial" panose="020B0604020202020204" pitchFamily="34" charset="0"/>
                  <a:buChar char="•"/>
                </a:pPr>
                <a:r>
                  <a:rPr lang="en-US" sz="1400" dirty="0" smtClean="0">
                    <a:solidFill>
                      <a:srgbClr val="000000"/>
                    </a:solidFill>
                    <a:latin typeface="Humanst521 Lt BT" panose="020B0402020204020304" pitchFamily="34" charset="0"/>
                  </a:rPr>
                  <a:t>Peak current per coil </a:t>
                </a:r>
                <a14:m>
                  <m:oMath xmlns:m="http://schemas.openxmlformats.org/officeDocument/2006/math">
                    <m:r>
                      <a:rPr lang="en-US" sz="1400" b="0" i="1" smtClean="0">
                        <a:solidFill>
                          <a:srgbClr val="000000"/>
                        </a:solidFill>
                        <a:latin typeface="Cambria Math" panose="02040503050406030204" pitchFamily="18" charset="0"/>
                      </a:rPr>
                      <m:t>~</m:t>
                    </m:r>
                    <m:r>
                      <a:rPr lang="en-US" sz="1400" b="0" i="1" smtClean="0">
                        <a:solidFill>
                          <a:srgbClr val="000000"/>
                        </a:solidFill>
                        <a:latin typeface="Cambria Math" panose="02040503050406030204" pitchFamily="18" charset="0"/>
                      </a:rPr>
                      <m:t>170</m:t>
                    </m:r>
                    <m:r>
                      <a:rPr lang="en-US" sz="1400" b="0" i="1" smtClean="0">
                        <a:solidFill>
                          <a:srgbClr val="000000"/>
                        </a:solidFill>
                        <a:latin typeface="Cambria Math" panose="02040503050406030204" pitchFamily="18" charset="0"/>
                      </a:rPr>
                      <m:t> </m:t>
                    </m:r>
                    <m:r>
                      <m:rPr>
                        <m:sty m:val="p"/>
                      </m:rPr>
                      <a:rPr lang="en-US" sz="1400" b="0" i="0" smtClean="0">
                        <a:solidFill>
                          <a:srgbClr val="000000"/>
                        </a:solidFill>
                        <a:latin typeface="Cambria Math" panose="02040503050406030204" pitchFamily="18" charset="0"/>
                      </a:rPr>
                      <m:t>A</m:t>
                    </m:r>
                  </m:oMath>
                </a14:m>
                <a:endParaRPr lang="en-US" sz="1400" dirty="0" smtClean="0">
                  <a:solidFill>
                    <a:srgbClr val="000000"/>
                  </a:solidFill>
                  <a:latin typeface="Humanst521 Lt BT" panose="020B0402020204020304" pitchFamily="34" charset="0"/>
                </a:endParaRPr>
              </a:p>
              <a:p>
                <a:pPr marL="180975" indent="-180975" eaLnBrk="1" hangingPunct="1">
                  <a:lnSpc>
                    <a:spcPct val="110000"/>
                  </a:lnSpc>
                  <a:spcBef>
                    <a:spcPct val="0"/>
                  </a:spcBef>
                  <a:buClr>
                    <a:srgbClr val="000000"/>
                  </a:buClr>
                  <a:buFont typeface="Arial" panose="020B0604020202020204" pitchFamily="34" charset="0"/>
                  <a:buChar char="•"/>
                </a:pPr>
                <a:r>
                  <a:rPr lang="en-US" sz="1400" dirty="0" smtClean="0">
                    <a:solidFill>
                      <a:srgbClr val="000000"/>
                    </a:solidFill>
                    <a:latin typeface="Humanst521 Lt BT" panose="020B0402020204020304" pitchFamily="34" charset="0"/>
                  </a:rPr>
                  <a:t>Includes damping effect (factor 2) by Eddy currents</a:t>
                </a:r>
                <a:endParaRPr lang="en-US" sz="1400" dirty="0">
                  <a:solidFill>
                    <a:srgbClr val="000000"/>
                  </a:solidFill>
                  <a:latin typeface="Humanst521 Lt BT" panose="020B0402020204020304" pitchFamily="34" charset="0"/>
                </a:endParaRPr>
              </a:p>
              <a:p>
                <a:pPr marL="180975" indent="-180975" eaLnBrk="1" hangingPunct="1">
                  <a:lnSpc>
                    <a:spcPct val="110000"/>
                  </a:lnSpc>
                  <a:spcBef>
                    <a:spcPct val="0"/>
                  </a:spcBef>
                  <a:buClr>
                    <a:srgbClr val="000000"/>
                  </a:buClr>
                  <a:buFont typeface="Arial" panose="020B0604020202020204" pitchFamily="34" charset="0"/>
                  <a:buChar char="•"/>
                </a:pPr>
                <a:r>
                  <a:rPr lang="en-US" sz="1400" dirty="0" smtClean="0">
                    <a:solidFill>
                      <a:srgbClr val="000000"/>
                    </a:solidFill>
                    <a:latin typeface="Humanst521 Lt BT" panose="020B0402020204020304" pitchFamily="34" charset="0"/>
                  </a:rPr>
                  <a:t>Suppression of oscillation in tail </a:t>
                </a:r>
                <a14:m>
                  <m:oMath xmlns:m="http://schemas.openxmlformats.org/officeDocument/2006/math">
                    <m:r>
                      <a:rPr lang="en-US" sz="1400" b="0" i="1" smtClean="0">
                        <a:solidFill>
                          <a:srgbClr val="000000"/>
                        </a:solidFill>
                        <a:latin typeface="Cambria Math" panose="02040503050406030204" pitchFamily="18" charset="0"/>
                      </a:rPr>
                      <m:t>&lt;</m:t>
                    </m:r>
                    <m:r>
                      <a:rPr lang="en-US" sz="1400" b="0" i="1" smtClean="0">
                        <a:solidFill>
                          <a:srgbClr val="000000"/>
                        </a:solidFill>
                        <a:latin typeface="Cambria Math" panose="02040503050406030204" pitchFamily="18" charset="0"/>
                      </a:rPr>
                      <m:t>1</m:t>
                    </m:r>
                    <m:r>
                      <a:rPr lang="en-US" sz="1400" b="0" i="1" smtClean="0">
                        <a:solidFill>
                          <a:srgbClr val="000000"/>
                        </a:solidFill>
                        <a:latin typeface="Cambria Math" panose="02040503050406030204" pitchFamily="18" charset="0"/>
                      </a:rPr>
                      <m:t> </m:t>
                    </m:r>
                    <m:r>
                      <m:rPr>
                        <m:sty m:val="p"/>
                      </m:rPr>
                      <a:rPr lang="en-US" sz="1400" b="0" i="0" smtClean="0">
                        <a:solidFill>
                          <a:srgbClr val="000000"/>
                        </a:solidFill>
                        <a:latin typeface="Cambria Math" panose="02040503050406030204" pitchFamily="18" charset="0"/>
                      </a:rPr>
                      <m:t>A</m:t>
                    </m:r>
                  </m:oMath>
                </a14:m>
                <a:r>
                  <a:rPr lang="en-US" sz="1400" dirty="0" smtClean="0">
                    <a:solidFill>
                      <a:srgbClr val="000000"/>
                    </a:solidFill>
                    <a:latin typeface="Humanst521 Lt BT" panose="020B0402020204020304" pitchFamily="34" charset="0"/>
                  </a:rPr>
                  <a:t> </a:t>
                </a:r>
                <a:br>
                  <a:rPr lang="en-US" sz="1400" dirty="0" smtClean="0">
                    <a:solidFill>
                      <a:srgbClr val="000000"/>
                    </a:solidFill>
                    <a:latin typeface="Humanst521 Lt BT" panose="020B0402020204020304" pitchFamily="34" charset="0"/>
                  </a:rPr>
                </a:br>
                <a:r>
                  <a:rPr lang="en-US" sz="1400" dirty="0" smtClean="0">
                    <a:solidFill>
                      <a:srgbClr val="000000"/>
                    </a:solidFill>
                    <a:latin typeface="Humanst521 Lt BT" panose="020B0402020204020304" pitchFamily="34" charset="0"/>
                  </a:rPr>
                  <a:t>(corresponds to </a:t>
                </a:r>
                <a14:m>
                  <m:oMath xmlns:m="http://schemas.openxmlformats.org/officeDocument/2006/math">
                    <m:sSub>
                      <m:sSubPr>
                        <m:ctrlPr>
                          <a:rPr lang="en-US" sz="1400" b="0" i="1" smtClean="0">
                            <a:solidFill>
                              <a:srgbClr val="000000"/>
                            </a:solidFill>
                            <a:latin typeface="Cambria Math" panose="02040503050406030204" pitchFamily="18" charset="0"/>
                          </a:rPr>
                        </m:ctrlPr>
                      </m:sSubPr>
                      <m:e>
                        <m:r>
                          <a:rPr lang="en-US" sz="1400" b="0" i="1" smtClean="0">
                            <a:solidFill>
                              <a:srgbClr val="000000"/>
                            </a:solidFill>
                            <a:latin typeface="Cambria Math" panose="02040503050406030204" pitchFamily="18" charset="0"/>
                          </a:rPr>
                          <m:t>𝐵</m:t>
                        </m:r>
                      </m:e>
                      <m:sub>
                        <m:r>
                          <a:rPr lang="en-US" sz="1400" b="0" i="1" smtClean="0">
                            <a:solidFill>
                              <a:srgbClr val="000000"/>
                            </a:solidFill>
                            <a:latin typeface="Cambria Math" panose="02040503050406030204" pitchFamily="18" charset="0"/>
                          </a:rPr>
                          <m:t>𝑜𝑠𝑐</m:t>
                        </m:r>
                      </m:sub>
                    </m:sSub>
                    <m:r>
                      <a:rPr lang="en-US" sz="1400" b="0" i="1" smtClean="0">
                        <a:solidFill>
                          <a:srgbClr val="000000"/>
                        </a:solidFill>
                        <a:latin typeface="Cambria Math" panose="02040503050406030204" pitchFamily="18" charset="0"/>
                      </a:rPr>
                      <m:t>&lt;</m:t>
                    </m:r>
                    <m:r>
                      <a:rPr lang="en-US" sz="1400" b="0" i="0" smtClean="0">
                        <a:solidFill>
                          <a:srgbClr val="000000"/>
                        </a:solidFill>
                        <a:latin typeface="Cambria Math" panose="02040503050406030204" pitchFamily="18" charset="0"/>
                      </a:rPr>
                      <m:t>5</m:t>
                    </m:r>
                    <m:r>
                      <m:rPr>
                        <m:sty m:val="p"/>
                      </m:rPr>
                      <a:rPr lang="en-US" sz="1400" b="0" i="0" smtClean="0">
                        <a:solidFill>
                          <a:srgbClr val="000000"/>
                        </a:solidFill>
                        <a:latin typeface="Cambria Math" panose="02040503050406030204" pitchFamily="18" charset="0"/>
                      </a:rPr>
                      <m:t>μT</m:t>
                    </m:r>
                  </m:oMath>
                </a14:m>
                <a:r>
                  <a:rPr lang="en-US" sz="1400" dirty="0" smtClean="0">
                    <a:solidFill>
                      <a:srgbClr val="000000"/>
                    </a:solidFill>
                    <a:latin typeface="Humanst521 Lt BT" panose="020B0402020204020304" pitchFamily="34" charset="0"/>
                  </a:rPr>
                  <a:t>) </a:t>
                </a:r>
              </a:p>
            </p:txBody>
          </p:sp>
        </mc:Choice>
        <mc:Fallback>
          <p:sp>
            <p:nvSpPr>
              <p:cNvPr id="13" name="TextBox 12"/>
              <p:cNvSpPr txBox="1">
                <a:spLocks noRot="1" noChangeAspect="1" noMove="1" noResize="1" noEditPoints="1" noAdjustHandles="1" noChangeArrowheads="1" noChangeShapeType="1" noTextEdit="1"/>
              </p:cNvSpPr>
              <p:nvPr/>
            </p:nvSpPr>
            <p:spPr>
              <a:xfrm>
                <a:off x="5910940" y="3147814"/>
                <a:ext cx="3080636" cy="2293227"/>
              </a:xfrm>
              <a:prstGeom prst="rect">
                <a:avLst/>
              </a:prstGeom>
              <a:blipFill>
                <a:blip r:embed="rId6"/>
                <a:stretch>
                  <a:fillRect l="-3366" t="-2122" r="-2772"/>
                </a:stretch>
              </a:blipFill>
            </p:spPr>
            <p:txBody>
              <a:bodyPr/>
              <a:lstStyle/>
              <a:p>
                <a:r>
                  <a:rPr lang="en-US">
                    <a:noFill/>
                  </a:rPr>
                  <a:t> </a:t>
                </a:r>
              </a:p>
            </p:txBody>
          </p:sp>
        </mc:Fallback>
      </mc:AlternateContent>
      <p:pic>
        <p:nvPicPr>
          <p:cNvPr id="14"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60421" y="739244"/>
            <a:ext cx="2172392" cy="2158729"/>
          </a:xfrm>
          <a:prstGeom prst="rect">
            <a:avLst/>
          </a:prstGeom>
          <a:ln>
            <a:noFill/>
          </a:ln>
          <a:effectLst>
            <a:outerShdw blurRad="292100" dist="139700" dir="2700000" algn="tl" rotWithShape="0">
              <a:srgbClr val="333333">
                <a:alpha val="65000"/>
              </a:srgbClr>
            </a:outerShdw>
          </a:effectLst>
        </p:spPr>
      </p:pic>
      <p:cxnSp>
        <p:nvCxnSpPr>
          <p:cNvPr id="51" name="Straight Arrow Connector 50"/>
          <p:cNvCxnSpPr/>
          <p:nvPr/>
        </p:nvCxnSpPr>
        <p:spPr bwMode="auto">
          <a:xfrm flipH="1">
            <a:off x="7524328" y="896094"/>
            <a:ext cx="360040" cy="430021"/>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mc:AlternateContent xmlns:mc="http://schemas.openxmlformats.org/markup-compatibility/2006">
        <mc:Choice xmlns:a14="http://schemas.microsoft.com/office/drawing/2010/main" Requires="a14">
          <p:sp>
            <p:nvSpPr>
              <p:cNvPr id="52" name="TextBox 51"/>
              <p:cNvSpPr txBox="1"/>
              <p:nvPr/>
            </p:nvSpPr>
            <p:spPr>
              <a:xfrm rot="18541156">
                <a:off x="7418156" y="1038966"/>
                <a:ext cx="945414" cy="253564"/>
              </a:xfrm>
              <a:prstGeom prst="rect">
                <a:avLst/>
              </a:prstGeom>
              <a:noFill/>
            </p:spPr>
            <p:txBody>
              <a:bodyPr wrap="none" lIns="0" tIns="0" rIns="0" bIns="0" rtlCol="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r>
                        <a:rPr lang="en-US" sz="1100" b="0" i="1" smtClean="0">
                          <a:solidFill>
                            <a:schemeClr val="bg1"/>
                          </a:solidFill>
                          <a:latin typeface="Cambria Math" panose="02040503050406030204" pitchFamily="18" charset="0"/>
                        </a:rPr>
                        <m:t>𝑟</m:t>
                      </m:r>
                      <m:r>
                        <a:rPr lang="en-US" sz="1100" b="0" i="1" smtClean="0">
                          <a:solidFill>
                            <a:schemeClr val="bg1"/>
                          </a:solidFill>
                          <a:latin typeface="Cambria Math" panose="02040503050406030204" pitchFamily="18" charset="0"/>
                        </a:rPr>
                        <m:t>=</m:t>
                      </m:r>
                      <m:r>
                        <a:rPr lang="en-US" sz="1100" b="0" i="1" smtClean="0">
                          <a:solidFill>
                            <a:schemeClr val="bg1"/>
                          </a:solidFill>
                          <a:latin typeface="Cambria Math" panose="02040503050406030204" pitchFamily="18" charset="0"/>
                        </a:rPr>
                        <m:t>25</m:t>
                      </m:r>
                      <m:r>
                        <m:rPr>
                          <m:sty m:val="p"/>
                        </m:rPr>
                        <a:rPr lang="en-US" sz="1100" b="0" i="0" smtClean="0">
                          <a:solidFill>
                            <a:schemeClr val="bg1"/>
                          </a:solidFill>
                          <a:latin typeface="Cambria Math" panose="02040503050406030204" pitchFamily="18" charset="0"/>
                        </a:rPr>
                        <m:t>mm</m:t>
                      </m:r>
                    </m:oMath>
                  </m:oMathPara>
                </a14:m>
                <a:endParaRPr lang="en-US" sz="1100" dirty="0" smtClean="0">
                  <a:solidFill>
                    <a:schemeClr val="bg1"/>
                  </a:solidFill>
                  <a:latin typeface="Humanst521 Lt BT" panose="020B0402020204020304" pitchFamily="34" charset="0"/>
                </a:endParaRPr>
              </a:p>
            </p:txBody>
          </p:sp>
        </mc:Choice>
        <mc:Fallback>
          <p:sp>
            <p:nvSpPr>
              <p:cNvPr id="52" name="TextBox 51"/>
              <p:cNvSpPr txBox="1">
                <a:spLocks noRot="1" noChangeAspect="1" noMove="1" noResize="1" noEditPoints="1" noAdjustHandles="1" noChangeArrowheads="1" noChangeShapeType="1" noTextEdit="1"/>
              </p:cNvSpPr>
              <p:nvPr/>
            </p:nvSpPr>
            <p:spPr>
              <a:xfrm rot="18541156">
                <a:off x="7418156" y="1038966"/>
                <a:ext cx="945414" cy="253564"/>
              </a:xfrm>
              <a:prstGeom prst="rect">
                <a:avLst/>
              </a:prstGeom>
              <a:blipFill>
                <a:blip r:embed="rId8"/>
                <a:stretch>
                  <a:fillRect/>
                </a:stretch>
              </a:blipFill>
            </p:spPr>
            <p:txBody>
              <a:bodyPr/>
              <a:lstStyle/>
              <a:p>
                <a:r>
                  <a:rPr lang="en-US">
                    <a:noFill/>
                  </a:rPr>
                  <a:t> </a:t>
                </a:r>
              </a:p>
            </p:txBody>
          </p:sp>
        </mc:Fallback>
      </mc:AlternateContent>
      <p:sp>
        <p:nvSpPr>
          <p:cNvPr id="53" name="TextBox 52"/>
          <p:cNvSpPr txBox="1"/>
          <p:nvPr/>
        </p:nvSpPr>
        <p:spPr>
          <a:xfrm>
            <a:off x="4337674" y="1988140"/>
            <a:ext cx="914400" cy="296494"/>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smtClean="0">
                <a:solidFill>
                  <a:srgbClr val="000000"/>
                </a:solidFill>
                <a:latin typeface="Humanst521 Lt BT" panose="020B0402020204020304" pitchFamily="34" charset="0"/>
              </a:rPr>
              <a:t>Pulse shape</a:t>
            </a:r>
            <a:endParaRPr lang="en-US" sz="1800" dirty="0" smtClean="0">
              <a:solidFill>
                <a:srgbClr val="000000"/>
              </a:solidFill>
              <a:latin typeface="Humanst521 Lt BT" panose="020B0402020204020304" pitchFamily="34" charset="0"/>
            </a:endParaRPr>
          </a:p>
        </p:txBody>
      </p:sp>
    </p:spTree>
    <p:extLst>
      <p:ext uri="{BB962C8B-B14F-4D97-AF65-F5344CB8AC3E}">
        <p14:creationId xmlns:p14="http://schemas.microsoft.com/office/powerpoint/2010/main" val="13465173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Positron detection – figure of merit </a:t>
            </a:r>
            <a:endParaRPr lang="en-US" dirty="0"/>
          </a:p>
        </p:txBody>
      </p:sp>
      <p:pic>
        <p:nvPicPr>
          <p:cNvPr id="7" name="Content Placeholder 6"/>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4716017" y="699541"/>
            <a:ext cx="4104456" cy="2088233"/>
          </a:xfrm>
        </p:spPr>
      </p:pic>
      <p:pic>
        <p:nvPicPr>
          <p:cNvPr id="8" name="Content Placeholder 7"/>
          <p:cNvPicPr>
            <a:picLocks noGrp="1" noChangeAspect="1"/>
          </p:cNvPicPr>
          <p:nvPr>
            <p:ph idx="10"/>
          </p:nvPr>
        </p:nvPicPr>
        <p:blipFill rotWithShape="1">
          <a:blip r:embed="rId3" cstate="screen">
            <a:extLst>
              <a:ext uri="{28A0092B-C50C-407E-A947-70E740481C1C}">
                <a14:useLocalDpi xmlns:a14="http://schemas.microsoft.com/office/drawing/2010/main"/>
              </a:ext>
            </a:extLst>
          </a:blip>
          <a:srcRect/>
          <a:stretch/>
        </p:blipFill>
        <p:spPr>
          <a:xfrm>
            <a:off x="4860033" y="2931791"/>
            <a:ext cx="3960440" cy="2088232"/>
          </a:xfrm>
        </p:spPr>
      </p:pic>
      <p:sp>
        <p:nvSpPr>
          <p:cNvPr id="4" name="Slide Number Placeholder 3"/>
          <p:cNvSpPr>
            <a:spLocks noGrp="1"/>
          </p:cNvSpPr>
          <p:nvPr>
            <p:ph type="sldNum" sz="quarter" idx="4294967295"/>
          </p:nvPr>
        </p:nvSpPr>
        <p:spPr>
          <a:xfrm>
            <a:off x="8279607" y="4961132"/>
            <a:ext cx="576262" cy="147637"/>
          </a:xfrm>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17</a:t>
            </a:fld>
            <a:endParaRPr lang="de-DE" dirty="0">
              <a:latin typeface="Humanst521 BT" panose="020B0602020204020204" pitchFamily="34" charset="0"/>
            </a:endParaRPr>
          </a:p>
        </p:txBody>
      </p:sp>
      <mc:AlternateContent xmlns:mc="http://schemas.openxmlformats.org/markup-compatibility/2006" xmlns:a14="http://schemas.microsoft.com/office/drawing/2010/main">
        <mc:Choice Requires="a14">
          <p:sp>
            <p:nvSpPr>
              <p:cNvPr id="9" name="Content Placeholder 4"/>
              <p:cNvSpPr txBox="1">
                <a:spLocks/>
              </p:cNvSpPr>
              <p:nvPr/>
            </p:nvSpPr>
            <p:spPr>
              <a:xfrm>
                <a:off x="827584" y="915566"/>
                <a:ext cx="3456384" cy="3703661"/>
              </a:xfrm>
              <a:prstGeom prst="rect">
                <a:avLst/>
              </a:prstGeom>
            </p:spPr>
            <p:txBody>
              <a:bodyPr vert="horz" lIns="0" tIns="0" rIns="0" bIns="0" rtlCol="0">
                <a:noAutofit/>
              </a:bodyPr>
              <a:lstStyle>
                <a:lvl1pPr marL="177792" indent="-177792" algn="l" rtl="0" eaLnBrk="1" fontAlgn="base" hangingPunct="1">
                  <a:lnSpc>
                    <a:spcPct val="110000"/>
                  </a:lnSpc>
                  <a:spcBef>
                    <a:spcPct val="0"/>
                  </a:spcBef>
                  <a:spcAft>
                    <a:spcPct val="0"/>
                  </a:spcAft>
                  <a:buClr>
                    <a:schemeClr val="tx1"/>
                  </a:buClr>
                  <a:buFont typeface="Arial" panose="020B0604020202020204" pitchFamily="34" charset="0"/>
                  <a:buChar char="•"/>
                  <a:defRPr sz="1700" kern="1200" spc="0" baseline="0">
                    <a:solidFill>
                      <a:schemeClr val="tx1"/>
                    </a:solidFill>
                    <a:latin typeface="+mn-lt"/>
                    <a:ea typeface="+mn-ea"/>
                    <a:cs typeface="+mn-cs"/>
                  </a:defRPr>
                </a:lvl1pPr>
                <a:lvl2pPr marL="355582" indent="-177792"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sz="1700" kern="1200" spc="0" baseline="0">
                    <a:solidFill>
                      <a:schemeClr val="tx1"/>
                    </a:solidFill>
                    <a:latin typeface="+mn-lt"/>
                    <a:ea typeface="+mn-ea"/>
                    <a:cs typeface="+mn-cs"/>
                  </a:defRPr>
                </a:lvl2pPr>
                <a:lvl3pPr marL="539724" indent="-184142" algn="l" rtl="0" eaLnBrk="1" fontAlgn="base" hangingPunct="1">
                  <a:lnSpc>
                    <a:spcPct val="110000"/>
                  </a:lnSpc>
                  <a:spcBef>
                    <a:spcPct val="0"/>
                  </a:spcBef>
                  <a:spcAft>
                    <a:spcPct val="0"/>
                  </a:spcAft>
                  <a:buFont typeface="Symbol" panose="05050102010706020507" pitchFamily="18" charset="2"/>
                  <a:buChar char="-"/>
                  <a:defRPr sz="1700" spc="0" baseline="0">
                    <a:solidFill>
                      <a:schemeClr val="tx1"/>
                    </a:solidFill>
                    <a:latin typeface="+mn-lt"/>
                    <a:ea typeface="ＭＳ Ｐゴシック" charset="-128"/>
                    <a:cs typeface="ＭＳ Ｐゴシック" charset="-128"/>
                  </a:defRPr>
                </a:lvl3pPr>
                <a:lvl4pPr marL="717515"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mn-lt"/>
                    <a:ea typeface="ＭＳ Ｐゴシック" charset="0"/>
                    <a:cs typeface="ＭＳ Ｐゴシック" charset="0"/>
                  </a:defRPr>
                </a:lvl4pPr>
                <a:lvl5pPr marL="895306"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mn-lt"/>
                    <a:ea typeface="+mn-ea"/>
                    <a:cs typeface="ＭＳ Ｐゴシック" charset="0"/>
                  </a:defRPr>
                </a:lvl5pPr>
                <a:lvl6pPr marL="1074685" indent="-179380" algn="l" rtl="0" eaLnBrk="1" fontAlgn="base" hangingPunct="1">
                  <a:lnSpc>
                    <a:spcPct val="110000"/>
                  </a:lnSpc>
                  <a:spcBef>
                    <a:spcPct val="0"/>
                  </a:spcBef>
                  <a:spcAft>
                    <a:spcPct val="0"/>
                  </a:spcAft>
                  <a:buFont typeface="Symbol" panose="05050102010706020507" pitchFamily="18" charset="2"/>
                  <a:buChar char="-"/>
                  <a:defRPr sz="1500">
                    <a:solidFill>
                      <a:schemeClr val="tx1"/>
                    </a:solidFill>
                    <a:latin typeface="+mn-lt"/>
                    <a:ea typeface="+mn-ea"/>
                  </a:defRPr>
                </a:lvl6pPr>
                <a:lvl7pPr marL="1257238" indent="-182554" algn="l" rtl="0" eaLnBrk="1" fontAlgn="base" hangingPunct="1">
                  <a:lnSpc>
                    <a:spcPct val="110000"/>
                  </a:lnSpc>
                  <a:spcBef>
                    <a:spcPct val="0"/>
                  </a:spcBef>
                  <a:spcAft>
                    <a:spcPct val="0"/>
                  </a:spcAft>
                  <a:buFont typeface="Symbol" panose="05050102010706020507" pitchFamily="18" charset="2"/>
                  <a:buChar char="-"/>
                  <a:defRPr sz="1500">
                    <a:solidFill>
                      <a:schemeClr val="tx1"/>
                    </a:solidFill>
                    <a:latin typeface="+mn-lt"/>
                    <a:ea typeface="+mn-ea"/>
                  </a:defRPr>
                </a:lvl7pPr>
                <a:lvl8pPr marL="1436616" indent="-179380" algn="l" rtl="0" eaLnBrk="1" fontAlgn="base" hangingPunct="1">
                  <a:lnSpc>
                    <a:spcPct val="110000"/>
                  </a:lnSpc>
                  <a:spcBef>
                    <a:spcPct val="0"/>
                  </a:spcBef>
                  <a:spcAft>
                    <a:spcPct val="0"/>
                  </a:spcAft>
                  <a:buFont typeface="Symbol" panose="05050102010706020507" pitchFamily="18" charset="2"/>
                  <a:buChar char="-"/>
                  <a:defRPr sz="1500">
                    <a:solidFill>
                      <a:schemeClr val="tx1"/>
                    </a:solidFill>
                    <a:latin typeface="+mn-lt"/>
                    <a:ea typeface="+mn-ea"/>
                  </a:defRPr>
                </a:lvl8pPr>
                <a:lvl9pPr marL="1614408" indent="-177792" algn="l" rtl="0" eaLnBrk="1" fontAlgn="base" hangingPunct="1">
                  <a:lnSpc>
                    <a:spcPct val="110000"/>
                  </a:lnSpc>
                  <a:spcBef>
                    <a:spcPct val="0"/>
                  </a:spcBef>
                  <a:spcAft>
                    <a:spcPct val="0"/>
                  </a:spcAft>
                  <a:buFont typeface="Symbol" panose="05050102010706020507" pitchFamily="18" charset="2"/>
                  <a:buChar char="-"/>
                  <a:defRPr sz="1500">
                    <a:solidFill>
                      <a:schemeClr val="tx1"/>
                    </a:solidFill>
                    <a:latin typeface="+mn-lt"/>
                    <a:ea typeface="+mn-ea"/>
                  </a:defRPr>
                </a:lvl9pPr>
              </a:lstStyle>
              <a:p>
                <a:pPr marL="0" indent="0">
                  <a:buNone/>
                </a:pPr>
                <a:r>
                  <a:rPr lang="en-US" sz="2000" dirty="0" smtClean="0">
                    <a:latin typeface="Humanst521 BT" panose="020B0602020204020204" pitchFamily="34" charset="0"/>
                  </a:rPr>
                  <a:t>Detection of g-2 precession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𝜔</m:t>
                        </m:r>
                      </m:e>
                      <m:sub>
                        <m:r>
                          <a:rPr lang="en-US" sz="2000" b="0" i="1" smtClean="0">
                            <a:latin typeface="Cambria Math" panose="02040503050406030204" pitchFamily="18" charset="0"/>
                          </a:rPr>
                          <m:t>𝑎</m:t>
                        </m:r>
                      </m:sub>
                    </m:sSub>
                  </m:oMath>
                </a14:m>
                <a:endParaRPr lang="en-US" sz="2000" dirty="0" smtClean="0">
                  <a:latin typeface="Humanst521 BT" panose="020B0602020204020204" pitchFamily="34" charset="0"/>
                </a:endParaRPr>
              </a:p>
              <a:p>
                <a:r>
                  <a:rPr lang="en-US" sz="2000" dirty="0" smtClean="0">
                    <a:latin typeface="Humanst521 Lt BT" panose="020B0402020204020304" pitchFamily="34" charset="0"/>
                  </a:rPr>
                  <a:t>Measurement of </a:t>
                </a:r>
                <a:br>
                  <a:rPr lang="en-US" sz="2000" dirty="0" smtClean="0">
                    <a:latin typeface="Humanst521 Lt BT" panose="020B0402020204020304" pitchFamily="34" charset="0"/>
                  </a:rPr>
                </a:br>
                <a:r>
                  <a:rPr lang="en-US" sz="2000" dirty="0" smtClean="0">
                    <a:latin typeface="Humanst521 Lt BT" panose="020B0402020204020304" pitchFamily="34" charset="0"/>
                  </a:rPr>
                  <a:t>mean magnetic field </a:t>
                </a:r>
                <a14:m>
                  <m:oMath xmlns:m="http://schemas.openxmlformats.org/officeDocument/2006/math">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𝐵</m:t>
                        </m:r>
                      </m:e>
                    </m:d>
                  </m:oMath>
                </a14:m>
                <a:endParaRPr lang="en-US" sz="2000" dirty="0" smtClean="0">
                  <a:latin typeface="Humanst521 Lt BT" panose="020B0402020204020304" pitchFamily="34" charset="0"/>
                </a:endParaRPr>
              </a:p>
              <a:p>
                <a:r>
                  <a:rPr lang="en-US" sz="2000" dirty="0" smtClean="0">
                    <a:latin typeface="Humanst521 Lt BT" panose="020B0402020204020304" pitchFamily="34" charset="0"/>
                  </a:rPr>
                  <a:t>Measure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𝜔</m:t>
                        </m:r>
                      </m:e>
                      <m:sub>
                        <m:r>
                          <a:rPr lang="en-US" sz="2000" b="0" i="1" smtClean="0">
                            <a:latin typeface="Cambria Math" panose="02040503050406030204" pitchFamily="18" charset="0"/>
                          </a:rPr>
                          <m:t>𝑎</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𝐸</m:t>
                        </m:r>
                      </m:e>
                    </m:d>
                  </m:oMath>
                </a14:m>
                <a:r>
                  <a:rPr lang="en-US" sz="2000" dirty="0" smtClean="0">
                    <a:latin typeface="Humanst521 Lt BT" panose="020B0402020204020304" pitchFamily="34" charset="0"/>
                  </a:rPr>
                  <a:t> to tune electric field to frozen-spin condition</a:t>
                </a:r>
              </a:p>
              <a:p>
                <a:pPr marL="0" indent="0">
                  <a:buNone/>
                </a:pPr>
                <a:r>
                  <a:rPr lang="en-US" sz="2000" dirty="0" smtClean="0">
                    <a:latin typeface="Humanst521 BT" panose="020B0602020204020204" pitchFamily="34" charset="0"/>
                  </a:rPr>
                  <a:t>Requires momentum resolution</a:t>
                </a:r>
              </a:p>
              <a:p>
                <a:pPr marL="0" indent="0">
                  <a:buNone/>
                </a:pPr>
                <a:endParaRPr lang="en-US" sz="2000" dirty="0">
                  <a:latin typeface="Humanst521 BT" panose="020B0602020204020204" pitchFamily="34" charset="0"/>
                </a:endParaRPr>
              </a:p>
              <a:p>
                <a:pPr marL="0" indent="0">
                  <a:buNone/>
                </a:pPr>
                <a:r>
                  <a:rPr lang="en-US" sz="2000" dirty="0" smtClean="0">
                    <a:latin typeface="Humanst521 BT" panose="020B0602020204020204" pitchFamily="34" charset="0"/>
                  </a:rPr>
                  <a:t>Detection of EDM polarization</a:t>
                </a:r>
              </a:p>
              <a:p>
                <a:r>
                  <a:rPr lang="en-US" sz="2000" dirty="0" smtClean="0">
                    <a:latin typeface="Humanst521 Lt BT" panose="020B0402020204020304" pitchFamily="34" charset="0"/>
                  </a:rPr>
                  <a:t>Measurement of Asymmetry as function of time </a:t>
                </a:r>
                <a14:m>
                  <m:oMath xmlns:m="http://schemas.openxmlformats.org/officeDocument/2006/math">
                    <m:r>
                      <a:rPr lang="en-US" sz="2000" b="0" i="1" smtClean="0">
                        <a:latin typeface="Cambria Math" panose="02040503050406030204" pitchFamily="18" charset="0"/>
                      </a:rPr>
                      <m:t>𝐴</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oMath>
                </a14:m>
                <a:endParaRPr lang="en-US" sz="2000" dirty="0" smtClean="0">
                  <a:latin typeface="Humanst521 Lt BT" panose="020B0402020204020304" pitchFamily="34" charset="0"/>
                </a:endParaRPr>
              </a:p>
              <a:p>
                <a:pPr marL="0" indent="0">
                  <a:buNone/>
                </a:pPr>
                <a:r>
                  <a:rPr lang="en-US" sz="2000" dirty="0" smtClean="0">
                    <a:latin typeface="Humanst521 BT" panose="020B0602020204020204" pitchFamily="34" charset="0"/>
                  </a:rPr>
                  <a:t>Requires spatial resolution along cylinder </a:t>
                </a:r>
              </a:p>
              <a:p>
                <a:endParaRPr lang="en-US" sz="2000" dirty="0" smtClean="0">
                  <a:latin typeface="Humanst521 BT" panose="020B0602020204020204" pitchFamily="34" charset="0"/>
                </a:endParaRPr>
              </a:p>
              <a:p>
                <a:pPr marL="0" indent="0">
                  <a:buNone/>
                </a:pPr>
                <a:endParaRPr lang="en-US" sz="2000" dirty="0" smtClean="0">
                  <a:latin typeface="Humanst521 BT" panose="020B0602020204020204" pitchFamily="34" charset="0"/>
                </a:endParaRPr>
              </a:p>
            </p:txBody>
          </p:sp>
        </mc:Choice>
        <mc:Fallback xmlns="">
          <p:sp>
            <p:nvSpPr>
              <p:cNvPr id="9" name="Content Placeholder 4"/>
              <p:cNvSpPr txBox="1">
                <a:spLocks noRot="1" noChangeAspect="1" noMove="1" noResize="1" noEditPoints="1" noAdjustHandles="1" noChangeArrowheads="1" noChangeShapeType="1" noTextEdit="1"/>
              </p:cNvSpPr>
              <p:nvPr/>
            </p:nvSpPr>
            <p:spPr>
              <a:xfrm>
                <a:off x="827584" y="915566"/>
                <a:ext cx="3456384" cy="3703661"/>
              </a:xfrm>
              <a:prstGeom prst="rect">
                <a:avLst/>
              </a:prstGeom>
              <a:blipFill>
                <a:blip r:embed="rId4"/>
                <a:stretch>
                  <a:fillRect l="-4586" t="-1974" r="-1235" b="-12171"/>
                </a:stretch>
              </a:blipFill>
            </p:spPr>
            <p:txBody>
              <a:bodyPr/>
              <a:lstStyle/>
              <a:p>
                <a:r>
                  <a:rPr lang="en-US">
                    <a:noFill/>
                  </a:rPr>
                  <a:t> </a:t>
                </a:r>
              </a:p>
            </p:txBody>
          </p:sp>
        </mc:Fallback>
      </mc:AlternateContent>
      <p:sp>
        <p:nvSpPr>
          <p:cNvPr id="10" name="TextBox 9"/>
          <p:cNvSpPr txBox="1"/>
          <p:nvPr/>
        </p:nvSpPr>
        <p:spPr>
          <a:xfrm>
            <a:off x="5220072" y="2139702"/>
            <a:ext cx="576064" cy="288032"/>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smtClean="0">
                <a:ln w="0"/>
                <a:solidFill>
                  <a:schemeClr val="accent6">
                    <a:lumMod val="75000"/>
                  </a:schemeClr>
                </a:solidFill>
                <a:effectLst>
                  <a:reflection blurRad="6350" stA="53000" endA="300" endPos="35500" dir="5400000" sy="-90000" algn="bl" rotWithShape="0"/>
                </a:effectLst>
                <a:latin typeface="Humanst521 Lt BT" panose="020B0402020204020304" pitchFamily="34" charset="0"/>
              </a:rPr>
              <a:t>FNAL</a:t>
            </a:r>
          </a:p>
        </p:txBody>
      </p:sp>
      <p:sp>
        <p:nvSpPr>
          <p:cNvPr id="11" name="TextBox 10"/>
          <p:cNvSpPr txBox="1"/>
          <p:nvPr/>
        </p:nvSpPr>
        <p:spPr>
          <a:xfrm>
            <a:off x="5220072" y="4371950"/>
            <a:ext cx="576064" cy="288032"/>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smtClean="0">
                <a:ln w="0"/>
                <a:solidFill>
                  <a:schemeClr val="accent6">
                    <a:lumMod val="75000"/>
                  </a:schemeClr>
                </a:solidFill>
                <a:effectLst>
                  <a:reflection blurRad="6350" stA="53000" endA="300" endPos="35500" dir="5400000" sy="-90000" algn="bl" rotWithShape="0"/>
                </a:effectLst>
                <a:latin typeface="Humanst521 Lt BT" panose="020B0402020204020304" pitchFamily="34" charset="0"/>
              </a:rPr>
              <a:t>Phase I (PSI)</a:t>
            </a:r>
          </a:p>
        </p:txBody>
      </p:sp>
      <p:sp>
        <p:nvSpPr>
          <p:cNvPr id="2" name="Freeform 1"/>
          <p:cNvSpPr/>
          <p:nvPr/>
        </p:nvSpPr>
        <p:spPr bwMode="auto">
          <a:xfrm>
            <a:off x="6186170" y="3078480"/>
            <a:ext cx="1692910" cy="1097280"/>
          </a:xfrm>
          <a:custGeom>
            <a:avLst/>
            <a:gdLst>
              <a:gd name="connsiteX0" fmla="*/ 7620 w 1699260"/>
              <a:gd name="connsiteY0" fmla="*/ 533400 h 1097280"/>
              <a:gd name="connsiteX1" fmla="*/ 579120 w 1699260"/>
              <a:gd name="connsiteY1" fmla="*/ 0 h 1097280"/>
              <a:gd name="connsiteX2" fmla="*/ 1059180 w 1699260"/>
              <a:gd name="connsiteY2" fmla="*/ 723900 h 1097280"/>
              <a:gd name="connsiteX3" fmla="*/ 1447800 w 1699260"/>
              <a:gd name="connsiteY3" fmla="*/ 1066800 h 1097280"/>
              <a:gd name="connsiteX4" fmla="*/ 1699260 w 1699260"/>
              <a:gd name="connsiteY4" fmla="*/ 1097280 h 1097280"/>
              <a:gd name="connsiteX5" fmla="*/ 0 w 1699260"/>
              <a:gd name="connsiteY5" fmla="*/ 1097280 h 1097280"/>
              <a:gd name="connsiteX6" fmla="*/ 7620 w 1699260"/>
              <a:gd name="connsiteY6" fmla="*/ 533400 h 1097280"/>
              <a:gd name="connsiteX0" fmla="*/ 7620 w 1777225"/>
              <a:gd name="connsiteY0" fmla="*/ 533400 h 1103534"/>
              <a:gd name="connsiteX1" fmla="*/ 579120 w 1777225"/>
              <a:gd name="connsiteY1" fmla="*/ 0 h 1103534"/>
              <a:gd name="connsiteX2" fmla="*/ 1059180 w 1777225"/>
              <a:gd name="connsiteY2" fmla="*/ 723900 h 1103534"/>
              <a:gd name="connsiteX3" fmla="*/ 1447800 w 1777225"/>
              <a:gd name="connsiteY3" fmla="*/ 1066800 h 1103534"/>
              <a:gd name="connsiteX4" fmla="*/ 1699260 w 1777225"/>
              <a:gd name="connsiteY4" fmla="*/ 1097280 h 1103534"/>
              <a:gd name="connsiteX5" fmla="*/ 0 w 1777225"/>
              <a:gd name="connsiteY5" fmla="*/ 1097280 h 1103534"/>
              <a:gd name="connsiteX6" fmla="*/ 7620 w 1777225"/>
              <a:gd name="connsiteY6" fmla="*/ 533400 h 1103534"/>
              <a:gd name="connsiteX0" fmla="*/ 7620 w 1773149"/>
              <a:gd name="connsiteY0" fmla="*/ 533400 h 1097280"/>
              <a:gd name="connsiteX1" fmla="*/ 579120 w 1773149"/>
              <a:gd name="connsiteY1" fmla="*/ 0 h 1097280"/>
              <a:gd name="connsiteX2" fmla="*/ 1059180 w 1773149"/>
              <a:gd name="connsiteY2" fmla="*/ 723900 h 1097280"/>
              <a:gd name="connsiteX3" fmla="*/ 1416050 w 1773149"/>
              <a:gd name="connsiteY3" fmla="*/ 1041400 h 1097280"/>
              <a:gd name="connsiteX4" fmla="*/ 1699260 w 1773149"/>
              <a:gd name="connsiteY4" fmla="*/ 1097280 h 1097280"/>
              <a:gd name="connsiteX5" fmla="*/ 0 w 1773149"/>
              <a:gd name="connsiteY5" fmla="*/ 1097280 h 1097280"/>
              <a:gd name="connsiteX6" fmla="*/ 7620 w 1773149"/>
              <a:gd name="connsiteY6" fmla="*/ 533400 h 1097280"/>
              <a:gd name="connsiteX0" fmla="*/ 7620 w 1773149"/>
              <a:gd name="connsiteY0" fmla="*/ 533400 h 1097280"/>
              <a:gd name="connsiteX1" fmla="*/ 579120 w 1773149"/>
              <a:gd name="connsiteY1" fmla="*/ 0 h 1097280"/>
              <a:gd name="connsiteX2" fmla="*/ 1059180 w 1773149"/>
              <a:gd name="connsiteY2" fmla="*/ 723900 h 1097280"/>
              <a:gd name="connsiteX3" fmla="*/ 1416050 w 1773149"/>
              <a:gd name="connsiteY3" fmla="*/ 1041400 h 1097280"/>
              <a:gd name="connsiteX4" fmla="*/ 1699260 w 1773149"/>
              <a:gd name="connsiteY4" fmla="*/ 1097280 h 1097280"/>
              <a:gd name="connsiteX5" fmla="*/ 0 w 1773149"/>
              <a:gd name="connsiteY5" fmla="*/ 1097280 h 1097280"/>
              <a:gd name="connsiteX6" fmla="*/ 7620 w 1773149"/>
              <a:gd name="connsiteY6" fmla="*/ 533400 h 1097280"/>
              <a:gd name="connsiteX0" fmla="*/ 7620 w 1773149"/>
              <a:gd name="connsiteY0" fmla="*/ 533400 h 1097280"/>
              <a:gd name="connsiteX1" fmla="*/ 579120 w 1773149"/>
              <a:gd name="connsiteY1" fmla="*/ 0 h 1097280"/>
              <a:gd name="connsiteX2" fmla="*/ 1059180 w 1773149"/>
              <a:gd name="connsiteY2" fmla="*/ 723900 h 1097280"/>
              <a:gd name="connsiteX3" fmla="*/ 1416050 w 1773149"/>
              <a:gd name="connsiteY3" fmla="*/ 1041400 h 1097280"/>
              <a:gd name="connsiteX4" fmla="*/ 1699260 w 1773149"/>
              <a:gd name="connsiteY4" fmla="*/ 1097280 h 1097280"/>
              <a:gd name="connsiteX5" fmla="*/ 0 w 1773149"/>
              <a:gd name="connsiteY5" fmla="*/ 1097280 h 1097280"/>
              <a:gd name="connsiteX6" fmla="*/ 7620 w 1773149"/>
              <a:gd name="connsiteY6" fmla="*/ 533400 h 1097280"/>
              <a:gd name="connsiteX0" fmla="*/ 7620 w 1773149"/>
              <a:gd name="connsiteY0" fmla="*/ 533400 h 1097280"/>
              <a:gd name="connsiteX1" fmla="*/ 579120 w 1773149"/>
              <a:gd name="connsiteY1" fmla="*/ 0 h 1097280"/>
              <a:gd name="connsiteX2" fmla="*/ 1059180 w 1773149"/>
              <a:gd name="connsiteY2" fmla="*/ 723900 h 1097280"/>
              <a:gd name="connsiteX3" fmla="*/ 1416050 w 1773149"/>
              <a:gd name="connsiteY3" fmla="*/ 1041400 h 1097280"/>
              <a:gd name="connsiteX4" fmla="*/ 1699260 w 1773149"/>
              <a:gd name="connsiteY4" fmla="*/ 1097280 h 1097280"/>
              <a:gd name="connsiteX5" fmla="*/ 0 w 1773149"/>
              <a:gd name="connsiteY5" fmla="*/ 1097280 h 1097280"/>
              <a:gd name="connsiteX6" fmla="*/ 7620 w 1773149"/>
              <a:gd name="connsiteY6" fmla="*/ 533400 h 1097280"/>
              <a:gd name="connsiteX0" fmla="*/ 7620 w 1773149"/>
              <a:gd name="connsiteY0" fmla="*/ 533400 h 1097280"/>
              <a:gd name="connsiteX1" fmla="*/ 579120 w 1773149"/>
              <a:gd name="connsiteY1" fmla="*/ 0 h 1097280"/>
              <a:gd name="connsiteX2" fmla="*/ 1059180 w 1773149"/>
              <a:gd name="connsiteY2" fmla="*/ 723900 h 1097280"/>
              <a:gd name="connsiteX3" fmla="*/ 1416050 w 1773149"/>
              <a:gd name="connsiteY3" fmla="*/ 1041400 h 1097280"/>
              <a:gd name="connsiteX4" fmla="*/ 1699260 w 1773149"/>
              <a:gd name="connsiteY4" fmla="*/ 1097280 h 1097280"/>
              <a:gd name="connsiteX5" fmla="*/ 0 w 1773149"/>
              <a:gd name="connsiteY5" fmla="*/ 1097280 h 1097280"/>
              <a:gd name="connsiteX6" fmla="*/ 7620 w 1773149"/>
              <a:gd name="connsiteY6" fmla="*/ 533400 h 1097280"/>
              <a:gd name="connsiteX0" fmla="*/ 7620 w 1773149"/>
              <a:gd name="connsiteY0" fmla="*/ 533400 h 1097280"/>
              <a:gd name="connsiteX1" fmla="*/ 579120 w 1773149"/>
              <a:gd name="connsiteY1" fmla="*/ 0 h 1097280"/>
              <a:gd name="connsiteX2" fmla="*/ 1059180 w 1773149"/>
              <a:gd name="connsiteY2" fmla="*/ 723900 h 1097280"/>
              <a:gd name="connsiteX3" fmla="*/ 1416050 w 1773149"/>
              <a:gd name="connsiteY3" fmla="*/ 1041400 h 1097280"/>
              <a:gd name="connsiteX4" fmla="*/ 1699260 w 1773149"/>
              <a:gd name="connsiteY4" fmla="*/ 1097280 h 1097280"/>
              <a:gd name="connsiteX5" fmla="*/ 0 w 1773149"/>
              <a:gd name="connsiteY5" fmla="*/ 1097280 h 1097280"/>
              <a:gd name="connsiteX6" fmla="*/ 7620 w 1773149"/>
              <a:gd name="connsiteY6" fmla="*/ 533400 h 1097280"/>
              <a:gd name="connsiteX0" fmla="*/ 7620 w 1773149"/>
              <a:gd name="connsiteY0" fmla="*/ 533400 h 1097280"/>
              <a:gd name="connsiteX1" fmla="*/ 579120 w 1773149"/>
              <a:gd name="connsiteY1" fmla="*/ 0 h 1097280"/>
              <a:gd name="connsiteX2" fmla="*/ 1059180 w 1773149"/>
              <a:gd name="connsiteY2" fmla="*/ 723900 h 1097280"/>
              <a:gd name="connsiteX3" fmla="*/ 1416050 w 1773149"/>
              <a:gd name="connsiteY3" fmla="*/ 1041400 h 1097280"/>
              <a:gd name="connsiteX4" fmla="*/ 1699260 w 1773149"/>
              <a:gd name="connsiteY4" fmla="*/ 1097280 h 1097280"/>
              <a:gd name="connsiteX5" fmla="*/ 0 w 1773149"/>
              <a:gd name="connsiteY5" fmla="*/ 1097280 h 1097280"/>
              <a:gd name="connsiteX6" fmla="*/ 7620 w 1773149"/>
              <a:gd name="connsiteY6" fmla="*/ 533400 h 1097280"/>
              <a:gd name="connsiteX0" fmla="*/ 7620 w 1770533"/>
              <a:gd name="connsiteY0" fmla="*/ 533400 h 1097280"/>
              <a:gd name="connsiteX1" fmla="*/ 579120 w 1770533"/>
              <a:gd name="connsiteY1" fmla="*/ 0 h 1097280"/>
              <a:gd name="connsiteX2" fmla="*/ 1059180 w 1770533"/>
              <a:gd name="connsiteY2" fmla="*/ 723900 h 1097280"/>
              <a:gd name="connsiteX3" fmla="*/ 1393825 w 1770533"/>
              <a:gd name="connsiteY3" fmla="*/ 1019175 h 1097280"/>
              <a:gd name="connsiteX4" fmla="*/ 1699260 w 1770533"/>
              <a:gd name="connsiteY4" fmla="*/ 1097280 h 1097280"/>
              <a:gd name="connsiteX5" fmla="*/ 0 w 1770533"/>
              <a:gd name="connsiteY5" fmla="*/ 1097280 h 1097280"/>
              <a:gd name="connsiteX6" fmla="*/ 7620 w 1770533"/>
              <a:gd name="connsiteY6" fmla="*/ 533400 h 1097280"/>
              <a:gd name="connsiteX0" fmla="*/ 7620 w 1774710"/>
              <a:gd name="connsiteY0" fmla="*/ 533400 h 1097280"/>
              <a:gd name="connsiteX1" fmla="*/ 579120 w 1774710"/>
              <a:gd name="connsiteY1" fmla="*/ 0 h 1097280"/>
              <a:gd name="connsiteX2" fmla="*/ 1059180 w 1774710"/>
              <a:gd name="connsiteY2" fmla="*/ 723900 h 1097280"/>
              <a:gd name="connsiteX3" fmla="*/ 1393825 w 1774710"/>
              <a:gd name="connsiteY3" fmla="*/ 1019175 h 1097280"/>
              <a:gd name="connsiteX4" fmla="*/ 1699260 w 1774710"/>
              <a:gd name="connsiteY4" fmla="*/ 1097280 h 1097280"/>
              <a:gd name="connsiteX5" fmla="*/ 0 w 1774710"/>
              <a:gd name="connsiteY5" fmla="*/ 1097280 h 1097280"/>
              <a:gd name="connsiteX6" fmla="*/ 7620 w 1774710"/>
              <a:gd name="connsiteY6" fmla="*/ 533400 h 1097280"/>
              <a:gd name="connsiteX0" fmla="*/ 7620 w 1773985"/>
              <a:gd name="connsiteY0" fmla="*/ 533400 h 1099301"/>
              <a:gd name="connsiteX1" fmla="*/ 579120 w 1773985"/>
              <a:gd name="connsiteY1" fmla="*/ 0 h 1099301"/>
              <a:gd name="connsiteX2" fmla="*/ 1059180 w 1773985"/>
              <a:gd name="connsiteY2" fmla="*/ 723900 h 1099301"/>
              <a:gd name="connsiteX3" fmla="*/ 1393825 w 1773985"/>
              <a:gd name="connsiteY3" fmla="*/ 1019175 h 1099301"/>
              <a:gd name="connsiteX4" fmla="*/ 1699260 w 1773985"/>
              <a:gd name="connsiteY4" fmla="*/ 1097280 h 1099301"/>
              <a:gd name="connsiteX5" fmla="*/ 0 w 1773985"/>
              <a:gd name="connsiteY5" fmla="*/ 1097280 h 1099301"/>
              <a:gd name="connsiteX6" fmla="*/ 7620 w 1773985"/>
              <a:gd name="connsiteY6" fmla="*/ 533400 h 1099301"/>
              <a:gd name="connsiteX0" fmla="*/ 7620 w 1770367"/>
              <a:gd name="connsiteY0" fmla="*/ 533400 h 1097280"/>
              <a:gd name="connsiteX1" fmla="*/ 579120 w 1770367"/>
              <a:gd name="connsiteY1" fmla="*/ 0 h 1097280"/>
              <a:gd name="connsiteX2" fmla="*/ 1068705 w 1770367"/>
              <a:gd name="connsiteY2" fmla="*/ 720725 h 1097280"/>
              <a:gd name="connsiteX3" fmla="*/ 1393825 w 1770367"/>
              <a:gd name="connsiteY3" fmla="*/ 1019175 h 1097280"/>
              <a:gd name="connsiteX4" fmla="*/ 1699260 w 1770367"/>
              <a:gd name="connsiteY4" fmla="*/ 1097280 h 1097280"/>
              <a:gd name="connsiteX5" fmla="*/ 0 w 1770367"/>
              <a:gd name="connsiteY5" fmla="*/ 1097280 h 1097280"/>
              <a:gd name="connsiteX6" fmla="*/ 7620 w 1770367"/>
              <a:gd name="connsiteY6" fmla="*/ 533400 h 1097280"/>
              <a:gd name="connsiteX0" fmla="*/ 7620 w 1770367"/>
              <a:gd name="connsiteY0" fmla="*/ 533400 h 1097280"/>
              <a:gd name="connsiteX1" fmla="*/ 579120 w 1770367"/>
              <a:gd name="connsiteY1" fmla="*/ 0 h 1097280"/>
              <a:gd name="connsiteX2" fmla="*/ 1068705 w 1770367"/>
              <a:gd name="connsiteY2" fmla="*/ 720725 h 1097280"/>
              <a:gd name="connsiteX3" fmla="*/ 1393825 w 1770367"/>
              <a:gd name="connsiteY3" fmla="*/ 1019175 h 1097280"/>
              <a:gd name="connsiteX4" fmla="*/ 1699260 w 1770367"/>
              <a:gd name="connsiteY4" fmla="*/ 1097280 h 1097280"/>
              <a:gd name="connsiteX5" fmla="*/ 0 w 1770367"/>
              <a:gd name="connsiteY5" fmla="*/ 1097280 h 1097280"/>
              <a:gd name="connsiteX6" fmla="*/ 7620 w 1770367"/>
              <a:gd name="connsiteY6" fmla="*/ 533400 h 1097280"/>
              <a:gd name="connsiteX0" fmla="*/ 7620 w 1770367"/>
              <a:gd name="connsiteY0" fmla="*/ 533400 h 1097280"/>
              <a:gd name="connsiteX1" fmla="*/ 579120 w 1770367"/>
              <a:gd name="connsiteY1" fmla="*/ 0 h 1097280"/>
              <a:gd name="connsiteX2" fmla="*/ 1068705 w 1770367"/>
              <a:gd name="connsiteY2" fmla="*/ 720725 h 1097280"/>
              <a:gd name="connsiteX3" fmla="*/ 1393825 w 1770367"/>
              <a:gd name="connsiteY3" fmla="*/ 1019175 h 1097280"/>
              <a:gd name="connsiteX4" fmla="*/ 1699260 w 1770367"/>
              <a:gd name="connsiteY4" fmla="*/ 1097280 h 1097280"/>
              <a:gd name="connsiteX5" fmla="*/ 0 w 1770367"/>
              <a:gd name="connsiteY5" fmla="*/ 1097280 h 1097280"/>
              <a:gd name="connsiteX6" fmla="*/ 7620 w 1770367"/>
              <a:gd name="connsiteY6" fmla="*/ 533400 h 1097280"/>
              <a:gd name="connsiteX0" fmla="*/ 7620 w 1699260"/>
              <a:gd name="connsiteY0" fmla="*/ 533400 h 1097280"/>
              <a:gd name="connsiteX1" fmla="*/ 579120 w 1699260"/>
              <a:gd name="connsiteY1" fmla="*/ 0 h 1097280"/>
              <a:gd name="connsiteX2" fmla="*/ 1068705 w 1699260"/>
              <a:gd name="connsiteY2" fmla="*/ 720725 h 1097280"/>
              <a:gd name="connsiteX3" fmla="*/ 1393825 w 1699260"/>
              <a:gd name="connsiteY3" fmla="*/ 1019175 h 1097280"/>
              <a:gd name="connsiteX4" fmla="*/ 1699260 w 1699260"/>
              <a:gd name="connsiteY4" fmla="*/ 1097280 h 1097280"/>
              <a:gd name="connsiteX5" fmla="*/ 0 w 1699260"/>
              <a:gd name="connsiteY5" fmla="*/ 1097280 h 1097280"/>
              <a:gd name="connsiteX6" fmla="*/ 7620 w 1699260"/>
              <a:gd name="connsiteY6" fmla="*/ 533400 h 1097280"/>
              <a:gd name="connsiteX0" fmla="*/ 1270 w 1692910"/>
              <a:gd name="connsiteY0" fmla="*/ 533400 h 1097280"/>
              <a:gd name="connsiteX1" fmla="*/ 572770 w 1692910"/>
              <a:gd name="connsiteY1" fmla="*/ 0 h 1097280"/>
              <a:gd name="connsiteX2" fmla="*/ 1062355 w 1692910"/>
              <a:gd name="connsiteY2" fmla="*/ 720725 h 1097280"/>
              <a:gd name="connsiteX3" fmla="*/ 1387475 w 1692910"/>
              <a:gd name="connsiteY3" fmla="*/ 1019175 h 1097280"/>
              <a:gd name="connsiteX4" fmla="*/ 1692910 w 1692910"/>
              <a:gd name="connsiteY4" fmla="*/ 1097280 h 1097280"/>
              <a:gd name="connsiteX5" fmla="*/ 0 w 1692910"/>
              <a:gd name="connsiteY5" fmla="*/ 1090930 h 1097280"/>
              <a:gd name="connsiteX6" fmla="*/ 1270 w 1692910"/>
              <a:gd name="connsiteY6" fmla="*/ 533400 h 1097280"/>
              <a:gd name="connsiteX0" fmla="*/ 1270 w 1692910"/>
              <a:gd name="connsiteY0" fmla="*/ 533400 h 1097280"/>
              <a:gd name="connsiteX1" fmla="*/ 572770 w 1692910"/>
              <a:gd name="connsiteY1" fmla="*/ 0 h 1097280"/>
              <a:gd name="connsiteX2" fmla="*/ 1062355 w 1692910"/>
              <a:gd name="connsiteY2" fmla="*/ 720725 h 1097280"/>
              <a:gd name="connsiteX3" fmla="*/ 1387475 w 1692910"/>
              <a:gd name="connsiteY3" fmla="*/ 1019175 h 1097280"/>
              <a:gd name="connsiteX4" fmla="*/ 1692910 w 1692910"/>
              <a:gd name="connsiteY4" fmla="*/ 1097280 h 1097280"/>
              <a:gd name="connsiteX5" fmla="*/ 0 w 1692910"/>
              <a:gd name="connsiteY5" fmla="*/ 1090930 h 1097280"/>
              <a:gd name="connsiteX6" fmla="*/ 1270 w 1692910"/>
              <a:gd name="connsiteY6" fmla="*/ 533400 h 109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2910" h="1097280">
                <a:moveTo>
                  <a:pt x="1270" y="533400"/>
                </a:moveTo>
                <a:lnTo>
                  <a:pt x="572770" y="0"/>
                </a:lnTo>
                <a:cubicBezTo>
                  <a:pt x="728980" y="279400"/>
                  <a:pt x="917046" y="557213"/>
                  <a:pt x="1062355" y="720725"/>
                </a:cubicBezTo>
                <a:cubicBezTo>
                  <a:pt x="1207664" y="884237"/>
                  <a:pt x="1282383" y="956416"/>
                  <a:pt x="1387475" y="1019175"/>
                </a:cubicBezTo>
                <a:cubicBezTo>
                  <a:pt x="1492567" y="1081934"/>
                  <a:pt x="1569085" y="1079500"/>
                  <a:pt x="1692910" y="1097280"/>
                </a:cubicBezTo>
                <a:lnTo>
                  <a:pt x="0" y="1090930"/>
                </a:lnTo>
                <a:cubicBezTo>
                  <a:pt x="423" y="905087"/>
                  <a:pt x="847" y="719243"/>
                  <a:pt x="1270" y="533400"/>
                </a:cubicBezTo>
                <a:close/>
              </a:path>
            </a:pathLst>
          </a:custGeom>
          <a:solidFill>
            <a:schemeClr val="accent1">
              <a:alpha val="42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mc:AlternateContent xmlns:mc="http://schemas.openxmlformats.org/markup-compatibility/2006" xmlns:a14="http://schemas.microsoft.com/office/drawing/2010/main">
        <mc:Choice Requires="a14">
          <p:sp>
            <p:nvSpPr>
              <p:cNvPr id="5" name="TextBox 4"/>
              <p:cNvSpPr txBox="1"/>
              <p:nvPr/>
            </p:nvSpPr>
            <p:spPr>
              <a:xfrm>
                <a:off x="5580112" y="3086865"/>
                <a:ext cx="432048" cy="254274"/>
              </a:xfrm>
              <a:prstGeom prst="rect">
                <a:avLst/>
              </a:prstGeom>
              <a:noFill/>
            </p:spPr>
            <p:txBody>
              <a:bodyPr wrap="none" lIns="0" tIns="0" rIns="0" bIns="0" rtlCol="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r>
                        <a:rPr lang="en-US" i="1" dirty="0" smtClean="0">
                          <a:solidFill>
                            <a:srgbClr val="000000"/>
                          </a:solidFill>
                          <a:latin typeface="Cambria Math" panose="02040503050406030204" pitchFamily="18" charset="0"/>
                        </a:rPr>
                        <m:t>82</m:t>
                      </m:r>
                      <m:r>
                        <a:rPr lang="en-US" i="1" dirty="0" smtClean="0">
                          <a:solidFill>
                            <a:srgbClr val="000000"/>
                          </a:solidFill>
                          <a:latin typeface="Cambria Math" panose="02040503050406030204" pitchFamily="18" charset="0"/>
                        </a:rPr>
                        <m:t>%</m:t>
                      </m:r>
                    </m:oMath>
                  </m:oMathPara>
                </a14:m>
                <a:endParaRPr lang="en-US" dirty="0" smtClean="0">
                  <a:solidFill>
                    <a:srgbClr val="000000"/>
                  </a:solidFill>
                  <a:latin typeface="Humanst521 Lt BT" panose="020B04020202040203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5580112" y="3086865"/>
                <a:ext cx="432048" cy="254274"/>
              </a:xfrm>
              <a:prstGeom prst="rect">
                <a:avLst/>
              </a:prstGeom>
              <a:blipFill>
                <a:blip r:embed="rId5"/>
                <a:stretch>
                  <a:fillRect l="-12676" r="-14085" b="-14286"/>
                </a:stretch>
              </a:blipFill>
            </p:spPr>
            <p:txBody>
              <a:bodyPr/>
              <a:lstStyle/>
              <a:p>
                <a:r>
                  <a:rPr lang="en-US">
                    <a:noFill/>
                  </a:rPr>
                  <a:t> </a:t>
                </a:r>
              </a:p>
            </p:txBody>
          </p:sp>
        </mc:Fallback>
      </mc:AlternateContent>
      <p:cxnSp>
        <p:nvCxnSpPr>
          <p:cNvPr id="12" name="Straight Connector 11"/>
          <p:cNvCxnSpPr>
            <a:stCxn id="5" idx="3"/>
          </p:cNvCxnSpPr>
          <p:nvPr/>
        </p:nvCxnSpPr>
        <p:spPr bwMode="auto">
          <a:xfrm>
            <a:off x="6012160" y="3214002"/>
            <a:ext cx="576064" cy="127137"/>
          </a:xfrm>
          <a:prstGeom prst="line">
            <a:avLst/>
          </a:prstGeom>
          <a:solidFill>
            <a:schemeClr val="accent1"/>
          </a:solidFill>
          <a:ln w="9525" cap="flat" cmpd="sng" algn="ctr">
            <a:solidFill>
              <a:schemeClr val="accent1">
                <a:lumMod val="75000"/>
              </a:schemeClr>
            </a:solidFill>
            <a:prstDash val="solid"/>
            <a:round/>
            <a:headEnd type="none" w="med" len="med"/>
            <a:tailEnd type="oval" w="med" len="med"/>
          </a:ln>
          <a:effectLst/>
        </p:spPr>
      </p:cxnSp>
      <p:sp>
        <p:nvSpPr>
          <p:cNvPr id="13" name="Freeform 12"/>
          <p:cNvSpPr/>
          <p:nvPr/>
        </p:nvSpPr>
        <p:spPr bwMode="auto">
          <a:xfrm>
            <a:off x="6181726" y="3564494"/>
            <a:ext cx="1639922" cy="604280"/>
          </a:xfrm>
          <a:custGeom>
            <a:avLst/>
            <a:gdLst>
              <a:gd name="connsiteX0" fmla="*/ 0 w 1647825"/>
              <a:gd name="connsiteY0" fmla="*/ 606425 h 609600"/>
              <a:gd name="connsiteX1" fmla="*/ 574675 w 1647825"/>
              <a:gd name="connsiteY1" fmla="*/ 263525 h 609600"/>
              <a:gd name="connsiteX2" fmla="*/ 1117600 w 1647825"/>
              <a:gd name="connsiteY2" fmla="*/ 0 h 609600"/>
              <a:gd name="connsiteX3" fmla="*/ 1524000 w 1647825"/>
              <a:gd name="connsiteY3" fmla="*/ 187325 h 609600"/>
              <a:gd name="connsiteX4" fmla="*/ 1641475 w 1647825"/>
              <a:gd name="connsiteY4" fmla="*/ 546100 h 609600"/>
              <a:gd name="connsiteX5" fmla="*/ 1647825 w 1647825"/>
              <a:gd name="connsiteY5" fmla="*/ 609600 h 609600"/>
              <a:gd name="connsiteX6" fmla="*/ 0 w 1647825"/>
              <a:gd name="connsiteY6" fmla="*/ 606425 h 609600"/>
              <a:gd name="connsiteX0" fmla="*/ 34421 w 1682246"/>
              <a:gd name="connsiteY0" fmla="*/ 606425 h 609600"/>
              <a:gd name="connsiteX1" fmla="*/ 609096 w 1682246"/>
              <a:gd name="connsiteY1" fmla="*/ 263525 h 609600"/>
              <a:gd name="connsiteX2" fmla="*/ 1152021 w 1682246"/>
              <a:gd name="connsiteY2" fmla="*/ 0 h 609600"/>
              <a:gd name="connsiteX3" fmla="*/ 1558421 w 1682246"/>
              <a:gd name="connsiteY3" fmla="*/ 187325 h 609600"/>
              <a:gd name="connsiteX4" fmla="*/ 1675896 w 1682246"/>
              <a:gd name="connsiteY4" fmla="*/ 546100 h 609600"/>
              <a:gd name="connsiteX5" fmla="*/ 1682246 w 1682246"/>
              <a:gd name="connsiteY5" fmla="*/ 609600 h 609600"/>
              <a:gd name="connsiteX6" fmla="*/ 34421 w 1682246"/>
              <a:gd name="connsiteY6" fmla="*/ 606425 h 609600"/>
              <a:gd name="connsiteX0" fmla="*/ 33987 w 1681812"/>
              <a:gd name="connsiteY0" fmla="*/ 606425 h 609600"/>
              <a:gd name="connsiteX1" fmla="*/ 608662 w 1681812"/>
              <a:gd name="connsiteY1" fmla="*/ 263525 h 609600"/>
              <a:gd name="connsiteX2" fmla="*/ 1151587 w 1681812"/>
              <a:gd name="connsiteY2" fmla="*/ 0 h 609600"/>
              <a:gd name="connsiteX3" fmla="*/ 1557987 w 1681812"/>
              <a:gd name="connsiteY3" fmla="*/ 187325 h 609600"/>
              <a:gd name="connsiteX4" fmla="*/ 1675462 w 1681812"/>
              <a:gd name="connsiteY4" fmla="*/ 546100 h 609600"/>
              <a:gd name="connsiteX5" fmla="*/ 1681812 w 1681812"/>
              <a:gd name="connsiteY5" fmla="*/ 609600 h 609600"/>
              <a:gd name="connsiteX6" fmla="*/ 33987 w 1681812"/>
              <a:gd name="connsiteY6" fmla="*/ 606425 h 609600"/>
              <a:gd name="connsiteX0" fmla="*/ 0 w 1647825"/>
              <a:gd name="connsiteY0" fmla="*/ 606425 h 609600"/>
              <a:gd name="connsiteX1" fmla="*/ 574675 w 1647825"/>
              <a:gd name="connsiteY1" fmla="*/ 263525 h 609600"/>
              <a:gd name="connsiteX2" fmla="*/ 1117600 w 1647825"/>
              <a:gd name="connsiteY2" fmla="*/ 0 h 609600"/>
              <a:gd name="connsiteX3" fmla="*/ 1524000 w 1647825"/>
              <a:gd name="connsiteY3" fmla="*/ 187325 h 609600"/>
              <a:gd name="connsiteX4" fmla="*/ 1641475 w 1647825"/>
              <a:gd name="connsiteY4" fmla="*/ 546100 h 609600"/>
              <a:gd name="connsiteX5" fmla="*/ 1647825 w 1647825"/>
              <a:gd name="connsiteY5" fmla="*/ 609600 h 609600"/>
              <a:gd name="connsiteX6" fmla="*/ 0 w 1647825"/>
              <a:gd name="connsiteY6" fmla="*/ 606425 h 609600"/>
              <a:gd name="connsiteX0" fmla="*/ 0 w 1647825"/>
              <a:gd name="connsiteY0" fmla="*/ 606425 h 609600"/>
              <a:gd name="connsiteX1" fmla="*/ 574675 w 1647825"/>
              <a:gd name="connsiteY1" fmla="*/ 263525 h 609600"/>
              <a:gd name="connsiteX2" fmla="*/ 1117600 w 1647825"/>
              <a:gd name="connsiteY2" fmla="*/ 0 h 609600"/>
              <a:gd name="connsiteX3" fmla="*/ 1524000 w 1647825"/>
              <a:gd name="connsiteY3" fmla="*/ 187325 h 609600"/>
              <a:gd name="connsiteX4" fmla="*/ 1641475 w 1647825"/>
              <a:gd name="connsiteY4" fmla="*/ 546100 h 609600"/>
              <a:gd name="connsiteX5" fmla="*/ 1647825 w 1647825"/>
              <a:gd name="connsiteY5" fmla="*/ 609600 h 609600"/>
              <a:gd name="connsiteX6" fmla="*/ 0 w 1647825"/>
              <a:gd name="connsiteY6" fmla="*/ 606425 h 609600"/>
              <a:gd name="connsiteX0" fmla="*/ 0 w 1647825"/>
              <a:gd name="connsiteY0" fmla="*/ 606425 h 609600"/>
              <a:gd name="connsiteX1" fmla="*/ 574675 w 1647825"/>
              <a:gd name="connsiteY1" fmla="*/ 263525 h 609600"/>
              <a:gd name="connsiteX2" fmla="*/ 1117600 w 1647825"/>
              <a:gd name="connsiteY2" fmla="*/ 0 h 609600"/>
              <a:gd name="connsiteX3" fmla="*/ 1524000 w 1647825"/>
              <a:gd name="connsiteY3" fmla="*/ 187325 h 609600"/>
              <a:gd name="connsiteX4" fmla="*/ 1641475 w 1647825"/>
              <a:gd name="connsiteY4" fmla="*/ 546100 h 609600"/>
              <a:gd name="connsiteX5" fmla="*/ 1647825 w 1647825"/>
              <a:gd name="connsiteY5" fmla="*/ 609600 h 609600"/>
              <a:gd name="connsiteX6" fmla="*/ 0 w 1647825"/>
              <a:gd name="connsiteY6" fmla="*/ 606425 h 609600"/>
              <a:gd name="connsiteX0" fmla="*/ 0 w 1647825"/>
              <a:gd name="connsiteY0" fmla="*/ 606425 h 609600"/>
              <a:gd name="connsiteX1" fmla="*/ 546100 w 1647825"/>
              <a:gd name="connsiteY1" fmla="*/ 285750 h 609600"/>
              <a:gd name="connsiteX2" fmla="*/ 1117600 w 1647825"/>
              <a:gd name="connsiteY2" fmla="*/ 0 h 609600"/>
              <a:gd name="connsiteX3" fmla="*/ 1524000 w 1647825"/>
              <a:gd name="connsiteY3" fmla="*/ 187325 h 609600"/>
              <a:gd name="connsiteX4" fmla="*/ 1641475 w 1647825"/>
              <a:gd name="connsiteY4" fmla="*/ 546100 h 609600"/>
              <a:gd name="connsiteX5" fmla="*/ 1647825 w 1647825"/>
              <a:gd name="connsiteY5" fmla="*/ 609600 h 609600"/>
              <a:gd name="connsiteX6" fmla="*/ 0 w 1647825"/>
              <a:gd name="connsiteY6" fmla="*/ 606425 h 609600"/>
              <a:gd name="connsiteX0" fmla="*/ 0 w 1647825"/>
              <a:gd name="connsiteY0" fmla="*/ 606425 h 609600"/>
              <a:gd name="connsiteX1" fmla="*/ 546100 w 1647825"/>
              <a:gd name="connsiteY1" fmla="*/ 285750 h 609600"/>
              <a:gd name="connsiteX2" fmla="*/ 1117600 w 1647825"/>
              <a:gd name="connsiteY2" fmla="*/ 0 h 609600"/>
              <a:gd name="connsiteX3" fmla="*/ 1524000 w 1647825"/>
              <a:gd name="connsiteY3" fmla="*/ 187325 h 609600"/>
              <a:gd name="connsiteX4" fmla="*/ 1641475 w 1647825"/>
              <a:gd name="connsiteY4" fmla="*/ 546100 h 609600"/>
              <a:gd name="connsiteX5" fmla="*/ 1647825 w 1647825"/>
              <a:gd name="connsiteY5" fmla="*/ 609600 h 609600"/>
              <a:gd name="connsiteX6" fmla="*/ 0 w 1647825"/>
              <a:gd name="connsiteY6" fmla="*/ 606425 h 609600"/>
              <a:gd name="connsiteX0" fmla="*/ 0 w 1647825"/>
              <a:gd name="connsiteY0" fmla="*/ 608164 h 611339"/>
              <a:gd name="connsiteX1" fmla="*/ 546100 w 1647825"/>
              <a:gd name="connsiteY1" fmla="*/ 287489 h 611339"/>
              <a:gd name="connsiteX2" fmla="*/ 800100 w 1647825"/>
              <a:gd name="connsiteY2" fmla="*/ 106514 h 611339"/>
              <a:gd name="connsiteX3" fmla="*/ 1117600 w 1647825"/>
              <a:gd name="connsiteY3" fmla="*/ 1739 h 611339"/>
              <a:gd name="connsiteX4" fmla="*/ 1524000 w 1647825"/>
              <a:gd name="connsiteY4" fmla="*/ 189064 h 611339"/>
              <a:gd name="connsiteX5" fmla="*/ 1641475 w 1647825"/>
              <a:gd name="connsiteY5" fmla="*/ 547839 h 611339"/>
              <a:gd name="connsiteX6" fmla="*/ 1647825 w 1647825"/>
              <a:gd name="connsiteY6" fmla="*/ 611339 h 611339"/>
              <a:gd name="connsiteX7" fmla="*/ 0 w 1647825"/>
              <a:gd name="connsiteY7" fmla="*/ 608164 h 611339"/>
              <a:gd name="connsiteX0" fmla="*/ 0 w 1647825"/>
              <a:gd name="connsiteY0" fmla="*/ 608164 h 611339"/>
              <a:gd name="connsiteX1" fmla="*/ 546100 w 1647825"/>
              <a:gd name="connsiteY1" fmla="*/ 287489 h 611339"/>
              <a:gd name="connsiteX2" fmla="*/ 800100 w 1647825"/>
              <a:gd name="connsiteY2" fmla="*/ 106514 h 611339"/>
              <a:gd name="connsiteX3" fmla="*/ 1117600 w 1647825"/>
              <a:gd name="connsiteY3" fmla="*/ 1739 h 611339"/>
              <a:gd name="connsiteX4" fmla="*/ 1524000 w 1647825"/>
              <a:gd name="connsiteY4" fmla="*/ 189064 h 611339"/>
              <a:gd name="connsiteX5" fmla="*/ 1641475 w 1647825"/>
              <a:gd name="connsiteY5" fmla="*/ 547839 h 611339"/>
              <a:gd name="connsiteX6" fmla="*/ 1647825 w 1647825"/>
              <a:gd name="connsiteY6" fmla="*/ 611339 h 611339"/>
              <a:gd name="connsiteX7" fmla="*/ 0 w 1647825"/>
              <a:gd name="connsiteY7" fmla="*/ 608164 h 611339"/>
              <a:gd name="connsiteX0" fmla="*/ 0 w 1647825"/>
              <a:gd name="connsiteY0" fmla="*/ 608388 h 611563"/>
              <a:gd name="connsiteX1" fmla="*/ 546100 w 1647825"/>
              <a:gd name="connsiteY1" fmla="*/ 287713 h 611563"/>
              <a:gd name="connsiteX2" fmla="*/ 812800 w 1647825"/>
              <a:gd name="connsiteY2" fmla="*/ 97213 h 611563"/>
              <a:gd name="connsiteX3" fmla="*/ 1117600 w 1647825"/>
              <a:gd name="connsiteY3" fmla="*/ 1963 h 611563"/>
              <a:gd name="connsiteX4" fmla="*/ 1524000 w 1647825"/>
              <a:gd name="connsiteY4" fmla="*/ 189288 h 611563"/>
              <a:gd name="connsiteX5" fmla="*/ 1641475 w 1647825"/>
              <a:gd name="connsiteY5" fmla="*/ 548063 h 611563"/>
              <a:gd name="connsiteX6" fmla="*/ 1647825 w 1647825"/>
              <a:gd name="connsiteY6" fmla="*/ 611563 h 611563"/>
              <a:gd name="connsiteX7" fmla="*/ 0 w 1647825"/>
              <a:gd name="connsiteY7" fmla="*/ 608388 h 611563"/>
              <a:gd name="connsiteX0" fmla="*/ 0 w 1647825"/>
              <a:gd name="connsiteY0" fmla="*/ 608388 h 611563"/>
              <a:gd name="connsiteX1" fmla="*/ 546100 w 1647825"/>
              <a:gd name="connsiteY1" fmla="*/ 287713 h 611563"/>
              <a:gd name="connsiteX2" fmla="*/ 812800 w 1647825"/>
              <a:gd name="connsiteY2" fmla="*/ 97213 h 611563"/>
              <a:gd name="connsiteX3" fmla="*/ 1117600 w 1647825"/>
              <a:gd name="connsiteY3" fmla="*/ 1963 h 611563"/>
              <a:gd name="connsiteX4" fmla="*/ 1524000 w 1647825"/>
              <a:gd name="connsiteY4" fmla="*/ 189288 h 611563"/>
              <a:gd name="connsiteX5" fmla="*/ 1641475 w 1647825"/>
              <a:gd name="connsiteY5" fmla="*/ 548063 h 611563"/>
              <a:gd name="connsiteX6" fmla="*/ 1647825 w 1647825"/>
              <a:gd name="connsiteY6" fmla="*/ 611563 h 611563"/>
              <a:gd name="connsiteX7" fmla="*/ 0 w 1647825"/>
              <a:gd name="connsiteY7" fmla="*/ 608388 h 611563"/>
              <a:gd name="connsiteX0" fmla="*/ 0 w 1647825"/>
              <a:gd name="connsiteY0" fmla="*/ 608388 h 611563"/>
              <a:gd name="connsiteX1" fmla="*/ 546100 w 1647825"/>
              <a:gd name="connsiteY1" fmla="*/ 287713 h 611563"/>
              <a:gd name="connsiteX2" fmla="*/ 812800 w 1647825"/>
              <a:gd name="connsiteY2" fmla="*/ 97213 h 611563"/>
              <a:gd name="connsiteX3" fmla="*/ 1117600 w 1647825"/>
              <a:gd name="connsiteY3" fmla="*/ 1963 h 611563"/>
              <a:gd name="connsiteX4" fmla="*/ 1524000 w 1647825"/>
              <a:gd name="connsiteY4" fmla="*/ 189288 h 611563"/>
              <a:gd name="connsiteX5" fmla="*/ 1641475 w 1647825"/>
              <a:gd name="connsiteY5" fmla="*/ 548063 h 611563"/>
              <a:gd name="connsiteX6" fmla="*/ 1647825 w 1647825"/>
              <a:gd name="connsiteY6" fmla="*/ 611563 h 611563"/>
              <a:gd name="connsiteX7" fmla="*/ 0 w 1647825"/>
              <a:gd name="connsiteY7" fmla="*/ 608388 h 611563"/>
              <a:gd name="connsiteX0" fmla="*/ 0 w 1647825"/>
              <a:gd name="connsiteY0" fmla="*/ 608388 h 611563"/>
              <a:gd name="connsiteX1" fmla="*/ 546100 w 1647825"/>
              <a:gd name="connsiteY1" fmla="*/ 287713 h 611563"/>
              <a:gd name="connsiteX2" fmla="*/ 812800 w 1647825"/>
              <a:gd name="connsiteY2" fmla="*/ 97213 h 611563"/>
              <a:gd name="connsiteX3" fmla="*/ 1117600 w 1647825"/>
              <a:gd name="connsiteY3" fmla="*/ 1963 h 611563"/>
              <a:gd name="connsiteX4" fmla="*/ 1524000 w 1647825"/>
              <a:gd name="connsiteY4" fmla="*/ 189288 h 611563"/>
              <a:gd name="connsiteX5" fmla="*/ 1641475 w 1647825"/>
              <a:gd name="connsiteY5" fmla="*/ 548063 h 611563"/>
              <a:gd name="connsiteX6" fmla="*/ 1647825 w 1647825"/>
              <a:gd name="connsiteY6" fmla="*/ 611563 h 611563"/>
              <a:gd name="connsiteX7" fmla="*/ 0 w 1647825"/>
              <a:gd name="connsiteY7" fmla="*/ 608388 h 611563"/>
              <a:gd name="connsiteX0" fmla="*/ 0 w 1647825"/>
              <a:gd name="connsiteY0" fmla="*/ 608663 h 611838"/>
              <a:gd name="connsiteX1" fmla="*/ 546100 w 1647825"/>
              <a:gd name="connsiteY1" fmla="*/ 287988 h 611838"/>
              <a:gd name="connsiteX2" fmla="*/ 812800 w 1647825"/>
              <a:gd name="connsiteY2" fmla="*/ 97488 h 611838"/>
              <a:gd name="connsiteX3" fmla="*/ 1117600 w 1647825"/>
              <a:gd name="connsiteY3" fmla="*/ 2238 h 611838"/>
              <a:gd name="connsiteX4" fmla="*/ 1524000 w 1647825"/>
              <a:gd name="connsiteY4" fmla="*/ 189563 h 611838"/>
              <a:gd name="connsiteX5" fmla="*/ 1641475 w 1647825"/>
              <a:gd name="connsiteY5" fmla="*/ 548338 h 611838"/>
              <a:gd name="connsiteX6" fmla="*/ 1647825 w 1647825"/>
              <a:gd name="connsiteY6" fmla="*/ 611838 h 611838"/>
              <a:gd name="connsiteX7" fmla="*/ 0 w 1647825"/>
              <a:gd name="connsiteY7" fmla="*/ 608663 h 611838"/>
              <a:gd name="connsiteX0" fmla="*/ 0 w 1647825"/>
              <a:gd name="connsiteY0" fmla="*/ 608474 h 611649"/>
              <a:gd name="connsiteX1" fmla="*/ 546100 w 1647825"/>
              <a:gd name="connsiteY1" fmla="*/ 287799 h 611649"/>
              <a:gd name="connsiteX2" fmla="*/ 812800 w 1647825"/>
              <a:gd name="connsiteY2" fmla="*/ 97299 h 611649"/>
              <a:gd name="connsiteX3" fmla="*/ 1117600 w 1647825"/>
              <a:gd name="connsiteY3" fmla="*/ 2049 h 611649"/>
              <a:gd name="connsiteX4" fmla="*/ 1524000 w 1647825"/>
              <a:gd name="connsiteY4" fmla="*/ 189374 h 611649"/>
              <a:gd name="connsiteX5" fmla="*/ 1641475 w 1647825"/>
              <a:gd name="connsiteY5" fmla="*/ 548149 h 611649"/>
              <a:gd name="connsiteX6" fmla="*/ 1647825 w 1647825"/>
              <a:gd name="connsiteY6" fmla="*/ 611649 h 611649"/>
              <a:gd name="connsiteX7" fmla="*/ 0 w 1647825"/>
              <a:gd name="connsiteY7" fmla="*/ 608474 h 611649"/>
              <a:gd name="connsiteX0" fmla="*/ 0 w 1647825"/>
              <a:gd name="connsiteY0" fmla="*/ 608564 h 611739"/>
              <a:gd name="connsiteX1" fmla="*/ 546100 w 1647825"/>
              <a:gd name="connsiteY1" fmla="*/ 287889 h 611739"/>
              <a:gd name="connsiteX2" fmla="*/ 812800 w 1647825"/>
              <a:gd name="connsiteY2" fmla="*/ 97389 h 611739"/>
              <a:gd name="connsiteX3" fmla="*/ 1117600 w 1647825"/>
              <a:gd name="connsiteY3" fmla="*/ 2139 h 611739"/>
              <a:gd name="connsiteX4" fmla="*/ 1524000 w 1647825"/>
              <a:gd name="connsiteY4" fmla="*/ 189464 h 611739"/>
              <a:gd name="connsiteX5" fmla="*/ 1641475 w 1647825"/>
              <a:gd name="connsiteY5" fmla="*/ 548239 h 611739"/>
              <a:gd name="connsiteX6" fmla="*/ 1647825 w 1647825"/>
              <a:gd name="connsiteY6" fmla="*/ 611739 h 611739"/>
              <a:gd name="connsiteX7" fmla="*/ 0 w 1647825"/>
              <a:gd name="connsiteY7" fmla="*/ 608564 h 611739"/>
              <a:gd name="connsiteX0" fmla="*/ 0 w 1647825"/>
              <a:gd name="connsiteY0" fmla="*/ 608667 h 611842"/>
              <a:gd name="connsiteX1" fmla="*/ 546100 w 1647825"/>
              <a:gd name="connsiteY1" fmla="*/ 287992 h 611842"/>
              <a:gd name="connsiteX2" fmla="*/ 800100 w 1647825"/>
              <a:gd name="connsiteY2" fmla="*/ 94317 h 611842"/>
              <a:gd name="connsiteX3" fmla="*/ 1117600 w 1647825"/>
              <a:gd name="connsiteY3" fmla="*/ 2242 h 611842"/>
              <a:gd name="connsiteX4" fmla="*/ 1524000 w 1647825"/>
              <a:gd name="connsiteY4" fmla="*/ 189567 h 611842"/>
              <a:gd name="connsiteX5" fmla="*/ 1641475 w 1647825"/>
              <a:gd name="connsiteY5" fmla="*/ 548342 h 611842"/>
              <a:gd name="connsiteX6" fmla="*/ 1647825 w 1647825"/>
              <a:gd name="connsiteY6" fmla="*/ 611842 h 611842"/>
              <a:gd name="connsiteX7" fmla="*/ 0 w 1647825"/>
              <a:gd name="connsiteY7" fmla="*/ 608667 h 611842"/>
              <a:gd name="connsiteX0" fmla="*/ 0 w 1647825"/>
              <a:gd name="connsiteY0" fmla="*/ 608667 h 611842"/>
              <a:gd name="connsiteX1" fmla="*/ 546100 w 1647825"/>
              <a:gd name="connsiteY1" fmla="*/ 287992 h 611842"/>
              <a:gd name="connsiteX2" fmla="*/ 806450 w 1647825"/>
              <a:gd name="connsiteY2" fmla="*/ 94317 h 611842"/>
              <a:gd name="connsiteX3" fmla="*/ 1117600 w 1647825"/>
              <a:gd name="connsiteY3" fmla="*/ 2242 h 611842"/>
              <a:gd name="connsiteX4" fmla="*/ 1524000 w 1647825"/>
              <a:gd name="connsiteY4" fmla="*/ 189567 h 611842"/>
              <a:gd name="connsiteX5" fmla="*/ 1641475 w 1647825"/>
              <a:gd name="connsiteY5" fmla="*/ 548342 h 611842"/>
              <a:gd name="connsiteX6" fmla="*/ 1647825 w 1647825"/>
              <a:gd name="connsiteY6" fmla="*/ 611842 h 611842"/>
              <a:gd name="connsiteX7" fmla="*/ 0 w 1647825"/>
              <a:gd name="connsiteY7" fmla="*/ 608667 h 611842"/>
              <a:gd name="connsiteX0" fmla="*/ 0 w 1647825"/>
              <a:gd name="connsiteY0" fmla="*/ 608667 h 611842"/>
              <a:gd name="connsiteX1" fmla="*/ 546100 w 1647825"/>
              <a:gd name="connsiteY1" fmla="*/ 287992 h 611842"/>
              <a:gd name="connsiteX2" fmla="*/ 806450 w 1647825"/>
              <a:gd name="connsiteY2" fmla="*/ 94317 h 611842"/>
              <a:gd name="connsiteX3" fmla="*/ 1117600 w 1647825"/>
              <a:gd name="connsiteY3" fmla="*/ 2242 h 611842"/>
              <a:gd name="connsiteX4" fmla="*/ 1524000 w 1647825"/>
              <a:gd name="connsiteY4" fmla="*/ 189567 h 611842"/>
              <a:gd name="connsiteX5" fmla="*/ 1641475 w 1647825"/>
              <a:gd name="connsiteY5" fmla="*/ 548342 h 611842"/>
              <a:gd name="connsiteX6" fmla="*/ 1647825 w 1647825"/>
              <a:gd name="connsiteY6" fmla="*/ 611842 h 611842"/>
              <a:gd name="connsiteX7" fmla="*/ 0 w 1647825"/>
              <a:gd name="connsiteY7" fmla="*/ 608667 h 611842"/>
              <a:gd name="connsiteX0" fmla="*/ 0 w 1647825"/>
              <a:gd name="connsiteY0" fmla="*/ 608667 h 611842"/>
              <a:gd name="connsiteX1" fmla="*/ 546100 w 1647825"/>
              <a:gd name="connsiteY1" fmla="*/ 287992 h 611842"/>
              <a:gd name="connsiteX2" fmla="*/ 806450 w 1647825"/>
              <a:gd name="connsiteY2" fmla="*/ 94317 h 611842"/>
              <a:gd name="connsiteX3" fmla="*/ 1117600 w 1647825"/>
              <a:gd name="connsiteY3" fmla="*/ 2242 h 611842"/>
              <a:gd name="connsiteX4" fmla="*/ 1524000 w 1647825"/>
              <a:gd name="connsiteY4" fmla="*/ 189567 h 611842"/>
              <a:gd name="connsiteX5" fmla="*/ 1641475 w 1647825"/>
              <a:gd name="connsiteY5" fmla="*/ 548342 h 611842"/>
              <a:gd name="connsiteX6" fmla="*/ 1647825 w 1647825"/>
              <a:gd name="connsiteY6" fmla="*/ 611842 h 611842"/>
              <a:gd name="connsiteX7" fmla="*/ 0 w 1647825"/>
              <a:gd name="connsiteY7" fmla="*/ 608667 h 611842"/>
              <a:gd name="connsiteX0" fmla="*/ 0 w 1647825"/>
              <a:gd name="connsiteY0" fmla="*/ 608667 h 611842"/>
              <a:gd name="connsiteX1" fmla="*/ 546100 w 1647825"/>
              <a:gd name="connsiteY1" fmla="*/ 287992 h 611842"/>
              <a:gd name="connsiteX2" fmla="*/ 806450 w 1647825"/>
              <a:gd name="connsiteY2" fmla="*/ 94317 h 611842"/>
              <a:gd name="connsiteX3" fmla="*/ 1117600 w 1647825"/>
              <a:gd name="connsiteY3" fmla="*/ 2242 h 611842"/>
              <a:gd name="connsiteX4" fmla="*/ 1524000 w 1647825"/>
              <a:gd name="connsiteY4" fmla="*/ 189567 h 611842"/>
              <a:gd name="connsiteX5" fmla="*/ 1641475 w 1647825"/>
              <a:gd name="connsiteY5" fmla="*/ 548342 h 611842"/>
              <a:gd name="connsiteX6" fmla="*/ 1647825 w 1647825"/>
              <a:gd name="connsiteY6" fmla="*/ 611842 h 611842"/>
              <a:gd name="connsiteX7" fmla="*/ 0 w 1647825"/>
              <a:gd name="connsiteY7" fmla="*/ 608667 h 611842"/>
              <a:gd name="connsiteX0" fmla="*/ 0 w 1647825"/>
              <a:gd name="connsiteY0" fmla="*/ 608667 h 611842"/>
              <a:gd name="connsiteX1" fmla="*/ 546100 w 1647825"/>
              <a:gd name="connsiteY1" fmla="*/ 287992 h 611842"/>
              <a:gd name="connsiteX2" fmla="*/ 806450 w 1647825"/>
              <a:gd name="connsiteY2" fmla="*/ 94317 h 611842"/>
              <a:gd name="connsiteX3" fmla="*/ 1117600 w 1647825"/>
              <a:gd name="connsiteY3" fmla="*/ 2242 h 611842"/>
              <a:gd name="connsiteX4" fmla="*/ 1524000 w 1647825"/>
              <a:gd name="connsiteY4" fmla="*/ 189567 h 611842"/>
              <a:gd name="connsiteX5" fmla="*/ 1641475 w 1647825"/>
              <a:gd name="connsiteY5" fmla="*/ 548342 h 611842"/>
              <a:gd name="connsiteX6" fmla="*/ 1647825 w 1647825"/>
              <a:gd name="connsiteY6" fmla="*/ 611842 h 611842"/>
              <a:gd name="connsiteX7" fmla="*/ 0 w 1647825"/>
              <a:gd name="connsiteY7" fmla="*/ 608667 h 611842"/>
              <a:gd name="connsiteX0" fmla="*/ 0 w 1647825"/>
              <a:gd name="connsiteY0" fmla="*/ 608667 h 611842"/>
              <a:gd name="connsiteX1" fmla="*/ 546100 w 1647825"/>
              <a:gd name="connsiteY1" fmla="*/ 287992 h 611842"/>
              <a:gd name="connsiteX2" fmla="*/ 806450 w 1647825"/>
              <a:gd name="connsiteY2" fmla="*/ 94317 h 611842"/>
              <a:gd name="connsiteX3" fmla="*/ 1117600 w 1647825"/>
              <a:gd name="connsiteY3" fmla="*/ 2242 h 611842"/>
              <a:gd name="connsiteX4" fmla="*/ 1524000 w 1647825"/>
              <a:gd name="connsiteY4" fmla="*/ 189567 h 611842"/>
              <a:gd name="connsiteX5" fmla="*/ 1641475 w 1647825"/>
              <a:gd name="connsiteY5" fmla="*/ 548342 h 611842"/>
              <a:gd name="connsiteX6" fmla="*/ 1647825 w 1647825"/>
              <a:gd name="connsiteY6" fmla="*/ 611842 h 611842"/>
              <a:gd name="connsiteX7" fmla="*/ 0 w 1647825"/>
              <a:gd name="connsiteY7" fmla="*/ 608667 h 611842"/>
              <a:gd name="connsiteX0" fmla="*/ 0 w 1647825"/>
              <a:gd name="connsiteY0" fmla="*/ 626207 h 629382"/>
              <a:gd name="connsiteX1" fmla="*/ 546100 w 1647825"/>
              <a:gd name="connsiteY1" fmla="*/ 305532 h 629382"/>
              <a:gd name="connsiteX2" fmla="*/ 806450 w 1647825"/>
              <a:gd name="connsiteY2" fmla="*/ 111857 h 629382"/>
              <a:gd name="connsiteX3" fmla="*/ 1117600 w 1647825"/>
              <a:gd name="connsiteY3" fmla="*/ 19782 h 629382"/>
              <a:gd name="connsiteX4" fmla="*/ 1524000 w 1647825"/>
              <a:gd name="connsiteY4" fmla="*/ 207107 h 629382"/>
              <a:gd name="connsiteX5" fmla="*/ 1641475 w 1647825"/>
              <a:gd name="connsiteY5" fmla="*/ 565882 h 629382"/>
              <a:gd name="connsiteX6" fmla="*/ 1647825 w 1647825"/>
              <a:gd name="connsiteY6" fmla="*/ 629382 h 629382"/>
              <a:gd name="connsiteX7" fmla="*/ 0 w 1647825"/>
              <a:gd name="connsiteY7" fmla="*/ 626207 h 629382"/>
              <a:gd name="connsiteX0" fmla="*/ 0 w 1647825"/>
              <a:gd name="connsiteY0" fmla="*/ 606863 h 610038"/>
              <a:gd name="connsiteX1" fmla="*/ 546100 w 1647825"/>
              <a:gd name="connsiteY1" fmla="*/ 286188 h 610038"/>
              <a:gd name="connsiteX2" fmla="*/ 806450 w 1647825"/>
              <a:gd name="connsiteY2" fmla="*/ 92513 h 610038"/>
              <a:gd name="connsiteX3" fmla="*/ 1117600 w 1647825"/>
              <a:gd name="connsiteY3" fmla="*/ 438 h 610038"/>
              <a:gd name="connsiteX4" fmla="*/ 1524000 w 1647825"/>
              <a:gd name="connsiteY4" fmla="*/ 187763 h 610038"/>
              <a:gd name="connsiteX5" fmla="*/ 1641475 w 1647825"/>
              <a:gd name="connsiteY5" fmla="*/ 546538 h 610038"/>
              <a:gd name="connsiteX6" fmla="*/ 1647825 w 1647825"/>
              <a:gd name="connsiteY6" fmla="*/ 610038 h 610038"/>
              <a:gd name="connsiteX7" fmla="*/ 0 w 1647825"/>
              <a:gd name="connsiteY7" fmla="*/ 606863 h 610038"/>
              <a:gd name="connsiteX0" fmla="*/ 0 w 1647825"/>
              <a:gd name="connsiteY0" fmla="*/ 606814 h 609989"/>
              <a:gd name="connsiteX1" fmla="*/ 546100 w 1647825"/>
              <a:gd name="connsiteY1" fmla="*/ 286139 h 609989"/>
              <a:gd name="connsiteX2" fmla="*/ 806450 w 1647825"/>
              <a:gd name="connsiteY2" fmla="*/ 92464 h 609989"/>
              <a:gd name="connsiteX3" fmla="*/ 1181100 w 1647825"/>
              <a:gd name="connsiteY3" fmla="*/ 389 h 609989"/>
              <a:gd name="connsiteX4" fmla="*/ 1524000 w 1647825"/>
              <a:gd name="connsiteY4" fmla="*/ 187714 h 609989"/>
              <a:gd name="connsiteX5" fmla="*/ 1641475 w 1647825"/>
              <a:gd name="connsiteY5" fmla="*/ 546489 h 609989"/>
              <a:gd name="connsiteX6" fmla="*/ 1647825 w 1647825"/>
              <a:gd name="connsiteY6" fmla="*/ 609989 h 609989"/>
              <a:gd name="connsiteX7" fmla="*/ 0 w 1647825"/>
              <a:gd name="connsiteY7" fmla="*/ 606814 h 609989"/>
              <a:gd name="connsiteX0" fmla="*/ 0 w 1647825"/>
              <a:gd name="connsiteY0" fmla="*/ 606814 h 609989"/>
              <a:gd name="connsiteX1" fmla="*/ 546100 w 1647825"/>
              <a:gd name="connsiteY1" fmla="*/ 286139 h 609989"/>
              <a:gd name="connsiteX2" fmla="*/ 806450 w 1647825"/>
              <a:gd name="connsiteY2" fmla="*/ 92464 h 609989"/>
              <a:gd name="connsiteX3" fmla="*/ 1181100 w 1647825"/>
              <a:gd name="connsiteY3" fmla="*/ 389 h 609989"/>
              <a:gd name="connsiteX4" fmla="*/ 1524000 w 1647825"/>
              <a:gd name="connsiteY4" fmla="*/ 187714 h 609989"/>
              <a:gd name="connsiteX5" fmla="*/ 1641475 w 1647825"/>
              <a:gd name="connsiteY5" fmla="*/ 546489 h 609989"/>
              <a:gd name="connsiteX6" fmla="*/ 1647825 w 1647825"/>
              <a:gd name="connsiteY6" fmla="*/ 609989 h 609989"/>
              <a:gd name="connsiteX7" fmla="*/ 0 w 1647825"/>
              <a:gd name="connsiteY7" fmla="*/ 606814 h 609989"/>
              <a:gd name="connsiteX0" fmla="*/ 0 w 1647825"/>
              <a:gd name="connsiteY0" fmla="*/ 606814 h 609989"/>
              <a:gd name="connsiteX1" fmla="*/ 546100 w 1647825"/>
              <a:gd name="connsiteY1" fmla="*/ 286139 h 609989"/>
              <a:gd name="connsiteX2" fmla="*/ 806450 w 1647825"/>
              <a:gd name="connsiteY2" fmla="*/ 92464 h 609989"/>
              <a:gd name="connsiteX3" fmla="*/ 1181100 w 1647825"/>
              <a:gd name="connsiteY3" fmla="*/ 389 h 609989"/>
              <a:gd name="connsiteX4" fmla="*/ 1524000 w 1647825"/>
              <a:gd name="connsiteY4" fmla="*/ 187714 h 609989"/>
              <a:gd name="connsiteX5" fmla="*/ 1641475 w 1647825"/>
              <a:gd name="connsiteY5" fmla="*/ 546489 h 609989"/>
              <a:gd name="connsiteX6" fmla="*/ 1647825 w 1647825"/>
              <a:gd name="connsiteY6" fmla="*/ 609989 h 609989"/>
              <a:gd name="connsiteX7" fmla="*/ 0 w 1647825"/>
              <a:gd name="connsiteY7" fmla="*/ 606814 h 609989"/>
              <a:gd name="connsiteX0" fmla="*/ 0 w 1647825"/>
              <a:gd name="connsiteY0" fmla="*/ 606814 h 609989"/>
              <a:gd name="connsiteX1" fmla="*/ 546100 w 1647825"/>
              <a:gd name="connsiteY1" fmla="*/ 286139 h 609989"/>
              <a:gd name="connsiteX2" fmla="*/ 806450 w 1647825"/>
              <a:gd name="connsiteY2" fmla="*/ 92464 h 609989"/>
              <a:gd name="connsiteX3" fmla="*/ 1181100 w 1647825"/>
              <a:gd name="connsiteY3" fmla="*/ 389 h 609989"/>
              <a:gd name="connsiteX4" fmla="*/ 1524000 w 1647825"/>
              <a:gd name="connsiteY4" fmla="*/ 187714 h 609989"/>
              <a:gd name="connsiteX5" fmla="*/ 1631950 w 1647825"/>
              <a:gd name="connsiteY5" fmla="*/ 482989 h 609989"/>
              <a:gd name="connsiteX6" fmla="*/ 1647825 w 1647825"/>
              <a:gd name="connsiteY6" fmla="*/ 609989 h 609989"/>
              <a:gd name="connsiteX7" fmla="*/ 0 w 1647825"/>
              <a:gd name="connsiteY7" fmla="*/ 606814 h 609989"/>
              <a:gd name="connsiteX0" fmla="*/ 0 w 1647825"/>
              <a:gd name="connsiteY0" fmla="*/ 606814 h 609989"/>
              <a:gd name="connsiteX1" fmla="*/ 546100 w 1647825"/>
              <a:gd name="connsiteY1" fmla="*/ 286139 h 609989"/>
              <a:gd name="connsiteX2" fmla="*/ 806450 w 1647825"/>
              <a:gd name="connsiteY2" fmla="*/ 92464 h 609989"/>
              <a:gd name="connsiteX3" fmla="*/ 1181100 w 1647825"/>
              <a:gd name="connsiteY3" fmla="*/ 389 h 609989"/>
              <a:gd name="connsiteX4" fmla="*/ 1524000 w 1647825"/>
              <a:gd name="connsiteY4" fmla="*/ 187714 h 609989"/>
              <a:gd name="connsiteX5" fmla="*/ 1631950 w 1647825"/>
              <a:gd name="connsiteY5" fmla="*/ 482989 h 609989"/>
              <a:gd name="connsiteX6" fmla="*/ 1647825 w 1647825"/>
              <a:gd name="connsiteY6" fmla="*/ 609989 h 609989"/>
              <a:gd name="connsiteX7" fmla="*/ 0 w 1647825"/>
              <a:gd name="connsiteY7" fmla="*/ 606814 h 609989"/>
              <a:gd name="connsiteX0" fmla="*/ 0 w 1647825"/>
              <a:gd name="connsiteY0" fmla="*/ 606814 h 609989"/>
              <a:gd name="connsiteX1" fmla="*/ 546100 w 1647825"/>
              <a:gd name="connsiteY1" fmla="*/ 286139 h 609989"/>
              <a:gd name="connsiteX2" fmla="*/ 806450 w 1647825"/>
              <a:gd name="connsiteY2" fmla="*/ 92464 h 609989"/>
              <a:gd name="connsiteX3" fmla="*/ 1181100 w 1647825"/>
              <a:gd name="connsiteY3" fmla="*/ 389 h 609989"/>
              <a:gd name="connsiteX4" fmla="*/ 1524000 w 1647825"/>
              <a:gd name="connsiteY4" fmla="*/ 187714 h 609989"/>
              <a:gd name="connsiteX5" fmla="*/ 1631950 w 1647825"/>
              <a:gd name="connsiteY5" fmla="*/ 482989 h 609989"/>
              <a:gd name="connsiteX6" fmla="*/ 1647825 w 1647825"/>
              <a:gd name="connsiteY6" fmla="*/ 609989 h 609989"/>
              <a:gd name="connsiteX7" fmla="*/ 0 w 1647825"/>
              <a:gd name="connsiteY7" fmla="*/ 606814 h 609989"/>
              <a:gd name="connsiteX0" fmla="*/ 0 w 1647825"/>
              <a:gd name="connsiteY0" fmla="*/ 606814 h 609989"/>
              <a:gd name="connsiteX1" fmla="*/ 546100 w 1647825"/>
              <a:gd name="connsiteY1" fmla="*/ 286139 h 609989"/>
              <a:gd name="connsiteX2" fmla="*/ 806450 w 1647825"/>
              <a:gd name="connsiteY2" fmla="*/ 92464 h 609989"/>
              <a:gd name="connsiteX3" fmla="*/ 1181100 w 1647825"/>
              <a:gd name="connsiteY3" fmla="*/ 389 h 609989"/>
              <a:gd name="connsiteX4" fmla="*/ 1524000 w 1647825"/>
              <a:gd name="connsiteY4" fmla="*/ 187714 h 609989"/>
              <a:gd name="connsiteX5" fmla="*/ 1631950 w 1647825"/>
              <a:gd name="connsiteY5" fmla="*/ 482989 h 609989"/>
              <a:gd name="connsiteX6" fmla="*/ 1647825 w 1647825"/>
              <a:gd name="connsiteY6" fmla="*/ 609989 h 609989"/>
              <a:gd name="connsiteX7" fmla="*/ 0 w 1647825"/>
              <a:gd name="connsiteY7" fmla="*/ 606814 h 609989"/>
              <a:gd name="connsiteX0" fmla="*/ 0 w 1647825"/>
              <a:gd name="connsiteY0" fmla="*/ 606814 h 609989"/>
              <a:gd name="connsiteX1" fmla="*/ 546100 w 1647825"/>
              <a:gd name="connsiteY1" fmla="*/ 286139 h 609989"/>
              <a:gd name="connsiteX2" fmla="*/ 806450 w 1647825"/>
              <a:gd name="connsiteY2" fmla="*/ 92464 h 609989"/>
              <a:gd name="connsiteX3" fmla="*/ 1181100 w 1647825"/>
              <a:gd name="connsiteY3" fmla="*/ 389 h 609989"/>
              <a:gd name="connsiteX4" fmla="*/ 1524000 w 1647825"/>
              <a:gd name="connsiteY4" fmla="*/ 187714 h 609989"/>
              <a:gd name="connsiteX5" fmla="*/ 1631950 w 1647825"/>
              <a:gd name="connsiteY5" fmla="*/ 441714 h 609989"/>
              <a:gd name="connsiteX6" fmla="*/ 1647825 w 1647825"/>
              <a:gd name="connsiteY6" fmla="*/ 609989 h 609989"/>
              <a:gd name="connsiteX7" fmla="*/ 0 w 1647825"/>
              <a:gd name="connsiteY7" fmla="*/ 606814 h 609989"/>
              <a:gd name="connsiteX0" fmla="*/ 0 w 1649620"/>
              <a:gd name="connsiteY0" fmla="*/ 606886 h 610061"/>
              <a:gd name="connsiteX1" fmla="*/ 546100 w 1649620"/>
              <a:gd name="connsiteY1" fmla="*/ 286211 h 610061"/>
              <a:gd name="connsiteX2" fmla="*/ 806450 w 1649620"/>
              <a:gd name="connsiteY2" fmla="*/ 92536 h 610061"/>
              <a:gd name="connsiteX3" fmla="*/ 1181100 w 1649620"/>
              <a:gd name="connsiteY3" fmla="*/ 461 h 610061"/>
              <a:gd name="connsiteX4" fmla="*/ 1479550 w 1649620"/>
              <a:gd name="connsiteY4" fmla="*/ 127461 h 610061"/>
              <a:gd name="connsiteX5" fmla="*/ 1631950 w 1649620"/>
              <a:gd name="connsiteY5" fmla="*/ 441786 h 610061"/>
              <a:gd name="connsiteX6" fmla="*/ 1647825 w 1649620"/>
              <a:gd name="connsiteY6" fmla="*/ 610061 h 610061"/>
              <a:gd name="connsiteX7" fmla="*/ 0 w 1649620"/>
              <a:gd name="connsiteY7" fmla="*/ 606886 h 610061"/>
              <a:gd name="connsiteX0" fmla="*/ 0 w 1649620"/>
              <a:gd name="connsiteY0" fmla="*/ 606886 h 610061"/>
              <a:gd name="connsiteX1" fmla="*/ 546100 w 1649620"/>
              <a:gd name="connsiteY1" fmla="*/ 286211 h 610061"/>
              <a:gd name="connsiteX2" fmla="*/ 806450 w 1649620"/>
              <a:gd name="connsiteY2" fmla="*/ 92536 h 610061"/>
              <a:gd name="connsiteX3" fmla="*/ 1181100 w 1649620"/>
              <a:gd name="connsiteY3" fmla="*/ 461 h 610061"/>
              <a:gd name="connsiteX4" fmla="*/ 1479550 w 1649620"/>
              <a:gd name="connsiteY4" fmla="*/ 127461 h 610061"/>
              <a:gd name="connsiteX5" fmla="*/ 1631950 w 1649620"/>
              <a:gd name="connsiteY5" fmla="*/ 441786 h 610061"/>
              <a:gd name="connsiteX6" fmla="*/ 1647825 w 1649620"/>
              <a:gd name="connsiteY6" fmla="*/ 610061 h 610061"/>
              <a:gd name="connsiteX7" fmla="*/ 0 w 1649620"/>
              <a:gd name="connsiteY7" fmla="*/ 606886 h 610061"/>
              <a:gd name="connsiteX0" fmla="*/ 0 w 1649620"/>
              <a:gd name="connsiteY0" fmla="*/ 606964 h 610139"/>
              <a:gd name="connsiteX1" fmla="*/ 546100 w 1649620"/>
              <a:gd name="connsiteY1" fmla="*/ 286289 h 610139"/>
              <a:gd name="connsiteX2" fmla="*/ 806450 w 1649620"/>
              <a:gd name="connsiteY2" fmla="*/ 92614 h 610139"/>
              <a:gd name="connsiteX3" fmla="*/ 1181100 w 1649620"/>
              <a:gd name="connsiteY3" fmla="*/ 539 h 610139"/>
              <a:gd name="connsiteX4" fmla="*/ 1479550 w 1649620"/>
              <a:gd name="connsiteY4" fmla="*/ 130714 h 610139"/>
              <a:gd name="connsiteX5" fmla="*/ 1631950 w 1649620"/>
              <a:gd name="connsiteY5" fmla="*/ 441864 h 610139"/>
              <a:gd name="connsiteX6" fmla="*/ 1647825 w 1649620"/>
              <a:gd name="connsiteY6" fmla="*/ 610139 h 610139"/>
              <a:gd name="connsiteX7" fmla="*/ 0 w 1649620"/>
              <a:gd name="connsiteY7" fmla="*/ 606964 h 610139"/>
              <a:gd name="connsiteX0" fmla="*/ 0 w 1641834"/>
              <a:gd name="connsiteY0" fmla="*/ 606964 h 610139"/>
              <a:gd name="connsiteX1" fmla="*/ 546100 w 1641834"/>
              <a:gd name="connsiteY1" fmla="*/ 286289 h 610139"/>
              <a:gd name="connsiteX2" fmla="*/ 806450 w 1641834"/>
              <a:gd name="connsiteY2" fmla="*/ 92614 h 610139"/>
              <a:gd name="connsiteX3" fmla="*/ 1181100 w 1641834"/>
              <a:gd name="connsiteY3" fmla="*/ 539 h 610139"/>
              <a:gd name="connsiteX4" fmla="*/ 1479550 w 1641834"/>
              <a:gd name="connsiteY4" fmla="*/ 130714 h 610139"/>
              <a:gd name="connsiteX5" fmla="*/ 1631950 w 1641834"/>
              <a:gd name="connsiteY5" fmla="*/ 441864 h 610139"/>
              <a:gd name="connsiteX6" fmla="*/ 1628775 w 1641834"/>
              <a:gd name="connsiteY6" fmla="*/ 610139 h 610139"/>
              <a:gd name="connsiteX7" fmla="*/ 0 w 1641834"/>
              <a:gd name="connsiteY7" fmla="*/ 606964 h 610139"/>
              <a:gd name="connsiteX0" fmla="*/ 0 w 1647887"/>
              <a:gd name="connsiteY0" fmla="*/ 606964 h 606964"/>
              <a:gd name="connsiteX1" fmla="*/ 546100 w 1647887"/>
              <a:gd name="connsiteY1" fmla="*/ 286289 h 606964"/>
              <a:gd name="connsiteX2" fmla="*/ 806450 w 1647887"/>
              <a:gd name="connsiteY2" fmla="*/ 92614 h 606964"/>
              <a:gd name="connsiteX3" fmla="*/ 1181100 w 1647887"/>
              <a:gd name="connsiteY3" fmla="*/ 539 h 606964"/>
              <a:gd name="connsiteX4" fmla="*/ 1479550 w 1647887"/>
              <a:gd name="connsiteY4" fmla="*/ 130714 h 606964"/>
              <a:gd name="connsiteX5" fmla="*/ 1631950 w 1647887"/>
              <a:gd name="connsiteY5" fmla="*/ 441864 h 606964"/>
              <a:gd name="connsiteX6" fmla="*/ 1644650 w 1647887"/>
              <a:gd name="connsiteY6" fmla="*/ 606964 h 606964"/>
              <a:gd name="connsiteX7" fmla="*/ 0 w 1647887"/>
              <a:gd name="connsiteY7" fmla="*/ 606964 h 606964"/>
              <a:gd name="connsiteX0" fmla="*/ 0 w 1654175"/>
              <a:gd name="connsiteY0" fmla="*/ 606964 h 606964"/>
              <a:gd name="connsiteX1" fmla="*/ 546100 w 1654175"/>
              <a:gd name="connsiteY1" fmla="*/ 286289 h 606964"/>
              <a:gd name="connsiteX2" fmla="*/ 806450 w 1654175"/>
              <a:gd name="connsiteY2" fmla="*/ 92614 h 606964"/>
              <a:gd name="connsiteX3" fmla="*/ 1181100 w 1654175"/>
              <a:gd name="connsiteY3" fmla="*/ 539 h 606964"/>
              <a:gd name="connsiteX4" fmla="*/ 1479550 w 1654175"/>
              <a:gd name="connsiteY4" fmla="*/ 130714 h 606964"/>
              <a:gd name="connsiteX5" fmla="*/ 1631950 w 1654175"/>
              <a:gd name="connsiteY5" fmla="*/ 441864 h 606964"/>
              <a:gd name="connsiteX6" fmla="*/ 1654175 w 1654175"/>
              <a:gd name="connsiteY6" fmla="*/ 606964 h 606964"/>
              <a:gd name="connsiteX7" fmla="*/ 0 w 1654175"/>
              <a:gd name="connsiteY7" fmla="*/ 606964 h 606964"/>
              <a:gd name="connsiteX0" fmla="*/ 0 w 1654175"/>
              <a:gd name="connsiteY0" fmla="*/ 606964 h 606964"/>
              <a:gd name="connsiteX1" fmla="*/ 546100 w 1654175"/>
              <a:gd name="connsiteY1" fmla="*/ 286289 h 606964"/>
              <a:gd name="connsiteX2" fmla="*/ 806450 w 1654175"/>
              <a:gd name="connsiteY2" fmla="*/ 92614 h 606964"/>
              <a:gd name="connsiteX3" fmla="*/ 1181100 w 1654175"/>
              <a:gd name="connsiteY3" fmla="*/ 539 h 606964"/>
              <a:gd name="connsiteX4" fmla="*/ 1479550 w 1654175"/>
              <a:gd name="connsiteY4" fmla="*/ 130714 h 606964"/>
              <a:gd name="connsiteX5" fmla="*/ 1631950 w 1654175"/>
              <a:gd name="connsiteY5" fmla="*/ 441864 h 606964"/>
              <a:gd name="connsiteX6" fmla="*/ 1654175 w 1654175"/>
              <a:gd name="connsiteY6" fmla="*/ 606964 h 606964"/>
              <a:gd name="connsiteX7" fmla="*/ 0 w 1654175"/>
              <a:gd name="connsiteY7" fmla="*/ 606964 h 606964"/>
              <a:gd name="connsiteX0" fmla="*/ 0 w 1654175"/>
              <a:gd name="connsiteY0" fmla="*/ 606964 h 606964"/>
              <a:gd name="connsiteX1" fmla="*/ 546100 w 1654175"/>
              <a:gd name="connsiteY1" fmla="*/ 286289 h 606964"/>
              <a:gd name="connsiteX2" fmla="*/ 806450 w 1654175"/>
              <a:gd name="connsiteY2" fmla="*/ 92614 h 606964"/>
              <a:gd name="connsiteX3" fmla="*/ 1181100 w 1654175"/>
              <a:gd name="connsiteY3" fmla="*/ 539 h 606964"/>
              <a:gd name="connsiteX4" fmla="*/ 1479550 w 1654175"/>
              <a:gd name="connsiteY4" fmla="*/ 130714 h 606964"/>
              <a:gd name="connsiteX5" fmla="*/ 1631950 w 1654175"/>
              <a:gd name="connsiteY5" fmla="*/ 441864 h 606964"/>
              <a:gd name="connsiteX6" fmla="*/ 1654175 w 1654175"/>
              <a:gd name="connsiteY6" fmla="*/ 606964 h 606964"/>
              <a:gd name="connsiteX7" fmla="*/ 0 w 1654175"/>
              <a:gd name="connsiteY7" fmla="*/ 606964 h 606964"/>
              <a:gd name="connsiteX0" fmla="*/ 0 w 1647887"/>
              <a:gd name="connsiteY0" fmla="*/ 606964 h 606964"/>
              <a:gd name="connsiteX1" fmla="*/ 546100 w 1647887"/>
              <a:gd name="connsiteY1" fmla="*/ 286289 h 606964"/>
              <a:gd name="connsiteX2" fmla="*/ 806450 w 1647887"/>
              <a:gd name="connsiteY2" fmla="*/ 92614 h 606964"/>
              <a:gd name="connsiteX3" fmla="*/ 1181100 w 1647887"/>
              <a:gd name="connsiteY3" fmla="*/ 539 h 606964"/>
              <a:gd name="connsiteX4" fmla="*/ 1479550 w 1647887"/>
              <a:gd name="connsiteY4" fmla="*/ 130714 h 606964"/>
              <a:gd name="connsiteX5" fmla="*/ 1631950 w 1647887"/>
              <a:gd name="connsiteY5" fmla="*/ 441864 h 606964"/>
              <a:gd name="connsiteX6" fmla="*/ 1644650 w 1647887"/>
              <a:gd name="connsiteY6" fmla="*/ 606964 h 606964"/>
              <a:gd name="connsiteX7" fmla="*/ 0 w 1647887"/>
              <a:gd name="connsiteY7" fmla="*/ 606964 h 606964"/>
              <a:gd name="connsiteX0" fmla="*/ 0 w 1645466"/>
              <a:gd name="connsiteY0" fmla="*/ 606964 h 606964"/>
              <a:gd name="connsiteX1" fmla="*/ 546100 w 1645466"/>
              <a:gd name="connsiteY1" fmla="*/ 286289 h 606964"/>
              <a:gd name="connsiteX2" fmla="*/ 806450 w 1645466"/>
              <a:gd name="connsiteY2" fmla="*/ 92614 h 606964"/>
              <a:gd name="connsiteX3" fmla="*/ 1181100 w 1645466"/>
              <a:gd name="connsiteY3" fmla="*/ 539 h 606964"/>
              <a:gd name="connsiteX4" fmla="*/ 1479550 w 1645466"/>
              <a:gd name="connsiteY4" fmla="*/ 130714 h 606964"/>
              <a:gd name="connsiteX5" fmla="*/ 1631950 w 1645466"/>
              <a:gd name="connsiteY5" fmla="*/ 441864 h 606964"/>
              <a:gd name="connsiteX6" fmla="*/ 1644650 w 1645466"/>
              <a:gd name="connsiteY6" fmla="*/ 606964 h 606964"/>
              <a:gd name="connsiteX7" fmla="*/ 0 w 1645466"/>
              <a:gd name="connsiteY7" fmla="*/ 606964 h 606964"/>
              <a:gd name="connsiteX0" fmla="*/ 0 w 1685131"/>
              <a:gd name="connsiteY0" fmla="*/ 606964 h 606964"/>
              <a:gd name="connsiteX1" fmla="*/ 546100 w 1685131"/>
              <a:gd name="connsiteY1" fmla="*/ 286289 h 606964"/>
              <a:gd name="connsiteX2" fmla="*/ 806450 w 1685131"/>
              <a:gd name="connsiteY2" fmla="*/ 92614 h 606964"/>
              <a:gd name="connsiteX3" fmla="*/ 1181100 w 1685131"/>
              <a:gd name="connsiteY3" fmla="*/ 539 h 606964"/>
              <a:gd name="connsiteX4" fmla="*/ 1479550 w 1685131"/>
              <a:gd name="connsiteY4" fmla="*/ 130714 h 606964"/>
              <a:gd name="connsiteX5" fmla="*/ 1631950 w 1685131"/>
              <a:gd name="connsiteY5" fmla="*/ 441864 h 606964"/>
              <a:gd name="connsiteX6" fmla="*/ 1685131 w 1685131"/>
              <a:gd name="connsiteY6" fmla="*/ 606964 h 606964"/>
              <a:gd name="connsiteX7" fmla="*/ 0 w 1685131"/>
              <a:gd name="connsiteY7" fmla="*/ 606964 h 606964"/>
              <a:gd name="connsiteX0" fmla="*/ 0 w 1685131"/>
              <a:gd name="connsiteY0" fmla="*/ 606964 h 606964"/>
              <a:gd name="connsiteX1" fmla="*/ 546100 w 1685131"/>
              <a:gd name="connsiteY1" fmla="*/ 286289 h 606964"/>
              <a:gd name="connsiteX2" fmla="*/ 806450 w 1685131"/>
              <a:gd name="connsiteY2" fmla="*/ 92614 h 606964"/>
              <a:gd name="connsiteX3" fmla="*/ 1181100 w 1685131"/>
              <a:gd name="connsiteY3" fmla="*/ 539 h 606964"/>
              <a:gd name="connsiteX4" fmla="*/ 1479550 w 1685131"/>
              <a:gd name="connsiteY4" fmla="*/ 130714 h 606964"/>
              <a:gd name="connsiteX5" fmla="*/ 1631950 w 1685131"/>
              <a:gd name="connsiteY5" fmla="*/ 441864 h 606964"/>
              <a:gd name="connsiteX6" fmla="*/ 1685131 w 1685131"/>
              <a:gd name="connsiteY6" fmla="*/ 606964 h 606964"/>
              <a:gd name="connsiteX7" fmla="*/ 0 w 1685131"/>
              <a:gd name="connsiteY7" fmla="*/ 606964 h 606964"/>
              <a:gd name="connsiteX0" fmla="*/ 0 w 1685131"/>
              <a:gd name="connsiteY0" fmla="*/ 606964 h 606964"/>
              <a:gd name="connsiteX1" fmla="*/ 546100 w 1685131"/>
              <a:gd name="connsiteY1" fmla="*/ 286289 h 606964"/>
              <a:gd name="connsiteX2" fmla="*/ 806450 w 1685131"/>
              <a:gd name="connsiteY2" fmla="*/ 92614 h 606964"/>
              <a:gd name="connsiteX3" fmla="*/ 1181100 w 1685131"/>
              <a:gd name="connsiteY3" fmla="*/ 539 h 606964"/>
              <a:gd name="connsiteX4" fmla="*/ 1479550 w 1685131"/>
              <a:gd name="connsiteY4" fmla="*/ 130714 h 606964"/>
              <a:gd name="connsiteX5" fmla="*/ 1612900 w 1685131"/>
              <a:gd name="connsiteY5" fmla="*/ 384714 h 606964"/>
              <a:gd name="connsiteX6" fmla="*/ 1685131 w 1685131"/>
              <a:gd name="connsiteY6" fmla="*/ 606964 h 606964"/>
              <a:gd name="connsiteX7" fmla="*/ 0 w 1685131"/>
              <a:gd name="connsiteY7" fmla="*/ 606964 h 606964"/>
              <a:gd name="connsiteX0" fmla="*/ 0 w 1685131"/>
              <a:gd name="connsiteY0" fmla="*/ 606964 h 606964"/>
              <a:gd name="connsiteX1" fmla="*/ 546100 w 1685131"/>
              <a:gd name="connsiteY1" fmla="*/ 286289 h 606964"/>
              <a:gd name="connsiteX2" fmla="*/ 806450 w 1685131"/>
              <a:gd name="connsiteY2" fmla="*/ 92614 h 606964"/>
              <a:gd name="connsiteX3" fmla="*/ 1181100 w 1685131"/>
              <a:gd name="connsiteY3" fmla="*/ 539 h 606964"/>
              <a:gd name="connsiteX4" fmla="*/ 1479550 w 1685131"/>
              <a:gd name="connsiteY4" fmla="*/ 130714 h 606964"/>
              <a:gd name="connsiteX5" fmla="*/ 1612900 w 1685131"/>
              <a:gd name="connsiteY5" fmla="*/ 384714 h 606964"/>
              <a:gd name="connsiteX6" fmla="*/ 1685131 w 1685131"/>
              <a:gd name="connsiteY6" fmla="*/ 606964 h 606964"/>
              <a:gd name="connsiteX7" fmla="*/ 0 w 1685131"/>
              <a:gd name="connsiteY7" fmla="*/ 606964 h 606964"/>
              <a:gd name="connsiteX0" fmla="*/ 0 w 1666081"/>
              <a:gd name="connsiteY0" fmla="*/ 606964 h 606964"/>
              <a:gd name="connsiteX1" fmla="*/ 546100 w 1666081"/>
              <a:gd name="connsiteY1" fmla="*/ 286289 h 606964"/>
              <a:gd name="connsiteX2" fmla="*/ 806450 w 1666081"/>
              <a:gd name="connsiteY2" fmla="*/ 92614 h 606964"/>
              <a:gd name="connsiteX3" fmla="*/ 1181100 w 1666081"/>
              <a:gd name="connsiteY3" fmla="*/ 539 h 606964"/>
              <a:gd name="connsiteX4" fmla="*/ 1479550 w 1666081"/>
              <a:gd name="connsiteY4" fmla="*/ 130714 h 606964"/>
              <a:gd name="connsiteX5" fmla="*/ 1612900 w 1666081"/>
              <a:gd name="connsiteY5" fmla="*/ 384714 h 606964"/>
              <a:gd name="connsiteX6" fmla="*/ 1666081 w 1666081"/>
              <a:gd name="connsiteY6" fmla="*/ 606964 h 606964"/>
              <a:gd name="connsiteX7" fmla="*/ 0 w 1666081"/>
              <a:gd name="connsiteY7" fmla="*/ 606964 h 606964"/>
              <a:gd name="connsiteX0" fmla="*/ 0 w 1666081"/>
              <a:gd name="connsiteY0" fmla="*/ 606964 h 606964"/>
              <a:gd name="connsiteX1" fmla="*/ 546100 w 1666081"/>
              <a:gd name="connsiteY1" fmla="*/ 286289 h 606964"/>
              <a:gd name="connsiteX2" fmla="*/ 806450 w 1666081"/>
              <a:gd name="connsiteY2" fmla="*/ 92614 h 606964"/>
              <a:gd name="connsiteX3" fmla="*/ 1181100 w 1666081"/>
              <a:gd name="connsiteY3" fmla="*/ 539 h 606964"/>
              <a:gd name="connsiteX4" fmla="*/ 1479550 w 1666081"/>
              <a:gd name="connsiteY4" fmla="*/ 130714 h 606964"/>
              <a:gd name="connsiteX5" fmla="*/ 1612900 w 1666081"/>
              <a:gd name="connsiteY5" fmla="*/ 384714 h 606964"/>
              <a:gd name="connsiteX6" fmla="*/ 1666081 w 1666081"/>
              <a:gd name="connsiteY6" fmla="*/ 606964 h 606964"/>
              <a:gd name="connsiteX7" fmla="*/ 0 w 1666081"/>
              <a:gd name="connsiteY7" fmla="*/ 606964 h 606964"/>
              <a:gd name="connsiteX0" fmla="*/ 0 w 1666081"/>
              <a:gd name="connsiteY0" fmla="*/ 606654 h 606654"/>
              <a:gd name="connsiteX1" fmla="*/ 546100 w 1666081"/>
              <a:gd name="connsiteY1" fmla="*/ 285979 h 606654"/>
              <a:gd name="connsiteX2" fmla="*/ 806450 w 1666081"/>
              <a:gd name="connsiteY2" fmla="*/ 92304 h 606654"/>
              <a:gd name="connsiteX3" fmla="*/ 1181100 w 1666081"/>
              <a:gd name="connsiteY3" fmla="*/ 229 h 606654"/>
              <a:gd name="connsiteX4" fmla="*/ 1479550 w 1666081"/>
              <a:gd name="connsiteY4" fmla="*/ 130404 h 606654"/>
              <a:gd name="connsiteX5" fmla="*/ 1612900 w 1666081"/>
              <a:gd name="connsiteY5" fmla="*/ 384404 h 606654"/>
              <a:gd name="connsiteX6" fmla="*/ 1666081 w 1666081"/>
              <a:gd name="connsiteY6" fmla="*/ 606654 h 606654"/>
              <a:gd name="connsiteX7" fmla="*/ 0 w 1666081"/>
              <a:gd name="connsiteY7" fmla="*/ 606654 h 606654"/>
              <a:gd name="connsiteX0" fmla="*/ 0 w 1666081"/>
              <a:gd name="connsiteY0" fmla="*/ 601910 h 601910"/>
              <a:gd name="connsiteX1" fmla="*/ 546100 w 1666081"/>
              <a:gd name="connsiteY1" fmla="*/ 281235 h 601910"/>
              <a:gd name="connsiteX2" fmla="*/ 806450 w 1666081"/>
              <a:gd name="connsiteY2" fmla="*/ 87560 h 601910"/>
              <a:gd name="connsiteX3" fmla="*/ 1200150 w 1666081"/>
              <a:gd name="connsiteY3" fmla="*/ 248 h 601910"/>
              <a:gd name="connsiteX4" fmla="*/ 1479550 w 1666081"/>
              <a:gd name="connsiteY4" fmla="*/ 125660 h 601910"/>
              <a:gd name="connsiteX5" fmla="*/ 1612900 w 1666081"/>
              <a:gd name="connsiteY5" fmla="*/ 379660 h 601910"/>
              <a:gd name="connsiteX6" fmla="*/ 1666081 w 1666081"/>
              <a:gd name="connsiteY6" fmla="*/ 601910 h 601910"/>
              <a:gd name="connsiteX7" fmla="*/ 0 w 1666081"/>
              <a:gd name="connsiteY7" fmla="*/ 601910 h 601910"/>
              <a:gd name="connsiteX0" fmla="*/ 0 w 1666081"/>
              <a:gd name="connsiteY0" fmla="*/ 602008 h 602008"/>
              <a:gd name="connsiteX1" fmla="*/ 546100 w 1666081"/>
              <a:gd name="connsiteY1" fmla="*/ 281333 h 602008"/>
              <a:gd name="connsiteX2" fmla="*/ 806450 w 1666081"/>
              <a:gd name="connsiteY2" fmla="*/ 87658 h 602008"/>
              <a:gd name="connsiteX3" fmla="*/ 1200150 w 1666081"/>
              <a:gd name="connsiteY3" fmla="*/ 346 h 602008"/>
              <a:gd name="connsiteX4" fmla="*/ 1479550 w 1666081"/>
              <a:gd name="connsiteY4" fmla="*/ 125758 h 602008"/>
              <a:gd name="connsiteX5" fmla="*/ 1612900 w 1666081"/>
              <a:gd name="connsiteY5" fmla="*/ 379758 h 602008"/>
              <a:gd name="connsiteX6" fmla="*/ 1666081 w 1666081"/>
              <a:gd name="connsiteY6" fmla="*/ 602008 h 602008"/>
              <a:gd name="connsiteX7" fmla="*/ 0 w 1666081"/>
              <a:gd name="connsiteY7" fmla="*/ 602008 h 602008"/>
              <a:gd name="connsiteX0" fmla="*/ 0 w 1666081"/>
              <a:gd name="connsiteY0" fmla="*/ 604280 h 604280"/>
              <a:gd name="connsiteX1" fmla="*/ 546100 w 1666081"/>
              <a:gd name="connsiteY1" fmla="*/ 283605 h 604280"/>
              <a:gd name="connsiteX2" fmla="*/ 806450 w 1666081"/>
              <a:gd name="connsiteY2" fmla="*/ 89930 h 604280"/>
              <a:gd name="connsiteX3" fmla="*/ 1178719 w 1666081"/>
              <a:gd name="connsiteY3" fmla="*/ 237 h 604280"/>
              <a:gd name="connsiteX4" fmla="*/ 1479550 w 1666081"/>
              <a:gd name="connsiteY4" fmla="*/ 128030 h 604280"/>
              <a:gd name="connsiteX5" fmla="*/ 1612900 w 1666081"/>
              <a:gd name="connsiteY5" fmla="*/ 382030 h 604280"/>
              <a:gd name="connsiteX6" fmla="*/ 1666081 w 1666081"/>
              <a:gd name="connsiteY6" fmla="*/ 604280 h 604280"/>
              <a:gd name="connsiteX7" fmla="*/ 0 w 1666081"/>
              <a:gd name="connsiteY7" fmla="*/ 604280 h 604280"/>
              <a:gd name="connsiteX0" fmla="*/ 0 w 1642268"/>
              <a:gd name="connsiteY0" fmla="*/ 604280 h 606661"/>
              <a:gd name="connsiteX1" fmla="*/ 546100 w 1642268"/>
              <a:gd name="connsiteY1" fmla="*/ 283605 h 606661"/>
              <a:gd name="connsiteX2" fmla="*/ 806450 w 1642268"/>
              <a:gd name="connsiteY2" fmla="*/ 89930 h 606661"/>
              <a:gd name="connsiteX3" fmla="*/ 1178719 w 1642268"/>
              <a:gd name="connsiteY3" fmla="*/ 237 h 606661"/>
              <a:gd name="connsiteX4" fmla="*/ 1479550 w 1642268"/>
              <a:gd name="connsiteY4" fmla="*/ 128030 h 606661"/>
              <a:gd name="connsiteX5" fmla="*/ 1612900 w 1642268"/>
              <a:gd name="connsiteY5" fmla="*/ 382030 h 606661"/>
              <a:gd name="connsiteX6" fmla="*/ 1642268 w 1642268"/>
              <a:gd name="connsiteY6" fmla="*/ 606661 h 606661"/>
              <a:gd name="connsiteX7" fmla="*/ 0 w 1642268"/>
              <a:gd name="connsiteY7" fmla="*/ 604280 h 606661"/>
              <a:gd name="connsiteX0" fmla="*/ 0 w 1642900"/>
              <a:gd name="connsiteY0" fmla="*/ 604280 h 606661"/>
              <a:gd name="connsiteX1" fmla="*/ 546100 w 1642900"/>
              <a:gd name="connsiteY1" fmla="*/ 283605 h 606661"/>
              <a:gd name="connsiteX2" fmla="*/ 806450 w 1642900"/>
              <a:gd name="connsiteY2" fmla="*/ 89930 h 606661"/>
              <a:gd name="connsiteX3" fmla="*/ 1178719 w 1642900"/>
              <a:gd name="connsiteY3" fmla="*/ 237 h 606661"/>
              <a:gd name="connsiteX4" fmla="*/ 1479550 w 1642900"/>
              <a:gd name="connsiteY4" fmla="*/ 128030 h 606661"/>
              <a:gd name="connsiteX5" fmla="*/ 1612900 w 1642900"/>
              <a:gd name="connsiteY5" fmla="*/ 382030 h 606661"/>
              <a:gd name="connsiteX6" fmla="*/ 1642268 w 1642900"/>
              <a:gd name="connsiteY6" fmla="*/ 606661 h 606661"/>
              <a:gd name="connsiteX7" fmla="*/ 0 w 1642900"/>
              <a:gd name="connsiteY7" fmla="*/ 604280 h 606661"/>
              <a:gd name="connsiteX0" fmla="*/ 0 w 1642268"/>
              <a:gd name="connsiteY0" fmla="*/ 604280 h 606661"/>
              <a:gd name="connsiteX1" fmla="*/ 546100 w 1642268"/>
              <a:gd name="connsiteY1" fmla="*/ 283605 h 606661"/>
              <a:gd name="connsiteX2" fmla="*/ 806450 w 1642268"/>
              <a:gd name="connsiteY2" fmla="*/ 89930 h 606661"/>
              <a:gd name="connsiteX3" fmla="*/ 1178719 w 1642268"/>
              <a:gd name="connsiteY3" fmla="*/ 237 h 606661"/>
              <a:gd name="connsiteX4" fmla="*/ 1479550 w 1642268"/>
              <a:gd name="connsiteY4" fmla="*/ 128030 h 606661"/>
              <a:gd name="connsiteX5" fmla="*/ 1612900 w 1642268"/>
              <a:gd name="connsiteY5" fmla="*/ 382030 h 606661"/>
              <a:gd name="connsiteX6" fmla="*/ 1642268 w 1642268"/>
              <a:gd name="connsiteY6" fmla="*/ 606661 h 606661"/>
              <a:gd name="connsiteX7" fmla="*/ 0 w 1642268"/>
              <a:gd name="connsiteY7" fmla="*/ 604280 h 606661"/>
              <a:gd name="connsiteX0" fmla="*/ 0 w 1639887"/>
              <a:gd name="connsiteY0" fmla="*/ 604280 h 604280"/>
              <a:gd name="connsiteX1" fmla="*/ 546100 w 1639887"/>
              <a:gd name="connsiteY1" fmla="*/ 283605 h 604280"/>
              <a:gd name="connsiteX2" fmla="*/ 806450 w 1639887"/>
              <a:gd name="connsiteY2" fmla="*/ 89930 h 604280"/>
              <a:gd name="connsiteX3" fmla="*/ 1178719 w 1639887"/>
              <a:gd name="connsiteY3" fmla="*/ 237 h 604280"/>
              <a:gd name="connsiteX4" fmla="*/ 1479550 w 1639887"/>
              <a:gd name="connsiteY4" fmla="*/ 128030 h 604280"/>
              <a:gd name="connsiteX5" fmla="*/ 1612900 w 1639887"/>
              <a:gd name="connsiteY5" fmla="*/ 382030 h 604280"/>
              <a:gd name="connsiteX6" fmla="*/ 1639887 w 1639887"/>
              <a:gd name="connsiteY6" fmla="*/ 604280 h 604280"/>
              <a:gd name="connsiteX7" fmla="*/ 0 w 1639887"/>
              <a:gd name="connsiteY7" fmla="*/ 604280 h 604280"/>
              <a:gd name="connsiteX0" fmla="*/ 0 w 1639922"/>
              <a:gd name="connsiteY0" fmla="*/ 604280 h 604280"/>
              <a:gd name="connsiteX1" fmla="*/ 546100 w 1639922"/>
              <a:gd name="connsiteY1" fmla="*/ 283605 h 604280"/>
              <a:gd name="connsiteX2" fmla="*/ 806450 w 1639922"/>
              <a:gd name="connsiteY2" fmla="*/ 89930 h 604280"/>
              <a:gd name="connsiteX3" fmla="*/ 1178719 w 1639922"/>
              <a:gd name="connsiteY3" fmla="*/ 237 h 604280"/>
              <a:gd name="connsiteX4" fmla="*/ 1479550 w 1639922"/>
              <a:gd name="connsiteY4" fmla="*/ 128030 h 604280"/>
              <a:gd name="connsiteX5" fmla="*/ 1612900 w 1639922"/>
              <a:gd name="connsiteY5" fmla="*/ 382030 h 604280"/>
              <a:gd name="connsiteX6" fmla="*/ 1639887 w 1639922"/>
              <a:gd name="connsiteY6" fmla="*/ 604280 h 604280"/>
              <a:gd name="connsiteX7" fmla="*/ 0 w 1639922"/>
              <a:gd name="connsiteY7" fmla="*/ 604280 h 604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9922" h="604280">
                <a:moveTo>
                  <a:pt x="0" y="604280"/>
                </a:moveTo>
                <a:cubicBezTo>
                  <a:pt x="325437" y="455055"/>
                  <a:pt x="465667" y="359805"/>
                  <a:pt x="546100" y="283605"/>
                </a:cubicBezTo>
                <a:cubicBezTo>
                  <a:pt x="626533" y="207405"/>
                  <a:pt x="701014" y="137158"/>
                  <a:pt x="806450" y="89930"/>
                </a:cubicBezTo>
                <a:cubicBezTo>
                  <a:pt x="911887" y="42702"/>
                  <a:pt x="1030817" y="-3732"/>
                  <a:pt x="1178719" y="237"/>
                </a:cubicBezTo>
                <a:cubicBezTo>
                  <a:pt x="1326621" y="4206"/>
                  <a:pt x="1407187" y="64398"/>
                  <a:pt x="1479550" y="128030"/>
                </a:cubicBezTo>
                <a:cubicBezTo>
                  <a:pt x="1551913" y="191662"/>
                  <a:pt x="1586177" y="302655"/>
                  <a:pt x="1612900" y="382030"/>
                </a:cubicBezTo>
                <a:cubicBezTo>
                  <a:pt x="1639623" y="461405"/>
                  <a:pt x="1640150" y="543692"/>
                  <a:pt x="1639887" y="604280"/>
                </a:cubicBezTo>
                <a:lnTo>
                  <a:pt x="0" y="604280"/>
                </a:lnTo>
                <a:close/>
              </a:path>
            </a:pathLst>
          </a:custGeom>
          <a:solidFill>
            <a:srgbClr val="EE7B34">
              <a:alpha val="5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mc:AlternateContent xmlns:mc="http://schemas.openxmlformats.org/markup-compatibility/2006" xmlns:a14="http://schemas.microsoft.com/office/drawing/2010/main">
        <mc:Choice Requires="a14">
          <p:sp>
            <p:nvSpPr>
              <p:cNvPr id="14" name="TextBox 13"/>
              <p:cNvSpPr txBox="1"/>
              <p:nvPr/>
            </p:nvSpPr>
            <p:spPr>
              <a:xfrm>
                <a:off x="5267326" y="3423110"/>
                <a:ext cx="432048" cy="254274"/>
              </a:xfrm>
              <a:prstGeom prst="rect">
                <a:avLst/>
              </a:prstGeom>
              <a:noFill/>
            </p:spPr>
            <p:txBody>
              <a:bodyPr wrap="none" lIns="0" tIns="0" rIns="0" bIns="0" rtlCol="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acc>
                        <m:accPr>
                          <m:chr m:val="̅"/>
                          <m:ctrlPr>
                            <a:rPr lang="en-US" b="0" i="1" smtClean="0">
                              <a:solidFill>
                                <a:srgbClr val="000000"/>
                              </a:solidFill>
                              <a:latin typeface="Cambria Math" panose="02040503050406030204" pitchFamily="18" charset="0"/>
                            </a:rPr>
                          </m:ctrlPr>
                        </m:accPr>
                        <m:e>
                          <m:r>
                            <a:rPr lang="en-US" b="0" i="1" smtClean="0">
                              <a:solidFill>
                                <a:srgbClr val="000000"/>
                              </a:solidFill>
                              <a:latin typeface="Cambria Math" panose="02040503050406030204" pitchFamily="18" charset="0"/>
                            </a:rPr>
                            <m:t>𝐴</m:t>
                          </m:r>
                        </m:e>
                      </m:acc>
                      <m:r>
                        <a:rPr lang="en-US" b="0" i="1" smtClean="0">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0</m:t>
                      </m:r>
                      <m:r>
                        <a:rPr lang="en-US" b="0" i="1" smtClean="0">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46</m:t>
                      </m:r>
                    </m:oMath>
                  </m:oMathPara>
                </a14:m>
                <a:endParaRPr lang="en-US" dirty="0" smtClean="0">
                  <a:solidFill>
                    <a:srgbClr val="000000"/>
                  </a:solidFill>
                  <a:latin typeface="Humanst521 Lt BT" panose="020B04020202040203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5267326" y="3423110"/>
                <a:ext cx="432048" cy="254274"/>
              </a:xfrm>
              <a:prstGeom prst="rect">
                <a:avLst/>
              </a:prstGeom>
              <a:blipFill>
                <a:blip r:embed="rId6"/>
                <a:stretch>
                  <a:fillRect l="-15493" r="-94366" b="-7317"/>
                </a:stretch>
              </a:blipFill>
            </p:spPr>
            <p:txBody>
              <a:bodyPr/>
              <a:lstStyle/>
              <a:p>
                <a:r>
                  <a:rPr lang="en-US">
                    <a:noFill/>
                  </a:rPr>
                  <a:t> </a:t>
                </a:r>
              </a:p>
            </p:txBody>
          </p:sp>
        </mc:Fallback>
      </mc:AlternateContent>
      <p:cxnSp>
        <p:nvCxnSpPr>
          <p:cNvPr id="15" name="Straight Connector 14"/>
          <p:cNvCxnSpPr/>
          <p:nvPr/>
        </p:nvCxnSpPr>
        <p:spPr bwMode="auto">
          <a:xfrm>
            <a:off x="6087986" y="3550247"/>
            <a:ext cx="1220318" cy="173631"/>
          </a:xfrm>
          <a:prstGeom prst="line">
            <a:avLst/>
          </a:prstGeom>
          <a:solidFill>
            <a:schemeClr val="accent1"/>
          </a:solidFill>
          <a:ln w="9525" cap="flat" cmpd="sng" algn="ctr">
            <a:solidFill>
              <a:srgbClr val="D04729"/>
            </a:solidFill>
            <a:prstDash val="solid"/>
            <a:round/>
            <a:headEnd type="none" w="med" len="med"/>
            <a:tailEnd type="oval" w="med" len="med"/>
          </a:ln>
          <a:effectLst/>
        </p:spPr>
      </p:cxnSp>
    </p:spTree>
    <p:extLst>
      <p:ext uri="{BB962C8B-B14F-4D97-AF65-F5344CB8AC3E}">
        <p14:creationId xmlns:p14="http://schemas.microsoft.com/office/powerpoint/2010/main" val="32515632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1000"/>
                                        <p:tgtEl>
                                          <p:spTgt spid="13"/>
                                        </p:tgtEl>
                                      </p:cBhvr>
                                    </p:animEffect>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13"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2"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34151" y="2650504"/>
            <a:ext cx="2594431" cy="23260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7" name="Rectangle 1"/>
          <p:cNvSpPr>
            <a:spLocks noGrp="1" noChangeArrowheads="1"/>
          </p:cNvSpPr>
          <p:nvPr>
            <p:ph type="title"/>
          </p:nvPr>
        </p:nvSpPr>
        <p:spPr>
          <a:xfrm>
            <a:off x="1979712" y="160686"/>
            <a:ext cx="6942843" cy="85809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en-US" altLang="en-US" dirty="0"/>
              <a:t>Positron Detection for g-2</a:t>
            </a:r>
          </a:p>
        </p:txBody>
      </p:sp>
      <p:pic>
        <p:nvPicPr>
          <p:cNvPr id="24579"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628582" y="555526"/>
            <a:ext cx="2414244" cy="20387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0"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755812" y="2871102"/>
            <a:ext cx="2526389" cy="20299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1" name="Text Box 5"/>
          <p:cNvSpPr txBox="1">
            <a:spLocks noChangeArrowheads="1"/>
          </p:cNvSpPr>
          <p:nvPr/>
        </p:nvSpPr>
        <p:spPr bwMode="auto">
          <a:xfrm>
            <a:off x="534611" y="843558"/>
            <a:ext cx="4766088" cy="4440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6" tIns="46219" rIns="71436" bIns="35718"/>
          <a:lstStyle>
            <a:lvl1pPr marL="215900" indent="-21590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cs typeface="Arial" charset="0"/>
              </a:defRPr>
            </a:lvl1pPr>
            <a:lvl2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cs typeface="Arial" charset="0"/>
              </a:defRPr>
            </a:lvl2pPr>
            <a:lvl3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cs typeface="Arial" charset="0"/>
              </a:defRPr>
            </a:lvl3pPr>
            <a:lvl4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cs typeface="Arial" charset="0"/>
              </a:defRPr>
            </a:lvl4pPr>
            <a:lvl5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cs typeface="Arial"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cs typeface="Arial"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cs typeface="Arial"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cs typeface="Arial"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cs typeface="Arial" charset="0"/>
              </a:defRPr>
            </a:lvl9pPr>
          </a:lstStyle>
          <a:p>
            <a:pPr marL="176213" indent="-176213">
              <a:buSzPct val="45000"/>
              <a:buFont typeface="Wingdings" panose="05000000000000000000" pitchFamily="2" charset="2"/>
              <a:buChar char=""/>
            </a:pPr>
            <a:r>
              <a:rPr lang="en-US" altLang="en-US" sz="1191" dirty="0">
                <a:latin typeface="Humanst521 Lt BT" panose="020B0402020204020304" pitchFamily="34" charset="0"/>
              </a:rPr>
              <a:t>Measurement of g-2 to measure B-field and </a:t>
            </a:r>
            <a:r>
              <a:rPr lang="en-US" altLang="en-US" sz="1191" dirty="0" smtClean="0">
                <a:latin typeface="Humanst521 Lt BT" panose="020B0402020204020304" pitchFamily="34" charset="0"/>
              </a:rPr>
              <a:t>determine voltage </a:t>
            </a:r>
            <a:br>
              <a:rPr lang="en-US" altLang="en-US" sz="1191" dirty="0" smtClean="0">
                <a:latin typeface="Humanst521 Lt BT" panose="020B0402020204020304" pitchFamily="34" charset="0"/>
              </a:rPr>
            </a:br>
            <a:r>
              <a:rPr lang="en-US" altLang="en-US" sz="1191" dirty="0" smtClean="0">
                <a:latin typeface="Humanst521 Lt BT" panose="020B0402020204020304" pitchFamily="34" charset="0"/>
              </a:rPr>
              <a:t>for </a:t>
            </a:r>
            <a:r>
              <a:rPr lang="en-US" altLang="en-US" sz="1191" dirty="0">
                <a:latin typeface="Humanst521 Lt BT" panose="020B0402020204020304" pitchFamily="34" charset="0"/>
              </a:rPr>
              <a:t>frozen spin condition </a:t>
            </a:r>
          </a:p>
          <a:p>
            <a:pPr marL="176213" indent="-176213">
              <a:buSzPct val="45000"/>
              <a:buFont typeface="Wingdings" panose="05000000000000000000" pitchFamily="2" charset="2"/>
              <a:buNone/>
            </a:pPr>
            <a:endParaRPr lang="en-US" altLang="en-US" sz="1191" dirty="0">
              <a:latin typeface="Humanst521 Lt BT" panose="020B0402020204020304" pitchFamily="34" charset="0"/>
            </a:endParaRPr>
          </a:p>
          <a:p>
            <a:pPr marL="176213" indent="-176213">
              <a:buSzPct val="45000"/>
              <a:buFont typeface="Wingdings" panose="05000000000000000000" pitchFamily="2" charset="2"/>
              <a:buChar char=""/>
            </a:pPr>
            <a:r>
              <a:rPr lang="en-US" altLang="en-US" sz="1191" dirty="0">
                <a:latin typeface="Humanst521 Lt BT" panose="020B0402020204020304" pitchFamily="34" charset="0"/>
              </a:rPr>
              <a:t>For Phase I (p = 28MeV) maximum energy is ~68.65 MeV</a:t>
            </a:r>
          </a:p>
          <a:p>
            <a:pPr marL="176213" indent="-176213">
              <a:buSzPct val="45000"/>
              <a:buFont typeface="Wingdings" panose="05000000000000000000" pitchFamily="2" charset="2"/>
              <a:buNone/>
            </a:pPr>
            <a:endParaRPr lang="en-US" altLang="en-US" sz="1191" dirty="0">
              <a:latin typeface="Humanst521 Lt BT" panose="020B0402020204020304" pitchFamily="34" charset="0"/>
            </a:endParaRPr>
          </a:p>
          <a:p>
            <a:pPr marL="176213" indent="-176213">
              <a:buSzPct val="45000"/>
              <a:buFont typeface="Wingdings" panose="05000000000000000000" pitchFamily="2" charset="2"/>
              <a:buChar char=""/>
            </a:pPr>
            <a:r>
              <a:rPr lang="en-US" altLang="en-US" sz="1191" dirty="0">
                <a:latin typeface="Humanst521 Lt BT" panose="020B0402020204020304" pitchFamily="34" charset="0"/>
              </a:rPr>
              <a:t>Positrons with momentum greater than 59 MeV will hit </a:t>
            </a:r>
            <a:r>
              <a:rPr lang="en-US" altLang="en-US" sz="1191" dirty="0" smtClean="0">
                <a:latin typeface="Humanst521 Lt BT" panose="020B0402020204020304" pitchFamily="34" charset="0"/>
              </a:rPr>
              <a:t>the magnet</a:t>
            </a:r>
            <a:br>
              <a:rPr lang="en-US" altLang="en-US" sz="1191" dirty="0" smtClean="0">
                <a:latin typeface="Humanst521 Lt BT" panose="020B0402020204020304" pitchFamily="34" charset="0"/>
              </a:rPr>
            </a:br>
            <a:r>
              <a:rPr lang="en-US" altLang="en-US" sz="1191" dirty="0" smtClean="0">
                <a:latin typeface="Humanst521 Lt BT" panose="020B0402020204020304" pitchFamily="34" charset="0"/>
              </a:rPr>
              <a:t>regardless </a:t>
            </a:r>
            <a:r>
              <a:rPr lang="en-US" altLang="en-US" sz="1191" dirty="0">
                <a:latin typeface="Humanst521 Lt BT" panose="020B0402020204020304" pitchFamily="34" charset="0"/>
              </a:rPr>
              <a:t>of decay direction. </a:t>
            </a:r>
          </a:p>
          <a:p>
            <a:pPr marL="176213" indent="-176213">
              <a:buSzPct val="45000"/>
              <a:buFont typeface="Wingdings" panose="05000000000000000000" pitchFamily="2" charset="2"/>
              <a:buNone/>
            </a:pPr>
            <a:endParaRPr lang="en-US" altLang="en-US" sz="1191" dirty="0">
              <a:latin typeface="Humanst521 Lt BT" panose="020B0402020204020304" pitchFamily="34" charset="0"/>
            </a:endParaRPr>
          </a:p>
          <a:p>
            <a:pPr marL="176213" indent="-176213">
              <a:buSzPct val="45000"/>
              <a:buFont typeface="Wingdings" panose="05000000000000000000" pitchFamily="2" charset="2"/>
              <a:buChar char=""/>
            </a:pPr>
            <a:r>
              <a:rPr lang="en-US" altLang="en-US" sz="1191" dirty="0">
                <a:latin typeface="Humanst521 Lt BT" panose="020B0402020204020304" pitchFamily="34" charset="0"/>
              </a:rPr>
              <a:t>For (31 &lt; p &lt; 59) MeV </a:t>
            </a:r>
            <a:r>
              <a:rPr lang="en-US" altLang="en-US" sz="1191" dirty="0" smtClean="0">
                <a:latin typeface="Humanst521 Lt BT" panose="020B0402020204020304" pitchFamily="34" charset="0"/>
              </a:rPr>
              <a:t>positrons </a:t>
            </a:r>
            <a:br>
              <a:rPr lang="en-US" altLang="en-US" sz="1191" dirty="0" smtClean="0">
                <a:latin typeface="Humanst521 Lt BT" panose="020B0402020204020304" pitchFamily="34" charset="0"/>
              </a:rPr>
            </a:br>
            <a:r>
              <a:rPr lang="en-US" altLang="en-US" sz="1191" dirty="0" smtClean="0">
                <a:latin typeface="Humanst521 Lt BT" panose="020B0402020204020304" pitchFamily="34" charset="0"/>
              </a:rPr>
              <a:t>it </a:t>
            </a:r>
            <a:r>
              <a:rPr lang="en-US" altLang="en-US" sz="1191" dirty="0">
                <a:latin typeface="Humanst521 Lt BT" panose="020B0402020204020304" pitchFamily="34" charset="0"/>
              </a:rPr>
              <a:t>depends on decay direction</a:t>
            </a:r>
          </a:p>
          <a:p>
            <a:pPr marL="176213" indent="-176213">
              <a:buSzPct val="45000"/>
              <a:buFont typeface="Wingdings" panose="05000000000000000000" pitchFamily="2" charset="2"/>
              <a:buNone/>
            </a:pPr>
            <a:endParaRPr lang="en-US" altLang="en-US" sz="1191" dirty="0">
              <a:latin typeface="Humanst521 Lt BT" panose="020B0402020204020304" pitchFamily="34" charset="0"/>
            </a:endParaRPr>
          </a:p>
          <a:p>
            <a:pPr marL="176213" indent="-176213">
              <a:buSzPct val="45000"/>
              <a:buFont typeface="Wingdings" panose="05000000000000000000" pitchFamily="2" charset="2"/>
              <a:buChar char=""/>
            </a:pPr>
            <a:r>
              <a:rPr lang="en-US" altLang="en-US" sz="1191" dirty="0">
                <a:latin typeface="Humanst521 Lt BT" panose="020B0402020204020304" pitchFamily="34" charset="0"/>
              </a:rPr>
              <a:t>Cylindrical (silicon strip</a:t>
            </a:r>
            <a:r>
              <a:rPr lang="en-US" altLang="en-US" sz="1191" dirty="0" smtClean="0">
                <a:latin typeface="Humanst521 Lt BT" panose="020B0402020204020304" pitchFamily="34" charset="0"/>
              </a:rPr>
              <a:t>) tracking </a:t>
            </a:r>
            <a:br>
              <a:rPr lang="en-US" altLang="en-US" sz="1191" dirty="0" smtClean="0">
                <a:latin typeface="Humanst521 Lt BT" panose="020B0402020204020304" pitchFamily="34" charset="0"/>
              </a:rPr>
            </a:br>
            <a:r>
              <a:rPr lang="en-US" altLang="en-US" sz="1191" dirty="0" smtClean="0">
                <a:latin typeface="Humanst521 Lt BT" panose="020B0402020204020304" pitchFamily="34" charset="0"/>
              </a:rPr>
              <a:t>detectors </a:t>
            </a:r>
            <a:r>
              <a:rPr lang="en-US" altLang="en-US" sz="1191" dirty="0">
                <a:latin typeface="Humanst521 Lt BT" panose="020B0402020204020304" pitchFamily="34" charset="0"/>
              </a:rPr>
              <a:t>at r=35 mm,47.5 mm</a:t>
            </a:r>
          </a:p>
          <a:p>
            <a:pPr>
              <a:buSzPct val="45000"/>
              <a:buFont typeface="Wingdings" panose="05000000000000000000" pitchFamily="2" charset="2"/>
              <a:buNone/>
            </a:pPr>
            <a:endParaRPr lang="en-US" altLang="en-US" sz="1191" dirty="0">
              <a:latin typeface="Humanst521 Lt BT" panose="020B0402020204020304" pitchFamily="34" charset="0"/>
            </a:endParaRPr>
          </a:p>
          <a:p>
            <a:pPr>
              <a:buSzPct val="45000"/>
              <a:buFont typeface="Wingdings" panose="05000000000000000000" pitchFamily="2" charset="2"/>
              <a:buNone/>
            </a:pPr>
            <a:endParaRPr lang="en-US" altLang="en-US" sz="1191" dirty="0">
              <a:latin typeface="Humanst521 Lt BT" panose="020B0402020204020304" pitchFamily="34" charset="0"/>
            </a:endParaRPr>
          </a:p>
          <a:p>
            <a:pPr>
              <a:buSzPct val="45000"/>
              <a:buFont typeface="Wingdings" panose="05000000000000000000" pitchFamily="2" charset="2"/>
              <a:buNone/>
            </a:pPr>
            <a:endParaRPr lang="en-US" altLang="en-US" sz="1191" dirty="0">
              <a:latin typeface="Humanst521 Lt BT" panose="020B0402020204020304" pitchFamily="34" charset="0"/>
            </a:endParaRPr>
          </a:p>
          <a:p>
            <a:pPr>
              <a:buSzPct val="45000"/>
              <a:buFont typeface="Wingdings" panose="05000000000000000000" pitchFamily="2" charset="2"/>
              <a:buNone/>
            </a:pPr>
            <a:endParaRPr lang="en-US" altLang="en-US" sz="1191" dirty="0">
              <a:latin typeface="Humanst521 Lt BT" panose="020B0402020204020304" pitchFamily="34" charset="0"/>
            </a:endParaRPr>
          </a:p>
          <a:p>
            <a:pPr>
              <a:buSzPct val="45000"/>
              <a:buFont typeface="Wingdings" panose="05000000000000000000" pitchFamily="2" charset="2"/>
              <a:buNone/>
            </a:pPr>
            <a:endParaRPr lang="en-US" altLang="en-US" sz="1191" dirty="0">
              <a:latin typeface="Humanst521 Lt BT" panose="020B0402020204020304" pitchFamily="34" charset="0"/>
            </a:endParaRPr>
          </a:p>
          <a:p>
            <a:pPr>
              <a:buSzPct val="45000"/>
              <a:buFont typeface="Wingdings" panose="05000000000000000000" pitchFamily="2" charset="2"/>
              <a:buNone/>
            </a:pPr>
            <a:endParaRPr lang="en-US" altLang="en-US" sz="1191" dirty="0">
              <a:latin typeface="Humanst521 Lt BT" panose="020B0402020204020304" pitchFamily="34" charset="0"/>
            </a:endParaRPr>
          </a:p>
          <a:p>
            <a:pPr>
              <a:buSzPct val="45000"/>
              <a:buFont typeface="Wingdings" panose="05000000000000000000" pitchFamily="2" charset="2"/>
              <a:buNone/>
            </a:pPr>
            <a:endParaRPr lang="en-US" altLang="en-US" sz="1191" dirty="0">
              <a:latin typeface="Humanst521 Lt BT" panose="020B0402020204020304" pitchFamily="34" charset="0"/>
            </a:endParaRPr>
          </a:p>
          <a:p>
            <a:pPr>
              <a:buSzPct val="45000"/>
              <a:buFont typeface="Wingdings" panose="05000000000000000000" pitchFamily="2" charset="2"/>
              <a:buNone/>
            </a:pPr>
            <a:endParaRPr lang="en-US" altLang="en-US" sz="1191" dirty="0">
              <a:latin typeface="Humanst521 Lt BT" panose="020B0402020204020304" pitchFamily="34" charset="0"/>
            </a:endParaRPr>
          </a:p>
          <a:p>
            <a:pPr>
              <a:buSzPct val="45000"/>
              <a:buFont typeface="Wingdings" panose="05000000000000000000" pitchFamily="2" charset="2"/>
              <a:buNone/>
            </a:pPr>
            <a:endParaRPr lang="en-US" altLang="en-US" sz="1191" dirty="0">
              <a:latin typeface="Humanst521 Lt BT" panose="020B0402020204020304" pitchFamily="34" charset="0"/>
            </a:endParaRPr>
          </a:p>
          <a:p>
            <a:pPr>
              <a:buSzPct val="45000"/>
              <a:buFont typeface="Wingdings" panose="05000000000000000000" pitchFamily="2" charset="2"/>
              <a:buNone/>
            </a:pPr>
            <a:endParaRPr lang="en-US" altLang="en-US" sz="1191" dirty="0">
              <a:latin typeface="Humanst521 Lt BT" panose="020B0402020204020304" pitchFamily="34" charset="0"/>
            </a:endParaRPr>
          </a:p>
          <a:p>
            <a:pPr>
              <a:buSzPct val="45000"/>
              <a:buFont typeface="Wingdings" panose="05000000000000000000" pitchFamily="2" charset="2"/>
              <a:buNone/>
            </a:pPr>
            <a:endParaRPr lang="en-US" altLang="en-US" sz="1191" dirty="0">
              <a:latin typeface="Humanst521 Lt BT" panose="020B0402020204020304" pitchFamily="34" charset="0"/>
            </a:endParaRPr>
          </a:p>
          <a:p>
            <a:pPr>
              <a:buSzPct val="45000"/>
              <a:buFont typeface="Wingdings" panose="05000000000000000000" pitchFamily="2" charset="2"/>
              <a:buNone/>
            </a:pPr>
            <a:endParaRPr lang="en-US" altLang="en-US" sz="1191" dirty="0">
              <a:latin typeface="Humanst521 Lt BT" panose="020B0402020204020304" pitchFamily="34" charset="0"/>
            </a:endParaRPr>
          </a:p>
          <a:p>
            <a:pPr>
              <a:buSzPct val="45000"/>
              <a:buFont typeface="Wingdings" panose="05000000000000000000" pitchFamily="2" charset="2"/>
              <a:buNone/>
            </a:pPr>
            <a:endParaRPr lang="en-US" altLang="en-US" sz="1191" dirty="0">
              <a:latin typeface="Humanst521 Lt BT" panose="020B0402020204020304" pitchFamily="34" charset="0"/>
            </a:endParaRPr>
          </a:p>
          <a:p>
            <a:pPr>
              <a:buSzPct val="45000"/>
              <a:buFont typeface="Wingdings" panose="05000000000000000000" pitchFamily="2" charset="2"/>
              <a:buNone/>
            </a:pPr>
            <a:endParaRPr lang="en-US" altLang="en-US" sz="1191" dirty="0">
              <a:latin typeface="Humanst521 Lt BT" panose="020B0402020204020304" pitchFamily="34" charset="0"/>
            </a:endParaRPr>
          </a:p>
          <a:p>
            <a:pPr>
              <a:buSzPct val="45000"/>
              <a:buFont typeface="Wingdings" panose="05000000000000000000" pitchFamily="2" charset="2"/>
              <a:buChar char=""/>
            </a:pPr>
            <a:r>
              <a:rPr lang="en-US" altLang="en-US" sz="1191" dirty="0">
                <a:latin typeface="Humanst521 Lt BT" panose="020B0402020204020304" pitchFamily="34" charset="0"/>
              </a:rPr>
              <a:t>At least 3 hits needed to get a track</a:t>
            </a:r>
          </a:p>
        </p:txBody>
      </p:sp>
      <p:sp>
        <p:nvSpPr>
          <p:cNvPr id="24583" name="Text Box 7"/>
          <p:cNvSpPr txBox="1">
            <a:spLocks noChangeArrowheads="1"/>
          </p:cNvSpPr>
          <p:nvPr/>
        </p:nvSpPr>
        <p:spPr bwMode="auto">
          <a:xfrm>
            <a:off x="8117135" y="4858731"/>
            <a:ext cx="343992" cy="274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6" tIns="48319" rIns="71436" bIns="35718"/>
          <a:lstStyle/>
          <a:p>
            <a:r>
              <a:rPr lang="en-US" altLang="en-US" sz="1270" b="1" dirty="0">
                <a:solidFill>
                  <a:srgbClr val="000000"/>
                </a:solidFill>
                <a:latin typeface="Humanst521 Lt BT" panose="020B0402020204020304" pitchFamily="34" charset="0"/>
              </a:rPr>
              <a:t>22</a:t>
            </a:r>
          </a:p>
        </p:txBody>
      </p:sp>
      <p:sp>
        <p:nvSpPr>
          <p:cNvPr id="24584" name="Text Box 8"/>
          <p:cNvSpPr txBox="1">
            <a:spLocks noChangeArrowheads="1"/>
          </p:cNvSpPr>
          <p:nvPr/>
        </p:nvSpPr>
        <p:spPr bwMode="auto">
          <a:xfrm>
            <a:off x="5986580" y="4889207"/>
            <a:ext cx="1466691" cy="2079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6" tIns="44119" rIns="71436" bIns="35718"/>
          <a:lstStyle>
            <a:lvl1pPr marL="215900" indent="-215900">
              <a:tabLst>
                <a:tab pos="723900" algn="l"/>
                <a:tab pos="1447800" algn="l"/>
              </a:tabLst>
              <a:defRPr>
                <a:solidFill>
                  <a:srgbClr val="000000"/>
                </a:solidFill>
                <a:latin typeface="arial" panose="020B0604020202020204" pitchFamily="34" charset="0"/>
                <a:cs typeface="Arial" charset="0"/>
              </a:defRPr>
            </a:lvl1pPr>
            <a:lvl2pPr>
              <a:tabLst>
                <a:tab pos="723900" algn="l"/>
                <a:tab pos="1447800" algn="l"/>
              </a:tabLst>
              <a:defRPr>
                <a:solidFill>
                  <a:srgbClr val="000000"/>
                </a:solidFill>
                <a:latin typeface="arial" panose="020B0604020202020204" pitchFamily="34" charset="0"/>
                <a:cs typeface="Arial" charset="0"/>
              </a:defRPr>
            </a:lvl2pPr>
            <a:lvl3pPr>
              <a:tabLst>
                <a:tab pos="723900" algn="l"/>
                <a:tab pos="1447800" algn="l"/>
              </a:tabLst>
              <a:defRPr>
                <a:solidFill>
                  <a:srgbClr val="000000"/>
                </a:solidFill>
                <a:latin typeface="arial" panose="020B0604020202020204" pitchFamily="34" charset="0"/>
                <a:cs typeface="Arial" charset="0"/>
              </a:defRPr>
            </a:lvl3pPr>
            <a:lvl4pPr>
              <a:tabLst>
                <a:tab pos="723900" algn="l"/>
                <a:tab pos="1447800" algn="l"/>
              </a:tabLst>
              <a:defRPr>
                <a:solidFill>
                  <a:srgbClr val="000000"/>
                </a:solidFill>
                <a:latin typeface="arial" panose="020B0604020202020204" pitchFamily="34" charset="0"/>
                <a:cs typeface="Arial" charset="0"/>
              </a:defRPr>
            </a:lvl4pPr>
            <a:lvl5pPr>
              <a:tabLst>
                <a:tab pos="723900" algn="l"/>
                <a:tab pos="1447800" algn="l"/>
              </a:tabLst>
              <a:defRPr>
                <a:solidFill>
                  <a:srgbClr val="000000"/>
                </a:solidFill>
                <a:latin typeface="arial" panose="020B0604020202020204" pitchFamily="34" charset="0"/>
                <a:cs typeface="Arial"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charset="0"/>
              </a:defRPr>
            </a:lvl9pPr>
          </a:lstStyle>
          <a:p>
            <a:pPr>
              <a:buSzPct val="45000"/>
              <a:buFont typeface="Wingdings" panose="05000000000000000000" pitchFamily="2" charset="2"/>
              <a:buNone/>
            </a:pPr>
            <a:r>
              <a:rPr lang="en-US" altLang="en-US" sz="952" dirty="0">
                <a:latin typeface="Humanst521 Lt BT" panose="020B0402020204020304" pitchFamily="34" charset="0"/>
              </a:rPr>
              <a:t>(courtesy J. Price)</a:t>
            </a:r>
          </a:p>
        </p:txBody>
      </p:sp>
    </p:spTree>
    <p:extLst>
      <p:ext uri="{BB962C8B-B14F-4D97-AF65-F5344CB8AC3E}">
        <p14:creationId xmlns:p14="http://schemas.microsoft.com/office/powerpoint/2010/main" val="33608564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1979712" y="196568"/>
            <a:ext cx="6942843" cy="85809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en-US" altLang="en-US" dirty="0"/>
              <a:t>Positron Detection for EDM</a:t>
            </a:r>
          </a:p>
        </p:txBody>
      </p:sp>
      <p:pic>
        <p:nvPicPr>
          <p:cNvPr id="25603"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53054" y="864391"/>
            <a:ext cx="2283200" cy="24016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4"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09826" y="2959844"/>
            <a:ext cx="3462601" cy="21836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5" name="Text Box 5"/>
          <p:cNvSpPr txBox="1">
            <a:spLocks noChangeArrowheads="1"/>
          </p:cNvSpPr>
          <p:nvPr/>
        </p:nvSpPr>
        <p:spPr bwMode="auto">
          <a:xfrm>
            <a:off x="755576" y="799500"/>
            <a:ext cx="4310991" cy="1900146"/>
          </a:xfrm>
          <a:prstGeom prst="rect">
            <a:avLst/>
          </a:prstGeom>
        </p:spPr>
        <p:txBody>
          <a:bodyPr vert="horz" lIns="0" tIns="0" rIns="0" bIns="0" rtlCol="0">
            <a:noAutofit/>
          </a:bodyPr>
          <a:lstStyle>
            <a:lvl1pPr marL="0" indent="0" eaLnBrk="1" hangingPunct="1">
              <a:lnSpc>
                <a:spcPct val="110000"/>
              </a:lnSpc>
              <a:spcBef>
                <a:spcPct val="0"/>
              </a:spcBef>
              <a:buClr>
                <a:schemeClr val="tx1"/>
              </a:buClr>
              <a:buFont typeface="Arial" panose="020B0604020202020204" pitchFamily="34" charset="0"/>
              <a:buNone/>
              <a:defRPr sz="1700" spc="0" baseline="0">
                <a:latin typeface="Humanst521 Lt BT" panose="020B0402020204020304" pitchFamily="34" charset="0"/>
                <a:ea typeface="+mn-ea"/>
                <a:cs typeface="+mn-cs"/>
              </a:defRPr>
            </a:lvl1pPr>
            <a:lvl2pPr marL="355582" lvl="1" indent="-177792" eaLnBrk="1" hangingPunct="1">
              <a:lnSpc>
                <a:spcPct val="110000"/>
              </a:lnSpc>
              <a:spcBef>
                <a:spcPct val="0"/>
              </a:spcBef>
              <a:buClr>
                <a:schemeClr val="tx1"/>
              </a:buClr>
              <a:buSzPct val="100000"/>
              <a:buFont typeface="Symbol" panose="05050102010706020507" pitchFamily="18" charset="2"/>
              <a:buChar char="-"/>
              <a:defRPr sz="1700" spc="0" baseline="0">
                <a:latin typeface="Humanst521 Lt BT" panose="020B0402020204020304" pitchFamily="34" charset="0"/>
                <a:ea typeface="+mn-ea"/>
                <a:cs typeface="+mn-cs"/>
              </a:defRPr>
            </a:lvl2pPr>
            <a:lvl3pPr marL="539724" indent="-184142" eaLnBrk="1" hangingPunct="1">
              <a:lnSpc>
                <a:spcPct val="110000"/>
              </a:lnSpc>
              <a:spcBef>
                <a:spcPct val="0"/>
              </a:spcBef>
              <a:buFont typeface="Symbol" panose="05050102010706020507" pitchFamily="18" charset="2"/>
              <a:buChar char="-"/>
              <a:defRPr sz="1700" spc="0" baseline="0">
                <a:latin typeface="Humanst521 Lt BT" panose="020B0402020204020304" pitchFamily="34" charset="0"/>
                <a:ea typeface="ＭＳ Ｐゴシック" charset="-128"/>
                <a:cs typeface="ＭＳ Ｐゴシック" charset="-128"/>
              </a:defRPr>
            </a:lvl3pPr>
            <a:lvl4pPr marL="717515" indent="-177792" eaLnBrk="1" hangingPunct="1">
              <a:lnSpc>
                <a:spcPct val="110000"/>
              </a:lnSpc>
              <a:spcBef>
                <a:spcPct val="0"/>
              </a:spcBef>
              <a:buFont typeface="Symbol" panose="05050102010706020507" pitchFamily="18" charset="2"/>
              <a:buChar char="-"/>
              <a:defRPr sz="1700" spc="0" baseline="0">
                <a:latin typeface="Humanst521 Lt BT" panose="020B0402020204020304" pitchFamily="34" charset="0"/>
                <a:ea typeface="ＭＳ Ｐゴシック" charset="0"/>
                <a:cs typeface="ＭＳ Ｐゴシック" charset="0"/>
              </a:defRPr>
            </a:lvl4pPr>
            <a:lvl5pPr marL="895306" indent="-177792" eaLnBrk="1" hangingPunct="1">
              <a:lnSpc>
                <a:spcPct val="110000"/>
              </a:lnSpc>
              <a:spcBef>
                <a:spcPct val="0"/>
              </a:spcBef>
              <a:buFont typeface="Symbol" panose="05050102010706020507" pitchFamily="18" charset="2"/>
              <a:buChar char="-"/>
              <a:defRPr sz="1700" spc="0" baseline="0">
                <a:latin typeface="Humanst521 Lt BT" panose="020B0402020204020304" pitchFamily="34" charset="0"/>
                <a:ea typeface="+mn-ea"/>
                <a:cs typeface="ＭＳ Ｐゴシック" charset="0"/>
              </a:defRPr>
            </a:lvl5pPr>
            <a:lvl6pPr marL="1074685" indent="-179380" fontAlgn="base">
              <a:lnSpc>
                <a:spcPct val="110000"/>
              </a:lnSpc>
              <a:spcBef>
                <a:spcPct val="0"/>
              </a:spcBef>
              <a:spcAft>
                <a:spcPct val="0"/>
              </a:spcAft>
              <a:buFont typeface="Symbol" panose="05050102010706020507" pitchFamily="18" charset="2"/>
              <a:buChar char="-"/>
              <a:defRPr sz="1500">
                <a:latin typeface="Humanst521 Lt BT" panose="020B0402020204020304" pitchFamily="34" charset="0"/>
                <a:ea typeface="+mn-ea"/>
              </a:defRPr>
            </a:lvl6pPr>
            <a:lvl7pPr marL="1257238" indent="-182554" fontAlgn="base">
              <a:lnSpc>
                <a:spcPct val="110000"/>
              </a:lnSpc>
              <a:spcBef>
                <a:spcPct val="0"/>
              </a:spcBef>
              <a:spcAft>
                <a:spcPct val="0"/>
              </a:spcAft>
              <a:buFont typeface="Symbol" panose="05050102010706020507" pitchFamily="18" charset="2"/>
              <a:buChar char="-"/>
              <a:defRPr sz="1500">
                <a:latin typeface="Humanst521 Lt BT" panose="020B0402020204020304" pitchFamily="34" charset="0"/>
                <a:ea typeface="+mn-ea"/>
              </a:defRPr>
            </a:lvl7pPr>
            <a:lvl8pPr marL="1436616" indent="-179380" fontAlgn="base">
              <a:lnSpc>
                <a:spcPct val="110000"/>
              </a:lnSpc>
              <a:spcBef>
                <a:spcPct val="0"/>
              </a:spcBef>
              <a:spcAft>
                <a:spcPct val="0"/>
              </a:spcAft>
              <a:buFont typeface="Symbol" panose="05050102010706020507" pitchFamily="18" charset="2"/>
              <a:buChar char="-"/>
              <a:defRPr sz="1500">
                <a:latin typeface="Humanst521 Lt BT" panose="020B0402020204020304" pitchFamily="34" charset="0"/>
                <a:ea typeface="+mn-ea"/>
              </a:defRPr>
            </a:lvl8pPr>
            <a:lvl9pPr marL="1614408" indent="-177792" fontAlgn="base">
              <a:lnSpc>
                <a:spcPct val="110000"/>
              </a:lnSpc>
              <a:spcBef>
                <a:spcPct val="0"/>
              </a:spcBef>
              <a:spcAft>
                <a:spcPct val="0"/>
              </a:spcAft>
              <a:buFont typeface="Symbol" panose="05050102010706020507" pitchFamily="18" charset="2"/>
              <a:buChar char="-"/>
              <a:defRPr sz="1500">
                <a:latin typeface="Humanst521 Lt BT" panose="020B0402020204020304" pitchFamily="34" charset="0"/>
                <a:ea typeface="+mn-ea"/>
              </a:defRPr>
            </a:lvl9pPr>
          </a:lstStyle>
          <a:p>
            <a:pPr marL="285750" indent="-285750">
              <a:buFont typeface="Arial" panose="020B0604020202020204" pitchFamily="34" charset="0"/>
              <a:buChar char="•"/>
            </a:pPr>
            <a:r>
              <a:rPr lang="en-US" altLang="en-US" sz="1600" dirty="0"/>
              <a:t>For EDM signal, detect up-down asymmetry in photons</a:t>
            </a:r>
          </a:p>
          <a:p>
            <a:endParaRPr lang="en-US" altLang="en-US" sz="1600" dirty="0"/>
          </a:p>
          <a:p>
            <a:pPr marL="285750" indent="-285750">
              <a:buFont typeface="Arial" panose="020B0604020202020204" pitchFamily="34" charset="0"/>
              <a:buChar char="•"/>
            </a:pPr>
            <a:r>
              <a:rPr lang="en-US" altLang="en-US" sz="1600" dirty="0"/>
              <a:t>Double barrel </a:t>
            </a:r>
            <a:r>
              <a:rPr lang="en-US" altLang="en-US" sz="1600" dirty="0" err="1" smtClean="0"/>
              <a:t>Scifi</a:t>
            </a:r>
            <a:r>
              <a:rPr lang="en-US" altLang="en-US" sz="1600" dirty="0" smtClean="0"/>
              <a:t> </a:t>
            </a:r>
            <a:r>
              <a:rPr lang="en-US" altLang="en-US" sz="1600" dirty="0"/>
              <a:t>tracker, radius of the inner </a:t>
            </a:r>
            <a:r>
              <a:rPr lang="en-US" altLang="en-US" sz="1600" dirty="0" smtClean="0"/>
              <a:t>detector currently </a:t>
            </a:r>
            <a:r>
              <a:rPr lang="en-US" altLang="en-US" sz="1600" dirty="0"/>
              <a:t>equal to 50 mm</a:t>
            </a:r>
          </a:p>
          <a:p>
            <a:pPr marL="285750" indent="-285750">
              <a:buFont typeface="Arial" panose="020B0604020202020204" pitchFamily="34" charset="0"/>
              <a:buChar char="•"/>
            </a:pPr>
            <a:r>
              <a:rPr lang="en-US" altLang="en-US" sz="1600" dirty="0"/>
              <a:t>Bundles of fibers with good resolution </a:t>
            </a:r>
          </a:p>
          <a:p>
            <a:pPr lvl="1"/>
            <a:r>
              <a:rPr lang="en-US" altLang="en-US" sz="1400" dirty="0"/>
              <a:t>transverse and longitudinal </a:t>
            </a:r>
            <a:r>
              <a:rPr lang="en-US" altLang="en-US" sz="1400" dirty="0" smtClean="0"/>
              <a:t>fibers</a:t>
            </a:r>
          </a:p>
          <a:p>
            <a:pPr lvl="1"/>
            <a:r>
              <a:rPr lang="en-US" altLang="en-US" sz="1400" dirty="0" smtClean="0"/>
              <a:t>transverse </a:t>
            </a:r>
            <a:r>
              <a:rPr lang="en-US" altLang="en-US" sz="1400" dirty="0"/>
              <a:t>fibers with longitudinal straw/pix</a:t>
            </a:r>
          </a:p>
        </p:txBody>
      </p:sp>
      <p:sp>
        <p:nvSpPr>
          <p:cNvPr id="25606" name="Text Box 6"/>
          <p:cNvSpPr txBox="1">
            <a:spLocks noChangeArrowheads="1"/>
          </p:cNvSpPr>
          <p:nvPr/>
        </p:nvSpPr>
        <p:spPr bwMode="auto">
          <a:xfrm>
            <a:off x="4820859" y="3444962"/>
            <a:ext cx="4101696" cy="1494412"/>
          </a:xfrm>
          <a:prstGeom prst="rect">
            <a:avLst/>
          </a:prstGeom>
        </p:spPr>
        <p:txBody>
          <a:bodyPr vert="horz" lIns="0" tIns="0" rIns="0" bIns="0" rtlCol="0">
            <a:noAutofit/>
          </a:bodyPr>
          <a:lstStyle>
            <a:defPPr>
              <a:defRPr lang="de-CH"/>
            </a:defPPr>
            <a:lvl1pPr marL="285750" indent="-285750" eaLnBrk="1" hangingPunct="1">
              <a:lnSpc>
                <a:spcPct val="110000"/>
              </a:lnSpc>
              <a:spcBef>
                <a:spcPct val="0"/>
              </a:spcBef>
              <a:buClr>
                <a:schemeClr val="tx1"/>
              </a:buClr>
              <a:buFont typeface="Arial" panose="020B0604020202020204" pitchFamily="34" charset="0"/>
              <a:buChar char="•"/>
              <a:defRPr spc="0" baseline="0">
                <a:latin typeface="Humanst521 Lt BT" panose="020B0402020204020304" pitchFamily="34" charset="0"/>
                <a:ea typeface="+mn-ea"/>
                <a:cs typeface="+mn-cs"/>
              </a:defRPr>
            </a:lvl1pPr>
            <a:lvl2pPr marL="355582" lvl="1" indent="-177792" eaLnBrk="1" hangingPunct="1">
              <a:lnSpc>
                <a:spcPct val="110000"/>
              </a:lnSpc>
              <a:spcBef>
                <a:spcPct val="0"/>
              </a:spcBef>
              <a:buClr>
                <a:schemeClr val="tx1"/>
              </a:buClr>
              <a:buSzPct val="100000"/>
              <a:buFont typeface="Symbol" panose="05050102010706020507" pitchFamily="18" charset="2"/>
              <a:buChar char="-"/>
              <a:defRPr sz="1400" spc="0" baseline="0">
                <a:latin typeface="Humanst521 Lt BT" panose="020B0402020204020304" pitchFamily="34" charset="0"/>
                <a:ea typeface="+mn-ea"/>
                <a:cs typeface="+mn-cs"/>
              </a:defRPr>
            </a:lvl2pPr>
            <a:lvl3pPr marL="539724" indent="-184142" eaLnBrk="1" hangingPunct="1">
              <a:lnSpc>
                <a:spcPct val="110000"/>
              </a:lnSpc>
              <a:spcBef>
                <a:spcPct val="0"/>
              </a:spcBef>
              <a:buFont typeface="Symbol" panose="05050102010706020507" pitchFamily="18" charset="2"/>
              <a:buChar char="-"/>
              <a:defRPr sz="1700" spc="0" baseline="0">
                <a:latin typeface="Humanst521 Lt BT" panose="020B0402020204020304" pitchFamily="34" charset="0"/>
                <a:ea typeface="ＭＳ Ｐゴシック" charset="-128"/>
                <a:cs typeface="ＭＳ Ｐゴシック" charset="-128"/>
              </a:defRPr>
            </a:lvl3pPr>
            <a:lvl4pPr marL="717515" indent="-177792" eaLnBrk="1" hangingPunct="1">
              <a:lnSpc>
                <a:spcPct val="110000"/>
              </a:lnSpc>
              <a:spcBef>
                <a:spcPct val="0"/>
              </a:spcBef>
              <a:buFont typeface="Symbol" panose="05050102010706020507" pitchFamily="18" charset="2"/>
              <a:buChar char="-"/>
              <a:defRPr sz="1700" spc="0" baseline="0">
                <a:latin typeface="Humanst521 Lt BT" panose="020B0402020204020304" pitchFamily="34" charset="0"/>
                <a:ea typeface="ＭＳ Ｐゴシック" charset="0"/>
                <a:cs typeface="ＭＳ Ｐゴシック" charset="0"/>
              </a:defRPr>
            </a:lvl4pPr>
            <a:lvl5pPr marL="895306" indent="-177792" eaLnBrk="1" hangingPunct="1">
              <a:lnSpc>
                <a:spcPct val="110000"/>
              </a:lnSpc>
              <a:spcBef>
                <a:spcPct val="0"/>
              </a:spcBef>
              <a:buFont typeface="Symbol" panose="05050102010706020507" pitchFamily="18" charset="2"/>
              <a:buChar char="-"/>
              <a:defRPr sz="1700" spc="0" baseline="0">
                <a:latin typeface="Humanst521 Lt BT" panose="020B0402020204020304" pitchFamily="34" charset="0"/>
                <a:ea typeface="+mn-ea"/>
                <a:cs typeface="ＭＳ Ｐゴシック" charset="0"/>
              </a:defRPr>
            </a:lvl5pPr>
            <a:lvl6pPr marL="1074685" indent="-179380" fontAlgn="base">
              <a:lnSpc>
                <a:spcPct val="110000"/>
              </a:lnSpc>
              <a:spcBef>
                <a:spcPct val="0"/>
              </a:spcBef>
              <a:spcAft>
                <a:spcPct val="0"/>
              </a:spcAft>
              <a:buFont typeface="Symbol" panose="05050102010706020507" pitchFamily="18" charset="2"/>
              <a:buChar char="-"/>
              <a:defRPr sz="1500">
                <a:latin typeface="Humanst521 Lt BT" panose="020B0402020204020304" pitchFamily="34" charset="0"/>
                <a:ea typeface="+mn-ea"/>
              </a:defRPr>
            </a:lvl6pPr>
            <a:lvl7pPr marL="1257238" indent="-182554" fontAlgn="base">
              <a:lnSpc>
                <a:spcPct val="110000"/>
              </a:lnSpc>
              <a:spcBef>
                <a:spcPct val="0"/>
              </a:spcBef>
              <a:spcAft>
                <a:spcPct val="0"/>
              </a:spcAft>
              <a:buFont typeface="Symbol" panose="05050102010706020507" pitchFamily="18" charset="2"/>
              <a:buChar char="-"/>
              <a:defRPr sz="1500">
                <a:latin typeface="Humanst521 Lt BT" panose="020B0402020204020304" pitchFamily="34" charset="0"/>
                <a:ea typeface="+mn-ea"/>
              </a:defRPr>
            </a:lvl7pPr>
            <a:lvl8pPr marL="1436616" indent="-179380" fontAlgn="base">
              <a:lnSpc>
                <a:spcPct val="110000"/>
              </a:lnSpc>
              <a:spcBef>
                <a:spcPct val="0"/>
              </a:spcBef>
              <a:spcAft>
                <a:spcPct val="0"/>
              </a:spcAft>
              <a:buFont typeface="Symbol" panose="05050102010706020507" pitchFamily="18" charset="2"/>
              <a:buChar char="-"/>
              <a:defRPr sz="1500">
                <a:latin typeface="Humanst521 Lt BT" panose="020B0402020204020304" pitchFamily="34" charset="0"/>
                <a:ea typeface="+mn-ea"/>
              </a:defRPr>
            </a:lvl8pPr>
            <a:lvl9pPr marL="1614408" indent="-177792" fontAlgn="base">
              <a:lnSpc>
                <a:spcPct val="110000"/>
              </a:lnSpc>
              <a:spcBef>
                <a:spcPct val="0"/>
              </a:spcBef>
              <a:spcAft>
                <a:spcPct val="0"/>
              </a:spcAft>
              <a:buFont typeface="Symbol" panose="05050102010706020507" pitchFamily="18" charset="2"/>
              <a:buChar char="-"/>
              <a:defRPr sz="1500">
                <a:latin typeface="Humanst521 Lt BT" panose="020B0402020204020304" pitchFamily="34" charset="0"/>
                <a:ea typeface="+mn-ea"/>
              </a:defRPr>
            </a:lvl9pPr>
          </a:lstStyle>
          <a:p>
            <a:r>
              <a:rPr lang="en-US" altLang="en-US" sz="1400" dirty="0"/>
              <a:t>Photon time and </a:t>
            </a:r>
            <a:r>
              <a:rPr lang="en-US" altLang="en-US" sz="1400" dirty="0" smtClean="0"/>
              <a:t>position (longitudinal </a:t>
            </a:r>
            <a:r>
              <a:rPr lang="en-US" altLang="en-US" sz="1400" dirty="0"/>
              <a:t>info on internal barrel</a:t>
            </a:r>
            <a:r>
              <a:rPr lang="en-US" altLang="en-US" sz="1400" dirty="0" smtClean="0"/>
              <a:t>)</a:t>
            </a:r>
            <a:endParaRPr lang="en-US" altLang="en-US" sz="1400" dirty="0"/>
          </a:p>
          <a:p>
            <a:r>
              <a:rPr lang="en-US" altLang="en-US" sz="1400" dirty="0"/>
              <a:t>Large number of readout </a:t>
            </a:r>
            <a:r>
              <a:rPr lang="en-US" altLang="en-US" sz="1400" dirty="0" smtClean="0"/>
              <a:t>channel a challenge</a:t>
            </a:r>
            <a:endParaRPr lang="en-US" altLang="en-US" sz="1400" dirty="0"/>
          </a:p>
          <a:p>
            <a:r>
              <a:rPr lang="en-US" altLang="en-US" sz="1400" dirty="0"/>
              <a:t>Considering other possible geometries</a:t>
            </a:r>
          </a:p>
        </p:txBody>
      </p:sp>
      <p:sp>
        <p:nvSpPr>
          <p:cNvPr id="25607" name="Text Box 7"/>
          <p:cNvSpPr txBox="1">
            <a:spLocks noChangeArrowheads="1"/>
          </p:cNvSpPr>
          <p:nvPr/>
        </p:nvSpPr>
        <p:spPr bwMode="auto">
          <a:xfrm>
            <a:off x="8117135" y="4858731"/>
            <a:ext cx="343992" cy="274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6" tIns="48319" rIns="71436" bIns="35718"/>
          <a:lstStyle/>
          <a:p>
            <a:r>
              <a:rPr lang="en-US" altLang="en-US" sz="1270" b="1" dirty="0">
                <a:solidFill>
                  <a:srgbClr val="000000"/>
                </a:solidFill>
                <a:latin typeface="Humanst521 Lt BT" panose="020B0402020204020304" pitchFamily="34" charset="0"/>
              </a:rPr>
              <a:t>23</a:t>
            </a:r>
          </a:p>
        </p:txBody>
      </p:sp>
      <p:sp>
        <p:nvSpPr>
          <p:cNvPr id="25608" name="Text Box 8"/>
          <p:cNvSpPr txBox="1">
            <a:spLocks noChangeArrowheads="1"/>
          </p:cNvSpPr>
          <p:nvPr/>
        </p:nvSpPr>
        <p:spPr bwMode="auto">
          <a:xfrm>
            <a:off x="7020272" y="4910394"/>
            <a:ext cx="1741381" cy="2079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6" tIns="44119" rIns="71436" bIns="35718"/>
          <a:lstStyle>
            <a:lvl1pPr marL="215900" indent="-215900">
              <a:tabLst>
                <a:tab pos="723900" algn="l"/>
                <a:tab pos="1447800" algn="l"/>
                <a:tab pos="2171700" algn="l"/>
              </a:tabLst>
              <a:defRPr>
                <a:solidFill>
                  <a:srgbClr val="000000"/>
                </a:solidFill>
                <a:latin typeface="arial" panose="020B0604020202020204" pitchFamily="34" charset="0"/>
                <a:cs typeface="Arial" charset="0"/>
              </a:defRPr>
            </a:lvl1pPr>
            <a:lvl2pPr>
              <a:tabLst>
                <a:tab pos="723900" algn="l"/>
                <a:tab pos="1447800" algn="l"/>
                <a:tab pos="2171700" algn="l"/>
              </a:tabLst>
              <a:defRPr>
                <a:solidFill>
                  <a:srgbClr val="000000"/>
                </a:solidFill>
                <a:latin typeface="arial" panose="020B0604020202020204" pitchFamily="34" charset="0"/>
                <a:cs typeface="Arial" charset="0"/>
              </a:defRPr>
            </a:lvl2pPr>
            <a:lvl3pPr>
              <a:tabLst>
                <a:tab pos="723900" algn="l"/>
                <a:tab pos="1447800" algn="l"/>
                <a:tab pos="2171700" algn="l"/>
              </a:tabLst>
              <a:defRPr>
                <a:solidFill>
                  <a:srgbClr val="000000"/>
                </a:solidFill>
                <a:latin typeface="arial" panose="020B0604020202020204" pitchFamily="34" charset="0"/>
                <a:cs typeface="Arial" charset="0"/>
              </a:defRPr>
            </a:lvl3pPr>
            <a:lvl4pPr>
              <a:tabLst>
                <a:tab pos="723900" algn="l"/>
                <a:tab pos="1447800" algn="l"/>
                <a:tab pos="2171700" algn="l"/>
              </a:tabLst>
              <a:defRPr>
                <a:solidFill>
                  <a:srgbClr val="000000"/>
                </a:solidFill>
                <a:latin typeface="arial" panose="020B0604020202020204" pitchFamily="34" charset="0"/>
                <a:cs typeface="Arial" charset="0"/>
              </a:defRPr>
            </a:lvl4pPr>
            <a:lvl5pPr>
              <a:tabLst>
                <a:tab pos="723900" algn="l"/>
                <a:tab pos="1447800" algn="l"/>
                <a:tab pos="2171700" algn="l"/>
              </a:tabLst>
              <a:defRPr>
                <a:solidFill>
                  <a:srgbClr val="000000"/>
                </a:solidFill>
                <a:latin typeface="arial" panose="020B0604020202020204" pitchFamily="34" charset="0"/>
                <a:cs typeface="Arial"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cs typeface="Arial"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cs typeface="Arial"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cs typeface="Arial"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cs typeface="Arial" charset="0"/>
              </a:defRPr>
            </a:lvl9pPr>
          </a:lstStyle>
          <a:p>
            <a:pPr>
              <a:buSzPct val="45000"/>
              <a:buFont typeface="Wingdings" panose="05000000000000000000" pitchFamily="2" charset="2"/>
              <a:buNone/>
            </a:pPr>
            <a:r>
              <a:rPr lang="en-US" altLang="en-US" sz="952" b="1" dirty="0">
                <a:latin typeface="Humanst521 Lt BT" panose="020B0402020204020304" pitchFamily="34" charset="0"/>
              </a:rPr>
              <a:t>(courtesy B. Vitali)</a:t>
            </a:r>
          </a:p>
        </p:txBody>
      </p:sp>
    </p:spTree>
    <p:extLst>
      <p:ext uri="{BB962C8B-B14F-4D97-AF65-F5344CB8AC3E}">
        <p14:creationId xmlns:p14="http://schemas.microsoft.com/office/powerpoint/2010/main" val="20578132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7" name="TextBox 46"/>
              <p:cNvSpPr txBox="1"/>
              <p:nvPr/>
            </p:nvSpPr>
            <p:spPr>
              <a:xfrm rot="16200000">
                <a:off x="2154606" y="2898558"/>
                <a:ext cx="963725" cy="41030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𝑈</m:t>
                      </m:r>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t>𝑑</m:t>
                          </m:r>
                        </m:e>
                      </m:acc>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𝐸</m:t>
                          </m:r>
                        </m:e>
                      </m:acc>
                    </m:oMath>
                  </m:oMathPara>
                </a14:m>
                <a:endParaRPr kumimoji="0" lang="en-US" sz="1800" b="0" i="0" u="none" strike="noStrike" kern="1200" cap="none" spc="-300" normalizeH="0" baseline="0" noProof="0" dirty="0" smtClean="0">
                  <a:ln>
                    <a:noFill/>
                  </a:ln>
                  <a:solidFill>
                    <a:srgbClr val="FFFFFF"/>
                  </a:solidFill>
                  <a:effectLst/>
                  <a:uLnTx/>
                  <a:uFillTx/>
                  <a:latin typeface="Humanst521 Lt BT" panose="020B0402020204020304" pitchFamily="34" charset="0"/>
                </a:endParaRPr>
              </a:p>
            </p:txBody>
          </p:sp>
        </mc:Choice>
        <mc:Fallback xmlns="">
          <p:sp>
            <p:nvSpPr>
              <p:cNvPr id="47" name="TextBox 46"/>
              <p:cNvSpPr txBox="1">
                <a:spLocks noRot="1" noChangeAspect="1" noMove="1" noResize="1" noEditPoints="1" noAdjustHandles="1" noChangeArrowheads="1" noChangeShapeType="1" noTextEdit="1"/>
              </p:cNvSpPr>
              <p:nvPr/>
            </p:nvSpPr>
            <p:spPr>
              <a:xfrm rot="16200000">
                <a:off x="2154606" y="2898558"/>
                <a:ext cx="963725" cy="410305"/>
              </a:xfrm>
              <a:prstGeom prst="rect">
                <a:avLst/>
              </a:prstGeom>
              <a:blipFill>
                <a:blip r:embed="rId3"/>
                <a:stretch>
                  <a:fillRect l="-20896" t="-303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rot="16200000">
                <a:off x="2190595" y="1360029"/>
                <a:ext cx="1136850" cy="41030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𝑈</m:t>
                      </m:r>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  </m:t>
                      </m:r>
                      <m:acc>
                        <m:accPr>
                          <m:chr m:val="⃗"/>
                          <m:ctrlP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t>𝑑</m:t>
                          </m:r>
                        </m:e>
                      </m:acc>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𝐸</m:t>
                          </m:r>
                        </m:e>
                      </m:acc>
                    </m:oMath>
                  </m:oMathPara>
                </a14:m>
                <a:endParaRPr kumimoji="0" lang="en-US" sz="1800" b="0" i="0" u="none" strike="noStrike" kern="1200" cap="none" spc="-300" normalizeH="0" baseline="0" noProof="0" dirty="0" smtClean="0">
                  <a:ln>
                    <a:noFill/>
                  </a:ln>
                  <a:solidFill>
                    <a:srgbClr val="FFFFFF"/>
                  </a:solidFill>
                  <a:effectLst/>
                  <a:uLnTx/>
                  <a:uFillTx/>
                  <a:latin typeface="Humanst521 Lt BT" panose="020B0402020204020304" pitchFamily="34" charset="0"/>
                </a:endParaRPr>
              </a:p>
            </p:txBody>
          </p:sp>
        </mc:Choice>
        <mc:Fallback xmlns="">
          <p:sp>
            <p:nvSpPr>
              <p:cNvPr id="46" name="TextBox 45"/>
              <p:cNvSpPr txBox="1">
                <a:spLocks noRot="1" noChangeAspect="1" noMove="1" noResize="1" noEditPoints="1" noAdjustHandles="1" noChangeArrowheads="1" noChangeShapeType="1" noTextEdit="1"/>
              </p:cNvSpPr>
              <p:nvPr/>
            </p:nvSpPr>
            <p:spPr>
              <a:xfrm rot="16200000">
                <a:off x="2190595" y="1360029"/>
                <a:ext cx="1136850" cy="410305"/>
              </a:xfrm>
              <a:prstGeom prst="rect">
                <a:avLst/>
              </a:prstGeom>
              <a:blipFill>
                <a:blip r:embed="rId4"/>
                <a:stretch>
                  <a:fillRect l="-20896" t="-25806"/>
                </a:stretch>
              </a:blipFill>
            </p:spPr>
            <p:txBody>
              <a:bodyPr/>
              <a:lstStyle/>
              <a:p>
                <a:r>
                  <a:rPr lang="en-US">
                    <a:noFill/>
                  </a:rPr>
                  <a:t> </a:t>
                </a:r>
              </a:p>
            </p:txBody>
          </p:sp>
        </mc:Fallback>
      </mc:AlternateContent>
      <p:sp>
        <p:nvSpPr>
          <p:cNvPr id="6" name="Rounded Rectangle 5"/>
          <p:cNvSpPr/>
          <p:nvPr/>
        </p:nvSpPr>
        <p:spPr>
          <a:xfrm>
            <a:off x="5666164" y="985651"/>
            <a:ext cx="3370331" cy="1513552"/>
          </a:xfrm>
          <a:prstGeom prst="roundRect">
            <a:avLst/>
          </a:prstGeom>
          <a:solidFill>
            <a:srgbClr val="989FBD"/>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Humanst521 Lt BT" panose="020B0402020204020304" pitchFamily="34" charset="0"/>
                <a:cs typeface="Arial"/>
              </a:rPr>
              <a:t>A non-zero particle EDM </a:t>
            </a:r>
            <a:br>
              <a:rPr kumimoji="0" lang="en-US" altLang="en-US" sz="2000" b="0" i="0" u="none" strike="noStrike" kern="1200" cap="none" spc="0" normalizeH="0" baseline="0" noProof="0" dirty="0">
                <a:ln>
                  <a:noFill/>
                </a:ln>
                <a:solidFill>
                  <a:srgbClr val="FFFFFF"/>
                </a:solidFill>
                <a:effectLst/>
                <a:uLnTx/>
                <a:uFillTx/>
                <a:latin typeface="Humanst521 Lt BT" panose="020B0402020204020304" pitchFamily="34" charset="0"/>
                <a:cs typeface="Arial"/>
              </a:rPr>
            </a:br>
            <a:r>
              <a:rPr kumimoji="0" lang="en-US" altLang="en-US" sz="2000" b="0" i="0" u="none" strike="noStrike" kern="1200" cap="none" spc="0" normalizeH="0" baseline="0" noProof="0" dirty="0">
                <a:ln>
                  <a:noFill/>
                </a:ln>
                <a:solidFill>
                  <a:srgbClr val="FFFFFF"/>
                </a:solidFill>
                <a:effectLst/>
                <a:uLnTx/>
                <a:uFillTx/>
                <a:latin typeface="Humanst521 Lt BT" panose="020B0402020204020304" pitchFamily="34" charset="0"/>
                <a:cs typeface="Arial"/>
              </a:rPr>
              <a:t>violates P, </a:t>
            </a:r>
            <a:r>
              <a:rPr kumimoji="0" lang="en-US" altLang="en-US" sz="2000" b="0" i="0" u="none" strike="noStrike" kern="1200" cap="none" spc="0" normalizeH="0" baseline="0" noProof="0" dirty="0" smtClean="0">
                <a:ln>
                  <a:noFill/>
                </a:ln>
                <a:solidFill>
                  <a:srgbClr val="FFFFFF"/>
                </a:solidFill>
                <a:effectLst/>
                <a:uLnTx/>
                <a:uFillTx/>
                <a:latin typeface="Humanst521 Lt BT" panose="020B0402020204020304" pitchFamily="34" charset="0"/>
                <a:cs typeface="Arial"/>
              </a:rPr>
              <a:t>T 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smtClean="0">
                <a:ln>
                  <a:noFill/>
                </a:ln>
                <a:solidFill>
                  <a:srgbClr val="FFFFFF"/>
                </a:solidFill>
                <a:effectLst/>
                <a:uLnTx/>
                <a:uFillTx/>
                <a:latin typeface="Humanst521 Lt BT" panose="020B0402020204020304" pitchFamily="34" charset="0"/>
                <a:cs typeface="Arial"/>
              </a:rPr>
              <a:t> assuming CPT conservation</a:t>
            </a:r>
            <a:r>
              <a:rPr kumimoji="0" lang="en-US" altLang="en-US" sz="2000" b="0" i="0" u="none" strike="noStrike" kern="1200" cap="none" spc="0" normalizeH="0" baseline="0" noProof="0" dirty="0">
                <a:ln>
                  <a:noFill/>
                </a:ln>
                <a:solidFill>
                  <a:srgbClr val="FFFFFF"/>
                </a:solidFill>
                <a:effectLst/>
                <a:uLnTx/>
                <a:uFillTx/>
                <a:latin typeface="Humanst521 Lt BT" panose="020B0402020204020304" pitchFamily="34" charset="0"/>
                <a:cs typeface="Arial"/>
              </a:rPr>
              <a:t>, also CP.</a:t>
            </a:r>
          </a:p>
        </p:txBody>
      </p:sp>
      <p:sp>
        <p:nvSpPr>
          <p:cNvPr id="5" name="Rectangle 4"/>
          <p:cNvSpPr>
            <a:spLocks noGrp="1" noChangeArrowheads="1"/>
          </p:cNvSpPr>
          <p:nvPr>
            <p:ph type="title"/>
          </p:nvPr>
        </p:nvSpPr>
        <p:spPr>
          <a:xfrm>
            <a:off x="2166651" y="72287"/>
            <a:ext cx="6761449" cy="55724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r"/>
            <a:r>
              <a:rPr lang="en-US" altLang="en-US" dirty="0">
                <a:solidFill>
                  <a:schemeClr val="bg1">
                    <a:lumMod val="95000"/>
                  </a:schemeClr>
                </a:solidFill>
              </a:rPr>
              <a:t>CP violation &amp; edm</a:t>
            </a:r>
          </a:p>
        </p:txBody>
      </p:sp>
      <p:sp>
        <p:nvSpPr>
          <p:cNvPr id="2" name="Oval 1"/>
          <p:cNvSpPr/>
          <p:nvPr/>
        </p:nvSpPr>
        <p:spPr bwMode="auto">
          <a:xfrm>
            <a:off x="3173537" y="4033633"/>
            <a:ext cx="977562" cy="697117"/>
          </a:xfrm>
          <a:prstGeom prst="ellipse">
            <a:avLst/>
          </a:prstGeom>
          <a:solidFill>
            <a:srgbClr val="989FBD"/>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cs typeface="Arial"/>
              </a:rPr>
              <a:t>EDM</a:t>
            </a:r>
          </a:p>
        </p:txBody>
      </p:sp>
      <p:sp>
        <p:nvSpPr>
          <p:cNvPr id="4" name="Left-Right Arrow 3"/>
          <p:cNvSpPr/>
          <p:nvPr/>
        </p:nvSpPr>
        <p:spPr bwMode="auto">
          <a:xfrm>
            <a:off x="4332167" y="4250915"/>
            <a:ext cx="561315" cy="262551"/>
          </a:xfrm>
          <a:prstGeom prst="leftRightArrow">
            <a:avLst/>
          </a:prstGeom>
          <a:noFill/>
          <a:ln>
            <a:solidFill>
              <a:srgbClr val="518A42"/>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000000"/>
              </a:solidFill>
              <a:effectLst/>
              <a:uLnTx/>
              <a:uFillTx/>
              <a:latin typeface="Humanst521 Lt BT" panose="020B0402020204020304" pitchFamily="34" charset="0"/>
              <a:cs typeface="Arial"/>
            </a:endParaRPr>
          </a:p>
        </p:txBody>
      </p:sp>
      <p:sp>
        <p:nvSpPr>
          <p:cNvPr id="8" name="Oval 7"/>
          <p:cNvSpPr/>
          <p:nvPr/>
        </p:nvSpPr>
        <p:spPr bwMode="auto">
          <a:xfrm>
            <a:off x="5065711" y="4033633"/>
            <a:ext cx="977562" cy="697117"/>
          </a:xfrm>
          <a:prstGeom prst="ellipse">
            <a:avLst/>
          </a:prstGeom>
          <a:solidFill>
            <a:srgbClr val="989FBD"/>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cs typeface="Arial"/>
              </a:rPr>
              <a:t>CPV</a:t>
            </a:r>
          </a:p>
        </p:txBody>
      </p:sp>
      <p:sp>
        <p:nvSpPr>
          <p:cNvPr id="3" name="TextBox 2"/>
          <p:cNvSpPr txBox="1"/>
          <p:nvPr/>
        </p:nvSpPr>
        <p:spPr>
          <a:xfrm>
            <a:off x="6108456" y="2751138"/>
            <a:ext cx="2168642" cy="585801"/>
          </a:xfrm>
          <a:prstGeom prst="rect">
            <a:avLst/>
          </a:prstGeom>
          <a:noFill/>
        </p:spPr>
        <p:txBody>
          <a:bodyPr wrap="square" lIns="0" tIns="0" rIns="0" bIns="0" rtlCol="0" anchor="ctr"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800" b="0" i="0" u="none" strike="noStrike" kern="1000" cap="none" spc="30" normalizeH="0" baseline="0" noProof="0" dirty="0" smtClean="0">
                <a:ln>
                  <a:noFill/>
                </a:ln>
                <a:solidFill>
                  <a:srgbClr val="FFFFFF"/>
                </a:solidFill>
                <a:effectLst/>
                <a:uLnTx/>
                <a:uFillTx/>
                <a:latin typeface="Humanst521 Lt BT" panose="020B0402020204020304" pitchFamily="34" charset="0"/>
                <a:cs typeface="Franklin Gothic Book"/>
              </a:rPr>
              <a:t>Baryon asymmetry </a:t>
            </a:r>
            <a:br>
              <a:rPr kumimoji="0" lang="en-US" sz="1800" b="0" i="0" u="none" strike="noStrike" kern="1000" cap="none" spc="30" normalizeH="0" baseline="0" noProof="0" dirty="0" smtClean="0">
                <a:ln>
                  <a:noFill/>
                </a:ln>
                <a:solidFill>
                  <a:srgbClr val="FFFFFF"/>
                </a:solidFill>
                <a:effectLst/>
                <a:uLnTx/>
                <a:uFillTx/>
                <a:latin typeface="Humanst521 Lt BT" panose="020B0402020204020304" pitchFamily="34" charset="0"/>
                <a:cs typeface="Franklin Gothic Book"/>
              </a:rPr>
            </a:br>
            <a:r>
              <a:rPr kumimoji="0" lang="en-US" sz="1800" b="0" i="0" u="none" strike="noStrike" kern="1000" cap="none" spc="30" normalizeH="0" baseline="0" noProof="0" dirty="0" smtClean="0">
                <a:ln>
                  <a:noFill/>
                </a:ln>
                <a:solidFill>
                  <a:srgbClr val="FFFFFF"/>
                </a:solidFill>
                <a:effectLst/>
                <a:uLnTx/>
                <a:uFillTx/>
                <a:latin typeface="Humanst521 Lt BT" panose="020B0402020204020304" pitchFamily="34" charset="0"/>
                <a:cs typeface="Franklin Gothic Book"/>
              </a:rPr>
              <a:t>of the Universe</a:t>
            </a:r>
          </a:p>
        </p:txBody>
      </p:sp>
      <p:sp>
        <p:nvSpPr>
          <p:cNvPr id="12" name="TextBox 11"/>
          <p:cNvSpPr txBox="1"/>
          <p:nvPr/>
        </p:nvSpPr>
        <p:spPr>
          <a:xfrm>
            <a:off x="6648369" y="3514378"/>
            <a:ext cx="1856598" cy="588110"/>
          </a:xfrm>
          <a:prstGeom prst="rect">
            <a:avLst/>
          </a:prstGeom>
          <a:noFill/>
        </p:spPr>
        <p:txBody>
          <a:bodyPr wrap="none" lIns="0" tIns="0" rIns="0" bIns="0" rtlCol="0" anchor="ctr"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800" b="0" i="0" u="none" strike="noStrike" kern="1000" cap="none" spc="30" normalizeH="0" baseline="0" noProof="0" dirty="0" smtClean="0">
                <a:ln>
                  <a:noFill/>
                </a:ln>
                <a:solidFill>
                  <a:srgbClr val="FFFFFF"/>
                </a:solidFill>
                <a:effectLst/>
                <a:uLnTx/>
                <a:uFillTx/>
                <a:latin typeface="Humanst521 Lt BT" panose="020B0402020204020304" pitchFamily="34" charset="0"/>
                <a:cs typeface="Franklin Gothic Book"/>
              </a:rPr>
              <a:t>Arises “naturally” in</a:t>
            </a:r>
            <a:br>
              <a:rPr kumimoji="0" lang="en-US" sz="1800" b="0" i="0" u="none" strike="noStrike" kern="1000" cap="none" spc="30" normalizeH="0" baseline="0" noProof="0" dirty="0" smtClean="0">
                <a:ln>
                  <a:noFill/>
                </a:ln>
                <a:solidFill>
                  <a:srgbClr val="FFFFFF"/>
                </a:solidFill>
                <a:effectLst/>
                <a:uLnTx/>
                <a:uFillTx/>
                <a:latin typeface="Humanst521 Lt BT" panose="020B0402020204020304" pitchFamily="34" charset="0"/>
                <a:cs typeface="Franklin Gothic Book"/>
              </a:rPr>
            </a:br>
            <a:r>
              <a:rPr kumimoji="0" lang="en-US" sz="1800" b="0" i="0" u="none" strike="noStrike" kern="1000" cap="none" spc="30" normalizeH="0" baseline="0" noProof="0" dirty="0" smtClean="0">
                <a:ln>
                  <a:noFill/>
                </a:ln>
                <a:solidFill>
                  <a:srgbClr val="FFFFFF"/>
                </a:solidFill>
                <a:effectLst/>
                <a:uLnTx/>
                <a:uFillTx/>
                <a:latin typeface="Humanst521 Lt BT" panose="020B0402020204020304" pitchFamily="34" charset="0"/>
                <a:cs typeface="Franklin Gothic Book"/>
              </a:rPr>
              <a:t>beyond SM theories</a:t>
            </a:r>
          </a:p>
        </p:txBody>
      </p:sp>
      <p:sp>
        <p:nvSpPr>
          <p:cNvPr id="15" name="Freeform 14"/>
          <p:cNvSpPr/>
          <p:nvPr/>
        </p:nvSpPr>
        <p:spPr bwMode="auto">
          <a:xfrm>
            <a:off x="5666165" y="3313113"/>
            <a:ext cx="2460071" cy="720520"/>
          </a:xfrm>
          <a:custGeom>
            <a:avLst/>
            <a:gdLst>
              <a:gd name="connsiteX0" fmla="*/ 2428875 w 2428875"/>
              <a:gd name="connsiteY0" fmla="*/ 0 h 219075"/>
              <a:gd name="connsiteX1" fmla="*/ 485775 w 2428875"/>
              <a:gd name="connsiteY1" fmla="*/ 0 h 219075"/>
              <a:gd name="connsiteX2" fmla="*/ 0 w 2428875"/>
              <a:gd name="connsiteY2" fmla="*/ 219075 h 219075"/>
              <a:gd name="connsiteX0" fmla="*/ 2740110 w 2740110"/>
              <a:gd name="connsiteY0" fmla="*/ 0 h 219075"/>
              <a:gd name="connsiteX1" fmla="*/ 485775 w 2740110"/>
              <a:gd name="connsiteY1" fmla="*/ 0 h 219075"/>
              <a:gd name="connsiteX2" fmla="*/ 0 w 2740110"/>
              <a:gd name="connsiteY2" fmla="*/ 219075 h 219075"/>
            </a:gdLst>
            <a:ahLst/>
            <a:cxnLst>
              <a:cxn ang="0">
                <a:pos x="connsiteX0" y="connsiteY0"/>
              </a:cxn>
              <a:cxn ang="0">
                <a:pos x="connsiteX1" y="connsiteY1"/>
              </a:cxn>
              <a:cxn ang="0">
                <a:pos x="connsiteX2" y="connsiteY2"/>
              </a:cxn>
            </a:cxnLst>
            <a:rect l="l" t="t" r="r" b="b"/>
            <a:pathLst>
              <a:path w="2740110" h="219075">
                <a:moveTo>
                  <a:pt x="2740110" y="0"/>
                </a:moveTo>
                <a:lnTo>
                  <a:pt x="485775" y="0"/>
                </a:lnTo>
                <a:lnTo>
                  <a:pt x="0" y="219075"/>
                </a:lnTo>
              </a:path>
            </a:pathLst>
          </a:custGeom>
          <a:noFill/>
          <a:ln w="19050" cap="flat" cmpd="sng" algn="ctr">
            <a:solidFill>
              <a:srgbClr val="405583"/>
            </a:solidFill>
            <a:prstDash val="solid"/>
            <a:round/>
            <a:headEnd type="none" w="med" len="med"/>
            <a:tailEnd type="triangle" w="med" len="me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p:sp>
        <p:nvSpPr>
          <p:cNvPr id="16" name="Freeform 15"/>
          <p:cNvSpPr/>
          <p:nvPr/>
        </p:nvSpPr>
        <p:spPr bwMode="auto">
          <a:xfrm flipV="1">
            <a:off x="6053070" y="4085112"/>
            <a:ext cx="2770296" cy="201880"/>
          </a:xfrm>
          <a:custGeom>
            <a:avLst/>
            <a:gdLst>
              <a:gd name="connsiteX0" fmla="*/ 2524125 w 2524125"/>
              <a:gd name="connsiteY0" fmla="*/ 304800 h 304800"/>
              <a:gd name="connsiteX1" fmla="*/ 552450 w 2524125"/>
              <a:gd name="connsiteY1" fmla="*/ 304800 h 304800"/>
              <a:gd name="connsiteX2" fmla="*/ 0 w 2524125"/>
              <a:gd name="connsiteY2" fmla="*/ 0 h 304800"/>
            </a:gdLst>
            <a:ahLst/>
            <a:cxnLst>
              <a:cxn ang="0">
                <a:pos x="connsiteX0" y="connsiteY0"/>
              </a:cxn>
              <a:cxn ang="0">
                <a:pos x="connsiteX1" y="connsiteY1"/>
              </a:cxn>
              <a:cxn ang="0">
                <a:pos x="connsiteX2" y="connsiteY2"/>
              </a:cxn>
            </a:cxnLst>
            <a:rect l="l" t="t" r="r" b="b"/>
            <a:pathLst>
              <a:path w="2524125" h="304800">
                <a:moveTo>
                  <a:pt x="2524125" y="304800"/>
                </a:moveTo>
                <a:lnTo>
                  <a:pt x="552450" y="304800"/>
                </a:lnTo>
                <a:lnTo>
                  <a:pt x="0" y="0"/>
                </a:lnTo>
              </a:path>
            </a:pathLst>
          </a:custGeom>
          <a:noFill/>
          <a:ln w="19050" cap="flat" cmpd="sng" algn="ctr">
            <a:solidFill>
              <a:srgbClr val="405583"/>
            </a:solidFill>
            <a:prstDash val="solid"/>
            <a:round/>
            <a:headEnd type="none" w="med" len="med"/>
            <a:tailEnd type="triangle" w="med" len="me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p:sp>
        <p:nvSpPr>
          <p:cNvPr id="20" name="Freeform 19"/>
          <p:cNvSpPr/>
          <p:nvPr/>
        </p:nvSpPr>
        <p:spPr bwMode="auto">
          <a:xfrm>
            <a:off x="5911403" y="4623515"/>
            <a:ext cx="2639767" cy="399245"/>
          </a:xfrm>
          <a:custGeom>
            <a:avLst/>
            <a:gdLst>
              <a:gd name="connsiteX0" fmla="*/ 2524125 w 2524125"/>
              <a:gd name="connsiteY0" fmla="*/ 304800 h 304800"/>
              <a:gd name="connsiteX1" fmla="*/ 552450 w 2524125"/>
              <a:gd name="connsiteY1" fmla="*/ 304800 h 304800"/>
              <a:gd name="connsiteX2" fmla="*/ 0 w 2524125"/>
              <a:gd name="connsiteY2" fmla="*/ 0 h 304800"/>
            </a:gdLst>
            <a:ahLst/>
            <a:cxnLst>
              <a:cxn ang="0">
                <a:pos x="connsiteX0" y="connsiteY0"/>
              </a:cxn>
              <a:cxn ang="0">
                <a:pos x="connsiteX1" y="connsiteY1"/>
              </a:cxn>
              <a:cxn ang="0">
                <a:pos x="connsiteX2" y="connsiteY2"/>
              </a:cxn>
            </a:cxnLst>
            <a:rect l="l" t="t" r="r" b="b"/>
            <a:pathLst>
              <a:path w="2524125" h="304800">
                <a:moveTo>
                  <a:pt x="2524125" y="304800"/>
                </a:moveTo>
                <a:lnTo>
                  <a:pt x="552450" y="304800"/>
                </a:lnTo>
                <a:lnTo>
                  <a:pt x="0" y="0"/>
                </a:lnTo>
              </a:path>
            </a:pathLst>
          </a:custGeom>
          <a:noFill/>
          <a:ln w="19050" cap="flat" cmpd="sng" algn="ctr">
            <a:solidFill>
              <a:srgbClr val="405583"/>
            </a:solidFill>
            <a:prstDash val="solid"/>
            <a:round/>
            <a:headEnd type="none" w="med" len="med"/>
            <a:tailEnd type="triangle" w="med" len="me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13" name="TextBox 12"/>
              <p:cNvSpPr txBox="1"/>
              <p:nvPr/>
            </p:nvSpPr>
            <p:spPr>
              <a:xfrm>
                <a:off x="6555347" y="4448108"/>
                <a:ext cx="1830629" cy="609398"/>
              </a:xfrm>
              <a:prstGeom prst="rect">
                <a:avLst/>
              </a:prstGeom>
              <a:noFill/>
            </p:spPr>
            <p:txBody>
              <a:bodyPr wrap="none" lIns="0" tIns="0" rIns="0" bIns="0" rtlCol="0" anchor="ctr" anchorCtr="0">
                <a:spAutoFit/>
              </a:bodyPr>
              <a:lstStyle>
                <a:defPPr>
                  <a:defRPr lang="de-CH"/>
                </a:defPPr>
                <a:lvl1pPr>
                  <a:lnSpc>
                    <a:spcPct val="110000"/>
                  </a:lnSpc>
                  <a:spcBef>
                    <a:spcPts val="0"/>
                  </a:spcBef>
                  <a:defRPr kern="1000" spc="30">
                    <a:solidFill>
                      <a:schemeClr val="tx1">
                        <a:lumMod val="85000"/>
                        <a:lumOff val="15000"/>
                      </a:schemeClr>
                    </a:solidFill>
                    <a:latin typeface="+mn-lt"/>
                    <a:cs typeface="Franklin Gothic Book"/>
                  </a:defRPr>
                </a:lvl1p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800" b="0" i="0" u="none" strike="noStrike" kern="1000" cap="none" spc="30" normalizeH="0" baseline="0" noProof="0" dirty="0" smtClean="0">
                    <a:ln>
                      <a:noFill/>
                    </a:ln>
                    <a:solidFill>
                      <a:srgbClr val="FFFFFF"/>
                    </a:solidFill>
                    <a:effectLst/>
                    <a:uLnTx/>
                    <a:uFillTx/>
                    <a:latin typeface="Humanst521 Lt BT" panose="020B0402020204020304" pitchFamily="34" charset="0"/>
                  </a:rPr>
                  <a:t>Strong CP violation </a:t>
                </a:r>
                <a:br>
                  <a:rPr kumimoji="0" lang="en-US" sz="1800" b="0" i="0" u="none" strike="noStrike" kern="1000" cap="none" spc="30" normalizeH="0" baseline="0" noProof="0" dirty="0" smtClean="0">
                    <a:ln>
                      <a:noFill/>
                    </a:ln>
                    <a:solidFill>
                      <a:srgbClr val="FFFFFF"/>
                    </a:solidFill>
                    <a:effectLst/>
                    <a:uLnTx/>
                    <a:uFillTx/>
                    <a:latin typeface="Humanst521 Lt BT" panose="020B0402020204020304" pitchFamily="34" charset="0"/>
                  </a:rPr>
                </a:br>
                <a:r>
                  <a:rPr kumimoji="0" lang="en-US" sz="1800" b="0" i="0" u="none" strike="noStrike" kern="1000" cap="none" spc="30" normalizeH="0" baseline="0" noProof="0" dirty="0" smtClean="0">
                    <a:ln>
                      <a:noFill/>
                    </a:ln>
                    <a:solidFill>
                      <a:srgbClr val="FFFFFF"/>
                    </a:solidFill>
                    <a:effectLst/>
                    <a:uLnTx/>
                    <a:uFillTx/>
                    <a:latin typeface="Humanst521 Lt BT" panose="020B0402020204020304" pitchFamily="34" charset="0"/>
                  </a:rPr>
                  <a:t>(</a:t>
                </a:r>
                <a14:m>
                  <m:oMath xmlns:m="http://schemas.openxmlformats.org/officeDocument/2006/math">
                    <m:r>
                      <a:rPr kumimoji="0" lang="en-US" sz="1800" b="0" i="0" u="none" strike="noStrike" kern="1000" cap="none" spc="30" normalizeH="0" baseline="0" noProof="0">
                        <a:ln>
                          <a:noFill/>
                        </a:ln>
                        <a:solidFill>
                          <a:srgbClr val="FFFFFF"/>
                        </a:solidFill>
                        <a:effectLst/>
                        <a:uLnTx/>
                        <a:uFillTx/>
                        <a:latin typeface="Cambria Math"/>
                      </a:rPr>
                      <m:t>𝜃</m:t>
                    </m:r>
                  </m:oMath>
                </a14:m>
                <a:r>
                  <a:rPr kumimoji="0" lang="en-US" sz="1800" b="0" i="0" u="none" strike="noStrike" kern="1000" cap="none" spc="30" normalizeH="0" baseline="0" noProof="0" dirty="0">
                    <a:ln>
                      <a:noFill/>
                    </a:ln>
                    <a:solidFill>
                      <a:srgbClr val="FFFFFF"/>
                    </a:solidFill>
                    <a:effectLst/>
                    <a:uLnTx/>
                    <a:uFillTx/>
                    <a:latin typeface="Humanst521 Lt BT" panose="020B0402020204020304" pitchFamily="34" charset="0"/>
                  </a:rPr>
                  <a:t>-term)</a:t>
                </a:r>
              </a:p>
            </p:txBody>
          </p:sp>
        </mc:Choice>
        <mc:Fallback xmlns="">
          <p:sp>
            <p:nvSpPr>
              <p:cNvPr id="13" name="TextBox 12"/>
              <p:cNvSpPr txBox="1">
                <a:spLocks noRot="1" noChangeAspect="1" noMove="1" noResize="1" noEditPoints="1" noAdjustHandles="1" noChangeArrowheads="1" noChangeShapeType="1" noTextEdit="1"/>
              </p:cNvSpPr>
              <p:nvPr/>
            </p:nvSpPr>
            <p:spPr>
              <a:xfrm>
                <a:off x="6555347" y="4448108"/>
                <a:ext cx="1830629" cy="609398"/>
              </a:xfrm>
              <a:prstGeom prst="rect">
                <a:avLst/>
              </a:prstGeom>
              <a:blipFill>
                <a:blip r:embed="rId5"/>
                <a:stretch>
                  <a:fillRect l="-7641" t="-12000" r="-6645" b="-20000"/>
                </a:stretch>
              </a:blipFill>
            </p:spPr>
            <p:txBody>
              <a:bodyPr/>
              <a:lstStyle/>
              <a:p>
                <a:r>
                  <a:rPr lang="en-US">
                    <a:noFill/>
                  </a:rPr>
                  <a:t> </a:t>
                </a:r>
              </a:p>
            </p:txBody>
          </p:sp>
        </mc:Fallback>
      </mc:AlternateContent>
      <p:cxnSp>
        <p:nvCxnSpPr>
          <p:cNvPr id="24" name="Straight Connector 23"/>
          <p:cNvCxnSpPr/>
          <p:nvPr/>
        </p:nvCxnSpPr>
        <p:spPr>
          <a:xfrm>
            <a:off x="1071641" y="1618514"/>
            <a:ext cx="1273354"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071648" y="2102772"/>
            <a:ext cx="1498469" cy="0"/>
          </a:xfrm>
          <a:prstGeom prst="straightConnector1">
            <a:avLst/>
          </a:prstGeom>
          <a:ln w="127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1071645" y="1130485"/>
            <a:ext cx="4" cy="972288"/>
          </a:xfrm>
          <a:prstGeom prst="straightConnector1">
            <a:avLst/>
          </a:prstGeom>
          <a:ln w="127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071647" y="1336485"/>
            <a:ext cx="1172687" cy="286333"/>
          </a:xfrm>
          <a:prstGeom prst="line">
            <a:avLst/>
          </a:prstGeom>
          <a:ln w="19050">
            <a:solidFill>
              <a:schemeClr val="accent6">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28" name="Straight Arrow Connector 27"/>
          <p:cNvCxnSpPr/>
          <p:nvPr/>
        </p:nvCxnSpPr>
        <p:spPr>
          <a:xfrm>
            <a:off x="949094" y="3589855"/>
            <a:ext cx="1498469" cy="0"/>
          </a:xfrm>
          <a:prstGeom prst="straightConnector1">
            <a:avLst/>
          </a:prstGeom>
          <a:ln w="127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949090" y="2617568"/>
            <a:ext cx="4" cy="972288"/>
          </a:xfrm>
          <a:prstGeom prst="straightConnector1">
            <a:avLst/>
          </a:prstGeom>
          <a:ln w="127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949093" y="2803393"/>
            <a:ext cx="1162869" cy="306509"/>
          </a:xfrm>
          <a:prstGeom prst="line">
            <a:avLst/>
          </a:prstGeom>
          <a:ln w="19050">
            <a:solidFill>
              <a:schemeClr val="accent6">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31" name="Straight Arrow Connector 30"/>
          <p:cNvCxnSpPr/>
          <p:nvPr/>
        </p:nvCxnSpPr>
        <p:spPr>
          <a:xfrm>
            <a:off x="2944157" y="2108799"/>
            <a:ext cx="1498469" cy="0"/>
          </a:xfrm>
          <a:prstGeom prst="straightConnector1">
            <a:avLst/>
          </a:prstGeom>
          <a:ln w="12700">
            <a:solidFill>
              <a:schemeClr val="accent4">
                <a:lumMod val="60000"/>
                <a:lumOff val="40000"/>
              </a:schemeClr>
            </a:solidFill>
            <a:headEnd type="none" w="med" len="med"/>
            <a:tailEnd type="arrow" w="med" len="med"/>
          </a:ln>
        </p:spPr>
        <p:style>
          <a:lnRef idx="1">
            <a:schemeClr val="accent4"/>
          </a:lnRef>
          <a:fillRef idx="0">
            <a:schemeClr val="accent4"/>
          </a:fillRef>
          <a:effectRef idx="0">
            <a:schemeClr val="accent4"/>
          </a:effectRef>
          <a:fontRef idx="minor">
            <a:schemeClr val="tx1"/>
          </a:fontRef>
        </p:style>
      </p:cxnSp>
      <p:cxnSp>
        <p:nvCxnSpPr>
          <p:cNvPr id="32" name="Straight Arrow Connector 31"/>
          <p:cNvCxnSpPr/>
          <p:nvPr/>
        </p:nvCxnSpPr>
        <p:spPr>
          <a:xfrm flipH="1" flipV="1">
            <a:off x="2944154" y="1136512"/>
            <a:ext cx="4" cy="972288"/>
          </a:xfrm>
          <a:prstGeom prst="straightConnector1">
            <a:avLst/>
          </a:prstGeom>
          <a:ln w="12700">
            <a:solidFill>
              <a:schemeClr val="accent4">
                <a:lumMod val="60000"/>
                <a:lumOff val="40000"/>
              </a:schemeClr>
            </a:solidFill>
            <a:headEnd type="none" w="med" len="med"/>
            <a:tailEnd type="arrow" w="med" len="med"/>
          </a:ln>
        </p:spPr>
        <p:style>
          <a:lnRef idx="1">
            <a:schemeClr val="accent4"/>
          </a:lnRef>
          <a:fillRef idx="0">
            <a:schemeClr val="accent4"/>
          </a:fillRef>
          <a:effectRef idx="0">
            <a:schemeClr val="accent4"/>
          </a:effectRef>
          <a:fontRef idx="minor">
            <a:schemeClr val="tx1"/>
          </a:fontRef>
        </p:style>
      </p:cxnSp>
      <p:cxnSp>
        <p:nvCxnSpPr>
          <p:cNvPr id="33" name="Straight Connector 32"/>
          <p:cNvCxnSpPr/>
          <p:nvPr/>
        </p:nvCxnSpPr>
        <p:spPr>
          <a:xfrm flipV="1">
            <a:off x="2944156" y="1366438"/>
            <a:ext cx="1206504" cy="262407"/>
          </a:xfrm>
          <a:prstGeom prst="line">
            <a:avLst/>
          </a:prstGeom>
          <a:ln w="1905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34" name="Straight Arrow Connector 33"/>
          <p:cNvCxnSpPr/>
          <p:nvPr/>
        </p:nvCxnSpPr>
        <p:spPr>
          <a:xfrm>
            <a:off x="2821603" y="3589855"/>
            <a:ext cx="1498469" cy="0"/>
          </a:xfrm>
          <a:prstGeom prst="straightConnector1">
            <a:avLst/>
          </a:prstGeom>
          <a:ln w="12700">
            <a:solidFill>
              <a:schemeClr val="accent4">
                <a:lumMod val="60000"/>
                <a:lumOff val="4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2821599" y="2617568"/>
            <a:ext cx="4" cy="972288"/>
          </a:xfrm>
          <a:prstGeom prst="straightConnector1">
            <a:avLst/>
          </a:prstGeom>
          <a:ln w="12700">
            <a:solidFill>
              <a:schemeClr val="accent4">
                <a:lumMod val="60000"/>
                <a:lumOff val="4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821600" y="3109901"/>
            <a:ext cx="1206509" cy="268874"/>
          </a:xfrm>
          <a:prstGeom prst="line">
            <a:avLst/>
          </a:prstGeom>
          <a:ln w="1905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38" name="TextBox 37"/>
              <p:cNvSpPr txBox="1"/>
              <p:nvPr/>
            </p:nvSpPr>
            <p:spPr>
              <a:xfrm>
                <a:off x="2297489" y="3543317"/>
                <a:ext cx="40729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dirty="0" smtClean="0">
                          <a:ln>
                            <a:noFill/>
                          </a:ln>
                          <a:solidFill>
                            <a:srgbClr val="FFFFFF"/>
                          </a:solidFill>
                          <a:effectLst/>
                          <a:uLnTx/>
                          <a:uFillTx/>
                          <a:latin typeface="Cambria Math" panose="02040503050406030204" pitchFamily="18" charset="0"/>
                        </a:rPr>
                        <m:t>𝐵</m:t>
                      </m:r>
                    </m:oMath>
                  </m:oMathPara>
                </a14:m>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2297489" y="3543317"/>
                <a:ext cx="407291"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4169993" y="3535789"/>
                <a:ext cx="40209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dirty="0" smtClean="0">
                          <a:ln>
                            <a:noFill/>
                          </a:ln>
                          <a:solidFill>
                            <a:srgbClr val="FFFFFF"/>
                          </a:solidFill>
                          <a:effectLst/>
                          <a:uLnTx/>
                          <a:uFillTx/>
                          <a:latin typeface="Cambria Math" panose="02040503050406030204" pitchFamily="18" charset="0"/>
                        </a:rPr>
                        <m:t>𝐸</m:t>
                      </m:r>
                    </m:oMath>
                  </m:oMathPara>
                </a14:m>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4169993" y="3535789"/>
                <a:ext cx="402097"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rot="16200000">
                <a:off x="319529" y="1354461"/>
                <a:ext cx="1121717" cy="4029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𝑈</m:t>
                      </m:r>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 </m:t>
                      </m:r>
                      <m:acc>
                        <m:accPr>
                          <m:chr m:val="⃗"/>
                          <m:ctrlP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t>𝜇</m:t>
                          </m:r>
                        </m:e>
                      </m:acc>
                      <m: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𝐵</m:t>
                          </m:r>
                        </m:e>
                      </m:acc>
                    </m:oMath>
                  </m:oMathPara>
                </a14:m>
                <a:endParaRPr kumimoji="0" lang="en-US" sz="1800" b="0" i="0" u="none" strike="noStrike" kern="1200" cap="none" spc="-300" normalizeH="0" baseline="0" noProof="0" dirty="0" smtClean="0">
                  <a:ln>
                    <a:noFill/>
                  </a:ln>
                  <a:solidFill>
                    <a:srgbClr val="FFFFFF"/>
                  </a:solidFill>
                  <a:effectLst/>
                  <a:uLnTx/>
                  <a:uFillTx/>
                  <a:latin typeface="Humanst521 Lt BT" panose="020B0402020204020304" pitchFamily="34" charset="0"/>
                </a:endParaRPr>
              </a:p>
            </p:txBody>
          </p:sp>
        </mc:Choice>
        <mc:Fallback xmlns="">
          <p:sp>
            <p:nvSpPr>
              <p:cNvPr id="41" name="TextBox 40"/>
              <p:cNvSpPr txBox="1">
                <a:spLocks noRot="1" noChangeAspect="1" noMove="1" noResize="1" noEditPoints="1" noAdjustHandles="1" noChangeArrowheads="1" noChangeShapeType="1" noTextEdit="1"/>
              </p:cNvSpPr>
              <p:nvPr/>
            </p:nvSpPr>
            <p:spPr>
              <a:xfrm rot="16200000">
                <a:off x="319529" y="1354461"/>
                <a:ext cx="1121717" cy="402931"/>
              </a:xfrm>
              <a:prstGeom prst="rect">
                <a:avLst/>
              </a:prstGeom>
              <a:blipFill>
                <a:blip r:embed="rId8"/>
                <a:stretch>
                  <a:fillRect l="-21212" t="-25543" r="-6061"/>
                </a:stretch>
              </a:blipFill>
            </p:spPr>
            <p:txBody>
              <a:bodyPr/>
              <a:lstStyle/>
              <a:p>
                <a:r>
                  <a:rPr lang="en-US">
                    <a:noFill/>
                  </a:rPr>
                  <a:t> </a:t>
                </a:r>
              </a:p>
            </p:txBody>
          </p:sp>
        </mc:Fallback>
      </mc:AlternateContent>
      <p:cxnSp>
        <p:nvCxnSpPr>
          <p:cNvPr id="42" name="Straight Connector 41"/>
          <p:cNvCxnSpPr/>
          <p:nvPr/>
        </p:nvCxnSpPr>
        <p:spPr>
          <a:xfrm>
            <a:off x="2831746" y="3103711"/>
            <a:ext cx="1273354"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949090" y="3104489"/>
            <a:ext cx="1240909"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954297" y="1627821"/>
            <a:ext cx="1273354"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p:cNvSpPr txBox="1"/>
              <p:nvPr/>
            </p:nvSpPr>
            <p:spPr>
              <a:xfrm rot="16200000">
                <a:off x="200184" y="2808857"/>
                <a:ext cx="1115305" cy="4029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𝑈</m:t>
                      </m:r>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t>𝜇</m:t>
                          </m:r>
                        </m:e>
                      </m:acc>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𝐵</m:t>
                          </m:r>
                        </m:e>
                      </m:acc>
                    </m:oMath>
                  </m:oMathPara>
                </a14:m>
                <a:endParaRPr kumimoji="0" lang="en-US" sz="1800" b="0" i="0" u="none" strike="noStrike" kern="1200" cap="none" spc="-300" normalizeH="0" baseline="0" noProof="0" dirty="0" smtClean="0">
                  <a:ln>
                    <a:noFill/>
                  </a:ln>
                  <a:solidFill>
                    <a:srgbClr val="FFFFFF"/>
                  </a:solidFill>
                  <a:effectLst/>
                  <a:uLnTx/>
                  <a:uFillTx/>
                  <a:latin typeface="Humanst521 Lt BT" panose="020B0402020204020304" pitchFamily="34" charset="0"/>
                </a:endParaRPr>
              </a:p>
            </p:txBody>
          </p:sp>
        </mc:Choice>
        <mc:Fallback xmlns="">
          <p:sp>
            <p:nvSpPr>
              <p:cNvPr id="45" name="TextBox 44"/>
              <p:cNvSpPr txBox="1">
                <a:spLocks noRot="1" noChangeAspect="1" noMove="1" noResize="1" noEditPoints="1" noAdjustHandles="1" noChangeArrowheads="1" noChangeShapeType="1" noTextEdit="1"/>
              </p:cNvSpPr>
              <p:nvPr/>
            </p:nvSpPr>
            <p:spPr>
              <a:xfrm rot="16200000">
                <a:off x="200184" y="2808857"/>
                <a:ext cx="1115305" cy="402931"/>
              </a:xfrm>
              <a:prstGeom prst="rect">
                <a:avLst/>
              </a:prstGeom>
              <a:blipFill>
                <a:blip r:embed="rId9"/>
                <a:stretch>
                  <a:fillRect l="-21212" t="-24590" r="-6061"/>
                </a:stretch>
              </a:blipFill>
            </p:spPr>
            <p:txBody>
              <a:bodyPr/>
              <a:lstStyle/>
              <a:p>
                <a:r>
                  <a:rPr lang="en-US">
                    <a:noFill/>
                  </a:rPr>
                  <a:t> </a:t>
                </a:r>
              </a:p>
            </p:txBody>
          </p:sp>
        </mc:Fallback>
      </mc:AlternateContent>
      <p:sp>
        <p:nvSpPr>
          <p:cNvPr id="48" name="Down Arrow 47"/>
          <p:cNvSpPr/>
          <p:nvPr/>
        </p:nvSpPr>
        <p:spPr>
          <a:xfrm>
            <a:off x="1488322" y="2234059"/>
            <a:ext cx="661013" cy="349035"/>
          </a:xfrm>
          <a:prstGeom prst="downArrow">
            <a:avLst>
              <a:gd name="adj1" fmla="val 51380"/>
              <a:gd name="adj2" fmla="val 5000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effectLst/>
                <a:uLnTx/>
                <a:uFillTx/>
                <a:latin typeface="Humanst521 Lt BT" panose="020B0402020204020304" pitchFamily="34" charset="0"/>
                <a:cs typeface="Arial"/>
              </a:rPr>
              <a:t>T</a:t>
            </a:r>
            <a:endParaRPr kumimoji="0" lang="en-US" sz="1600" b="0" i="0" u="none" strike="noStrike" kern="1200" cap="none" spc="0" normalizeH="0" baseline="0" noProof="0" dirty="0">
              <a:ln>
                <a:noFill/>
              </a:ln>
              <a:solidFill>
                <a:srgbClr val="FFFFFF"/>
              </a:solidFill>
              <a:effectLst/>
              <a:uLnTx/>
              <a:uFillTx/>
              <a:latin typeface="Humanst521 Lt BT" panose="020B0402020204020304" pitchFamily="34" charset="0"/>
              <a:cs typeface="Arial"/>
            </a:endParaRPr>
          </a:p>
        </p:txBody>
      </p:sp>
      <p:sp>
        <p:nvSpPr>
          <p:cNvPr id="49" name="Down Arrow 48"/>
          <p:cNvSpPr/>
          <p:nvPr/>
        </p:nvSpPr>
        <p:spPr>
          <a:xfrm>
            <a:off x="3362881" y="2240648"/>
            <a:ext cx="661013" cy="349035"/>
          </a:xfrm>
          <a:prstGeom prst="downArrow">
            <a:avLst>
              <a:gd name="adj1" fmla="val 51380"/>
              <a:gd name="adj2" fmla="val 5000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effectLst/>
                <a:uLnTx/>
                <a:uFillTx/>
                <a:latin typeface="Humanst521 Lt BT" panose="020B0402020204020304" pitchFamily="34" charset="0"/>
                <a:cs typeface="Arial"/>
              </a:rPr>
              <a:t>T</a:t>
            </a:r>
            <a:endParaRPr kumimoji="0" lang="en-US" sz="1600" b="0" i="0" u="none" strike="noStrike" kern="1200" cap="none" spc="0" normalizeH="0" baseline="0" noProof="0" dirty="0">
              <a:ln>
                <a:noFill/>
              </a:ln>
              <a:solidFill>
                <a:srgbClr val="FFFFFF"/>
              </a:solidFill>
              <a:effectLst/>
              <a:uLnTx/>
              <a:uFillTx/>
              <a:latin typeface="Humanst521 Lt BT" panose="020B0402020204020304" pitchFamily="34" charset="0"/>
              <a:cs typeface="Arial"/>
            </a:endParaRPr>
          </a:p>
        </p:txBody>
      </p:sp>
      <mc:AlternateContent xmlns:mc="http://schemas.openxmlformats.org/markup-compatibility/2006" xmlns:a14="http://schemas.microsoft.com/office/drawing/2010/main">
        <mc:Choice Requires="a14">
          <p:sp>
            <p:nvSpPr>
              <p:cNvPr id="50" name="Rectangle 49"/>
              <p:cNvSpPr/>
              <p:nvPr/>
            </p:nvSpPr>
            <p:spPr>
              <a:xfrm>
                <a:off x="1251400" y="940925"/>
                <a:ext cx="915251"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ctrlPr>
                        </m:accPr>
                        <m:e>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𝜇</m:t>
                          </m:r>
                        </m:e>
                      </m:acc>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m:t>
                      </m:r>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𝜇</m:t>
                      </m:r>
                      <m:acc>
                        <m:accPr>
                          <m:chr m:val="⃗"/>
                          <m:ctrlP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ctrlPr>
                        </m:accPr>
                        <m:e>
                          <m:r>
                            <m:rPr>
                              <m:sty m:val="p"/>
                            </m:rPr>
                            <a:rPr kumimoji="0" lang="en-US" sz="1800" b="0" i="0" u="none" strike="noStrike" kern="1200" cap="none" spc="0" normalizeH="0" baseline="0" noProof="0" smtClean="0">
                              <a:ln>
                                <a:noFill/>
                              </a:ln>
                              <a:solidFill>
                                <a:srgbClr val="FFFFFF"/>
                              </a:solidFill>
                              <a:effectLst/>
                              <a:uLnTx/>
                              <a:uFillTx/>
                              <a:latin typeface="Cambria Math" panose="02040503050406030204" pitchFamily="18" charset="0"/>
                            </a:rPr>
                            <m:t>s</m:t>
                          </m:r>
                        </m:e>
                      </m:acc>
                    </m:oMath>
                  </m:oMathPara>
                </a14:m>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50" name="Rectangle 49"/>
              <p:cNvSpPr>
                <a:spLocks noRot="1" noChangeAspect="1" noMove="1" noResize="1" noEditPoints="1" noAdjustHandles="1" noChangeArrowheads="1" noChangeShapeType="1" noTextEdit="1"/>
              </p:cNvSpPr>
              <p:nvPr/>
            </p:nvSpPr>
            <p:spPr>
              <a:xfrm>
                <a:off x="1251400" y="940925"/>
                <a:ext cx="915251" cy="369332"/>
              </a:xfrm>
              <a:prstGeom prst="rect">
                <a:avLst/>
              </a:prstGeom>
              <a:blipFill>
                <a:blip r:embed="rId10"/>
                <a:stretch>
                  <a:fillRect t="-21311" r="-28000" b="-4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Rectangle 50"/>
              <p:cNvSpPr/>
              <p:nvPr/>
            </p:nvSpPr>
            <p:spPr>
              <a:xfrm>
                <a:off x="3142429" y="896123"/>
                <a:ext cx="930255" cy="41030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ctrlPr>
                        </m:accPr>
                        <m:e>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𝑑</m:t>
                          </m:r>
                        </m:e>
                      </m:acc>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m:t>
                      </m:r>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𝑑</m:t>
                      </m:r>
                      <m:acc>
                        <m:accPr>
                          <m:chr m:val="⃗"/>
                          <m:ctrlP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ctrlPr>
                        </m:accPr>
                        <m:e>
                          <m:r>
                            <m:rPr>
                              <m:sty m:val="p"/>
                            </m:rPr>
                            <a:rPr kumimoji="0" lang="en-US" sz="1800" b="0" i="0" u="none" strike="noStrike" kern="1200" cap="none" spc="0" normalizeH="0" baseline="0" noProof="0" smtClean="0">
                              <a:ln>
                                <a:noFill/>
                              </a:ln>
                              <a:solidFill>
                                <a:srgbClr val="FFFFFF"/>
                              </a:solidFill>
                              <a:effectLst/>
                              <a:uLnTx/>
                              <a:uFillTx/>
                              <a:latin typeface="Cambria Math" panose="02040503050406030204" pitchFamily="18" charset="0"/>
                            </a:rPr>
                            <m:t>s</m:t>
                          </m:r>
                        </m:e>
                      </m:acc>
                    </m:oMath>
                  </m:oMathPara>
                </a14:m>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51" name="Rectangle 50"/>
              <p:cNvSpPr>
                <a:spLocks noRot="1" noChangeAspect="1" noMove="1" noResize="1" noEditPoints="1" noAdjustHandles="1" noChangeArrowheads="1" noChangeShapeType="1" noTextEdit="1"/>
              </p:cNvSpPr>
              <p:nvPr/>
            </p:nvSpPr>
            <p:spPr>
              <a:xfrm>
                <a:off x="3142429" y="896123"/>
                <a:ext cx="930255" cy="410305"/>
              </a:xfrm>
              <a:prstGeom prst="rect">
                <a:avLst/>
              </a:prstGeom>
              <a:blipFill>
                <a:blip r:embed="rId11"/>
                <a:stretch>
                  <a:fillRect t="-20896" r="-267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2129254" y="1133987"/>
                <a:ext cx="478016"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129254" y="1133987"/>
                <a:ext cx="478016" cy="338554"/>
              </a:xfrm>
              <a:prstGeom prst="rect">
                <a:avLst/>
              </a:prstGeom>
              <a:blipFill>
                <a:blip r:embed="rId12"/>
                <a:stretch>
                  <a:fillRect l="-17722" t="-107143" r="-75949" b="-1696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2006703" y="2566878"/>
                <a:ext cx="478016"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2006703" y="2566878"/>
                <a:ext cx="478016" cy="338554"/>
              </a:xfrm>
              <a:prstGeom prst="rect">
                <a:avLst/>
              </a:prstGeom>
              <a:blipFill>
                <a:blip r:embed="rId13"/>
                <a:stretch>
                  <a:fillRect l="-17722" t="-107143" r="-75949" b="-1696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4052955" y="1133987"/>
                <a:ext cx="478016"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4052955" y="1133987"/>
                <a:ext cx="478016" cy="338554"/>
              </a:xfrm>
              <a:prstGeom prst="rect">
                <a:avLst/>
              </a:prstGeom>
              <a:blipFill>
                <a:blip r:embed="rId14"/>
                <a:stretch>
                  <a:fillRect l="-19231" t="-107143" r="-76923" b="-1696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3930404" y="3222389"/>
                <a:ext cx="478016"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3930404" y="3222389"/>
                <a:ext cx="478016" cy="338554"/>
              </a:xfrm>
              <a:prstGeom prst="rect">
                <a:avLst/>
              </a:prstGeom>
              <a:blipFill>
                <a:blip r:embed="rId15"/>
                <a:stretch>
                  <a:fillRect l="-19231" t="-109091" r="-76923" b="-17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2420040" y="2062795"/>
                <a:ext cx="40729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dirty="0" smtClean="0">
                          <a:ln>
                            <a:noFill/>
                          </a:ln>
                          <a:solidFill>
                            <a:srgbClr val="FFFFFF"/>
                          </a:solidFill>
                          <a:effectLst/>
                          <a:uLnTx/>
                          <a:uFillTx/>
                          <a:latin typeface="Cambria Math" panose="02040503050406030204" pitchFamily="18" charset="0"/>
                        </a:rPr>
                        <m:t>𝐵</m:t>
                      </m:r>
                    </m:oMath>
                  </m:oMathPara>
                </a14:m>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2420040" y="2062795"/>
                <a:ext cx="407291" cy="3693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4296218" y="2060678"/>
                <a:ext cx="40209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dirty="0" smtClean="0">
                          <a:ln>
                            <a:noFill/>
                          </a:ln>
                          <a:solidFill>
                            <a:srgbClr val="FFFFFF"/>
                          </a:solidFill>
                          <a:effectLst/>
                          <a:uLnTx/>
                          <a:uFillTx/>
                          <a:latin typeface="Cambria Math" panose="02040503050406030204" pitchFamily="18" charset="0"/>
                        </a:rPr>
                        <m:t>𝐸</m:t>
                      </m:r>
                    </m:oMath>
                  </m:oMathPara>
                </a14:m>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4296218" y="2060678"/>
                <a:ext cx="402097" cy="369332"/>
              </a:xfrm>
              <a:prstGeom prst="rect">
                <a:avLst/>
              </a:prstGeom>
              <a:blipFill>
                <a:blip r:embed="rId17"/>
                <a:stretch>
                  <a:fillRect/>
                </a:stretch>
              </a:blipFill>
            </p:spPr>
            <p:txBody>
              <a:bodyPr/>
              <a:lstStyle/>
              <a:p>
                <a:r>
                  <a:rPr lang="en-US">
                    <a:noFill/>
                  </a:rPr>
                  <a:t> </a:t>
                </a:r>
              </a:p>
            </p:txBody>
          </p:sp>
        </mc:Fallback>
      </mc:AlternateContent>
      <p:cxnSp>
        <p:nvCxnSpPr>
          <p:cNvPr id="53" name="Straight Connector 52"/>
          <p:cNvCxnSpPr/>
          <p:nvPr/>
        </p:nvCxnSpPr>
        <p:spPr>
          <a:xfrm>
            <a:off x="1071641" y="1626141"/>
            <a:ext cx="1172687" cy="286333"/>
          </a:xfrm>
          <a:prstGeom prst="line">
            <a:avLst/>
          </a:prstGeom>
          <a:ln w="19050">
            <a:solidFill>
              <a:schemeClr val="accent6">
                <a:lumMod val="60000"/>
                <a:lumOff val="40000"/>
              </a:schemeClr>
            </a:solidFill>
            <a:prstDash val="dashDot"/>
          </a:ln>
        </p:spPr>
        <p:style>
          <a:lnRef idx="1">
            <a:schemeClr val="accent2"/>
          </a:lnRef>
          <a:fillRef idx="0">
            <a:schemeClr val="accent2"/>
          </a:fillRef>
          <a:effectRef idx="0">
            <a:schemeClr val="accent2"/>
          </a:effectRef>
          <a:fontRef idx="minor">
            <a:schemeClr val="tx1"/>
          </a:fontRef>
        </p:style>
      </p:cxnSp>
      <p:cxnSp>
        <p:nvCxnSpPr>
          <p:cNvPr id="56" name="Straight Connector 55"/>
          <p:cNvCxnSpPr/>
          <p:nvPr/>
        </p:nvCxnSpPr>
        <p:spPr>
          <a:xfrm>
            <a:off x="2936100" y="1635034"/>
            <a:ext cx="1206504" cy="262407"/>
          </a:xfrm>
          <a:prstGeom prst="line">
            <a:avLst/>
          </a:prstGeom>
          <a:ln w="19050">
            <a:solidFill>
              <a:schemeClr val="accent2">
                <a:lumMod val="60000"/>
                <a:lumOff val="40000"/>
              </a:schemeClr>
            </a:solidFill>
            <a:prstDash val="dashDot"/>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57" name="Rectangle 56"/>
              <p:cNvSpPr>
                <a:spLocks noChangeAspect="1"/>
              </p:cNvSpPr>
              <p:nvPr/>
            </p:nvSpPr>
            <p:spPr>
              <a:xfrm>
                <a:off x="2152042" y="1736734"/>
                <a:ext cx="478015"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lumMod val="95000"/>
                    </a:srgbClr>
                  </a:solidFill>
                  <a:effectLst/>
                  <a:uLnTx/>
                  <a:uFillTx/>
                  <a:latin typeface="Humanst521 Lt BT" panose="020B0402020204020304" pitchFamily="34" charset="0"/>
                </a:endParaRPr>
              </a:p>
            </p:txBody>
          </p:sp>
        </mc:Choice>
        <mc:Fallback xmlns="">
          <p:sp>
            <p:nvSpPr>
              <p:cNvPr id="57" name="Rectangle 56"/>
              <p:cNvSpPr>
                <a:spLocks noRot="1" noChangeAspect="1" noMove="1" noResize="1" noEditPoints="1" noAdjustHandles="1" noChangeArrowheads="1" noChangeShapeType="1" noTextEdit="1"/>
              </p:cNvSpPr>
              <p:nvPr/>
            </p:nvSpPr>
            <p:spPr>
              <a:xfrm>
                <a:off x="2152042" y="1736734"/>
                <a:ext cx="478015" cy="338554"/>
              </a:xfrm>
              <a:prstGeom prst="rect">
                <a:avLst/>
              </a:prstGeom>
              <a:blipFill>
                <a:blip r:embed="rId18"/>
                <a:stretch>
                  <a:fillRect l="-17949" t="-109091" r="-78205" b="-17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Rectangle 57"/>
              <p:cNvSpPr>
                <a:spLocks noChangeAspect="1"/>
              </p:cNvSpPr>
              <p:nvPr/>
            </p:nvSpPr>
            <p:spPr>
              <a:xfrm>
                <a:off x="4053536" y="1736734"/>
                <a:ext cx="478015"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lumMod val="95000"/>
                    </a:srgbClr>
                  </a:solidFill>
                  <a:effectLst/>
                  <a:uLnTx/>
                  <a:uFillTx/>
                  <a:latin typeface="Humanst521 Lt BT" panose="020B0402020204020304" pitchFamily="34" charset="0"/>
                </a:endParaRPr>
              </a:p>
            </p:txBody>
          </p:sp>
        </mc:Choice>
        <mc:Fallback xmlns="">
          <p:sp>
            <p:nvSpPr>
              <p:cNvPr id="58" name="Rectangle 57"/>
              <p:cNvSpPr>
                <a:spLocks noRot="1" noChangeAspect="1" noMove="1" noResize="1" noEditPoints="1" noAdjustHandles="1" noChangeArrowheads="1" noChangeShapeType="1" noTextEdit="1"/>
              </p:cNvSpPr>
              <p:nvPr/>
            </p:nvSpPr>
            <p:spPr>
              <a:xfrm>
                <a:off x="4053536" y="1736734"/>
                <a:ext cx="478015" cy="338554"/>
              </a:xfrm>
              <a:prstGeom prst="rect">
                <a:avLst/>
              </a:prstGeom>
              <a:blipFill>
                <a:blip r:embed="rId19"/>
                <a:stretch>
                  <a:fillRect l="-19231" t="-109091" r="-76923" b="-174545"/>
                </a:stretch>
              </a:blipFill>
            </p:spPr>
            <p:txBody>
              <a:bodyPr/>
              <a:lstStyle/>
              <a:p>
                <a:r>
                  <a:rPr lang="en-US">
                    <a:noFill/>
                  </a:rPr>
                  <a:t> </a:t>
                </a:r>
              </a:p>
            </p:txBody>
          </p:sp>
        </mc:Fallback>
      </mc:AlternateContent>
      <p:sp>
        <p:nvSpPr>
          <p:cNvPr id="14" name="L-Shape 13"/>
          <p:cNvSpPr/>
          <p:nvPr/>
        </p:nvSpPr>
        <p:spPr>
          <a:xfrm flipH="1">
            <a:off x="323528" y="868413"/>
            <a:ext cx="8738829" cy="4199919"/>
          </a:xfrm>
          <a:prstGeom prst="corner">
            <a:avLst>
              <a:gd name="adj1" fmla="val 27321"/>
              <a:gd name="adj2" fmla="val 97709"/>
            </a:avLst>
          </a:prstGeom>
          <a:solidFill>
            <a:schemeClr val="tx1">
              <a:lumMod val="95000"/>
              <a:lumOff val="5000"/>
            </a:schemeClr>
          </a:solidFill>
          <a:ln w="19050">
            <a:no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panose="020B0402020204020304" pitchFamily="34" charset="0"/>
              <a:cs typeface="Arial"/>
            </a:endParaRPr>
          </a:p>
        </p:txBody>
      </p:sp>
      <p:cxnSp>
        <p:nvCxnSpPr>
          <p:cNvPr id="54" name="Straight Connector 53"/>
          <p:cNvCxnSpPr/>
          <p:nvPr/>
        </p:nvCxnSpPr>
        <p:spPr>
          <a:xfrm>
            <a:off x="952113" y="3109902"/>
            <a:ext cx="1172687" cy="286333"/>
          </a:xfrm>
          <a:prstGeom prst="line">
            <a:avLst/>
          </a:prstGeom>
          <a:ln w="19050">
            <a:solidFill>
              <a:schemeClr val="accent6">
                <a:lumMod val="60000"/>
                <a:lumOff val="40000"/>
              </a:schemeClr>
            </a:solidFill>
            <a:prstDash val="dashDot"/>
          </a:ln>
        </p:spPr>
        <p:style>
          <a:lnRef idx="1">
            <a:schemeClr val="accent2"/>
          </a:lnRef>
          <a:fillRef idx="0">
            <a:schemeClr val="accent2"/>
          </a:fillRef>
          <a:effectRef idx="0">
            <a:schemeClr val="accent2"/>
          </a:effectRef>
          <a:fontRef idx="minor">
            <a:schemeClr val="tx1"/>
          </a:fontRef>
        </p:style>
      </p:cxnSp>
      <p:cxnSp>
        <p:nvCxnSpPr>
          <p:cNvPr id="55" name="Straight Connector 54"/>
          <p:cNvCxnSpPr/>
          <p:nvPr/>
        </p:nvCxnSpPr>
        <p:spPr>
          <a:xfrm flipV="1">
            <a:off x="2825809" y="2837170"/>
            <a:ext cx="1206504" cy="262407"/>
          </a:xfrm>
          <a:prstGeom prst="line">
            <a:avLst/>
          </a:prstGeom>
          <a:ln w="19050">
            <a:solidFill>
              <a:schemeClr val="accent2">
                <a:lumMod val="60000"/>
                <a:lumOff val="40000"/>
              </a:schemeClr>
            </a:solidFill>
            <a:prstDash val="dashDot"/>
          </a:ln>
        </p:spPr>
        <p:style>
          <a:lnRef idx="1">
            <a:schemeClr val="accent2"/>
          </a:lnRef>
          <a:fillRef idx="0">
            <a:schemeClr val="accent2"/>
          </a:fillRef>
          <a:effectRef idx="0">
            <a:schemeClr val="accent2"/>
          </a:effectRef>
          <a:fontRef idx="minor">
            <a:schemeClr val="tx1"/>
          </a:fontRef>
        </p:style>
      </p:cxnSp>
      <p:sp>
        <p:nvSpPr>
          <p:cNvPr id="52" name="Rectangle 51"/>
          <p:cNvSpPr/>
          <p:nvPr/>
        </p:nvSpPr>
        <p:spPr>
          <a:xfrm>
            <a:off x="531273" y="2178656"/>
            <a:ext cx="4046110" cy="2108333"/>
          </a:xfrm>
          <a:custGeom>
            <a:avLst/>
            <a:gdLst>
              <a:gd name="connsiteX0" fmla="*/ 0 w 4046110"/>
              <a:gd name="connsiteY0" fmla="*/ 0 h 1752506"/>
              <a:gd name="connsiteX1" fmla="*/ 4046110 w 4046110"/>
              <a:gd name="connsiteY1" fmla="*/ 0 h 1752506"/>
              <a:gd name="connsiteX2" fmla="*/ 4046110 w 4046110"/>
              <a:gd name="connsiteY2" fmla="*/ 1752506 h 1752506"/>
              <a:gd name="connsiteX3" fmla="*/ 0 w 4046110"/>
              <a:gd name="connsiteY3" fmla="*/ 1752506 h 1752506"/>
              <a:gd name="connsiteX4" fmla="*/ 0 w 4046110"/>
              <a:gd name="connsiteY4" fmla="*/ 0 h 1752506"/>
              <a:gd name="connsiteX0" fmla="*/ 0 w 4046110"/>
              <a:gd name="connsiteY0" fmla="*/ 0 h 1752506"/>
              <a:gd name="connsiteX1" fmla="*/ 1639433 w 4046110"/>
              <a:gd name="connsiteY1" fmla="*/ 1980 h 1752506"/>
              <a:gd name="connsiteX2" fmla="*/ 4046110 w 4046110"/>
              <a:gd name="connsiteY2" fmla="*/ 0 h 1752506"/>
              <a:gd name="connsiteX3" fmla="*/ 4046110 w 4046110"/>
              <a:gd name="connsiteY3" fmla="*/ 1752506 h 1752506"/>
              <a:gd name="connsiteX4" fmla="*/ 0 w 4046110"/>
              <a:gd name="connsiteY4" fmla="*/ 1752506 h 1752506"/>
              <a:gd name="connsiteX5" fmla="*/ 0 w 4046110"/>
              <a:gd name="connsiteY5" fmla="*/ 0 h 1752506"/>
              <a:gd name="connsiteX0" fmla="*/ 0 w 4046110"/>
              <a:gd name="connsiteY0" fmla="*/ 13923 h 1766429"/>
              <a:gd name="connsiteX1" fmla="*/ 1424748 w 4046110"/>
              <a:gd name="connsiteY1" fmla="*/ 0 h 1766429"/>
              <a:gd name="connsiteX2" fmla="*/ 1639433 w 4046110"/>
              <a:gd name="connsiteY2" fmla="*/ 15903 h 1766429"/>
              <a:gd name="connsiteX3" fmla="*/ 4046110 w 4046110"/>
              <a:gd name="connsiteY3" fmla="*/ 13923 h 1766429"/>
              <a:gd name="connsiteX4" fmla="*/ 4046110 w 4046110"/>
              <a:gd name="connsiteY4" fmla="*/ 1766429 h 1766429"/>
              <a:gd name="connsiteX5" fmla="*/ 0 w 4046110"/>
              <a:gd name="connsiteY5" fmla="*/ 1766429 h 1766429"/>
              <a:gd name="connsiteX6" fmla="*/ 0 w 4046110"/>
              <a:gd name="connsiteY6" fmla="*/ 13923 h 1766429"/>
              <a:gd name="connsiteX0" fmla="*/ 0 w 4046110"/>
              <a:gd name="connsiteY0" fmla="*/ 13923 h 1766429"/>
              <a:gd name="connsiteX1" fmla="*/ 1090793 w 4046110"/>
              <a:gd name="connsiteY1" fmla="*/ 1 h 1766429"/>
              <a:gd name="connsiteX2" fmla="*/ 1424748 w 4046110"/>
              <a:gd name="connsiteY2" fmla="*/ 0 h 1766429"/>
              <a:gd name="connsiteX3" fmla="*/ 1639433 w 4046110"/>
              <a:gd name="connsiteY3" fmla="*/ 15903 h 1766429"/>
              <a:gd name="connsiteX4" fmla="*/ 4046110 w 4046110"/>
              <a:gd name="connsiteY4" fmla="*/ 13923 h 1766429"/>
              <a:gd name="connsiteX5" fmla="*/ 4046110 w 4046110"/>
              <a:gd name="connsiteY5" fmla="*/ 1766429 h 1766429"/>
              <a:gd name="connsiteX6" fmla="*/ 0 w 4046110"/>
              <a:gd name="connsiteY6" fmla="*/ 1766429 h 1766429"/>
              <a:gd name="connsiteX7" fmla="*/ 0 w 4046110"/>
              <a:gd name="connsiteY7" fmla="*/ 13923 h 1766429"/>
              <a:gd name="connsiteX0" fmla="*/ 0 w 4046110"/>
              <a:gd name="connsiteY0" fmla="*/ 13923 h 1766429"/>
              <a:gd name="connsiteX1" fmla="*/ 868157 w 4046110"/>
              <a:gd name="connsiteY1" fmla="*/ 1 h 1766429"/>
              <a:gd name="connsiteX2" fmla="*/ 1090793 w 4046110"/>
              <a:gd name="connsiteY2" fmla="*/ 1 h 1766429"/>
              <a:gd name="connsiteX3" fmla="*/ 1424748 w 4046110"/>
              <a:gd name="connsiteY3" fmla="*/ 0 h 1766429"/>
              <a:gd name="connsiteX4" fmla="*/ 1639433 w 4046110"/>
              <a:gd name="connsiteY4" fmla="*/ 15903 h 1766429"/>
              <a:gd name="connsiteX5" fmla="*/ 4046110 w 4046110"/>
              <a:gd name="connsiteY5" fmla="*/ 13923 h 1766429"/>
              <a:gd name="connsiteX6" fmla="*/ 4046110 w 4046110"/>
              <a:gd name="connsiteY6" fmla="*/ 1766429 h 1766429"/>
              <a:gd name="connsiteX7" fmla="*/ 0 w 4046110"/>
              <a:gd name="connsiteY7" fmla="*/ 1766429 h 1766429"/>
              <a:gd name="connsiteX8" fmla="*/ 0 w 4046110"/>
              <a:gd name="connsiteY8" fmla="*/ 13923 h 1766429"/>
              <a:gd name="connsiteX0" fmla="*/ 0 w 4046110"/>
              <a:gd name="connsiteY0" fmla="*/ 331974 h 2084480"/>
              <a:gd name="connsiteX1" fmla="*/ 868157 w 4046110"/>
              <a:gd name="connsiteY1" fmla="*/ 318052 h 2084480"/>
              <a:gd name="connsiteX2" fmla="*/ 995378 w 4046110"/>
              <a:gd name="connsiteY2" fmla="*/ 0 h 2084480"/>
              <a:gd name="connsiteX3" fmla="*/ 1424748 w 4046110"/>
              <a:gd name="connsiteY3" fmla="*/ 318051 h 2084480"/>
              <a:gd name="connsiteX4" fmla="*/ 1639433 w 4046110"/>
              <a:gd name="connsiteY4" fmla="*/ 333954 h 2084480"/>
              <a:gd name="connsiteX5" fmla="*/ 4046110 w 4046110"/>
              <a:gd name="connsiteY5" fmla="*/ 331974 h 2084480"/>
              <a:gd name="connsiteX6" fmla="*/ 4046110 w 4046110"/>
              <a:gd name="connsiteY6" fmla="*/ 2084480 h 2084480"/>
              <a:gd name="connsiteX7" fmla="*/ 0 w 4046110"/>
              <a:gd name="connsiteY7" fmla="*/ 2084480 h 2084480"/>
              <a:gd name="connsiteX8" fmla="*/ 0 w 4046110"/>
              <a:gd name="connsiteY8" fmla="*/ 331974 h 2084480"/>
              <a:gd name="connsiteX0" fmla="*/ 0 w 4046110"/>
              <a:gd name="connsiteY0" fmla="*/ 339927 h 2092433"/>
              <a:gd name="connsiteX1" fmla="*/ 868157 w 4046110"/>
              <a:gd name="connsiteY1" fmla="*/ 326005 h 2092433"/>
              <a:gd name="connsiteX2" fmla="*/ 995378 w 4046110"/>
              <a:gd name="connsiteY2" fmla="*/ 7953 h 2092433"/>
              <a:gd name="connsiteX3" fmla="*/ 1695092 w 4046110"/>
              <a:gd name="connsiteY3" fmla="*/ 0 h 2092433"/>
              <a:gd name="connsiteX4" fmla="*/ 1639433 w 4046110"/>
              <a:gd name="connsiteY4" fmla="*/ 341907 h 2092433"/>
              <a:gd name="connsiteX5" fmla="*/ 4046110 w 4046110"/>
              <a:gd name="connsiteY5" fmla="*/ 339927 h 2092433"/>
              <a:gd name="connsiteX6" fmla="*/ 4046110 w 4046110"/>
              <a:gd name="connsiteY6" fmla="*/ 2092433 h 2092433"/>
              <a:gd name="connsiteX7" fmla="*/ 0 w 4046110"/>
              <a:gd name="connsiteY7" fmla="*/ 2092433 h 2092433"/>
              <a:gd name="connsiteX8" fmla="*/ 0 w 4046110"/>
              <a:gd name="connsiteY8" fmla="*/ 339927 h 2092433"/>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4046110 w 4046110"/>
              <a:gd name="connsiteY5" fmla="*/ 347876 h 2100382"/>
              <a:gd name="connsiteX6" fmla="*/ 4046110 w 4046110"/>
              <a:gd name="connsiteY6" fmla="*/ 2100382 h 2100382"/>
              <a:gd name="connsiteX7" fmla="*/ 0 w 4046110"/>
              <a:gd name="connsiteY7" fmla="*/ 2100382 h 2100382"/>
              <a:gd name="connsiteX8" fmla="*/ 0 w 4046110"/>
              <a:gd name="connsiteY8" fmla="*/ 347876 h 2100382"/>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4046110 w 4046110"/>
              <a:gd name="connsiteY6" fmla="*/ 347876 h 2100382"/>
              <a:gd name="connsiteX7" fmla="*/ 4046110 w 4046110"/>
              <a:gd name="connsiteY7" fmla="*/ 2100382 h 2100382"/>
              <a:gd name="connsiteX8" fmla="*/ 0 w 4046110"/>
              <a:gd name="connsiteY8" fmla="*/ 2100382 h 2100382"/>
              <a:gd name="connsiteX9" fmla="*/ 0 w 4046110"/>
              <a:gd name="connsiteY9" fmla="*/ 347876 h 2100382"/>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3030911 w 4046110"/>
              <a:gd name="connsiteY6" fmla="*/ 349858 h 2100382"/>
              <a:gd name="connsiteX7" fmla="*/ 4046110 w 4046110"/>
              <a:gd name="connsiteY7" fmla="*/ 347876 h 2100382"/>
              <a:gd name="connsiteX8" fmla="*/ 4046110 w 4046110"/>
              <a:gd name="connsiteY8" fmla="*/ 2100382 h 2100382"/>
              <a:gd name="connsiteX9" fmla="*/ 0 w 4046110"/>
              <a:gd name="connsiteY9" fmla="*/ 2100382 h 2100382"/>
              <a:gd name="connsiteX10" fmla="*/ 0 w 4046110"/>
              <a:gd name="connsiteY10" fmla="*/ 347876 h 2100382"/>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3030911 w 4046110"/>
              <a:gd name="connsiteY6" fmla="*/ 349858 h 2100382"/>
              <a:gd name="connsiteX7" fmla="*/ 3476184 w 4046110"/>
              <a:gd name="connsiteY7" fmla="*/ 333955 h 2100382"/>
              <a:gd name="connsiteX8" fmla="*/ 4046110 w 4046110"/>
              <a:gd name="connsiteY8" fmla="*/ 347876 h 2100382"/>
              <a:gd name="connsiteX9" fmla="*/ 4046110 w 4046110"/>
              <a:gd name="connsiteY9" fmla="*/ 2100382 h 2100382"/>
              <a:gd name="connsiteX10" fmla="*/ 0 w 4046110"/>
              <a:gd name="connsiteY10" fmla="*/ 2100382 h 2100382"/>
              <a:gd name="connsiteX11" fmla="*/ 0 w 4046110"/>
              <a:gd name="connsiteY11" fmla="*/ 347876 h 2100382"/>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3030911 w 4046110"/>
              <a:gd name="connsiteY6" fmla="*/ 349858 h 2100382"/>
              <a:gd name="connsiteX7" fmla="*/ 3476184 w 4046110"/>
              <a:gd name="connsiteY7" fmla="*/ 333955 h 2100382"/>
              <a:gd name="connsiteX8" fmla="*/ 3269450 w 4046110"/>
              <a:gd name="connsiteY8" fmla="*/ 341907 h 2100382"/>
              <a:gd name="connsiteX9" fmla="*/ 4046110 w 4046110"/>
              <a:gd name="connsiteY9" fmla="*/ 347876 h 2100382"/>
              <a:gd name="connsiteX10" fmla="*/ 4046110 w 4046110"/>
              <a:gd name="connsiteY10" fmla="*/ 2100382 h 2100382"/>
              <a:gd name="connsiteX11" fmla="*/ 0 w 4046110"/>
              <a:gd name="connsiteY11" fmla="*/ 2100382 h 2100382"/>
              <a:gd name="connsiteX12" fmla="*/ 0 w 4046110"/>
              <a:gd name="connsiteY12" fmla="*/ 347876 h 2100382"/>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3030911 w 4046110"/>
              <a:gd name="connsiteY6" fmla="*/ 349858 h 2100382"/>
              <a:gd name="connsiteX7" fmla="*/ 3476184 w 4046110"/>
              <a:gd name="connsiteY7" fmla="*/ 333955 h 2100382"/>
              <a:gd name="connsiteX8" fmla="*/ 3269450 w 4046110"/>
              <a:gd name="connsiteY8" fmla="*/ 341907 h 2100382"/>
              <a:gd name="connsiteX9" fmla="*/ 4046110 w 4046110"/>
              <a:gd name="connsiteY9" fmla="*/ 347876 h 2100382"/>
              <a:gd name="connsiteX10" fmla="*/ 4046110 w 4046110"/>
              <a:gd name="connsiteY10" fmla="*/ 2100382 h 2100382"/>
              <a:gd name="connsiteX11" fmla="*/ 0 w 4046110"/>
              <a:gd name="connsiteY11" fmla="*/ 2100382 h 2100382"/>
              <a:gd name="connsiteX12" fmla="*/ 0 w 4046110"/>
              <a:gd name="connsiteY12" fmla="*/ 347876 h 2100382"/>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3030911 w 4046110"/>
              <a:gd name="connsiteY6" fmla="*/ 349858 h 2100382"/>
              <a:gd name="connsiteX7" fmla="*/ 3476184 w 4046110"/>
              <a:gd name="connsiteY7" fmla="*/ 333955 h 2100382"/>
              <a:gd name="connsiteX8" fmla="*/ 3388720 w 4046110"/>
              <a:gd name="connsiteY8" fmla="*/ 71562 h 2100382"/>
              <a:gd name="connsiteX9" fmla="*/ 4046110 w 4046110"/>
              <a:gd name="connsiteY9" fmla="*/ 347876 h 2100382"/>
              <a:gd name="connsiteX10" fmla="*/ 4046110 w 4046110"/>
              <a:gd name="connsiteY10" fmla="*/ 2100382 h 2100382"/>
              <a:gd name="connsiteX11" fmla="*/ 0 w 4046110"/>
              <a:gd name="connsiteY11" fmla="*/ 2100382 h 2100382"/>
              <a:gd name="connsiteX12" fmla="*/ 0 w 4046110"/>
              <a:gd name="connsiteY12" fmla="*/ 347876 h 2100382"/>
              <a:gd name="connsiteX0" fmla="*/ 0 w 4046110"/>
              <a:gd name="connsiteY0" fmla="*/ 349963 h 2102469"/>
              <a:gd name="connsiteX1" fmla="*/ 868157 w 4046110"/>
              <a:gd name="connsiteY1" fmla="*/ 336041 h 2102469"/>
              <a:gd name="connsiteX2" fmla="*/ 931768 w 4046110"/>
              <a:gd name="connsiteY2" fmla="*/ 2087 h 2102469"/>
              <a:gd name="connsiteX3" fmla="*/ 1695092 w 4046110"/>
              <a:gd name="connsiteY3" fmla="*/ 10036 h 2102469"/>
              <a:gd name="connsiteX4" fmla="*/ 1639433 w 4046110"/>
              <a:gd name="connsiteY4" fmla="*/ 351943 h 2102469"/>
              <a:gd name="connsiteX5" fmla="*/ 2776470 w 4046110"/>
              <a:gd name="connsiteY5" fmla="*/ 343994 h 2102469"/>
              <a:gd name="connsiteX6" fmla="*/ 3030911 w 4046110"/>
              <a:gd name="connsiteY6" fmla="*/ 351945 h 2102469"/>
              <a:gd name="connsiteX7" fmla="*/ 3325110 w 4046110"/>
              <a:gd name="connsiteY7" fmla="*/ 2087 h 2102469"/>
              <a:gd name="connsiteX8" fmla="*/ 3388720 w 4046110"/>
              <a:gd name="connsiteY8" fmla="*/ 73649 h 2102469"/>
              <a:gd name="connsiteX9" fmla="*/ 4046110 w 4046110"/>
              <a:gd name="connsiteY9" fmla="*/ 349963 h 2102469"/>
              <a:gd name="connsiteX10" fmla="*/ 4046110 w 4046110"/>
              <a:gd name="connsiteY10" fmla="*/ 2102469 h 2102469"/>
              <a:gd name="connsiteX11" fmla="*/ 0 w 4046110"/>
              <a:gd name="connsiteY11" fmla="*/ 2102469 h 2102469"/>
              <a:gd name="connsiteX12" fmla="*/ 0 w 4046110"/>
              <a:gd name="connsiteY12" fmla="*/ 349963 h 2102469"/>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3030911 w 4046110"/>
              <a:gd name="connsiteY6" fmla="*/ 349858 h 2100382"/>
              <a:gd name="connsiteX7" fmla="*/ 3325110 w 4046110"/>
              <a:gd name="connsiteY7" fmla="*/ 0 h 2100382"/>
              <a:gd name="connsiteX8" fmla="*/ 3444379 w 4046110"/>
              <a:gd name="connsiteY8" fmla="*/ 405517 h 2100382"/>
              <a:gd name="connsiteX9" fmla="*/ 4046110 w 4046110"/>
              <a:gd name="connsiteY9" fmla="*/ 347876 h 2100382"/>
              <a:gd name="connsiteX10" fmla="*/ 4046110 w 4046110"/>
              <a:gd name="connsiteY10" fmla="*/ 2100382 h 2100382"/>
              <a:gd name="connsiteX11" fmla="*/ 0 w 4046110"/>
              <a:gd name="connsiteY11" fmla="*/ 2100382 h 2100382"/>
              <a:gd name="connsiteX12" fmla="*/ 0 w 4046110"/>
              <a:gd name="connsiteY12" fmla="*/ 347876 h 2100382"/>
              <a:gd name="connsiteX0" fmla="*/ 0 w 4046110"/>
              <a:gd name="connsiteY0" fmla="*/ 355827 h 2108333"/>
              <a:gd name="connsiteX1" fmla="*/ 868157 w 4046110"/>
              <a:gd name="connsiteY1" fmla="*/ 341905 h 2108333"/>
              <a:gd name="connsiteX2" fmla="*/ 931768 w 4046110"/>
              <a:gd name="connsiteY2" fmla="*/ 7951 h 2108333"/>
              <a:gd name="connsiteX3" fmla="*/ 1695092 w 4046110"/>
              <a:gd name="connsiteY3" fmla="*/ 15900 h 2108333"/>
              <a:gd name="connsiteX4" fmla="*/ 1639433 w 4046110"/>
              <a:gd name="connsiteY4" fmla="*/ 357807 h 2108333"/>
              <a:gd name="connsiteX5" fmla="*/ 2776470 w 4046110"/>
              <a:gd name="connsiteY5" fmla="*/ 349858 h 2108333"/>
              <a:gd name="connsiteX6" fmla="*/ 3030911 w 4046110"/>
              <a:gd name="connsiteY6" fmla="*/ 357809 h 2108333"/>
              <a:gd name="connsiteX7" fmla="*/ 3523893 w 4046110"/>
              <a:gd name="connsiteY7" fmla="*/ 0 h 2108333"/>
              <a:gd name="connsiteX8" fmla="*/ 3444379 w 4046110"/>
              <a:gd name="connsiteY8" fmla="*/ 413468 h 2108333"/>
              <a:gd name="connsiteX9" fmla="*/ 4046110 w 4046110"/>
              <a:gd name="connsiteY9" fmla="*/ 355827 h 2108333"/>
              <a:gd name="connsiteX10" fmla="*/ 4046110 w 4046110"/>
              <a:gd name="connsiteY10" fmla="*/ 2108333 h 2108333"/>
              <a:gd name="connsiteX11" fmla="*/ 0 w 4046110"/>
              <a:gd name="connsiteY11" fmla="*/ 2108333 h 2108333"/>
              <a:gd name="connsiteX12" fmla="*/ 0 w 4046110"/>
              <a:gd name="connsiteY12" fmla="*/ 355827 h 2108333"/>
              <a:gd name="connsiteX0" fmla="*/ 0 w 4046110"/>
              <a:gd name="connsiteY0" fmla="*/ 355827 h 2108333"/>
              <a:gd name="connsiteX1" fmla="*/ 868157 w 4046110"/>
              <a:gd name="connsiteY1" fmla="*/ 341905 h 2108333"/>
              <a:gd name="connsiteX2" fmla="*/ 931768 w 4046110"/>
              <a:gd name="connsiteY2" fmla="*/ 7951 h 2108333"/>
              <a:gd name="connsiteX3" fmla="*/ 1695092 w 4046110"/>
              <a:gd name="connsiteY3" fmla="*/ 15900 h 2108333"/>
              <a:gd name="connsiteX4" fmla="*/ 1639433 w 4046110"/>
              <a:gd name="connsiteY4" fmla="*/ 357807 h 2108333"/>
              <a:gd name="connsiteX5" fmla="*/ 2776470 w 4046110"/>
              <a:gd name="connsiteY5" fmla="*/ 349858 h 2108333"/>
              <a:gd name="connsiteX6" fmla="*/ 2848031 w 4046110"/>
              <a:gd name="connsiteY6" fmla="*/ 15903 h 2108333"/>
              <a:gd name="connsiteX7" fmla="*/ 3523893 w 4046110"/>
              <a:gd name="connsiteY7" fmla="*/ 0 h 2108333"/>
              <a:gd name="connsiteX8" fmla="*/ 3444379 w 4046110"/>
              <a:gd name="connsiteY8" fmla="*/ 413468 h 2108333"/>
              <a:gd name="connsiteX9" fmla="*/ 4046110 w 4046110"/>
              <a:gd name="connsiteY9" fmla="*/ 355827 h 2108333"/>
              <a:gd name="connsiteX10" fmla="*/ 4046110 w 4046110"/>
              <a:gd name="connsiteY10" fmla="*/ 2108333 h 2108333"/>
              <a:gd name="connsiteX11" fmla="*/ 0 w 4046110"/>
              <a:gd name="connsiteY11" fmla="*/ 2108333 h 2108333"/>
              <a:gd name="connsiteX12" fmla="*/ 0 w 4046110"/>
              <a:gd name="connsiteY12" fmla="*/ 355827 h 210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6110" h="2108333">
                <a:moveTo>
                  <a:pt x="0" y="355827"/>
                </a:moveTo>
                <a:lnTo>
                  <a:pt x="868157" y="341905"/>
                </a:lnTo>
                <a:lnTo>
                  <a:pt x="931768" y="7951"/>
                </a:lnTo>
                <a:lnTo>
                  <a:pt x="1695092" y="15900"/>
                </a:lnTo>
                <a:lnTo>
                  <a:pt x="1639433" y="357807"/>
                </a:lnTo>
                <a:lnTo>
                  <a:pt x="2776470" y="349858"/>
                </a:lnTo>
                <a:lnTo>
                  <a:pt x="2848031" y="15903"/>
                </a:lnTo>
                <a:lnTo>
                  <a:pt x="3523893" y="0"/>
                </a:lnTo>
                <a:cubicBezTo>
                  <a:pt x="3454982" y="2651"/>
                  <a:pt x="3457631" y="315402"/>
                  <a:pt x="3444379" y="413468"/>
                </a:cubicBezTo>
                <a:lnTo>
                  <a:pt x="4046110" y="355827"/>
                </a:lnTo>
                <a:lnTo>
                  <a:pt x="4046110" y="2108333"/>
                </a:lnTo>
                <a:lnTo>
                  <a:pt x="0" y="2108333"/>
                </a:lnTo>
                <a:lnTo>
                  <a:pt x="0" y="355827"/>
                </a:lnTo>
                <a:close/>
              </a:path>
            </a:pathLst>
          </a:custGeom>
          <a:solidFill>
            <a:schemeClr val="tx1">
              <a:lumMod val="95000"/>
              <a:lumOff val="5000"/>
            </a:schemeClr>
          </a:solidFill>
          <a:ln w="19050">
            <a:no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Humanst521 Lt BT" panose="020B0402020204020304" pitchFamily="34" charset="0"/>
                <a:cs typeface="Arial"/>
              </a:rPr>
              <a:t>`</a:t>
            </a:r>
            <a:endParaRPr kumimoji="0" lang="en-US" sz="1800" b="0" i="0" u="none" strike="noStrike" kern="1200" cap="none" spc="0" normalizeH="0" baseline="0" noProof="0" dirty="0">
              <a:ln>
                <a:noFill/>
              </a:ln>
              <a:solidFill>
                <a:srgbClr val="000000"/>
              </a:solidFill>
              <a:effectLst/>
              <a:uLnTx/>
              <a:uFillTx/>
              <a:latin typeface="Humanst521 Lt BT" panose="020B0402020204020304" pitchFamily="34" charset="0"/>
              <a:cs typeface="Arial"/>
            </a:endParaRPr>
          </a:p>
        </p:txBody>
      </p:sp>
      <p:cxnSp>
        <p:nvCxnSpPr>
          <p:cNvPr id="59" name="Straight Arrow Connector 58"/>
          <p:cNvCxnSpPr/>
          <p:nvPr/>
        </p:nvCxnSpPr>
        <p:spPr>
          <a:xfrm>
            <a:off x="4007868" y="1415067"/>
            <a:ext cx="5293" cy="439933"/>
          </a:xfrm>
          <a:prstGeom prst="straightConnector1">
            <a:avLst/>
          </a:prstGeom>
          <a:ln w="19050">
            <a:solidFill>
              <a:schemeClr val="accent1">
                <a:lumMod val="20000"/>
                <a:lumOff val="8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TextBox 59"/>
              <p:cNvSpPr txBox="1"/>
              <p:nvPr/>
            </p:nvSpPr>
            <p:spPr>
              <a:xfrm>
                <a:off x="4128710" y="1499707"/>
                <a:ext cx="942246" cy="246221"/>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600" b="0" i="0" u="none" strike="noStrike" kern="1200" cap="none" spc="0" normalizeH="0" baseline="0" noProof="0" smtClean="0">
                          <a:ln>
                            <a:noFill/>
                          </a:ln>
                          <a:solidFill>
                            <a:srgbClr val="FDCA00">
                              <a:lumMod val="20000"/>
                              <a:lumOff val="80000"/>
                            </a:srgbClr>
                          </a:solidFill>
                          <a:effectLst/>
                          <a:uLnTx/>
                          <a:uFillTx/>
                          <a:latin typeface="Cambria Math" panose="02040503050406030204" pitchFamily="18" charset="0"/>
                        </a:rPr>
                        <m:t>Δ</m:t>
                      </m:r>
                      <m:r>
                        <a:rPr kumimoji="0" lang="en-US" sz="1600" b="0" i="1" u="none" strike="noStrike" kern="1200" cap="none" spc="0" normalizeH="0" baseline="0" noProof="0" smtClean="0">
                          <a:ln>
                            <a:noFill/>
                          </a:ln>
                          <a:solidFill>
                            <a:srgbClr val="FDCA00">
                              <a:lumMod val="20000"/>
                              <a:lumOff val="80000"/>
                            </a:srgbClr>
                          </a:solidFill>
                          <a:effectLst/>
                          <a:uLnTx/>
                          <a:uFillTx/>
                          <a:latin typeface="Cambria Math" panose="02040503050406030204" pitchFamily="18" charset="0"/>
                        </a:rPr>
                        <m:t>𝑈</m:t>
                      </m:r>
                      <m:r>
                        <a:rPr kumimoji="0" lang="en-US" sz="1600" b="0" i="1" u="none" strike="noStrike" kern="1200" cap="none" spc="0" normalizeH="0" baseline="0" noProof="0" smtClean="0">
                          <a:ln>
                            <a:noFill/>
                          </a:ln>
                          <a:solidFill>
                            <a:srgbClr val="FDCA00">
                              <a:lumMod val="20000"/>
                              <a:lumOff val="80000"/>
                            </a:srgbClr>
                          </a:solidFill>
                          <a:effectLst/>
                          <a:uLnTx/>
                          <a:uFillTx/>
                          <a:latin typeface="Cambria Math" panose="02040503050406030204" pitchFamily="18" charset="0"/>
                        </a:rPr>
                        <m:t>=</m:t>
                      </m:r>
                      <m:r>
                        <a:rPr kumimoji="0" lang="en-US" sz="1600" b="0" i="1" u="none" strike="noStrike" kern="1200" cap="none" spc="0" normalizeH="0" baseline="0" noProof="0" smtClean="0">
                          <a:ln>
                            <a:noFill/>
                          </a:ln>
                          <a:solidFill>
                            <a:srgbClr val="FDCA00">
                              <a:lumMod val="20000"/>
                              <a:lumOff val="80000"/>
                            </a:srgbClr>
                          </a:solidFill>
                          <a:effectLst/>
                          <a:uLnTx/>
                          <a:uFillTx/>
                          <a:latin typeface="Cambria Math" panose="02040503050406030204" pitchFamily="18" charset="0"/>
                        </a:rPr>
                        <m:t>ℏ</m:t>
                      </m:r>
                      <m:sSub>
                        <m:sSubPr>
                          <m:ctrlPr>
                            <a:rPr kumimoji="0" lang="en-US" sz="1600" b="0" i="1" u="none" strike="noStrike" kern="1200" cap="none" spc="0" normalizeH="0" baseline="0" noProof="0" smtClean="0">
                              <a:ln>
                                <a:noFill/>
                              </a:ln>
                              <a:solidFill>
                                <a:srgbClr val="FDCA00">
                                  <a:lumMod val="20000"/>
                                  <a:lumOff val="80000"/>
                                </a:srgbClr>
                              </a:solidFill>
                              <a:effectLst/>
                              <a:uLnTx/>
                              <a:uFillTx/>
                              <a:latin typeface="Cambria Math" panose="02040503050406030204" pitchFamily="18" charset="0"/>
                            </a:rPr>
                          </m:ctrlPr>
                        </m:sSubPr>
                        <m:e>
                          <m:r>
                            <a:rPr kumimoji="0" lang="en-US" sz="1600" b="0" i="1" u="none" strike="noStrike" kern="1200" cap="none" spc="0" normalizeH="0" baseline="0" noProof="0" smtClean="0">
                              <a:ln>
                                <a:noFill/>
                              </a:ln>
                              <a:solidFill>
                                <a:srgbClr val="FDCA00">
                                  <a:lumMod val="20000"/>
                                  <a:lumOff val="80000"/>
                                </a:srgbClr>
                              </a:solidFill>
                              <a:effectLst/>
                              <a:uLnTx/>
                              <a:uFillTx/>
                              <a:latin typeface="Cambria Math" panose="02040503050406030204" pitchFamily="18" charset="0"/>
                            </a:rPr>
                            <m:t>𝜔</m:t>
                          </m:r>
                        </m:e>
                        <m:sub>
                          <m:r>
                            <a:rPr kumimoji="0" lang="en-US" sz="1600" b="0" i="1" u="none" strike="noStrike" kern="1200" cap="none" spc="0" normalizeH="0" baseline="0" noProof="0" smtClean="0">
                              <a:ln>
                                <a:noFill/>
                              </a:ln>
                              <a:solidFill>
                                <a:srgbClr val="FDCA00">
                                  <a:lumMod val="20000"/>
                                  <a:lumOff val="80000"/>
                                </a:srgbClr>
                              </a:solidFill>
                              <a:effectLst/>
                              <a:uLnTx/>
                              <a:uFillTx/>
                              <a:latin typeface="Cambria Math" panose="02040503050406030204" pitchFamily="18" charset="0"/>
                            </a:rPr>
                            <m:t>𝑒</m:t>
                          </m:r>
                        </m:sub>
                      </m:sSub>
                    </m:oMath>
                  </m:oMathPara>
                </a14:m>
                <a:endParaRPr kumimoji="0" lang="en-US" sz="1600" b="0" i="0" u="none" strike="noStrike" kern="1200" cap="none" spc="0" normalizeH="0" baseline="0" noProof="0" dirty="0" smtClean="0">
                  <a:ln>
                    <a:noFill/>
                  </a:ln>
                  <a:solidFill>
                    <a:srgbClr val="FDCA00">
                      <a:lumMod val="20000"/>
                      <a:lumOff val="80000"/>
                    </a:srgbClr>
                  </a:solidFill>
                  <a:effectLst/>
                  <a:uLnTx/>
                  <a:uFillTx/>
                  <a:latin typeface="Humanst521 Lt BT" panose="020B0402020204020304" pitchFamily="34" charset="0"/>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4128710" y="1499707"/>
                <a:ext cx="942246" cy="246221"/>
              </a:xfrm>
              <a:prstGeom prst="rect">
                <a:avLst/>
              </a:prstGeom>
              <a:blipFill>
                <a:blip r:embed="rId20"/>
                <a:stretch>
                  <a:fillRect l="-3871" b="-15000"/>
                </a:stretch>
              </a:blipFill>
            </p:spPr>
            <p:txBody>
              <a:bodyPr/>
              <a:lstStyle/>
              <a:p>
                <a:r>
                  <a:rPr lang="en-US">
                    <a:noFill/>
                  </a:rPr>
                  <a:t> </a:t>
                </a:r>
              </a:p>
            </p:txBody>
          </p:sp>
        </mc:Fallback>
      </mc:AlternateContent>
    </p:spTree>
    <p:extLst>
      <p:ext uri="{BB962C8B-B14F-4D97-AF65-F5344CB8AC3E}">
        <p14:creationId xmlns:p14="http://schemas.microsoft.com/office/powerpoint/2010/main" val="2033427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1" fill="hold" grpId="0" nodeType="clickEffect">
                                  <p:stCondLst>
                                    <p:cond delay="0"/>
                                  </p:stCondLst>
                                  <p:childTnLst>
                                    <p:animEffect transition="out" filter="wipe(up)">
                                      <p:cBhvr>
                                        <p:cTn id="12" dur="1000"/>
                                        <p:tgtEl>
                                          <p:spTgt spid="52"/>
                                        </p:tgtEl>
                                      </p:cBhvr>
                                    </p:animEffect>
                                    <p:set>
                                      <p:cBhvr>
                                        <p:cTn id="13" dur="1" fill="hold">
                                          <p:stCondLst>
                                            <p:cond delay="999"/>
                                          </p:stCondLst>
                                        </p:cTn>
                                        <p:tgtEl>
                                          <p:spTgt spid="5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1" fill="hold" grpId="0" nodeType="clickEffect">
                                  <p:stCondLst>
                                    <p:cond delay="0"/>
                                  </p:stCondLst>
                                  <p:childTnLst>
                                    <p:animEffect transition="out" filter="wipe(up)">
                                      <p:cBhvr>
                                        <p:cTn id="23" dur="1000"/>
                                        <p:tgtEl>
                                          <p:spTgt spid="14"/>
                                        </p:tgtEl>
                                      </p:cBhvr>
                                    </p:animEffect>
                                    <p:set>
                                      <p:cBhvr>
                                        <p:cTn id="24"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14" grpId="0" animBg="1"/>
      <p:bldP spid="52" grpId="0" animBg="1"/>
      <p:bldP spid="6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Content Placeholder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21648" y="1477145"/>
            <a:ext cx="4654579" cy="3490936"/>
          </a:xfrm>
          <a:prstGeom prst="rect">
            <a:avLst/>
          </a:prstGeom>
        </p:spPr>
      </p:pic>
      <p:sp>
        <p:nvSpPr>
          <p:cNvPr id="2" name="Title 1"/>
          <p:cNvSpPr>
            <a:spLocks noGrp="1"/>
          </p:cNvSpPr>
          <p:nvPr>
            <p:ph type="title"/>
          </p:nvPr>
        </p:nvSpPr>
        <p:spPr/>
        <p:txBody>
          <a:bodyPr/>
          <a:lstStyle/>
          <a:p>
            <a:r>
              <a:rPr lang="en-US" dirty="0" err="1" smtClean="0"/>
              <a:t>muEDM</a:t>
            </a:r>
            <a:r>
              <a:rPr lang="en-US" dirty="0" smtClean="0"/>
              <a:t>/(g-2)  needs in the future</a:t>
            </a:r>
            <a:endParaRPr lang="en-US" dirty="0"/>
          </a:p>
        </p:txBody>
      </p:sp>
      <p:sp>
        <p:nvSpPr>
          <p:cNvPr id="3" name="Slide Number Placeholder 2"/>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20</a:t>
            </a:fld>
            <a:endParaRPr lang="de-DE" dirty="0">
              <a:solidFill>
                <a:srgbClr val="000000"/>
              </a:solidFill>
            </a:endParaRPr>
          </a:p>
        </p:txBody>
      </p:sp>
      <p:sp>
        <p:nvSpPr>
          <p:cNvPr id="4" name="Content Placeholder 3"/>
          <p:cNvSpPr>
            <a:spLocks noGrp="1"/>
          </p:cNvSpPr>
          <p:nvPr>
            <p:ph idx="1"/>
          </p:nvPr>
        </p:nvSpPr>
        <p:spPr>
          <a:xfrm>
            <a:off x="1185692" y="796896"/>
            <a:ext cx="3716004" cy="2498959"/>
          </a:xfrm>
        </p:spPr>
        <p:txBody>
          <a:bodyPr/>
          <a:lstStyle/>
          <a:p>
            <a:pPr marL="269875" indent="-269875"/>
            <a:r>
              <a:rPr lang="en-US" sz="1800" dirty="0" smtClean="0"/>
              <a:t>Low emittance &amp; high flux </a:t>
            </a:r>
            <a:br>
              <a:rPr lang="en-US" sz="1800" dirty="0" smtClean="0"/>
            </a:br>
            <a:r>
              <a:rPr lang="en-US" sz="1800" dirty="0" smtClean="0"/>
              <a:t>to inject all delivered muons</a:t>
            </a:r>
          </a:p>
          <a:p>
            <a:pPr marL="269875" indent="-269875"/>
            <a:r>
              <a:rPr lang="en-US" sz="1800" dirty="0" smtClean="0"/>
              <a:t>“Muon on request”</a:t>
            </a:r>
            <a:br>
              <a:rPr lang="en-US" sz="1800" dirty="0" smtClean="0"/>
            </a:br>
            <a:r>
              <a:rPr lang="en-US" sz="1800" dirty="0" smtClean="0"/>
              <a:t>or pulsed beam</a:t>
            </a:r>
          </a:p>
          <a:p>
            <a:pPr marL="269875" indent="-269875"/>
            <a:r>
              <a:rPr lang="en-US" sz="1800" dirty="0" smtClean="0"/>
              <a:t>The more muons the merrier </a:t>
            </a:r>
          </a:p>
          <a:p>
            <a:pPr marL="269875" indent="-269875"/>
            <a:endParaRPr lang="en-US" sz="2000" dirty="0"/>
          </a:p>
        </p:txBody>
      </p:sp>
      <p:grpSp>
        <p:nvGrpSpPr>
          <p:cNvPr id="14" name="Group 13"/>
          <p:cNvGrpSpPr/>
          <p:nvPr/>
        </p:nvGrpSpPr>
        <p:grpSpPr>
          <a:xfrm>
            <a:off x="618072" y="2571750"/>
            <a:ext cx="3405328" cy="2489167"/>
            <a:chOff x="1177158" y="2925061"/>
            <a:chExt cx="2846241" cy="2135856"/>
          </a:xfrm>
        </p:grpSpPr>
        <p:pic>
          <p:nvPicPr>
            <p:cNvPr id="5" name="Content Placeholder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7158" y="2925061"/>
              <a:ext cx="2846241" cy="2135856"/>
            </a:xfrm>
            <a:prstGeom prst="rect">
              <a:avLst/>
            </a:prstGeom>
          </p:spPr>
        </p:pic>
        <p:sp>
          <p:nvSpPr>
            <p:cNvPr id="6" name="Oval 5"/>
            <p:cNvSpPr/>
            <p:nvPr/>
          </p:nvSpPr>
          <p:spPr bwMode="auto">
            <a:xfrm>
              <a:off x="2536989" y="3734042"/>
              <a:ext cx="292278" cy="300307"/>
            </a:xfrm>
            <a:prstGeom prst="ellipse">
              <a:avLst/>
            </a:prstGeom>
            <a:noFill/>
            <a:ln>
              <a:headEnd type="none" w="med" len="med"/>
              <a:tailEnd type="none" w="med" len="med"/>
            </a:ln>
            <a:effectLst>
              <a:glow rad="101600">
                <a:schemeClr val="accent6">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cxnSp>
          <p:nvCxnSpPr>
            <p:cNvPr id="7" name="Straight Connector 6"/>
            <p:cNvCxnSpPr>
              <a:stCxn id="6" idx="2"/>
            </p:cNvCxnSpPr>
            <p:nvPr/>
          </p:nvCxnSpPr>
          <p:spPr bwMode="auto">
            <a:xfrm>
              <a:off x="2536989" y="3884196"/>
              <a:ext cx="0" cy="908836"/>
            </a:xfrm>
            <a:prstGeom prst="lin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8" name="Straight Connector 7"/>
            <p:cNvCxnSpPr>
              <a:stCxn id="6" idx="6"/>
            </p:cNvCxnSpPr>
            <p:nvPr/>
          </p:nvCxnSpPr>
          <p:spPr bwMode="auto">
            <a:xfrm>
              <a:off x="2829267" y="3884196"/>
              <a:ext cx="0" cy="908836"/>
            </a:xfrm>
            <a:prstGeom prst="lin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1" name="TextBox 10"/>
            <p:cNvSpPr txBox="1"/>
            <p:nvPr/>
          </p:nvSpPr>
          <p:spPr>
            <a:xfrm>
              <a:off x="2867157" y="4534131"/>
              <a:ext cx="717670" cy="203133"/>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200" kern="1000" spc="30" dirty="0" smtClean="0">
                  <a:solidFill>
                    <a:schemeClr val="tx1">
                      <a:lumMod val="85000"/>
                      <a:lumOff val="15000"/>
                    </a:schemeClr>
                  </a:solidFill>
                  <a:latin typeface="+mn-lt"/>
                  <a:cs typeface="Franklin Gothic Book"/>
                </a:rPr>
                <a:t>~2.5 mm</a:t>
              </a:r>
            </a:p>
          </p:txBody>
        </p:sp>
        <p:sp>
          <p:nvSpPr>
            <p:cNvPr id="12" name="TextBox 11"/>
            <p:cNvSpPr txBox="1"/>
            <p:nvPr/>
          </p:nvSpPr>
          <p:spPr>
            <a:xfrm>
              <a:off x="1635136" y="4071669"/>
              <a:ext cx="837995" cy="203133"/>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200" kern="1000" spc="30" dirty="0" smtClean="0">
                  <a:solidFill>
                    <a:schemeClr val="tx1">
                      <a:lumMod val="85000"/>
                      <a:lumOff val="15000"/>
                    </a:schemeClr>
                  </a:solidFill>
                  <a:latin typeface="+mn-lt"/>
                  <a:cs typeface="Franklin Gothic Book"/>
                </a:rPr>
                <a:t>~2.5 </a:t>
              </a:r>
              <a:r>
                <a:rPr lang="en-US" sz="1200" kern="1000" spc="30" dirty="0" err="1" smtClean="0">
                  <a:solidFill>
                    <a:schemeClr val="tx1">
                      <a:lumMod val="85000"/>
                      <a:lumOff val="15000"/>
                    </a:schemeClr>
                  </a:solidFill>
                  <a:latin typeface="+mn-lt"/>
                  <a:cs typeface="Franklin Gothic Book"/>
                </a:rPr>
                <a:t>mrad</a:t>
              </a:r>
              <a:endParaRPr lang="en-US" sz="1200" kern="1000" spc="30" dirty="0" smtClean="0">
                <a:solidFill>
                  <a:schemeClr val="tx1">
                    <a:lumMod val="85000"/>
                    <a:lumOff val="15000"/>
                  </a:schemeClr>
                </a:solidFill>
                <a:latin typeface="+mn-lt"/>
                <a:cs typeface="Franklin Gothic Book"/>
              </a:endParaRPr>
            </a:p>
          </p:txBody>
        </p:sp>
        <p:cxnSp>
          <p:nvCxnSpPr>
            <p:cNvPr id="9" name="Straight Connector 8"/>
            <p:cNvCxnSpPr/>
            <p:nvPr/>
          </p:nvCxnSpPr>
          <p:spPr bwMode="auto">
            <a:xfrm flipH="1" flipV="1">
              <a:off x="1584278" y="3734042"/>
              <a:ext cx="1098851" cy="1"/>
            </a:xfrm>
            <a:prstGeom prst="lin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0" name="Straight Connector 9"/>
            <p:cNvCxnSpPr/>
            <p:nvPr/>
          </p:nvCxnSpPr>
          <p:spPr bwMode="auto">
            <a:xfrm flipH="1">
              <a:off x="1584278" y="4023083"/>
              <a:ext cx="1171576" cy="11266"/>
            </a:xfrm>
            <a:prstGeom prst="lin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grpSp>
      <mc:AlternateContent xmlns:mc="http://schemas.openxmlformats.org/markup-compatibility/2006" xmlns:a14="http://schemas.microsoft.com/office/drawing/2010/main">
        <mc:Choice Requires="a14">
          <p:sp>
            <p:nvSpPr>
              <p:cNvPr id="13" name="TextBox 12"/>
              <p:cNvSpPr txBox="1"/>
              <p:nvPr/>
            </p:nvSpPr>
            <p:spPr>
              <a:xfrm>
                <a:off x="6032642" y="1301739"/>
                <a:ext cx="1032590" cy="236988"/>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𝐸</m:t>
                      </m:r>
                      <m:r>
                        <a:rPr lang="en-US" sz="1400" b="0" i="1" kern="1000" spc="30" smtClean="0">
                          <a:solidFill>
                            <a:schemeClr val="tx1">
                              <a:lumMod val="85000"/>
                              <a:lumOff val="15000"/>
                            </a:schemeClr>
                          </a:solidFill>
                          <a:latin typeface="Cambria Math" panose="02040503050406030204" pitchFamily="18" charset="0"/>
                          <a:cs typeface="Franklin Gothic Book"/>
                        </a:rPr>
                        <m:t>≈</m:t>
                      </m:r>
                      <m:r>
                        <a:rPr lang="en-US" sz="1400" b="0" i="1" kern="1000" spc="30" smtClean="0">
                          <a:solidFill>
                            <a:schemeClr val="tx1">
                              <a:lumMod val="85000"/>
                              <a:lumOff val="15000"/>
                            </a:schemeClr>
                          </a:solidFill>
                          <a:latin typeface="Cambria Math" panose="02040503050406030204" pitchFamily="18" charset="0"/>
                          <a:cs typeface="Franklin Gothic Book"/>
                        </a:rPr>
                        <m:t>𝑎𝐵𝑐</m:t>
                      </m:r>
                      <m:r>
                        <a:rPr lang="en-US" sz="1400" b="0" i="1" kern="1000" spc="30" smtClean="0">
                          <a:solidFill>
                            <a:schemeClr val="tx1">
                              <a:lumMod val="85000"/>
                              <a:lumOff val="15000"/>
                            </a:schemeClr>
                          </a:solidFill>
                          <a:latin typeface="Cambria Math" panose="02040503050406030204" pitchFamily="18" charset="0"/>
                          <a:cs typeface="Franklin Gothic Book"/>
                        </a:rPr>
                        <m:t>𝛽</m:t>
                      </m:r>
                      <m:sSup>
                        <m:sSupPr>
                          <m:ctrlPr>
                            <a:rPr lang="en-US" sz="1400" b="0" i="1" kern="1000" spc="30" smtClean="0">
                              <a:solidFill>
                                <a:schemeClr val="tx1">
                                  <a:lumMod val="85000"/>
                                  <a:lumOff val="15000"/>
                                </a:schemeClr>
                              </a:solidFill>
                              <a:latin typeface="Cambria Math" panose="02040503050406030204" pitchFamily="18" charset="0"/>
                              <a:cs typeface="Franklin Gothic Book"/>
                            </a:rPr>
                          </m:ctrlPr>
                        </m:sSupPr>
                        <m:e>
                          <m:r>
                            <a:rPr lang="en-US" sz="1400" b="0" i="1" kern="1000" spc="30" smtClean="0">
                              <a:solidFill>
                                <a:schemeClr val="tx1">
                                  <a:lumMod val="85000"/>
                                  <a:lumOff val="15000"/>
                                </a:schemeClr>
                              </a:solidFill>
                              <a:latin typeface="Cambria Math" panose="02040503050406030204" pitchFamily="18" charset="0"/>
                              <a:cs typeface="Franklin Gothic Book"/>
                            </a:rPr>
                            <m:t>𝛾</m:t>
                          </m:r>
                        </m:e>
                        <m:sup>
                          <m:r>
                            <a:rPr lang="en-US" sz="1400" b="0" i="1" kern="1000" spc="30" smtClean="0">
                              <a:solidFill>
                                <a:schemeClr val="tx1">
                                  <a:lumMod val="85000"/>
                                  <a:lumOff val="15000"/>
                                </a:schemeClr>
                              </a:solidFill>
                              <a:latin typeface="Cambria Math" panose="02040503050406030204" pitchFamily="18" charset="0"/>
                              <a:cs typeface="Franklin Gothic Book"/>
                            </a:rPr>
                            <m:t>2</m:t>
                          </m:r>
                        </m:sup>
                      </m:sSup>
                    </m:oMath>
                  </m:oMathPara>
                </a14:m>
                <a:endParaRPr lang="en-US" sz="1400" kern="1000" spc="30" dirty="0" err="1" smtClean="0">
                  <a:solidFill>
                    <a:schemeClr val="tx1">
                      <a:lumMod val="85000"/>
                      <a:lumOff val="15000"/>
                    </a:schemeClr>
                  </a:solidFill>
                  <a:latin typeface="+mn-lt"/>
                  <a:cs typeface="Franklin Gothic Book"/>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6032642" y="1301739"/>
                <a:ext cx="1032590" cy="236988"/>
              </a:xfrm>
              <a:prstGeom prst="rect">
                <a:avLst/>
              </a:prstGeom>
              <a:blipFill>
                <a:blip r:embed="rId4"/>
                <a:stretch>
                  <a:fillRect l="-2959" r="-592" b="-26316"/>
                </a:stretch>
              </a:blipFill>
            </p:spPr>
            <p:txBody>
              <a:bodyPr/>
              <a:lstStyle/>
              <a:p>
                <a:r>
                  <a:rPr lang="en-US">
                    <a:noFill/>
                  </a:rPr>
                  <a:t> </a:t>
                </a:r>
              </a:p>
            </p:txBody>
          </p:sp>
        </mc:Fallback>
      </mc:AlternateContent>
    </p:spTree>
    <p:extLst>
      <p:ext uri="{BB962C8B-B14F-4D97-AF65-F5344CB8AC3E}">
        <p14:creationId xmlns:p14="http://schemas.microsoft.com/office/powerpoint/2010/main" val="251003630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976" y="209561"/>
            <a:ext cx="3672408" cy="381375"/>
          </a:xfrm>
        </p:spPr>
        <p:txBody>
          <a:bodyPr/>
          <a:lstStyle/>
          <a:p>
            <a:pPr algn="r"/>
            <a:r>
              <a:rPr lang="en-US" dirty="0" smtClean="0"/>
              <a:t>g-2 at PSI? </a:t>
            </a:r>
            <a:endParaRPr lang="en-US" dirty="0"/>
          </a:p>
        </p:txBody>
      </p:sp>
      <p:sp>
        <p:nvSpPr>
          <p:cNvPr id="3" name="Slide Number Placeholder 2"/>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21</a:t>
            </a:fld>
            <a:endParaRPr lang="de-DE" dirty="0">
              <a:solidFill>
                <a:srgbClr val="000000"/>
              </a:solidFill>
            </a:endParaRPr>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b="17146"/>
          <a:stretch/>
        </p:blipFill>
        <p:spPr>
          <a:xfrm>
            <a:off x="2792451" y="2935630"/>
            <a:ext cx="6119053" cy="2106270"/>
          </a:xfrm>
          <a:prstGeom prst="rect">
            <a:avLst/>
          </a:prstGeom>
        </p:spPr>
      </p:pic>
      <p:pic>
        <p:nvPicPr>
          <p:cNvPr id="6" name="Picture 5"/>
          <p:cNvPicPr>
            <a:picLocks noChangeAspect="1"/>
          </p:cNvPicPr>
          <p:nvPr/>
        </p:nvPicPr>
        <p:blipFill>
          <a:blip r:embed="rId3"/>
          <a:stretch>
            <a:fillRect/>
          </a:stretch>
        </p:blipFill>
        <p:spPr>
          <a:xfrm>
            <a:off x="4964273" y="847141"/>
            <a:ext cx="4284967" cy="1853379"/>
          </a:xfrm>
          <a:prstGeom prst="rect">
            <a:avLst/>
          </a:prstGeom>
        </p:spPr>
      </p:pic>
      <p:sp>
        <p:nvSpPr>
          <p:cNvPr id="7" name="TextBox 6"/>
          <p:cNvSpPr txBox="1"/>
          <p:nvPr/>
        </p:nvSpPr>
        <p:spPr>
          <a:xfrm>
            <a:off x="8156708" y="2573670"/>
            <a:ext cx="914400" cy="291362"/>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400" dirty="0" smtClean="0">
                <a:solidFill>
                  <a:srgbClr val="000000"/>
                </a:solidFill>
                <a:latin typeface="Humanst521 Lt BT" panose="020B0402020204020304" pitchFamily="34" charset="0"/>
              </a:rPr>
              <a:t>c.f. D. </a:t>
            </a:r>
            <a:r>
              <a:rPr lang="en-US" sz="1400" dirty="0" err="1" smtClean="0">
                <a:solidFill>
                  <a:srgbClr val="000000"/>
                </a:solidFill>
                <a:latin typeface="Humanst521 Lt BT" panose="020B0402020204020304" pitchFamily="34" charset="0"/>
              </a:rPr>
              <a:t>Taqqu</a:t>
            </a:r>
            <a:endParaRPr lang="en-US" sz="1400" dirty="0" smtClean="0">
              <a:solidFill>
                <a:srgbClr val="000000"/>
              </a:solidFill>
              <a:latin typeface="Humanst521 Lt BT" panose="020B0402020204020304" pitchFamily="34" charset="0"/>
            </a:endParaRPr>
          </a:p>
        </p:txBody>
      </p:sp>
      <p:pic>
        <p:nvPicPr>
          <p:cNvPr id="8" name="Content Placeholder 5"/>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r="48261"/>
          <a:stretch/>
        </p:blipFill>
        <p:spPr>
          <a:xfrm>
            <a:off x="66820" y="1995686"/>
            <a:ext cx="2353906" cy="3276434"/>
          </a:xfrm>
          <a:prstGeom prst="rect">
            <a:avLst/>
          </a:prstGeom>
        </p:spPr>
      </p:pic>
      <p:sp>
        <p:nvSpPr>
          <p:cNvPr id="9" name="TextBox 8"/>
          <p:cNvSpPr txBox="1"/>
          <p:nvPr/>
        </p:nvSpPr>
        <p:spPr>
          <a:xfrm>
            <a:off x="1440319" y="2719503"/>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dirty="0" smtClean="0">
                <a:solidFill>
                  <a:srgbClr val="008ED6"/>
                </a:solidFill>
                <a:latin typeface="Humanst521 BT" panose="020B0602020204020204" pitchFamily="34" charset="0"/>
              </a:rPr>
              <a:t>6T</a:t>
            </a:r>
            <a:endParaRPr lang="en-US" sz="1800" dirty="0" smtClean="0">
              <a:solidFill>
                <a:srgbClr val="008ED6"/>
              </a:solidFill>
              <a:latin typeface="Humanst521 BT" panose="020B060202020402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77238" y="350121"/>
            <a:ext cx="3219101" cy="2403042"/>
          </a:xfrm>
          <a:prstGeom prst="rect">
            <a:avLst/>
          </a:prstGeom>
        </p:spPr>
      </p:pic>
      <p:cxnSp>
        <p:nvCxnSpPr>
          <p:cNvPr id="12" name="Straight Arrow Connector 11"/>
          <p:cNvCxnSpPr/>
          <p:nvPr/>
        </p:nvCxnSpPr>
        <p:spPr bwMode="auto">
          <a:xfrm>
            <a:off x="3347864" y="1707654"/>
            <a:ext cx="2592288" cy="0"/>
          </a:xfrm>
          <a:prstGeom prst="straightConnector1">
            <a:avLst/>
          </a:prstGeom>
          <a:ln w="38100">
            <a:headEnd type="none" w="med" len="med"/>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98719867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2051720" y="267494"/>
            <a:ext cx="5992333" cy="45829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en-US" altLang="en-US" dirty="0"/>
              <a:t>Conclusions and Outlook </a:t>
            </a:r>
          </a:p>
        </p:txBody>
      </p:sp>
      <p:sp>
        <p:nvSpPr>
          <p:cNvPr id="26627" name="Text Box 3"/>
          <p:cNvSpPr txBox="1">
            <a:spLocks noChangeArrowheads="1"/>
          </p:cNvSpPr>
          <p:nvPr/>
        </p:nvSpPr>
        <p:spPr bwMode="auto">
          <a:xfrm>
            <a:off x="899593" y="943774"/>
            <a:ext cx="7249044" cy="3525603"/>
          </a:xfrm>
          <a:prstGeom prst="rect">
            <a:avLst/>
          </a:prstGeom>
        </p:spPr>
        <p:txBody>
          <a:bodyPr vert="horz" lIns="0" tIns="0" rIns="0" bIns="0" rtlCol="0">
            <a:noAutofit/>
          </a:bodyPr>
          <a:lstStyle>
            <a:defPPr>
              <a:defRPr lang="de-CH"/>
            </a:defPPr>
            <a:lvl1pPr marL="285750" indent="-285750" eaLnBrk="1" hangingPunct="1">
              <a:lnSpc>
                <a:spcPct val="110000"/>
              </a:lnSpc>
              <a:spcBef>
                <a:spcPct val="0"/>
              </a:spcBef>
              <a:buClr>
                <a:schemeClr val="tx1"/>
              </a:buClr>
              <a:buFont typeface="Arial" panose="020B0604020202020204" pitchFamily="34" charset="0"/>
              <a:buChar char="•"/>
              <a:defRPr spc="0" baseline="0">
                <a:latin typeface="Humanst521 Lt BT" panose="020B0402020204020304" pitchFamily="34" charset="0"/>
                <a:ea typeface="+mn-ea"/>
                <a:cs typeface="+mn-cs"/>
              </a:defRPr>
            </a:lvl1pPr>
            <a:lvl2pPr marL="355582" lvl="1" indent="-177792" eaLnBrk="1" hangingPunct="1">
              <a:lnSpc>
                <a:spcPct val="110000"/>
              </a:lnSpc>
              <a:spcBef>
                <a:spcPct val="0"/>
              </a:spcBef>
              <a:buClr>
                <a:schemeClr val="tx1"/>
              </a:buClr>
              <a:buSzPct val="100000"/>
              <a:buFont typeface="Symbol" panose="05050102010706020507" pitchFamily="18" charset="2"/>
              <a:buChar char="-"/>
              <a:defRPr sz="1400" spc="0" baseline="0">
                <a:latin typeface="Humanst521 Lt BT" panose="020B0402020204020304" pitchFamily="34" charset="0"/>
                <a:ea typeface="+mn-ea"/>
                <a:cs typeface="+mn-cs"/>
              </a:defRPr>
            </a:lvl2pPr>
            <a:lvl3pPr marL="539724" indent="-184142" eaLnBrk="1" hangingPunct="1">
              <a:lnSpc>
                <a:spcPct val="110000"/>
              </a:lnSpc>
              <a:spcBef>
                <a:spcPct val="0"/>
              </a:spcBef>
              <a:buFont typeface="Symbol" panose="05050102010706020507" pitchFamily="18" charset="2"/>
              <a:buChar char="-"/>
              <a:defRPr sz="1700" spc="0" baseline="0">
                <a:latin typeface="Humanst521 Lt BT" panose="020B0402020204020304" pitchFamily="34" charset="0"/>
                <a:ea typeface="ＭＳ Ｐゴシック" charset="-128"/>
                <a:cs typeface="ＭＳ Ｐゴシック" charset="-128"/>
              </a:defRPr>
            </a:lvl3pPr>
            <a:lvl4pPr marL="717515" indent="-177792" eaLnBrk="1" hangingPunct="1">
              <a:lnSpc>
                <a:spcPct val="110000"/>
              </a:lnSpc>
              <a:spcBef>
                <a:spcPct val="0"/>
              </a:spcBef>
              <a:buFont typeface="Symbol" panose="05050102010706020507" pitchFamily="18" charset="2"/>
              <a:buChar char="-"/>
              <a:defRPr sz="1700" spc="0" baseline="0">
                <a:latin typeface="Humanst521 Lt BT" panose="020B0402020204020304" pitchFamily="34" charset="0"/>
                <a:ea typeface="ＭＳ Ｐゴシック" charset="0"/>
                <a:cs typeface="ＭＳ Ｐゴシック" charset="0"/>
              </a:defRPr>
            </a:lvl4pPr>
            <a:lvl5pPr marL="895306" indent="-177792" eaLnBrk="1" hangingPunct="1">
              <a:lnSpc>
                <a:spcPct val="110000"/>
              </a:lnSpc>
              <a:spcBef>
                <a:spcPct val="0"/>
              </a:spcBef>
              <a:buFont typeface="Symbol" panose="05050102010706020507" pitchFamily="18" charset="2"/>
              <a:buChar char="-"/>
              <a:defRPr sz="1700" spc="0" baseline="0">
                <a:latin typeface="Humanst521 Lt BT" panose="020B0402020204020304" pitchFamily="34" charset="0"/>
                <a:ea typeface="+mn-ea"/>
                <a:cs typeface="ＭＳ Ｐゴシック" charset="0"/>
              </a:defRPr>
            </a:lvl5pPr>
            <a:lvl6pPr marL="1074685" indent="-179380" fontAlgn="base">
              <a:lnSpc>
                <a:spcPct val="110000"/>
              </a:lnSpc>
              <a:spcBef>
                <a:spcPct val="0"/>
              </a:spcBef>
              <a:spcAft>
                <a:spcPct val="0"/>
              </a:spcAft>
              <a:buFont typeface="Symbol" panose="05050102010706020507" pitchFamily="18" charset="2"/>
              <a:buChar char="-"/>
              <a:defRPr sz="1500">
                <a:latin typeface="Humanst521 Lt BT" panose="020B0402020204020304" pitchFamily="34" charset="0"/>
                <a:ea typeface="+mn-ea"/>
              </a:defRPr>
            </a:lvl6pPr>
            <a:lvl7pPr marL="1257238" indent="-182554" fontAlgn="base">
              <a:lnSpc>
                <a:spcPct val="110000"/>
              </a:lnSpc>
              <a:spcBef>
                <a:spcPct val="0"/>
              </a:spcBef>
              <a:spcAft>
                <a:spcPct val="0"/>
              </a:spcAft>
              <a:buFont typeface="Symbol" panose="05050102010706020507" pitchFamily="18" charset="2"/>
              <a:buChar char="-"/>
              <a:defRPr sz="1500">
                <a:latin typeface="Humanst521 Lt BT" panose="020B0402020204020304" pitchFamily="34" charset="0"/>
                <a:ea typeface="+mn-ea"/>
              </a:defRPr>
            </a:lvl7pPr>
            <a:lvl8pPr marL="1436616" indent="-179380" fontAlgn="base">
              <a:lnSpc>
                <a:spcPct val="110000"/>
              </a:lnSpc>
              <a:spcBef>
                <a:spcPct val="0"/>
              </a:spcBef>
              <a:spcAft>
                <a:spcPct val="0"/>
              </a:spcAft>
              <a:buFont typeface="Symbol" panose="05050102010706020507" pitchFamily="18" charset="2"/>
              <a:buChar char="-"/>
              <a:defRPr sz="1500">
                <a:latin typeface="Humanst521 Lt BT" panose="020B0402020204020304" pitchFamily="34" charset="0"/>
                <a:ea typeface="+mn-ea"/>
              </a:defRPr>
            </a:lvl8pPr>
            <a:lvl9pPr marL="1614408" indent="-177792" fontAlgn="base">
              <a:lnSpc>
                <a:spcPct val="110000"/>
              </a:lnSpc>
              <a:spcBef>
                <a:spcPct val="0"/>
              </a:spcBef>
              <a:spcAft>
                <a:spcPct val="0"/>
              </a:spcAft>
              <a:buFont typeface="Symbol" panose="05050102010706020507" pitchFamily="18" charset="2"/>
              <a:buChar char="-"/>
              <a:defRPr sz="1500">
                <a:latin typeface="Humanst521 Lt BT" panose="020B0402020204020304" pitchFamily="34" charset="0"/>
                <a:ea typeface="+mn-ea"/>
              </a:defRPr>
            </a:lvl9pPr>
          </a:lstStyle>
          <a:p>
            <a:r>
              <a:rPr lang="en-US" altLang="en-US" dirty="0"/>
              <a:t>A dedicated experiment to experimentally search for muon EDM is being </a:t>
            </a:r>
            <a:r>
              <a:rPr lang="en-US" altLang="en-US" dirty="0" smtClean="0"/>
              <a:t>set-up at </a:t>
            </a:r>
            <a:r>
              <a:rPr lang="en-US" altLang="en-US" dirty="0"/>
              <a:t>PSI</a:t>
            </a:r>
          </a:p>
          <a:p>
            <a:endParaRPr lang="en-US" altLang="en-US" dirty="0"/>
          </a:p>
          <a:p>
            <a:r>
              <a:rPr lang="en-US" altLang="en-US" dirty="0"/>
              <a:t>In case of null result, it will improve the current experimental upper limit by 3 </a:t>
            </a:r>
            <a:r>
              <a:rPr lang="en-US" altLang="en-US" dirty="0" smtClean="0"/>
              <a:t>orders</a:t>
            </a:r>
            <a:br>
              <a:rPr lang="en-US" altLang="en-US" dirty="0" smtClean="0"/>
            </a:br>
            <a:r>
              <a:rPr lang="en-US" altLang="en-US" dirty="0" smtClean="0"/>
              <a:t>of magnitude, </a:t>
            </a:r>
            <a:r>
              <a:rPr lang="en-US" altLang="en-US" dirty="0" smtClean="0">
                <a:latin typeface="Humanst521 BT" panose="020B0602020204020204" pitchFamily="34" charset="0"/>
              </a:rPr>
              <a:t>further improvement with pulsed beams possible (e.g. </a:t>
            </a:r>
            <a:r>
              <a:rPr lang="en-US" altLang="en-US" dirty="0" err="1" smtClean="0">
                <a:latin typeface="Humanst521 BT" panose="020B0602020204020204" pitchFamily="34" charset="0"/>
              </a:rPr>
              <a:t>Fermilab</a:t>
            </a:r>
            <a:r>
              <a:rPr lang="en-US" altLang="en-US" dirty="0" smtClean="0">
                <a:latin typeface="Humanst521 BT" panose="020B0602020204020204" pitchFamily="34" charset="0"/>
              </a:rPr>
              <a:t> FFA?)</a:t>
            </a:r>
            <a:endParaRPr lang="en-US" altLang="en-US" dirty="0">
              <a:latin typeface="Humanst521 BT" panose="020B0602020204020204" pitchFamily="34" charset="0"/>
            </a:endParaRPr>
          </a:p>
          <a:p>
            <a:endParaRPr lang="en-US" altLang="en-US" dirty="0"/>
          </a:p>
          <a:p>
            <a:r>
              <a:rPr lang="en-US" altLang="en-US" dirty="0"/>
              <a:t>The experiment will take place in two phases, where we will demonstrate the </a:t>
            </a:r>
            <a:r>
              <a:rPr lang="en-US" altLang="en-US" dirty="0" smtClean="0"/>
              <a:t>frozen-spin </a:t>
            </a:r>
            <a:r>
              <a:rPr lang="en-US" altLang="en-US" dirty="0"/>
              <a:t>technique in phase 1</a:t>
            </a:r>
          </a:p>
          <a:p>
            <a:endParaRPr lang="en-US" altLang="en-US" dirty="0"/>
          </a:p>
          <a:p>
            <a:r>
              <a:rPr lang="en-US" altLang="en-US" dirty="0"/>
              <a:t>Optimization of the design for Phase 1 underway using simulation </a:t>
            </a:r>
            <a:r>
              <a:rPr lang="en-US" altLang="en-US" dirty="0" smtClean="0"/>
              <a:t>studies:</a:t>
            </a:r>
            <a:r>
              <a:rPr lang="en-US" altLang="en-US" dirty="0"/>
              <a:t/>
            </a:r>
            <a:br>
              <a:rPr lang="en-US" altLang="en-US" dirty="0"/>
            </a:br>
            <a:r>
              <a:rPr lang="en-US" altLang="en-US" dirty="0"/>
              <a:t>p</a:t>
            </a:r>
            <a:r>
              <a:rPr lang="en-US" altLang="en-US" dirty="0" smtClean="0"/>
              <a:t>rototype </a:t>
            </a:r>
            <a:r>
              <a:rPr lang="en-US" altLang="en-US" dirty="0"/>
              <a:t>building of important </a:t>
            </a:r>
            <a:r>
              <a:rPr lang="en-US" altLang="en-US" dirty="0" smtClean="0"/>
              <a:t>components</a:t>
            </a:r>
            <a:br>
              <a:rPr lang="en-US" altLang="en-US" dirty="0" smtClean="0"/>
            </a:br>
            <a:r>
              <a:rPr lang="en-US" altLang="en-US" dirty="0" smtClean="0"/>
              <a:t>Test beams demonstrating feasibility</a:t>
            </a:r>
            <a:endParaRPr lang="en-US" altLang="en-US" dirty="0"/>
          </a:p>
          <a:p>
            <a:endParaRPr lang="en-US" altLang="en-US" dirty="0"/>
          </a:p>
          <a:p>
            <a:r>
              <a:rPr lang="en-US" altLang="en-US" dirty="0" smtClean="0"/>
              <a:t>A tinny g-2 could profit from a re-accelerated low emittance cold muon source</a:t>
            </a:r>
          </a:p>
          <a:p>
            <a:r>
              <a:rPr lang="en-US" altLang="en-US" dirty="0" smtClean="0"/>
              <a:t>Muon multiplicity would require much higher efficiency for </a:t>
            </a:r>
            <a:r>
              <a:rPr lang="en-US" altLang="en-US" dirty="0" err="1" smtClean="0"/>
              <a:t>muCool</a:t>
            </a:r>
            <a:r>
              <a:rPr lang="en-US" altLang="en-US" dirty="0" smtClean="0"/>
              <a:t> </a:t>
            </a:r>
            <a:endParaRPr lang="en-US" altLang="en-US" dirty="0"/>
          </a:p>
        </p:txBody>
      </p:sp>
      <p:sp>
        <p:nvSpPr>
          <p:cNvPr id="26628" name="Text Box 4"/>
          <p:cNvSpPr txBox="1">
            <a:spLocks noChangeArrowheads="1"/>
          </p:cNvSpPr>
          <p:nvPr/>
        </p:nvSpPr>
        <p:spPr bwMode="auto">
          <a:xfrm>
            <a:off x="8117135" y="4858731"/>
            <a:ext cx="343992" cy="274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6" tIns="48319" rIns="71436" bIns="35718"/>
          <a:lstStyle/>
          <a:p>
            <a:r>
              <a:rPr lang="en-US" altLang="en-US" sz="1270" b="1" dirty="0">
                <a:solidFill>
                  <a:srgbClr val="000000"/>
                </a:solidFill>
                <a:latin typeface="Humanst521 Lt BT" panose="020B0402020204020304" pitchFamily="34" charset="0"/>
              </a:rPr>
              <a:t>24</a:t>
            </a:r>
          </a:p>
        </p:txBody>
      </p:sp>
    </p:spTree>
    <p:extLst>
      <p:ext uri="{BB962C8B-B14F-4D97-AF65-F5344CB8AC3E}">
        <p14:creationId xmlns:p14="http://schemas.microsoft.com/office/powerpoint/2010/main" val="14059139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1907704" y="221745"/>
            <a:ext cx="6942843" cy="47779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en-US" altLang="en-US" dirty="0"/>
              <a:t>The Collaboration </a:t>
            </a:r>
          </a:p>
        </p:txBody>
      </p:sp>
      <p:pic>
        <p:nvPicPr>
          <p:cNvPr id="27652"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771549"/>
            <a:ext cx="9144001" cy="40871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12604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EB5AEAF-4735-460E-A38D-C0002B17E86C}" type="slidenum">
              <a:rPr lang="en-US" altLang="en-US" smtClean="0"/>
              <a:pPr/>
              <a:t>24</a:t>
            </a:fld>
            <a:endParaRPr lang="en-US" altLang="en-US" dirty="0"/>
          </a:p>
        </p:txBody>
      </p:sp>
      <p:sp>
        <p:nvSpPr>
          <p:cNvPr id="6" name="Title 5"/>
          <p:cNvSpPr>
            <a:spLocks noGrp="1"/>
          </p:cNvSpPr>
          <p:nvPr>
            <p:ph type="title"/>
          </p:nvPr>
        </p:nvSpPr>
        <p:spPr/>
        <p:txBody>
          <a:bodyPr/>
          <a:lstStyle/>
          <a:p>
            <a:r>
              <a:rPr lang="en-US" dirty="0" smtClean="0"/>
              <a:t>Backup</a:t>
            </a:r>
            <a:endParaRPr lang="en-US" dirty="0"/>
          </a:p>
        </p:txBody>
      </p:sp>
      <p:sp>
        <p:nvSpPr>
          <p:cNvPr id="7" name="Text Placeholder 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92800611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5"/>
          <p:cNvSpPr>
            <a:spLocks noChangeAspect="1" noChangeArrowheads="1" noTextEdit="1"/>
          </p:cNvSpPr>
          <p:nvPr/>
        </p:nvSpPr>
        <p:spPr bwMode="auto">
          <a:xfrm>
            <a:off x="-1905375" y="-53419"/>
            <a:ext cx="11044684" cy="5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anose="020F0502020204030204" pitchFamily="34" charset="0"/>
            </a:endParaRPr>
          </a:p>
        </p:txBody>
      </p:sp>
      <p:sp>
        <p:nvSpPr>
          <p:cNvPr id="5" name="Slide Number Placeholder 4"/>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25</a:t>
            </a:fld>
            <a:endParaRPr lang="de-DE" dirty="0">
              <a:solidFill>
                <a:srgbClr val="000000"/>
              </a:solidFill>
            </a:endParaRPr>
          </a:p>
        </p:txBody>
      </p:sp>
      <p:pic>
        <p:nvPicPr>
          <p:cNvPr id="29" name="Content Placeholder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98"/>
            <a:ext cx="5143565" cy="5143565"/>
          </a:xfrm>
          <a:prstGeom prst="rect">
            <a:avLst/>
          </a:prstGeom>
        </p:spPr>
      </p:pic>
      <p:pic>
        <p:nvPicPr>
          <p:cNvPr id="27" name="Content Placeholder 26"/>
          <p:cNvPicPr>
            <a:picLocks noGrp="1" noChangeAspect="1"/>
          </p:cNvPicPr>
          <p:nvPr>
            <p:ph sz="quarter" idx="13"/>
          </p:nvPr>
        </p:nvPicPr>
        <p:blipFill rotWithShape="1">
          <a:blip r:embed="rId3" cstate="print">
            <a:extLst>
              <a:ext uri="{28A0092B-C50C-407E-A947-70E740481C1C}">
                <a14:useLocalDpi xmlns:a14="http://schemas.microsoft.com/office/drawing/2010/main"/>
              </a:ext>
            </a:extLst>
          </a:blip>
          <a:srcRect/>
          <a:stretch/>
        </p:blipFill>
        <p:spPr>
          <a:xfrm>
            <a:off x="3330068" y="231563"/>
            <a:ext cx="5632199" cy="4203901"/>
          </a:xfrm>
          <a:prstGeom prst="rect">
            <a:avLst/>
          </a:prstGeom>
          <a:ln>
            <a:noFill/>
          </a:ln>
          <a:effectLst>
            <a:outerShdw blurRad="292100" dist="139700" dir="2700000" algn="tl" rotWithShape="0">
              <a:srgbClr val="333333">
                <a:alpha val="65000"/>
              </a:srgbClr>
            </a:outerShdw>
          </a:effectLst>
        </p:spPr>
      </p:pic>
      <p:sp>
        <p:nvSpPr>
          <p:cNvPr id="28" name="TextBox 27"/>
          <p:cNvSpPr txBox="1"/>
          <p:nvPr/>
        </p:nvSpPr>
        <p:spPr>
          <a:xfrm>
            <a:off x="7499623" y="4104391"/>
            <a:ext cx="1462644" cy="225126"/>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mn-lt"/>
                <a:cs typeface="Franklin Gothic Book"/>
              </a:rPr>
              <a:t>courtesy: M. Seidel</a:t>
            </a:r>
          </a:p>
        </p:txBody>
      </p:sp>
      <p:sp>
        <p:nvSpPr>
          <p:cNvPr id="2" name="Oval 1"/>
          <p:cNvSpPr/>
          <p:nvPr/>
        </p:nvSpPr>
        <p:spPr bwMode="auto">
          <a:xfrm>
            <a:off x="4852657" y="1325085"/>
            <a:ext cx="334979" cy="380246"/>
          </a:xfrm>
          <a:prstGeom prst="ellipse">
            <a:avLst/>
          </a:prstGeom>
          <a:ln w="38100" cap="rnd">
            <a:solidFill>
              <a:schemeClr val="accent1">
                <a:lumMod val="60000"/>
                <a:lumOff val="40000"/>
              </a:schemeClr>
            </a:solid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997641691"/>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6808" y="95476"/>
            <a:ext cx="7362825" cy="381375"/>
          </a:xfrm>
        </p:spPr>
        <p:txBody>
          <a:bodyPr/>
          <a:lstStyle/>
          <a:p>
            <a:pPr algn="l"/>
            <a:r>
              <a:rPr lang="en-US" dirty="0" smtClean="0">
                <a:solidFill>
                  <a:schemeClr val="bg1">
                    <a:lumMod val="95000"/>
                  </a:schemeClr>
                </a:solidFill>
              </a:rPr>
              <a:t>HIPA – high intensity proton accelerator</a:t>
            </a:r>
            <a:endParaRPr lang="en-US" dirty="0">
              <a:solidFill>
                <a:schemeClr val="bg1">
                  <a:lumMod val="95000"/>
                </a:schemeClr>
              </a:solidFill>
            </a:endParaRPr>
          </a:p>
        </p:txBody>
      </p:sp>
      <p:sp>
        <p:nvSpPr>
          <p:cNvPr id="3" name="Slide Number Placeholder 2"/>
          <p:cNvSpPr>
            <a:spLocks noGrp="1"/>
          </p:cNvSpPr>
          <p:nvPr>
            <p:ph type="sldNum"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BC07571-3134-BB4B-B83F-1A9FE18D34F3}" type="slidenum">
              <a:rPr kumimoji="0" lang="de-DE" sz="900" b="0" i="0" u="none" strike="noStrike" kern="1200" cap="none" spc="0" normalizeH="0" baseline="0" noProof="0" smtClean="0">
                <a:ln>
                  <a:noFill/>
                </a:ln>
                <a:solidFill>
                  <a:srgbClr val="000000"/>
                </a:solidFill>
                <a:effectLst/>
                <a:uLnTx/>
                <a:uFillTx/>
                <a:latin typeface="Humanst521 Lt BT"/>
                <a:cs typeface="Arial"/>
              </a:rPr>
              <a:pPr marL="0" marR="0" lvl="0" indent="0" algn="l" defTabSz="914400" rtl="0" eaLnBrk="0" fontAlgn="base" latinLnBrk="0" hangingPunct="0">
                <a:lnSpc>
                  <a:spcPct val="100000"/>
                </a:lnSpc>
                <a:spcBef>
                  <a:spcPct val="0"/>
                </a:spcBef>
                <a:spcAft>
                  <a:spcPct val="0"/>
                </a:spcAft>
                <a:buClrTx/>
                <a:buSzTx/>
                <a:buFontTx/>
                <a:buNone/>
                <a:tabLst/>
                <a:defRPr/>
              </a:pPr>
              <a:t>26</a:t>
            </a:fld>
            <a:endParaRPr kumimoji="0" lang="de-DE" sz="900" b="0" i="0" u="none" strike="noStrike" kern="1200" cap="none" spc="0" normalizeH="0" baseline="0" noProof="0" dirty="0">
              <a:ln>
                <a:noFill/>
              </a:ln>
              <a:solidFill>
                <a:srgbClr val="000000"/>
              </a:solidFill>
              <a:effectLst/>
              <a:uLnTx/>
              <a:uFillTx/>
              <a:latin typeface="Humanst521 Lt BT"/>
              <a:cs typeface="Arial"/>
            </a:endParaRPr>
          </a:p>
        </p:txBody>
      </p:sp>
      <p:pic>
        <p:nvPicPr>
          <p:cNvPr id="8" name="Content Placeholder 7"/>
          <p:cNvPicPr>
            <a:picLocks noGrp="1" noChangeAspect="1"/>
          </p:cNvPicPr>
          <p:nvPr>
            <p:ph idx="1"/>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0"/>
            <a:ext cx="9144000" cy="5156200"/>
          </a:xfrm>
        </p:spPr>
      </p:pic>
      <p:sp>
        <p:nvSpPr>
          <p:cNvPr id="11" name="TextBox 10"/>
          <p:cNvSpPr txBox="1"/>
          <p:nvPr/>
        </p:nvSpPr>
        <p:spPr>
          <a:xfrm rot="21376224">
            <a:off x="392489" y="2523756"/>
            <a:ext cx="1205715" cy="473976"/>
          </a:xfrm>
          <a:prstGeom prst="rect">
            <a:avLst/>
          </a:prstGeom>
          <a:noFill/>
          <a:scene3d>
            <a:camera prst="isometricOffAxis1Top">
              <a:rot lat="20447524" lon="21175031" rev="993068"/>
            </a:camera>
            <a:lightRig rig="threePt" dir="t"/>
          </a:scene3d>
        </p:spPr>
        <p:txBody>
          <a:bodyPr wrap="none" lIns="0" tIns="0" rIns="0" bIns="0" rtlCol="0" anchor="t" anchorCtr="0">
            <a:spAutoFit/>
            <a:scene3d>
              <a:camera prst="perspectiveHeroicExtremeRightFacing">
                <a:rot lat="582076" lon="1015401" rev="1325984"/>
              </a:camera>
              <a:lightRig rig="threePt" dir="t"/>
            </a:scene3d>
          </a:bodyPr>
          <a:lstStyle>
            <a:defPPr>
              <a:defRPr lang="de-CH"/>
            </a:defPPr>
            <a:lvl1pPr algn="r">
              <a:lnSpc>
                <a:spcPct val="110000"/>
              </a:lnSpc>
              <a:spcBef>
                <a:spcPts val="0"/>
              </a:spcBef>
              <a:defRPr sz="1400" i="1" kern="1000" spc="30">
                <a:solidFill>
                  <a:schemeClr val="tx1">
                    <a:lumMod val="85000"/>
                    <a:lumOff val="15000"/>
                  </a:schemeClr>
                </a:solidFill>
                <a:latin typeface="+mn-lt"/>
                <a:cs typeface="Franklin Gothic Book"/>
              </a:defRPr>
            </a:lvl1p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rPr>
              <a:t>Cockcroft-Walton</a:t>
            </a:r>
            <a:b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rPr>
            </a:br>
            <a: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rPr>
              <a:t> 800 </a:t>
            </a:r>
            <a:r>
              <a:rPr kumimoji="0" lang="de-CH" sz="1400" b="0" i="1" u="none" strike="noStrike" kern="1000" cap="none" spc="30" normalizeH="0" baseline="0" noProof="0" dirty="0" err="1">
                <a:ln>
                  <a:noFill/>
                </a:ln>
                <a:solidFill>
                  <a:srgbClr val="000000">
                    <a:lumMod val="85000"/>
                    <a:lumOff val="15000"/>
                  </a:srgbClr>
                </a:solidFill>
                <a:effectLst/>
                <a:uLnTx/>
                <a:uFillTx/>
                <a:latin typeface="Humanst521 Lt BT"/>
              </a:rPr>
              <a:t>keV</a:t>
            </a:r>
            <a:endParaRPr kumimoji="0" lang="en-US" sz="1400" b="0" i="1" u="none" strike="noStrike" kern="1000" cap="none" spc="30" normalizeH="0" baseline="0" noProof="0" dirty="0" err="1">
              <a:ln>
                <a:noFill/>
              </a:ln>
              <a:solidFill>
                <a:srgbClr val="000000">
                  <a:lumMod val="85000"/>
                  <a:lumOff val="15000"/>
                </a:srgbClr>
              </a:solidFill>
              <a:effectLst/>
              <a:uLnTx/>
              <a:uFillTx/>
              <a:latin typeface="Humanst521 Lt BT"/>
            </a:endParaRPr>
          </a:p>
        </p:txBody>
      </p:sp>
      <p:sp>
        <p:nvSpPr>
          <p:cNvPr id="12" name="TextBox 11"/>
          <p:cNvSpPr txBox="1"/>
          <p:nvPr/>
        </p:nvSpPr>
        <p:spPr>
          <a:xfrm>
            <a:off x="1261652" y="4495448"/>
            <a:ext cx="1191352" cy="473976"/>
          </a:xfrm>
          <a:prstGeom prst="rect">
            <a:avLst/>
          </a:prstGeom>
          <a:noFill/>
          <a:scene3d>
            <a:camera prst="orthographicFront">
              <a:rot lat="600000" lon="1620000" rev="1380000"/>
            </a:camera>
            <a:lightRig rig="threePt" dir="t"/>
          </a:scene3d>
        </p:spPr>
        <p:txBody>
          <a:bodyPr wrap="none" lIns="0" tIns="0" rIns="0" bIns="0" rtlCol="0" anchor="t" anchorCtr="0">
            <a:spAutoFit/>
          </a:body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de-CH" sz="1400" b="0" i="1"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Injector</a:t>
            </a:r>
            <a:r>
              <a:rPr kumimoji="0" lang="de-CH"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 </a:t>
            </a:r>
            <a:r>
              <a:rPr kumimoji="0" lang="de-CH" sz="1400" b="0" i="1"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cyclotron</a:t>
            </a:r>
            <a:r>
              <a:rPr kumimoji="0" lang="de-CH"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
            </a:r>
            <a:br>
              <a:rPr kumimoji="0" lang="de-CH"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de-CH"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72MeV</a:t>
            </a:r>
            <a:endParaRPr kumimoji="0" lang="en-US" sz="1400" b="0" i="1"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endParaRPr>
          </a:p>
        </p:txBody>
      </p:sp>
      <p:sp>
        <p:nvSpPr>
          <p:cNvPr id="35" name="TextBox 34"/>
          <p:cNvSpPr txBox="1"/>
          <p:nvPr/>
        </p:nvSpPr>
        <p:spPr>
          <a:xfrm>
            <a:off x="2402764" y="2175639"/>
            <a:ext cx="1030089" cy="947952"/>
          </a:xfrm>
          <a:prstGeom prst="rect">
            <a:avLst/>
          </a:prstGeom>
          <a:noFill/>
          <a:scene3d>
            <a:camera prst="orthographicFront">
              <a:rot lat="600000" lon="1620000" rev="1380000"/>
            </a:camera>
            <a:lightRig rig="threePt" dir="t"/>
          </a:scene3d>
        </p:spPr>
        <p:txBody>
          <a:bodyPr wrap="none" lIns="0" tIns="0" rIns="0" bIns="0" rtlCol="0" anchor="t" anchorCtr="0">
            <a:spAutoFit/>
            <a:scene3d>
              <a:camera prst="perspectiveHeroicExtremeRightFacing">
                <a:rot lat="582076" lon="1015401" rev="1325984"/>
              </a:camera>
              <a:lightRig rig="threePt" dir="t"/>
            </a:scene3d>
          </a:body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de-CH"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Main </a:t>
            </a:r>
            <a:r>
              <a:rPr kumimoji="0" lang="de-CH" sz="1400" b="0" i="1"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cyclotron</a:t>
            </a:r>
            <a:r>
              <a:rPr kumimoji="0" lang="de-CH"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
            </a:r>
            <a:br>
              <a:rPr kumimoji="0" lang="de-CH"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de-CH"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590 </a:t>
            </a:r>
            <a:r>
              <a:rPr kumimoji="0" lang="de-CH" sz="1400" b="0" i="1"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MeV</a:t>
            </a:r>
            <a:r>
              <a:rPr kumimoji="0" lang="de-CH"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
            </a:r>
            <a:br>
              <a:rPr kumimoji="0" lang="de-CH"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de-CH" sz="1400" b="0" i="1"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I</a:t>
            </a:r>
            <a:r>
              <a:rPr kumimoji="0" lang="de-CH" sz="1400" b="0" i="1" u="none" strike="noStrike" kern="1000" cap="none" spc="30" normalizeH="0" baseline="-25000" noProof="0" dirty="0" err="1" smtClean="0">
                <a:ln>
                  <a:noFill/>
                </a:ln>
                <a:solidFill>
                  <a:srgbClr val="000000">
                    <a:lumMod val="85000"/>
                    <a:lumOff val="15000"/>
                  </a:srgbClr>
                </a:solidFill>
                <a:effectLst/>
                <a:uLnTx/>
                <a:uFillTx/>
                <a:latin typeface="Humanst521 Lt BT"/>
                <a:cs typeface="Franklin Gothic Book"/>
              </a:rPr>
              <a:t>p</a:t>
            </a:r>
            <a:r>
              <a:rPr kumimoji="0" lang="de-CH" sz="1400" b="0" i="1" u="none" strike="noStrike" kern="1000" cap="none" spc="30" normalizeH="0" baseline="-25000" noProof="0" dirty="0" smtClean="0">
                <a:ln>
                  <a:noFill/>
                </a:ln>
                <a:solidFill>
                  <a:srgbClr val="000000">
                    <a:lumMod val="85000"/>
                    <a:lumOff val="15000"/>
                  </a:srgbClr>
                </a:solidFill>
                <a:effectLst/>
                <a:uLnTx/>
                <a:uFillTx/>
                <a:latin typeface="Humanst521 Lt BT"/>
                <a:cs typeface="Franklin Gothic Book"/>
              </a:rPr>
              <a:t> </a:t>
            </a:r>
            <a:r>
              <a:rPr kumimoji="0" lang="de-CH"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 2.4 mA</a:t>
            </a:r>
            <a:endParaRPr kumimoji="0" lang="en-US" sz="1400" b="0" i="1" u="none" strike="noStrike" kern="1000" cap="none" spc="30" normalizeH="0" baseline="-25000" noProof="0" dirty="0" err="1">
              <a:ln>
                <a:noFill/>
              </a:ln>
              <a:solidFill>
                <a:srgbClr val="000000">
                  <a:lumMod val="85000"/>
                  <a:lumOff val="15000"/>
                </a:srgbClr>
              </a:solidFill>
              <a:effectLst/>
              <a:uLnTx/>
              <a:uFillTx/>
              <a:latin typeface="Humanst521 Lt BT"/>
              <a:cs typeface="Franklin Gothic Book"/>
            </a:endParaRPr>
          </a:p>
          <a:p>
            <a:pPr marL="0" marR="0" lvl="0" indent="0" algn="r" defTabSz="914400" rtl="0" eaLnBrk="1" fontAlgn="base" latinLnBrk="0" hangingPunct="1">
              <a:lnSpc>
                <a:spcPct val="110000"/>
              </a:lnSpc>
              <a:spcBef>
                <a:spcPts val="0"/>
              </a:spcBef>
              <a:spcAft>
                <a:spcPct val="0"/>
              </a:spcAft>
              <a:buClrTx/>
              <a:buSzTx/>
              <a:buFontTx/>
              <a:buNone/>
              <a:tabLst/>
              <a:defRPr/>
            </a:pPr>
            <a:r>
              <a:rPr kumimoji="0" lang="en-US"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P=1.4 MW</a:t>
            </a:r>
            <a:endParaRPr kumimoji="0" lang="de-CH"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endParaRPr>
          </a:p>
        </p:txBody>
      </p:sp>
      <p:sp>
        <p:nvSpPr>
          <p:cNvPr id="36" name="TextBox 35"/>
          <p:cNvSpPr txBox="1"/>
          <p:nvPr/>
        </p:nvSpPr>
        <p:spPr>
          <a:xfrm>
            <a:off x="6924450" y="3151579"/>
            <a:ext cx="448201" cy="220958"/>
          </a:xfrm>
          <a:prstGeom prst="rect">
            <a:avLst/>
          </a:prstGeom>
          <a:noFill/>
          <a:scene3d>
            <a:camera prst="orthographicFront">
              <a:rot lat="600000" lon="1620000" rev="1380000"/>
            </a:camera>
            <a:lightRig rig="threePt" dir="t"/>
          </a:scene3d>
        </p:spPr>
        <p:txBody>
          <a:bodyPr wrap="none" lIns="0" tIns="0" rIns="0" bIns="0" rtlCol="0" anchor="t" anchorCtr="0">
            <a:spAutoFit/>
            <a:scene3d>
              <a:camera prst="perspectiveHeroicExtremeRightFacing">
                <a:rot lat="582076" lon="1015401" rev="1325984"/>
              </a:camera>
              <a:lightRig rig="threePt" dir="t"/>
            </a:scene3d>
          </a:body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en-US" sz="1400" b="0" i="1"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nEDM</a:t>
            </a:r>
            <a:endParaRPr kumimoji="0" lang="de-CH"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endParaRPr>
          </a:p>
        </p:txBody>
      </p:sp>
      <p:sp>
        <p:nvSpPr>
          <p:cNvPr id="37" name="TextBox 36"/>
          <p:cNvSpPr txBox="1"/>
          <p:nvPr/>
        </p:nvSpPr>
        <p:spPr>
          <a:xfrm>
            <a:off x="6188163" y="895308"/>
            <a:ext cx="1047146" cy="473976"/>
          </a:xfrm>
          <a:prstGeom prst="rect">
            <a:avLst/>
          </a:prstGeom>
          <a:noFill/>
          <a:scene3d>
            <a:camera prst="orthographicFront">
              <a:rot lat="600000" lon="1620000" rev="1380000"/>
            </a:camera>
            <a:lightRig rig="threePt" dir="t"/>
          </a:scene3d>
        </p:spPr>
        <p:txBody>
          <a:bodyPr wrap="none" lIns="0" tIns="0" rIns="0" bIns="0" rtlCol="0" anchor="t" anchorCtr="0">
            <a:spAutoFit/>
            <a:scene3d>
              <a:camera prst="perspectiveHeroicExtremeRightFacing">
                <a:rot lat="582076" lon="1015401" rev="1325984"/>
              </a:camera>
              <a:lightRig rig="threePt" dir="t"/>
            </a:scene3d>
          </a:body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de-CH"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Pion </a:t>
            </a:r>
            <a:r>
              <a:rPr kumimoji="0" lang="de-CH" sz="1400" b="0" i="1"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and</a:t>
            </a:r>
            <a:r>
              <a:rPr kumimoji="0" lang="de-CH"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 </a:t>
            </a:r>
            <a:r>
              <a:rPr kumimoji="0" lang="de-CH" sz="1400" b="0" i="1"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Muon</a:t>
            </a:r>
            <a:endParaRPr kumimoji="0" lang="de-CH"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endParaRPr>
          </a:p>
          <a:p>
            <a:pPr marL="0" marR="0" lvl="0" indent="0" algn="r" defTabSz="914400" rtl="0" eaLnBrk="1" fontAlgn="base" latinLnBrk="0" hangingPunct="1">
              <a:lnSpc>
                <a:spcPct val="110000"/>
              </a:lnSpc>
              <a:spcBef>
                <a:spcPts val="0"/>
              </a:spcBef>
              <a:spcAft>
                <a:spcPct val="0"/>
              </a:spcAft>
              <a:buClrTx/>
              <a:buSzTx/>
              <a:buFontTx/>
              <a:buNone/>
              <a:tabLst/>
              <a:defRPr/>
            </a:pPr>
            <a:r>
              <a:rPr kumimoji="0" lang="en-US"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research</a:t>
            </a:r>
            <a:endParaRPr kumimoji="0" lang="de-CH" sz="1400" b="0" i="1"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endParaRPr>
          </a:p>
        </p:txBody>
      </p:sp>
      <p:sp>
        <p:nvSpPr>
          <p:cNvPr id="40" name="TextBox 39"/>
          <p:cNvSpPr txBox="1"/>
          <p:nvPr/>
        </p:nvSpPr>
        <p:spPr>
          <a:xfrm>
            <a:off x="7372651" y="4732436"/>
            <a:ext cx="716863" cy="220958"/>
          </a:xfrm>
          <a:prstGeom prst="rect">
            <a:avLst/>
          </a:prstGeom>
          <a:noFill/>
          <a:scene3d>
            <a:camera prst="orthographicFront">
              <a:rot lat="600000" lon="1620000" rev="1380000"/>
            </a:camera>
            <a:lightRig rig="threePt" dir="t"/>
          </a:scene3d>
        </p:spPr>
        <p:txBody>
          <a:bodyPr wrap="none" lIns="0" tIns="0" rIns="0" bIns="0" rtlCol="0" anchor="t" anchorCtr="0">
            <a:spAutoFit/>
            <a:scene3d>
              <a:camera prst="perspectiveHeroicExtremeRightFacing">
                <a:rot lat="582076" lon="1015401" rev="1325984"/>
              </a:camera>
              <a:lightRig rig="threePt" dir="t"/>
            </a:scene3d>
          </a:body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en-US" sz="1400" b="0" i="1" u="none" strike="noStrike" kern="1000" cap="none" spc="30" normalizeH="0" baseline="0" noProof="0" dirty="0" smtClean="0">
                <a:ln>
                  <a:noFill/>
                </a:ln>
                <a:solidFill>
                  <a:srgbClr val="FFFFFF">
                    <a:lumMod val="95000"/>
                  </a:srgbClr>
                </a:solidFill>
                <a:effectLst/>
                <a:uLnTx/>
                <a:uFillTx/>
                <a:latin typeface="Humanst521 Lt BT"/>
                <a:cs typeface="Franklin Gothic Book"/>
              </a:rPr>
              <a:t>UCN area</a:t>
            </a:r>
            <a:endParaRPr kumimoji="0" lang="de-CH" sz="1400" b="0" i="1" u="none" strike="noStrike" kern="1000" cap="none" spc="30" normalizeH="0" baseline="0" noProof="0" dirty="0" smtClean="0">
              <a:ln>
                <a:noFill/>
              </a:ln>
              <a:solidFill>
                <a:srgbClr val="FFFFFF">
                  <a:lumMod val="95000"/>
                </a:srgbClr>
              </a:solidFill>
              <a:effectLst/>
              <a:uLnTx/>
              <a:uFillTx/>
              <a:latin typeface="Humanst521 Lt BT"/>
              <a:cs typeface="Franklin Gothic Book"/>
            </a:endParaRPr>
          </a:p>
        </p:txBody>
      </p:sp>
    </p:spTree>
    <p:extLst>
      <p:ext uri="{BB962C8B-B14F-4D97-AF65-F5344CB8AC3E}">
        <p14:creationId xmlns:p14="http://schemas.microsoft.com/office/powerpoint/2010/main" val="938346050"/>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1979712" y="195485"/>
            <a:ext cx="6064341" cy="38665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en-US" altLang="en-US" dirty="0"/>
              <a:t>Muon Entrance Monitor</a:t>
            </a:r>
          </a:p>
        </p:txBody>
      </p:sp>
      <p:sp>
        <p:nvSpPr>
          <p:cNvPr id="22531" name="Text Box 3"/>
          <p:cNvSpPr txBox="1">
            <a:spLocks noChangeArrowheads="1"/>
          </p:cNvSpPr>
          <p:nvPr/>
        </p:nvSpPr>
        <p:spPr bwMode="auto">
          <a:xfrm>
            <a:off x="755576" y="870692"/>
            <a:ext cx="4032448" cy="3789290"/>
          </a:xfrm>
          <a:prstGeom prst="rect">
            <a:avLst/>
          </a:prstGeom>
        </p:spPr>
        <p:txBody>
          <a:bodyPr vert="horz" lIns="0" tIns="0" rIns="0" bIns="0" rtlCol="0">
            <a:noAutofit/>
          </a:bodyPr>
          <a:lstStyle>
            <a:lvl1pPr marL="177792" indent="-177792" eaLnBrk="1" hangingPunct="1">
              <a:lnSpc>
                <a:spcPct val="110000"/>
              </a:lnSpc>
              <a:spcBef>
                <a:spcPct val="0"/>
              </a:spcBef>
              <a:buClr>
                <a:schemeClr val="tx1"/>
              </a:buClr>
              <a:buFont typeface="Arial" panose="020B0604020202020204" pitchFamily="34" charset="0"/>
              <a:buChar char="•"/>
              <a:defRPr lang="en-GB" sz="1700" spc="0" baseline="0" noProof="0" dirty="0" smtClean="0">
                <a:latin typeface="Humanst521 Lt BT" panose="020B0402020204020304" pitchFamily="34" charset="0"/>
                <a:ea typeface="+mn-ea"/>
                <a:cs typeface="+mn-cs"/>
              </a:defRPr>
            </a:lvl1pPr>
            <a:lvl2pPr marL="355582" indent="-177792" eaLnBrk="1" hangingPunct="1">
              <a:lnSpc>
                <a:spcPct val="110000"/>
              </a:lnSpc>
              <a:spcBef>
                <a:spcPct val="0"/>
              </a:spcBef>
              <a:buClr>
                <a:schemeClr val="tx1"/>
              </a:buClr>
              <a:buSzPct val="100000"/>
              <a:buFont typeface="Symbol" panose="05050102010706020507" pitchFamily="18" charset="2"/>
              <a:buChar char="-"/>
              <a:defRPr lang="en-GB" sz="1700" spc="0" baseline="0" noProof="0" dirty="0" smtClean="0">
                <a:latin typeface="Humanst521 Lt BT" panose="020B0402020204020304" pitchFamily="34" charset="0"/>
                <a:ea typeface="+mn-ea"/>
                <a:cs typeface="+mn-cs"/>
              </a:defRPr>
            </a:lvl2pPr>
            <a:lvl3pPr marL="355582" indent="184142" eaLnBrk="1" hangingPunct="1">
              <a:lnSpc>
                <a:spcPct val="110000"/>
              </a:lnSpc>
              <a:spcBef>
                <a:spcPct val="0"/>
              </a:spcBef>
              <a:buFont typeface="Symbol" panose="05050102010706020507" pitchFamily="18" charset="2"/>
              <a:buChar char="-"/>
              <a:defRPr lang="en-GB" sz="1700" spc="0" baseline="0" noProof="0" dirty="0" smtClean="0">
                <a:latin typeface="Humanst521 Lt BT" panose="020B0402020204020304" pitchFamily="34" charset="0"/>
                <a:ea typeface="ＭＳ Ｐゴシック" charset="-128"/>
                <a:cs typeface="ＭＳ Ｐゴシック" charset="-128"/>
              </a:defRPr>
            </a:lvl3pPr>
            <a:lvl4pPr marL="717515" indent="-177792" eaLnBrk="1" hangingPunct="1">
              <a:lnSpc>
                <a:spcPct val="110000"/>
              </a:lnSpc>
              <a:spcBef>
                <a:spcPct val="0"/>
              </a:spcBef>
              <a:buFont typeface="Symbol" panose="05050102010706020507" pitchFamily="18" charset="2"/>
              <a:buChar char="-"/>
              <a:defRPr lang="en-GB" sz="1700" spc="0" baseline="0" noProof="0" dirty="0" smtClean="0">
                <a:latin typeface="Humanst521 Lt BT" panose="020B0402020204020304" pitchFamily="34" charset="0"/>
                <a:ea typeface="ＭＳ Ｐゴシック" charset="0"/>
                <a:cs typeface="ＭＳ Ｐゴシック" charset="0"/>
              </a:defRPr>
            </a:lvl4pPr>
            <a:lvl5pPr marL="895306" indent="-177792" eaLnBrk="1" hangingPunct="1">
              <a:lnSpc>
                <a:spcPct val="110000"/>
              </a:lnSpc>
              <a:spcBef>
                <a:spcPct val="0"/>
              </a:spcBef>
              <a:buFont typeface="Symbol" panose="05050102010706020507" pitchFamily="18" charset="2"/>
              <a:buChar char="-"/>
              <a:defRPr lang="en-GB" sz="1700" spc="0" baseline="0" noProof="0" dirty="0" smtClean="0">
                <a:latin typeface="Humanst521 Lt BT" panose="020B0402020204020304" pitchFamily="34" charset="0"/>
                <a:ea typeface="+mn-ea"/>
                <a:cs typeface="ＭＳ Ｐゴシック" charset="0"/>
              </a:defRPr>
            </a:lvl5pPr>
            <a:lvl6pPr marL="1074685" indent="-179380" fontAlgn="base">
              <a:lnSpc>
                <a:spcPct val="110000"/>
              </a:lnSpc>
              <a:spcBef>
                <a:spcPct val="0"/>
              </a:spcBef>
              <a:spcAft>
                <a:spcPct val="0"/>
              </a:spcAft>
              <a:buFont typeface="Symbol" panose="05050102010706020507" pitchFamily="18" charset="2"/>
              <a:buChar char="-"/>
              <a:defRPr lang="en-GB" sz="1700" noProof="0" dirty="0" smtClean="0">
                <a:latin typeface="Humanst521 Lt BT" panose="020B0402020204020304" pitchFamily="34" charset="0"/>
                <a:ea typeface="+mn-ea"/>
              </a:defRPr>
            </a:lvl6pPr>
            <a:lvl7pPr marL="1257238" indent="-182554" fontAlgn="base">
              <a:lnSpc>
                <a:spcPct val="110000"/>
              </a:lnSpc>
              <a:spcBef>
                <a:spcPct val="0"/>
              </a:spcBef>
              <a:spcAft>
                <a:spcPct val="0"/>
              </a:spcAft>
              <a:buFont typeface="Symbol" panose="05050102010706020507" pitchFamily="18" charset="2"/>
              <a:buChar char="-"/>
              <a:defRPr lang="en-GB" sz="1700" noProof="0" dirty="0" smtClean="0">
                <a:latin typeface="Humanst521 Lt BT" panose="020B0402020204020304" pitchFamily="34" charset="0"/>
                <a:ea typeface="+mn-ea"/>
              </a:defRPr>
            </a:lvl7pPr>
            <a:lvl8pPr marL="1436616" indent="-179380" fontAlgn="base">
              <a:lnSpc>
                <a:spcPct val="110000"/>
              </a:lnSpc>
              <a:spcBef>
                <a:spcPct val="0"/>
              </a:spcBef>
              <a:spcAft>
                <a:spcPct val="0"/>
              </a:spcAft>
              <a:buFont typeface="Symbol" panose="05050102010706020507" pitchFamily="18" charset="2"/>
              <a:buChar char="-"/>
              <a:defRPr lang="en-GB" sz="1700" noProof="0" dirty="0" smtClean="0">
                <a:latin typeface="Humanst521 Lt BT" panose="020B0402020204020304" pitchFamily="34" charset="0"/>
                <a:ea typeface="+mn-ea"/>
              </a:defRPr>
            </a:lvl8pPr>
            <a:lvl9pPr marL="1614408" indent="-177792" fontAlgn="base">
              <a:lnSpc>
                <a:spcPct val="110000"/>
              </a:lnSpc>
              <a:spcBef>
                <a:spcPct val="0"/>
              </a:spcBef>
              <a:spcAft>
                <a:spcPct val="0"/>
              </a:spcAft>
              <a:buFont typeface="Symbol" panose="05050102010706020507" pitchFamily="18" charset="2"/>
              <a:buChar char="-"/>
              <a:defRPr lang="en-GB" sz="1700" noProof="0" dirty="0" smtClean="0">
                <a:latin typeface="Humanst521 Lt BT" panose="020B0402020204020304" pitchFamily="34" charset="0"/>
                <a:ea typeface="+mn-ea"/>
              </a:defRPr>
            </a:lvl9pPr>
          </a:lstStyle>
          <a:p>
            <a:r>
              <a:rPr lang="en-US" altLang="en-US" dirty="0"/>
              <a:t>Focus muon beam onto </a:t>
            </a:r>
            <a:r>
              <a:rPr lang="en-US" altLang="en-US" dirty="0" smtClean="0"/>
              <a:t>opening </a:t>
            </a:r>
            <a:r>
              <a:rPr lang="en-US" altLang="en-US" dirty="0"/>
              <a:t>of injection channel</a:t>
            </a:r>
          </a:p>
          <a:p>
            <a:r>
              <a:rPr lang="en-US" altLang="en-US" dirty="0"/>
              <a:t>Scintillator tiles coupled </a:t>
            </a:r>
            <a:r>
              <a:rPr lang="en-US" altLang="en-US" dirty="0" smtClean="0"/>
              <a:t>to </a:t>
            </a:r>
            <a:r>
              <a:rPr lang="en-US" altLang="en-US" dirty="0" err="1" smtClean="0"/>
              <a:t>SiPMs</a:t>
            </a:r>
            <a:endParaRPr lang="en-US" altLang="en-US" dirty="0"/>
          </a:p>
          <a:p>
            <a:r>
              <a:rPr lang="en-US" altLang="en-US" dirty="0"/>
              <a:t>Hole in center to let muon </a:t>
            </a:r>
            <a:r>
              <a:rPr lang="en-US" altLang="en-US" dirty="0" smtClean="0"/>
              <a:t>beam </a:t>
            </a:r>
            <a:r>
              <a:rPr lang="en-US" altLang="en-US" dirty="0"/>
              <a:t>pass</a:t>
            </a:r>
          </a:p>
          <a:p>
            <a:endParaRPr lang="en-US" altLang="en-US" dirty="0"/>
          </a:p>
          <a:p>
            <a:r>
              <a:rPr lang="en-US" altLang="en-US" dirty="0"/>
              <a:t>Front tile thickness 1-2 mm to stop </a:t>
            </a:r>
            <a:r>
              <a:rPr lang="en-US" altLang="en-US" dirty="0" smtClean="0"/>
              <a:t/>
            </a:r>
            <a:br>
              <a:rPr lang="en-US" altLang="en-US" dirty="0" smtClean="0"/>
            </a:br>
            <a:r>
              <a:rPr lang="en-US" altLang="en-US" dirty="0" smtClean="0"/>
              <a:t>surface </a:t>
            </a:r>
            <a:r>
              <a:rPr lang="en-US" altLang="en-US" dirty="0"/>
              <a:t>muons</a:t>
            </a:r>
          </a:p>
          <a:p>
            <a:endParaRPr lang="en-US" altLang="en-US" dirty="0"/>
          </a:p>
          <a:p>
            <a:r>
              <a:rPr lang="en-US" altLang="en-US" dirty="0"/>
              <a:t>A thicker (up to ∼5 mm) </a:t>
            </a:r>
            <a:r>
              <a:rPr lang="en-US" altLang="en-US" dirty="0" smtClean="0"/>
              <a:t>scintillator layer </a:t>
            </a:r>
            <a:r>
              <a:rPr lang="en-US" altLang="en-US" dirty="0"/>
              <a:t>could be added to </a:t>
            </a:r>
            <a:r>
              <a:rPr lang="en-US" altLang="en-US" dirty="0" smtClean="0"/>
              <a:t>better discriminate </a:t>
            </a:r>
            <a:r>
              <a:rPr lang="en-US" altLang="en-US" dirty="0"/>
              <a:t>muons and </a:t>
            </a:r>
            <a:r>
              <a:rPr lang="en-US" altLang="en-US" dirty="0" smtClean="0"/>
              <a:t>positrons</a:t>
            </a:r>
            <a:endParaRPr lang="en-US" altLang="en-US" dirty="0"/>
          </a:p>
          <a:p>
            <a:r>
              <a:rPr lang="en-US" altLang="en-US" dirty="0"/>
              <a:t>Centering procedure optimized </a:t>
            </a:r>
            <a:r>
              <a:rPr lang="en-US" altLang="en-US" dirty="0" smtClean="0"/>
              <a:t>in simulation</a:t>
            </a:r>
            <a:endParaRPr lang="en-US" altLang="en-US" dirty="0"/>
          </a:p>
          <a:p>
            <a:r>
              <a:rPr lang="en-US" altLang="en-US" dirty="0"/>
              <a:t>Next step, prototype building</a:t>
            </a:r>
          </a:p>
          <a:p>
            <a:pPr marL="0" indent="0">
              <a:buNone/>
            </a:pPr>
            <a:endParaRPr lang="en-US" altLang="en-US" dirty="0"/>
          </a:p>
        </p:txBody>
      </p:sp>
      <p:pic>
        <p:nvPicPr>
          <p:cNvPr id="2253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33113" y="550344"/>
            <a:ext cx="3484022" cy="20047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48064" y="2641523"/>
            <a:ext cx="3513003" cy="23651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4" name="Text Box 6"/>
          <p:cNvSpPr txBox="1">
            <a:spLocks noChangeArrowheads="1"/>
          </p:cNvSpPr>
          <p:nvPr/>
        </p:nvSpPr>
        <p:spPr bwMode="auto">
          <a:xfrm>
            <a:off x="8117135" y="4858731"/>
            <a:ext cx="343992" cy="274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436" tIns="48319" rIns="71436" bIns="35718"/>
          <a:lstStyle/>
          <a:p>
            <a:r>
              <a:rPr lang="en-US" altLang="en-US" sz="1270" b="1" dirty="0">
                <a:solidFill>
                  <a:srgbClr val="000000"/>
                </a:solidFill>
                <a:latin typeface="Humanst521 Lt BT" panose="020B0402020204020304" pitchFamily="34" charset="0"/>
              </a:rPr>
              <a:t>20</a:t>
            </a:r>
          </a:p>
        </p:txBody>
      </p:sp>
      <p:sp>
        <p:nvSpPr>
          <p:cNvPr id="2" name="Rectangle 1"/>
          <p:cNvSpPr/>
          <p:nvPr/>
        </p:nvSpPr>
        <p:spPr>
          <a:xfrm>
            <a:off x="6747" y="4856422"/>
            <a:ext cx="1409360" cy="276999"/>
          </a:xfrm>
          <a:prstGeom prst="rect">
            <a:avLst/>
          </a:prstGeom>
        </p:spPr>
        <p:txBody>
          <a:bodyPr wrap="none">
            <a:spAutoFit/>
          </a:bodyPr>
          <a:lstStyle/>
          <a:p>
            <a:r>
              <a:rPr lang="en-US" altLang="en-US" sz="1200" dirty="0">
                <a:latin typeface="Humanst521 Lt BT" panose="020B0402020204020304" pitchFamily="34" charset="0"/>
              </a:rPr>
              <a:t> (courtesy L. Morvaj)</a:t>
            </a:r>
            <a:endParaRPr lang="en-US" sz="1200" dirty="0">
              <a:latin typeface="Humanst521 Lt BT" panose="020B0402020204020304" pitchFamily="34" charset="0"/>
            </a:endParaRPr>
          </a:p>
        </p:txBody>
      </p:sp>
    </p:spTree>
    <p:extLst>
      <p:ext uri="{BB962C8B-B14F-4D97-AF65-F5344CB8AC3E}">
        <p14:creationId xmlns:p14="http://schemas.microsoft.com/office/powerpoint/2010/main" val="30818431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2926" y="227399"/>
            <a:ext cx="3350791" cy="381375"/>
          </a:xfrm>
        </p:spPr>
        <p:txBody>
          <a:bodyPr/>
          <a:lstStyle/>
          <a:p>
            <a:r>
              <a:rPr lang="en-US" dirty="0" smtClean="0"/>
              <a:t>Storage and injection</a:t>
            </a:r>
            <a:endParaRPr lang="en-US" dirty="0"/>
          </a:p>
        </p:txBody>
      </p:sp>
      <p:sp>
        <p:nvSpPr>
          <p:cNvPr id="3" name="Slide Number Placeholder 2"/>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28</a:t>
            </a:fld>
            <a:endParaRPr lang="de-DE" dirty="0">
              <a:solidFill>
                <a:srgbClr val="000000"/>
              </a:solidFill>
            </a:endParaRPr>
          </a:p>
        </p:txBody>
      </p:sp>
      <p:pic>
        <p:nvPicPr>
          <p:cNvPr id="10" name="Content Placeholder 9"/>
          <p:cNvPicPr>
            <a:picLocks noGrp="1" noChangeAspect="1"/>
          </p:cNvPicPr>
          <p:nvPr>
            <p:ph idx="10"/>
          </p:nvPr>
        </p:nvPicPr>
        <p:blipFill>
          <a:blip r:embed="rId2" cstate="screen">
            <a:extLst>
              <a:ext uri="{28A0092B-C50C-407E-A947-70E740481C1C}">
                <a14:useLocalDpi xmlns:a14="http://schemas.microsoft.com/office/drawing/2010/main"/>
              </a:ext>
            </a:extLst>
          </a:blip>
          <a:stretch>
            <a:fillRect/>
          </a:stretch>
        </p:blipFill>
        <p:spPr>
          <a:xfrm>
            <a:off x="5132338" y="2437078"/>
            <a:ext cx="4017962" cy="2678641"/>
          </a:xfrm>
        </p:spPr>
      </p:pic>
      <p:grpSp>
        <p:nvGrpSpPr>
          <p:cNvPr id="18" name="Group 17"/>
          <p:cNvGrpSpPr/>
          <p:nvPr/>
        </p:nvGrpSpPr>
        <p:grpSpPr>
          <a:xfrm>
            <a:off x="5840802" y="3600164"/>
            <a:ext cx="222187" cy="266700"/>
            <a:chOff x="5740463" y="1375954"/>
            <a:chExt cx="222187" cy="266700"/>
          </a:xfrm>
        </p:grpSpPr>
        <p:sp>
          <p:nvSpPr>
            <p:cNvPr id="11" name="Oval 10"/>
            <p:cNvSpPr/>
            <p:nvPr/>
          </p:nvSpPr>
          <p:spPr bwMode="auto">
            <a:xfrm>
              <a:off x="5740463" y="1482829"/>
              <a:ext cx="159825" cy="159825"/>
            </a:xfrm>
            <a:prstGeom prst="ellipse">
              <a:avLst/>
            </a:prstGeom>
            <a:solidFill>
              <a:srgbClr val="0066AA"/>
            </a:solidFill>
            <a:ln w="38100" cap="rnd">
              <a:noFill/>
              <a:headEnd type="none" w="med" len="med"/>
              <a:tailEnd type="none" w="med" len="med"/>
            </a:ln>
            <a:scene3d>
              <a:camera prst="orthographicFront"/>
              <a:lightRig rig="glow" dir="t"/>
            </a:scene3d>
            <a:sp3d>
              <a:bevelT w="114300" h="107950"/>
              <a:bevelB w="82550"/>
              <a:contourClr>
                <a:srgbClr val="0070C0"/>
              </a:contourClr>
            </a:sp3d>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BT" panose="020B0602020204020204" pitchFamily="34" charset="0"/>
              </a:endParaRPr>
            </a:p>
          </p:txBody>
        </p:sp>
        <p:cxnSp>
          <p:nvCxnSpPr>
            <p:cNvPr id="13" name="Straight Arrow Connector 12"/>
            <p:cNvCxnSpPr/>
            <p:nvPr/>
          </p:nvCxnSpPr>
          <p:spPr bwMode="auto">
            <a:xfrm flipV="1">
              <a:off x="5820375" y="1375954"/>
              <a:ext cx="142275" cy="186787"/>
            </a:xfrm>
            <a:prstGeom prst="straightConnector1">
              <a:avLst/>
            </a:prstGeom>
            <a:ln w="15875" cap="rnd">
              <a:solidFill>
                <a:srgbClr val="002060"/>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grpSp>
      <p:grpSp>
        <p:nvGrpSpPr>
          <p:cNvPr id="19" name="Group 18"/>
          <p:cNvGrpSpPr/>
          <p:nvPr/>
        </p:nvGrpSpPr>
        <p:grpSpPr>
          <a:xfrm rot="900000">
            <a:off x="6563042" y="2853767"/>
            <a:ext cx="222187" cy="266700"/>
            <a:chOff x="5740463" y="1375954"/>
            <a:chExt cx="222187" cy="266700"/>
          </a:xfrm>
        </p:grpSpPr>
        <p:sp>
          <p:nvSpPr>
            <p:cNvPr id="20" name="Oval 19"/>
            <p:cNvSpPr/>
            <p:nvPr/>
          </p:nvSpPr>
          <p:spPr bwMode="auto">
            <a:xfrm>
              <a:off x="5740463" y="1482829"/>
              <a:ext cx="159825" cy="159825"/>
            </a:xfrm>
            <a:prstGeom prst="ellipse">
              <a:avLst/>
            </a:prstGeom>
            <a:solidFill>
              <a:srgbClr val="0066AA"/>
            </a:solidFill>
            <a:ln w="38100" cap="rnd">
              <a:noFill/>
              <a:headEnd type="none" w="med" len="med"/>
              <a:tailEnd type="none" w="med" len="med"/>
            </a:ln>
            <a:scene3d>
              <a:camera prst="orthographicFront"/>
              <a:lightRig rig="glow" dir="t"/>
            </a:scene3d>
            <a:sp3d>
              <a:bevelT w="114300" h="107950"/>
              <a:bevelB w="82550"/>
              <a:contourClr>
                <a:srgbClr val="0070C0"/>
              </a:contourClr>
            </a:sp3d>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BT" panose="020B0602020204020204" pitchFamily="34" charset="0"/>
              </a:endParaRPr>
            </a:p>
          </p:txBody>
        </p:sp>
        <p:cxnSp>
          <p:nvCxnSpPr>
            <p:cNvPr id="21" name="Straight Arrow Connector 20"/>
            <p:cNvCxnSpPr/>
            <p:nvPr/>
          </p:nvCxnSpPr>
          <p:spPr bwMode="auto">
            <a:xfrm flipV="1">
              <a:off x="5820375" y="1375954"/>
              <a:ext cx="142275" cy="186787"/>
            </a:xfrm>
            <a:prstGeom prst="straightConnector1">
              <a:avLst/>
            </a:prstGeom>
            <a:ln w="15875" cap="rnd">
              <a:solidFill>
                <a:srgbClr val="002060"/>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grpSp>
      <p:grpSp>
        <p:nvGrpSpPr>
          <p:cNvPr id="22" name="Group 21"/>
          <p:cNvGrpSpPr/>
          <p:nvPr/>
        </p:nvGrpSpPr>
        <p:grpSpPr>
          <a:xfrm rot="21389484">
            <a:off x="7137472" y="3619214"/>
            <a:ext cx="222187" cy="266700"/>
            <a:chOff x="5740463" y="1375954"/>
            <a:chExt cx="222187" cy="266700"/>
          </a:xfrm>
        </p:grpSpPr>
        <p:sp>
          <p:nvSpPr>
            <p:cNvPr id="23" name="Oval 22"/>
            <p:cNvSpPr/>
            <p:nvPr/>
          </p:nvSpPr>
          <p:spPr bwMode="auto">
            <a:xfrm>
              <a:off x="5740463" y="1482829"/>
              <a:ext cx="159825" cy="159825"/>
            </a:xfrm>
            <a:prstGeom prst="ellipse">
              <a:avLst/>
            </a:prstGeom>
            <a:solidFill>
              <a:srgbClr val="0066AA"/>
            </a:solidFill>
            <a:ln w="38100" cap="rnd">
              <a:noFill/>
              <a:headEnd type="none" w="med" len="med"/>
              <a:tailEnd type="none" w="med" len="med"/>
            </a:ln>
            <a:scene3d>
              <a:camera prst="orthographicFront"/>
              <a:lightRig rig="glow" dir="t"/>
            </a:scene3d>
            <a:sp3d>
              <a:bevelT w="114300" h="107950"/>
              <a:bevelB w="82550"/>
              <a:contourClr>
                <a:srgbClr val="0070C0"/>
              </a:contourClr>
            </a:sp3d>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BT" panose="020B0602020204020204" pitchFamily="34" charset="0"/>
              </a:endParaRPr>
            </a:p>
          </p:txBody>
        </p:sp>
        <p:cxnSp>
          <p:nvCxnSpPr>
            <p:cNvPr id="24" name="Straight Arrow Connector 23"/>
            <p:cNvCxnSpPr/>
            <p:nvPr/>
          </p:nvCxnSpPr>
          <p:spPr bwMode="auto">
            <a:xfrm flipV="1">
              <a:off x="5820375" y="1375954"/>
              <a:ext cx="142275" cy="186787"/>
            </a:xfrm>
            <a:prstGeom prst="straightConnector1">
              <a:avLst/>
            </a:prstGeom>
            <a:ln w="15875" cap="rnd">
              <a:solidFill>
                <a:srgbClr val="002060"/>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grpSp>
      <p:grpSp>
        <p:nvGrpSpPr>
          <p:cNvPr id="25" name="Group 24"/>
          <p:cNvGrpSpPr/>
          <p:nvPr/>
        </p:nvGrpSpPr>
        <p:grpSpPr>
          <a:xfrm rot="153694">
            <a:off x="8193329" y="3808757"/>
            <a:ext cx="198224" cy="269543"/>
            <a:chOff x="5740463" y="1373111"/>
            <a:chExt cx="198224" cy="269543"/>
          </a:xfrm>
        </p:grpSpPr>
        <p:sp>
          <p:nvSpPr>
            <p:cNvPr id="26" name="Oval 25"/>
            <p:cNvSpPr/>
            <p:nvPr/>
          </p:nvSpPr>
          <p:spPr bwMode="auto">
            <a:xfrm>
              <a:off x="5740463" y="1482829"/>
              <a:ext cx="159825" cy="159825"/>
            </a:xfrm>
            <a:prstGeom prst="ellipse">
              <a:avLst/>
            </a:prstGeom>
            <a:solidFill>
              <a:srgbClr val="0066AA"/>
            </a:solidFill>
            <a:ln w="38100" cap="rnd">
              <a:noFill/>
              <a:headEnd type="none" w="med" len="med"/>
              <a:tailEnd type="none" w="med" len="med"/>
            </a:ln>
            <a:scene3d>
              <a:camera prst="orthographicFront"/>
              <a:lightRig rig="glow" dir="t"/>
            </a:scene3d>
            <a:sp3d>
              <a:bevelT w="114300" h="107950"/>
              <a:bevelB w="82550"/>
              <a:contourClr>
                <a:srgbClr val="0070C0"/>
              </a:contourClr>
            </a:sp3d>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BT" panose="020B0602020204020204" pitchFamily="34" charset="0"/>
              </a:endParaRPr>
            </a:p>
          </p:txBody>
        </p:sp>
        <p:cxnSp>
          <p:nvCxnSpPr>
            <p:cNvPr id="27" name="Straight Arrow Connector 26"/>
            <p:cNvCxnSpPr/>
            <p:nvPr/>
          </p:nvCxnSpPr>
          <p:spPr bwMode="auto">
            <a:xfrm rot="21420000" flipV="1">
              <a:off x="5815409" y="1373111"/>
              <a:ext cx="123278" cy="186533"/>
            </a:xfrm>
            <a:prstGeom prst="straightConnector1">
              <a:avLst/>
            </a:prstGeom>
            <a:ln w="15875" cap="rnd">
              <a:solidFill>
                <a:srgbClr val="002060"/>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grpSp>
      <p:pic>
        <p:nvPicPr>
          <p:cNvPr id="37" name="Picture 3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6346" y="0"/>
            <a:ext cx="3927654" cy="2618436"/>
          </a:xfrm>
          <a:prstGeom prst="rect">
            <a:avLst/>
          </a:prstGeom>
        </p:spPr>
      </p:pic>
      <p:grpSp>
        <p:nvGrpSpPr>
          <p:cNvPr id="38" name="Group 37"/>
          <p:cNvGrpSpPr/>
          <p:nvPr/>
        </p:nvGrpSpPr>
        <p:grpSpPr>
          <a:xfrm rot="21221149">
            <a:off x="7698422" y="4363249"/>
            <a:ext cx="222187" cy="266700"/>
            <a:chOff x="5740463" y="1375954"/>
            <a:chExt cx="222187" cy="266700"/>
          </a:xfrm>
        </p:grpSpPr>
        <p:sp>
          <p:nvSpPr>
            <p:cNvPr id="39" name="Oval 38"/>
            <p:cNvSpPr/>
            <p:nvPr/>
          </p:nvSpPr>
          <p:spPr bwMode="auto">
            <a:xfrm>
              <a:off x="5740463" y="1482829"/>
              <a:ext cx="159825" cy="159825"/>
            </a:xfrm>
            <a:prstGeom prst="ellipse">
              <a:avLst/>
            </a:prstGeom>
            <a:solidFill>
              <a:srgbClr val="0066AA"/>
            </a:solidFill>
            <a:ln w="38100" cap="rnd">
              <a:noFill/>
              <a:headEnd type="none" w="med" len="med"/>
              <a:tailEnd type="none" w="med" len="med"/>
            </a:ln>
            <a:scene3d>
              <a:camera prst="orthographicFront"/>
              <a:lightRig rig="glow" dir="t"/>
            </a:scene3d>
            <a:sp3d>
              <a:bevelT w="114300" h="107950"/>
              <a:bevelB w="82550"/>
              <a:contourClr>
                <a:srgbClr val="0070C0"/>
              </a:contourClr>
            </a:sp3d>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BT" panose="020B0602020204020204" pitchFamily="34" charset="0"/>
              </a:endParaRPr>
            </a:p>
          </p:txBody>
        </p:sp>
        <p:cxnSp>
          <p:nvCxnSpPr>
            <p:cNvPr id="40" name="Straight Arrow Connector 39"/>
            <p:cNvCxnSpPr/>
            <p:nvPr/>
          </p:nvCxnSpPr>
          <p:spPr bwMode="auto">
            <a:xfrm flipV="1">
              <a:off x="5820375" y="1375954"/>
              <a:ext cx="142275" cy="186787"/>
            </a:xfrm>
            <a:prstGeom prst="straightConnector1">
              <a:avLst/>
            </a:prstGeom>
            <a:ln w="15875" cap="rnd">
              <a:solidFill>
                <a:srgbClr val="002060"/>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grpSp>
      <p:grpSp>
        <p:nvGrpSpPr>
          <p:cNvPr id="48" name="Group 47"/>
          <p:cNvGrpSpPr/>
          <p:nvPr/>
        </p:nvGrpSpPr>
        <p:grpSpPr>
          <a:xfrm>
            <a:off x="5919994" y="2850740"/>
            <a:ext cx="2423069" cy="1702401"/>
            <a:chOff x="5645227" y="2776921"/>
            <a:chExt cx="2423069" cy="1702401"/>
          </a:xfrm>
        </p:grpSpPr>
        <p:cxnSp>
          <p:nvCxnSpPr>
            <p:cNvPr id="42" name="Straight Arrow Connector 41"/>
            <p:cNvCxnSpPr/>
            <p:nvPr/>
          </p:nvCxnSpPr>
          <p:spPr bwMode="auto">
            <a:xfrm flipV="1">
              <a:off x="5645227" y="3527508"/>
              <a:ext cx="142275" cy="186787"/>
            </a:xfrm>
            <a:prstGeom prst="straightConnector1">
              <a:avLst/>
            </a:prstGeom>
            <a:ln w="15875" cap="rnd">
              <a:solidFill>
                <a:schemeClr val="accent4">
                  <a:lumMod val="60000"/>
                  <a:lumOff val="40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cxnSp>
          <p:nvCxnSpPr>
            <p:cNvPr id="44" name="Straight Arrow Connector 43"/>
            <p:cNvCxnSpPr/>
            <p:nvPr/>
          </p:nvCxnSpPr>
          <p:spPr bwMode="auto">
            <a:xfrm rot="60000" flipV="1">
              <a:off x="6353348" y="2776921"/>
              <a:ext cx="142275" cy="186787"/>
            </a:xfrm>
            <a:prstGeom prst="straightConnector1">
              <a:avLst/>
            </a:prstGeom>
            <a:ln w="15875" cap="rnd">
              <a:solidFill>
                <a:schemeClr val="accent4">
                  <a:lumMod val="60000"/>
                  <a:lumOff val="40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cxnSp>
          <p:nvCxnSpPr>
            <p:cNvPr id="45" name="Straight Arrow Connector 44"/>
            <p:cNvCxnSpPr/>
            <p:nvPr/>
          </p:nvCxnSpPr>
          <p:spPr bwMode="auto">
            <a:xfrm flipV="1">
              <a:off x="6938157" y="3499019"/>
              <a:ext cx="51915" cy="255984"/>
            </a:xfrm>
            <a:prstGeom prst="straightConnector1">
              <a:avLst/>
            </a:prstGeom>
            <a:ln w="15875" cap="rnd">
              <a:solidFill>
                <a:schemeClr val="accent4">
                  <a:lumMod val="60000"/>
                  <a:lumOff val="40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cxnSp>
          <p:nvCxnSpPr>
            <p:cNvPr id="46" name="Straight Arrow Connector 45"/>
            <p:cNvCxnSpPr/>
            <p:nvPr/>
          </p:nvCxnSpPr>
          <p:spPr bwMode="auto">
            <a:xfrm flipV="1">
              <a:off x="7509633" y="4226123"/>
              <a:ext cx="19170" cy="253199"/>
            </a:xfrm>
            <a:prstGeom prst="straightConnector1">
              <a:avLst/>
            </a:prstGeom>
            <a:ln w="15875" cap="rnd">
              <a:solidFill>
                <a:schemeClr val="accent4">
                  <a:lumMod val="60000"/>
                  <a:lumOff val="40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cxnSp>
          <p:nvCxnSpPr>
            <p:cNvPr id="47" name="Straight Arrow Connector 46"/>
            <p:cNvCxnSpPr/>
            <p:nvPr/>
          </p:nvCxnSpPr>
          <p:spPr bwMode="auto">
            <a:xfrm rot="19380000" flipV="1">
              <a:off x="7926021" y="3714689"/>
              <a:ext cx="142275" cy="186787"/>
            </a:xfrm>
            <a:prstGeom prst="straightConnector1">
              <a:avLst/>
            </a:prstGeom>
            <a:ln w="15875" cap="rnd">
              <a:solidFill>
                <a:schemeClr val="accent4">
                  <a:lumMod val="60000"/>
                  <a:lumOff val="40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grpSp>
      <p:pic>
        <p:nvPicPr>
          <p:cNvPr id="49" name="Picture 4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8518" y="2964589"/>
            <a:ext cx="3153373" cy="2102249"/>
          </a:xfrm>
          <a:prstGeom prst="rect">
            <a:avLst/>
          </a:prstGeom>
        </p:spPr>
      </p:pic>
      <p:sp>
        <p:nvSpPr>
          <p:cNvPr id="50" name="Rectangle 49"/>
          <p:cNvSpPr/>
          <p:nvPr/>
        </p:nvSpPr>
        <p:spPr bwMode="auto">
          <a:xfrm>
            <a:off x="1928761" y="3216166"/>
            <a:ext cx="725214" cy="1584434"/>
          </a:xfrm>
          <a:prstGeom prst="rect">
            <a:avLst/>
          </a:prstGeom>
          <a:solidFill>
            <a:schemeClr val="accent5">
              <a:alpha val="3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BT" panose="020B0602020204020204" pitchFamily="34" charset="0"/>
            </a:endParaRPr>
          </a:p>
        </p:txBody>
      </p:sp>
      <p:sp>
        <p:nvSpPr>
          <p:cNvPr id="51" name="Rectangle 50"/>
          <p:cNvSpPr/>
          <p:nvPr/>
        </p:nvSpPr>
        <p:spPr bwMode="auto">
          <a:xfrm>
            <a:off x="2912824" y="3209799"/>
            <a:ext cx="271810" cy="1584434"/>
          </a:xfrm>
          <a:prstGeom prst="rect">
            <a:avLst/>
          </a:prstGeom>
          <a:solidFill>
            <a:schemeClr val="accent5">
              <a:alpha val="3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BT" panose="020B0602020204020204" pitchFamily="34" charset="0"/>
            </a:endParaRPr>
          </a:p>
        </p:txBody>
      </p:sp>
      <p:sp>
        <p:nvSpPr>
          <p:cNvPr id="52" name="Rectangle 51"/>
          <p:cNvSpPr/>
          <p:nvPr/>
        </p:nvSpPr>
        <p:spPr bwMode="auto">
          <a:xfrm>
            <a:off x="2653975" y="3212468"/>
            <a:ext cx="271810" cy="1584434"/>
          </a:xfrm>
          <a:prstGeom prst="rect">
            <a:avLst/>
          </a:prstGeom>
          <a:solidFill>
            <a:schemeClr val="accent6">
              <a:alpha val="27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BT" panose="020B0602020204020204" pitchFamily="34" charset="0"/>
            </a:endParaRPr>
          </a:p>
        </p:txBody>
      </p:sp>
      <p:sp>
        <p:nvSpPr>
          <p:cNvPr id="53" name="Rectangle 52"/>
          <p:cNvSpPr/>
          <p:nvPr/>
        </p:nvSpPr>
        <p:spPr bwMode="auto">
          <a:xfrm>
            <a:off x="3184634" y="3216166"/>
            <a:ext cx="725214" cy="1584434"/>
          </a:xfrm>
          <a:prstGeom prst="rect">
            <a:avLst/>
          </a:prstGeom>
          <a:solidFill>
            <a:schemeClr val="accent6">
              <a:alpha val="27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BT" panose="020B0602020204020204" pitchFamily="34" charset="0"/>
            </a:endParaRPr>
          </a:p>
        </p:txBody>
      </p:sp>
      <p:sp>
        <p:nvSpPr>
          <p:cNvPr id="54" name="TextBox 53"/>
          <p:cNvSpPr txBox="1"/>
          <p:nvPr/>
        </p:nvSpPr>
        <p:spPr>
          <a:xfrm rot="16200000">
            <a:off x="1579423" y="4065513"/>
            <a:ext cx="1022396" cy="219291"/>
          </a:xfrm>
          <a:prstGeom prst="rect">
            <a:avLst/>
          </a:prstGeom>
          <a:noFill/>
        </p:spPr>
        <p:txBody>
          <a:bodyPr wrap="none" lIns="0" tIns="0" rIns="0" bIns="0" rtlCol="0" anchor="t" anchorCtr="0">
            <a:spAutoFit/>
          </a:bodyPr>
          <a:lstStyle/>
          <a:p>
            <a:pPr>
              <a:lnSpc>
                <a:spcPct val="110000"/>
              </a:lnSpc>
              <a:spcBef>
                <a:spcPts val="0"/>
              </a:spcBef>
            </a:pPr>
            <a:r>
              <a:rPr lang="en-US" sz="1400" kern="1000" spc="30" dirty="0" smtClean="0">
                <a:solidFill>
                  <a:schemeClr val="bg1"/>
                </a:solidFill>
                <a:latin typeface="+mj-lt"/>
                <a:cs typeface="Franklin Gothic Book"/>
              </a:rPr>
              <a:t>deceleration</a:t>
            </a:r>
          </a:p>
        </p:txBody>
      </p:sp>
      <p:sp>
        <p:nvSpPr>
          <p:cNvPr id="57" name="TextBox 56"/>
          <p:cNvSpPr txBox="1"/>
          <p:nvPr/>
        </p:nvSpPr>
        <p:spPr>
          <a:xfrm rot="16200000">
            <a:off x="3187447" y="4050927"/>
            <a:ext cx="1004762" cy="219291"/>
          </a:xfrm>
          <a:prstGeom prst="rect">
            <a:avLst/>
          </a:prstGeom>
          <a:noFill/>
        </p:spPr>
        <p:txBody>
          <a:bodyPr wrap="none" lIns="0" tIns="0" rIns="0" bIns="0" rtlCol="0" anchor="t" anchorCtr="0">
            <a:spAutoFit/>
          </a:bodyPr>
          <a:lstStyle/>
          <a:p>
            <a:pPr>
              <a:lnSpc>
                <a:spcPct val="110000"/>
              </a:lnSpc>
              <a:spcBef>
                <a:spcPts val="0"/>
              </a:spcBef>
            </a:pPr>
            <a:r>
              <a:rPr lang="en-US" sz="1400" kern="1000" spc="30" dirty="0" smtClean="0">
                <a:solidFill>
                  <a:schemeClr val="bg1"/>
                </a:solidFill>
                <a:latin typeface="+mj-lt"/>
                <a:cs typeface="Franklin Gothic Book"/>
              </a:rPr>
              <a:t>acceleration</a:t>
            </a:r>
          </a:p>
        </p:txBody>
      </p:sp>
      <p:sp>
        <p:nvSpPr>
          <p:cNvPr id="35" name="Slide Number Placeholder 3"/>
          <p:cNvSpPr txBox="1">
            <a:spLocks/>
          </p:cNvSpPr>
          <p:nvPr/>
        </p:nvSpPr>
        <p:spPr>
          <a:xfrm>
            <a:off x="8409275" y="4918735"/>
            <a:ext cx="575742" cy="147638"/>
          </a:xfrm>
          <a:prstGeom prst="rect">
            <a:avLst/>
          </a:prstGeom>
        </p:spPr>
        <p:txBody>
          <a:bodyPr/>
          <a:lstStyle>
            <a:defPPr>
              <a:defRPr lang="de-CH"/>
            </a:defPPr>
            <a:lvl1pPr algn="l" rtl="0" eaLnBrk="0" fontAlgn="base" hangingPunct="0">
              <a:spcBef>
                <a:spcPct val="50000"/>
              </a:spcBef>
              <a:spcAft>
                <a:spcPct val="0"/>
              </a:spcAft>
              <a:defRPr sz="1600" kern="1200">
                <a:solidFill>
                  <a:schemeClr val="tx1"/>
                </a:solidFill>
                <a:latin typeface="Arial" charset="0"/>
                <a:ea typeface="Arial" charset="0"/>
                <a:cs typeface="Arial" charset="0"/>
              </a:defRPr>
            </a:lvl1pPr>
            <a:lvl2pPr marL="457189" algn="l" rtl="0" eaLnBrk="0" fontAlgn="base" hangingPunct="0">
              <a:spcBef>
                <a:spcPct val="50000"/>
              </a:spcBef>
              <a:spcAft>
                <a:spcPct val="0"/>
              </a:spcAft>
              <a:defRPr sz="1600" kern="1200">
                <a:solidFill>
                  <a:schemeClr val="tx1"/>
                </a:solidFill>
                <a:latin typeface="Arial" charset="0"/>
                <a:ea typeface="Arial" charset="0"/>
                <a:cs typeface="Arial" charset="0"/>
              </a:defRPr>
            </a:lvl2pPr>
            <a:lvl3pPr marL="914377" algn="l" rtl="0" eaLnBrk="0" fontAlgn="base" hangingPunct="0">
              <a:spcBef>
                <a:spcPct val="50000"/>
              </a:spcBef>
              <a:spcAft>
                <a:spcPct val="0"/>
              </a:spcAft>
              <a:defRPr sz="1600" kern="1200">
                <a:solidFill>
                  <a:schemeClr val="tx1"/>
                </a:solidFill>
                <a:latin typeface="Arial" charset="0"/>
                <a:ea typeface="Arial" charset="0"/>
                <a:cs typeface="Arial" charset="0"/>
              </a:defRPr>
            </a:lvl3pPr>
            <a:lvl4pPr marL="1371566" algn="l" rtl="0" eaLnBrk="0" fontAlgn="base" hangingPunct="0">
              <a:spcBef>
                <a:spcPct val="50000"/>
              </a:spcBef>
              <a:spcAft>
                <a:spcPct val="0"/>
              </a:spcAft>
              <a:defRPr sz="1600" kern="1200">
                <a:solidFill>
                  <a:schemeClr val="tx1"/>
                </a:solidFill>
                <a:latin typeface="Arial" charset="0"/>
                <a:ea typeface="Arial" charset="0"/>
                <a:cs typeface="Arial" charset="0"/>
              </a:defRPr>
            </a:lvl4pPr>
            <a:lvl5pPr marL="1828754" algn="l" rtl="0" eaLnBrk="0" fontAlgn="base" hangingPunct="0">
              <a:spcBef>
                <a:spcPct val="50000"/>
              </a:spcBef>
              <a:spcAft>
                <a:spcPct val="0"/>
              </a:spcAft>
              <a:defRPr sz="1600" kern="1200">
                <a:solidFill>
                  <a:schemeClr val="tx1"/>
                </a:solidFill>
                <a:latin typeface="Arial" charset="0"/>
                <a:ea typeface="Arial" charset="0"/>
                <a:cs typeface="Arial" charset="0"/>
              </a:defRPr>
            </a:lvl5pPr>
            <a:lvl6pPr marL="2285943" algn="l" defTabSz="457189" rtl="0" eaLnBrk="1" latinLnBrk="0" hangingPunct="1">
              <a:defRPr sz="1600" kern="1200">
                <a:solidFill>
                  <a:schemeClr val="tx1"/>
                </a:solidFill>
                <a:latin typeface="Arial" charset="0"/>
                <a:ea typeface="Arial" charset="0"/>
                <a:cs typeface="Arial" charset="0"/>
              </a:defRPr>
            </a:lvl6pPr>
            <a:lvl7pPr marL="2743131" algn="l" defTabSz="457189" rtl="0" eaLnBrk="1" latinLnBrk="0" hangingPunct="1">
              <a:defRPr sz="1600" kern="1200">
                <a:solidFill>
                  <a:schemeClr val="tx1"/>
                </a:solidFill>
                <a:latin typeface="Arial" charset="0"/>
                <a:ea typeface="Arial" charset="0"/>
                <a:cs typeface="Arial" charset="0"/>
              </a:defRPr>
            </a:lvl7pPr>
            <a:lvl8pPr marL="3200320" algn="l" defTabSz="457189" rtl="0" eaLnBrk="1" latinLnBrk="0" hangingPunct="1">
              <a:defRPr sz="1600" kern="1200">
                <a:solidFill>
                  <a:schemeClr val="tx1"/>
                </a:solidFill>
                <a:latin typeface="Arial" charset="0"/>
                <a:ea typeface="Arial" charset="0"/>
                <a:cs typeface="Arial" charset="0"/>
              </a:defRPr>
            </a:lvl8pPr>
            <a:lvl9pPr marL="3657509" algn="l" defTabSz="457189" rtl="0" eaLnBrk="1" latinLnBrk="0" hangingPunct="1">
              <a:defRPr sz="1600" kern="1200">
                <a:solidFill>
                  <a:schemeClr val="tx1"/>
                </a:solidFill>
                <a:latin typeface="Arial" charset="0"/>
                <a:ea typeface="Arial" charset="0"/>
                <a:cs typeface="Arial" charset="0"/>
              </a:defRPr>
            </a:lvl9pPr>
          </a:lstStyle>
          <a:p>
            <a:pPr algn="r">
              <a:defRPr/>
            </a:pPr>
            <a:r>
              <a:rPr lang="de-DE" sz="700" dirty="0" smtClean="0">
                <a:latin typeface="Humanst521 Lt BT" panose="020B0402020204020304" pitchFamily="34" charset="0"/>
              </a:rPr>
              <a:t>Page </a:t>
            </a:r>
            <a:fld id="{EBC07571-3134-BB4B-B83F-1A9FE18D34F3}" type="slidenum">
              <a:rPr lang="de-DE" sz="700" smtClean="0">
                <a:latin typeface="Humanst521 Lt BT" panose="020B0402020204020304" pitchFamily="34" charset="0"/>
              </a:rPr>
              <a:pPr algn="r">
                <a:defRPr/>
              </a:pPr>
              <a:t>28</a:t>
            </a:fld>
            <a:endParaRPr lang="de-DE" sz="700" dirty="0">
              <a:latin typeface="Humanst521 Lt BT" panose="020B0402020204020304" pitchFamily="34" charset="0"/>
            </a:endParaRPr>
          </a:p>
        </p:txBody>
      </p:sp>
      <p:sp>
        <p:nvSpPr>
          <p:cNvPr id="5" name="Oval 4"/>
          <p:cNvSpPr/>
          <p:nvPr/>
        </p:nvSpPr>
        <p:spPr bwMode="auto">
          <a:xfrm>
            <a:off x="2630553" y="3128536"/>
            <a:ext cx="549873" cy="307310"/>
          </a:xfrm>
          <a:prstGeom prst="ellipse">
            <a:avLst/>
          </a:prstGeom>
          <a:noFill/>
          <a:ln w="9525" cap="flat" cmpd="sng" algn="ctr">
            <a:solidFill>
              <a:schemeClr val="accent2"/>
            </a:solidFill>
            <a:prstDash val="solid"/>
            <a:round/>
            <a:headEnd type="none" w="med" len="med"/>
            <a:tailEnd type="none" w="med" len="med"/>
          </a:ln>
          <a:effectLst>
            <a:glow rad="63500">
              <a:schemeClr val="accent2">
                <a:satMod val="175000"/>
                <a:alpha val="40000"/>
              </a:schemeClr>
            </a:glow>
          </a:effectLst>
        </p:spPr>
        <p:style>
          <a:lnRef idx="0">
            <a:scrgbClr r="0" g="0" b="0"/>
          </a:lnRef>
          <a:fillRef idx="0">
            <a:scrgbClr r="0" g="0" b="0"/>
          </a:fillRef>
          <a:effectRef idx="0">
            <a:scrgbClr r="0" g="0" b="0"/>
          </a:effectRef>
          <a:fontRef idx="minor">
            <a:schemeClr val="accent2"/>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6" name="Right Arrow 5"/>
          <p:cNvSpPr/>
          <p:nvPr/>
        </p:nvSpPr>
        <p:spPr bwMode="auto">
          <a:xfrm rot="19717873">
            <a:off x="3050532" y="2198816"/>
            <a:ext cx="2611943" cy="405297"/>
          </a:xfrm>
          <a:prstGeom prst="rightArrow">
            <a:avLst>
              <a:gd name="adj1" fmla="val 50000"/>
              <a:gd name="adj2" fmla="val 93566"/>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4" name="Content Placeholder 3"/>
          <p:cNvSpPr>
            <a:spLocks noGrp="1"/>
          </p:cNvSpPr>
          <p:nvPr>
            <p:ph idx="1"/>
          </p:nvPr>
        </p:nvSpPr>
        <p:spPr>
          <a:xfrm>
            <a:off x="851962" y="853984"/>
            <a:ext cx="3819800" cy="3683720"/>
          </a:xfrm>
        </p:spPr>
        <p:txBody>
          <a:bodyPr/>
          <a:lstStyle/>
          <a:p>
            <a:pPr marL="266700" indent="-266700"/>
            <a:r>
              <a:rPr lang="en-US" sz="2000" dirty="0" smtClean="0"/>
              <a:t>Strength of weakly focusing field in the center region defines “depth” of storage</a:t>
            </a:r>
          </a:p>
          <a:p>
            <a:pPr marL="266700" indent="-266700"/>
            <a:r>
              <a:rPr lang="en-US" sz="2000" dirty="0" smtClean="0"/>
              <a:t>The deeper/stronger the weakly-focusing field, the stronger </a:t>
            </a:r>
            <a:br>
              <a:rPr lang="en-US" sz="2000" dirty="0" smtClean="0"/>
            </a:br>
            <a:r>
              <a:rPr lang="en-US" sz="2000" dirty="0" smtClean="0"/>
              <a:t>the pulse needs to be</a:t>
            </a:r>
            <a:endParaRPr lang="en-US" sz="2000" dirty="0"/>
          </a:p>
        </p:txBody>
      </p:sp>
    </p:spTree>
    <p:extLst>
      <p:ext uri="{BB962C8B-B14F-4D97-AF65-F5344CB8AC3E}">
        <p14:creationId xmlns:p14="http://schemas.microsoft.com/office/powerpoint/2010/main" val="4108032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Tuning the electric field to the frozen-spin condition</a:t>
            </a:r>
            <a:endParaRPr lang="en-US" dirty="0"/>
          </a:p>
        </p:txBody>
      </p:sp>
      <p:sp>
        <p:nvSpPr>
          <p:cNvPr id="3" name="Slide Number Placeholder 2"/>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29</a:t>
            </a:fld>
            <a:endParaRPr lang="de-DE" dirty="0">
              <a:solidFill>
                <a:srgbClr val="000000"/>
              </a:solidFill>
            </a:endParaRPr>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865414" y="1419621"/>
                <a:ext cx="3706587" cy="3413635"/>
              </a:xfrm>
            </p:spPr>
            <p:txBody>
              <a:bodyPr/>
              <a:lstStyle/>
              <a:p>
                <a:r>
                  <a:rPr lang="en-US" dirty="0" smtClean="0"/>
                  <a:t>Measure the g-2 frequency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𝑎</m:t>
                        </m:r>
                      </m:sub>
                    </m:sSub>
                  </m:oMath>
                </a14:m>
                <a:endParaRPr lang="en-US" dirty="0" smtClean="0"/>
              </a:p>
              <a:p>
                <a:r>
                  <a:rPr lang="en-US" dirty="0" smtClean="0"/>
                  <a:t>Two momentum bins </a:t>
                </a:r>
                <a:br>
                  <a:rPr lang="en-US" dirty="0" smtClean="0"/>
                </a:br>
                <a14:m>
                  <m:oMath xmlns:m="http://schemas.openxmlformats.org/officeDocument/2006/math">
                    <m:r>
                      <a:rPr lang="en-US" b="0" i="1" smtClean="0">
                        <a:latin typeface="Cambria Math" panose="02040503050406030204" pitchFamily="18" charset="0"/>
                      </a:rPr>
                      <m:t>28 </m:t>
                    </m:r>
                    <m:r>
                      <m:rPr>
                        <m:sty m:val="p"/>
                      </m:rPr>
                      <a:rPr lang="en-US" b="0" i="0" smtClean="0">
                        <a:latin typeface="Cambria Math" panose="02040503050406030204" pitchFamily="18" charset="0"/>
                      </a:rPr>
                      <m:t>MeV</m:t>
                    </m:r>
                    <m:r>
                      <a:rPr lang="en-US" b="0" i="1" smtClean="0">
                        <a:latin typeface="Cambria Math" panose="02040503050406030204" pitchFamily="18" charset="0"/>
                      </a:rPr>
                      <m:t>/</m:t>
                    </m:r>
                    <m:r>
                      <a:rPr lang="en-US" b="0" i="1" smtClean="0">
                        <a:latin typeface="Cambria Math" panose="02040503050406030204" pitchFamily="18" charset="0"/>
                      </a:rPr>
                      <m:t>𝑐</m:t>
                    </m:r>
                  </m:oMath>
                </a14:m>
                <a:r>
                  <a:rPr lang="en-US" dirty="0" smtClean="0"/>
                  <a:t> </a:t>
                </a:r>
                <a14:m>
                  <m:oMath xmlns:m="http://schemas.openxmlformats.org/officeDocument/2006/math">
                    <m:r>
                      <a:rPr lang="en-US" b="0" i="1" dirty="0" smtClean="0">
                        <a:latin typeface="Cambria Math" panose="02040503050406030204" pitchFamily="18" charset="0"/>
                      </a:rPr>
                      <m:t>&lt;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𝑝</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&lt;50</m:t>
                    </m:r>
                    <m:r>
                      <m:rPr>
                        <m:sty m:val="p"/>
                      </m:rPr>
                      <a:rPr lang="en-US" b="0" i="0" dirty="0" smtClean="0">
                        <a:latin typeface="Cambria Math" panose="02040503050406030204" pitchFamily="18" charset="0"/>
                      </a:rPr>
                      <m:t>MeV</m:t>
                    </m:r>
                    <m:r>
                      <a:rPr lang="en-US" b="0" i="1" dirty="0" smtClean="0">
                        <a:latin typeface="Cambria Math" panose="02040503050406030204" pitchFamily="18" charset="0"/>
                      </a:rPr>
                      <m:t>/</m:t>
                    </m:r>
                    <m:r>
                      <a:rPr lang="en-US" b="0" i="1" dirty="0" smtClean="0">
                        <a:latin typeface="Cambria Math" panose="02040503050406030204" pitchFamily="18" charset="0"/>
                      </a:rPr>
                      <m:t>𝑐</m:t>
                    </m:r>
                  </m:oMath>
                </a14:m>
                <a:r>
                  <a:rPr lang="en-US" b="0" dirty="0" smtClean="0"/>
                  <a:t/>
                </a:r>
                <a:br>
                  <a:rPr lang="en-US" b="0" dirty="0" smtClean="0"/>
                </a:b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50 </m:t>
                        </m:r>
                        <m:r>
                          <m:rPr>
                            <m:sty m:val="p"/>
                          </m:rPr>
                          <a:rPr lang="en-US" b="0" i="0" smtClean="0">
                            <a:latin typeface="Cambria Math" panose="02040503050406030204" pitchFamily="18" charset="0"/>
                          </a:rPr>
                          <m:t>MeV</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&lt;</m:t>
                        </m:r>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a14:m>
                <a:endParaRPr lang="en-US" dirty="0" smtClean="0"/>
              </a:p>
              <a:p>
                <a:endParaRPr lang="en-US" dirty="0"/>
              </a:p>
              <a:p>
                <a:r>
                  <a:rPr lang="en-US" dirty="0" smtClean="0"/>
                  <a:t>Change E field in the range </a:t>
                </a:r>
                <a:endParaRPr lang="en-US" b="0" i="1" dirty="0" smtClean="0">
                  <a:latin typeface="Cambria Math" panose="02040503050406030204" pitchFamily="18" charset="0"/>
                </a:endParaRPr>
              </a:p>
              <a:p>
                <a:pPr marL="0" indent="0">
                  <a:buNone/>
                </a:pPr>
                <a:r>
                  <a:rPr lang="en-US" b="0" dirty="0" smtClean="0"/>
                  <a:t>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m:rPr>
                            <m:sty m:val="p"/>
                          </m:rPr>
                          <a:rPr lang="en-US" b="0" i="0" smtClean="0">
                            <a:latin typeface="Cambria Math" panose="02040503050406030204" pitchFamily="18" charset="0"/>
                          </a:rPr>
                          <m:t>frozen</m:t>
                        </m:r>
                      </m:sub>
                    </m:sSub>
                    <m:r>
                      <a:rPr lang="en-US" b="0" i="1" smtClean="0">
                        <a:latin typeface="Cambria Math" panose="02040503050406030204" pitchFamily="18" charset="0"/>
                      </a:rPr>
                      <m:t>≈±3</m:t>
                    </m:r>
                    <m:r>
                      <m:rPr>
                        <m:sty m:val="p"/>
                      </m:rPr>
                      <a:rPr lang="en-US" b="0" i="0" smtClean="0">
                        <a:latin typeface="Cambria Math" panose="02040503050406030204" pitchFamily="18" charset="0"/>
                      </a:rPr>
                      <m:t>kV</m:t>
                    </m:r>
                    <m:r>
                      <a:rPr lang="en-US" b="0" i="0" smtClean="0">
                        <a:latin typeface="Cambria Math" panose="02040503050406030204" pitchFamily="18" charset="0"/>
                      </a:rPr>
                      <m:t>/</m:t>
                    </m:r>
                    <m:r>
                      <m:rPr>
                        <m:sty m:val="p"/>
                      </m:rPr>
                      <a:rPr lang="en-US" b="0" i="0" smtClean="0">
                        <a:latin typeface="Cambria Math" panose="02040503050406030204" pitchFamily="18" charset="0"/>
                      </a:rPr>
                      <m:t>cm</m:t>
                    </m:r>
                  </m:oMath>
                </a14:m>
                <a:r>
                  <a:rPr lang="en-US" dirty="0" smtClean="0"/>
                  <a:t> </a:t>
                </a:r>
              </a:p>
              <a:p>
                <a:pPr marL="0" indent="0">
                  <a:buNone/>
                </a:pPr>
                <a:endParaRPr lang="en-US" dirty="0"/>
              </a:p>
              <a:p>
                <a:r>
                  <a:rPr lang="en-US" dirty="0" smtClean="0"/>
                  <a:t>Extrapolate to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m:rPr>
                            <m:sty m:val="p"/>
                          </m:rPr>
                          <a:rPr lang="en-US" b="0" i="0" smtClean="0">
                            <a:latin typeface="Cambria Math" panose="02040503050406030204" pitchFamily="18" charset="0"/>
                          </a:rPr>
                          <m:t>frozen</m:t>
                        </m:r>
                      </m:sub>
                    </m:sSub>
                  </m:oMath>
                </a14:m>
                <a:r>
                  <a:rPr lang="en-US" dirty="0" smtClean="0"/>
                  <a:t> where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𝑎</m:t>
                        </m:r>
                      </m:sub>
                    </m:sSub>
                    <m:r>
                      <a:rPr lang="en-US" b="0" i="1" smtClean="0">
                        <a:latin typeface="Cambria Math" panose="02040503050406030204" pitchFamily="18" charset="0"/>
                      </a:rPr>
                      <m:t>=0</m:t>
                    </m:r>
                  </m:oMath>
                </a14:m>
                <a:endParaRPr lang="en-US" dirty="0" smtClean="0"/>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865414" y="1419621"/>
                <a:ext cx="3706587" cy="3413635"/>
              </a:xfrm>
              <a:blipFill>
                <a:blip r:embed="rId2"/>
                <a:stretch>
                  <a:fillRect l="-3289" t="-1786"/>
                </a:stretch>
              </a:blipFill>
            </p:spPr>
            <p:txBody>
              <a:bodyPr/>
              <a:lstStyle/>
              <a:p>
                <a:r>
                  <a:rPr lang="en-US">
                    <a:noFill/>
                  </a:rPr>
                  <a:t> </a:t>
                </a:r>
              </a:p>
            </p:txBody>
          </p:sp>
        </mc:Fallback>
      </mc:AlternateContent>
      <p:pic>
        <p:nvPicPr>
          <p:cNvPr id="6" name="Content Placeholder 5"/>
          <p:cNvPicPr>
            <a:picLocks noGrp="1" noChangeAspect="1"/>
          </p:cNvPicPr>
          <p:nvPr>
            <p:ph idx="10"/>
          </p:nvPr>
        </p:nvPicPr>
        <p:blipFill>
          <a:blip r:embed="rId3" cstate="print">
            <a:extLst>
              <a:ext uri="{28A0092B-C50C-407E-A947-70E740481C1C}">
                <a14:useLocalDpi xmlns:a14="http://schemas.microsoft.com/office/drawing/2010/main"/>
              </a:ext>
            </a:extLst>
          </a:blip>
          <a:stretch>
            <a:fillRect/>
          </a:stretch>
        </p:blipFill>
        <p:spPr>
          <a:xfrm>
            <a:off x="4445710" y="1006079"/>
            <a:ext cx="4659757" cy="3827178"/>
          </a:xfrm>
        </p:spPr>
      </p:pic>
    </p:spTree>
    <p:extLst>
      <p:ext uri="{BB962C8B-B14F-4D97-AF65-F5344CB8AC3E}">
        <p14:creationId xmlns:p14="http://schemas.microsoft.com/office/powerpoint/2010/main" val="1485558384"/>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2569087" y="1130313"/>
            <a:ext cx="3781425" cy="392293"/>
          </a:xfrm>
        </p:spPr>
        <p:txBody>
          <a:bodyPr/>
          <a:lstStyle/>
          <a:p>
            <a:pPr marL="0" indent="0">
              <a:buNone/>
            </a:pPr>
            <a:r>
              <a:rPr lang="en-US" dirty="0" smtClean="0"/>
              <a:t>Effective </a:t>
            </a:r>
            <a:r>
              <a:rPr lang="en-US" dirty="0"/>
              <a:t>H</a:t>
            </a:r>
            <a:r>
              <a:rPr lang="en-US" dirty="0" smtClean="0"/>
              <a:t>amiltonian:</a:t>
            </a:r>
            <a:endParaRPr lang="en-US" dirty="0"/>
          </a:p>
        </p:txBody>
      </p:sp>
      <p:sp>
        <p:nvSpPr>
          <p:cNvPr id="3" name="Title 2"/>
          <p:cNvSpPr>
            <a:spLocks noGrp="1"/>
          </p:cNvSpPr>
          <p:nvPr>
            <p:ph type="title"/>
          </p:nvPr>
        </p:nvSpPr>
        <p:spPr/>
        <p:txBody>
          <a:bodyPr/>
          <a:lstStyle/>
          <a:p>
            <a:r>
              <a:rPr lang="en-US" dirty="0" smtClean="0"/>
              <a:t>Lepton form factors and dipole moments</a:t>
            </a:r>
            <a:endParaRPr lang="en-US" dirty="0"/>
          </a:p>
        </p:txBody>
      </p:sp>
      <p:sp>
        <p:nvSpPr>
          <p:cNvPr id="14" name="Rounded Rectangle 13"/>
          <p:cNvSpPr/>
          <p:nvPr/>
        </p:nvSpPr>
        <p:spPr>
          <a:xfrm>
            <a:off x="4489326" y="2222752"/>
            <a:ext cx="1272223" cy="668022"/>
          </a:xfrm>
          <a:prstGeom prst="roundRect">
            <a:avLst/>
          </a:prstGeom>
          <a:solidFill>
            <a:srgbClr val="00B0F0"/>
          </a:solidFill>
          <a:ln>
            <a:solidFill>
              <a:srgbClr val="0082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ndParaRPr>
          </a:p>
        </p:txBody>
      </p:sp>
      <p:sp>
        <p:nvSpPr>
          <p:cNvPr id="16" name="Rounded Rectangle 15"/>
          <p:cNvSpPr/>
          <p:nvPr/>
        </p:nvSpPr>
        <p:spPr>
          <a:xfrm>
            <a:off x="3265509" y="2228023"/>
            <a:ext cx="1073520" cy="666648"/>
          </a:xfrm>
          <a:prstGeom prst="roundRect">
            <a:avLst/>
          </a:prstGeom>
          <a:solidFill>
            <a:srgbClr val="92D050"/>
          </a:solidFill>
          <a:ln>
            <a:solidFill>
              <a:srgbClr val="74B2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ndParaRPr>
          </a:p>
        </p:txBody>
      </p:sp>
      <mc:AlternateContent xmlns:mc="http://schemas.openxmlformats.org/markup-compatibility/2006" xmlns:a14="http://schemas.microsoft.com/office/drawing/2010/main">
        <mc:Choice Requires="a14">
          <p:sp>
            <p:nvSpPr>
              <p:cNvPr id="17" name="TextBox 16"/>
              <p:cNvSpPr txBox="1"/>
              <p:nvPr/>
            </p:nvSpPr>
            <p:spPr>
              <a:xfrm>
                <a:off x="516551" y="2272399"/>
                <a:ext cx="8268674" cy="61837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dPr>
                        <m:e>
                          <m:r>
                            <a:rPr kumimoji="0" lang="en-US" sz="1800" b="0" i="1" u="none" strike="noStrike" kern="1200" cap="none" spc="0" normalizeH="0" baseline="0" noProof="0" smtClean="0">
                              <a:ln>
                                <a:noFill/>
                              </a:ln>
                              <a:solidFill>
                                <a:srgbClr val="000000"/>
                              </a:solidFill>
                              <a:effectLst/>
                              <a:uLnTx/>
                              <a:uFillTx/>
                              <a:latin typeface="Cambria Math"/>
                            </a:rPr>
                            <m:t>𝑝</m:t>
                          </m:r>
                          <m:r>
                            <a:rPr kumimoji="0" lang="en-US" sz="1800" b="0" i="1" u="none" strike="noStrike" kern="1200" cap="none" spc="0" normalizeH="0" baseline="0" noProof="0" smtClean="0">
                              <a:ln>
                                <a:noFill/>
                              </a:ln>
                              <a:solidFill>
                                <a:srgbClr val="000000"/>
                              </a:solidFill>
                              <a:effectLst/>
                              <a:uLnTx/>
                              <a:uFillTx/>
                              <a:latin typeface="Cambria Math"/>
                            </a:rPr>
                            <m:t>′</m:t>
                          </m:r>
                        </m:e>
                        <m:e>
                          <m:sSubSup>
                            <m:sSub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SupPr>
                            <m:e>
                              <m:r>
                                <a:rPr kumimoji="0" lang="en-US" sz="1800" b="0" i="1" u="none" strike="noStrike" kern="1200" cap="none" spc="0" normalizeH="0" baseline="0" noProof="0" smtClean="0">
                                  <a:ln>
                                    <a:noFill/>
                                  </a:ln>
                                  <a:solidFill>
                                    <a:srgbClr val="000000"/>
                                  </a:solidFill>
                                  <a:effectLst/>
                                  <a:uLnTx/>
                                  <a:uFillTx/>
                                  <a:latin typeface="Cambria Math"/>
                                </a:rPr>
                                <m:t>𝐽</m:t>
                              </m:r>
                            </m:e>
                            <m:sub>
                              <m:r>
                                <a:rPr kumimoji="0" lang="en-US" sz="1800" b="0" i="1" u="none" strike="noStrike" kern="1200" cap="none" spc="0" normalizeH="0" baseline="0" noProof="0" smtClean="0">
                                  <a:ln>
                                    <a:noFill/>
                                  </a:ln>
                                  <a:solidFill>
                                    <a:srgbClr val="000000"/>
                                  </a:solidFill>
                                  <a:effectLst/>
                                  <a:uLnTx/>
                                  <a:uFillTx/>
                                  <a:latin typeface="Cambria Math"/>
                                </a:rPr>
                                <m:t>𝜇</m:t>
                              </m:r>
                            </m:sub>
                            <m:sup>
                              <m:r>
                                <m:rPr>
                                  <m:sty m:val="p"/>
                                </m:rPr>
                                <a:rPr kumimoji="0" lang="en-US" sz="1800" b="0" i="0" u="none" strike="noStrike" kern="1200" cap="none" spc="0" normalizeH="0" baseline="0" noProof="0" smtClean="0">
                                  <a:ln>
                                    <a:noFill/>
                                  </a:ln>
                                  <a:solidFill>
                                    <a:srgbClr val="000000"/>
                                  </a:solidFill>
                                  <a:effectLst/>
                                  <a:uLnTx/>
                                  <a:uFillTx/>
                                  <a:latin typeface="Cambria Math"/>
                                </a:rPr>
                                <m:t>EM</m:t>
                              </m:r>
                            </m:sup>
                          </m:sSubSup>
                        </m:e>
                        <m:e>
                          <m:r>
                            <a:rPr kumimoji="0" lang="en-US" sz="1800" b="0" i="1" u="none" strike="noStrike" kern="1200" cap="none" spc="0" normalizeH="0" baseline="0" noProof="0" smtClean="0">
                              <a:ln>
                                <a:noFill/>
                              </a:ln>
                              <a:solidFill>
                                <a:srgbClr val="000000"/>
                              </a:solidFill>
                              <a:effectLst/>
                              <a:uLnTx/>
                              <a:uFillTx/>
                              <a:latin typeface="Cambria Math"/>
                            </a:rPr>
                            <m:t>𝑝</m:t>
                          </m:r>
                        </m:e>
                      </m:d>
                      <m:r>
                        <a:rPr kumimoji="0" lang="en-US" sz="1800" b="0" i="1" u="none" strike="noStrike" kern="1200" cap="none" spc="0" normalizeH="0" baseline="0" noProof="0" smtClean="0">
                          <a:ln>
                            <a:noFill/>
                          </a:ln>
                          <a:solidFill>
                            <a:srgbClr val="000000"/>
                          </a:solidFill>
                          <a:effectLst/>
                          <a:uLnTx/>
                          <a:uFillTx/>
                          <a:latin typeface="Cambria Math"/>
                        </a:rPr>
                        <m:t>=</m:t>
                      </m:r>
                      <m:acc>
                        <m:accPr>
                          <m:chr m:val="̅"/>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accPr>
                        <m:e>
                          <m:r>
                            <m:rPr>
                              <m:sty m:val="p"/>
                            </m:rPr>
                            <a:rPr kumimoji="0" lang="en-US" sz="1800" b="0" i="0" u="none" strike="noStrike" kern="1200" cap="none" spc="0" normalizeH="0" baseline="0" noProof="0">
                              <a:ln>
                                <a:noFill/>
                              </a:ln>
                              <a:solidFill>
                                <a:srgbClr val="000000"/>
                              </a:solidFill>
                              <a:effectLst/>
                              <a:uLnTx/>
                              <a:uFillTx/>
                              <a:latin typeface="Cambria Math"/>
                            </a:rPr>
                            <m:t>Ψ</m:t>
                          </m:r>
                        </m:e>
                      </m:acc>
                      <m:d>
                        <m:d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dPr>
                        <m:e>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smtClean="0">
                                  <a:ln>
                                    <a:noFill/>
                                  </a:ln>
                                  <a:solidFill>
                                    <a:srgbClr val="000000"/>
                                  </a:solidFill>
                                  <a:effectLst/>
                                  <a:uLnTx/>
                                  <a:uFillTx/>
                                  <a:latin typeface="Cambria Math"/>
                                </a:rPr>
                                <m:t>𝑝</m:t>
                              </m:r>
                            </m:e>
                            <m:sup>
                              <m:r>
                                <a:rPr kumimoji="0" lang="en-US" sz="1800" b="0" i="1" u="none" strike="noStrike" kern="1200" cap="none" spc="0" normalizeH="0" baseline="0" noProof="0" smtClean="0">
                                  <a:ln>
                                    <a:noFill/>
                                  </a:ln>
                                  <a:solidFill>
                                    <a:srgbClr val="000000"/>
                                  </a:solidFill>
                                  <a:effectLst/>
                                  <a:uLnTx/>
                                  <a:uFillTx/>
                                  <a:latin typeface="Cambria Math"/>
                                </a:rPr>
                                <m:t>′</m:t>
                              </m:r>
                            </m:sup>
                          </m:sSup>
                        </m:e>
                      </m:d>
                      <m:d>
                        <m:dPr>
                          <m:begChr m:val="["/>
                          <m:endChr m:val="]"/>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dPr>
                        <m:e>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𝐹</m:t>
                              </m:r>
                            </m:e>
                            <m:sub>
                              <m:r>
                                <a:rPr kumimoji="0" lang="en-US" sz="1800" b="0" i="1" u="none" strike="noStrike" kern="1200" cap="none" spc="0" normalizeH="0" baseline="0" noProof="0" smtClean="0">
                                  <a:ln>
                                    <a:noFill/>
                                  </a:ln>
                                  <a:solidFill>
                                    <a:srgbClr val="000000"/>
                                  </a:solidFill>
                                  <a:effectLst/>
                                  <a:uLnTx/>
                                  <a:uFillTx/>
                                  <a:latin typeface="Cambria Math"/>
                                </a:rPr>
                                <m:t>1</m:t>
                              </m:r>
                            </m:sub>
                          </m:sSub>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𝛾</m:t>
                              </m:r>
                            </m:e>
                            <m:sub>
                              <m:r>
                                <a:rPr kumimoji="0" lang="en-US" sz="1800" b="0" i="1" u="none" strike="noStrike" kern="1200" cap="none" spc="0" normalizeH="0" baseline="0" noProof="0" smtClean="0">
                                  <a:ln>
                                    <a:noFill/>
                                  </a:ln>
                                  <a:solidFill>
                                    <a:srgbClr val="000000"/>
                                  </a:solidFill>
                                  <a:effectLst/>
                                  <a:uLnTx/>
                                  <a:uFillTx/>
                                  <a:latin typeface="Cambria Math"/>
                                </a:rPr>
                                <m:t>𝜇</m:t>
                              </m:r>
                            </m:sub>
                          </m:sSub>
                          <m:r>
                            <a:rPr kumimoji="0" lang="en-US" sz="1800" b="0" i="1" u="none" strike="noStrike" kern="1200" cap="none" spc="0" normalizeH="0" baseline="0" noProof="0" smtClean="0">
                              <a:ln>
                                <a:noFill/>
                              </a:ln>
                              <a:solidFill>
                                <a:srgbClr val="000000"/>
                              </a:solidFill>
                              <a:effectLst/>
                              <a:uLnTx/>
                              <a:uFillTx/>
                              <a:latin typeface="Cambria Math"/>
                            </a:rPr>
                            <m:t>+</m:t>
                          </m:r>
                          <m:f>
                            <m:f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fPr>
                            <m:num>
                              <m:r>
                                <a:rPr kumimoji="0" lang="en-US" sz="1800" b="0" i="1" u="none" strike="noStrike" kern="1200" cap="none" spc="0" normalizeH="0" baseline="0" noProof="0" smtClean="0">
                                  <a:ln>
                                    <a:noFill/>
                                  </a:ln>
                                  <a:solidFill>
                                    <a:srgbClr val="000000"/>
                                  </a:solidFill>
                                  <a:effectLst/>
                                  <a:uLnTx/>
                                  <a:uFillTx/>
                                  <a:latin typeface="Cambria Math"/>
                                </a:rPr>
                                <m:t>𝑖</m:t>
                              </m:r>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𝐹</m:t>
                                  </m:r>
                                </m:e>
                                <m:sub>
                                  <m:r>
                                    <a:rPr kumimoji="0" lang="en-US" sz="1800" b="0" i="1" u="none" strike="noStrike" kern="1200" cap="none" spc="0" normalizeH="0" baseline="0" noProof="0" smtClean="0">
                                      <a:ln>
                                        <a:noFill/>
                                      </a:ln>
                                      <a:solidFill>
                                        <a:srgbClr val="000000"/>
                                      </a:solidFill>
                                      <a:effectLst/>
                                      <a:uLnTx/>
                                      <a:uFillTx/>
                                      <a:latin typeface="Cambria Math"/>
                                    </a:rPr>
                                    <m:t>2</m:t>
                                  </m:r>
                                </m:sub>
                              </m:sSub>
                            </m:num>
                            <m:den>
                              <m:r>
                                <a:rPr kumimoji="0" lang="en-US" sz="1800" b="0" i="1" u="none" strike="noStrike" kern="1200" cap="none" spc="0" normalizeH="0" baseline="0" noProof="0" smtClean="0">
                                  <a:ln>
                                    <a:noFill/>
                                  </a:ln>
                                  <a:solidFill>
                                    <a:srgbClr val="000000"/>
                                  </a:solidFill>
                                  <a:effectLst/>
                                  <a:uLnTx/>
                                  <a:uFillTx/>
                                  <a:latin typeface="Cambria Math"/>
                                </a:rPr>
                                <m:t>2</m:t>
                              </m:r>
                              <m:r>
                                <a:rPr kumimoji="0" lang="en-US" sz="1800" b="0" i="1" u="none" strike="noStrike" kern="1200" cap="none" spc="0" normalizeH="0" baseline="0" noProof="0" smtClean="0">
                                  <a:ln>
                                    <a:noFill/>
                                  </a:ln>
                                  <a:solidFill>
                                    <a:srgbClr val="000000"/>
                                  </a:solidFill>
                                  <a:effectLst/>
                                  <a:uLnTx/>
                                  <a:uFillTx/>
                                  <a:latin typeface="Cambria Math"/>
                                </a:rPr>
                                <m:t>𝑀</m:t>
                              </m:r>
                            </m:den>
                          </m:f>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𝜎</m:t>
                              </m:r>
                            </m:e>
                            <m:sub>
                              <m:r>
                                <a:rPr kumimoji="0" lang="en-US" sz="1800" b="0" i="1" u="none" strike="noStrike" kern="1200" cap="none" spc="0" normalizeH="0" baseline="0" noProof="0" smtClean="0">
                                  <a:ln>
                                    <a:noFill/>
                                  </a:ln>
                                  <a:solidFill>
                                    <a:srgbClr val="000000"/>
                                  </a:solidFill>
                                  <a:effectLst/>
                                  <a:uLnTx/>
                                  <a:uFillTx/>
                                  <a:latin typeface="Cambria Math"/>
                                </a:rPr>
                                <m:t>𝜇𝜈</m:t>
                              </m:r>
                            </m:sub>
                          </m:sSub>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smtClean="0">
                                  <a:ln>
                                    <a:noFill/>
                                  </a:ln>
                                  <a:solidFill>
                                    <a:srgbClr val="000000"/>
                                  </a:solidFill>
                                  <a:effectLst/>
                                  <a:uLnTx/>
                                  <a:uFillTx/>
                                  <a:latin typeface="Cambria Math"/>
                                </a:rPr>
                                <m:t>𝑞</m:t>
                              </m:r>
                            </m:e>
                            <m:sup>
                              <m:r>
                                <a:rPr kumimoji="0" lang="en-US" sz="1800" b="0" i="1" u="none" strike="noStrike" kern="1200" cap="none" spc="0" normalizeH="0" baseline="0" noProof="0" smtClean="0">
                                  <a:ln>
                                    <a:noFill/>
                                  </a:ln>
                                  <a:solidFill>
                                    <a:srgbClr val="000000"/>
                                  </a:solidFill>
                                  <a:effectLst/>
                                  <a:uLnTx/>
                                  <a:uFillTx/>
                                  <a:latin typeface="Cambria Math"/>
                                </a:rPr>
                                <m:t>𝜈</m:t>
                              </m:r>
                            </m:sup>
                          </m:sSup>
                          <m:r>
                            <a:rPr kumimoji="0" lang="en-US" sz="1800" b="0" i="1" u="none" strike="noStrike" kern="1200" cap="none" spc="0" normalizeH="0" baseline="0" noProof="0" smtClean="0">
                              <a:ln>
                                <a:noFill/>
                              </a:ln>
                              <a:solidFill>
                                <a:srgbClr val="000000"/>
                              </a:solidFill>
                              <a:effectLst/>
                              <a:uLnTx/>
                              <a:uFillTx/>
                              <a:latin typeface="Cambria Math"/>
                            </a:rPr>
                            <m:t>+</m:t>
                          </m:r>
                          <m:f>
                            <m:f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fPr>
                            <m:num>
                              <m:r>
                                <a:rPr kumimoji="0" lang="en-US" sz="1800" b="0" i="1" u="none" strike="noStrike" kern="1200" cap="none" spc="0" normalizeH="0" baseline="0" noProof="0">
                                  <a:ln>
                                    <a:noFill/>
                                  </a:ln>
                                  <a:solidFill>
                                    <a:srgbClr val="000000"/>
                                  </a:solidFill>
                                  <a:effectLst/>
                                  <a:uLnTx/>
                                  <a:uFillTx/>
                                  <a:latin typeface="Cambria Math"/>
                                </a:rPr>
                                <m:t>𝑖</m:t>
                              </m:r>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a:ln>
                                        <a:noFill/>
                                      </a:ln>
                                      <a:solidFill>
                                        <a:srgbClr val="000000"/>
                                      </a:solidFill>
                                      <a:effectLst/>
                                      <a:uLnTx/>
                                      <a:uFillTx/>
                                      <a:latin typeface="Cambria Math"/>
                                    </a:rPr>
                                    <m:t>𝐹</m:t>
                                  </m:r>
                                </m:e>
                                <m:sub>
                                  <m:r>
                                    <a:rPr kumimoji="0" lang="en-US" sz="1800" b="0" i="1" u="none" strike="noStrike" kern="1200" cap="none" spc="0" normalizeH="0" baseline="0" noProof="0" smtClean="0">
                                      <a:ln>
                                        <a:noFill/>
                                      </a:ln>
                                      <a:solidFill>
                                        <a:srgbClr val="000000"/>
                                      </a:solidFill>
                                      <a:effectLst/>
                                      <a:uLnTx/>
                                      <a:uFillTx/>
                                      <a:latin typeface="Cambria Math"/>
                                    </a:rPr>
                                    <m:t>3</m:t>
                                  </m:r>
                                </m:sub>
                              </m:sSub>
                            </m:num>
                            <m:den>
                              <m:r>
                                <a:rPr kumimoji="0" lang="en-US" sz="1800" b="0" i="1" u="none" strike="noStrike" kern="1200" cap="none" spc="0" normalizeH="0" baseline="0" noProof="0">
                                  <a:ln>
                                    <a:noFill/>
                                  </a:ln>
                                  <a:solidFill>
                                    <a:srgbClr val="000000"/>
                                  </a:solidFill>
                                  <a:effectLst/>
                                  <a:uLnTx/>
                                  <a:uFillTx/>
                                  <a:latin typeface="Cambria Math"/>
                                </a:rPr>
                                <m:t>2</m:t>
                              </m:r>
                              <m:r>
                                <a:rPr kumimoji="0" lang="en-US" sz="1800" b="0" i="1" u="none" strike="noStrike" kern="1200" cap="none" spc="0" normalizeH="0" baseline="0" noProof="0">
                                  <a:ln>
                                    <a:noFill/>
                                  </a:ln>
                                  <a:solidFill>
                                    <a:srgbClr val="000000"/>
                                  </a:solidFill>
                                  <a:effectLst/>
                                  <a:uLnTx/>
                                  <a:uFillTx/>
                                  <a:latin typeface="Cambria Math"/>
                                </a:rPr>
                                <m:t>𝑀</m:t>
                              </m:r>
                            </m:den>
                          </m:f>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a:ln>
                                    <a:noFill/>
                                  </a:ln>
                                  <a:solidFill>
                                    <a:srgbClr val="000000"/>
                                  </a:solidFill>
                                  <a:effectLst/>
                                  <a:uLnTx/>
                                  <a:uFillTx/>
                                  <a:latin typeface="Cambria Math"/>
                                </a:rPr>
                                <m:t>𝜎</m:t>
                              </m:r>
                            </m:e>
                            <m:sub>
                              <m:r>
                                <a:rPr kumimoji="0" lang="en-US" sz="1800" b="0" i="1" u="none" strike="noStrike" kern="1200" cap="none" spc="0" normalizeH="0" baseline="0" noProof="0">
                                  <a:ln>
                                    <a:noFill/>
                                  </a:ln>
                                  <a:solidFill>
                                    <a:srgbClr val="000000"/>
                                  </a:solidFill>
                                  <a:effectLst/>
                                  <a:uLnTx/>
                                  <a:uFillTx/>
                                  <a:latin typeface="Cambria Math"/>
                                </a:rPr>
                                <m:t>𝜇𝜈</m:t>
                              </m:r>
                            </m:sub>
                          </m:sSub>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𝛾</m:t>
                              </m:r>
                            </m:e>
                            <m:sub>
                              <m:r>
                                <a:rPr kumimoji="0" lang="en-US" sz="1800" b="0" i="1" u="none" strike="noStrike" kern="1200" cap="none" spc="0" normalizeH="0" baseline="0" noProof="0" smtClean="0">
                                  <a:ln>
                                    <a:noFill/>
                                  </a:ln>
                                  <a:solidFill>
                                    <a:srgbClr val="000000"/>
                                  </a:solidFill>
                                  <a:effectLst/>
                                  <a:uLnTx/>
                                  <a:uFillTx/>
                                  <a:latin typeface="Cambria Math"/>
                                </a:rPr>
                                <m:t>5</m:t>
                              </m:r>
                            </m:sub>
                          </m:sSub>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a:ln>
                                    <a:noFill/>
                                  </a:ln>
                                  <a:solidFill>
                                    <a:srgbClr val="000000"/>
                                  </a:solidFill>
                                  <a:effectLst/>
                                  <a:uLnTx/>
                                  <a:uFillTx/>
                                  <a:latin typeface="Cambria Math"/>
                                </a:rPr>
                                <m:t>𝑞</m:t>
                              </m:r>
                            </m:e>
                            <m:sup>
                              <m:r>
                                <a:rPr kumimoji="0" lang="en-US" sz="1800" b="0" i="1" u="none" strike="noStrike" kern="1200" cap="none" spc="0" normalizeH="0" baseline="0" noProof="0">
                                  <a:ln>
                                    <a:noFill/>
                                  </a:ln>
                                  <a:solidFill>
                                    <a:srgbClr val="000000"/>
                                  </a:solidFill>
                                  <a:effectLst/>
                                  <a:uLnTx/>
                                  <a:uFillTx/>
                                  <a:latin typeface="Cambria Math"/>
                                </a:rPr>
                                <m:t>𝜈</m:t>
                              </m:r>
                            </m:sup>
                          </m:sSup>
                          <m:r>
                            <a:rPr kumimoji="0" lang="en-US" sz="1800" b="0" i="1" u="none" strike="noStrike" kern="1200" cap="none" spc="0" normalizeH="0" baseline="0" noProof="0" smtClean="0">
                              <a:ln>
                                <a:noFill/>
                              </a:ln>
                              <a:solidFill>
                                <a:srgbClr val="000000"/>
                              </a:solidFill>
                              <a:effectLst/>
                              <a:uLnTx/>
                              <a:uFillTx/>
                              <a:latin typeface="Cambria Math"/>
                            </a:rPr>
                            <m:t>+</m:t>
                          </m:r>
                          <m:f>
                            <m:f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fPr>
                            <m:num>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𝐹</m:t>
                                  </m:r>
                                </m:e>
                                <m:sub>
                                  <m:r>
                                    <a:rPr kumimoji="0" lang="en-US" sz="1800" b="0" i="1" u="none" strike="noStrike" kern="1200" cap="none" spc="0" normalizeH="0" baseline="0" noProof="0" smtClean="0">
                                      <a:ln>
                                        <a:noFill/>
                                      </a:ln>
                                      <a:solidFill>
                                        <a:srgbClr val="000000"/>
                                      </a:solidFill>
                                      <a:effectLst/>
                                      <a:uLnTx/>
                                      <a:uFillTx/>
                                      <a:latin typeface="Cambria Math"/>
                                    </a:rPr>
                                    <m:t>4</m:t>
                                  </m:r>
                                </m:sub>
                              </m:sSub>
                            </m:num>
                            <m:den>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smtClean="0">
                                      <a:ln>
                                        <a:noFill/>
                                      </a:ln>
                                      <a:solidFill>
                                        <a:srgbClr val="000000"/>
                                      </a:solidFill>
                                      <a:effectLst/>
                                      <a:uLnTx/>
                                      <a:uFillTx/>
                                      <a:latin typeface="Cambria Math"/>
                                    </a:rPr>
                                    <m:t>𝑀</m:t>
                                  </m:r>
                                </m:e>
                                <m:sup>
                                  <m:r>
                                    <a:rPr kumimoji="0" lang="en-US" sz="1800" b="0" i="1" u="none" strike="noStrike" kern="1200" cap="none" spc="0" normalizeH="0" baseline="0" noProof="0" smtClean="0">
                                      <a:ln>
                                        <a:noFill/>
                                      </a:ln>
                                      <a:solidFill>
                                        <a:srgbClr val="000000"/>
                                      </a:solidFill>
                                      <a:effectLst/>
                                      <a:uLnTx/>
                                      <a:uFillTx/>
                                      <a:latin typeface="Cambria Math"/>
                                    </a:rPr>
                                    <m:t>2</m:t>
                                  </m:r>
                                </m:sup>
                              </m:sSup>
                            </m:den>
                          </m:f>
                          <m:r>
                            <a:rPr kumimoji="0" lang="en-US" sz="1800" b="0" i="1" u="none" strike="noStrike" kern="1200" cap="none" spc="0" normalizeH="0" baseline="0" noProof="0" smtClean="0">
                              <a:ln>
                                <a:noFill/>
                              </a:ln>
                              <a:solidFill>
                                <a:srgbClr val="000000"/>
                              </a:solidFill>
                              <a:effectLst/>
                              <a:uLnTx/>
                              <a:uFillTx/>
                              <a:latin typeface="Cambria Math"/>
                            </a:rPr>
                            <m:t>(</m:t>
                          </m:r>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smtClean="0">
                                  <a:ln>
                                    <a:noFill/>
                                  </a:ln>
                                  <a:solidFill>
                                    <a:srgbClr val="000000"/>
                                  </a:solidFill>
                                  <a:effectLst/>
                                  <a:uLnTx/>
                                  <a:uFillTx/>
                                  <a:latin typeface="Cambria Math"/>
                                </a:rPr>
                                <m:t>𝑞</m:t>
                              </m:r>
                            </m:e>
                            <m:sup>
                              <m:r>
                                <a:rPr kumimoji="0" lang="en-US" sz="1800" b="0" i="1" u="none" strike="noStrike" kern="1200" cap="none" spc="0" normalizeH="0" baseline="0" noProof="0" smtClean="0">
                                  <a:ln>
                                    <a:noFill/>
                                  </a:ln>
                                  <a:solidFill>
                                    <a:srgbClr val="000000"/>
                                  </a:solidFill>
                                  <a:effectLst/>
                                  <a:uLnTx/>
                                  <a:uFillTx/>
                                  <a:latin typeface="Cambria Math"/>
                                </a:rPr>
                                <m:t>2</m:t>
                              </m:r>
                            </m:sup>
                          </m:sSup>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𝛾</m:t>
                              </m:r>
                            </m:e>
                            <m:sub>
                              <m:r>
                                <a:rPr kumimoji="0" lang="en-US" sz="1800" b="0" i="1" u="none" strike="noStrike" kern="1200" cap="none" spc="0" normalizeH="0" baseline="0" noProof="0" smtClean="0">
                                  <a:ln>
                                    <a:noFill/>
                                  </a:ln>
                                  <a:solidFill>
                                    <a:srgbClr val="000000"/>
                                  </a:solidFill>
                                  <a:effectLst/>
                                  <a:uLnTx/>
                                  <a:uFillTx/>
                                  <a:latin typeface="Cambria Math"/>
                                </a:rPr>
                                <m:t>𝜇</m:t>
                              </m:r>
                            </m:sub>
                          </m:sSub>
                          <m:r>
                            <a:rPr kumimoji="0" lang="en-US" sz="1800" b="0" i="1" u="none" strike="noStrike" kern="1200" cap="none" spc="0" normalizeH="0" baseline="0" noProof="0" smtClean="0">
                              <a:ln>
                                <a:noFill/>
                              </a:ln>
                              <a:solidFill>
                                <a:srgbClr val="000000"/>
                              </a:solidFill>
                              <a:effectLst/>
                              <a:uLnTx/>
                              <a:uFillTx/>
                              <a:latin typeface="Cambria Math"/>
                            </a:rPr>
                            <m:t>−</m:t>
                          </m:r>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smtClean="0">
                                  <a:ln>
                                    <a:noFill/>
                                  </a:ln>
                                  <a:solidFill>
                                    <a:srgbClr val="000000"/>
                                  </a:solidFill>
                                  <a:effectLst/>
                                  <a:uLnTx/>
                                  <a:uFillTx/>
                                  <a:latin typeface="Cambria Math"/>
                                </a:rPr>
                                <m:t>𝛾</m:t>
                              </m:r>
                            </m:e>
                            <m:sup>
                              <m:r>
                                <a:rPr kumimoji="0" lang="en-US" sz="1800" b="0" i="1" u="none" strike="noStrike" kern="1200" cap="none" spc="0" normalizeH="0" baseline="0" noProof="0" smtClean="0">
                                  <a:ln>
                                    <a:noFill/>
                                  </a:ln>
                                  <a:solidFill>
                                    <a:srgbClr val="000000"/>
                                  </a:solidFill>
                                  <a:effectLst/>
                                  <a:uLnTx/>
                                  <a:uFillTx/>
                                  <a:latin typeface="Cambria Math"/>
                                </a:rPr>
                                <m:t>𝜇</m:t>
                              </m:r>
                            </m:sup>
                          </m:sSup>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𝑞</m:t>
                              </m:r>
                            </m:e>
                            <m:sub>
                              <m:r>
                                <a:rPr kumimoji="0" lang="en-US" sz="1800" b="0" i="1" u="none" strike="noStrike" kern="1200" cap="none" spc="0" normalizeH="0" baseline="0" noProof="0" smtClean="0">
                                  <a:ln>
                                    <a:noFill/>
                                  </a:ln>
                                  <a:solidFill>
                                    <a:srgbClr val="000000"/>
                                  </a:solidFill>
                                  <a:effectLst/>
                                  <a:uLnTx/>
                                  <a:uFillTx/>
                                  <a:latin typeface="Cambria Math"/>
                                </a:rPr>
                                <m:t>𝜇</m:t>
                              </m:r>
                            </m:sub>
                          </m:sSub>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a:ln>
                                    <a:noFill/>
                                  </a:ln>
                                  <a:solidFill>
                                    <a:srgbClr val="000000"/>
                                  </a:solidFill>
                                  <a:effectLst/>
                                  <a:uLnTx/>
                                  <a:uFillTx/>
                                  <a:latin typeface="Cambria Math"/>
                                </a:rPr>
                                <m:t>𝑞</m:t>
                              </m:r>
                            </m:e>
                            <m:sub>
                              <m:r>
                                <a:rPr kumimoji="0" lang="en-US" sz="1800" b="0" i="1" u="none" strike="noStrike" kern="1200" cap="none" spc="0" normalizeH="0" baseline="0" noProof="0">
                                  <a:ln>
                                    <a:noFill/>
                                  </a:ln>
                                  <a:solidFill>
                                    <a:srgbClr val="000000"/>
                                  </a:solidFill>
                                  <a:effectLst/>
                                  <a:uLnTx/>
                                  <a:uFillTx/>
                                  <a:latin typeface="Cambria Math"/>
                                </a:rPr>
                                <m:t>𝜇</m:t>
                              </m:r>
                            </m:sub>
                          </m:sSub>
                          <m:r>
                            <a:rPr kumimoji="0" lang="en-US" sz="1800" b="0" i="1" u="none" strike="noStrike" kern="1200" cap="none" spc="0" normalizeH="0" baseline="0" noProof="0" smtClean="0">
                              <a:ln>
                                <a:noFill/>
                              </a:ln>
                              <a:solidFill>
                                <a:srgbClr val="000000"/>
                              </a:solidFill>
                              <a:effectLst/>
                              <a:uLnTx/>
                              <a:uFillTx/>
                              <a:latin typeface="Cambria Math"/>
                            </a:rPr>
                            <m:t>)</m:t>
                          </m:r>
                        </m:e>
                      </m:d>
                      <m:r>
                        <m:rPr>
                          <m:sty m:val="p"/>
                        </m:rPr>
                        <a:rPr kumimoji="0" lang="en-US" sz="1800" b="0" i="0" u="none" strike="noStrike" kern="1200" cap="none" spc="0" normalizeH="0" baseline="0" noProof="0" smtClean="0">
                          <a:ln>
                            <a:noFill/>
                          </a:ln>
                          <a:solidFill>
                            <a:srgbClr val="000000"/>
                          </a:solidFill>
                          <a:effectLst/>
                          <a:uLnTx/>
                          <a:uFillTx/>
                          <a:latin typeface="Cambria Math"/>
                        </a:rPr>
                        <m:t>Ψ</m:t>
                      </m:r>
                      <m:d>
                        <m:d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dPr>
                        <m:e>
                          <m:r>
                            <a:rPr kumimoji="0" lang="en-US" sz="1800" b="0" i="1" u="none" strike="noStrike" kern="1200" cap="none" spc="0" normalizeH="0" baseline="0" noProof="0" smtClean="0">
                              <a:ln>
                                <a:noFill/>
                              </a:ln>
                              <a:solidFill>
                                <a:srgbClr val="000000"/>
                              </a:solidFill>
                              <a:effectLst/>
                              <a:uLnTx/>
                              <a:uFillTx/>
                              <a:latin typeface="Cambria Math"/>
                            </a:rPr>
                            <m:t>𝑝</m:t>
                          </m:r>
                        </m:e>
                      </m:d>
                    </m:oMath>
                  </m:oMathPara>
                </a14:m>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516551" y="2272399"/>
                <a:ext cx="8268674" cy="618374"/>
              </a:xfrm>
              <a:prstGeom prst="rect">
                <a:avLst/>
              </a:prstGeom>
              <a:blipFill>
                <a:blip r:embed="rId3"/>
                <a:stretch>
                  <a:fillRect/>
                </a:stretch>
              </a:blipFill>
            </p:spPr>
            <p:txBody>
              <a:bodyPr/>
              <a:lstStyle/>
              <a:p>
                <a:r>
                  <a:rPr lang="en-US">
                    <a:noFill/>
                  </a:rPr>
                  <a:t> </a:t>
                </a:r>
              </a:p>
            </p:txBody>
          </p:sp>
        </mc:Fallback>
      </mc:AlternateContent>
      <p:sp>
        <p:nvSpPr>
          <p:cNvPr id="18" name="TextBox 17"/>
          <p:cNvSpPr txBox="1"/>
          <p:nvPr/>
        </p:nvSpPr>
        <p:spPr>
          <a:xfrm>
            <a:off x="2381926" y="2894670"/>
            <a:ext cx="81439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D60093"/>
                </a:solidFill>
                <a:effectLst/>
                <a:uLnTx/>
                <a:uFillTx/>
                <a:latin typeface="Calibri" panose="020F0502020204030204" pitchFamily="34" charset="0"/>
              </a:rPr>
              <a:t>charge</a:t>
            </a:r>
            <a:endParaRPr kumimoji="0" lang="en-US" sz="1800" b="0" i="0" u="none" strike="noStrike" kern="1200" cap="none" spc="0" normalizeH="0" baseline="0" noProof="0" dirty="0">
              <a:ln>
                <a:noFill/>
              </a:ln>
              <a:solidFill>
                <a:srgbClr val="D60093"/>
              </a:solidFill>
              <a:effectLst/>
              <a:uLnTx/>
              <a:uFillTx/>
              <a:latin typeface="Calibri" panose="020F0502020204030204" pitchFamily="34" charset="0"/>
            </a:endParaRPr>
          </a:p>
        </p:txBody>
      </p:sp>
      <p:sp>
        <p:nvSpPr>
          <p:cNvPr id="19" name="TextBox 18"/>
          <p:cNvSpPr txBox="1"/>
          <p:nvPr/>
        </p:nvSpPr>
        <p:spPr>
          <a:xfrm>
            <a:off x="2799099" y="1945002"/>
            <a:ext cx="170950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8000"/>
                </a:solidFill>
                <a:effectLst/>
                <a:uLnTx/>
                <a:uFillTx/>
                <a:latin typeface="Calibri" panose="020F0502020204030204" pitchFamily="34" charset="0"/>
              </a:rPr>
              <a:t>magnetic-dipole</a:t>
            </a:r>
            <a:endParaRPr kumimoji="0" lang="en-US" sz="1800" b="0" i="0" u="none" strike="noStrike" kern="1200" cap="none" spc="0" normalizeH="0" baseline="0" noProof="0" dirty="0">
              <a:ln>
                <a:noFill/>
              </a:ln>
              <a:solidFill>
                <a:srgbClr val="008000"/>
              </a:solidFill>
              <a:effectLst/>
              <a:uLnTx/>
              <a:uFillTx/>
              <a:latin typeface="Calibri" panose="020F0502020204030204" pitchFamily="34" charset="0"/>
            </a:endParaRPr>
          </a:p>
        </p:txBody>
      </p:sp>
      <p:sp>
        <p:nvSpPr>
          <p:cNvPr id="20" name="TextBox 19"/>
          <p:cNvSpPr txBox="1"/>
          <p:nvPr/>
        </p:nvSpPr>
        <p:spPr>
          <a:xfrm>
            <a:off x="4275549" y="2890773"/>
            <a:ext cx="157927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70C0"/>
                </a:solidFill>
                <a:effectLst/>
                <a:uLnTx/>
                <a:uFillTx/>
                <a:latin typeface="Calibri" panose="020F0502020204030204" pitchFamily="34" charset="0"/>
              </a:rPr>
              <a:t>electric-dipole</a:t>
            </a:r>
            <a:endParaRPr kumimoji="0" lang="en-US" sz="1800" b="0" i="0" u="none" strike="noStrike" kern="1200" cap="none" spc="0" normalizeH="0" baseline="0" noProof="0" dirty="0">
              <a:ln>
                <a:noFill/>
              </a:ln>
              <a:solidFill>
                <a:srgbClr val="0070C0"/>
              </a:solidFill>
              <a:effectLst/>
              <a:uLnTx/>
              <a:uFillTx/>
              <a:latin typeface="Calibri" panose="020F0502020204030204" pitchFamily="34" charset="0"/>
            </a:endParaRPr>
          </a:p>
        </p:txBody>
      </p:sp>
      <p:sp>
        <p:nvSpPr>
          <p:cNvPr id="21" name="TextBox 20"/>
          <p:cNvSpPr txBox="1"/>
          <p:nvPr/>
        </p:nvSpPr>
        <p:spPr>
          <a:xfrm>
            <a:off x="5986501" y="1946789"/>
            <a:ext cx="194104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smtClean="0">
                <a:ln>
                  <a:solidFill>
                    <a:srgbClr val="D8BEEC"/>
                  </a:solidFill>
                </a:ln>
                <a:solidFill>
                  <a:srgbClr val="0070C0"/>
                </a:solidFill>
                <a:effectLst/>
                <a:uLnTx/>
                <a:uFillTx/>
                <a:latin typeface="Calibri" panose="020F0502020204030204" pitchFamily="34" charset="0"/>
              </a:rPr>
              <a:t>Anapole</a:t>
            </a:r>
            <a:r>
              <a:rPr kumimoji="0" lang="en-US" sz="1800" b="0" i="0" u="none" strike="noStrike" kern="1200" cap="none" spc="0" normalizeH="0" baseline="0" noProof="0" dirty="0" smtClean="0">
                <a:ln>
                  <a:solidFill>
                    <a:srgbClr val="D8BEEC"/>
                  </a:solidFill>
                </a:ln>
                <a:solidFill>
                  <a:srgbClr val="0070C0"/>
                </a:solidFill>
                <a:effectLst/>
                <a:uLnTx/>
                <a:uFillTx/>
                <a:latin typeface="Calibri" panose="020F0502020204030204" pitchFamily="34" charset="0"/>
              </a:rPr>
              <a:t> - moment</a:t>
            </a:r>
            <a:endParaRPr kumimoji="0" lang="en-US" sz="1800" b="0" i="0" u="none" strike="noStrike" kern="1200" cap="none" spc="0" normalizeH="0" baseline="0" noProof="0" dirty="0">
              <a:ln>
                <a:solidFill>
                  <a:srgbClr val="D8BEEC"/>
                </a:solidFill>
              </a:ln>
              <a:solidFill>
                <a:srgbClr val="0070C0"/>
              </a:solidFill>
              <a:effectLst/>
              <a:uLnTx/>
              <a:uFillTx/>
              <a:latin typeface="Calibri" panose="020F0502020204030204" pitchFamily="34" charset="0"/>
            </a:endParaRPr>
          </a:p>
        </p:txBody>
      </p:sp>
      <p:sp>
        <p:nvSpPr>
          <p:cNvPr id="6" name="TextBox 5"/>
          <p:cNvSpPr txBox="1"/>
          <p:nvPr/>
        </p:nvSpPr>
        <p:spPr>
          <a:xfrm>
            <a:off x="4897867" y="2411573"/>
            <a:ext cx="65" cy="225126"/>
          </a:xfrm>
          <a:prstGeom prst="rect">
            <a:avLst/>
          </a:prstGeom>
          <a:solidFill>
            <a:schemeClr val="bg1"/>
          </a:solidFill>
        </p:spPr>
        <p:txBody>
          <a:bodyPr wrap="none" lIns="0" tIns="0" rIns="0" bIns="0" rtlCol="0" anchor="t" anchorCtr="0">
            <a:spAutoFit/>
          </a:bodyPr>
          <a:lstStyle/>
          <a:p>
            <a:pPr>
              <a:lnSpc>
                <a:spcPct val="110000"/>
              </a:lnSpc>
              <a:spcBef>
                <a:spcPts val="0"/>
              </a:spcBef>
            </a:pPr>
            <a:endParaRPr lang="en-US" sz="1400" kern="1000" spc="30" dirty="0" err="1" smtClean="0">
              <a:solidFill>
                <a:schemeClr val="tx1">
                  <a:lumMod val="85000"/>
                  <a:lumOff val="15000"/>
                </a:schemeClr>
              </a:solidFill>
              <a:latin typeface="+mn-lt"/>
              <a:cs typeface="Franklin Gothic Book"/>
            </a:endParaRPr>
          </a:p>
        </p:txBody>
      </p:sp>
      <mc:AlternateContent xmlns:mc="http://schemas.openxmlformats.org/markup-compatibility/2006" xmlns:a14="http://schemas.microsoft.com/office/drawing/2010/main">
        <mc:Choice Requires="a14">
          <p:sp>
            <p:nvSpPr>
              <p:cNvPr id="4" name="TextBox 3"/>
              <p:cNvSpPr txBox="1"/>
              <p:nvPr/>
            </p:nvSpPr>
            <p:spPr>
              <a:xfrm>
                <a:off x="1114461" y="3459906"/>
                <a:ext cx="6690678" cy="1389932"/>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2400" i="1" kern="1000" spc="30" smtClean="0">
                              <a:solidFill>
                                <a:srgbClr val="000000">
                                  <a:lumMod val="85000"/>
                                  <a:lumOff val="15000"/>
                                </a:srgbClr>
                              </a:solidFill>
                              <a:latin typeface="Cambria Math" panose="02040503050406030204" pitchFamily="18" charset="0"/>
                              <a:cs typeface="Franklin Gothic Book"/>
                            </a:rPr>
                          </m:ctrlPr>
                        </m:sSubPr>
                        <m:e>
                          <m:r>
                            <a:rPr lang="en-US" sz="2400" i="1" kern="1000" spc="30">
                              <a:solidFill>
                                <a:srgbClr val="000000">
                                  <a:lumMod val="85000"/>
                                  <a:lumOff val="15000"/>
                                </a:srgbClr>
                              </a:solidFill>
                              <a:latin typeface="Cambria Math"/>
                              <a:cs typeface="Franklin Gothic Book"/>
                            </a:rPr>
                            <m:t>𝛿</m:t>
                          </m:r>
                          <m:r>
                            <a:rPr lang="en-US" sz="2400" i="1" kern="1000" spc="30">
                              <a:solidFill>
                                <a:srgbClr val="000000">
                                  <a:lumMod val="85000"/>
                                  <a:lumOff val="15000"/>
                                </a:srgbClr>
                              </a:solidFill>
                              <a:latin typeface="Cambria Math"/>
                              <a:cs typeface="Franklin Gothic Book"/>
                            </a:rPr>
                            <m:t>𝐹</m:t>
                          </m:r>
                        </m:e>
                        <m:sub>
                          <m:r>
                            <a:rPr lang="en-US" sz="2400" i="1" kern="1000" spc="30">
                              <a:solidFill>
                                <a:srgbClr val="000000">
                                  <a:lumMod val="85000"/>
                                  <a:lumOff val="15000"/>
                                </a:srgbClr>
                              </a:solidFill>
                              <a:latin typeface="Cambria Math"/>
                              <a:cs typeface="Franklin Gothic Book"/>
                            </a:rPr>
                            <m:t>2</m:t>
                          </m:r>
                        </m:sub>
                      </m:sSub>
                      <m:r>
                        <m:rPr>
                          <m:aln/>
                        </m:rPr>
                        <a:rPr lang="en-US" sz="2400" i="1" kern="1000" spc="30">
                          <a:solidFill>
                            <a:srgbClr val="000000">
                              <a:lumMod val="85000"/>
                              <a:lumOff val="15000"/>
                            </a:srgbClr>
                          </a:solidFill>
                          <a:latin typeface="Cambria Math" panose="02040503050406030204" pitchFamily="18" charset="0"/>
                          <a:cs typeface="Franklin Gothic Book"/>
                        </a:rPr>
                        <m:t>=</m:t>
                      </m:r>
                      <m:sSub>
                        <m:sSubPr>
                          <m:ctrlPr>
                            <a:rPr lang="en-US" sz="2400" i="1" kern="1000" spc="30">
                              <a:solidFill>
                                <a:srgbClr val="000000">
                                  <a:lumMod val="85000"/>
                                  <a:lumOff val="15000"/>
                                </a:srgbClr>
                              </a:solidFill>
                              <a:latin typeface="Cambria Math" panose="02040503050406030204" pitchFamily="18" charset="0"/>
                              <a:cs typeface="Franklin Gothic Book"/>
                            </a:rPr>
                          </m:ctrlPr>
                        </m:sSubPr>
                        <m:e>
                          <m:r>
                            <a:rPr lang="en-US" sz="2400" i="1" kern="1000" spc="30">
                              <a:solidFill>
                                <a:srgbClr val="000000">
                                  <a:lumMod val="85000"/>
                                  <a:lumOff val="15000"/>
                                </a:srgbClr>
                              </a:solidFill>
                              <a:latin typeface="Cambria Math" panose="02040503050406030204" pitchFamily="18" charset="0"/>
                              <a:cs typeface="Franklin Gothic Book"/>
                            </a:rPr>
                            <m:t>𝑎</m:t>
                          </m:r>
                        </m:e>
                        <m:sub>
                          <m:sSub>
                            <m:sSubPr>
                              <m:ctrlPr>
                                <a:rPr lang="en-US" sz="2400" i="1" kern="1000" spc="30">
                                  <a:solidFill>
                                    <a:srgbClr val="000000">
                                      <a:lumMod val="85000"/>
                                      <a:lumOff val="15000"/>
                                    </a:srgbClr>
                                  </a:solidFill>
                                  <a:latin typeface="Cambria Math" panose="02040503050406030204" pitchFamily="18" charset="0"/>
                                  <a:cs typeface="Franklin Gothic Book"/>
                                </a:rPr>
                              </m:ctrlPr>
                            </m:sSubPr>
                            <m:e>
                              <m:r>
                                <a:rPr lang="en-US" sz="2400" i="1" kern="1000" spc="30">
                                  <a:solidFill>
                                    <a:srgbClr val="000000">
                                      <a:lumMod val="85000"/>
                                      <a:lumOff val="15000"/>
                                    </a:srgbClr>
                                  </a:solidFill>
                                  <a:latin typeface="Cambria Math" panose="02040503050406030204" pitchFamily="18" charset="0"/>
                                  <a:cs typeface="Franklin Gothic Book"/>
                                </a:rPr>
                                <m:t>𝑙</m:t>
                              </m:r>
                            </m:e>
                            <m:sub>
                              <m:r>
                                <a:rPr lang="en-US" sz="2400" i="1" kern="1000" spc="30">
                                  <a:solidFill>
                                    <a:srgbClr val="000000">
                                      <a:lumMod val="85000"/>
                                      <a:lumOff val="15000"/>
                                    </a:srgbClr>
                                  </a:solidFill>
                                  <a:latin typeface="Cambria Math" panose="02040503050406030204" pitchFamily="18" charset="0"/>
                                  <a:cs typeface="Franklin Gothic Book"/>
                                </a:rPr>
                                <m:t>𝑖</m:t>
                              </m:r>
                            </m:sub>
                          </m:sSub>
                        </m:sub>
                      </m:sSub>
                      <m:r>
                        <a:rPr lang="en-US" sz="2400" i="1" kern="1000" spc="30">
                          <a:solidFill>
                            <a:srgbClr val="000000">
                              <a:lumMod val="85000"/>
                              <a:lumOff val="15000"/>
                            </a:srgbClr>
                          </a:solidFill>
                          <a:latin typeface="Cambria Math" panose="02040503050406030204" pitchFamily="18" charset="0"/>
                          <a:cs typeface="Franklin Gothic Book"/>
                        </a:rPr>
                        <m:t>=−</m:t>
                      </m:r>
                      <m:f>
                        <m:fPr>
                          <m:ctrlPr>
                            <a:rPr lang="en-US" sz="2400" i="1" kern="1000" spc="30">
                              <a:solidFill>
                                <a:srgbClr val="000000">
                                  <a:lumMod val="85000"/>
                                  <a:lumOff val="15000"/>
                                </a:srgbClr>
                              </a:solidFill>
                              <a:latin typeface="Cambria Math" panose="02040503050406030204" pitchFamily="18" charset="0"/>
                              <a:cs typeface="Franklin Gothic Book"/>
                            </a:rPr>
                          </m:ctrlPr>
                        </m:fPr>
                        <m:num>
                          <m:r>
                            <a:rPr lang="en-US" sz="2400" i="1" kern="1000" spc="30">
                              <a:solidFill>
                                <a:srgbClr val="000000">
                                  <a:lumMod val="85000"/>
                                  <a:lumOff val="15000"/>
                                </a:srgbClr>
                              </a:solidFill>
                              <a:latin typeface="Cambria Math" panose="02040503050406030204" pitchFamily="18" charset="0"/>
                              <a:cs typeface="Franklin Gothic Book"/>
                            </a:rPr>
                            <m:t>2</m:t>
                          </m:r>
                          <m:sSub>
                            <m:sSubPr>
                              <m:ctrlPr>
                                <a:rPr lang="en-US" sz="2400" i="1" kern="1000" spc="30">
                                  <a:solidFill>
                                    <a:srgbClr val="000000">
                                      <a:lumMod val="85000"/>
                                      <a:lumOff val="15000"/>
                                    </a:srgbClr>
                                  </a:solidFill>
                                  <a:latin typeface="Cambria Math" panose="02040503050406030204" pitchFamily="18" charset="0"/>
                                  <a:cs typeface="Franklin Gothic Book"/>
                                </a:rPr>
                              </m:ctrlPr>
                            </m:sSubPr>
                            <m:e>
                              <m:r>
                                <a:rPr lang="en-US" sz="2400" i="1" kern="1000" spc="30">
                                  <a:solidFill>
                                    <a:srgbClr val="000000">
                                      <a:lumMod val="85000"/>
                                      <a:lumOff val="15000"/>
                                    </a:srgbClr>
                                  </a:solidFill>
                                  <a:latin typeface="Cambria Math" panose="02040503050406030204" pitchFamily="18" charset="0"/>
                                  <a:cs typeface="Franklin Gothic Book"/>
                                </a:rPr>
                                <m:t>𝑚</m:t>
                              </m:r>
                            </m:e>
                            <m:sub>
                              <m:sSub>
                                <m:sSubPr>
                                  <m:ctrlPr>
                                    <a:rPr lang="en-US" sz="2400" i="1" kern="1000" spc="30">
                                      <a:solidFill>
                                        <a:srgbClr val="000000">
                                          <a:lumMod val="85000"/>
                                          <a:lumOff val="15000"/>
                                        </a:srgbClr>
                                      </a:solidFill>
                                      <a:latin typeface="Cambria Math" panose="02040503050406030204" pitchFamily="18" charset="0"/>
                                      <a:cs typeface="Franklin Gothic Book"/>
                                    </a:rPr>
                                  </m:ctrlPr>
                                </m:sSubPr>
                                <m:e>
                                  <m:r>
                                    <a:rPr lang="en-US" sz="2400" i="1" kern="1000" spc="30">
                                      <a:solidFill>
                                        <a:srgbClr val="000000">
                                          <a:lumMod val="85000"/>
                                          <a:lumOff val="15000"/>
                                        </a:srgbClr>
                                      </a:solidFill>
                                      <a:latin typeface="Cambria Math" panose="02040503050406030204" pitchFamily="18" charset="0"/>
                                      <a:cs typeface="Franklin Gothic Book"/>
                                    </a:rPr>
                                    <m:t>𝑙</m:t>
                                  </m:r>
                                </m:e>
                                <m:sub>
                                  <m:r>
                                    <a:rPr lang="en-US" sz="2400" i="1" kern="1000" spc="30">
                                      <a:solidFill>
                                        <a:srgbClr val="000000">
                                          <a:lumMod val="85000"/>
                                          <a:lumOff val="15000"/>
                                        </a:srgbClr>
                                      </a:solidFill>
                                      <a:latin typeface="Cambria Math" panose="02040503050406030204" pitchFamily="18" charset="0"/>
                                      <a:cs typeface="Franklin Gothic Book"/>
                                    </a:rPr>
                                    <m:t>𝑖</m:t>
                                  </m:r>
                                </m:sub>
                              </m:sSub>
                            </m:sub>
                          </m:sSub>
                        </m:num>
                        <m:den>
                          <m:r>
                            <a:rPr lang="en-US" sz="2400" i="1" kern="1000" spc="30">
                              <a:solidFill>
                                <a:srgbClr val="000000">
                                  <a:lumMod val="85000"/>
                                  <a:lumOff val="15000"/>
                                </a:srgbClr>
                              </a:solidFill>
                              <a:latin typeface="Cambria Math" panose="02040503050406030204" pitchFamily="18" charset="0"/>
                              <a:cs typeface="Franklin Gothic Book"/>
                            </a:rPr>
                            <m:t>𝑒</m:t>
                          </m:r>
                        </m:den>
                      </m:f>
                      <m:d>
                        <m:dPr>
                          <m:ctrlPr>
                            <a:rPr lang="en-US" sz="2400" i="1" kern="1000" spc="30">
                              <a:solidFill>
                                <a:srgbClr val="000000">
                                  <a:lumMod val="85000"/>
                                  <a:lumOff val="15000"/>
                                </a:srgbClr>
                              </a:solidFill>
                              <a:latin typeface="Cambria Math" panose="02040503050406030204" pitchFamily="18" charset="0"/>
                            </a:rPr>
                          </m:ctrlPr>
                        </m:dPr>
                        <m:e>
                          <m:sSubSup>
                            <m:sSubSupPr>
                              <m:ctrlPr>
                                <a:rPr lang="en-US" sz="2400" i="1" kern="1000" spc="30">
                                  <a:solidFill>
                                    <a:srgbClr val="000000">
                                      <a:lumMod val="85000"/>
                                      <a:lumOff val="15000"/>
                                    </a:srgbClr>
                                  </a:solidFill>
                                  <a:latin typeface="Cambria Math" panose="02040503050406030204" pitchFamily="18" charset="0"/>
                                </a:rPr>
                              </m:ctrlPr>
                            </m:sSubSupPr>
                            <m:e>
                              <m:r>
                                <a:rPr lang="en-US" sz="2400" i="1" kern="1000" spc="30">
                                  <a:solidFill>
                                    <a:srgbClr val="000000">
                                      <a:lumMod val="85000"/>
                                      <a:lumOff val="15000"/>
                                    </a:srgbClr>
                                  </a:solidFill>
                                  <a:latin typeface="Cambria Math" panose="02040503050406030204" pitchFamily="18" charset="0"/>
                                </a:rPr>
                                <m:t>𝑐</m:t>
                              </m:r>
                            </m:e>
                            <m:sub>
                              <m:r>
                                <a:rPr lang="en-US" sz="2400" i="1" kern="1000" spc="30">
                                  <a:solidFill>
                                    <a:srgbClr val="000000">
                                      <a:lumMod val="85000"/>
                                      <a:lumOff val="15000"/>
                                    </a:srgbClr>
                                  </a:solidFill>
                                  <a:latin typeface="Cambria Math" panose="02040503050406030204" pitchFamily="18" charset="0"/>
                                </a:rPr>
                                <m:t>𝑅</m:t>
                              </m:r>
                            </m:sub>
                            <m:sup>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𝑙</m:t>
                                  </m:r>
                                </m:e>
                                <m:sub>
                                  <m:r>
                                    <a:rPr lang="en-US" sz="2400" i="1" kern="1000" spc="30">
                                      <a:solidFill>
                                        <a:srgbClr val="000000">
                                          <a:lumMod val="85000"/>
                                          <a:lumOff val="15000"/>
                                        </a:srgbClr>
                                      </a:solidFill>
                                      <a:latin typeface="Cambria Math" panose="02040503050406030204" pitchFamily="18" charset="0"/>
                                    </a:rPr>
                                    <m:t>𝑖</m:t>
                                  </m:r>
                                </m:sub>
                              </m:sSub>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𝑙</m:t>
                                  </m:r>
                                </m:e>
                                <m:sub>
                                  <m:r>
                                    <a:rPr lang="en-US" sz="2400" i="1" kern="1000" spc="30">
                                      <a:solidFill>
                                        <a:srgbClr val="000000">
                                          <a:lumMod val="85000"/>
                                          <a:lumOff val="15000"/>
                                        </a:srgbClr>
                                      </a:solidFill>
                                      <a:latin typeface="Cambria Math" panose="02040503050406030204" pitchFamily="18" charset="0"/>
                                    </a:rPr>
                                    <m:t>𝑖</m:t>
                                  </m:r>
                                </m:sub>
                              </m:sSub>
                            </m:sup>
                          </m:sSubSup>
                          <m:r>
                            <a:rPr lang="en-US" sz="2400" i="1" kern="1000" spc="30">
                              <a:solidFill>
                                <a:srgbClr val="000000">
                                  <a:lumMod val="85000"/>
                                  <a:lumOff val="15000"/>
                                </a:srgbClr>
                              </a:solidFill>
                              <a:latin typeface="Cambria Math" panose="02040503050406030204" pitchFamily="18" charset="0"/>
                            </a:rPr>
                            <m:t>+</m:t>
                          </m:r>
                          <m:sSubSup>
                            <m:sSubSupPr>
                              <m:ctrlPr>
                                <a:rPr lang="en-US" sz="2400" i="1" kern="1000" spc="30">
                                  <a:solidFill>
                                    <a:srgbClr val="000000">
                                      <a:lumMod val="85000"/>
                                      <a:lumOff val="15000"/>
                                    </a:srgbClr>
                                  </a:solidFill>
                                  <a:latin typeface="Cambria Math" panose="02040503050406030204" pitchFamily="18" charset="0"/>
                                </a:rPr>
                              </m:ctrlPr>
                            </m:sSubSupPr>
                            <m:e>
                              <m:r>
                                <a:rPr lang="en-US" sz="2400" i="1" kern="1000" spc="30">
                                  <a:solidFill>
                                    <a:srgbClr val="000000">
                                      <a:lumMod val="85000"/>
                                      <a:lumOff val="15000"/>
                                    </a:srgbClr>
                                  </a:solidFill>
                                  <a:latin typeface="Cambria Math" panose="02040503050406030204" pitchFamily="18" charset="0"/>
                                </a:rPr>
                                <m:t>𝑐</m:t>
                              </m:r>
                            </m:e>
                            <m:sub>
                              <m:r>
                                <a:rPr lang="en-US" sz="2400" i="1" kern="1000" spc="30">
                                  <a:solidFill>
                                    <a:srgbClr val="000000">
                                      <a:lumMod val="85000"/>
                                      <a:lumOff val="15000"/>
                                    </a:srgbClr>
                                  </a:solidFill>
                                  <a:latin typeface="Cambria Math" panose="02040503050406030204" pitchFamily="18" charset="0"/>
                                </a:rPr>
                                <m:t>𝑅</m:t>
                              </m:r>
                            </m:sub>
                            <m:sup>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𝑙</m:t>
                                  </m:r>
                                </m:e>
                                <m:sub>
                                  <m:r>
                                    <a:rPr lang="en-US" sz="2400" i="1" kern="1000" spc="30">
                                      <a:solidFill>
                                        <a:srgbClr val="000000">
                                          <a:lumMod val="85000"/>
                                          <a:lumOff val="15000"/>
                                        </a:srgbClr>
                                      </a:solidFill>
                                      <a:latin typeface="Cambria Math" panose="02040503050406030204" pitchFamily="18" charset="0"/>
                                    </a:rPr>
                                    <m:t>𝑖</m:t>
                                  </m:r>
                                </m:sub>
                              </m:sSub>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𝑙</m:t>
                                  </m:r>
                                </m:e>
                                <m:sub>
                                  <m:r>
                                    <a:rPr lang="en-US" sz="2400" i="1" kern="1000" spc="30">
                                      <a:solidFill>
                                        <a:srgbClr val="000000">
                                          <a:lumMod val="85000"/>
                                          <a:lumOff val="15000"/>
                                        </a:srgbClr>
                                      </a:solidFill>
                                      <a:latin typeface="Cambria Math" panose="02040503050406030204" pitchFamily="18" charset="0"/>
                                    </a:rPr>
                                    <m:t>𝑖</m:t>
                                  </m:r>
                                </m:sub>
                              </m:sSub>
                              <m:r>
                                <a:rPr lang="en-US" sz="2400" i="1" kern="1000" spc="30">
                                  <a:solidFill>
                                    <a:srgbClr val="000000">
                                      <a:lumMod val="85000"/>
                                      <a:lumOff val="15000"/>
                                    </a:srgbClr>
                                  </a:solidFill>
                                  <a:latin typeface="Cambria Math" panose="02040503050406030204" pitchFamily="18" charset="0"/>
                                </a:rPr>
                                <m:t>∗</m:t>
                              </m:r>
                            </m:sup>
                          </m:sSubSup>
                        </m:e>
                      </m:d>
                      <m:r>
                        <a:rPr lang="en-US" sz="2400" i="1" kern="1000" spc="30">
                          <a:solidFill>
                            <a:srgbClr val="000000">
                              <a:lumMod val="85000"/>
                              <a:lumOff val="15000"/>
                            </a:srgbClr>
                          </a:solidFill>
                          <a:latin typeface="Cambria Math" panose="02040503050406030204" pitchFamily="18" charset="0"/>
                        </a:rPr>
                        <m:t>=−</m:t>
                      </m:r>
                      <m:f>
                        <m:fPr>
                          <m:ctrlPr>
                            <a:rPr lang="en-US" sz="2400" i="1" kern="1000" spc="30">
                              <a:solidFill>
                                <a:srgbClr val="000000">
                                  <a:lumMod val="85000"/>
                                  <a:lumOff val="15000"/>
                                </a:srgbClr>
                              </a:solidFill>
                              <a:latin typeface="Cambria Math" panose="02040503050406030204" pitchFamily="18" charset="0"/>
                            </a:rPr>
                          </m:ctrlPr>
                        </m:fPr>
                        <m:num>
                          <m:r>
                            <a:rPr lang="en-US" sz="2400" i="1" kern="1000" spc="30">
                              <a:solidFill>
                                <a:srgbClr val="000000">
                                  <a:lumMod val="85000"/>
                                  <a:lumOff val="15000"/>
                                </a:srgbClr>
                              </a:solidFill>
                              <a:latin typeface="Cambria Math" panose="02040503050406030204" pitchFamily="18" charset="0"/>
                            </a:rPr>
                            <m:t>4</m:t>
                          </m:r>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𝑚</m:t>
                              </m:r>
                            </m:e>
                            <m:sub>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𝑙</m:t>
                                  </m:r>
                                </m:e>
                                <m:sub>
                                  <m:r>
                                    <a:rPr lang="en-US" sz="2400" i="1" kern="1000" spc="30">
                                      <a:solidFill>
                                        <a:srgbClr val="000000">
                                          <a:lumMod val="85000"/>
                                          <a:lumOff val="15000"/>
                                        </a:srgbClr>
                                      </a:solidFill>
                                      <a:latin typeface="Cambria Math" panose="02040503050406030204" pitchFamily="18" charset="0"/>
                                    </a:rPr>
                                    <m:t>𝑖</m:t>
                                  </m:r>
                                </m:sub>
                              </m:sSub>
                            </m:sub>
                          </m:sSub>
                        </m:num>
                        <m:den>
                          <m:r>
                            <a:rPr lang="en-US" sz="2400" i="1" kern="1000" spc="30">
                              <a:solidFill>
                                <a:srgbClr val="000000">
                                  <a:lumMod val="85000"/>
                                  <a:lumOff val="15000"/>
                                </a:srgbClr>
                              </a:solidFill>
                              <a:latin typeface="Cambria Math" panose="02040503050406030204" pitchFamily="18" charset="0"/>
                            </a:rPr>
                            <m:t>𝑒</m:t>
                          </m:r>
                        </m:den>
                      </m:f>
                      <m:r>
                        <m:rPr>
                          <m:sty m:val="p"/>
                        </m:rPr>
                        <a:rPr lang="en-US" sz="2400" kern="1000" spc="30">
                          <a:solidFill>
                            <a:srgbClr val="000000">
                              <a:lumMod val="85000"/>
                              <a:lumOff val="15000"/>
                            </a:srgbClr>
                          </a:solidFill>
                          <a:latin typeface="Cambria Math" panose="02040503050406030204" pitchFamily="18" charset="0"/>
                        </a:rPr>
                        <m:t>Re</m:t>
                      </m:r>
                      <m:r>
                        <a:rPr lang="en-US" sz="2400" b="0" i="1" kern="1000" spc="30" smtClean="0">
                          <a:solidFill>
                            <a:srgbClr val="000000">
                              <a:lumMod val="85000"/>
                              <a:lumOff val="15000"/>
                            </a:srgbClr>
                          </a:solidFill>
                          <a:latin typeface="Cambria Math" panose="02040503050406030204" pitchFamily="18" charset="0"/>
                        </a:rPr>
                        <m:t> </m:t>
                      </m:r>
                      <m:sSubSup>
                        <m:sSubSupPr>
                          <m:ctrlPr>
                            <a:rPr lang="en-US" sz="2400" i="1" kern="1000" spc="30">
                              <a:solidFill>
                                <a:srgbClr val="000000">
                                  <a:lumMod val="85000"/>
                                  <a:lumOff val="15000"/>
                                </a:srgbClr>
                              </a:solidFill>
                              <a:latin typeface="Cambria Math" panose="02040503050406030204" pitchFamily="18" charset="0"/>
                            </a:rPr>
                          </m:ctrlPr>
                        </m:sSubSupPr>
                        <m:e>
                          <m:r>
                            <a:rPr lang="en-US" sz="2400" i="1" kern="1000" spc="30">
                              <a:solidFill>
                                <a:srgbClr val="000000">
                                  <a:lumMod val="85000"/>
                                  <a:lumOff val="15000"/>
                                </a:srgbClr>
                              </a:solidFill>
                              <a:latin typeface="Cambria Math" panose="02040503050406030204" pitchFamily="18" charset="0"/>
                            </a:rPr>
                            <m:t>𝑐</m:t>
                          </m:r>
                        </m:e>
                        <m:sub>
                          <m:r>
                            <a:rPr lang="en-US" sz="2400" i="1" kern="1000" spc="30">
                              <a:solidFill>
                                <a:srgbClr val="000000">
                                  <a:lumMod val="85000"/>
                                  <a:lumOff val="15000"/>
                                </a:srgbClr>
                              </a:solidFill>
                              <a:latin typeface="Cambria Math" panose="02040503050406030204" pitchFamily="18" charset="0"/>
                            </a:rPr>
                            <m:t>𝑅</m:t>
                          </m:r>
                        </m:sub>
                        <m:sup>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𝑙</m:t>
                              </m:r>
                            </m:e>
                            <m:sub>
                              <m:r>
                                <a:rPr lang="en-US" sz="2400" i="1" kern="1000" spc="30">
                                  <a:solidFill>
                                    <a:srgbClr val="000000">
                                      <a:lumMod val="85000"/>
                                      <a:lumOff val="15000"/>
                                    </a:srgbClr>
                                  </a:solidFill>
                                  <a:latin typeface="Cambria Math" panose="02040503050406030204" pitchFamily="18" charset="0"/>
                                </a:rPr>
                                <m:t>𝑖</m:t>
                              </m:r>
                            </m:sub>
                          </m:sSub>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𝑙</m:t>
                              </m:r>
                            </m:e>
                            <m:sub>
                              <m:r>
                                <a:rPr lang="en-US" sz="2400" i="1" kern="1000" spc="30">
                                  <a:solidFill>
                                    <a:srgbClr val="000000">
                                      <a:lumMod val="85000"/>
                                      <a:lumOff val="15000"/>
                                    </a:srgbClr>
                                  </a:solidFill>
                                  <a:latin typeface="Cambria Math" panose="02040503050406030204" pitchFamily="18" charset="0"/>
                                </a:rPr>
                                <m:t>𝑖</m:t>
                              </m:r>
                            </m:sub>
                          </m:sSub>
                        </m:sup>
                      </m:sSubSup>
                    </m:oMath>
                    <m:oMath xmlns:m="http://schemas.openxmlformats.org/officeDocument/2006/math">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𝐹</m:t>
                          </m:r>
                        </m:e>
                        <m:sub>
                          <m:r>
                            <a:rPr lang="en-US" sz="2400" i="1" kern="1000" spc="30">
                              <a:solidFill>
                                <a:srgbClr val="000000">
                                  <a:lumMod val="85000"/>
                                  <a:lumOff val="15000"/>
                                </a:srgbClr>
                              </a:solidFill>
                              <a:latin typeface="Cambria Math" panose="02040503050406030204" pitchFamily="18" charset="0"/>
                            </a:rPr>
                            <m:t>3</m:t>
                          </m:r>
                        </m:sub>
                      </m:sSub>
                      <m:r>
                        <m:rPr>
                          <m:aln/>
                        </m:rPr>
                        <a:rPr lang="en-US" sz="2400" i="1" kern="1000" spc="30">
                          <a:solidFill>
                            <a:srgbClr val="000000">
                              <a:lumMod val="85000"/>
                              <a:lumOff val="15000"/>
                            </a:srgbClr>
                          </a:solidFill>
                          <a:latin typeface="Cambria Math" panose="02040503050406030204" pitchFamily="18" charset="0"/>
                        </a:rPr>
                        <m:t>=</m:t>
                      </m:r>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𝑑</m:t>
                          </m:r>
                        </m:e>
                        <m:sub>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𝑙</m:t>
                              </m:r>
                            </m:e>
                            <m:sub>
                              <m:r>
                                <a:rPr lang="en-US" sz="2400" i="1" kern="1000" spc="30">
                                  <a:solidFill>
                                    <a:srgbClr val="000000">
                                      <a:lumMod val="85000"/>
                                      <a:lumOff val="15000"/>
                                    </a:srgbClr>
                                  </a:solidFill>
                                  <a:latin typeface="Cambria Math" panose="02040503050406030204" pitchFamily="18" charset="0"/>
                                </a:rPr>
                                <m:t>𝑖</m:t>
                              </m:r>
                            </m:sub>
                          </m:sSub>
                        </m:sub>
                      </m:sSub>
                      <m:r>
                        <a:rPr lang="en-US" sz="2400" kern="1000" spc="30">
                          <a:solidFill>
                            <a:srgbClr val="000000">
                              <a:lumMod val="85000"/>
                              <a:lumOff val="15000"/>
                            </a:srgbClr>
                          </a:solidFill>
                          <a:latin typeface="Cambria Math" panose="02040503050406030204" pitchFamily="18" charset="0"/>
                        </a:rPr>
                        <m:t>=</m:t>
                      </m:r>
                      <m:r>
                        <a:rPr lang="en-US" sz="2400" i="1" kern="1000" spc="30">
                          <a:solidFill>
                            <a:srgbClr val="000000">
                              <a:lumMod val="85000"/>
                              <a:lumOff val="15000"/>
                            </a:srgbClr>
                          </a:solidFill>
                          <a:latin typeface="Cambria Math" panose="02040503050406030204" pitchFamily="18" charset="0"/>
                        </a:rPr>
                        <m:t>𝑖</m:t>
                      </m:r>
                      <m:d>
                        <m:dPr>
                          <m:ctrlPr>
                            <a:rPr lang="en-US" sz="2400" i="1" kern="1000" spc="30">
                              <a:solidFill>
                                <a:srgbClr val="000000">
                                  <a:lumMod val="85000"/>
                                  <a:lumOff val="15000"/>
                                </a:srgbClr>
                              </a:solidFill>
                              <a:latin typeface="Cambria Math" panose="02040503050406030204" pitchFamily="18" charset="0"/>
                            </a:rPr>
                          </m:ctrlPr>
                        </m:dPr>
                        <m:e>
                          <m:sSubSup>
                            <m:sSubSupPr>
                              <m:ctrlPr>
                                <a:rPr lang="en-US" sz="2400" i="1" kern="1000" spc="30">
                                  <a:solidFill>
                                    <a:srgbClr val="000000">
                                      <a:lumMod val="85000"/>
                                      <a:lumOff val="15000"/>
                                    </a:srgbClr>
                                  </a:solidFill>
                                  <a:latin typeface="Cambria Math" panose="02040503050406030204" pitchFamily="18" charset="0"/>
                                </a:rPr>
                              </m:ctrlPr>
                            </m:sSubSupPr>
                            <m:e>
                              <m:r>
                                <a:rPr lang="en-US" sz="2400" i="1" kern="1000" spc="30">
                                  <a:solidFill>
                                    <a:srgbClr val="000000">
                                      <a:lumMod val="85000"/>
                                      <a:lumOff val="15000"/>
                                    </a:srgbClr>
                                  </a:solidFill>
                                  <a:latin typeface="Cambria Math" panose="02040503050406030204" pitchFamily="18" charset="0"/>
                                </a:rPr>
                                <m:t>𝑐</m:t>
                              </m:r>
                            </m:e>
                            <m:sub>
                              <m:r>
                                <a:rPr lang="en-US" sz="2400" i="1" kern="1000" spc="30">
                                  <a:solidFill>
                                    <a:srgbClr val="000000">
                                      <a:lumMod val="85000"/>
                                      <a:lumOff val="15000"/>
                                    </a:srgbClr>
                                  </a:solidFill>
                                  <a:latin typeface="Cambria Math" panose="02040503050406030204" pitchFamily="18" charset="0"/>
                                </a:rPr>
                                <m:t>𝑅</m:t>
                              </m:r>
                            </m:sub>
                            <m:sup>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𝑙</m:t>
                                  </m:r>
                                </m:e>
                                <m:sub>
                                  <m:r>
                                    <a:rPr lang="en-US" sz="2400" i="1" kern="1000" spc="30">
                                      <a:solidFill>
                                        <a:srgbClr val="000000">
                                          <a:lumMod val="85000"/>
                                          <a:lumOff val="15000"/>
                                        </a:srgbClr>
                                      </a:solidFill>
                                      <a:latin typeface="Cambria Math" panose="02040503050406030204" pitchFamily="18" charset="0"/>
                                    </a:rPr>
                                    <m:t>𝑖</m:t>
                                  </m:r>
                                </m:sub>
                              </m:sSub>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𝑙</m:t>
                                  </m:r>
                                </m:e>
                                <m:sub>
                                  <m:r>
                                    <a:rPr lang="en-US" sz="2400" i="1" kern="1000" spc="30">
                                      <a:solidFill>
                                        <a:srgbClr val="000000">
                                          <a:lumMod val="85000"/>
                                          <a:lumOff val="15000"/>
                                        </a:srgbClr>
                                      </a:solidFill>
                                      <a:latin typeface="Cambria Math" panose="02040503050406030204" pitchFamily="18" charset="0"/>
                                    </a:rPr>
                                    <m:t>𝑖</m:t>
                                  </m:r>
                                </m:sub>
                              </m:sSub>
                            </m:sup>
                          </m:sSubSup>
                          <m:r>
                            <a:rPr lang="en-US" sz="2400" i="1" kern="1000" spc="30">
                              <a:solidFill>
                                <a:srgbClr val="000000">
                                  <a:lumMod val="85000"/>
                                  <a:lumOff val="15000"/>
                                </a:srgbClr>
                              </a:solidFill>
                              <a:latin typeface="Cambria Math" panose="02040503050406030204" pitchFamily="18" charset="0"/>
                            </a:rPr>
                            <m:t>−</m:t>
                          </m:r>
                          <m:sSubSup>
                            <m:sSubSupPr>
                              <m:ctrlPr>
                                <a:rPr lang="en-US" sz="2400" i="1" kern="1000" spc="30">
                                  <a:solidFill>
                                    <a:srgbClr val="000000">
                                      <a:lumMod val="85000"/>
                                      <a:lumOff val="15000"/>
                                    </a:srgbClr>
                                  </a:solidFill>
                                  <a:latin typeface="Cambria Math" panose="02040503050406030204" pitchFamily="18" charset="0"/>
                                </a:rPr>
                              </m:ctrlPr>
                            </m:sSubSupPr>
                            <m:e>
                              <m:r>
                                <a:rPr lang="en-US" sz="2400" i="1" kern="1000" spc="30">
                                  <a:solidFill>
                                    <a:srgbClr val="000000">
                                      <a:lumMod val="85000"/>
                                      <a:lumOff val="15000"/>
                                    </a:srgbClr>
                                  </a:solidFill>
                                  <a:latin typeface="Cambria Math" panose="02040503050406030204" pitchFamily="18" charset="0"/>
                                </a:rPr>
                                <m:t>𝑐</m:t>
                              </m:r>
                            </m:e>
                            <m:sub>
                              <m:r>
                                <a:rPr lang="en-US" sz="2400" i="1" kern="1000" spc="30">
                                  <a:solidFill>
                                    <a:srgbClr val="000000">
                                      <a:lumMod val="85000"/>
                                      <a:lumOff val="15000"/>
                                    </a:srgbClr>
                                  </a:solidFill>
                                  <a:latin typeface="Cambria Math" panose="02040503050406030204" pitchFamily="18" charset="0"/>
                                </a:rPr>
                                <m:t>𝑅</m:t>
                              </m:r>
                            </m:sub>
                            <m:sup>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𝑙</m:t>
                                  </m:r>
                                </m:e>
                                <m:sub>
                                  <m:r>
                                    <a:rPr lang="en-US" sz="2400" i="1" kern="1000" spc="30">
                                      <a:solidFill>
                                        <a:srgbClr val="000000">
                                          <a:lumMod val="85000"/>
                                          <a:lumOff val="15000"/>
                                        </a:srgbClr>
                                      </a:solidFill>
                                      <a:latin typeface="Cambria Math" panose="02040503050406030204" pitchFamily="18" charset="0"/>
                                    </a:rPr>
                                    <m:t>𝑖</m:t>
                                  </m:r>
                                </m:sub>
                              </m:sSub>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𝑙</m:t>
                                  </m:r>
                                </m:e>
                                <m:sub>
                                  <m:r>
                                    <a:rPr lang="en-US" sz="2400" i="1" kern="1000" spc="30">
                                      <a:solidFill>
                                        <a:srgbClr val="000000">
                                          <a:lumMod val="85000"/>
                                          <a:lumOff val="15000"/>
                                        </a:srgbClr>
                                      </a:solidFill>
                                      <a:latin typeface="Cambria Math" panose="02040503050406030204" pitchFamily="18" charset="0"/>
                                    </a:rPr>
                                    <m:t>𝑖</m:t>
                                  </m:r>
                                </m:sub>
                              </m:sSub>
                              <m:r>
                                <a:rPr lang="en-US" sz="2400" i="1" kern="1000" spc="30">
                                  <a:solidFill>
                                    <a:srgbClr val="000000">
                                      <a:lumMod val="85000"/>
                                      <a:lumOff val="15000"/>
                                    </a:srgbClr>
                                  </a:solidFill>
                                  <a:latin typeface="Cambria Math" panose="02040503050406030204" pitchFamily="18" charset="0"/>
                                </a:rPr>
                                <m:t>∗</m:t>
                              </m:r>
                            </m:sup>
                          </m:sSubSup>
                        </m:e>
                      </m:d>
                      <m:r>
                        <a:rPr lang="en-US" sz="2400" i="1" kern="1000" spc="30">
                          <a:solidFill>
                            <a:srgbClr val="000000">
                              <a:lumMod val="85000"/>
                              <a:lumOff val="15000"/>
                            </a:srgbClr>
                          </a:solidFill>
                          <a:latin typeface="Cambria Math" panose="02040503050406030204" pitchFamily="18" charset="0"/>
                        </a:rPr>
                        <m:t>=−2</m:t>
                      </m:r>
                      <m:r>
                        <m:rPr>
                          <m:sty m:val="p"/>
                        </m:rPr>
                        <a:rPr lang="en-US" sz="2400" kern="1000" spc="30">
                          <a:solidFill>
                            <a:srgbClr val="000000">
                              <a:lumMod val="85000"/>
                              <a:lumOff val="15000"/>
                            </a:srgbClr>
                          </a:solidFill>
                          <a:latin typeface="Cambria Math" panose="02040503050406030204" pitchFamily="18" charset="0"/>
                        </a:rPr>
                        <m:t>Im</m:t>
                      </m:r>
                      <m:sSubSup>
                        <m:sSubSupPr>
                          <m:ctrlPr>
                            <a:rPr lang="en-US" sz="2400" i="1" kern="1000" spc="30">
                              <a:solidFill>
                                <a:srgbClr val="000000">
                                  <a:lumMod val="85000"/>
                                  <a:lumOff val="15000"/>
                                </a:srgbClr>
                              </a:solidFill>
                              <a:latin typeface="Cambria Math" panose="02040503050406030204" pitchFamily="18" charset="0"/>
                            </a:rPr>
                          </m:ctrlPr>
                        </m:sSubSupPr>
                        <m:e>
                          <m:r>
                            <a:rPr lang="en-US" sz="2400" b="0" i="1" kern="1000" spc="30" smtClean="0">
                              <a:solidFill>
                                <a:srgbClr val="000000">
                                  <a:lumMod val="85000"/>
                                  <a:lumOff val="15000"/>
                                </a:srgbClr>
                              </a:solidFill>
                              <a:latin typeface="Cambria Math" panose="02040503050406030204" pitchFamily="18" charset="0"/>
                            </a:rPr>
                            <m:t> </m:t>
                          </m:r>
                          <m:r>
                            <a:rPr lang="en-US" sz="2400" i="1" kern="1000" spc="30">
                              <a:solidFill>
                                <a:srgbClr val="000000">
                                  <a:lumMod val="85000"/>
                                  <a:lumOff val="15000"/>
                                </a:srgbClr>
                              </a:solidFill>
                              <a:latin typeface="Cambria Math" panose="02040503050406030204" pitchFamily="18" charset="0"/>
                            </a:rPr>
                            <m:t>𝑐</m:t>
                          </m:r>
                        </m:e>
                        <m:sub>
                          <m:r>
                            <a:rPr lang="en-US" sz="2400" i="1" kern="1000" spc="30">
                              <a:solidFill>
                                <a:srgbClr val="000000">
                                  <a:lumMod val="85000"/>
                                  <a:lumOff val="15000"/>
                                </a:srgbClr>
                              </a:solidFill>
                              <a:latin typeface="Cambria Math" panose="02040503050406030204" pitchFamily="18" charset="0"/>
                            </a:rPr>
                            <m:t>𝑅</m:t>
                          </m:r>
                        </m:sub>
                        <m:sup>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𝑙</m:t>
                              </m:r>
                            </m:e>
                            <m:sub>
                              <m:r>
                                <a:rPr lang="en-US" sz="2400" i="1" kern="1000" spc="30">
                                  <a:solidFill>
                                    <a:srgbClr val="000000">
                                      <a:lumMod val="85000"/>
                                      <a:lumOff val="15000"/>
                                    </a:srgbClr>
                                  </a:solidFill>
                                  <a:latin typeface="Cambria Math" panose="02040503050406030204" pitchFamily="18" charset="0"/>
                                </a:rPr>
                                <m:t>𝑖</m:t>
                              </m:r>
                            </m:sub>
                          </m:sSub>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𝑙</m:t>
                              </m:r>
                            </m:e>
                            <m:sub>
                              <m:r>
                                <a:rPr lang="en-US" sz="2400" i="1" kern="1000" spc="30">
                                  <a:solidFill>
                                    <a:srgbClr val="000000">
                                      <a:lumMod val="85000"/>
                                      <a:lumOff val="15000"/>
                                    </a:srgbClr>
                                  </a:solidFill>
                                  <a:latin typeface="Cambria Math" panose="02040503050406030204" pitchFamily="18" charset="0"/>
                                </a:rPr>
                                <m:t>𝑖</m:t>
                              </m:r>
                            </m:sub>
                          </m:sSub>
                        </m:sup>
                      </m:sSubSup>
                    </m:oMath>
                  </m:oMathPara>
                </a14:m>
                <a:endParaRPr lang="en-US" sz="2400" kern="1000" spc="30" dirty="0" err="1" smtClean="0">
                  <a:solidFill>
                    <a:schemeClr val="tx1">
                      <a:lumMod val="85000"/>
                      <a:lumOff val="15000"/>
                    </a:schemeClr>
                  </a:solidFill>
                  <a:latin typeface="+mn-lt"/>
                  <a:cs typeface="Franklin Gothic Book"/>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114461" y="3459906"/>
                <a:ext cx="6690678" cy="13899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4657800" y="951983"/>
                <a:ext cx="4179927" cy="554254"/>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2400" b="0" i="1" kern="1000" spc="30" smtClean="0">
                              <a:solidFill>
                                <a:schemeClr val="tx1">
                                  <a:lumMod val="85000"/>
                                  <a:lumOff val="15000"/>
                                </a:schemeClr>
                              </a:solidFill>
                              <a:latin typeface="Cambria Math" panose="02040503050406030204" pitchFamily="18" charset="0"/>
                              <a:cs typeface="Franklin Gothic Book"/>
                            </a:rPr>
                          </m:ctrlPr>
                        </m:sSubPr>
                        <m:e>
                          <m:r>
                            <a:rPr lang="en-US" sz="2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t>ℋ</m:t>
                          </m:r>
                        </m:e>
                        <m:sub>
                          <m:r>
                            <m:rPr>
                              <m:sty m:val="p"/>
                            </m:rPr>
                            <a:rPr lang="en-US" sz="2400" b="0" i="0" kern="1000" spc="30" smtClean="0">
                              <a:solidFill>
                                <a:schemeClr val="tx1">
                                  <a:lumMod val="85000"/>
                                  <a:lumOff val="15000"/>
                                </a:schemeClr>
                              </a:solidFill>
                              <a:latin typeface="Cambria Math" panose="02040503050406030204" pitchFamily="18" charset="0"/>
                              <a:cs typeface="Franklin Gothic Book"/>
                            </a:rPr>
                            <m:t>eff</m:t>
                          </m:r>
                        </m:sub>
                      </m:sSub>
                      <m:r>
                        <a:rPr lang="en-US" sz="2400" b="0" i="1" kern="1000" spc="30" smtClean="0">
                          <a:solidFill>
                            <a:schemeClr val="tx1">
                              <a:lumMod val="85000"/>
                              <a:lumOff val="15000"/>
                            </a:schemeClr>
                          </a:solidFill>
                          <a:latin typeface="Cambria Math" panose="02040503050406030204" pitchFamily="18" charset="0"/>
                          <a:cs typeface="Franklin Gothic Book"/>
                        </a:rPr>
                        <m:t>=</m:t>
                      </m:r>
                      <m:sSubSup>
                        <m:sSubSupPr>
                          <m:ctrlPr>
                            <a:rPr lang="en-US" sz="2400" b="0" i="1" kern="1000" spc="30" smtClean="0">
                              <a:solidFill>
                                <a:schemeClr val="tx1">
                                  <a:lumMod val="85000"/>
                                  <a:lumOff val="15000"/>
                                </a:schemeClr>
                              </a:solidFill>
                              <a:latin typeface="Cambria Math" panose="02040503050406030204" pitchFamily="18" charset="0"/>
                              <a:cs typeface="Franklin Gothic Book"/>
                            </a:rPr>
                          </m:ctrlPr>
                        </m:sSubSupPr>
                        <m:e>
                          <m:r>
                            <a:rPr lang="en-US" sz="2400" b="0" i="1" kern="1000" spc="30" smtClean="0">
                              <a:solidFill>
                                <a:schemeClr val="tx1">
                                  <a:lumMod val="85000"/>
                                  <a:lumOff val="15000"/>
                                </a:schemeClr>
                              </a:solidFill>
                              <a:latin typeface="Cambria Math" panose="02040503050406030204" pitchFamily="18" charset="0"/>
                              <a:cs typeface="Franklin Gothic Book"/>
                            </a:rPr>
                            <m:t>𝑐</m:t>
                          </m:r>
                        </m:e>
                        <m:sub>
                          <m:r>
                            <a:rPr lang="en-US" sz="2400" b="0" i="1" kern="1000" spc="30" smtClean="0">
                              <a:solidFill>
                                <a:schemeClr val="tx1">
                                  <a:lumMod val="85000"/>
                                  <a:lumOff val="15000"/>
                                </a:schemeClr>
                              </a:solidFill>
                              <a:latin typeface="Cambria Math" panose="02040503050406030204" pitchFamily="18" charset="0"/>
                              <a:cs typeface="Franklin Gothic Book"/>
                            </a:rPr>
                            <m:t>𝑅</m:t>
                          </m:r>
                        </m:sub>
                        <m:sup>
                          <m:sSub>
                            <m:sSubPr>
                              <m:ctrlPr>
                                <a:rPr lang="en-US" sz="2400" b="0" i="1" kern="1000" spc="30" smtClean="0">
                                  <a:solidFill>
                                    <a:schemeClr val="tx1">
                                      <a:lumMod val="85000"/>
                                      <a:lumOff val="15000"/>
                                    </a:schemeClr>
                                  </a:solidFill>
                                  <a:latin typeface="Cambria Math" panose="02040503050406030204" pitchFamily="18" charset="0"/>
                                  <a:cs typeface="Franklin Gothic Book"/>
                                </a:rPr>
                              </m:ctrlPr>
                            </m:sSubPr>
                            <m:e>
                              <m:r>
                                <a:rPr lang="en-US" sz="2400" b="0" i="1" kern="1000" spc="30" smtClean="0">
                                  <a:solidFill>
                                    <a:schemeClr val="tx1">
                                      <a:lumMod val="85000"/>
                                      <a:lumOff val="15000"/>
                                    </a:schemeClr>
                                  </a:solidFill>
                                  <a:latin typeface="Cambria Math" panose="02040503050406030204" pitchFamily="18" charset="0"/>
                                  <a:cs typeface="Franklin Gothic Book"/>
                                </a:rPr>
                                <m:t>𝑙</m:t>
                              </m:r>
                            </m:e>
                            <m:sub>
                              <m:r>
                                <a:rPr lang="en-US" sz="2400" b="0" i="1" kern="1000" spc="30" smtClean="0">
                                  <a:solidFill>
                                    <a:schemeClr val="tx1">
                                      <a:lumMod val="85000"/>
                                      <a:lumOff val="15000"/>
                                    </a:schemeClr>
                                  </a:solidFill>
                                  <a:latin typeface="Cambria Math" panose="02040503050406030204" pitchFamily="18" charset="0"/>
                                  <a:cs typeface="Franklin Gothic Book"/>
                                </a:rPr>
                                <m:t>𝑓</m:t>
                              </m:r>
                            </m:sub>
                          </m:sSub>
                          <m:sSub>
                            <m:sSubPr>
                              <m:ctrlPr>
                                <a:rPr lang="en-US" sz="2400" b="0" i="1" kern="1000" spc="30" smtClean="0">
                                  <a:solidFill>
                                    <a:schemeClr val="tx1">
                                      <a:lumMod val="85000"/>
                                      <a:lumOff val="15000"/>
                                    </a:schemeClr>
                                  </a:solidFill>
                                  <a:latin typeface="Cambria Math" panose="02040503050406030204" pitchFamily="18" charset="0"/>
                                  <a:cs typeface="Franklin Gothic Book"/>
                                </a:rPr>
                              </m:ctrlPr>
                            </m:sSubPr>
                            <m:e>
                              <m:r>
                                <a:rPr lang="en-US" sz="2400" b="0" i="1" kern="1000" spc="30" smtClean="0">
                                  <a:solidFill>
                                    <a:schemeClr val="tx1">
                                      <a:lumMod val="85000"/>
                                      <a:lumOff val="15000"/>
                                    </a:schemeClr>
                                  </a:solidFill>
                                  <a:latin typeface="Cambria Math" panose="02040503050406030204" pitchFamily="18" charset="0"/>
                                  <a:cs typeface="Franklin Gothic Book"/>
                                </a:rPr>
                                <m:t>𝑙</m:t>
                              </m:r>
                            </m:e>
                            <m:sub>
                              <m:r>
                                <a:rPr lang="en-US" sz="2400" b="0" i="1" kern="1000" spc="30" smtClean="0">
                                  <a:solidFill>
                                    <a:schemeClr val="tx1">
                                      <a:lumMod val="85000"/>
                                      <a:lumOff val="15000"/>
                                    </a:schemeClr>
                                  </a:solidFill>
                                  <a:latin typeface="Cambria Math" panose="02040503050406030204" pitchFamily="18" charset="0"/>
                                  <a:cs typeface="Franklin Gothic Book"/>
                                </a:rPr>
                                <m:t>𝑖</m:t>
                              </m:r>
                            </m:sub>
                          </m:sSub>
                        </m:sup>
                      </m:sSubSup>
                      <m:sSub>
                        <m:sSubPr>
                          <m:ctrlPr>
                            <a:rPr lang="en-US" sz="2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2400" b="0" i="1" kern="1000" spc="30" smtClean="0">
                                  <a:solidFill>
                                    <a:schemeClr val="tx1">
                                      <a:lumMod val="85000"/>
                                      <a:lumOff val="15000"/>
                                    </a:schemeClr>
                                  </a:solidFill>
                                  <a:latin typeface="Cambria Math" panose="02040503050406030204" pitchFamily="18" charset="0"/>
                                  <a:cs typeface="Franklin Gothic Book"/>
                                </a:rPr>
                              </m:ctrlPr>
                            </m:accPr>
                            <m:e>
                              <m:r>
                                <a:rPr lang="en-US" sz="2400" b="0" i="1" kern="1000" spc="30" smtClean="0">
                                  <a:solidFill>
                                    <a:schemeClr val="tx1">
                                      <a:lumMod val="85000"/>
                                      <a:lumOff val="15000"/>
                                    </a:schemeClr>
                                  </a:solidFill>
                                  <a:latin typeface="Cambria Math" panose="02040503050406030204" pitchFamily="18" charset="0"/>
                                  <a:cs typeface="Franklin Gothic Book"/>
                                </a:rPr>
                                <m:t>𝑙</m:t>
                              </m:r>
                            </m:e>
                          </m:acc>
                        </m:e>
                        <m:sub>
                          <m:r>
                            <a:rPr lang="en-US" sz="2400" b="0" i="1" kern="1000" spc="30" smtClean="0">
                              <a:solidFill>
                                <a:schemeClr val="tx1">
                                  <a:lumMod val="85000"/>
                                  <a:lumOff val="15000"/>
                                </a:schemeClr>
                              </a:solidFill>
                              <a:latin typeface="Cambria Math" panose="02040503050406030204" pitchFamily="18" charset="0"/>
                              <a:cs typeface="Franklin Gothic Book"/>
                            </a:rPr>
                            <m:t>𝑓</m:t>
                          </m:r>
                        </m:sub>
                      </m:sSub>
                      <m:sSub>
                        <m:sSubPr>
                          <m:ctrlPr>
                            <a:rPr lang="en-US" sz="2400" b="0" i="1" kern="1000" spc="30" smtClean="0">
                              <a:solidFill>
                                <a:schemeClr val="tx1">
                                  <a:lumMod val="85000"/>
                                  <a:lumOff val="15000"/>
                                </a:schemeClr>
                              </a:solidFill>
                              <a:latin typeface="Cambria Math" panose="02040503050406030204" pitchFamily="18" charset="0"/>
                              <a:cs typeface="Franklin Gothic Book"/>
                            </a:rPr>
                          </m:ctrlPr>
                        </m:sSubPr>
                        <m:e>
                          <m:r>
                            <a:rPr lang="en-US" sz="2400" b="0" i="1" kern="1000" spc="30" smtClean="0">
                              <a:solidFill>
                                <a:schemeClr val="tx1">
                                  <a:lumMod val="85000"/>
                                  <a:lumOff val="15000"/>
                                </a:schemeClr>
                              </a:solidFill>
                              <a:latin typeface="Cambria Math" panose="02040503050406030204" pitchFamily="18" charset="0"/>
                              <a:cs typeface="Franklin Gothic Book"/>
                            </a:rPr>
                            <m:t>𝜎</m:t>
                          </m:r>
                        </m:e>
                        <m:sub>
                          <m:r>
                            <a:rPr lang="en-US" sz="2400" b="0" i="1" kern="1000" spc="30" smtClean="0">
                              <a:solidFill>
                                <a:schemeClr val="tx1">
                                  <a:lumMod val="85000"/>
                                  <a:lumOff val="15000"/>
                                </a:schemeClr>
                              </a:solidFill>
                              <a:latin typeface="Cambria Math" panose="02040503050406030204" pitchFamily="18" charset="0"/>
                              <a:cs typeface="Franklin Gothic Book"/>
                            </a:rPr>
                            <m:t>𝜇𝜈</m:t>
                          </m:r>
                        </m:sub>
                      </m:sSub>
                      <m:sSub>
                        <m:sSubPr>
                          <m:ctrlPr>
                            <a:rPr lang="en-US" sz="2400" b="0" i="1" kern="1000" spc="30" smtClean="0">
                              <a:solidFill>
                                <a:schemeClr val="tx1">
                                  <a:lumMod val="85000"/>
                                  <a:lumOff val="15000"/>
                                </a:schemeClr>
                              </a:solidFill>
                              <a:latin typeface="Cambria Math" panose="02040503050406030204" pitchFamily="18" charset="0"/>
                              <a:cs typeface="Franklin Gothic Book"/>
                            </a:rPr>
                          </m:ctrlPr>
                        </m:sSubPr>
                        <m:e>
                          <m:r>
                            <a:rPr lang="en-US" sz="2400" b="0" i="1" kern="1000" spc="30" smtClean="0">
                              <a:solidFill>
                                <a:schemeClr val="tx1">
                                  <a:lumMod val="85000"/>
                                  <a:lumOff val="15000"/>
                                </a:schemeClr>
                              </a:solidFill>
                              <a:latin typeface="Cambria Math" panose="02040503050406030204" pitchFamily="18" charset="0"/>
                              <a:cs typeface="Franklin Gothic Book"/>
                            </a:rPr>
                            <m:t>𝑃</m:t>
                          </m:r>
                        </m:e>
                        <m:sub>
                          <m:r>
                            <a:rPr lang="en-US" sz="2400" b="0" i="1" kern="1000" spc="30" smtClean="0">
                              <a:solidFill>
                                <a:schemeClr val="tx1">
                                  <a:lumMod val="85000"/>
                                  <a:lumOff val="15000"/>
                                </a:schemeClr>
                              </a:solidFill>
                              <a:latin typeface="Cambria Math" panose="02040503050406030204" pitchFamily="18" charset="0"/>
                              <a:cs typeface="Franklin Gothic Book"/>
                            </a:rPr>
                            <m:t>𝑅</m:t>
                          </m:r>
                        </m:sub>
                      </m:sSub>
                      <m:sSub>
                        <m:sSubPr>
                          <m:ctrlPr>
                            <a:rPr lang="en-US" sz="2400" b="0" i="1" kern="1000" spc="30" smtClean="0">
                              <a:solidFill>
                                <a:schemeClr val="tx1">
                                  <a:lumMod val="85000"/>
                                  <a:lumOff val="15000"/>
                                </a:schemeClr>
                              </a:solidFill>
                              <a:latin typeface="Cambria Math" panose="02040503050406030204" pitchFamily="18" charset="0"/>
                              <a:cs typeface="Franklin Gothic Book"/>
                            </a:rPr>
                          </m:ctrlPr>
                        </m:sSubPr>
                        <m:e>
                          <m:r>
                            <a:rPr lang="en-US" sz="2400" b="0" i="1" kern="1000" spc="30" smtClean="0">
                              <a:solidFill>
                                <a:schemeClr val="tx1">
                                  <a:lumMod val="85000"/>
                                  <a:lumOff val="15000"/>
                                </a:schemeClr>
                              </a:solidFill>
                              <a:latin typeface="Cambria Math" panose="02040503050406030204" pitchFamily="18" charset="0"/>
                              <a:cs typeface="Franklin Gothic Book"/>
                            </a:rPr>
                            <m:t>𝑙</m:t>
                          </m:r>
                        </m:e>
                        <m:sub>
                          <m:r>
                            <a:rPr lang="en-US" sz="2400" b="0" i="1" kern="1000" spc="30" smtClean="0">
                              <a:solidFill>
                                <a:schemeClr val="tx1">
                                  <a:lumMod val="85000"/>
                                  <a:lumOff val="15000"/>
                                </a:schemeClr>
                              </a:solidFill>
                              <a:latin typeface="Cambria Math" panose="02040503050406030204" pitchFamily="18" charset="0"/>
                              <a:cs typeface="Franklin Gothic Book"/>
                            </a:rPr>
                            <m:t>𝑖</m:t>
                          </m:r>
                        </m:sub>
                      </m:sSub>
                      <m:sSup>
                        <m:sSupPr>
                          <m:ctrlPr>
                            <a:rPr lang="en-US" sz="2400" b="0" i="1" kern="1000" spc="30" smtClean="0">
                              <a:solidFill>
                                <a:schemeClr val="tx1">
                                  <a:lumMod val="85000"/>
                                  <a:lumOff val="15000"/>
                                </a:schemeClr>
                              </a:solidFill>
                              <a:latin typeface="Cambria Math" panose="02040503050406030204" pitchFamily="18" charset="0"/>
                              <a:cs typeface="Franklin Gothic Book"/>
                            </a:rPr>
                          </m:ctrlPr>
                        </m:sSupPr>
                        <m:e>
                          <m:r>
                            <a:rPr lang="en-US" sz="2400" b="0" i="1" kern="1000" spc="30" smtClean="0">
                              <a:solidFill>
                                <a:schemeClr val="tx1">
                                  <a:lumMod val="85000"/>
                                  <a:lumOff val="15000"/>
                                </a:schemeClr>
                              </a:solidFill>
                              <a:latin typeface="Cambria Math" panose="02040503050406030204" pitchFamily="18" charset="0"/>
                              <a:cs typeface="Franklin Gothic Book"/>
                            </a:rPr>
                            <m:t>𝐹</m:t>
                          </m:r>
                        </m:e>
                        <m:sup>
                          <m:r>
                            <a:rPr lang="en-US" sz="2400" b="0" i="1" kern="1000" spc="30" smtClean="0">
                              <a:solidFill>
                                <a:schemeClr val="tx1">
                                  <a:lumMod val="85000"/>
                                  <a:lumOff val="15000"/>
                                </a:schemeClr>
                              </a:solidFill>
                              <a:latin typeface="Cambria Math" panose="02040503050406030204" pitchFamily="18" charset="0"/>
                              <a:cs typeface="Franklin Gothic Book"/>
                            </a:rPr>
                            <m:t>𝜇𝜈</m:t>
                          </m:r>
                        </m:sup>
                      </m:sSup>
                      <m:r>
                        <a:rPr lang="en-US" sz="2400" b="0" i="1" kern="1000" spc="30" smtClean="0">
                          <a:solidFill>
                            <a:schemeClr val="tx1">
                              <a:lumMod val="85000"/>
                              <a:lumOff val="15000"/>
                            </a:schemeClr>
                          </a:solidFill>
                          <a:latin typeface="Cambria Math" panose="02040503050406030204" pitchFamily="18" charset="0"/>
                          <a:cs typeface="Franklin Gothic Book"/>
                        </a:rPr>
                        <m:t>+</m:t>
                      </m:r>
                      <m:r>
                        <m:rPr>
                          <m:sty m:val="p"/>
                        </m:rPr>
                        <a:rPr lang="en-US" sz="2400" b="0" i="0" kern="1000" spc="30" smtClean="0">
                          <a:solidFill>
                            <a:schemeClr val="tx1">
                              <a:lumMod val="85000"/>
                              <a:lumOff val="15000"/>
                            </a:schemeClr>
                          </a:solidFill>
                          <a:latin typeface="Cambria Math" panose="02040503050406030204" pitchFamily="18" charset="0"/>
                          <a:cs typeface="Franklin Gothic Book"/>
                        </a:rPr>
                        <m:t>h</m:t>
                      </m:r>
                      <m:r>
                        <a:rPr lang="en-US" sz="2400" b="0" i="0" kern="1000" spc="30" smtClean="0">
                          <a:solidFill>
                            <a:schemeClr val="tx1">
                              <a:lumMod val="85000"/>
                              <a:lumOff val="15000"/>
                            </a:schemeClr>
                          </a:solidFill>
                          <a:latin typeface="Cambria Math" panose="02040503050406030204" pitchFamily="18" charset="0"/>
                          <a:cs typeface="Franklin Gothic Book"/>
                        </a:rPr>
                        <m:t>.</m:t>
                      </m:r>
                      <m:r>
                        <m:rPr>
                          <m:sty m:val="p"/>
                        </m:rPr>
                        <a:rPr lang="en-US" sz="2400" b="0" i="0" kern="1000" spc="30" smtClean="0">
                          <a:solidFill>
                            <a:schemeClr val="tx1">
                              <a:lumMod val="85000"/>
                              <a:lumOff val="15000"/>
                            </a:schemeClr>
                          </a:solidFill>
                          <a:latin typeface="Cambria Math" panose="02040503050406030204" pitchFamily="18" charset="0"/>
                          <a:cs typeface="Franklin Gothic Book"/>
                        </a:rPr>
                        <m:t>c</m:t>
                      </m:r>
                      <m:r>
                        <a:rPr lang="en-US" sz="2400" b="0" i="0" kern="1000" spc="30" smtClean="0">
                          <a:solidFill>
                            <a:schemeClr val="tx1">
                              <a:lumMod val="85000"/>
                              <a:lumOff val="15000"/>
                            </a:schemeClr>
                          </a:solidFill>
                          <a:latin typeface="Cambria Math" panose="02040503050406030204" pitchFamily="18" charset="0"/>
                          <a:cs typeface="Franklin Gothic Book"/>
                        </a:rPr>
                        <m:t>.</m:t>
                      </m:r>
                    </m:oMath>
                  </m:oMathPara>
                </a14:m>
                <a:endParaRPr lang="en-US" sz="2000" kern="1000" spc="30" dirty="0" err="1" smtClean="0">
                  <a:solidFill>
                    <a:schemeClr val="tx1">
                      <a:lumMod val="85000"/>
                      <a:lumOff val="15000"/>
                    </a:schemeClr>
                  </a:solidFill>
                  <a:latin typeface="+mn-lt"/>
                  <a:cs typeface="Franklin Gothic Book"/>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657800" y="951983"/>
                <a:ext cx="4179927" cy="554254"/>
              </a:xfrm>
              <a:prstGeom prst="rect">
                <a:avLst/>
              </a:prstGeom>
              <a:blipFill>
                <a:blip r:embed="rId5"/>
                <a:stretch>
                  <a:fillRect/>
                </a:stretch>
              </a:blipFill>
            </p:spPr>
            <p:txBody>
              <a:bodyPr/>
              <a:lstStyle/>
              <a:p>
                <a:r>
                  <a:rPr lang="en-US">
                    <a:noFill/>
                  </a:rPr>
                  <a:t> </a:t>
                </a:r>
              </a:p>
            </p:txBody>
          </p:sp>
        </mc:Fallback>
      </mc:AlternateContent>
      <p:pic>
        <p:nvPicPr>
          <p:cNvPr id="15" name="Picture 14"/>
          <p:cNvPicPr>
            <a:picLocks noChangeAspect="1"/>
          </p:cNvPicPr>
          <p:nvPr/>
        </p:nvPicPr>
        <p:blipFill>
          <a:blip r:embed="rId6"/>
          <a:stretch>
            <a:fillRect/>
          </a:stretch>
        </p:blipFill>
        <p:spPr>
          <a:xfrm>
            <a:off x="171861" y="715560"/>
            <a:ext cx="1485964" cy="1507192"/>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416958" y="1762123"/>
                <a:ext cx="379719"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kern="1000" spc="30">
                              <a:solidFill>
                                <a:schemeClr val="tx1">
                                  <a:lumMod val="85000"/>
                                  <a:lumOff val="15000"/>
                                </a:schemeClr>
                              </a:solidFill>
                              <a:latin typeface="Cambria Math" panose="02040503050406030204" pitchFamily="18" charset="0"/>
                              <a:cs typeface="Franklin Gothic Book"/>
                            </a:rPr>
                          </m:ctrlPr>
                        </m:sSubPr>
                        <m:e>
                          <m:r>
                            <a:rPr lang="en-US" i="1" kern="1000" spc="30">
                              <a:solidFill>
                                <a:schemeClr val="tx1">
                                  <a:lumMod val="85000"/>
                                  <a:lumOff val="15000"/>
                                </a:schemeClr>
                              </a:solidFill>
                              <a:latin typeface="Cambria Math" panose="02040503050406030204" pitchFamily="18" charset="0"/>
                              <a:cs typeface="Franklin Gothic Book"/>
                            </a:rPr>
                            <m:t>𝑙</m:t>
                          </m:r>
                        </m:e>
                        <m:sub>
                          <m:r>
                            <a:rPr lang="en-US" i="1" kern="1000" spc="30">
                              <a:solidFill>
                                <a:schemeClr val="tx1">
                                  <a:lumMod val="85000"/>
                                  <a:lumOff val="15000"/>
                                </a:schemeClr>
                              </a:solidFill>
                              <a:latin typeface="Cambria Math" panose="02040503050406030204" pitchFamily="18" charset="0"/>
                              <a:cs typeface="Franklin Gothic Book"/>
                            </a:rPr>
                            <m:t>𝑖</m:t>
                          </m:r>
                        </m:sub>
                      </m:sSub>
                    </m:oMath>
                  </m:oMathPara>
                </a14:m>
                <a:endParaRPr lang="en-US" dirty="0">
                  <a:latin typeface="Humanst521 Lt BT" panose="020B04020202040203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16958" y="1762123"/>
                <a:ext cx="379719" cy="33855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425001" y="839371"/>
                <a:ext cx="396454" cy="3583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𝑓</m:t>
                          </m:r>
                        </m:sub>
                      </m:sSub>
                    </m:oMath>
                  </m:oMathPara>
                </a14:m>
                <a:endParaRPr lang="en-US" dirty="0">
                  <a:latin typeface="Humanst521 Lt BT" panose="020B04020202040203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25001" y="839371"/>
                <a:ext cx="396454" cy="358303"/>
              </a:xfrm>
              <a:prstGeom prst="rect">
                <a:avLst/>
              </a:prstGeom>
              <a:blipFill>
                <a:blip r:embed="rId8"/>
                <a:stretch>
                  <a:fillRect b="-68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100180" y="1099824"/>
                <a:ext cx="573747"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kern="1000" spc="30">
                              <a:solidFill>
                                <a:schemeClr val="tx1">
                                  <a:lumMod val="85000"/>
                                  <a:lumOff val="15000"/>
                                </a:schemeClr>
                              </a:solidFill>
                              <a:latin typeface="Cambria Math" panose="02040503050406030204" pitchFamily="18" charset="0"/>
                              <a:cs typeface="Franklin Gothic Book"/>
                            </a:rPr>
                          </m:ctrlPr>
                        </m:sSupPr>
                        <m:e>
                          <m:r>
                            <a:rPr lang="en-US" i="1" kern="1000" spc="30">
                              <a:solidFill>
                                <a:schemeClr val="tx1">
                                  <a:lumMod val="85000"/>
                                  <a:lumOff val="15000"/>
                                </a:schemeClr>
                              </a:solidFill>
                              <a:latin typeface="Cambria Math" panose="02040503050406030204" pitchFamily="18" charset="0"/>
                              <a:cs typeface="Franklin Gothic Book"/>
                            </a:rPr>
                            <m:t>𝐹</m:t>
                          </m:r>
                        </m:e>
                        <m:sup>
                          <m:r>
                            <a:rPr lang="en-US" i="1" kern="1000" spc="30">
                              <a:solidFill>
                                <a:schemeClr val="tx1">
                                  <a:lumMod val="85000"/>
                                  <a:lumOff val="15000"/>
                                </a:schemeClr>
                              </a:solidFill>
                              <a:latin typeface="Cambria Math" panose="02040503050406030204" pitchFamily="18" charset="0"/>
                              <a:cs typeface="Franklin Gothic Book"/>
                            </a:rPr>
                            <m:t>𝜇𝜈</m:t>
                          </m:r>
                        </m:sup>
                      </m:sSup>
                    </m:oMath>
                  </m:oMathPara>
                </a14:m>
                <a:endParaRPr lang="en-US" dirty="0">
                  <a:latin typeface="Humanst521 Lt BT" panose="020B04020202040203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100180" y="1099824"/>
                <a:ext cx="573747" cy="338554"/>
              </a:xfrm>
              <a:prstGeom prst="rect">
                <a:avLst/>
              </a:prstGeom>
              <a:blipFill>
                <a:blip r:embed="rId9"/>
                <a:stretch>
                  <a:fillRect/>
                </a:stretch>
              </a:blipFill>
            </p:spPr>
            <p:txBody>
              <a:bodyPr/>
              <a:lstStyle/>
              <a:p>
                <a:r>
                  <a:rPr lang="en-US">
                    <a:noFill/>
                  </a:rPr>
                  <a:t> </a:t>
                </a:r>
              </a:p>
            </p:txBody>
          </p:sp>
        </mc:Fallback>
      </mc:AlternateContent>
      <p:sp>
        <p:nvSpPr>
          <p:cNvPr id="23" name="Slide Number Placeholder 2"/>
          <p:cNvSpPr>
            <a:spLocks noGrp="1"/>
          </p:cNvSpPr>
          <p:nvPr>
            <p:ph type="sldNum" sz="quarter" idx="4294967295"/>
          </p:nvPr>
        </p:nvSpPr>
        <p:spPr>
          <a:xfrm>
            <a:off x="8209483" y="4898925"/>
            <a:ext cx="575742" cy="98177"/>
          </a:xfrm>
          <a:prstGeom prst="rect">
            <a:avLst/>
          </a:prstGeom>
        </p:spPr>
        <p:txBody>
          <a:bodyPr vert="horz" wrap="square" lIns="0" tIns="0" rIns="0" bIns="0" numCol="1" anchor="t" anchorCtr="0" compatLnSpc="1">
            <a:prstTxWarp prst="textNoShape">
              <a:avLst/>
            </a:prstTxWarp>
          </a:bodyPr>
          <a:lstStyle/>
          <a:p>
            <a:pPr algn="r">
              <a:spcBef>
                <a:spcPct val="0"/>
              </a:spcBef>
            </a:pPr>
            <a:r>
              <a:rPr lang="de-DE" sz="800" dirty="0">
                <a:latin typeface="Humanst521 BT" panose="020B0602020204020204" pitchFamily="34" charset="0"/>
              </a:rPr>
              <a:t>Page </a:t>
            </a:r>
            <a:fld id="{EBC07571-3134-BB4B-B83F-1A9FE18D34F3}" type="slidenum">
              <a:rPr lang="de-DE" sz="800">
                <a:latin typeface="Humanst521 BT" panose="020B0602020204020204" pitchFamily="34" charset="0"/>
              </a:rPr>
              <a:pPr algn="r">
                <a:spcBef>
                  <a:spcPct val="0"/>
                </a:spcBef>
              </a:pPr>
              <a:t>3</a:t>
            </a:fld>
            <a:endParaRPr lang="de-DE" sz="800" dirty="0">
              <a:latin typeface="Humanst521 BT" panose="020B0602020204020204" pitchFamily="34" charset="0"/>
            </a:endParaRPr>
          </a:p>
        </p:txBody>
      </p:sp>
    </p:spTree>
    <p:extLst>
      <p:ext uri="{BB962C8B-B14F-4D97-AF65-F5344CB8AC3E}">
        <p14:creationId xmlns:p14="http://schemas.microsoft.com/office/powerpoint/2010/main" val="1834166121"/>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0411" y="2463631"/>
            <a:ext cx="3649142" cy="2622248"/>
          </a:xfrm>
          <a:prstGeom prst="rect">
            <a:avLst/>
          </a:prstGeom>
        </p:spPr>
      </p:pic>
      <p:sp>
        <p:nvSpPr>
          <p:cNvPr id="9" name="Rectangle 8"/>
          <p:cNvSpPr/>
          <p:nvPr/>
        </p:nvSpPr>
        <p:spPr bwMode="auto">
          <a:xfrm>
            <a:off x="4572001" y="843558"/>
            <a:ext cx="4571999" cy="429994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0"/>
              </a:spcBef>
            </a:pPr>
            <a:endParaRPr lang="en-US" sz="2400" dirty="0">
              <a:ln w="0"/>
              <a:solidFill>
                <a:schemeClr val="bg1">
                  <a:lumMod val="95000"/>
                </a:schemeClr>
              </a:solidFill>
              <a:effectLst>
                <a:reflection blurRad="6350" stA="53000" endA="300" endPos="35500" dir="5400000" sy="-90000" algn="bl" rotWithShape="0"/>
              </a:effectLst>
              <a:latin typeface="Humanst521 Lt BT" panose="020B0402020204020304" pitchFamily="34" charset="0"/>
            </a:endParaRPr>
          </a:p>
        </p:txBody>
      </p:sp>
      <p:sp>
        <p:nvSpPr>
          <p:cNvPr id="3" name="Title 2"/>
          <p:cNvSpPr>
            <a:spLocks noGrp="1"/>
          </p:cNvSpPr>
          <p:nvPr>
            <p:ph type="title"/>
          </p:nvPr>
        </p:nvSpPr>
        <p:spPr/>
        <p:txBody>
          <a:bodyPr/>
          <a:lstStyle/>
          <a:p>
            <a:r>
              <a:rPr lang="en-US" dirty="0" smtClean="0"/>
              <a:t>Silicon strip detector for g-2 detection</a:t>
            </a: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a:xfrm>
                <a:off x="865414" y="843558"/>
                <a:ext cx="3706587" cy="3989699"/>
              </a:xfrm>
            </p:spPr>
            <p:txBody>
              <a:bodyPr/>
              <a:lstStyle/>
              <a:p>
                <a:pPr marL="0" indent="0">
                  <a:buNone/>
                </a:pPr>
                <a:r>
                  <a:rPr lang="en-US" dirty="0" smtClean="0"/>
                  <a:t>Silicon strip detector for g-2 detection</a:t>
                </a:r>
              </a:p>
              <a:p>
                <a:r>
                  <a:rPr lang="en-US" dirty="0" smtClean="0"/>
                  <a:t>Reconstruction of transverse </a:t>
                </a:r>
                <a:br>
                  <a:rPr lang="en-US" dirty="0" smtClean="0"/>
                </a:br>
                <a:r>
                  <a:rPr lang="en-US" dirty="0" smtClean="0"/>
                  <a:t>positron momentum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5</m:t>
                    </m:r>
                    <m:r>
                      <m:rPr>
                        <m:sty m:val="p"/>
                      </m:rPr>
                      <a:rPr lang="en-US" b="0" i="0" smtClean="0">
                        <a:latin typeface="Cambria Math" panose="02040503050406030204" pitchFamily="18" charset="0"/>
                      </a:rPr>
                      <m:t>MeV</m:t>
                    </m:r>
                    <m:r>
                      <a:rPr lang="en-US" b="0" i="0" smtClean="0">
                        <a:latin typeface="Cambria Math" panose="02040503050406030204" pitchFamily="18" charset="0"/>
                      </a:rPr>
                      <m:t>/</m:t>
                    </m:r>
                    <m:r>
                      <m:rPr>
                        <m:sty m:val="p"/>
                      </m:rPr>
                      <a:rPr lang="en-US" b="0" i="0" smtClean="0">
                        <a:latin typeface="Cambria Math" panose="02040503050406030204" pitchFamily="18" charset="0"/>
                      </a:rPr>
                      <m:t>c</m:t>
                    </m:r>
                  </m:oMath>
                </a14:m>
                <a:r>
                  <a:rPr lang="en-US" dirty="0" smtClean="0"/>
                  <a:t>)</a:t>
                </a:r>
              </a:p>
              <a:p>
                <a:r>
                  <a:rPr lang="en-US" dirty="0" smtClean="0"/>
                  <a:t>Timing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2</m:t>
                    </m:r>
                    <m:r>
                      <m:rPr>
                        <m:sty m:val="p"/>
                      </m:rPr>
                      <a:rPr lang="en-US" b="0" i="0" smtClean="0">
                        <a:latin typeface="Cambria Math" panose="02040503050406030204" pitchFamily="18" charset="0"/>
                      </a:rPr>
                      <m:t>ns</m:t>
                    </m:r>
                  </m:oMath>
                </a14:m>
                <a:endParaRPr lang="en-US" dirty="0" smtClean="0"/>
              </a:p>
              <a:p>
                <a:r>
                  <a:rPr lang="en-US" dirty="0" smtClean="0"/>
                  <a:t>Spatial resolution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r>
                      <a:rPr lang="en-US" b="0" i="1" smtClean="0">
                        <a:latin typeface="Cambria Math" panose="02040503050406030204" pitchFamily="18" charset="0"/>
                      </a:rPr>
                      <m:t>1</m:t>
                    </m:r>
                    <m:r>
                      <m:rPr>
                        <m:sty m:val="p"/>
                      </m:rPr>
                      <a:rPr lang="en-US" b="0" i="0" smtClean="0">
                        <a:latin typeface="Cambria Math" panose="02040503050406030204" pitchFamily="18" charset="0"/>
                      </a:rPr>
                      <m:t>mm</m:t>
                    </m:r>
                  </m:oMath>
                </a14:m>
                <a:r>
                  <a:rPr lang="en-US" b="0" dirty="0" smtClean="0"/>
                  <a:t/>
                </a:r>
                <a:br>
                  <a:rPr lang="en-US" b="0" dirty="0" smtClean="0"/>
                </a:br>
                <a:r>
                  <a:rPr lang="en-US" b="0" dirty="0" smtClean="0"/>
                  <a:t>(lateral)</a:t>
                </a:r>
                <a:endParaRPr lang="en-US" dirty="0" smtClean="0"/>
              </a:p>
              <a:p>
                <a:endParaRPr lang="en-US" dirty="0" smtClean="0"/>
              </a:p>
              <a:p>
                <a:pPr marL="0" indent="0">
                  <a:buNone/>
                </a:pPr>
                <a:endParaRPr lang="en-US" dirty="0">
                  <a:latin typeface="Humanst521 Lt BT" panose="020B0402020204020304" pitchFamily="34" charset="0"/>
                </a:endParaRPr>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xfrm>
                <a:off x="865414" y="843558"/>
                <a:ext cx="3706587" cy="3989699"/>
              </a:xfrm>
              <a:blipFill>
                <a:blip r:embed="rId3"/>
                <a:stretch>
                  <a:fillRect l="-3618" t="-1527"/>
                </a:stretch>
              </a:blipFill>
            </p:spPr>
            <p:txBody>
              <a:bodyPr/>
              <a:lstStyle/>
              <a:p>
                <a:r>
                  <a:rPr lang="en-US">
                    <a:noFill/>
                  </a:rPr>
                  <a:t> </a:t>
                </a:r>
              </a:p>
            </p:txBody>
          </p:sp>
        </mc:Fallback>
      </mc:AlternateContent>
      <p:pic>
        <p:nvPicPr>
          <p:cNvPr id="7" name="Content Placeholder 6"/>
          <p:cNvPicPr>
            <a:picLocks noGrp="1" noChangeAspect="1"/>
          </p:cNvPicPr>
          <p:nvPr>
            <p:ph idx="10"/>
          </p:nvPr>
        </p:nvPicPr>
        <p:blipFill rotWithShape="1">
          <a:blip r:embed="rId4" cstate="screen">
            <a:clrChange>
              <a:clrFrom>
                <a:srgbClr val="1D1D1D"/>
              </a:clrFrom>
              <a:clrTo>
                <a:srgbClr val="1D1D1D">
                  <a:alpha val="0"/>
                </a:srgbClr>
              </a:clrTo>
            </a:clrChange>
            <a:extLst>
              <a:ext uri="{28A0092B-C50C-407E-A947-70E740481C1C}">
                <a14:useLocalDpi xmlns:a14="http://schemas.microsoft.com/office/drawing/2010/main"/>
              </a:ext>
            </a:extLst>
          </a:blip>
          <a:srcRect/>
          <a:stretch/>
        </p:blipFill>
        <p:spPr>
          <a:xfrm>
            <a:off x="5633084" y="1487336"/>
            <a:ext cx="3240360" cy="2902384"/>
          </a:xfrm>
        </p:spPr>
      </p:pic>
      <p:sp>
        <p:nvSpPr>
          <p:cNvPr id="8" name="Slide Number Placeholder 3"/>
          <p:cNvSpPr>
            <a:spLocks noGrp="1"/>
          </p:cNvSpPr>
          <p:nvPr>
            <p:ph type="sldNum" sz="quarter" idx="4294967295"/>
          </p:nvPr>
        </p:nvSpPr>
        <p:spPr>
          <a:xfrm>
            <a:off x="8279607" y="4961132"/>
            <a:ext cx="576262" cy="147637"/>
          </a:xfrm>
        </p:spPr>
        <p:txBody>
          <a:bodyPr/>
          <a:lstStyle/>
          <a:p>
            <a:pPr algn="r">
              <a:defRPr/>
            </a:pPr>
            <a:r>
              <a:rPr lang="de-DE" dirty="0" smtClean="0">
                <a:solidFill>
                  <a:schemeClr val="bg1"/>
                </a:solidFill>
                <a:latin typeface="Humanst521 BT" panose="020B0602020204020204" pitchFamily="34" charset="0"/>
              </a:rPr>
              <a:t>Page </a:t>
            </a:r>
            <a:fld id="{EBC07571-3134-BB4B-B83F-1A9FE18D34F3}" type="slidenum">
              <a:rPr lang="de-DE" smtClean="0">
                <a:solidFill>
                  <a:schemeClr val="bg1"/>
                </a:solidFill>
                <a:latin typeface="Humanst521 BT" panose="020B0602020204020204" pitchFamily="34" charset="0"/>
              </a:rPr>
              <a:pPr algn="r">
                <a:defRPr/>
              </a:pPr>
              <a:t>30</a:t>
            </a:fld>
            <a:endParaRPr lang="de-DE" dirty="0">
              <a:solidFill>
                <a:schemeClr val="bg1"/>
              </a:solidFill>
              <a:latin typeface="Humanst521 BT" panose="020B0602020204020204" pitchFamily="34" charset="0"/>
            </a:endParaRPr>
          </a:p>
        </p:txBody>
      </p:sp>
      <p:sp>
        <p:nvSpPr>
          <p:cNvPr id="10" name="TextBox 9"/>
          <p:cNvSpPr txBox="1"/>
          <p:nvPr/>
        </p:nvSpPr>
        <p:spPr>
          <a:xfrm>
            <a:off x="4067944" y="-596602"/>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endParaRPr lang="en-US" sz="1800" dirty="0" smtClean="0">
              <a:solidFill>
                <a:srgbClr val="000000"/>
              </a:solidFill>
              <a:latin typeface="Humanst521 Lt BT" panose="020B0402020204020304" pitchFamily="34" charset="0"/>
            </a:endParaRPr>
          </a:p>
        </p:txBody>
      </p:sp>
      <p:sp>
        <p:nvSpPr>
          <p:cNvPr id="11" name="TextBox 10"/>
          <p:cNvSpPr txBox="1"/>
          <p:nvPr/>
        </p:nvSpPr>
        <p:spPr>
          <a:xfrm>
            <a:off x="6877892" y="4452289"/>
            <a:ext cx="2016224" cy="414278"/>
          </a:xfrm>
          <a:prstGeom prst="rect">
            <a:avLst/>
          </a:prstGeom>
          <a:noFill/>
        </p:spPr>
        <p:txBody>
          <a:bodyPr wrap="square" lIns="0" tIns="0" rIns="0" bIns="0" rtlCol="0" anchor="b">
            <a:noAutofit/>
          </a:bodyPr>
          <a:lstStyle/>
          <a:p>
            <a:pPr algn="r" eaLnBrk="1" hangingPunct="1">
              <a:lnSpc>
                <a:spcPct val="110000"/>
              </a:lnSpc>
              <a:spcBef>
                <a:spcPct val="0"/>
              </a:spcBef>
              <a:buClr>
                <a:srgbClr val="000000"/>
              </a:buClr>
            </a:pPr>
            <a:r>
              <a:rPr lang="en-US" sz="1800" dirty="0">
                <a:ln w="0"/>
                <a:solidFill>
                  <a:schemeClr val="bg1">
                    <a:lumMod val="95000"/>
                  </a:schemeClr>
                </a:solidFill>
                <a:effectLst>
                  <a:reflection blurRad="6350" stA="53000" endA="300" endPos="35500" dir="5400000" sy="-90000" algn="bl" rotWithShape="0"/>
                </a:effectLst>
                <a:latin typeface="Humanst521 Lt BT" panose="020B0402020204020304" pitchFamily="34" charset="0"/>
              </a:rPr>
              <a:t>Si-Petal detector</a:t>
            </a:r>
          </a:p>
          <a:p>
            <a:pPr algn="r" eaLnBrk="1" hangingPunct="1">
              <a:lnSpc>
                <a:spcPct val="110000"/>
              </a:lnSpc>
              <a:spcBef>
                <a:spcPct val="0"/>
              </a:spcBef>
              <a:buClr>
                <a:srgbClr val="000000"/>
              </a:buClr>
            </a:pPr>
            <a:endParaRPr lang="en-US" sz="1800" dirty="0" smtClean="0">
              <a:solidFill>
                <a:srgbClr val="000000"/>
              </a:solidFill>
              <a:latin typeface="Humanst521 Lt BT" panose="020B0402020204020304" pitchFamily="34" charset="0"/>
            </a:endParaRPr>
          </a:p>
        </p:txBody>
      </p:sp>
    </p:spTree>
    <p:extLst>
      <p:ext uri="{BB962C8B-B14F-4D97-AF65-F5344CB8AC3E}">
        <p14:creationId xmlns:p14="http://schemas.microsoft.com/office/powerpoint/2010/main" val="1342301671"/>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4572001" y="843558"/>
            <a:ext cx="4571999" cy="429994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0"/>
              </a:spcBef>
            </a:pPr>
            <a:endParaRPr lang="en-US" sz="2400" dirty="0">
              <a:ln w="0"/>
              <a:solidFill>
                <a:schemeClr val="bg1">
                  <a:lumMod val="95000"/>
                </a:schemeClr>
              </a:solidFill>
              <a:effectLst>
                <a:reflection blurRad="6350" stA="53000" endA="300" endPos="35500" dir="5400000" sy="-90000" algn="bl" rotWithShape="0"/>
              </a:effectLst>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5" name="Content Placeholder 4"/>
              <p:cNvSpPr>
                <a:spLocks noGrp="1"/>
              </p:cNvSpPr>
              <p:nvPr>
                <p:ph sz="quarter" idx="13"/>
              </p:nvPr>
            </p:nvSpPr>
            <p:spPr>
              <a:xfrm>
                <a:off x="755575" y="825704"/>
                <a:ext cx="3672409" cy="3797917"/>
              </a:xfrm>
            </p:spPr>
            <p:txBody>
              <a:bodyPr/>
              <a:lstStyle/>
              <a:p>
                <a:pPr marL="0" indent="0">
                  <a:buNone/>
                </a:pPr>
                <a:r>
                  <a:rPr lang="en-US" dirty="0" smtClean="0"/>
                  <a:t>Scintillating fiber detector for EDM asymmetry measurement and timing  </a:t>
                </a:r>
              </a:p>
              <a:p>
                <a:r>
                  <a:rPr lang="en-US" dirty="0" smtClean="0"/>
                  <a:t>Horizontal fiber ribbons with </a:t>
                </a:r>
                <a14:m>
                  <m:oMath xmlns:m="http://schemas.openxmlformats.org/officeDocument/2006/math">
                    <m:r>
                      <a:rPr lang="en-US" b="0" i="1" smtClean="0">
                        <a:latin typeface="Cambria Math" panose="02040503050406030204" pitchFamily="18" charset="0"/>
                      </a:rPr>
                      <m:t>250</m:t>
                    </m:r>
                    <m:r>
                      <m:rPr>
                        <m:sty m:val="p"/>
                      </m:rPr>
                      <a:rPr lang="en-US" b="0" i="0" smtClean="0">
                        <a:latin typeface="Cambria Math" panose="02040503050406030204" pitchFamily="18" charset="0"/>
                      </a:rPr>
                      <m:t>μm</m:t>
                    </m:r>
                    <m:r>
                      <a:rPr lang="en-US" b="0" i="1" smtClean="0">
                        <a:latin typeface="Cambria Math" panose="02040503050406030204" pitchFamily="18" charset="0"/>
                      </a:rPr>
                      <m:t> </m:t>
                    </m:r>
                  </m:oMath>
                </a14:m>
                <a:r>
                  <a:rPr lang="en-US" b="0" dirty="0" smtClean="0"/>
                  <a:t/>
                </a:r>
                <a:br>
                  <a:rPr lang="en-US" b="0" dirty="0" smtClean="0"/>
                </a:br>
                <a:r>
                  <a:rPr lang="en-US" b="0" dirty="0" smtClean="0"/>
                  <a:t>pitch and </a:t>
                </a:r>
                <a14:m>
                  <m:oMath xmlns:m="http://schemas.openxmlformats.org/officeDocument/2006/math">
                    <m:r>
                      <a:rPr lang="en-US" b="0" i="1" smtClean="0">
                        <a:latin typeface="Cambria Math" panose="02040503050406030204" pitchFamily="18" charset="0"/>
                      </a:rPr>
                      <m:t>100</m:t>
                    </m:r>
                    <m:r>
                      <m:rPr>
                        <m:sty m:val="p"/>
                      </m:rPr>
                      <a:rPr lang="en-US" b="0" i="0" smtClean="0">
                        <a:latin typeface="Cambria Math" panose="02040503050406030204" pitchFamily="18" charset="0"/>
                      </a:rPr>
                      <m:t>μm</m:t>
                    </m:r>
                  </m:oMath>
                </a14:m>
                <a:r>
                  <a:rPr lang="en-US" b="0" dirty="0" smtClean="0"/>
                  <a:t> resolution</a:t>
                </a:r>
              </a:p>
              <a:p>
                <a:r>
                  <a:rPr lang="en-US" dirty="0" smtClean="0"/>
                  <a:t>Timing resolution </a:t>
                </a:r>
                <a14:m>
                  <m:oMath xmlns:m="http://schemas.openxmlformats.org/officeDocument/2006/math">
                    <m:r>
                      <a:rPr lang="en-US" i="1">
                        <a:latin typeface="Cambria Math" panose="02040503050406030204" pitchFamily="18" charset="0"/>
                      </a:rPr>
                      <m:t>&lt;</m:t>
                    </m:r>
                    <m:r>
                      <a:rPr lang="en-US" b="0" i="0" smtClean="0">
                        <a:latin typeface="Cambria Math" panose="02040503050406030204" pitchFamily="18" charset="0"/>
                      </a:rPr>
                      <m:t>2</m:t>
                    </m:r>
                    <m:r>
                      <m:rPr>
                        <m:sty m:val="p"/>
                      </m:rPr>
                      <a:rPr lang="en-US" b="0" i="0" smtClean="0">
                        <a:latin typeface="Cambria Math" panose="02040503050406030204" pitchFamily="18" charset="0"/>
                      </a:rPr>
                      <m:t>ns</m:t>
                    </m:r>
                    <m:r>
                      <a:rPr lang="en-US" b="0" i="0" smtClean="0">
                        <a:latin typeface="Cambria Math" panose="02040503050406030204" pitchFamily="18" charset="0"/>
                      </a:rPr>
                      <m:t> </m:t>
                    </m:r>
                  </m:oMath>
                </a14:m>
                <a:endParaRPr lang="en-US" b="0" dirty="0" smtClean="0"/>
              </a:p>
              <a:p>
                <a:r>
                  <a:rPr lang="en-US" dirty="0" smtClean="0"/>
                  <a:t>Reconstruction of longitudinal momentum</a:t>
                </a:r>
                <a:endParaRPr lang="en-US" b="0" dirty="0" smtClean="0"/>
              </a:p>
            </p:txBody>
          </p:sp>
        </mc:Choice>
        <mc:Fallback xmlns="">
          <p:sp>
            <p:nvSpPr>
              <p:cNvPr id="5" name="Content Placeholder 4"/>
              <p:cNvSpPr>
                <a:spLocks noGrp="1" noRot="1" noChangeAspect="1" noMove="1" noResize="1" noEditPoints="1" noAdjustHandles="1" noChangeArrowheads="1" noChangeShapeType="1" noTextEdit="1"/>
              </p:cNvSpPr>
              <p:nvPr>
                <p:ph sz="quarter" idx="13"/>
              </p:nvPr>
            </p:nvSpPr>
            <p:spPr>
              <a:xfrm>
                <a:off x="755575" y="825704"/>
                <a:ext cx="3672409" cy="3797917"/>
              </a:xfrm>
              <a:blipFill>
                <a:blip r:embed="rId2"/>
                <a:stretch>
                  <a:fillRect l="-3654" t="-1605" r="-2492"/>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smtClean="0"/>
              <a:t>Scintillating fiber detector for EDM-signal</a:t>
            </a:r>
            <a:endParaRPr lang="en-US" dirty="0"/>
          </a:p>
        </p:txBody>
      </p:sp>
      <p:pic>
        <p:nvPicPr>
          <p:cNvPr id="7" name="Content Placeholder 6"/>
          <p:cNvPicPr>
            <a:picLocks noGrp="1" noChangeAspect="1"/>
          </p:cNvPicPr>
          <p:nvPr>
            <p:ph sz="quarter" idx="18"/>
          </p:nvPr>
        </p:nvPicPr>
        <p:blipFill>
          <a:blip r:embed="rId3" cstate="screen">
            <a:extLst>
              <a:ext uri="{28A0092B-C50C-407E-A947-70E740481C1C}">
                <a14:useLocalDpi xmlns:a14="http://schemas.microsoft.com/office/drawing/2010/main"/>
              </a:ext>
            </a:extLst>
          </a:blip>
          <a:stretch>
            <a:fillRect/>
          </a:stretch>
        </p:blipFill>
        <p:spPr>
          <a:xfrm>
            <a:off x="5454610" y="1003300"/>
            <a:ext cx="2879804" cy="3509963"/>
          </a:xfrm>
        </p:spPr>
      </p:pic>
      <p:sp>
        <p:nvSpPr>
          <p:cNvPr id="4" name="Slide Number Placeholder 3"/>
          <p:cNvSpPr>
            <a:spLocks noGrp="1"/>
          </p:cNvSpPr>
          <p:nvPr>
            <p:ph type="sldNum" sz="quarter" idx="4294967295"/>
          </p:nvPr>
        </p:nvSpPr>
        <p:spPr>
          <a:xfrm>
            <a:off x="8369660" y="4967288"/>
            <a:ext cx="576262" cy="147637"/>
          </a:xfrm>
        </p:spPr>
        <p:txBody>
          <a:bodyPr/>
          <a:lstStyle/>
          <a:p>
            <a:pPr algn="r">
              <a:defRPr/>
            </a:pPr>
            <a:r>
              <a:rPr lang="de-DE" dirty="0" smtClean="0">
                <a:solidFill>
                  <a:schemeClr val="bg1"/>
                </a:solidFill>
                <a:latin typeface="Humanst521 BT" panose="020B0602020204020204" pitchFamily="34" charset="0"/>
              </a:rPr>
              <a:t>Page </a:t>
            </a:r>
            <a:fld id="{EBC07571-3134-BB4B-B83F-1A9FE18D34F3}" type="slidenum">
              <a:rPr lang="de-DE" smtClean="0">
                <a:solidFill>
                  <a:schemeClr val="bg1"/>
                </a:solidFill>
                <a:latin typeface="Humanst521 BT" panose="020B0602020204020204" pitchFamily="34" charset="0"/>
              </a:rPr>
              <a:pPr algn="r">
                <a:defRPr/>
              </a:pPr>
              <a:t>31</a:t>
            </a:fld>
            <a:endParaRPr lang="de-DE" dirty="0">
              <a:solidFill>
                <a:schemeClr val="bg1"/>
              </a:solidFill>
              <a:latin typeface="Humanst521 BT" panose="020B0602020204020204" pitchFamily="34" charset="0"/>
            </a:endParaRPr>
          </a:p>
        </p:txBody>
      </p:sp>
      <p:sp>
        <p:nvSpPr>
          <p:cNvPr id="9" name="TextBox 8"/>
          <p:cNvSpPr txBox="1"/>
          <p:nvPr/>
        </p:nvSpPr>
        <p:spPr>
          <a:xfrm>
            <a:off x="6877892" y="4402905"/>
            <a:ext cx="2016224" cy="220716"/>
          </a:xfrm>
          <a:prstGeom prst="rect">
            <a:avLst/>
          </a:prstGeom>
          <a:noFill/>
        </p:spPr>
        <p:txBody>
          <a:bodyPr wrap="square" lIns="0" tIns="0" rIns="0" bIns="0" rtlCol="0" anchor="b">
            <a:noAutofit/>
          </a:bodyPr>
          <a:lstStyle/>
          <a:p>
            <a:pPr algn="r" eaLnBrk="1" hangingPunct="1">
              <a:lnSpc>
                <a:spcPct val="110000"/>
              </a:lnSpc>
              <a:spcBef>
                <a:spcPct val="0"/>
              </a:spcBef>
              <a:buClr>
                <a:srgbClr val="000000"/>
              </a:buClr>
            </a:pPr>
            <a:r>
              <a:rPr lang="en-US" sz="1800" dirty="0" err="1" smtClean="0">
                <a:ln w="0"/>
                <a:solidFill>
                  <a:schemeClr val="bg1">
                    <a:lumMod val="95000"/>
                  </a:schemeClr>
                </a:solidFill>
                <a:effectLst>
                  <a:reflection blurRad="6350" stA="53000" endA="300" endPos="35500" dir="5400000" sy="-90000" algn="bl" rotWithShape="0"/>
                </a:effectLst>
                <a:latin typeface="Humanst521 Lt BT" panose="020B0402020204020304" pitchFamily="34" charset="0"/>
              </a:rPr>
              <a:t>SciFi</a:t>
            </a:r>
            <a:r>
              <a:rPr lang="en-US" sz="1800" dirty="0" smtClean="0">
                <a:ln w="0"/>
                <a:solidFill>
                  <a:schemeClr val="bg1">
                    <a:lumMod val="95000"/>
                  </a:schemeClr>
                </a:solidFill>
                <a:effectLst>
                  <a:reflection blurRad="6350" stA="53000" endA="300" endPos="35500" dir="5400000" sy="-90000" algn="bl" rotWithShape="0"/>
                </a:effectLst>
                <a:latin typeface="Humanst521 Lt BT" panose="020B0402020204020304" pitchFamily="34" charset="0"/>
              </a:rPr>
              <a:t>-EDM detector</a:t>
            </a:r>
            <a:endParaRPr lang="en-US" sz="1800" dirty="0" smtClean="0">
              <a:solidFill>
                <a:srgbClr val="000000"/>
              </a:solidFill>
              <a:latin typeface="Humanst521 Lt BT" panose="020B0402020204020304" pitchFamily="34" charset="0"/>
            </a:endParaRP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1559" y="2643758"/>
            <a:ext cx="3672409" cy="2504394"/>
          </a:xfrm>
          <a:prstGeom prst="rect">
            <a:avLst/>
          </a:prstGeom>
        </p:spPr>
      </p:pic>
    </p:spTree>
    <p:extLst>
      <p:ext uri="{BB962C8B-B14F-4D97-AF65-F5344CB8AC3E}">
        <p14:creationId xmlns:p14="http://schemas.microsoft.com/office/powerpoint/2010/main" val="1567172169"/>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3"/>
          </p:nvPr>
        </p:nvPicPr>
        <p:blipFill rotWithShape="1">
          <a:blip r:embed="rId2" cstate="print">
            <a:extLst>
              <a:ext uri="{28A0092B-C50C-407E-A947-70E740481C1C}">
                <a14:useLocalDpi xmlns:a14="http://schemas.microsoft.com/office/drawing/2010/main"/>
              </a:ext>
            </a:extLst>
          </a:blip>
          <a:srcRect/>
          <a:stretch/>
        </p:blipFill>
        <p:spPr>
          <a:xfrm>
            <a:off x="6525430" y="771550"/>
            <a:ext cx="1797952" cy="2006051"/>
          </a:xfrm>
        </p:spPr>
      </p:pic>
      <p:sp>
        <p:nvSpPr>
          <p:cNvPr id="3" name="Slide Number Placeholder 2"/>
          <p:cNvSpPr>
            <a:spLocks noGrp="1"/>
          </p:cNvSpPr>
          <p:nvPr>
            <p:ph type="sldNum" sz="quarter" idx="17"/>
          </p:nvPr>
        </p:nvSpPr>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32</a:t>
            </a:fld>
            <a:endParaRPr lang="de-DE" dirty="0">
              <a:latin typeface="Humanst521 BT" panose="020B0602020204020204" pitchFamily="34" charset="0"/>
            </a:endParaRPr>
          </a:p>
        </p:txBody>
      </p:sp>
      <p:sp>
        <p:nvSpPr>
          <p:cNvPr id="4" name="Title 3"/>
          <p:cNvSpPr>
            <a:spLocks noGrp="1"/>
          </p:cNvSpPr>
          <p:nvPr>
            <p:ph type="title"/>
          </p:nvPr>
        </p:nvSpPr>
        <p:spPr/>
        <p:txBody>
          <a:bodyPr/>
          <a:lstStyle/>
          <a:p>
            <a:r>
              <a:rPr lang="en-US" dirty="0" smtClean="0"/>
              <a:t>Surface muons for phase-1</a:t>
            </a:r>
            <a:endParaRPr lang="en-US" dirty="0"/>
          </a:p>
        </p:txBody>
      </p:sp>
      <p:pic>
        <p:nvPicPr>
          <p:cNvPr id="7" name="Content Placeholder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08104" y="2787774"/>
            <a:ext cx="3125206" cy="2283274"/>
          </a:xfrm>
          <a:prstGeom prst="rect">
            <a:avLst/>
          </a:prstGeom>
        </p:spPr>
      </p:pic>
      <mc:AlternateContent xmlns:mc="http://schemas.openxmlformats.org/markup-compatibility/2006" xmlns:a14="http://schemas.microsoft.com/office/drawing/2010/main">
        <mc:Choice Requires="a14">
          <p:sp>
            <p:nvSpPr>
              <p:cNvPr id="9" name="Content Placeholder 3"/>
              <p:cNvSpPr>
                <a:spLocks noGrp="1"/>
              </p:cNvSpPr>
              <p:nvPr>
                <p:ph sz="quarter" idx="18"/>
              </p:nvPr>
            </p:nvSpPr>
            <p:spPr>
              <a:xfrm>
                <a:off x="1042988" y="1003300"/>
                <a:ext cx="3781425" cy="3509963"/>
              </a:xfrm>
            </p:spPr>
            <p:txBody>
              <a:bodyPr/>
              <a:lstStyle/>
              <a:p>
                <a:pPr marL="0" indent="0">
                  <a:buNone/>
                </a:pPr>
                <a:r>
                  <a:rPr lang="en-US" dirty="0" smtClean="0"/>
                  <a:t>Horizontal Emittance: </a:t>
                </a:r>
                <a14:m>
                  <m:oMath xmlns:m="http://schemas.openxmlformats.org/officeDocument/2006/math">
                    <m:r>
                      <a:rPr lang="en-US" i="1" dirty="0" smtClean="0">
                        <a:latin typeface="Cambria Math" panose="02040503050406030204" pitchFamily="18" charset="0"/>
                      </a:rPr>
                      <m:t>2</m:t>
                    </m:r>
                    <m:r>
                      <a:rPr lang="en-US" b="0" i="1" dirty="0" smtClean="0">
                        <a:latin typeface="Cambria Math" panose="02040503050406030204" pitchFamily="18" charset="0"/>
                      </a:rPr>
                      <m:t>00</m:t>
                    </m:r>
                    <m:r>
                      <a:rPr lang="en-US" b="0" i="1" smtClean="0">
                        <a:latin typeface="Cambria Math" panose="02040503050406030204" pitchFamily="18" charset="0"/>
                      </a:rPr>
                      <m:t> </m:t>
                    </m:r>
                    <m:r>
                      <a:rPr lang="en-US" b="0" i="1" smtClean="0">
                        <a:latin typeface="Cambria Math" panose="02040503050406030204" pitchFamily="18" charset="0"/>
                      </a:rPr>
                      <m:t>𝜋</m:t>
                    </m:r>
                    <m:r>
                      <m:rPr>
                        <m:sty m:val="p"/>
                      </m:rPr>
                      <a:rPr lang="en-US" b="0" i="0" smtClean="0">
                        <a:latin typeface="Cambria Math" panose="02040503050406030204" pitchFamily="18" charset="0"/>
                      </a:rPr>
                      <m:t>mm</m:t>
                    </m:r>
                    <m:r>
                      <a:rPr lang="en-US" b="0" i="0" smtClean="0">
                        <a:latin typeface="Cambria Math" panose="02040503050406030204" pitchFamily="18" charset="0"/>
                      </a:rPr>
                      <m:t> </m:t>
                    </m:r>
                    <m:r>
                      <m:rPr>
                        <m:sty m:val="p"/>
                      </m:rPr>
                      <a:rPr lang="en-US" b="0" i="0" smtClean="0">
                        <a:latin typeface="Cambria Math" panose="02040503050406030204" pitchFamily="18" charset="0"/>
                      </a:rPr>
                      <m:t>mrad</m:t>
                    </m:r>
                  </m:oMath>
                </a14:m>
                <a:endParaRPr lang="en-US" b="0" dirty="0" smtClean="0"/>
              </a:p>
              <a:p>
                <a:pPr marL="0" indent="0">
                  <a:buNone/>
                </a:pPr>
                <a:r>
                  <a:rPr lang="en-US" dirty="0" smtClean="0"/>
                  <a:t>Vertical Emittance: </a:t>
                </a:r>
                <a14:m>
                  <m:oMath xmlns:m="http://schemas.openxmlformats.org/officeDocument/2006/math">
                    <m:r>
                      <a:rPr lang="en-US" i="1">
                        <a:latin typeface="Cambria Math" panose="02040503050406030204" pitchFamily="18" charset="0"/>
                      </a:rPr>
                      <m:t>1</m:t>
                    </m:r>
                    <m:r>
                      <a:rPr lang="en-US" b="0" i="1" smtClean="0">
                        <a:latin typeface="Cambria Math" panose="02040503050406030204" pitchFamily="18" charset="0"/>
                      </a:rPr>
                      <m:t>70</m:t>
                    </m:r>
                    <m:r>
                      <a:rPr lang="en-US" b="0" i="1" smtClean="0">
                        <a:latin typeface="Cambria Math" panose="02040503050406030204" pitchFamily="18" charset="0"/>
                      </a:rPr>
                      <m:t> </m:t>
                    </m:r>
                    <m:r>
                      <a:rPr lang="en-US" b="0" i="1" smtClean="0">
                        <a:latin typeface="Cambria Math" panose="02040503050406030204" pitchFamily="18" charset="0"/>
                      </a:rPr>
                      <m:t>𝜋</m:t>
                    </m:r>
                    <m:r>
                      <a:rPr lang="en-US" b="0" i="1" smtClean="0">
                        <a:latin typeface="Cambria Math" panose="02040503050406030204" pitchFamily="18" charset="0"/>
                      </a:rPr>
                      <m:t> </m:t>
                    </m:r>
                    <m:r>
                      <m:rPr>
                        <m:sty m:val="p"/>
                      </m:rPr>
                      <a:rPr lang="de-CH" b="0" i="0" smtClean="0">
                        <a:latin typeface="Cambria Math" panose="02040503050406030204" pitchFamily="18" charset="0"/>
                      </a:rPr>
                      <m:t>mm</m:t>
                    </m:r>
                    <m:r>
                      <a:rPr lang="de-CH" b="0" i="0" smtClean="0">
                        <a:latin typeface="Cambria Math" panose="02040503050406030204" pitchFamily="18" charset="0"/>
                      </a:rPr>
                      <m:t> </m:t>
                    </m:r>
                    <m:r>
                      <m:rPr>
                        <m:sty m:val="p"/>
                      </m:rPr>
                      <a:rPr lang="de-CH" b="0" i="0" smtClean="0">
                        <a:latin typeface="Cambria Math" panose="02040503050406030204" pitchFamily="18" charset="0"/>
                      </a:rPr>
                      <m:t>mrad</m:t>
                    </m:r>
                  </m:oMath>
                </a14:m>
                <a:endParaRPr lang="en-US" dirty="0" smtClean="0"/>
              </a:p>
              <a:p>
                <a:r>
                  <a:rPr lang="en-US" dirty="0" smtClean="0"/>
                  <a:t>Beam rate about </a:t>
                </a:r>
                <a14:m>
                  <m:oMath xmlns:m="http://schemas.openxmlformats.org/officeDocument/2006/math">
                    <m:r>
                      <a:rPr lang="en-US" i="1">
                        <a:latin typeface="Cambria Math" panose="02040503050406030204" pitchFamily="18" charset="0"/>
                      </a:rPr>
                      <m:t>4</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6</m:t>
                        </m:r>
                      </m:sup>
                    </m:sSup>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s</m:t>
                        </m:r>
                      </m:e>
                      <m:sup>
                        <m:r>
                          <a:rPr lang="en-US" b="0" i="1" smtClean="0">
                            <a:latin typeface="Cambria Math" panose="02040503050406030204" pitchFamily="18" charset="0"/>
                          </a:rPr>
                          <m:t>−</m:t>
                        </m:r>
                        <m:r>
                          <a:rPr lang="en-US" b="0" i="1" smtClean="0">
                            <a:latin typeface="Cambria Math" panose="02040503050406030204" pitchFamily="18" charset="0"/>
                          </a:rPr>
                          <m:t>1</m:t>
                        </m:r>
                      </m:sup>
                    </m:sSup>
                  </m:oMath>
                </a14:m>
                <a:endParaRPr lang="en-US" dirty="0"/>
              </a:p>
              <a:p>
                <a:r>
                  <a:rPr lang="en-US" dirty="0" smtClean="0"/>
                  <a:t>Acceptance phase space:</a:t>
                </a:r>
              </a:p>
              <a:p>
                <a:pPr lvl="1"/>
                <a:r>
                  <a:rPr lang="en-US" dirty="0" smtClean="0"/>
                  <a:t>High transmission through channel 3%</a:t>
                </a:r>
              </a:p>
              <a:p>
                <a:pPr lvl="1"/>
                <a:r>
                  <a:rPr lang="en-US" dirty="0" smtClean="0"/>
                  <a:t>Injection efficiency about 0.4%</a:t>
                </a:r>
              </a:p>
              <a:p>
                <a:pPr lvl="1"/>
                <a:r>
                  <a:rPr lang="en-US" dirty="0" smtClean="0"/>
                  <a:t>Expected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𝜇</m:t>
                        </m:r>
                      </m:e>
                      <m:sup>
                        <m:r>
                          <a:rPr lang="en-US" b="0" i="1" smtClean="0">
                            <a:latin typeface="Cambria Math" panose="02040503050406030204" pitchFamily="18" charset="0"/>
                          </a:rPr>
                          <m:t>+</m:t>
                        </m:r>
                      </m:sup>
                    </m:sSup>
                  </m:oMath>
                </a14:m>
                <a:r>
                  <a:rPr lang="en-US" dirty="0" smtClean="0"/>
                  <a:t> storage rate 2kHz</a:t>
                </a:r>
              </a:p>
              <a:p>
                <a:pPr lvl="1"/>
                <a:r>
                  <a:rPr lang="en-US" dirty="0" smtClean="0"/>
                  <a:t>Expected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oMath>
                </a14:m>
                <a:r>
                  <a:rPr lang="en-US" dirty="0" smtClean="0"/>
                  <a:t> detection rate 0.5kHz</a:t>
                </a:r>
              </a:p>
              <a:p>
                <a:pPr marL="0" indent="0">
                  <a:buNone/>
                </a:pPr>
                <a:endParaRPr lang="en-US" dirty="0"/>
              </a:p>
              <a:p>
                <a:r>
                  <a:rPr lang="en-US" dirty="0" smtClean="0"/>
                  <a:t>Moderate E field 3kV/cm</a:t>
                </a:r>
              </a:p>
              <a:p>
                <a:pPr lvl="1"/>
                <a:endParaRPr lang="en-US" dirty="0"/>
              </a:p>
            </p:txBody>
          </p:sp>
        </mc:Choice>
        <mc:Fallback xmlns="">
          <p:sp>
            <p:nvSpPr>
              <p:cNvPr id="9" name="Content Placeholder 3"/>
              <p:cNvSpPr>
                <a:spLocks noGrp="1" noRot="1" noChangeAspect="1" noMove="1" noResize="1" noEditPoints="1" noAdjustHandles="1" noChangeArrowheads="1" noChangeShapeType="1" noTextEdit="1"/>
              </p:cNvSpPr>
              <p:nvPr>
                <p:ph sz="quarter" idx="18"/>
              </p:nvPr>
            </p:nvSpPr>
            <p:spPr>
              <a:xfrm>
                <a:off x="1042988" y="1003300"/>
                <a:ext cx="3781425" cy="3509963"/>
              </a:xfrm>
              <a:blipFill>
                <a:blip r:embed="rId4"/>
                <a:stretch>
                  <a:fillRect l="-3387" t="-1739"/>
                </a:stretch>
              </a:blipFill>
            </p:spPr>
            <p:txBody>
              <a:bodyPr/>
              <a:lstStyle/>
              <a:p>
                <a:r>
                  <a:rPr lang="en-US">
                    <a:noFill/>
                  </a:rPr>
                  <a:t> </a:t>
                </a:r>
              </a:p>
            </p:txBody>
          </p:sp>
        </mc:Fallback>
      </mc:AlternateContent>
    </p:spTree>
    <p:extLst>
      <p:ext uri="{BB962C8B-B14F-4D97-AF65-F5344CB8AC3E}">
        <p14:creationId xmlns:p14="http://schemas.microsoft.com/office/powerpoint/2010/main" val="732674582"/>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Systematic studies (example)</a:t>
            </a:r>
            <a:endParaRPr lang="en-US" dirty="0"/>
          </a:p>
        </p:txBody>
      </p:sp>
      <p:sp>
        <p:nvSpPr>
          <p:cNvPr id="4" name="Slide Number Placeholder 3"/>
          <p:cNvSpPr>
            <a:spLocks noGrp="1"/>
          </p:cNvSpPr>
          <p:nvPr>
            <p:ph type="sldNum" sz="quarter" idx="16"/>
          </p:nvPr>
        </p:nvSpPr>
        <p:spPr>
          <a:xfrm>
            <a:off x="8409275" y="4918735"/>
            <a:ext cx="575742" cy="147638"/>
          </a:xfrm>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33</a:t>
            </a:fld>
            <a:endParaRPr lang="de-DE" dirty="0">
              <a:latin typeface="Humanst521 BT" panose="020B0602020204020204" pitchFamily="34" charset="0"/>
            </a:endParaRPr>
          </a:p>
        </p:txBody>
      </p:sp>
      <p:sp>
        <p:nvSpPr>
          <p:cNvPr id="5" name="PlaceHolder 1"/>
          <p:cNvSpPr>
            <a:spLocks noGrp="1"/>
          </p:cNvSpPr>
          <p:nvPr>
            <p:ph sz="quarter" idx="13"/>
          </p:nvPr>
        </p:nvSpPr>
        <p:spPr>
          <a:xfrm>
            <a:off x="683568" y="1053508"/>
            <a:ext cx="3888432" cy="3509963"/>
          </a:xfrm>
          <a:prstGeom prst="rect">
            <a:avLst/>
          </a:prstGeom>
          <a:noFill/>
          <a:ln w="0">
            <a:noFill/>
          </a:ln>
        </p:spPr>
        <p:txBody>
          <a:bodyPr lIns="0" tIns="0" rIns="0" bIns="0" anchor="t">
            <a:noAutofit/>
          </a:bodyPr>
          <a:lstStyle/>
          <a:p>
            <a:pPr marL="216000" indent="-216000">
              <a:lnSpc>
                <a:spcPct val="110000"/>
              </a:lnSpc>
              <a:spcBef>
                <a:spcPts val="1440"/>
              </a:spcBef>
              <a:buClr>
                <a:srgbClr val="000000"/>
              </a:buClr>
              <a:buSzPct val="45000"/>
              <a:buFont typeface="Wingdings" charset="2"/>
              <a:buChar char=""/>
              <a:tabLst>
                <a:tab pos="0" algn="l"/>
              </a:tabLst>
            </a:pPr>
            <a:r>
              <a:rPr lang="en-GB" sz="1600" b="0" strike="noStrike" spc="-1" dirty="0">
                <a:solidFill>
                  <a:srgbClr val="000000"/>
                </a:solidFill>
                <a:latin typeface="Humanst521 Lt BT" panose="020B0402020204020304" pitchFamily="34" charset="0"/>
                <a:ea typeface="Calibri"/>
              </a:rPr>
              <a:t>Systematic effects: all effects that lead to a </a:t>
            </a:r>
            <a:r>
              <a:rPr lang="en-GB" sz="1600" b="1" i="1" strike="noStrike" spc="-1" dirty="0">
                <a:solidFill>
                  <a:srgbClr val="000000"/>
                </a:solidFill>
                <a:latin typeface="Humanst521 Lt BT" panose="020B0402020204020304" pitchFamily="34" charset="0"/>
                <a:ea typeface="Calibri"/>
              </a:rPr>
              <a:t>real</a:t>
            </a:r>
            <a:r>
              <a:rPr lang="en-GB" sz="1600" b="0" strike="noStrike" spc="-1" dirty="0">
                <a:solidFill>
                  <a:srgbClr val="000000"/>
                </a:solidFill>
                <a:latin typeface="Humanst521 Lt BT" panose="020B0402020204020304" pitchFamily="34" charset="0"/>
                <a:ea typeface="Calibri"/>
              </a:rPr>
              <a:t> or </a:t>
            </a:r>
            <a:r>
              <a:rPr lang="en-GB" sz="1600" b="1" i="1" strike="noStrike" spc="-1" dirty="0">
                <a:solidFill>
                  <a:srgbClr val="000000"/>
                </a:solidFill>
                <a:latin typeface="Humanst521 Lt BT" panose="020B0402020204020304" pitchFamily="34" charset="0"/>
                <a:ea typeface="Calibri"/>
              </a:rPr>
              <a:t>apparent</a:t>
            </a:r>
            <a:r>
              <a:rPr lang="en-GB" sz="1600" b="0" strike="noStrike" spc="-1" dirty="0">
                <a:solidFill>
                  <a:srgbClr val="000000"/>
                </a:solidFill>
                <a:latin typeface="Humanst521 Lt BT" panose="020B0402020204020304" pitchFamily="34" charset="0"/>
                <a:ea typeface="Calibri"/>
              </a:rPr>
              <a:t> precession of the spin around the radial axis that are not related to the EDM </a:t>
            </a:r>
            <a:endParaRPr lang="en-GB" sz="1600" b="0" strike="noStrike" spc="-1" dirty="0">
              <a:latin typeface="Humanst521 Lt BT" panose="020B0402020204020304" pitchFamily="34" charset="0"/>
            </a:endParaRPr>
          </a:p>
          <a:p>
            <a:pPr marL="216000" indent="-216000">
              <a:lnSpc>
                <a:spcPct val="110000"/>
              </a:lnSpc>
              <a:spcBef>
                <a:spcPts val="1440"/>
              </a:spcBef>
              <a:buClr>
                <a:srgbClr val="000000"/>
              </a:buClr>
              <a:buSzPct val="45000"/>
              <a:buFont typeface="Wingdings" charset="2"/>
              <a:buChar char=""/>
              <a:tabLst>
                <a:tab pos="0" algn="l"/>
              </a:tabLst>
            </a:pPr>
            <a:r>
              <a:rPr lang="en-GB" sz="1600" b="0" strike="noStrike" spc="-1" dirty="0">
                <a:solidFill>
                  <a:srgbClr val="000000"/>
                </a:solidFill>
                <a:latin typeface="Humanst521 Lt BT" panose="020B0402020204020304" pitchFamily="34" charset="0"/>
                <a:ea typeface="Calibri"/>
              </a:rPr>
              <a:t>Major sources of systematic effects in the frozen spin technique:</a:t>
            </a:r>
            <a:endParaRPr lang="en-GB" sz="1600" b="0" strike="noStrike" spc="-1" dirty="0">
              <a:latin typeface="Humanst521 Lt BT" panose="020B0402020204020304" pitchFamily="34" charset="0"/>
            </a:endParaRPr>
          </a:p>
          <a:p>
            <a:pPr marL="432000" lvl="1" indent="-216000">
              <a:lnSpc>
                <a:spcPct val="100000"/>
              </a:lnSpc>
              <a:spcBef>
                <a:spcPts val="1134"/>
              </a:spcBef>
              <a:buClr>
                <a:srgbClr val="000000"/>
              </a:buClr>
              <a:buSzPct val="45000"/>
              <a:buFont typeface="Wingdings" charset="2"/>
              <a:buChar char=""/>
              <a:tabLst>
                <a:tab pos="0" algn="l"/>
              </a:tabLst>
            </a:pPr>
            <a:r>
              <a:rPr lang="en-GB" sz="1600" b="0" strike="noStrike" spc="-1" dirty="0" smtClean="0">
                <a:solidFill>
                  <a:srgbClr val="000000"/>
                </a:solidFill>
                <a:latin typeface="Humanst521 Lt BT" panose="020B0402020204020304" pitchFamily="34" charset="0"/>
                <a:ea typeface="Calibri"/>
              </a:rPr>
              <a:t>Coupling of the magnetic moment with the EM fields of the experimental setup (</a:t>
            </a:r>
            <a:r>
              <a:rPr lang="en-GB" sz="1600" b="1" i="1" strike="noStrike" spc="-1" dirty="0" smtClean="0">
                <a:solidFill>
                  <a:srgbClr val="000000"/>
                </a:solidFill>
                <a:latin typeface="Humanst521 Lt BT" panose="020B0402020204020304" pitchFamily="34" charset="0"/>
                <a:ea typeface="Calibri"/>
              </a:rPr>
              <a:t>real</a:t>
            </a:r>
            <a:r>
              <a:rPr lang="en-GB" sz="1600" b="0" strike="noStrike" spc="-1" dirty="0" smtClean="0">
                <a:solidFill>
                  <a:srgbClr val="000000"/>
                </a:solidFill>
                <a:latin typeface="Humanst521 Lt BT" panose="020B0402020204020304" pitchFamily="34" charset="0"/>
                <a:ea typeface="Calibri"/>
              </a:rPr>
              <a:t>)</a:t>
            </a:r>
            <a:endParaRPr lang="en-GB" sz="1600" b="0" strike="noStrike" spc="-1" dirty="0" smtClean="0">
              <a:latin typeface="Humanst521 Lt BT" panose="020B0402020204020304" pitchFamily="34" charset="0"/>
            </a:endParaRPr>
          </a:p>
          <a:p>
            <a:pPr marL="432000" lvl="1" indent="-216000">
              <a:lnSpc>
                <a:spcPct val="100000"/>
              </a:lnSpc>
              <a:spcBef>
                <a:spcPts val="1134"/>
              </a:spcBef>
              <a:buClr>
                <a:srgbClr val="000000"/>
              </a:buClr>
              <a:buSzPct val="45000"/>
              <a:buFont typeface="Wingdings" charset="2"/>
              <a:buChar char=""/>
              <a:tabLst>
                <a:tab pos="0" algn="l"/>
              </a:tabLst>
            </a:pPr>
            <a:r>
              <a:rPr lang="en-GB" sz="1600" b="0" strike="noStrike" spc="-1" dirty="0" smtClean="0">
                <a:solidFill>
                  <a:srgbClr val="000000"/>
                </a:solidFill>
                <a:latin typeface="Humanst521 Lt BT" panose="020B0402020204020304" pitchFamily="34" charset="0"/>
                <a:ea typeface="Calibri"/>
              </a:rPr>
              <a:t>Early </a:t>
            </a:r>
            <a:r>
              <a:rPr lang="en-GB" sz="1600" b="0" strike="noStrike" spc="-1" dirty="0">
                <a:solidFill>
                  <a:srgbClr val="000000"/>
                </a:solidFill>
                <a:latin typeface="Humanst521 Lt BT" panose="020B0402020204020304" pitchFamily="34" charset="0"/>
                <a:ea typeface="Calibri"/>
              </a:rPr>
              <a:t>to late variation of detection efficiency of the EDM detectors (</a:t>
            </a:r>
            <a:r>
              <a:rPr lang="en-GB" sz="1600" b="1" i="1" strike="noStrike" spc="-1" dirty="0">
                <a:solidFill>
                  <a:srgbClr val="000000"/>
                </a:solidFill>
                <a:latin typeface="Humanst521 Lt BT" panose="020B0402020204020304" pitchFamily="34" charset="0"/>
                <a:ea typeface="Calibri"/>
              </a:rPr>
              <a:t>apparent</a:t>
            </a:r>
            <a:r>
              <a:rPr lang="en-GB" sz="1600" b="0" strike="noStrike" spc="-1" dirty="0" smtClean="0">
                <a:solidFill>
                  <a:srgbClr val="000000"/>
                </a:solidFill>
                <a:latin typeface="Humanst521 Lt BT" panose="020B0402020204020304" pitchFamily="34" charset="0"/>
                <a:ea typeface="Calibri"/>
              </a:rPr>
              <a:t>)</a:t>
            </a:r>
            <a:endParaRPr lang="en-GB" sz="1600" b="0" strike="noStrike" spc="-1" dirty="0">
              <a:latin typeface="Humanst521 Lt BT" panose="020B0402020204020304" pitchFamily="34" charset="0"/>
            </a:endParaRPr>
          </a:p>
        </p:txBody>
      </p:sp>
      <p:pic>
        <p:nvPicPr>
          <p:cNvPr id="24" name="Picture 23"/>
          <p:cNvPicPr/>
          <p:nvPr/>
        </p:nvPicPr>
        <p:blipFill>
          <a:blip r:embed="rId3" cstate="print">
            <a:extLst>
              <a:ext uri="{28A0092B-C50C-407E-A947-70E740481C1C}">
                <a14:useLocalDpi xmlns:a14="http://schemas.microsoft.com/office/drawing/2010/main"/>
              </a:ext>
            </a:extLst>
          </a:blip>
          <a:stretch/>
        </p:blipFill>
        <p:spPr>
          <a:xfrm>
            <a:off x="769305" y="4051679"/>
            <a:ext cx="4462376" cy="830880"/>
          </a:xfrm>
          <a:prstGeom prst="rect">
            <a:avLst/>
          </a:prstGeom>
          <a:ln w="0">
            <a:noFill/>
          </a:ln>
        </p:spPr>
      </p:pic>
      <p:grpSp>
        <p:nvGrpSpPr>
          <p:cNvPr id="25" name="Group 24"/>
          <p:cNvGrpSpPr/>
          <p:nvPr/>
        </p:nvGrpSpPr>
        <p:grpSpPr>
          <a:xfrm>
            <a:off x="6111161" y="3650940"/>
            <a:ext cx="2272320" cy="1180440"/>
            <a:chOff x="5953320" y="4098600"/>
            <a:chExt cx="2272320" cy="1180440"/>
          </a:xfrm>
        </p:grpSpPr>
        <p:sp>
          <p:nvSpPr>
            <p:cNvPr id="27" name="Oval 26"/>
            <p:cNvSpPr/>
            <p:nvPr/>
          </p:nvSpPr>
          <p:spPr>
            <a:xfrm>
              <a:off x="5953320" y="4098600"/>
              <a:ext cx="2272320" cy="718920"/>
            </a:xfrm>
            <a:prstGeom prst="ellipse">
              <a:avLst/>
            </a:prstGeom>
            <a:noFill/>
            <a:ln w="18360">
              <a:solidFill>
                <a:srgbClr val="3465A4"/>
              </a:solidFill>
              <a:round/>
            </a:ln>
          </p:spPr>
          <p:style>
            <a:lnRef idx="0">
              <a:scrgbClr r="0" g="0" b="0"/>
            </a:lnRef>
            <a:fillRef idx="0">
              <a:scrgbClr r="0" g="0" b="0"/>
            </a:fillRef>
            <a:effectRef idx="0">
              <a:scrgbClr r="0" g="0" b="0"/>
            </a:effectRef>
            <a:fontRef idx="minor"/>
          </p:style>
        </p:sp>
        <p:sp>
          <p:nvSpPr>
            <p:cNvPr id="28" name="Straight Connector 27"/>
            <p:cNvSpPr/>
            <p:nvPr/>
          </p:nvSpPr>
          <p:spPr>
            <a:xfrm>
              <a:off x="6464160" y="4759920"/>
              <a:ext cx="621360" cy="13536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sp>
          <p:nvSpPr>
            <p:cNvPr id="29" name="Straight Connector 28"/>
            <p:cNvSpPr/>
            <p:nvPr/>
          </p:nvSpPr>
          <p:spPr>
            <a:xfrm flipV="1">
              <a:off x="6464160" y="4241160"/>
              <a:ext cx="360" cy="51876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sp>
          <p:nvSpPr>
            <p:cNvPr id="30" name="Straight Connector 29"/>
            <p:cNvSpPr/>
            <p:nvPr/>
          </p:nvSpPr>
          <p:spPr>
            <a:xfrm flipV="1">
              <a:off x="6464160" y="4591440"/>
              <a:ext cx="299520" cy="16848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sp>
          <p:nvSpPr>
            <p:cNvPr id="31" name="Oval 30"/>
            <p:cNvSpPr/>
            <p:nvPr/>
          </p:nvSpPr>
          <p:spPr>
            <a:xfrm>
              <a:off x="6435720" y="4722120"/>
              <a:ext cx="60120" cy="64800"/>
            </a:xfrm>
            <a:prstGeom prst="ellipse">
              <a:avLst/>
            </a:prstGeom>
            <a:solidFill>
              <a:srgbClr val="FF3838"/>
            </a:solidFill>
            <a:ln w="0">
              <a:noFill/>
            </a:ln>
          </p:spPr>
          <p:style>
            <a:lnRef idx="0">
              <a:scrgbClr r="0" g="0" b="0"/>
            </a:lnRef>
            <a:fillRef idx="0">
              <a:scrgbClr r="0" g="0" b="0"/>
            </a:fillRef>
            <a:effectRef idx="0">
              <a:scrgbClr r="0" g="0" b="0"/>
            </a:effectRef>
            <a:fontRef idx="minor"/>
          </p:style>
        </p:sp>
        <p:sp>
          <p:nvSpPr>
            <p:cNvPr id="32" name="Rectangle 31"/>
            <p:cNvSpPr/>
            <p:nvPr/>
          </p:nvSpPr>
          <p:spPr>
            <a:xfrm>
              <a:off x="6603120" y="4404960"/>
              <a:ext cx="344520" cy="384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050" b="0" i="1" strike="noStrike" spc="-1" dirty="0">
                  <a:solidFill>
                    <a:srgbClr val="000000"/>
                  </a:solidFill>
                  <a:latin typeface="Cambria Math" panose="02040503050406030204" pitchFamily="18" charset="0"/>
                  <a:ea typeface="Cambria Math" panose="02040503050406030204" pitchFamily="18" charset="0"/>
                </a:rPr>
                <a:t>x</a:t>
              </a:r>
              <a:endParaRPr lang="en-GB" sz="1050" b="0" strike="noStrike" spc="-1" dirty="0">
                <a:latin typeface="Cambria Math" panose="02040503050406030204" pitchFamily="18" charset="0"/>
                <a:ea typeface="Cambria Math" panose="02040503050406030204" pitchFamily="18" charset="0"/>
              </a:endParaRPr>
            </a:p>
          </p:txBody>
        </p:sp>
        <p:sp>
          <p:nvSpPr>
            <p:cNvPr id="33" name="Rectangle 32"/>
            <p:cNvSpPr/>
            <p:nvPr/>
          </p:nvSpPr>
          <p:spPr>
            <a:xfrm>
              <a:off x="6476760" y="4210560"/>
              <a:ext cx="345960" cy="384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050" b="0" i="1" strike="noStrike" spc="-1" dirty="0">
                  <a:solidFill>
                    <a:srgbClr val="000000"/>
                  </a:solidFill>
                  <a:latin typeface="Cambria Math" panose="02040503050406030204" pitchFamily="18" charset="0"/>
                  <a:ea typeface="Cambria Math" panose="02040503050406030204" pitchFamily="18" charset="0"/>
                </a:rPr>
                <a:t>y</a:t>
              </a:r>
              <a:endParaRPr lang="en-GB" sz="1050" b="0" strike="noStrike" spc="-1" dirty="0">
                <a:latin typeface="Cambria Math" panose="02040503050406030204" pitchFamily="18" charset="0"/>
                <a:ea typeface="Cambria Math" panose="02040503050406030204" pitchFamily="18" charset="0"/>
              </a:endParaRPr>
            </a:p>
          </p:txBody>
        </p:sp>
        <p:sp>
          <p:nvSpPr>
            <p:cNvPr id="34" name="Rectangle 33"/>
            <p:cNvSpPr/>
            <p:nvPr/>
          </p:nvSpPr>
          <p:spPr>
            <a:xfrm>
              <a:off x="6993360" y="4894920"/>
              <a:ext cx="335520" cy="384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050" b="0" i="1" strike="noStrike" spc="-1" dirty="0">
                  <a:solidFill>
                    <a:srgbClr val="000000"/>
                  </a:solidFill>
                  <a:latin typeface="Cambria Math" panose="02040503050406030204" pitchFamily="18" charset="0"/>
                  <a:ea typeface="Cambria Math" panose="02040503050406030204" pitchFamily="18" charset="0"/>
                </a:rPr>
                <a:t>z</a:t>
              </a:r>
              <a:endParaRPr lang="en-GB" sz="1050" b="0" strike="noStrike" spc="-1" dirty="0">
                <a:latin typeface="Cambria Math" panose="02040503050406030204" pitchFamily="18" charset="0"/>
                <a:ea typeface="Cambria Math" panose="02040503050406030204" pitchFamily="18" charset="0"/>
              </a:endParaRPr>
            </a:p>
          </p:txBody>
        </p:sp>
        <p:sp>
          <p:nvSpPr>
            <p:cNvPr id="35" name="Arc 34"/>
            <p:cNvSpPr/>
            <p:nvPr/>
          </p:nvSpPr>
          <p:spPr>
            <a:xfrm>
              <a:off x="6888960" y="4675320"/>
              <a:ext cx="205200" cy="426960"/>
            </a:xfrm>
            <a:prstGeom prst="arc">
              <a:avLst>
                <a:gd name="adj1" fmla="val 2734326"/>
                <a:gd name="adj2" fmla="val 17845876"/>
              </a:avLst>
            </a:prstGeom>
            <a:noFill/>
            <a:ln w="18360">
              <a:solidFill>
                <a:srgbClr val="0000B0"/>
              </a:solidFill>
              <a:round/>
              <a:tailEnd type="triangle" w="med" len="med"/>
            </a:ln>
          </p:spPr>
          <p:style>
            <a:lnRef idx="0">
              <a:scrgbClr r="0" g="0" b="0"/>
            </a:lnRef>
            <a:fillRef idx="0">
              <a:scrgbClr r="0" g="0" b="0"/>
            </a:fillRef>
            <a:effectRef idx="0">
              <a:scrgbClr r="0" g="0" b="0"/>
            </a:effectRef>
            <a:fontRef idx="minor"/>
          </p:style>
        </p:sp>
        <p:sp>
          <p:nvSpPr>
            <p:cNvPr id="36" name="Arc 35"/>
            <p:cNvSpPr/>
            <p:nvPr/>
          </p:nvSpPr>
          <p:spPr>
            <a:xfrm rot="16468800">
              <a:off x="6606360" y="4404960"/>
              <a:ext cx="205200" cy="426960"/>
            </a:xfrm>
            <a:prstGeom prst="arc">
              <a:avLst>
                <a:gd name="adj1" fmla="val 2734326"/>
                <a:gd name="adj2" fmla="val 17845876"/>
              </a:avLst>
            </a:prstGeom>
            <a:noFill/>
            <a:ln w="18360">
              <a:solidFill>
                <a:srgbClr val="0000B0"/>
              </a:solidFill>
              <a:round/>
              <a:tailEnd type="triangle" w="med" len="med"/>
            </a:ln>
          </p:spPr>
          <p:style>
            <a:lnRef idx="0">
              <a:scrgbClr r="0" g="0" b="0"/>
            </a:lnRef>
            <a:fillRef idx="0">
              <a:scrgbClr r="0" g="0" b="0"/>
            </a:fillRef>
            <a:effectRef idx="0">
              <a:scrgbClr r="0" g="0" b="0"/>
            </a:effectRef>
            <a:fontRef idx="minor"/>
          </p:style>
        </p:sp>
      </p:grpSp>
      <p:sp>
        <p:nvSpPr>
          <p:cNvPr id="2" name="Rectangle 1"/>
          <p:cNvSpPr/>
          <p:nvPr/>
        </p:nvSpPr>
        <p:spPr>
          <a:xfrm>
            <a:off x="4865201" y="2266240"/>
            <a:ext cx="4572000" cy="1113125"/>
          </a:xfrm>
          <a:prstGeom prst="rect">
            <a:avLst/>
          </a:prstGeom>
        </p:spPr>
        <p:txBody>
          <a:bodyPr>
            <a:spAutoFit/>
          </a:bodyPr>
          <a:lstStyle/>
          <a:p>
            <a:pPr marL="432000" indent="-324000">
              <a:lnSpc>
                <a:spcPct val="100000"/>
              </a:lnSpc>
              <a:spcBef>
                <a:spcPts val="1417"/>
              </a:spcBef>
              <a:buClr>
                <a:srgbClr val="000000"/>
              </a:buClr>
              <a:buSzPct val="45000"/>
              <a:buFont typeface="Wingdings" charset="2"/>
              <a:buChar char=""/>
            </a:pPr>
            <a:r>
              <a:rPr lang="de-CH" spc="-1" dirty="0" err="1">
                <a:solidFill>
                  <a:srgbClr val="000000"/>
                </a:solidFill>
                <a:latin typeface="Humanst521 BT" panose="020B0602020204020204" pitchFamily="34" charset="0"/>
                <a:ea typeface="Calibri"/>
                <a:cs typeface="+mn-cs"/>
              </a:rPr>
              <a:t>Rotations</a:t>
            </a:r>
            <a:r>
              <a:rPr lang="de-CH" spc="-1" dirty="0">
                <a:solidFill>
                  <a:srgbClr val="000000"/>
                </a:solidFill>
                <a:latin typeface="Humanst521 BT" panose="020B0602020204020204" pitchFamily="34" charset="0"/>
                <a:ea typeface="Calibri"/>
                <a:cs typeface="+mn-cs"/>
              </a:rPr>
              <a:t> </a:t>
            </a:r>
            <a:r>
              <a:rPr lang="de-CH" spc="-1" dirty="0" err="1">
                <a:solidFill>
                  <a:srgbClr val="000000"/>
                </a:solidFill>
                <a:latin typeface="Humanst521 BT" panose="020B0602020204020204" pitchFamily="34" charset="0"/>
                <a:ea typeface="Calibri"/>
                <a:cs typeface="+mn-cs"/>
              </a:rPr>
              <a:t>that</a:t>
            </a:r>
            <a:r>
              <a:rPr lang="de-CH" spc="-1" dirty="0">
                <a:solidFill>
                  <a:srgbClr val="000000"/>
                </a:solidFill>
                <a:latin typeface="Humanst521 BT" panose="020B0602020204020204" pitchFamily="34" charset="0"/>
                <a:ea typeface="Calibri"/>
                <a:cs typeface="+mn-cs"/>
              </a:rPr>
              <a:t> </a:t>
            </a:r>
            <a:r>
              <a:rPr lang="de-CH" spc="-1" dirty="0" err="1">
                <a:solidFill>
                  <a:srgbClr val="000000"/>
                </a:solidFill>
                <a:latin typeface="Humanst521 BT" panose="020B0602020204020204" pitchFamily="34" charset="0"/>
                <a:ea typeface="Calibri"/>
                <a:cs typeface="+mn-cs"/>
              </a:rPr>
              <a:t>could</a:t>
            </a:r>
            <a:r>
              <a:rPr lang="de-CH" spc="-1" dirty="0">
                <a:solidFill>
                  <a:srgbClr val="000000"/>
                </a:solidFill>
                <a:latin typeface="Humanst521 BT" panose="020B0602020204020204" pitchFamily="34" charset="0"/>
                <a:ea typeface="Calibri"/>
                <a:cs typeface="+mn-cs"/>
              </a:rPr>
              <a:t> </a:t>
            </a:r>
            <a:r>
              <a:rPr lang="de-CH" spc="-1" dirty="0" err="1">
                <a:solidFill>
                  <a:srgbClr val="000000"/>
                </a:solidFill>
                <a:latin typeface="Humanst521 BT" panose="020B0602020204020204" pitchFamily="34" charset="0"/>
                <a:ea typeface="Calibri"/>
                <a:cs typeface="+mn-cs"/>
              </a:rPr>
              <a:t>mimic</a:t>
            </a:r>
            <a:r>
              <a:rPr lang="de-CH" spc="-1" dirty="0">
                <a:solidFill>
                  <a:srgbClr val="000000"/>
                </a:solidFill>
                <a:latin typeface="Humanst521 BT" panose="020B0602020204020204" pitchFamily="34" charset="0"/>
                <a:ea typeface="Calibri"/>
                <a:cs typeface="+mn-cs"/>
              </a:rPr>
              <a:t> </a:t>
            </a:r>
            <a:r>
              <a:rPr lang="de-CH" spc="-1" dirty="0" err="1">
                <a:solidFill>
                  <a:srgbClr val="000000"/>
                </a:solidFill>
                <a:latin typeface="Humanst521 BT" panose="020B0602020204020204" pitchFamily="34" charset="0"/>
                <a:ea typeface="Calibri"/>
                <a:cs typeface="+mn-cs"/>
              </a:rPr>
              <a:t>the</a:t>
            </a:r>
            <a:r>
              <a:rPr lang="de-CH" spc="-1" dirty="0">
                <a:solidFill>
                  <a:srgbClr val="000000"/>
                </a:solidFill>
                <a:latin typeface="Humanst521 BT" panose="020B0602020204020204" pitchFamily="34" charset="0"/>
                <a:ea typeface="Calibri"/>
                <a:cs typeface="+mn-cs"/>
              </a:rPr>
              <a:t> EDM:</a:t>
            </a:r>
            <a:endParaRPr lang="en-GB" spc="-1" dirty="0">
              <a:solidFill>
                <a:srgbClr val="000000"/>
              </a:solidFill>
              <a:latin typeface="Humanst521 BT" panose="020B0602020204020204" pitchFamily="34" charset="0"/>
              <a:ea typeface="Calibri"/>
              <a:cs typeface="+mn-cs"/>
            </a:endParaRPr>
          </a:p>
          <a:p>
            <a:pPr marL="864000" lvl="1" indent="-324000">
              <a:lnSpc>
                <a:spcPct val="100000"/>
              </a:lnSpc>
              <a:spcBef>
                <a:spcPts val="1134"/>
              </a:spcBef>
              <a:buClr>
                <a:srgbClr val="000000"/>
              </a:buClr>
              <a:buSzPct val="75000"/>
              <a:buFont typeface="Symbol" charset="2"/>
              <a:buChar char=""/>
            </a:pPr>
            <a:r>
              <a:rPr lang="de-CH" spc="-1" dirty="0">
                <a:solidFill>
                  <a:srgbClr val="000000"/>
                </a:solidFill>
                <a:latin typeface="Humanst521 BT" panose="020B0602020204020204" pitchFamily="34" charset="0"/>
                <a:ea typeface="Calibri"/>
                <a:cs typeface="+mn-cs"/>
              </a:rPr>
              <a:t>Radial </a:t>
            </a:r>
            <a:r>
              <a:rPr lang="de-CH" spc="-1" dirty="0" err="1">
                <a:solidFill>
                  <a:srgbClr val="000000"/>
                </a:solidFill>
                <a:latin typeface="Humanst521 BT" panose="020B0602020204020204" pitchFamily="34" charset="0"/>
                <a:ea typeface="Calibri"/>
                <a:cs typeface="+mn-cs"/>
              </a:rPr>
              <a:t>around</a:t>
            </a:r>
            <a:r>
              <a:rPr lang="de-CH" spc="-1" dirty="0">
                <a:solidFill>
                  <a:srgbClr val="000000"/>
                </a:solidFill>
                <a:latin typeface="Humanst521 BT" panose="020B0602020204020204" pitchFamily="34" charset="0"/>
                <a:ea typeface="Calibri"/>
                <a:cs typeface="+mn-cs"/>
              </a:rPr>
              <a:t> x</a:t>
            </a:r>
            <a:endParaRPr lang="en-GB" spc="-1" dirty="0">
              <a:solidFill>
                <a:srgbClr val="000000"/>
              </a:solidFill>
              <a:latin typeface="Humanst521 BT" panose="020B0602020204020204" pitchFamily="34" charset="0"/>
              <a:ea typeface="Calibri"/>
              <a:cs typeface="+mn-cs"/>
            </a:endParaRPr>
          </a:p>
          <a:p>
            <a:pPr marL="864000" lvl="1" indent="-324000">
              <a:lnSpc>
                <a:spcPct val="100000"/>
              </a:lnSpc>
              <a:spcBef>
                <a:spcPts val="1134"/>
              </a:spcBef>
              <a:buClr>
                <a:srgbClr val="000000"/>
              </a:buClr>
              <a:buSzPct val="75000"/>
              <a:buFont typeface="Symbol" charset="2"/>
              <a:buChar char=""/>
            </a:pPr>
            <a:r>
              <a:rPr lang="de-CH" spc="-1" dirty="0">
                <a:solidFill>
                  <a:srgbClr val="000000"/>
                </a:solidFill>
                <a:latin typeface="Humanst521 BT" panose="020B0602020204020204" pitchFamily="34" charset="0"/>
                <a:ea typeface="Calibri"/>
                <a:cs typeface="+mn-cs"/>
              </a:rPr>
              <a:t>Azimutal </a:t>
            </a:r>
            <a:r>
              <a:rPr lang="de-CH" spc="-1" dirty="0" err="1">
                <a:solidFill>
                  <a:srgbClr val="000000"/>
                </a:solidFill>
                <a:latin typeface="Humanst521 BT" panose="020B0602020204020204" pitchFamily="34" charset="0"/>
                <a:ea typeface="Calibri"/>
                <a:cs typeface="+mn-cs"/>
              </a:rPr>
              <a:t>around</a:t>
            </a:r>
            <a:r>
              <a:rPr lang="de-CH" spc="-1" dirty="0">
                <a:solidFill>
                  <a:srgbClr val="000000"/>
                </a:solidFill>
                <a:latin typeface="Humanst521 BT" panose="020B0602020204020204" pitchFamily="34" charset="0"/>
                <a:ea typeface="Calibri"/>
                <a:cs typeface="+mn-cs"/>
              </a:rPr>
              <a:t> z</a:t>
            </a:r>
            <a:endParaRPr lang="en-GB" spc="-1" dirty="0">
              <a:solidFill>
                <a:srgbClr val="000000"/>
              </a:solidFill>
              <a:latin typeface="Humanst521 BT" panose="020B0602020204020204" pitchFamily="34" charset="0"/>
              <a:ea typeface="Calibri"/>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83071" y="148779"/>
            <a:ext cx="1327460" cy="1765239"/>
          </a:xfrm>
          <a:prstGeom prst="rect">
            <a:avLst/>
          </a:prstGeom>
        </p:spPr>
      </p:pic>
    </p:spTree>
    <p:extLst>
      <p:ext uri="{BB962C8B-B14F-4D97-AF65-F5344CB8AC3E}">
        <p14:creationId xmlns:p14="http://schemas.microsoft.com/office/powerpoint/2010/main" val="3394039214"/>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pc="-1" dirty="0">
                <a:latin typeface="Humanst521 Lt BT" panose="020B0402020204020304" pitchFamily="34" charset="0"/>
                <a:ea typeface="Calibri"/>
              </a:rPr>
              <a:t>Sources of </a:t>
            </a:r>
            <a:r>
              <a:rPr lang="en-US" i="1" spc="-1" dirty="0" err="1">
                <a:latin typeface="Humanst521 Lt BT" panose="020B0402020204020304" pitchFamily="34" charset="0"/>
                <a:ea typeface="Calibri"/>
              </a:rPr>
              <a:t>E</a:t>
            </a:r>
            <a:r>
              <a:rPr lang="en-US" i="1" spc="-1" baseline="-8000" dirty="0" err="1">
                <a:latin typeface="Humanst521 Lt BT" panose="020B0402020204020304" pitchFamily="34" charset="0"/>
                <a:ea typeface="Calibri"/>
              </a:rPr>
              <a:t>y</a:t>
            </a:r>
            <a:r>
              <a:rPr lang="en-US" spc="-1" dirty="0">
                <a:latin typeface="Humanst521 Lt BT" panose="020B0402020204020304" pitchFamily="34" charset="0"/>
                <a:ea typeface="Calibri"/>
              </a:rPr>
              <a:t> field: </a:t>
            </a:r>
            <a:r>
              <a:rPr lang="en-US" spc="-1" dirty="0" smtClean="0">
                <a:latin typeface="Humanst521 Lt BT" panose="020B0402020204020304" pitchFamily="34" charset="0"/>
                <a:ea typeface="Calibri"/>
              </a:rPr>
              <a:t>conical central electrode</a:t>
            </a:r>
            <a:endParaRPr lang="en-US" dirty="0">
              <a:latin typeface="Humanst521 Lt BT" panose="020B0402020204020304" pitchFamily="34" charset="0"/>
            </a:endParaRPr>
          </a:p>
        </p:txBody>
      </p:sp>
      <p:sp>
        <p:nvSpPr>
          <p:cNvPr id="4" name="Slide Number Placeholder 3"/>
          <p:cNvSpPr>
            <a:spLocks noGrp="1"/>
          </p:cNvSpPr>
          <p:nvPr>
            <p:ph type="sldNum" sz="quarter" idx="16"/>
          </p:nvPr>
        </p:nvSpPr>
        <p:spPr>
          <a:xfrm>
            <a:off x="8409275" y="4918735"/>
            <a:ext cx="575742" cy="147638"/>
          </a:xfrm>
        </p:spPr>
        <p:txBody>
          <a:bodyPr/>
          <a:lstStyle/>
          <a:p>
            <a:pPr algn="r">
              <a:defRPr/>
            </a:pPr>
            <a:r>
              <a:rPr lang="de-DE" dirty="0" smtClean="0">
                <a:latin typeface="Humanst521 Lt BT" panose="020B0402020204020304" pitchFamily="34" charset="0"/>
              </a:rPr>
              <a:t>Page </a:t>
            </a:r>
            <a:fld id="{EBC07571-3134-BB4B-B83F-1A9FE18D34F3}" type="slidenum">
              <a:rPr lang="de-DE" smtClean="0">
                <a:latin typeface="Humanst521 Lt BT" panose="020B0402020204020304" pitchFamily="34" charset="0"/>
              </a:rPr>
              <a:pPr algn="r">
                <a:defRPr/>
              </a:pPr>
              <a:t>34</a:t>
            </a:fld>
            <a:endParaRPr lang="de-DE" dirty="0">
              <a:latin typeface="Humanst521 Lt BT" panose="020B0402020204020304" pitchFamily="34" charset="0"/>
            </a:endParaRPr>
          </a:p>
        </p:txBody>
      </p:sp>
      <p:grpSp>
        <p:nvGrpSpPr>
          <p:cNvPr id="8" name="Group 7"/>
          <p:cNvGrpSpPr/>
          <p:nvPr/>
        </p:nvGrpSpPr>
        <p:grpSpPr>
          <a:xfrm>
            <a:off x="5645114" y="773680"/>
            <a:ext cx="2400300" cy="1003067"/>
            <a:chOff x="5672136" y="1617743"/>
            <a:chExt cx="2400300" cy="1003067"/>
          </a:xfrm>
        </p:grpSpPr>
        <p:sp>
          <p:nvSpPr>
            <p:cNvPr id="9" name="Arc 8"/>
            <p:cNvSpPr/>
            <p:nvPr/>
          </p:nvSpPr>
          <p:spPr bwMode="auto">
            <a:xfrm>
              <a:off x="5855697" y="2246222"/>
              <a:ext cx="2092910" cy="374588"/>
            </a:xfrm>
            <a:prstGeom prst="arc">
              <a:avLst>
                <a:gd name="adj1" fmla="val 16200000"/>
                <a:gd name="adj2" fmla="val 15681880"/>
              </a:avLst>
            </a:prstGeom>
            <a:solidFill>
              <a:srgbClr val="FBE1CC"/>
            </a:solidFill>
            <a:ln w="3175" cap="rnd">
              <a:solidFill>
                <a:srgbClr val="E5E5E5"/>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de-CH" dirty="0">
                <a:latin typeface="Humanst521 Lt BT" panose="020B0402020204020304" pitchFamily="34" charset="0"/>
              </a:endParaRPr>
            </a:p>
          </p:txBody>
        </p:sp>
        <p:cxnSp>
          <p:nvCxnSpPr>
            <p:cNvPr id="10" name="Straight Arrow Connector 9"/>
            <p:cNvCxnSpPr>
              <a:endCxn id="11" idx="1"/>
            </p:cNvCxnSpPr>
            <p:nvPr/>
          </p:nvCxnSpPr>
          <p:spPr bwMode="auto">
            <a:xfrm flipH="1" flipV="1">
              <a:off x="6902152" y="2138385"/>
              <a:ext cx="846161" cy="192203"/>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sp>
          <p:nvSpPr>
            <p:cNvPr id="11" name="Arc 10"/>
            <p:cNvSpPr/>
            <p:nvPr/>
          </p:nvSpPr>
          <p:spPr bwMode="auto">
            <a:xfrm>
              <a:off x="5855697" y="1953824"/>
              <a:ext cx="2092910" cy="369121"/>
            </a:xfrm>
            <a:prstGeom prst="arc">
              <a:avLst>
                <a:gd name="adj1" fmla="val 10802423"/>
                <a:gd name="adj2" fmla="val 0"/>
              </a:avLst>
            </a:prstGeom>
            <a:solidFill>
              <a:srgbClr val="CBCFDF">
                <a:alpha val="42000"/>
              </a:srgbClr>
            </a:solidFill>
            <a:ln w="6350" cap="rnd">
              <a:solidFill>
                <a:srgbClr val="405583"/>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de-CH" dirty="0">
                <a:latin typeface="Humanst521 Lt BT" panose="020B0402020204020304" pitchFamily="34" charset="0"/>
              </a:endParaRPr>
            </a:p>
          </p:txBody>
        </p:sp>
        <p:cxnSp>
          <p:nvCxnSpPr>
            <p:cNvPr id="12" name="Straight Arrow Connector 11"/>
            <p:cNvCxnSpPr/>
            <p:nvPr/>
          </p:nvCxnSpPr>
          <p:spPr bwMode="auto">
            <a:xfrm flipV="1">
              <a:off x="6900861" y="1700668"/>
              <a:ext cx="1291" cy="730051"/>
            </a:xfrm>
            <a:prstGeom prst="straightConnector1">
              <a:avLst/>
            </a:prstGeom>
            <a:ln>
              <a:headEnd type="none" w="med" len="med"/>
              <a:tailEnd type="triangle"/>
            </a:ln>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bwMode="auto">
            <a:xfrm>
              <a:off x="5672136" y="2430719"/>
              <a:ext cx="2400300" cy="0"/>
            </a:xfrm>
            <a:prstGeom prst="lin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7000939" y="1617743"/>
                  <a:ext cx="199157" cy="270843"/>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i="1" kern="1000" spc="30" dirty="0" smtClean="0">
                            <a:solidFill>
                              <a:srgbClr val="EB5B00"/>
                            </a:solidFill>
                            <a:latin typeface="Cambria Math" panose="02040503050406030204" pitchFamily="18" charset="0"/>
                            <a:cs typeface="Franklin Gothic Book"/>
                          </a:rPr>
                          <m:t>𝐵</m:t>
                        </m:r>
                      </m:oMath>
                    </m:oMathPara>
                  </a14:m>
                  <a:endParaRPr lang="en-US" sz="1400" kern="1000" spc="30" dirty="0" smtClean="0">
                    <a:solidFill>
                      <a:srgbClr val="EB5B00"/>
                    </a:solidFill>
                    <a:latin typeface="Humanst521 Lt BT" panose="020B0402020204020304" pitchFamily="34" charset="0"/>
                    <a:cs typeface="Franklin Gothic Book"/>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7000939" y="1617743"/>
                  <a:ext cx="199157" cy="270843"/>
                </a:xfrm>
                <a:prstGeom prst="rect">
                  <a:avLst/>
                </a:prstGeom>
                <a:blipFill>
                  <a:blip r:embed="rId2"/>
                  <a:stretch>
                    <a:fillRect l="-18182" r="-21212"/>
                  </a:stretch>
                </a:blipFill>
              </p:spPr>
              <p:txBody>
                <a:bodyPr/>
                <a:lstStyle/>
                <a:p>
                  <a:r>
                    <a:rPr lang="en-US">
                      <a:noFill/>
                    </a:rPr>
                    <a:t> </a:t>
                  </a:r>
                </a:p>
              </p:txBody>
            </p:sp>
          </mc:Fallback>
        </mc:AlternateContent>
        <p:cxnSp>
          <p:nvCxnSpPr>
            <p:cNvPr id="15" name="Straight Arrow Connector 14"/>
            <p:cNvCxnSpPr/>
            <p:nvPr/>
          </p:nvCxnSpPr>
          <p:spPr bwMode="auto">
            <a:xfrm flipV="1">
              <a:off x="7749504" y="2027903"/>
              <a:ext cx="0" cy="299870"/>
            </a:xfrm>
            <a:prstGeom prst="straightConnector1">
              <a:avLst/>
            </a:prstGeom>
            <a:ln>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16" name="Straight Arrow Connector 15"/>
            <p:cNvCxnSpPr/>
            <p:nvPr/>
          </p:nvCxnSpPr>
          <p:spPr bwMode="auto">
            <a:xfrm>
              <a:off x="7512278" y="2282712"/>
              <a:ext cx="7985" cy="303122"/>
            </a:xfrm>
            <a:prstGeom prst="straightConnector1">
              <a:avLst/>
            </a:prstGeom>
            <a:ln>
              <a:headEnd type="triangl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7" name="Straight Arrow Connector 16"/>
            <p:cNvCxnSpPr/>
            <p:nvPr/>
          </p:nvCxnSpPr>
          <p:spPr bwMode="auto">
            <a:xfrm flipV="1">
              <a:off x="6480993" y="2322945"/>
              <a:ext cx="2" cy="285062"/>
            </a:xfrm>
            <a:prstGeom prst="straightConnector1">
              <a:avLst/>
            </a:prstGeom>
            <a:ln>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18" name="Straight Arrow Connector 17"/>
            <p:cNvCxnSpPr/>
            <p:nvPr/>
          </p:nvCxnSpPr>
          <p:spPr bwMode="auto">
            <a:xfrm flipV="1">
              <a:off x="6635774" y="1968805"/>
              <a:ext cx="0" cy="281978"/>
            </a:xfrm>
            <a:prstGeom prst="straightConnector1">
              <a:avLst/>
            </a:prstGeom>
            <a:ln>
              <a:headEnd type="none" w="med" len="med"/>
              <a:tailEnd type="triangle"/>
            </a:ln>
          </p:spPr>
          <p:style>
            <a:lnRef idx="1">
              <a:schemeClr val="accent5"/>
            </a:lnRef>
            <a:fillRef idx="0">
              <a:schemeClr val="accent5"/>
            </a:fillRef>
            <a:effectRef idx="0">
              <a:schemeClr val="accent5"/>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a:off x="7142763" y="1979916"/>
                  <a:ext cx="195246" cy="270843"/>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b="0" i="1" kern="1000" spc="30" dirty="0" smtClean="0">
                            <a:solidFill>
                              <a:srgbClr val="003B6E"/>
                            </a:solidFill>
                            <a:latin typeface="Cambria Math" panose="02040503050406030204" pitchFamily="18" charset="0"/>
                            <a:cs typeface="Franklin Gothic Book"/>
                          </a:rPr>
                          <m:t>𝐸</m:t>
                        </m:r>
                      </m:oMath>
                    </m:oMathPara>
                  </a14:m>
                  <a:endParaRPr lang="en-US" sz="1400" kern="1000" spc="30" dirty="0" smtClean="0">
                    <a:solidFill>
                      <a:srgbClr val="EB5B00"/>
                    </a:solidFill>
                    <a:latin typeface="Humanst521 Lt BT" panose="020B0402020204020304" pitchFamily="34" charset="0"/>
                    <a:cs typeface="Franklin Gothic Book"/>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7142763" y="1979916"/>
                  <a:ext cx="195246" cy="270843"/>
                </a:xfrm>
                <a:prstGeom prst="rect">
                  <a:avLst/>
                </a:prstGeom>
                <a:blipFill>
                  <a:blip r:embed="rId3"/>
                  <a:stretch>
                    <a:fillRect l="-18750" r="-21875"/>
                  </a:stretch>
                </a:blipFill>
              </p:spPr>
              <p:txBody>
                <a:bodyPr/>
                <a:lstStyle/>
                <a:p>
                  <a:r>
                    <a:rPr lang="en-US">
                      <a:noFill/>
                    </a:rPr>
                    <a:t> </a:t>
                  </a:r>
                </a:p>
              </p:txBody>
            </p:sp>
          </mc:Fallback>
        </mc:AlternateContent>
        <p:sp>
          <p:nvSpPr>
            <p:cNvPr id="20" name="Arc 19"/>
            <p:cNvSpPr/>
            <p:nvPr/>
          </p:nvSpPr>
          <p:spPr bwMode="auto">
            <a:xfrm flipV="1">
              <a:off x="5855697" y="1955111"/>
              <a:ext cx="2092910" cy="369121"/>
            </a:xfrm>
            <a:prstGeom prst="arc">
              <a:avLst>
                <a:gd name="adj1" fmla="val 10778957"/>
                <a:gd name="adj2" fmla="val 0"/>
              </a:avLst>
            </a:prstGeom>
            <a:solidFill>
              <a:srgbClr val="CBCFDF">
                <a:alpha val="42000"/>
              </a:srgbClr>
            </a:solidFill>
            <a:ln w="6350" cap="rnd">
              <a:solidFill>
                <a:srgbClr val="405583"/>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de-CH"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21" name="TextBox 20"/>
                <p:cNvSpPr txBox="1"/>
                <p:nvPr/>
              </p:nvSpPr>
              <p:spPr>
                <a:xfrm>
                  <a:off x="7779879" y="1831061"/>
                  <a:ext cx="285783" cy="292196"/>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b="0" i="1" kern="1000" spc="30" dirty="0" smtClean="0">
                                <a:solidFill>
                                  <a:srgbClr val="003B6E"/>
                                </a:solidFill>
                                <a:latin typeface="Cambria Math" panose="02040503050406030204" pitchFamily="18" charset="0"/>
                                <a:cs typeface="Franklin Gothic Book"/>
                              </a:rPr>
                            </m:ctrlPr>
                          </m:sSubPr>
                          <m:e>
                            <m:r>
                              <a:rPr lang="en-US" b="0" i="1" kern="1000" spc="30" dirty="0" smtClean="0">
                                <a:solidFill>
                                  <a:srgbClr val="003B6E"/>
                                </a:solidFill>
                                <a:latin typeface="Cambria Math" panose="02040503050406030204" pitchFamily="18" charset="0"/>
                                <a:cs typeface="Franklin Gothic Book"/>
                              </a:rPr>
                              <m:t>𝐸</m:t>
                            </m:r>
                          </m:e>
                          <m:sub>
                            <m:r>
                              <a:rPr lang="en-US" b="0" i="1" kern="1000" spc="30" dirty="0" smtClean="0">
                                <a:solidFill>
                                  <a:srgbClr val="003B6E"/>
                                </a:solidFill>
                                <a:latin typeface="Cambria Math" panose="02040503050406030204" pitchFamily="18" charset="0"/>
                                <a:cs typeface="Franklin Gothic Book"/>
                              </a:rPr>
                              <m:t>𝑦</m:t>
                            </m:r>
                          </m:sub>
                        </m:sSub>
                      </m:oMath>
                    </m:oMathPara>
                  </a14:m>
                  <a:endParaRPr lang="en-US" sz="1400" kern="1000" spc="30" dirty="0" smtClean="0">
                    <a:solidFill>
                      <a:srgbClr val="EB5B00"/>
                    </a:solidFill>
                    <a:latin typeface="Humanst521 Lt BT" panose="020B0402020204020304" pitchFamily="34" charset="0"/>
                    <a:cs typeface="Franklin Gothic Book"/>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7779879" y="1831061"/>
                  <a:ext cx="285783" cy="292196"/>
                </a:xfrm>
                <a:prstGeom prst="rect">
                  <a:avLst/>
                </a:prstGeom>
                <a:blipFill>
                  <a:blip r:embed="rId4"/>
                  <a:stretch>
                    <a:fillRect l="-14894" r="-4255" b="-1666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 name="Rectangle 21"/>
              <p:cNvSpPr/>
              <p:nvPr/>
            </p:nvSpPr>
            <p:spPr>
              <a:xfrm>
                <a:off x="5076056" y="1961244"/>
                <a:ext cx="3898820" cy="523220"/>
              </a:xfrm>
              <a:prstGeom prst="rect">
                <a:avLst/>
              </a:prstGeom>
            </p:spPr>
            <p:txBody>
              <a:bodyPr wrap="square">
                <a:spAutoFit/>
              </a:bodyPr>
              <a:lstStyle/>
              <a:p>
                <a:pPr marL="0" indent="0" algn="ctr">
                  <a:buNone/>
                </a:pPr>
                <a:r>
                  <a:rPr lang="en-US" sz="1400" dirty="0" smtClean="0">
                    <a:latin typeface="Humanst521 Lt BT" panose="020B0402020204020304" pitchFamily="34" charset="0"/>
                  </a:rPr>
                  <a:t>Will move orbit out of central plane until:</a:t>
                </a:r>
              </a:p>
              <a:p>
                <a:pPr marL="0" indent="0" algn="ctr">
                  <a:buNone/>
                </a:pPr>
                <a14:m>
                  <m:oMathPara xmlns:m="http://schemas.openxmlformats.org/officeDocument/2006/math">
                    <m:oMathParaPr>
                      <m:jc m:val="centerGroup"/>
                    </m:oMathParaPr>
                    <m:oMath xmlns:m="http://schemas.openxmlformats.org/officeDocument/2006/math">
                      <m:d>
                        <m:dPr>
                          <m:begChr m:val="⟨"/>
                          <m:endChr m:val="⟩"/>
                          <m:ctrlPr>
                            <a:rPr lang="en-US" sz="1400" i="1">
                              <a:latin typeface="Cambria Math" panose="02040503050406030204" pitchFamily="18" charset="0"/>
                            </a:rPr>
                          </m:ctrlPr>
                        </m:dPr>
                        <m:e>
                          <m:sSubSup>
                            <m:sSubSupPr>
                              <m:ctrlPr>
                                <a:rPr lang="en-US" sz="1400" i="1">
                                  <a:latin typeface="Cambria Math" panose="02040503050406030204" pitchFamily="18" charset="0"/>
                                </a:rPr>
                              </m:ctrlPr>
                            </m:sSubSupPr>
                            <m:e>
                              <m:r>
                                <a:rPr lang="en-US" sz="1400" i="1">
                                  <a:latin typeface="Cambria Math" panose="02040503050406030204" pitchFamily="18" charset="0"/>
                                </a:rPr>
                                <m:t>𝐵</m:t>
                              </m:r>
                            </m:e>
                            <m:sub>
                              <m:r>
                                <a:rPr lang="en-US" sz="1400" i="1">
                                  <a:latin typeface="Cambria Math" panose="02040503050406030204" pitchFamily="18" charset="0"/>
                                </a:rPr>
                                <m:t>𝑟</m:t>
                              </m:r>
                            </m:sub>
                            <m:sup>
                              <m:r>
                                <a:rPr lang="en-US" sz="1400" i="1">
                                  <a:latin typeface="Cambria Math" panose="02040503050406030204" pitchFamily="18" charset="0"/>
                                </a:rPr>
                                <m:t>∗</m:t>
                              </m:r>
                            </m:sup>
                          </m:sSubSup>
                        </m:e>
                      </m:d>
                      <m:r>
                        <a:rPr lang="en-US" sz="1400" i="1">
                          <a:latin typeface="Cambria Math" panose="02040503050406030204" pitchFamily="18" charset="0"/>
                        </a:rPr>
                        <m:t>=−</m:t>
                      </m:r>
                      <m:d>
                        <m:dPr>
                          <m:begChr m:val="⟨"/>
                          <m:endChr m:val="⟩"/>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en-US" sz="1400" i="1">
                                  <a:latin typeface="Cambria Math" panose="02040503050406030204" pitchFamily="18" charset="0"/>
                                </a:rPr>
                                <m:t>𝐸</m:t>
                              </m:r>
                            </m:e>
                            <m:sub>
                              <m:r>
                                <m:rPr>
                                  <m:sty m:val="p"/>
                                </m:rPr>
                                <a:rPr lang="en-US" sz="1400">
                                  <a:latin typeface="Cambria Math" panose="02040503050406030204" pitchFamily="18" charset="0"/>
                                </a:rPr>
                                <m:t>v</m:t>
                              </m:r>
                            </m:sub>
                          </m:sSub>
                          <m:r>
                            <a:rPr lang="en-US" sz="1400" i="1">
                              <a:latin typeface="Cambria Math" panose="02040503050406030204" pitchFamily="18" charset="0"/>
                            </a:rPr>
                            <m:t>/</m:t>
                          </m:r>
                          <m:r>
                            <a:rPr lang="en-US" sz="1400" i="1">
                              <a:latin typeface="Cambria Math" panose="02040503050406030204" pitchFamily="18" charset="0"/>
                            </a:rPr>
                            <m:t>𝛽𝛾</m:t>
                          </m:r>
                        </m:e>
                      </m:d>
                    </m:oMath>
                  </m:oMathPara>
                </a14:m>
                <a:endParaRPr lang="en-US" sz="1400" dirty="0">
                  <a:latin typeface="Humanst521 Lt BT" panose="020B04020202040203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5076056" y="1961244"/>
                <a:ext cx="3898820" cy="523220"/>
              </a:xfrm>
              <a:prstGeom prst="rect">
                <a:avLst/>
              </a:prstGeom>
              <a:blipFill>
                <a:blip r:embed="rId5"/>
                <a:stretch>
                  <a:fillRect t="-2326" b="-4651"/>
                </a:stretch>
              </a:blipFill>
            </p:spPr>
            <p:txBody>
              <a:bodyPr/>
              <a:lstStyle/>
              <a:p>
                <a:r>
                  <a:rPr lang="en-US">
                    <a:noFill/>
                  </a:rPr>
                  <a:t> </a:t>
                </a:r>
              </a:p>
            </p:txBody>
          </p:sp>
        </mc:Fallback>
      </mc:AlternateContent>
      <p:pic>
        <p:nvPicPr>
          <p:cNvPr id="23" name="Picture 22" descr="Screen Clippi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95017" y="2501309"/>
            <a:ext cx="3759946" cy="2400581"/>
          </a:xfrm>
          <a:prstGeom prst="rect">
            <a:avLst/>
          </a:prstGeom>
        </p:spPr>
      </p:pic>
      <mc:AlternateContent xmlns:mc="http://schemas.openxmlformats.org/markup-compatibility/2006" xmlns:a14="http://schemas.microsoft.com/office/drawing/2010/main">
        <mc:Choice Requires="a14">
          <p:sp>
            <p:nvSpPr>
              <p:cNvPr id="26" name="Rounded Rectangle 25"/>
              <p:cNvSpPr/>
              <p:nvPr/>
            </p:nvSpPr>
            <p:spPr bwMode="auto">
              <a:xfrm rot="19794925">
                <a:off x="4739956" y="3328148"/>
                <a:ext cx="4084499" cy="589730"/>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0"/>
                  </a:spcBef>
                </a:pPr>
                <a:r>
                  <a:rPr kumimoji="0" lang="en-US" b="0" i="0" u="none" strike="noStrike" cap="none" normalizeH="0" baseline="0" dirty="0" smtClean="0">
                    <a:ln>
                      <a:noFill/>
                    </a:ln>
                    <a:solidFill>
                      <a:schemeClr val="bg1"/>
                    </a:solidFill>
                    <a:effectLst/>
                    <a:latin typeface="Humanst521 Lt BT" panose="020B0402020204020304" pitchFamily="34" charset="0"/>
                  </a:rPr>
                  <a:t>Cancels</a:t>
                </a:r>
                <a:r>
                  <a:rPr kumimoji="0" lang="en-US" b="0" i="0" u="none" strike="noStrike" cap="none" normalizeH="0" dirty="0" smtClean="0">
                    <a:ln>
                      <a:noFill/>
                    </a:ln>
                    <a:solidFill>
                      <a:schemeClr val="bg1"/>
                    </a:solidFill>
                    <a:effectLst/>
                    <a:latin typeface="Humanst521 Lt BT" panose="020B0402020204020304" pitchFamily="34" charset="0"/>
                  </a:rPr>
                  <a:t> by reversing </a:t>
                </a:r>
                <a14:m>
                  <m:oMath xmlns:m="http://schemas.openxmlformats.org/officeDocument/2006/math">
                    <m:acc>
                      <m:accPr>
                        <m:chr m:val="⃗"/>
                        <m:ctrlPr>
                          <a:rPr kumimoji="0" lang="en-US" b="0" i="1" u="none" strike="noStrike" cap="none" normalizeH="0" baseline="0" smtClean="0">
                            <a:ln>
                              <a:noFill/>
                            </a:ln>
                            <a:solidFill>
                              <a:schemeClr val="bg1"/>
                            </a:solidFill>
                            <a:effectLst/>
                            <a:latin typeface="Cambria Math" panose="02040503050406030204" pitchFamily="18" charset="0"/>
                          </a:rPr>
                        </m:ctrlPr>
                      </m:accPr>
                      <m:e>
                        <m:r>
                          <a:rPr kumimoji="0" lang="en-US" b="0" i="1" u="none" strike="noStrike" cap="none" normalizeH="0" baseline="0" smtClean="0">
                            <a:ln>
                              <a:noFill/>
                            </a:ln>
                            <a:solidFill>
                              <a:schemeClr val="bg1"/>
                            </a:solidFill>
                            <a:effectLst/>
                            <a:latin typeface="Cambria Math" panose="02040503050406030204" pitchFamily="18" charset="0"/>
                          </a:rPr>
                          <m:t>𝛽</m:t>
                        </m:r>
                      </m:e>
                    </m:acc>
                  </m:oMath>
                </a14:m>
                <a:r>
                  <a:rPr lang="en-US" dirty="0" smtClean="0">
                    <a:solidFill>
                      <a:schemeClr val="bg1"/>
                    </a:solidFill>
                    <a:latin typeface="Humanst521 Lt BT" panose="020B0402020204020304" pitchFamily="34" charset="0"/>
                  </a:rPr>
                  <a:t> </a:t>
                </a:r>
                <a:br>
                  <a:rPr lang="en-US" dirty="0" smtClean="0">
                    <a:solidFill>
                      <a:schemeClr val="bg1"/>
                    </a:solidFill>
                    <a:latin typeface="Humanst521 Lt BT" panose="020B0402020204020304" pitchFamily="34" charset="0"/>
                  </a:rPr>
                </a:br>
                <a:r>
                  <a:rPr lang="en-US" dirty="0" smtClean="0">
                    <a:solidFill>
                      <a:schemeClr val="bg1"/>
                    </a:solidFill>
                    <a:latin typeface="Humanst521 Lt BT" panose="020B0402020204020304" pitchFamily="34" charset="0"/>
                  </a:rPr>
                  <a:t>needs CW and CCW injection</a:t>
                </a:r>
                <a:endParaRPr lang="en-US" dirty="0">
                  <a:solidFill>
                    <a:schemeClr val="bg1"/>
                  </a:solidFill>
                  <a:latin typeface="Humanst521 Lt BT" panose="020B0402020204020304" pitchFamily="34" charset="0"/>
                </a:endParaRPr>
              </a:p>
            </p:txBody>
          </p:sp>
        </mc:Choice>
        <mc:Fallback xmlns="">
          <p:sp>
            <p:nvSpPr>
              <p:cNvPr id="26" name="Rounded Rectangle 25"/>
              <p:cNvSpPr>
                <a:spLocks noRot="1" noChangeAspect="1" noMove="1" noResize="1" noEditPoints="1" noAdjustHandles="1" noChangeArrowheads="1" noChangeShapeType="1" noTextEdit="1"/>
              </p:cNvSpPr>
              <p:nvPr/>
            </p:nvSpPr>
            <p:spPr bwMode="auto">
              <a:xfrm rot="19794925">
                <a:off x="4739956" y="3328148"/>
                <a:ext cx="4084499" cy="589730"/>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PlaceHolder 1"/>
              <p:cNvSpPr>
                <a:spLocks noGrp="1"/>
              </p:cNvSpPr>
              <p:nvPr>
                <p:ph sz="quarter" idx="13"/>
              </p:nvPr>
            </p:nvSpPr>
            <p:spPr>
              <a:xfrm>
                <a:off x="755576" y="1006082"/>
                <a:ext cx="4161711" cy="3509963"/>
              </a:xfrm>
              <a:prstGeom prst="rect">
                <a:avLst/>
              </a:prstGeom>
              <a:noFill/>
              <a:ln w="0">
                <a:noFill/>
              </a:ln>
            </p:spPr>
            <p:txBody>
              <a:bodyPr lIns="0" tIns="0" rIns="0" bIns="0" anchor="t">
                <a:noAutofit/>
              </a:bodyPr>
              <a:lstStyle/>
              <a:p>
                <a:pPr marL="432000" indent="-324000">
                  <a:lnSpc>
                    <a:spcPct val="100000"/>
                  </a:lnSpc>
                  <a:spcBef>
                    <a:spcPts val="1417"/>
                  </a:spcBef>
                  <a:buClr>
                    <a:srgbClr val="000000"/>
                  </a:buClr>
                  <a:buSzPct val="45000"/>
                  <a:buFont typeface="Wingdings" charset="2"/>
                  <a:buChar char=""/>
                </a:pPr>
                <a:r>
                  <a:rPr lang="en-US" sz="1700" b="0" strike="noStrike" spc="-1" dirty="0" smtClean="0">
                    <a:solidFill>
                      <a:srgbClr val="000000"/>
                    </a:solidFill>
                    <a:latin typeface="Humanst521 Lt BT" panose="020B0402020204020304" pitchFamily="34" charset="0"/>
                    <a:ea typeface="Arial"/>
                  </a:rPr>
                  <a:t>None constant radius of </a:t>
                </a:r>
                <a:br>
                  <a:rPr lang="en-US" sz="1700" b="0" strike="noStrike" spc="-1" dirty="0" smtClean="0">
                    <a:solidFill>
                      <a:srgbClr val="000000"/>
                    </a:solidFill>
                    <a:latin typeface="Humanst521 Lt BT" panose="020B0402020204020304" pitchFamily="34" charset="0"/>
                    <a:ea typeface="Arial"/>
                  </a:rPr>
                </a:br>
                <a:r>
                  <a:rPr lang="en-US" sz="1700" b="0" strike="noStrike" spc="-1" dirty="0" smtClean="0">
                    <a:solidFill>
                      <a:srgbClr val="000000"/>
                    </a:solidFill>
                    <a:latin typeface="Humanst521 Lt BT" panose="020B0402020204020304" pitchFamily="34" charset="0"/>
                    <a:ea typeface="Arial"/>
                  </a:rPr>
                  <a:t>cylindrical anode (cone)</a:t>
                </a:r>
              </a:p>
              <a:p>
                <a:pPr marL="432000" indent="-324000">
                  <a:lnSpc>
                    <a:spcPct val="100000"/>
                  </a:lnSpc>
                  <a:spcBef>
                    <a:spcPts val="1417"/>
                  </a:spcBef>
                  <a:buClr>
                    <a:srgbClr val="000000"/>
                  </a:buClr>
                  <a:buSzPct val="45000"/>
                  <a:buFont typeface="Wingdings" charset="2"/>
                  <a:buChar char=""/>
                </a:pPr>
                <a:endParaRPr lang="en-US" spc="-1" dirty="0">
                  <a:solidFill>
                    <a:srgbClr val="000000"/>
                  </a:solidFill>
                  <a:latin typeface="Humanst521 Lt BT" panose="020B0402020204020304" pitchFamily="34" charset="0"/>
                  <a:ea typeface="Arial"/>
                </a:endParaRPr>
              </a:p>
              <a:p>
                <a:pPr marL="432000" indent="-324000">
                  <a:lnSpc>
                    <a:spcPct val="100000"/>
                  </a:lnSpc>
                  <a:spcBef>
                    <a:spcPts val="1417"/>
                  </a:spcBef>
                  <a:buClr>
                    <a:srgbClr val="000000"/>
                  </a:buClr>
                  <a:buSzPct val="45000"/>
                  <a:buFont typeface="Wingdings" charset="2"/>
                  <a:buChar char=""/>
                </a:pPr>
                <a:endParaRPr lang="en-US" sz="1700" b="0" strike="noStrike" spc="-1" dirty="0" smtClean="0">
                  <a:solidFill>
                    <a:srgbClr val="000000"/>
                  </a:solidFill>
                  <a:latin typeface="Humanst521 Lt BT" panose="020B0402020204020304" pitchFamily="34" charset="0"/>
                  <a:ea typeface="Arial"/>
                </a:endParaRPr>
              </a:p>
              <a:p>
                <a:pPr marL="432000" indent="-324000">
                  <a:lnSpc>
                    <a:spcPct val="100000"/>
                  </a:lnSpc>
                  <a:spcBef>
                    <a:spcPts val="1417"/>
                  </a:spcBef>
                  <a:buClr>
                    <a:srgbClr val="000000"/>
                  </a:buClr>
                  <a:buSzPct val="45000"/>
                  <a:buFont typeface="Wingdings" charset="2"/>
                  <a:buChar char=""/>
                </a:pPr>
                <a:endParaRPr lang="en-US" spc="-1" dirty="0">
                  <a:solidFill>
                    <a:srgbClr val="000000"/>
                  </a:solidFill>
                  <a:latin typeface="Humanst521 Lt BT" panose="020B0402020204020304" pitchFamily="34" charset="0"/>
                  <a:ea typeface="Arial"/>
                </a:endParaRPr>
              </a:p>
              <a:p>
                <a:pPr marL="432000" indent="-324000">
                  <a:lnSpc>
                    <a:spcPct val="100000"/>
                  </a:lnSpc>
                  <a:spcBef>
                    <a:spcPts val="1417"/>
                  </a:spcBef>
                  <a:buClr>
                    <a:srgbClr val="000000"/>
                  </a:buClr>
                  <a:buSzPct val="45000"/>
                  <a:buFont typeface="Wingdings" charset="2"/>
                  <a:buChar char=""/>
                </a:pPr>
                <a:r>
                  <a:rPr lang="en-US" sz="1700" b="0" strike="noStrike" spc="-1" dirty="0" err="1" smtClean="0">
                    <a:solidFill>
                      <a:srgbClr val="000000"/>
                    </a:solidFill>
                    <a:latin typeface="Humanst521 Lt BT" panose="020B0402020204020304" pitchFamily="34" charset="0"/>
                    <a:ea typeface="Arial"/>
                  </a:rPr>
                  <a:t>Cylindricity</a:t>
                </a:r>
                <a:r>
                  <a:rPr lang="en-US" sz="1700" b="0" strike="noStrike" spc="-1" dirty="0" smtClean="0">
                    <a:solidFill>
                      <a:srgbClr val="000000"/>
                    </a:solidFill>
                    <a:latin typeface="Humanst521 Lt BT" panose="020B0402020204020304" pitchFamily="34" charset="0"/>
                    <a:ea typeface="Arial"/>
                  </a:rPr>
                  <a:t> on the order of 50 nm is measurable even on large samples and </a:t>
                </a:r>
                <a:br>
                  <a:rPr lang="en-US" sz="1700" b="0" strike="noStrike" spc="-1" dirty="0" smtClean="0">
                    <a:solidFill>
                      <a:srgbClr val="000000"/>
                    </a:solidFill>
                    <a:latin typeface="Humanst521 Lt BT" panose="020B0402020204020304" pitchFamily="34" charset="0"/>
                    <a:ea typeface="Arial"/>
                  </a:rPr>
                </a:br>
                <a:r>
                  <a:rPr lang="en-US" sz="1700" b="0" strike="noStrike" spc="-1" dirty="0" smtClean="0">
                    <a:solidFill>
                      <a:srgbClr val="000000"/>
                    </a:solidFill>
                    <a:latin typeface="Humanst521 Lt BT" panose="020B0402020204020304" pitchFamily="34" charset="0"/>
                    <a:ea typeface="Arial"/>
                  </a:rPr>
                  <a:t>possible to machine</a:t>
                </a:r>
              </a:p>
              <a:p>
                <a:pPr marL="432000" indent="-324000">
                  <a:lnSpc>
                    <a:spcPct val="100000"/>
                  </a:lnSpc>
                  <a:spcBef>
                    <a:spcPts val="1417"/>
                  </a:spcBef>
                  <a:buClr>
                    <a:srgbClr val="000000"/>
                  </a:buClr>
                  <a:buSzPct val="45000"/>
                  <a:buFont typeface="Wingdings" charset="2"/>
                  <a:buChar char=""/>
                </a:pPr>
                <a:r>
                  <a:rPr lang="en-US" spc="-1" dirty="0" smtClean="0">
                    <a:solidFill>
                      <a:srgbClr val="000000"/>
                    </a:solidFill>
                    <a:latin typeface="Humanst521 Lt BT" panose="020B0402020204020304" pitchFamily="34" charset="0"/>
                    <a:ea typeface="Arial"/>
                  </a:rPr>
                  <a:t>Ground electrode made of thin foil more difficult</a:t>
                </a:r>
                <a:r>
                  <a:rPr lang="en-US" spc="-1" dirty="0">
                    <a:solidFill>
                      <a:srgbClr val="000000"/>
                    </a:solidFill>
                    <a:latin typeface="Humanst521 Lt BT" panose="020B0402020204020304" pitchFamily="34" charset="0"/>
                    <a:ea typeface="Arial"/>
                  </a:rPr>
                  <a:t> </a:t>
                </a:r>
                <a:r>
                  <a:rPr lang="en-US" spc="-1" dirty="0" smtClean="0">
                    <a:solidFill>
                      <a:srgbClr val="000000"/>
                    </a:solidFill>
                    <a:latin typeface="Humanst521 Lt BT" panose="020B0402020204020304" pitchFamily="34" charset="0"/>
                    <a:ea typeface="Arial"/>
                  </a:rPr>
                  <a:t>to keep deviations from </a:t>
                </a:r>
                <a:r>
                  <a:rPr lang="en-US" spc="-1" dirty="0" err="1" smtClean="0">
                    <a:solidFill>
                      <a:srgbClr val="000000"/>
                    </a:solidFill>
                    <a:latin typeface="Humanst521 Lt BT" panose="020B0402020204020304" pitchFamily="34" charset="0"/>
                    <a:ea typeface="Arial"/>
                  </a:rPr>
                  <a:t>cylindricity</a:t>
                </a:r>
                <a:r>
                  <a:rPr lang="en-US" spc="-1" dirty="0" smtClean="0">
                    <a:solidFill>
                      <a:srgbClr val="000000"/>
                    </a:solidFill>
                    <a:latin typeface="Humanst521 Lt BT" panose="020B0402020204020304" pitchFamily="34" charset="0"/>
                    <a:ea typeface="Arial"/>
                  </a:rPr>
                  <a:t> below </a:t>
                </a:r>
                <a14:m>
                  <m:oMath xmlns:m="http://schemas.openxmlformats.org/officeDocument/2006/math">
                    <m:r>
                      <a:rPr lang="en-US" i="1" spc="-1" smtClean="0">
                        <a:solidFill>
                          <a:srgbClr val="000000"/>
                        </a:solidFill>
                        <a:latin typeface="Cambria Math" panose="02040503050406030204" pitchFamily="18" charset="0"/>
                        <a:ea typeface="Arial"/>
                      </a:rPr>
                      <m:t>30</m:t>
                    </m:r>
                    <m:r>
                      <m:rPr>
                        <m:sty m:val="p"/>
                      </m:rPr>
                      <a:rPr lang="en-US" b="0" i="0" spc="-1" smtClean="0">
                        <a:solidFill>
                          <a:srgbClr val="000000"/>
                        </a:solidFill>
                        <a:latin typeface="Cambria Math" panose="02040503050406030204" pitchFamily="18" charset="0"/>
                        <a:ea typeface="Arial"/>
                      </a:rPr>
                      <m:t>μm</m:t>
                    </m:r>
                  </m:oMath>
                </a14:m>
                <a:endParaRPr lang="en-US" sz="1700" b="0" strike="noStrike" spc="-1" dirty="0" smtClean="0">
                  <a:solidFill>
                    <a:srgbClr val="000000"/>
                  </a:solidFill>
                  <a:latin typeface="Humanst521 Lt BT" panose="020B0402020204020304" pitchFamily="34" charset="0"/>
                  <a:ea typeface="Arial"/>
                </a:endParaRPr>
              </a:p>
              <a:p>
                <a:pPr marL="393750" indent="-285750">
                  <a:lnSpc>
                    <a:spcPct val="100000"/>
                  </a:lnSpc>
                  <a:spcBef>
                    <a:spcPts val="1417"/>
                  </a:spcBef>
                  <a:buClr>
                    <a:srgbClr val="000000"/>
                  </a:buClr>
                  <a:buSzPct val="45000"/>
                </a:pPr>
                <a:endParaRPr lang="en-US" sz="1700" b="0" strike="noStrike" spc="-1" dirty="0">
                  <a:latin typeface="Humanst521 Lt BT" panose="020B0402020204020304" pitchFamily="34" charset="0"/>
                </a:endParaRPr>
              </a:p>
            </p:txBody>
          </p:sp>
        </mc:Choice>
        <mc:Fallback xmlns="">
          <p:sp>
            <p:nvSpPr>
              <p:cNvPr id="24" name="PlaceHolder 1"/>
              <p:cNvSpPr>
                <a:spLocks noGrp="1" noRot="1" noChangeAspect="1" noMove="1" noResize="1" noEditPoints="1" noAdjustHandles="1" noChangeArrowheads="1" noChangeShapeType="1" noTextEdit="1"/>
              </p:cNvSpPr>
              <p:nvPr>
                <p:ph sz="quarter" idx="13"/>
              </p:nvPr>
            </p:nvSpPr>
            <p:spPr>
              <a:xfrm>
                <a:off x="755576" y="1006082"/>
                <a:ext cx="4161711" cy="3509963"/>
              </a:xfrm>
              <a:prstGeom prst="rect">
                <a:avLst/>
              </a:prstGeom>
              <a:blipFill>
                <a:blip r:embed="rId8"/>
                <a:stretch>
                  <a:fillRect t="-1910" b="-10243"/>
                </a:stretch>
              </a:blipFill>
              <a:ln w="0">
                <a:noFill/>
              </a:ln>
            </p:spPr>
            <p:txBody>
              <a:bodyPr/>
              <a:lstStyle/>
              <a:p>
                <a:r>
                  <a:rPr lang="en-US">
                    <a:noFill/>
                  </a:rPr>
                  <a:t> </a:t>
                </a:r>
              </a:p>
            </p:txBody>
          </p:sp>
        </mc:Fallback>
      </mc:AlternateContent>
      <p:grpSp>
        <p:nvGrpSpPr>
          <p:cNvPr id="25" name="Group 24"/>
          <p:cNvGrpSpPr/>
          <p:nvPr/>
        </p:nvGrpSpPr>
        <p:grpSpPr>
          <a:xfrm>
            <a:off x="1068855" y="1635579"/>
            <a:ext cx="3674581" cy="1154653"/>
            <a:chOff x="4599900" y="826982"/>
            <a:chExt cx="4018140" cy="1391158"/>
          </a:xfrm>
        </p:grpSpPr>
        <p:pic>
          <p:nvPicPr>
            <p:cNvPr id="27" name="Picture 26"/>
            <p:cNvPicPr/>
            <p:nvPr/>
          </p:nvPicPr>
          <p:blipFill>
            <a:blip r:embed="rId9" cstate="print">
              <a:extLst>
                <a:ext uri="{28A0092B-C50C-407E-A947-70E740481C1C}">
                  <a14:useLocalDpi xmlns:a14="http://schemas.microsoft.com/office/drawing/2010/main"/>
                </a:ext>
              </a:extLst>
            </a:blip>
            <a:stretch/>
          </p:blipFill>
          <p:spPr>
            <a:xfrm>
              <a:off x="4733100" y="826982"/>
              <a:ext cx="2237400" cy="647640"/>
            </a:xfrm>
            <a:prstGeom prst="rect">
              <a:avLst/>
            </a:prstGeom>
            <a:ln w="0">
              <a:noFill/>
            </a:ln>
          </p:spPr>
        </p:pic>
        <p:sp>
          <p:nvSpPr>
            <p:cNvPr id="28" name="Freeform 27"/>
            <p:cNvSpPr/>
            <p:nvPr/>
          </p:nvSpPr>
          <p:spPr>
            <a:xfrm rot="5400000">
              <a:off x="6192439" y="-190001"/>
              <a:ext cx="815602" cy="4000680"/>
            </a:xfrm>
            <a:custGeom>
              <a:avLst/>
              <a:gdLst/>
              <a:ahLst/>
              <a:cxnLst/>
              <a:rect l="l" t="t" r="r" b="b"/>
              <a:pathLst>
                <a:path w="21600" h="21600">
                  <a:moveTo>
                    <a:pt x="0" y="0"/>
                  </a:moveTo>
                  <a:lnTo>
                    <a:pt x="21600" y="0"/>
                  </a:lnTo>
                  <a:lnTo>
                    <a:pt x="16200" y="21600"/>
                  </a:lnTo>
                  <a:lnTo>
                    <a:pt x="5400" y="21600"/>
                  </a:lnTo>
                  <a:close/>
                </a:path>
              </a:pathLst>
            </a:cu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vert="vert270" lIns="90000" tIns="45000" rIns="90000" bIns="45000" anchor="ctr">
              <a:noAutofit/>
            </a:bodyPr>
            <a:lstStyle/>
            <a:p>
              <a:pPr algn="ctr">
                <a:lnSpc>
                  <a:spcPct val="100000"/>
                </a:lnSpc>
                <a:buNone/>
              </a:pPr>
              <a:r>
                <a:rPr lang="en-GB" sz="1500" b="0" strike="noStrike" spc="-1" dirty="0" smtClean="0">
                  <a:solidFill>
                    <a:srgbClr val="000000"/>
                  </a:solidFill>
                  <a:latin typeface="Humanst521 Lt BT" panose="020B0402020204020304" pitchFamily="34" charset="0"/>
                  <a:ea typeface="Calibri"/>
                </a:rPr>
                <a:t>anode</a:t>
              </a:r>
              <a:endParaRPr lang="en-GB" sz="1500" b="0" strike="noStrike" spc="-1" dirty="0">
                <a:latin typeface="Humanst521 Lt BT" panose="020B0402020204020304" pitchFamily="34" charset="0"/>
              </a:endParaRPr>
            </a:p>
          </p:txBody>
        </p:sp>
        <p:sp>
          <p:nvSpPr>
            <p:cNvPr id="29" name="Straight Connector 28"/>
            <p:cNvSpPr/>
            <p:nvPr/>
          </p:nvSpPr>
          <p:spPr>
            <a:xfrm>
              <a:off x="4605120" y="1615680"/>
              <a:ext cx="4012920" cy="360"/>
            </a:xfrm>
            <a:prstGeom prst="line">
              <a:avLst/>
            </a:prstGeom>
            <a:ln w="0">
              <a:solidFill>
                <a:srgbClr val="FF3838"/>
              </a:solidFill>
              <a:prstDash val="dash"/>
            </a:ln>
          </p:spPr>
          <p:style>
            <a:lnRef idx="0">
              <a:scrgbClr r="0" g="0" b="0"/>
            </a:lnRef>
            <a:fillRef idx="0">
              <a:scrgbClr r="0" g="0" b="0"/>
            </a:fillRef>
            <a:effectRef idx="0">
              <a:scrgbClr r="0" g="0" b="0"/>
            </a:effectRef>
            <a:fontRef idx="minor"/>
          </p:style>
        </p:sp>
      </p:grpSp>
    </p:spTree>
    <p:extLst>
      <p:ext uri="{BB962C8B-B14F-4D97-AF65-F5344CB8AC3E}">
        <p14:creationId xmlns:p14="http://schemas.microsoft.com/office/powerpoint/2010/main" val="3753607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creen Clipping"/>
          <p:cNvPicPr>
            <a:picLocks noGrp="1" noChangeAspect="1"/>
          </p:cNvPicPr>
          <p:nvPr>
            <p:ph sz="quarter" idx="13"/>
          </p:nvPr>
        </p:nvPicPr>
        <p:blipFill>
          <a:blip r:embed="rId2">
            <a:extLst>
              <a:ext uri="{28A0092B-C50C-407E-A947-70E740481C1C}">
                <a14:useLocalDpi xmlns:a14="http://schemas.microsoft.com/office/drawing/2010/main"/>
              </a:ext>
            </a:extLst>
          </a:blip>
          <a:stretch>
            <a:fillRect/>
          </a:stretch>
        </p:blipFill>
        <p:spPr>
          <a:xfrm>
            <a:off x="107504" y="1611712"/>
            <a:ext cx="4455696" cy="3296536"/>
          </a:xfrm>
        </p:spPr>
      </p:pic>
      <p:sp>
        <p:nvSpPr>
          <p:cNvPr id="3" name="Title 2"/>
          <p:cNvSpPr>
            <a:spLocks noGrp="1"/>
          </p:cNvSpPr>
          <p:nvPr>
            <p:ph type="title"/>
          </p:nvPr>
        </p:nvSpPr>
        <p:spPr/>
        <p:txBody>
          <a:bodyPr/>
          <a:lstStyle/>
          <a:p>
            <a:r>
              <a:rPr lang="en-US" dirty="0" smtClean="0"/>
              <a:t>Geometric phases, and non-uniformities</a:t>
            </a:r>
            <a:endParaRPr lang="en-US" dirty="0"/>
          </a:p>
        </p:txBody>
      </p:sp>
      <p:sp>
        <p:nvSpPr>
          <p:cNvPr id="4" name="Slide Number Placeholder 3"/>
          <p:cNvSpPr>
            <a:spLocks noGrp="1"/>
          </p:cNvSpPr>
          <p:nvPr>
            <p:ph type="sldNum" sz="quarter" idx="4294967295"/>
          </p:nvPr>
        </p:nvSpPr>
        <p:spPr>
          <a:xfrm>
            <a:off x="8567738" y="4967288"/>
            <a:ext cx="576262" cy="147637"/>
          </a:xfrm>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35</a:t>
            </a:fld>
            <a:endParaRPr lang="de-DE" dirty="0">
              <a:latin typeface="Humanst521 BT" panose="020B0602020204020204" pitchFamily="34" charset="0"/>
            </a:endParaRPr>
          </a:p>
        </p:txBody>
      </p:sp>
      <p:pic>
        <p:nvPicPr>
          <p:cNvPr id="9" name="Picture 8"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16016" y="1676133"/>
            <a:ext cx="4392488" cy="3258041"/>
          </a:xfrm>
          <a:prstGeom prst="rect">
            <a:avLst/>
          </a:prstGeom>
        </p:spPr>
      </p:pic>
      <p:sp>
        <p:nvSpPr>
          <p:cNvPr id="11" name="TextBox 10"/>
          <p:cNvSpPr txBox="1"/>
          <p:nvPr/>
        </p:nvSpPr>
        <p:spPr>
          <a:xfrm>
            <a:off x="683568" y="2139702"/>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smtClean="0">
                <a:solidFill>
                  <a:schemeClr val="bg1"/>
                </a:solidFill>
                <a:latin typeface="Humanst521 Lt BT" panose="020B0402020204020304" pitchFamily="34" charset="0"/>
              </a:rPr>
              <a:t>Magnetic field </a:t>
            </a:r>
          </a:p>
        </p:txBody>
      </p:sp>
      <p:sp>
        <p:nvSpPr>
          <p:cNvPr id="12" name="TextBox 11"/>
          <p:cNvSpPr txBox="1"/>
          <p:nvPr/>
        </p:nvSpPr>
        <p:spPr>
          <a:xfrm rot="5400000">
            <a:off x="7933671" y="4015832"/>
            <a:ext cx="1728192" cy="482158"/>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smtClean="0">
                <a:solidFill>
                  <a:srgbClr val="000000"/>
                </a:solidFill>
                <a:latin typeface="Humanst521 Lt BT" panose="020B0402020204020304" pitchFamily="34" charset="0"/>
              </a:rPr>
              <a:t>Electric field </a:t>
            </a:r>
          </a:p>
        </p:txBody>
      </p:sp>
      <p:pic>
        <p:nvPicPr>
          <p:cNvPr id="2" name="Picture 1" descr="Screen Clippi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7544" y="861875"/>
            <a:ext cx="5496692" cy="543001"/>
          </a:xfrm>
          <a:prstGeom prst="rect">
            <a:avLst/>
          </a:prstGeom>
        </p:spPr>
      </p:pic>
      <p:sp>
        <p:nvSpPr>
          <p:cNvPr id="5" name="Right Arrow 4"/>
          <p:cNvSpPr/>
          <p:nvPr/>
        </p:nvSpPr>
        <p:spPr bwMode="auto">
          <a:xfrm>
            <a:off x="6168218" y="997624"/>
            <a:ext cx="360040" cy="271501"/>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pic>
        <p:nvPicPr>
          <p:cNvPr id="6" name="Picture 5" descr="Screen Clippi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32240" y="930422"/>
            <a:ext cx="1467055" cy="428685"/>
          </a:xfrm>
          <a:prstGeom prst="rect">
            <a:avLst/>
          </a:prstGeom>
        </p:spPr>
      </p:pic>
    </p:spTree>
    <p:extLst>
      <p:ext uri="{BB962C8B-B14F-4D97-AF65-F5344CB8AC3E}">
        <p14:creationId xmlns:p14="http://schemas.microsoft.com/office/powerpoint/2010/main" val="2609415764"/>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PlaceHolder 1"/>
          <p:cNvSpPr>
            <a:spLocks noGrp="1"/>
          </p:cNvSpPr>
          <p:nvPr>
            <p:ph type="title" idx="4294967295"/>
          </p:nvPr>
        </p:nvSpPr>
        <p:spPr>
          <a:xfrm>
            <a:off x="2077200" y="216000"/>
            <a:ext cx="6706080" cy="379440"/>
          </a:xfrm>
          <a:prstGeom prst="rect">
            <a:avLst/>
          </a:prstGeom>
          <a:noFill/>
          <a:ln w="0">
            <a:noFill/>
          </a:ln>
        </p:spPr>
        <p:txBody>
          <a:bodyPr lIns="0" tIns="0" rIns="0" bIns="0" numCol="1" spcCol="0" anchor="t">
            <a:noAutofit/>
          </a:bodyPr>
          <a:lstStyle/>
          <a:p>
            <a:pPr>
              <a:lnSpc>
                <a:spcPct val="100000"/>
              </a:lnSpc>
              <a:buNone/>
              <a:tabLst>
                <a:tab pos="0" algn="l"/>
              </a:tabLst>
            </a:pPr>
            <a:r>
              <a:rPr lang="en-US" sz="2400" b="0" strike="noStrike" spc="-1" dirty="0">
                <a:solidFill>
                  <a:srgbClr val="686868"/>
                </a:solidFill>
                <a:latin typeface="Georgia"/>
                <a:ea typeface="Calibri"/>
              </a:rPr>
              <a:t>Detection efficiency asymmetry</a:t>
            </a:r>
            <a:endParaRPr lang="en-GB" sz="2400" b="0" strike="noStrike" spc="-1" dirty="0">
              <a:latin typeface="Humanst521 Lt BT" panose="020B0402020204020304" pitchFamily="34" charset="0"/>
            </a:endParaRPr>
          </a:p>
        </p:txBody>
      </p:sp>
      <p:sp>
        <p:nvSpPr>
          <p:cNvPr id="748" name="PlaceHolder 2"/>
          <p:cNvSpPr>
            <a:spLocks noGrp="1"/>
          </p:cNvSpPr>
          <p:nvPr>
            <p:ph type="sldNum" idx="4294967295"/>
          </p:nvPr>
        </p:nvSpPr>
        <p:spPr>
          <a:xfrm>
            <a:off x="8206200" y="4968000"/>
            <a:ext cx="573840" cy="145800"/>
          </a:xfrm>
          <a:prstGeom prst="rect">
            <a:avLst/>
          </a:prstGeom>
          <a:noFill/>
          <a:ln w="0">
            <a:noFill/>
          </a:ln>
        </p:spPr>
        <p:txBody>
          <a:bodyPr lIns="0" tIns="0" rIns="0" bIns="0" numCol="1" spcCol="0" anchor="t">
            <a:noAutofit/>
          </a:bodyPr>
          <a:lstStyle>
            <a:lvl1pPr algn="r">
              <a:lnSpc>
                <a:spcPct val="100000"/>
              </a:lnSpc>
              <a:buNone/>
              <a:defRPr lang="en-US" sz="800" b="0" strike="noStrike" spc="-1">
                <a:solidFill>
                  <a:srgbClr val="000000"/>
                </a:solidFill>
                <a:latin typeface="Calibri"/>
                <a:ea typeface="Calibri"/>
              </a:defRPr>
            </a:lvl1pPr>
          </a:lstStyle>
          <a:p>
            <a:pPr algn="r">
              <a:lnSpc>
                <a:spcPct val="100000"/>
              </a:lnSpc>
              <a:buNone/>
            </a:pPr>
            <a:r>
              <a:rPr lang="en-US" sz="800" b="0" strike="noStrike" spc="-1" dirty="0">
                <a:solidFill>
                  <a:srgbClr val="000000"/>
                </a:solidFill>
                <a:latin typeface="Humanst521 Lt BT" panose="020B0402020204020304" pitchFamily="34" charset="0"/>
                <a:ea typeface="Calibri"/>
              </a:rPr>
              <a:t>Page </a:t>
            </a:r>
            <a:fld id="{FD625430-7F8F-4A26-A91F-C864ED6816BB}" type="slidenum">
              <a:rPr lang="en-US" sz="800" b="0" strike="noStrike" spc="-1">
                <a:solidFill>
                  <a:srgbClr val="000000"/>
                </a:solidFill>
                <a:latin typeface="Humanst521 Lt BT" panose="020B0402020204020304" pitchFamily="34" charset="0"/>
                <a:ea typeface="Calibri"/>
              </a:rPr>
              <a:t>36</a:t>
            </a:fld>
            <a:endParaRPr lang="en-GB" sz="800" b="0" strike="noStrike" spc="-1" dirty="0">
              <a:latin typeface="Times New Roman"/>
            </a:endParaRPr>
          </a:p>
        </p:txBody>
      </p:sp>
      <p:sp>
        <p:nvSpPr>
          <p:cNvPr id="749" name="Oval 748"/>
          <p:cNvSpPr/>
          <p:nvPr/>
        </p:nvSpPr>
        <p:spPr>
          <a:xfrm>
            <a:off x="7777080" y="155016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50" name="Oval 749"/>
          <p:cNvSpPr/>
          <p:nvPr/>
        </p:nvSpPr>
        <p:spPr>
          <a:xfrm>
            <a:off x="7796160" y="155052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51" name="Oval 750"/>
          <p:cNvSpPr/>
          <p:nvPr/>
        </p:nvSpPr>
        <p:spPr>
          <a:xfrm>
            <a:off x="7819560" y="155088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52" name="Oval 751"/>
          <p:cNvSpPr/>
          <p:nvPr/>
        </p:nvSpPr>
        <p:spPr>
          <a:xfrm>
            <a:off x="7849440" y="155160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53" name="Oval 752"/>
          <p:cNvSpPr/>
          <p:nvPr/>
        </p:nvSpPr>
        <p:spPr>
          <a:xfrm>
            <a:off x="7873200" y="155160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54" name="Oval 753"/>
          <p:cNvSpPr/>
          <p:nvPr/>
        </p:nvSpPr>
        <p:spPr>
          <a:xfrm>
            <a:off x="7895520" y="155088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55" name="PlaceHolder 3"/>
          <p:cNvSpPr>
            <a:spLocks noGrp="1"/>
          </p:cNvSpPr>
          <p:nvPr>
            <p:ph idx="4294967295"/>
          </p:nvPr>
        </p:nvSpPr>
        <p:spPr>
          <a:xfrm>
            <a:off x="850680" y="1005851"/>
            <a:ext cx="3833640" cy="3508200"/>
          </a:xfrm>
          <a:prstGeom prst="rect">
            <a:avLst/>
          </a:prstGeom>
          <a:noFill/>
          <a:ln w="0">
            <a:noFill/>
          </a:ln>
        </p:spPr>
        <p:txBody>
          <a:bodyPr lIns="0" tIns="0" rIns="0" bIns="0" anchor="t">
            <a:noAutofit/>
          </a:bodyPr>
          <a:lstStyle/>
          <a:p>
            <a:pPr marL="432000" indent="-324000">
              <a:lnSpc>
                <a:spcPct val="100000"/>
              </a:lnSpc>
              <a:spcBef>
                <a:spcPts val="1417"/>
              </a:spcBef>
              <a:buClr>
                <a:srgbClr val="000000"/>
              </a:buClr>
              <a:buSzPct val="45000"/>
              <a:buFont typeface="Wingdings" charset="2"/>
              <a:buChar char=""/>
            </a:pPr>
            <a:r>
              <a:rPr lang="de-CH" sz="1700" b="0" strike="noStrike" spc="-1" dirty="0">
                <a:solidFill>
                  <a:srgbClr val="000000"/>
                </a:solidFill>
              </a:rPr>
              <a:t>The EDM will </a:t>
            </a:r>
            <a:r>
              <a:rPr lang="de-CH" sz="1700" b="0" strike="noStrike" spc="-1" dirty="0" err="1">
                <a:solidFill>
                  <a:srgbClr val="000000"/>
                </a:solidFill>
              </a:rPr>
              <a:t>be</a:t>
            </a:r>
            <a:r>
              <a:rPr lang="de-CH" sz="1700" b="0" strike="noStrike" spc="-1" dirty="0">
                <a:solidFill>
                  <a:srgbClr val="000000"/>
                </a:solidFill>
              </a:rPr>
              <a:t> </a:t>
            </a:r>
            <a:r>
              <a:rPr lang="de-CH" sz="1700" b="0" strike="noStrike" spc="-1" dirty="0" err="1">
                <a:solidFill>
                  <a:srgbClr val="000000"/>
                </a:solidFill>
              </a:rPr>
              <a:t>deduced</a:t>
            </a:r>
            <a:r>
              <a:rPr lang="de-CH" sz="1700" b="0" strike="noStrike" spc="-1" dirty="0">
                <a:solidFill>
                  <a:srgbClr val="000000"/>
                </a:solidFill>
              </a:rPr>
              <a:t> </a:t>
            </a:r>
            <a:r>
              <a:rPr lang="de-CH" sz="1700" b="0" strike="noStrike" spc="-1" dirty="0" err="1">
                <a:solidFill>
                  <a:srgbClr val="000000"/>
                </a:solidFill>
              </a:rPr>
              <a:t>from</a:t>
            </a:r>
            <a:r>
              <a:rPr lang="de-CH" sz="1700" b="0" strike="noStrike" spc="-1" dirty="0">
                <a:solidFill>
                  <a:srgbClr val="000000"/>
                </a:solidFill>
              </a:rPr>
              <a:t> </a:t>
            </a:r>
            <a:r>
              <a:rPr lang="de-CH" sz="1700" b="0" strike="noStrike" spc="-1" dirty="0" err="1">
                <a:solidFill>
                  <a:srgbClr val="000000"/>
                </a:solidFill>
              </a:rPr>
              <a:t>the</a:t>
            </a:r>
            <a:r>
              <a:rPr lang="de-CH" sz="1700" b="0" strike="noStrike" spc="-1" dirty="0">
                <a:solidFill>
                  <a:srgbClr val="000000"/>
                </a:solidFill>
              </a:rPr>
              <a:t> </a:t>
            </a:r>
            <a:r>
              <a:rPr lang="de-CH" sz="1700" b="0" strike="noStrike" spc="-1" dirty="0" err="1">
                <a:solidFill>
                  <a:srgbClr val="000000"/>
                </a:solidFill>
              </a:rPr>
              <a:t>accumulation</a:t>
            </a:r>
            <a:r>
              <a:rPr lang="de-CH" sz="1700" b="0" strike="noStrike" spc="-1" dirty="0">
                <a:solidFill>
                  <a:srgbClr val="000000"/>
                </a:solidFill>
              </a:rPr>
              <a:t> </a:t>
            </a:r>
            <a:r>
              <a:rPr lang="de-CH" sz="1700" b="0" strike="noStrike" spc="-1" dirty="0" err="1">
                <a:solidFill>
                  <a:srgbClr val="000000"/>
                </a:solidFill>
              </a:rPr>
              <a:t>of</a:t>
            </a:r>
            <a:r>
              <a:rPr lang="de-CH" sz="1700" b="0" strike="noStrike" spc="-1" dirty="0">
                <a:solidFill>
                  <a:srgbClr val="000000"/>
                </a:solidFill>
              </a:rPr>
              <a:t> </a:t>
            </a:r>
            <a:r>
              <a:rPr lang="de-CH" sz="1700" b="0" strike="noStrike" spc="-1" dirty="0" err="1">
                <a:solidFill>
                  <a:srgbClr val="000000"/>
                </a:solidFill>
              </a:rPr>
              <a:t>asymmetry</a:t>
            </a:r>
            <a:r>
              <a:rPr lang="de-CH" sz="1700" b="0" strike="noStrike" spc="-1" dirty="0">
                <a:solidFill>
                  <a:srgbClr val="000000"/>
                </a:solidFill>
              </a:rPr>
              <a:t> </a:t>
            </a:r>
            <a:r>
              <a:rPr lang="de-CH" sz="1700" b="0" strike="noStrike" spc="-1" dirty="0" err="1">
                <a:solidFill>
                  <a:srgbClr val="000000"/>
                </a:solidFill>
              </a:rPr>
              <a:t>between</a:t>
            </a:r>
            <a:r>
              <a:rPr lang="de-CH" sz="1700" b="0" strike="noStrike" spc="-1" dirty="0">
                <a:solidFill>
                  <a:srgbClr val="000000"/>
                </a:solidFill>
              </a:rPr>
              <a:t> </a:t>
            </a:r>
            <a:r>
              <a:rPr lang="de-CH" sz="1700" b="0" strike="noStrike" spc="-1" dirty="0" err="1">
                <a:solidFill>
                  <a:srgbClr val="000000"/>
                </a:solidFill>
              </a:rPr>
              <a:t>the</a:t>
            </a:r>
            <a:r>
              <a:rPr lang="de-CH" sz="1700" b="0" strike="noStrike" spc="-1" dirty="0">
                <a:solidFill>
                  <a:srgbClr val="000000"/>
                </a:solidFill>
              </a:rPr>
              <a:t> </a:t>
            </a:r>
            <a:r>
              <a:rPr lang="de-CH" sz="1700" b="0" strike="noStrike" spc="-1" dirty="0" err="1">
                <a:solidFill>
                  <a:srgbClr val="000000"/>
                </a:solidFill>
              </a:rPr>
              <a:t>upstream</a:t>
            </a:r>
            <a:r>
              <a:rPr lang="de-CH" sz="1700" b="0" strike="noStrike" spc="-1" dirty="0">
                <a:solidFill>
                  <a:srgbClr val="000000"/>
                </a:solidFill>
              </a:rPr>
              <a:t> </a:t>
            </a:r>
            <a:r>
              <a:rPr lang="de-CH" sz="1700" b="0" strike="noStrike" spc="-1" dirty="0" err="1">
                <a:solidFill>
                  <a:srgbClr val="000000"/>
                </a:solidFill>
              </a:rPr>
              <a:t>and</a:t>
            </a:r>
            <a:r>
              <a:rPr lang="de-CH" sz="1700" b="0" strike="noStrike" spc="-1" dirty="0">
                <a:solidFill>
                  <a:srgbClr val="000000"/>
                </a:solidFill>
              </a:rPr>
              <a:t> </a:t>
            </a:r>
            <a:r>
              <a:rPr lang="de-CH" sz="1700" b="0" strike="noStrike" spc="-1" dirty="0" err="1">
                <a:solidFill>
                  <a:srgbClr val="000000"/>
                </a:solidFill>
              </a:rPr>
              <a:t>downstream</a:t>
            </a:r>
            <a:r>
              <a:rPr lang="de-CH" sz="1700" b="0" strike="noStrike" spc="-1" dirty="0">
                <a:solidFill>
                  <a:srgbClr val="000000"/>
                </a:solidFill>
              </a:rPr>
              <a:t> </a:t>
            </a:r>
            <a:r>
              <a:rPr lang="de-CH" sz="1700" b="0" strike="noStrike" spc="-1" dirty="0" err="1">
                <a:solidFill>
                  <a:srgbClr val="000000"/>
                </a:solidFill>
              </a:rPr>
              <a:t>detectors</a:t>
            </a:r>
            <a:r>
              <a:rPr lang="de-CH" sz="1700" b="0" strike="noStrike" spc="-1" dirty="0">
                <a:solidFill>
                  <a:srgbClr val="000000"/>
                </a:solidFill>
              </a:rPr>
              <a:t> </a:t>
            </a:r>
            <a:r>
              <a:rPr lang="de-CH" sz="1700" b="0" strike="noStrike" spc="-1" dirty="0" err="1">
                <a:solidFill>
                  <a:srgbClr val="000000"/>
                </a:solidFill>
              </a:rPr>
              <a:t>that</a:t>
            </a:r>
            <a:r>
              <a:rPr lang="de-CH" sz="1700" b="0" strike="noStrike" spc="-1" dirty="0">
                <a:solidFill>
                  <a:srgbClr val="000000"/>
                </a:solidFill>
              </a:rPr>
              <a:t> </a:t>
            </a:r>
            <a:r>
              <a:rPr lang="de-CH" sz="1700" b="0" strike="noStrike" spc="-1" dirty="0" err="1">
                <a:solidFill>
                  <a:srgbClr val="000000"/>
                </a:solidFill>
              </a:rPr>
              <a:t>increases</a:t>
            </a:r>
            <a:r>
              <a:rPr lang="de-CH" sz="1700" b="0" strike="noStrike" spc="-1" dirty="0">
                <a:solidFill>
                  <a:srgbClr val="000000"/>
                </a:solidFill>
              </a:rPr>
              <a:t> </a:t>
            </a:r>
            <a:r>
              <a:rPr lang="de-CH" sz="1700" b="0" strike="noStrike" spc="-1" dirty="0" err="1">
                <a:solidFill>
                  <a:srgbClr val="000000"/>
                </a:solidFill>
              </a:rPr>
              <a:t>with</a:t>
            </a:r>
            <a:r>
              <a:rPr lang="de-CH" sz="1700" b="0" strike="noStrike" spc="-1" dirty="0">
                <a:solidFill>
                  <a:srgbClr val="000000"/>
                </a:solidFill>
              </a:rPr>
              <a:t> time</a:t>
            </a:r>
            <a:endParaRPr lang="en-GB" sz="1700" b="0" strike="noStrike" spc="-1" dirty="0"/>
          </a:p>
          <a:p>
            <a:pPr marL="432000" indent="-324000">
              <a:lnSpc>
                <a:spcPct val="100000"/>
              </a:lnSpc>
              <a:spcBef>
                <a:spcPts val="1417"/>
              </a:spcBef>
              <a:buClr>
                <a:srgbClr val="000000"/>
              </a:buClr>
              <a:buSzPct val="45000"/>
              <a:buFont typeface="Wingdings" charset="2"/>
              <a:buChar char=""/>
            </a:pPr>
            <a:r>
              <a:rPr lang="de-CH" sz="1700" b="0" strike="noStrike" spc="-1" dirty="0" err="1">
                <a:solidFill>
                  <a:srgbClr val="000000"/>
                </a:solidFill>
              </a:rPr>
              <a:t>Static</a:t>
            </a:r>
            <a:r>
              <a:rPr lang="de-CH" sz="1700" b="0" strike="noStrike" spc="-1" dirty="0">
                <a:solidFill>
                  <a:srgbClr val="000000"/>
                </a:solidFill>
              </a:rPr>
              <a:t> </a:t>
            </a:r>
            <a:r>
              <a:rPr lang="de-CH" sz="1700" b="0" strike="noStrike" spc="-1" dirty="0" err="1">
                <a:solidFill>
                  <a:srgbClr val="000000"/>
                </a:solidFill>
              </a:rPr>
              <a:t>differences</a:t>
            </a:r>
            <a:r>
              <a:rPr lang="de-CH" sz="1700" b="0" strike="noStrike" spc="-1" dirty="0">
                <a:solidFill>
                  <a:srgbClr val="000000"/>
                </a:solidFill>
              </a:rPr>
              <a:t> in </a:t>
            </a:r>
            <a:r>
              <a:rPr lang="de-CH" sz="1700" b="0" strike="noStrike" spc="-1" dirty="0" err="1">
                <a:solidFill>
                  <a:srgbClr val="000000"/>
                </a:solidFill>
              </a:rPr>
              <a:t>the</a:t>
            </a:r>
            <a:r>
              <a:rPr lang="de-CH" sz="1700" b="0" strike="noStrike" spc="-1" dirty="0">
                <a:solidFill>
                  <a:srgbClr val="000000"/>
                </a:solidFill>
              </a:rPr>
              <a:t> </a:t>
            </a:r>
            <a:r>
              <a:rPr lang="de-CH" sz="1700" b="0" strike="noStrike" spc="-1" dirty="0" err="1">
                <a:solidFill>
                  <a:srgbClr val="000000"/>
                </a:solidFill>
              </a:rPr>
              <a:t>detection</a:t>
            </a:r>
            <a:r>
              <a:rPr lang="de-CH" sz="1700" b="0" strike="noStrike" spc="-1" dirty="0">
                <a:solidFill>
                  <a:srgbClr val="000000"/>
                </a:solidFill>
              </a:rPr>
              <a:t> </a:t>
            </a:r>
            <a:r>
              <a:rPr lang="de-CH" sz="1700" b="0" strike="noStrike" spc="-1" dirty="0" err="1">
                <a:solidFill>
                  <a:srgbClr val="000000"/>
                </a:solidFill>
              </a:rPr>
              <a:t>efficiency</a:t>
            </a:r>
            <a:r>
              <a:rPr lang="de-CH" sz="1700" b="0" strike="noStrike" spc="-1" dirty="0">
                <a:solidFill>
                  <a:srgbClr val="000000"/>
                </a:solidFill>
              </a:rPr>
              <a:t> </a:t>
            </a:r>
            <a:r>
              <a:rPr lang="de-CH" sz="1700" b="0" strike="noStrike" spc="-1" dirty="0" err="1">
                <a:solidFill>
                  <a:srgbClr val="000000"/>
                </a:solidFill>
              </a:rPr>
              <a:t>of</a:t>
            </a:r>
            <a:r>
              <a:rPr lang="de-CH" sz="1700" b="0" strike="noStrike" spc="-1" dirty="0">
                <a:solidFill>
                  <a:srgbClr val="000000"/>
                </a:solidFill>
              </a:rPr>
              <a:t> </a:t>
            </a:r>
            <a:r>
              <a:rPr lang="de-CH" sz="1700" b="0" strike="noStrike" spc="-1" dirty="0" err="1">
                <a:solidFill>
                  <a:srgbClr val="000000"/>
                </a:solidFill>
              </a:rPr>
              <a:t>one</a:t>
            </a:r>
            <a:r>
              <a:rPr lang="de-CH" sz="1700" b="0" strike="noStrike" spc="-1" dirty="0">
                <a:solidFill>
                  <a:srgbClr val="000000"/>
                </a:solidFill>
              </a:rPr>
              <a:t> </a:t>
            </a:r>
            <a:r>
              <a:rPr lang="de-CH" sz="1700" b="0" strike="noStrike" spc="-1" dirty="0" err="1">
                <a:solidFill>
                  <a:srgbClr val="000000"/>
                </a:solidFill>
              </a:rPr>
              <a:t>detector</a:t>
            </a:r>
            <a:r>
              <a:rPr lang="de-CH" sz="1700" b="0" strike="noStrike" spc="-1" dirty="0">
                <a:solidFill>
                  <a:srgbClr val="000000"/>
                </a:solidFill>
              </a:rPr>
              <a:t> </a:t>
            </a:r>
            <a:r>
              <a:rPr lang="de-CH" sz="1700" b="0" strike="noStrike" spc="-1" dirty="0" err="1">
                <a:solidFill>
                  <a:srgbClr val="000000"/>
                </a:solidFill>
              </a:rPr>
              <a:t>compared</a:t>
            </a:r>
            <a:r>
              <a:rPr lang="de-CH" sz="1700" b="0" strike="noStrike" spc="-1" dirty="0">
                <a:solidFill>
                  <a:srgbClr val="000000"/>
                </a:solidFill>
              </a:rPr>
              <a:t> </a:t>
            </a:r>
            <a:r>
              <a:rPr lang="de-CH" sz="1700" b="0" strike="noStrike" spc="-1" dirty="0" err="1">
                <a:solidFill>
                  <a:srgbClr val="000000"/>
                </a:solidFill>
              </a:rPr>
              <a:t>to</a:t>
            </a:r>
            <a:r>
              <a:rPr lang="de-CH" sz="1700" b="0" strike="noStrike" spc="-1" dirty="0">
                <a:solidFill>
                  <a:srgbClr val="000000"/>
                </a:solidFill>
              </a:rPr>
              <a:t> </a:t>
            </a:r>
            <a:r>
              <a:rPr lang="de-CH" sz="1700" b="0" strike="noStrike" spc="-1" dirty="0" err="1">
                <a:solidFill>
                  <a:srgbClr val="000000"/>
                </a:solidFill>
              </a:rPr>
              <a:t>the</a:t>
            </a:r>
            <a:r>
              <a:rPr lang="de-CH" sz="1700" b="0" strike="noStrike" spc="-1" dirty="0">
                <a:solidFill>
                  <a:srgbClr val="000000"/>
                </a:solidFill>
              </a:rPr>
              <a:t> </a:t>
            </a:r>
            <a:r>
              <a:rPr lang="de-CH" sz="1700" b="0" strike="noStrike" spc="-1" dirty="0" err="1">
                <a:solidFill>
                  <a:srgbClr val="000000"/>
                </a:solidFill>
              </a:rPr>
              <a:t>other</a:t>
            </a:r>
            <a:r>
              <a:rPr lang="de-CH" sz="1700" b="0" strike="noStrike" spc="-1" dirty="0">
                <a:solidFill>
                  <a:srgbClr val="000000"/>
                </a:solidFill>
              </a:rPr>
              <a:t> </a:t>
            </a:r>
            <a:r>
              <a:rPr lang="de-CH" sz="1700" b="0" strike="noStrike" spc="-1" dirty="0" err="1">
                <a:solidFill>
                  <a:srgbClr val="000000"/>
                </a:solidFill>
              </a:rPr>
              <a:t>is</a:t>
            </a:r>
            <a:r>
              <a:rPr lang="de-CH" sz="1700" b="0" strike="noStrike" spc="-1" dirty="0">
                <a:solidFill>
                  <a:srgbClr val="000000"/>
                </a:solidFill>
              </a:rPr>
              <a:t> not a </a:t>
            </a:r>
            <a:r>
              <a:rPr lang="de-CH" sz="1700" b="0" strike="noStrike" spc="-1" dirty="0" err="1">
                <a:solidFill>
                  <a:srgbClr val="000000"/>
                </a:solidFill>
              </a:rPr>
              <a:t>problem</a:t>
            </a:r>
            <a:endParaRPr lang="en-GB" sz="1700" b="0" strike="noStrike" spc="-1" dirty="0"/>
          </a:p>
          <a:p>
            <a:pPr marL="432000" indent="-324000">
              <a:lnSpc>
                <a:spcPct val="100000"/>
              </a:lnSpc>
              <a:spcBef>
                <a:spcPts val="1417"/>
              </a:spcBef>
              <a:buClr>
                <a:srgbClr val="000000"/>
              </a:buClr>
              <a:buSzPct val="45000"/>
              <a:buFont typeface="Wingdings" charset="2"/>
              <a:buChar char=""/>
            </a:pPr>
            <a:r>
              <a:rPr lang="de-CH" sz="1700" b="0" strike="noStrike" spc="-1" dirty="0">
                <a:solidFill>
                  <a:srgbClr val="000000"/>
                </a:solidFill>
              </a:rPr>
              <a:t>Change </a:t>
            </a:r>
            <a:r>
              <a:rPr lang="de-CH" sz="1700" b="0" strike="noStrike" spc="-1" dirty="0" err="1">
                <a:solidFill>
                  <a:srgbClr val="000000"/>
                </a:solidFill>
              </a:rPr>
              <a:t>of</a:t>
            </a:r>
            <a:r>
              <a:rPr lang="de-CH" sz="1700" b="0" strike="noStrike" spc="-1" dirty="0">
                <a:solidFill>
                  <a:srgbClr val="000000"/>
                </a:solidFill>
              </a:rPr>
              <a:t> </a:t>
            </a:r>
            <a:r>
              <a:rPr lang="de-CH" sz="1700" b="0" strike="noStrike" spc="-1" dirty="0" err="1">
                <a:solidFill>
                  <a:srgbClr val="000000"/>
                </a:solidFill>
              </a:rPr>
              <a:t>the</a:t>
            </a:r>
            <a:r>
              <a:rPr lang="de-CH" sz="1700" b="0" strike="noStrike" spc="-1" dirty="0">
                <a:solidFill>
                  <a:srgbClr val="000000"/>
                </a:solidFill>
              </a:rPr>
              <a:t> </a:t>
            </a:r>
            <a:r>
              <a:rPr lang="de-CH" sz="1700" b="0" strike="noStrike" spc="-1" dirty="0" err="1">
                <a:solidFill>
                  <a:srgbClr val="000000"/>
                </a:solidFill>
              </a:rPr>
              <a:t>detection</a:t>
            </a:r>
            <a:r>
              <a:rPr lang="de-CH" sz="1700" b="0" strike="noStrike" spc="-1" dirty="0">
                <a:solidFill>
                  <a:srgbClr val="000000"/>
                </a:solidFill>
              </a:rPr>
              <a:t> </a:t>
            </a:r>
            <a:r>
              <a:rPr lang="de-CH" sz="1700" b="0" strike="noStrike" spc="-1" dirty="0" err="1">
                <a:solidFill>
                  <a:srgbClr val="000000"/>
                </a:solidFill>
              </a:rPr>
              <a:t>efficiency</a:t>
            </a:r>
            <a:r>
              <a:rPr lang="de-CH" sz="1700" b="0" strike="noStrike" spc="-1" dirty="0">
                <a:solidFill>
                  <a:srgbClr val="000000"/>
                </a:solidFill>
              </a:rPr>
              <a:t> </a:t>
            </a:r>
            <a:r>
              <a:rPr lang="de-CH" sz="1700" b="0" strike="noStrike" spc="-1" dirty="0" err="1">
                <a:solidFill>
                  <a:srgbClr val="000000"/>
                </a:solidFill>
              </a:rPr>
              <a:t>with</a:t>
            </a:r>
            <a:r>
              <a:rPr lang="de-CH" sz="1700" b="0" strike="noStrike" spc="-1" dirty="0">
                <a:solidFill>
                  <a:srgbClr val="000000"/>
                </a:solidFill>
              </a:rPr>
              <a:t> time </a:t>
            </a:r>
            <a:r>
              <a:rPr lang="de-CH" sz="1700" b="0" strike="noStrike" spc="-1" dirty="0" err="1">
                <a:solidFill>
                  <a:srgbClr val="000000"/>
                </a:solidFill>
              </a:rPr>
              <a:t>is</a:t>
            </a:r>
            <a:r>
              <a:rPr lang="de-CH" sz="1700" b="0" strike="noStrike" spc="-1" dirty="0">
                <a:solidFill>
                  <a:srgbClr val="000000"/>
                </a:solidFill>
              </a:rPr>
              <a:t> a </a:t>
            </a:r>
            <a:r>
              <a:rPr lang="de-CH" sz="1700" b="0" strike="noStrike" spc="-1" dirty="0" err="1">
                <a:solidFill>
                  <a:srgbClr val="000000"/>
                </a:solidFill>
              </a:rPr>
              <a:t>problem</a:t>
            </a:r>
            <a:r>
              <a:rPr lang="de-CH" sz="1700" b="0" strike="noStrike" spc="-1" dirty="0">
                <a:solidFill>
                  <a:srgbClr val="000000"/>
                </a:solidFill>
              </a:rPr>
              <a:t> </a:t>
            </a:r>
            <a:r>
              <a:rPr lang="de-CH" sz="1700" b="0" strike="noStrike" spc="-1" dirty="0" err="1">
                <a:solidFill>
                  <a:srgbClr val="000000"/>
                </a:solidFill>
              </a:rPr>
              <a:t>as</a:t>
            </a:r>
            <a:r>
              <a:rPr lang="de-CH" sz="1700" b="0" strike="noStrike" spc="-1" dirty="0">
                <a:solidFill>
                  <a:srgbClr val="000000"/>
                </a:solidFill>
              </a:rPr>
              <a:t> </a:t>
            </a:r>
            <a:r>
              <a:rPr lang="de-CH" sz="1700" b="0" strike="noStrike" spc="-1" dirty="0" err="1">
                <a:solidFill>
                  <a:srgbClr val="000000"/>
                </a:solidFill>
              </a:rPr>
              <a:t>it</a:t>
            </a:r>
            <a:r>
              <a:rPr lang="de-CH" sz="1700" b="0" strike="noStrike" spc="-1" dirty="0">
                <a:solidFill>
                  <a:srgbClr val="000000"/>
                </a:solidFill>
              </a:rPr>
              <a:t> will </a:t>
            </a:r>
            <a:r>
              <a:rPr lang="de-CH" sz="1700" b="0" strike="noStrike" spc="-1" dirty="0" err="1">
                <a:solidFill>
                  <a:srgbClr val="000000"/>
                </a:solidFill>
              </a:rPr>
              <a:t>introduce</a:t>
            </a:r>
            <a:r>
              <a:rPr lang="de-CH" sz="1700" b="0" strike="noStrike" spc="-1" dirty="0">
                <a:solidFill>
                  <a:srgbClr val="000000"/>
                </a:solidFill>
              </a:rPr>
              <a:t> time </a:t>
            </a:r>
            <a:r>
              <a:rPr lang="de-CH" sz="1700" b="0" strike="noStrike" spc="-1" dirty="0" err="1">
                <a:solidFill>
                  <a:srgbClr val="000000"/>
                </a:solidFill>
              </a:rPr>
              <a:t>dependent</a:t>
            </a:r>
            <a:r>
              <a:rPr lang="de-CH" sz="1700" b="0" strike="noStrike" spc="-1" dirty="0">
                <a:solidFill>
                  <a:srgbClr val="000000"/>
                </a:solidFill>
              </a:rPr>
              <a:t> </a:t>
            </a:r>
            <a:r>
              <a:rPr lang="de-CH" sz="1700" b="0" strike="noStrike" spc="-1" dirty="0" err="1">
                <a:solidFill>
                  <a:srgbClr val="000000"/>
                </a:solidFill>
              </a:rPr>
              <a:t>asymmetry</a:t>
            </a:r>
            <a:endParaRPr lang="en-GB" sz="1700" b="0" strike="noStrike" spc="-1" dirty="0"/>
          </a:p>
        </p:txBody>
      </p:sp>
      <p:grpSp>
        <p:nvGrpSpPr>
          <p:cNvPr id="756" name="Group 755"/>
          <p:cNvGrpSpPr/>
          <p:nvPr/>
        </p:nvGrpSpPr>
        <p:grpSpPr>
          <a:xfrm>
            <a:off x="6260760" y="1516680"/>
            <a:ext cx="1503720" cy="2171880"/>
            <a:chOff x="6260760" y="1516680"/>
            <a:chExt cx="1503720" cy="2171880"/>
          </a:xfrm>
        </p:grpSpPr>
        <p:sp>
          <p:nvSpPr>
            <p:cNvPr id="757" name="Oval 756"/>
            <p:cNvSpPr/>
            <p:nvPr/>
          </p:nvSpPr>
          <p:spPr>
            <a:xfrm>
              <a:off x="6260760" y="1517400"/>
              <a:ext cx="560880" cy="1668960"/>
            </a:xfrm>
            <a:prstGeom prst="ellipse">
              <a:avLst/>
            </a:prstGeom>
            <a:noFill/>
            <a:ln w="7200">
              <a:solidFill>
                <a:srgbClr val="C62828"/>
              </a:solidFill>
              <a:round/>
            </a:ln>
          </p:spPr>
          <p:style>
            <a:lnRef idx="0">
              <a:scrgbClr r="0" g="0" b="0"/>
            </a:lnRef>
            <a:fillRef idx="0">
              <a:scrgbClr r="0" g="0" b="0"/>
            </a:fillRef>
            <a:effectRef idx="0">
              <a:scrgbClr r="0" g="0" b="0"/>
            </a:effectRef>
            <a:fontRef idx="minor"/>
          </p:style>
        </p:sp>
        <p:sp>
          <p:nvSpPr>
            <p:cNvPr id="758" name="Oval 757"/>
            <p:cNvSpPr/>
            <p:nvPr/>
          </p:nvSpPr>
          <p:spPr>
            <a:xfrm>
              <a:off x="6460200" y="1516680"/>
              <a:ext cx="560880" cy="1668600"/>
            </a:xfrm>
            <a:prstGeom prst="ellipse">
              <a:avLst/>
            </a:prstGeom>
            <a:noFill/>
            <a:ln w="0">
              <a:solidFill>
                <a:srgbClr val="C62828"/>
              </a:solidFill>
            </a:ln>
          </p:spPr>
          <p:style>
            <a:lnRef idx="0">
              <a:scrgbClr r="0" g="0" b="0"/>
            </a:lnRef>
            <a:fillRef idx="0">
              <a:scrgbClr r="0" g="0" b="0"/>
            </a:fillRef>
            <a:effectRef idx="0">
              <a:scrgbClr r="0" g="0" b="0"/>
            </a:effectRef>
            <a:fontRef idx="minor"/>
          </p:style>
        </p:sp>
        <p:sp>
          <p:nvSpPr>
            <p:cNvPr id="759" name="Oval 758"/>
            <p:cNvSpPr/>
            <p:nvPr/>
          </p:nvSpPr>
          <p:spPr>
            <a:xfrm>
              <a:off x="6397920" y="1517760"/>
              <a:ext cx="560880" cy="1668960"/>
            </a:xfrm>
            <a:prstGeom prst="ellipse">
              <a:avLst/>
            </a:prstGeom>
            <a:noFill/>
            <a:ln w="0">
              <a:solidFill>
                <a:srgbClr val="C62828"/>
              </a:solidFill>
            </a:ln>
          </p:spPr>
          <p:style>
            <a:lnRef idx="0">
              <a:scrgbClr r="0" g="0" b="0"/>
            </a:lnRef>
            <a:fillRef idx="0">
              <a:scrgbClr r="0" g="0" b="0"/>
            </a:fillRef>
            <a:effectRef idx="0">
              <a:scrgbClr r="0" g="0" b="0"/>
            </a:effectRef>
            <a:fontRef idx="minor"/>
          </p:style>
        </p:sp>
        <p:sp>
          <p:nvSpPr>
            <p:cNvPr id="760" name="Oval 759"/>
            <p:cNvSpPr/>
            <p:nvPr/>
          </p:nvSpPr>
          <p:spPr>
            <a:xfrm>
              <a:off x="6346800" y="1518120"/>
              <a:ext cx="560520" cy="1668960"/>
            </a:xfrm>
            <a:prstGeom prst="ellipse">
              <a:avLst/>
            </a:prstGeom>
            <a:noFill/>
            <a:ln w="0">
              <a:solidFill>
                <a:srgbClr val="C62828"/>
              </a:solidFill>
            </a:ln>
          </p:spPr>
          <p:style>
            <a:lnRef idx="0">
              <a:scrgbClr r="0" g="0" b="0"/>
            </a:lnRef>
            <a:fillRef idx="0">
              <a:scrgbClr r="0" g="0" b="0"/>
            </a:fillRef>
            <a:effectRef idx="0">
              <a:scrgbClr r="0" g="0" b="0"/>
            </a:effectRef>
            <a:fontRef idx="minor"/>
          </p:style>
        </p:sp>
        <p:sp>
          <p:nvSpPr>
            <p:cNvPr id="761" name="Oval 760"/>
            <p:cNvSpPr/>
            <p:nvPr/>
          </p:nvSpPr>
          <p:spPr>
            <a:xfrm>
              <a:off x="6315840" y="1518480"/>
              <a:ext cx="560520" cy="1668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62" name="Oval 761"/>
            <p:cNvSpPr/>
            <p:nvPr/>
          </p:nvSpPr>
          <p:spPr>
            <a:xfrm>
              <a:off x="6298200" y="1519200"/>
              <a:ext cx="560520" cy="1668600"/>
            </a:xfrm>
            <a:prstGeom prst="ellipse">
              <a:avLst/>
            </a:prstGeom>
            <a:noFill/>
            <a:ln w="3600">
              <a:solidFill>
                <a:srgbClr val="C62828"/>
              </a:solidFill>
              <a:round/>
            </a:ln>
          </p:spPr>
          <p:style>
            <a:lnRef idx="0">
              <a:scrgbClr r="0" g="0" b="0"/>
            </a:lnRef>
            <a:fillRef idx="0">
              <a:scrgbClr r="0" g="0" b="0"/>
            </a:fillRef>
            <a:effectRef idx="0">
              <a:scrgbClr r="0" g="0" b="0"/>
            </a:effectRef>
            <a:fontRef idx="minor"/>
          </p:style>
        </p:sp>
        <p:sp>
          <p:nvSpPr>
            <p:cNvPr id="763" name="Oval 762"/>
            <p:cNvSpPr/>
            <p:nvPr/>
          </p:nvSpPr>
          <p:spPr>
            <a:xfrm>
              <a:off x="6273720" y="1517040"/>
              <a:ext cx="560520" cy="1668960"/>
            </a:xfrm>
            <a:prstGeom prst="ellipse">
              <a:avLst/>
            </a:prstGeom>
            <a:noFill/>
            <a:ln w="3600">
              <a:solidFill>
                <a:srgbClr val="C62828"/>
              </a:solidFill>
              <a:round/>
            </a:ln>
          </p:spPr>
          <p:style>
            <a:lnRef idx="0">
              <a:scrgbClr r="0" g="0" b="0"/>
            </a:lnRef>
            <a:fillRef idx="0">
              <a:scrgbClr r="0" g="0" b="0"/>
            </a:fillRef>
            <a:effectRef idx="0">
              <a:scrgbClr r="0" g="0" b="0"/>
            </a:effectRef>
            <a:fontRef idx="minor"/>
          </p:style>
        </p:sp>
        <p:sp>
          <p:nvSpPr>
            <p:cNvPr id="764" name="Oval 763"/>
            <p:cNvSpPr/>
            <p:nvPr/>
          </p:nvSpPr>
          <p:spPr>
            <a:xfrm>
              <a:off x="6494400" y="1519200"/>
              <a:ext cx="560520" cy="1668600"/>
            </a:xfrm>
            <a:prstGeom prst="ellipse">
              <a:avLst/>
            </a:prstGeom>
            <a:solidFill>
              <a:srgbClr val="FFF176">
                <a:alpha val="70000"/>
              </a:srgbClr>
            </a:solidFill>
            <a:ln w="0">
              <a:solidFill>
                <a:srgbClr val="C62828"/>
              </a:solidFill>
            </a:ln>
          </p:spPr>
          <p:style>
            <a:lnRef idx="0">
              <a:scrgbClr r="0" g="0" b="0"/>
            </a:lnRef>
            <a:fillRef idx="0">
              <a:scrgbClr r="0" g="0" b="0"/>
            </a:fillRef>
            <a:effectRef idx="0">
              <a:scrgbClr r="0" g="0" b="0"/>
            </a:effectRef>
            <a:fontRef idx="minor"/>
          </p:style>
        </p:sp>
        <p:sp>
          <p:nvSpPr>
            <p:cNvPr id="765" name="Oval 764"/>
            <p:cNvSpPr/>
            <p:nvPr/>
          </p:nvSpPr>
          <p:spPr>
            <a:xfrm>
              <a:off x="6536520" y="1517400"/>
              <a:ext cx="560520" cy="1668960"/>
            </a:xfrm>
            <a:prstGeom prst="ellipse">
              <a:avLst/>
            </a:prstGeom>
            <a:noFill/>
            <a:ln w="0">
              <a:solidFill>
                <a:srgbClr val="C62828"/>
              </a:solidFill>
            </a:ln>
          </p:spPr>
          <p:style>
            <a:lnRef idx="0">
              <a:scrgbClr r="0" g="0" b="0"/>
            </a:lnRef>
            <a:fillRef idx="0">
              <a:scrgbClr r="0" g="0" b="0"/>
            </a:fillRef>
            <a:effectRef idx="0">
              <a:scrgbClr r="0" g="0" b="0"/>
            </a:effectRef>
            <a:fontRef idx="minor"/>
          </p:style>
        </p:sp>
        <p:sp>
          <p:nvSpPr>
            <p:cNvPr id="766" name="Oval 765"/>
            <p:cNvSpPr/>
            <p:nvPr/>
          </p:nvSpPr>
          <p:spPr>
            <a:xfrm>
              <a:off x="6578640" y="1517040"/>
              <a:ext cx="560520" cy="1668960"/>
            </a:xfrm>
            <a:prstGeom prst="ellipse">
              <a:avLst/>
            </a:prstGeom>
            <a:noFill/>
            <a:ln w="0">
              <a:solidFill>
                <a:srgbClr val="C62828"/>
              </a:solidFill>
            </a:ln>
          </p:spPr>
          <p:style>
            <a:lnRef idx="0">
              <a:scrgbClr r="0" g="0" b="0"/>
            </a:lnRef>
            <a:fillRef idx="0">
              <a:scrgbClr r="0" g="0" b="0"/>
            </a:fillRef>
            <a:effectRef idx="0">
              <a:scrgbClr r="0" g="0" b="0"/>
            </a:effectRef>
            <a:fontRef idx="minor"/>
          </p:style>
        </p:sp>
        <p:sp>
          <p:nvSpPr>
            <p:cNvPr id="767" name="Oval 766"/>
            <p:cNvSpPr/>
            <p:nvPr/>
          </p:nvSpPr>
          <p:spPr>
            <a:xfrm>
              <a:off x="6659280" y="1517760"/>
              <a:ext cx="560880" cy="1668960"/>
            </a:xfrm>
            <a:prstGeom prst="ellipse">
              <a:avLst/>
            </a:prstGeom>
            <a:noFill/>
            <a:ln w="0">
              <a:solidFill>
                <a:srgbClr val="C62828"/>
              </a:solidFill>
            </a:ln>
          </p:spPr>
          <p:style>
            <a:lnRef idx="0">
              <a:scrgbClr r="0" g="0" b="0"/>
            </a:lnRef>
            <a:fillRef idx="0">
              <a:scrgbClr r="0" g="0" b="0"/>
            </a:fillRef>
            <a:effectRef idx="0">
              <a:scrgbClr r="0" g="0" b="0"/>
            </a:effectRef>
            <a:fontRef idx="minor"/>
          </p:style>
        </p:sp>
        <p:sp>
          <p:nvSpPr>
            <p:cNvPr id="768" name="Oval 767"/>
            <p:cNvSpPr/>
            <p:nvPr/>
          </p:nvSpPr>
          <p:spPr>
            <a:xfrm>
              <a:off x="6674400" y="1517760"/>
              <a:ext cx="560520" cy="1668960"/>
            </a:xfrm>
            <a:prstGeom prst="ellipse">
              <a:avLst/>
            </a:prstGeom>
            <a:noFill/>
            <a:ln w="0">
              <a:solidFill>
                <a:srgbClr val="C62828"/>
              </a:solidFill>
            </a:ln>
          </p:spPr>
          <p:style>
            <a:lnRef idx="0">
              <a:scrgbClr r="0" g="0" b="0"/>
            </a:lnRef>
            <a:fillRef idx="0">
              <a:scrgbClr r="0" g="0" b="0"/>
            </a:fillRef>
            <a:effectRef idx="0">
              <a:scrgbClr r="0" g="0" b="0"/>
            </a:effectRef>
            <a:fontRef idx="minor"/>
          </p:style>
        </p:sp>
        <p:sp>
          <p:nvSpPr>
            <p:cNvPr id="769" name="Oval 768"/>
            <p:cNvSpPr/>
            <p:nvPr/>
          </p:nvSpPr>
          <p:spPr>
            <a:xfrm>
              <a:off x="6724440" y="1519200"/>
              <a:ext cx="560520" cy="1668600"/>
            </a:xfrm>
            <a:prstGeom prst="ellipse">
              <a:avLst/>
            </a:prstGeom>
            <a:noFill/>
            <a:ln w="10800">
              <a:solidFill>
                <a:srgbClr val="C62828"/>
              </a:solidFill>
              <a:round/>
            </a:ln>
          </p:spPr>
          <p:style>
            <a:lnRef idx="0">
              <a:scrgbClr r="0" g="0" b="0"/>
            </a:lnRef>
            <a:fillRef idx="0">
              <a:scrgbClr r="0" g="0" b="0"/>
            </a:fillRef>
            <a:effectRef idx="0">
              <a:scrgbClr r="0" g="0" b="0"/>
            </a:effectRef>
            <a:fontRef idx="minor"/>
          </p:style>
        </p:sp>
        <p:sp>
          <p:nvSpPr>
            <p:cNvPr id="770" name="Oval 769"/>
            <p:cNvSpPr/>
            <p:nvPr/>
          </p:nvSpPr>
          <p:spPr>
            <a:xfrm>
              <a:off x="6703560" y="1517040"/>
              <a:ext cx="560880" cy="1668960"/>
            </a:xfrm>
            <a:prstGeom prst="ellipse">
              <a:avLst/>
            </a:prstGeom>
            <a:noFill/>
            <a:ln w="3600">
              <a:solidFill>
                <a:srgbClr val="C62828"/>
              </a:solidFill>
              <a:round/>
            </a:ln>
          </p:spPr>
          <p:style>
            <a:lnRef idx="0">
              <a:scrgbClr r="0" g="0" b="0"/>
            </a:lnRef>
            <a:fillRef idx="0">
              <a:scrgbClr r="0" g="0" b="0"/>
            </a:fillRef>
            <a:effectRef idx="0">
              <a:scrgbClr r="0" g="0" b="0"/>
            </a:effectRef>
            <a:fontRef idx="minor"/>
          </p:style>
        </p:sp>
        <p:sp>
          <p:nvSpPr>
            <p:cNvPr id="771" name="Oval 770"/>
            <p:cNvSpPr/>
            <p:nvPr/>
          </p:nvSpPr>
          <p:spPr>
            <a:xfrm>
              <a:off x="6688080" y="1517400"/>
              <a:ext cx="560520" cy="1668960"/>
            </a:xfrm>
            <a:prstGeom prst="ellipse">
              <a:avLst/>
            </a:prstGeom>
            <a:noFill/>
            <a:ln w="3600">
              <a:solidFill>
                <a:srgbClr val="C62828"/>
              </a:solidFill>
              <a:round/>
            </a:ln>
          </p:spPr>
          <p:style>
            <a:lnRef idx="0">
              <a:scrgbClr r="0" g="0" b="0"/>
            </a:lnRef>
            <a:fillRef idx="0">
              <a:scrgbClr r="0" g="0" b="0"/>
            </a:fillRef>
            <a:effectRef idx="0">
              <a:scrgbClr r="0" g="0" b="0"/>
            </a:effectRef>
            <a:fontRef idx="minor"/>
          </p:style>
        </p:sp>
        <p:sp>
          <p:nvSpPr>
            <p:cNvPr id="772" name="Straight Connector 771"/>
            <p:cNvSpPr/>
            <p:nvPr/>
          </p:nvSpPr>
          <p:spPr>
            <a:xfrm>
              <a:off x="6779160" y="2320200"/>
              <a:ext cx="985320" cy="360"/>
            </a:xfrm>
            <a:prstGeom prst="line">
              <a:avLst/>
            </a:prstGeom>
            <a:ln w="14400">
              <a:solidFill>
                <a:srgbClr val="000000"/>
              </a:solidFill>
              <a:round/>
              <a:tailEnd type="triangle" w="med" len="med"/>
            </a:ln>
          </p:spPr>
          <p:style>
            <a:lnRef idx="0">
              <a:scrgbClr r="0" g="0" b="0"/>
            </a:lnRef>
            <a:fillRef idx="0">
              <a:scrgbClr r="0" g="0" b="0"/>
            </a:fillRef>
            <a:effectRef idx="0">
              <a:scrgbClr r="0" g="0" b="0"/>
            </a:effectRef>
            <a:fontRef idx="minor"/>
          </p:style>
        </p:sp>
        <p:sp>
          <p:nvSpPr>
            <p:cNvPr id="773" name="Rectangle 772"/>
            <p:cNvSpPr/>
            <p:nvPr/>
          </p:nvSpPr>
          <p:spPr>
            <a:xfrm>
              <a:off x="7457760" y="2285640"/>
              <a:ext cx="305640" cy="290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300" b="0" i="1" strike="noStrike" spc="-1" dirty="0">
                  <a:solidFill>
                    <a:srgbClr val="000000"/>
                  </a:solidFill>
                  <a:latin typeface="Cambria"/>
                  <a:ea typeface="Calibri"/>
                </a:rPr>
                <a:t>y</a:t>
              </a:r>
              <a:endParaRPr lang="en-GB" sz="1300" b="0" strike="noStrike" spc="-1" dirty="0">
                <a:latin typeface="Humanst521 Lt BT" panose="020B0402020204020304" pitchFamily="34" charset="0"/>
              </a:endParaRPr>
            </a:p>
          </p:txBody>
        </p:sp>
        <p:sp>
          <p:nvSpPr>
            <p:cNvPr id="774" name="Oval 773"/>
            <p:cNvSpPr/>
            <p:nvPr/>
          </p:nvSpPr>
          <p:spPr>
            <a:xfrm>
              <a:off x="6617160" y="1519200"/>
              <a:ext cx="560880" cy="1668600"/>
            </a:xfrm>
            <a:prstGeom prst="ellipse">
              <a:avLst/>
            </a:prstGeom>
            <a:noFill/>
            <a:ln w="0">
              <a:solidFill>
                <a:srgbClr val="C62828"/>
              </a:solidFill>
            </a:ln>
          </p:spPr>
          <p:style>
            <a:lnRef idx="0">
              <a:scrgbClr r="0" g="0" b="0"/>
            </a:lnRef>
            <a:fillRef idx="0">
              <a:scrgbClr r="0" g="0" b="0"/>
            </a:fillRef>
            <a:effectRef idx="0">
              <a:scrgbClr r="0" g="0" b="0"/>
            </a:effectRef>
            <a:fontRef idx="minor"/>
          </p:style>
        </p:sp>
        <p:sp>
          <p:nvSpPr>
            <p:cNvPr id="775" name="Straight Connector 774"/>
            <p:cNvSpPr/>
            <p:nvPr/>
          </p:nvSpPr>
          <p:spPr>
            <a:xfrm flipH="1">
              <a:off x="6879600" y="3287520"/>
              <a:ext cx="187200" cy="2880"/>
            </a:xfrm>
            <a:prstGeom prst="line">
              <a:avLst/>
            </a:prstGeom>
            <a:ln w="18000">
              <a:solidFill>
                <a:srgbClr val="F57F17"/>
              </a:solidFill>
              <a:round/>
              <a:tailEnd type="triangle" w="med" len="med"/>
            </a:ln>
          </p:spPr>
          <p:style>
            <a:lnRef idx="0">
              <a:scrgbClr r="0" g="0" b="0"/>
            </a:lnRef>
            <a:fillRef idx="0">
              <a:scrgbClr r="0" g="0" b="0"/>
            </a:fillRef>
            <a:effectRef idx="0">
              <a:scrgbClr r="0" g="0" b="0"/>
            </a:effectRef>
            <a:fontRef idx="minor"/>
          </p:style>
        </p:sp>
        <p:sp>
          <p:nvSpPr>
            <p:cNvPr id="776" name="Straight Connector 775"/>
            <p:cNvSpPr/>
            <p:nvPr/>
          </p:nvSpPr>
          <p:spPr>
            <a:xfrm>
              <a:off x="6476040" y="3284640"/>
              <a:ext cx="187200" cy="2880"/>
            </a:xfrm>
            <a:prstGeom prst="line">
              <a:avLst/>
            </a:prstGeom>
            <a:ln w="18000">
              <a:solidFill>
                <a:srgbClr val="F57F17"/>
              </a:solidFill>
              <a:round/>
              <a:tailEnd type="triangle" w="med" len="med"/>
            </a:ln>
          </p:spPr>
          <p:style>
            <a:lnRef idx="0">
              <a:scrgbClr r="0" g="0" b="0"/>
            </a:lnRef>
            <a:fillRef idx="0">
              <a:scrgbClr r="0" g="0" b="0"/>
            </a:fillRef>
            <a:effectRef idx="0">
              <a:scrgbClr r="0" g="0" b="0"/>
            </a:effectRef>
            <a:fontRef idx="minor"/>
          </p:style>
        </p:sp>
        <p:sp>
          <p:nvSpPr>
            <p:cNvPr id="777" name="Rectangle 776"/>
            <p:cNvSpPr/>
            <p:nvPr/>
          </p:nvSpPr>
          <p:spPr>
            <a:xfrm>
              <a:off x="6384240" y="3260520"/>
              <a:ext cx="358560" cy="267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400" b="0" i="1" strike="noStrike" spc="-1" dirty="0" err="1">
                  <a:solidFill>
                    <a:srgbClr val="F57F17"/>
                  </a:solidFill>
                  <a:latin typeface="Cambria"/>
                  <a:ea typeface="Calibri"/>
                </a:rPr>
                <a:t>p</a:t>
              </a:r>
              <a:r>
                <a:rPr lang="en-US" sz="1400" b="0" i="1" strike="noStrike" spc="-1" baseline="-8000" dirty="0" err="1">
                  <a:solidFill>
                    <a:srgbClr val="F57F17"/>
                  </a:solidFill>
                  <a:latin typeface="Cambria"/>
                  <a:ea typeface="Calibri"/>
                </a:rPr>
                <a:t>y</a:t>
              </a:r>
              <a:endParaRPr lang="en-GB" sz="1400" b="0" strike="noStrike" spc="-1" dirty="0">
                <a:latin typeface="Humanst521 Lt BT" panose="020B0402020204020304" pitchFamily="34" charset="0"/>
              </a:endParaRPr>
            </a:p>
          </p:txBody>
        </p:sp>
        <p:sp>
          <p:nvSpPr>
            <p:cNvPr id="778" name="Rectangle 777"/>
            <p:cNvSpPr/>
            <p:nvPr/>
          </p:nvSpPr>
          <p:spPr>
            <a:xfrm>
              <a:off x="6780960" y="3264840"/>
              <a:ext cx="439200" cy="42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400" b="0" i="1" strike="noStrike" spc="-1" dirty="0">
                  <a:solidFill>
                    <a:srgbClr val="F57F17"/>
                  </a:solidFill>
                  <a:latin typeface="Cambria"/>
                  <a:ea typeface="Calibri"/>
                </a:rPr>
                <a:t>-</a:t>
              </a:r>
              <a:r>
                <a:rPr lang="en-US" sz="1400" b="0" i="1" strike="noStrike" spc="-1" dirty="0" err="1">
                  <a:solidFill>
                    <a:srgbClr val="F57F17"/>
                  </a:solidFill>
                  <a:latin typeface="Cambria"/>
                  <a:ea typeface="Calibri"/>
                </a:rPr>
                <a:t>p</a:t>
              </a:r>
              <a:r>
                <a:rPr lang="en-US" sz="1400" b="0" i="1" strike="noStrike" spc="-1" baseline="-8000" dirty="0" err="1">
                  <a:solidFill>
                    <a:srgbClr val="F57F17"/>
                  </a:solidFill>
                  <a:latin typeface="Cambria"/>
                  <a:ea typeface="Calibri"/>
                </a:rPr>
                <a:t>y</a:t>
              </a:r>
              <a:endParaRPr lang="en-GB" sz="1400" b="0" strike="noStrike" spc="-1" dirty="0">
                <a:latin typeface="Humanst521 Lt BT" panose="020B0402020204020304" pitchFamily="34" charset="0"/>
              </a:endParaRPr>
            </a:p>
          </p:txBody>
        </p:sp>
      </p:grpSp>
      <p:grpSp>
        <p:nvGrpSpPr>
          <p:cNvPr id="779" name="Group 778"/>
          <p:cNvGrpSpPr/>
          <p:nvPr/>
        </p:nvGrpSpPr>
        <p:grpSpPr>
          <a:xfrm>
            <a:off x="4984200" y="1519200"/>
            <a:ext cx="826200" cy="1653840"/>
            <a:chOff x="4984200" y="1519200"/>
            <a:chExt cx="826200" cy="1653840"/>
          </a:xfrm>
        </p:grpSpPr>
        <p:grpSp>
          <p:nvGrpSpPr>
            <p:cNvPr id="780" name="Group 779"/>
            <p:cNvGrpSpPr/>
            <p:nvPr/>
          </p:nvGrpSpPr>
          <p:grpSpPr>
            <a:xfrm>
              <a:off x="4984200" y="1519200"/>
              <a:ext cx="701640" cy="1653840"/>
              <a:chOff x="4984200" y="1519200"/>
              <a:chExt cx="701640" cy="1653840"/>
            </a:xfrm>
          </p:grpSpPr>
          <p:sp>
            <p:nvSpPr>
              <p:cNvPr id="781" name="Freeform 780"/>
              <p:cNvSpPr/>
              <p:nvPr/>
            </p:nvSpPr>
            <p:spPr>
              <a:xfrm>
                <a:off x="498420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noFill/>
              </a:ln>
            </p:spPr>
            <p:style>
              <a:lnRef idx="0">
                <a:scrgbClr r="0" g="0" b="0"/>
              </a:lnRef>
              <a:fillRef idx="0">
                <a:scrgbClr r="0" g="0" b="0"/>
              </a:fillRef>
              <a:effectRef idx="0">
                <a:scrgbClr r="0" g="0" b="0"/>
              </a:effectRef>
              <a:fontRef idx="minor"/>
            </p:style>
          </p:sp>
          <p:sp>
            <p:nvSpPr>
              <p:cNvPr id="782" name="Freeform 781"/>
              <p:cNvSpPr/>
              <p:nvPr/>
            </p:nvSpPr>
            <p:spPr>
              <a:xfrm>
                <a:off x="498420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solidFill>
                  <a:srgbClr val="3465A4"/>
                </a:solidFill>
              </a:ln>
            </p:spPr>
            <p:style>
              <a:lnRef idx="0">
                <a:scrgbClr r="0" g="0" b="0"/>
              </a:lnRef>
              <a:fillRef idx="0">
                <a:scrgbClr r="0" g="0" b="0"/>
              </a:fillRef>
              <a:effectRef idx="0">
                <a:scrgbClr r="0" g="0" b="0"/>
              </a:effectRef>
              <a:fontRef idx="minor"/>
            </p:style>
          </p:sp>
        </p:grpSp>
        <p:grpSp>
          <p:nvGrpSpPr>
            <p:cNvPr id="783" name="Group 782"/>
            <p:cNvGrpSpPr/>
            <p:nvPr/>
          </p:nvGrpSpPr>
          <p:grpSpPr>
            <a:xfrm>
              <a:off x="5108760" y="1519200"/>
              <a:ext cx="701640" cy="1653840"/>
              <a:chOff x="5108760" y="1519200"/>
              <a:chExt cx="701640" cy="1653840"/>
            </a:xfrm>
          </p:grpSpPr>
          <p:sp>
            <p:nvSpPr>
              <p:cNvPr id="784" name="Freeform 783"/>
              <p:cNvSpPr/>
              <p:nvPr/>
            </p:nvSpPr>
            <p:spPr>
              <a:xfrm>
                <a:off x="510876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noFill/>
              </a:ln>
            </p:spPr>
            <p:style>
              <a:lnRef idx="0">
                <a:scrgbClr r="0" g="0" b="0"/>
              </a:lnRef>
              <a:fillRef idx="0">
                <a:scrgbClr r="0" g="0" b="0"/>
              </a:fillRef>
              <a:effectRef idx="0">
                <a:scrgbClr r="0" g="0" b="0"/>
              </a:effectRef>
              <a:fontRef idx="minor"/>
            </p:style>
          </p:sp>
          <p:sp>
            <p:nvSpPr>
              <p:cNvPr id="785" name="Freeform 784"/>
              <p:cNvSpPr/>
              <p:nvPr/>
            </p:nvSpPr>
            <p:spPr>
              <a:xfrm>
                <a:off x="510876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solidFill>
                  <a:srgbClr val="3465A4"/>
                </a:solidFill>
              </a:ln>
            </p:spPr>
            <p:style>
              <a:lnRef idx="0">
                <a:scrgbClr r="0" g="0" b="0"/>
              </a:lnRef>
              <a:fillRef idx="0">
                <a:scrgbClr r="0" g="0" b="0"/>
              </a:fillRef>
              <a:effectRef idx="0">
                <a:scrgbClr r="0" g="0" b="0"/>
              </a:effectRef>
              <a:fontRef idx="minor"/>
            </p:style>
          </p:sp>
        </p:grpSp>
      </p:grpSp>
      <p:grpSp>
        <p:nvGrpSpPr>
          <p:cNvPr id="786" name="Group 785"/>
          <p:cNvGrpSpPr/>
          <p:nvPr/>
        </p:nvGrpSpPr>
        <p:grpSpPr>
          <a:xfrm>
            <a:off x="7818120" y="1519200"/>
            <a:ext cx="826200" cy="1653840"/>
            <a:chOff x="7818120" y="1519200"/>
            <a:chExt cx="826200" cy="1653840"/>
          </a:xfrm>
        </p:grpSpPr>
        <p:grpSp>
          <p:nvGrpSpPr>
            <p:cNvPr id="787" name="Group 786"/>
            <p:cNvGrpSpPr/>
            <p:nvPr/>
          </p:nvGrpSpPr>
          <p:grpSpPr>
            <a:xfrm>
              <a:off x="7818120" y="1519200"/>
              <a:ext cx="701640" cy="1653840"/>
              <a:chOff x="7818120" y="1519200"/>
              <a:chExt cx="701640" cy="1653840"/>
            </a:xfrm>
          </p:grpSpPr>
          <p:sp>
            <p:nvSpPr>
              <p:cNvPr id="788" name="Freeform 787"/>
              <p:cNvSpPr/>
              <p:nvPr/>
            </p:nvSpPr>
            <p:spPr>
              <a:xfrm>
                <a:off x="781812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noFill/>
              </a:ln>
            </p:spPr>
            <p:style>
              <a:lnRef idx="0">
                <a:scrgbClr r="0" g="0" b="0"/>
              </a:lnRef>
              <a:fillRef idx="0">
                <a:scrgbClr r="0" g="0" b="0"/>
              </a:fillRef>
              <a:effectRef idx="0">
                <a:scrgbClr r="0" g="0" b="0"/>
              </a:effectRef>
              <a:fontRef idx="minor"/>
            </p:style>
          </p:sp>
          <p:sp>
            <p:nvSpPr>
              <p:cNvPr id="789" name="Freeform 788"/>
              <p:cNvSpPr/>
              <p:nvPr/>
            </p:nvSpPr>
            <p:spPr>
              <a:xfrm>
                <a:off x="781812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solidFill>
                  <a:srgbClr val="3465A4"/>
                </a:solidFill>
              </a:ln>
            </p:spPr>
            <p:style>
              <a:lnRef idx="0">
                <a:scrgbClr r="0" g="0" b="0"/>
              </a:lnRef>
              <a:fillRef idx="0">
                <a:scrgbClr r="0" g="0" b="0"/>
              </a:fillRef>
              <a:effectRef idx="0">
                <a:scrgbClr r="0" g="0" b="0"/>
              </a:effectRef>
              <a:fontRef idx="minor"/>
            </p:style>
          </p:sp>
        </p:grpSp>
        <p:grpSp>
          <p:nvGrpSpPr>
            <p:cNvPr id="790" name="Group 789"/>
            <p:cNvGrpSpPr/>
            <p:nvPr/>
          </p:nvGrpSpPr>
          <p:grpSpPr>
            <a:xfrm>
              <a:off x="7942680" y="1519200"/>
              <a:ext cx="701640" cy="1653840"/>
              <a:chOff x="7942680" y="1519200"/>
              <a:chExt cx="701640" cy="1653840"/>
            </a:xfrm>
          </p:grpSpPr>
          <p:sp>
            <p:nvSpPr>
              <p:cNvPr id="791" name="Freeform 790"/>
              <p:cNvSpPr/>
              <p:nvPr/>
            </p:nvSpPr>
            <p:spPr>
              <a:xfrm>
                <a:off x="794268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noFill/>
              </a:ln>
            </p:spPr>
            <p:style>
              <a:lnRef idx="0">
                <a:scrgbClr r="0" g="0" b="0"/>
              </a:lnRef>
              <a:fillRef idx="0">
                <a:scrgbClr r="0" g="0" b="0"/>
              </a:fillRef>
              <a:effectRef idx="0">
                <a:scrgbClr r="0" g="0" b="0"/>
              </a:effectRef>
              <a:fontRef idx="minor"/>
            </p:style>
          </p:sp>
          <p:sp>
            <p:nvSpPr>
              <p:cNvPr id="792" name="Freeform 791"/>
              <p:cNvSpPr/>
              <p:nvPr/>
            </p:nvSpPr>
            <p:spPr>
              <a:xfrm>
                <a:off x="794268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solidFill>
                  <a:srgbClr val="3465A4"/>
                </a:solidFill>
              </a:ln>
            </p:spPr>
            <p:style>
              <a:lnRef idx="0">
                <a:scrgbClr r="0" g="0" b="0"/>
              </a:lnRef>
              <a:fillRef idx="0">
                <a:scrgbClr r="0" g="0" b="0"/>
              </a:fillRef>
              <a:effectRef idx="0">
                <a:scrgbClr r="0" g="0" b="0"/>
              </a:effectRef>
              <a:fontRef idx="minor"/>
            </p:style>
          </p:sp>
        </p:grpSp>
      </p:grpSp>
      <p:sp>
        <p:nvSpPr>
          <p:cNvPr id="793" name="Oval 792"/>
          <p:cNvSpPr/>
          <p:nvPr/>
        </p:nvSpPr>
        <p:spPr>
          <a:xfrm>
            <a:off x="6891480" y="154764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94" name="Oval 793"/>
          <p:cNvSpPr/>
          <p:nvPr/>
        </p:nvSpPr>
        <p:spPr>
          <a:xfrm>
            <a:off x="6908760" y="154764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95" name="Oval 794"/>
          <p:cNvSpPr/>
          <p:nvPr/>
        </p:nvSpPr>
        <p:spPr>
          <a:xfrm>
            <a:off x="6927840" y="154800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96" name="Oval 795"/>
          <p:cNvSpPr/>
          <p:nvPr/>
        </p:nvSpPr>
        <p:spPr>
          <a:xfrm>
            <a:off x="6951600" y="15483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97" name="Oval 796"/>
          <p:cNvSpPr/>
          <p:nvPr/>
        </p:nvSpPr>
        <p:spPr>
          <a:xfrm>
            <a:off x="6981120" y="154908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98" name="Oval 797"/>
          <p:cNvSpPr/>
          <p:nvPr/>
        </p:nvSpPr>
        <p:spPr>
          <a:xfrm>
            <a:off x="7005240" y="154908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99" name="Oval 798"/>
          <p:cNvSpPr/>
          <p:nvPr/>
        </p:nvSpPr>
        <p:spPr>
          <a:xfrm>
            <a:off x="7027560" y="15483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00" name="Oval 799"/>
          <p:cNvSpPr/>
          <p:nvPr/>
        </p:nvSpPr>
        <p:spPr>
          <a:xfrm>
            <a:off x="7050960" y="154800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01" name="Oval 800"/>
          <p:cNvSpPr/>
          <p:nvPr/>
        </p:nvSpPr>
        <p:spPr>
          <a:xfrm>
            <a:off x="7068240" y="154800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02" name="Oval 801"/>
          <p:cNvSpPr/>
          <p:nvPr/>
        </p:nvSpPr>
        <p:spPr>
          <a:xfrm>
            <a:off x="7087320" y="154836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03" name="Oval 802"/>
          <p:cNvSpPr/>
          <p:nvPr/>
        </p:nvSpPr>
        <p:spPr>
          <a:xfrm>
            <a:off x="7110720" y="154872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04" name="Oval 803"/>
          <p:cNvSpPr/>
          <p:nvPr/>
        </p:nvSpPr>
        <p:spPr>
          <a:xfrm>
            <a:off x="7140600" y="154944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05" name="Oval 804"/>
          <p:cNvSpPr/>
          <p:nvPr/>
        </p:nvSpPr>
        <p:spPr>
          <a:xfrm>
            <a:off x="7164720" y="154944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06" name="Oval 805"/>
          <p:cNvSpPr/>
          <p:nvPr/>
        </p:nvSpPr>
        <p:spPr>
          <a:xfrm>
            <a:off x="7187040" y="154872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07" name="Oval 806"/>
          <p:cNvSpPr/>
          <p:nvPr/>
        </p:nvSpPr>
        <p:spPr>
          <a:xfrm>
            <a:off x="7212600" y="15483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08" name="Oval 807"/>
          <p:cNvSpPr/>
          <p:nvPr/>
        </p:nvSpPr>
        <p:spPr>
          <a:xfrm>
            <a:off x="7231680" y="154872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09" name="Oval 808"/>
          <p:cNvSpPr/>
          <p:nvPr/>
        </p:nvSpPr>
        <p:spPr>
          <a:xfrm>
            <a:off x="7255080" y="154908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10" name="Oval 809"/>
          <p:cNvSpPr/>
          <p:nvPr/>
        </p:nvSpPr>
        <p:spPr>
          <a:xfrm>
            <a:off x="7284960" y="15501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11" name="Oval 810"/>
          <p:cNvSpPr/>
          <p:nvPr/>
        </p:nvSpPr>
        <p:spPr>
          <a:xfrm>
            <a:off x="7308720" y="15501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12" name="Oval 811"/>
          <p:cNvSpPr/>
          <p:nvPr/>
        </p:nvSpPr>
        <p:spPr>
          <a:xfrm>
            <a:off x="7331040" y="154908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13" name="Oval 812"/>
          <p:cNvSpPr/>
          <p:nvPr/>
        </p:nvSpPr>
        <p:spPr>
          <a:xfrm>
            <a:off x="7347960" y="154872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14" name="Oval 813"/>
          <p:cNvSpPr/>
          <p:nvPr/>
        </p:nvSpPr>
        <p:spPr>
          <a:xfrm>
            <a:off x="7367040" y="154908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15" name="Oval 814"/>
          <p:cNvSpPr/>
          <p:nvPr/>
        </p:nvSpPr>
        <p:spPr>
          <a:xfrm>
            <a:off x="7390440" y="154944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16" name="Oval 815"/>
          <p:cNvSpPr/>
          <p:nvPr/>
        </p:nvSpPr>
        <p:spPr>
          <a:xfrm>
            <a:off x="7420320" y="155052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17" name="Oval 816"/>
          <p:cNvSpPr/>
          <p:nvPr/>
        </p:nvSpPr>
        <p:spPr>
          <a:xfrm>
            <a:off x="7444080" y="155052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18" name="Oval 817"/>
          <p:cNvSpPr/>
          <p:nvPr/>
        </p:nvSpPr>
        <p:spPr>
          <a:xfrm>
            <a:off x="7466400" y="154944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19" name="Oval 818"/>
          <p:cNvSpPr/>
          <p:nvPr/>
        </p:nvSpPr>
        <p:spPr>
          <a:xfrm>
            <a:off x="7489800" y="154908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20" name="Oval 819"/>
          <p:cNvSpPr/>
          <p:nvPr/>
        </p:nvSpPr>
        <p:spPr>
          <a:xfrm>
            <a:off x="7508520" y="154944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21" name="Oval 820"/>
          <p:cNvSpPr/>
          <p:nvPr/>
        </p:nvSpPr>
        <p:spPr>
          <a:xfrm>
            <a:off x="7532280" y="15501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22" name="Oval 821"/>
          <p:cNvSpPr/>
          <p:nvPr/>
        </p:nvSpPr>
        <p:spPr>
          <a:xfrm>
            <a:off x="7561800" y="155088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23" name="Oval 822"/>
          <p:cNvSpPr/>
          <p:nvPr/>
        </p:nvSpPr>
        <p:spPr>
          <a:xfrm>
            <a:off x="7585920" y="155088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24" name="Oval 823"/>
          <p:cNvSpPr/>
          <p:nvPr/>
        </p:nvSpPr>
        <p:spPr>
          <a:xfrm>
            <a:off x="7608240" y="15501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25" name="Oval 824"/>
          <p:cNvSpPr/>
          <p:nvPr/>
        </p:nvSpPr>
        <p:spPr>
          <a:xfrm>
            <a:off x="7629120" y="154944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26" name="Oval 825"/>
          <p:cNvSpPr/>
          <p:nvPr/>
        </p:nvSpPr>
        <p:spPr>
          <a:xfrm>
            <a:off x="7648200" y="155016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27" name="Oval 826"/>
          <p:cNvSpPr/>
          <p:nvPr/>
        </p:nvSpPr>
        <p:spPr>
          <a:xfrm>
            <a:off x="7671960" y="155052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28" name="Oval 827"/>
          <p:cNvSpPr/>
          <p:nvPr/>
        </p:nvSpPr>
        <p:spPr>
          <a:xfrm>
            <a:off x="7701480" y="155124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29" name="Oval 828"/>
          <p:cNvSpPr/>
          <p:nvPr/>
        </p:nvSpPr>
        <p:spPr>
          <a:xfrm>
            <a:off x="7725600" y="155124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30" name="Oval 829"/>
          <p:cNvSpPr/>
          <p:nvPr/>
        </p:nvSpPr>
        <p:spPr>
          <a:xfrm>
            <a:off x="7747920" y="155052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31" name="Freeform 830"/>
          <p:cNvSpPr/>
          <p:nvPr/>
        </p:nvSpPr>
        <p:spPr>
          <a:xfrm>
            <a:off x="7988040" y="1620360"/>
            <a:ext cx="16920" cy="16560"/>
          </a:xfrm>
          <a:custGeom>
            <a:avLst/>
            <a:gdLst/>
            <a:ahLst/>
            <a:cxnLst/>
            <a:rect l="l" t="t" r="r" b="b"/>
            <a:pathLst>
              <a:path w="21600" h="21600">
                <a:moveTo>
                  <a:pt x="10800" y="0"/>
                </a:moveTo>
                <a:lnTo>
                  <a:pt x="0" y="8260"/>
                </a:lnTo>
                <a:lnTo>
                  <a:pt x="4230" y="21600"/>
                </a:lnTo>
                <a:lnTo>
                  <a:pt x="17370" y="21600"/>
                </a:lnTo>
                <a:lnTo>
                  <a:pt x="21600" y="8260"/>
                </a:lnTo>
                <a:lnTo>
                  <a:pt x="10800" y="0"/>
                </a:lnTo>
                <a:close/>
              </a:path>
            </a:pathLst>
          </a:custGeom>
          <a:solidFill>
            <a:srgbClr val="FFFF00"/>
          </a:solidFill>
          <a:ln w="0">
            <a:solidFill>
              <a:srgbClr val="3465A4"/>
            </a:solidFill>
          </a:ln>
        </p:spPr>
        <p:style>
          <a:lnRef idx="0">
            <a:scrgbClr r="0" g="0" b="0"/>
          </a:lnRef>
          <a:fillRef idx="0">
            <a:scrgbClr r="0" g="0" b="0"/>
          </a:fillRef>
          <a:effectRef idx="0">
            <a:scrgbClr r="0" g="0" b="0"/>
          </a:effectRef>
          <a:fontRef idx="minor"/>
        </p:style>
      </p:sp>
      <p:sp>
        <p:nvSpPr>
          <p:cNvPr id="832" name="Oval 831"/>
          <p:cNvSpPr/>
          <p:nvPr/>
        </p:nvSpPr>
        <p:spPr>
          <a:xfrm>
            <a:off x="5619600" y="2568960"/>
            <a:ext cx="24912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33" name="Oval 832"/>
          <p:cNvSpPr/>
          <p:nvPr/>
        </p:nvSpPr>
        <p:spPr>
          <a:xfrm>
            <a:off x="5675040" y="2569680"/>
            <a:ext cx="24984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34" name="Oval 833"/>
          <p:cNvSpPr/>
          <p:nvPr/>
        </p:nvSpPr>
        <p:spPr>
          <a:xfrm>
            <a:off x="5746680" y="2571120"/>
            <a:ext cx="24912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35" name="Oval 834"/>
          <p:cNvSpPr/>
          <p:nvPr/>
        </p:nvSpPr>
        <p:spPr>
          <a:xfrm>
            <a:off x="5804640" y="2571120"/>
            <a:ext cx="24876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36" name="Oval 835"/>
          <p:cNvSpPr/>
          <p:nvPr/>
        </p:nvSpPr>
        <p:spPr>
          <a:xfrm>
            <a:off x="5857920" y="2569680"/>
            <a:ext cx="24876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37" name="Oval 836"/>
          <p:cNvSpPr/>
          <p:nvPr/>
        </p:nvSpPr>
        <p:spPr>
          <a:xfrm>
            <a:off x="5912640" y="2568960"/>
            <a:ext cx="24876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38" name="Oval 837"/>
          <p:cNvSpPr/>
          <p:nvPr/>
        </p:nvSpPr>
        <p:spPr>
          <a:xfrm>
            <a:off x="5957280" y="2569680"/>
            <a:ext cx="24984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39" name="Oval 838"/>
          <p:cNvSpPr/>
          <p:nvPr/>
        </p:nvSpPr>
        <p:spPr>
          <a:xfrm>
            <a:off x="6014160" y="2570040"/>
            <a:ext cx="249840" cy="4644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40" name="Oval 839"/>
          <p:cNvSpPr/>
          <p:nvPr/>
        </p:nvSpPr>
        <p:spPr>
          <a:xfrm>
            <a:off x="6085440" y="2571840"/>
            <a:ext cx="24912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41" name="Oval 840"/>
          <p:cNvSpPr/>
          <p:nvPr/>
        </p:nvSpPr>
        <p:spPr>
          <a:xfrm>
            <a:off x="6142320" y="2571840"/>
            <a:ext cx="24912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42" name="Oval 841"/>
          <p:cNvSpPr/>
          <p:nvPr/>
        </p:nvSpPr>
        <p:spPr>
          <a:xfrm>
            <a:off x="6195600" y="2570040"/>
            <a:ext cx="249120" cy="4644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43" name="Oval 842"/>
          <p:cNvSpPr/>
          <p:nvPr/>
        </p:nvSpPr>
        <p:spPr>
          <a:xfrm>
            <a:off x="6246000" y="2569680"/>
            <a:ext cx="24912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44" name="Freeform 843"/>
          <p:cNvSpPr/>
          <p:nvPr/>
        </p:nvSpPr>
        <p:spPr>
          <a:xfrm>
            <a:off x="5721840" y="2547360"/>
            <a:ext cx="23400" cy="22320"/>
          </a:xfrm>
          <a:custGeom>
            <a:avLst/>
            <a:gdLst/>
            <a:ahLst/>
            <a:cxnLst/>
            <a:rect l="l" t="t" r="r" b="b"/>
            <a:pathLst>
              <a:path w="21600" h="21600">
                <a:moveTo>
                  <a:pt x="10800" y="0"/>
                </a:moveTo>
                <a:lnTo>
                  <a:pt x="0" y="8260"/>
                </a:lnTo>
                <a:lnTo>
                  <a:pt x="4230" y="21600"/>
                </a:lnTo>
                <a:lnTo>
                  <a:pt x="17370" y="21600"/>
                </a:lnTo>
                <a:lnTo>
                  <a:pt x="21600" y="8260"/>
                </a:lnTo>
                <a:lnTo>
                  <a:pt x="10800" y="0"/>
                </a:lnTo>
                <a:close/>
              </a:path>
            </a:pathLst>
          </a:custGeom>
          <a:solidFill>
            <a:srgbClr val="FFFF00"/>
          </a:solidFill>
          <a:ln w="0">
            <a:solidFill>
              <a:srgbClr val="3465A4"/>
            </a:solidFill>
          </a:ln>
        </p:spPr>
        <p:style>
          <a:lnRef idx="0">
            <a:scrgbClr r="0" g="0" b="0"/>
          </a:lnRef>
          <a:fillRef idx="0">
            <a:scrgbClr r="0" g="0" b="0"/>
          </a:fillRef>
          <a:effectRef idx="0">
            <a:scrgbClr r="0" g="0" b="0"/>
          </a:effectRef>
          <a:fontRef idx="minor"/>
        </p:style>
      </p:sp>
      <mc:AlternateContent xmlns:mc="http://schemas.openxmlformats.org/markup-compatibility/2006" xmlns:a14="http://schemas.microsoft.com/office/drawing/2010/main">
        <mc:Choice Requires="a14">
          <p:sp>
            <p:nvSpPr>
              <p:cNvPr id="845" name="TextBox 844"/>
              <p:cNvSpPr txBox="1"/>
              <p:nvPr/>
            </p:nvSpPr>
            <p:spPr>
              <a:xfrm>
                <a:off x="5153760" y="3336840"/>
                <a:ext cx="630720" cy="18936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𝑛</m:t>
                          </m:r>
                        </m:e>
                        <m:sub>
                          <m:r>
                            <a:rPr>
                              <a:latin typeface="Cambria Math" panose="02040503050406030204" pitchFamily="18" charset="0"/>
                            </a:rPr>
                            <m:t>𝐿</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𝜅</m:t>
                          </m:r>
                        </m:e>
                        <m:sub>
                          <m:r>
                            <a:rPr>
                              <a:latin typeface="Cambria Math" panose="02040503050406030204" pitchFamily="18" charset="0"/>
                            </a:rPr>
                            <m:t>𝐿</m:t>
                          </m:r>
                        </m:sub>
                      </m:sSub>
                      <m:r>
                        <a:rPr>
                          <a:latin typeface="Cambria Math" panose="02040503050406030204" pitchFamily="18" charset="0"/>
                        </a:rPr>
                        <m:t>𝑁</m:t>
                      </m:r>
                    </m:oMath>
                  </m:oMathPara>
                </a14:m>
                <a:endParaRPr dirty="0">
                  <a:latin typeface="Humanst521 Lt BT" panose="020B0402020204020304" pitchFamily="34" charset="0"/>
                </a:endParaRPr>
              </a:p>
            </p:txBody>
          </p:sp>
        </mc:Choice>
        <mc:Fallback xmlns="">
          <p:sp>
            <p:nvSpPr>
              <p:cNvPr id="845" name="TextBox 844"/>
              <p:cNvSpPr txBox="1">
                <a:spLocks noRot="1" noChangeAspect="1" noMove="1" noResize="1" noEditPoints="1" noAdjustHandles="1" noChangeArrowheads="1" noChangeShapeType="1" noTextEdit="1"/>
              </p:cNvSpPr>
              <p:nvPr/>
            </p:nvSpPr>
            <p:spPr>
              <a:xfrm>
                <a:off x="5153760" y="3336840"/>
                <a:ext cx="630720" cy="189360"/>
              </a:xfrm>
              <a:prstGeom prst="rect">
                <a:avLst/>
              </a:prstGeom>
              <a:blipFill>
                <a:blip r:embed="rId2"/>
                <a:stretch>
                  <a:fillRect r="-14423" b="-2032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6" name="TextBox 845"/>
              <p:cNvSpPr txBox="1"/>
              <p:nvPr/>
            </p:nvSpPr>
            <p:spPr>
              <a:xfrm>
                <a:off x="7982280" y="3323160"/>
                <a:ext cx="645840" cy="18936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𝑛</m:t>
                          </m:r>
                        </m:e>
                        <m:sub>
                          <m:r>
                            <a:rPr>
                              <a:latin typeface="Cambria Math" panose="02040503050406030204" pitchFamily="18" charset="0"/>
                            </a:rPr>
                            <m:t>𝑅</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𝜅</m:t>
                          </m:r>
                        </m:e>
                        <m:sub>
                          <m:r>
                            <a:rPr>
                              <a:latin typeface="Cambria Math" panose="02040503050406030204" pitchFamily="18" charset="0"/>
                            </a:rPr>
                            <m:t>𝑅</m:t>
                          </m:r>
                        </m:sub>
                      </m:sSub>
                      <m:r>
                        <a:rPr>
                          <a:latin typeface="Cambria Math" panose="02040503050406030204" pitchFamily="18" charset="0"/>
                        </a:rPr>
                        <m:t>𝑁</m:t>
                      </m:r>
                    </m:oMath>
                  </m:oMathPara>
                </a14:m>
                <a:endParaRPr dirty="0">
                  <a:latin typeface="Humanst521 Lt BT" panose="020B0402020204020304" pitchFamily="34" charset="0"/>
                </a:endParaRPr>
              </a:p>
            </p:txBody>
          </p:sp>
        </mc:Choice>
        <mc:Fallback xmlns="">
          <p:sp>
            <p:nvSpPr>
              <p:cNvPr id="846" name="TextBox 845"/>
              <p:cNvSpPr txBox="1">
                <a:spLocks noRot="1" noChangeAspect="1" noMove="1" noResize="1" noEditPoints="1" noAdjustHandles="1" noChangeArrowheads="1" noChangeShapeType="1" noTextEdit="1"/>
              </p:cNvSpPr>
              <p:nvPr/>
            </p:nvSpPr>
            <p:spPr>
              <a:xfrm>
                <a:off x="7982280" y="3323160"/>
                <a:ext cx="645840" cy="189360"/>
              </a:xfrm>
              <a:prstGeom prst="rect">
                <a:avLst/>
              </a:prstGeom>
              <a:blipFill>
                <a:blip r:embed="rId3"/>
                <a:stretch>
                  <a:fillRect r="-14151" b="-203226"/>
                </a:stretch>
              </a:blipFill>
            </p:spPr>
            <p:txBody>
              <a:bodyPr/>
              <a:lstStyle/>
              <a:p>
                <a:r>
                  <a:rPr lang="en-US">
                    <a:noFill/>
                  </a:rPr>
                  <a:t> </a:t>
                </a:r>
              </a:p>
            </p:txBody>
          </p:sp>
        </mc:Fallback>
      </mc:AlternateContent>
      <p:sp>
        <p:nvSpPr>
          <p:cNvPr id="2" name="TextBox 1"/>
          <p:cNvSpPr txBox="1"/>
          <p:nvPr/>
        </p:nvSpPr>
        <p:spPr>
          <a:xfrm>
            <a:off x="7541460" y="1005851"/>
            <a:ext cx="1241820" cy="390589"/>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dirty="0" smtClean="0">
                <a:solidFill>
                  <a:srgbClr val="000000"/>
                </a:solidFill>
                <a:latin typeface="Humanst521 Lt BT" panose="020B0402020204020304" pitchFamily="34" charset="0"/>
              </a:rPr>
              <a:t>Positron detectors</a:t>
            </a:r>
          </a:p>
        </p:txBody>
      </p:sp>
    </p:spTree>
    <p:extLst>
      <p:ext uri="{BB962C8B-B14F-4D97-AF65-F5344CB8AC3E}">
        <p14:creationId xmlns:p14="http://schemas.microsoft.com/office/powerpoint/2010/main" val="709856745"/>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8" name="Picture 847"/>
          <p:cNvPicPr/>
          <p:nvPr/>
        </p:nvPicPr>
        <p:blipFill>
          <a:blip r:embed="rId2" cstate="print">
            <a:extLst>
              <a:ext uri="{28A0092B-C50C-407E-A947-70E740481C1C}">
                <a14:useLocalDpi xmlns:a14="http://schemas.microsoft.com/office/drawing/2010/main"/>
              </a:ext>
            </a:extLst>
          </a:blip>
          <a:stretch/>
        </p:blipFill>
        <p:spPr>
          <a:xfrm>
            <a:off x="1653996" y="3649483"/>
            <a:ext cx="1979640" cy="842400"/>
          </a:xfrm>
          <a:prstGeom prst="rect">
            <a:avLst/>
          </a:prstGeom>
          <a:ln w="0">
            <a:noFill/>
          </a:ln>
        </p:spPr>
      </p:pic>
      <p:pic>
        <p:nvPicPr>
          <p:cNvPr id="849" name="Picture 848"/>
          <p:cNvPicPr/>
          <p:nvPr/>
        </p:nvPicPr>
        <p:blipFill>
          <a:blip r:embed="rId3" cstate="print">
            <a:extLst>
              <a:ext uri="{28A0092B-C50C-407E-A947-70E740481C1C}">
                <a14:useLocalDpi xmlns:a14="http://schemas.microsoft.com/office/drawing/2010/main"/>
              </a:ext>
            </a:extLst>
          </a:blip>
          <a:stretch/>
        </p:blipFill>
        <p:spPr>
          <a:xfrm>
            <a:off x="4067944" y="1073276"/>
            <a:ext cx="4968552" cy="3514698"/>
          </a:xfrm>
          <a:prstGeom prst="rect">
            <a:avLst/>
          </a:prstGeom>
          <a:ln w="0">
            <a:noFill/>
          </a:ln>
        </p:spPr>
      </p:pic>
      <p:sp>
        <p:nvSpPr>
          <p:cNvPr id="850" name="PlaceHolder 1"/>
          <p:cNvSpPr>
            <a:spLocks noGrp="1"/>
          </p:cNvSpPr>
          <p:nvPr>
            <p:ph idx="4294967295"/>
          </p:nvPr>
        </p:nvSpPr>
        <p:spPr>
          <a:xfrm>
            <a:off x="755576" y="958436"/>
            <a:ext cx="3776480" cy="3508200"/>
          </a:xfrm>
          <a:prstGeom prst="rect">
            <a:avLst/>
          </a:prstGeom>
          <a:noFill/>
          <a:ln w="0">
            <a:noFill/>
          </a:ln>
        </p:spPr>
        <p:txBody>
          <a:bodyPr lIns="0" tIns="0" rIns="0" bIns="0" anchor="t">
            <a:noAutofit/>
          </a:bodyPr>
          <a:lstStyle/>
          <a:p>
            <a:pPr marL="432000" indent="-324000">
              <a:lnSpc>
                <a:spcPct val="100000"/>
              </a:lnSpc>
              <a:spcBef>
                <a:spcPts val="1417"/>
              </a:spcBef>
              <a:buClr>
                <a:srgbClr val="000000"/>
              </a:buClr>
              <a:buSzPct val="45000"/>
              <a:buFont typeface="Wingdings" charset="2"/>
              <a:buChar char=""/>
            </a:pPr>
            <a:r>
              <a:rPr lang="en-US" spc="-1" dirty="0" smtClean="0">
                <a:solidFill>
                  <a:srgbClr val="000000"/>
                </a:solidFill>
              </a:rPr>
              <a:t>Assumption: Change of detection efficiency triggered by pulse, </a:t>
            </a:r>
            <a:br>
              <a:rPr lang="en-US" spc="-1" dirty="0" smtClean="0">
                <a:solidFill>
                  <a:srgbClr val="000000"/>
                </a:solidFill>
              </a:rPr>
            </a:br>
            <a:r>
              <a:rPr lang="en-US" spc="-1" dirty="0" smtClean="0">
                <a:solidFill>
                  <a:srgbClr val="000000"/>
                </a:solidFill>
              </a:rPr>
              <a:t>exponential decay</a:t>
            </a:r>
            <a:endParaRPr lang="en-GB" sz="1700" b="0" strike="noStrike" spc="-1" dirty="0"/>
          </a:p>
          <a:p>
            <a:pPr marL="432000" indent="-324000">
              <a:lnSpc>
                <a:spcPct val="100000"/>
              </a:lnSpc>
              <a:spcBef>
                <a:spcPts val="1417"/>
              </a:spcBef>
              <a:buClr>
                <a:srgbClr val="000000"/>
              </a:buClr>
              <a:buSzPct val="45000"/>
              <a:buFont typeface="Wingdings" charset="2"/>
              <a:buChar char=""/>
            </a:pPr>
            <a:r>
              <a:rPr lang="de-CH" sz="1700" b="0" strike="noStrike" spc="-1" dirty="0" err="1">
                <a:solidFill>
                  <a:srgbClr val="000000"/>
                </a:solidFill>
              </a:rPr>
              <a:t>Detection</a:t>
            </a:r>
            <a:r>
              <a:rPr lang="de-CH" sz="1700" b="0" strike="noStrike" spc="-1" dirty="0">
                <a:solidFill>
                  <a:srgbClr val="000000"/>
                </a:solidFill>
              </a:rPr>
              <a:t> </a:t>
            </a:r>
            <a:r>
              <a:rPr lang="de-CH" sz="1700" b="0" strike="noStrike" spc="-1" dirty="0" err="1">
                <a:solidFill>
                  <a:srgbClr val="000000"/>
                </a:solidFill>
              </a:rPr>
              <a:t>efficiency</a:t>
            </a:r>
            <a:r>
              <a:rPr lang="de-CH" sz="1700" b="0" strike="noStrike" spc="-1" dirty="0">
                <a:solidFill>
                  <a:srgbClr val="000000"/>
                </a:solidFill>
              </a:rPr>
              <a:t> </a:t>
            </a:r>
            <a:r>
              <a:rPr lang="de-CH" sz="1700" b="0" strike="noStrike" spc="-1" dirty="0" err="1">
                <a:solidFill>
                  <a:srgbClr val="000000"/>
                </a:solidFill>
              </a:rPr>
              <a:t>of</a:t>
            </a:r>
            <a:r>
              <a:rPr lang="de-CH" sz="1700" b="0" strike="noStrike" spc="-1" dirty="0">
                <a:solidFill>
                  <a:srgbClr val="000000"/>
                </a:solidFill>
              </a:rPr>
              <a:t> </a:t>
            </a:r>
            <a:r>
              <a:rPr lang="de-CH" sz="1700" b="0" strike="noStrike" spc="-1" dirty="0" err="1">
                <a:solidFill>
                  <a:srgbClr val="000000"/>
                </a:solidFill>
              </a:rPr>
              <a:t>up</a:t>
            </a:r>
            <a:r>
              <a:rPr lang="de-CH" sz="1700" b="0" strike="noStrike" spc="-1" dirty="0">
                <a:solidFill>
                  <a:srgbClr val="000000"/>
                </a:solidFill>
              </a:rPr>
              <a:t> </a:t>
            </a:r>
            <a:r>
              <a:rPr lang="de-CH" sz="1700" b="0" strike="noStrike" spc="-1" dirty="0" err="1">
                <a:solidFill>
                  <a:srgbClr val="000000"/>
                </a:solidFill>
              </a:rPr>
              <a:t>and</a:t>
            </a:r>
            <a:r>
              <a:rPr lang="de-CH" sz="1700" b="0" strike="noStrike" spc="-1" dirty="0">
                <a:solidFill>
                  <a:srgbClr val="000000"/>
                </a:solidFill>
              </a:rPr>
              <a:t> </a:t>
            </a:r>
            <a:r>
              <a:rPr lang="de-CH" sz="1700" b="0" strike="noStrike" spc="-1" dirty="0" err="1">
                <a:solidFill>
                  <a:srgbClr val="000000"/>
                </a:solidFill>
              </a:rPr>
              <a:t>downstream</a:t>
            </a:r>
            <a:r>
              <a:rPr lang="de-CH" sz="1700" b="0" strike="noStrike" spc="-1" dirty="0">
                <a:solidFill>
                  <a:srgbClr val="000000"/>
                </a:solidFill>
              </a:rPr>
              <a:t> </a:t>
            </a:r>
            <a:r>
              <a:rPr lang="de-CH" sz="1700" b="0" strike="noStrike" spc="-1" dirty="0" err="1">
                <a:solidFill>
                  <a:srgbClr val="000000"/>
                </a:solidFill>
              </a:rPr>
              <a:t>detectors</a:t>
            </a:r>
            <a:r>
              <a:rPr lang="de-CH" sz="1700" b="0" strike="noStrike" spc="-1" dirty="0">
                <a:solidFill>
                  <a:srgbClr val="000000"/>
                </a:solidFill>
              </a:rPr>
              <a:t>:  </a:t>
            </a:r>
            <a:endParaRPr lang="en-GB" sz="1700" b="0" strike="noStrike" spc="-1" dirty="0"/>
          </a:p>
          <a:p>
            <a:pPr>
              <a:lnSpc>
                <a:spcPct val="100000"/>
              </a:lnSpc>
              <a:spcBef>
                <a:spcPts val="1417"/>
              </a:spcBef>
              <a:buNone/>
            </a:pPr>
            <a:r>
              <a:rPr sz="1700" dirty="0"/>
              <a:t/>
            </a:r>
            <a:br>
              <a:rPr sz="1700" dirty="0"/>
            </a:br>
            <a:endParaRPr lang="en-GB" sz="1700" b="0" strike="noStrike" spc="-1" dirty="0"/>
          </a:p>
          <a:p>
            <a:pPr marL="432000" indent="-324000">
              <a:lnSpc>
                <a:spcPct val="100000"/>
              </a:lnSpc>
              <a:spcBef>
                <a:spcPts val="1417"/>
              </a:spcBef>
              <a:buClr>
                <a:srgbClr val="000000"/>
              </a:buClr>
              <a:buSzPct val="45000"/>
              <a:buFont typeface="Wingdings" charset="2"/>
              <a:buChar char=""/>
            </a:pPr>
            <a:r>
              <a:rPr lang="de-CH" sz="1700" b="0" strike="noStrike" spc="-1" dirty="0">
                <a:solidFill>
                  <a:srgbClr val="000000"/>
                </a:solidFill>
              </a:rPr>
              <a:t>Change in </a:t>
            </a:r>
            <a:r>
              <a:rPr lang="de-CH" sz="1700" b="0" strike="noStrike" spc="-1" dirty="0" err="1">
                <a:solidFill>
                  <a:srgbClr val="000000"/>
                </a:solidFill>
              </a:rPr>
              <a:t>measured</a:t>
            </a:r>
            <a:r>
              <a:rPr lang="de-CH" sz="1700" b="0" strike="noStrike" spc="-1" dirty="0">
                <a:solidFill>
                  <a:srgbClr val="000000"/>
                </a:solidFill>
              </a:rPr>
              <a:t> </a:t>
            </a:r>
            <a:r>
              <a:rPr lang="de-CH" sz="1700" b="0" strike="noStrike" spc="-1" dirty="0" err="1">
                <a:solidFill>
                  <a:srgbClr val="000000"/>
                </a:solidFill>
              </a:rPr>
              <a:t>asymmetry</a:t>
            </a:r>
            <a:r>
              <a:rPr lang="de-CH" sz="1700" b="0" strike="noStrike" spc="-1" dirty="0">
                <a:solidFill>
                  <a:srgbClr val="000000"/>
                </a:solidFill>
              </a:rPr>
              <a:t> </a:t>
            </a:r>
            <a:r>
              <a:rPr lang="de-CH" sz="1700" b="0" strike="noStrike" spc="-1" dirty="0" smtClean="0">
                <a:solidFill>
                  <a:srgbClr val="000000"/>
                </a:solidFill>
              </a:rPr>
              <a:t/>
            </a:r>
            <a:br>
              <a:rPr lang="de-CH" sz="1700" b="0" strike="noStrike" spc="-1" dirty="0" smtClean="0">
                <a:solidFill>
                  <a:srgbClr val="000000"/>
                </a:solidFill>
              </a:rPr>
            </a:br>
            <a:r>
              <a:rPr lang="de-CH" sz="1700" b="0" strike="noStrike" spc="-1" dirty="0" err="1" smtClean="0">
                <a:solidFill>
                  <a:srgbClr val="000000"/>
                </a:solidFill>
              </a:rPr>
              <a:t>with</a:t>
            </a:r>
            <a:r>
              <a:rPr lang="de-CH" sz="1700" b="0" strike="noStrike" spc="-1" dirty="0" smtClean="0">
                <a:solidFill>
                  <a:srgbClr val="000000"/>
                </a:solidFill>
              </a:rPr>
              <a:t> </a:t>
            </a:r>
            <a:r>
              <a:rPr lang="de-CH" sz="1700" b="0" strike="noStrike" spc="-1" dirty="0">
                <a:solidFill>
                  <a:srgbClr val="000000"/>
                </a:solidFill>
              </a:rPr>
              <a:t>time:</a:t>
            </a:r>
            <a:endParaRPr lang="en-GB" sz="1700" b="0" strike="noStrike" spc="-1" dirty="0"/>
          </a:p>
          <a:p>
            <a:pPr>
              <a:lnSpc>
                <a:spcPct val="100000"/>
              </a:lnSpc>
              <a:spcBef>
                <a:spcPts val="1417"/>
              </a:spcBef>
              <a:buNone/>
            </a:pPr>
            <a:endParaRPr lang="en-GB" sz="1700" b="0" strike="noStrike" spc="-1" dirty="0"/>
          </a:p>
        </p:txBody>
      </p:sp>
      <p:sp>
        <p:nvSpPr>
          <p:cNvPr id="851" name="PlaceHolder 2"/>
          <p:cNvSpPr>
            <a:spLocks noGrp="1"/>
          </p:cNvSpPr>
          <p:nvPr>
            <p:ph type="title" idx="4294967295"/>
          </p:nvPr>
        </p:nvSpPr>
        <p:spPr>
          <a:xfrm>
            <a:off x="2077200" y="216000"/>
            <a:ext cx="6706080" cy="379440"/>
          </a:xfrm>
          <a:prstGeom prst="rect">
            <a:avLst/>
          </a:prstGeom>
          <a:noFill/>
          <a:ln w="0">
            <a:noFill/>
          </a:ln>
        </p:spPr>
        <p:txBody>
          <a:bodyPr lIns="0" tIns="0" rIns="0" bIns="0" numCol="1" spcCol="0" anchor="t">
            <a:noAutofit/>
          </a:bodyPr>
          <a:lstStyle/>
          <a:p>
            <a:pPr>
              <a:lnSpc>
                <a:spcPct val="100000"/>
              </a:lnSpc>
              <a:buNone/>
              <a:tabLst>
                <a:tab pos="0" algn="l"/>
              </a:tabLst>
            </a:pPr>
            <a:r>
              <a:rPr lang="en-US" sz="2400" b="0" strike="noStrike" spc="-1" dirty="0">
                <a:solidFill>
                  <a:srgbClr val="686868"/>
                </a:solidFill>
                <a:latin typeface="Georgia"/>
                <a:ea typeface="Calibri"/>
              </a:rPr>
              <a:t>Constraints on the total detection efficiency</a:t>
            </a:r>
            <a:endParaRPr lang="en-GB" sz="2400" b="0" strike="noStrike" spc="-1" dirty="0">
              <a:latin typeface="Humanst521 Lt BT" panose="020B0402020204020304" pitchFamily="34" charset="0"/>
            </a:endParaRPr>
          </a:p>
        </p:txBody>
      </p:sp>
      <p:sp>
        <p:nvSpPr>
          <p:cNvPr id="852" name="PlaceHolder 3"/>
          <p:cNvSpPr>
            <a:spLocks noGrp="1"/>
          </p:cNvSpPr>
          <p:nvPr>
            <p:ph type="sldNum" idx="4294967295"/>
          </p:nvPr>
        </p:nvSpPr>
        <p:spPr>
          <a:xfrm>
            <a:off x="8206200" y="4968000"/>
            <a:ext cx="573840" cy="145800"/>
          </a:xfrm>
          <a:prstGeom prst="rect">
            <a:avLst/>
          </a:prstGeom>
          <a:noFill/>
          <a:ln w="0">
            <a:noFill/>
          </a:ln>
        </p:spPr>
        <p:txBody>
          <a:bodyPr lIns="0" tIns="0" rIns="0" bIns="0" numCol="1" spcCol="0" anchor="t">
            <a:noAutofit/>
          </a:bodyPr>
          <a:lstStyle>
            <a:lvl1pPr algn="r">
              <a:lnSpc>
                <a:spcPct val="100000"/>
              </a:lnSpc>
              <a:buNone/>
              <a:defRPr lang="en-US" sz="800" b="0" strike="noStrike" spc="-1">
                <a:solidFill>
                  <a:srgbClr val="000000"/>
                </a:solidFill>
                <a:latin typeface="Calibri"/>
                <a:ea typeface="Calibri"/>
              </a:defRPr>
            </a:lvl1pPr>
          </a:lstStyle>
          <a:p>
            <a:pPr algn="r">
              <a:lnSpc>
                <a:spcPct val="100000"/>
              </a:lnSpc>
              <a:buNone/>
            </a:pPr>
            <a:r>
              <a:rPr lang="en-US" sz="800" b="0" strike="noStrike" spc="-1" dirty="0">
                <a:solidFill>
                  <a:srgbClr val="000000"/>
                </a:solidFill>
                <a:latin typeface="Humanst521 Lt BT" panose="020B0402020204020304" pitchFamily="34" charset="0"/>
                <a:ea typeface="Calibri"/>
              </a:rPr>
              <a:t>Page </a:t>
            </a:r>
            <a:fld id="{51544113-8856-4A47-8D88-E2024CD63091}" type="slidenum">
              <a:rPr lang="en-US" sz="800" b="0" strike="noStrike" spc="-1">
                <a:solidFill>
                  <a:srgbClr val="000000"/>
                </a:solidFill>
                <a:latin typeface="Humanst521 Lt BT" panose="020B0402020204020304" pitchFamily="34" charset="0"/>
                <a:ea typeface="Calibri"/>
              </a:rPr>
              <a:t>37</a:t>
            </a:fld>
            <a:endParaRPr lang="en-GB" sz="800" b="0" strike="noStrike" spc="-1" dirty="0">
              <a:latin typeface="Times New Roman"/>
            </a:endParaRPr>
          </a:p>
        </p:txBody>
      </p:sp>
      <p:pic>
        <p:nvPicPr>
          <p:cNvPr id="853" name="Picture 852"/>
          <p:cNvPicPr/>
          <p:nvPr/>
        </p:nvPicPr>
        <p:blipFill>
          <a:blip r:embed="rId4"/>
          <a:stretch/>
        </p:blipFill>
        <p:spPr>
          <a:xfrm>
            <a:off x="1187624" y="2427734"/>
            <a:ext cx="2195280" cy="772920"/>
          </a:xfrm>
          <a:prstGeom prst="rect">
            <a:avLst/>
          </a:prstGeom>
          <a:ln w="0">
            <a:noFill/>
          </a:ln>
        </p:spPr>
      </p:pic>
    </p:spTree>
    <p:extLst>
      <p:ext uri="{BB962C8B-B14F-4D97-AF65-F5344CB8AC3E}">
        <p14:creationId xmlns:p14="http://schemas.microsoft.com/office/powerpoint/2010/main" val="4239491110"/>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179512" y="990768"/>
            <a:ext cx="3312369" cy="3797917"/>
          </a:xfrm>
          <a:solidFill>
            <a:schemeClr val="bg1"/>
          </a:solidFill>
        </p:spPr>
        <p:txBody>
          <a:bodyPr/>
          <a:lstStyle/>
          <a:p>
            <a:r>
              <a:rPr lang="en-US" dirty="0" smtClean="0"/>
              <a:t>Systematic effects are studied using analytic expressions</a:t>
            </a:r>
          </a:p>
          <a:p>
            <a:r>
              <a:rPr lang="en-US" dirty="0" smtClean="0"/>
              <a:t>Comparison with GEANT4 spin tracking Monte Carlo for verification</a:t>
            </a:r>
          </a:p>
          <a:p>
            <a:r>
              <a:rPr lang="en-US" dirty="0" smtClean="0"/>
              <a:t>Deduce specifications for experiment</a:t>
            </a:r>
            <a:endParaRPr lang="en-US" dirty="0"/>
          </a:p>
          <a:p>
            <a:pPr marL="0" indent="0">
              <a:buNone/>
            </a:pPr>
            <a:endParaRPr lang="en-US" dirty="0"/>
          </a:p>
          <a:p>
            <a:pPr marL="0" indent="0">
              <a:buNone/>
            </a:pPr>
            <a:r>
              <a:rPr lang="en-US" dirty="0" smtClean="0"/>
              <a:t>Next steps:</a:t>
            </a:r>
          </a:p>
          <a:p>
            <a:r>
              <a:rPr lang="en-US" dirty="0" smtClean="0"/>
              <a:t>Parametrization of magnetic-field non-uniformity</a:t>
            </a:r>
          </a:p>
          <a:p>
            <a:r>
              <a:rPr lang="en-US" dirty="0" smtClean="0"/>
              <a:t>Deduce magnetic-field requirements</a:t>
            </a:r>
          </a:p>
          <a:p>
            <a:pPr marL="0" indent="0">
              <a:buNone/>
            </a:pPr>
            <a:endParaRPr lang="en-US" dirty="0" smtClean="0"/>
          </a:p>
        </p:txBody>
      </p:sp>
      <p:sp>
        <p:nvSpPr>
          <p:cNvPr id="3" name="Title 2"/>
          <p:cNvSpPr>
            <a:spLocks noGrp="1"/>
          </p:cNvSpPr>
          <p:nvPr>
            <p:ph type="title"/>
          </p:nvPr>
        </p:nvSpPr>
        <p:spPr/>
        <p:txBody>
          <a:bodyPr/>
          <a:lstStyle/>
          <a:p>
            <a:r>
              <a:rPr lang="en-US" dirty="0" smtClean="0"/>
              <a:t>Systematic study - overview</a:t>
            </a:r>
            <a:endParaRPr lang="en-US" dirty="0"/>
          </a:p>
        </p:txBody>
      </p:sp>
      <p:sp>
        <p:nvSpPr>
          <p:cNvPr id="4" name="Slide Number Placeholder 3"/>
          <p:cNvSpPr>
            <a:spLocks noGrp="1"/>
          </p:cNvSpPr>
          <p:nvPr>
            <p:ph type="sldNum" sz="quarter" idx="4294967295"/>
          </p:nvPr>
        </p:nvSpPr>
        <p:spPr>
          <a:xfrm>
            <a:off x="8474010" y="4967288"/>
            <a:ext cx="576262" cy="147637"/>
          </a:xfrm>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38</a:t>
            </a:fld>
            <a:endParaRPr lang="de-DE" dirty="0">
              <a:latin typeface="Humanst521 BT" panose="020B0602020204020204" pitchFamily="34" charset="0"/>
            </a:endParaRPr>
          </a:p>
        </p:txBody>
      </p:sp>
      <p:pic>
        <p:nvPicPr>
          <p:cNvPr id="6" name="Content Placeholder 5" descr="Screen Clipping"/>
          <p:cNvPicPr>
            <a:picLocks noGrp="1" noChangeAspect="1"/>
          </p:cNvPicPr>
          <p:nvPr>
            <p:ph sz="quarter" idx="18"/>
          </p:nvPr>
        </p:nvPicPr>
        <p:blipFill>
          <a:blip r:embed="rId2">
            <a:extLst>
              <a:ext uri="{28A0092B-C50C-407E-A947-70E740481C1C}">
                <a14:useLocalDpi xmlns:a14="http://schemas.microsoft.com/office/drawing/2010/main"/>
              </a:ext>
            </a:extLst>
          </a:blip>
          <a:stretch>
            <a:fillRect/>
          </a:stretch>
        </p:blipFill>
        <p:spPr>
          <a:xfrm>
            <a:off x="3731810" y="1102160"/>
            <a:ext cx="5403087" cy="3557821"/>
          </a:xfrm>
        </p:spPr>
      </p:pic>
    </p:spTree>
    <p:extLst>
      <p:ext uri="{BB962C8B-B14F-4D97-AF65-F5344CB8AC3E}">
        <p14:creationId xmlns:p14="http://schemas.microsoft.com/office/powerpoint/2010/main" val="3309096758"/>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Going from phase I to phase II</a:t>
            </a:r>
            <a:endParaRPr lang="en-US" dirty="0"/>
          </a:p>
        </p:txBody>
      </p:sp>
      <p:pic>
        <p:nvPicPr>
          <p:cNvPr id="7" name="Content Placeholder 6"/>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903389" y="2621445"/>
            <a:ext cx="2380579" cy="2493480"/>
          </a:xfrm>
        </p:spPr>
      </p:pic>
      <p:pic>
        <p:nvPicPr>
          <p:cNvPr id="8" name="Content Placeholder 7"/>
          <p:cNvPicPr>
            <a:picLocks noGrp="1" noChangeAspect="1"/>
          </p:cNvPicPr>
          <p:nvPr>
            <p:ph idx="10"/>
          </p:nvPr>
        </p:nvPicPr>
        <p:blipFill rotWithShape="1">
          <a:blip r:embed="rId3" cstate="print">
            <a:extLst>
              <a:ext uri="{28A0092B-C50C-407E-A947-70E740481C1C}">
                <a14:useLocalDpi xmlns:a14="http://schemas.microsoft.com/office/drawing/2010/main"/>
              </a:ext>
            </a:extLst>
          </a:blip>
          <a:srcRect l="-537" b="-252"/>
          <a:stretch/>
        </p:blipFill>
        <p:spPr>
          <a:xfrm>
            <a:off x="6671298" y="2644020"/>
            <a:ext cx="2461435" cy="2493480"/>
          </a:xfrm>
        </p:spPr>
      </p:pic>
      <p:sp>
        <p:nvSpPr>
          <p:cNvPr id="4" name="Slide Number Placeholder 3"/>
          <p:cNvSpPr>
            <a:spLocks noGrp="1"/>
          </p:cNvSpPr>
          <p:nvPr>
            <p:ph type="sldNum" sz="quarter" idx="4294967295"/>
          </p:nvPr>
        </p:nvSpPr>
        <p:spPr>
          <a:xfrm>
            <a:off x="8567738" y="4967288"/>
            <a:ext cx="576262" cy="147637"/>
          </a:xfrm>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39</a:t>
            </a:fld>
            <a:endParaRPr lang="de-DE" dirty="0">
              <a:latin typeface="Humanst521 BT" panose="020B0602020204020204" pitchFamily="34" charset="0"/>
            </a:endParaRPr>
          </a:p>
        </p:txBody>
      </p:sp>
      <p:sp>
        <p:nvSpPr>
          <p:cNvPr id="9" name="Content Placeholder 4"/>
          <p:cNvSpPr txBox="1">
            <a:spLocks/>
          </p:cNvSpPr>
          <p:nvPr/>
        </p:nvSpPr>
        <p:spPr>
          <a:xfrm>
            <a:off x="1259632" y="843559"/>
            <a:ext cx="3312369" cy="1944216"/>
          </a:xfrm>
          <a:prstGeom prst="rect">
            <a:avLst/>
          </a:prstGeom>
        </p:spPr>
        <p:txBody>
          <a:bodyPr vert="horz" lIns="0" tIns="0" rIns="0" bIns="0" rtlCol="0">
            <a:noAutofit/>
          </a:bodyPr>
          <a:lstStyle>
            <a:lvl1pPr marL="177792" indent="-177792" algn="l" rtl="0" eaLnBrk="1" fontAlgn="base" hangingPunct="1">
              <a:lnSpc>
                <a:spcPct val="110000"/>
              </a:lnSpc>
              <a:spcBef>
                <a:spcPct val="0"/>
              </a:spcBef>
              <a:spcAft>
                <a:spcPct val="0"/>
              </a:spcAft>
              <a:buClr>
                <a:schemeClr val="tx1"/>
              </a:buClr>
              <a:buFont typeface="Arial" panose="020B0604020202020204" pitchFamily="34" charset="0"/>
              <a:buChar char="•"/>
              <a:defRPr sz="1700" kern="1200" spc="0" baseline="0">
                <a:solidFill>
                  <a:schemeClr val="tx1"/>
                </a:solidFill>
                <a:latin typeface="Humanst521 Lt BT" panose="020B0402020204020304" pitchFamily="34" charset="0"/>
                <a:ea typeface="+mn-ea"/>
                <a:cs typeface="+mn-cs"/>
              </a:defRPr>
            </a:lvl1pPr>
            <a:lvl2pPr marL="355582" indent="-177792"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sz="1700" kern="1200" spc="0" baseline="0">
                <a:solidFill>
                  <a:schemeClr val="tx1"/>
                </a:solidFill>
                <a:latin typeface="Humanst521 Lt BT" panose="020B0402020204020304" pitchFamily="34" charset="0"/>
                <a:ea typeface="+mn-ea"/>
                <a:cs typeface="+mn-cs"/>
              </a:defRPr>
            </a:lvl2pPr>
            <a:lvl3pPr marL="355582" indent="184142" algn="l" rtl="0" eaLnBrk="1" fontAlgn="base" hangingPunct="1">
              <a:lnSpc>
                <a:spcPct val="110000"/>
              </a:lnSpc>
              <a:spcBef>
                <a:spcPct val="0"/>
              </a:spcBef>
              <a:spcAft>
                <a:spcPct val="0"/>
              </a:spcAft>
              <a:buFont typeface="Symbol" panose="05050102010706020507" pitchFamily="18" charset="2"/>
              <a:buChar char="-"/>
              <a:defRPr sz="1700" spc="0" baseline="0">
                <a:solidFill>
                  <a:schemeClr val="tx1"/>
                </a:solidFill>
                <a:latin typeface="Humanst521 Lt BT" panose="020B0402020204020304" pitchFamily="34" charset="0"/>
                <a:ea typeface="ＭＳ Ｐゴシック" charset="-128"/>
                <a:cs typeface="ＭＳ Ｐゴシック" charset="-128"/>
              </a:defRPr>
            </a:lvl3pPr>
            <a:lvl4pPr marL="717515"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Humanst521 Lt BT" panose="020B0402020204020304" pitchFamily="34" charset="0"/>
                <a:ea typeface="ＭＳ Ｐゴシック" charset="0"/>
                <a:cs typeface="ＭＳ Ｐゴシック" charset="0"/>
              </a:defRPr>
            </a:lvl4pPr>
            <a:lvl5pPr marL="895306"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Humanst521 Lt BT" panose="020B0402020204020304" pitchFamily="34" charset="0"/>
                <a:ea typeface="+mn-ea"/>
                <a:cs typeface="ＭＳ Ｐゴシック" charset="0"/>
              </a:defRPr>
            </a:lvl5pPr>
            <a:lvl6pPr marL="1074685"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Humanst521 Lt BT" panose="020B0402020204020304" pitchFamily="34" charset="0"/>
                <a:ea typeface="+mn-ea"/>
              </a:defRPr>
            </a:lvl6pPr>
            <a:lvl7pPr marL="1257238" indent="-182554"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Humanst521 Lt BT" panose="020B0402020204020304" pitchFamily="34" charset="0"/>
                <a:ea typeface="+mn-ea"/>
              </a:defRPr>
            </a:lvl7pPr>
            <a:lvl8pPr marL="1436616"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Humanst521 Lt BT" panose="020B0402020204020304" pitchFamily="34" charset="0"/>
                <a:ea typeface="+mn-ea"/>
              </a:defRPr>
            </a:lvl8pPr>
            <a:lvl9pPr marL="1614408" indent="-177792"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Humanst521 Lt BT" panose="020B0402020204020304" pitchFamily="34" charset="0"/>
                <a:ea typeface="+mn-ea"/>
              </a:defRPr>
            </a:lvl9pPr>
          </a:lstStyle>
          <a:p>
            <a:pPr marL="0" indent="0">
              <a:buFont typeface="Arial" panose="020B0604020202020204" pitchFamily="34" charset="0"/>
              <a:buNone/>
            </a:pPr>
            <a:r>
              <a:rPr lang="en-US" dirty="0" smtClean="0"/>
              <a:t>Phase I</a:t>
            </a:r>
          </a:p>
          <a:p>
            <a:r>
              <a:rPr lang="en-US" dirty="0" smtClean="0"/>
              <a:t>B-Field 3T </a:t>
            </a:r>
          </a:p>
          <a:p>
            <a:r>
              <a:rPr lang="en-US" dirty="0" smtClean="0"/>
              <a:t>Momentum 28 MeV/c</a:t>
            </a:r>
          </a:p>
          <a:p>
            <a:r>
              <a:rPr lang="en-US" dirty="0" smtClean="0"/>
              <a:t>Muon radius 31mm</a:t>
            </a:r>
          </a:p>
          <a:p>
            <a:r>
              <a:rPr lang="en-US" dirty="0" smtClean="0"/>
              <a:t>Most positrons outside</a:t>
            </a:r>
          </a:p>
          <a:p>
            <a:pPr marL="0" indent="0">
              <a:buFont typeface="Arial" panose="020B0604020202020204" pitchFamily="34" charset="0"/>
              <a:buNone/>
            </a:pPr>
            <a:endParaRPr lang="en-US" dirty="0"/>
          </a:p>
        </p:txBody>
      </p:sp>
      <p:sp>
        <p:nvSpPr>
          <p:cNvPr id="10" name="Content Placeholder 4"/>
          <p:cNvSpPr txBox="1">
            <a:spLocks/>
          </p:cNvSpPr>
          <p:nvPr/>
        </p:nvSpPr>
        <p:spPr>
          <a:xfrm>
            <a:off x="5323193" y="843342"/>
            <a:ext cx="3312369" cy="1944216"/>
          </a:xfrm>
          <a:prstGeom prst="rect">
            <a:avLst/>
          </a:prstGeom>
        </p:spPr>
        <p:txBody>
          <a:bodyPr vert="horz" lIns="0" tIns="0" rIns="0" bIns="0" rtlCol="0">
            <a:noAutofit/>
          </a:bodyPr>
          <a:lstStyle>
            <a:lvl1pPr marL="177792" indent="-177792" algn="l" rtl="0" eaLnBrk="1" fontAlgn="base" hangingPunct="1">
              <a:lnSpc>
                <a:spcPct val="110000"/>
              </a:lnSpc>
              <a:spcBef>
                <a:spcPct val="0"/>
              </a:spcBef>
              <a:spcAft>
                <a:spcPct val="0"/>
              </a:spcAft>
              <a:buClr>
                <a:schemeClr val="tx1"/>
              </a:buClr>
              <a:buFont typeface="Arial" panose="020B0604020202020204" pitchFamily="34" charset="0"/>
              <a:buChar char="•"/>
              <a:defRPr sz="1700" kern="1200" spc="0" baseline="0">
                <a:solidFill>
                  <a:schemeClr val="tx1"/>
                </a:solidFill>
                <a:latin typeface="Humanst521 Lt BT" panose="020B0402020204020304" pitchFamily="34" charset="0"/>
                <a:ea typeface="+mn-ea"/>
                <a:cs typeface="+mn-cs"/>
              </a:defRPr>
            </a:lvl1pPr>
            <a:lvl2pPr marL="355582" indent="-177792"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sz="1700" kern="1200" spc="0" baseline="0">
                <a:solidFill>
                  <a:schemeClr val="tx1"/>
                </a:solidFill>
                <a:latin typeface="Humanst521 Lt BT" panose="020B0402020204020304" pitchFamily="34" charset="0"/>
                <a:ea typeface="+mn-ea"/>
                <a:cs typeface="+mn-cs"/>
              </a:defRPr>
            </a:lvl2pPr>
            <a:lvl3pPr marL="355582" indent="184142" algn="l" rtl="0" eaLnBrk="1" fontAlgn="base" hangingPunct="1">
              <a:lnSpc>
                <a:spcPct val="110000"/>
              </a:lnSpc>
              <a:spcBef>
                <a:spcPct val="0"/>
              </a:spcBef>
              <a:spcAft>
                <a:spcPct val="0"/>
              </a:spcAft>
              <a:buFont typeface="Symbol" panose="05050102010706020507" pitchFamily="18" charset="2"/>
              <a:buChar char="-"/>
              <a:defRPr sz="1700" spc="0" baseline="0">
                <a:solidFill>
                  <a:schemeClr val="tx1"/>
                </a:solidFill>
                <a:latin typeface="Humanst521 Lt BT" panose="020B0402020204020304" pitchFamily="34" charset="0"/>
                <a:ea typeface="ＭＳ Ｐゴシック" charset="-128"/>
                <a:cs typeface="ＭＳ Ｐゴシック" charset="-128"/>
              </a:defRPr>
            </a:lvl3pPr>
            <a:lvl4pPr marL="717515"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Humanst521 Lt BT" panose="020B0402020204020304" pitchFamily="34" charset="0"/>
                <a:ea typeface="ＭＳ Ｐゴシック" charset="0"/>
                <a:cs typeface="ＭＳ Ｐゴシック" charset="0"/>
              </a:defRPr>
            </a:lvl4pPr>
            <a:lvl5pPr marL="895306"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Humanst521 Lt BT" panose="020B0402020204020304" pitchFamily="34" charset="0"/>
                <a:ea typeface="+mn-ea"/>
                <a:cs typeface="ＭＳ Ｐゴシック" charset="0"/>
              </a:defRPr>
            </a:lvl5pPr>
            <a:lvl6pPr marL="1074685"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Humanst521 Lt BT" panose="020B0402020204020304" pitchFamily="34" charset="0"/>
                <a:ea typeface="+mn-ea"/>
              </a:defRPr>
            </a:lvl6pPr>
            <a:lvl7pPr marL="1257238" indent="-182554"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Humanst521 Lt BT" panose="020B0402020204020304" pitchFamily="34" charset="0"/>
                <a:ea typeface="+mn-ea"/>
              </a:defRPr>
            </a:lvl7pPr>
            <a:lvl8pPr marL="1436616"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Humanst521 Lt BT" panose="020B0402020204020304" pitchFamily="34" charset="0"/>
                <a:ea typeface="+mn-ea"/>
              </a:defRPr>
            </a:lvl8pPr>
            <a:lvl9pPr marL="1614408" indent="-177792"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Humanst521 Lt BT" panose="020B0402020204020304" pitchFamily="34" charset="0"/>
                <a:ea typeface="+mn-ea"/>
              </a:defRPr>
            </a:lvl9pPr>
          </a:lstStyle>
          <a:p>
            <a:pPr marL="0" indent="0">
              <a:buNone/>
            </a:pPr>
            <a:r>
              <a:rPr lang="en-US" dirty="0" smtClean="0"/>
              <a:t>Phase II</a:t>
            </a:r>
          </a:p>
          <a:p>
            <a:r>
              <a:rPr lang="en-US" dirty="0" smtClean="0"/>
              <a:t>B-Field </a:t>
            </a:r>
            <a:r>
              <a:rPr lang="en-US" dirty="0"/>
              <a:t>3T </a:t>
            </a:r>
          </a:p>
          <a:p>
            <a:r>
              <a:rPr lang="en-US" dirty="0"/>
              <a:t>Momentum </a:t>
            </a:r>
            <a:r>
              <a:rPr lang="en-US" dirty="0" smtClean="0"/>
              <a:t>125 </a:t>
            </a:r>
            <a:r>
              <a:rPr lang="en-US" dirty="0"/>
              <a:t>MeV/c</a:t>
            </a:r>
          </a:p>
          <a:p>
            <a:r>
              <a:rPr lang="en-US" dirty="0"/>
              <a:t>Muon radius </a:t>
            </a:r>
            <a:r>
              <a:rPr lang="en-US" dirty="0" smtClean="0"/>
              <a:t>141 mm</a:t>
            </a:r>
            <a:endParaRPr lang="en-US" dirty="0"/>
          </a:p>
          <a:p>
            <a:r>
              <a:rPr lang="en-US" dirty="0"/>
              <a:t>Most positrons </a:t>
            </a:r>
            <a:r>
              <a:rPr lang="en-US" dirty="0" smtClean="0"/>
              <a:t>inside</a:t>
            </a:r>
            <a:endParaRPr lang="en-US" dirty="0"/>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a:p>
        </p:txBody>
      </p:sp>
      <p:pic>
        <p:nvPicPr>
          <p:cNvPr id="11" name="Content Placeholder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551965"/>
            <a:ext cx="2241859" cy="1511952"/>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629188" y="2551966"/>
            <a:ext cx="2421951" cy="1621878"/>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2077211" y="4803998"/>
                <a:ext cx="1846717" cy="310927"/>
              </a:xfrm>
              <a:prstGeom prst="rect">
                <a:avLst/>
              </a:prstGeom>
              <a:noFill/>
            </p:spPr>
            <p:txBody>
              <a:bodyPr wrap="square" lIns="0" tIns="0" rIns="0" bIns="0" rtlCol="0">
                <a:noAutofit/>
              </a:bodyPr>
              <a:lstStyle/>
              <a:p>
                <a:pPr eaLnBrk="1" hangingPunct="1">
                  <a:lnSpc>
                    <a:spcPct val="110000"/>
                  </a:lnSpc>
                  <a:spcBef>
                    <a:spcPct val="0"/>
                  </a:spcBef>
                  <a:buClr>
                    <a:srgbClr val="000000"/>
                  </a:buClr>
                </a:pPr>
                <a14:m>
                  <m:oMath xmlns:m="http://schemas.openxmlformats.org/officeDocument/2006/math">
                    <m:r>
                      <a:rPr lang="en-US" sz="1800" b="0" i="1" smtClean="0">
                        <a:solidFill>
                          <a:schemeClr val="bg1"/>
                        </a:solidFill>
                        <a:latin typeface="Cambria Math" panose="02040503050406030204" pitchFamily="18" charset="0"/>
                      </a:rPr>
                      <m:t>≤</m:t>
                    </m:r>
                    <m:r>
                      <a:rPr lang="en-US" sz="1800" b="0" i="1" smtClean="0">
                        <a:solidFill>
                          <a:schemeClr val="bg1"/>
                        </a:solidFill>
                        <a:latin typeface="Cambria Math" panose="02040503050406030204" pitchFamily="18" charset="0"/>
                      </a:rPr>
                      <m:t>3</m:t>
                    </m:r>
                    <m:r>
                      <a:rPr lang="en-US" sz="1800" b="0" i="1" smtClean="0">
                        <a:solidFill>
                          <a:schemeClr val="bg1"/>
                        </a:solidFill>
                        <a:latin typeface="Cambria Math" panose="02040503050406030204" pitchFamily="18" charset="0"/>
                      </a:rPr>
                      <m:t>×</m:t>
                    </m:r>
                    <m:sSup>
                      <m:sSupPr>
                        <m:ctrlPr>
                          <a:rPr lang="en-US" sz="1800" b="0" i="1" smtClean="0">
                            <a:solidFill>
                              <a:schemeClr val="bg1"/>
                            </a:solidFill>
                            <a:latin typeface="Cambria Math" panose="02040503050406030204" pitchFamily="18" charset="0"/>
                          </a:rPr>
                        </m:ctrlPr>
                      </m:sSupPr>
                      <m:e>
                        <m:r>
                          <a:rPr lang="en-US" sz="1800" b="0" i="1" smtClean="0">
                            <a:solidFill>
                              <a:schemeClr val="bg1"/>
                            </a:solidFill>
                            <a:latin typeface="Cambria Math" panose="02040503050406030204" pitchFamily="18" charset="0"/>
                          </a:rPr>
                          <m:t>10</m:t>
                        </m:r>
                      </m:e>
                      <m:sup>
                        <m:r>
                          <a:rPr lang="en-US" sz="1800" b="0" i="1" smtClean="0">
                            <a:solidFill>
                              <a:schemeClr val="bg1"/>
                            </a:solidFill>
                            <a:latin typeface="Cambria Math" panose="02040503050406030204" pitchFamily="18" charset="0"/>
                          </a:rPr>
                          <m:t>−</m:t>
                        </m:r>
                        <m:r>
                          <a:rPr lang="en-US" sz="1800" b="0" i="1" smtClean="0">
                            <a:solidFill>
                              <a:schemeClr val="bg1"/>
                            </a:solidFill>
                            <a:latin typeface="Cambria Math" panose="02040503050406030204" pitchFamily="18" charset="0"/>
                          </a:rPr>
                          <m:t>21</m:t>
                        </m:r>
                      </m:sup>
                    </m:sSup>
                  </m:oMath>
                </a14:m>
                <a:r>
                  <a:rPr lang="en-US" sz="1800" dirty="0" smtClean="0">
                    <a:solidFill>
                      <a:schemeClr val="bg1"/>
                    </a:solidFill>
                    <a:latin typeface="Humanst521 Lt BT" panose="020B0402020204020304" pitchFamily="34" charset="0"/>
                  </a:rPr>
                  <a:t> ecm</a:t>
                </a:r>
              </a:p>
            </p:txBody>
          </p:sp>
        </mc:Choice>
        <mc:Fallback xmlns="">
          <p:sp>
            <p:nvSpPr>
              <p:cNvPr id="13" name="TextBox 12"/>
              <p:cNvSpPr txBox="1">
                <a:spLocks noRot="1" noChangeAspect="1" noMove="1" noResize="1" noEditPoints="1" noAdjustHandles="1" noChangeArrowheads="1" noChangeShapeType="1" noTextEdit="1"/>
              </p:cNvSpPr>
              <p:nvPr/>
            </p:nvSpPr>
            <p:spPr>
              <a:xfrm>
                <a:off x="2077211" y="4803998"/>
                <a:ext cx="1846717" cy="310927"/>
              </a:xfrm>
              <a:prstGeom prst="rect">
                <a:avLst/>
              </a:prstGeom>
              <a:blipFill>
                <a:blip r:embed="rId6"/>
                <a:stretch>
                  <a:fillRect l="-4620" t="-23529" b="-372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7164288" y="4826573"/>
                <a:ext cx="1846717" cy="310927"/>
              </a:xfrm>
              <a:prstGeom prst="rect">
                <a:avLst/>
              </a:prstGeom>
              <a:noFill/>
            </p:spPr>
            <p:txBody>
              <a:bodyPr wrap="square" lIns="0" tIns="0" rIns="0" bIns="0" rtlCol="0">
                <a:noAutofit/>
              </a:bodyPr>
              <a:lstStyle/>
              <a:p>
                <a:pPr eaLnBrk="1" hangingPunct="1">
                  <a:lnSpc>
                    <a:spcPct val="110000"/>
                  </a:lnSpc>
                  <a:spcBef>
                    <a:spcPct val="0"/>
                  </a:spcBef>
                  <a:buClr>
                    <a:srgbClr val="000000"/>
                  </a:buClr>
                </a:pPr>
                <a14:m>
                  <m:oMath xmlns:m="http://schemas.openxmlformats.org/officeDocument/2006/math">
                    <m:r>
                      <a:rPr lang="en-US" sz="1800" b="0" i="1" smtClean="0">
                        <a:solidFill>
                          <a:schemeClr val="bg1"/>
                        </a:solidFill>
                        <a:latin typeface="Cambria Math" panose="02040503050406030204" pitchFamily="18" charset="0"/>
                      </a:rPr>
                      <m:t>≤</m:t>
                    </m:r>
                    <m:r>
                      <a:rPr lang="en-US" sz="1800" b="0" i="1" smtClean="0">
                        <a:solidFill>
                          <a:schemeClr val="bg1"/>
                        </a:solidFill>
                        <a:latin typeface="Cambria Math" panose="02040503050406030204" pitchFamily="18" charset="0"/>
                      </a:rPr>
                      <m:t>6</m:t>
                    </m:r>
                    <m:r>
                      <a:rPr lang="en-US" sz="1800" b="0" i="1" smtClean="0">
                        <a:solidFill>
                          <a:schemeClr val="bg1"/>
                        </a:solidFill>
                        <a:latin typeface="Cambria Math" panose="02040503050406030204" pitchFamily="18" charset="0"/>
                      </a:rPr>
                      <m:t>×</m:t>
                    </m:r>
                    <m:sSup>
                      <m:sSupPr>
                        <m:ctrlPr>
                          <a:rPr lang="en-US" sz="1800" b="0" i="1" smtClean="0">
                            <a:solidFill>
                              <a:schemeClr val="bg1"/>
                            </a:solidFill>
                            <a:latin typeface="Cambria Math" panose="02040503050406030204" pitchFamily="18" charset="0"/>
                          </a:rPr>
                        </m:ctrlPr>
                      </m:sSupPr>
                      <m:e>
                        <m:r>
                          <a:rPr lang="en-US" sz="1800" b="0" i="1" smtClean="0">
                            <a:solidFill>
                              <a:schemeClr val="bg1"/>
                            </a:solidFill>
                            <a:latin typeface="Cambria Math" panose="02040503050406030204" pitchFamily="18" charset="0"/>
                          </a:rPr>
                          <m:t>10</m:t>
                        </m:r>
                      </m:e>
                      <m:sup>
                        <m:r>
                          <a:rPr lang="en-US" sz="1800" b="0" i="1" smtClean="0">
                            <a:solidFill>
                              <a:schemeClr val="bg1"/>
                            </a:solidFill>
                            <a:latin typeface="Cambria Math" panose="02040503050406030204" pitchFamily="18" charset="0"/>
                          </a:rPr>
                          <m:t>−</m:t>
                        </m:r>
                        <m:r>
                          <a:rPr lang="en-US" sz="1800" b="0" i="1" smtClean="0">
                            <a:solidFill>
                              <a:schemeClr val="bg1"/>
                            </a:solidFill>
                            <a:latin typeface="Cambria Math" panose="02040503050406030204" pitchFamily="18" charset="0"/>
                          </a:rPr>
                          <m:t>23</m:t>
                        </m:r>
                      </m:sup>
                    </m:sSup>
                  </m:oMath>
                </a14:m>
                <a:r>
                  <a:rPr lang="en-US" sz="1800" dirty="0" smtClean="0">
                    <a:solidFill>
                      <a:schemeClr val="bg1"/>
                    </a:solidFill>
                    <a:latin typeface="Humanst521 Lt BT" panose="020B0402020204020304" pitchFamily="34" charset="0"/>
                  </a:rPr>
                  <a:t> ecm </a:t>
                </a:r>
              </a:p>
            </p:txBody>
          </p:sp>
        </mc:Choice>
        <mc:Fallback xmlns="">
          <p:sp>
            <p:nvSpPr>
              <p:cNvPr id="14" name="TextBox 13"/>
              <p:cNvSpPr txBox="1">
                <a:spLocks noRot="1" noChangeAspect="1" noMove="1" noResize="1" noEditPoints="1" noAdjustHandles="1" noChangeArrowheads="1" noChangeShapeType="1" noTextEdit="1"/>
              </p:cNvSpPr>
              <p:nvPr/>
            </p:nvSpPr>
            <p:spPr>
              <a:xfrm>
                <a:off x="7164288" y="4826573"/>
                <a:ext cx="1846717" cy="310927"/>
              </a:xfrm>
              <a:prstGeom prst="rect">
                <a:avLst/>
              </a:prstGeom>
              <a:blipFill>
                <a:blip r:embed="rId7"/>
                <a:stretch>
                  <a:fillRect l="-4290" t="-23529" b="-35294"/>
                </a:stretch>
              </a:blipFill>
            </p:spPr>
            <p:txBody>
              <a:bodyPr/>
              <a:lstStyle/>
              <a:p>
                <a:r>
                  <a:rPr lang="en-US">
                    <a:noFill/>
                  </a:rPr>
                  <a:t> </a:t>
                </a:r>
              </a:p>
            </p:txBody>
          </p:sp>
        </mc:Fallback>
      </mc:AlternateContent>
    </p:spTree>
    <p:extLst>
      <p:ext uri="{BB962C8B-B14F-4D97-AF65-F5344CB8AC3E}">
        <p14:creationId xmlns:p14="http://schemas.microsoft.com/office/powerpoint/2010/main" val="3216549223"/>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p:cNvSpPr>
                <a:spLocks noGrp="1"/>
              </p:cNvSpPr>
              <p:nvPr>
                <p:ph type="title"/>
              </p:nvPr>
            </p:nvSpPr>
            <p:spPr>
              <a:xfrm>
                <a:off x="1937939" y="224946"/>
                <a:ext cx="6877521" cy="381375"/>
              </a:xfrm>
            </p:spPr>
            <p:txBody>
              <a:bodyPr/>
              <a:lstStyle/>
              <a:p>
                <a:r>
                  <a:rPr lang="en-US" dirty="0">
                    <a:latin typeface="Humanst521 BT" panose="020B0602020204020204" pitchFamily="34" charset="0"/>
                  </a:rPr>
                  <a:t>G</a:t>
                </a:r>
                <a:r>
                  <a:rPr lang="en-US" dirty="0" smtClean="0">
                    <a:latin typeface="Humanst521 BT" panose="020B0602020204020204" pitchFamily="34" charset="0"/>
                  </a:rPr>
                  <a:t>eneral limits on </a:t>
                </a:r>
                <a14:m>
                  <m:oMath xmlns:m="http://schemas.openxmlformats.org/officeDocument/2006/math">
                    <m:r>
                      <a:rPr lang="en-US" b="0" i="1" smtClean="0">
                        <a:latin typeface="Cambria Math"/>
                      </a:rPr>
                      <m:t>𝜇</m:t>
                    </m:r>
                  </m:oMath>
                </a14:m>
                <a:r>
                  <a:rPr lang="en-US" dirty="0" smtClean="0">
                    <a:latin typeface="Humanst521 BT" panose="020B0602020204020204" pitchFamily="34" charset="0"/>
                  </a:rPr>
                  <a:t>EDM</a:t>
                </a:r>
                <a:endParaRPr lang="en-US" dirty="0">
                  <a:latin typeface="Humanst521 BT" panose="020B0602020204020204" pitchFamily="34" charset="0"/>
                </a:endParaRPr>
              </a:p>
            </p:txBody>
          </p:sp>
        </mc:Choice>
        <mc:Fallback xmlns="">
          <p:sp>
            <p:nvSpPr>
              <p:cNvPr id="3" name="Title 2"/>
              <p:cNvSpPr>
                <a:spLocks noGrp="1" noRot="1" noChangeAspect="1" noMove="1" noResize="1" noEditPoints="1" noAdjustHandles="1" noChangeArrowheads="1" noChangeShapeType="1" noTextEdit="1"/>
              </p:cNvSpPr>
              <p:nvPr>
                <p:ph type="title"/>
              </p:nvPr>
            </p:nvSpPr>
            <p:spPr>
              <a:xfrm>
                <a:off x="1937939" y="224946"/>
                <a:ext cx="6877521" cy="381375"/>
              </a:xfrm>
              <a:blipFill>
                <a:blip r:embed="rId2"/>
                <a:stretch>
                  <a:fillRect l="-2748" t="-25806" b="-45161"/>
                </a:stretch>
              </a:blipFill>
            </p:spPr>
            <p:txBody>
              <a:bodyPr/>
              <a:lstStyle/>
              <a:p>
                <a:r>
                  <a:rPr lang="en-US">
                    <a:noFill/>
                  </a:rPr>
                  <a:t> </a:t>
                </a:r>
              </a:p>
            </p:txBody>
          </p:sp>
        </mc:Fallback>
      </mc:AlternateContent>
      <p:pic>
        <p:nvPicPr>
          <p:cNvPr id="8397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177" y="790246"/>
            <a:ext cx="4088674" cy="3998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9768" y="4904651"/>
            <a:ext cx="4040184" cy="188898"/>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200" kern="1000" spc="30" baseline="30000" dirty="0">
                <a:solidFill>
                  <a:schemeClr val="tx1">
                    <a:lumMod val="85000"/>
                    <a:lumOff val="15000"/>
                  </a:schemeClr>
                </a:solidFill>
                <a:latin typeface="Humanst521 Lt BT" panose="020B0402020204020304" pitchFamily="34" charset="0"/>
                <a:cs typeface="Franklin Gothic Book"/>
              </a:rPr>
              <a:t>*</a:t>
            </a:r>
            <a:r>
              <a:rPr lang="en-US" sz="1200" kern="1000" spc="30" dirty="0" err="1" smtClean="0">
                <a:solidFill>
                  <a:schemeClr val="tx1">
                    <a:lumMod val="85000"/>
                    <a:lumOff val="15000"/>
                  </a:schemeClr>
                </a:solidFill>
                <a:latin typeface="Humanst521 Lt BT" panose="020B0402020204020304" pitchFamily="34" charset="0"/>
                <a:cs typeface="Franklin Gothic Book"/>
              </a:rPr>
              <a:t>A.Crivellin</a:t>
            </a:r>
            <a:r>
              <a:rPr lang="en-US" sz="1200" kern="1000" spc="30" dirty="0" smtClean="0">
                <a:solidFill>
                  <a:schemeClr val="tx1">
                    <a:lumMod val="85000"/>
                    <a:lumOff val="15000"/>
                  </a:schemeClr>
                </a:solidFill>
                <a:latin typeface="Humanst521 Lt BT" panose="020B0402020204020304" pitchFamily="34" charset="0"/>
                <a:cs typeface="Franklin Gothic Book"/>
              </a:rPr>
              <a:t>, M. Hoferichter, </a:t>
            </a:r>
            <a:r>
              <a:rPr lang="en-US" sz="1200" kern="1000" spc="30" dirty="0">
                <a:solidFill>
                  <a:schemeClr val="tx1">
                    <a:lumMod val="85000"/>
                    <a:lumOff val="15000"/>
                  </a:schemeClr>
                </a:solidFill>
                <a:latin typeface="Humanst521 Lt BT" panose="020B0402020204020304" pitchFamily="34" charset="0"/>
                <a:cs typeface="Franklin Gothic Book"/>
              </a:rPr>
              <a:t>PSW </a:t>
            </a:r>
            <a:r>
              <a:rPr lang="en-US" sz="1200" kern="1000" spc="30" dirty="0" smtClean="0">
                <a:solidFill>
                  <a:schemeClr val="tx1">
                    <a:lumMod val="85000"/>
                    <a:lumOff val="15000"/>
                  </a:schemeClr>
                </a:solidFill>
                <a:latin typeface="Humanst521 Lt BT" panose="020B0402020204020304" pitchFamily="34" charset="0"/>
                <a:cs typeface="Franklin Gothic Book"/>
              </a:rPr>
              <a:t>PRD </a:t>
            </a:r>
            <a:r>
              <a:rPr lang="en-US" sz="1200" kern="1000" spc="30" dirty="0">
                <a:solidFill>
                  <a:schemeClr val="tx1">
                    <a:lumMod val="85000"/>
                    <a:lumOff val="15000"/>
                  </a:schemeClr>
                </a:solidFill>
                <a:latin typeface="Humanst521 Lt BT" panose="020B0402020204020304" pitchFamily="34" charset="0"/>
                <a:cs typeface="Franklin Gothic Book"/>
              </a:rPr>
              <a:t>98, </a:t>
            </a:r>
            <a:r>
              <a:rPr lang="en-US" sz="1200" kern="1000" spc="30" dirty="0" smtClean="0">
                <a:solidFill>
                  <a:schemeClr val="tx1">
                    <a:lumMod val="85000"/>
                    <a:lumOff val="15000"/>
                  </a:schemeClr>
                </a:solidFill>
                <a:latin typeface="Humanst521 Lt BT" panose="020B0402020204020304" pitchFamily="34" charset="0"/>
                <a:cs typeface="Franklin Gothic Book"/>
              </a:rPr>
              <a:t>113002 (2018)</a:t>
            </a:r>
          </a:p>
        </p:txBody>
      </p:sp>
      <p:sp>
        <p:nvSpPr>
          <p:cNvPr id="7" name="TextBox 6"/>
          <p:cNvSpPr txBox="1"/>
          <p:nvPr/>
        </p:nvSpPr>
        <p:spPr>
          <a:xfrm rot="499608">
            <a:off x="1748022" y="1037747"/>
            <a:ext cx="1872208" cy="914400"/>
          </a:xfrm>
          <a:prstGeom prst="rect">
            <a:avLst/>
          </a:prstGeom>
          <a:noFill/>
        </p:spPr>
        <p:txBody>
          <a:bodyPr wrap="none" lIns="0" tIns="0" rIns="0" bIns="0" rtlCol="0">
            <a:noAutofit/>
          </a:bodyPr>
          <a:lstStyle/>
          <a:p>
            <a:pPr>
              <a:lnSpc>
                <a:spcPct val="110000"/>
              </a:lnSpc>
              <a:spcBef>
                <a:spcPts val="0"/>
              </a:spcBef>
            </a:pPr>
            <a:r>
              <a:rPr lang="en-GB" sz="1800" kern="1000" spc="30" dirty="0" err="1">
                <a:solidFill>
                  <a:schemeClr val="bg1"/>
                </a:solidFill>
                <a:latin typeface="Humanst521 BT" panose="020B0602020204020204" pitchFamily="34" charset="0"/>
                <a:cs typeface="Franklin Gothic Book"/>
              </a:rPr>
              <a:t>Fermilab</a:t>
            </a:r>
            <a:r>
              <a:rPr lang="en-GB" sz="1800" kern="1000" spc="30" dirty="0">
                <a:solidFill>
                  <a:schemeClr val="bg1"/>
                </a:solidFill>
                <a:latin typeface="Humanst521 BT" panose="020B0602020204020204" pitchFamily="34" charset="0"/>
                <a:cs typeface="Franklin Gothic Book"/>
              </a:rPr>
              <a:t>/J-PARC</a:t>
            </a:r>
          </a:p>
        </p:txBody>
      </p:sp>
      <p:sp>
        <p:nvSpPr>
          <p:cNvPr id="9" name="TextBox 8"/>
          <p:cNvSpPr txBox="1"/>
          <p:nvPr/>
        </p:nvSpPr>
        <p:spPr>
          <a:xfrm rot="1234225">
            <a:off x="1487715" y="2879055"/>
            <a:ext cx="1872208" cy="408383"/>
          </a:xfrm>
          <a:prstGeom prst="rect">
            <a:avLst/>
          </a:prstGeom>
          <a:noFill/>
        </p:spPr>
        <p:txBody>
          <a:bodyPr wrap="none" lIns="0" tIns="0" rIns="0" bIns="0" rtlCol="0">
            <a:noAutofit/>
          </a:bodyPr>
          <a:lstStyle/>
          <a:p>
            <a:pPr>
              <a:lnSpc>
                <a:spcPct val="110000"/>
              </a:lnSpc>
              <a:spcBef>
                <a:spcPts val="0"/>
              </a:spcBef>
            </a:pPr>
            <a:r>
              <a:rPr lang="en-GB" sz="1800" kern="1000" spc="30" dirty="0">
                <a:solidFill>
                  <a:schemeClr val="bg1"/>
                </a:solidFill>
                <a:latin typeface="Humanst521 BT" panose="020B0602020204020204" pitchFamily="34" charset="0"/>
                <a:cs typeface="Franklin Gothic Book"/>
              </a:rPr>
              <a:t>PSI (frozen spin)</a:t>
            </a:r>
          </a:p>
        </p:txBody>
      </p:sp>
      <p:pic>
        <p:nvPicPr>
          <p:cNvPr id="11"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009078" y="3344105"/>
            <a:ext cx="1955410" cy="1678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3" name="Content Placeholder 3"/>
              <p:cNvSpPr txBox="1">
                <a:spLocks/>
              </p:cNvSpPr>
              <p:nvPr/>
            </p:nvSpPr>
            <p:spPr>
              <a:xfrm>
                <a:off x="4298377" y="935503"/>
                <a:ext cx="4666111" cy="3608676"/>
              </a:xfrm>
              <a:prstGeom prst="rect">
                <a:avLst/>
              </a:prstGeom>
            </p:spPr>
            <p:txBody>
              <a:bodyPr vert="horz" lIns="0" tIns="0" rIns="0" bIns="0" rtlCol="0">
                <a:noAutofit/>
              </a:bodyPr>
              <a:lstStyle>
                <a:lvl1pPr marL="177792" indent="-177792" algn="l" rtl="0" eaLnBrk="1" fontAlgn="base" hangingPunct="1">
                  <a:lnSpc>
                    <a:spcPct val="110000"/>
                  </a:lnSpc>
                  <a:spcBef>
                    <a:spcPct val="0"/>
                  </a:spcBef>
                  <a:spcAft>
                    <a:spcPct val="0"/>
                  </a:spcAft>
                  <a:buClr>
                    <a:schemeClr val="tx1"/>
                  </a:buClr>
                  <a:buFont typeface="Arial" panose="020B0604020202020204" pitchFamily="34" charset="0"/>
                  <a:buChar char="•"/>
                  <a:defRPr lang="en-GB" sz="1700" kern="1200" spc="0" baseline="0" noProof="0" dirty="0" smtClean="0">
                    <a:solidFill>
                      <a:schemeClr val="tx1"/>
                    </a:solidFill>
                    <a:latin typeface="+mn-lt"/>
                    <a:ea typeface="+mn-ea"/>
                    <a:cs typeface="+mn-cs"/>
                  </a:defRPr>
                </a:lvl1pPr>
                <a:lvl2pPr marL="355582" indent="-177792"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lang="en-GB" sz="1700" kern="1200" spc="0" baseline="0" noProof="0" dirty="0" smtClean="0">
                    <a:solidFill>
                      <a:schemeClr val="tx1"/>
                    </a:solidFill>
                    <a:latin typeface="+mn-lt"/>
                    <a:ea typeface="+mn-ea"/>
                    <a:cs typeface="+mn-cs"/>
                  </a:defRPr>
                </a:lvl2pPr>
                <a:lvl3pPr marL="355582" indent="184142" algn="l" rtl="0" eaLnBrk="1" fontAlgn="base" hangingPunct="1">
                  <a:lnSpc>
                    <a:spcPct val="110000"/>
                  </a:lnSpc>
                  <a:spcBef>
                    <a:spcPct val="0"/>
                  </a:spcBef>
                  <a:spcAft>
                    <a:spcPct val="0"/>
                  </a:spcAft>
                  <a:buFont typeface="Symbol" panose="05050102010706020507" pitchFamily="18" charset="2"/>
                  <a:buChar char="-"/>
                  <a:defRPr lang="en-GB" sz="1700" spc="0" baseline="0" noProof="0" dirty="0" smtClean="0">
                    <a:solidFill>
                      <a:schemeClr val="tx1"/>
                    </a:solidFill>
                    <a:latin typeface="+mn-lt"/>
                    <a:ea typeface="ＭＳ Ｐゴシック" charset="-128"/>
                    <a:cs typeface="ＭＳ Ｐゴシック" charset="-128"/>
                  </a:defRPr>
                </a:lvl3pPr>
                <a:lvl4pPr marL="717515" indent="-177792" algn="l" rtl="0" eaLnBrk="1" fontAlgn="base" hangingPunct="1">
                  <a:lnSpc>
                    <a:spcPct val="110000"/>
                  </a:lnSpc>
                  <a:spcBef>
                    <a:spcPct val="0"/>
                  </a:spcBef>
                  <a:spcAft>
                    <a:spcPct val="0"/>
                  </a:spcAft>
                  <a:buFont typeface="Symbol" panose="05050102010706020507" pitchFamily="18" charset="2"/>
                  <a:buChar char="-"/>
                  <a:defRPr lang="en-GB" sz="1700" kern="1200" spc="0" baseline="0" noProof="0" dirty="0" smtClean="0">
                    <a:solidFill>
                      <a:schemeClr val="tx1"/>
                    </a:solidFill>
                    <a:latin typeface="+mn-lt"/>
                    <a:ea typeface="ＭＳ Ｐゴシック" charset="0"/>
                    <a:cs typeface="ＭＳ Ｐゴシック" charset="0"/>
                  </a:defRPr>
                </a:lvl4pPr>
                <a:lvl5pPr marL="895306" indent="-177792" algn="l" rtl="0" eaLnBrk="1" fontAlgn="base" hangingPunct="1">
                  <a:lnSpc>
                    <a:spcPct val="110000"/>
                  </a:lnSpc>
                  <a:spcBef>
                    <a:spcPct val="0"/>
                  </a:spcBef>
                  <a:spcAft>
                    <a:spcPct val="0"/>
                  </a:spcAft>
                  <a:buFont typeface="Symbol" panose="05050102010706020507" pitchFamily="18" charset="2"/>
                  <a:buChar char="-"/>
                  <a:defRPr lang="en-GB" sz="1700" kern="1200" spc="0" baseline="0" noProof="0" dirty="0" smtClean="0">
                    <a:solidFill>
                      <a:schemeClr val="tx1"/>
                    </a:solidFill>
                    <a:latin typeface="+mn-lt"/>
                    <a:ea typeface="+mn-ea"/>
                    <a:cs typeface="ＭＳ Ｐゴシック" charset="0"/>
                  </a:defRPr>
                </a:lvl5pPr>
                <a:lvl6pPr marL="1074685" indent="-179380" algn="l" rtl="0" eaLnBrk="1" fontAlgn="base" hangingPunct="1">
                  <a:lnSpc>
                    <a:spcPct val="110000"/>
                  </a:lnSpc>
                  <a:spcBef>
                    <a:spcPct val="0"/>
                  </a:spcBef>
                  <a:spcAft>
                    <a:spcPct val="0"/>
                  </a:spcAft>
                  <a:buFont typeface="Symbol" panose="05050102010706020507" pitchFamily="18" charset="2"/>
                  <a:buChar char="-"/>
                  <a:defRPr lang="en-GB" sz="1700" noProof="0" dirty="0" smtClean="0">
                    <a:solidFill>
                      <a:schemeClr val="tx1"/>
                    </a:solidFill>
                    <a:latin typeface="+mn-lt"/>
                    <a:ea typeface="+mn-ea"/>
                  </a:defRPr>
                </a:lvl6pPr>
                <a:lvl7pPr marL="1257238" indent="-182554" algn="l" rtl="0" eaLnBrk="1" fontAlgn="base" hangingPunct="1">
                  <a:lnSpc>
                    <a:spcPct val="110000"/>
                  </a:lnSpc>
                  <a:spcBef>
                    <a:spcPct val="0"/>
                  </a:spcBef>
                  <a:spcAft>
                    <a:spcPct val="0"/>
                  </a:spcAft>
                  <a:buFont typeface="Symbol" panose="05050102010706020507" pitchFamily="18" charset="2"/>
                  <a:buChar char="-"/>
                  <a:defRPr lang="en-GB" sz="1700" noProof="0" dirty="0" smtClean="0">
                    <a:solidFill>
                      <a:schemeClr val="tx1"/>
                    </a:solidFill>
                    <a:latin typeface="+mn-lt"/>
                    <a:ea typeface="+mn-ea"/>
                  </a:defRPr>
                </a:lvl7pPr>
                <a:lvl8pPr marL="1436616" indent="-179380" algn="l" rtl="0" eaLnBrk="1" fontAlgn="base" hangingPunct="1">
                  <a:lnSpc>
                    <a:spcPct val="110000"/>
                  </a:lnSpc>
                  <a:spcBef>
                    <a:spcPct val="0"/>
                  </a:spcBef>
                  <a:spcAft>
                    <a:spcPct val="0"/>
                  </a:spcAft>
                  <a:buFont typeface="Symbol" panose="05050102010706020507" pitchFamily="18" charset="2"/>
                  <a:buChar char="-"/>
                  <a:defRPr lang="en-GB" sz="1700" noProof="0" dirty="0" smtClean="0">
                    <a:solidFill>
                      <a:schemeClr val="tx1"/>
                    </a:solidFill>
                    <a:latin typeface="+mn-lt"/>
                    <a:ea typeface="+mn-ea"/>
                  </a:defRPr>
                </a:lvl8pPr>
                <a:lvl9pPr marL="1614408" indent="-177792" algn="l" rtl="0" eaLnBrk="1" fontAlgn="base" hangingPunct="1">
                  <a:lnSpc>
                    <a:spcPct val="110000"/>
                  </a:lnSpc>
                  <a:spcBef>
                    <a:spcPct val="0"/>
                  </a:spcBef>
                  <a:spcAft>
                    <a:spcPct val="0"/>
                  </a:spcAft>
                  <a:buFont typeface="Symbol" panose="05050102010706020507" pitchFamily="18" charset="2"/>
                  <a:buChar char="-"/>
                  <a:defRPr lang="en-GB" sz="1700" noProof="0" dirty="0">
                    <a:solidFill>
                      <a:schemeClr val="tx1"/>
                    </a:solidFill>
                    <a:latin typeface="+mn-lt"/>
                    <a:ea typeface="+mn-ea"/>
                  </a:defRPr>
                </a:lvl9pPr>
              </a:lstStyle>
              <a:p>
                <a:r>
                  <a:rPr lang="en-US" altLang="en-US" sz="2000" dirty="0" smtClean="0">
                    <a:latin typeface="Humanst521 BT" panose="020B0602020204020204" pitchFamily="34" charset="0"/>
                  </a:rPr>
                  <a:t>MFV:  </a:t>
                </a:r>
                <a14:m>
                  <m:oMath xmlns:m="http://schemas.openxmlformats.org/officeDocument/2006/math">
                    <m:d>
                      <m:dPr>
                        <m:begChr m:val="|"/>
                        <m:endChr m:val="|"/>
                        <m:ctrlPr>
                          <a:rPr lang="ar-AE" altLang="en-US" sz="1800" i="1">
                            <a:solidFill>
                              <a:schemeClr val="bg2">
                                <a:lumMod val="75000"/>
                              </a:schemeClr>
                            </a:solidFill>
                            <a:latin typeface="Cambria Math" panose="02040503050406030204" pitchFamily="18" charset="0"/>
                          </a:rPr>
                        </m:ctrlPr>
                      </m:dPr>
                      <m:e>
                        <m:sSubSup>
                          <m:sSubSupPr>
                            <m:ctrlPr>
                              <a:rPr lang="ar-AE" altLang="en-US" sz="1800" i="1">
                                <a:solidFill>
                                  <a:schemeClr val="bg2">
                                    <a:lumMod val="75000"/>
                                  </a:schemeClr>
                                </a:solidFill>
                                <a:latin typeface="Cambria Math" panose="02040503050406030204" pitchFamily="18" charset="0"/>
                              </a:rPr>
                            </m:ctrlPr>
                          </m:sSubSupPr>
                          <m:e>
                            <m:r>
                              <a:rPr lang="ar-AE" altLang="en-US" sz="1800" i="1">
                                <a:solidFill>
                                  <a:schemeClr val="bg2">
                                    <a:lumMod val="75000"/>
                                  </a:schemeClr>
                                </a:solidFill>
                                <a:latin typeface="Cambria Math" panose="02040503050406030204" pitchFamily="18" charset="0"/>
                              </a:rPr>
                              <m:t>𝑑</m:t>
                            </m:r>
                          </m:e>
                          <m:sub>
                            <m:r>
                              <a:rPr lang="ar-AE" altLang="en-US" sz="1800" i="1">
                                <a:solidFill>
                                  <a:schemeClr val="bg2">
                                    <a:lumMod val="75000"/>
                                  </a:schemeClr>
                                </a:solidFill>
                                <a:latin typeface="Cambria Math" panose="02040503050406030204" pitchFamily="18" charset="0"/>
                              </a:rPr>
                              <m:t>𝜇</m:t>
                            </m:r>
                            <m:r>
                              <a:rPr lang="ar-AE" altLang="en-US" sz="1800" i="1">
                                <a:solidFill>
                                  <a:schemeClr val="bg2">
                                    <a:lumMod val="75000"/>
                                  </a:schemeClr>
                                </a:solidFill>
                                <a:latin typeface="Cambria Math" panose="02040503050406030204" pitchFamily="18" charset="0"/>
                              </a:rPr>
                              <m:t>←</m:t>
                            </m:r>
                            <m:r>
                              <a:rPr lang="ar-AE" altLang="en-US" sz="1800" i="1">
                                <a:solidFill>
                                  <a:schemeClr val="bg2">
                                    <a:lumMod val="75000"/>
                                  </a:schemeClr>
                                </a:solidFill>
                                <a:latin typeface="Cambria Math" panose="02040503050406030204" pitchFamily="18" charset="0"/>
                              </a:rPr>
                              <m:t>𝑒</m:t>
                            </m:r>
                          </m:sub>
                          <m:sup>
                            <m:r>
                              <m:rPr>
                                <m:sty m:val="p"/>
                              </m:rPr>
                              <a:rPr lang="en-US" altLang="en-US" sz="1800">
                                <a:solidFill>
                                  <a:schemeClr val="bg2">
                                    <a:lumMod val="75000"/>
                                  </a:schemeClr>
                                </a:solidFill>
                                <a:latin typeface="Cambria Math" panose="02040503050406030204" pitchFamily="18" charset="0"/>
                              </a:rPr>
                              <m:t>MFV</m:t>
                            </m:r>
                          </m:sup>
                        </m:sSubSup>
                      </m:e>
                    </m:d>
                    <m:r>
                      <a:rPr lang="ar-AE" altLang="en-US" sz="1800" i="1">
                        <a:solidFill>
                          <a:schemeClr val="bg2">
                            <a:lumMod val="75000"/>
                          </a:schemeClr>
                        </a:solidFill>
                        <a:latin typeface="Cambria Math" panose="02040503050406030204" pitchFamily="18" charset="0"/>
                      </a:rPr>
                      <m:t>&lt;</m:t>
                    </m:r>
                    <m:r>
                      <a:rPr lang="ar-AE" altLang="en-US" sz="1800" i="1">
                        <a:solidFill>
                          <a:schemeClr val="bg2">
                            <a:lumMod val="75000"/>
                          </a:schemeClr>
                        </a:solidFill>
                        <a:latin typeface="Cambria Math" panose="02040503050406030204" pitchFamily="18" charset="0"/>
                      </a:rPr>
                      <m:t>8</m:t>
                    </m:r>
                    <m:r>
                      <a:rPr lang="ar-AE" altLang="en-US" sz="1800" i="1">
                        <a:solidFill>
                          <a:schemeClr val="bg2">
                            <a:lumMod val="75000"/>
                          </a:schemeClr>
                        </a:solidFill>
                        <a:latin typeface="Cambria Math" panose="02040503050406030204" pitchFamily="18" charset="0"/>
                      </a:rPr>
                      <m:t>.</m:t>
                    </m:r>
                    <m:r>
                      <a:rPr lang="ar-AE" altLang="en-US" sz="1800" i="1">
                        <a:solidFill>
                          <a:schemeClr val="bg2">
                            <a:lumMod val="75000"/>
                          </a:schemeClr>
                        </a:solidFill>
                        <a:latin typeface="Cambria Math" panose="02040503050406030204" pitchFamily="18" charset="0"/>
                      </a:rPr>
                      <m:t>5</m:t>
                    </m:r>
                    <m:r>
                      <a:rPr lang="ar-AE" altLang="en-US" sz="1800" i="1">
                        <a:solidFill>
                          <a:schemeClr val="bg2">
                            <a:lumMod val="75000"/>
                          </a:schemeClr>
                        </a:solidFill>
                        <a:latin typeface="Cambria Math" panose="02040503050406030204" pitchFamily="18" charset="0"/>
                      </a:rPr>
                      <m:t>×</m:t>
                    </m:r>
                    <m:sSup>
                      <m:sSupPr>
                        <m:ctrlPr>
                          <a:rPr lang="ar-AE" altLang="en-US" sz="1800" i="1">
                            <a:solidFill>
                              <a:schemeClr val="bg2">
                                <a:lumMod val="75000"/>
                              </a:schemeClr>
                            </a:solidFill>
                            <a:latin typeface="Cambria Math" panose="02040503050406030204" pitchFamily="18" charset="0"/>
                          </a:rPr>
                        </m:ctrlPr>
                      </m:sSupPr>
                      <m:e>
                        <m:r>
                          <a:rPr lang="ar-AE" altLang="en-US" sz="1800" i="1">
                            <a:solidFill>
                              <a:schemeClr val="bg2">
                                <a:lumMod val="75000"/>
                              </a:schemeClr>
                            </a:solidFill>
                            <a:latin typeface="Cambria Math" panose="02040503050406030204" pitchFamily="18" charset="0"/>
                          </a:rPr>
                          <m:t>10</m:t>
                        </m:r>
                      </m:e>
                      <m:sup>
                        <m:r>
                          <a:rPr lang="ar-AE" altLang="en-US" sz="1800" i="1">
                            <a:solidFill>
                              <a:schemeClr val="bg2">
                                <a:lumMod val="75000"/>
                              </a:schemeClr>
                            </a:solidFill>
                            <a:latin typeface="Cambria Math" panose="02040503050406030204" pitchFamily="18" charset="0"/>
                          </a:rPr>
                          <m:t>−</m:t>
                        </m:r>
                        <m:r>
                          <a:rPr lang="ar-AE" altLang="en-US" sz="1800" i="1">
                            <a:solidFill>
                              <a:schemeClr val="bg2">
                                <a:lumMod val="75000"/>
                              </a:schemeClr>
                            </a:solidFill>
                            <a:latin typeface="Cambria Math" panose="02040503050406030204" pitchFamily="18" charset="0"/>
                          </a:rPr>
                          <m:t>28</m:t>
                        </m:r>
                      </m:sup>
                    </m:sSup>
                    <m:r>
                      <a:rPr lang="ar-AE" altLang="en-US" sz="1800" i="1">
                        <a:solidFill>
                          <a:schemeClr val="bg2">
                            <a:lumMod val="75000"/>
                          </a:schemeClr>
                        </a:solidFill>
                        <a:latin typeface="Cambria Math" panose="02040503050406030204" pitchFamily="18" charset="0"/>
                      </a:rPr>
                      <m:t>𝑒</m:t>
                    </m:r>
                    <m:r>
                      <m:rPr>
                        <m:sty m:val="p"/>
                      </m:rPr>
                      <a:rPr lang="en-US" altLang="en-US" sz="1800" spc="-150">
                        <a:solidFill>
                          <a:schemeClr val="bg2">
                            <a:lumMod val="75000"/>
                          </a:schemeClr>
                        </a:solidFill>
                        <a:latin typeface="Cambria Math" panose="02040503050406030204" pitchFamily="18" charset="0"/>
                      </a:rPr>
                      <m:t>cm</m:t>
                    </m:r>
                  </m:oMath>
                </a14:m>
                <a:r>
                  <a:rPr lang="en-US" altLang="en-US" sz="1800" dirty="0">
                    <a:solidFill>
                      <a:schemeClr val="bg2">
                        <a:lumMod val="75000"/>
                      </a:schemeClr>
                    </a:solidFill>
                    <a:latin typeface="Humanst521 BT" panose="020B0602020204020204" pitchFamily="34" charset="0"/>
                  </a:rPr>
                  <a:t>  </a:t>
                </a:r>
                <a:endParaRPr lang="en-US" altLang="en-US" sz="2000" dirty="0">
                  <a:solidFill>
                    <a:schemeClr val="bg2">
                      <a:lumMod val="75000"/>
                    </a:schemeClr>
                  </a:solidFill>
                  <a:latin typeface="Humanst521 BT" panose="020B0602020204020204" pitchFamily="34" charset="0"/>
                </a:endParaRPr>
              </a:p>
              <a:p>
                <a:r>
                  <a:rPr lang="en-US" altLang="en-US" sz="2000" dirty="0">
                    <a:latin typeface="Humanst521 BT" panose="020B0602020204020204" pitchFamily="34" charset="0"/>
                  </a:rPr>
                  <a:t>Contribution only starts at the 3-loop level</a:t>
                </a:r>
                <a:r>
                  <a:rPr lang="en-US" altLang="en-US" sz="2000" baseline="30000" dirty="0" smtClean="0">
                    <a:latin typeface="Humanst521 BT" panose="020B0602020204020204" pitchFamily="34" charset="0"/>
                  </a:rPr>
                  <a:t>*</a:t>
                </a:r>
                <a:r>
                  <a:rPr lang="en-US" altLang="en-US" sz="2000" dirty="0" smtClean="0">
                    <a:latin typeface="Humanst521 BT" panose="020B0602020204020204" pitchFamily="34" charset="0"/>
                  </a:rPr>
                  <a:t> 	</a:t>
                </a:r>
                <a14:m>
                  <m:oMath xmlns:m="http://schemas.openxmlformats.org/officeDocument/2006/math">
                    <m:d>
                      <m:dPr>
                        <m:begChr m:val="|"/>
                        <m:endChr m:val="|"/>
                        <m:ctrlPr>
                          <a:rPr lang="ar-AE" altLang="en-US" sz="1800" i="1">
                            <a:solidFill>
                              <a:schemeClr val="bg2">
                                <a:lumMod val="75000"/>
                              </a:schemeClr>
                            </a:solidFill>
                            <a:latin typeface="Cambria Math" panose="02040503050406030204" pitchFamily="18" charset="0"/>
                          </a:rPr>
                        </m:ctrlPr>
                      </m:dPr>
                      <m:e>
                        <m:sSub>
                          <m:sSubPr>
                            <m:ctrlPr>
                              <a:rPr lang="ar-AE" altLang="en-US" sz="1800" i="1">
                                <a:solidFill>
                                  <a:schemeClr val="bg2">
                                    <a:lumMod val="75000"/>
                                  </a:schemeClr>
                                </a:solidFill>
                                <a:latin typeface="Cambria Math" panose="02040503050406030204" pitchFamily="18" charset="0"/>
                              </a:rPr>
                            </m:ctrlPr>
                          </m:sSubPr>
                          <m:e>
                            <m:r>
                              <a:rPr lang="ar-AE" altLang="en-US" sz="1800" i="1">
                                <a:solidFill>
                                  <a:schemeClr val="bg2">
                                    <a:lumMod val="75000"/>
                                  </a:schemeClr>
                                </a:solidFill>
                                <a:latin typeface="Cambria Math" panose="02040503050406030204" pitchFamily="18" charset="0"/>
                              </a:rPr>
                              <m:t>𝑑</m:t>
                            </m:r>
                          </m:e>
                          <m:sub>
                            <m:r>
                              <a:rPr lang="ar-AE" altLang="en-US" sz="1800" i="1">
                                <a:solidFill>
                                  <a:schemeClr val="bg2">
                                    <a:lumMod val="75000"/>
                                  </a:schemeClr>
                                </a:solidFill>
                                <a:latin typeface="Cambria Math" panose="02040503050406030204" pitchFamily="18" charset="0"/>
                              </a:rPr>
                              <m:t>𝜇</m:t>
                            </m:r>
                            <m:r>
                              <a:rPr lang="ar-AE" altLang="en-US" sz="1800" i="1">
                                <a:solidFill>
                                  <a:schemeClr val="bg2">
                                    <a:lumMod val="75000"/>
                                  </a:schemeClr>
                                </a:solidFill>
                                <a:latin typeface="Cambria Math" panose="02040503050406030204" pitchFamily="18" charset="0"/>
                              </a:rPr>
                              <m:t>←</m:t>
                            </m:r>
                            <m:r>
                              <a:rPr lang="ar-AE" altLang="en-US" sz="1800" i="1">
                                <a:solidFill>
                                  <a:schemeClr val="bg2">
                                    <a:lumMod val="75000"/>
                                  </a:schemeClr>
                                </a:solidFill>
                                <a:latin typeface="Cambria Math" panose="02040503050406030204" pitchFamily="18" charset="0"/>
                              </a:rPr>
                              <m:t>𝑒</m:t>
                            </m:r>
                          </m:sub>
                        </m:sSub>
                      </m:e>
                    </m:d>
                    <m:r>
                      <a:rPr lang="ar-AE" altLang="en-US" sz="1800" i="1">
                        <a:solidFill>
                          <a:schemeClr val="bg2">
                            <a:lumMod val="75000"/>
                          </a:schemeClr>
                        </a:solidFill>
                        <a:latin typeface="Cambria Math" panose="02040503050406030204" pitchFamily="18" charset="0"/>
                      </a:rPr>
                      <m:t>&lt;</m:t>
                    </m:r>
                    <m:r>
                      <a:rPr lang="ar-AE" altLang="en-US" sz="1800" i="1">
                        <a:solidFill>
                          <a:schemeClr val="bg2">
                            <a:lumMod val="75000"/>
                          </a:schemeClr>
                        </a:solidFill>
                        <a:latin typeface="Cambria Math" panose="02040503050406030204" pitchFamily="18" charset="0"/>
                      </a:rPr>
                      <m:t>4</m:t>
                    </m:r>
                    <m:r>
                      <a:rPr lang="ar-AE" altLang="en-US" sz="1800" i="1">
                        <a:solidFill>
                          <a:schemeClr val="bg2">
                            <a:lumMod val="75000"/>
                          </a:schemeClr>
                        </a:solidFill>
                        <a:latin typeface="Cambria Math" panose="02040503050406030204" pitchFamily="18" charset="0"/>
                      </a:rPr>
                      <m:t>×</m:t>
                    </m:r>
                    <m:sSup>
                      <m:sSupPr>
                        <m:ctrlPr>
                          <a:rPr lang="ar-AE" altLang="en-US" sz="1800" i="1">
                            <a:solidFill>
                              <a:schemeClr val="bg2">
                                <a:lumMod val="75000"/>
                              </a:schemeClr>
                            </a:solidFill>
                            <a:latin typeface="Cambria Math" panose="02040503050406030204" pitchFamily="18" charset="0"/>
                          </a:rPr>
                        </m:ctrlPr>
                      </m:sSupPr>
                      <m:e>
                        <m:r>
                          <a:rPr lang="ar-AE" altLang="en-US" sz="1800" i="1">
                            <a:solidFill>
                              <a:schemeClr val="bg2">
                                <a:lumMod val="75000"/>
                              </a:schemeClr>
                            </a:solidFill>
                            <a:latin typeface="Cambria Math" panose="02040503050406030204" pitchFamily="18" charset="0"/>
                          </a:rPr>
                          <m:t>10</m:t>
                        </m:r>
                      </m:e>
                      <m:sup>
                        <m:r>
                          <a:rPr lang="ar-AE" altLang="en-US" sz="1800" i="1">
                            <a:solidFill>
                              <a:schemeClr val="bg2">
                                <a:lumMod val="75000"/>
                              </a:schemeClr>
                            </a:solidFill>
                            <a:latin typeface="Cambria Math" panose="02040503050406030204" pitchFamily="18" charset="0"/>
                          </a:rPr>
                          <m:t>−</m:t>
                        </m:r>
                        <m:r>
                          <a:rPr lang="ar-AE" altLang="en-US" sz="1800" i="1">
                            <a:solidFill>
                              <a:schemeClr val="bg2">
                                <a:lumMod val="75000"/>
                              </a:schemeClr>
                            </a:solidFill>
                            <a:latin typeface="Cambria Math" panose="02040503050406030204" pitchFamily="18" charset="0"/>
                          </a:rPr>
                          <m:t>20</m:t>
                        </m:r>
                      </m:sup>
                    </m:sSup>
                    <m:r>
                      <a:rPr lang="ar-AE" altLang="en-US" sz="1800" i="1">
                        <a:solidFill>
                          <a:schemeClr val="bg2">
                            <a:lumMod val="75000"/>
                          </a:schemeClr>
                        </a:solidFill>
                        <a:latin typeface="Cambria Math" panose="02040503050406030204" pitchFamily="18" charset="0"/>
                      </a:rPr>
                      <m:t> </m:t>
                    </m:r>
                    <m:r>
                      <a:rPr lang="ar-AE" altLang="en-US" sz="1800" i="1">
                        <a:solidFill>
                          <a:schemeClr val="bg2">
                            <a:lumMod val="75000"/>
                          </a:schemeClr>
                        </a:solidFill>
                        <a:latin typeface="Cambria Math" panose="02040503050406030204" pitchFamily="18" charset="0"/>
                      </a:rPr>
                      <m:t>𝑒</m:t>
                    </m:r>
                    <m:r>
                      <m:rPr>
                        <m:sty m:val="p"/>
                      </m:rPr>
                      <a:rPr lang="en-US" altLang="en-US" sz="1800" i="1">
                        <a:solidFill>
                          <a:schemeClr val="bg2">
                            <a:lumMod val="75000"/>
                          </a:schemeClr>
                        </a:solidFill>
                        <a:latin typeface="Cambria Math" panose="02040503050406030204" pitchFamily="18" charset="0"/>
                      </a:rPr>
                      <m:t>cm</m:t>
                    </m:r>
                  </m:oMath>
                </a14:m>
                <a:endParaRPr lang="en-US" altLang="en-US" sz="1800" i="1" dirty="0">
                  <a:solidFill>
                    <a:schemeClr val="bg2">
                      <a:lumMod val="75000"/>
                    </a:schemeClr>
                  </a:solidFill>
                  <a:latin typeface="Cambria Math" panose="02040503050406030204" pitchFamily="18" charset="0"/>
                </a:endParaRPr>
              </a:p>
              <a:p>
                <a:pPr marL="0" indent="0">
                  <a:buFont typeface="Arial" panose="020B0604020202020204" pitchFamily="34" charset="0"/>
                  <a:buNone/>
                </a:pPr>
                <a:endParaRPr lang="en-US" altLang="en-US" sz="1800" i="1" dirty="0">
                  <a:solidFill>
                    <a:schemeClr val="bg2">
                      <a:lumMod val="75000"/>
                    </a:schemeClr>
                  </a:solidFill>
                  <a:latin typeface="Cambria Math" panose="02040503050406030204" pitchFamily="18" charset="0"/>
                </a:endParaRPr>
              </a:p>
              <a:p>
                <a:r>
                  <a:rPr lang="en-US" altLang="en-US" sz="2000" dirty="0">
                    <a:latin typeface="Humanst521 BT" panose="020B0602020204020204" pitchFamily="34" charset="0"/>
                  </a:rPr>
                  <a:t> </a:t>
                </a:r>
                <a:r>
                  <a:rPr lang="en-US" altLang="en-US" sz="2000" dirty="0" smtClean="0">
                    <a:latin typeface="Humanst521 BT" panose="020B0602020204020204" pitchFamily="34" charset="0"/>
                  </a:rPr>
                  <a:t>Y</a:t>
                </a:r>
                <a:r>
                  <a:rPr lang="en-US" altLang="en-US" sz="2000" dirty="0">
                    <a:latin typeface="Humanst521 BT" panose="020B0602020204020204" pitchFamily="34" charset="0"/>
                  </a:rPr>
                  <a:t>. </a:t>
                </a:r>
                <a:r>
                  <a:rPr lang="en-US" altLang="en-US" sz="2000" dirty="0" err="1">
                    <a:latin typeface="Humanst521 BT" panose="020B0602020204020204" pitchFamily="34" charset="0"/>
                  </a:rPr>
                  <a:t>Ema</a:t>
                </a:r>
                <a:r>
                  <a:rPr lang="en-US" altLang="en-US" sz="2000" dirty="0">
                    <a:latin typeface="Humanst521 BT" panose="020B0602020204020204" pitchFamily="34" charset="0"/>
                  </a:rPr>
                  <a:t> et al</a:t>
                </a:r>
                <a:r>
                  <a:rPr lang="en-US" altLang="en-US" sz="2000" dirty="0" smtClean="0">
                    <a:latin typeface="Humanst521 BT" panose="020B0602020204020204" pitchFamily="34" charset="0"/>
                  </a:rPr>
                  <a:t>., PRL</a:t>
                </a:r>
                <a:r>
                  <a:rPr lang="en-US" altLang="en-US" sz="2000" b="1" dirty="0" smtClean="0">
                    <a:latin typeface="Humanst521 BT" panose="020B0602020204020204" pitchFamily="34" charset="0"/>
                  </a:rPr>
                  <a:t>128</a:t>
                </a:r>
                <a:r>
                  <a:rPr lang="en-US" altLang="en-US" sz="2000" dirty="0" smtClean="0">
                    <a:latin typeface="Humanst521 BT" panose="020B0602020204020204" pitchFamily="34" charset="0"/>
                  </a:rPr>
                  <a:t>, 131801 (2022)</a:t>
                </a:r>
                <a:r>
                  <a:rPr lang="en-US" altLang="en-US" sz="2000" b="1" dirty="0" smtClean="0">
                    <a:latin typeface="Humanst521 BT" panose="020B0602020204020204" pitchFamily="34" charset="0"/>
                  </a:rPr>
                  <a:t> </a:t>
                </a:r>
                <a:endParaRPr lang="en-US" altLang="en-US" sz="2000" b="1" dirty="0">
                  <a:latin typeface="Humanst521 BT" panose="020B0602020204020204" pitchFamily="34" charset="0"/>
                </a:endParaRPr>
              </a:p>
              <a:p>
                <a:pPr marL="0" indent="0">
                  <a:buFont typeface="Arial" panose="020B0604020202020204" pitchFamily="34" charset="0"/>
                  <a:buNone/>
                </a:pPr>
                <a:r>
                  <a:rPr lang="en-US" altLang="en-US" sz="1800" dirty="0" smtClean="0">
                    <a:solidFill>
                      <a:schemeClr val="bg2">
                        <a:lumMod val="75000"/>
                      </a:schemeClr>
                    </a:solidFill>
                    <a:latin typeface="Humanst521 BT" panose="020B0602020204020204" pitchFamily="34" charset="0"/>
                  </a:rPr>
                  <a:t>	</a:t>
                </a:r>
                <a14:m>
                  <m:oMath xmlns:m="http://schemas.openxmlformats.org/officeDocument/2006/math">
                    <m:d>
                      <m:dPr>
                        <m:begChr m:val="|"/>
                        <m:endChr m:val="|"/>
                        <m:ctrlPr>
                          <a:rPr lang="ar-AE" altLang="en-US" sz="1800" i="1">
                            <a:solidFill>
                              <a:schemeClr val="bg2">
                                <a:lumMod val="75000"/>
                              </a:schemeClr>
                            </a:solidFill>
                            <a:latin typeface="Cambria Math" panose="02040503050406030204" pitchFamily="18" charset="0"/>
                          </a:rPr>
                        </m:ctrlPr>
                      </m:dPr>
                      <m:e>
                        <m:sSub>
                          <m:sSubPr>
                            <m:ctrlPr>
                              <a:rPr lang="ar-AE" altLang="en-US" sz="1800" i="1">
                                <a:solidFill>
                                  <a:schemeClr val="bg2">
                                    <a:lumMod val="75000"/>
                                  </a:schemeClr>
                                </a:solidFill>
                                <a:latin typeface="Cambria Math" panose="02040503050406030204" pitchFamily="18" charset="0"/>
                              </a:rPr>
                            </m:ctrlPr>
                          </m:sSubPr>
                          <m:e>
                            <m:r>
                              <a:rPr lang="ar-AE" altLang="en-US" sz="1800" i="1">
                                <a:solidFill>
                                  <a:schemeClr val="bg2">
                                    <a:lumMod val="75000"/>
                                  </a:schemeClr>
                                </a:solidFill>
                                <a:latin typeface="Cambria Math" panose="02040503050406030204" pitchFamily="18" charset="0"/>
                              </a:rPr>
                              <m:t>𝑑</m:t>
                            </m:r>
                          </m:e>
                          <m:sub>
                            <m:r>
                              <a:rPr lang="ar-AE" altLang="en-US" sz="1800" i="1">
                                <a:solidFill>
                                  <a:schemeClr val="bg2">
                                    <a:lumMod val="75000"/>
                                  </a:schemeClr>
                                </a:solidFill>
                                <a:latin typeface="Cambria Math" panose="02040503050406030204" pitchFamily="18" charset="0"/>
                              </a:rPr>
                              <m:t>𝜇</m:t>
                            </m:r>
                          </m:sub>
                        </m:sSub>
                        <m:d>
                          <m:dPr>
                            <m:ctrlPr>
                              <a:rPr lang="ar-AE" altLang="en-US" sz="1800" i="1">
                                <a:solidFill>
                                  <a:schemeClr val="bg2">
                                    <a:lumMod val="75000"/>
                                  </a:schemeClr>
                                </a:solidFill>
                                <a:latin typeface="Cambria Math" panose="02040503050406030204" pitchFamily="18" charset="0"/>
                              </a:rPr>
                            </m:ctrlPr>
                          </m:dPr>
                          <m:e>
                            <m:sPre>
                              <m:sPrePr>
                                <m:ctrlPr>
                                  <a:rPr lang="ar-AE" altLang="en-US" sz="1800" i="1">
                                    <a:solidFill>
                                      <a:schemeClr val="bg2">
                                        <a:lumMod val="75000"/>
                                      </a:schemeClr>
                                    </a:solidFill>
                                    <a:latin typeface="Cambria Math" panose="02040503050406030204" pitchFamily="18" charset="0"/>
                                  </a:rPr>
                                </m:ctrlPr>
                              </m:sPrePr>
                              <m:sub/>
                              <m:sup>
                                <m:r>
                                  <a:rPr lang="ar-AE" altLang="en-US" sz="1800" i="1">
                                    <a:solidFill>
                                      <a:schemeClr val="bg2">
                                        <a:lumMod val="75000"/>
                                      </a:schemeClr>
                                    </a:solidFill>
                                    <a:latin typeface="Cambria Math" panose="02040503050406030204" pitchFamily="18" charset="0"/>
                                  </a:rPr>
                                  <m:t>199</m:t>
                                </m:r>
                              </m:sup>
                              <m:e>
                                <m:r>
                                  <m:rPr>
                                    <m:sty m:val="p"/>
                                  </m:rPr>
                                  <a:rPr lang="en-US" altLang="en-US" sz="1800" i="1">
                                    <a:solidFill>
                                      <a:schemeClr val="bg2">
                                        <a:lumMod val="75000"/>
                                      </a:schemeClr>
                                    </a:solidFill>
                                    <a:latin typeface="Cambria Math" panose="02040503050406030204" pitchFamily="18" charset="0"/>
                                  </a:rPr>
                                  <m:t>Hg</m:t>
                                </m:r>
                              </m:e>
                            </m:sPre>
                          </m:e>
                        </m:d>
                      </m:e>
                    </m:d>
                    <m:r>
                      <a:rPr lang="ar-AE" altLang="en-US" sz="1800" i="1">
                        <a:solidFill>
                          <a:schemeClr val="bg2">
                            <a:lumMod val="75000"/>
                          </a:schemeClr>
                        </a:solidFill>
                        <a:latin typeface="Cambria Math" panose="02040503050406030204" pitchFamily="18" charset="0"/>
                      </a:rPr>
                      <m:t>&lt;</m:t>
                    </m:r>
                    <m:r>
                      <a:rPr lang="ar-AE" altLang="en-US" sz="1800" i="1">
                        <a:solidFill>
                          <a:schemeClr val="bg2">
                            <a:lumMod val="75000"/>
                          </a:schemeClr>
                        </a:solidFill>
                        <a:latin typeface="Cambria Math" panose="02040503050406030204" pitchFamily="18" charset="0"/>
                      </a:rPr>
                      <m:t>6</m:t>
                    </m:r>
                    <m:r>
                      <a:rPr lang="ar-AE" altLang="en-US" sz="1800" i="1">
                        <a:solidFill>
                          <a:schemeClr val="bg2">
                            <a:lumMod val="75000"/>
                          </a:schemeClr>
                        </a:solidFill>
                        <a:latin typeface="Cambria Math" panose="02040503050406030204" pitchFamily="18" charset="0"/>
                      </a:rPr>
                      <m:t>×</m:t>
                    </m:r>
                    <m:sSup>
                      <m:sSupPr>
                        <m:ctrlPr>
                          <a:rPr lang="ar-AE" altLang="en-US" sz="1800" i="1">
                            <a:solidFill>
                              <a:schemeClr val="bg2">
                                <a:lumMod val="75000"/>
                              </a:schemeClr>
                            </a:solidFill>
                            <a:latin typeface="Cambria Math" panose="02040503050406030204" pitchFamily="18" charset="0"/>
                          </a:rPr>
                        </m:ctrlPr>
                      </m:sSupPr>
                      <m:e>
                        <m:r>
                          <a:rPr lang="ar-AE" altLang="en-US" sz="1800" i="1">
                            <a:solidFill>
                              <a:schemeClr val="bg2">
                                <a:lumMod val="75000"/>
                              </a:schemeClr>
                            </a:solidFill>
                            <a:latin typeface="Cambria Math" panose="02040503050406030204" pitchFamily="18" charset="0"/>
                          </a:rPr>
                          <m:t>10</m:t>
                        </m:r>
                      </m:e>
                      <m:sup>
                        <m:r>
                          <a:rPr lang="ar-AE" altLang="en-US" sz="1800" i="1">
                            <a:solidFill>
                              <a:schemeClr val="bg2">
                                <a:lumMod val="75000"/>
                              </a:schemeClr>
                            </a:solidFill>
                            <a:latin typeface="Cambria Math" panose="02040503050406030204" pitchFamily="18" charset="0"/>
                          </a:rPr>
                          <m:t>−</m:t>
                        </m:r>
                        <m:r>
                          <a:rPr lang="ar-AE" altLang="en-US" sz="1800" i="1">
                            <a:solidFill>
                              <a:schemeClr val="bg2">
                                <a:lumMod val="75000"/>
                              </a:schemeClr>
                            </a:solidFill>
                            <a:latin typeface="Cambria Math" panose="02040503050406030204" pitchFamily="18" charset="0"/>
                          </a:rPr>
                          <m:t>20</m:t>
                        </m:r>
                      </m:sup>
                    </m:sSup>
                    <m:r>
                      <a:rPr lang="ar-AE" altLang="en-US" sz="1800" i="1">
                        <a:solidFill>
                          <a:schemeClr val="bg2">
                            <a:lumMod val="75000"/>
                          </a:schemeClr>
                        </a:solidFill>
                        <a:latin typeface="Cambria Math" panose="02040503050406030204" pitchFamily="18" charset="0"/>
                      </a:rPr>
                      <m:t> </m:t>
                    </m:r>
                    <m:r>
                      <a:rPr lang="ar-AE" altLang="en-US" sz="1800" i="1">
                        <a:solidFill>
                          <a:schemeClr val="bg2">
                            <a:lumMod val="75000"/>
                          </a:schemeClr>
                        </a:solidFill>
                        <a:latin typeface="Cambria Math" panose="02040503050406030204" pitchFamily="18" charset="0"/>
                      </a:rPr>
                      <m:t>𝑒</m:t>
                    </m:r>
                    <m:r>
                      <m:rPr>
                        <m:sty m:val="p"/>
                      </m:rPr>
                      <a:rPr lang="en-US" altLang="en-US" sz="1800" i="1">
                        <a:solidFill>
                          <a:schemeClr val="bg2">
                            <a:lumMod val="75000"/>
                          </a:schemeClr>
                        </a:solidFill>
                        <a:latin typeface="Cambria Math" panose="02040503050406030204" pitchFamily="18" charset="0"/>
                      </a:rPr>
                      <m:t>cm</m:t>
                    </m:r>
                  </m:oMath>
                </a14:m>
                <a:r>
                  <a:rPr lang="en-US" altLang="en-US" sz="1800" i="1" dirty="0" smtClean="0">
                    <a:solidFill>
                      <a:schemeClr val="bg2">
                        <a:lumMod val="75000"/>
                      </a:schemeClr>
                    </a:solidFill>
                    <a:latin typeface="Cambria Math" panose="02040503050406030204" pitchFamily="18" charset="0"/>
                  </a:rPr>
                  <a:t/>
                </a:r>
                <a:br>
                  <a:rPr lang="en-US" altLang="en-US" sz="1800" i="1" dirty="0" smtClean="0">
                    <a:solidFill>
                      <a:schemeClr val="bg2">
                        <a:lumMod val="75000"/>
                      </a:schemeClr>
                    </a:solidFill>
                    <a:latin typeface="Cambria Math" panose="02040503050406030204" pitchFamily="18" charset="0"/>
                  </a:rPr>
                </a:br>
                <a:r>
                  <a:rPr lang="en-US" altLang="en-US" sz="1800" i="1" dirty="0" smtClean="0">
                    <a:solidFill>
                      <a:schemeClr val="bg2">
                        <a:lumMod val="75000"/>
                      </a:schemeClr>
                    </a:solidFill>
                    <a:latin typeface="Cambria Math" panose="02040503050406030204" pitchFamily="18" charset="0"/>
                  </a:rPr>
                  <a:t>	</a:t>
                </a:r>
                <a14:m>
                  <m:oMath xmlns:m="http://schemas.openxmlformats.org/officeDocument/2006/math">
                    <m:d>
                      <m:dPr>
                        <m:begChr m:val="|"/>
                        <m:endChr m:val="|"/>
                        <m:ctrlPr>
                          <a:rPr lang="ar-AE" altLang="en-US" sz="1800" i="1">
                            <a:solidFill>
                              <a:schemeClr val="bg2">
                                <a:lumMod val="75000"/>
                              </a:schemeClr>
                            </a:solidFill>
                            <a:latin typeface="Cambria Math" panose="02040503050406030204" pitchFamily="18" charset="0"/>
                          </a:rPr>
                        </m:ctrlPr>
                      </m:dPr>
                      <m:e>
                        <m:sSub>
                          <m:sSubPr>
                            <m:ctrlPr>
                              <a:rPr lang="ar-AE" altLang="en-US" sz="1800" i="1">
                                <a:solidFill>
                                  <a:schemeClr val="bg2">
                                    <a:lumMod val="75000"/>
                                  </a:schemeClr>
                                </a:solidFill>
                                <a:latin typeface="Cambria Math" panose="02040503050406030204" pitchFamily="18" charset="0"/>
                              </a:rPr>
                            </m:ctrlPr>
                          </m:sSubPr>
                          <m:e>
                            <m:r>
                              <a:rPr lang="ar-AE" altLang="en-US" sz="1800" i="1">
                                <a:solidFill>
                                  <a:schemeClr val="bg2">
                                    <a:lumMod val="75000"/>
                                  </a:schemeClr>
                                </a:solidFill>
                                <a:latin typeface="Cambria Math" panose="02040503050406030204" pitchFamily="18" charset="0"/>
                              </a:rPr>
                              <m:t>𝑑</m:t>
                            </m:r>
                          </m:e>
                          <m:sub>
                            <m:r>
                              <a:rPr lang="ar-AE" altLang="en-US" sz="1800" i="1">
                                <a:solidFill>
                                  <a:schemeClr val="bg2">
                                    <a:lumMod val="75000"/>
                                  </a:schemeClr>
                                </a:solidFill>
                                <a:latin typeface="Cambria Math" panose="02040503050406030204" pitchFamily="18" charset="0"/>
                              </a:rPr>
                              <m:t>𝜇</m:t>
                            </m:r>
                          </m:sub>
                        </m:sSub>
                        <m:d>
                          <m:dPr>
                            <m:ctrlPr>
                              <a:rPr lang="ar-AE" altLang="en-US" sz="1800" i="1">
                                <a:solidFill>
                                  <a:schemeClr val="bg2">
                                    <a:lumMod val="75000"/>
                                  </a:schemeClr>
                                </a:solidFill>
                                <a:latin typeface="Cambria Math" panose="02040503050406030204" pitchFamily="18" charset="0"/>
                              </a:rPr>
                            </m:ctrlPr>
                          </m:dPr>
                          <m:e>
                            <m:r>
                              <m:rPr>
                                <m:sty m:val="p"/>
                              </m:rPr>
                              <a:rPr lang="en-US" altLang="en-US" sz="1800" i="1">
                                <a:solidFill>
                                  <a:schemeClr val="bg2">
                                    <a:lumMod val="75000"/>
                                  </a:schemeClr>
                                </a:solidFill>
                                <a:latin typeface="Cambria Math" panose="02040503050406030204" pitchFamily="18" charset="0"/>
                              </a:rPr>
                              <m:t>ThO</m:t>
                            </m:r>
                          </m:e>
                        </m:d>
                      </m:e>
                    </m:d>
                    <m:r>
                      <a:rPr lang="ar-AE" altLang="en-US" sz="1800" i="1">
                        <a:solidFill>
                          <a:schemeClr val="bg2">
                            <a:lumMod val="75000"/>
                          </a:schemeClr>
                        </a:solidFill>
                        <a:latin typeface="Cambria Math" panose="02040503050406030204" pitchFamily="18" charset="0"/>
                      </a:rPr>
                      <m:t>&lt;</m:t>
                    </m:r>
                    <m:r>
                      <a:rPr lang="en-US" altLang="en-US" sz="1800" b="0" i="1" smtClean="0">
                        <a:solidFill>
                          <a:schemeClr val="bg2">
                            <a:lumMod val="75000"/>
                          </a:schemeClr>
                        </a:solidFill>
                        <a:latin typeface="Cambria Math" panose="02040503050406030204" pitchFamily="18" charset="0"/>
                      </a:rPr>
                      <m:t>2</m:t>
                    </m:r>
                    <m:r>
                      <a:rPr lang="ar-AE" altLang="en-US" sz="1800" i="1">
                        <a:solidFill>
                          <a:schemeClr val="bg2">
                            <a:lumMod val="75000"/>
                          </a:schemeClr>
                        </a:solidFill>
                        <a:latin typeface="Cambria Math" panose="02040503050406030204" pitchFamily="18" charset="0"/>
                      </a:rPr>
                      <m:t>×</m:t>
                    </m:r>
                    <m:sSup>
                      <m:sSupPr>
                        <m:ctrlPr>
                          <a:rPr lang="ar-AE" altLang="en-US" sz="1800" i="1">
                            <a:solidFill>
                              <a:schemeClr val="bg2">
                                <a:lumMod val="75000"/>
                              </a:schemeClr>
                            </a:solidFill>
                            <a:latin typeface="Cambria Math" panose="02040503050406030204" pitchFamily="18" charset="0"/>
                          </a:rPr>
                        </m:ctrlPr>
                      </m:sSupPr>
                      <m:e>
                        <m:r>
                          <a:rPr lang="ar-AE" altLang="en-US" sz="1800" i="1">
                            <a:solidFill>
                              <a:schemeClr val="bg2">
                                <a:lumMod val="75000"/>
                              </a:schemeClr>
                            </a:solidFill>
                            <a:latin typeface="Cambria Math" panose="02040503050406030204" pitchFamily="18" charset="0"/>
                          </a:rPr>
                          <m:t>10</m:t>
                        </m:r>
                      </m:e>
                      <m:sup>
                        <m:r>
                          <a:rPr lang="ar-AE" altLang="en-US" sz="1800" i="1">
                            <a:solidFill>
                              <a:schemeClr val="bg2">
                                <a:lumMod val="75000"/>
                              </a:schemeClr>
                            </a:solidFill>
                            <a:latin typeface="Cambria Math" panose="02040503050406030204" pitchFamily="18" charset="0"/>
                          </a:rPr>
                          <m:t>−</m:t>
                        </m:r>
                        <m:r>
                          <a:rPr lang="ar-AE" altLang="en-US" sz="1800" i="1">
                            <a:solidFill>
                              <a:schemeClr val="bg2">
                                <a:lumMod val="75000"/>
                              </a:schemeClr>
                            </a:solidFill>
                            <a:latin typeface="Cambria Math" panose="02040503050406030204" pitchFamily="18" charset="0"/>
                          </a:rPr>
                          <m:t>20</m:t>
                        </m:r>
                      </m:sup>
                    </m:sSup>
                    <m:r>
                      <a:rPr lang="ar-AE" altLang="en-US" sz="1800" i="1">
                        <a:solidFill>
                          <a:schemeClr val="bg2">
                            <a:lumMod val="75000"/>
                          </a:schemeClr>
                        </a:solidFill>
                        <a:latin typeface="Cambria Math" panose="02040503050406030204" pitchFamily="18" charset="0"/>
                      </a:rPr>
                      <m:t> </m:t>
                    </m:r>
                    <m:r>
                      <a:rPr lang="ar-AE" altLang="en-US" sz="1800" i="1">
                        <a:solidFill>
                          <a:schemeClr val="bg2">
                            <a:lumMod val="75000"/>
                          </a:schemeClr>
                        </a:solidFill>
                        <a:latin typeface="Cambria Math" panose="02040503050406030204" pitchFamily="18" charset="0"/>
                      </a:rPr>
                      <m:t>𝑒</m:t>
                    </m:r>
                    <m:r>
                      <m:rPr>
                        <m:sty m:val="p"/>
                      </m:rPr>
                      <a:rPr lang="en-US" altLang="en-US" sz="1800" i="1">
                        <a:solidFill>
                          <a:schemeClr val="bg2">
                            <a:lumMod val="75000"/>
                          </a:schemeClr>
                        </a:solidFill>
                        <a:latin typeface="Cambria Math" panose="02040503050406030204" pitchFamily="18" charset="0"/>
                      </a:rPr>
                      <m:t>cm</m:t>
                    </m:r>
                  </m:oMath>
                </a14:m>
                <a:endParaRPr lang="en-US" altLang="en-US" sz="1800" i="1" dirty="0">
                  <a:solidFill>
                    <a:schemeClr val="bg2">
                      <a:lumMod val="75000"/>
                    </a:schemeClr>
                  </a:solidFill>
                  <a:latin typeface="Cambria Math" panose="02040503050406030204" pitchFamily="18" charset="0"/>
                </a:endParaRPr>
              </a:p>
              <a:p>
                <a:pPr marL="0" indent="0">
                  <a:buFont typeface="Arial" panose="020B0604020202020204" pitchFamily="34" charset="0"/>
                  <a:buNone/>
                </a:pPr>
                <a:endParaRPr lang="en-US" altLang="en-US" sz="1050" dirty="0">
                  <a:latin typeface="Humanst521 BT" panose="020B0602020204020204" pitchFamily="34" charset="0"/>
                </a:endParaRPr>
              </a:p>
              <a:p>
                <a:pPr defTabSz="179388"/>
                <a:r>
                  <a:rPr lang="en-US" altLang="en-US" sz="2000" dirty="0" smtClean="0">
                    <a:latin typeface="Humanst521 BT" panose="020B0602020204020204" pitchFamily="34" charset="0"/>
                  </a:rPr>
                  <a:t>Bennett et al</a:t>
                </a:r>
                <a:r>
                  <a:rPr lang="en-US" altLang="en-US" sz="2000" dirty="0">
                    <a:latin typeface="Humanst521 BT" panose="020B0602020204020204" pitchFamily="34" charset="0"/>
                  </a:rPr>
                  <a:t>., </a:t>
                </a:r>
                <a:r>
                  <a:rPr lang="en-US" altLang="en-US" sz="2000" dirty="0" smtClean="0">
                    <a:latin typeface="Humanst521 BT" panose="020B0602020204020204" pitchFamily="34" charset="0"/>
                  </a:rPr>
                  <a:t/>
                </a:r>
                <a:br>
                  <a:rPr lang="en-US" altLang="en-US" sz="2000" dirty="0" smtClean="0">
                    <a:latin typeface="Humanst521 BT" panose="020B0602020204020204" pitchFamily="34" charset="0"/>
                  </a:rPr>
                </a:br>
                <a:r>
                  <a:rPr lang="en-US" altLang="en-US" sz="2000" dirty="0" smtClean="0">
                    <a:latin typeface="Humanst521 BT" panose="020B0602020204020204" pitchFamily="34" charset="0"/>
                  </a:rPr>
                  <a:t>PRD80, 052008 </a:t>
                </a:r>
                <a:r>
                  <a:rPr lang="en-US" altLang="en-US" sz="2000" dirty="0">
                    <a:latin typeface="Humanst521 BT" panose="020B0602020204020204" pitchFamily="34" charset="0"/>
                  </a:rPr>
                  <a:t>(2009</a:t>
                </a:r>
                <a:r>
                  <a:rPr lang="en-US" altLang="en-US" sz="2000" dirty="0" smtClean="0">
                    <a:latin typeface="Humanst521 BT" panose="020B0602020204020204" pitchFamily="34" charset="0"/>
                  </a:rPr>
                  <a:t>) </a:t>
                </a:r>
                <a:br>
                  <a:rPr lang="en-US" altLang="en-US" sz="2000" dirty="0" smtClean="0">
                    <a:latin typeface="Humanst521 BT" panose="020B0602020204020204" pitchFamily="34" charset="0"/>
                  </a:rPr>
                </a:br>
                <a:r>
                  <a:rPr lang="en-US" altLang="en-US" sz="2000" dirty="0" smtClean="0">
                    <a:latin typeface="Humanst521 BT" panose="020B0602020204020204" pitchFamily="34" charset="0"/>
                  </a:rPr>
                  <a:t>	</a:t>
                </a:r>
                <a14:m>
                  <m:oMath xmlns:m="http://schemas.openxmlformats.org/officeDocument/2006/math">
                    <m:d>
                      <m:dPr>
                        <m:begChr m:val="|"/>
                        <m:endChr m:val="|"/>
                        <m:ctrlPr>
                          <a:rPr lang="ar-AE" altLang="en-US" sz="1800" i="1" smtClean="0">
                            <a:solidFill>
                              <a:schemeClr val="bg2">
                                <a:lumMod val="75000"/>
                              </a:schemeClr>
                            </a:solidFill>
                            <a:latin typeface="Cambria Math" panose="02040503050406030204" pitchFamily="18" charset="0"/>
                          </a:rPr>
                        </m:ctrlPr>
                      </m:dPr>
                      <m:e>
                        <m:sSub>
                          <m:sSubPr>
                            <m:ctrlPr>
                              <a:rPr lang="ar-AE" altLang="en-US" sz="1800" i="1">
                                <a:solidFill>
                                  <a:schemeClr val="bg2">
                                    <a:lumMod val="75000"/>
                                  </a:schemeClr>
                                </a:solidFill>
                                <a:latin typeface="Cambria Math" panose="02040503050406030204" pitchFamily="18" charset="0"/>
                              </a:rPr>
                            </m:ctrlPr>
                          </m:sSubPr>
                          <m:e>
                            <m:r>
                              <a:rPr lang="ar-AE" altLang="en-US" sz="1800" i="1">
                                <a:solidFill>
                                  <a:schemeClr val="bg2">
                                    <a:lumMod val="75000"/>
                                  </a:schemeClr>
                                </a:solidFill>
                                <a:latin typeface="Cambria Math" panose="02040503050406030204" pitchFamily="18" charset="0"/>
                              </a:rPr>
                              <m:t>𝑑</m:t>
                            </m:r>
                          </m:e>
                          <m:sub>
                            <m:r>
                              <a:rPr lang="ar-AE" altLang="en-US" sz="1800" i="1">
                                <a:solidFill>
                                  <a:schemeClr val="bg2">
                                    <a:lumMod val="75000"/>
                                  </a:schemeClr>
                                </a:solidFill>
                                <a:latin typeface="Cambria Math" panose="02040503050406030204" pitchFamily="18" charset="0"/>
                              </a:rPr>
                              <m:t>𝜇</m:t>
                            </m:r>
                          </m:sub>
                        </m:sSub>
                      </m:e>
                    </m:d>
                    <m:r>
                      <a:rPr lang="ar-AE" altLang="en-US" sz="1800" i="1">
                        <a:solidFill>
                          <a:schemeClr val="bg2">
                            <a:lumMod val="75000"/>
                          </a:schemeClr>
                        </a:solidFill>
                        <a:latin typeface="Cambria Math" panose="02040503050406030204" pitchFamily="18" charset="0"/>
                      </a:rPr>
                      <m:t>&lt;</m:t>
                    </m:r>
                    <m:r>
                      <a:rPr lang="en-US" altLang="en-US" sz="1800" b="0" i="1" smtClean="0">
                        <a:solidFill>
                          <a:schemeClr val="bg2">
                            <a:lumMod val="75000"/>
                          </a:schemeClr>
                        </a:solidFill>
                        <a:latin typeface="Cambria Math" panose="02040503050406030204" pitchFamily="18" charset="0"/>
                      </a:rPr>
                      <m:t>1</m:t>
                    </m:r>
                    <m:r>
                      <a:rPr lang="en-US" altLang="en-US" sz="1800" b="0" i="1" smtClean="0">
                        <a:solidFill>
                          <a:schemeClr val="bg2">
                            <a:lumMod val="75000"/>
                          </a:schemeClr>
                        </a:solidFill>
                        <a:latin typeface="Cambria Math" panose="02040503050406030204" pitchFamily="18" charset="0"/>
                      </a:rPr>
                      <m:t>.</m:t>
                    </m:r>
                    <m:r>
                      <a:rPr lang="en-US" altLang="en-US" sz="1800" b="0" i="1" smtClean="0">
                        <a:solidFill>
                          <a:schemeClr val="bg2">
                            <a:lumMod val="75000"/>
                          </a:schemeClr>
                        </a:solidFill>
                        <a:latin typeface="Cambria Math" panose="02040503050406030204" pitchFamily="18" charset="0"/>
                      </a:rPr>
                      <m:t>5</m:t>
                    </m:r>
                    <m:r>
                      <a:rPr lang="ar-AE" altLang="en-US" sz="1800" i="1">
                        <a:solidFill>
                          <a:schemeClr val="bg2">
                            <a:lumMod val="75000"/>
                          </a:schemeClr>
                        </a:solidFill>
                        <a:latin typeface="Cambria Math" panose="02040503050406030204" pitchFamily="18" charset="0"/>
                      </a:rPr>
                      <m:t>×</m:t>
                    </m:r>
                    <m:sSup>
                      <m:sSupPr>
                        <m:ctrlPr>
                          <a:rPr lang="ar-AE" altLang="en-US" sz="1800" i="1">
                            <a:solidFill>
                              <a:schemeClr val="bg2">
                                <a:lumMod val="75000"/>
                              </a:schemeClr>
                            </a:solidFill>
                            <a:latin typeface="Cambria Math" panose="02040503050406030204" pitchFamily="18" charset="0"/>
                          </a:rPr>
                        </m:ctrlPr>
                      </m:sSupPr>
                      <m:e>
                        <m:r>
                          <a:rPr lang="ar-AE" altLang="en-US" sz="1800" i="1">
                            <a:solidFill>
                              <a:schemeClr val="bg2">
                                <a:lumMod val="75000"/>
                              </a:schemeClr>
                            </a:solidFill>
                            <a:latin typeface="Cambria Math" panose="02040503050406030204" pitchFamily="18" charset="0"/>
                          </a:rPr>
                          <m:t>10</m:t>
                        </m:r>
                      </m:e>
                      <m:sup>
                        <m:r>
                          <a:rPr lang="ar-AE" altLang="en-US" sz="1800" i="1">
                            <a:solidFill>
                              <a:schemeClr val="bg2">
                                <a:lumMod val="75000"/>
                              </a:schemeClr>
                            </a:solidFill>
                            <a:latin typeface="Cambria Math" panose="02040503050406030204" pitchFamily="18" charset="0"/>
                          </a:rPr>
                          <m:t>−</m:t>
                        </m:r>
                        <m:r>
                          <a:rPr lang="en-US" altLang="en-US" sz="1800" b="0" i="1" smtClean="0">
                            <a:solidFill>
                              <a:schemeClr val="bg2">
                                <a:lumMod val="75000"/>
                              </a:schemeClr>
                            </a:solidFill>
                            <a:latin typeface="Cambria Math" panose="02040503050406030204" pitchFamily="18" charset="0"/>
                          </a:rPr>
                          <m:t>19</m:t>
                        </m:r>
                      </m:sup>
                    </m:sSup>
                    <m:r>
                      <a:rPr lang="ar-AE" altLang="en-US" sz="1800" i="1">
                        <a:solidFill>
                          <a:schemeClr val="bg2">
                            <a:lumMod val="75000"/>
                          </a:schemeClr>
                        </a:solidFill>
                        <a:latin typeface="Cambria Math" panose="02040503050406030204" pitchFamily="18" charset="0"/>
                      </a:rPr>
                      <m:t> </m:t>
                    </m:r>
                    <m:r>
                      <a:rPr lang="ar-AE" altLang="en-US" sz="1800" i="1">
                        <a:solidFill>
                          <a:schemeClr val="bg2">
                            <a:lumMod val="75000"/>
                          </a:schemeClr>
                        </a:solidFill>
                        <a:latin typeface="Cambria Math" panose="02040503050406030204" pitchFamily="18" charset="0"/>
                      </a:rPr>
                      <m:t>𝑒</m:t>
                    </m:r>
                    <m:r>
                      <m:rPr>
                        <m:sty m:val="p"/>
                      </m:rPr>
                      <a:rPr lang="en-US" altLang="en-US" sz="1800" i="1">
                        <a:solidFill>
                          <a:schemeClr val="bg2">
                            <a:lumMod val="75000"/>
                          </a:schemeClr>
                        </a:solidFill>
                        <a:latin typeface="Cambria Math" panose="02040503050406030204" pitchFamily="18" charset="0"/>
                      </a:rPr>
                      <m:t>cm</m:t>
                    </m:r>
                  </m:oMath>
                </a14:m>
                <a:r>
                  <a:rPr lang="en-US" altLang="en-US" sz="1800" i="1" dirty="0">
                    <a:solidFill>
                      <a:schemeClr val="bg2">
                        <a:lumMod val="75000"/>
                      </a:schemeClr>
                    </a:solidFill>
                    <a:latin typeface="Cambria Math" panose="02040503050406030204" pitchFamily="18" charset="0"/>
                  </a:rPr>
                  <a:t/>
                </a:r>
                <a:br>
                  <a:rPr lang="en-US" altLang="en-US" sz="1800" i="1" dirty="0">
                    <a:solidFill>
                      <a:schemeClr val="bg2">
                        <a:lumMod val="75000"/>
                      </a:schemeClr>
                    </a:solidFill>
                    <a:latin typeface="Cambria Math" panose="02040503050406030204" pitchFamily="18" charset="0"/>
                  </a:rPr>
                </a:br>
                <a:endParaRPr lang="en-US" altLang="en-US" sz="2000" dirty="0" smtClean="0">
                  <a:latin typeface="Humanst521 BT" panose="020B0602020204020204" pitchFamily="34" charset="0"/>
                </a:endParaRPr>
              </a:p>
            </p:txBody>
          </p:sp>
        </mc:Choice>
        <mc:Fallback xmlns="">
          <p:sp>
            <p:nvSpPr>
              <p:cNvPr id="13" name="Content Placeholder 3"/>
              <p:cNvSpPr txBox="1">
                <a:spLocks noRot="1" noChangeAspect="1" noMove="1" noResize="1" noEditPoints="1" noAdjustHandles="1" noChangeArrowheads="1" noChangeShapeType="1" noTextEdit="1"/>
              </p:cNvSpPr>
              <p:nvPr/>
            </p:nvSpPr>
            <p:spPr>
              <a:xfrm>
                <a:off x="4298377" y="935503"/>
                <a:ext cx="4666111" cy="3608676"/>
              </a:xfrm>
              <a:prstGeom prst="rect">
                <a:avLst/>
              </a:prstGeom>
              <a:blipFill>
                <a:blip r:embed="rId5"/>
                <a:stretch>
                  <a:fillRect l="-3133" t="-1689" r="-1044" b="-169"/>
                </a:stretch>
              </a:blipFill>
            </p:spPr>
            <p:txBody>
              <a:bodyPr/>
              <a:lstStyle/>
              <a:p>
                <a:r>
                  <a:rPr lang="en-US">
                    <a:noFill/>
                  </a:rPr>
                  <a:t> </a:t>
                </a:r>
              </a:p>
            </p:txBody>
          </p:sp>
        </mc:Fallback>
      </mc:AlternateContent>
    </p:spTree>
    <p:extLst>
      <p:ext uri="{BB962C8B-B14F-4D97-AF65-F5344CB8AC3E}">
        <p14:creationId xmlns:p14="http://schemas.microsoft.com/office/powerpoint/2010/main" val="4043780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Screen Clipping"/>
          <p:cNvPicPr>
            <a:picLocks noGrp="1" noChangeAspect="1"/>
          </p:cNvPicPr>
          <p:nvPr>
            <p:ph sz="quarter" idx="13"/>
          </p:nvPr>
        </p:nvPicPr>
        <p:blipFill>
          <a:blip r:embed="rId2">
            <a:extLst>
              <a:ext uri="{28A0092B-C50C-407E-A947-70E740481C1C}">
                <a14:useLocalDpi xmlns:a14="http://schemas.microsoft.com/office/drawing/2010/main"/>
              </a:ext>
            </a:extLst>
          </a:blip>
          <a:stretch>
            <a:fillRect/>
          </a:stretch>
        </p:blipFill>
        <p:spPr>
          <a:xfrm>
            <a:off x="0" y="852327"/>
            <a:ext cx="3946613" cy="4178187"/>
          </a:xfrm>
        </p:spPr>
      </p:pic>
      <p:sp>
        <p:nvSpPr>
          <p:cNvPr id="3" name="Title 2"/>
          <p:cNvSpPr>
            <a:spLocks noGrp="1"/>
          </p:cNvSpPr>
          <p:nvPr>
            <p:ph type="title"/>
          </p:nvPr>
        </p:nvSpPr>
        <p:spPr/>
        <p:txBody>
          <a:bodyPr/>
          <a:lstStyle/>
          <a:p>
            <a:r>
              <a:rPr lang="en-US" dirty="0" smtClean="0"/>
              <a:t>The collaboration</a:t>
            </a:r>
            <a:endParaRPr lang="en-US" dirty="0"/>
          </a:p>
        </p:txBody>
      </p:sp>
      <p:pic>
        <p:nvPicPr>
          <p:cNvPr id="2" name="Content Placeholder 1"/>
          <p:cNvPicPr>
            <a:picLocks noGrp="1" noChangeAspect="1"/>
          </p:cNvPicPr>
          <p:nvPr>
            <p:ph sz="quarter" idx="18"/>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t="24306"/>
          <a:stretch/>
        </p:blipFill>
        <p:spPr>
          <a:xfrm>
            <a:off x="4645889" y="1985321"/>
            <a:ext cx="3600000" cy="1905431"/>
          </a:xfr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8247206" y="2920490"/>
            <a:ext cx="719700" cy="96120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18732" y="3883228"/>
            <a:ext cx="720900" cy="96120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25546" y="1031645"/>
            <a:ext cx="720900" cy="961200"/>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367811" y="1031645"/>
            <a:ext cx="719320" cy="961200"/>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087645" y="1031645"/>
            <a:ext cx="720386" cy="961200"/>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650841" y="3890753"/>
            <a:ext cx="734252" cy="961200"/>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808031" y="1031645"/>
            <a:ext cx="717515" cy="961200"/>
          </a:xfrm>
          <a:prstGeom prst="rect">
            <a:avLst/>
          </a:prstGeom>
        </p:spPr>
      </p:pic>
      <p:pic>
        <p:nvPicPr>
          <p:cNvPr id="18" name="Picture 17"/>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531473" y="3881690"/>
            <a:ext cx="714973" cy="961200"/>
          </a:xfrm>
          <a:prstGeom prst="rect">
            <a:avLst/>
          </a:prstGeom>
        </p:spPr>
      </p:pic>
      <p:pic>
        <p:nvPicPr>
          <p:cNvPr id="20" name="Picture 19"/>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a:ext>
            </a:extLst>
          </a:blip>
          <a:srcRect l="12026" t="13416" r="10217" b="6601"/>
          <a:stretch/>
        </p:blipFill>
        <p:spPr>
          <a:xfrm>
            <a:off x="4646745" y="1035845"/>
            <a:ext cx="720000" cy="956631"/>
          </a:xfrm>
          <a:prstGeom prst="rect">
            <a:avLst/>
          </a:prstGeom>
        </p:spPr>
      </p:pic>
      <p:pic>
        <p:nvPicPr>
          <p:cNvPr id="21" name="Picture 20"/>
          <p:cNvPicPr>
            <a:picLocks noChangeAspect="1"/>
          </p:cNvPicPr>
          <p:nvPr/>
        </p:nvPicPr>
        <p:blipFill rotWithShape="1">
          <a:blip r:embed="rId15" cstate="print">
            <a:extLst>
              <a:ext uri="{BEBA8EAE-BF5A-486C-A8C5-ECC9F3942E4B}">
                <a14:imgProps xmlns:a14="http://schemas.microsoft.com/office/drawing/2010/main">
                  <a14:imgLayer r:embed="rId16">
                    <a14:imgEffect>
                      <a14:brightnessContrast contrast="20000"/>
                    </a14:imgEffect>
                  </a14:imgLayer>
                </a14:imgProps>
              </a:ext>
              <a:ext uri="{28A0092B-C50C-407E-A947-70E740481C1C}">
                <a14:useLocalDpi xmlns:a14="http://schemas.microsoft.com/office/drawing/2010/main"/>
              </a:ext>
            </a:extLst>
          </a:blip>
          <a:srcRect/>
          <a:stretch/>
        </p:blipFill>
        <p:spPr>
          <a:xfrm>
            <a:off x="8246446" y="1980828"/>
            <a:ext cx="720460" cy="961200"/>
          </a:xfrm>
          <a:prstGeom prst="rect">
            <a:avLst/>
          </a:prstGeom>
        </p:spPr>
      </p:pic>
      <p:pic>
        <p:nvPicPr>
          <p:cNvPr id="23" name="Picture 22"/>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8246446" y="3881690"/>
            <a:ext cx="720172" cy="961200"/>
          </a:xfrm>
          <a:prstGeom prst="rect">
            <a:avLst/>
          </a:prstGeom>
          <a:ln w="19050">
            <a:solidFill>
              <a:srgbClr val="92D050"/>
            </a:solidFill>
          </a:ln>
        </p:spPr>
      </p:pic>
      <p:pic>
        <p:nvPicPr>
          <p:cNvPr id="10" name="Picture 9"/>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6091182" y="3890753"/>
            <a:ext cx="720900" cy="961200"/>
          </a:xfrm>
          <a:prstGeom prst="rect">
            <a:avLst/>
          </a:prstGeom>
          <a:ln w="19050">
            <a:solidFill>
              <a:srgbClr val="92D050"/>
            </a:solidFill>
          </a:ln>
        </p:spPr>
      </p:pic>
      <p:pic>
        <p:nvPicPr>
          <p:cNvPr id="19" name="Picture 18"/>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8246446" y="1027732"/>
            <a:ext cx="720000" cy="960208"/>
          </a:xfrm>
          <a:prstGeom prst="rect">
            <a:avLst/>
          </a:prstGeom>
          <a:ln w="19050">
            <a:solidFill>
              <a:srgbClr val="92D050"/>
            </a:solidFill>
          </a:ln>
        </p:spPr>
      </p:pic>
      <p:pic>
        <p:nvPicPr>
          <p:cNvPr id="22" name="Picture 21"/>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5369321" y="3888961"/>
            <a:ext cx="720000" cy="962992"/>
          </a:xfrm>
          <a:prstGeom prst="rect">
            <a:avLst/>
          </a:prstGeom>
          <a:ln w="19050">
            <a:solidFill>
              <a:srgbClr val="92D050"/>
            </a:solidFill>
          </a:ln>
        </p:spPr>
      </p:pic>
      <p:cxnSp>
        <p:nvCxnSpPr>
          <p:cNvPr id="25" name="Straight Connector 24"/>
          <p:cNvCxnSpPr/>
          <p:nvPr/>
        </p:nvCxnSpPr>
        <p:spPr bwMode="auto">
          <a:xfrm>
            <a:off x="6516216" y="3750100"/>
            <a:ext cx="291815" cy="0"/>
          </a:xfrm>
          <a:prstGeom prst="line">
            <a:avLst/>
          </a:prstGeom>
          <a:solidFill>
            <a:schemeClr val="accent1"/>
          </a:solidFill>
          <a:ln w="19050" cap="flat" cmpd="sng" algn="ctr">
            <a:solidFill>
              <a:srgbClr val="92D050"/>
            </a:solidFill>
            <a:prstDash val="solid"/>
            <a:round/>
            <a:headEnd type="none" w="med" len="med"/>
            <a:tailEnd type="none" w="med" len="med"/>
          </a:ln>
          <a:effectLst/>
        </p:spPr>
      </p:cxnSp>
      <p:pic>
        <p:nvPicPr>
          <p:cNvPr id="4" name="Picture 3"/>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3908419" y="1031276"/>
            <a:ext cx="738326" cy="961200"/>
          </a:xfrm>
          <a:prstGeom prst="rect">
            <a:avLst/>
          </a:prstGeom>
        </p:spPr>
      </p:pic>
      <p:pic>
        <p:nvPicPr>
          <p:cNvPr id="5" name="Picture 4"/>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908419" y="1992845"/>
            <a:ext cx="738326" cy="961200"/>
          </a:xfrm>
          <a:prstGeom prst="rect">
            <a:avLst/>
          </a:prstGeom>
        </p:spPr>
      </p:pic>
      <p:pic>
        <p:nvPicPr>
          <p:cNvPr id="8" name="Picture 7"/>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3908419" y="2954046"/>
            <a:ext cx="738326" cy="934916"/>
          </a:xfrm>
          <a:prstGeom prst="rect">
            <a:avLst/>
          </a:prstGeom>
        </p:spPr>
      </p:pic>
      <p:sp>
        <p:nvSpPr>
          <p:cNvPr id="7" name="Rounded Rectangle 6"/>
          <p:cNvSpPr/>
          <p:nvPr/>
        </p:nvSpPr>
        <p:spPr bwMode="auto">
          <a:xfrm>
            <a:off x="4963004" y="3242723"/>
            <a:ext cx="2922992" cy="517852"/>
          </a:xfrm>
          <a:prstGeom prst="roundRect">
            <a:avLst/>
          </a:prstGeom>
          <a:solidFill>
            <a:srgbClr val="FDCA00">
              <a:alpha val="6902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Humanst521 BT" panose="020B0602020204020204" pitchFamily="34" charset="0"/>
              </a:rPr>
              <a:t>Now hiring Post</a:t>
            </a:r>
            <a:r>
              <a:rPr kumimoji="0" lang="en-US" sz="2400" b="0" i="0" u="none" strike="noStrike" cap="none" normalizeH="0" dirty="0" smtClean="0">
                <a:ln>
                  <a:noFill/>
                </a:ln>
                <a:solidFill>
                  <a:srgbClr val="FFFFFF"/>
                </a:solidFill>
                <a:effectLst/>
                <a:latin typeface="Humanst521 BT" panose="020B0602020204020204" pitchFamily="34" charset="0"/>
              </a:rPr>
              <a:t> Doc</a:t>
            </a:r>
            <a:endParaRPr kumimoji="0" lang="en-US" sz="2400" b="0" i="0" u="none" strike="noStrike" cap="none" normalizeH="0" baseline="0" dirty="0">
              <a:ln>
                <a:noFill/>
              </a:ln>
              <a:solidFill>
                <a:srgbClr val="FFFFFF"/>
              </a:solidFill>
              <a:effectLst/>
              <a:latin typeface="Humanst521 BT" panose="020B0602020204020204" pitchFamily="34" charset="0"/>
            </a:endParaRPr>
          </a:p>
        </p:txBody>
      </p:sp>
    </p:spTree>
    <p:extLst>
      <p:ext uri="{BB962C8B-B14F-4D97-AF65-F5344CB8AC3E}">
        <p14:creationId xmlns:p14="http://schemas.microsoft.com/office/powerpoint/2010/main" val="807279799"/>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5"/>
          <p:cNvSpPr>
            <a:spLocks noGrp="1"/>
          </p:cNvSpPr>
          <p:nvPr>
            <p:ph type="title"/>
          </p:nvPr>
        </p:nvSpPr>
        <p:spPr>
          <a:xfrm>
            <a:off x="2077211" y="198415"/>
            <a:ext cx="6708025" cy="381375"/>
          </a:xfrm>
        </p:spPr>
        <p:txBody>
          <a:bodyPr/>
          <a:lstStyle/>
          <a:p>
            <a:pPr algn="r"/>
            <a:r>
              <a:rPr lang="en-US" dirty="0" smtClean="0"/>
              <a:t>Conclusions and outlook</a:t>
            </a:r>
            <a:endParaRPr lang="en-US" dirty="0"/>
          </a:p>
        </p:txBody>
      </p:sp>
      <p:sp>
        <p:nvSpPr>
          <p:cNvPr id="7" name="Text Placeholder 6"/>
          <p:cNvSpPr>
            <a:spLocks noGrp="1"/>
          </p:cNvSpPr>
          <p:nvPr>
            <p:ph type="body" sz="quarter" idx="13"/>
          </p:nvPr>
        </p:nvSpPr>
        <p:spPr>
          <a:xfrm>
            <a:off x="0" y="711211"/>
            <a:ext cx="3240360" cy="4443958"/>
          </a:xfrm>
          <a:solidFill>
            <a:schemeClr val="bg1">
              <a:alpha val="79000"/>
            </a:schemeClr>
          </a:solidFill>
        </p:spPr>
        <p:txBody>
          <a:bodyPr lIns="108000" tIns="576000" rIns="72000"/>
          <a:lstStyle/>
          <a:p>
            <a:r>
              <a:rPr lang="en-US" dirty="0" smtClean="0"/>
              <a:t>At PSI we are setting up an experiment to demonstrate the frozen-spin technique with a sensitivity of a few </a:t>
            </a:r>
            <a:r>
              <a:rPr lang="en-US" dirty="0" smtClean="0">
                <a:latin typeface="Humanst521 BT" panose="020B0602020204020204" pitchFamily="34" charset="0"/>
              </a:rPr>
              <a:t>10</a:t>
            </a:r>
            <a:r>
              <a:rPr lang="en-US" baseline="30000" dirty="0" smtClean="0">
                <a:latin typeface="Humanst521 BT" panose="020B0602020204020204" pitchFamily="34" charset="0"/>
              </a:rPr>
              <a:t>-21</a:t>
            </a:r>
            <a:r>
              <a:rPr lang="en-US" dirty="0" smtClean="0">
                <a:latin typeface="Humanst521 BT" panose="020B0602020204020204" pitchFamily="34" charset="0"/>
              </a:rPr>
              <a:t> </a:t>
            </a:r>
            <a:r>
              <a:rPr lang="en-US" i="1" dirty="0" err="1">
                <a:latin typeface="Humanst521 BT" panose="020B0602020204020204" pitchFamily="34" charset="0"/>
              </a:rPr>
              <a:t>e</a:t>
            </a:r>
            <a:r>
              <a:rPr lang="en-US" dirty="0" err="1">
                <a:latin typeface="Humanst521 BT" panose="020B0602020204020204" pitchFamily="34" charset="0"/>
              </a:rPr>
              <a:t>cm</a:t>
            </a:r>
            <a:r>
              <a:rPr lang="en-US" dirty="0" smtClean="0"/>
              <a:t> to the EDM of the muon</a:t>
            </a:r>
          </a:p>
          <a:p>
            <a:r>
              <a:rPr lang="en-US" dirty="0" smtClean="0"/>
              <a:t>In the next four years we will demonstrate all necessary techniques, and design a dedicated hi-fidelity solenoid</a:t>
            </a:r>
          </a:p>
          <a:p>
            <a:r>
              <a:rPr lang="en-US" dirty="0" smtClean="0"/>
              <a:t>Using muons with a moment larger than125 MeV/c and the new solenoid we will reach a sensitivity of </a:t>
            </a:r>
            <a:r>
              <a:rPr lang="en-US" dirty="0" smtClean="0">
                <a:latin typeface="Humanst521 BT" panose="020B0602020204020204" pitchFamily="34" charset="0"/>
              </a:rPr>
              <a:t>6</a:t>
            </a:r>
            <a:r>
              <a:rPr lang="en-US" dirty="0" smtClean="0"/>
              <a:t>x</a:t>
            </a:r>
            <a:r>
              <a:rPr lang="en-US" dirty="0" smtClean="0">
                <a:latin typeface="Humanst521 BT" panose="020B0602020204020204" pitchFamily="34" charset="0"/>
              </a:rPr>
              <a:t>10</a:t>
            </a:r>
            <a:r>
              <a:rPr lang="en-US" baseline="30000" dirty="0" smtClean="0">
                <a:latin typeface="Humanst521 BT" panose="020B0602020204020204" pitchFamily="34" charset="0"/>
              </a:rPr>
              <a:t>-23</a:t>
            </a:r>
            <a:r>
              <a:rPr lang="en-US" dirty="0" smtClean="0">
                <a:latin typeface="Humanst521 BT" panose="020B0602020204020204" pitchFamily="34" charset="0"/>
              </a:rPr>
              <a:t> </a:t>
            </a:r>
            <a:r>
              <a:rPr lang="en-US" i="1" dirty="0" err="1" smtClean="0">
                <a:latin typeface="Humanst521 BT" panose="020B0602020204020204" pitchFamily="34" charset="0"/>
              </a:rPr>
              <a:t>e</a:t>
            </a:r>
            <a:r>
              <a:rPr lang="en-US" dirty="0" err="1" smtClean="0">
                <a:latin typeface="Humanst521 BT" panose="020B0602020204020204" pitchFamily="34" charset="0"/>
              </a:rPr>
              <a:t>cm</a:t>
            </a:r>
            <a:endParaRPr lang="en-US" dirty="0" smtClean="0"/>
          </a:p>
        </p:txBody>
      </p:sp>
      <p:sp>
        <p:nvSpPr>
          <p:cNvPr id="3" name="Slide Number Placeholder 2"/>
          <p:cNvSpPr>
            <a:spLocks noGrp="1"/>
          </p:cNvSpPr>
          <p:nvPr>
            <p:ph type="sldNum" sz="quarter" idx="4294967295"/>
          </p:nvPr>
        </p:nvSpPr>
        <p:spPr>
          <a:xfrm>
            <a:off x="8567738" y="4967288"/>
            <a:ext cx="576262" cy="147637"/>
          </a:xfrm>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41</a:t>
            </a:fld>
            <a:endParaRPr lang="de-DE" dirty="0">
              <a:latin typeface="Humanst521 BT" panose="020B0602020204020204" pitchFamily="34" charset="0"/>
            </a:endParaRPr>
          </a:p>
        </p:txBody>
      </p:sp>
    </p:spTree>
    <p:extLst>
      <p:ext uri="{BB962C8B-B14F-4D97-AF65-F5344CB8AC3E}">
        <p14:creationId xmlns:p14="http://schemas.microsoft.com/office/powerpoint/2010/main" val="233856885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42</a:t>
            </a:fld>
            <a:endParaRPr lang="de-DE" dirty="0">
              <a:latin typeface="Humanst521 BT" panose="020B0602020204020204" pitchFamily="34" charset="0"/>
            </a:endParaRPr>
          </a:p>
        </p:txBody>
      </p:sp>
      <p:sp>
        <p:nvSpPr>
          <p:cNvPr id="6" name="TextBox 5"/>
          <p:cNvSpPr txBox="1"/>
          <p:nvPr/>
        </p:nvSpPr>
        <p:spPr>
          <a:xfrm>
            <a:off x="3923928" y="2931790"/>
            <a:ext cx="4392488" cy="720080"/>
          </a:xfrm>
          <a:prstGeom prst="rect">
            <a:avLst/>
          </a:prstGeom>
          <a:noFill/>
        </p:spPr>
        <p:txBody>
          <a:bodyPr wrap="none" lIns="0" tIns="0" rIns="0" bIns="0" rtlCol="0">
            <a:noAutofit/>
          </a:bodyPr>
          <a:lstStyle/>
          <a:p>
            <a:pPr algn="r" eaLnBrk="1" hangingPunct="1">
              <a:lnSpc>
                <a:spcPct val="110000"/>
              </a:lnSpc>
              <a:spcBef>
                <a:spcPct val="0"/>
              </a:spcBef>
              <a:buClr>
                <a:srgbClr val="000000"/>
              </a:buClr>
            </a:pPr>
            <a:r>
              <a:rPr lang="en-US" sz="2400" dirty="0" smtClean="0">
                <a:solidFill>
                  <a:srgbClr val="000000"/>
                </a:solidFill>
                <a:latin typeface="Humanst521 BT" panose="020B0602020204020204" pitchFamily="34" charset="0"/>
              </a:rPr>
              <a:t>Backup</a:t>
            </a:r>
          </a:p>
        </p:txBody>
      </p:sp>
    </p:spTree>
    <p:extLst>
      <p:ext uri="{BB962C8B-B14F-4D97-AF65-F5344CB8AC3E}">
        <p14:creationId xmlns:p14="http://schemas.microsoft.com/office/powerpoint/2010/main" val="2443163717"/>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4"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10688" y="1555256"/>
            <a:ext cx="4303261" cy="2572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liennummernplatzhalter 3"/>
          <p:cNvSpPr>
            <a:spLocks noGrp="1"/>
          </p:cNvSpPr>
          <p:nvPr>
            <p:ph type="sldNum" sz="quarter" idx="16"/>
          </p:nvPr>
        </p:nvSpPr>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43</a:t>
            </a:fld>
            <a:endParaRPr lang="de-DE" dirty="0">
              <a:latin typeface="Humanst521 BT" panose="020B0602020204020204" pitchFamily="34" charset="0"/>
            </a:endParaRPr>
          </a:p>
        </p:txBody>
      </p:sp>
      <p:sp>
        <p:nvSpPr>
          <p:cNvPr id="7" name="Inhaltsplatzhalter 1"/>
          <p:cNvSpPr>
            <a:spLocks noGrp="1"/>
          </p:cNvSpPr>
          <p:nvPr>
            <p:ph sz="quarter" idx="13"/>
          </p:nvPr>
        </p:nvSpPr>
        <p:spPr>
          <a:xfrm>
            <a:off x="1493658" y="679597"/>
            <a:ext cx="6372708" cy="4086337"/>
          </a:xfrm>
        </p:spPr>
        <p:txBody>
          <a:bodyPr/>
          <a:lstStyle/>
          <a:p>
            <a:r>
              <a:rPr lang="en-US" sz="2100" dirty="0"/>
              <a:t>At colliders one produces many (up to 10</a:t>
            </a:r>
            <a:r>
              <a:rPr lang="en-US" sz="2100" baseline="30000" dirty="0"/>
              <a:t>14</a:t>
            </a:r>
            <a:r>
              <a:rPr lang="en-US" sz="2100" dirty="0"/>
              <a:t>) heavy quarks or leptons and measures their decays into light </a:t>
            </a:r>
            <a:r>
              <a:rPr lang="en-US" sz="2100" dirty="0" smtClean="0"/>
              <a:t>flavors</a:t>
            </a:r>
            <a:endParaRPr lang="en-US" sz="2100" dirty="0"/>
          </a:p>
        </p:txBody>
      </p:sp>
      <p:sp>
        <p:nvSpPr>
          <p:cNvPr id="3" name="Titel 2"/>
          <p:cNvSpPr>
            <a:spLocks noGrp="1"/>
          </p:cNvSpPr>
          <p:nvPr>
            <p:ph type="title"/>
          </p:nvPr>
        </p:nvSpPr>
        <p:spPr>
          <a:xfrm>
            <a:off x="2028036" y="126772"/>
            <a:ext cx="5346594" cy="381375"/>
          </a:xfrm>
        </p:spPr>
        <p:txBody>
          <a:bodyPr/>
          <a:lstStyle/>
          <a:p>
            <a:r>
              <a:rPr lang="en-US" sz="2700" dirty="0">
                <a:solidFill>
                  <a:schemeClr val="bg2">
                    <a:lumMod val="75000"/>
                  </a:schemeClr>
                </a:solidFill>
              </a:rPr>
              <a:t>Finding New Physics with </a:t>
            </a:r>
            <a:r>
              <a:rPr lang="en-US" sz="2700" dirty="0" smtClean="0">
                <a:solidFill>
                  <a:schemeClr val="bg2">
                    <a:lumMod val="75000"/>
                  </a:schemeClr>
                </a:solidFill>
              </a:rPr>
              <a:t>Flavor</a:t>
            </a:r>
            <a:endParaRPr lang="en-US" sz="2700" dirty="0">
              <a:solidFill>
                <a:schemeClr val="bg2">
                  <a:lumMod val="75000"/>
                </a:schemeClr>
              </a:solidFill>
            </a:endParaRPr>
          </a:p>
        </p:txBody>
      </p:sp>
      <p:sp>
        <p:nvSpPr>
          <p:cNvPr id="15" name="Foliennummernplatzhalter 13"/>
          <p:cNvSpPr txBox="1">
            <a:spLocks/>
          </p:cNvSpPr>
          <p:nvPr/>
        </p:nvSpPr>
        <p:spPr>
          <a:xfrm>
            <a:off x="35497" y="5013460"/>
            <a:ext cx="1416580" cy="162018"/>
          </a:xfrm>
          <a:prstGeom prst="rect">
            <a:avLst/>
          </a:prstGeom>
        </p:spPr>
        <p:txBody>
          <a:bodyPr vert="horz" wrap="square" lIns="0" tIns="0" rIns="0" bIns="0" numCol="1" anchor="t" anchorCtr="0" compatLnSpc="1">
            <a:prstTxWarp prst="textNoShape">
              <a:avLst/>
            </a:prstTxWarp>
          </a:bodyPr>
          <a:lstStyle>
            <a:defPPr>
              <a:defRPr lang="de-CH"/>
            </a:defPPr>
            <a:lvl1pPr algn="l" rtl="0" eaLnBrk="0" fontAlgn="base" hangingPunct="0">
              <a:spcBef>
                <a:spcPct val="0"/>
              </a:spcBef>
              <a:spcAft>
                <a:spcPct val="0"/>
              </a:spcAft>
              <a:defRPr sz="900" kern="1200" smtClean="0">
                <a:solidFill>
                  <a:schemeClr val="tx1"/>
                </a:solidFill>
                <a:latin typeface="+mn-lt"/>
                <a:ea typeface="Arial" charset="0"/>
                <a:cs typeface="Arial" charset="0"/>
              </a:defRPr>
            </a:lvl1pPr>
            <a:lvl2pPr marL="457200" algn="l" rtl="0" eaLnBrk="0" fontAlgn="base" hangingPunct="0">
              <a:spcBef>
                <a:spcPct val="50000"/>
              </a:spcBef>
              <a:spcAft>
                <a:spcPct val="0"/>
              </a:spcAft>
              <a:defRPr sz="1600" kern="1200">
                <a:solidFill>
                  <a:schemeClr val="tx1"/>
                </a:solidFill>
                <a:latin typeface="Arial" charset="0"/>
                <a:ea typeface="Arial" charset="0"/>
                <a:cs typeface="Arial" charset="0"/>
              </a:defRPr>
            </a:lvl2pPr>
            <a:lvl3pPr marL="914400" algn="l" rtl="0" eaLnBrk="0" fontAlgn="base" hangingPunct="0">
              <a:spcBef>
                <a:spcPct val="50000"/>
              </a:spcBef>
              <a:spcAft>
                <a:spcPct val="0"/>
              </a:spcAft>
              <a:defRPr sz="1600" kern="1200">
                <a:solidFill>
                  <a:schemeClr val="tx1"/>
                </a:solidFill>
                <a:latin typeface="Arial" charset="0"/>
                <a:ea typeface="Arial" charset="0"/>
                <a:cs typeface="Arial" charset="0"/>
              </a:defRPr>
            </a:lvl3pPr>
            <a:lvl4pPr marL="1371600" algn="l" rtl="0" eaLnBrk="0" fontAlgn="base" hangingPunct="0">
              <a:spcBef>
                <a:spcPct val="50000"/>
              </a:spcBef>
              <a:spcAft>
                <a:spcPct val="0"/>
              </a:spcAft>
              <a:defRPr sz="1600" kern="1200">
                <a:solidFill>
                  <a:schemeClr val="tx1"/>
                </a:solidFill>
                <a:latin typeface="Arial" charset="0"/>
                <a:ea typeface="Arial" charset="0"/>
                <a:cs typeface="Arial" charset="0"/>
              </a:defRPr>
            </a:lvl4pPr>
            <a:lvl5pPr marL="1828800" algn="l" rtl="0" eaLnBrk="0" fontAlgn="base" hangingPunct="0">
              <a:spcBef>
                <a:spcPct val="50000"/>
              </a:spcBef>
              <a:spcAft>
                <a:spcPct val="0"/>
              </a:spcAft>
              <a:defRPr sz="1600" kern="1200">
                <a:solidFill>
                  <a:schemeClr val="tx1"/>
                </a:solidFill>
                <a:latin typeface="Arial" charset="0"/>
                <a:ea typeface="Arial" charset="0"/>
                <a:cs typeface="Arial" charset="0"/>
              </a:defRPr>
            </a:lvl5pPr>
            <a:lvl6pPr marL="2286000" algn="l" defTabSz="457200" rtl="0" eaLnBrk="1" latinLnBrk="0" hangingPunct="1">
              <a:defRPr sz="1600" kern="1200">
                <a:solidFill>
                  <a:schemeClr val="tx1"/>
                </a:solidFill>
                <a:latin typeface="Arial" charset="0"/>
                <a:ea typeface="Arial" charset="0"/>
                <a:cs typeface="Arial" charset="0"/>
              </a:defRPr>
            </a:lvl6pPr>
            <a:lvl7pPr marL="2743200" algn="l" defTabSz="457200" rtl="0" eaLnBrk="1" latinLnBrk="0" hangingPunct="1">
              <a:defRPr sz="1600" kern="1200">
                <a:solidFill>
                  <a:schemeClr val="tx1"/>
                </a:solidFill>
                <a:latin typeface="Arial" charset="0"/>
                <a:ea typeface="Arial" charset="0"/>
                <a:cs typeface="Arial" charset="0"/>
              </a:defRPr>
            </a:lvl7pPr>
            <a:lvl8pPr marL="3200400" algn="l" defTabSz="457200" rtl="0" eaLnBrk="1" latinLnBrk="0" hangingPunct="1">
              <a:defRPr sz="1600" kern="1200">
                <a:solidFill>
                  <a:schemeClr val="tx1"/>
                </a:solidFill>
                <a:latin typeface="Arial" charset="0"/>
                <a:ea typeface="Arial" charset="0"/>
                <a:cs typeface="Arial" charset="0"/>
              </a:defRPr>
            </a:lvl8pPr>
            <a:lvl9pPr marL="3657600" algn="l" defTabSz="457200" rtl="0" eaLnBrk="1" latinLnBrk="0" hangingPunct="1">
              <a:defRPr sz="1600" kern="1200">
                <a:solidFill>
                  <a:schemeClr val="tx1"/>
                </a:solidFill>
                <a:latin typeface="Arial" charset="0"/>
                <a:ea typeface="Arial" charset="0"/>
                <a:cs typeface="Arial" charset="0"/>
              </a:defRPr>
            </a:lvl9pPr>
          </a:lstStyle>
          <a:p>
            <a:pPr>
              <a:defRPr/>
            </a:pPr>
            <a:r>
              <a:rPr lang="de-DE" dirty="0" err="1" smtClean="0">
                <a:latin typeface="Humanst521 BT" panose="020B0602020204020204" pitchFamily="34" charset="0"/>
              </a:rPr>
              <a:t>Courtesy</a:t>
            </a:r>
            <a:r>
              <a:rPr lang="de-DE" dirty="0" smtClean="0">
                <a:latin typeface="Humanst521 BT" panose="020B0602020204020204" pitchFamily="34" charset="0"/>
              </a:rPr>
              <a:t> Andreas </a:t>
            </a:r>
            <a:r>
              <a:rPr lang="de-DE" dirty="0">
                <a:latin typeface="Humanst521 BT" panose="020B0602020204020204" pitchFamily="34" charset="0"/>
              </a:rPr>
              <a:t>Crivellin</a:t>
            </a:r>
          </a:p>
        </p:txBody>
      </p:sp>
      <p:grpSp>
        <p:nvGrpSpPr>
          <p:cNvPr id="18" name="Group 17"/>
          <p:cNvGrpSpPr/>
          <p:nvPr/>
        </p:nvGrpSpPr>
        <p:grpSpPr>
          <a:xfrm>
            <a:off x="1472426" y="4045102"/>
            <a:ext cx="6257114" cy="1144451"/>
            <a:chOff x="2250" y="-1597616"/>
            <a:chExt cx="6091499" cy="3600400"/>
          </a:xfrm>
        </p:grpSpPr>
        <p:sp>
          <p:nvSpPr>
            <p:cNvPr id="19" name="Rounded Rectangle 18"/>
            <p:cNvSpPr/>
            <p:nvPr/>
          </p:nvSpPr>
          <p:spPr>
            <a:xfrm>
              <a:off x="2250" y="-869755"/>
              <a:ext cx="6091499" cy="2153121"/>
            </a:xfrm>
            <a:prstGeom prst="roundRect">
              <a:avLst>
                <a:gd name="adj" fmla="val 10000"/>
              </a:avLst>
            </a:prstGeom>
            <a:solidFill>
              <a:srgbClr val="004986"/>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0" name="Rounded Rectangle 4"/>
            <p:cNvSpPr/>
            <p:nvPr/>
          </p:nvSpPr>
          <p:spPr>
            <a:xfrm>
              <a:off x="21023" y="-1597616"/>
              <a:ext cx="6053952" cy="3600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7163" tIns="157163" rIns="157163" bIns="157163" numCol="1" spcCol="1270" anchor="ctr" anchorCtr="0">
              <a:noAutofit/>
            </a:bodyPr>
            <a:lstStyle/>
            <a:p>
              <a:pPr algn="ctr" defTabSz="1833563">
                <a:lnSpc>
                  <a:spcPct val="90000"/>
                </a:lnSpc>
                <a:spcBef>
                  <a:spcPct val="0"/>
                </a:spcBef>
                <a:spcAft>
                  <a:spcPct val="35000"/>
                </a:spcAft>
              </a:pPr>
              <a:r>
                <a:rPr lang="en-US" sz="2400" dirty="0" smtClean="0">
                  <a:latin typeface="Humanst521 BT" panose="020B0602020204020204" pitchFamily="34" charset="0"/>
                </a:rPr>
                <a:t>Flavor</a:t>
              </a:r>
              <a:r>
                <a:rPr lang="en-GB" sz="2400" dirty="0" smtClean="0">
                  <a:latin typeface="Humanst521 BT" panose="020B0602020204020204" pitchFamily="34" charset="0"/>
                </a:rPr>
                <a:t> </a:t>
              </a:r>
              <a:r>
                <a:rPr lang="en-GB" sz="2400" dirty="0">
                  <a:latin typeface="Humanst521 BT" panose="020B0602020204020204" pitchFamily="34" charset="0"/>
                </a:rPr>
                <a:t>observables are sensitive to higher energy scales than collider searches</a:t>
              </a:r>
            </a:p>
          </p:txBody>
        </p:sp>
      </p:grpSp>
      <p:grpSp>
        <p:nvGrpSpPr>
          <p:cNvPr id="21" name="Group 20"/>
          <p:cNvGrpSpPr/>
          <p:nvPr/>
        </p:nvGrpSpPr>
        <p:grpSpPr>
          <a:xfrm>
            <a:off x="1493658" y="1469725"/>
            <a:ext cx="2214246" cy="459887"/>
            <a:chOff x="3206506" y="-12996"/>
            <a:chExt cx="1587832" cy="1587832"/>
          </a:xfrm>
        </p:grpSpPr>
        <p:sp>
          <p:nvSpPr>
            <p:cNvPr id="22" name="Oval 21"/>
            <p:cNvSpPr/>
            <p:nvPr/>
          </p:nvSpPr>
          <p:spPr>
            <a:xfrm>
              <a:off x="3206506" y="-12996"/>
              <a:ext cx="1587832" cy="1587832"/>
            </a:xfrm>
            <a:prstGeom prst="ellipse">
              <a:avLst/>
            </a:prstGeom>
            <a:solidFill>
              <a:srgbClr val="004986"/>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3" name="Oval 4"/>
            <p:cNvSpPr/>
            <p:nvPr/>
          </p:nvSpPr>
          <p:spPr>
            <a:xfrm>
              <a:off x="3394673" y="232533"/>
              <a:ext cx="1122766" cy="1122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764" tIns="14764" rIns="14764" bIns="14764" numCol="1" spcCol="1270" anchor="ctr" anchorCtr="0">
              <a:noAutofit/>
            </a:bodyPr>
            <a:lstStyle/>
            <a:p>
              <a:pPr algn="ctr" defTabSz="1033463">
                <a:lnSpc>
                  <a:spcPct val="90000"/>
                </a:lnSpc>
                <a:spcBef>
                  <a:spcPct val="0"/>
                </a:spcBef>
                <a:spcAft>
                  <a:spcPct val="35000"/>
                </a:spcAft>
              </a:pPr>
              <a:r>
                <a:rPr lang="en-GB" sz="2100" dirty="0">
                  <a:latin typeface="Humanst521 BT" panose="020B0602020204020204" pitchFamily="34" charset="0"/>
                </a:rPr>
                <a:t>Experiment</a:t>
              </a:r>
            </a:p>
          </p:txBody>
        </p:sp>
      </p:grpSp>
      <p:grpSp>
        <p:nvGrpSpPr>
          <p:cNvPr id="24" name="Group 23"/>
          <p:cNvGrpSpPr/>
          <p:nvPr/>
        </p:nvGrpSpPr>
        <p:grpSpPr>
          <a:xfrm>
            <a:off x="1493658" y="2587232"/>
            <a:ext cx="2214246" cy="440245"/>
            <a:chOff x="3206506" y="-12996"/>
            <a:chExt cx="1587832" cy="1587832"/>
          </a:xfrm>
        </p:grpSpPr>
        <p:sp>
          <p:nvSpPr>
            <p:cNvPr id="25" name="Oval 24"/>
            <p:cNvSpPr/>
            <p:nvPr/>
          </p:nvSpPr>
          <p:spPr>
            <a:xfrm>
              <a:off x="3206506" y="-12996"/>
              <a:ext cx="1587832" cy="1587832"/>
            </a:xfrm>
            <a:prstGeom prst="ellipse">
              <a:avLst/>
            </a:prstGeom>
            <a:solidFill>
              <a:srgbClr val="004986"/>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6" name="Oval 4"/>
            <p:cNvSpPr/>
            <p:nvPr/>
          </p:nvSpPr>
          <p:spPr>
            <a:xfrm>
              <a:off x="3394673" y="232533"/>
              <a:ext cx="1122766" cy="1122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764" tIns="14764" rIns="14764" bIns="14764" numCol="1" spcCol="1270" anchor="ctr" anchorCtr="0">
              <a:noAutofit/>
            </a:bodyPr>
            <a:lstStyle/>
            <a:p>
              <a:pPr algn="ctr" defTabSz="1033463">
                <a:lnSpc>
                  <a:spcPct val="90000"/>
                </a:lnSpc>
                <a:spcBef>
                  <a:spcPct val="0"/>
                </a:spcBef>
                <a:spcAft>
                  <a:spcPct val="35000"/>
                </a:spcAft>
              </a:pPr>
              <a:r>
                <a:rPr lang="en-GB" sz="2100" dirty="0">
                  <a:latin typeface="Humanst521 BT" panose="020B0602020204020204" pitchFamily="34" charset="0"/>
                </a:rPr>
                <a:t>SM</a:t>
              </a:r>
            </a:p>
          </p:txBody>
        </p:sp>
      </p:grpSp>
      <p:sp>
        <p:nvSpPr>
          <p:cNvPr id="27" name="Not Equal 26"/>
          <p:cNvSpPr/>
          <p:nvPr/>
        </p:nvSpPr>
        <p:spPr bwMode="auto">
          <a:xfrm>
            <a:off x="2227938" y="1995919"/>
            <a:ext cx="621949" cy="500210"/>
          </a:xfrm>
          <a:prstGeom prst="mathNotEqual">
            <a:avLst/>
          </a:prstGeom>
          <a:solidFill>
            <a:srgbClr val="DCE6F4"/>
          </a:solidFill>
          <a:ln w="19050" cap="flat" cmpd="sng" algn="ctr">
            <a:solidFill>
              <a:srgbClr val="004986"/>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spcBef>
                <a:spcPct val="0"/>
              </a:spcBef>
            </a:pPr>
            <a:endParaRPr lang="en-GB" sz="1800" dirty="0">
              <a:solidFill>
                <a:srgbClr val="EACBCC"/>
              </a:solidFill>
              <a:latin typeface="Times" charset="0"/>
            </a:endParaRPr>
          </a:p>
        </p:txBody>
      </p:sp>
      <p:sp>
        <p:nvSpPr>
          <p:cNvPr id="28" name="Up Arrow 27"/>
          <p:cNvSpPr/>
          <p:nvPr/>
        </p:nvSpPr>
        <p:spPr bwMode="auto">
          <a:xfrm flipV="1">
            <a:off x="2206595" y="3125757"/>
            <a:ext cx="664634" cy="377339"/>
          </a:xfrm>
          <a:prstGeom prst="upArrow">
            <a:avLst>
              <a:gd name="adj1" fmla="val 50000"/>
              <a:gd name="adj2" fmla="val 48285"/>
            </a:avLst>
          </a:prstGeom>
          <a:solidFill>
            <a:srgbClr val="DCE6F4"/>
          </a:solidFill>
          <a:ln w="19050" cap="flat" cmpd="sng" algn="ctr">
            <a:solidFill>
              <a:srgbClr val="004986"/>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spcBef>
                <a:spcPct val="0"/>
              </a:spcBef>
            </a:pPr>
            <a:endParaRPr lang="en-GB" sz="2400" dirty="0">
              <a:solidFill>
                <a:srgbClr val="C00000"/>
              </a:solidFill>
              <a:latin typeface="Humanst521 BT" panose="020B0602020204020204" pitchFamily="34" charset="0"/>
            </a:endParaRPr>
          </a:p>
        </p:txBody>
      </p:sp>
      <p:grpSp>
        <p:nvGrpSpPr>
          <p:cNvPr id="29" name="Group 28"/>
          <p:cNvGrpSpPr/>
          <p:nvPr/>
        </p:nvGrpSpPr>
        <p:grpSpPr>
          <a:xfrm>
            <a:off x="1493658" y="3546705"/>
            <a:ext cx="2214246" cy="440245"/>
            <a:chOff x="3206506" y="-12996"/>
            <a:chExt cx="1587832" cy="1587832"/>
          </a:xfrm>
        </p:grpSpPr>
        <p:sp>
          <p:nvSpPr>
            <p:cNvPr id="30" name="Oval 29"/>
            <p:cNvSpPr/>
            <p:nvPr/>
          </p:nvSpPr>
          <p:spPr>
            <a:xfrm>
              <a:off x="3206506" y="-12996"/>
              <a:ext cx="1587832" cy="1587832"/>
            </a:xfrm>
            <a:prstGeom prst="ellipse">
              <a:avLst/>
            </a:prstGeom>
            <a:solidFill>
              <a:srgbClr val="004986"/>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1" name="Oval 4"/>
            <p:cNvSpPr/>
            <p:nvPr/>
          </p:nvSpPr>
          <p:spPr>
            <a:xfrm>
              <a:off x="3394673" y="232533"/>
              <a:ext cx="1122766" cy="1122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764" tIns="14764" rIns="14764" bIns="14764" numCol="1" spcCol="1270" anchor="ctr" anchorCtr="0">
              <a:noAutofit/>
            </a:bodyPr>
            <a:lstStyle/>
            <a:p>
              <a:pPr algn="ctr" defTabSz="1033463">
                <a:lnSpc>
                  <a:spcPct val="90000"/>
                </a:lnSpc>
                <a:spcBef>
                  <a:spcPct val="0"/>
                </a:spcBef>
                <a:spcAft>
                  <a:spcPct val="35000"/>
                </a:spcAft>
              </a:pPr>
              <a:r>
                <a:rPr lang="en-GB" sz="2100" dirty="0">
                  <a:latin typeface="Humanst521 BT" panose="020B0602020204020204" pitchFamily="34" charset="0"/>
                </a:rPr>
                <a:t>New Physics</a:t>
              </a:r>
            </a:p>
          </p:txBody>
        </p:sp>
      </p:grpSp>
      <p:sp>
        <p:nvSpPr>
          <p:cNvPr id="2" name="Textfeld 1"/>
          <p:cNvSpPr txBox="1"/>
          <p:nvPr/>
        </p:nvSpPr>
        <p:spPr>
          <a:xfrm>
            <a:off x="4315293" y="3816909"/>
            <a:ext cx="829818" cy="685800"/>
          </a:xfrm>
          <a:prstGeom prst="rect">
            <a:avLst/>
          </a:prstGeom>
          <a:noFill/>
        </p:spPr>
        <p:txBody>
          <a:bodyPr wrap="none" lIns="0" tIns="0" rIns="0" bIns="0" rtlCol="0">
            <a:noAutofit/>
          </a:bodyPr>
          <a:lstStyle/>
          <a:p>
            <a:pPr>
              <a:lnSpc>
                <a:spcPct val="110000"/>
              </a:lnSpc>
              <a:spcBef>
                <a:spcPts val="0"/>
              </a:spcBef>
            </a:pPr>
            <a:r>
              <a:rPr lang="en-GB" sz="1350" kern="1000" spc="23" dirty="0">
                <a:latin typeface="Humanst521 BT" panose="020B0602020204020204" pitchFamily="34" charset="0"/>
                <a:cs typeface="Franklin Gothic Book"/>
              </a:rPr>
              <a:t>LHC</a:t>
            </a:r>
          </a:p>
        </p:txBody>
      </p:sp>
      <p:graphicFrame>
        <p:nvGraphicFramePr>
          <p:cNvPr id="5" name="Objekt 4"/>
          <p:cNvGraphicFramePr>
            <a:graphicFrameLocks noChangeAspect="1"/>
          </p:cNvGraphicFramePr>
          <p:nvPr>
            <p:extLst/>
          </p:nvPr>
        </p:nvGraphicFramePr>
        <p:xfrm>
          <a:off x="4950042" y="3705876"/>
          <a:ext cx="221900" cy="281074"/>
        </p:xfrm>
        <a:graphic>
          <a:graphicData uri="http://schemas.openxmlformats.org/presentationml/2006/ole">
            <mc:AlternateContent xmlns:mc="http://schemas.openxmlformats.org/markup-compatibility/2006">
              <mc:Choice xmlns:v="urn:schemas-microsoft-com:vml" Requires="v">
                <p:oleObj spid="_x0000_s1073" name="Equation" r:id="rId4" imgW="190440" imgH="241200" progId="Equation.DSMT4">
                  <p:embed/>
                </p:oleObj>
              </mc:Choice>
              <mc:Fallback>
                <p:oleObj name="Equation" r:id="rId4" imgW="190440" imgH="241200" progId="Equation.DSMT4">
                  <p:embed/>
                  <p:pic>
                    <p:nvPicPr>
                      <p:cNvPr id="5" name="Objekt 4"/>
                      <p:cNvPicPr/>
                      <p:nvPr/>
                    </p:nvPicPr>
                    <p:blipFill>
                      <a:blip r:embed="rId5"/>
                      <a:stretch>
                        <a:fillRect/>
                      </a:stretch>
                    </p:blipFill>
                    <p:spPr>
                      <a:xfrm>
                        <a:off x="4950042" y="3705876"/>
                        <a:ext cx="221900" cy="281074"/>
                      </a:xfrm>
                      <a:prstGeom prst="rect">
                        <a:avLst/>
                      </a:prstGeom>
                    </p:spPr>
                  </p:pic>
                </p:oleObj>
              </mc:Fallback>
            </mc:AlternateContent>
          </a:graphicData>
        </a:graphic>
      </p:graphicFrame>
      <p:sp>
        <p:nvSpPr>
          <p:cNvPr id="42" name="Textfeld 41"/>
          <p:cNvSpPr txBox="1"/>
          <p:nvPr/>
        </p:nvSpPr>
        <p:spPr>
          <a:xfrm rot="16200000">
            <a:off x="5472099" y="3251093"/>
            <a:ext cx="829818" cy="685800"/>
          </a:xfrm>
          <a:prstGeom prst="rect">
            <a:avLst/>
          </a:prstGeom>
          <a:noFill/>
        </p:spPr>
        <p:txBody>
          <a:bodyPr wrap="none" lIns="0" tIns="0" rIns="0" bIns="0" rtlCol="0">
            <a:noAutofit/>
          </a:bodyPr>
          <a:lstStyle/>
          <a:p>
            <a:pPr>
              <a:lnSpc>
                <a:spcPct val="110000"/>
              </a:lnSpc>
              <a:spcBef>
                <a:spcPts val="0"/>
              </a:spcBef>
            </a:pPr>
            <a:r>
              <a:rPr lang="en-GB" sz="1350" kern="1000" spc="23" dirty="0" err="1">
                <a:latin typeface="Humanst521 BT" panose="020B0602020204020204" pitchFamily="34" charset="0"/>
                <a:cs typeface="Calibri"/>
              </a:rPr>
              <a:t>b→s</a:t>
            </a:r>
            <a:r>
              <a:rPr lang="en-GB" sz="1350" kern="1000" spc="23" dirty="0">
                <a:latin typeface="Humanst521 BT" panose="020B0602020204020204" pitchFamily="34" charset="0"/>
                <a:cs typeface="Calibri"/>
              </a:rPr>
              <a:t>µµ</a:t>
            </a:r>
            <a:endParaRPr lang="en-GB" sz="1350" kern="1000" spc="23" dirty="0">
              <a:latin typeface="Humanst521 BT" panose="020B0602020204020204" pitchFamily="34" charset="0"/>
              <a:cs typeface="Franklin Gothic Book"/>
            </a:endParaRPr>
          </a:p>
        </p:txBody>
      </p:sp>
      <p:sp>
        <p:nvSpPr>
          <p:cNvPr id="43" name="Textfeld 42"/>
          <p:cNvSpPr txBox="1"/>
          <p:nvPr/>
        </p:nvSpPr>
        <p:spPr>
          <a:xfrm>
            <a:off x="6060643" y="3702203"/>
            <a:ext cx="829818" cy="685800"/>
          </a:xfrm>
          <a:prstGeom prst="rect">
            <a:avLst/>
          </a:prstGeom>
          <a:noFill/>
        </p:spPr>
        <p:txBody>
          <a:bodyPr wrap="none" lIns="0" tIns="0" rIns="0" bIns="0" rtlCol="0">
            <a:noAutofit/>
          </a:bodyPr>
          <a:lstStyle/>
          <a:p>
            <a:pPr>
              <a:lnSpc>
                <a:spcPct val="110000"/>
              </a:lnSpc>
              <a:spcBef>
                <a:spcPts val="0"/>
              </a:spcBef>
            </a:pPr>
            <a:r>
              <a:rPr lang="en-GB" sz="1350" kern="1000" spc="23" dirty="0">
                <a:solidFill>
                  <a:schemeClr val="bg1"/>
                </a:solidFill>
                <a:latin typeface="Humanst521 BT" panose="020B0602020204020204" pitchFamily="34" charset="0"/>
                <a:cs typeface="Calibri"/>
              </a:rPr>
              <a:t>Mu3e</a:t>
            </a:r>
            <a:endParaRPr lang="en-GB" sz="1350" kern="1000" spc="23" dirty="0">
              <a:solidFill>
                <a:schemeClr val="bg1"/>
              </a:solidFill>
              <a:latin typeface="Humanst521 BT" panose="020B0602020204020204" pitchFamily="34" charset="0"/>
              <a:cs typeface="Franklin Gothic Book"/>
            </a:endParaRPr>
          </a:p>
        </p:txBody>
      </p:sp>
      <p:sp>
        <p:nvSpPr>
          <p:cNvPr id="45" name="Textfeld 44"/>
          <p:cNvSpPr txBox="1"/>
          <p:nvPr/>
        </p:nvSpPr>
        <p:spPr>
          <a:xfrm>
            <a:off x="6706224" y="3702203"/>
            <a:ext cx="829818" cy="685800"/>
          </a:xfrm>
          <a:prstGeom prst="rect">
            <a:avLst/>
          </a:prstGeom>
          <a:noFill/>
        </p:spPr>
        <p:txBody>
          <a:bodyPr wrap="none" lIns="0" tIns="0" rIns="0" bIns="0" rtlCol="0">
            <a:noAutofit/>
          </a:bodyPr>
          <a:lstStyle/>
          <a:p>
            <a:pPr>
              <a:lnSpc>
                <a:spcPct val="110000"/>
              </a:lnSpc>
              <a:spcBef>
                <a:spcPts val="0"/>
              </a:spcBef>
            </a:pPr>
            <a:r>
              <a:rPr lang="en-GB" sz="1350" kern="1000" spc="23" dirty="0">
                <a:solidFill>
                  <a:schemeClr val="bg1"/>
                </a:solidFill>
                <a:latin typeface="Humanst521 BT" panose="020B0602020204020204" pitchFamily="34" charset="0"/>
                <a:cs typeface="Calibri"/>
              </a:rPr>
              <a:t>MEG</a:t>
            </a:r>
            <a:endParaRPr lang="en-GB" sz="1350" kern="1000" spc="23" dirty="0">
              <a:solidFill>
                <a:schemeClr val="bg1"/>
              </a:solidFill>
              <a:latin typeface="Humanst521 BT" panose="020B0602020204020204" pitchFamily="34" charset="0"/>
              <a:cs typeface="Franklin Gothic Book"/>
            </a:endParaRPr>
          </a:p>
        </p:txBody>
      </p:sp>
      <p:sp>
        <p:nvSpPr>
          <p:cNvPr id="46" name="Textfeld 45"/>
          <p:cNvSpPr txBox="1"/>
          <p:nvPr/>
        </p:nvSpPr>
        <p:spPr>
          <a:xfrm rot="16200000">
            <a:off x="7295346" y="3220916"/>
            <a:ext cx="829818" cy="685800"/>
          </a:xfrm>
          <a:prstGeom prst="rect">
            <a:avLst/>
          </a:prstGeom>
          <a:noFill/>
        </p:spPr>
        <p:txBody>
          <a:bodyPr wrap="none" lIns="0" tIns="0" rIns="0" bIns="0" rtlCol="0">
            <a:noAutofit/>
          </a:bodyPr>
          <a:lstStyle/>
          <a:p>
            <a:pPr>
              <a:lnSpc>
                <a:spcPct val="110000"/>
              </a:lnSpc>
              <a:spcBef>
                <a:spcPts val="0"/>
              </a:spcBef>
            </a:pPr>
            <a:r>
              <a:rPr lang="en-GB" sz="1350" kern="1000" spc="23" dirty="0">
                <a:solidFill>
                  <a:schemeClr val="bg1"/>
                </a:solidFill>
                <a:latin typeface="Humanst521 BT" panose="020B0602020204020204" pitchFamily="34" charset="0"/>
                <a:cs typeface="Calibri"/>
              </a:rPr>
              <a:t>PIONEER</a:t>
            </a:r>
            <a:endParaRPr lang="en-GB" sz="1350" kern="1000" spc="23" dirty="0">
              <a:solidFill>
                <a:schemeClr val="bg1"/>
              </a:solidFill>
              <a:latin typeface="Humanst521 BT" panose="020B0602020204020204" pitchFamily="34" charset="0"/>
              <a:cs typeface="Franklin Gothic Book"/>
            </a:endParaRPr>
          </a:p>
        </p:txBody>
      </p:sp>
    </p:spTree>
    <p:extLst>
      <p:ext uri="{BB962C8B-B14F-4D97-AF65-F5344CB8AC3E}">
        <p14:creationId xmlns:p14="http://schemas.microsoft.com/office/powerpoint/2010/main" val="1804453788"/>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4" name="Slide Number Placeholder 4"/>
          <p:cNvSpPr txBox="1">
            <a:spLocks noGrp="1"/>
          </p:cNvSpPr>
          <p:nvPr/>
        </p:nvSpPr>
        <p:spPr bwMode="auto">
          <a:xfrm>
            <a:off x="6149579" y="4545806"/>
            <a:ext cx="16002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r" eaLnBrk="1" hangingPunct="1">
              <a:spcBef>
                <a:spcPct val="0"/>
              </a:spcBef>
              <a:buClrTx/>
              <a:buSzTx/>
              <a:buFontTx/>
              <a:buNone/>
            </a:pPr>
            <a:r>
              <a:rPr lang="de-DE" altLang="en-US" sz="900" dirty="0">
                <a:latin typeface="Humanst521 Lt BT" panose="020B0402020204020304" pitchFamily="34" charset="0"/>
              </a:rPr>
              <a:t>8</a:t>
            </a:r>
          </a:p>
        </p:txBody>
      </p:sp>
      <p:sp>
        <p:nvSpPr>
          <p:cNvPr id="4" name="Title 3"/>
          <p:cNvSpPr>
            <a:spLocks noGrp="1"/>
          </p:cNvSpPr>
          <p:nvPr>
            <p:ph type="title"/>
          </p:nvPr>
        </p:nvSpPr>
        <p:spPr>
          <a:xfrm>
            <a:off x="2051720" y="121839"/>
            <a:ext cx="6010576" cy="381375"/>
          </a:xfrm>
        </p:spPr>
        <p:txBody>
          <a:bodyPr/>
          <a:lstStyle/>
          <a:p>
            <a:r>
              <a:rPr lang="de-DE" dirty="0" smtClean="0"/>
              <a:t>Fine-Tuning?</a:t>
            </a:r>
            <a:endParaRPr lang="en-GB" dirty="0"/>
          </a:p>
        </p:txBody>
      </p:sp>
      <p:grpSp>
        <p:nvGrpSpPr>
          <p:cNvPr id="14" name="Group 13"/>
          <p:cNvGrpSpPr/>
          <p:nvPr/>
        </p:nvGrpSpPr>
        <p:grpSpPr>
          <a:xfrm>
            <a:off x="1493658" y="4199678"/>
            <a:ext cx="6208536" cy="857939"/>
            <a:chOff x="2249" y="-1597616"/>
            <a:chExt cx="6091500" cy="3600400"/>
          </a:xfrm>
        </p:grpSpPr>
        <p:sp>
          <p:nvSpPr>
            <p:cNvPr id="15" name="Rounded Rectangle 14"/>
            <p:cNvSpPr/>
            <p:nvPr/>
          </p:nvSpPr>
          <p:spPr>
            <a:xfrm>
              <a:off x="2249" y="-869755"/>
              <a:ext cx="6091500" cy="2153121"/>
            </a:xfrm>
            <a:prstGeom prst="roundRect">
              <a:avLst>
                <a:gd name="adj" fmla="val 10000"/>
              </a:avLst>
            </a:prstGeom>
            <a:solidFill>
              <a:srgbClr val="004986"/>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6" name="Rounded Rectangle 4"/>
            <p:cNvSpPr/>
            <p:nvPr/>
          </p:nvSpPr>
          <p:spPr>
            <a:xfrm>
              <a:off x="21023" y="-1597616"/>
              <a:ext cx="6053952" cy="3600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7163" tIns="157163" rIns="157163" bIns="157163" numCol="1" spcCol="1270" anchor="ctr" anchorCtr="0">
              <a:noAutofit/>
            </a:bodyPr>
            <a:lstStyle/>
            <a:p>
              <a:pPr algn="ctr" defTabSz="1833563">
                <a:lnSpc>
                  <a:spcPct val="90000"/>
                </a:lnSpc>
                <a:spcBef>
                  <a:spcPct val="0"/>
                </a:spcBef>
                <a:spcAft>
                  <a:spcPct val="35000"/>
                </a:spcAft>
              </a:pPr>
              <a:r>
                <a:rPr lang="de-DE" sz="2400" dirty="0" err="1">
                  <a:latin typeface="Humanst521 BT" panose="020B0602020204020204" pitchFamily="34" charset="0"/>
                </a:rPr>
                <a:t>No</a:t>
              </a:r>
              <a:r>
                <a:rPr lang="de-DE" sz="2400" dirty="0">
                  <a:latin typeface="Humanst521 BT" panose="020B0602020204020204" pitchFamily="34" charset="0"/>
                </a:rPr>
                <a:t> </a:t>
              </a:r>
              <a:r>
                <a:rPr lang="de-DE" sz="2400" dirty="0" err="1">
                  <a:latin typeface="Humanst521 BT" panose="020B0602020204020204" pitchFamily="34" charset="0"/>
                </a:rPr>
                <a:t>signifcant</a:t>
              </a:r>
              <a:r>
                <a:rPr lang="de-DE" sz="2400" dirty="0">
                  <a:latin typeface="Humanst521 BT" panose="020B0602020204020204" pitchFamily="34" charset="0"/>
                </a:rPr>
                <a:t> </a:t>
              </a:r>
              <a:r>
                <a:rPr lang="de-DE" sz="2400" dirty="0" err="1">
                  <a:latin typeface="Humanst521 BT" panose="020B0602020204020204" pitchFamily="34" charset="0"/>
                </a:rPr>
                <a:t>tuning</a:t>
              </a:r>
              <a:r>
                <a:rPr lang="de-DE" sz="2400" dirty="0">
                  <a:latin typeface="Humanst521 BT" panose="020B0602020204020204" pitchFamily="34" charset="0"/>
                </a:rPr>
                <a:t> </a:t>
              </a:r>
              <a:r>
                <a:rPr lang="de-DE" sz="2400" dirty="0" err="1">
                  <a:latin typeface="Humanst521 BT" panose="020B0602020204020204" pitchFamily="34" charset="0"/>
                </a:rPr>
                <a:t>necessary</a:t>
              </a:r>
              <a:endParaRPr lang="en-GB" sz="2400" dirty="0">
                <a:latin typeface="Humanst521 BT" panose="020B0602020204020204" pitchFamily="34" charset="0"/>
              </a:endParaRPr>
            </a:p>
          </p:txBody>
        </p:sp>
      </p:grpSp>
      <p:sp>
        <p:nvSpPr>
          <p:cNvPr id="5" name="Slide Number Placeholder 4"/>
          <p:cNvSpPr>
            <a:spLocks noGrp="1"/>
          </p:cNvSpPr>
          <p:nvPr>
            <p:ph type="sldNum" sz="quarter" idx="16"/>
          </p:nvPr>
        </p:nvSpPr>
        <p:spPr/>
        <p:txBody>
          <a:bodyPr/>
          <a:lstStyle/>
          <a:p>
            <a:pPr algn="r">
              <a:defRPr/>
            </a:pPr>
            <a:r>
              <a:rPr lang="de-DE" dirty="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44</a:t>
            </a:fld>
            <a:endParaRPr lang="de-DE" dirty="0">
              <a:latin typeface="Humanst521 BT" panose="020B0602020204020204" pitchFamily="34" charset="0"/>
            </a:endParaRPr>
          </a:p>
        </p:txBody>
      </p:sp>
      <p:sp>
        <p:nvSpPr>
          <p:cNvPr id="17" name="Rechteck 16"/>
          <p:cNvSpPr/>
          <p:nvPr/>
        </p:nvSpPr>
        <p:spPr bwMode="auto">
          <a:xfrm>
            <a:off x="6667663" y="915566"/>
            <a:ext cx="1890210" cy="48605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spcBef>
                <a:spcPct val="0"/>
              </a:spcBef>
            </a:pPr>
            <a:endParaRPr lang="en-GB" sz="1800" dirty="0">
              <a:latin typeface="Times" charset="0"/>
            </a:endParaRPr>
          </a:p>
        </p:txBody>
      </p:sp>
      <p:pic>
        <p:nvPicPr>
          <p:cNvPr id="10649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27784" y="681540"/>
            <a:ext cx="3618402" cy="3585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7130983" y="3889748"/>
            <a:ext cx="1862626" cy="276999"/>
          </a:xfrm>
          <a:prstGeom prst="rect">
            <a:avLst/>
          </a:prstGeom>
        </p:spPr>
        <p:txBody>
          <a:bodyPr wrap="none">
            <a:spAutoFit/>
          </a:bodyPr>
          <a:lstStyle/>
          <a:p>
            <a:r>
              <a:rPr lang="en-GB" sz="1200" dirty="0" err="1">
                <a:solidFill>
                  <a:srgbClr val="004986"/>
                </a:solidFill>
                <a:latin typeface="Humanst521 Lt BT" panose="020B0402020204020304" pitchFamily="34" charset="0"/>
              </a:rPr>
              <a:t>Bigaran</a:t>
            </a:r>
            <a:r>
              <a:rPr lang="en-GB" sz="1200" dirty="0">
                <a:solidFill>
                  <a:srgbClr val="004986"/>
                </a:solidFill>
                <a:latin typeface="Humanst521 Lt BT" panose="020B0402020204020304" pitchFamily="34" charset="0"/>
              </a:rPr>
              <a:t>, </a:t>
            </a:r>
            <a:r>
              <a:rPr lang="en-GB" sz="1200" dirty="0" err="1">
                <a:solidFill>
                  <a:srgbClr val="004986"/>
                </a:solidFill>
                <a:latin typeface="Humanst521 Lt BT" panose="020B0402020204020304" pitchFamily="34" charset="0"/>
              </a:rPr>
              <a:t>Volkas</a:t>
            </a:r>
            <a:r>
              <a:rPr lang="en-GB" sz="1200" dirty="0">
                <a:solidFill>
                  <a:srgbClr val="004986"/>
                </a:solidFill>
                <a:latin typeface="Humanst521 Lt BT" panose="020B0402020204020304" pitchFamily="34" charset="0"/>
              </a:rPr>
              <a:t>, 2110.03707</a:t>
            </a:r>
          </a:p>
        </p:txBody>
      </p:sp>
      <p:sp>
        <p:nvSpPr>
          <p:cNvPr id="13" name="Foliennummernplatzhalter 13"/>
          <p:cNvSpPr txBox="1">
            <a:spLocks/>
          </p:cNvSpPr>
          <p:nvPr/>
        </p:nvSpPr>
        <p:spPr>
          <a:xfrm>
            <a:off x="35497" y="5013460"/>
            <a:ext cx="1416580" cy="162018"/>
          </a:xfrm>
          <a:prstGeom prst="rect">
            <a:avLst/>
          </a:prstGeom>
        </p:spPr>
        <p:txBody>
          <a:bodyPr vert="horz" wrap="square" lIns="0" tIns="0" rIns="0" bIns="0" numCol="1" anchor="t" anchorCtr="0" compatLnSpc="1">
            <a:prstTxWarp prst="textNoShape">
              <a:avLst/>
            </a:prstTxWarp>
          </a:bodyPr>
          <a:lstStyle>
            <a:defPPr>
              <a:defRPr lang="de-CH"/>
            </a:defPPr>
            <a:lvl1pPr algn="l" rtl="0" eaLnBrk="0" fontAlgn="base" hangingPunct="0">
              <a:spcBef>
                <a:spcPct val="0"/>
              </a:spcBef>
              <a:spcAft>
                <a:spcPct val="0"/>
              </a:spcAft>
              <a:defRPr sz="900" kern="1200" smtClean="0">
                <a:solidFill>
                  <a:schemeClr val="tx1"/>
                </a:solidFill>
                <a:latin typeface="+mn-lt"/>
                <a:ea typeface="Arial" charset="0"/>
                <a:cs typeface="Arial" charset="0"/>
              </a:defRPr>
            </a:lvl1pPr>
            <a:lvl2pPr marL="457200" algn="l" rtl="0" eaLnBrk="0" fontAlgn="base" hangingPunct="0">
              <a:spcBef>
                <a:spcPct val="50000"/>
              </a:spcBef>
              <a:spcAft>
                <a:spcPct val="0"/>
              </a:spcAft>
              <a:defRPr sz="1600" kern="1200">
                <a:solidFill>
                  <a:schemeClr val="tx1"/>
                </a:solidFill>
                <a:latin typeface="Arial" charset="0"/>
                <a:ea typeface="Arial" charset="0"/>
                <a:cs typeface="Arial" charset="0"/>
              </a:defRPr>
            </a:lvl2pPr>
            <a:lvl3pPr marL="914400" algn="l" rtl="0" eaLnBrk="0" fontAlgn="base" hangingPunct="0">
              <a:spcBef>
                <a:spcPct val="50000"/>
              </a:spcBef>
              <a:spcAft>
                <a:spcPct val="0"/>
              </a:spcAft>
              <a:defRPr sz="1600" kern="1200">
                <a:solidFill>
                  <a:schemeClr val="tx1"/>
                </a:solidFill>
                <a:latin typeface="Arial" charset="0"/>
                <a:ea typeface="Arial" charset="0"/>
                <a:cs typeface="Arial" charset="0"/>
              </a:defRPr>
            </a:lvl3pPr>
            <a:lvl4pPr marL="1371600" algn="l" rtl="0" eaLnBrk="0" fontAlgn="base" hangingPunct="0">
              <a:spcBef>
                <a:spcPct val="50000"/>
              </a:spcBef>
              <a:spcAft>
                <a:spcPct val="0"/>
              </a:spcAft>
              <a:defRPr sz="1600" kern="1200">
                <a:solidFill>
                  <a:schemeClr val="tx1"/>
                </a:solidFill>
                <a:latin typeface="Arial" charset="0"/>
                <a:ea typeface="Arial" charset="0"/>
                <a:cs typeface="Arial" charset="0"/>
              </a:defRPr>
            </a:lvl4pPr>
            <a:lvl5pPr marL="1828800" algn="l" rtl="0" eaLnBrk="0" fontAlgn="base" hangingPunct="0">
              <a:spcBef>
                <a:spcPct val="50000"/>
              </a:spcBef>
              <a:spcAft>
                <a:spcPct val="0"/>
              </a:spcAft>
              <a:defRPr sz="1600" kern="1200">
                <a:solidFill>
                  <a:schemeClr val="tx1"/>
                </a:solidFill>
                <a:latin typeface="Arial" charset="0"/>
                <a:ea typeface="Arial" charset="0"/>
                <a:cs typeface="Arial" charset="0"/>
              </a:defRPr>
            </a:lvl5pPr>
            <a:lvl6pPr marL="2286000" algn="l" defTabSz="457200" rtl="0" eaLnBrk="1" latinLnBrk="0" hangingPunct="1">
              <a:defRPr sz="1600" kern="1200">
                <a:solidFill>
                  <a:schemeClr val="tx1"/>
                </a:solidFill>
                <a:latin typeface="Arial" charset="0"/>
                <a:ea typeface="Arial" charset="0"/>
                <a:cs typeface="Arial" charset="0"/>
              </a:defRPr>
            </a:lvl6pPr>
            <a:lvl7pPr marL="2743200" algn="l" defTabSz="457200" rtl="0" eaLnBrk="1" latinLnBrk="0" hangingPunct="1">
              <a:defRPr sz="1600" kern="1200">
                <a:solidFill>
                  <a:schemeClr val="tx1"/>
                </a:solidFill>
                <a:latin typeface="Arial" charset="0"/>
                <a:ea typeface="Arial" charset="0"/>
                <a:cs typeface="Arial" charset="0"/>
              </a:defRPr>
            </a:lvl7pPr>
            <a:lvl8pPr marL="3200400" algn="l" defTabSz="457200" rtl="0" eaLnBrk="1" latinLnBrk="0" hangingPunct="1">
              <a:defRPr sz="1600" kern="1200">
                <a:solidFill>
                  <a:schemeClr val="tx1"/>
                </a:solidFill>
                <a:latin typeface="Arial" charset="0"/>
                <a:ea typeface="Arial" charset="0"/>
                <a:cs typeface="Arial" charset="0"/>
              </a:defRPr>
            </a:lvl8pPr>
            <a:lvl9pPr marL="3657600" algn="l" defTabSz="457200" rtl="0" eaLnBrk="1" latinLnBrk="0" hangingPunct="1">
              <a:defRPr sz="1600" kern="1200">
                <a:solidFill>
                  <a:schemeClr val="tx1"/>
                </a:solidFill>
                <a:latin typeface="Arial" charset="0"/>
                <a:ea typeface="Arial" charset="0"/>
                <a:cs typeface="Arial" charset="0"/>
              </a:defRPr>
            </a:lvl9pPr>
          </a:lstStyle>
          <a:p>
            <a:pPr>
              <a:defRPr/>
            </a:pPr>
            <a:r>
              <a:rPr lang="de-DE" dirty="0" err="1" smtClean="0">
                <a:latin typeface="Humanst521 BT" panose="020B0602020204020204" pitchFamily="34" charset="0"/>
              </a:rPr>
              <a:t>Courtesy</a:t>
            </a:r>
            <a:r>
              <a:rPr lang="de-DE" dirty="0" smtClean="0">
                <a:latin typeface="Humanst521 BT" panose="020B0602020204020204" pitchFamily="34" charset="0"/>
              </a:rPr>
              <a:t> Andreas </a:t>
            </a:r>
            <a:r>
              <a:rPr lang="de-DE" dirty="0">
                <a:latin typeface="Humanst521 BT" panose="020B0602020204020204" pitchFamily="34" charset="0"/>
              </a:rPr>
              <a:t>Crivellin</a:t>
            </a:r>
          </a:p>
        </p:txBody>
      </p:sp>
    </p:spTree>
    <p:extLst>
      <p:ext uri="{BB962C8B-B14F-4D97-AF65-F5344CB8AC3E}">
        <p14:creationId xmlns:p14="http://schemas.microsoft.com/office/powerpoint/2010/main" val="2099317764"/>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en-US" dirty="0" smtClean="0"/>
              <a:t>Eddy current damping of magnetic pulse</a:t>
            </a:r>
            <a:endParaRPr lang="en-US" dirty="0"/>
          </a:p>
        </p:txBody>
      </p:sp>
      <p:sp>
        <p:nvSpPr>
          <p:cNvPr id="3" name="Slide Number Placeholder 2"/>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45</a:t>
            </a:fld>
            <a:endParaRPr lang="de-DE" dirty="0">
              <a:solidFill>
                <a:srgbClr val="000000"/>
              </a:solidFill>
            </a:endParaRPr>
          </a:p>
        </p:txBody>
      </p:sp>
      <mc:AlternateContent xmlns:mc="http://schemas.openxmlformats.org/markup-compatibility/2006" xmlns:a14="http://schemas.microsoft.com/office/drawing/2010/main">
        <mc:Choice Requires="a14">
          <p:sp>
            <p:nvSpPr>
              <p:cNvPr id="7" name="Content Placeholder 6"/>
              <p:cNvSpPr>
                <a:spLocks noGrp="1"/>
              </p:cNvSpPr>
              <p:nvPr>
                <p:ph idx="1"/>
              </p:nvPr>
            </p:nvSpPr>
            <p:spPr>
              <a:xfrm>
                <a:off x="4655362" y="1027736"/>
                <a:ext cx="3706587" cy="3827178"/>
              </a:xfrm>
            </p:spPr>
            <p:txBody>
              <a:bodyPr/>
              <a:lstStyle/>
              <a:p>
                <a:r>
                  <a:rPr lang="en-US" dirty="0" smtClean="0"/>
                  <a:t>Exist off the shelf without substrate down to </a:t>
                </a:r>
                <a14:m>
                  <m:oMath xmlns:m="http://schemas.openxmlformats.org/officeDocument/2006/math">
                    <m:r>
                      <a:rPr lang="en-US" i="1">
                        <a:latin typeface="Cambria Math" panose="02040503050406030204" pitchFamily="18" charset="0"/>
                      </a:rPr>
                      <m:t>1</m:t>
                    </m:r>
                    <m:r>
                      <a:rPr lang="en-US" b="0" i="1" smtClean="0">
                        <a:latin typeface="Cambria Math" panose="02040503050406030204" pitchFamily="18" charset="0"/>
                      </a:rPr>
                      <m:t>7</m:t>
                    </m:r>
                    <m:r>
                      <m:rPr>
                        <m:sty m:val="p"/>
                      </m:rPr>
                      <a:rPr lang="en-US" b="0" i="0" smtClean="0">
                        <a:latin typeface="Cambria Math" panose="02040503050406030204" pitchFamily="18" charset="0"/>
                      </a:rPr>
                      <m:t>μm</m:t>
                    </m:r>
                    <m:r>
                      <a:rPr lang="en-US" b="0" i="1" smtClean="0">
                        <a:latin typeface="Cambria Math" panose="02040503050406030204" pitchFamily="18" charset="0"/>
                      </a:rPr>
                      <m:t> </m:t>
                    </m:r>
                  </m:oMath>
                </a14:m>
                <a:endParaRPr lang="en-US" b="0" dirty="0" smtClean="0"/>
              </a:p>
              <a:p>
                <a:r>
                  <a:rPr lang="en-US" dirty="0" smtClean="0"/>
                  <a:t>Still considerable damping of magnetic pulse possible</a:t>
                </a:r>
              </a:p>
              <a:p>
                <a:r>
                  <a:rPr lang="en-US" dirty="0" smtClean="0"/>
                  <a:t>Tests requires</a:t>
                </a:r>
              </a:p>
              <a:p>
                <a:r>
                  <a:rPr lang="en-US" dirty="0" smtClean="0"/>
                  <a:t>Alternative one dimensional wires </a:t>
                </a:r>
                <a:br>
                  <a:rPr lang="en-US" dirty="0" smtClean="0"/>
                </a:br>
                <a:r>
                  <a:rPr lang="en-US" dirty="0" smtClean="0"/>
                  <a:t>(carbon fibers / tungsten)</a:t>
                </a:r>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xfrm>
                <a:off x="4655362" y="1027736"/>
                <a:ext cx="3706587" cy="3827178"/>
              </a:xfrm>
              <a:blipFill>
                <a:blip r:embed="rId2"/>
                <a:stretch>
                  <a:fillRect l="-3289" t="-1595" r="-658"/>
                </a:stretch>
              </a:blipFill>
            </p:spPr>
            <p:txBody>
              <a:bodyPr/>
              <a:lstStyle/>
              <a:p>
                <a:r>
                  <a:rPr lang="en-US">
                    <a:noFill/>
                  </a:rPr>
                  <a:t> </a:t>
                </a:r>
              </a:p>
            </p:txBody>
          </p:sp>
        </mc:Fallback>
      </mc:AlternateContent>
      <p:pic>
        <p:nvPicPr>
          <p:cNvPr id="6" name="Content Placeholder 5" descr="Screen Clipping"/>
          <p:cNvPicPr>
            <a:picLocks noGrp="1" noChangeAspect="1"/>
          </p:cNvPicPr>
          <p:nvPr>
            <p:ph idx="10"/>
          </p:nvPr>
        </p:nvPicPr>
        <p:blipFill>
          <a:blip r:embed="rId3" cstate="screen">
            <a:extLst>
              <a:ext uri="{28A0092B-C50C-407E-A947-70E740481C1C}">
                <a14:useLocalDpi xmlns:a14="http://schemas.microsoft.com/office/drawing/2010/main"/>
              </a:ext>
            </a:extLst>
          </a:blip>
          <a:stretch>
            <a:fillRect/>
          </a:stretch>
        </p:blipFill>
        <p:spPr>
          <a:xfrm>
            <a:off x="422647" y="2485520"/>
            <a:ext cx="4017169" cy="2556380"/>
          </a:xfrm>
        </p:spPr>
      </p:pic>
      <p:pic>
        <p:nvPicPr>
          <p:cNvPr id="1028" name="Picture 4" descr="Photo:Thermal protection sheet (Graphite Sheet (PGS)/PGS applied products/NASBI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13466" y="838797"/>
            <a:ext cx="1550194" cy="1028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128614"/>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sz="quarter" idx="13"/>
              </p:nvPr>
            </p:nvSpPr>
            <p:spPr>
              <a:xfrm>
                <a:off x="234375" y="1226410"/>
                <a:ext cx="3764358" cy="2483880"/>
              </a:xfrm>
              <a:solidFill>
                <a:schemeClr val="bg1"/>
              </a:solidFill>
            </p:spPr>
            <p:txBody>
              <a:bodyPr/>
              <a:lstStyle/>
              <a:p>
                <a:pPr marL="265113" indent="-265113"/>
                <a:r>
                  <a:rPr lang="en-US" sz="2000" dirty="0" smtClean="0"/>
                  <a:t>Characterization of potential electrode material with </a:t>
                </a:r>
                <a:br>
                  <a:rPr lang="en-US" sz="2000" dirty="0" smtClean="0"/>
                </a:br>
                <a:r>
                  <a:rPr lang="en-US" sz="2000" dirty="0" smtClean="0"/>
                  <a:t>positrons and muons</a:t>
                </a:r>
              </a:p>
              <a:p>
                <a:pPr marL="0" indent="0">
                  <a:buNone/>
                </a:pPr>
                <a:r>
                  <a:rPr lang="en-US" sz="2000" dirty="0" smtClean="0"/>
                  <a:t/>
                </a:r>
                <a:br>
                  <a:rPr lang="en-US" sz="2000" dirty="0" smtClean="0"/>
                </a:b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5</m:t>
                      </m:r>
                      <m:r>
                        <a:rPr lang="en-US" sz="2000" b="0" i="1" dirty="0" smtClean="0">
                          <a:latin typeface="Cambria Math" panose="02040503050406030204" pitchFamily="18" charset="0"/>
                        </a:rPr>
                        <m:t>0</m:t>
                      </m:r>
                      <m:r>
                        <a:rPr lang="en-US" sz="2000" b="0" i="1" dirty="0" smtClean="0">
                          <a:latin typeface="Cambria Math" panose="02040503050406030204" pitchFamily="18" charset="0"/>
                        </a:rPr>
                        <m:t> </m:t>
                      </m:r>
                      <m:r>
                        <m:rPr>
                          <m:sty m:val="p"/>
                        </m:rPr>
                        <a:rPr lang="en-US" sz="2000">
                          <a:latin typeface="Cambria Math" panose="02040503050406030204" pitchFamily="18" charset="0"/>
                        </a:rPr>
                        <m:t>MeV</m:t>
                      </m:r>
                      <m:r>
                        <a:rPr lang="en-US" sz="2000" i="1" dirty="0" smtClean="0">
                          <a:latin typeface="Cambria Math" panose="02040503050406030204" pitchFamily="18" charset="0"/>
                        </a:rPr>
                        <m:t>/</m:t>
                      </m:r>
                      <m:r>
                        <a:rPr lang="en-US" sz="2000" i="1">
                          <a:latin typeface="Cambria Math" panose="02040503050406030204" pitchFamily="18" charset="0"/>
                        </a:rPr>
                        <m:t>𝑐</m:t>
                      </m:r>
                      <m:r>
                        <a:rPr lang="en-US" sz="2000" b="0" i="1" smtClean="0">
                          <a:latin typeface="Cambria Math" panose="02040503050406030204" pitchFamily="18" charset="0"/>
                        </a:rPr>
                        <m:t>&lt;</m:t>
                      </m:r>
                      <m:r>
                        <a:rPr lang="en-US" sz="2000" b="0" i="1" smtClean="0">
                          <a:latin typeface="Cambria Math" panose="02040503050406030204" pitchFamily="18" charset="0"/>
                        </a:rPr>
                        <m:t>𝑝</m:t>
                      </m:r>
                      <m:r>
                        <a:rPr lang="en-US" sz="2000" b="0" i="1" smtClean="0">
                          <a:latin typeface="Cambria Math" panose="02040503050406030204" pitchFamily="18" charset="0"/>
                        </a:rPr>
                        <m:t>&lt;</m:t>
                      </m:r>
                      <m:r>
                        <a:rPr lang="en-US" sz="2000" b="0" i="1" smtClean="0">
                          <a:latin typeface="Cambria Math" panose="02040503050406030204" pitchFamily="18" charset="0"/>
                        </a:rPr>
                        <m:t>145</m:t>
                      </m:r>
                      <m:r>
                        <a:rPr lang="en-US" sz="2000" b="0" i="1" smtClean="0">
                          <a:latin typeface="Cambria Math" panose="02040503050406030204" pitchFamily="18" charset="0"/>
                        </a:rPr>
                        <m:t> </m:t>
                      </m:r>
                      <m:r>
                        <m:rPr>
                          <m:sty m:val="p"/>
                        </m:rPr>
                        <a:rPr lang="en-US" sz="2000" b="0" i="0" smtClean="0">
                          <a:latin typeface="Cambria Math" panose="02040503050406030204" pitchFamily="18" charset="0"/>
                        </a:rPr>
                        <m:t>MeV</m:t>
                      </m:r>
                      <m:r>
                        <a:rPr lang="en-US" sz="2000" b="0" i="1" smtClean="0">
                          <a:latin typeface="Cambria Math" panose="02040503050406030204" pitchFamily="18" charset="0"/>
                        </a:rPr>
                        <m:t>/</m:t>
                      </m:r>
                      <m:r>
                        <a:rPr lang="en-US" sz="2000" b="0" i="1" smtClean="0">
                          <a:latin typeface="Cambria Math" panose="02040503050406030204" pitchFamily="18" charset="0"/>
                        </a:rPr>
                        <m:t>𝑐</m:t>
                      </m:r>
                    </m:oMath>
                  </m:oMathPara>
                </a14:m>
                <a:endParaRPr lang="en-US" sz="2000" dirty="0" smtClean="0"/>
              </a:p>
              <a:p>
                <a:pPr marL="265113" indent="-265113"/>
                <a:endParaRPr lang="en-US" sz="2000" dirty="0" smtClean="0"/>
              </a:p>
            </p:txBody>
          </p:sp>
        </mc:Choice>
        <mc:Fallback xmlns="">
          <p:sp>
            <p:nvSpPr>
              <p:cNvPr id="2" name="Content Placeholder 1"/>
              <p:cNvSpPr>
                <a:spLocks noGrp="1" noRot="1" noChangeAspect="1" noMove="1" noResize="1" noEditPoints="1" noAdjustHandles="1" noChangeArrowheads="1" noChangeShapeType="1" noTextEdit="1"/>
              </p:cNvSpPr>
              <p:nvPr>
                <p:ph sz="quarter" idx="13"/>
              </p:nvPr>
            </p:nvSpPr>
            <p:spPr>
              <a:xfrm>
                <a:off x="234375" y="1226410"/>
                <a:ext cx="3764358" cy="2483880"/>
              </a:xfrm>
              <a:blipFill>
                <a:blip r:embed="rId3"/>
                <a:stretch>
                  <a:fillRect l="-3883" t="-2941"/>
                </a:stretch>
              </a:blipFill>
            </p:spPr>
            <p:txBody>
              <a:bodyPr/>
              <a:lstStyle/>
              <a:p>
                <a:r>
                  <a:rPr lang="en-US">
                    <a:noFill/>
                  </a:rPr>
                  <a:t> </a:t>
                </a:r>
              </a:p>
            </p:txBody>
          </p:sp>
        </mc:Fallback>
      </mc:AlternateContent>
      <p:sp>
        <p:nvSpPr>
          <p:cNvPr id="3" name="Title 2"/>
          <p:cNvSpPr>
            <a:spLocks noGrp="1"/>
          </p:cNvSpPr>
          <p:nvPr>
            <p:ph type="title"/>
          </p:nvPr>
        </p:nvSpPr>
        <p:spPr>
          <a:xfrm>
            <a:off x="2077200" y="91664"/>
            <a:ext cx="6708025" cy="381375"/>
          </a:xfrm>
        </p:spPr>
        <p:txBody>
          <a:bodyPr/>
          <a:lstStyle/>
          <a:p>
            <a:r>
              <a:rPr lang="en-US" dirty="0" smtClean="0"/>
              <a:t>Multiple scattering measurement on carbon</a:t>
            </a:r>
            <a:endParaRPr lang="en-US" dirty="0"/>
          </a:p>
        </p:txBody>
      </p:sp>
      <p:sp>
        <p:nvSpPr>
          <p:cNvPr id="5" name="Slide Number Placeholder 4"/>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46</a:t>
            </a:fld>
            <a:endParaRPr lang="de-DE" dirty="0">
              <a:solidFill>
                <a:srgbClr val="000000"/>
              </a:solidFill>
            </a:endParaRP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92972" y="799192"/>
            <a:ext cx="4256125" cy="3192094"/>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8" name="TextBox 7"/>
              <p:cNvSpPr txBox="1"/>
              <p:nvPr/>
            </p:nvSpPr>
            <p:spPr>
              <a:xfrm>
                <a:off x="4588531" y="3110105"/>
                <a:ext cx="1259840" cy="243826"/>
              </a:xfrm>
              <a:prstGeom prst="wedgeRoundRectCallout">
                <a:avLst>
                  <a:gd name="adj1" fmla="val 49510"/>
                  <a:gd name="adj2" fmla="val -433490"/>
                  <a:gd name="adj3" fmla="val 16667"/>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Humanst521 Lt BT" panose="020B0402020204020304" pitchFamily="34" charset="0"/>
                    <a:cs typeface="Franklin Gothic Book"/>
                  </a:rPr>
                  <a:t>Carbon foil </a:t>
                </a:r>
                <a14:m>
                  <m:oMath xmlns:m="http://schemas.openxmlformats.org/officeDocument/2006/math">
                    <m:r>
                      <a:rPr lang="en-US" sz="1400" i="1" kern="1000" spc="30">
                        <a:solidFill>
                          <a:schemeClr val="tx1">
                            <a:lumMod val="85000"/>
                            <a:lumOff val="15000"/>
                          </a:schemeClr>
                        </a:solidFill>
                        <a:latin typeface="Cambria Math" panose="02040503050406030204" pitchFamily="18" charset="0"/>
                        <a:cs typeface="Franklin Gothic Book"/>
                      </a:rPr>
                      <m:t>1</m:t>
                    </m:r>
                    <m:r>
                      <a:rPr lang="en-US" sz="1400" b="0" i="1" kern="1000" spc="30" smtClean="0">
                        <a:solidFill>
                          <a:schemeClr val="tx1">
                            <a:lumMod val="85000"/>
                            <a:lumOff val="15000"/>
                          </a:schemeClr>
                        </a:solidFill>
                        <a:latin typeface="Cambria Math" panose="02040503050406030204" pitchFamily="18" charset="0"/>
                        <a:cs typeface="Franklin Gothic Book"/>
                      </a:rPr>
                      <m:t>7</m:t>
                    </m:r>
                    <m:r>
                      <a:rPr lang="en-US" sz="1400" b="0" i="1" kern="1000" spc="30" smtClean="0">
                        <a:solidFill>
                          <a:schemeClr val="tx1">
                            <a:lumMod val="85000"/>
                            <a:lumOff val="15000"/>
                          </a:schemeClr>
                        </a:solidFill>
                        <a:latin typeface="Cambria Math" panose="02040503050406030204" pitchFamily="18" charset="0"/>
                        <a:cs typeface="Franklin Gothic Book"/>
                      </a:rPr>
                      <m:t>𝜇</m:t>
                    </m:r>
                  </m:oMath>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588531" y="3110105"/>
                <a:ext cx="1259840" cy="243826"/>
              </a:xfrm>
              <a:prstGeom prst="wedgeRoundRectCallout">
                <a:avLst>
                  <a:gd name="adj1" fmla="val 49510"/>
                  <a:gd name="adj2" fmla="val -433490"/>
                  <a:gd name="adj3" fmla="val 16667"/>
                </a:avLst>
              </a:prstGeom>
              <a:blipFill>
                <a:blip r:embed="rId5"/>
                <a:stretch>
                  <a:fillRect l="-7767" b="-8247"/>
                </a:stretch>
              </a:blipFill>
            </p:spPr>
            <p:txBody>
              <a:bodyPr/>
              <a:lstStyle/>
              <a:p>
                <a:r>
                  <a:rPr lang="en-US">
                    <a:noFill/>
                  </a:rPr>
                  <a:t> </a:t>
                </a:r>
              </a:p>
            </p:txBody>
          </p:sp>
        </mc:Fallback>
      </mc:AlternateContent>
      <p:sp>
        <p:nvSpPr>
          <p:cNvPr id="20" name="TextBox 19"/>
          <p:cNvSpPr txBox="1"/>
          <p:nvPr/>
        </p:nvSpPr>
        <p:spPr>
          <a:xfrm>
            <a:off x="6172297" y="3085707"/>
            <a:ext cx="756228" cy="243826"/>
          </a:xfrm>
          <a:prstGeom prst="wedgeRoundRectCallout">
            <a:avLst>
              <a:gd name="adj1" fmla="val -23608"/>
              <a:gd name="adj2" fmla="val -448990"/>
              <a:gd name="adj3" fmla="val 16667"/>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Humanst521 Lt BT" panose="020B0402020204020304" pitchFamily="34" charset="0"/>
                <a:cs typeface="Franklin Gothic Book"/>
              </a:rPr>
              <a:t>MuPIX10</a:t>
            </a:r>
          </a:p>
        </p:txBody>
      </p:sp>
      <p:sp>
        <p:nvSpPr>
          <p:cNvPr id="21" name="TextBox 20"/>
          <p:cNvSpPr txBox="1"/>
          <p:nvPr/>
        </p:nvSpPr>
        <p:spPr>
          <a:xfrm>
            <a:off x="7048252" y="839023"/>
            <a:ext cx="1189595" cy="243826"/>
          </a:xfrm>
          <a:prstGeom prst="wedgeRoundRectCallout">
            <a:avLst>
              <a:gd name="adj1" fmla="val -39053"/>
              <a:gd name="adj2" fmla="val 364743"/>
              <a:gd name="adj3" fmla="val 16667"/>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Humanst521 Lt BT" panose="020B0402020204020304" pitchFamily="34" charset="0"/>
                <a:cs typeface="Franklin Gothic Book"/>
              </a:rPr>
              <a:t>Exit scintillator</a:t>
            </a:r>
          </a:p>
        </p:txBody>
      </p:sp>
      <p:pic>
        <p:nvPicPr>
          <p:cNvPr id="23" name="Google Shape;495;p45"/>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2" y="3085706"/>
            <a:ext cx="4045172" cy="1838413"/>
          </a:xfrm>
          <a:prstGeom prst="rect">
            <a:avLst/>
          </a:prstGeom>
          <a:noFill/>
          <a:ln>
            <a:noFill/>
          </a:ln>
        </p:spPr>
      </p:pic>
      <p:pic>
        <p:nvPicPr>
          <p:cNvPr id="4" name="Picture 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81454" y="2053427"/>
            <a:ext cx="4080019" cy="2588958"/>
          </a:xfrm>
          <a:prstGeom prst="rect">
            <a:avLst/>
          </a:prstGeom>
          <a:ln>
            <a:noFill/>
          </a:ln>
          <a:effectLst>
            <a:outerShdw blurRad="292100" dist="139700" dir="2700000" algn="tl" rotWithShape="0">
              <a:srgbClr val="333333">
                <a:alpha val="65000"/>
              </a:srgbClr>
            </a:outerShdw>
          </a:effectLst>
        </p:spPr>
      </p:pic>
      <p:cxnSp>
        <p:nvCxnSpPr>
          <p:cNvPr id="7" name="Straight Arrow Connector 6"/>
          <p:cNvCxnSpPr/>
          <p:nvPr/>
        </p:nvCxnSpPr>
        <p:spPr bwMode="auto">
          <a:xfrm flipV="1">
            <a:off x="3099406" y="2322127"/>
            <a:ext cx="1085850" cy="73112"/>
          </a:xfrm>
          <a:prstGeom prst="straightConnector1">
            <a:avLst/>
          </a:prstGeom>
          <a:ln w="38100" cap="rnd">
            <a:solidFill>
              <a:srgbClr val="C50006"/>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11" name="TextBox 10"/>
          <p:cNvSpPr txBox="1"/>
          <p:nvPr/>
        </p:nvSpPr>
        <p:spPr>
          <a:xfrm>
            <a:off x="4940300" y="3110105"/>
            <a:ext cx="65" cy="220381"/>
          </a:xfrm>
          <a:prstGeom prst="rect">
            <a:avLst/>
          </a:prstGeom>
          <a:solidFill>
            <a:schemeClr val="bg1"/>
          </a:solidFill>
        </p:spPr>
        <p:txBody>
          <a:bodyPr wrap="none" lIns="0" tIns="0" rIns="0" bIns="0" rtlCol="0" anchor="t" anchorCtr="0">
            <a:spAutoFit/>
          </a:bodyPr>
          <a:lstStyle/>
          <a:p>
            <a:pPr>
              <a:lnSpc>
                <a:spcPct val="110000"/>
              </a:lnSpc>
              <a:spcBef>
                <a:spcPts val="0"/>
              </a:spcBef>
            </a:pPr>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p:sp>
        <p:nvSpPr>
          <p:cNvPr id="12" name="TextBox 11"/>
          <p:cNvSpPr txBox="1"/>
          <p:nvPr/>
        </p:nvSpPr>
        <p:spPr>
          <a:xfrm>
            <a:off x="3438525" y="2053427"/>
            <a:ext cx="65" cy="225126"/>
          </a:xfrm>
          <a:prstGeom prst="rect">
            <a:avLst/>
          </a:prstGeom>
          <a:solidFill>
            <a:schemeClr val="bg1"/>
          </a:solidFill>
        </p:spPr>
        <p:txBody>
          <a:bodyPr wrap="none" lIns="0" tIns="0" rIns="0" bIns="0" rtlCol="0" anchor="t" anchorCtr="0">
            <a:spAutoFit/>
          </a:bodyPr>
          <a:lstStyle/>
          <a:p>
            <a:pPr>
              <a:lnSpc>
                <a:spcPct val="110000"/>
              </a:lnSpc>
              <a:spcBef>
                <a:spcPts val="0"/>
              </a:spcBef>
            </a:pPr>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AlternateContent xmlns:mc="http://schemas.openxmlformats.org/markup-compatibility/2006" xmlns:a14="http://schemas.microsoft.com/office/drawing/2010/main">
        <mc:Choice Requires="a14">
          <p:sp>
            <p:nvSpPr>
              <p:cNvPr id="13" name="TextBox 12"/>
              <p:cNvSpPr txBox="1"/>
              <p:nvPr/>
            </p:nvSpPr>
            <p:spPr>
              <a:xfrm rot="21384458">
                <a:off x="3250608" y="2085139"/>
                <a:ext cx="533992"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p>
                        <m:sSupPr>
                          <m:ctrlPr>
                            <a:rPr lang="en-US" sz="1400" b="0" i="1" kern="1000" spc="30" smtClean="0">
                              <a:solidFill>
                                <a:srgbClr val="C50006"/>
                              </a:solidFill>
                              <a:latin typeface="Cambria Math" panose="02040503050406030204" pitchFamily="18" charset="0"/>
                              <a:cs typeface="Franklin Gothic Book"/>
                            </a:rPr>
                          </m:ctrlPr>
                        </m:sSupPr>
                        <m:e>
                          <m:r>
                            <a:rPr lang="en-US" sz="1400" b="0" i="1" kern="1000" spc="30" smtClean="0">
                              <a:solidFill>
                                <a:srgbClr val="C50006"/>
                              </a:solidFill>
                              <a:latin typeface="Cambria Math" panose="02040503050406030204" pitchFamily="18" charset="0"/>
                              <a:cs typeface="Franklin Gothic Book"/>
                            </a:rPr>
                            <m:t>𝜇</m:t>
                          </m:r>
                        </m:e>
                        <m:sup>
                          <m:r>
                            <a:rPr lang="en-US" sz="1400" b="0" i="1" kern="1000" spc="30" smtClean="0">
                              <a:solidFill>
                                <a:srgbClr val="C50006"/>
                              </a:solidFill>
                              <a:latin typeface="Cambria Math" panose="02040503050406030204" pitchFamily="18" charset="0"/>
                              <a:cs typeface="Franklin Gothic Book"/>
                            </a:rPr>
                            <m:t>+</m:t>
                          </m:r>
                        </m:sup>
                      </m:sSup>
                      <m:r>
                        <a:rPr lang="de-CH" sz="1400" b="0" i="1" kern="1000" spc="30" smtClean="0">
                          <a:solidFill>
                            <a:srgbClr val="C50006"/>
                          </a:solidFill>
                          <a:latin typeface="Cambria Math" panose="02040503050406030204" pitchFamily="18" charset="0"/>
                          <a:cs typeface="Franklin Gothic Book"/>
                        </a:rPr>
                        <m:t>, </m:t>
                      </m:r>
                      <m:sSup>
                        <m:sSupPr>
                          <m:ctrlPr>
                            <a:rPr lang="en-US" sz="1400" b="0" i="1" kern="1000" spc="30" smtClean="0">
                              <a:solidFill>
                                <a:srgbClr val="C50006"/>
                              </a:solidFill>
                              <a:latin typeface="Cambria Math" panose="02040503050406030204" pitchFamily="18" charset="0"/>
                              <a:cs typeface="Franklin Gothic Book"/>
                            </a:rPr>
                          </m:ctrlPr>
                        </m:sSupPr>
                        <m:e>
                          <m:r>
                            <a:rPr lang="de-CH" sz="1400" b="0" i="1" kern="1000" spc="30" smtClean="0">
                              <a:solidFill>
                                <a:srgbClr val="C50006"/>
                              </a:solidFill>
                              <a:latin typeface="Cambria Math" panose="02040503050406030204" pitchFamily="18" charset="0"/>
                              <a:cs typeface="Franklin Gothic Book"/>
                            </a:rPr>
                            <m:t>𝑒</m:t>
                          </m:r>
                        </m:e>
                        <m:sup>
                          <m:r>
                            <a:rPr lang="en-US" sz="1400" b="0" i="1" kern="1000" spc="30" smtClean="0">
                              <a:solidFill>
                                <a:srgbClr val="C50006"/>
                              </a:solidFill>
                              <a:latin typeface="Cambria Math" panose="02040503050406030204" pitchFamily="18" charset="0"/>
                              <a:cs typeface="Franklin Gothic Book"/>
                            </a:rPr>
                            <m:t>+</m:t>
                          </m:r>
                        </m:sup>
                      </m:sSup>
                    </m:oMath>
                  </m:oMathPara>
                </a14:m>
                <a:endParaRPr lang="en-US" sz="1400" kern="1000" spc="30" dirty="0" err="1" smtClean="0">
                  <a:solidFill>
                    <a:srgbClr val="C50006"/>
                  </a:solidFill>
                  <a:latin typeface="Humanst521 Lt BT" panose="020B0402020204020304" pitchFamily="34" charset="0"/>
                  <a:cs typeface="Franklin Gothic Book"/>
                </a:endParaRPr>
              </a:p>
            </p:txBody>
          </p:sp>
        </mc:Choice>
        <mc:Fallback xmlns="">
          <p:sp>
            <p:nvSpPr>
              <p:cNvPr id="13" name="TextBox 12"/>
              <p:cNvSpPr txBox="1">
                <a:spLocks noRot="1" noChangeAspect="1" noMove="1" noResize="1" noEditPoints="1" noAdjustHandles="1" noChangeArrowheads="1" noChangeShapeType="1" noTextEdit="1"/>
              </p:cNvSpPr>
              <p:nvPr/>
            </p:nvSpPr>
            <p:spPr>
              <a:xfrm rot="21384458">
                <a:off x="3250608" y="2085139"/>
                <a:ext cx="533992" cy="236988"/>
              </a:xfrm>
              <a:prstGeom prst="rect">
                <a:avLst/>
              </a:prstGeom>
              <a:blipFill>
                <a:blip r:embed="rId8"/>
                <a:stretch>
                  <a:fillRect l="-6667" b="-15556"/>
                </a:stretch>
              </a:blipFill>
            </p:spPr>
            <p:txBody>
              <a:bodyPr/>
              <a:lstStyle/>
              <a:p>
                <a:r>
                  <a:rPr lang="en-US">
                    <a:noFill/>
                  </a:rPr>
                  <a:t> </a:t>
                </a:r>
              </a:p>
            </p:txBody>
          </p:sp>
        </mc:Fallback>
      </mc:AlternateContent>
    </p:spTree>
    <p:extLst>
      <p:ext uri="{BB962C8B-B14F-4D97-AF65-F5344CB8AC3E}">
        <p14:creationId xmlns:p14="http://schemas.microsoft.com/office/powerpoint/2010/main" val="8928720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Muon dipole moments and frequencies</a:t>
            </a:r>
            <a:endParaRPr lang="en-US" dirty="0"/>
          </a:p>
        </p:txBody>
      </p:sp>
      <p:sp>
        <p:nvSpPr>
          <p:cNvPr id="4" name="Slide Number Placeholder 3"/>
          <p:cNvSpPr>
            <a:spLocks noGrp="1"/>
          </p:cNvSpPr>
          <p:nvPr>
            <p:ph type="sldNum" sz="quarter" idx="16"/>
          </p:nvPr>
        </p:nvSpPr>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5</a:t>
            </a:fld>
            <a:endParaRPr lang="de-DE" dirty="0">
              <a:latin typeface="Humanst521 BT" panose="020B0602020204020204" pitchFamily="34" charset="0"/>
            </a:endParaRPr>
          </a:p>
        </p:txBody>
      </p:sp>
      <p:cxnSp>
        <p:nvCxnSpPr>
          <p:cNvPr id="5" name="Straight Connector 4"/>
          <p:cNvCxnSpPr/>
          <p:nvPr/>
        </p:nvCxnSpPr>
        <p:spPr bwMode="auto">
          <a:xfrm>
            <a:off x="4696682" y="3287295"/>
            <a:ext cx="3482934" cy="943848"/>
          </a:xfrm>
          <a:prstGeom prst="line">
            <a:avLst/>
          </a:prstGeom>
          <a:ln w="12700" cap="rnd">
            <a:solidFill>
              <a:schemeClr val="bg2">
                <a:lumMod val="60000"/>
                <a:lumOff val="40000"/>
              </a:schemeClr>
            </a:solidFill>
            <a:prstDash val="sysDash"/>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6" name="Rectangle 5"/>
              <p:cNvSpPr/>
              <p:nvPr/>
            </p:nvSpPr>
            <p:spPr>
              <a:xfrm>
                <a:off x="1501488" y="599625"/>
                <a:ext cx="6231529" cy="740972"/>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a:latin typeface="Cambria Math"/>
                            </a:rPr>
                            <m:t>+</m:t>
                          </m:r>
                          <m:d>
                            <m:dPr>
                              <m:ctrlPr>
                                <a:rPr lang="en-US" i="1" smtClean="0">
                                  <a:solidFill>
                                    <a:schemeClr val="bg1">
                                      <a:lumMod val="65000"/>
                                    </a:schemeClr>
                                  </a:solidFill>
                                  <a:latin typeface="Cambria Math" panose="02040503050406030204" pitchFamily="18" charset="0"/>
                                </a:rPr>
                              </m:ctrlPr>
                            </m:dPr>
                            <m:e>
                              <m:f>
                                <m:fPr>
                                  <m:ctrlPr>
                                    <a:rPr lang="en-US" i="1">
                                      <a:solidFill>
                                        <a:schemeClr val="bg1">
                                          <a:lumMod val="65000"/>
                                        </a:schemeClr>
                                      </a:solidFill>
                                      <a:latin typeface="Cambria Math" panose="02040503050406030204" pitchFamily="18" charset="0"/>
                                    </a:rPr>
                                  </m:ctrlPr>
                                </m:fPr>
                                <m:num>
                                  <m:r>
                                    <a:rPr lang="en-US" i="1">
                                      <a:solidFill>
                                        <a:schemeClr val="bg1">
                                          <a:lumMod val="65000"/>
                                        </a:schemeClr>
                                      </a:solidFill>
                                      <a:latin typeface="Cambria Math"/>
                                    </a:rPr>
                                    <m:t>1</m:t>
                                  </m:r>
                                </m:num>
                                <m:den>
                                  <m:sSup>
                                    <m:sSupPr>
                                      <m:ctrlPr>
                                        <a:rPr lang="en-US" b="0" i="1" smtClean="0">
                                          <a:solidFill>
                                            <a:schemeClr val="bg1">
                                              <a:lumMod val="65000"/>
                                            </a:schemeClr>
                                          </a:solidFill>
                                          <a:latin typeface="Cambria Math" panose="02040503050406030204" pitchFamily="18" charset="0"/>
                                        </a:rPr>
                                      </m:ctrlPr>
                                    </m:sSupPr>
                                    <m:e>
                                      <m:r>
                                        <a:rPr lang="en-US" b="0" i="1" smtClean="0">
                                          <a:solidFill>
                                            <a:schemeClr val="bg1">
                                              <a:lumMod val="65000"/>
                                            </a:schemeClr>
                                          </a:solidFill>
                                          <a:latin typeface="Cambria Math" panose="02040503050406030204" pitchFamily="18" charset="0"/>
                                        </a:rPr>
                                        <m:t>𝛾</m:t>
                                      </m:r>
                                    </m:e>
                                    <m:sup>
                                      <m:r>
                                        <a:rPr lang="en-US" b="0" i="1" smtClean="0">
                                          <a:solidFill>
                                            <a:schemeClr val="bg1">
                                              <a:lumMod val="65000"/>
                                            </a:schemeClr>
                                          </a:solidFill>
                                          <a:latin typeface="Cambria Math" panose="02040503050406030204" pitchFamily="18" charset="0"/>
                                        </a:rPr>
                                        <m:t>2</m:t>
                                      </m:r>
                                    </m:sup>
                                  </m:sSup>
                                  <m:r>
                                    <a:rPr lang="en-US" b="0" i="1" smtClean="0">
                                      <a:solidFill>
                                        <a:schemeClr val="bg1">
                                          <a:lumMod val="65000"/>
                                        </a:schemeClr>
                                      </a:solidFill>
                                      <a:latin typeface="Cambria Math" panose="02040503050406030204" pitchFamily="18" charset="0"/>
                                    </a:rPr>
                                    <m:t> −1</m:t>
                                  </m:r>
                                </m:den>
                              </m:f>
                              <m:r>
                                <a:rPr lang="en-US" i="1">
                                  <a:solidFill>
                                    <a:schemeClr val="bg1">
                                      <a:lumMod val="65000"/>
                                    </a:schemeClr>
                                  </a:solidFill>
                                  <a:latin typeface="Cambria Math"/>
                                </a:rPr>
                                <m:t>−</m:t>
                              </m:r>
                              <m:r>
                                <a:rPr lang="en-US" i="1">
                                  <a:solidFill>
                                    <a:schemeClr val="bg1">
                                      <a:lumMod val="65000"/>
                                    </a:schemeClr>
                                  </a:solidFill>
                                  <a:latin typeface="Cambria Math"/>
                                </a:rPr>
                                <m:t>𝑎</m:t>
                              </m:r>
                              <m:r>
                                <a:rPr lang="en-US" i="1">
                                  <a:solidFill>
                                    <a:schemeClr val="bg1">
                                      <a:lumMod val="65000"/>
                                    </a:schemeClr>
                                  </a:solidFill>
                                  <a:latin typeface="Cambria Math"/>
                                </a:rPr>
                                <m:t> </m:t>
                              </m:r>
                            </m:e>
                          </m:d>
                          <m:f>
                            <m:fPr>
                              <m:ctrlPr>
                                <a:rPr lang="en-US" i="1">
                                  <a:solidFill>
                                    <a:schemeClr val="bg1">
                                      <a:lumMod val="65000"/>
                                    </a:schemeClr>
                                  </a:solidFill>
                                  <a:latin typeface="Cambria Math" panose="02040503050406030204" pitchFamily="18" charset="0"/>
                                </a:rPr>
                              </m:ctrlPr>
                            </m:fPr>
                            <m:num>
                              <m:acc>
                                <m:accPr>
                                  <m:chr m:val="⃗"/>
                                  <m:ctrlPr>
                                    <a:rPr lang="en-US" i="1">
                                      <a:solidFill>
                                        <a:schemeClr val="bg1">
                                          <a:lumMod val="65000"/>
                                        </a:schemeClr>
                                      </a:solidFill>
                                      <a:latin typeface="Cambria Math" panose="02040503050406030204" pitchFamily="18" charset="0"/>
                                    </a:rPr>
                                  </m:ctrlPr>
                                </m:accPr>
                                <m:e>
                                  <m:r>
                                    <a:rPr lang="en-US" i="1">
                                      <a:solidFill>
                                        <a:schemeClr val="bg1">
                                          <a:lumMod val="65000"/>
                                        </a:schemeClr>
                                      </a:solidFill>
                                      <a:latin typeface="Cambria Math"/>
                                    </a:rPr>
                                    <m:t>𝛽</m:t>
                                  </m:r>
                                </m:e>
                              </m:acc>
                              <m:r>
                                <a:rPr lang="en-US" i="1">
                                  <a:solidFill>
                                    <a:schemeClr val="bg1">
                                      <a:lumMod val="65000"/>
                                    </a:schemeClr>
                                  </a:solidFill>
                                  <a:latin typeface="Cambria Math"/>
                                </a:rPr>
                                <m:t>×</m:t>
                              </m:r>
                              <m:acc>
                                <m:accPr>
                                  <m:chr m:val="⃗"/>
                                  <m:ctrlPr>
                                    <a:rPr lang="en-US" i="1">
                                      <a:solidFill>
                                        <a:schemeClr val="bg1">
                                          <a:lumMod val="65000"/>
                                        </a:schemeClr>
                                      </a:solidFill>
                                      <a:latin typeface="Cambria Math" panose="02040503050406030204" pitchFamily="18" charset="0"/>
                                    </a:rPr>
                                  </m:ctrlPr>
                                </m:accPr>
                                <m:e>
                                  <m:r>
                                    <a:rPr lang="en-US" b="0" i="1" smtClean="0">
                                      <a:solidFill>
                                        <a:schemeClr val="bg1">
                                          <a:lumMod val="65000"/>
                                        </a:schemeClr>
                                      </a:solidFill>
                                      <a:latin typeface="Cambria Math"/>
                                    </a:rPr>
                                    <m:t>𝐸</m:t>
                                  </m:r>
                                </m:e>
                              </m:acc>
                            </m:num>
                            <m:den>
                              <m:r>
                                <a:rPr lang="en-US" i="1">
                                  <a:solidFill>
                                    <a:schemeClr val="bg1">
                                      <a:lumMod val="65000"/>
                                    </a:schemeClr>
                                  </a:solidFill>
                                  <a:latin typeface="Cambria Math"/>
                                </a:rPr>
                                <m:t>𝑐</m:t>
                              </m:r>
                            </m:den>
                          </m:f>
                          <m:r>
                            <a:rPr lang="en-US" i="1">
                              <a:latin typeface="Cambria Math"/>
                            </a:rPr>
                            <m:t>+</m:t>
                          </m:r>
                          <m:f>
                            <m:fPr>
                              <m:ctrlPr>
                                <a:rPr lang="en-US" i="1">
                                  <a:latin typeface="Cambria Math" panose="02040503050406030204" pitchFamily="18" charset="0"/>
                                </a:rPr>
                              </m:ctrlPr>
                            </m:fPr>
                            <m:num>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𝜇</m:t>
                                  </m:r>
                                </m:sub>
                              </m:sSub>
                              <m:r>
                                <a:rPr lang="en-US" i="1">
                                  <a:latin typeface="Cambria Math" panose="02040503050406030204" pitchFamily="18" charset="0"/>
                                </a:rPr>
                                <m:t>𝑚𝑐</m:t>
                              </m:r>
                            </m:num>
                            <m:den>
                              <m:r>
                                <a:rPr lang="en-US" i="1">
                                  <a:latin typeface="Cambria Math" panose="02040503050406030204" pitchFamily="18" charset="0"/>
                                </a:rPr>
                                <m:t>𝑞</m:t>
                              </m:r>
                              <m:r>
                                <a:rPr lang="en-US" i="1">
                                  <a:latin typeface="Cambria Math" panose="02040503050406030204" pitchFamily="18" charset="0"/>
                                </a:rPr>
                                <m:t>ℏ</m:t>
                              </m:r>
                            </m:den>
                          </m:f>
                          <m:d>
                            <m:dPr>
                              <m:ctrlPr>
                                <a:rPr lang="en-US" i="1">
                                  <a:latin typeface="Cambria Math" panose="02040503050406030204" pitchFamily="18" charset="0"/>
                                </a:rPr>
                              </m:ctrlPr>
                            </m:dPr>
                            <m:e>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𝐸</m:t>
                                      </m:r>
                                    </m:e>
                                  </m:acc>
                                </m:num>
                                <m:den>
                                  <m:r>
                                    <a:rPr lang="en-US" i="1">
                                      <a:latin typeface="Cambria Math"/>
                                    </a:rPr>
                                    <m:t>𝑐</m:t>
                                  </m:r>
                                </m:den>
                              </m:f>
                              <m:r>
                                <a:rPr lang="en-US" i="1">
                                  <a:latin typeface="Cambria Math"/>
                                </a:rPr>
                                <m:t>+</m:t>
                              </m:r>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i="1">
                                      <a:latin typeface="Cambria Math"/>
                                    </a:rPr>
                                    <m:t>𝐵</m:t>
                                  </m:r>
                                </m:e>
                              </m:acc>
                            </m:e>
                          </m:d>
                        </m:e>
                      </m:d>
                    </m:oMath>
                  </m:oMathPara>
                </a14:m>
                <a:endParaRPr lang="en-US" dirty="0">
                  <a:latin typeface="Humanst521 Lt BT" panose="020B04020202040203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501488" y="599625"/>
                <a:ext cx="6231529" cy="740972"/>
              </a:xfrm>
              <a:prstGeom prst="rect">
                <a:avLst/>
              </a:prstGeom>
              <a:blipFill>
                <a:blip r:embed="rId3"/>
                <a:stretch>
                  <a:fillRect/>
                </a:stretch>
              </a:blipFill>
            </p:spPr>
            <p:txBody>
              <a:bodyPr/>
              <a:lstStyle/>
              <a:p>
                <a:r>
                  <a:rPr lang="en-US">
                    <a:noFill/>
                  </a:rPr>
                  <a:t> </a:t>
                </a:r>
              </a:p>
            </p:txBody>
          </p:sp>
        </mc:Fallback>
      </mc:AlternateContent>
      <p:grpSp>
        <p:nvGrpSpPr>
          <p:cNvPr id="7" name="Group 6"/>
          <p:cNvGrpSpPr/>
          <p:nvPr/>
        </p:nvGrpSpPr>
        <p:grpSpPr>
          <a:xfrm>
            <a:off x="6432638" y="2894525"/>
            <a:ext cx="2050394" cy="1478739"/>
            <a:chOff x="2870275" y="2915281"/>
            <a:chExt cx="2050394" cy="1478739"/>
          </a:xfrm>
        </p:grpSpPr>
        <p:sp>
          <p:nvSpPr>
            <p:cNvPr id="8" name="Oval 7"/>
            <p:cNvSpPr/>
            <p:nvPr/>
          </p:nvSpPr>
          <p:spPr bwMode="auto">
            <a:xfrm rot="670316">
              <a:off x="2870275" y="3734429"/>
              <a:ext cx="2047875" cy="657225"/>
            </a:xfrm>
            <a:prstGeom prst="ellipse">
              <a:avLst/>
            </a:pr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cxnSp>
          <p:nvCxnSpPr>
            <p:cNvPr id="9" name="Straight Arrow Connector 8"/>
            <p:cNvCxnSpPr/>
            <p:nvPr/>
          </p:nvCxnSpPr>
          <p:spPr bwMode="auto">
            <a:xfrm flipV="1">
              <a:off x="3894213" y="2915281"/>
              <a:ext cx="0" cy="1147761"/>
            </a:xfrm>
            <a:prstGeom prst="straightConnector1">
              <a:avLst/>
            </a:prstGeom>
            <a:ln w="19050"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10" name="TextBox 9"/>
                <p:cNvSpPr txBox="1"/>
                <p:nvPr/>
              </p:nvSpPr>
              <p:spPr>
                <a:xfrm>
                  <a:off x="3575126" y="2937103"/>
                  <a:ext cx="270652" cy="236988"/>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𝜔</m:t>
                                </m:r>
                              </m:e>
                            </m:acc>
                          </m:e>
                          <m:sub>
                            <m:r>
                              <a:rPr lang="en-US" sz="1400" b="0" i="1" kern="1000" spc="30" smtClean="0">
                                <a:solidFill>
                                  <a:schemeClr val="tx1">
                                    <a:lumMod val="85000"/>
                                    <a:lumOff val="15000"/>
                                  </a:schemeClr>
                                </a:solidFill>
                                <a:latin typeface="Cambria Math" panose="02040503050406030204" pitchFamily="18" charset="0"/>
                                <a:cs typeface="Franklin Gothic Book"/>
                              </a:rPr>
                              <m:t>𝑎</m:t>
                            </m:r>
                          </m:sub>
                        </m:sSub>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575126" y="2937103"/>
                  <a:ext cx="270652" cy="236988"/>
                </a:xfrm>
                <a:prstGeom prst="rect">
                  <a:avLst/>
                </a:prstGeom>
                <a:blipFill>
                  <a:blip r:embed="rId4"/>
                  <a:stretch>
                    <a:fillRect l="-9091" b="-5128"/>
                  </a:stretch>
                </a:blipFill>
              </p:spPr>
              <p:txBody>
                <a:bodyPr/>
                <a:lstStyle/>
                <a:p>
                  <a:r>
                    <a:rPr lang="en-US">
                      <a:noFill/>
                    </a:rPr>
                    <a:t> </a:t>
                  </a:r>
                </a:p>
              </p:txBody>
            </p:sp>
          </mc:Fallback>
        </mc:AlternateContent>
        <p:grpSp>
          <p:nvGrpSpPr>
            <p:cNvPr id="11" name="Group 10"/>
            <p:cNvGrpSpPr/>
            <p:nvPr/>
          </p:nvGrpSpPr>
          <p:grpSpPr>
            <a:xfrm>
              <a:off x="2872794" y="3736795"/>
              <a:ext cx="2047875" cy="657225"/>
              <a:chOff x="2872794" y="3736795"/>
              <a:chExt cx="2047875" cy="657225"/>
            </a:xfrm>
          </p:grpSpPr>
          <p:sp>
            <p:nvSpPr>
              <p:cNvPr id="13" name="Arc 12"/>
              <p:cNvSpPr/>
              <p:nvPr/>
            </p:nvSpPr>
            <p:spPr bwMode="auto">
              <a:xfrm rot="658433">
                <a:off x="2872794" y="3736795"/>
                <a:ext cx="2047875" cy="657225"/>
              </a:xfrm>
              <a:prstGeom prst="arc">
                <a:avLst>
                  <a:gd name="adj1" fmla="val 9639987"/>
                  <a:gd name="adj2" fmla="val 11296803"/>
                </a:avLst>
              </a:prstGeom>
              <a:noFill/>
              <a:ln w="19050">
                <a:solidFill>
                  <a:srgbClr val="686868"/>
                </a:solidFill>
                <a:headEnd type="none" w="med" len="med"/>
                <a:tailEnd type="triangl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cxnSp>
            <p:nvCxnSpPr>
              <p:cNvPr id="14" name="Straight Arrow Connector 13"/>
              <p:cNvCxnSpPr>
                <a:stCxn id="17" idx="2"/>
              </p:cNvCxnSpPr>
              <p:nvPr/>
            </p:nvCxnSpPr>
            <p:spPr bwMode="auto">
              <a:xfrm flipH="1">
                <a:off x="3161479" y="4065407"/>
                <a:ext cx="699565" cy="97812"/>
              </a:xfrm>
              <a:prstGeom prst="straightConnector1">
                <a:avLst/>
              </a:prstGeom>
              <a:ln w="38100" cap="rnd">
                <a:solidFill>
                  <a:srgbClr val="686868"/>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grpSp>
        <mc:AlternateContent xmlns:mc="http://schemas.openxmlformats.org/markup-compatibility/2006" xmlns:a14="http://schemas.microsoft.com/office/drawing/2010/main">
          <mc:Choice Requires="a14">
            <p:sp>
              <p:nvSpPr>
                <p:cNvPr id="12" name="TextBox 11"/>
                <p:cNvSpPr txBox="1"/>
                <p:nvPr/>
              </p:nvSpPr>
              <p:spPr>
                <a:xfrm>
                  <a:off x="3435536" y="3783877"/>
                  <a:ext cx="139590"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𝑠</m:t>
                            </m:r>
                          </m:e>
                        </m:acc>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435536" y="3783877"/>
                  <a:ext cx="139590" cy="236988"/>
                </a:xfrm>
                <a:prstGeom prst="rect">
                  <a:avLst/>
                </a:prstGeom>
                <a:blipFill>
                  <a:blip r:embed="rId5"/>
                  <a:stretch>
                    <a:fillRect l="-34783" t="-28205" r="-91304"/>
                  </a:stretch>
                </a:blipFill>
              </p:spPr>
              <p:txBody>
                <a:bodyPr/>
                <a:lstStyle/>
                <a:p>
                  <a:r>
                    <a:rPr lang="en-US">
                      <a:noFill/>
                    </a:rPr>
                    <a:t> </a:t>
                  </a:r>
                </a:p>
              </p:txBody>
            </p:sp>
          </mc:Fallback>
        </mc:AlternateContent>
      </p:grpSp>
      <p:grpSp>
        <p:nvGrpSpPr>
          <p:cNvPr id="15" name="Group 14"/>
          <p:cNvGrpSpPr/>
          <p:nvPr/>
        </p:nvGrpSpPr>
        <p:grpSpPr>
          <a:xfrm>
            <a:off x="4662943" y="2830069"/>
            <a:ext cx="4026246" cy="1545430"/>
            <a:chOff x="2227125" y="2939825"/>
            <a:chExt cx="4026246" cy="1545430"/>
          </a:xfrm>
        </p:grpSpPr>
        <p:grpSp>
          <p:nvGrpSpPr>
            <p:cNvPr id="16" name="Group 15"/>
            <p:cNvGrpSpPr/>
            <p:nvPr/>
          </p:nvGrpSpPr>
          <p:grpSpPr>
            <a:xfrm>
              <a:off x="2227125" y="2939825"/>
              <a:ext cx="4026246" cy="1545430"/>
              <a:chOff x="1098062" y="2846225"/>
              <a:chExt cx="4026246" cy="1545430"/>
            </a:xfrm>
          </p:grpSpPr>
          <p:sp>
            <p:nvSpPr>
              <p:cNvPr id="18" name="Oval 17"/>
              <p:cNvSpPr/>
              <p:nvPr/>
            </p:nvSpPr>
            <p:spPr bwMode="auto">
              <a:xfrm rot="1608878">
                <a:off x="2870276" y="3734430"/>
                <a:ext cx="2047875" cy="657225"/>
              </a:xfrm>
              <a:prstGeom prst="ellipse">
                <a:avLst/>
              </a:prstGeom>
              <a:solidFill>
                <a:srgbClr val="7DA56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cxnSp>
            <p:nvCxnSpPr>
              <p:cNvPr id="19" name="Straight Arrow Connector 18"/>
              <p:cNvCxnSpPr>
                <a:endCxn id="18" idx="3"/>
              </p:cNvCxnSpPr>
              <p:nvPr/>
            </p:nvCxnSpPr>
            <p:spPr bwMode="auto">
              <a:xfrm flipH="1" flipV="1">
                <a:off x="3143214" y="3943806"/>
                <a:ext cx="751002" cy="119237"/>
              </a:xfrm>
              <a:prstGeom prst="straightConnector1">
                <a:avLst/>
              </a:prstGeom>
              <a:ln w="38100" cap="rnd">
                <a:solidFill>
                  <a:srgbClr val="0066AA"/>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grpSp>
            <p:nvGrpSpPr>
              <p:cNvPr id="20" name="Group 19"/>
              <p:cNvGrpSpPr/>
              <p:nvPr/>
            </p:nvGrpSpPr>
            <p:grpSpPr>
              <a:xfrm>
                <a:off x="1098062" y="2846225"/>
                <a:ext cx="4026246" cy="1543195"/>
                <a:chOff x="1098062" y="2846225"/>
                <a:chExt cx="4026246" cy="1543195"/>
              </a:xfrm>
            </p:grpSpPr>
            <p:cxnSp>
              <p:nvCxnSpPr>
                <p:cNvPr id="21" name="Straight Arrow Connector 20"/>
                <p:cNvCxnSpPr/>
                <p:nvPr/>
              </p:nvCxnSpPr>
              <p:spPr bwMode="auto">
                <a:xfrm>
                  <a:off x="3894214" y="4063042"/>
                  <a:ext cx="319087" cy="84904"/>
                </a:xfrm>
                <a:prstGeom prst="straightConnector1">
                  <a:avLst/>
                </a:prstGeom>
                <a:ln w="19050" cap="rnd">
                  <a:solidFill>
                    <a:srgbClr val="75A82B"/>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cxnSp>
              <p:nvCxnSpPr>
                <p:cNvPr id="22" name="Straight Arrow Connector 21"/>
                <p:cNvCxnSpPr/>
                <p:nvPr/>
              </p:nvCxnSpPr>
              <p:spPr bwMode="auto">
                <a:xfrm flipV="1">
                  <a:off x="3894213" y="3045849"/>
                  <a:ext cx="315612" cy="1017194"/>
                </a:xfrm>
                <a:prstGeom prst="straightConnector1">
                  <a:avLst/>
                </a:prstGeom>
                <a:ln w="19050">
                  <a:headEnd type="none" w="med" len="med"/>
                  <a:tailEnd type="triangle"/>
                </a:ln>
              </p:spPr>
              <p:style>
                <a:lnRef idx="1">
                  <a:schemeClr val="accent6"/>
                </a:lnRef>
                <a:fillRef idx="0">
                  <a:schemeClr val="accent6"/>
                </a:fillRef>
                <a:effectRef idx="0">
                  <a:schemeClr val="accent6"/>
                </a:effectRef>
                <a:fontRef idx="minor">
                  <a:schemeClr val="tx1"/>
                </a:fontRef>
              </p:style>
            </p:cxnSp>
            <p:sp>
              <p:nvSpPr>
                <p:cNvPr id="23" name="Arc 22"/>
                <p:cNvSpPr/>
                <p:nvPr/>
              </p:nvSpPr>
              <p:spPr bwMode="auto">
                <a:xfrm rot="1618659">
                  <a:off x="2870276" y="3732195"/>
                  <a:ext cx="2047875" cy="657225"/>
                </a:xfrm>
                <a:prstGeom prst="arc">
                  <a:avLst>
                    <a:gd name="adj1" fmla="val 9639987"/>
                    <a:gd name="adj2" fmla="val 11296803"/>
                  </a:avLst>
                </a:prstGeom>
                <a:noFill/>
                <a:ln w="19050">
                  <a:solidFill>
                    <a:srgbClr val="014DB2"/>
                  </a:solidFill>
                  <a:headEnd type="none" w="med" len="med"/>
                  <a:tailEnd type="triangl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24" name="TextBox 23"/>
                    <p:cNvSpPr txBox="1"/>
                    <p:nvPr/>
                  </p:nvSpPr>
                  <p:spPr>
                    <a:xfrm>
                      <a:off x="4241161" y="3906622"/>
                      <a:ext cx="260199"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𝜔</m:t>
                                    </m:r>
                                  </m:e>
                                </m:acc>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4241161" y="3906622"/>
                      <a:ext cx="260199" cy="236988"/>
                    </a:xfrm>
                    <a:prstGeom prst="rect">
                      <a:avLst/>
                    </a:prstGeom>
                    <a:blipFill>
                      <a:blip r:embed="rId6"/>
                      <a:stretch>
                        <a:fillRect l="-9524" b="-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4276063" y="2846225"/>
                      <a:ext cx="848245" cy="48224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ad>
                              <m:radPr>
                                <m:degHide m:val="on"/>
                                <m:ctrlPr>
                                  <a:rPr lang="en-US" sz="1400" b="0" i="1" kern="1000" spc="30" smtClean="0">
                                    <a:solidFill>
                                      <a:srgbClr val="167415"/>
                                    </a:solidFill>
                                    <a:latin typeface="Cambria Math" panose="02040503050406030204" pitchFamily="18" charset="0"/>
                                  </a:rPr>
                                </m:ctrlPr>
                              </m:radPr>
                              <m:deg/>
                              <m:e>
                                <m:sSubSup>
                                  <m:sSubSupPr>
                                    <m:ctrlPr>
                                      <a:rPr lang="en-US" sz="1400" b="0" i="1" kern="1000" spc="30" smtClean="0">
                                        <a:solidFill>
                                          <a:srgbClr val="167415"/>
                                        </a:solidFill>
                                        <a:latin typeface="Cambria Math" panose="02040503050406030204" pitchFamily="18" charset="0"/>
                                        <a:cs typeface="Franklin Gothic Book"/>
                                      </a:rPr>
                                    </m:ctrlPr>
                                  </m:sSubSupPr>
                                  <m:e>
                                    <m:acc>
                                      <m:accPr>
                                        <m:chr m:val="⃗"/>
                                        <m:ctrlPr>
                                          <a:rPr lang="en-US" sz="1400" i="1" kern="1000" spc="30" smtClean="0">
                                            <a:solidFill>
                                              <a:srgbClr val="167415"/>
                                            </a:solidFill>
                                            <a:latin typeface="Cambria Math" panose="02040503050406030204" pitchFamily="18" charset="0"/>
                                            <a:cs typeface="Franklin Gothic Book"/>
                                          </a:rPr>
                                        </m:ctrlPr>
                                      </m:accPr>
                                      <m:e>
                                        <m:r>
                                          <a:rPr lang="en-US" sz="1400" i="1" kern="1000" spc="30" smtClean="0">
                                            <a:solidFill>
                                              <a:srgbClr val="167415"/>
                                            </a:solidFill>
                                            <a:latin typeface="Cambria Math" panose="02040503050406030204" pitchFamily="18" charset="0"/>
                                            <a:cs typeface="Franklin Gothic Book"/>
                                          </a:rPr>
                                          <m:t>𝜔</m:t>
                                        </m:r>
                                      </m:e>
                                    </m:acc>
                                  </m:e>
                                  <m:sub>
                                    <m:r>
                                      <a:rPr lang="en-US" sz="1400" b="0" i="1" kern="1000" spc="30" smtClean="0">
                                        <a:solidFill>
                                          <a:srgbClr val="167415"/>
                                        </a:solidFill>
                                        <a:latin typeface="Cambria Math" panose="02040503050406030204" pitchFamily="18" charset="0"/>
                                        <a:cs typeface="Franklin Gothic Book"/>
                                      </a:rPr>
                                      <m:t>𝑎</m:t>
                                    </m:r>
                                  </m:sub>
                                  <m:sup>
                                    <m:r>
                                      <a:rPr lang="en-US" sz="1400" b="0" i="1" kern="1000" spc="30" smtClean="0">
                                        <a:solidFill>
                                          <a:srgbClr val="167415"/>
                                        </a:solidFill>
                                        <a:latin typeface="Cambria Math" panose="02040503050406030204" pitchFamily="18" charset="0"/>
                                        <a:cs typeface="Franklin Gothic Book"/>
                                      </a:rPr>
                                      <m:t>2</m:t>
                                    </m:r>
                                  </m:sup>
                                </m:sSubSup>
                                <m:r>
                                  <a:rPr lang="en-US" sz="1400" i="1" kern="1000" spc="30">
                                    <a:solidFill>
                                      <a:srgbClr val="167415"/>
                                    </a:solidFill>
                                    <a:latin typeface="Cambria Math" panose="02040503050406030204" pitchFamily="18" charset="0"/>
                                    <a:cs typeface="Franklin Gothic Book"/>
                                  </a:rPr>
                                  <m:t>+</m:t>
                                </m:r>
                                <m:sSubSup>
                                  <m:sSubSupPr>
                                    <m:ctrlPr>
                                      <a:rPr lang="en-US" sz="1400" b="0" i="1" kern="1000" spc="30" smtClean="0">
                                        <a:solidFill>
                                          <a:srgbClr val="167415"/>
                                        </a:solidFill>
                                        <a:latin typeface="Cambria Math" panose="02040503050406030204" pitchFamily="18" charset="0"/>
                                        <a:cs typeface="Franklin Gothic Book"/>
                                      </a:rPr>
                                    </m:ctrlPr>
                                  </m:sSubSupPr>
                                  <m:e>
                                    <m:acc>
                                      <m:accPr>
                                        <m:chr m:val="⃗"/>
                                        <m:ctrlPr>
                                          <a:rPr lang="en-US" sz="1400" i="1" kern="1000" spc="30" smtClean="0">
                                            <a:solidFill>
                                              <a:srgbClr val="167415"/>
                                            </a:solidFill>
                                            <a:latin typeface="Cambria Math" panose="02040503050406030204" pitchFamily="18" charset="0"/>
                                            <a:cs typeface="Franklin Gothic Book"/>
                                          </a:rPr>
                                        </m:ctrlPr>
                                      </m:accPr>
                                      <m:e>
                                        <m:r>
                                          <a:rPr lang="en-US" sz="1400" i="1" kern="1000" spc="30" smtClean="0">
                                            <a:solidFill>
                                              <a:srgbClr val="167415"/>
                                            </a:solidFill>
                                            <a:latin typeface="Cambria Math" panose="02040503050406030204" pitchFamily="18" charset="0"/>
                                            <a:cs typeface="Franklin Gothic Book"/>
                                          </a:rPr>
                                          <m:t>𝜔</m:t>
                                        </m:r>
                                      </m:e>
                                    </m:acc>
                                  </m:e>
                                  <m:sub>
                                    <m:r>
                                      <a:rPr lang="en-US" sz="1400" b="0" i="1" kern="1000" spc="30" smtClean="0">
                                        <a:solidFill>
                                          <a:srgbClr val="167415"/>
                                        </a:solidFill>
                                        <a:latin typeface="Cambria Math" panose="02040503050406030204" pitchFamily="18" charset="0"/>
                                        <a:cs typeface="Franklin Gothic Book"/>
                                      </a:rPr>
                                      <m:t>𝑒</m:t>
                                    </m:r>
                                  </m:sub>
                                  <m:sup>
                                    <m:r>
                                      <a:rPr lang="en-US" sz="1400" b="0" i="1" kern="1000" spc="30" smtClean="0">
                                        <a:solidFill>
                                          <a:srgbClr val="167415"/>
                                        </a:solidFill>
                                        <a:latin typeface="Cambria Math" panose="02040503050406030204" pitchFamily="18" charset="0"/>
                                        <a:cs typeface="Franklin Gothic Book"/>
                                      </a:rPr>
                                      <m:t>2</m:t>
                                    </m:r>
                                  </m:sup>
                                </m:sSubSup>
                              </m:e>
                            </m:rad>
                          </m:oMath>
                        </m:oMathPara>
                      </a14:m>
                      <a:endParaRPr lang="en-US" sz="1400" kern="1000" spc="30" dirty="0" err="1" smtClean="0">
                        <a:solidFill>
                          <a:srgbClr val="167415"/>
                        </a:solidFill>
                        <a:latin typeface="Humanst521 Lt BT" panose="020B0402020204020304" pitchFamily="34" charset="0"/>
                        <a:cs typeface="Franklin Gothic Book"/>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4276063" y="2846225"/>
                      <a:ext cx="848245" cy="482248"/>
                    </a:xfrm>
                    <a:prstGeom prst="rect">
                      <a:avLst/>
                    </a:prstGeom>
                    <a:blipFill>
                      <a:blip r:embed="rId7"/>
                      <a:stretch>
                        <a:fillRect b="-1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3939657" y="3138677"/>
                      <a:ext cx="144527" cy="236988"/>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𝜁</m:t>
                            </m:r>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3939657" y="3138677"/>
                      <a:ext cx="144527" cy="236988"/>
                    </a:xfrm>
                    <a:prstGeom prst="rect">
                      <a:avLst/>
                    </a:prstGeom>
                    <a:blipFill>
                      <a:blip r:embed="rId8"/>
                      <a:stretch>
                        <a:fillRect l="-37500" r="-37500" b="-256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1098062" y="3747216"/>
                      <a:ext cx="1632948" cy="532453"/>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rgbClr val="C00000"/>
                                </a:solidFill>
                                <a:latin typeface="Cambria Math" panose="02040503050406030204" pitchFamily="18" charset="0"/>
                                <a:cs typeface="Franklin Gothic Book"/>
                              </a:rPr>
                              <m:t>𝜁</m:t>
                            </m:r>
                            <m:r>
                              <a:rPr lang="en-US" sz="1400" b="0" i="1" kern="1000" spc="30" smtClean="0">
                                <a:solidFill>
                                  <a:srgbClr val="C00000"/>
                                </a:solidFill>
                                <a:latin typeface="Cambria Math" panose="02040503050406030204" pitchFamily="18" charset="0"/>
                                <a:cs typeface="Franklin Gothic Book"/>
                              </a:rPr>
                              <m:t>=</m:t>
                            </m:r>
                            <m:func>
                              <m:funcPr>
                                <m:ctrlPr>
                                  <a:rPr lang="en-US" sz="1400" b="0" i="1" kern="1000" spc="30" smtClean="0">
                                    <a:solidFill>
                                      <a:srgbClr val="C00000"/>
                                    </a:solidFill>
                                    <a:latin typeface="Cambria Math" panose="02040503050406030204" pitchFamily="18" charset="0"/>
                                    <a:cs typeface="Franklin Gothic Book"/>
                                  </a:rPr>
                                </m:ctrlPr>
                              </m:funcPr>
                              <m:fName>
                                <m:r>
                                  <m:rPr>
                                    <m:sty m:val="p"/>
                                  </m:rPr>
                                  <a:rPr lang="en-US" sz="1400" b="0" i="0" kern="1000" spc="30" smtClean="0">
                                    <a:solidFill>
                                      <a:srgbClr val="C00000"/>
                                    </a:solidFill>
                                    <a:latin typeface="Cambria Math" panose="02040503050406030204" pitchFamily="18" charset="0"/>
                                    <a:cs typeface="Franklin Gothic Book"/>
                                  </a:rPr>
                                  <m:t>atan</m:t>
                                </m:r>
                              </m:fName>
                              <m:e>
                                <m:d>
                                  <m:dPr>
                                    <m:ctrlPr>
                                      <a:rPr lang="en-US" sz="1400" b="0" i="1" kern="1000" spc="30" smtClean="0">
                                        <a:solidFill>
                                          <a:srgbClr val="C00000"/>
                                        </a:solidFill>
                                        <a:latin typeface="Cambria Math" panose="02040503050406030204" pitchFamily="18" charset="0"/>
                                      </a:rPr>
                                    </m:ctrlPr>
                                  </m:dPr>
                                  <m:e>
                                    <m:f>
                                      <m:fPr>
                                        <m:ctrlPr>
                                          <a:rPr lang="en-US" sz="1400" b="0" i="1" kern="1000" spc="30" smtClean="0">
                                            <a:solidFill>
                                              <a:srgbClr val="C00000"/>
                                            </a:solidFill>
                                            <a:latin typeface="Cambria Math" panose="02040503050406030204" pitchFamily="18" charset="0"/>
                                          </a:rPr>
                                        </m:ctrlPr>
                                      </m:fPr>
                                      <m:num>
                                        <m:r>
                                          <a:rPr lang="en-US" sz="1400" b="0" i="1" kern="1000" spc="30" smtClean="0">
                                            <a:solidFill>
                                              <a:srgbClr val="C00000"/>
                                            </a:solidFill>
                                            <a:latin typeface="Cambria Math" panose="02040503050406030204" pitchFamily="18" charset="0"/>
                                          </a:rPr>
                                          <m:t>2</m:t>
                                        </m:r>
                                        <m:sSub>
                                          <m:sSubPr>
                                            <m:ctrlPr>
                                              <a:rPr lang="en-US" sz="1400" b="0" i="1" kern="1000" spc="30" smtClean="0">
                                                <a:solidFill>
                                                  <a:srgbClr val="C00000"/>
                                                </a:solidFill>
                                                <a:latin typeface="Cambria Math" panose="02040503050406030204" pitchFamily="18" charset="0"/>
                                              </a:rPr>
                                            </m:ctrlPr>
                                          </m:sSubPr>
                                          <m:e>
                                            <m:r>
                                              <a:rPr lang="en-US" sz="1400" b="0" i="1" kern="1000" spc="30" smtClean="0">
                                                <a:solidFill>
                                                  <a:srgbClr val="C00000"/>
                                                </a:solidFill>
                                                <a:latin typeface="Cambria Math" panose="02040503050406030204" pitchFamily="18" charset="0"/>
                                              </a:rPr>
                                              <m:t>𝑑</m:t>
                                            </m:r>
                                          </m:e>
                                          <m:sub>
                                            <m:r>
                                              <a:rPr lang="en-US" sz="1400" b="0" i="1" kern="1000" spc="30" smtClean="0">
                                                <a:solidFill>
                                                  <a:srgbClr val="C00000"/>
                                                </a:solidFill>
                                                <a:latin typeface="Cambria Math" panose="02040503050406030204" pitchFamily="18" charset="0"/>
                                              </a:rPr>
                                              <m:t>𝜇</m:t>
                                            </m:r>
                                          </m:sub>
                                        </m:sSub>
                                        <m:r>
                                          <a:rPr lang="en-US" sz="1400" b="0" i="1" kern="1000" spc="30" smtClean="0">
                                            <a:solidFill>
                                              <a:srgbClr val="C00000"/>
                                            </a:solidFill>
                                            <a:latin typeface="Cambria Math" panose="02040503050406030204" pitchFamily="18" charset="0"/>
                                          </a:rPr>
                                          <m:t>𝛽</m:t>
                                        </m:r>
                                        <m:r>
                                          <a:rPr lang="en-US" sz="1400" b="0" i="1" kern="1000" spc="30" smtClean="0">
                                            <a:solidFill>
                                              <a:srgbClr val="C00000"/>
                                            </a:solidFill>
                                            <a:latin typeface="Cambria Math" panose="02040503050406030204" pitchFamily="18" charset="0"/>
                                          </a:rPr>
                                          <m:t>𝑐𝑚</m:t>
                                        </m:r>
                                      </m:num>
                                      <m:den>
                                        <m:r>
                                          <a:rPr lang="en-US" sz="1400" b="0" i="1" kern="1000" spc="30" smtClean="0">
                                            <a:solidFill>
                                              <a:srgbClr val="C00000"/>
                                            </a:solidFill>
                                            <a:latin typeface="Cambria Math" panose="02040503050406030204" pitchFamily="18" charset="0"/>
                                          </a:rPr>
                                          <m:t>𝑎</m:t>
                                        </m:r>
                                      </m:den>
                                    </m:f>
                                  </m:e>
                                </m:d>
                              </m:e>
                            </m:func>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1098062" y="3747216"/>
                      <a:ext cx="1632948" cy="532453"/>
                    </a:xfrm>
                    <a:prstGeom prst="rect">
                      <a:avLst/>
                    </a:prstGeom>
                    <a:blipFill>
                      <a:blip r:embed="rId9"/>
                      <a:stretch>
                        <a:fillRect/>
                      </a:stretch>
                    </a:blipFill>
                  </p:spPr>
                  <p:txBody>
                    <a:bodyPr/>
                    <a:lstStyle/>
                    <a:p>
                      <a:r>
                        <a:rPr lang="en-US">
                          <a:noFill/>
                        </a:rPr>
                        <a:t> </a:t>
                      </a:r>
                    </a:p>
                  </p:txBody>
                </p:sp>
              </mc:Fallback>
            </mc:AlternateContent>
          </p:grpSp>
        </p:grpSp>
        <p:sp>
          <p:nvSpPr>
            <p:cNvPr id="17" name="Oval 16"/>
            <p:cNvSpPr/>
            <p:nvPr/>
          </p:nvSpPr>
          <p:spPr bwMode="auto">
            <a:xfrm>
              <a:off x="4987589" y="4111425"/>
              <a:ext cx="85964" cy="85964"/>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latin typeface="Humanst521 Lt BT" panose="020B0402020204020304" pitchFamily="34" charset="0"/>
              </a:endParaRPr>
            </a:p>
          </p:txBody>
        </p:sp>
      </p:grpSp>
      <p:sp>
        <p:nvSpPr>
          <p:cNvPr id="28" name="Up Arrow 27"/>
          <p:cNvSpPr/>
          <p:nvPr/>
        </p:nvSpPr>
        <p:spPr bwMode="auto">
          <a:xfrm>
            <a:off x="6065221" y="2650361"/>
            <a:ext cx="540944" cy="634123"/>
          </a:xfrm>
          <a:prstGeom prst="up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CH" dirty="0" smtClean="0">
                <a:latin typeface="Humanst521 Lt BT" panose="020B0402020204020304" pitchFamily="34" charset="0"/>
              </a:rPr>
              <a:t>B</a:t>
            </a:r>
            <a:endParaRPr lang="en-US" dirty="0">
              <a:latin typeface="Humanst521 Lt BT" panose="020B0402020204020304" pitchFamily="34" charset="0"/>
            </a:endParaRPr>
          </a:p>
        </p:txBody>
      </p:sp>
      <p:sp>
        <p:nvSpPr>
          <p:cNvPr id="29" name="Arc 28"/>
          <p:cNvSpPr/>
          <p:nvPr/>
        </p:nvSpPr>
        <p:spPr bwMode="auto">
          <a:xfrm>
            <a:off x="2560999" y="2061388"/>
            <a:ext cx="5306187" cy="2553764"/>
          </a:xfrm>
          <a:prstGeom prst="arc">
            <a:avLst>
              <a:gd name="adj1" fmla="val 19979841"/>
              <a:gd name="adj2" fmla="val 5539216"/>
            </a:avLst>
          </a:prstGeom>
          <a:ln w="12700" cap="rnd">
            <a:solidFill>
              <a:schemeClr val="bg2">
                <a:lumMod val="75000"/>
              </a:schemeClr>
            </a:solidFill>
            <a:prstDash val="dash"/>
            <a:headEnd type="none" w="med" len="med"/>
            <a:tailEnd type="arrow"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31" name="TextBox 30"/>
              <p:cNvSpPr txBox="1"/>
              <p:nvPr/>
            </p:nvSpPr>
            <p:spPr>
              <a:xfrm>
                <a:off x="3084875" y="1633185"/>
                <a:ext cx="986134" cy="220381"/>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Humanst521 Lt BT" panose="020B0402020204020304" pitchFamily="34" charset="0"/>
                    <a:cs typeface="Franklin Gothic Book"/>
                  </a:rPr>
                  <a:t>g</a:t>
                </a:r>
                <a:r>
                  <a:rPr lang="en-US" sz="1400" b="0" kern="1000" spc="30" dirty="0" smtClean="0">
                    <a:solidFill>
                      <a:schemeClr val="tx1">
                        <a:lumMod val="85000"/>
                        <a:lumOff val="15000"/>
                      </a:schemeClr>
                    </a:solidFill>
                    <a:latin typeface="Humanst521 Lt BT" panose="020B0402020204020304" pitchFamily="34" charset="0"/>
                    <a:cs typeface="Franklin Gothic Book"/>
                  </a:rPr>
                  <a:t>-2 term </a:t>
                </a:r>
                <a14:m>
                  <m:oMath xmlns:m="http://schemas.openxmlformats.org/officeDocument/2006/math">
                    <m:sSub>
                      <m:sSubPr>
                        <m:ctrlPr>
                          <a:rPr lang="en-US" sz="1400" b="0" i="1" kern="1000" spc="30" dirty="0" smtClean="0">
                            <a:solidFill>
                              <a:schemeClr val="tx1">
                                <a:lumMod val="85000"/>
                                <a:lumOff val="15000"/>
                              </a:schemeClr>
                            </a:solidFill>
                            <a:latin typeface="Cambria Math" panose="02040503050406030204" pitchFamily="18" charset="0"/>
                            <a:cs typeface="Franklin Gothic Book"/>
                          </a:rPr>
                        </m:ctrlPr>
                      </m:sSubPr>
                      <m:e>
                        <m:r>
                          <a:rPr lang="en-US" sz="1400" b="0" i="1" kern="1000" spc="30" dirty="0" smtClean="0">
                            <a:solidFill>
                              <a:schemeClr val="tx1">
                                <a:lumMod val="85000"/>
                                <a:lumOff val="15000"/>
                              </a:schemeClr>
                            </a:solidFill>
                            <a:latin typeface="Cambria Math" panose="02040503050406030204" pitchFamily="18" charset="0"/>
                            <a:cs typeface="Franklin Gothic Book"/>
                          </a:rPr>
                          <m:t>𝜔</m:t>
                        </m:r>
                      </m:e>
                      <m:sub>
                        <m:r>
                          <a:rPr lang="en-US" sz="1400" b="0" i="1" kern="1000" spc="30" dirty="0" smtClean="0">
                            <a:solidFill>
                              <a:schemeClr val="tx1">
                                <a:lumMod val="85000"/>
                                <a:lumOff val="15000"/>
                              </a:schemeClr>
                            </a:solidFill>
                            <a:latin typeface="Cambria Math" panose="02040503050406030204" pitchFamily="18" charset="0"/>
                            <a:cs typeface="Franklin Gothic Book"/>
                          </a:rPr>
                          <m:t>𝑎</m:t>
                        </m:r>
                      </m:sub>
                    </m:sSub>
                  </m:oMath>
                </a14:m>
                <a:endParaRPr lang="en-US" sz="1400" kern="1000" spc="30" dirty="0"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3084875" y="1633185"/>
                <a:ext cx="986134" cy="220381"/>
              </a:xfrm>
              <a:prstGeom prst="rect">
                <a:avLst/>
              </a:prstGeom>
              <a:blipFill>
                <a:blip r:embed="rId10"/>
                <a:stretch>
                  <a:fillRect l="-11111" t="-22222" b="-50000"/>
                </a:stretch>
              </a:blipFill>
            </p:spPr>
            <p:txBody>
              <a:bodyPr/>
              <a:lstStyle/>
              <a:p>
                <a:r>
                  <a:rPr lang="en-US">
                    <a:noFill/>
                  </a:rPr>
                  <a:t> </a:t>
                </a:r>
              </a:p>
            </p:txBody>
          </p:sp>
        </mc:Fallback>
      </mc:AlternateContent>
      <p:sp>
        <p:nvSpPr>
          <p:cNvPr id="32" name="Right Brace 31"/>
          <p:cNvSpPr/>
          <p:nvPr/>
        </p:nvSpPr>
        <p:spPr bwMode="auto">
          <a:xfrm rot="5400000">
            <a:off x="5682202" y="696849"/>
            <a:ext cx="417582" cy="1550473"/>
          </a:xfrm>
          <a:prstGeom prst="rightBrac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33" name="TextBox 32"/>
              <p:cNvSpPr txBox="1"/>
              <p:nvPr/>
            </p:nvSpPr>
            <p:spPr>
              <a:xfrm>
                <a:off x="5406918" y="1735926"/>
                <a:ext cx="1199247" cy="220381"/>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Humanst521 Lt BT" panose="020B0402020204020304" pitchFamily="34" charset="0"/>
                    <a:cs typeface="Franklin Gothic Book"/>
                  </a:rPr>
                  <a:t>EDM term </a:t>
                </a:r>
                <a14:m>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r>
                          <a:rPr lang="en-US" sz="1400" b="0" i="1" kern="1000" spc="30" smtClean="0">
                            <a:solidFill>
                              <a:schemeClr val="tx1">
                                <a:lumMod val="85000"/>
                                <a:lumOff val="15000"/>
                              </a:schemeClr>
                            </a:solidFill>
                            <a:latin typeface="Cambria Math" panose="02040503050406030204" pitchFamily="18" charset="0"/>
                            <a:cs typeface="Franklin Gothic Book"/>
                          </a:rPr>
                          <m:t>𝜔</m:t>
                        </m:r>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a14:m>
                <a:endParaRPr lang="en-US" sz="1400" kern="1000" spc="30" dirty="0"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5406918" y="1735926"/>
                <a:ext cx="1199247" cy="220381"/>
              </a:xfrm>
              <a:prstGeom prst="rect">
                <a:avLst/>
              </a:prstGeom>
              <a:blipFill>
                <a:blip r:embed="rId11"/>
                <a:stretch>
                  <a:fillRect l="-9137" t="-22222" b="-50000"/>
                </a:stretch>
              </a:blipFill>
            </p:spPr>
            <p:txBody>
              <a:bodyPr/>
              <a:lstStyle/>
              <a:p>
                <a:r>
                  <a:rPr lang="en-US">
                    <a:noFill/>
                  </a:rPr>
                  <a:t> </a:t>
                </a:r>
              </a:p>
            </p:txBody>
          </p:sp>
        </mc:Fallback>
      </mc:AlternateContent>
      <p:sp>
        <p:nvSpPr>
          <p:cNvPr id="37" name="Rectangle 36"/>
          <p:cNvSpPr/>
          <p:nvPr/>
        </p:nvSpPr>
        <p:spPr bwMode="auto">
          <a:xfrm>
            <a:off x="4785516" y="584909"/>
            <a:ext cx="2299649" cy="1452070"/>
          </a:xfrm>
          <a:prstGeom prst="rect">
            <a:avLst/>
          </a:prstGeom>
          <a:solidFill>
            <a:schemeClr val="bg1"/>
          </a:solidFill>
          <a:ln w="38100" cap="rnd">
            <a:no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sp>
        <p:nvSpPr>
          <p:cNvPr id="39" name="TextBox 38"/>
          <p:cNvSpPr txBox="1"/>
          <p:nvPr/>
        </p:nvSpPr>
        <p:spPr>
          <a:xfrm>
            <a:off x="28604" y="4929433"/>
            <a:ext cx="6471452" cy="173189"/>
          </a:xfrm>
          <a:prstGeom prst="rect">
            <a:avLst/>
          </a:prstGeom>
          <a:noFill/>
        </p:spPr>
        <p:txBody>
          <a:bodyPr wrap="none" lIns="0" tIns="0" rIns="0" bIns="0" rtlCol="0" anchor="t" anchorCtr="0">
            <a:spAutoFit/>
          </a:bodyPr>
          <a:lstStyle/>
          <a:p>
            <a:pPr>
              <a:lnSpc>
                <a:spcPct val="110000"/>
              </a:lnSpc>
              <a:spcBef>
                <a:spcPts val="0"/>
              </a:spcBef>
            </a:pPr>
            <a:r>
              <a:rPr lang="en-US" sz="1100" kern="1000" spc="30" dirty="0" smtClean="0">
                <a:solidFill>
                  <a:schemeClr val="tx1">
                    <a:lumMod val="85000"/>
                    <a:lumOff val="15000"/>
                  </a:schemeClr>
                </a:solidFill>
                <a:latin typeface="Humanst521 Lt BT" panose="020B0402020204020304" pitchFamily="34" charset="0"/>
                <a:cs typeface="Franklin Gothic Book"/>
              </a:rPr>
              <a:t>[</a:t>
            </a:r>
            <a:r>
              <a:rPr lang="en-US" sz="1100" kern="1000" spc="30" baseline="30000" dirty="0" smtClean="0">
                <a:solidFill>
                  <a:schemeClr val="tx1">
                    <a:lumMod val="85000"/>
                    <a:lumOff val="15000"/>
                  </a:schemeClr>
                </a:solidFill>
                <a:latin typeface="Humanst521 Lt BT" panose="020B0402020204020304" pitchFamily="34" charset="0"/>
                <a:cs typeface="Franklin Gothic Book"/>
              </a:rPr>
              <a:t>*</a:t>
            </a:r>
            <a:r>
              <a:rPr lang="en-US" sz="1100" kern="1000" spc="30" dirty="0" smtClean="0">
                <a:solidFill>
                  <a:schemeClr val="tx1">
                    <a:lumMod val="85000"/>
                    <a:lumOff val="15000"/>
                  </a:schemeClr>
                </a:solidFill>
                <a:latin typeface="Humanst521 Lt BT" panose="020B0402020204020304" pitchFamily="34" charset="0"/>
                <a:cs typeface="Franklin Gothic Book"/>
              </a:rPr>
              <a:t>Chislett et al., EPJConf</a:t>
            </a:r>
            <a:r>
              <a:rPr lang="en-US" sz="1100" kern="1000" spc="30" dirty="0">
                <a:solidFill>
                  <a:schemeClr val="tx1">
                    <a:lumMod val="85000"/>
                    <a:lumOff val="15000"/>
                  </a:schemeClr>
                </a:solidFill>
                <a:latin typeface="Humanst521 Lt BT" panose="020B0402020204020304" pitchFamily="34" charset="0"/>
                <a:cs typeface="Franklin Gothic Book"/>
              </a:rPr>
              <a:t>.</a:t>
            </a:r>
            <a:r>
              <a:rPr lang="en-US" sz="1100" b="1" kern="1000" spc="30" dirty="0" smtClean="0">
                <a:solidFill>
                  <a:schemeClr val="tx1">
                    <a:lumMod val="85000"/>
                    <a:lumOff val="15000"/>
                  </a:schemeClr>
                </a:solidFill>
                <a:latin typeface="Humanst521 Lt BT" panose="020B0402020204020304" pitchFamily="34" charset="0"/>
                <a:cs typeface="Franklin Gothic Book"/>
              </a:rPr>
              <a:t>118</a:t>
            </a:r>
            <a:r>
              <a:rPr lang="en-US" sz="1100" kern="1000" spc="30" dirty="0" smtClean="0">
                <a:solidFill>
                  <a:schemeClr val="tx1">
                    <a:lumMod val="85000"/>
                    <a:lumOff val="15000"/>
                  </a:schemeClr>
                </a:solidFill>
                <a:latin typeface="Humanst521 Lt BT" panose="020B0402020204020304" pitchFamily="34" charset="0"/>
                <a:cs typeface="Franklin Gothic Book"/>
              </a:rPr>
              <a:t> 01005(2016), Abi et al., PRL</a:t>
            </a:r>
            <a:r>
              <a:rPr lang="en-US" sz="1100" b="1" kern="1000" spc="30" dirty="0" smtClean="0">
                <a:solidFill>
                  <a:schemeClr val="tx1">
                    <a:lumMod val="85000"/>
                    <a:lumOff val="15000"/>
                  </a:schemeClr>
                </a:solidFill>
                <a:latin typeface="Humanst521 Lt BT" panose="020B0402020204020304" pitchFamily="34" charset="0"/>
                <a:cs typeface="Franklin Gothic Book"/>
              </a:rPr>
              <a:t>126 </a:t>
            </a:r>
            <a:r>
              <a:rPr lang="en-US" sz="1100" kern="1000" spc="30" dirty="0" smtClean="0">
                <a:solidFill>
                  <a:schemeClr val="tx1">
                    <a:lumMod val="85000"/>
                    <a:lumOff val="15000"/>
                  </a:schemeClr>
                </a:solidFill>
                <a:latin typeface="Humanst521 Lt BT" panose="020B0402020204020304" pitchFamily="34" charset="0"/>
                <a:cs typeface="Franklin Gothic Book"/>
              </a:rPr>
              <a:t>141801(2021), </a:t>
            </a:r>
            <a:r>
              <a:rPr lang="en-US" sz="1100" kern="1000" spc="30" baseline="30000" dirty="0" smtClean="0">
                <a:solidFill>
                  <a:schemeClr val="tx1">
                    <a:lumMod val="85000"/>
                    <a:lumOff val="15000"/>
                  </a:schemeClr>
                </a:solidFill>
                <a:latin typeface="Humanst521 Lt BT" panose="020B0402020204020304" pitchFamily="34" charset="0"/>
                <a:cs typeface="Franklin Gothic Book"/>
              </a:rPr>
              <a:t>**</a:t>
            </a:r>
            <a:r>
              <a:rPr lang="en-US" sz="1100" kern="1000" spc="30" dirty="0" smtClean="0">
                <a:solidFill>
                  <a:schemeClr val="tx1">
                    <a:lumMod val="85000"/>
                    <a:lumOff val="15000"/>
                  </a:schemeClr>
                </a:solidFill>
                <a:latin typeface="Humanst521 Lt BT" panose="020B0402020204020304" pitchFamily="34" charset="0"/>
                <a:cs typeface="Franklin Gothic Book"/>
              </a:rPr>
              <a:t>Abe et al., PTEP053C02 (2019)]</a:t>
            </a:r>
          </a:p>
        </p:txBody>
      </p:sp>
      <p:cxnSp>
        <p:nvCxnSpPr>
          <p:cNvPr id="40" name="Straight Connector 39"/>
          <p:cNvCxnSpPr/>
          <p:nvPr/>
        </p:nvCxnSpPr>
        <p:spPr bwMode="auto">
          <a:xfrm>
            <a:off x="2837062" y="717477"/>
            <a:ext cx="2000251" cy="517174"/>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41" name="Straight Connector 40"/>
          <p:cNvCxnSpPr/>
          <p:nvPr/>
        </p:nvCxnSpPr>
        <p:spPr bwMode="auto">
          <a:xfrm flipV="1">
            <a:off x="2843842" y="723975"/>
            <a:ext cx="2000251" cy="517174"/>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42" name="TextBox 41"/>
              <p:cNvSpPr txBox="1"/>
              <p:nvPr/>
            </p:nvSpPr>
            <p:spPr>
              <a:xfrm rot="913294">
                <a:off x="4923795" y="3251626"/>
                <a:ext cx="1060418"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𝑅</m:t>
                      </m:r>
                      <m:r>
                        <a:rPr lang="en-US" sz="1400" b="0" i="1" kern="1000" spc="30" smtClean="0">
                          <a:solidFill>
                            <a:schemeClr val="tx1">
                              <a:lumMod val="85000"/>
                              <a:lumOff val="15000"/>
                            </a:schemeClr>
                          </a:solidFill>
                          <a:latin typeface="Cambria Math" panose="02040503050406030204" pitchFamily="18" charset="0"/>
                          <a:cs typeface="Franklin Gothic Book"/>
                        </a:rPr>
                        <m:t>=7.114 </m:t>
                      </m:r>
                      <m:r>
                        <m:rPr>
                          <m:sty m:val="p"/>
                        </m:rPr>
                        <a:rPr lang="en-US" sz="1400" b="0" i="0" kern="1000" spc="30" smtClean="0">
                          <a:solidFill>
                            <a:schemeClr val="tx1">
                              <a:lumMod val="85000"/>
                              <a:lumOff val="15000"/>
                            </a:schemeClr>
                          </a:solidFill>
                          <a:latin typeface="Cambria Math" panose="02040503050406030204" pitchFamily="18" charset="0"/>
                          <a:cs typeface="Franklin Gothic Book"/>
                        </a:rPr>
                        <m:t>m</m:t>
                      </m:r>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42" name="TextBox 41"/>
              <p:cNvSpPr txBox="1">
                <a:spLocks noRot="1" noChangeAspect="1" noMove="1" noResize="1" noEditPoints="1" noAdjustHandles="1" noChangeArrowheads="1" noChangeShapeType="1" noTextEdit="1"/>
              </p:cNvSpPr>
              <p:nvPr/>
            </p:nvSpPr>
            <p:spPr>
              <a:xfrm rot="913294">
                <a:off x="4923795" y="3251626"/>
                <a:ext cx="1060418" cy="236988"/>
              </a:xfrm>
              <a:prstGeom prst="rect">
                <a:avLst/>
              </a:prstGeom>
              <a:blipFill>
                <a:blip r:embed="rId12"/>
                <a:stretch>
                  <a:fillRect l="-2235"/>
                </a:stretch>
              </a:blipFill>
            </p:spPr>
            <p:txBody>
              <a:bodyPr/>
              <a:lstStyle/>
              <a:p>
                <a:r>
                  <a:rPr lang="en-US">
                    <a:noFill/>
                  </a:rPr>
                  <a:t> </a:t>
                </a:r>
              </a:p>
            </p:txBody>
          </p:sp>
        </mc:Fallback>
      </mc:AlternateContent>
      <p:pic>
        <p:nvPicPr>
          <p:cNvPr id="44" name="Picture 43"/>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21957" y="2151429"/>
            <a:ext cx="3322011" cy="1190837"/>
          </a:xfrm>
          <a:prstGeom prst="rect">
            <a:avLst/>
          </a:prstGeom>
        </p:spPr>
      </p:pic>
      <p:grpSp>
        <p:nvGrpSpPr>
          <p:cNvPr id="45" name="Group 44"/>
          <p:cNvGrpSpPr/>
          <p:nvPr/>
        </p:nvGrpSpPr>
        <p:grpSpPr>
          <a:xfrm>
            <a:off x="732738" y="3933334"/>
            <a:ext cx="3412503" cy="312008"/>
            <a:chOff x="5084251" y="1783895"/>
            <a:chExt cx="3412503" cy="312008"/>
          </a:xfrm>
        </p:grpSpPr>
        <mc:AlternateContent xmlns:mc="http://schemas.openxmlformats.org/markup-compatibility/2006" xmlns:a14="http://schemas.microsoft.com/office/drawing/2010/main">
          <mc:Choice Requires="a14">
            <p:sp>
              <p:nvSpPr>
                <p:cNvPr id="36" name="TextBox 35"/>
                <p:cNvSpPr txBox="1"/>
                <p:nvPr/>
              </p:nvSpPr>
              <p:spPr>
                <a:xfrm>
                  <a:off x="6617078" y="1783895"/>
                  <a:ext cx="1879676" cy="312008"/>
                </a:xfrm>
                <a:prstGeom prst="rect">
                  <a:avLst/>
                </a:prstGeom>
                <a:noFill/>
              </p:spPr>
              <p:txBody>
                <a:bodyPr wrap="square" lIns="0" tIns="0" rIns="0" bIns="0" rtlCol="0" anchor="t" anchorCtr="0">
                  <a:spAutoFit/>
                </a:bodyPr>
                <a:lstStyle/>
                <a:p>
                  <a:pPr>
                    <a:lnSpc>
                      <a:spcPct val="110000"/>
                    </a:lnSpc>
                    <a:spcBef>
                      <a:spcPts val="0"/>
                    </a:spcBef>
                  </a:pPr>
                  <a14:m>
                    <m:oMathPara xmlns:m="http://schemas.openxmlformats.org/officeDocument/2006/math">
                      <m:oMathParaPr>
                        <m:jc m:val="right"/>
                      </m:oMathParaPr>
                      <m:oMath xmlns:m="http://schemas.openxmlformats.org/officeDocument/2006/math">
                        <m:r>
                          <a:rPr lang="en-US" sz="1600" b="0" i="1" kern="1000" spc="30" smtClean="0">
                            <a:solidFill>
                              <a:schemeClr val="tx1">
                                <a:lumMod val="85000"/>
                                <a:lumOff val="15000"/>
                              </a:schemeClr>
                            </a:solidFill>
                            <a:latin typeface="Cambria Math" panose="02040503050406030204" pitchFamily="18" charset="0"/>
                            <a:cs typeface="Franklin Gothic Book"/>
                          </a:rPr>
                          <m:t>𝜎</m:t>
                        </m:r>
                        <m:d>
                          <m:dPr>
                            <m:ctrlPr>
                              <a:rPr lang="en-US" sz="1600" b="0" i="1" kern="1000" spc="30" smtClean="0">
                                <a:solidFill>
                                  <a:schemeClr val="tx1">
                                    <a:lumMod val="85000"/>
                                    <a:lumOff val="15000"/>
                                  </a:schemeClr>
                                </a:solidFill>
                                <a:latin typeface="Cambria Math" panose="02040503050406030204" pitchFamily="18" charset="0"/>
                                <a:cs typeface="Franklin Gothic Book"/>
                              </a:rPr>
                            </m:ctrlPr>
                          </m:dPr>
                          <m:e>
                            <m:sSub>
                              <m:sSubPr>
                                <m:ctrlPr>
                                  <a:rPr lang="en-US" sz="1600" b="0" i="1" kern="1000" spc="30" smtClean="0">
                                    <a:solidFill>
                                      <a:schemeClr val="tx1">
                                        <a:lumMod val="85000"/>
                                        <a:lumOff val="15000"/>
                                      </a:schemeClr>
                                    </a:solidFill>
                                    <a:latin typeface="Cambria Math" panose="02040503050406030204" pitchFamily="18" charset="0"/>
                                    <a:cs typeface="Franklin Gothic Book"/>
                                  </a:rPr>
                                </m:ctrlPr>
                              </m:sSubPr>
                              <m:e>
                                <m:r>
                                  <a:rPr lang="en-US" sz="1600" b="0" i="1" kern="1000" spc="30" smtClean="0">
                                    <a:solidFill>
                                      <a:schemeClr val="tx1">
                                        <a:lumMod val="85000"/>
                                        <a:lumOff val="15000"/>
                                      </a:schemeClr>
                                    </a:solidFill>
                                    <a:latin typeface="Cambria Math" panose="02040503050406030204" pitchFamily="18" charset="0"/>
                                    <a:cs typeface="Franklin Gothic Book"/>
                                  </a:rPr>
                                  <m:t>𝑑</m:t>
                                </m:r>
                              </m:e>
                              <m:sub>
                                <m:r>
                                  <a:rPr lang="en-US" sz="1600" b="0" i="1" kern="1000" spc="30" smtClean="0">
                                    <a:solidFill>
                                      <a:schemeClr val="tx1">
                                        <a:lumMod val="85000"/>
                                        <a:lumOff val="15000"/>
                                      </a:schemeClr>
                                    </a:solidFill>
                                    <a:latin typeface="Cambria Math" panose="02040503050406030204" pitchFamily="18" charset="0"/>
                                    <a:cs typeface="Franklin Gothic Book"/>
                                  </a:rPr>
                                  <m:t>𝜇</m:t>
                                </m:r>
                              </m:sub>
                            </m:sSub>
                          </m:e>
                        </m:d>
                        <m:r>
                          <a:rPr lang="en-US" sz="1600" b="0" i="1" kern="1000" spc="30" smtClean="0">
                            <a:solidFill>
                              <a:schemeClr val="tx1">
                                <a:lumMod val="85000"/>
                                <a:lumOff val="15000"/>
                              </a:schemeClr>
                            </a:solidFill>
                            <a:latin typeface="Cambria Math" panose="02040503050406030204" pitchFamily="18" charset="0"/>
                            <a:cs typeface="Franklin Gothic Book"/>
                          </a:rPr>
                          <m:t>≈</m:t>
                        </m:r>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10</m:t>
                            </m:r>
                          </m:e>
                          <m:sup>
                            <m:r>
                              <a:rPr lang="en-US" sz="1600" b="0" i="1" kern="1000" spc="30" smtClean="0">
                                <a:solidFill>
                                  <a:schemeClr val="tx1">
                                    <a:lumMod val="85000"/>
                                    <a:lumOff val="15000"/>
                                  </a:schemeClr>
                                </a:solidFill>
                                <a:latin typeface="Cambria Math" panose="02040503050406030204" pitchFamily="18" charset="0"/>
                                <a:cs typeface="Franklin Gothic Book"/>
                              </a:rPr>
                              <m:t>−21</m:t>
                            </m:r>
                          </m:sup>
                        </m:sSup>
                        <m:r>
                          <a:rPr lang="en-US" sz="1600" b="0" i="1" kern="1000" spc="30" smtClean="0">
                            <a:solidFill>
                              <a:schemeClr val="tx1">
                                <a:lumMod val="85000"/>
                                <a:lumOff val="15000"/>
                              </a:schemeClr>
                            </a:solidFill>
                            <a:latin typeface="Cambria Math" panose="02040503050406030204" pitchFamily="18" charset="0"/>
                            <a:cs typeface="Franklin Gothic Book"/>
                          </a:rPr>
                          <m:t>𝑒</m:t>
                        </m:r>
                        <m:r>
                          <m:rPr>
                            <m:sty m:val="p"/>
                          </m:rPr>
                          <a:rPr lang="en-US" sz="1600" b="0" i="0" kern="1000" spc="30" smtClean="0">
                            <a:solidFill>
                              <a:schemeClr val="tx1">
                                <a:lumMod val="85000"/>
                                <a:lumOff val="15000"/>
                              </a:schemeClr>
                            </a:solidFill>
                            <a:latin typeface="Cambria Math" panose="02040503050406030204" pitchFamily="18" charset="0"/>
                            <a:cs typeface="Franklin Gothic Book"/>
                          </a:rPr>
                          <m:t>cm</m:t>
                        </m:r>
                      </m:oMath>
                    </m:oMathPara>
                  </a14:m>
                  <a:endParaRPr lang="en-US" sz="16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6617078" y="1783895"/>
                  <a:ext cx="1879676" cy="312008"/>
                </a:xfrm>
                <a:prstGeom prst="rect">
                  <a:avLst/>
                </a:prstGeom>
                <a:blipFill>
                  <a:blip r:embed="rId14"/>
                  <a:stretch>
                    <a:fillRect r="-2597" b="-15686"/>
                  </a:stretch>
                </a:blipFill>
              </p:spPr>
              <p:txBody>
                <a:bodyPr/>
                <a:lstStyle/>
                <a:p>
                  <a:r>
                    <a:rPr lang="en-US">
                      <a:noFill/>
                    </a:rPr>
                    <a:t> </a:t>
                  </a:r>
                </a:p>
              </p:txBody>
            </p:sp>
          </mc:Fallback>
        </mc:AlternateContent>
        <p:sp>
          <p:nvSpPr>
            <p:cNvPr id="35" name="TextBox 34"/>
            <p:cNvSpPr txBox="1"/>
            <p:nvPr/>
          </p:nvSpPr>
          <p:spPr>
            <a:xfrm>
              <a:off x="5084251" y="1823835"/>
              <a:ext cx="1591061" cy="251800"/>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600" kern="1000" spc="30" dirty="0" smtClean="0">
                  <a:solidFill>
                    <a:schemeClr val="tx1">
                      <a:lumMod val="85000"/>
                      <a:lumOff val="15000"/>
                    </a:schemeClr>
                  </a:solidFill>
                  <a:latin typeface="Humanst521 BT" panose="020B0602020204020204" pitchFamily="34" charset="0"/>
                  <a:cs typeface="Franklin Gothic Book"/>
                </a:rPr>
                <a:t>FNAL* &amp; JPARC</a:t>
              </a:r>
              <a:r>
                <a:rPr lang="en-US" sz="1600" kern="1000" spc="30" baseline="30000" dirty="0" smtClean="0">
                  <a:solidFill>
                    <a:schemeClr val="tx1">
                      <a:lumMod val="85000"/>
                      <a:lumOff val="15000"/>
                    </a:schemeClr>
                  </a:solidFill>
                  <a:latin typeface="Humanst521 BT" panose="020B0602020204020204" pitchFamily="34" charset="0"/>
                  <a:cs typeface="Franklin Gothic Book"/>
                </a:rPr>
                <a:t>**</a:t>
              </a:r>
              <a:r>
                <a:rPr lang="en-US" sz="1600" kern="1000" spc="30" dirty="0" smtClean="0">
                  <a:solidFill>
                    <a:schemeClr val="tx1">
                      <a:lumMod val="85000"/>
                      <a:lumOff val="15000"/>
                    </a:schemeClr>
                  </a:solidFill>
                  <a:latin typeface="Humanst521 BT" panose="020B0602020204020204" pitchFamily="34" charset="0"/>
                  <a:cs typeface="Franklin Gothic Book"/>
                </a:rPr>
                <a:t>:</a:t>
              </a:r>
            </a:p>
          </p:txBody>
        </p:sp>
      </p:grpSp>
      <p:pic>
        <p:nvPicPr>
          <p:cNvPr id="46" name="Picture 45" descr="Screen Clippi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40316" y="1943788"/>
            <a:ext cx="3526439" cy="1790514"/>
          </a:xfrm>
          <a:prstGeom prst="rect">
            <a:avLst/>
          </a:prstGeom>
        </p:spPr>
      </p:pic>
      <p:sp>
        <p:nvSpPr>
          <p:cNvPr id="30" name="Right Brace 29"/>
          <p:cNvSpPr/>
          <p:nvPr/>
        </p:nvSpPr>
        <p:spPr bwMode="auto">
          <a:xfrm rot="5400000">
            <a:off x="3523070" y="459575"/>
            <a:ext cx="211540" cy="2135683"/>
          </a:xfrm>
          <a:prstGeom prst="rightBrace">
            <a:avLst>
              <a:gd name="adj1" fmla="val 8333"/>
              <a:gd name="adj2" fmla="val 49205"/>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43" name="Rectangle 42"/>
              <p:cNvSpPr/>
              <p:nvPr/>
            </p:nvSpPr>
            <p:spPr>
              <a:xfrm>
                <a:off x="521956" y="617835"/>
                <a:ext cx="4626107" cy="730969"/>
              </a:xfrm>
              <a:prstGeom prst="rect">
                <a:avLst/>
              </a:prstGeom>
              <a:solidFill>
                <a:schemeClr val="bg1"/>
              </a:solidFill>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a:rPr>
                                <m:t>𝜔</m:t>
                              </m:r>
                            </m:e>
                          </m:acc>
                        </m:e>
                        <m:sub>
                          <m:r>
                            <a:rPr lang="en-US" b="0" i="1" smtClean="0">
                              <a:latin typeface="Cambria Math" panose="02040503050406030204" pitchFamily="18" charset="0"/>
                            </a:rPr>
                            <m:t>𝐿</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a:rPr>
                                <m:t>𝜔</m:t>
                              </m:r>
                            </m:e>
                          </m:acc>
                        </m:e>
                        <m:sub>
                          <m:r>
                            <a:rPr lang="en-US" b="0" i="1" smtClean="0">
                              <a:latin typeface="Cambria Math" panose="02040503050406030204" pitchFamily="18" charset="0"/>
                            </a:rPr>
                            <m:t>𝑐</m:t>
                          </m:r>
                        </m:sub>
                      </m:sSub>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smtClean="0">
                              <a:latin typeface="Cambria Math"/>
                            </a:rPr>
                            <m:t>+</m:t>
                          </m:r>
                          <m:d>
                            <m:dPr>
                              <m:ctrlPr>
                                <a:rPr lang="en-US" i="1" smtClean="0">
                                  <a:solidFill>
                                    <a:schemeClr val="bg2">
                                      <a:lumMod val="60000"/>
                                      <a:lumOff val="40000"/>
                                    </a:schemeClr>
                                  </a:solidFill>
                                  <a:latin typeface="Cambria Math" panose="02040503050406030204" pitchFamily="18" charset="0"/>
                                </a:rPr>
                              </m:ctrlPr>
                            </m:dPr>
                            <m:e>
                              <m:f>
                                <m:fPr>
                                  <m:ctrlPr>
                                    <a:rPr lang="en-US" i="1">
                                      <a:solidFill>
                                        <a:schemeClr val="bg2">
                                          <a:lumMod val="60000"/>
                                          <a:lumOff val="40000"/>
                                        </a:schemeClr>
                                      </a:solidFill>
                                      <a:latin typeface="Cambria Math" panose="02040503050406030204" pitchFamily="18" charset="0"/>
                                    </a:rPr>
                                  </m:ctrlPr>
                                </m:fPr>
                                <m:num>
                                  <m:r>
                                    <a:rPr lang="en-US" i="1">
                                      <a:solidFill>
                                        <a:schemeClr val="bg2">
                                          <a:lumMod val="60000"/>
                                          <a:lumOff val="40000"/>
                                        </a:schemeClr>
                                      </a:solidFill>
                                      <a:latin typeface="Cambria Math"/>
                                    </a:rPr>
                                    <m:t>1</m:t>
                                  </m:r>
                                </m:num>
                                <m:den>
                                  <m:sSup>
                                    <m:sSupPr>
                                      <m:ctrlPr>
                                        <a:rPr lang="en-US" b="0" i="1" smtClean="0">
                                          <a:solidFill>
                                            <a:schemeClr val="bg2">
                                              <a:lumMod val="60000"/>
                                              <a:lumOff val="40000"/>
                                            </a:schemeClr>
                                          </a:solidFill>
                                          <a:latin typeface="Cambria Math" panose="02040503050406030204" pitchFamily="18" charset="0"/>
                                        </a:rPr>
                                      </m:ctrlPr>
                                    </m:sSupPr>
                                    <m:e>
                                      <m:r>
                                        <a:rPr lang="en-US" i="1">
                                          <a:solidFill>
                                            <a:schemeClr val="bg2">
                                              <a:lumMod val="60000"/>
                                              <a:lumOff val="40000"/>
                                            </a:schemeClr>
                                          </a:solidFill>
                                          <a:latin typeface="Cambria Math"/>
                                        </a:rPr>
                                        <m:t>𝛾</m:t>
                                      </m:r>
                                    </m:e>
                                    <m:sup>
                                      <m:r>
                                        <a:rPr lang="en-US" b="0" i="1" smtClean="0">
                                          <a:solidFill>
                                            <a:schemeClr val="bg2">
                                              <a:lumMod val="60000"/>
                                              <a:lumOff val="40000"/>
                                            </a:schemeClr>
                                          </a:solidFill>
                                          <a:latin typeface="Cambria Math" panose="02040503050406030204" pitchFamily="18" charset="0"/>
                                        </a:rPr>
                                        <m:t>2</m:t>
                                      </m:r>
                                    </m:sup>
                                  </m:sSup>
                                  <m:r>
                                    <a:rPr lang="en-US" b="0" i="1" smtClean="0">
                                      <a:solidFill>
                                        <a:schemeClr val="bg2">
                                          <a:lumMod val="60000"/>
                                          <a:lumOff val="40000"/>
                                        </a:schemeClr>
                                      </a:solidFill>
                                      <a:latin typeface="Cambria Math" panose="02040503050406030204" pitchFamily="18" charset="0"/>
                                    </a:rPr>
                                    <m:t>−1</m:t>
                                  </m:r>
                                </m:den>
                              </m:f>
                              <m:r>
                                <a:rPr lang="en-US" i="1">
                                  <a:solidFill>
                                    <a:schemeClr val="bg2">
                                      <a:lumMod val="60000"/>
                                      <a:lumOff val="40000"/>
                                    </a:schemeClr>
                                  </a:solidFill>
                                  <a:latin typeface="Cambria Math"/>
                                </a:rPr>
                                <m:t>−</m:t>
                              </m:r>
                              <m:r>
                                <a:rPr lang="en-US" i="1">
                                  <a:solidFill>
                                    <a:schemeClr val="bg2">
                                      <a:lumMod val="60000"/>
                                      <a:lumOff val="40000"/>
                                    </a:schemeClr>
                                  </a:solidFill>
                                  <a:latin typeface="Cambria Math"/>
                                </a:rPr>
                                <m:t>𝑎</m:t>
                              </m:r>
                              <m:r>
                                <a:rPr lang="en-US" i="1">
                                  <a:solidFill>
                                    <a:schemeClr val="bg2">
                                      <a:lumMod val="60000"/>
                                      <a:lumOff val="40000"/>
                                    </a:schemeClr>
                                  </a:solidFill>
                                  <a:latin typeface="Cambria Math"/>
                                </a:rPr>
                                <m:t> </m:t>
                              </m:r>
                            </m:e>
                          </m:d>
                          <m:f>
                            <m:fPr>
                              <m:ctrlPr>
                                <a:rPr lang="en-US" i="1">
                                  <a:solidFill>
                                    <a:schemeClr val="bg2">
                                      <a:lumMod val="60000"/>
                                      <a:lumOff val="40000"/>
                                    </a:schemeClr>
                                  </a:solidFill>
                                  <a:latin typeface="Cambria Math" panose="02040503050406030204" pitchFamily="18" charset="0"/>
                                </a:rPr>
                              </m:ctrlPr>
                            </m:fPr>
                            <m:num>
                              <m:acc>
                                <m:accPr>
                                  <m:chr m:val="⃗"/>
                                  <m:ctrlPr>
                                    <a:rPr lang="en-US" i="1">
                                      <a:solidFill>
                                        <a:schemeClr val="bg2">
                                          <a:lumMod val="60000"/>
                                          <a:lumOff val="40000"/>
                                        </a:schemeClr>
                                      </a:solidFill>
                                      <a:latin typeface="Cambria Math" panose="02040503050406030204" pitchFamily="18" charset="0"/>
                                    </a:rPr>
                                  </m:ctrlPr>
                                </m:accPr>
                                <m:e>
                                  <m:r>
                                    <a:rPr lang="en-US" i="1">
                                      <a:solidFill>
                                        <a:schemeClr val="bg2">
                                          <a:lumMod val="60000"/>
                                          <a:lumOff val="40000"/>
                                        </a:schemeClr>
                                      </a:solidFill>
                                      <a:latin typeface="Cambria Math"/>
                                    </a:rPr>
                                    <m:t>𝛽</m:t>
                                  </m:r>
                                </m:e>
                              </m:acc>
                              <m:r>
                                <a:rPr lang="en-US" i="1">
                                  <a:solidFill>
                                    <a:schemeClr val="bg2">
                                      <a:lumMod val="60000"/>
                                      <a:lumOff val="40000"/>
                                    </a:schemeClr>
                                  </a:solidFill>
                                  <a:latin typeface="Cambria Math"/>
                                </a:rPr>
                                <m:t>×</m:t>
                              </m:r>
                              <m:acc>
                                <m:accPr>
                                  <m:chr m:val="⃗"/>
                                  <m:ctrlPr>
                                    <a:rPr lang="en-US" i="1">
                                      <a:solidFill>
                                        <a:schemeClr val="bg2">
                                          <a:lumMod val="60000"/>
                                          <a:lumOff val="40000"/>
                                        </a:schemeClr>
                                      </a:solidFill>
                                      <a:latin typeface="Cambria Math" panose="02040503050406030204" pitchFamily="18" charset="0"/>
                                    </a:rPr>
                                  </m:ctrlPr>
                                </m:accPr>
                                <m:e>
                                  <m:r>
                                    <a:rPr lang="en-US" b="0" i="1" smtClean="0">
                                      <a:solidFill>
                                        <a:schemeClr val="bg2">
                                          <a:lumMod val="60000"/>
                                          <a:lumOff val="40000"/>
                                        </a:schemeClr>
                                      </a:solidFill>
                                      <a:latin typeface="Cambria Math"/>
                                    </a:rPr>
                                    <m:t>𝐸</m:t>
                                  </m:r>
                                </m:e>
                              </m:acc>
                            </m:num>
                            <m:den>
                              <m:r>
                                <a:rPr lang="en-US" i="1">
                                  <a:solidFill>
                                    <a:schemeClr val="bg2">
                                      <a:lumMod val="60000"/>
                                      <a:lumOff val="40000"/>
                                    </a:schemeClr>
                                  </a:solidFill>
                                  <a:latin typeface="Cambria Math"/>
                                </a:rPr>
                                <m:t>𝑐</m:t>
                              </m:r>
                            </m:den>
                          </m:f>
                        </m:e>
                      </m:d>
                    </m:oMath>
                  </m:oMathPara>
                </a14:m>
                <a:endParaRPr lang="en-US" dirty="0">
                  <a:latin typeface="Humanst521 Lt BT" panose="020B04020202040203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521956" y="617835"/>
                <a:ext cx="4626107" cy="730969"/>
              </a:xfrm>
              <a:prstGeom prst="rect">
                <a:avLst/>
              </a:prstGeom>
              <a:blipFill>
                <a:blip r:embed="rId16"/>
                <a:stretch>
                  <a:fillRect/>
                </a:stretch>
              </a:blipFill>
            </p:spPr>
            <p:txBody>
              <a:bodyPr/>
              <a:lstStyle/>
              <a:p>
                <a:r>
                  <a:rPr lang="en-US">
                    <a:noFill/>
                  </a:rPr>
                  <a:t> </a:t>
                </a:r>
              </a:p>
            </p:txBody>
          </p:sp>
        </mc:Fallback>
      </mc:AlternateContent>
      <p:sp>
        <p:nvSpPr>
          <p:cNvPr id="47" name="TextBox 46"/>
          <p:cNvSpPr txBox="1"/>
          <p:nvPr/>
        </p:nvSpPr>
        <p:spPr>
          <a:xfrm>
            <a:off x="30989" y="4927584"/>
            <a:ext cx="1994457" cy="173189"/>
          </a:xfrm>
          <a:prstGeom prst="rect">
            <a:avLst/>
          </a:prstGeom>
          <a:noFill/>
        </p:spPr>
        <p:txBody>
          <a:bodyPr wrap="none" lIns="0" tIns="0" rIns="0" bIns="0" rtlCol="0" anchor="t" anchorCtr="0">
            <a:spAutoFit/>
          </a:bodyPr>
          <a:lstStyle/>
          <a:p>
            <a:pPr>
              <a:lnSpc>
                <a:spcPct val="110000"/>
              </a:lnSpc>
              <a:spcBef>
                <a:spcPts val="0"/>
              </a:spcBef>
            </a:pPr>
            <a:r>
              <a:rPr lang="en-US" sz="1100" kern="1000" spc="30" dirty="0" smtClean="0">
                <a:solidFill>
                  <a:schemeClr val="tx1">
                    <a:lumMod val="85000"/>
                    <a:lumOff val="15000"/>
                  </a:schemeClr>
                </a:solidFill>
                <a:latin typeface="Humanst521 Lt BT" panose="020B0402020204020304" pitchFamily="34" charset="0"/>
                <a:cs typeface="Franklin Gothic Book"/>
              </a:rPr>
              <a:t>[Abi et al., PRL</a:t>
            </a:r>
            <a:r>
              <a:rPr lang="en-US" sz="1100" b="1" kern="1000" spc="30" dirty="0" smtClean="0">
                <a:solidFill>
                  <a:schemeClr val="tx1">
                    <a:lumMod val="85000"/>
                    <a:lumOff val="15000"/>
                  </a:schemeClr>
                </a:solidFill>
                <a:latin typeface="Humanst521 Lt BT" panose="020B0402020204020304" pitchFamily="34" charset="0"/>
                <a:cs typeface="Franklin Gothic Book"/>
              </a:rPr>
              <a:t>126 </a:t>
            </a:r>
            <a:r>
              <a:rPr lang="en-US" sz="1100" kern="1000" spc="30" dirty="0" smtClean="0">
                <a:solidFill>
                  <a:schemeClr val="tx1">
                    <a:lumMod val="85000"/>
                    <a:lumOff val="15000"/>
                  </a:schemeClr>
                </a:solidFill>
                <a:latin typeface="Humanst521 Lt BT" panose="020B0402020204020304" pitchFamily="34" charset="0"/>
                <a:cs typeface="Franklin Gothic Book"/>
              </a:rPr>
              <a:t>141801(2021)]</a:t>
            </a:r>
          </a:p>
        </p:txBody>
      </p:sp>
      <p:sp>
        <p:nvSpPr>
          <p:cNvPr id="34" name="Oval 33"/>
          <p:cNvSpPr/>
          <p:nvPr/>
        </p:nvSpPr>
        <p:spPr bwMode="auto">
          <a:xfrm>
            <a:off x="7417711" y="4000109"/>
            <a:ext cx="85964" cy="85964"/>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latin typeface="Humanst521 Lt BT" panose="020B0402020204020304" pitchFamily="34" charset="0"/>
            </a:endParaRPr>
          </a:p>
        </p:txBody>
      </p:sp>
    </p:spTree>
    <p:extLst>
      <p:ext uri="{BB962C8B-B14F-4D97-AF65-F5344CB8AC3E}">
        <p14:creationId xmlns:p14="http://schemas.microsoft.com/office/powerpoint/2010/main" val="24661618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10"/>
                                        <p:tgtEl>
                                          <p:spTgt spid="37"/>
                                        </p:tgtEl>
                                      </p:cBhvr>
                                    </p:animEffect>
                                    <p:set>
                                      <p:cBhvr>
                                        <p:cTn id="7" dur="1" fill="hold">
                                          <p:stCondLst>
                                            <p:cond delay="9"/>
                                          </p:stCondLst>
                                        </p:cTn>
                                        <p:tgtEl>
                                          <p:spTgt spid="37"/>
                                        </p:tgtEl>
                                        <p:attrNameLst>
                                          <p:attrName>style.visibility</p:attrName>
                                        </p:attrNameLst>
                                      </p:cBhvr>
                                      <p:to>
                                        <p:strVal val="hidden"/>
                                      </p:to>
                                    </p:set>
                                  </p:childTnLst>
                                </p:cTn>
                              </p:par>
                              <p:par>
                                <p:cTn id="8" presetID="1" presetClass="exit" presetSubtype="0" fill="hold" nodeType="withEffect">
                                  <p:stCondLst>
                                    <p:cond delay="0"/>
                                  </p:stCondLst>
                                  <p:childTnLst>
                                    <p:set>
                                      <p:cBhvr>
                                        <p:cTn id="9" dur="1" fill="hold">
                                          <p:stCondLst>
                                            <p:cond delay="0"/>
                                          </p:stCondLst>
                                        </p:cTn>
                                        <p:tgtEl>
                                          <p:spTgt spid="46"/>
                                        </p:tgtEl>
                                        <p:attrNameLst>
                                          <p:attrName>style.visibility</p:attrName>
                                        </p:attrNameLst>
                                      </p:cBhvr>
                                      <p:to>
                                        <p:strVal val="hidden"/>
                                      </p:to>
                                    </p:set>
                                  </p:childTnLst>
                                </p:cTn>
                              </p:par>
                              <p:par>
                                <p:cTn id="10" presetID="22" presetClass="exit" presetSubtype="2" fill="hold" grpId="0" nodeType="withEffect">
                                  <p:stCondLst>
                                    <p:cond delay="0"/>
                                  </p:stCondLst>
                                  <p:childTnLst>
                                    <p:animEffect transition="out" filter="wipe(right)">
                                      <p:cBhvr>
                                        <p:cTn id="11" dur="10"/>
                                        <p:tgtEl>
                                          <p:spTgt spid="43"/>
                                        </p:tgtEl>
                                      </p:cBhvr>
                                    </p:animEffect>
                                    <p:set>
                                      <p:cBhvr>
                                        <p:cTn id="12" dur="1" fill="hold">
                                          <p:stCondLst>
                                            <p:cond delay="9"/>
                                          </p:stCondLst>
                                        </p:cTn>
                                        <p:tgtEl>
                                          <p:spTgt spid="43"/>
                                        </p:tgtEl>
                                        <p:attrNameLst>
                                          <p:attrName>style.visibility</p:attrName>
                                        </p:attrNameLst>
                                      </p:cBhvr>
                                      <p:to>
                                        <p:strVal val="hidden"/>
                                      </p:to>
                                    </p:set>
                                  </p:childTnLst>
                                </p:cTn>
                              </p:par>
                            </p:childTnLst>
                          </p:cTn>
                        </p:par>
                        <p:par>
                          <p:cTn id="13" fill="hold">
                            <p:stCondLst>
                              <p:cond delay="10"/>
                            </p:stCondLst>
                            <p:childTnLst>
                              <p:par>
                                <p:cTn id="14" presetID="1"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childTnLst>
                                </p:cTn>
                              </p:par>
                              <p:par>
                                <p:cTn id="22" presetID="1" presetClass="exit"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p:bldP spid="43" grpId="0" animBg="1"/>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1" name="TextBox 30"/>
              <p:cNvSpPr txBox="1"/>
              <p:nvPr/>
            </p:nvSpPr>
            <p:spPr>
              <a:xfrm>
                <a:off x="7761174" y="4492966"/>
                <a:ext cx="1288430" cy="219997"/>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Humanst521 Lt BT" panose="020B0402020204020304" pitchFamily="34" charset="0"/>
                    <a:cs typeface="Franklin Gothic Book"/>
                  </a:rPr>
                  <a:t>set </a:t>
                </a:r>
                <a14:m>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𝐸</m:t>
                    </m:r>
                    <m:r>
                      <a:rPr lang="en-US" sz="1400" b="0" i="1" kern="1000" spc="30" smtClean="0">
                        <a:solidFill>
                          <a:schemeClr val="tx1">
                            <a:lumMod val="85000"/>
                            <a:lumOff val="15000"/>
                          </a:schemeClr>
                        </a:solidFill>
                        <a:latin typeface="Cambria Math" panose="02040503050406030204" pitchFamily="18" charset="0"/>
                        <a:cs typeface="Franklin Gothic Book"/>
                      </a:rPr>
                      <m:t> ≅</m:t>
                    </m:r>
                    <m: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t>𝑎𝐵𝑐</m:t>
                    </m:r>
                    <m: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t>𝛽</m:t>
                    </m:r>
                    <m:sSup>
                      <m:sSupPr>
                        <m:ctrlP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ctrlPr>
                      </m:sSupPr>
                      <m:e>
                        <m: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t>𝛾</m:t>
                        </m:r>
                      </m:e>
                      <m:sup>
                        <m: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t>2</m:t>
                        </m:r>
                      </m:sup>
                    </m:sSup>
                  </m:oMath>
                </a14:m>
                <a:endParaRPr lang="en-US" sz="1400" kern="1000" spc="30" dirty="0"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7761174" y="4492966"/>
                <a:ext cx="1288430" cy="219997"/>
              </a:xfrm>
              <a:prstGeom prst="rect">
                <a:avLst/>
              </a:prstGeom>
              <a:blipFill>
                <a:blip r:embed="rId3"/>
                <a:stretch>
                  <a:fillRect l="-8491" t="-22222" r="-1415" b="-50000"/>
                </a:stretch>
              </a:blipFill>
            </p:spPr>
            <p:txBody>
              <a:bodyPr/>
              <a:lstStyle/>
              <a:p>
                <a:r>
                  <a:rPr lang="en-US">
                    <a:noFill/>
                  </a:rPr>
                  <a:t> </a:t>
                </a:r>
              </a:p>
            </p:txBody>
          </p:sp>
        </mc:Fallback>
      </mc:AlternateContent>
      <p:sp>
        <p:nvSpPr>
          <p:cNvPr id="3" name="Title 2"/>
          <p:cNvSpPr>
            <a:spLocks noGrp="1"/>
          </p:cNvSpPr>
          <p:nvPr>
            <p:ph type="title"/>
          </p:nvPr>
        </p:nvSpPr>
        <p:spPr>
          <a:xfrm>
            <a:off x="1896423" y="216000"/>
            <a:ext cx="6708025" cy="381375"/>
          </a:xfrm>
        </p:spPr>
        <p:txBody>
          <a:bodyPr/>
          <a:lstStyle/>
          <a:p>
            <a:r>
              <a:rPr lang="en-US" dirty="0" smtClean="0"/>
              <a:t>Muon dipole moments –freezing the spin at PSI</a:t>
            </a:r>
            <a:endParaRPr lang="en-US" dirty="0"/>
          </a:p>
        </p:txBody>
      </p:sp>
      <p:sp>
        <p:nvSpPr>
          <p:cNvPr id="4" name="Slide Number Placeholder 3"/>
          <p:cNvSpPr>
            <a:spLocks noGrp="1"/>
          </p:cNvSpPr>
          <p:nvPr>
            <p:ph type="sldNum" sz="quarter" idx="16"/>
          </p:nvPr>
        </p:nvSpPr>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6</a:t>
            </a:fld>
            <a:endParaRPr lang="de-DE" dirty="0">
              <a:latin typeface="Humanst521 BT" panose="020B0602020204020204" pitchFamily="34" charset="0"/>
            </a:endParaRPr>
          </a:p>
        </p:txBody>
      </p:sp>
      <p:grpSp>
        <p:nvGrpSpPr>
          <p:cNvPr id="5" name="Group 4"/>
          <p:cNvGrpSpPr/>
          <p:nvPr/>
        </p:nvGrpSpPr>
        <p:grpSpPr>
          <a:xfrm>
            <a:off x="6683252" y="3568634"/>
            <a:ext cx="2058141" cy="664562"/>
            <a:chOff x="6683252" y="3568634"/>
            <a:chExt cx="2058141" cy="664562"/>
          </a:xfrm>
        </p:grpSpPr>
        <p:sp>
          <p:nvSpPr>
            <p:cNvPr id="6" name="Oval 5"/>
            <p:cNvSpPr/>
            <p:nvPr/>
          </p:nvSpPr>
          <p:spPr bwMode="auto">
            <a:xfrm rot="670316">
              <a:off x="6683252" y="3575971"/>
              <a:ext cx="2047875" cy="657225"/>
            </a:xfrm>
            <a:prstGeom prst="ellipse">
              <a:avLst/>
            </a:pr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sp>
          <p:nvSpPr>
            <p:cNvPr id="7" name="Arc 6"/>
            <p:cNvSpPr/>
            <p:nvPr/>
          </p:nvSpPr>
          <p:spPr bwMode="auto">
            <a:xfrm rot="658433">
              <a:off x="6693518" y="3568634"/>
              <a:ext cx="2047875" cy="657225"/>
            </a:xfrm>
            <a:prstGeom prst="arc">
              <a:avLst>
                <a:gd name="adj1" fmla="val 7811994"/>
                <a:gd name="adj2" fmla="val 10278245"/>
              </a:avLst>
            </a:prstGeom>
            <a:noFill/>
            <a:ln w="19050">
              <a:solidFill>
                <a:srgbClr val="686868"/>
              </a:solidFill>
              <a:headEnd type="none" w="med" len="med"/>
              <a:tailEnd type="triangl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grpSp>
      <p:grpSp>
        <p:nvGrpSpPr>
          <p:cNvPr id="8" name="Group 7"/>
          <p:cNvGrpSpPr/>
          <p:nvPr/>
        </p:nvGrpSpPr>
        <p:grpSpPr>
          <a:xfrm>
            <a:off x="7375302" y="2909866"/>
            <a:ext cx="661195" cy="2068284"/>
            <a:chOff x="7375302" y="2909866"/>
            <a:chExt cx="661195" cy="2068284"/>
          </a:xfrm>
        </p:grpSpPr>
        <p:sp>
          <p:nvSpPr>
            <p:cNvPr id="9" name="Oval 8"/>
            <p:cNvSpPr/>
            <p:nvPr/>
          </p:nvSpPr>
          <p:spPr bwMode="auto">
            <a:xfrm rot="5400000">
              <a:off x="6679977" y="3605191"/>
              <a:ext cx="2047875" cy="657225"/>
            </a:xfrm>
            <a:prstGeom prst="ellipse">
              <a:avLst/>
            </a:prstGeom>
            <a:solidFill>
              <a:srgbClr val="7DA56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sp>
          <p:nvSpPr>
            <p:cNvPr id="10" name="Arc 9"/>
            <p:cNvSpPr/>
            <p:nvPr/>
          </p:nvSpPr>
          <p:spPr bwMode="auto">
            <a:xfrm rot="5400000">
              <a:off x="6683947" y="3625600"/>
              <a:ext cx="2047875" cy="657225"/>
            </a:xfrm>
            <a:prstGeom prst="arc">
              <a:avLst>
                <a:gd name="adj1" fmla="val 3339133"/>
                <a:gd name="adj2" fmla="val 8426388"/>
              </a:avLst>
            </a:prstGeom>
            <a:noFill/>
            <a:ln w="19050">
              <a:solidFill>
                <a:srgbClr val="F7450D"/>
              </a:solidFill>
              <a:headEnd type="none" w="med" len="med"/>
              <a:tailEnd type="triangl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grpSp>
      <mc:AlternateContent xmlns:mc="http://schemas.openxmlformats.org/markup-compatibility/2006" xmlns:a14="http://schemas.microsoft.com/office/drawing/2010/main">
        <mc:Choice Requires="a14">
          <p:sp>
            <p:nvSpPr>
              <p:cNvPr id="11" name="Rectangle 10"/>
              <p:cNvSpPr/>
              <p:nvPr/>
            </p:nvSpPr>
            <p:spPr>
              <a:xfrm>
                <a:off x="1614496" y="675255"/>
                <a:ext cx="6042750" cy="740972"/>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a:latin typeface="Cambria Math"/>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1</m:t>
                                  </m:r>
                                </m:num>
                                <m:den>
                                  <m:r>
                                    <a:rPr lang="en-US" i="1">
                                      <a:latin typeface="Cambria Math"/>
                                    </a:rPr>
                                    <m:t>1</m:t>
                                  </m:r>
                                  <m:r>
                                    <a:rPr lang="en-US" i="1">
                                      <a:latin typeface="Cambria Math"/>
                                    </a:rPr>
                                    <m:t>−</m:t>
                                  </m:r>
                                  <m:sSup>
                                    <m:sSupPr>
                                      <m:ctrlPr>
                                        <a:rPr lang="en-US" b="0" i="1" smtClean="0">
                                          <a:latin typeface="Cambria Math" panose="02040503050406030204" pitchFamily="18" charset="0"/>
                                        </a:rPr>
                                      </m:ctrlPr>
                                    </m:sSupPr>
                                    <m:e>
                                      <m:r>
                                        <a:rPr lang="en-US" i="1">
                                          <a:latin typeface="Cambria Math"/>
                                        </a:rPr>
                                        <m:t>𝛾</m:t>
                                      </m:r>
                                    </m:e>
                                    <m:sup>
                                      <m:r>
                                        <a:rPr lang="en-US" b="0" i="1" smtClean="0">
                                          <a:latin typeface="Cambria Math" panose="02040503050406030204" pitchFamily="18" charset="0"/>
                                        </a:rPr>
                                        <m:t>2</m:t>
                                      </m:r>
                                    </m:sup>
                                  </m:sSup>
                                </m:den>
                              </m:f>
                              <m:r>
                                <a:rPr lang="en-US" i="1">
                                  <a:latin typeface="Cambria Math"/>
                                </a:rPr>
                                <m:t>−</m:t>
                              </m:r>
                              <m:r>
                                <a:rPr lang="en-US" i="1">
                                  <a:latin typeface="Cambria Math"/>
                                </a:rPr>
                                <m:t>𝑎</m:t>
                              </m:r>
                              <m:r>
                                <a:rPr lang="en-US" i="1">
                                  <a:latin typeface="Cambria Math"/>
                                </a:rPr>
                                <m:t> </m:t>
                              </m:r>
                            </m:e>
                          </m:d>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b="0" i="1" smtClean="0">
                                      <a:latin typeface="Cambria Math"/>
                                    </a:rPr>
                                    <m:t>𝐸</m:t>
                                  </m:r>
                                </m:e>
                              </m:acc>
                            </m:num>
                            <m:den>
                              <m:r>
                                <a:rPr lang="en-US" i="1">
                                  <a:latin typeface="Cambria Math"/>
                                </a:rPr>
                                <m:t>𝑐</m:t>
                              </m:r>
                            </m:den>
                          </m:f>
                          <m:r>
                            <a:rPr lang="en-US" i="1">
                              <a:latin typeface="Cambria Math"/>
                            </a:rPr>
                            <m:t>+</m:t>
                          </m:r>
                          <m:f>
                            <m:fPr>
                              <m:ctrlPr>
                                <a:rPr lang="en-US" i="1">
                                  <a:latin typeface="Cambria Math" panose="02040503050406030204" pitchFamily="18" charset="0"/>
                                </a:rPr>
                              </m:ctrlPr>
                            </m:fPr>
                            <m:num>
                              <m:r>
                                <a:rPr lang="en-US"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𝜇</m:t>
                                  </m:r>
                                </m:sub>
                              </m:sSub>
                              <m:r>
                                <a:rPr lang="en-US" b="0" i="1" smtClean="0">
                                  <a:latin typeface="Cambria Math" panose="02040503050406030204" pitchFamily="18" charset="0"/>
                                </a:rPr>
                                <m:t>𝑚𝑐</m:t>
                              </m:r>
                            </m:num>
                            <m:den>
                              <m:r>
                                <a:rPr lang="en-US" b="0" i="1" smtClean="0">
                                  <a:latin typeface="Cambria Math" panose="02040503050406030204" pitchFamily="18" charset="0"/>
                                </a:rPr>
                                <m:t>𝑞</m:t>
                              </m:r>
                              <m:r>
                                <a:rPr lang="en-US" b="0" i="1" smtClean="0">
                                  <a:latin typeface="Cambria Math" panose="02040503050406030204" pitchFamily="18" charset="0"/>
                                </a:rPr>
                                <m:t>ℏ</m:t>
                              </m:r>
                            </m:den>
                          </m:f>
                          <m:d>
                            <m:dPr>
                              <m:ctrlPr>
                                <a:rPr lang="en-US" i="1">
                                  <a:latin typeface="Cambria Math" panose="02040503050406030204" pitchFamily="18" charset="0"/>
                                </a:rPr>
                              </m:ctrlPr>
                            </m:dPr>
                            <m:e>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𝐸</m:t>
                                      </m:r>
                                    </m:e>
                                  </m:acc>
                                </m:num>
                                <m:den>
                                  <m:r>
                                    <a:rPr lang="en-US" i="1">
                                      <a:latin typeface="Cambria Math"/>
                                    </a:rPr>
                                    <m:t>𝑐</m:t>
                                  </m:r>
                                </m:den>
                              </m:f>
                              <m:r>
                                <a:rPr lang="en-US" i="1">
                                  <a:latin typeface="Cambria Math"/>
                                </a:rPr>
                                <m:t>+</m:t>
                              </m:r>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i="1">
                                      <a:latin typeface="Cambria Math"/>
                                    </a:rPr>
                                    <m:t>𝐵</m:t>
                                  </m:r>
                                </m:e>
                              </m:acc>
                            </m:e>
                          </m:d>
                        </m:e>
                      </m:d>
                    </m:oMath>
                  </m:oMathPara>
                </a14:m>
                <a:endParaRPr lang="en-US" dirty="0">
                  <a:latin typeface="Humanst521 Lt BT" panose="020B04020202040203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614496" y="675255"/>
                <a:ext cx="6042750" cy="74097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614496" y="686870"/>
                <a:ext cx="3855911" cy="73096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a:latin typeface="Cambria Math"/>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1</m:t>
                                  </m:r>
                                </m:num>
                                <m:den>
                                  <m:r>
                                    <a:rPr lang="en-US" i="1">
                                      <a:latin typeface="Cambria Math"/>
                                    </a:rPr>
                                    <m:t>1</m:t>
                                  </m:r>
                                  <m:r>
                                    <a:rPr lang="en-US" i="1">
                                      <a:latin typeface="Cambria Math"/>
                                    </a:rPr>
                                    <m:t>−</m:t>
                                  </m:r>
                                  <m:sSup>
                                    <m:sSupPr>
                                      <m:ctrlPr>
                                        <a:rPr lang="en-US" b="0" i="1" smtClean="0">
                                          <a:latin typeface="Cambria Math" panose="02040503050406030204" pitchFamily="18" charset="0"/>
                                        </a:rPr>
                                      </m:ctrlPr>
                                    </m:sSupPr>
                                    <m:e>
                                      <m:r>
                                        <a:rPr lang="en-US" i="1">
                                          <a:latin typeface="Cambria Math"/>
                                        </a:rPr>
                                        <m:t>𝛾</m:t>
                                      </m:r>
                                    </m:e>
                                    <m:sup>
                                      <m:r>
                                        <a:rPr lang="en-US" b="0" i="1" smtClean="0">
                                          <a:latin typeface="Cambria Math" panose="02040503050406030204" pitchFamily="18" charset="0"/>
                                        </a:rPr>
                                        <m:t>2</m:t>
                                      </m:r>
                                    </m:sup>
                                  </m:sSup>
                                </m:den>
                              </m:f>
                              <m:r>
                                <a:rPr lang="en-US" i="1">
                                  <a:latin typeface="Cambria Math"/>
                                </a:rPr>
                                <m:t>−</m:t>
                              </m:r>
                              <m:r>
                                <a:rPr lang="en-US" i="1">
                                  <a:latin typeface="Cambria Math"/>
                                </a:rPr>
                                <m:t>𝑎</m:t>
                              </m:r>
                              <m:r>
                                <a:rPr lang="en-US" i="1">
                                  <a:latin typeface="Cambria Math"/>
                                </a:rPr>
                                <m:t> </m:t>
                              </m:r>
                            </m:e>
                          </m:d>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b="0" i="1" smtClean="0">
                                      <a:latin typeface="Cambria Math"/>
                                    </a:rPr>
                                    <m:t>𝐸</m:t>
                                  </m:r>
                                </m:e>
                              </m:acc>
                            </m:num>
                            <m:den>
                              <m:r>
                                <a:rPr lang="en-US" i="1">
                                  <a:latin typeface="Cambria Math"/>
                                </a:rPr>
                                <m:t>𝑐</m:t>
                              </m:r>
                            </m:den>
                          </m:f>
                        </m:e>
                      </m:d>
                    </m:oMath>
                  </m:oMathPara>
                </a14:m>
                <a:endParaRPr lang="en-US" dirty="0">
                  <a:latin typeface="Humanst521 Lt BT" panose="020B04020202040203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614496" y="686870"/>
                <a:ext cx="3855911" cy="730969"/>
              </a:xfrm>
              <a:prstGeom prst="rect">
                <a:avLst/>
              </a:prstGeom>
              <a:blipFill>
                <a:blip r:embed="rId5"/>
                <a:stretch>
                  <a:fillRect/>
                </a:stretch>
              </a:blipFill>
            </p:spPr>
            <p:txBody>
              <a:bodyPr/>
              <a:lstStyle/>
              <a:p>
                <a:r>
                  <a:rPr lang="en-US">
                    <a:noFill/>
                  </a:rPr>
                  <a:t> </a:t>
                </a:r>
              </a:p>
            </p:txBody>
          </p:sp>
        </mc:Fallback>
      </mc:AlternateContent>
      <p:cxnSp>
        <p:nvCxnSpPr>
          <p:cNvPr id="13" name="Straight Connector 12"/>
          <p:cNvCxnSpPr/>
          <p:nvPr/>
        </p:nvCxnSpPr>
        <p:spPr bwMode="auto">
          <a:xfrm>
            <a:off x="5375643" y="3291830"/>
            <a:ext cx="3230555" cy="878961"/>
          </a:xfrm>
          <a:prstGeom prst="line">
            <a:avLst/>
          </a:prstGeom>
          <a:ln w="12700" cap="rnd">
            <a:solidFill>
              <a:schemeClr val="bg2">
                <a:lumMod val="60000"/>
                <a:lumOff val="40000"/>
              </a:schemeClr>
            </a:solidFill>
            <a:prstDash val="sysDash"/>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4" name="Straight Arrow Connector 13"/>
          <p:cNvCxnSpPr/>
          <p:nvPr/>
        </p:nvCxnSpPr>
        <p:spPr bwMode="auto">
          <a:xfrm flipH="1">
            <a:off x="7392187" y="3937278"/>
            <a:ext cx="311730" cy="233513"/>
          </a:xfrm>
          <a:prstGeom prst="straightConnector1">
            <a:avLst/>
          </a:prstGeom>
          <a:ln w="38100" cap="rnd">
            <a:solidFill>
              <a:srgbClr val="0066AA"/>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15" name="Arc 14"/>
          <p:cNvSpPr/>
          <p:nvPr/>
        </p:nvSpPr>
        <p:spPr bwMode="auto">
          <a:xfrm>
            <a:off x="2716814" y="2059900"/>
            <a:ext cx="5306187" cy="2553764"/>
          </a:xfrm>
          <a:prstGeom prst="arc">
            <a:avLst>
              <a:gd name="adj1" fmla="val 19979841"/>
              <a:gd name="adj2" fmla="val 18500758"/>
            </a:avLst>
          </a:prstGeom>
          <a:ln w="12700" cap="rnd">
            <a:solidFill>
              <a:schemeClr val="bg2">
                <a:lumMod val="75000"/>
              </a:schemeClr>
            </a:solidFill>
            <a:prstDash val="dash"/>
            <a:headEnd type="none" w="med" len="med"/>
            <a:tailEnd type="arrow"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grpSp>
        <p:nvGrpSpPr>
          <p:cNvPr id="16" name="Group 15"/>
          <p:cNvGrpSpPr/>
          <p:nvPr/>
        </p:nvGrpSpPr>
        <p:grpSpPr>
          <a:xfrm>
            <a:off x="7703914" y="3792702"/>
            <a:ext cx="601387" cy="249888"/>
            <a:chOff x="7703914" y="3792702"/>
            <a:chExt cx="601387" cy="249888"/>
          </a:xfrm>
        </p:grpSpPr>
        <p:cxnSp>
          <p:nvCxnSpPr>
            <p:cNvPr id="17" name="Straight Arrow Connector 16"/>
            <p:cNvCxnSpPr/>
            <p:nvPr/>
          </p:nvCxnSpPr>
          <p:spPr bwMode="auto">
            <a:xfrm>
              <a:off x="7703914" y="3937276"/>
              <a:ext cx="376237" cy="105314"/>
            </a:xfrm>
            <a:prstGeom prst="straightConnector1">
              <a:avLst/>
            </a:prstGeom>
            <a:ln w="19050" cap="rnd">
              <a:solidFill>
                <a:srgbClr val="75A82B"/>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18" name="TextBox 17"/>
                <p:cNvSpPr txBox="1"/>
                <p:nvPr/>
              </p:nvSpPr>
              <p:spPr>
                <a:xfrm>
                  <a:off x="8045102" y="3792702"/>
                  <a:ext cx="260199"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𝜔</m:t>
                                </m:r>
                              </m:e>
                            </m:acc>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8045102" y="3792702"/>
                  <a:ext cx="260199" cy="236988"/>
                </a:xfrm>
                <a:prstGeom prst="rect">
                  <a:avLst/>
                </a:prstGeom>
                <a:blipFill>
                  <a:blip r:embed="rId6"/>
                  <a:stretch>
                    <a:fillRect l="-9524" b="-5128"/>
                  </a:stretch>
                </a:blipFill>
              </p:spPr>
              <p:txBody>
                <a:bodyPr/>
                <a:lstStyle/>
                <a:p>
                  <a:r>
                    <a:rPr lang="en-US">
                      <a:noFill/>
                    </a:rPr>
                    <a:t> </a:t>
                  </a:r>
                </a:p>
              </p:txBody>
            </p:sp>
          </mc:Fallback>
        </mc:AlternateContent>
      </p:grpSp>
      <p:sp>
        <p:nvSpPr>
          <p:cNvPr id="19" name="Oval 18"/>
          <p:cNvSpPr/>
          <p:nvPr/>
        </p:nvSpPr>
        <p:spPr bwMode="auto">
          <a:xfrm>
            <a:off x="7660933" y="3890822"/>
            <a:ext cx="85964" cy="85964"/>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latin typeface="Humanst521 Lt BT" panose="020B0402020204020304" pitchFamily="34" charset="0"/>
            </a:endParaRPr>
          </a:p>
        </p:txBody>
      </p:sp>
      <p:sp>
        <p:nvSpPr>
          <p:cNvPr id="20" name="Up Arrow 19"/>
          <p:cNvSpPr/>
          <p:nvPr/>
        </p:nvSpPr>
        <p:spPr bwMode="auto">
          <a:xfrm>
            <a:off x="5873014" y="2688497"/>
            <a:ext cx="540944" cy="634123"/>
          </a:xfrm>
          <a:prstGeom prst="up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CH" dirty="0" smtClean="0">
                <a:latin typeface="Humanst521 Lt BT" panose="020B0402020204020304" pitchFamily="34" charset="0"/>
              </a:rPr>
              <a:t>B</a:t>
            </a: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21" name="TextBox 20"/>
              <p:cNvSpPr txBox="1"/>
              <p:nvPr/>
            </p:nvSpPr>
            <p:spPr>
              <a:xfrm>
                <a:off x="4499992" y="2101745"/>
                <a:ext cx="4571494" cy="582852"/>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Humanst521 Lt BT" panose="020B0402020204020304" pitchFamily="34" charset="0"/>
                    <a:cs typeface="Franklin Gothic Book"/>
                  </a:rPr>
                  <a:t>Frozen-spin potential at PSI</a:t>
                </a:r>
                <a:r>
                  <a:rPr lang="en-US" sz="1600" kern="1000" spc="30" dirty="0" smtClean="0">
                    <a:solidFill>
                      <a:schemeClr val="tx1">
                        <a:lumMod val="85000"/>
                        <a:lumOff val="15000"/>
                      </a:schemeClr>
                    </a:solidFill>
                    <a:latin typeface="Humanst521 Lt BT" panose="020B0402020204020304" pitchFamily="34" charset="0"/>
                    <a:cs typeface="Franklin Gothic Book"/>
                  </a:rPr>
                  <a:t>:</a:t>
                </a:r>
                <a14:m>
                  <m:oMath xmlns:m="http://schemas.openxmlformats.org/officeDocument/2006/math">
                    <m:r>
                      <a:rPr lang="en-US" sz="1600" b="0" i="0" kern="1000" spc="30" smtClean="0">
                        <a:solidFill>
                          <a:schemeClr val="tx1">
                            <a:lumMod val="85000"/>
                            <a:lumOff val="15000"/>
                          </a:schemeClr>
                        </a:solidFill>
                        <a:latin typeface="Cambria Math" panose="02040503050406030204" pitchFamily="18" charset="0"/>
                        <a:cs typeface="Franklin Gothic Book"/>
                      </a:rPr>
                      <m:t>   </m:t>
                    </m:r>
                    <m:r>
                      <a:rPr lang="en-US" sz="1600" i="1" kern="1000" spc="30" smtClean="0">
                        <a:solidFill>
                          <a:schemeClr val="bg2">
                            <a:lumMod val="75000"/>
                          </a:schemeClr>
                        </a:solidFill>
                        <a:latin typeface="Cambria Math" panose="02040503050406030204" pitchFamily="18" charset="0"/>
                        <a:cs typeface="Franklin Gothic Book"/>
                      </a:rPr>
                      <m:t>𝜎</m:t>
                    </m:r>
                    <m:d>
                      <m:dPr>
                        <m:ctrlPr>
                          <a:rPr lang="en-US" sz="1600" i="1" kern="1000" spc="30">
                            <a:solidFill>
                              <a:schemeClr val="bg2">
                                <a:lumMod val="75000"/>
                              </a:schemeClr>
                            </a:solidFill>
                            <a:latin typeface="Cambria Math" panose="02040503050406030204" pitchFamily="18" charset="0"/>
                            <a:cs typeface="Franklin Gothic Book"/>
                          </a:rPr>
                        </m:ctrlPr>
                      </m:dPr>
                      <m:e>
                        <m:sSub>
                          <m:sSubPr>
                            <m:ctrlPr>
                              <a:rPr lang="en-US" sz="1600" i="1" kern="1000" spc="30">
                                <a:solidFill>
                                  <a:schemeClr val="bg2">
                                    <a:lumMod val="75000"/>
                                  </a:schemeClr>
                                </a:solidFill>
                                <a:latin typeface="Cambria Math" panose="02040503050406030204" pitchFamily="18" charset="0"/>
                                <a:cs typeface="Franklin Gothic Book"/>
                              </a:rPr>
                            </m:ctrlPr>
                          </m:sSubPr>
                          <m:e>
                            <m:r>
                              <a:rPr lang="en-US" sz="1600" i="1" kern="1000" spc="30">
                                <a:solidFill>
                                  <a:schemeClr val="bg2">
                                    <a:lumMod val="75000"/>
                                  </a:schemeClr>
                                </a:solidFill>
                                <a:latin typeface="Cambria Math" panose="02040503050406030204" pitchFamily="18" charset="0"/>
                                <a:cs typeface="Franklin Gothic Book"/>
                              </a:rPr>
                              <m:t>𝑑</m:t>
                            </m:r>
                          </m:e>
                          <m:sub>
                            <m:r>
                              <a:rPr lang="en-US" sz="1600" i="1" kern="1000" spc="30">
                                <a:solidFill>
                                  <a:schemeClr val="bg2">
                                    <a:lumMod val="75000"/>
                                  </a:schemeClr>
                                </a:solidFill>
                                <a:latin typeface="Cambria Math" panose="02040503050406030204" pitchFamily="18" charset="0"/>
                                <a:cs typeface="Franklin Gothic Book"/>
                              </a:rPr>
                              <m:t>𝜇</m:t>
                            </m:r>
                          </m:sub>
                        </m:sSub>
                      </m:e>
                    </m:d>
                    <m:r>
                      <a:rPr lang="en-US" sz="1600" i="1" kern="1000" spc="30">
                        <a:solidFill>
                          <a:schemeClr val="bg2">
                            <a:lumMod val="75000"/>
                          </a:schemeClr>
                        </a:solidFill>
                        <a:latin typeface="Cambria Math" panose="02040503050406030204" pitchFamily="18" charset="0"/>
                        <a:cs typeface="Franklin Gothic Book"/>
                      </a:rPr>
                      <m:t>&lt;</m:t>
                    </m:r>
                    <m:sSup>
                      <m:sSupPr>
                        <m:ctrlPr>
                          <a:rPr lang="en-US" sz="1600" i="1" kern="1000" spc="30">
                            <a:solidFill>
                              <a:schemeClr val="bg2">
                                <a:lumMod val="75000"/>
                              </a:schemeClr>
                            </a:solidFill>
                            <a:latin typeface="Cambria Math" panose="02040503050406030204" pitchFamily="18" charset="0"/>
                            <a:cs typeface="Franklin Gothic Book"/>
                          </a:rPr>
                        </m:ctrlPr>
                      </m:sSupPr>
                      <m:e>
                        <m:r>
                          <a:rPr lang="en-US" sz="1600" i="1" kern="1000" spc="30">
                            <a:solidFill>
                              <a:schemeClr val="bg2">
                                <a:lumMod val="75000"/>
                              </a:schemeClr>
                            </a:solidFill>
                            <a:latin typeface="Cambria Math" panose="02040503050406030204" pitchFamily="18" charset="0"/>
                            <a:cs typeface="Franklin Gothic Book"/>
                          </a:rPr>
                          <m:t>6</m:t>
                        </m:r>
                        <m:r>
                          <a:rPr lang="en-US" sz="1600" i="1" kern="1000" spc="30">
                            <a:solidFill>
                              <a:schemeClr val="bg2">
                                <a:lumMod val="75000"/>
                              </a:schemeClr>
                            </a:solidFill>
                            <a:latin typeface="Cambria Math" panose="02040503050406030204" pitchFamily="18" charset="0"/>
                            <a:cs typeface="Franklin Gothic Book"/>
                          </a:rPr>
                          <m:t>⋅</m:t>
                        </m:r>
                        <m:r>
                          <a:rPr lang="en-US" sz="1600" i="1" kern="1000" spc="30">
                            <a:solidFill>
                              <a:schemeClr val="bg2">
                                <a:lumMod val="75000"/>
                              </a:schemeClr>
                            </a:solidFill>
                            <a:latin typeface="Cambria Math" panose="02040503050406030204" pitchFamily="18" charset="0"/>
                            <a:cs typeface="Franklin Gothic Book"/>
                          </a:rPr>
                          <m:t>10</m:t>
                        </m:r>
                      </m:e>
                      <m:sup>
                        <m:r>
                          <a:rPr lang="en-US" sz="1600" i="1" kern="1000" spc="30">
                            <a:solidFill>
                              <a:schemeClr val="bg2">
                                <a:lumMod val="75000"/>
                              </a:schemeClr>
                            </a:solidFill>
                            <a:latin typeface="Cambria Math" panose="02040503050406030204" pitchFamily="18" charset="0"/>
                            <a:cs typeface="Franklin Gothic Book"/>
                          </a:rPr>
                          <m:t>−</m:t>
                        </m:r>
                        <m:r>
                          <a:rPr lang="en-US" sz="1600" i="1" kern="1000" spc="30">
                            <a:solidFill>
                              <a:schemeClr val="bg2">
                                <a:lumMod val="75000"/>
                              </a:schemeClr>
                            </a:solidFill>
                            <a:latin typeface="Cambria Math" panose="02040503050406030204" pitchFamily="18" charset="0"/>
                            <a:cs typeface="Franklin Gothic Book"/>
                          </a:rPr>
                          <m:t>23</m:t>
                        </m:r>
                      </m:sup>
                    </m:sSup>
                    <m:r>
                      <a:rPr lang="en-US" sz="1600" i="1" kern="1000" spc="30">
                        <a:solidFill>
                          <a:schemeClr val="bg2">
                            <a:lumMod val="75000"/>
                          </a:schemeClr>
                        </a:solidFill>
                        <a:latin typeface="Cambria Math" panose="02040503050406030204" pitchFamily="18" charset="0"/>
                        <a:cs typeface="Franklin Gothic Book"/>
                      </a:rPr>
                      <m:t>𝑒</m:t>
                    </m:r>
                    <m:r>
                      <m:rPr>
                        <m:sty m:val="p"/>
                      </m:rPr>
                      <a:rPr lang="en-US" sz="1600" kern="1000" spc="30">
                        <a:solidFill>
                          <a:schemeClr val="bg2">
                            <a:lumMod val="75000"/>
                          </a:schemeClr>
                        </a:solidFill>
                        <a:latin typeface="Cambria Math" panose="02040503050406030204" pitchFamily="18" charset="0"/>
                        <a:cs typeface="Franklin Gothic Book"/>
                      </a:rPr>
                      <m:t>cm</m:t>
                    </m:r>
                  </m:oMath>
                </a14:m>
                <a:endParaRPr lang="en-US" sz="1600" kern="1000" spc="30" dirty="0" err="1">
                  <a:solidFill>
                    <a:schemeClr val="bg2">
                      <a:lumMod val="75000"/>
                    </a:schemeClr>
                  </a:solidFill>
                  <a:latin typeface="Humanst521 Lt BT" panose="020B0402020204020304" pitchFamily="34" charset="0"/>
                  <a:cs typeface="Franklin Gothic Book"/>
                </a:endParaRPr>
              </a:p>
              <a:p>
                <a:pPr>
                  <a:lnSpc>
                    <a:spcPct val="110000"/>
                  </a:lnSpc>
                  <a:spcBef>
                    <a:spcPts val="0"/>
                  </a:spcBef>
                </a:pPr>
                <a:r>
                  <a:rPr lang="en-US" sz="1600" kern="1000" spc="30" dirty="0" smtClean="0">
                    <a:solidFill>
                      <a:schemeClr val="tx1">
                        <a:lumMod val="85000"/>
                        <a:lumOff val="15000"/>
                      </a:schemeClr>
                    </a:solidFill>
                    <a:latin typeface="Humanst521 BT" panose="020B0602020204020204" pitchFamily="34" charset="0"/>
                    <a:cs typeface="Franklin Gothic Book"/>
                  </a:rPr>
                  <a:t> </a:t>
                </a:r>
              </a:p>
            </p:txBody>
          </p:sp>
        </mc:Choice>
        <mc:Fallback xmlns="">
          <p:sp>
            <p:nvSpPr>
              <p:cNvPr id="21" name="TextBox 20"/>
              <p:cNvSpPr txBox="1">
                <a:spLocks noRot="1" noChangeAspect="1" noMove="1" noResize="1" noEditPoints="1" noAdjustHandles="1" noChangeArrowheads="1" noChangeShapeType="1" noTextEdit="1"/>
              </p:cNvSpPr>
              <p:nvPr/>
            </p:nvSpPr>
            <p:spPr>
              <a:xfrm>
                <a:off x="4499992" y="2101745"/>
                <a:ext cx="4571494" cy="582852"/>
              </a:xfrm>
              <a:prstGeom prst="rect">
                <a:avLst/>
              </a:prstGeom>
              <a:blipFill>
                <a:blip r:embed="rId7"/>
                <a:stretch>
                  <a:fillRect l="-2400" t="-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4317658" y="4728736"/>
                <a:ext cx="2709207" cy="319549"/>
              </a:xfrm>
              <a:prstGeom prst="roundRect">
                <a:avLst>
                  <a:gd name="adj" fmla="val 19319"/>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de-CH"/>
                </a:defPPr>
                <a:lvl1pPr algn="ctr">
                  <a:defRPr>
                    <a:latin typeface="Humanst521 Lt BT" panose="020B0402020204020304" pitchFamily="34" charset="0"/>
                  </a:defRPr>
                </a:lvl1pPr>
              </a:lstStyle>
              <a:p>
                <a:r>
                  <a:rPr lang="en-US" sz="1400" dirty="0"/>
                  <a:t>Phase I: </a:t>
                </a:r>
                <a14:m>
                  <m:oMath xmlns:m="http://schemas.openxmlformats.org/officeDocument/2006/math">
                    <m:r>
                      <a:rPr lang="en-US" sz="1400">
                        <a:latin typeface="Cambria Math" panose="02040503050406030204" pitchFamily="18" charset="0"/>
                      </a:rPr>
                      <m:t>𝜎</m:t>
                    </m:r>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en-US" sz="1400">
                                <a:latin typeface="Cambria Math" panose="02040503050406030204" pitchFamily="18" charset="0"/>
                              </a:rPr>
                              <m:t>𝑑</m:t>
                            </m:r>
                          </m:e>
                          <m:sub>
                            <m:r>
                              <a:rPr lang="en-US" sz="1400">
                                <a:latin typeface="Cambria Math" panose="02040503050406030204" pitchFamily="18" charset="0"/>
                              </a:rPr>
                              <m:t>𝜇</m:t>
                            </m:r>
                          </m:sub>
                        </m:sSub>
                      </m:e>
                    </m:d>
                    <m:r>
                      <a:rPr lang="en-US" sz="1400">
                        <a:latin typeface="Cambria Math" panose="02040503050406030204" pitchFamily="18" charset="0"/>
                      </a:rPr>
                      <m:t>&lt;</m:t>
                    </m:r>
                    <m:sSup>
                      <m:sSupPr>
                        <m:ctrlPr>
                          <a:rPr lang="en-US" sz="1400" i="1">
                            <a:latin typeface="Cambria Math" panose="02040503050406030204" pitchFamily="18" charset="0"/>
                          </a:rPr>
                        </m:ctrlPr>
                      </m:sSupPr>
                      <m:e>
                        <m:r>
                          <a:rPr lang="en-US" sz="1400">
                            <a:latin typeface="Cambria Math" panose="02040503050406030204" pitchFamily="18" charset="0"/>
                          </a:rPr>
                          <m:t>3</m:t>
                        </m:r>
                        <m:r>
                          <a:rPr lang="en-US" sz="1400">
                            <a:latin typeface="Cambria Math" panose="02040503050406030204" pitchFamily="18" charset="0"/>
                          </a:rPr>
                          <m:t>⋅</m:t>
                        </m:r>
                        <m:r>
                          <a:rPr lang="en-US" sz="1400">
                            <a:latin typeface="Cambria Math" panose="02040503050406030204" pitchFamily="18" charset="0"/>
                          </a:rPr>
                          <m:t>10</m:t>
                        </m:r>
                      </m:e>
                      <m:sup>
                        <m:r>
                          <a:rPr lang="en-US" sz="1400">
                            <a:latin typeface="Cambria Math" panose="02040503050406030204" pitchFamily="18" charset="0"/>
                          </a:rPr>
                          <m:t>−</m:t>
                        </m:r>
                        <m:r>
                          <a:rPr lang="en-US" sz="1400">
                            <a:latin typeface="Cambria Math" panose="02040503050406030204" pitchFamily="18" charset="0"/>
                          </a:rPr>
                          <m:t>21</m:t>
                        </m:r>
                      </m:sup>
                    </m:sSup>
                    <m:r>
                      <a:rPr lang="en-US" sz="1400">
                        <a:latin typeface="Cambria Math" panose="02040503050406030204" pitchFamily="18" charset="0"/>
                      </a:rPr>
                      <m:t>𝑒</m:t>
                    </m:r>
                    <m:r>
                      <m:rPr>
                        <m:sty m:val="p"/>
                      </m:rPr>
                      <a:rPr lang="en-US" sz="1400">
                        <a:latin typeface="Cambria Math" panose="02040503050406030204" pitchFamily="18" charset="0"/>
                      </a:rPr>
                      <m:t>cm</m:t>
                    </m:r>
                  </m:oMath>
                </a14:m>
                <a:endParaRPr lang="en-US" sz="1400" dirty="0"/>
              </a:p>
            </p:txBody>
          </p:sp>
        </mc:Choice>
        <mc:Fallback xmlns="">
          <p:sp>
            <p:nvSpPr>
              <p:cNvPr id="22" name="TextBox 21"/>
              <p:cNvSpPr txBox="1">
                <a:spLocks noRot="1" noChangeAspect="1" noMove="1" noResize="1" noEditPoints="1" noAdjustHandles="1" noChangeArrowheads="1" noChangeShapeType="1" noTextEdit="1"/>
              </p:cNvSpPr>
              <p:nvPr/>
            </p:nvSpPr>
            <p:spPr>
              <a:xfrm>
                <a:off x="4317658" y="4728736"/>
                <a:ext cx="2709207" cy="319549"/>
              </a:xfrm>
              <a:prstGeom prst="roundRect">
                <a:avLst>
                  <a:gd name="adj" fmla="val 19319"/>
                </a:avLst>
              </a:prstGeom>
              <a:blipFill>
                <a:blip r:embed="rId8"/>
                <a:stretch>
                  <a:fillRect t="-1923" b="-17308"/>
                </a:stretch>
              </a:blipFill>
              <a:ln>
                <a:noFill/>
              </a:ln>
            </p:spPr>
            <p:txBody>
              <a:bodyPr/>
              <a:lstStyle/>
              <a:p>
                <a:r>
                  <a:rPr lang="en-US">
                    <a:noFill/>
                  </a:rPr>
                  <a:t> </a:t>
                </a:r>
              </a:p>
            </p:txBody>
          </p:sp>
        </mc:Fallback>
      </mc:AlternateContent>
      <p:sp>
        <p:nvSpPr>
          <p:cNvPr id="23" name="Right Brace 22"/>
          <p:cNvSpPr/>
          <p:nvPr/>
        </p:nvSpPr>
        <p:spPr bwMode="auto">
          <a:xfrm rot="5400000">
            <a:off x="3566677" y="338518"/>
            <a:ext cx="345578" cy="2540988"/>
          </a:xfrm>
          <a:prstGeom prst="rightBrac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24" name="TextBox 23"/>
              <p:cNvSpPr txBox="1"/>
              <p:nvPr/>
            </p:nvSpPr>
            <p:spPr>
              <a:xfrm>
                <a:off x="3208299" y="1753165"/>
                <a:ext cx="986134" cy="220381"/>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Humanst521 Lt BT" panose="020B0402020204020304" pitchFamily="34" charset="0"/>
                    <a:cs typeface="Franklin Gothic Book"/>
                  </a:rPr>
                  <a:t>g</a:t>
                </a:r>
                <a:r>
                  <a:rPr lang="en-US" sz="1400" b="0" kern="1000" spc="30" dirty="0" smtClean="0">
                    <a:solidFill>
                      <a:schemeClr val="tx1">
                        <a:lumMod val="85000"/>
                        <a:lumOff val="15000"/>
                      </a:schemeClr>
                    </a:solidFill>
                    <a:latin typeface="Humanst521 Lt BT" panose="020B0402020204020304" pitchFamily="34" charset="0"/>
                    <a:cs typeface="Franklin Gothic Book"/>
                  </a:rPr>
                  <a:t>-2 term </a:t>
                </a:r>
                <a14:m>
                  <m:oMath xmlns:m="http://schemas.openxmlformats.org/officeDocument/2006/math">
                    <m:sSub>
                      <m:sSubPr>
                        <m:ctrlPr>
                          <a:rPr lang="en-US" sz="1400" b="0" i="1" kern="1000" spc="30" dirty="0" smtClean="0">
                            <a:solidFill>
                              <a:schemeClr val="tx1">
                                <a:lumMod val="85000"/>
                                <a:lumOff val="15000"/>
                              </a:schemeClr>
                            </a:solidFill>
                            <a:latin typeface="Cambria Math" panose="02040503050406030204" pitchFamily="18" charset="0"/>
                            <a:cs typeface="Franklin Gothic Book"/>
                          </a:rPr>
                        </m:ctrlPr>
                      </m:sSubPr>
                      <m:e>
                        <m:r>
                          <a:rPr lang="en-US" sz="1400" b="0" i="1" kern="1000" spc="30" dirty="0" smtClean="0">
                            <a:solidFill>
                              <a:schemeClr val="tx1">
                                <a:lumMod val="85000"/>
                                <a:lumOff val="15000"/>
                              </a:schemeClr>
                            </a:solidFill>
                            <a:latin typeface="Cambria Math" panose="02040503050406030204" pitchFamily="18" charset="0"/>
                            <a:cs typeface="Franklin Gothic Book"/>
                          </a:rPr>
                          <m:t>𝜔</m:t>
                        </m:r>
                      </m:e>
                      <m:sub>
                        <m:r>
                          <a:rPr lang="en-US" sz="1400" b="0" i="1" kern="1000" spc="30" dirty="0" smtClean="0">
                            <a:solidFill>
                              <a:schemeClr val="tx1">
                                <a:lumMod val="85000"/>
                                <a:lumOff val="15000"/>
                              </a:schemeClr>
                            </a:solidFill>
                            <a:latin typeface="Cambria Math" panose="02040503050406030204" pitchFamily="18" charset="0"/>
                            <a:cs typeface="Franklin Gothic Book"/>
                          </a:rPr>
                          <m:t>𝑎</m:t>
                        </m:r>
                      </m:sub>
                    </m:sSub>
                  </m:oMath>
                </a14:m>
                <a:endParaRPr lang="en-US" sz="1400" kern="1000" spc="30" dirty="0"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3208299" y="1753165"/>
                <a:ext cx="986134" cy="220381"/>
              </a:xfrm>
              <a:prstGeom prst="rect">
                <a:avLst/>
              </a:prstGeom>
              <a:blipFill>
                <a:blip r:embed="rId9"/>
                <a:stretch>
                  <a:fillRect l="-11111" t="-25000" b="-50000"/>
                </a:stretch>
              </a:blipFill>
            </p:spPr>
            <p:txBody>
              <a:bodyPr/>
              <a:lstStyle/>
              <a:p>
                <a:r>
                  <a:rPr lang="en-US">
                    <a:noFill/>
                  </a:rPr>
                  <a:t> </a:t>
                </a:r>
              </a:p>
            </p:txBody>
          </p:sp>
        </mc:Fallback>
      </mc:AlternateContent>
      <p:grpSp>
        <p:nvGrpSpPr>
          <p:cNvPr id="25" name="Group 24"/>
          <p:cNvGrpSpPr/>
          <p:nvPr/>
        </p:nvGrpSpPr>
        <p:grpSpPr>
          <a:xfrm>
            <a:off x="5018420" y="1436222"/>
            <a:ext cx="1783304" cy="557782"/>
            <a:chOff x="4948936" y="1355299"/>
            <a:chExt cx="1783304" cy="617143"/>
          </a:xfrm>
        </p:grpSpPr>
        <p:sp>
          <p:nvSpPr>
            <p:cNvPr id="26" name="Right Brace 25"/>
            <p:cNvSpPr/>
            <p:nvPr/>
          </p:nvSpPr>
          <p:spPr bwMode="auto">
            <a:xfrm rot="5400000">
              <a:off x="5650963" y="653272"/>
              <a:ext cx="379249" cy="1783304"/>
            </a:xfrm>
            <a:prstGeom prst="rightBrac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27" name="TextBox 26"/>
                <p:cNvSpPr txBox="1"/>
                <p:nvPr/>
              </p:nvSpPr>
              <p:spPr>
                <a:xfrm>
                  <a:off x="5367881" y="1728608"/>
                  <a:ext cx="1199247" cy="243834"/>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Humanst521 Lt BT" panose="020B0402020204020304" pitchFamily="34" charset="0"/>
                      <a:cs typeface="Franklin Gothic Book"/>
                    </a:rPr>
                    <a:t>EDM term </a:t>
                  </a:r>
                  <a14:m>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r>
                            <a:rPr lang="en-US" sz="1400" b="0" i="1" kern="1000" spc="30" smtClean="0">
                              <a:solidFill>
                                <a:schemeClr val="tx1">
                                  <a:lumMod val="85000"/>
                                  <a:lumOff val="15000"/>
                                </a:schemeClr>
                              </a:solidFill>
                              <a:latin typeface="Cambria Math" panose="02040503050406030204" pitchFamily="18" charset="0"/>
                              <a:cs typeface="Franklin Gothic Book"/>
                            </a:rPr>
                            <m:t>𝜔</m:t>
                          </m:r>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a14:m>
                  <a:endParaRPr lang="en-US" sz="1400" kern="1000" spc="30" dirty="0"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5367881" y="1728608"/>
                  <a:ext cx="1199247" cy="243834"/>
                </a:xfrm>
                <a:prstGeom prst="rect">
                  <a:avLst/>
                </a:prstGeom>
                <a:blipFill>
                  <a:blip r:embed="rId10"/>
                  <a:stretch>
                    <a:fillRect l="-9137" t="-22222" b="-50000"/>
                  </a:stretch>
                </a:blipFill>
              </p:spPr>
              <p:txBody>
                <a:bodyPr/>
                <a:lstStyle/>
                <a:p>
                  <a:r>
                    <a:rPr lang="en-US">
                      <a:noFill/>
                    </a:rPr>
                    <a:t> </a:t>
                  </a:r>
                </a:p>
              </p:txBody>
            </p:sp>
          </mc:Fallback>
        </mc:AlternateContent>
      </p:grpSp>
      <p:grpSp>
        <p:nvGrpSpPr>
          <p:cNvPr id="28" name="Group 27"/>
          <p:cNvGrpSpPr/>
          <p:nvPr/>
        </p:nvGrpSpPr>
        <p:grpSpPr>
          <a:xfrm>
            <a:off x="2529687" y="787160"/>
            <a:ext cx="2480274" cy="649063"/>
            <a:chOff x="3202309" y="706237"/>
            <a:chExt cx="2055492" cy="649063"/>
          </a:xfrm>
        </p:grpSpPr>
        <p:cxnSp>
          <p:nvCxnSpPr>
            <p:cNvPr id="29" name="Straight Connector 28"/>
            <p:cNvCxnSpPr/>
            <p:nvPr/>
          </p:nvCxnSpPr>
          <p:spPr bwMode="auto">
            <a:xfrm>
              <a:off x="3202309" y="706237"/>
              <a:ext cx="2055492" cy="649063"/>
            </a:xfrm>
            <a:prstGeom prst="line">
              <a:avLst/>
            </a:prstGeom>
            <a:ln w="28575">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30" name="Straight Connector 29"/>
            <p:cNvCxnSpPr/>
            <p:nvPr/>
          </p:nvCxnSpPr>
          <p:spPr bwMode="auto">
            <a:xfrm flipV="1">
              <a:off x="3202309" y="706237"/>
              <a:ext cx="2055492" cy="649063"/>
            </a:xfrm>
            <a:prstGeom prst="line">
              <a:avLst/>
            </a:prstGeom>
            <a:ln w="28575">
              <a:headEnd type="none" w="med" len="med"/>
              <a:tailEnd type="none" w="med" len="med"/>
            </a:ln>
          </p:spPr>
          <p:style>
            <a:lnRef idx="1">
              <a:schemeClr val="accent3"/>
            </a:lnRef>
            <a:fillRef idx="0">
              <a:schemeClr val="accent3"/>
            </a:fillRef>
            <a:effectRef idx="0">
              <a:schemeClr val="accent3"/>
            </a:effectRef>
            <a:fontRef idx="minor">
              <a:schemeClr val="tx1"/>
            </a:fontRef>
          </p:style>
        </p:cxnSp>
      </p:grpSp>
      <p:sp>
        <p:nvSpPr>
          <p:cNvPr id="32" name="Up Arrow 31"/>
          <p:cNvSpPr/>
          <p:nvPr/>
        </p:nvSpPr>
        <p:spPr bwMode="auto">
          <a:xfrm rot="16956010">
            <a:off x="8275274" y="3836211"/>
            <a:ext cx="547102" cy="634123"/>
          </a:xfrm>
          <a:prstGeom prst="up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CH" dirty="0" smtClean="0">
                <a:latin typeface="Humanst521 Lt BT" panose="020B0402020204020304" pitchFamily="34" charset="0"/>
              </a:rPr>
              <a:t>E</a:t>
            </a:r>
            <a:endParaRPr lang="en-US" dirty="0">
              <a:latin typeface="Humanst521 Lt BT" panose="020B0402020204020304" pitchFamily="34" charset="0"/>
            </a:endParaRPr>
          </a:p>
        </p:txBody>
      </p:sp>
      <p:sp>
        <p:nvSpPr>
          <p:cNvPr id="33" name="TextBox 32"/>
          <p:cNvSpPr txBox="1"/>
          <p:nvPr/>
        </p:nvSpPr>
        <p:spPr>
          <a:xfrm>
            <a:off x="87519" y="4925651"/>
            <a:ext cx="2271584" cy="173189"/>
          </a:xfrm>
          <a:prstGeom prst="rect">
            <a:avLst/>
          </a:prstGeom>
          <a:noFill/>
        </p:spPr>
        <p:txBody>
          <a:bodyPr wrap="none" lIns="0" tIns="0" rIns="0" bIns="0" rtlCol="0" anchor="t" anchorCtr="0">
            <a:spAutoFit/>
          </a:bodyPr>
          <a:lstStyle/>
          <a:p>
            <a:pPr>
              <a:lnSpc>
                <a:spcPct val="110000"/>
              </a:lnSpc>
              <a:spcBef>
                <a:spcPts val="0"/>
              </a:spcBef>
            </a:pPr>
            <a:r>
              <a:rPr lang="en-US" sz="1100" kern="1000" spc="30" dirty="0" smtClean="0">
                <a:solidFill>
                  <a:schemeClr val="tx1">
                    <a:lumMod val="85000"/>
                    <a:lumOff val="15000"/>
                  </a:schemeClr>
                </a:solidFill>
                <a:latin typeface="Humanst521 Lt BT" panose="020B0402020204020304" pitchFamily="34" charset="0"/>
                <a:cs typeface="Franklin Gothic Book"/>
              </a:rPr>
              <a:t>[</a:t>
            </a:r>
            <a:r>
              <a:rPr lang="en-US" sz="1100" kern="1000" spc="30" baseline="30000" dirty="0" smtClean="0">
                <a:solidFill>
                  <a:schemeClr val="tx1">
                    <a:lumMod val="85000"/>
                    <a:lumOff val="15000"/>
                  </a:schemeClr>
                </a:solidFill>
                <a:latin typeface="Humanst521 Lt BT" panose="020B0402020204020304" pitchFamily="34" charset="0"/>
                <a:cs typeface="Franklin Gothic Book"/>
              </a:rPr>
              <a:t>*</a:t>
            </a:r>
            <a:r>
              <a:rPr lang="en-US" sz="1100" kern="1000" spc="30" dirty="0" smtClean="0">
                <a:solidFill>
                  <a:schemeClr val="tx1">
                    <a:lumMod val="85000"/>
                    <a:lumOff val="15000"/>
                  </a:schemeClr>
                </a:solidFill>
                <a:latin typeface="Humanst521 Lt BT" panose="020B0402020204020304" pitchFamily="34" charset="0"/>
                <a:cs typeface="Franklin Gothic Book"/>
              </a:rPr>
              <a:t>Farley et al,, PRL93 042001 (2004) ] ,</a:t>
            </a:r>
          </a:p>
        </p:txBody>
      </p:sp>
      <mc:AlternateContent xmlns:mc="http://schemas.openxmlformats.org/markup-compatibility/2006" xmlns:a14="http://schemas.microsoft.com/office/drawing/2010/main">
        <mc:Choice Requires="a14">
          <p:sp>
            <p:nvSpPr>
              <p:cNvPr id="55" name="TextBox 54"/>
              <p:cNvSpPr txBox="1"/>
              <p:nvPr/>
            </p:nvSpPr>
            <p:spPr>
              <a:xfrm rot="788458">
                <a:off x="5389933" y="3476724"/>
                <a:ext cx="966162"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𝑅</m:t>
                      </m:r>
                      <m:r>
                        <a:rPr lang="en-US" sz="1400" b="0" i="1" kern="1000" spc="30" smtClean="0">
                          <a:solidFill>
                            <a:schemeClr val="tx1">
                              <a:lumMod val="85000"/>
                              <a:lumOff val="15000"/>
                            </a:schemeClr>
                          </a:solidFill>
                          <a:latin typeface="Cambria Math" panose="02040503050406030204" pitchFamily="18" charset="0"/>
                          <a:cs typeface="Franklin Gothic Book"/>
                        </a:rPr>
                        <m:t>=</m:t>
                      </m:r>
                      <m:r>
                        <a:rPr lang="en-US" sz="1400" b="0" i="1" kern="1000" spc="30" smtClean="0">
                          <a:solidFill>
                            <a:schemeClr val="tx1">
                              <a:lumMod val="85000"/>
                              <a:lumOff val="15000"/>
                            </a:schemeClr>
                          </a:solidFill>
                          <a:latin typeface="Cambria Math" panose="02040503050406030204" pitchFamily="18" charset="0"/>
                          <a:cs typeface="Franklin Gothic Book"/>
                        </a:rPr>
                        <m:t>31</m:t>
                      </m:r>
                      <m:r>
                        <a:rPr lang="en-US" sz="1400" b="0" i="1" kern="1000" spc="30" smtClean="0">
                          <a:solidFill>
                            <a:schemeClr val="tx1">
                              <a:lumMod val="85000"/>
                              <a:lumOff val="15000"/>
                            </a:schemeClr>
                          </a:solidFill>
                          <a:latin typeface="Cambria Math" panose="02040503050406030204" pitchFamily="18" charset="0"/>
                          <a:cs typeface="Franklin Gothic Book"/>
                        </a:rPr>
                        <m:t> </m:t>
                      </m:r>
                      <m:r>
                        <m:rPr>
                          <m:sty m:val="p"/>
                        </m:rPr>
                        <a:rPr lang="en-US" sz="1400" b="0" i="0" kern="1000" spc="30" smtClean="0">
                          <a:solidFill>
                            <a:schemeClr val="tx1">
                              <a:lumMod val="85000"/>
                              <a:lumOff val="15000"/>
                            </a:schemeClr>
                          </a:solidFill>
                          <a:latin typeface="Cambria Math" panose="02040503050406030204" pitchFamily="18" charset="0"/>
                          <a:cs typeface="Franklin Gothic Book"/>
                        </a:rPr>
                        <m:t>mm</m:t>
                      </m:r>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55" name="TextBox 54"/>
              <p:cNvSpPr txBox="1">
                <a:spLocks noRot="1" noChangeAspect="1" noMove="1" noResize="1" noEditPoints="1" noAdjustHandles="1" noChangeArrowheads="1" noChangeShapeType="1" noTextEdit="1"/>
              </p:cNvSpPr>
              <p:nvPr/>
            </p:nvSpPr>
            <p:spPr>
              <a:xfrm rot="788458">
                <a:off x="5389933" y="3476724"/>
                <a:ext cx="966162" cy="236988"/>
              </a:xfrm>
              <a:prstGeom prst="rect">
                <a:avLst/>
              </a:prstGeom>
              <a:blipFill>
                <a:blip r:embed="rId11"/>
                <a:stretch>
                  <a:fillRect l="-2424"/>
                </a:stretch>
              </a:blipFill>
            </p:spPr>
            <p:txBody>
              <a:bodyPr/>
              <a:lstStyle/>
              <a:p>
                <a:r>
                  <a:rPr lang="en-US">
                    <a:noFill/>
                  </a:rPr>
                  <a:t> </a:t>
                </a:r>
              </a:p>
            </p:txBody>
          </p:sp>
        </mc:Fallback>
      </mc:AlternateContent>
      <p:grpSp>
        <p:nvGrpSpPr>
          <p:cNvPr id="56" name="Group 55"/>
          <p:cNvGrpSpPr/>
          <p:nvPr/>
        </p:nvGrpSpPr>
        <p:grpSpPr>
          <a:xfrm>
            <a:off x="88909" y="2136198"/>
            <a:ext cx="4123024" cy="2230123"/>
            <a:chOff x="4737189" y="2781665"/>
            <a:chExt cx="4123024" cy="2230123"/>
          </a:xfrm>
        </p:grpSpPr>
        <p:pic>
          <p:nvPicPr>
            <p:cNvPr id="57" name="Picture 56"/>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737189" y="3359875"/>
              <a:ext cx="4123024" cy="1651913"/>
            </a:xfrm>
            <a:prstGeom prst="rect">
              <a:avLst/>
            </a:prstGeom>
          </p:spPr>
        </p:pic>
        <mc:AlternateContent xmlns:mc="http://schemas.openxmlformats.org/markup-compatibility/2006" xmlns:a14="http://schemas.microsoft.com/office/drawing/2010/main">
          <mc:Choice Requires="a14">
            <p:sp>
              <p:nvSpPr>
                <p:cNvPr id="58" name="Rectangular Callout 57"/>
                <p:cNvSpPr/>
                <p:nvPr/>
              </p:nvSpPr>
              <p:spPr bwMode="auto">
                <a:xfrm>
                  <a:off x="7621792" y="4606105"/>
                  <a:ext cx="355003" cy="405683"/>
                </a:xfrm>
                <a:prstGeom prst="wedgeRectCallout">
                  <a:avLst>
                    <a:gd name="adj1" fmla="val -105333"/>
                    <a:gd name="adj2" fmla="val -78068"/>
                  </a:avLst>
                </a:prstGeom>
                <a:solidFill>
                  <a:schemeClr val="bg1"/>
                </a:solidFill>
                <a:ln w="19050" cap="flat" cmpd="sng" algn="ctr">
                  <a:solidFill>
                    <a:schemeClr val="accent1"/>
                  </a:solidFill>
                  <a:prstDash val="solid"/>
                  <a:round/>
                  <a:headEnd type="none" w="med" len="med"/>
                  <a:tailEnd type="none" w="med" len="med"/>
                </a:ln>
                <a:effectLst/>
              </p:spPr>
              <p:txBody>
                <a:bodyPr vert="horz" wrap="square" lIns="36000" tIns="0" rIns="36000" bIns="360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400" b="0" i="1" u="none" strike="noStrike" cap="none" normalizeH="0" baseline="0" smtClean="0">
                                <a:ln>
                                  <a:noFill/>
                                </a:ln>
                                <a:solidFill>
                                  <a:srgbClr val="FDCA00"/>
                                </a:solidFill>
                                <a:effectLst/>
                                <a:latin typeface="Cambria Math" panose="02040503050406030204" pitchFamily="18" charset="0"/>
                              </a:rPr>
                            </m:ctrlPr>
                          </m:sSubPr>
                          <m:e>
                            <m:r>
                              <a:rPr kumimoji="0" lang="en-US" sz="2400" b="0" i="1" u="none" strike="noStrike" cap="none" normalizeH="0" baseline="0" smtClean="0">
                                <a:ln>
                                  <a:noFill/>
                                </a:ln>
                                <a:solidFill>
                                  <a:srgbClr val="FDCA00"/>
                                </a:solidFill>
                                <a:effectLst/>
                                <a:latin typeface="Cambria Math"/>
                              </a:rPr>
                              <m:t>𝑠</m:t>
                            </m:r>
                          </m:e>
                          <m:sub>
                            <m:r>
                              <a:rPr kumimoji="0" lang="en-US" sz="2400" b="0" i="1" u="none" strike="noStrike" cap="none" normalizeH="0" baseline="0" smtClean="0">
                                <a:ln>
                                  <a:noFill/>
                                </a:ln>
                                <a:solidFill>
                                  <a:srgbClr val="FDCA00"/>
                                </a:solidFill>
                                <a:effectLst/>
                                <a:latin typeface="Cambria Math" panose="02040503050406030204" pitchFamily="18" charset="0"/>
                              </a:rPr>
                              <m:t>𝑥</m:t>
                            </m:r>
                          </m:sub>
                        </m:sSub>
                      </m:oMath>
                    </m:oMathPara>
                  </a14:m>
                  <a:endParaRPr kumimoji="0" lang="en-US" sz="2400" b="0" i="0" u="none" strike="noStrike" cap="none" normalizeH="0" baseline="0" dirty="0">
                    <a:ln>
                      <a:noFill/>
                    </a:ln>
                    <a:solidFill>
                      <a:schemeClr val="tx1"/>
                    </a:solidFill>
                    <a:effectLst/>
                    <a:latin typeface="Humanst521 BT" panose="020B0602020204020204" pitchFamily="34" charset="0"/>
                  </a:endParaRPr>
                </a:p>
              </p:txBody>
            </p:sp>
          </mc:Choice>
          <mc:Fallback xmlns="">
            <p:sp>
              <p:nvSpPr>
                <p:cNvPr id="58" name="Rectangular Callout 57"/>
                <p:cNvSpPr>
                  <a:spLocks noRot="1" noChangeAspect="1" noMove="1" noResize="1" noEditPoints="1" noAdjustHandles="1" noChangeArrowheads="1" noChangeShapeType="1" noTextEdit="1"/>
                </p:cNvSpPr>
                <p:nvPr/>
              </p:nvSpPr>
              <p:spPr bwMode="auto">
                <a:xfrm>
                  <a:off x="7621792" y="4606105"/>
                  <a:ext cx="355003" cy="405683"/>
                </a:xfrm>
                <a:prstGeom prst="wedgeRectCallout">
                  <a:avLst>
                    <a:gd name="adj1" fmla="val -105333"/>
                    <a:gd name="adj2" fmla="val -78068"/>
                  </a:avLst>
                </a:prstGeom>
                <a:blipFill>
                  <a:blip r:embed="rId13"/>
                  <a:stretch>
                    <a:fillRect/>
                  </a:stretch>
                </a:blipFill>
                <a:ln w="19050" cap="flat" cmpd="sng" algn="ctr">
                  <a:solidFill>
                    <a:schemeClr val="accent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ectangular Callout 58"/>
                <p:cNvSpPr/>
                <p:nvPr/>
              </p:nvSpPr>
              <p:spPr bwMode="auto">
                <a:xfrm>
                  <a:off x="7795707" y="2781665"/>
                  <a:ext cx="355003" cy="405683"/>
                </a:xfrm>
                <a:prstGeom prst="wedgeRectCallout">
                  <a:avLst>
                    <a:gd name="adj1" fmla="val 42803"/>
                    <a:gd name="adj2" fmla="val 145980"/>
                  </a:avLst>
                </a:prstGeom>
                <a:solidFill>
                  <a:schemeClr val="bg1"/>
                </a:solidFill>
                <a:ln w="19050" cap="flat" cmpd="sng" algn="ctr">
                  <a:solidFill>
                    <a:srgbClr val="0070C0"/>
                  </a:solidFill>
                  <a:prstDash val="solid"/>
                  <a:round/>
                  <a:headEnd type="none" w="med" len="med"/>
                  <a:tailEnd type="none" w="med" len="med"/>
                </a:ln>
                <a:effectLst/>
              </p:spPr>
              <p:txBody>
                <a:bodyPr vert="horz" wrap="square" lIns="36000" tIns="0" rIns="36000" bIns="360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400" b="0" i="1" u="none" strike="noStrike" cap="none" normalizeH="0" baseline="0" smtClean="0">
                                <a:ln>
                                  <a:noFill/>
                                </a:ln>
                                <a:solidFill>
                                  <a:srgbClr val="0070C0"/>
                                </a:solidFill>
                                <a:effectLst/>
                                <a:latin typeface="Cambria Math" panose="02040503050406030204" pitchFamily="18" charset="0"/>
                              </a:rPr>
                            </m:ctrlPr>
                          </m:sSubPr>
                          <m:e>
                            <m:r>
                              <a:rPr kumimoji="0" lang="en-US" sz="2400" b="0" i="1" u="none" strike="noStrike" cap="none" normalizeH="0" baseline="0" smtClean="0">
                                <a:ln>
                                  <a:noFill/>
                                </a:ln>
                                <a:solidFill>
                                  <a:srgbClr val="0070C0"/>
                                </a:solidFill>
                                <a:effectLst/>
                                <a:latin typeface="Cambria Math"/>
                              </a:rPr>
                              <m:t>𝑠</m:t>
                            </m:r>
                          </m:e>
                          <m:sub>
                            <m:r>
                              <a:rPr kumimoji="0" lang="en-US" sz="2400" b="0" i="1" u="none" strike="noStrike" cap="none" normalizeH="0" baseline="0" smtClean="0">
                                <a:ln>
                                  <a:noFill/>
                                </a:ln>
                                <a:solidFill>
                                  <a:srgbClr val="0070C0"/>
                                </a:solidFill>
                                <a:effectLst/>
                                <a:latin typeface="Cambria Math" panose="02040503050406030204" pitchFamily="18" charset="0"/>
                              </a:rPr>
                              <m:t>𝑧</m:t>
                            </m:r>
                          </m:sub>
                        </m:sSub>
                      </m:oMath>
                    </m:oMathPara>
                  </a14:m>
                  <a:endParaRPr kumimoji="0" lang="en-US" sz="2400" b="0" i="0" u="none" strike="noStrike" cap="none" normalizeH="0" baseline="0" dirty="0">
                    <a:ln>
                      <a:noFill/>
                    </a:ln>
                    <a:solidFill>
                      <a:schemeClr val="tx1"/>
                    </a:solidFill>
                    <a:effectLst/>
                    <a:latin typeface="Humanst521 BT" panose="020B0602020204020204" pitchFamily="34" charset="0"/>
                  </a:endParaRPr>
                </a:p>
              </p:txBody>
            </p:sp>
          </mc:Choice>
          <mc:Fallback xmlns="">
            <p:sp>
              <p:nvSpPr>
                <p:cNvPr id="59" name="Rectangular Callout 58"/>
                <p:cNvSpPr>
                  <a:spLocks noRot="1" noChangeAspect="1" noMove="1" noResize="1" noEditPoints="1" noAdjustHandles="1" noChangeArrowheads="1" noChangeShapeType="1" noTextEdit="1"/>
                </p:cNvSpPr>
                <p:nvPr/>
              </p:nvSpPr>
              <p:spPr bwMode="auto">
                <a:xfrm>
                  <a:off x="7795707" y="2781665"/>
                  <a:ext cx="355003" cy="405683"/>
                </a:xfrm>
                <a:prstGeom prst="wedgeRectCallout">
                  <a:avLst>
                    <a:gd name="adj1" fmla="val 42803"/>
                    <a:gd name="adj2" fmla="val 145980"/>
                  </a:avLst>
                </a:prstGeom>
                <a:blipFill>
                  <a:blip r:embed="rId14"/>
                  <a:stretch>
                    <a:fillRect l="-4839"/>
                  </a:stretch>
                </a:blipFill>
                <a:ln w="19050" cap="flat" cmpd="sng" algn="ctr">
                  <a:solidFill>
                    <a:srgbClr val="0070C0"/>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ectangular Callout 59"/>
                <p:cNvSpPr/>
                <p:nvPr/>
              </p:nvSpPr>
              <p:spPr bwMode="auto">
                <a:xfrm>
                  <a:off x="8044925" y="3773052"/>
                  <a:ext cx="355003" cy="434859"/>
                </a:xfrm>
                <a:prstGeom prst="wedgeRectCallout">
                  <a:avLst>
                    <a:gd name="adj1" fmla="val -114355"/>
                    <a:gd name="adj2" fmla="val 82525"/>
                  </a:avLst>
                </a:prstGeom>
                <a:solidFill>
                  <a:schemeClr val="bg1"/>
                </a:solidFill>
                <a:ln w="19050" cap="flat" cmpd="sng" algn="ctr">
                  <a:solidFill>
                    <a:srgbClr val="F7450D"/>
                  </a:solidFill>
                  <a:prstDash val="solid"/>
                  <a:round/>
                  <a:headEnd type="none" w="med" len="med"/>
                  <a:tailEnd type="none" w="med" len="med"/>
                </a:ln>
                <a:effectLst/>
              </p:spPr>
              <p:txBody>
                <a:bodyPr vert="horz" wrap="square" lIns="36000" tIns="0" rIns="36000" bIns="360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400" b="0" i="1" u="none" strike="noStrike" cap="none" normalizeH="0" baseline="0" smtClean="0">
                                <a:ln>
                                  <a:noFill/>
                                </a:ln>
                                <a:solidFill>
                                  <a:srgbClr val="F7450D"/>
                                </a:solidFill>
                                <a:effectLst/>
                                <a:latin typeface="Cambria Math" panose="02040503050406030204" pitchFamily="18" charset="0"/>
                              </a:rPr>
                            </m:ctrlPr>
                          </m:sSubPr>
                          <m:e>
                            <m:r>
                              <a:rPr kumimoji="0" lang="en-US" sz="2400" b="0" i="1" u="none" strike="noStrike" cap="none" normalizeH="0" baseline="0" smtClean="0">
                                <a:ln>
                                  <a:noFill/>
                                </a:ln>
                                <a:solidFill>
                                  <a:srgbClr val="F7450D"/>
                                </a:solidFill>
                                <a:effectLst/>
                                <a:latin typeface="Cambria Math"/>
                              </a:rPr>
                              <m:t>𝑠</m:t>
                            </m:r>
                          </m:e>
                          <m:sub>
                            <m:r>
                              <a:rPr kumimoji="0" lang="en-US" sz="2400" b="0" i="1" u="none" strike="noStrike" cap="none" normalizeH="0" baseline="0" smtClean="0">
                                <a:ln>
                                  <a:noFill/>
                                </a:ln>
                                <a:solidFill>
                                  <a:srgbClr val="F7450D"/>
                                </a:solidFill>
                                <a:effectLst/>
                                <a:latin typeface="Cambria Math" panose="02040503050406030204" pitchFamily="18" charset="0"/>
                              </a:rPr>
                              <m:t>𝑦</m:t>
                            </m:r>
                          </m:sub>
                        </m:sSub>
                      </m:oMath>
                    </m:oMathPara>
                  </a14:m>
                  <a:endParaRPr kumimoji="0" lang="en-US" sz="2400" b="0" i="0" u="none" strike="noStrike" cap="none" normalizeH="0" baseline="0" dirty="0">
                    <a:ln>
                      <a:noFill/>
                    </a:ln>
                    <a:solidFill>
                      <a:srgbClr val="F7450D"/>
                    </a:solidFill>
                    <a:effectLst/>
                    <a:latin typeface="Humanst521 BT" panose="020B0602020204020204" pitchFamily="34" charset="0"/>
                  </a:endParaRPr>
                </a:p>
              </p:txBody>
            </p:sp>
          </mc:Choice>
          <mc:Fallback xmlns="">
            <p:sp>
              <p:nvSpPr>
                <p:cNvPr id="60" name="Rectangular Callout 59"/>
                <p:cNvSpPr>
                  <a:spLocks noRot="1" noChangeAspect="1" noMove="1" noResize="1" noEditPoints="1" noAdjustHandles="1" noChangeArrowheads="1" noChangeShapeType="1" noTextEdit="1"/>
                </p:cNvSpPr>
                <p:nvPr/>
              </p:nvSpPr>
              <p:spPr bwMode="auto">
                <a:xfrm>
                  <a:off x="8044925" y="3773052"/>
                  <a:ext cx="355003" cy="434859"/>
                </a:xfrm>
                <a:prstGeom prst="wedgeRectCallout">
                  <a:avLst>
                    <a:gd name="adj1" fmla="val -114355"/>
                    <a:gd name="adj2" fmla="val 82525"/>
                  </a:avLst>
                </a:prstGeom>
                <a:blipFill>
                  <a:blip r:embed="rId15"/>
                  <a:stretch>
                    <a:fillRect r="-3030"/>
                  </a:stretch>
                </a:blipFill>
                <a:ln w="19050" cap="flat" cmpd="sng" algn="ctr">
                  <a:solidFill>
                    <a:srgbClr val="F7450D"/>
                  </a:solidFill>
                  <a:prstDash val="solid"/>
                  <a:round/>
                  <a:headEnd type="none" w="med" len="med"/>
                  <a:tailEnd type="none" w="med" len="med"/>
                </a:ln>
                <a:effectLst/>
              </p:spPr>
              <p:txBody>
                <a:bodyPr/>
                <a:lstStyle/>
                <a:p>
                  <a:r>
                    <a:rPr lang="en-US">
                      <a:noFill/>
                    </a:rPr>
                    <a:t> </a:t>
                  </a:r>
                </a:p>
              </p:txBody>
            </p:sp>
          </mc:Fallback>
        </mc:AlternateContent>
      </p:grpSp>
      <p:sp>
        <p:nvSpPr>
          <p:cNvPr id="61" name="Arc 60"/>
          <p:cNvSpPr/>
          <p:nvPr/>
        </p:nvSpPr>
        <p:spPr bwMode="auto">
          <a:xfrm>
            <a:off x="2733564" y="2055342"/>
            <a:ext cx="5306187" cy="2553764"/>
          </a:xfrm>
          <a:prstGeom prst="arc">
            <a:avLst>
              <a:gd name="adj1" fmla="val 19979841"/>
              <a:gd name="adj2" fmla="val 8116265"/>
            </a:avLst>
          </a:prstGeom>
          <a:ln w="12700" cap="rnd">
            <a:solidFill>
              <a:schemeClr val="bg2">
                <a:lumMod val="75000"/>
              </a:schemeClr>
            </a:solidFill>
            <a:prstDash val="dash"/>
            <a:headEnd type="none" w="med" len="med"/>
            <a:tailEnd type="arrow"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spTree>
    <p:extLst>
      <p:ext uri="{BB962C8B-B14F-4D97-AF65-F5344CB8AC3E}">
        <p14:creationId xmlns:p14="http://schemas.microsoft.com/office/powerpoint/2010/main" val="35036198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21" presetClass="entr" presetSubtype="1"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700"/>
                                        <p:tgtEl>
                                          <p:spTgt spid="8"/>
                                        </p:tgtEl>
                                      </p:cBhvr>
                                    </p:animEffect>
                                  </p:childTnLst>
                                </p:cTn>
                              </p:par>
                              <p:par>
                                <p:cTn id="28" presetID="1" presetClass="entr" presetSubtype="0"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61"/>
                                        </p:tgtEl>
                                        <p:attrNameLst>
                                          <p:attrName>style.visibility</p:attrName>
                                        </p:attrNameLst>
                                      </p:cBhvr>
                                      <p:to>
                                        <p:strVal val="visible"/>
                                      </p:to>
                                    </p:set>
                                  </p:childTnLst>
                                </p:cTn>
                              </p:par>
                              <p:par>
                                <p:cTn id="36" presetID="1" presetClass="exit"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1" grpId="0"/>
      <p:bldP spid="12" grpId="0"/>
      <p:bldP spid="15" grpId="0" animBg="1"/>
      <p:bldP spid="21" grpId="0" animBg="1"/>
      <p:bldP spid="22" grpId="0" animBg="1"/>
      <p:bldP spid="32" grpId="0" animBg="1"/>
      <p:bldP spid="33" grpId="0"/>
      <p:bldP spid="6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4161" y="953027"/>
            <a:ext cx="4846022" cy="3708352"/>
          </a:xfrm>
          <a:prstGeom prst="rect">
            <a:avLst/>
          </a:prstGeom>
        </p:spPr>
      </p:pic>
      <p:sp>
        <p:nvSpPr>
          <p:cNvPr id="5" name="Rectangle 12"/>
          <p:cNvSpPr txBox="1">
            <a:spLocks noChangeArrowheads="1"/>
          </p:cNvSpPr>
          <p:nvPr/>
        </p:nvSpPr>
        <p:spPr bwMode="auto">
          <a:xfrm>
            <a:off x="1229961" y="126501"/>
            <a:ext cx="6905310" cy="42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sz="2800" kern="1000" spc="0">
                <a:solidFill>
                  <a:srgbClr val="686868"/>
                </a:solidFill>
                <a:latin typeface="Humanst521 BT" panose="020B0602020204020204" pitchFamily="34" charset="0"/>
                <a:ea typeface="+mj-ea"/>
                <a:cs typeface="+mj-cs"/>
              </a:defRPr>
            </a:lvl1pPr>
            <a:lvl2pPr eaLnBrk="1" hangingPunct="1">
              <a:defRPr sz="2500">
                <a:solidFill>
                  <a:srgbClr val="505150"/>
                </a:solidFill>
                <a:latin typeface="Georgia" charset="0"/>
                <a:ea typeface="Arial" pitchFamily="-108" charset="-128"/>
                <a:cs typeface="Arial" pitchFamily="-108" charset="-128"/>
              </a:defRPr>
            </a:lvl2pPr>
            <a:lvl3pPr eaLnBrk="1" hangingPunct="1">
              <a:defRPr sz="2500">
                <a:solidFill>
                  <a:srgbClr val="505150"/>
                </a:solidFill>
                <a:latin typeface="Georgia" charset="0"/>
                <a:ea typeface="Arial" pitchFamily="-108" charset="-128"/>
                <a:cs typeface="Arial" pitchFamily="-108" charset="-128"/>
              </a:defRPr>
            </a:lvl3pPr>
            <a:lvl4pPr eaLnBrk="1" hangingPunct="1">
              <a:defRPr sz="2500">
                <a:solidFill>
                  <a:srgbClr val="505150"/>
                </a:solidFill>
                <a:latin typeface="Georgia" charset="0"/>
                <a:ea typeface="Arial" pitchFamily="-108" charset="-128"/>
                <a:cs typeface="Arial" pitchFamily="-108" charset="-128"/>
              </a:defRPr>
            </a:lvl4pPr>
            <a:lvl5pPr eaLnBrk="1" hangingPunct="1">
              <a:defRPr sz="2500">
                <a:solidFill>
                  <a:srgbClr val="505150"/>
                </a:solidFill>
                <a:latin typeface="Georgia" charset="0"/>
                <a:ea typeface="Arial" pitchFamily="-108" charset="-128"/>
                <a:cs typeface="Arial" pitchFamily="-108" charset="-128"/>
              </a:defRPr>
            </a:lvl5pPr>
            <a:lvl6pPr marL="457200" fontAlgn="base">
              <a:spcBef>
                <a:spcPct val="0"/>
              </a:spcBef>
              <a:spcAft>
                <a:spcPct val="0"/>
              </a:spcAft>
              <a:defRPr sz="3200" b="1">
                <a:solidFill>
                  <a:schemeClr val="tx2"/>
                </a:solidFill>
                <a:latin typeface="Arial Narrow" pitchFamily="34" charset="0"/>
              </a:defRPr>
            </a:lvl6pPr>
            <a:lvl7pPr marL="914400" fontAlgn="base">
              <a:spcBef>
                <a:spcPct val="0"/>
              </a:spcBef>
              <a:spcAft>
                <a:spcPct val="0"/>
              </a:spcAft>
              <a:defRPr sz="3200" b="1">
                <a:solidFill>
                  <a:schemeClr val="tx2"/>
                </a:solidFill>
                <a:latin typeface="Arial Narrow" pitchFamily="34" charset="0"/>
              </a:defRPr>
            </a:lvl7pPr>
            <a:lvl8pPr marL="1371600" fontAlgn="base">
              <a:spcBef>
                <a:spcPct val="0"/>
              </a:spcBef>
              <a:spcAft>
                <a:spcPct val="0"/>
              </a:spcAft>
              <a:defRPr sz="3200" b="1">
                <a:solidFill>
                  <a:schemeClr val="tx2"/>
                </a:solidFill>
                <a:latin typeface="Arial Narrow" pitchFamily="34" charset="0"/>
              </a:defRPr>
            </a:lvl8pPr>
            <a:lvl9pPr marL="1828800" fontAlgn="base">
              <a:spcBef>
                <a:spcPct val="0"/>
              </a:spcBef>
              <a:spcAft>
                <a:spcPct val="0"/>
              </a:spcAft>
              <a:defRPr sz="3200" b="1">
                <a:solidFill>
                  <a:schemeClr val="tx2"/>
                </a:solidFill>
                <a:latin typeface="Arial Narrow"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000" cap="none" spc="0" normalizeH="0" baseline="0" noProof="0" dirty="0" smtClean="0">
                <a:ln>
                  <a:noFill/>
                </a:ln>
                <a:solidFill>
                  <a:srgbClr val="686868"/>
                </a:solidFill>
                <a:effectLst/>
                <a:uLnTx/>
                <a:uFillTx/>
                <a:latin typeface="Humanst521 BT" panose="020B0602020204020204" pitchFamily="34" charset="0"/>
                <a:cs typeface="Arial"/>
              </a:rPr>
              <a:t>A</a:t>
            </a:r>
            <a:r>
              <a:rPr kumimoji="0" lang="en-US" altLang="en-US" sz="2800" b="0" i="0" u="none" strike="noStrike" kern="1000" cap="none" spc="0" normalizeH="0" noProof="0" dirty="0" smtClean="0">
                <a:ln>
                  <a:noFill/>
                </a:ln>
                <a:solidFill>
                  <a:srgbClr val="686868"/>
                </a:solidFill>
                <a:effectLst/>
                <a:uLnTx/>
                <a:uFillTx/>
                <a:latin typeface="Humanst521 BT" panose="020B0602020204020204" pitchFamily="34" charset="0"/>
                <a:cs typeface="Arial"/>
              </a:rPr>
              <a:t> not so</a:t>
            </a:r>
            <a:r>
              <a:rPr kumimoji="0" lang="en-US" altLang="en-US" sz="2800" b="0" i="0" u="none" strike="noStrike" kern="1000" cap="none" spc="0" normalizeH="0" baseline="0" noProof="0" dirty="0" smtClean="0">
                <a:ln>
                  <a:noFill/>
                </a:ln>
                <a:solidFill>
                  <a:srgbClr val="686868"/>
                </a:solidFill>
                <a:effectLst/>
                <a:uLnTx/>
                <a:uFillTx/>
                <a:latin typeface="Humanst521 BT" panose="020B0602020204020204" pitchFamily="34" charset="0"/>
                <a:cs typeface="Arial"/>
              </a:rPr>
              <a:t> </a:t>
            </a:r>
            <a:r>
              <a:rPr kumimoji="0" lang="en-US" altLang="en-US" sz="2800" b="0" i="0" u="none" strike="noStrike" kern="1000" cap="none" spc="0" normalizeH="0" baseline="0" noProof="0" dirty="0">
                <a:ln>
                  <a:noFill/>
                </a:ln>
                <a:solidFill>
                  <a:srgbClr val="686868"/>
                </a:solidFill>
                <a:effectLst/>
                <a:uLnTx/>
                <a:uFillTx/>
                <a:latin typeface="Humanst521 BT" panose="020B0602020204020204" pitchFamily="34" charset="0"/>
                <a:cs typeface="Arial"/>
              </a:rPr>
              <a:t>brief history of EDM searches</a:t>
            </a:r>
          </a:p>
        </p:txBody>
      </p:sp>
      <p:grpSp>
        <p:nvGrpSpPr>
          <p:cNvPr id="48" name="Group 47"/>
          <p:cNvGrpSpPr/>
          <p:nvPr/>
        </p:nvGrpSpPr>
        <p:grpSpPr>
          <a:xfrm>
            <a:off x="7174767" y="3152286"/>
            <a:ext cx="458037" cy="1047051"/>
            <a:chOff x="6851245" y="3014696"/>
            <a:chExt cx="458037" cy="1184641"/>
          </a:xfrm>
        </p:grpSpPr>
        <p:sp>
          <p:nvSpPr>
            <p:cNvPr id="26" name="Arc 25"/>
            <p:cNvSpPr/>
            <p:nvPr/>
          </p:nvSpPr>
          <p:spPr bwMode="auto">
            <a:xfrm>
              <a:off x="6851245" y="3014696"/>
              <a:ext cx="458037" cy="1184641"/>
            </a:xfrm>
            <a:prstGeom prst="arc">
              <a:avLst>
                <a:gd name="adj1" fmla="val 16510687"/>
                <a:gd name="adj2" fmla="val 5149374"/>
              </a:avLst>
            </a:prstGeom>
            <a:ln w="19050" cap="rnd">
              <a:solidFill>
                <a:srgbClr val="5B9BD5"/>
              </a:solidFill>
              <a:headEnd type="triangl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sp>
          <p:nvSpPr>
            <p:cNvPr id="27" name="TextBox 26"/>
            <p:cNvSpPr txBox="1"/>
            <p:nvPr/>
          </p:nvSpPr>
          <p:spPr>
            <a:xfrm>
              <a:off x="6987876" y="3517829"/>
              <a:ext cx="253916" cy="249341"/>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smtClean="0">
                  <a:ln>
                    <a:noFill/>
                  </a:ln>
                  <a:solidFill>
                    <a:srgbClr val="5B9BD5"/>
                  </a:solidFill>
                  <a:effectLst/>
                  <a:uLnTx/>
                  <a:uFillTx/>
                  <a:latin typeface="Humanst521 Lt BT"/>
                  <a:cs typeface="Franklin Gothic Book"/>
                </a:rPr>
                <a:t>10</a:t>
              </a:r>
              <a:r>
                <a:rPr kumimoji="0" lang="en-US" sz="1400" b="0" i="0" u="none" strike="noStrike" kern="1000" cap="none" spc="30" normalizeH="0" baseline="30000" noProof="0" dirty="0" smtClean="0">
                  <a:ln>
                    <a:noFill/>
                  </a:ln>
                  <a:solidFill>
                    <a:srgbClr val="5B9BD5"/>
                  </a:solidFill>
                  <a:effectLst/>
                  <a:uLnTx/>
                  <a:uFillTx/>
                  <a:latin typeface="Humanst521 Lt BT"/>
                  <a:cs typeface="Franklin Gothic Book"/>
                </a:rPr>
                <a:t>8</a:t>
              </a:r>
            </a:p>
          </p:txBody>
        </p:sp>
      </p:grpSp>
      <p:grpSp>
        <p:nvGrpSpPr>
          <p:cNvPr id="44" name="Group 43"/>
          <p:cNvGrpSpPr/>
          <p:nvPr/>
        </p:nvGrpSpPr>
        <p:grpSpPr>
          <a:xfrm>
            <a:off x="5775982" y="920313"/>
            <a:ext cx="805029" cy="440427"/>
            <a:chOff x="5355234" y="920313"/>
            <a:chExt cx="805029" cy="440427"/>
          </a:xfrm>
        </p:grpSpPr>
        <p:sp>
          <p:nvSpPr>
            <p:cNvPr id="17" name="TextBox 16"/>
            <p:cNvSpPr txBox="1"/>
            <p:nvPr/>
          </p:nvSpPr>
          <p:spPr>
            <a:xfrm>
              <a:off x="5355234" y="920313"/>
              <a:ext cx="805029"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Humanst521 Lt BT" panose="020B0402020204020304" pitchFamily="34" charset="0"/>
                  <a:cs typeface="Arial"/>
                </a:rPr>
                <a:t>Neutron</a:t>
              </a:r>
              <a:endParaRPr kumimoji="0" lang="en-US" sz="1400" b="0" i="0" u="none" strike="noStrike" kern="1200" cap="none" spc="0" normalizeH="0" baseline="0" noProof="0" dirty="0">
                <a:ln>
                  <a:noFill/>
                </a:ln>
                <a:solidFill>
                  <a:srgbClr val="000000"/>
                </a:solidFill>
                <a:effectLst/>
                <a:uLnTx/>
                <a:uFillTx/>
                <a:latin typeface="Humanst521 Lt BT" panose="020B0402020204020304" pitchFamily="34" charset="0"/>
                <a:cs typeface="Arial"/>
              </a:endParaRPr>
            </a:p>
          </p:txBody>
        </p:sp>
        <p:sp>
          <p:nvSpPr>
            <p:cNvPr id="3" name="TextBox 2"/>
            <p:cNvSpPr txBox="1"/>
            <p:nvPr/>
          </p:nvSpPr>
          <p:spPr>
            <a:xfrm>
              <a:off x="5408642" y="1187166"/>
              <a:ext cx="651460" cy="173574"/>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de-CH" sz="11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log(d) /</a:t>
              </a:r>
              <a:r>
                <a:rPr kumimoji="0" lang="de-CH" sz="1100" b="0" i="1"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e</a:t>
              </a:r>
              <a:r>
                <a:rPr kumimoji="0" lang="de-CH" sz="1100" b="0" i="0"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cm</a:t>
              </a:r>
              <a:endParaRPr kumimoji="0" lang="en-US" sz="11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endParaRPr>
            </a:p>
          </p:txBody>
        </p:sp>
      </p:grpSp>
      <p:grpSp>
        <p:nvGrpSpPr>
          <p:cNvPr id="43" name="Group 42"/>
          <p:cNvGrpSpPr/>
          <p:nvPr/>
        </p:nvGrpSpPr>
        <p:grpSpPr>
          <a:xfrm>
            <a:off x="6841318" y="920313"/>
            <a:ext cx="752129" cy="440427"/>
            <a:chOff x="6426562" y="920313"/>
            <a:chExt cx="752129" cy="440427"/>
          </a:xfrm>
        </p:grpSpPr>
        <p:sp>
          <p:nvSpPr>
            <p:cNvPr id="18" name="TextBox 17"/>
            <p:cNvSpPr txBox="1"/>
            <p:nvPr/>
          </p:nvSpPr>
          <p:spPr>
            <a:xfrm>
              <a:off x="6426562" y="920313"/>
              <a:ext cx="752129"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Humanst521 Lt BT" panose="020B0402020204020304" pitchFamily="34" charset="0"/>
                  <a:cs typeface="Arial"/>
                </a:rPr>
                <a:t>Electron</a:t>
              </a:r>
              <a:endParaRPr kumimoji="0" lang="en-US" sz="1400" b="0" i="0" u="none" strike="noStrike" kern="1200" cap="none" spc="0" normalizeH="0" baseline="0" noProof="0" dirty="0">
                <a:ln>
                  <a:noFill/>
                </a:ln>
                <a:solidFill>
                  <a:srgbClr val="000000"/>
                </a:solidFill>
                <a:effectLst/>
                <a:uLnTx/>
                <a:uFillTx/>
                <a:latin typeface="Humanst521 Lt BT" panose="020B0402020204020304" pitchFamily="34" charset="0"/>
                <a:cs typeface="Arial"/>
              </a:endParaRPr>
            </a:p>
          </p:txBody>
        </p:sp>
        <p:sp>
          <p:nvSpPr>
            <p:cNvPr id="28" name="TextBox 27"/>
            <p:cNvSpPr txBox="1"/>
            <p:nvPr/>
          </p:nvSpPr>
          <p:spPr>
            <a:xfrm>
              <a:off x="6440271" y="1187166"/>
              <a:ext cx="651460" cy="173574"/>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de-CH" sz="11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log(d) /</a:t>
              </a:r>
              <a:r>
                <a:rPr kumimoji="0" lang="de-CH" sz="1100" b="0" i="1"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e</a:t>
              </a:r>
              <a:r>
                <a:rPr kumimoji="0" lang="de-CH" sz="1100" b="0" i="0"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cm</a:t>
              </a:r>
              <a:endParaRPr kumimoji="0" lang="en-US" sz="11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endParaRPr>
            </a:p>
          </p:txBody>
        </p:sp>
      </p:grpSp>
      <p:grpSp>
        <p:nvGrpSpPr>
          <p:cNvPr id="42" name="Group 41"/>
          <p:cNvGrpSpPr/>
          <p:nvPr/>
        </p:nvGrpSpPr>
        <p:grpSpPr>
          <a:xfrm>
            <a:off x="7974867" y="920313"/>
            <a:ext cx="651460" cy="440427"/>
            <a:chOff x="7612713" y="920313"/>
            <a:chExt cx="651460" cy="440427"/>
          </a:xfrm>
        </p:grpSpPr>
        <p:sp>
          <p:nvSpPr>
            <p:cNvPr id="19" name="TextBox 18"/>
            <p:cNvSpPr txBox="1"/>
            <p:nvPr/>
          </p:nvSpPr>
          <p:spPr>
            <a:xfrm>
              <a:off x="7665772" y="920313"/>
              <a:ext cx="593432" cy="30777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Humanst521 Lt BT" panose="020B0402020204020304" pitchFamily="34" charset="0"/>
                  <a:cs typeface="Arial"/>
                </a:rPr>
                <a:t>Muon</a:t>
              </a:r>
              <a:endParaRPr kumimoji="0" lang="en-US" sz="1400" b="0" i="0" u="none" strike="noStrike" kern="1200" cap="none" spc="0" normalizeH="0" baseline="0" noProof="0" dirty="0">
                <a:ln>
                  <a:noFill/>
                </a:ln>
                <a:solidFill>
                  <a:srgbClr val="000000"/>
                </a:solidFill>
                <a:effectLst/>
                <a:uLnTx/>
                <a:uFillTx/>
                <a:latin typeface="Humanst521 Lt BT" panose="020B0402020204020304" pitchFamily="34" charset="0"/>
                <a:cs typeface="Arial"/>
              </a:endParaRPr>
            </a:p>
          </p:txBody>
        </p:sp>
        <p:sp>
          <p:nvSpPr>
            <p:cNvPr id="29" name="TextBox 28"/>
            <p:cNvSpPr txBox="1"/>
            <p:nvPr/>
          </p:nvSpPr>
          <p:spPr>
            <a:xfrm>
              <a:off x="7612713" y="1187166"/>
              <a:ext cx="651460" cy="173574"/>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de-CH" sz="11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log(d) /</a:t>
              </a:r>
              <a:r>
                <a:rPr kumimoji="0" lang="de-CH" sz="1100" b="0" i="1"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e</a:t>
              </a:r>
              <a:r>
                <a:rPr kumimoji="0" lang="de-CH" sz="1100" b="0" i="0"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cm</a:t>
              </a:r>
              <a:endParaRPr kumimoji="0" lang="en-US" sz="11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endParaRPr>
            </a:p>
          </p:txBody>
        </p:sp>
      </p:grpSp>
      <p:grpSp>
        <p:nvGrpSpPr>
          <p:cNvPr id="30" name="Group 29"/>
          <p:cNvGrpSpPr/>
          <p:nvPr/>
        </p:nvGrpSpPr>
        <p:grpSpPr>
          <a:xfrm>
            <a:off x="5819840" y="1488143"/>
            <a:ext cx="433416" cy="3028101"/>
            <a:chOff x="6142663" y="1820007"/>
            <a:chExt cx="433416" cy="3028101"/>
          </a:xfrm>
        </p:grpSpPr>
        <p:sp>
          <p:nvSpPr>
            <p:cNvPr id="6" name="TextBox 5"/>
            <p:cNvSpPr txBox="1"/>
            <p:nvPr/>
          </p:nvSpPr>
          <p:spPr>
            <a:xfrm>
              <a:off x="6142663" y="1953819"/>
              <a:ext cx="340659" cy="2606867"/>
            </a:xfrm>
            <a:prstGeom prst="rect">
              <a:avLst/>
            </a:prstGeom>
            <a:solidFill>
              <a:schemeClr val="bg1"/>
            </a:solidFill>
          </p:spPr>
          <p:txBody>
            <a:bodyPr wrap="squar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-18</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-20</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-22</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-24</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-26</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-28</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-30</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-32</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-34</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-36</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-38</a:t>
              </a:r>
            </a:p>
          </p:txBody>
        </p:sp>
        <p:sp>
          <p:nvSpPr>
            <p:cNvPr id="14" name="Rectangle 13"/>
            <p:cNvSpPr/>
            <p:nvPr/>
          </p:nvSpPr>
          <p:spPr bwMode="auto">
            <a:xfrm>
              <a:off x="6426562" y="1820007"/>
              <a:ext cx="149517" cy="1185104"/>
            </a:xfrm>
            <a:prstGeom prst="rect">
              <a:avLst/>
            </a:prstGeom>
            <a:gradFill>
              <a:gsLst>
                <a:gs pos="65000">
                  <a:schemeClr val="accent4">
                    <a:lumMod val="60000"/>
                    <a:lumOff val="40000"/>
                  </a:schemeClr>
                </a:gs>
                <a:gs pos="0">
                  <a:srgbClr val="D60093"/>
                </a:gs>
                <a:gs pos="88000">
                  <a:srgbClr val="D60093">
                    <a:lumMod val="29000"/>
                    <a:lumOff val="71000"/>
                  </a:srgbClr>
                </a:gs>
                <a:gs pos="100000">
                  <a:srgbClr val="D60093">
                    <a:lumMod val="8000"/>
                    <a:lumOff val="92000"/>
                  </a:srgbClr>
                </a:gs>
              </a:gsLst>
              <a:lin ang="5400000" scaled="0"/>
            </a:gra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cxnSp>
          <p:nvCxnSpPr>
            <p:cNvPr id="13" name="Straight Arrow Connector 12"/>
            <p:cNvCxnSpPr/>
            <p:nvPr/>
          </p:nvCxnSpPr>
          <p:spPr bwMode="auto">
            <a:xfrm flipV="1">
              <a:off x="6501320" y="1820007"/>
              <a:ext cx="0" cy="3028101"/>
            </a:xfrm>
            <a:prstGeom prst="straightConnector1">
              <a:avLst/>
            </a:prstGeom>
            <a:ln w="28575"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15" name="Rounded Rectangle 14"/>
            <p:cNvSpPr/>
            <p:nvPr/>
          </p:nvSpPr>
          <p:spPr bwMode="auto">
            <a:xfrm>
              <a:off x="6426562" y="3616645"/>
              <a:ext cx="149517" cy="322236"/>
            </a:xfrm>
            <a:prstGeom prst="roundRect">
              <a:avLst/>
            </a:prstGeom>
            <a:solidFill>
              <a:schemeClr val="accent5">
                <a:alpha val="50000"/>
              </a:schemeClr>
            </a:solidFill>
            <a:ln>
              <a:solidFill>
                <a:srgbClr val="197418"/>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umanst521 Lt BT"/>
                <a:cs typeface="Arial"/>
              </a:endParaRPr>
            </a:p>
          </p:txBody>
        </p:sp>
      </p:grpSp>
      <p:sp>
        <p:nvSpPr>
          <p:cNvPr id="32" name="TextBox 31"/>
          <p:cNvSpPr txBox="1"/>
          <p:nvPr/>
        </p:nvSpPr>
        <p:spPr>
          <a:xfrm>
            <a:off x="6859675" y="1621955"/>
            <a:ext cx="340659" cy="2606867"/>
          </a:xfrm>
          <a:prstGeom prst="rect">
            <a:avLst/>
          </a:prstGeom>
          <a:solidFill>
            <a:schemeClr val="bg1"/>
          </a:solidFill>
        </p:spPr>
        <p:txBody>
          <a:bodyPr wrap="squar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-18</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-20</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-22</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-24</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-26</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-28</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-30</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-32</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-34</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-36</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-38</a:t>
            </a:r>
          </a:p>
        </p:txBody>
      </p:sp>
      <p:sp>
        <p:nvSpPr>
          <p:cNvPr id="33" name="Rectangle 32"/>
          <p:cNvSpPr/>
          <p:nvPr/>
        </p:nvSpPr>
        <p:spPr bwMode="auto">
          <a:xfrm>
            <a:off x="7143574" y="1488143"/>
            <a:ext cx="149517" cy="1634704"/>
          </a:xfrm>
          <a:prstGeom prst="rect">
            <a:avLst/>
          </a:prstGeom>
          <a:gradFill>
            <a:gsLst>
              <a:gs pos="65000">
                <a:schemeClr val="accent4">
                  <a:lumMod val="60000"/>
                  <a:lumOff val="40000"/>
                </a:schemeClr>
              </a:gs>
              <a:gs pos="0">
                <a:srgbClr val="D60093"/>
              </a:gs>
              <a:gs pos="88000">
                <a:srgbClr val="D60093">
                  <a:lumMod val="29000"/>
                  <a:lumOff val="71000"/>
                </a:srgbClr>
              </a:gs>
              <a:gs pos="100000">
                <a:srgbClr val="D60093">
                  <a:lumMod val="8000"/>
                  <a:lumOff val="92000"/>
                </a:srgbClr>
              </a:gs>
            </a:gsLst>
            <a:lin ang="5400000" scaled="0"/>
          </a:gra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cxnSp>
        <p:nvCxnSpPr>
          <p:cNvPr id="34" name="Straight Arrow Connector 33"/>
          <p:cNvCxnSpPr/>
          <p:nvPr/>
        </p:nvCxnSpPr>
        <p:spPr bwMode="auto">
          <a:xfrm flipV="1">
            <a:off x="7218332" y="1488143"/>
            <a:ext cx="0" cy="3028101"/>
          </a:xfrm>
          <a:prstGeom prst="straightConnector1">
            <a:avLst/>
          </a:prstGeom>
          <a:ln w="28575"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35" name="Rounded Rectangle 34"/>
          <p:cNvSpPr/>
          <p:nvPr/>
        </p:nvSpPr>
        <p:spPr bwMode="auto">
          <a:xfrm>
            <a:off x="7143574" y="4073852"/>
            <a:ext cx="149517" cy="322236"/>
          </a:xfrm>
          <a:prstGeom prst="roundRect">
            <a:avLst/>
          </a:prstGeom>
          <a:solidFill>
            <a:schemeClr val="accent5">
              <a:alpha val="50000"/>
            </a:schemeClr>
          </a:solidFill>
          <a:ln>
            <a:solidFill>
              <a:srgbClr val="197418"/>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umanst521 Lt BT"/>
              <a:cs typeface="Arial"/>
            </a:endParaRPr>
          </a:p>
        </p:txBody>
      </p:sp>
      <p:sp>
        <p:nvSpPr>
          <p:cNvPr id="37" name="TextBox 36"/>
          <p:cNvSpPr txBox="1"/>
          <p:nvPr/>
        </p:nvSpPr>
        <p:spPr>
          <a:xfrm>
            <a:off x="7948702" y="1621955"/>
            <a:ext cx="340659" cy="2606867"/>
          </a:xfrm>
          <a:prstGeom prst="rect">
            <a:avLst/>
          </a:prstGeom>
          <a:solidFill>
            <a:schemeClr val="bg1"/>
          </a:solidFill>
        </p:spPr>
        <p:txBody>
          <a:bodyPr wrap="squar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-18</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-20</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-22</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-24</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-26</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-28</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-30</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-32</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-34</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-36</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-38</a:t>
            </a:r>
          </a:p>
        </p:txBody>
      </p:sp>
      <p:sp>
        <p:nvSpPr>
          <p:cNvPr id="38" name="Rectangle 37"/>
          <p:cNvSpPr/>
          <p:nvPr/>
        </p:nvSpPr>
        <p:spPr bwMode="auto">
          <a:xfrm>
            <a:off x="8232601" y="1488143"/>
            <a:ext cx="149517" cy="379131"/>
          </a:xfrm>
          <a:prstGeom prst="rect">
            <a:avLst/>
          </a:prstGeom>
          <a:gradFill>
            <a:gsLst>
              <a:gs pos="65000">
                <a:schemeClr val="accent4">
                  <a:lumMod val="60000"/>
                  <a:lumOff val="40000"/>
                </a:schemeClr>
              </a:gs>
              <a:gs pos="0">
                <a:srgbClr val="D60093"/>
              </a:gs>
              <a:gs pos="88000">
                <a:srgbClr val="D60093">
                  <a:lumMod val="29000"/>
                  <a:lumOff val="71000"/>
                </a:srgbClr>
              </a:gs>
              <a:gs pos="100000">
                <a:srgbClr val="D60093">
                  <a:lumMod val="8000"/>
                  <a:lumOff val="92000"/>
                </a:srgbClr>
              </a:gs>
            </a:gsLst>
            <a:lin ang="5400000" scaled="0"/>
          </a:gra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cxnSp>
        <p:nvCxnSpPr>
          <p:cNvPr id="39" name="Straight Arrow Connector 38"/>
          <p:cNvCxnSpPr/>
          <p:nvPr/>
        </p:nvCxnSpPr>
        <p:spPr bwMode="auto">
          <a:xfrm flipV="1">
            <a:off x="8307359" y="1488143"/>
            <a:ext cx="0" cy="3028101"/>
          </a:xfrm>
          <a:prstGeom prst="straightConnector1">
            <a:avLst/>
          </a:prstGeom>
          <a:ln w="28575"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40" name="Rounded Rectangle 39"/>
          <p:cNvSpPr/>
          <p:nvPr/>
        </p:nvSpPr>
        <p:spPr bwMode="auto">
          <a:xfrm>
            <a:off x="8232601" y="3772774"/>
            <a:ext cx="149517" cy="322236"/>
          </a:xfrm>
          <a:prstGeom prst="roundRect">
            <a:avLst/>
          </a:prstGeom>
          <a:solidFill>
            <a:schemeClr val="accent5">
              <a:alpha val="50000"/>
            </a:schemeClr>
          </a:solidFill>
          <a:ln>
            <a:solidFill>
              <a:srgbClr val="197418"/>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umanst521 Lt BT"/>
              <a:cs typeface="Arial"/>
            </a:endParaRPr>
          </a:p>
        </p:txBody>
      </p:sp>
      <p:grpSp>
        <p:nvGrpSpPr>
          <p:cNvPr id="49" name="Group 48"/>
          <p:cNvGrpSpPr/>
          <p:nvPr/>
        </p:nvGrpSpPr>
        <p:grpSpPr>
          <a:xfrm>
            <a:off x="8162112" y="1889576"/>
            <a:ext cx="550922" cy="1905501"/>
            <a:chOff x="6833247" y="2293838"/>
            <a:chExt cx="476036" cy="1905500"/>
          </a:xfrm>
        </p:grpSpPr>
        <p:sp>
          <p:nvSpPr>
            <p:cNvPr id="50" name="Arc 49"/>
            <p:cNvSpPr/>
            <p:nvPr/>
          </p:nvSpPr>
          <p:spPr bwMode="auto">
            <a:xfrm>
              <a:off x="6833247" y="2293838"/>
              <a:ext cx="476036" cy="1905500"/>
            </a:xfrm>
            <a:prstGeom prst="arc">
              <a:avLst>
                <a:gd name="adj1" fmla="val 16243733"/>
                <a:gd name="adj2" fmla="val 5149374"/>
              </a:avLst>
            </a:prstGeom>
            <a:ln w="19050" cap="rnd">
              <a:solidFill>
                <a:srgbClr val="5B9BD5"/>
              </a:solidFill>
              <a:headEnd type="triangl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sp>
          <p:nvSpPr>
            <p:cNvPr id="51" name="TextBox 50"/>
            <p:cNvSpPr txBox="1"/>
            <p:nvPr/>
          </p:nvSpPr>
          <p:spPr>
            <a:xfrm>
              <a:off x="7005138" y="3165746"/>
              <a:ext cx="274252" cy="220381"/>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smtClean="0">
                  <a:ln>
                    <a:noFill/>
                  </a:ln>
                  <a:solidFill>
                    <a:srgbClr val="5B9BD5"/>
                  </a:solidFill>
                  <a:effectLst/>
                  <a:uLnTx/>
                  <a:uFillTx/>
                  <a:latin typeface="Humanst521 Lt BT"/>
                  <a:cs typeface="Franklin Gothic Book"/>
                </a:rPr>
                <a:t>10</a:t>
              </a:r>
              <a:r>
                <a:rPr kumimoji="0" lang="en-US" sz="1400" b="0" i="0" u="none" strike="noStrike" kern="1000" cap="none" spc="30" normalizeH="0" baseline="30000" noProof="0" dirty="0" smtClean="0">
                  <a:ln>
                    <a:noFill/>
                  </a:ln>
                  <a:solidFill>
                    <a:srgbClr val="5B9BD5"/>
                  </a:solidFill>
                  <a:effectLst/>
                  <a:uLnTx/>
                  <a:uFillTx/>
                  <a:latin typeface="Humanst521 Lt BT"/>
                  <a:cs typeface="Franklin Gothic Book"/>
                </a:rPr>
                <a:t>18</a:t>
              </a:r>
            </a:p>
          </p:txBody>
        </p:sp>
      </p:grpSp>
      <p:grpSp>
        <p:nvGrpSpPr>
          <p:cNvPr id="52" name="Group 51"/>
          <p:cNvGrpSpPr/>
          <p:nvPr/>
        </p:nvGrpSpPr>
        <p:grpSpPr>
          <a:xfrm>
            <a:off x="5998170" y="2677390"/>
            <a:ext cx="550922" cy="642164"/>
            <a:chOff x="6747103" y="2397020"/>
            <a:chExt cx="476036" cy="1905500"/>
          </a:xfrm>
        </p:grpSpPr>
        <p:sp>
          <p:nvSpPr>
            <p:cNvPr id="53" name="Arc 52"/>
            <p:cNvSpPr/>
            <p:nvPr/>
          </p:nvSpPr>
          <p:spPr bwMode="auto">
            <a:xfrm>
              <a:off x="6747103" y="2397020"/>
              <a:ext cx="476036" cy="1905500"/>
            </a:xfrm>
            <a:prstGeom prst="arc">
              <a:avLst>
                <a:gd name="adj1" fmla="val 16833493"/>
                <a:gd name="adj2" fmla="val 4534252"/>
              </a:avLst>
            </a:prstGeom>
            <a:ln w="19050" cap="rnd">
              <a:solidFill>
                <a:srgbClr val="5B9BD5"/>
              </a:solidFill>
              <a:headEnd type="triangl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sp>
          <p:nvSpPr>
            <p:cNvPr id="54" name="TextBox 53"/>
            <p:cNvSpPr txBox="1"/>
            <p:nvPr/>
          </p:nvSpPr>
          <p:spPr>
            <a:xfrm>
              <a:off x="6928827" y="3050810"/>
              <a:ext cx="219402" cy="653939"/>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smtClean="0">
                  <a:ln>
                    <a:noFill/>
                  </a:ln>
                  <a:solidFill>
                    <a:srgbClr val="5B9BD5"/>
                  </a:solidFill>
                  <a:effectLst/>
                  <a:uLnTx/>
                  <a:uFillTx/>
                  <a:latin typeface="Humanst521 Lt BT"/>
                  <a:cs typeface="Franklin Gothic Book"/>
                </a:rPr>
                <a:t>10</a:t>
              </a:r>
              <a:r>
                <a:rPr kumimoji="0" lang="en-US" sz="1400" b="0" i="0" u="none" strike="noStrike" kern="1000" cap="none" spc="30" normalizeH="0" baseline="30000" noProof="0" dirty="0">
                  <a:ln>
                    <a:noFill/>
                  </a:ln>
                  <a:solidFill>
                    <a:srgbClr val="5B9BD5"/>
                  </a:solidFill>
                  <a:effectLst/>
                  <a:uLnTx/>
                  <a:uFillTx/>
                  <a:latin typeface="Humanst521 Lt BT"/>
                  <a:cs typeface="Franklin Gothic Book"/>
                </a:rPr>
                <a:t>6</a:t>
              </a:r>
              <a:endParaRPr kumimoji="0" lang="en-US" sz="1400" b="0" i="0" u="none" strike="noStrike" kern="1000" cap="none" spc="30" normalizeH="0" baseline="30000" noProof="0" dirty="0" smtClean="0">
                <a:ln>
                  <a:noFill/>
                </a:ln>
                <a:solidFill>
                  <a:srgbClr val="5B9BD5"/>
                </a:solidFill>
                <a:effectLst/>
                <a:uLnTx/>
                <a:uFillTx/>
                <a:latin typeface="Humanst521 Lt BT"/>
                <a:cs typeface="Franklin Gothic Book"/>
              </a:endParaRPr>
            </a:p>
          </p:txBody>
        </p:sp>
      </p:grpSp>
      <p:sp>
        <p:nvSpPr>
          <p:cNvPr id="8" name="TextBox 7"/>
          <p:cNvSpPr txBox="1"/>
          <p:nvPr/>
        </p:nvSpPr>
        <p:spPr>
          <a:xfrm rot="16200000">
            <a:off x="-1053068" y="3370028"/>
            <a:ext cx="2656818" cy="473976"/>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30000" noProof="0" dirty="0" smtClean="0">
                <a:ln>
                  <a:noFill/>
                </a:ln>
                <a:solidFill>
                  <a:srgbClr val="000000">
                    <a:lumMod val="85000"/>
                    <a:lumOff val="15000"/>
                  </a:srgbClr>
                </a:solidFill>
                <a:effectLst/>
                <a:uLnTx/>
                <a:uFillTx/>
                <a:latin typeface="Humanst521 Lt BT"/>
                <a:cs typeface="Franklin Gothic Book"/>
              </a:rPr>
              <a:t>*</a:t>
            </a: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Bennett et al.,PRD80(2009)052008</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30000" noProof="0" dirty="0" smtClean="0">
                <a:ln>
                  <a:noFill/>
                </a:ln>
                <a:solidFill>
                  <a:srgbClr val="000000">
                    <a:lumMod val="85000"/>
                    <a:lumOff val="15000"/>
                  </a:srgbClr>
                </a:solidFill>
                <a:effectLst/>
                <a:uLnTx/>
                <a:uFillTx/>
                <a:latin typeface="Humanst521 Lt BT"/>
                <a:cs typeface="Franklin Gothic Book"/>
              </a:rPr>
              <a:t>** </a:t>
            </a:r>
            <a:r>
              <a:rPr kumimoji="0" lang="en-US" sz="1400" b="0" i="0" u="none" strike="noStrike" kern="1000" cap="none" spc="30" normalizeH="0" noProof="0" dirty="0" smtClean="0">
                <a:ln>
                  <a:noFill/>
                </a:ln>
                <a:solidFill>
                  <a:srgbClr val="000000">
                    <a:lumMod val="85000"/>
                    <a:lumOff val="15000"/>
                  </a:srgbClr>
                </a:solidFill>
                <a:effectLst/>
                <a:uLnTx/>
                <a:uFillTx/>
                <a:latin typeface="Humanst521 Lt BT"/>
                <a:cs typeface="Franklin Gothic Book"/>
              </a:rPr>
              <a:t>Abel et al., PRL124(2020)081803</a:t>
            </a:r>
            <a:endPar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endParaRPr>
          </a:p>
        </p:txBody>
      </p:sp>
      <p:sp>
        <p:nvSpPr>
          <p:cNvPr id="9" name="Rectangle 8"/>
          <p:cNvSpPr/>
          <p:nvPr/>
        </p:nvSpPr>
        <p:spPr bwMode="auto">
          <a:xfrm>
            <a:off x="8232601" y="2816348"/>
            <a:ext cx="149517" cy="45719"/>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umanst521 Lt BT"/>
              <a:cs typeface="Arial"/>
            </a:endParaRPr>
          </a:p>
        </p:txBody>
      </p:sp>
      <p:cxnSp>
        <p:nvCxnSpPr>
          <p:cNvPr id="11" name="Straight Arrow Connector 10"/>
          <p:cNvCxnSpPr/>
          <p:nvPr/>
        </p:nvCxnSpPr>
        <p:spPr bwMode="auto">
          <a:xfrm flipV="1">
            <a:off x="7444923" y="2914180"/>
            <a:ext cx="690348" cy="191269"/>
          </a:xfrm>
          <a:prstGeom prst="straightConnector1">
            <a:avLst/>
          </a:prstGeom>
          <a:ln>
            <a:headEnd type="none" w="med" len="med"/>
            <a:tailEnd type="triangle"/>
          </a:ln>
        </p:spPr>
        <p:style>
          <a:lnRef idx="2">
            <a:schemeClr val="accent4"/>
          </a:lnRef>
          <a:fillRef idx="0">
            <a:schemeClr val="accent4"/>
          </a:fillRef>
          <a:effectRef idx="1">
            <a:schemeClr val="accent4"/>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7570839" y="2451078"/>
                <a:ext cx="294953" cy="452624"/>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fPr>
                        <m:num>
                          <m:sSub>
                            <m:sSub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bPr>
                            <m:e>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𝑚</m:t>
                              </m:r>
                            </m:e>
                            <m:sub>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𝜇</m:t>
                              </m:r>
                            </m:sub>
                          </m:sSub>
                        </m:num>
                        <m:den>
                          <m:sSub>
                            <m:sSub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bPr>
                            <m:e>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𝑚</m:t>
                              </m:r>
                            </m:e>
                            <m:sub>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𝑒</m:t>
                              </m:r>
                            </m:sub>
                          </m:sSub>
                        </m:den>
                      </m:f>
                    </m:oMath>
                  </m:oMathPara>
                </a14:m>
                <a:endParaRPr kumimoji="0" lang="en-US" sz="1400" b="0" i="0"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570839" y="2451078"/>
                <a:ext cx="294953" cy="452624"/>
              </a:xfrm>
              <a:prstGeom prst="rect">
                <a:avLst/>
              </a:prstGeom>
              <a:blipFill>
                <a:blip r:embed="rId4"/>
                <a:stretch>
                  <a:fillRect l="-8333" r="-2083" b="-6757"/>
                </a:stretch>
              </a:blipFill>
            </p:spPr>
            <p:txBody>
              <a:bodyPr/>
              <a:lstStyle/>
              <a:p>
                <a:r>
                  <a:rPr lang="en-US">
                    <a:noFill/>
                  </a:rPr>
                  <a:t> </a:t>
                </a:r>
              </a:p>
            </p:txBody>
          </p:sp>
        </mc:Fallback>
      </mc:AlternateContent>
      <p:sp>
        <p:nvSpPr>
          <p:cNvPr id="10" name="Oval 9"/>
          <p:cNvSpPr/>
          <p:nvPr/>
        </p:nvSpPr>
        <p:spPr bwMode="auto">
          <a:xfrm>
            <a:off x="4826501" y="3389888"/>
            <a:ext cx="93006" cy="93006"/>
          </a:xfrm>
          <a:prstGeom prst="ellipse">
            <a:avLst/>
          </a:prstGeom>
          <a:solidFill>
            <a:schemeClr val="bg1"/>
          </a:solidFill>
          <a:ln w="12700" cap="rnd">
            <a:solidFill>
              <a:srgbClr val="698A39"/>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BT" panose="020B0602020204020204" pitchFamily="34" charset="0"/>
            </a:endParaRPr>
          </a:p>
        </p:txBody>
      </p:sp>
      <p:sp>
        <p:nvSpPr>
          <p:cNvPr id="4" name="Rectangle 3"/>
          <p:cNvSpPr/>
          <p:nvPr/>
        </p:nvSpPr>
        <p:spPr bwMode="auto">
          <a:xfrm>
            <a:off x="4474341" y="1067509"/>
            <a:ext cx="89787" cy="3161313"/>
          </a:xfrm>
          <a:prstGeom prst="rect">
            <a:avLst/>
          </a:prstGeom>
          <a:solidFill>
            <a:schemeClr val="bg1"/>
          </a:solidFill>
          <a:ln w="3175" cap="rnd">
            <a:no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BT" panose="020B0602020204020204" pitchFamily="34" charset="0"/>
            </a:endParaRPr>
          </a:p>
        </p:txBody>
      </p:sp>
      <p:sp>
        <p:nvSpPr>
          <p:cNvPr id="2" name="Diamond 1"/>
          <p:cNvSpPr/>
          <p:nvPr/>
        </p:nvSpPr>
        <p:spPr bwMode="auto">
          <a:xfrm>
            <a:off x="4492339" y="4056106"/>
            <a:ext cx="100800" cy="100800"/>
          </a:xfrm>
          <a:prstGeom prst="diamond">
            <a:avLst/>
          </a:prstGeom>
          <a:ln w="19050">
            <a:solidFill>
              <a:srgbClr val="3F90C1"/>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latin typeface="Humanst521 BT" panose="020B0602020204020204" pitchFamily="34" charset="0"/>
            </a:endParaRPr>
          </a:p>
        </p:txBody>
      </p:sp>
      <mc:AlternateContent xmlns:mc="http://schemas.openxmlformats.org/markup-compatibility/2006" xmlns:a14="http://schemas.microsoft.com/office/drawing/2010/main">
        <mc:Choice Requires="a14">
          <p:sp>
            <p:nvSpPr>
              <p:cNvPr id="7" name="TextBox 6"/>
              <p:cNvSpPr txBox="1"/>
              <p:nvPr/>
            </p:nvSpPr>
            <p:spPr>
              <a:xfrm>
                <a:off x="3994422" y="683673"/>
                <a:ext cx="1929503" cy="248145"/>
              </a:xfrm>
              <a:prstGeom prst="wedgeRectCallout">
                <a:avLst>
                  <a:gd name="adj1" fmla="val -48744"/>
                  <a:gd name="adj2" fmla="val 194382"/>
                </a:avLst>
              </a:prstGeom>
              <a:solidFill>
                <a:schemeClr val="bg1"/>
              </a:solidFill>
              <a:ln>
                <a:solidFill>
                  <a:srgbClr val="405583"/>
                </a:solidFill>
              </a:ln>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dPr>
                        <m:e>
                          <m:sSub>
                            <m:sSub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bPr>
                            <m:e>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𝑑</m:t>
                              </m:r>
                            </m:e>
                            <m:sub>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𝜇</m:t>
                              </m:r>
                            </m:sub>
                          </m:sSub>
                        </m:e>
                      </m:d>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&lt;</m:t>
                      </m:r>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1</m:t>
                      </m:r>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m:t>
                      </m:r>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5</m:t>
                      </m:r>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m:t>
                      </m:r>
                      <m:sSup>
                        <m:sSup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pPr>
                        <m:e>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10</m:t>
                          </m:r>
                        </m:e>
                        <m:sup>
                          <m:r>
                            <a:rPr kumimoji="0" lang="en-US" sz="1400" b="0" i="1" u="none" strike="noStrike" kern="1000" cap="none" spc="30" normalizeH="0" baseline="0" noProof="0">
                              <a:ln>
                                <a:noFill/>
                              </a:ln>
                              <a:solidFill>
                                <a:srgbClr val="000000">
                                  <a:lumMod val="85000"/>
                                  <a:lumOff val="15000"/>
                                </a:srgbClr>
                              </a:solidFill>
                              <a:effectLst/>
                              <a:uLnTx/>
                              <a:uFillTx/>
                              <a:latin typeface="Cambria Math" panose="02040503050406030204" pitchFamily="18" charset="0"/>
                              <a:cs typeface="Franklin Gothic Book"/>
                            </a:rPr>
                            <m:t>−</m:t>
                          </m:r>
                          <m:r>
                            <a:rPr kumimoji="0" lang="en-US" sz="1400" b="0" i="1" u="none" strike="noStrike" kern="1000" cap="none" spc="30" normalizeH="0" baseline="0" noProof="0">
                              <a:ln>
                                <a:noFill/>
                              </a:ln>
                              <a:solidFill>
                                <a:srgbClr val="000000">
                                  <a:lumMod val="85000"/>
                                  <a:lumOff val="15000"/>
                                </a:srgbClr>
                              </a:solidFill>
                              <a:effectLst/>
                              <a:uLnTx/>
                              <a:uFillTx/>
                              <a:latin typeface="Cambria Math" panose="02040503050406030204" pitchFamily="18" charset="0"/>
                              <a:cs typeface="Franklin Gothic Book"/>
                            </a:rPr>
                            <m:t>19</m:t>
                          </m:r>
                        </m:sup>
                      </m:sSup>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𝑒</m:t>
                      </m:r>
                      <m:sSup>
                        <m:sSup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pPr>
                        <m:e>
                          <m:r>
                            <m:rPr>
                              <m:sty m:val="p"/>
                            </m:rPr>
                            <a:rPr kumimoji="0" lang="en-US" sz="1400" b="0" i="0"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cm</m:t>
                          </m:r>
                        </m:e>
                        <m:sup>
                          <m:r>
                            <a:rPr kumimoji="0" lang="en-US" sz="1400" b="0" i="0"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m:t>
                          </m:r>
                        </m:sup>
                      </m:sSup>
                    </m:oMath>
                  </m:oMathPara>
                </a14:m>
                <a:endPar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3994422" y="683673"/>
                <a:ext cx="1929503" cy="248145"/>
              </a:xfrm>
              <a:prstGeom prst="wedgeRectCallout">
                <a:avLst>
                  <a:gd name="adj1" fmla="val -48744"/>
                  <a:gd name="adj2" fmla="val 194382"/>
                </a:avLst>
              </a:prstGeom>
              <a:blipFill>
                <a:blip r:embed="rId5"/>
                <a:stretch>
                  <a:fillRect/>
                </a:stretch>
              </a:blipFill>
              <a:ln>
                <a:solidFill>
                  <a:srgbClr val="405583"/>
                </a:solidFill>
              </a:ln>
            </p:spPr>
            <p:txBody>
              <a:bodyPr/>
              <a:lstStyle/>
              <a:p>
                <a:r>
                  <a:rPr lang="en-US">
                    <a:noFill/>
                  </a:rPr>
                  <a:t> </a:t>
                </a:r>
              </a:p>
            </p:txBody>
          </p:sp>
        </mc:Fallback>
      </mc:AlternateContent>
      <p:sp>
        <p:nvSpPr>
          <p:cNvPr id="46" name="Hexagon 45"/>
          <p:cNvSpPr/>
          <p:nvPr/>
        </p:nvSpPr>
        <p:spPr bwMode="auto">
          <a:xfrm rot="5400000">
            <a:off x="1716526" y="177494"/>
            <a:ext cx="90000" cy="90000"/>
          </a:xfrm>
          <a:prstGeom prst="hexagon">
            <a:avLst/>
          </a:prstGeom>
          <a:noFill/>
          <a:ln w="19050" cap="flat" cmpd="sng" algn="ctr">
            <a:solidFill>
              <a:srgbClr val="9A2A2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12" name="Rectangle 11"/>
          <p:cNvSpPr/>
          <p:nvPr/>
        </p:nvSpPr>
        <p:spPr bwMode="auto">
          <a:xfrm>
            <a:off x="4644008" y="1867274"/>
            <a:ext cx="182493" cy="344436"/>
          </a:xfrm>
          <a:prstGeom prst="rect">
            <a:avLst/>
          </a:prstGeom>
          <a:solidFill>
            <a:srgbClr val="F8F4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47" name="Hexagon 46"/>
          <p:cNvSpPr/>
          <p:nvPr/>
        </p:nvSpPr>
        <p:spPr bwMode="auto">
          <a:xfrm rot="5400000">
            <a:off x="4649025" y="1756065"/>
            <a:ext cx="90000" cy="90000"/>
          </a:xfrm>
          <a:prstGeom prst="hexagon">
            <a:avLst/>
          </a:prstGeom>
          <a:solidFill>
            <a:srgbClr val="FFFFFF"/>
          </a:solidFill>
          <a:ln w="19050" cap="flat" cmpd="sng" algn="ctr">
            <a:solidFill>
              <a:srgbClr val="9A2A2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55" name="Hexagon 54"/>
          <p:cNvSpPr/>
          <p:nvPr/>
        </p:nvSpPr>
        <p:spPr bwMode="auto">
          <a:xfrm rot="5400000">
            <a:off x="1868926" y="329894"/>
            <a:ext cx="90000" cy="90000"/>
          </a:xfrm>
          <a:prstGeom prst="hexagon">
            <a:avLst/>
          </a:prstGeom>
          <a:noFill/>
          <a:ln w="19050" cap="flat" cmpd="sng" algn="ctr">
            <a:solidFill>
              <a:srgbClr val="9A2A2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Tree>
    <p:extLst>
      <p:ext uri="{BB962C8B-B14F-4D97-AF65-F5344CB8AC3E}">
        <p14:creationId xmlns:p14="http://schemas.microsoft.com/office/powerpoint/2010/main" val="2015197446"/>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PlaceHolder 1"/>
          <p:cNvSpPr>
            <a:spLocks noGrp="1"/>
          </p:cNvSpPr>
          <p:nvPr>
            <p:ph idx="4294967295"/>
          </p:nvPr>
        </p:nvSpPr>
        <p:spPr>
          <a:xfrm>
            <a:off x="124085" y="818669"/>
            <a:ext cx="4469824" cy="3508560"/>
          </a:xfrm>
          <a:prstGeom prst="rect">
            <a:avLst/>
          </a:prstGeom>
          <a:solidFill>
            <a:schemeClr val="bg1"/>
          </a:solidFill>
          <a:ln w="0">
            <a:noFill/>
          </a:ln>
        </p:spPr>
        <p:txBody>
          <a:bodyPr lIns="0" tIns="0" rIns="0" bIns="0" anchor="t">
            <a:noAutofit/>
          </a:bodyPr>
          <a:lstStyle/>
          <a:p>
            <a:pPr marL="216000" indent="-216000">
              <a:lnSpc>
                <a:spcPct val="110000"/>
              </a:lnSpc>
              <a:buClr>
                <a:srgbClr val="000000"/>
              </a:buClr>
              <a:buSzPct val="45000"/>
              <a:buFont typeface="Wingdings" charset="2"/>
              <a:buChar char=""/>
              <a:tabLst>
                <a:tab pos="0" algn="l"/>
              </a:tabLst>
            </a:pPr>
            <a:r>
              <a:rPr lang="en-GB" sz="1700" b="0" strike="noStrike" spc="-1" dirty="0">
                <a:solidFill>
                  <a:srgbClr val="000000"/>
                </a:solidFill>
                <a:ea typeface="Calibri"/>
              </a:rPr>
              <a:t>If the EDM ≠ 0, then there will be a vertical precession out of the plane of the orbit</a:t>
            </a:r>
            <a:endParaRPr lang="en-GB" sz="1700" b="0" strike="noStrike" spc="-1" dirty="0"/>
          </a:p>
          <a:p>
            <a:pPr marL="432000" lvl="1" indent="-216000">
              <a:lnSpc>
                <a:spcPct val="100000"/>
              </a:lnSpc>
              <a:spcBef>
                <a:spcPts val="1134"/>
              </a:spcBef>
              <a:buClr>
                <a:srgbClr val="000000"/>
              </a:buClr>
              <a:buSzPct val="45000"/>
              <a:buFont typeface="Wingdings" charset="2"/>
              <a:buChar char=""/>
              <a:tabLst>
                <a:tab pos="0" algn="l"/>
              </a:tabLst>
            </a:pPr>
            <a:r>
              <a:rPr lang="en-GB" sz="1700" b="0" strike="noStrike" spc="-1" dirty="0">
                <a:solidFill>
                  <a:srgbClr val="000000"/>
                </a:solidFill>
                <a:ea typeface="Calibri"/>
              </a:rPr>
              <a:t>An </a:t>
            </a:r>
            <a:r>
              <a:rPr lang="en-GB" sz="1700" b="0" strike="noStrike" spc="-1" dirty="0" smtClean="0">
                <a:solidFill>
                  <a:srgbClr val="000000"/>
                </a:solidFill>
                <a:ea typeface="Calibri"/>
              </a:rPr>
              <a:t>asymmetry increasing with time </a:t>
            </a:r>
            <a:r>
              <a:rPr lang="en-GB" sz="1700" b="0" strike="noStrike" spc="-1" dirty="0">
                <a:solidFill>
                  <a:srgbClr val="000000"/>
                </a:solidFill>
                <a:ea typeface="Calibri"/>
              </a:rPr>
              <a:t>will be </a:t>
            </a:r>
            <a:r>
              <a:rPr lang="en-GB" sz="1700" b="0" strike="noStrike" spc="-1" dirty="0" smtClean="0">
                <a:solidFill>
                  <a:srgbClr val="000000"/>
                </a:solidFill>
                <a:ea typeface="Calibri"/>
              </a:rPr>
              <a:t>observed recording decay positrons</a:t>
            </a:r>
          </a:p>
          <a:p>
            <a:pPr marL="432000" lvl="1" indent="-216000">
              <a:lnSpc>
                <a:spcPct val="100000"/>
              </a:lnSpc>
              <a:spcBef>
                <a:spcPts val="1134"/>
              </a:spcBef>
              <a:buClr>
                <a:srgbClr val="000000"/>
              </a:buClr>
              <a:buSzPct val="45000"/>
              <a:buFont typeface="Wingdings" charset="2"/>
              <a:buChar char=""/>
              <a:tabLst>
                <a:tab pos="0" algn="l"/>
              </a:tabLst>
            </a:pPr>
            <a:endParaRPr lang="en-GB" sz="1700" b="0" strike="noStrike" spc="-1" dirty="0"/>
          </a:p>
          <a:p>
            <a:pPr marL="216000" indent="-216000">
              <a:lnSpc>
                <a:spcPct val="110000"/>
              </a:lnSpc>
              <a:buClr>
                <a:srgbClr val="000000"/>
              </a:buClr>
              <a:buSzPct val="45000"/>
              <a:buFont typeface="Wingdings" charset="2"/>
              <a:buChar char=""/>
              <a:tabLst>
                <a:tab pos="0" algn="l"/>
              </a:tabLst>
            </a:pPr>
            <a:r>
              <a:rPr lang="en-GB" sz="1700" b="0" strike="noStrike" spc="-1" dirty="0">
                <a:solidFill>
                  <a:srgbClr val="000000"/>
                </a:solidFill>
                <a:ea typeface="Calibri"/>
              </a:rPr>
              <a:t>If the EDM = 0, then the spin should always be parallel to the momentum </a:t>
            </a:r>
            <a:r>
              <a:rPr lang="en-GB" sz="1700" b="0" strike="noStrike" spc="-1" dirty="0" smtClean="0">
                <a:solidFill>
                  <a:srgbClr val="000000"/>
                </a:solidFill>
                <a:ea typeface="Calibri"/>
              </a:rPr>
              <a:t/>
            </a:r>
            <a:br>
              <a:rPr lang="en-GB" sz="1700" b="0" strike="noStrike" spc="-1" dirty="0" smtClean="0">
                <a:solidFill>
                  <a:srgbClr val="000000"/>
                </a:solidFill>
                <a:ea typeface="Calibri"/>
              </a:rPr>
            </a:br>
            <a:r>
              <a:rPr lang="en-GB" sz="1700" b="0" strike="noStrike" spc="-1" dirty="0" smtClean="0">
                <a:solidFill>
                  <a:srgbClr val="000000"/>
                </a:solidFill>
                <a:ea typeface="Calibri"/>
              </a:rPr>
              <a:t>asymmetry </a:t>
            </a:r>
            <a:r>
              <a:rPr lang="en-GB" sz="1700" b="0" strike="noStrike" spc="-1" dirty="0">
                <a:solidFill>
                  <a:srgbClr val="000000"/>
                </a:solidFill>
                <a:ea typeface="Calibri"/>
              </a:rPr>
              <a:t>should be </a:t>
            </a:r>
            <a:r>
              <a:rPr lang="en-GB" sz="1700" b="0" strike="noStrike" spc="-1" dirty="0" smtClean="0">
                <a:solidFill>
                  <a:srgbClr val="000000"/>
                </a:solidFill>
                <a:ea typeface="Calibri"/>
              </a:rPr>
              <a:t>zero</a:t>
            </a:r>
            <a:endParaRPr lang="en-GB" sz="1700" b="1" strike="noStrike" spc="-1" dirty="0" smtClean="0">
              <a:solidFill>
                <a:srgbClr val="000000"/>
              </a:solidFill>
              <a:ea typeface="Calibri"/>
            </a:endParaRPr>
          </a:p>
          <a:p>
            <a:pPr marL="216000" indent="-216000">
              <a:lnSpc>
                <a:spcPct val="100000"/>
              </a:lnSpc>
              <a:spcBef>
                <a:spcPts val="1417"/>
              </a:spcBef>
              <a:buClr>
                <a:srgbClr val="000000"/>
              </a:buClr>
              <a:buSzPct val="45000"/>
              <a:buFont typeface="Wingdings" charset="2"/>
              <a:buChar char=""/>
              <a:tabLst>
                <a:tab pos="0" algn="l"/>
              </a:tabLst>
            </a:pPr>
            <a:r>
              <a:rPr lang="en-GB" sz="1700" b="1" strike="noStrike" spc="-1" dirty="0" smtClean="0">
                <a:solidFill>
                  <a:srgbClr val="000000"/>
                </a:solidFill>
                <a:ea typeface="Calibri"/>
              </a:rPr>
              <a:t>Some </a:t>
            </a:r>
            <a:r>
              <a:rPr lang="en-GB" sz="1700" b="1" strike="noStrike" spc="-1" dirty="0">
                <a:solidFill>
                  <a:srgbClr val="000000"/>
                </a:solidFill>
                <a:ea typeface="Calibri"/>
              </a:rPr>
              <a:t>asymmetry could still be</a:t>
            </a:r>
            <a:r>
              <a:rPr sz="1700" dirty="0"/>
              <a:t/>
            </a:r>
            <a:br>
              <a:rPr sz="1700" dirty="0"/>
            </a:br>
            <a:r>
              <a:rPr lang="en-GB" sz="1700" b="1" strike="noStrike" spc="-1" dirty="0">
                <a:solidFill>
                  <a:srgbClr val="000000"/>
                </a:solidFill>
                <a:ea typeface="Calibri"/>
              </a:rPr>
              <a:t>observed due to systematic effects</a:t>
            </a:r>
            <a:endParaRPr lang="en-GB" sz="1700" b="0" strike="noStrike" spc="-1" dirty="0"/>
          </a:p>
        </p:txBody>
      </p:sp>
      <p:sp>
        <p:nvSpPr>
          <p:cNvPr id="468" name="PlaceHolder 2"/>
          <p:cNvSpPr>
            <a:spLocks noGrp="1"/>
          </p:cNvSpPr>
          <p:nvPr>
            <p:ph type="title" idx="4294967295"/>
          </p:nvPr>
        </p:nvSpPr>
        <p:spPr>
          <a:xfrm>
            <a:off x="2077200" y="216000"/>
            <a:ext cx="6706440" cy="379800"/>
          </a:xfrm>
          <a:prstGeom prst="rect">
            <a:avLst/>
          </a:prstGeom>
          <a:noFill/>
          <a:ln w="0">
            <a:noFill/>
          </a:ln>
        </p:spPr>
        <p:txBody>
          <a:bodyPr lIns="0" tIns="0" rIns="0" bIns="0" numCol="1" spcCol="0" anchor="t">
            <a:noAutofit/>
          </a:bodyPr>
          <a:lstStyle/>
          <a:p>
            <a:pPr>
              <a:lnSpc>
                <a:spcPct val="100000"/>
              </a:lnSpc>
              <a:buNone/>
              <a:tabLst>
                <a:tab pos="0" algn="l"/>
              </a:tabLst>
            </a:pPr>
            <a:r>
              <a:rPr lang="en-US" sz="2400" b="0" strike="noStrike" spc="-1" dirty="0">
                <a:solidFill>
                  <a:srgbClr val="686868"/>
                </a:solidFill>
                <a:latin typeface="Georgia"/>
                <a:ea typeface="Calibri"/>
              </a:rPr>
              <a:t>The general experimental idea</a:t>
            </a:r>
            <a:endParaRPr lang="en-GB" sz="2400" b="0" strike="noStrike" spc="-1" dirty="0">
              <a:latin typeface="Humanst521 Lt BT" panose="020B0402020204020304" pitchFamily="34" charset="0"/>
            </a:endParaRPr>
          </a:p>
        </p:txBody>
      </p:sp>
      <p:sp>
        <p:nvSpPr>
          <p:cNvPr id="469" name="PlaceHolder 3"/>
          <p:cNvSpPr>
            <a:spLocks noGrp="1"/>
          </p:cNvSpPr>
          <p:nvPr>
            <p:ph type="sldNum" idx="4294967295"/>
          </p:nvPr>
        </p:nvSpPr>
        <p:spPr>
          <a:xfrm>
            <a:off x="8206200" y="4968000"/>
            <a:ext cx="574200" cy="146160"/>
          </a:xfrm>
          <a:prstGeom prst="rect">
            <a:avLst/>
          </a:prstGeom>
          <a:noFill/>
          <a:ln w="0">
            <a:noFill/>
          </a:ln>
        </p:spPr>
        <p:txBody>
          <a:bodyPr lIns="0" tIns="0" rIns="0" bIns="0" numCol="1" spcCol="0" anchor="t">
            <a:noAutofit/>
          </a:bodyPr>
          <a:lstStyle>
            <a:lvl1pPr algn="r">
              <a:lnSpc>
                <a:spcPct val="100000"/>
              </a:lnSpc>
              <a:buNone/>
              <a:defRPr lang="en-US" sz="800" b="0" strike="noStrike" spc="-1">
                <a:solidFill>
                  <a:srgbClr val="000000"/>
                </a:solidFill>
                <a:latin typeface="Calibri"/>
                <a:ea typeface="Calibri"/>
              </a:defRPr>
            </a:lvl1pPr>
          </a:lstStyle>
          <a:p>
            <a:pPr algn="r">
              <a:lnSpc>
                <a:spcPct val="100000"/>
              </a:lnSpc>
              <a:buNone/>
            </a:pPr>
            <a:r>
              <a:rPr lang="en-US" sz="800" b="0" strike="noStrike" spc="-1" dirty="0">
                <a:solidFill>
                  <a:srgbClr val="000000"/>
                </a:solidFill>
                <a:latin typeface="Humanst521 Lt BT" panose="020B0402020204020304" pitchFamily="34" charset="0"/>
              </a:rPr>
              <a:t>Page </a:t>
            </a:r>
            <a:fld id="{6DFFB360-D563-449A-8B9A-D46177E55C47}" type="slidenum">
              <a:rPr lang="en-US" sz="800" b="0" strike="noStrike" spc="-1">
                <a:solidFill>
                  <a:srgbClr val="000000"/>
                </a:solidFill>
                <a:latin typeface="Humanst521 Lt BT" panose="020B0402020204020304" pitchFamily="34" charset="0"/>
              </a:rPr>
              <a:t>8</a:t>
            </a:fld>
            <a:endParaRPr lang="en-GB" sz="800" b="0" strike="noStrike" spc="-1" dirty="0">
              <a:latin typeface="Times New Roman"/>
            </a:endParaRPr>
          </a:p>
        </p:txBody>
      </p:sp>
      <p:grpSp>
        <p:nvGrpSpPr>
          <p:cNvPr id="470" name="Group 469"/>
          <p:cNvGrpSpPr/>
          <p:nvPr/>
        </p:nvGrpSpPr>
        <p:grpSpPr>
          <a:xfrm>
            <a:off x="2819880" y="144360"/>
            <a:ext cx="6147180" cy="2917800"/>
            <a:chOff x="2819880" y="144360"/>
            <a:chExt cx="6147180" cy="2917800"/>
          </a:xfrm>
        </p:grpSpPr>
        <p:sp>
          <p:nvSpPr>
            <p:cNvPr id="471" name="Straight Arrow Connector 22"/>
            <p:cNvSpPr/>
            <p:nvPr/>
          </p:nvSpPr>
          <p:spPr>
            <a:xfrm flipH="1">
              <a:off x="7491600" y="2021760"/>
              <a:ext cx="311040" cy="232920"/>
            </a:xfrm>
            <a:custGeom>
              <a:avLst/>
              <a:gdLst/>
              <a:ahLst/>
              <a:cxnLst/>
              <a:rect l="l" t="t" r="r" b="b"/>
              <a:pathLst>
                <a:path w="21600" h="21600">
                  <a:moveTo>
                    <a:pt x="0" y="0"/>
                  </a:moveTo>
                  <a:lnTo>
                    <a:pt x="21600" y="21600"/>
                  </a:lnTo>
                </a:path>
              </a:pathLst>
            </a:custGeom>
            <a:noFill/>
            <a:ln w="38160" cap="rnd">
              <a:solidFill>
                <a:srgbClr val="0066AA"/>
              </a:solidFill>
              <a:round/>
              <a:tailEnd type="triangle" w="med" len="me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sp>
        <p:sp>
          <p:nvSpPr>
            <p:cNvPr id="472" name="Straight Arrow Connector 23"/>
            <p:cNvSpPr/>
            <p:nvPr/>
          </p:nvSpPr>
          <p:spPr>
            <a:xfrm>
              <a:off x="7806960" y="2021760"/>
              <a:ext cx="375480" cy="104760"/>
            </a:xfrm>
            <a:custGeom>
              <a:avLst/>
              <a:gdLst/>
              <a:ahLst/>
              <a:cxnLst/>
              <a:rect l="l" t="t" r="r" b="b"/>
              <a:pathLst>
                <a:path w="21600" h="21600">
                  <a:moveTo>
                    <a:pt x="0" y="0"/>
                  </a:moveTo>
                  <a:lnTo>
                    <a:pt x="21600" y="21600"/>
                  </a:lnTo>
                </a:path>
              </a:pathLst>
            </a:custGeom>
            <a:noFill/>
            <a:ln w="19080" cap="rnd">
              <a:solidFill>
                <a:srgbClr val="75A82B"/>
              </a:solidFill>
              <a:round/>
              <a:tailEnd type="triangle" w="med" len="me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sp>
        <p:grpSp>
          <p:nvGrpSpPr>
            <p:cNvPr id="473" name="Group 472"/>
            <p:cNvGrpSpPr/>
            <p:nvPr/>
          </p:nvGrpSpPr>
          <p:grpSpPr>
            <a:xfrm>
              <a:off x="2819880" y="144360"/>
              <a:ext cx="6147180" cy="2917800"/>
              <a:chOff x="2819880" y="144360"/>
              <a:chExt cx="6147180" cy="2917800"/>
            </a:xfrm>
          </p:grpSpPr>
          <p:sp>
            <p:nvSpPr>
              <p:cNvPr id="474" name="Straight Connector 19"/>
              <p:cNvSpPr/>
              <p:nvPr/>
            </p:nvSpPr>
            <p:spPr>
              <a:xfrm>
                <a:off x="5180040" y="1301040"/>
                <a:ext cx="3529080" cy="954000"/>
              </a:xfrm>
              <a:prstGeom prst="line">
                <a:avLst/>
              </a:prstGeom>
              <a:ln w="12600" cap="rnd">
                <a:solidFill>
                  <a:srgbClr val="A4A4A4"/>
                </a:solidFill>
                <a:prstDash val="sysDash"/>
                <a:round/>
              </a:ln>
            </p:spPr>
            <p:style>
              <a:lnRef idx="0">
                <a:scrgbClr r="0" g="0" b="0"/>
              </a:lnRef>
              <a:fillRef idx="0">
                <a:scrgbClr r="0" g="0" b="0"/>
              </a:fillRef>
              <a:effectRef idx="0">
                <a:scrgbClr r="0" g="0" b="0"/>
              </a:effectRef>
              <a:fontRef idx="minor"/>
            </p:style>
          </p:sp>
          <p:grpSp>
            <p:nvGrpSpPr>
              <p:cNvPr id="475" name="Group 17"/>
              <p:cNvGrpSpPr/>
              <p:nvPr/>
            </p:nvGrpSpPr>
            <p:grpSpPr>
              <a:xfrm>
                <a:off x="7479000" y="994320"/>
                <a:ext cx="660600" cy="2067840"/>
                <a:chOff x="7479000" y="994320"/>
                <a:chExt cx="660600" cy="2067840"/>
              </a:xfrm>
            </p:grpSpPr>
            <p:sp>
              <p:nvSpPr>
                <p:cNvPr id="476" name="Oval 31"/>
                <p:cNvSpPr/>
                <p:nvPr/>
              </p:nvSpPr>
              <p:spPr>
                <a:xfrm rot="5400000">
                  <a:off x="6783480" y="1689480"/>
                  <a:ext cx="2047320" cy="656640"/>
                </a:xfrm>
                <a:prstGeom prst="ellipse">
                  <a:avLst/>
                </a:prstGeom>
                <a:solidFill>
                  <a:srgbClr val="7DA569">
                    <a:alpha val="50000"/>
                  </a:srgbClr>
                </a:solidFill>
                <a:ln w="0">
                  <a:noFill/>
                </a:ln>
              </p:spPr>
              <p:style>
                <a:lnRef idx="0">
                  <a:scrgbClr r="0" g="0" b="0"/>
                </a:lnRef>
                <a:fillRef idx="0">
                  <a:scrgbClr r="0" g="0" b="0"/>
                </a:fillRef>
                <a:effectRef idx="0">
                  <a:scrgbClr r="0" g="0" b="0"/>
                </a:effectRef>
                <a:fontRef idx="minor"/>
              </p:style>
            </p:sp>
            <p:sp>
              <p:nvSpPr>
                <p:cNvPr id="477" name="Arc 45"/>
                <p:cNvSpPr/>
                <p:nvPr/>
              </p:nvSpPr>
              <p:spPr>
                <a:xfrm rot="5400000">
                  <a:off x="6787440" y="1710000"/>
                  <a:ext cx="2047320" cy="656640"/>
                </a:xfrm>
                <a:prstGeom prst="arc">
                  <a:avLst>
                    <a:gd name="adj1" fmla="val 3339133"/>
                    <a:gd name="adj2" fmla="val 8426388"/>
                  </a:avLst>
                </a:prstGeom>
                <a:noFill/>
                <a:ln w="19080">
                  <a:solidFill>
                    <a:srgbClr val="014DB2"/>
                  </a:solidFill>
                  <a:round/>
                  <a:tailEnd type="triangle" w="med" len="med"/>
                </a:ln>
              </p:spPr>
              <p:style>
                <a:lnRef idx="0">
                  <a:scrgbClr r="0" g="0" b="0"/>
                </a:lnRef>
                <a:fillRef idx="0">
                  <a:scrgbClr r="0" g="0" b="0"/>
                </a:fillRef>
                <a:effectRef idx="0">
                  <a:scrgbClr r="0" g="0" b="0"/>
                </a:effectRef>
                <a:fontRef idx="minor"/>
              </p:style>
            </p:sp>
          </p:grpSp>
          <p:sp>
            <p:nvSpPr>
              <p:cNvPr id="478" name="Arc 29"/>
              <p:cNvSpPr/>
              <p:nvPr/>
            </p:nvSpPr>
            <p:spPr>
              <a:xfrm>
                <a:off x="2819880" y="144360"/>
                <a:ext cx="5305320" cy="2553120"/>
              </a:xfrm>
              <a:prstGeom prst="arc">
                <a:avLst>
                  <a:gd name="adj1" fmla="val 19979841"/>
                  <a:gd name="adj2" fmla="val 2387684"/>
                </a:avLst>
              </a:prstGeom>
              <a:noFill/>
              <a:ln w="12600" cap="rnd">
                <a:solidFill>
                  <a:srgbClr val="4E4E4E"/>
                </a:solidFill>
                <a:prstDash val="dash"/>
                <a:round/>
                <a:tailEnd type="arrow" w="med" len="me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sp>
          <p:sp>
            <p:nvSpPr>
              <p:cNvPr id="479" name="Oval 30"/>
              <p:cNvSpPr/>
              <p:nvPr/>
            </p:nvSpPr>
            <p:spPr>
              <a:xfrm>
                <a:off x="7763760" y="1975320"/>
                <a:ext cx="85320" cy="85320"/>
              </a:xfrm>
              <a:prstGeom prst="ellipse">
                <a:avLst/>
              </a:prstGeom>
              <a:gradFill rotWithShape="0">
                <a:gsLst>
                  <a:gs pos="0">
                    <a:srgbClr val="FCC900"/>
                  </a:gs>
                  <a:gs pos="100000">
                    <a:srgbClr val="FFE6BB"/>
                  </a:gs>
                </a:gsLst>
                <a:lin ang="16200000"/>
              </a:gradFill>
              <a:ln w="0">
                <a:noFill/>
              </a:ln>
              <a:effectLst>
                <a:outerShdw blurRad="39960" dist="2304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480" name="Up Arrow 42"/>
              <p:cNvSpPr/>
              <p:nvPr/>
            </p:nvSpPr>
            <p:spPr>
              <a:xfrm>
                <a:off x="6643080" y="809640"/>
                <a:ext cx="540360" cy="633240"/>
              </a:xfrm>
              <a:prstGeom prst="upArrow">
                <a:avLst>
                  <a:gd name="adj1" fmla="val 50000"/>
                  <a:gd name="adj2" fmla="val 50000"/>
                </a:avLst>
              </a:prstGeom>
              <a:solidFill>
                <a:srgbClr val="C50006">
                  <a:alpha val="50000"/>
                </a:srgb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de-CH" sz="1800" b="0" strike="noStrike" spc="-1" dirty="0">
                    <a:solidFill>
                      <a:srgbClr val="FFFFFF"/>
                    </a:solidFill>
                    <a:latin typeface="Humanst521 Lt BT" panose="020B0402020204020304" pitchFamily="34" charset="0"/>
                    <a:ea typeface="Calibri"/>
                  </a:rPr>
                  <a:t>B</a:t>
                </a:r>
                <a:endParaRPr lang="en-GB" sz="1800" b="0" strike="noStrike" spc="-1" dirty="0">
                  <a:latin typeface="Humanst521 Lt BT" panose="020B0402020204020304" pitchFamily="34" charset="0"/>
                </a:endParaRPr>
              </a:p>
            </p:txBody>
          </p:sp>
          <p:sp>
            <p:nvSpPr>
              <p:cNvPr id="481" name="Up Arrow 41"/>
              <p:cNvSpPr/>
              <p:nvPr/>
            </p:nvSpPr>
            <p:spPr>
              <a:xfrm rot="16956000">
                <a:off x="8377200" y="1920600"/>
                <a:ext cx="546480" cy="633240"/>
              </a:xfrm>
              <a:prstGeom prst="upArrow">
                <a:avLst>
                  <a:gd name="adj1" fmla="val 50000"/>
                  <a:gd name="adj2" fmla="val 50000"/>
                </a:avLst>
              </a:prstGeom>
              <a:solidFill>
                <a:srgbClr val="003B6E">
                  <a:alpha val="50000"/>
                </a:srgb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de-CH" sz="1800" b="0" strike="noStrike" spc="-1" dirty="0">
                    <a:solidFill>
                      <a:srgbClr val="FFFFFF"/>
                    </a:solidFill>
                    <a:latin typeface="Humanst521 Lt BT" panose="020B0402020204020304" pitchFamily="34" charset="0"/>
                    <a:ea typeface="Calibri"/>
                  </a:rPr>
                  <a:t>E</a:t>
                </a:r>
                <a:endParaRPr lang="en-GB" sz="1800" b="0" strike="noStrike" spc="-1"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482" name="TextBox 64"/>
                  <p:cNvSpPr txBox="1"/>
                  <p:nvPr/>
                </p:nvSpPr>
                <p:spPr>
                  <a:xfrm rot="913200">
                    <a:off x="5479353" y="1570521"/>
                    <a:ext cx="1280875" cy="236160"/>
                  </a:xfrm>
                  <a:prstGeom prst="rect">
                    <a:avLst/>
                  </a:prstGeom>
                </p:spPr>
                <p:txBody>
                  <a:bodyPr/>
                  <a:lstStyle/>
                  <a:p>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𝑅</m:t>
                          </m:r>
                          <m:r>
                            <a:rPr lang="en-US" smtClean="0">
                              <a:latin typeface="Cambria Math" panose="02040503050406030204" pitchFamily="18" charset="0"/>
                            </a:rPr>
                            <m:t>=</m:t>
                          </m:r>
                          <m:r>
                            <a:rPr lang="en-US" smtClean="0">
                              <a:latin typeface="Cambria Math" panose="02040503050406030204" pitchFamily="18" charset="0"/>
                            </a:rPr>
                            <m:t>31</m:t>
                          </m:r>
                          <m:r>
                            <a:rPr lang="en-US" smtClean="0">
                              <a:latin typeface="Cambria Math" panose="02040503050406030204" pitchFamily="18" charset="0"/>
                            </a:rPr>
                            <m:t> </m:t>
                          </m:r>
                          <m:r>
                            <m:rPr>
                              <m:sty m:val="p"/>
                            </m:rPr>
                            <a:rPr lang="en-US" b="0" i="0" smtClean="0">
                              <a:latin typeface="Cambria Math" panose="02040503050406030204" pitchFamily="18" charset="0"/>
                            </a:rPr>
                            <m:t>mm</m:t>
                          </m:r>
                        </m:oMath>
                      </m:oMathPara>
                    </a14:m>
                    <a:endParaRPr i="1" dirty="0">
                      <a:latin typeface="Humanst521 Lt BT" panose="020B0402020204020304" pitchFamily="34" charset="0"/>
                    </a:endParaRPr>
                  </a:p>
                </p:txBody>
              </p:sp>
            </mc:Choice>
            <mc:Fallback xmlns="">
              <p:sp>
                <p:nvSpPr>
                  <p:cNvPr id="482" name="TextBox 64"/>
                  <p:cNvSpPr txBox="1">
                    <a:spLocks noRot="1" noChangeAspect="1" noMove="1" noResize="1" noEditPoints="1" noAdjustHandles="1" noChangeArrowheads="1" noChangeShapeType="1" noTextEdit="1"/>
                  </p:cNvSpPr>
                  <p:nvPr/>
                </p:nvSpPr>
                <p:spPr>
                  <a:xfrm rot="913200">
                    <a:off x="5479353" y="1570521"/>
                    <a:ext cx="1280875" cy="236160"/>
                  </a:xfrm>
                  <a:prstGeom prst="rect">
                    <a:avLst/>
                  </a:prstGeom>
                  <a:blipFill>
                    <a:blip r:embed="rId2"/>
                    <a:stretch>
                      <a:fillRect b="-425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83" name="TextBox 32"/>
                <p:cNvSpPr txBox="1"/>
                <p:nvPr/>
              </p:nvSpPr>
              <p:spPr>
                <a:xfrm>
                  <a:off x="8148240" y="1877040"/>
                  <a:ext cx="259560" cy="23616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acc>
                              <m:accPr>
                                <m:chr m:val="⃗"/>
                                <m:ctrlPr>
                                  <a:rPr i="1">
                                    <a:latin typeface="Cambria Math" panose="02040503050406030204" pitchFamily="18" charset="0"/>
                                  </a:rPr>
                                </m:ctrlPr>
                              </m:accPr>
                              <m:e>
                                <m:r>
                                  <a:rPr>
                                    <a:latin typeface="Cambria Math" panose="02040503050406030204" pitchFamily="18" charset="0"/>
                                  </a:rPr>
                                  <m:t>𝜔</m:t>
                                </m:r>
                              </m:e>
                            </m:acc>
                          </m:e>
                          <m:sub>
                            <m:r>
                              <a:rPr>
                                <a:latin typeface="Cambria Math" panose="02040503050406030204" pitchFamily="18" charset="0"/>
                              </a:rPr>
                              <m:t>𝑒</m:t>
                            </m:r>
                          </m:sub>
                        </m:sSub>
                      </m:oMath>
                    </m:oMathPara>
                  </a14:m>
                  <a:endParaRPr dirty="0">
                    <a:latin typeface="Humanst521 Lt BT" panose="020B0402020204020304" pitchFamily="34" charset="0"/>
                  </a:endParaRPr>
                </a:p>
              </p:txBody>
            </p:sp>
          </mc:Choice>
          <mc:Fallback xmlns="">
            <p:sp>
              <p:nvSpPr>
                <p:cNvPr id="483" name="TextBox 32"/>
                <p:cNvSpPr txBox="1">
                  <a:spLocks noRot="1" noChangeAspect="1" noMove="1" noResize="1" noEditPoints="1" noAdjustHandles="1" noChangeArrowheads="1" noChangeShapeType="1" noTextEdit="1"/>
                </p:cNvSpPr>
                <p:nvPr/>
              </p:nvSpPr>
              <p:spPr>
                <a:xfrm>
                  <a:off x="8148240" y="1877040"/>
                  <a:ext cx="259560" cy="236160"/>
                </a:xfrm>
                <a:prstGeom prst="rect">
                  <a:avLst/>
                </a:prstGeom>
                <a:blipFill>
                  <a:blip r:embed="rId3"/>
                  <a:stretch>
                    <a:fillRect r="-35714" b="-35897"/>
                  </a:stretch>
                </a:blipFill>
              </p:spPr>
              <p:txBody>
                <a:bodyPr/>
                <a:lstStyle/>
                <a:p>
                  <a:r>
                    <a:rPr lang="en-US">
                      <a:noFill/>
                    </a:rPr>
                    <a:t> </a:t>
                  </a:r>
                </a:p>
              </p:txBody>
            </p:sp>
          </mc:Fallback>
        </mc:AlternateContent>
      </p:grpSp>
      <p:pic>
        <p:nvPicPr>
          <p:cNvPr id="466" name="Picture 465"/>
          <p:cNvPicPr/>
          <p:nvPr/>
        </p:nvPicPr>
        <p:blipFill>
          <a:blip r:embed="rId4" cstate="screen">
            <a:extLst>
              <a:ext uri="{28A0092B-C50C-407E-A947-70E740481C1C}">
                <a14:useLocalDpi xmlns:a14="http://schemas.microsoft.com/office/drawing/2010/main"/>
              </a:ext>
            </a:extLst>
          </a:blip>
          <a:stretch/>
        </p:blipFill>
        <p:spPr>
          <a:xfrm>
            <a:off x="3412997" y="2759226"/>
            <a:ext cx="4868841" cy="2384274"/>
          </a:xfrm>
          <a:prstGeom prst="rect">
            <a:avLst/>
          </a:prstGeom>
          <a:ln w="0">
            <a:noFill/>
          </a:ln>
        </p:spPr>
      </p:pic>
      <mc:AlternateContent xmlns:mc="http://schemas.openxmlformats.org/markup-compatibility/2006" xmlns:a14="http://schemas.microsoft.com/office/drawing/2010/main">
        <mc:Choice Requires="a14">
          <p:sp>
            <p:nvSpPr>
              <p:cNvPr id="2" name="TextBox 1"/>
              <p:cNvSpPr txBox="1"/>
              <p:nvPr/>
            </p:nvSpPr>
            <p:spPr>
              <a:xfrm>
                <a:off x="7620942" y="4438403"/>
                <a:ext cx="1502252" cy="664453"/>
              </a:xfrm>
              <a:prstGeom prst="rect">
                <a:avLst/>
              </a:prstGeom>
              <a:solidFill>
                <a:schemeClr val="bg1"/>
              </a:solidFill>
            </p:spPr>
            <p:txBody>
              <a:bodyPr wrap="none" lIns="0" tIns="0" rIns="0" bIns="0" rtlCol="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r>
                        <a:rPr lang="en-US" sz="1800" b="0" i="1" smtClean="0">
                          <a:solidFill>
                            <a:srgbClr val="000000"/>
                          </a:solidFill>
                          <a:latin typeface="Cambria Math" panose="02040503050406030204" pitchFamily="18" charset="0"/>
                        </a:rPr>
                        <m:t>𝐴</m:t>
                      </m:r>
                      <m:r>
                        <a:rPr lang="en-US" sz="1800" b="0" i="1" smtClean="0">
                          <a:solidFill>
                            <a:srgbClr val="000000"/>
                          </a:solidFill>
                          <a:latin typeface="Cambria Math" panose="02040503050406030204" pitchFamily="18" charset="0"/>
                        </a:rPr>
                        <m:t>=</m:t>
                      </m:r>
                      <m:f>
                        <m:fPr>
                          <m:ctrlPr>
                            <a:rPr lang="en-US" sz="1800" b="0" i="1" smtClean="0">
                              <a:solidFill>
                                <a:srgbClr val="000000"/>
                              </a:solidFill>
                              <a:latin typeface="Cambria Math" panose="02040503050406030204" pitchFamily="18" charset="0"/>
                            </a:rPr>
                          </m:ctrlPr>
                        </m:fPr>
                        <m:num>
                          <m:sSub>
                            <m:sSubPr>
                              <m:ctrlPr>
                                <a:rPr lang="en-US" sz="1800" i="1">
                                  <a:solidFill>
                                    <a:srgbClr val="000000"/>
                                  </a:solidFill>
                                  <a:latin typeface="Cambria Math" panose="02040503050406030204" pitchFamily="18" charset="0"/>
                                </a:rPr>
                              </m:ctrlPr>
                            </m:sSubPr>
                            <m:e>
                              <m:r>
                                <a:rPr lang="en-US" sz="1800" i="1">
                                  <a:solidFill>
                                    <a:srgbClr val="000000"/>
                                  </a:solidFill>
                                  <a:latin typeface="Cambria Math" panose="02040503050406030204" pitchFamily="18" charset="0"/>
                                </a:rPr>
                                <m:t>𝑁</m:t>
                              </m:r>
                            </m:e>
                            <m:sub>
                              <m:r>
                                <a:rPr lang="en-US" sz="1800" i="1">
                                  <a:solidFill>
                                    <a:srgbClr val="000000"/>
                                  </a:solidFill>
                                  <a:latin typeface="Cambria Math" panose="02040503050406030204" pitchFamily="18" charset="0"/>
                                </a:rPr>
                                <m:t>𝑢</m:t>
                              </m:r>
                            </m:sub>
                          </m:sSub>
                          <m:r>
                            <a:rPr lang="en-US" sz="1800" b="0" i="1" smtClean="0">
                              <a:solidFill>
                                <a:srgbClr val="000000"/>
                              </a:solidFill>
                              <a:latin typeface="Cambria Math" panose="02040503050406030204" pitchFamily="18" charset="0"/>
                            </a:rPr>
                            <m:t>−</m:t>
                          </m:r>
                          <m:sSub>
                            <m:sSubPr>
                              <m:ctrlPr>
                                <a:rPr lang="en-US" sz="1800" i="1">
                                  <a:solidFill>
                                    <a:srgbClr val="000000"/>
                                  </a:solidFill>
                                  <a:latin typeface="Cambria Math" panose="02040503050406030204" pitchFamily="18" charset="0"/>
                                </a:rPr>
                              </m:ctrlPr>
                            </m:sSubPr>
                            <m:e>
                              <m:r>
                                <a:rPr lang="en-US" sz="1800" i="1">
                                  <a:solidFill>
                                    <a:srgbClr val="000000"/>
                                  </a:solidFill>
                                  <a:latin typeface="Cambria Math" panose="02040503050406030204" pitchFamily="18" charset="0"/>
                                </a:rPr>
                                <m:t>𝑁</m:t>
                              </m:r>
                            </m:e>
                            <m:sub>
                              <m:r>
                                <a:rPr lang="en-US" sz="1800" i="1">
                                  <a:solidFill>
                                    <a:srgbClr val="000000"/>
                                  </a:solidFill>
                                  <a:latin typeface="Cambria Math" panose="02040503050406030204" pitchFamily="18" charset="0"/>
                                </a:rPr>
                                <m:t>𝑑</m:t>
                              </m:r>
                            </m:sub>
                          </m:sSub>
                        </m:num>
                        <m:den>
                          <m:sSub>
                            <m:sSubPr>
                              <m:ctrlPr>
                                <a:rPr lang="en-US" sz="1800" i="1">
                                  <a:solidFill>
                                    <a:srgbClr val="000000"/>
                                  </a:solidFill>
                                  <a:latin typeface="Cambria Math" panose="02040503050406030204" pitchFamily="18" charset="0"/>
                                </a:rPr>
                              </m:ctrlPr>
                            </m:sSubPr>
                            <m:e>
                              <m:r>
                                <a:rPr lang="en-US" sz="1800" i="1">
                                  <a:solidFill>
                                    <a:srgbClr val="000000"/>
                                  </a:solidFill>
                                  <a:latin typeface="Cambria Math" panose="02040503050406030204" pitchFamily="18" charset="0"/>
                                </a:rPr>
                                <m:t>𝑁</m:t>
                              </m:r>
                            </m:e>
                            <m:sub>
                              <m:r>
                                <a:rPr lang="en-US" sz="1800" i="1">
                                  <a:solidFill>
                                    <a:srgbClr val="000000"/>
                                  </a:solidFill>
                                  <a:latin typeface="Cambria Math" panose="02040503050406030204" pitchFamily="18" charset="0"/>
                                </a:rPr>
                                <m:t>𝑢</m:t>
                              </m:r>
                            </m:sub>
                          </m:sSub>
                          <m:r>
                            <a:rPr lang="en-US" sz="1800" i="1">
                              <a:solidFill>
                                <a:srgbClr val="000000"/>
                              </a:solidFill>
                              <a:latin typeface="Cambria Math" panose="02040503050406030204" pitchFamily="18" charset="0"/>
                            </a:rPr>
                            <m:t>+</m:t>
                          </m:r>
                          <m:sSub>
                            <m:sSubPr>
                              <m:ctrlPr>
                                <a:rPr lang="en-US" sz="1800" i="1">
                                  <a:solidFill>
                                    <a:srgbClr val="000000"/>
                                  </a:solidFill>
                                  <a:latin typeface="Cambria Math" panose="02040503050406030204" pitchFamily="18" charset="0"/>
                                </a:rPr>
                              </m:ctrlPr>
                            </m:sSubPr>
                            <m:e>
                              <m:r>
                                <a:rPr lang="en-US" sz="1800" i="1">
                                  <a:solidFill>
                                    <a:srgbClr val="000000"/>
                                  </a:solidFill>
                                  <a:latin typeface="Cambria Math" panose="02040503050406030204" pitchFamily="18" charset="0"/>
                                </a:rPr>
                                <m:t>𝑁</m:t>
                              </m:r>
                            </m:e>
                            <m:sub>
                              <m:r>
                                <a:rPr lang="en-US" sz="1800" i="1">
                                  <a:solidFill>
                                    <a:srgbClr val="000000"/>
                                  </a:solidFill>
                                  <a:latin typeface="Cambria Math" panose="02040503050406030204" pitchFamily="18" charset="0"/>
                                </a:rPr>
                                <m:t>𝑑</m:t>
                              </m:r>
                            </m:sub>
                          </m:sSub>
                        </m:den>
                      </m:f>
                    </m:oMath>
                  </m:oMathPara>
                </a14:m>
                <a:endParaRPr lang="en-US" sz="1800" dirty="0" smtClean="0">
                  <a:solidFill>
                    <a:srgbClr val="000000"/>
                  </a:solidFill>
                  <a:latin typeface="Humanst521 Lt BT" panose="020B0402020204020304" pitchFamily="34"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7620942" y="4438403"/>
                <a:ext cx="1502252" cy="664453"/>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54106502"/>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8" name="TextBox 37"/>
              <p:cNvSpPr txBox="1"/>
              <p:nvPr/>
            </p:nvSpPr>
            <p:spPr>
              <a:xfrm>
                <a:off x="4424361" y="3512645"/>
                <a:ext cx="961866"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𝑅</m:t>
                      </m:r>
                      <m:r>
                        <a:rPr lang="en-US" sz="1400" b="0" i="1" kern="1000" spc="30" smtClean="0">
                          <a:solidFill>
                            <a:schemeClr val="tx1">
                              <a:lumMod val="85000"/>
                              <a:lumOff val="15000"/>
                            </a:schemeClr>
                          </a:solidFill>
                          <a:latin typeface="Cambria Math" panose="02040503050406030204" pitchFamily="18" charset="0"/>
                          <a:cs typeface="Franklin Gothic Book"/>
                        </a:rPr>
                        <m:t>=</m:t>
                      </m:r>
                      <m:r>
                        <a:rPr lang="en-US" sz="1400" b="0" i="1" kern="1000" spc="30" smtClean="0">
                          <a:solidFill>
                            <a:schemeClr val="tx1">
                              <a:lumMod val="85000"/>
                              <a:lumOff val="15000"/>
                            </a:schemeClr>
                          </a:solidFill>
                          <a:latin typeface="Cambria Math" panose="02040503050406030204" pitchFamily="18" charset="0"/>
                          <a:cs typeface="Franklin Gothic Book"/>
                        </a:rPr>
                        <m:t>0</m:t>
                      </m:r>
                      <m:r>
                        <a:rPr lang="en-US" sz="1400" b="0" i="1" kern="1000" spc="30" smtClean="0">
                          <a:solidFill>
                            <a:schemeClr val="tx1">
                              <a:lumMod val="85000"/>
                              <a:lumOff val="15000"/>
                            </a:schemeClr>
                          </a:solidFill>
                          <a:latin typeface="Cambria Math" panose="02040503050406030204" pitchFamily="18" charset="0"/>
                          <a:cs typeface="Franklin Gothic Book"/>
                        </a:rPr>
                        <m:t>.</m:t>
                      </m:r>
                      <m:r>
                        <a:rPr lang="en-US" sz="1400" b="0" i="1" kern="1000" spc="30" smtClean="0">
                          <a:solidFill>
                            <a:schemeClr val="tx1">
                              <a:lumMod val="85000"/>
                              <a:lumOff val="15000"/>
                            </a:schemeClr>
                          </a:solidFill>
                          <a:latin typeface="Cambria Math" panose="02040503050406030204" pitchFamily="18" charset="0"/>
                          <a:cs typeface="Franklin Gothic Book"/>
                        </a:rPr>
                        <m:t>14</m:t>
                      </m:r>
                      <m:r>
                        <a:rPr lang="en-US" sz="1400" b="0" i="1" kern="1000" spc="30" smtClean="0">
                          <a:solidFill>
                            <a:schemeClr val="tx1">
                              <a:lumMod val="85000"/>
                              <a:lumOff val="15000"/>
                            </a:schemeClr>
                          </a:solidFill>
                          <a:latin typeface="Cambria Math" panose="02040503050406030204" pitchFamily="18" charset="0"/>
                          <a:cs typeface="Franklin Gothic Book"/>
                        </a:rPr>
                        <m:t> </m:t>
                      </m:r>
                      <m:r>
                        <m:rPr>
                          <m:sty m:val="p"/>
                        </m:rPr>
                        <a:rPr lang="en-US" sz="1400" b="0" i="0" kern="1000" spc="30" smtClean="0">
                          <a:solidFill>
                            <a:schemeClr val="tx1">
                              <a:lumMod val="85000"/>
                              <a:lumOff val="15000"/>
                            </a:schemeClr>
                          </a:solidFill>
                          <a:latin typeface="Cambria Math" panose="02040503050406030204" pitchFamily="18" charset="0"/>
                          <a:cs typeface="Franklin Gothic Book"/>
                        </a:rPr>
                        <m:t>m</m:t>
                      </m:r>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4424361" y="3512645"/>
                <a:ext cx="961866" cy="236988"/>
              </a:xfrm>
              <a:prstGeom prst="rect">
                <a:avLst/>
              </a:prstGeom>
              <a:blipFill>
                <a:blip r:embed="rId4"/>
                <a:stretch>
                  <a:fillRect l="-3165" r="-1899"/>
                </a:stretch>
              </a:blipFill>
            </p:spPr>
            <p:txBody>
              <a:bodyPr/>
              <a:lstStyle/>
              <a:p>
                <a:r>
                  <a:rPr lang="en-US">
                    <a:noFill/>
                  </a:rPr>
                  <a:t> </a:t>
                </a:r>
              </a:p>
            </p:txBody>
          </p:sp>
        </mc:Fallback>
      </mc:AlternateContent>
      <p:pic>
        <p:nvPicPr>
          <p:cNvPr id="6" name="Content Placeholder 5"/>
          <p:cNvPicPr>
            <a:picLocks noGrp="1" noChangeAspect="1"/>
          </p:cNvPicPr>
          <p:nvPr>
            <p:ph idx="1"/>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8046" y="883872"/>
            <a:ext cx="5349495" cy="3852498"/>
          </a:xfrm>
        </p:spPr>
      </p:pic>
      <p:sp>
        <p:nvSpPr>
          <p:cNvPr id="2" name="Title 1"/>
          <p:cNvSpPr>
            <a:spLocks noGrp="1"/>
          </p:cNvSpPr>
          <p:nvPr>
            <p:ph type="title"/>
          </p:nvPr>
        </p:nvSpPr>
        <p:spPr>
          <a:xfrm>
            <a:off x="1948714" y="74581"/>
            <a:ext cx="6875026" cy="381375"/>
          </a:xfrm>
        </p:spPr>
        <p:txBody>
          <a:bodyPr/>
          <a:lstStyle/>
          <a:p>
            <a:r>
              <a:rPr lang="en-US" dirty="0" smtClean="0"/>
              <a:t>Search for a muon EDM using the frozen-spin technique with longitudinal injection</a:t>
            </a:r>
            <a:endParaRPr lang="en-US" dirty="0"/>
          </a:p>
        </p:txBody>
      </p:sp>
      <p:sp>
        <p:nvSpPr>
          <p:cNvPr id="3" name="Slide Number Placeholder 2"/>
          <p:cNvSpPr>
            <a:spLocks noGrp="1"/>
          </p:cNvSpPr>
          <p:nvPr>
            <p:ph type="sldNum" sz="quarter" idx="4"/>
          </p:nvPr>
        </p:nvSpPr>
        <p:spPr>
          <a:xfrm>
            <a:off x="42329" y="4968081"/>
            <a:ext cx="575742" cy="147638"/>
          </a:xfrm>
        </p:spPr>
        <p:txBody>
          <a:bodyPr/>
          <a:lstStyle/>
          <a:p>
            <a:pPr eaLnBrk="0" hangingPunct="0">
              <a:defRPr/>
            </a:pPr>
            <a:fld id="{EBC07571-3134-BB4B-B83F-1A9FE18D34F3}" type="slidenum">
              <a:rPr lang="de-DE" smtClean="0">
                <a:solidFill>
                  <a:srgbClr val="000000"/>
                </a:solidFill>
              </a:rPr>
              <a:pPr eaLnBrk="0" hangingPunct="0">
                <a:defRPr/>
              </a:pPr>
              <a:t>9</a:t>
            </a:fld>
            <a:endParaRPr lang="de-DE" dirty="0">
              <a:solidFill>
                <a:srgbClr val="000000"/>
              </a:solidFill>
            </a:endParaRPr>
          </a:p>
        </p:txBody>
      </p:sp>
      <mc:AlternateContent xmlns:mc="http://schemas.openxmlformats.org/markup-compatibility/2006" xmlns:a14="http://schemas.microsoft.com/office/drawing/2010/main">
        <mc:Choice Requires="a14">
          <p:sp>
            <p:nvSpPr>
              <p:cNvPr id="7" name="TextBox 6"/>
              <p:cNvSpPr txBox="1"/>
              <p:nvPr/>
            </p:nvSpPr>
            <p:spPr>
              <a:xfrm>
                <a:off x="5695660" y="1284701"/>
                <a:ext cx="3087070" cy="3281553"/>
              </a:xfrm>
              <a:prstGeom prst="roundRect">
                <a:avLst>
                  <a:gd name="adj" fmla="val 2685"/>
                </a:avLst>
              </a:prstGeom>
              <a:solidFill>
                <a:schemeClr val="bg1"/>
              </a:solidFill>
              <a:ln>
                <a:solidFill>
                  <a:srgbClr val="0070C0"/>
                </a:solidFill>
              </a:ln>
            </p:spPr>
            <p:txBody>
              <a:bodyPr wrap="square" lIns="36000" tIns="0" rIns="0" bIns="0" rtlCol="0" anchor="t" anchorCtr="0">
                <a:spAutoFit/>
              </a:bodyPr>
              <a:lstStyle/>
              <a:p>
                <a:pPr marL="179388" indent="-179388">
                  <a:lnSpc>
                    <a:spcPct val="110000"/>
                  </a:lnSpc>
                  <a:spcBef>
                    <a:spcPts val="0"/>
                  </a:spcBef>
                  <a:buFont typeface="Arial" panose="020B0604020202020204" pitchFamily="34" charset="0"/>
                  <a:buChar char="•"/>
                </a:pPr>
                <a14:m>
                  <m:oMath xmlns:m="http://schemas.openxmlformats.org/officeDocument/2006/math">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𝜇</m:t>
                        </m:r>
                      </m:e>
                      <m:sup>
                        <m:r>
                          <a:rPr lang="en-US" sz="1600" b="0" i="1" kern="1000" spc="30" smtClean="0">
                            <a:solidFill>
                              <a:schemeClr val="tx1">
                                <a:lumMod val="85000"/>
                                <a:lumOff val="15000"/>
                              </a:schemeClr>
                            </a:solidFill>
                            <a:latin typeface="Cambria Math" panose="02040503050406030204" pitchFamily="18" charset="0"/>
                            <a:cs typeface="Franklin Gothic Book"/>
                          </a:rPr>
                          <m:t>+</m:t>
                        </m:r>
                      </m:sup>
                    </m:sSup>
                  </m:oMath>
                </a14:m>
                <a:r>
                  <a:rPr lang="en-US" sz="1600" kern="1000" spc="30" dirty="0" smtClean="0">
                    <a:solidFill>
                      <a:schemeClr val="tx1">
                        <a:lumMod val="85000"/>
                        <a:lumOff val="15000"/>
                      </a:schemeClr>
                    </a:solidFill>
                    <a:latin typeface="Humanst521 Lt BT" panose="020B0402020204020304" pitchFamily="34" charset="0"/>
                    <a:cs typeface="Franklin Gothic Book"/>
                  </a:rPr>
                  <a:t> from </a:t>
                </a:r>
                <a:r>
                  <a:rPr lang="en-US" sz="1600" kern="1000" spc="30" dirty="0" smtClean="0">
                    <a:solidFill>
                      <a:schemeClr val="tx1">
                        <a:lumMod val="85000"/>
                        <a:lumOff val="15000"/>
                      </a:schemeClr>
                    </a:solidFill>
                    <a:latin typeface="Humanst521 BT" panose="020B0602020204020204" pitchFamily="34" charset="0"/>
                    <a:cs typeface="Franklin Gothic Book"/>
                  </a:rPr>
                  <a:t>Pion-decay </a:t>
                </a:r>
                <a:r>
                  <a:rPr lang="en-US" sz="1600" kern="1000" spc="30" dirty="0" smtClean="0">
                    <a:solidFill>
                      <a:schemeClr val="tx1">
                        <a:lumMod val="85000"/>
                        <a:lumOff val="15000"/>
                      </a:schemeClr>
                    </a:solidFill>
                    <a:latin typeface="Humanst521 Lt BT" panose="020B0402020204020304" pitchFamily="34" charset="0"/>
                    <a:cs typeface="Franklin Gothic Book"/>
                  </a:rPr>
                  <a:t>→ </a:t>
                </a:r>
                <a:br>
                  <a:rPr lang="en-US" sz="1600" kern="1000" spc="30" dirty="0" smtClean="0">
                    <a:solidFill>
                      <a:schemeClr val="tx1">
                        <a:lumMod val="85000"/>
                        <a:lumOff val="15000"/>
                      </a:schemeClr>
                    </a:solidFill>
                    <a:latin typeface="Humanst521 Lt BT" panose="020B0402020204020304" pitchFamily="34" charset="0"/>
                    <a:cs typeface="Franklin Gothic Book"/>
                  </a:rPr>
                </a:br>
                <a:r>
                  <a:rPr lang="en-US" sz="1600" kern="1000" spc="30" dirty="0" smtClean="0">
                    <a:solidFill>
                      <a:schemeClr val="tx1">
                        <a:lumMod val="85000"/>
                        <a:lumOff val="15000"/>
                      </a:schemeClr>
                    </a:solidFill>
                    <a:latin typeface="Humanst521 Lt BT" panose="020B0402020204020304" pitchFamily="34" charset="0"/>
                    <a:cs typeface="Franklin Gothic Book"/>
                  </a:rPr>
                  <a:t>high polarization </a:t>
                </a:r>
                <a14:m>
                  <m:oMath xmlns:m="http://schemas.openxmlformats.org/officeDocument/2006/math">
                    <m:r>
                      <a:rPr lang="en-US" sz="1600" b="0" i="1" kern="1000" spc="30" smtClean="0">
                        <a:solidFill>
                          <a:schemeClr val="tx1">
                            <a:lumMod val="85000"/>
                            <a:lumOff val="15000"/>
                          </a:schemeClr>
                        </a:solidFill>
                        <a:latin typeface="Cambria Math" panose="02040503050406030204" pitchFamily="18" charset="0"/>
                        <a:cs typeface="Franklin Gothic Book"/>
                      </a:rPr>
                      <m:t>𝑝</m:t>
                    </m:r>
                    <m:r>
                      <a:rPr lang="en-US" sz="1600" b="0" i="1" kern="1000" spc="30" smtClean="0">
                        <a:solidFill>
                          <a:schemeClr val="tx1">
                            <a:lumMod val="85000"/>
                            <a:lumOff val="15000"/>
                          </a:schemeClr>
                        </a:solidFill>
                        <a:latin typeface="Cambria Math" panose="02040503050406030204" pitchFamily="18" charset="0"/>
                        <a:cs typeface="Franklin Gothic Book"/>
                      </a:rPr>
                      <m:t>≈</m:t>
                    </m:r>
                    <m:r>
                      <a:rPr lang="en-US" sz="1600" b="0" i="1" kern="1000" spc="30" smtClean="0">
                        <a:solidFill>
                          <a:schemeClr val="tx1">
                            <a:lumMod val="85000"/>
                            <a:lumOff val="15000"/>
                          </a:schemeClr>
                        </a:solidFill>
                        <a:latin typeface="Cambria Math" panose="02040503050406030204" pitchFamily="18" charset="0"/>
                        <a:cs typeface="Franklin Gothic Book"/>
                      </a:rPr>
                      <m:t>95</m:t>
                    </m:r>
                    <m:r>
                      <a:rPr lang="en-US" sz="1600" b="0" i="1" kern="1000" spc="30" smtClean="0">
                        <a:solidFill>
                          <a:schemeClr val="tx1">
                            <a:lumMod val="85000"/>
                            <a:lumOff val="15000"/>
                          </a:schemeClr>
                        </a:solidFill>
                        <a:latin typeface="Cambria Math" panose="02040503050406030204" pitchFamily="18" charset="0"/>
                        <a:cs typeface="Franklin Gothic Book"/>
                      </a:rPr>
                      <m:t>%</m:t>
                    </m:r>
                  </m:oMath>
                </a14:m>
                <a:endParaRPr lang="en-US" sz="1600" kern="1000" spc="30" dirty="0" smtClean="0">
                  <a:solidFill>
                    <a:schemeClr val="tx1">
                      <a:lumMod val="85000"/>
                      <a:lumOff val="15000"/>
                    </a:schemeClr>
                  </a:solidFill>
                  <a:latin typeface="Humanst521 BT" panose="020B0602020204020204" pitchFamily="34" charset="0"/>
                  <a:cs typeface="Franklin Gothic Book"/>
                </a:endParaRPr>
              </a:p>
              <a:p>
                <a:pPr marL="179388" indent="-179388">
                  <a:lnSpc>
                    <a:spcPct val="110000"/>
                  </a:lnSpc>
                  <a:spcBef>
                    <a:spcPts val="0"/>
                  </a:spcBef>
                  <a:buFont typeface="Arial" panose="020B0604020202020204" pitchFamily="34" charset="0"/>
                  <a:buChar char="•"/>
                </a:pPr>
                <a:r>
                  <a:rPr lang="en-US" sz="1600" kern="1000" spc="30" dirty="0" smtClean="0">
                    <a:solidFill>
                      <a:schemeClr val="tx1">
                        <a:lumMod val="85000"/>
                        <a:lumOff val="15000"/>
                      </a:schemeClr>
                    </a:solidFill>
                    <a:latin typeface="Humanst521 Lt BT" panose="020B0402020204020304" pitchFamily="34" charset="0"/>
                    <a:cs typeface="Franklin Gothic Book"/>
                  </a:rPr>
                  <a:t>Injection through </a:t>
                </a:r>
                <a:r>
                  <a:rPr lang="en-US" sz="1600" kern="1000" spc="30" dirty="0" smtClean="0">
                    <a:solidFill>
                      <a:schemeClr val="tx1">
                        <a:lumMod val="85000"/>
                        <a:lumOff val="15000"/>
                      </a:schemeClr>
                    </a:solidFill>
                    <a:latin typeface="Humanst521 BT" panose="020B0602020204020204" pitchFamily="34" charset="0"/>
                    <a:cs typeface="Franklin Gothic Book"/>
                  </a:rPr>
                  <a:t>superconducting channel</a:t>
                </a:r>
              </a:p>
              <a:p>
                <a:pPr marL="179388" indent="-179388">
                  <a:lnSpc>
                    <a:spcPct val="110000"/>
                  </a:lnSpc>
                  <a:spcBef>
                    <a:spcPts val="0"/>
                  </a:spcBef>
                  <a:buFont typeface="Arial" panose="020B0604020202020204" pitchFamily="34" charset="0"/>
                  <a:buChar char="•"/>
                </a:pPr>
                <a:r>
                  <a:rPr lang="en-US" sz="1600" kern="1000" spc="30" dirty="0" smtClean="0">
                    <a:solidFill>
                      <a:schemeClr val="tx1">
                        <a:lumMod val="85000"/>
                        <a:lumOff val="15000"/>
                      </a:schemeClr>
                    </a:solidFill>
                    <a:latin typeface="Humanst521 BT" panose="020B0602020204020204" pitchFamily="34" charset="0"/>
                    <a:cs typeface="Franklin Gothic Book"/>
                  </a:rPr>
                  <a:t>Fast</a:t>
                </a:r>
                <a:r>
                  <a:rPr lang="en-US" sz="1600" kern="1000" spc="30" dirty="0" smtClean="0">
                    <a:solidFill>
                      <a:schemeClr val="tx1">
                        <a:lumMod val="85000"/>
                        <a:lumOff val="15000"/>
                      </a:schemeClr>
                    </a:solidFill>
                    <a:latin typeface="Humanst521 Lt BT" panose="020B0402020204020304" pitchFamily="34" charset="0"/>
                    <a:cs typeface="Franklin Gothic Book"/>
                  </a:rPr>
                  <a:t> scintillator </a:t>
                </a:r>
                <a:r>
                  <a:rPr lang="en-US" sz="1600" kern="1000" spc="30" dirty="0" smtClean="0">
                    <a:solidFill>
                      <a:schemeClr val="tx1">
                        <a:lumMod val="85000"/>
                        <a:lumOff val="15000"/>
                      </a:schemeClr>
                    </a:solidFill>
                    <a:latin typeface="Humanst521 BT" panose="020B0602020204020204" pitchFamily="34" charset="0"/>
                    <a:cs typeface="Franklin Gothic Book"/>
                  </a:rPr>
                  <a:t>triggers</a:t>
                </a:r>
                <a:r>
                  <a:rPr lang="en-US" sz="1600" kern="1000" spc="30" dirty="0" smtClean="0">
                    <a:solidFill>
                      <a:schemeClr val="tx1">
                        <a:lumMod val="85000"/>
                        <a:lumOff val="15000"/>
                      </a:schemeClr>
                    </a:solidFill>
                    <a:latin typeface="Humanst521 Lt BT" panose="020B0402020204020304" pitchFamily="34" charset="0"/>
                    <a:cs typeface="Franklin Gothic Book"/>
                  </a:rPr>
                  <a:t> pulse</a:t>
                </a:r>
                <a:endParaRPr lang="en-US" sz="1600" kern="1000" spc="30" dirty="0" smtClean="0">
                  <a:solidFill>
                    <a:schemeClr val="tx1">
                      <a:lumMod val="85000"/>
                      <a:lumOff val="15000"/>
                    </a:schemeClr>
                  </a:solidFill>
                  <a:latin typeface="Humanst521 BT" panose="020B0602020204020204" pitchFamily="34" charset="0"/>
                  <a:cs typeface="Franklin Gothic Book"/>
                </a:endParaRPr>
              </a:p>
              <a:p>
                <a:pPr marL="179388" indent="-179388">
                  <a:lnSpc>
                    <a:spcPct val="110000"/>
                  </a:lnSpc>
                  <a:spcBef>
                    <a:spcPts val="0"/>
                  </a:spcBef>
                  <a:buFont typeface="Arial" panose="020B0604020202020204" pitchFamily="34" charset="0"/>
                  <a:buChar char="•"/>
                </a:pPr>
                <a:r>
                  <a:rPr lang="en-US" sz="1600" kern="1000" spc="30" dirty="0" smtClean="0">
                    <a:solidFill>
                      <a:schemeClr val="tx1">
                        <a:lumMod val="85000"/>
                        <a:lumOff val="15000"/>
                      </a:schemeClr>
                    </a:solidFill>
                    <a:latin typeface="Humanst521 Lt BT" panose="020B0402020204020304" pitchFamily="34" charset="0"/>
                    <a:cs typeface="Franklin Gothic Book"/>
                  </a:rPr>
                  <a:t>Magnetic </a:t>
                </a:r>
                <a:r>
                  <a:rPr lang="en-US" sz="1600" kern="1000" spc="30" dirty="0">
                    <a:solidFill>
                      <a:schemeClr val="tx1">
                        <a:lumMod val="85000"/>
                        <a:lumOff val="15000"/>
                      </a:schemeClr>
                    </a:solidFill>
                    <a:latin typeface="Humanst521 BT" panose="020B0602020204020204" pitchFamily="34" charset="0"/>
                    <a:cs typeface="Franklin Gothic Book"/>
                  </a:rPr>
                  <a:t>pulse</a:t>
                </a:r>
                <a:r>
                  <a:rPr lang="en-US" sz="1600" kern="1000" spc="30" dirty="0" smtClean="0">
                    <a:solidFill>
                      <a:schemeClr val="tx1">
                        <a:lumMod val="85000"/>
                        <a:lumOff val="15000"/>
                      </a:schemeClr>
                    </a:solidFill>
                    <a:latin typeface="Humanst521 Lt BT" panose="020B0402020204020304" pitchFamily="34" charset="0"/>
                    <a:cs typeface="Franklin Gothic Book"/>
                  </a:rPr>
                  <a:t> </a:t>
                </a:r>
                <a:r>
                  <a:rPr lang="en-US" sz="1600" kern="1000" spc="30" dirty="0">
                    <a:solidFill>
                      <a:schemeClr val="tx1">
                        <a:lumMod val="85000"/>
                        <a:lumOff val="15000"/>
                      </a:schemeClr>
                    </a:solidFill>
                    <a:latin typeface="Humanst521 BT" panose="020B0602020204020204" pitchFamily="34" charset="0"/>
                    <a:cs typeface="Franklin Gothic Book"/>
                  </a:rPr>
                  <a:t>stops</a:t>
                </a:r>
                <a:r>
                  <a:rPr lang="en-US" sz="1600" kern="1000" spc="30" dirty="0" smtClean="0">
                    <a:solidFill>
                      <a:schemeClr val="tx1">
                        <a:lumMod val="85000"/>
                        <a:lumOff val="15000"/>
                      </a:schemeClr>
                    </a:solidFill>
                    <a:latin typeface="Humanst521 Lt BT" panose="020B0402020204020304" pitchFamily="34" charset="0"/>
                    <a:cs typeface="Franklin Gothic Book"/>
                  </a:rPr>
                  <a:t> longitudinal motion of </a:t>
                </a:r>
                <a14:m>
                  <m:oMath xmlns:m="http://schemas.openxmlformats.org/officeDocument/2006/math">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𝜇</m:t>
                        </m:r>
                      </m:e>
                      <m:sup>
                        <m:r>
                          <a:rPr lang="en-US" sz="1600" b="0" i="1" kern="1000" spc="30" smtClean="0">
                            <a:solidFill>
                              <a:schemeClr val="tx1">
                                <a:lumMod val="85000"/>
                                <a:lumOff val="15000"/>
                              </a:schemeClr>
                            </a:solidFill>
                            <a:latin typeface="Cambria Math" panose="02040503050406030204" pitchFamily="18" charset="0"/>
                            <a:cs typeface="Franklin Gothic Book"/>
                          </a:rPr>
                          <m:t>+</m:t>
                        </m:r>
                      </m:sup>
                    </m:sSup>
                  </m:oMath>
                </a14:m>
                <a:endParaRPr lang="en-US" sz="1600" kern="1000" spc="30" dirty="0" smtClean="0">
                  <a:solidFill>
                    <a:schemeClr val="tx1">
                      <a:lumMod val="85000"/>
                      <a:lumOff val="15000"/>
                    </a:schemeClr>
                  </a:solidFill>
                  <a:latin typeface="Humanst521 Lt BT" panose="020B0402020204020304" pitchFamily="34" charset="0"/>
                  <a:cs typeface="Franklin Gothic Book"/>
                </a:endParaRPr>
              </a:p>
              <a:p>
                <a:pPr marL="182563" indent="-182563">
                  <a:lnSpc>
                    <a:spcPct val="110000"/>
                  </a:lnSpc>
                  <a:spcBef>
                    <a:spcPts val="0"/>
                  </a:spcBef>
                  <a:buFont typeface="Arial" panose="020B0604020202020204" pitchFamily="34" charset="0"/>
                  <a:buChar char="•"/>
                </a:pPr>
                <a:r>
                  <a:rPr lang="en-US" sz="1600" kern="1000" spc="30" dirty="0" smtClean="0">
                    <a:solidFill>
                      <a:schemeClr val="tx1">
                        <a:lumMod val="85000"/>
                        <a:lumOff val="15000"/>
                      </a:schemeClr>
                    </a:solidFill>
                    <a:latin typeface="Humanst521 Lt BT" panose="020B0402020204020304" pitchFamily="34" charset="0"/>
                    <a:cs typeface="Franklin Gothic Book"/>
                  </a:rPr>
                  <a:t>Weakly focusing field for </a:t>
                </a:r>
                <a:r>
                  <a:rPr lang="en-US" sz="1600" kern="1000" spc="30" dirty="0" smtClean="0">
                    <a:solidFill>
                      <a:schemeClr val="tx1">
                        <a:lumMod val="85000"/>
                        <a:lumOff val="15000"/>
                      </a:schemeClr>
                    </a:solidFill>
                    <a:latin typeface="Humanst521 BT" panose="020B0602020204020204" pitchFamily="34" charset="0"/>
                    <a:cs typeface="Franklin Gothic Book"/>
                  </a:rPr>
                  <a:t>storage</a:t>
                </a:r>
              </a:p>
              <a:p>
                <a:pPr marL="179388" indent="-179388">
                  <a:lnSpc>
                    <a:spcPct val="110000"/>
                  </a:lnSpc>
                  <a:spcBef>
                    <a:spcPts val="0"/>
                  </a:spcBef>
                  <a:buFont typeface="Arial" panose="020B0604020202020204" pitchFamily="34" charset="0"/>
                  <a:buChar char="•"/>
                </a:pPr>
                <a:r>
                  <a:rPr lang="en-US" sz="1600" kern="1000" spc="30" dirty="0" smtClean="0">
                    <a:solidFill>
                      <a:schemeClr val="tx1">
                        <a:lumMod val="85000"/>
                        <a:lumOff val="15000"/>
                      </a:schemeClr>
                    </a:solidFill>
                    <a:latin typeface="Humanst521 BT" panose="020B0602020204020204" pitchFamily="34" charset="0"/>
                    <a:cs typeface="Franklin Gothic Book"/>
                  </a:rPr>
                  <a:t>Thin</a:t>
                </a:r>
                <a:r>
                  <a:rPr lang="en-US" sz="1600" kern="1000" spc="30" dirty="0" smtClean="0">
                    <a:solidFill>
                      <a:schemeClr val="tx1">
                        <a:lumMod val="85000"/>
                        <a:lumOff val="15000"/>
                      </a:schemeClr>
                    </a:solidFill>
                    <a:latin typeface="Humanst521 Lt BT" panose="020B0402020204020304" pitchFamily="34" charset="0"/>
                    <a:cs typeface="Franklin Gothic Book"/>
                  </a:rPr>
                  <a:t> </a:t>
                </a:r>
                <a:r>
                  <a:rPr lang="en-US" sz="1600" kern="1000" spc="30" dirty="0">
                    <a:solidFill>
                      <a:schemeClr val="tx1">
                        <a:lumMod val="85000"/>
                        <a:lumOff val="15000"/>
                      </a:schemeClr>
                    </a:solidFill>
                    <a:latin typeface="Humanst521 BT" panose="020B0602020204020204" pitchFamily="34" charset="0"/>
                    <a:cs typeface="Franklin Gothic Book"/>
                  </a:rPr>
                  <a:t>electrodes</a:t>
                </a:r>
                <a:r>
                  <a:rPr lang="en-US" sz="1600" kern="1000" spc="30" dirty="0" smtClean="0">
                    <a:solidFill>
                      <a:schemeClr val="tx1">
                        <a:lumMod val="85000"/>
                        <a:lumOff val="15000"/>
                      </a:schemeClr>
                    </a:solidFill>
                    <a:latin typeface="Humanst521 Lt BT" panose="020B0402020204020304" pitchFamily="34" charset="0"/>
                    <a:cs typeface="Franklin Gothic Book"/>
                  </a:rPr>
                  <a:t> provide</a:t>
                </a:r>
                <a:br>
                  <a:rPr lang="en-US" sz="1600" kern="1000" spc="30" dirty="0" smtClean="0">
                    <a:solidFill>
                      <a:schemeClr val="tx1">
                        <a:lumMod val="85000"/>
                        <a:lumOff val="15000"/>
                      </a:schemeClr>
                    </a:solidFill>
                    <a:latin typeface="Humanst521 Lt BT" panose="020B0402020204020304" pitchFamily="34" charset="0"/>
                    <a:cs typeface="Franklin Gothic Book"/>
                  </a:rPr>
                </a:br>
                <a:r>
                  <a:rPr lang="en-US" sz="1600" kern="1000" spc="30" dirty="0" smtClean="0">
                    <a:solidFill>
                      <a:schemeClr val="tx1">
                        <a:lumMod val="85000"/>
                        <a:lumOff val="15000"/>
                      </a:schemeClr>
                    </a:solidFill>
                    <a:latin typeface="Humanst521 Lt BT" panose="020B0402020204020304" pitchFamily="34" charset="0"/>
                    <a:cs typeface="Franklin Gothic Book"/>
                  </a:rPr>
                  <a:t>electric field for </a:t>
                </a:r>
                <a:r>
                  <a:rPr lang="en-US" sz="1600" kern="1000" spc="30" dirty="0">
                    <a:solidFill>
                      <a:schemeClr val="tx1">
                        <a:lumMod val="85000"/>
                        <a:lumOff val="15000"/>
                      </a:schemeClr>
                    </a:solidFill>
                    <a:latin typeface="Humanst521 BT" panose="020B0602020204020204" pitchFamily="34" charset="0"/>
                    <a:cs typeface="Franklin Gothic Book"/>
                  </a:rPr>
                  <a:t>frozen</a:t>
                </a:r>
                <a:r>
                  <a:rPr lang="en-US" sz="1600" kern="1000" spc="30" dirty="0" smtClean="0">
                    <a:solidFill>
                      <a:schemeClr val="tx1">
                        <a:lumMod val="85000"/>
                        <a:lumOff val="15000"/>
                      </a:schemeClr>
                    </a:solidFill>
                    <a:latin typeface="Humanst521 Lt BT" panose="020B0402020204020304" pitchFamily="34" charset="0"/>
                    <a:cs typeface="Franklin Gothic Book"/>
                  </a:rPr>
                  <a:t> </a:t>
                </a:r>
                <a:r>
                  <a:rPr lang="en-US" sz="1600" kern="1000" spc="30" dirty="0">
                    <a:solidFill>
                      <a:schemeClr val="tx1">
                        <a:lumMod val="85000"/>
                        <a:lumOff val="15000"/>
                      </a:schemeClr>
                    </a:solidFill>
                    <a:latin typeface="Humanst521 BT" panose="020B0602020204020204" pitchFamily="34" charset="0"/>
                    <a:cs typeface="Franklin Gothic Book"/>
                  </a:rPr>
                  <a:t>spin</a:t>
                </a:r>
              </a:p>
              <a:p>
                <a:pPr marL="182563" indent="-182563">
                  <a:lnSpc>
                    <a:spcPct val="110000"/>
                  </a:lnSpc>
                  <a:spcBef>
                    <a:spcPts val="0"/>
                  </a:spcBef>
                  <a:buFont typeface="Arial" panose="020B0604020202020204" pitchFamily="34" charset="0"/>
                  <a:buChar char="•"/>
                </a:pPr>
                <a:r>
                  <a:rPr lang="en-US" sz="1600" kern="1000" spc="30" dirty="0" smtClean="0">
                    <a:solidFill>
                      <a:schemeClr val="tx1">
                        <a:lumMod val="85000"/>
                        <a:lumOff val="15000"/>
                      </a:schemeClr>
                    </a:solidFill>
                    <a:latin typeface="Humanst521 Lt BT" panose="020B0402020204020304" pitchFamily="34" charset="0"/>
                    <a:cs typeface="Franklin Gothic Book"/>
                  </a:rPr>
                  <a:t>Pixelated detectors for</a:t>
                </a:r>
                <a:br>
                  <a:rPr lang="en-US" sz="1600" kern="1000" spc="30" dirty="0" smtClean="0">
                    <a:solidFill>
                      <a:schemeClr val="tx1">
                        <a:lumMod val="85000"/>
                        <a:lumOff val="15000"/>
                      </a:schemeClr>
                    </a:solidFill>
                    <a:latin typeface="Humanst521 Lt BT" panose="020B0402020204020304" pitchFamily="34" charset="0"/>
                    <a:cs typeface="Franklin Gothic Book"/>
                  </a:rPr>
                </a:br>
                <a14:m>
                  <m:oMath xmlns:m="http://schemas.openxmlformats.org/officeDocument/2006/math">
                    <m:sSup>
                      <m:sSupPr>
                        <m:ctrlPr>
                          <a:rPr lang="en-US" sz="1600" b="0" i="1" kern="1000" spc="30" dirty="0" smtClean="0">
                            <a:solidFill>
                              <a:schemeClr val="tx1">
                                <a:lumMod val="85000"/>
                                <a:lumOff val="15000"/>
                              </a:schemeClr>
                            </a:solidFill>
                            <a:latin typeface="Cambria Math" panose="02040503050406030204" pitchFamily="18" charset="0"/>
                            <a:cs typeface="Franklin Gothic Book"/>
                          </a:rPr>
                        </m:ctrlPr>
                      </m:sSupPr>
                      <m:e>
                        <m:r>
                          <a:rPr lang="en-US" sz="1600" b="0" i="1" kern="1000" spc="30" dirty="0" smtClean="0">
                            <a:solidFill>
                              <a:schemeClr val="tx1">
                                <a:lumMod val="85000"/>
                                <a:lumOff val="15000"/>
                              </a:schemeClr>
                            </a:solidFill>
                            <a:latin typeface="Cambria Math" panose="02040503050406030204" pitchFamily="18" charset="0"/>
                            <a:cs typeface="Franklin Gothic Book"/>
                          </a:rPr>
                          <m:t>𝑒</m:t>
                        </m:r>
                      </m:e>
                      <m:sup>
                        <m:r>
                          <a:rPr lang="en-US" sz="1600" b="0" i="1" kern="1000" spc="30" dirty="0" smtClean="0">
                            <a:solidFill>
                              <a:schemeClr val="tx1">
                                <a:lumMod val="85000"/>
                                <a:lumOff val="15000"/>
                              </a:schemeClr>
                            </a:solidFill>
                            <a:latin typeface="Cambria Math" panose="02040503050406030204" pitchFamily="18" charset="0"/>
                            <a:cs typeface="Franklin Gothic Book"/>
                          </a:rPr>
                          <m:t>+</m:t>
                        </m:r>
                      </m:sup>
                    </m:sSup>
                  </m:oMath>
                </a14:m>
                <a:r>
                  <a:rPr lang="en-US" sz="1600" kern="1000" spc="30" dirty="0" smtClean="0">
                    <a:solidFill>
                      <a:schemeClr val="tx1">
                        <a:lumMod val="85000"/>
                        <a:lumOff val="15000"/>
                      </a:schemeClr>
                    </a:solidFill>
                    <a:latin typeface="Humanst521 Lt BT" panose="020B0402020204020304" pitchFamily="34" charset="0"/>
                    <a:cs typeface="Franklin Gothic Book"/>
                  </a:rPr>
                  <a:t>- </a:t>
                </a:r>
                <a:r>
                  <a:rPr lang="en-US" sz="1600" kern="1000" spc="30" dirty="0" smtClean="0">
                    <a:solidFill>
                      <a:schemeClr val="tx1">
                        <a:lumMod val="85000"/>
                        <a:lumOff val="15000"/>
                      </a:schemeClr>
                    </a:solidFill>
                    <a:latin typeface="Humanst521 BT" panose="020B0602020204020204" pitchFamily="34" charset="0"/>
                    <a:cs typeface="Franklin Gothic Book"/>
                  </a:rPr>
                  <a:t>tracking</a:t>
                </a:r>
                <a:r>
                  <a:rPr lang="en-US" sz="1600" kern="1000" spc="30" dirty="0" smtClean="0">
                    <a:solidFill>
                      <a:schemeClr val="tx1">
                        <a:lumMod val="85000"/>
                        <a:lumOff val="15000"/>
                      </a:schemeClr>
                    </a:solidFill>
                    <a:latin typeface="Humanst521 Lt BT" panose="020B0402020204020304" pitchFamily="34" charset="0"/>
                    <a:cs typeface="Franklin Gothic Book"/>
                  </a:rPr>
                  <a:t> </a:t>
                </a:r>
              </a:p>
            </p:txBody>
          </p:sp>
        </mc:Choice>
        <mc:Fallback xmlns="">
          <p:sp>
            <p:nvSpPr>
              <p:cNvPr id="7" name="TextBox 6"/>
              <p:cNvSpPr txBox="1">
                <a:spLocks noRot="1" noChangeAspect="1" noMove="1" noResize="1" noEditPoints="1" noAdjustHandles="1" noChangeArrowheads="1" noChangeShapeType="1" noTextEdit="1"/>
              </p:cNvSpPr>
              <p:nvPr/>
            </p:nvSpPr>
            <p:spPr>
              <a:xfrm>
                <a:off x="5695660" y="1284701"/>
                <a:ext cx="3087070" cy="3281553"/>
              </a:xfrm>
              <a:prstGeom prst="roundRect">
                <a:avLst>
                  <a:gd name="adj" fmla="val 2685"/>
                </a:avLst>
              </a:prstGeom>
              <a:blipFill>
                <a:blip r:embed="rId6"/>
                <a:stretch>
                  <a:fillRect l="-1572" t="-926" r="-786" b="-1852"/>
                </a:stretch>
              </a:blipFill>
              <a:ln>
                <a:solidFill>
                  <a:srgbClr val="0070C0"/>
                </a:solidFill>
              </a:ln>
            </p:spPr>
            <p:txBody>
              <a:bodyPr/>
              <a:lstStyle/>
              <a:p>
                <a:r>
                  <a:rPr lang="en-US">
                    <a:noFill/>
                  </a:rPr>
                  <a:t> </a:t>
                </a:r>
              </a:p>
            </p:txBody>
          </p:sp>
        </mc:Fallback>
      </mc:AlternateContent>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49679" y="2302962"/>
            <a:ext cx="1104901" cy="1036519"/>
          </a:xfrm>
          <a:prstGeom prst="rect">
            <a:avLst/>
          </a:prstGeom>
        </p:spPr>
      </p:pic>
      <p:grpSp>
        <p:nvGrpSpPr>
          <p:cNvPr id="14" name="Group 13"/>
          <p:cNvGrpSpPr/>
          <p:nvPr/>
        </p:nvGrpSpPr>
        <p:grpSpPr>
          <a:xfrm rot="363552">
            <a:off x="2903220" y="4152900"/>
            <a:ext cx="129381" cy="129381"/>
            <a:chOff x="2903220" y="4152900"/>
            <a:chExt cx="129381" cy="129381"/>
          </a:xfrm>
        </p:grpSpPr>
        <p:sp>
          <p:nvSpPr>
            <p:cNvPr id="5" name="Oval 4"/>
            <p:cNvSpPr/>
            <p:nvPr/>
          </p:nvSpPr>
          <p:spPr bwMode="auto">
            <a:xfrm>
              <a:off x="2903220" y="4152900"/>
              <a:ext cx="129381" cy="129381"/>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latin typeface="Humanst521 Lt BT" panose="020B0402020204020304" pitchFamily="34" charset="0"/>
              </a:endParaRPr>
            </a:p>
          </p:txBody>
        </p:sp>
        <p:cxnSp>
          <p:nvCxnSpPr>
            <p:cNvPr id="11" name="Straight Arrow Connector 10"/>
            <p:cNvCxnSpPr>
              <a:stCxn id="5" idx="6"/>
              <a:endCxn id="5" idx="2"/>
            </p:cNvCxnSpPr>
            <p:nvPr/>
          </p:nvCxnSpPr>
          <p:spPr bwMode="auto">
            <a:xfrm flipH="1">
              <a:off x="2903220" y="4217591"/>
              <a:ext cx="129381" cy="0"/>
            </a:xfrm>
            <a:prstGeom prst="straightConnector1">
              <a:avLst/>
            </a:prstGeom>
            <a:ln w="12700" cap="rnd">
              <a:solidFill>
                <a:schemeClr val="bg2">
                  <a:lumMod val="75000"/>
                </a:schemeClr>
              </a:solidFill>
              <a:headEnd type="none" w="med" len="med"/>
              <a:tailEnd type="triangle" w="sm" len="sm"/>
            </a:ln>
            <a:effectLst/>
          </p:spPr>
          <p:style>
            <a:lnRef idx="2">
              <a:schemeClr val="accent6"/>
            </a:lnRef>
            <a:fillRef idx="0">
              <a:schemeClr val="accent6"/>
            </a:fillRef>
            <a:effectRef idx="1">
              <a:schemeClr val="accent6"/>
            </a:effectRef>
            <a:fontRef idx="minor">
              <a:schemeClr val="tx1"/>
            </a:fontRef>
          </p:style>
        </p:cxnSp>
      </p:grpSp>
      <p:sp>
        <p:nvSpPr>
          <p:cNvPr id="16" name="Explosion 1 15"/>
          <p:cNvSpPr/>
          <p:nvPr/>
        </p:nvSpPr>
        <p:spPr bwMode="auto">
          <a:xfrm>
            <a:off x="2478038" y="4034590"/>
            <a:ext cx="157139" cy="254159"/>
          </a:xfrm>
          <a:prstGeom prst="irregularSeal1">
            <a:avLst/>
          </a:prstGeom>
          <a:ln w="6350" cap="rnd">
            <a:solidFill>
              <a:schemeClr val="accent6">
                <a:lumMod val="40000"/>
                <a:lumOff val="60000"/>
              </a:schemeClr>
            </a:solidFill>
            <a:headEnd type="none" w="med" len="med"/>
            <a:tailEnd type="none" w="med" len="med"/>
          </a:ln>
          <a:effectLst>
            <a:glow rad="101600">
              <a:schemeClr val="accent1">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cxnSp>
        <p:nvCxnSpPr>
          <p:cNvPr id="18" name="Elbow Connector 17"/>
          <p:cNvCxnSpPr/>
          <p:nvPr/>
        </p:nvCxnSpPr>
        <p:spPr bwMode="auto">
          <a:xfrm rot="16200000" flipV="1">
            <a:off x="1761039" y="3211943"/>
            <a:ext cx="1218069" cy="427225"/>
          </a:xfrm>
          <a:prstGeom prst="bentConnector3">
            <a:avLst>
              <a:gd name="adj1" fmla="val 99421"/>
            </a:avLst>
          </a:prstGeom>
          <a:ln w="12700" cap="rnd">
            <a:solidFill>
              <a:srgbClr val="92D050"/>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grpSp>
        <p:nvGrpSpPr>
          <p:cNvPr id="32" name="Group 31"/>
          <p:cNvGrpSpPr/>
          <p:nvPr/>
        </p:nvGrpSpPr>
        <p:grpSpPr>
          <a:xfrm>
            <a:off x="3032240" y="1836420"/>
            <a:ext cx="1166379" cy="2540401"/>
            <a:chOff x="3032240" y="1836420"/>
            <a:chExt cx="1166379" cy="2540401"/>
          </a:xfrm>
        </p:grpSpPr>
        <p:cxnSp>
          <p:nvCxnSpPr>
            <p:cNvPr id="25" name="Straight Connector 24"/>
            <p:cNvCxnSpPr/>
            <p:nvPr/>
          </p:nvCxnSpPr>
          <p:spPr bwMode="auto">
            <a:xfrm>
              <a:off x="4191000" y="1844040"/>
              <a:ext cx="0" cy="1071341"/>
            </a:xfrm>
            <a:prstGeom prst="line">
              <a:avLst/>
            </a:prstGeom>
            <a:ln w="38100" cap="rnd">
              <a:solidFill>
                <a:srgbClr val="EA3F9A">
                  <a:alpha val="56000"/>
                </a:srgbClr>
              </a:solidFill>
              <a:headEnd type="none" w="med" len="med"/>
              <a:tailEnd type="none" w="med" len="med"/>
            </a:ln>
            <a:effectLst>
              <a:glow rad="63500">
                <a:schemeClr val="accent3">
                  <a:satMod val="175000"/>
                  <a:alpha val="40000"/>
                </a:schemeClr>
              </a:glow>
              <a:softEdge rad="12700"/>
            </a:effectLst>
          </p:spPr>
          <p:style>
            <a:lnRef idx="2">
              <a:schemeClr val="accent6"/>
            </a:lnRef>
            <a:fillRef idx="0">
              <a:schemeClr val="accent6"/>
            </a:fillRef>
            <a:effectRef idx="1">
              <a:schemeClr val="accent6"/>
            </a:effectRef>
            <a:fontRef idx="minor">
              <a:schemeClr val="tx1"/>
            </a:fontRef>
          </p:style>
        </p:cxnSp>
        <p:cxnSp>
          <p:nvCxnSpPr>
            <p:cNvPr id="26" name="Straight Connector 25"/>
            <p:cNvCxnSpPr/>
            <p:nvPr/>
          </p:nvCxnSpPr>
          <p:spPr bwMode="auto">
            <a:xfrm>
              <a:off x="4046220" y="1836420"/>
              <a:ext cx="0" cy="1071341"/>
            </a:xfrm>
            <a:prstGeom prst="line">
              <a:avLst/>
            </a:prstGeom>
            <a:ln w="38100" cap="rnd">
              <a:solidFill>
                <a:srgbClr val="EA3F9A">
                  <a:alpha val="56000"/>
                </a:srgbClr>
              </a:solidFill>
              <a:headEnd type="none" w="med" len="med"/>
              <a:tailEnd type="none" w="med" len="med"/>
            </a:ln>
            <a:effectLst>
              <a:glow rad="63500">
                <a:schemeClr val="accent3">
                  <a:satMod val="175000"/>
                  <a:alpha val="40000"/>
                </a:schemeClr>
              </a:glow>
              <a:softEdge rad="12700"/>
            </a:effectLst>
          </p:spPr>
          <p:style>
            <a:lnRef idx="2">
              <a:schemeClr val="accent6"/>
            </a:lnRef>
            <a:fillRef idx="0">
              <a:schemeClr val="accent6"/>
            </a:fillRef>
            <a:effectRef idx="1">
              <a:schemeClr val="accent6"/>
            </a:effectRef>
            <a:fontRef idx="minor">
              <a:schemeClr val="tx1"/>
            </a:fontRef>
          </p:style>
        </p:cxnSp>
        <p:cxnSp>
          <p:nvCxnSpPr>
            <p:cNvPr id="27" name="Straight Connector 26"/>
            <p:cNvCxnSpPr/>
            <p:nvPr/>
          </p:nvCxnSpPr>
          <p:spPr bwMode="auto">
            <a:xfrm>
              <a:off x="3177540" y="1836420"/>
              <a:ext cx="0" cy="1071341"/>
            </a:xfrm>
            <a:prstGeom prst="line">
              <a:avLst/>
            </a:prstGeom>
            <a:ln w="38100" cap="rnd">
              <a:solidFill>
                <a:srgbClr val="EA3F9A">
                  <a:alpha val="56000"/>
                </a:srgbClr>
              </a:solidFill>
              <a:headEnd type="none" w="med" len="med"/>
              <a:tailEnd type="none" w="med" len="med"/>
            </a:ln>
            <a:effectLst>
              <a:glow rad="63500">
                <a:schemeClr val="accent3">
                  <a:satMod val="175000"/>
                  <a:alpha val="40000"/>
                </a:schemeClr>
              </a:glow>
              <a:softEdge rad="12700"/>
            </a:effectLst>
          </p:spPr>
          <p:style>
            <a:lnRef idx="2">
              <a:schemeClr val="accent6"/>
            </a:lnRef>
            <a:fillRef idx="0">
              <a:schemeClr val="accent6"/>
            </a:fillRef>
            <a:effectRef idx="1">
              <a:schemeClr val="accent6"/>
            </a:effectRef>
            <a:fontRef idx="minor">
              <a:schemeClr val="tx1"/>
            </a:fontRef>
          </p:style>
        </p:cxnSp>
        <p:cxnSp>
          <p:nvCxnSpPr>
            <p:cNvPr id="28" name="Straight Connector 27"/>
            <p:cNvCxnSpPr/>
            <p:nvPr/>
          </p:nvCxnSpPr>
          <p:spPr bwMode="auto">
            <a:xfrm>
              <a:off x="3046689" y="1844040"/>
              <a:ext cx="0" cy="1071341"/>
            </a:xfrm>
            <a:prstGeom prst="line">
              <a:avLst/>
            </a:prstGeom>
            <a:ln w="38100" cap="rnd">
              <a:solidFill>
                <a:srgbClr val="EA3F9A">
                  <a:alpha val="56000"/>
                </a:srgbClr>
              </a:solidFill>
              <a:headEnd type="none" w="med" len="med"/>
              <a:tailEnd type="none" w="med" len="med"/>
            </a:ln>
            <a:effectLst>
              <a:glow rad="63500">
                <a:schemeClr val="accent3">
                  <a:satMod val="175000"/>
                  <a:alpha val="40000"/>
                </a:schemeClr>
              </a:glow>
              <a:softEdge rad="12700"/>
            </a:effectLst>
          </p:spPr>
          <p:style>
            <a:lnRef idx="2">
              <a:schemeClr val="accent6"/>
            </a:lnRef>
            <a:fillRef idx="0">
              <a:schemeClr val="accent6"/>
            </a:fillRef>
            <a:effectRef idx="1">
              <a:schemeClr val="accent6"/>
            </a:effectRef>
            <a:fontRef idx="minor">
              <a:schemeClr val="tx1"/>
            </a:fontRef>
          </p:style>
        </p:cxnSp>
        <p:sp>
          <p:nvSpPr>
            <p:cNvPr id="30" name="Oval 29"/>
            <p:cNvSpPr/>
            <p:nvPr/>
          </p:nvSpPr>
          <p:spPr bwMode="auto">
            <a:xfrm>
              <a:off x="3177540" y="3354718"/>
              <a:ext cx="868679" cy="869702"/>
            </a:xfrm>
            <a:prstGeom prst="ellipse">
              <a:avLst/>
            </a:prstGeom>
            <a:ln w="38100" cap="rnd">
              <a:solidFill>
                <a:srgbClr val="EA3F9A">
                  <a:alpha val="56000"/>
                </a:srgbClr>
              </a:solidFill>
              <a:headEnd type="none" w="med" len="med"/>
              <a:tailEnd type="none" w="med" len="med"/>
            </a:ln>
            <a:effectLst>
              <a:glow rad="63500">
                <a:schemeClr val="accent3">
                  <a:satMod val="175000"/>
                  <a:alpha val="40000"/>
                </a:schemeClr>
              </a:glow>
              <a:softEdge rad="12700"/>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sp>
          <p:nvSpPr>
            <p:cNvPr id="31" name="Oval 30"/>
            <p:cNvSpPr/>
            <p:nvPr/>
          </p:nvSpPr>
          <p:spPr bwMode="auto">
            <a:xfrm>
              <a:off x="3032240" y="3200401"/>
              <a:ext cx="1166379" cy="1176420"/>
            </a:xfrm>
            <a:prstGeom prst="ellipse">
              <a:avLst/>
            </a:prstGeom>
            <a:ln w="38100" cap="rnd">
              <a:solidFill>
                <a:srgbClr val="EA3F9A">
                  <a:alpha val="56000"/>
                </a:srgbClr>
              </a:solidFill>
              <a:headEnd type="none" w="med" len="med"/>
              <a:tailEnd type="none" w="med" len="med"/>
            </a:ln>
            <a:effectLst>
              <a:glow rad="63500">
                <a:schemeClr val="accent3">
                  <a:satMod val="175000"/>
                  <a:alpha val="40000"/>
                </a:schemeClr>
              </a:glow>
              <a:softEdge rad="12700"/>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grpSp>
      <p:grpSp>
        <p:nvGrpSpPr>
          <p:cNvPr id="41" name="Group 40"/>
          <p:cNvGrpSpPr/>
          <p:nvPr/>
        </p:nvGrpSpPr>
        <p:grpSpPr>
          <a:xfrm>
            <a:off x="2948387" y="1696076"/>
            <a:ext cx="1326984" cy="2465596"/>
            <a:chOff x="2948387" y="1696076"/>
            <a:chExt cx="1326984" cy="2465596"/>
          </a:xfrm>
        </p:grpSpPr>
        <p:sp>
          <p:nvSpPr>
            <p:cNvPr id="33" name="Oval 32"/>
            <p:cNvSpPr/>
            <p:nvPr/>
          </p:nvSpPr>
          <p:spPr bwMode="auto">
            <a:xfrm>
              <a:off x="3261596" y="3413137"/>
              <a:ext cx="700566" cy="748535"/>
            </a:xfrm>
            <a:prstGeom prst="ellipse">
              <a:avLst/>
            </a:prstGeom>
            <a:ln w="57150" cap="rnd">
              <a:solidFill>
                <a:srgbClr val="B0CB1F">
                  <a:alpha val="48000"/>
                </a:srgbClr>
              </a:solidFill>
              <a:headEnd type="none" w="med" len="med"/>
              <a:tailEnd type="none" w="med" len="med"/>
            </a:ln>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cxnSp>
          <p:nvCxnSpPr>
            <p:cNvPr id="35" name="Straight Connector 34"/>
            <p:cNvCxnSpPr/>
            <p:nvPr/>
          </p:nvCxnSpPr>
          <p:spPr bwMode="auto">
            <a:xfrm flipH="1">
              <a:off x="3261596" y="1844040"/>
              <a:ext cx="6965" cy="1059252"/>
            </a:xfrm>
            <a:prstGeom prst="line">
              <a:avLst/>
            </a:prstGeom>
            <a:ln w="57150" cap="rnd">
              <a:solidFill>
                <a:srgbClr val="B0CB1F">
                  <a:alpha val="48000"/>
                </a:srgbClr>
              </a:solidFill>
              <a:headEnd type="none" w="med" len="med"/>
              <a:tailEnd type="none" w="med" len="med"/>
            </a:ln>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cxnSp>
          <p:nvCxnSpPr>
            <p:cNvPr id="36" name="Straight Connector 35"/>
            <p:cNvCxnSpPr/>
            <p:nvPr/>
          </p:nvCxnSpPr>
          <p:spPr bwMode="auto">
            <a:xfrm flipH="1">
              <a:off x="3979899" y="1836420"/>
              <a:ext cx="6965" cy="1059252"/>
            </a:xfrm>
            <a:prstGeom prst="line">
              <a:avLst/>
            </a:prstGeom>
            <a:ln w="57150" cap="rnd">
              <a:solidFill>
                <a:srgbClr val="B0CB1F">
                  <a:alpha val="48000"/>
                </a:srgbClr>
              </a:solidFill>
              <a:headEnd type="none" w="med" len="med"/>
              <a:tailEnd type="none" w="med" len="med"/>
            </a:ln>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cxnSp>
          <p:nvCxnSpPr>
            <p:cNvPr id="37" name="Straight Connector 36"/>
            <p:cNvCxnSpPr/>
            <p:nvPr/>
          </p:nvCxnSpPr>
          <p:spPr bwMode="auto">
            <a:xfrm>
              <a:off x="2948387" y="1696076"/>
              <a:ext cx="1326984" cy="0"/>
            </a:xfrm>
            <a:prstGeom prst="line">
              <a:avLst/>
            </a:prstGeom>
            <a:ln w="57150" cap="rnd">
              <a:solidFill>
                <a:srgbClr val="B0CB1F">
                  <a:alpha val="48000"/>
                </a:srgbClr>
              </a:solidFill>
              <a:headEnd type="none" w="med" len="med"/>
              <a:tailEnd type="none" w="med" len="med"/>
            </a:ln>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cxnSp>
          <p:nvCxnSpPr>
            <p:cNvPr id="39" name="Straight Connector 38"/>
            <p:cNvCxnSpPr/>
            <p:nvPr/>
          </p:nvCxnSpPr>
          <p:spPr bwMode="auto">
            <a:xfrm>
              <a:off x="3214298" y="2957209"/>
              <a:ext cx="809062" cy="0"/>
            </a:xfrm>
            <a:prstGeom prst="line">
              <a:avLst/>
            </a:prstGeom>
            <a:ln w="57150" cap="rnd">
              <a:solidFill>
                <a:srgbClr val="B0CB1F">
                  <a:alpha val="48000"/>
                </a:srgbClr>
              </a:solidFill>
              <a:headEnd type="none" w="med" len="med"/>
              <a:tailEnd type="none" w="med" len="med"/>
            </a:ln>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grpSp>
      <p:sp>
        <p:nvSpPr>
          <p:cNvPr id="23" name="Freeform 22"/>
          <p:cNvSpPr/>
          <p:nvPr/>
        </p:nvSpPr>
        <p:spPr bwMode="auto">
          <a:xfrm>
            <a:off x="2318955" y="1293019"/>
            <a:ext cx="3352800" cy="3261360"/>
          </a:xfrm>
          <a:custGeom>
            <a:avLst/>
            <a:gdLst>
              <a:gd name="connsiteX0" fmla="*/ 0 w 3352800"/>
              <a:gd name="connsiteY0" fmla="*/ 91440 h 3261360"/>
              <a:gd name="connsiteX1" fmla="*/ 30480 w 3352800"/>
              <a:gd name="connsiteY1" fmla="*/ 1363980 h 3261360"/>
              <a:gd name="connsiteX2" fmla="*/ 312420 w 3352800"/>
              <a:gd name="connsiteY2" fmla="*/ 1363980 h 3261360"/>
              <a:gd name="connsiteX3" fmla="*/ 297180 w 3352800"/>
              <a:gd name="connsiteY3" fmla="*/ 1851660 h 3261360"/>
              <a:gd name="connsiteX4" fmla="*/ 998220 w 3352800"/>
              <a:gd name="connsiteY4" fmla="*/ 3261360 h 3261360"/>
              <a:gd name="connsiteX5" fmla="*/ 3329940 w 3352800"/>
              <a:gd name="connsiteY5" fmla="*/ 3238500 h 3261360"/>
              <a:gd name="connsiteX6" fmla="*/ 3352800 w 3352800"/>
              <a:gd name="connsiteY6" fmla="*/ 0 h 3261360"/>
              <a:gd name="connsiteX7" fmla="*/ 0 w 3352800"/>
              <a:gd name="connsiteY7" fmla="*/ 91440 h 3261360"/>
              <a:gd name="connsiteX0" fmla="*/ 0 w 3352800"/>
              <a:gd name="connsiteY0" fmla="*/ 91440 h 3261360"/>
              <a:gd name="connsiteX1" fmla="*/ 30480 w 3352800"/>
              <a:gd name="connsiteY1" fmla="*/ 1363980 h 3261360"/>
              <a:gd name="connsiteX2" fmla="*/ 312420 w 3352800"/>
              <a:gd name="connsiteY2" fmla="*/ 1363980 h 3261360"/>
              <a:gd name="connsiteX3" fmla="*/ 335280 w 3352800"/>
              <a:gd name="connsiteY3" fmla="*/ 2377440 h 3261360"/>
              <a:gd name="connsiteX4" fmla="*/ 998220 w 3352800"/>
              <a:gd name="connsiteY4" fmla="*/ 3261360 h 3261360"/>
              <a:gd name="connsiteX5" fmla="*/ 3329940 w 3352800"/>
              <a:gd name="connsiteY5" fmla="*/ 3238500 h 3261360"/>
              <a:gd name="connsiteX6" fmla="*/ 3352800 w 3352800"/>
              <a:gd name="connsiteY6" fmla="*/ 0 h 3261360"/>
              <a:gd name="connsiteX7" fmla="*/ 0 w 3352800"/>
              <a:gd name="connsiteY7" fmla="*/ 91440 h 326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00" h="3261360">
                <a:moveTo>
                  <a:pt x="0" y="91440"/>
                </a:moveTo>
                <a:lnTo>
                  <a:pt x="30480" y="1363980"/>
                </a:lnTo>
                <a:lnTo>
                  <a:pt x="312420" y="1363980"/>
                </a:lnTo>
                <a:lnTo>
                  <a:pt x="335280" y="2377440"/>
                </a:lnTo>
                <a:lnTo>
                  <a:pt x="998220" y="3261360"/>
                </a:lnTo>
                <a:lnTo>
                  <a:pt x="3329940" y="3238500"/>
                </a:lnTo>
                <a:lnTo>
                  <a:pt x="3352800" y="0"/>
                </a:lnTo>
                <a:lnTo>
                  <a:pt x="0" y="91440"/>
                </a:lnTo>
                <a:close/>
              </a:path>
            </a:pathLst>
          </a:custGeom>
          <a:solidFill>
            <a:schemeClr val="bg1"/>
          </a:solidFill>
          <a:ln w="38100" cap="rnd">
            <a:no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grpSp>
        <p:nvGrpSpPr>
          <p:cNvPr id="4" name="Group 3"/>
          <p:cNvGrpSpPr/>
          <p:nvPr/>
        </p:nvGrpSpPr>
        <p:grpSpPr>
          <a:xfrm rot="151485" flipH="1">
            <a:off x="3322287" y="3928028"/>
            <a:ext cx="1993624" cy="636114"/>
            <a:chOff x="5819887" y="1085633"/>
            <a:chExt cx="2280622" cy="817071"/>
          </a:xfrm>
        </p:grpSpPr>
        <mc:AlternateContent xmlns:mc="http://schemas.openxmlformats.org/markup-compatibility/2006" xmlns:a14="http://schemas.microsoft.com/office/drawing/2010/main">
          <mc:Choice Requires="a14">
            <p:sp>
              <p:nvSpPr>
                <p:cNvPr id="60" name="Oval 59"/>
                <p:cNvSpPr/>
                <p:nvPr/>
              </p:nvSpPr>
              <p:spPr bwMode="auto">
                <a:xfrm>
                  <a:off x="6809590" y="1410242"/>
                  <a:ext cx="322730" cy="322730"/>
                </a:xfrm>
                <a:prstGeom prst="ellipse">
                  <a:avLst/>
                </a:prstGeom>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r>
                          <a:rPr lang="en-US" b="0" i="1" smtClean="0">
                            <a:latin typeface="Cambria Math"/>
                          </a:rPr>
                          <m:t>𝜋</m:t>
                        </m:r>
                      </m:oMath>
                    </m:oMathPara>
                  </a14:m>
                  <a:endParaRPr lang="en-US" dirty="0" smtClean="0">
                    <a:latin typeface="Humanst521 Lt BT" panose="020B0402020204020304" pitchFamily="34" charset="0"/>
                  </a:endParaRPr>
                </a:p>
              </p:txBody>
            </p:sp>
          </mc:Choice>
          <mc:Fallback xmlns="">
            <p:sp>
              <p:nvSpPr>
                <p:cNvPr id="60" name="Oval 59"/>
                <p:cNvSpPr>
                  <a:spLocks noRot="1" noChangeAspect="1" noMove="1" noResize="1" noEditPoints="1" noAdjustHandles="1" noChangeArrowheads="1" noChangeShapeType="1" noTextEdit="1"/>
                </p:cNvSpPr>
                <p:nvPr/>
              </p:nvSpPr>
              <p:spPr bwMode="auto">
                <a:xfrm>
                  <a:off x="6809590" y="1410242"/>
                  <a:ext cx="322730" cy="322730"/>
                </a:xfrm>
                <a:prstGeom prst="ellipse">
                  <a:avLst/>
                </a:prstGeom>
                <a:blipFill>
                  <a:blip r:embed="rId8"/>
                  <a:stretch>
                    <a:fillRect/>
                  </a:stretch>
                </a:blipFill>
                <a:ln>
                  <a:noFill/>
                  <a:headEnd type="none" w="med" len="med"/>
                  <a:tailEnd type="none" w="med" len="med"/>
                </a:ln>
              </p:spPr>
              <p:txBody>
                <a:bodyPr/>
                <a:lstStyle/>
                <a:p>
                  <a:r>
                    <a:rPr lang="en-US">
                      <a:noFill/>
                    </a:rPr>
                    <a:t> </a:t>
                  </a:r>
                </a:p>
              </p:txBody>
            </p:sp>
          </mc:Fallback>
        </mc:AlternateContent>
        <p:cxnSp>
          <p:nvCxnSpPr>
            <p:cNvPr id="61" name="Straight Arrow Connector 60"/>
            <p:cNvCxnSpPr/>
            <p:nvPr/>
          </p:nvCxnSpPr>
          <p:spPr bwMode="auto">
            <a:xfrm>
              <a:off x="7132320" y="1571603"/>
              <a:ext cx="968189" cy="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62" name="Oval 61"/>
                <p:cNvSpPr/>
                <p:nvPr/>
              </p:nvSpPr>
              <p:spPr bwMode="auto">
                <a:xfrm>
                  <a:off x="7446083" y="1490923"/>
                  <a:ext cx="161365" cy="161365"/>
                </a:xfrm>
                <a:prstGeom prst="ellipse">
                  <a:avLst/>
                </a:prstGeom>
                <a:solidFill>
                  <a:srgbClr val="EB5B00"/>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oMath>
                    </m:oMathPara>
                  </a14:m>
                  <a:endParaRPr lang="en-US" dirty="0" smtClean="0">
                    <a:latin typeface="Humanst521 Lt BT" panose="020B0402020204020304" pitchFamily="34" charset="0"/>
                  </a:endParaRPr>
                </a:p>
              </p:txBody>
            </p:sp>
          </mc:Choice>
          <mc:Fallback xmlns="">
            <p:sp>
              <p:nvSpPr>
                <p:cNvPr id="62" name="Oval 61"/>
                <p:cNvSpPr>
                  <a:spLocks noRot="1" noChangeAspect="1" noMove="1" noResize="1" noEditPoints="1" noAdjustHandles="1" noChangeArrowheads="1" noChangeShapeType="1" noTextEdit="1"/>
                </p:cNvSpPr>
                <p:nvPr/>
              </p:nvSpPr>
              <p:spPr bwMode="auto">
                <a:xfrm>
                  <a:off x="7446083" y="1490923"/>
                  <a:ext cx="161365" cy="161365"/>
                </a:xfrm>
                <a:prstGeom prst="ellipse">
                  <a:avLst/>
                </a:prstGeom>
                <a:blipFill>
                  <a:blip r:embed="rId9"/>
                  <a:stretch>
                    <a:fillRect b="-3846"/>
                  </a:stretch>
                </a:blipFill>
                <a:ln>
                  <a:noFill/>
                  <a:headEnd type="none" w="med" len="med"/>
                  <a:tailEnd type="none" w="med" len="med"/>
                </a:ln>
              </p:spPr>
              <p:txBody>
                <a:bodyPr/>
                <a:lstStyle/>
                <a:p>
                  <a:r>
                    <a:rPr lang="en-US">
                      <a:noFill/>
                    </a:rPr>
                    <a:t> </a:t>
                  </a:r>
                </a:p>
              </p:txBody>
            </p:sp>
          </mc:Fallback>
        </mc:AlternateContent>
        <p:cxnSp>
          <p:nvCxnSpPr>
            <p:cNvPr id="63" name="Straight Arrow Connector 62"/>
            <p:cNvCxnSpPr/>
            <p:nvPr/>
          </p:nvCxnSpPr>
          <p:spPr bwMode="auto">
            <a:xfrm flipH="1">
              <a:off x="5819887" y="1571603"/>
              <a:ext cx="989703" cy="4"/>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mc:AlternateContent xmlns:mc="http://schemas.openxmlformats.org/markup-compatibility/2006" xmlns:a14="http://schemas.microsoft.com/office/drawing/2010/main">
          <mc:Choice Requires="a14">
            <p:sp>
              <p:nvSpPr>
                <p:cNvPr id="64" name="Oval 63"/>
                <p:cNvSpPr/>
                <p:nvPr/>
              </p:nvSpPr>
              <p:spPr bwMode="auto">
                <a:xfrm>
                  <a:off x="6303980" y="1526036"/>
                  <a:ext cx="90000" cy="90000"/>
                </a:xfrm>
                <a:prstGeom prst="ellipse">
                  <a:avLst/>
                </a:prstGeom>
                <a:solidFill>
                  <a:srgbClr val="914967"/>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oMath>
                    </m:oMathPara>
                  </a14:m>
                  <a:endParaRPr lang="en-US" dirty="0" smtClean="0">
                    <a:latin typeface="Humanst521 Lt BT" panose="020B0402020204020304" pitchFamily="34" charset="0"/>
                  </a:endParaRPr>
                </a:p>
              </p:txBody>
            </p:sp>
          </mc:Choice>
          <mc:Fallback xmlns="">
            <p:sp>
              <p:nvSpPr>
                <p:cNvPr id="64" name="Oval 63"/>
                <p:cNvSpPr>
                  <a:spLocks noRot="1" noChangeAspect="1" noMove="1" noResize="1" noEditPoints="1" noAdjustHandles="1" noChangeArrowheads="1" noChangeShapeType="1" noTextEdit="1"/>
                </p:cNvSpPr>
                <p:nvPr/>
              </p:nvSpPr>
              <p:spPr bwMode="auto">
                <a:xfrm>
                  <a:off x="6303980" y="1526036"/>
                  <a:ext cx="90000" cy="90000"/>
                </a:xfrm>
                <a:prstGeom prst="ellipse">
                  <a:avLst/>
                </a:prstGeom>
                <a:blipFill>
                  <a:blip r:embed="rId10"/>
                  <a:stretch>
                    <a:fillRect b="-29412"/>
                  </a:stretch>
                </a:blipFill>
                <a:ln>
                  <a:noFill/>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p:cNvSpPr txBox="1"/>
                <p:nvPr/>
              </p:nvSpPr>
              <p:spPr>
                <a:xfrm>
                  <a:off x="6417801" y="1573838"/>
                  <a:ext cx="261129" cy="328866"/>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a:cs typeface="Franklin Gothic Book"/>
                                  </a:rPr>
                                  <m:t>𝜈</m:t>
                                </m:r>
                              </m:e>
                            </m:acc>
                          </m:e>
                          <m:sub>
                            <m:r>
                              <a:rPr lang="en-US" sz="1400" b="0" i="1" kern="1000" spc="30" smtClean="0">
                                <a:solidFill>
                                  <a:schemeClr val="tx1">
                                    <a:lumMod val="85000"/>
                                    <a:lumOff val="15000"/>
                                  </a:schemeClr>
                                </a:solidFill>
                                <a:latin typeface="Cambria Math"/>
                                <a:cs typeface="Franklin Gothic Book"/>
                              </a:rPr>
                              <m:t>𝜇</m:t>
                            </m:r>
                          </m:sub>
                        </m:sSub>
                      </m:oMath>
                    </m:oMathPara>
                  </a14:m>
                  <a:endParaRPr lang="en-US" sz="1400" kern="1000" spc="30" dirty="0"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65" name="TextBox 64"/>
                <p:cNvSpPr txBox="1">
                  <a:spLocks noRot="1" noChangeAspect="1" noMove="1" noResize="1" noEditPoints="1" noAdjustHandles="1" noChangeArrowheads="1" noChangeShapeType="1" noTextEdit="1"/>
                </p:cNvSpPr>
                <p:nvPr/>
              </p:nvSpPr>
              <p:spPr>
                <a:xfrm>
                  <a:off x="6417801" y="1573838"/>
                  <a:ext cx="261129" cy="328866"/>
                </a:xfrm>
                <a:prstGeom prst="rect">
                  <a:avLst/>
                </a:prstGeom>
                <a:blipFill>
                  <a:blip r:embed="rId11"/>
                  <a:stretch>
                    <a:fillRect l="-7500" r="-20000"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p:cNvSpPr txBox="1"/>
                <p:nvPr/>
              </p:nvSpPr>
              <p:spPr>
                <a:xfrm>
                  <a:off x="7632015" y="1573789"/>
                  <a:ext cx="297438" cy="304404"/>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p>
                          <m:sSupPr>
                            <m:ctrlPr>
                              <a:rPr lang="en-US" sz="1400" b="0" i="1" kern="1000" spc="30" smtClean="0">
                                <a:solidFill>
                                  <a:schemeClr val="tx1">
                                    <a:lumMod val="85000"/>
                                    <a:lumOff val="15000"/>
                                  </a:schemeClr>
                                </a:solidFill>
                                <a:latin typeface="Cambria Math" panose="02040503050406030204" pitchFamily="18" charset="0"/>
                                <a:cs typeface="Franklin Gothic Book"/>
                              </a:rPr>
                            </m:ctrlPr>
                          </m:sSupPr>
                          <m:e>
                            <m:r>
                              <a:rPr lang="en-US" sz="1400" b="0" i="1" kern="1000" spc="30" smtClean="0">
                                <a:solidFill>
                                  <a:schemeClr val="tx1">
                                    <a:lumMod val="85000"/>
                                    <a:lumOff val="15000"/>
                                  </a:schemeClr>
                                </a:solidFill>
                                <a:latin typeface="Cambria Math"/>
                                <a:cs typeface="Franklin Gothic Book"/>
                              </a:rPr>
                              <m:t>𝜇</m:t>
                            </m:r>
                          </m:e>
                          <m:sup>
                            <m:r>
                              <a:rPr lang="en-US" sz="1400" b="0" i="1" kern="1000" spc="30" smtClean="0">
                                <a:solidFill>
                                  <a:schemeClr val="tx1">
                                    <a:lumMod val="85000"/>
                                    <a:lumOff val="15000"/>
                                  </a:schemeClr>
                                </a:solidFill>
                                <a:latin typeface="Cambria Math"/>
                                <a:cs typeface="Franklin Gothic Book"/>
                              </a:rPr>
                              <m:t>+</m:t>
                            </m:r>
                          </m:sup>
                        </m:sSup>
                      </m:oMath>
                    </m:oMathPara>
                  </a14:m>
                  <a:endParaRPr lang="en-US" sz="1400" kern="1000" spc="30" dirty="0"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66" name="TextBox 65"/>
                <p:cNvSpPr txBox="1">
                  <a:spLocks noRot="1" noChangeAspect="1" noMove="1" noResize="1" noEditPoints="1" noAdjustHandles="1" noChangeArrowheads="1" noChangeShapeType="1" noTextEdit="1"/>
                </p:cNvSpPr>
                <p:nvPr/>
              </p:nvSpPr>
              <p:spPr>
                <a:xfrm>
                  <a:off x="7632015" y="1573789"/>
                  <a:ext cx="297438" cy="304404"/>
                </a:xfrm>
                <a:prstGeom prst="rect">
                  <a:avLst/>
                </a:prstGeom>
                <a:blipFill>
                  <a:blip r:embed="rId12"/>
                  <a:stretch>
                    <a:fillRect l="-13333" r="-2222" b="-14286"/>
                  </a:stretch>
                </a:blipFill>
              </p:spPr>
              <p:txBody>
                <a:bodyPr/>
                <a:lstStyle/>
                <a:p>
                  <a:r>
                    <a:rPr lang="en-US">
                      <a:noFill/>
                    </a:rPr>
                    <a:t> </a:t>
                  </a:r>
                </a:p>
              </p:txBody>
            </p:sp>
          </mc:Fallback>
        </mc:AlternateContent>
        <p:cxnSp>
          <p:nvCxnSpPr>
            <p:cNvPr id="67" name="Straight Arrow Connector 66"/>
            <p:cNvCxnSpPr/>
            <p:nvPr/>
          </p:nvCxnSpPr>
          <p:spPr bwMode="auto">
            <a:xfrm flipH="1" flipV="1">
              <a:off x="7259438" y="1405846"/>
              <a:ext cx="439916" cy="1"/>
            </a:xfrm>
            <a:prstGeom prst="straightConnector1">
              <a:avLst/>
            </a:prstGeom>
            <a:solidFill>
              <a:schemeClr val="accent1"/>
            </a:solidFill>
            <a:ln w="38100" cap="flat" cmpd="sng" algn="ctr">
              <a:solidFill>
                <a:schemeClr val="tx1">
                  <a:lumMod val="65000"/>
                  <a:lumOff val="35000"/>
                </a:schemeClr>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68" name="TextBox 67"/>
                <p:cNvSpPr txBox="1"/>
                <p:nvPr/>
              </p:nvSpPr>
              <p:spPr>
                <a:xfrm>
                  <a:off x="7448038" y="1124955"/>
                  <a:ext cx="159684" cy="304404"/>
                </a:xfrm>
                <a:prstGeom prst="rect">
                  <a:avLst/>
                </a:prstGeom>
                <a:noFill/>
                <a:ln>
                  <a:noFill/>
                </a:ln>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75000"/>
                                    <a:lumOff val="25000"/>
                                  </a:schemeClr>
                                </a:solidFill>
                                <a:latin typeface="Cambria Math" panose="02040503050406030204" pitchFamily="18" charset="0"/>
                                <a:cs typeface="Franklin Gothic Book"/>
                              </a:rPr>
                            </m:ctrlPr>
                          </m:accPr>
                          <m:e>
                            <m:r>
                              <a:rPr lang="en-US" sz="1400" b="0" i="1" kern="1000" spc="30" smtClean="0">
                                <a:solidFill>
                                  <a:schemeClr val="tx1">
                                    <a:lumMod val="75000"/>
                                    <a:lumOff val="25000"/>
                                  </a:schemeClr>
                                </a:solidFill>
                                <a:latin typeface="Cambria Math"/>
                                <a:cs typeface="Franklin Gothic Book"/>
                              </a:rPr>
                              <m:t>𝑠</m:t>
                            </m:r>
                          </m:e>
                        </m:acc>
                      </m:oMath>
                    </m:oMathPara>
                  </a14:m>
                  <a:endParaRPr lang="en-US" sz="1400" kern="1000" spc="30" dirty="0" smtClean="0">
                    <a:solidFill>
                      <a:schemeClr val="tx1">
                        <a:lumMod val="75000"/>
                        <a:lumOff val="25000"/>
                      </a:schemeClr>
                    </a:solidFill>
                    <a:latin typeface="Humanst521 Lt BT" panose="020B0402020204020304" pitchFamily="34" charset="0"/>
                    <a:cs typeface="Franklin Gothic Book"/>
                  </a:endParaRPr>
                </a:p>
              </p:txBody>
            </p:sp>
          </mc:Choice>
          <mc:Fallback xmlns="">
            <p:sp>
              <p:nvSpPr>
                <p:cNvPr id="68" name="TextBox 67"/>
                <p:cNvSpPr txBox="1">
                  <a:spLocks noRot="1" noChangeAspect="1" noMove="1" noResize="1" noEditPoints="1" noAdjustHandles="1" noChangeArrowheads="1" noChangeShapeType="1" noTextEdit="1"/>
                </p:cNvSpPr>
                <p:nvPr/>
              </p:nvSpPr>
              <p:spPr>
                <a:xfrm>
                  <a:off x="7448038" y="1124955"/>
                  <a:ext cx="159684" cy="304404"/>
                </a:xfrm>
                <a:prstGeom prst="rect">
                  <a:avLst/>
                </a:prstGeom>
                <a:blipFill>
                  <a:blip r:embed="rId13"/>
                  <a:stretch>
                    <a:fillRect l="-28000" t="-26829" r="-88000"/>
                  </a:stretch>
                </a:blipFill>
                <a:ln>
                  <a:noFill/>
                </a:ln>
              </p:spPr>
              <p:txBody>
                <a:bodyPr/>
                <a:lstStyle/>
                <a:p>
                  <a:r>
                    <a:rPr lang="en-US">
                      <a:noFill/>
                    </a:rPr>
                    <a:t> </a:t>
                  </a:r>
                </a:p>
              </p:txBody>
            </p:sp>
          </mc:Fallback>
        </mc:AlternateContent>
        <p:cxnSp>
          <p:nvCxnSpPr>
            <p:cNvPr id="69" name="Straight Arrow Connector 68"/>
            <p:cNvCxnSpPr/>
            <p:nvPr/>
          </p:nvCxnSpPr>
          <p:spPr bwMode="auto">
            <a:xfrm flipV="1">
              <a:off x="6138197" y="1409105"/>
              <a:ext cx="439916" cy="1"/>
            </a:xfrm>
            <a:prstGeom prst="straightConnector1">
              <a:avLst/>
            </a:prstGeom>
            <a:solidFill>
              <a:schemeClr val="accent1"/>
            </a:solidFill>
            <a:ln w="38100" cap="flat" cmpd="sng" algn="ctr">
              <a:solidFill>
                <a:schemeClr val="tx1">
                  <a:lumMod val="65000"/>
                  <a:lumOff val="35000"/>
                </a:schemeClr>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70" name="TextBox 69"/>
                <p:cNvSpPr txBox="1"/>
                <p:nvPr/>
              </p:nvSpPr>
              <p:spPr>
                <a:xfrm>
                  <a:off x="6243109" y="1085633"/>
                  <a:ext cx="159684" cy="304404"/>
                </a:xfrm>
                <a:prstGeom prst="rect">
                  <a:avLst/>
                </a:prstGeom>
                <a:noFill/>
                <a:ln>
                  <a:noFill/>
                </a:ln>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75000"/>
                                    <a:lumOff val="25000"/>
                                  </a:schemeClr>
                                </a:solidFill>
                                <a:latin typeface="Cambria Math" panose="02040503050406030204" pitchFamily="18" charset="0"/>
                                <a:cs typeface="Franklin Gothic Book"/>
                              </a:rPr>
                            </m:ctrlPr>
                          </m:accPr>
                          <m:e>
                            <m:r>
                              <a:rPr lang="en-US" sz="1400" b="0" i="1" kern="1000" spc="30" smtClean="0">
                                <a:solidFill>
                                  <a:schemeClr val="tx1">
                                    <a:lumMod val="75000"/>
                                    <a:lumOff val="25000"/>
                                  </a:schemeClr>
                                </a:solidFill>
                                <a:latin typeface="Cambria Math"/>
                                <a:cs typeface="Franklin Gothic Book"/>
                              </a:rPr>
                              <m:t>𝑠</m:t>
                            </m:r>
                          </m:e>
                        </m:acc>
                      </m:oMath>
                    </m:oMathPara>
                  </a14:m>
                  <a:endParaRPr lang="en-US" sz="1400" kern="1000" spc="30" dirty="0" smtClean="0">
                    <a:solidFill>
                      <a:schemeClr val="tx1">
                        <a:lumMod val="75000"/>
                        <a:lumOff val="25000"/>
                      </a:schemeClr>
                    </a:solidFill>
                    <a:latin typeface="Humanst521 Lt BT" panose="020B0402020204020304" pitchFamily="34" charset="0"/>
                    <a:cs typeface="Franklin Gothic Book"/>
                  </a:endParaRPr>
                </a:p>
              </p:txBody>
            </p:sp>
          </mc:Choice>
          <mc:Fallback xmlns="">
            <p:sp>
              <p:nvSpPr>
                <p:cNvPr id="70" name="TextBox 69"/>
                <p:cNvSpPr txBox="1">
                  <a:spLocks noRot="1" noChangeAspect="1" noMove="1" noResize="1" noEditPoints="1" noAdjustHandles="1" noChangeArrowheads="1" noChangeShapeType="1" noTextEdit="1"/>
                </p:cNvSpPr>
                <p:nvPr/>
              </p:nvSpPr>
              <p:spPr>
                <a:xfrm>
                  <a:off x="6243109" y="1085633"/>
                  <a:ext cx="159684" cy="304404"/>
                </a:xfrm>
                <a:prstGeom prst="rect">
                  <a:avLst/>
                </a:prstGeom>
                <a:blipFill>
                  <a:blip r:embed="rId14"/>
                  <a:stretch>
                    <a:fillRect l="-26923" t="-26829" r="-84615" b="-2439"/>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 name="Rectangle 7"/>
              <p:cNvSpPr/>
              <p:nvPr/>
            </p:nvSpPr>
            <p:spPr>
              <a:xfrm>
                <a:off x="1417358" y="1620004"/>
                <a:ext cx="822213" cy="329321"/>
              </a:xfrm>
              <a:prstGeom prst="rect">
                <a:avLst/>
              </a:prstGeom>
            </p:spPr>
            <p:txBody>
              <a:bodyPr wrap="none">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i="1" kern="1000" spc="30" smtClean="0">
                          <a:solidFill>
                            <a:srgbClr val="0292D8"/>
                          </a:solidFill>
                          <a:latin typeface="Cambria Math" panose="02040503050406030204" pitchFamily="18" charset="0"/>
                          <a:cs typeface="Franklin Gothic Book"/>
                        </a:rPr>
                        <m:t>𝐵</m:t>
                      </m:r>
                      <m:r>
                        <a:rPr lang="en-US" sz="1400" i="1" kern="1000" spc="30" smtClean="0">
                          <a:solidFill>
                            <a:srgbClr val="0292D8"/>
                          </a:solidFill>
                          <a:latin typeface="Cambria Math" panose="02040503050406030204" pitchFamily="18" charset="0"/>
                          <a:cs typeface="Franklin Gothic Book"/>
                        </a:rPr>
                        <m:t>=</m:t>
                      </m:r>
                      <m:r>
                        <a:rPr lang="en-US" sz="1400" i="1" kern="1000" spc="30" smtClean="0">
                          <a:solidFill>
                            <a:srgbClr val="0292D8"/>
                          </a:solidFill>
                          <a:latin typeface="Cambria Math" panose="02040503050406030204" pitchFamily="18" charset="0"/>
                          <a:cs typeface="Franklin Gothic Book"/>
                        </a:rPr>
                        <m:t>3</m:t>
                      </m:r>
                      <m:r>
                        <a:rPr lang="en-US" sz="1400" i="1" kern="1000" spc="30" smtClean="0">
                          <a:solidFill>
                            <a:srgbClr val="0292D8"/>
                          </a:solidFill>
                          <a:latin typeface="Cambria Math" panose="02040503050406030204" pitchFamily="18" charset="0"/>
                          <a:cs typeface="Franklin Gothic Book"/>
                        </a:rPr>
                        <m:t>𝑇</m:t>
                      </m:r>
                    </m:oMath>
                  </m:oMathPara>
                </a14:m>
                <a:endParaRPr lang="en-US" sz="1400" kern="1000" spc="30" dirty="0">
                  <a:solidFill>
                    <a:srgbClr val="0292D8"/>
                  </a:solidFill>
                  <a:latin typeface="Humanst521 Lt BT" panose="020B0402020204020304" pitchFamily="34" charset="0"/>
                  <a:cs typeface="Franklin Gothic Book"/>
                </a:endParaRPr>
              </a:p>
            </p:txBody>
          </p:sp>
        </mc:Choice>
        <mc:Fallback xmlns="">
          <p:sp>
            <p:nvSpPr>
              <p:cNvPr id="8" name="Rectangle 7"/>
              <p:cNvSpPr>
                <a:spLocks noRot="1" noChangeAspect="1" noMove="1" noResize="1" noEditPoints="1" noAdjustHandles="1" noChangeArrowheads="1" noChangeShapeType="1" noTextEdit="1"/>
              </p:cNvSpPr>
              <p:nvPr/>
            </p:nvSpPr>
            <p:spPr>
              <a:xfrm>
                <a:off x="1417358" y="1620004"/>
                <a:ext cx="822213" cy="329321"/>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2556607" y="4736370"/>
                <a:ext cx="2315890" cy="220381"/>
              </a:xfrm>
              <a:prstGeom prst="rect">
                <a:avLst/>
              </a:prstGeom>
              <a:solidFill>
                <a:schemeClr val="bg1"/>
              </a:solidFill>
            </p:spPr>
            <p:txBody>
              <a:bodyPr wrap="none" lIns="0" tIns="0" rIns="0" bIns="0" rtlCol="0" anchor="t" anchorCtr="0">
                <a:spAutoFit/>
              </a:bodyPr>
              <a:lstStyle/>
              <a:p>
                <a:pPr>
                  <a:lnSpc>
                    <a:spcPct val="110000"/>
                  </a:lnSpc>
                  <a:spcBef>
                    <a:spcPts val="0"/>
                  </a:spcBef>
                </a:pPr>
                <a14:m>
                  <m:oMath xmlns:m="http://schemas.openxmlformats.org/officeDocument/2006/math">
                    <m:sSup>
                      <m:sSupPr>
                        <m:ctrlPr>
                          <a:rPr lang="en-US" sz="1400" b="0" i="1" kern="1000" spc="30" smtClean="0">
                            <a:solidFill>
                              <a:schemeClr val="accent2"/>
                            </a:solidFill>
                            <a:latin typeface="Cambria Math" panose="02040503050406030204" pitchFamily="18" charset="0"/>
                            <a:cs typeface="Franklin Gothic Book"/>
                          </a:rPr>
                        </m:ctrlPr>
                      </m:sSupPr>
                      <m:e>
                        <m:r>
                          <a:rPr lang="en-US" sz="1400" b="0" i="1" kern="1000" spc="30" smtClean="0">
                            <a:solidFill>
                              <a:schemeClr val="accent2"/>
                            </a:solidFill>
                            <a:latin typeface="Cambria Math" panose="02040503050406030204" pitchFamily="18" charset="0"/>
                            <a:cs typeface="Franklin Gothic Book"/>
                          </a:rPr>
                          <m:t>𝜇</m:t>
                        </m:r>
                      </m:e>
                      <m:sup>
                        <m:r>
                          <a:rPr lang="en-US" sz="1400" b="0" i="1" kern="1000" spc="30" smtClean="0">
                            <a:solidFill>
                              <a:schemeClr val="accent2"/>
                            </a:solidFill>
                            <a:latin typeface="Cambria Math" panose="02040503050406030204" pitchFamily="18" charset="0"/>
                            <a:cs typeface="Franklin Gothic Book"/>
                          </a:rPr>
                          <m:t>+</m:t>
                        </m:r>
                      </m:sup>
                    </m:sSup>
                    <m:r>
                      <a:rPr lang="en-US" sz="1400" b="0" i="1" kern="1000" spc="30" smtClean="0">
                        <a:solidFill>
                          <a:schemeClr val="accent2"/>
                        </a:solidFill>
                        <a:latin typeface="Cambria Math" panose="02040503050406030204" pitchFamily="18" charset="0"/>
                        <a:cs typeface="Franklin Gothic Book"/>
                      </a:rPr>
                      <m:t> @ </m:t>
                    </m:r>
                    <m:r>
                      <a:rPr lang="en-US" sz="1400" b="0" i="1" kern="1000" spc="30" smtClean="0">
                        <a:solidFill>
                          <a:schemeClr val="accent2"/>
                        </a:solidFill>
                        <a:latin typeface="Cambria Math" panose="02040503050406030204" pitchFamily="18" charset="0"/>
                        <a:cs typeface="Franklin Gothic Book"/>
                      </a:rPr>
                      <m:t>125</m:t>
                    </m:r>
                    <m:r>
                      <m:rPr>
                        <m:sty m:val="p"/>
                      </m:rPr>
                      <a:rPr lang="en-US" sz="1400" b="0" i="0" kern="1000" spc="30" smtClean="0">
                        <a:solidFill>
                          <a:schemeClr val="accent2"/>
                        </a:solidFill>
                        <a:latin typeface="Cambria Math" panose="02040503050406030204" pitchFamily="18" charset="0"/>
                        <a:cs typeface="Franklin Gothic Book"/>
                      </a:rPr>
                      <m:t>MeV</m:t>
                    </m:r>
                    <m:r>
                      <a:rPr lang="en-US" sz="1400" b="0" i="1" kern="1000" spc="30" smtClean="0">
                        <a:solidFill>
                          <a:schemeClr val="accent2"/>
                        </a:solidFill>
                        <a:latin typeface="Cambria Math" panose="02040503050406030204" pitchFamily="18" charset="0"/>
                        <a:cs typeface="Franklin Gothic Book"/>
                      </a:rPr>
                      <m:t>/</m:t>
                    </m:r>
                    <m:r>
                      <a:rPr lang="en-US" sz="1400" b="0" i="1" kern="1000" spc="30" smtClean="0">
                        <a:solidFill>
                          <a:schemeClr val="accent2"/>
                        </a:solidFill>
                        <a:latin typeface="Cambria Math" panose="02040503050406030204" pitchFamily="18" charset="0"/>
                        <a:cs typeface="Franklin Gothic Book"/>
                      </a:rPr>
                      <m:t>𝑐</m:t>
                    </m:r>
                  </m:oMath>
                </a14:m>
                <a:r>
                  <a:rPr lang="en-US" sz="1400" kern="1000" spc="30" dirty="0" smtClean="0">
                    <a:solidFill>
                      <a:schemeClr val="accent2"/>
                    </a:solidFill>
                    <a:latin typeface="Humanst521 Lt BT" panose="020B0402020204020304" pitchFamily="34" charset="0"/>
                    <a:cs typeface="Franklin Gothic Book"/>
                  </a:rPr>
                  <a:t> or </a:t>
                </a:r>
                <a14:m>
                  <m:oMath xmlns:m="http://schemas.openxmlformats.org/officeDocument/2006/math">
                    <m:r>
                      <a:rPr lang="en-US" sz="1400" i="1" kern="1000" spc="30" dirty="0" smtClean="0">
                        <a:solidFill>
                          <a:schemeClr val="accent2"/>
                        </a:solidFill>
                        <a:latin typeface="Cambria Math" panose="02040503050406030204" pitchFamily="18" charset="0"/>
                        <a:cs typeface="Franklin Gothic Book"/>
                      </a:rPr>
                      <m:t>2</m:t>
                    </m:r>
                    <m:r>
                      <a:rPr lang="en-US" sz="1400" b="0" i="1" kern="1000" spc="30" dirty="0" smtClean="0">
                        <a:solidFill>
                          <a:schemeClr val="accent2"/>
                        </a:solidFill>
                        <a:latin typeface="Cambria Math" panose="02040503050406030204" pitchFamily="18" charset="0"/>
                        <a:cs typeface="Franklin Gothic Book"/>
                      </a:rPr>
                      <m:t>8</m:t>
                    </m:r>
                    <m:r>
                      <m:rPr>
                        <m:sty m:val="p"/>
                      </m:rPr>
                      <a:rPr lang="en-US" sz="1400" kern="1000" spc="30">
                        <a:solidFill>
                          <a:schemeClr val="accent2"/>
                        </a:solidFill>
                        <a:latin typeface="Cambria Math" panose="02040503050406030204" pitchFamily="18" charset="0"/>
                        <a:cs typeface="Franklin Gothic Book"/>
                      </a:rPr>
                      <m:t>MeV</m:t>
                    </m:r>
                    <m:r>
                      <a:rPr lang="en-US" sz="1400" i="1" kern="1000" spc="30">
                        <a:solidFill>
                          <a:schemeClr val="accent2"/>
                        </a:solidFill>
                        <a:latin typeface="Cambria Math" panose="02040503050406030204" pitchFamily="18" charset="0"/>
                        <a:cs typeface="Franklin Gothic Book"/>
                      </a:rPr>
                      <m:t>/</m:t>
                    </m:r>
                    <m:r>
                      <a:rPr lang="en-US" sz="1400" i="1" kern="1000" spc="30">
                        <a:solidFill>
                          <a:schemeClr val="accent2"/>
                        </a:solidFill>
                        <a:latin typeface="Cambria Math" panose="02040503050406030204" pitchFamily="18" charset="0"/>
                        <a:cs typeface="Franklin Gothic Book"/>
                      </a:rPr>
                      <m:t>𝑐</m:t>
                    </m:r>
                  </m:oMath>
                </a14:m>
                <a:endParaRPr lang="en-US" sz="1400" kern="1000" spc="30" dirty="0" err="1" smtClean="0">
                  <a:solidFill>
                    <a:schemeClr val="accent2"/>
                  </a:solidFill>
                  <a:latin typeface="Humanst521 Lt BT" panose="020B0402020204020304" pitchFamily="34" charset="0"/>
                  <a:cs typeface="Franklin Gothic Book"/>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2556607" y="4736370"/>
                <a:ext cx="2315890" cy="220381"/>
              </a:xfrm>
              <a:prstGeom prst="rect">
                <a:avLst/>
              </a:prstGeom>
              <a:blipFill>
                <a:blip r:embed="rId16"/>
                <a:stretch>
                  <a:fillRect l="-2632" t="-22222" r="-1053" b="-50000"/>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802034191"/>
      </p:ext>
    </p:extLst>
  </p:cSld>
  <p:clrMapOvr>
    <a:masterClrMapping/>
  </p:clrMapOvr>
  <p:transition spd="med" advTm="296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par>
                          <p:cTn id="9" fill="hold">
                            <p:stCondLst>
                              <p:cond delay="0"/>
                            </p:stCondLst>
                            <p:childTnLst>
                              <p:par>
                                <p:cTn id="10" presetID="0" presetClass="path" presetSubtype="0" accel="26000" fill="hold" nodeType="afterEffect">
                                  <p:stCondLst>
                                    <p:cond delay="0"/>
                                  </p:stCondLst>
                                  <p:childTnLst>
                                    <p:animMotion origin="layout" path="M 0.00052 -0.00061 L -0.12448 -0.02284 L -0.12448 -0.02284 L -0.12778 -0.02284 " pathEditMode="relative" ptsTypes="AAAA">
                                      <p:cBhvr>
                                        <p:cTn id="11" dur="1500" fill="hold"/>
                                        <p:tgtEl>
                                          <p:spTgt spid="14"/>
                                        </p:tgtEl>
                                        <p:attrNameLst>
                                          <p:attrName>ppt_x</p:attrName>
                                          <p:attrName>ppt_y</p:attrName>
                                        </p:attrNameLst>
                                      </p:cBhvr>
                                    </p:animMotion>
                                  </p:childTnLst>
                                </p:cTn>
                              </p:par>
                              <p:par>
                                <p:cTn id="12" presetID="1" presetClass="entr" presetSubtype="0" fill="hold" grpId="0" nodeType="withEffect">
                                  <p:stCondLst>
                                    <p:cond delay="50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12778 -0.02284 L -0.15538 -0.04537 L -0.09774 -0.09846 L -0.15365 -0.13858 L -0.10278 -0.16975 L -0.15122 -0.20216 L -0.09948 -0.21852 L -0.15538 -0.24228 L -0.10278 -0.24383 L -0.15625 -0.25864 L -0.10278 -0.26883 L -0.15781 -0.27037 L -0.10365 -0.27191 L -0.15625 -0.27624 " pathEditMode="relative" ptsTypes="AAAAAAAAAAAAAA">
                                      <p:cBhvr>
                                        <p:cTn id="17" dur="2000" fill="hold"/>
                                        <p:tgtEl>
                                          <p:spTgt spid="14"/>
                                        </p:tgtEl>
                                        <p:attrNameLst>
                                          <p:attrName>ppt_x</p:attrName>
                                          <p:attrName>ppt_y</p:attrName>
                                        </p:attrNameLst>
                                      </p:cBhvr>
                                    </p:animMotion>
                                  </p:childTnLst>
                                </p:cTn>
                              </p:par>
                              <p:par>
                                <p:cTn id="18" presetID="1" presetClass="entr" presetSubtype="0" fill="hold" nodeType="with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childTnLst>
                                </p:cTn>
                              </p:par>
                              <p:par>
                                <p:cTn id="20" presetID="22"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175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par>
                          <p:cTn id="31" fill="hold">
                            <p:stCondLst>
                              <p:cond delay="0"/>
                            </p:stCondLst>
                            <p:childTnLst>
                              <p:par>
                                <p:cTn id="32" presetID="26" presetClass="emph" presetSubtype="0" fill="hold" nodeType="afterEffect">
                                  <p:stCondLst>
                                    <p:cond delay="250"/>
                                  </p:stCondLst>
                                  <p:childTnLst>
                                    <p:animEffect transition="out" filter="fade">
                                      <p:cBhvr>
                                        <p:cTn id="33" dur="500" tmFilter="0, 0; .2, .5; .8, .5; 1, 0"/>
                                        <p:tgtEl>
                                          <p:spTgt spid="9"/>
                                        </p:tgtEl>
                                      </p:cBhvr>
                                    </p:animEffect>
                                    <p:animScale>
                                      <p:cBhvr>
                                        <p:cTn id="34" dur="250" autoRev="1" fill="hold"/>
                                        <p:tgtEl>
                                          <p:spTgt spid="9"/>
                                        </p:tgtEl>
                                      </p:cBhvr>
                                      <p:by x="105000" y="105000"/>
                                    </p:animScale>
                                  </p:childTnLst>
                                </p:cTn>
                              </p:par>
                            </p:childTnLst>
                          </p:cTn>
                        </p:par>
                        <p:par>
                          <p:cTn id="35" fill="hold">
                            <p:stCondLst>
                              <p:cond delay="750"/>
                            </p:stCondLst>
                            <p:childTnLst>
                              <p:par>
                                <p:cTn id="36" presetID="38" presetClass="path" presetSubtype="0" accel="3000" decel="9000" fill="hold" nodeType="afterEffect">
                                  <p:stCondLst>
                                    <p:cond delay="50"/>
                                  </p:stCondLst>
                                  <p:childTnLst>
                                    <p:animMotion origin="layout" path="M -0.15625 -0.27623 L -0.10052 -0.27561 L -0.15625 -0.275 L -0.10052 -0.27438 L -0.15625 -0.27376 L -0.10052 -0.27314 L -0.15625 -0.27284 L -0.10052 -0.27222 L -0.15625 -0.2716 L -0.10052 -0.27098 L -0.15625 -0.27037 L -0.10052 -0.27006 L -0.15625 -0.26944 L -0.10052 -0.26882 L -0.15625 -0.26821 L -0.10052 -0.26759 L -0.15625 -0.26759 " pathEditMode="relative" rAng="16200000" ptsTypes="AAAAAAAAAAAAAAAAA">
                                      <p:cBhvr>
                                        <p:cTn id="37" dur="1500" fill="hold"/>
                                        <p:tgtEl>
                                          <p:spTgt spid="14"/>
                                        </p:tgtEl>
                                        <p:attrNameLst>
                                          <p:attrName>ppt_x</p:attrName>
                                          <p:attrName>ppt_y</p:attrName>
                                        </p:attrNameLst>
                                      </p:cBhvr>
                                      <p:rCtr x="2778" y="432"/>
                                    </p:animMotion>
                                  </p:childTnLst>
                                </p:cTn>
                              </p:par>
                            </p:childTnLst>
                          </p:cTn>
                        </p:par>
                      </p:childTnLst>
                    </p:cTn>
                  </p:par>
                  <p:par>
                    <p:cTn id="38" fill="hold">
                      <p:stCondLst>
                        <p:cond delay="indefinite"/>
                      </p:stCondLst>
                      <p:childTnLst>
                        <p:par>
                          <p:cTn id="39" fill="hold">
                            <p:stCondLst>
                              <p:cond delay="0"/>
                            </p:stCondLst>
                            <p:childTnLst>
                              <p:par>
                                <p:cTn id="40" presetID="22" presetClass="exit" presetSubtype="8" fill="hold" grpId="0" nodeType="clickEffect">
                                  <p:stCondLst>
                                    <p:cond delay="0"/>
                                  </p:stCondLst>
                                  <p:childTnLst>
                                    <p:animEffect transition="out" filter="wipe(left)">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7">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par>
                          <p:cTn id="47" fill="hold">
                            <p:stCondLst>
                              <p:cond delay="500"/>
                            </p:stCondLst>
                            <p:childTnLst>
                              <p:par>
                                <p:cTn id="48" presetID="26" presetClass="emph" presetSubtype="0" fill="hold" nodeType="afterEffect">
                                  <p:stCondLst>
                                    <p:cond delay="0"/>
                                  </p:stCondLst>
                                  <p:childTnLst>
                                    <p:animEffect transition="out" filter="fade">
                                      <p:cBhvr>
                                        <p:cTn id="49" dur="1000" tmFilter="0, 0; .2, .5; .8, .5; 1, 0"/>
                                        <p:tgtEl>
                                          <p:spTgt spid="32"/>
                                        </p:tgtEl>
                                      </p:cBhvr>
                                    </p:animEffect>
                                    <p:animScale>
                                      <p:cBhvr>
                                        <p:cTn id="50" dur="500" autoRev="1" fill="hold"/>
                                        <p:tgtEl>
                                          <p:spTgt spid="32"/>
                                        </p:tgtEl>
                                      </p:cBhvr>
                                      <p:by x="105000" y="105000"/>
                                    </p:animScale>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7">
                                            <p:txEl>
                                              <p:pRg st="6" end="6"/>
                                            </p:txEl>
                                          </p:spTgt>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nodeType="after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childTnLst>
                          </p:cTn>
                        </p:par>
                        <p:par>
                          <p:cTn id="60" fill="hold">
                            <p:stCondLst>
                              <p:cond delay="0"/>
                            </p:stCondLst>
                            <p:childTnLst>
                              <p:par>
                                <p:cTn id="61" presetID="26" presetClass="emph" presetSubtype="0" fill="hold" nodeType="afterEffect">
                                  <p:stCondLst>
                                    <p:cond delay="0"/>
                                  </p:stCondLst>
                                  <p:childTnLst>
                                    <p:animEffect transition="out" filter="fade">
                                      <p:cBhvr>
                                        <p:cTn id="62" dur="750" tmFilter="0, 0; .2, .5; .8, .5; 1, 0"/>
                                        <p:tgtEl>
                                          <p:spTgt spid="41"/>
                                        </p:tgtEl>
                                      </p:cBhvr>
                                    </p:animEffect>
                                    <p:animScale>
                                      <p:cBhvr>
                                        <p:cTn id="63" dur="375" autoRev="1" fill="hold"/>
                                        <p:tgtEl>
                                          <p:spTgt spid="41"/>
                                        </p:tgtEl>
                                      </p:cBhvr>
                                      <p:by x="105000" y="105000"/>
                                    </p:animScale>
                                  </p:childTnLst>
                                </p:cTn>
                              </p:par>
                            </p:childTnLst>
                          </p:cTn>
                        </p:par>
                        <p:par>
                          <p:cTn id="64" fill="hold">
                            <p:stCondLst>
                              <p:cond delay="750"/>
                            </p:stCondLst>
                            <p:childTnLst>
                              <p:par>
                                <p:cTn id="65" presetID="1" presetClass="exit" presetSubtype="0" fill="hold" nodeType="afterEffect">
                                  <p:stCondLst>
                                    <p:cond delay="250"/>
                                  </p:stCondLst>
                                  <p:childTnLst>
                                    <p:set>
                                      <p:cBhvr>
                                        <p:cTn id="66"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8.7|9.2|2.3|8.3|5.5|5.2"/>
</p:tagLst>
</file>

<file path=ppt/tags/tag2.xml><?xml version="1.0" encoding="utf-8"?>
<p:tagLst xmlns:a="http://schemas.openxmlformats.org/drawingml/2006/main" xmlns:r="http://schemas.openxmlformats.org/officeDocument/2006/relationships" xmlns:p="http://schemas.openxmlformats.org/presentationml/2006/main">
  <p:tag name="TIMING" val="|0.4|0.4|3.9|3.6|7.2"/>
</p:tagLst>
</file>

<file path=ppt/theme/theme1.xml><?xml version="1.0" encoding="utf-8"?>
<a:theme xmlns:a="http://schemas.openxmlformats.org/drawingml/2006/main" name="PSI-Powerpoint-Master Calibri V2">
  <a:themeElements>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fontScheme name="Georgia/Calibri">
      <a:majorFont>
        <a:latin typeface="Georgia"/>
        <a:ea typeface="Arial"/>
        <a:cs typeface="Arial"/>
      </a:majorFont>
      <a:minorFont>
        <a:latin typeface="Calibri"/>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chemeClr val="tx1"/>
            </a:solidFill>
            <a:effectLst/>
            <a:latin typeface="Times" charset="0"/>
          </a:defRPr>
        </a:defPPr>
      </a:lstStyle>
    </a:lnDef>
    <a:txDef>
      <a:spPr>
        <a:noFill/>
      </a:spPr>
      <a:bodyPr wrap="none" lIns="0" tIns="0" rIns="0" bIns="0" rtlCol="0">
        <a:noAutofit/>
      </a:bodyPr>
      <a:lstStyle>
        <a:defPPr eaLnBrk="1" hangingPunct="1">
          <a:lnSpc>
            <a:spcPct val="110000"/>
          </a:lnSpc>
          <a:spcBef>
            <a:spcPct val="0"/>
          </a:spcBef>
          <a:buClr>
            <a:srgbClr val="000000"/>
          </a:buClr>
          <a:defRPr sz="1800" dirty="0" smtClean="0">
            <a:solidFill>
              <a:srgbClr val="000000"/>
            </a:solidFill>
            <a:latin typeface="Humanst521 Lt BT" panose="020B0402020204020304" pitchFamily="34" charset="0"/>
          </a:defRPr>
        </a:defPPr>
      </a:lstStyle>
    </a:txDef>
  </a:objectDefaults>
  <a:extraClrSchemeLst>
    <a:extraClrScheme>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clrMap bg1="lt1" tx1="dk1" bg2="lt2" tx2="dk2" accent1="accent1" accent2="accent2" accent3="accent3" accent4="accent4" accent5="accent5" accent6="accent6" hlink="hlink" folHlink="folHlink"/>
    </a:extraClrScheme>
  </a:extraClrSchemeLst>
  <a:custClrLst>
    <a:custClr name="Grau 100%">
      <a:srgbClr val="505050"/>
    </a:custClr>
    <a:custClr name="Gelb 100%">
      <a:srgbClr val="FDCA00"/>
    </a:custClr>
    <a:custClr name="Orange 100%">
      <a:srgbClr val="EB5B00"/>
    </a:custClr>
    <a:custClr name="Rot 100%">
      <a:srgbClr val="C50006"/>
    </a:custClr>
    <a:custClr name="Braun 100%">
      <a:srgbClr val="85543A"/>
    </a:custClr>
    <a:custClr name="Olivgrün 100%">
      <a:srgbClr val="8F7111"/>
    </a:custClr>
    <a:custClr name="Hellgrün 100%">
      <a:srgbClr val="82911A"/>
    </a:custClr>
    <a:custClr name="Grün 100%">
      <a:srgbClr val="197418"/>
    </a:custClr>
    <a:custClr name="Violet 100%">
      <a:srgbClr val="7C204E"/>
    </a:custClr>
    <a:custClr name="Blau 100%">
      <a:srgbClr val="003B6E"/>
    </a:custClr>
    <a:custClr name="Grau 80%">
      <a:srgbClr val="686868"/>
    </a:custClr>
    <a:custClr name="Gelb 80%">
      <a:srgbClr val="FED43E"/>
    </a:custClr>
    <a:custClr name="Orange 80%">
      <a:srgbClr val="EE7B34"/>
    </a:custClr>
    <a:custClr name="Rot 80%">
      <a:srgbClr val="D04729"/>
    </a:custClr>
    <a:custClr name="Braun 80%">
      <a:srgbClr val="9A7059"/>
    </a:custClr>
    <a:custClr name="Olivgrün 80%">
      <a:srgbClr val="A48841"/>
    </a:custClr>
    <a:custClr name="Hellgrün 80%">
      <a:srgbClr val="9BA34C"/>
    </a:custClr>
    <a:custClr name="Grün 80%">
      <a:srgbClr val="518A42"/>
    </a:custClr>
    <a:custClr name="Violet 80%">
      <a:srgbClr val="914967"/>
    </a:custClr>
    <a:custClr name="Blau 80%">
      <a:srgbClr val="405583"/>
    </a:custClr>
    <a:custClr name="Grau 60%">
      <a:srgbClr val="969696"/>
    </a:custClr>
    <a:custClr name="Gelb 60%">
      <a:srgbClr val="FEDE74"/>
    </a:custClr>
    <a:custClr name="Orange 60%">
      <a:srgbClr val="F29E62"/>
    </a:custClr>
    <a:custClr name="Rot 60%">
      <a:srgbClr val="DA7252"/>
    </a:custClr>
    <a:custClr name="Braun 60%">
      <a:srgbClr val="B2917D"/>
    </a:custClr>
    <a:custClr name="Olivgrün 60%">
      <a:srgbClr val="BAA46A"/>
    </a:custClr>
    <a:custClr name="Hellgrün 60%">
      <a:srgbClr val="B5B874"/>
    </a:custClr>
    <a:custClr name="Grün 60%">
      <a:srgbClr val="7DA569"/>
    </a:custClr>
    <a:custClr name="Violet 60%">
      <a:srgbClr val="AA7084"/>
    </a:custClr>
    <a:custClr name="Blau 60%">
      <a:srgbClr val="69769E"/>
    </a:custClr>
    <a:custClr name="Grau 40%">
      <a:srgbClr val="B9B9B9"/>
    </a:custClr>
    <a:custClr name="Gelb 40%">
      <a:srgbClr val="FFEAA8"/>
    </a:custClr>
    <a:custClr name="Orange 40%">
      <a:srgbClr val="F6C096"/>
    </a:custClr>
    <a:custClr name="Rot 40%">
      <a:srgbClr val="E7A287"/>
    </a:custClr>
    <a:custClr name="Braun 40%">
      <a:srgbClr val="CAB5A6"/>
    </a:custClr>
    <a:custClr name="Olivgrün 40%">
      <a:srgbClr val="D0C19B"/>
    </a:custClr>
    <a:custClr name="Hellgrün 40%">
      <a:srgbClr val="CED0A4"/>
    </a:custClr>
    <a:custClr name="Grün 40%">
      <a:srgbClr val="A8C39A"/>
    </a:custClr>
    <a:custClr name="Violet 40%">
      <a:srgbClr val="C49FAA"/>
    </a:custClr>
    <a:custClr name="Blau 40%">
      <a:srgbClr val="989FBD"/>
    </a:custClr>
    <a:custClr name="Grau 20%">
      <a:srgbClr val="E5E5E5"/>
    </a:custClr>
    <a:custClr name="Gelb 20%">
      <a:srgbClr val="FFF5D6"/>
    </a:custClr>
    <a:custClr name="Orange 20%">
      <a:srgbClr val="FBE1CC"/>
    </a:custClr>
    <a:custClr name="Rot 20%">
      <a:srgbClr val="F3D2C2"/>
    </a:custClr>
    <a:custClr name="Braun 20%">
      <a:srgbClr val="E4D9D2"/>
    </a:custClr>
    <a:custClr name="Olivgrün 20%">
      <a:srgbClr val="E8E1CE"/>
    </a:custClr>
    <a:custClr name="Hellgrün 20%">
      <a:srgbClr val="E7E8D3"/>
    </a:custClr>
    <a:custClr name="Grün 20%">
      <a:srgbClr val="D4E2CE"/>
    </a:custClr>
    <a:custClr name="Violet 20%">
      <a:srgbClr val="E1D0D5"/>
    </a:custClr>
    <a:custClr name="Blau 20%">
      <a:srgbClr val="CBCFDF"/>
    </a:custClr>
  </a:custClrLst>
  <a:extLst>
    <a:ext uri="{05A4C25C-085E-4340-85A3-A5531E510DB2}">
      <thm15:themeFamily xmlns:thm15="http://schemas.microsoft.com/office/thememl/2012/main" name="Presentation2" id="{4F0D116D-BA67-4379-923D-094A3B13A4E4}" vid="{CE61E6D3-71A7-4AD4-80AC-F619466C1625}"/>
    </a:ext>
  </a:ext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themeOverride>
</file>

<file path=ppt/theme/themeOverride2.xml><?xml version="1.0" encoding="utf-8"?>
<a:themeOverride xmlns:a="http://schemas.openxmlformats.org/drawingml/2006/main">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themeOverride>
</file>

<file path=ppt/theme/themeOverride3.xml><?xml version="1.0" encoding="utf-8"?>
<a:themeOverride xmlns:a="http://schemas.openxmlformats.org/drawingml/2006/main">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themeOverride>
</file>

<file path=docProps/app.xml><?xml version="1.0" encoding="utf-8"?>
<Properties xmlns="http://schemas.openxmlformats.org/officeDocument/2006/extended-properties" xmlns:vt="http://schemas.openxmlformats.org/officeDocument/2006/docPropsVTypes">
  <Template>muEDM_Template</Template>
  <TotalTime>0</TotalTime>
  <Words>4845</Words>
  <Application>Microsoft Office PowerPoint</Application>
  <PresentationFormat>On-screen Show (16:9)</PresentationFormat>
  <Paragraphs>546</Paragraphs>
  <Slides>46</Slides>
  <Notes>17</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64" baseType="lpstr">
      <vt:lpstr>Humanst521 Lt BT</vt:lpstr>
      <vt:lpstr>Calibri</vt:lpstr>
      <vt:lpstr>Franklin Gothic Book</vt:lpstr>
      <vt:lpstr>Cambria</vt:lpstr>
      <vt:lpstr>Courier New</vt:lpstr>
      <vt:lpstr>Wingdings</vt:lpstr>
      <vt:lpstr>Arial Narrow</vt:lpstr>
      <vt:lpstr>Cambria Math</vt:lpstr>
      <vt:lpstr>Georgia</vt:lpstr>
      <vt:lpstr>Times</vt:lpstr>
      <vt:lpstr>Symbol</vt:lpstr>
      <vt:lpstr>Times New Roman</vt:lpstr>
      <vt:lpstr>Arial</vt:lpstr>
      <vt:lpstr>Humanst521 BT</vt:lpstr>
      <vt:lpstr>MS PGothic</vt:lpstr>
      <vt:lpstr>Rockwell</vt:lpstr>
      <vt:lpstr>PSI-Powerpoint-Master Calibri V2</vt:lpstr>
      <vt:lpstr>Equation</vt:lpstr>
      <vt:lpstr>Search for a muon EDM  </vt:lpstr>
      <vt:lpstr>CP violation &amp; edm</vt:lpstr>
      <vt:lpstr>Lepton form factors and dipole moments</vt:lpstr>
      <vt:lpstr>General limits on μEDM</vt:lpstr>
      <vt:lpstr>Muon dipole moments and frequencies</vt:lpstr>
      <vt:lpstr>Muon dipole moments –freezing the spin at PSI</vt:lpstr>
      <vt:lpstr>PowerPoint Presentation</vt:lpstr>
      <vt:lpstr>The general experimental idea</vt:lpstr>
      <vt:lpstr>Search for a muon EDM using the frozen-spin technique with longitudinal injection</vt:lpstr>
      <vt:lpstr>A search for a μEDM at PSI</vt:lpstr>
      <vt:lpstr>A phased approached </vt:lpstr>
      <vt:lpstr>Injection and statistical sensitivity</vt:lpstr>
      <vt:lpstr>The muEDM phase I on piE1</vt:lpstr>
      <vt:lpstr>Muon entrance trigger </vt:lpstr>
      <vt:lpstr>Muon Tracking Detectors</vt:lpstr>
      <vt:lpstr>Radial magnetic field pulse to kick muons</vt:lpstr>
      <vt:lpstr>Positron detection – figure of merit </vt:lpstr>
      <vt:lpstr>Positron Detection for g-2</vt:lpstr>
      <vt:lpstr>Positron Detection for EDM</vt:lpstr>
      <vt:lpstr>muEDM/(g-2)  needs in the future</vt:lpstr>
      <vt:lpstr>g-2 at PSI? </vt:lpstr>
      <vt:lpstr>Conclusions and Outlook </vt:lpstr>
      <vt:lpstr>The Collaboration </vt:lpstr>
      <vt:lpstr>Backup</vt:lpstr>
      <vt:lpstr>PowerPoint Presentation</vt:lpstr>
      <vt:lpstr>HIPA – high intensity proton accelerator</vt:lpstr>
      <vt:lpstr>Muon Entrance Monitor</vt:lpstr>
      <vt:lpstr>Storage and injection</vt:lpstr>
      <vt:lpstr>Tuning the electric field to the frozen-spin condition</vt:lpstr>
      <vt:lpstr>Silicon strip detector for g-2 detection</vt:lpstr>
      <vt:lpstr>Scintillating fiber detector for EDM-signal</vt:lpstr>
      <vt:lpstr>Surface muons for phase-1</vt:lpstr>
      <vt:lpstr>Systematic studies (example)</vt:lpstr>
      <vt:lpstr>Sources of Ey field: conical central electrode</vt:lpstr>
      <vt:lpstr>Geometric phases, and non-uniformities</vt:lpstr>
      <vt:lpstr>Detection efficiency asymmetry</vt:lpstr>
      <vt:lpstr>Constraints on the total detection efficiency</vt:lpstr>
      <vt:lpstr>Systematic study - overview</vt:lpstr>
      <vt:lpstr>Going from phase I to phase II</vt:lpstr>
      <vt:lpstr>The collaboration</vt:lpstr>
      <vt:lpstr>Conclusions and outlook</vt:lpstr>
      <vt:lpstr>PowerPoint Presentation</vt:lpstr>
      <vt:lpstr>Finding New Physics with Flavor</vt:lpstr>
      <vt:lpstr>Fine-Tuning?</vt:lpstr>
      <vt:lpstr>Eddy current damping of magnetic pulse</vt:lpstr>
      <vt:lpstr>Multiple scattering measurement on carbon</vt:lpstr>
    </vt:vector>
  </TitlesOfParts>
  <Company>PSI - Paul Scherrer Institut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Search for a muon EDM</dc:title>
  <dc:creator>Schmidt-Wellenburg Philipp</dc:creator>
  <cp:lastModifiedBy>Schmidt-Wellenburg Philipp</cp:lastModifiedBy>
  <cp:revision>121</cp:revision>
  <cp:lastPrinted>2015-09-30T13:23:15Z</cp:lastPrinted>
  <dcterms:created xsi:type="dcterms:W3CDTF">2023-01-18T08:01:43Z</dcterms:created>
  <dcterms:modified xsi:type="dcterms:W3CDTF">2023-05-30T06:14:21Z</dcterms:modified>
</cp:coreProperties>
</file>