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80" r:id="rId3"/>
    <p:sldId id="281" r:id="rId4"/>
    <p:sldId id="257" r:id="rId5"/>
    <p:sldId id="289" r:id="rId6"/>
    <p:sldId id="277" r:id="rId7"/>
    <p:sldId id="286" r:id="rId8"/>
    <p:sldId id="284" r:id="rId9"/>
    <p:sldId id="258" r:id="rId10"/>
    <p:sldId id="293" r:id="rId11"/>
    <p:sldId id="294" r:id="rId12"/>
    <p:sldId id="279" r:id="rId13"/>
    <p:sldId id="259" r:id="rId14"/>
    <p:sldId id="282" r:id="rId15"/>
    <p:sldId id="261" r:id="rId16"/>
    <p:sldId id="278" r:id="rId17"/>
    <p:sldId id="260" r:id="rId18"/>
    <p:sldId id="269" r:id="rId19"/>
    <p:sldId id="272" r:id="rId20"/>
    <p:sldId id="274" r:id="rId21"/>
    <p:sldId id="283" r:id="rId22"/>
    <p:sldId id="276" r:id="rId23"/>
    <p:sldId id="270" r:id="rId24"/>
    <p:sldId id="271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7152-76A4-4250-A735-EAED558C03DB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ABEAC-84DB-478A-AB12-77A49F8B7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09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A5D7-8CEB-4970-953A-1CC224EB63DC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48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A91C-EE5C-4127-8306-4805D877DDA2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9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E748-D832-45C6-AF8C-0104B4A74772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46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145-9E90-47C1-9927-BAAC44658478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81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79B2-EF07-4118-A2F9-FEF4ACA1A0E3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45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0C67-A6E1-4D27-90E3-EC2463AC849D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41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FA9B-94B4-41BF-84C3-79E70A51B9BD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73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F40B-78A0-40D3-A8D3-FC30727C2F22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00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34CE-3D12-41A6-9728-6E70A344683E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61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90CF-A712-4AD8-BA40-2C2D688FA1CE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47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C9E3-5B83-4950-A14C-70F550019E92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8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B299-89C7-49BB-B719-C50F5BB3C53B}" type="datetime1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C218B-8D0C-47D5-9EE6-2506C39472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49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75048F-BDD3-408C-5414-7084677E1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77078"/>
            <a:ext cx="7772400" cy="2387600"/>
          </a:xfrm>
        </p:spPr>
        <p:txBody>
          <a:bodyPr/>
          <a:lstStyle/>
          <a:p>
            <a:r>
              <a:rPr kumimoji="1" lang="en-US" altLang="ja-JP" dirty="0"/>
              <a:t>Muon cooling at J-PARC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7AEAA7-40AF-F023-DE4D-13AE5DC04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S. Kamioka </a:t>
            </a:r>
          </a:p>
          <a:p>
            <a:r>
              <a:rPr lang="en-US" altLang="ja-JP" dirty="0"/>
              <a:t>KEK, IPNS</a:t>
            </a:r>
          </a:p>
          <a:p>
            <a:r>
              <a:rPr kumimoji="1" lang="en-US" altLang="ja-JP" dirty="0"/>
              <a:t>Muon4Future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89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4BF9DD-4777-832D-D522-2E04C3CD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Resonant multi-photon ionization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812532-2AFF-8EB5-2B34-1B1CDBFF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16" y="1256460"/>
            <a:ext cx="9286745" cy="4351338"/>
          </a:xfrm>
        </p:spPr>
        <p:txBody>
          <a:bodyPr/>
          <a:lstStyle/>
          <a:p>
            <a:r>
              <a:rPr lang="en-US" altLang="ja-JP" b="1" dirty="0"/>
              <a:t>I</a:t>
            </a:r>
            <a:r>
              <a:rPr kumimoji="1" lang="en-US" altLang="ja-JP" b="1" dirty="0"/>
              <a:t>onization of muonium directly from its ground state is very difficult.</a:t>
            </a:r>
          </a:p>
          <a:p>
            <a:pPr lvl="1"/>
            <a:r>
              <a:rPr lang="en-US" altLang="ja-JP" dirty="0"/>
              <a:t>No </a:t>
            </a:r>
            <a:r>
              <a:rPr kumimoji="1" lang="en-US" altLang="ja-JP" dirty="0"/>
              <a:t>intense </a:t>
            </a:r>
            <a:r>
              <a:rPr lang="en-US" altLang="ja-JP" dirty="0"/>
              <a:t>13.6eV light source exists. 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Mu is once excited to its higher energy state, then it is ionized. </a:t>
            </a:r>
          </a:p>
          <a:p>
            <a:pPr lvl="1"/>
            <a:r>
              <a:rPr lang="en-US" altLang="ja-JP" dirty="0"/>
              <a:t>Mu excitation w/ VUV or DUV pulse and ionization using UV pulse.</a:t>
            </a:r>
          </a:p>
          <a:p>
            <a:pPr lvl="1"/>
            <a:r>
              <a:rPr kumimoji="1" lang="en-US" altLang="ja-JP" dirty="0"/>
              <a:t>Feasible as excitation is mu</a:t>
            </a:r>
            <a:r>
              <a:rPr lang="en-US" altLang="ja-JP" dirty="0"/>
              <a:t>ch efficient + longer wavelength.</a:t>
            </a:r>
            <a:endParaRPr kumimoji="1" lang="en-US" altLang="ja-JP" dirty="0"/>
          </a:p>
          <a:p>
            <a:r>
              <a:rPr lang="en-US" altLang="ja-JP" dirty="0"/>
              <a:t>Two development: 1S</a:t>
            </a:r>
            <a:r>
              <a:rPr lang="ja-JP" altLang="en-US"/>
              <a:t>→</a:t>
            </a:r>
            <a:r>
              <a:rPr lang="en-US" altLang="ja-JP" dirty="0"/>
              <a:t>2P</a:t>
            </a:r>
            <a:r>
              <a:rPr lang="ja-JP" altLang="en-US"/>
              <a:t>→</a:t>
            </a:r>
            <a:r>
              <a:rPr lang="en-US" altLang="ja-JP" dirty="0"/>
              <a:t>unbound &amp; 1S</a:t>
            </a:r>
            <a:r>
              <a:rPr lang="ja-JP" altLang="en-US"/>
              <a:t>→</a:t>
            </a:r>
            <a:r>
              <a:rPr lang="en-US" altLang="ja-JP" dirty="0"/>
              <a:t>2S</a:t>
            </a:r>
            <a:r>
              <a:rPr lang="ja-JP" altLang="en-US"/>
              <a:t>→</a:t>
            </a:r>
            <a:r>
              <a:rPr lang="en-US" altLang="ja-JP" dirty="0"/>
              <a:t>Unbound.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065707-514F-44F9-D070-E1842388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10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737270B-CD93-BC7B-113C-83F29EBB5866}"/>
              </a:ext>
            </a:extLst>
          </p:cNvPr>
          <p:cNvCxnSpPr>
            <a:cxnSpLocks/>
          </p:cNvCxnSpPr>
          <p:nvPr/>
        </p:nvCxnSpPr>
        <p:spPr>
          <a:xfrm>
            <a:off x="1309817" y="6521421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EEF231E-7A9A-5742-C200-8BEE767CE5BC}"/>
              </a:ext>
            </a:extLst>
          </p:cNvPr>
          <p:cNvCxnSpPr>
            <a:cxnSpLocks/>
          </p:cNvCxnSpPr>
          <p:nvPr/>
        </p:nvCxnSpPr>
        <p:spPr>
          <a:xfrm>
            <a:off x="1309817" y="3937946"/>
            <a:ext cx="144574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4D9BFE-D489-D898-84D4-8160ABBBCAFE}"/>
              </a:ext>
            </a:extLst>
          </p:cNvPr>
          <p:cNvSpPr txBox="1"/>
          <p:nvPr/>
        </p:nvSpPr>
        <p:spPr>
          <a:xfrm>
            <a:off x="125916" y="6314144"/>
            <a:ext cx="116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1S state</a:t>
            </a:r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F9B50B-1702-4AD0-B5C9-D485CEA946C5}"/>
              </a:ext>
            </a:extLst>
          </p:cNvPr>
          <p:cNvSpPr txBox="1"/>
          <p:nvPr/>
        </p:nvSpPr>
        <p:spPr>
          <a:xfrm>
            <a:off x="125916" y="3737891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Unbound</a:t>
            </a:r>
            <a:endParaRPr kumimoji="1" lang="ja-JP" altLang="en-US" sz="200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4349DED-86AA-3823-1A67-C6F635E04A69}"/>
              </a:ext>
            </a:extLst>
          </p:cNvPr>
          <p:cNvCxnSpPr>
            <a:cxnSpLocks/>
          </p:cNvCxnSpPr>
          <p:nvPr/>
        </p:nvCxnSpPr>
        <p:spPr>
          <a:xfrm flipV="1">
            <a:off x="1946190" y="4051502"/>
            <a:ext cx="0" cy="2383420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576DE2-6B49-4550-A255-34BFD2B6A280}"/>
              </a:ext>
            </a:extLst>
          </p:cNvPr>
          <p:cNvSpPr txBox="1"/>
          <p:nvPr/>
        </p:nvSpPr>
        <p:spPr>
          <a:xfrm>
            <a:off x="704760" y="464766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91nm</a:t>
            </a:r>
            <a:endParaRPr kumimoji="1" lang="ja-JP" altLang="en-US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9152CD-CE31-89F4-2BF8-0AAE2E5E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092" y="5181923"/>
            <a:ext cx="795302" cy="7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07EF61C-BDDB-2890-8994-35AC840187C2}"/>
              </a:ext>
            </a:extLst>
          </p:cNvPr>
          <p:cNvSpPr txBox="1"/>
          <p:nvPr/>
        </p:nvSpPr>
        <p:spPr>
          <a:xfrm rot="20160083">
            <a:off x="239815" y="4915462"/>
            <a:ext cx="2822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Very difficult</a:t>
            </a:r>
            <a:endParaRPr kumimoji="1" lang="ja-JP" altLang="en-US" sz="4000">
              <a:solidFill>
                <a:srgbClr val="FF0000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0B13AF2-2525-6738-3E3D-91B140DFA8F9}"/>
              </a:ext>
            </a:extLst>
          </p:cNvPr>
          <p:cNvCxnSpPr>
            <a:cxnSpLocks/>
          </p:cNvCxnSpPr>
          <p:nvPr/>
        </p:nvCxnSpPr>
        <p:spPr>
          <a:xfrm>
            <a:off x="4268116" y="6500379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60454DC-8E72-B53A-F7BA-B275A38226DC}"/>
              </a:ext>
            </a:extLst>
          </p:cNvPr>
          <p:cNvCxnSpPr>
            <a:cxnSpLocks/>
          </p:cNvCxnSpPr>
          <p:nvPr/>
        </p:nvCxnSpPr>
        <p:spPr>
          <a:xfrm>
            <a:off x="4268116" y="3916904"/>
            <a:ext cx="144574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AEAE7A-A97B-D285-062F-4273E5E75D9E}"/>
              </a:ext>
            </a:extLst>
          </p:cNvPr>
          <p:cNvSpPr txBox="1"/>
          <p:nvPr/>
        </p:nvSpPr>
        <p:spPr>
          <a:xfrm>
            <a:off x="3084215" y="6293102"/>
            <a:ext cx="116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1S state</a:t>
            </a:r>
            <a:endParaRPr kumimoji="1" lang="ja-JP" altLang="en-US" sz="2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44C3A92-F02E-9488-A812-7D02D1209282}"/>
              </a:ext>
            </a:extLst>
          </p:cNvPr>
          <p:cNvSpPr txBox="1"/>
          <p:nvPr/>
        </p:nvSpPr>
        <p:spPr>
          <a:xfrm>
            <a:off x="3084215" y="3716849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Unbound</a:t>
            </a:r>
            <a:endParaRPr kumimoji="1" lang="ja-JP" altLang="en-US" sz="200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7FF2966-6EE4-C730-294B-00147227CE95}"/>
              </a:ext>
            </a:extLst>
          </p:cNvPr>
          <p:cNvCxnSpPr>
            <a:cxnSpLocks/>
          </p:cNvCxnSpPr>
          <p:nvPr/>
        </p:nvCxnSpPr>
        <p:spPr>
          <a:xfrm flipV="1">
            <a:off x="4904489" y="4647669"/>
            <a:ext cx="0" cy="1766211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788F8101-B666-FC59-4C70-99B2BCCF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079" y="3888165"/>
            <a:ext cx="795302" cy="7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4C53FDB-78A5-2A2C-6A95-2D4032693284}"/>
              </a:ext>
            </a:extLst>
          </p:cNvPr>
          <p:cNvCxnSpPr>
            <a:cxnSpLocks/>
          </p:cNvCxnSpPr>
          <p:nvPr/>
        </p:nvCxnSpPr>
        <p:spPr>
          <a:xfrm>
            <a:off x="4229547" y="4594400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55A96CD-48BA-C726-E663-68F435BEFB94}"/>
              </a:ext>
            </a:extLst>
          </p:cNvPr>
          <p:cNvSpPr txBox="1"/>
          <p:nvPr/>
        </p:nvSpPr>
        <p:spPr>
          <a:xfrm>
            <a:off x="3084215" y="4392183"/>
            <a:ext cx="118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2P state</a:t>
            </a:r>
            <a:endParaRPr kumimoji="1" lang="ja-JP" altLang="en-US" sz="240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2593C50-0E69-EB7C-CD0B-210BD37D9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930" y="5633222"/>
            <a:ext cx="795302" cy="7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6658107-F5F7-8D48-558A-BBFF0DFE5695}"/>
              </a:ext>
            </a:extLst>
          </p:cNvPr>
          <p:cNvCxnSpPr>
            <a:cxnSpLocks/>
          </p:cNvCxnSpPr>
          <p:nvPr/>
        </p:nvCxnSpPr>
        <p:spPr>
          <a:xfrm flipV="1">
            <a:off x="4904489" y="3937946"/>
            <a:ext cx="0" cy="656454"/>
          </a:xfrm>
          <a:prstGeom prst="straightConnector1">
            <a:avLst/>
          </a:prstGeom>
          <a:ln w="476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0C35AE-8D34-FF18-0F17-922A1E4023A6}"/>
              </a:ext>
            </a:extLst>
          </p:cNvPr>
          <p:cNvSpPr txBox="1"/>
          <p:nvPr/>
        </p:nvSpPr>
        <p:spPr>
          <a:xfrm>
            <a:off x="3767536" y="587922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122nm</a:t>
            </a:r>
            <a:endParaRPr kumimoji="1" lang="ja-JP" altLang="en-US" sz="24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2FF618-7FA2-5DA1-804D-C2CE6D60150E}"/>
              </a:ext>
            </a:extLst>
          </p:cNvPr>
          <p:cNvSpPr txBox="1"/>
          <p:nvPr/>
        </p:nvSpPr>
        <p:spPr>
          <a:xfrm>
            <a:off x="3760025" y="406736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355nm</a:t>
            </a:r>
            <a:endParaRPr kumimoji="1" lang="ja-JP" altLang="en-US" sz="240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0D032A0-28DC-065E-C12A-E5C3FB3A4257}"/>
              </a:ext>
            </a:extLst>
          </p:cNvPr>
          <p:cNvCxnSpPr>
            <a:cxnSpLocks/>
          </p:cNvCxnSpPr>
          <p:nvPr/>
        </p:nvCxnSpPr>
        <p:spPr>
          <a:xfrm>
            <a:off x="7311171" y="6499945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30E037A-8F0A-CA3A-3D20-6D26C5966F7C}"/>
              </a:ext>
            </a:extLst>
          </p:cNvPr>
          <p:cNvCxnSpPr>
            <a:cxnSpLocks/>
          </p:cNvCxnSpPr>
          <p:nvPr/>
        </p:nvCxnSpPr>
        <p:spPr>
          <a:xfrm>
            <a:off x="7311171" y="3916470"/>
            <a:ext cx="144574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C723D8D-9028-33FE-5C16-31D56866BCA7}"/>
              </a:ext>
            </a:extLst>
          </p:cNvPr>
          <p:cNvSpPr txBox="1"/>
          <p:nvPr/>
        </p:nvSpPr>
        <p:spPr>
          <a:xfrm>
            <a:off x="6127270" y="6292668"/>
            <a:ext cx="116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1S state</a:t>
            </a:r>
            <a:endParaRPr kumimoji="1" lang="ja-JP" altLang="en-US" sz="240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E7DF58A-44DB-886A-3FFF-0CE788276481}"/>
              </a:ext>
            </a:extLst>
          </p:cNvPr>
          <p:cNvSpPr txBox="1"/>
          <p:nvPr/>
        </p:nvSpPr>
        <p:spPr>
          <a:xfrm>
            <a:off x="6127270" y="3716415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Unbound</a:t>
            </a:r>
            <a:endParaRPr kumimoji="1" lang="ja-JP" altLang="en-US" sz="200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0D0C85B-85F4-7DCD-236B-83E57386246D}"/>
              </a:ext>
            </a:extLst>
          </p:cNvPr>
          <p:cNvCxnSpPr>
            <a:cxnSpLocks/>
          </p:cNvCxnSpPr>
          <p:nvPr/>
        </p:nvCxnSpPr>
        <p:spPr>
          <a:xfrm flipV="1">
            <a:off x="7947544" y="4647235"/>
            <a:ext cx="0" cy="1766211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>
            <a:extLst>
              <a:ext uri="{FF2B5EF4-FFF2-40B4-BE49-F238E27FC236}">
                <a16:creationId xmlns:a16="http://schemas.microsoft.com/office/drawing/2014/main" id="{43A46805-4A41-9F80-E1D3-FC64A641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134" y="3887731"/>
            <a:ext cx="640863" cy="6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C48BE39-CC66-8E97-B1E4-FB9B922EB944}"/>
              </a:ext>
            </a:extLst>
          </p:cNvPr>
          <p:cNvCxnSpPr>
            <a:cxnSpLocks/>
          </p:cNvCxnSpPr>
          <p:nvPr/>
        </p:nvCxnSpPr>
        <p:spPr>
          <a:xfrm>
            <a:off x="7272602" y="4593966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22F9B5F-978B-DB2B-F7C7-369E157F1A1E}"/>
              </a:ext>
            </a:extLst>
          </p:cNvPr>
          <p:cNvSpPr txBox="1"/>
          <p:nvPr/>
        </p:nvSpPr>
        <p:spPr>
          <a:xfrm>
            <a:off x="6127270" y="4391749"/>
            <a:ext cx="116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2S state</a:t>
            </a:r>
            <a:endParaRPr kumimoji="1" lang="ja-JP" altLang="en-US" sz="240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C2ADCC7-AA34-2CFB-3CF4-A570F45E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741" y="5799076"/>
            <a:ext cx="541090" cy="5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ED44795-B5A0-C75E-93C5-0C2B06332B7F}"/>
              </a:ext>
            </a:extLst>
          </p:cNvPr>
          <p:cNvSpPr txBox="1"/>
          <p:nvPr/>
        </p:nvSpPr>
        <p:spPr>
          <a:xfrm>
            <a:off x="6810590" y="580623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244nm</a:t>
            </a:r>
            <a:endParaRPr kumimoji="1" lang="ja-JP" altLang="en-US" sz="240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109395F-C192-D6E3-DEFD-E189E8D8937B}"/>
              </a:ext>
            </a:extLst>
          </p:cNvPr>
          <p:cNvSpPr txBox="1"/>
          <p:nvPr/>
        </p:nvSpPr>
        <p:spPr>
          <a:xfrm>
            <a:off x="6803080" y="406693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244 nm</a:t>
            </a:r>
            <a:endParaRPr kumimoji="1" lang="ja-JP" altLang="en-US" sz="240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1DD00E7C-8E59-8615-B00C-6AD2A57A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0456" y="5978912"/>
            <a:ext cx="573469" cy="5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53F3EB6-3AD2-D082-530D-17A009E00401}"/>
              </a:ext>
            </a:extLst>
          </p:cNvPr>
          <p:cNvCxnSpPr>
            <a:cxnSpLocks/>
          </p:cNvCxnSpPr>
          <p:nvPr/>
        </p:nvCxnSpPr>
        <p:spPr>
          <a:xfrm flipV="1">
            <a:off x="7947544" y="3916470"/>
            <a:ext cx="0" cy="704526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C4A64CF-8615-B480-18B3-8F9681C6F93B}"/>
              </a:ext>
            </a:extLst>
          </p:cNvPr>
          <p:cNvSpPr txBox="1"/>
          <p:nvPr/>
        </p:nvSpPr>
        <p:spPr>
          <a:xfrm rot="20160083">
            <a:off x="3915418" y="4625363"/>
            <a:ext cx="1921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Plan. A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Most efficient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42AAF7E-BF1B-A293-CBBF-5D317ADF36F4}"/>
              </a:ext>
            </a:extLst>
          </p:cNvPr>
          <p:cNvSpPr txBox="1"/>
          <p:nvPr/>
        </p:nvSpPr>
        <p:spPr>
          <a:xfrm rot="20160083">
            <a:off x="7034152" y="4550982"/>
            <a:ext cx="18267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Plan. B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+ Useful for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spectroscopy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4BF9DD-4777-832D-D522-2E04C3CD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Resonant multi-photon ionization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812532-2AFF-8EB5-2B34-1B1CDBFF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16" y="1256460"/>
            <a:ext cx="9286745" cy="4351338"/>
          </a:xfrm>
        </p:spPr>
        <p:txBody>
          <a:bodyPr/>
          <a:lstStyle/>
          <a:p>
            <a:r>
              <a:rPr lang="en-US" altLang="ja-JP" b="1" dirty="0"/>
              <a:t>I</a:t>
            </a:r>
            <a:r>
              <a:rPr kumimoji="1" lang="en-US" altLang="ja-JP" b="1" dirty="0"/>
              <a:t>onization of muonium directly from its ground state is very difficult.</a:t>
            </a:r>
          </a:p>
          <a:p>
            <a:pPr lvl="1"/>
            <a:r>
              <a:rPr lang="en-US" altLang="ja-JP" dirty="0"/>
              <a:t>No </a:t>
            </a:r>
            <a:r>
              <a:rPr kumimoji="1" lang="en-US" altLang="ja-JP" dirty="0"/>
              <a:t>intense </a:t>
            </a:r>
            <a:r>
              <a:rPr lang="en-US" altLang="ja-JP" dirty="0"/>
              <a:t>13.6eV light source exists. 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Mu is once excited to its higher energy state, then it is ionized. </a:t>
            </a:r>
          </a:p>
          <a:p>
            <a:pPr lvl="1"/>
            <a:r>
              <a:rPr lang="en-US" altLang="ja-JP" dirty="0"/>
              <a:t>Mu excitation w/ VUV or DUV pulse and ionization using UV pulse.</a:t>
            </a:r>
          </a:p>
          <a:p>
            <a:pPr lvl="1"/>
            <a:r>
              <a:rPr kumimoji="1" lang="en-US" altLang="ja-JP" dirty="0"/>
              <a:t>Feasible as excitation is mu</a:t>
            </a:r>
            <a:r>
              <a:rPr lang="en-US" altLang="ja-JP" dirty="0"/>
              <a:t>ch efficient + longer wavelength.</a:t>
            </a:r>
            <a:endParaRPr kumimoji="1" lang="en-US" altLang="ja-JP" dirty="0"/>
          </a:p>
          <a:p>
            <a:r>
              <a:rPr lang="en-US" altLang="ja-JP" dirty="0"/>
              <a:t>Two development: 1S</a:t>
            </a:r>
            <a:r>
              <a:rPr lang="ja-JP" altLang="en-US"/>
              <a:t>→</a:t>
            </a:r>
            <a:r>
              <a:rPr lang="en-US" altLang="ja-JP" dirty="0"/>
              <a:t>2P</a:t>
            </a:r>
            <a:r>
              <a:rPr lang="ja-JP" altLang="en-US"/>
              <a:t>→</a:t>
            </a:r>
            <a:r>
              <a:rPr lang="en-US" altLang="ja-JP" dirty="0"/>
              <a:t>unbound &amp; 1S</a:t>
            </a:r>
            <a:r>
              <a:rPr lang="ja-JP" altLang="en-US"/>
              <a:t>→</a:t>
            </a:r>
            <a:r>
              <a:rPr lang="en-US" altLang="ja-JP" dirty="0"/>
              <a:t>2S</a:t>
            </a:r>
            <a:r>
              <a:rPr lang="ja-JP" altLang="en-US"/>
              <a:t>→</a:t>
            </a:r>
            <a:r>
              <a:rPr lang="en-US" altLang="ja-JP" dirty="0"/>
              <a:t>Unbound.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065707-514F-44F9-D070-E1842388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737270B-CD93-BC7B-113C-83F29EBB5866}"/>
              </a:ext>
            </a:extLst>
          </p:cNvPr>
          <p:cNvCxnSpPr>
            <a:cxnSpLocks/>
          </p:cNvCxnSpPr>
          <p:nvPr/>
        </p:nvCxnSpPr>
        <p:spPr>
          <a:xfrm>
            <a:off x="1309817" y="6521421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EEF231E-7A9A-5742-C200-8BEE767CE5BC}"/>
              </a:ext>
            </a:extLst>
          </p:cNvPr>
          <p:cNvCxnSpPr>
            <a:cxnSpLocks/>
          </p:cNvCxnSpPr>
          <p:nvPr/>
        </p:nvCxnSpPr>
        <p:spPr>
          <a:xfrm>
            <a:off x="1309817" y="3937946"/>
            <a:ext cx="144574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4D9BFE-D489-D898-84D4-8160ABBBCAFE}"/>
              </a:ext>
            </a:extLst>
          </p:cNvPr>
          <p:cNvSpPr txBox="1"/>
          <p:nvPr/>
        </p:nvSpPr>
        <p:spPr>
          <a:xfrm>
            <a:off x="125916" y="6314144"/>
            <a:ext cx="116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1S state</a:t>
            </a:r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F9B50B-1702-4AD0-B5C9-D485CEA946C5}"/>
              </a:ext>
            </a:extLst>
          </p:cNvPr>
          <p:cNvSpPr txBox="1"/>
          <p:nvPr/>
        </p:nvSpPr>
        <p:spPr>
          <a:xfrm>
            <a:off x="125916" y="3737891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Unbound</a:t>
            </a:r>
            <a:endParaRPr kumimoji="1" lang="ja-JP" altLang="en-US" sz="200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4349DED-86AA-3823-1A67-C6F635E04A69}"/>
              </a:ext>
            </a:extLst>
          </p:cNvPr>
          <p:cNvCxnSpPr>
            <a:cxnSpLocks/>
          </p:cNvCxnSpPr>
          <p:nvPr/>
        </p:nvCxnSpPr>
        <p:spPr>
          <a:xfrm flipV="1">
            <a:off x="1946190" y="4051502"/>
            <a:ext cx="0" cy="2383420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576DE2-6B49-4550-A255-34BFD2B6A280}"/>
              </a:ext>
            </a:extLst>
          </p:cNvPr>
          <p:cNvSpPr txBox="1"/>
          <p:nvPr/>
        </p:nvSpPr>
        <p:spPr>
          <a:xfrm>
            <a:off x="704760" y="464766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91nm</a:t>
            </a:r>
            <a:endParaRPr kumimoji="1" lang="ja-JP" altLang="en-US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9152CD-CE31-89F4-2BF8-0AAE2E5E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092" y="5181923"/>
            <a:ext cx="795302" cy="7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07EF61C-BDDB-2890-8994-35AC840187C2}"/>
              </a:ext>
            </a:extLst>
          </p:cNvPr>
          <p:cNvSpPr txBox="1"/>
          <p:nvPr/>
        </p:nvSpPr>
        <p:spPr>
          <a:xfrm rot="20160083">
            <a:off x="239815" y="4915462"/>
            <a:ext cx="2822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Very difficult</a:t>
            </a:r>
            <a:endParaRPr kumimoji="1" lang="ja-JP" altLang="en-US" sz="4000">
              <a:solidFill>
                <a:srgbClr val="FF0000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0B13AF2-2525-6738-3E3D-91B140DFA8F9}"/>
              </a:ext>
            </a:extLst>
          </p:cNvPr>
          <p:cNvCxnSpPr>
            <a:cxnSpLocks/>
          </p:cNvCxnSpPr>
          <p:nvPr/>
        </p:nvCxnSpPr>
        <p:spPr>
          <a:xfrm>
            <a:off x="4268116" y="6500379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60454DC-8E72-B53A-F7BA-B275A38226DC}"/>
              </a:ext>
            </a:extLst>
          </p:cNvPr>
          <p:cNvCxnSpPr>
            <a:cxnSpLocks/>
          </p:cNvCxnSpPr>
          <p:nvPr/>
        </p:nvCxnSpPr>
        <p:spPr>
          <a:xfrm>
            <a:off x="4268116" y="3916904"/>
            <a:ext cx="144574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AEAE7A-A97B-D285-062F-4273E5E75D9E}"/>
              </a:ext>
            </a:extLst>
          </p:cNvPr>
          <p:cNvSpPr txBox="1"/>
          <p:nvPr/>
        </p:nvSpPr>
        <p:spPr>
          <a:xfrm>
            <a:off x="3084215" y="6293102"/>
            <a:ext cx="116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1S state</a:t>
            </a:r>
            <a:endParaRPr kumimoji="1" lang="ja-JP" altLang="en-US" sz="2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44C3A92-F02E-9488-A812-7D02D1209282}"/>
              </a:ext>
            </a:extLst>
          </p:cNvPr>
          <p:cNvSpPr txBox="1"/>
          <p:nvPr/>
        </p:nvSpPr>
        <p:spPr>
          <a:xfrm>
            <a:off x="3084215" y="3716849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Unbound</a:t>
            </a:r>
            <a:endParaRPr kumimoji="1" lang="ja-JP" altLang="en-US" sz="200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7FF2966-6EE4-C730-294B-00147227CE95}"/>
              </a:ext>
            </a:extLst>
          </p:cNvPr>
          <p:cNvCxnSpPr>
            <a:cxnSpLocks/>
          </p:cNvCxnSpPr>
          <p:nvPr/>
        </p:nvCxnSpPr>
        <p:spPr>
          <a:xfrm flipV="1">
            <a:off x="4904489" y="4647669"/>
            <a:ext cx="0" cy="1766211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788F8101-B666-FC59-4C70-99B2BCCF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079" y="3888165"/>
            <a:ext cx="795302" cy="7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4C53FDB-78A5-2A2C-6A95-2D4032693284}"/>
              </a:ext>
            </a:extLst>
          </p:cNvPr>
          <p:cNvCxnSpPr>
            <a:cxnSpLocks/>
          </p:cNvCxnSpPr>
          <p:nvPr/>
        </p:nvCxnSpPr>
        <p:spPr>
          <a:xfrm>
            <a:off x="4229547" y="4594400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55A96CD-48BA-C726-E663-68F435BEFB94}"/>
              </a:ext>
            </a:extLst>
          </p:cNvPr>
          <p:cNvSpPr txBox="1"/>
          <p:nvPr/>
        </p:nvSpPr>
        <p:spPr>
          <a:xfrm>
            <a:off x="3084215" y="4392183"/>
            <a:ext cx="118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2P state</a:t>
            </a:r>
            <a:endParaRPr kumimoji="1" lang="ja-JP" altLang="en-US" sz="240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2593C50-0E69-EB7C-CD0B-210BD37D9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930" y="5633222"/>
            <a:ext cx="795302" cy="7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6658107-F5F7-8D48-558A-BBFF0DFE5695}"/>
              </a:ext>
            </a:extLst>
          </p:cNvPr>
          <p:cNvCxnSpPr>
            <a:cxnSpLocks/>
          </p:cNvCxnSpPr>
          <p:nvPr/>
        </p:nvCxnSpPr>
        <p:spPr>
          <a:xfrm flipV="1">
            <a:off x="4904489" y="3937946"/>
            <a:ext cx="0" cy="656454"/>
          </a:xfrm>
          <a:prstGeom prst="straightConnector1">
            <a:avLst/>
          </a:prstGeom>
          <a:ln w="476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0C35AE-8D34-FF18-0F17-922A1E4023A6}"/>
              </a:ext>
            </a:extLst>
          </p:cNvPr>
          <p:cNvSpPr txBox="1"/>
          <p:nvPr/>
        </p:nvSpPr>
        <p:spPr>
          <a:xfrm>
            <a:off x="3767536" y="587922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122nm</a:t>
            </a:r>
            <a:endParaRPr kumimoji="1" lang="ja-JP" altLang="en-US" sz="24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2FF618-7FA2-5DA1-804D-C2CE6D60150E}"/>
              </a:ext>
            </a:extLst>
          </p:cNvPr>
          <p:cNvSpPr txBox="1"/>
          <p:nvPr/>
        </p:nvSpPr>
        <p:spPr>
          <a:xfrm>
            <a:off x="3760025" y="406736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355nm</a:t>
            </a:r>
            <a:endParaRPr kumimoji="1" lang="ja-JP" altLang="en-US" sz="240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0D032A0-28DC-065E-C12A-E5C3FB3A4257}"/>
              </a:ext>
            </a:extLst>
          </p:cNvPr>
          <p:cNvCxnSpPr>
            <a:cxnSpLocks/>
          </p:cNvCxnSpPr>
          <p:nvPr/>
        </p:nvCxnSpPr>
        <p:spPr>
          <a:xfrm>
            <a:off x="7311171" y="6499945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30E037A-8F0A-CA3A-3D20-6D26C5966F7C}"/>
              </a:ext>
            </a:extLst>
          </p:cNvPr>
          <p:cNvCxnSpPr>
            <a:cxnSpLocks/>
          </p:cNvCxnSpPr>
          <p:nvPr/>
        </p:nvCxnSpPr>
        <p:spPr>
          <a:xfrm>
            <a:off x="7311171" y="3916470"/>
            <a:ext cx="144574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C723D8D-9028-33FE-5C16-31D56866BCA7}"/>
              </a:ext>
            </a:extLst>
          </p:cNvPr>
          <p:cNvSpPr txBox="1"/>
          <p:nvPr/>
        </p:nvSpPr>
        <p:spPr>
          <a:xfrm>
            <a:off x="6127270" y="6292668"/>
            <a:ext cx="116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1S state</a:t>
            </a:r>
            <a:endParaRPr kumimoji="1" lang="ja-JP" altLang="en-US" sz="240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E7DF58A-44DB-886A-3FFF-0CE788276481}"/>
              </a:ext>
            </a:extLst>
          </p:cNvPr>
          <p:cNvSpPr txBox="1"/>
          <p:nvPr/>
        </p:nvSpPr>
        <p:spPr>
          <a:xfrm>
            <a:off x="6127270" y="3716415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Unbound</a:t>
            </a:r>
            <a:endParaRPr kumimoji="1" lang="ja-JP" altLang="en-US" sz="200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0D0C85B-85F4-7DCD-236B-83E57386246D}"/>
              </a:ext>
            </a:extLst>
          </p:cNvPr>
          <p:cNvCxnSpPr>
            <a:cxnSpLocks/>
          </p:cNvCxnSpPr>
          <p:nvPr/>
        </p:nvCxnSpPr>
        <p:spPr>
          <a:xfrm flipV="1">
            <a:off x="7947544" y="4647235"/>
            <a:ext cx="0" cy="1766211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>
            <a:extLst>
              <a:ext uri="{FF2B5EF4-FFF2-40B4-BE49-F238E27FC236}">
                <a16:creationId xmlns:a16="http://schemas.microsoft.com/office/drawing/2014/main" id="{43A46805-4A41-9F80-E1D3-FC64A641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134" y="3887731"/>
            <a:ext cx="640863" cy="6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C48BE39-CC66-8E97-B1E4-FB9B922EB944}"/>
              </a:ext>
            </a:extLst>
          </p:cNvPr>
          <p:cNvCxnSpPr>
            <a:cxnSpLocks/>
          </p:cNvCxnSpPr>
          <p:nvPr/>
        </p:nvCxnSpPr>
        <p:spPr>
          <a:xfrm>
            <a:off x="7272602" y="4593966"/>
            <a:ext cx="14457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22F9B5F-978B-DB2B-F7C7-369E157F1A1E}"/>
              </a:ext>
            </a:extLst>
          </p:cNvPr>
          <p:cNvSpPr txBox="1"/>
          <p:nvPr/>
        </p:nvSpPr>
        <p:spPr>
          <a:xfrm>
            <a:off x="6127270" y="4391749"/>
            <a:ext cx="116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2S state</a:t>
            </a:r>
            <a:endParaRPr kumimoji="1" lang="ja-JP" altLang="en-US" sz="240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C2ADCC7-AA34-2CFB-3CF4-A570F45E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741" y="5799076"/>
            <a:ext cx="541090" cy="5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ED44795-B5A0-C75E-93C5-0C2B06332B7F}"/>
              </a:ext>
            </a:extLst>
          </p:cNvPr>
          <p:cNvSpPr txBox="1"/>
          <p:nvPr/>
        </p:nvSpPr>
        <p:spPr>
          <a:xfrm>
            <a:off x="6810590" y="580623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244nm</a:t>
            </a:r>
            <a:endParaRPr kumimoji="1" lang="ja-JP" altLang="en-US" sz="240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109395F-C192-D6E3-DEFD-E189E8D8937B}"/>
              </a:ext>
            </a:extLst>
          </p:cNvPr>
          <p:cNvSpPr txBox="1"/>
          <p:nvPr/>
        </p:nvSpPr>
        <p:spPr>
          <a:xfrm>
            <a:off x="6803080" y="406693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244 nm</a:t>
            </a:r>
            <a:endParaRPr kumimoji="1" lang="ja-JP" altLang="en-US" sz="240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1DD00E7C-8E59-8615-B00C-6AD2A57A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0456" y="5978912"/>
            <a:ext cx="573469" cy="5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53F3EB6-3AD2-D082-530D-17A009E00401}"/>
              </a:ext>
            </a:extLst>
          </p:cNvPr>
          <p:cNvCxnSpPr>
            <a:cxnSpLocks/>
          </p:cNvCxnSpPr>
          <p:nvPr/>
        </p:nvCxnSpPr>
        <p:spPr>
          <a:xfrm flipV="1">
            <a:off x="7947544" y="3916470"/>
            <a:ext cx="0" cy="704526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C4A64CF-8615-B480-18B3-8F9681C6F93B}"/>
              </a:ext>
            </a:extLst>
          </p:cNvPr>
          <p:cNvSpPr txBox="1"/>
          <p:nvPr/>
        </p:nvSpPr>
        <p:spPr>
          <a:xfrm rot="20160083">
            <a:off x="3915418" y="4625363"/>
            <a:ext cx="1921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Plan. A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Most efficient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42AAF7E-BF1B-A293-CBBF-5D317ADF36F4}"/>
              </a:ext>
            </a:extLst>
          </p:cNvPr>
          <p:cNvSpPr txBox="1"/>
          <p:nvPr/>
        </p:nvSpPr>
        <p:spPr>
          <a:xfrm rot="20160083">
            <a:off x="7034152" y="4550982"/>
            <a:ext cx="18267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Plan. B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+ Useful for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spectroscopy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B099BF29-28DE-C3B5-EA09-B95749FDF46A}"/>
              </a:ext>
            </a:extLst>
          </p:cNvPr>
          <p:cNvSpPr/>
          <p:nvPr/>
        </p:nvSpPr>
        <p:spPr>
          <a:xfrm>
            <a:off x="628650" y="2247052"/>
            <a:ext cx="3943349" cy="1615825"/>
          </a:xfrm>
          <a:prstGeom prst="wedgeRoundRectCallout">
            <a:avLst>
              <a:gd name="adj1" fmla="val 40917"/>
              <a:gd name="adj2" fmla="val 73607"/>
              <a:gd name="adj3" fmla="val 16667"/>
            </a:avLst>
          </a:prstGeom>
          <a:solidFill>
            <a:schemeClr val="bg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The most efficient process, but technically difficult </a:t>
            </a: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B1BA1760-2B3E-D85B-4116-531F34FB43C7}"/>
              </a:ext>
            </a:extLst>
          </p:cNvPr>
          <p:cNvSpPr/>
          <p:nvPr/>
        </p:nvSpPr>
        <p:spPr>
          <a:xfrm>
            <a:off x="5298930" y="1834283"/>
            <a:ext cx="3636658" cy="1771114"/>
          </a:xfrm>
          <a:prstGeom prst="wedgeRoundRectCallout">
            <a:avLst>
              <a:gd name="adj1" fmla="val 40917"/>
              <a:gd name="adj2" fmla="val 73607"/>
              <a:gd name="adj3" fmla="val 16667"/>
            </a:avLst>
          </a:prstGeom>
          <a:solidFill>
            <a:schemeClr val="bg1"/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Technically easier wavelength, but high energy is required </a:t>
            </a:r>
          </a:p>
        </p:txBody>
      </p:sp>
    </p:spTree>
    <p:extLst>
      <p:ext uri="{BB962C8B-B14F-4D97-AF65-F5344CB8AC3E}">
        <p14:creationId xmlns:p14="http://schemas.microsoft.com/office/powerpoint/2010/main" val="7796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E7A7BD-639A-53FF-1B6A-C585394C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Solid state VUV light source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FAA2F6-54D5-43B0-D6FE-A61E54955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56" y="1253331"/>
            <a:ext cx="8834131" cy="4351338"/>
          </a:xfrm>
        </p:spPr>
        <p:txBody>
          <a:bodyPr/>
          <a:lstStyle/>
          <a:p>
            <a:r>
              <a:rPr lang="en-US" altLang="ja-JP" b="1" i="1" dirty="0">
                <a:solidFill>
                  <a:srgbClr val="FF0000"/>
                </a:solidFill>
              </a:rPr>
              <a:t>Key technology for 1S-&gt;2P-&gt;Unbound scheme is a h</a:t>
            </a:r>
            <a:r>
              <a:rPr kumimoji="1" lang="en-US" altLang="ja-JP" b="1" i="1" dirty="0">
                <a:solidFill>
                  <a:srgbClr val="FF0000"/>
                </a:solidFill>
              </a:rPr>
              <a:t>igh </a:t>
            </a:r>
            <a:r>
              <a:rPr lang="en-US" altLang="ja-JP" b="1" i="1" dirty="0">
                <a:solidFill>
                  <a:srgbClr val="FF0000"/>
                </a:solidFill>
              </a:rPr>
              <a:t>energy</a:t>
            </a:r>
            <a:r>
              <a:rPr kumimoji="1" lang="en-US" altLang="ja-JP" b="1" i="1" dirty="0">
                <a:solidFill>
                  <a:srgbClr val="FF0000"/>
                </a:solidFill>
              </a:rPr>
              <a:t>, 25Hz, long time stable VUV light source </a:t>
            </a:r>
          </a:p>
          <a:p>
            <a:pPr lvl="1"/>
            <a:r>
              <a:rPr lang="en-US" altLang="ja-JP" dirty="0">
                <a:solidFill>
                  <a:srgbClr val="002060"/>
                </a:solidFill>
              </a:rPr>
              <a:t>Large Mu emission region</a:t>
            </a:r>
            <a:r>
              <a:rPr lang="ja-JP" altLang="en-US">
                <a:solidFill>
                  <a:srgbClr val="002060"/>
                </a:solidFill>
              </a:rPr>
              <a:t>→</a:t>
            </a:r>
            <a:r>
              <a:rPr lang="en-US" altLang="ja-JP" dirty="0">
                <a:solidFill>
                  <a:srgbClr val="002060"/>
                </a:solidFill>
              </a:rPr>
              <a:t> (relatively) high energy is required.</a:t>
            </a:r>
          </a:p>
          <a:p>
            <a:pPr lvl="1"/>
            <a:r>
              <a:rPr lang="en-US" altLang="ja-JP" sz="2400" b="1" u="sng" dirty="0">
                <a:solidFill>
                  <a:srgbClr val="002060"/>
                </a:solidFill>
              </a:rPr>
              <a:t>Goal: 122nm, 100μJ, 2ns, 80GHz linewidth, 25Hz rep</a:t>
            </a:r>
            <a:r>
              <a:rPr lang="en-US" altLang="ja-JP" sz="2400" dirty="0">
                <a:solidFill>
                  <a:srgbClr val="002060"/>
                </a:solidFill>
              </a:rPr>
              <a:t> </a:t>
            </a:r>
            <a:endParaRPr kumimoji="1" lang="en-US" altLang="ja-JP" b="1" i="1" dirty="0">
              <a:solidFill>
                <a:srgbClr val="FF0000"/>
              </a:solidFill>
            </a:endParaRPr>
          </a:p>
          <a:p>
            <a:r>
              <a:rPr kumimoji="1" lang="en-US" altLang="ja-JP" dirty="0"/>
              <a:t>All solid-state laser for 122-nm light source at J-PARC</a:t>
            </a:r>
          </a:p>
          <a:p>
            <a:pPr lvl="1"/>
            <a:r>
              <a:rPr lang="en-US" altLang="ja-JP" sz="2000" dirty="0"/>
              <a:t>Solid state laser</a:t>
            </a:r>
            <a:r>
              <a:rPr lang="ja-JP" altLang="en-US" sz="2000" dirty="0"/>
              <a:t> → </a:t>
            </a:r>
            <a:r>
              <a:rPr lang="en-US" altLang="ja-JP" sz="2000" dirty="0"/>
              <a:t>long lifetime and better stability.</a:t>
            </a:r>
          </a:p>
          <a:p>
            <a:r>
              <a:rPr lang="en-US" altLang="ja-JP" b="1" dirty="0"/>
              <a:t>5μJ at the muonium target is under operation </a:t>
            </a:r>
            <a:r>
              <a:rPr lang="en-US" altLang="ja-JP" dirty="0"/>
              <a:t>at MLF U-line.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5E0DC-0E4F-F543-EFAD-B0BC9A15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8C1B8C-17A3-D0B9-3F19-1D02E3222061}"/>
              </a:ext>
            </a:extLst>
          </p:cNvPr>
          <p:cNvSpPr txBox="1"/>
          <p:nvPr/>
        </p:nvSpPr>
        <p:spPr>
          <a:xfrm>
            <a:off x="628650" y="6567587"/>
            <a:ext cx="51130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Y. Oishi et al, </a:t>
            </a:r>
            <a:r>
              <a:rPr lang="pt-BR" altLang="ja-JP" sz="1400" dirty="0"/>
              <a:t>2023 J. Phys.: Conf. Ser. 2462 012026</a:t>
            </a:r>
            <a:endParaRPr lang="ja-JP" altLang="en-US" sz="1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6D695C1-4776-E1FF-63DD-A5EB26ACD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56" y="3974481"/>
            <a:ext cx="5291770" cy="274699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D8E2258-FC33-469E-170E-A43B9AF73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357" y="4124649"/>
            <a:ext cx="2657912" cy="21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1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4FAE6-D057-EDF9-E975-DA58A1F5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69" y="-32946"/>
            <a:ext cx="8582462" cy="1325563"/>
          </a:xfrm>
        </p:spPr>
        <p:txBody>
          <a:bodyPr/>
          <a:lstStyle/>
          <a:p>
            <a:r>
              <a:rPr kumimoji="1" lang="en-US" altLang="ja-JP" dirty="0"/>
              <a:t>Expected performance at MLF H-line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CD0149-FA9B-2666-F4CA-1C8A26199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90" y="1073996"/>
            <a:ext cx="9260928" cy="4351338"/>
          </a:xfrm>
        </p:spPr>
        <p:txBody>
          <a:bodyPr/>
          <a:lstStyle/>
          <a:p>
            <a:r>
              <a:rPr lang="en-US" altLang="ja-JP" dirty="0"/>
              <a:t>Simulation assuming J-PARC MLF H-line. </a:t>
            </a:r>
            <a:r>
              <a:rPr lang="en-US" altLang="ja-JP" sz="2000" dirty="0"/>
              <a:t>(efficiency depends on a beamline)</a:t>
            </a:r>
          </a:p>
          <a:p>
            <a:pPr lvl="1"/>
            <a:r>
              <a:rPr lang="en-US" altLang="ja-JP" sz="2000" dirty="0"/>
              <a:t>Surface </a:t>
            </a:r>
            <a:r>
              <a:rPr lang="en-US" altLang="ja-JP" sz="2000" dirty="0" err="1"/>
              <a:t>μ</a:t>
            </a:r>
            <a:r>
              <a:rPr lang="ja-JP" altLang="en-US" sz="2000"/>
              <a:t>→</a:t>
            </a:r>
            <a:r>
              <a:rPr lang="en-US" altLang="ja-JP" sz="2000" dirty="0"/>
              <a:t>stopping inside target</a:t>
            </a:r>
            <a:r>
              <a:rPr lang="ja-JP" altLang="en-US" sz="2000"/>
              <a:t>→</a:t>
            </a:r>
            <a:r>
              <a:rPr lang="en-US" altLang="ja-JP" sz="2000" dirty="0"/>
              <a:t>muonium diffusion</a:t>
            </a:r>
            <a:r>
              <a:rPr lang="ja-JP" altLang="en-US" sz="2000"/>
              <a:t>→</a:t>
            </a:r>
            <a:r>
              <a:rPr lang="en-US" altLang="ja-JP" sz="2000" dirty="0"/>
              <a:t>laser ionization</a:t>
            </a:r>
          </a:p>
          <a:p>
            <a:r>
              <a:rPr kumimoji="1" lang="en-US" altLang="ja-JP" dirty="0"/>
              <a:t>Expected USM flux : </a:t>
            </a:r>
            <a:r>
              <a:rPr lang="en-US" altLang="ja-JP" b="1" dirty="0">
                <a:solidFill>
                  <a:srgbClr val="FF0000"/>
                </a:solidFill>
              </a:rPr>
              <a:t>~</a:t>
            </a:r>
            <a:r>
              <a:rPr kumimoji="1" lang="en-US" altLang="ja-JP" b="1" dirty="0">
                <a:solidFill>
                  <a:srgbClr val="FF0000"/>
                </a:solidFill>
              </a:rPr>
              <a:t>10</a:t>
            </a:r>
            <a:r>
              <a:rPr kumimoji="1" lang="en-US" altLang="ja-JP" b="1" baseline="30000" dirty="0">
                <a:solidFill>
                  <a:srgbClr val="FF0000"/>
                </a:solidFill>
              </a:rPr>
              <a:t>5 </a:t>
            </a:r>
            <a:r>
              <a:rPr kumimoji="1" lang="en-US" altLang="ja-JP" b="1" dirty="0">
                <a:solidFill>
                  <a:srgbClr val="FF0000"/>
                </a:solidFill>
              </a:rPr>
              <a:t>Hz</a:t>
            </a:r>
            <a:r>
              <a:rPr kumimoji="1" lang="en-US" altLang="ja-JP" b="1" baseline="30000" dirty="0">
                <a:solidFill>
                  <a:srgbClr val="FF0000"/>
                </a:solidFill>
              </a:rPr>
              <a:t> </a:t>
            </a:r>
            <a:r>
              <a:rPr kumimoji="1" lang="en-US" altLang="ja-JP" dirty="0"/>
              <a:t>with 100μJ @122-nm+300mJ @355-nm.</a:t>
            </a:r>
          </a:p>
          <a:p>
            <a:pPr lvl="1"/>
            <a:r>
              <a:rPr kumimoji="1" lang="en-US" altLang="ja-JP" dirty="0"/>
              <a:t>Efficiency: ~ 1×10</a:t>
            </a:r>
            <a:r>
              <a:rPr kumimoji="1" lang="en-US" altLang="ja-JP" baseline="30000" dirty="0"/>
              <a:t>-3</a:t>
            </a:r>
            <a:r>
              <a:rPr kumimoji="1" lang="en-US" altLang="ja-JP" dirty="0"/>
              <a:t> / surface </a:t>
            </a:r>
            <a:r>
              <a:rPr kumimoji="1" lang="en-US" altLang="ja-JP" dirty="0" err="1"/>
              <a:t>μ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D592769-C973-5612-45C7-00E0E6AD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127"/>
          <a:stretch/>
        </p:blipFill>
        <p:spPr>
          <a:xfrm rot="5400000">
            <a:off x="690302" y="2264150"/>
            <a:ext cx="2511552" cy="3551403"/>
          </a:xfrm>
          <a:prstGeom prst="rect">
            <a:avLst/>
          </a:prstGeom>
        </p:spPr>
      </p:pic>
      <p:sp>
        <p:nvSpPr>
          <p:cNvPr id="14" name="右矢印 13">
            <a:extLst>
              <a:ext uri="{FF2B5EF4-FFF2-40B4-BE49-F238E27FC236}">
                <a16:creationId xmlns:a16="http://schemas.microsoft.com/office/drawing/2014/main" id="{CC6A4BF5-5DBE-F72E-2D92-BB8CDE581985}"/>
              </a:ext>
            </a:extLst>
          </p:cNvPr>
          <p:cNvSpPr/>
          <p:nvPr/>
        </p:nvSpPr>
        <p:spPr>
          <a:xfrm>
            <a:off x="804389" y="4312228"/>
            <a:ext cx="2628271" cy="352544"/>
          </a:xfrm>
          <a:prstGeom prst="rightArrow">
            <a:avLst>
              <a:gd name="adj1" fmla="val 50000"/>
              <a:gd name="adj2" fmla="val 86679"/>
            </a:avLst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02C77B17-CE42-8504-7566-A92053377C95}"/>
              </a:ext>
            </a:extLst>
          </p:cNvPr>
          <p:cNvGrpSpPr/>
          <p:nvPr/>
        </p:nvGrpSpPr>
        <p:grpSpPr>
          <a:xfrm>
            <a:off x="4766733" y="2748651"/>
            <a:ext cx="3737850" cy="2704369"/>
            <a:chOff x="4651021" y="4702263"/>
            <a:chExt cx="3737850" cy="2704369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7C1B58B-1802-5863-E70E-E21A8E702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297"/>
            <a:stretch/>
          </p:blipFill>
          <p:spPr>
            <a:xfrm rot="5400000">
              <a:off x="5167761" y="4185523"/>
              <a:ext cx="2704369" cy="3737850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3D0B14D-9B00-D538-E87F-D83442ADDD30}"/>
                </a:ext>
              </a:extLst>
            </p:cNvPr>
            <p:cNvSpPr/>
            <p:nvPr/>
          </p:nvSpPr>
          <p:spPr>
            <a:xfrm>
              <a:off x="5325322" y="5109312"/>
              <a:ext cx="380144" cy="1731157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08E039E9-559E-94AE-C089-4DDFA8253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3602" y="4777849"/>
              <a:ext cx="1049582" cy="47381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ドーナツ 24">
              <a:extLst>
                <a:ext uri="{FF2B5EF4-FFF2-40B4-BE49-F238E27FC236}">
                  <a16:creationId xmlns:a16="http://schemas.microsoft.com/office/drawing/2014/main" id="{A6F03702-99F7-306B-4748-71FA20749585}"/>
                </a:ext>
              </a:extLst>
            </p:cNvPr>
            <p:cNvSpPr/>
            <p:nvPr/>
          </p:nvSpPr>
          <p:spPr>
            <a:xfrm>
              <a:off x="7199527" y="6209787"/>
              <a:ext cx="557561" cy="569476"/>
            </a:xfrm>
            <a:prstGeom prst="donut">
              <a:avLst>
                <a:gd name="adj" fmla="val 420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92D050"/>
                </a:solidFill>
                <a:latin typeface="MS Gothic" charset="-128"/>
                <a:ea typeface="MS Gothic" charset="-128"/>
                <a:cs typeface="MS Gothic" charset="-128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F19DADA8-DC63-314A-C45C-010CD0A21E1B}"/>
                </a:ext>
              </a:extLst>
            </p:cNvPr>
            <p:cNvCxnSpPr>
              <a:cxnSpLocks/>
              <a:stCxn id="25" idx="1"/>
              <a:endCxn id="25" idx="5"/>
            </p:cNvCxnSpPr>
            <p:nvPr/>
          </p:nvCxnSpPr>
          <p:spPr>
            <a:xfrm>
              <a:off x="7281180" y="6293185"/>
              <a:ext cx="394255" cy="402680"/>
            </a:xfrm>
            <a:prstGeom prst="lin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83FC8ED6-4C13-7905-B5A0-7D73B35B7EA7}"/>
                </a:ext>
              </a:extLst>
            </p:cNvPr>
            <p:cNvCxnSpPr>
              <a:cxnSpLocks/>
              <a:stCxn id="25" idx="7"/>
              <a:endCxn id="25" idx="3"/>
            </p:cNvCxnSpPr>
            <p:nvPr/>
          </p:nvCxnSpPr>
          <p:spPr>
            <a:xfrm flipH="1">
              <a:off x="7281180" y="6293185"/>
              <a:ext cx="394255" cy="402680"/>
            </a:xfrm>
            <a:prstGeom prst="lin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B6CA4D8-9185-045D-2171-F8CB18C5A002}"/>
                </a:ext>
              </a:extLst>
            </p:cNvPr>
            <p:cNvSpPr txBox="1"/>
            <p:nvPr/>
          </p:nvSpPr>
          <p:spPr>
            <a:xfrm>
              <a:off x="6671748" y="6524689"/>
              <a:ext cx="7344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Laser</a:t>
              </a:r>
              <a:endParaRPr kumimoji="1" lang="ja-JP" altLang="en-US" sz="2000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620EBA4-7D48-6A45-DB12-E54D6A858207}"/>
              </a:ext>
            </a:extLst>
          </p:cNvPr>
          <p:cNvSpPr txBox="1"/>
          <p:nvPr/>
        </p:nvSpPr>
        <p:spPr>
          <a:xfrm>
            <a:off x="7552102" y="3038701"/>
            <a:ext cx="46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Y-Z</a:t>
            </a:r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8215F95-0249-F896-02CF-69AB5A2DC1C1}"/>
              </a:ext>
            </a:extLst>
          </p:cNvPr>
          <p:cNvSpPr txBox="1"/>
          <p:nvPr/>
        </p:nvSpPr>
        <p:spPr>
          <a:xfrm>
            <a:off x="828605" y="2828089"/>
            <a:ext cx="5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X-Y </a:t>
            </a:r>
            <a:endParaRPr kumimoji="1" lang="ja-JP" altLang="en-US"/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6F826792-5316-D789-5C23-64E94B4C25D7}"/>
              </a:ext>
            </a:extLst>
          </p:cNvPr>
          <p:cNvSpPr/>
          <p:nvPr/>
        </p:nvSpPr>
        <p:spPr>
          <a:xfrm>
            <a:off x="4349905" y="3495430"/>
            <a:ext cx="935192" cy="106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0CBF27C-0DC9-4F89-4B62-7F12AD78F9FE}"/>
              </a:ext>
            </a:extLst>
          </p:cNvPr>
          <p:cNvSpPr txBox="1"/>
          <p:nvPr/>
        </p:nvSpPr>
        <p:spPr>
          <a:xfrm>
            <a:off x="4316821" y="3703604"/>
            <a:ext cx="93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Surface </a:t>
            </a:r>
          </a:p>
          <a:p>
            <a:r>
              <a:rPr kumimoji="1" lang="en-US" altLang="ja-JP" dirty="0" err="1">
                <a:solidFill>
                  <a:schemeClr val="bg1"/>
                </a:solidFill>
              </a:rPr>
              <a:t>μ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DAB2FE-7E5A-708A-0108-8F3244242DE6}"/>
              </a:ext>
            </a:extLst>
          </p:cNvPr>
          <p:cNvSpPr txBox="1"/>
          <p:nvPr/>
        </p:nvSpPr>
        <p:spPr>
          <a:xfrm>
            <a:off x="4829964" y="2544392"/>
            <a:ext cx="419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Mesh electrode (surface of aerogel at z=0)</a:t>
            </a:r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CDAD815E-A6AC-D619-6E67-AA5543C393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91"/>
          <a:stretch/>
        </p:blipFill>
        <p:spPr>
          <a:xfrm rot="5400000">
            <a:off x="5830537" y="3484343"/>
            <a:ext cx="1651453" cy="513647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E5C806-F91F-3161-4A22-C44E5652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F493D7-E9ED-75B9-DAD7-0CF692276206}"/>
              </a:ext>
            </a:extLst>
          </p:cNvPr>
          <p:cNvSpPr txBox="1"/>
          <p:nvPr/>
        </p:nvSpPr>
        <p:spPr>
          <a:xfrm>
            <a:off x="1685361" y="428682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Laser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BF14E82-92CD-7230-17E7-D495551F62E1}"/>
              </a:ext>
            </a:extLst>
          </p:cNvPr>
          <p:cNvSpPr txBox="1"/>
          <p:nvPr/>
        </p:nvSpPr>
        <p:spPr>
          <a:xfrm>
            <a:off x="3501733" y="4980342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Velocity distributions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11B4527-3B4B-97AE-B71F-CD64B581B62E}"/>
              </a:ext>
            </a:extLst>
          </p:cNvPr>
          <p:cNvSpPr txBox="1"/>
          <p:nvPr/>
        </p:nvSpPr>
        <p:spPr>
          <a:xfrm>
            <a:off x="83601" y="2550174"/>
            <a:ext cx="4515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/>
              <a:t>Expected USM spatial distribution</a:t>
            </a:r>
            <a:endParaRPr kumimoji="1" lang="ja-JP" altLang="en-US" sz="2400" b="1" i="1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D2866C5-BB11-3BF6-A4BC-336CB1F61E36}"/>
              </a:ext>
            </a:extLst>
          </p:cNvPr>
          <p:cNvCxnSpPr>
            <a:cxnSpLocks/>
          </p:cNvCxnSpPr>
          <p:nvPr/>
        </p:nvCxnSpPr>
        <p:spPr>
          <a:xfrm>
            <a:off x="6376217" y="6006867"/>
            <a:ext cx="5522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A2E0F5-4593-7280-98D5-81488370B993}"/>
              </a:ext>
            </a:extLst>
          </p:cNvPr>
          <p:cNvSpPr txBox="1"/>
          <p:nvPr/>
        </p:nvSpPr>
        <p:spPr>
          <a:xfrm>
            <a:off x="6250458" y="611307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/>
              <a:t>30meV</a:t>
            </a:r>
            <a:endParaRPr kumimoji="1" lang="ja-JP" altLang="en-US" sz="2400" b="1" i="1"/>
          </a:p>
        </p:txBody>
      </p:sp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677F92C0-9EC3-3F7F-5DF0-17322BCA8B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76" y="5338108"/>
            <a:ext cx="3155337" cy="149336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7DFA69-067A-6AD7-3A20-5EE0BA8E317C}"/>
              </a:ext>
            </a:extLst>
          </p:cNvPr>
          <p:cNvSpPr txBox="1"/>
          <p:nvPr/>
        </p:nvSpPr>
        <p:spPr>
          <a:xfrm>
            <a:off x="28106" y="5089358"/>
            <a:ext cx="14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Timing profile</a:t>
            </a:r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9C7E376-48A1-CA80-DE02-D3A6893AA313}"/>
              </a:ext>
            </a:extLst>
          </p:cNvPr>
          <p:cNvCxnSpPr>
            <a:cxnSpLocks/>
          </p:cNvCxnSpPr>
          <p:nvPr/>
        </p:nvCxnSpPr>
        <p:spPr>
          <a:xfrm>
            <a:off x="1265670" y="6113076"/>
            <a:ext cx="680408" cy="0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1E4B0B-EB5B-1203-54BA-AACB1267C9DD}"/>
              </a:ext>
            </a:extLst>
          </p:cNvPr>
          <p:cNvSpPr txBox="1"/>
          <p:nvPr/>
        </p:nvSpPr>
        <p:spPr>
          <a:xfrm>
            <a:off x="1248451" y="6084790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2ns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54427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DD124-C00B-A8E3-4004-88E28595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C35BA0-029A-7792-5B31-8580F14C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alpha val="30000"/>
                  </a:schemeClr>
                </a:solidFill>
              </a:rPr>
              <a:t>Introduction</a:t>
            </a:r>
          </a:p>
          <a:p>
            <a:r>
              <a:rPr lang="en-US" altLang="ja-JP" dirty="0">
                <a:solidFill>
                  <a:schemeClr val="tx1">
                    <a:alpha val="30000"/>
                  </a:schemeClr>
                </a:solidFill>
              </a:rPr>
              <a:t>Key technologies and expected performance </a:t>
            </a:r>
          </a:p>
          <a:p>
            <a:r>
              <a:rPr kumimoji="1" lang="en-US" altLang="ja-JP" dirty="0"/>
              <a:t>Current status of muon cooling experiments</a:t>
            </a:r>
          </a:p>
          <a:p>
            <a:r>
              <a:rPr lang="en-US" altLang="ja-JP" dirty="0">
                <a:solidFill>
                  <a:schemeClr val="tx1">
                    <a:alpha val="30000"/>
                  </a:schemeClr>
                </a:solidFill>
              </a:rPr>
              <a:t>Future prospect</a:t>
            </a:r>
            <a:endParaRPr kumimoji="1" lang="ja-JP" altLang="en-US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ACE80-E082-3AA5-4152-145D0C6F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89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1E8D7-3D17-D617-6272-2A56FAA4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03" y="320674"/>
            <a:ext cx="8515350" cy="1325563"/>
          </a:xfrm>
        </p:spPr>
        <p:txBody>
          <a:bodyPr/>
          <a:lstStyle/>
          <a:p>
            <a:r>
              <a:rPr kumimoji="1" lang="en-US" altLang="ja-JP" dirty="0"/>
              <a:t>Demonstration of </a:t>
            </a:r>
            <a:r>
              <a:rPr lang="en-US" altLang="ja-JP" dirty="0"/>
              <a:t>muon cooling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4B9556-AABF-3700-67A8-04BDF5FE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8" y="1332094"/>
            <a:ext cx="9049092" cy="4351338"/>
          </a:xfrm>
        </p:spPr>
        <p:txBody>
          <a:bodyPr/>
          <a:lstStyle/>
          <a:p>
            <a:r>
              <a:rPr lang="en-US" altLang="ja-JP" dirty="0"/>
              <a:t>Recently, experimental demonstrations and evaluations of USM w/ aerogel target are being performed at J-PARC MLF. </a:t>
            </a:r>
          </a:p>
          <a:p>
            <a:r>
              <a:rPr lang="en-US" altLang="ja-JP" dirty="0"/>
              <a:t>Extracting the USM with a SOA lens, then USM is detected by a MCP after magnetic and electrical bend.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8EB4FD-70F6-4CEC-4C2D-E7443932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4952" y="6382645"/>
            <a:ext cx="2057400" cy="365125"/>
          </a:xfrm>
        </p:spPr>
        <p:txBody>
          <a:bodyPr/>
          <a:lstStyle/>
          <a:p>
            <a:fld id="{340C218B-8D0C-47D5-9EE6-2506C394721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7AA9C4-51AB-5F02-9156-BA01F1B40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0788" y="2601449"/>
            <a:ext cx="2294402" cy="42565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F702CC-81D1-3DB7-8EB6-08BF9EF5866E}"/>
              </a:ext>
            </a:extLst>
          </p:cNvPr>
          <p:cNvSpPr/>
          <p:nvPr/>
        </p:nvSpPr>
        <p:spPr>
          <a:xfrm>
            <a:off x="1521323" y="4440872"/>
            <a:ext cx="90152" cy="3920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02A817-0424-1D02-9F34-33B234CDE864}"/>
              </a:ext>
            </a:extLst>
          </p:cNvPr>
          <p:cNvSpPr txBox="1"/>
          <p:nvPr/>
        </p:nvSpPr>
        <p:spPr>
          <a:xfrm>
            <a:off x="965356" y="3914541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Target</a:t>
            </a:r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637A967-3206-085E-2DA5-E0687BF3A5BA}"/>
              </a:ext>
            </a:extLst>
          </p:cNvPr>
          <p:cNvCxnSpPr>
            <a:cxnSpLocks/>
          </p:cNvCxnSpPr>
          <p:nvPr/>
        </p:nvCxnSpPr>
        <p:spPr>
          <a:xfrm flipV="1">
            <a:off x="1803075" y="3757648"/>
            <a:ext cx="0" cy="2319833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64E7C0-9BED-13D3-8344-D186AD8AABC5}"/>
              </a:ext>
            </a:extLst>
          </p:cNvPr>
          <p:cNvSpPr txBox="1"/>
          <p:nvPr/>
        </p:nvSpPr>
        <p:spPr>
          <a:xfrm>
            <a:off x="1463879" y="60906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Laser</a:t>
            </a:r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231AFEDC-3528-2C28-04B7-B1D5F10193AB}"/>
              </a:ext>
            </a:extLst>
          </p:cNvPr>
          <p:cNvSpPr/>
          <p:nvPr/>
        </p:nvSpPr>
        <p:spPr>
          <a:xfrm>
            <a:off x="708311" y="4381428"/>
            <a:ext cx="5943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3ED56AB-93E9-39BF-AA17-E9D73FB51772}"/>
              </a:ext>
            </a:extLst>
          </p:cNvPr>
          <p:cNvSpPr txBox="1"/>
          <p:nvPr/>
        </p:nvSpPr>
        <p:spPr>
          <a:xfrm>
            <a:off x="515569" y="4966669"/>
            <a:ext cx="10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Surface </a:t>
            </a:r>
            <a:r>
              <a:rPr kumimoji="1" lang="en-US" altLang="ja-JP" dirty="0" err="1"/>
              <a:t>μ</a:t>
            </a:r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6BD92B3-CC0B-E6DE-1164-637FAD2A81F2}"/>
              </a:ext>
            </a:extLst>
          </p:cNvPr>
          <p:cNvCxnSpPr>
            <a:cxnSpLocks/>
          </p:cNvCxnSpPr>
          <p:nvPr/>
        </p:nvCxnSpPr>
        <p:spPr>
          <a:xfrm>
            <a:off x="1665658" y="4213054"/>
            <a:ext cx="0" cy="87256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2BB313B-0ECB-0323-432C-C14CB7B05911}"/>
              </a:ext>
            </a:extLst>
          </p:cNvPr>
          <p:cNvCxnSpPr>
            <a:cxnSpLocks/>
          </p:cNvCxnSpPr>
          <p:nvPr/>
        </p:nvCxnSpPr>
        <p:spPr>
          <a:xfrm>
            <a:off x="2024120" y="4229777"/>
            <a:ext cx="0" cy="87256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96D6B8-FA19-0C13-1090-502C81AF5CF3}"/>
              </a:ext>
            </a:extLst>
          </p:cNvPr>
          <p:cNvSpPr txBox="1"/>
          <p:nvPr/>
        </p:nvSpPr>
        <p:spPr>
          <a:xfrm>
            <a:off x="2027997" y="3646188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Mesh electrodes</a:t>
            </a:r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D5EDD19-2FFE-358E-2614-EFE1EC3086E7}"/>
              </a:ext>
            </a:extLst>
          </p:cNvPr>
          <p:cNvSpPr/>
          <p:nvPr/>
        </p:nvSpPr>
        <p:spPr>
          <a:xfrm>
            <a:off x="2281145" y="4264996"/>
            <a:ext cx="467981" cy="156999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9EEF99A-2176-9387-DFDF-5BAA2265657C}"/>
              </a:ext>
            </a:extLst>
          </p:cNvPr>
          <p:cNvSpPr/>
          <p:nvPr/>
        </p:nvSpPr>
        <p:spPr>
          <a:xfrm>
            <a:off x="2287274" y="4958217"/>
            <a:ext cx="467981" cy="156999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9960E54-9970-0E49-4260-03ED74C33EB8}"/>
              </a:ext>
            </a:extLst>
          </p:cNvPr>
          <p:cNvSpPr txBox="1"/>
          <p:nvPr/>
        </p:nvSpPr>
        <p:spPr>
          <a:xfrm>
            <a:off x="1827004" y="5285091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Electrostatic </a:t>
            </a:r>
          </a:p>
          <a:p>
            <a:r>
              <a:rPr kumimoji="1" lang="en-US" altLang="ja-JP" dirty="0"/>
              <a:t>lens</a:t>
            </a:r>
            <a:endParaRPr kumimoji="1" lang="ja-JP" altLang="en-US"/>
          </a:p>
        </p:txBody>
      </p:sp>
      <p:sp>
        <p:nvSpPr>
          <p:cNvPr id="20" name="アーチ 19">
            <a:extLst>
              <a:ext uri="{FF2B5EF4-FFF2-40B4-BE49-F238E27FC236}">
                <a16:creationId xmlns:a16="http://schemas.microsoft.com/office/drawing/2014/main" id="{6DC08603-799D-CD80-C271-E33B4DE80773}"/>
              </a:ext>
            </a:extLst>
          </p:cNvPr>
          <p:cNvSpPr/>
          <p:nvPr/>
        </p:nvSpPr>
        <p:spPr>
          <a:xfrm rot="5400000">
            <a:off x="2683663" y="4535602"/>
            <a:ext cx="914400" cy="914400"/>
          </a:xfrm>
          <a:prstGeom prst="blockArc">
            <a:avLst>
              <a:gd name="adj1" fmla="val 10800000"/>
              <a:gd name="adj2" fmla="val 16383985"/>
              <a:gd name="adj3" fmla="val 30253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21" name="アーチ 20">
            <a:extLst>
              <a:ext uri="{FF2B5EF4-FFF2-40B4-BE49-F238E27FC236}">
                <a16:creationId xmlns:a16="http://schemas.microsoft.com/office/drawing/2014/main" id="{FC596FD3-F50B-75BC-7D21-468B27F36B3A}"/>
              </a:ext>
            </a:extLst>
          </p:cNvPr>
          <p:cNvSpPr/>
          <p:nvPr/>
        </p:nvSpPr>
        <p:spPr>
          <a:xfrm rot="16200000">
            <a:off x="3402697" y="5225390"/>
            <a:ext cx="914400" cy="914400"/>
          </a:xfrm>
          <a:prstGeom prst="blockArc">
            <a:avLst>
              <a:gd name="adj1" fmla="val 10800000"/>
              <a:gd name="adj2" fmla="val 16383985"/>
              <a:gd name="adj3" fmla="val 30253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S Gothic" charset="-128"/>
              <a:ea typeface="MS Gothic" charset="-128"/>
              <a:cs typeface="MS Gothic" charset="-128"/>
            </a:endParaRPr>
          </a:p>
        </p:txBody>
      </p:sp>
      <p:pic>
        <p:nvPicPr>
          <p:cNvPr id="22" name="図 21" descr="図形&#10;&#10;自動的に生成された説明">
            <a:extLst>
              <a:ext uri="{FF2B5EF4-FFF2-40B4-BE49-F238E27FC236}">
                <a16:creationId xmlns:a16="http://schemas.microsoft.com/office/drawing/2014/main" id="{E6FA24CE-D6CC-B48B-A9E0-E2AEEB2CF5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995" y="5832226"/>
            <a:ext cx="307662" cy="442264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7E2F8B-11D5-DB5F-0F3C-5CF05B2D6B86}"/>
              </a:ext>
            </a:extLst>
          </p:cNvPr>
          <p:cNvSpPr txBox="1"/>
          <p:nvPr/>
        </p:nvSpPr>
        <p:spPr>
          <a:xfrm>
            <a:off x="4150196" y="619587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MCP</a:t>
            </a:r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8118F9F-D1A8-1445-5702-85B1CC631514}"/>
              </a:ext>
            </a:extLst>
          </p:cNvPr>
          <p:cNvCxnSpPr>
            <a:cxnSpLocks/>
          </p:cNvCxnSpPr>
          <p:nvPr/>
        </p:nvCxnSpPr>
        <p:spPr>
          <a:xfrm>
            <a:off x="1827004" y="4666058"/>
            <a:ext cx="1271434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弧 24">
            <a:extLst>
              <a:ext uri="{FF2B5EF4-FFF2-40B4-BE49-F238E27FC236}">
                <a16:creationId xmlns:a16="http://schemas.microsoft.com/office/drawing/2014/main" id="{5A3E3A2F-E351-8087-5020-93FDEE82528F}"/>
              </a:ext>
            </a:extLst>
          </p:cNvPr>
          <p:cNvSpPr/>
          <p:nvPr/>
        </p:nvSpPr>
        <p:spPr>
          <a:xfrm>
            <a:off x="2598813" y="4666058"/>
            <a:ext cx="914400" cy="9144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537C9FA-5E08-0D81-DC58-B2BCC3603E59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3513213" y="5123258"/>
            <a:ext cx="4277" cy="587656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>
            <a:extLst>
              <a:ext uri="{FF2B5EF4-FFF2-40B4-BE49-F238E27FC236}">
                <a16:creationId xmlns:a16="http://schemas.microsoft.com/office/drawing/2014/main" id="{01C09757-C1FE-CE1C-9F2B-F6F3660FC6B1}"/>
              </a:ext>
            </a:extLst>
          </p:cNvPr>
          <p:cNvSpPr/>
          <p:nvPr/>
        </p:nvSpPr>
        <p:spPr>
          <a:xfrm rot="10800000">
            <a:off x="3507911" y="5138957"/>
            <a:ext cx="914400" cy="9144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1C3A58D-1F31-9633-F4EA-3FFDEEF0D3E7}"/>
              </a:ext>
            </a:extLst>
          </p:cNvPr>
          <p:cNvCxnSpPr>
            <a:cxnSpLocks/>
          </p:cNvCxnSpPr>
          <p:nvPr/>
        </p:nvCxnSpPr>
        <p:spPr>
          <a:xfrm>
            <a:off x="3953149" y="6057361"/>
            <a:ext cx="5089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425D67-7C30-C706-6F6B-5339ABB943F9}"/>
              </a:ext>
            </a:extLst>
          </p:cNvPr>
          <p:cNvSpPr txBox="1"/>
          <p:nvPr/>
        </p:nvSpPr>
        <p:spPr>
          <a:xfrm>
            <a:off x="3659296" y="4296725"/>
            <a:ext cx="201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 and E bend for particle selection</a:t>
            </a:r>
            <a:endParaRPr kumimoji="1" lang="ja-JP" altLang="en-US"/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98873481-3339-BA66-F225-E2F14DE4FB97}"/>
              </a:ext>
            </a:extLst>
          </p:cNvPr>
          <p:cNvSpPr/>
          <p:nvPr/>
        </p:nvSpPr>
        <p:spPr>
          <a:xfrm>
            <a:off x="46341" y="3386193"/>
            <a:ext cx="5590735" cy="3297750"/>
          </a:xfrm>
          <a:prstGeom prst="roundRect">
            <a:avLst>
              <a:gd name="adj" fmla="val 534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7796AE8-E7FE-326D-54C9-B8C1F056DB39}"/>
              </a:ext>
            </a:extLst>
          </p:cNvPr>
          <p:cNvSpPr txBox="1"/>
          <p:nvPr/>
        </p:nvSpPr>
        <p:spPr>
          <a:xfrm>
            <a:off x="125456" y="3153346"/>
            <a:ext cx="4116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Schematic view of the experimental setup</a:t>
            </a:r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B9D522A7-111D-477E-B8DD-3DB83B6723D1}"/>
              </a:ext>
            </a:extLst>
          </p:cNvPr>
          <p:cNvSpPr/>
          <p:nvPr/>
        </p:nvSpPr>
        <p:spPr>
          <a:xfrm>
            <a:off x="6428252" y="2423612"/>
            <a:ext cx="914400" cy="9144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1770F288-9505-8F72-8DAD-7187121D9DE0}"/>
              </a:ext>
            </a:extLst>
          </p:cNvPr>
          <p:cNvSpPr/>
          <p:nvPr/>
        </p:nvSpPr>
        <p:spPr>
          <a:xfrm>
            <a:off x="5992251" y="5388490"/>
            <a:ext cx="914400" cy="9144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727EA5-2959-8FF3-3DCD-8FDD6E641851}"/>
              </a:ext>
            </a:extLst>
          </p:cNvPr>
          <p:cNvSpPr txBox="1"/>
          <p:nvPr/>
        </p:nvSpPr>
        <p:spPr>
          <a:xfrm>
            <a:off x="2791314" y="6227200"/>
            <a:ext cx="13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Up to 30keV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81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ED7F7-3705-054A-E99D-EE0F08B1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8542" cy="1325563"/>
          </a:xfrm>
        </p:spPr>
        <p:txBody>
          <a:bodyPr/>
          <a:lstStyle/>
          <a:p>
            <a:r>
              <a:rPr kumimoji="1" lang="en-US" altLang="ja-JP" dirty="0"/>
              <a:t>Demonstration @ MLF U-line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1BDC2E-F5BB-C1B9-AD0E-0086C5BB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20" y="1253331"/>
            <a:ext cx="8850385" cy="4351338"/>
          </a:xfrm>
        </p:spPr>
        <p:txBody>
          <a:bodyPr/>
          <a:lstStyle/>
          <a:p>
            <a:r>
              <a:rPr kumimoji="1" lang="en-US" altLang="ja-JP" dirty="0"/>
              <a:t>1S-2P-unbound scheme. Performed last year at MLF U-line.</a:t>
            </a:r>
          </a:p>
          <a:p>
            <a:r>
              <a:rPr kumimoji="1" lang="en-US" altLang="ja-JP" dirty="0"/>
              <a:t>Aerogel target + Laser (~2.5μJ @122-nm and ~7mJ @355-nm.)</a:t>
            </a:r>
          </a:p>
          <a:p>
            <a:pPr lvl="1"/>
            <a:r>
              <a:rPr kumimoji="1" lang="en-US" altLang="ja-JP" dirty="0"/>
              <a:t>USM rate after extraction is </a:t>
            </a:r>
            <a:r>
              <a:rPr kumimoji="1" lang="en-US" altLang="ja-JP" b="1" dirty="0">
                <a:solidFill>
                  <a:srgbClr val="FF0000"/>
                </a:solidFill>
              </a:rPr>
              <a:t>330Hz</a:t>
            </a:r>
            <a:r>
              <a:rPr kumimoji="1" lang="en-US" altLang="ja-JP" dirty="0"/>
              <a:t>. The best record so far.</a:t>
            </a:r>
          </a:p>
          <a:p>
            <a:r>
              <a:rPr lang="en-US" altLang="ja-JP" dirty="0"/>
              <a:t>Laser frequency scan</a:t>
            </a:r>
            <a:r>
              <a:rPr lang="ja-JP" altLang="en-US"/>
              <a:t>→ </a:t>
            </a:r>
            <a:r>
              <a:rPr lang="en-US" altLang="ja-JP" dirty="0"/>
              <a:t>observing </a:t>
            </a:r>
            <a:r>
              <a:rPr lang="en-US" altLang="ja-JP" b="1" dirty="0"/>
              <a:t>narrower resonance width </a:t>
            </a:r>
            <a:r>
              <a:rPr lang="en-US" altLang="ja-JP" dirty="0"/>
              <a:t>than that of Mu emitted from a hot target (2000K)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6F3F15-4CAB-F021-5AED-1CC7DAD7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68A039-A5A0-94A7-5DB1-11AD9E41E2EC}"/>
              </a:ext>
            </a:extLst>
          </p:cNvPr>
          <p:cNvSpPr txBox="1"/>
          <p:nvPr/>
        </p:nvSpPr>
        <p:spPr>
          <a:xfrm>
            <a:off x="3699166" y="64442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1D1C1D"/>
                </a:solidFill>
                <a:effectLst/>
                <a:latin typeface="NotoSansJP"/>
              </a:rPr>
              <a:t>Report in the Muon Advisory Committee 2022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4FCF64A-265F-817C-352B-348FD39C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084" y="3263830"/>
            <a:ext cx="3557266" cy="267453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7C8118F-CA7D-D8AB-826B-E214BE95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57" y="3332524"/>
            <a:ext cx="3348409" cy="329636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66667F-D391-82F3-5D29-E238E72B11CA}"/>
              </a:ext>
            </a:extLst>
          </p:cNvPr>
          <p:cNvSpPr txBox="1"/>
          <p:nvPr/>
        </p:nvSpPr>
        <p:spPr>
          <a:xfrm>
            <a:off x="3493213" y="5982812"/>
            <a:ext cx="574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Convolution of doppler effect and linewidth of 122nm pulse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11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ED7F7-3705-054A-E99D-EE0F08B1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8542" cy="1325563"/>
          </a:xfrm>
        </p:spPr>
        <p:txBody>
          <a:bodyPr/>
          <a:lstStyle/>
          <a:p>
            <a:r>
              <a:rPr kumimoji="1" lang="en-US" altLang="ja-JP" dirty="0"/>
              <a:t>Demonstration @ MLF S-line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1BDC2E-F5BB-C1B9-AD0E-0086C5BB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0" y="1404333"/>
            <a:ext cx="9009679" cy="4351338"/>
          </a:xfrm>
        </p:spPr>
        <p:txBody>
          <a:bodyPr/>
          <a:lstStyle/>
          <a:p>
            <a:r>
              <a:rPr kumimoji="1" lang="en-US" altLang="ja-JP" dirty="0"/>
              <a:t>Collaborating with Muonium 1S-2S spectroscopy experiment, </a:t>
            </a:r>
            <a:r>
              <a:rPr lang="en-US" altLang="ja-JP" dirty="0"/>
              <a:t>e</a:t>
            </a:r>
            <a:r>
              <a:rPr kumimoji="1" lang="en-US" altLang="ja-JP" dirty="0"/>
              <a:t>valuation of the emittance of USM is ongoing (from March 2023). </a:t>
            </a:r>
          </a:p>
          <a:p>
            <a:pPr lvl="1"/>
            <a:r>
              <a:rPr lang="en-US" altLang="ja-JP" sz="2000" b="1" dirty="0">
                <a:solidFill>
                  <a:srgbClr val="0070C0"/>
                </a:solidFill>
              </a:rPr>
              <a:t>A 244-nm pulsed laser is developed by Okayama univ. 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Using MCP and CCD camera as a beam profile monitor, q-scan measurement is underway to estimate the initial phase space of USM.</a:t>
            </a:r>
          </a:p>
          <a:p>
            <a:pPr lvl="1"/>
            <a:r>
              <a:rPr lang="en-US" altLang="ja-JP" dirty="0"/>
              <a:t>RFQ acceleration test in this FY.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6F3F15-4CAB-F021-5AED-1CC7DAD7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20415B-6F93-32C1-C943-AE446BFA51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06" y="4275944"/>
            <a:ext cx="3869012" cy="25820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83F8E8-B563-8C08-9708-5826267652EF}"/>
              </a:ext>
            </a:extLst>
          </p:cNvPr>
          <p:cNvSpPr txBox="1"/>
          <p:nvPr/>
        </p:nvSpPr>
        <p:spPr>
          <a:xfrm>
            <a:off x="146806" y="3689362"/>
            <a:ext cx="544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MCP for counting event rate </a:t>
            </a:r>
            <a:r>
              <a:rPr kumimoji="1" lang="en-US" altLang="ja-JP" dirty="0"/>
              <a:t>&amp; </a:t>
            </a:r>
            <a:r>
              <a:rPr kumimoji="1" lang="en-US" altLang="ja-JP" dirty="0">
                <a:solidFill>
                  <a:srgbClr val="0432FF"/>
                </a:solidFill>
              </a:rPr>
              <a:t>Beam profile monitor to measure USM beam size after extraction </a:t>
            </a:r>
            <a:endParaRPr kumimoji="1" lang="ja-JP" altLang="en-US">
              <a:solidFill>
                <a:srgbClr val="0432FF"/>
              </a:solidFill>
            </a:endParaRPr>
          </a:p>
        </p:txBody>
      </p:sp>
      <p:pic>
        <p:nvPicPr>
          <p:cNvPr id="8" name="図 7" descr="屋内, テーブル, 座る, 椅子 が含まれている画像&#10;&#10;自動的に生成された説明">
            <a:extLst>
              <a:ext uri="{FF2B5EF4-FFF2-40B4-BE49-F238E27FC236}">
                <a16:creationId xmlns:a16="http://schemas.microsoft.com/office/drawing/2014/main" id="{5BCBD1CA-71D8-2825-1F66-A14269CE5B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964" y="4401995"/>
            <a:ext cx="2957971" cy="231948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F7F261-0E8D-5764-6E93-9F6A94C2BC02}"/>
              </a:ext>
            </a:extLst>
          </p:cNvPr>
          <p:cNvSpPr txBox="1"/>
          <p:nvPr/>
        </p:nvSpPr>
        <p:spPr>
          <a:xfrm>
            <a:off x="5656395" y="3689363"/>
            <a:ext cx="3092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World 1st acceleration of USM </a:t>
            </a:r>
          </a:p>
          <a:p>
            <a:r>
              <a:rPr kumimoji="1" lang="en-US" altLang="ja-JP" dirty="0"/>
              <a:t>will be performed in this FY 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C7847E-DAF0-3B34-BDA5-F6CA6CDF6EAD}"/>
              </a:ext>
            </a:extLst>
          </p:cNvPr>
          <p:cNvSpPr txBox="1"/>
          <p:nvPr/>
        </p:nvSpPr>
        <p:spPr>
          <a:xfrm>
            <a:off x="7874213" y="5469315"/>
            <a:ext cx="1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RFQ @ MLF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1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F23F7-34AD-7BE1-D964-D0CE2239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r>
              <a:rPr lang="en-US" altLang="ja-JP" dirty="0"/>
              <a:t>Recent laser upgrade activities:</a:t>
            </a:r>
            <a:br>
              <a:rPr lang="en-US" altLang="ja-JP" dirty="0"/>
            </a:br>
            <a:r>
              <a:rPr lang="en-US" altLang="ja-JP" dirty="0"/>
              <a:t>1S-2P-unbound scheme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C84227-C4C9-46C5-5597-24629C54C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58" y="1370369"/>
            <a:ext cx="8997455" cy="4351338"/>
          </a:xfrm>
        </p:spPr>
        <p:txBody>
          <a:bodyPr/>
          <a:lstStyle/>
          <a:p>
            <a:r>
              <a:rPr lang="en-US" altLang="ja-JP" dirty="0"/>
              <a:t>D</a:t>
            </a:r>
            <a:r>
              <a:rPr kumimoji="1" lang="en-US" altLang="ja-JP" dirty="0"/>
              <a:t>ifficulty is the amplification of 1062.78nm for generation of 122nm.</a:t>
            </a:r>
          </a:p>
          <a:p>
            <a:pPr lvl="1"/>
            <a:r>
              <a:rPr lang="en-US" altLang="ja-JP" sz="2000" dirty="0" err="1"/>
              <a:t>Nd:YGAG</a:t>
            </a:r>
            <a:r>
              <a:rPr lang="en-US" altLang="ja-JP" sz="2000" dirty="0"/>
              <a:t>/Nd: YSAG for 1062.78nm has worse crystal quality.</a:t>
            </a:r>
          </a:p>
          <a:p>
            <a:pPr lvl="1"/>
            <a:r>
              <a:rPr lang="en-US" altLang="ja-JP" sz="2000" dirty="0">
                <a:solidFill>
                  <a:srgbClr val="0432FF"/>
                </a:solidFill>
              </a:rPr>
              <a:t>Brute-force amplification using longer/larger crystals results in worse quality.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Another important R&amp;D is the d</a:t>
            </a:r>
            <a:r>
              <a:rPr kumimoji="1" lang="en-US" altLang="ja-JP" b="1" dirty="0">
                <a:solidFill>
                  <a:srgbClr val="FF0000"/>
                </a:solidFill>
              </a:rPr>
              <a:t>egradation of optics </a:t>
            </a:r>
          </a:p>
          <a:p>
            <a:pPr lvl="1"/>
            <a:r>
              <a:rPr lang="en-US" altLang="ja-JP" u="sng" dirty="0">
                <a:solidFill>
                  <a:srgbClr val="FF0000"/>
                </a:solidFill>
              </a:rPr>
              <a:t>VUV/DUV is harmful for optics and crystal</a:t>
            </a:r>
            <a:r>
              <a:rPr lang="en-US" altLang="ja-JP" dirty="0">
                <a:solidFill>
                  <a:srgbClr val="FF0000"/>
                </a:solidFill>
              </a:rPr>
              <a:t>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59DC81-82A8-5F77-5618-D55E7C75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 descr="光, 暗い, ランプ, 部屋 が含まれている画像&#10;&#10;自動的に生成された説明">
            <a:extLst>
              <a:ext uri="{FF2B5EF4-FFF2-40B4-BE49-F238E27FC236}">
                <a16:creationId xmlns:a16="http://schemas.microsoft.com/office/drawing/2014/main" id="{242C30A8-69F9-1FB7-1AE4-F3B702D137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57" y="5219943"/>
            <a:ext cx="4577156" cy="1475792"/>
          </a:xfrm>
          <a:prstGeom prst="rect">
            <a:avLst/>
          </a:prstGeom>
        </p:spPr>
      </p:pic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5BDA4631-C6F7-C80B-74EB-7A229184F4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45" y="3748912"/>
            <a:ext cx="3444237" cy="28809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C71E08-B3AB-E064-AD91-96820D8AF0CA}"/>
              </a:ext>
            </a:extLst>
          </p:cNvPr>
          <p:cNvSpPr txBox="1"/>
          <p:nvPr/>
        </p:nvSpPr>
        <p:spPr>
          <a:xfrm>
            <a:off x="3380377" y="3312265"/>
            <a:ext cx="6030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b="1" dirty="0">
                <a:solidFill>
                  <a:srgbClr val="FF0000"/>
                </a:solidFill>
              </a:rPr>
              <a:t>R&amp;D of new amp. for ×2 energy.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b="1" dirty="0">
                <a:solidFill>
                  <a:srgbClr val="FF0000"/>
                </a:solidFill>
              </a:rPr>
              <a:t>R&amp;D to increase the lifetime of optics (Recently, focusing on residual gases)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b="1" dirty="0">
                <a:solidFill>
                  <a:srgbClr val="FF0000"/>
                </a:solidFill>
              </a:rPr>
              <a:t>Improvement of design for H2 area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For better laser efficiency by design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2703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2E933-76FD-3D11-7ECD-3654A5CA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16" y="136421"/>
            <a:ext cx="8045567" cy="1899902"/>
          </a:xfrm>
        </p:spPr>
        <p:txBody>
          <a:bodyPr>
            <a:normAutofit/>
          </a:bodyPr>
          <a:lstStyle/>
          <a:p>
            <a:r>
              <a:rPr lang="en-US" altLang="ja-JP" dirty="0"/>
              <a:t>Recent laser upgrade activities:</a:t>
            </a:r>
            <a:br>
              <a:rPr lang="en-US" altLang="ja-JP" dirty="0"/>
            </a:br>
            <a:r>
              <a:rPr lang="en-US" altLang="ja-JP" dirty="0"/>
              <a:t>For 1S-2S-unbound scheme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6A2ABC-EF95-5937-EABD-97DB4CF4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4247"/>
            <a:ext cx="9376230" cy="18368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 dirty="0">
                <a:ea typeface="游ゴシック"/>
              </a:rPr>
              <a:t>High energy </a:t>
            </a:r>
            <a:r>
              <a:rPr kumimoji="1" lang="en-US" altLang="ja-JP" dirty="0">
                <a:ea typeface="游ゴシック"/>
              </a:rPr>
              <a:t>244-nm </a:t>
            </a:r>
            <a:r>
              <a:rPr lang="en-US" altLang="ja-JP" dirty="0">
                <a:ea typeface="游ゴシック"/>
              </a:rPr>
              <a:t>pulse laser</a:t>
            </a:r>
            <a:r>
              <a:rPr kumimoji="1" lang="en-US" altLang="ja-JP" dirty="0">
                <a:ea typeface="游ゴシック"/>
              </a:rPr>
              <a:t> is under development at</a:t>
            </a:r>
            <a:r>
              <a:rPr lang="en-US" altLang="ja-JP" dirty="0">
                <a:ea typeface="游ゴシック"/>
              </a:rPr>
              <a:t> </a:t>
            </a:r>
            <a:r>
              <a:rPr kumimoji="1" lang="en-US" altLang="ja-JP" dirty="0">
                <a:ea typeface="游ゴシック"/>
              </a:rPr>
              <a:t> KEK Tsukuba.</a:t>
            </a:r>
          </a:p>
          <a:p>
            <a:pPr lvl="1"/>
            <a:r>
              <a:rPr lang="en-US" altLang="ja-JP" b="1" dirty="0">
                <a:solidFill>
                  <a:srgbClr val="FF0000"/>
                </a:solidFill>
                <a:ea typeface="游ゴシック"/>
                <a:cs typeface="Calibri"/>
              </a:rPr>
              <a:t>To see the possible best performance of 1S-2S-unbound scheme.</a:t>
            </a:r>
          </a:p>
          <a:p>
            <a:pPr lvl="1"/>
            <a:r>
              <a:rPr lang="en-US" altLang="ja-JP" dirty="0">
                <a:ea typeface="游ゴシック"/>
                <a:cs typeface="Calibri"/>
              </a:rPr>
              <a:t>Easier handling/evaluation than 122-nm </a:t>
            </a:r>
            <a:r>
              <a:rPr lang="ja-JP" altLang="en-US">
                <a:ea typeface="游ゴシック"/>
                <a:cs typeface="Calibri"/>
              </a:rPr>
              <a:t>→</a:t>
            </a:r>
            <a:r>
              <a:rPr lang="en-US" altLang="ja-JP" dirty="0">
                <a:ea typeface="游ゴシック"/>
                <a:cs typeface="Calibri"/>
              </a:rPr>
              <a:t> Useful for USM R&amp;D</a:t>
            </a:r>
          </a:p>
          <a:p>
            <a:pPr lvl="1"/>
            <a:r>
              <a:rPr lang="en-US" altLang="ja-JP" b="1" dirty="0">
                <a:solidFill>
                  <a:srgbClr val="002060"/>
                </a:solidFill>
                <a:ea typeface="游ゴシック"/>
              </a:rPr>
              <a:t>It can also generate intense 355-nm pulse</a:t>
            </a:r>
            <a:r>
              <a:rPr lang="ja-JP" altLang="en-US" b="1">
                <a:solidFill>
                  <a:srgbClr val="002060"/>
                </a:solidFill>
                <a:ea typeface="游ゴシック"/>
              </a:rPr>
              <a:t>→</a:t>
            </a:r>
            <a:r>
              <a:rPr lang="en-US" altLang="ja-JP" b="1" dirty="0">
                <a:solidFill>
                  <a:srgbClr val="002060"/>
                </a:solidFill>
                <a:ea typeface="游ゴシック"/>
              </a:rPr>
              <a:t> for 1S-2P scheme.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6DFCCD-0014-9AB2-F66C-F12A099E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B03E44C-2C8F-98D6-165C-E8E4D7605A6A}"/>
              </a:ext>
            </a:extLst>
          </p:cNvPr>
          <p:cNvSpPr/>
          <p:nvPr/>
        </p:nvSpPr>
        <p:spPr>
          <a:xfrm>
            <a:off x="359305" y="4296041"/>
            <a:ext cx="1483690" cy="5568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ea typeface="MS Gothic" charset="-128"/>
                <a:cs typeface="MS Gothic" charset="-128"/>
              </a:rPr>
              <a:t>1064nm </a:t>
            </a:r>
            <a:endParaRPr kumimoji="1" lang="ja-JP" altLang="en-US" sz="2400" dirty="0">
              <a:solidFill>
                <a:srgbClr val="FF0000"/>
              </a:solidFill>
              <a:ea typeface="MS Gothic" charset="-128"/>
              <a:cs typeface="MS Gothic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87D6E8F-D083-2B23-0D34-06F17BA4DB4D}"/>
              </a:ext>
            </a:extLst>
          </p:cNvPr>
          <p:cNvCxnSpPr>
            <a:cxnSpLocks/>
          </p:cNvCxnSpPr>
          <p:nvPr/>
        </p:nvCxnSpPr>
        <p:spPr>
          <a:xfrm>
            <a:off x="3307246" y="4553621"/>
            <a:ext cx="3778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FC6C22-1242-50E9-A327-B069E2CA15B7}"/>
              </a:ext>
            </a:extLst>
          </p:cNvPr>
          <p:cNvSpPr txBox="1"/>
          <p:nvPr/>
        </p:nvSpPr>
        <p:spPr>
          <a:xfrm>
            <a:off x="3843920" y="4301887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SHG</a:t>
            </a:r>
            <a:endParaRPr kumimoji="1" lang="ja-JP" altLang="en-US" sz="2400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A0A66BAB-4748-E562-4ED3-2B4D49FFFBF0}"/>
              </a:ext>
            </a:extLst>
          </p:cNvPr>
          <p:cNvSpPr/>
          <p:nvPr/>
        </p:nvSpPr>
        <p:spPr>
          <a:xfrm>
            <a:off x="5197229" y="4357729"/>
            <a:ext cx="1279196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00B050"/>
                </a:solidFill>
                <a:ea typeface="MS Gothic" charset="-128"/>
                <a:cs typeface="MS Gothic" charset="-128"/>
              </a:rPr>
              <a:t>532 nm </a:t>
            </a:r>
            <a:endParaRPr kumimoji="1" lang="ja-JP" altLang="en-US" sz="2400" dirty="0">
              <a:solidFill>
                <a:srgbClr val="00B050"/>
              </a:solidFill>
              <a:ea typeface="MS Gothic" charset="-128"/>
              <a:cs typeface="MS Gothic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34C57AC-E9B3-42FE-6D2D-DE9977FB7D61}"/>
              </a:ext>
            </a:extLst>
          </p:cNvPr>
          <p:cNvCxnSpPr>
            <a:cxnSpLocks/>
          </p:cNvCxnSpPr>
          <p:nvPr/>
        </p:nvCxnSpPr>
        <p:spPr>
          <a:xfrm>
            <a:off x="5637999" y="4771058"/>
            <a:ext cx="0" cy="817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2133F9A2-580A-BE6E-2646-6F361533F328}"/>
              </a:ext>
            </a:extLst>
          </p:cNvPr>
          <p:cNvSpPr/>
          <p:nvPr/>
        </p:nvSpPr>
        <p:spPr>
          <a:xfrm>
            <a:off x="2545455" y="5590950"/>
            <a:ext cx="1581988" cy="5250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ea typeface="MS Gothic" charset="-128"/>
                <a:cs typeface="MS Gothic" charset="-128"/>
              </a:rPr>
              <a:t>732 nm </a:t>
            </a:r>
            <a:endParaRPr kumimoji="1" lang="ja-JP" altLang="en-US" sz="2400" dirty="0">
              <a:solidFill>
                <a:srgbClr val="FF0000"/>
              </a:solidFill>
              <a:ea typeface="MS Gothic" charset="-128"/>
              <a:cs typeface="MS Gothic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A3A6791-FCD1-8D8C-E750-74F214CDD179}"/>
              </a:ext>
            </a:extLst>
          </p:cNvPr>
          <p:cNvCxnSpPr>
            <a:cxnSpLocks/>
          </p:cNvCxnSpPr>
          <p:nvPr/>
        </p:nvCxnSpPr>
        <p:spPr>
          <a:xfrm>
            <a:off x="4333765" y="5854904"/>
            <a:ext cx="7737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図形, 矢印&#10;&#10;自動的に生成された説明">
            <a:extLst>
              <a:ext uri="{FF2B5EF4-FFF2-40B4-BE49-F238E27FC236}">
                <a16:creationId xmlns:a16="http://schemas.microsoft.com/office/drawing/2014/main" id="{C40C081C-906B-FBCB-CEFB-4FCFF96C2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019" y="5452571"/>
            <a:ext cx="696285" cy="801783"/>
          </a:xfrm>
          <a:prstGeom prst="rect">
            <a:avLst/>
          </a:prstGeom>
        </p:spPr>
      </p:pic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4F46476E-8092-A5FA-3278-0B07E75D7BA8}"/>
              </a:ext>
            </a:extLst>
          </p:cNvPr>
          <p:cNvSpPr/>
          <p:nvPr/>
        </p:nvSpPr>
        <p:spPr>
          <a:xfrm>
            <a:off x="7753567" y="5603816"/>
            <a:ext cx="1190398" cy="5250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0070C0"/>
                </a:solidFill>
                <a:ea typeface="MS Gothic" charset="-128"/>
                <a:cs typeface="MS Gothic" charset="-128"/>
              </a:rPr>
              <a:t>244 nm </a:t>
            </a:r>
            <a:endParaRPr kumimoji="1" lang="ja-JP" altLang="en-US" sz="2400" dirty="0">
              <a:solidFill>
                <a:srgbClr val="0070C0"/>
              </a:solidFill>
              <a:ea typeface="MS Gothic" charset="-128"/>
              <a:cs typeface="MS Gothic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631F5F6-D3FD-B60B-8E52-C2C7E20CFBAA}"/>
              </a:ext>
            </a:extLst>
          </p:cNvPr>
          <p:cNvCxnSpPr>
            <a:cxnSpLocks/>
          </p:cNvCxnSpPr>
          <p:nvPr/>
        </p:nvCxnSpPr>
        <p:spPr>
          <a:xfrm>
            <a:off x="6025613" y="5859126"/>
            <a:ext cx="3741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CD5F4C-75BF-AB1B-9AF4-DFA3F311C65B}"/>
              </a:ext>
            </a:extLst>
          </p:cNvPr>
          <p:cNvSpPr txBox="1"/>
          <p:nvPr/>
        </p:nvSpPr>
        <p:spPr>
          <a:xfrm>
            <a:off x="6523581" y="562262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THG</a:t>
            </a:r>
            <a:endParaRPr kumimoji="1" lang="ja-JP" altLang="en-US" sz="2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007910-436D-AC98-DA7D-7CD6571F07B6}"/>
              </a:ext>
            </a:extLst>
          </p:cNvPr>
          <p:cNvSpPr txBox="1"/>
          <p:nvPr/>
        </p:nvSpPr>
        <p:spPr>
          <a:xfrm>
            <a:off x="4430564" y="6256333"/>
            <a:ext cx="18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Ti:Sapphire</a:t>
            </a:r>
            <a:r>
              <a:rPr kumimoji="1" lang="en-US" altLang="ja-JP" dirty="0"/>
              <a:t> crystal</a:t>
            </a:r>
            <a:endParaRPr kumimoji="1" lang="ja-JP" altLang="en-US"/>
          </a:p>
        </p:txBody>
      </p:sp>
      <p:pic>
        <p:nvPicPr>
          <p:cNvPr id="17" name="図 16" descr="図形, 矢印&#10;&#10;自動的に生成された説明">
            <a:extLst>
              <a:ext uri="{FF2B5EF4-FFF2-40B4-BE49-F238E27FC236}">
                <a16:creationId xmlns:a16="http://schemas.microsoft.com/office/drawing/2014/main" id="{68C2091F-9035-0CDB-107F-129C535F0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455" y="4115411"/>
            <a:ext cx="696285" cy="801783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F3905FA-3CFF-938F-0C96-28F1158FC68D}"/>
              </a:ext>
            </a:extLst>
          </p:cNvPr>
          <p:cNvCxnSpPr>
            <a:cxnSpLocks/>
          </p:cNvCxnSpPr>
          <p:nvPr/>
        </p:nvCxnSpPr>
        <p:spPr>
          <a:xfrm>
            <a:off x="1869664" y="4521859"/>
            <a:ext cx="4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7E809B4-6573-0EFE-D537-F03A7F36D422}"/>
              </a:ext>
            </a:extLst>
          </p:cNvPr>
          <p:cNvCxnSpPr>
            <a:cxnSpLocks/>
          </p:cNvCxnSpPr>
          <p:nvPr/>
        </p:nvCxnSpPr>
        <p:spPr>
          <a:xfrm>
            <a:off x="2882229" y="3975540"/>
            <a:ext cx="0" cy="342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C43DBE4B-328E-5501-85A5-DCAA0DC91F44}"/>
              </a:ext>
            </a:extLst>
          </p:cNvPr>
          <p:cNvSpPr/>
          <p:nvPr/>
        </p:nvSpPr>
        <p:spPr>
          <a:xfrm>
            <a:off x="1137472" y="3641995"/>
            <a:ext cx="3048045" cy="3693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C000"/>
                </a:solidFill>
                <a:ea typeface="MS Gothic" charset="-128"/>
                <a:cs typeface="MS Gothic" charset="-128"/>
              </a:rPr>
              <a:t>810 nm or 885nm  LD</a:t>
            </a:r>
            <a:endParaRPr kumimoji="1" lang="ja-JP" altLang="en-US" sz="2400" dirty="0">
              <a:solidFill>
                <a:srgbClr val="FFC000"/>
              </a:solidFill>
              <a:ea typeface="MS Gothic" charset="-128"/>
              <a:cs typeface="MS Gothic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CBB9216-9EBC-87F2-66B6-BD0F473C758C}"/>
              </a:ext>
            </a:extLst>
          </p:cNvPr>
          <p:cNvSpPr txBox="1"/>
          <p:nvPr/>
        </p:nvSpPr>
        <p:spPr>
          <a:xfrm>
            <a:off x="2833416" y="4706573"/>
            <a:ext cx="15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Nd:YAG</a:t>
            </a:r>
            <a:r>
              <a:rPr kumimoji="1" lang="en-US" altLang="ja-JP" dirty="0"/>
              <a:t> crystal</a:t>
            </a:r>
            <a:endParaRPr kumimoji="1" lang="ja-JP" altLang="en-US"/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9789C918-453E-EFF8-533A-5A94D3E4CAA4}"/>
              </a:ext>
            </a:extLst>
          </p:cNvPr>
          <p:cNvSpPr/>
          <p:nvPr/>
        </p:nvSpPr>
        <p:spPr>
          <a:xfrm>
            <a:off x="169250" y="3556335"/>
            <a:ext cx="6653848" cy="1628698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EFC0F44-1AC6-54BC-6DAB-E5220BC49258}"/>
              </a:ext>
            </a:extLst>
          </p:cNvPr>
          <p:cNvSpPr txBox="1"/>
          <p:nvPr/>
        </p:nvSpPr>
        <p:spPr>
          <a:xfrm>
            <a:off x="4372230" y="3559093"/>
            <a:ext cx="1861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(Solid state)</a:t>
            </a:r>
          </a:p>
          <a:p>
            <a:r>
              <a:rPr kumimoji="1" lang="en-US" altLang="ja-JP" sz="2400" dirty="0" err="1"/>
              <a:t>Nd:YAG</a:t>
            </a:r>
            <a:r>
              <a:rPr kumimoji="1" lang="en-US" altLang="ja-JP" sz="2400" dirty="0"/>
              <a:t> laser </a:t>
            </a:r>
            <a:endParaRPr kumimoji="1" lang="ja-JP" altLang="en-US" sz="2400"/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393282FE-3FA0-A9E3-968B-0C03A5F2B587}"/>
              </a:ext>
            </a:extLst>
          </p:cNvPr>
          <p:cNvSpPr/>
          <p:nvPr/>
        </p:nvSpPr>
        <p:spPr>
          <a:xfrm>
            <a:off x="2188358" y="5241638"/>
            <a:ext cx="6828944" cy="1345905"/>
          </a:xfrm>
          <a:prstGeom prst="round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AF092C0-C0C8-1292-8D81-FB1961CCC5AA}"/>
              </a:ext>
            </a:extLst>
          </p:cNvPr>
          <p:cNvCxnSpPr>
            <a:cxnSpLocks/>
          </p:cNvCxnSpPr>
          <p:nvPr/>
        </p:nvCxnSpPr>
        <p:spPr>
          <a:xfrm>
            <a:off x="7354298" y="5853462"/>
            <a:ext cx="3741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C5DD818-E9D4-0E02-35BC-E35A408D28FE}"/>
              </a:ext>
            </a:extLst>
          </p:cNvPr>
          <p:cNvCxnSpPr>
            <a:cxnSpLocks/>
          </p:cNvCxnSpPr>
          <p:nvPr/>
        </p:nvCxnSpPr>
        <p:spPr>
          <a:xfrm>
            <a:off x="4766034" y="4588561"/>
            <a:ext cx="3778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FBE0775-65B2-1591-C8DE-25147FCBF268}"/>
              </a:ext>
            </a:extLst>
          </p:cNvPr>
          <p:cNvSpPr txBox="1"/>
          <p:nvPr/>
        </p:nvSpPr>
        <p:spPr>
          <a:xfrm>
            <a:off x="2527213" y="4327841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AMP</a:t>
            </a:r>
            <a:endParaRPr kumimoji="1" lang="ja-JP" altLang="en-US" sz="20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EEEABF1-78E3-D053-D5A1-32414AC6349E}"/>
              </a:ext>
            </a:extLst>
          </p:cNvPr>
          <p:cNvSpPr txBox="1"/>
          <p:nvPr/>
        </p:nvSpPr>
        <p:spPr>
          <a:xfrm>
            <a:off x="6708735" y="5217132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Ti:S</a:t>
            </a:r>
            <a:r>
              <a:rPr kumimoji="1" lang="en-US" altLang="ja-JP" sz="2400" dirty="0"/>
              <a:t> laser </a:t>
            </a:r>
            <a:endParaRPr kumimoji="1" lang="ja-JP" altLang="en-US" sz="240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AD3D961-FF58-1052-DC55-2E494ECE6102}"/>
              </a:ext>
            </a:extLst>
          </p:cNvPr>
          <p:cNvSpPr txBox="1"/>
          <p:nvPr/>
        </p:nvSpPr>
        <p:spPr>
          <a:xfrm>
            <a:off x="5173762" y="5666274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AMP</a:t>
            </a:r>
            <a:endParaRPr kumimoji="1" lang="ja-JP" altLang="en-US" sz="200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8A2909B8-0DA4-E61C-9A2A-6157F0216EF0}"/>
              </a:ext>
            </a:extLst>
          </p:cNvPr>
          <p:cNvCxnSpPr>
            <a:cxnSpLocks/>
          </p:cNvCxnSpPr>
          <p:nvPr/>
        </p:nvCxnSpPr>
        <p:spPr>
          <a:xfrm flipV="1">
            <a:off x="6338922" y="3641995"/>
            <a:ext cx="1015376" cy="64340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056EB267-1903-6C3A-CB7E-D0BE91454DF3}"/>
              </a:ext>
            </a:extLst>
          </p:cNvPr>
          <p:cNvSpPr/>
          <p:nvPr/>
        </p:nvSpPr>
        <p:spPr>
          <a:xfrm>
            <a:off x="7440722" y="3201779"/>
            <a:ext cx="1576580" cy="755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00B050"/>
                </a:solidFill>
                <a:ea typeface="MS Gothic" charset="-128"/>
                <a:cs typeface="MS Gothic" charset="-128"/>
              </a:rPr>
              <a:t>355 nm</a:t>
            </a:r>
          </a:p>
          <a:p>
            <a:pPr algn="ctr"/>
            <a:r>
              <a:rPr lang="en-US" altLang="ja-JP" sz="2400" dirty="0">
                <a:solidFill>
                  <a:srgbClr val="00B050"/>
                </a:solidFill>
                <a:ea typeface="MS Gothic" charset="-128"/>
                <a:cs typeface="MS Gothic" charset="-128"/>
              </a:rPr>
              <a:t>(for 1S-2P) </a:t>
            </a:r>
            <a:endParaRPr kumimoji="1" lang="ja-JP" altLang="en-US" sz="2400" dirty="0">
              <a:solidFill>
                <a:srgbClr val="00B050"/>
              </a:solidFill>
              <a:ea typeface="MS Gothic" charset="-128"/>
              <a:cs typeface="MS Gothic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0EF89A4-EB88-57C5-A304-9362AEEAA2BF}"/>
              </a:ext>
            </a:extLst>
          </p:cNvPr>
          <p:cNvSpPr txBox="1"/>
          <p:nvPr/>
        </p:nvSpPr>
        <p:spPr>
          <a:xfrm>
            <a:off x="6563046" y="4445611"/>
            <a:ext cx="233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u="sng" dirty="0"/>
              <a:t>Two applications</a:t>
            </a:r>
            <a:endParaRPr kumimoji="1" lang="ja-JP" altLang="en-US" sz="2400" b="1" i="1" u="sng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C0CA875-6478-58C8-DACD-0CA279086F7F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7730065" y="4011328"/>
            <a:ext cx="208344" cy="434283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C3788E85-3CB4-23D8-0B3A-5ED10DD3AC9D}"/>
              </a:ext>
            </a:extLst>
          </p:cNvPr>
          <p:cNvCxnSpPr>
            <a:cxnSpLocks/>
            <a:stCxn id="25" idx="2"/>
            <a:endCxn id="31" idx="3"/>
          </p:cNvCxnSpPr>
          <p:nvPr/>
        </p:nvCxnSpPr>
        <p:spPr>
          <a:xfrm>
            <a:off x="7730065" y="4907276"/>
            <a:ext cx="344750" cy="54068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  <p:bldP spid="13" grpId="0" animBg="1"/>
      <p:bldP spid="13" grpId="1" animBg="1"/>
      <p:bldP spid="15" grpId="0"/>
      <p:bldP spid="15" grpId="1"/>
      <p:bldP spid="16" grpId="0"/>
      <p:bldP spid="16" grpId="1"/>
      <p:bldP spid="24" grpId="0" animBg="1"/>
      <p:bldP spid="24" grpId="1" animBg="1"/>
      <p:bldP spid="31" grpId="0"/>
      <p:bldP spid="31" grpId="1"/>
      <p:bldP spid="32" grpId="0"/>
      <p:bldP spid="32" grpId="1"/>
      <p:bldP spid="35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DD124-C00B-A8E3-4004-88E28595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C35BA0-029A-7792-5B31-8580F14C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</a:p>
          <a:p>
            <a:r>
              <a:rPr lang="en-US" altLang="ja-JP" dirty="0"/>
              <a:t>Key technologies and expected performance </a:t>
            </a:r>
          </a:p>
          <a:p>
            <a:r>
              <a:rPr kumimoji="1" lang="en-US" altLang="ja-JP" dirty="0"/>
              <a:t>Current status of muon cooling experiments</a:t>
            </a:r>
          </a:p>
          <a:p>
            <a:r>
              <a:rPr lang="en-US" altLang="ja-JP" dirty="0"/>
              <a:t>Future prospect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ACE80-E082-3AA5-4152-145D0C6F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74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FEE2D-B49E-D0FE-6077-9F012BF6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79" y="136524"/>
            <a:ext cx="8733464" cy="1325563"/>
          </a:xfrm>
        </p:spPr>
        <p:txBody>
          <a:bodyPr/>
          <a:lstStyle/>
          <a:p>
            <a:r>
              <a:rPr kumimoji="1" lang="en-US" altLang="ja-JP" dirty="0"/>
              <a:t>Current statu</a:t>
            </a:r>
            <a:r>
              <a:rPr lang="en-US" altLang="ja-JP" dirty="0"/>
              <a:t>s of the laser at Tsukuba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3F21F3-D07A-C89E-CBC5-BB83AE91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3486"/>
            <a:ext cx="9263543" cy="4351338"/>
          </a:xfrm>
        </p:spPr>
        <p:txBody>
          <a:bodyPr/>
          <a:lstStyle/>
          <a:p>
            <a:r>
              <a:rPr lang="en-US" altLang="ja-JP" dirty="0"/>
              <a:t>Development</a:t>
            </a:r>
            <a:r>
              <a:rPr lang="en-US" altLang="ja-JP" sz="2400" dirty="0"/>
              <a:t> </a:t>
            </a:r>
            <a:r>
              <a:rPr lang="en-US" altLang="ja-JP" sz="2400" b="1" u="sng" dirty="0"/>
              <a:t>at 5Hz </a:t>
            </a:r>
            <a:r>
              <a:rPr lang="en-US" altLang="ja-JP" sz="2400" dirty="0"/>
              <a:t>is underway t</a:t>
            </a:r>
            <a:r>
              <a:rPr lang="en-US" altLang="ja-JP" dirty="0"/>
              <a:t>o focus on study of laser efficiency.</a:t>
            </a:r>
          </a:p>
          <a:p>
            <a:pPr lvl="1"/>
            <a:r>
              <a:rPr lang="en-US" altLang="ja-JP" b="1" dirty="0"/>
              <a:t>Solid-state </a:t>
            </a:r>
            <a:r>
              <a:rPr lang="en-US" altLang="ja-JP" b="1" dirty="0" err="1"/>
              <a:t>Nd:YAG</a:t>
            </a:r>
            <a:r>
              <a:rPr lang="en-US" altLang="ja-JP" b="1" dirty="0"/>
              <a:t> laser can generate &lt;1.8J at 1064nm </a:t>
            </a:r>
            <a:r>
              <a:rPr lang="en-US" altLang="ja-JP" dirty="0"/>
              <a:t>(goal: 2J)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>
                <a:solidFill>
                  <a:srgbClr val="002060"/>
                </a:solidFill>
              </a:rPr>
              <a:t>High energy 244nm generation test in this summer </a:t>
            </a:r>
            <a:r>
              <a:rPr lang="en-US" altLang="ja-JP" dirty="0"/>
              <a:t>+ </a:t>
            </a:r>
            <a:r>
              <a:rPr lang="en-US" altLang="ja-JP" dirty="0">
                <a:solidFill>
                  <a:srgbClr val="0432FF"/>
                </a:solidFill>
              </a:rPr>
              <a:t>high energy 355nm generation in this FY.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>
                <a:solidFill>
                  <a:srgbClr val="FF0000"/>
                </a:solidFill>
              </a:rPr>
              <a:t> Switched to 25Hz after that.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C81DAD-E8ED-A102-939C-E1814FE4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224CB4-6897-53AF-4B06-7395DB3C11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00" y="3950820"/>
            <a:ext cx="3683790" cy="2762841"/>
          </a:xfrm>
          <a:prstGeom prst="rect">
            <a:avLst/>
          </a:prstGeom>
        </p:spPr>
      </p:pic>
      <p:pic>
        <p:nvPicPr>
          <p:cNvPr id="10" name="図 9" descr="屋内, 建物, テーブル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5088FCC4-F9F0-36F6-C28C-8DD634B47E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988" y="3461797"/>
            <a:ext cx="3104391" cy="325967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EE5AE4-7410-9499-F536-057DDF246005}"/>
              </a:ext>
            </a:extLst>
          </p:cNvPr>
          <p:cNvSpPr txBox="1"/>
          <p:nvPr/>
        </p:nvSpPr>
        <p:spPr>
          <a:xfrm>
            <a:off x="69619" y="3489155"/>
            <a:ext cx="342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</a:rPr>
              <a:t>Nd:YAG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laser system</a:t>
            </a:r>
            <a:endParaRPr kumimoji="1"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EDC57A3-F659-9C17-F299-E78245C5210A}"/>
              </a:ext>
            </a:extLst>
          </p:cNvPr>
          <p:cNvSpPr txBox="1"/>
          <p:nvPr/>
        </p:nvSpPr>
        <p:spPr>
          <a:xfrm>
            <a:off x="6061241" y="3000132"/>
            <a:ext cx="228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00B0F0"/>
                </a:solidFill>
              </a:rPr>
              <a:t>Ti:S</a:t>
            </a:r>
            <a:r>
              <a:rPr kumimoji="1" lang="en-US" altLang="ja-JP" sz="2400" b="1" dirty="0">
                <a:solidFill>
                  <a:srgbClr val="00B0F0"/>
                </a:solidFill>
              </a:rPr>
              <a:t> laser system</a:t>
            </a:r>
            <a:endParaRPr kumimoji="1" lang="ja-JP" altLang="en-US" sz="24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4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DD124-C00B-A8E3-4004-88E28595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C35BA0-029A-7792-5B31-8580F14C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alpha val="30000"/>
                  </a:schemeClr>
                </a:solidFill>
              </a:rPr>
              <a:t>Introduction</a:t>
            </a:r>
          </a:p>
          <a:p>
            <a:r>
              <a:rPr lang="en-US" altLang="ja-JP" dirty="0">
                <a:solidFill>
                  <a:schemeClr val="tx1">
                    <a:alpha val="30000"/>
                  </a:schemeClr>
                </a:solidFill>
              </a:rPr>
              <a:t>Key technologies and expected performance </a:t>
            </a:r>
          </a:p>
          <a:p>
            <a:r>
              <a:rPr kumimoji="1" lang="en-US" altLang="ja-JP" dirty="0">
                <a:solidFill>
                  <a:schemeClr val="tx1">
                    <a:alpha val="30000"/>
                  </a:schemeClr>
                </a:solidFill>
              </a:rPr>
              <a:t>Current status of muon cooling experiments</a:t>
            </a:r>
          </a:p>
          <a:p>
            <a:r>
              <a:rPr lang="en-US" altLang="ja-JP" dirty="0"/>
              <a:t>Future prospect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ACE80-E082-3AA5-4152-145D0C6F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58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4E13F50-EC3D-4554-44D9-9B3AF0E84573}"/>
              </a:ext>
            </a:extLst>
          </p:cNvPr>
          <p:cNvCxnSpPr>
            <a:cxnSpLocks/>
          </p:cNvCxnSpPr>
          <p:nvPr/>
        </p:nvCxnSpPr>
        <p:spPr>
          <a:xfrm>
            <a:off x="282803" y="4145121"/>
            <a:ext cx="8653806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5BD9AF4C-5538-CB38-4E9E-D63BD355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56" y="117965"/>
            <a:ext cx="7886700" cy="1325563"/>
          </a:xfrm>
        </p:spPr>
        <p:txBody>
          <a:bodyPr/>
          <a:lstStyle/>
          <a:p>
            <a:r>
              <a:rPr lang="en-US" altLang="ja-JP" dirty="0"/>
              <a:t>Milestones of </a:t>
            </a:r>
            <a:br>
              <a:rPr lang="en-US" altLang="ja-JP" dirty="0"/>
            </a:br>
            <a:r>
              <a:rPr kumimoji="1" lang="en-US" altLang="ja-JP" dirty="0"/>
              <a:t>USM source development</a:t>
            </a:r>
            <a:endParaRPr kumimoji="1" lang="ja-JP" altLang="en-US" dirty="0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B322E844-3C9F-40CB-7D62-BC6CBCD1488B}"/>
              </a:ext>
            </a:extLst>
          </p:cNvPr>
          <p:cNvSpPr/>
          <p:nvPr/>
        </p:nvSpPr>
        <p:spPr>
          <a:xfrm>
            <a:off x="577948" y="3862694"/>
            <a:ext cx="1559913" cy="564854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FY 2023</a:t>
            </a:r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447FD26F-A52B-CF46-D320-25C934DB1077}"/>
              </a:ext>
            </a:extLst>
          </p:cNvPr>
          <p:cNvSpPr/>
          <p:nvPr/>
        </p:nvSpPr>
        <p:spPr>
          <a:xfrm>
            <a:off x="2737992" y="3862694"/>
            <a:ext cx="1559913" cy="564854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FY 2024</a:t>
            </a:r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84C02B02-F485-488E-35DD-7E43C89E81CC}"/>
              </a:ext>
            </a:extLst>
          </p:cNvPr>
          <p:cNvSpPr/>
          <p:nvPr/>
        </p:nvSpPr>
        <p:spPr>
          <a:xfrm>
            <a:off x="4898036" y="3862694"/>
            <a:ext cx="1559913" cy="564854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FY 2025</a:t>
            </a:r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B9D92B95-1B52-4812-4ACC-692AAFC5B3ED}"/>
              </a:ext>
            </a:extLst>
          </p:cNvPr>
          <p:cNvSpPr/>
          <p:nvPr/>
        </p:nvSpPr>
        <p:spPr>
          <a:xfrm>
            <a:off x="6917729" y="3862694"/>
            <a:ext cx="1559913" cy="564854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FY 2026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63AF59-50C1-2EE5-6DBF-998B517F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29" name="コンテンツ プレースホルダー 28">
            <a:extLst>
              <a:ext uri="{FF2B5EF4-FFF2-40B4-BE49-F238E27FC236}">
                <a16:creationId xmlns:a16="http://schemas.microsoft.com/office/drawing/2014/main" id="{341CFAB4-CFED-4577-2BCF-A0F3B7DD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2" y="1443528"/>
            <a:ext cx="9055150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ja-JP" dirty="0">
                <a:solidFill>
                  <a:srgbClr val="FF0000"/>
                </a:solidFill>
              </a:rPr>
              <a:t>Towards &gt;10</a:t>
            </a:r>
            <a:r>
              <a:rPr lang="en-US" altLang="ja-JP" baseline="30000" dirty="0">
                <a:solidFill>
                  <a:srgbClr val="FF0000"/>
                </a:solidFill>
              </a:rPr>
              <a:t>5</a:t>
            </a:r>
            <a:r>
              <a:rPr lang="en-US" altLang="ja-JP" dirty="0">
                <a:solidFill>
                  <a:srgbClr val="FF0000"/>
                </a:solidFill>
              </a:rPr>
              <a:t> Hz in FY 2026 at MLF H2 area </a:t>
            </a:r>
          </a:p>
          <a:p>
            <a:pPr lvl="1"/>
            <a:r>
              <a:rPr lang="en-US" altLang="ja-JP" dirty="0"/>
              <a:t>Laser upgrade, new beam area and acceleration test. (4MeV)</a:t>
            </a:r>
            <a:endParaRPr lang="ja-JP" altLang="en-US"/>
          </a:p>
        </p:txBody>
      </p:sp>
      <p:sp>
        <p:nvSpPr>
          <p:cNvPr id="31" name="角丸四角形吹き出し 30">
            <a:extLst>
              <a:ext uri="{FF2B5EF4-FFF2-40B4-BE49-F238E27FC236}">
                <a16:creationId xmlns:a16="http://schemas.microsoft.com/office/drawing/2014/main" id="{8E78758E-9841-85FF-A374-871101AABA1E}"/>
              </a:ext>
            </a:extLst>
          </p:cNvPr>
          <p:cNvSpPr/>
          <p:nvPr/>
        </p:nvSpPr>
        <p:spPr>
          <a:xfrm>
            <a:off x="170429" y="2248216"/>
            <a:ext cx="4474467" cy="1053415"/>
          </a:xfrm>
          <a:prstGeom prst="wedgeRoundRectCallout">
            <a:avLst>
              <a:gd name="adj1" fmla="val -20105"/>
              <a:gd name="adj2" fmla="val 9184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First USM acceleration using an RFQ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chemeClr val="tx1"/>
                </a:solidFill>
              </a:rPr>
              <a:t>Construction of </a:t>
            </a:r>
            <a:r>
              <a:rPr kumimoji="1" lang="en-US" altLang="ja-JP" dirty="0">
                <a:solidFill>
                  <a:srgbClr val="FF0000"/>
                </a:solidFill>
              </a:rPr>
              <a:t>a new laser room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92D050"/>
                </a:solidFill>
              </a:rPr>
              <a:t>USM flux 1kHz @ MLF U-line (2023-2024)</a:t>
            </a:r>
          </a:p>
        </p:txBody>
      </p:sp>
      <p:sp>
        <p:nvSpPr>
          <p:cNvPr id="33" name="角丸四角形吹き出し 32">
            <a:extLst>
              <a:ext uri="{FF2B5EF4-FFF2-40B4-BE49-F238E27FC236}">
                <a16:creationId xmlns:a16="http://schemas.microsoft.com/office/drawing/2014/main" id="{8DB59920-6F62-43CB-1CDF-B65E9145B846}"/>
              </a:ext>
            </a:extLst>
          </p:cNvPr>
          <p:cNvSpPr/>
          <p:nvPr/>
        </p:nvSpPr>
        <p:spPr>
          <a:xfrm>
            <a:off x="28754" y="4844754"/>
            <a:ext cx="4757816" cy="1754800"/>
          </a:xfrm>
          <a:prstGeom prst="wedgeRoundRectCallout">
            <a:avLst>
              <a:gd name="adj1" fmla="val 15016"/>
              <a:gd name="adj2" fmla="val -6867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FF0000"/>
                </a:solidFill>
              </a:rPr>
              <a:t>H2 area is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chemeClr val="tx1"/>
                </a:solidFill>
              </a:rPr>
              <a:t>Lasers for short term R&amp;D is installed at H2.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chemeClr val="tx1"/>
                </a:solidFill>
              </a:rPr>
              <a:t>USM generation test at H2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chemeClr val="tx1"/>
                </a:solidFill>
              </a:rPr>
              <a:t>Start the development of a new laser for 100μJ @ 122-nm.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角丸四角形吹き出し 33">
            <a:extLst>
              <a:ext uri="{FF2B5EF4-FFF2-40B4-BE49-F238E27FC236}">
                <a16:creationId xmlns:a16="http://schemas.microsoft.com/office/drawing/2014/main" id="{AFD9E13E-4BD9-8C5B-2C90-89A16C974A32}"/>
              </a:ext>
            </a:extLst>
          </p:cNvPr>
          <p:cNvSpPr/>
          <p:nvPr/>
        </p:nvSpPr>
        <p:spPr>
          <a:xfrm>
            <a:off x="4848498" y="2215090"/>
            <a:ext cx="4210442" cy="1267250"/>
          </a:xfrm>
          <a:prstGeom prst="wedgeRoundRectCallout">
            <a:avLst>
              <a:gd name="adj1" fmla="val -32422"/>
              <a:gd name="adj2" fmla="val 6938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92D050"/>
                </a:solidFill>
              </a:rPr>
              <a:t>USM flux: 10kHz at MLF U-line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4.3 MeV acceleration of USM using IH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角丸四角形吹き出し 34">
            <a:extLst>
              <a:ext uri="{FF2B5EF4-FFF2-40B4-BE49-F238E27FC236}">
                <a16:creationId xmlns:a16="http://schemas.microsoft.com/office/drawing/2014/main" id="{265563DC-5B6E-8DE9-BAEA-CA789217187C}"/>
              </a:ext>
            </a:extLst>
          </p:cNvPr>
          <p:cNvSpPr/>
          <p:nvPr/>
        </p:nvSpPr>
        <p:spPr>
          <a:xfrm>
            <a:off x="4827643" y="4826680"/>
            <a:ext cx="4308132" cy="1442533"/>
          </a:xfrm>
          <a:prstGeom prst="wedgeRoundRectCallout">
            <a:avLst>
              <a:gd name="adj1" fmla="val 12275"/>
              <a:gd name="adj2" fmla="val -766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chemeClr val="tx1"/>
                </a:solidFill>
              </a:rPr>
              <a:t>100μJ@122-nm and 300mJ@355-nm for long-term use are ready.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b="1" dirty="0">
                <a:solidFill>
                  <a:srgbClr val="FF0000"/>
                </a:solidFill>
              </a:rPr>
              <a:t>Designed USM flux </a:t>
            </a:r>
            <a:r>
              <a:rPr kumimoji="1" lang="en-US" altLang="ja-JP" dirty="0">
                <a:solidFill>
                  <a:schemeClr val="tx1"/>
                </a:solidFill>
              </a:rPr>
              <a:t>@ H2-area</a:t>
            </a:r>
          </a:p>
        </p:txBody>
      </p:sp>
    </p:spTree>
    <p:extLst>
      <p:ext uri="{BB962C8B-B14F-4D97-AF65-F5344CB8AC3E}">
        <p14:creationId xmlns:p14="http://schemas.microsoft.com/office/powerpoint/2010/main" val="178554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4AF6A0-E93D-4DC4-29B6-EC88E969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8260"/>
            <a:ext cx="7886700" cy="1325563"/>
          </a:xfrm>
        </p:spPr>
        <p:txBody>
          <a:bodyPr/>
          <a:lstStyle/>
          <a:p>
            <a:r>
              <a:rPr lang="en-US" altLang="ja-JP" dirty="0"/>
              <a:t>For future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7F52D1-7AB1-3672-9047-1427B0B0C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3" y="976891"/>
            <a:ext cx="8917497" cy="4351338"/>
          </a:xfrm>
        </p:spPr>
        <p:txBody>
          <a:bodyPr/>
          <a:lstStyle/>
          <a:p>
            <a:r>
              <a:rPr lang="en-US" altLang="ja-JP" dirty="0"/>
              <a:t>Proposals to achieve more USM flux or better spin polarization.</a:t>
            </a:r>
          </a:p>
          <a:p>
            <a:pPr lvl="1"/>
            <a:r>
              <a:rPr lang="en-US" altLang="ja-JP" sz="2000" dirty="0"/>
              <a:t>Just increasing the laser energy more and more is not efficient at some point.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ja-JP" dirty="0"/>
              <a:t> Exciting ideas as </a:t>
            </a:r>
            <a:r>
              <a:rPr lang="en-US" altLang="ja-JP" dirty="0"/>
              <a:t>candidates for the </a:t>
            </a:r>
            <a:r>
              <a:rPr kumimoji="1" lang="en-US" altLang="ja-JP" dirty="0"/>
              <a:t>future improvement</a:t>
            </a:r>
            <a:r>
              <a:rPr lang="en-US" altLang="ja-JP" dirty="0"/>
              <a:t>.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8FBCE0-DF4C-F554-EA82-5FCE1C2D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95EBDE6-A03E-D6C3-526D-5DC98E3EB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00" y="2858749"/>
            <a:ext cx="2886246" cy="18856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26DAFA9-0761-4976-FCC4-9A3A2C967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505" y="3012413"/>
            <a:ext cx="2676972" cy="184756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7A9C2E-B30E-0119-E701-1DD2ADD9D8B4}"/>
              </a:ext>
            </a:extLst>
          </p:cNvPr>
          <p:cNvSpPr txBox="1"/>
          <p:nvPr/>
        </p:nvSpPr>
        <p:spPr>
          <a:xfrm>
            <a:off x="314826" y="2578383"/>
            <a:ext cx="4257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b="0" i="0" dirty="0">
                <a:solidFill>
                  <a:srgbClr val="2E2E2E"/>
                </a:solidFill>
                <a:effectLst/>
                <a:latin typeface="ElsevierGulliver"/>
              </a:rPr>
              <a:t>C. </a:t>
            </a:r>
            <a:r>
              <a:rPr lang="en-US" altLang="ja-JP" dirty="0">
                <a:solidFill>
                  <a:srgbClr val="2E2E2E"/>
                </a:solidFill>
                <a:latin typeface="ElsevierGulliver"/>
              </a:rPr>
              <a:t>Zhang et al, NIM. A, 1042 (2022) 167443</a:t>
            </a:r>
            <a:endParaRPr lang="en-US" altLang="ja-JP" b="0" i="0" dirty="0">
              <a:solidFill>
                <a:srgbClr val="2E2E2E"/>
              </a:solidFill>
              <a:effectLst/>
              <a:latin typeface="ElsevierGulliver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2D76BD-DA18-B3D9-48EB-9A89A83A05A8}"/>
              </a:ext>
            </a:extLst>
          </p:cNvPr>
          <p:cNvSpPr txBox="1"/>
          <p:nvPr/>
        </p:nvSpPr>
        <p:spPr>
          <a:xfrm>
            <a:off x="287524" y="2117788"/>
            <a:ext cx="363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/>
              <a:t>Proposal of multi-layered Mu target</a:t>
            </a:r>
            <a:endParaRPr kumimoji="1" lang="ja-JP" altLang="en-US" b="1" i="1" u="sng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0821071-3962-BFE9-C4F7-F07424FE5A42}"/>
              </a:ext>
            </a:extLst>
          </p:cNvPr>
          <p:cNvSpPr/>
          <p:nvPr/>
        </p:nvSpPr>
        <p:spPr>
          <a:xfrm>
            <a:off x="113250" y="2513685"/>
            <a:ext cx="4622227" cy="3945047"/>
          </a:xfrm>
          <a:prstGeom prst="roundRect">
            <a:avLst>
              <a:gd name="adj" fmla="val 572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21495D6D-DDC9-8C5B-DADF-3F350065A53E}"/>
              </a:ext>
            </a:extLst>
          </p:cNvPr>
          <p:cNvSpPr/>
          <p:nvPr/>
        </p:nvSpPr>
        <p:spPr>
          <a:xfrm>
            <a:off x="4759516" y="2477788"/>
            <a:ext cx="4247194" cy="3945047"/>
          </a:xfrm>
          <a:prstGeom prst="roundRect">
            <a:avLst>
              <a:gd name="adj" fmla="val 572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324396-6614-08B2-CB4A-DC7AD00ED80B}"/>
              </a:ext>
            </a:extLst>
          </p:cNvPr>
          <p:cNvSpPr txBox="1"/>
          <p:nvPr/>
        </p:nvSpPr>
        <p:spPr>
          <a:xfrm>
            <a:off x="5039983" y="5997067"/>
            <a:ext cx="37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T. Nakajima. Journal of the Optical Society of America B 2012, 29(9): 2420-2424</a:t>
            </a:r>
            <a:endParaRPr kumimoji="1" lang="ja-JP" altLang="en-US" sz="12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47D7436-CEAE-3022-2766-FA12AB9DF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133" y="2652842"/>
            <a:ext cx="1849740" cy="211949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D8ADDE0-8D56-0790-9F54-03C39DDFE67A}"/>
              </a:ext>
            </a:extLst>
          </p:cNvPr>
          <p:cNvSpPr txBox="1"/>
          <p:nvPr/>
        </p:nvSpPr>
        <p:spPr>
          <a:xfrm>
            <a:off x="4881159" y="2109465"/>
            <a:ext cx="350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u="sng" dirty="0"/>
              <a:t>Proposal of optical pumping of Mu</a:t>
            </a:r>
            <a:endParaRPr kumimoji="1" lang="ja-JP" altLang="en-US" b="1" i="1" u="sng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E294741-623F-7F47-9611-F67FCC41A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59" y="3797532"/>
            <a:ext cx="2705702" cy="209775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8A0809-A175-B0D1-1B7C-5C27A9556FE0}"/>
              </a:ext>
            </a:extLst>
          </p:cNvPr>
          <p:cNvSpPr txBox="1"/>
          <p:nvPr/>
        </p:nvSpPr>
        <p:spPr>
          <a:xfrm>
            <a:off x="217239" y="4809084"/>
            <a:ext cx="4224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Larger Mu emission region</a:t>
            </a:r>
          </a:p>
          <a:p>
            <a:r>
              <a:rPr kumimoji="1" lang="ja-JP" altLang="en-US"/>
              <a:t>→</a:t>
            </a:r>
            <a:r>
              <a:rPr kumimoji="1" lang="en-US" altLang="ja-JP" dirty="0"/>
              <a:t> Ideally five times more USM flux with five times more laser.</a:t>
            </a:r>
          </a:p>
          <a:p>
            <a:r>
              <a:rPr kumimoji="1" lang="ja-JP" altLang="en-US"/>
              <a:t>→</a:t>
            </a:r>
            <a:r>
              <a:rPr kumimoji="1" lang="en-US" altLang="ja-JP" dirty="0"/>
              <a:t> 2.5 time more USM with the same laser energy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98F60F-5D1D-BA35-3188-45286D66755E}"/>
              </a:ext>
            </a:extLst>
          </p:cNvPr>
          <p:cNvSpPr txBox="1"/>
          <p:nvPr/>
        </p:nvSpPr>
        <p:spPr>
          <a:xfrm>
            <a:off x="6402307" y="3592753"/>
            <a:ext cx="2644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Color: # of pulse (one, two, three)</a:t>
            </a:r>
            <a:endParaRPr kumimoji="1" lang="ja-JP" altLang="en-US" sz="1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CE4C43-D967-ECC6-2CA7-3F5D54462C96}"/>
              </a:ext>
            </a:extLst>
          </p:cNvPr>
          <p:cNvSpPr txBox="1"/>
          <p:nvPr/>
        </p:nvSpPr>
        <p:spPr>
          <a:xfrm>
            <a:off x="6261808" y="2984988"/>
            <a:ext cx="266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Circularly polarized laser</a:t>
            </a:r>
            <a:r>
              <a:rPr kumimoji="1" lang="ja-JP" altLang="en-US"/>
              <a:t>→</a:t>
            </a:r>
            <a:r>
              <a:rPr kumimoji="1" lang="en-US" altLang="ja-JP" dirty="0"/>
              <a:t> re-polarization of spin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992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54901-B870-28E1-9A9E-B62DDBF3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9E214A-23C2-1036-51D9-D7C5C81EA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Muon cooling with a high efficiency muonium target and </a:t>
            </a:r>
            <a:r>
              <a:rPr lang="en-US" altLang="ja-JP" dirty="0"/>
              <a:t>high energy</a:t>
            </a:r>
            <a:r>
              <a:rPr kumimoji="1" lang="en-US" altLang="ja-JP" dirty="0"/>
              <a:t> pulsed lasers are being developed at J-PARC.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/>
              <a:t> Ultra-slow muon (USM)</a:t>
            </a:r>
            <a:endParaRPr kumimoji="1" lang="en-US" altLang="ja-JP" dirty="0"/>
          </a:p>
          <a:p>
            <a:r>
              <a:rPr kumimoji="1" lang="en-US" altLang="ja-JP" dirty="0"/>
              <a:t>Demonstration of ultra-slow muon generation with a laser ablated aerogel target and lasers are ongoing.</a:t>
            </a:r>
          </a:p>
          <a:p>
            <a:r>
              <a:rPr kumimoji="1" lang="en-US" altLang="ja-JP" dirty="0"/>
              <a:t>Development of more intense laser tow</a:t>
            </a:r>
            <a:r>
              <a:rPr lang="en-US" altLang="ja-JP" dirty="0"/>
              <a:t>ards 10</a:t>
            </a:r>
            <a:r>
              <a:rPr lang="en-US" altLang="ja-JP" baseline="30000" dirty="0"/>
              <a:t>5 </a:t>
            </a:r>
            <a:r>
              <a:rPr lang="en-US" altLang="ja-JP" dirty="0"/>
              <a:t>Hz are ongoing in parallel.</a:t>
            </a:r>
          </a:p>
          <a:p>
            <a:pPr lvl="1"/>
            <a:r>
              <a:rPr lang="en-US" altLang="ja-JP" dirty="0"/>
              <a:t>Two schemes in parallel for efficient development.</a:t>
            </a:r>
          </a:p>
          <a:p>
            <a:r>
              <a:rPr lang="en-US" altLang="ja-JP" dirty="0"/>
              <a:t>New ideas for more intense or polarized USM have been proposed. Interesting </a:t>
            </a:r>
            <a:r>
              <a:rPr lang="en-US" altLang="ja-JP"/>
              <a:t>future plans.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280C2E-E8B3-C3B8-086C-13D844E9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449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33979-EC63-8F17-F64E-FF49A0A3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0528"/>
            <a:ext cx="7886700" cy="1325563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Acknowledgments </a:t>
            </a:r>
            <a:endParaRPr kumimoji="1" lang="ja-JP" altLang="en-US">
              <a:latin typeface="+mn-l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C7255E-5FF8-E68A-63E7-A93E8844D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96" y="1796091"/>
            <a:ext cx="8935704" cy="5627393"/>
          </a:xfrm>
        </p:spPr>
        <p:txBody>
          <a:bodyPr>
            <a:normAutofit/>
          </a:bodyPr>
          <a:lstStyle/>
          <a:p>
            <a:r>
              <a:rPr lang="en-US" altLang="ja-JP" dirty="0"/>
              <a:t>J-PARC g-2/EDM muon source group</a:t>
            </a:r>
          </a:p>
          <a:p>
            <a:pPr lvl="1"/>
            <a:r>
              <a:rPr lang="en-US" altLang="ja-JP" sz="2000" dirty="0"/>
              <a:t>T. </a:t>
            </a:r>
            <a:r>
              <a:rPr lang="en-US" altLang="ja-JP" sz="2000" dirty="0" err="1"/>
              <a:t>Mibe</a:t>
            </a:r>
            <a:r>
              <a:rPr lang="en-US" altLang="ja-JP" sz="2000" dirty="0"/>
              <a:t>, </a:t>
            </a:r>
            <a:r>
              <a:rPr lang="en-US" altLang="ja-JP" sz="2000" dirty="0">
                <a:effectLst/>
              </a:rPr>
              <a:t>J.H. Brewer</a:t>
            </a:r>
            <a:r>
              <a:rPr lang="en-US" altLang="ja-JP" sz="2000" dirty="0"/>
              <a:t>, K. Ishida, S. Kamel, </a:t>
            </a:r>
            <a:r>
              <a:rPr lang="en-US" altLang="ja-JP" sz="2000" dirty="0">
                <a:effectLst/>
              </a:rPr>
              <a:t>G.M. Marshall,</a:t>
            </a:r>
            <a:r>
              <a:rPr lang="en-US" altLang="ja-JP" sz="2000" dirty="0"/>
              <a:t> A. Olin, K. Suzuki</a:t>
            </a:r>
          </a:p>
          <a:p>
            <a:r>
              <a:rPr kumimoji="1" lang="en-US" altLang="ja-JP" dirty="0"/>
              <a:t>MLF U-line</a:t>
            </a:r>
          </a:p>
          <a:p>
            <a:pPr lvl="1"/>
            <a:r>
              <a:rPr kumimoji="1" lang="en-US" altLang="ja-JP" sz="2000" dirty="0"/>
              <a:t>S. Kanda, N. </a:t>
            </a:r>
            <a:r>
              <a:rPr kumimoji="1" lang="en-US" altLang="ja-JP" sz="2000" dirty="0" err="1"/>
              <a:t>Teshima</a:t>
            </a:r>
            <a:endParaRPr kumimoji="1" lang="en-US" altLang="ja-JP" sz="2000" dirty="0"/>
          </a:p>
          <a:p>
            <a:r>
              <a:rPr lang="en-US" altLang="ja-JP" dirty="0"/>
              <a:t>Laser development</a:t>
            </a:r>
          </a:p>
          <a:p>
            <a:pPr lvl="1"/>
            <a:r>
              <a:rPr lang="en-US" altLang="ja-JP" sz="2000" dirty="0"/>
              <a:t>Y</a:t>
            </a:r>
            <a:r>
              <a:rPr kumimoji="1" lang="en-US" altLang="ja-JP" sz="2000" dirty="0"/>
              <a:t>. Oishi, M. Yoshida</a:t>
            </a:r>
          </a:p>
          <a:p>
            <a:r>
              <a:rPr lang="en-US" altLang="ja-JP" dirty="0"/>
              <a:t>Mu 1S-2S spectroscopy group from Okayama univ.</a:t>
            </a:r>
          </a:p>
          <a:p>
            <a:pPr lvl="1"/>
            <a:r>
              <a:rPr kumimoji="1" lang="en-US" altLang="ja-JP" sz="2000" dirty="0"/>
              <a:t>S. </a:t>
            </a:r>
            <a:r>
              <a:rPr kumimoji="1" lang="en-US" altLang="ja-JP" sz="2000" dirty="0" err="1"/>
              <a:t>Uetake</a:t>
            </a: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</a:rPr>
              <a:t>, Y. Imai, S. Yamamoto and others.</a:t>
            </a:r>
            <a:br>
              <a:rPr lang="en-US" altLang="ja-JP" dirty="0"/>
            </a:b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F92BA6-ADF7-850A-A037-5159A46C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80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DD124-C00B-A8E3-4004-88E28595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C35BA0-029A-7792-5B31-8580F14C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</a:p>
          <a:p>
            <a:r>
              <a:rPr lang="en-US" altLang="ja-JP" dirty="0">
                <a:solidFill>
                  <a:schemeClr val="tx1">
                    <a:alpha val="30000"/>
                  </a:schemeClr>
                </a:solidFill>
              </a:rPr>
              <a:t>Key technologies and expected performance </a:t>
            </a:r>
          </a:p>
          <a:p>
            <a:r>
              <a:rPr kumimoji="1" lang="en-US" altLang="ja-JP" dirty="0">
                <a:solidFill>
                  <a:schemeClr val="tx1">
                    <a:alpha val="30000"/>
                  </a:schemeClr>
                </a:solidFill>
              </a:rPr>
              <a:t>Current status of muon cooling experiments</a:t>
            </a:r>
          </a:p>
          <a:p>
            <a:r>
              <a:rPr lang="en-US" altLang="ja-JP" dirty="0">
                <a:solidFill>
                  <a:schemeClr val="tx1">
                    <a:alpha val="30000"/>
                  </a:schemeClr>
                </a:solidFill>
              </a:rPr>
              <a:t>Future prospect</a:t>
            </a:r>
            <a:endParaRPr kumimoji="1" lang="ja-JP" altLang="en-US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ACE80-E082-3AA5-4152-145D0C6F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56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D7944F6-C801-8CC6-EEA8-9DA70EDE3A23}"/>
              </a:ext>
            </a:extLst>
          </p:cNvPr>
          <p:cNvSpPr/>
          <p:nvPr/>
        </p:nvSpPr>
        <p:spPr>
          <a:xfrm>
            <a:off x="3463837" y="4474015"/>
            <a:ext cx="84399" cy="205270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F83AC474-CDE1-7928-9485-28C31CE37605}"/>
              </a:ext>
            </a:extLst>
          </p:cNvPr>
          <p:cNvSpPr/>
          <p:nvPr/>
        </p:nvSpPr>
        <p:spPr>
          <a:xfrm>
            <a:off x="5249658" y="4549460"/>
            <a:ext cx="83643" cy="196005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0489A9-9ECA-BFC9-7A43-56FCF6E5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Ultra-slow muon (USM)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DC98E2-1048-3292-0E75-9CAE2BF6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2" y="1372040"/>
            <a:ext cx="90852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dirty="0"/>
              <a:t> </a:t>
            </a:r>
            <a:r>
              <a:rPr lang="en-US" altLang="ja-JP" dirty="0" err="1"/>
              <a:t>μ</a:t>
            </a:r>
            <a:r>
              <a:rPr lang="en-US" altLang="ja-JP" baseline="30000" dirty="0"/>
              <a:t>+</a:t>
            </a:r>
            <a:r>
              <a:rPr lang="en-US" altLang="ja-JP" dirty="0"/>
              <a:t> cooling is important technique for future experiments using </a:t>
            </a:r>
            <a:r>
              <a:rPr lang="en-US" altLang="ja-JP" dirty="0" err="1"/>
              <a:t>μ</a:t>
            </a:r>
            <a:r>
              <a:rPr lang="en-US" altLang="ja-JP" baseline="30000" dirty="0"/>
              <a:t>+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baseline="30000" dirty="0"/>
              <a:t>  </a:t>
            </a:r>
            <a:r>
              <a:rPr lang="en-US" altLang="ja-JP" baseline="30000" dirty="0"/>
              <a:t> </a:t>
            </a:r>
            <a:r>
              <a:rPr lang="en-US" altLang="ja-JP" dirty="0"/>
              <a:t>Muon precision measurement, m</a:t>
            </a:r>
            <a:r>
              <a:rPr kumimoji="1" lang="en-US" altLang="ja-JP" dirty="0"/>
              <a:t>uon acceleration and c</a:t>
            </a:r>
            <a:r>
              <a:rPr lang="en-US" altLang="ja-JP" dirty="0"/>
              <a:t>olliders…</a:t>
            </a:r>
            <a:endParaRPr kumimoji="1" lang="en-US" altLang="ja-JP" dirty="0"/>
          </a:p>
          <a:p>
            <a:r>
              <a:rPr kumimoji="1" lang="en-US" altLang="ja-JP" b="1" i="1" dirty="0"/>
              <a:t>Development of </a:t>
            </a:r>
            <a:r>
              <a:rPr kumimoji="1" lang="en-US" altLang="ja-JP" b="1" i="1" dirty="0">
                <a:solidFill>
                  <a:srgbClr val="002060"/>
                </a:solidFill>
              </a:rPr>
              <a:t>ultra-slow muon source: muon cooling at J-PARC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b="1" i="1" dirty="0">
                <a:solidFill>
                  <a:srgbClr val="002060"/>
                </a:solidFill>
              </a:rPr>
              <a:t>Laser ionization of thermal muonium </a:t>
            </a:r>
            <a:endParaRPr kumimoji="1" lang="en-US" altLang="ja-JP" b="1" i="1" dirty="0"/>
          </a:p>
          <a:p>
            <a:pPr lvl="1"/>
            <a:r>
              <a:rPr kumimoji="1" lang="en-US" altLang="ja-JP" dirty="0">
                <a:ea typeface="游ゴシック"/>
              </a:rPr>
              <a:t>Surface </a:t>
            </a:r>
            <a:r>
              <a:rPr lang="en-US" altLang="ja-JP" dirty="0" err="1">
                <a:ea typeface="游ゴシック"/>
              </a:rPr>
              <a:t>μ</a:t>
            </a:r>
            <a:r>
              <a:rPr kumimoji="1" lang="en-US" altLang="ja-JP" dirty="0">
                <a:ea typeface="游ゴシック"/>
              </a:rPr>
              <a:t> </a:t>
            </a:r>
            <a:r>
              <a:rPr kumimoji="1" lang="ja-JP" altLang="en-US">
                <a:ea typeface="游ゴシック"/>
              </a:rPr>
              <a:t>→ </a:t>
            </a:r>
            <a:r>
              <a:rPr kumimoji="1" lang="en-US" altLang="ja-JP" dirty="0">
                <a:ea typeface="游ゴシック"/>
              </a:rPr>
              <a:t>Mu target</a:t>
            </a:r>
            <a:r>
              <a:rPr lang="en-US" altLang="ja-JP" dirty="0">
                <a:ea typeface="游ゴシック"/>
              </a:rPr>
              <a:t>→ Emission of thermal Mu </a:t>
            </a:r>
            <a:r>
              <a:rPr kumimoji="1" lang="ja-JP" altLang="en-US">
                <a:ea typeface="游ゴシック"/>
              </a:rPr>
              <a:t>→ </a:t>
            </a:r>
            <a:r>
              <a:rPr lang="en-US" altLang="ja-JP" dirty="0">
                <a:ea typeface="游ゴシック"/>
              </a:rPr>
              <a:t>Laser ionization of vacuum emitted Mu </a:t>
            </a:r>
            <a:r>
              <a:rPr lang="ja-JP" altLang="en-US">
                <a:ea typeface="游ゴシック"/>
              </a:rPr>
              <a:t>→ </a:t>
            </a:r>
            <a:r>
              <a:rPr lang="en-US" altLang="ja-JP" dirty="0">
                <a:ea typeface="游ゴシック"/>
              </a:rPr>
              <a:t>USM </a:t>
            </a:r>
            <a:r>
              <a:rPr lang="ja-JP" altLang="en-US">
                <a:ea typeface="游ゴシック"/>
              </a:rPr>
              <a:t>→ </a:t>
            </a:r>
            <a:r>
              <a:rPr lang="en-US" altLang="ja-JP" dirty="0">
                <a:ea typeface="游ゴシック"/>
              </a:rPr>
              <a:t>Extracted by E-field</a:t>
            </a:r>
            <a:endParaRPr lang="en-US" altLang="ja-JP" dirty="0">
              <a:ea typeface="游ゴシック"/>
              <a:cs typeface="Calibri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5F9D61-2583-FE28-4BFB-7685317D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877" y="6140145"/>
            <a:ext cx="2057400" cy="365125"/>
          </a:xfrm>
        </p:spPr>
        <p:txBody>
          <a:bodyPr/>
          <a:lstStyle/>
          <a:p>
            <a:fld id="{340C218B-8D0C-47D5-9EE6-2506C394721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EEB4C9C-A50C-95DB-39CA-458D307110CD}"/>
              </a:ext>
            </a:extLst>
          </p:cNvPr>
          <p:cNvSpPr/>
          <p:nvPr/>
        </p:nvSpPr>
        <p:spPr>
          <a:xfrm>
            <a:off x="3025290" y="4456810"/>
            <a:ext cx="407504" cy="205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5D6FE6-D289-7465-9C68-1400000159D8}"/>
              </a:ext>
            </a:extLst>
          </p:cNvPr>
          <p:cNvSpPr txBox="1"/>
          <p:nvPr/>
        </p:nvSpPr>
        <p:spPr>
          <a:xfrm>
            <a:off x="1638473" y="6431578"/>
            <a:ext cx="1889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Muonium target</a:t>
            </a:r>
            <a:endParaRPr kumimoji="1" lang="ja-JP" altLang="en-US" sz="20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078120-8F0A-AB41-862A-1FF325C91C5D}"/>
              </a:ext>
            </a:extLst>
          </p:cNvPr>
          <p:cNvSpPr/>
          <p:nvPr/>
        </p:nvSpPr>
        <p:spPr>
          <a:xfrm>
            <a:off x="5491529" y="6235762"/>
            <a:ext cx="981298" cy="961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1C60F7-BE6F-3AAF-49A3-8D80B8F07DB2}"/>
              </a:ext>
            </a:extLst>
          </p:cNvPr>
          <p:cNvSpPr txBox="1"/>
          <p:nvPr/>
        </p:nvSpPr>
        <p:spPr>
          <a:xfrm>
            <a:off x="6653574" y="6086956"/>
            <a:ext cx="162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Immersion lens</a:t>
            </a:r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B27F2F5F-44C5-804B-01A9-4C6FACF76602}"/>
              </a:ext>
            </a:extLst>
          </p:cNvPr>
          <p:cNvSpPr/>
          <p:nvPr/>
        </p:nvSpPr>
        <p:spPr>
          <a:xfrm rot="16200000">
            <a:off x="2066817" y="4610637"/>
            <a:ext cx="705121" cy="1667114"/>
          </a:xfrm>
          <a:prstGeom prst="downArrow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EC966F-2724-DA68-3C8F-AB4552794F70}"/>
              </a:ext>
            </a:extLst>
          </p:cNvPr>
          <p:cNvSpPr txBox="1"/>
          <p:nvPr/>
        </p:nvSpPr>
        <p:spPr>
          <a:xfrm>
            <a:off x="65754" y="4673201"/>
            <a:ext cx="1643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Surface Muon</a:t>
            </a:r>
          </a:p>
          <a:p>
            <a:r>
              <a:rPr lang="en-US" altLang="ja-JP" sz="2000" dirty="0"/>
              <a:t>E: 3.4 MeV</a:t>
            </a:r>
          </a:p>
          <a:p>
            <a:r>
              <a:rPr lang="en-US" altLang="ja-JP" sz="2000" dirty="0"/>
              <a:t>P = 27 MeV/c</a:t>
            </a:r>
          </a:p>
          <a:p>
            <a:r>
              <a:rPr kumimoji="1" lang="en-US" altLang="ja-JP" sz="2000" dirty="0" err="1"/>
              <a:t>Δp</a:t>
            </a:r>
            <a:r>
              <a:rPr kumimoji="1" lang="en-US" altLang="ja-JP" sz="2000" dirty="0"/>
              <a:t>/p = 0.05 </a:t>
            </a:r>
            <a:endParaRPr kumimoji="1" lang="ja-JP" altLang="en-US" sz="20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6108E2-2AB6-FC23-BE07-317A76F98253}"/>
              </a:ext>
            </a:extLst>
          </p:cNvPr>
          <p:cNvSpPr txBox="1"/>
          <p:nvPr/>
        </p:nvSpPr>
        <p:spPr>
          <a:xfrm>
            <a:off x="3126761" y="3753065"/>
            <a:ext cx="183896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en-US" altLang="ja-JP" sz="2000" b="1" dirty="0">
                <a:ea typeface="游ゴシック"/>
              </a:rPr>
              <a:t>Pulsed UV laser</a:t>
            </a:r>
            <a:endParaRPr kumimoji="1" lang="ja-JP" altLang="en-US" sz="2000" b="1">
              <a:ea typeface="游ゴシック"/>
            </a:endParaRPr>
          </a:p>
        </p:txBody>
      </p:sp>
      <p:sp>
        <p:nvSpPr>
          <p:cNvPr id="20" name="下矢印 19">
            <a:extLst>
              <a:ext uri="{FF2B5EF4-FFF2-40B4-BE49-F238E27FC236}">
                <a16:creationId xmlns:a16="http://schemas.microsoft.com/office/drawing/2014/main" id="{137929D4-379D-D5F4-ED7B-554DB6E746DB}"/>
              </a:ext>
            </a:extLst>
          </p:cNvPr>
          <p:cNvSpPr/>
          <p:nvPr/>
        </p:nvSpPr>
        <p:spPr>
          <a:xfrm>
            <a:off x="4157677" y="4208820"/>
            <a:ext cx="684134" cy="2468038"/>
          </a:xfrm>
          <a:prstGeom prst="downArrow">
            <a:avLst/>
          </a:prstGeom>
          <a:solidFill>
            <a:srgbClr val="0432FF">
              <a:alpha val="60000"/>
            </a:srgb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8FA2749-6E97-75F0-CC82-4BD0958C9A5D}"/>
              </a:ext>
            </a:extLst>
          </p:cNvPr>
          <p:cNvSpPr txBox="1"/>
          <p:nvPr/>
        </p:nvSpPr>
        <p:spPr>
          <a:xfrm>
            <a:off x="4678680" y="6396335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Laser ionization (Mu</a:t>
            </a:r>
            <a:r>
              <a:rPr lang="ja-JP" altLang="en-US" sz="2400"/>
              <a:t>→</a:t>
            </a:r>
            <a:r>
              <a:rPr lang="en-US" altLang="ja-JP" sz="2400" dirty="0" err="1"/>
              <a:t>μ</a:t>
            </a:r>
            <a:r>
              <a:rPr lang="en-US" altLang="ja-JP" sz="2400" dirty="0"/>
              <a:t> + e)</a:t>
            </a:r>
            <a:endParaRPr kumimoji="1" lang="ja-JP" altLang="en-US" sz="2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9AFFBB9-49D9-24AF-21CD-23A56F941E6B}"/>
              </a:ext>
            </a:extLst>
          </p:cNvPr>
          <p:cNvSpPr txBox="1"/>
          <p:nvPr/>
        </p:nvSpPr>
        <p:spPr>
          <a:xfrm>
            <a:off x="1958498" y="5205141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2400" dirty="0" err="1"/>
              <a:t>μ</a:t>
            </a:r>
            <a:r>
              <a:rPr lang="en-US" altLang="ja-JP" sz="2400" baseline="30000" dirty="0"/>
              <a:t>+</a:t>
            </a:r>
            <a:r>
              <a:rPr kumimoji="1" lang="ja-JP" altLang="en-US" sz="2400"/>
              <a:t>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AFA418C-EF73-0E05-6989-CEE562B911A1}"/>
              </a:ext>
            </a:extLst>
          </p:cNvPr>
          <p:cNvSpPr txBox="1"/>
          <p:nvPr/>
        </p:nvSpPr>
        <p:spPr>
          <a:xfrm>
            <a:off x="4778135" y="3835536"/>
            <a:ext cx="36706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Ultra-slow muon (USM)</a:t>
            </a:r>
          </a:p>
          <a:p>
            <a:r>
              <a:rPr lang="en-US" altLang="ja-JP" dirty="0"/>
              <a:t>E = 30 </a:t>
            </a:r>
            <a:r>
              <a:rPr lang="en-US" altLang="ja-JP" dirty="0" err="1"/>
              <a:t>meV</a:t>
            </a:r>
            <a:r>
              <a:rPr lang="en-US" altLang="ja-JP" dirty="0"/>
              <a:t>, p</a:t>
            </a:r>
            <a:r>
              <a:rPr kumimoji="1" lang="en-US" altLang="ja-JP" dirty="0"/>
              <a:t> = 2.3 keV/c,  </a:t>
            </a:r>
            <a:r>
              <a:rPr kumimoji="1" lang="en-US" altLang="ja-JP" dirty="0" err="1"/>
              <a:t>Δp</a:t>
            </a:r>
            <a:r>
              <a:rPr kumimoji="1" lang="en-US" altLang="ja-JP" dirty="0"/>
              <a:t>/p = 0.4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BC182B7-C3A3-A0ED-52B3-D41872162456}"/>
              </a:ext>
            </a:extLst>
          </p:cNvPr>
          <p:cNvCxnSpPr>
            <a:cxnSpLocks/>
          </p:cNvCxnSpPr>
          <p:nvPr/>
        </p:nvCxnSpPr>
        <p:spPr>
          <a:xfrm flipV="1">
            <a:off x="3517399" y="4864237"/>
            <a:ext cx="911142" cy="11733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974C36E-5106-1ACD-6CFF-FBEEE4119F65}"/>
              </a:ext>
            </a:extLst>
          </p:cNvPr>
          <p:cNvCxnSpPr>
            <a:cxnSpLocks/>
          </p:cNvCxnSpPr>
          <p:nvPr/>
        </p:nvCxnSpPr>
        <p:spPr>
          <a:xfrm flipV="1">
            <a:off x="3468296" y="5276526"/>
            <a:ext cx="751298" cy="2212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903AE7A1-8EE7-FA08-03BA-6357C9F97BA4}"/>
              </a:ext>
            </a:extLst>
          </p:cNvPr>
          <p:cNvCxnSpPr>
            <a:cxnSpLocks/>
          </p:cNvCxnSpPr>
          <p:nvPr/>
        </p:nvCxnSpPr>
        <p:spPr>
          <a:xfrm>
            <a:off x="3507062" y="5737928"/>
            <a:ext cx="967241" cy="1371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AE5A454-43B4-7348-697E-3D2D63033E77}"/>
              </a:ext>
            </a:extLst>
          </p:cNvPr>
          <p:cNvCxnSpPr>
            <a:cxnSpLocks/>
          </p:cNvCxnSpPr>
          <p:nvPr/>
        </p:nvCxnSpPr>
        <p:spPr>
          <a:xfrm>
            <a:off x="3517399" y="6086956"/>
            <a:ext cx="894589" cy="9309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831757E-F52E-AABF-C85B-2BB4EFE28180}"/>
              </a:ext>
            </a:extLst>
          </p:cNvPr>
          <p:cNvCxnSpPr>
            <a:cxnSpLocks/>
          </p:cNvCxnSpPr>
          <p:nvPr/>
        </p:nvCxnSpPr>
        <p:spPr>
          <a:xfrm flipV="1">
            <a:off x="4579030" y="4816090"/>
            <a:ext cx="617838" cy="10681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0FF2F9C-96AF-17C7-02FD-8B30E7D58950}"/>
              </a:ext>
            </a:extLst>
          </p:cNvPr>
          <p:cNvCxnSpPr>
            <a:cxnSpLocks/>
          </p:cNvCxnSpPr>
          <p:nvPr/>
        </p:nvCxnSpPr>
        <p:spPr>
          <a:xfrm flipV="1">
            <a:off x="5611311" y="5544478"/>
            <a:ext cx="2904039" cy="65572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24FBF0A-3170-E4D8-4361-92BD10D8855F}"/>
              </a:ext>
            </a:extLst>
          </p:cNvPr>
          <p:cNvCxnSpPr>
            <a:cxnSpLocks/>
          </p:cNvCxnSpPr>
          <p:nvPr/>
        </p:nvCxnSpPr>
        <p:spPr>
          <a:xfrm flipV="1">
            <a:off x="5573287" y="5483164"/>
            <a:ext cx="2942063" cy="24626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9EBCEF3B-3712-BF86-A7B1-67FD80FE0ED1}"/>
              </a:ext>
            </a:extLst>
          </p:cNvPr>
          <p:cNvCxnSpPr>
            <a:cxnSpLocks/>
          </p:cNvCxnSpPr>
          <p:nvPr/>
        </p:nvCxnSpPr>
        <p:spPr>
          <a:xfrm>
            <a:off x="5573287" y="5221115"/>
            <a:ext cx="2927114" cy="20595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9C47C799-363B-FB18-6662-3E1AF9AA1D1C}"/>
              </a:ext>
            </a:extLst>
          </p:cNvPr>
          <p:cNvCxnSpPr>
            <a:cxnSpLocks/>
          </p:cNvCxnSpPr>
          <p:nvPr/>
        </p:nvCxnSpPr>
        <p:spPr>
          <a:xfrm>
            <a:off x="5573287" y="4848614"/>
            <a:ext cx="2927114" cy="51044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9E6636A-9DBB-AC97-715C-2E4269EA45C0}"/>
              </a:ext>
            </a:extLst>
          </p:cNvPr>
          <p:cNvSpPr txBox="1"/>
          <p:nvPr/>
        </p:nvSpPr>
        <p:spPr>
          <a:xfrm>
            <a:off x="2857598" y="4067260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(thermal)Mu</a:t>
            </a:r>
            <a:endParaRPr kumimoji="1" lang="ja-JP" altLang="en-US" sz="240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3C61599-3D55-C661-F90B-A299B5F3ECEE}"/>
              </a:ext>
            </a:extLst>
          </p:cNvPr>
          <p:cNvCxnSpPr>
            <a:cxnSpLocks/>
          </p:cNvCxnSpPr>
          <p:nvPr/>
        </p:nvCxnSpPr>
        <p:spPr>
          <a:xfrm>
            <a:off x="4511935" y="5287589"/>
            <a:ext cx="869849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DCDCD3B-FDB4-913F-0543-CD1B6D8504C0}"/>
              </a:ext>
            </a:extLst>
          </p:cNvPr>
          <p:cNvCxnSpPr>
            <a:cxnSpLocks/>
          </p:cNvCxnSpPr>
          <p:nvPr/>
        </p:nvCxnSpPr>
        <p:spPr>
          <a:xfrm>
            <a:off x="4520608" y="5782155"/>
            <a:ext cx="869849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590B14F0-1FC8-7F50-D803-7F7F3C16F8DE}"/>
              </a:ext>
            </a:extLst>
          </p:cNvPr>
          <p:cNvCxnSpPr>
            <a:cxnSpLocks/>
          </p:cNvCxnSpPr>
          <p:nvPr/>
        </p:nvCxnSpPr>
        <p:spPr>
          <a:xfrm>
            <a:off x="4549668" y="6200201"/>
            <a:ext cx="832116" cy="3556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E73F20A-3BA6-9B4E-49D8-799DF96953CA}"/>
              </a:ext>
            </a:extLst>
          </p:cNvPr>
          <p:cNvSpPr/>
          <p:nvPr/>
        </p:nvSpPr>
        <p:spPr>
          <a:xfrm>
            <a:off x="5517151" y="4662040"/>
            <a:ext cx="981298" cy="961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S Gothic" charset="-128"/>
              <a:ea typeface="MS Gothic" charset="-128"/>
              <a:cs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8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EB062-FF27-FCD9-AC4B-B48A5CC4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732"/>
            <a:ext cx="7886700" cy="1325563"/>
          </a:xfrm>
        </p:spPr>
        <p:txBody>
          <a:bodyPr/>
          <a:lstStyle/>
          <a:p>
            <a:r>
              <a:rPr kumimoji="1" lang="en-US" altLang="ja-JP" dirty="0">
                <a:ea typeface="+mn-ea"/>
              </a:rPr>
              <a:t>Specification of USM</a:t>
            </a:r>
            <a:endParaRPr kumimoji="1" lang="ja-JP" altLang="en-US"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B0B26A-B2F0-8327-3B56-9BD6FE5C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79524"/>
            <a:ext cx="8515350" cy="52593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ja-JP" dirty="0"/>
              <a:t> </a:t>
            </a:r>
            <a:r>
              <a:rPr kumimoji="1" lang="en-US" altLang="ja-JP" b="1" dirty="0">
                <a:solidFill>
                  <a:srgbClr val="FF0000"/>
                </a:solidFill>
              </a:rPr>
              <a:t>Normalized RMS </a:t>
            </a:r>
            <a:r>
              <a:rPr lang="en-US" altLang="ja-JP" b="1" dirty="0">
                <a:solidFill>
                  <a:srgbClr val="FF0000"/>
                </a:solidFill>
              </a:rPr>
              <a:t>emittance</a:t>
            </a:r>
            <a:r>
              <a:rPr kumimoji="1" lang="en-US" altLang="ja-JP" b="1" dirty="0">
                <a:solidFill>
                  <a:srgbClr val="FF0000"/>
                </a:solidFill>
              </a:rPr>
              <a:t> : ~ 0.5 π mm </a:t>
            </a:r>
            <a:r>
              <a:rPr kumimoji="1" lang="en-US" altLang="ja-JP" b="1" dirty="0" err="1">
                <a:solidFill>
                  <a:srgbClr val="FF0000"/>
                </a:solidFill>
              </a:rPr>
              <a:t>mrad</a:t>
            </a:r>
            <a:r>
              <a:rPr lang="en-US" altLang="ja-JP" b="1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kumimoji="1" lang="en-US" altLang="ja-JP" dirty="0"/>
              <a:t>Surface muon: ~ 1000 π mm </a:t>
            </a:r>
            <a:r>
              <a:rPr kumimoji="1" lang="en-US" altLang="ja-JP" dirty="0" err="1"/>
              <a:t>mrad</a:t>
            </a:r>
            <a:r>
              <a:rPr kumimoji="1" lang="en-US" altLang="ja-JP" dirty="0"/>
              <a:t>.</a:t>
            </a:r>
          </a:p>
          <a:p>
            <a:pPr lvl="1"/>
            <a:r>
              <a:rPr lang="en-US" altLang="ja-JP" dirty="0"/>
              <a:t>Determined by Mu spatial distribution and its energy</a:t>
            </a:r>
            <a:endParaRPr kumimoji="1" lang="en-US" altLang="ja-JP" dirty="0"/>
          </a:p>
          <a:p>
            <a:pPr>
              <a:buFont typeface="Wingdings" pitchFamily="2" charset="2"/>
              <a:buChar char="ü"/>
            </a:pPr>
            <a:r>
              <a:rPr lang="en-US" altLang="ja-JP" b="1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Energy</a:t>
            </a:r>
            <a:r>
              <a:rPr lang="en-US" altLang="ja-JP" b="1">
                <a:solidFill>
                  <a:srgbClr val="FF0000"/>
                </a:solidFill>
              </a:rPr>
              <a:t>: 30meV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Determined by temperature of the target.  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x,y</a:t>
            </a:r>
            <a:r>
              <a:rPr lang="en-US" altLang="ja-JP" dirty="0"/>
              <a:t> ~ 3keV/c.</a:t>
            </a:r>
            <a:endParaRPr kumimoji="1" lang="en-US" altLang="ja-JP" dirty="0"/>
          </a:p>
          <a:p>
            <a:pPr>
              <a:buFont typeface="Wingdings" pitchFamily="2" charset="2"/>
              <a:buChar char="ü"/>
            </a:pPr>
            <a:r>
              <a:rPr lang="en-US" altLang="ja-JP" dirty="0">
                <a:solidFill>
                  <a:srgbClr val="0432FF"/>
                </a:solidFill>
              </a:rPr>
              <a:t> </a:t>
            </a:r>
            <a:r>
              <a:rPr lang="en-US" altLang="ja-JP" b="1" dirty="0">
                <a:solidFill>
                  <a:srgbClr val="0432FF"/>
                </a:solidFill>
              </a:rPr>
              <a:t>Polarization: 50%</a:t>
            </a:r>
          </a:p>
          <a:p>
            <a:pPr lvl="1"/>
            <a:r>
              <a:rPr kumimoji="1" lang="en-US" altLang="ja-JP" dirty="0"/>
              <a:t>Due to fast spin exchange interaction of muonium (4GHz)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Efficiency: up to 10</a:t>
            </a:r>
            <a:r>
              <a:rPr lang="en-US" altLang="ja-JP" b="1" baseline="30000" dirty="0">
                <a:solidFill>
                  <a:srgbClr val="FF0000"/>
                </a:solidFill>
              </a:rPr>
              <a:t>-3</a:t>
            </a:r>
            <a:r>
              <a:rPr lang="en-US" altLang="ja-JP" b="1" dirty="0">
                <a:solidFill>
                  <a:srgbClr val="FF0000"/>
                </a:solidFill>
              </a:rPr>
              <a:t> / </a:t>
            </a:r>
            <a:r>
              <a:rPr lang="en-US" altLang="ja-JP" b="1" dirty="0" err="1">
                <a:solidFill>
                  <a:srgbClr val="FF0000"/>
                </a:solidFill>
              </a:rPr>
              <a:t>μ</a:t>
            </a:r>
            <a:r>
              <a:rPr lang="en-US" altLang="ja-JP" b="1" dirty="0">
                <a:solidFill>
                  <a:srgbClr val="FF0000"/>
                </a:solidFill>
              </a:rPr>
              <a:t>  </a:t>
            </a:r>
          </a:p>
          <a:p>
            <a:pPr lvl="1"/>
            <a:r>
              <a:rPr kumimoji="1" lang="en-US" altLang="ja-JP" dirty="0"/>
              <a:t>Depends on </a:t>
            </a:r>
            <a:r>
              <a:rPr lang="en-US" altLang="ja-JP" dirty="0"/>
              <a:t>the </a:t>
            </a:r>
            <a:r>
              <a:rPr kumimoji="1" lang="en-US" altLang="ja-JP" dirty="0"/>
              <a:t>laser energy and muonium target. 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Timing profile: short pulse.  FWHM ~ 2 ns</a:t>
            </a:r>
          </a:p>
          <a:p>
            <a:pPr lvl="1"/>
            <a:r>
              <a:rPr kumimoji="1" lang="en-US" altLang="ja-JP" dirty="0"/>
              <a:t>Determined by l</a:t>
            </a:r>
            <a:r>
              <a:rPr lang="en-US" altLang="ja-JP" dirty="0"/>
              <a:t>aser pulse. USM is short pulse in usual.</a:t>
            </a:r>
          </a:p>
          <a:p>
            <a:pPr>
              <a:buFont typeface="Wingdings" pitchFamily="2" charset="2"/>
              <a:buChar char="ü"/>
            </a:pPr>
            <a:r>
              <a:rPr lang="en-US" altLang="ja-JP" b="1" dirty="0">
                <a:solidFill>
                  <a:srgbClr val="0432FF"/>
                </a:solidFill>
              </a:rPr>
              <a:t> Only positive muon  can be cooled</a:t>
            </a:r>
            <a:endParaRPr kumimoji="1" lang="ja-JP" altLang="en-US" b="1">
              <a:solidFill>
                <a:srgbClr val="0432FF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3F5741-D975-6C50-9C2C-E8D686AA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1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449684-CC84-A4D5-08F9-4F028C1A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01" y="294464"/>
            <a:ext cx="8262687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Proposed experiments featuring USM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41B39A-4135-68CE-6E64-EBF498A79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1" y="1366157"/>
            <a:ext cx="91037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kumimoji="1" lang="en-US" altLang="ja-JP" dirty="0">
                <a:ea typeface="游ゴシック"/>
                <a:cs typeface="Calibri" panose="020F0502020204030204"/>
              </a:rPr>
              <a:t>USM = short pulse &amp; low energy muon source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dirty="0">
                <a:ea typeface="游ゴシック"/>
              </a:rPr>
              <a:t>  </a:t>
            </a:r>
            <a:r>
              <a:rPr lang="en-US" altLang="ja-JP" dirty="0">
                <a:ea typeface="游ゴシック"/>
              </a:rPr>
              <a:t>Many</a:t>
            </a:r>
            <a:r>
              <a:rPr kumimoji="1" lang="en-US" altLang="ja-JP" dirty="0">
                <a:ea typeface="游ゴシック"/>
              </a:rPr>
              <a:t> experiments featuring USM are proposed </a:t>
            </a:r>
            <a:r>
              <a:rPr kumimoji="1" lang="en-US" altLang="ja-JP" sz="2000" dirty="0">
                <a:ea typeface="游ゴシック"/>
              </a:rPr>
              <a:t>(some of </a:t>
            </a:r>
            <a:r>
              <a:rPr lang="en-US" altLang="ja-JP" sz="2000" dirty="0">
                <a:ea typeface="游ゴシック"/>
              </a:rPr>
              <a:t>them: </a:t>
            </a:r>
            <a:r>
              <a:rPr kumimoji="1" lang="en-US" altLang="ja-JP" sz="2000" dirty="0">
                <a:ea typeface="游ゴシック"/>
              </a:rPr>
              <a:t>ongoing).</a:t>
            </a:r>
            <a:endParaRPr lang="en-US" sz="2000" dirty="0">
              <a:ea typeface="游ゴシック"/>
              <a:cs typeface="Calibri"/>
            </a:endParaRPr>
          </a:p>
          <a:p>
            <a:pPr lvl="1"/>
            <a:r>
              <a:rPr lang="en-US" altLang="ja-JP" dirty="0">
                <a:ea typeface="游ゴシック"/>
              </a:rPr>
              <a:t>Muon g-2/EDM experiment </a:t>
            </a:r>
          </a:p>
          <a:p>
            <a:pPr lvl="1"/>
            <a:r>
              <a:rPr lang="en-US" altLang="ja-JP" dirty="0">
                <a:ea typeface="游ゴシック"/>
              </a:rPr>
              <a:t>Mu 1S-2S spectroscopy experiment shares the same technique</a:t>
            </a:r>
            <a:endParaRPr lang="en-US" dirty="0"/>
          </a:p>
          <a:p>
            <a:pPr lvl="1"/>
            <a:r>
              <a:rPr lang="en-US" altLang="ja-JP" dirty="0" err="1">
                <a:ea typeface="游ゴシック"/>
              </a:rPr>
              <a:t>muSR</a:t>
            </a:r>
            <a:r>
              <a:rPr lang="en-US" altLang="ja-JP" dirty="0">
                <a:ea typeface="游ゴシック"/>
              </a:rPr>
              <a:t> </a:t>
            </a:r>
            <a:endParaRPr lang="en-US" altLang="ja-JP" dirty="0">
              <a:ea typeface="游ゴシック"/>
              <a:cs typeface="Calibri"/>
            </a:endParaRPr>
          </a:p>
          <a:p>
            <a:pPr lvl="1"/>
            <a:r>
              <a:rPr lang="en-US" altLang="ja-JP" dirty="0">
                <a:ea typeface="游ゴシック"/>
              </a:rPr>
              <a:t>Transmission muon microscope</a:t>
            </a:r>
            <a:endParaRPr lang="en-US" altLang="ja-JP" dirty="0">
              <a:ea typeface="游ゴシック"/>
              <a:cs typeface="Calibri"/>
            </a:endParaRPr>
          </a:p>
          <a:p>
            <a:pPr lvl="1"/>
            <a:r>
              <a:rPr lang="en-US" altLang="ja-JP" dirty="0" err="1">
                <a:ea typeface="游ゴシック"/>
              </a:rPr>
              <a:t>μTristan</a:t>
            </a:r>
            <a:endParaRPr lang="en-US" altLang="ja-JP" dirty="0">
              <a:ea typeface="游ゴシック"/>
            </a:endParaRP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C1B2F0-FEDD-0C14-AADF-9523109E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0EB7A4-72D6-209D-A219-55C2687909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145" y="3436606"/>
            <a:ext cx="2199853" cy="302449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2286A4-1583-97A9-B7E1-27C440F6EC83}"/>
              </a:ext>
            </a:extLst>
          </p:cNvPr>
          <p:cNvSpPr txBox="1"/>
          <p:nvPr/>
        </p:nvSpPr>
        <p:spPr>
          <a:xfrm>
            <a:off x="6705384" y="3234049"/>
            <a:ext cx="2738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400" b="1" i="0" dirty="0">
                <a:effectLst/>
              </a:rPr>
              <a:t>Transmission Muon Microscope</a:t>
            </a:r>
          </a:p>
        </p:txBody>
      </p:sp>
      <p:pic>
        <p:nvPicPr>
          <p:cNvPr id="1026" name="Picture 2" descr="Overview | J-PARC muon g-2/EDM experiment">
            <a:extLst>
              <a:ext uri="{FF2B5EF4-FFF2-40B4-BE49-F238E27FC236}">
                <a16:creationId xmlns:a16="http://schemas.microsoft.com/office/drawing/2014/main" id="{CD1C316D-BEC1-524D-795A-BFCFC0CB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" y="5057871"/>
            <a:ext cx="3529324" cy="18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3EAD0-579F-2ABA-38C2-2B40C1A9B000}"/>
              </a:ext>
            </a:extLst>
          </p:cNvPr>
          <p:cNvSpPr txBox="1"/>
          <p:nvPr/>
        </p:nvSpPr>
        <p:spPr>
          <a:xfrm>
            <a:off x="28532" y="4632783"/>
            <a:ext cx="285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Muon g-2/EDM experiments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D54B553-FC37-E808-AC00-1D21477C7C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583" y="4388457"/>
            <a:ext cx="3240398" cy="234519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47D6AF-B88B-3DFE-7AE3-E5F995E620DF}"/>
              </a:ext>
            </a:extLst>
          </p:cNvPr>
          <p:cNvSpPr txBox="1"/>
          <p:nvPr/>
        </p:nvSpPr>
        <p:spPr>
          <a:xfrm>
            <a:off x="3966539" y="4080680"/>
            <a:ext cx="2738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400" b="1" dirty="0"/>
              <a:t>J-PARC MLF U-line (USM facility)</a:t>
            </a:r>
          </a:p>
        </p:txBody>
      </p:sp>
    </p:spTree>
    <p:extLst>
      <p:ext uri="{BB962C8B-B14F-4D97-AF65-F5344CB8AC3E}">
        <p14:creationId xmlns:p14="http://schemas.microsoft.com/office/powerpoint/2010/main" val="295177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DCB6F-6CAD-5918-08DF-66BB4F93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651"/>
            <a:ext cx="78867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Overview of current USM experiment </a:t>
            </a:r>
            <a:br>
              <a:rPr kumimoji="1" lang="en-US" altLang="ja-JP" dirty="0"/>
            </a:br>
            <a:r>
              <a:rPr kumimoji="1" lang="en-US" altLang="ja-JP" dirty="0"/>
              <a:t>at J-PARC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950A10-7664-50D8-51C6-EB8C764D1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48" y="1804990"/>
            <a:ext cx="6084697" cy="4351338"/>
          </a:xfrm>
        </p:spPr>
        <p:txBody>
          <a:bodyPr/>
          <a:lstStyle/>
          <a:p>
            <a:r>
              <a:rPr kumimoji="1" lang="en-US" altLang="ja-JP" dirty="0"/>
              <a:t>Seve</a:t>
            </a:r>
            <a:r>
              <a:rPr lang="en-US" altLang="ja-JP" dirty="0"/>
              <a:t>ral experiments featuring USM are underway at different beamlines.</a:t>
            </a:r>
            <a:endParaRPr kumimoji="1" lang="en-US" altLang="ja-JP" dirty="0"/>
          </a:p>
          <a:p>
            <a:pPr>
              <a:buFont typeface="Wingdings" pitchFamily="2" charset="2"/>
              <a:buChar char="ü"/>
            </a:pPr>
            <a:r>
              <a:rPr kumimoji="1" lang="en-US" altLang="ja-JP" dirty="0"/>
              <a:t> </a:t>
            </a:r>
            <a:r>
              <a:rPr kumimoji="1" lang="en-US" altLang="ja-JP" b="1" i="1" dirty="0"/>
              <a:t>U-line</a:t>
            </a:r>
            <a:r>
              <a:rPr kumimoji="1" lang="en-US" altLang="ja-JP" dirty="0"/>
              <a:t>: </a:t>
            </a:r>
            <a:r>
              <a:rPr lang="en-US" altLang="ja-JP" dirty="0"/>
              <a:t>Study of USM</a:t>
            </a:r>
            <a:r>
              <a:rPr lang="ja-JP" altLang="en-US"/>
              <a:t>→</a:t>
            </a:r>
            <a:r>
              <a:rPr kumimoji="1" lang="en-US" altLang="ja-JP" dirty="0" err="1"/>
              <a:t>muS</a:t>
            </a:r>
            <a:r>
              <a:rPr lang="en-US" altLang="ja-JP" dirty="0" err="1"/>
              <a:t>R</a:t>
            </a:r>
            <a:r>
              <a:rPr lang="en-US" altLang="ja-JP" dirty="0"/>
              <a:t> &amp; muon microscope.</a:t>
            </a:r>
          </a:p>
          <a:p>
            <a:pPr>
              <a:buFont typeface="Wingdings" pitchFamily="2" charset="2"/>
              <a:buChar char="ü"/>
            </a:pPr>
            <a:r>
              <a:rPr lang="en-US" altLang="ja-JP" b="1" i="1" dirty="0"/>
              <a:t> S-line</a:t>
            </a:r>
            <a:r>
              <a:rPr lang="en-US" altLang="ja-JP" dirty="0"/>
              <a:t>: muonium 1S-2S spectroscopy experiment + RFQ acceleration of USM</a:t>
            </a:r>
          </a:p>
          <a:p>
            <a:pPr>
              <a:buFont typeface="Wingdings" pitchFamily="2" charset="2"/>
              <a:buChar char="ü"/>
            </a:pPr>
            <a:endParaRPr kumimoji="1" lang="en-US" altLang="ja-JP" dirty="0"/>
          </a:p>
          <a:p>
            <a:pPr>
              <a:buFont typeface="Wingdings" pitchFamily="2" charset="2"/>
              <a:buChar char="ü"/>
            </a:pPr>
            <a:r>
              <a:rPr kumimoji="1" lang="en-US" altLang="ja-JP" b="1" i="1" dirty="0"/>
              <a:t> H-line</a:t>
            </a:r>
            <a:r>
              <a:rPr kumimoji="1" lang="en-US" altLang="ja-JP" dirty="0"/>
              <a:t>: H2 area is</a:t>
            </a:r>
            <a:r>
              <a:rPr lang="en-US" altLang="ja-JP" dirty="0"/>
              <a:t> under construction and will be used for g-2 experiment and muon transmission microscope</a:t>
            </a:r>
          </a:p>
          <a:p>
            <a:pPr>
              <a:buFont typeface="Wingdings" pitchFamily="2" charset="2"/>
              <a:buChar char="ü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0B3DCD-074A-364D-C4CB-E17316B1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1A15AED-3A36-D2F1-7887-EFC065E95B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153" y="1292788"/>
            <a:ext cx="2802994" cy="5200086"/>
          </a:xfrm>
          <a:prstGeom prst="rect">
            <a:avLst/>
          </a:prstGeom>
        </p:spPr>
      </p:pic>
      <p:sp>
        <p:nvSpPr>
          <p:cNvPr id="10" name="円/楕円 9">
            <a:extLst>
              <a:ext uri="{FF2B5EF4-FFF2-40B4-BE49-F238E27FC236}">
                <a16:creationId xmlns:a16="http://schemas.microsoft.com/office/drawing/2014/main" id="{70A861E9-4EA7-8976-C0E3-7AC1CBBD0DAD}"/>
              </a:ext>
            </a:extLst>
          </p:cNvPr>
          <p:cNvSpPr/>
          <p:nvPr/>
        </p:nvSpPr>
        <p:spPr>
          <a:xfrm>
            <a:off x="6788470" y="1514750"/>
            <a:ext cx="914400" cy="9144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6384A3C6-14A3-27C6-A604-C3D1AEF80423}"/>
              </a:ext>
            </a:extLst>
          </p:cNvPr>
          <p:cNvSpPr/>
          <p:nvPr/>
        </p:nvSpPr>
        <p:spPr>
          <a:xfrm>
            <a:off x="6352469" y="4479628"/>
            <a:ext cx="914400" cy="9144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2F6AFF76-A315-216C-5598-547170028BE6}"/>
              </a:ext>
            </a:extLst>
          </p:cNvPr>
          <p:cNvSpPr/>
          <p:nvPr/>
        </p:nvSpPr>
        <p:spPr>
          <a:xfrm>
            <a:off x="8007190" y="890590"/>
            <a:ext cx="914400" cy="9144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44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DD124-C00B-A8E3-4004-88E28595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C35BA0-029A-7792-5B31-8580F14C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alpha val="30000"/>
                  </a:schemeClr>
                </a:solidFill>
              </a:rPr>
              <a:t>Introduction</a:t>
            </a:r>
          </a:p>
          <a:p>
            <a:r>
              <a:rPr lang="en-US" altLang="ja-JP" dirty="0"/>
              <a:t>Key technologies and expected performance</a:t>
            </a:r>
          </a:p>
          <a:p>
            <a:r>
              <a:rPr kumimoji="1" lang="en-US" altLang="ja-JP" dirty="0">
                <a:solidFill>
                  <a:schemeClr val="tx1">
                    <a:alpha val="30000"/>
                  </a:schemeClr>
                </a:solidFill>
              </a:rPr>
              <a:t>Current status of muon cooling experiments</a:t>
            </a:r>
          </a:p>
          <a:p>
            <a:r>
              <a:rPr lang="en-US" altLang="ja-JP" dirty="0">
                <a:solidFill>
                  <a:schemeClr val="tx1">
                    <a:alpha val="30000"/>
                  </a:schemeClr>
                </a:solidFill>
              </a:rPr>
              <a:t>Future prospect</a:t>
            </a:r>
            <a:endParaRPr kumimoji="1" lang="ja-JP" altLang="en-US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ACE80-E082-3AA5-4152-145D0C6F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3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D86C8-4EA5-C55F-7EA7-2970BB07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 efficiency muonium target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8023C7-5D9E-0393-3983-3A393DD2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5" y="1284148"/>
            <a:ext cx="8515350" cy="4351338"/>
          </a:xfrm>
        </p:spPr>
        <p:txBody>
          <a:bodyPr/>
          <a:lstStyle/>
          <a:p>
            <a:r>
              <a:rPr kumimoji="1" lang="en-US" altLang="ja-JP" dirty="0"/>
              <a:t>A laser ablated aerogel target</a:t>
            </a:r>
          </a:p>
          <a:p>
            <a:pPr lvl="1"/>
            <a:r>
              <a:rPr lang="en-US" altLang="ja-JP" sz="2000" dirty="0"/>
              <a:t>Aerogel: Long term stability and room temperature</a:t>
            </a:r>
          </a:p>
          <a:p>
            <a:pPr lvl="1"/>
            <a:r>
              <a:rPr lang="en-US" altLang="ja-JP" sz="2000" dirty="0"/>
              <a:t>Holes at the surface to increase the effective emission area.</a:t>
            </a:r>
          </a:p>
          <a:p>
            <a:pPr lvl="1"/>
            <a:r>
              <a:rPr lang="en-US" altLang="ja-JP" sz="2000" b="1" dirty="0">
                <a:solidFill>
                  <a:srgbClr val="FF0000"/>
                </a:solidFill>
              </a:rPr>
              <a:t>10 times better emission efficiency compared to a conventional aerogel</a:t>
            </a:r>
            <a:r>
              <a:rPr lang="en-US" altLang="ja-JP" sz="2000" dirty="0"/>
              <a:t>. </a:t>
            </a:r>
          </a:p>
          <a:p>
            <a:r>
              <a:rPr kumimoji="1" lang="en-US" altLang="ja-JP" dirty="0"/>
              <a:t>M</a:t>
            </a:r>
            <a:r>
              <a:rPr lang="en-US" altLang="ja-JP" dirty="0"/>
              <a:t>odeling of the target</a:t>
            </a:r>
            <a:r>
              <a:rPr lang="ja-JP" altLang="en-US" dirty="0"/>
              <a:t> </a:t>
            </a:r>
            <a:r>
              <a:rPr lang="en-US" altLang="ja-JP" dirty="0"/>
              <a:t>using</a:t>
            </a:r>
            <a:r>
              <a:rPr lang="ja-JP" altLang="en-US" dirty="0"/>
              <a:t> </a:t>
            </a:r>
            <a:r>
              <a:rPr lang="en-US" altLang="ja-JP" dirty="0"/>
              <a:t>random walk inside a target</a:t>
            </a:r>
            <a:r>
              <a:rPr lang="en-US" altLang="ja-JP" sz="2000" dirty="0"/>
              <a:t>.</a:t>
            </a:r>
          </a:p>
          <a:p>
            <a:pPr lvl="1"/>
            <a:r>
              <a:rPr kumimoji="1" lang="en-US" altLang="ja-JP" sz="2000" dirty="0"/>
              <a:t>Temperature is evaluated to be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320K</a:t>
            </a:r>
            <a:r>
              <a:rPr kumimoji="1" lang="en-US" altLang="ja-JP" sz="2000" dirty="0"/>
              <a:t> from the measured emission profile.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3AAC84-0272-0A3E-3F7F-07285769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218B-8D0C-47D5-9EE6-2506C394721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92C668-89E2-031B-0338-586F4267E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8" y="3518819"/>
            <a:ext cx="4388850" cy="3291638"/>
          </a:xfrm>
          <a:prstGeom prst="rect">
            <a:avLst/>
          </a:prstGeom>
        </p:spPr>
      </p:pic>
      <p:pic>
        <p:nvPicPr>
          <p:cNvPr id="6" name="図 5" descr="雲が浮かぶ空&#10;&#10;自動的に生成された説明">
            <a:extLst>
              <a:ext uri="{FF2B5EF4-FFF2-40B4-BE49-F238E27FC236}">
                <a16:creationId xmlns:a16="http://schemas.microsoft.com/office/drawing/2014/main" id="{06BF699D-ACB1-3F61-D1D6-78087F31B3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909" y="3634754"/>
            <a:ext cx="2006082" cy="200073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B2157C-6214-CBF1-C5E9-16D906ACCD0C}"/>
              </a:ext>
            </a:extLst>
          </p:cNvPr>
          <p:cNvSpPr txBox="1"/>
          <p:nvPr/>
        </p:nvSpPr>
        <p:spPr>
          <a:xfrm>
            <a:off x="4724272" y="5761306"/>
            <a:ext cx="3807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Another target: Hot tungsten (2000K)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This target is also used at MLF.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Today, I focus on the aerogel target.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426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2" id="{4D8F755A-4FEA-41A1-9764-D2A08B3AC3AC}" vid="{CDB50839-6F55-47FD-90DC-89728AFB071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template_kamioka</Template>
  <TotalTime>1550</TotalTime>
  <Words>1914</Words>
  <Application>Microsoft Macintosh PowerPoint</Application>
  <PresentationFormat>画面に合わせる (4:3)</PresentationFormat>
  <Paragraphs>305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ElsevierGulliver</vt:lpstr>
      <vt:lpstr>MS Gothic</vt:lpstr>
      <vt:lpstr>NotoSansJP</vt:lpstr>
      <vt:lpstr>游ゴシック</vt:lpstr>
      <vt:lpstr>Arial</vt:lpstr>
      <vt:lpstr>Calibri</vt:lpstr>
      <vt:lpstr>Calibri Light</vt:lpstr>
      <vt:lpstr>Wingdings</vt:lpstr>
      <vt:lpstr>Office テーマ</vt:lpstr>
      <vt:lpstr>Muon cooling at J-PARC</vt:lpstr>
      <vt:lpstr>Table of contents</vt:lpstr>
      <vt:lpstr>Table of contents</vt:lpstr>
      <vt:lpstr>Ultra-slow muon (USM)</vt:lpstr>
      <vt:lpstr>Specification of USM</vt:lpstr>
      <vt:lpstr>Proposed experiments featuring USM</vt:lpstr>
      <vt:lpstr>Overview of current USM experiment  at J-PARC</vt:lpstr>
      <vt:lpstr>Table of contents</vt:lpstr>
      <vt:lpstr>High efficiency muonium target</vt:lpstr>
      <vt:lpstr>Resonant multi-photon ionization</vt:lpstr>
      <vt:lpstr>Resonant multi-photon ionization</vt:lpstr>
      <vt:lpstr>Solid state VUV light source </vt:lpstr>
      <vt:lpstr>Expected performance at MLF H-line</vt:lpstr>
      <vt:lpstr>Table of contents</vt:lpstr>
      <vt:lpstr>Demonstration of muon cooling</vt:lpstr>
      <vt:lpstr>Demonstration @ MLF U-line</vt:lpstr>
      <vt:lpstr>Demonstration @ MLF S-line</vt:lpstr>
      <vt:lpstr>Recent laser upgrade activities: 1S-2P-unbound scheme</vt:lpstr>
      <vt:lpstr>Recent laser upgrade activities: For 1S-2S-unbound scheme</vt:lpstr>
      <vt:lpstr>Current status of the laser at Tsukuba</vt:lpstr>
      <vt:lpstr>Table of contents</vt:lpstr>
      <vt:lpstr>Milestones of  USM source development</vt:lpstr>
      <vt:lpstr>For future </vt:lpstr>
      <vt:lpstr>Summary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cooling at J-PARC</dc:title>
  <dc:creator>kamioka Shusei</dc:creator>
  <cp:lastModifiedBy>Shusei kamioka</cp:lastModifiedBy>
  <cp:revision>395</cp:revision>
  <dcterms:created xsi:type="dcterms:W3CDTF">2023-05-12T06:19:43Z</dcterms:created>
  <dcterms:modified xsi:type="dcterms:W3CDTF">2023-05-29T15:28:54Z</dcterms:modified>
</cp:coreProperties>
</file>