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409" r:id="rId3"/>
    <p:sldId id="334" r:id="rId4"/>
    <p:sldId id="333" r:id="rId5"/>
    <p:sldId id="265" r:id="rId6"/>
    <p:sldId id="267" r:id="rId7"/>
    <p:sldId id="382" r:id="rId8"/>
    <p:sldId id="260" r:id="rId9"/>
    <p:sldId id="257" r:id="rId10"/>
    <p:sldId id="335" r:id="rId11"/>
    <p:sldId id="318" r:id="rId12"/>
    <p:sldId id="261" r:id="rId13"/>
    <p:sldId id="338" r:id="rId14"/>
    <p:sldId id="392" r:id="rId15"/>
    <p:sldId id="394" r:id="rId16"/>
    <p:sldId id="1445" r:id="rId17"/>
    <p:sldId id="1447" r:id="rId18"/>
    <p:sldId id="1446" r:id="rId19"/>
    <p:sldId id="410" r:id="rId20"/>
    <p:sldId id="1448" r:id="rId21"/>
    <p:sldId id="1449" r:id="rId22"/>
    <p:sldId id="401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FF8000"/>
    <a:srgbClr val="00FF00"/>
    <a:srgbClr val="00FFFF"/>
    <a:srgbClr val="FFF50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972" autoAdjust="0"/>
    <p:restoredTop sz="50000" autoAdjust="0"/>
  </p:normalViewPr>
  <p:slideViewPr>
    <p:cSldViewPr snapToGrid="0" snapToObjects="1">
      <p:cViewPr varScale="1">
        <p:scale>
          <a:sx n="147" d="100"/>
          <a:sy n="147" d="100"/>
        </p:scale>
        <p:origin x="200" y="5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5/29/23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5/29/23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solidFill>
            <a:srgbClr val="FFFF00"/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69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4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4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75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1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5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33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5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3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90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63098"/>
            <a:ext cx="9144000" cy="4580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930092"/>
            <a:ext cx="2133600" cy="213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10" Type="http://schemas.openxmlformats.org/officeDocument/2006/relationships/image" Target="../media/image51.jpeg"/><Relationship Id="rId4" Type="http://schemas.openxmlformats.org/officeDocument/2006/relationships/image" Target="../media/image45.emf"/><Relationship Id="rId9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100" dirty="0"/>
              <a:t>Muon ionization cooling results and prospects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2700338"/>
            <a:ext cx="6400800" cy="1314450"/>
          </a:xfrm>
        </p:spPr>
        <p:txBody>
          <a:bodyPr>
            <a:normAutofit/>
          </a:bodyPr>
          <a:lstStyle/>
          <a:p>
            <a:pPr algn="r"/>
            <a:r>
              <a:rPr lang="en-US" sz="2800" dirty="0"/>
              <a:t>… with a focus on MICE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B90F6B-42C8-1949-A4DE-17FE91D90D6A}"/>
              </a:ext>
            </a:extLst>
          </p:cNvPr>
          <p:cNvSpPr txBox="1"/>
          <p:nvPr/>
        </p:nvSpPr>
        <p:spPr>
          <a:xfrm>
            <a:off x="0" y="4809657"/>
            <a:ext cx="409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K. Long, Imperial/STFC;  —  </a:t>
            </a:r>
            <a:fld id="{B19FB069-7A70-CF49-A3CF-C9513262B04A}" type="datetime3">
              <a:rPr lang="en-GB" b="1" smtClean="0">
                <a:solidFill>
                  <a:schemeClr val="bg1"/>
                </a:solidFill>
              </a:rPr>
              <a:t>29 May, 2023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Muon4Future">
            <a:extLst>
              <a:ext uri="{FF2B5EF4-FFF2-40B4-BE49-F238E27FC236}">
                <a16:creationId xmlns:a16="http://schemas.microsoft.com/office/drawing/2014/main" id="{CBDA652D-8691-A381-0FE5-F8E03AB8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053166" cy="152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97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Characterisation</a:t>
            </a:r>
            <a:r>
              <a:rPr lang="en-US" dirty="0"/>
              <a:t> of the cooling equation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500" y="563098"/>
            <a:ext cx="8826500" cy="458040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Evolution of normalized transverse emittance: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Measured dependence on:</a:t>
            </a:r>
          </a:p>
          <a:p>
            <a:pPr lvl="2"/>
            <a:r>
              <a:rPr lang="en-US" dirty="0"/>
              <a:t>Input emittance:</a:t>
            </a:r>
          </a:p>
          <a:p>
            <a:pPr lvl="3"/>
            <a:r>
              <a:rPr lang="en-US" sz="1600" dirty="0"/>
              <a:t>Vary beam optics/diffuser;</a:t>
            </a:r>
          </a:p>
          <a:p>
            <a:pPr lvl="2"/>
            <a:r>
              <a:rPr lang="en-US" dirty="0"/>
              <a:t>Material:</a:t>
            </a:r>
          </a:p>
          <a:p>
            <a:pPr lvl="3"/>
            <a:r>
              <a:rPr lang="en-US" sz="1600" dirty="0"/>
              <a:t>Absorber LH2; </a:t>
            </a:r>
            <a:r>
              <a:rPr lang="en-US" sz="1600" dirty="0" err="1"/>
              <a:t>LiH</a:t>
            </a:r>
            <a:endParaRPr lang="en-US" sz="1600" dirty="0"/>
          </a:p>
          <a:p>
            <a:pPr lvl="2"/>
            <a:r>
              <a:rPr lang="en-US" i="1" dirty="0"/>
              <a:t>p</a:t>
            </a:r>
            <a:r>
              <a:rPr lang="en-US" dirty="0"/>
              <a:t>,</a:t>
            </a:r>
            <a:r>
              <a:rPr lang="en-US" i="1" dirty="0"/>
              <a:t> E </a:t>
            </a:r>
            <a:r>
              <a:rPr lang="en-US" dirty="0"/>
              <a:t> and β:</a:t>
            </a:r>
            <a:endParaRPr lang="en-US" sz="2000" dirty="0"/>
          </a:p>
          <a:p>
            <a:pPr lvl="3"/>
            <a:r>
              <a:rPr lang="en-US" sz="1600" dirty="0"/>
              <a:t>Vary beam momentum, optics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827C81-E473-5B4B-B502-A5372CDFB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229" y="1149845"/>
            <a:ext cx="5597542" cy="1036582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B20B53-EAC4-5B4C-B1D2-AC85D4E87FEC}"/>
              </a:ext>
            </a:extLst>
          </p:cNvPr>
          <p:cNvGrpSpPr/>
          <p:nvPr/>
        </p:nvGrpSpPr>
        <p:grpSpPr>
          <a:xfrm>
            <a:off x="3586655" y="3503834"/>
            <a:ext cx="5468277" cy="1107996"/>
            <a:chOff x="3586655" y="3456536"/>
            <a:chExt cx="5468277" cy="110799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AA7920-8894-3C48-9C6C-6E6C12686360}"/>
                </a:ext>
              </a:extLst>
            </p:cNvPr>
            <p:cNvSpPr txBox="1"/>
            <p:nvPr/>
          </p:nvSpPr>
          <p:spPr>
            <a:xfrm>
              <a:off x="5502165" y="3456536"/>
              <a:ext cx="3552767" cy="11079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solidFill>
                    <a:schemeClr val="bg1"/>
                  </a:solidFill>
                </a:rPr>
                <a:t>Absorbers:</a:t>
              </a:r>
            </a:p>
            <a:p>
              <a:pPr marL="273050"/>
              <a:r>
                <a:rPr lang="en-US" sz="1600" b="1" dirty="0">
                  <a:solidFill>
                    <a:schemeClr val="bg1"/>
                  </a:solidFill>
                </a:rPr>
                <a:t>65 mm thick lithium hydride disk</a:t>
              </a:r>
            </a:p>
            <a:p>
              <a:pPr marL="273050"/>
              <a:r>
                <a:rPr lang="en-US" sz="1600" b="1" dirty="0">
                  <a:solidFill>
                    <a:schemeClr val="bg1"/>
                  </a:solidFill>
                </a:rPr>
                <a:t>350 mm thick liquid hydrogen vessel</a:t>
              </a:r>
            </a:p>
            <a:p>
              <a:pPr marL="273050"/>
              <a:r>
                <a:rPr lang="en-US" sz="1600" b="1" dirty="0">
                  <a:solidFill>
                    <a:schemeClr val="bg1"/>
                  </a:solidFill>
                </a:rPr>
                <a:t>45</a:t>
              </a:r>
              <a:r>
                <a:rPr lang="en-US" sz="1600" b="1" baseline="30000" dirty="0">
                  <a:solidFill>
                    <a:schemeClr val="bg1"/>
                  </a:solidFill>
                </a:rPr>
                <a:t>o</a:t>
              </a:r>
              <a:r>
                <a:rPr lang="en-US" sz="1600" b="1" dirty="0">
                  <a:solidFill>
                    <a:schemeClr val="bg1"/>
                  </a:solidFill>
                </a:rPr>
                <a:t> polythene wedge absorber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A1D2B91-3C27-6049-94DA-0AA88317CBFD}"/>
                </a:ext>
              </a:extLst>
            </p:cNvPr>
            <p:cNvCxnSpPr/>
            <p:nvPr/>
          </p:nvCxnSpPr>
          <p:spPr>
            <a:xfrm flipH="1">
              <a:off x="3586655" y="4004441"/>
              <a:ext cx="1907628" cy="0"/>
            </a:xfrm>
            <a:prstGeom prst="straightConnector1">
              <a:avLst/>
            </a:prstGeom>
            <a:ln w="9525">
              <a:solidFill>
                <a:schemeClr val="bg1"/>
              </a:solidFill>
              <a:headEnd type="diamond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4D21936-91BC-D54E-AE3C-8AAD7912CD9E}"/>
              </a:ext>
            </a:extLst>
          </p:cNvPr>
          <p:cNvSpPr txBox="1"/>
          <p:nvPr/>
        </p:nvSpPr>
        <p:spPr>
          <a:xfrm>
            <a:off x="5494283" y="2188150"/>
            <a:ext cx="322607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Analagous</a:t>
            </a:r>
            <a:r>
              <a:rPr lang="en-US" sz="2400" b="1" dirty="0">
                <a:solidFill>
                  <a:schemeClr val="bg1"/>
                </a:solidFill>
              </a:rPr>
              <a:t> to SR cooling</a:t>
            </a:r>
          </a:p>
        </p:txBody>
      </p:sp>
    </p:spTree>
    <p:extLst>
      <p:ext uri="{BB962C8B-B14F-4D97-AF65-F5344CB8AC3E}">
        <p14:creationId xmlns:p14="http://schemas.microsoft.com/office/powerpoint/2010/main" val="1495877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FE3761-F37B-5249-AD54-E0B6077B5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561" y="1961562"/>
            <a:ext cx="4224382" cy="122037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Single-particle technique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D1A89A-3FED-CB4F-B8CA-3307C8DD9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17652"/>
            <a:ext cx="9144000" cy="25978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Powerful!  Fully measure one muon at a time:</a:t>
            </a:r>
          </a:p>
          <a:p>
            <a:pPr marL="582613" lvl="1" indent="-252413"/>
            <a:r>
              <a:rPr lang="en-US" dirty="0"/>
              <a:t>Fast instrumentation, matched to beam </a:t>
            </a:r>
            <a:r>
              <a:rPr lang="en-US" dirty="0" err="1"/>
              <a:t>intenstity</a:t>
            </a:r>
            <a:r>
              <a:rPr lang="en-US" dirty="0"/>
              <a:t>:</a:t>
            </a:r>
          </a:p>
          <a:p>
            <a:pPr marL="895350" lvl="2" indent="-227013"/>
            <a:r>
              <a:rPr lang="en-US" dirty="0"/>
              <a:t>Measure all 6D phase-space coordinates of each muon</a:t>
            </a:r>
          </a:p>
          <a:p>
            <a:pPr marL="582613" lvl="1" indent="-252413"/>
            <a:r>
              <a:rPr lang="en-US" dirty="0"/>
              <a:t>Build muon ensemble offline:</a:t>
            </a:r>
          </a:p>
          <a:p>
            <a:pPr marL="895350" lvl="2" indent="-227013"/>
            <a:r>
              <a:rPr lang="en-US" dirty="0"/>
              <a:t>Calculate ensemble</a:t>
            </a:r>
            <a:br>
              <a:rPr lang="en-US" dirty="0"/>
            </a:br>
            <a:r>
              <a:rPr lang="en-US" dirty="0"/>
              <a:t>properties</a:t>
            </a:r>
          </a:p>
          <a:p>
            <a:pPr marL="1295400" lvl="3" indent="-227013"/>
            <a:r>
              <a:rPr lang="en-US" dirty="0"/>
              <a:t>E.g. </a:t>
            </a:r>
            <a:r>
              <a:rPr lang="en-US" dirty="0" err="1">
                <a:latin typeface="Symbol" pitchFamily="2" charset="2"/>
              </a:rPr>
              <a:t>e</a:t>
            </a:r>
            <a:r>
              <a:rPr lang="en-US" i="1" baseline="-25000" dirty="0" err="1"/>
              <a:t>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296" y="3215539"/>
            <a:ext cx="6446404" cy="1867098"/>
          </a:xfrm>
          <a:prstGeom prst="rect">
            <a:avLst/>
          </a:prstGeom>
          <a:ln w="952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40440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27740-10DB-C741-9F77-48E0F121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Measurement of muon-</a:t>
            </a:r>
            <a:r>
              <a:rPr lang="en-US" dirty="0" err="1"/>
              <a:t>LiH</a:t>
            </a:r>
            <a:r>
              <a:rPr lang="en-US" dirty="0"/>
              <a:t> scattering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2EDC04-A1ED-7E42-8483-D332BA1F0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860" y="1834305"/>
            <a:ext cx="1727835" cy="122858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4980B2-2CD2-A685-A9DB-F67B3E9B5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459" y="577112"/>
            <a:ext cx="4055081" cy="455198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8" name="Picture 7" descr="A picture containing text, screenshot, colorfulness, line&#10;&#10;Description automatically generated">
            <a:extLst>
              <a:ext uri="{FF2B5EF4-FFF2-40B4-BE49-F238E27FC236}">
                <a16:creationId xmlns:a16="http://schemas.microsoft.com/office/drawing/2014/main" id="{82B1D990-49B4-F9A0-8DF7-3A622DCD5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325" y="3101636"/>
            <a:ext cx="1703744" cy="109538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25C7D6-17DD-A269-0E92-3C60750D8D84}"/>
              </a:ext>
            </a:extLst>
          </p:cNvPr>
          <p:cNvSpPr txBox="1"/>
          <p:nvPr/>
        </p:nvSpPr>
        <p:spPr>
          <a:xfrm>
            <a:off x="37294" y="577112"/>
            <a:ext cx="24328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Precision measurement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of multiple </a:t>
            </a:r>
            <a:r>
              <a:rPr lang="en-US" b="1" dirty="0" err="1">
                <a:solidFill>
                  <a:schemeClr val="bg1"/>
                </a:solidFill>
              </a:rPr>
              <a:t>Couomb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scattering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A47496-A0EF-D08C-5CC4-5E88D9E15C7A}"/>
              </a:ext>
            </a:extLst>
          </p:cNvPr>
          <p:cNvSpPr txBox="1"/>
          <p:nvPr/>
        </p:nvSpPr>
        <p:spPr>
          <a:xfrm>
            <a:off x="7367943" y="4166715"/>
            <a:ext cx="17264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Consistency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of energy-loss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model validated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1A0E7D-FBD5-ADE2-83FE-8D05F17013A3}"/>
              </a:ext>
            </a:extLst>
          </p:cNvPr>
          <p:cNvSpPr txBox="1"/>
          <p:nvPr/>
        </p:nvSpPr>
        <p:spPr>
          <a:xfrm rot="16200000">
            <a:off x="1294238" y="3950564"/>
            <a:ext cx="2258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Phys.Rev.D</a:t>
            </a:r>
            <a:r>
              <a:rPr lang="en-US" sz="1200" b="1" dirty="0">
                <a:solidFill>
                  <a:schemeClr val="bg1"/>
                </a:solidFill>
              </a:rPr>
              <a:t> 106 (2022) 9, 092003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EDFB9A-4B3D-AFE9-3608-4AFCA4E07D0C}"/>
              </a:ext>
            </a:extLst>
          </p:cNvPr>
          <p:cNvSpPr txBox="1"/>
          <p:nvPr/>
        </p:nvSpPr>
        <p:spPr>
          <a:xfrm>
            <a:off x="4316277" y="1748916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172 MeV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6D51E1-EB70-5622-0ACB-9AF7723E2692}"/>
              </a:ext>
            </a:extLst>
          </p:cNvPr>
          <p:cNvSpPr txBox="1"/>
          <p:nvPr/>
        </p:nvSpPr>
        <p:spPr>
          <a:xfrm>
            <a:off x="4316277" y="3285117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200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2FF640-19C8-0D85-E931-5C89A63246E9}"/>
              </a:ext>
            </a:extLst>
          </p:cNvPr>
          <p:cNvSpPr txBox="1"/>
          <p:nvPr/>
        </p:nvSpPr>
        <p:spPr>
          <a:xfrm>
            <a:off x="4316277" y="4821320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240 MeV</a:t>
            </a:r>
          </a:p>
        </p:txBody>
      </p:sp>
    </p:spTree>
    <p:extLst>
      <p:ext uri="{BB962C8B-B14F-4D97-AF65-F5344CB8AC3E}">
        <p14:creationId xmlns:p14="http://schemas.microsoft.com/office/powerpoint/2010/main" val="212323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3986813-9B55-ED4C-BE14-053A5E1AC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Emittance determination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31E1B3-CD5B-E345-BDDF-F57D357D9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8" y="49812"/>
            <a:ext cx="1757437" cy="91386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083FEE-5600-3743-93D4-9D4B51660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787" y="2677897"/>
            <a:ext cx="3470035" cy="240129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C62ED0-5242-2940-8E72-AC3AD84E0A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972" b="33607"/>
          <a:stretch/>
        </p:blipFill>
        <p:spPr>
          <a:xfrm>
            <a:off x="6051785" y="1726227"/>
            <a:ext cx="2612148" cy="90189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0ABF70-9158-E94D-B17F-24EDEA745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1793" y="584455"/>
            <a:ext cx="3687816" cy="449473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813E640-3764-784C-A324-993A5E944F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55"/>
          <a:stretch/>
        </p:blipFill>
        <p:spPr>
          <a:xfrm>
            <a:off x="6051811" y="589555"/>
            <a:ext cx="2612636" cy="10805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7AA702-D605-B97B-4D53-05DAB801874C}"/>
              </a:ext>
            </a:extLst>
          </p:cNvPr>
          <p:cNvSpPr txBox="1"/>
          <p:nvPr/>
        </p:nvSpPr>
        <p:spPr>
          <a:xfrm rot="16200000">
            <a:off x="724827" y="4005752"/>
            <a:ext cx="1998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Eur.Phys.J.C</a:t>
            </a:r>
            <a:r>
              <a:rPr lang="en-US" sz="1200" b="1" dirty="0">
                <a:solidFill>
                  <a:schemeClr val="bg1"/>
                </a:solidFill>
              </a:rPr>
              <a:t> 79 (2019) 3, 257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04A4D6-D95F-C8B6-1F35-08A5735A8028}"/>
              </a:ext>
            </a:extLst>
          </p:cNvPr>
          <p:cNvSpPr txBox="1"/>
          <p:nvPr/>
        </p:nvSpPr>
        <p:spPr>
          <a:xfrm>
            <a:off x="6051785" y="2684279"/>
            <a:ext cx="1592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Nominal beam</a:t>
            </a:r>
            <a:br>
              <a:rPr lang="en-US" sz="1400" b="1" dirty="0">
                <a:solidFill>
                  <a:srgbClr val="002060"/>
                </a:solidFill>
              </a:rPr>
            </a:br>
            <a:r>
              <a:rPr lang="en-US" sz="1400" b="1" dirty="0">
                <a:solidFill>
                  <a:srgbClr val="002060"/>
                </a:solidFill>
              </a:rPr>
              <a:t>Upstream solenoid</a:t>
            </a:r>
          </a:p>
        </p:txBody>
      </p:sp>
    </p:spTree>
    <p:extLst>
      <p:ext uri="{BB962C8B-B14F-4D97-AF65-F5344CB8AC3E}">
        <p14:creationId xmlns:p14="http://schemas.microsoft.com/office/powerpoint/2010/main" val="2771150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Emittance and amplitude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1993" y="2745406"/>
            <a:ext cx="6992007" cy="23980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Emittance:</a:t>
            </a:r>
          </a:p>
          <a:p>
            <a:pPr lvl="1"/>
            <a:r>
              <a:rPr lang="en-US" dirty="0"/>
              <a:t>Evaluated from RMS beam ellipse</a:t>
            </a:r>
          </a:p>
          <a:p>
            <a:r>
              <a:rPr lang="en-US" dirty="0"/>
              <a:t>Amplitude: </a:t>
            </a:r>
          </a:p>
          <a:p>
            <a:pPr lvl="1"/>
            <a:r>
              <a:rPr lang="en-US" dirty="0"/>
              <a:t>Distance from core of beam</a:t>
            </a:r>
          </a:p>
          <a:p>
            <a:r>
              <a:rPr lang="en-US" dirty="0"/>
              <a:t>Mean amplitude ~ RMS emittance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A4CC35-D47D-A34A-8A36-5C84422A4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992" y="675760"/>
            <a:ext cx="4737539" cy="201815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827053-F1A9-4746-9682-DDAB60A63F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112" y="58267"/>
            <a:ext cx="1804406" cy="231394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A8A44-7F93-BF43-BC81-BA65AEBA37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112" y="2388387"/>
            <a:ext cx="1804406" cy="270159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9252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E891C-3232-6D48-A6C0-99EDDB3DE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3D6366-8DFE-DD1C-7CC0-A33A80177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66" y="40459"/>
            <a:ext cx="7384868" cy="506258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881B05-C76A-B8AB-6A45-45F39CE0C950}"/>
              </a:ext>
            </a:extLst>
          </p:cNvPr>
          <p:cNvSpPr txBox="1"/>
          <p:nvPr/>
        </p:nvSpPr>
        <p:spPr>
          <a:xfrm rot="16200000">
            <a:off x="-322720" y="3941216"/>
            <a:ext cx="2127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Nature 578 (2020) 7793, 53-59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D12BBF-B22D-5C46-BDE6-2BC05A928DD6}"/>
              </a:ext>
            </a:extLst>
          </p:cNvPr>
          <p:cNvSpPr/>
          <p:nvPr/>
        </p:nvSpPr>
        <p:spPr>
          <a:xfrm>
            <a:off x="5300420" y="1472339"/>
            <a:ext cx="705173" cy="1046136"/>
          </a:xfrm>
          <a:prstGeom prst="rect">
            <a:avLst/>
          </a:prstGeom>
          <a:solidFill>
            <a:srgbClr val="00FA00">
              <a:alpha val="3098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25F9D4-2808-C7AA-4665-9EC206B41C90}"/>
              </a:ext>
            </a:extLst>
          </p:cNvPr>
          <p:cNvSpPr/>
          <p:nvPr/>
        </p:nvSpPr>
        <p:spPr>
          <a:xfrm>
            <a:off x="5300420" y="3616272"/>
            <a:ext cx="705173" cy="1046136"/>
          </a:xfrm>
          <a:prstGeom prst="rect">
            <a:avLst/>
          </a:prstGeom>
          <a:solidFill>
            <a:srgbClr val="00FA00">
              <a:alpha val="3098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DB176A-E18A-0271-34CE-EFC6079071DD}"/>
              </a:ext>
            </a:extLst>
          </p:cNvPr>
          <p:cNvSpPr/>
          <p:nvPr/>
        </p:nvSpPr>
        <p:spPr>
          <a:xfrm>
            <a:off x="3306304" y="1472339"/>
            <a:ext cx="971228" cy="1046136"/>
          </a:xfrm>
          <a:prstGeom prst="rect">
            <a:avLst/>
          </a:prstGeom>
          <a:solidFill>
            <a:srgbClr val="00FA00">
              <a:alpha val="3098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44DBD8-773E-EA18-07D0-613D855C668F}"/>
              </a:ext>
            </a:extLst>
          </p:cNvPr>
          <p:cNvSpPr/>
          <p:nvPr/>
        </p:nvSpPr>
        <p:spPr>
          <a:xfrm>
            <a:off x="3306304" y="3616272"/>
            <a:ext cx="971228" cy="1046136"/>
          </a:xfrm>
          <a:prstGeom prst="rect">
            <a:avLst/>
          </a:prstGeom>
          <a:solidFill>
            <a:srgbClr val="00FA00">
              <a:alpha val="3098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E31BBF-D350-7B1F-647D-4ABB9D9082A5}"/>
              </a:ext>
            </a:extLst>
          </p:cNvPr>
          <p:cNvSpPr/>
          <p:nvPr/>
        </p:nvSpPr>
        <p:spPr>
          <a:xfrm>
            <a:off x="1338018" y="1472339"/>
            <a:ext cx="1164958" cy="1046136"/>
          </a:xfrm>
          <a:prstGeom prst="rect">
            <a:avLst/>
          </a:prstGeom>
          <a:solidFill>
            <a:srgbClr val="00FA00">
              <a:alpha val="3098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5FD38D-46EC-6B54-4794-BAAEB82FD629}"/>
              </a:ext>
            </a:extLst>
          </p:cNvPr>
          <p:cNvSpPr/>
          <p:nvPr/>
        </p:nvSpPr>
        <p:spPr>
          <a:xfrm>
            <a:off x="1338018" y="3616272"/>
            <a:ext cx="1164958" cy="1046136"/>
          </a:xfrm>
          <a:prstGeom prst="rect">
            <a:avLst/>
          </a:prstGeom>
          <a:solidFill>
            <a:srgbClr val="00FA00">
              <a:alpha val="3098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81E75D-184D-AE2D-766E-C92CE096C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1B7475-C998-41C5-E8E8-2B5E27F8C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94" y="66403"/>
            <a:ext cx="7470212" cy="50106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E3EB1C-81FF-384D-05E7-4BC1D89D8843}"/>
              </a:ext>
            </a:extLst>
          </p:cNvPr>
          <p:cNvSpPr txBox="1"/>
          <p:nvPr/>
        </p:nvSpPr>
        <p:spPr>
          <a:xfrm rot="16200000">
            <a:off x="-349354" y="3941216"/>
            <a:ext cx="2127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Nature 578 (2020) 7793, 53-59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4F2898-BEE2-4D7A-93E8-DC21A0423F5C}"/>
              </a:ext>
            </a:extLst>
          </p:cNvPr>
          <p:cNvSpPr/>
          <p:nvPr/>
        </p:nvSpPr>
        <p:spPr>
          <a:xfrm>
            <a:off x="5362413" y="1456841"/>
            <a:ext cx="705173" cy="1046136"/>
          </a:xfrm>
          <a:prstGeom prst="rect">
            <a:avLst/>
          </a:prstGeom>
          <a:solidFill>
            <a:srgbClr val="00FA00">
              <a:alpha val="3098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0E58A7-A532-160D-676F-034E733456A3}"/>
              </a:ext>
            </a:extLst>
          </p:cNvPr>
          <p:cNvSpPr/>
          <p:nvPr/>
        </p:nvSpPr>
        <p:spPr>
          <a:xfrm>
            <a:off x="5362413" y="3577527"/>
            <a:ext cx="705173" cy="1046136"/>
          </a:xfrm>
          <a:prstGeom prst="rect">
            <a:avLst/>
          </a:prstGeom>
          <a:solidFill>
            <a:srgbClr val="00FA00">
              <a:alpha val="3098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092FA1-86AB-750A-8B75-E28DB1C4F92C}"/>
              </a:ext>
            </a:extLst>
          </p:cNvPr>
          <p:cNvSpPr/>
          <p:nvPr/>
        </p:nvSpPr>
        <p:spPr>
          <a:xfrm>
            <a:off x="3391545" y="1456841"/>
            <a:ext cx="971228" cy="1046136"/>
          </a:xfrm>
          <a:prstGeom prst="rect">
            <a:avLst/>
          </a:prstGeom>
          <a:solidFill>
            <a:srgbClr val="00FA00">
              <a:alpha val="3098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8DD751-20C9-E565-803B-CDDF3C10E153}"/>
              </a:ext>
            </a:extLst>
          </p:cNvPr>
          <p:cNvSpPr/>
          <p:nvPr/>
        </p:nvSpPr>
        <p:spPr>
          <a:xfrm>
            <a:off x="3391545" y="3585276"/>
            <a:ext cx="971228" cy="1046136"/>
          </a:xfrm>
          <a:prstGeom prst="rect">
            <a:avLst/>
          </a:prstGeom>
          <a:solidFill>
            <a:srgbClr val="00FA00">
              <a:alpha val="3098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E50311-3035-B384-3F97-787708DB5359}"/>
              </a:ext>
            </a:extLst>
          </p:cNvPr>
          <p:cNvSpPr/>
          <p:nvPr/>
        </p:nvSpPr>
        <p:spPr>
          <a:xfrm>
            <a:off x="1462004" y="1441343"/>
            <a:ext cx="1164958" cy="1046136"/>
          </a:xfrm>
          <a:prstGeom prst="rect">
            <a:avLst/>
          </a:prstGeom>
          <a:solidFill>
            <a:srgbClr val="00FA00">
              <a:alpha val="3098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E378DE-010A-EA47-56F1-5E82DCDFC13A}"/>
              </a:ext>
            </a:extLst>
          </p:cNvPr>
          <p:cNvSpPr/>
          <p:nvPr/>
        </p:nvSpPr>
        <p:spPr>
          <a:xfrm>
            <a:off x="1462004" y="3585276"/>
            <a:ext cx="1164958" cy="1046136"/>
          </a:xfrm>
          <a:prstGeom prst="rect">
            <a:avLst/>
          </a:prstGeom>
          <a:solidFill>
            <a:srgbClr val="00FA00">
              <a:alpha val="3098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3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9AB9F-5424-3AF8-4120-6F5597582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Solenoid mode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093FB-FF5F-05A9-A8FE-D8D785D34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0E9265-438D-9C77-0042-4E96048CC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82147"/>
            <a:ext cx="4956197" cy="152022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92E576-6264-9FAF-4A4B-5BFFF8CB0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691677"/>
            <a:ext cx="8989422" cy="336967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9E88EE-1BB5-F1FD-2E92-DD1EA94BEFED}"/>
              </a:ext>
            </a:extLst>
          </p:cNvPr>
          <p:cNvSpPr txBox="1"/>
          <p:nvPr/>
        </p:nvSpPr>
        <p:spPr>
          <a:xfrm>
            <a:off x="6225893" y="1414678"/>
            <a:ext cx="2918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doi:10.18429/JACoW-IPAC2021-WEPAB277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703DFA-4CC0-04EC-9E26-E9DA835B513B}"/>
              </a:ext>
            </a:extLst>
          </p:cNvPr>
          <p:cNvSpPr/>
          <p:nvPr/>
        </p:nvSpPr>
        <p:spPr>
          <a:xfrm>
            <a:off x="6579027" y="3392870"/>
            <a:ext cx="658681" cy="1217876"/>
          </a:xfrm>
          <a:prstGeom prst="rect">
            <a:avLst/>
          </a:prstGeom>
          <a:solidFill>
            <a:srgbClr val="00FA00">
              <a:alpha val="3098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1DA616-DEA4-3A3E-5EA7-109513EF0EBB}"/>
              </a:ext>
            </a:extLst>
          </p:cNvPr>
          <p:cNvSpPr/>
          <p:nvPr/>
        </p:nvSpPr>
        <p:spPr>
          <a:xfrm>
            <a:off x="2959731" y="3376513"/>
            <a:ext cx="612628" cy="1247149"/>
          </a:xfrm>
          <a:prstGeom prst="rect">
            <a:avLst/>
          </a:prstGeom>
          <a:solidFill>
            <a:srgbClr val="00FA00">
              <a:alpha val="3098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70240-AE9A-42EC-985E-C150AF2A99C7}"/>
              </a:ext>
            </a:extLst>
          </p:cNvPr>
          <p:cNvSpPr/>
          <p:nvPr/>
        </p:nvSpPr>
        <p:spPr>
          <a:xfrm>
            <a:off x="1704815" y="3378631"/>
            <a:ext cx="727126" cy="1252781"/>
          </a:xfrm>
          <a:prstGeom prst="rect">
            <a:avLst/>
          </a:prstGeom>
          <a:solidFill>
            <a:srgbClr val="00FA00">
              <a:alpha val="3098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D95EF3-38DA-F0F4-5139-9C091E252D89}"/>
              </a:ext>
            </a:extLst>
          </p:cNvPr>
          <p:cNvSpPr/>
          <p:nvPr/>
        </p:nvSpPr>
        <p:spPr>
          <a:xfrm>
            <a:off x="4812223" y="3376512"/>
            <a:ext cx="860157" cy="1247149"/>
          </a:xfrm>
          <a:prstGeom prst="rect">
            <a:avLst/>
          </a:prstGeom>
          <a:solidFill>
            <a:srgbClr val="00FA00">
              <a:alpha val="3098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7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41DF-6907-3DA5-8883-C0EFA7BB7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Systematic investigation via sampling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16BF93-D5A9-BECC-5990-1AEBEFE7C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1B0751-B744-17A6-93E2-4C6815A6D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512" y="727789"/>
            <a:ext cx="1804406" cy="231394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37F034A-2BCB-08D8-DC8D-97006732CC8A}"/>
              </a:ext>
            </a:extLst>
          </p:cNvPr>
          <p:cNvSpPr/>
          <p:nvPr/>
        </p:nvSpPr>
        <p:spPr>
          <a:xfrm rot="19852292">
            <a:off x="3336156" y="829876"/>
            <a:ext cx="1193075" cy="757646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3000">
                <a:srgbClr val="FF8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2BD55BB-AFB3-5EC2-401A-EFAEB04DCCEC}"/>
              </a:ext>
            </a:extLst>
          </p:cNvPr>
          <p:cNvSpPr/>
          <p:nvPr/>
        </p:nvSpPr>
        <p:spPr>
          <a:xfrm rot="19651875">
            <a:off x="3180771" y="2040768"/>
            <a:ext cx="1497876" cy="962059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3000">
                <a:srgbClr val="FF8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6BA8302-61C6-20C3-5977-76E939A756E6}"/>
              </a:ext>
            </a:extLst>
          </p:cNvPr>
          <p:cNvSpPr/>
          <p:nvPr/>
        </p:nvSpPr>
        <p:spPr>
          <a:xfrm rot="19483840">
            <a:off x="2960880" y="3475810"/>
            <a:ext cx="1937659" cy="1281555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3000">
                <a:srgbClr val="FF8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BD8014-9F08-A2CE-A515-32A8030381AC}"/>
              </a:ext>
            </a:extLst>
          </p:cNvPr>
          <p:cNvSpPr txBox="1"/>
          <p:nvPr/>
        </p:nvSpPr>
        <p:spPr>
          <a:xfrm>
            <a:off x="2485350" y="510860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 mm beam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7EEBEA-D1FD-E2A6-CA91-D59AFCCCB31C}"/>
              </a:ext>
            </a:extLst>
          </p:cNvPr>
          <p:cNvSpPr txBox="1"/>
          <p:nvPr/>
        </p:nvSpPr>
        <p:spPr>
          <a:xfrm>
            <a:off x="2301385" y="1852508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6 mm beam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663636-D02E-B274-FE06-B5FE88A283CA}"/>
              </a:ext>
            </a:extLst>
          </p:cNvPr>
          <p:cNvSpPr txBox="1"/>
          <p:nvPr/>
        </p:nvSpPr>
        <p:spPr>
          <a:xfrm>
            <a:off x="2301385" y="3206427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10 mm beam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39325-DD94-F04C-DAB8-A37F9D3587F2}"/>
              </a:ext>
            </a:extLst>
          </p:cNvPr>
          <p:cNvSpPr txBox="1"/>
          <p:nvPr/>
        </p:nvSpPr>
        <p:spPr>
          <a:xfrm>
            <a:off x="3557479" y="947672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1.5 mm</a:t>
            </a:r>
          </a:p>
          <a:p>
            <a:r>
              <a:rPr lang="en-US" sz="1400" b="1" dirty="0"/>
              <a:t>2.5 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E7DCF4-1300-6DD5-AE6F-17C1BA4657F9}"/>
              </a:ext>
            </a:extLst>
          </p:cNvPr>
          <p:cNvSpPr txBox="1"/>
          <p:nvPr/>
        </p:nvSpPr>
        <p:spPr>
          <a:xfrm>
            <a:off x="3510837" y="2200296"/>
            <a:ext cx="827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3.5 mm</a:t>
            </a:r>
          </a:p>
          <a:p>
            <a:r>
              <a:rPr lang="en-US" sz="1600" b="1" dirty="0"/>
              <a:t>4.5 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DEB79A-87F7-B778-B519-40BC3E6CC496}"/>
              </a:ext>
            </a:extLst>
          </p:cNvPr>
          <p:cNvSpPr txBox="1"/>
          <p:nvPr/>
        </p:nvSpPr>
        <p:spPr>
          <a:xfrm>
            <a:off x="3451201" y="3777951"/>
            <a:ext cx="907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5.5 mm</a:t>
            </a:r>
          </a:p>
          <a:p>
            <a:r>
              <a:rPr lang="en-US" b="1" dirty="0"/>
              <a:t>6.5 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6C5943-DBF2-B19B-FFB4-D7C8F970EC15}"/>
              </a:ext>
            </a:extLst>
          </p:cNvPr>
          <p:cNvSpPr txBox="1"/>
          <p:nvPr/>
        </p:nvSpPr>
        <p:spPr>
          <a:xfrm rot="5400000">
            <a:off x="7468152" y="4028285"/>
            <a:ext cx="2015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PoS</a:t>
            </a:r>
            <a:r>
              <a:rPr lang="en-US" sz="1200" b="1" dirty="0">
                <a:solidFill>
                  <a:schemeClr val="bg1"/>
                </a:solidFill>
              </a:rPr>
              <a:t> EPS-HEP2021 (2022) 859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1A5297-C714-2577-69B0-49A26682E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418" y="574961"/>
            <a:ext cx="3105309" cy="451681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9B0BD9-390B-82D5-6E40-612DC1861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13" y="3921873"/>
            <a:ext cx="1804406" cy="98767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1833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C9169-88F3-AA4E-AC4C-FD09CF28B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steps in study of ionization cooling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CC314-26D8-F940-B453-333DFE99C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MICE has:</a:t>
            </a:r>
          </a:p>
          <a:p>
            <a:pPr lvl="1"/>
            <a:r>
              <a:rPr lang="en-US" dirty="0"/>
              <a:t>Demonstrated principle of 4D ionization cooling</a:t>
            </a:r>
          </a:p>
          <a:p>
            <a:pPr lvl="1"/>
            <a:r>
              <a:rPr lang="en-US" dirty="0"/>
              <a:t>Studied flip- and solenoid-mode lattices</a:t>
            </a:r>
          </a:p>
          <a:p>
            <a:pPr lvl="1"/>
            <a:r>
              <a:rPr lang="en-US" dirty="0"/>
              <a:t>Developed and demonstrated simulation tools</a:t>
            </a:r>
          </a:p>
          <a:p>
            <a:endParaRPr lang="en-US" dirty="0"/>
          </a:p>
          <a:p>
            <a:r>
              <a:rPr lang="en-US" dirty="0"/>
              <a:t>Ambitious next step:</a:t>
            </a:r>
          </a:p>
          <a:p>
            <a:pPr lvl="1"/>
            <a:r>
              <a:rPr lang="en-US" dirty="0"/>
              <a:t>Design and implement a 6D cooling experiment</a:t>
            </a:r>
          </a:p>
          <a:p>
            <a:pPr lvl="2"/>
            <a:r>
              <a:rPr lang="en-US" dirty="0"/>
              <a:t>Essential R&amp;D for development of multi-</a:t>
            </a:r>
            <a:r>
              <a:rPr lang="en-US" dirty="0" err="1"/>
              <a:t>TeV</a:t>
            </a:r>
            <a:r>
              <a:rPr lang="en-US" dirty="0"/>
              <a:t> muon collider</a:t>
            </a:r>
          </a:p>
          <a:p>
            <a:pPr lvl="1"/>
            <a:r>
              <a:rPr lang="en-US" dirty="0"/>
              <a:t>…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C5283-3646-D54C-908E-5AB63C8F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70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B68D8-59D1-B54B-99CF-93A2F23F4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F2508E-0473-544E-9FA5-5592533D8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3" y="35265"/>
            <a:ext cx="8996714" cy="5593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50B9AB-9501-964F-838F-64E2CAB96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310" y="664416"/>
            <a:ext cx="4399380" cy="444381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709648-6FEE-A2DA-C661-0F51418C1061}"/>
              </a:ext>
            </a:extLst>
          </p:cNvPr>
          <p:cNvSpPr txBox="1"/>
          <p:nvPr/>
        </p:nvSpPr>
        <p:spPr>
          <a:xfrm rot="20661514">
            <a:off x="149256" y="1088571"/>
            <a:ext cx="19665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 pleasure to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acknowledge!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0D031C-D49C-2719-3C56-6B38A1945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849" y="664416"/>
            <a:ext cx="2214508" cy="332176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0A947-19B5-DFB2-6D05-8E258B402EAC}"/>
              </a:ext>
            </a:extLst>
          </p:cNvPr>
          <p:cNvSpPr txBox="1"/>
          <p:nvPr/>
        </p:nvSpPr>
        <p:spPr>
          <a:xfrm>
            <a:off x="7189494" y="3960051"/>
            <a:ext cx="15472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Friend and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colleague</a:t>
            </a:r>
          </a:p>
        </p:txBody>
      </p:sp>
    </p:spTree>
    <p:extLst>
      <p:ext uri="{BB962C8B-B14F-4D97-AF65-F5344CB8AC3E}">
        <p14:creationId xmlns:p14="http://schemas.microsoft.com/office/powerpoint/2010/main" val="194752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B1FE7A-AD73-9061-4F9A-3494A39BB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Historical interlude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00BA518-27E0-5B89-9FCB-67FE9CD53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3098"/>
            <a:ext cx="4741730" cy="458040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20</a:t>
            </a:r>
            <a:r>
              <a:rPr lang="en-US" baseline="30000" dirty="0"/>
              <a:t>th</a:t>
            </a:r>
            <a:r>
              <a:rPr lang="en-US" dirty="0"/>
              <a:t> century:</a:t>
            </a:r>
          </a:p>
          <a:p>
            <a:pPr lvl="1"/>
            <a:r>
              <a:rPr lang="en-US" dirty="0"/>
              <a:t>‘70s </a:t>
            </a:r>
            <a:r>
              <a:rPr lang="en-US" dirty="0" err="1"/>
              <a:t>Budker</a:t>
            </a:r>
            <a:r>
              <a:rPr lang="en-US" dirty="0"/>
              <a:t>, </a:t>
            </a:r>
            <a:r>
              <a:rPr lang="en-US" dirty="0" err="1"/>
              <a:t>Skrinskii</a:t>
            </a:r>
            <a:endParaRPr lang="en-US" dirty="0"/>
          </a:p>
          <a:p>
            <a:pPr lvl="1"/>
            <a:r>
              <a:rPr lang="en-US" dirty="0"/>
              <a:t>‘90s Palmer, </a:t>
            </a:r>
            <a:r>
              <a:rPr lang="en-US" dirty="0" err="1"/>
              <a:t>Tollestrup</a:t>
            </a:r>
            <a:r>
              <a:rPr lang="en-US" dirty="0"/>
              <a:t>, Sessler:</a:t>
            </a:r>
          </a:p>
          <a:p>
            <a:pPr lvl="2"/>
            <a:r>
              <a:rPr lang="en-US" dirty="0"/>
              <a:t>MCC, MCNFC, NFMCC</a:t>
            </a:r>
          </a:p>
          <a:p>
            <a:pPr lvl="1"/>
            <a:r>
              <a:rPr lang="en-US" dirty="0"/>
              <a:t>‘99 </a:t>
            </a:r>
            <a:r>
              <a:rPr lang="en-US" dirty="0" err="1"/>
              <a:t>Autin</a:t>
            </a:r>
            <a:r>
              <a:rPr lang="en-US" dirty="0"/>
              <a:t>, Blondel, Ellis</a:t>
            </a:r>
          </a:p>
          <a:p>
            <a:pPr lvl="2"/>
            <a:r>
              <a:rPr lang="en-US" dirty="0"/>
              <a:t>…</a:t>
            </a:r>
          </a:p>
          <a:p>
            <a:endParaRPr lang="en-US" dirty="0"/>
          </a:p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century:</a:t>
            </a:r>
          </a:p>
          <a:p>
            <a:pPr lvl="1"/>
            <a:r>
              <a:rPr lang="en-US" dirty="0"/>
              <a:t>CERN MC/NF study</a:t>
            </a:r>
          </a:p>
          <a:p>
            <a:pPr lvl="1"/>
            <a:r>
              <a:rPr lang="en-US" dirty="0"/>
              <a:t>BENE, </a:t>
            </a:r>
            <a:r>
              <a:rPr lang="en-US" dirty="0" err="1"/>
              <a:t>EUROnu</a:t>
            </a:r>
            <a:endParaRPr lang="en-US" dirty="0"/>
          </a:p>
          <a:p>
            <a:pPr lvl="1"/>
            <a:r>
              <a:rPr lang="en-US" dirty="0"/>
              <a:t>NFMCC </a:t>
            </a:r>
            <a:r>
              <a:rPr lang="en-US" sz="1700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MAP</a:t>
            </a:r>
          </a:p>
          <a:p>
            <a:pPr lvl="1"/>
            <a:r>
              <a:rPr lang="en-US" dirty="0">
                <a:sym typeface="Wingdings" pitchFamily="2" charset="2"/>
              </a:rPr>
              <a:t>MICE</a:t>
            </a:r>
          </a:p>
          <a:p>
            <a:pPr lvl="1"/>
            <a:r>
              <a:rPr lang="en-US" dirty="0">
                <a:sym typeface="Wingdings" pitchFamily="2" charset="2"/>
              </a:rPr>
              <a:t>P5 (2013) …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423833-6BDB-0A14-F985-66F3446A0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20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0B22E2E-37D2-A2AD-65B8-011B2D1B34DC}"/>
              </a:ext>
            </a:extLst>
          </p:cNvPr>
          <p:cNvGrpSpPr/>
          <p:nvPr/>
        </p:nvGrpSpPr>
        <p:grpSpPr>
          <a:xfrm>
            <a:off x="3091161" y="3067826"/>
            <a:ext cx="1650569" cy="1967140"/>
            <a:chOff x="3091161" y="3067826"/>
            <a:chExt cx="1650569" cy="19671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5173486-D2E5-09D5-3EEA-7A64F3BEB0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958" r="33060" b="38948"/>
            <a:stretch/>
          </p:blipFill>
          <p:spPr>
            <a:xfrm>
              <a:off x="3091161" y="3771697"/>
              <a:ext cx="1650569" cy="1263269"/>
            </a:xfrm>
            <a:prstGeom prst="rect">
              <a:avLst/>
            </a:prstGeom>
          </p:spPr>
        </p:pic>
        <p:pic>
          <p:nvPicPr>
            <p:cNvPr id="1026" name="Picture 2" descr="Bruno Autin">
              <a:extLst>
                <a:ext uri="{FF2B5EF4-FFF2-40B4-BE49-F238E27FC236}">
                  <a16:creationId xmlns:a16="http://schemas.microsoft.com/office/drawing/2014/main" id="{425FFE3F-813E-D404-8CC0-F37CA32F59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085" y="3067826"/>
              <a:ext cx="844645" cy="844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B3A256C-70D4-3A2C-1E1E-06FB0CA9700C}"/>
              </a:ext>
            </a:extLst>
          </p:cNvPr>
          <p:cNvGrpSpPr/>
          <p:nvPr/>
        </p:nvGrpSpPr>
        <p:grpSpPr>
          <a:xfrm>
            <a:off x="4795003" y="547553"/>
            <a:ext cx="4304343" cy="4544841"/>
            <a:chOff x="4795003" y="547553"/>
            <a:chExt cx="4304343" cy="45448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4533E3-2358-A4DC-0792-0639D3A06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5003" y="547553"/>
              <a:ext cx="2836190" cy="79508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21ED47-E4E3-E473-32DE-15E1B493E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6067" y="641239"/>
              <a:ext cx="1830361" cy="232485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191373-1510-0DA3-DA5C-AA735D5E53A0}"/>
                </a:ext>
              </a:extLst>
            </p:cNvPr>
            <p:cNvSpPr txBox="1"/>
            <p:nvPr/>
          </p:nvSpPr>
          <p:spPr>
            <a:xfrm>
              <a:off x="5694106" y="1318153"/>
              <a:ext cx="1541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Snowmass ‘96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9B22A51-2E6D-C8FA-711B-6E72030EB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95003" y="2427274"/>
              <a:ext cx="2325317" cy="260952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2463D3-4C14-734A-AAFB-D50496B96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7635" y="4214768"/>
              <a:ext cx="2831711" cy="20103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FCBB72C-C421-182A-4A24-C73B96781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37142" y="4418654"/>
              <a:ext cx="1555919" cy="33078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1266AA3-B5D1-2A9B-FA12-4EB356304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67744" y="3970876"/>
              <a:ext cx="2325317" cy="24991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FBB85D-6E93-C6D1-0440-15DE032AA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21562" y="4736794"/>
              <a:ext cx="571500" cy="355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45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B37213E-A4E9-1DCB-E0C5-C2118F93B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8753" y="53585"/>
            <a:ext cx="4595247" cy="1644139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Science case remains fantastic</a:t>
            </a:r>
          </a:p>
          <a:p>
            <a:pPr lvl="6"/>
            <a:endParaRPr lang="en-US" sz="400" dirty="0"/>
          </a:p>
          <a:p>
            <a:r>
              <a:rPr lang="en-US" dirty="0"/>
              <a:t>Technological R&amp;D still ground-breaking</a:t>
            </a:r>
          </a:p>
          <a:p>
            <a:pPr lvl="5"/>
            <a:endParaRPr lang="en-US" sz="500" dirty="0"/>
          </a:p>
          <a:p>
            <a:r>
              <a:rPr lang="en-US" i="1" u="sng" dirty="0"/>
              <a:t>Risks</a:t>
            </a:r>
            <a:r>
              <a:rPr lang="en-US" dirty="0"/>
              <a:t> to </a:t>
            </a:r>
            <a:r>
              <a:rPr lang="en-US" dirty="0" err="1"/>
              <a:t>programme</a:t>
            </a:r>
            <a:r>
              <a:rPr lang="en-US" dirty="0"/>
              <a:t> </a:t>
            </a:r>
            <a:r>
              <a:rPr lang="en-US" i="1" u="sng" dirty="0"/>
              <a:t>remain too</a:t>
            </a:r>
          </a:p>
          <a:p>
            <a:pPr lvl="4"/>
            <a:endParaRPr lang="en-US" sz="1600" dirty="0"/>
          </a:p>
          <a:p>
            <a:r>
              <a:rPr lang="en-US" dirty="0"/>
              <a:t>Demonstrator is critical to the </a:t>
            </a:r>
            <a:r>
              <a:rPr lang="en-US" dirty="0" err="1"/>
              <a:t>programme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6D cooling </a:t>
            </a:r>
            <a:r>
              <a:rPr lang="en-US" i="1" u="sng" dirty="0"/>
              <a:t>and</a:t>
            </a:r>
            <a:r>
              <a:rPr lang="en-US" dirty="0"/>
              <a:t> world-leading particle physics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65865-B13D-62AE-E432-89CB6DCF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2B23F5-5222-5A2C-E802-E901CB247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5" y="34009"/>
            <a:ext cx="4417209" cy="1792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A45FC5-2533-A58E-2C84-02A1E7E837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8" t="11902" r="14938" b="5838"/>
          <a:stretch/>
        </p:blipFill>
        <p:spPr>
          <a:xfrm>
            <a:off x="105259" y="1841813"/>
            <a:ext cx="4383579" cy="328317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AA9D09-DC67-9E62-6C20-35BAE1E819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436" t="37327" r="5778" b="8806"/>
          <a:stretch/>
        </p:blipFill>
        <p:spPr>
          <a:xfrm>
            <a:off x="4562810" y="1751309"/>
            <a:ext cx="4484326" cy="333860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5774B-5193-3012-913B-B743FA763E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9" t="2712" r="87119" b="77251"/>
          <a:stretch/>
        </p:blipFill>
        <p:spPr>
          <a:xfrm>
            <a:off x="7861516" y="4006159"/>
            <a:ext cx="1081006" cy="103063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977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E3FFE2-336C-BE46-8820-E9AF1375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CBC009-ACFC-A34F-BF22-7AB3433DD9CC}"/>
              </a:ext>
            </a:extLst>
          </p:cNvPr>
          <p:cNvSpPr txBox="1"/>
          <p:nvPr/>
        </p:nvSpPr>
        <p:spPr>
          <a:xfrm>
            <a:off x="2440920" y="2017726"/>
            <a:ext cx="41581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269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Unique advantages of </a:t>
            </a:r>
            <a:r>
              <a:rPr lang="en-US" dirty="0" err="1"/>
              <a:t>muon</a:t>
            </a:r>
            <a:r>
              <a:rPr lang="en-US" dirty="0"/>
              <a:t> accelerators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94320" y="860122"/>
            <a:ext cx="4101491" cy="3820559"/>
          </a:xfrm>
          <a:ln>
            <a:solidFill>
              <a:srgbClr val="CCFFCC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000" u="sng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Energy frontier lepton-antilepton:</a:t>
            </a:r>
          </a:p>
          <a:p>
            <a:r>
              <a:rPr lang="en-US" sz="2000" dirty="0"/>
              <a:t>No </a:t>
            </a:r>
            <a:r>
              <a:rPr lang="en-US" sz="2000" dirty="0" err="1"/>
              <a:t>brem</a:t>
            </a:r>
            <a:r>
              <a:rPr lang="en-US" sz="2000" dirty="0"/>
              <a:t>-/beam-</a:t>
            </a:r>
            <a:r>
              <a:rPr lang="en-US" sz="2000" dirty="0" err="1"/>
              <a:t>strahlung</a:t>
            </a:r>
            <a:endParaRPr lang="en-US" sz="2000" dirty="0"/>
          </a:p>
          <a:p>
            <a:pPr lvl="1"/>
            <a:r>
              <a:rPr lang="en-GB" sz="1800" dirty="0"/>
              <a:t>Rate </a:t>
            </a:r>
            <a:r>
              <a:rPr lang="en-GB" sz="1800" dirty="0">
                <a:sym typeface="Symbol"/>
              </a:rPr>
              <a:t> </a:t>
            </a:r>
            <a:r>
              <a:rPr lang="en-GB" sz="1800" i="1" dirty="0"/>
              <a:t>m</a:t>
            </a:r>
            <a:r>
              <a:rPr lang="en-GB" sz="1800" i="1" baseline="30000" dirty="0"/>
              <a:t>-</a:t>
            </a:r>
            <a:r>
              <a:rPr lang="en-GB" sz="1800" baseline="30000" dirty="0"/>
              <a:t>4</a:t>
            </a:r>
            <a:r>
              <a:rPr lang="en-GB" sz="1800" dirty="0"/>
              <a:t> </a:t>
            </a:r>
            <a:br>
              <a:rPr lang="en-GB" sz="1800" dirty="0"/>
            </a:br>
            <a:r>
              <a:rPr lang="en-GB" sz="1800" dirty="0"/>
              <a:t>[5 </a:t>
            </a:r>
            <a:r>
              <a:rPr lang="en-GB" sz="1800" dirty="0">
                <a:sym typeface="Symbol"/>
              </a:rPr>
              <a:t> 10</a:t>
            </a:r>
            <a:r>
              <a:rPr lang="en-GB" sz="1800" baseline="30000" dirty="0">
                <a:sym typeface="Symbol"/>
              </a:rPr>
              <a:t>-10</a:t>
            </a:r>
            <a:r>
              <a:rPr lang="en-GB" sz="1800" dirty="0">
                <a:sym typeface="Symbol"/>
              </a:rPr>
              <a:t> </a:t>
            </a:r>
            <a:r>
              <a:rPr lang="en-GB" sz="1800" dirty="0" err="1">
                <a:sym typeface="Symbol"/>
              </a:rPr>
              <a:t>cf</a:t>
            </a:r>
            <a:r>
              <a:rPr lang="en-GB" sz="1800" dirty="0">
                <a:sym typeface="Symbol"/>
              </a:rPr>
              <a:t> </a:t>
            </a:r>
            <a:r>
              <a:rPr lang="en-GB" sz="1800" i="1" dirty="0">
                <a:sym typeface="Symbol"/>
              </a:rPr>
              <a:t>e</a:t>
            </a:r>
            <a:r>
              <a:rPr lang="en-GB" sz="1800" dirty="0">
                <a:sym typeface="Symbol"/>
              </a:rPr>
              <a:t>]</a:t>
            </a:r>
            <a:endParaRPr lang="en-US" sz="1800" dirty="0"/>
          </a:p>
          <a:p>
            <a:r>
              <a:rPr lang="en-GB" sz="2000" dirty="0">
                <a:sym typeface="Symbol"/>
              </a:rPr>
              <a:t>Efficient acceleration</a:t>
            </a:r>
          </a:p>
          <a:p>
            <a:pPr lvl="1"/>
            <a:r>
              <a:rPr lang="en-GB" sz="1800" dirty="0">
                <a:sym typeface="Symbol"/>
              </a:rPr>
              <a:t>Favourable rigidity</a:t>
            </a:r>
            <a:endParaRPr lang="en-US" sz="1800" dirty="0">
              <a:sym typeface="Symbol"/>
            </a:endParaRPr>
          </a:p>
          <a:p>
            <a:r>
              <a:rPr lang="en-US" sz="2000" dirty="0"/>
              <a:t>Enhanced Higgs coupling</a:t>
            </a:r>
          </a:p>
          <a:p>
            <a:pPr lvl="1"/>
            <a:r>
              <a:rPr lang="en-GB" sz="1800" dirty="0">
                <a:sym typeface="Symbol"/>
              </a:rPr>
              <a:t>Production rate  </a:t>
            </a:r>
            <a:r>
              <a:rPr lang="en-GB" sz="1800" i="1" dirty="0"/>
              <a:t>m</a:t>
            </a:r>
            <a:r>
              <a:rPr lang="en-GB" sz="1800" baseline="30000" dirty="0"/>
              <a:t>2</a:t>
            </a:r>
            <a:r>
              <a:rPr lang="en-GB" sz="1800" dirty="0"/>
              <a:t> </a:t>
            </a:r>
            <a:br>
              <a:rPr lang="en-GB" sz="1800" dirty="0"/>
            </a:br>
            <a:r>
              <a:rPr lang="en-GB" sz="1800" dirty="0"/>
              <a:t>[5 </a:t>
            </a:r>
            <a:r>
              <a:rPr lang="en-GB" sz="1800" dirty="0">
                <a:sym typeface="Symbol"/>
              </a:rPr>
              <a:t> 10</a:t>
            </a:r>
            <a:r>
              <a:rPr lang="en-GB" sz="1800" baseline="30000" dirty="0">
                <a:sym typeface="Symbol"/>
              </a:rPr>
              <a:t>4</a:t>
            </a:r>
            <a:r>
              <a:rPr lang="en-GB" sz="1800" dirty="0">
                <a:sym typeface="Symbol"/>
              </a:rPr>
              <a:t> </a:t>
            </a:r>
            <a:r>
              <a:rPr lang="en-GB" sz="1800" dirty="0" err="1">
                <a:sym typeface="Symbol"/>
              </a:rPr>
              <a:t>cf</a:t>
            </a:r>
            <a:r>
              <a:rPr lang="en-GB" sz="1800" dirty="0">
                <a:sym typeface="Symbol"/>
              </a:rPr>
              <a:t> </a:t>
            </a:r>
            <a:r>
              <a:rPr lang="en-GB" sz="1800" i="1" dirty="0" err="1">
                <a:sym typeface="Symbol"/>
              </a:rPr>
              <a:t>e</a:t>
            </a:r>
            <a:r>
              <a:rPr lang="en-GB" sz="1800" baseline="30000" dirty="0" err="1">
                <a:sym typeface="Symbol"/>
              </a:rPr>
              <a:t>+</a:t>
            </a:r>
            <a:r>
              <a:rPr lang="en-GB" sz="1800" i="1" dirty="0" err="1">
                <a:sym typeface="Symbol"/>
              </a:rPr>
              <a:t>e</a:t>
            </a:r>
            <a:r>
              <a:rPr lang="en-GB" sz="1800" baseline="30000" dirty="0">
                <a:sym typeface="Symbol"/>
              </a:rPr>
              <a:t>-</a:t>
            </a:r>
            <a:r>
              <a:rPr lang="en-GB" sz="1800" dirty="0">
                <a:sym typeface="Symbol"/>
              </a:rPr>
              <a:t>]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9" y="860122"/>
            <a:ext cx="4227685" cy="3820559"/>
          </a:xfrm>
          <a:ln>
            <a:solidFill>
              <a:srgbClr val="CCFFCC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>
                <a:solidFill>
                  <a:srgbClr val="DBEEF4"/>
                </a:solidFill>
              </a:rPr>
              <a:t>Neutrino beams</a:t>
            </a:r>
          </a:p>
          <a:p>
            <a:r>
              <a:rPr lang="en-US" sz="2000" dirty="0">
                <a:latin typeface="Symbol" charset="2"/>
                <a:cs typeface="Symbol" charset="2"/>
              </a:rPr>
              <a:t>n</a:t>
            </a:r>
            <a:r>
              <a:rPr lang="en-US" sz="2000" baseline="-25000" dirty="0"/>
              <a:t>e</a:t>
            </a:r>
            <a:r>
              <a:rPr lang="en-US" sz="2000" dirty="0"/>
              <a:t>, </a:t>
            </a:r>
            <a:r>
              <a:rPr lang="en-US" sz="2000" dirty="0"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latin typeface="Symbol" charset="2"/>
                <a:cs typeface="Symbol" charset="2"/>
              </a:rPr>
              <a:t>m</a:t>
            </a:r>
          </a:p>
          <a:p>
            <a:r>
              <a:rPr lang="en-US" sz="2000" dirty="0"/>
              <a:t>Precisely known energy spectrum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98"/>
          <a:stretch/>
        </p:blipFill>
        <p:spPr>
          <a:xfrm>
            <a:off x="4716354" y="2068033"/>
            <a:ext cx="4123695" cy="248973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8559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0E32B-D3E6-7546-9819-5CC6D4F39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Muon Collider: MAP schematic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4D186-4A68-F248-B5B4-170EA1D7D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488B0-2BF1-6346-9858-86ED43C53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73" y="563098"/>
            <a:ext cx="8884573" cy="436699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528DD4-F0D9-5840-A295-A9A6105ED164}"/>
              </a:ext>
            </a:extLst>
          </p:cNvPr>
          <p:cNvSpPr/>
          <p:nvPr/>
        </p:nvSpPr>
        <p:spPr>
          <a:xfrm>
            <a:off x="3332344" y="581509"/>
            <a:ext cx="2166330" cy="20819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9A6320-A587-784C-9B48-779E824B764A}"/>
              </a:ext>
            </a:extLst>
          </p:cNvPr>
          <p:cNvSpPr txBox="1"/>
          <p:nvPr/>
        </p:nvSpPr>
        <p:spPr>
          <a:xfrm>
            <a:off x="-38838" y="493009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chemeClr val="bg1"/>
                </a:solidFill>
              </a:rPr>
              <a:t>Pastrone</a:t>
            </a:r>
            <a:r>
              <a:rPr lang="en-US" sz="1000" b="1" dirty="0">
                <a:solidFill>
                  <a:schemeClr val="bg1"/>
                </a:solidFill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75755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principle of ionization cooling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3061152"/>
            <a:ext cx="4495800" cy="2082348"/>
          </a:xfrm>
        </p:spPr>
        <p:txBody>
          <a:bodyPr>
            <a:normAutofit/>
          </a:bodyPr>
          <a:lstStyle/>
          <a:p>
            <a:r>
              <a:rPr lang="en-US" dirty="0"/>
              <a:t>Competition between:</a:t>
            </a:r>
          </a:p>
          <a:p>
            <a:pPr lvl="1"/>
            <a:r>
              <a:rPr lang="en-US" dirty="0" err="1"/>
              <a:t>dE</a:t>
            </a:r>
            <a:r>
              <a:rPr lang="en-US" dirty="0"/>
              <a:t>/dx [cooling] </a:t>
            </a:r>
          </a:p>
          <a:p>
            <a:pPr lvl="1"/>
            <a:r>
              <a:rPr lang="en-US" dirty="0"/>
              <a:t>MCS [heating]</a:t>
            </a:r>
          </a:p>
          <a:p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813300" y="3061152"/>
            <a:ext cx="4330700" cy="2082348"/>
          </a:xfrm>
        </p:spPr>
        <p:txBody>
          <a:bodyPr>
            <a:normAutofit/>
          </a:bodyPr>
          <a:lstStyle/>
          <a:p>
            <a:r>
              <a:rPr lang="en-GB" dirty="0"/>
              <a:t>Optimum:</a:t>
            </a:r>
          </a:p>
          <a:p>
            <a:pPr lvl="1"/>
            <a:r>
              <a:rPr lang="en-GB" dirty="0"/>
              <a:t>Low </a:t>
            </a:r>
            <a:r>
              <a:rPr lang="en-GB" i="1" dirty="0"/>
              <a:t>Z, </a:t>
            </a:r>
            <a:r>
              <a:rPr lang="en-GB" dirty="0"/>
              <a:t>large</a:t>
            </a:r>
            <a:r>
              <a:rPr lang="en-GB" i="1" dirty="0"/>
              <a:t> X</a:t>
            </a:r>
            <a:r>
              <a:rPr lang="en-GB" baseline="-25000" dirty="0"/>
              <a:t>0</a:t>
            </a:r>
          </a:p>
          <a:p>
            <a:pPr lvl="1"/>
            <a:r>
              <a:rPr lang="en-GB" dirty="0"/>
              <a:t>Tight focus</a:t>
            </a:r>
          </a:p>
          <a:p>
            <a:pPr lvl="1"/>
            <a:r>
              <a:rPr lang="en-GB" dirty="0"/>
              <a:t>H</a:t>
            </a:r>
            <a:r>
              <a:rPr lang="en-GB" baseline="-25000" dirty="0"/>
              <a:t>2</a:t>
            </a:r>
            <a:r>
              <a:rPr lang="en-GB" dirty="0"/>
              <a:t> gives best performance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Picture 6" descr="micearoundtheri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57"/>
            <a:ext cx="626501" cy="62650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9025" y="664579"/>
            <a:ext cx="5808171" cy="235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939757" y="687631"/>
            <a:ext cx="3078877" cy="2309142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53071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Schematic of the experiment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F6282-51F7-AE12-2D4E-CB27A622E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" y="1041762"/>
            <a:ext cx="8996042" cy="305997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13781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Picture 2" descr="beamline_schematic__step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0"/>
            <a:ext cx="8810625" cy="51435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8DFB81E-622E-D143-BE9C-455455A35C37}"/>
              </a:ext>
            </a:extLst>
          </p:cNvPr>
          <p:cNvGrpSpPr/>
          <p:nvPr/>
        </p:nvGrpSpPr>
        <p:grpSpPr>
          <a:xfrm>
            <a:off x="214184" y="427173"/>
            <a:ext cx="2278495" cy="2144577"/>
            <a:chOff x="214184" y="427173"/>
            <a:chExt cx="2278495" cy="2144577"/>
          </a:xfrm>
        </p:grpSpPr>
        <p:pic>
          <p:nvPicPr>
            <p:cNvPr id="4" name="Picture 3" descr="Target-26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184" y="427173"/>
              <a:ext cx="2002923" cy="214457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6" name="Straight Arrow Connector 5"/>
            <p:cNvCxnSpPr>
              <a:cxnSpLocks/>
            </p:cNvCxnSpPr>
            <p:nvPr/>
          </p:nvCxnSpPr>
          <p:spPr>
            <a:xfrm>
              <a:off x="2217107" y="742298"/>
              <a:ext cx="275572" cy="0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headEnd type="diamon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 descr="A close up of a piece of paper&#13;&#10;&#13;&#10;Description automatically generated">
            <a:extLst>
              <a:ext uri="{FF2B5EF4-FFF2-40B4-BE49-F238E27FC236}">
                <a16:creationId xmlns:a16="http://schemas.microsoft.com/office/drawing/2014/main" id="{5840BE0E-084C-3841-ACFC-0E4F851B14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050" y="56366"/>
            <a:ext cx="2958936" cy="2286001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23B58C-B22E-C84B-90CA-98F4FB584780}"/>
              </a:ext>
            </a:extLst>
          </p:cNvPr>
          <p:cNvGrpSpPr/>
          <p:nvPr/>
        </p:nvGrpSpPr>
        <p:grpSpPr>
          <a:xfrm>
            <a:off x="7160354" y="56366"/>
            <a:ext cx="1791771" cy="3319892"/>
            <a:chOff x="7010833" y="53115"/>
            <a:chExt cx="1791771" cy="3319892"/>
          </a:xfrm>
        </p:grpSpPr>
        <p:pic>
          <p:nvPicPr>
            <p:cNvPr id="11" name="Picture 10" descr="IMG_4241.JPG">
              <a:extLst>
                <a:ext uri="{FF2B5EF4-FFF2-40B4-BE49-F238E27FC236}">
                  <a16:creationId xmlns:a16="http://schemas.microsoft.com/office/drawing/2014/main" id="{7E8CC0CD-FCB1-6C4C-A401-7CBF3B4A1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0833" y="53115"/>
              <a:ext cx="1791771" cy="268765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8B2A086-5988-B841-ADFE-8E57BBD459FF}"/>
                </a:ext>
              </a:extLst>
            </p:cNvPr>
            <p:cNvSpPr/>
            <p:nvPr/>
          </p:nvSpPr>
          <p:spPr>
            <a:xfrm>
              <a:off x="7700918" y="2875791"/>
              <a:ext cx="403189" cy="4972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1E4908F-B267-B146-89F1-5987D5AA526A}"/>
                </a:ext>
              </a:extLst>
            </p:cNvPr>
            <p:cNvCxnSpPr>
              <a:stCxn id="12" idx="0"/>
            </p:cNvCxnSpPr>
            <p:nvPr/>
          </p:nvCxnSpPr>
          <p:spPr>
            <a:xfrm flipV="1">
              <a:off x="7902513" y="2740771"/>
              <a:ext cx="0" cy="135020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DA40D9-8D7C-7B4E-B0CC-356BD79FE009}"/>
              </a:ext>
            </a:extLst>
          </p:cNvPr>
          <p:cNvSpPr txBox="1"/>
          <p:nvPr/>
        </p:nvSpPr>
        <p:spPr>
          <a:xfrm>
            <a:off x="206259" y="3969396"/>
            <a:ext cx="2803973" cy="1123384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90"/>
                </a:solidFill>
              </a:rPr>
              <a:t>Pure </a:t>
            </a:r>
            <a:r>
              <a:rPr lang="en-US" sz="1200" b="1" dirty="0" err="1">
                <a:solidFill>
                  <a:srgbClr val="000090"/>
                </a:solidFill>
              </a:rPr>
              <a:t>muon</a:t>
            </a:r>
            <a:r>
              <a:rPr lang="en-US" sz="1200" b="1" dirty="0">
                <a:solidFill>
                  <a:srgbClr val="000090"/>
                </a:solidFill>
              </a:rPr>
              <a:t> beam selection:</a:t>
            </a:r>
          </a:p>
          <a:p>
            <a:pPr marL="285750" indent="-104775">
              <a:buFont typeface="Arial"/>
              <a:buChar char="•"/>
            </a:pPr>
            <a:r>
              <a:rPr lang="en-US" sz="1100" b="1" dirty="0">
                <a:solidFill>
                  <a:srgbClr val="008000"/>
                </a:solidFill>
              </a:rPr>
              <a:t>High precision (55 </a:t>
            </a:r>
            <a:r>
              <a:rPr lang="en-US" sz="1100" b="1" dirty="0" err="1">
                <a:solidFill>
                  <a:srgbClr val="008000"/>
                </a:solidFill>
              </a:rPr>
              <a:t>ps</a:t>
            </a:r>
            <a:r>
              <a:rPr lang="en-US" sz="1100" b="1" dirty="0">
                <a:solidFill>
                  <a:srgbClr val="008000"/>
                </a:solidFill>
              </a:rPr>
              <a:t>) time-of-flight </a:t>
            </a:r>
            <a:br>
              <a:rPr lang="en-US" sz="1100" b="1" dirty="0">
                <a:solidFill>
                  <a:srgbClr val="008000"/>
                </a:solidFill>
              </a:rPr>
            </a:br>
            <a:r>
              <a:rPr lang="en-US" sz="1100" b="1" dirty="0" err="1">
                <a:solidFill>
                  <a:srgbClr val="008000"/>
                </a:solidFill>
              </a:rPr>
              <a:t>hodoscopes</a:t>
            </a:r>
            <a:r>
              <a:rPr lang="en-US" sz="1100" b="1" dirty="0">
                <a:solidFill>
                  <a:srgbClr val="008000"/>
                </a:solidFill>
              </a:rPr>
              <a:t> (TOF0, TOF1)</a:t>
            </a:r>
          </a:p>
          <a:p>
            <a:pPr marL="285750" indent="-104775">
              <a:buFont typeface="Arial"/>
              <a:buChar char="•"/>
            </a:pPr>
            <a:r>
              <a:rPr lang="en-US" sz="1100" b="1" dirty="0">
                <a:solidFill>
                  <a:srgbClr val="008000"/>
                </a:solidFill>
              </a:rPr>
              <a:t>Threshold aerogel Cherenkov counters</a:t>
            </a:r>
          </a:p>
          <a:p>
            <a:r>
              <a:rPr lang="en-US" sz="1100" b="1" dirty="0">
                <a:solidFill>
                  <a:schemeClr val="accent2"/>
                </a:solidFill>
              </a:rPr>
              <a:t>Measured </a:t>
            </a:r>
            <a:r>
              <a:rPr lang="en-US" sz="1100" b="1" dirty="0">
                <a:solidFill>
                  <a:schemeClr val="accent2"/>
                </a:solidFill>
                <a:latin typeface="Symbol" charset="2"/>
                <a:cs typeface="Symbol" charset="2"/>
              </a:rPr>
              <a:t>p</a:t>
            </a:r>
            <a:r>
              <a:rPr lang="en-US" sz="1100" b="1" dirty="0">
                <a:solidFill>
                  <a:schemeClr val="accent2"/>
                </a:solidFill>
              </a:rPr>
              <a:t> contamination &lt; 1.4% (90% C.L.)</a:t>
            </a:r>
          </a:p>
          <a:p>
            <a:r>
              <a:rPr lang="en-US" sz="1100" b="1" dirty="0">
                <a:solidFill>
                  <a:schemeClr val="accent2"/>
                </a:solidFill>
              </a:rPr>
              <a:t>	</a:t>
            </a:r>
            <a:r>
              <a:rPr lang="en-US" sz="1100" b="1" baseline="30000" dirty="0">
                <a:solidFill>
                  <a:schemeClr val="accent2"/>
                </a:solidFill>
              </a:rPr>
              <a:t>(w\ KL)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D9D349-834C-9643-9A3F-56E32F11604C}"/>
              </a:ext>
            </a:extLst>
          </p:cNvPr>
          <p:cNvSpPr txBox="1"/>
          <p:nvPr/>
        </p:nvSpPr>
        <p:spPr>
          <a:xfrm>
            <a:off x="6766911" y="2808281"/>
            <a:ext cx="2185214" cy="95410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90"/>
                </a:solidFill>
              </a:rPr>
              <a:t>Rejection of decays:</a:t>
            </a:r>
          </a:p>
          <a:p>
            <a:pPr marL="285750" indent="-104775">
              <a:buFont typeface="Arial"/>
              <a:buChar char="•"/>
            </a:pPr>
            <a:r>
              <a:rPr lang="en-US" sz="1100" b="1" dirty="0">
                <a:solidFill>
                  <a:srgbClr val="008000"/>
                </a:solidFill>
              </a:rPr>
              <a:t>TOF2</a:t>
            </a:r>
          </a:p>
          <a:p>
            <a:pPr marL="285750" indent="-104775">
              <a:buFont typeface="Arial"/>
              <a:buChar char="•"/>
            </a:pPr>
            <a:r>
              <a:rPr lang="en-US" sz="1100" b="1" dirty="0">
                <a:solidFill>
                  <a:srgbClr val="008000"/>
                </a:solidFill>
              </a:rPr>
              <a:t>KLOE Light ‘</a:t>
            </a:r>
            <a:r>
              <a:rPr lang="en-US" sz="1100" b="1" dirty="0" err="1">
                <a:solidFill>
                  <a:srgbClr val="008000"/>
                </a:solidFill>
              </a:rPr>
              <a:t>preshower</a:t>
            </a:r>
            <a:r>
              <a:rPr lang="en-US" sz="1100" b="1" dirty="0">
                <a:solidFill>
                  <a:srgbClr val="008000"/>
                </a:solidFill>
              </a:rPr>
              <a:t>’ (KL)</a:t>
            </a:r>
          </a:p>
          <a:p>
            <a:pPr marL="285750" indent="-104775">
              <a:buFont typeface="Arial"/>
              <a:buChar char="•"/>
            </a:pPr>
            <a:r>
              <a:rPr lang="en-US" sz="1100" b="1" dirty="0">
                <a:solidFill>
                  <a:srgbClr val="008000"/>
                </a:solidFill>
              </a:rPr>
              <a:t>Electron </a:t>
            </a:r>
            <a:r>
              <a:rPr lang="en-US" sz="1100" b="1" dirty="0" err="1">
                <a:solidFill>
                  <a:srgbClr val="008000"/>
                </a:solidFill>
              </a:rPr>
              <a:t>Muon</a:t>
            </a:r>
            <a:r>
              <a:rPr lang="en-US" sz="1100" b="1" dirty="0">
                <a:solidFill>
                  <a:srgbClr val="008000"/>
                </a:solidFill>
              </a:rPr>
              <a:t> Ranger (EMR)</a:t>
            </a:r>
          </a:p>
          <a:p>
            <a:r>
              <a:rPr lang="en-US" sz="1100" b="1" dirty="0">
                <a:solidFill>
                  <a:schemeClr val="accent2"/>
                </a:solidFill>
              </a:rPr>
              <a:t>‘</a:t>
            </a:r>
            <a:r>
              <a:rPr lang="en-US" sz="1100" b="1" i="1" dirty="0">
                <a:solidFill>
                  <a:schemeClr val="accent2"/>
                </a:solidFill>
              </a:rPr>
              <a:t>e</a:t>
            </a:r>
            <a:r>
              <a:rPr lang="en-US" sz="1100" b="1" dirty="0">
                <a:solidFill>
                  <a:schemeClr val="accent2"/>
                </a:solidFill>
              </a:rPr>
              <a:t>-tag’ efficiency w\ EMR: &gt; 98.6%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8A1EA5-27B0-674E-B722-DA4D86AF2338}"/>
              </a:ext>
            </a:extLst>
          </p:cNvPr>
          <p:cNvSpPr txBox="1"/>
          <p:nvPr/>
        </p:nvSpPr>
        <p:spPr>
          <a:xfrm>
            <a:off x="4933570" y="4477227"/>
            <a:ext cx="2636684" cy="615553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90"/>
                </a:solidFill>
              </a:rPr>
              <a:t>Transverse phase space measurement:</a:t>
            </a:r>
          </a:p>
          <a:p>
            <a:pPr marL="285750" indent="-104775">
              <a:buFont typeface="Arial"/>
              <a:buChar char="•"/>
            </a:pPr>
            <a:r>
              <a:rPr lang="en-US" sz="1100" b="1" dirty="0">
                <a:solidFill>
                  <a:srgbClr val="008000"/>
                </a:solidFill>
              </a:rPr>
              <a:t>Scintillating-</a:t>
            </a:r>
            <a:r>
              <a:rPr lang="en-US" sz="1100" b="1" dirty="0" err="1">
                <a:solidFill>
                  <a:srgbClr val="008000"/>
                </a:solidFill>
              </a:rPr>
              <a:t>fibre</a:t>
            </a:r>
            <a:r>
              <a:rPr lang="en-US" sz="1100" b="1" dirty="0">
                <a:solidFill>
                  <a:srgbClr val="008000"/>
                </a:solidFill>
              </a:rPr>
              <a:t> trackers</a:t>
            </a:r>
          </a:p>
          <a:p>
            <a:pPr marL="285750" indent="-104775">
              <a:buFont typeface="Arial"/>
              <a:buChar char="•"/>
            </a:pPr>
            <a:r>
              <a:rPr lang="en-US" sz="1100" b="1" dirty="0">
                <a:solidFill>
                  <a:srgbClr val="008000"/>
                </a:solidFill>
              </a:rPr>
              <a:t>Spectrometer solenoids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8509FD-F59D-0044-8EB7-3A63C6CCB9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51" y="2398733"/>
            <a:ext cx="1704371" cy="1212506"/>
          </a:xfrm>
          <a:prstGeom prst="rect">
            <a:avLst/>
          </a:prstGeom>
          <a:ln w="9525" cmpd="sng">
            <a:solidFill>
              <a:srgbClr val="FF000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6D08B1-B7BD-2A40-B83E-B3760DFCB1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382" y="2398733"/>
            <a:ext cx="1757437" cy="269404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3421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1487A-DC86-0D4A-84D1-D89C27522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 descr="IMG_8674-1.jpg">
            <a:extLst>
              <a:ext uri="{FF2B5EF4-FFF2-40B4-BE49-F238E27FC236}">
                <a16:creationId xmlns:a16="http://schemas.microsoft.com/office/drawing/2014/main" id="{9BEC81E8-8A7C-B344-BD35-DFDE2E4102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52501"/>
            <a:ext cx="9144000" cy="6096001"/>
          </a:xfrm>
          <a:prstGeom prst="rect">
            <a:avLst/>
          </a:prstGeom>
          <a:ln w="28575" cmpd="sng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A33EE9-29C6-6747-89F2-81184E4D4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0" y="55420"/>
            <a:ext cx="3361766" cy="503266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 descr="image001.jpg">
            <a:extLst>
              <a:ext uri="{FF2B5EF4-FFF2-40B4-BE49-F238E27FC236}">
                <a16:creationId xmlns:a16="http://schemas.microsoft.com/office/drawing/2014/main" id="{250F5DF8-5813-1241-AE86-2032680B4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612" y="843384"/>
            <a:ext cx="6205333" cy="4062044"/>
          </a:xfrm>
          <a:prstGeom prst="rect">
            <a:avLst/>
          </a:prstGeom>
          <a:ln w="95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5631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5DFAF-3E74-F244-919A-408F9AB4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Liquid-hydrogen absorber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4618092" y="649807"/>
            <a:ext cx="4430209" cy="871564"/>
          </a:xfrm>
          <a:ln>
            <a:solidFill>
              <a:srgbClr val="FF0000"/>
            </a:solidFill>
          </a:ln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/>
              <a:t>Online reconstruction: </a:t>
            </a:r>
          </a:p>
          <a:p>
            <a:pPr marL="179388" indent="0">
              <a:buNone/>
            </a:pPr>
            <a:r>
              <a:rPr lang="en-US"/>
              <a:t>Mean momentum lost by muons as they pass through the liquid-hydrogen absorber.  </a:t>
            </a:r>
          </a:p>
          <a:p>
            <a:pPr marL="179388" indent="0">
              <a:buNone/>
            </a:pPr>
            <a:r>
              <a:rPr lang="en-US"/>
              <a:t>The data were recorded while the absorber was filling.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092" y="1521371"/>
            <a:ext cx="4430209" cy="26581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CF55AC-1FA3-D942-85D6-FB299FA9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53" y="97573"/>
            <a:ext cx="2800644" cy="497892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58C8B2-2223-7441-B209-FE19E85B2F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5820" y="2061340"/>
            <a:ext cx="2083157" cy="277867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43390298"/>
      </p:ext>
    </p:extLst>
  </p:cSld>
  <p:clrMapOvr>
    <a:masterClrMapping/>
  </p:clrMapOvr>
</p:sld>
</file>

<file path=ppt/theme/theme1.xml><?xml version="1.0" encoding="utf-8"?>
<a:theme xmlns:a="http://schemas.openxmlformats.org/drawingml/2006/main" name="KL-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tandard black 16x9.potx" id="{B00691A5-6736-4A40-A506-BCCA88E10DDA}" vid="{EA44A36C-4EB7-2C4A-B9CA-1DB21219A9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KL-standard-black</Template>
  <TotalTime>2359</TotalTime>
  <Words>630</Words>
  <Application>Microsoft Macintosh PowerPoint</Application>
  <PresentationFormat>On-screen Show (16:9)</PresentationFormat>
  <Paragraphs>152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Symbol</vt:lpstr>
      <vt:lpstr>KL-standard-black</vt:lpstr>
      <vt:lpstr>Muon ionization cooling results and prospects</vt:lpstr>
      <vt:lpstr>PowerPoint Presentation</vt:lpstr>
      <vt:lpstr>Unique advantages of muon accelerators</vt:lpstr>
      <vt:lpstr>Muon Collider: MAP schematic</vt:lpstr>
      <vt:lpstr>The principle of ionization cooling</vt:lpstr>
      <vt:lpstr>Schematic of the experiment</vt:lpstr>
      <vt:lpstr>PowerPoint Presentation</vt:lpstr>
      <vt:lpstr>PowerPoint Presentation</vt:lpstr>
      <vt:lpstr>Liquid-hydrogen absorber</vt:lpstr>
      <vt:lpstr>Characterisation of the cooling equation</vt:lpstr>
      <vt:lpstr>Single-particle technique</vt:lpstr>
      <vt:lpstr>Measurement of muon-LiH scattering</vt:lpstr>
      <vt:lpstr>Emittance determination</vt:lpstr>
      <vt:lpstr>Emittance and amplitude</vt:lpstr>
      <vt:lpstr>PowerPoint Presentation</vt:lpstr>
      <vt:lpstr>PowerPoint Presentation</vt:lpstr>
      <vt:lpstr>Solenoid mode</vt:lpstr>
      <vt:lpstr>Systematic investigation via sampling</vt:lpstr>
      <vt:lpstr>Next steps in study of ionization cooling</vt:lpstr>
      <vt:lpstr>Historical interlude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international Muon Ionization Cooling Experiment</dc:title>
  <dc:creator>Microsoft Office User</dc:creator>
  <cp:lastModifiedBy>Long, Kenneth R</cp:lastModifiedBy>
  <cp:revision>50</cp:revision>
  <dcterms:created xsi:type="dcterms:W3CDTF">2019-01-21T20:02:18Z</dcterms:created>
  <dcterms:modified xsi:type="dcterms:W3CDTF">2023-05-29T08:30:01Z</dcterms:modified>
</cp:coreProperties>
</file>