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7" r:id="rId16"/>
    <p:sldId id="273" r:id="rId17"/>
    <p:sldId id="269" r:id="rId18"/>
    <p:sldId id="270" r:id="rId19"/>
    <p:sldId id="271" r:id="rId20"/>
    <p:sldId id="272" r:id="rId21"/>
    <p:sldId id="275" r:id="rId22"/>
    <p:sldId id="276" r:id="rId23"/>
    <p:sldId id="274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57" autoAdjust="0"/>
  </p:normalViewPr>
  <p:slideViewPr>
    <p:cSldViewPr>
      <p:cViewPr varScale="1">
        <p:scale>
          <a:sx n="82" d="100"/>
          <a:sy n="82" d="100"/>
        </p:scale>
        <p:origin x="-15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91298-2BA1-4F1E-97BB-5F3559F27E29}" type="datetimeFigureOut">
              <a:rPr lang="en-US" smtClean="0"/>
              <a:t>11/27/2011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A7DAF-3C2D-464A-A086-07071BF8F8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65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3C1FB-2BCA-4153-8A08-766B8450AF4F}" type="datetimeFigureOut">
              <a:rPr lang="en-US" smtClean="0"/>
              <a:t>11/27/2011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AD8E4-0033-4EED-A8A7-4A71629131C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94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AD8E4-0033-4EED-A8A7-4A71629131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3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AD8E4-0033-4EED-A8A7-4A71629131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2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AD8E4-0033-4EED-A8A7-4A71629131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8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C615-C7CF-4741-8B31-575D90A9A277}" type="datetime1">
              <a:rPr lang="it-IT" smtClean="0"/>
              <a:t>27/11/2011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63-4A11-4F8E-A5B5-DF814368C2DF}" type="datetime1">
              <a:rPr lang="it-IT" smtClean="0"/>
              <a:t>27/11/2011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440F-6DFF-4962-A88A-F540FA8F39AF}" type="datetime1">
              <a:rPr lang="it-IT" smtClean="0"/>
              <a:t>27/11/2011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01DA7-2DD7-4E57-9B58-A251305C9C78}" type="datetime1">
              <a:rPr lang="it-IT" smtClean="0"/>
              <a:t>27/11/2011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AF57-7AA0-44B7-92CC-334F67EF8B41}" type="datetime1">
              <a:rPr lang="it-IT" smtClean="0"/>
              <a:t>27/11/2011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B362-DB39-4F31-98E3-9188B80BBE8A}" type="datetime1">
              <a:rPr lang="it-IT" smtClean="0"/>
              <a:t>27/11/2011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2BA2-3D79-489A-815C-B8D8AF5FA0B6}" type="datetime1">
              <a:rPr lang="it-IT" smtClean="0"/>
              <a:t>27/11/2011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F996-E34C-46A7-B668-EB3237CA6933}" type="datetime1">
              <a:rPr lang="it-IT" smtClean="0"/>
              <a:t>27/11/2011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61C4-E027-4880-BC55-86B78E6C8159}" type="datetime1">
              <a:rPr lang="it-IT" smtClean="0"/>
              <a:t>27/11/2011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9573-7EED-4D0F-90F9-1B09C0651696}" type="datetime1">
              <a:rPr lang="it-IT" smtClean="0"/>
              <a:t>27/11/2011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F01-C763-496C-9820-7FA482918D02}" type="datetime1">
              <a:rPr lang="it-IT" smtClean="0"/>
              <a:t>27/11/2011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1A605-9751-464C-8A1A-F8623A1AF674}" type="datetime1">
              <a:rPr lang="it-IT" smtClean="0"/>
              <a:t>27/11/2011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068A6-E55C-4401-9DFA-D18F0E5122B2}" type="slidenum">
              <a:rPr lang="it-IT" smtClean="0"/>
              <a:pPr/>
              <a:t>‹N›</a:t>
            </a:fld>
            <a:r>
              <a:rPr lang="it-IT" dirty="0" smtClean="0"/>
              <a:t>/10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588"/>
            <a:ext cx="792563" cy="42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1"/>
          <a:stretch/>
        </p:blipFill>
        <p:spPr bwMode="auto">
          <a:xfrm>
            <a:off x="792563" y="6439342"/>
            <a:ext cx="6229458" cy="42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8.bin"/><Relationship Id="rId3" Type="http://schemas.openxmlformats.org/officeDocument/2006/relationships/image" Target="../media/image31.tif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7.wmf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6.wmf"/><Relationship Id="rId19" Type="http://schemas.openxmlformats.org/officeDocument/2006/relationships/image" Target="../media/image30.wmf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40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wmf"/><Relationship Id="rId20" Type="http://schemas.openxmlformats.org/officeDocument/2006/relationships/image" Target="../media/image4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6936"/>
          </a:xfrm>
        </p:spPr>
        <p:txBody>
          <a:bodyPr>
            <a:normAutofit/>
          </a:bodyPr>
          <a:lstStyle/>
          <a:p>
            <a:r>
              <a:rPr lang="en-US" sz="1800" u="sng" dirty="0" smtClean="0">
                <a:solidFill>
                  <a:schemeClr val="tx1"/>
                </a:solidFill>
              </a:rPr>
              <a:t>Simone Atzori</a:t>
            </a:r>
          </a:p>
          <a:p>
            <a:r>
              <a:rPr lang="en-US" sz="1600" i="1" dirty="0" smtClean="0">
                <a:solidFill>
                  <a:schemeClr val="tx1"/>
                </a:solidFill>
              </a:rPr>
              <a:t>INGV researcher 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55576" y="249289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KEY ROLE OF RADAR IMAGES IN THE UNDERSTANDING OF EARTHQUAKES</a:t>
            </a:r>
            <a:endParaRPr lang="en-US" dirty="0"/>
          </a:p>
        </p:txBody>
      </p:sp>
      <p:pic>
        <p:nvPicPr>
          <p:cNvPr id="1026" name="Picture 2" descr="C:\presentazioni e pubblicazioni\IFDT 2011\imag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7" y="5085184"/>
            <a:ext cx="742057" cy="73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theory to real world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251520" y="1916832"/>
            <a:ext cx="410445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Scattering centers in a ground cell are not so stable (e.g. tree leaves)</a:t>
            </a:r>
            <a:endParaRPr lang="en-US" sz="2400" dirty="0"/>
          </a:p>
        </p:txBody>
      </p:sp>
      <p:sp>
        <p:nvSpPr>
          <p:cNvPr id="8" name="Rettangolo 7"/>
          <p:cNvSpPr/>
          <p:nvPr/>
        </p:nvSpPr>
        <p:spPr>
          <a:xfrm>
            <a:off x="251520" y="3356992"/>
            <a:ext cx="410445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Satellite never passes twice exactly in the same position</a:t>
            </a:r>
            <a:endParaRPr lang="en-US" sz="2400" dirty="0"/>
          </a:p>
        </p:txBody>
      </p:sp>
      <p:sp>
        <p:nvSpPr>
          <p:cNvPr id="9" name="Rettangolo 8"/>
          <p:cNvSpPr/>
          <p:nvPr/>
        </p:nvSpPr>
        <p:spPr>
          <a:xfrm>
            <a:off x="251520" y="4797152"/>
            <a:ext cx="410445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Radar signal can change velocity trough the atmosphere</a:t>
            </a:r>
            <a:endParaRPr lang="en-US" sz="2400" dirty="0"/>
          </a:p>
        </p:txBody>
      </p:sp>
      <p:sp>
        <p:nvSpPr>
          <p:cNvPr id="11" name="Rettangolo 10"/>
          <p:cNvSpPr/>
          <p:nvPr/>
        </p:nvSpPr>
        <p:spPr>
          <a:xfrm>
            <a:off x="4582867" y="1916832"/>
            <a:ext cx="4442762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Phase difference can be uncorrelated with the displacement (</a:t>
            </a:r>
            <a:r>
              <a:rPr lang="en-US" sz="2400" b="1" dirty="0" smtClean="0">
                <a:solidFill>
                  <a:schemeClr val="accent1"/>
                </a:solidFill>
              </a:rPr>
              <a:t>loss of coherence</a:t>
            </a:r>
            <a:r>
              <a:rPr lang="en-US" sz="2400" dirty="0" smtClean="0">
                <a:solidFill>
                  <a:schemeClr val="accent1"/>
                </a:solidFill>
              </a:rPr>
              <a:t>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582867" y="3356992"/>
            <a:ext cx="4442762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Phase difference contains a contribution from the topography and the Earth curvature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582867" y="4797152"/>
            <a:ext cx="4442762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Phase difference is due to a propagation delay and not a real displacement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475656" y="14127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condition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400092" y="14127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InSAR processing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 focusing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coregistration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/>
              <a:t>Phase difference</a:t>
            </a:r>
          </a:p>
          <a:p>
            <a:r>
              <a:rPr lang="en-US" dirty="0" smtClean="0"/>
              <a:t>Removal of </a:t>
            </a:r>
            <a:r>
              <a:rPr lang="en-US" dirty="0" smtClean="0"/>
              <a:t>fringes due to earth curvature and </a:t>
            </a:r>
            <a:r>
              <a:rPr lang="en-US" dirty="0" err="1" smtClean="0"/>
              <a:t>topograpy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Filtering (interferogram enhancement)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/>
              <a:t>Phase unwrapping</a:t>
            </a:r>
            <a:endParaRPr lang="en-US" dirty="0" smtClean="0"/>
          </a:p>
          <a:p>
            <a:r>
              <a:rPr lang="en-US" dirty="0" smtClean="0"/>
              <a:t>Phase to displacement conversion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Geocoding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aquila_pre\envisat\tr79\270408_120409\27042008_pw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3" y="3913106"/>
            <a:ext cx="2457450" cy="232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Interferogram generation</a:t>
            </a:r>
            <a:endParaRPr lang="en-US" dirty="0"/>
          </a:p>
        </p:txBody>
      </p:sp>
      <p:pic>
        <p:nvPicPr>
          <p:cNvPr id="9218" name="Picture 2" descr="C:\aquila_pre\envisat\tr79\270408_120409\270408_120409_int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38817" r="36771" b="35059"/>
          <a:stretch/>
        </p:blipFill>
        <p:spPr bwMode="auto">
          <a:xfrm>
            <a:off x="4283968" y="1439462"/>
            <a:ext cx="4587271" cy="477679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aquila_pre\envisat\tr79\270408_120409\27042008_pw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1" y="1439463"/>
            <a:ext cx="2457450" cy="232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96364" y="316077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27/04/2008 before an EQ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52940" y="5662989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12/04/2009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after EQ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80112" y="5298806"/>
            <a:ext cx="219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Raw interferogram</a:t>
            </a:r>
            <a:endParaRPr lang="en-US" b="1" dirty="0"/>
          </a:p>
        </p:txBody>
      </p:sp>
      <p:sp>
        <p:nvSpPr>
          <p:cNvPr id="7" name="Freccia a destra 6"/>
          <p:cNvSpPr/>
          <p:nvPr/>
        </p:nvSpPr>
        <p:spPr>
          <a:xfrm>
            <a:off x="2987824" y="2411625"/>
            <a:ext cx="360040" cy="376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a destra 12"/>
          <p:cNvSpPr/>
          <p:nvPr/>
        </p:nvSpPr>
        <p:spPr>
          <a:xfrm>
            <a:off x="2987824" y="4885268"/>
            <a:ext cx="360040" cy="376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 rot="16200000">
            <a:off x="1830745" y="3498281"/>
            <a:ext cx="38164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Phase difference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/>
              <p:cNvSpPr txBox="1"/>
              <p:nvPr/>
            </p:nvSpPr>
            <p:spPr>
              <a:xfrm>
                <a:off x="5738270" y="5801488"/>
                <a:ext cx="1678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𝝋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&lt;+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𝝅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270" y="5801488"/>
                <a:ext cx="167866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2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interferogram</a:t>
            </a:r>
            <a:endParaRPr lang="en-US" dirty="0"/>
          </a:p>
        </p:txBody>
      </p:sp>
      <p:pic>
        <p:nvPicPr>
          <p:cNvPr id="10242" name="Picture 2" descr="C:\aquila_pre\envisat\tr79\270408_120409\270408_120409_dint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5" r="45949" b="29038"/>
          <a:stretch/>
        </p:blipFill>
        <p:spPr bwMode="auto">
          <a:xfrm>
            <a:off x="3707904" y="1450294"/>
            <a:ext cx="4680520" cy="494018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aquila_pre\envisat\tr79\270408_120409\270408_120409_int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38817" r="36771" b="35059"/>
          <a:stretch/>
        </p:blipFill>
        <p:spPr bwMode="auto">
          <a:xfrm>
            <a:off x="395536" y="1445947"/>
            <a:ext cx="2376264" cy="24744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6240"/>
            <a:ext cx="2376264" cy="4477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5"/>
            <a:ext cx="2376264" cy="117226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24128" y="155679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ground deformation</a:t>
            </a:r>
          </a:p>
          <a:p>
            <a:r>
              <a:rPr lang="en-US" dirty="0" smtClean="0"/>
              <a:t>Atmospheric artifacts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99592" y="429746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“flat earth”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47561" y="5805264"/>
            <a:ext cx="1472215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topography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26645" y="5801500"/>
            <a:ext cx="271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Differential interferogram</a:t>
            </a:r>
            <a:endParaRPr lang="en-US" b="1" dirty="0"/>
          </a:p>
        </p:txBody>
      </p:sp>
      <p:sp>
        <p:nvSpPr>
          <p:cNvPr id="10" name="Ovale 9"/>
          <p:cNvSpPr/>
          <p:nvPr/>
        </p:nvSpPr>
        <p:spPr>
          <a:xfrm rot="19590635">
            <a:off x="3880764" y="3160731"/>
            <a:ext cx="2880320" cy="25278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6876256" y="4725144"/>
            <a:ext cx="900100" cy="9453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/>
          <p:cNvSpPr/>
          <p:nvPr/>
        </p:nvSpPr>
        <p:spPr>
          <a:xfrm>
            <a:off x="7478706" y="2624209"/>
            <a:ext cx="900100" cy="9453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igura a mano libera 11"/>
          <p:cNvSpPr/>
          <p:nvPr/>
        </p:nvSpPr>
        <p:spPr>
          <a:xfrm>
            <a:off x="4556792" y="1771048"/>
            <a:ext cx="1189490" cy="1607419"/>
          </a:xfrm>
          <a:custGeom>
            <a:avLst/>
            <a:gdLst>
              <a:gd name="connsiteX0" fmla="*/ 53709 w 1189490"/>
              <a:gd name="connsiteY0" fmla="*/ 1607419 h 1607419"/>
              <a:gd name="connsiteX1" fmla="*/ 130711 w 1189490"/>
              <a:gd name="connsiteY1" fmla="*/ 529390 h 1607419"/>
              <a:gd name="connsiteX2" fmla="*/ 1189490 w 1189490"/>
              <a:gd name="connsiteY2" fmla="*/ 0 h 160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490" h="1607419">
                <a:moveTo>
                  <a:pt x="53709" y="1607419"/>
                </a:moveTo>
                <a:cubicBezTo>
                  <a:pt x="-2439" y="1202356"/>
                  <a:pt x="-58586" y="797293"/>
                  <a:pt x="130711" y="529390"/>
                </a:cubicBezTo>
                <a:cubicBezTo>
                  <a:pt x="320008" y="261487"/>
                  <a:pt x="754749" y="130743"/>
                  <a:pt x="118949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igura a mano libera 13"/>
          <p:cNvSpPr/>
          <p:nvPr/>
        </p:nvSpPr>
        <p:spPr>
          <a:xfrm>
            <a:off x="6798992" y="2120681"/>
            <a:ext cx="910844" cy="564767"/>
          </a:xfrm>
          <a:custGeom>
            <a:avLst/>
            <a:gdLst>
              <a:gd name="connsiteX0" fmla="*/ 910844 w 910844"/>
              <a:gd name="connsiteY0" fmla="*/ 564767 h 564767"/>
              <a:gd name="connsiteX1" fmla="*/ 400705 w 910844"/>
              <a:gd name="connsiteY1" fmla="*/ 343386 h 564767"/>
              <a:gd name="connsiteX2" fmla="*/ 54195 w 910844"/>
              <a:gd name="connsiteY2" fmla="*/ 45003 h 564767"/>
              <a:gd name="connsiteX3" fmla="*/ 6069 w 910844"/>
              <a:gd name="connsiteY3" fmla="*/ 6502 h 56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844" h="564767">
                <a:moveTo>
                  <a:pt x="910844" y="564767"/>
                </a:moveTo>
                <a:cubicBezTo>
                  <a:pt x="727162" y="497390"/>
                  <a:pt x="543480" y="430013"/>
                  <a:pt x="400705" y="343386"/>
                </a:cubicBezTo>
                <a:cubicBezTo>
                  <a:pt x="257930" y="256759"/>
                  <a:pt x="119968" y="101150"/>
                  <a:pt x="54195" y="45003"/>
                </a:cubicBezTo>
                <a:cubicBezTo>
                  <a:pt x="-11578" y="-11144"/>
                  <a:pt x="-2755" y="-2321"/>
                  <a:pt x="6069" y="650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igura a mano libera 15"/>
          <p:cNvSpPr/>
          <p:nvPr/>
        </p:nvSpPr>
        <p:spPr>
          <a:xfrm>
            <a:off x="6708808" y="2127183"/>
            <a:ext cx="606392" cy="2598821"/>
          </a:xfrm>
          <a:custGeom>
            <a:avLst/>
            <a:gdLst>
              <a:gd name="connsiteX0" fmla="*/ 606392 w 606392"/>
              <a:gd name="connsiteY0" fmla="*/ 2598821 h 2598821"/>
              <a:gd name="connsiteX1" fmla="*/ 202131 w 606392"/>
              <a:gd name="connsiteY1" fmla="*/ 1174282 h 2598821"/>
              <a:gd name="connsiteX2" fmla="*/ 0 w 606392"/>
              <a:gd name="connsiteY2" fmla="*/ 0 h 259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2" h="2598821">
                <a:moveTo>
                  <a:pt x="606392" y="2598821"/>
                </a:moveTo>
                <a:cubicBezTo>
                  <a:pt x="454794" y="2103120"/>
                  <a:pt x="303196" y="1607419"/>
                  <a:pt x="202131" y="1174282"/>
                </a:cubicBezTo>
                <a:cubicBezTo>
                  <a:pt x="101066" y="741145"/>
                  <a:pt x="50533" y="37057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1439652" y="4005064"/>
            <a:ext cx="28803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1439652" y="4797152"/>
            <a:ext cx="28803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guale 18"/>
          <p:cNvSpPr/>
          <p:nvPr/>
        </p:nvSpPr>
        <p:spPr>
          <a:xfrm>
            <a:off x="2987824" y="5445224"/>
            <a:ext cx="504056" cy="36004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75556" y="350100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interferogram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/>
              <p:cNvSpPr txBox="1"/>
              <p:nvPr/>
            </p:nvSpPr>
            <p:spPr>
              <a:xfrm>
                <a:off x="5320924" y="6021288"/>
                <a:ext cx="1678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𝝋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&lt;+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𝝅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23" name="CasellaDiTes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924" y="6021288"/>
                <a:ext cx="167866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24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Unwrapping</a:t>
            </a:r>
            <a:endParaRPr lang="en-US" dirty="0"/>
          </a:p>
        </p:txBody>
      </p:sp>
      <p:pic>
        <p:nvPicPr>
          <p:cNvPr id="11266" name="Picture 2" descr="C:\aquila_pre\envisat\tr79\270408_120409\270408_120409_fint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0" r="54300" b="26953"/>
          <a:stretch/>
        </p:blipFill>
        <p:spPr bwMode="auto">
          <a:xfrm>
            <a:off x="674415" y="1709079"/>
            <a:ext cx="2736304" cy="273148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presentazioni e pubblicazioni\IFDT 2011\unwrapp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9" r="57447" b="26320"/>
          <a:stretch/>
        </p:blipFill>
        <p:spPr bwMode="auto">
          <a:xfrm>
            <a:off x="5413456" y="1709080"/>
            <a:ext cx="2685844" cy="27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7"/>
          <p:cNvGrpSpPr>
            <a:grpSpLocks noChangeAspect="1"/>
          </p:cNvGrpSpPr>
          <p:nvPr/>
        </p:nvGrpSpPr>
        <p:grpSpPr bwMode="auto">
          <a:xfrm>
            <a:off x="476300" y="4673169"/>
            <a:ext cx="2739078" cy="1440581"/>
            <a:chOff x="3230" y="7805"/>
            <a:chExt cx="6523" cy="3820"/>
          </a:xfrm>
        </p:grpSpPr>
        <p:sp>
          <p:nvSpPr>
            <p:cNvPr id="8" name="Line 48"/>
            <p:cNvSpPr>
              <a:spLocks noChangeAspect="1" noChangeShapeType="1"/>
            </p:cNvSpPr>
            <p:nvPr/>
          </p:nvSpPr>
          <p:spPr bwMode="auto">
            <a:xfrm>
              <a:off x="4070" y="7805"/>
              <a:ext cx="0" cy="38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49"/>
            <p:cNvSpPr>
              <a:spLocks noChangeAspect="1" noChangeShapeType="1"/>
            </p:cNvSpPr>
            <p:nvPr/>
          </p:nvSpPr>
          <p:spPr bwMode="auto">
            <a:xfrm>
              <a:off x="3230" y="10105"/>
              <a:ext cx="63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50"/>
            <p:cNvSpPr>
              <a:spLocks noChangeAspect="1" noChangeShapeType="1"/>
            </p:cNvSpPr>
            <p:nvPr/>
          </p:nvSpPr>
          <p:spPr bwMode="auto">
            <a:xfrm>
              <a:off x="4090" y="9080"/>
              <a:ext cx="54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51"/>
            <p:cNvSpPr>
              <a:spLocks noChangeAspect="1" noChangeShapeType="1"/>
            </p:cNvSpPr>
            <p:nvPr/>
          </p:nvSpPr>
          <p:spPr bwMode="auto">
            <a:xfrm>
              <a:off x="4090" y="11105"/>
              <a:ext cx="54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2"/>
            <p:cNvSpPr>
              <a:spLocks noChangeAspect="1" noChangeShapeType="1"/>
            </p:cNvSpPr>
            <p:nvPr/>
          </p:nvSpPr>
          <p:spPr bwMode="auto">
            <a:xfrm>
              <a:off x="5425" y="9120"/>
              <a:ext cx="0" cy="19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7006535"/>
                </p:ext>
              </p:extLst>
            </p:nvPr>
          </p:nvGraphicFramePr>
          <p:xfrm>
            <a:off x="4284" y="7819"/>
            <a:ext cx="689" cy="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7" name="Equazione" r:id="rId5" imgW="342720" imgH="380880" progId="Equation.3">
                    <p:embed/>
                  </p:oleObj>
                </mc:Choice>
                <mc:Fallback>
                  <p:oleObj name="Equazione" r:id="rId5" imgW="342720" imgH="380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" y="7819"/>
                          <a:ext cx="689" cy="7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54"/>
            <p:cNvGraphicFramePr>
              <a:graphicFrameLocks noChangeAspect="1"/>
            </p:cNvGraphicFramePr>
            <p:nvPr/>
          </p:nvGraphicFramePr>
          <p:xfrm>
            <a:off x="3604" y="8859"/>
            <a:ext cx="320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8" name="Equazione" r:id="rId7" imgW="228600" imgH="203040" progId="Equation.3">
                    <p:embed/>
                  </p:oleObj>
                </mc:Choice>
                <mc:Fallback>
                  <p:oleObj name="Equazione" r:id="rId7" imgW="2286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4" y="8859"/>
                          <a:ext cx="320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55"/>
            <p:cNvGraphicFramePr>
              <a:graphicFrameLocks noChangeAspect="1"/>
            </p:cNvGraphicFramePr>
            <p:nvPr/>
          </p:nvGraphicFramePr>
          <p:xfrm>
            <a:off x="3324" y="11079"/>
            <a:ext cx="620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9" name="Equazione" r:id="rId9" imgW="444240" imgH="203040" progId="Equation.3">
                    <p:embed/>
                  </p:oleObj>
                </mc:Choice>
                <mc:Fallback>
                  <p:oleObj name="Equazione" r:id="rId9" imgW="4442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4" y="11079"/>
                          <a:ext cx="620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56"/>
            <p:cNvSpPr>
              <a:spLocks noChangeAspect="1" noChangeShapeType="1"/>
            </p:cNvSpPr>
            <p:nvPr/>
          </p:nvSpPr>
          <p:spPr bwMode="auto">
            <a:xfrm flipV="1">
              <a:off x="5460" y="9090"/>
              <a:ext cx="2640" cy="20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7"/>
            <p:cNvSpPr>
              <a:spLocks noChangeAspect="1" noChangeShapeType="1"/>
            </p:cNvSpPr>
            <p:nvPr/>
          </p:nvSpPr>
          <p:spPr bwMode="auto">
            <a:xfrm>
              <a:off x="8110" y="9165"/>
              <a:ext cx="0" cy="19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8"/>
            <p:cNvSpPr>
              <a:spLocks noChangeAspect="1" noChangeShapeType="1"/>
            </p:cNvSpPr>
            <p:nvPr/>
          </p:nvSpPr>
          <p:spPr bwMode="auto">
            <a:xfrm flipV="1">
              <a:off x="4099" y="9064"/>
              <a:ext cx="1335" cy="10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9"/>
            <p:cNvSpPr>
              <a:spLocks noChangeAspect="1" noChangeShapeType="1"/>
            </p:cNvSpPr>
            <p:nvPr/>
          </p:nvSpPr>
          <p:spPr bwMode="auto">
            <a:xfrm flipV="1">
              <a:off x="8134" y="10377"/>
              <a:ext cx="930" cy="7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0" name="Object 60"/>
            <p:cNvGraphicFramePr>
              <a:graphicFrameLocks noChangeAspect="1"/>
            </p:cNvGraphicFramePr>
            <p:nvPr/>
          </p:nvGraphicFramePr>
          <p:xfrm>
            <a:off x="9474" y="10264"/>
            <a:ext cx="279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0" name="Equazione" r:id="rId11" imgW="190440" imgH="203040" progId="Equation.3">
                    <p:embed/>
                  </p:oleObj>
                </mc:Choice>
                <mc:Fallback>
                  <p:oleObj name="Equazione" r:id="rId11" imgW="1904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74" y="10264"/>
                          <a:ext cx="279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" name="Group 61"/>
            <p:cNvGrpSpPr>
              <a:grpSpLocks noChangeAspect="1"/>
            </p:cNvGrpSpPr>
            <p:nvPr/>
          </p:nvGrpSpPr>
          <p:grpSpPr bwMode="auto">
            <a:xfrm>
              <a:off x="4395" y="9141"/>
              <a:ext cx="4468" cy="1850"/>
              <a:chOff x="4410" y="9351"/>
              <a:chExt cx="4468" cy="1850"/>
            </a:xfrm>
          </p:grpSpPr>
          <p:sp>
            <p:nvSpPr>
              <p:cNvPr id="22" name="Oval 62"/>
              <p:cNvSpPr>
                <a:spLocks noChangeAspect="1" noChangeArrowheads="1"/>
              </p:cNvSpPr>
              <p:nvPr/>
            </p:nvSpPr>
            <p:spPr bwMode="auto">
              <a:xfrm>
                <a:off x="4410" y="9966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63"/>
              <p:cNvSpPr>
                <a:spLocks noChangeAspect="1" noChangeArrowheads="1"/>
              </p:cNvSpPr>
              <p:nvPr/>
            </p:nvSpPr>
            <p:spPr bwMode="auto">
              <a:xfrm>
                <a:off x="4785" y="9681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64"/>
              <p:cNvSpPr>
                <a:spLocks noChangeAspect="1" noChangeShapeType="1"/>
              </p:cNvSpPr>
              <p:nvPr/>
            </p:nvSpPr>
            <p:spPr bwMode="auto">
              <a:xfrm>
                <a:off x="4860" y="9756"/>
                <a:ext cx="0" cy="5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65"/>
              <p:cNvSpPr>
                <a:spLocks noChangeAspect="1" noChangeShapeType="1"/>
              </p:cNvSpPr>
              <p:nvPr/>
            </p:nvSpPr>
            <p:spPr bwMode="auto">
              <a:xfrm>
                <a:off x="5280" y="9441"/>
                <a:ext cx="0" cy="8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66"/>
              <p:cNvSpPr>
                <a:spLocks noChangeAspect="1" noChangeArrowheads="1"/>
              </p:cNvSpPr>
              <p:nvPr/>
            </p:nvSpPr>
            <p:spPr bwMode="auto">
              <a:xfrm>
                <a:off x="5220" y="9351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67"/>
              <p:cNvSpPr>
                <a:spLocks noChangeAspect="1" noChangeShapeType="1"/>
              </p:cNvSpPr>
              <p:nvPr/>
            </p:nvSpPr>
            <p:spPr bwMode="auto">
              <a:xfrm>
                <a:off x="5745" y="10325"/>
                <a:ext cx="0" cy="7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68"/>
              <p:cNvSpPr>
                <a:spLocks noChangeAspect="1" noChangeArrowheads="1"/>
              </p:cNvSpPr>
              <p:nvPr/>
            </p:nvSpPr>
            <p:spPr bwMode="auto">
              <a:xfrm>
                <a:off x="5685" y="11046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69"/>
              <p:cNvSpPr>
                <a:spLocks noChangeAspect="1" noChangeShapeType="1"/>
              </p:cNvSpPr>
              <p:nvPr/>
            </p:nvSpPr>
            <p:spPr bwMode="auto">
              <a:xfrm>
                <a:off x="6188" y="10341"/>
                <a:ext cx="0" cy="4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Oval 70"/>
              <p:cNvSpPr>
                <a:spLocks noChangeAspect="1" noChangeArrowheads="1"/>
              </p:cNvSpPr>
              <p:nvPr/>
            </p:nvSpPr>
            <p:spPr bwMode="auto">
              <a:xfrm>
                <a:off x="6120" y="10681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71"/>
              <p:cNvSpPr>
                <a:spLocks noChangeAspect="1" noChangeShapeType="1"/>
              </p:cNvSpPr>
              <p:nvPr/>
            </p:nvSpPr>
            <p:spPr bwMode="auto">
              <a:xfrm>
                <a:off x="6622" y="10331"/>
                <a:ext cx="0" cy="1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Oval 72"/>
              <p:cNvSpPr>
                <a:spLocks noChangeAspect="1" noChangeArrowheads="1"/>
              </p:cNvSpPr>
              <p:nvPr/>
            </p:nvSpPr>
            <p:spPr bwMode="auto">
              <a:xfrm>
                <a:off x="6547" y="10386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Oval 73"/>
              <p:cNvSpPr>
                <a:spLocks noChangeAspect="1" noChangeArrowheads="1"/>
              </p:cNvSpPr>
              <p:nvPr/>
            </p:nvSpPr>
            <p:spPr bwMode="auto">
              <a:xfrm>
                <a:off x="6975" y="10051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74"/>
              <p:cNvSpPr>
                <a:spLocks noChangeAspect="1" noChangeShapeType="1"/>
              </p:cNvSpPr>
              <p:nvPr/>
            </p:nvSpPr>
            <p:spPr bwMode="auto">
              <a:xfrm flipV="1">
                <a:off x="7478" y="9804"/>
                <a:ext cx="0" cy="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Oval 75"/>
              <p:cNvSpPr>
                <a:spLocks noChangeAspect="1" noChangeArrowheads="1"/>
              </p:cNvSpPr>
              <p:nvPr/>
            </p:nvSpPr>
            <p:spPr bwMode="auto">
              <a:xfrm>
                <a:off x="7403" y="9723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76"/>
              <p:cNvSpPr>
                <a:spLocks noChangeAspect="1" noChangeShapeType="1"/>
              </p:cNvSpPr>
              <p:nvPr/>
            </p:nvSpPr>
            <p:spPr bwMode="auto">
              <a:xfrm flipV="1">
                <a:off x="7920" y="9481"/>
                <a:ext cx="0" cy="88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Oval 77"/>
              <p:cNvSpPr>
                <a:spLocks noChangeAspect="1" noChangeArrowheads="1"/>
              </p:cNvSpPr>
              <p:nvPr/>
            </p:nvSpPr>
            <p:spPr bwMode="auto">
              <a:xfrm>
                <a:off x="7853" y="9380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Oval 78"/>
              <p:cNvSpPr>
                <a:spLocks noChangeAspect="1" noChangeArrowheads="1"/>
              </p:cNvSpPr>
              <p:nvPr/>
            </p:nvSpPr>
            <p:spPr bwMode="auto">
              <a:xfrm>
                <a:off x="8280" y="11060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8790" y="10341"/>
                <a:ext cx="4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Oval 80"/>
              <p:cNvSpPr>
                <a:spLocks noChangeAspect="1" noChangeArrowheads="1"/>
              </p:cNvSpPr>
              <p:nvPr/>
            </p:nvSpPr>
            <p:spPr bwMode="auto">
              <a:xfrm>
                <a:off x="8737" y="10745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1"/>
              <p:cNvSpPr>
                <a:spLocks noChangeAspect="1" noChangeShapeType="1"/>
              </p:cNvSpPr>
              <p:nvPr/>
            </p:nvSpPr>
            <p:spPr bwMode="auto">
              <a:xfrm>
                <a:off x="4485" y="9996"/>
                <a:ext cx="0" cy="3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2"/>
              <p:cNvSpPr>
                <a:spLocks noChangeAspect="1" noChangeShapeType="1"/>
              </p:cNvSpPr>
              <p:nvPr/>
            </p:nvSpPr>
            <p:spPr bwMode="auto">
              <a:xfrm>
                <a:off x="7050" y="10120"/>
                <a:ext cx="0" cy="2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83"/>
              <p:cNvSpPr>
                <a:spLocks noChangeAspect="1" noChangeShapeType="1"/>
              </p:cNvSpPr>
              <p:nvPr/>
            </p:nvSpPr>
            <p:spPr bwMode="auto">
              <a:xfrm>
                <a:off x="8340" y="10320"/>
                <a:ext cx="0" cy="8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1" name="Group 10"/>
          <p:cNvGrpSpPr>
            <a:grpSpLocks noChangeAspect="1"/>
          </p:cNvGrpSpPr>
          <p:nvPr/>
        </p:nvGrpSpPr>
        <p:grpSpPr bwMode="auto">
          <a:xfrm>
            <a:off x="5312512" y="4596025"/>
            <a:ext cx="2778691" cy="1694803"/>
            <a:chOff x="3275" y="2465"/>
            <a:chExt cx="6628" cy="4499"/>
          </a:xfrm>
        </p:grpSpPr>
        <p:sp>
          <p:nvSpPr>
            <p:cNvPr id="119" name="Oval 11"/>
            <p:cNvSpPr>
              <a:spLocks noChangeAspect="1" noChangeArrowheads="1"/>
            </p:cNvSpPr>
            <p:nvPr/>
          </p:nvSpPr>
          <p:spPr bwMode="auto">
            <a:xfrm>
              <a:off x="8220" y="3288"/>
              <a:ext cx="141" cy="14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0" name="Group 12"/>
            <p:cNvGrpSpPr>
              <a:grpSpLocks noChangeAspect="1"/>
            </p:cNvGrpSpPr>
            <p:nvPr/>
          </p:nvGrpSpPr>
          <p:grpSpPr bwMode="auto">
            <a:xfrm>
              <a:off x="3275" y="2465"/>
              <a:ext cx="6628" cy="4499"/>
              <a:chOff x="3275" y="2465"/>
              <a:chExt cx="6628" cy="4499"/>
            </a:xfrm>
          </p:grpSpPr>
          <p:sp>
            <p:nvSpPr>
              <p:cNvPr id="121" name="Line 13"/>
              <p:cNvSpPr>
                <a:spLocks noChangeAspect="1" noChangeShapeType="1"/>
              </p:cNvSpPr>
              <p:nvPr/>
            </p:nvSpPr>
            <p:spPr bwMode="auto">
              <a:xfrm>
                <a:off x="8280" y="3389"/>
                <a:ext cx="0" cy="31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22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7165460"/>
                  </p:ext>
                </p:extLst>
              </p:nvPr>
            </p:nvGraphicFramePr>
            <p:xfrm>
              <a:off x="4297" y="2465"/>
              <a:ext cx="471" cy="6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01" name="Equazione" r:id="rId13" imgW="139680" imgH="164880" progId="Equation.3">
                      <p:embed/>
                    </p:oleObj>
                  </mc:Choice>
                  <mc:Fallback>
                    <p:oleObj name="Equazione" r:id="rId13" imgW="13968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7" y="2465"/>
                            <a:ext cx="471" cy="6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" name="Line 15"/>
              <p:cNvSpPr>
                <a:spLocks noChangeAspect="1" noChangeShapeType="1"/>
              </p:cNvSpPr>
              <p:nvPr/>
            </p:nvSpPr>
            <p:spPr bwMode="auto">
              <a:xfrm>
                <a:off x="4115" y="2495"/>
                <a:ext cx="0" cy="42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16"/>
              <p:cNvSpPr>
                <a:spLocks noChangeAspect="1" noChangeShapeType="1"/>
              </p:cNvSpPr>
              <p:nvPr/>
            </p:nvSpPr>
            <p:spPr bwMode="auto">
              <a:xfrm>
                <a:off x="3275" y="6535"/>
                <a:ext cx="63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17"/>
              <p:cNvSpPr>
                <a:spLocks noChangeAspect="1" noChangeShapeType="1"/>
              </p:cNvSpPr>
              <p:nvPr/>
            </p:nvSpPr>
            <p:spPr bwMode="auto">
              <a:xfrm>
                <a:off x="4135" y="5540"/>
                <a:ext cx="54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18"/>
              <p:cNvSpPr>
                <a:spLocks noChangeAspect="1" noChangeShapeType="1"/>
              </p:cNvSpPr>
              <p:nvPr/>
            </p:nvSpPr>
            <p:spPr bwMode="auto">
              <a:xfrm>
                <a:off x="5410" y="5550"/>
                <a:ext cx="0" cy="9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9"/>
              <p:cNvSpPr>
                <a:spLocks noChangeAspect="1" noChangeShapeType="1"/>
              </p:cNvSpPr>
              <p:nvPr/>
            </p:nvSpPr>
            <p:spPr bwMode="auto">
              <a:xfrm>
                <a:off x="8010" y="3600"/>
                <a:ext cx="0" cy="29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28" name="Object 20"/>
              <p:cNvGraphicFramePr>
                <a:graphicFrameLocks noChangeAspect="1"/>
              </p:cNvGraphicFramePr>
              <p:nvPr/>
            </p:nvGraphicFramePr>
            <p:xfrm>
              <a:off x="3649" y="5289"/>
              <a:ext cx="320" cy="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02" name="Equazione" r:id="rId15" imgW="228600" imgH="203040" progId="Equation.3">
                      <p:embed/>
                    </p:oleObj>
                  </mc:Choice>
                  <mc:Fallback>
                    <p:oleObj name="Equazione" r:id="rId15" imgW="22860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49" y="5289"/>
                            <a:ext cx="320" cy="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9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4110" y="2955"/>
                <a:ext cx="4695" cy="35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22"/>
              <p:cNvSpPr>
                <a:spLocks noChangeAspect="1" noChangeShapeType="1"/>
              </p:cNvSpPr>
              <p:nvPr/>
            </p:nvSpPr>
            <p:spPr bwMode="auto">
              <a:xfrm>
                <a:off x="4120" y="3571"/>
                <a:ext cx="54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31" name="Object 23"/>
              <p:cNvGraphicFramePr>
                <a:graphicFrameLocks noChangeAspect="1"/>
              </p:cNvGraphicFramePr>
              <p:nvPr/>
            </p:nvGraphicFramePr>
            <p:xfrm>
              <a:off x="3559" y="3339"/>
              <a:ext cx="499" cy="3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03" name="Equazione" r:id="rId16" imgW="368280" imgH="279360" progId="Equation.3">
                      <p:embed/>
                    </p:oleObj>
                  </mc:Choice>
                  <mc:Fallback>
                    <p:oleObj name="Equazione" r:id="rId16" imgW="368280" imgH="2793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9" y="3339"/>
                            <a:ext cx="499" cy="3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2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4110" y="4568"/>
                <a:ext cx="165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33" name="Object 25"/>
              <p:cNvGraphicFramePr>
                <a:graphicFrameLocks noChangeAspect="1"/>
              </p:cNvGraphicFramePr>
              <p:nvPr/>
            </p:nvGraphicFramePr>
            <p:xfrm>
              <a:off x="3514" y="4344"/>
              <a:ext cx="520" cy="3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04" name="Equazione" r:id="rId18" imgW="380880" imgH="279360" progId="Equation.3">
                      <p:embed/>
                    </p:oleObj>
                  </mc:Choice>
                  <mc:Fallback>
                    <p:oleObj name="Equazione" r:id="rId18" imgW="380880" imgH="2793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4" y="4344"/>
                            <a:ext cx="520" cy="3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26"/>
              <p:cNvGraphicFramePr>
                <a:graphicFrameLocks noChangeAspect="1"/>
              </p:cNvGraphicFramePr>
              <p:nvPr/>
            </p:nvGraphicFramePr>
            <p:xfrm>
              <a:off x="9624" y="6664"/>
              <a:ext cx="279" cy="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05" name="Equazione" r:id="rId20" imgW="190440" imgH="203040" progId="Equation.3">
                      <p:embed/>
                    </p:oleObj>
                  </mc:Choice>
                  <mc:Fallback>
                    <p:oleObj name="Equazione" r:id="rId20" imgW="19044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24" y="6664"/>
                            <a:ext cx="279" cy="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" name="Oval 27"/>
              <p:cNvSpPr>
                <a:spLocks noChangeAspect="1" noChangeArrowheads="1"/>
              </p:cNvSpPr>
              <p:nvPr/>
            </p:nvSpPr>
            <p:spPr bwMode="auto">
              <a:xfrm>
                <a:off x="4365" y="6199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Oval 28"/>
              <p:cNvSpPr>
                <a:spLocks noChangeAspect="1" noChangeArrowheads="1"/>
              </p:cNvSpPr>
              <p:nvPr/>
            </p:nvSpPr>
            <p:spPr bwMode="auto">
              <a:xfrm>
                <a:off x="4740" y="5914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29"/>
              <p:cNvSpPr>
                <a:spLocks noChangeAspect="1" noChangeShapeType="1"/>
              </p:cNvSpPr>
              <p:nvPr/>
            </p:nvSpPr>
            <p:spPr bwMode="auto">
              <a:xfrm>
                <a:off x="4815" y="5989"/>
                <a:ext cx="0" cy="5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30"/>
              <p:cNvSpPr>
                <a:spLocks noChangeAspect="1" noChangeShapeType="1"/>
              </p:cNvSpPr>
              <p:nvPr/>
            </p:nvSpPr>
            <p:spPr bwMode="auto">
              <a:xfrm>
                <a:off x="5235" y="5674"/>
                <a:ext cx="0" cy="8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Oval 31"/>
              <p:cNvSpPr>
                <a:spLocks noChangeAspect="1" noChangeArrowheads="1"/>
              </p:cNvSpPr>
              <p:nvPr/>
            </p:nvSpPr>
            <p:spPr bwMode="auto">
              <a:xfrm>
                <a:off x="5175" y="5584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32"/>
              <p:cNvSpPr>
                <a:spLocks noChangeAspect="1" noChangeShapeType="1"/>
              </p:cNvSpPr>
              <p:nvPr/>
            </p:nvSpPr>
            <p:spPr bwMode="auto">
              <a:xfrm>
                <a:off x="5700" y="5313"/>
                <a:ext cx="0" cy="12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Oval 33"/>
              <p:cNvSpPr>
                <a:spLocks noChangeAspect="1" noChangeArrowheads="1"/>
              </p:cNvSpPr>
              <p:nvPr/>
            </p:nvSpPr>
            <p:spPr bwMode="auto">
              <a:xfrm>
                <a:off x="5640" y="5224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Oval 34"/>
              <p:cNvSpPr>
                <a:spLocks noChangeAspect="1" noChangeArrowheads="1"/>
              </p:cNvSpPr>
              <p:nvPr/>
            </p:nvSpPr>
            <p:spPr bwMode="auto">
              <a:xfrm>
                <a:off x="6075" y="4889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Oval 35"/>
              <p:cNvSpPr>
                <a:spLocks noChangeAspect="1" noChangeArrowheads="1"/>
              </p:cNvSpPr>
              <p:nvPr/>
            </p:nvSpPr>
            <p:spPr bwMode="auto">
              <a:xfrm>
                <a:off x="6502" y="4579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Oval 36"/>
              <p:cNvSpPr>
                <a:spLocks noChangeAspect="1" noChangeArrowheads="1"/>
              </p:cNvSpPr>
              <p:nvPr/>
            </p:nvSpPr>
            <p:spPr bwMode="auto">
              <a:xfrm>
                <a:off x="6930" y="4259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37"/>
              <p:cNvSpPr>
                <a:spLocks noChangeAspect="1" noChangeShapeType="1"/>
              </p:cNvSpPr>
              <p:nvPr/>
            </p:nvSpPr>
            <p:spPr bwMode="auto">
              <a:xfrm flipV="1">
                <a:off x="7433" y="3997"/>
                <a:ext cx="0" cy="254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Oval 38"/>
              <p:cNvSpPr>
                <a:spLocks noChangeAspect="1" noChangeArrowheads="1"/>
              </p:cNvSpPr>
              <p:nvPr/>
            </p:nvSpPr>
            <p:spPr bwMode="auto">
              <a:xfrm>
                <a:off x="7358" y="3961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39"/>
              <p:cNvSpPr>
                <a:spLocks noChangeAspect="1" noChangeShapeType="1"/>
              </p:cNvSpPr>
              <p:nvPr/>
            </p:nvSpPr>
            <p:spPr bwMode="auto">
              <a:xfrm flipV="1">
                <a:off x="7845" y="3779"/>
                <a:ext cx="0" cy="27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Oval 40"/>
              <p:cNvSpPr>
                <a:spLocks noChangeAspect="1" noChangeArrowheads="1"/>
              </p:cNvSpPr>
              <p:nvPr/>
            </p:nvSpPr>
            <p:spPr bwMode="auto">
              <a:xfrm>
                <a:off x="7763" y="3618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41"/>
              <p:cNvSpPr>
                <a:spLocks noChangeAspect="1" noChangeShapeType="1"/>
              </p:cNvSpPr>
              <p:nvPr/>
            </p:nvSpPr>
            <p:spPr bwMode="auto">
              <a:xfrm>
                <a:off x="4440" y="6229"/>
                <a:ext cx="0" cy="3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42"/>
              <p:cNvSpPr>
                <a:spLocks noChangeAspect="1" noChangeShapeType="1"/>
              </p:cNvSpPr>
              <p:nvPr/>
            </p:nvSpPr>
            <p:spPr bwMode="auto">
              <a:xfrm>
                <a:off x="7005" y="4313"/>
                <a:ext cx="0" cy="2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43"/>
              <p:cNvSpPr>
                <a:spLocks noChangeAspect="1" noChangeShapeType="1"/>
              </p:cNvSpPr>
              <p:nvPr/>
            </p:nvSpPr>
            <p:spPr bwMode="auto">
              <a:xfrm>
                <a:off x="6150" y="4953"/>
                <a:ext cx="0" cy="16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44"/>
              <p:cNvSpPr>
                <a:spLocks noChangeAspect="1" noChangeShapeType="1"/>
              </p:cNvSpPr>
              <p:nvPr/>
            </p:nvSpPr>
            <p:spPr bwMode="auto">
              <a:xfrm>
                <a:off x="6570" y="4653"/>
                <a:ext cx="0" cy="19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Oval 45"/>
              <p:cNvSpPr>
                <a:spLocks noChangeAspect="1" noChangeArrowheads="1"/>
              </p:cNvSpPr>
              <p:nvPr/>
            </p:nvSpPr>
            <p:spPr bwMode="auto">
              <a:xfrm>
                <a:off x="8685" y="2928"/>
                <a:ext cx="141" cy="14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46"/>
              <p:cNvSpPr>
                <a:spLocks noChangeAspect="1" noChangeShapeType="1"/>
              </p:cNvSpPr>
              <p:nvPr/>
            </p:nvSpPr>
            <p:spPr bwMode="auto">
              <a:xfrm>
                <a:off x="8745" y="2984"/>
                <a:ext cx="0" cy="35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ttangolo 2"/>
          <p:cNvSpPr/>
          <p:nvPr/>
        </p:nvSpPr>
        <p:spPr>
          <a:xfrm rot="16200000">
            <a:off x="3130114" y="2862932"/>
            <a:ext cx="2731486" cy="423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unwrapping algorithm</a:t>
            </a:r>
            <a:endParaRPr lang="en-US" dirty="0"/>
          </a:p>
        </p:txBody>
      </p:sp>
      <p:sp>
        <p:nvSpPr>
          <p:cNvPr id="4" name="Freccia a destra 3"/>
          <p:cNvSpPr/>
          <p:nvPr/>
        </p:nvSpPr>
        <p:spPr>
          <a:xfrm>
            <a:off x="3563888" y="285293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ccia a destra 156"/>
          <p:cNvSpPr/>
          <p:nvPr/>
        </p:nvSpPr>
        <p:spPr>
          <a:xfrm>
            <a:off x="4850376" y="285293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4" name="CasellaDiTesto 11263"/>
          <p:cNvSpPr txBox="1"/>
          <p:nvPr/>
        </p:nvSpPr>
        <p:spPr>
          <a:xfrm>
            <a:off x="707367" y="3972538"/>
            <a:ext cx="26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wrapped interferogram</a:t>
            </a:r>
            <a:endParaRPr lang="en-US" dirty="0"/>
          </a:p>
        </p:txBody>
      </p:sp>
      <p:sp>
        <p:nvSpPr>
          <p:cNvPr id="11265" name="CasellaDiTesto 11264"/>
          <p:cNvSpPr txBox="1"/>
          <p:nvPr/>
        </p:nvSpPr>
        <p:spPr>
          <a:xfrm>
            <a:off x="5362996" y="399235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unwrapped interferogram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Ground resolution and accuracy</a:t>
            </a:r>
            <a:endParaRPr lang="en-US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182224"/>
              </p:ext>
            </p:extLst>
          </p:nvPr>
        </p:nvGraphicFramePr>
        <p:xfrm>
          <a:off x="3677866" y="4917769"/>
          <a:ext cx="101758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8" name="Equazione" r:id="rId3" imgW="1358640" imgH="419040" progId="Equation.3">
                  <p:embed/>
                </p:oleObj>
              </mc:Choice>
              <mc:Fallback>
                <p:oleObj name="Equazione" r:id="rId3" imgW="135864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866" y="4917769"/>
                        <a:ext cx="1017588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144535"/>
              </p:ext>
            </p:extLst>
          </p:nvPr>
        </p:nvGraphicFramePr>
        <p:xfrm>
          <a:off x="1155329" y="4827282"/>
          <a:ext cx="13112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9" name="Equazione" r:id="rId5" imgW="1841400" imgH="698400" progId="Equation.3">
                  <p:embed/>
                </p:oleObj>
              </mc:Choice>
              <mc:Fallback>
                <p:oleObj name="Equazione" r:id="rId5" imgW="1841400" imgH="698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329" y="4827282"/>
                        <a:ext cx="13112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265874"/>
              </p:ext>
            </p:extLst>
          </p:nvPr>
        </p:nvGraphicFramePr>
        <p:xfrm>
          <a:off x="1109341" y="5475527"/>
          <a:ext cx="1454944" cy="60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0" name="Equazione" r:id="rId7" imgW="1650960" imgH="698400" progId="Equation.3">
                  <p:embed/>
                </p:oleObj>
              </mc:Choice>
              <mc:Fallback>
                <p:oleObj name="Equazione" r:id="rId7" imgW="1650960" imgH="698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341" y="5475527"/>
                        <a:ext cx="1454944" cy="608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354321"/>
              </p:ext>
            </p:extLst>
          </p:nvPr>
        </p:nvGraphicFramePr>
        <p:xfrm>
          <a:off x="3771246" y="5493956"/>
          <a:ext cx="88423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1" name="Equazione" r:id="rId9" imgW="1257120" imgH="812520" progId="Equation.3">
                  <p:embed/>
                </p:oleObj>
              </mc:Choice>
              <mc:Fallback>
                <p:oleObj name="Equazione" r:id="rId9" imgW="1257120" imgH="8125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246" y="5493956"/>
                        <a:ext cx="88423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777509"/>
              </p:ext>
            </p:extLst>
          </p:nvPr>
        </p:nvGraphicFramePr>
        <p:xfrm>
          <a:off x="6007124" y="1844824"/>
          <a:ext cx="2746375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2" name="Equazione" r:id="rId11" imgW="1396800" imgH="393480" progId="Equation.3">
                  <p:embed/>
                </p:oleObj>
              </mc:Choice>
              <mc:Fallback>
                <p:oleObj name="Equazione" r:id="rId11" imgW="13968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7124" y="1844824"/>
                        <a:ext cx="2746375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183259"/>
              </p:ext>
            </p:extLst>
          </p:nvPr>
        </p:nvGraphicFramePr>
        <p:xfrm>
          <a:off x="6300192" y="2902396"/>
          <a:ext cx="204628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3" name="Equazione" r:id="rId13" imgW="1041120" imgH="393480" progId="Equation.3">
                  <p:embed/>
                </p:oleObj>
              </mc:Choice>
              <mc:Fallback>
                <p:oleObj name="Equazione" r:id="rId13" imgW="1041120" imgH="393480" progId="Equation.3">
                  <p:embed/>
                  <p:pic>
                    <p:nvPicPr>
                      <p:cNvPr id="0" name="Oggetto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2902396"/>
                        <a:ext cx="2046287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o 4"/>
          <p:cNvGrpSpPr/>
          <p:nvPr/>
        </p:nvGrpSpPr>
        <p:grpSpPr>
          <a:xfrm>
            <a:off x="4103514" y="2708920"/>
            <a:ext cx="2052662" cy="1152128"/>
            <a:chOff x="6588224" y="1412776"/>
            <a:chExt cx="2052662" cy="1152128"/>
          </a:xfrm>
        </p:grpSpPr>
        <p:graphicFrame>
          <p:nvGraphicFramePr>
            <p:cNvPr id="13" name="Oggetto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3639514"/>
                </p:ext>
              </p:extLst>
            </p:nvPr>
          </p:nvGraphicFramePr>
          <p:xfrm>
            <a:off x="6588224" y="1628800"/>
            <a:ext cx="2052662" cy="609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14" name="Equazione" r:id="rId15" imgW="1434960" imgH="431640" progId="Equation.3">
                    <p:embed/>
                  </p:oleObj>
                </mc:Choice>
                <mc:Fallback>
                  <p:oleObj name="Equazione" r:id="rId15" imgW="1434960" imgH="431640" progId="Equation.3">
                    <p:embed/>
                    <p:pic>
                      <p:nvPicPr>
                        <p:cNvPr id="0" name="Oggetto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1628800"/>
                          <a:ext cx="2052662" cy="609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Connettore 1 14"/>
            <p:cNvCxnSpPr/>
            <p:nvPr/>
          </p:nvCxnSpPr>
          <p:spPr>
            <a:xfrm>
              <a:off x="6804248" y="1412776"/>
              <a:ext cx="1584176" cy="1152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flipV="1">
              <a:off x="6804248" y="1412776"/>
              <a:ext cx="1584176" cy="1152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104210"/>
              </p:ext>
            </p:extLst>
          </p:nvPr>
        </p:nvGraphicFramePr>
        <p:xfrm>
          <a:off x="6178995" y="4941168"/>
          <a:ext cx="146367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5" name="Equazione" r:id="rId17" imgW="1955520" imgH="368280" progId="Equation.3">
                  <p:embed/>
                </p:oleObj>
              </mc:Choice>
              <mc:Fallback>
                <p:oleObj name="Equazione" r:id="rId17" imgW="1955520" imgH="368280" progId="Equation.3">
                  <p:embed/>
                  <p:pic>
                    <p:nvPicPr>
                      <p:cNvPr id="0" name="Ogget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8995" y="4941168"/>
                        <a:ext cx="1463675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361235"/>
              </p:ext>
            </p:extLst>
          </p:nvPr>
        </p:nvGraphicFramePr>
        <p:xfrm>
          <a:off x="6084168" y="5618575"/>
          <a:ext cx="1571625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6" name="Equazione" r:id="rId19" imgW="2234880" imgH="457200" progId="Equation.3">
                  <p:embed/>
                </p:oleObj>
              </mc:Choice>
              <mc:Fallback>
                <p:oleObj name="Equazione" r:id="rId19" imgW="2234880" imgH="457200" progId="Equation.3">
                  <p:embed/>
                  <p:pic>
                    <p:nvPicPr>
                      <p:cNvPr id="0" name="Ogget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18575"/>
                        <a:ext cx="1571625" cy="32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23528" y="1484784"/>
            <a:ext cx="3528392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wavelenght</a:t>
            </a:r>
            <a:r>
              <a:rPr lang="en-US" sz="2000" dirty="0" smtClean="0"/>
              <a:t> (</a:t>
            </a:r>
            <a:r>
              <a:rPr lang="en-US" sz="2000" i="1" dirty="0" smtClean="0">
                <a:latin typeface="Symbol" pitchFamily="18" charset="2"/>
              </a:rPr>
              <a:t>l</a:t>
            </a:r>
            <a:r>
              <a:rPr lang="en-US" sz="2000" dirty="0" smtClean="0"/>
              <a:t>) 5.6 cm</a:t>
            </a:r>
          </a:p>
          <a:p>
            <a:r>
              <a:rPr lang="en-US" sz="2000" dirty="0" smtClean="0"/>
              <a:t>antenna height (</a:t>
            </a:r>
            <a:r>
              <a:rPr lang="en-US" sz="2000" i="1" dirty="0" smtClean="0"/>
              <a:t>H</a:t>
            </a:r>
            <a:r>
              <a:rPr lang="en-US" sz="2000" dirty="0" smtClean="0"/>
              <a:t>) 870 km</a:t>
            </a:r>
          </a:p>
          <a:p>
            <a:r>
              <a:rPr lang="en-US" sz="2000" dirty="0" smtClean="0"/>
              <a:t>look angle (</a:t>
            </a:r>
            <a:r>
              <a:rPr lang="en-US" sz="2000" i="1" dirty="0" smtClean="0">
                <a:latin typeface="Symbol" pitchFamily="18" charset="2"/>
              </a:rPr>
              <a:t>q</a:t>
            </a:r>
            <a:r>
              <a:rPr lang="en-US" sz="2000" dirty="0" smtClean="0"/>
              <a:t>) 23°</a:t>
            </a:r>
          </a:p>
          <a:p>
            <a:r>
              <a:rPr lang="en-US" sz="2000" dirty="0" smtClean="0"/>
              <a:t>bandwidth (</a:t>
            </a:r>
            <a:r>
              <a:rPr lang="en-US" sz="2000" i="1" dirty="0" smtClean="0"/>
              <a:t>B</a:t>
            </a:r>
            <a:r>
              <a:rPr lang="en-US" sz="2000" dirty="0" smtClean="0"/>
              <a:t>) 15.6 MHz</a:t>
            </a:r>
          </a:p>
          <a:p>
            <a:r>
              <a:rPr lang="en-US" sz="2000" dirty="0" smtClean="0"/>
              <a:t>light speed 300·10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m/s</a:t>
            </a:r>
          </a:p>
          <a:p>
            <a:r>
              <a:rPr lang="en-US" sz="2000" dirty="0" smtClean="0"/>
              <a:t>antenna length (</a:t>
            </a:r>
            <a:r>
              <a:rPr lang="en-US" sz="2000" i="1" dirty="0" err="1" smtClean="0"/>
              <a:t>L</a:t>
            </a:r>
            <a:r>
              <a:rPr lang="en-US" sz="2000" i="1" baseline="-25000" dirty="0" err="1" smtClean="0"/>
              <a:t>ant</a:t>
            </a:r>
            <a:r>
              <a:rPr lang="en-US" sz="2000" dirty="0" smtClean="0"/>
              <a:t>) 10 m</a:t>
            </a:r>
            <a:endParaRPr lang="en-US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56176" y="130011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Ground resolution</a:t>
            </a:r>
            <a:endParaRPr lang="en-US" sz="2000" u="sng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325365" y="432339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assuming…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781317" y="4323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when…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293917" y="432339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then…</a:t>
            </a:r>
            <a:endParaRPr lang="en-US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7856662" y="555788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u="sng" dirty="0" smtClean="0"/>
              <a:t>accuracy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InSAR application field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Land subsidence (water pumping, oil spill, etc.)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Urban areas monitoring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Landslide monitoring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Ice sheet motion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Volcanic deformation</a:t>
            </a:r>
          </a:p>
          <a:p>
            <a:pPr>
              <a:lnSpc>
                <a:spcPct val="150000"/>
              </a:lnSpc>
            </a:pPr>
            <a:r>
              <a:rPr lang="en-US" sz="2800" u="sng" dirty="0" smtClean="0"/>
              <a:t>Earthquake induced deformation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57042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seismic source model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83" y="4160912"/>
            <a:ext cx="2710681" cy="198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"/>
          <a:stretch/>
        </p:blipFill>
        <p:spPr bwMode="auto">
          <a:xfrm>
            <a:off x="279972" y="1298590"/>
            <a:ext cx="3190929" cy="4760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presentazioni e pubblicazioni\IFDT 2011\okad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3270815" cy="302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948264" y="1298590"/>
            <a:ext cx="1944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Source parameters</a:t>
            </a:r>
          </a:p>
          <a:p>
            <a:r>
              <a:rPr lang="en-US" dirty="0" smtClean="0"/>
              <a:t>position</a:t>
            </a:r>
          </a:p>
          <a:p>
            <a:pPr>
              <a:tabLst>
                <a:tab pos="269875" algn="l"/>
              </a:tabLst>
            </a:pPr>
            <a:r>
              <a:rPr lang="en-US" i="1" dirty="0" smtClean="0"/>
              <a:t>L</a:t>
            </a:r>
            <a:r>
              <a:rPr lang="en-US" dirty="0" smtClean="0"/>
              <a:t>	length</a:t>
            </a:r>
          </a:p>
          <a:p>
            <a:pPr>
              <a:tabLst>
                <a:tab pos="269875" algn="l"/>
              </a:tabLst>
            </a:pPr>
            <a:r>
              <a:rPr lang="en-US" i="1" dirty="0" smtClean="0"/>
              <a:t>W</a:t>
            </a:r>
            <a:r>
              <a:rPr lang="en-US" dirty="0" smtClean="0"/>
              <a:t>	width</a:t>
            </a:r>
          </a:p>
          <a:p>
            <a:pPr>
              <a:tabLst>
                <a:tab pos="269875" algn="l"/>
              </a:tabLst>
            </a:pPr>
            <a:r>
              <a:rPr lang="en-US" i="1" dirty="0" smtClean="0"/>
              <a:t>d</a:t>
            </a:r>
            <a:r>
              <a:rPr lang="en-US" dirty="0" smtClean="0"/>
              <a:t>	depth</a:t>
            </a:r>
          </a:p>
          <a:p>
            <a:pPr>
              <a:tabLst>
                <a:tab pos="269875" algn="l"/>
              </a:tabLst>
            </a:pPr>
            <a:r>
              <a:rPr lang="en-US" i="1" dirty="0" smtClean="0">
                <a:latin typeface="Symbol" pitchFamily="18" charset="2"/>
              </a:rPr>
              <a:t>s</a:t>
            </a:r>
            <a:r>
              <a:rPr lang="en-US" dirty="0" smtClean="0"/>
              <a:t>	strike angle</a:t>
            </a:r>
          </a:p>
          <a:p>
            <a:pPr>
              <a:tabLst>
                <a:tab pos="269875" algn="l"/>
              </a:tabLst>
            </a:pPr>
            <a:r>
              <a:rPr lang="en-US" i="1" dirty="0" smtClean="0">
                <a:latin typeface="Symbol" pitchFamily="18" charset="2"/>
              </a:rPr>
              <a:t>d</a:t>
            </a:r>
            <a:r>
              <a:rPr lang="en-US" dirty="0" smtClean="0"/>
              <a:t>	dip angle</a:t>
            </a:r>
          </a:p>
          <a:p>
            <a:pPr>
              <a:tabLst>
                <a:tab pos="269875" algn="l"/>
              </a:tabLst>
            </a:pPr>
            <a:r>
              <a:rPr lang="en-US" i="1" dirty="0" smtClean="0"/>
              <a:t>s</a:t>
            </a:r>
            <a:r>
              <a:rPr lang="en-US" dirty="0" smtClean="0"/>
              <a:t>	dislocation</a:t>
            </a:r>
          </a:p>
          <a:p>
            <a:pPr>
              <a:tabLst>
                <a:tab pos="269875" algn="l"/>
              </a:tabLst>
            </a:pPr>
            <a:r>
              <a:rPr lang="en-US" i="1" dirty="0" smtClean="0">
                <a:latin typeface="Symbol" pitchFamily="18" charset="2"/>
              </a:rPr>
              <a:t>r</a:t>
            </a:r>
            <a:r>
              <a:rPr lang="en-US" dirty="0" smtClean="0"/>
              <a:t>	rake angle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353559" y="6108050"/>
            <a:ext cx="2478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Okada (1985), BSSA</a:t>
            </a:r>
            <a:endParaRPr lang="en-US" sz="1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732240" y="5013176"/>
            <a:ext cx="1568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(and others…)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95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InSAR</a:t>
            </a:r>
            <a:r>
              <a:rPr lang="en-US" dirty="0" smtClean="0"/>
              <a:t> data modeling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30100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Observed data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2627784" y="2119278"/>
            <a:ext cx="3816424" cy="2173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Inversion algorithm</a:t>
            </a:r>
          </a:p>
          <a:p>
            <a:pPr algn="ctr"/>
            <a:r>
              <a:rPr lang="en-US" dirty="0" smtClean="0"/>
              <a:t>(linear, non-linear)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88862" y="3379418"/>
            <a:ext cx="2294268" cy="5760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Geophysical model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997668" y="30100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 model</a:t>
            </a:r>
            <a:endParaRPr lang="en-US" dirty="0"/>
          </a:p>
        </p:txBody>
      </p:sp>
      <p:sp>
        <p:nvSpPr>
          <p:cNvPr id="8" name="Freccia a destra 7"/>
          <p:cNvSpPr/>
          <p:nvPr/>
        </p:nvSpPr>
        <p:spPr>
          <a:xfrm>
            <a:off x="2123728" y="3052072"/>
            <a:ext cx="360040" cy="285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879812" y="170080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Cost Function minimization</a:t>
            </a:r>
            <a:endParaRPr lang="en-US" dirty="0"/>
          </a:p>
        </p:txBody>
      </p:sp>
      <p:sp>
        <p:nvSpPr>
          <p:cNvPr id="10" name="Freccia a destra 9"/>
          <p:cNvSpPr/>
          <p:nvPr/>
        </p:nvSpPr>
        <p:spPr>
          <a:xfrm>
            <a:off x="6632184" y="3063507"/>
            <a:ext cx="360040" cy="285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3131840" y="4846734"/>
            <a:ext cx="2664296" cy="1462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Forward modeling</a:t>
            </a:r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3314720" y="5445224"/>
            <a:ext cx="2294268" cy="5760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Geophysical model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95536" y="50131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Predicted data</a:t>
            </a:r>
            <a:endParaRPr lang="en-US" dirty="0"/>
          </a:p>
        </p:txBody>
      </p:sp>
      <p:cxnSp>
        <p:nvCxnSpPr>
          <p:cNvPr id="18" name="Connettore 4 17"/>
          <p:cNvCxnSpPr>
            <a:stCxn id="7" idx="2"/>
            <a:endCxn id="11" idx="3"/>
          </p:cNvCxnSpPr>
          <p:nvPr/>
        </p:nvCxnSpPr>
        <p:spPr>
          <a:xfrm rot="5400000">
            <a:off x="5783652" y="3391902"/>
            <a:ext cx="2198609" cy="217364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4 20"/>
          <p:cNvCxnSpPr>
            <a:stCxn id="11" idx="1"/>
            <a:endCxn id="16" idx="2"/>
          </p:cNvCxnSpPr>
          <p:nvPr/>
        </p:nvCxnSpPr>
        <p:spPr>
          <a:xfrm rot="10800000">
            <a:off x="1223628" y="5382509"/>
            <a:ext cx="1908212" cy="19551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0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L’Aquila earthquake </a:t>
            </a:r>
            <a:endParaRPr lang="en-US" dirty="0"/>
          </a:p>
        </p:txBody>
      </p:sp>
      <p:pic>
        <p:nvPicPr>
          <p:cNvPr id="4099" name="Picture 3" descr="C:\presentazioni e pubblicazioni\IFDT 2011\aquila_mode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85" y="1246632"/>
            <a:ext cx="5082401" cy="506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presentazioni e pubblicazioni\IFDT 2011\cosmo_inter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4" y="1246632"/>
            <a:ext cx="24445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presentazioni e pubblicazioni\IFDT 2011\envi2_inter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4" y="3777975"/>
            <a:ext cx="24445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81723" y="3347700"/>
            <a:ext cx="1564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X-band </a:t>
            </a:r>
            <a:r>
              <a:rPr lang="en-US" b="1" dirty="0" err="1" smtClean="0"/>
              <a:t>interf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10474" y="5856915"/>
            <a:ext cx="1518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-band </a:t>
            </a:r>
            <a:r>
              <a:rPr lang="en-US" b="1" dirty="0" err="1" smtClean="0"/>
              <a:t>interf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6" name="Rettangolo 5"/>
          <p:cNvSpPr/>
          <p:nvPr/>
        </p:nvSpPr>
        <p:spPr>
          <a:xfrm>
            <a:off x="2786204" y="2290748"/>
            <a:ext cx="432048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2800" b="1" dirty="0" smtClean="0"/>
              <a:t>data</a:t>
            </a:r>
            <a:endParaRPr lang="en-US" sz="2800" b="1" dirty="0"/>
          </a:p>
        </p:txBody>
      </p:sp>
      <p:sp>
        <p:nvSpPr>
          <p:cNvPr id="11" name="Rettangolo 10"/>
          <p:cNvSpPr/>
          <p:nvPr/>
        </p:nvSpPr>
        <p:spPr>
          <a:xfrm>
            <a:off x="3507939" y="2290748"/>
            <a:ext cx="432048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2800" b="1" dirty="0" smtClean="0"/>
              <a:t>model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810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672408" cy="488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83968" y="1268760"/>
            <a:ext cx="41044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lnSpc>
                <a:spcPct val="150000"/>
              </a:lnSpc>
            </a:pPr>
            <a:r>
              <a:rPr lang="en-US" dirty="0" smtClean="0"/>
              <a:t>1978 Launch of the first SAR satellite (SEASAT)</a:t>
            </a:r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198* Pioneer experiments on radar interferometry (</a:t>
            </a:r>
            <a:r>
              <a:rPr lang="en-US" dirty="0" err="1" smtClean="0"/>
              <a:t>InSAR</a:t>
            </a:r>
            <a:r>
              <a:rPr lang="en-US" dirty="0" smtClean="0"/>
              <a:t>)</a:t>
            </a:r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1992 Launch of ERS-1 (ESA) satellite</a:t>
            </a:r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1992 M 7.3 Landers earthquake</a:t>
            </a:r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1993 First interferogram of an earthquake</a:t>
            </a:r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1995 Launch of ERS-2 (ESA) satellite</a:t>
            </a:r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2002 Launch of Envisat (ESA)</a:t>
            </a:r>
            <a:endParaRPr lang="en-US" dirty="0"/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2007 Launch of the first COSMO-SkyMed (ASI) satellite</a:t>
            </a:r>
          </a:p>
          <a:p>
            <a:pPr marL="539750" indent="-539750">
              <a:lnSpc>
                <a:spcPct val="150000"/>
              </a:lnSpc>
            </a:pPr>
            <a:r>
              <a:rPr lang="en-US" dirty="0" smtClean="0"/>
              <a:t>2012 End of my contract</a:t>
            </a:r>
          </a:p>
        </p:txBody>
      </p:sp>
    </p:spTree>
    <p:extLst>
      <p:ext uri="{BB962C8B-B14F-4D97-AF65-F5344CB8AC3E}">
        <p14:creationId xmlns:p14="http://schemas.microsoft.com/office/powerpoint/2010/main" val="6891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Zealand sequence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88024" y="2243613"/>
            <a:ext cx="4104456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indent="-287338">
              <a:lnSpc>
                <a:spcPct val="90000"/>
              </a:lnSpc>
              <a:spcBef>
                <a:spcPct val="50000"/>
              </a:spcBef>
              <a:tabLst>
                <a:tab pos="568325" algn="l"/>
              </a:tabLst>
            </a:pPr>
            <a:r>
              <a:rPr lang="en-US" sz="2200" dirty="0" smtClean="0"/>
              <a:t>September 4, 2010, </a:t>
            </a:r>
            <a:r>
              <a:rPr lang="en-US" sz="2200" dirty="0" err="1" smtClean="0"/>
              <a:t>Darfield</a:t>
            </a:r>
            <a:r>
              <a:rPr lang="en-US" sz="2200" dirty="0" smtClean="0"/>
              <a:t> earthquake: M</a:t>
            </a:r>
            <a:r>
              <a:rPr lang="en-US" sz="2200" baseline="-25000" dirty="0" smtClean="0"/>
              <a:t>w</a:t>
            </a:r>
            <a:r>
              <a:rPr lang="en-US" sz="2200" dirty="0" smtClean="0"/>
              <a:t> 7.0 </a:t>
            </a:r>
          </a:p>
          <a:p>
            <a:pPr marL="398463" indent="-287338">
              <a:lnSpc>
                <a:spcPct val="90000"/>
              </a:lnSpc>
              <a:spcBef>
                <a:spcPct val="50000"/>
              </a:spcBef>
              <a:tabLst>
                <a:tab pos="568325" algn="l"/>
              </a:tabLst>
            </a:pPr>
            <a:r>
              <a:rPr lang="en-US" sz="2200" dirty="0" smtClean="0"/>
              <a:t>February 21, 2011, first Christchurch earthquake: M</a:t>
            </a:r>
            <a:r>
              <a:rPr lang="en-US" sz="2200" baseline="-25000" dirty="0" smtClean="0"/>
              <a:t>w</a:t>
            </a:r>
            <a:r>
              <a:rPr lang="en-US" sz="2200" dirty="0" smtClean="0"/>
              <a:t> 6.1</a:t>
            </a:r>
          </a:p>
          <a:p>
            <a:pPr marL="398463" indent="-287338">
              <a:lnSpc>
                <a:spcPct val="90000"/>
              </a:lnSpc>
              <a:spcBef>
                <a:spcPct val="50000"/>
              </a:spcBef>
              <a:tabLst>
                <a:tab pos="568325" algn="l"/>
              </a:tabLst>
            </a:pPr>
            <a:r>
              <a:rPr lang="en-US" sz="2200" dirty="0" smtClean="0"/>
              <a:t>June 13, 2011, second Christchurch earthquake: M</a:t>
            </a:r>
            <a:r>
              <a:rPr lang="en-US" sz="2200" baseline="-25000" dirty="0" smtClean="0"/>
              <a:t>w</a:t>
            </a:r>
            <a:r>
              <a:rPr lang="en-US" sz="2200" dirty="0" smtClean="0"/>
              <a:t> 6.0</a:t>
            </a:r>
          </a:p>
        </p:txBody>
      </p:sp>
      <p:pic>
        <p:nvPicPr>
          <p:cNvPr id="7173" name="Picture 5" descr="C:\presentazioni e pubblicazioni\IFDT 2011\new_zea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5" y="2236714"/>
            <a:ext cx="4248472" cy="38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80728"/>
            <a:ext cx="2267744" cy="22109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89290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229200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77352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2087724" y="4441318"/>
            <a:ext cx="540060" cy="2118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023828" y="4593718"/>
            <a:ext cx="0" cy="923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V="1">
            <a:off x="2843808" y="4429381"/>
            <a:ext cx="900100" cy="79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1025352" y="2060848"/>
            <a:ext cx="234280" cy="175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InSAR</a:t>
            </a:r>
            <a:r>
              <a:rPr lang="en-US" dirty="0" smtClean="0"/>
              <a:t> maps of the </a:t>
            </a:r>
            <a:r>
              <a:rPr lang="en-US" dirty="0" err="1" smtClean="0"/>
              <a:t>Darfield</a:t>
            </a:r>
            <a:r>
              <a:rPr lang="en-US" dirty="0" smtClean="0"/>
              <a:t> EQ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2842483" cy="24854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20733" y="3682233"/>
            <a:ext cx="2232248" cy="274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ALOS-</a:t>
            </a:r>
            <a:r>
              <a:rPr kumimoji="0" lang="it-IT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Palsar</a:t>
            </a:r>
            <a:endParaRPr kumimoji="0" lang="it-IT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smtClean="0">
                <a:solidFill>
                  <a:schemeClr val="accent2"/>
                </a:solidFill>
                <a:latin typeface="+mn-lt"/>
              </a:rPr>
              <a:t>L-band: 23.6 cm</a:t>
            </a:r>
            <a:endParaRPr kumimoji="0" lang="it-IT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600" b="1" kern="0" noProof="0" dirty="0" smtClean="0">
              <a:solidFill>
                <a:schemeClr val="accent2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smtClean="0">
                <a:solidFill>
                  <a:schemeClr val="accent2"/>
                </a:solidFill>
                <a:latin typeface="+mn-lt"/>
              </a:rPr>
              <a:t>PRE</a:t>
            </a:r>
            <a:r>
              <a:rPr lang="it-IT" sz="1600" b="1" kern="0" noProof="0" dirty="0" smtClean="0">
                <a:solidFill>
                  <a:schemeClr val="accent2"/>
                </a:solidFill>
                <a:latin typeface="+mn-lt"/>
              </a:rPr>
              <a:t>: August 13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POST: </a:t>
            </a:r>
            <a:r>
              <a:rPr kumimoji="0" lang="it-IT" sz="1600" b="1" i="0" u="none" strike="noStrike" kern="0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</a:t>
            </a:r>
            <a:r>
              <a:rPr kumimoji="0" lang="it-IT" sz="1600" b="1" i="0" u="none" strike="noStrike" kern="0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28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baseline="0" noProof="0" dirty="0" smtClean="0">
                <a:solidFill>
                  <a:schemeClr val="accent2"/>
                </a:solidFill>
                <a:latin typeface="+mn-lt"/>
              </a:rPr>
              <a:t>Look Angle: 38.9°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Spatial</a:t>
            </a:r>
            <a:r>
              <a:rPr kumimoji="0" lang="it-IT" sz="1600" b="1" i="0" u="none" strike="noStrike" kern="0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Baseline: 357 m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err="1" smtClean="0">
                <a:solidFill>
                  <a:schemeClr val="accent2"/>
                </a:solidFill>
                <a:latin typeface="+mn-lt"/>
              </a:rPr>
              <a:t>Temp</a:t>
            </a:r>
            <a:r>
              <a:rPr lang="it-IT" sz="1600" b="1" kern="0" dirty="0" smtClean="0">
                <a:solidFill>
                  <a:schemeClr val="accent2"/>
                </a:solidFill>
                <a:latin typeface="+mn-lt"/>
              </a:rPr>
              <a:t>. Baseline: 30 d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err="1" smtClean="0">
                <a:solidFill>
                  <a:schemeClr val="accent2"/>
                </a:solidFill>
                <a:latin typeface="+mn-lt"/>
              </a:rPr>
              <a:t>Orbit</a:t>
            </a:r>
            <a:r>
              <a:rPr lang="it-IT" sz="1600" b="1" kern="0" dirty="0" smtClean="0">
                <a:solidFill>
                  <a:schemeClr val="accent2"/>
                </a:solidFill>
                <a:latin typeface="+mn-lt"/>
              </a:rPr>
              <a:t>: </a:t>
            </a:r>
            <a:r>
              <a:rPr lang="it-IT" sz="1600" b="1" kern="0" dirty="0" err="1" smtClean="0">
                <a:solidFill>
                  <a:schemeClr val="accent2"/>
                </a:solidFill>
                <a:latin typeface="+mn-lt"/>
              </a:rPr>
              <a:t>Ascending</a:t>
            </a:r>
            <a:endParaRPr lang="it-IT" sz="1600" b="1" kern="0" dirty="0" smtClean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Immagine 5" descr="alos co wra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196751"/>
            <a:ext cx="2840981" cy="24854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48064" y="3682233"/>
            <a:ext cx="2952328" cy="309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ENVISAT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smtClean="0">
                <a:solidFill>
                  <a:schemeClr val="accent2"/>
                </a:solidFill>
                <a:latin typeface="+mn-lt"/>
              </a:rPr>
              <a:t>C-band: 5.6 cm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noProof="0" dirty="0" smtClean="0">
                <a:solidFill>
                  <a:schemeClr val="accent2"/>
                </a:solidFill>
                <a:latin typeface="+mn-lt"/>
              </a:rPr>
              <a:t>PRE: </a:t>
            </a:r>
            <a:r>
              <a:rPr lang="it-IT" sz="1600" b="1" kern="0" noProof="0" dirty="0" err="1" smtClean="0">
                <a:solidFill>
                  <a:schemeClr val="accent2"/>
                </a:solidFill>
                <a:latin typeface="+mn-lt"/>
              </a:rPr>
              <a:t>September</a:t>
            </a:r>
            <a:r>
              <a:rPr lang="it-IT" sz="1600" b="1" kern="0" noProof="0" dirty="0" smtClean="0">
                <a:solidFill>
                  <a:schemeClr val="accent2"/>
                </a:solidFill>
                <a:latin typeface="+mn-lt"/>
              </a:rPr>
              <a:t> 1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POST: </a:t>
            </a:r>
            <a:r>
              <a:rPr kumimoji="0" lang="it-IT" sz="1600" b="1" i="0" u="none" strike="noStrike" kern="0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</a:t>
            </a:r>
            <a:r>
              <a:rPr kumimoji="0" lang="it-IT" sz="1600" b="1" i="0" u="none" strike="noStrike" kern="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</a:t>
            </a:r>
            <a:endParaRPr kumimoji="0" lang="it-IT" sz="1600" b="1" i="0" u="none" strike="noStrike" kern="0" cap="none" spc="0" normalizeH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baseline="0" noProof="0" dirty="0" smtClean="0">
                <a:solidFill>
                  <a:schemeClr val="accent2"/>
                </a:solidFill>
                <a:latin typeface="+mn-lt"/>
              </a:rPr>
              <a:t>Look Angle: 23.3°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Spatial</a:t>
            </a:r>
            <a:r>
              <a:rPr kumimoji="0" lang="it-IT" sz="1600" b="1" i="0" u="none" strike="noStrike" kern="0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Baseline: 300 m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err="1" smtClean="0">
                <a:solidFill>
                  <a:schemeClr val="accent2"/>
                </a:solidFill>
                <a:latin typeface="+mn-lt"/>
              </a:rPr>
              <a:t>Temp</a:t>
            </a:r>
            <a:r>
              <a:rPr lang="it-IT" sz="1600" b="1" kern="0" dirty="0" smtClean="0">
                <a:solidFill>
                  <a:schemeClr val="accent2"/>
                </a:solidFill>
                <a:latin typeface="+mn-lt"/>
              </a:rPr>
              <a:t>. Baseline: 35 d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0" dirty="0" err="1" smtClean="0">
                <a:solidFill>
                  <a:schemeClr val="accent2"/>
                </a:solidFill>
                <a:latin typeface="+mn-lt"/>
              </a:rPr>
              <a:t>Orbit</a:t>
            </a:r>
            <a:r>
              <a:rPr lang="it-IT" sz="1600" b="1" kern="0" dirty="0" smtClean="0">
                <a:solidFill>
                  <a:schemeClr val="accent2"/>
                </a:solidFill>
                <a:latin typeface="+mn-lt"/>
              </a:rPr>
              <a:t>: </a:t>
            </a:r>
            <a:r>
              <a:rPr lang="it-IT" sz="1600" b="1" kern="0" dirty="0" err="1" smtClean="0">
                <a:solidFill>
                  <a:schemeClr val="accent2"/>
                </a:solidFill>
                <a:latin typeface="+mn-lt"/>
              </a:rPr>
              <a:t>Ascending</a:t>
            </a:r>
            <a:endParaRPr lang="it-IT" sz="1600" b="1" kern="0" dirty="0" smtClean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16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complex fault system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t="15112" b="26617"/>
          <a:stretch/>
        </p:blipFill>
        <p:spPr bwMode="auto">
          <a:xfrm>
            <a:off x="314325" y="1483990"/>
            <a:ext cx="3631406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t="24613" r="3443" b="24612"/>
          <a:stretch/>
        </p:blipFill>
        <p:spPr bwMode="auto">
          <a:xfrm>
            <a:off x="5010151" y="1482080"/>
            <a:ext cx="3705225" cy="224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25128" r="85348" b="48136"/>
          <a:stretch/>
        </p:blipFill>
        <p:spPr bwMode="auto">
          <a:xfrm>
            <a:off x="3945731" y="1482080"/>
            <a:ext cx="1211485" cy="224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90575" y="3711059"/>
            <a:ext cx="3267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3D view from south-east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57216" y="3711059"/>
            <a:ext cx="3196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3D view from north-west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21208" b="12902"/>
          <a:stretch/>
        </p:blipFill>
        <p:spPr bwMode="auto">
          <a:xfrm>
            <a:off x="790575" y="4247797"/>
            <a:ext cx="2456123" cy="167779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35714" r="18070" b="38644"/>
          <a:stretch/>
        </p:blipFill>
        <p:spPr bwMode="auto">
          <a:xfrm flipH="1">
            <a:off x="2578894" y="5584538"/>
            <a:ext cx="1052511" cy="4368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21208" b="12902"/>
          <a:stretch/>
        </p:blipFill>
        <p:spPr bwMode="auto">
          <a:xfrm>
            <a:off x="5683472" y="4487823"/>
            <a:ext cx="2456123" cy="167779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35714" r="18070" b="38644"/>
          <a:stretch/>
        </p:blipFill>
        <p:spPr bwMode="auto">
          <a:xfrm>
            <a:off x="5157216" y="4247797"/>
            <a:ext cx="1052511" cy="4368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4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Thanks!</a:t>
            </a:r>
            <a:endParaRPr lang="en-US" sz="3200" dirty="0"/>
          </a:p>
        </p:txBody>
      </p:sp>
      <p:pic>
        <p:nvPicPr>
          <p:cNvPr id="5124" name="Picture 4" descr="C:\presentazioni e pubblicazioni\IFDT 2011\gelminchi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72" y="5049959"/>
            <a:ext cx="1828528" cy="18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Synthetic Aperture Radar images</a:t>
            </a:r>
            <a:r>
              <a:rPr lang="en-US" dirty="0" smtClean="0"/>
              <a:t>: image characteristics, advantages and limitations;</a:t>
            </a:r>
          </a:p>
          <a:p>
            <a:r>
              <a:rPr lang="en-US" b="1" dirty="0" smtClean="0"/>
              <a:t>InSAR processing</a:t>
            </a:r>
            <a:r>
              <a:rPr lang="en-US" dirty="0" smtClean="0"/>
              <a:t>: from SAR raw data to the maps of displacement</a:t>
            </a:r>
          </a:p>
          <a:p>
            <a:r>
              <a:rPr lang="en-US" b="1" dirty="0" smtClean="0"/>
              <a:t>Seismic source</a:t>
            </a:r>
            <a:r>
              <a:rPr lang="en-US" dirty="0" smtClean="0"/>
              <a:t>: from the  displacement map to the seismic source</a:t>
            </a:r>
          </a:p>
          <a:p>
            <a:r>
              <a:rPr lang="en-US" b="1" dirty="0" smtClean="0"/>
              <a:t>Examples</a:t>
            </a:r>
            <a:r>
              <a:rPr lang="en-US" dirty="0" smtClean="0"/>
              <a:t>: L’Aquila and New Zealand EQ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Aperture Radar images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1968"/>
            <a:ext cx="5319600" cy="485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580112" y="1347322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SAR antenna is an active sensor: a set of microwave pulses is sent toward the Earth and their backscattered echoes are recorded by the same antenna. </a:t>
            </a:r>
            <a:endParaRPr lang="en-US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82" y="2670760"/>
            <a:ext cx="1858540" cy="278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616116" y="5458569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lateral transmission is used to avoid the return of overlapping echoes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79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SAR image characteristics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Imaging is day/night and all-weather </a:t>
            </a:r>
          </a:p>
          <a:p>
            <a:r>
              <a:rPr lang="en-US" sz="2000" dirty="0"/>
              <a:t>High spatial resolution are achieved with the synthetic aperture</a:t>
            </a:r>
          </a:p>
          <a:p>
            <a:r>
              <a:rPr lang="en-US" sz="2000" dirty="0" smtClean="0"/>
              <a:t>Intensity </a:t>
            </a:r>
            <a:r>
              <a:rPr lang="en-US" sz="2000" dirty="0"/>
              <a:t>and </a:t>
            </a:r>
            <a:r>
              <a:rPr lang="en-US" sz="2000" b="1" u="sng" dirty="0"/>
              <a:t>phase</a:t>
            </a:r>
            <a:r>
              <a:rPr lang="en-US" sz="2000" dirty="0"/>
              <a:t> of the backscattered signal are recorded</a:t>
            </a:r>
          </a:p>
          <a:p>
            <a:r>
              <a:rPr lang="en-US" sz="2000" dirty="0" smtClean="0"/>
              <a:t>The </a:t>
            </a:r>
            <a:r>
              <a:rPr lang="en-US" sz="2000" dirty="0" smtClean="0"/>
              <a:t>pixel position is based on the satellite/earth round-trip travel time</a:t>
            </a:r>
          </a:p>
          <a:p>
            <a:r>
              <a:rPr lang="en-US" sz="2000" dirty="0" smtClean="0"/>
              <a:t>Side </a:t>
            </a:r>
            <a:r>
              <a:rPr lang="en-US" sz="2000" dirty="0" smtClean="0"/>
              <a:t>looking results in images with distorted geometry (slant range)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146" name="Picture 2" descr="C:\presentazioni e pubblicazioni\IFDT 2011\Foreshortenin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2905571" cy="21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resentazioni e pubblicazioni\IFDT 2011\shado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08" y="3933056"/>
            <a:ext cx="2893228" cy="21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13534"/>
          <a:stretch/>
        </p:blipFill>
        <p:spPr bwMode="auto">
          <a:xfrm flipH="1">
            <a:off x="6444208" y="3546982"/>
            <a:ext cx="2588484" cy="2393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588224" y="5945241"/>
            <a:ext cx="194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Mt. Etna</a:t>
            </a:r>
            <a:endParaRPr lang="en-US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27584" y="59399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foreshortening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334956" y="59399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layover and shadow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5143417" y="4288451"/>
            <a:ext cx="165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Flight direction</a:t>
            </a:r>
            <a:endParaRPr lang="en-US" dirty="0"/>
          </a:p>
        </p:txBody>
      </p:sp>
      <p:grpSp>
        <p:nvGrpSpPr>
          <p:cNvPr id="11" name="Gruppo 10"/>
          <p:cNvGrpSpPr/>
          <p:nvPr/>
        </p:nvGrpSpPr>
        <p:grpSpPr>
          <a:xfrm>
            <a:off x="5796136" y="3690998"/>
            <a:ext cx="660980" cy="2258282"/>
            <a:chOff x="3463529" y="1484784"/>
            <a:chExt cx="739145" cy="2557806"/>
          </a:xfrm>
        </p:grpSpPr>
        <p:sp>
          <p:nvSpPr>
            <p:cNvPr id="12" name="Freccia a destra 11"/>
            <p:cNvSpPr/>
            <p:nvPr/>
          </p:nvSpPr>
          <p:spPr>
            <a:xfrm rot="16200000">
              <a:off x="2985501" y="2301844"/>
              <a:ext cx="1908214" cy="274094"/>
            </a:xfrm>
            <a:prstGeom prst="rightArrow">
              <a:avLst>
                <a:gd name="adj1" fmla="val 29149"/>
                <a:gd name="adj2" fmla="val 16120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C:\presentazioni e pubblicazioni\IFDT 2011\ers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15795">
              <a:off x="3463529" y="3394830"/>
              <a:ext cx="739145" cy="64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817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Focused SAR image (amplitude)</a:t>
            </a:r>
            <a:endParaRPr lang="en-US" sz="3600" dirty="0"/>
          </a:p>
        </p:txBody>
      </p:sp>
      <p:pic>
        <p:nvPicPr>
          <p:cNvPr id="5123" name="Picture 3" descr="C:\aquila_pre\envisat\tr79\270408_120409\27042008_pw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730019" cy="44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7380312" y="4751856"/>
            <a:ext cx="1440160" cy="1080120"/>
            <a:chOff x="7380312" y="4581128"/>
            <a:chExt cx="1440160" cy="1080120"/>
          </a:xfrm>
        </p:grpSpPr>
        <p:cxnSp>
          <p:nvCxnSpPr>
            <p:cNvPr id="6" name="Connettore 2 5"/>
            <p:cNvCxnSpPr/>
            <p:nvPr/>
          </p:nvCxnSpPr>
          <p:spPr>
            <a:xfrm flipV="1">
              <a:off x="7740352" y="4581128"/>
              <a:ext cx="0" cy="10801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>
              <a:off x="7740352" y="5661248"/>
              <a:ext cx="108012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7956376" y="529191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range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 rot="16200000">
              <a:off x="7096925" y="4936522"/>
              <a:ext cx="936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azimuth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 rot="16200000">
            <a:off x="3064478" y="2128210"/>
            <a:ext cx="165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Flight direction</a:t>
            </a:r>
            <a:endParaRPr lang="en-US" dirty="0"/>
          </a:p>
        </p:txBody>
      </p:sp>
      <p:grpSp>
        <p:nvGrpSpPr>
          <p:cNvPr id="16" name="Gruppo 15"/>
          <p:cNvGrpSpPr/>
          <p:nvPr/>
        </p:nvGrpSpPr>
        <p:grpSpPr>
          <a:xfrm>
            <a:off x="3419872" y="3202163"/>
            <a:ext cx="739145" cy="2557806"/>
            <a:chOff x="3463529" y="1484784"/>
            <a:chExt cx="739145" cy="2557806"/>
          </a:xfrm>
        </p:grpSpPr>
        <p:sp>
          <p:nvSpPr>
            <p:cNvPr id="14" name="Freccia a destra 13"/>
            <p:cNvSpPr/>
            <p:nvPr/>
          </p:nvSpPr>
          <p:spPr>
            <a:xfrm rot="16200000">
              <a:off x="2985501" y="2301844"/>
              <a:ext cx="1908214" cy="274094"/>
            </a:xfrm>
            <a:prstGeom prst="rightArrow">
              <a:avLst>
                <a:gd name="adj1" fmla="val 29149"/>
                <a:gd name="adj2" fmla="val 16120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4" name="Picture 4" descr="C:\presentazioni e pubblicazioni\IFDT 2011\ers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15795">
              <a:off x="3463529" y="3394830"/>
              <a:ext cx="739145" cy="64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asellaDiTesto 16"/>
          <p:cNvSpPr txBox="1"/>
          <p:nvPr/>
        </p:nvSpPr>
        <p:spPr>
          <a:xfrm>
            <a:off x="396722" y="1486585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ENVISAT image (27/04/2008)</a:t>
            </a:r>
          </a:p>
          <a:p>
            <a:r>
              <a:rPr lang="en-US" dirty="0" smtClean="0"/>
              <a:t>C-band (</a:t>
            </a:r>
            <a:r>
              <a:rPr lang="en-US" i="1" dirty="0" smtClean="0">
                <a:latin typeface="Symbol" pitchFamily="18" charset="2"/>
              </a:rPr>
              <a:t>l</a:t>
            </a:r>
            <a:r>
              <a:rPr lang="en-US" dirty="0" smtClean="0"/>
              <a:t> = 5.6 cm)</a:t>
            </a:r>
          </a:p>
          <a:p>
            <a:r>
              <a:rPr lang="en-US" dirty="0" smtClean="0"/>
              <a:t>Abruzzi (Italy) region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28976" y="3417606"/>
            <a:ext cx="3040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Mountains “lay down” toward the SAR antenna. Geometric distortions must be compensated to pass from the range/azimuth geometry (slant range) to the ground-corrected  and geocoded reference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Focused SAR image (phase)</a:t>
            </a:r>
            <a:endParaRPr lang="en-US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644439" y="1521315"/>
            <a:ext cx="3136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single image the phase is “wrapped” and completely uncorrelated between adjacent pixels. Apparently the phase content is not meaningful.</a:t>
            </a:r>
            <a:endParaRPr lang="en-US" dirty="0"/>
          </a:p>
        </p:txBody>
      </p:sp>
      <p:grpSp>
        <p:nvGrpSpPr>
          <p:cNvPr id="3" name="Gruppo 2"/>
          <p:cNvGrpSpPr/>
          <p:nvPr/>
        </p:nvGrpSpPr>
        <p:grpSpPr>
          <a:xfrm>
            <a:off x="-36512" y="1520787"/>
            <a:ext cx="8802130" cy="4860541"/>
            <a:chOff x="-14003" y="1268760"/>
            <a:chExt cx="8802130" cy="4860541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083444"/>
              <a:ext cx="2847975" cy="26765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uppo 14"/>
            <p:cNvGrpSpPr/>
            <p:nvPr/>
          </p:nvGrpSpPr>
          <p:grpSpPr>
            <a:xfrm>
              <a:off x="-14003" y="1268760"/>
              <a:ext cx="5522107" cy="4467852"/>
              <a:chOff x="3419872" y="1484783"/>
              <a:chExt cx="5522107" cy="4467852"/>
            </a:xfrm>
          </p:grpSpPr>
          <p:pic>
            <p:nvPicPr>
              <p:cNvPr id="5" name="Picture 3" descr="C:\aquila_pre\envisat\tr79\270408_120409\27042008_pwr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960" y="1484784"/>
                <a:ext cx="4730019" cy="4467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Gruppo 5"/>
              <p:cNvGrpSpPr/>
              <p:nvPr/>
            </p:nvGrpSpPr>
            <p:grpSpPr>
              <a:xfrm>
                <a:off x="7380312" y="4751856"/>
                <a:ext cx="1440160" cy="1080120"/>
                <a:chOff x="7380312" y="4581128"/>
                <a:chExt cx="1440160" cy="1080120"/>
              </a:xfrm>
            </p:grpSpPr>
            <p:cxnSp>
              <p:nvCxnSpPr>
                <p:cNvPr id="7" name="Connettore 2 6"/>
                <p:cNvCxnSpPr/>
                <p:nvPr/>
              </p:nvCxnSpPr>
              <p:spPr>
                <a:xfrm flipV="1">
                  <a:off x="7740352" y="4581128"/>
                  <a:ext cx="0" cy="1080120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nettore 2 7"/>
                <p:cNvCxnSpPr/>
                <p:nvPr/>
              </p:nvCxnSpPr>
              <p:spPr>
                <a:xfrm>
                  <a:off x="7740352" y="5661248"/>
                  <a:ext cx="1080120" cy="0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CasellaDiTesto 8"/>
                <p:cNvSpPr txBox="1"/>
                <p:nvPr/>
              </p:nvSpPr>
              <p:spPr>
                <a:xfrm>
                  <a:off x="7956376" y="5291916"/>
                  <a:ext cx="792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range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CasellaDiTesto 9"/>
                <p:cNvSpPr txBox="1"/>
                <p:nvPr/>
              </p:nvSpPr>
              <p:spPr>
                <a:xfrm rot="16200000">
                  <a:off x="7096925" y="4936522"/>
                  <a:ext cx="9361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azimuth</a:t>
                  </a:r>
                </a:p>
              </p:txBody>
            </p:sp>
          </p:grpSp>
          <p:sp>
            <p:nvSpPr>
              <p:cNvPr id="11" name="CasellaDiTesto 10"/>
              <p:cNvSpPr txBox="1"/>
              <p:nvPr/>
            </p:nvSpPr>
            <p:spPr>
              <a:xfrm rot="16200000">
                <a:off x="3064478" y="2128210"/>
                <a:ext cx="16561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Flight direction</a:t>
                </a:r>
                <a:endParaRPr lang="en-US" dirty="0"/>
              </a:p>
            </p:txBody>
          </p:sp>
          <p:grpSp>
            <p:nvGrpSpPr>
              <p:cNvPr id="12" name="Gruppo 11"/>
              <p:cNvGrpSpPr/>
              <p:nvPr/>
            </p:nvGrpSpPr>
            <p:grpSpPr>
              <a:xfrm>
                <a:off x="3419872" y="3202163"/>
                <a:ext cx="739145" cy="2557806"/>
                <a:chOff x="3463529" y="1484784"/>
                <a:chExt cx="739145" cy="2557806"/>
              </a:xfrm>
            </p:grpSpPr>
            <p:sp>
              <p:nvSpPr>
                <p:cNvPr id="13" name="Freccia a destra 12"/>
                <p:cNvSpPr/>
                <p:nvPr/>
              </p:nvSpPr>
              <p:spPr>
                <a:xfrm rot="16200000">
                  <a:off x="2985501" y="2301844"/>
                  <a:ext cx="1908214" cy="274094"/>
                </a:xfrm>
                <a:prstGeom prst="rightArrow">
                  <a:avLst>
                    <a:gd name="adj1" fmla="val 29149"/>
                    <a:gd name="adj2" fmla="val 161203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4" descr="C:\presentazioni e pubblicazioni\IFDT 2011\ers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015795">
                  <a:off x="3463529" y="3394830"/>
                  <a:ext cx="739145" cy="6477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Rettangolo 15"/>
            <p:cNvSpPr/>
            <p:nvPr/>
          </p:nvSpPr>
          <p:spPr>
            <a:xfrm>
              <a:off x="4905486" y="3717032"/>
              <a:ext cx="242578" cy="2465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Connettore 1 17"/>
            <p:cNvCxnSpPr/>
            <p:nvPr/>
          </p:nvCxnSpPr>
          <p:spPr>
            <a:xfrm flipV="1">
              <a:off x="5148064" y="3083444"/>
              <a:ext cx="792088" cy="633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5148064" y="3963604"/>
              <a:ext cx="792088" cy="17963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/>
                <p:cNvSpPr txBox="1"/>
                <p:nvPr/>
              </p:nvSpPr>
              <p:spPr>
                <a:xfrm>
                  <a:off x="6548659" y="5759969"/>
                  <a:ext cx="1678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&lt;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𝝋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&lt;+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𝝅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3" name="CasellaDiTesto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8659" y="5759969"/>
                  <a:ext cx="1678665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303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radar phase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60675"/>
            <a:ext cx="2847975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presentazioni e pubblicazioni\IFDT 2011\scattering_center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8" y="2348880"/>
            <a:ext cx="251142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presentazioni e pubblicazioni\IFDT 2011\er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7656">
            <a:off x="199137" y="1366232"/>
            <a:ext cx="1065657" cy="9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76398" y="529645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Centers of signal scattering in a single ground cell</a:t>
            </a:r>
            <a:endParaRPr lang="en-US" dirty="0"/>
          </a:p>
        </p:txBody>
      </p:sp>
      <p:sp>
        <p:nvSpPr>
          <p:cNvPr id="6" name="Freccia a destra 5"/>
          <p:cNvSpPr/>
          <p:nvPr/>
        </p:nvSpPr>
        <p:spPr>
          <a:xfrm>
            <a:off x="2991647" y="3441782"/>
            <a:ext cx="296887" cy="399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2843809" y="5288557"/>
            <a:ext cx="2961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the scattering centers contribute to the composition of the phase backscattered to the antenna</a:t>
            </a:r>
            <a:endParaRPr lang="en-US" dirty="0"/>
          </a:p>
        </p:txBody>
      </p:sp>
      <p:sp>
        <p:nvSpPr>
          <p:cNvPr id="16" name="Freccia a destra 15"/>
          <p:cNvSpPr/>
          <p:nvPr/>
        </p:nvSpPr>
        <p:spPr>
          <a:xfrm>
            <a:off x="5471740" y="3441782"/>
            <a:ext cx="296887" cy="399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5926410" y="529645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content of a single SAR image</a:t>
            </a:r>
            <a:endParaRPr lang="en-US" dirty="0"/>
          </a:p>
        </p:txBody>
      </p:sp>
      <p:grpSp>
        <p:nvGrpSpPr>
          <p:cNvPr id="7182" name="Gruppo 7181"/>
          <p:cNvGrpSpPr/>
          <p:nvPr/>
        </p:nvGrpSpPr>
        <p:grpSpPr>
          <a:xfrm>
            <a:off x="3189785" y="2872953"/>
            <a:ext cx="2281955" cy="1752813"/>
            <a:chOff x="3298157" y="1619508"/>
            <a:chExt cx="2281955" cy="1752813"/>
          </a:xfrm>
        </p:grpSpPr>
        <p:sp>
          <p:nvSpPr>
            <p:cNvPr id="28" name="Arco 27"/>
            <p:cNvSpPr/>
            <p:nvPr/>
          </p:nvSpPr>
          <p:spPr>
            <a:xfrm>
              <a:off x="3298157" y="2457921"/>
              <a:ext cx="914400" cy="914400"/>
            </a:xfrm>
            <a:prstGeom prst="arc">
              <a:avLst>
                <a:gd name="adj1" fmla="val 19041493"/>
                <a:gd name="adj2" fmla="val 20484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81" name="Gruppo 7180"/>
            <p:cNvGrpSpPr/>
            <p:nvPr/>
          </p:nvGrpSpPr>
          <p:grpSpPr>
            <a:xfrm>
              <a:off x="3491880" y="1619508"/>
              <a:ext cx="2088232" cy="1567998"/>
              <a:chOff x="3491880" y="1619508"/>
              <a:chExt cx="2088232" cy="1567998"/>
            </a:xfrm>
          </p:grpSpPr>
          <p:cxnSp>
            <p:nvCxnSpPr>
              <p:cNvPr id="9" name="Connettore 2 8"/>
              <p:cNvCxnSpPr/>
              <p:nvPr/>
            </p:nvCxnSpPr>
            <p:spPr>
              <a:xfrm>
                <a:off x="3491880" y="2884345"/>
                <a:ext cx="158417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2 13"/>
              <p:cNvCxnSpPr/>
              <p:nvPr/>
            </p:nvCxnSpPr>
            <p:spPr>
              <a:xfrm flipV="1">
                <a:off x="3851920" y="1923577"/>
                <a:ext cx="0" cy="126392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/>
              <p:nvPr/>
            </p:nvCxnSpPr>
            <p:spPr>
              <a:xfrm>
                <a:off x="3851920" y="2884345"/>
                <a:ext cx="216024" cy="184615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2 16"/>
              <p:cNvCxnSpPr/>
              <p:nvPr/>
            </p:nvCxnSpPr>
            <p:spPr>
              <a:xfrm flipV="1">
                <a:off x="4067944" y="2761282"/>
                <a:ext cx="720080" cy="307678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/>
              <p:cNvCxnSpPr/>
              <p:nvPr/>
            </p:nvCxnSpPr>
            <p:spPr>
              <a:xfrm flipH="1" flipV="1">
                <a:off x="4499992" y="2276872"/>
                <a:ext cx="288032" cy="48441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/>
              <p:cNvCxnSpPr/>
              <p:nvPr/>
            </p:nvCxnSpPr>
            <p:spPr>
              <a:xfrm flipH="1" flipV="1">
                <a:off x="4283968" y="2132857"/>
                <a:ext cx="216024" cy="144015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/>
              <p:cNvCxnSpPr/>
              <p:nvPr/>
            </p:nvCxnSpPr>
            <p:spPr>
              <a:xfrm>
                <a:off x="4139952" y="2276872"/>
                <a:ext cx="288032" cy="137242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/>
              <p:nvPr/>
            </p:nvCxnSpPr>
            <p:spPr>
              <a:xfrm flipV="1">
                <a:off x="3851920" y="2414114"/>
                <a:ext cx="576064" cy="47023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sellaDiTesto 25"/>
              <p:cNvSpPr txBox="1"/>
              <p:nvPr/>
            </p:nvSpPr>
            <p:spPr>
              <a:xfrm>
                <a:off x="5031557" y="2699628"/>
                <a:ext cx="548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Re</a:t>
                </a:r>
                <a:endParaRPr lang="en-US" dirty="0"/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>
                <a:off x="3648647" y="1619508"/>
                <a:ext cx="5639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Im</a:t>
                </a:r>
                <a:endParaRPr lang="en-US" dirty="0"/>
              </a:p>
            </p:txBody>
          </p:sp>
          <p:cxnSp>
            <p:nvCxnSpPr>
              <p:cNvPr id="7179" name="Connettore 2 7178"/>
              <p:cNvCxnSpPr/>
              <p:nvPr/>
            </p:nvCxnSpPr>
            <p:spPr>
              <a:xfrm flipH="1">
                <a:off x="4139952" y="2132857"/>
                <a:ext cx="144016" cy="144015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80" name="CasellaDiTesto 7179"/>
              <p:cNvSpPr txBox="1"/>
              <p:nvPr/>
            </p:nvSpPr>
            <p:spPr>
              <a:xfrm>
                <a:off x="4337974" y="2483604"/>
                <a:ext cx="3240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latin typeface="Symbol" pitchFamily="18" charset="2"/>
                  </a:rPr>
                  <a:t>j</a:t>
                </a:r>
                <a:endParaRPr lang="en-US" sz="2000" i="1" dirty="0">
                  <a:latin typeface="Symbol" pitchFamily="18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019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displacement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125184" y="3308791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1</a:t>
            </a:r>
            <a:r>
              <a:rPr lang="en-US" dirty="0" smtClean="0"/>
              <a:t> satellite at time </a:t>
            </a:r>
            <a:r>
              <a:rPr lang="en-US" i="1" dirty="0" smtClean="0"/>
              <a:t>t</a:t>
            </a:r>
            <a:r>
              <a:rPr lang="en-US" i="1" baseline="-25000" dirty="0" smtClean="0"/>
              <a:t>1</a:t>
            </a:r>
          </a:p>
          <a:p>
            <a:r>
              <a:rPr lang="en-US" dirty="0" smtClean="0"/>
              <a:t>S</a:t>
            </a:r>
            <a:r>
              <a:rPr lang="en-US" baseline="-25000" dirty="0" smtClean="0"/>
              <a:t>2</a:t>
            </a:r>
            <a:r>
              <a:rPr lang="en-US" dirty="0" smtClean="0"/>
              <a:t> satellite at time </a:t>
            </a:r>
            <a:r>
              <a:rPr lang="en-US" i="1" dirty="0" smtClean="0"/>
              <a:t>t</a:t>
            </a:r>
            <a:r>
              <a:rPr lang="en-US" i="1" baseline="-25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b="1" dirty="0"/>
              <a:t>S</a:t>
            </a:r>
            <a:r>
              <a:rPr lang="en-US" b="1" dirty="0" smtClean="0"/>
              <a:t>atellites are supposed to acquire images from the same position</a:t>
            </a:r>
            <a:endParaRPr lang="en-US" b="1" i="1" baseline="-25000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5125184" y="4687976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If scattering centers in a pixel are stable</a:t>
            </a:r>
            <a:r>
              <a:rPr lang="en-US" dirty="0" smtClean="0"/>
              <a:t>, the phase difference is only due to the change in the antenna/pixel distance, the </a:t>
            </a:r>
            <a:r>
              <a:rPr lang="en-US" b="1" dirty="0" smtClean="0"/>
              <a:t>line-of-sight</a:t>
            </a:r>
            <a:r>
              <a:rPr lang="en-US" dirty="0" smtClean="0"/>
              <a:t> direction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148064" y="2289881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wo images are acquired at times </a:t>
            </a:r>
            <a:r>
              <a:rPr lang="en-US" i="1" dirty="0" smtClean="0"/>
              <a:t>t</a:t>
            </a:r>
            <a:r>
              <a:rPr lang="en-US" i="1" baseline="-25000" dirty="0" smtClean="0"/>
              <a:t>1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t</a:t>
            </a:r>
            <a:r>
              <a:rPr lang="en-US" i="1" baseline="-25000" dirty="0" smtClean="0"/>
              <a:t>2</a:t>
            </a:r>
            <a:r>
              <a:rPr lang="en-US" dirty="0" smtClean="0"/>
              <a:t>, encompassing a ground deformation.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126876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phase content of a single image is of no practical use, the comparison between the phase change across two images acquired at different times can be representative of the surface </a:t>
            </a:r>
            <a:r>
              <a:rPr lang="en-US" b="1" dirty="0" smtClean="0"/>
              <a:t>topography</a:t>
            </a:r>
            <a:r>
              <a:rPr lang="en-US" dirty="0" smtClean="0"/>
              <a:t> and/or the </a:t>
            </a:r>
            <a:r>
              <a:rPr lang="en-US" b="1" dirty="0" smtClean="0"/>
              <a:t>ground displacement:</a:t>
            </a:r>
            <a:endParaRPr lang="en-US" b="1" dirty="0"/>
          </a:p>
        </p:txBody>
      </p:sp>
      <p:pic>
        <p:nvPicPr>
          <p:cNvPr id="1027" name="Picture 3" descr="C:\presentazioni e pubblicazioni\IFDT 2011\ground_displace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8" y="1988840"/>
            <a:ext cx="4725876" cy="43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6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886</Words>
  <Application>Microsoft Office PowerPoint</Application>
  <PresentationFormat>Presentazione su schermo (4:3)</PresentationFormat>
  <Paragraphs>173</Paragraphs>
  <Slides>23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5" baseType="lpstr">
      <vt:lpstr>Tema di Office</vt:lpstr>
      <vt:lpstr>Equazione</vt:lpstr>
      <vt:lpstr>Presentazione standard di PowerPoint</vt:lpstr>
      <vt:lpstr>A bit of history</vt:lpstr>
      <vt:lpstr>Presentation outline</vt:lpstr>
      <vt:lpstr>Synthetic Aperture Radar images</vt:lpstr>
      <vt:lpstr>SAR image characteristics</vt:lpstr>
      <vt:lpstr>Focused SAR image (amplitude)</vt:lpstr>
      <vt:lpstr>Focused SAR image (phase)</vt:lpstr>
      <vt:lpstr>The radar phase</vt:lpstr>
      <vt:lpstr>Ground displacement</vt:lpstr>
      <vt:lpstr>From theory to real world</vt:lpstr>
      <vt:lpstr>InSAR processing</vt:lpstr>
      <vt:lpstr>Interferogram generation</vt:lpstr>
      <vt:lpstr>Differential interferogram</vt:lpstr>
      <vt:lpstr>Phase Unwrapping</vt:lpstr>
      <vt:lpstr>Ground resolution and accuracy</vt:lpstr>
      <vt:lpstr>InSAR application field</vt:lpstr>
      <vt:lpstr>The seismic source model</vt:lpstr>
      <vt:lpstr>InSAR data modeling</vt:lpstr>
      <vt:lpstr>The L’Aquila earthquake </vt:lpstr>
      <vt:lpstr>The New Zealand sequence</vt:lpstr>
      <vt:lpstr>InSAR maps of the Darfield EQ</vt:lpstr>
      <vt:lpstr>A complex fault system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Simone</dc:creator>
  <cp:lastModifiedBy>Simone</cp:lastModifiedBy>
  <cp:revision>94</cp:revision>
  <dcterms:created xsi:type="dcterms:W3CDTF">2011-11-23T11:38:21Z</dcterms:created>
  <dcterms:modified xsi:type="dcterms:W3CDTF">2011-11-27T15:27:17Z</dcterms:modified>
</cp:coreProperties>
</file>