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67" r:id="rId3"/>
    <p:sldId id="283" r:id="rId4"/>
    <p:sldId id="259" r:id="rId5"/>
    <p:sldId id="331" r:id="rId6"/>
    <p:sldId id="288" r:id="rId7"/>
    <p:sldId id="289" r:id="rId8"/>
    <p:sldId id="290" r:id="rId9"/>
    <p:sldId id="291" r:id="rId10"/>
    <p:sldId id="320" r:id="rId11"/>
    <p:sldId id="284" r:id="rId12"/>
    <p:sldId id="293" r:id="rId13"/>
    <p:sldId id="286" r:id="rId14"/>
    <p:sldId id="287" r:id="rId15"/>
    <p:sldId id="294" r:id="rId16"/>
    <p:sldId id="322" r:id="rId17"/>
    <p:sldId id="295" r:id="rId18"/>
    <p:sldId id="285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9" r:id="rId31"/>
    <p:sldId id="310" r:id="rId32"/>
    <p:sldId id="323" r:id="rId33"/>
    <p:sldId id="324" r:id="rId34"/>
    <p:sldId id="325" r:id="rId35"/>
    <p:sldId id="329" r:id="rId36"/>
    <p:sldId id="311" r:id="rId37"/>
    <p:sldId id="326" r:id="rId38"/>
    <p:sldId id="327" r:id="rId39"/>
    <p:sldId id="328" r:id="rId40"/>
    <p:sldId id="314" r:id="rId41"/>
    <p:sldId id="315" r:id="rId42"/>
    <p:sldId id="316" r:id="rId43"/>
    <p:sldId id="317" r:id="rId44"/>
    <p:sldId id="318" r:id="rId45"/>
    <p:sldId id="319" r:id="rId46"/>
    <p:sldId id="321" r:id="rId47"/>
    <p:sldId id="274" r:id="rId4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F17C4-A486-42B8-878B-151F26A927D3}" type="datetimeFigureOut">
              <a:rPr lang="it-IT" smtClean="0"/>
              <a:pPr/>
              <a:t>28/11/2011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328BF-6D22-4850-82C3-41B4EBFDCD1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5889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328BF-6D22-4850-82C3-41B4EBFDCD17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30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92C2-136C-40C8-8823-E05107FCAD19}" type="datetimeFigureOut">
              <a:rPr lang="it-IT" smtClean="0"/>
              <a:pPr/>
              <a:t>28/11/2011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3EC2-5138-40FB-B283-278804A0609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92C2-136C-40C8-8823-E05107FCAD19}" type="datetimeFigureOut">
              <a:rPr lang="it-IT" smtClean="0"/>
              <a:pPr/>
              <a:t>28/11/2011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3EC2-5138-40FB-B283-278804A0609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92C2-136C-40C8-8823-E05107FCAD19}" type="datetimeFigureOut">
              <a:rPr lang="it-IT" smtClean="0"/>
              <a:pPr/>
              <a:t>28/11/2011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3EC2-5138-40FB-B283-278804A0609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6572296" cy="58259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76886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</p:txBody>
      </p:sp>
      <p:pic>
        <p:nvPicPr>
          <p:cNvPr id="7" name="Picture 3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214290"/>
            <a:ext cx="1214446" cy="625624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l="2480" t="5882" r="83153" b="13235"/>
          <a:stretch>
            <a:fillRect/>
          </a:stretch>
        </p:blipFill>
        <p:spPr bwMode="auto">
          <a:xfrm>
            <a:off x="142844" y="142852"/>
            <a:ext cx="92869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sellaDiTesto 8"/>
          <p:cNvSpPr txBox="1"/>
          <p:nvPr userDrawn="1"/>
        </p:nvSpPr>
        <p:spPr>
          <a:xfrm>
            <a:off x="428596" y="6286520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pelizzo@dei.unipd.it</a:t>
            </a:r>
            <a:endParaRPr lang="it-IT" sz="14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92C2-136C-40C8-8823-E05107FCAD19}" type="datetimeFigureOut">
              <a:rPr lang="it-IT" smtClean="0"/>
              <a:pPr/>
              <a:t>28/11/2011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3EC2-5138-40FB-B283-278804A0609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92C2-136C-40C8-8823-E05107FCAD19}" type="datetimeFigureOut">
              <a:rPr lang="it-IT" smtClean="0"/>
              <a:pPr/>
              <a:t>28/11/2011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3EC2-5138-40FB-B283-278804A0609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92C2-136C-40C8-8823-E05107FCAD19}" type="datetimeFigureOut">
              <a:rPr lang="it-IT" smtClean="0"/>
              <a:pPr/>
              <a:t>28/11/2011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3EC2-5138-40FB-B283-278804A0609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92C2-136C-40C8-8823-E05107FCAD19}" type="datetimeFigureOut">
              <a:rPr lang="it-IT" smtClean="0"/>
              <a:pPr/>
              <a:t>28/11/2011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3EC2-5138-40FB-B283-278804A0609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92C2-136C-40C8-8823-E05107FCAD19}" type="datetimeFigureOut">
              <a:rPr lang="it-IT" smtClean="0"/>
              <a:pPr/>
              <a:t>28/11/2011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3EC2-5138-40FB-B283-278804A0609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92C2-136C-40C8-8823-E05107FCAD19}" type="datetimeFigureOut">
              <a:rPr lang="it-IT" smtClean="0"/>
              <a:pPr/>
              <a:t>28/11/2011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3EC2-5138-40FB-B283-278804A0609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92C2-136C-40C8-8823-E05107FCAD19}" type="datetimeFigureOut">
              <a:rPr lang="it-IT" smtClean="0"/>
              <a:pPr/>
              <a:t>28/11/2011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3EC2-5138-40FB-B283-278804A0609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592C2-136C-40C8-8823-E05107FCAD19}" type="datetimeFigureOut">
              <a:rPr lang="it-IT" smtClean="0"/>
              <a:pPr/>
              <a:t>28/11/2011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93EC2-5138-40FB-B283-278804A0609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genda.infn.it/contributionDisplay.py?contribId=36&amp;sessionId=5&amp;confId=3325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http://www.cnr.it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www.euvlitho.com/2010/2010%20EUV%20Source%20Workshop%20Proceedings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7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50429" y="1916832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Multilayer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coatings and their use in spectroscopic applications</a:t>
            </a: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06622" y="3717032"/>
            <a:ext cx="7060013" cy="3093494"/>
          </a:xfrm>
        </p:spPr>
        <p:txBody>
          <a:bodyPr>
            <a:noAutofit/>
          </a:bodyPr>
          <a:lstStyle/>
          <a:p>
            <a:r>
              <a:rPr lang="it-IT" sz="1800" dirty="0" smtClean="0">
                <a:solidFill>
                  <a:schemeClr val="tx1"/>
                </a:solidFill>
              </a:rPr>
              <a:t>Maria Guglielmina </a:t>
            </a:r>
            <a:r>
              <a:rPr lang="it-IT" sz="1800" dirty="0" err="1" smtClean="0">
                <a:solidFill>
                  <a:schemeClr val="tx1"/>
                </a:solidFill>
              </a:rPr>
              <a:t>Pelizzo</a:t>
            </a:r>
            <a:r>
              <a:rPr lang="it-IT" sz="1800" dirty="0" smtClean="0">
                <a:solidFill>
                  <a:schemeClr val="tx1"/>
                </a:solidFill>
              </a:rPr>
              <a:t>, A.J. Corso, P. </a:t>
            </a:r>
            <a:r>
              <a:rPr lang="it-IT" sz="1800" dirty="0" err="1" smtClean="0">
                <a:solidFill>
                  <a:schemeClr val="tx1"/>
                </a:solidFill>
              </a:rPr>
              <a:t>Zuppella</a:t>
            </a:r>
            <a:r>
              <a:rPr lang="it-IT" sz="1800" dirty="0" smtClean="0">
                <a:solidFill>
                  <a:schemeClr val="tx1"/>
                </a:solidFill>
              </a:rPr>
              <a:t>, P. Nicolosi</a:t>
            </a:r>
          </a:p>
          <a:p>
            <a:endParaRPr lang="it-IT" sz="1800" dirty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National Research Council of Italy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Institute for Photonics and Nanotechnologies, Lab. LUXOR</a:t>
            </a:r>
          </a:p>
          <a:p>
            <a:r>
              <a:rPr lang="en-US" sz="1800" dirty="0" err="1" smtClean="0">
                <a:solidFill>
                  <a:schemeClr val="tx1"/>
                </a:solidFill>
              </a:rPr>
              <a:t>Padova</a:t>
            </a:r>
            <a:endParaRPr lang="en-US" sz="1800" dirty="0" smtClean="0">
              <a:solidFill>
                <a:schemeClr val="tx1"/>
              </a:solidFill>
            </a:endParaRP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2nd International Conference Frontiers in Diagnostic Technologies 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28-30 </a:t>
            </a:r>
            <a:r>
              <a:rPr lang="en-US" sz="1400" dirty="0" err="1" smtClean="0">
                <a:solidFill>
                  <a:schemeClr val="tx1"/>
                </a:solidFill>
              </a:rPr>
              <a:t>Novembre</a:t>
            </a:r>
            <a:r>
              <a:rPr lang="en-US" sz="1400" dirty="0" smtClean="0">
                <a:solidFill>
                  <a:schemeClr val="tx1"/>
                </a:solidFill>
              </a:rPr>
              <a:t> 2011</a:t>
            </a:r>
            <a:endParaRPr lang="en-US" sz="1400" dirty="0">
              <a:solidFill>
                <a:schemeClr val="tx1"/>
              </a:solidFill>
            </a:endParaRP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 smtClean="0">
              <a:solidFill>
                <a:schemeClr val="tx1"/>
              </a:solidFill>
            </a:endParaRPr>
          </a:p>
        </p:txBody>
      </p:sp>
      <p:pic>
        <p:nvPicPr>
          <p:cNvPr id="8" name="Picture 7" descr="Logo_CN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3525"/>
            <a:ext cx="42497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http://www.poliba.it/ricerca/trasforma/images/logocnr-if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3653"/>
            <a:ext cx="705270" cy="97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263525"/>
            <a:ext cx="1214446" cy="625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On-going</a:t>
            </a:r>
            <a:r>
              <a:rPr lang="it-IT" dirty="0" smtClean="0"/>
              <a:t> </a:t>
            </a:r>
            <a:r>
              <a:rPr lang="it-IT" dirty="0" err="1" smtClean="0"/>
              <a:t>projects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357298"/>
            <a:ext cx="4714908" cy="4768865"/>
          </a:xfrm>
        </p:spPr>
        <p:txBody>
          <a:bodyPr/>
          <a:lstStyle/>
          <a:p>
            <a:endParaRPr lang="it-IT" dirty="0" smtClean="0"/>
          </a:p>
          <a:p>
            <a:r>
              <a:rPr lang="it-IT" dirty="0" err="1" smtClean="0"/>
              <a:t>Developement</a:t>
            </a:r>
            <a:r>
              <a:rPr lang="it-IT" dirty="0" smtClean="0"/>
              <a:t> of </a:t>
            </a:r>
            <a:r>
              <a:rPr lang="it-IT" dirty="0" err="1" smtClean="0"/>
              <a:t>multilayer</a:t>
            </a:r>
            <a:r>
              <a:rPr lang="it-IT" dirty="0" smtClean="0"/>
              <a:t> </a:t>
            </a:r>
            <a:r>
              <a:rPr lang="it-IT" dirty="0" err="1" smtClean="0"/>
              <a:t>mirrors</a:t>
            </a:r>
            <a:r>
              <a:rPr lang="it-IT" dirty="0" smtClean="0"/>
              <a:t> for METIS </a:t>
            </a:r>
            <a:r>
              <a:rPr lang="it-IT" dirty="0" err="1" smtClean="0"/>
              <a:t>coronagraph</a:t>
            </a:r>
            <a:r>
              <a:rPr lang="it-IT" dirty="0" smtClean="0"/>
              <a:t> on </a:t>
            </a:r>
            <a:r>
              <a:rPr lang="it-IT" dirty="0" err="1" smtClean="0"/>
              <a:t>board</a:t>
            </a:r>
            <a:r>
              <a:rPr lang="it-IT" dirty="0" smtClean="0"/>
              <a:t> of Solar </a:t>
            </a:r>
            <a:r>
              <a:rPr lang="it-IT" dirty="0" err="1" smtClean="0"/>
              <a:t>Orbiter</a:t>
            </a:r>
            <a:r>
              <a:rPr lang="it-IT" dirty="0" smtClean="0"/>
              <a:t> ESA </a:t>
            </a:r>
            <a:r>
              <a:rPr lang="it-IT" dirty="0" err="1" smtClean="0"/>
              <a:t>mission</a:t>
            </a: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 smtClean="0"/>
          </a:p>
          <a:p>
            <a:r>
              <a:rPr lang="it-IT" dirty="0" err="1" smtClean="0"/>
              <a:t>Developement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multilayer</a:t>
            </a:r>
            <a:r>
              <a:rPr lang="it-IT" dirty="0" smtClean="0"/>
              <a:t> </a:t>
            </a:r>
            <a:r>
              <a:rPr lang="it-IT" dirty="0" err="1" smtClean="0"/>
              <a:t>mirrors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Free Electron Laser </a:t>
            </a:r>
            <a:r>
              <a:rPr lang="it-IT" dirty="0" err="1" smtClean="0"/>
              <a:t>applications</a:t>
            </a:r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pPr>
              <a:buNone/>
            </a:pPr>
            <a:endParaRPr lang="it-IT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161998"/>
            <a:ext cx="2071702" cy="248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 descr="http://www.elettra.trieste.it/FERMI/index.php?n=Main.HomePage&amp;action=download&amp;upname=ElettraampFERMI_Sept_2010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791234"/>
            <a:ext cx="3857620" cy="25667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48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4588" y="3933056"/>
            <a:ext cx="69627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Development of ML for FERMI@ELETTRA</a:t>
            </a:r>
            <a:endParaRPr lang="it-IT" dirty="0"/>
          </a:p>
        </p:txBody>
      </p:sp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4932040" y="3494723"/>
            <a:ext cx="1439863" cy="24479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6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3123429" cy="213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4355976" y="1556792"/>
            <a:ext cx="4572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err="1"/>
              <a:t>Developement</a:t>
            </a:r>
            <a:r>
              <a:rPr lang="it-IT" dirty="0"/>
              <a:t> of </a:t>
            </a:r>
            <a:r>
              <a:rPr lang="it-IT" dirty="0" err="1"/>
              <a:t>multilayer</a:t>
            </a:r>
            <a:r>
              <a:rPr lang="it-IT" dirty="0"/>
              <a:t> </a:t>
            </a:r>
            <a:r>
              <a:rPr lang="it-IT" dirty="0" err="1"/>
              <a:t>mirrors</a:t>
            </a:r>
            <a:r>
              <a:rPr lang="it-IT" dirty="0"/>
              <a:t> for Free Electron Laser </a:t>
            </a:r>
            <a:r>
              <a:rPr lang="it-IT" dirty="0" err="1" smtClean="0"/>
              <a:t>applications</a:t>
            </a:r>
            <a:endParaRPr lang="it-IT" dirty="0" smtClean="0"/>
          </a:p>
          <a:p>
            <a:endParaRPr lang="it-I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 smtClean="0"/>
              <a:t>Activity </a:t>
            </a:r>
            <a:r>
              <a:rPr lang="it-IT" sz="1600" dirty="0" err="1"/>
              <a:t>carried</a:t>
            </a:r>
            <a:r>
              <a:rPr lang="it-IT" sz="1600" dirty="0"/>
              <a:t> on in a </a:t>
            </a:r>
            <a:r>
              <a:rPr lang="it-IT" sz="1600" dirty="0" err="1"/>
              <a:t>collaboration</a:t>
            </a:r>
            <a:r>
              <a:rPr lang="it-IT" sz="1600" dirty="0"/>
              <a:t> </a:t>
            </a:r>
            <a:r>
              <a:rPr lang="it-IT" sz="1600" dirty="0" err="1"/>
              <a:t>framework</a:t>
            </a:r>
            <a:r>
              <a:rPr lang="it-IT" sz="1600" dirty="0"/>
              <a:t> with </a:t>
            </a:r>
            <a:r>
              <a:rPr lang="it-IT" sz="1600" dirty="0" smtClean="0"/>
              <a:t>FERMI@ELETTRA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 err="1" smtClean="0"/>
              <a:t>Funded</a:t>
            </a:r>
            <a:r>
              <a:rPr lang="it-IT" sz="1600" dirty="0" smtClean="0"/>
              <a:t> </a:t>
            </a:r>
            <a:r>
              <a:rPr lang="it-IT" sz="1600" dirty="0"/>
              <a:t>by FONDAZIONE CARIPARO,  </a:t>
            </a:r>
            <a:r>
              <a:rPr lang="it-IT" sz="1600" dirty="0" err="1"/>
              <a:t>Research</a:t>
            </a:r>
            <a:r>
              <a:rPr lang="it-IT" sz="1600" dirty="0"/>
              <a:t> Project 2009-2010 </a:t>
            </a:r>
          </a:p>
        </p:txBody>
      </p:sp>
    </p:spTree>
    <p:extLst>
      <p:ext uri="{BB962C8B-B14F-4D97-AF65-F5344CB8AC3E}">
        <p14:creationId xmlns:p14="http://schemas.microsoft.com/office/powerpoint/2010/main" val="273654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Why</a:t>
            </a:r>
            <a:r>
              <a:rPr lang="it-IT" dirty="0" smtClean="0"/>
              <a:t> </a:t>
            </a:r>
            <a:r>
              <a:rPr lang="it-IT" dirty="0" err="1" smtClean="0"/>
              <a:t>multilayers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9006" y="1015092"/>
            <a:ext cx="8229600" cy="4768865"/>
          </a:xfrm>
        </p:spPr>
        <p:txBody>
          <a:bodyPr>
            <a:normAutofit/>
          </a:bodyPr>
          <a:lstStyle/>
          <a:p>
            <a:r>
              <a:rPr lang="en-GB" sz="1400" dirty="0" smtClean="0">
                <a:latin typeface="Arial" pitchFamily="34" charset="0"/>
              </a:rPr>
              <a:t>High Gain Harmonics Generation provide a more compact and fully temporally coherent source, control of pulse length and control of spectral parameters.</a:t>
            </a:r>
          </a:p>
          <a:p>
            <a:r>
              <a:rPr lang="en-GB" sz="1400" dirty="0" smtClean="0">
                <a:latin typeface="Arial" pitchFamily="34" charset="0"/>
              </a:rPr>
              <a:t>Thanks to the filter properties, ML can use for selecting proper harmonic, without affecting temporal shape of the beam </a:t>
            </a:r>
            <a:endParaRPr lang="en-GB" sz="1400" dirty="0">
              <a:latin typeface="Arial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3200400" cy="314801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71600" y="5805264"/>
            <a:ext cx="223224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GB" sz="1400" dirty="0">
                <a:latin typeface="Arial" pitchFamily="34" charset="0"/>
              </a:rPr>
              <a:t>Li-</a:t>
            </a:r>
            <a:r>
              <a:rPr lang="en-GB" sz="1400" dirty="0" err="1">
                <a:latin typeface="Arial" pitchFamily="34" charset="0"/>
              </a:rPr>
              <a:t>Hua</a:t>
            </a:r>
            <a:r>
              <a:rPr lang="en-GB" sz="1400" dirty="0">
                <a:latin typeface="Arial" pitchFamily="34" charset="0"/>
              </a:rPr>
              <a:t> </a:t>
            </a:r>
            <a:r>
              <a:rPr lang="en-GB" sz="1400" dirty="0" smtClean="0">
                <a:latin typeface="Arial" pitchFamily="34" charset="0"/>
              </a:rPr>
              <a:t>Yu    DUV-FEL</a:t>
            </a:r>
            <a:endParaRPr lang="en-GB" sz="1400" dirty="0">
              <a:latin typeface="Arial" pitchFamily="34" charset="0"/>
            </a:endParaRPr>
          </a:p>
        </p:txBody>
      </p:sp>
      <p:pic>
        <p:nvPicPr>
          <p:cNvPr id="7" name="Immagine 6"/>
          <p:cNvPicPr/>
          <p:nvPr/>
        </p:nvPicPr>
        <p:blipFill>
          <a:blip r:embed="rId3" cstate="print"/>
          <a:srcRect l="18132" t="44606" r="15953" b="14419"/>
          <a:stretch>
            <a:fillRect/>
          </a:stretch>
        </p:blipFill>
        <p:spPr bwMode="auto">
          <a:xfrm>
            <a:off x="5252804" y="2003881"/>
            <a:ext cx="2406650" cy="112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/>
              <p:cNvSpPr/>
              <p:nvPr/>
            </p:nvSpPr>
            <p:spPr>
              <a:xfrm>
                <a:off x="5552644" y="3164095"/>
                <a:ext cx="1806970" cy="3166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s</m:t>
                          </m:r>
                        </m:sub>
                      </m:sSub>
                      <m:r>
                        <a:rPr lang="en-US" sz="140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400">
                          <a:latin typeface="Cambria Math"/>
                        </a:rPr>
                        <m:t>ω</m:t>
                      </m:r>
                      <m:r>
                        <a:rPr lang="en-US" sz="1400">
                          <a:latin typeface="Cambria Math"/>
                        </a:rPr>
                        <m:t>)=</m:t>
                      </m:r>
                      <m:d>
                        <m:dPr>
                          <m:begChr m:val="|"/>
                          <m:endChr m:val="|"/>
                          <m:ctrlPr>
                            <a:rPr lang="it-IT" sz="1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s</m:t>
                              </m:r>
                            </m:sub>
                          </m:sSub>
                          <m:r>
                            <a:rPr lang="en-US" sz="1400"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ω</m:t>
                          </m:r>
                          <m:r>
                            <a:rPr lang="en-US" sz="1400">
                              <a:latin typeface="Cambria Math"/>
                            </a:rPr>
                            <m:t>)</m:t>
                          </m:r>
                        </m:e>
                      </m:d>
                      <m:sSup>
                        <m:sSupPr>
                          <m:ctrlPr>
                            <a:rPr lang="it-IT" sz="14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e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ϕ</m:t>
                          </m:r>
                          <m:r>
                            <a:rPr lang="en-US" sz="1400"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ω</m:t>
                          </m:r>
                          <m:r>
                            <a:rPr lang="en-US" sz="1400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644" y="3164095"/>
                <a:ext cx="1806970" cy="316690"/>
              </a:xfrm>
              <a:prstGeom prst="rect">
                <a:avLst/>
              </a:prstGeom>
              <a:blipFill rotWithShape="1"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/>
              <p:cNvSpPr/>
              <p:nvPr/>
            </p:nvSpPr>
            <p:spPr>
              <a:xfrm>
                <a:off x="4466098" y="3495742"/>
                <a:ext cx="4457650" cy="490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>
                          <a:latin typeface="Cambria Math"/>
                        </a:rPr>
                        <m:t>ϕ</m:t>
                      </m:r>
                      <m:d>
                        <m:dPr>
                          <m:ctrlPr>
                            <a:rPr lang="it-IT" sz="1200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200">
                              <a:latin typeface="Cambria Math"/>
                            </a:rPr>
                            <m:t>ω</m:t>
                          </m:r>
                        </m:e>
                      </m:d>
                      <m:r>
                        <a:rPr lang="en-US" sz="1200">
                          <a:latin typeface="Cambria Math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sz="1200">
                          <a:latin typeface="Cambria Math"/>
                        </a:rPr>
                        <m:t>ϕ</m:t>
                      </m:r>
                      <m:d>
                        <m:dPr>
                          <m:ctrlPr>
                            <a:rPr lang="it-IT" sz="12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1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120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120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it-IT" sz="12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200">
                              <a:latin typeface="Cambria Math"/>
                            </a:rPr>
                            <m:t>ϕ</m:t>
                          </m:r>
                        </m:e>
                        <m:sup>
                          <m:r>
                            <a:rPr lang="en-US" sz="1200" i="1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it-IT" sz="12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1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120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it-IT" sz="1200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200">
                              <a:latin typeface="Cambria Math"/>
                            </a:rPr>
                            <m:t>ω</m:t>
                          </m:r>
                          <m:r>
                            <a:rPr lang="en-US" sz="12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1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120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120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it-IT" sz="12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1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/>
                                </a:rPr>
                                <m:t>ϕ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/>
                                </a:rPr>
                                <m:t>′′</m:t>
                              </m:r>
                            </m:sup>
                          </m:sSup>
                          <m:d>
                            <m:dPr>
                              <m:ctrlPr>
                                <a:rPr lang="it-IT" sz="12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latin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sz="12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it-IT" sz="1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200">
                                  <a:latin typeface="Cambria Math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/>
                                </a:rPr>
                                <m:t>ω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latin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sz="12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20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2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20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1200"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it-IT" sz="1200" dirty="0"/>
              </a:p>
            </p:txBody>
          </p:sp>
        </mc:Choice>
        <mc:Fallback xmlns="">
          <p:sp>
            <p:nvSpPr>
              <p:cNvPr id="9" name="Rettango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098" y="3495742"/>
                <a:ext cx="4457650" cy="49096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/>
              <p:cNvSpPr/>
              <p:nvPr/>
            </p:nvSpPr>
            <p:spPr>
              <a:xfrm>
                <a:off x="4466098" y="3972794"/>
                <a:ext cx="4572000" cy="107324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285750" lvl="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>
                        <a:latin typeface="Cambria Math"/>
                      </a:rPr>
                      <m:t>ϕ</m:t>
                    </m:r>
                    <m:d>
                      <m:dPr>
                        <m:ctrlPr>
                          <a:rPr lang="it-IT" sz="1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200">
                                <a:latin typeface="Cambria Math"/>
                              </a:rPr>
                              <m:t>ω</m:t>
                            </m:r>
                          </m:e>
                          <m:sub>
                            <m:r>
                              <a:rPr lang="en-US" sz="120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200" dirty="0"/>
                  <a:t> represents the intrinsic phase shift, and therefore does not have any effect on the pulse</a:t>
                </a:r>
                <a:endParaRPr lang="it-IT" sz="1200" dirty="0"/>
              </a:p>
              <a:p>
                <a:pPr marL="285750" lvl="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it-IT" sz="12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200">
                            <a:latin typeface="Cambria Math"/>
                          </a:rPr>
                          <m:t>ϕ</m:t>
                        </m:r>
                      </m:e>
                      <m:sup>
                        <m:r>
                          <a:rPr lang="en-US" sz="12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it-IT" sz="1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200">
                                <a:latin typeface="Cambria Math"/>
                              </a:rPr>
                              <m:t>ω</m:t>
                            </m:r>
                          </m:e>
                          <m:sub>
                            <m:r>
                              <a:rPr lang="en-US" sz="120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200" dirty="0"/>
                  <a:t> represents the group delay</a:t>
                </a:r>
                <a:endParaRPr lang="it-IT" sz="1200" dirty="0"/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it-IT" sz="12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200">
                            <a:latin typeface="Cambria Math"/>
                          </a:rPr>
                          <m:t>ϕ</m:t>
                        </m:r>
                      </m:e>
                      <m:sup>
                        <m:r>
                          <a:rPr lang="en-US" sz="1200" i="1">
                            <a:latin typeface="Cambria Math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it-IT" sz="1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200">
                                <a:latin typeface="Cambria Math"/>
                              </a:rPr>
                              <m:t>ω</m:t>
                            </m:r>
                          </m:e>
                          <m:sub>
                            <m:r>
                              <a:rPr lang="en-US" sz="120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1200">
                        <a:latin typeface="Cambria Math"/>
                      </a:rPr>
                      <m:t> </m:t>
                    </m:r>
                  </m:oMath>
                </a14:m>
                <a:r>
                  <a:rPr lang="en-US" sz="1200" dirty="0"/>
                  <a:t> represents the phase chirping, which can effect the pulse </a:t>
                </a:r>
                <a:r>
                  <a:rPr lang="en-US" sz="1200" dirty="0" smtClean="0"/>
                  <a:t>shape</a:t>
                </a:r>
                <a:endParaRPr lang="it-IT" sz="1200" dirty="0"/>
              </a:p>
            </p:txBody>
          </p:sp>
        </mc:Choice>
        <mc:Fallback xmlns="">
          <p:sp>
            <p:nvSpPr>
              <p:cNvPr id="10" name="Rettango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098" y="3972794"/>
                <a:ext cx="4572000" cy="1073243"/>
              </a:xfrm>
              <a:prstGeom prst="rect">
                <a:avLst/>
              </a:prstGeom>
              <a:blipFill rotWithShape="1">
                <a:blip r:embed="rId6"/>
                <a:stretch>
                  <a:fillRect r="-400" b="-397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10"/>
              <p:cNvSpPr/>
              <p:nvPr/>
            </p:nvSpPr>
            <p:spPr>
              <a:xfrm>
                <a:off x="5252804" y="5046037"/>
                <a:ext cx="2369751" cy="627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14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ϕ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it-IT" sz="1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140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1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dϕ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dω</m:t>
                          </m:r>
                        </m:den>
                      </m:f>
                      <m:r>
                        <a:rPr lang="en-US" sz="1400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it-IT" sz="14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⌋"/>
                              <m:ctrlPr>
                                <a:rPr lang="it-IT" sz="14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1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it-IT" sz="1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it-IT" sz="1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400">
                                              <a:latin typeface="Cambria Math"/>
                                            </a:rPr>
                                            <m:t>λ</m:t>
                                          </m:r>
                                        </m:e>
                                        <m:sub>
                                          <m:r>
                                            <a:rPr lang="en-US" sz="140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sz="1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4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/>
                                    </a:rPr>
                                    <m:t>πc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it-IT" sz="1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/>
                                    </a:rPr>
                                    <m:t>dϕ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/>
                                    </a:rPr>
                                    <m:t>dλ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it-IT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sz="140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11" name="Rettango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804" y="5046037"/>
                <a:ext cx="2369751" cy="62728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/>
              <p:cNvSpPr/>
              <p:nvPr/>
            </p:nvSpPr>
            <p:spPr>
              <a:xfrm>
                <a:off x="4170128" y="5712917"/>
                <a:ext cx="475361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200" dirty="0" smtClean="0"/>
                  <a:t>For Mo/Si </a:t>
                </a:r>
                <a:r>
                  <a:rPr lang="en-US" sz="1200" dirty="0"/>
                  <a:t>multilayer optimized for 20 nm third harmonics reflection at 45° incidence angle, </a:t>
                </a:r>
                <a:r>
                  <a:rPr lang="en-US" sz="1200" dirty="0" smtClean="0"/>
                  <a:t>for an impulse </a:t>
                </a:r>
                <a:r>
                  <a:rPr lang="en-US" sz="1200" dirty="0"/>
                  <a:t>of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>
                        <a:latin typeface="Cambria Math"/>
                      </a:rPr>
                      <m:t>Δτ</m:t>
                    </m:r>
                  </m:oMath>
                </a14:m>
                <a:r>
                  <a:rPr lang="en-US" sz="1200" dirty="0"/>
                  <a:t> =100 </a:t>
                </a:r>
                <a:r>
                  <a:rPr lang="en-US" sz="1200" dirty="0" err="1"/>
                  <a:t>fs</a:t>
                </a:r>
                <a:r>
                  <a:rPr lang="en-US" sz="1200" dirty="0"/>
                  <a:t> duration, </a:t>
                </a:r>
                <a:r>
                  <a:rPr lang="en-US" sz="1200" dirty="0" smtClean="0"/>
                  <a:t>a </a:t>
                </a:r>
                <a:r>
                  <a:rPr lang="en-US" sz="1200" dirty="0"/>
                  <a:t>delay time of 0.3 </a:t>
                </a:r>
                <a:r>
                  <a:rPr lang="en-US" sz="1200" dirty="0" err="1"/>
                  <a:t>fs</a:t>
                </a:r>
                <a:r>
                  <a:rPr lang="en-US" sz="1200" dirty="0"/>
                  <a:t>; in case of four ML mirrors reflections, the delay time is around 1% of the pulse duration</a:t>
                </a:r>
                <a:endParaRPr lang="it-IT" sz="1200" dirty="0"/>
              </a:p>
            </p:txBody>
          </p:sp>
        </mc:Choice>
        <mc:Fallback xmlns="">
          <p:sp>
            <p:nvSpPr>
              <p:cNvPr id="12" name="Rettango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128" y="5712917"/>
                <a:ext cx="4753619" cy="830997"/>
              </a:xfrm>
              <a:prstGeom prst="rect">
                <a:avLst/>
              </a:prstGeom>
              <a:blipFill rotWithShape="1">
                <a:blip r:embed="rId8"/>
                <a:stretch>
                  <a:fillRect r="-128" b="-51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374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FERMI@ELETTRA Delay line </a:t>
            </a:r>
            <a:r>
              <a:rPr lang="it-IT" sz="2400" dirty="0" err="1" smtClean="0"/>
              <a:t>scheme</a:t>
            </a:r>
            <a:r>
              <a:rPr lang="it-IT" sz="2400" dirty="0" smtClean="0"/>
              <a:t> 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3380" y="1060499"/>
            <a:ext cx="8229600" cy="4768865"/>
          </a:xfrm>
        </p:spPr>
        <p:txBody>
          <a:bodyPr>
            <a:normAutofit/>
          </a:bodyPr>
          <a:lstStyle/>
          <a:p>
            <a:r>
              <a:rPr lang="it-IT" sz="1600" dirty="0" smtClean="0"/>
              <a:t>Application to: </a:t>
            </a:r>
            <a:r>
              <a:rPr lang="it-IT" sz="1600" dirty="0" err="1" smtClean="0"/>
              <a:t>DiProI</a:t>
            </a:r>
            <a:r>
              <a:rPr lang="it-IT" sz="1600" dirty="0" smtClean="0"/>
              <a:t>, LDM, Timer </a:t>
            </a:r>
            <a:r>
              <a:rPr lang="it-IT" sz="1600" dirty="0" err="1" smtClean="0"/>
              <a:t>beamline</a:t>
            </a:r>
            <a:endParaRPr lang="it-IT" sz="1600" dirty="0" smtClean="0"/>
          </a:p>
          <a:p>
            <a:r>
              <a:rPr lang="it-IT" sz="1600" dirty="0" err="1" smtClean="0"/>
              <a:t>Key</a:t>
            </a:r>
            <a:r>
              <a:rPr lang="it-IT" sz="1600" dirty="0" smtClean="0"/>
              <a:t> </a:t>
            </a:r>
            <a:r>
              <a:rPr lang="it-IT" sz="1600" dirty="0" err="1" smtClean="0"/>
              <a:t>third</a:t>
            </a:r>
            <a:r>
              <a:rPr lang="it-IT" sz="1600" dirty="0" smtClean="0"/>
              <a:t> </a:t>
            </a:r>
            <a:r>
              <a:rPr lang="it-IT" sz="1600" dirty="0" err="1" smtClean="0"/>
              <a:t>harmonics</a:t>
            </a:r>
            <a:r>
              <a:rPr lang="it-IT" sz="1600" dirty="0" smtClean="0"/>
              <a:t> </a:t>
            </a:r>
            <a:r>
              <a:rPr lang="it-IT" sz="1600" dirty="0" err="1" smtClean="0"/>
              <a:t>wavelength</a:t>
            </a:r>
            <a:r>
              <a:rPr lang="it-IT" sz="1600" dirty="0" smtClean="0"/>
              <a:t>: 6.7 nm, 13.5 nm, 16 nm, 21 nm</a:t>
            </a:r>
            <a:endParaRPr lang="it-IT" sz="1600" dirty="0"/>
          </a:p>
          <a:p>
            <a:r>
              <a:rPr lang="it-IT" sz="1600" dirty="0" err="1" smtClean="0"/>
              <a:t>Multilayer</a:t>
            </a:r>
            <a:r>
              <a:rPr lang="it-IT" sz="1600" dirty="0" smtClean="0"/>
              <a:t> with high </a:t>
            </a:r>
            <a:r>
              <a:rPr lang="it-IT" sz="1600" dirty="0" err="1" smtClean="0"/>
              <a:t>efficiency</a:t>
            </a:r>
            <a:r>
              <a:rPr lang="it-IT" sz="1600" dirty="0" smtClean="0"/>
              <a:t> </a:t>
            </a:r>
            <a:r>
              <a:rPr lang="it-IT" sz="1600" dirty="0" err="1" smtClean="0"/>
              <a:t>at</a:t>
            </a:r>
            <a:r>
              <a:rPr lang="it-IT" sz="1600" dirty="0" smtClean="0"/>
              <a:t> the </a:t>
            </a:r>
            <a:r>
              <a:rPr lang="it-IT" sz="1600" dirty="0" err="1" smtClean="0"/>
              <a:t>working</a:t>
            </a:r>
            <a:r>
              <a:rPr lang="it-IT" sz="1600" dirty="0" smtClean="0"/>
              <a:t> </a:t>
            </a:r>
            <a:r>
              <a:rPr lang="it-IT" sz="1600" dirty="0" err="1" smtClean="0"/>
              <a:t>wavelength</a:t>
            </a:r>
            <a:r>
              <a:rPr lang="it-IT" sz="1600" dirty="0" smtClean="0"/>
              <a:t> (s </a:t>
            </a:r>
            <a:r>
              <a:rPr lang="it-IT" sz="1600" dirty="0" err="1" smtClean="0"/>
              <a:t>polarization</a:t>
            </a:r>
            <a:r>
              <a:rPr lang="it-IT" sz="1600" dirty="0" smtClean="0"/>
              <a:t>)</a:t>
            </a:r>
          </a:p>
          <a:p>
            <a:r>
              <a:rPr lang="it-IT" sz="1600" dirty="0" err="1" smtClean="0"/>
              <a:t>Multilayer</a:t>
            </a:r>
            <a:r>
              <a:rPr lang="it-IT" sz="1600" dirty="0" smtClean="0"/>
              <a:t> with high </a:t>
            </a:r>
            <a:endParaRPr lang="it-IT" sz="16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635" y="1963713"/>
            <a:ext cx="1419029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568180" y="5229200"/>
            <a:ext cx="41802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+mj-lt"/>
              </a:rPr>
              <a:t>Pulse delay: </a:t>
            </a:r>
          </a:p>
          <a:p>
            <a:r>
              <a:rPr lang="en-US" sz="1600" dirty="0" smtClean="0">
                <a:latin typeface="+mj-lt"/>
              </a:rPr>
              <a:t>-</a:t>
            </a:r>
            <a:r>
              <a:rPr lang="en-US" sz="1600" dirty="0">
                <a:latin typeface="+mj-lt"/>
              </a:rPr>
              <a:t>1 </a:t>
            </a:r>
            <a:r>
              <a:rPr lang="en-US" sz="1600" dirty="0" err="1">
                <a:latin typeface="+mj-lt"/>
              </a:rPr>
              <a:t>ps</a:t>
            </a:r>
            <a:r>
              <a:rPr lang="en-US" sz="1600" dirty="0">
                <a:latin typeface="+mj-lt"/>
              </a:rPr>
              <a:t> &lt; </a:t>
            </a:r>
            <a:r>
              <a:rPr lang="en-US" sz="1600" dirty="0">
                <a:latin typeface="+mj-lt"/>
                <a:sym typeface="Symbol" pitchFamily="18" charset="2"/>
              </a:rPr>
              <a:t></a:t>
            </a:r>
            <a:r>
              <a:rPr lang="en-US" sz="1600" dirty="0">
                <a:latin typeface="+mj-lt"/>
              </a:rPr>
              <a:t>t &lt; 15 </a:t>
            </a:r>
            <a:r>
              <a:rPr lang="en-US" sz="1600" dirty="0" err="1">
                <a:latin typeface="+mj-lt"/>
              </a:rPr>
              <a:t>ps</a:t>
            </a:r>
            <a:r>
              <a:rPr lang="en-US" sz="1600" dirty="0">
                <a:latin typeface="+mj-lt"/>
              </a:rPr>
              <a:t> without multilayers (achromatic no polarizing dependent)</a:t>
            </a:r>
          </a:p>
          <a:p>
            <a:r>
              <a:rPr lang="en-US" sz="1600" dirty="0">
                <a:latin typeface="+mj-lt"/>
                <a:sym typeface="Symbol" pitchFamily="18" charset="2"/>
              </a:rPr>
              <a:t></a:t>
            </a:r>
            <a:r>
              <a:rPr lang="en-US" sz="1600" dirty="0">
                <a:latin typeface="+mj-lt"/>
              </a:rPr>
              <a:t>t up to 1 ns with multilayer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9229" y="2780928"/>
            <a:ext cx="6975139" cy="212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678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err="1" smtClean="0"/>
              <a:t>Structures</a:t>
            </a:r>
            <a:r>
              <a:rPr lang="it-IT" sz="2400" dirty="0" smtClean="0"/>
              <a:t> for 6.7 nm </a:t>
            </a:r>
            <a:r>
              <a:rPr lang="it-IT" sz="2400" dirty="0" err="1" smtClean="0"/>
              <a:t>third</a:t>
            </a:r>
            <a:r>
              <a:rPr lang="it-IT" sz="2400" dirty="0" smtClean="0"/>
              <a:t> </a:t>
            </a:r>
            <a:r>
              <a:rPr lang="it-IT" sz="2400" dirty="0" err="1" smtClean="0"/>
              <a:t>harmonic</a:t>
            </a:r>
            <a:r>
              <a:rPr lang="it-IT" sz="2400" dirty="0" smtClean="0"/>
              <a:t> </a:t>
            </a:r>
            <a:r>
              <a:rPr lang="it-IT" sz="2400" dirty="0" err="1" smtClean="0"/>
              <a:t>selection</a:t>
            </a:r>
            <a:endParaRPr lang="it-IT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289675" cy="493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37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Experimental</a:t>
            </a:r>
            <a:r>
              <a:rPr lang="it-IT" dirty="0" smtClean="0"/>
              <a:t> </a:t>
            </a:r>
            <a:r>
              <a:rPr lang="it-IT" dirty="0" err="1" smtClean="0"/>
              <a:t>results</a:t>
            </a: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6527"/>
          <a:stretch/>
        </p:blipFill>
        <p:spPr bwMode="auto">
          <a:xfrm>
            <a:off x="619125" y="4509120"/>
            <a:ext cx="4162426" cy="119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19" y="1052736"/>
            <a:ext cx="459590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Immagin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911" y="1052736"/>
            <a:ext cx="3906692" cy="268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Immagine 2" descr="Descrizione: C:\Alain\Pubblicazioni\2011\PdB4C\Gradi45_all_log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" t="8369" r="10748" b="3523"/>
          <a:stretch>
            <a:fillRect/>
          </a:stretch>
        </p:blipFill>
        <p:spPr bwMode="auto">
          <a:xfrm>
            <a:off x="4855429" y="3861048"/>
            <a:ext cx="3701353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6156176" y="764704"/>
            <a:ext cx="1661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ELETTRA- BEAR </a:t>
            </a:r>
          </a:p>
        </p:txBody>
      </p:sp>
      <p:sp>
        <p:nvSpPr>
          <p:cNvPr id="8" name="Rettangolo 7"/>
          <p:cNvSpPr/>
          <p:nvPr/>
        </p:nvSpPr>
        <p:spPr>
          <a:xfrm>
            <a:off x="5658924" y="1484784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45°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5900075" y="4138672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45°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1797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New </a:t>
            </a:r>
            <a:r>
              <a:rPr lang="it-IT" dirty="0" err="1" smtClean="0"/>
              <a:t>Frontier</a:t>
            </a:r>
            <a:r>
              <a:rPr lang="it-IT" dirty="0" smtClean="0"/>
              <a:t> EUV </a:t>
            </a:r>
            <a:r>
              <a:rPr lang="it-IT" dirty="0" err="1" smtClean="0"/>
              <a:t>photolithography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1400" dirty="0" smtClean="0"/>
              <a:t>From </a:t>
            </a:r>
            <a:r>
              <a:rPr lang="it-IT" sz="1400" dirty="0" err="1"/>
              <a:t>Takamitsu</a:t>
            </a:r>
            <a:r>
              <a:rPr lang="it-IT" sz="1400" dirty="0"/>
              <a:t> </a:t>
            </a:r>
            <a:r>
              <a:rPr lang="it-IT" sz="1400" dirty="0" err="1" smtClean="0"/>
              <a:t>Otsuka</a:t>
            </a:r>
            <a:r>
              <a:rPr lang="it-IT" sz="1400" dirty="0" smtClean="0"/>
              <a:t>, </a:t>
            </a:r>
            <a:r>
              <a:rPr lang="it-IT" sz="1400" dirty="0"/>
              <a:t>Deirdre </a:t>
            </a:r>
            <a:r>
              <a:rPr lang="it-IT" sz="1400" dirty="0" err="1" smtClean="0"/>
              <a:t>Kilbane</a:t>
            </a:r>
            <a:r>
              <a:rPr lang="it-IT" sz="1400" dirty="0" smtClean="0"/>
              <a:t>, </a:t>
            </a:r>
            <a:r>
              <a:rPr lang="it-IT" sz="1400" dirty="0"/>
              <a:t>John </a:t>
            </a:r>
            <a:r>
              <a:rPr lang="it-IT" sz="1400" dirty="0" smtClean="0"/>
              <a:t>White, </a:t>
            </a:r>
            <a:r>
              <a:rPr lang="it-IT" sz="1400" dirty="0" err="1"/>
              <a:t>Noboru</a:t>
            </a:r>
            <a:r>
              <a:rPr lang="it-IT" sz="1400" dirty="0"/>
              <a:t> </a:t>
            </a:r>
            <a:r>
              <a:rPr lang="it-IT" sz="1400" dirty="0" err="1" smtClean="0"/>
              <a:t>Yugami</a:t>
            </a:r>
            <a:r>
              <a:rPr lang="it-IT" sz="1400" dirty="0" smtClean="0"/>
              <a:t>, </a:t>
            </a:r>
            <a:r>
              <a:rPr lang="it-IT" sz="1400" dirty="0" err="1" smtClean="0"/>
              <a:t>Weihua</a:t>
            </a:r>
            <a:r>
              <a:rPr lang="it-IT" sz="1400" dirty="0" smtClean="0"/>
              <a:t> Jiang, </a:t>
            </a:r>
            <a:r>
              <a:rPr lang="it-IT" sz="1400" dirty="0"/>
              <a:t>Akira </a:t>
            </a:r>
            <a:r>
              <a:rPr lang="it-IT" sz="1400" dirty="0" err="1" smtClean="0"/>
              <a:t>Endo</a:t>
            </a:r>
            <a:r>
              <a:rPr lang="it-IT" sz="1400" dirty="0" smtClean="0"/>
              <a:t>, </a:t>
            </a:r>
            <a:r>
              <a:rPr lang="it-IT" sz="1400" dirty="0" err="1" smtClean="0"/>
              <a:t>Padraig</a:t>
            </a:r>
            <a:r>
              <a:rPr lang="it-IT" sz="1400" dirty="0" smtClean="0"/>
              <a:t> </a:t>
            </a:r>
            <a:r>
              <a:rPr lang="it-IT" sz="1400" dirty="0" err="1" smtClean="0"/>
              <a:t>Dunne</a:t>
            </a:r>
            <a:r>
              <a:rPr lang="it-IT" sz="1400" dirty="0" smtClean="0"/>
              <a:t>, </a:t>
            </a:r>
            <a:r>
              <a:rPr lang="it-IT" sz="1400" dirty="0"/>
              <a:t>and Gerry </a:t>
            </a:r>
            <a:r>
              <a:rPr lang="it-IT" sz="1400" dirty="0" err="1" smtClean="0"/>
              <a:t>O'Sullivan</a:t>
            </a:r>
            <a:r>
              <a:rPr lang="it-IT" sz="1400" dirty="0" smtClean="0"/>
              <a:t>, </a:t>
            </a:r>
            <a:r>
              <a:rPr lang="en-US" sz="1400" dirty="0"/>
              <a:t>Rare-earth Plasma Extreme Ultraviolet Sources at 6.5-6.7 nm for Next Generation Semiconductor </a:t>
            </a:r>
            <a:r>
              <a:rPr lang="en-US" sz="1400" dirty="0" smtClean="0"/>
              <a:t>Lithography, </a:t>
            </a:r>
            <a:r>
              <a:rPr lang="en-US" sz="1400" dirty="0" err="1" smtClean="0"/>
              <a:t>EUVLitho</a:t>
            </a:r>
            <a:r>
              <a:rPr lang="en-US" sz="1400" dirty="0"/>
              <a:t> 2010, </a:t>
            </a:r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www.euvlitho.com/2010/2010%20EUV%20Source%20Workshop%20Proceedings.pdf</a:t>
            </a:r>
            <a:r>
              <a:rPr lang="en-US" sz="1400" dirty="0" smtClean="0"/>
              <a:t>:</a:t>
            </a:r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Our goal: apply the ML concept design developed at 13.5 nm to 6.7 nm, using aperiodic design and the new ML structure obtained.</a:t>
            </a:r>
            <a:endParaRPr lang="it-IT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20888"/>
            <a:ext cx="3168352" cy="159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magine 8"/>
          <p:cNvPicPr/>
          <p:nvPr/>
        </p:nvPicPr>
        <p:blipFill rotWithShape="1">
          <a:blip r:embed="rId4"/>
          <a:srcRect l="24927" t="41828" r="25543" b="16897"/>
          <a:stretch/>
        </p:blipFill>
        <p:spPr bwMode="auto">
          <a:xfrm>
            <a:off x="4613125" y="2420888"/>
            <a:ext cx="3281884" cy="15934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Immagin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653136"/>
            <a:ext cx="2587813" cy="1955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5436096" y="4869160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10°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16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Damage</a:t>
            </a:r>
            <a:r>
              <a:rPr lang="it-IT" dirty="0" smtClean="0"/>
              <a:t> of </a:t>
            </a:r>
            <a:r>
              <a:rPr lang="it-IT" dirty="0" err="1" smtClean="0"/>
              <a:t>MLs</a:t>
            </a:r>
            <a:r>
              <a:rPr lang="it-IT" dirty="0" smtClean="0"/>
              <a:t> by EUV high </a:t>
            </a:r>
            <a:r>
              <a:rPr lang="it-IT" dirty="0" err="1" smtClean="0"/>
              <a:t>energy</a:t>
            </a:r>
            <a:r>
              <a:rPr lang="it-IT" dirty="0" smtClean="0"/>
              <a:t> short </a:t>
            </a:r>
            <a:r>
              <a:rPr lang="it-IT" dirty="0" err="1" smtClean="0"/>
              <a:t>pulses</a:t>
            </a:r>
            <a:endParaRPr lang="it-IT" dirty="0"/>
          </a:p>
        </p:txBody>
      </p:sp>
      <p:pic>
        <p:nvPicPr>
          <p:cNvPr id="7172" name="Immagin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05" y="1772816"/>
            <a:ext cx="4467994" cy="251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44" descr="Descrizione: Aufbau mit Schwarzschild Zylinderlins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5" y="4437112"/>
            <a:ext cx="4419268" cy="223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319366" y="5671751"/>
            <a:ext cx="5052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Fig.5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871700" y="878761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Collaboration with Laser-</a:t>
            </a:r>
            <a:r>
              <a:rPr lang="it-IT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Laboratorium</a:t>
            </a:r>
            <a:r>
              <a:rPr lang="it-IT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it-IT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lang="it-IT" dirty="0">
                <a:ea typeface="Calibri" pitchFamily="34" charset="0"/>
                <a:cs typeface="Times New Roman" pitchFamily="18" charset="0"/>
              </a:rPr>
              <a:t>ö</a:t>
            </a:r>
            <a:r>
              <a:rPr lang="it-IT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ttingen </a:t>
            </a:r>
            <a:r>
              <a:rPr lang="it-IT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e.V</a:t>
            </a:r>
            <a:r>
              <a:rPr lang="it-IT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(K. Mann, F. </a:t>
            </a:r>
            <a:r>
              <a:rPr lang="it-IT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Barusky</a:t>
            </a:r>
            <a:r>
              <a:rPr lang="it-IT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7" name="Picture 9" descr="02_PdMo(SiMo) 100x maxInt withoutZ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205" y="1916832"/>
            <a:ext cx="1926269" cy="144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01_PdMo(SiMo) 20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633" y="1916832"/>
            <a:ext cx="1907607" cy="142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5019600" y="3429000"/>
            <a:ext cx="36472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Image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microscope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showing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surface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of an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Mo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/Si ML +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capping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layer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damaged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by E=2-6 J/cm^2, # of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pulses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: 1 to 10 </a:t>
            </a:r>
            <a:endParaRPr lang="it-IT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98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New </a:t>
            </a:r>
            <a:r>
              <a:rPr lang="it-IT" dirty="0" err="1" smtClean="0"/>
              <a:t>optical</a:t>
            </a:r>
            <a:r>
              <a:rPr lang="it-IT" dirty="0" smtClean="0"/>
              <a:t> </a:t>
            </a:r>
            <a:r>
              <a:rPr lang="it-IT" dirty="0" err="1" smtClean="0"/>
              <a:t>configuration</a:t>
            </a:r>
            <a:r>
              <a:rPr lang="it-IT" dirty="0" smtClean="0"/>
              <a:t> for </a:t>
            </a:r>
            <a:r>
              <a:rPr lang="it-IT" dirty="0" err="1" smtClean="0"/>
              <a:t>polarization</a:t>
            </a:r>
            <a:r>
              <a:rPr lang="it-IT" dirty="0" smtClean="0"/>
              <a:t> state control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5426410" y="1861354"/>
                <a:ext cx="2808312" cy="77555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𝑆𝑁𝑅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𝑀𝐿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8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26410" y="1861354"/>
                <a:ext cx="2808312" cy="77555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/>
          <p:cNvPicPr/>
          <p:nvPr/>
        </p:nvPicPr>
        <p:blipFill>
          <a:blip r:embed="rId3" cstate="print"/>
          <a:srcRect l="11353" t="22614" r="2488" b="10996"/>
          <a:stretch>
            <a:fillRect/>
          </a:stretch>
        </p:blipFill>
        <p:spPr bwMode="auto">
          <a:xfrm>
            <a:off x="539552" y="2060848"/>
            <a:ext cx="4371449" cy="271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C:\Documents and Settings\corsoadmin\Desktop\polarizzatore\untitled.tif"/>
          <p:cNvPicPr/>
          <p:nvPr/>
        </p:nvPicPr>
        <p:blipFill>
          <a:blip r:embed="rId4" cstate="print"/>
          <a:srcRect r="5734" b="8335"/>
          <a:stretch>
            <a:fillRect/>
          </a:stretch>
        </p:blipFill>
        <p:spPr bwMode="auto">
          <a:xfrm>
            <a:off x="4716016" y="2636912"/>
            <a:ext cx="42291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/>
              <p:cNvSpPr/>
              <p:nvPr/>
            </p:nvSpPr>
            <p:spPr>
              <a:xfrm>
                <a:off x="6315777" y="1124744"/>
                <a:ext cx="1029577" cy="7195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Ρ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Rettango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777" y="1124744"/>
                <a:ext cx="1029577" cy="71955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140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Framework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284" y="980728"/>
            <a:ext cx="6704995" cy="1872208"/>
          </a:xfrm>
        </p:spPr>
        <p:txBody>
          <a:bodyPr>
            <a:noAutofit/>
          </a:bodyPr>
          <a:lstStyle/>
          <a:p>
            <a:pPr algn="just"/>
            <a:r>
              <a:rPr lang="en-US" sz="1400" dirty="0">
                <a:latin typeface="+mj-lt"/>
                <a:ea typeface="+mj-ea"/>
                <a:cs typeface="+mj-cs"/>
              </a:rPr>
              <a:t>METIS, THE MULTI ELEMENT TELESCOPE FOR IMAGING AND SPECTROSCOPY for the SOLAR ORBITER </a:t>
            </a:r>
            <a:r>
              <a:rPr lang="en-US" sz="1400" dirty="0" smtClean="0">
                <a:latin typeface="+mj-lt"/>
                <a:ea typeface="+mj-ea"/>
                <a:cs typeface="+mj-cs"/>
              </a:rPr>
              <a:t>MISSION (</a:t>
            </a:r>
            <a:r>
              <a:rPr lang="it-IT" sz="1400" dirty="0" smtClean="0"/>
              <a:t>PI</a:t>
            </a:r>
            <a:r>
              <a:rPr lang="it-IT" sz="1400" dirty="0"/>
              <a:t>: E. Antonucci, </a:t>
            </a:r>
            <a:r>
              <a:rPr lang="it-IT" sz="1400" dirty="0" smtClean="0"/>
              <a:t>INAF Osservatorio </a:t>
            </a:r>
            <a:r>
              <a:rPr lang="it-IT" sz="1400" dirty="0"/>
              <a:t>Astronomico </a:t>
            </a:r>
            <a:r>
              <a:rPr lang="it-IT" sz="1400" dirty="0" smtClean="0"/>
              <a:t>Torino)</a:t>
            </a:r>
            <a:endParaRPr lang="en-US" sz="1400" dirty="0">
              <a:latin typeface="+mj-lt"/>
              <a:ea typeface="+mj-ea"/>
              <a:cs typeface="+mj-cs"/>
            </a:endParaRPr>
          </a:p>
          <a:p>
            <a:pPr lvl="2" algn="just"/>
            <a:endParaRPr lang="it-IT" sz="1400" dirty="0">
              <a:latin typeface="+mj-lt"/>
              <a:ea typeface="+mj-ea"/>
              <a:cs typeface="+mj-cs"/>
            </a:endParaRPr>
          </a:p>
          <a:p>
            <a:pPr algn="just"/>
            <a:r>
              <a:rPr lang="it-IT" sz="1400" dirty="0">
                <a:latin typeface="+mj-lt"/>
                <a:ea typeface="+mj-ea"/>
                <a:cs typeface="+mj-cs"/>
              </a:rPr>
              <a:t>SCORE </a:t>
            </a:r>
            <a:r>
              <a:rPr lang="it-IT" sz="1400" dirty="0" err="1">
                <a:latin typeface="+mj-lt"/>
                <a:ea typeface="+mj-ea"/>
                <a:cs typeface="+mj-cs"/>
              </a:rPr>
              <a:t>Sounding</a:t>
            </a:r>
            <a:r>
              <a:rPr lang="it-IT" sz="1400" dirty="0">
                <a:latin typeface="+mj-lt"/>
                <a:ea typeface="+mj-ea"/>
                <a:cs typeface="+mj-cs"/>
              </a:rPr>
              <a:t> </a:t>
            </a:r>
            <a:r>
              <a:rPr lang="it-IT" sz="1400" dirty="0" err="1">
                <a:latin typeface="+mj-lt"/>
                <a:ea typeface="+mj-ea"/>
                <a:cs typeface="+mj-cs"/>
              </a:rPr>
              <a:t>rocket</a:t>
            </a:r>
            <a:r>
              <a:rPr lang="it-IT" sz="1400" dirty="0">
                <a:latin typeface="+mj-lt"/>
                <a:ea typeface="+mj-ea"/>
                <a:cs typeface="+mj-cs"/>
              </a:rPr>
              <a:t> – </a:t>
            </a:r>
            <a:r>
              <a:rPr lang="it-IT" sz="1400" dirty="0" smtClean="0">
                <a:latin typeface="+mj-lt"/>
                <a:ea typeface="+mj-ea"/>
                <a:cs typeface="+mj-cs"/>
              </a:rPr>
              <a:t>METIS </a:t>
            </a:r>
            <a:r>
              <a:rPr lang="it-IT" sz="1400" dirty="0" err="1" smtClean="0">
                <a:latin typeface="+mj-lt"/>
                <a:ea typeface="+mj-ea"/>
                <a:cs typeface="+mj-cs"/>
              </a:rPr>
              <a:t>Coronagraph</a:t>
            </a:r>
            <a:r>
              <a:rPr lang="it-IT" sz="1400" dirty="0" smtClean="0">
                <a:latin typeface="+mj-lt"/>
                <a:ea typeface="+mj-ea"/>
                <a:cs typeface="+mj-cs"/>
              </a:rPr>
              <a:t> </a:t>
            </a:r>
            <a:r>
              <a:rPr lang="it-IT" sz="1400" dirty="0" err="1" smtClean="0">
                <a:latin typeface="+mj-lt"/>
                <a:ea typeface="+mj-ea"/>
                <a:cs typeface="+mj-cs"/>
              </a:rPr>
              <a:t>Prototype</a:t>
            </a:r>
            <a:r>
              <a:rPr lang="it-IT" sz="1400" dirty="0" smtClean="0">
                <a:latin typeface="+mj-lt"/>
                <a:ea typeface="+mj-ea"/>
                <a:cs typeface="+mj-cs"/>
              </a:rPr>
              <a:t> (</a:t>
            </a:r>
            <a:r>
              <a:rPr lang="it-IT" sz="1400" dirty="0" smtClean="0"/>
              <a:t>PI</a:t>
            </a:r>
            <a:r>
              <a:rPr lang="it-IT" sz="1400" dirty="0"/>
              <a:t>: E. Antonucci, </a:t>
            </a:r>
            <a:r>
              <a:rPr lang="it-IT" sz="1400" dirty="0" smtClean="0"/>
              <a:t>INAF Osservatorio </a:t>
            </a:r>
            <a:r>
              <a:rPr lang="it-IT" sz="1400" dirty="0"/>
              <a:t>Astronomico </a:t>
            </a:r>
            <a:r>
              <a:rPr lang="it-IT" sz="1400" dirty="0" smtClean="0"/>
              <a:t>Torino)</a:t>
            </a:r>
          </a:p>
          <a:p>
            <a:pPr algn="just"/>
            <a:endParaRPr lang="it-IT" sz="1400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it-IT" sz="1400" dirty="0" smtClean="0">
                <a:latin typeface="+mj-lt"/>
                <a:ea typeface="+mj-ea"/>
                <a:cs typeface="+mj-cs"/>
              </a:rPr>
              <a:t>GOAL: </a:t>
            </a:r>
            <a:r>
              <a:rPr lang="en-US" sz="1400" dirty="0" smtClean="0"/>
              <a:t>Full </a:t>
            </a:r>
            <a:r>
              <a:rPr lang="en-US" sz="1400" dirty="0"/>
              <a:t>Imaging of the extended corona (1.5 – 3.5 Ro) </a:t>
            </a:r>
            <a:r>
              <a:rPr lang="en-US" sz="1400" dirty="0" smtClean="0"/>
              <a:t>in </a:t>
            </a:r>
            <a:r>
              <a:rPr lang="en-US" sz="1400" dirty="0"/>
              <a:t>EUV (30.4 nm), UV (121.6 nm), and visible light</a:t>
            </a:r>
            <a:endParaRPr lang="it-IT" sz="14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8" descr="http://www.mps.mpg.de/images/projekte/solar-orbiter/solar-orbiter1.jpg"/>
          <p:cNvPicPr>
            <a:picLocks noChangeAspect="1" noChangeArrowheads="1"/>
          </p:cNvPicPr>
          <p:nvPr/>
        </p:nvPicPr>
        <p:blipFill>
          <a:blip r:embed="rId2" cstate="print"/>
          <a:srcRect r="3571"/>
          <a:stretch>
            <a:fillRect/>
          </a:stretch>
        </p:blipFill>
        <p:spPr bwMode="auto">
          <a:xfrm>
            <a:off x="7236296" y="980728"/>
            <a:ext cx="1696090" cy="225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4807" y="3128109"/>
            <a:ext cx="2560186" cy="197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619" y="3573016"/>
            <a:ext cx="3943350" cy="25527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807" y="5098256"/>
            <a:ext cx="2625191" cy="170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egnaposto contenuto 2"/>
          <p:cNvSpPr txBox="1">
            <a:spLocks/>
          </p:cNvSpPr>
          <p:nvPr/>
        </p:nvSpPr>
        <p:spPr>
          <a:xfrm>
            <a:off x="4220764" y="5098469"/>
            <a:ext cx="1224136" cy="549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8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30.4 nm</a:t>
            </a:r>
            <a:endParaRPr lang="it-IT" sz="18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5607307" y="5124794"/>
            <a:ext cx="1224136" cy="549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8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121.6 nm</a:t>
            </a:r>
            <a:endParaRPr lang="it-IT" sz="18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6" r="28354"/>
          <a:stretch/>
        </p:blipFill>
        <p:spPr bwMode="auto">
          <a:xfrm>
            <a:off x="7229656" y="3284984"/>
            <a:ext cx="1734832" cy="3404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210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multilayer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1800" dirty="0" err="1" smtClean="0"/>
              <a:t>Multilayer</a:t>
            </a:r>
            <a:r>
              <a:rPr lang="it-IT" sz="1800" dirty="0" smtClean="0"/>
              <a:t> </a:t>
            </a:r>
            <a:r>
              <a:rPr lang="it-IT" sz="1800" dirty="0" err="1" smtClean="0"/>
              <a:t>is</a:t>
            </a:r>
            <a:r>
              <a:rPr lang="it-IT" sz="1800" dirty="0" smtClean="0"/>
              <a:t> a </a:t>
            </a:r>
            <a:r>
              <a:rPr lang="it-IT" sz="1800" dirty="0" err="1" smtClean="0"/>
              <a:t>nanostructured</a:t>
            </a:r>
            <a:r>
              <a:rPr lang="it-IT" sz="1800" dirty="0" smtClean="0"/>
              <a:t> </a:t>
            </a:r>
            <a:r>
              <a:rPr lang="it-IT" sz="1800" dirty="0" err="1" smtClean="0"/>
              <a:t>stack</a:t>
            </a:r>
            <a:r>
              <a:rPr lang="it-IT" sz="1800" dirty="0" smtClean="0"/>
              <a:t>  </a:t>
            </a:r>
            <a:r>
              <a:rPr lang="it-IT" sz="1800" dirty="0" err="1" smtClean="0"/>
              <a:t>based</a:t>
            </a:r>
            <a:r>
              <a:rPr lang="it-IT" sz="1800" dirty="0" smtClean="0"/>
              <a:t> on </a:t>
            </a:r>
            <a:r>
              <a:rPr lang="it-IT" sz="1800" dirty="0" err="1" smtClean="0"/>
              <a:t>two</a:t>
            </a:r>
            <a:r>
              <a:rPr lang="it-IT" sz="1800" dirty="0" smtClean="0"/>
              <a:t> or more </a:t>
            </a:r>
            <a:r>
              <a:rPr lang="it-IT" sz="1800" dirty="0" err="1" smtClean="0"/>
              <a:t>materials</a:t>
            </a:r>
            <a:endParaRPr lang="it-IT" sz="1800" dirty="0" smtClean="0"/>
          </a:p>
          <a:p>
            <a:pPr algn="just"/>
            <a:r>
              <a:rPr lang="it-IT" sz="1800" dirty="0" smtClean="0"/>
              <a:t>The </a:t>
            </a:r>
            <a:r>
              <a:rPr lang="it-IT" sz="1800" dirty="0" err="1" smtClean="0"/>
              <a:t>layer</a:t>
            </a:r>
            <a:r>
              <a:rPr lang="it-IT" sz="1800" dirty="0" smtClean="0"/>
              <a:t> </a:t>
            </a:r>
            <a:r>
              <a:rPr lang="it-IT" sz="1800" dirty="0" err="1" smtClean="0"/>
              <a:t>thickness</a:t>
            </a:r>
            <a:r>
              <a:rPr lang="it-IT" sz="1800" dirty="0" smtClean="0"/>
              <a:t> </a:t>
            </a:r>
            <a:r>
              <a:rPr lang="it-IT" sz="1800" dirty="0" err="1" smtClean="0"/>
              <a:t>is</a:t>
            </a:r>
            <a:r>
              <a:rPr lang="it-IT" sz="1800" dirty="0" smtClean="0"/>
              <a:t> </a:t>
            </a:r>
            <a:r>
              <a:rPr lang="it-IT" sz="1800" dirty="0" err="1" smtClean="0"/>
              <a:t>regulated</a:t>
            </a:r>
            <a:r>
              <a:rPr lang="it-IT" sz="1800" dirty="0" smtClean="0"/>
              <a:t> in </a:t>
            </a:r>
            <a:r>
              <a:rPr lang="it-IT" sz="1800" dirty="0" err="1" smtClean="0"/>
              <a:t>such</a:t>
            </a:r>
            <a:r>
              <a:rPr lang="it-IT" sz="1800" dirty="0" smtClean="0"/>
              <a:t> a way </a:t>
            </a:r>
            <a:r>
              <a:rPr lang="it-IT" sz="1800" dirty="0" err="1" smtClean="0"/>
              <a:t>that</a:t>
            </a:r>
            <a:r>
              <a:rPr lang="it-IT" sz="1800" dirty="0" smtClean="0"/>
              <a:t> </a:t>
            </a:r>
            <a:r>
              <a:rPr lang="it-IT" sz="1800" dirty="0" err="1" smtClean="0"/>
              <a:t>all</a:t>
            </a:r>
            <a:r>
              <a:rPr lang="it-IT" sz="1800" dirty="0" smtClean="0"/>
              <a:t> the </a:t>
            </a:r>
            <a:r>
              <a:rPr lang="it-IT" sz="1800" dirty="0" err="1" smtClean="0"/>
              <a:t>reflected</a:t>
            </a:r>
            <a:r>
              <a:rPr lang="it-IT" sz="1800" dirty="0" smtClean="0"/>
              <a:t> </a:t>
            </a:r>
            <a:r>
              <a:rPr lang="it-IT" sz="1800" dirty="0" err="1" smtClean="0"/>
              <a:t>component</a:t>
            </a:r>
            <a:r>
              <a:rPr lang="it-IT" sz="1800" dirty="0" smtClean="0"/>
              <a:t> at </a:t>
            </a:r>
            <a:r>
              <a:rPr lang="it-IT" sz="1800" dirty="0" err="1" smtClean="0"/>
              <a:t>each</a:t>
            </a:r>
            <a:r>
              <a:rPr lang="it-IT" sz="1800" dirty="0" smtClean="0"/>
              <a:t> interface </a:t>
            </a:r>
            <a:r>
              <a:rPr lang="it-IT" sz="1800" dirty="0" err="1" smtClean="0"/>
              <a:t>add</a:t>
            </a:r>
            <a:r>
              <a:rPr lang="it-IT" sz="1800" dirty="0" smtClean="0"/>
              <a:t> in </a:t>
            </a:r>
            <a:r>
              <a:rPr lang="it-IT" sz="1800" dirty="0" err="1" smtClean="0"/>
              <a:t>phase</a:t>
            </a:r>
            <a:endParaRPr lang="it-IT" sz="1800" dirty="0" smtClean="0"/>
          </a:p>
          <a:p>
            <a:pPr algn="just"/>
            <a:r>
              <a:rPr lang="it-IT" sz="1800" dirty="0" smtClean="0"/>
              <a:t>A </a:t>
            </a:r>
            <a:r>
              <a:rPr lang="it-IT" sz="1800" dirty="0" err="1" smtClean="0"/>
              <a:t>capping</a:t>
            </a:r>
            <a:r>
              <a:rPr lang="it-IT" sz="1800" dirty="0" smtClean="0"/>
              <a:t> </a:t>
            </a:r>
            <a:r>
              <a:rPr lang="it-IT" sz="1800" dirty="0" err="1" smtClean="0"/>
              <a:t>layer</a:t>
            </a:r>
            <a:r>
              <a:rPr lang="it-IT" sz="1800" dirty="0" smtClean="0"/>
              <a:t> (i.e. </a:t>
            </a:r>
            <a:r>
              <a:rPr lang="it-IT" sz="1800" dirty="0" err="1" smtClean="0"/>
              <a:t>structure</a:t>
            </a:r>
            <a:r>
              <a:rPr lang="it-IT" sz="1800" dirty="0" smtClean="0"/>
              <a:t> on top </a:t>
            </a:r>
            <a:r>
              <a:rPr lang="it-IT" sz="1800" dirty="0" err="1" smtClean="0"/>
              <a:t>of</a:t>
            </a:r>
            <a:r>
              <a:rPr lang="it-IT" sz="1800" dirty="0" smtClean="0"/>
              <a:t> </a:t>
            </a:r>
            <a:r>
              <a:rPr lang="it-IT" sz="1800" dirty="0" err="1" smtClean="0"/>
              <a:t>it</a:t>
            </a:r>
            <a:r>
              <a:rPr lang="it-IT" sz="1800" dirty="0" smtClean="0"/>
              <a:t>) can </a:t>
            </a:r>
            <a:r>
              <a:rPr lang="it-IT" sz="1800" dirty="0" err="1" smtClean="0"/>
              <a:t>be</a:t>
            </a:r>
            <a:r>
              <a:rPr lang="it-IT" sz="1800" dirty="0" smtClean="0"/>
              <a:t> </a:t>
            </a:r>
            <a:r>
              <a:rPr lang="it-IT" sz="1800" dirty="0" err="1" smtClean="0"/>
              <a:t>deposited</a:t>
            </a:r>
            <a:r>
              <a:rPr lang="it-IT" sz="1800" dirty="0" smtClean="0"/>
              <a:t> </a:t>
            </a:r>
            <a:r>
              <a:rPr lang="it-IT" sz="1800" dirty="0" err="1" smtClean="0"/>
              <a:t>to</a:t>
            </a:r>
            <a:r>
              <a:rPr lang="it-IT" sz="1800" dirty="0" smtClean="0"/>
              <a:t> </a:t>
            </a:r>
            <a:r>
              <a:rPr lang="it-IT" sz="1800" dirty="0" err="1" smtClean="0"/>
              <a:t>improve</a:t>
            </a:r>
            <a:r>
              <a:rPr lang="it-IT" sz="1800" dirty="0" smtClean="0"/>
              <a:t> </a:t>
            </a:r>
            <a:r>
              <a:rPr lang="it-IT" sz="1800" dirty="0" err="1" smtClean="0"/>
              <a:t>performances</a:t>
            </a:r>
            <a:r>
              <a:rPr lang="it-IT" sz="1800" dirty="0" smtClean="0"/>
              <a:t> or </a:t>
            </a:r>
            <a:r>
              <a:rPr lang="it-IT" sz="1800" dirty="0" err="1" smtClean="0"/>
              <a:t>for</a:t>
            </a:r>
            <a:r>
              <a:rPr lang="it-IT" sz="1800" dirty="0" smtClean="0"/>
              <a:t> </a:t>
            </a:r>
            <a:r>
              <a:rPr lang="it-IT" sz="1800" dirty="0" err="1" smtClean="0"/>
              <a:t>protection</a:t>
            </a:r>
            <a:endParaRPr lang="it-IT" sz="1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3246416"/>
            <a:ext cx="3288283" cy="275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3789040"/>
            <a:ext cx="3039317" cy="227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METIS and SCORE </a:t>
            </a:r>
            <a:r>
              <a:rPr lang="it-IT" b="1" dirty="0" err="1" smtClean="0"/>
              <a:t>optical</a:t>
            </a:r>
            <a:r>
              <a:rPr lang="it-IT" b="1" dirty="0" smtClean="0"/>
              <a:t> design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76886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95" y="1225283"/>
            <a:ext cx="28765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11" y="4077072"/>
            <a:ext cx="3358409" cy="2106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08435"/>
            <a:ext cx="5008240" cy="284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99" y="3850009"/>
            <a:ext cx="5027861" cy="293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01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METIS </a:t>
            </a:r>
            <a:r>
              <a:rPr lang="it-IT" b="1" dirty="0" err="1" smtClean="0"/>
              <a:t>Multilayer</a:t>
            </a:r>
            <a:r>
              <a:rPr lang="it-IT" b="1" dirty="0" smtClean="0"/>
              <a:t> </a:t>
            </a:r>
            <a:r>
              <a:rPr lang="it-IT" b="1" dirty="0" err="1" smtClean="0"/>
              <a:t>optics</a:t>
            </a:r>
            <a:r>
              <a:rPr lang="it-IT" b="1" dirty="0" smtClean="0"/>
              <a:t> and </a:t>
            </a:r>
            <a:r>
              <a:rPr lang="it-IT" b="1" dirty="0" err="1" smtClean="0"/>
              <a:t>requirements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err="1" smtClean="0"/>
              <a:t>MLs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deposited</a:t>
            </a:r>
            <a:r>
              <a:rPr lang="it-IT" dirty="0" smtClean="0"/>
              <a:t> on M1, M2 and </a:t>
            </a:r>
            <a:r>
              <a:rPr lang="it-IT" dirty="0" err="1" smtClean="0"/>
              <a:t>grating</a:t>
            </a:r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err="1" smtClean="0"/>
              <a:t>Mirrors</a:t>
            </a:r>
            <a:r>
              <a:rPr lang="it-IT" dirty="0" smtClean="0"/>
              <a:t> </a:t>
            </a:r>
            <a:r>
              <a:rPr lang="it-IT" dirty="0" err="1" smtClean="0"/>
              <a:t>Requirements</a:t>
            </a:r>
            <a:endParaRPr lang="it-IT" dirty="0" smtClean="0"/>
          </a:p>
          <a:p>
            <a:pPr lvl="1"/>
            <a:r>
              <a:rPr lang="it-IT" sz="2000" dirty="0" smtClean="0">
                <a:solidFill>
                  <a:srgbClr val="00B050"/>
                </a:solidFill>
              </a:rPr>
              <a:t>High </a:t>
            </a:r>
            <a:r>
              <a:rPr lang="it-IT" sz="2000" dirty="0" err="1" smtClean="0">
                <a:solidFill>
                  <a:srgbClr val="00B050"/>
                </a:solidFill>
              </a:rPr>
              <a:t>reflectivity</a:t>
            </a:r>
            <a:r>
              <a:rPr lang="it-IT" sz="2000" dirty="0" smtClean="0">
                <a:solidFill>
                  <a:srgbClr val="00B050"/>
                </a:solidFill>
              </a:rPr>
              <a:t> at 30.4 nm, 121.6 nm and in the VIS </a:t>
            </a:r>
            <a:r>
              <a:rPr lang="it-IT" sz="2000" dirty="0" err="1" smtClean="0">
                <a:solidFill>
                  <a:srgbClr val="00B050"/>
                </a:solidFill>
              </a:rPr>
              <a:t>spectral</a:t>
            </a:r>
            <a:r>
              <a:rPr lang="it-IT" sz="2000" dirty="0" smtClean="0">
                <a:solidFill>
                  <a:srgbClr val="00B050"/>
                </a:solidFill>
              </a:rPr>
              <a:t> </a:t>
            </a:r>
            <a:r>
              <a:rPr lang="it-IT" sz="2000" dirty="0" err="1" smtClean="0">
                <a:solidFill>
                  <a:srgbClr val="00B050"/>
                </a:solidFill>
              </a:rPr>
              <a:t>range</a:t>
            </a:r>
            <a:r>
              <a:rPr lang="it-IT" sz="2000" dirty="0" smtClean="0">
                <a:solidFill>
                  <a:srgbClr val="00B050"/>
                </a:solidFill>
              </a:rPr>
              <a:t> for </a:t>
            </a:r>
            <a:r>
              <a:rPr lang="it-IT" sz="2000" dirty="0" err="1" smtClean="0">
                <a:solidFill>
                  <a:srgbClr val="00B050"/>
                </a:solidFill>
              </a:rPr>
              <a:t>simultaneous</a:t>
            </a:r>
            <a:r>
              <a:rPr lang="it-IT" sz="2000" dirty="0" smtClean="0">
                <a:solidFill>
                  <a:srgbClr val="00B050"/>
                </a:solidFill>
              </a:rPr>
              <a:t>  </a:t>
            </a:r>
            <a:r>
              <a:rPr lang="it-IT" sz="2000" dirty="0" err="1" smtClean="0">
                <a:solidFill>
                  <a:srgbClr val="00B050"/>
                </a:solidFill>
              </a:rPr>
              <a:t>observations</a:t>
            </a:r>
            <a:r>
              <a:rPr lang="it-IT" sz="2000" dirty="0" smtClean="0">
                <a:solidFill>
                  <a:srgbClr val="00B050"/>
                </a:solidFill>
              </a:rPr>
              <a:t>                                                METIS</a:t>
            </a:r>
          </a:p>
          <a:p>
            <a:pPr lvl="1"/>
            <a:r>
              <a:rPr lang="it-IT" sz="2000" dirty="0" err="1" smtClean="0">
                <a:solidFill>
                  <a:srgbClr val="FF0000"/>
                </a:solidFill>
              </a:rPr>
              <a:t>Stability</a:t>
            </a:r>
            <a:r>
              <a:rPr lang="it-IT" sz="2000" dirty="0" smtClean="0">
                <a:solidFill>
                  <a:srgbClr val="FF0000"/>
                </a:solidFill>
              </a:rPr>
              <a:t> over time                                  LONG TERM MISSION</a:t>
            </a:r>
          </a:p>
          <a:p>
            <a:pPr lvl="1"/>
            <a:r>
              <a:rPr lang="it-IT" sz="2000" dirty="0" err="1" smtClean="0">
                <a:solidFill>
                  <a:srgbClr val="0000FF"/>
                </a:solidFill>
              </a:rPr>
              <a:t>Stability</a:t>
            </a:r>
            <a:r>
              <a:rPr lang="it-IT" sz="2000" dirty="0" smtClean="0">
                <a:solidFill>
                  <a:srgbClr val="0000FF"/>
                </a:solidFill>
              </a:rPr>
              <a:t> </a:t>
            </a:r>
            <a:r>
              <a:rPr lang="it-IT" sz="2000" dirty="0" err="1" smtClean="0">
                <a:solidFill>
                  <a:srgbClr val="0000FF"/>
                </a:solidFill>
              </a:rPr>
              <a:t>to</a:t>
            </a:r>
            <a:r>
              <a:rPr lang="it-IT" sz="2000" dirty="0" smtClean="0">
                <a:solidFill>
                  <a:srgbClr val="0000FF"/>
                </a:solidFill>
              </a:rPr>
              <a:t> </a:t>
            </a:r>
            <a:r>
              <a:rPr lang="it-IT" sz="2000" dirty="0" err="1" smtClean="0">
                <a:solidFill>
                  <a:srgbClr val="0000FF"/>
                </a:solidFill>
              </a:rPr>
              <a:t>ion-bombardment</a:t>
            </a:r>
            <a:endParaRPr lang="it-IT" sz="2000" dirty="0" smtClean="0">
              <a:solidFill>
                <a:srgbClr val="0000FF"/>
              </a:solidFill>
            </a:endParaRPr>
          </a:p>
          <a:p>
            <a:pPr lvl="1"/>
            <a:r>
              <a:rPr lang="it-IT" sz="2000" dirty="0" err="1" smtClean="0">
                <a:solidFill>
                  <a:srgbClr val="0000FF"/>
                </a:solidFill>
              </a:rPr>
              <a:t>Thermal</a:t>
            </a:r>
            <a:r>
              <a:rPr lang="it-IT" sz="2000" dirty="0" smtClean="0">
                <a:solidFill>
                  <a:srgbClr val="0000FF"/>
                </a:solidFill>
              </a:rPr>
              <a:t> </a:t>
            </a:r>
            <a:r>
              <a:rPr lang="it-IT" sz="2000" dirty="0" err="1" smtClean="0">
                <a:solidFill>
                  <a:srgbClr val="0000FF"/>
                </a:solidFill>
              </a:rPr>
              <a:t>stability</a:t>
            </a:r>
            <a:endParaRPr lang="it-IT" sz="2000" dirty="0">
              <a:solidFill>
                <a:srgbClr val="0000FF"/>
              </a:solidFill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785926"/>
            <a:ext cx="3471853" cy="2554242"/>
          </a:xfrm>
          <a:prstGeom prst="rect">
            <a:avLst/>
          </a:prstGeom>
          <a:noFill/>
        </p:spPr>
      </p:pic>
      <p:cxnSp>
        <p:nvCxnSpPr>
          <p:cNvPr id="10" name="Connettore 2 9"/>
          <p:cNvCxnSpPr/>
          <p:nvPr/>
        </p:nvCxnSpPr>
        <p:spPr>
          <a:xfrm flipV="1">
            <a:off x="4857752" y="3143248"/>
            <a:ext cx="1785950" cy="142876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4857752" y="3357562"/>
            <a:ext cx="2643206" cy="7143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2928926" y="3071810"/>
            <a:ext cx="1928826" cy="571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M1 and M2 are </a:t>
            </a:r>
            <a:r>
              <a:rPr lang="it-IT" dirty="0" err="1" smtClean="0">
                <a:solidFill>
                  <a:srgbClr val="FF0000"/>
                </a:solidFill>
              </a:rPr>
              <a:t>ML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coated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11" name="Connettore 2 10"/>
          <p:cNvCxnSpPr/>
          <p:nvPr/>
        </p:nvCxnSpPr>
        <p:spPr>
          <a:xfrm rot="5400000">
            <a:off x="6402872" y="2174192"/>
            <a:ext cx="1378816" cy="43204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/>
          <p:cNvSpPr/>
          <p:nvPr/>
        </p:nvSpPr>
        <p:spPr>
          <a:xfrm>
            <a:off x="6372200" y="1124744"/>
            <a:ext cx="1928826" cy="571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MO </a:t>
            </a:r>
            <a:r>
              <a:rPr lang="it-IT" dirty="0" err="1" smtClean="0">
                <a:solidFill>
                  <a:srgbClr val="FF0000"/>
                </a:solidFill>
              </a:rPr>
              <a:t>sun</a:t>
            </a:r>
            <a:r>
              <a:rPr lang="it-IT" dirty="0" smtClean="0">
                <a:solidFill>
                  <a:srgbClr val="FF0000"/>
                </a:solidFill>
              </a:rPr>
              <a:t> disk </a:t>
            </a:r>
            <a:r>
              <a:rPr lang="it-IT" dirty="0" err="1" smtClean="0">
                <a:solidFill>
                  <a:srgbClr val="FF0000"/>
                </a:solidFill>
              </a:rPr>
              <a:t>rejection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mirror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179355" y="5415157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00FF"/>
                </a:solidFill>
              </a:rPr>
              <a:t>SOLAR ORBITER  </a:t>
            </a:r>
            <a:r>
              <a:rPr lang="it-IT" dirty="0" err="1" smtClean="0">
                <a:solidFill>
                  <a:srgbClr val="0000FF"/>
                </a:solidFill>
              </a:rPr>
              <a:t>orbit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16" name="Parentesi graffa chiusa 15"/>
          <p:cNvSpPr/>
          <p:nvPr/>
        </p:nvSpPr>
        <p:spPr>
          <a:xfrm>
            <a:off x="4357686" y="5400185"/>
            <a:ext cx="214314" cy="571504"/>
          </a:xfrm>
          <a:prstGeom prst="rightBrac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5" name="Freccia a destra 4"/>
          <p:cNvSpPr/>
          <p:nvPr/>
        </p:nvSpPr>
        <p:spPr>
          <a:xfrm rot="10800000">
            <a:off x="4581015" y="4773212"/>
            <a:ext cx="1479845" cy="196891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a destra 17"/>
          <p:cNvSpPr/>
          <p:nvPr/>
        </p:nvSpPr>
        <p:spPr>
          <a:xfrm rot="10800000">
            <a:off x="3377907" y="5077922"/>
            <a:ext cx="1479845" cy="196891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a destra 18"/>
          <p:cNvSpPr/>
          <p:nvPr/>
        </p:nvSpPr>
        <p:spPr>
          <a:xfrm rot="10800000">
            <a:off x="4728539" y="5518125"/>
            <a:ext cx="1479845" cy="196891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15" y="1785926"/>
            <a:ext cx="2597411" cy="211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267744" y="3286124"/>
            <a:ext cx="360040" cy="3571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55000" lnSpcReduction="20000"/>
          </a:bodyPr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ML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43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680520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0">
              <a:buFont typeface="+mj-lt"/>
              <a:buAutoNum type="alphaUcPeriod"/>
            </a:pPr>
            <a:r>
              <a:rPr lang="en-US" sz="1800" dirty="0" smtClean="0"/>
              <a:t>Standard Mo/Si (nominal coating - REF) – </a:t>
            </a:r>
            <a:r>
              <a:rPr lang="it-IT" sz="1800" dirty="0"/>
              <a:t>R </a:t>
            </a:r>
            <a:r>
              <a:rPr lang="it-IT" sz="1800" baseline="-25000" dirty="0"/>
              <a:t>30.4 nm </a:t>
            </a:r>
            <a:r>
              <a:rPr lang="it-IT" sz="1800" dirty="0"/>
              <a:t>= </a:t>
            </a:r>
            <a:r>
              <a:rPr lang="it-IT" sz="1800" dirty="0" smtClean="0"/>
              <a:t>20%</a:t>
            </a:r>
            <a:endParaRPr lang="en-US" sz="1800" dirty="0" smtClean="0"/>
          </a:p>
          <a:p>
            <a:pPr lvl="0">
              <a:buFont typeface="+mj-lt"/>
              <a:buAutoNum type="alphaUcPeriod"/>
            </a:pPr>
            <a:endParaRPr lang="en-US" sz="1800" dirty="0" smtClean="0"/>
          </a:p>
          <a:p>
            <a:pPr lvl="0">
              <a:buFont typeface="+mj-lt"/>
              <a:buAutoNum type="alphaUcPeriod"/>
            </a:pPr>
            <a:r>
              <a:rPr lang="en-US" sz="1800" dirty="0" smtClean="0"/>
              <a:t>ML with different capping layers (CL) materials (4 different types):</a:t>
            </a:r>
            <a:endParaRPr lang="it-IT" sz="18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it-IT" sz="1800" dirty="0" smtClean="0"/>
              <a:t>Mo/Si + CL1 </a:t>
            </a:r>
            <a:r>
              <a:rPr lang="it-IT" sz="1800" dirty="0" err="1" smtClean="0"/>
              <a:t>Ir</a:t>
            </a:r>
            <a:r>
              <a:rPr lang="it-IT" sz="1800" dirty="0" smtClean="0"/>
              <a:t>/</a:t>
            </a:r>
            <a:r>
              <a:rPr lang="it-IT" sz="1800" dirty="0" err="1" smtClean="0"/>
              <a:t>Mo</a:t>
            </a:r>
            <a:r>
              <a:rPr lang="it-IT" sz="1800" dirty="0" smtClean="0"/>
              <a:t>  	(R </a:t>
            </a:r>
            <a:r>
              <a:rPr lang="it-IT" sz="1800" baseline="-25000" dirty="0" smtClean="0"/>
              <a:t>30.4 nm </a:t>
            </a:r>
            <a:r>
              <a:rPr lang="it-IT" sz="1800" dirty="0" smtClean="0"/>
              <a:t>= 26%)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sz="1800" dirty="0" smtClean="0"/>
              <a:t>Mo/Si + CL2 </a:t>
            </a:r>
            <a:r>
              <a:rPr lang="it-IT" sz="1800" dirty="0" err="1" smtClean="0"/>
              <a:t>Ir</a:t>
            </a:r>
            <a:r>
              <a:rPr lang="it-IT" sz="1800" dirty="0"/>
              <a:t>/Si </a:t>
            </a:r>
            <a:r>
              <a:rPr lang="it-IT" sz="1800" dirty="0" smtClean="0"/>
              <a:t>	(</a:t>
            </a:r>
            <a:r>
              <a:rPr lang="it-IT" sz="1800" dirty="0"/>
              <a:t>R </a:t>
            </a:r>
            <a:r>
              <a:rPr lang="it-IT" sz="1800" baseline="-25000" dirty="0"/>
              <a:t>30.4 nm </a:t>
            </a:r>
            <a:r>
              <a:rPr lang="it-IT" sz="1800" dirty="0"/>
              <a:t>= 26</a:t>
            </a:r>
            <a:r>
              <a:rPr lang="it-IT" sz="1800" dirty="0" smtClean="0"/>
              <a:t>%)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sz="1800" dirty="0" smtClean="0"/>
              <a:t>Mo/Si + CL3 Ru/</a:t>
            </a:r>
            <a:r>
              <a:rPr lang="it-IT" sz="1800" dirty="0" err="1" smtClean="0"/>
              <a:t>Mo</a:t>
            </a:r>
            <a:r>
              <a:rPr lang="it-IT" sz="1800" dirty="0"/>
              <a:t> </a:t>
            </a:r>
            <a:r>
              <a:rPr lang="it-IT" sz="1800" dirty="0" smtClean="0"/>
              <a:t>	(</a:t>
            </a:r>
            <a:r>
              <a:rPr lang="it-IT" sz="1800" dirty="0"/>
              <a:t>R </a:t>
            </a:r>
            <a:r>
              <a:rPr lang="it-IT" sz="1800" baseline="-25000" dirty="0"/>
              <a:t>30.4 nm </a:t>
            </a:r>
            <a:r>
              <a:rPr lang="it-IT" sz="1800" dirty="0"/>
              <a:t>= </a:t>
            </a:r>
            <a:r>
              <a:rPr lang="it-IT" sz="1800" dirty="0" smtClean="0"/>
              <a:t>25%)</a:t>
            </a:r>
            <a:endParaRPr lang="it-IT" sz="1800" dirty="0"/>
          </a:p>
          <a:p>
            <a:pPr marL="800100" lvl="1" indent="-342900">
              <a:buFont typeface="+mj-lt"/>
              <a:buAutoNum type="arabicPeriod"/>
            </a:pPr>
            <a:r>
              <a:rPr lang="it-IT" sz="1800" dirty="0" err="1" smtClean="0"/>
              <a:t>Mo</a:t>
            </a:r>
            <a:r>
              <a:rPr lang="it-IT" sz="1800" dirty="0" smtClean="0"/>
              <a:t>/Si + CL4 </a:t>
            </a:r>
            <a:r>
              <a:rPr lang="it-IT" sz="1800" dirty="0"/>
              <a:t>W/Si	</a:t>
            </a:r>
            <a:r>
              <a:rPr lang="it-IT" sz="1800" dirty="0" smtClean="0"/>
              <a:t>(</a:t>
            </a:r>
            <a:r>
              <a:rPr lang="it-IT" sz="1800" dirty="0" err="1" smtClean="0"/>
              <a:t>unstable</a:t>
            </a:r>
            <a:r>
              <a:rPr lang="it-IT" sz="1800" dirty="0" smtClean="0"/>
              <a:t>)</a:t>
            </a:r>
            <a:endParaRPr lang="it-IT" sz="1800" dirty="0"/>
          </a:p>
          <a:p>
            <a:pPr marL="457200" lvl="1" indent="0">
              <a:buNone/>
            </a:pPr>
            <a:r>
              <a:rPr lang="it-IT" sz="1200" dirty="0" smtClean="0"/>
              <a:t>	Corso</a:t>
            </a:r>
            <a:r>
              <a:rPr lang="it-IT" sz="1200" dirty="0"/>
              <a:t>, Alain Jody; </a:t>
            </a:r>
            <a:r>
              <a:rPr lang="it-IT" sz="1200" dirty="0" err="1"/>
              <a:t>Zuppella</a:t>
            </a:r>
            <a:r>
              <a:rPr lang="it-IT" sz="1200" dirty="0"/>
              <a:t>, Paola; Nicolosi, Piergiorgio; Windt, David L; </a:t>
            </a:r>
            <a:r>
              <a:rPr lang="it-IT" sz="1200" dirty="0" err="1"/>
              <a:t>Gullikson</a:t>
            </a:r>
            <a:r>
              <a:rPr lang="it-IT" sz="1200" dirty="0"/>
              <a:t>, E; </a:t>
            </a:r>
            <a:r>
              <a:rPr lang="it-IT" sz="1200" dirty="0" err="1"/>
              <a:t>Pelizzo</a:t>
            </a:r>
            <a:r>
              <a:rPr lang="it-IT" sz="1200" dirty="0"/>
              <a:t>, Maria Guglielmina, </a:t>
            </a:r>
            <a:r>
              <a:rPr lang="it-IT" sz="1200" dirty="0" smtClean="0"/>
              <a:t>	</a:t>
            </a:r>
            <a:r>
              <a:rPr lang="it-IT" sz="1200" dirty="0" err="1" smtClean="0"/>
              <a:t>Capped</a:t>
            </a:r>
            <a:r>
              <a:rPr lang="it-IT" sz="1200" dirty="0" smtClean="0"/>
              <a:t> </a:t>
            </a:r>
            <a:r>
              <a:rPr lang="it-IT" sz="1200" dirty="0" err="1"/>
              <a:t>Mo</a:t>
            </a:r>
            <a:r>
              <a:rPr lang="it-IT" sz="1200" dirty="0"/>
              <a:t>/Si </a:t>
            </a:r>
            <a:r>
              <a:rPr lang="it-IT" sz="1200" dirty="0" err="1"/>
              <a:t>multilayers</a:t>
            </a:r>
            <a:r>
              <a:rPr lang="it-IT" sz="1200" dirty="0"/>
              <a:t> with </a:t>
            </a:r>
            <a:r>
              <a:rPr lang="it-IT" sz="1200" dirty="0" err="1"/>
              <a:t>improved</a:t>
            </a:r>
            <a:r>
              <a:rPr lang="it-IT" sz="1200" dirty="0"/>
              <a:t> performance </a:t>
            </a:r>
            <a:r>
              <a:rPr lang="it-IT" sz="1200" dirty="0" err="1"/>
              <a:t>at</a:t>
            </a:r>
            <a:r>
              <a:rPr lang="it-IT" sz="1200" dirty="0"/>
              <a:t> 30.4 nm for future solar </a:t>
            </a:r>
            <a:r>
              <a:rPr lang="it-IT" sz="1200" dirty="0" err="1" smtClean="0"/>
              <a:t>missions</a:t>
            </a:r>
            <a:r>
              <a:rPr lang="it-IT" sz="1200" dirty="0" smtClean="0"/>
              <a:t>, </a:t>
            </a:r>
            <a:r>
              <a:rPr lang="it-IT" sz="1200" dirty="0" err="1" smtClean="0"/>
              <a:t>Optics</a:t>
            </a:r>
            <a:r>
              <a:rPr lang="it-IT" sz="1200" dirty="0" smtClean="0"/>
              <a:t> </a:t>
            </a:r>
            <a:r>
              <a:rPr lang="it-IT" sz="1200" dirty="0"/>
              <a:t>Express, Vol. </a:t>
            </a:r>
            <a:r>
              <a:rPr lang="it-IT" sz="1200" dirty="0" smtClean="0"/>
              <a:t>	19 </a:t>
            </a:r>
            <a:r>
              <a:rPr lang="it-IT" sz="1200" dirty="0" err="1" smtClean="0"/>
              <a:t>Issue</a:t>
            </a:r>
            <a:r>
              <a:rPr lang="it-IT" sz="1200" dirty="0" smtClean="0"/>
              <a:t> </a:t>
            </a:r>
            <a:r>
              <a:rPr lang="it-IT" sz="1200" dirty="0"/>
              <a:t>15, pp.13963-13973 (2011</a:t>
            </a:r>
            <a:r>
              <a:rPr lang="it-IT" sz="1200" dirty="0" smtClean="0"/>
              <a:t>)</a:t>
            </a:r>
          </a:p>
          <a:p>
            <a:pPr marL="457200" lvl="1" indent="0">
              <a:buNone/>
            </a:pPr>
            <a:endParaRPr lang="it-IT" sz="1800" dirty="0" smtClean="0"/>
          </a:p>
          <a:p>
            <a:pPr>
              <a:buFont typeface="+mj-lt"/>
              <a:buAutoNum type="alphaUcPeriod"/>
            </a:pPr>
            <a:r>
              <a:rPr lang="en-US" sz="1800" dirty="0" err="1" smtClean="0"/>
              <a:t>Ir</a:t>
            </a:r>
            <a:r>
              <a:rPr lang="en-US" sz="1800" dirty="0" smtClean="0"/>
              <a:t>/Si ML </a:t>
            </a:r>
            <a:r>
              <a:rPr lang="it-IT" sz="1800" dirty="0"/>
              <a:t>(R </a:t>
            </a:r>
            <a:r>
              <a:rPr lang="it-IT" sz="1800" baseline="-25000" dirty="0"/>
              <a:t>30.4 nm </a:t>
            </a:r>
            <a:r>
              <a:rPr lang="it-IT" sz="1800" dirty="0"/>
              <a:t>= </a:t>
            </a:r>
            <a:r>
              <a:rPr lang="it-IT" sz="1800" dirty="0" smtClean="0"/>
              <a:t>24</a:t>
            </a:r>
            <a:r>
              <a:rPr lang="it-IT" sz="1800" dirty="0"/>
              <a:t>%) </a:t>
            </a:r>
            <a:endParaRPr lang="it-IT" sz="1800" dirty="0" smtClean="0"/>
          </a:p>
          <a:p>
            <a:pPr marL="0" indent="0">
              <a:buNone/>
            </a:pPr>
            <a:r>
              <a:rPr lang="it-IT" sz="1200" dirty="0" smtClean="0"/>
              <a:t>	P</a:t>
            </a:r>
            <a:r>
              <a:rPr lang="it-IT" sz="1200" dirty="0"/>
              <a:t>. </a:t>
            </a:r>
            <a:r>
              <a:rPr lang="it-IT" sz="1200" dirty="0" err="1"/>
              <a:t>Zuppella</a:t>
            </a:r>
            <a:r>
              <a:rPr lang="it-IT" sz="1200" dirty="0"/>
              <a:t>, G. Monaco, A.J. Corso, P. Nicolosi, D.L. Windt, V. Bello, G. Mattei, M.G. </a:t>
            </a:r>
            <a:r>
              <a:rPr lang="it-IT" sz="1200" dirty="0" err="1"/>
              <a:t>Pelizzo</a:t>
            </a:r>
            <a:r>
              <a:rPr lang="it-IT" sz="1200" dirty="0"/>
              <a:t>, “</a:t>
            </a:r>
            <a:r>
              <a:rPr lang="it-IT" sz="1200" dirty="0" err="1"/>
              <a:t>Iridium</a:t>
            </a:r>
            <a:r>
              <a:rPr lang="it-IT" sz="1200" dirty="0"/>
              <a:t>/</a:t>
            </a:r>
            <a:r>
              <a:rPr lang="it-IT" sz="1200" dirty="0" err="1"/>
              <a:t>Silicon</a:t>
            </a:r>
            <a:r>
              <a:rPr lang="it-IT" sz="1200" dirty="0"/>
              <a:t> </a:t>
            </a:r>
            <a:r>
              <a:rPr lang="it-IT" sz="1200" dirty="0" smtClean="0"/>
              <a:t>	</a:t>
            </a:r>
            <a:r>
              <a:rPr lang="it-IT" sz="1200" dirty="0" err="1" smtClean="0"/>
              <a:t>multilayers</a:t>
            </a:r>
            <a:r>
              <a:rPr lang="it-IT" sz="1200" dirty="0" smtClean="0"/>
              <a:t> </a:t>
            </a:r>
            <a:r>
              <a:rPr lang="it-IT" sz="1200" dirty="0"/>
              <a:t>for </a:t>
            </a:r>
            <a:r>
              <a:rPr lang="it-IT" sz="1200" dirty="0" err="1"/>
              <a:t>extreme</a:t>
            </a:r>
            <a:r>
              <a:rPr lang="it-IT" sz="1200" dirty="0"/>
              <a:t> </a:t>
            </a:r>
            <a:r>
              <a:rPr lang="it-IT" sz="1200" dirty="0" err="1"/>
              <a:t>ultraviolet</a:t>
            </a:r>
            <a:r>
              <a:rPr lang="it-IT" sz="1200" dirty="0"/>
              <a:t> </a:t>
            </a:r>
            <a:r>
              <a:rPr lang="it-IT" sz="1200" dirty="0" err="1"/>
              <a:t>applications</a:t>
            </a:r>
            <a:r>
              <a:rPr lang="it-IT" sz="1200" dirty="0"/>
              <a:t> in the 20-35 nm </a:t>
            </a:r>
            <a:r>
              <a:rPr lang="it-IT" sz="1200" dirty="0" err="1"/>
              <a:t>wavelength</a:t>
            </a:r>
            <a:r>
              <a:rPr lang="it-IT" sz="1200" dirty="0"/>
              <a:t> </a:t>
            </a:r>
            <a:r>
              <a:rPr lang="it-IT" sz="1200" dirty="0" err="1"/>
              <a:t>range</a:t>
            </a:r>
            <a:r>
              <a:rPr lang="it-IT" sz="1200" dirty="0"/>
              <a:t>”, </a:t>
            </a:r>
            <a:r>
              <a:rPr lang="it-IT" sz="1200" dirty="0" err="1"/>
              <a:t>Optics</a:t>
            </a:r>
            <a:r>
              <a:rPr lang="it-IT" sz="1200" dirty="0"/>
              <a:t> </a:t>
            </a:r>
            <a:r>
              <a:rPr lang="it-IT" sz="1200" dirty="0" err="1"/>
              <a:t>Letters</a:t>
            </a:r>
            <a:r>
              <a:rPr lang="it-IT" sz="1200" dirty="0"/>
              <a:t> 36(7), 1203-1205 </a:t>
            </a:r>
            <a:r>
              <a:rPr lang="it-IT" sz="1200" dirty="0" smtClean="0"/>
              <a:t>	(</a:t>
            </a:r>
            <a:r>
              <a:rPr lang="it-IT" sz="1200" dirty="0"/>
              <a:t>2011</a:t>
            </a:r>
            <a:r>
              <a:rPr lang="it-IT" sz="1200" dirty="0" smtClean="0"/>
              <a:t>).</a:t>
            </a:r>
          </a:p>
          <a:p>
            <a:pPr marL="0" indent="0">
              <a:buNone/>
            </a:pPr>
            <a:endParaRPr lang="en-US" sz="1800" dirty="0" smtClean="0"/>
          </a:p>
          <a:p>
            <a:pPr>
              <a:buFont typeface="+mj-lt"/>
              <a:buAutoNum type="alphaUcPeriod" startAt="4"/>
            </a:pPr>
            <a:r>
              <a:rPr lang="en-US" sz="1800" dirty="0" err="1" smtClean="0"/>
              <a:t>SiC</a:t>
            </a:r>
            <a:r>
              <a:rPr lang="en-US" sz="1800" dirty="0" smtClean="0"/>
              <a:t>/Mg </a:t>
            </a:r>
            <a:r>
              <a:rPr lang="en-US" sz="1800" dirty="0"/>
              <a:t>ML </a:t>
            </a:r>
            <a:r>
              <a:rPr lang="it-IT" sz="1800" dirty="0"/>
              <a:t>(R </a:t>
            </a:r>
            <a:r>
              <a:rPr lang="it-IT" sz="1800" baseline="-25000" dirty="0"/>
              <a:t>30.4 nm </a:t>
            </a:r>
            <a:r>
              <a:rPr lang="it-IT" sz="1800" dirty="0"/>
              <a:t>= </a:t>
            </a:r>
            <a:r>
              <a:rPr lang="it-IT" sz="1800" dirty="0" smtClean="0"/>
              <a:t>40%)</a:t>
            </a:r>
            <a:endParaRPr lang="it-IT" sz="1800" dirty="0"/>
          </a:p>
          <a:p>
            <a:pPr lvl="0">
              <a:buFont typeface="+mj-lt"/>
              <a:buAutoNum type="alphaUcPeriod" startAt="4"/>
            </a:pPr>
            <a:endParaRPr lang="en-US" sz="1800" dirty="0" smtClean="0"/>
          </a:p>
          <a:p>
            <a:pPr marL="0" lvl="0" indent="0">
              <a:buNone/>
            </a:pPr>
            <a:endParaRPr lang="en-US" sz="1800" dirty="0" smtClean="0"/>
          </a:p>
          <a:p>
            <a:pPr marL="0" lvl="0" indent="0">
              <a:buNone/>
            </a:pPr>
            <a:endParaRPr lang="en-US" sz="1800" dirty="0"/>
          </a:p>
          <a:p>
            <a:pPr lvl="0">
              <a:buFont typeface="+mj-lt"/>
              <a:buAutoNum type="alphaUcPeriod"/>
            </a:pPr>
            <a:endParaRPr lang="en-US" sz="1800" dirty="0" smtClean="0"/>
          </a:p>
          <a:p>
            <a:pPr lvl="0">
              <a:buFont typeface="+mj-lt"/>
              <a:buAutoNum type="alphaUcPeriod"/>
            </a:pPr>
            <a:endParaRPr lang="en-US" sz="1800" dirty="0" smtClean="0"/>
          </a:p>
          <a:p>
            <a:pPr lvl="0">
              <a:buFont typeface="+mj-lt"/>
              <a:buAutoNum type="alphaUcPeriod"/>
            </a:pPr>
            <a:endParaRPr lang="en-US" sz="1600" dirty="0" smtClean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err="1" smtClean="0"/>
              <a:t>Multilayer</a:t>
            </a:r>
            <a:r>
              <a:rPr lang="it-IT" b="1" dirty="0" smtClean="0"/>
              <a:t> </a:t>
            </a:r>
            <a:r>
              <a:rPr lang="it-IT" b="1" dirty="0" err="1" smtClean="0"/>
              <a:t>prototypes</a:t>
            </a:r>
            <a:r>
              <a:rPr lang="it-IT" b="1" dirty="0" smtClean="0"/>
              <a:t> </a:t>
            </a:r>
            <a:r>
              <a:rPr lang="it-IT" b="1" dirty="0" err="1" smtClean="0"/>
              <a:t>considered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405124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err="1" smtClean="0"/>
              <a:t>Multilayer</a:t>
            </a:r>
            <a:r>
              <a:rPr lang="it-IT" b="1" dirty="0" smtClean="0"/>
              <a:t> </a:t>
            </a:r>
            <a:r>
              <a:rPr lang="it-IT" b="1" dirty="0" err="1" smtClean="0"/>
              <a:t>prototypes</a:t>
            </a:r>
            <a:r>
              <a:rPr lang="it-IT" b="1" dirty="0" smtClean="0"/>
              <a:t> </a:t>
            </a:r>
            <a:r>
              <a:rPr lang="it-IT" b="1" dirty="0" err="1" smtClean="0"/>
              <a:t>considered</a:t>
            </a:r>
            <a:endParaRPr lang="it-IT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7" r="29224"/>
          <a:stretch/>
        </p:blipFill>
        <p:spPr bwMode="auto">
          <a:xfrm>
            <a:off x="1128011" y="1449269"/>
            <a:ext cx="4545060" cy="212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427" y="3573016"/>
            <a:ext cx="934820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6266" y="1449269"/>
            <a:ext cx="1728192" cy="137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1156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err="1" smtClean="0"/>
              <a:t>Multilayer</a:t>
            </a:r>
            <a:r>
              <a:rPr lang="it-IT" b="1" dirty="0" smtClean="0"/>
              <a:t> </a:t>
            </a:r>
            <a:r>
              <a:rPr lang="it-IT" b="1" dirty="0" err="1" smtClean="0"/>
              <a:t>reflectance</a:t>
            </a:r>
            <a:r>
              <a:rPr lang="it-IT" b="1" dirty="0" smtClean="0"/>
              <a:t> curve</a:t>
            </a:r>
            <a:endParaRPr lang="it-IT" b="1" dirty="0"/>
          </a:p>
        </p:txBody>
      </p:sp>
      <p:pic>
        <p:nvPicPr>
          <p:cNvPr id="6" name="Immagine 5"/>
          <p:cNvPicPr/>
          <p:nvPr/>
        </p:nvPicPr>
        <p:blipFill>
          <a:blip r:embed="rId2" cstate="print"/>
          <a:srcRect t="7353" b="3235"/>
          <a:stretch>
            <a:fillRect/>
          </a:stretch>
        </p:blipFill>
        <p:spPr bwMode="auto">
          <a:xfrm>
            <a:off x="375851" y="980728"/>
            <a:ext cx="4570730" cy="2895600"/>
          </a:xfrm>
          <a:prstGeom prst="rect">
            <a:avLst/>
          </a:prstGeom>
          <a:noFill/>
        </p:spPr>
      </p:pic>
      <p:pic>
        <p:nvPicPr>
          <p:cNvPr id="7" name="Immagine 6"/>
          <p:cNvPicPr/>
          <p:nvPr/>
        </p:nvPicPr>
        <p:blipFill>
          <a:blip r:embed="rId3" cstate="print"/>
          <a:srcRect t="7872" b="3207"/>
          <a:stretch>
            <a:fillRect/>
          </a:stretch>
        </p:blipFill>
        <p:spPr bwMode="auto">
          <a:xfrm>
            <a:off x="4533900" y="980728"/>
            <a:ext cx="4610100" cy="2905125"/>
          </a:xfrm>
          <a:prstGeom prst="rect">
            <a:avLst/>
          </a:prstGeom>
          <a:noFill/>
        </p:spPr>
      </p:pic>
      <p:pic>
        <p:nvPicPr>
          <p:cNvPr id="9" name="Immagine 8"/>
          <p:cNvPicPr/>
          <p:nvPr/>
        </p:nvPicPr>
        <p:blipFill>
          <a:blip r:embed="rId4" cstate="print"/>
          <a:srcRect t="7871" b="3499"/>
          <a:stretch>
            <a:fillRect/>
          </a:stretch>
        </p:blipFill>
        <p:spPr bwMode="auto">
          <a:xfrm>
            <a:off x="2555776" y="3989784"/>
            <a:ext cx="4610100" cy="2895600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349076" y="4941168"/>
            <a:ext cx="2273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NSLS – </a:t>
            </a:r>
            <a:r>
              <a:rPr lang="en-US" dirty="0" err="1"/>
              <a:t>Beamline</a:t>
            </a:r>
            <a:r>
              <a:rPr lang="en-US" dirty="0"/>
              <a:t> X24C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158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248472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0">
              <a:buFont typeface="+mj-lt"/>
              <a:buAutoNum type="alphaUcPeriod"/>
            </a:pPr>
            <a:endParaRPr lang="en-US" sz="1800" dirty="0" smtClean="0"/>
          </a:p>
          <a:p>
            <a:pPr lvl="0">
              <a:buFont typeface="+mj-lt"/>
              <a:buAutoNum type="alphaUcPeriod"/>
            </a:pPr>
            <a:endParaRPr lang="en-US" sz="1800" dirty="0"/>
          </a:p>
          <a:p>
            <a:pPr lvl="0">
              <a:buFont typeface="+mj-lt"/>
              <a:buAutoNum type="alphaUcPeriod"/>
            </a:pPr>
            <a:endParaRPr lang="en-US" sz="1800" dirty="0" smtClean="0"/>
          </a:p>
          <a:p>
            <a:pPr lvl="0">
              <a:buFont typeface="+mj-lt"/>
              <a:buAutoNum type="alphaUcPeriod"/>
            </a:pPr>
            <a:endParaRPr lang="en-US" sz="1800" dirty="0" smtClean="0"/>
          </a:p>
          <a:p>
            <a:pPr lvl="0">
              <a:buFont typeface="+mj-lt"/>
              <a:buAutoNum type="alphaUcPeriod"/>
            </a:pPr>
            <a:endParaRPr lang="en-US" sz="1600" dirty="0" smtClean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err="1" smtClean="0"/>
              <a:t>Multilayer</a:t>
            </a:r>
            <a:r>
              <a:rPr lang="it-IT" b="1" dirty="0" smtClean="0"/>
              <a:t> </a:t>
            </a:r>
            <a:r>
              <a:rPr lang="it-IT" b="1" dirty="0" err="1" smtClean="0"/>
              <a:t>prototypes</a:t>
            </a:r>
            <a:r>
              <a:rPr lang="it-IT" b="1" dirty="0" smtClean="0"/>
              <a:t> </a:t>
            </a:r>
            <a:r>
              <a:rPr lang="it-IT" b="1" dirty="0" err="1" smtClean="0"/>
              <a:t>considered</a:t>
            </a:r>
            <a:endParaRPr lang="it-IT" b="1" dirty="0"/>
          </a:p>
        </p:txBody>
      </p:sp>
      <p:pic>
        <p:nvPicPr>
          <p:cNvPr id="4" name="Immagin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7632065" cy="428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/>
          <p:cNvPicPr/>
          <p:nvPr/>
        </p:nvPicPr>
        <p:blipFill>
          <a:blip r:embed="rId3" cstate="print"/>
          <a:srcRect b="10784"/>
          <a:stretch>
            <a:fillRect/>
          </a:stretch>
        </p:blipFill>
        <p:spPr bwMode="auto">
          <a:xfrm>
            <a:off x="6708013" y="4720665"/>
            <a:ext cx="2133600" cy="136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ttore 4 8"/>
          <p:cNvCxnSpPr/>
          <p:nvPr/>
        </p:nvCxnSpPr>
        <p:spPr>
          <a:xfrm>
            <a:off x="6228184" y="4764845"/>
            <a:ext cx="776876" cy="712025"/>
          </a:xfrm>
          <a:prstGeom prst="bentConnector3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46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err="1" smtClean="0"/>
              <a:t>Four</a:t>
            </a:r>
            <a:r>
              <a:rPr lang="it-IT" b="1" dirty="0" smtClean="0"/>
              <a:t> </a:t>
            </a:r>
            <a:r>
              <a:rPr lang="it-IT" b="1" dirty="0" err="1" smtClean="0"/>
              <a:t>years</a:t>
            </a:r>
            <a:r>
              <a:rPr lang="it-IT" b="1" dirty="0" smtClean="0"/>
              <a:t> </a:t>
            </a:r>
            <a:r>
              <a:rPr lang="it-IT" b="1" dirty="0" err="1" smtClean="0"/>
              <a:t>after</a:t>
            </a:r>
            <a:r>
              <a:rPr lang="it-IT" b="1" dirty="0" smtClean="0"/>
              <a:t>….(1)</a:t>
            </a:r>
            <a:endParaRPr lang="it-IT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692696"/>
            <a:ext cx="9295901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magine 7"/>
          <p:cNvPicPr/>
          <p:nvPr/>
        </p:nvPicPr>
        <p:blipFill>
          <a:blip r:embed="rId3"/>
          <a:srcRect l="28711" t="12111" r="20802" b="2422"/>
          <a:stretch>
            <a:fillRect/>
          </a:stretch>
        </p:blipFill>
        <p:spPr bwMode="auto">
          <a:xfrm>
            <a:off x="467544" y="3645024"/>
            <a:ext cx="1775460" cy="1882140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3131840" y="3429000"/>
            <a:ext cx="55446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amount of degradation seems more related to the structural parameters of the multilayer and the characteristic of the capping layer. In </a:t>
            </a:r>
            <a:r>
              <a:rPr lang="en-US" dirty="0" smtClean="0"/>
              <a:t>particular: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samples </a:t>
            </a:r>
            <a:r>
              <a:rPr lang="en-US" dirty="0"/>
              <a:t>with an Si top layer </a:t>
            </a:r>
            <a:r>
              <a:rPr lang="en-US" dirty="0" smtClean="0"/>
              <a:t>degraded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samples </a:t>
            </a:r>
            <a:r>
              <a:rPr lang="en-US" dirty="0"/>
              <a:t>with a </a:t>
            </a:r>
            <a:r>
              <a:rPr lang="en-US" dirty="0" err="1"/>
              <a:t>SiC</a:t>
            </a:r>
            <a:r>
              <a:rPr lang="en-US" dirty="0"/>
              <a:t> top layer deposited onto the last </a:t>
            </a:r>
            <a:r>
              <a:rPr lang="en-US" dirty="0" err="1"/>
              <a:t>SiC</a:t>
            </a:r>
            <a:r>
              <a:rPr lang="en-US" dirty="0"/>
              <a:t> layer have unaltered </a:t>
            </a:r>
            <a:r>
              <a:rPr lang="en-US" dirty="0" smtClean="0"/>
              <a:t>performances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samples </a:t>
            </a:r>
            <a:r>
              <a:rPr lang="en-US" dirty="0"/>
              <a:t>with varied </a:t>
            </a:r>
            <a:r>
              <a:rPr lang="en-US" dirty="0">
                <a:sym typeface="Symbol"/>
              </a:rPr>
              <a:t></a:t>
            </a:r>
            <a:r>
              <a:rPr lang="en-US" dirty="0"/>
              <a:t> ratio show a partial degradation, which can be put in correlation with the thickness of the Mg in the bilayers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45560" y="1062209"/>
            <a:ext cx="1146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sym typeface="Symbol"/>
              </a:rPr>
              <a:t> varied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171278" y="1068895"/>
            <a:ext cx="1040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sym typeface="Symbol"/>
              </a:rPr>
              <a:t>SiC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 cap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084168" y="1078818"/>
            <a:ext cx="1040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sym typeface="Symbol"/>
              </a:rPr>
              <a:t>Si cap</a:t>
            </a:r>
          </a:p>
        </p:txBody>
      </p:sp>
    </p:spTree>
    <p:extLst>
      <p:ext uri="{BB962C8B-B14F-4D97-AF65-F5344CB8AC3E}">
        <p14:creationId xmlns:p14="http://schemas.microsoft.com/office/powerpoint/2010/main" val="350755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/>
              <a:t>Four</a:t>
            </a:r>
            <a:r>
              <a:rPr lang="it-IT" b="1" dirty="0"/>
              <a:t> </a:t>
            </a:r>
            <a:r>
              <a:rPr lang="it-IT" b="1" dirty="0" err="1"/>
              <a:t>years</a:t>
            </a:r>
            <a:r>
              <a:rPr lang="it-IT" b="1" dirty="0"/>
              <a:t> </a:t>
            </a:r>
            <a:r>
              <a:rPr lang="it-IT" b="1" dirty="0" err="1"/>
              <a:t>after</a:t>
            </a:r>
            <a:r>
              <a:rPr lang="it-IT" b="1" dirty="0" smtClean="0"/>
              <a:t>….(2)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03648" y="908720"/>
            <a:ext cx="1783585" cy="560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ELETTRA  BEAR </a:t>
            </a:r>
            <a:endParaRPr lang="it-IT" dirty="0"/>
          </a:p>
        </p:txBody>
      </p:sp>
      <p:pic>
        <p:nvPicPr>
          <p:cNvPr id="4" name="Immagine 3"/>
          <p:cNvPicPr/>
          <p:nvPr/>
        </p:nvPicPr>
        <p:blipFill rotWithShape="1">
          <a:blip r:embed="rId2" cstate="print"/>
          <a:srcRect l="3335" t="1683" r="6323" b="36636"/>
          <a:stretch/>
        </p:blipFill>
        <p:spPr bwMode="auto">
          <a:xfrm>
            <a:off x="971600" y="1340768"/>
            <a:ext cx="7361431" cy="5270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16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AFM </a:t>
            </a:r>
            <a:r>
              <a:rPr lang="it-IT" b="1" dirty="0" err="1" smtClean="0"/>
              <a:t>analysis</a:t>
            </a:r>
            <a:r>
              <a:rPr lang="it-IT" b="1" dirty="0" smtClean="0"/>
              <a:t> (1)</a:t>
            </a:r>
            <a:endParaRPr lang="it-IT" b="1" dirty="0"/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7630" y="859484"/>
            <a:ext cx="5379720" cy="2385060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2771800" y="3252763"/>
            <a:ext cx="3373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AFM </a:t>
            </a:r>
            <a:r>
              <a:rPr lang="en-US" dirty="0"/>
              <a:t>of reference sample A06012.</a:t>
            </a:r>
            <a:endParaRPr lang="it-IT" dirty="0"/>
          </a:p>
        </p:txBody>
      </p:sp>
      <p:pic>
        <p:nvPicPr>
          <p:cNvPr id="6" name="Immagin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5631" y="3861048"/>
            <a:ext cx="5875020" cy="2171700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3091412" y="6032748"/>
            <a:ext cx="2940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AFM of samples with Г varied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487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AFM </a:t>
            </a:r>
            <a:r>
              <a:rPr lang="it-IT" b="1" dirty="0" err="1"/>
              <a:t>analysis</a:t>
            </a:r>
            <a:r>
              <a:rPr lang="it-IT" b="1" dirty="0"/>
              <a:t> </a:t>
            </a:r>
            <a:r>
              <a:rPr lang="it-IT" b="1" dirty="0" smtClean="0"/>
              <a:t>(2)</a:t>
            </a:r>
            <a:endParaRPr lang="it-IT" b="1" dirty="0"/>
          </a:p>
        </p:txBody>
      </p:sp>
      <p:pic>
        <p:nvPicPr>
          <p:cNvPr id="4" name="Immagin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49263"/>
            <a:ext cx="5806440" cy="2240280"/>
          </a:xfrm>
          <a:prstGeom prst="rect">
            <a:avLst/>
          </a:prstGeom>
          <a:noFill/>
        </p:spPr>
      </p:pic>
      <p:pic>
        <p:nvPicPr>
          <p:cNvPr id="5" name="Segnaposto contenuto 4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9739" y="3620502"/>
            <a:ext cx="5684520" cy="2316480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2371974" y="3245423"/>
            <a:ext cx="4400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AFM of samples with </a:t>
            </a:r>
            <a:r>
              <a:rPr lang="en-US" dirty="0" err="1"/>
              <a:t>SiC</a:t>
            </a:r>
            <a:r>
              <a:rPr lang="en-US" dirty="0"/>
              <a:t> additional top layer.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2414546" y="5949280"/>
            <a:ext cx="4440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AFM of samples with a Si additional top layer.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439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When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necessary</a:t>
            </a:r>
            <a:r>
              <a:rPr lang="it-IT" dirty="0" smtClean="0"/>
              <a:t> to use a </a:t>
            </a:r>
            <a:r>
              <a:rPr lang="it-IT" dirty="0" err="1" smtClean="0"/>
              <a:t>multilayer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1800" dirty="0" smtClean="0"/>
              <a:t>Instruments </a:t>
            </a:r>
            <a:r>
              <a:rPr lang="it-IT" sz="1800" dirty="0" err="1" smtClean="0"/>
              <a:t>at</a:t>
            </a:r>
            <a:r>
              <a:rPr lang="it-IT" sz="1800" dirty="0" smtClean="0"/>
              <a:t> </a:t>
            </a:r>
            <a:r>
              <a:rPr lang="it-IT" sz="1800" dirty="0" err="1" smtClean="0"/>
              <a:t>normal</a:t>
            </a:r>
            <a:r>
              <a:rPr lang="it-IT" sz="1800" dirty="0" smtClean="0"/>
              <a:t> </a:t>
            </a:r>
            <a:r>
              <a:rPr lang="it-IT" sz="1800" dirty="0" err="1" smtClean="0"/>
              <a:t>incidence</a:t>
            </a:r>
            <a:r>
              <a:rPr lang="it-IT" sz="1800" dirty="0" smtClean="0"/>
              <a:t> </a:t>
            </a:r>
            <a:r>
              <a:rPr lang="it-IT" sz="1800" dirty="0" err="1" smtClean="0"/>
              <a:t>operating</a:t>
            </a:r>
            <a:r>
              <a:rPr lang="it-IT" sz="1800" dirty="0" smtClean="0"/>
              <a:t> </a:t>
            </a:r>
            <a:r>
              <a:rPr lang="it-IT" sz="1800" dirty="0" err="1" smtClean="0"/>
              <a:t>at</a:t>
            </a:r>
            <a:r>
              <a:rPr lang="it-IT" sz="1800" dirty="0" smtClean="0"/>
              <a:t> </a:t>
            </a:r>
            <a:r>
              <a:rPr lang="it-IT" sz="1800" dirty="0" err="1" smtClean="0"/>
              <a:t>shorter</a:t>
            </a:r>
            <a:r>
              <a:rPr lang="it-IT" sz="1800" dirty="0" smtClean="0"/>
              <a:t> </a:t>
            </a:r>
            <a:r>
              <a:rPr lang="it-IT" sz="1800" dirty="0" err="1" smtClean="0"/>
              <a:t>wavelengths</a:t>
            </a:r>
            <a:r>
              <a:rPr lang="it-IT" sz="1800" dirty="0" smtClean="0"/>
              <a:t> </a:t>
            </a:r>
            <a:r>
              <a:rPr lang="it-IT" sz="1800" dirty="0" err="1" smtClean="0"/>
              <a:t>then</a:t>
            </a:r>
            <a:r>
              <a:rPr lang="it-IT" sz="1800" dirty="0" smtClean="0"/>
              <a:t> 30 nm</a:t>
            </a:r>
          </a:p>
          <a:p>
            <a:pPr algn="just"/>
            <a:endParaRPr lang="it-IT" sz="1800" dirty="0" smtClean="0"/>
          </a:p>
          <a:p>
            <a:pPr lvl="1" algn="just"/>
            <a:r>
              <a:rPr lang="it-IT" dirty="0" err="1" smtClean="0"/>
              <a:t>Mirrors</a:t>
            </a:r>
            <a:r>
              <a:rPr lang="it-IT" dirty="0" smtClean="0"/>
              <a:t> and </a:t>
            </a:r>
            <a:r>
              <a:rPr lang="it-IT" dirty="0" err="1" smtClean="0"/>
              <a:t>gratings</a:t>
            </a:r>
            <a:r>
              <a:rPr lang="it-IT" dirty="0" smtClean="0"/>
              <a:t> for </a:t>
            </a:r>
            <a:r>
              <a:rPr lang="it-IT" dirty="0" err="1" smtClean="0"/>
              <a:t>normal</a:t>
            </a:r>
            <a:r>
              <a:rPr lang="it-IT" dirty="0" smtClean="0"/>
              <a:t> </a:t>
            </a:r>
            <a:r>
              <a:rPr lang="it-IT" dirty="0" err="1" smtClean="0"/>
              <a:t>incidence</a:t>
            </a:r>
            <a:r>
              <a:rPr lang="it-IT" dirty="0" smtClean="0"/>
              <a:t> </a:t>
            </a:r>
            <a:r>
              <a:rPr lang="it-IT" dirty="0" err="1" smtClean="0"/>
              <a:t>configuration</a:t>
            </a:r>
            <a:r>
              <a:rPr lang="it-IT" dirty="0" smtClean="0"/>
              <a:t> </a:t>
            </a:r>
            <a:r>
              <a:rPr lang="it-IT" dirty="0" err="1" smtClean="0"/>
              <a:t>spectrograph</a:t>
            </a:r>
            <a:r>
              <a:rPr lang="it-IT" dirty="0" smtClean="0"/>
              <a:t> </a:t>
            </a:r>
            <a:r>
              <a:rPr lang="it-IT" dirty="0" err="1" smtClean="0"/>
              <a:t>limited</a:t>
            </a:r>
            <a:r>
              <a:rPr lang="it-IT" dirty="0" smtClean="0"/>
              <a:t> by </a:t>
            </a:r>
            <a:r>
              <a:rPr lang="it-IT" dirty="0" err="1" smtClean="0"/>
              <a:t>mechanical</a:t>
            </a:r>
            <a:r>
              <a:rPr lang="it-IT" dirty="0" smtClean="0"/>
              <a:t> </a:t>
            </a:r>
            <a:r>
              <a:rPr lang="it-IT" dirty="0" err="1" smtClean="0"/>
              <a:t>constraints</a:t>
            </a:r>
            <a:r>
              <a:rPr lang="it-IT" dirty="0" smtClean="0"/>
              <a:t>,  high </a:t>
            </a:r>
            <a:r>
              <a:rPr lang="it-IT" dirty="0" err="1" smtClean="0"/>
              <a:t>resolution</a:t>
            </a:r>
            <a:r>
              <a:rPr lang="it-IT" dirty="0" smtClean="0"/>
              <a:t> </a:t>
            </a:r>
            <a:r>
              <a:rPr lang="it-IT" dirty="0" err="1" smtClean="0"/>
              <a:t>spectrograph</a:t>
            </a:r>
            <a:endParaRPr lang="it-IT" dirty="0" smtClean="0"/>
          </a:p>
          <a:p>
            <a:pPr marL="457200" lvl="1" indent="0" algn="just">
              <a:buNone/>
            </a:pPr>
            <a:endParaRPr lang="it-IT" dirty="0"/>
          </a:p>
          <a:p>
            <a:pPr lvl="1" algn="just"/>
            <a:r>
              <a:rPr lang="it-IT" dirty="0" err="1" smtClean="0"/>
              <a:t>Mirrors</a:t>
            </a:r>
            <a:r>
              <a:rPr lang="it-IT" dirty="0" smtClean="0"/>
              <a:t> for </a:t>
            </a:r>
            <a:r>
              <a:rPr lang="it-IT" dirty="0" err="1" smtClean="0"/>
              <a:t>spectro-imaging</a:t>
            </a:r>
            <a:endParaRPr lang="it-IT" dirty="0"/>
          </a:p>
          <a:p>
            <a:pPr lvl="1" algn="just"/>
            <a:endParaRPr lang="it-IT" dirty="0" smtClean="0"/>
          </a:p>
          <a:p>
            <a:pPr lvl="1" algn="just"/>
            <a:r>
              <a:rPr lang="it-IT" dirty="0" err="1" smtClean="0"/>
              <a:t>Mirrors</a:t>
            </a:r>
            <a:r>
              <a:rPr lang="it-IT" dirty="0" smtClean="0"/>
              <a:t> for EUV </a:t>
            </a:r>
            <a:r>
              <a:rPr lang="it-IT" dirty="0" err="1" smtClean="0"/>
              <a:t>Projection</a:t>
            </a:r>
            <a:r>
              <a:rPr lang="it-IT" dirty="0" smtClean="0"/>
              <a:t> </a:t>
            </a:r>
            <a:r>
              <a:rPr lang="it-IT" dirty="0" err="1" smtClean="0"/>
              <a:t>systems</a:t>
            </a:r>
            <a:endParaRPr lang="it-IT" dirty="0" smtClean="0"/>
          </a:p>
          <a:p>
            <a:pPr marL="457200" lvl="1" indent="0" algn="just">
              <a:buNone/>
            </a:pPr>
            <a:endParaRPr lang="it-IT" dirty="0" smtClean="0"/>
          </a:p>
          <a:p>
            <a:pPr lvl="1" algn="just"/>
            <a:r>
              <a:rPr lang="it-IT" dirty="0" err="1" smtClean="0"/>
              <a:t>Mirrors</a:t>
            </a:r>
            <a:r>
              <a:rPr lang="it-IT" dirty="0" smtClean="0"/>
              <a:t> for short </a:t>
            </a:r>
            <a:r>
              <a:rPr lang="it-IT" dirty="0" err="1" smtClean="0"/>
              <a:t>pulse</a:t>
            </a:r>
            <a:r>
              <a:rPr lang="it-IT" dirty="0" smtClean="0"/>
              <a:t> </a:t>
            </a:r>
            <a:r>
              <a:rPr lang="it-IT" dirty="0" err="1" smtClean="0"/>
              <a:t>beam</a:t>
            </a:r>
            <a:r>
              <a:rPr lang="it-IT" dirty="0" smtClean="0"/>
              <a:t> </a:t>
            </a:r>
            <a:r>
              <a:rPr lang="it-IT" dirty="0" err="1" smtClean="0"/>
              <a:t>manipulation</a:t>
            </a:r>
            <a:r>
              <a:rPr lang="it-IT" dirty="0" smtClean="0"/>
              <a:t>/</a:t>
            </a:r>
            <a:r>
              <a:rPr lang="it-IT" dirty="0" err="1" smtClean="0"/>
              <a:t>spectral</a:t>
            </a:r>
            <a:r>
              <a:rPr lang="it-IT" dirty="0" smtClean="0"/>
              <a:t> </a:t>
            </a:r>
            <a:r>
              <a:rPr lang="it-IT" dirty="0" err="1" smtClean="0"/>
              <a:t>selection</a:t>
            </a:r>
            <a:r>
              <a:rPr lang="it-IT" dirty="0" smtClean="0"/>
              <a:t> (</a:t>
            </a:r>
            <a:r>
              <a:rPr lang="it-IT" dirty="0" err="1" smtClean="0"/>
              <a:t>using</a:t>
            </a:r>
            <a:r>
              <a:rPr lang="it-IT" dirty="0" smtClean="0"/>
              <a:t> the </a:t>
            </a:r>
            <a:r>
              <a:rPr lang="it-IT" dirty="0" err="1" smtClean="0"/>
              <a:t>filter</a:t>
            </a:r>
            <a:r>
              <a:rPr lang="it-IT" dirty="0" smtClean="0"/>
              <a:t> </a:t>
            </a:r>
            <a:r>
              <a:rPr lang="it-IT" dirty="0" err="1" smtClean="0"/>
              <a:t>properties</a:t>
            </a:r>
            <a:r>
              <a:rPr lang="it-IT" dirty="0" smtClean="0"/>
              <a:t> </a:t>
            </a:r>
            <a:r>
              <a:rPr lang="it-IT" dirty="0" err="1" smtClean="0"/>
              <a:t>without</a:t>
            </a:r>
            <a:r>
              <a:rPr lang="it-IT" dirty="0" smtClean="0"/>
              <a:t> </a:t>
            </a:r>
            <a:r>
              <a:rPr lang="it-IT" dirty="0" err="1" smtClean="0"/>
              <a:t>affecting</a:t>
            </a:r>
            <a:r>
              <a:rPr lang="it-IT" dirty="0" smtClean="0"/>
              <a:t> the </a:t>
            </a:r>
            <a:r>
              <a:rPr lang="it-IT" dirty="0" err="1" smtClean="0"/>
              <a:t>beam</a:t>
            </a:r>
            <a:r>
              <a:rPr lang="it-IT" dirty="0" smtClean="0"/>
              <a:t> </a:t>
            </a:r>
            <a:r>
              <a:rPr lang="it-IT" dirty="0" err="1" smtClean="0"/>
              <a:t>shape</a:t>
            </a:r>
            <a:r>
              <a:rPr lang="it-IT" dirty="0" smtClean="0"/>
              <a:t>)</a:t>
            </a:r>
          </a:p>
          <a:p>
            <a:pPr lvl="1" algn="just"/>
            <a:endParaRPr lang="it-IT" dirty="0"/>
          </a:p>
          <a:p>
            <a:pPr lvl="1" algn="just"/>
            <a:r>
              <a:rPr lang="it-IT" dirty="0" err="1" smtClean="0"/>
              <a:t>Mirrors</a:t>
            </a:r>
            <a:r>
              <a:rPr lang="it-IT" dirty="0" smtClean="0"/>
              <a:t> for short </a:t>
            </a:r>
            <a:r>
              <a:rPr lang="it-IT" dirty="0" err="1" smtClean="0"/>
              <a:t>pulse</a:t>
            </a:r>
            <a:r>
              <a:rPr lang="it-IT" dirty="0" smtClean="0"/>
              <a:t> re-</a:t>
            </a:r>
            <a:r>
              <a:rPr lang="it-IT" dirty="0" err="1" smtClean="0"/>
              <a:t>shaping</a:t>
            </a:r>
            <a:endParaRPr lang="it-IT" dirty="0" smtClean="0"/>
          </a:p>
          <a:p>
            <a:pPr lvl="1" algn="just"/>
            <a:endParaRPr lang="it-IT" sz="1400" dirty="0" smtClean="0"/>
          </a:p>
        </p:txBody>
      </p:sp>
    </p:spTree>
    <p:extLst>
      <p:ext uri="{BB962C8B-B14F-4D97-AF65-F5344CB8AC3E}">
        <p14:creationId xmlns:p14="http://schemas.microsoft.com/office/powerpoint/2010/main" val="105574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XPS </a:t>
            </a:r>
            <a:r>
              <a:rPr lang="it-IT" b="1" dirty="0" err="1" smtClean="0"/>
              <a:t>analysis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655688"/>
            <a:ext cx="8229600" cy="4768865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BEAR – ELETTRA</a:t>
            </a:r>
          </a:p>
          <a:p>
            <a:pPr marL="0" indent="0">
              <a:buNone/>
            </a:pPr>
            <a:r>
              <a:rPr lang="it-IT" dirty="0" smtClean="0"/>
              <a:t>Sample A06011</a:t>
            </a:r>
            <a:endParaRPr lang="it-IT" dirty="0"/>
          </a:p>
        </p:txBody>
      </p:sp>
      <p:pic>
        <p:nvPicPr>
          <p:cNvPr id="4" name="Immagin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700808"/>
            <a:ext cx="5040560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021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248472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0">
              <a:buFont typeface="+mj-lt"/>
              <a:buAutoNum type="alphaUcPeriod"/>
            </a:pPr>
            <a:r>
              <a:rPr lang="en-US" sz="1800" dirty="0" smtClean="0"/>
              <a:t>Standard Mo/Si (nominal coating - REF) – </a:t>
            </a:r>
            <a:r>
              <a:rPr lang="it-IT" sz="1800" dirty="0"/>
              <a:t>R </a:t>
            </a:r>
            <a:r>
              <a:rPr lang="it-IT" sz="1800" baseline="-25000" dirty="0"/>
              <a:t>30.4 nm </a:t>
            </a:r>
            <a:r>
              <a:rPr lang="it-IT" sz="1800" dirty="0"/>
              <a:t>= </a:t>
            </a:r>
            <a:r>
              <a:rPr lang="it-IT" sz="1800" dirty="0" smtClean="0"/>
              <a:t>20%</a:t>
            </a:r>
            <a:endParaRPr lang="en-US" sz="1800" dirty="0" smtClean="0"/>
          </a:p>
          <a:p>
            <a:pPr lvl="0">
              <a:buFont typeface="+mj-lt"/>
              <a:buAutoNum type="alphaUcPeriod"/>
            </a:pPr>
            <a:endParaRPr lang="en-US" sz="1800" dirty="0" smtClean="0"/>
          </a:p>
          <a:p>
            <a:pPr lvl="0">
              <a:buFont typeface="+mj-lt"/>
              <a:buAutoNum type="alphaUcPeriod"/>
            </a:pPr>
            <a:r>
              <a:rPr lang="en-US" sz="1800" dirty="0" smtClean="0"/>
              <a:t>ML with different capping layers (CL) materials (4 different types):</a:t>
            </a:r>
            <a:endParaRPr lang="it-IT" sz="18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it-IT" sz="1800" dirty="0" smtClean="0"/>
              <a:t>Mo/Si + CL1 </a:t>
            </a:r>
            <a:r>
              <a:rPr lang="it-IT" sz="1800" dirty="0" err="1" smtClean="0"/>
              <a:t>Ir</a:t>
            </a:r>
            <a:r>
              <a:rPr lang="it-IT" sz="1800" dirty="0" smtClean="0"/>
              <a:t>/</a:t>
            </a:r>
            <a:r>
              <a:rPr lang="it-IT" sz="1800" dirty="0" err="1" smtClean="0"/>
              <a:t>Mo</a:t>
            </a:r>
            <a:r>
              <a:rPr lang="it-IT" sz="1800" dirty="0" smtClean="0"/>
              <a:t>  	(R </a:t>
            </a:r>
            <a:r>
              <a:rPr lang="it-IT" sz="1800" baseline="-25000" dirty="0" smtClean="0"/>
              <a:t>30.4 nm </a:t>
            </a:r>
            <a:r>
              <a:rPr lang="it-IT" sz="1800" dirty="0" smtClean="0"/>
              <a:t>= 26%)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sz="1800" dirty="0" smtClean="0"/>
              <a:t>Mo/Si + CL2 </a:t>
            </a:r>
            <a:r>
              <a:rPr lang="it-IT" sz="1800" dirty="0" err="1" smtClean="0"/>
              <a:t>Ir</a:t>
            </a:r>
            <a:r>
              <a:rPr lang="it-IT" sz="1800" dirty="0"/>
              <a:t>/Si </a:t>
            </a:r>
            <a:r>
              <a:rPr lang="it-IT" sz="1800" dirty="0" smtClean="0"/>
              <a:t>	(</a:t>
            </a:r>
            <a:r>
              <a:rPr lang="it-IT" sz="1800" dirty="0"/>
              <a:t>R </a:t>
            </a:r>
            <a:r>
              <a:rPr lang="it-IT" sz="1800" baseline="-25000" dirty="0"/>
              <a:t>30.4 nm </a:t>
            </a:r>
            <a:r>
              <a:rPr lang="it-IT" sz="1800" dirty="0"/>
              <a:t>= 26</a:t>
            </a:r>
            <a:r>
              <a:rPr lang="it-IT" sz="1800" dirty="0" smtClean="0"/>
              <a:t>%)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sz="1800" dirty="0" smtClean="0"/>
              <a:t>Mo/Si + CL3 Ru/</a:t>
            </a:r>
            <a:r>
              <a:rPr lang="it-IT" sz="1800" dirty="0" err="1" smtClean="0"/>
              <a:t>Mo</a:t>
            </a:r>
            <a:r>
              <a:rPr lang="it-IT" sz="1800" dirty="0"/>
              <a:t> </a:t>
            </a:r>
            <a:r>
              <a:rPr lang="it-IT" sz="1800" dirty="0" smtClean="0"/>
              <a:t>	(</a:t>
            </a:r>
            <a:r>
              <a:rPr lang="it-IT" sz="1800" dirty="0"/>
              <a:t>R </a:t>
            </a:r>
            <a:r>
              <a:rPr lang="it-IT" sz="1800" baseline="-25000" dirty="0"/>
              <a:t>30.4 nm </a:t>
            </a:r>
            <a:r>
              <a:rPr lang="it-IT" sz="1800" dirty="0"/>
              <a:t>= </a:t>
            </a:r>
            <a:r>
              <a:rPr lang="it-IT" sz="1800" dirty="0" smtClean="0"/>
              <a:t>25%)</a:t>
            </a:r>
            <a:endParaRPr lang="it-IT" sz="1800" dirty="0"/>
          </a:p>
          <a:p>
            <a:pPr marL="800100" lvl="1" indent="-342900">
              <a:buFont typeface="+mj-lt"/>
              <a:buAutoNum type="arabicPeriod"/>
            </a:pPr>
            <a:r>
              <a:rPr lang="it-IT" sz="1800" dirty="0" err="1" smtClean="0"/>
              <a:t>Mo</a:t>
            </a:r>
            <a:r>
              <a:rPr lang="it-IT" sz="1800" dirty="0" smtClean="0"/>
              <a:t>/Si + CL4 </a:t>
            </a:r>
            <a:r>
              <a:rPr lang="it-IT" sz="1800" dirty="0"/>
              <a:t>W/Si	</a:t>
            </a:r>
            <a:r>
              <a:rPr lang="it-IT" sz="1800" dirty="0" smtClean="0"/>
              <a:t>(</a:t>
            </a:r>
            <a:r>
              <a:rPr lang="it-IT" sz="1800" dirty="0" err="1" smtClean="0"/>
              <a:t>unstable</a:t>
            </a:r>
            <a:r>
              <a:rPr lang="it-IT" sz="1800" dirty="0" smtClean="0"/>
              <a:t>)</a:t>
            </a:r>
            <a:endParaRPr lang="it-IT" sz="1800" dirty="0"/>
          </a:p>
          <a:p>
            <a:pPr marL="800100" lvl="1" indent="-342900">
              <a:buFont typeface="+mj-lt"/>
              <a:buAutoNum type="arabicPeriod"/>
            </a:pPr>
            <a:endParaRPr lang="it-IT" sz="1800" dirty="0" smtClean="0"/>
          </a:p>
          <a:p>
            <a:pPr>
              <a:buFont typeface="+mj-lt"/>
              <a:buAutoNum type="alphaUcPeriod"/>
            </a:pPr>
            <a:r>
              <a:rPr lang="en-US" sz="1800" dirty="0" err="1" smtClean="0"/>
              <a:t>Ir</a:t>
            </a:r>
            <a:r>
              <a:rPr lang="en-US" sz="1800" dirty="0" smtClean="0"/>
              <a:t>/Si ML </a:t>
            </a:r>
            <a:r>
              <a:rPr lang="it-IT" sz="1800" dirty="0"/>
              <a:t>(R </a:t>
            </a:r>
            <a:r>
              <a:rPr lang="it-IT" sz="1800" baseline="-25000" dirty="0"/>
              <a:t>30.4 nm </a:t>
            </a:r>
            <a:r>
              <a:rPr lang="it-IT" sz="1800" dirty="0"/>
              <a:t>= </a:t>
            </a:r>
            <a:r>
              <a:rPr lang="it-IT" sz="1800" dirty="0" smtClean="0"/>
              <a:t>24%)</a:t>
            </a:r>
            <a:endParaRPr lang="it-IT" sz="1800" dirty="0"/>
          </a:p>
          <a:p>
            <a:pPr lvl="0">
              <a:buFont typeface="+mj-lt"/>
              <a:buAutoNum type="alphaUcPeriod"/>
            </a:pPr>
            <a:endParaRPr lang="en-US" sz="1800" dirty="0" smtClean="0"/>
          </a:p>
          <a:p>
            <a:pPr>
              <a:buFont typeface="+mj-lt"/>
              <a:buAutoNum type="alphaUcPeriod"/>
            </a:pPr>
            <a:r>
              <a:rPr lang="en-US" sz="1800" dirty="0" err="1" smtClean="0"/>
              <a:t>SiC</a:t>
            </a:r>
            <a:r>
              <a:rPr lang="en-US" sz="1800" dirty="0" smtClean="0"/>
              <a:t>/Mg </a:t>
            </a:r>
            <a:r>
              <a:rPr lang="en-US" sz="1800" dirty="0"/>
              <a:t>ML </a:t>
            </a:r>
            <a:r>
              <a:rPr lang="it-IT" sz="1800" dirty="0"/>
              <a:t>(R </a:t>
            </a:r>
            <a:r>
              <a:rPr lang="it-IT" sz="1800" baseline="-25000" dirty="0"/>
              <a:t>30.4 nm </a:t>
            </a:r>
            <a:r>
              <a:rPr lang="it-IT" sz="1800" dirty="0"/>
              <a:t>= </a:t>
            </a:r>
            <a:r>
              <a:rPr lang="it-IT" sz="1800" dirty="0" smtClean="0"/>
              <a:t>40%)</a:t>
            </a:r>
            <a:endParaRPr lang="it-IT" sz="1800" dirty="0"/>
          </a:p>
          <a:p>
            <a:pPr lvl="0">
              <a:buFont typeface="+mj-lt"/>
              <a:buAutoNum type="alphaUcPeriod"/>
            </a:pPr>
            <a:endParaRPr lang="en-US" sz="1800" dirty="0" smtClean="0"/>
          </a:p>
          <a:p>
            <a:pPr lvl="0">
              <a:buFont typeface="+mj-lt"/>
              <a:buAutoNum type="alphaUcPeriod"/>
            </a:pPr>
            <a:endParaRPr lang="en-US" sz="1800" dirty="0"/>
          </a:p>
          <a:p>
            <a:pPr lvl="0">
              <a:buFont typeface="+mj-lt"/>
              <a:buAutoNum type="alphaUcPeriod"/>
            </a:pPr>
            <a:endParaRPr lang="en-US" sz="1800" dirty="0" smtClean="0"/>
          </a:p>
          <a:p>
            <a:pPr lvl="0">
              <a:buFont typeface="+mj-lt"/>
              <a:buAutoNum type="alphaUcPeriod"/>
            </a:pPr>
            <a:endParaRPr lang="en-US" sz="1800" dirty="0" smtClean="0"/>
          </a:p>
          <a:p>
            <a:pPr lvl="0">
              <a:buFont typeface="+mj-lt"/>
              <a:buAutoNum type="alphaUcPeriod"/>
            </a:pPr>
            <a:endParaRPr lang="en-US" sz="1600" dirty="0" smtClean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err="1" smtClean="0"/>
              <a:t>Multilayer</a:t>
            </a:r>
            <a:r>
              <a:rPr lang="it-IT" b="1" dirty="0" smtClean="0"/>
              <a:t> </a:t>
            </a:r>
            <a:r>
              <a:rPr lang="it-IT" b="1" dirty="0" err="1" smtClean="0"/>
              <a:t>prototypes</a:t>
            </a:r>
            <a:r>
              <a:rPr lang="it-IT" b="1" dirty="0" smtClean="0"/>
              <a:t> </a:t>
            </a:r>
            <a:r>
              <a:rPr lang="it-IT" b="1" dirty="0" err="1" smtClean="0"/>
              <a:t>considered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00433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248472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0">
              <a:buFont typeface="+mj-lt"/>
              <a:buAutoNum type="alphaUcPeriod"/>
            </a:pPr>
            <a:r>
              <a:rPr lang="en-US" sz="1800" dirty="0" smtClean="0"/>
              <a:t>Standard Mo/Si (nominal coating - REF)</a:t>
            </a:r>
          </a:p>
          <a:p>
            <a:pPr lvl="0">
              <a:buFont typeface="+mj-lt"/>
              <a:buAutoNum type="alphaUcPeriod"/>
            </a:pPr>
            <a:endParaRPr lang="en-US" sz="1800" dirty="0" smtClean="0"/>
          </a:p>
          <a:p>
            <a:pPr lvl="0">
              <a:buFont typeface="+mj-lt"/>
              <a:buAutoNum type="alphaUcPeriod"/>
            </a:pPr>
            <a:endParaRPr lang="en-US" sz="1800" dirty="0" smtClean="0"/>
          </a:p>
          <a:p>
            <a:pPr lvl="0">
              <a:buFont typeface="+mj-lt"/>
              <a:buAutoNum type="alphaUcPeriod"/>
            </a:pPr>
            <a:endParaRPr lang="en-US" sz="1800" dirty="0" smtClean="0"/>
          </a:p>
          <a:p>
            <a:pPr lvl="0">
              <a:buFont typeface="+mj-lt"/>
              <a:buAutoNum type="alphaUcPeriod"/>
            </a:pPr>
            <a:endParaRPr lang="en-US" sz="1800" dirty="0" smtClean="0"/>
          </a:p>
          <a:p>
            <a:pPr lvl="0">
              <a:buFont typeface="+mj-lt"/>
              <a:buAutoNum type="alphaUcPeriod"/>
            </a:pPr>
            <a:r>
              <a:rPr lang="en-US" sz="1800" dirty="0" smtClean="0"/>
              <a:t>ML with different capping layers (CL) materials (4 different types):</a:t>
            </a:r>
            <a:endParaRPr lang="it-IT" sz="18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it-IT" sz="1800" dirty="0" smtClean="0"/>
              <a:t>Mo/Si + CL1 </a:t>
            </a:r>
            <a:r>
              <a:rPr lang="it-IT" sz="1800" dirty="0" err="1" smtClean="0"/>
              <a:t>Ir</a:t>
            </a:r>
            <a:r>
              <a:rPr lang="it-IT" sz="1800" dirty="0" smtClean="0"/>
              <a:t>/Mo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sz="1800" dirty="0" smtClean="0"/>
              <a:t>Mo/Si + CL2 </a:t>
            </a:r>
            <a:r>
              <a:rPr lang="it-IT" sz="1800" dirty="0" err="1" smtClean="0"/>
              <a:t>Ir</a:t>
            </a:r>
            <a:r>
              <a:rPr lang="it-IT" sz="1800" dirty="0" smtClean="0"/>
              <a:t>/Si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sz="1800" dirty="0" smtClean="0"/>
              <a:t>Mo/Si + CL3 </a:t>
            </a:r>
            <a:r>
              <a:rPr lang="it-IT" sz="1800" dirty="0" err="1" smtClean="0"/>
              <a:t>Ru</a:t>
            </a:r>
            <a:r>
              <a:rPr lang="it-IT" sz="1800" dirty="0" smtClean="0"/>
              <a:t>/Mo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sz="1800" dirty="0" smtClean="0"/>
              <a:t>Mo/Si + CL4 W/Si</a:t>
            </a:r>
          </a:p>
          <a:p>
            <a:pPr lvl="0">
              <a:buFont typeface="+mj-lt"/>
              <a:buAutoNum type="alphaUcPeriod"/>
            </a:pPr>
            <a:endParaRPr lang="en-US" sz="1800" dirty="0" smtClean="0"/>
          </a:p>
          <a:p>
            <a:pPr lvl="0">
              <a:buFont typeface="+mj-lt"/>
              <a:buAutoNum type="alphaUcPeriod"/>
            </a:pPr>
            <a:r>
              <a:rPr lang="en-US" sz="1800" dirty="0" err="1" smtClean="0"/>
              <a:t>Ir</a:t>
            </a:r>
            <a:r>
              <a:rPr lang="en-US" sz="1800" dirty="0" smtClean="0"/>
              <a:t>/Si ML</a:t>
            </a:r>
          </a:p>
          <a:p>
            <a:pPr lvl="0">
              <a:buFont typeface="+mj-lt"/>
              <a:buAutoNum type="alphaUcPeriod"/>
            </a:pPr>
            <a:endParaRPr lang="en-US" sz="1800" dirty="0" smtClean="0"/>
          </a:p>
          <a:p>
            <a:pPr lvl="0">
              <a:buFont typeface="+mj-lt"/>
              <a:buAutoNum type="alphaUcPeriod"/>
            </a:pPr>
            <a:endParaRPr lang="en-US" sz="1600" dirty="0" smtClean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err="1" smtClean="0"/>
              <a:t>Multilayer</a:t>
            </a:r>
            <a:r>
              <a:rPr lang="it-IT" b="1" dirty="0" smtClean="0"/>
              <a:t> </a:t>
            </a:r>
            <a:r>
              <a:rPr lang="it-IT" b="1" dirty="0" err="1" smtClean="0"/>
              <a:t>prototypes</a:t>
            </a:r>
            <a:r>
              <a:rPr lang="it-IT" b="1" dirty="0" smtClean="0"/>
              <a:t> </a:t>
            </a:r>
            <a:r>
              <a:rPr lang="it-IT" b="1" dirty="0" err="1" smtClean="0"/>
              <a:t>considered</a:t>
            </a:r>
            <a:endParaRPr lang="it-IT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356992"/>
            <a:ext cx="1728192" cy="137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7063" t="7573" r="25891" b="12257"/>
          <a:stretch>
            <a:fillRect/>
          </a:stretch>
        </p:blipFill>
        <p:spPr bwMode="auto">
          <a:xfrm>
            <a:off x="4499992" y="1196752"/>
            <a:ext cx="3960440" cy="1835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27539" r="27709" b="15610"/>
          <a:stretch>
            <a:fillRect/>
          </a:stretch>
        </p:blipFill>
        <p:spPr bwMode="auto">
          <a:xfrm>
            <a:off x="4622647" y="5085184"/>
            <a:ext cx="3765777" cy="154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0011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err="1" smtClean="0"/>
              <a:t>Reflectance</a:t>
            </a:r>
            <a:r>
              <a:rPr lang="it-IT" b="1" dirty="0" smtClean="0"/>
              <a:t> </a:t>
            </a:r>
            <a:r>
              <a:rPr lang="it-IT" b="1" dirty="0" err="1" smtClean="0"/>
              <a:t>tests</a:t>
            </a:r>
            <a:r>
              <a:rPr lang="it-IT" b="1" dirty="0" smtClean="0"/>
              <a:t> </a:t>
            </a:r>
            <a:r>
              <a:rPr lang="it-IT" b="1" dirty="0" err="1" smtClean="0"/>
              <a:t>prior</a:t>
            </a:r>
            <a:r>
              <a:rPr lang="it-IT" b="1" dirty="0" smtClean="0"/>
              <a:t> </a:t>
            </a:r>
            <a:r>
              <a:rPr lang="it-IT" b="1" dirty="0" err="1" smtClean="0"/>
              <a:t>thermal</a:t>
            </a:r>
            <a:r>
              <a:rPr lang="it-IT" b="1" dirty="0" smtClean="0"/>
              <a:t> cycling and </a:t>
            </a:r>
            <a:r>
              <a:rPr lang="it-IT" b="1" dirty="0" err="1" smtClean="0"/>
              <a:t>proton</a:t>
            </a:r>
            <a:r>
              <a:rPr lang="it-IT" b="1" dirty="0" smtClean="0"/>
              <a:t> </a:t>
            </a:r>
            <a:r>
              <a:rPr lang="it-IT" b="1" dirty="0" err="1" smtClean="0"/>
              <a:t>bombardment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Tests</a:t>
            </a:r>
            <a:r>
              <a:rPr lang="it-IT" dirty="0" smtClean="0"/>
              <a:t> at 30.4 </a:t>
            </a:r>
            <a:r>
              <a:rPr lang="it-IT" dirty="0" err="1" smtClean="0"/>
              <a:t>nm</a:t>
            </a:r>
            <a:r>
              <a:rPr lang="it-IT" dirty="0" smtClean="0"/>
              <a:t> (</a:t>
            </a:r>
            <a:r>
              <a:rPr lang="it-IT" dirty="0" err="1" smtClean="0"/>
              <a:t>large</a:t>
            </a:r>
            <a:r>
              <a:rPr lang="it-IT" dirty="0" smtClean="0"/>
              <a:t> band) </a:t>
            </a:r>
            <a:r>
              <a:rPr lang="it-IT" dirty="0" err="1" smtClean="0"/>
              <a:t>performed</a:t>
            </a:r>
            <a:r>
              <a:rPr lang="it-IT" dirty="0" smtClean="0"/>
              <a:t> at ELETTRA- BEAR </a:t>
            </a:r>
            <a:r>
              <a:rPr lang="it-IT" dirty="0" err="1" smtClean="0"/>
              <a:t>beamline</a:t>
            </a:r>
            <a:r>
              <a:rPr lang="it-IT" dirty="0" smtClean="0"/>
              <a:t> + some </a:t>
            </a:r>
            <a:r>
              <a:rPr lang="it-IT" dirty="0" err="1" smtClean="0"/>
              <a:t>tests</a:t>
            </a:r>
            <a:r>
              <a:rPr lang="it-IT" dirty="0" smtClean="0"/>
              <a:t> at ALS  6.3.2 </a:t>
            </a:r>
            <a:r>
              <a:rPr lang="it-IT" dirty="0" err="1" smtClean="0"/>
              <a:t>Beamline</a:t>
            </a:r>
            <a:endParaRPr lang="it-IT" dirty="0" smtClean="0"/>
          </a:p>
          <a:p>
            <a:r>
              <a:rPr lang="it-IT" dirty="0" err="1" smtClean="0"/>
              <a:t>Tests</a:t>
            </a:r>
            <a:r>
              <a:rPr lang="it-IT" dirty="0" smtClean="0"/>
              <a:t> at 30.4 </a:t>
            </a:r>
            <a:r>
              <a:rPr lang="it-IT" dirty="0" err="1" smtClean="0"/>
              <a:t>nm</a:t>
            </a:r>
            <a:r>
              <a:rPr lang="it-IT" dirty="0" smtClean="0"/>
              <a:t> (</a:t>
            </a:r>
            <a:r>
              <a:rPr lang="it-IT" dirty="0" err="1" smtClean="0"/>
              <a:t>peak</a:t>
            </a:r>
            <a:r>
              <a:rPr lang="it-IT" dirty="0" smtClean="0"/>
              <a:t>) in Padova, </a:t>
            </a:r>
            <a:r>
              <a:rPr lang="it-IT" dirty="0" err="1" smtClean="0"/>
              <a:t>using</a:t>
            </a:r>
            <a:r>
              <a:rPr lang="it-IT" dirty="0" smtClean="0"/>
              <a:t> </a:t>
            </a:r>
            <a:r>
              <a:rPr lang="it-IT" dirty="0" err="1" smtClean="0"/>
              <a:t>our</a:t>
            </a:r>
            <a:r>
              <a:rPr lang="it-IT" dirty="0" smtClean="0"/>
              <a:t> grazing </a:t>
            </a:r>
            <a:r>
              <a:rPr lang="it-IT" dirty="0" err="1" smtClean="0"/>
              <a:t>incidence</a:t>
            </a:r>
            <a:r>
              <a:rPr lang="it-IT" dirty="0" smtClean="0"/>
              <a:t> </a:t>
            </a:r>
            <a:r>
              <a:rPr lang="it-IT" dirty="0" err="1" smtClean="0"/>
              <a:t>facility</a:t>
            </a:r>
            <a:r>
              <a:rPr lang="it-IT" dirty="0" smtClean="0"/>
              <a:t> </a:t>
            </a:r>
            <a:r>
              <a:rPr lang="it-IT" dirty="0" err="1" smtClean="0"/>
              <a:t>equipped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an</a:t>
            </a:r>
            <a:r>
              <a:rPr lang="it-IT" dirty="0" smtClean="0"/>
              <a:t> </a:t>
            </a:r>
            <a:r>
              <a:rPr lang="it-IT" dirty="0" err="1" smtClean="0"/>
              <a:t>hollow</a:t>
            </a:r>
            <a:r>
              <a:rPr lang="it-IT" dirty="0" smtClean="0"/>
              <a:t> </a:t>
            </a:r>
            <a:r>
              <a:rPr lang="it-IT" dirty="0" err="1" smtClean="0"/>
              <a:t>cathode</a:t>
            </a:r>
            <a:r>
              <a:rPr lang="it-IT" dirty="0" smtClean="0"/>
              <a:t> </a:t>
            </a:r>
            <a:r>
              <a:rPr lang="it-IT" dirty="0" err="1" smtClean="0"/>
              <a:t>lamp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16065" t="8486" r="16235" b="6651"/>
          <a:stretch>
            <a:fillRect/>
          </a:stretch>
        </p:blipFill>
        <p:spPr bwMode="auto">
          <a:xfrm>
            <a:off x="2195736" y="2780928"/>
            <a:ext cx="5328592" cy="3612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5155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it-IT" dirty="0" smtClean="0"/>
              <a:t>Si/</a:t>
            </a:r>
            <a:r>
              <a:rPr lang="it-IT" dirty="0" err="1" smtClean="0"/>
              <a:t>Mo</a:t>
            </a:r>
            <a:r>
              <a:rPr lang="it-IT" dirty="0" smtClean="0"/>
              <a:t> ML + </a:t>
            </a:r>
            <a:r>
              <a:rPr lang="it-IT" dirty="0"/>
              <a:t>CL W </a:t>
            </a:r>
            <a:r>
              <a:rPr lang="it-IT" dirty="0" err="1" smtClean="0"/>
              <a:t>instability</a:t>
            </a:r>
            <a:endParaRPr lang="it-IT" dirty="0"/>
          </a:p>
        </p:txBody>
      </p:sp>
      <p:pic>
        <p:nvPicPr>
          <p:cNvPr id="12" name="Immagine 11" descr="W_Si_Mo_comparison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562125"/>
            <a:ext cx="7632340" cy="359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2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Ir</a:t>
            </a:r>
            <a:r>
              <a:rPr lang="it-IT" dirty="0" smtClean="0"/>
              <a:t>/Si </a:t>
            </a:r>
            <a:r>
              <a:rPr lang="it-IT" dirty="0" err="1" smtClean="0"/>
              <a:t>analysis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098" name="Picture 2" descr="Fig1rev3 (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6747" r="9442"/>
          <a:stretch>
            <a:fillRect/>
          </a:stretch>
        </p:blipFill>
        <p:spPr bwMode="auto">
          <a:xfrm>
            <a:off x="5004048" y="1463266"/>
            <a:ext cx="3096871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Immagin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689" y="1864097"/>
            <a:ext cx="2668587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Immagin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121285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 descr="Ir_Si.png"/>
          <p:cNvPicPr>
            <a:picLocks noChangeAspect="1"/>
          </p:cNvPicPr>
          <p:nvPr/>
        </p:nvPicPr>
        <p:blipFill>
          <a:blip r:embed="rId5" cstate="print"/>
          <a:srcRect l="9858" t="31728" r="35055" b="22700"/>
          <a:stretch>
            <a:fillRect/>
          </a:stretch>
        </p:blipFill>
        <p:spPr>
          <a:xfrm>
            <a:off x="2670076" y="4077072"/>
            <a:ext cx="3168352" cy="201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6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SOLO </a:t>
            </a:r>
            <a:r>
              <a:rPr lang="it-IT" b="1" dirty="0" err="1" smtClean="0"/>
              <a:t>operation</a:t>
            </a:r>
            <a:r>
              <a:rPr lang="it-IT" b="1" dirty="0" smtClean="0"/>
              <a:t> </a:t>
            </a:r>
            <a:r>
              <a:rPr lang="it-IT" b="1" dirty="0" err="1" smtClean="0"/>
              <a:t>environment</a:t>
            </a:r>
            <a:r>
              <a:rPr lang="it-IT" b="1" dirty="0" smtClean="0"/>
              <a:t> 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1800" dirty="0" smtClean="0"/>
              <a:t>SOLO </a:t>
            </a:r>
            <a:r>
              <a:rPr lang="it-IT" sz="1800" dirty="0" err="1" smtClean="0"/>
              <a:t>will</a:t>
            </a:r>
            <a:r>
              <a:rPr lang="it-IT" sz="1800" dirty="0" smtClean="0"/>
              <a:t> </a:t>
            </a:r>
            <a:r>
              <a:rPr lang="it-IT" sz="1800" dirty="0" err="1" smtClean="0"/>
              <a:t>be</a:t>
            </a:r>
            <a:r>
              <a:rPr lang="it-IT" sz="1800" dirty="0" smtClean="0"/>
              <a:t> the </a:t>
            </a:r>
            <a:r>
              <a:rPr lang="it-IT" sz="1800" dirty="0" err="1" smtClean="0"/>
              <a:t>closest</a:t>
            </a:r>
            <a:r>
              <a:rPr lang="it-IT" sz="1800" dirty="0" smtClean="0"/>
              <a:t> </a:t>
            </a:r>
            <a:r>
              <a:rPr lang="it-IT" sz="1800" dirty="0" err="1" smtClean="0"/>
              <a:t>mission</a:t>
            </a:r>
            <a:r>
              <a:rPr lang="it-IT" sz="1800" dirty="0" smtClean="0"/>
              <a:t> </a:t>
            </a:r>
            <a:r>
              <a:rPr lang="it-IT" sz="1800" dirty="0" err="1" smtClean="0"/>
              <a:t>to</a:t>
            </a:r>
            <a:r>
              <a:rPr lang="it-IT" sz="1800" dirty="0" smtClean="0"/>
              <a:t> the </a:t>
            </a:r>
            <a:r>
              <a:rPr lang="it-IT" sz="1800" dirty="0" err="1" smtClean="0"/>
              <a:t>sun</a:t>
            </a:r>
            <a:endParaRPr lang="it-IT" sz="1800" dirty="0" smtClean="0"/>
          </a:p>
          <a:p>
            <a:r>
              <a:rPr lang="it-IT" sz="1800" dirty="0" smtClean="0"/>
              <a:t>Minimum </a:t>
            </a:r>
            <a:r>
              <a:rPr lang="it-IT" sz="1800" dirty="0" err="1" smtClean="0"/>
              <a:t>perihelium</a:t>
            </a:r>
            <a:r>
              <a:rPr lang="it-IT" sz="1800" dirty="0" smtClean="0"/>
              <a:t> </a:t>
            </a:r>
            <a:r>
              <a:rPr lang="it-IT" sz="1800" dirty="0" err="1" smtClean="0"/>
              <a:t>will</a:t>
            </a:r>
            <a:r>
              <a:rPr lang="it-IT" sz="1800" dirty="0" smtClean="0"/>
              <a:t> </a:t>
            </a:r>
            <a:r>
              <a:rPr lang="it-IT" sz="1800" dirty="0" err="1" smtClean="0"/>
              <a:t>be</a:t>
            </a:r>
            <a:r>
              <a:rPr lang="it-IT" sz="1800" dirty="0" smtClean="0"/>
              <a:t> 0.23 AU</a:t>
            </a:r>
          </a:p>
          <a:p>
            <a:r>
              <a:rPr lang="it-IT" sz="1800" dirty="0" smtClean="0"/>
              <a:t>Temperature </a:t>
            </a:r>
            <a:r>
              <a:rPr lang="it-IT" sz="1800" dirty="0" err="1" smtClean="0"/>
              <a:t>of</a:t>
            </a:r>
            <a:r>
              <a:rPr lang="it-IT" sz="1800" dirty="0" smtClean="0"/>
              <a:t> MO: 236° </a:t>
            </a:r>
          </a:p>
          <a:p>
            <a:r>
              <a:rPr lang="it-IT" sz="1800" dirty="0" smtClean="0"/>
              <a:t>Low </a:t>
            </a:r>
            <a:r>
              <a:rPr lang="it-IT" sz="1800" dirty="0" err="1" smtClean="0"/>
              <a:t>energy</a:t>
            </a:r>
            <a:r>
              <a:rPr lang="it-IT" sz="1800" dirty="0" smtClean="0"/>
              <a:t> </a:t>
            </a:r>
            <a:r>
              <a:rPr lang="it-IT" sz="1800" dirty="0" err="1" smtClean="0"/>
              <a:t>Ions</a:t>
            </a:r>
            <a:r>
              <a:rPr lang="it-IT" sz="1800" dirty="0" smtClean="0"/>
              <a:t> </a:t>
            </a:r>
            <a:r>
              <a:rPr lang="it-IT" sz="1800" dirty="0" err="1" smtClean="0"/>
              <a:t>bombardment</a:t>
            </a:r>
            <a:endParaRPr lang="it-IT" sz="1800" dirty="0" smtClean="0"/>
          </a:p>
        </p:txBody>
      </p:sp>
      <p:grpSp>
        <p:nvGrpSpPr>
          <p:cNvPr id="7" name="Gruppo 6"/>
          <p:cNvGrpSpPr/>
          <p:nvPr/>
        </p:nvGrpSpPr>
        <p:grpSpPr>
          <a:xfrm>
            <a:off x="539552" y="3005350"/>
            <a:ext cx="2683199" cy="2583890"/>
            <a:chOff x="899592" y="1486958"/>
            <a:chExt cx="3619303" cy="359200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99592" y="1486958"/>
              <a:ext cx="3619303" cy="3592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Sole 5"/>
            <p:cNvSpPr/>
            <p:nvPr/>
          </p:nvSpPr>
          <p:spPr>
            <a:xfrm>
              <a:off x="2637309" y="2968377"/>
              <a:ext cx="360040" cy="360040"/>
            </a:xfrm>
            <a:prstGeom prst="sun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4879414" y="4123548"/>
          <a:ext cx="3509010" cy="1897740"/>
        </p:xfrm>
        <a:graphic>
          <a:graphicData uri="http://schemas.openxmlformats.org/drawingml/2006/table">
            <a:tbl>
              <a:tblPr/>
              <a:tblGrid>
                <a:gridCol w="1438275"/>
                <a:gridCol w="900430"/>
                <a:gridCol w="1170305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At 1AU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(in the earth)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average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 smtClean="0">
                          <a:latin typeface="Calibri"/>
                          <a:ea typeface="Calibri"/>
                          <a:cs typeface="Times New Roman"/>
                        </a:rPr>
                        <a:t>H+ </a:t>
                      </a: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Density (cm</a:t>
                      </a:r>
                      <a:r>
                        <a:rPr lang="en-US" sz="1100" b="1" baseline="30000" dirty="0">
                          <a:latin typeface="Calibri"/>
                          <a:ea typeface="Calibri"/>
                          <a:cs typeface="Times New Roman"/>
                        </a:rPr>
                        <a:t>-3</a:t>
                      </a: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8,7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 smtClean="0">
                          <a:latin typeface="Calibri"/>
                          <a:ea typeface="Calibri"/>
                          <a:cs typeface="Times New Roman"/>
                        </a:rPr>
                        <a:t>H+ </a:t>
                      </a: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Speed (km/s)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468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468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4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 err="1"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100" b="1" baseline="-25000" dirty="0" err="1">
                          <a:latin typeface="Calibri"/>
                          <a:ea typeface="Calibri"/>
                          <a:cs typeface="Times New Roman"/>
                        </a:rPr>
                        <a:t>alpha</a:t>
                      </a: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100" b="1" dirty="0" err="1"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100" b="1" baseline="-25000" dirty="0" err="1">
                          <a:latin typeface="Calibri"/>
                          <a:ea typeface="Calibri"/>
                          <a:cs typeface="Times New Roman"/>
                        </a:rPr>
                        <a:t>proton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0,047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0,047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100" b="1" baseline="-25000" dirty="0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1100" b="1" baseline="30000" dirty="0">
                          <a:latin typeface="Calibri"/>
                          <a:ea typeface="Calibri"/>
                          <a:cs typeface="Times New Roman"/>
                        </a:rPr>
                        <a:t>6+</a:t>
                      </a: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100" b="1" dirty="0" err="1"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100" b="1" baseline="-25000" dirty="0" err="1">
                          <a:latin typeface="Calibri"/>
                          <a:ea typeface="Calibri"/>
                          <a:cs typeface="Times New Roman"/>
                        </a:rPr>
                        <a:t>proton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0,0003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0,0003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100" b="1" baseline="-25000" dirty="0">
                          <a:latin typeface="Calibri"/>
                          <a:ea typeface="Calibri"/>
                          <a:cs typeface="Times New Roman"/>
                        </a:rPr>
                        <a:t>Fe</a:t>
                      </a:r>
                      <a:r>
                        <a:rPr lang="en-US" sz="1100" b="1" baseline="30000" dirty="0">
                          <a:latin typeface="Calibri"/>
                          <a:ea typeface="Calibri"/>
                          <a:cs typeface="Times New Roman"/>
                        </a:rPr>
                        <a:t>10+</a:t>
                      </a: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100" b="1" dirty="0" err="1"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100" b="1" baseline="-25000" dirty="0" err="1">
                          <a:latin typeface="Calibri"/>
                          <a:ea typeface="Calibri"/>
                          <a:cs typeface="Times New Roman"/>
                        </a:rPr>
                        <a:t>proton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8,77 x 10</a:t>
                      </a:r>
                      <a:r>
                        <a:rPr lang="en-US" sz="1100" baseline="30000">
                          <a:latin typeface="Calibri"/>
                          <a:ea typeface="Calibri"/>
                          <a:cs typeface="Times New Roman"/>
                        </a:rPr>
                        <a:t>-6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8,77 x 10</a:t>
                      </a:r>
                      <a:r>
                        <a:rPr lang="en-US" sz="1100" baseline="30000" dirty="0">
                          <a:latin typeface="Calibri"/>
                          <a:ea typeface="Calibri"/>
                          <a:cs typeface="Times New Roman"/>
                        </a:rPr>
                        <a:t>-6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Segnaposto contenuto 2"/>
          <p:cNvSpPr txBox="1">
            <a:spLocks/>
          </p:cNvSpPr>
          <p:nvPr/>
        </p:nvSpPr>
        <p:spPr>
          <a:xfrm>
            <a:off x="107504" y="6021288"/>
            <a:ext cx="8784976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t-IT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ESA </a:t>
            </a:r>
            <a:r>
              <a:rPr kumimoji="0" lang="it-IT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Solar</a:t>
            </a:r>
            <a:r>
              <a:rPr kumimoji="0" lang="it-IT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Orbiter</a:t>
            </a:r>
            <a:r>
              <a:rPr kumimoji="0" lang="it-IT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Enviromental</a:t>
            </a:r>
            <a:r>
              <a:rPr kumimoji="0" lang="it-IT" sz="1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1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Specification</a:t>
            </a:r>
            <a:r>
              <a:rPr kumimoji="0" lang="it-IT" sz="1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Issue2, 2008</a:t>
            </a:r>
            <a:endParaRPr kumimoji="0" lang="it-IT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0" name="Picture 2" descr="http://antwrp.gsfc.nasa.gov/apod/image/0005/pleplan_lasc3_1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40995"/>
            <a:ext cx="3240360" cy="22040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727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err="1" smtClean="0"/>
              <a:t>Analysis</a:t>
            </a:r>
            <a:r>
              <a:rPr lang="it-IT" b="1" dirty="0" smtClean="0"/>
              <a:t> </a:t>
            </a:r>
            <a:r>
              <a:rPr lang="it-IT" b="1" dirty="0" err="1" smtClean="0"/>
              <a:t>of</a:t>
            </a:r>
            <a:r>
              <a:rPr lang="it-IT" b="1" dirty="0" smtClean="0"/>
              <a:t> SOLO </a:t>
            </a:r>
            <a:r>
              <a:rPr lang="it-IT" b="1" dirty="0" err="1" smtClean="0"/>
              <a:t>orbit</a:t>
            </a:r>
            <a:r>
              <a:rPr lang="it-IT" b="1" dirty="0" smtClean="0"/>
              <a:t> and </a:t>
            </a:r>
            <a:r>
              <a:rPr lang="it-IT" b="1" dirty="0" err="1" smtClean="0"/>
              <a:t>temperatures</a:t>
            </a:r>
            <a:r>
              <a:rPr lang="it-IT" b="1" dirty="0" smtClean="0"/>
              <a:t> </a:t>
            </a:r>
            <a:r>
              <a:rPr lang="it-IT" b="1" dirty="0" err="1" smtClean="0"/>
              <a:t>determination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584" y="4952568"/>
            <a:ext cx="7632848" cy="142876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The gradient at which the optics will be subjected would be 42° (</a:t>
            </a:r>
            <a:r>
              <a:rPr lang="en-US" sz="1600" dirty="0" smtClean="0">
                <a:sym typeface="Symbol"/>
              </a:rPr>
              <a:t> 15°) </a:t>
            </a:r>
            <a:r>
              <a:rPr lang="en-US" sz="1600" dirty="0" smtClean="0"/>
              <a:t>in 14 days</a:t>
            </a:r>
          </a:p>
          <a:p>
            <a:r>
              <a:rPr lang="en-US" sz="1600" dirty="0" smtClean="0"/>
              <a:t>The multilayer will be heated and cooled for 5 time from 20 to 77 °C in a vacuum chamber</a:t>
            </a:r>
          </a:p>
          <a:p>
            <a:r>
              <a:rPr lang="en-US" sz="1600" dirty="0" smtClean="0"/>
              <a:t>Performances will be re-tested after cycling</a:t>
            </a:r>
            <a:endParaRPr lang="it-IT" sz="1600" dirty="0" smtClean="0"/>
          </a:p>
        </p:txBody>
      </p:sp>
      <p:grpSp>
        <p:nvGrpSpPr>
          <p:cNvPr id="10" name="Gruppo 9"/>
          <p:cNvGrpSpPr/>
          <p:nvPr/>
        </p:nvGrpSpPr>
        <p:grpSpPr>
          <a:xfrm>
            <a:off x="242212" y="1196752"/>
            <a:ext cx="7858180" cy="3470945"/>
            <a:chOff x="142844" y="980728"/>
            <a:chExt cx="7858180" cy="3470945"/>
          </a:xfrm>
        </p:grpSpPr>
        <p:pic>
          <p:nvPicPr>
            <p:cNvPr id="4" name="Immagin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4414" y="980728"/>
              <a:ext cx="6500858" cy="3470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Connettore 1 4"/>
            <p:cNvCxnSpPr/>
            <p:nvPr/>
          </p:nvCxnSpPr>
          <p:spPr>
            <a:xfrm>
              <a:off x="1071538" y="3538204"/>
              <a:ext cx="6929486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ttore 1 5"/>
            <p:cNvCxnSpPr/>
            <p:nvPr/>
          </p:nvCxnSpPr>
          <p:spPr>
            <a:xfrm>
              <a:off x="1071538" y="3262061"/>
              <a:ext cx="6929486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ttangolo 6"/>
            <p:cNvSpPr/>
            <p:nvPr/>
          </p:nvSpPr>
          <p:spPr>
            <a:xfrm>
              <a:off x="142844" y="2857496"/>
              <a:ext cx="928694" cy="42862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>
                  <a:solidFill>
                    <a:srgbClr val="FF0000"/>
                  </a:solidFill>
                </a:rPr>
                <a:t>20°</a:t>
              </a:r>
              <a:endParaRPr lang="it-IT" dirty="0">
                <a:solidFill>
                  <a:srgbClr val="FF0000"/>
                </a:solidFill>
              </a:endParaRPr>
            </a:p>
          </p:txBody>
        </p:sp>
        <p:sp>
          <p:nvSpPr>
            <p:cNvPr id="8" name="Rettangolo 7"/>
            <p:cNvSpPr/>
            <p:nvPr/>
          </p:nvSpPr>
          <p:spPr>
            <a:xfrm>
              <a:off x="142844" y="3500438"/>
              <a:ext cx="928694" cy="42862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>
                  <a:solidFill>
                    <a:srgbClr val="FF0000"/>
                  </a:solidFill>
                </a:rPr>
                <a:t>62°</a:t>
              </a:r>
              <a:endParaRPr lang="it-IT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Parentesi graffa chiusa 10"/>
          <p:cNvSpPr/>
          <p:nvPr/>
        </p:nvSpPr>
        <p:spPr>
          <a:xfrm>
            <a:off x="8100392" y="1772816"/>
            <a:ext cx="144016" cy="1656184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 rot="5400000">
            <a:off x="7342598" y="2386594"/>
            <a:ext cx="2376264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rgbClr val="FF0000"/>
                </a:solidFill>
              </a:rPr>
              <a:t>Active</a:t>
            </a:r>
            <a:r>
              <a:rPr lang="it-IT" dirty="0" smtClean="0">
                <a:solidFill>
                  <a:srgbClr val="FF0000"/>
                </a:solidFill>
              </a:rPr>
              <a:t> T </a:t>
            </a:r>
            <a:r>
              <a:rPr lang="it-IT" dirty="0" err="1" smtClean="0">
                <a:solidFill>
                  <a:srgbClr val="FF0000"/>
                </a:solidFill>
              </a:rPr>
              <a:t>control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05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/>
              <a:t>Thermal</a:t>
            </a:r>
            <a:r>
              <a:rPr lang="it-IT" b="1" dirty="0" smtClean="0"/>
              <a:t> cycling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The ML samples have been placed on a substrate holder by clamping them with a stainless steel screw </a:t>
            </a:r>
          </a:p>
          <a:p>
            <a:r>
              <a:rPr lang="en-US" sz="1600" dirty="0" smtClean="0"/>
              <a:t>The have been heating with 3 quartz halogen lamps</a:t>
            </a:r>
          </a:p>
          <a:p>
            <a:r>
              <a:rPr lang="en-US" sz="1600" dirty="0" smtClean="0"/>
              <a:t>5 cycles between 20°C and 77°C have been carried on, with a gradient slope increased by six time in order to compress the time duration of the experiment </a:t>
            </a:r>
          </a:p>
          <a:p>
            <a:r>
              <a:rPr lang="en-US" sz="1600" dirty="0" smtClean="0"/>
              <a:t>The vacuum pressure in chamber was 5x 10</a:t>
            </a:r>
            <a:r>
              <a:rPr lang="en-US" sz="1600" baseline="30000" dirty="0" smtClean="0"/>
              <a:t>-7</a:t>
            </a:r>
            <a:r>
              <a:rPr lang="en-US" sz="1600" dirty="0" smtClean="0"/>
              <a:t> mbar at 20 ° C</a:t>
            </a:r>
          </a:p>
          <a:p>
            <a:r>
              <a:rPr lang="en-US" sz="1600" dirty="0" smtClean="0"/>
              <a:t>The experiment lasted about 570 hours (more than 23 days)</a:t>
            </a:r>
            <a:endParaRPr lang="it-IT" sz="1600" dirty="0"/>
          </a:p>
        </p:txBody>
      </p:sp>
      <p:pic>
        <p:nvPicPr>
          <p:cNvPr id="3074" name="Immagine 1"/>
          <p:cNvPicPr>
            <a:picLocks noChangeAspect="1" noChangeArrowheads="1"/>
          </p:cNvPicPr>
          <p:nvPr/>
        </p:nvPicPr>
        <p:blipFill>
          <a:blip r:embed="rId2" cstate="print"/>
          <a:srcRect l="3342" t="5215" r="4366" b="5211"/>
          <a:stretch>
            <a:fillRect/>
          </a:stretch>
        </p:blipFill>
        <p:spPr bwMode="auto">
          <a:xfrm>
            <a:off x="827584" y="3456012"/>
            <a:ext cx="34194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9200" y="3730712"/>
            <a:ext cx="2683200" cy="21465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413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/>
              <a:t>Re-tested</a:t>
            </a:r>
            <a:r>
              <a:rPr lang="it-IT" b="1" dirty="0" smtClean="0"/>
              <a:t> </a:t>
            </a:r>
            <a:r>
              <a:rPr lang="it-IT" b="1" dirty="0" err="1" smtClean="0"/>
              <a:t>reflectance</a:t>
            </a:r>
            <a:r>
              <a:rPr lang="it-IT" b="1" dirty="0" smtClean="0"/>
              <a:t> </a:t>
            </a:r>
            <a:r>
              <a:rPr lang="it-IT" b="1" dirty="0" err="1" smtClean="0"/>
              <a:t>after</a:t>
            </a:r>
            <a:r>
              <a:rPr lang="it-IT" b="1" dirty="0" smtClean="0"/>
              <a:t> </a:t>
            </a:r>
            <a:r>
              <a:rPr lang="it-IT" b="1" dirty="0" err="1" smtClean="0"/>
              <a:t>thermal</a:t>
            </a:r>
            <a:r>
              <a:rPr lang="it-IT" b="1" dirty="0" smtClean="0"/>
              <a:t> cycling</a:t>
            </a:r>
            <a:endParaRPr lang="it-IT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4724" b="2610"/>
          <a:stretch>
            <a:fillRect/>
          </a:stretch>
        </p:blipFill>
        <p:spPr bwMode="auto">
          <a:xfrm>
            <a:off x="1691680" y="908720"/>
            <a:ext cx="6544679" cy="574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3707904" y="971436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6502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Applications</a:t>
            </a:r>
            <a:endParaRPr lang="it-IT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4" name="Picture 2" descr="http://www.elettra.trieste.it/FERMI/index.php?n=Main.HomePage&amp;action=download&amp;upname=ElettraampFERMI_Sept_2010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1432" y="4208859"/>
            <a:ext cx="2916956" cy="1940839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765343" y="4003258"/>
            <a:ext cx="3005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Solar </a:t>
            </a:r>
            <a:r>
              <a:rPr lang="it-IT" dirty="0" err="1" smtClean="0"/>
              <a:t>observations</a:t>
            </a:r>
            <a:r>
              <a:rPr lang="it-IT" dirty="0" smtClean="0"/>
              <a:t> from </a:t>
            </a:r>
            <a:r>
              <a:rPr lang="it-IT" dirty="0" err="1" smtClean="0"/>
              <a:t>space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5518999" y="3776196"/>
            <a:ext cx="2475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EUV Large </a:t>
            </a:r>
            <a:r>
              <a:rPr lang="it-IT" dirty="0"/>
              <a:t>scale </a:t>
            </a:r>
            <a:r>
              <a:rPr lang="it-IT" dirty="0" err="1"/>
              <a:t>facilities</a:t>
            </a:r>
            <a:endParaRPr lang="it-IT" dirty="0"/>
          </a:p>
        </p:txBody>
      </p:sp>
      <p:sp>
        <p:nvSpPr>
          <p:cNvPr id="18" name="Rettangolo 17"/>
          <p:cNvSpPr/>
          <p:nvPr/>
        </p:nvSpPr>
        <p:spPr>
          <a:xfrm>
            <a:off x="1159290" y="1340768"/>
            <a:ext cx="1294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/>
              <a:t>Lithography</a:t>
            </a:r>
            <a:endParaRPr lang="it-IT" dirty="0"/>
          </a:p>
        </p:txBody>
      </p:sp>
      <p:sp>
        <p:nvSpPr>
          <p:cNvPr id="19" name="Rettangolo 18"/>
          <p:cNvSpPr/>
          <p:nvPr/>
        </p:nvSpPr>
        <p:spPr>
          <a:xfrm>
            <a:off x="6084168" y="1328758"/>
            <a:ext cx="1324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Atto-</a:t>
            </a:r>
            <a:r>
              <a:rPr lang="it-IT" dirty="0" err="1" smtClean="0"/>
              <a:t>physics</a:t>
            </a:r>
            <a:endParaRPr lang="it-IT" dirty="0"/>
          </a:p>
        </p:txBody>
      </p:sp>
      <p:grpSp>
        <p:nvGrpSpPr>
          <p:cNvPr id="10" name="Group 18"/>
          <p:cNvGrpSpPr>
            <a:grpSpLocks/>
          </p:cNvGrpSpPr>
          <p:nvPr/>
        </p:nvGrpSpPr>
        <p:grpSpPr bwMode="auto">
          <a:xfrm>
            <a:off x="234498" y="1844824"/>
            <a:ext cx="3371320" cy="1947326"/>
            <a:chOff x="-109" y="720"/>
            <a:chExt cx="3960" cy="2454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720"/>
              <a:ext cx="2448" cy="2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CasellaDiTesto 7"/>
            <p:cNvSpPr txBox="1">
              <a:spLocks noChangeArrowheads="1"/>
            </p:cNvSpPr>
            <p:nvPr/>
          </p:nvSpPr>
          <p:spPr bwMode="auto">
            <a:xfrm>
              <a:off x="2969" y="1702"/>
              <a:ext cx="78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it-IT" sz="1200" dirty="0">
                  <a:latin typeface="Tahoma" pitchFamily="34" charset="0"/>
                  <a:cs typeface="Arial" charset="0"/>
                </a:rPr>
                <a:t>Plasma</a:t>
              </a:r>
            </a:p>
          </p:txBody>
        </p:sp>
        <p:sp>
          <p:nvSpPr>
            <p:cNvPr id="13" name="CasellaDiTesto 8"/>
            <p:cNvSpPr txBox="1">
              <a:spLocks noChangeArrowheads="1"/>
            </p:cNvSpPr>
            <p:nvPr/>
          </p:nvSpPr>
          <p:spPr bwMode="auto">
            <a:xfrm>
              <a:off x="2785" y="2160"/>
              <a:ext cx="1066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it-IT" sz="1200" dirty="0" err="1">
                  <a:latin typeface="Tahoma" pitchFamily="34" charset="0"/>
                  <a:cs typeface="Arial" charset="0"/>
                </a:rPr>
                <a:t>Condenser</a:t>
              </a:r>
              <a:endParaRPr lang="it-IT" sz="1200" dirty="0">
                <a:latin typeface="Tahoma" pitchFamily="34" charset="0"/>
                <a:cs typeface="Arial" charset="0"/>
              </a:endParaRPr>
            </a:p>
            <a:p>
              <a:pPr algn="ctr" eaLnBrk="1" hangingPunct="1"/>
              <a:r>
                <a:rPr lang="it-IT" sz="1200" dirty="0" err="1">
                  <a:latin typeface="Tahoma" pitchFamily="34" charset="0"/>
                  <a:cs typeface="Arial" charset="0"/>
                </a:rPr>
                <a:t>optic</a:t>
              </a:r>
              <a:endParaRPr lang="it-IT" sz="1200" dirty="0">
                <a:latin typeface="Tahoma" pitchFamily="34" charset="0"/>
                <a:cs typeface="Arial" charset="0"/>
              </a:endParaRPr>
            </a:p>
          </p:txBody>
        </p:sp>
        <p:sp>
          <p:nvSpPr>
            <p:cNvPr id="15" name="CasellaDiTesto 9"/>
            <p:cNvSpPr txBox="1">
              <a:spLocks noChangeArrowheads="1"/>
            </p:cNvSpPr>
            <p:nvPr/>
          </p:nvSpPr>
          <p:spPr bwMode="auto">
            <a:xfrm>
              <a:off x="2767" y="1122"/>
              <a:ext cx="988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it-IT" sz="1200" dirty="0">
                  <a:latin typeface="Tahoma" pitchFamily="34" charset="0"/>
                  <a:cs typeface="Arial" charset="0"/>
                </a:rPr>
                <a:t>Collection</a:t>
              </a:r>
            </a:p>
            <a:p>
              <a:pPr algn="ctr" eaLnBrk="1" hangingPunct="1"/>
              <a:r>
                <a:rPr lang="it-IT" sz="1200" dirty="0" err="1">
                  <a:latin typeface="Tahoma" pitchFamily="34" charset="0"/>
                  <a:cs typeface="Arial" charset="0"/>
                </a:rPr>
                <a:t>optic</a:t>
              </a:r>
              <a:endParaRPr lang="it-IT" sz="1200" dirty="0">
                <a:latin typeface="Tahoma" pitchFamily="34" charset="0"/>
                <a:cs typeface="Arial" charset="0"/>
              </a:endParaRPr>
            </a:p>
          </p:txBody>
        </p:sp>
        <p:sp>
          <p:nvSpPr>
            <p:cNvPr id="17" name="CasellaDiTesto 10"/>
            <p:cNvSpPr txBox="1">
              <a:spLocks noChangeArrowheads="1"/>
            </p:cNvSpPr>
            <p:nvPr/>
          </p:nvSpPr>
          <p:spPr bwMode="auto">
            <a:xfrm>
              <a:off x="38" y="890"/>
              <a:ext cx="62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it-IT" sz="1200" dirty="0" err="1">
                  <a:latin typeface="Tahoma" pitchFamily="34" charset="0"/>
                  <a:cs typeface="Arial" charset="0"/>
                </a:rPr>
                <a:t>Mask</a:t>
              </a:r>
              <a:endParaRPr lang="it-IT" sz="1200" dirty="0">
                <a:latin typeface="Tahoma" pitchFamily="34" charset="0"/>
                <a:cs typeface="Arial" charset="0"/>
              </a:endParaRPr>
            </a:p>
          </p:txBody>
        </p:sp>
        <p:sp>
          <p:nvSpPr>
            <p:cNvPr id="20" name="CasellaDiTesto 11"/>
            <p:cNvSpPr txBox="1">
              <a:spLocks noChangeArrowheads="1"/>
            </p:cNvSpPr>
            <p:nvPr/>
          </p:nvSpPr>
          <p:spPr bwMode="auto">
            <a:xfrm>
              <a:off x="22" y="1797"/>
              <a:ext cx="687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it-IT" sz="1200" dirty="0">
                  <a:latin typeface="Tahoma" pitchFamily="34" charset="0"/>
                  <a:cs typeface="Arial" charset="0"/>
                </a:rPr>
                <a:t>Wafer</a:t>
              </a:r>
            </a:p>
          </p:txBody>
        </p:sp>
        <p:sp>
          <p:nvSpPr>
            <p:cNvPr id="21" name="CasellaDiTesto 12"/>
            <p:cNvSpPr txBox="1">
              <a:spLocks noChangeArrowheads="1"/>
            </p:cNvSpPr>
            <p:nvPr/>
          </p:nvSpPr>
          <p:spPr bwMode="auto">
            <a:xfrm>
              <a:off x="-109" y="1253"/>
              <a:ext cx="1011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it-IT" sz="1200" dirty="0" err="1">
                  <a:latin typeface="Tahoma" pitchFamily="34" charset="0"/>
                  <a:cs typeface="Arial" charset="0"/>
                </a:rPr>
                <a:t>Projection</a:t>
              </a:r>
              <a:endParaRPr lang="it-IT" sz="1200" dirty="0">
                <a:latin typeface="Tahoma" pitchFamily="34" charset="0"/>
                <a:cs typeface="Arial" charset="0"/>
              </a:endParaRPr>
            </a:p>
            <a:p>
              <a:pPr algn="ctr" eaLnBrk="1" hangingPunct="1"/>
              <a:r>
                <a:rPr lang="it-IT" sz="1200" dirty="0" err="1">
                  <a:latin typeface="Tahoma" pitchFamily="34" charset="0"/>
                  <a:cs typeface="Arial" charset="0"/>
                </a:rPr>
                <a:t>optic</a:t>
              </a:r>
              <a:endParaRPr lang="it-IT" sz="1200" dirty="0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3" name="Gruppo 2"/>
          <p:cNvGrpSpPr/>
          <p:nvPr/>
        </p:nvGrpSpPr>
        <p:grpSpPr>
          <a:xfrm>
            <a:off x="638460" y="4556642"/>
            <a:ext cx="3099229" cy="1605285"/>
            <a:chOff x="320643" y="4437112"/>
            <a:chExt cx="3636541" cy="1821309"/>
          </a:xfrm>
        </p:grpSpPr>
        <p:pic>
          <p:nvPicPr>
            <p:cNvPr id="22" name="Picture 5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977" y="4437112"/>
              <a:ext cx="1815207" cy="1815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4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43" y="4437112"/>
              <a:ext cx="1821309" cy="1821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 descr="Interaction Volum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648" y="1873493"/>
            <a:ext cx="3038779" cy="171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/>
              <a:t>Protons</a:t>
            </a:r>
            <a:r>
              <a:rPr lang="it-IT" b="1" dirty="0" smtClean="0"/>
              <a:t> </a:t>
            </a:r>
            <a:r>
              <a:rPr lang="it-IT" b="1" dirty="0" err="1" smtClean="0"/>
              <a:t>implantation</a:t>
            </a:r>
            <a:r>
              <a:rPr lang="it-IT" b="1" dirty="0" smtClean="0"/>
              <a:t> </a:t>
            </a:r>
            <a:r>
              <a:rPr lang="it-IT" b="1" dirty="0" err="1" smtClean="0"/>
              <a:t>experiment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95536" y="1196752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The ion implantation experiment has been performed at Ion beam implantation in the </a:t>
            </a:r>
            <a:r>
              <a:rPr lang="en-US" dirty="0" err="1" smtClean="0"/>
              <a:t>Forschungszentrum</a:t>
            </a:r>
            <a:r>
              <a:rPr lang="en-US" dirty="0" smtClean="0"/>
              <a:t> Dresden-</a:t>
            </a:r>
            <a:r>
              <a:rPr lang="en-US" dirty="0" err="1" smtClean="0"/>
              <a:t>Rossendorf</a:t>
            </a:r>
            <a:r>
              <a:rPr lang="en-US" dirty="0" smtClean="0"/>
              <a:t> in Germany (ex Helmholtz-</a:t>
            </a:r>
            <a:r>
              <a:rPr lang="en-US" dirty="0" err="1" smtClean="0"/>
              <a:t>Zentrum</a:t>
            </a:r>
            <a:r>
              <a:rPr lang="en-US" dirty="0" smtClean="0"/>
              <a:t> Dresden-</a:t>
            </a:r>
            <a:r>
              <a:rPr lang="en-US" dirty="0" err="1" smtClean="0"/>
              <a:t>Rossendorf</a:t>
            </a:r>
            <a:r>
              <a:rPr lang="en-US" dirty="0" smtClean="0"/>
              <a:t>) using the LE implanter facility.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7272" r="17962"/>
          <a:stretch>
            <a:fillRect/>
          </a:stretch>
        </p:blipFill>
        <p:spPr bwMode="auto">
          <a:xfrm>
            <a:off x="1723262" y="2368625"/>
            <a:ext cx="5729058" cy="192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magine 5" descr="P10409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7852" y="4221088"/>
            <a:ext cx="2052620" cy="1540349"/>
          </a:xfrm>
          <a:prstGeom prst="rect">
            <a:avLst/>
          </a:prstGeom>
        </p:spPr>
      </p:pic>
      <p:pic>
        <p:nvPicPr>
          <p:cNvPr id="7" name="Immagine 6" descr="Target station of the low energy high current ion implanter of FZD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1504" y="4223149"/>
            <a:ext cx="2080736" cy="1538288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4644008" y="5931493"/>
            <a:ext cx="403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The chamber of the LE implantation facility and the ML samples fixed in the support inside the chamber</a:t>
            </a:r>
            <a:endParaRPr lang="it-IT" sz="1400" dirty="0"/>
          </a:p>
        </p:txBody>
      </p:sp>
      <p:sp>
        <p:nvSpPr>
          <p:cNvPr id="9" name="Rettangolo 8"/>
          <p:cNvSpPr/>
          <p:nvPr/>
        </p:nvSpPr>
        <p:spPr>
          <a:xfrm>
            <a:off x="323528" y="4307612"/>
            <a:ext cx="4320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/>
              <a:t>vacuum in the chamber during the implantation was lower than 10</a:t>
            </a:r>
            <a:r>
              <a:rPr lang="en-US" sz="1600" baseline="30000" dirty="0"/>
              <a:t>-7</a:t>
            </a:r>
            <a:r>
              <a:rPr lang="en-US" sz="1600" dirty="0"/>
              <a:t> mbar. </a:t>
            </a:r>
            <a:endParaRPr lang="en-US" sz="1600" dirty="0" smtClean="0"/>
          </a:p>
          <a:p>
            <a:pPr algn="just">
              <a:buFont typeface="Arial" pitchFamily="34" charset="0"/>
              <a:buChar char="•"/>
            </a:pPr>
            <a:endParaRPr lang="en-US" sz="16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1600" dirty="0" smtClean="0"/>
              <a:t>The protons </a:t>
            </a:r>
            <a:r>
              <a:rPr lang="en-US" sz="1600" dirty="0"/>
              <a:t>current was measured and integrated in order to evaluate the total dose provided to the samples. 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25864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/>
              <a:t>Reflectance</a:t>
            </a:r>
            <a:r>
              <a:rPr lang="it-IT" b="1" dirty="0" smtClean="0"/>
              <a:t> </a:t>
            </a:r>
            <a:r>
              <a:rPr lang="it-IT" b="1" dirty="0" err="1" smtClean="0"/>
              <a:t>after</a:t>
            </a:r>
            <a:r>
              <a:rPr lang="it-IT" b="1" dirty="0" smtClean="0"/>
              <a:t> </a:t>
            </a:r>
            <a:r>
              <a:rPr lang="it-IT" b="1" dirty="0" err="1" smtClean="0"/>
              <a:t>proton</a:t>
            </a:r>
            <a:r>
              <a:rPr lang="it-IT" b="1" dirty="0" smtClean="0"/>
              <a:t> </a:t>
            </a:r>
            <a:r>
              <a:rPr lang="it-IT" b="1" dirty="0" err="1" smtClean="0"/>
              <a:t>implantation</a:t>
            </a:r>
            <a:r>
              <a:rPr lang="it-IT" b="1" dirty="0" smtClean="0"/>
              <a:t> (I)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768865"/>
          </a:xfrm>
        </p:spPr>
        <p:txBody>
          <a:bodyPr>
            <a:normAutofit/>
          </a:bodyPr>
          <a:lstStyle/>
          <a:p>
            <a:r>
              <a:rPr lang="it-IT" sz="1600" dirty="0" smtClean="0"/>
              <a:t>A </a:t>
            </a:r>
            <a:r>
              <a:rPr lang="it-IT" sz="1600" dirty="0" err="1" smtClean="0"/>
              <a:t>witness</a:t>
            </a:r>
            <a:r>
              <a:rPr lang="it-IT" sz="1600" dirty="0" smtClean="0"/>
              <a:t> sample </a:t>
            </a:r>
            <a:r>
              <a:rPr lang="it-IT" sz="1600" dirty="0" err="1" smtClean="0"/>
              <a:t>has</a:t>
            </a:r>
            <a:r>
              <a:rPr lang="it-IT" sz="1600" dirty="0" smtClean="0"/>
              <a:t> </a:t>
            </a:r>
            <a:r>
              <a:rPr lang="it-IT" sz="1600" dirty="0" err="1" smtClean="0"/>
              <a:t>also</a:t>
            </a:r>
            <a:r>
              <a:rPr lang="it-IT" sz="1600" dirty="0" smtClean="0"/>
              <a:t> </a:t>
            </a:r>
            <a:r>
              <a:rPr lang="it-IT" sz="1600" dirty="0" err="1" smtClean="0"/>
              <a:t>been</a:t>
            </a:r>
            <a:r>
              <a:rPr lang="it-IT" sz="1600" dirty="0" smtClean="0"/>
              <a:t> </a:t>
            </a:r>
            <a:r>
              <a:rPr lang="it-IT" sz="1600" dirty="0" err="1" smtClean="0"/>
              <a:t>re-tested</a:t>
            </a:r>
            <a:r>
              <a:rPr lang="it-IT" sz="1600" dirty="0" smtClean="0"/>
              <a:t>  </a:t>
            </a:r>
            <a:r>
              <a:rPr lang="it-IT" sz="1600" dirty="0" err="1" smtClean="0"/>
              <a:t>to</a:t>
            </a:r>
            <a:r>
              <a:rPr lang="it-IT" sz="1600" dirty="0" smtClean="0"/>
              <a:t> </a:t>
            </a:r>
            <a:r>
              <a:rPr lang="it-IT" sz="1600" dirty="0" err="1" smtClean="0"/>
              <a:t>verify</a:t>
            </a:r>
            <a:r>
              <a:rPr lang="it-IT" sz="1600" dirty="0" smtClean="0"/>
              <a:t> </a:t>
            </a:r>
            <a:r>
              <a:rPr lang="it-IT" sz="1600" dirty="0" err="1" smtClean="0"/>
              <a:t>that</a:t>
            </a:r>
            <a:r>
              <a:rPr lang="it-IT" sz="1600" dirty="0" smtClean="0"/>
              <a:t> non </a:t>
            </a:r>
            <a:r>
              <a:rPr lang="it-IT" sz="1600" dirty="0" err="1" smtClean="0"/>
              <a:t>natural</a:t>
            </a:r>
            <a:r>
              <a:rPr lang="it-IT" sz="1600" dirty="0" smtClean="0"/>
              <a:t> </a:t>
            </a:r>
            <a:r>
              <a:rPr lang="it-IT" sz="1600" dirty="0" err="1" smtClean="0"/>
              <a:t>aging</a:t>
            </a:r>
            <a:r>
              <a:rPr lang="it-IT" sz="1600" dirty="0" smtClean="0"/>
              <a:t> </a:t>
            </a:r>
            <a:r>
              <a:rPr lang="it-IT" sz="1600" dirty="0" err="1" smtClean="0"/>
              <a:t>degradation</a:t>
            </a:r>
            <a:r>
              <a:rPr lang="it-IT" sz="1600" dirty="0" smtClean="0"/>
              <a:t> </a:t>
            </a:r>
            <a:r>
              <a:rPr lang="it-IT" sz="1600" dirty="0" err="1" smtClean="0"/>
              <a:t>occurred</a:t>
            </a:r>
            <a:r>
              <a:rPr lang="it-IT" sz="1600" dirty="0" smtClean="0"/>
              <a:t> </a:t>
            </a:r>
            <a:endParaRPr lang="it-IT" sz="1600" dirty="0"/>
          </a:p>
        </p:txBody>
      </p:sp>
      <p:grpSp>
        <p:nvGrpSpPr>
          <p:cNvPr id="12" name="Gruppo 11"/>
          <p:cNvGrpSpPr/>
          <p:nvPr/>
        </p:nvGrpSpPr>
        <p:grpSpPr>
          <a:xfrm>
            <a:off x="806728" y="1700808"/>
            <a:ext cx="7869728" cy="4968552"/>
            <a:chOff x="395536" y="1844824"/>
            <a:chExt cx="7869728" cy="4968552"/>
          </a:xfrm>
        </p:grpSpPr>
        <p:sp>
          <p:nvSpPr>
            <p:cNvPr id="4" name="Rettangolo 3"/>
            <p:cNvSpPr/>
            <p:nvPr/>
          </p:nvSpPr>
          <p:spPr>
            <a:xfrm>
              <a:off x="395536" y="2627620"/>
              <a:ext cx="12961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dirty="0" smtClean="0"/>
                <a:t>CL1 (</a:t>
              </a:r>
              <a:r>
                <a:rPr lang="en-US" dirty="0" err="1" smtClean="0"/>
                <a:t>Ir</a:t>
              </a:r>
              <a:r>
                <a:rPr lang="en-US" dirty="0" smtClean="0"/>
                <a:t>/Mo)</a:t>
              </a:r>
              <a:endParaRPr lang="it-IT" dirty="0"/>
            </a:p>
          </p:txBody>
        </p:sp>
        <p:pic>
          <p:nvPicPr>
            <p:cNvPr id="5" name="Picture 11" descr="C:\Documents and Settings\El Mico\Desktop\Grafici bombardati\IrMoSi_B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59149" y="2132856"/>
              <a:ext cx="3206115" cy="2400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2" descr="C:\Documents and Settings\El Mico\Desktop\Grafici bombardati\IrMoSi_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46781" y="2108820"/>
              <a:ext cx="3206115" cy="2400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 descr="C:\Documents and Settings\El Mico\Desktop\Grafici bombardati\IrSiMo_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01882" y="4405039"/>
              <a:ext cx="3206115" cy="2400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 descr="C:\Documents and Settings\El Mico\Desktop\Grafici bombardati\IrSiMo_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59149" y="4413076"/>
              <a:ext cx="3206115" cy="2400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ttangolo 8"/>
            <p:cNvSpPr/>
            <p:nvPr/>
          </p:nvSpPr>
          <p:spPr>
            <a:xfrm>
              <a:off x="450637" y="5317282"/>
              <a:ext cx="12961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dirty="0" smtClean="0"/>
                <a:t>CL2 (</a:t>
              </a:r>
              <a:r>
                <a:rPr lang="en-US" dirty="0" err="1" smtClean="0"/>
                <a:t>Ir</a:t>
              </a:r>
              <a:r>
                <a:rPr lang="en-US" dirty="0" smtClean="0"/>
                <a:t>/Si)</a:t>
              </a:r>
              <a:endParaRPr lang="it-IT" dirty="0"/>
            </a:p>
          </p:txBody>
        </p:sp>
        <p:sp>
          <p:nvSpPr>
            <p:cNvPr id="10" name="CasellaDiTesto 11"/>
            <p:cNvSpPr txBox="1">
              <a:spLocks noChangeArrowheads="1"/>
            </p:cNvSpPr>
            <p:nvPr/>
          </p:nvSpPr>
          <p:spPr bwMode="auto">
            <a:xfrm>
              <a:off x="2123728" y="1844824"/>
              <a:ext cx="32255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it-IT" dirty="0" smtClean="0"/>
                <a:t>3 </a:t>
              </a:r>
              <a:r>
                <a:rPr lang="en-US" dirty="0" smtClean="0"/>
                <a:t>months exposure dose</a:t>
              </a:r>
              <a:endParaRPr lang="en-US" dirty="0"/>
            </a:p>
          </p:txBody>
        </p:sp>
        <p:sp>
          <p:nvSpPr>
            <p:cNvPr id="11" name="CasellaDiTesto 11"/>
            <p:cNvSpPr txBox="1">
              <a:spLocks noChangeArrowheads="1"/>
            </p:cNvSpPr>
            <p:nvPr/>
          </p:nvSpPr>
          <p:spPr bwMode="auto">
            <a:xfrm>
              <a:off x="5580112" y="1844824"/>
              <a:ext cx="24482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it-IT" dirty="0" smtClean="0"/>
                <a:t>1 </a:t>
              </a:r>
              <a:r>
                <a:rPr lang="it-IT" dirty="0" err="1" smtClean="0"/>
                <a:t>year</a:t>
              </a:r>
              <a:r>
                <a:rPr lang="it-IT" dirty="0" smtClean="0"/>
                <a:t> </a:t>
              </a:r>
              <a:r>
                <a:rPr lang="en-US" dirty="0" smtClean="0"/>
                <a:t>exposure dose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0211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/>
              <a:t>Reflectance</a:t>
            </a:r>
            <a:r>
              <a:rPr lang="it-IT" b="1" dirty="0" smtClean="0"/>
              <a:t> </a:t>
            </a:r>
            <a:r>
              <a:rPr lang="it-IT" b="1" dirty="0" err="1" smtClean="0"/>
              <a:t>after</a:t>
            </a:r>
            <a:r>
              <a:rPr lang="it-IT" b="1" dirty="0" smtClean="0"/>
              <a:t> </a:t>
            </a:r>
            <a:r>
              <a:rPr lang="it-IT" b="1" dirty="0" err="1" smtClean="0"/>
              <a:t>proton</a:t>
            </a:r>
            <a:r>
              <a:rPr lang="it-IT" b="1" dirty="0" smtClean="0"/>
              <a:t> </a:t>
            </a:r>
            <a:r>
              <a:rPr lang="it-IT" b="1" dirty="0" err="1" smtClean="0"/>
              <a:t>implantation</a:t>
            </a:r>
            <a:r>
              <a:rPr lang="it-IT" b="1" dirty="0" smtClean="0"/>
              <a:t> (II)</a:t>
            </a:r>
            <a:endParaRPr lang="it-IT" b="1" dirty="0"/>
          </a:p>
        </p:txBody>
      </p:sp>
      <p:grpSp>
        <p:nvGrpSpPr>
          <p:cNvPr id="19" name="Gruppo 18"/>
          <p:cNvGrpSpPr/>
          <p:nvPr/>
        </p:nvGrpSpPr>
        <p:grpSpPr>
          <a:xfrm>
            <a:off x="539552" y="1340768"/>
            <a:ext cx="7992888" cy="4761820"/>
            <a:chOff x="395536" y="2051556"/>
            <a:chExt cx="7992888" cy="4761820"/>
          </a:xfrm>
        </p:grpSpPr>
        <p:sp>
          <p:nvSpPr>
            <p:cNvPr id="21" name="Rettangolo 20"/>
            <p:cNvSpPr/>
            <p:nvPr/>
          </p:nvSpPr>
          <p:spPr>
            <a:xfrm>
              <a:off x="450637" y="5317282"/>
              <a:ext cx="12961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dirty="0" smtClean="0"/>
                <a:t>REF</a:t>
              </a:r>
              <a:endParaRPr lang="it-IT" dirty="0"/>
            </a:p>
          </p:txBody>
        </p:sp>
        <p:sp>
          <p:nvSpPr>
            <p:cNvPr id="22" name="CasellaDiTesto 11"/>
            <p:cNvSpPr txBox="1">
              <a:spLocks noChangeArrowheads="1"/>
            </p:cNvSpPr>
            <p:nvPr/>
          </p:nvSpPr>
          <p:spPr bwMode="auto">
            <a:xfrm>
              <a:off x="2051720" y="2060848"/>
              <a:ext cx="32255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it-IT" dirty="0" smtClean="0"/>
                <a:t>3 </a:t>
              </a:r>
              <a:r>
                <a:rPr lang="en-US" dirty="0" smtClean="0"/>
                <a:t>months exposure dose</a:t>
              </a:r>
              <a:endParaRPr lang="en-US" dirty="0"/>
            </a:p>
          </p:txBody>
        </p:sp>
        <p:sp>
          <p:nvSpPr>
            <p:cNvPr id="23" name="CasellaDiTesto 11"/>
            <p:cNvSpPr txBox="1">
              <a:spLocks noChangeArrowheads="1"/>
            </p:cNvSpPr>
            <p:nvPr/>
          </p:nvSpPr>
          <p:spPr bwMode="auto">
            <a:xfrm>
              <a:off x="5796136" y="2051556"/>
              <a:ext cx="24482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it-IT" dirty="0" smtClean="0"/>
                <a:t>1 </a:t>
              </a:r>
              <a:r>
                <a:rPr lang="it-IT" dirty="0" err="1" smtClean="0"/>
                <a:t>year</a:t>
              </a:r>
              <a:r>
                <a:rPr lang="it-IT" dirty="0" smtClean="0"/>
                <a:t> </a:t>
              </a:r>
              <a:r>
                <a:rPr lang="en-US" dirty="0" smtClean="0"/>
                <a:t>exposure dose</a:t>
              </a:r>
              <a:endParaRPr lang="en-US" dirty="0"/>
            </a:p>
          </p:txBody>
        </p:sp>
        <p:pic>
          <p:nvPicPr>
            <p:cNvPr id="24" name="Picture 2" descr="C:\Documents and Settings\El Mico\Desktop\Grafici bombardati\RuMoSi_A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77077" y="2348880"/>
              <a:ext cx="2938939" cy="2200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3" descr="C:\Documents and Settings\El Mico\Desktop\Grafici bombardati\RuMoSi_B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9511" y="2348880"/>
              <a:ext cx="2938939" cy="2200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9" descr="C:\Documents and Settings\El Mico\Desktop\Grafici bombardati\SiMo_RuRef_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77077" y="4613101"/>
              <a:ext cx="2938939" cy="2200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10" descr="C:\Documents and Settings\El Mico\Desktop\Grafici bombardati\SiMo_RuRef_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49485" y="4613101"/>
              <a:ext cx="2938939" cy="2200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ttangolo 19"/>
            <p:cNvSpPr/>
            <p:nvPr/>
          </p:nvSpPr>
          <p:spPr>
            <a:xfrm>
              <a:off x="395536" y="2771636"/>
              <a:ext cx="165618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dirty="0" smtClean="0"/>
                <a:t>CL3 (</a:t>
              </a:r>
              <a:r>
                <a:rPr lang="en-US" dirty="0" err="1" smtClean="0"/>
                <a:t>Ru</a:t>
              </a:r>
              <a:r>
                <a:rPr lang="en-US" dirty="0" smtClean="0"/>
                <a:t>/Mo)</a:t>
              </a: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202282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/>
              <a:t>Reflectance</a:t>
            </a:r>
            <a:r>
              <a:rPr lang="it-IT" b="1" dirty="0" smtClean="0"/>
              <a:t> </a:t>
            </a:r>
            <a:r>
              <a:rPr lang="it-IT" b="1" dirty="0" err="1" smtClean="0"/>
              <a:t>after</a:t>
            </a:r>
            <a:r>
              <a:rPr lang="it-IT" b="1" dirty="0" smtClean="0"/>
              <a:t> </a:t>
            </a:r>
            <a:r>
              <a:rPr lang="it-IT" b="1" dirty="0" err="1" smtClean="0"/>
              <a:t>proton</a:t>
            </a:r>
            <a:r>
              <a:rPr lang="it-IT" b="1" dirty="0" smtClean="0"/>
              <a:t> </a:t>
            </a:r>
            <a:r>
              <a:rPr lang="it-IT" b="1" dirty="0" err="1" smtClean="0"/>
              <a:t>implantation</a:t>
            </a:r>
            <a:r>
              <a:rPr lang="it-IT" b="1" dirty="0" smtClean="0"/>
              <a:t> (III)</a:t>
            </a:r>
            <a:endParaRPr lang="it-IT" b="1" dirty="0"/>
          </a:p>
        </p:txBody>
      </p:sp>
      <p:grpSp>
        <p:nvGrpSpPr>
          <p:cNvPr id="16" name="Gruppo 15"/>
          <p:cNvGrpSpPr/>
          <p:nvPr/>
        </p:nvGrpSpPr>
        <p:grpSpPr>
          <a:xfrm>
            <a:off x="1259632" y="2132856"/>
            <a:ext cx="7626350" cy="3216275"/>
            <a:chOff x="720725" y="1643063"/>
            <a:chExt cx="7626350" cy="3216275"/>
          </a:xfrm>
        </p:grpSpPr>
        <p:grpSp>
          <p:nvGrpSpPr>
            <p:cNvPr id="17" name="Gruppo 10"/>
            <p:cNvGrpSpPr/>
            <p:nvPr/>
          </p:nvGrpSpPr>
          <p:grpSpPr>
            <a:xfrm>
              <a:off x="720725" y="1643063"/>
              <a:ext cx="7137400" cy="3216275"/>
              <a:chOff x="720725" y="1643063"/>
              <a:chExt cx="7137400" cy="3216275"/>
            </a:xfrm>
          </p:grpSpPr>
          <p:sp>
            <p:nvSpPr>
              <p:cNvPr id="19" name="CasellaDiTesto 11"/>
              <p:cNvSpPr txBox="1">
                <a:spLocks noChangeArrowheads="1"/>
              </p:cNvSpPr>
              <p:nvPr/>
            </p:nvSpPr>
            <p:spPr bwMode="auto">
              <a:xfrm>
                <a:off x="1785938" y="1643063"/>
                <a:ext cx="1857375" cy="369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/>
                  <a:t>After</a:t>
                </a:r>
                <a:r>
                  <a:rPr lang="it-IT"/>
                  <a:t> 3 </a:t>
                </a:r>
                <a:r>
                  <a:rPr lang="en-US"/>
                  <a:t>months</a:t>
                </a:r>
              </a:p>
            </p:txBody>
          </p:sp>
          <p:sp>
            <p:nvSpPr>
              <p:cNvPr id="28" name="CasellaDiTesto 12"/>
              <p:cNvSpPr txBox="1">
                <a:spLocks noChangeArrowheads="1"/>
              </p:cNvSpPr>
              <p:nvPr/>
            </p:nvSpPr>
            <p:spPr bwMode="auto">
              <a:xfrm>
                <a:off x="6000750" y="1643063"/>
                <a:ext cx="1857375" cy="369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/>
                  <a:t>After</a:t>
                </a:r>
                <a:r>
                  <a:rPr lang="it-IT"/>
                  <a:t> 1 </a:t>
                </a:r>
                <a:r>
                  <a:rPr lang="en-US"/>
                  <a:t>year</a:t>
                </a:r>
              </a:p>
            </p:txBody>
          </p:sp>
          <p:pic>
            <p:nvPicPr>
              <p:cNvPr id="29" name="Picture 2" descr="C:\Documents and Settings\El Mico\Desktop\Grafici bombardati\IrSi_A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20725" y="1979613"/>
                <a:ext cx="3846513" cy="2879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8" name="Picture 3" descr="C:\Documents and Settings\El Mico\Desktop\Grafici bombardati\IrSi_B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00563" y="1979613"/>
              <a:ext cx="3846512" cy="287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Rettangolo 29"/>
          <p:cNvSpPr/>
          <p:nvPr/>
        </p:nvSpPr>
        <p:spPr>
          <a:xfrm>
            <a:off x="467544" y="3645024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/>
              <a:t>Ir</a:t>
            </a:r>
            <a:r>
              <a:rPr lang="en-US" dirty="0" smtClean="0"/>
              <a:t>/Si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9451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/>
              <a:t>Experimental</a:t>
            </a:r>
            <a:r>
              <a:rPr lang="it-IT" b="1" dirty="0" smtClean="0"/>
              <a:t> </a:t>
            </a:r>
            <a:r>
              <a:rPr lang="it-IT" b="1" dirty="0" err="1" smtClean="0"/>
              <a:t>evidences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7711" y="1369201"/>
            <a:ext cx="5727580" cy="3139920"/>
          </a:xfrm>
        </p:spPr>
        <p:txBody>
          <a:bodyPr>
            <a:normAutofit/>
          </a:bodyPr>
          <a:lstStyle/>
          <a:p>
            <a:r>
              <a:rPr lang="it-IT" dirty="0" smtClean="0"/>
              <a:t>Mo/Si REF </a:t>
            </a:r>
            <a:r>
              <a:rPr lang="it-IT" dirty="0" err="1" smtClean="0"/>
              <a:t>shows</a:t>
            </a:r>
            <a:r>
              <a:rPr lang="it-IT" dirty="0" smtClean="0"/>
              <a:t> </a:t>
            </a:r>
            <a:r>
              <a:rPr lang="it-IT" dirty="0" err="1" smtClean="0"/>
              <a:t>an</a:t>
            </a:r>
            <a:r>
              <a:rPr lang="it-IT" dirty="0" smtClean="0"/>
              <a:t> </a:t>
            </a:r>
            <a:r>
              <a:rPr lang="it-IT" dirty="0" err="1" smtClean="0"/>
              <a:t>increased</a:t>
            </a:r>
            <a:r>
              <a:rPr lang="it-IT" dirty="0" smtClean="0"/>
              <a:t> R </a:t>
            </a:r>
            <a:r>
              <a:rPr lang="it-IT" dirty="0" err="1" smtClean="0"/>
              <a:t>after</a:t>
            </a:r>
            <a:r>
              <a:rPr lang="it-IT" dirty="0" smtClean="0"/>
              <a:t> 3 </a:t>
            </a:r>
            <a:r>
              <a:rPr lang="it-IT" dirty="0" err="1" smtClean="0"/>
              <a:t>month</a:t>
            </a:r>
            <a:r>
              <a:rPr lang="it-IT" dirty="0" smtClean="0"/>
              <a:t>; due </a:t>
            </a:r>
            <a:r>
              <a:rPr lang="it-IT" dirty="0" err="1" smtClean="0"/>
              <a:t>to</a:t>
            </a:r>
            <a:r>
              <a:rPr lang="it-IT" dirty="0" smtClean="0"/>
              <a:t> C </a:t>
            </a:r>
            <a:r>
              <a:rPr lang="it-IT" dirty="0" err="1" smtClean="0"/>
              <a:t>overlayer</a:t>
            </a:r>
            <a:r>
              <a:rPr lang="it-IT" dirty="0" smtClean="0"/>
              <a:t> </a:t>
            </a:r>
            <a:r>
              <a:rPr lang="it-IT" dirty="0" err="1" smtClean="0"/>
              <a:t>deposition</a:t>
            </a:r>
            <a:r>
              <a:rPr lang="it-IT" dirty="0" smtClean="0"/>
              <a:t> (XPS);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does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explain</a:t>
            </a:r>
            <a:r>
              <a:rPr lang="it-IT" dirty="0" smtClean="0"/>
              <a:t> </a:t>
            </a:r>
            <a:r>
              <a:rPr lang="it-IT" dirty="0" err="1" smtClean="0"/>
              <a:t>change</a:t>
            </a:r>
            <a:r>
              <a:rPr lang="it-IT" dirty="0" smtClean="0"/>
              <a:t> in R </a:t>
            </a:r>
            <a:r>
              <a:rPr lang="it-IT" dirty="0" err="1" smtClean="0"/>
              <a:t>observed</a:t>
            </a:r>
            <a:r>
              <a:rPr lang="it-IT" dirty="0" smtClean="0"/>
              <a:t> in </a:t>
            </a:r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samples</a:t>
            </a: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endParaRPr lang="it-IT" dirty="0" smtClean="0"/>
          </a:p>
          <a:p>
            <a:r>
              <a:rPr lang="it-IT" dirty="0"/>
              <a:t>TEM </a:t>
            </a:r>
            <a:r>
              <a:rPr lang="it-IT" dirty="0" smtClean="0"/>
              <a:t>show </a:t>
            </a:r>
            <a:r>
              <a:rPr lang="it-IT" dirty="0" err="1" smtClean="0"/>
              <a:t>damage</a:t>
            </a:r>
            <a:r>
              <a:rPr lang="it-IT" dirty="0" smtClean="0"/>
              <a:t> on CL3 </a:t>
            </a:r>
            <a:r>
              <a:rPr lang="it-IT" dirty="0"/>
              <a:t>Ru/</a:t>
            </a:r>
            <a:r>
              <a:rPr lang="it-IT" dirty="0" err="1"/>
              <a:t>Mo</a:t>
            </a:r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Immagine 3" descr="C:\Documents and Settings\corsoadmin\Desktop\XPS.BMP"/>
          <p:cNvPicPr/>
          <p:nvPr/>
        </p:nvPicPr>
        <p:blipFill>
          <a:blip r:embed="rId2" cstate="print"/>
          <a:srcRect l="7389" t="8297" r="10145"/>
          <a:stretch>
            <a:fillRect/>
          </a:stretch>
        </p:blipFill>
        <p:spPr bwMode="auto">
          <a:xfrm>
            <a:off x="6245291" y="1305361"/>
            <a:ext cx="252028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Immagin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5" t="25079" r="2988" b="25388"/>
          <a:stretch>
            <a:fillRect/>
          </a:stretch>
        </p:blipFill>
        <p:spPr bwMode="auto">
          <a:xfrm>
            <a:off x="4380793" y="3753633"/>
            <a:ext cx="4419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395536" y="5048170"/>
            <a:ext cx="3600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 err="1"/>
              <a:t>Pelizzo</a:t>
            </a:r>
            <a:r>
              <a:rPr lang="it-IT" sz="1100" dirty="0"/>
              <a:t>, M G; Corso, Alain Jody; </a:t>
            </a:r>
            <a:r>
              <a:rPr lang="it-IT" sz="1100" dirty="0" err="1"/>
              <a:t>Zuppella</a:t>
            </a:r>
            <a:r>
              <a:rPr lang="it-IT" sz="1100" dirty="0"/>
              <a:t>, Paola; Windt, D L; Mattei, G; Nicolosi, P, «</a:t>
            </a:r>
            <a:r>
              <a:rPr lang="it-IT" sz="1100" dirty="0" err="1"/>
              <a:t>Stability</a:t>
            </a:r>
            <a:r>
              <a:rPr lang="it-IT" sz="1100" dirty="0"/>
              <a:t> of </a:t>
            </a:r>
            <a:r>
              <a:rPr lang="it-IT" sz="1100" dirty="0" err="1"/>
              <a:t>extreme</a:t>
            </a:r>
            <a:r>
              <a:rPr lang="it-IT" sz="1100" dirty="0"/>
              <a:t> </a:t>
            </a:r>
            <a:r>
              <a:rPr lang="it-IT" sz="1100" dirty="0" err="1"/>
              <a:t>ultraviolet</a:t>
            </a:r>
            <a:r>
              <a:rPr lang="it-IT" sz="1100" dirty="0"/>
              <a:t> </a:t>
            </a:r>
            <a:r>
              <a:rPr lang="it-IT" sz="1100" dirty="0" err="1"/>
              <a:t>multilayer</a:t>
            </a:r>
            <a:r>
              <a:rPr lang="it-IT" sz="1100" dirty="0"/>
              <a:t> </a:t>
            </a:r>
            <a:r>
              <a:rPr lang="it-IT" sz="1100" dirty="0" err="1"/>
              <a:t>coatings</a:t>
            </a:r>
            <a:r>
              <a:rPr lang="it-IT" sz="1100" dirty="0"/>
              <a:t> to </a:t>
            </a:r>
            <a:r>
              <a:rPr lang="it-IT" sz="1100" dirty="0" err="1"/>
              <a:t>low</a:t>
            </a:r>
            <a:r>
              <a:rPr lang="it-IT" sz="1100" dirty="0"/>
              <a:t> </a:t>
            </a:r>
            <a:r>
              <a:rPr lang="it-IT" sz="1100" dirty="0" err="1"/>
              <a:t>energy</a:t>
            </a:r>
            <a:r>
              <a:rPr lang="it-IT" sz="1100" dirty="0"/>
              <a:t> </a:t>
            </a:r>
            <a:r>
              <a:rPr lang="it-IT" sz="1100" dirty="0" err="1"/>
              <a:t>proton</a:t>
            </a:r>
            <a:r>
              <a:rPr lang="it-IT" sz="1100" dirty="0"/>
              <a:t> </a:t>
            </a:r>
            <a:r>
              <a:rPr lang="it-IT" sz="1100" dirty="0" err="1"/>
              <a:t>bombardment</a:t>
            </a:r>
            <a:r>
              <a:rPr lang="it-IT" sz="1100" dirty="0"/>
              <a:t>», </a:t>
            </a:r>
            <a:r>
              <a:rPr lang="it-IT" sz="1100" dirty="0" err="1"/>
              <a:t>Optics</a:t>
            </a:r>
            <a:r>
              <a:rPr lang="it-IT" sz="1100" dirty="0"/>
              <a:t> Express, Vol. 19 </a:t>
            </a:r>
            <a:r>
              <a:rPr lang="it-IT" sz="1100" dirty="0" err="1"/>
              <a:t>Issue</a:t>
            </a:r>
            <a:r>
              <a:rPr lang="it-IT" sz="1100" dirty="0"/>
              <a:t> 16, </a:t>
            </a:r>
            <a:r>
              <a:rPr lang="it-IT" sz="1100" dirty="0" smtClean="0"/>
              <a:t>pp.14838-14844, 2011 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60504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AFM on </a:t>
            </a:r>
            <a:r>
              <a:rPr lang="it-IT" dirty="0" err="1" smtClean="0"/>
              <a:t>Ir</a:t>
            </a:r>
            <a:r>
              <a:rPr lang="it-IT" dirty="0" smtClean="0"/>
              <a:t>/Si</a:t>
            </a:r>
            <a:endParaRPr lang="it-IT" dirty="0"/>
          </a:p>
        </p:txBody>
      </p:sp>
      <p:pic>
        <p:nvPicPr>
          <p:cNvPr id="1026" name="Immagin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2" r="22195" b="2547"/>
          <a:stretch>
            <a:fillRect/>
          </a:stretch>
        </p:blipFill>
        <p:spPr bwMode="auto">
          <a:xfrm>
            <a:off x="338058" y="937480"/>
            <a:ext cx="2736304" cy="345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magin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7" r="23236" b="3352"/>
          <a:stretch>
            <a:fillRect/>
          </a:stretch>
        </p:blipFill>
        <p:spPr bwMode="auto">
          <a:xfrm>
            <a:off x="6056946" y="1052736"/>
            <a:ext cx="2592288" cy="328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343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200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magin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051" y="4005064"/>
            <a:ext cx="2969895" cy="2447925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3032610" y="1703445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AFM of an </a:t>
            </a:r>
            <a:r>
              <a:rPr lang="en-US" dirty="0" err="1"/>
              <a:t>Ir</a:t>
            </a:r>
            <a:r>
              <a:rPr lang="en-US" dirty="0"/>
              <a:t>/Si sample after session A (left) and B (right)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1331640" y="5217442"/>
            <a:ext cx="2050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3D-AFM of image B 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2915816" y="1052736"/>
            <a:ext cx="31920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/>
              <a:t>SPIE </a:t>
            </a:r>
            <a:r>
              <a:rPr lang="it-IT" sz="1600" dirty="0" err="1"/>
              <a:t>paper</a:t>
            </a:r>
            <a:r>
              <a:rPr lang="it-IT" sz="1600" dirty="0"/>
              <a:t> </a:t>
            </a:r>
            <a:r>
              <a:rPr lang="it-IT" sz="1600" dirty="0" smtClean="0"/>
              <a:t>8148-32, San Diego 2011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41108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Anyone</a:t>
            </a:r>
            <a:r>
              <a:rPr lang="it-IT" dirty="0" smtClean="0"/>
              <a:t> </a:t>
            </a:r>
            <a:r>
              <a:rPr lang="it-IT" dirty="0" err="1" smtClean="0"/>
              <a:t>interested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A post-doc position </a:t>
            </a:r>
            <a:r>
              <a:rPr lang="it-IT" dirty="0" err="1" smtClean="0"/>
              <a:t>available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CNR-IFN UOS Padova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dirty="0" err="1" smtClean="0"/>
              <a:t>Please</a:t>
            </a:r>
            <a:r>
              <a:rPr lang="it-IT" dirty="0" smtClean="0"/>
              <a:t>, </a:t>
            </a:r>
            <a:r>
              <a:rPr lang="it-IT" dirty="0" err="1" smtClean="0"/>
              <a:t>send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CV to the </a:t>
            </a:r>
            <a:r>
              <a:rPr lang="it-IT" dirty="0" err="1" smtClean="0"/>
              <a:t>following</a:t>
            </a:r>
            <a:r>
              <a:rPr lang="it-IT" dirty="0" smtClean="0"/>
              <a:t> </a:t>
            </a:r>
            <a:r>
              <a:rPr lang="it-IT" dirty="0" err="1" smtClean="0"/>
              <a:t>address</a:t>
            </a:r>
            <a:r>
              <a:rPr lang="it-IT" dirty="0" smtClean="0"/>
              <a:t>: pelizzo@dei.unipd.it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3524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572296" cy="582594"/>
          </a:xfrm>
        </p:spPr>
        <p:txBody>
          <a:bodyPr>
            <a:normAutofit/>
          </a:bodyPr>
          <a:lstStyle/>
          <a:p>
            <a:r>
              <a:rPr lang="it-IT" dirty="0" smtClean="0"/>
              <a:t>A</a:t>
            </a:r>
            <a:r>
              <a:rPr lang="en-US" dirty="0" err="1" smtClean="0"/>
              <a:t>cknowledgements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sz="1800" dirty="0" smtClean="0"/>
              <a:t>D. Windt, RXO LLC</a:t>
            </a:r>
          </a:p>
          <a:p>
            <a:r>
              <a:rPr lang="it-IT" sz="1800" dirty="0" smtClean="0"/>
              <a:t>D. Cocco, M. Zangrando, F. Parmigiani, FERMI@ELETTRA TS</a:t>
            </a:r>
          </a:p>
          <a:p>
            <a:r>
              <a:rPr lang="it-IT" sz="1800" dirty="0" smtClean="0"/>
              <a:t>E. </a:t>
            </a:r>
            <a:r>
              <a:rPr lang="it-IT" sz="1800" dirty="0" err="1" smtClean="0"/>
              <a:t>Antonucci</a:t>
            </a:r>
            <a:r>
              <a:rPr lang="it-IT" sz="1800" dirty="0" smtClean="0"/>
              <a:t>, S. Fineschi, Osservatorio Astronomico di Torino</a:t>
            </a:r>
            <a:endParaRPr lang="en-US" sz="1800" dirty="0" smtClean="0"/>
          </a:p>
          <a:p>
            <a:r>
              <a:rPr lang="it-IT" sz="1800" dirty="0" smtClean="0"/>
              <a:t>A. </a:t>
            </a:r>
            <a:r>
              <a:rPr lang="it-IT" sz="1800" dirty="0" err="1" smtClean="0"/>
              <a:t>Giglia</a:t>
            </a:r>
            <a:r>
              <a:rPr lang="it-IT" sz="1800" dirty="0" smtClean="0"/>
              <a:t>, N. </a:t>
            </a:r>
            <a:r>
              <a:rPr lang="it-IT" sz="1800" dirty="0" err="1" smtClean="0"/>
              <a:t>Mahne</a:t>
            </a:r>
            <a:r>
              <a:rPr lang="it-IT" sz="1800" dirty="0" smtClean="0"/>
              <a:t>, S. </a:t>
            </a:r>
            <a:r>
              <a:rPr lang="it-IT" sz="1800" dirty="0" err="1" smtClean="0"/>
              <a:t>Nannarone</a:t>
            </a:r>
            <a:r>
              <a:rPr lang="it-IT" sz="1800" dirty="0" smtClean="0"/>
              <a:t>, BEAR </a:t>
            </a:r>
            <a:r>
              <a:rPr lang="it-IT" sz="1800" dirty="0" err="1" smtClean="0"/>
              <a:t>Beamline</a:t>
            </a:r>
            <a:r>
              <a:rPr lang="it-IT" sz="1800" dirty="0" smtClean="0"/>
              <a:t>, ELETTRA TS</a:t>
            </a:r>
          </a:p>
          <a:p>
            <a:r>
              <a:rPr lang="en-US" sz="1800" dirty="0" smtClean="0"/>
              <a:t>Sh. </a:t>
            </a:r>
            <a:r>
              <a:rPr lang="en-US" sz="1800" dirty="0" err="1" smtClean="0"/>
              <a:t>Akhmadaliev</a:t>
            </a:r>
            <a:r>
              <a:rPr lang="en-US" sz="1800" dirty="0" smtClean="0"/>
              <a:t>, Institute of Ion Beam Physics and Materials Research </a:t>
            </a:r>
            <a:r>
              <a:rPr lang="en-US" sz="1800" dirty="0" err="1" smtClean="0"/>
              <a:t>Research</a:t>
            </a:r>
            <a:r>
              <a:rPr lang="en-US" sz="1800" dirty="0" smtClean="0"/>
              <a:t> Center Dresden-</a:t>
            </a:r>
            <a:r>
              <a:rPr lang="en-US" sz="1800" dirty="0" err="1" smtClean="0"/>
              <a:t>Rossendorf</a:t>
            </a:r>
            <a:endParaRPr lang="it-IT" sz="1800" dirty="0" smtClean="0"/>
          </a:p>
          <a:p>
            <a:r>
              <a:rPr lang="it-IT" sz="1800" dirty="0" smtClean="0"/>
              <a:t>G. Mattei, </a:t>
            </a:r>
            <a:r>
              <a:rPr lang="it-IT" sz="1800" dirty="0" err="1" smtClean="0"/>
              <a:t>Unversity</a:t>
            </a:r>
            <a:r>
              <a:rPr lang="it-IT" sz="1800" dirty="0" smtClean="0"/>
              <a:t> of Padova</a:t>
            </a:r>
          </a:p>
          <a:p>
            <a:r>
              <a:rPr lang="it-IT" sz="1800" dirty="0"/>
              <a:t>F. </a:t>
            </a:r>
            <a:r>
              <a:rPr lang="it-IT" sz="1800" dirty="0" err="1"/>
              <a:t>Barusky</a:t>
            </a:r>
            <a:r>
              <a:rPr lang="it-IT" sz="1800" dirty="0"/>
              <a:t>, K. Mann, Laser-</a:t>
            </a:r>
            <a:r>
              <a:rPr lang="it-IT" sz="1800" dirty="0" err="1"/>
              <a:t>Laboratorium</a:t>
            </a:r>
            <a:r>
              <a:rPr lang="it-IT" sz="1800" dirty="0"/>
              <a:t> Göttingen </a:t>
            </a:r>
            <a:r>
              <a:rPr lang="it-IT" sz="1800" dirty="0" err="1"/>
              <a:t>e.V</a:t>
            </a:r>
            <a:r>
              <a:rPr lang="it-IT" sz="1800" dirty="0"/>
              <a:t> </a:t>
            </a:r>
          </a:p>
          <a:p>
            <a:r>
              <a:rPr lang="it-IT" sz="1800" dirty="0"/>
              <a:t>John </a:t>
            </a:r>
            <a:r>
              <a:rPr lang="it-IT" sz="1800" dirty="0" err="1"/>
              <a:t>Seely</a:t>
            </a:r>
            <a:r>
              <a:rPr lang="it-IT" sz="1800" dirty="0"/>
              <a:t>, </a:t>
            </a:r>
            <a:r>
              <a:rPr lang="it-IT" sz="1800" dirty="0" err="1"/>
              <a:t>Naval</a:t>
            </a:r>
            <a:r>
              <a:rPr lang="it-IT" sz="1800" dirty="0"/>
              <a:t> </a:t>
            </a:r>
            <a:r>
              <a:rPr lang="it-IT" sz="1800" dirty="0" err="1"/>
              <a:t>Research</a:t>
            </a:r>
            <a:r>
              <a:rPr lang="it-IT" sz="1800" dirty="0"/>
              <a:t> </a:t>
            </a:r>
            <a:r>
              <a:rPr lang="it-IT" sz="1800" dirty="0" err="1"/>
              <a:t>Laboratory</a:t>
            </a:r>
            <a:r>
              <a:rPr lang="it-IT" sz="1800" dirty="0"/>
              <a:t>, Space Science </a:t>
            </a:r>
            <a:r>
              <a:rPr lang="it-IT" sz="1800" dirty="0" err="1"/>
              <a:t>Division</a:t>
            </a:r>
            <a:r>
              <a:rPr lang="it-IT" sz="1800" dirty="0"/>
              <a:t> </a:t>
            </a:r>
          </a:p>
          <a:p>
            <a:r>
              <a:rPr lang="it-IT" sz="1800" dirty="0" err="1"/>
              <a:t>Benjawan</a:t>
            </a:r>
            <a:r>
              <a:rPr lang="it-IT" sz="1800" dirty="0"/>
              <a:t> </a:t>
            </a:r>
            <a:r>
              <a:rPr lang="it-IT" sz="1800" dirty="0" err="1"/>
              <a:t>Kjornrattanawanich</a:t>
            </a:r>
            <a:r>
              <a:rPr lang="it-IT" sz="1800" dirty="0"/>
              <a:t>, </a:t>
            </a:r>
            <a:r>
              <a:rPr lang="en-US" sz="1800" dirty="0"/>
              <a:t>USRA and NSLS, Brookhaven National Laboratory</a:t>
            </a:r>
          </a:p>
          <a:p>
            <a:r>
              <a:rPr lang="it-IT" sz="1800" dirty="0"/>
              <a:t>E. </a:t>
            </a:r>
            <a:r>
              <a:rPr lang="it-IT" sz="1800" dirty="0" err="1"/>
              <a:t>Gullikson</a:t>
            </a:r>
            <a:r>
              <a:rPr lang="it-IT" sz="1800" dirty="0"/>
              <a:t>, ALS, Berkeley</a:t>
            </a:r>
          </a:p>
          <a:p>
            <a:r>
              <a:rPr lang="it-IT" sz="1800" dirty="0"/>
              <a:t>F. </a:t>
            </a:r>
            <a:r>
              <a:rPr lang="it-IT" sz="1800" dirty="0" err="1"/>
              <a:t>Barusky</a:t>
            </a:r>
            <a:r>
              <a:rPr lang="it-IT" sz="1800" dirty="0"/>
              <a:t>, K. Mann, Laser-</a:t>
            </a:r>
            <a:r>
              <a:rPr lang="it-IT" sz="1800" dirty="0" err="1"/>
              <a:t>Laboratorium</a:t>
            </a:r>
            <a:r>
              <a:rPr lang="it-IT" sz="1800" dirty="0"/>
              <a:t> Göttingen </a:t>
            </a:r>
            <a:r>
              <a:rPr lang="it-IT" sz="1800" dirty="0" err="1"/>
              <a:t>e.V</a:t>
            </a:r>
            <a:r>
              <a:rPr lang="it-IT" sz="1800" dirty="0"/>
              <a:t> </a:t>
            </a:r>
          </a:p>
          <a:p>
            <a:endParaRPr lang="it-IT" sz="1800" dirty="0" smtClean="0"/>
          </a:p>
          <a:p>
            <a:endParaRPr lang="it-IT" sz="1800" dirty="0" smtClean="0"/>
          </a:p>
          <a:p>
            <a:endParaRPr lang="it-IT" sz="1800" dirty="0" smtClean="0"/>
          </a:p>
          <a:p>
            <a:r>
              <a:rPr lang="en-US" sz="1800" dirty="0"/>
              <a:t>Italian Space Agency (ASI/INAF/015/07/0 and Solar Orbiter - METIS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Scientific Framework CNR-IFN and  ELETTRA Trieste</a:t>
            </a:r>
            <a:endParaRPr lang="it-IT" sz="1800" dirty="0"/>
          </a:p>
          <a:p>
            <a:r>
              <a:rPr lang="en-US" sz="1800" dirty="0"/>
              <a:t>This work has been supported by the European Community as an Integrating Activity “Support of Public and Industrial Research Using Ion Beam Technology (SPIRIT)” under EC contract no. 227012.</a:t>
            </a:r>
            <a:endParaRPr lang="it-IT" sz="1800" dirty="0"/>
          </a:p>
          <a:p>
            <a:r>
              <a:rPr lang="it-IT" sz="1800" dirty="0"/>
              <a:t>FONDAZIONE Cassa di Risparmio di Padova e Rovigo, Progetti di Eccellenza 2009/2010</a:t>
            </a:r>
          </a:p>
          <a:p>
            <a:r>
              <a:rPr lang="en-US" sz="1800" dirty="0"/>
              <a:t>COST MP0601 for scientific support</a:t>
            </a:r>
            <a:endParaRPr lang="it-IT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State of art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71119"/>
            <a:ext cx="8081734" cy="5752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492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Standing </a:t>
            </a:r>
            <a:r>
              <a:rPr lang="it-IT" sz="2400" dirty="0" err="1"/>
              <a:t>wave</a:t>
            </a:r>
            <a:r>
              <a:rPr lang="it-IT" sz="2400" dirty="0"/>
              <a:t> in </a:t>
            </a:r>
            <a:r>
              <a:rPr lang="it-IT" sz="2400" dirty="0" err="1"/>
              <a:t>periodic</a:t>
            </a:r>
            <a:r>
              <a:rPr lang="it-IT" sz="2400" dirty="0"/>
              <a:t> </a:t>
            </a:r>
            <a:r>
              <a:rPr lang="it-IT" sz="2400" dirty="0" err="1"/>
              <a:t>Mo</a:t>
            </a:r>
            <a:r>
              <a:rPr lang="it-IT" sz="2400" dirty="0"/>
              <a:t>/Si </a:t>
            </a:r>
            <a:r>
              <a:rPr lang="it-IT" sz="2400" dirty="0" err="1" smtClean="0"/>
              <a:t>MLs</a:t>
            </a:r>
            <a:r>
              <a:rPr lang="it-IT" sz="2400" dirty="0" smtClean="0"/>
              <a:t> (</a:t>
            </a:r>
            <a:r>
              <a:rPr lang="it-IT" sz="2400" dirty="0" smtClean="0">
                <a:sym typeface="Symbol"/>
              </a:rPr>
              <a:t>=</a:t>
            </a:r>
            <a:r>
              <a:rPr lang="it-IT" sz="2400" dirty="0" smtClean="0"/>
              <a:t>13.5 nm)</a:t>
            </a:r>
            <a:endParaRPr lang="it-IT" sz="24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5327650" cy="489585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en-GB" sz="1400" dirty="0"/>
              <a:t>When the EUV radiation interacts with the ML structure, the superposition of the incident and reflected electromagnetic wave generates a standing wave field distribution in the ML. </a:t>
            </a:r>
            <a:r>
              <a:rPr lang="en-GB" sz="1400" u="sng" dirty="0"/>
              <a:t>An aperiodic design allows the regulation of the distribution of this field, attributing specific properties to the ML</a:t>
            </a:r>
            <a:r>
              <a:rPr lang="en-GB" sz="1400" dirty="0"/>
              <a:t>. </a:t>
            </a:r>
          </a:p>
          <a:p>
            <a:pPr marL="0" indent="0" algn="just">
              <a:buFontTx/>
              <a:buNone/>
            </a:pPr>
            <a:endParaRPr lang="en-GB" sz="1400" dirty="0" smtClean="0"/>
          </a:p>
          <a:p>
            <a:pPr marL="0" indent="0" algn="just">
              <a:buFontTx/>
              <a:buNone/>
            </a:pPr>
            <a:endParaRPr lang="en-GB" sz="1400" dirty="0"/>
          </a:p>
          <a:p>
            <a:pPr marL="0" indent="0" algn="just">
              <a:buFontTx/>
              <a:buNone/>
            </a:pPr>
            <a:endParaRPr lang="en-GB" sz="1400" dirty="0"/>
          </a:p>
          <a:p>
            <a:pPr marL="0" indent="0" algn="just">
              <a:buFontTx/>
              <a:buNone/>
            </a:pPr>
            <a:r>
              <a:rPr lang="en-GB" sz="1400" dirty="0"/>
              <a:t>In the case of </a:t>
            </a:r>
            <a:r>
              <a:rPr lang="en-GB" sz="1400" u="sng" dirty="0"/>
              <a:t>a quarter wave stack anti-nodes of the standing wave are placed in the absorber material</a:t>
            </a:r>
            <a:r>
              <a:rPr lang="en-GB" sz="1400" dirty="0"/>
              <a:t> with a consequent high absorption of radiation in the first layer. </a:t>
            </a:r>
          </a:p>
          <a:p>
            <a:pPr marL="0" indent="0" algn="just">
              <a:buFontTx/>
              <a:buNone/>
            </a:pPr>
            <a:endParaRPr lang="en-GB" sz="1400" dirty="0" smtClean="0"/>
          </a:p>
          <a:p>
            <a:pPr marL="0" indent="0" algn="just">
              <a:buFontTx/>
              <a:buNone/>
            </a:pPr>
            <a:endParaRPr lang="en-GB" sz="1400" dirty="0"/>
          </a:p>
          <a:p>
            <a:pPr marL="0" indent="0" algn="just">
              <a:buFontTx/>
              <a:buNone/>
            </a:pPr>
            <a:endParaRPr lang="en-GB" sz="1400" dirty="0"/>
          </a:p>
          <a:p>
            <a:pPr marL="0" indent="0" algn="just">
              <a:buFontTx/>
              <a:buNone/>
            </a:pPr>
            <a:r>
              <a:rPr lang="en-GB" sz="1400" dirty="0"/>
              <a:t>In the case of a periodic stack </a:t>
            </a:r>
            <a:r>
              <a:rPr lang="en-GB" sz="1400" u="sng" dirty="0"/>
              <a:t>with </a:t>
            </a:r>
            <a:r>
              <a:rPr lang="en-GB" sz="1400" u="sng" dirty="0">
                <a:sym typeface="Symbol" pitchFamily="18" charset="2"/>
              </a:rPr>
              <a:t></a:t>
            </a:r>
            <a:r>
              <a:rPr lang="en-GB" sz="1400" u="sng" dirty="0"/>
              <a:t> = 0.6, anti-nodes of the standing wave are placed in the spacer material</a:t>
            </a:r>
            <a:r>
              <a:rPr lang="en-GB" sz="1400" dirty="0"/>
              <a:t> with less absorption and consequent deeper penetration of the radiation into the stack.</a:t>
            </a:r>
            <a:r>
              <a:rPr lang="it-IT" sz="1400" dirty="0"/>
              <a:t> </a:t>
            </a:r>
            <a:endParaRPr lang="en-GB" sz="1400" dirty="0"/>
          </a:p>
          <a:p>
            <a:pPr marL="0" indent="0" algn="just">
              <a:buFontTx/>
              <a:buNone/>
            </a:pPr>
            <a:endParaRPr lang="en-GB" sz="1400" dirty="0"/>
          </a:p>
          <a:p>
            <a:pPr marL="0" indent="0" algn="just">
              <a:buFontTx/>
              <a:buNone/>
            </a:pPr>
            <a:endParaRPr lang="it-IT" sz="1400" dirty="0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5" b="6891"/>
          <a:stretch>
            <a:fillRect/>
          </a:stretch>
        </p:blipFill>
        <p:spPr bwMode="auto">
          <a:xfrm>
            <a:off x="6227763" y="1268413"/>
            <a:ext cx="273685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6" b="1231"/>
          <a:stretch>
            <a:fillRect/>
          </a:stretch>
        </p:blipFill>
        <p:spPr bwMode="auto">
          <a:xfrm>
            <a:off x="6300788" y="4652963"/>
            <a:ext cx="2592387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9" b="992"/>
          <a:stretch>
            <a:fillRect/>
          </a:stretch>
        </p:blipFill>
        <p:spPr bwMode="auto">
          <a:xfrm>
            <a:off x="6300788" y="2997200"/>
            <a:ext cx="2592387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7945438" y="3065463"/>
            <a:ext cx="9477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0000FF"/>
                </a:solidFill>
                <a:latin typeface="Verdana" pitchFamily="34" charset="0"/>
                <a:sym typeface="Symbol" pitchFamily="18" charset="2"/>
              </a:rPr>
              <a:t>=0.5</a:t>
            </a:r>
            <a:r>
              <a:rPr lang="en-GB"/>
              <a:t> </a:t>
            </a:r>
            <a:endParaRPr lang="it-IT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7945438" y="4724400"/>
            <a:ext cx="9477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0000FF"/>
                </a:solidFill>
                <a:latin typeface="Verdana" pitchFamily="34" charset="0"/>
                <a:sym typeface="Symbol" pitchFamily="18" charset="2"/>
              </a:rPr>
              <a:t>=0.6</a:t>
            </a:r>
            <a:r>
              <a:rPr lang="en-GB"/>
              <a:t> 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943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Standing </a:t>
            </a:r>
            <a:r>
              <a:rPr lang="it-IT" sz="2400" dirty="0" err="1"/>
              <a:t>wave</a:t>
            </a:r>
            <a:r>
              <a:rPr lang="it-IT" sz="2400" dirty="0"/>
              <a:t> </a:t>
            </a:r>
            <a:r>
              <a:rPr lang="it-IT" sz="2400" dirty="0" err="1"/>
              <a:t>distribution</a:t>
            </a:r>
            <a:r>
              <a:rPr lang="it-IT" sz="2400" dirty="0"/>
              <a:t> in with CL (1)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4500562" cy="3887787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en-GB" sz="1400" u="sng"/>
              <a:t>If on top of the structure a capping layer (CL) is deposited, the maximum of the standing wave coincides with this layer</a:t>
            </a:r>
            <a:r>
              <a:rPr lang="en-GB" sz="1400"/>
              <a:t>. In case this one is an absorbing material, the radiation is strongly weakened. </a:t>
            </a:r>
          </a:p>
          <a:p>
            <a:pPr marL="0" indent="0" algn="just">
              <a:buFontTx/>
              <a:buNone/>
            </a:pPr>
            <a:endParaRPr lang="en-GB" sz="1400"/>
          </a:p>
          <a:p>
            <a:pPr marL="0" indent="0" algn="just">
              <a:buFontTx/>
              <a:buNone/>
            </a:pPr>
            <a:endParaRPr lang="en-GB" sz="1400"/>
          </a:p>
          <a:p>
            <a:pPr marL="0" indent="0" algn="just">
              <a:buFontTx/>
              <a:buNone/>
            </a:pPr>
            <a:r>
              <a:rPr lang="en-GB" sz="1400"/>
              <a:t>For example: 2.3 nm RuO</a:t>
            </a:r>
            <a:r>
              <a:rPr lang="en-GB" sz="1400" baseline="-25000"/>
              <a:t>2</a:t>
            </a:r>
            <a:r>
              <a:rPr lang="en-GB" sz="1400"/>
              <a:t> on top of 2 nm Mo; total CL thickness is 4.3 nm &gt; d</a:t>
            </a:r>
            <a:r>
              <a:rPr lang="en-GB" sz="1400" baseline="-25000"/>
              <a:t>n-a</a:t>
            </a:r>
            <a:r>
              <a:rPr lang="en-GB" sz="1400"/>
              <a:t>=3.3 nm —&gt; the standing wave anti-node is placed inside the RuO</a:t>
            </a:r>
            <a:r>
              <a:rPr lang="en-GB" sz="1400" baseline="-25000"/>
              <a:t>2</a:t>
            </a:r>
            <a:r>
              <a:rPr lang="en-GB" sz="1400"/>
              <a:t> layer. </a:t>
            </a:r>
          </a:p>
          <a:p>
            <a:pPr marL="0" indent="0" algn="just">
              <a:buFontTx/>
              <a:buNone/>
            </a:pPr>
            <a:endParaRPr lang="en-GB" sz="1400"/>
          </a:p>
          <a:p>
            <a:pPr marL="0" indent="0" algn="just">
              <a:buFontTx/>
              <a:buNone/>
            </a:pPr>
            <a:endParaRPr lang="it-IT" sz="1400"/>
          </a:p>
        </p:txBody>
      </p:sp>
      <p:grpSp>
        <p:nvGrpSpPr>
          <p:cNvPr id="30746" name="Group 26"/>
          <p:cNvGrpSpPr>
            <a:grpSpLocks/>
          </p:cNvGrpSpPr>
          <p:nvPr/>
        </p:nvGrpSpPr>
        <p:grpSpPr bwMode="auto">
          <a:xfrm>
            <a:off x="5580063" y="1989138"/>
            <a:ext cx="3503612" cy="2735262"/>
            <a:chOff x="3816" y="709"/>
            <a:chExt cx="1925" cy="1315"/>
          </a:xfrm>
        </p:grpSpPr>
        <p:pic>
          <p:nvPicPr>
            <p:cNvPr id="30729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33" r="9929" b="1231"/>
            <a:stretch>
              <a:fillRect/>
            </a:stretch>
          </p:blipFill>
          <p:spPr bwMode="auto">
            <a:xfrm>
              <a:off x="4241" y="709"/>
              <a:ext cx="1179" cy="1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28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28" b="7892"/>
            <a:stretch>
              <a:fillRect/>
            </a:stretch>
          </p:blipFill>
          <p:spPr bwMode="auto">
            <a:xfrm>
              <a:off x="3816" y="1207"/>
              <a:ext cx="1604" cy="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736" name="Rectangle 16"/>
            <p:cNvSpPr>
              <a:spLocks noChangeArrowheads="1"/>
            </p:cNvSpPr>
            <p:nvPr/>
          </p:nvSpPr>
          <p:spPr bwMode="auto">
            <a:xfrm>
              <a:off x="4837" y="1298"/>
              <a:ext cx="904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0000FF"/>
                  </a:solidFill>
                  <a:latin typeface="Verdana" pitchFamily="34" charset="0"/>
                </a:rPr>
                <a:t>Mo/RuO</a:t>
              </a:r>
              <a:r>
                <a:rPr lang="en-GB" baseline="-25000">
                  <a:solidFill>
                    <a:srgbClr val="0000FF"/>
                  </a:solidFill>
                  <a:latin typeface="Verdana" pitchFamily="34" charset="0"/>
                </a:rPr>
                <a:t>2</a:t>
              </a:r>
              <a:r>
                <a:rPr lang="en-GB">
                  <a:solidFill>
                    <a:srgbClr val="0000FF"/>
                  </a:solidFill>
                  <a:latin typeface="Verdana" pitchFamily="34" charset="0"/>
                </a:rPr>
                <a:t> CL</a:t>
              </a:r>
              <a:r>
                <a:rPr lang="en-GB">
                  <a:latin typeface="Verdana" pitchFamily="34" charset="0"/>
                </a:rPr>
                <a:t> </a:t>
              </a:r>
              <a:endParaRPr lang="it-IT">
                <a:latin typeface="Verdana" pitchFamily="34" charset="0"/>
              </a:endParaRPr>
            </a:p>
          </p:txBody>
        </p:sp>
        <p:sp>
          <p:nvSpPr>
            <p:cNvPr id="30737" name="Rectangle 17"/>
            <p:cNvSpPr>
              <a:spLocks noChangeArrowheads="1"/>
            </p:cNvSpPr>
            <p:nvPr/>
          </p:nvSpPr>
          <p:spPr bwMode="auto">
            <a:xfrm>
              <a:off x="4876" y="750"/>
              <a:ext cx="518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0000FF"/>
                  </a:solidFill>
                  <a:latin typeface="Verdana" pitchFamily="34" charset="0"/>
                </a:rPr>
                <a:t>No CL</a:t>
              </a:r>
              <a:r>
                <a:rPr lang="en-GB">
                  <a:latin typeface="Verdana" pitchFamily="34" charset="0"/>
                </a:rPr>
                <a:t> </a:t>
              </a:r>
              <a:endParaRPr lang="it-IT">
                <a:latin typeface="Verdana" pitchFamily="34" charset="0"/>
              </a:endParaRPr>
            </a:p>
          </p:txBody>
        </p:sp>
        <p:sp>
          <p:nvSpPr>
            <p:cNvPr id="30738" name="AutoShape 18"/>
            <p:cNvSpPr>
              <a:spLocks noChangeArrowheads="1"/>
            </p:cNvSpPr>
            <p:nvPr/>
          </p:nvSpPr>
          <p:spPr bwMode="auto">
            <a:xfrm>
              <a:off x="5148" y="981"/>
              <a:ext cx="227" cy="317"/>
            </a:xfrm>
            <a:prstGeom prst="downArrow">
              <a:avLst>
                <a:gd name="adj1" fmla="val 50000"/>
                <a:gd name="adj2" fmla="val 3491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0747" name="Rectangle 27"/>
          <p:cNvSpPr>
            <a:spLocks noChangeArrowheads="1"/>
          </p:cNvSpPr>
          <p:nvPr/>
        </p:nvSpPr>
        <p:spPr bwMode="auto">
          <a:xfrm>
            <a:off x="468313" y="979488"/>
            <a:ext cx="799306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</a:pPr>
            <a:r>
              <a:rPr lang="en-GB" sz="1400" u="sng" dirty="0">
                <a:latin typeface="Verdana" pitchFamily="34" charset="0"/>
              </a:rPr>
              <a:t>EUV MLs for lithography or </a:t>
            </a:r>
            <a:r>
              <a:rPr lang="en-GB" sz="1400" u="sng" dirty="0" smtClean="0">
                <a:latin typeface="Verdana" pitchFamily="34" charset="0"/>
              </a:rPr>
              <a:t>astronomic </a:t>
            </a:r>
            <a:r>
              <a:rPr lang="en-GB" sz="1400" u="sng" dirty="0">
                <a:latin typeface="Verdana" pitchFamily="34" charset="0"/>
              </a:rPr>
              <a:t>application in harsh space environment require capping layers</a:t>
            </a:r>
            <a:endParaRPr lang="en-GB" sz="1400" dirty="0">
              <a:latin typeface="Verdana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</a:pPr>
            <a:endParaRPr lang="it-IT" sz="1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18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913DD462-F46F-4173-A2CD-F6B80EE9E74D}" type="slidenum">
              <a:rPr lang="en-US"/>
              <a:pPr/>
              <a:t>8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ML with CL and </a:t>
            </a:r>
            <a:r>
              <a:rPr lang="it-IT" sz="2400" dirty="0" err="1"/>
              <a:t>pre-capping</a:t>
            </a:r>
            <a:r>
              <a:rPr lang="it-IT" sz="2400" dirty="0"/>
              <a:t> </a:t>
            </a:r>
            <a:r>
              <a:rPr lang="it-IT" sz="2400" dirty="0" err="1"/>
              <a:t>layer</a:t>
            </a:r>
            <a:r>
              <a:rPr lang="it-IT" sz="2400" dirty="0"/>
              <a:t>(2)</a:t>
            </a:r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6" b="12354"/>
          <a:stretch>
            <a:fillRect/>
          </a:stretch>
        </p:blipFill>
        <p:spPr bwMode="auto">
          <a:xfrm>
            <a:off x="1187450" y="2781300"/>
            <a:ext cx="6913563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396875" y="1196975"/>
            <a:ext cx="83518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20000"/>
              </a:spcBef>
            </a:pPr>
            <a:r>
              <a:rPr lang="en-GB" sz="1400">
                <a:latin typeface="Verdana" pitchFamily="34" charset="0"/>
              </a:rPr>
              <a:t>By varying the thickness of the last top layers underneath the capping layer, the standing wave field is shifted; </a:t>
            </a:r>
            <a:r>
              <a:rPr lang="en-GB" sz="1400" u="sng">
                <a:latin typeface="Verdana" pitchFamily="34" charset="0"/>
              </a:rPr>
              <a:t>the anti-node is placed outside the CL, obtaining a reduction of the absorbance.</a:t>
            </a:r>
            <a:r>
              <a:rPr lang="en-GB" u="sng"/>
              <a:t> 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6516688" y="2917825"/>
            <a:ext cx="13128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solidFill>
                  <a:srgbClr val="0000FF"/>
                </a:solidFill>
              </a:rPr>
              <a:t>B</a:t>
            </a:r>
            <a:r>
              <a:rPr lang="en-GB" sz="1400" baseline="-25000">
                <a:solidFill>
                  <a:srgbClr val="0000FF"/>
                </a:solidFill>
              </a:rPr>
              <a:t>4</a:t>
            </a:r>
            <a:r>
              <a:rPr lang="en-GB" sz="1400">
                <a:solidFill>
                  <a:srgbClr val="0000FF"/>
                </a:solidFill>
              </a:rPr>
              <a:t>C/RuO</a:t>
            </a:r>
            <a:r>
              <a:rPr lang="en-GB" sz="1400" baseline="-25000">
                <a:solidFill>
                  <a:srgbClr val="0000FF"/>
                </a:solidFill>
              </a:rPr>
              <a:t>2</a:t>
            </a:r>
            <a:r>
              <a:rPr lang="en-GB" sz="1400">
                <a:solidFill>
                  <a:srgbClr val="0000FF"/>
                </a:solidFill>
              </a:rPr>
              <a:t> CL</a:t>
            </a:r>
            <a:r>
              <a:rPr lang="en-GB"/>
              <a:t> </a:t>
            </a:r>
            <a:endParaRPr lang="it-IT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3059113" y="2924175"/>
            <a:ext cx="1336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solidFill>
                  <a:srgbClr val="0000FF"/>
                </a:solidFill>
                <a:latin typeface="Verdana" pitchFamily="34" charset="0"/>
              </a:rPr>
              <a:t>Mo/RuO</a:t>
            </a:r>
            <a:r>
              <a:rPr lang="en-GB" sz="1400" baseline="-25000">
                <a:solidFill>
                  <a:srgbClr val="0000FF"/>
                </a:solidFill>
                <a:latin typeface="Verdana" pitchFamily="34" charset="0"/>
              </a:rPr>
              <a:t>2</a:t>
            </a:r>
            <a:r>
              <a:rPr lang="en-GB" sz="1400">
                <a:solidFill>
                  <a:srgbClr val="0000FF"/>
                </a:solidFill>
                <a:latin typeface="Verdana" pitchFamily="34" charset="0"/>
              </a:rPr>
              <a:t> CL</a:t>
            </a:r>
            <a:r>
              <a:rPr lang="en-GB">
                <a:latin typeface="Verdana" pitchFamily="34" charset="0"/>
              </a:rPr>
              <a:t> </a:t>
            </a:r>
            <a:endParaRPr lang="it-IT">
              <a:latin typeface="Verdana" pitchFamily="34" charset="0"/>
            </a:endParaRPr>
          </a:p>
        </p:txBody>
      </p:sp>
      <p:grpSp>
        <p:nvGrpSpPr>
          <p:cNvPr id="36891" name="Group 27"/>
          <p:cNvGrpSpPr>
            <a:grpSpLocks/>
          </p:cNvGrpSpPr>
          <p:nvPr/>
        </p:nvGrpSpPr>
        <p:grpSpPr bwMode="auto">
          <a:xfrm>
            <a:off x="2987675" y="4221163"/>
            <a:ext cx="288925" cy="576262"/>
            <a:chOff x="1882" y="2659"/>
            <a:chExt cx="182" cy="363"/>
          </a:xfrm>
        </p:grpSpPr>
        <p:sp>
          <p:nvSpPr>
            <p:cNvPr id="36877" name="Line 13"/>
            <p:cNvSpPr>
              <a:spLocks noChangeShapeType="1"/>
            </p:cNvSpPr>
            <p:nvPr/>
          </p:nvSpPr>
          <p:spPr bwMode="auto">
            <a:xfrm>
              <a:off x="1973" y="2795"/>
              <a:ext cx="0" cy="22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6878" name="Line 14"/>
            <p:cNvSpPr>
              <a:spLocks noChangeShapeType="1"/>
            </p:cNvSpPr>
            <p:nvPr/>
          </p:nvSpPr>
          <p:spPr bwMode="auto">
            <a:xfrm>
              <a:off x="1882" y="2795"/>
              <a:ext cx="18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6879" name="Line 15"/>
            <p:cNvSpPr>
              <a:spLocks noChangeShapeType="1"/>
            </p:cNvSpPr>
            <p:nvPr/>
          </p:nvSpPr>
          <p:spPr bwMode="auto">
            <a:xfrm flipV="1">
              <a:off x="1882" y="2659"/>
              <a:ext cx="0" cy="13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6880" name="Line 16"/>
            <p:cNvSpPr>
              <a:spLocks noChangeShapeType="1"/>
            </p:cNvSpPr>
            <p:nvPr/>
          </p:nvSpPr>
          <p:spPr bwMode="auto">
            <a:xfrm flipV="1">
              <a:off x="2064" y="2659"/>
              <a:ext cx="0" cy="13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6883" name="Group 19"/>
          <p:cNvGrpSpPr>
            <a:grpSpLocks/>
          </p:cNvGrpSpPr>
          <p:nvPr/>
        </p:nvGrpSpPr>
        <p:grpSpPr bwMode="auto">
          <a:xfrm>
            <a:off x="6156325" y="4221163"/>
            <a:ext cx="217488" cy="576262"/>
            <a:chOff x="2154" y="3748"/>
            <a:chExt cx="137" cy="363"/>
          </a:xfrm>
        </p:grpSpPr>
        <p:sp>
          <p:nvSpPr>
            <p:cNvPr id="36884" name="Line 20"/>
            <p:cNvSpPr>
              <a:spLocks noChangeShapeType="1"/>
            </p:cNvSpPr>
            <p:nvPr/>
          </p:nvSpPr>
          <p:spPr bwMode="auto">
            <a:xfrm>
              <a:off x="2222" y="3884"/>
              <a:ext cx="0" cy="22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6885" name="Line 21"/>
            <p:cNvSpPr>
              <a:spLocks noChangeShapeType="1"/>
            </p:cNvSpPr>
            <p:nvPr/>
          </p:nvSpPr>
          <p:spPr bwMode="auto">
            <a:xfrm>
              <a:off x="2154" y="3884"/>
              <a:ext cx="137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6886" name="Line 22"/>
            <p:cNvSpPr>
              <a:spLocks noChangeShapeType="1"/>
            </p:cNvSpPr>
            <p:nvPr/>
          </p:nvSpPr>
          <p:spPr bwMode="auto">
            <a:xfrm flipV="1">
              <a:off x="2154" y="3748"/>
              <a:ext cx="0" cy="13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6887" name="Line 23"/>
            <p:cNvSpPr>
              <a:spLocks noChangeShapeType="1"/>
            </p:cNvSpPr>
            <p:nvPr/>
          </p:nvSpPr>
          <p:spPr bwMode="auto">
            <a:xfrm flipV="1">
              <a:off x="2290" y="3748"/>
              <a:ext cx="0" cy="13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1476375" y="4724400"/>
            <a:ext cx="3016250" cy="3762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solidFill>
                  <a:srgbClr val="0000FF"/>
                </a:solidFill>
                <a:latin typeface="Verdana" pitchFamily="34" charset="0"/>
              </a:rPr>
              <a:t>Two layers varied (pre-CL)</a:t>
            </a:r>
            <a:r>
              <a:rPr lang="en-GB">
                <a:latin typeface="Verdana" pitchFamily="34" charset="0"/>
              </a:rPr>
              <a:t> </a:t>
            </a:r>
            <a:endParaRPr lang="it-IT">
              <a:latin typeface="Verdana" pitchFamily="34" charset="0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4970463" y="4749800"/>
            <a:ext cx="3006725" cy="3460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solidFill>
                  <a:srgbClr val="0000FF"/>
                </a:solidFill>
                <a:latin typeface="Verdana" pitchFamily="34" charset="0"/>
              </a:rPr>
              <a:t>Two layers varied  (pre-CL)</a:t>
            </a:r>
            <a:endParaRPr lang="it-IT" sz="1600">
              <a:solidFill>
                <a:srgbClr val="0000FF"/>
              </a:solidFill>
              <a:latin typeface="Verdana" pitchFamily="34" charset="0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360363" y="5365750"/>
            <a:ext cx="860425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sz="1400">
                <a:latin typeface="Verdana" pitchFamily="34" charset="0"/>
              </a:rPr>
              <a:t>Structures claimed in </a:t>
            </a:r>
            <a:r>
              <a:rPr lang="it-IT" sz="1400"/>
              <a:t>patent PCT/EP2007/060477, University of Padova, CNR-INFM, RXOLLC (N.Y. USA), 2007</a:t>
            </a:r>
            <a:endParaRPr lang="en-GB" sz="1400"/>
          </a:p>
          <a:p>
            <a:endParaRPr lang="it-IT"/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it-IT" sz="1600">
                <a:solidFill>
                  <a:srgbClr val="FF0000"/>
                </a:solidFill>
                <a:latin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489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08B15718-76D8-4B21-8229-FEF8082D1CB5}" type="slidenum">
              <a:rPr lang="en-US"/>
              <a:pPr/>
              <a:t>9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26988"/>
            <a:ext cx="8207375" cy="1196976"/>
          </a:xfrm>
        </p:spPr>
        <p:txBody>
          <a:bodyPr>
            <a:normAutofit/>
          </a:bodyPr>
          <a:lstStyle/>
          <a:p>
            <a:r>
              <a:rPr lang="en-US" sz="2400" dirty="0"/>
              <a:t>Optimization of MLs for EUV lithography</a:t>
            </a:r>
            <a:endParaRPr lang="it-IT" sz="2400" dirty="0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995738" y="981075"/>
            <a:ext cx="4752975" cy="211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GB" sz="1400">
                <a:latin typeface="Verdana" pitchFamily="34" charset="0"/>
              </a:rPr>
              <a:t>The MF used to maximize the EUV lithographic apparatus flux is </a:t>
            </a:r>
          </a:p>
          <a:p>
            <a:pPr algn="just">
              <a:spcBef>
                <a:spcPct val="50000"/>
              </a:spcBef>
            </a:pPr>
            <a:endParaRPr lang="en-GB" sz="1400">
              <a:latin typeface="Verdana" pitchFamily="34" charset="0"/>
            </a:endParaRPr>
          </a:p>
          <a:p>
            <a:pPr algn="just">
              <a:spcBef>
                <a:spcPct val="50000"/>
              </a:spcBef>
            </a:pPr>
            <a:endParaRPr lang="en-GB" sz="1400">
              <a:latin typeface="Verdana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n-GB" sz="1400">
                <a:latin typeface="Verdana" pitchFamily="34" charset="0"/>
              </a:rPr>
              <a:t>where  is the source spectrum,  is the reflectivity of the structure, N is number of mirror in the apparatus; in this work we have assumed N=10 and as a source a Sn laser produced plasma</a:t>
            </a:r>
            <a:r>
              <a:rPr lang="it-IT" sz="1400">
                <a:latin typeface="Verdana" pitchFamily="34" charset="0"/>
              </a:rPr>
              <a:t> 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5292725" y="1628775"/>
          <a:ext cx="20161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r:id="rId3" imgW="1066800" imgH="279400" progId="Equation.DSMT4">
                  <p:embed/>
                </p:oleObj>
              </mc:Choice>
              <mc:Fallback>
                <p:oleObj r:id="rId3" imgW="10668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1628775"/>
                        <a:ext cx="201612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895" name="Picture 7" descr="strat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2492375"/>
            <a:ext cx="251936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 descr="Sn_spect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08050"/>
            <a:ext cx="29527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3"/>
          <a:stretch>
            <a:fillRect/>
          </a:stretch>
        </p:blipFill>
        <p:spPr bwMode="auto">
          <a:xfrm>
            <a:off x="1331913" y="4076700"/>
            <a:ext cx="4084637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5949950"/>
            <a:ext cx="8748713" cy="1228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sz="1200"/>
              <a:t>Pelizzo M.G. et al., Optics Express, vol. 16(19), pp. 15228-15237, 2008.</a:t>
            </a:r>
          </a:p>
          <a:p>
            <a:r>
              <a:rPr lang="it-IT" sz="1200"/>
              <a:t>Suman M. et al, Applied Optics. vol. 47(16), pp. 2906-2914, 2008</a:t>
            </a:r>
            <a:r>
              <a:rPr lang="it-IT"/>
              <a:t> </a:t>
            </a:r>
          </a:p>
          <a:p>
            <a:r>
              <a:rPr lang="it-IT" sz="1200"/>
              <a:t>Structures claimed in patent PCT/EP2007/060477,</a:t>
            </a:r>
            <a:r>
              <a:rPr lang="it-IT"/>
              <a:t> </a:t>
            </a:r>
            <a:r>
              <a:rPr lang="it-IT" sz="1200"/>
              <a:t>University of Padova, CNR-INFM, RXOLLC (N.Y. USA), 2007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endParaRPr lang="it-IT" sz="1400">
              <a:latin typeface="Verdana" pitchFamily="34" charset="0"/>
            </a:endParaRPr>
          </a:p>
        </p:txBody>
      </p:sp>
      <p:sp>
        <p:nvSpPr>
          <p:cNvPr id="37900" name="AutoShape 12"/>
          <p:cNvSpPr>
            <a:spLocks noChangeArrowheads="1"/>
          </p:cNvSpPr>
          <p:nvPr/>
        </p:nvSpPr>
        <p:spPr bwMode="auto">
          <a:xfrm>
            <a:off x="5292725" y="4508500"/>
            <a:ext cx="1081088" cy="287338"/>
          </a:xfrm>
          <a:prstGeom prst="rightArrow">
            <a:avLst>
              <a:gd name="adj1" fmla="val 50000"/>
              <a:gd name="adj2" fmla="val 94061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1795463" y="3933825"/>
            <a:ext cx="1336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solidFill>
                  <a:srgbClr val="0000FF"/>
                </a:solidFill>
                <a:latin typeface="Verdana" pitchFamily="34" charset="0"/>
              </a:rPr>
              <a:t>Mo/RuO</a:t>
            </a:r>
            <a:r>
              <a:rPr lang="en-GB" sz="1400" baseline="-25000">
                <a:solidFill>
                  <a:srgbClr val="0000FF"/>
                </a:solidFill>
                <a:latin typeface="Verdana" pitchFamily="34" charset="0"/>
              </a:rPr>
              <a:t>2</a:t>
            </a:r>
            <a:r>
              <a:rPr lang="en-GB" sz="1400">
                <a:solidFill>
                  <a:srgbClr val="0000FF"/>
                </a:solidFill>
                <a:latin typeface="Verdana" pitchFamily="34" charset="0"/>
              </a:rPr>
              <a:t> CL</a:t>
            </a:r>
            <a:r>
              <a:rPr lang="en-GB">
                <a:latin typeface="Verdana" pitchFamily="34" charset="0"/>
              </a:rPr>
              <a:t> </a:t>
            </a:r>
            <a:endParaRPr lang="it-IT">
              <a:latin typeface="Verdana" pitchFamily="34" charset="0"/>
            </a:endParaRP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3717925" y="3987800"/>
            <a:ext cx="1646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solidFill>
                  <a:srgbClr val="0000FF"/>
                </a:solidFill>
                <a:latin typeface="Verdana" pitchFamily="34" charset="0"/>
              </a:rPr>
              <a:t>Mo/Pt CL</a:t>
            </a:r>
            <a:r>
              <a:rPr lang="en-GB" sz="1400">
                <a:latin typeface="Verdana" pitchFamily="34" charset="0"/>
              </a:rPr>
              <a:t> </a:t>
            </a:r>
            <a:endParaRPr lang="it-IT" sz="1400">
              <a:latin typeface="Verdana" pitchFamily="34" charset="0"/>
            </a:endParaRP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268288" y="4440238"/>
            <a:ext cx="1423987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>
                <a:solidFill>
                  <a:srgbClr val="0000FF"/>
                </a:solidFill>
                <a:latin typeface="Verdana" pitchFamily="34" charset="0"/>
              </a:rPr>
              <a:t>Experimental </a:t>
            </a:r>
          </a:p>
          <a:p>
            <a:pPr algn="ctr">
              <a:spcBef>
                <a:spcPct val="50000"/>
              </a:spcBef>
            </a:pPr>
            <a:r>
              <a:rPr lang="en-GB" sz="1400">
                <a:solidFill>
                  <a:srgbClr val="0000FF"/>
                </a:solidFill>
                <a:latin typeface="Verdana" pitchFamily="34" charset="0"/>
              </a:rPr>
              <a:t>results</a:t>
            </a:r>
            <a:r>
              <a:rPr lang="en-GB">
                <a:latin typeface="Verdana" pitchFamily="34" charset="0"/>
              </a:rPr>
              <a:t> </a:t>
            </a:r>
            <a:endParaRPr lang="it-IT">
              <a:latin typeface="Verdana" pitchFamily="34" charset="0"/>
            </a:endParaRP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5724128" y="3281412"/>
            <a:ext cx="3240087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sz="1400" dirty="0" err="1"/>
              <a:t>Max</a:t>
            </a:r>
            <a:r>
              <a:rPr lang="it-IT" sz="1400" dirty="0"/>
              <a:t> gain of </a:t>
            </a:r>
            <a:r>
              <a:rPr lang="en-GB" sz="1400" dirty="0"/>
              <a:t>total throughput for a 10 mirrors lithographic system</a:t>
            </a:r>
            <a:r>
              <a:rPr lang="it-IT" sz="1400" dirty="0"/>
              <a:t> with </a:t>
            </a:r>
            <a:r>
              <a:rPr lang="it-IT" sz="1400" dirty="0" err="1"/>
              <a:t>respect</a:t>
            </a:r>
            <a:r>
              <a:rPr lang="it-IT" sz="1400" dirty="0"/>
              <a:t> to a standard ML:</a:t>
            </a:r>
          </a:p>
          <a:p>
            <a:r>
              <a:rPr lang="it-IT" sz="1400" dirty="0"/>
              <a:t>Aperiodic:118%</a:t>
            </a:r>
          </a:p>
          <a:p>
            <a:r>
              <a:rPr lang="it-IT" sz="1400" dirty="0"/>
              <a:t>Last top </a:t>
            </a:r>
            <a:r>
              <a:rPr lang="it-IT" sz="1400" dirty="0" err="1"/>
              <a:t>layer</a:t>
            </a:r>
            <a:r>
              <a:rPr lang="it-IT" sz="1400" dirty="0"/>
              <a:t> </a:t>
            </a:r>
            <a:r>
              <a:rPr lang="it-IT" sz="1400" dirty="0" err="1"/>
              <a:t>varied</a:t>
            </a:r>
            <a:r>
              <a:rPr lang="it-IT" sz="1400" dirty="0"/>
              <a:t> (</a:t>
            </a:r>
            <a:r>
              <a:rPr lang="it-IT" sz="1400" dirty="0" err="1"/>
              <a:t>pre</a:t>
            </a:r>
            <a:r>
              <a:rPr lang="it-IT" sz="1400" dirty="0"/>
              <a:t>-CL): 109%</a:t>
            </a:r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4" b="2420"/>
          <a:stretch>
            <a:fillRect/>
          </a:stretch>
        </p:blipFill>
        <p:spPr>
          <a:xfrm>
            <a:off x="6372225" y="4437063"/>
            <a:ext cx="2373313" cy="190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97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</TotalTime>
  <Words>2393</Words>
  <Application>Microsoft Office PowerPoint</Application>
  <PresentationFormat>Presentazione su schermo (4:3)</PresentationFormat>
  <Paragraphs>358</Paragraphs>
  <Slides>47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49" baseType="lpstr">
      <vt:lpstr>Tema di Office</vt:lpstr>
      <vt:lpstr>Equation.DSMT4</vt:lpstr>
      <vt:lpstr>Multilayer coatings and their use in spectroscopic applications</vt:lpstr>
      <vt:lpstr>What is a multilayer?</vt:lpstr>
      <vt:lpstr>When is it necessary to use a multilayer?</vt:lpstr>
      <vt:lpstr>Applications</vt:lpstr>
      <vt:lpstr>State of art</vt:lpstr>
      <vt:lpstr>Standing wave in periodic Mo/Si MLs (=13.5 nm)</vt:lpstr>
      <vt:lpstr>Standing wave distribution in with CL (1)</vt:lpstr>
      <vt:lpstr>ML with CL and pre-capping layer(2)</vt:lpstr>
      <vt:lpstr>Optimization of MLs for EUV lithography</vt:lpstr>
      <vt:lpstr>On-going projects</vt:lpstr>
      <vt:lpstr>Development of ML for FERMI@ELETTRA</vt:lpstr>
      <vt:lpstr>Why multilayers?</vt:lpstr>
      <vt:lpstr>FERMI@ELETTRA Delay line scheme </vt:lpstr>
      <vt:lpstr>Structures for 6.7 nm third harmonic selection</vt:lpstr>
      <vt:lpstr>Experimental results</vt:lpstr>
      <vt:lpstr>New Frontier EUV photolithography</vt:lpstr>
      <vt:lpstr>Damage of MLs by EUV high energy short pulses</vt:lpstr>
      <vt:lpstr>New optical configuration for polarization state control</vt:lpstr>
      <vt:lpstr>Framework</vt:lpstr>
      <vt:lpstr>METIS and SCORE optical design</vt:lpstr>
      <vt:lpstr>METIS Multilayer optics and requirements</vt:lpstr>
      <vt:lpstr>Multilayer prototypes considered</vt:lpstr>
      <vt:lpstr>Multilayer prototypes considered</vt:lpstr>
      <vt:lpstr>Multilayer reflectance curve</vt:lpstr>
      <vt:lpstr>Multilayer prototypes considered</vt:lpstr>
      <vt:lpstr>Four years after….(1)</vt:lpstr>
      <vt:lpstr>Four years after….(2)</vt:lpstr>
      <vt:lpstr>AFM analysis (1)</vt:lpstr>
      <vt:lpstr>AFM analysis (2)</vt:lpstr>
      <vt:lpstr>XPS analysis</vt:lpstr>
      <vt:lpstr>Multilayer prototypes considered</vt:lpstr>
      <vt:lpstr>Multilayer prototypes considered</vt:lpstr>
      <vt:lpstr>Reflectance tests prior thermal cycling and proton bombardment</vt:lpstr>
      <vt:lpstr>Si/Mo ML + CL W instability</vt:lpstr>
      <vt:lpstr>Ir/Si analysis</vt:lpstr>
      <vt:lpstr>SOLO operation environment </vt:lpstr>
      <vt:lpstr>Analysis of SOLO orbit and temperatures determination</vt:lpstr>
      <vt:lpstr>Thermal cycling</vt:lpstr>
      <vt:lpstr>Re-tested reflectance after thermal cycling</vt:lpstr>
      <vt:lpstr>Protons implantation experiment</vt:lpstr>
      <vt:lpstr>Reflectance after proton implantation (I)</vt:lpstr>
      <vt:lpstr>Reflectance after proton implantation (II)</vt:lpstr>
      <vt:lpstr>Reflectance after proton implantation (III)</vt:lpstr>
      <vt:lpstr>Experimental evidences</vt:lpstr>
      <vt:lpstr>AFM on Ir/Si</vt:lpstr>
      <vt:lpstr>Anyone interested?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pelizzom</dc:creator>
  <cp:lastModifiedBy>Maria Pelizzo Admin</cp:lastModifiedBy>
  <cp:revision>217</cp:revision>
  <dcterms:created xsi:type="dcterms:W3CDTF">2010-11-15T09:01:41Z</dcterms:created>
  <dcterms:modified xsi:type="dcterms:W3CDTF">2011-11-28T15:50:17Z</dcterms:modified>
</cp:coreProperties>
</file>