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drawings/drawing2.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9" r:id="rId1"/>
  </p:sldMasterIdLst>
  <p:notesMasterIdLst>
    <p:notesMasterId r:id="rId38"/>
  </p:notesMasterIdLst>
  <p:sldIdLst>
    <p:sldId id="256" r:id="rId2"/>
    <p:sldId id="4374" r:id="rId3"/>
    <p:sldId id="443" r:id="rId4"/>
    <p:sldId id="274" r:id="rId5"/>
    <p:sldId id="4381" r:id="rId6"/>
    <p:sldId id="4376" r:id="rId7"/>
    <p:sldId id="4359" r:id="rId8"/>
    <p:sldId id="4371" r:id="rId9"/>
    <p:sldId id="4351" r:id="rId10"/>
    <p:sldId id="4372" r:id="rId11"/>
    <p:sldId id="4373" r:id="rId12"/>
    <p:sldId id="4352" r:id="rId13"/>
    <p:sldId id="4368" r:id="rId14"/>
    <p:sldId id="328" r:id="rId15"/>
    <p:sldId id="4354" r:id="rId16"/>
    <p:sldId id="372" r:id="rId17"/>
    <p:sldId id="4369" r:id="rId18"/>
    <p:sldId id="357" r:id="rId19"/>
    <p:sldId id="4383" r:id="rId20"/>
    <p:sldId id="4384" r:id="rId21"/>
    <p:sldId id="4387" r:id="rId22"/>
    <p:sldId id="4385" r:id="rId23"/>
    <p:sldId id="4386" r:id="rId24"/>
    <p:sldId id="4388" r:id="rId25"/>
    <p:sldId id="4382" r:id="rId26"/>
    <p:sldId id="260" r:id="rId27"/>
    <p:sldId id="373" r:id="rId28"/>
    <p:sldId id="376" r:id="rId29"/>
    <p:sldId id="4380" r:id="rId30"/>
    <p:sldId id="270" r:id="rId31"/>
    <p:sldId id="4390" r:id="rId32"/>
    <p:sldId id="375" r:id="rId33"/>
    <p:sldId id="4367" r:id="rId34"/>
    <p:sldId id="4370" r:id="rId35"/>
    <p:sldId id="4391" r:id="rId36"/>
    <p:sldId id="4389"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41"/>
    <p:restoredTop sz="91965"/>
  </p:normalViewPr>
  <p:slideViewPr>
    <p:cSldViewPr snapToGrid="0" snapToObjects="1">
      <p:cViewPr>
        <p:scale>
          <a:sx n="150" d="100"/>
          <a:sy n="150" d="100"/>
        </p:scale>
        <p:origin x="2184" y="7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antonellaliccardo:Dropbox:GENDER_BUDGET:DATAMART:STUDENTI:Immatricolazioni%20%20(Copia%20in%20conflitto%20di%20Antonella%20Liccardo%202015-11-23).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Macintosh%20HD:Users:antonellaliccardo:Dropbox:GENDER_BUDGET:DATAMART:STUDENTI:Immatricolazioni%20%20(Copia%20in%20conflitto%20di%20Antonella%20Liccardo%202015-11-2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Diplomati</a:t>
            </a:r>
            <a:r>
              <a:rPr lang="en-US" baseline="0"/>
              <a:t> per genere e percorso di studi </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barChart>
        <c:barDir val="col"/>
        <c:grouping val="clustered"/>
        <c:varyColors val="0"/>
        <c:ser>
          <c:idx val="0"/>
          <c:order val="0"/>
          <c:tx>
            <c:strRef>
              <c:f>Sheet1!$F$27</c:f>
              <c:strCache>
                <c:ptCount val="1"/>
                <c:pt idx="0">
                  <c:v>uomini</c:v>
                </c:pt>
              </c:strCache>
            </c:strRef>
          </c:tx>
          <c:spPr>
            <a:solidFill>
              <a:schemeClr val="accent1"/>
            </a:solidFill>
            <a:ln>
              <a:noFill/>
            </a:ln>
            <a:effectLst/>
          </c:spPr>
          <c:invertIfNegative val="0"/>
          <c:cat>
            <c:strRef>
              <c:f>Sheet1!$C$28:$E$38</c:f>
              <c:strCache>
                <c:ptCount val="11"/>
                <c:pt idx="0">
                  <c:v>liceo delle scienze umane</c:v>
                </c:pt>
                <c:pt idx="1">
                  <c:v>liceo linguistico </c:v>
                </c:pt>
                <c:pt idx="2">
                  <c:v>liceo artistico</c:v>
                </c:pt>
                <c:pt idx="3">
                  <c:v>liceo classico</c:v>
                </c:pt>
                <c:pt idx="4">
                  <c:v>professionale servizi</c:v>
                </c:pt>
                <c:pt idx="5">
                  <c:v>tecnico economico</c:v>
                </c:pt>
                <c:pt idx="6">
                  <c:v>liceoa musicale</c:v>
                </c:pt>
                <c:pt idx="7">
                  <c:v>liceo scientifico</c:v>
                </c:pt>
                <c:pt idx="8">
                  <c:v>professionale industriale</c:v>
                </c:pt>
                <c:pt idx="9">
                  <c:v>tecnico-tecnologico</c:v>
                </c:pt>
                <c:pt idx="10">
                  <c:v>totale</c:v>
                </c:pt>
              </c:strCache>
            </c:strRef>
          </c:cat>
          <c:val>
            <c:numRef>
              <c:f>Sheet1!$F$28:$F$38</c:f>
              <c:numCache>
                <c:formatCode>General</c:formatCode>
                <c:ptCount val="11"/>
                <c:pt idx="0">
                  <c:v>15.7</c:v>
                </c:pt>
                <c:pt idx="1">
                  <c:v>17.3</c:v>
                </c:pt>
                <c:pt idx="2">
                  <c:v>29.2</c:v>
                </c:pt>
                <c:pt idx="3">
                  <c:v>30.7</c:v>
                </c:pt>
                <c:pt idx="4">
                  <c:v>34.5</c:v>
                </c:pt>
                <c:pt idx="5">
                  <c:v>40.4</c:v>
                </c:pt>
                <c:pt idx="6">
                  <c:v>42</c:v>
                </c:pt>
                <c:pt idx="7">
                  <c:v>57.5</c:v>
                </c:pt>
                <c:pt idx="8">
                  <c:v>78.2</c:v>
                </c:pt>
                <c:pt idx="9">
                  <c:v>31.4</c:v>
                </c:pt>
                <c:pt idx="10">
                  <c:v>46.3</c:v>
                </c:pt>
              </c:numCache>
            </c:numRef>
          </c:val>
          <c:extLst>
            <c:ext xmlns:c16="http://schemas.microsoft.com/office/drawing/2014/chart" uri="{C3380CC4-5D6E-409C-BE32-E72D297353CC}">
              <c16:uniqueId val="{00000000-807F-5B47-B6B8-FB34E719E3A4}"/>
            </c:ext>
          </c:extLst>
        </c:ser>
        <c:ser>
          <c:idx val="1"/>
          <c:order val="1"/>
          <c:tx>
            <c:strRef>
              <c:f>Sheet1!$G$27</c:f>
              <c:strCache>
                <c:ptCount val="1"/>
                <c:pt idx="0">
                  <c:v>donne</c:v>
                </c:pt>
              </c:strCache>
            </c:strRef>
          </c:tx>
          <c:spPr>
            <a:solidFill>
              <a:schemeClr val="accent2"/>
            </a:solidFill>
            <a:ln>
              <a:noFill/>
            </a:ln>
            <a:effectLst/>
          </c:spPr>
          <c:invertIfNegative val="0"/>
          <c:cat>
            <c:strRef>
              <c:f>Sheet1!$C$28:$E$38</c:f>
              <c:strCache>
                <c:ptCount val="11"/>
                <c:pt idx="0">
                  <c:v>liceo delle scienze umane</c:v>
                </c:pt>
                <c:pt idx="1">
                  <c:v>liceo linguistico </c:v>
                </c:pt>
                <c:pt idx="2">
                  <c:v>liceo artistico</c:v>
                </c:pt>
                <c:pt idx="3">
                  <c:v>liceo classico</c:v>
                </c:pt>
                <c:pt idx="4">
                  <c:v>professionale servizi</c:v>
                </c:pt>
                <c:pt idx="5">
                  <c:v>tecnico economico</c:v>
                </c:pt>
                <c:pt idx="6">
                  <c:v>liceoa musicale</c:v>
                </c:pt>
                <c:pt idx="7">
                  <c:v>liceo scientifico</c:v>
                </c:pt>
                <c:pt idx="8">
                  <c:v>professionale industriale</c:v>
                </c:pt>
                <c:pt idx="9">
                  <c:v>tecnico-tecnologico</c:v>
                </c:pt>
                <c:pt idx="10">
                  <c:v>totale</c:v>
                </c:pt>
              </c:strCache>
            </c:strRef>
          </c:cat>
          <c:val>
            <c:numRef>
              <c:f>Sheet1!$G$28:$G$38</c:f>
              <c:numCache>
                <c:formatCode>General</c:formatCode>
                <c:ptCount val="11"/>
                <c:pt idx="0">
                  <c:v>84.3</c:v>
                </c:pt>
                <c:pt idx="1">
                  <c:v>82.7</c:v>
                </c:pt>
                <c:pt idx="2">
                  <c:v>70.8</c:v>
                </c:pt>
                <c:pt idx="3">
                  <c:v>69.3</c:v>
                </c:pt>
                <c:pt idx="4">
                  <c:v>69.5</c:v>
                </c:pt>
                <c:pt idx="5">
                  <c:v>59.6</c:v>
                </c:pt>
                <c:pt idx="6">
                  <c:v>58</c:v>
                </c:pt>
                <c:pt idx="7">
                  <c:v>42.5</c:v>
                </c:pt>
                <c:pt idx="8">
                  <c:v>21.8</c:v>
                </c:pt>
                <c:pt idx="9">
                  <c:v>18.600000000000001</c:v>
                </c:pt>
                <c:pt idx="10">
                  <c:v>53.7</c:v>
                </c:pt>
              </c:numCache>
            </c:numRef>
          </c:val>
          <c:extLst>
            <c:ext xmlns:c16="http://schemas.microsoft.com/office/drawing/2014/chart" uri="{C3380CC4-5D6E-409C-BE32-E72D297353CC}">
              <c16:uniqueId val="{00000001-807F-5B47-B6B8-FB34E719E3A4}"/>
            </c:ext>
          </c:extLst>
        </c:ser>
        <c:dLbls>
          <c:showLegendKey val="0"/>
          <c:showVal val="0"/>
          <c:showCatName val="0"/>
          <c:showSerName val="0"/>
          <c:showPercent val="0"/>
          <c:showBubbleSize val="0"/>
        </c:dLbls>
        <c:gapWidth val="219"/>
        <c:overlap val="-27"/>
        <c:axId val="431045199"/>
        <c:axId val="430429791"/>
      </c:barChart>
      <c:catAx>
        <c:axId val="4310451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Baskerville" panose="02020502070401020303" pitchFamily="18" charset="0"/>
                <a:ea typeface="+mn-ea"/>
                <a:cs typeface="+mn-cs"/>
              </a:defRPr>
            </a:pPr>
            <a:endParaRPr lang="it-IT"/>
          </a:p>
        </c:txPr>
        <c:crossAx val="430429791"/>
        <c:crosses val="autoZero"/>
        <c:auto val="1"/>
        <c:lblAlgn val="ctr"/>
        <c:lblOffset val="100"/>
        <c:noMultiLvlLbl val="0"/>
      </c:catAx>
      <c:valAx>
        <c:axId val="43042979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431045199"/>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1" i="0" u="none" strike="noStrike" kern="1200" baseline="0">
                <a:solidFill>
                  <a:schemeClr val="tx1">
                    <a:lumMod val="65000"/>
                    <a:lumOff val="35000"/>
                  </a:schemeClr>
                </a:solidFill>
                <a:latin typeface="Baskerville" panose="02020502070401020303" pitchFamily="18" charset="0"/>
                <a:ea typeface="+mn-ea"/>
                <a:cs typeface="+mn-cs"/>
              </a:defRPr>
            </a:pPr>
            <a:endParaRPr lang="it-IT"/>
          </a:p>
        </c:txPr>
      </c:legendEntry>
      <c:legendEntry>
        <c:idx val="1"/>
        <c:txPr>
          <a:bodyPr rot="0" spcFirstLastPara="1" vertOverflow="ellipsis" vert="horz" wrap="square" anchor="ctr" anchorCtr="1"/>
          <a:lstStyle/>
          <a:p>
            <a:pPr>
              <a:defRPr sz="1200" b="1" i="0" u="none" strike="noStrike" kern="1200" baseline="0">
                <a:solidFill>
                  <a:schemeClr val="tx1">
                    <a:lumMod val="65000"/>
                    <a:lumOff val="35000"/>
                  </a:schemeClr>
                </a:solidFill>
                <a:latin typeface="Baskerville" panose="02020502070401020303" pitchFamily="18" charset="0"/>
                <a:ea typeface="+mn-ea"/>
                <a:cs typeface="+mn-cs"/>
              </a:defRPr>
            </a:pPr>
            <a:endParaRPr lang="it-IT"/>
          </a:p>
        </c:txPr>
      </c:legendEntry>
      <c:layout>
        <c:manualLayout>
          <c:xMode val="edge"/>
          <c:yMode val="edge"/>
          <c:x val="0.36486783469935302"/>
          <c:y val="0.84731363078654931"/>
          <c:w val="0.21368919181074481"/>
          <c:h val="8.92717499522171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002060"/>
      </a:solidFill>
    </a:ln>
    <a:effectLst/>
  </c:spPr>
  <c:txPr>
    <a:bodyPr/>
    <a:lstStyle/>
    <a:p>
      <a:pPr>
        <a:defRPr/>
      </a:pPr>
      <a:endParaRPr lang="it-IT"/>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0.44602431414934501"/>
          <c:y val="0.20601835232947099"/>
          <c:w val="0.50494530739522303"/>
          <c:h val="0.71771414822245705"/>
        </c:manualLayout>
      </c:layout>
      <c:bar3DChart>
        <c:barDir val="bar"/>
        <c:grouping val="clustered"/>
        <c:varyColors val="0"/>
        <c:ser>
          <c:idx val="1"/>
          <c:order val="0"/>
          <c:tx>
            <c:v>Donne</c:v>
          </c:tx>
          <c:invertIfNegative val="0"/>
          <c:cat>
            <c:strRef>
              <c:f>facoltà!$A$30:$A$44</c:f>
              <c:strCache>
                <c:ptCount val="15"/>
                <c:pt idx="0">
                  <c:v>Agraria</c:v>
                </c:pt>
                <c:pt idx="1">
                  <c:v>Architettura</c:v>
                </c:pt>
                <c:pt idx="2">
                  <c:v>Dato non definito</c:v>
                </c:pt>
                <c:pt idx="3">
                  <c:v>Economia</c:v>
                </c:pt>
                <c:pt idx="4">
                  <c:v>Farmacia</c:v>
                </c:pt>
                <c:pt idx="5">
                  <c:v>Giurisprudenza</c:v>
                </c:pt>
                <c:pt idx="6">
                  <c:v>Ingegneria</c:v>
                </c:pt>
                <c:pt idx="7">
                  <c:v>Interdipartimentale</c:v>
                </c:pt>
                <c:pt idx="8">
                  <c:v>Medicina e Chirurgia</c:v>
                </c:pt>
                <c:pt idx="9">
                  <c:v>Medicina Veterinaria</c:v>
                </c:pt>
                <c:pt idx="10">
                  <c:v>Scienze Biotecnologiche</c:v>
                </c:pt>
                <c:pt idx="11">
                  <c:v>Scienze Matematiche, Fisiche e Naturali</c:v>
                </c:pt>
                <c:pt idx="12">
                  <c:v>Scienze Politiche</c:v>
                </c:pt>
                <c:pt idx="13">
                  <c:v>Sociologia</c:v>
                </c:pt>
                <c:pt idx="14">
                  <c:v>Studi Umanistici</c:v>
                </c:pt>
              </c:strCache>
            </c:strRef>
          </c:cat>
          <c:val>
            <c:numRef>
              <c:f>facoltà!$C$30:$C$44</c:f>
              <c:numCache>
                <c:formatCode>0%</c:formatCode>
                <c:ptCount val="15"/>
                <c:pt idx="0">
                  <c:v>3.0453460620525102E-2</c:v>
                </c:pt>
                <c:pt idx="1">
                  <c:v>3.1885441527446302E-2</c:v>
                </c:pt>
                <c:pt idx="2">
                  <c:v>1.2505966587112199E-2</c:v>
                </c:pt>
                <c:pt idx="3">
                  <c:v>9.84248210023866E-2</c:v>
                </c:pt>
                <c:pt idx="4">
                  <c:v>3.74224343675418E-2</c:v>
                </c:pt>
                <c:pt idx="5">
                  <c:v>0.11064439140811499</c:v>
                </c:pt>
                <c:pt idx="6">
                  <c:v>0.121718377088305</c:v>
                </c:pt>
                <c:pt idx="7">
                  <c:v>4.4105011933174197E-2</c:v>
                </c:pt>
                <c:pt idx="8">
                  <c:v>9.1264916467780399E-2</c:v>
                </c:pt>
                <c:pt idx="9">
                  <c:v>5.1551312649164701E-3</c:v>
                </c:pt>
                <c:pt idx="10">
                  <c:v>3.2267303102625301E-2</c:v>
                </c:pt>
                <c:pt idx="11">
                  <c:v>0.13412887828162301</c:v>
                </c:pt>
                <c:pt idx="12">
                  <c:v>3.9236276849642003E-2</c:v>
                </c:pt>
                <c:pt idx="13">
                  <c:v>2.6157517899761298E-2</c:v>
                </c:pt>
                <c:pt idx="14">
                  <c:v>0.18463007159904499</c:v>
                </c:pt>
              </c:numCache>
            </c:numRef>
          </c:val>
          <c:extLst>
            <c:ext xmlns:c16="http://schemas.microsoft.com/office/drawing/2014/chart" uri="{C3380CC4-5D6E-409C-BE32-E72D297353CC}">
              <c16:uniqueId val="{00000000-DB8C-634A-AB35-07F9407F9B97}"/>
            </c:ext>
          </c:extLst>
        </c:ser>
        <c:dLbls>
          <c:showLegendKey val="0"/>
          <c:showVal val="0"/>
          <c:showCatName val="0"/>
          <c:showSerName val="0"/>
          <c:showPercent val="0"/>
          <c:showBubbleSize val="0"/>
        </c:dLbls>
        <c:gapWidth val="150"/>
        <c:shape val="cylinder"/>
        <c:axId val="2136424720"/>
        <c:axId val="2136430144"/>
        <c:axId val="0"/>
      </c:bar3DChart>
      <c:catAx>
        <c:axId val="2136424720"/>
        <c:scaling>
          <c:orientation val="minMax"/>
        </c:scaling>
        <c:delete val="0"/>
        <c:axPos val="l"/>
        <c:numFmt formatCode="General" sourceLinked="0"/>
        <c:majorTickMark val="out"/>
        <c:minorTickMark val="none"/>
        <c:tickLblPos val="nextTo"/>
        <c:txPr>
          <a:bodyPr/>
          <a:lstStyle/>
          <a:p>
            <a:pPr>
              <a:defRPr sz="800"/>
            </a:pPr>
            <a:endParaRPr lang="it-IT"/>
          </a:p>
        </c:txPr>
        <c:crossAx val="2136430144"/>
        <c:crosses val="autoZero"/>
        <c:auto val="1"/>
        <c:lblAlgn val="ctr"/>
        <c:lblOffset val="100"/>
        <c:noMultiLvlLbl val="0"/>
      </c:catAx>
      <c:valAx>
        <c:axId val="2136430144"/>
        <c:scaling>
          <c:orientation val="minMax"/>
          <c:max val="0.35"/>
          <c:min val="0"/>
        </c:scaling>
        <c:delete val="0"/>
        <c:axPos val="b"/>
        <c:majorGridlines/>
        <c:numFmt formatCode="0%" sourceLinked="1"/>
        <c:majorTickMark val="out"/>
        <c:minorTickMark val="none"/>
        <c:tickLblPos val="nextTo"/>
        <c:crossAx val="2136424720"/>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itle>
    <c:autoTitleDeleted val="0"/>
    <c:view3D>
      <c:rotX val="15"/>
      <c:rotY val="20"/>
      <c:rAngAx val="1"/>
    </c:view3D>
    <c:floor>
      <c:thickness val="0"/>
    </c:floor>
    <c:sideWall>
      <c:thickness val="0"/>
    </c:sideWall>
    <c:backWall>
      <c:thickness val="0"/>
    </c:backWall>
    <c:plotArea>
      <c:layout/>
      <c:bar3DChart>
        <c:barDir val="bar"/>
        <c:grouping val="clustered"/>
        <c:varyColors val="0"/>
        <c:ser>
          <c:idx val="0"/>
          <c:order val="0"/>
          <c:tx>
            <c:v>Uomini</c:v>
          </c:tx>
          <c:invertIfNegative val="0"/>
          <c:cat>
            <c:strRef>
              <c:f>facoltà!$A$30:$A$44</c:f>
              <c:strCache>
                <c:ptCount val="15"/>
                <c:pt idx="0">
                  <c:v>Agraria</c:v>
                </c:pt>
                <c:pt idx="1">
                  <c:v>Architettura</c:v>
                </c:pt>
                <c:pt idx="2">
                  <c:v>Dato non definito</c:v>
                </c:pt>
                <c:pt idx="3">
                  <c:v>Economia</c:v>
                </c:pt>
                <c:pt idx="4">
                  <c:v>Farmacia</c:v>
                </c:pt>
                <c:pt idx="5">
                  <c:v>Giurisprudenza</c:v>
                </c:pt>
                <c:pt idx="6">
                  <c:v>Ingegneria</c:v>
                </c:pt>
                <c:pt idx="7">
                  <c:v>Interdipartimentale</c:v>
                </c:pt>
                <c:pt idx="8">
                  <c:v>Medicina e Chirurgia</c:v>
                </c:pt>
                <c:pt idx="9">
                  <c:v>Medicina Veterinaria</c:v>
                </c:pt>
                <c:pt idx="10">
                  <c:v>Scienze Biotecnologiche</c:v>
                </c:pt>
                <c:pt idx="11">
                  <c:v>Scienze Matematiche, Fisiche e Naturali</c:v>
                </c:pt>
                <c:pt idx="12">
                  <c:v>Scienze Politiche</c:v>
                </c:pt>
                <c:pt idx="13">
                  <c:v>Sociologia</c:v>
                </c:pt>
                <c:pt idx="14">
                  <c:v>Studi Umanistici</c:v>
                </c:pt>
              </c:strCache>
            </c:strRef>
          </c:cat>
          <c:val>
            <c:numRef>
              <c:f>facoltà!$B$30:$B$44</c:f>
              <c:numCache>
                <c:formatCode>0%</c:formatCode>
                <c:ptCount val="15"/>
                <c:pt idx="0">
                  <c:v>3.7836043810155998E-2</c:v>
                </c:pt>
                <c:pt idx="1">
                  <c:v>2.3011395065825901E-2</c:v>
                </c:pt>
                <c:pt idx="2">
                  <c:v>3.87210974665339E-3</c:v>
                </c:pt>
                <c:pt idx="3">
                  <c:v>0.14050226794999399</c:v>
                </c:pt>
                <c:pt idx="4">
                  <c:v>1.6484124350038699E-2</c:v>
                </c:pt>
                <c:pt idx="5">
                  <c:v>7.55614559132647E-2</c:v>
                </c:pt>
                <c:pt idx="6">
                  <c:v>0.33554596747427801</c:v>
                </c:pt>
                <c:pt idx="7">
                  <c:v>1.5930965814802502E-2</c:v>
                </c:pt>
                <c:pt idx="8">
                  <c:v>8.3305675406571494E-2</c:v>
                </c:pt>
                <c:pt idx="9">
                  <c:v>4.4252682818895902E-3</c:v>
                </c:pt>
                <c:pt idx="10">
                  <c:v>1.8586126783936299E-2</c:v>
                </c:pt>
                <c:pt idx="11">
                  <c:v>0.110299811926098</c:v>
                </c:pt>
                <c:pt idx="12">
                  <c:v>4.21506803849983E-2</c:v>
                </c:pt>
                <c:pt idx="13">
                  <c:v>1.21694877751964E-2</c:v>
                </c:pt>
                <c:pt idx="14">
                  <c:v>8.0318619316295997E-2</c:v>
                </c:pt>
              </c:numCache>
            </c:numRef>
          </c:val>
          <c:extLst>
            <c:ext xmlns:c16="http://schemas.microsoft.com/office/drawing/2014/chart" uri="{C3380CC4-5D6E-409C-BE32-E72D297353CC}">
              <c16:uniqueId val="{00000000-2BDD-8B49-8CDA-171AF2E21117}"/>
            </c:ext>
          </c:extLst>
        </c:ser>
        <c:dLbls>
          <c:showLegendKey val="0"/>
          <c:showVal val="0"/>
          <c:showCatName val="0"/>
          <c:showSerName val="0"/>
          <c:showPercent val="0"/>
          <c:showBubbleSize val="0"/>
        </c:dLbls>
        <c:gapWidth val="150"/>
        <c:shape val="cylinder"/>
        <c:axId val="2136472560"/>
        <c:axId val="2136475600"/>
        <c:axId val="0"/>
      </c:bar3DChart>
      <c:catAx>
        <c:axId val="2136472560"/>
        <c:scaling>
          <c:orientation val="minMax"/>
        </c:scaling>
        <c:delete val="0"/>
        <c:axPos val="l"/>
        <c:numFmt formatCode="General" sourceLinked="0"/>
        <c:majorTickMark val="out"/>
        <c:minorTickMark val="none"/>
        <c:tickLblPos val="nextTo"/>
        <c:txPr>
          <a:bodyPr/>
          <a:lstStyle/>
          <a:p>
            <a:pPr>
              <a:defRPr sz="800"/>
            </a:pPr>
            <a:endParaRPr lang="it-IT"/>
          </a:p>
        </c:txPr>
        <c:crossAx val="2136475600"/>
        <c:crosses val="autoZero"/>
        <c:auto val="1"/>
        <c:lblAlgn val="ctr"/>
        <c:lblOffset val="100"/>
        <c:noMultiLvlLbl val="0"/>
      </c:catAx>
      <c:valAx>
        <c:axId val="2136475600"/>
        <c:scaling>
          <c:orientation val="minMax"/>
        </c:scaling>
        <c:delete val="0"/>
        <c:axPos val="b"/>
        <c:majorGridlines/>
        <c:numFmt formatCode="0%" sourceLinked="1"/>
        <c:majorTickMark val="out"/>
        <c:minorTickMark val="none"/>
        <c:tickLblPos val="nextTo"/>
        <c:crossAx val="2136472560"/>
        <c:crosses val="autoZero"/>
        <c:crossBetween val="between"/>
      </c:valAx>
    </c:plotArea>
    <c:plotVisOnly val="1"/>
    <c:dispBlanksAs val="gap"/>
    <c:showDLblsOverMax val="0"/>
  </c:chart>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8296E3-14A1-6A45-8449-44DCD160D413}" type="doc">
      <dgm:prSet loTypeId="urn:microsoft.com/office/officeart/2005/8/layout/cycle1" loCatId="" qsTypeId="urn:microsoft.com/office/officeart/2005/8/quickstyle/3d5" qsCatId="3D" csTypeId="urn:microsoft.com/office/officeart/2005/8/colors/accent1_2" csCatId="accent1" phldr="1"/>
      <dgm:spPr/>
      <dgm:t>
        <a:bodyPr/>
        <a:lstStyle/>
        <a:p>
          <a:endParaRPr lang="it-IT"/>
        </a:p>
      </dgm:t>
    </dgm:pt>
    <dgm:pt modelId="{8BF2D3BD-85DA-BB4B-B5C1-6540F0791F40}">
      <dgm:prSet phldrT="[Testo]"/>
      <dgm:spPr/>
      <dgm:t>
        <a:bodyPr/>
        <a:lstStyle/>
        <a:p>
          <a:r>
            <a:rPr lang="it-IT" dirty="0"/>
            <a:t>Istruzione</a:t>
          </a:r>
        </a:p>
      </dgm:t>
    </dgm:pt>
    <dgm:pt modelId="{48615133-A417-8A49-BD5A-3EEAF8910418}" type="parTrans" cxnId="{C02E4657-D8E1-AC47-A7A5-6EAE897277A7}">
      <dgm:prSet/>
      <dgm:spPr/>
      <dgm:t>
        <a:bodyPr/>
        <a:lstStyle/>
        <a:p>
          <a:endParaRPr lang="it-IT"/>
        </a:p>
      </dgm:t>
    </dgm:pt>
    <dgm:pt modelId="{4DD375A4-1459-C44C-AA1D-48D34E60E400}" type="sibTrans" cxnId="{C02E4657-D8E1-AC47-A7A5-6EAE897277A7}">
      <dgm:prSet/>
      <dgm:spPr/>
      <dgm:t>
        <a:bodyPr/>
        <a:lstStyle/>
        <a:p>
          <a:endParaRPr lang="it-IT"/>
        </a:p>
      </dgm:t>
    </dgm:pt>
    <dgm:pt modelId="{8A6C3FC5-DE37-BA4B-AB25-7EA9F0B84CA5}">
      <dgm:prSet phldrT="[Testo]"/>
      <dgm:spPr/>
      <dgm:t>
        <a:bodyPr/>
        <a:lstStyle/>
        <a:p>
          <a:r>
            <a:rPr lang="it-IT" dirty="0"/>
            <a:t> Gender </a:t>
          </a:r>
          <a:r>
            <a:rPr lang="it-IT" dirty="0" err="1"/>
            <a:t>Equity</a:t>
          </a:r>
          <a:endParaRPr lang="it-IT" dirty="0"/>
        </a:p>
      </dgm:t>
    </dgm:pt>
    <dgm:pt modelId="{610EAD7C-AC82-1541-A86B-49B1280EFC42}" type="parTrans" cxnId="{C3811FDC-F6BC-4C4B-8153-D2CC8F54D22A}">
      <dgm:prSet/>
      <dgm:spPr/>
      <dgm:t>
        <a:bodyPr/>
        <a:lstStyle/>
        <a:p>
          <a:endParaRPr lang="it-IT"/>
        </a:p>
      </dgm:t>
    </dgm:pt>
    <dgm:pt modelId="{B5011A77-0F2F-3F4C-BE79-B8472AD5793C}" type="sibTrans" cxnId="{C3811FDC-F6BC-4C4B-8153-D2CC8F54D22A}">
      <dgm:prSet/>
      <dgm:spPr/>
      <dgm:t>
        <a:bodyPr/>
        <a:lstStyle/>
        <a:p>
          <a:endParaRPr lang="it-IT"/>
        </a:p>
      </dgm:t>
    </dgm:pt>
    <dgm:pt modelId="{ACADC115-1AE1-5746-AF76-80558DDE060D}">
      <dgm:prSet phldrT="[Testo]"/>
      <dgm:spPr/>
      <dgm:t>
        <a:bodyPr/>
        <a:lstStyle/>
        <a:p>
          <a:r>
            <a:rPr lang="it-IT" dirty="0" err="1"/>
            <a:t>Outreach</a:t>
          </a:r>
          <a:endParaRPr lang="it-IT" dirty="0"/>
        </a:p>
      </dgm:t>
    </dgm:pt>
    <dgm:pt modelId="{91AB43A8-5FCD-2D40-A7A2-F9861D9875E2}" type="parTrans" cxnId="{2ACC5F7A-760B-6A44-8B44-9663D0F1BBF5}">
      <dgm:prSet/>
      <dgm:spPr/>
      <dgm:t>
        <a:bodyPr/>
        <a:lstStyle/>
        <a:p>
          <a:endParaRPr lang="it-IT"/>
        </a:p>
      </dgm:t>
    </dgm:pt>
    <dgm:pt modelId="{43801104-AC7F-A445-90D0-27DA34647494}" type="sibTrans" cxnId="{2ACC5F7A-760B-6A44-8B44-9663D0F1BBF5}">
      <dgm:prSet/>
      <dgm:spPr/>
      <dgm:t>
        <a:bodyPr/>
        <a:lstStyle/>
        <a:p>
          <a:endParaRPr lang="it-IT"/>
        </a:p>
      </dgm:t>
    </dgm:pt>
    <dgm:pt modelId="{FE9B2C06-9E81-394C-8C86-E119C9F7F70B}" type="pres">
      <dgm:prSet presAssocID="{E28296E3-14A1-6A45-8449-44DCD160D413}" presName="cycle" presStyleCnt="0">
        <dgm:presLayoutVars>
          <dgm:dir/>
          <dgm:resizeHandles val="exact"/>
        </dgm:presLayoutVars>
      </dgm:prSet>
      <dgm:spPr/>
    </dgm:pt>
    <dgm:pt modelId="{C82D690A-B917-4941-8968-8DEDDA0D2AC0}" type="pres">
      <dgm:prSet presAssocID="{8BF2D3BD-85DA-BB4B-B5C1-6540F0791F40}" presName="dummy" presStyleCnt="0"/>
      <dgm:spPr/>
    </dgm:pt>
    <dgm:pt modelId="{10CD9BAD-634B-184B-A9BA-197EBADBC89A}" type="pres">
      <dgm:prSet presAssocID="{8BF2D3BD-85DA-BB4B-B5C1-6540F0791F40}" presName="node" presStyleLbl="revTx" presStyleIdx="0" presStyleCnt="3">
        <dgm:presLayoutVars>
          <dgm:bulletEnabled val="1"/>
        </dgm:presLayoutVars>
      </dgm:prSet>
      <dgm:spPr/>
    </dgm:pt>
    <dgm:pt modelId="{1D11C9D6-B29E-A14E-93BA-D887881B4797}" type="pres">
      <dgm:prSet presAssocID="{4DD375A4-1459-C44C-AA1D-48D34E60E400}" presName="sibTrans" presStyleLbl="node1" presStyleIdx="0" presStyleCnt="3" custLinFactNeighborX="-3294" custLinFactNeighborY="6135"/>
      <dgm:spPr/>
    </dgm:pt>
    <dgm:pt modelId="{6730D543-9A81-8E47-912B-5B8DD53A64EF}" type="pres">
      <dgm:prSet presAssocID="{8A6C3FC5-DE37-BA4B-AB25-7EA9F0B84CA5}" presName="dummy" presStyleCnt="0"/>
      <dgm:spPr/>
    </dgm:pt>
    <dgm:pt modelId="{17A0AAD1-4535-F146-80EF-73F5E5D18F5F}" type="pres">
      <dgm:prSet presAssocID="{8A6C3FC5-DE37-BA4B-AB25-7EA9F0B84CA5}" presName="node" presStyleLbl="revTx" presStyleIdx="1" presStyleCnt="3">
        <dgm:presLayoutVars>
          <dgm:bulletEnabled val="1"/>
        </dgm:presLayoutVars>
      </dgm:prSet>
      <dgm:spPr/>
    </dgm:pt>
    <dgm:pt modelId="{A79E0F01-126D-7849-997C-182D973EE949}" type="pres">
      <dgm:prSet presAssocID="{B5011A77-0F2F-3F4C-BE79-B8472AD5793C}" presName="sibTrans" presStyleLbl="node1" presStyleIdx="1" presStyleCnt="3"/>
      <dgm:spPr/>
    </dgm:pt>
    <dgm:pt modelId="{E2EA5F38-233A-294C-913E-717A6568EDE6}" type="pres">
      <dgm:prSet presAssocID="{ACADC115-1AE1-5746-AF76-80558DDE060D}" presName="dummy" presStyleCnt="0"/>
      <dgm:spPr/>
    </dgm:pt>
    <dgm:pt modelId="{C751C936-0D8D-324D-8713-7A85B22CEB5D}" type="pres">
      <dgm:prSet presAssocID="{ACADC115-1AE1-5746-AF76-80558DDE060D}" presName="node" presStyleLbl="revTx" presStyleIdx="2" presStyleCnt="3">
        <dgm:presLayoutVars>
          <dgm:bulletEnabled val="1"/>
        </dgm:presLayoutVars>
      </dgm:prSet>
      <dgm:spPr/>
    </dgm:pt>
    <dgm:pt modelId="{195D4E33-B0A5-7E43-86A3-78D54C4EE3BF}" type="pres">
      <dgm:prSet presAssocID="{43801104-AC7F-A445-90D0-27DA34647494}" presName="sibTrans" presStyleLbl="node1" presStyleIdx="2" presStyleCnt="3"/>
      <dgm:spPr/>
    </dgm:pt>
  </dgm:ptLst>
  <dgm:cxnLst>
    <dgm:cxn modelId="{9B04620D-8C72-D541-B291-7010D77394B5}" type="presOf" srcId="{43801104-AC7F-A445-90D0-27DA34647494}" destId="{195D4E33-B0A5-7E43-86A3-78D54C4EE3BF}" srcOrd="0" destOrd="0" presId="urn:microsoft.com/office/officeart/2005/8/layout/cycle1"/>
    <dgm:cxn modelId="{0A2BFA4F-C681-5749-9B9F-E886C3B5B873}" type="presOf" srcId="{4DD375A4-1459-C44C-AA1D-48D34E60E400}" destId="{1D11C9D6-B29E-A14E-93BA-D887881B4797}" srcOrd="0" destOrd="0" presId="urn:microsoft.com/office/officeart/2005/8/layout/cycle1"/>
    <dgm:cxn modelId="{B6336F53-B4A1-E748-B3D4-70E1C4FBC566}" type="presOf" srcId="{E28296E3-14A1-6A45-8449-44DCD160D413}" destId="{FE9B2C06-9E81-394C-8C86-E119C9F7F70B}" srcOrd="0" destOrd="0" presId="urn:microsoft.com/office/officeart/2005/8/layout/cycle1"/>
    <dgm:cxn modelId="{C02E4657-D8E1-AC47-A7A5-6EAE897277A7}" srcId="{E28296E3-14A1-6A45-8449-44DCD160D413}" destId="{8BF2D3BD-85DA-BB4B-B5C1-6540F0791F40}" srcOrd="0" destOrd="0" parTransId="{48615133-A417-8A49-BD5A-3EEAF8910418}" sibTransId="{4DD375A4-1459-C44C-AA1D-48D34E60E400}"/>
    <dgm:cxn modelId="{2ACC5F7A-760B-6A44-8B44-9663D0F1BBF5}" srcId="{E28296E3-14A1-6A45-8449-44DCD160D413}" destId="{ACADC115-1AE1-5746-AF76-80558DDE060D}" srcOrd="2" destOrd="0" parTransId="{91AB43A8-5FCD-2D40-A7A2-F9861D9875E2}" sibTransId="{43801104-AC7F-A445-90D0-27DA34647494}"/>
    <dgm:cxn modelId="{8386408E-1917-FC42-90F9-F221699E6BA6}" type="presOf" srcId="{8A6C3FC5-DE37-BA4B-AB25-7EA9F0B84CA5}" destId="{17A0AAD1-4535-F146-80EF-73F5E5D18F5F}" srcOrd="0" destOrd="0" presId="urn:microsoft.com/office/officeart/2005/8/layout/cycle1"/>
    <dgm:cxn modelId="{FFE688B4-FCD5-A54B-985B-E884026EFCB7}" type="presOf" srcId="{ACADC115-1AE1-5746-AF76-80558DDE060D}" destId="{C751C936-0D8D-324D-8713-7A85B22CEB5D}" srcOrd="0" destOrd="0" presId="urn:microsoft.com/office/officeart/2005/8/layout/cycle1"/>
    <dgm:cxn modelId="{C3811FDC-F6BC-4C4B-8153-D2CC8F54D22A}" srcId="{E28296E3-14A1-6A45-8449-44DCD160D413}" destId="{8A6C3FC5-DE37-BA4B-AB25-7EA9F0B84CA5}" srcOrd="1" destOrd="0" parTransId="{610EAD7C-AC82-1541-A86B-49B1280EFC42}" sibTransId="{B5011A77-0F2F-3F4C-BE79-B8472AD5793C}"/>
    <dgm:cxn modelId="{E0FEC8F7-B97C-F04A-8F49-17F88F48E1CF}" type="presOf" srcId="{B5011A77-0F2F-3F4C-BE79-B8472AD5793C}" destId="{A79E0F01-126D-7849-997C-182D973EE949}" srcOrd="0" destOrd="0" presId="urn:microsoft.com/office/officeart/2005/8/layout/cycle1"/>
    <dgm:cxn modelId="{794C0FF9-44C5-CB44-AC16-19EA0F9CD2AC}" type="presOf" srcId="{8BF2D3BD-85DA-BB4B-B5C1-6540F0791F40}" destId="{10CD9BAD-634B-184B-A9BA-197EBADBC89A}" srcOrd="0" destOrd="0" presId="urn:microsoft.com/office/officeart/2005/8/layout/cycle1"/>
    <dgm:cxn modelId="{F282C936-5A94-B341-A83E-F868C803937C}" type="presParOf" srcId="{FE9B2C06-9E81-394C-8C86-E119C9F7F70B}" destId="{C82D690A-B917-4941-8968-8DEDDA0D2AC0}" srcOrd="0" destOrd="0" presId="urn:microsoft.com/office/officeart/2005/8/layout/cycle1"/>
    <dgm:cxn modelId="{CB36B1F2-EB94-E046-88BB-3C2E6F97D729}" type="presParOf" srcId="{FE9B2C06-9E81-394C-8C86-E119C9F7F70B}" destId="{10CD9BAD-634B-184B-A9BA-197EBADBC89A}" srcOrd="1" destOrd="0" presId="urn:microsoft.com/office/officeart/2005/8/layout/cycle1"/>
    <dgm:cxn modelId="{E473671E-5125-A84C-B459-7F25FEE8217A}" type="presParOf" srcId="{FE9B2C06-9E81-394C-8C86-E119C9F7F70B}" destId="{1D11C9D6-B29E-A14E-93BA-D887881B4797}" srcOrd="2" destOrd="0" presId="urn:microsoft.com/office/officeart/2005/8/layout/cycle1"/>
    <dgm:cxn modelId="{342F70DB-EC74-5041-9B00-514E73DFDB38}" type="presParOf" srcId="{FE9B2C06-9E81-394C-8C86-E119C9F7F70B}" destId="{6730D543-9A81-8E47-912B-5B8DD53A64EF}" srcOrd="3" destOrd="0" presId="urn:microsoft.com/office/officeart/2005/8/layout/cycle1"/>
    <dgm:cxn modelId="{A423114A-0EB4-3646-9A61-288B40094B1C}" type="presParOf" srcId="{FE9B2C06-9E81-394C-8C86-E119C9F7F70B}" destId="{17A0AAD1-4535-F146-80EF-73F5E5D18F5F}" srcOrd="4" destOrd="0" presId="urn:microsoft.com/office/officeart/2005/8/layout/cycle1"/>
    <dgm:cxn modelId="{D32ACC83-DFC9-A34D-B106-8FAA31839575}" type="presParOf" srcId="{FE9B2C06-9E81-394C-8C86-E119C9F7F70B}" destId="{A79E0F01-126D-7849-997C-182D973EE949}" srcOrd="5" destOrd="0" presId="urn:microsoft.com/office/officeart/2005/8/layout/cycle1"/>
    <dgm:cxn modelId="{C2B5E8AC-3F2A-CB4D-A9EA-1E2994B64068}" type="presParOf" srcId="{FE9B2C06-9E81-394C-8C86-E119C9F7F70B}" destId="{E2EA5F38-233A-294C-913E-717A6568EDE6}" srcOrd="6" destOrd="0" presId="urn:microsoft.com/office/officeart/2005/8/layout/cycle1"/>
    <dgm:cxn modelId="{A99359EE-C86A-654D-BF4C-3ABDBAADB345}" type="presParOf" srcId="{FE9B2C06-9E81-394C-8C86-E119C9F7F70B}" destId="{C751C936-0D8D-324D-8713-7A85B22CEB5D}" srcOrd="7" destOrd="0" presId="urn:microsoft.com/office/officeart/2005/8/layout/cycle1"/>
    <dgm:cxn modelId="{4FFBD5BC-4317-0048-B787-9A3F7C4537A1}" type="presParOf" srcId="{FE9B2C06-9E81-394C-8C86-E119C9F7F70B}" destId="{195D4E33-B0A5-7E43-86A3-78D54C4EE3BF}" srcOrd="8"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1C2BA6-022F-4B7D-BC78-5A3C0573D215}" type="doc">
      <dgm:prSet loTypeId="urn:microsoft.com/office/officeart/2005/8/layout/hierarchy1" loCatId="hierarchy" qsTypeId="urn:microsoft.com/office/officeart/2005/8/quickstyle/simple1" qsCatId="simple" csTypeId="urn:microsoft.com/office/officeart/2005/8/colors/accent4_2" csCatId="accent4" phldr="1"/>
      <dgm:spPr/>
      <dgm:t>
        <a:bodyPr/>
        <a:lstStyle/>
        <a:p>
          <a:endParaRPr lang="en-US"/>
        </a:p>
      </dgm:t>
    </dgm:pt>
    <dgm:pt modelId="{9E656805-FE4F-40F1-8EB7-0D237C909542}">
      <dgm:prSet/>
      <dgm:spPr/>
      <dgm:t>
        <a:bodyPr/>
        <a:lstStyle/>
        <a:p>
          <a:r>
            <a:rPr lang="en-US" b="1" dirty="0"/>
            <a:t>Numeri: </a:t>
          </a:r>
          <a:br>
            <a:rPr lang="en-US" dirty="0"/>
          </a:br>
          <a:r>
            <a:rPr lang="en-US" dirty="0" err="1"/>
            <a:t>è</a:t>
          </a:r>
          <a:r>
            <a:rPr lang="en-US" dirty="0"/>
            <a:t> </a:t>
          </a:r>
          <a:r>
            <a:rPr lang="en-US" dirty="0" err="1"/>
            <a:t>fra</a:t>
          </a:r>
          <a:r>
            <a:rPr lang="en-US" dirty="0"/>
            <a:t> le discipline con </a:t>
          </a:r>
          <a:r>
            <a:rPr lang="en-US" dirty="0" err="1"/>
            <a:t>il</a:t>
          </a:r>
          <a:r>
            <a:rPr lang="en-US" dirty="0"/>
            <a:t> minor </a:t>
          </a:r>
          <a:r>
            <a:rPr lang="en-US" dirty="0" err="1"/>
            <a:t>numero</a:t>
          </a:r>
          <a:r>
            <a:rPr lang="en-US" dirty="0"/>
            <a:t> di </a:t>
          </a:r>
          <a:r>
            <a:rPr lang="en-US" dirty="0" err="1"/>
            <a:t>donne</a:t>
          </a:r>
          <a:r>
            <a:rPr lang="en-US" dirty="0"/>
            <a:t>.</a:t>
          </a:r>
        </a:p>
      </dgm:t>
    </dgm:pt>
    <dgm:pt modelId="{E2D7AD46-B9BF-4771-9C52-B712255E31F8}" type="parTrans" cxnId="{0205EA32-AF93-4727-B96B-5EE9363AC94F}">
      <dgm:prSet/>
      <dgm:spPr/>
      <dgm:t>
        <a:bodyPr/>
        <a:lstStyle/>
        <a:p>
          <a:endParaRPr lang="en-US"/>
        </a:p>
      </dgm:t>
    </dgm:pt>
    <dgm:pt modelId="{32BA5A9B-6FD3-4354-A918-2D84049DCC54}" type="sibTrans" cxnId="{0205EA32-AF93-4727-B96B-5EE9363AC94F}">
      <dgm:prSet/>
      <dgm:spPr/>
      <dgm:t>
        <a:bodyPr/>
        <a:lstStyle/>
        <a:p>
          <a:endParaRPr lang="en-US"/>
        </a:p>
      </dgm:t>
    </dgm:pt>
    <dgm:pt modelId="{1A5C89D6-266A-47F6-B6D0-FD2358BB8F40}">
      <dgm:prSet/>
      <dgm:spPr/>
      <dgm:t>
        <a:bodyPr/>
        <a:lstStyle/>
        <a:p>
          <a:r>
            <a:rPr lang="en-US" b="1" dirty="0" err="1"/>
            <a:t>Cultura</a:t>
          </a:r>
          <a:r>
            <a:rPr lang="en-US" b="1" dirty="0"/>
            <a:t>: </a:t>
          </a:r>
          <a:br>
            <a:rPr lang="en-US" dirty="0"/>
          </a:br>
          <a:r>
            <a:rPr lang="en-US" dirty="0" err="1"/>
            <a:t>elitaria</a:t>
          </a:r>
          <a:r>
            <a:rPr lang="en-US" dirty="0"/>
            <a:t>, </a:t>
          </a:r>
          <a:r>
            <a:rPr lang="en-US" dirty="0" err="1"/>
            <a:t>estremo</a:t>
          </a:r>
          <a:r>
            <a:rPr lang="en-US" dirty="0"/>
            <a:t> </a:t>
          </a:r>
          <a:r>
            <a:rPr lang="en-US" dirty="0" err="1"/>
            <a:t>culto</a:t>
          </a:r>
          <a:r>
            <a:rPr lang="en-US" dirty="0"/>
            <a:t> </a:t>
          </a:r>
          <a:r>
            <a:rPr lang="en-US" dirty="0" err="1"/>
            <a:t>dell’oggettività</a:t>
          </a:r>
          <a:r>
            <a:rPr lang="en-US" dirty="0"/>
            <a:t>.</a:t>
          </a:r>
        </a:p>
      </dgm:t>
    </dgm:pt>
    <dgm:pt modelId="{6734992D-FBA9-4D94-A246-F3778391FFA6}" type="parTrans" cxnId="{FBDFCCE2-1ADB-4C92-97A3-EF3414BBA963}">
      <dgm:prSet/>
      <dgm:spPr/>
      <dgm:t>
        <a:bodyPr/>
        <a:lstStyle/>
        <a:p>
          <a:endParaRPr lang="en-US"/>
        </a:p>
      </dgm:t>
    </dgm:pt>
    <dgm:pt modelId="{A1D1AA85-7DB8-4C82-8A06-09E33453A650}" type="sibTrans" cxnId="{FBDFCCE2-1ADB-4C92-97A3-EF3414BBA963}">
      <dgm:prSet/>
      <dgm:spPr/>
      <dgm:t>
        <a:bodyPr/>
        <a:lstStyle/>
        <a:p>
          <a:endParaRPr lang="en-US"/>
        </a:p>
      </dgm:t>
    </dgm:pt>
    <dgm:pt modelId="{C37E086F-4F48-4616-82E8-EB46CC65DC1D}">
      <dgm:prSet/>
      <dgm:spPr/>
      <dgm:t>
        <a:bodyPr/>
        <a:lstStyle/>
        <a:p>
          <a:r>
            <a:rPr lang="en-US" b="1" dirty="0" err="1"/>
            <a:t>Conoscenza</a:t>
          </a:r>
          <a:r>
            <a:rPr lang="en-US" b="1" dirty="0"/>
            <a:t> del </a:t>
          </a:r>
          <a:r>
            <a:rPr lang="en-US" b="1" dirty="0" err="1"/>
            <a:t>problema</a:t>
          </a:r>
          <a:r>
            <a:rPr lang="en-US" b="1" dirty="0"/>
            <a:t> : </a:t>
          </a:r>
          <a:br>
            <a:rPr lang="en-US" dirty="0"/>
          </a:br>
          <a:r>
            <a:rPr lang="en-US" dirty="0" err="1"/>
            <a:t>grande</a:t>
          </a:r>
          <a:r>
            <a:rPr lang="en-US" dirty="0"/>
            <a:t> </a:t>
          </a:r>
          <a:r>
            <a:rPr lang="en-US" dirty="0" err="1"/>
            <a:t>resistenza</a:t>
          </a:r>
          <a:r>
            <a:rPr lang="en-US" dirty="0"/>
            <a:t> a verso </a:t>
          </a:r>
          <a:r>
            <a:rPr lang="en-US" dirty="0" err="1"/>
            <a:t>introduzione</a:t>
          </a:r>
          <a:r>
            <a:rPr lang="en-US" dirty="0"/>
            <a:t> </a:t>
          </a:r>
          <a:r>
            <a:rPr lang="en-US" dirty="0" err="1"/>
            <a:t>della</a:t>
          </a:r>
          <a:r>
            <a:rPr lang="en-US" dirty="0"/>
            <a:t> </a:t>
          </a:r>
          <a:r>
            <a:rPr lang="en-US" dirty="0" err="1"/>
            <a:t>dimensione</a:t>
          </a:r>
          <a:r>
            <a:rPr lang="en-US" dirty="0"/>
            <a:t> di </a:t>
          </a:r>
          <a:r>
            <a:rPr lang="en-US" dirty="0" err="1"/>
            <a:t>genere</a:t>
          </a:r>
          <a:endParaRPr lang="en-US" dirty="0"/>
        </a:p>
      </dgm:t>
    </dgm:pt>
    <dgm:pt modelId="{73A741A3-A493-4AFE-AEFD-1F4865B49659}" type="parTrans" cxnId="{48F61F36-51F0-4D12-9F18-8EF276F6E87C}">
      <dgm:prSet/>
      <dgm:spPr/>
      <dgm:t>
        <a:bodyPr/>
        <a:lstStyle/>
        <a:p>
          <a:endParaRPr lang="en-US"/>
        </a:p>
      </dgm:t>
    </dgm:pt>
    <dgm:pt modelId="{4806DE14-0012-41EF-87E6-6709269E29DC}" type="sibTrans" cxnId="{48F61F36-51F0-4D12-9F18-8EF276F6E87C}">
      <dgm:prSet/>
      <dgm:spPr/>
      <dgm:t>
        <a:bodyPr/>
        <a:lstStyle/>
        <a:p>
          <a:endParaRPr lang="en-US"/>
        </a:p>
      </dgm:t>
    </dgm:pt>
    <dgm:pt modelId="{DD385AD8-097C-45F5-A7B0-B0F0C826F1D8}" type="pres">
      <dgm:prSet presAssocID="{811C2BA6-022F-4B7D-BC78-5A3C0573D215}" presName="hierChild1" presStyleCnt="0">
        <dgm:presLayoutVars>
          <dgm:chPref val="1"/>
          <dgm:dir/>
          <dgm:animOne val="branch"/>
          <dgm:animLvl val="lvl"/>
          <dgm:resizeHandles/>
        </dgm:presLayoutVars>
      </dgm:prSet>
      <dgm:spPr/>
    </dgm:pt>
    <dgm:pt modelId="{6A53B0E3-363C-4B3E-99F2-46D5AC4CFABD}" type="pres">
      <dgm:prSet presAssocID="{9E656805-FE4F-40F1-8EB7-0D237C909542}" presName="hierRoot1" presStyleCnt="0"/>
      <dgm:spPr/>
    </dgm:pt>
    <dgm:pt modelId="{AD3CBC2F-7554-4300-94C1-51CC90D97E2E}" type="pres">
      <dgm:prSet presAssocID="{9E656805-FE4F-40F1-8EB7-0D237C909542}" presName="composite" presStyleCnt="0"/>
      <dgm:spPr/>
    </dgm:pt>
    <dgm:pt modelId="{AB63BB81-EF31-4F31-B4C1-6A162895BE6A}" type="pres">
      <dgm:prSet presAssocID="{9E656805-FE4F-40F1-8EB7-0D237C909542}" presName="background" presStyleLbl="node0" presStyleIdx="0" presStyleCnt="3"/>
      <dgm:spPr/>
    </dgm:pt>
    <dgm:pt modelId="{8C7A3AA4-2DDF-489A-87A5-81483A735CC9}" type="pres">
      <dgm:prSet presAssocID="{9E656805-FE4F-40F1-8EB7-0D237C909542}" presName="text" presStyleLbl="fgAcc0" presStyleIdx="0" presStyleCnt="3">
        <dgm:presLayoutVars>
          <dgm:chPref val="3"/>
        </dgm:presLayoutVars>
      </dgm:prSet>
      <dgm:spPr/>
    </dgm:pt>
    <dgm:pt modelId="{4C5CFFAA-458F-42D7-B3F8-43190C458FCD}" type="pres">
      <dgm:prSet presAssocID="{9E656805-FE4F-40F1-8EB7-0D237C909542}" presName="hierChild2" presStyleCnt="0"/>
      <dgm:spPr/>
    </dgm:pt>
    <dgm:pt modelId="{5AE05509-7C44-4D65-925A-B8A4A0D7D3F2}" type="pres">
      <dgm:prSet presAssocID="{1A5C89D6-266A-47F6-B6D0-FD2358BB8F40}" presName="hierRoot1" presStyleCnt="0"/>
      <dgm:spPr/>
    </dgm:pt>
    <dgm:pt modelId="{79420EB9-15C2-4150-A6C2-66652A4D1D03}" type="pres">
      <dgm:prSet presAssocID="{1A5C89D6-266A-47F6-B6D0-FD2358BB8F40}" presName="composite" presStyleCnt="0"/>
      <dgm:spPr/>
    </dgm:pt>
    <dgm:pt modelId="{08E30093-1FB4-49CC-A698-3133214F4067}" type="pres">
      <dgm:prSet presAssocID="{1A5C89D6-266A-47F6-B6D0-FD2358BB8F40}" presName="background" presStyleLbl="node0" presStyleIdx="1" presStyleCnt="3"/>
      <dgm:spPr/>
    </dgm:pt>
    <dgm:pt modelId="{8DE495BB-4E2D-40CA-AA85-BB38C4F1A80E}" type="pres">
      <dgm:prSet presAssocID="{1A5C89D6-266A-47F6-B6D0-FD2358BB8F40}" presName="text" presStyleLbl="fgAcc0" presStyleIdx="1" presStyleCnt="3" custLinFactNeighborX="2374" custLinFactNeighborY="-3625">
        <dgm:presLayoutVars>
          <dgm:chPref val="3"/>
        </dgm:presLayoutVars>
      </dgm:prSet>
      <dgm:spPr/>
    </dgm:pt>
    <dgm:pt modelId="{A3181F1E-8A25-41FA-A23F-2A2A69D1FCFF}" type="pres">
      <dgm:prSet presAssocID="{1A5C89D6-266A-47F6-B6D0-FD2358BB8F40}" presName="hierChild2" presStyleCnt="0"/>
      <dgm:spPr/>
    </dgm:pt>
    <dgm:pt modelId="{BE26C12C-80F7-4D31-AB88-500E6BC45D9E}" type="pres">
      <dgm:prSet presAssocID="{C37E086F-4F48-4616-82E8-EB46CC65DC1D}" presName="hierRoot1" presStyleCnt="0"/>
      <dgm:spPr/>
    </dgm:pt>
    <dgm:pt modelId="{F76F87C9-ABFB-45E0-8C50-AFED672B309B}" type="pres">
      <dgm:prSet presAssocID="{C37E086F-4F48-4616-82E8-EB46CC65DC1D}" presName="composite" presStyleCnt="0"/>
      <dgm:spPr/>
    </dgm:pt>
    <dgm:pt modelId="{750A3858-7B68-4265-BF40-60128B6496D2}" type="pres">
      <dgm:prSet presAssocID="{C37E086F-4F48-4616-82E8-EB46CC65DC1D}" presName="background" presStyleLbl="node0" presStyleIdx="2" presStyleCnt="3"/>
      <dgm:spPr/>
    </dgm:pt>
    <dgm:pt modelId="{398DF60B-A4CF-4E12-B283-15B2EC67EF12}" type="pres">
      <dgm:prSet presAssocID="{C37E086F-4F48-4616-82E8-EB46CC65DC1D}" presName="text" presStyleLbl="fgAcc0" presStyleIdx="2" presStyleCnt="3">
        <dgm:presLayoutVars>
          <dgm:chPref val="3"/>
        </dgm:presLayoutVars>
      </dgm:prSet>
      <dgm:spPr/>
    </dgm:pt>
    <dgm:pt modelId="{B2B285F9-6895-4C42-A911-67A9CA807B3B}" type="pres">
      <dgm:prSet presAssocID="{C37E086F-4F48-4616-82E8-EB46CC65DC1D}" presName="hierChild2" presStyleCnt="0"/>
      <dgm:spPr/>
    </dgm:pt>
  </dgm:ptLst>
  <dgm:cxnLst>
    <dgm:cxn modelId="{0205EA32-AF93-4727-B96B-5EE9363AC94F}" srcId="{811C2BA6-022F-4B7D-BC78-5A3C0573D215}" destId="{9E656805-FE4F-40F1-8EB7-0D237C909542}" srcOrd="0" destOrd="0" parTransId="{E2D7AD46-B9BF-4771-9C52-B712255E31F8}" sibTransId="{32BA5A9B-6FD3-4354-A918-2D84049DCC54}"/>
    <dgm:cxn modelId="{48F61F36-51F0-4D12-9F18-8EF276F6E87C}" srcId="{811C2BA6-022F-4B7D-BC78-5A3C0573D215}" destId="{C37E086F-4F48-4616-82E8-EB46CC65DC1D}" srcOrd="2" destOrd="0" parTransId="{73A741A3-A493-4AFE-AEFD-1F4865B49659}" sibTransId="{4806DE14-0012-41EF-87E6-6709269E29DC}"/>
    <dgm:cxn modelId="{92F11C3B-5B91-4F79-85FB-C2DED9AA99E6}" type="presOf" srcId="{1A5C89D6-266A-47F6-B6D0-FD2358BB8F40}" destId="{8DE495BB-4E2D-40CA-AA85-BB38C4F1A80E}" srcOrd="0" destOrd="0" presId="urn:microsoft.com/office/officeart/2005/8/layout/hierarchy1"/>
    <dgm:cxn modelId="{73D5763D-2485-4793-A965-0C49FCEC37BC}" type="presOf" srcId="{811C2BA6-022F-4B7D-BC78-5A3C0573D215}" destId="{DD385AD8-097C-45F5-A7B0-B0F0C826F1D8}" srcOrd="0" destOrd="0" presId="urn:microsoft.com/office/officeart/2005/8/layout/hierarchy1"/>
    <dgm:cxn modelId="{FBDFCCE2-1ADB-4C92-97A3-EF3414BBA963}" srcId="{811C2BA6-022F-4B7D-BC78-5A3C0573D215}" destId="{1A5C89D6-266A-47F6-B6D0-FD2358BB8F40}" srcOrd="1" destOrd="0" parTransId="{6734992D-FBA9-4D94-A246-F3778391FFA6}" sibTransId="{A1D1AA85-7DB8-4C82-8A06-09E33453A650}"/>
    <dgm:cxn modelId="{4302DEE9-E4AC-4E93-BC6E-D50CABF00049}" type="presOf" srcId="{C37E086F-4F48-4616-82E8-EB46CC65DC1D}" destId="{398DF60B-A4CF-4E12-B283-15B2EC67EF12}" srcOrd="0" destOrd="0" presId="urn:microsoft.com/office/officeart/2005/8/layout/hierarchy1"/>
    <dgm:cxn modelId="{468801FB-24B4-4794-8B4D-3D9D9AEFE580}" type="presOf" srcId="{9E656805-FE4F-40F1-8EB7-0D237C909542}" destId="{8C7A3AA4-2DDF-489A-87A5-81483A735CC9}" srcOrd="0" destOrd="0" presId="urn:microsoft.com/office/officeart/2005/8/layout/hierarchy1"/>
    <dgm:cxn modelId="{2FA37192-315E-4455-ADD0-E94CB60B4668}" type="presParOf" srcId="{DD385AD8-097C-45F5-A7B0-B0F0C826F1D8}" destId="{6A53B0E3-363C-4B3E-99F2-46D5AC4CFABD}" srcOrd="0" destOrd="0" presId="urn:microsoft.com/office/officeart/2005/8/layout/hierarchy1"/>
    <dgm:cxn modelId="{9902A2FB-9B6D-4134-88E5-56335962BDA3}" type="presParOf" srcId="{6A53B0E3-363C-4B3E-99F2-46D5AC4CFABD}" destId="{AD3CBC2F-7554-4300-94C1-51CC90D97E2E}" srcOrd="0" destOrd="0" presId="urn:microsoft.com/office/officeart/2005/8/layout/hierarchy1"/>
    <dgm:cxn modelId="{EFA5F851-536B-4879-91AC-A2A9CDA632D0}" type="presParOf" srcId="{AD3CBC2F-7554-4300-94C1-51CC90D97E2E}" destId="{AB63BB81-EF31-4F31-B4C1-6A162895BE6A}" srcOrd="0" destOrd="0" presId="urn:microsoft.com/office/officeart/2005/8/layout/hierarchy1"/>
    <dgm:cxn modelId="{50D9CCDE-7715-4EA4-9570-301308888F78}" type="presParOf" srcId="{AD3CBC2F-7554-4300-94C1-51CC90D97E2E}" destId="{8C7A3AA4-2DDF-489A-87A5-81483A735CC9}" srcOrd="1" destOrd="0" presId="urn:microsoft.com/office/officeart/2005/8/layout/hierarchy1"/>
    <dgm:cxn modelId="{698D2AD7-DBDB-41F5-B94B-D71DC9B494B0}" type="presParOf" srcId="{6A53B0E3-363C-4B3E-99F2-46D5AC4CFABD}" destId="{4C5CFFAA-458F-42D7-B3F8-43190C458FCD}" srcOrd="1" destOrd="0" presId="urn:microsoft.com/office/officeart/2005/8/layout/hierarchy1"/>
    <dgm:cxn modelId="{FD5FA49D-7FDB-453D-90ED-BAEB46E214CD}" type="presParOf" srcId="{DD385AD8-097C-45F5-A7B0-B0F0C826F1D8}" destId="{5AE05509-7C44-4D65-925A-B8A4A0D7D3F2}" srcOrd="1" destOrd="0" presId="urn:microsoft.com/office/officeart/2005/8/layout/hierarchy1"/>
    <dgm:cxn modelId="{CC475E8E-9356-4452-8894-2B0356CCA3D5}" type="presParOf" srcId="{5AE05509-7C44-4D65-925A-B8A4A0D7D3F2}" destId="{79420EB9-15C2-4150-A6C2-66652A4D1D03}" srcOrd="0" destOrd="0" presId="urn:microsoft.com/office/officeart/2005/8/layout/hierarchy1"/>
    <dgm:cxn modelId="{C2B3A595-FC01-41B3-805C-FDF932C86013}" type="presParOf" srcId="{79420EB9-15C2-4150-A6C2-66652A4D1D03}" destId="{08E30093-1FB4-49CC-A698-3133214F4067}" srcOrd="0" destOrd="0" presId="urn:microsoft.com/office/officeart/2005/8/layout/hierarchy1"/>
    <dgm:cxn modelId="{F4158806-17FA-4A37-8B47-7FC35E59D597}" type="presParOf" srcId="{79420EB9-15C2-4150-A6C2-66652A4D1D03}" destId="{8DE495BB-4E2D-40CA-AA85-BB38C4F1A80E}" srcOrd="1" destOrd="0" presId="urn:microsoft.com/office/officeart/2005/8/layout/hierarchy1"/>
    <dgm:cxn modelId="{3EF6E40B-8F51-4FF5-A3CA-116323D0B87F}" type="presParOf" srcId="{5AE05509-7C44-4D65-925A-B8A4A0D7D3F2}" destId="{A3181F1E-8A25-41FA-A23F-2A2A69D1FCFF}" srcOrd="1" destOrd="0" presId="urn:microsoft.com/office/officeart/2005/8/layout/hierarchy1"/>
    <dgm:cxn modelId="{1789CCFD-FE18-4A4B-811F-B425A54DE72E}" type="presParOf" srcId="{DD385AD8-097C-45F5-A7B0-B0F0C826F1D8}" destId="{BE26C12C-80F7-4D31-AB88-500E6BC45D9E}" srcOrd="2" destOrd="0" presId="urn:microsoft.com/office/officeart/2005/8/layout/hierarchy1"/>
    <dgm:cxn modelId="{E971CB68-112A-44B9-8A02-8A7A0F0BD32D}" type="presParOf" srcId="{BE26C12C-80F7-4D31-AB88-500E6BC45D9E}" destId="{F76F87C9-ABFB-45E0-8C50-AFED672B309B}" srcOrd="0" destOrd="0" presId="urn:microsoft.com/office/officeart/2005/8/layout/hierarchy1"/>
    <dgm:cxn modelId="{159E2DCD-C0C9-480D-B544-654CE88ADF0A}" type="presParOf" srcId="{F76F87C9-ABFB-45E0-8C50-AFED672B309B}" destId="{750A3858-7B68-4265-BF40-60128B6496D2}" srcOrd="0" destOrd="0" presId="urn:microsoft.com/office/officeart/2005/8/layout/hierarchy1"/>
    <dgm:cxn modelId="{B117781E-B673-42C1-9BD8-13C9D8C616EB}" type="presParOf" srcId="{F76F87C9-ABFB-45E0-8C50-AFED672B309B}" destId="{398DF60B-A4CF-4E12-B283-15B2EC67EF12}" srcOrd="1" destOrd="0" presId="urn:microsoft.com/office/officeart/2005/8/layout/hierarchy1"/>
    <dgm:cxn modelId="{EE1040F2-2975-484A-B868-F54E12CCF969}" type="presParOf" srcId="{BE26C12C-80F7-4D31-AB88-500E6BC45D9E}" destId="{B2B285F9-6895-4C42-A911-67A9CA807B3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CD9BAD-634B-184B-A9BA-197EBADBC89A}">
      <dsp:nvSpPr>
        <dsp:cNvPr id="0" name=""/>
        <dsp:cNvSpPr/>
      </dsp:nvSpPr>
      <dsp:spPr>
        <a:xfrm>
          <a:off x="4796212" y="287385"/>
          <a:ext cx="1462800" cy="1462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it-IT" sz="2500" kern="1200" dirty="0"/>
            <a:t>Istruzione</a:t>
          </a:r>
        </a:p>
      </dsp:txBody>
      <dsp:txXfrm>
        <a:off x="4796212" y="287385"/>
        <a:ext cx="1462800" cy="1462800"/>
      </dsp:txXfrm>
    </dsp:sp>
    <dsp:sp modelId="{1D11C9D6-B29E-A14E-93BA-D887881B4797}">
      <dsp:nvSpPr>
        <dsp:cNvPr id="0" name=""/>
        <dsp:cNvSpPr/>
      </dsp:nvSpPr>
      <dsp:spPr>
        <a:xfrm>
          <a:off x="2455600" y="212049"/>
          <a:ext cx="3457342" cy="3457342"/>
        </a:xfrm>
        <a:prstGeom prst="circularArrow">
          <a:avLst>
            <a:gd name="adj1" fmla="val 8250"/>
            <a:gd name="adj2" fmla="val 576286"/>
            <a:gd name="adj3" fmla="val 2963081"/>
            <a:gd name="adj4" fmla="val 52241"/>
            <a:gd name="adj5" fmla="val 9626"/>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17A0AAD1-4535-F146-80EF-73F5E5D18F5F}">
      <dsp:nvSpPr>
        <dsp:cNvPr id="0" name=""/>
        <dsp:cNvSpPr/>
      </dsp:nvSpPr>
      <dsp:spPr>
        <a:xfrm>
          <a:off x="3566755" y="2416866"/>
          <a:ext cx="1462800" cy="1462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it-IT" sz="2500" kern="1200" dirty="0"/>
            <a:t> Gender </a:t>
          </a:r>
          <a:r>
            <a:rPr lang="it-IT" sz="2500" kern="1200" dirty="0" err="1"/>
            <a:t>Equity</a:t>
          </a:r>
          <a:endParaRPr lang="it-IT" sz="2500" kern="1200" dirty="0"/>
        </a:p>
      </dsp:txBody>
      <dsp:txXfrm>
        <a:off x="3566755" y="2416866"/>
        <a:ext cx="1462800" cy="1462800"/>
      </dsp:txXfrm>
    </dsp:sp>
    <dsp:sp modelId="{A79E0F01-126D-7849-997C-182D973EE949}">
      <dsp:nvSpPr>
        <dsp:cNvPr id="0" name=""/>
        <dsp:cNvSpPr/>
      </dsp:nvSpPr>
      <dsp:spPr>
        <a:xfrm>
          <a:off x="2569484" y="-58"/>
          <a:ext cx="3457342" cy="3457342"/>
        </a:xfrm>
        <a:prstGeom prst="circularArrow">
          <a:avLst>
            <a:gd name="adj1" fmla="val 8250"/>
            <a:gd name="adj2" fmla="val 576286"/>
            <a:gd name="adj3" fmla="val 10171473"/>
            <a:gd name="adj4" fmla="val 7260633"/>
            <a:gd name="adj5" fmla="val 9626"/>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C751C936-0D8D-324D-8713-7A85B22CEB5D}">
      <dsp:nvSpPr>
        <dsp:cNvPr id="0" name=""/>
        <dsp:cNvSpPr/>
      </dsp:nvSpPr>
      <dsp:spPr>
        <a:xfrm>
          <a:off x="2337298" y="287385"/>
          <a:ext cx="1462800" cy="1462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it-IT" sz="2500" kern="1200" dirty="0" err="1"/>
            <a:t>Outreach</a:t>
          </a:r>
          <a:endParaRPr lang="it-IT" sz="2500" kern="1200" dirty="0"/>
        </a:p>
      </dsp:txBody>
      <dsp:txXfrm>
        <a:off x="2337298" y="287385"/>
        <a:ext cx="1462800" cy="1462800"/>
      </dsp:txXfrm>
    </dsp:sp>
    <dsp:sp modelId="{195D4E33-B0A5-7E43-86A3-78D54C4EE3BF}">
      <dsp:nvSpPr>
        <dsp:cNvPr id="0" name=""/>
        <dsp:cNvSpPr/>
      </dsp:nvSpPr>
      <dsp:spPr>
        <a:xfrm>
          <a:off x="2569484" y="-58"/>
          <a:ext cx="3457342" cy="3457342"/>
        </a:xfrm>
        <a:prstGeom prst="circularArrow">
          <a:avLst>
            <a:gd name="adj1" fmla="val 8250"/>
            <a:gd name="adj2" fmla="val 576286"/>
            <a:gd name="adj3" fmla="val 16855998"/>
            <a:gd name="adj4" fmla="val 14967716"/>
            <a:gd name="adj5" fmla="val 9626"/>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63BB81-EF31-4F31-B4C1-6A162895BE6A}">
      <dsp:nvSpPr>
        <dsp:cNvPr id="0" name=""/>
        <dsp:cNvSpPr/>
      </dsp:nvSpPr>
      <dsp:spPr>
        <a:xfrm>
          <a:off x="0" y="706671"/>
          <a:ext cx="3073451" cy="1951641"/>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7A3AA4-2DDF-489A-87A5-81483A735CC9}">
      <dsp:nvSpPr>
        <dsp:cNvPr id="0" name=""/>
        <dsp:cNvSpPr/>
      </dsp:nvSpPr>
      <dsp:spPr>
        <a:xfrm>
          <a:off x="341494" y="1031091"/>
          <a:ext cx="3073451" cy="1951641"/>
        </a:xfrm>
        <a:prstGeom prst="roundRect">
          <a:avLst>
            <a:gd name="adj" fmla="val 10000"/>
          </a:avLst>
        </a:prstGeom>
        <a:solidFill>
          <a:schemeClr val="lt1">
            <a:alpha val="90000"/>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Numeri: </a:t>
          </a:r>
          <a:br>
            <a:rPr lang="en-US" sz="2100" kern="1200" dirty="0"/>
          </a:br>
          <a:r>
            <a:rPr lang="en-US" sz="2100" kern="1200" dirty="0" err="1"/>
            <a:t>è</a:t>
          </a:r>
          <a:r>
            <a:rPr lang="en-US" sz="2100" kern="1200" dirty="0"/>
            <a:t> </a:t>
          </a:r>
          <a:r>
            <a:rPr lang="en-US" sz="2100" kern="1200" dirty="0" err="1"/>
            <a:t>fra</a:t>
          </a:r>
          <a:r>
            <a:rPr lang="en-US" sz="2100" kern="1200" dirty="0"/>
            <a:t> le discipline con </a:t>
          </a:r>
          <a:r>
            <a:rPr lang="en-US" sz="2100" kern="1200" dirty="0" err="1"/>
            <a:t>il</a:t>
          </a:r>
          <a:r>
            <a:rPr lang="en-US" sz="2100" kern="1200" dirty="0"/>
            <a:t> minor </a:t>
          </a:r>
          <a:r>
            <a:rPr lang="en-US" sz="2100" kern="1200" dirty="0" err="1"/>
            <a:t>numero</a:t>
          </a:r>
          <a:r>
            <a:rPr lang="en-US" sz="2100" kern="1200" dirty="0"/>
            <a:t> di </a:t>
          </a:r>
          <a:r>
            <a:rPr lang="en-US" sz="2100" kern="1200" dirty="0" err="1"/>
            <a:t>donne</a:t>
          </a:r>
          <a:r>
            <a:rPr lang="en-US" sz="2100" kern="1200" dirty="0"/>
            <a:t>.</a:t>
          </a:r>
        </a:p>
      </dsp:txBody>
      <dsp:txXfrm>
        <a:off x="398656" y="1088253"/>
        <a:ext cx="2959127" cy="1837317"/>
      </dsp:txXfrm>
    </dsp:sp>
    <dsp:sp modelId="{08E30093-1FB4-49CC-A698-3133214F4067}">
      <dsp:nvSpPr>
        <dsp:cNvPr id="0" name=""/>
        <dsp:cNvSpPr/>
      </dsp:nvSpPr>
      <dsp:spPr>
        <a:xfrm>
          <a:off x="3829404" y="635924"/>
          <a:ext cx="3073451" cy="1951641"/>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E495BB-4E2D-40CA-AA85-BB38C4F1A80E}">
      <dsp:nvSpPr>
        <dsp:cNvPr id="0" name=""/>
        <dsp:cNvSpPr/>
      </dsp:nvSpPr>
      <dsp:spPr>
        <a:xfrm>
          <a:off x="4170899" y="960344"/>
          <a:ext cx="3073451" cy="1951641"/>
        </a:xfrm>
        <a:prstGeom prst="roundRect">
          <a:avLst>
            <a:gd name="adj" fmla="val 10000"/>
          </a:avLst>
        </a:prstGeom>
        <a:solidFill>
          <a:schemeClr val="lt1">
            <a:alpha val="90000"/>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err="1"/>
            <a:t>Cultura</a:t>
          </a:r>
          <a:r>
            <a:rPr lang="en-US" sz="2100" b="1" kern="1200" dirty="0"/>
            <a:t>: </a:t>
          </a:r>
          <a:br>
            <a:rPr lang="en-US" sz="2100" kern="1200" dirty="0"/>
          </a:br>
          <a:r>
            <a:rPr lang="en-US" sz="2100" kern="1200" dirty="0" err="1"/>
            <a:t>elitaria</a:t>
          </a:r>
          <a:r>
            <a:rPr lang="en-US" sz="2100" kern="1200" dirty="0"/>
            <a:t>, </a:t>
          </a:r>
          <a:r>
            <a:rPr lang="en-US" sz="2100" kern="1200" dirty="0" err="1"/>
            <a:t>estremo</a:t>
          </a:r>
          <a:r>
            <a:rPr lang="en-US" sz="2100" kern="1200" dirty="0"/>
            <a:t> </a:t>
          </a:r>
          <a:r>
            <a:rPr lang="en-US" sz="2100" kern="1200" dirty="0" err="1"/>
            <a:t>culto</a:t>
          </a:r>
          <a:r>
            <a:rPr lang="en-US" sz="2100" kern="1200" dirty="0"/>
            <a:t> </a:t>
          </a:r>
          <a:r>
            <a:rPr lang="en-US" sz="2100" kern="1200" dirty="0" err="1"/>
            <a:t>dell’oggettività</a:t>
          </a:r>
          <a:r>
            <a:rPr lang="en-US" sz="2100" kern="1200" dirty="0"/>
            <a:t>.</a:t>
          </a:r>
        </a:p>
      </dsp:txBody>
      <dsp:txXfrm>
        <a:off x="4228061" y="1017506"/>
        <a:ext cx="2959127" cy="1837317"/>
      </dsp:txXfrm>
    </dsp:sp>
    <dsp:sp modelId="{750A3858-7B68-4265-BF40-60128B6496D2}">
      <dsp:nvSpPr>
        <dsp:cNvPr id="0" name=""/>
        <dsp:cNvSpPr/>
      </dsp:nvSpPr>
      <dsp:spPr>
        <a:xfrm>
          <a:off x="7512882" y="706671"/>
          <a:ext cx="3073451" cy="1951641"/>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8DF60B-A4CF-4E12-B283-15B2EC67EF12}">
      <dsp:nvSpPr>
        <dsp:cNvPr id="0" name=""/>
        <dsp:cNvSpPr/>
      </dsp:nvSpPr>
      <dsp:spPr>
        <a:xfrm>
          <a:off x="7854377" y="1031091"/>
          <a:ext cx="3073451" cy="1951641"/>
        </a:xfrm>
        <a:prstGeom prst="roundRect">
          <a:avLst>
            <a:gd name="adj" fmla="val 10000"/>
          </a:avLst>
        </a:prstGeom>
        <a:solidFill>
          <a:schemeClr val="lt1">
            <a:alpha val="90000"/>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err="1"/>
            <a:t>Conoscenza</a:t>
          </a:r>
          <a:r>
            <a:rPr lang="en-US" sz="2100" b="1" kern="1200" dirty="0"/>
            <a:t> del </a:t>
          </a:r>
          <a:r>
            <a:rPr lang="en-US" sz="2100" b="1" kern="1200" dirty="0" err="1"/>
            <a:t>problema</a:t>
          </a:r>
          <a:r>
            <a:rPr lang="en-US" sz="2100" b="1" kern="1200" dirty="0"/>
            <a:t> : </a:t>
          </a:r>
          <a:br>
            <a:rPr lang="en-US" sz="2100" kern="1200" dirty="0"/>
          </a:br>
          <a:r>
            <a:rPr lang="en-US" sz="2100" kern="1200" dirty="0" err="1"/>
            <a:t>grande</a:t>
          </a:r>
          <a:r>
            <a:rPr lang="en-US" sz="2100" kern="1200" dirty="0"/>
            <a:t> </a:t>
          </a:r>
          <a:r>
            <a:rPr lang="en-US" sz="2100" kern="1200" dirty="0" err="1"/>
            <a:t>resistenza</a:t>
          </a:r>
          <a:r>
            <a:rPr lang="en-US" sz="2100" kern="1200" dirty="0"/>
            <a:t> a verso </a:t>
          </a:r>
          <a:r>
            <a:rPr lang="en-US" sz="2100" kern="1200" dirty="0" err="1"/>
            <a:t>introduzione</a:t>
          </a:r>
          <a:r>
            <a:rPr lang="en-US" sz="2100" kern="1200" dirty="0"/>
            <a:t> </a:t>
          </a:r>
          <a:r>
            <a:rPr lang="en-US" sz="2100" kern="1200" dirty="0" err="1"/>
            <a:t>della</a:t>
          </a:r>
          <a:r>
            <a:rPr lang="en-US" sz="2100" kern="1200" dirty="0"/>
            <a:t> </a:t>
          </a:r>
          <a:r>
            <a:rPr lang="en-US" sz="2100" kern="1200" dirty="0" err="1"/>
            <a:t>dimensione</a:t>
          </a:r>
          <a:r>
            <a:rPr lang="en-US" sz="2100" kern="1200" dirty="0"/>
            <a:t> di </a:t>
          </a:r>
          <a:r>
            <a:rPr lang="en-US" sz="2100" kern="1200" dirty="0" err="1"/>
            <a:t>genere</a:t>
          </a:r>
          <a:endParaRPr lang="en-US" sz="2100" kern="1200" dirty="0"/>
        </a:p>
      </dsp:txBody>
      <dsp:txXfrm>
        <a:off x="7911539" y="1088253"/>
        <a:ext cx="2959127" cy="1837317"/>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0.62734</cdr:x>
      <cdr:y>0.44704</cdr:y>
    </cdr:from>
    <cdr:to>
      <cdr:x>0.75697</cdr:x>
      <cdr:y>0.99121</cdr:y>
    </cdr:to>
    <cdr:sp macro="" textlink="">
      <cdr:nvSpPr>
        <cdr:cNvPr id="2" name="Oval 1">
          <a:extLst xmlns:a="http://schemas.openxmlformats.org/drawingml/2006/main">
            <a:ext uri="{FF2B5EF4-FFF2-40B4-BE49-F238E27FC236}">
              <a16:creationId xmlns:a16="http://schemas.microsoft.com/office/drawing/2014/main" id="{32FB54C7-7220-7E43-A44B-638FFB269C0B}"/>
            </a:ext>
          </a:extLst>
        </cdr:cNvPr>
        <cdr:cNvSpPr/>
      </cdr:nvSpPr>
      <cdr:spPr>
        <a:xfrm xmlns:a="http://schemas.openxmlformats.org/drawingml/2006/main" rot="2416548">
          <a:off x="4640169" y="1890425"/>
          <a:ext cx="958805" cy="2301147"/>
        </a:xfrm>
        <a:prstGeom xmlns:a="http://schemas.openxmlformats.org/drawingml/2006/main" prst="ellipse">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lang="it-IT" dirty="0"/>
        </a:p>
      </cdr:txBody>
    </cdr:sp>
  </cdr:relSizeAnchor>
</c:userShapes>
</file>

<file path=ppt/drawings/drawing2.xml><?xml version="1.0" encoding="utf-8"?>
<c:userShapes xmlns:c="http://schemas.openxmlformats.org/drawingml/2006/chart">
  <cdr:relSizeAnchor xmlns:cdr="http://schemas.openxmlformats.org/drawingml/2006/chartDrawing">
    <cdr:from>
      <cdr:x>0.65914</cdr:x>
      <cdr:y>0.35629</cdr:y>
    </cdr:from>
    <cdr:to>
      <cdr:x>1</cdr:x>
      <cdr:y>0.5</cdr:y>
    </cdr:to>
    <cdr:sp macro="" textlink="">
      <cdr:nvSpPr>
        <cdr:cNvPr id="2" name="CasellaDiTesto 17">
          <a:extLst xmlns:a="http://schemas.openxmlformats.org/drawingml/2006/main">
            <a:ext uri="{FF2B5EF4-FFF2-40B4-BE49-F238E27FC236}">
              <a16:creationId xmlns:a16="http://schemas.microsoft.com/office/drawing/2014/main" id="{B8B87A76-3026-1641-9C3C-8330ABB0FC81}"/>
            </a:ext>
          </a:extLst>
        </cdr:cNvPr>
        <cdr:cNvSpPr txBox="1"/>
      </cdr:nvSpPr>
      <cdr:spPr>
        <a:xfrm xmlns:a="http://schemas.openxmlformats.org/drawingml/2006/main">
          <a:off x="3421930" y="1297205"/>
          <a:ext cx="1769566" cy="523220"/>
        </a:xfrm>
        <a:prstGeom xmlns:a="http://schemas.openxmlformats.org/drawingml/2006/main" prst="rect">
          <a:avLst/>
        </a:prstGeom>
        <a:noFill xmlns:a="http://schemas.openxmlformats.org/drawingml/2006/main"/>
        <a:ln xmlns:a="http://schemas.openxmlformats.org/drawingml/2006/main">
          <a:solidFill>
            <a:schemeClr val="accent1"/>
          </a:solidFill>
        </a:l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it-IT" sz="1400" b="1" dirty="0"/>
            <a:t>Fenomeno di mascolinizzazione</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208C94-83A2-3E40-9B6A-F8603199B750}" type="datetimeFigureOut">
              <a:rPr lang="en-GB" smtClean="0"/>
              <a:t>28/11/2022</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Modifica gli stili del testo dello schema
Secondo livello
Terzo livello
Quarto livello
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961A1C-C32A-B34A-9A9A-8F53E01777D6}" type="slidenum">
              <a:rPr lang="en-GB" smtClean="0"/>
              <a:t>‹N›</a:t>
            </a:fld>
            <a:endParaRPr lang="en-GB"/>
          </a:p>
        </p:txBody>
      </p:sp>
    </p:spTree>
    <p:extLst>
      <p:ext uri="{BB962C8B-B14F-4D97-AF65-F5344CB8AC3E}">
        <p14:creationId xmlns:p14="http://schemas.microsoft.com/office/powerpoint/2010/main" val="4142472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err="1"/>
              <a:t>Perchè</a:t>
            </a:r>
            <a:r>
              <a:rPr lang="en-GB" dirty="0"/>
              <a:t> </a:t>
            </a:r>
            <a:r>
              <a:rPr lang="en-GB" dirty="0" err="1"/>
              <a:t>siamo</a:t>
            </a:r>
            <a:r>
              <a:rPr lang="en-GB" dirty="0"/>
              <a:t> qui???</a:t>
            </a:r>
          </a:p>
        </p:txBody>
      </p:sp>
      <p:sp>
        <p:nvSpPr>
          <p:cNvPr id="4" name="Segnaposto numero diapositiva 3"/>
          <p:cNvSpPr>
            <a:spLocks noGrp="1"/>
          </p:cNvSpPr>
          <p:nvPr>
            <p:ph type="sldNum" sz="quarter" idx="5"/>
          </p:nvPr>
        </p:nvSpPr>
        <p:spPr/>
        <p:txBody>
          <a:bodyPr/>
          <a:lstStyle/>
          <a:p>
            <a:fld id="{A1961A1C-C32A-B34A-9A9A-8F53E01777D6}" type="slidenum">
              <a:rPr lang="en-GB" smtClean="0"/>
              <a:t>3</a:t>
            </a:fld>
            <a:endParaRPr lang="en-GB"/>
          </a:p>
        </p:txBody>
      </p:sp>
    </p:spTree>
    <p:extLst>
      <p:ext uri="{BB962C8B-B14F-4D97-AF65-F5344CB8AC3E}">
        <p14:creationId xmlns:p14="http://schemas.microsoft.com/office/powerpoint/2010/main" val="3081245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9AD60-F543-5A4F-B2C7-0113E831A3E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302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E` </a:t>
            </a:r>
            <a:r>
              <a:rPr lang="en-GB" dirty="0" err="1"/>
              <a:t>compito</a:t>
            </a:r>
            <a:r>
              <a:rPr lang="en-GB" dirty="0"/>
              <a:t> </a:t>
            </a:r>
            <a:r>
              <a:rPr lang="en-GB" dirty="0" err="1"/>
              <a:t>della</a:t>
            </a:r>
            <a:r>
              <a:rPr lang="en-GB" dirty="0"/>
              <a:t> Repubblica </a:t>
            </a:r>
            <a:r>
              <a:rPr lang="en-GB" dirty="0" err="1"/>
              <a:t>rimuovere</a:t>
            </a:r>
            <a:r>
              <a:rPr lang="en-GB" dirty="0"/>
              <a:t> </a:t>
            </a:r>
            <a:r>
              <a:rPr lang="en-GB" dirty="0" err="1"/>
              <a:t>gli</a:t>
            </a:r>
            <a:r>
              <a:rPr lang="en-GB" dirty="0"/>
              <a:t> </a:t>
            </a:r>
            <a:r>
              <a:rPr lang="en-GB" dirty="0" err="1"/>
              <a:t>ostacoli</a:t>
            </a:r>
            <a:r>
              <a:rPr lang="en-GB" dirty="0"/>
              <a:t> di </a:t>
            </a:r>
            <a:r>
              <a:rPr lang="en-GB" dirty="0" err="1"/>
              <a:t>ordine</a:t>
            </a:r>
            <a:r>
              <a:rPr lang="en-GB" dirty="0"/>
              <a:t> </a:t>
            </a:r>
            <a:r>
              <a:rPr lang="en-GB" dirty="0" err="1"/>
              <a:t>economico</a:t>
            </a:r>
            <a:r>
              <a:rPr lang="en-GB" dirty="0"/>
              <a:t> e </a:t>
            </a:r>
            <a:r>
              <a:rPr lang="en-GB" dirty="0" err="1"/>
              <a:t>sociale</a:t>
            </a:r>
            <a:r>
              <a:rPr lang="en-GB" dirty="0"/>
              <a:t>, </a:t>
            </a:r>
            <a:r>
              <a:rPr lang="en-GB" dirty="0" err="1"/>
              <a:t>che</a:t>
            </a:r>
            <a:r>
              <a:rPr lang="en-GB" dirty="0"/>
              <a:t>, </a:t>
            </a:r>
            <a:r>
              <a:rPr lang="en-GB" dirty="0" err="1"/>
              <a:t>limitando</a:t>
            </a:r>
            <a:r>
              <a:rPr lang="en-GB" dirty="0"/>
              <a:t> di </a:t>
            </a:r>
            <a:r>
              <a:rPr lang="en-GB" dirty="0" err="1"/>
              <a:t>fatto</a:t>
            </a:r>
            <a:r>
              <a:rPr lang="en-GB" dirty="0"/>
              <a:t> la </a:t>
            </a:r>
            <a:r>
              <a:rPr lang="en-GB" dirty="0" err="1"/>
              <a:t>libertà</a:t>
            </a:r>
            <a:r>
              <a:rPr lang="en-GB" dirty="0"/>
              <a:t> e </a:t>
            </a:r>
            <a:r>
              <a:rPr lang="en-GB" dirty="0" err="1"/>
              <a:t>l’eguaglianza</a:t>
            </a:r>
            <a:r>
              <a:rPr lang="en-GB" dirty="0"/>
              <a:t> </a:t>
            </a:r>
            <a:r>
              <a:rPr lang="en-GB" dirty="0" err="1"/>
              <a:t>dei</a:t>
            </a:r>
            <a:r>
              <a:rPr lang="en-GB" dirty="0"/>
              <a:t> </a:t>
            </a:r>
            <a:r>
              <a:rPr lang="en-GB" dirty="0" err="1"/>
              <a:t>cittadini</a:t>
            </a:r>
            <a:r>
              <a:rPr lang="en-GB" dirty="0"/>
              <a:t>, </a:t>
            </a:r>
            <a:r>
              <a:rPr lang="en-GB" dirty="0" err="1"/>
              <a:t>impediscono</a:t>
            </a:r>
            <a:r>
              <a:rPr lang="en-GB" dirty="0"/>
              <a:t> </a:t>
            </a:r>
            <a:r>
              <a:rPr lang="en-GB" dirty="0" err="1"/>
              <a:t>il</a:t>
            </a:r>
            <a:r>
              <a:rPr lang="en-GB" dirty="0"/>
              <a:t> </a:t>
            </a:r>
            <a:r>
              <a:rPr lang="en-GB" dirty="0" err="1"/>
              <a:t>pieno</a:t>
            </a:r>
            <a:r>
              <a:rPr lang="en-GB" dirty="0"/>
              <a:t> </a:t>
            </a:r>
            <a:r>
              <a:rPr lang="en-GB" dirty="0" err="1"/>
              <a:t>sviluppo</a:t>
            </a:r>
            <a:r>
              <a:rPr lang="en-GB" dirty="0"/>
              <a:t> </a:t>
            </a:r>
            <a:r>
              <a:rPr lang="en-GB" dirty="0" err="1"/>
              <a:t>della</a:t>
            </a:r>
            <a:r>
              <a:rPr lang="en-GB" dirty="0"/>
              <a:t> persona </a:t>
            </a:r>
            <a:r>
              <a:rPr lang="en-GB" dirty="0" err="1"/>
              <a:t>umana</a:t>
            </a:r>
            <a:r>
              <a:rPr lang="en-GB" dirty="0"/>
              <a:t> e </a:t>
            </a:r>
            <a:r>
              <a:rPr lang="en-GB" dirty="0" err="1"/>
              <a:t>l’effettiva</a:t>
            </a:r>
            <a:r>
              <a:rPr lang="en-GB" dirty="0"/>
              <a:t> </a:t>
            </a:r>
            <a:r>
              <a:rPr lang="en-GB" dirty="0" err="1"/>
              <a:t>partecipazione</a:t>
            </a:r>
            <a:r>
              <a:rPr lang="en-GB" dirty="0"/>
              <a:t> di </a:t>
            </a:r>
            <a:r>
              <a:rPr lang="en-GB" dirty="0" err="1"/>
              <a:t>tutti</a:t>
            </a:r>
            <a:r>
              <a:rPr lang="en-GB" dirty="0"/>
              <a:t> i </a:t>
            </a:r>
            <a:r>
              <a:rPr lang="en-GB" dirty="0" err="1"/>
              <a:t>lavoratori</a:t>
            </a:r>
            <a:r>
              <a:rPr lang="en-GB" dirty="0"/>
              <a:t> </a:t>
            </a:r>
            <a:r>
              <a:rPr lang="en-GB" dirty="0" err="1"/>
              <a:t>all’organizzazione</a:t>
            </a:r>
            <a:r>
              <a:rPr lang="en-GB" dirty="0"/>
              <a:t> </a:t>
            </a:r>
            <a:r>
              <a:rPr lang="en-GB" dirty="0" err="1"/>
              <a:t>politica</a:t>
            </a:r>
            <a:r>
              <a:rPr lang="en-GB" dirty="0"/>
              <a:t>, </a:t>
            </a:r>
            <a:r>
              <a:rPr lang="en-GB" dirty="0" err="1"/>
              <a:t>economica</a:t>
            </a:r>
            <a:r>
              <a:rPr lang="en-GB" dirty="0"/>
              <a:t> e </a:t>
            </a:r>
            <a:r>
              <a:rPr lang="en-GB" dirty="0" err="1"/>
              <a:t>sociale</a:t>
            </a:r>
            <a:r>
              <a:rPr lang="en-GB" dirty="0"/>
              <a:t> del </a:t>
            </a:r>
            <a:r>
              <a:rPr lang="en-GB" dirty="0" err="1"/>
              <a:t>Paese</a:t>
            </a:r>
            <a:r>
              <a:rPr lang="en-GB" dirty="0"/>
              <a:t>. Da </a:t>
            </a:r>
            <a:r>
              <a:rPr lang="en-GB" dirty="0" err="1"/>
              <a:t>democrazia</a:t>
            </a:r>
            <a:r>
              <a:rPr lang="en-GB" dirty="0"/>
              <a:t> </a:t>
            </a:r>
            <a:r>
              <a:rPr lang="en-GB" dirty="0" err="1"/>
              <a:t>formale</a:t>
            </a:r>
            <a:r>
              <a:rPr lang="en-GB" dirty="0"/>
              <a:t> a </a:t>
            </a:r>
            <a:r>
              <a:rPr lang="en-GB" dirty="0" err="1"/>
              <a:t>democrazia</a:t>
            </a:r>
            <a:r>
              <a:rPr lang="en-GB" dirty="0"/>
              <a:t> </a:t>
            </a:r>
            <a:r>
              <a:rPr lang="en-GB" dirty="0" err="1"/>
              <a:t>sostanziale</a:t>
            </a:r>
            <a:endParaRPr lang="en-GB" dirty="0"/>
          </a:p>
        </p:txBody>
      </p:sp>
      <p:sp>
        <p:nvSpPr>
          <p:cNvPr id="4" name="Segnaposto numero diapositiva 3"/>
          <p:cNvSpPr>
            <a:spLocks noGrp="1"/>
          </p:cNvSpPr>
          <p:nvPr>
            <p:ph type="sldNum" sz="quarter" idx="5"/>
          </p:nvPr>
        </p:nvSpPr>
        <p:spPr/>
        <p:txBody>
          <a:bodyPr/>
          <a:lstStyle/>
          <a:p>
            <a:fld id="{A1961A1C-C32A-B34A-9A9A-8F53E01777D6}" type="slidenum">
              <a:rPr lang="en-GB" smtClean="0"/>
              <a:t>4</a:t>
            </a:fld>
            <a:endParaRPr lang="en-GB"/>
          </a:p>
        </p:txBody>
      </p:sp>
    </p:spTree>
    <p:extLst>
      <p:ext uri="{BB962C8B-B14F-4D97-AF65-F5344CB8AC3E}">
        <p14:creationId xmlns:p14="http://schemas.microsoft.com/office/powerpoint/2010/main" val="2658575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dirty="0">
                <a:solidFill>
                  <a:schemeClr val="tx1"/>
                </a:solidFill>
              </a:rPr>
              <a:t>le </a:t>
            </a:r>
            <a:r>
              <a:rPr lang="en-GB" sz="1200" dirty="0" err="1">
                <a:solidFill>
                  <a:schemeClr val="tx1"/>
                </a:solidFill>
              </a:rPr>
              <a:t>donne</a:t>
            </a:r>
            <a:r>
              <a:rPr lang="en-GB" sz="1200" dirty="0">
                <a:solidFill>
                  <a:schemeClr val="tx1"/>
                </a:solidFill>
              </a:rPr>
              <a:t> </a:t>
            </a:r>
            <a:r>
              <a:rPr lang="en-GB" sz="1200" dirty="0" err="1">
                <a:solidFill>
                  <a:schemeClr val="tx1"/>
                </a:solidFill>
              </a:rPr>
              <a:t>sono</a:t>
            </a:r>
            <a:r>
              <a:rPr lang="en-GB" sz="1200" dirty="0">
                <a:solidFill>
                  <a:schemeClr val="tx1"/>
                </a:solidFill>
              </a:rPr>
              <a:t> un </a:t>
            </a:r>
            <a:r>
              <a:rPr lang="en-GB" sz="1200" dirty="0" err="1">
                <a:solidFill>
                  <a:schemeClr val="tx1"/>
                </a:solidFill>
              </a:rPr>
              <a:t>campione</a:t>
            </a:r>
            <a:r>
              <a:rPr lang="en-GB" sz="1200" dirty="0">
                <a:solidFill>
                  <a:schemeClr val="tx1"/>
                </a:solidFill>
              </a:rPr>
              <a:t> </a:t>
            </a:r>
            <a:r>
              <a:rPr lang="en-GB" sz="1200" dirty="0" err="1">
                <a:solidFill>
                  <a:schemeClr val="tx1"/>
                </a:solidFill>
              </a:rPr>
              <a:t>molto</a:t>
            </a:r>
            <a:r>
              <a:rPr lang="en-GB" sz="1200" dirty="0">
                <a:solidFill>
                  <a:schemeClr val="tx1"/>
                </a:solidFill>
              </a:rPr>
              <a:t> </a:t>
            </a:r>
            <a:r>
              <a:rPr lang="en-GB" sz="1200" dirty="0" err="1">
                <a:solidFill>
                  <a:schemeClr val="tx1"/>
                </a:solidFill>
              </a:rPr>
              <a:t>vasto</a:t>
            </a:r>
            <a:r>
              <a:rPr lang="en-GB" sz="1200" dirty="0">
                <a:solidFill>
                  <a:schemeClr val="tx1"/>
                </a:solidFill>
              </a:rPr>
              <a:t> </a:t>
            </a:r>
            <a:r>
              <a:rPr lang="en-GB" sz="1200" dirty="0" err="1">
                <a:solidFill>
                  <a:schemeClr val="tx1"/>
                </a:solidFill>
              </a:rPr>
              <a:t>su</a:t>
            </a:r>
            <a:r>
              <a:rPr lang="en-GB" sz="1200" dirty="0">
                <a:solidFill>
                  <a:schemeClr val="tx1"/>
                </a:solidFill>
              </a:rPr>
              <a:t> cui fare </a:t>
            </a:r>
            <a:r>
              <a:rPr lang="en-GB" sz="1200" dirty="0" err="1">
                <a:solidFill>
                  <a:schemeClr val="tx1"/>
                </a:solidFill>
              </a:rPr>
              <a:t>misure</a:t>
            </a:r>
            <a:r>
              <a:rPr lang="en-GB" sz="1200" dirty="0">
                <a:solidFill>
                  <a:schemeClr val="tx1"/>
                </a:solidFill>
              </a:rPr>
              <a:t> di </a:t>
            </a:r>
            <a:r>
              <a:rPr lang="en-GB" sz="1200" dirty="0" err="1">
                <a:solidFill>
                  <a:schemeClr val="tx1"/>
                </a:solidFill>
              </a:rPr>
              <a:t>discriminazioni</a:t>
            </a:r>
            <a:r>
              <a:rPr lang="en-GB" sz="1200" dirty="0">
                <a:solidFill>
                  <a:schemeClr val="tx1"/>
                </a:solidFill>
              </a:rPr>
              <a:t>, di </a:t>
            </a:r>
            <a:r>
              <a:rPr lang="en-GB" sz="1200" dirty="0" err="1">
                <a:solidFill>
                  <a:schemeClr val="tx1"/>
                </a:solidFill>
              </a:rPr>
              <a:t>squilibri</a:t>
            </a:r>
            <a:br>
              <a:rPr lang="en-GB" sz="1200" dirty="0"/>
            </a:br>
            <a:endParaRPr lang="en-GB" dirty="0"/>
          </a:p>
        </p:txBody>
      </p:sp>
      <p:sp>
        <p:nvSpPr>
          <p:cNvPr id="4" name="Segnaposto numero diapositiva 3"/>
          <p:cNvSpPr>
            <a:spLocks noGrp="1"/>
          </p:cNvSpPr>
          <p:nvPr>
            <p:ph type="sldNum" sz="quarter" idx="5"/>
          </p:nvPr>
        </p:nvSpPr>
        <p:spPr/>
        <p:txBody>
          <a:bodyPr/>
          <a:lstStyle/>
          <a:p>
            <a:fld id="{A1961A1C-C32A-B34A-9A9A-8F53E01777D6}" type="slidenum">
              <a:rPr lang="en-GB" smtClean="0"/>
              <a:t>6</a:t>
            </a:fld>
            <a:endParaRPr lang="en-GB"/>
          </a:p>
        </p:txBody>
      </p:sp>
    </p:spTree>
    <p:extLst>
      <p:ext uri="{BB962C8B-B14F-4D97-AF65-F5344CB8AC3E}">
        <p14:creationId xmlns:p14="http://schemas.microsoft.com/office/powerpoint/2010/main" val="1815590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err="1"/>
              <a:t>Ogni</a:t>
            </a:r>
            <a:r>
              <a:rPr lang="en-GB" dirty="0"/>
              <a:t> </a:t>
            </a:r>
            <a:r>
              <a:rPr lang="en-GB" dirty="0" err="1"/>
              <a:t>dimensione</a:t>
            </a:r>
            <a:r>
              <a:rPr lang="en-GB" dirty="0"/>
              <a:t> </a:t>
            </a:r>
            <a:r>
              <a:rPr lang="en-GB" dirty="0" err="1"/>
              <a:t>consta</a:t>
            </a:r>
            <a:r>
              <a:rPr lang="en-GB" dirty="0"/>
              <a:t> di </a:t>
            </a:r>
            <a:r>
              <a:rPr lang="en-GB" dirty="0" err="1"/>
              <a:t>diversi</a:t>
            </a:r>
            <a:r>
              <a:rPr lang="en-GB" dirty="0"/>
              <a:t> </a:t>
            </a:r>
            <a:r>
              <a:rPr lang="en-GB" dirty="0" err="1"/>
              <a:t>indicatori</a:t>
            </a:r>
            <a:endParaRPr lang="en-GB" dirty="0"/>
          </a:p>
        </p:txBody>
      </p:sp>
      <p:sp>
        <p:nvSpPr>
          <p:cNvPr id="4" name="Segnaposto numero diapositiva 3"/>
          <p:cNvSpPr>
            <a:spLocks noGrp="1"/>
          </p:cNvSpPr>
          <p:nvPr>
            <p:ph type="sldNum" sz="quarter" idx="5"/>
          </p:nvPr>
        </p:nvSpPr>
        <p:spPr/>
        <p:txBody>
          <a:bodyPr/>
          <a:lstStyle/>
          <a:p>
            <a:fld id="{C196A6CF-EAD5-E747-9A43-B2B904B8A3E1}" type="slidenum">
              <a:rPr lang="en-GB" smtClean="0"/>
              <a:t>8</a:t>
            </a:fld>
            <a:endParaRPr lang="en-GB"/>
          </a:p>
        </p:txBody>
      </p:sp>
    </p:spTree>
    <p:extLst>
      <p:ext uri="{BB962C8B-B14F-4D97-AF65-F5344CB8AC3E}">
        <p14:creationId xmlns:p14="http://schemas.microsoft.com/office/powerpoint/2010/main" val="462077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A1961A1C-C32A-B34A-9A9A-8F53E01777D6}" type="slidenum">
              <a:rPr lang="en-GB" smtClean="0"/>
              <a:t>12</a:t>
            </a:fld>
            <a:endParaRPr lang="en-GB"/>
          </a:p>
        </p:txBody>
      </p:sp>
    </p:spTree>
    <p:extLst>
      <p:ext uri="{BB962C8B-B14F-4D97-AF65-F5344CB8AC3E}">
        <p14:creationId xmlns:p14="http://schemas.microsoft.com/office/powerpoint/2010/main" val="4060692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Le</a:t>
            </a:r>
            <a:r>
              <a:rPr lang="it-IT" sz="1200" kern="1200" baseline="0" dirty="0">
                <a:solidFill>
                  <a:schemeClr val="tx1"/>
                </a:solidFill>
                <a:effectLst/>
                <a:latin typeface="+mn-lt"/>
                <a:ea typeface="+mn-ea"/>
                <a:cs typeface="+mn-cs"/>
              </a:rPr>
              <a:t> scelte delle studentesse e degli studenti:</a:t>
            </a:r>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L’ unica area didattica che presenta una netta predominanza maschile è quella di Ingegneria, che ha il più alto numero di immatricolati di tutto l’Ateneo. Gli ambiti umanistico e sociologico, insieme a quello di Farmacia, presentano una percentuale di immatricolazioni femminili superiore al 70%. L’area didattica di Economia e quella di Agraria hanno invece registrato un numero di immatricolazioni maschili lievemente superiore a quello delle immatricolazioni femminili.</a:t>
            </a:r>
          </a:p>
          <a:p>
            <a:endParaRPr lang="it-IT" dirty="0"/>
          </a:p>
        </p:txBody>
      </p:sp>
      <p:sp>
        <p:nvSpPr>
          <p:cNvPr id="4" name="Segnaposto numero diapositiva 3"/>
          <p:cNvSpPr>
            <a:spLocks noGrp="1"/>
          </p:cNvSpPr>
          <p:nvPr>
            <p:ph type="sldNum" sz="quarter" idx="10"/>
          </p:nvPr>
        </p:nvSpPr>
        <p:spPr/>
        <p:txBody>
          <a:bodyPr/>
          <a:lstStyle/>
          <a:p>
            <a:fld id="{014F5415-54EB-4D4E-BCB4-C12EE0ECA3AD}" type="slidenum">
              <a:rPr lang="en-GB" smtClean="0"/>
              <a:t>14</a:t>
            </a:fld>
            <a:endParaRPr lang="en-GB"/>
          </a:p>
        </p:txBody>
      </p:sp>
    </p:spTree>
    <p:extLst>
      <p:ext uri="{BB962C8B-B14F-4D97-AF65-F5344CB8AC3E}">
        <p14:creationId xmlns:p14="http://schemas.microsoft.com/office/powerpoint/2010/main" val="2942490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ISCED 8 - Doctorate</a:t>
            </a:r>
          </a:p>
        </p:txBody>
      </p:sp>
      <p:sp>
        <p:nvSpPr>
          <p:cNvPr id="4" name="Segnaposto numero diapositiva 3"/>
          <p:cNvSpPr>
            <a:spLocks noGrp="1"/>
          </p:cNvSpPr>
          <p:nvPr>
            <p:ph type="sldNum" sz="quarter" idx="5"/>
          </p:nvPr>
        </p:nvSpPr>
        <p:spPr/>
        <p:txBody>
          <a:bodyPr/>
          <a:lstStyle/>
          <a:p>
            <a:fld id="{A1961A1C-C32A-B34A-9A9A-8F53E01777D6}" type="slidenum">
              <a:rPr lang="en-GB" smtClean="0"/>
              <a:t>15</a:t>
            </a:fld>
            <a:endParaRPr lang="en-GB"/>
          </a:p>
        </p:txBody>
      </p:sp>
    </p:spTree>
    <p:extLst>
      <p:ext uri="{BB962C8B-B14F-4D97-AF65-F5344CB8AC3E}">
        <p14:creationId xmlns:p14="http://schemas.microsoft.com/office/powerpoint/2010/main" val="3383812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D8487663-EDB9-3B43-BC27-33BF0770E7C1}" type="slidenum">
              <a:rPr lang="en-US" smtClean="0"/>
              <a:t>30</a:t>
            </a:fld>
            <a:endParaRPr lang="en-US"/>
          </a:p>
        </p:txBody>
      </p:sp>
    </p:spTree>
    <p:extLst>
      <p:ext uri="{BB962C8B-B14F-4D97-AF65-F5344CB8AC3E}">
        <p14:creationId xmlns:p14="http://schemas.microsoft.com/office/powerpoint/2010/main" val="2423492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D8487663-EDB9-3B43-BC27-33BF0770E7C1}" type="slidenum">
              <a:rPr lang="en-US" smtClean="0"/>
              <a:t>31</a:t>
            </a:fld>
            <a:endParaRPr lang="en-US"/>
          </a:p>
        </p:txBody>
      </p:sp>
    </p:spTree>
    <p:extLst>
      <p:ext uri="{BB962C8B-B14F-4D97-AF65-F5344CB8AC3E}">
        <p14:creationId xmlns:p14="http://schemas.microsoft.com/office/powerpoint/2010/main" val="576773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1098DEC-D396-064A-8192-742CE6E4FFAB}" type="datetime1">
              <a:rPr lang="it-IT" smtClean="0"/>
              <a:t>28/11/22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835366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E120F558-CFBC-444F-AB93-AC7D97FF9CC3}" type="datetime1">
              <a:rPr lang="it-IT" smtClean="0"/>
              <a:t>28/11/22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021460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
Secondo livello
Terzo livello
Quarto livello
Quinto livello</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4CD9CC80-CFD7-C342-AEB3-4DEDB260DC68}" type="datetime1">
              <a:rPr lang="it-IT" smtClean="0"/>
              <a:t>28/11/22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672448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E1EDF11D-13C5-094A-A17B-097B3230F032}" type="datetime1">
              <a:rPr lang="it-IT" smtClean="0"/>
              <a:t>28/11/22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91072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
Secondo livello
Terzo livello
Quarto livello
Quinto livello</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7B4B4D89-578D-EA4B-B0EA-93F770E0AAF0}" type="datetime1">
              <a:rPr lang="it-IT" smtClean="0"/>
              <a:t>28/11/22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6662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
Secondo livello
Terzo livello
Quarto livello
Quinto livello</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DCC2D8FA-45EC-B24A-82D7-CCF0022BD6EA}" type="datetime1">
              <a:rPr lang="it-IT" smtClean="0"/>
              <a:t>28/11/22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087329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A1A35961-8E41-D04D-AAAC-248CF518D2D8}" type="datetime1">
              <a:rPr lang="it-IT" smtClean="0"/>
              <a:t>28/11/22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‹N›</a:t>
            </a:fld>
            <a:endParaRPr lang="en-US" dirty="0"/>
          </a:p>
        </p:txBody>
      </p:sp>
    </p:spTree>
    <p:extLst>
      <p:ext uri="{BB962C8B-B14F-4D97-AF65-F5344CB8AC3E}">
        <p14:creationId xmlns:p14="http://schemas.microsoft.com/office/powerpoint/2010/main" val="849347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38D95A33-BB3A-FC49-8666-EDB980D6B054}" type="datetime1">
              <a:rPr lang="it-IT" smtClean="0"/>
              <a:t>28/11/22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8255861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olo e contenuto">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27CE3D14-1985-9747-A74C-E9750B0CC976}" type="datetime1">
              <a:rPr lang="it-IT" smtClean="0"/>
              <a:t>28/11/22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1907613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4F171880-3202-084E-84E9-61201B22FFD9}" type="datetime1">
              <a:rPr lang="it-IT" smtClean="0"/>
              <a:t>28/11/22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83269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2F8FA8DD-3D93-B546-8F55-D9BC9B804137}" type="datetime1">
              <a:rPr lang="it-IT" smtClean="0"/>
              <a:t>28/11/22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400705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6106170B-4050-3E4C-A1B8-804C249EDF0B}" type="datetime1">
              <a:rPr lang="it-IT" smtClean="0"/>
              <a:t>28/11/22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‹N›</a:t>
            </a:fld>
            <a:endParaRPr lang="en-US" dirty="0"/>
          </a:p>
        </p:txBody>
      </p:sp>
    </p:spTree>
    <p:extLst>
      <p:ext uri="{BB962C8B-B14F-4D97-AF65-F5344CB8AC3E}">
        <p14:creationId xmlns:p14="http://schemas.microsoft.com/office/powerpoint/2010/main" val="734117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675745" y="2737245"/>
            <a:ext cx="4185623" cy="3304117"/>
          </a:xfrm>
        </p:spPr>
        <p:txBody>
          <a:bodyPr>
            <a:normAutofit/>
          </a:bodyPr>
          <a:lstStyle/>
          <a:p>
            <a:pPr lvl="0"/>
            <a:r>
              <a:rPr lang="it-IT"/>
              <a:t>Modifica gli stili del testo dello schema
Secondo livello
Terzo livello
Quarto livello
Quinto livello</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it-IT"/>
              <a:t>Modifica gli stili del testo dello schema
Secondo livello
Terzo livello
Quarto livello
Quinto livello</a:t>
            </a:r>
            <a:endParaRPr lang="en-US" dirty="0"/>
          </a:p>
        </p:txBody>
      </p:sp>
      <p:sp>
        <p:nvSpPr>
          <p:cNvPr id="7" name="Date Placeholder 6"/>
          <p:cNvSpPr>
            <a:spLocks noGrp="1"/>
          </p:cNvSpPr>
          <p:nvPr>
            <p:ph type="dt" sz="half" idx="10"/>
          </p:nvPr>
        </p:nvSpPr>
        <p:spPr/>
        <p:txBody>
          <a:bodyPr/>
          <a:lstStyle/>
          <a:p>
            <a:fld id="{EA7C4CD8-2209-354B-84F6-987D32866279}" type="datetime1">
              <a:rPr lang="it-IT" smtClean="0"/>
              <a:t>28/11/22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925648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370F20F0-B3D9-6742-966B-C995F943AD72}" type="datetime1">
              <a:rPr lang="it-IT" smtClean="0"/>
              <a:t>28/11/22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72933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4294F8-9D2D-3B4F-AEF2-54737A1D16A0}" type="datetime1">
              <a:rPr lang="it-IT" smtClean="0"/>
              <a:t>28/11/22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932651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it-IT"/>
              <a:t>Modifica gli stili del testo dello schema
Secondo livello
Terzo livello
Quarto livello
Quinto livello</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480A8297-B55C-E542-B619-752C83E539A2}" type="datetime1">
              <a:rPr lang="it-IT" smtClean="0"/>
              <a:t>28/11/22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‹N›</a:t>
            </a:fld>
            <a:endParaRPr lang="en-US" dirty="0"/>
          </a:p>
        </p:txBody>
      </p:sp>
    </p:spTree>
    <p:extLst>
      <p:ext uri="{BB962C8B-B14F-4D97-AF65-F5344CB8AC3E}">
        <p14:creationId xmlns:p14="http://schemas.microsoft.com/office/powerpoint/2010/main" val="2380776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911341E4-F799-524A-9CBC-D12F59C15D14}" type="datetime1">
              <a:rPr lang="it-IT" smtClean="0"/>
              <a:t>28/11/22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05126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8180F96-27E7-CB4A-9E91-A8D4A2AEDAD2}" type="datetime1">
              <a:rPr lang="it-IT" smtClean="0"/>
              <a:t>28/11/22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395614562"/>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s://ec.europa.eu/info/sites/default/files/research_and_innovation/strategy_on_research_and_innovation/documents/ki0320108enn_final.pdf" TargetMode="Externa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s://ec.europa.eu/info/sites/default/files/research_and_innovation/strategy_on_research_and_innovation/documents/ki0320108enn_final.pdf"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https://perception.org/research/implicit-bias/" TargetMode="Externa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2.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hyperlink" Target="https://www.sipsis.it/wp-content/uploads/2020/09/IL_GENERE_UNA_GUIDA_ORIENTATIVA_2017.pdf"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weforum.org/reports/global-gender-gap-report-2022/" TargetMode="External"/><Relationship Id="rId2" Type="http://schemas.openxmlformats.org/officeDocument/2006/relationships/hyperlink" Target="https://eige.europa.eu/gender-equality-index"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weforum.org/reports/global-gender-gap-report-2022/"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EF5FEC-2E89-3A49-95C8-616B7BFE244F}"/>
              </a:ext>
            </a:extLst>
          </p:cNvPr>
          <p:cNvSpPr>
            <a:spLocks noGrp="1"/>
          </p:cNvSpPr>
          <p:nvPr>
            <p:ph type="ctrTitle"/>
          </p:nvPr>
        </p:nvSpPr>
        <p:spPr>
          <a:xfrm>
            <a:off x="880533" y="1770898"/>
            <a:ext cx="8703440" cy="1164213"/>
          </a:xfrm>
        </p:spPr>
        <p:txBody>
          <a:bodyPr/>
          <a:lstStyle/>
          <a:p>
            <a:br>
              <a:rPr lang="en-US" sz="3600" b="1" dirty="0"/>
            </a:br>
            <a:br>
              <a:rPr lang="en-US" sz="3600" b="1" dirty="0"/>
            </a:br>
            <a:r>
              <a:rPr lang="en-US" sz="3600" b="1" dirty="0"/>
              <a:t>La </a:t>
            </a:r>
            <a:r>
              <a:rPr lang="en-US" sz="3600" b="1" dirty="0" err="1"/>
              <a:t>comunicazione</a:t>
            </a:r>
            <a:r>
              <a:rPr lang="en-US" sz="3600" b="1" dirty="0"/>
              <a:t> di </a:t>
            </a:r>
            <a:r>
              <a:rPr lang="en-US" sz="3600" b="1" dirty="0" err="1"/>
              <a:t>genere</a:t>
            </a:r>
            <a:r>
              <a:rPr lang="en-US" sz="3600" b="1" dirty="0"/>
              <a:t> </a:t>
            </a:r>
            <a:r>
              <a:rPr lang="en-US" sz="3600" b="1" dirty="0" err="1"/>
              <a:t>nella</a:t>
            </a:r>
            <a:r>
              <a:rPr lang="en-US" sz="3600" b="1" dirty="0"/>
              <a:t> </a:t>
            </a:r>
            <a:r>
              <a:rPr lang="en-US" sz="3600" b="1" dirty="0" err="1"/>
              <a:t>scienza</a:t>
            </a:r>
            <a:endParaRPr lang="en-GB" dirty="0"/>
          </a:p>
        </p:txBody>
      </p:sp>
      <p:sp>
        <p:nvSpPr>
          <p:cNvPr id="3" name="Sottotitolo 2">
            <a:extLst>
              <a:ext uri="{FF2B5EF4-FFF2-40B4-BE49-F238E27FC236}">
                <a16:creationId xmlns:a16="http://schemas.microsoft.com/office/drawing/2014/main" id="{6AC0B24B-99BA-DB41-AF45-FC609617F1C5}"/>
              </a:ext>
            </a:extLst>
          </p:cNvPr>
          <p:cNvSpPr>
            <a:spLocks noGrp="1"/>
          </p:cNvSpPr>
          <p:nvPr>
            <p:ph type="subTitle" idx="1"/>
          </p:nvPr>
        </p:nvSpPr>
        <p:spPr>
          <a:xfrm>
            <a:off x="6231467" y="5000978"/>
            <a:ext cx="3998720" cy="1424463"/>
          </a:xfrm>
          <a:solidFill>
            <a:schemeClr val="accent4">
              <a:lumMod val="40000"/>
              <a:lumOff val="60000"/>
            </a:schemeClr>
          </a:solidFill>
        </p:spPr>
        <p:txBody>
          <a:bodyPr>
            <a:normAutofit fontScale="92500" lnSpcReduction="10000"/>
          </a:bodyPr>
          <a:lstStyle/>
          <a:p>
            <a:r>
              <a:rPr lang="en-GB" dirty="0">
                <a:solidFill>
                  <a:srgbClr val="002060"/>
                </a:solidFill>
              </a:rPr>
              <a:t>Maria Rosaria </a:t>
            </a:r>
            <a:r>
              <a:rPr lang="en-GB" dirty="0" err="1">
                <a:solidFill>
                  <a:srgbClr val="002060"/>
                </a:solidFill>
              </a:rPr>
              <a:t>Masullo</a:t>
            </a:r>
            <a:endParaRPr lang="en-GB" dirty="0">
              <a:solidFill>
                <a:srgbClr val="002060"/>
              </a:solidFill>
            </a:endParaRPr>
          </a:p>
          <a:p>
            <a:r>
              <a:rPr lang="en-GB" dirty="0">
                <a:solidFill>
                  <a:srgbClr val="002060"/>
                </a:solidFill>
              </a:rPr>
              <a:t>INFN Napoli</a:t>
            </a:r>
          </a:p>
          <a:p>
            <a:r>
              <a:rPr lang="en-GB" dirty="0" err="1">
                <a:solidFill>
                  <a:srgbClr val="002060"/>
                </a:solidFill>
              </a:rPr>
              <a:t>masullo@na.infn.it</a:t>
            </a:r>
            <a:endParaRPr lang="en-GB" dirty="0">
              <a:solidFill>
                <a:srgbClr val="002060"/>
              </a:solidFill>
            </a:endParaRPr>
          </a:p>
          <a:p>
            <a:r>
              <a:rPr lang="en-GB" dirty="0">
                <a:solidFill>
                  <a:srgbClr val="002060"/>
                </a:solidFill>
              </a:rPr>
              <a:t>Roma, 28 </a:t>
            </a:r>
            <a:r>
              <a:rPr lang="en-GB" dirty="0" err="1">
                <a:solidFill>
                  <a:srgbClr val="002060"/>
                </a:solidFill>
              </a:rPr>
              <a:t>novembre</a:t>
            </a:r>
            <a:r>
              <a:rPr lang="en-GB" dirty="0">
                <a:solidFill>
                  <a:srgbClr val="002060"/>
                </a:solidFill>
              </a:rPr>
              <a:t> 2022</a:t>
            </a:r>
          </a:p>
        </p:txBody>
      </p:sp>
      <p:pic>
        <p:nvPicPr>
          <p:cNvPr id="4" name="Immagine 3">
            <a:extLst>
              <a:ext uri="{FF2B5EF4-FFF2-40B4-BE49-F238E27FC236}">
                <a16:creationId xmlns:a16="http://schemas.microsoft.com/office/drawing/2014/main" id="{E022BDFF-6821-4E45-A7E3-B6F6D7D1A51E}"/>
              </a:ext>
            </a:extLst>
          </p:cNvPr>
          <p:cNvPicPr>
            <a:picLocks noChangeAspect="1"/>
          </p:cNvPicPr>
          <p:nvPr/>
        </p:nvPicPr>
        <p:blipFill>
          <a:blip r:embed="rId2"/>
          <a:stretch>
            <a:fillRect/>
          </a:stretch>
        </p:blipFill>
        <p:spPr>
          <a:xfrm>
            <a:off x="986599" y="387640"/>
            <a:ext cx="1831495" cy="1071194"/>
          </a:xfrm>
          <a:prstGeom prst="rect">
            <a:avLst/>
          </a:prstGeom>
          <a:ln>
            <a:solidFill>
              <a:schemeClr val="accent1"/>
            </a:solidFill>
          </a:ln>
        </p:spPr>
      </p:pic>
      <p:pic>
        <p:nvPicPr>
          <p:cNvPr id="6" name="Immagine 5">
            <a:extLst>
              <a:ext uri="{FF2B5EF4-FFF2-40B4-BE49-F238E27FC236}">
                <a16:creationId xmlns:a16="http://schemas.microsoft.com/office/drawing/2014/main" id="{46F5261D-9D6A-A741-BAB4-87F00D83EF24}"/>
              </a:ext>
            </a:extLst>
          </p:cNvPr>
          <p:cNvPicPr>
            <a:picLocks noChangeAspect="1"/>
          </p:cNvPicPr>
          <p:nvPr/>
        </p:nvPicPr>
        <p:blipFill>
          <a:blip r:embed="rId3"/>
          <a:stretch>
            <a:fillRect/>
          </a:stretch>
        </p:blipFill>
        <p:spPr>
          <a:xfrm>
            <a:off x="7443205" y="75575"/>
            <a:ext cx="5158303" cy="1695323"/>
          </a:xfrm>
          <a:prstGeom prst="rect">
            <a:avLst/>
          </a:prstGeom>
        </p:spPr>
      </p:pic>
      <p:sp>
        <p:nvSpPr>
          <p:cNvPr id="7" name="Rettangolo 6">
            <a:extLst>
              <a:ext uri="{FF2B5EF4-FFF2-40B4-BE49-F238E27FC236}">
                <a16:creationId xmlns:a16="http://schemas.microsoft.com/office/drawing/2014/main" id="{36AE7CD7-BB66-4B4E-B9A8-CE5B7F75F1F9}"/>
              </a:ext>
            </a:extLst>
          </p:cNvPr>
          <p:cNvSpPr/>
          <p:nvPr/>
        </p:nvSpPr>
        <p:spPr>
          <a:xfrm>
            <a:off x="155820" y="6079346"/>
            <a:ext cx="5162760" cy="369332"/>
          </a:xfrm>
          <a:prstGeom prst="rect">
            <a:avLst/>
          </a:prstGeom>
          <a:ln>
            <a:solidFill>
              <a:schemeClr val="accent1"/>
            </a:solidFill>
          </a:ln>
        </p:spPr>
        <p:txBody>
          <a:bodyPr wrap="none">
            <a:spAutoFit/>
          </a:bodyPr>
          <a:lstStyle/>
          <a:p>
            <a:r>
              <a:rPr lang="it-IT" b="1" dirty="0"/>
              <a:t>Genere e </a:t>
            </a:r>
            <a:r>
              <a:rPr lang="it-IT" b="1" dirty="0" err="1"/>
              <a:t>Outreach</a:t>
            </a:r>
            <a:r>
              <a:rPr lang="it-IT" b="1" dirty="0"/>
              <a:t>: “cambiare la narrazione”</a:t>
            </a:r>
            <a:endParaRPr lang="en-GB" dirty="0"/>
          </a:p>
        </p:txBody>
      </p:sp>
      <p:sp>
        <p:nvSpPr>
          <p:cNvPr id="5" name="Segnaposto numero diapositiva 4">
            <a:extLst>
              <a:ext uri="{FF2B5EF4-FFF2-40B4-BE49-F238E27FC236}">
                <a16:creationId xmlns:a16="http://schemas.microsoft.com/office/drawing/2014/main" id="{9B59086F-5D24-E74A-A5F4-2C5EEB2F920E}"/>
              </a:ext>
            </a:extLst>
          </p:cNvPr>
          <p:cNvSpPr>
            <a:spLocks noGrp="1"/>
          </p:cNvSpPr>
          <p:nvPr>
            <p:ph type="sldNum" sz="quarter" idx="12"/>
          </p:nvPr>
        </p:nvSpPr>
        <p:spPr/>
        <p:txBody>
          <a:bodyPr/>
          <a:lstStyle/>
          <a:p>
            <a:fld id="{D57F1E4F-1CFF-5643-939E-217C01CDF565}" type="slidenum">
              <a:rPr lang="en-US" smtClean="0"/>
              <a:pPr/>
              <a:t>1</a:t>
            </a:fld>
            <a:endParaRPr lang="en-US" dirty="0"/>
          </a:p>
        </p:txBody>
      </p:sp>
    </p:spTree>
    <p:extLst>
      <p:ext uri="{BB962C8B-B14F-4D97-AF65-F5344CB8AC3E}">
        <p14:creationId xmlns:p14="http://schemas.microsoft.com/office/powerpoint/2010/main" val="895809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3443B89B-CFCA-BB4D-9628-2916FF9A571B}"/>
              </a:ext>
            </a:extLst>
          </p:cNvPr>
          <p:cNvPicPr>
            <a:picLocks noGrp="1" noChangeAspect="1"/>
          </p:cNvPicPr>
          <p:nvPr>
            <p:ph idx="1"/>
          </p:nvPr>
        </p:nvPicPr>
        <p:blipFill>
          <a:blip r:embed="rId2"/>
          <a:stretch>
            <a:fillRect/>
          </a:stretch>
        </p:blipFill>
        <p:spPr>
          <a:xfrm>
            <a:off x="1037968" y="473914"/>
            <a:ext cx="10021329" cy="6260355"/>
          </a:xfrm>
        </p:spPr>
      </p:pic>
      <p:sp>
        <p:nvSpPr>
          <p:cNvPr id="8" name="Titolo 1">
            <a:extLst>
              <a:ext uri="{FF2B5EF4-FFF2-40B4-BE49-F238E27FC236}">
                <a16:creationId xmlns:a16="http://schemas.microsoft.com/office/drawing/2014/main" id="{AD5E5CC7-097C-8A4B-9AB0-8029DA887723}"/>
              </a:ext>
            </a:extLst>
          </p:cNvPr>
          <p:cNvSpPr txBox="1">
            <a:spLocks/>
          </p:cNvSpPr>
          <p:nvPr/>
        </p:nvSpPr>
        <p:spPr>
          <a:xfrm>
            <a:off x="0" y="1"/>
            <a:ext cx="12192000" cy="812800"/>
          </a:xfrm>
          <a:prstGeom prst="rect">
            <a:avLst/>
          </a:prstGeom>
          <a:solidFill>
            <a:srgbClr val="FFC00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it-IT" sz="4000" dirty="0"/>
            </a:br>
            <a:r>
              <a:rPr lang="it-IT" sz="4000" dirty="0">
                <a:latin typeface="+mn-lt"/>
                <a:ea typeface="Brush Script MT" panose="03060802040406070304" pitchFamily="66" charset="-122"/>
                <a:cs typeface="Brush Script MT" panose="03060802040406070304" pitchFamily="66" charset="-122"/>
              </a:rPr>
              <a:t>Global Gender Gap Report 2022</a:t>
            </a:r>
            <a:br>
              <a:rPr lang="it-IT" sz="4000" dirty="0"/>
            </a:br>
            <a:endParaRPr lang="en-GB" sz="4000" dirty="0"/>
          </a:p>
        </p:txBody>
      </p:sp>
      <p:sp>
        <p:nvSpPr>
          <p:cNvPr id="3" name="Anello 2">
            <a:extLst>
              <a:ext uri="{FF2B5EF4-FFF2-40B4-BE49-F238E27FC236}">
                <a16:creationId xmlns:a16="http://schemas.microsoft.com/office/drawing/2014/main" id="{7EA220D2-1258-6049-AC81-59AE41FB30EA}"/>
              </a:ext>
            </a:extLst>
          </p:cNvPr>
          <p:cNvSpPr/>
          <p:nvPr/>
        </p:nvSpPr>
        <p:spPr>
          <a:xfrm>
            <a:off x="7789333" y="650601"/>
            <a:ext cx="1648178" cy="1471710"/>
          </a:xfrm>
          <a:prstGeom prst="donut">
            <a:avLst>
              <a:gd name="adj" fmla="val 11715"/>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 name="Segnaposto numero diapositiva 1">
            <a:extLst>
              <a:ext uri="{FF2B5EF4-FFF2-40B4-BE49-F238E27FC236}">
                <a16:creationId xmlns:a16="http://schemas.microsoft.com/office/drawing/2014/main" id="{0DE715BA-32D9-F74A-9EFA-593C2C7F0F97}"/>
              </a:ext>
            </a:extLst>
          </p:cNvPr>
          <p:cNvSpPr>
            <a:spLocks noGrp="1"/>
          </p:cNvSpPr>
          <p:nvPr>
            <p:ph type="sldNum" sz="quarter" idx="12"/>
          </p:nvPr>
        </p:nvSpPr>
        <p:spPr/>
        <p:txBody>
          <a:bodyPr/>
          <a:lstStyle/>
          <a:p>
            <a:fld id="{D3DB5FD3-EB4E-EC4F-8F68-D06EFEBABFB9}" type="slidenum">
              <a:rPr lang="en-GB" smtClean="0"/>
              <a:t>10</a:t>
            </a:fld>
            <a:endParaRPr lang="en-GB"/>
          </a:p>
        </p:txBody>
      </p:sp>
      <p:sp>
        <p:nvSpPr>
          <p:cNvPr id="4" name="Freccia su 3">
            <a:extLst>
              <a:ext uri="{FF2B5EF4-FFF2-40B4-BE49-F238E27FC236}">
                <a16:creationId xmlns:a16="http://schemas.microsoft.com/office/drawing/2014/main" id="{AE28CF9C-E789-6F42-BE31-C1667636A155}"/>
              </a:ext>
            </a:extLst>
          </p:cNvPr>
          <p:cNvSpPr/>
          <p:nvPr/>
        </p:nvSpPr>
        <p:spPr>
          <a:xfrm>
            <a:off x="8426637" y="4187334"/>
            <a:ext cx="328051" cy="34759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79019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9876E5C7-860F-0941-8EB5-FF880CE017C8}"/>
              </a:ext>
            </a:extLst>
          </p:cNvPr>
          <p:cNvSpPr/>
          <p:nvPr/>
        </p:nvSpPr>
        <p:spPr>
          <a:xfrm>
            <a:off x="128347" y="48483"/>
            <a:ext cx="5758131" cy="5262979"/>
          </a:xfrm>
          <a:prstGeom prst="rect">
            <a:avLst/>
          </a:prstGeom>
          <a:solidFill>
            <a:schemeClr val="accent4">
              <a:lumMod val="40000"/>
              <a:lumOff val="60000"/>
            </a:schemeClr>
          </a:solidFill>
        </p:spPr>
        <p:txBody>
          <a:bodyPr wrap="square">
            <a:spAutoFit/>
          </a:bodyPr>
          <a:lstStyle/>
          <a:p>
            <a:r>
              <a:rPr lang="it-IT" sz="1600" b="1" dirty="0">
                <a:solidFill>
                  <a:srgbClr val="FF0000"/>
                </a:solidFill>
              </a:rPr>
              <a:t>Accesso all’istruzione</a:t>
            </a:r>
            <a:r>
              <a:rPr lang="it-IT" sz="1600" dirty="0"/>
              <a:t>: le donne continuano a essere sovra rappresentate nelle discipline relative all’educazione e </a:t>
            </a:r>
            <a:r>
              <a:rPr lang="it-IT" sz="1600" dirty="0" err="1"/>
              <a:t>salute&amp;benessere</a:t>
            </a:r>
            <a:r>
              <a:rPr lang="it-IT" sz="1600" dirty="0"/>
              <a:t> rispetto agli uomini e sottorappresentate nei settori STEM (Scienza, Tecnologia, Ingegneria, Matematica ). </a:t>
            </a:r>
          </a:p>
          <a:p>
            <a:endParaRPr lang="it-IT" sz="1600" dirty="0"/>
          </a:p>
          <a:p>
            <a:r>
              <a:rPr lang="it-IT" sz="1600" dirty="0"/>
              <a:t>Considerando tutte le discipline, il divario di genere è maggiore in due campi: </a:t>
            </a:r>
            <a:r>
              <a:rPr lang="it-IT" sz="1600" b="1" dirty="0"/>
              <a:t>la percentuale di donne laureate in Tecnologie dell'Informazione e della Comunicazione (ICT) è dell'1,7%, contro l'8,2% di laureati uomini. In </a:t>
            </a:r>
            <a:r>
              <a:rPr lang="it-IT" sz="1600" b="1" dirty="0" err="1"/>
              <a:t>Engineering</a:t>
            </a:r>
            <a:r>
              <a:rPr lang="it-IT" sz="1600" b="1" dirty="0"/>
              <a:t> and Manufacturing le stesse cifre sono del 24,6% per gli uomini e del 6,6% per le donne. </a:t>
            </a:r>
          </a:p>
          <a:p>
            <a:endParaRPr lang="it-IT" sz="1600" dirty="0"/>
          </a:p>
          <a:p>
            <a:r>
              <a:rPr lang="it-IT" sz="1600" dirty="0"/>
              <a:t>Mentre la segmentazione di genere nelle scelte di laurea continua nell'istruzione tradizionale, i dati del rapporto </a:t>
            </a:r>
            <a:r>
              <a:rPr lang="it-IT" sz="1600" dirty="0" err="1"/>
              <a:t>Coursera</a:t>
            </a:r>
            <a:r>
              <a:rPr lang="it-IT" sz="1600" dirty="0"/>
              <a:t> 2022 rilevano che più donne che si stanno qualificando e migliorando le competenze online. Anche nelle iscrizioni online il divario è minore rispetto all'istruzione tradizionale. Nelle ICT, ad esempio, la parità di genere nella </a:t>
            </a:r>
            <a:r>
              <a:rPr lang="it-IT" sz="1600" b="1" dirty="0"/>
              <a:t>formazione online </a:t>
            </a:r>
            <a:r>
              <a:rPr lang="it-IT" sz="1600" dirty="0"/>
              <a:t>è aumentata tra il 2019 e il 2021. </a:t>
            </a:r>
          </a:p>
        </p:txBody>
      </p:sp>
      <p:sp>
        <p:nvSpPr>
          <p:cNvPr id="3" name="Segnaposto numero diapositiva 2">
            <a:extLst>
              <a:ext uri="{FF2B5EF4-FFF2-40B4-BE49-F238E27FC236}">
                <a16:creationId xmlns:a16="http://schemas.microsoft.com/office/drawing/2014/main" id="{5084C6AA-8D57-AD44-B97C-900F77FEA8C2}"/>
              </a:ext>
            </a:extLst>
          </p:cNvPr>
          <p:cNvSpPr>
            <a:spLocks noGrp="1"/>
          </p:cNvSpPr>
          <p:nvPr>
            <p:ph type="sldNum" sz="quarter" idx="12"/>
          </p:nvPr>
        </p:nvSpPr>
        <p:spPr/>
        <p:txBody>
          <a:bodyPr/>
          <a:lstStyle/>
          <a:p>
            <a:fld id="{D3DB5FD3-EB4E-EC4F-8F68-D06EFEBABFB9}" type="slidenum">
              <a:rPr lang="en-GB" smtClean="0"/>
              <a:t>11</a:t>
            </a:fld>
            <a:endParaRPr lang="en-GB"/>
          </a:p>
        </p:txBody>
      </p:sp>
      <p:grpSp>
        <p:nvGrpSpPr>
          <p:cNvPr id="10" name="Gruppo 9">
            <a:extLst>
              <a:ext uri="{FF2B5EF4-FFF2-40B4-BE49-F238E27FC236}">
                <a16:creationId xmlns:a16="http://schemas.microsoft.com/office/drawing/2014/main" id="{6738587F-D2B1-DB44-92DC-9DB9351EE569}"/>
              </a:ext>
            </a:extLst>
          </p:cNvPr>
          <p:cNvGrpSpPr/>
          <p:nvPr/>
        </p:nvGrpSpPr>
        <p:grpSpPr>
          <a:xfrm>
            <a:off x="5589949" y="651538"/>
            <a:ext cx="6602051" cy="4659924"/>
            <a:chOff x="5589949" y="651538"/>
            <a:chExt cx="6602051" cy="4659924"/>
          </a:xfrm>
        </p:grpSpPr>
        <p:pic>
          <p:nvPicPr>
            <p:cNvPr id="8" name="Immagine 7">
              <a:extLst>
                <a:ext uri="{FF2B5EF4-FFF2-40B4-BE49-F238E27FC236}">
                  <a16:creationId xmlns:a16="http://schemas.microsoft.com/office/drawing/2014/main" id="{819EED6F-2EAB-6D47-8B74-83A0070F1102}"/>
                </a:ext>
              </a:extLst>
            </p:cNvPr>
            <p:cNvPicPr>
              <a:picLocks noChangeAspect="1"/>
            </p:cNvPicPr>
            <p:nvPr/>
          </p:nvPicPr>
          <p:blipFill>
            <a:blip r:embed="rId2"/>
            <a:stretch>
              <a:fillRect/>
            </a:stretch>
          </p:blipFill>
          <p:spPr>
            <a:xfrm>
              <a:off x="5589949" y="651538"/>
              <a:ext cx="6602051" cy="4659924"/>
            </a:xfrm>
            <a:prstGeom prst="rect">
              <a:avLst/>
            </a:prstGeom>
          </p:spPr>
        </p:pic>
        <p:sp>
          <p:nvSpPr>
            <p:cNvPr id="6" name="Anello 5">
              <a:extLst>
                <a:ext uri="{FF2B5EF4-FFF2-40B4-BE49-F238E27FC236}">
                  <a16:creationId xmlns:a16="http://schemas.microsoft.com/office/drawing/2014/main" id="{904503BD-A038-E445-88D9-B8014796CB7B}"/>
                </a:ext>
              </a:extLst>
            </p:cNvPr>
            <p:cNvSpPr/>
            <p:nvPr/>
          </p:nvSpPr>
          <p:spPr>
            <a:xfrm>
              <a:off x="6934564" y="3788270"/>
              <a:ext cx="4165161" cy="368721"/>
            </a:xfrm>
            <a:prstGeom prst="donut">
              <a:avLst>
                <a:gd name="adj" fmla="val 495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Anello 6">
              <a:extLst>
                <a:ext uri="{FF2B5EF4-FFF2-40B4-BE49-F238E27FC236}">
                  <a16:creationId xmlns:a16="http://schemas.microsoft.com/office/drawing/2014/main" id="{E0E5043D-770E-134F-B603-B83444D57C1D}"/>
                </a:ext>
              </a:extLst>
            </p:cNvPr>
            <p:cNvSpPr/>
            <p:nvPr/>
          </p:nvSpPr>
          <p:spPr>
            <a:xfrm>
              <a:off x="6934564" y="2898464"/>
              <a:ext cx="4413516" cy="335675"/>
            </a:xfrm>
            <a:prstGeom prst="donut">
              <a:avLst>
                <a:gd name="adj" fmla="val 495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4" name="CasellaDiTesto 3">
            <a:extLst>
              <a:ext uri="{FF2B5EF4-FFF2-40B4-BE49-F238E27FC236}">
                <a16:creationId xmlns:a16="http://schemas.microsoft.com/office/drawing/2014/main" id="{FC3F8624-9045-4D4B-BC07-D9B008B702D2}"/>
              </a:ext>
            </a:extLst>
          </p:cNvPr>
          <p:cNvSpPr txBox="1"/>
          <p:nvPr/>
        </p:nvSpPr>
        <p:spPr>
          <a:xfrm>
            <a:off x="7683718" y="282206"/>
            <a:ext cx="3180568" cy="369332"/>
          </a:xfrm>
          <a:prstGeom prst="rect">
            <a:avLst/>
          </a:prstGeom>
          <a:solidFill>
            <a:schemeClr val="accent1">
              <a:lumMod val="60000"/>
              <a:lumOff val="40000"/>
            </a:schemeClr>
          </a:solidFill>
          <a:ln>
            <a:solidFill>
              <a:schemeClr val="accent1"/>
            </a:solidFill>
          </a:ln>
        </p:spPr>
        <p:txBody>
          <a:bodyPr wrap="square" rtlCol="0">
            <a:spAutoFit/>
          </a:bodyPr>
          <a:lstStyle/>
          <a:p>
            <a:r>
              <a:rPr lang="en-GB" dirty="0"/>
              <a:t>LAUREATE e LAUREATI</a:t>
            </a:r>
          </a:p>
        </p:txBody>
      </p:sp>
      <p:sp>
        <p:nvSpPr>
          <p:cNvPr id="5" name="Rettangolo 4">
            <a:extLst>
              <a:ext uri="{FF2B5EF4-FFF2-40B4-BE49-F238E27FC236}">
                <a16:creationId xmlns:a16="http://schemas.microsoft.com/office/drawing/2014/main" id="{9806D8C1-5177-EF4C-9BA8-D7E563A58643}"/>
              </a:ext>
            </a:extLst>
          </p:cNvPr>
          <p:cNvSpPr/>
          <p:nvPr/>
        </p:nvSpPr>
        <p:spPr>
          <a:xfrm>
            <a:off x="501606" y="5541704"/>
            <a:ext cx="6820930" cy="1116416"/>
          </a:xfrm>
          <a:prstGeom prst="rect">
            <a:avLst/>
          </a:prstGeom>
          <a:solidFill>
            <a:schemeClr val="accent1">
              <a:lumMod val="60000"/>
              <a:lumOff val="40000"/>
            </a:schemeClr>
          </a:solidFill>
        </p:spPr>
        <p:txBody>
          <a:bodyPr wrap="square">
            <a:spAutoFit/>
          </a:bodyPr>
          <a:lstStyle/>
          <a:p>
            <a:r>
              <a:rPr lang="it-IT" sz="1600" dirty="0"/>
              <a:t>Tuttavia, i dati mostrano che le preferenze nella scelta delle discipline degli uomini e delle donne continuano a rispondere ai modelli tradizionali, </a:t>
            </a:r>
            <a:r>
              <a:rPr lang="it-IT" sz="1600" b="1" dirty="0"/>
              <a:t>creando divari di genere in termini di competenze sia per gli uomini che per le donne.</a:t>
            </a:r>
            <a:endParaRPr lang="en-GB" sz="1600" b="1" dirty="0"/>
          </a:p>
        </p:txBody>
      </p:sp>
      <p:sp>
        <p:nvSpPr>
          <p:cNvPr id="9" name="Rettangolo 8">
            <a:extLst>
              <a:ext uri="{FF2B5EF4-FFF2-40B4-BE49-F238E27FC236}">
                <a16:creationId xmlns:a16="http://schemas.microsoft.com/office/drawing/2014/main" id="{0B8FA075-96DB-1A46-AD8E-1B0F954019D3}"/>
              </a:ext>
            </a:extLst>
          </p:cNvPr>
          <p:cNvSpPr/>
          <p:nvPr/>
        </p:nvSpPr>
        <p:spPr>
          <a:xfrm>
            <a:off x="7683718" y="5807097"/>
            <a:ext cx="4369722" cy="369332"/>
          </a:xfrm>
          <a:prstGeom prst="rect">
            <a:avLst/>
          </a:prstGeom>
          <a:ln>
            <a:solidFill>
              <a:schemeClr val="accent1"/>
            </a:solidFill>
          </a:ln>
        </p:spPr>
        <p:txBody>
          <a:bodyPr wrap="none">
            <a:spAutoFit/>
          </a:bodyPr>
          <a:lstStyle/>
          <a:p>
            <a:r>
              <a:rPr lang="en-GB" dirty="0"/>
              <a:t>https://</a:t>
            </a:r>
            <a:r>
              <a:rPr lang="en-GB" dirty="0" err="1"/>
              <a:t>www.coursera.org</a:t>
            </a:r>
            <a:r>
              <a:rPr lang="en-GB" dirty="0"/>
              <a:t>/skills-reports</a:t>
            </a:r>
          </a:p>
        </p:txBody>
      </p:sp>
    </p:spTree>
    <p:extLst>
      <p:ext uri="{BB962C8B-B14F-4D97-AF65-F5344CB8AC3E}">
        <p14:creationId xmlns:p14="http://schemas.microsoft.com/office/powerpoint/2010/main" val="23132574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22532245-E359-6B4A-BF22-82FB51A92987}"/>
              </a:ext>
            </a:extLst>
          </p:cNvPr>
          <p:cNvPicPr>
            <a:picLocks noChangeAspect="1"/>
          </p:cNvPicPr>
          <p:nvPr/>
        </p:nvPicPr>
        <p:blipFill>
          <a:blip r:embed="rId3"/>
          <a:stretch>
            <a:fillRect/>
          </a:stretch>
        </p:blipFill>
        <p:spPr>
          <a:xfrm>
            <a:off x="0" y="-72596"/>
            <a:ext cx="8229600" cy="3059841"/>
          </a:xfrm>
          <a:prstGeom prst="rect">
            <a:avLst/>
          </a:prstGeom>
        </p:spPr>
      </p:pic>
      <p:pic>
        <p:nvPicPr>
          <p:cNvPr id="8" name="Immagine 7">
            <a:extLst>
              <a:ext uri="{FF2B5EF4-FFF2-40B4-BE49-F238E27FC236}">
                <a16:creationId xmlns:a16="http://schemas.microsoft.com/office/drawing/2014/main" id="{316FDBE3-8468-2641-BF94-2C9879CF897F}"/>
              </a:ext>
            </a:extLst>
          </p:cNvPr>
          <p:cNvPicPr>
            <a:picLocks noChangeAspect="1"/>
          </p:cNvPicPr>
          <p:nvPr/>
        </p:nvPicPr>
        <p:blipFill>
          <a:blip r:embed="rId4"/>
          <a:stretch>
            <a:fillRect/>
          </a:stretch>
        </p:blipFill>
        <p:spPr>
          <a:xfrm>
            <a:off x="5321300" y="2547280"/>
            <a:ext cx="6851401" cy="4389774"/>
          </a:xfrm>
          <a:prstGeom prst="rect">
            <a:avLst/>
          </a:prstGeom>
        </p:spPr>
      </p:pic>
      <p:sp>
        <p:nvSpPr>
          <p:cNvPr id="9" name="Rettangolo 8">
            <a:extLst>
              <a:ext uri="{FF2B5EF4-FFF2-40B4-BE49-F238E27FC236}">
                <a16:creationId xmlns:a16="http://schemas.microsoft.com/office/drawing/2014/main" id="{95C0C737-45AF-A048-94D9-A6A425913456}"/>
              </a:ext>
            </a:extLst>
          </p:cNvPr>
          <p:cNvSpPr/>
          <p:nvPr/>
        </p:nvSpPr>
        <p:spPr>
          <a:xfrm>
            <a:off x="8491929" y="929755"/>
            <a:ext cx="3437741" cy="1200329"/>
          </a:xfrm>
          <a:prstGeom prst="rect">
            <a:avLst/>
          </a:prstGeom>
          <a:solidFill>
            <a:schemeClr val="accent4">
              <a:lumMod val="40000"/>
              <a:lumOff val="60000"/>
            </a:schemeClr>
          </a:solidFill>
          <a:ln>
            <a:solidFill>
              <a:schemeClr val="accent1"/>
            </a:solidFill>
          </a:ln>
        </p:spPr>
        <p:txBody>
          <a:bodyPr wrap="square">
            <a:spAutoFit/>
          </a:bodyPr>
          <a:lstStyle/>
          <a:p>
            <a:r>
              <a:rPr lang="it-IT" sz="2400" dirty="0">
                <a:latin typeface="Bradley Hand" pitchFamily="2" charset="77"/>
                <a:ea typeface="Brush Script MT" panose="03060802040406070304" pitchFamily="66" charset="-122"/>
                <a:cs typeface="Brush Script MT" panose="03060802040406070304" pitchFamily="66" charset="-122"/>
              </a:rPr>
              <a:t>Sviluppare le competenze lavorative per i lavori del futuro</a:t>
            </a:r>
            <a:endParaRPr lang="it-IT" sz="2400" dirty="0">
              <a:effectLst/>
              <a:latin typeface="Bradley Hand" pitchFamily="2" charset="77"/>
              <a:ea typeface="Brush Script MT" panose="03060802040406070304" pitchFamily="66" charset="-122"/>
              <a:cs typeface="Brush Script MT" panose="03060802040406070304" pitchFamily="66" charset="-122"/>
            </a:endParaRPr>
          </a:p>
        </p:txBody>
      </p:sp>
      <p:cxnSp>
        <p:nvCxnSpPr>
          <p:cNvPr id="11" name="Connettore 2 10">
            <a:extLst>
              <a:ext uri="{FF2B5EF4-FFF2-40B4-BE49-F238E27FC236}">
                <a16:creationId xmlns:a16="http://schemas.microsoft.com/office/drawing/2014/main" id="{65CF7F07-9580-2841-A804-F4133BE2BECA}"/>
              </a:ext>
            </a:extLst>
          </p:cNvPr>
          <p:cNvCxnSpPr/>
          <p:nvPr/>
        </p:nvCxnSpPr>
        <p:spPr>
          <a:xfrm>
            <a:off x="4567216" y="4485145"/>
            <a:ext cx="150816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1">
            <a:extLst>
              <a:ext uri="{FF2B5EF4-FFF2-40B4-BE49-F238E27FC236}">
                <a16:creationId xmlns:a16="http://schemas.microsoft.com/office/drawing/2014/main" id="{E3EBD6CC-19A2-EA4E-96CA-979766DCAE1E}"/>
              </a:ext>
            </a:extLst>
          </p:cNvPr>
          <p:cNvCxnSpPr/>
          <p:nvPr/>
        </p:nvCxnSpPr>
        <p:spPr>
          <a:xfrm>
            <a:off x="4912522" y="4837345"/>
            <a:ext cx="150816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E72AD952-3E6C-B44C-8CC8-96AE49466F0E}"/>
              </a:ext>
            </a:extLst>
          </p:cNvPr>
          <p:cNvCxnSpPr/>
          <p:nvPr/>
        </p:nvCxnSpPr>
        <p:spPr>
          <a:xfrm>
            <a:off x="4752343" y="5749545"/>
            <a:ext cx="150816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ttangolo 13">
            <a:extLst>
              <a:ext uri="{FF2B5EF4-FFF2-40B4-BE49-F238E27FC236}">
                <a16:creationId xmlns:a16="http://schemas.microsoft.com/office/drawing/2014/main" id="{0B02F1C8-F541-4A42-8A33-DB4121509693}"/>
              </a:ext>
            </a:extLst>
          </p:cNvPr>
          <p:cNvSpPr/>
          <p:nvPr/>
        </p:nvSpPr>
        <p:spPr>
          <a:xfrm>
            <a:off x="534884" y="3633180"/>
            <a:ext cx="3028208" cy="707886"/>
          </a:xfrm>
          <a:prstGeom prst="rect">
            <a:avLst/>
          </a:prstGeom>
          <a:solidFill>
            <a:schemeClr val="accent4">
              <a:lumMod val="40000"/>
              <a:lumOff val="60000"/>
            </a:schemeClr>
          </a:solidFill>
          <a:ln>
            <a:solidFill>
              <a:schemeClr val="accent1"/>
            </a:solidFill>
          </a:ln>
        </p:spPr>
        <p:txBody>
          <a:bodyPr wrap="square">
            <a:spAutoFit/>
          </a:bodyPr>
          <a:lstStyle/>
          <a:p>
            <a:r>
              <a:rPr lang="it-IT" sz="2000" dirty="0">
                <a:latin typeface="Bradley Hand" pitchFamily="2" charset="77"/>
                <a:ea typeface="Brush Script MT" panose="03060802040406070304" pitchFamily="66" charset="-122"/>
                <a:cs typeface="Brush Script MT" panose="03060802040406070304" pitchFamily="66" charset="-122"/>
              </a:rPr>
              <a:t>Profili di apprendimento risultano «</a:t>
            </a:r>
            <a:r>
              <a:rPr lang="it-IT" sz="2000" dirty="0" err="1">
                <a:latin typeface="Bradley Hand" pitchFamily="2" charset="77"/>
                <a:ea typeface="Brush Script MT" panose="03060802040406070304" pitchFamily="66" charset="-122"/>
                <a:cs typeface="Brush Script MT" panose="03060802040406070304" pitchFamily="66" charset="-122"/>
              </a:rPr>
              <a:t>gendered</a:t>
            </a:r>
            <a:r>
              <a:rPr lang="it-IT" sz="2000" dirty="0">
                <a:latin typeface="Bradley Hand" pitchFamily="2" charset="77"/>
                <a:ea typeface="Brush Script MT" panose="03060802040406070304" pitchFamily="66" charset="-122"/>
                <a:cs typeface="Brush Script MT" panose="03060802040406070304" pitchFamily="66" charset="-122"/>
              </a:rPr>
              <a:t>»</a:t>
            </a:r>
            <a:endParaRPr lang="it-IT" sz="2000" dirty="0">
              <a:effectLst/>
              <a:latin typeface="Bradley Hand" pitchFamily="2" charset="77"/>
              <a:ea typeface="Brush Script MT" panose="03060802040406070304" pitchFamily="66" charset="-122"/>
              <a:cs typeface="Brush Script MT" panose="03060802040406070304" pitchFamily="66" charset="-122"/>
            </a:endParaRPr>
          </a:p>
        </p:txBody>
      </p:sp>
      <p:cxnSp>
        <p:nvCxnSpPr>
          <p:cNvPr id="16" name="Connettore 2 15">
            <a:extLst>
              <a:ext uri="{FF2B5EF4-FFF2-40B4-BE49-F238E27FC236}">
                <a16:creationId xmlns:a16="http://schemas.microsoft.com/office/drawing/2014/main" id="{7DB5F702-BD6E-BB4B-9F14-25C175C41E6B}"/>
              </a:ext>
            </a:extLst>
          </p:cNvPr>
          <p:cNvCxnSpPr>
            <a:cxnSpLocks/>
          </p:cNvCxnSpPr>
          <p:nvPr/>
        </p:nvCxnSpPr>
        <p:spPr>
          <a:xfrm flipV="1">
            <a:off x="1110343" y="1701478"/>
            <a:ext cx="0" cy="17067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a:extLst>
              <a:ext uri="{FF2B5EF4-FFF2-40B4-BE49-F238E27FC236}">
                <a16:creationId xmlns:a16="http://schemas.microsoft.com/office/drawing/2014/main" id="{82974452-E7AD-6547-9B9B-D377FCC0B6ED}"/>
              </a:ext>
            </a:extLst>
          </p:cNvPr>
          <p:cNvCxnSpPr>
            <a:cxnSpLocks/>
          </p:cNvCxnSpPr>
          <p:nvPr/>
        </p:nvCxnSpPr>
        <p:spPr>
          <a:xfrm flipV="1">
            <a:off x="1428997" y="764974"/>
            <a:ext cx="0" cy="2857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ttangolo 14">
            <a:extLst>
              <a:ext uri="{FF2B5EF4-FFF2-40B4-BE49-F238E27FC236}">
                <a16:creationId xmlns:a16="http://schemas.microsoft.com/office/drawing/2014/main" id="{1BFD1228-D02E-874A-959C-C21FB96DDFF4}"/>
              </a:ext>
            </a:extLst>
          </p:cNvPr>
          <p:cNvSpPr/>
          <p:nvPr/>
        </p:nvSpPr>
        <p:spPr>
          <a:xfrm>
            <a:off x="1452267" y="4775271"/>
            <a:ext cx="3028208" cy="1631216"/>
          </a:xfrm>
          <a:prstGeom prst="rect">
            <a:avLst/>
          </a:prstGeom>
          <a:solidFill>
            <a:schemeClr val="accent6">
              <a:lumMod val="60000"/>
              <a:lumOff val="40000"/>
            </a:schemeClr>
          </a:solidFill>
          <a:ln>
            <a:solidFill>
              <a:schemeClr val="accent1"/>
            </a:solidFill>
          </a:ln>
        </p:spPr>
        <p:txBody>
          <a:bodyPr wrap="square">
            <a:spAutoFit/>
          </a:bodyPr>
          <a:lstStyle/>
          <a:p>
            <a:r>
              <a:rPr lang="it-IT" sz="2000" dirty="0">
                <a:latin typeface="Bradley Hand" pitchFamily="2" charset="77"/>
                <a:ea typeface="Brush Script MT" panose="03060802040406070304" pitchFamily="66" charset="-122"/>
                <a:cs typeface="Brush Script MT" panose="03060802040406070304" pitchFamily="66" charset="-122"/>
              </a:rPr>
              <a:t>Le scelte sono diverse a seconda del genere, mentre approcci diversi alle stesse discipline sarebbero necessari!!</a:t>
            </a:r>
            <a:endParaRPr lang="it-IT" sz="2000" dirty="0">
              <a:effectLst/>
              <a:latin typeface="Bradley Hand" pitchFamily="2" charset="77"/>
              <a:ea typeface="Brush Script MT" panose="03060802040406070304" pitchFamily="66" charset="-122"/>
              <a:cs typeface="Brush Script MT" panose="03060802040406070304" pitchFamily="66" charset="-122"/>
            </a:endParaRPr>
          </a:p>
        </p:txBody>
      </p:sp>
      <p:sp>
        <p:nvSpPr>
          <p:cNvPr id="2" name="Segnaposto numero diapositiva 1">
            <a:extLst>
              <a:ext uri="{FF2B5EF4-FFF2-40B4-BE49-F238E27FC236}">
                <a16:creationId xmlns:a16="http://schemas.microsoft.com/office/drawing/2014/main" id="{E789C908-CF3B-244E-B152-2E18AAEE60B4}"/>
              </a:ext>
            </a:extLst>
          </p:cNvPr>
          <p:cNvSpPr>
            <a:spLocks noGrp="1"/>
          </p:cNvSpPr>
          <p:nvPr>
            <p:ph type="sldNum" sz="quarter" idx="12"/>
          </p:nvPr>
        </p:nvSpPr>
        <p:spPr/>
        <p:txBody>
          <a:bodyPr/>
          <a:lstStyle/>
          <a:p>
            <a:fld id="{D3DB5FD3-EB4E-EC4F-8F68-D06EFEBABFB9}" type="slidenum">
              <a:rPr lang="en-GB" smtClean="0"/>
              <a:t>12</a:t>
            </a:fld>
            <a:endParaRPr lang="en-GB"/>
          </a:p>
        </p:txBody>
      </p:sp>
    </p:spTree>
    <p:extLst>
      <p:ext uri="{BB962C8B-B14F-4D97-AF65-F5344CB8AC3E}">
        <p14:creationId xmlns:p14="http://schemas.microsoft.com/office/powerpoint/2010/main" val="1035521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E80E58-DEC0-7548-81C3-D7A06DD0095B}"/>
              </a:ext>
            </a:extLst>
          </p:cNvPr>
          <p:cNvSpPr>
            <a:spLocks noGrp="1"/>
          </p:cNvSpPr>
          <p:nvPr>
            <p:ph idx="1"/>
          </p:nvPr>
        </p:nvSpPr>
        <p:spPr>
          <a:xfrm>
            <a:off x="1812136" y="1336908"/>
            <a:ext cx="9847385" cy="5609547"/>
          </a:xfrm>
        </p:spPr>
        <p:txBody>
          <a:bodyPr>
            <a:noAutofit/>
          </a:bodyPr>
          <a:lstStyle/>
          <a:p>
            <a:pPr marL="0" indent="0">
              <a:buNone/>
            </a:pPr>
            <a:endParaRPr lang="it-IT" sz="2200" dirty="0">
              <a:solidFill>
                <a:srgbClr val="7030A0"/>
              </a:solidFill>
              <a:latin typeface="Baskerville" panose="02020502070401020303" pitchFamily="18" charset="0"/>
            </a:endParaRPr>
          </a:p>
          <a:p>
            <a:pPr marL="0" indent="0">
              <a:buNone/>
            </a:pPr>
            <a:endParaRPr lang="it-IT" sz="2200" dirty="0">
              <a:solidFill>
                <a:srgbClr val="7030A0"/>
              </a:solidFill>
              <a:latin typeface="Baskerville" panose="02020502070401020303" pitchFamily="18" charset="0"/>
            </a:endParaRPr>
          </a:p>
          <a:p>
            <a:pPr marL="0" indent="0">
              <a:buNone/>
            </a:pPr>
            <a:endParaRPr lang="it-IT" sz="2200" dirty="0">
              <a:solidFill>
                <a:srgbClr val="7030A0"/>
              </a:solidFill>
              <a:latin typeface="Baskerville" panose="02020502070401020303" pitchFamily="18" charset="0"/>
            </a:endParaRPr>
          </a:p>
        </p:txBody>
      </p:sp>
      <p:sp>
        <p:nvSpPr>
          <p:cNvPr id="4" name="TextBox 3">
            <a:extLst>
              <a:ext uri="{FF2B5EF4-FFF2-40B4-BE49-F238E27FC236}">
                <a16:creationId xmlns:a16="http://schemas.microsoft.com/office/drawing/2014/main" id="{BCB08048-92A5-1C4D-930D-827984E1DAA6}"/>
              </a:ext>
            </a:extLst>
          </p:cNvPr>
          <p:cNvSpPr txBox="1"/>
          <p:nvPr/>
        </p:nvSpPr>
        <p:spPr>
          <a:xfrm>
            <a:off x="756599" y="6263845"/>
            <a:ext cx="4659923" cy="369332"/>
          </a:xfrm>
          <a:prstGeom prst="rect">
            <a:avLst/>
          </a:prstGeom>
          <a:noFill/>
        </p:spPr>
        <p:txBody>
          <a:bodyPr wrap="square" rtlCol="0">
            <a:spAutoFit/>
          </a:bodyPr>
          <a:lstStyle/>
          <a:p>
            <a:r>
              <a:rPr lang="it-IT" dirty="0"/>
              <a:t>*</a:t>
            </a:r>
            <a:r>
              <a:rPr lang="it-IT" sz="1600" dirty="0"/>
              <a:t>rapporti </a:t>
            </a:r>
            <a:r>
              <a:rPr lang="it-IT" sz="1600" dirty="0" err="1"/>
              <a:t>AlmaDiploma</a:t>
            </a:r>
            <a:r>
              <a:rPr lang="it-IT" sz="1600" dirty="0"/>
              <a:t>, </a:t>
            </a:r>
            <a:r>
              <a:rPr lang="it-IT" sz="1600" dirty="0" err="1"/>
              <a:t>AlmaLauree</a:t>
            </a:r>
            <a:r>
              <a:rPr lang="it-IT" sz="1600" dirty="0"/>
              <a:t> 2018</a:t>
            </a:r>
          </a:p>
        </p:txBody>
      </p:sp>
      <p:graphicFrame>
        <p:nvGraphicFramePr>
          <p:cNvPr id="7" name="Chart 6">
            <a:extLst>
              <a:ext uri="{FF2B5EF4-FFF2-40B4-BE49-F238E27FC236}">
                <a16:creationId xmlns:a16="http://schemas.microsoft.com/office/drawing/2014/main" id="{048382E0-36EE-A140-B235-D5B83085D794}"/>
              </a:ext>
            </a:extLst>
          </p:cNvPr>
          <p:cNvGraphicFramePr>
            <a:graphicFrameLocks/>
          </p:cNvGraphicFramePr>
          <p:nvPr/>
        </p:nvGraphicFramePr>
        <p:xfrm>
          <a:off x="764628" y="1512315"/>
          <a:ext cx="7396600" cy="422872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Table 7">
            <a:extLst>
              <a:ext uri="{FF2B5EF4-FFF2-40B4-BE49-F238E27FC236}">
                <a16:creationId xmlns:a16="http://schemas.microsoft.com/office/drawing/2014/main" id="{4C656B98-2179-8541-A75A-AD99D36D2B89}"/>
              </a:ext>
            </a:extLst>
          </p:cNvPr>
          <p:cNvGraphicFramePr>
            <a:graphicFrameLocks noGrp="1"/>
          </p:cNvGraphicFramePr>
          <p:nvPr/>
        </p:nvGraphicFramePr>
        <p:xfrm>
          <a:off x="9650601" y="1324847"/>
          <a:ext cx="2008920" cy="1188999"/>
        </p:xfrm>
        <a:graphic>
          <a:graphicData uri="http://schemas.openxmlformats.org/drawingml/2006/table">
            <a:tbl>
              <a:tblPr firstRow="1" bandRow="1">
                <a:tableStyleId>{5C22544A-7EE6-4342-B048-85BDC9FD1C3A}</a:tableStyleId>
              </a:tblPr>
              <a:tblGrid>
                <a:gridCol w="1004460">
                  <a:extLst>
                    <a:ext uri="{9D8B030D-6E8A-4147-A177-3AD203B41FA5}">
                      <a16:colId xmlns:a16="http://schemas.microsoft.com/office/drawing/2014/main" val="3189080347"/>
                    </a:ext>
                  </a:extLst>
                </a:gridCol>
                <a:gridCol w="1004460">
                  <a:extLst>
                    <a:ext uri="{9D8B030D-6E8A-4147-A177-3AD203B41FA5}">
                      <a16:colId xmlns:a16="http://schemas.microsoft.com/office/drawing/2014/main" val="599784634"/>
                    </a:ext>
                  </a:extLst>
                </a:gridCol>
              </a:tblGrid>
              <a:tr h="396333">
                <a:tc gridSpan="2">
                  <a:txBody>
                    <a:bodyPr/>
                    <a:lstStyle/>
                    <a:p>
                      <a:r>
                        <a:rPr lang="it-IT" sz="1800" dirty="0">
                          <a:latin typeface="Baskerville" panose="02020502070401020303" pitchFamily="18" charset="0"/>
                        </a:rPr>
                        <a:t>Voto di diploma</a:t>
                      </a:r>
                    </a:p>
                  </a:txBody>
                  <a:tcPr/>
                </a:tc>
                <a:tc hMerge="1">
                  <a:txBody>
                    <a:bodyPr/>
                    <a:lstStyle/>
                    <a:p>
                      <a:endParaRPr lang="it-IT" sz="1800" dirty="0">
                        <a:latin typeface="Baskerville" panose="02020502070401020303" pitchFamily="18" charset="0"/>
                      </a:endParaRPr>
                    </a:p>
                  </a:txBody>
                  <a:tcPr/>
                </a:tc>
                <a:extLst>
                  <a:ext uri="{0D108BD9-81ED-4DB2-BD59-A6C34878D82A}">
                    <a16:rowId xmlns:a16="http://schemas.microsoft.com/office/drawing/2014/main" val="1918241047"/>
                  </a:ext>
                </a:extLst>
              </a:tr>
              <a:tr h="396333">
                <a:tc>
                  <a:txBody>
                    <a:bodyPr/>
                    <a:lstStyle/>
                    <a:p>
                      <a:r>
                        <a:rPr lang="it-IT" sz="1800" dirty="0">
                          <a:latin typeface="Baskerville" panose="02020502070401020303" pitchFamily="18" charset="0"/>
                        </a:rPr>
                        <a:t>donne</a:t>
                      </a:r>
                    </a:p>
                  </a:txBody>
                  <a:tcPr/>
                </a:tc>
                <a:tc>
                  <a:txBody>
                    <a:bodyPr/>
                    <a:lstStyle/>
                    <a:p>
                      <a:r>
                        <a:rPr lang="it-IT" sz="1800" dirty="0">
                          <a:latin typeface="Baskerville" panose="02020502070401020303" pitchFamily="18" charset="0"/>
                        </a:rPr>
                        <a:t>uomini</a:t>
                      </a:r>
                    </a:p>
                  </a:txBody>
                  <a:tcPr/>
                </a:tc>
                <a:extLst>
                  <a:ext uri="{0D108BD9-81ED-4DB2-BD59-A6C34878D82A}">
                    <a16:rowId xmlns:a16="http://schemas.microsoft.com/office/drawing/2014/main" val="4062914492"/>
                  </a:ext>
                </a:extLst>
              </a:tr>
              <a:tr h="396333">
                <a:tc>
                  <a:txBody>
                    <a:bodyPr/>
                    <a:lstStyle/>
                    <a:p>
                      <a:pPr algn="ctr"/>
                      <a:r>
                        <a:rPr lang="it-IT" sz="1800" b="1" dirty="0">
                          <a:latin typeface="Baskerville" panose="02020502070401020303" pitchFamily="18" charset="0"/>
                        </a:rPr>
                        <a:t>79,4</a:t>
                      </a:r>
                    </a:p>
                  </a:txBody>
                  <a:tcPr/>
                </a:tc>
                <a:tc>
                  <a:txBody>
                    <a:bodyPr/>
                    <a:lstStyle/>
                    <a:p>
                      <a:pPr algn="ctr"/>
                      <a:r>
                        <a:rPr lang="it-IT" sz="1800" b="1" dirty="0">
                          <a:latin typeface="Baskerville" panose="02020502070401020303" pitchFamily="18" charset="0"/>
                        </a:rPr>
                        <a:t>75,7</a:t>
                      </a:r>
                    </a:p>
                  </a:txBody>
                  <a:tcPr/>
                </a:tc>
                <a:extLst>
                  <a:ext uri="{0D108BD9-81ED-4DB2-BD59-A6C34878D82A}">
                    <a16:rowId xmlns:a16="http://schemas.microsoft.com/office/drawing/2014/main" val="2098091132"/>
                  </a:ext>
                </a:extLst>
              </a:tr>
            </a:tbl>
          </a:graphicData>
        </a:graphic>
      </p:graphicFrame>
      <p:sp>
        <p:nvSpPr>
          <p:cNvPr id="9" name="Oval 8">
            <a:extLst>
              <a:ext uri="{FF2B5EF4-FFF2-40B4-BE49-F238E27FC236}">
                <a16:creationId xmlns:a16="http://schemas.microsoft.com/office/drawing/2014/main" id="{32FB54C7-7220-7E43-A44B-638FFB269C0B}"/>
              </a:ext>
            </a:extLst>
          </p:cNvPr>
          <p:cNvSpPr/>
          <p:nvPr/>
        </p:nvSpPr>
        <p:spPr>
          <a:xfrm rot="2416548">
            <a:off x="1072880" y="3588918"/>
            <a:ext cx="1478511" cy="21978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0" name="Right Arrow 9">
            <a:extLst>
              <a:ext uri="{FF2B5EF4-FFF2-40B4-BE49-F238E27FC236}">
                <a16:creationId xmlns:a16="http://schemas.microsoft.com/office/drawing/2014/main" id="{DC247FA2-3D4C-E34C-825C-8863E4DBFAC4}"/>
              </a:ext>
            </a:extLst>
          </p:cNvPr>
          <p:cNvSpPr/>
          <p:nvPr/>
        </p:nvSpPr>
        <p:spPr>
          <a:xfrm>
            <a:off x="8825507" y="1702207"/>
            <a:ext cx="684878" cy="4342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TextBox 10">
            <a:extLst>
              <a:ext uri="{FF2B5EF4-FFF2-40B4-BE49-F238E27FC236}">
                <a16:creationId xmlns:a16="http://schemas.microsoft.com/office/drawing/2014/main" id="{EB2B3E81-A3D0-2741-8145-F4F5A5A2E06E}"/>
              </a:ext>
            </a:extLst>
          </p:cNvPr>
          <p:cNvSpPr txBox="1"/>
          <p:nvPr/>
        </p:nvSpPr>
        <p:spPr>
          <a:xfrm>
            <a:off x="9184532" y="3619827"/>
            <a:ext cx="2336666" cy="1323439"/>
          </a:xfrm>
          <a:prstGeom prst="rect">
            <a:avLst/>
          </a:prstGeom>
          <a:noFill/>
          <a:ln>
            <a:solidFill>
              <a:srgbClr val="002060"/>
            </a:solidFill>
          </a:ln>
        </p:spPr>
        <p:txBody>
          <a:bodyPr wrap="square" rtlCol="0">
            <a:spAutoFit/>
          </a:bodyPr>
          <a:lstStyle/>
          <a:p>
            <a:pPr algn="ctr"/>
            <a:r>
              <a:rPr lang="it-IT" sz="2000" b="1" dirty="0">
                <a:latin typeface="Baskerville" panose="02020502070401020303" pitchFamily="18" charset="0"/>
              </a:rPr>
              <a:t>Compaiono i primi stereotipi e condizionamenti sociali</a:t>
            </a:r>
          </a:p>
        </p:txBody>
      </p:sp>
      <p:sp>
        <p:nvSpPr>
          <p:cNvPr id="12" name="Left Arrow 11">
            <a:extLst>
              <a:ext uri="{FF2B5EF4-FFF2-40B4-BE49-F238E27FC236}">
                <a16:creationId xmlns:a16="http://schemas.microsoft.com/office/drawing/2014/main" id="{64485E93-BC96-8F4E-8667-27CC33CE3ADA}"/>
              </a:ext>
            </a:extLst>
          </p:cNvPr>
          <p:cNvSpPr/>
          <p:nvPr/>
        </p:nvSpPr>
        <p:spPr>
          <a:xfrm>
            <a:off x="8377945" y="4211140"/>
            <a:ext cx="684877" cy="43281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Slide Number Placeholder 12">
            <a:extLst>
              <a:ext uri="{FF2B5EF4-FFF2-40B4-BE49-F238E27FC236}">
                <a16:creationId xmlns:a16="http://schemas.microsoft.com/office/drawing/2014/main" id="{187A2D88-A879-9643-A17B-6CA0F1EC3041}"/>
              </a:ext>
            </a:extLst>
          </p:cNvPr>
          <p:cNvSpPr>
            <a:spLocks noGrp="1"/>
          </p:cNvSpPr>
          <p:nvPr>
            <p:ph type="sldNum" sz="quarter" idx="12"/>
          </p:nvPr>
        </p:nvSpPr>
        <p:spPr/>
        <p:txBody>
          <a:bodyPr/>
          <a:lstStyle/>
          <a:p>
            <a:fld id="{D57F1E4F-1CFF-5643-939E-217C01CDF565}" type="slidenum">
              <a:rPr lang="en-US" smtClean="0"/>
              <a:pPr/>
              <a:t>13</a:t>
            </a:fld>
            <a:endParaRPr lang="en-US" dirty="0"/>
          </a:p>
        </p:txBody>
      </p:sp>
      <p:sp>
        <p:nvSpPr>
          <p:cNvPr id="16" name="Rectangle 15">
            <a:extLst>
              <a:ext uri="{FF2B5EF4-FFF2-40B4-BE49-F238E27FC236}">
                <a16:creationId xmlns:a16="http://schemas.microsoft.com/office/drawing/2014/main" id="{04D40F92-29DF-3845-8085-053A040AF886}"/>
              </a:ext>
            </a:extLst>
          </p:cNvPr>
          <p:cNvSpPr/>
          <p:nvPr/>
        </p:nvSpPr>
        <p:spPr>
          <a:xfrm>
            <a:off x="0" y="0"/>
            <a:ext cx="12192000" cy="707886"/>
          </a:xfrm>
          <a:prstGeom prst="rect">
            <a:avLst/>
          </a:prstGeom>
          <a:solidFill>
            <a:srgbClr val="FFC000"/>
          </a:solidFill>
        </p:spPr>
        <p:txBody>
          <a:bodyPr wrap="square">
            <a:spAutoFit/>
          </a:bodyPr>
          <a:lstStyle/>
          <a:p>
            <a:pPr algn="ctr"/>
            <a:r>
              <a:rPr lang="it-IT" sz="4000" b="1" dirty="0">
                <a:ea typeface="Brush Script MT" panose="03060802040406070304" pitchFamily="66" charset="-122"/>
                <a:cs typeface="Brush Script MT" panose="03060802040406070304" pitchFamily="66" charset="-122"/>
              </a:rPr>
              <a:t>Il GAP inizia ben prima!!!</a:t>
            </a:r>
            <a:endParaRPr lang="it-IT" sz="4000" dirty="0">
              <a:ea typeface="Brush Script MT" panose="03060802040406070304" pitchFamily="66" charset="-122"/>
              <a:cs typeface="Brush Script MT" panose="03060802040406070304" pitchFamily="66" charset="-122"/>
            </a:endParaRPr>
          </a:p>
        </p:txBody>
      </p:sp>
      <p:sp>
        <p:nvSpPr>
          <p:cNvPr id="2" name="CasellaDiTesto 1">
            <a:extLst>
              <a:ext uri="{FF2B5EF4-FFF2-40B4-BE49-F238E27FC236}">
                <a16:creationId xmlns:a16="http://schemas.microsoft.com/office/drawing/2014/main" id="{35517436-4FB3-F94D-B3BE-3661B8A869B5}"/>
              </a:ext>
            </a:extLst>
          </p:cNvPr>
          <p:cNvSpPr txBox="1"/>
          <p:nvPr/>
        </p:nvSpPr>
        <p:spPr>
          <a:xfrm>
            <a:off x="764628" y="925434"/>
            <a:ext cx="2095018" cy="369332"/>
          </a:xfrm>
          <a:prstGeom prst="rect">
            <a:avLst/>
          </a:prstGeom>
          <a:solidFill>
            <a:schemeClr val="accent4">
              <a:lumMod val="40000"/>
              <a:lumOff val="60000"/>
            </a:schemeClr>
          </a:solidFill>
        </p:spPr>
        <p:txBody>
          <a:bodyPr wrap="square" rtlCol="0">
            <a:spAutoFit/>
          </a:bodyPr>
          <a:lstStyle/>
          <a:p>
            <a:r>
              <a:rPr lang="en-GB" dirty="0">
                <a:latin typeface="Baskerville" panose="02020502070401020303" pitchFamily="18" charset="0"/>
                <a:ea typeface="Baskerville" panose="02020502070401020303" pitchFamily="18" charset="0"/>
              </a:rPr>
              <a:t>Dato </a:t>
            </a:r>
            <a:r>
              <a:rPr lang="en-GB" dirty="0" err="1">
                <a:latin typeface="Baskerville" panose="02020502070401020303" pitchFamily="18" charset="0"/>
                <a:ea typeface="Baskerville" panose="02020502070401020303" pitchFamily="18" charset="0"/>
              </a:rPr>
              <a:t>italiano</a:t>
            </a:r>
            <a:endParaRPr lang="en-GB" dirty="0">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1883356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afico 4"/>
          <p:cNvGraphicFramePr>
            <a:graphicFrameLocks/>
          </p:cNvGraphicFramePr>
          <p:nvPr>
            <p:extLst>
              <p:ext uri="{D42A27DB-BD31-4B8C-83A1-F6EECF244321}">
                <p14:modId xmlns:p14="http://schemas.microsoft.com/office/powerpoint/2010/main" val="4234632655"/>
              </p:ext>
            </p:extLst>
          </p:nvPr>
        </p:nvGraphicFramePr>
        <p:xfrm>
          <a:off x="154379" y="514697"/>
          <a:ext cx="4938928" cy="39453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fico 6"/>
          <p:cNvGraphicFramePr/>
          <p:nvPr>
            <p:extLst>
              <p:ext uri="{D42A27DB-BD31-4B8C-83A1-F6EECF244321}">
                <p14:modId xmlns:p14="http://schemas.microsoft.com/office/powerpoint/2010/main" val="3476830002"/>
              </p:ext>
            </p:extLst>
          </p:nvPr>
        </p:nvGraphicFramePr>
        <p:xfrm>
          <a:off x="6187018" y="503592"/>
          <a:ext cx="5191496" cy="3640850"/>
        </p:xfrm>
        <a:graphic>
          <a:graphicData uri="http://schemas.openxmlformats.org/drawingml/2006/chart">
            <c:chart xmlns:c="http://schemas.openxmlformats.org/drawingml/2006/chart" xmlns:r="http://schemas.openxmlformats.org/officeDocument/2006/relationships" r:id="rId4"/>
          </a:graphicData>
        </a:graphic>
      </p:graphicFrame>
      <p:sp>
        <p:nvSpPr>
          <p:cNvPr id="3" name="Rettangolo 2"/>
          <p:cNvSpPr/>
          <p:nvPr/>
        </p:nvSpPr>
        <p:spPr>
          <a:xfrm>
            <a:off x="0" y="18415"/>
            <a:ext cx="12192000" cy="461665"/>
          </a:xfrm>
          <a:prstGeom prst="rect">
            <a:avLst/>
          </a:prstGeom>
          <a:solidFill>
            <a:schemeClr val="accent4">
              <a:lumMod val="60000"/>
              <a:lumOff val="40000"/>
            </a:schemeClr>
          </a:solidFill>
        </p:spPr>
        <p:txBody>
          <a:bodyPr wrap="square">
            <a:spAutoFit/>
          </a:bodyPr>
          <a:lstStyle/>
          <a:p>
            <a:pPr algn="ctr"/>
            <a:r>
              <a:rPr lang="it-IT" sz="2400" b="1" i="1" dirty="0">
                <a:solidFill>
                  <a:srgbClr val="C00000"/>
                </a:solidFill>
                <a:ea typeface="Brush Script MT" panose="03060802040406070304" pitchFamily="66" charset="-122"/>
                <a:cs typeface="Brush Script MT" panose="03060802040406070304" pitchFamily="66" charset="-122"/>
              </a:rPr>
              <a:t>Distribuzione delle immatricolate e degli immatricolati tra le aree disciplinari</a:t>
            </a:r>
            <a:endParaRPr lang="it-IT" sz="2400" b="1" dirty="0">
              <a:solidFill>
                <a:srgbClr val="C00000"/>
              </a:solidFill>
              <a:ea typeface="Brush Script MT" panose="03060802040406070304" pitchFamily="66" charset="-122"/>
              <a:cs typeface="Brush Script MT" panose="03060802040406070304" pitchFamily="66" charset="-122"/>
            </a:endParaRPr>
          </a:p>
        </p:txBody>
      </p:sp>
      <p:sp>
        <p:nvSpPr>
          <p:cNvPr id="6" name="CasellaDiTesto 5"/>
          <p:cNvSpPr txBox="1"/>
          <p:nvPr/>
        </p:nvSpPr>
        <p:spPr>
          <a:xfrm>
            <a:off x="0" y="4462169"/>
            <a:ext cx="12192000" cy="49244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endParaRPr lang="it-IT" sz="800" dirty="0"/>
          </a:p>
          <a:p>
            <a:pPr marL="285750" indent="-285750" algn="ctr">
              <a:buFont typeface="Wingdings" charset="2"/>
              <a:buChar char="v"/>
            </a:pPr>
            <a:r>
              <a:rPr lang="it-IT" b="1" dirty="0"/>
              <a:t>La presenza femminile rispetto a quella maschile è più uniformemente distribuita fra le varie discipline</a:t>
            </a:r>
          </a:p>
        </p:txBody>
      </p:sp>
      <p:sp>
        <p:nvSpPr>
          <p:cNvPr id="8" name="Slide Number Placeholder 7">
            <a:extLst>
              <a:ext uri="{FF2B5EF4-FFF2-40B4-BE49-F238E27FC236}">
                <a16:creationId xmlns:a16="http://schemas.microsoft.com/office/drawing/2014/main" id="{71523C77-2458-E849-9CBF-AD4B76CB0253}"/>
              </a:ext>
            </a:extLst>
          </p:cNvPr>
          <p:cNvSpPr>
            <a:spLocks noGrp="1"/>
          </p:cNvSpPr>
          <p:nvPr>
            <p:ph type="sldNum" sz="quarter" idx="12"/>
          </p:nvPr>
        </p:nvSpPr>
        <p:spPr/>
        <p:txBody>
          <a:bodyPr/>
          <a:lstStyle/>
          <a:p>
            <a:fld id="{F871B16C-24CB-A740-9936-540CF92809FE}" type="slidenum">
              <a:rPr lang="it-IT" smtClean="0"/>
              <a:t>14</a:t>
            </a:fld>
            <a:endParaRPr lang="it-IT"/>
          </a:p>
        </p:txBody>
      </p:sp>
      <p:sp>
        <p:nvSpPr>
          <p:cNvPr id="4" name="Rettangolo 3">
            <a:extLst>
              <a:ext uri="{FF2B5EF4-FFF2-40B4-BE49-F238E27FC236}">
                <a16:creationId xmlns:a16="http://schemas.microsoft.com/office/drawing/2014/main" id="{2581D909-0763-D246-A5C5-544F99CBF697}"/>
              </a:ext>
            </a:extLst>
          </p:cNvPr>
          <p:cNvSpPr/>
          <p:nvPr/>
        </p:nvSpPr>
        <p:spPr>
          <a:xfrm>
            <a:off x="0" y="4984801"/>
            <a:ext cx="12307329" cy="923330"/>
          </a:xfrm>
          <a:prstGeom prst="rect">
            <a:avLst/>
          </a:prstGeom>
          <a:solidFill>
            <a:schemeClr val="accent4">
              <a:lumMod val="20000"/>
              <a:lumOff val="80000"/>
            </a:schemeClr>
          </a:solidFill>
        </p:spPr>
        <p:txBody>
          <a:bodyPr wrap="square">
            <a:spAutoFit/>
          </a:bodyPr>
          <a:lstStyle/>
          <a:p>
            <a:r>
              <a:rPr lang="it-IT" u="sng" dirty="0"/>
              <a:t>Nelle discipline STEM le donne sono in minoranza</a:t>
            </a:r>
            <a:r>
              <a:rPr lang="it-IT" dirty="0"/>
              <a:t>:    il 30% delle ragazze sceglie le STEM  e in particolare  solo il 3% sceglie informatica (</a:t>
            </a:r>
            <a:r>
              <a:rPr lang="it-IT" sz="1200" dirty="0"/>
              <a:t>rapporto UNESCO</a:t>
            </a:r>
            <a:r>
              <a:rPr lang="it-IT" dirty="0"/>
              <a:t>).</a:t>
            </a:r>
          </a:p>
          <a:p>
            <a:r>
              <a:rPr lang="it-IT" dirty="0"/>
              <a:t>In Italia il 37,3% degli uomini ha una laurea STEM contro il 16,2% delle donne (vedi rapporto ISTAT del 22 luglio 2020 )</a:t>
            </a:r>
          </a:p>
        </p:txBody>
      </p:sp>
      <p:sp>
        <p:nvSpPr>
          <p:cNvPr id="9" name="TextBox 1">
            <a:extLst>
              <a:ext uri="{FF2B5EF4-FFF2-40B4-BE49-F238E27FC236}">
                <a16:creationId xmlns:a16="http://schemas.microsoft.com/office/drawing/2014/main" id="{4035F08D-2D13-564B-B781-3E93B63CF5EF}"/>
              </a:ext>
            </a:extLst>
          </p:cNvPr>
          <p:cNvSpPr txBox="1"/>
          <p:nvPr/>
        </p:nvSpPr>
        <p:spPr>
          <a:xfrm rot="1219930">
            <a:off x="4950325" y="2820386"/>
            <a:ext cx="2082495" cy="923330"/>
          </a:xfrm>
          <a:prstGeom prst="rect">
            <a:avLst/>
          </a:prstGeom>
          <a:solidFill>
            <a:schemeClr val="accent4">
              <a:lumMod val="40000"/>
              <a:lumOff val="60000"/>
            </a:schemeClr>
          </a:solidFill>
          <a:ln>
            <a:solidFill>
              <a:schemeClr val="accent1"/>
            </a:solidFill>
          </a:ln>
        </p:spPr>
        <p:txBody>
          <a:bodyPr wrap="square" rtlCol="0">
            <a:spAutoFit/>
          </a:bodyPr>
          <a:lstStyle/>
          <a:p>
            <a:pPr algn="ctr"/>
            <a:r>
              <a:rPr lang="it-IT" dirty="0"/>
              <a:t>Segregazione orizzontale  di genere</a:t>
            </a:r>
          </a:p>
        </p:txBody>
      </p:sp>
      <p:sp>
        <p:nvSpPr>
          <p:cNvPr id="10" name="TextBox 12">
            <a:extLst>
              <a:ext uri="{FF2B5EF4-FFF2-40B4-BE49-F238E27FC236}">
                <a16:creationId xmlns:a16="http://schemas.microsoft.com/office/drawing/2014/main" id="{DF89BA6A-6BB5-5A46-89BA-5AA2A4AD2A26}"/>
              </a:ext>
            </a:extLst>
          </p:cNvPr>
          <p:cNvSpPr txBox="1"/>
          <p:nvPr/>
        </p:nvSpPr>
        <p:spPr>
          <a:xfrm>
            <a:off x="293575" y="6122036"/>
            <a:ext cx="11786885" cy="646331"/>
          </a:xfrm>
          <a:prstGeom prst="rect">
            <a:avLst/>
          </a:prstGeom>
          <a:solidFill>
            <a:schemeClr val="accent1">
              <a:lumMod val="40000"/>
              <a:lumOff val="60000"/>
            </a:schemeClr>
          </a:solidFill>
          <a:ln>
            <a:solidFill>
              <a:schemeClr val="accent1"/>
            </a:solidFill>
          </a:ln>
        </p:spPr>
        <p:txBody>
          <a:bodyPr wrap="square" rtlCol="0">
            <a:spAutoFit/>
          </a:bodyPr>
          <a:lstStyle/>
          <a:p>
            <a:r>
              <a:rPr lang="it-IT" b="1" dirty="0"/>
              <a:t>La % di laureate è maggiore di quella delle iscritte  </a:t>
            </a:r>
            <a:r>
              <a:rPr lang="it-IT" b="1" dirty="0">
                <a:sym typeface="Wingdings" pitchFamily="2" charset="2"/>
              </a:rPr>
              <a:t>  un maggior numero di donne conclude il percorso universitario rispetto agli uomini (</a:t>
            </a:r>
            <a:r>
              <a:rPr lang="it-IT" sz="1600" b="1" dirty="0">
                <a:sym typeface="Wingdings" pitchFamily="2" charset="2"/>
              </a:rPr>
              <a:t>Report MIUR 2019--Le carriere femminili in ambito accademico</a:t>
            </a:r>
            <a:r>
              <a:rPr lang="it-IT" b="1" dirty="0">
                <a:sym typeface="Wingdings" pitchFamily="2" charset="2"/>
              </a:rPr>
              <a:t>)</a:t>
            </a:r>
            <a:endParaRPr lang="it-IT" b="1" dirty="0"/>
          </a:p>
        </p:txBody>
      </p:sp>
      <p:sp>
        <p:nvSpPr>
          <p:cNvPr id="11" name="CasellaDiTesto 10">
            <a:extLst>
              <a:ext uri="{FF2B5EF4-FFF2-40B4-BE49-F238E27FC236}">
                <a16:creationId xmlns:a16="http://schemas.microsoft.com/office/drawing/2014/main" id="{DA10E4CF-7EE3-7F4C-BC08-3E14F3E28DF9}"/>
              </a:ext>
            </a:extLst>
          </p:cNvPr>
          <p:cNvSpPr txBox="1"/>
          <p:nvPr/>
        </p:nvSpPr>
        <p:spPr>
          <a:xfrm>
            <a:off x="3870595" y="798163"/>
            <a:ext cx="1769567" cy="523220"/>
          </a:xfrm>
          <a:prstGeom prst="rect">
            <a:avLst/>
          </a:prstGeom>
          <a:noFill/>
          <a:ln>
            <a:solidFill>
              <a:schemeClr val="accent1"/>
            </a:solidFill>
          </a:ln>
        </p:spPr>
        <p:txBody>
          <a:bodyPr wrap="square" rtlCol="0">
            <a:spAutoFit/>
          </a:bodyPr>
          <a:lstStyle/>
          <a:p>
            <a:r>
              <a:rPr lang="it-IT" sz="1400" b="1" dirty="0"/>
              <a:t>Fenomeno di femminilizzazione</a:t>
            </a:r>
          </a:p>
        </p:txBody>
      </p:sp>
      <p:cxnSp>
        <p:nvCxnSpPr>
          <p:cNvPr id="12" name="Connettore 2 11">
            <a:extLst>
              <a:ext uri="{FF2B5EF4-FFF2-40B4-BE49-F238E27FC236}">
                <a16:creationId xmlns:a16="http://schemas.microsoft.com/office/drawing/2014/main" id="{2DE0EE2A-F9E9-9449-B31A-856D454D16D4}"/>
              </a:ext>
            </a:extLst>
          </p:cNvPr>
          <p:cNvCxnSpPr>
            <a:cxnSpLocks/>
          </p:cNvCxnSpPr>
          <p:nvPr/>
        </p:nvCxnSpPr>
        <p:spPr>
          <a:xfrm flipH="1">
            <a:off x="3323739" y="1059773"/>
            <a:ext cx="546856" cy="3826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4">
            <a:extLst>
              <a:ext uri="{FF2B5EF4-FFF2-40B4-BE49-F238E27FC236}">
                <a16:creationId xmlns:a16="http://schemas.microsoft.com/office/drawing/2014/main" id="{A7BFCF3A-ADC2-214B-BF36-7A8A3978E99B}"/>
              </a:ext>
            </a:extLst>
          </p:cNvPr>
          <p:cNvCxnSpPr>
            <a:cxnSpLocks/>
          </p:cNvCxnSpPr>
          <p:nvPr/>
        </p:nvCxnSpPr>
        <p:spPr>
          <a:xfrm flipH="1">
            <a:off x="9213569" y="2104755"/>
            <a:ext cx="546856" cy="3826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nettore 2 15">
            <a:extLst>
              <a:ext uri="{FF2B5EF4-FFF2-40B4-BE49-F238E27FC236}">
                <a16:creationId xmlns:a16="http://schemas.microsoft.com/office/drawing/2014/main" id="{B9BE4607-6015-614F-BF32-C3DA9C923632}"/>
              </a:ext>
            </a:extLst>
          </p:cNvPr>
          <p:cNvCxnSpPr>
            <a:cxnSpLocks/>
          </p:cNvCxnSpPr>
          <p:nvPr/>
        </p:nvCxnSpPr>
        <p:spPr>
          <a:xfrm flipH="1">
            <a:off x="9274002" y="2257155"/>
            <a:ext cx="638823" cy="8674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1336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8FCE36B5-6767-7A48-A5F2-BD5F31045031}"/>
              </a:ext>
            </a:extLst>
          </p:cNvPr>
          <p:cNvSpPr txBox="1">
            <a:spLocks/>
          </p:cNvSpPr>
          <p:nvPr/>
        </p:nvSpPr>
        <p:spPr>
          <a:xfrm>
            <a:off x="0" y="1"/>
            <a:ext cx="12192000" cy="812800"/>
          </a:xfrm>
          <a:prstGeom prst="rect">
            <a:avLst/>
          </a:prstGeom>
          <a:solidFill>
            <a:srgbClr val="FFC00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it-IT" sz="4000" dirty="0"/>
            </a:br>
            <a:r>
              <a:rPr lang="it-IT" dirty="0">
                <a:latin typeface="Brush Script MT" panose="03060802040406070304" pitchFamily="66" charset="-122"/>
                <a:ea typeface="Brush Script MT" panose="03060802040406070304" pitchFamily="66" charset="-122"/>
                <a:cs typeface="Brush Script MT" panose="03060802040406070304" pitchFamily="66" charset="-122"/>
              </a:rPr>
              <a:t>Mondo accademico e della ricerca</a:t>
            </a:r>
            <a:br>
              <a:rPr lang="it-IT" sz="4000" dirty="0"/>
            </a:br>
            <a:endParaRPr lang="en-GB" sz="4000" dirty="0"/>
          </a:p>
        </p:txBody>
      </p:sp>
      <p:grpSp>
        <p:nvGrpSpPr>
          <p:cNvPr id="12" name="Gruppo 11">
            <a:extLst>
              <a:ext uri="{FF2B5EF4-FFF2-40B4-BE49-F238E27FC236}">
                <a16:creationId xmlns:a16="http://schemas.microsoft.com/office/drawing/2014/main" id="{7D2EB59D-C536-3E41-8BE0-740A26AF5BEC}"/>
              </a:ext>
            </a:extLst>
          </p:cNvPr>
          <p:cNvGrpSpPr/>
          <p:nvPr/>
        </p:nvGrpSpPr>
        <p:grpSpPr>
          <a:xfrm>
            <a:off x="289367" y="1215078"/>
            <a:ext cx="12327755" cy="5008846"/>
            <a:chOff x="187818" y="2800196"/>
            <a:chExt cx="12151511" cy="3946804"/>
          </a:xfrm>
        </p:grpSpPr>
        <p:grpSp>
          <p:nvGrpSpPr>
            <p:cNvPr id="13" name="Gruppo 12">
              <a:extLst>
                <a:ext uri="{FF2B5EF4-FFF2-40B4-BE49-F238E27FC236}">
                  <a16:creationId xmlns:a16="http://schemas.microsoft.com/office/drawing/2014/main" id="{56884082-E96A-4747-B0DA-D8F0ED4A062F}"/>
                </a:ext>
              </a:extLst>
            </p:cNvPr>
            <p:cNvGrpSpPr/>
            <p:nvPr/>
          </p:nvGrpSpPr>
          <p:grpSpPr>
            <a:xfrm>
              <a:off x="187818" y="2800196"/>
              <a:ext cx="12151511" cy="3946804"/>
              <a:chOff x="96378" y="2788766"/>
              <a:chExt cx="12151511" cy="3946804"/>
            </a:xfrm>
          </p:grpSpPr>
          <p:pic>
            <p:nvPicPr>
              <p:cNvPr id="16" name="Immagine 15">
                <a:extLst>
                  <a:ext uri="{FF2B5EF4-FFF2-40B4-BE49-F238E27FC236}">
                    <a16:creationId xmlns:a16="http://schemas.microsoft.com/office/drawing/2014/main" id="{DCEF9B94-FBF2-1D48-89D1-F7C049DB1EAA}"/>
                  </a:ext>
                </a:extLst>
              </p:cNvPr>
              <p:cNvPicPr>
                <a:picLocks noChangeAspect="1"/>
              </p:cNvPicPr>
              <p:nvPr/>
            </p:nvPicPr>
            <p:blipFill>
              <a:blip r:embed="rId3"/>
              <a:stretch>
                <a:fillRect/>
              </a:stretch>
            </p:blipFill>
            <p:spPr>
              <a:xfrm>
                <a:off x="96378" y="3337043"/>
                <a:ext cx="5097791" cy="3398527"/>
              </a:xfrm>
              <a:prstGeom prst="rect">
                <a:avLst/>
              </a:prstGeom>
            </p:spPr>
          </p:pic>
          <p:pic>
            <p:nvPicPr>
              <p:cNvPr id="17" name="Immagine 16">
                <a:extLst>
                  <a:ext uri="{FF2B5EF4-FFF2-40B4-BE49-F238E27FC236}">
                    <a16:creationId xmlns:a16="http://schemas.microsoft.com/office/drawing/2014/main" id="{3648F20D-656E-5640-BD63-E52D2CD1803F}"/>
                  </a:ext>
                </a:extLst>
              </p:cNvPr>
              <p:cNvPicPr>
                <a:picLocks noChangeAspect="1"/>
              </p:cNvPicPr>
              <p:nvPr/>
            </p:nvPicPr>
            <p:blipFill>
              <a:blip r:embed="rId4"/>
              <a:stretch>
                <a:fillRect/>
              </a:stretch>
            </p:blipFill>
            <p:spPr>
              <a:xfrm>
                <a:off x="5687833" y="3626853"/>
                <a:ext cx="5935417" cy="2970816"/>
              </a:xfrm>
              <a:prstGeom prst="rect">
                <a:avLst/>
              </a:prstGeom>
            </p:spPr>
          </p:pic>
          <p:sp>
            <p:nvSpPr>
              <p:cNvPr id="18" name="CasellaDiTesto 17">
                <a:extLst>
                  <a:ext uri="{FF2B5EF4-FFF2-40B4-BE49-F238E27FC236}">
                    <a16:creationId xmlns:a16="http://schemas.microsoft.com/office/drawing/2014/main" id="{E946A58E-1CF9-0B48-8397-5FD51E68F69F}"/>
                  </a:ext>
                </a:extLst>
              </p:cNvPr>
              <p:cNvSpPr txBox="1"/>
              <p:nvPr/>
            </p:nvSpPr>
            <p:spPr>
              <a:xfrm>
                <a:off x="6148747" y="3396020"/>
                <a:ext cx="6099142" cy="461665"/>
              </a:xfrm>
              <a:prstGeom prst="rect">
                <a:avLst/>
              </a:prstGeom>
              <a:solidFill>
                <a:schemeClr val="bg1"/>
              </a:solidFill>
            </p:spPr>
            <p:txBody>
              <a:bodyPr wrap="square">
                <a:spAutoFit/>
              </a:bodyPr>
              <a:lstStyle/>
              <a:p>
                <a:r>
                  <a:rPr lang="it-IT" sz="1200" dirty="0" err="1">
                    <a:effectLst/>
                    <a:latin typeface="Helvetica" pitchFamily="2" charset="0"/>
                  </a:rPr>
                  <a:t>Proportion</a:t>
                </a:r>
                <a:r>
                  <a:rPr lang="it-IT" sz="1200" dirty="0">
                    <a:effectLst/>
                    <a:latin typeface="Helvetica" pitchFamily="2" charset="0"/>
                  </a:rPr>
                  <a:t> (%) of men and women in a </a:t>
                </a:r>
                <a:r>
                  <a:rPr lang="it-IT" sz="1200" dirty="0" err="1">
                    <a:effectLst/>
                    <a:latin typeface="Helvetica" pitchFamily="2" charset="0"/>
                  </a:rPr>
                  <a:t>typical</a:t>
                </a:r>
                <a:r>
                  <a:rPr lang="it-IT" sz="1200" dirty="0">
                    <a:effectLst/>
                    <a:latin typeface="Helvetica" pitchFamily="2" charset="0"/>
                  </a:rPr>
                  <a:t> </a:t>
                </a:r>
                <a:r>
                  <a:rPr lang="it-IT" sz="1200" dirty="0" err="1">
                    <a:effectLst/>
                    <a:latin typeface="Helvetica" pitchFamily="2" charset="0"/>
                  </a:rPr>
                  <a:t>academic</a:t>
                </a:r>
                <a:r>
                  <a:rPr lang="it-IT" sz="1200" dirty="0">
                    <a:effectLst/>
                    <a:latin typeface="Helvetica" pitchFamily="2" charset="0"/>
                  </a:rPr>
                  <a:t> career in science</a:t>
                </a:r>
              </a:p>
              <a:p>
                <a:r>
                  <a:rPr lang="it-IT" sz="1200" dirty="0">
                    <a:effectLst/>
                    <a:latin typeface="Helvetica" pitchFamily="2" charset="0"/>
                  </a:rPr>
                  <a:t>and engineering, </a:t>
                </a:r>
                <a:r>
                  <a:rPr lang="it-IT" sz="1200" dirty="0" err="1">
                    <a:effectLst/>
                    <a:latin typeface="Helvetica" pitchFamily="2" charset="0"/>
                  </a:rPr>
                  <a:t>students</a:t>
                </a:r>
                <a:r>
                  <a:rPr lang="it-IT" sz="1200" dirty="0">
                    <a:effectLst/>
                    <a:latin typeface="Helvetica" pitchFamily="2" charset="0"/>
                  </a:rPr>
                  <a:t> and </a:t>
                </a:r>
                <a:r>
                  <a:rPr lang="it-IT" sz="1200" dirty="0" err="1">
                    <a:effectLst/>
                    <a:latin typeface="Helvetica" pitchFamily="2" charset="0"/>
                  </a:rPr>
                  <a:t>academic</a:t>
                </a:r>
                <a:r>
                  <a:rPr lang="it-IT" sz="1200" dirty="0">
                    <a:effectLst/>
                    <a:latin typeface="Helvetica" pitchFamily="2" charset="0"/>
                  </a:rPr>
                  <a:t> staff, EU-27 &amp; EU-28, 2015-2018</a:t>
                </a:r>
              </a:p>
            </p:txBody>
          </p:sp>
          <p:sp>
            <p:nvSpPr>
              <p:cNvPr id="19" name="CasellaDiTesto 18">
                <a:extLst>
                  <a:ext uri="{FF2B5EF4-FFF2-40B4-BE49-F238E27FC236}">
                    <a16:creationId xmlns:a16="http://schemas.microsoft.com/office/drawing/2014/main" id="{CF8DE8D7-0E68-CF41-AD56-BD01587BA987}"/>
                  </a:ext>
                </a:extLst>
              </p:cNvPr>
              <p:cNvSpPr txBox="1"/>
              <p:nvPr/>
            </p:nvSpPr>
            <p:spPr>
              <a:xfrm>
                <a:off x="2071973" y="2788766"/>
                <a:ext cx="3673351" cy="295242"/>
              </a:xfrm>
              <a:prstGeom prst="rect">
                <a:avLst/>
              </a:prstGeom>
              <a:solidFill>
                <a:schemeClr val="accent4">
                  <a:lumMod val="60000"/>
                  <a:lumOff val="40000"/>
                </a:schemeClr>
              </a:solidFill>
            </p:spPr>
            <p:txBody>
              <a:bodyPr wrap="square">
                <a:spAutoFit/>
              </a:bodyPr>
              <a:lstStyle/>
              <a:p>
                <a:r>
                  <a:rPr lang="it-IT" dirty="0"/>
                  <a:t>Segregazione verticale</a:t>
                </a:r>
              </a:p>
            </p:txBody>
          </p:sp>
        </p:grpSp>
        <p:sp>
          <p:nvSpPr>
            <p:cNvPr id="14" name="CasellaDiTesto 13">
              <a:extLst>
                <a:ext uri="{FF2B5EF4-FFF2-40B4-BE49-F238E27FC236}">
                  <a16:creationId xmlns:a16="http://schemas.microsoft.com/office/drawing/2014/main" id="{8ADA52A4-0306-0D4B-BAC3-63F4AFBA214B}"/>
                </a:ext>
              </a:extLst>
            </p:cNvPr>
            <p:cNvSpPr txBox="1"/>
            <p:nvPr/>
          </p:nvSpPr>
          <p:spPr>
            <a:xfrm>
              <a:off x="391250" y="3444999"/>
              <a:ext cx="5157566" cy="523220"/>
            </a:xfrm>
            <a:prstGeom prst="rect">
              <a:avLst/>
            </a:prstGeom>
            <a:solidFill>
              <a:schemeClr val="bg1"/>
            </a:solidFill>
          </p:spPr>
          <p:txBody>
            <a:bodyPr wrap="none" rtlCol="0">
              <a:spAutoFit/>
            </a:bodyPr>
            <a:lstStyle/>
            <a:p>
              <a:pPr algn="ctr"/>
              <a:r>
                <a:rPr lang="it-IT" sz="1400" dirty="0"/>
                <a:t>Proporzione (%) di uomini e donne in una tipica carriera accademica</a:t>
              </a:r>
            </a:p>
            <a:p>
              <a:pPr algn="ctr"/>
              <a:r>
                <a:rPr lang="it-IT" sz="1400" dirty="0"/>
                <a:t>2015-2018</a:t>
              </a:r>
            </a:p>
          </p:txBody>
        </p:sp>
        <p:sp>
          <p:nvSpPr>
            <p:cNvPr id="15" name="CasellaDiTesto 14">
              <a:extLst>
                <a:ext uri="{FF2B5EF4-FFF2-40B4-BE49-F238E27FC236}">
                  <a16:creationId xmlns:a16="http://schemas.microsoft.com/office/drawing/2014/main" id="{C1DF5EC6-FC6C-994B-AC01-604B0FDDC767}"/>
                </a:ext>
              </a:extLst>
            </p:cNvPr>
            <p:cNvSpPr txBox="1"/>
            <p:nvPr/>
          </p:nvSpPr>
          <p:spPr>
            <a:xfrm>
              <a:off x="5958202" y="3348473"/>
              <a:ext cx="5756489" cy="523220"/>
            </a:xfrm>
            <a:prstGeom prst="rect">
              <a:avLst/>
            </a:prstGeom>
            <a:solidFill>
              <a:schemeClr val="bg1"/>
            </a:solidFill>
          </p:spPr>
          <p:txBody>
            <a:bodyPr wrap="square" rtlCol="0">
              <a:spAutoFit/>
            </a:bodyPr>
            <a:lstStyle/>
            <a:p>
              <a:pPr algn="ctr"/>
              <a:r>
                <a:rPr lang="it-IT" sz="1400" dirty="0"/>
                <a:t>Proporzione (%) di uomini e donne in una tipica carriera accademica in scienze e ingegnerie, 2015-2018</a:t>
              </a:r>
            </a:p>
          </p:txBody>
        </p:sp>
      </p:grpSp>
      <p:sp>
        <p:nvSpPr>
          <p:cNvPr id="20" name="Segnaposto numero diapositiva 19">
            <a:extLst>
              <a:ext uri="{FF2B5EF4-FFF2-40B4-BE49-F238E27FC236}">
                <a16:creationId xmlns:a16="http://schemas.microsoft.com/office/drawing/2014/main" id="{B37B9845-556F-754F-B2AF-BFE93497BDF2}"/>
              </a:ext>
            </a:extLst>
          </p:cNvPr>
          <p:cNvSpPr>
            <a:spLocks noGrp="1"/>
          </p:cNvSpPr>
          <p:nvPr>
            <p:ph type="sldNum" sz="quarter" idx="12"/>
          </p:nvPr>
        </p:nvSpPr>
        <p:spPr/>
        <p:txBody>
          <a:bodyPr/>
          <a:lstStyle/>
          <a:p>
            <a:fld id="{D3DB5FD3-EB4E-EC4F-8F68-D06EFEBABFB9}" type="slidenum">
              <a:rPr lang="en-GB" smtClean="0"/>
              <a:t>15</a:t>
            </a:fld>
            <a:endParaRPr lang="en-GB"/>
          </a:p>
        </p:txBody>
      </p:sp>
      <p:sp>
        <p:nvSpPr>
          <p:cNvPr id="21" name="CasellaDiTesto 20">
            <a:extLst>
              <a:ext uri="{FF2B5EF4-FFF2-40B4-BE49-F238E27FC236}">
                <a16:creationId xmlns:a16="http://schemas.microsoft.com/office/drawing/2014/main" id="{8417C793-0288-EF49-8D84-2CBFC6553204}"/>
              </a:ext>
            </a:extLst>
          </p:cNvPr>
          <p:cNvSpPr txBox="1"/>
          <p:nvPr/>
        </p:nvSpPr>
        <p:spPr>
          <a:xfrm>
            <a:off x="9455060" y="996080"/>
            <a:ext cx="2470347" cy="369332"/>
          </a:xfrm>
          <a:prstGeom prst="rect">
            <a:avLst/>
          </a:prstGeom>
          <a:solidFill>
            <a:schemeClr val="accent6">
              <a:lumMod val="60000"/>
              <a:lumOff val="40000"/>
            </a:schemeClr>
          </a:solidFill>
        </p:spPr>
        <p:txBody>
          <a:bodyPr wrap="square">
            <a:spAutoFit/>
          </a:bodyPr>
          <a:lstStyle/>
          <a:p>
            <a:pPr algn="l"/>
            <a:r>
              <a:rPr lang="it-IT" b="1" i="0" u="none" strike="noStrike" dirty="0" err="1">
                <a:solidFill>
                  <a:srgbClr val="112250"/>
                </a:solidFill>
                <a:effectLst/>
                <a:latin typeface="Lucida Grande" panose="020B0600040502020204" pitchFamily="34" charset="0"/>
              </a:rPr>
              <a:t>She</a:t>
            </a:r>
            <a:r>
              <a:rPr lang="it-IT" b="1" i="0" u="none" strike="noStrike" dirty="0">
                <a:solidFill>
                  <a:srgbClr val="112250"/>
                </a:solidFill>
                <a:effectLst/>
                <a:latin typeface="Lucida Grande" panose="020B0600040502020204" pitchFamily="34" charset="0"/>
              </a:rPr>
              <a:t> </a:t>
            </a:r>
            <a:r>
              <a:rPr lang="it-IT" b="1" i="0" u="none" strike="noStrike" dirty="0" err="1">
                <a:solidFill>
                  <a:srgbClr val="112250"/>
                </a:solidFill>
                <a:effectLst/>
                <a:latin typeface="Lucida Grande" panose="020B0600040502020204" pitchFamily="34" charset="0"/>
              </a:rPr>
              <a:t>figures</a:t>
            </a:r>
            <a:r>
              <a:rPr lang="it-IT" b="1" i="0" u="none" strike="noStrike" dirty="0">
                <a:solidFill>
                  <a:srgbClr val="112250"/>
                </a:solidFill>
                <a:effectLst/>
                <a:latin typeface="Lucida Grande" panose="020B0600040502020204" pitchFamily="34" charset="0"/>
              </a:rPr>
              <a:t> 2021</a:t>
            </a:r>
          </a:p>
        </p:txBody>
      </p:sp>
    </p:spTree>
    <p:extLst>
      <p:ext uri="{BB962C8B-B14F-4D97-AF65-F5344CB8AC3E}">
        <p14:creationId xmlns:p14="http://schemas.microsoft.com/office/powerpoint/2010/main" val="2624027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19A6A-BD26-BB47-A3CD-87DCD91E9E3F}"/>
              </a:ext>
            </a:extLst>
          </p:cNvPr>
          <p:cNvSpPr>
            <a:spLocks noGrp="1"/>
          </p:cNvSpPr>
          <p:nvPr>
            <p:ph type="title"/>
          </p:nvPr>
        </p:nvSpPr>
        <p:spPr>
          <a:xfrm>
            <a:off x="0" y="1"/>
            <a:ext cx="12192000" cy="798022"/>
          </a:xfrm>
          <a:solidFill>
            <a:srgbClr val="FFC000"/>
          </a:solidFill>
        </p:spPr>
        <p:txBody>
          <a:bodyPr>
            <a:normAutofit/>
          </a:bodyPr>
          <a:lstStyle/>
          <a:p>
            <a:pPr algn="ctr"/>
            <a:r>
              <a:rPr lang="it-IT" sz="3200" dirty="0">
                <a:solidFill>
                  <a:schemeClr val="tx1"/>
                </a:solidFill>
                <a:latin typeface="+mn-lt"/>
                <a:ea typeface="Brush Script MT" panose="03060802040406070304" pitchFamily="66" charset="-122"/>
                <a:cs typeface="Brush Script MT" panose="03060802040406070304" pitchFamily="66" charset="-122"/>
              </a:rPr>
              <a:t>I percorsi nell’università (Italia) </a:t>
            </a:r>
          </a:p>
        </p:txBody>
      </p:sp>
      <p:pic>
        <p:nvPicPr>
          <p:cNvPr id="6" name="Content Placeholder 5">
            <a:extLst>
              <a:ext uri="{FF2B5EF4-FFF2-40B4-BE49-F238E27FC236}">
                <a16:creationId xmlns:a16="http://schemas.microsoft.com/office/drawing/2014/main" id="{0DBC5D57-DB17-9546-9D6D-5433ED61D3C7}"/>
              </a:ext>
            </a:extLst>
          </p:cNvPr>
          <p:cNvPicPr>
            <a:picLocks noGrp="1" noChangeAspect="1"/>
          </p:cNvPicPr>
          <p:nvPr>
            <p:ph idx="1"/>
          </p:nvPr>
        </p:nvPicPr>
        <p:blipFill>
          <a:blip r:embed="rId2"/>
          <a:stretch>
            <a:fillRect/>
          </a:stretch>
        </p:blipFill>
        <p:spPr>
          <a:xfrm>
            <a:off x="1892794" y="1218026"/>
            <a:ext cx="10116326" cy="5003579"/>
          </a:xfrm>
        </p:spPr>
      </p:pic>
      <p:sp>
        <p:nvSpPr>
          <p:cNvPr id="4" name="Slide Number Placeholder 3">
            <a:extLst>
              <a:ext uri="{FF2B5EF4-FFF2-40B4-BE49-F238E27FC236}">
                <a16:creationId xmlns:a16="http://schemas.microsoft.com/office/drawing/2014/main" id="{03F80A8C-5C6D-DC4B-B176-01CD8AAEC912}"/>
              </a:ext>
            </a:extLst>
          </p:cNvPr>
          <p:cNvSpPr>
            <a:spLocks noGrp="1"/>
          </p:cNvSpPr>
          <p:nvPr>
            <p:ph type="sldNum" sz="quarter" idx="12"/>
          </p:nvPr>
        </p:nvSpPr>
        <p:spPr/>
        <p:txBody>
          <a:bodyPr/>
          <a:lstStyle/>
          <a:p>
            <a:fld id="{F14BD807-3796-8746-A067-2956042D29A6}" type="slidenum">
              <a:rPr lang="it-IT" smtClean="0"/>
              <a:t>16</a:t>
            </a:fld>
            <a:endParaRPr lang="it-IT"/>
          </a:p>
        </p:txBody>
      </p:sp>
      <p:sp>
        <p:nvSpPr>
          <p:cNvPr id="7" name="TextBox 6">
            <a:extLst>
              <a:ext uri="{FF2B5EF4-FFF2-40B4-BE49-F238E27FC236}">
                <a16:creationId xmlns:a16="http://schemas.microsoft.com/office/drawing/2014/main" id="{CDFDC990-E5A7-374B-85E9-C431A0C24478}"/>
              </a:ext>
            </a:extLst>
          </p:cNvPr>
          <p:cNvSpPr txBox="1"/>
          <p:nvPr/>
        </p:nvSpPr>
        <p:spPr>
          <a:xfrm>
            <a:off x="89426" y="6149364"/>
            <a:ext cx="12013145" cy="307777"/>
          </a:xfrm>
          <a:prstGeom prst="rect">
            <a:avLst/>
          </a:prstGeom>
          <a:noFill/>
          <a:ln>
            <a:solidFill>
              <a:schemeClr val="accent1"/>
            </a:solidFill>
          </a:ln>
        </p:spPr>
        <p:txBody>
          <a:bodyPr wrap="square" rtlCol="0">
            <a:spAutoFit/>
          </a:bodyPr>
          <a:lstStyle/>
          <a:p>
            <a:r>
              <a:rPr lang="it-IT" sz="1400" dirty="0"/>
              <a:t>AR: assegno di ricerca, RTDA: </a:t>
            </a:r>
            <a:r>
              <a:rPr lang="it-IT" sz="1400" dirty="0" err="1"/>
              <a:t>ricerc</a:t>
            </a:r>
            <a:r>
              <a:rPr lang="it-IT" sz="1400" dirty="0"/>
              <a:t>. a tempo determinato, RTDB: </a:t>
            </a:r>
            <a:r>
              <a:rPr lang="it-IT" sz="1400" dirty="0" err="1"/>
              <a:t>ricerc</a:t>
            </a:r>
            <a:r>
              <a:rPr lang="it-IT" sz="1400" dirty="0"/>
              <a:t>. a tempo determinato di II livello, PA: prof. associato, PO: prof. ordinario </a:t>
            </a:r>
          </a:p>
        </p:txBody>
      </p:sp>
      <p:sp>
        <p:nvSpPr>
          <p:cNvPr id="8" name="TextBox 7">
            <a:extLst>
              <a:ext uri="{FF2B5EF4-FFF2-40B4-BE49-F238E27FC236}">
                <a16:creationId xmlns:a16="http://schemas.microsoft.com/office/drawing/2014/main" id="{24EE5E03-89F9-7242-9332-09041781B902}"/>
              </a:ext>
            </a:extLst>
          </p:cNvPr>
          <p:cNvSpPr txBox="1"/>
          <p:nvPr/>
        </p:nvSpPr>
        <p:spPr>
          <a:xfrm>
            <a:off x="1158371" y="852448"/>
            <a:ext cx="10195429" cy="461665"/>
          </a:xfrm>
          <a:prstGeom prst="rect">
            <a:avLst/>
          </a:prstGeom>
          <a:noFill/>
        </p:spPr>
        <p:txBody>
          <a:bodyPr wrap="square" rtlCol="0">
            <a:spAutoFit/>
          </a:bodyPr>
          <a:lstStyle/>
          <a:p>
            <a:r>
              <a:rPr lang="it-IT" sz="2400" dirty="0">
                <a:latin typeface="Baskerville" panose="02020502070401020303" pitchFamily="18" charset="0"/>
              </a:rPr>
              <a:t>Proporzione di donne in funzione della carriera scientifica e delle discipline**</a:t>
            </a:r>
          </a:p>
        </p:txBody>
      </p:sp>
      <p:sp>
        <p:nvSpPr>
          <p:cNvPr id="9" name="TextBox 8">
            <a:extLst>
              <a:ext uri="{FF2B5EF4-FFF2-40B4-BE49-F238E27FC236}">
                <a16:creationId xmlns:a16="http://schemas.microsoft.com/office/drawing/2014/main" id="{F85EE9E7-9E71-5149-97D4-50453E193C62}"/>
              </a:ext>
            </a:extLst>
          </p:cNvPr>
          <p:cNvSpPr txBox="1"/>
          <p:nvPr/>
        </p:nvSpPr>
        <p:spPr>
          <a:xfrm>
            <a:off x="89427" y="6472331"/>
            <a:ext cx="12013145" cy="307777"/>
          </a:xfrm>
          <a:prstGeom prst="rect">
            <a:avLst/>
          </a:prstGeom>
          <a:noFill/>
          <a:ln>
            <a:solidFill>
              <a:schemeClr val="accent1"/>
            </a:solidFill>
          </a:ln>
        </p:spPr>
        <p:txBody>
          <a:bodyPr wrap="square" rtlCol="0">
            <a:spAutoFit/>
          </a:bodyPr>
          <a:lstStyle/>
          <a:p>
            <a:r>
              <a:rPr lang="it-IT" sz="1400" dirty="0"/>
              <a:t>** </a:t>
            </a:r>
            <a:r>
              <a:rPr lang="it-IT" sz="1400" i="1" dirty="0"/>
              <a:t>Ilenia </a:t>
            </a:r>
            <a:r>
              <a:rPr lang="it-IT" sz="1400" i="1" dirty="0" err="1"/>
              <a:t>Picardi</a:t>
            </a:r>
            <a:r>
              <a:rPr lang="it-IT" sz="1400" i="1" dirty="0"/>
              <a:t>- The Glass Door of Academia: </a:t>
            </a:r>
            <a:r>
              <a:rPr lang="it-IT" sz="1400" i="1" dirty="0" err="1"/>
              <a:t>Unveiling</a:t>
            </a:r>
            <a:r>
              <a:rPr lang="it-IT" sz="1400" i="1" dirty="0"/>
              <a:t> New </a:t>
            </a:r>
            <a:r>
              <a:rPr lang="it-IT" sz="1400" i="1" dirty="0" err="1"/>
              <a:t>Gendered</a:t>
            </a:r>
            <a:r>
              <a:rPr lang="it-IT" sz="1400" i="1" dirty="0"/>
              <a:t> </a:t>
            </a:r>
            <a:r>
              <a:rPr lang="it-IT" sz="1400" i="1" dirty="0" err="1"/>
              <a:t>Bias</a:t>
            </a:r>
            <a:r>
              <a:rPr lang="it-IT" sz="1400" i="1" dirty="0"/>
              <a:t> in </a:t>
            </a:r>
            <a:r>
              <a:rPr lang="it-IT" sz="1400" i="1" dirty="0" err="1"/>
              <a:t>Academic</a:t>
            </a:r>
            <a:r>
              <a:rPr lang="it-IT" sz="1400" i="1" dirty="0"/>
              <a:t> </a:t>
            </a:r>
            <a:r>
              <a:rPr lang="it-IT" sz="1400" i="1" dirty="0" err="1"/>
              <a:t>Recruitment</a:t>
            </a:r>
            <a:r>
              <a:rPr lang="it-IT" sz="1400" i="1" dirty="0"/>
              <a:t> (2019)</a:t>
            </a:r>
          </a:p>
        </p:txBody>
      </p:sp>
      <p:sp>
        <p:nvSpPr>
          <p:cNvPr id="10" name="TextBox 9">
            <a:extLst>
              <a:ext uri="{FF2B5EF4-FFF2-40B4-BE49-F238E27FC236}">
                <a16:creationId xmlns:a16="http://schemas.microsoft.com/office/drawing/2014/main" id="{CB2ADFE4-6D41-8B4A-A0A8-34830ADEA1EE}"/>
              </a:ext>
            </a:extLst>
          </p:cNvPr>
          <p:cNvSpPr txBox="1"/>
          <p:nvPr/>
        </p:nvSpPr>
        <p:spPr>
          <a:xfrm rot="19911918">
            <a:off x="460788" y="2246024"/>
            <a:ext cx="1493783" cy="646331"/>
          </a:xfrm>
          <a:prstGeom prst="rect">
            <a:avLst/>
          </a:prstGeom>
          <a:solidFill>
            <a:schemeClr val="accent4">
              <a:lumMod val="40000"/>
              <a:lumOff val="60000"/>
            </a:schemeClr>
          </a:solidFill>
          <a:ln>
            <a:solidFill>
              <a:schemeClr val="accent1"/>
            </a:solidFill>
          </a:ln>
        </p:spPr>
        <p:txBody>
          <a:bodyPr wrap="square" rtlCol="0">
            <a:spAutoFit/>
          </a:bodyPr>
          <a:lstStyle/>
          <a:p>
            <a:r>
              <a:rPr lang="it-IT" dirty="0">
                <a:latin typeface="Baskerville" panose="02020502070401020303" pitchFamily="18" charset="0"/>
              </a:rPr>
              <a:t>Segregazione verticale </a:t>
            </a:r>
          </a:p>
        </p:txBody>
      </p:sp>
      <p:sp>
        <p:nvSpPr>
          <p:cNvPr id="14" name="TextBox 9">
            <a:extLst>
              <a:ext uri="{FF2B5EF4-FFF2-40B4-BE49-F238E27FC236}">
                <a16:creationId xmlns:a16="http://schemas.microsoft.com/office/drawing/2014/main" id="{66DFA836-01E0-0145-883E-FFF72E95B1A5}"/>
              </a:ext>
            </a:extLst>
          </p:cNvPr>
          <p:cNvSpPr txBox="1"/>
          <p:nvPr/>
        </p:nvSpPr>
        <p:spPr>
          <a:xfrm>
            <a:off x="9274002" y="4031533"/>
            <a:ext cx="1493783" cy="646331"/>
          </a:xfrm>
          <a:prstGeom prst="rect">
            <a:avLst/>
          </a:prstGeom>
          <a:solidFill>
            <a:schemeClr val="accent4">
              <a:lumMod val="40000"/>
              <a:lumOff val="60000"/>
            </a:schemeClr>
          </a:solidFill>
          <a:ln>
            <a:solidFill>
              <a:schemeClr val="accent1"/>
            </a:solidFill>
          </a:ln>
        </p:spPr>
        <p:txBody>
          <a:bodyPr wrap="square" rtlCol="0">
            <a:spAutoFit/>
          </a:bodyPr>
          <a:lstStyle/>
          <a:p>
            <a:r>
              <a:rPr lang="it-IT" dirty="0">
                <a:latin typeface="Baskerville" panose="02020502070401020303" pitchFamily="18" charset="0"/>
              </a:rPr>
              <a:t>Le donne scompaiono</a:t>
            </a:r>
          </a:p>
        </p:txBody>
      </p:sp>
      <p:sp>
        <p:nvSpPr>
          <p:cNvPr id="3" name="Freccia su 2">
            <a:extLst>
              <a:ext uri="{FF2B5EF4-FFF2-40B4-BE49-F238E27FC236}">
                <a16:creationId xmlns:a16="http://schemas.microsoft.com/office/drawing/2014/main" id="{DCC1B493-7004-7E4B-A505-0D7FD8039A6E}"/>
              </a:ext>
            </a:extLst>
          </p:cNvPr>
          <p:cNvSpPr/>
          <p:nvPr/>
        </p:nvSpPr>
        <p:spPr>
          <a:xfrm>
            <a:off x="9975273" y="3499306"/>
            <a:ext cx="249382" cy="48343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2470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4D229-1C47-9146-80D2-9C9A5E96B14A}"/>
              </a:ext>
            </a:extLst>
          </p:cNvPr>
          <p:cNvSpPr>
            <a:spLocks noGrp="1"/>
          </p:cNvSpPr>
          <p:nvPr>
            <p:ph type="title"/>
          </p:nvPr>
        </p:nvSpPr>
        <p:spPr>
          <a:xfrm>
            <a:off x="0" y="0"/>
            <a:ext cx="12191999" cy="846493"/>
          </a:xfrm>
          <a:solidFill>
            <a:srgbClr val="FFC000"/>
          </a:solidFill>
        </p:spPr>
        <p:txBody>
          <a:bodyPr>
            <a:normAutofit/>
          </a:bodyPr>
          <a:lstStyle/>
          <a:p>
            <a:pPr algn="ctr"/>
            <a:r>
              <a:rPr lang="it-IT" sz="3600" dirty="0">
                <a:solidFill>
                  <a:schemeClr val="tx1"/>
                </a:solidFill>
                <a:latin typeface="+mn-lt"/>
                <a:ea typeface="Brush Script MT" panose="03060802040406070304" pitchFamily="66" charset="-122"/>
                <a:cs typeface="Brush Script MT" panose="03060802040406070304" pitchFamily="66" charset="-122"/>
              </a:rPr>
              <a:t>Le motivazioni e le percezioni </a:t>
            </a:r>
          </a:p>
        </p:txBody>
      </p:sp>
      <p:sp>
        <p:nvSpPr>
          <p:cNvPr id="6" name="TextBox 5">
            <a:extLst>
              <a:ext uri="{FF2B5EF4-FFF2-40B4-BE49-F238E27FC236}">
                <a16:creationId xmlns:a16="http://schemas.microsoft.com/office/drawing/2014/main" id="{6B420D53-A3A1-C741-B97B-9368D8FCAD62}"/>
              </a:ext>
            </a:extLst>
          </p:cNvPr>
          <p:cNvSpPr txBox="1"/>
          <p:nvPr/>
        </p:nvSpPr>
        <p:spPr>
          <a:xfrm>
            <a:off x="293421" y="733246"/>
            <a:ext cx="11605156" cy="5693866"/>
          </a:xfrm>
          <a:prstGeom prst="rect">
            <a:avLst/>
          </a:prstGeom>
          <a:noFill/>
        </p:spPr>
        <p:txBody>
          <a:bodyPr wrap="square" rtlCol="0">
            <a:spAutoFit/>
          </a:bodyPr>
          <a:lstStyle/>
          <a:p>
            <a:r>
              <a:rPr lang="it-IT" sz="2800" dirty="0">
                <a:latin typeface="Baskerville" panose="02020502070401020303" pitchFamily="18" charset="0"/>
                <a:ea typeface="Baskerville" panose="02020502070401020303" pitchFamily="18" charset="0"/>
              </a:rPr>
              <a:t>Inizialmente le ragazze ci sono, sono più brave e più motivate. Più dei ragazzi diversificano le loro scelte</a:t>
            </a:r>
          </a:p>
          <a:p>
            <a:endParaRPr lang="it-IT" sz="2800" dirty="0">
              <a:latin typeface="Baskerville" panose="02020502070401020303" pitchFamily="18" charset="0"/>
              <a:ea typeface="Baskerville" panose="02020502070401020303" pitchFamily="18" charset="0"/>
            </a:endParaRPr>
          </a:p>
          <a:p>
            <a:r>
              <a:rPr lang="it-IT" sz="2800" dirty="0">
                <a:latin typeface="Baskerville" panose="02020502070401020303" pitchFamily="18" charset="0"/>
                <a:ea typeface="Baskerville" panose="02020502070401020303" pitchFamily="18" charset="0"/>
              </a:rPr>
              <a:t>Le donne sono in generale le reali promotrici del cambiamento sociale, portando per la prima volta la laurea in famiglia. Provengono spesso da contesti familiari meno favorevoli!!!</a:t>
            </a:r>
          </a:p>
          <a:p>
            <a:endParaRPr lang="it-IT" sz="2800" dirty="0">
              <a:latin typeface="Baskerville" panose="02020502070401020303" pitchFamily="18" charset="0"/>
              <a:ea typeface="Baskerville" panose="02020502070401020303" pitchFamily="18" charset="0"/>
            </a:endParaRPr>
          </a:p>
          <a:p>
            <a:r>
              <a:rPr lang="it-IT" sz="2800" dirty="0">
                <a:latin typeface="Baskerville" panose="02020502070401020303" pitchFamily="18" charset="0"/>
              </a:rPr>
              <a:t>Non è questione di attitudine o di interesse ma….di confidenza nelle capacità di intraprendere alcuni corsi di studio</a:t>
            </a:r>
          </a:p>
          <a:p>
            <a:endParaRPr lang="it-IT" sz="2800" dirty="0">
              <a:latin typeface="Baskerville" panose="02020502070401020303" pitchFamily="18" charset="0"/>
              <a:ea typeface="Baskerville" panose="02020502070401020303" pitchFamily="18" charset="0"/>
            </a:endParaRPr>
          </a:p>
          <a:p>
            <a:r>
              <a:rPr lang="it-IT" sz="2800" dirty="0">
                <a:latin typeface="Baskerville" panose="02020502070401020303" pitchFamily="18" charset="0"/>
                <a:ea typeface="Baskerville" panose="02020502070401020303" pitchFamily="18" charset="0"/>
              </a:rPr>
              <a:t>Ma spesso non si sentono adatte alle discipline  STEM (</a:t>
            </a:r>
            <a:r>
              <a:rPr lang="it-IT" sz="2800" i="1" dirty="0">
                <a:latin typeface="Baskerville" panose="02020502070401020303" pitchFamily="18" charset="0"/>
                <a:ea typeface="Baskerville" panose="02020502070401020303" pitchFamily="18" charset="0"/>
              </a:rPr>
              <a:t>I </a:t>
            </a:r>
            <a:r>
              <a:rPr lang="it-IT" sz="2800" i="1" dirty="0" err="1">
                <a:latin typeface="Baskerville" panose="02020502070401020303" pitchFamily="18" charset="0"/>
                <a:ea typeface="Baskerville" panose="02020502070401020303" pitchFamily="18" charset="0"/>
              </a:rPr>
              <a:t>am</a:t>
            </a:r>
            <a:r>
              <a:rPr lang="it-IT" sz="2800" i="1" dirty="0">
                <a:latin typeface="Baskerville" panose="02020502070401020303" pitchFamily="18" charset="0"/>
                <a:ea typeface="Baskerville" panose="02020502070401020303" pitchFamily="18" charset="0"/>
              </a:rPr>
              <a:t> </a:t>
            </a:r>
            <a:r>
              <a:rPr lang="it-IT" sz="2800" i="1" dirty="0" err="1">
                <a:latin typeface="Baskerville" panose="02020502070401020303" pitchFamily="18" charset="0"/>
                <a:ea typeface="Baskerville" panose="02020502070401020303" pitchFamily="18" charset="0"/>
              </a:rPr>
              <a:t>not</a:t>
            </a:r>
            <a:r>
              <a:rPr lang="it-IT" sz="2800" i="1" dirty="0">
                <a:latin typeface="Baskerville" panose="02020502070401020303" pitchFamily="18" charset="0"/>
                <a:ea typeface="Baskerville" panose="02020502070401020303" pitchFamily="18" charset="0"/>
              </a:rPr>
              <a:t> </a:t>
            </a:r>
            <a:r>
              <a:rPr lang="it-IT" sz="2800" i="1" dirty="0" err="1">
                <a:latin typeface="Baskerville" panose="02020502070401020303" pitchFamily="18" charset="0"/>
                <a:ea typeface="Baskerville" panose="02020502070401020303" pitchFamily="18" charset="0"/>
              </a:rPr>
              <a:t>talented</a:t>
            </a:r>
            <a:r>
              <a:rPr lang="it-IT" sz="2800" dirty="0">
                <a:latin typeface="Baskerville" panose="02020502070401020303" pitchFamily="18" charset="0"/>
                <a:ea typeface="Baskerville" panose="02020502070401020303" pitchFamily="18" charset="0"/>
              </a:rPr>
              <a:t>)</a:t>
            </a:r>
          </a:p>
          <a:p>
            <a:r>
              <a:rPr lang="it-IT" sz="2800" dirty="0">
                <a:latin typeface="Baskerville" panose="02020502070401020303" pitchFamily="18" charset="0"/>
                <a:ea typeface="Baskerville" panose="02020502070401020303" pitchFamily="18" charset="0"/>
              </a:rPr>
              <a:t>Mentre </a:t>
            </a:r>
            <a:r>
              <a:rPr lang="it-IT" sz="2800" b="1" dirty="0">
                <a:latin typeface="Baskerville" panose="02020502070401020303" pitchFamily="18" charset="0"/>
                <a:ea typeface="Baskerville" panose="02020502070401020303" pitchFamily="18" charset="0"/>
              </a:rPr>
              <a:t>il talento </a:t>
            </a:r>
            <a:r>
              <a:rPr lang="it-IT" sz="2800" dirty="0">
                <a:latin typeface="Baskerville" panose="02020502070401020303" pitchFamily="18" charset="0"/>
                <a:ea typeface="Baskerville" panose="02020502070401020303" pitchFamily="18" charset="0"/>
              </a:rPr>
              <a:t>si sviluppa con la studio, l’impegno, l’allenamento, la passione  e la fiducia in sé stesse/stessi !!!</a:t>
            </a:r>
          </a:p>
        </p:txBody>
      </p:sp>
      <p:sp>
        <p:nvSpPr>
          <p:cNvPr id="3" name="Segnaposto numero diapositiva 2">
            <a:extLst>
              <a:ext uri="{FF2B5EF4-FFF2-40B4-BE49-F238E27FC236}">
                <a16:creationId xmlns:a16="http://schemas.microsoft.com/office/drawing/2014/main" id="{4688B058-F247-2048-B891-C38F33F07493}"/>
              </a:ext>
            </a:extLst>
          </p:cNvPr>
          <p:cNvSpPr>
            <a:spLocks noGrp="1"/>
          </p:cNvSpPr>
          <p:nvPr>
            <p:ph type="sldNum" sz="quarter" idx="12"/>
          </p:nvPr>
        </p:nvSpPr>
        <p:spPr/>
        <p:txBody>
          <a:bodyPr/>
          <a:lstStyle/>
          <a:p>
            <a:fld id="{D3DB5FD3-EB4E-EC4F-8F68-D06EFEBABFB9}" type="slidenum">
              <a:rPr lang="en-GB" smtClean="0"/>
              <a:t>17</a:t>
            </a:fld>
            <a:endParaRPr lang="en-GB"/>
          </a:p>
        </p:txBody>
      </p:sp>
    </p:spTree>
    <p:extLst>
      <p:ext uri="{BB962C8B-B14F-4D97-AF65-F5344CB8AC3E}">
        <p14:creationId xmlns:p14="http://schemas.microsoft.com/office/powerpoint/2010/main" val="1043537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CD7C3-A05A-B049-9C15-62E76E0D1EF4}"/>
              </a:ext>
            </a:extLst>
          </p:cNvPr>
          <p:cNvSpPr>
            <a:spLocks noGrp="1"/>
          </p:cNvSpPr>
          <p:nvPr>
            <p:ph type="title"/>
          </p:nvPr>
        </p:nvSpPr>
        <p:spPr>
          <a:xfrm>
            <a:off x="197371" y="662638"/>
            <a:ext cx="11797258" cy="858456"/>
          </a:xfrm>
          <a:solidFill>
            <a:schemeClr val="accent2">
              <a:lumMod val="20000"/>
              <a:lumOff val="80000"/>
            </a:schemeClr>
          </a:solidFill>
        </p:spPr>
        <p:txBody>
          <a:bodyPr>
            <a:normAutofit/>
          </a:bodyPr>
          <a:lstStyle/>
          <a:p>
            <a:r>
              <a:rPr lang="it-IT" sz="2400" dirty="0">
                <a:solidFill>
                  <a:schemeClr val="tx1"/>
                </a:solidFill>
                <a:latin typeface="Baskerville" panose="02020502070401020303" pitchFamily="18" charset="0"/>
              </a:rPr>
              <a:t>Le ragazze non si sentono portate per le materie scientifiche …e gli uomini per le materie umanistiche </a:t>
            </a:r>
          </a:p>
        </p:txBody>
      </p:sp>
      <p:sp>
        <p:nvSpPr>
          <p:cNvPr id="6" name="Slide Number Placeholder 5">
            <a:extLst>
              <a:ext uri="{FF2B5EF4-FFF2-40B4-BE49-F238E27FC236}">
                <a16:creationId xmlns:a16="http://schemas.microsoft.com/office/drawing/2014/main" id="{7E858CA8-468A-0646-9D09-609C404FE505}"/>
              </a:ext>
            </a:extLst>
          </p:cNvPr>
          <p:cNvSpPr>
            <a:spLocks noGrp="1"/>
          </p:cNvSpPr>
          <p:nvPr>
            <p:ph type="sldNum" sz="quarter" idx="12"/>
          </p:nvPr>
        </p:nvSpPr>
        <p:spPr/>
        <p:txBody>
          <a:bodyPr/>
          <a:lstStyle/>
          <a:p>
            <a:fld id="{F871B16C-24CB-A740-9936-540CF92809FE}" type="slidenum">
              <a:rPr lang="it-IT" smtClean="0"/>
              <a:t>18</a:t>
            </a:fld>
            <a:endParaRPr lang="it-IT"/>
          </a:p>
        </p:txBody>
      </p:sp>
      <p:sp>
        <p:nvSpPr>
          <p:cNvPr id="8" name="Title 1">
            <a:extLst>
              <a:ext uri="{FF2B5EF4-FFF2-40B4-BE49-F238E27FC236}">
                <a16:creationId xmlns:a16="http://schemas.microsoft.com/office/drawing/2014/main" id="{23E7E059-3A11-AF48-A9AF-A58CDB4D6A41}"/>
              </a:ext>
            </a:extLst>
          </p:cNvPr>
          <p:cNvSpPr txBox="1">
            <a:spLocks/>
          </p:cNvSpPr>
          <p:nvPr/>
        </p:nvSpPr>
        <p:spPr>
          <a:xfrm>
            <a:off x="0" y="12063"/>
            <a:ext cx="12192000" cy="613847"/>
          </a:xfrm>
          <a:prstGeom prst="rect">
            <a:avLst/>
          </a:prstGeom>
          <a:solidFill>
            <a:srgbClr val="FFC000"/>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sz="3200" dirty="0">
                <a:latin typeface="+mn-lt"/>
                <a:ea typeface="Brush Script MT" panose="03060802040406070304" pitchFamily="66" charset="-122"/>
                <a:cs typeface="Brush Script MT" panose="03060802040406070304" pitchFamily="66" charset="-122"/>
              </a:rPr>
              <a:t>La scelta dei percorsi di formazione </a:t>
            </a:r>
          </a:p>
        </p:txBody>
      </p:sp>
      <p:sp>
        <p:nvSpPr>
          <p:cNvPr id="9" name="Content Placeholder 2">
            <a:extLst>
              <a:ext uri="{FF2B5EF4-FFF2-40B4-BE49-F238E27FC236}">
                <a16:creationId xmlns:a16="http://schemas.microsoft.com/office/drawing/2014/main" id="{1EDA7C26-5034-CE4A-836A-717BA86F4045}"/>
              </a:ext>
            </a:extLst>
          </p:cNvPr>
          <p:cNvSpPr>
            <a:spLocks noGrp="1"/>
          </p:cNvSpPr>
          <p:nvPr>
            <p:ph idx="1"/>
          </p:nvPr>
        </p:nvSpPr>
        <p:spPr>
          <a:xfrm>
            <a:off x="394741" y="1602873"/>
            <a:ext cx="10938164" cy="3995828"/>
          </a:xfrm>
          <a:ln>
            <a:solidFill>
              <a:schemeClr val="accent1"/>
            </a:solidFill>
          </a:ln>
        </p:spPr>
        <p:txBody>
          <a:bodyPr>
            <a:normAutofit lnSpcReduction="10000"/>
          </a:bodyPr>
          <a:lstStyle/>
          <a:p>
            <a:r>
              <a:rPr lang="it-IT" sz="2400" dirty="0">
                <a:latin typeface="Baskerville" panose="02020502070401020303" pitchFamily="18" charset="0"/>
              </a:rPr>
              <a:t>La minore propensione da parte delle ragazze ad iscriversi ad un corso di laurea tecnico scientifico </a:t>
            </a:r>
            <a:r>
              <a:rPr lang="it-IT" sz="2400" b="1" u="sng" dirty="0">
                <a:solidFill>
                  <a:srgbClr val="FF0000"/>
                </a:solidFill>
                <a:latin typeface="Baskerville" panose="02020502070401020303" pitchFamily="18" charset="0"/>
              </a:rPr>
              <a:t>appare come una libera scelta. In realtà è il risultato di un processo di esclusione e auto esclusione</a:t>
            </a:r>
          </a:p>
          <a:p>
            <a:pPr lvl="8"/>
            <a:r>
              <a:rPr lang="it-IT" sz="2400" u="sng" dirty="0">
                <a:latin typeface="Baskerville" panose="02020502070401020303" pitchFamily="18" charset="0"/>
              </a:rPr>
              <a:t>Lo stesso vale per i ragazzi verso le materie umanistiche</a:t>
            </a:r>
          </a:p>
          <a:p>
            <a:endParaRPr lang="it-IT" sz="2400" dirty="0">
              <a:latin typeface="Baskerville" panose="02020502070401020303" pitchFamily="18" charset="0"/>
            </a:endParaRPr>
          </a:p>
          <a:p>
            <a:r>
              <a:rPr lang="it-IT" sz="2400" dirty="0">
                <a:latin typeface="Baskerville" panose="02020502070401020303" pitchFamily="18" charset="0"/>
              </a:rPr>
              <a:t>Spesso gli indirizzi scolastici scelti dalle ragazze sono matematicamente più fragili </a:t>
            </a:r>
          </a:p>
          <a:p>
            <a:r>
              <a:rPr lang="it-IT" sz="2400" dirty="0">
                <a:latin typeface="Baskerville" panose="02020502070401020303" pitchFamily="18" charset="0"/>
              </a:rPr>
              <a:t>Le donne scelgono spesso carriere orientate al sociale, alla cura dell’altro</a:t>
            </a:r>
          </a:p>
          <a:p>
            <a:r>
              <a:rPr lang="it-IT" sz="2400" dirty="0">
                <a:latin typeface="Baskerville" panose="02020502070401020303" pitchFamily="18" charset="0"/>
              </a:rPr>
              <a:t>Mancano modelli di riferimento femminili </a:t>
            </a:r>
            <a:r>
              <a:rPr lang="it-IT" sz="2400" u="sng" dirty="0">
                <a:latin typeface="Baskerville" panose="02020502070401020303" pitchFamily="18" charset="0"/>
              </a:rPr>
              <a:t>attuali</a:t>
            </a:r>
          </a:p>
          <a:p>
            <a:r>
              <a:rPr lang="it-IT" sz="2400" u="sng" dirty="0">
                <a:latin typeface="Baskerville" panose="02020502070401020303" pitchFamily="18" charset="0"/>
              </a:rPr>
              <a:t>Mancano figure di scienziate femminili </a:t>
            </a:r>
            <a:r>
              <a:rPr lang="it-IT" sz="2400" dirty="0">
                <a:latin typeface="Baskerville" panose="02020502070401020303" pitchFamily="18" charset="0"/>
              </a:rPr>
              <a:t>nei libri di testo</a:t>
            </a:r>
          </a:p>
        </p:txBody>
      </p:sp>
      <p:sp>
        <p:nvSpPr>
          <p:cNvPr id="7" name="Rettangolo 6">
            <a:extLst>
              <a:ext uri="{FF2B5EF4-FFF2-40B4-BE49-F238E27FC236}">
                <a16:creationId xmlns:a16="http://schemas.microsoft.com/office/drawing/2014/main" id="{F366B69C-684C-9241-A7E0-ECF5F27A6207}"/>
              </a:ext>
            </a:extLst>
          </p:cNvPr>
          <p:cNvSpPr/>
          <p:nvPr/>
        </p:nvSpPr>
        <p:spPr>
          <a:xfrm>
            <a:off x="926757" y="5762259"/>
            <a:ext cx="10406147" cy="830997"/>
          </a:xfrm>
          <a:prstGeom prst="rect">
            <a:avLst/>
          </a:prstGeom>
          <a:solidFill>
            <a:schemeClr val="accent3">
              <a:lumMod val="20000"/>
              <a:lumOff val="80000"/>
            </a:schemeClr>
          </a:solidFill>
          <a:ln>
            <a:solidFill>
              <a:schemeClr val="accent1"/>
            </a:solidFill>
          </a:ln>
        </p:spPr>
        <p:txBody>
          <a:bodyPr wrap="square">
            <a:spAutoFit/>
          </a:bodyPr>
          <a:lstStyle/>
          <a:p>
            <a:r>
              <a:rPr lang="it-IT" sz="2400" dirty="0">
                <a:latin typeface="Baskerville" panose="02020502070401020303" pitchFamily="18" charset="0"/>
              </a:rPr>
              <a:t>Si parla spesso di </a:t>
            </a:r>
            <a:r>
              <a:rPr lang="it-IT" sz="2400" dirty="0" err="1">
                <a:latin typeface="Baskerville" panose="02020502070401020303" pitchFamily="18" charset="0"/>
              </a:rPr>
              <a:t>Leaky</a:t>
            </a:r>
            <a:r>
              <a:rPr lang="it-IT" sz="2400" dirty="0">
                <a:latin typeface="Baskerville" panose="02020502070401020303" pitchFamily="18" charset="0"/>
              </a:rPr>
              <a:t> pipe-line (tubo che perde) ma forse il tubo è stato progettato con «dei buchi».  O forse è più un </a:t>
            </a:r>
            <a:r>
              <a:rPr lang="it-IT" sz="2400" b="1" dirty="0">
                <a:latin typeface="Baskerville" panose="02020502070401020303" pitchFamily="18" charset="0"/>
              </a:rPr>
              <a:t>labirinto…</a:t>
            </a:r>
          </a:p>
        </p:txBody>
      </p:sp>
    </p:spTree>
    <p:extLst>
      <p:ext uri="{BB962C8B-B14F-4D97-AF65-F5344CB8AC3E}">
        <p14:creationId xmlns:p14="http://schemas.microsoft.com/office/powerpoint/2010/main" val="19206109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F860774-D92B-734C-930D-E329F6FE8288}"/>
              </a:ext>
            </a:extLst>
          </p:cNvPr>
          <p:cNvSpPr>
            <a:spLocks noGrp="1"/>
          </p:cNvSpPr>
          <p:nvPr>
            <p:ph type="title"/>
          </p:nvPr>
        </p:nvSpPr>
        <p:spPr>
          <a:xfrm>
            <a:off x="877330" y="2360180"/>
            <a:ext cx="10476470" cy="1112069"/>
          </a:xfrm>
          <a:solidFill>
            <a:schemeClr val="accent4">
              <a:lumMod val="60000"/>
              <a:lumOff val="40000"/>
            </a:schemeClr>
          </a:solidFill>
        </p:spPr>
        <p:txBody>
          <a:bodyPr>
            <a:normAutofit/>
          </a:bodyPr>
          <a:lstStyle/>
          <a:p>
            <a:pPr algn="ctr"/>
            <a:r>
              <a:rPr lang="en-GB" sz="5400" dirty="0">
                <a:solidFill>
                  <a:schemeClr val="tx1"/>
                </a:solidFill>
                <a:latin typeface="Brush Script MT" panose="03060802040406070304" pitchFamily="66" charset="-122"/>
                <a:ea typeface="Brush Script MT" panose="03060802040406070304" pitchFamily="66" charset="-122"/>
                <a:cs typeface="Brush Script MT" panose="03060802040406070304" pitchFamily="66" charset="-122"/>
              </a:rPr>
              <a:t>Cosa </a:t>
            </a:r>
            <a:r>
              <a:rPr lang="en-GB" sz="5400" dirty="0" err="1">
                <a:solidFill>
                  <a:schemeClr val="tx1"/>
                </a:solidFill>
                <a:latin typeface="Brush Script MT" panose="03060802040406070304" pitchFamily="66" charset="-122"/>
                <a:ea typeface="Brush Script MT" panose="03060802040406070304" pitchFamily="66" charset="-122"/>
                <a:cs typeface="Brush Script MT" panose="03060802040406070304" pitchFamily="66" charset="-122"/>
              </a:rPr>
              <a:t>comporta</a:t>
            </a:r>
            <a:r>
              <a:rPr lang="en-GB" sz="5400" dirty="0">
                <a:solidFill>
                  <a:schemeClr val="tx1"/>
                </a:solidFill>
                <a:latin typeface="Brush Script MT" panose="03060802040406070304" pitchFamily="66" charset="-122"/>
                <a:ea typeface="Brush Script MT" panose="03060802040406070304" pitchFamily="66" charset="-122"/>
                <a:cs typeface="Brush Script MT" panose="03060802040406070304" pitchFamily="66" charset="-122"/>
              </a:rPr>
              <a:t> </a:t>
            </a:r>
            <a:r>
              <a:rPr lang="en-GB" sz="5400" dirty="0" err="1">
                <a:solidFill>
                  <a:schemeClr val="tx1"/>
                </a:solidFill>
                <a:latin typeface="Brush Script MT" panose="03060802040406070304" pitchFamily="66" charset="-122"/>
                <a:ea typeface="Brush Script MT" panose="03060802040406070304" pitchFamily="66" charset="-122"/>
                <a:cs typeface="Brush Script MT" panose="03060802040406070304" pitchFamily="66" charset="-122"/>
              </a:rPr>
              <a:t>tutto</a:t>
            </a:r>
            <a:r>
              <a:rPr lang="en-GB" sz="5400" dirty="0">
                <a:solidFill>
                  <a:schemeClr val="tx1"/>
                </a:solidFill>
                <a:latin typeface="Brush Script MT" panose="03060802040406070304" pitchFamily="66" charset="-122"/>
                <a:ea typeface="Brush Script MT" panose="03060802040406070304" pitchFamily="66" charset="-122"/>
                <a:cs typeface="Brush Script MT" panose="03060802040406070304" pitchFamily="66" charset="-122"/>
              </a:rPr>
              <a:t> </a:t>
            </a:r>
            <a:r>
              <a:rPr lang="en-GB" sz="5400" dirty="0" err="1">
                <a:solidFill>
                  <a:schemeClr val="tx1"/>
                </a:solidFill>
                <a:latin typeface="Brush Script MT" panose="03060802040406070304" pitchFamily="66" charset="-122"/>
                <a:ea typeface="Brush Script MT" panose="03060802040406070304" pitchFamily="66" charset="-122"/>
                <a:cs typeface="Brush Script MT" panose="03060802040406070304" pitchFamily="66" charset="-122"/>
              </a:rPr>
              <a:t>questo</a:t>
            </a:r>
            <a:r>
              <a:rPr lang="en-GB" sz="5400" dirty="0">
                <a:solidFill>
                  <a:schemeClr val="tx1"/>
                </a:solidFill>
                <a:latin typeface="Brush Script MT" panose="03060802040406070304" pitchFamily="66" charset="-122"/>
                <a:ea typeface="Brush Script MT" panose="03060802040406070304" pitchFamily="66" charset="-122"/>
                <a:cs typeface="Brush Script MT" panose="03060802040406070304" pitchFamily="66" charset="-122"/>
              </a:rPr>
              <a:t>?</a:t>
            </a:r>
          </a:p>
        </p:txBody>
      </p:sp>
      <p:sp>
        <p:nvSpPr>
          <p:cNvPr id="4" name="Segnaposto numero diapositiva 3">
            <a:extLst>
              <a:ext uri="{FF2B5EF4-FFF2-40B4-BE49-F238E27FC236}">
                <a16:creationId xmlns:a16="http://schemas.microsoft.com/office/drawing/2014/main" id="{76FB4853-78DE-AE48-841D-836D3498A170}"/>
              </a:ext>
            </a:extLst>
          </p:cNvPr>
          <p:cNvSpPr>
            <a:spLocks noGrp="1"/>
          </p:cNvSpPr>
          <p:nvPr>
            <p:ph type="sldNum" sz="quarter" idx="12"/>
          </p:nvPr>
        </p:nvSpPr>
        <p:spPr/>
        <p:txBody>
          <a:bodyPr/>
          <a:lstStyle/>
          <a:p>
            <a:fld id="{D3DB5FD3-EB4E-EC4F-8F68-D06EFEBABFB9}" type="slidenum">
              <a:rPr lang="en-GB" smtClean="0"/>
              <a:t>19</a:t>
            </a:fld>
            <a:endParaRPr lang="en-GB"/>
          </a:p>
        </p:txBody>
      </p:sp>
      <p:sp>
        <p:nvSpPr>
          <p:cNvPr id="3" name="CasellaDiTesto 2">
            <a:extLst>
              <a:ext uri="{FF2B5EF4-FFF2-40B4-BE49-F238E27FC236}">
                <a16:creationId xmlns:a16="http://schemas.microsoft.com/office/drawing/2014/main" id="{DD1B1F19-EFA3-104B-AC87-CD6DDEB8D07D}"/>
              </a:ext>
            </a:extLst>
          </p:cNvPr>
          <p:cNvSpPr txBox="1"/>
          <p:nvPr/>
        </p:nvSpPr>
        <p:spPr>
          <a:xfrm>
            <a:off x="1612797" y="4210817"/>
            <a:ext cx="7481455" cy="1631216"/>
          </a:xfrm>
          <a:prstGeom prst="rect">
            <a:avLst/>
          </a:prstGeom>
          <a:noFill/>
          <a:ln>
            <a:solidFill>
              <a:srgbClr val="FF0000"/>
            </a:solidFill>
          </a:ln>
        </p:spPr>
        <p:txBody>
          <a:bodyPr wrap="square" rtlCol="0">
            <a:spAutoFit/>
          </a:bodyPr>
          <a:lstStyle/>
          <a:p>
            <a:pPr algn="just"/>
            <a:r>
              <a:rPr lang="en-GB" sz="2000" dirty="0">
                <a:latin typeface="Bookman Old Style" panose="02050604050505020204" pitchFamily="18" charset="0"/>
              </a:rPr>
              <a:t>Le </a:t>
            </a:r>
            <a:r>
              <a:rPr lang="en-GB" sz="2000" dirty="0" err="1">
                <a:latin typeface="Bookman Old Style" panose="02050604050505020204" pitchFamily="18" charset="0"/>
              </a:rPr>
              <a:t>scelte</a:t>
            </a:r>
            <a:r>
              <a:rPr lang="en-GB" sz="2000" dirty="0">
                <a:latin typeface="Bookman Old Style" panose="02050604050505020204" pitchFamily="18" charset="0"/>
              </a:rPr>
              <a:t> </a:t>
            </a:r>
            <a:r>
              <a:rPr lang="en-GB" sz="2000" dirty="0" err="1">
                <a:latin typeface="Bookman Old Style" panose="02050604050505020204" pitchFamily="18" charset="0"/>
              </a:rPr>
              <a:t>disciplinari</a:t>
            </a:r>
            <a:r>
              <a:rPr lang="en-GB" sz="2000" dirty="0">
                <a:latin typeface="Bookman Old Style" panose="02050604050505020204" pitchFamily="18" charset="0"/>
              </a:rPr>
              <a:t> diverse, le </a:t>
            </a:r>
            <a:r>
              <a:rPr lang="en-GB" sz="2000" dirty="0" err="1">
                <a:latin typeface="Bookman Old Style" panose="02050604050505020204" pitchFamily="18" charset="0"/>
              </a:rPr>
              <a:t>competenze</a:t>
            </a:r>
            <a:r>
              <a:rPr lang="en-GB" sz="2000" dirty="0">
                <a:latin typeface="Bookman Old Style" panose="02050604050505020204" pitchFamily="18" charset="0"/>
              </a:rPr>
              <a:t> diverse </a:t>
            </a:r>
            <a:r>
              <a:rPr lang="en-GB" sz="2000" dirty="0" err="1">
                <a:latin typeface="Bookman Old Style" panose="02050604050505020204" pitchFamily="18" charset="0"/>
              </a:rPr>
              <a:t>sviluppate</a:t>
            </a:r>
            <a:r>
              <a:rPr lang="en-GB" sz="2000" dirty="0">
                <a:latin typeface="Bookman Old Style" panose="02050604050505020204" pitchFamily="18" charset="0"/>
              </a:rPr>
              <a:t> da un </a:t>
            </a:r>
            <a:r>
              <a:rPr lang="en-GB" sz="2000" dirty="0" err="1">
                <a:latin typeface="Bookman Old Style" panose="02050604050505020204" pitchFamily="18" charset="0"/>
              </a:rPr>
              <a:t>gruppo</a:t>
            </a:r>
            <a:r>
              <a:rPr lang="en-GB" sz="2000" dirty="0">
                <a:latin typeface="Bookman Old Style" panose="02050604050505020204" pitchFamily="18" charset="0"/>
              </a:rPr>
              <a:t> di </a:t>
            </a:r>
            <a:r>
              <a:rPr lang="en-GB" sz="2000" dirty="0" err="1">
                <a:latin typeface="Bookman Old Style" panose="02050604050505020204" pitchFamily="18" charset="0"/>
              </a:rPr>
              <a:t>persone</a:t>
            </a:r>
            <a:r>
              <a:rPr lang="en-GB" sz="2000" dirty="0">
                <a:latin typeface="Bookman Old Style" panose="02050604050505020204" pitchFamily="18" charset="0"/>
              </a:rPr>
              <a:t> (</a:t>
            </a:r>
            <a:r>
              <a:rPr lang="en-GB" sz="2000" dirty="0" err="1">
                <a:latin typeface="Bookman Old Style" panose="02050604050505020204" pitchFamily="18" charset="0"/>
              </a:rPr>
              <a:t>identificate</a:t>
            </a:r>
            <a:r>
              <a:rPr lang="en-GB" sz="2000" dirty="0">
                <a:latin typeface="Bookman Old Style" panose="02050604050505020204" pitchFamily="18" charset="0"/>
              </a:rPr>
              <a:t> poi con un </a:t>
            </a:r>
            <a:r>
              <a:rPr lang="en-GB" sz="2000" dirty="0" err="1">
                <a:latin typeface="Bookman Old Style" panose="02050604050505020204" pitchFamily="18" charset="0"/>
              </a:rPr>
              <a:t>genere</a:t>
            </a:r>
            <a:r>
              <a:rPr lang="en-GB" sz="2000" dirty="0">
                <a:latin typeface="Bookman Old Style" panose="02050604050505020204" pitchFamily="18" charset="0"/>
              </a:rPr>
              <a:t>) </a:t>
            </a:r>
            <a:r>
              <a:rPr lang="en-GB" sz="2000" dirty="0" err="1">
                <a:latin typeface="Bookman Old Style" panose="02050604050505020204" pitchFamily="18" charset="0"/>
              </a:rPr>
              <a:t>hanno</a:t>
            </a:r>
            <a:r>
              <a:rPr lang="en-GB" sz="2000" dirty="0">
                <a:latin typeface="Bookman Old Style" panose="02050604050505020204" pitchFamily="18" charset="0"/>
              </a:rPr>
              <a:t> </a:t>
            </a:r>
            <a:r>
              <a:rPr lang="en-GB" sz="2000" dirty="0" err="1">
                <a:latin typeface="Bookman Old Style" panose="02050604050505020204" pitchFamily="18" charset="0"/>
              </a:rPr>
              <a:t>ricadute</a:t>
            </a:r>
            <a:r>
              <a:rPr lang="en-GB" sz="2000" dirty="0">
                <a:latin typeface="Bookman Old Style" panose="02050604050505020204" pitchFamily="18" charset="0"/>
              </a:rPr>
              <a:t> </a:t>
            </a:r>
            <a:r>
              <a:rPr lang="en-GB" sz="2000" dirty="0" err="1">
                <a:latin typeface="Bookman Old Style" panose="02050604050505020204" pitchFamily="18" charset="0"/>
              </a:rPr>
              <a:t>nel</a:t>
            </a:r>
            <a:r>
              <a:rPr lang="en-GB" sz="2000" dirty="0">
                <a:latin typeface="Bookman Old Style" panose="02050604050505020204" pitchFamily="18" charset="0"/>
              </a:rPr>
              <a:t> </a:t>
            </a:r>
            <a:r>
              <a:rPr lang="en-GB" sz="2000" dirty="0" err="1">
                <a:latin typeface="Bookman Old Style" panose="02050604050505020204" pitchFamily="18" charset="0"/>
              </a:rPr>
              <a:t>mondo</a:t>
            </a:r>
            <a:r>
              <a:rPr lang="en-GB" sz="2000" dirty="0">
                <a:latin typeface="Bookman Old Style" panose="02050604050505020204" pitchFamily="18" charset="0"/>
              </a:rPr>
              <a:t> </a:t>
            </a:r>
            <a:r>
              <a:rPr lang="en-GB" sz="2000" dirty="0" err="1">
                <a:latin typeface="Bookman Old Style" panose="02050604050505020204" pitchFamily="18" charset="0"/>
              </a:rPr>
              <a:t>lavorativo</a:t>
            </a:r>
            <a:r>
              <a:rPr lang="en-GB" sz="2000" dirty="0">
                <a:latin typeface="Bookman Old Style" panose="02050604050505020204" pitchFamily="18" charset="0"/>
              </a:rPr>
              <a:t> e </a:t>
            </a:r>
            <a:r>
              <a:rPr lang="en-GB" sz="2000" dirty="0" err="1">
                <a:latin typeface="Bookman Old Style" panose="02050604050505020204" pitchFamily="18" charset="0"/>
              </a:rPr>
              <a:t>sociale</a:t>
            </a:r>
            <a:r>
              <a:rPr lang="en-GB" sz="2000" dirty="0">
                <a:latin typeface="Bookman Old Style" panose="02050604050505020204" pitchFamily="18" charset="0"/>
              </a:rPr>
              <a:t> e non solo a </a:t>
            </a:r>
            <a:r>
              <a:rPr lang="en-GB" sz="2000" dirty="0" err="1">
                <a:latin typeface="Bookman Old Style" panose="02050604050505020204" pitchFamily="18" charset="0"/>
              </a:rPr>
              <a:t>livello</a:t>
            </a:r>
            <a:r>
              <a:rPr lang="en-GB" sz="2000" dirty="0">
                <a:latin typeface="Bookman Old Style" panose="02050604050505020204" pitchFamily="18" charset="0"/>
              </a:rPr>
              <a:t> </a:t>
            </a:r>
            <a:r>
              <a:rPr lang="en-GB" sz="2000" dirty="0" err="1">
                <a:latin typeface="Bookman Old Style" panose="02050604050505020204" pitchFamily="18" charset="0"/>
              </a:rPr>
              <a:t>occupazionale</a:t>
            </a:r>
            <a:r>
              <a:rPr lang="en-GB" sz="2000" dirty="0">
                <a:latin typeface="Bookman Old Style" panose="02050604050505020204" pitchFamily="18" charset="0"/>
              </a:rPr>
              <a:t>, ma </a:t>
            </a:r>
            <a:r>
              <a:rPr lang="en-GB" sz="2000" dirty="0" err="1">
                <a:latin typeface="Bookman Old Style" panose="02050604050505020204" pitchFamily="18" charset="0"/>
              </a:rPr>
              <a:t>livello</a:t>
            </a:r>
            <a:r>
              <a:rPr lang="en-GB" sz="2000" dirty="0">
                <a:latin typeface="Bookman Old Style" panose="02050604050505020204" pitchFamily="18" charset="0"/>
              </a:rPr>
              <a:t> </a:t>
            </a:r>
            <a:r>
              <a:rPr lang="en-GB" sz="2000" dirty="0" err="1">
                <a:latin typeface="Bookman Old Style" panose="02050604050505020204" pitchFamily="18" charset="0"/>
              </a:rPr>
              <a:t>organizzativo</a:t>
            </a:r>
            <a:r>
              <a:rPr lang="en-GB" sz="2000" dirty="0">
                <a:latin typeface="Bookman Old Style" panose="02050604050505020204" pitchFamily="18" charset="0"/>
              </a:rPr>
              <a:t>, di </a:t>
            </a:r>
            <a:r>
              <a:rPr lang="en-GB" sz="2000" dirty="0" err="1">
                <a:latin typeface="Bookman Old Style" panose="02050604050505020204" pitchFamily="18" charset="0"/>
              </a:rPr>
              <a:t>indirizzo</a:t>
            </a:r>
            <a:r>
              <a:rPr lang="en-GB" sz="2000" dirty="0">
                <a:latin typeface="Bookman Old Style" panose="02050604050505020204" pitchFamily="18" charset="0"/>
              </a:rPr>
              <a:t>…</a:t>
            </a:r>
            <a:r>
              <a:rPr lang="en-GB" sz="2000" dirty="0" err="1">
                <a:latin typeface="Bookman Old Style" panose="02050604050505020204" pitchFamily="18" charset="0"/>
              </a:rPr>
              <a:t>è</a:t>
            </a:r>
            <a:r>
              <a:rPr lang="en-GB" sz="2000" dirty="0">
                <a:latin typeface="Bookman Old Style" panose="02050604050505020204" pitchFamily="18" charset="0"/>
              </a:rPr>
              <a:t> un cane </a:t>
            </a:r>
            <a:r>
              <a:rPr lang="en-GB" sz="2000" dirty="0" err="1">
                <a:latin typeface="Bookman Old Style" panose="02050604050505020204" pitchFamily="18" charset="0"/>
              </a:rPr>
              <a:t>che</a:t>
            </a:r>
            <a:r>
              <a:rPr lang="en-GB" sz="2000" dirty="0">
                <a:latin typeface="Bookman Old Style" panose="02050604050505020204" pitchFamily="18" charset="0"/>
              </a:rPr>
              <a:t> </a:t>
            </a:r>
            <a:r>
              <a:rPr lang="en-GB" sz="2000" dirty="0" err="1">
                <a:latin typeface="Bookman Old Style" panose="02050604050505020204" pitchFamily="18" charset="0"/>
              </a:rPr>
              <a:t>si</a:t>
            </a:r>
            <a:r>
              <a:rPr lang="en-GB" sz="2000" dirty="0">
                <a:latin typeface="Bookman Old Style" panose="02050604050505020204" pitchFamily="18" charset="0"/>
              </a:rPr>
              <a:t> </a:t>
            </a:r>
            <a:r>
              <a:rPr lang="en-GB" sz="2000" dirty="0" err="1">
                <a:latin typeface="Bookman Old Style" panose="02050604050505020204" pitchFamily="18" charset="0"/>
              </a:rPr>
              <a:t>morde</a:t>
            </a:r>
            <a:r>
              <a:rPr lang="en-GB" sz="2000" dirty="0">
                <a:latin typeface="Bookman Old Style" panose="02050604050505020204" pitchFamily="18" charset="0"/>
              </a:rPr>
              <a:t> la coda </a:t>
            </a:r>
          </a:p>
        </p:txBody>
      </p:sp>
    </p:spTree>
    <p:extLst>
      <p:ext uri="{BB962C8B-B14F-4D97-AF65-F5344CB8AC3E}">
        <p14:creationId xmlns:p14="http://schemas.microsoft.com/office/powerpoint/2010/main" val="1595868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83D95A-0066-0B4E-9DCF-312737DA75D1}"/>
              </a:ext>
            </a:extLst>
          </p:cNvPr>
          <p:cNvSpPr>
            <a:spLocks noGrp="1"/>
          </p:cNvSpPr>
          <p:nvPr>
            <p:ph type="title"/>
          </p:nvPr>
        </p:nvSpPr>
        <p:spPr>
          <a:xfrm>
            <a:off x="1099752" y="2673179"/>
            <a:ext cx="8866229" cy="873211"/>
          </a:xfrm>
          <a:solidFill>
            <a:schemeClr val="accent4">
              <a:lumMod val="60000"/>
              <a:lumOff val="40000"/>
            </a:schemeClr>
          </a:solidFill>
        </p:spPr>
        <p:txBody>
          <a:bodyPr>
            <a:normAutofit fontScale="90000"/>
          </a:bodyPr>
          <a:lstStyle/>
          <a:p>
            <a:pPr algn="ctr"/>
            <a:r>
              <a:rPr lang="en-GB" sz="4000" dirty="0" err="1">
                <a:solidFill>
                  <a:schemeClr val="tx1"/>
                </a:solidFill>
              </a:rPr>
              <a:t>Premessa</a:t>
            </a:r>
            <a:br>
              <a:rPr lang="en-GB" dirty="0"/>
            </a:br>
            <a:endParaRPr lang="en-GB" dirty="0"/>
          </a:p>
        </p:txBody>
      </p:sp>
      <p:sp>
        <p:nvSpPr>
          <p:cNvPr id="4" name="Segnaposto numero diapositiva 3">
            <a:extLst>
              <a:ext uri="{FF2B5EF4-FFF2-40B4-BE49-F238E27FC236}">
                <a16:creationId xmlns:a16="http://schemas.microsoft.com/office/drawing/2014/main" id="{2A3A5220-57B8-AA40-B62C-77F14D89319D}"/>
              </a:ext>
            </a:extLst>
          </p:cNvPr>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943399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F7A35-73B5-5145-99F6-D4B0BEDCF812}"/>
              </a:ext>
            </a:extLst>
          </p:cNvPr>
          <p:cNvSpPr>
            <a:spLocks noGrp="1"/>
          </p:cNvSpPr>
          <p:nvPr>
            <p:ph type="title"/>
          </p:nvPr>
        </p:nvSpPr>
        <p:spPr>
          <a:xfrm>
            <a:off x="332509" y="389492"/>
            <a:ext cx="7575357" cy="729049"/>
          </a:xfrm>
          <a:solidFill>
            <a:srgbClr val="FFC000"/>
          </a:solidFill>
        </p:spPr>
        <p:txBody>
          <a:bodyPr>
            <a:normAutofit fontScale="90000"/>
          </a:bodyPr>
          <a:lstStyle/>
          <a:p>
            <a:pPr algn="ctr"/>
            <a:r>
              <a:rPr lang="it-IT" sz="3200" b="1" dirty="0">
                <a:solidFill>
                  <a:schemeClr val="tx1"/>
                </a:solidFill>
                <a:latin typeface="+mn-lt"/>
                <a:ea typeface="Brush Script MT" panose="03060802040406070304" pitchFamily="66" charset="-122"/>
                <a:cs typeface="Brush Script MT" panose="03060802040406070304" pitchFamily="66" charset="-122"/>
              </a:rPr>
              <a:t>Il mercato  del lavoro e le discipline STEM</a:t>
            </a:r>
          </a:p>
        </p:txBody>
      </p:sp>
      <p:sp>
        <p:nvSpPr>
          <p:cNvPr id="3" name="Content Placeholder 2">
            <a:extLst>
              <a:ext uri="{FF2B5EF4-FFF2-40B4-BE49-F238E27FC236}">
                <a16:creationId xmlns:a16="http://schemas.microsoft.com/office/drawing/2014/main" id="{DE9A440D-0330-A043-9CF2-5BC77FD92792}"/>
              </a:ext>
            </a:extLst>
          </p:cNvPr>
          <p:cNvSpPr>
            <a:spLocks noGrp="1"/>
          </p:cNvSpPr>
          <p:nvPr>
            <p:ph idx="1"/>
          </p:nvPr>
        </p:nvSpPr>
        <p:spPr>
          <a:xfrm>
            <a:off x="211220" y="1118541"/>
            <a:ext cx="11573049" cy="5237809"/>
          </a:xfrm>
        </p:spPr>
        <p:txBody>
          <a:bodyPr>
            <a:normAutofit fontScale="85000" lnSpcReduction="20000"/>
          </a:bodyPr>
          <a:lstStyle/>
          <a:p>
            <a:pPr marL="0" indent="0">
              <a:buNone/>
            </a:pPr>
            <a:endParaRPr lang="it-IT" dirty="0">
              <a:latin typeface="Baskerville" panose="02020502070401020303" pitchFamily="18" charset="0"/>
            </a:endParaRPr>
          </a:p>
          <a:p>
            <a:pPr marL="184150" indent="-173038"/>
            <a:r>
              <a:rPr lang="it-IT" sz="2100" dirty="0">
                <a:solidFill>
                  <a:schemeClr val="tx1"/>
                </a:solidFill>
                <a:latin typeface="Baskerville" panose="02020502070401020303" pitchFamily="18" charset="0"/>
              </a:rPr>
              <a:t>Le </a:t>
            </a:r>
            <a:r>
              <a:rPr lang="it-IT" sz="2100" b="1" dirty="0">
                <a:solidFill>
                  <a:schemeClr val="tx1"/>
                </a:solidFill>
                <a:latin typeface="Baskerville" panose="02020502070401020303" pitchFamily="18" charset="0"/>
              </a:rPr>
              <a:t>discipline STEM </a:t>
            </a:r>
            <a:r>
              <a:rPr lang="it-IT" sz="2100" dirty="0">
                <a:solidFill>
                  <a:schemeClr val="tx1"/>
                </a:solidFill>
                <a:latin typeface="Baskerville" panose="02020502070401020303" pitchFamily="18" charset="0"/>
              </a:rPr>
              <a:t>sono quelle definite </a:t>
            </a:r>
            <a:r>
              <a:rPr lang="it-IT" sz="2100" b="1" dirty="0">
                <a:solidFill>
                  <a:schemeClr val="tx1"/>
                </a:solidFill>
                <a:latin typeface="Baskerville" panose="02020502070401020303" pitchFamily="18" charset="0"/>
              </a:rPr>
              <a:t>abilitanti nuovi mestieri e professioni </a:t>
            </a:r>
            <a:r>
              <a:rPr lang="it-IT" sz="2100" dirty="0">
                <a:solidFill>
                  <a:schemeClr val="tx1"/>
                </a:solidFill>
                <a:latin typeface="Baskerville" panose="02020502070401020303" pitchFamily="18" charset="0"/>
              </a:rPr>
              <a:t>del futuro (a partire dai progetti Europei H2020 alla AGENDA 2030 sullo Sviluppo Sostenibile ). Non solo nel mondo della digitalizzazione, ma anche in quello dei </a:t>
            </a:r>
            <a:r>
              <a:rPr lang="it-IT" sz="2100" i="1" dirty="0">
                <a:solidFill>
                  <a:schemeClr val="tx1"/>
                </a:solidFill>
                <a:latin typeface="Baskerville" panose="02020502070401020303" pitchFamily="18" charset="0"/>
              </a:rPr>
              <a:t>green job</a:t>
            </a:r>
          </a:p>
          <a:p>
            <a:pPr marL="184150" indent="-173038"/>
            <a:r>
              <a:rPr lang="it-IT" sz="2100" dirty="0">
                <a:solidFill>
                  <a:schemeClr val="tx1"/>
                </a:solidFill>
                <a:latin typeface="Baskerville" panose="02020502070401020303" pitchFamily="18" charset="0"/>
              </a:rPr>
              <a:t>Il Report ISTAT del 22 luglio 2020 sui livelli di istruzione e ritorni occupazionali riporta che  «</a:t>
            </a:r>
            <a:r>
              <a:rPr lang="it-IT" sz="2100" b="1" dirty="0">
                <a:solidFill>
                  <a:schemeClr val="tx1"/>
                </a:solidFill>
                <a:latin typeface="Baskerville" panose="02020502070401020303" pitchFamily="18" charset="0"/>
              </a:rPr>
              <a:t>il tasso di occupazione </a:t>
            </a:r>
            <a:r>
              <a:rPr lang="it-IT" sz="2100" dirty="0">
                <a:solidFill>
                  <a:schemeClr val="tx1"/>
                </a:solidFill>
                <a:latin typeface="Baskerville" panose="02020502070401020303" pitchFamily="18" charset="0"/>
              </a:rPr>
              <a:t>della popolazione laureata raggiunge il livello più alto nell’area medico-sanitaria e farmaceutica (86,8%), seguono le lauree nell’ambito scientifico e tecnologico, le cosiddette STEM (83,6%)». </a:t>
            </a:r>
          </a:p>
          <a:p>
            <a:pPr marL="184150" indent="-173038"/>
            <a:r>
              <a:rPr lang="it-IT" sz="2100" dirty="0">
                <a:solidFill>
                  <a:schemeClr val="tx1"/>
                </a:solidFill>
                <a:latin typeface="Baskerville" panose="02020502070401020303" pitchFamily="18" charset="0"/>
              </a:rPr>
              <a:t>L’ingresso nel mondo del lavoro per i giovani neo-laureati e neo-diplomati in discipline STEM è quindi fra i più rapidi</a:t>
            </a:r>
          </a:p>
          <a:p>
            <a:pPr marL="184150" indent="-173038"/>
            <a:r>
              <a:rPr lang="it-IT" sz="2100" dirty="0">
                <a:solidFill>
                  <a:schemeClr val="tx1"/>
                </a:solidFill>
                <a:latin typeface="Baskerville" panose="02020502070401020303" pitchFamily="18" charset="0"/>
              </a:rPr>
              <a:t>In Italia, la maggioranza della popolazione laureata è donna. Si laureano prima e con performance migliori dei laureati (dati 2021 da ALMA Laurea)…..</a:t>
            </a:r>
            <a:r>
              <a:rPr lang="it-IT" sz="2100" b="1" dirty="0">
                <a:solidFill>
                  <a:srgbClr val="FF0000"/>
                </a:solidFill>
                <a:latin typeface="Baskerville" panose="02020502070401020303" pitchFamily="18" charset="0"/>
              </a:rPr>
              <a:t>ma</a:t>
            </a:r>
            <a:r>
              <a:rPr lang="it-IT" sz="2100" b="1" dirty="0">
                <a:solidFill>
                  <a:schemeClr val="tx1"/>
                </a:solidFill>
                <a:latin typeface="Baskerville" panose="02020502070401020303" pitchFamily="18" charset="0"/>
              </a:rPr>
              <a:t> </a:t>
            </a:r>
          </a:p>
          <a:p>
            <a:pPr marL="184150" indent="-173038"/>
            <a:r>
              <a:rPr lang="it-IT" sz="2100" dirty="0">
                <a:solidFill>
                  <a:schemeClr val="tx1"/>
                </a:solidFill>
                <a:latin typeface="Baskerville" panose="02020502070401020303" pitchFamily="18" charset="0"/>
              </a:rPr>
              <a:t>a  parità di condizioni, gli UOMINI rispetto alle DONNE: +12,8% di probabilità di essere occupati a un anno dalla laurea (dati 2020 da Alma Laurea)</a:t>
            </a:r>
          </a:p>
          <a:p>
            <a:pPr marL="184150" indent="-173038"/>
            <a:endParaRPr lang="it-IT" sz="2100" dirty="0">
              <a:solidFill>
                <a:schemeClr val="tx1"/>
              </a:solidFill>
              <a:latin typeface="Baskerville" panose="02020502070401020303" pitchFamily="18" charset="0"/>
            </a:endParaRPr>
          </a:p>
          <a:p>
            <a:pPr marL="184150" indent="-173038"/>
            <a:r>
              <a:rPr lang="it-IT" sz="2100" dirty="0">
                <a:solidFill>
                  <a:srgbClr val="FF0000"/>
                </a:solidFill>
                <a:latin typeface="Baskerville" panose="02020502070401020303" pitchFamily="18" charset="0"/>
              </a:rPr>
              <a:t>DISPARITA’ in termini economici :</a:t>
            </a:r>
          </a:p>
          <a:p>
            <a:pPr marL="669925" indent="-293688"/>
            <a:r>
              <a:rPr lang="it-IT" sz="2100" dirty="0">
                <a:solidFill>
                  <a:schemeClr val="tx1"/>
                </a:solidFill>
                <a:latin typeface="Baskerville" panose="02020502070401020303" pitchFamily="18" charset="0"/>
              </a:rPr>
              <a:t> </a:t>
            </a:r>
            <a:r>
              <a:rPr lang="it-IT" sz="2100" i="1" dirty="0">
                <a:solidFill>
                  <a:schemeClr val="tx1"/>
                </a:solidFill>
                <a:latin typeface="Baskerville" panose="02020502070401020303" pitchFamily="18" charset="0"/>
              </a:rPr>
              <a:t>ad un anno dalla lau</a:t>
            </a:r>
            <a:r>
              <a:rPr lang="it-IT" sz="2100" dirty="0">
                <a:solidFill>
                  <a:schemeClr val="tx1"/>
                </a:solidFill>
                <a:latin typeface="Baskerville" panose="02020502070401020303" pitchFamily="18" charset="0"/>
              </a:rPr>
              <a:t>rea gli  uomini guadagnano il  14.6% in più di una donna </a:t>
            </a:r>
          </a:p>
          <a:p>
            <a:pPr marL="669925" indent="-293688"/>
            <a:r>
              <a:rPr lang="it-IT" sz="2100" i="1" dirty="0">
                <a:solidFill>
                  <a:schemeClr val="tx1"/>
                </a:solidFill>
                <a:latin typeface="Baskerville" panose="02020502070401020303" pitchFamily="18" charset="0"/>
              </a:rPr>
              <a:t>a cinque anni dalla laurea </a:t>
            </a:r>
            <a:r>
              <a:rPr lang="it-IT" sz="2100" dirty="0">
                <a:solidFill>
                  <a:schemeClr val="tx1"/>
                </a:solidFill>
                <a:latin typeface="Baskerville" panose="02020502070401020303" pitchFamily="18" charset="0"/>
              </a:rPr>
              <a:t>uomini guadagnano il 14.6% in più di una donna  se non hanno figli, il 32,5% in più se hanno figli!!!!!</a:t>
            </a:r>
          </a:p>
          <a:p>
            <a:pPr marL="0" indent="0">
              <a:buNone/>
            </a:pPr>
            <a:endParaRPr lang="it-IT" sz="2000" dirty="0">
              <a:solidFill>
                <a:schemeClr val="tx1"/>
              </a:solidFill>
              <a:latin typeface="Baskerville" panose="02020502070401020303" pitchFamily="18" charset="0"/>
            </a:endParaRPr>
          </a:p>
          <a:p>
            <a:pPr marL="0" indent="0">
              <a:buNone/>
            </a:pPr>
            <a:endParaRPr lang="it-IT" dirty="0"/>
          </a:p>
        </p:txBody>
      </p:sp>
      <p:pic>
        <p:nvPicPr>
          <p:cNvPr id="3074" name="Picture 2" descr="https://www.almalaurea.it/sites/almalaurea.it/files/styles/news_foglia/public/news/immagini/stem_620.png?itok=msiqh10J">
            <a:extLst>
              <a:ext uri="{FF2B5EF4-FFF2-40B4-BE49-F238E27FC236}">
                <a16:creationId xmlns:a16="http://schemas.microsoft.com/office/drawing/2014/main" id="{F2FF0779-A333-8C4D-9384-E99CB842F3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6032" y="1"/>
            <a:ext cx="3678237" cy="13716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F419AA90-B042-DD43-B77F-A40F2B3A32D6}"/>
              </a:ext>
            </a:extLst>
          </p:cNvPr>
          <p:cNvSpPr>
            <a:spLocks noGrp="1"/>
          </p:cNvSpPr>
          <p:nvPr>
            <p:ph type="sldNum" sz="quarter" idx="12"/>
          </p:nvPr>
        </p:nvSpPr>
        <p:spPr/>
        <p:txBody>
          <a:bodyPr/>
          <a:lstStyle/>
          <a:p>
            <a:fld id="{D57F1E4F-1CFF-5643-939E-217C01CDF565}" type="slidenum">
              <a:rPr lang="en-US" smtClean="0"/>
              <a:pPr/>
              <a:t>20</a:t>
            </a:fld>
            <a:endParaRPr lang="en-US" dirty="0"/>
          </a:p>
        </p:txBody>
      </p:sp>
      <p:sp>
        <p:nvSpPr>
          <p:cNvPr id="5" name="Rettangolo 4">
            <a:extLst>
              <a:ext uri="{FF2B5EF4-FFF2-40B4-BE49-F238E27FC236}">
                <a16:creationId xmlns:a16="http://schemas.microsoft.com/office/drawing/2014/main" id="{F9F031A3-7631-E34D-8562-CF28FC0AAC74}"/>
              </a:ext>
            </a:extLst>
          </p:cNvPr>
          <p:cNvSpPr/>
          <p:nvPr/>
        </p:nvSpPr>
        <p:spPr>
          <a:xfrm>
            <a:off x="211220" y="6550223"/>
            <a:ext cx="9836727" cy="307777"/>
          </a:xfrm>
          <a:prstGeom prst="rect">
            <a:avLst/>
          </a:prstGeom>
          <a:ln>
            <a:solidFill>
              <a:schemeClr val="accent1"/>
            </a:solidFill>
          </a:ln>
        </p:spPr>
        <p:txBody>
          <a:bodyPr wrap="square">
            <a:spAutoFit/>
          </a:bodyPr>
          <a:lstStyle/>
          <a:p>
            <a:r>
              <a:rPr lang="it-IT" sz="1400" dirty="0">
                <a:latin typeface="Baskerville Old Face" panose="02020602080505020303" pitchFamily="18" charset="77"/>
              </a:rPr>
              <a:t>Presentazione del XXIV Rapporto su Profilo e Condizione occupazionale dei laureati di Marina Timoteo, </a:t>
            </a:r>
            <a:r>
              <a:rPr lang="it-IT" sz="1400" dirty="0" err="1">
                <a:latin typeface="Baskerville Old Face" panose="02020602080505020303" pitchFamily="18" charset="77"/>
              </a:rPr>
              <a:t>Direttricee</a:t>
            </a:r>
            <a:r>
              <a:rPr lang="it-IT" sz="1400" dirty="0">
                <a:latin typeface="Baskerville Old Face" panose="02020602080505020303" pitchFamily="18" charset="77"/>
              </a:rPr>
              <a:t> </a:t>
            </a:r>
            <a:r>
              <a:rPr lang="it-IT" sz="1400" dirty="0" err="1">
                <a:latin typeface="Baskerville Old Face" panose="02020602080505020303" pitchFamily="18" charset="77"/>
              </a:rPr>
              <a:t>AlmaLaurea</a:t>
            </a:r>
            <a:endParaRPr lang="en-GB" sz="1400" dirty="0">
              <a:latin typeface="Baskerville Old Face" panose="02020602080505020303" pitchFamily="18" charset="77"/>
            </a:endParaRPr>
          </a:p>
        </p:txBody>
      </p:sp>
    </p:spTree>
    <p:extLst>
      <p:ext uri="{BB962C8B-B14F-4D97-AF65-F5344CB8AC3E}">
        <p14:creationId xmlns:p14="http://schemas.microsoft.com/office/powerpoint/2010/main" val="2611116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9A440D-0330-A043-9CF2-5BC77FD92792}"/>
              </a:ext>
            </a:extLst>
          </p:cNvPr>
          <p:cNvSpPr>
            <a:spLocks noGrp="1"/>
          </p:cNvSpPr>
          <p:nvPr>
            <p:ph idx="1"/>
          </p:nvPr>
        </p:nvSpPr>
        <p:spPr>
          <a:xfrm>
            <a:off x="187570" y="1330267"/>
            <a:ext cx="10234246" cy="3759992"/>
          </a:xfrm>
        </p:spPr>
        <p:txBody>
          <a:bodyPr>
            <a:normAutofit lnSpcReduction="10000"/>
          </a:bodyPr>
          <a:lstStyle/>
          <a:p>
            <a:pPr marL="0" indent="0">
              <a:buNone/>
            </a:pPr>
            <a:endParaRPr lang="it-IT" sz="2400" dirty="0">
              <a:latin typeface="Baskerville" panose="02020502070401020303" pitchFamily="18" charset="0"/>
            </a:endParaRPr>
          </a:p>
          <a:p>
            <a:pPr marL="0" indent="0">
              <a:buNone/>
            </a:pPr>
            <a:r>
              <a:rPr lang="it-IT" sz="2400" dirty="0">
                <a:latin typeface="Baskerville" panose="02020502070401020303" pitchFamily="18" charset="0"/>
              </a:rPr>
              <a:t> </a:t>
            </a:r>
            <a:r>
              <a:rPr lang="it-IT" sz="2400" u="sng" dirty="0">
                <a:latin typeface="Baskerville" panose="02020502070401020303" pitchFamily="18" charset="0"/>
              </a:rPr>
              <a:t>Solo il 28% del personale di ricerca mondiale è DONNA !!!!!</a:t>
            </a:r>
          </a:p>
          <a:p>
            <a:pPr marL="0" indent="0">
              <a:buNone/>
            </a:pPr>
            <a:r>
              <a:rPr lang="it-IT" sz="2400" dirty="0">
                <a:latin typeface="Baskerville" panose="02020502070401020303" pitchFamily="18" charset="0"/>
              </a:rPr>
              <a:t>19% delle donne ricopre livelli apicali nel settore tecnologico(dati 2018 UNESCO </a:t>
            </a:r>
            <a:r>
              <a:rPr lang="it-IT" sz="2400" dirty="0" err="1">
                <a:latin typeface="Baskerville" panose="02020502070401020303" pitchFamily="18" charset="0"/>
              </a:rPr>
              <a:t>Institute</a:t>
            </a:r>
            <a:r>
              <a:rPr lang="it-IT" sz="2400" dirty="0">
                <a:latin typeface="Baskerville" panose="02020502070401020303" pitchFamily="18" charset="0"/>
              </a:rPr>
              <a:t> for </a:t>
            </a:r>
            <a:r>
              <a:rPr lang="it-IT" sz="2400" dirty="0" err="1">
                <a:latin typeface="Baskerville" panose="02020502070401020303" pitchFamily="18" charset="0"/>
              </a:rPr>
              <a:t>Statistics</a:t>
            </a:r>
            <a:r>
              <a:rPr lang="it-IT" sz="2400" dirty="0">
                <a:latin typeface="Baskerville" panose="02020502070401020303" pitchFamily="18" charset="0"/>
              </a:rPr>
              <a:t>)</a:t>
            </a:r>
          </a:p>
          <a:p>
            <a:pPr marL="0" indent="0">
              <a:buNone/>
            </a:pPr>
            <a:endParaRPr lang="it-IT" sz="2400" dirty="0">
              <a:latin typeface="Baskerville" panose="02020502070401020303" pitchFamily="18" charset="0"/>
            </a:endParaRPr>
          </a:p>
          <a:p>
            <a:r>
              <a:rPr lang="it-IT" sz="2400" dirty="0">
                <a:latin typeface="Baskerville" panose="02020502070401020303" pitchFamily="18" charset="0"/>
              </a:rPr>
              <a:t>Se non diminuirà il GAP avremo  difficoltà a sviluppare innovazioni sensibili al genere per la nostra società. </a:t>
            </a:r>
          </a:p>
          <a:p>
            <a:r>
              <a:rPr lang="it-IT" sz="2400" dirty="0">
                <a:latin typeface="Baskerville" panose="02020502070401020303" pitchFamily="18" charset="0"/>
              </a:rPr>
              <a:t>E lo scarso accesso per le donne nel campo dell’innovazione scientifica renderà ancora più ampia la disparità di genere in termini economici.</a:t>
            </a:r>
          </a:p>
          <a:p>
            <a:pPr marL="0" indent="0">
              <a:buNone/>
            </a:pPr>
            <a:endParaRPr lang="it-IT" sz="1700" dirty="0">
              <a:latin typeface="Baskerville" panose="02020502070401020303" pitchFamily="18" charset="0"/>
            </a:endParaRPr>
          </a:p>
          <a:p>
            <a:pPr marL="0" indent="0">
              <a:buNone/>
            </a:pPr>
            <a:endParaRPr lang="it-IT" dirty="0"/>
          </a:p>
        </p:txBody>
      </p:sp>
      <p:pic>
        <p:nvPicPr>
          <p:cNvPr id="3074" name="Picture 2" descr="https://www.almalaurea.it/sites/almalaurea.it/files/styles/news_foglia/public/news/immagini/stem_620.png?itok=msiqh10J">
            <a:extLst>
              <a:ext uri="{FF2B5EF4-FFF2-40B4-BE49-F238E27FC236}">
                <a16:creationId xmlns:a16="http://schemas.microsoft.com/office/drawing/2014/main" id="{F2FF0779-A333-8C4D-9384-E99CB842F3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7866" y="0"/>
            <a:ext cx="3876403" cy="145677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F419AA90-B042-DD43-B77F-A40F2B3A32D6}"/>
              </a:ext>
            </a:extLst>
          </p:cNvPr>
          <p:cNvSpPr>
            <a:spLocks noGrp="1"/>
          </p:cNvSpPr>
          <p:nvPr>
            <p:ph type="sldNum" sz="quarter" idx="12"/>
          </p:nvPr>
        </p:nvSpPr>
        <p:spPr/>
        <p:txBody>
          <a:bodyPr/>
          <a:lstStyle/>
          <a:p>
            <a:fld id="{D57F1E4F-1CFF-5643-939E-217C01CDF565}" type="slidenum">
              <a:rPr lang="en-US" smtClean="0"/>
              <a:pPr/>
              <a:t>21</a:t>
            </a:fld>
            <a:endParaRPr lang="en-US" dirty="0"/>
          </a:p>
        </p:txBody>
      </p:sp>
      <p:sp>
        <p:nvSpPr>
          <p:cNvPr id="9" name="Title 1">
            <a:extLst>
              <a:ext uri="{FF2B5EF4-FFF2-40B4-BE49-F238E27FC236}">
                <a16:creationId xmlns:a16="http://schemas.microsoft.com/office/drawing/2014/main" id="{C65957A4-7E39-F749-BCC7-3131828BC935}"/>
              </a:ext>
            </a:extLst>
          </p:cNvPr>
          <p:cNvSpPr txBox="1">
            <a:spLocks/>
          </p:cNvSpPr>
          <p:nvPr/>
        </p:nvSpPr>
        <p:spPr>
          <a:xfrm>
            <a:off x="55218" y="142357"/>
            <a:ext cx="7575357" cy="729049"/>
          </a:xfrm>
          <a:prstGeom prst="rect">
            <a:avLst/>
          </a:prstGeom>
          <a:solidFill>
            <a:srgbClr val="FFC000"/>
          </a:solidFill>
        </p:spPr>
        <p:txBody>
          <a:bodyPr vert="horz" lIns="91440" tIns="45720" rIns="91440" bIns="45720" rtlCol="0" anchor="t">
            <a:normAutofit fontScale="9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sz="3200" b="1">
                <a:solidFill>
                  <a:schemeClr val="tx1"/>
                </a:solidFill>
                <a:latin typeface="+mn-lt"/>
                <a:ea typeface="Brush Script MT" panose="03060802040406070304" pitchFamily="66" charset="-122"/>
                <a:cs typeface="Brush Script MT" panose="03060802040406070304" pitchFamily="66" charset="-122"/>
              </a:rPr>
              <a:t>Il mercato  del lavoro e le discipline STEM</a:t>
            </a:r>
            <a:endParaRPr lang="it-IT" sz="3200" b="1" dirty="0">
              <a:solidFill>
                <a:schemeClr val="tx1"/>
              </a:solidFill>
              <a:latin typeface="+mn-lt"/>
              <a:ea typeface="Brush Script MT" panose="03060802040406070304" pitchFamily="66" charset="-122"/>
              <a:cs typeface="Brush Script MT" panose="03060802040406070304" pitchFamily="66" charset="-122"/>
            </a:endParaRPr>
          </a:p>
        </p:txBody>
      </p:sp>
    </p:spTree>
    <p:extLst>
      <p:ext uri="{BB962C8B-B14F-4D97-AF65-F5344CB8AC3E}">
        <p14:creationId xmlns:p14="http://schemas.microsoft.com/office/powerpoint/2010/main" val="20065201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CAD2B9-65AF-5A4B-909C-D299FA547407}"/>
              </a:ext>
            </a:extLst>
          </p:cNvPr>
          <p:cNvSpPr>
            <a:spLocks noGrp="1"/>
          </p:cNvSpPr>
          <p:nvPr>
            <p:ph type="title"/>
          </p:nvPr>
        </p:nvSpPr>
        <p:spPr>
          <a:xfrm>
            <a:off x="0" y="0"/>
            <a:ext cx="12192000" cy="748145"/>
          </a:xfrm>
          <a:solidFill>
            <a:srgbClr val="FFC000"/>
          </a:solidFill>
        </p:spPr>
        <p:txBody>
          <a:bodyPr>
            <a:noAutofit/>
          </a:bodyPr>
          <a:lstStyle/>
          <a:p>
            <a:pPr algn="ctr"/>
            <a:r>
              <a:rPr lang="en-GB" sz="4800" dirty="0" err="1">
                <a:solidFill>
                  <a:schemeClr val="tx1"/>
                </a:solidFill>
                <a:latin typeface="Brush Script MT" panose="03060802040406070304" pitchFamily="66" charset="-122"/>
                <a:ea typeface="Brush Script MT" panose="03060802040406070304" pitchFamily="66" charset="-122"/>
                <a:cs typeface="Brush Script MT" panose="03060802040406070304" pitchFamily="66" charset="-122"/>
              </a:rPr>
              <a:t>Innovazione</a:t>
            </a:r>
            <a:r>
              <a:rPr lang="en-GB" sz="4800" dirty="0">
                <a:solidFill>
                  <a:schemeClr val="tx1"/>
                </a:solidFill>
                <a:latin typeface="Brush Script MT" panose="03060802040406070304" pitchFamily="66" charset="-122"/>
                <a:ea typeface="Brush Script MT" panose="03060802040406070304" pitchFamily="66" charset="-122"/>
                <a:cs typeface="Brush Script MT" panose="03060802040406070304" pitchFamily="66" charset="-122"/>
              </a:rPr>
              <a:t> di </a:t>
            </a:r>
            <a:r>
              <a:rPr lang="en-GB" sz="4800" dirty="0" err="1">
                <a:solidFill>
                  <a:schemeClr val="tx1"/>
                </a:solidFill>
                <a:latin typeface="Brush Script MT" panose="03060802040406070304" pitchFamily="66" charset="-122"/>
                <a:ea typeface="Brush Script MT" panose="03060802040406070304" pitchFamily="66" charset="-122"/>
                <a:cs typeface="Brush Script MT" panose="03060802040406070304" pitchFamily="66" charset="-122"/>
              </a:rPr>
              <a:t>Genere</a:t>
            </a:r>
            <a:r>
              <a:rPr lang="en-GB" sz="4800" dirty="0">
                <a:solidFill>
                  <a:schemeClr val="tx1"/>
                </a:solidFill>
                <a:latin typeface="Brush Script MT" panose="03060802040406070304" pitchFamily="66" charset="-122"/>
                <a:ea typeface="Brush Script MT" panose="03060802040406070304" pitchFamily="66" charset="-122"/>
                <a:cs typeface="Brush Script MT" panose="03060802040406070304" pitchFamily="66" charset="-122"/>
              </a:rPr>
              <a:t>: </a:t>
            </a:r>
            <a:r>
              <a:rPr lang="en-GB" sz="4000" dirty="0" err="1">
                <a:solidFill>
                  <a:schemeClr val="tx1"/>
                </a:solidFill>
                <a:latin typeface="Brush Script MT" panose="03060802040406070304" pitchFamily="66" charset="-122"/>
                <a:ea typeface="Brush Script MT" panose="03060802040406070304" pitchFamily="66" charset="-122"/>
                <a:cs typeface="Brush Script MT" panose="03060802040406070304" pitchFamily="66" charset="-122"/>
              </a:rPr>
              <a:t>integrare</a:t>
            </a:r>
            <a:r>
              <a:rPr lang="en-GB" sz="4000" dirty="0">
                <a:solidFill>
                  <a:schemeClr val="tx1"/>
                </a:solidFill>
                <a:latin typeface="Brush Script MT" panose="03060802040406070304" pitchFamily="66" charset="-122"/>
                <a:ea typeface="Brush Script MT" panose="03060802040406070304" pitchFamily="66" charset="-122"/>
                <a:cs typeface="Brush Script MT" panose="03060802040406070304" pitchFamily="66" charset="-122"/>
              </a:rPr>
              <a:t> la </a:t>
            </a:r>
            <a:r>
              <a:rPr lang="en-GB" sz="4000" dirty="0" err="1">
                <a:solidFill>
                  <a:schemeClr val="tx1"/>
                </a:solidFill>
                <a:latin typeface="Brush Script MT" panose="03060802040406070304" pitchFamily="66" charset="-122"/>
                <a:ea typeface="Brush Script MT" panose="03060802040406070304" pitchFamily="66" charset="-122"/>
                <a:cs typeface="Brush Script MT" panose="03060802040406070304" pitchFamily="66" charset="-122"/>
              </a:rPr>
              <a:t>prospettiva</a:t>
            </a:r>
            <a:r>
              <a:rPr lang="en-GB" sz="4000" dirty="0">
                <a:solidFill>
                  <a:schemeClr val="tx1"/>
                </a:solidFill>
                <a:latin typeface="Brush Script MT" panose="03060802040406070304" pitchFamily="66" charset="-122"/>
                <a:ea typeface="Brush Script MT" panose="03060802040406070304" pitchFamily="66" charset="-122"/>
                <a:cs typeface="Brush Script MT" panose="03060802040406070304" pitchFamily="66" charset="-122"/>
              </a:rPr>
              <a:t> di </a:t>
            </a:r>
            <a:r>
              <a:rPr lang="en-GB" sz="4000" dirty="0" err="1">
                <a:solidFill>
                  <a:schemeClr val="tx1"/>
                </a:solidFill>
                <a:latin typeface="Brush Script MT" panose="03060802040406070304" pitchFamily="66" charset="-122"/>
                <a:ea typeface="Brush Script MT" panose="03060802040406070304" pitchFamily="66" charset="-122"/>
                <a:cs typeface="Brush Script MT" panose="03060802040406070304" pitchFamily="66" charset="-122"/>
              </a:rPr>
              <a:t>genere</a:t>
            </a:r>
            <a:endParaRPr lang="en-GB" sz="4000" dirty="0">
              <a:solidFill>
                <a:schemeClr val="tx1"/>
              </a:solidFill>
              <a:latin typeface="Brush Script MT" panose="03060802040406070304" pitchFamily="66" charset="-122"/>
              <a:ea typeface="Brush Script MT" panose="03060802040406070304" pitchFamily="66" charset="-122"/>
              <a:cs typeface="Brush Script MT" panose="03060802040406070304" pitchFamily="66" charset="-122"/>
            </a:endParaRPr>
          </a:p>
        </p:txBody>
      </p:sp>
      <p:sp>
        <p:nvSpPr>
          <p:cNvPr id="4" name="Segnaposto numero diapositiva 3">
            <a:extLst>
              <a:ext uri="{FF2B5EF4-FFF2-40B4-BE49-F238E27FC236}">
                <a16:creationId xmlns:a16="http://schemas.microsoft.com/office/drawing/2014/main" id="{FC92BA9C-C63D-1445-B103-DEFC83608E8F}"/>
              </a:ext>
            </a:extLst>
          </p:cNvPr>
          <p:cNvSpPr>
            <a:spLocks noGrp="1"/>
          </p:cNvSpPr>
          <p:nvPr>
            <p:ph type="sldNum" sz="quarter" idx="12"/>
          </p:nvPr>
        </p:nvSpPr>
        <p:spPr/>
        <p:txBody>
          <a:bodyPr/>
          <a:lstStyle/>
          <a:p>
            <a:fld id="{D3DB5FD3-EB4E-EC4F-8F68-D06EFEBABFB9}" type="slidenum">
              <a:rPr lang="en-GB" smtClean="0"/>
              <a:t>22</a:t>
            </a:fld>
            <a:endParaRPr lang="en-GB"/>
          </a:p>
        </p:txBody>
      </p:sp>
      <p:sp>
        <p:nvSpPr>
          <p:cNvPr id="7" name="Rettangolo 6">
            <a:extLst>
              <a:ext uri="{FF2B5EF4-FFF2-40B4-BE49-F238E27FC236}">
                <a16:creationId xmlns:a16="http://schemas.microsoft.com/office/drawing/2014/main" id="{39A1B7B9-9ECC-2D49-AB91-D14C49C8CDC7}"/>
              </a:ext>
            </a:extLst>
          </p:cNvPr>
          <p:cNvSpPr/>
          <p:nvPr/>
        </p:nvSpPr>
        <p:spPr>
          <a:xfrm>
            <a:off x="59725" y="6144877"/>
            <a:ext cx="12072550" cy="523220"/>
          </a:xfrm>
          <a:prstGeom prst="rect">
            <a:avLst/>
          </a:prstGeom>
          <a:solidFill>
            <a:schemeClr val="accent1">
              <a:lumMod val="40000"/>
              <a:lumOff val="60000"/>
            </a:schemeClr>
          </a:solidFill>
        </p:spPr>
        <p:txBody>
          <a:bodyPr wrap="square">
            <a:spAutoFit/>
          </a:bodyPr>
          <a:lstStyle/>
          <a:p>
            <a:r>
              <a:rPr lang="it-IT" sz="1400" b="1" dirty="0"/>
              <a:t>Londa Schiebinger </a:t>
            </a:r>
            <a:r>
              <a:rPr lang="en-GB" sz="1400" dirty="0">
                <a:hlinkClick r:id="rId2">
                  <a:extLst>
                    <a:ext uri="{A12FA001-AC4F-418D-AE19-62706E023703}">
                      <ahyp:hlinkClr xmlns:ahyp="http://schemas.microsoft.com/office/drawing/2018/hyperlinkcolor" val="tx"/>
                    </a:ext>
                  </a:extLst>
                </a:hlinkClick>
              </a:rPr>
              <a:t>https://ec.europa.eu/info/sites/default/files/research_and_innovation/strategy_on_research_and_innovation/documents/ki0320108enn_final.pdf</a:t>
            </a:r>
            <a:endParaRPr lang="en-GB" sz="1400" dirty="0"/>
          </a:p>
        </p:txBody>
      </p:sp>
      <p:sp>
        <p:nvSpPr>
          <p:cNvPr id="8" name="CasellaDiTesto 7">
            <a:extLst>
              <a:ext uri="{FF2B5EF4-FFF2-40B4-BE49-F238E27FC236}">
                <a16:creationId xmlns:a16="http://schemas.microsoft.com/office/drawing/2014/main" id="{D6F0F99C-436B-7440-8370-FAE0290E451A}"/>
              </a:ext>
            </a:extLst>
          </p:cNvPr>
          <p:cNvSpPr txBox="1"/>
          <p:nvPr/>
        </p:nvSpPr>
        <p:spPr>
          <a:xfrm>
            <a:off x="7533355" y="1958001"/>
            <a:ext cx="2921330" cy="923330"/>
          </a:xfrm>
          <a:prstGeom prst="rect">
            <a:avLst/>
          </a:prstGeom>
          <a:noFill/>
          <a:ln>
            <a:solidFill>
              <a:schemeClr val="accent1"/>
            </a:solidFill>
          </a:ln>
        </p:spPr>
        <p:txBody>
          <a:bodyPr wrap="square" rtlCol="0">
            <a:spAutoFit/>
          </a:bodyPr>
          <a:lstStyle/>
          <a:p>
            <a:r>
              <a:rPr lang="en-GB" dirty="0" err="1"/>
              <a:t>Capire</a:t>
            </a:r>
            <a:r>
              <a:rPr lang="en-GB" dirty="0"/>
              <a:t> </a:t>
            </a:r>
            <a:r>
              <a:rPr lang="en-GB" dirty="0" err="1"/>
              <a:t>tutte</a:t>
            </a:r>
            <a:r>
              <a:rPr lang="en-GB" dirty="0"/>
              <a:t> le </a:t>
            </a:r>
            <a:r>
              <a:rPr lang="en-GB" dirty="0" err="1"/>
              <a:t>esigenze</a:t>
            </a:r>
            <a:r>
              <a:rPr lang="en-GB" dirty="0"/>
              <a:t> per </a:t>
            </a:r>
            <a:r>
              <a:rPr lang="en-GB" dirty="0" err="1"/>
              <a:t>creare</a:t>
            </a:r>
            <a:r>
              <a:rPr lang="en-GB" dirty="0"/>
              <a:t> </a:t>
            </a:r>
            <a:r>
              <a:rPr lang="en-GB" dirty="0" err="1"/>
              <a:t>piani</a:t>
            </a:r>
            <a:r>
              <a:rPr lang="en-GB" dirty="0"/>
              <a:t> di </a:t>
            </a:r>
            <a:r>
              <a:rPr lang="en-GB" dirty="0" err="1"/>
              <a:t>mobilità</a:t>
            </a:r>
            <a:r>
              <a:rPr lang="en-GB" dirty="0"/>
              <a:t> </a:t>
            </a:r>
            <a:r>
              <a:rPr lang="en-GB" dirty="0" err="1"/>
              <a:t>più</a:t>
            </a:r>
            <a:r>
              <a:rPr lang="en-GB" dirty="0"/>
              <a:t> </a:t>
            </a:r>
            <a:r>
              <a:rPr lang="en-GB" dirty="0" err="1"/>
              <a:t>inclusi</a:t>
            </a:r>
            <a:endParaRPr lang="en-GB" dirty="0"/>
          </a:p>
        </p:txBody>
      </p:sp>
      <p:sp>
        <p:nvSpPr>
          <p:cNvPr id="9" name="Rettangolo 8">
            <a:extLst>
              <a:ext uri="{FF2B5EF4-FFF2-40B4-BE49-F238E27FC236}">
                <a16:creationId xmlns:a16="http://schemas.microsoft.com/office/drawing/2014/main" id="{1F3D3B69-F7BB-864A-9093-3487F4B9A712}"/>
              </a:ext>
            </a:extLst>
          </p:cNvPr>
          <p:cNvSpPr/>
          <p:nvPr/>
        </p:nvSpPr>
        <p:spPr>
          <a:xfrm>
            <a:off x="7758919" y="3993517"/>
            <a:ext cx="3942930" cy="1477328"/>
          </a:xfrm>
          <a:prstGeom prst="rect">
            <a:avLst/>
          </a:prstGeom>
          <a:ln>
            <a:solidFill>
              <a:schemeClr val="accent1"/>
            </a:solidFill>
          </a:ln>
        </p:spPr>
        <p:txBody>
          <a:bodyPr wrap="square">
            <a:spAutoFit/>
          </a:bodyPr>
          <a:lstStyle/>
          <a:p>
            <a:r>
              <a:rPr lang="it-IT" dirty="0"/>
              <a:t>Studiare modelli computazionali diversi per rappresentare una maggiore diversità di corpi umani, come le femmine incinte o le persone obese</a:t>
            </a:r>
            <a:endParaRPr lang="en-GB" dirty="0"/>
          </a:p>
        </p:txBody>
      </p:sp>
      <p:pic>
        <p:nvPicPr>
          <p:cNvPr id="10" name="Immagine 9">
            <a:extLst>
              <a:ext uri="{FF2B5EF4-FFF2-40B4-BE49-F238E27FC236}">
                <a16:creationId xmlns:a16="http://schemas.microsoft.com/office/drawing/2014/main" id="{CAABD428-8E33-1A41-AA0A-DDD406291122}"/>
              </a:ext>
            </a:extLst>
          </p:cNvPr>
          <p:cNvPicPr>
            <a:picLocks noChangeAspect="1"/>
          </p:cNvPicPr>
          <p:nvPr/>
        </p:nvPicPr>
        <p:blipFill>
          <a:blip r:embed="rId3"/>
          <a:stretch>
            <a:fillRect/>
          </a:stretch>
        </p:blipFill>
        <p:spPr>
          <a:xfrm>
            <a:off x="135925" y="887349"/>
            <a:ext cx="7023100" cy="2590800"/>
          </a:xfrm>
          <a:prstGeom prst="rect">
            <a:avLst/>
          </a:prstGeom>
        </p:spPr>
      </p:pic>
      <p:pic>
        <p:nvPicPr>
          <p:cNvPr id="12" name="Immagine 11">
            <a:extLst>
              <a:ext uri="{FF2B5EF4-FFF2-40B4-BE49-F238E27FC236}">
                <a16:creationId xmlns:a16="http://schemas.microsoft.com/office/drawing/2014/main" id="{B1BB5F3F-275B-3D41-A786-BBEA10243681}"/>
              </a:ext>
            </a:extLst>
          </p:cNvPr>
          <p:cNvPicPr>
            <a:picLocks noChangeAspect="1"/>
          </p:cNvPicPr>
          <p:nvPr/>
        </p:nvPicPr>
        <p:blipFill>
          <a:blip r:embed="rId4"/>
          <a:stretch>
            <a:fillRect/>
          </a:stretch>
        </p:blipFill>
        <p:spPr>
          <a:xfrm>
            <a:off x="357855" y="3980727"/>
            <a:ext cx="7175500" cy="1816100"/>
          </a:xfrm>
          <a:prstGeom prst="rect">
            <a:avLst/>
          </a:prstGeom>
        </p:spPr>
      </p:pic>
    </p:spTree>
    <p:extLst>
      <p:ext uri="{BB962C8B-B14F-4D97-AF65-F5344CB8AC3E}">
        <p14:creationId xmlns:p14="http://schemas.microsoft.com/office/powerpoint/2010/main" val="6280531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CAD2B9-65AF-5A4B-909C-D299FA547407}"/>
              </a:ext>
            </a:extLst>
          </p:cNvPr>
          <p:cNvSpPr>
            <a:spLocks noGrp="1"/>
          </p:cNvSpPr>
          <p:nvPr>
            <p:ph type="title"/>
          </p:nvPr>
        </p:nvSpPr>
        <p:spPr>
          <a:xfrm>
            <a:off x="0" y="0"/>
            <a:ext cx="12192000" cy="748145"/>
          </a:xfrm>
          <a:solidFill>
            <a:srgbClr val="FFC000"/>
          </a:solidFill>
        </p:spPr>
        <p:txBody>
          <a:bodyPr>
            <a:noAutofit/>
          </a:bodyPr>
          <a:lstStyle/>
          <a:p>
            <a:pPr algn="just"/>
            <a:r>
              <a:rPr lang="en-GB" sz="4800" dirty="0" err="1">
                <a:solidFill>
                  <a:schemeClr val="tx1"/>
                </a:solidFill>
                <a:latin typeface="Brush Script MT" panose="03060802040406070304" pitchFamily="66" charset="-122"/>
                <a:ea typeface="Brush Script MT" panose="03060802040406070304" pitchFamily="66" charset="-122"/>
                <a:cs typeface="Brush Script MT" panose="03060802040406070304" pitchFamily="66" charset="-122"/>
              </a:rPr>
              <a:t>Innovazione</a:t>
            </a:r>
            <a:r>
              <a:rPr lang="en-GB" sz="4800" dirty="0">
                <a:solidFill>
                  <a:schemeClr val="tx1"/>
                </a:solidFill>
                <a:latin typeface="Brush Script MT" panose="03060802040406070304" pitchFamily="66" charset="-122"/>
                <a:ea typeface="Brush Script MT" panose="03060802040406070304" pitchFamily="66" charset="-122"/>
                <a:cs typeface="Brush Script MT" panose="03060802040406070304" pitchFamily="66" charset="-122"/>
              </a:rPr>
              <a:t> di </a:t>
            </a:r>
            <a:r>
              <a:rPr lang="en-GB" sz="4800" dirty="0" err="1">
                <a:solidFill>
                  <a:schemeClr val="tx1"/>
                </a:solidFill>
                <a:latin typeface="Brush Script MT" panose="03060802040406070304" pitchFamily="66" charset="-122"/>
                <a:ea typeface="Brush Script MT" panose="03060802040406070304" pitchFamily="66" charset="-122"/>
                <a:cs typeface="Brush Script MT" panose="03060802040406070304" pitchFamily="66" charset="-122"/>
              </a:rPr>
              <a:t>Genere:</a:t>
            </a:r>
            <a:r>
              <a:rPr lang="en-GB" dirty="0" err="1">
                <a:solidFill>
                  <a:schemeClr val="tx1"/>
                </a:solidFill>
                <a:latin typeface="Brush Script MT" panose="03060802040406070304" pitchFamily="66" charset="-122"/>
                <a:ea typeface="Brush Script MT" panose="03060802040406070304" pitchFamily="66" charset="-122"/>
                <a:cs typeface="Brush Script MT" panose="03060802040406070304" pitchFamily="66" charset="-122"/>
              </a:rPr>
              <a:t>necessità</a:t>
            </a:r>
            <a:r>
              <a:rPr lang="en-GB" dirty="0">
                <a:solidFill>
                  <a:schemeClr val="tx1"/>
                </a:solidFill>
                <a:latin typeface="Brush Script MT" panose="03060802040406070304" pitchFamily="66" charset="-122"/>
                <a:ea typeface="Brush Script MT" panose="03060802040406070304" pitchFamily="66" charset="-122"/>
                <a:cs typeface="Brush Script MT" panose="03060802040406070304" pitchFamily="66" charset="-122"/>
              </a:rPr>
              <a:t> di </a:t>
            </a:r>
            <a:r>
              <a:rPr lang="en-GB" dirty="0" err="1">
                <a:solidFill>
                  <a:schemeClr val="tx1"/>
                </a:solidFill>
                <a:latin typeface="Brush Script MT" panose="03060802040406070304" pitchFamily="66" charset="-122"/>
                <a:ea typeface="Brush Script MT" panose="03060802040406070304" pitchFamily="66" charset="-122"/>
                <a:cs typeface="Brush Script MT" panose="03060802040406070304" pitchFamily="66" charset="-122"/>
              </a:rPr>
              <a:t>addestramento</a:t>
            </a:r>
            <a:r>
              <a:rPr lang="en-GB" dirty="0">
                <a:solidFill>
                  <a:schemeClr val="tx1"/>
                </a:solidFill>
                <a:latin typeface="Brush Script MT" panose="03060802040406070304" pitchFamily="66" charset="-122"/>
                <a:ea typeface="Brush Script MT" panose="03060802040406070304" pitchFamily="66" charset="-122"/>
                <a:cs typeface="Brush Script MT" panose="03060802040406070304" pitchFamily="66" charset="-122"/>
              </a:rPr>
              <a:t> </a:t>
            </a:r>
            <a:r>
              <a:rPr lang="en-GB" dirty="0" err="1">
                <a:solidFill>
                  <a:schemeClr val="tx1"/>
                </a:solidFill>
                <a:latin typeface="Brush Script MT" panose="03060802040406070304" pitchFamily="66" charset="-122"/>
                <a:ea typeface="Brush Script MT" panose="03060802040406070304" pitchFamily="66" charset="-122"/>
                <a:cs typeface="Brush Script MT" panose="03060802040406070304" pitchFamily="66" charset="-122"/>
              </a:rPr>
              <a:t>sulle</a:t>
            </a:r>
            <a:r>
              <a:rPr lang="en-GB" dirty="0">
                <a:solidFill>
                  <a:schemeClr val="tx1"/>
                </a:solidFill>
                <a:latin typeface="Brush Script MT" panose="03060802040406070304" pitchFamily="66" charset="-122"/>
                <a:ea typeface="Brush Script MT" panose="03060802040406070304" pitchFamily="66" charset="-122"/>
                <a:cs typeface="Brush Script MT" panose="03060802040406070304" pitchFamily="66" charset="-122"/>
              </a:rPr>
              <a:t> </a:t>
            </a:r>
            <a:r>
              <a:rPr lang="en-GB" dirty="0" err="1">
                <a:solidFill>
                  <a:schemeClr val="tx1"/>
                </a:solidFill>
                <a:latin typeface="Brush Script MT" panose="03060802040406070304" pitchFamily="66" charset="-122"/>
                <a:ea typeface="Brush Script MT" panose="03060802040406070304" pitchFamily="66" charset="-122"/>
                <a:cs typeface="Brush Script MT" panose="03060802040406070304" pitchFamily="66" charset="-122"/>
              </a:rPr>
              <a:t>questioni</a:t>
            </a:r>
            <a:r>
              <a:rPr lang="en-GB" dirty="0">
                <a:solidFill>
                  <a:schemeClr val="tx1"/>
                </a:solidFill>
                <a:latin typeface="Brush Script MT" panose="03060802040406070304" pitchFamily="66" charset="-122"/>
                <a:ea typeface="Brush Script MT" panose="03060802040406070304" pitchFamily="66" charset="-122"/>
                <a:cs typeface="Brush Script MT" panose="03060802040406070304" pitchFamily="66" charset="-122"/>
              </a:rPr>
              <a:t> di </a:t>
            </a:r>
            <a:r>
              <a:rPr lang="en-GB" dirty="0" err="1">
                <a:solidFill>
                  <a:schemeClr val="tx1"/>
                </a:solidFill>
                <a:latin typeface="Brush Script MT" panose="03060802040406070304" pitchFamily="66" charset="-122"/>
                <a:ea typeface="Brush Script MT" panose="03060802040406070304" pitchFamily="66" charset="-122"/>
                <a:cs typeface="Brush Script MT" panose="03060802040406070304" pitchFamily="66" charset="-122"/>
              </a:rPr>
              <a:t>genere</a:t>
            </a:r>
            <a:endParaRPr lang="en-GB" dirty="0">
              <a:solidFill>
                <a:schemeClr val="tx1"/>
              </a:solidFill>
              <a:latin typeface="Brush Script MT" panose="03060802040406070304" pitchFamily="66" charset="-122"/>
              <a:ea typeface="Brush Script MT" panose="03060802040406070304" pitchFamily="66" charset="-122"/>
              <a:cs typeface="Brush Script MT" panose="03060802040406070304" pitchFamily="66" charset="-122"/>
            </a:endParaRPr>
          </a:p>
        </p:txBody>
      </p:sp>
      <p:sp>
        <p:nvSpPr>
          <p:cNvPr id="4" name="Segnaposto numero diapositiva 3">
            <a:extLst>
              <a:ext uri="{FF2B5EF4-FFF2-40B4-BE49-F238E27FC236}">
                <a16:creationId xmlns:a16="http://schemas.microsoft.com/office/drawing/2014/main" id="{FC92BA9C-C63D-1445-B103-DEFC83608E8F}"/>
              </a:ext>
            </a:extLst>
          </p:cNvPr>
          <p:cNvSpPr>
            <a:spLocks noGrp="1"/>
          </p:cNvSpPr>
          <p:nvPr>
            <p:ph type="sldNum" sz="quarter" idx="12"/>
          </p:nvPr>
        </p:nvSpPr>
        <p:spPr/>
        <p:txBody>
          <a:bodyPr/>
          <a:lstStyle/>
          <a:p>
            <a:fld id="{D3DB5FD3-EB4E-EC4F-8F68-D06EFEBABFB9}" type="slidenum">
              <a:rPr lang="en-GB" smtClean="0"/>
              <a:t>23</a:t>
            </a:fld>
            <a:endParaRPr lang="en-GB"/>
          </a:p>
        </p:txBody>
      </p:sp>
      <p:sp>
        <p:nvSpPr>
          <p:cNvPr id="7" name="Rettangolo 6">
            <a:extLst>
              <a:ext uri="{FF2B5EF4-FFF2-40B4-BE49-F238E27FC236}">
                <a16:creationId xmlns:a16="http://schemas.microsoft.com/office/drawing/2014/main" id="{39A1B7B9-9ECC-2D49-AB91-D14C49C8CDC7}"/>
              </a:ext>
            </a:extLst>
          </p:cNvPr>
          <p:cNvSpPr/>
          <p:nvPr/>
        </p:nvSpPr>
        <p:spPr>
          <a:xfrm>
            <a:off x="59725" y="6144877"/>
            <a:ext cx="12072550" cy="523220"/>
          </a:xfrm>
          <a:prstGeom prst="rect">
            <a:avLst/>
          </a:prstGeom>
          <a:solidFill>
            <a:schemeClr val="accent1">
              <a:lumMod val="40000"/>
              <a:lumOff val="60000"/>
            </a:schemeClr>
          </a:solidFill>
        </p:spPr>
        <p:txBody>
          <a:bodyPr wrap="square">
            <a:spAutoFit/>
          </a:bodyPr>
          <a:lstStyle/>
          <a:p>
            <a:r>
              <a:rPr lang="it-IT" sz="1400" b="1" dirty="0"/>
              <a:t>Londa Schiebinger </a:t>
            </a:r>
            <a:r>
              <a:rPr lang="en-GB" sz="1400" dirty="0">
                <a:hlinkClick r:id="rId2">
                  <a:extLst>
                    <a:ext uri="{A12FA001-AC4F-418D-AE19-62706E023703}">
                      <ahyp:hlinkClr xmlns:ahyp="http://schemas.microsoft.com/office/drawing/2018/hyperlinkcolor" val="tx"/>
                    </a:ext>
                  </a:extLst>
                </a:hlinkClick>
              </a:rPr>
              <a:t>https://ec.europa.eu/info/sites/default/files/research_and_innovation/strategy_on_research_and_innovation/documents/ki0320108enn_final.pdf</a:t>
            </a:r>
            <a:endParaRPr lang="en-GB" sz="1400" dirty="0"/>
          </a:p>
        </p:txBody>
      </p:sp>
      <p:sp>
        <p:nvSpPr>
          <p:cNvPr id="8" name="CasellaDiTesto 7">
            <a:extLst>
              <a:ext uri="{FF2B5EF4-FFF2-40B4-BE49-F238E27FC236}">
                <a16:creationId xmlns:a16="http://schemas.microsoft.com/office/drawing/2014/main" id="{D6F0F99C-436B-7440-8370-FAE0290E451A}"/>
              </a:ext>
            </a:extLst>
          </p:cNvPr>
          <p:cNvSpPr txBox="1"/>
          <p:nvPr/>
        </p:nvSpPr>
        <p:spPr>
          <a:xfrm>
            <a:off x="7813337" y="2465833"/>
            <a:ext cx="2921330" cy="1754326"/>
          </a:xfrm>
          <a:prstGeom prst="rect">
            <a:avLst/>
          </a:prstGeom>
          <a:noFill/>
          <a:ln>
            <a:solidFill>
              <a:schemeClr val="accent1"/>
            </a:solidFill>
          </a:ln>
        </p:spPr>
        <p:txBody>
          <a:bodyPr wrap="square" rtlCol="0">
            <a:spAutoFit/>
          </a:bodyPr>
          <a:lstStyle/>
          <a:p>
            <a:r>
              <a:rPr lang="en-GB" dirty="0" err="1"/>
              <a:t>Capire</a:t>
            </a:r>
            <a:r>
              <a:rPr lang="en-GB" dirty="0"/>
              <a:t> le </a:t>
            </a:r>
            <a:r>
              <a:rPr lang="en-GB" dirty="0" err="1"/>
              <a:t>discriminazioni</a:t>
            </a:r>
            <a:r>
              <a:rPr lang="en-GB" dirty="0"/>
              <a:t> </a:t>
            </a:r>
            <a:r>
              <a:rPr lang="en-GB" dirty="0" err="1"/>
              <a:t>esistenti</a:t>
            </a:r>
            <a:r>
              <a:rPr lang="en-GB" dirty="0"/>
              <a:t> </a:t>
            </a:r>
            <a:r>
              <a:rPr lang="en-GB" dirty="0" err="1"/>
              <a:t>nel</a:t>
            </a:r>
            <a:r>
              <a:rPr lang="en-GB" dirty="0"/>
              <a:t> </a:t>
            </a:r>
            <a:r>
              <a:rPr lang="en-GB" dirty="0" err="1"/>
              <a:t>riconoscimento</a:t>
            </a:r>
            <a:r>
              <a:rPr lang="en-GB" dirty="0"/>
              <a:t> </a:t>
            </a:r>
            <a:r>
              <a:rPr lang="en-GB" dirty="0" err="1"/>
              <a:t>facciale</a:t>
            </a:r>
            <a:r>
              <a:rPr lang="en-GB" dirty="0"/>
              <a:t>, </a:t>
            </a:r>
            <a:r>
              <a:rPr lang="en-GB" dirty="0" err="1"/>
              <a:t>stabilire</a:t>
            </a:r>
            <a:r>
              <a:rPr lang="en-GB" dirty="0"/>
              <a:t> </a:t>
            </a:r>
            <a:r>
              <a:rPr lang="en-GB" dirty="0" err="1"/>
              <a:t>nuovi</a:t>
            </a:r>
            <a:r>
              <a:rPr lang="en-GB" dirty="0"/>
              <a:t> </a:t>
            </a:r>
            <a:r>
              <a:rPr lang="en-GB" dirty="0" err="1"/>
              <a:t>parametri</a:t>
            </a:r>
            <a:r>
              <a:rPr lang="en-GB" dirty="0"/>
              <a:t> per </a:t>
            </a:r>
            <a:r>
              <a:rPr lang="en-GB" dirty="0" err="1"/>
              <a:t>trattare</a:t>
            </a:r>
            <a:r>
              <a:rPr lang="en-GB" dirty="0"/>
              <a:t> </a:t>
            </a:r>
            <a:r>
              <a:rPr lang="en-GB" dirty="0" err="1"/>
              <a:t>insiemi</a:t>
            </a:r>
            <a:r>
              <a:rPr lang="en-GB" dirty="0"/>
              <a:t> di </a:t>
            </a:r>
            <a:r>
              <a:rPr lang="en-GB" dirty="0" err="1"/>
              <a:t>volti</a:t>
            </a:r>
            <a:r>
              <a:rPr lang="en-GB" dirty="0"/>
              <a:t> </a:t>
            </a:r>
            <a:r>
              <a:rPr lang="en-GB" dirty="0" err="1"/>
              <a:t>diversi</a:t>
            </a:r>
            <a:endParaRPr lang="en-GB" dirty="0"/>
          </a:p>
        </p:txBody>
      </p:sp>
      <p:sp>
        <p:nvSpPr>
          <p:cNvPr id="11" name="CasellaDiTesto 10">
            <a:extLst>
              <a:ext uri="{FF2B5EF4-FFF2-40B4-BE49-F238E27FC236}">
                <a16:creationId xmlns:a16="http://schemas.microsoft.com/office/drawing/2014/main" id="{A6B3DF1D-890B-8D44-8E58-C8DF50B54B2B}"/>
              </a:ext>
            </a:extLst>
          </p:cNvPr>
          <p:cNvSpPr txBox="1"/>
          <p:nvPr/>
        </p:nvSpPr>
        <p:spPr>
          <a:xfrm>
            <a:off x="425793" y="1105628"/>
            <a:ext cx="10052736" cy="646331"/>
          </a:xfrm>
          <a:prstGeom prst="rect">
            <a:avLst/>
          </a:prstGeom>
          <a:solidFill>
            <a:schemeClr val="accent1">
              <a:lumMod val="40000"/>
              <a:lumOff val="60000"/>
            </a:schemeClr>
          </a:solidFill>
        </p:spPr>
        <p:txBody>
          <a:bodyPr wrap="square" rtlCol="0">
            <a:spAutoFit/>
          </a:bodyPr>
          <a:lstStyle/>
          <a:p>
            <a:r>
              <a:rPr lang="en-GB" dirty="0" err="1"/>
              <a:t>Tecnologie</a:t>
            </a:r>
            <a:r>
              <a:rPr lang="en-GB" dirty="0"/>
              <a:t> </a:t>
            </a:r>
            <a:r>
              <a:rPr lang="en-GB" dirty="0" err="1"/>
              <a:t>informatiche</a:t>
            </a:r>
            <a:r>
              <a:rPr lang="en-GB" dirty="0"/>
              <a:t> e </a:t>
            </a:r>
            <a:r>
              <a:rPr lang="en-GB" dirty="0" err="1"/>
              <a:t>della</a:t>
            </a:r>
            <a:r>
              <a:rPr lang="en-GB" dirty="0"/>
              <a:t> </a:t>
            </a:r>
            <a:r>
              <a:rPr lang="en-GB" dirty="0" err="1"/>
              <a:t>comunicazione</a:t>
            </a:r>
            <a:r>
              <a:rPr lang="en-GB" dirty="0"/>
              <a:t>: </a:t>
            </a:r>
            <a:r>
              <a:rPr lang="en-GB" dirty="0" err="1"/>
              <a:t>intelligenza</a:t>
            </a:r>
            <a:r>
              <a:rPr lang="en-GB" dirty="0"/>
              <a:t> </a:t>
            </a:r>
            <a:r>
              <a:rPr lang="en-GB" dirty="0" err="1"/>
              <a:t>artificiale</a:t>
            </a:r>
            <a:r>
              <a:rPr lang="en-GB" dirty="0"/>
              <a:t>, </a:t>
            </a:r>
            <a:r>
              <a:rPr lang="en-GB" dirty="0" err="1"/>
              <a:t>robotica</a:t>
            </a:r>
            <a:r>
              <a:rPr lang="en-GB" dirty="0"/>
              <a:t>, machine learning</a:t>
            </a:r>
          </a:p>
        </p:txBody>
      </p:sp>
      <p:pic>
        <p:nvPicPr>
          <p:cNvPr id="5" name="Immagine 4">
            <a:extLst>
              <a:ext uri="{FF2B5EF4-FFF2-40B4-BE49-F238E27FC236}">
                <a16:creationId xmlns:a16="http://schemas.microsoft.com/office/drawing/2014/main" id="{B45E8D00-BF09-0D48-84BA-2280156702BD}"/>
              </a:ext>
            </a:extLst>
          </p:cNvPr>
          <p:cNvPicPr>
            <a:picLocks noChangeAspect="1"/>
          </p:cNvPicPr>
          <p:nvPr/>
        </p:nvPicPr>
        <p:blipFill>
          <a:blip r:embed="rId3"/>
          <a:stretch>
            <a:fillRect/>
          </a:stretch>
        </p:blipFill>
        <p:spPr>
          <a:xfrm>
            <a:off x="425793" y="2109442"/>
            <a:ext cx="7099300" cy="3416300"/>
          </a:xfrm>
          <a:prstGeom prst="rect">
            <a:avLst/>
          </a:prstGeom>
        </p:spPr>
      </p:pic>
    </p:spTree>
    <p:extLst>
      <p:ext uri="{BB962C8B-B14F-4D97-AF65-F5344CB8AC3E}">
        <p14:creationId xmlns:p14="http://schemas.microsoft.com/office/powerpoint/2010/main" val="31892028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65814C-C0C0-484D-95EC-B69AC41FD8E9}"/>
              </a:ext>
            </a:extLst>
          </p:cNvPr>
          <p:cNvSpPr>
            <a:spLocks noGrp="1"/>
          </p:cNvSpPr>
          <p:nvPr>
            <p:ph type="title"/>
          </p:nvPr>
        </p:nvSpPr>
        <p:spPr>
          <a:xfrm>
            <a:off x="1035680" y="3093308"/>
            <a:ext cx="8596668" cy="700216"/>
          </a:xfrm>
          <a:solidFill>
            <a:schemeClr val="accent4">
              <a:lumMod val="60000"/>
              <a:lumOff val="40000"/>
            </a:schemeClr>
          </a:solidFill>
        </p:spPr>
        <p:txBody>
          <a:bodyPr/>
          <a:lstStyle/>
          <a:p>
            <a:pPr algn="ctr"/>
            <a:r>
              <a:rPr lang="en-GB" dirty="0">
                <a:solidFill>
                  <a:schemeClr val="tx1"/>
                </a:solidFill>
              </a:rPr>
              <a:t>Come </a:t>
            </a:r>
            <a:r>
              <a:rPr lang="en-GB" dirty="0" err="1">
                <a:solidFill>
                  <a:schemeClr val="tx1"/>
                </a:solidFill>
              </a:rPr>
              <a:t>nasce</a:t>
            </a:r>
            <a:r>
              <a:rPr lang="en-GB" dirty="0">
                <a:solidFill>
                  <a:schemeClr val="tx1"/>
                </a:solidFill>
              </a:rPr>
              <a:t> lo </a:t>
            </a:r>
            <a:r>
              <a:rPr lang="en-GB" dirty="0" err="1">
                <a:solidFill>
                  <a:schemeClr val="tx1"/>
                </a:solidFill>
              </a:rPr>
              <a:t>squilibrio</a:t>
            </a:r>
            <a:r>
              <a:rPr lang="en-GB" dirty="0">
                <a:solidFill>
                  <a:schemeClr val="tx1"/>
                </a:solidFill>
              </a:rPr>
              <a:t>?</a:t>
            </a:r>
          </a:p>
        </p:txBody>
      </p:sp>
      <p:sp>
        <p:nvSpPr>
          <p:cNvPr id="4" name="Segnaposto numero diapositiva 3">
            <a:extLst>
              <a:ext uri="{FF2B5EF4-FFF2-40B4-BE49-F238E27FC236}">
                <a16:creationId xmlns:a16="http://schemas.microsoft.com/office/drawing/2014/main" id="{927F8993-C324-DF4B-B29D-328E6D68FEA7}"/>
              </a:ext>
            </a:extLst>
          </p:cNvPr>
          <p:cNvSpPr>
            <a:spLocks noGrp="1"/>
          </p:cNvSpPr>
          <p:nvPr>
            <p:ph type="sldNum" sz="quarter" idx="12"/>
          </p:nvPr>
        </p:nvSpPr>
        <p:spPr/>
        <p:txBody>
          <a:bodyPr/>
          <a:lstStyle/>
          <a:p>
            <a:fld id="{D57F1E4F-1CFF-5643-939E-217C01CDF565}" type="slidenum">
              <a:rPr lang="en-US" smtClean="0"/>
              <a:pPr/>
              <a:t>24</a:t>
            </a:fld>
            <a:endParaRPr lang="en-US" dirty="0"/>
          </a:p>
        </p:txBody>
      </p:sp>
    </p:spTree>
    <p:extLst>
      <p:ext uri="{BB962C8B-B14F-4D97-AF65-F5344CB8AC3E}">
        <p14:creationId xmlns:p14="http://schemas.microsoft.com/office/powerpoint/2010/main" val="15567543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65B5ABE-68A3-9246-A1BC-DCD35BDCB68C}"/>
              </a:ext>
            </a:extLst>
          </p:cNvPr>
          <p:cNvSpPr>
            <a:spLocks noGrp="1"/>
          </p:cNvSpPr>
          <p:nvPr>
            <p:ph idx="1"/>
          </p:nvPr>
        </p:nvSpPr>
        <p:spPr>
          <a:xfrm>
            <a:off x="56083" y="960295"/>
            <a:ext cx="3790876" cy="2425455"/>
          </a:xfrm>
        </p:spPr>
        <p:txBody>
          <a:bodyPr>
            <a:noAutofit/>
          </a:bodyPr>
          <a:lstStyle/>
          <a:p>
            <a:pPr marL="0" indent="0">
              <a:buNone/>
            </a:pPr>
            <a:r>
              <a:rPr lang="it-IT" sz="2000" dirty="0"/>
              <a:t>Questa situazione di squilibrio è il risultato di vari e sovrapposti fattori che si sono accumulati nel tempo e influenzano la partecipazione e la progressione di ragazze e donne negli studi e nelle carriere STEM.</a:t>
            </a:r>
          </a:p>
        </p:txBody>
      </p:sp>
      <p:sp>
        <p:nvSpPr>
          <p:cNvPr id="4" name="Segnaposto numero diapositiva 3">
            <a:extLst>
              <a:ext uri="{FF2B5EF4-FFF2-40B4-BE49-F238E27FC236}">
                <a16:creationId xmlns:a16="http://schemas.microsoft.com/office/drawing/2014/main" id="{360ADD30-C61B-8845-AE0C-27C58550B4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BC9EB0-E156-2749-A021-4425E03FD11D}"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C9051AE-489D-004E-BAD5-EC59C48092AE}"/>
              </a:ext>
            </a:extLst>
          </p:cNvPr>
          <p:cNvPicPr>
            <a:picLocks noChangeAspect="1"/>
          </p:cNvPicPr>
          <p:nvPr/>
        </p:nvPicPr>
        <p:blipFill>
          <a:blip r:embed="rId2"/>
          <a:stretch>
            <a:fillRect/>
          </a:stretch>
        </p:blipFill>
        <p:spPr>
          <a:xfrm>
            <a:off x="3846958" y="1334602"/>
            <a:ext cx="8689831" cy="5242760"/>
          </a:xfrm>
          <a:prstGeom prst="rect">
            <a:avLst/>
          </a:prstGeom>
        </p:spPr>
      </p:pic>
      <p:sp>
        <p:nvSpPr>
          <p:cNvPr id="6" name="Rettangolo 5">
            <a:extLst>
              <a:ext uri="{FF2B5EF4-FFF2-40B4-BE49-F238E27FC236}">
                <a16:creationId xmlns:a16="http://schemas.microsoft.com/office/drawing/2014/main" id="{7CA6AB83-FE07-2E4B-8748-0FD3ADE939F2}"/>
              </a:ext>
            </a:extLst>
          </p:cNvPr>
          <p:cNvSpPr/>
          <p:nvPr/>
        </p:nvSpPr>
        <p:spPr>
          <a:xfrm>
            <a:off x="-11406" y="6478482"/>
            <a:ext cx="5632704" cy="336414"/>
          </a:xfrm>
          <a:prstGeom prst="rect">
            <a:avLst/>
          </a:prstGeom>
          <a:ln>
            <a:solidFill>
              <a:srgbClr val="00206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CRACKING THE CODE  https://</a:t>
            </a:r>
            <a:r>
              <a:rPr kumimoji="0" lang="en-GB" sz="1600" b="0" i="0" u="none" strike="noStrike" kern="1200" cap="none" spc="0" normalizeH="0" baseline="0" noProof="0" dirty="0" err="1">
                <a:ln>
                  <a:noFill/>
                </a:ln>
                <a:solidFill>
                  <a:prstClr val="black"/>
                </a:solidFill>
                <a:effectLst/>
                <a:uLnTx/>
                <a:uFillTx/>
                <a:latin typeface="Calibri" panose="020F0502020204030204"/>
                <a:ea typeface="+mn-ea"/>
                <a:cs typeface="+mn-cs"/>
              </a:rPr>
              <a:t>www.eldis.org</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/document/A101801</a:t>
            </a:r>
          </a:p>
        </p:txBody>
      </p:sp>
      <p:sp>
        <p:nvSpPr>
          <p:cNvPr id="9" name="Titolo 1">
            <a:extLst>
              <a:ext uri="{FF2B5EF4-FFF2-40B4-BE49-F238E27FC236}">
                <a16:creationId xmlns:a16="http://schemas.microsoft.com/office/drawing/2014/main" id="{29374F43-7FC8-5C4B-949D-5961896E82A7}"/>
              </a:ext>
            </a:extLst>
          </p:cNvPr>
          <p:cNvSpPr txBox="1">
            <a:spLocks/>
          </p:cNvSpPr>
          <p:nvPr/>
        </p:nvSpPr>
        <p:spPr>
          <a:xfrm>
            <a:off x="0" y="1"/>
            <a:ext cx="12192000" cy="877823"/>
          </a:xfrm>
          <a:prstGeom prst="rect">
            <a:avLst/>
          </a:prstGeom>
          <a:solidFill>
            <a:schemeClr val="accent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i="0" u="none" strike="noStrike" kern="1200" cap="none" spc="0" normalizeH="0" baseline="0" noProof="0" dirty="0" err="1">
                <a:ln>
                  <a:noFill/>
                </a:ln>
                <a:solidFill>
                  <a:prstClr val="black"/>
                </a:solidFill>
                <a:effectLst/>
                <a:uLnTx/>
                <a:uFillTx/>
                <a:latin typeface="+mn-lt"/>
                <a:ea typeface="Brush Script MT" panose="03060802040406070304" pitchFamily="66" charset="-122"/>
                <a:cs typeface="Brush Script MT" panose="03060802040406070304" pitchFamily="66" charset="-122"/>
              </a:rPr>
              <a:t>Quali</a:t>
            </a:r>
            <a:r>
              <a:rPr kumimoji="0" lang="en-GB" sz="3600" i="0" u="none" strike="noStrike" kern="1200" cap="none" spc="0" normalizeH="0" baseline="0" noProof="0" dirty="0">
                <a:ln>
                  <a:noFill/>
                </a:ln>
                <a:solidFill>
                  <a:prstClr val="black"/>
                </a:solidFill>
                <a:effectLst/>
                <a:uLnTx/>
                <a:uFillTx/>
                <a:latin typeface="+mn-lt"/>
                <a:ea typeface="Brush Script MT" panose="03060802040406070304" pitchFamily="66" charset="-122"/>
                <a:cs typeface="Brush Script MT" panose="03060802040406070304" pitchFamily="66" charset="-122"/>
              </a:rPr>
              <a:t>  </a:t>
            </a:r>
            <a:r>
              <a:rPr kumimoji="0" lang="en-GB" sz="3600" i="0" u="none" strike="noStrike" kern="1200" cap="none" spc="0" normalizeH="0" baseline="0" noProof="0" dirty="0" err="1">
                <a:ln>
                  <a:noFill/>
                </a:ln>
                <a:solidFill>
                  <a:prstClr val="black"/>
                </a:solidFill>
                <a:effectLst/>
                <a:uLnTx/>
                <a:uFillTx/>
                <a:latin typeface="+mn-lt"/>
                <a:ea typeface="Brush Script MT" panose="03060802040406070304" pitchFamily="66" charset="-122"/>
                <a:cs typeface="Brush Script MT" panose="03060802040406070304" pitchFamily="66" charset="-122"/>
              </a:rPr>
              <a:t>fattori</a:t>
            </a:r>
            <a:r>
              <a:rPr kumimoji="0" lang="en-GB" sz="3600" i="0" u="none" strike="noStrike" kern="1200" cap="none" spc="0" normalizeH="0" baseline="0" noProof="0" dirty="0">
                <a:ln>
                  <a:noFill/>
                </a:ln>
                <a:solidFill>
                  <a:prstClr val="black"/>
                </a:solidFill>
                <a:effectLst/>
                <a:uLnTx/>
                <a:uFillTx/>
                <a:latin typeface="+mn-lt"/>
                <a:ea typeface="Brush Script MT" panose="03060802040406070304" pitchFamily="66" charset="-122"/>
                <a:cs typeface="Brush Script MT" panose="03060802040406070304" pitchFamily="66" charset="-122"/>
              </a:rPr>
              <a:t> </a:t>
            </a:r>
            <a:r>
              <a:rPr kumimoji="0" lang="en-GB" sz="3600" i="0" u="none" strike="noStrike" kern="1200" cap="none" spc="0" normalizeH="0" baseline="0" noProof="0" dirty="0" err="1">
                <a:ln>
                  <a:noFill/>
                </a:ln>
                <a:solidFill>
                  <a:prstClr val="black"/>
                </a:solidFill>
                <a:effectLst/>
                <a:uLnTx/>
                <a:uFillTx/>
                <a:latin typeface="+mn-lt"/>
                <a:ea typeface="Brush Script MT" panose="03060802040406070304" pitchFamily="66" charset="-122"/>
                <a:cs typeface="Brush Script MT" panose="03060802040406070304" pitchFamily="66" charset="-122"/>
              </a:rPr>
              <a:t>influenzano</a:t>
            </a:r>
            <a:r>
              <a:rPr kumimoji="0" lang="en-GB" sz="3600" i="0" u="none" strike="noStrike" kern="1200" cap="none" spc="0" normalizeH="0" baseline="0" noProof="0" dirty="0">
                <a:ln>
                  <a:noFill/>
                </a:ln>
                <a:solidFill>
                  <a:prstClr val="black"/>
                </a:solidFill>
                <a:effectLst/>
                <a:uLnTx/>
                <a:uFillTx/>
                <a:latin typeface="+mn-lt"/>
                <a:ea typeface="Brush Script MT" panose="03060802040406070304" pitchFamily="66" charset="-122"/>
                <a:cs typeface="Brush Script MT" panose="03060802040406070304" pitchFamily="66" charset="-122"/>
              </a:rPr>
              <a:t> le </a:t>
            </a:r>
            <a:r>
              <a:rPr kumimoji="0" lang="en-GB" sz="3600" i="0" u="none" strike="noStrike" kern="1200" cap="none" spc="0" normalizeH="0" baseline="0" noProof="0" dirty="0" err="1">
                <a:ln>
                  <a:noFill/>
                </a:ln>
                <a:solidFill>
                  <a:prstClr val="black"/>
                </a:solidFill>
                <a:effectLst/>
                <a:uLnTx/>
                <a:uFillTx/>
                <a:latin typeface="+mn-lt"/>
                <a:ea typeface="Brush Script MT" panose="03060802040406070304" pitchFamily="66" charset="-122"/>
                <a:cs typeface="Brush Script MT" panose="03060802040406070304" pitchFamily="66" charset="-122"/>
              </a:rPr>
              <a:t>nostre</a:t>
            </a:r>
            <a:r>
              <a:rPr kumimoji="0" lang="en-GB" sz="3600" i="0" u="none" strike="noStrike" kern="1200" cap="none" spc="0" normalizeH="0" baseline="0" noProof="0" dirty="0">
                <a:ln>
                  <a:noFill/>
                </a:ln>
                <a:solidFill>
                  <a:prstClr val="black"/>
                </a:solidFill>
                <a:effectLst/>
                <a:uLnTx/>
                <a:uFillTx/>
                <a:latin typeface="+mn-lt"/>
                <a:ea typeface="Brush Script MT" panose="03060802040406070304" pitchFamily="66" charset="-122"/>
                <a:cs typeface="Brush Script MT" panose="03060802040406070304" pitchFamily="66" charset="-122"/>
              </a:rPr>
              <a:t> </a:t>
            </a:r>
            <a:r>
              <a:rPr kumimoji="0" lang="en-GB" sz="3600" i="0" u="none" strike="noStrike" kern="1200" cap="none" spc="0" normalizeH="0" baseline="0" noProof="0" dirty="0" err="1">
                <a:ln>
                  <a:noFill/>
                </a:ln>
                <a:solidFill>
                  <a:prstClr val="black"/>
                </a:solidFill>
                <a:effectLst/>
                <a:uLnTx/>
                <a:uFillTx/>
                <a:latin typeface="+mn-lt"/>
                <a:ea typeface="Brush Script MT" panose="03060802040406070304" pitchFamily="66" charset="-122"/>
                <a:cs typeface="Brush Script MT" panose="03060802040406070304" pitchFamily="66" charset="-122"/>
              </a:rPr>
              <a:t>scelte</a:t>
            </a:r>
            <a:r>
              <a:rPr kumimoji="0" lang="en-GB" sz="3600" i="0" u="none" strike="noStrike" kern="1200" cap="none" spc="0" normalizeH="0" baseline="0" noProof="0" dirty="0">
                <a:ln>
                  <a:noFill/>
                </a:ln>
                <a:solidFill>
                  <a:prstClr val="black"/>
                </a:solidFill>
                <a:effectLst/>
                <a:uLnTx/>
                <a:uFillTx/>
                <a:latin typeface="+mn-lt"/>
                <a:ea typeface="Brush Script MT" panose="03060802040406070304" pitchFamily="66" charset="-122"/>
                <a:cs typeface="Brush Script MT" panose="03060802040406070304" pitchFamily="66" charset="-122"/>
              </a:rPr>
              <a:t>?</a:t>
            </a:r>
          </a:p>
        </p:txBody>
      </p:sp>
      <p:sp>
        <p:nvSpPr>
          <p:cNvPr id="10" name="Segnaposto contenuto 2">
            <a:extLst>
              <a:ext uri="{FF2B5EF4-FFF2-40B4-BE49-F238E27FC236}">
                <a16:creationId xmlns:a16="http://schemas.microsoft.com/office/drawing/2014/main" id="{0E922514-5073-3D4A-92DC-C8A63065C235}"/>
              </a:ext>
            </a:extLst>
          </p:cNvPr>
          <p:cNvSpPr txBox="1">
            <a:spLocks/>
          </p:cNvSpPr>
          <p:nvPr/>
        </p:nvSpPr>
        <p:spPr>
          <a:xfrm>
            <a:off x="67973" y="3738823"/>
            <a:ext cx="3778985" cy="2414841"/>
          </a:xfrm>
          <a:prstGeom prst="rect">
            <a:avLst/>
          </a:prstGeom>
          <a:ln>
            <a:solidFill>
              <a:srgbClr val="00206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itchFamily="2" charset="2"/>
              <a:buChar char="Ø"/>
              <a:tabLst/>
              <a:defRPr/>
            </a:pPr>
            <a:r>
              <a:rPr kumimoji="0" lang="it-IT" sz="2000" b="0" i="0" u="none" strike="noStrike" kern="1200" cap="none" spc="0" normalizeH="0" baseline="0" noProof="0" dirty="0">
                <a:ln>
                  <a:noFill/>
                </a:ln>
                <a:solidFill>
                  <a:prstClr val="black"/>
                </a:solidFill>
                <a:effectLst/>
                <a:uLnTx/>
                <a:uFillTx/>
                <a:ea typeface="+mn-ea"/>
                <a:cs typeface="+mn-cs"/>
              </a:rPr>
              <a:t>Questi fattori possono essere raggruppati per livello: famiglia, individuale, istituzionale e sociale</a:t>
            </a:r>
          </a:p>
          <a:p>
            <a:pPr marL="228600" marR="0" lvl="0" indent="-228600" algn="l" defTabSz="914400" rtl="0" eaLnBrk="1" fontAlgn="auto" latinLnBrk="0" hangingPunct="1">
              <a:lnSpc>
                <a:spcPct val="90000"/>
              </a:lnSpc>
              <a:spcBef>
                <a:spcPts val="1000"/>
              </a:spcBef>
              <a:spcAft>
                <a:spcPts val="0"/>
              </a:spcAft>
              <a:buClrTx/>
              <a:buSzTx/>
              <a:buFont typeface="Wingdings" pitchFamily="2" charset="2"/>
              <a:buChar char="Ø"/>
              <a:tabLst/>
              <a:defRPr/>
            </a:pPr>
            <a:r>
              <a:rPr kumimoji="0" lang="it-IT" sz="2400" b="1" i="0" u="none" strike="noStrike" kern="1200" cap="none" spc="0" normalizeH="0" baseline="0" noProof="0" dirty="0">
                <a:ln>
                  <a:noFill/>
                </a:ln>
                <a:solidFill>
                  <a:srgbClr val="FF0000"/>
                </a:solidFill>
                <a:effectLst/>
                <a:uLnTx/>
                <a:uFillTx/>
                <a:ea typeface="+mn-ea"/>
                <a:cs typeface="+mn-cs"/>
              </a:rPr>
              <a:t>Essi influenzano le donne ..ma non solo le donne </a:t>
            </a:r>
            <a:endParaRPr kumimoji="0" lang="en-GB" sz="2400" b="1" i="0" u="none" strike="noStrike" kern="1200" cap="none" spc="0" normalizeH="0" baseline="0" noProof="0" dirty="0">
              <a:ln>
                <a:noFill/>
              </a:ln>
              <a:solidFill>
                <a:srgbClr val="FF0000"/>
              </a:solidFill>
              <a:effectLst/>
              <a:uLnTx/>
              <a:uFillTx/>
              <a:ea typeface="+mn-ea"/>
              <a:cs typeface="+mn-cs"/>
            </a:endParaRPr>
          </a:p>
        </p:txBody>
      </p:sp>
      <p:sp>
        <p:nvSpPr>
          <p:cNvPr id="7" name="Freccia destra con strisce 6">
            <a:extLst>
              <a:ext uri="{FF2B5EF4-FFF2-40B4-BE49-F238E27FC236}">
                <a16:creationId xmlns:a16="http://schemas.microsoft.com/office/drawing/2014/main" id="{FF15076F-FCA2-FE45-AD90-E47243512759}"/>
              </a:ext>
            </a:extLst>
          </p:cNvPr>
          <p:cNvSpPr/>
          <p:nvPr/>
        </p:nvSpPr>
        <p:spPr>
          <a:xfrm>
            <a:off x="3669957" y="2802162"/>
            <a:ext cx="587962" cy="46823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397733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CF361AF9-102D-BC43-B52B-E1EAFD847D50}"/>
              </a:ext>
            </a:extLst>
          </p:cNvPr>
          <p:cNvSpPr>
            <a:spLocks noGrp="1"/>
          </p:cNvSpPr>
          <p:nvPr>
            <p:ph type="sldNum" sz="quarter" idx="12"/>
          </p:nvPr>
        </p:nvSpPr>
        <p:spPr/>
        <p:txBody>
          <a:bodyPr/>
          <a:lstStyle/>
          <a:p>
            <a:fld id="{6D22F896-40B5-4ADD-8801-0D06FADFA095}" type="slidenum">
              <a:rPr lang="en-US" smtClean="0"/>
              <a:t>26</a:t>
            </a:fld>
            <a:endParaRPr lang="en-US" dirty="0"/>
          </a:p>
        </p:txBody>
      </p:sp>
      <p:sp>
        <p:nvSpPr>
          <p:cNvPr id="11" name="Rettangolo 10">
            <a:extLst>
              <a:ext uri="{FF2B5EF4-FFF2-40B4-BE49-F238E27FC236}">
                <a16:creationId xmlns:a16="http://schemas.microsoft.com/office/drawing/2014/main" id="{2CA2D9E0-1F70-5D42-8065-2549BF788AF8}"/>
              </a:ext>
            </a:extLst>
          </p:cNvPr>
          <p:cNvSpPr/>
          <p:nvPr/>
        </p:nvSpPr>
        <p:spPr>
          <a:xfrm>
            <a:off x="5848425" y="6429029"/>
            <a:ext cx="5285155" cy="307777"/>
          </a:xfrm>
          <a:prstGeom prst="rect">
            <a:avLst/>
          </a:prstGeom>
          <a:ln>
            <a:solidFill>
              <a:schemeClr val="accent1"/>
            </a:solidFill>
          </a:ln>
        </p:spPr>
        <p:txBody>
          <a:bodyPr wrap="square">
            <a:spAutoFit/>
          </a:bodyPr>
          <a:lstStyle/>
          <a:p>
            <a:r>
              <a:rPr lang="it-IT" sz="1400" b="1" dirty="0">
                <a:latin typeface="Times New Roman" panose="02020603050405020304" pitchFamily="18" charset="0"/>
                <a:cs typeface="Times New Roman" panose="02020603050405020304" pitchFamily="18" charset="0"/>
              </a:rPr>
              <a:t>Figure da «EU CARE -15 Novembre 2019. Ilenia </a:t>
            </a:r>
            <a:r>
              <a:rPr lang="it-IT" sz="1400" b="1" dirty="0" err="1">
                <a:latin typeface="Times New Roman" panose="02020603050405020304" pitchFamily="18" charset="0"/>
                <a:cs typeface="Times New Roman" panose="02020603050405020304" pitchFamily="18" charset="0"/>
              </a:rPr>
              <a:t>Picardi</a:t>
            </a:r>
            <a:r>
              <a:rPr lang="it-IT" sz="1400" b="1" dirty="0">
                <a:latin typeface="Times New Roman" panose="02020603050405020304" pitchFamily="18" charset="0"/>
                <a:cs typeface="Times New Roman" panose="02020603050405020304" pitchFamily="18" charset="0"/>
              </a:rPr>
              <a:t>» </a:t>
            </a:r>
            <a:endParaRPr lang="it-IT" sz="1400" dirty="0">
              <a:effectLst/>
              <a:latin typeface="Times New Roman" panose="02020603050405020304" pitchFamily="18" charset="0"/>
              <a:cs typeface="Times New Roman" panose="02020603050405020304" pitchFamily="18" charset="0"/>
            </a:endParaRPr>
          </a:p>
        </p:txBody>
      </p:sp>
      <p:sp>
        <p:nvSpPr>
          <p:cNvPr id="12" name="Titolo 1">
            <a:extLst>
              <a:ext uri="{FF2B5EF4-FFF2-40B4-BE49-F238E27FC236}">
                <a16:creationId xmlns:a16="http://schemas.microsoft.com/office/drawing/2014/main" id="{C841CC34-EB24-F244-8A97-084E6B83365E}"/>
              </a:ext>
            </a:extLst>
          </p:cNvPr>
          <p:cNvSpPr>
            <a:spLocks noGrp="1"/>
          </p:cNvSpPr>
          <p:nvPr>
            <p:ph type="title"/>
          </p:nvPr>
        </p:nvSpPr>
        <p:spPr>
          <a:xfrm>
            <a:off x="598310" y="-3958"/>
            <a:ext cx="10919582" cy="476506"/>
          </a:xfrm>
          <a:solidFill>
            <a:srgbClr val="FFC000"/>
          </a:solidFill>
        </p:spPr>
        <p:txBody>
          <a:bodyPr>
            <a:normAutofit fontScale="90000"/>
          </a:bodyPr>
          <a:lstStyle/>
          <a:p>
            <a:r>
              <a:rPr lang="it-IT" dirty="0">
                <a:solidFill>
                  <a:schemeClr val="tx1"/>
                </a:solidFill>
              </a:rPr>
              <a:t>Cosa influenza le scelte universitarie ? </a:t>
            </a:r>
          </a:p>
        </p:txBody>
      </p:sp>
      <p:sp>
        <p:nvSpPr>
          <p:cNvPr id="13" name="Rettangolo 12">
            <a:extLst>
              <a:ext uri="{FF2B5EF4-FFF2-40B4-BE49-F238E27FC236}">
                <a16:creationId xmlns:a16="http://schemas.microsoft.com/office/drawing/2014/main" id="{28ABD39A-212D-6C4C-8311-3B5DDB2D7F36}"/>
              </a:ext>
            </a:extLst>
          </p:cNvPr>
          <p:cNvSpPr/>
          <p:nvPr/>
        </p:nvSpPr>
        <p:spPr>
          <a:xfrm>
            <a:off x="1147540" y="576229"/>
            <a:ext cx="4317558" cy="2862322"/>
          </a:xfrm>
          <a:prstGeom prst="rect">
            <a:avLst/>
          </a:prstGeom>
          <a:solidFill>
            <a:schemeClr val="bg1"/>
          </a:solidFill>
          <a:ln>
            <a:solidFill>
              <a:schemeClr val="accent1"/>
            </a:solidFill>
          </a:ln>
        </p:spPr>
        <p:txBody>
          <a:bodyPr wrap="square">
            <a:spAutoFit/>
          </a:bodyPr>
          <a:lstStyle/>
          <a:p>
            <a:r>
              <a:rPr lang="it-IT" sz="2000" b="1" dirty="0"/>
              <a:t>Stereotipi di genere:</a:t>
            </a:r>
          </a:p>
          <a:p>
            <a:pPr marL="285750" indent="-285750">
              <a:buFont typeface="Wingdings" pitchFamily="2" charset="2"/>
              <a:buChar char="Ø"/>
            </a:pPr>
            <a:r>
              <a:rPr lang="it-IT" sz="2000" dirty="0"/>
              <a:t>Distorsioni di genere nella valutazione delle prestazioni </a:t>
            </a:r>
          </a:p>
          <a:p>
            <a:pPr marL="285750" indent="-285750">
              <a:buFont typeface="Wingdings" pitchFamily="2" charset="2"/>
              <a:buChar char="Ø"/>
            </a:pPr>
            <a:r>
              <a:rPr lang="it-IT" sz="2000" dirty="0"/>
              <a:t>Percezioni di genere degli stili di leadership </a:t>
            </a:r>
          </a:p>
          <a:p>
            <a:pPr marL="285750" indent="-285750">
              <a:buFont typeface="Wingdings" pitchFamily="2" charset="2"/>
              <a:buChar char="Ø"/>
            </a:pPr>
            <a:r>
              <a:rPr lang="it-IT" sz="2000" dirty="0"/>
              <a:t>La percezione del soffitto di vetro </a:t>
            </a:r>
          </a:p>
          <a:p>
            <a:pPr marL="285750" indent="-285750">
              <a:buFont typeface="Wingdings" pitchFamily="2" charset="2"/>
              <a:buChar char="Ø"/>
            </a:pPr>
            <a:r>
              <a:rPr lang="it-IT" sz="2000" dirty="0"/>
              <a:t>La percezione e il modello di organizzazione del lavoro</a:t>
            </a:r>
            <a:endParaRPr lang="it-IT" sz="2000" b="1" dirty="0"/>
          </a:p>
        </p:txBody>
      </p:sp>
      <p:sp>
        <p:nvSpPr>
          <p:cNvPr id="6" name="Rettangolo 5">
            <a:extLst>
              <a:ext uri="{FF2B5EF4-FFF2-40B4-BE49-F238E27FC236}">
                <a16:creationId xmlns:a16="http://schemas.microsoft.com/office/drawing/2014/main" id="{0C7BF286-7976-D941-9B4D-5DF77C00E1E7}"/>
              </a:ext>
            </a:extLst>
          </p:cNvPr>
          <p:cNvSpPr/>
          <p:nvPr/>
        </p:nvSpPr>
        <p:spPr>
          <a:xfrm>
            <a:off x="210265" y="3642245"/>
            <a:ext cx="5930743" cy="1938992"/>
          </a:xfrm>
          <a:prstGeom prst="rect">
            <a:avLst/>
          </a:prstGeom>
          <a:ln>
            <a:solidFill>
              <a:schemeClr val="accent1"/>
            </a:solidFill>
          </a:ln>
        </p:spPr>
        <p:txBody>
          <a:bodyPr wrap="square">
            <a:spAutoFit/>
          </a:bodyPr>
          <a:lstStyle/>
          <a:p>
            <a:r>
              <a:rPr lang="it-IT" sz="2000" b="1" dirty="0" err="1"/>
              <a:t>Bias</a:t>
            </a:r>
            <a:r>
              <a:rPr lang="it-IT" sz="2000" b="1" dirty="0"/>
              <a:t> inconsci </a:t>
            </a:r>
            <a:r>
              <a:rPr lang="it-IT" sz="2000" dirty="0"/>
              <a:t>sono comportamenti sociali determinati da stereotipi acquisiti nel tempo che agiscono </a:t>
            </a:r>
            <a:r>
              <a:rPr lang="it-IT" sz="2000" dirty="0" err="1"/>
              <a:t>inmaniera</a:t>
            </a:r>
            <a:r>
              <a:rPr lang="it-IT" sz="2000" dirty="0"/>
              <a:t> </a:t>
            </a:r>
            <a:r>
              <a:rPr lang="it-IT" sz="2000" dirty="0" err="1"/>
              <a:t>autonomatica</a:t>
            </a:r>
            <a:r>
              <a:rPr lang="it-IT" sz="2000" dirty="0"/>
              <a:t>, inconscia, quando interagiamo con altre persone </a:t>
            </a:r>
          </a:p>
          <a:p>
            <a:r>
              <a:rPr lang="it-IT" sz="2000" dirty="0"/>
              <a:t>TEST </a:t>
            </a:r>
          </a:p>
          <a:p>
            <a:r>
              <a:rPr lang="it-IT" sz="2000" dirty="0"/>
              <a:t>(</a:t>
            </a:r>
            <a:r>
              <a:rPr lang="it-IT" sz="2000" dirty="0">
                <a:hlinkClick r:id="rId2"/>
              </a:rPr>
              <a:t>https://perception.org/research/implicit-bias/</a:t>
            </a:r>
            <a:r>
              <a:rPr lang="it-IT" sz="2000" dirty="0"/>
              <a:t>)</a:t>
            </a:r>
            <a:endParaRPr lang="en-GB" sz="2000" dirty="0"/>
          </a:p>
        </p:txBody>
      </p:sp>
      <p:sp>
        <p:nvSpPr>
          <p:cNvPr id="7" name="CasellaDiTesto 6">
            <a:extLst>
              <a:ext uri="{FF2B5EF4-FFF2-40B4-BE49-F238E27FC236}">
                <a16:creationId xmlns:a16="http://schemas.microsoft.com/office/drawing/2014/main" id="{3E22465C-A23D-3E42-A8F0-B427D621F2FE}"/>
              </a:ext>
            </a:extLst>
          </p:cNvPr>
          <p:cNvSpPr txBox="1"/>
          <p:nvPr/>
        </p:nvSpPr>
        <p:spPr>
          <a:xfrm>
            <a:off x="590708" y="5900758"/>
            <a:ext cx="3653060" cy="646331"/>
          </a:xfrm>
          <a:prstGeom prst="rect">
            <a:avLst/>
          </a:prstGeom>
          <a:noFill/>
          <a:ln>
            <a:solidFill>
              <a:schemeClr val="accent1"/>
            </a:solidFill>
          </a:ln>
        </p:spPr>
        <p:txBody>
          <a:bodyPr wrap="square" rtlCol="0">
            <a:spAutoFit/>
          </a:bodyPr>
          <a:lstStyle/>
          <a:p>
            <a:r>
              <a:rPr lang="en-GB" dirty="0" err="1"/>
              <a:t>Es.lettere</a:t>
            </a:r>
            <a:r>
              <a:rPr lang="en-GB" dirty="0"/>
              <a:t> di </a:t>
            </a:r>
            <a:r>
              <a:rPr lang="en-GB" dirty="0" err="1"/>
              <a:t>raccomandazione</a:t>
            </a:r>
            <a:r>
              <a:rPr lang="en-GB" dirty="0"/>
              <a:t> e </a:t>
            </a:r>
            <a:r>
              <a:rPr lang="en-GB" dirty="0" err="1"/>
              <a:t>aggettivi</a:t>
            </a:r>
            <a:r>
              <a:rPr lang="en-GB" dirty="0"/>
              <a:t> </a:t>
            </a:r>
            <a:r>
              <a:rPr lang="en-GB" dirty="0" err="1"/>
              <a:t>utilizzati</a:t>
            </a:r>
            <a:endParaRPr lang="en-GB" dirty="0"/>
          </a:p>
        </p:txBody>
      </p:sp>
      <p:cxnSp>
        <p:nvCxnSpPr>
          <p:cNvPr id="10" name="Connettore 2 9">
            <a:extLst>
              <a:ext uri="{FF2B5EF4-FFF2-40B4-BE49-F238E27FC236}">
                <a16:creationId xmlns:a16="http://schemas.microsoft.com/office/drawing/2014/main" id="{7FA937CF-F86A-E241-86D0-67D68265C3A6}"/>
              </a:ext>
            </a:extLst>
          </p:cNvPr>
          <p:cNvCxnSpPr/>
          <p:nvPr/>
        </p:nvCxnSpPr>
        <p:spPr>
          <a:xfrm>
            <a:off x="1843088" y="5681967"/>
            <a:ext cx="0" cy="2330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9" name="Immagine 18">
            <a:extLst>
              <a:ext uri="{FF2B5EF4-FFF2-40B4-BE49-F238E27FC236}">
                <a16:creationId xmlns:a16="http://schemas.microsoft.com/office/drawing/2014/main" id="{2E248F74-7DCF-204D-A150-D6B3ABAAFF06}"/>
              </a:ext>
            </a:extLst>
          </p:cNvPr>
          <p:cNvPicPr>
            <a:picLocks noChangeAspect="1"/>
          </p:cNvPicPr>
          <p:nvPr/>
        </p:nvPicPr>
        <p:blipFill>
          <a:blip r:embed="rId3"/>
          <a:stretch>
            <a:fillRect/>
          </a:stretch>
        </p:blipFill>
        <p:spPr>
          <a:xfrm>
            <a:off x="6540500" y="472548"/>
            <a:ext cx="5651500" cy="5740400"/>
          </a:xfrm>
          <a:prstGeom prst="rect">
            <a:avLst/>
          </a:prstGeom>
        </p:spPr>
      </p:pic>
    </p:spTree>
    <p:extLst>
      <p:ext uri="{BB962C8B-B14F-4D97-AF65-F5344CB8AC3E}">
        <p14:creationId xmlns:p14="http://schemas.microsoft.com/office/powerpoint/2010/main" val="997168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91940BF-360E-3648-88B7-80B8D0D1664E}"/>
              </a:ext>
            </a:extLst>
          </p:cNvPr>
          <p:cNvSpPr txBox="1"/>
          <p:nvPr/>
        </p:nvSpPr>
        <p:spPr>
          <a:xfrm>
            <a:off x="299259" y="719832"/>
            <a:ext cx="11321934" cy="5632311"/>
          </a:xfrm>
          <a:prstGeom prst="rect">
            <a:avLst/>
          </a:prstGeom>
          <a:noFill/>
        </p:spPr>
        <p:txBody>
          <a:bodyPr wrap="square" rtlCol="0">
            <a:spAutoFit/>
          </a:bodyPr>
          <a:lstStyle/>
          <a:p>
            <a:r>
              <a:rPr lang="it-IT" sz="2400" u="sng" dirty="0">
                <a:latin typeface="Baskerville" panose="02020502070401020303" pitchFamily="18" charset="0"/>
              </a:rPr>
              <a:t>Gli stereotipi in generale e nella scienza in particolare sono credenze sociali,  valori e norme che riflettono i ruoli di uomini e donne. </a:t>
            </a:r>
          </a:p>
          <a:p>
            <a:r>
              <a:rPr lang="it-IT" sz="2400" u="sng" dirty="0">
                <a:latin typeface="Baskerville" panose="02020502070401020303" pitchFamily="18" charset="0"/>
              </a:rPr>
              <a:t>Sono i prodotti di particolari contesti storici, culturali e sociali.</a:t>
            </a:r>
            <a:endParaRPr lang="it-IT" sz="2400" dirty="0">
              <a:latin typeface="Baskerville" panose="02020502070401020303" pitchFamily="18" charset="0"/>
            </a:endParaRPr>
          </a:p>
          <a:p>
            <a:endParaRPr lang="it-IT" sz="2400" dirty="0">
              <a:latin typeface="Baskerville" panose="02020502070401020303" pitchFamily="18" charset="0"/>
            </a:endParaRPr>
          </a:p>
          <a:p>
            <a:r>
              <a:rPr lang="it-IT" sz="2400" dirty="0">
                <a:latin typeface="Baskerville" panose="02020502070401020303" pitchFamily="18" charset="0"/>
              </a:rPr>
              <a:t>Ad ostacolare la partecipazione delle donne allo studio delle STEM, alla ricerca scientifica e alle professioni tecnologiche </a:t>
            </a:r>
            <a:r>
              <a:rPr lang="it-IT" sz="2400" u="sng" dirty="0">
                <a:latin typeface="Baskerville" panose="02020502070401020303" pitchFamily="18" charset="0"/>
              </a:rPr>
              <a:t>concorrono irriducibili   stereotipi e forti pregiudizi </a:t>
            </a:r>
            <a:r>
              <a:rPr lang="it-IT" sz="2400" dirty="0">
                <a:latin typeface="Baskerville" panose="02020502070401020303" pitchFamily="18" charset="0"/>
              </a:rPr>
              <a:t>   che associano ad esempio alla scienza la razionalità (maschile), rispetto alla emozionalità (femminile) non adatta alle discipline scientifiche ma piuttosto alle  umanistiche. </a:t>
            </a:r>
          </a:p>
          <a:p>
            <a:endParaRPr lang="it-IT" sz="2400" dirty="0">
              <a:latin typeface="Baskerville" panose="02020502070401020303" pitchFamily="18" charset="0"/>
            </a:endParaRPr>
          </a:p>
          <a:p>
            <a:r>
              <a:rPr lang="it-IT" sz="2400" dirty="0">
                <a:latin typeface="Baskerville" panose="02020502070401020303" pitchFamily="18" charset="0"/>
              </a:rPr>
              <a:t>Il permanere dello stereotipo di genere in matematica si attiva in modo più forte nel corso dell’adolescenza. Lo stereotipo si traduce in un maggiore impatto negativo per le ragazze attraverso fattori quali maggiore ansia per la matematica, minore auto consapevolezza e fiducia nelle proprie capacità (vedi prove di eccellenza, tipo Olimpiadi..).</a:t>
            </a:r>
          </a:p>
          <a:p>
            <a:endParaRPr lang="it-IT" sz="2400" dirty="0">
              <a:latin typeface="Baskerville" panose="02020502070401020303" pitchFamily="18" charset="0"/>
            </a:endParaRPr>
          </a:p>
          <a:p>
            <a:r>
              <a:rPr lang="it-IT" sz="2400" dirty="0">
                <a:latin typeface="Baskerville" panose="02020502070401020303" pitchFamily="18" charset="0"/>
              </a:rPr>
              <a:t>Esistono inoltre sbilanciamenti dei ruoli all’interno della famiglia…ma non solo.</a:t>
            </a:r>
          </a:p>
        </p:txBody>
      </p:sp>
      <p:sp>
        <p:nvSpPr>
          <p:cNvPr id="3" name="Slide Number Placeholder 2">
            <a:extLst>
              <a:ext uri="{FF2B5EF4-FFF2-40B4-BE49-F238E27FC236}">
                <a16:creationId xmlns:a16="http://schemas.microsoft.com/office/drawing/2014/main" id="{C320A941-632A-7943-9713-94EDB1207194}"/>
              </a:ext>
            </a:extLst>
          </p:cNvPr>
          <p:cNvSpPr>
            <a:spLocks noGrp="1"/>
          </p:cNvSpPr>
          <p:nvPr>
            <p:ph type="sldNum" sz="quarter" idx="12"/>
          </p:nvPr>
        </p:nvSpPr>
        <p:spPr/>
        <p:txBody>
          <a:bodyPr/>
          <a:lstStyle/>
          <a:p>
            <a:fld id="{D57F1E4F-1CFF-5643-939E-217C01CDF565}" type="slidenum">
              <a:rPr lang="en-US" smtClean="0"/>
              <a:pPr/>
              <a:t>27</a:t>
            </a:fld>
            <a:endParaRPr lang="en-US" dirty="0"/>
          </a:p>
        </p:txBody>
      </p:sp>
      <p:sp>
        <p:nvSpPr>
          <p:cNvPr id="5" name="Title 1">
            <a:extLst>
              <a:ext uri="{FF2B5EF4-FFF2-40B4-BE49-F238E27FC236}">
                <a16:creationId xmlns:a16="http://schemas.microsoft.com/office/drawing/2014/main" id="{F43F2A67-CF89-754F-AD01-FB8F3FE3E54B}"/>
              </a:ext>
            </a:extLst>
          </p:cNvPr>
          <p:cNvSpPr txBox="1">
            <a:spLocks/>
          </p:cNvSpPr>
          <p:nvPr/>
        </p:nvSpPr>
        <p:spPr>
          <a:xfrm>
            <a:off x="0" y="12063"/>
            <a:ext cx="12192000" cy="613847"/>
          </a:xfrm>
          <a:prstGeom prst="rect">
            <a:avLst/>
          </a:prstGeom>
          <a:solidFill>
            <a:srgbClr val="FFC000"/>
          </a:solidFill>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dirty="0">
                <a:latin typeface="+mn-lt"/>
                <a:ea typeface="Brush Script MT" panose="03060802040406070304" pitchFamily="66" charset="-122"/>
                <a:cs typeface="Brush Script MT" panose="03060802040406070304" pitchFamily="66" charset="-122"/>
              </a:rPr>
              <a:t>Le scelte e gli stereotipi  </a:t>
            </a:r>
          </a:p>
        </p:txBody>
      </p:sp>
    </p:spTree>
    <p:extLst>
      <p:ext uri="{BB962C8B-B14F-4D97-AF65-F5344CB8AC3E}">
        <p14:creationId xmlns:p14="http://schemas.microsoft.com/office/powerpoint/2010/main" val="13642202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E858CA8-468A-0646-9D09-609C404FE505}"/>
              </a:ext>
            </a:extLst>
          </p:cNvPr>
          <p:cNvSpPr>
            <a:spLocks noGrp="1"/>
          </p:cNvSpPr>
          <p:nvPr>
            <p:ph type="sldNum" sz="quarter" idx="12"/>
          </p:nvPr>
        </p:nvSpPr>
        <p:spPr/>
        <p:txBody>
          <a:bodyPr/>
          <a:lstStyle/>
          <a:p>
            <a:fld id="{F871B16C-24CB-A740-9936-540CF92809FE}" type="slidenum">
              <a:rPr lang="it-IT" smtClean="0"/>
              <a:t>28</a:t>
            </a:fld>
            <a:endParaRPr lang="it-IT"/>
          </a:p>
        </p:txBody>
      </p:sp>
      <p:sp>
        <p:nvSpPr>
          <p:cNvPr id="9" name="Content Placeholder 2">
            <a:extLst>
              <a:ext uri="{FF2B5EF4-FFF2-40B4-BE49-F238E27FC236}">
                <a16:creationId xmlns:a16="http://schemas.microsoft.com/office/drawing/2014/main" id="{1EDA7C26-5034-CE4A-836A-717BA86F4045}"/>
              </a:ext>
            </a:extLst>
          </p:cNvPr>
          <p:cNvSpPr>
            <a:spLocks noGrp="1"/>
          </p:cNvSpPr>
          <p:nvPr>
            <p:ph idx="1"/>
          </p:nvPr>
        </p:nvSpPr>
        <p:spPr>
          <a:xfrm>
            <a:off x="498764" y="791180"/>
            <a:ext cx="11693236" cy="4778347"/>
          </a:xfrm>
        </p:spPr>
        <p:txBody>
          <a:bodyPr>
            <a:normAutofit/>
          </a:bodyPr>
          <a:lstStyle/>
          <a:p>
            <a:endParaRPr lang="it-IT" sz="2400" dirty="0">
              <a:latin typeface="Baskerville" panose="02020502070401020303" pitchFamily="18" charset="0"/>
            </a:endParaRPr>
          </a:p>
          <a:p>
            <a:endParaRPr lang="it-IT" sz="2400" dirty="0">
              <a:latin typeface="Baskerville" panose="02020502070401020303" pitchFamily="18" charset="0"/>
            </a:endParaRPr>
          </a:p>
        </p:txBody>
      </p:sp>
      <p:sp>
        <p:nvSpPr>
          <p:cNvPr id="5" name="Content Placeholder 2">
            <a:extLst>
              <a:ext uri="{FF2B5EF4-FFF2-40B4-BE49-F238E27FC236}">
                <a16:creationId xmlns:a16="http://schemas.microsoft.com/office/drawing/2014/main" id="{008F129B-807C-9A42-A75A-16C2A9361D92}"/>
              </a:ext>
            </a:extLst>
          </p:cNvPr>
          <p:cNvSpPr txBox="1">
            <a:spLocks/>
          </p:cNvSpPr>
          <p:nvPr/>
        </p:nvSpPr>
        <p:spPr>
          <a:xfrm>
            <a:off x="498764" y="851518"/>
            <a:ext cx="11333572" cy="51898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it-IT" sz="2400" dirty="0">
              <a:latin typeface="Baskerville" panose="02020502070401020303" pitchFamily="18" charset="0"/>
            </a:endParaRPr>
          </a:p>
          <a:p>
            <a:r>
              <a:rPr lang="it-IT" sz="2400" dirty="0">
                <a:latin typeface="Baskerville" panose="02020502070401020303" pitchFamily="18" charset="0"/>
              </a:rPr>
              <a:t>E mentre le donne sono sottorappresentate ai livelli alti della carriera e non fanno parte delle commissioni , dei comitati che gestiscono la ricerca </a:t>
            </a:r>
          </a:p>
          <a:p>
            <a:r>
              <a:rPr lang="it-IT" sz="2400" dirty="0">
                <a:latin typeface="Baskerville" panose="02020502070401020303" pitchFamily="18" charset="0"/>
              </a:rPr>
              <a:t>Non lo sono però nei ruoli di servizio (come la didattica, la gestione amministrativa di progetti, l’</a:t>
            </a:r>
            <a:r>
              <a:rPr lang="it-IT" sz="2400" dirty="0" err="1">
                <a:latin typeface="Baskerville" panose="02020502070401020303" pitchFamily="18" charset="0"/>
              </a:rPr>
              <a:t>outreach</a:t>
            </a:r>
            <a:r>
              <a:rPr lang="it-IT" sz="2400" dirty="0">
                <a:latin typeface="Baskerville" panose="02020502070401020303" pitchFamily="18" charset="0"/>
              </a:rPr>
              <a:t>, </a:t>
            </a:r>
            <a:r>
              <a:rPr lang="it-IT" sz="2400" dirty="0" err="1">
                <a:latin typeface="Baskerville" panose="02020502070401020303" pitchFamily="18" charset="0"/>
              </a:rPr>
              <a:t>etc</a:t>
            </a:r>
            <a:r>
              <a:rPr lang="it-IT" sz="2400" dirty="0">
                <a:latin typeface="Baskerville" panose="02020502070401020303" pitchFamily="18" charset="0"/>
              </a:rPr>
              <a:t> ) che richiedono tempo e energia</a:t>
            </a:r>
          </a:p>
          <a:p>
            <a:r>
              <a:rPr lang="it-IT" sz="2400" dirty="0">
                <a:latin typeface="Baskerville" panose="02020502070401020303" pitchFamily="18" charset="0"/>
              </a:rPr>
              <a:t>Ruoli fondamentali per l’università e/o la ricerca ma non riconosciuti come spesso accada per tutte le mansioni di cura </a:t>
            </a:r>
          </a:p>
          <a:p>
            <a:r>
              <a:rPr lang="it-IT" sz="2400" dirty="0">
                <a:latin typeface="Baskerville" panose="02020502070401020303" pitchFamily="18" charset="0"/>
              </a:rPr>
              <a:t>Ruoli che non rientrano nel modello di ricercatore ideale, nel concetto di eccellenza</a:t>
            </a:r>
          </a:p>
          <a:p>
            <a:r>
              <a:rPr lang="it-IT" sz="2400" i="1" dirty="0">
                <a:latin typeface="Baskerville" panose="02020502070401020303" pitchFamily="18" charset="0"/>
              </a:rPr>
              <a:t>Cosa valutiamo e come valutiamo ?</a:t>
            </a:r>
          </a:p>
          <a:p>
            <a:pPr marL="0" indent="0">
              <a:buNone/>
            </a:pPr>
            <a:r>
              <a:rPr lang="it-IT" sz="2400" dirty="0">
                <a:latin typeface="Baskerville" panose="02020502070401020303" pitchFamily="18" charset="0"/>
              </a:rPr>
              <a:t>		</a:t>
            </a:r>
            <a:r>
              <a:rPr lang="it-IT" sz="2400" b="1" dirty="0">
                <a:latin typeface="Baskerville" panose="02020502070401020303" pitchFamily="18" charset="0"/>
              </a:rPr>
              <a:t>Ma la ricerca non ha bisogno solo di   «EROI o di EROINE» !!!!</a:t>
            </a:r>
          </a:p>
        </p:txBody>
      </p:sp>
      <p:sp>
        <p:nvSpPr>
          <p:cNvPr id="7" name="Title 1">
            <a:extLst>
              <a:ext uri="{FF2B5EF4-FFF2-40B4-BE49-F238E27FC236}">
                <a16:creationId xmlns:a16="http://schemas.microsoft.com/office/drawing/2014/main" id="{BC0DE7B6-54EA-7548-B32C-265B59BEB5B5}"/>
              </a:ext>
            </a:extLst>
          </p:cNvPr>
          <p:cNvSpPr txBox="1">
            <a:spLocks/>
          </p:cNvSpPr>
          <p:nvPr/>
        </p:nvSpPr>
        <p:spPr>
          <a:xfrm>
            <a:off x="0" y="12063"/>
            <a:ext cx="12192000" cy="613847"/>
          </a:xfrm>
          <a:prstGeom prst="rect">
            <a:avLst/>
          </a:prstGeom>
          <a:solidFill>
            <a:schemeClr val="accent2">
              <a:lumMod val="75000"/>
            </a:schemeClr>
          </a:solidFill>
          <a:ln>
            <a:solidFill>
              <a:schemeClr val="accent1"/>
            </a:solidFill>
          </a:ln>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sz="3200" b="1" dirty="0">
                <a:solidFill>
                  <a:schemeClr val="bg1"/>
                </a:solidFill>
                <a:latin typeface="Baskerville" panose="02020502070401020303" pitchFamily="18" charset="0"/>
              </a:rPr>
              <a:t>La non neutralità della scienza</a:t>
            </a:r>
          </a:p>
        </p:txBody>
      </p:sp>
    </p:spTree>
    <p:extLst>
      <p:ext uri="{BB962C8B-B14F-4D97-AF65-F5344CB8AC3E}">
        <p14:creationId xmlns:p14="http://schemas.microsoft.com/office/powerpoint/2010/main" val="40946732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65814C-C0C0-484D-95EC-B69AC41FD8E9}"/>
              </a:ext>
            </a:extLst>
          </p:cNvPr>
          <p:cNvSpPr>
            <a:spLocks noGrp="1"/>
          </p:cNvSpPr>
          <p:nvPr>
            <p:ph type="title"/>
          </p:nvPr>
        </p:nvSpPr>
        <p:spPr>
          <a:xfrm>
            <a:off x="1035680" y="3093308"/>
            <a:ext cx="8596668" cy="700216"/>
          </a:xfrm>
          <a:solidFill>
            <a:schemeClr val="accent4">
              <a:lumMod val="60000"/>
              <a:lumOff val="40000"/>
            </a:schemeClr>
          </a:solidFill>
        </p:spPr>
        <p:txBody>
          <a:bodyPr/>
          <a:lstStyle/>
          <a:p>
            <a:pPr algn="ctr"/>
            <a:r>
              <a:rPr lang="en-GB" dirty="0">
                <a:solidFill>
                  <a:schemeClr val="tx1"/>
                </a:solidFill>
              </a:rPr>
              <a:t>E la </a:t>
            </a:r>
            <a:r>
              <a:rPr lang="en-GB" dirty="0" err="1">
                <a:solidFill>
                  <a:schemeClr val="tx1"/>
                </a:solidFill>
              </a:rPr>
              <a:t>fisica</a:t>
            </a:r>
            <a:r>
              <a:rPr lang="en-GB" dirty="0">
                <a:solidFill>
                  <a:schemeClr val="tx1"/>
                </a:solidFill>
              </a:rPr>
              <a:t>??</a:t>
            </a:r>
          </a:p>
        </p:txBody>
      </p:sp>
      <p:sp>
        <p:nvSpPr>
          <p:cNvPr id="4" name="Segnaposto numero diapositiva 3">
            <a:extLst>
              <a:ext uri="{FF2B5EF4-FFF2-40B4-BE49-F238E27FC236}">
                <a16:creationId xmlns:a16="http://schemas.microsoft.com/office/drawing/2014/main" id="{927F8993-C324-DF4B-B29D-328E6D68FEA7}"/>
              </a:ext>
            </a:extLst>
          </p:cNvPr>
          <p:cNvSpPr>
            <a:spLocks noGrp="1"/>
          </p:cNvSpPr>
          <p:nvPr>
            <p:ph type="sldNum" sz="quarter" idx="12"/>
          </p:nvPr>
        </p:nvSpPr>
        <p:spPr/>
        <p:txBody>
          <a:bodyPr/>
          <a:lstStyle/>
          <a:p>
            <a:fld id="{D57F1E4F-1CFF-5643-939E-217C01CDF565}" type="slidenum">
              <a:rPr lang="en-US" smtClean="0"/>
              <a:pPr/>
              <a:t>29</a:t>
            </a:fld>
            <a:endParaRPr lang="en-US" dirty="0"/>
          </a:p>
        </p:txBody>
      </p:sp>
    </p:spTree>
    <p:extLst>
      <p:ext uri="{BB962C8B-B14F-4D97-AF65-F5344CB8AC3E}">
        <p14:creationId xmlns:p14="http://schemas.microsoft.com/office/powerpoint/2010/main" val="2923017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00132BC8-DCFF-CF44-B6A9-B57CD14F43AA}"/>
              </a:ext>
            </a:extLst>
          </p:cNvPr>
          <p:cNvSpPr>
            <a:spLocks noGrp="1"/>
          </p:cNvSpPr>
          <p:nvPr>
            <p:ph idx="1"/>
          </p:nvPr>
        </p:nvSpPr>
        <p:spPr>
          <a:xfrm>
            <a:off x="616217" y="4101092"/>
            <a:ext cx="8375649" cy="2638374"/>
          </a:xfrm>
          <a:ln>
            <a:solidFill>
              <a:schemeClr val="accent1"/>
            </a:solidFill>
          </a:ln>
        </p:spPr>
        <p:txBody>
          <a:bodyPr>
            <a:normAutofit lnSpcReduction="10000"/>
          </a:bodyPr>
          <a:lstStyle/>
          <a:p>
            <a:r>
              <a:rPr lang="it-IT" b="1" i="1" dirty="0"/>
              <a:t>I processi che portano alla diseguaglianza di genere sono molti e differenziati ed è spesso difficile farli emergere. Come riconoscerli, come fare ? Perché?</a:t>
            </a:r>
          </a:p>
          <a:p>
            <a:r>
              <a:rPr lang="it-IT" b="1" i="1" dirty="0"/>
              <a:t>Quale e quanta responsabilità abbiamo nella narrazione della realtà che ci circonda?  della fisica, del nostro mestiere?</a:t>
            </a:r>
          </a:p>
          <a:p>
            <a:r>
              <a:rPr lang="it-IT" b="1" i="1" dirty="0"/>
              <a:t>Quanto sono in grado di influenzare e orientare lo sguardo - e quindi le scelte - di chi ci ascolta?</a:t>
            </a:r>
          </a:p>
          <a:p>
            <a:r>
              <a:rPr lang="it-IT" b="1" i="1" dirty="0" err="1"/>
              <a:t>Etc</a:t>
            </a:r>
            <a:r>
              <a:rPr lang="it-IT" b="1" i="1" dirty="0"/>
              <a:t>, </a:t>
            </a:r>
            <a:r>
              <a:rPr lang="it-IT" b="1" i="1" dirty="0" err="1"/>
              <a:t>etc</a:t>
            </a:r>
            <a:endParaRPr lang="it-IT" dirty="0"/>
          </a:p>
          <a:p>
            <a:endParaRPr lang="en-GB" dirty="0"/>
          </a:p>
        </p:txBody>
      </p:sp>
      <p:sp>
        <p:nvSpPr>
          <p:cNvPr id="4" name="CasellaDiTesto 3">
            <a:extLst>
              <a:ext uri="{FF2B5EF4-FFF2-40B4-BE49-F238E27FC236}">
                <a16:creationId xmlns:a16="http://schemas.microsoft.com/office/drawing/2014/main" id="{2875873C-C05D-D14C-86C2-94CA24FD0F3C}"/>
              </a:ext>
            </a:extLst>
          </p:cNvPr>
          <p:cNvSpPr txBox="1"/>
          <p:nvPr/>
        </p:nvSpPr>
        <p:spPr>
          <a:xfrm>
            <a:off x="203774" y="584935"/>
            <a:ext cx="588935" cy="1015663"/>
          </a:xfrm>
          <a:prstGeom prst="rect">
            <a:avLst/>
          </a:prstGeom>
          <a:noFill/>
        </p:spPr>
        <p:txBody>
          <a:bodyPr wrap="square" rtlCol="0">
            <a:spAutoFit/>
          </a:bodyPr>
          <a:lstStyle/>
          <a:p>
            <a:r>
              <a:rPr lang="en-GB" sz="6000" dirty="0">
                <a:solidFill>
                  <a:srgbClr val="FF0000"/>
                </a:solidFill>
                <a:latin typeface="Bradley Hand" pitchFamily="2" charset="77"/>
              </a:rPr>
              <a:t>?</a:t>
            </a:r>
          </a:p>
        </p:txBody>
      </p:sp>
      <p:sp>
        <p:nvSpPr>
          <p:cNvPr id="5" name="CasellaDiTesto 4">
            <a:extLst>
              <a:ext uri="{FF2B5EF4-FFF2-40B4-BE49-F238E27FC236}">
                <a16:creationId xmlns:a16="http://schemas.microsoft.com/office/drawing/2014/main" id="{25D3B0BF-1B61-A049-88A8-51F3EA7883AF}"/>
              </a:ext>
            </a:extLst>
          </p:cNvPr>
          <p:cNvSpPr txBox="1"/>
          <p:nvPr/>
        </p:nvSpPr>
        <p:spPr>
          <a:xfrm>
            <a:off x="1003505" y="0"/>
            <a:ext cx="588935" cy="1015663"/>
          </a:xfrm>
          <a:prstGeom prst="rect">
            <a:avLst/>
          </a:prstGeom>
          <a:noFill/>
        </p:spPr>
        <p:txBody>
          <a:bodyPr wrap="square" rtlCol="0">
            <a:spAutoFit/>
          </a:bodyPr>
          <a:lstStyle/>
          <a:p>
            <a:r>
              <a:rPr lang="en-GB" sz="6000" dirty="0">
                <a:solidFill>
                  <a:srgbClr val="00B050"/>
                </a:solidFill>
                <a:latin typeface="Bradley Hand" pitchFamily="2" charset="77"/>
              </a:rPr>
              <a:t>?</a:t>
            </a:r>
          </a:p>
        </p:txBody>
      </p:sp>
      <p:sp>
        <p:nvSpPr>
          <p:cNvPr id="6" name="CasellaDiTesto 5">
            <a:extLst>
              <a:ext uri="{FF2B5EF4-FFF2-40B4-BE49-F238E27FC236}">
                <a16:creationId xmlns:a16="http://schemas.microsoft.com/office/drawing/2014/main" id="{694A4AFD-E50B-3544-BAFA-46CE941FA0FB}"/>
              </a:ext>
            </a:extLst>
          </p:cNvPr>
          <p:cNvSpPr txBox="1"/>
          <p:nvPr/>
        </p:nvSpPr>
        <p:spPr>
          <a:xfrm>
            <a:off x="539018" y="1384410"/>
            <a:ext cx="588935" cy="1015663"/>
          </a:xfrm>
          <a:prstGeom prst="rect">
            <a:avLst/>
          </a:prstGeom>
          <a:noFill/>
        </p:spPr>
        <p:txBody>
          <a:bodyPr wrap="square" rtlCol="0">
            <a:spAutoFit/>
          </a:bodyPr>
          <a:lstStyle/>
          <a:p>
            <a:r>
              <a:rPr lang="en-GB" sz="6000" dirty="0">
                <a:solidFill>
                  <a:srgbClr val="FFC000"/>
                </a:solidFill>
                <a:latin typeface="Bradley Hand" pitchFamily="2" charset="77"/>
              </a:rPr>
              <a:t>?</a:t>
            </a:r>
          </a:p>
        </p:txBody>
      </p:sp>
      <p:sp>
        <p:nvSpPr>
          <p:cNvPr id="7" name="CasellaDiTesto 6">
            <a:extLst>
              <a:ext uri="{FF2B5EF4-FFF2-40B4-BE49-F238E27FC236}">
                <a16:creationId xmlns:a16="http://schemas.microsoft.com/office/drawing/2014/main" id="{4CE4F845-10CD-3D4B-8E93-964703F268A1}"/>
              </a:ext>
            </a:extLst>
          </p:cNvPr>
          <p:cNvSpPr txBox="1"/>
          <p:nvPr/>
        </p:nvSpPr>
        <p:spPr>
          <a:xfrm>
            <a:off x="1124280" y="1654862"/>
            <a:ext cx="588935" cy="1015663"/>
          </a:xfrm>
          <a:prstGeom prst="rect">
            <a:avLst/>
          </a:prstGeom>
          <a:noFill/>
        </p:spPr>
        <p:txBody>
          <a:bodyPr wrap="square" rtlCol="0">
            <a:spAutoFit/>
          </a:bodyPr>
          <a:lstStyle/>
          <a:p>
            <a:r>
              <a:rPr lang="en-GB" sz="6000" b="1" dirty="0">
                <a:solidFill>
                  <a:srgbClr val="7030A0"/>
                </a:solidFill>
                <a:latin typeface="Bradley Hand" pitchFamily="2" charset="77"/>
              </a:rPr>
              <a:t>?</a:t>
            </a:r>
          </a:p>
        </p:txBody>
      </p:sp>
      <p:sp>
        <p:nvSpPr>
          <p:cNvPr id="8" name="CasellaDiTesto 7">
            <a:extLst>
              <a:ext uri="{FF2B5EF4-FFF2-40B4-BE49-F238E27FC236}">
                <a16:creationId xmlns:a16="http://schemas.microsoft.com/office/drawing/2014/main" id="{6B03A99A-53EB-1B42-8CF0-A3E95034D526}"/>
              </a:ext>
            </a:extLst>
          </p:cNvPr>
          <p:cNvSpPr txBox="1"/>
          <p:nvPr/>
        </p:nvSpPr>
        <p:spPr>
          <a:xfrm>
            <a:off x="1216420" y="729632"/>
            <a:ext cx="588935" cy="1015663"/>
          </a:xfrm>
          <a:prstGeom prst="rect">
            <a:avLst/>
          </a:prstGeom>
          <a:noFill/>
        </p:spPr>
        <p:txBody>
          <a:bodyPr wrap="square" rtlCol="0">
            <a:spAutoFit/>
          </a:bodyPr>
          <a:lstStyle/>
          <a:p>
            <a:r>
              <a:rPr lang="en-GB" sz="6000" b="1" dirty="0">
                <a:solidFill>
                  <a:srgbClr val="002060"/>
                </a:solidFill>
                <a:latin typeface="Bradley Hand" pitchFamily="2" charset="77"/>
              </a:rPr>
              <a:t>?</a:t>
            </a:r>
          </a:p>
        </p:txBody>
      </p:sp>
      <p:sp>
        <p:nvSpPr>
          <p:cNvPr id="9" name="CasellaDiTesto 8">
            <a:extLst>
              <a:ext uri="{FF2B5EF4-FFF2-40B4-BE49-F238E27FC236}">
                <a16:creationId xmlns:a16="http://schemas.microsoft.com/office/drawing/2014/main" id="{801CBC68-1F34-2649-8FAC-6086B11892DA}"/>
              </a:ext>
            </a:extLst>
          </p:cNvPr>
          <p:cNvSpPr txBox="1"/>
          <p:nvPr/>
        </p:nvSpPr>
        <p:spPr>
          <a:xfrm>
            <a:off x="156083" y="1899051"/>
            <a:ext cx="588935" cy="1015663"/>
          </a:xfrm>
          <a:prstGeom prst="rect">
            <a:avLst/>
          </a:prstGeom>
          <a:noFill/>
        </p:spPr>
        <p:txBody>
          <a:bodyPr wrap="square" rtlCol="0">
            <a:spAutoFit/>
          </a:bodyPr>
          <a:lstStyle/>
          <a:p>
            <a:r>
              <a:rPr lang="en-GB" sz="6000" b="1" dirty="0">
                <a:latin typeface="Bradley Hand" pitchFamily="2" charset="77"/>
              </a:rPr>
              <a:t>?</a:t>
            </a:r>
          </a:p>
        </p:txBody>
      </p:sp>
      <p:sp>
        <p:nvSpPr>
          <p:cNvPr id="10" name="Segnaposto contenuto 2">
            <a:extLst>
              <a:ext uri="{FF2B5EF4-FFF2-40B4-BE49-F238E27FC236}">
                <a16:creationId xmlns:a16="http://schemas.microsoft.com/office/drawing/2014/main" id="{BBDD9DB7-A345-5E45-877B-6042DF4DB7BF}"/>
              </a:ext>
            </a:extLst>
          </p:cNvPr>
          <p:cNvSpPr txBox="1">
            <a:spLocks/>
          </p:cNvSpPr>
          <p:nvPr/>
        </p:nvSpPr>
        <p:spPr>
          <a:xfrm>
            <a:off x="1819175" y="134488"/>
            <a:ext cx="7236619" cy="3529125"/>
          </a:xfrm>
          <a:prstGeom prst="rect">
            <a:avLst/>
          </a:prstGeom>
          <a:ln>
            <a:solidFill>
              <a:schemeClr val="accent1"/>
            </a:solidFill>
          </a:ln>
        </p:spPr>
        <p:txBody>
          <a:bodyPr vert="horz" lIns="91440" tIns="45720" rIns="91440" bIns="45720" rtlCol="0">
            <a:normAutofit fontScale="8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it-IT" sz="2100" b="1" i="1" dirty="0"/>
              <a:t>Ci sono molte domande e dubbi</a:t>
            </a:r>
            <a:endParaRPr lang="it-IT" sz="2100" dirty="0"/>
          </a:p>
          <a:p>
            <a:r>
              <a:rPr lang="it-IT" sz="2100" b="1" i="1" dirty="0"/>
              <a:t>Perché parlare ancora di questioni di genere?</a:t>
            </a:r>
          </a:p>
          <a:p>
            <a:r>
              <a:rPr lang="it-IT" sz="2100" b="1" i="1" dirty="0"/>
              <a:t>Possono le azioni «gender- </a:t>
            </a:r>
            <a:r>
              <a:rPr lang="it-IT" sz="2100" b="1" i="1" dirty="0" err="1"/>
              <a:t>oriented</a:t>
            </a:r>
            <a:r>
              <a:rPr lang="it-IT" sz="2100" b="1" i="1" dirty="0"/>
              <a:t>» essere discriminatorie verso gli uomini?</a:t>
            </a:r>
          </a:p>
          <a:p>
            <a:r>
              <a:rPr lang="it-IT" sz="2100" b="1" i="1" dirty="0"/>
              <a:t>La fisica, la ricerca come rientrano in questo discorso?</a:t>
            </a:r>
          </a:p>
          <a:p>
            <a:r>
              <a:rPr lang="it-IT" sz="2100" b="1" i="1" dirty="0"/>
              <a:t>L’uso del linguaggio corretto di genere appesantisce  spesso i  testi: perché insistere?</a:t>
            </a:r>
          </a:p>
          <a:p>
            <a:r>
              <a:rPr lang="it-IT" sz="2100" b="1" i="1" dirty="0"/>
              <a:t>Non sono mai stata discriminata nella mia carriera. Perché mi dovrebbero offrire delle condizioni, dei benefici  diversi da quelli degli uomini?</a:t>
            </a:r>
          </a:p>
          <a:p>
            <a:r>
              <a:rPr lang="it-IT" sz="2100" b="1" i="1" dirty="0" err="1"/>
              <a:t>Etc</a:t>
            </a:r>
            <a:r>
              <a:rPr lang="it-IT" sz="2100" b="1" i="1" dirty="0"/>
              <a:t>, </a:t>
            </a:r>
            <a:r>
              <a:rPr lang="it-IT" sz="2100" b="1" i="1" dirty="0" err="1"/>
              <a:t>etc</a:t>
            </a:r>
            <a:r>
              <a:rPr lang="it-IT" sz="2100" b="1" i="1" dirty="0"/>
              <a:t>, </a:t>
            </a:r>
            <a:r>
              <a:rPr lang="it-IT" sz="2100" b="1" i="1" dirty="0" err="1"/>
              <a:t>etc</a:t>
            </a:r>
            <a:endParaRPr lang="it-IT" sz="2100" b="1" i="1" dirty="0"/>
          </a:p>
          <a:p>
            <a:endParaRPr lang="it-IT" sz="2000" dirty="0"/>
          </a:p>
          <a:p>
            <a:endParaRPr lang="en-GB" dirty="0"/>
          </a:p>
        </p:txBody>
      </p:sp>
      <p:pic>
        <p:nvPicPr>
          <p:cNvPr id="11" name="Immagine 10">
            <a:extLst>
              <a:ext uri="{FF2B5EF4-FFF2-40B4-BE49-F238E27FC236}">
                <a16:creationId xmlns:a16="http://schemas.microsoft.com/office/drawing/2014/main" id="{24B89BEC-C1EE-B64C-B7EE-BC3A428A718B}"/>
              </a:ext>
            </a:extLst>
          </p:cNvPr>
          <p:cNvPicPr>
            <a:picLocks noChangeAspect="1"/>
          </p:cNvPicPr>
          <p:nvPr/>
        </p:nvPicPr>
        <p:blipFill>
          <a:blip r:embed="rId3"/>
          <a:stretch>
            <a:fillRect/>
          </a:stretch>
        </p:blipFill>
        <p:spPr>
          <a:xfrm>
            <a:off x="9055794" y="507831"/>
            <a:ext cx="2133600" cy="952500"/>
          </a:xfrm>
          <a:prstGeom prst="rect">
            <a:avLst/>
          </a:prstGeom>
        </p:spPr>
      </p:pic>
      <p:sp>
        <p:nvSpPr>
          <p:cNvPr id="12" name="Freccia giù 11">
            <a:extLst>
              <a:ext uri="{FF2B5EF4-FFF2-40B4-BE49-F238E27FC236}">
                <a16:creationId xmlns:a16="http://schemas.microsoft.com/office/drawing/2014/main" id="{3F5E3600-6F81-9E46-A810-5B306198ECC7}"/>
              </a:ext>
            </a:extLst>
          </p:cNvPr>
          <p:cNvSpPr/>
          <p:nvPr/>
        </p:nvSpPr>
        <p:spPr>
          <a:xfrm>
            <a:off x="9907084" y="1600598"/>
            <a:ext cx="670605" cy="654778"/>
          </a:xfrm>
          <a:prstGeom prst="down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Immagine 12">
            <a:extLst>
              <a:ext uri="{FF2B5EF4-FFF2-40B4-BE49-F238E27FC236}">
                <a16:creationId xmlns:a16="http://schemas.microsoft.com/office/drawing/2014/main" id="{EE8C89E6-DD22-B04F-80C9-B1F6EBD3C408}"/>
              </a:ext>
            </a:extLst>
          </p:cNvPr>
          <p:cNvPicPr>
            <a:picLocks noChangeAspect="1"/>
          </p:cNvPicPr>
          <p:nvPr/>
        </p:nvPicPr>
        <p:blipFill>
          <a:blip r:embed="rId3"/>
          <a:stretch>
            <a:fillRect/>
          </a:stretch>
        </p:blipFill>
        <p:spPr>
          <a:xfrm>
            <a:off x="9175585" y="5705243"/>
            <a:ext cx="2133600" cy="952500"/>
          </a:xfrm>
          <a:prstGeom prst="rect">
            <a:avLst/>
          </a:prstGeom>
        </p:spPr>
      </p:pic>
      <p:sp>
        <p:nvSpPr>
          <p:cNvPr id="14" name="Freccia giù 13">
            <a:extLst>
              <a:ext uri="{FF2B5EF4-FFF2-40B4-BE49-F238E27FC236}">
                <a16:creationId xmlns:a16="http://schemas.microsoft.com/office/drawing/2014/main" id="{1D2A083E-87B4-284A-8DC9-D7722F67CAE5}"/>
              </a:ext>
            </a:extLst>
          </p:cNvPr>
          <p:cNvSpPr/>
          <p:nvPr/>
        </p:nvSpPr>
        <p:spPr>
          <a:xfrm>
            <a:off x="9907084" y="4946123"/>
            <a:ext cx="670605" cy="654778"/>
          </a:xfrm>
          <a:prstGeom prst="down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Immagine 15">
            <a:extLst>
              <a:ext uri="{FF2B5EF4-FFF2-40B4-BE49-F238E27FC236}">
                <a16:creationId xmlns:a16="http://schemas.microsoft.com/office/drawing/2014/main" id="{315251E1-5E79-584F-B5E5-6ADF9195E151}"/>
              </a:ext>
            </a:extLst>
          </p:cNvPr>
          <p:cNvPicPr>
            <a:picLocks noChangeAspect="1"/>
          </p:cNvPicPr>
          <p:nvPr/>
        </p:nvPicPr>
        <p:blipFill>
          <a:blip r:embed="rId4"/>
          <a:stretch>
            <a:fillRect/>
          </a:stretch>
        </p:blipFill>
        <p:spPr>
          <a:xfrm>
            <a:off x="9694169" y="2227854"/>
            <a:ext cx="1251721" cy="831435"/>
          </a:xfrm>
          <a:prstGeom prst="rect">
            <a:avLst/>
          </a:prstGeom>
        </p:spPr>
      </p:pic>
      <p:pic>
        <p:nvPicPr>
          <p:cNvPr id="17" name="Immagine 16">
            <a:extLst>
              <a:ext uri="{FF2B5EF4-FFF2-40B4-BE49-F238E27FC236}">
                <a16:creationId xmlns:a16="http://schemas.microsoft.com/office/drawing/2014/main" id="{316A2BD7-CB7D-B340-8677-6B7EF3C1313E}"/>
              </a:ext>
            </a:extLst>
          </p:cNvPr>
          <p:cNvPicPr>
            <a:picLocks noChangeAspect="1"/>
          </p:cNvPicPr>
          <p:nvPr/>
        </p:nvPicPr>
        <p:blipFill>
          <a:blip r:embed="rId4"/>
          <a:stretch>
            <a:fillRect/>
          </a:stretch>
        </p:blipFill>
        <p:spPr>
          <a:xfrm>
            <a:off x="9496733" y="4010346"/>
            <a:ext cx="1251721" cy="831435"/>
          </a:xfrm>
          <a:prstGeom prst="rect">
            <a:avLst/>
          </a:prstGeom>
        </p:spPr>
      </p:pic>
      <p:sp>
        <p:nvSpPr>
          <p:cNvPr id="2" name="Segnaposto numero diapositiva 1">
            <a:extLst>
              <a:ext uri="{FF2B5EF4-FFF2-40B4-BE49-F238E27FC236}">
                <a16:creationId xmlns:a16="http://schemas.microsoft.com/office/drawing/2014/main" id="{2E077104-F32D-264D-8697-9E8CD9157E1E}"/>
              </a:ext>
            </a:extLst>
          </p:cNvPr>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12828575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nhaltsplatzhalter 2">
            <a:extLst>
              <a:ext uri="{FF2B5EF4-FFF2-40B4-BE49-F238E27FC236}">
                <a16:creationId xmlns:a16="http://schemas.microsoft.com/office/drawing/2014/main" id="{1F446CCD-2947-3FB8-ED01-F8B1DA3322D3}"/>
              </a:ext>
            </a:extLst>
          </p:cNvPr>
          <p:cNvGraphicFramePr>
            <a:graphicFrameLocks noGrp="1"/>
          </p:cNvGraphicFramePr>
          <p:nvPr>
            <p:ph idx="1"/>
            <p:extLst>
              <p:ext uri="{D42A27DB-BD31-4B8C-83A1-F6EECF244321}">
                <p14:modId xmlns:p14="http://schemas.microsoft.com/office/powerpoint/2010/main" val="1054339793"/>
              </p:ext>
            </p:extLst>
          </p:nvPr>
        </p:nvGraphicFramePr>
        <p:xfrm>
          <a:off x="782601" y="-527321"/>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asellaDiTesto 5">
            <a:extLst>
              <a:ext uri="{FF2B5EF4-FFF2-40B4-BE49-F238E27FC236}">
                <a16:creationId xmlns:a16="http://schemas.microsoft.com/office/drawing/2014/main" id="{FCFDE974-CA56-0E42-AA0A-133AD2EFE7C2}"/>
              </a:ext>
            </a:extLst>
          </p:cNvPr>
          <p:cNvSpPr txBox="1"/>
          <p:nvPr/>
        </p:nvSpPr>
        <p:spPr>
          <a:xfrm>
            <a:off x="4208014" y="2687781"/>
            <a:ext cx="2038502" cy="2308324"/>
          </a:xfrm>
          <a:prstGeom prst="rect">
            <a:avLst/>
          </a:prstGeom>
          <a:noFill/>
          <a:ln>
            <a:solidFill>
              <a:schemeClr val="accent1"/>
            </a:solidFill>
          </a:ln>
        </p:spPr>
        <p:txBody>
          <a:bodyPr wrap="square" rtlCol="0">
            <a:spAutoFit/>
          </a:bodyPr>
          <a:lstStyle/>
          <a:p>
            <a:r>
              <a:rPr lang="en-GB" dirty="0"/>
              <a:t>Il </a:t>
            </a:r>
            <a:r>
              <a:rPr lang="en-GB" dirty="0" err="1"/>
              <a:t>mito</a:t>
            </a:r>
            <a:r>
              <a:rPr lang="en-GB" dirty="0"/>
              <a:t> del </a:t>
            </a:r>
            <a:r>
              <a:rPr lang="en-GB" dirty="0" err="1"/>
              <a:t>mestiere</a:t>
            </a:r>
            <a:r>
              <a:rPr lang="en-GB" dirty="0"/>
              <a:t> del </a:t>
            </a:r>
            <a:r>
              <a:rPr lang="en-GB" dirty="0" err="1"/>
              <a:t>fisico</a:t>
            </a:r>
            <a:r>
              <a:rPr lang="en-GB" dirty="0"/>
              <a:t>, </a:t>
            </a:r>
            <a:r>
              <a:rPr lang="en-GB" dirty="0" err="1"/>
              <a:t>dedizione</a:t>
            </a:r>
            <a:r>
              <a:rPr lang="en-GB" dirty="0"/>
              <a:t> </a:t>
            </a:r>
            <a:r>
              <a:rPr lang="en-GB" dirty="0" err="1"/>
              <a:t>estrema</a:t>
            </a:r>
            <a:r>
              <a:rPr lang="en-GB" dirty="0"/>
              <a:t>,</a:t>
            </a:r>
          </a:p>
          <a:p>
            <a:r>
              <a:rPr lang="en-GB" dirty="0"/>
              <a:t>la </a:t>
            </a:r>
            <a:r>
              <a:rPr lang="en-GB" dirty="0" err="1"/>
              <a:t>definizione</a:t>
            </a:r>
            <a:r>
              <a:rPr lang="en-GB" dirty="0"/>
              <a:t> di </a:t>
            </a:r>
            <a:r>
              <a:rPr lang="en-GB" dirty="0" err="1"/>
              <a:t>eccellenza</a:t>
            </a:r>
            <a:r>
              <a:rPr lang="en-GB" dirty="0"/>
              <a:t> </a:t>
            </a:r>
            <a:r>
              <a:rPr lang="en-GB" dirty="0" err="1"/>
              <a:t>legata</a:t>
            </a:r>
            <a:r>
              <a:rPr lang="en-GB" dirty="0"/>
              <a:t> ad un solo </a:t>
            </a:r>
            <a:r>
              <a:rPr lang="en-GB" dirty="0" err="1"/>
              <a:t>modo</a:t>
            </a:r>
            <a:r>
              <a:rPr lang="en-GB" dirty="0"/>
              <a:t> di </a:t>
            </a:r>
            <a:r>
              <a:rPr lang="en-GB" dirty="0" err="1"/>
              <a:t>lavorare</a:t>
            </a:r>
            <a:endParaRPr lang="en-GB" dirty="0"/>
          </a:p>
        </p:txBody>
      </p:sp>
      <p:sp>
        <p:nvSpPr>
          <p:cNvPr id="9" name="Rettangolo 8">
            <a:extLst>
              <a:ext uri="{FF2B5EF4-FFF2-40B4-BE49-F238E27FC236}">
                <a16:creationId xmlns:a16="http://schemas.microsoft.com/office/drawing/2014/main" id="{A385EDED-C362-5E42-971A-F27DD4303590}"/>
              </a:ext>
            </a:extLst>
          </p:cNvPr>
          <p:cNvSpPr/>
          <p:nvPr/>
        </p:nvSpPr>
        <p:spPr>
          <a:xfrm>
            <a:off x="5102575" y="5380672"/>
            <a:ext cx="6096000" cy="1477328"/>
          </a:xfrm>
          <a:prstGeom prst="rect">
            <a:avLst/>
          </a:prstGeom>
          <a:ln>
            <a:solidFill>
              <a:schemeClr val="accent1"/>
            </a:solidFill>
          </a:ln>
        </p:spPr>
        <p:txBody>
          <a:bodyPr>
            <a:spAutoFit/>
          </a:bodyPr>
          <a:lstStyle/>
          <a:p>
            <a:r>
              <a:rPr lang="sv-SE" dirty="0"/>
              <a:t>Culture </a:t>
            </a:r>
            <a:r>
              <a:rPr lang="sv-SE" dirty="0" err="1"/>
              <a:t>without</a:t>
            </a:r>
            <a:r>
              <a:rPr lang="sv-SE" dirty="0"/>
              <a:t> </a:t>
            </a:r>
            <a:r>
              <a:rPr lang="sv-SE" dirty="0" err="1"/>
              <a:t>culture</a:t>
            </a:r>
            <a:r>
              <a:rPr lang="sv-SE" dirty="0"/>
              <a:t> – (</a:t>
            </a:r>
            <a:r>
              <a:rPr lang="sv-SE" dirty="0" err="1"/>
              <a:t>Traweek</a:t>
            </a:r>
            <a:r>
              <a:rPr lang="sv-SE" dirty="0"/>
              <a:t> 1992)</a:t>
            </a:r>
            <a:endParaRPr lang="en-GB" dirty="0"/>
          </a:p>
          <a:p>
            <a:r>
              <a:rPr lang="sv-SE" dirty="0"/>
              <a:t>Hercules vs team-</a:t>
            </a:r>
            <a:r>
              <a:rPr lang="sv-SE" dirty="0" err="1"/>
              <a:t>builder</a:t>
            </a:r>
            <a:r>
              <a:rPr lang="sv-SE" dirty="0"/>
              <a:t> – (Hasse &amp; </a:t>
            </a:r>
            <a:r>
              <a:rPr lang="sv-SE" dirty="0" err="1"/>
              <a:t>Trentemöller</a:t>
            </a:r>
            <a:r>
              <a:rPr lang="sv-SE" dirty="0"/>
              <a:t> 2008)</a:t>
            </a:r>
          </a:p>
          <a:p>
            <a:r>
              <a:rPr lang="sv-SE" dirty="0" err="1"/>
              <a:t>Myth</a:t>
            </a:r>
            <a:r>
              <a:rPr lang="sv-SE" dirty="0"/>
              <a:t> </a:t>
            </a:r>
            <a:r>
              <a:rPr lang="sv-SE" dirty="0" err="1"/>
              <a:t>of</a:t>
            </a:r>
            <a:r>
              <a:rPr lang="sv-SE" dirty="0"/>
              <a:t> </a:t>
            </a:r>
            <a:r>
              <a:rPr lang="sv-SE" dirty="0" err="1"/>
              <a:t>effortless</a:t>
            </a:r>
            <a:r>
              <a:rPr lang="sv-SE" dirty="0"/>
              <a:t> </a:t>
            </a:r>
            <a:r>
              <a:rPr lang="sv-SE" dirty="0" err="1"/>
              <a:t>success</a:t>
            </a:r>
            <a:r>
              <a:rPr lang="sv-SE" dirty="0"/>
              <a:t> – (</a:t>
            </a:r>
            <a:r>
              <a:rPr lang="sv-SE" dirty="0" err="1"/>
              <a:t>Gonsalves</a:t>
            </a:r>
            <a:r>
              <a:rPr lang="sv-SE" dirty="0"/>
              <a:t> &amp; Danielsson 2020)</a:t>
            </a:r>
          </a:p>
          <a:p>
            <a:r>
              <a:rPr lang="sv-SE" dirty="0" err="1"/>
              <a:t>Nerd-culture</a:t>
            </a:r>
            <a:r>
              <a:rPr lang="sv-SE" dirty="0"/>
              <a:t> </a:t>
            </a:r>
            <a:r>
              <a:rPr lang="sv-SE" dirty="0" err="1"/>
              <a:t>of</a:t>
            </a:r>
            <a:r>
              <a:rPr lang="sv-SE" dirty="0"/>
              <a:t> </a:t>
            </a:r>
            <a:r>
              <a:rPr lang="sv-SE" dirty="0" err="1"/>
              <a:t>cosmopolitans</a:t>
            </a:r>
            <a:r>
              <a:rPr lang="sv-SE" dirty="0"/>
              <a:t> – (</a:t>
            </a:r>
            <a:r>
              <a:rPr lang="sv-SE" dirty="0" err="1"/>
              <a:t>Dippel</a:t>
            </a:r>
            <a:r>
              <a:rPr lang="sv-SE" dirty="0"/>
              <a:t> 2021)</a:t>
            </a:r>
          </a:p>
        </p:txBody>
      </p:sp>
      <p:sp>
        <p:nvSpPr>
          <p:cNvPr id="10" name="CasellaDiTesto 9">
            <a:extLst>
              <a:ext uri="{FF2B5EF4-FFF2-40B4-BE49-F238E27FC236}">
                <a16:creationId xmlns:a16="http://schemas.microsoft.com/office/drawing/2014/main" id="{B4229915-915C-0C42-AB51-53E1C9687BA0}"/>
              </a:ext>
            </a:extLst>
          </p:cNvPr>
          <p:cNvSpPr txBox="1"/>
          <p:nvPr/>
        </p:nvSpPr>
        <p:spPr>
          <a:xfrm>
            <a:off x="766057" y="3295348"/>
            <a:ext cx="2559938" cy="3416320"/>
          </a:xfrm>
          <a:prstGeom prst="rect">
            <a:avLst/>
          </a:prstGeom>
          <a:noFill/>
          <a:ln>
            <a:solidFill>
              <a:schemeClr val="accent1"/>
            </a:solidFill>
          </a:ln>
        </p:spPr>
        <p:txBody>
          <a:bodyPr wrap="square" rtlCol="0">
            <a:spAutoFit/>
          </a:bodyPr>
          <a:lstStyle/>
          <a:p>
            <a:r>
              <a:rPr lang="it-IT" dirty="0"/>
              <a:t>Del modello di scienziato attuale, del concetto  di eccellenza beneficiano solo alcuni gruppi di persone, marginalizzando sempre più altri. Così come accade nel caso della </a:t>
            </a:r>
            <a:r>
              <a:rPr lang="it-IT" dirty="0" err="1"/>
              <a:t>formazione..e</a:t>
            </a:r>
            <a:r>
              <a:rPr lang="it-IT" dirty="0"/>
              <a:t> non solo donne, persone di colore,….</a:t>
            </a:r>
          </a:p>
        </p:txBody>
      </p:sp>
      <p:sp>
        <p:nvSpPr>
          <p:cNvPr id="12" name="Freccia ad arco 11">
            <a:extLst>
              <a:ext uri="{FF2B5EF4-FFF2-40B4-BE49-F238E27FC236}">
                <a16:creationId xmlns:a16="http://schemas.microsoft.com/office/drawing/2014/main" id="{2B0CBA9F-E1B8-E24E-BEAB-6A3190FC4A79}"/>
              </a:ext>
            </a:extLst>
          </p:cNvPr>
          <p:cNvSpPr/>
          <p:nvPr/>
        </p:nvSpPr>
        <p:spPr>
          <a:xfrm rot="19939275" flipH="1">
            <a:off x="2992970" y="2775803"/>
            <a:ext cx="1249459" cy="1039091"/>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4" name="Immagine 13">
            <a:extLst>
              <a:ext uri="{FF2B5EF4-FFF2-40B4-BE49-F238E27FC236}">
                <a16:creationId xmlns:a16="http://schemas.microsoft.com/office/drawing/2014/main" id="{E3604918-D7BB-CE45-8338-06ABD0E287CB}"/>
              </a:ext>
            </a:extLst>
          </p:cNvPr>
          <p:cNvPicPr>
            <a:picLocks noChangeAspect="1"/>
          </p:cNvPicPr>
          <p:nvPr/>
        </p:nvPicPr>
        <p:blipFill>
          <a:blip r:embed="rId8"/>
          <a:stretch>
            <a:fillRect/>
          </a:stretch>
        </p:blipFill>
        <p:spPr>
          <a:xfrm>
            <a:off x="6537352" y="2422995"/>
            <a:ext cx="1524000" cy="2362200"/>
          </a:xfrm>
          <a:prstGeom prst="rect">
            <a:avLst/>
          </a:prstGeom>
        </p:spPr>
      </p:pic>
      <p:pic>
        <p:nvPicPr>
          <p:cNvPr id="16" name="Immagine 15">
            <a:extLst>
              <a:ext uri="{FF2B5EF4-FFF2-40B4-BE49-F238E27FC236}">
                <a16:creationId xmlns:a16="http://schemas.microsoft.com/office/drawing/2014/main" id="{B36DB31A-7325-2C4F-8A31-9A27D6BB6777}"/>
              </a:ext>
            </a:extLst>
          </p:cNvPr>
          <p:cNvPicPr>
            <a:picLocks noChangeAspect="1"/>
          </p:cNvPicPr>
          <p:nvPr/>
        </p:nvPicPr>
        <p:blipFill>
          <a:blip r:embed="rId9"/>
          <a:stretch>
            <a:fillRect/>
          </a:stretch>
        </p:blipFill>
        <p:spPr>
          <a:xfrm>
            <a:off x="8061352" y="2733434"/>
            <a:ext cx="1384300" cy="2349500"/>
          </a:xfrm>
          <a:prstGeom prst="rect">
            <a:avLst/>
          </a:prstGeom>
        </p:spPr>
      </p:pic>
    </p:spTree>
    <p:extLst>
      <p:ext uri="{BB962C8B-B14F-4D97-AF65-F5344CB8AC3E}">
        <p14:creationId xmlns:p14="http://schemas.microsoft.com/office/powerpoint/2010/main" val="1598961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FCFDE974-CA56-0E42-AA0A-133AD2EFE7C2}"/>
              </a:ext>
            </a:extLst>
          </p:cNvPr>
          <p:cNvSpPr txBox="1"/>
          <p:nvPr/>
        </p:nvSpPr>
        <p:spPr>
          <a:xfrm>
            <a:off x="205935" y="127181"/>
            <a:ext cx="2038502" cy="646331"/>
          </a:xfrm>
          <a:prstGeom prst="rect">
            <a:avLst/>
          </a:prstGeom>
          <a:noFill/>
          <a:ln>
            <a:solidFill>
              <a:schemeClr val="accent1"/>
            </a:solidFill>
          </a:ln>
        </p:spPr>
        <p:txBody>
          <a:bodyPr wrap="square" rtlCol="0">
            <a:spAutoFit/>
          </a:bodyPr>
          <a:lstStyle/>
          <a:p>
            <a:r>
              <a:rPr lang="en-GB" dirty="0" err="1"/>
              <a:t>Culto</a:t>
            </a:r>
            <a:r>
              <a:rPr lang="en-GB" dirty="0"/>
              <a:t> </a:t>
            </a:r>
            <a:r>
              <a:rPr lang="en-GB" dirty="0" err="1"/>
              <a:t>dell’oggettività</a:t>
            </a:r>
            <a:r>
              <a:rPr lang="en-GB" dirty="0"/>
              <a:t> </a:t>
            </a:r>
          </a:p>
        </p:txBody>
      </p:sp>
      <p:sp>
        <p:nvSpPr>
          <p:cNvPr id="3" name="CasellaDiTesto 2">
            <a:extLst>
              <a:ext uri="{FF2B5EF4-FFF2-40B4-BE49-F238E27FC236}">
                <a16:creationId xmlns:a16="http://schemas.microsoft.com/office/drawing/2014/main" id="{86EECB6F-65AD-7847-B403-4AC961A298E4}"/>
              </a:ext>
            </a:extLst>
          </p:cNvPr>
          <p:cNvSpPr txBox="1"/>
          <p:nvPr/>
        </p:nvSpPr>
        <p:spPr>
          <a:xfrm>
            <a:off x="552299" y="1037203"/>
            <a:ext cx="3131127" cy="1754326"/>
          </a:xfrm>
          <a:prstGeom prst="rect">
            <a:avLst/>
          </a:prstGeom>
          <a:noFill/>
          <a:ln>
            <a:solidFill>
              <a:schemeClr val="accent1"/>
            </a:solidFill>
          </a:ln>
        </p:spPr>
        <p:txBody>
          <a:bodyPr wrap="square" rtlCol="0">
            <a:spAutoFit/>
          </a:bodyPr>
          <a:lstStyle/>
          <a:p>
            <a:r>
              <a:rPr lang="en-GB" dirty="0" err="1"/>
              <a:t>Eppure</a:t>
            </a:r>
            <a:r>
              <a:rPr lang="en-GB" dirty="0"/>
              <a:t> le </a:t>
            </a:r>
            <a:r>
              <a:rPr lang="en-GB" dirty="0" err="1"/>
              <a:t>nostre</a:t>
            </a:r>
            <a:r>
              <a:rPr lang="en-GB" dirty="0"/>
              <a:t> </a:t>
            </a:r>
            <a:r>
              <a:rPr lang="en-GB" dirty="0" err="1"/>
              <a:t>aule</a:t>
            </a:r>
            <a:r>
              <a:rPr lang="en-GB" dirty="0"/>
              <a:t> </a:t>
            </a:r>
            <a:r>
              <a:rPr lang="en-GB" dirty="0" err="1"/>
              <a:t>universitarie</a:t>
            </a:r>
            <a:r>
              <a:rPr lang="en-GB" dirty="0"/>
              <a:t>, i </a:t>
            </a:r>
            <a:r>
              <a:rPr lang="en-GB" dirty="0" err="1"/>
              <a:t>laboratori</a:t>
            </a:r>
            <a:r>
              <a:rPr lang="en-GB" dirty="0"/>
              <a:t>, i </a:t>
            </a:r>
            <a:r>
              <a:rPr lang="en-GB" dirty="0" err="1"/>
              <a:t>gruppi</a:t>
            </a:r>
            <a:r>
              <a:rPr lang="en-GB" dirty="0"/>
              <a:t> di </a:t>
            </a:r>
            <a:r>
              <a:rPr lang="en-GB" dirty="0" err="1"/>
              <a:t>lavoro</a:t>
            </a:r>
            <a:r>
              <a:rPr lang="en-GB" dirty="0"/>
              <a:t> e </a:t>
            </a:r>
            <a:r>
              <a:rPr lang="en-GB" dirty="0" err="1"/>
              <a:t>alcuni</a:t>
            </a:r>
            <a:r>
              <a:rPr lang="en-GB" dirty="0"/>
              <a:t> </a:t>
            </a:r>
            <a:r>
              <a:rPr lang="en-GB" dirty="0" err="1"/>
              <a:t>campi</a:t>
            </a:r>
            <a:r>
              <a:rPr lang="en-GB" dirty="0"/>
              <a:t> </a:t>
            </a:r>
            <a:r>
              <a:rPr lang="en-GB" dirty="0" err="1"/>
              <a:t>della</a:t>
            </a:r>
            <a:r>
              <a:rPr lang="en-GB" dirty="0"/>
              <a:t> </a:t>
            </a:r>
            <a:r>
              <a:rPr lang="en-GB" dirty="0" err="1"/>
              <a:t>fisica</a:t>
            </a:r>
            <a:r>
              <a:rPr lang="en-GB" dirty="0"/>
              <a:t> </a:t>
            </a:r>
            <a:r>
              <a:rPr lang="en-GB" dirty="0" err="1"/>
              <a:t>sono</a:t>
            </a:r>
            <a:r>
              <a:rPr lang="en-GB" dirty="0"/>
              <a:t> </a:t>
            </a:r>
            <a:r>
              <a:rPr lang="en-GB" dirty="0" err="1"/>
              <a:t>popolati</a:t>
            </a:r>
            <a:r>
              <a:rPr lang="en-GB" dirty="0"/>
              <a:t> in </a:t>
            </a:r>
            <a:r>
              <a:rPr lang="en-GB" dirty="0" err="1"/>
              <a:t>maggioranza</a:t>
            </a:r>
            <a:r>
              <a:rPr lang="en-GB" dirty="0"/>
              <a:t> da </a:t>
            </a:r>
            <a:r>
              <a:rPr lang="en-GB" dirty="0" err="1"/>
              <a:t>uomini</a:t>
            </a:r>
            <a:r>
              <a:rPr lang="en-GB" dirty="0"/>
              <a:t> </a:t>
            </a:r>
          </a:p>
        </p:txBody>
      </p:sp>
      <p:sp>
        <p:nvSpPr>
          <p:cNvPr id="10" name="CasellaDiTesto 9">
            <a:extLst>
              <a:ext uri="{FF2B5EF4-FFF2-40B4-BE49-F238E27FC236}">
                <a16:creationId xmlns:a16="http://schemas.microsoft.com/office/drawing/2014/main" id="{E5FEAC44-D1F9-E54A-9C18-4F6FCFB6CA57}"/>
              </a:ext>
            </a:extLst>
          </p:cNvPr>
          <p:cNvSpPr txBox="1"/>
          <p:nvPr/>
        </p:nvSpPr>
        <p:spPr>
          <a:xfrm>
            <a:off x="4265317" y="370368"/>
            <a:ext cx="2038502" cy="646331"/>
          </a:xfrm>
          <a:prstGeom prst="rect">
            <a:avLst/>
          </a:prstGeom>
          <a:noFill/>
          <a:ln>
            <a:solidFill>
              <a:schemeClr val="accent1"/>
            </a:solidFill>
          </a:ln>
        </p:spPr>
        <p:txBody>
          <a:bodyPr wrap="square" rtlCol="0">
            <a:spAutoFit/>
          </a:bodyPr>
          <a:lstStyle/>
          <a:p>
            <a:r>
              <a:rPr lang="en-GB" dirty="0"/>
              <a:t>la </a:t>
            </a:r>
            <a:r>
              <a:rPr lang="en-GB" dirty="0" err="1"/>
              <a:t>neutralità</a:t>
            </a:r>
            <a:r>
              <a:rPr lang="en-GB" dirty="0"/>
              <a:t> </a:t>
            </a:r>
            <a:r>
              <a:rPr lang="en-GB" dirty="0" err="1"/>
              <a:t>della</a:t>
            </a:r>
            <a:r>
              <a:rPr lang="en-GB" dirty="0"/>
              <a:t> </a:t>
            </a:r>
            <a:r>
              <a:rPr lang="en-GB" dirty="0" err="1"/>
              <a:t>scienza</a:t>
            </a:r>
            <a:endParaRPr lang="en-GB" dirty="0"/>
          </a:p>
        </p:txBody>
      </p:sp>
      <p:sp>
        <p:nvSpPr>
          <p:cNvPr id="11" name="CasellaDiTesto 10">
            <a:extLst>
              <a:ext uri="{FF2B5EF4-FFF2-40B4-BE49-F238E27FC236}">
                <a16:creationId xmlns:a16="http://schemas.microsoft.com/office/drawing/2014/main" id="{522C464F-6023-214C-B3CA-26C1A47A85B2}"/>
              </a:ext>
            </a:extLst>
          </p:cNvPr>
          <p:cNvSpPr txBox="1"/>
          <p:nvPr/>
        </p:nvSpPr>
        <p:spPr>
          <a:xfrm>
            <a:off x="4433455" y="1264489"/>
            <a:ext cx="2830428" cy="1754326"/>
          </a:xfrm>
          <a:prstGeom prst="rect">
            <a:avLst/>
          </a:prstGeom>
          <a:noFill/>
          <a:ln>
            <a:solidFill>
              <a:schemeClr val="accent1"/>
            </a:solidFill>
          </a:ln>
        </p:spPr>
        <p:txBody>
          <a:bodyPr wrap="square" rtlCol="0">
            <a:spAutoFit/>
          </a:bodyPr>
          <a:lstStyle/>
          <a:p>
            <a:r>
              <a:rPr lang="en-GB" dirty="0"/>
              <a:t>ma la </a:t>
            </a:r>
            <a:r>
              <a:rPr lang="en-GB" dirty="0" err="1"/>
              <a:t>fisica</a:t>
            </a:r>
            <a:r>
              <a:rPr lang="en-GB" dirty="0"/>
              <a:t> </a:t>
            </a:r>
            <a:r>
              <a:rPr lang="en-GB" dirty="0" err="1"/>
              <a:t>è</a:t>
            </a:r>
            <a:r>
              <a:rPr lang="en-GB" dirty="0"/>
              <a:t> </a:t>
            </a:r>
            <a:r>
              <a:rPr lang="en-GB" dirty="0" err="1"/>
              <a:t>anche</a:t>
            </a:r>
            <a:r>
              <a:rPr lang="en-GB" dirty="0"/>
              <a:t> </a:t>
            </a:r>
            <a:r>
              <a:rPr lang="en-GB" dirty="0" err="1"/>
              <a:t>quello</a:t>
            </a:r>
            <a:r>
              <a:rPr lang="en-GB" dirty="0"/>
              <a:t> </a:t>
            </a:r>
            <a:r>
              <a:rPr lang="en-GB" dirty="0" err="1"/>
              <a:t>che</a:t>
            </a:r>
            <a:r>
              <a:rPr lang="en-GB" dirty="0"/>
              <a:t> </a:t>
            </a:r>
            <a:r>
              <a:rPr lang="en-GB" dirty="0" err="1"/>
              <a:t>noi</a:t>
            </a:r>
            <a:r>
              <a:rPr lang="en-GB" dirty="0"/>
              <a:t> </a:t>
            </a:r>
            <a:r>
              <a:rPr lang="en-GB" dirty="0" err="1"/>
              <a:t>facciamo</a:t>
            </a:r>
            <a:r>
              <a:rPr lang="en-GB" dirty="0"/>
              <a:t>, le </a:t>
            </a:r>
            <a:r>
              <a:rPr lang="en-GB" dirty="0" err="1"/>
              <a:t>nostre</a:t>
            </a:r>
            <a:r>
              <a:rPr lang="en-GB" dirty="0"/>
              <a:t> </a:t>
            </a:r>
            <a:r>
              <a:rPr lang="en-GB" dirty="0" err="1"/>
              <a:t>scelte</a:t>
            </a:r>
            <a:r>
              <a:rPr lang="en-GB" dirty="0"/>
              <a:t> di </a:t>
            </a:r>
            <a:r>
              <a:rPr lang="en-GB" dirty="0" err="1"/>
              <a:t>ricerca</a:t>
            </a:r>
            <a:r>
              <a:rPr lang="en-GB" dirty="0"/>
              <a:t>, di </a:t>
            </a:r>
            <a:r>
              <a:rPr lang="en-GB" dirty="0" err="1"/>
              <a:t>gruppi</a:t>
            </a:r>
            <a:r>
              <a:rPr lang="en-GB" dirty="0"/>
              <a:t> con cui </a:t>
            </a:r>
            <a:r>
              <a:rPr lang="en-GB" dirty="0" err="1"/>
              <a:t>lavorare</a:t>
            </a:r>
            <a:r>
              <a:rPr lang="en-GB" dirty="0"/>
              <a:t>, </a:t>
            </a:r>
            <a:r>
              <a:rPr lang="en-GB" dirty="0" err="1"/>
              <a:t>quello</a:t>
            </a:r>
            <a:r>
              <a:rPr lang="en-GB" dirty="0"/>
              <a:t> </a:t>
            </a:r>
            <a:r>
              <a:rPr lang="en-GB" dirty="0" err="1"/>
              <a:t>che</a:t>
            </a:r>
            <a:r>
              <a:rPr lang="en-GB" dirty="0"/>
              <a:t> </a:t>
            </a:r>
            <a:r>
              <a:rPr lang="en-GB" dirty="0" err="1"/>
              <a:t>insegniamo</a:t>
            </a:r>
            <a:endParaRPr lang="en-GB" dirty="0"/>
          </a:p>
        </p:txBody>
      </p:sp>
      <p:sp>
        <p:nvSpPr>
          <p:cNvPr id="12" name="CasellaDiTesto 11">
            <a:extLst>
              <a:ext uri="{FF2B5EF4-FFF2-40B4-BE49-F238E27FC236}">
                <a16:creationId xmlns:a16="http://schemas.microsoft.com/office/drawing/2014/main" id="{C0E74316-BEF2-E245-8C50-BC0C6A12DD53}"/>
              </a:ext>
            </a:extLst>
          </p:cNvPr>
          <p:cNvSpPr txBox="1"/>
          <p:nvPr/>
        </p:nvSpPr>
        <p:spPr>
          <a:xfrm>
            <a:off x="7263883" y="282533"/>
            <a:ext cx="2038502" cy="646331"/>
          </a:xfrm>
          <a:prstGeom prst="rect">
            <a:avLst/>
          </a:prstGeom>
          <a:noFill/>
          <a:ln>
            <a:solidFill>
              <a:schemeClr val="accent1"/>
            </a:solidFill>
          </a:ln>
        </p:spPr>
        <p:txBody>
          <a:bodyPr wrap="square" rtlCol="0">
            <a:spAutoFit/>
          </a:bodyPr>
          <a:lstStyle/>
          <a:p>
            <a:r>
              <a:rPr lang="en-GB" dirty="0" err="1"/>
              <a:t>Ricerca</a:t>
            </a:r>
            <a:r>
              <a:rPr lang="en-GB" dirty="0"/>
              <a:t> “curiosity driven”</a:t>
            </a:r>
          </a:p>
        </p:txBody>
      </p:sp>
      <p:sp>
        <p:nvSpPr>
          <p:cNvPr id="4" name="Freccia giù 3">
            <a:extLst>
              <a:ext uri="{FF2B5EF4-FFF2-40B4-BE49-F238E27FC236}">
                <a16:creationId xmlns:a16="http://schemas.microsoft.com/office/drawing/2014/main" id="{6422851E-06BB-4247-946C-CBC0F0FF19F7}"/>
              </a:ext>
            </a:extLst>
          </p:cNvPr>
          <p:cNvSpPr/>
          <p:nvPr/>
        </p:nvSpPr>
        <p:spPr>
          <a:xfrm>
            <a:off x="5252924" y="765492"/>
            <a:ext cx="368087" cy="4989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ccia giù 13">
            <a:extLst>
              <a:ext uri="{FF2B5EF4-FFF2-40B4-BE49-F238E27FC236}">
                <a16:creationId xmlns:a16="http://schemas.microsoft.com/office/drawing/2014/main" id="{CD201B02-C5DB-CF48-9A0C-088BD83BE970}"/>
              </a:ext>
            </a:extLst>
          </p:cNvPr>
          <p:cNvSpPr/>
          <p:nvPr/>
        </p:nvSpPr>
        <p:spPr>
          <a:xfrm rot="3485867">
            <a:off x="7397113" y="884317"/>
            <a:ext cx="316342" cy="7603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ttangolo 14">
            <a:extLst>
              <a:ext uri="{FF2B5EF4-FFF2-40B4-BE49-F238E27FC236}">
                <a16:creationId xmlns:a16="http://schemas.microsoft.com/office/drawing/2014/main" id="{917CB423-B4BB-B348-806E-75D84939BC1A}"/>
              </a:ext>
            </a:extLst>
          </p:cNvPr>
          <p:cNvSpPr/>
          <p:nvPr/>
        </p:nvSpPr>
        <p:spPr>
          <a:xfrm>
            <a:off x="552299" y="3281897"/>
            <a:ext cx="10590388" cy="3416320"/>
          </a:xfrm>
          <a:prstGeom prst="rect">
            <a:avLst/>
          </a:prstGeom>
          <a:ln>
            <a:solidFill>
              <a:schemeClr val="accent1"/>
            </a:solidFill>
          </a:ln>
        </p:spPr>
        <p:txBody>
          <a:bodyPr wrap="square">
            <a:spAutoFit/>
          </a:bodyPr>
          <a:lstStyle/>
          <a:p>
            <a:r>
              <a:rPr lang="en-GB" dirty="0"/>
              <a:t>COME CI PERCEPISCONO  - COME CI RACCONTIAMO</a:t>
            </a:r>
          </a:p>
          <a:p>
            <a:r>
              <a:rPr lang="en-GB" dirty="0"/>
              <a:t>Il </a:t>
            </a:r>
            <a:r>
              <a:rPr lang="en-GB" b="1" dirty="0" err="1"/>
              <a:t>modello</a:t>
            </a:r>
            <a:r>
              <a:rPr lang="en-GB" b="1" dirty="0"/>
              <a:t> di </a:t>
            </a:r>
            <a:r>
              <a:rPr lang="en-GB" b="1" dirty="0" err="1"/>
              <a:t>scienziato</a:t>
            </a:r>
            <a:r>
              <a:rPr lang="en-GB" b="1" dirty="0"/>
              <a:t> e di </a:t>
            </a:r>
            <a:r>
              <a:rPr lang="en-GB" b="1" dirty="0" err="1"/>
              <a:t>fisico</a:t>
            </a:r>
            <a:r>
              <a:rPr lang="en-GB" b="1" dirty="0"/>
              <a:t> in </a:t>
            </a:r>
            <a:r>
              <a:rPr lang="en-GB" b="1" dirty="0" err="1"/>
              <a:t>particolare</a:t>
            </a:r>
            <a:endParaRPr lang="en-GB" b="1" dirty="0"/>
          </a:p>
          <a:p>
            <a:r>
              <a:rPr lang="en-GB" b="1" dirty="0"/>
              <a:t>	</a:t>
            </a:r>
            <a:r>
              <a:rPr lang="en-GB" b="1" dirty="0" err="1"/>
              <a:t>visto</a:t>
            </a:r>
            <a:r>
              <a:rPr lang="en-GB" b="1" dirty="0"/>
              <a:t> </a:t>
            </a:r>
            <a:r>
              <a:rPr lang="en-GB" b="1" dirty="0" err="1"/>
              <a:t>dall’esterno</a:t>
            </a:r>
            <a:r>
              <a:rPr lang="en-GB" b="1" dirty="0"/>
              <a:t> </a:t>
            </a:r>
            <a:r>
              <a:rPr lang="en-GB" dirty="0" err="1"/>
              <a:t>il</a:t>
            </a:r>
            <a:r>
              <a:rPr lang="en-GB" dirty="0"/>
              <a:t> </a:t>
            </a:r>
            <a:r>
              <a:rPr lang="en-GB" dirty="0" err="1"/>
              <a:t>fisico</a:t>
            </a:r>
            <a:r>
              <a:rPr lang="en-GB" dirty="0"/>
              <a:t> </a:t>
            </a:r>
            <a:r>
              <a:rPr lang="en-GB" dirty="0" err="1"/>
              <a:t>è</a:t>
            </a:r>
            <a:r>
              <a:rPr lang="en-GB" dirty="0"/>
              <a:t> un </a:t>
            </a:r>
            <a:r>
              <a:rPr lang="en-GB" dirty="0" err="1"/>
              <a:t>personaggio</a:t>
            </a:r>
            <a:r>
              <a:rPr lang="en-GB" dirty="0"/>
              <a:t> </a:t>
            </a:r>
            <a:r>
              <a:rPr lang="en-GB" dirty="0" err="1"/>
              <a:t>solitario</a:t>
            </a:r>
            <a:r>
              <a:rPr lang="en-GB" dirty="0"/>
              <a:t>, un </a:t>
            </a:r>
            <a:r>
              <a:rPr lang="en-GB" dirty="0" err="1"/>
              <a:t>po</a:t>
            </a:r>
            <a:r>
              <a:rPr lang="en-GB" dirty="0"/>
              <a:t>’ </a:t>
            </a:r>
            <a:r>
              <a:rPr lang="en-GB" dirty="0" err="1"/>
              <a:t>fuori</a:t>
            </a:r>
            <a:r>
              <a:rPr lang="en-GB" dirty="0"/>
              <a:t> dal </a:t>
            </a:r>
            <a:r>
              <a:rPr lang="en-GB" dirty="0" err="1"/>
              <a:t>mondo</a:t>
            </a:r>
            <a:r>
              <a:rPr lang="en-GB" dirty="0"/>
              <a:t>, </a:t>
            </a:r>
            <a:r>
              <a:rPr lang="en-GB" dirty="0" err="1"/>
              <a:t>geniale</a:t>
            </a:r>
            <a:r>
              <a:rPr lang="en-GB" dirty="0"/>
              <a:t>.</a:t>
            </a:r>
          </a:p>
          <a:p>
            <a:endParaRPr lang="en-GB" dirty="0"/>
          </a:p>
          <a:p>
            <a:r>
              <a:rPr lang="en-GB" dirty="0"/>
              <a:t>Si </a:t>
            </a:r>
            <a:r>
              <a:rPr lang="en-GB" dirty="0" err="1"/>
              <a:t>perde</a:t>
            </a:r>
            <a:r>
              <a:rPr lang="en-GB" dirty="0"/>
              <a:t> </a:t>
            </a:r>
            <a:r>
              <a:rPr lang="en-GB" dirty="0" err="1"/>
              <a:t>quello</a:t>
            </a:r>
            <a:r>
              <a:rPr lang="en-GB" dirty="0"/>
              <a:t> </a:t>
            </a:r>
            <a:r>
              <a:rPr lang="en-GB" dirty="0" err="1"/>
              <a:t>che</a:t>
            </a:r>
            <a:r>
              <a:rPr lang="en-GB" dirty="0"/>
              <a:t> </a:t>
            </a:r>
            <a:r>
              <a:rPr lang="en-GB" dirty="0" err="1"/>
              <a:t>è</a:t>
            </a:r>
            <a:r>
              <a:rPr lang="en-GB" dirty="0"/>
              <a:t> </a:t>
            </a:r>
            <a:r>
              <a:rPr lang="en-GB" dirty="0" err="1"/>
              <a:t>il</a:t>
            </a:r>
            <a:r>
              <a:rPr lang="en-GB" dirty="0"/>
              <a:t>  </a:t>
            </a:r>
            <a:r>
              <a:rPr lang="en-GB" dirty="0" err="1"/>
              <a:t>vero</a:t>
            </a:r>
            <a:r>
              <a:rPr lang="en-GB" dirty="0"/>
              <a:t> </a:t>
            </a:r>
            <a:r>
              <a:rPr lang="en-GB" dirty="0" err="1"/>
              <a:t>modo</a:t>
            </a:r>
            <a:r>
              <a:rPr lang="en-GB" dirty="0"/>
              <a:t> di far </a:t>
            </a:r>
            <a:r>
              <a:rPr lang="en-GB" dirty="0" err="1"/>
              <a:t>fisica</a:t>
            </a:r>
            <a:r>
              <a:rPr lang="en-GB" dirty="0"/>
              <a:t> ( e </a:t>
            </a:r>
            <a:r>
              <a:rPr lang="en-GB" dirty="0" err="1"/>
              <a:t>ricerca</a:t>
            </a:r>
            <a:r>
              <a:rPr lang="en-GB" dirty="0"/>
              <a:t> in </a:t>
            </a:r>
            <a:r>
              <a:rPr lang="en-GB" dirty="0" err="1"/>
              <a:t>generale</a:t>
            </a:r>
            <a:r>
              <a:rPr lang="en-GB" dirty="0"/>
              <a:t>) e </a:t>
            </a:r>
            <a:r>
              <a:rPr lang="en-GB" dirty="0" err="1"/>
              <a:t>cioè</a:t>
            </a:r>
            <a:r>
              <a:rPr lang="en-GB" dirty="0"/>
              <a:t> </a:t>
            </a:r>
            <a:r>
              <a:rPr lang="en-GB" dirty="0" err="1"/>
              <a:t>attraverso</a:t>
            </a:r>
            <a:r>
              <a:rPr lang="en-GB" dirty="0"/>
              <a:t> </a:t>
            </a:r>
            <a:r>
              <a:rPr lang="en-GB" dirty="0" err="1"/>
              <a:t>collaborazioni</a:t>
            </a:r>
            <a:r>
              <a:rPr lang="en-GB" dirty="0"/>
              <a:t> e </a:t>
            </a:r>
            <a:r>
              <a:rPr lang="en-GB" dirty="0" err="1"/>
              <a:t>sforzi</a:t>
            </a:r>
            <a:r>
              <a:rPr lang="en-GB" dirty="0"/>
              <a:t> </a:t>
            </a:r>
            <a:r>
              <a:rPr lang="en-GB" dirty="0" err="1"/>
              <a:t>coordinati</a:t>
            </a:r>
            <a:r>
              <a:rPr lang="en-GB" dirty="0"/>
              <a:t> di </a:t>
            </a:r>
            <a:r>
              <a:rPr lang="en-GB" dirty="0" err="1"/>
              <a:t>fisici</a:t>
            </a:r>
            <a:r>
              <a:rPr lang="en-GB" dirty="0"/>
              <a:t>  e </a:t>
            </a:r>
            <a:r>
              <a:rPr lang="en-GB" dirty="0" err="1"/>
              <a:t>fisiche</a:t>
            </a:r>
            <a:r>
              <a:rPr lang="en-GB" dirty="0"/>
              <a:t>, </a:t>
            </a:r>
            <a:r>
              <a:rPr lang="en-GB" dirty="0" err="1"/>
              <a:t>personale</a:t>
            </a:r>
            <a:r>
              <a:rPr lang="en-GB" dirty="0"/>
              <a:t> </a:t>
            </a:r>
            <a:r>
              <a:rPr lang="en-GB" dirty="0" err="1"/>
              <a:t>tecnico</a:t>
            </a:r>
            <a:r>
              <a:rPr lang="en-GB" dirty="0"/>
              <a:t> e </a:t>
            </a:r>
            <a:r>
              <a:rPr lang="en-GB" dirty="0" err="1"/>
              <a:t>amministrativo</a:t>
            </a:r>
            <a:r>
              <a:rPr lang="en-GB" dirty="0"/>
              <a:t>  e </a:t>
            </a:r>
            <a:r>
              <a:rPr lang="en-GB" dirty="0" err="1"/>
              <a:t>altri</a:t>
            </a:r>
            <a:r>
              <a:rPr lang="en-GB" dirty="0"/>
              <a:t> </a:t>
            </a:r>
            <a:r>
              <a:rPr lang="en-GB" dirty="0" err="1"/>
              <a:t>ricercatori</a:t>
            </a:r>
            <a:r>
              <a:rPr lang="en-GB" dirty="0"/>
              <a:t>/</a:t>
            </a:r>
            <a:r>
              <a:rPr lang="en-GB" dirty="0" err="1"/>
              <a:t>ricercatrici</a:t>
            </a:r>
            <a:r>
              <a:rPr lang="en-GB" dirty="0"/>
              <a:t>.</a:t>
            </a:r>
          </a:p>
          <a:p>
            <a:endParaRPr lang="en-GB" dirty="0"/>
          </a:p>
          <a:p>
            <a:r>
              <a:rPr lang="en-GB" dirty="0"/>
              <a:t>E in </a:t>
            </a:r>
            <a:r>
              <a:rPr lang="en-GB" dirty="0" err="1"/>
              <a:t>questo</a:t>
            </a:r>
            <a:r>
              <a:rPr lang="en-GB" dirty="0"/>
              <a:t> </a:t>
            </a:r>
            <a:r>
              <a:rPr lang="en-GB" dirty="0" err="1"/>
              <a:t>anche</a:t>
            </a:r>
            <a:r>
              <a:rPr lang="en-GB" dirty="0"/>
              <a:t> </a:t>
            </a:r>
            <a:r>
              <a:rPr lang="en-GB" dirty="0" err="1"/>
              <a:t>il</a:t>
            </a:r>
            <a:r>
              <a:rPr lang="en-GB" dirty="0"/>
              <a:t> </a:t>
            </a:r>
            <a:r>
              <a:rPr lang="en-GB" dirty="0" err="1"/>
              <a:t>ruolo</a:t>
            </a:r>
            <a:r>
              <a:rPr lang="en-GB" dirty="0"/>
              <a:t> </a:t>
            </a:r>
            <a:r>
              <a:rPr lang="en-GB" dirty="0" err="1"/>
              <a:t>della</a:t>
            </a:r>
            <a:r>
              <a:rPr lang="en-GB" dirty="0"/>
              <a:t> </a:t>
            </a:r>
            <a:r>
              <a:rPr lang="en-GB" dirty="0" err="1"/>
              <a:t>fisica</a:t>
            </a:r>
            <a:r>
              <a:rPr lang="en-GB" dirty="0"/>
              <a:t> </a:t>
            </a:r>
            <a:r>
              <a:rPr lang="en-GB" dirty="0" err="1"/>
              <a:t>risulta</a:t>
            </a:r>
            <a:r>
              <a:rPr lang="en-GB" dirty="0"/>
              <a:t> </a:t>
            </a:r>
            <a:r>
              <a:rPr lang="en-GB" dirty="0" err="1"/>
              <a:t>falsificato</a:t>
            </a:r>
            <a:r>
              <a:rPr lang="en-GB" dirty="0"/>
              <a:t>: </a:t>
            </a:r>
            <a:r>
              <a:rPr lang="en-GB" dirty="0" err="1"/>
              <a:t>spesso</a:t>
            </a:r>
            <a:r>
              <a:rPr lang="en-GB" dirty="0"/>
              <a:t> non </a:t>
            </a:r>
            <a:r>
              <a:rPr lang="en-GB" dirty="0" err="1"/>
              <a:t>è</a:t>
            </a:r>
            <a:r>
              <a:rPr lang="en-GB" dirty="0"/>
              <a:t> </a:t>
            </a:r>
            <a:r>
              <a:rPr lang="en-GB" dirty="0" err="1"/>
              <a:t>raccontato</a:t>
            </a:r>
            <a:r>
              <a:rPr lang="en-GB" dirty="0"/>
              <a:t> come la </a:t>
            </a:r>
            <a:r>
              <a:rPr lang="en-GB" dirty="0" err="1"/>
              <a:t>fisica</a:t>
            </a:r>
            <a:r>
              <a:rPr lang="en-GB" dirty="0"/>
              <a:t> </a:t>
            </a:r>
            <a:r>
              <a:rPr lang="en-GB" dirty="0" err="1"/>
              <a:t>favorisca</a:t>
            </a:r>
            <a:r>
              <a:rPr lang="en-GB" dirty="0"/>
              <a:t> la </a:t>
            </a:r>
            <a:r>
              <a:rPr lang="en-GB" dirty="0" err="1"/>
              <a:t>comprensione</a:t>
            </a:r>
            <a:r>
              <a:rPr lang="en-GB" dirty="0"/>
              <a:t> del </a:t>
            </a:r>
            <a:r>
              <a:rPr lang="en-GB" dirty="0" err="1"/>
              <a:t>mondo</a:t>
            </a:r>
            <a:r>
              <a:rPr lang="en-GB" dirty="0"/>
              <a:t>, come </a:t>
            </a:r>
            <a:r>
              <a:rPr lang="en-GB" dirty="0" err="1"/>
              <a:t>l'applicazione</a:t>
            </a:r>
            <a:r>
              <a:rPr lang="en-GB" dirty="0"/>
              <a:t> </a:t>
            </a:r>
            <a:r>
              <a:rPr lang="en-GB" dirty="0" err="1"/>
              <a:t>della</a:t>
            </a:r>
            <a:r>
              <a:rPr lang="en-GB" dirty="0"/>
              <a:t> </a:t>
            </a:r>
            <a:r>
              <a:rPr lang="en-GB" dirty="0" err="1"/>
              <a:t>ricerca</a:t>
            </a:r>
            <a:r>
              <a:rPr lang="en-GB" dirty="0"/>
              <a:t> </a:t>
            </a:r>
            <a:r>
              <a:rPr lang="en-GB" dirty="0" err="1"/>
              <a:t>fondamentale</a:t>
            </a:r>
            <a:r>
              <a:rPr lang="en-GB" dirty="0"/>
              <a:t> </a:t>
            </a:r>
            <a:r>
              <a:rPr lang="en-GB" dirty="0" err="1"/>
              <a:t>migliori</a:t>
            </a:r>
            <a:r>
              <a:rPr lang="en-GB" dirty="0"/>
              <a:t>  le </a:t>
            </a:r>
            <a:r>
              <a:rPr lang="en-GB" dirty="0" err="1"/>
              <a:t>vite</a:t>
            </a:r>
            <a:r>
              <a:rPr lang="en-GB" dirty="0"/>
              <a:t> </a:t>
            </a:r>
            <a:r>
              <a:rPr lang="en-GB" dirty="0" err="1"/>
              <a:t>umane</a:t>
            </a:r>
            <a:r>
              <a:rPr lang="en-GB" dirty="0"/>
              <a:t> e come ci </a:t>
            </a:r>
            <a:r>
              <a:rPr lang="en-GB" dirty="0" err="1"/>
              <a:t>consenta</a:t>
            </a:r>
            <a:r>
              <a:rPr lang="en-GB" dirty="0"/>
              <a:t> di </a:t>
            </a:r>
            <a:r>
              <a:rPr lang="en-GB" dirty="0" err="1"/>
              <a:t>raccogliere</a:t>
            </a:r>
            <a:r>
              <a:rPr lang="en-GB" dirty="0"/>
              <a:t> prove per </a:t>
            </a:r>
            <a:r>
              <a:rPr lang="en-GB" dirty="0" err="1"/>
              <a:t>realizzare</a:t>
            </a:r>
            <a:r>
              <a:rPr lang="en-GB" dirty="0"/>
              <a:t> </a:t>
            </a:r>
            <a:r>
              <a:rPr lang="en-GB" dirty="0" err="1"/>
              <a:t>interventi</a:t>
            </a:r>
            <a:r>
              <a:rPr lang="en-GB" dirty="0"/>
              <a:t> </a:t>
            </a:r>
            <a:r>
              <a:rPr lang="en-GB" dirty="0" err="1"/>
              <a:t>che</a:t>
            </a:r>
            <a:r>
              <a:rPr lang="en-GB" dirty="0"/>
              <a:t> </a:t>
            </a:r>
            <a:r>
              <a:rPr lang="en-GB" dirty="0" err="1"/>
              <a:t>sosterranno</a:t>
            </a:r>
            <a:r>
              <a:rPr lang="en-GB" dirty="0"/>
              <a:t> </a:t>
            </a:r>
            <a:r>
              <a:rPr lang="en-GB" dirty="0" err="1"/>
              <a:t>il</a:t>
            </a:r>
            <a:r>
              <a:rPr lang="en-GB" dirty="0"/>
              <a:t> </a:t>
            </a:r>
            <a:r>
              <a:rPr lang="en-GB" dirty="0" err="1"/>
              <a:t>nostro</a:t>
            </a:r>
            <a:r>
              <a:rPr lang="en-GB" dirty="0"/>
              <a:t> </a:t>
            </a:r>
            <a:r>
              <a:rPr lang="en-GB" dirty="0" err="1"/>
              <a:t>pianeta</a:t>
            </a:r>
            <a:r>
              <a:rPr lang="en-GB" dirty="0"/>
              <a:t>.</a:t>
            </a:r>
          </a:p>
        </p:txBody>
      </p:sp>
      <p:sp>
        <p:nvSpPr>
          <p:cNvPr id="16" name="Freccia giù 15">
            <a:extLst>
              <a:ext uri="{FF2B5EF4-FFF2-40B4-BE49-F238E27FC236}">
                <a16:creationId xmlns:a16="http://schemas.microsoft.com/office/drawing/2014/main" id="{E449A02D-FB81-7544-BD9A-E0BA2332CD9F}"/>
              </a:ext>
            </a:extLst>
          </p:cNvPr>
          <p:cNvSpPr/>
          <p:nvPr/>
        </p:nvSpPr>
        <p:spPr>
          <a:xfrm>
            <a:off x="2085194" y="439793"/>
            <a:ext cx="368087" cy="6513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462064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E858CA8-468A-0646-9D09-609C404FE505}"/>
              </a:ext>
            </a:extLst>
          </p:cNvPr>
          <p:cNvSpPr>
            <a:spLocks noGrp="1"/>
          </p:cNvSpPr>
          <p:nvPr>
            <p:ph type="sldNum" sz="quarter" idx="12"/>
          </p:nvPr>
        </p:nvSpPr>
        <p:spPr/>
        <p:txBody>
          <a:bodyPr/>
          <a:lstStyle/>
          <a:p>
            <a:fld id="{F871B16C-24CB-A740-9936-540CF92809FE}" type="slidenum">
              <a:rPr lang="it-IT" smtClean="0"/>
              <a:t>32</a:t>
            </a:fld>
            <a:endParaRPr lang="it-IT"/>
          </a:p>
        </p:txBody>
      </p:sp>
      <p:sp>
        <p:nvSpPr>
          <p:cNvPr id="8" name="Title 1">
            <a:extLst>
              <a:ext uri="{FF2B5EF4-FFF2-40B4-BE49-F238E27FC236}">
                <a16:creationId xmlns:a16="http://schemas.microsoft.com/office/drawing/2014/main" id="{23E7E059-3A11-AF48-A9AF-A58CDB4D6A41}"/>
              </a:ext>
            </a:extLst>
          </p:cNvPr>
          <p:cNvSpPr txBox="1">
            <a:spLocks/>
          </p:cNvSpPr>
          <p:nvPr/>
        </p:nvSpPr>
        <p:spPr>
          <a:xfrm>
            <a:off x="0" y="0"/>
            <a:ext cx="12192000" cy="613847"/>
          </a:xfrm>
          <a:prstGeom prst="rect">
            <a:avLst/>
          </a:prstGeom>
          <a:solidFill>
            <a:schemeClr val="accent2">
              <a:lumMod val="75000"/>
            </a:schemeClr>
          </a:solidFill>
          <a:ln>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b="1" dirty="0">
                <a:solidFill>
                  <a:schemeClr val="bg1"/>
                </a:solidFill>
                <a:latin typeface="+mn-lt"/>
                <a:ea typeface="Brush Script MT" panose="03060802040406070304" pitchFamily="66" charset="-122"/>
                <a:cs typeface="Brush Script MT" panose="03060802040406070304" pitchFamily="66" charset="-122"/>
              </a:rPr>
              <a:t>Ogni disciplina ha una sua cultura, i suoi modelli</a:t>
            </a:r>
          </a:p>
        </p:txBody>
      </p:sp>
      <p:sp>
        <p:nvSpPr>
          <p:cNvPr id="9" name="Content Placeholder 2">
            <a:extLst>
              <a:ext uri="{FF2B5EF4-FFF2-40B4-BE49-F238E27FC236}">
                <a16:creationId xmlns:a16="http://schemas.microsoft.com/office/drawing/2014/main" id="{1EDA7C26-5034-CE4A-836A-717BA86F4045}"/>
              </a:ext>
            </a:extLst>
          </p:cNvPr>
          <p:cNvSpPr>
            <a:spLocks noGrp="1"/>
          </p:cNvSpPr>
          <p:nvPr>
            <p:ph idx="1"/>
          </p:nvPr>
        </p:nvSpPr>
        <p:spPr>
          <a:xfrm>
            <a:off x="274320" y="791179"/>
            <a:ext cx="11917680" cy="5930295"/>
          </a:xfrm>
        </p:spPr>
        <p:txBody>
          <a:bodyPr>
            <a:normAutofit/>
          </a:bodyPr>
          <a:lstStyle/>
          <a:p>
            <a:r>
              <a:rPr lang="it-IT" sz="2400" dirty="0">
                <a:latin typeface="Baskerville" panose="02020502070401020303" pitchFamily="18" charset="0"/>
              </a:rPr>
              <a:t>Le parole e le immagini  che usiamo non sono neutre…descriviamo spesso al maschile gli scienziati, ma anche chi si interessa di scienza …</a:t>
            </a:r>
            <a:endParaRPr lang="it-IT" sz="2400" b="1" dirty="0">
              <a:latin typeface="Baskerville" panose="02020502070401020303" pitchFamily="18" charset="0"/>
            </a:endParaRPr>
          </a:p>
          <a:p>
            <a:r>
              <a:rPr lang="it-IT" sz="2400" b="1" dirty="0">
                <a:latin typeface="Baskerville" panose="02020502070401020303" pitchFamily="18" charset="0"/>
              </a:rPr>
              <a:t>Modificare il modo in cui sono rappresentati il processo e gli scopi della scienza può quindi essere efficace nell'attirare persone, indipendentemente dal genere.</a:t>
            </a:r>
          </a:p>
          <a:p>
            <a:pPr marL="0" indent="0">
              <a:buNone/>
            </a:pPr>
            <a:endParaRPr lang="it-IT" sz="2400" b="1" dirty="0">
              <a:latin typeface="Baskerville" panose="02020502070401020303" pitchFamily="18" charset="0"/>
            </a:endParaRPr>
          </a:p>
          <a:p>
            <a:r>
              <a:rPr lang="it-IT" sz="2400" b="1" dirty="0">
                <a:latin typeface="Baskerville" panose="02020502070401020303" pitchFamily="18" charset="0"/>
              </a:rPr>
              <a:t>Lo stesso modello visto dall’interno  </a:t>
            </a:r>
            <a:r>
              <a:rPr lang="it-IT" sz="2400" dirty="0">
                <a:latin typeface="Baskerville" panose="02020502070401020303" pitchFamily="18" charset="0"/>
              </a:rPr>
              <a:t>porta a dire che le donne non sono adatte alla scienza (alla fisica), o ad un certo tipo di scienza, che se vogliono emergere devono adattarsi a certe modalità lavorative…..mentre invece </a:t>
            </a:r>
            <a:r>
              <a:rPr lang="it-IT" sz="2400" i="1" dirty="0">
                <a:solidFill>
                  <a:srgbClr val="FF0000"/>
                </a:solidFill>
                <a:latin typeface="Baskerville" panose="02020502070401020303" pitchFamily="18" charset="0"/>
              </a:rPr>
              <a:t>forse è la scienza, chi «fa scienza», che dovrebbe diventare più inclusiva e adattarsi alle diversità.</a:t>
            </a:r>
            <a:r>
              <a:rPr lang="it-IT" sz="2400" b="1" dirty="0">
                <a:latin typeface="Baskerville" panose="02020502070401020303" pitchFamily="18" charset="0"/>
              </a:rPr>
              <a:t> E’ necessario un cambiamento culturale </a:t>
            </a:r>
          </a:p>
          <a:p>
            <a:endParaRPr lang="it-IT" sz="2400" i="1" dirty="0">
              <a:solidFill>
                <a:srgbClr val="FF0000"/>
              </a:solidFill>
              <a:latin typeface="Baskerville" panose="02020502070401020303" pitchFamily="18" charset="0"/>
            </a:endParaRPr>
          </a:p>
        </p:txBody>
      </p:sp>
    </p:spTree>
    <p:extLst>
      <p:ext uri="{BB962C8B-B14F-4D97-AF65-F5344CB8AC3E}">
        <p14:creationId xmlns:p14="http://schemas.microsoft.com/office/powerpoint/2010/main" val="34142614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32363D6A-193A-754E-B271-88109D32EF7A}"/>
              </a:ext>
            </a:extLst>
          </p:cNvPr>
          <p:cNvPicPr>
            <a:picLocks noGrp="1" noChangeAspect="1"/>
          </p:cNvPicPr>
          <p:nvPr>
            <p:ph idx="1"/>
          </p:nvPr>
        </p:nvPicPr>
        <p:blipFill>
          <a:blip r:embed="rId2"/>
          <a:stretch>
            <a:fillRect/>
          </a:stretch>
        </p:blipFill>
        <p:spPr>
          <a:xfrm>
            <a:off x="499236" y="1709344"/>
            <a:ext cx="3601277" cy="3601277"/>
          </a:xfrm>
          <a:prstGeom prst="rect">
            <a:avLst/>
          </a:prstGeom>
        </p:spPr>
      </p:pic>
      <p:sp>
        <p:nvSpPr>
          <p:cNvPr id="6" name="Rettangolo 5">
            <a:extLst>
              <a:ext uri="{FF2B5EF4-FFF2-40B4-BE49-F238E27FC236}">
                <a16:creationId xmlns:a16="http://schemas.microsoft.com/office/drawing/2014/main" id="{D9FB4FBF-53CF-8E44-93F3-3EA2F11A1542}"/>
              </a:ext>
            </a:extLst>
          </p:cNvPr>
          <p:cNvSpPr/>
          <p:nvPr/>
        </p:nvSpPr>
        <p:spPr>
          <a:xfrm>
            <a:off x="0" y="7668"/>
            <a:ext cx="12192000" cy="646331"/>
          </a:xfrm>
          <a:prstGeom prst="rect">
            <a:avLst/>
          </a:prstGeom>
          <a:solidFill>
            <a:srgbClr val="FFC000"/>
          </a:solidFill>
        </p:spPr>
        <p:txBody>
          <a:bodyPr wrap="square">
            <a:spAutoFit/>
          </a:bodyPr>
          <a:lstStyle/>
          <a:p>
            <a:pPr algn="ctr"/>
            <a:r>
              <a:rPr lang="it-IT" sz="3600" dirty="0">
                <a:latin typeface="Brush Script MT" panose="03060802040406070304" pitchFamily="66" charset="-122"/>
                <a:ea typeface="Brush Script MT" panose="03060802040406070304" pitchFamily="66" charset="-122"/>
                <a:cs typeface="Brush Script MT" panose="03060802040406070304" pitchFamily="66" charset="-122"/>
              </a:rPr>
              <a:t>Cambiare il punto di vista per cambiare la narrazione della storia</a:t>
            </a:r>
            <a:endParaRPr lang="en-GB" sz="3600" dirty="0">
              <a:latin typeface="Brush Script MT" panose="03060802040406070304" pitchFamily="66" charset="-122"/>
              <a:ea typeface="Brush Script MT" panose="03060802040406070304" pitchFamily="66" charset="-122"/>
              <a:cs typeface="Brush Script MT" panose="03060802040406070304" pitchFamily="66" charset="-122"/>
            </a:endParaRPr>
          </a:p>
        </p:txBody>
      </p:sp>
      <p:sp>
        <p:nvSpPr>
          <p:cNvPr id="7" name="Rettangolo 6">
            <a:extLst>
              <a:ext uri="{FF2B5EF4-FFF2-40B4-BE49-F238E27FC236}">
                <a16:creationId xmlns:a16="http://schemas.microsoft.com/office/drawing/2014/main" id="{B5FA44D2-006E-C743-8CFE-F335200CA531}"/>
              </a:ext>
            </a:extLst>
          </p:cNvPr>
          <p:cNvSpPr/>
          <p:nvPr/>
        </p:nvSpPr>
        <p:spPr>
          <a:xfrm rot="21412552">
            <a:off x="627569" y="1005396"/>
            <a:ext cx="3611886" cy="584775"/>
          </a:xfrm>
          <a:prstGeom prst="rect">
            <a:avLst/>
          </a:prstGeom>
          <a:solidFill>
            <a:schemeClr val="accent3">
              <a:lumMod val="40000"/>
              <a:lumOff val="60000"/>
            </a:schemeClr>
          </a:solidFill>
          <a:ln>
            <a:solidFill>
              <a:schemeClr val="accent1"/>
            </a:solidFill>
          </a:ln>
        </p:spPr>
        <p:txBody>
          <a:bodyPr wrap="none">
            <a:spAutoFit/>
          </a:bodyPr>
          <a:lstStyle/>
          <a:p>
            <a:r>
              <a:rPr lang="it-IT" sz="3200" dirty="0">
                <a:latin typeface="Bradley Hand" pitchFamily="2" charset="77"/>
                <a:ea typeface="Brush Script MT" panose="03060802040406070304" pitchFamily="66" charset="-122"/>
                <a:cs typeface="Brush Script MT" panose="03060802040406070304" pitchFamily="66" charset="-122"/>
              </a:rPr>
              <a:t>Cosa </a:t>
            </a:r>
            <a:r>
              <a:rPr lang="it-IT" sz="2800" dirty="0">
                <a:latin typeface="Bradley Hand" pitchFamily="2" charset="77"/>
                <a:ea typeface="Brush Script MT" panose="03060802040406070304" pitchFamily="66" charset="-122"/>
                <a:cs typeface="Brush Script MT" panose="03060802040406070304" pitchFamily="66" charset="-122"/>
              </a:rPr>
              <a:t>possiamo</a:t>
            </a:r>
            <a:r>
              <a:rPr lang="it-IT" sz="3200" dirty="0">
                <a:latin typeface="Bradley Hand" pitchFamily="2" charset="77"/>
                <a:ea typeface="Brush Script MT" panose="03060802040406070304" pitchFamily="66" charset="-122"/>
                <a:cs typeface="Brush Script MT" panose="03060802040406070304" pitchFamily="66" charset="-122"/>
              </a:rPr>
              <a:t> fare ?</a:t>
            </a:r>
            <a:endParaRPr lang="en-GB" sz="3200" dirty="0">
              <a:latin typeface="Bradley Hand" pitchFamily="2" charset="77"/>
              <a:ea typeface="Brush Script MT" panose="03060802040406070304" pitchFamily="66" charset="-122"/>
              <a:cs typeface="Brush Script MT" panose="03060802040406070304" pitchFamily="66" charset="-122"/>
            </a:endParaRPr>
          </a:p>
        </p:txBody>
      </p:sp>
      <p:sp>
        <p:nvSpPr>
          <p:cNvPr id="8" name="Rettangolo 7">
            <a:extLst>
              <a:ext uri="{FF2B5EF4-FFF2-40B4-BE49-F238E27FC236}">
                <a16:creationId xmlns:a16="http://schemas.microsoft.com/office/drawing/2014/main" id="{1D6C53BE-B731-7040-A345-2E848067ACFA}"/>
              </a:ext>
            </a:extLst>
          </p:cNvPr>
          <p:cNvSpPr/>
          <p:nvPr/>
        </p:nvSpPr>
        <p:spPr>
          <a:xfrm rot="305973">
            <a:off x="4412607" y="1036173"/>
            <a:ext cx="7855035" cy="523220"/>
          </a:xfrm>
          <a:prstGeom prst="rect">
            <a:avLst/>
          </a:prstGeom>
          <a:solidFill>
            <a:schemeClr val="accent3">
              <a:lumMod val="40000"/>
              <a:lumOff val="60000"/>
            </a:schemeClr>
          </a:solidFill>
          <a:ln>
            <a:solidFill>
              <a:schemeClr val="accent1"/>
            </a:solidFill>
          </a:ln>
        </p:spPr>
        <p:txBody>
          <a:bodyPr wrap="none">
            <a:spAutoFit/>
          </a:bodyPr>
          <a:lstStyle/>
          <a:p>
            <a:r>
              <a:rPr lang="it-IT" sz="2800" dirty="0">
                <a:latin typeface="Bradley Hand" pitchFamily="2" charset="77"/>
                <a:ea typeface="Brush Script MT" panose="03060802040406070304" pitchFamily="66" charset="-122"/>
                <a:cs typeface="Brush Script MT" panose="03060802040406070304" pitchFamily="66" charset="-122"/>
              </a:rPr>
              <a:t>Possiamo essere noi gli agenti del cambiamento ?</a:t>
            </a:r>
            <a:endParaRPr lang="en-GB" sz="2800" dirty="0">
              <a:latin typeface="Bradley Hand" pitchFamily="2" charset="77"/>
              <a:ea typeface="Brush Script MT" panose="03060802040406070304" pitchFamily="66" charset="-122"/>
              <a:cs typeface="Brush Script MT" panose="03060802040406070304" pitchFamily="66" charset="-122"/>
            </a:endParaRPr>
          </a:p>
        </p:txBody>
      </p:sp>
      <p:sp>
        <p:nvSpPr>
          <p:cNvPr id="9" name="Rettangolo 8">
            <a:extLst>
              <a:ext uri="{FF2B5EF4-FFF2-40B4-BE49-F238E27FC236}">
                <a16:creationId xmlns:a16="http://schemas.microsoft.com/office/drawing/2014/main" id="{73130930-2176-854C-9778-FAFD7AF3E24F}"/>
              </a:ext>
            </a:extLst>
          </p:cNvPr>
          <p:cNvSpPr/>
          <p:nvPr/>
        </p:nvSpPr>
        <p:spPr>
          <a:xfrm>
            <a:off x="4404899" y="2292903"/>
            <a:ext cx="5886864" cy="2308324"/>
          </a:xfrm>
          <a:prstGeom prst="rect">
            <a:avLst/>
          </a:prstGeom>
        </p:spPr>
        <p:txBody>
          <a:bodyPr wrap="square">
            <a:spAutoFit/>
          </a:bodyPr>
          <a:lstStyle/>
          <a:p>
            <a:r>
              <a:rPr lang="it-IT" b="1" dirty="0">
                <a:solidFill>
                  <a:srgbClr val="0070C0"/>
                </a:solidFill>
              </a:rPr>
              <a:t>L’autrice e l’autore di questo libro non hanno riscritto le storie. Non hanno rimaneggiato il finale o inventato nuovi personaggi. </a:t>
            </a:r>
          </a:p>
          <a:p>
            <a:r>
              <a:rPr lang="it-IT" b="1" dirty="0">
                <a:solidFill>
                  <a:srgbClr val="0070C0"/>
                </a:solidFill>
              </a:rPr>
              <a:t>Quello che hanno fatto è scambiare tutti i generi. </a:t>
            </a:r>
          </a:p>
          <a:p>
            <a:r>
              <a:rPr lang="it-IT" b="1" dirty="0">
                <a:solidFill>
                  <a:srgbClr val="0070C0"/>
                </a:solidFill>
              </a:rPr>
              <a:t>Jonathan ha creato un algoritmo, applicato poi ai testi originali,  grazie al quale tutti i «lui» sono diventati «lei», il «figlio» «figlia» e così di seguito. </a:t>
            </a:r>
          </a:p>
          <a:p>
            <a:r>
              <a:rPr lang="it-IT" b="1" dirty="0" err="1">
                <a:solidFill>
                  <a:srgbClr val="0070C0"/>
                </a:solidFill>
              </a:rPr>
              <a:t>Karrie</a:t>
            </a:r>
            <a:r>
              <a:rPr lang="it-IT" b="1" dirty="0">
                <a:solidFill>
                  <a:srgbClr val="0070C0"/>
                </a:solidFill>
              </a:rPr>
              <a:t> ha illustrato di conseguenza le nuove storie</a:t>
            </a:r>
            <a:endParaRPr lang="en-GB" b="1" dirty="0">
              <a:solidFill>
                <a:srgbClr val="0070C0"/>
              </a:solidFill>
            </a:endParaRPr>
          </a:p>
        </p:txBody>
      </p:sp>
      <p:sp>
        <p:nvSpPr>
          <p:cNvPr id="2" name="Segnaposto numero diapositiva 1">
            <a:extLst>
              <a:ext uri="{FF2B5EF4-FFF2-40B4-BE49-F238E27FC236}">
                <a16:creationId xmlns:a16="http://schemas.microsoft.com/office/drawing/2014/main" id="{2D513450-FC90-B84A-919C-155AE99974B3}"/>
              </a:ext>
            </a:extLst>
          </p:cNvPr>
          <p:cNvSpPr>
            <a:spLocks noGrp="1"/>
          </p:cNvSpPr>
          <p:nvPr>
            <p:ph type="sldNum" sz="quarter" idx="12"/>
          </p:nvPr>
        </p:nvSpPr>
        <p:spPr/>
        <p:txBody>
          <a:bodyPr/>
          <a:lstStyle/>
          <a:p>
            <a:fld id="{D3DB5FD3-EB4E-EC4F-8F68-D06EFEBABFB9}" type="slidenum">
              <a:rPr lang="en-GB" smtClean="0"/>
              <a:t>33</a:t>
            </a:fld>
            <a:endParaRPr lang="en-GB"/>
          </a:p>
        </p:txBody>
      </p:sp>
      <p:sp>
        <p:nvSpPr>
          <p:cNvPr id="10" name="Rettangolo 9">
            <a:extLst>
              <a:ext uri="{FF2B5EF4-FFF2-40B4-BE49-F238E27FC236}">
                <a16:creationId xmlns:a16="http://schemas.microsoft.com/office/drawing/2014/main" id="{30BA8D5A-D35F-2540-A246-C4F80617067A}"/>
              </a:ext>
            </a:extLst>
          </p:cNvPr>
          <p:cNvSpPr/>
          <p:nvPr/>
        </p:nvSpPr>
        <p:spPr>
          <a:xfrm>
            <a:off x="0" y="5655920"/>
            <a:ext cx="12234439" cy="830997"/>
          </a:xfrm>
          <a:prstGeom prst="rect">
            <a:avLst/>
          </a:prstGeom>
          <a:solidFill>
            <a:schemeClr val="accent3">
              <a:lumMod val="40000"/>
              <a:lumOff val="60000"/>
            </a:schemeClr>
          </a:solidFill>
          <a:ln>
            <a:solidFill>
              <a:schemeClr val="accent1"/>
            </a:solidFill>
          </a:ln>
        </p:spPr>
        <p:txBody>
          <a:bodyPr wrap="none">
            <a:spAutoFit/>
          </a:bodyPr>
          <a:lstStyle/>
          <a:p>
            <a:r>
              <a:rPr lang="it-IT" sz="2400" dirty="0">
                <a:latin typeface="Bradley Hand" pitchFamily="2" charset="77"/>
                <a:ea typeface="Brush Script MT" panose="03060802040406070304" pitchFamily="66" charset="-122"/>
                <a:cs typeface="Brush Script MT" panose="03060802040406070304" pitchFamily="66" charset="-122"/>
              </a:rPr>
              <a:t>Noi possiamo ripensare il linguaggio, le immagini, le rappresentazioni</a:t>
            </a:r>
          </a:p>
          <a:p>
            <a:r>
              <a:rPr lang="it-IT" sz="2400" dirty="0">
                <a:latin typeface="Bradley Hand" pitchFamily="2" charset="77"/>
                <a:ea typeface="Brush Script MT" panose="03060802040406070304" pitchFamily="66" charset="-122"/>
                <a:cs typeface="Brush Script MT" panose="03060802040406070304" pitchFamily="66" charset="-122"/>
              </a:rPr>
              <a:t>Parlare di una ricerca di gruppo più che del mito del singolo scienziato  eccellente…ed altro </a:t>
            </a:r>
            <a:endParaRPr lang="en-GB" sz="2400" dirty="0">
              <a:latin typeface="Bradley Hand" pitchFamily="2" charset="77"/>
              <a:ea typeface="Brush Script MT" panose="03060802040406070304" pitchFamily="66" charset="-122"/>
              <a:cs typeface="Brush Script MT" panose="03060802040406070304" pitchFamily="66" charset="-122"/>
            </a:endParaRPr>
          </a:p>
        </p:txBody>
      </p:sp>
    </p:spTree>
    <p:extLst>
      <p:ext uri="{BB962C8B-B14F-4D97-AF65-F5344CB8AC3E}">
        <p14:creationId xmlns:p14="http://schemas.microsoft.com/office/powerpoint/2010/main" val="18812649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A7189D-0299-774F-9C42-57B4C0DFD988}"/>
              </a:ext>
            </a:extLst>
          </p:cNvPr>
          <p:cNvSpPr>
            <a:spLocks noGrp="1"/>
          </p:cNvSpPr>
          <p:nvPr>
            <p:ph type="title"/>
          </p:nvPr>
        </p:nvSpPr>
        <p:spPr>
          <a:xfrm>
            <a:off x="-364911" y="1297122"/>
            <a:ext cx="10515600" cy="1325563"/>
          </a:xfrm>
        </p:spPr>
        <p:txBody>
          <a:bodyPr/>
          <a:lstStyle/>
          <a:p>
            <a:pPr algn="ctr"/>
            <a:r>
              <a:rPr lang="en-GB" b="1" dirty="0" err="1"/>
              <a:t>Grazie</a:t>
            </a:r>
            <a:r>
              <a:rPr lang="en-GB" b="1" dirty="0"/>
              <a:t> per la </a:t>
            </a:r>
            <a:r>
              <a:rPr lang="en-GB" b="1" dirty="0" err="1"/>
              <a:t>vostra</a:t>
            </a:r>
            <a:r>
              <a:rPr lang="en-GB" b="1" dirty="0"/>
              <a:t> </a:t>
            </a:r>
            <a:r>
              <a:rPr lang="en-GB" b="1" dirty="0" err="1"/>
              <a:t>attenzione</a:t>
            </a:r>
            <a:endParaRPr lang="en-GB" b="1" dirty="0"/>
          </a:p>
        </p:txBody>
      </p:sp>
      <p:sp>
        <p:nvSpPr>
          <p:cNvPr id="4" name="Segnaposto numero diapositiva 3">
            <a:extLst>
              <a:ext uri="{FF2B5EF4-FFF2-40B4-BE49-F238E27FC236}">
                <a16:creationId xmlns:a16="http://schemas.microsoft.com/office/drawing/2014/main" id="{28427B16-9B88-304C-B6AC-191474EFF138}"/>
              </a:ext>
            </a:extLst>
          </p:cNvPr>
          <p:cNvSpPr>
            <a:spLocks noGrp="1"/>
          </p:cNvSpPr>
          <p:nvPr>
            <p:ph type="sldNum" sz="quarter" idx="12"/>
          </p:nvPr>
        </p:nvSpPr>
        <p:spPr/>
        <p:txBody>
          <a:bodyPr/>
          <a:lstStyle/>
          <a:p>
            <a:fld id="{D3DB5FD3-EB4E-EC4F-8F68-D06EFEBABFB9}" type="slidenum">
              <a:rPr lang="en-GB" smtClean="0"/>
              <a:t>34</a:t>
            </a:fld>
            <a:endParaRPr lang="en-GB"/>
          </a:p>
        </p:txBody>
      </p:sp>
      <p:pic>
        <p:nvPicPr>
          <p:cNvPr id="7" name="Segnaposto contenuto 4">
            <a:extLst>
              <a:ext uri="{FF2B5EF4-FFF2-40B4-BE49-F238E27FC236}">
                <a16:creationId xmlns:a16="http://schemas.microsoft.com/office/drawing/2014/main" id="{3C59340E-A3B9-314E-BA1A-44ED9D8924B6}"/>
              </a:ext>
            </a:extLst>
          </p:cNvPr>
          <p:cNvPicPr>
            <a:picLocks noGrp="1" noChangeAspect="1"/>
          </p:cNvPicPr>
          <p:nvPr>
            <p:ph idx="1"/>
          </p:nvPr>
        </p:nvPicPr>
        <p:blipFill>
          <a:blip r:embed="rId2"/>
          <a:stretch>
            <a:fillRect/>
          </a:stretch>
        </p:blipFill>
        <p:spPr>
          <a:xfrm>
            <a:off x="8950036" y="0"/>
            <a:ext cx="2996889" cy="4721577"/>
          </a:xfrm>
        </p:spPr>
      </p:pic>
      <p:sp>
        <p:nvSpPr>
          <p:cNvPr id="8" name="CasellaDiTesto 7">
            <a:extLst>
              <a:ext uri="{FF2B5EF4-FFF2-40B4-BE49-F238E27FC236}">
                <a16:creationId xmlns:a16="http://schemas.microsoft.com/office/drawing/2014/main" id="{E28C0762-263E-4B44-9E02-B91377B656AC}"/>
              </a:ext>
            </a:extLst>
          </p:cNvPr>
          <p:cNvSpPr txBox="1"/>
          <p:nvPr/>
        </p:nvSpPr>
        <p:spPr>
          <a:xfrm>
            <a:off x="4096547" y="5045920"/>
            <a:ext cx="7850378" cy="923330"/>
          </a:xfrm>
          <a:prstGeom prst="rect">
            <a:avLst/>
          </a:prstGeom>
          <a:noFill/>
          <a:ln>
            <a:solidFill>
              <a:schemeClr val="accent1"/>
            </a:solidFill>
          </a:ln>
        </p:spPr>
        <p:txBody>
          <a:bodyPr wrap="square" rtlCol="0">
            <a:spAutoFit/>
          </a:bodyPr>
          <a:lstStyle/>
          <a:p>
            <a:r>
              <a:rPr lang="it-IT" dirty="0"/>
              <a:t>Rara immagine della Madonna che legge e di Giuseppe che accudisce </a:t>
            </a:r>
            <a:r>
              <a:rPr lang="it-IT" dirty="0" err="1"/>
              <a:t>Gesù..non</a:t>
            </a:r>
            <a:r>
              <a:rPr lang="it-IT" dirty="0"/>
              <a:t> è questa l’iconografia cristiana usuale che fa parte della nostra cultura!!!</a:t>
            </a:r>
          </a:p>
        </p:txBody>
      </p:sp>
      <p:sp>
        <p:nvSpPr>
          <p:cNvPr id="9" name="Rettangolo 8">
            <a:extLst>
              <a:ext uri="{FF2B5EF4-FFF2-40B4-BE49-F238E27FC236}">
                <a16:creationId xmlns:a16="http://schemas.microsoft.com/office/drawing/2014/main" id="{CA21C55A-74B1-C541-B63B-19C810E48B76}"/>
              </a:ext>
            </a:extLst>
          </p:cNvPr>
          <p:cNvSpPr/>
          <p:nvPr/>
        </p:nvSpPr>
        <p:spPr>
          <a:xfrm>
            <a:off x="372361" y="626230"/>
            <a:ext cx="5668539" cy="461665"/>
          </a:xfrm>
          <a:prstGeom prst="rect">
            <a:avLst/>
          </a:prstGeom>
          <a:ln>
            <a:solidFill>
              <a:schemeClr val="accent1"/>
            </a:solidFill>
          </a:ln>
        </p:spPr>
        <p:txBody>
          <a:bodyPr wrap="none">
            <a:spAutoFit/>
          </a:bodyPr>
          <a:lstStyle/>
          <a:p>
            <a:r>
              <a:rPr lang="en-GB" sz="2400" i="1" dirty="0" err="1">
                <a:latin typeface="Bookman Old Style" panose="02050604050505020204" pitchFamily="18" charset="0"/>
                <a:ea typeface="Brush Script MT" panose="03060802040406070304" pitchFamily="66" charset="-122"/>
                <a:cs typeface="Brush Script MT" panose="03060802040406070304" pitchFamily="66" charset="-122"/>
              </a:rPr>
              <a:t>Ho</a:t>
            </a:r>
            <a:r>
              <a:rPr lang="en-GB" sz="2400" i="1" dirty="0">
                <a:latin typeface="Bookman Old Style" panose="02050604050505020204" pitchFamily="18" charset="0"/>
                <a:ea typeface="Brush Script MT" panose="03060802040406070304" pitchFamily="66" charset="-122"/>
                <a:cs typeface="Brush Script MT" panose="03060802040406070304" pitchFamily="66" charset="-122"/>
              </a:rPr>
              <a:t> </a:t>
            </a:r>
            <a:r>
              <a:rPr lang="en-GB" sz="2400" i="1" dirty="0" err="1">
                <a:latin typeface="Bookman Old Style" panose="02050604050505020204" pitchFamily="18" charset="0"/>
                <a:ea typeface="Brush Script MT" panose="03060802040406070304" pitchFamily="66" charset="-122"/>
                <a:cs typeface="Brush Script MT" panose="03060802040406070304" pitchFamily="66" charset="-122"/>
              </a:rPr>
              <a:t>molte</a:t>
            </a:r>
            <a:r>
              <a:rPr lang="en-GB" sz="2400" i="1" dirty="0">
                <a:latin typeface="Bookman Old Style" panose="02050604050505020204" pitchFamily="18" charset="0"/>
                <a:ea typeface="Brush Script MT" panose="03060802040406070304" pitchFamily="66" charset="-122"/>
                <a:cs typeface="Brush Script MT" panose="03060802040406070304" pitchFamily="66" charset="-122"/>
              </a:rPr>
              <a:t> </a:t>
            </a:r>
            <a:r>
              <a:rPr lang="en-GB" sz="2400" i="1" dirty="0" err="1">
                <a:latin typeface="Bookman Old Style" panose="02050604050505020204" pitchFamily="18" charset="0"/>
                <a:ea typeface="Brush Script MT" panose="03060802040406070304" pitchFamily="66" charset="-122"/>
                <a:cs typeface="Brush Script MT" panose="03060802040406070304" pitchFamily="66" charset="-122"/>
              </a:rPr>
              <a:t>domande</a:t>
            </a:r>
            <a:r>
              <a:rPr lang="en-GB" sz="2400" i="1" dirty="0">
                <a:latin typeface="Bookman Old Style" panose="02050604050505020204" pitchFamily="18" charset="0"/>
                <a:ea typeface="Brush Script MT" panose="03060802040406070304" pitchFamily="66" charset="-122"/>
                <a:cs typeface="Brush Script MT" panose="03060802040406070304" pitchFamily="66" charset="-122"/>
              </a:rPr>
              <a:t> e </a:t>
            </a:r>
            <a:r>
              <a:rPr lang="en-GB" sz="2400" i="1" dirty="0" err="1">
                <a:latin typeface="Bookman Old Style" panose="02050604050505020204" pitchFamily="18" charset="0"/>
                <a:ea typeface="Brush Script MT" panose="03060802040406070304" pitchFamily="66" charset="-122"/>
                <a:cs typeface="Brush Script MT" panose="03060802040406070304" pitchFamily="66" charset="-122"/>
              </a:rPr>
              <a:t>cerco</a:t>
            </a:r>
            <a:r>
              <a:rPr lang="en-GB" sz="2400" i="1" dirty="0">
                <a:latin typeface="Bookman Old Style" panose="02050604050505020204" pitchFamily="18" charset="0"/>
                <a:ea typeface="Brush Script MT" panose="03060802040406070304" pitchFamily="66" charset="-122"/>
                <a:cs typeface="Brush Script MT" panose="03060802040406070304" pitchFamily="66" charset="-122"/>
              </a:rPr>
              <a:t> le </a:t>
            </a:r>
            <a:r>
              <a:rPr lang="en-GB" sz="2400" i="1" dirty="0" err="1">
                <a:latin typeface="Bookman Old Style" panose="02050604050505020204" pitchFamily="18" charset="0"/>
                <a:ea typeface="Brush Script MT" panose="03060802040406070304" pitchFamily="66" charset="-122"/>
                <a:cs typeface="Brush Script MT" panose="03060802040406070304" pitchFamily="66" charset="-122"/>
              </a:rPr>
              <a:t>risposte</a:t>
            </a:r>
            <a:endParaRPr lang="en-GB" sz="2400" i="1" dirty="0">
              <a:latin typeface="Bookman Old Style" panose="02050604050505020204" pitchFamily="18" charset="0"/>
              <a:ea typeface="Brush Script MT" panose="03060802040406070304" pitchFamily="66" charset="-122"/>
              <a:cs typeface="Brush Script MT" panose="03060802040406070304" pitchFamily="66" charset="-122"/>
            </a:endParaRPr>
          </a:p>
        </p:txBody>
      </p:sp>
      <p:sp>
        <p:nvSpPr>
          <p:cNvPr id="3" name="Rettangolo 2">
            <a:extLst>
              <a:ext uri="{FF2B5EF4-FFF2-40B4-BE49-F238E27FC236}">
                <a16:creationId xmlns:a16="http://schemas.microsoft.com/office/drawing/2014/main" id="{F818FB88-E39A-FD4D-AC3C-C76FA4AF95F9}"/>
              </a:ext>
            </a:extLst>
          </p:cNvPr>
          <p:cNvSpPr/>
          <p:nvPr/>
        </p:nvSpPr>
        <p:spPr>
          <a:xfrm>
            <a:off x="678007" y="3025300"/>
            <a:ext cx="6096000" cy="1477328"/>
          </a:xfrm>
          <a:prstGeom prst="rect">
            <a:avLst/>
          </a:prstGeom>
          <a:ln>
            <a:solidFill>
              <a:schemeClr val="accent1"/>
            </a:solidFill>
          </a:ln>
        </p:spPr>
        <p:txBody>
          <a:bodyPr>
            <a:spAutoFit/>
          </a:bodyPr>
          <a:lstStyle/>
          <a:p>
            <a:r>
              <a:rPr lang="it-IT" dirty="0"/>
              <a:t>Giorgio Gaber : Un’idea </a:t>
            </a:r>
          </a:p>
          <a:p>
            <a:r>
              <a:rPr lang="it-IT" dirty="0"/>
              <a:t>Un'idea un concetto un'idea </a:t>
            </a:r>
            <a:br>
              <a:rPr lang="it-IT" dirty="0"/>
            </a:br>
            <a:r>
              <a:rPr lang="it-IT" dirty="0"/>
              <a:t>Finché resta un'idea è soltanto un'astrazione </a:t>
            </a:r>
            <a:br>
              <a:rPr lang="it-IT" dirty="0"/>
            </a:br>
            <a:r>
              <a:rPr lang="it-IT" dirty="0"/>
              <a:t>Se potessi mangiare un'idea </a:t>
            </a:r>
            <a:br>
              <a:rPr lang="it-IT" dirty="0"/>
            </a:br>
            <a:r>
              <a:rPr lang="it-IT" dirty="0"/>
              <a:t>Avrei fatto la mia rivoluzione…</a:t>
            </a:r>
            <a:endParaRPr lang="en-GB" dirty="0"/>
          </a:p>
        </p:txBody>
      </p:sp>
    </p:spTree>
    <p:extLst>
      <p:ext uri="{BB962C8B-B14F-4D97-AF65-F5344CB8AC3E}">
        <p14:creationId xmlns:p14="http://schemas.microsoft.com/office/powerpoint/2010/main" val="8104092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BF5B5C-AFAE-7346-B541-DB0653219F83}"/>
              </a:ext>
            </a:extLst>
          </p:cNvPr>
          <p:cNvSpPr>
            <a:spLocks noGrp="1"/>
          </p:cNvSpPr>
          <p:nvPr>
            <p:ph type="title"/>
          </p:nvPr>
        </p:nvSpPr>
        <p:spPr/>
        <p:txBody>
          <a:bodyPr/>
          <a:lstStyle/>
          <a:p>
            <a:endParaRPr lang="en-GB"/>
          </a:p>
        </p:txBody>
      </p:sp>
      <p:sp>
        <p:nvSpPr>
          <p:cNvPr id="3" name="Segnaposto contenuto 2">
            <a:extLst>
              <a:ext uri="{FF2B5EF4-FFF2-40B4-BE49-F238E27FC236}">
                <a16:creationId xmlns:a16="http://schemas.microsoft.com/office/drawing/2014/main" id="{87525296-C999-864B-88E2-8141FE9B7B92}"/>
              </a:ext>
            </a:extLst>
          </p:cNvPr>
          <p:cNvSpPr>
            <a:spLocks noGrp="1"/>
          </p:cNvSpPr>
          <p:nvPr>
            <p:ph idx="1"/>
          </p:nvPr>
        </p:nvSpPr>
        <p:spPr/>
        <p:txBody>
          <a:bodyPr/>
          <a:lstStyle/>
          <a:p>
            <a:endParaRPr lang="en-GB"/>
          </a:p>
        </p:txBody>
      </p:sp>
      <p:sp>
        <p:nvSpPr>
          <p:cNvPr id="4" name="Segnaposto numero diapositiva 3">
            <a:extLst>
              <a:ext uri="{FF2B5EF4-FFF2-40B4-BE49-F238E27FC236}">
                <a16:creationId xmlns:a16="http://schemas.microsoft.com/office/drawing/2014/main" id="{9E1B0797-DF33-4C46-AA9E-55D21299EF6B}"/>
              </a:ext>
            </a:extLst>
          </p:cNvPr>
          <p:cNvSpPr>
            <a:spLocks noGrp="1"/>
          </p:cNvSpPr>
          <p:nvPr>
            <p:ph type="sldNum" sz="quarter" idx="12"/>
          </p:nvPr>
        </p:nvSpPr>
        <p:spPr/>
        <p:txBody>
          <a:bodyPr/>
          <a:lstStyle/>
          <a:p>
            <a:fld id="{D57F1E4F-1CFF-5643-939E-217C01CDF565}" type="slidenum">
              <a:rPr lang="en-US" smtClean="0"/>
              <a:pPr/>
              <a:t>35</a:t>
            </a:fld>
            <a:endParaRPr lang="en-US" dirty="0"/>
          </a:p>
        </p:txBody>
      </p:sp>
    </p:spTree>
    <p:extLst>
      <p:ext uri="{BB962C8B-B14F-4D97-AF65-F5344CB8AC3E}">
        <p14:creationId xmlns:p14="http://schemas.microsoft.com/office/powerpoint/2010/main" val="4552869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4A6139-8056-184E-8E26-5DE4055A7FE5}"/>
              </a:ext>
            </a:extLst>
          </p:cNvPr>
          <p:cNvSpPr>
            <a:spLocks noGrp="1"/>
          </p:cNvSpPr>
          <p:nvPr>
            <p:ph type="title"/>
          </p:nvPr>
        </p:nvSpPr>
        <p:spPr>
          <a:xfrm>
            <a:off x="0" y="1"/>
            <a:ext cx="12192000" cy="672144"/>
          </a:xfrm>
          <a:solidFill>
            <a:schemeClr val="accent2"/>
          </a:solidFill>
        </p:spPr>
        <p:txBody>
          <a:bodyPr>
            <a:normAutofit fontScale="90000"/>
          </a:bodyPr>
          <a:lstStyle/>
          <a:p>
            <a:pPr algn="ctr"/>
            <a:r>
              <a:rPr lang="en-GB" sz="4000" b="1" dirty="0">
                <a:solidFill>
                  <a:schemeClr val="bg1"/>
                </a:solidFill>
              </a:rPr>
              <a:t>Come </a:t>
            </a:r>
            <a:r>
              <a:rPr lang="en-GB" sz="4000" b="1" dirty="0" err="1">
                <a:solidFill>
                  <a:schemeClr val="bg1"/>
                </a:solidFill>
              </a:rPr>
              <a:t>favorire</a:t>
            </a:r>
            <a:r>
              <a:rPr lang="en-GB" sz="4000" b="1" dirty="0">
                <a:solidFill>
                  <a:schemeClr val="bg1"/>
                </a:solidFill>
              </a:rPr>
              <a:t> </a:t>
            </a:r>
            <a:r>
              <a:rPr lang="en-GB" sz="4000" b="1" dirty="0" err="1">
                <a:solidFill>
                  <a:schemeClr val="bg1"/>
                </a:solidFill>
              </a:rPr>
              <a:t>l’equità</a:t>
            </a:r>
            <a:r>
              <a:rPr lang="en-GB" sz="4000" b="1" dirty="0">
                <a:solidFill>
                  <a:schemeClr val="bg1"/>
                </a:solidFill>
              </a:rPr>
              <a:t> di </a:t>
            </a:r>
            <a:r>
              <a:rPr lang="en-GB" sz="4000" b="1" dirty="0" err="1">
                <a:solidFill>
                  <a:schemeClr val="bg1"/>
                </a:solidFill>
              </a:rPr>
              <a:t>genere</a:t>
            </a:r>
            <a:r>
              <a:rPr lang="en-GB" sz="4000" b="1" dirty="0">
                <a:solidFill>
                  <a:schemeClr val="bg1"/>
                </a:solidFill>
              </a:rPr>
              <a:t> </a:t>
            </a:r>
            <a:r>
              <a:rPr lang="en-GB" sz="4000" b="1" dirty="0" err="1">
                <a:solidFill>
                  <a:schemeClr val="bg1"/>
                </a:solidFill>
              </a:rPr>
              <a:t>nella</a:t>
            </a:r>
            <a:r>
              <a:rPr lang="en-GB" sz="4000" b="1" dirty="0">
                <a:solidFill>
                  <a:schemeClr val="bg1"/>
                </a:solidFill>
              </a:rPr>
              <a:t> </a:t>
            </a:r>
            <a:r>
              <a:rPr lang="en-GB" sz="4000" b="1" dirty="0" err="1">
                <a:solidFill>
                  <a:schemeClr val="bg1"/>
                </a:solidFill>
              </a:rPr>
              <a:t>scienza</a:t>
            </a:r>
            <a:r>
              <a:rPr lang="en-GB" sz="4000" b="1" dirty="0">
                <a:solidFill>
                  <a:schemeClr val="bg1"/>
                </a:solidFill>
              </a:rPr>
              <a:t>?</a:t>
            </a:r>
          </a:p>
        </p:txBody>
      </p:sp>
      <p:sp>
        <p:nvSpPr>
          <p:cNvPr id="3" name="Segnaposto contenuto 2">
            <a:extLst>
              <a:ext uri="{FF2B5EF4-FFF2-40B4-BE49-F238E27FC236}">
                <a16:creationId xmlns:a16="http://schemas.microsoft.com/office/drawing/2014/main" id="{93559D8D-7969-C640-9F4D-CEC9E036755A}"/>
              </a:ext>
            </a:extLst>
          </p:cNvPr>
          <p:cNvSpPr>
            <a:spLocks noGrp="1"/>
          </p:cNvSpPr>
          <p:nvPr>
            <p:ph idx="1"/>
          </p:nvPr>
        </p:nvSpPr>
        <p:spPr>
          <a:xfrm>
            <a:off x="2364361" y="744026"/>
            <a:ext cx="7463278" cy="948333"/>
          </a:xfrm>
          <a:ln>
            <a:solidFill>
              <a:schemeClr val="accent1"/>
            </a:solidFill>
          </a:ln>
        </p:spPr>
        <p:txBody>
          <a:bodyPr>
            <a:normAutofit fontScale="85000" lnSpcReduction="20000"/>
          </a:bodyPr>
          <a:lstStyle/>
          <a:p>
            <a:pPr lvl="3"/>
            <a:r>
              <a:rPr lang="en-GB" sz="1800" b="1" dirty="0"/>
              <a:t>Gender policy</a:t>
            </a:r>
            <a:r>
              <a:rPr lang="en-GB" sz="1800" dirty="0"/>
              <a:t>	-  </a:t>
            </a:r>
            <a:r>
              <a:rPr lang="en-GB" sz="1800" dirty="0" err="1"/>
              <a:t>progetti</a:t>
            </a:r>
            <a:r>
              <a:rPr lang="en-GB" sz="1800" dirty="0"/>
              <a:t> </a:t>
            </a:r>
            <a:r>
              <a:rPr lang="en-GB" sz="1800" dirty="0" err="1"/>
              <a:t>europei</a:t>
            </a:r>
            <a:r>
              <a:rPr lang="en-GB" sz="1800" dirty="0"/>
              <a:t> </a:t>
            </a:r>
            <a:r>
              <a:rPr lang="en-GB" sz="1800" dirty="0" err="1"/>
              <a:t>sul</a:t>
            </a:r>
            <a:r>
              <a:rPr lang="en-GB" sz="1800" dirty="0"/>
              <a:t> </a:t>
            </a:r>
            <a:r>
              <a:rPr lang="en-GB" sz="1800" dirty="0" err="1"/>
              <a:t>genere</a:t>
            </a:r>
            <a:endParaRPr lang="en-GB" sz="1800" dirty="0"/>
          </a:p>
          <a:p>
            <a:pPr lvl="3"/>
            <a:r>
              <a:rPr lang="en-GB" sz="1800" dirty="0" err="1"/>
              <a:t>Piani</a:t>
            </a:r>
            <a:r>
              <a:rPr lang="en-GB" sz="1800" dirty="0"/>
              <a:t> </a:t>
            </a:r>
            <a:r>
              <a:rPr lang="en-GB" sz="1800" dirty="0" err="1"/>
              <a:t>diazioni</a:t>
            </a:r>
            <a:r>
              <a:rPr lang="en-GB" sz="1800" dirty="0"/>
              <a:t> positive	-   Gender Equality Plans</a:t>
            </a:r>
          </a:p>
          <a:p>
            <a:pPr lvl="3"/>
            <a:r>
              <a:rPr lang="en-GB" sz="1800" dirty="0" err="1"/>
              <a:t>Altre</a:t>
            </a:r>
            <a:r>
              <a:rPr lang="en-GB" sz="1800" dirty="0"/>
              <a:t> </a:t>
            </a:r>
            <a:r>
              <a:rPr lang="en-GB" sz="1800" dirty="0" err="1"/>
              <a:t>azioni</a:t>
            </a:r>
            <a:endParaRPr lang="en-GB" sz="1800" dirty="0"/>
          </a:p>
        </p:txBody>
      </p:sp>
      <p:sp>
        <p:nvSpPr>
          <p:cNvPr id="4" name="CasellaDiTesto 3">
            <a:extLst>
              <a:ext uri="{FF2B5EF4-FFF2-40B4-BE49-F238E27FC236}">
                <a16:creationId xmlns:a16="http://schemas.microsoft.com/office/drawing/2014/main" id="{C983C260-E50F-7145-BC30-2B5C3FA97D7C}"/>
              </a:ext>
            </a:extLst>
          </p:cNvPr>
          <p:cNvSpPr txBox="1"/>
          <p:nvPr/>
        </p:nvSpPr>
        <p:spPr>
          <a:xfrm>
            <a:off x="146909" y="1862286"/>
            <a:ext cx="419162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Rockwell" panose="02060603020205020403"/>
                <a:ea typeface="+mn-ea"/>
                <a:cs typeface="+mn-cs"/>
              </a:rPr>
              <a:t>Fixing the number/fixing the women </a:t>
            </a:r>
          </a:p>
          <a:p>
            <a:pPr lvl="0">
              <a:defRPr/>
            </a:pPr>
            <a:r>
              <a:rPr lang="it-IT" dirty="0"/>
              <a:t>Aumentare il numero di donne a tutti i livelli della carriera</a:t>
            </a:r>
            <a:endParaRPr kumimoji="0" lang="en-GB"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5" name="CasellaDiTesto 4">
            <a:extLst>
              <a:ext uri="{FF2B5EF4-FFF2-40B4-BE49-F238E27FC236}">
                <a16:creationId xmlns:a16="http://schemas.microsoft.com/office/drawing/2014/main" id="{0CF41083-3DA4-6C4F-AC41-84947553C5DD}"/>
              </a:ext>
            </a:extLst>
          </p:cNvPr>
          <p:cNvSpPr txBox="1"/>
          <p:nvPr/>
        </p:nvSpPr>
        <p:spPr>
          <a:xfrm>
            <a:off x="732417" y="3031682"/>
            <a:ext cx="553133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Rockwell" panose="02060603020205020403"/>
                <a:ea typeface="+mn-ea"/>
                <a:cs typeface="+mn-cs"/>
              </a:rPr>
              <a:t>Fixing the institution</a:t>
            </a:r>
          </a:p>
          <a:p>
            <a:pPr lvl="0">
              <a:defRPr/>
            </a:pPr>
            <a:r>
              <a:rPr kumimoji="0" lang="en-GB" sz="1800" b="0" i="0" u="none" strike="noStrike" kern="1200" cap="none" spc="0" normalizeH="0" baseline="0" noProof="0" dirty="0" err="1">
                <a:ln>
                  <a:noFill/>
                </a:ln>
                <a:solidFill>
                  <a:prstClr val="black"/>
                </a:solidFill>
                <a:effectLst/>
                <a:uLnTx/>
                <a:uFillTx/>
                <a:ea typeface="+mn-ea"/>
                <a:cs typeface="+mn-cs"/>
              </a:rPr>
              <a:t>Cambiare</a:t>
            </a:r>
            <a:r>
              <a:rPr kumimoji="0" lang="en-GB" sz="1800" b="0" i="0" u="none" strike="noStrike" kern="1200" cap="none" spc="0" normalizeH="0" baseline="0" noProof="0" dirty="0">
                <a:ln>
                  <a:noFill/>
                </a:ln>
                <a:solidFill>
                  <a:prstClr val="black"/>
                </a:solidFill>
                <a:effectLst/>
                <a:uLnTx/>
                <a:uFillTx/>
                <a:ea typeface="+mn-ea"/>
                <a:cs typeface="+mn-cs"/>
              </a:rPr>
              <a:t> le </a:t>
            </a:r>
            <a:r>
              <a:rPr kumimoji="0" lang="en-GB" sz="1800" b="0" i="0" u="none" strike="noStrike" kern="1200" cap="none" spc="0" normalizeH="0" baseline="0" noProof="0" dirty="0" err="1">
                <a:ln>
                  <a:noFill/>
                </a:ln>
                <a:solidFill>
                  <a:prstClr val="black"/>
                </a:solidFill>
                <a:effectLst/>
                <a:uLnTx/>
                <a:uFillTx/>
                <a:ea typeface="+mn-ea"/>
                <a:cs typeface="+mn-cs"/>
              </a:rPr>
              <a:t>istituzioni</a:t>
            </a:r>
            <a:r>
              <a:rPr kumimoji="0" lang="en-GB" sz="1800" b="0" i="0" u="none" strike="noStrike" kern="1200" cap="none" spc="0" normalizeH="0" baseline="0" noProof="0" dirty="0">
                <a:ln>
                  <a:noFill/>
                </a:ln>
                <a:solidFill>
                  <a:prstClr val="black"/>
                </a:solidFill>
                <a:effectLst/>
                <a:uLnTx/>
                <a:uFillTx/>
                <a:ea typeface="+mn-ea"/>
                <a:cs typeface="+mn-cs"/>
              </a:rPr>
              <a:t>, le </a:t>
            </a:r>
            <a:r>
              <a:rPr kumimoji="0" lang="en-GB" sz="1800" b="0" i="0" u="none" strike="noStrike" kern="1200" cap="none" spc="0" normalizeH="0" baseline="0" noProof="0" dirty="0" err="1">
                <a:ln>
                  <a:noFill/>
                </a:ln>
                <a:solidFill>
                  <a:prstClr val="black"/>
                </a:solidFill>
                <a:effectLst/>
                <a:uLnTx/>
                <a:uFillTx/>
                <a:ea typeface="+mn-ea"/>
                <a:cs typeface="+mn-cs"/>
              </a:rPr>
              <a:t>organizzazioni</a:t>
            </a:r>
            <a:r>
              <a:rPr kumimoji="0" lang="en-GB" sz="1800" b="0" i="0" u="none" strike="noStrike" kern="1200" cap="none" spc="0" normalizeH="0" baseline="0" noProof="0" dirty="0">
                <a:ln>
                  <a:noFill/>
                </a:ln>
                <a:solidFill>
                  <a:prstClr val="black"/>
                </a:solidFill>
                <a:effectLst/>
                <a:uLnTx/>
                <a:uFillTx/>
                <a:ea typeface="+mn-ea"/>
                <a:cs typeface="+mn-cs"/>
              </a:rPr>
              <a:t> </a:t>
            </a:r>
            <a:r>
              <a:rPr kumimoji="0" lang="en-GB" sz="1800" b="0" i="0" u="none" strike="noStrike" kern="1200" cap="none" spc="0" normalizeH="0" baseline="0" noProof="0" dirty="0" err="1">
                <a:ln>
                  <a:noFill/>
                </a:ln>
                <a:solidFill>
                  <a:prstClr val="black"/>
                </a:solidFill>
                <a:effectLst/>
                <a:uLnTx/>
                <a:uFillTx/>
                <a:ea typeface="+mn-ea"/>
                <a:cs typeface="+mn-cs"/>
              </a:rPr>
              <a:t>lavorative</a:t>
            </a:r>
            <a:r>
              <a:rPr kumimoji="0" lang="en-GB" sz="1800" b="0" i="0" u="none" strike="noStrike" kern="1200" cap="none" spc="0" normalizeH="0" baseline="0" noProof="0" dirty="0">
                <a:ln>
                  <a:noFill/>
                </a:ln>
                <a:solidFill>
                  <a:prstClr val="black"/>
                </a:solidFill>
                <a:effectLst/>
                <a:uLnTx/>
                <a:uFillTx/>
                <a:ea typeface="+mn-ea"/>
                <a:cs typeface="+mn-cs"/>
              </a:rPr>
              <a:t>. </a:t>
            </a:r>
            <a:r>
              <a:rPr lang="it-IT" dirty="0"/>
              <a:t>Rimuovere le barriere</a:t>
            </a:r>
            <a:endParaRPr kumimoji="0" lang="en-GB"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6" name="CasellaDiTesto 5">
            <a:extLst>
              <a:ext uri="{FF2B5EF4-FFF2-40B4-BE49-F238E27FC236}">
                <a16:creationId xmlns:a16="http://schemas.microsoft.com/office/drawing/2014/main" id="{A2AC906C-7F20-6444-AF7A-30FC9BC0A65E}"/>
              </a:ext>
            </a:extLst>
          </p:cNvPr>
          <p:cNvSpPr txBox="1"/>
          <p:nvPr/>
        </p:nvSpPr>
        <p:spPr>
          <a:xfrm>
            <a:off x="5686425" y="1838221"/>
            <a:ext cx="625313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Rockwell" panose="02060603020205020403"/>
                <a:ea typeface="+mn-ea"/>
                <a:cs typeface="+mn-cs"/>
              </a:rPr>
              <a:t>Fixing the knowledge* </a:t>
            </a:r>
          </a:p>
          <a:p>
            <a:pPr lvl="0">
              <a:defRPr/>
            </a:pPr>
            <a:r>
              <a:rPr lang="it-IT" dirty="0"/>
              <a:t>Nuove ricerche- integrare la prospettiva/la dimensione di genere nei contenuti della ricerca e nell’insegnamento</a:t>
            </a:r>
            <a:endParaRPr kumimoji="0" lang="en-GB"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7" name="CasellaDiTesto 6">
            <a:extLst>
              <a:ext uri="{FF2B5EF4-FFF2-40B4-BE49-F238E27FC236}">
                <a16:creationId xmlns:a16="http://schemas.microsoft.com/office/drawing/2014/main" id="{8FE31B7F-1990-F143-BA84-60CC3B892CAA}"/>
              </a:ext>
            </a:extLst>
          </p:cNvPr>
          <p:cNvSpPr txBox="1"/>
          <p:nvPr/>
        </p:nvSpPr>
        <p:spPr>
          <a:xfrm>
            <a:off x="420871" y="4762293"/>
            <a:ext cx="4465574" cy="1200329"/>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Rockwell" panose="02060603020205020403"/>
                <a:ea typeface="+mn-ea"/>
                <a:cs typeface="+mn-cs"/>
              </a:rPr>
              <a:t>Joan Acker</a:t>
            </a:r>
            <a:r>
              <a:rPr kumimoji="0" lang="en-GB" sz="1800" b="0" i="0" u="none" strike="noStrike" kern="1200" cap="none" spc="0" normalizeH="0" baseline="0" noProof="0" dirty="0">
                <a:ln>
                  <a:noFill/>
                </a:ln>
                <a:solidFill>
                  <a:prstClr val="black"/>
                </a:solidFill>
                <a:effectLst/>
                <a:uLnTx/>
                <a:uFillTx/>
                <a:latin typeface="Rockwell" panose="02060603020205020403"/>
                <a:ea typeface="+mn-ea"/>
                <a:cs typeface="+mn-cs"/>
              </a:rPr>
              <a:t>: </a:t>
            </a:r>
            <a:r>
              <a:rPr kumimoji="0" lang="en-GB" sz="1800" b="0" i="0" u="none" strike="noStrike" kern="1200" cap="none" spc="0" normalizeH="0" baseline="0" noProof="0" dirty="0" err="1">
                <a:ln>
                  <a:noFill/>
                </a:ln>
                <a:solidFill>
                  <a:prstClr val="black"/>
                </a:solidFill>
                <a:effectLst/>
                <a:uLnTx/>
                <a:uFillTx/>
                <a:latin typeface="Rockwell" panose="02060603020205020403"/>
                <a:ea typeface="+mn-ea"/>
                <a:cs typeface="+mn-cs"/>
              </a:rPr>
              <a:t>organizzazioni</a:t>
            </a:r>
            <a:r>
              <a:rPr kumimoji="0" lang="en-GB" sz="1800" b="0" i="0" u="none" strike="noStrike" kern="1200" cap="none" spc="0" normalizeH="0" baseline="0" noProof="0" dirty="0">
                <a:ln>
                  <a:noFill/>
                </a:ln>
                <a:solidFill>
                  <a:prstClr val="black"/>
                </a:solidFill>
                <a:effectLst/>
                <a:uLnTx/>
                <a:uFillTx/>
                <a:latin typeface="Rockwell" panose="02060603020205020403"/>
                <a:ea typeface="+mn-ea"/>
                <a:cs typeface="+mn-cs"/>
              </a:rPr>
              <a:t> di </a:t>
            </a:r>
            <a:r>
              <a:rPr kumimoji="0" lang="en-GB" sz="1800" b="0" i="0" u="none" strike="noStrike" kern="1200" cap="none" spc="0" normalizeH="0" baseline="0" noProof="0" dirty="0" err="1">
                <a:ln>
                  <a:noFill/>
                </a:ln>
                <a:solidFill>
                  <a:prstClr val="black"/>
                </a:solidFill>
                <a:effectLst/>
                <a:uLnTx/>
                <a:uFillTx/>
                <a:latin typeface="Rockwell" panose="02060603020205020403"/>
                <a:ea typeface="+mn-ea"/>
                <a:cs typeface="+mn-cs"/>
              </a:rPr>
              <a:t>genere</a:t>
            </a:r>
            <a:r>
              <a:rPr kumimoji="0" lang="en-GB" sz="1800" b="0" i="0" u="none" strike="noStrike" kern="1200" cap="none" spc="0" normalizeH="0" baseline="0" noProof="0" dirty="0">
                <a:ln>
                  <a:noFill/>
                </a:ln>
                <a:solidFill>
                  <a:prstClr val="black"/>
                </a:solidFill>
                <a:effectLst/>
                <a:uLnTx/>
                <a:uFillTx/>
                <a:latin typeface="Rockwell" panose="02060603020205020403"/>
                <a:ea typeface="+mn-ea"/>
                <a:cs typeface="+mn-cs"/>
              </a:rPr>
              <a:t>, </a:t>
            </a:r>
            <a:r>
              <a:rPr kumimoji="0" lang="en-GB" sz="1800" b="0" i="0" u="none" strike="noStrike" kern="1200" cap="none" spc="0" normalizeH="0" baseline="0" noProof="0" dirty="0" err="1">
                <a:ln>
                  <a:noFill/>
                </a:ln>
                <a:solidFill>
                  <a:prstClr val="black"/>
                </a:solidFill>
                <a:effectLst/>
                <a:uLnTx/>
                <a:uFillTx/>
                <a:latin typeface="Rockwell" panose="02060603020205020403"/>
                <a:ea typeface="+mn-ea"/>
                <a:cs typeface="+mn-cs"/>
              </a:rPr>
              <a:t>processi</a:t>
            </a:r>
            <a:r>
              <a:rPr kumimoji="0" lang="en-GB" sz="1800" b="0" i="0" u="none" strike="noStrike" kern="1200" cap="none" spc="0" normalizeH="0" baseline="0" noProof="0" dirty="0">
                <a:ln>
                  <a:noFill/>
                </a:ln>
                <a:solidFill>
                  <a:prstClr val="black"/>
                </a:solidFill>
                <a:effectLst/>
                <a:uLnTx/>
                <a:uFillTx/>
                <a:latin typeface="Rockwell" panose="02060603020205020403"/>
                <a:ea typeface="+mn-ea"/>
                <a:cs typeface="+mn-cs"/>
              </a:rPr>
              <a:t> di </a:t>
            </a:r>
            <a:r>
              <a:rPr kumimoji="0" lang="en-GB" sz="1800" b="0" i="0" u="none" strike="noStrike" kern="1200" cap="none" spc="0" normalizeH="0" baseline="0" noProof="0" dirty="0" err="1">
                <a:ln>
                  <a:noFill/>
                </a:ln>
                <a:solidFill>
                  <a:prstClr val="black"/>
                </a:solidFill>
                <a:effectLst/>
                <a:uLnTx/>
                <a:uFillTx/>
                <a:latin typeface="Rockwell" panose="02060603020205020403"/>
                <a:ea typeface="+mn-ea"/>
                <a:cs typeface="+mn-cs"/>
              </a:rPr>
              <a:t>genere</a:t>
            </a:r>
            <a:r>
              <a:rPr kumimoji="0" lang="en-GB" sz="1800" b="0" i="0" u="none" strike="noStrike" kern="1200" cap="none" spc="0" normalizeH="0" baseline="0" noProof="0" dirty="0">
                <a:ln>
                  <a:noFill/>
                </a:ln>
                <a:solidFill>
                  <a:prstClr val="black"/>
                </a:solidFill>
                <a:effectLst/>
                <a:uLnTx/>
                <a:uFillTx/>
                <a:latin typeface="Rockwell" panose="02060603020205020403"/>
                <a:ea typeface="+mn-ea"/>
                <a:cs typeface="+mn-cs"/>
              </a:rPr>
              <a:t>. Da </a:t>
            </a:r>
            <a:r>
              <a:rPr kumimoji="0" lang="en-GB" sz="1800" b="0" i="0" u="none" strike="noStrike" kern="1200" cap="none" spc="0" normalizeH="0" baseline="0" noProof="0" dirty="0" err="1">
                <a:ln>
                  <a:noFill/>
                </a:ln>
                <a:solidFill>
                  <a:prstClr val="black"/>
                </a:solidFill>
                <a:effectLst/>
                <a:uLnTx/>
                <a:uFillTx/>
                <a:latin typeface="Rockwell" panose="02060603020205020403"/>
                <a:ea typeface="+mn-ea"/>
                <a:cs typeface="+mn-cs"/>
              </a:rPr>
              <a:t>una</a:t>
            </a:r>
            <a:r>
              <a:rPr kumimoji="0" lang="en-GB" sz="1800" b="0" i="0" u="none" strike="noStrike" kern="1200" cap="none" spc="0" normalizeH="0" baseline="0" noProof="0" dirty="0">
                <a:ln>
                  <a:noFill/>
                </a:ln>
                <a:solidFill>
                  <a:prstClr val="black"/>
                </a:solidFill>
                <a:effectLst/>
                <a:uLnTx/>
                <a:uFillTx/>
                <a:latin typeface="Rockwell" panose="02060603020205020403"/>
                <a:ea typeface="+mn-ea"/>
                <a:cs typeface="+mn-cs"/>
              </a:rPr>
              <a:t> vision </a:t>
            </a:r>
            <a:r>
              <a:rPr kumimoji="0" lang="en-GB" sz="1800" b="0" i="0" u="none" strike="noStrike" kern="1200" cap="none" spc="0" normalizeH="0" baseline="0" noProof="0" dirty="0" err="1">
                <a:ln>
                  <a:noFill/>
                </a:ln>
                <a:solidFill>
                  <a:prstClr val="black"/>
                </a:solidFill>
                <a:effectLst/>
                <a:uLnTx/>
                <a:uFillTx/>
                <a:latin typeface="Rockwell" panose="02060603020205020403"/>
                <a:ea typeface="+mn-ea"/>
                <a:cs typeface="+mn-cs"/>
              </a:rPr>
              <a:t>statica</a:t>
            </a:r>
            <a:r>
              <a:rPr kumimoji="0" lang="en-GB" sz="1800" b="0" i="0" u="none" strike="noStrike" kern="1200" cap="none" spc="0" normalizeH="0" baseline="0" noProof="0" dirty="0">
                <a:ln>
                  <a:noFill/>
                </a:ln>
                <a:solidFill>
                  <a:prstClr val="black"/>
                </a:solidFill>
                <a:effectLst/>
                <a:uLnTx/>
                <a:uFillTx/>
                <a:latin typeface="Rockwell" panose="02060603020205020403"/>
                <a:ea typeface="+mn-ea"/>
                <a:cs typeface="+mn-cs"/>
              </a:rPr>
              <a:t> </a:t>
            </a:r>
            <a:r>
              <a:rPr kumimoji="0" lang="en-GB" sz="1800" b="0" i="0" u="none" strike="noStrike" kern="1200" cap="none" spc="0" normalizeH="0" baseline="0" noProof="0" dirty="0" err="1">
                <a:ln>
                  <a:noFill/>
                </a:ln>
                <a:solidFill>
                  <a:prstClr val="black"/>
                </a:solidFill>
                <a:effectLst/>
                <a:uLnTx/>
                <a:uFillTx/>
                <a:latin typeface="Rockwell" panose="02060603020205020403"/>
                <a:ea typeface="+mn-ea"/>
                <a:cs typeface="+mn-cs"/>
              </a:rPr>
              <a:t>dei</a:t>
            </a:r>
            <a:r>
              <a:rPr kumimoji="0" lang="en-GB" sz="1800" b="0" i="0" u="none" strike="noStrike" kern="1200" cap="none" spc="0" normalizeH="0" baseline="0" noProof="0" dirty="0">
                <a:ln>
                  <a:noFill/>
                </a:ln>
                <a:solidFill>
                  <a:prstClr val="black"/>
                </a:solidFill>
                <a:effectLst/>
                <a:uLnTx/>
                <a:uFillTx/>
                <a:latin typeface="Rockwell" panose="02060603020205020403"/>
                <a:ea typeface="+mn-ea"/>
                <a:cs typeface="+mn-cs"/>
              </a:rPr>
              <a:t> </a:t>
            </a:r>
            <a:r>
              <a:rPr kumimoji="0" lang="en-GB" sz="1800" b="0" i="0" u="none" strike="noStrike" kern="1200" cap="none" spc="0" normalizeH="0" baseline="0" noProof="0" dirty="0" err="1">
                <a:ln>
                  <a:noFill/>
                </a:ln>
                <a:solidFill>
                  <a:prstClr val="black"/>
                </a:solidFill>
                <a:effectLst/>
                <a:uLnTx/>
                <a:uFillTx/>
                <a:latin typeface="Rockwell" panose="02060603020205020403"/>
                <a:ea typeface="+mn-ea"/>
                <a:cs typeface="+mn-cs"/>
              </a:rPr>
              <a:t>processi</a:t>
            </a:r>
            <a:r>
              <a:rPr kumimoji="0" lang="en-GB" sz="1800" b="0" i="0" u="none" strike="noStrike" kern="1200" cap="none" spc="0" normalizeH="0" baseline="0" noProof="0" dirty="0">
                <a:ln>
                  <a:noFill/>
                </a:ln>
                <a:solidFill>
                  <a:prstClr val="black"/>
                </a:solidFill>
                <a:effectLst/>
                <a:uLnTx/>
                <a:uFillTx/>
                <a:latin typeface="Rockwell" panose="02060603020205020403"/>
                <a:ea typeface="+mn-ea"/>
                <a:cs typeface="+mn-cs"/>
              </a:rPr>
              <a:t> di </a:t>
            </a:r>
            <a:r>
              <a:rPr kumimoji="0" lang="en-GB" sz="1800" b="0" i="0" u="none" strike="noStrike" kern="1200" cap="none" spc="0" normalizeH="0" baseline="0" noProof="0" dirty="0" err="1">
                <a:ln>
                  <a:noFill/>
                </a:ln>
                <a:solidFill>
                  <a:prstClr val="black"/>
                </a:solidFill>
                <a:effectLst/>
                <a:uLnTx/>
                <a:uFillTx/>
                <a:latin typeface="Rockwell" panose="02060603020205020403"/>
                <a:ea typeface="+mn-ea"/>
                <a:cs typeface="+mn-cs"/>
              </a:rPr>
              <a:t>genere</a:t>
            </a:r>
            <a:r>
              <a:rPr kumimoji="0" lang="en-GB" sz="1800" b="0" i="0" u="none" strike="noStrike" kern="1200" cap="none" spc="0" normalizeH="0" baseline="0" noProof="0" dirty="0">
                <a:ln>
                  <a:noFill/>
                </a:ln>
                <a:solidFill>
                  <a:prstClr val="black"/>
                </a:solidFill>
                <a:effectLst/>
                <a:uLnTx/>
                <a:uFillTx/>
                <a:latin typeface="Rockwell" panose="02060603020205020403"/>
                <a:ea typeface="+mn-ea"/>
                <a:cs typeface="+mn-cs"/>
              </a:rPr>
              <a:t> ad </a:t>
            </a:r>
            <a:r>
              <a:rPr kumimoji="0" lang="en-GB" sz="1800" b="0" i="0" u="none" strike="noStrike" kern="1200" cap="none" spc="0" normalizeH="0" baseline="0" noProof="0" dirty="0" err="1">
                <a:ln>
                  <a:noFill/>
                </a:ln>
                <a:solidFill>
                  <a:prstClr val="black"/>
                </a:solidFill>
                <a:effectLst/>
                <a:uLnTx/>
                <a:uFillTx/>
                <a:latin typeface="Rockwell" panose="02060603020205020403"/>
                <a:ea typeface="+mn-ea"/>
                <a:cs typeface="+mn-cs"/>
              </a:rPr>
              <a:t>una</a:t>
            </a:r>
            <a:r>
              <a:rPr kumimoji="0" lang="en-GB" sz="1800" b="0" i="0" u="none" strike="noStrike" kern="1200" cap="none" spc="0" normalizeH="0" baseline="0" noProof="0" dirty="0">
                <a:ln>
                  <a:noFill/>
                </a:ln>
                <a:solidFill>
                  <a:prstClr val="black"/>
                </a:solidFill>
                <a:effectLst/>
                <a:uLnTx/>
                <a:uFillTx/>
                <a:latin typeface="Rockwell" panose="02060603020205020403"/>
                <a:ea typeface="+mn-ea"/>
                <a:cs typeface="+mn-cs"/>
              </a:rPr>
              <a:t> </a:t>
            </a:r>
            <a:r>
              <a:rPr kumimoji="0" lang="en-GB" sz="1800" b="0" i="0" u="none" strike="noStrike" kern="1200" cap="none" spc="0" normalizeH="0" baseline="0" noProof="0" dirty="0" err="1">
                <a:ln>
                  <a:noFill/>
                </a:ln>
                <a:solidFill>
                  <a:prstClr val="black"/>
                </a:solidFill>
                <a:effectLst/>
                <a:uLnTx/>
                <a:uFillTx/>
                <a:latin typeface="Rockwell" panose="02060603020205020403"/>
                <a:ea typeface="+mn-ea"/>
                <a:cs typeface="+mn-cs"/>
              </a:rPr>
              <a:t>dinamica</a:t>
            </a:r>
            <a:r>
              <a:rPr kumimoji="0" lang="en-GB" sz="1800" b="0" i="0" u="none" strike="noStrike" kern="1200" cap="none" spc="0" normalizeH="0" baseline="0" noProof="0" dirty="0">
                <a:ln>
                  <a:noFill/>
                </a:ln>
                <a:solidFill>
                  <a:prstClr val="black"/>
                </a:solidFill>
                <a:effectLst/>
                <a:uLnTx/>
                <a:uFillTx/>
                <a:latin typeface="Rockwell" panose="02060603020205020403"/>
                <a:ea typeface="+mn-ea"/>
                <a:cs typeface="+mn-cs"/>
              </a:rPr>
              <a:t> </a:t>
            </a:r>
            <a:r>
              <a:rPr kumimoji="0" lang="en-GB" sz="1800" b="0" i="0" u="none" strike="noStrike" kern="1200" cap="none" spc="0" normalizeH="0" baseline="0" noProof="0" dirty="0" err="1">
                <a:ln>
                  <a:noFill/>
                </a:ln>
                <a:solidFill>
                  <a:prstClr val="black"/>
                </a:solidFill>
                <a:effectLst/>
                <a:uLnTx/>
                <a:uFillTx/>
                <a:latin typeface="Rockwell" panose="02060603020205020403"/>
                <a:ea typeface="+mn-ea"/>
                <a:cs typeface="+mn-cs"/>
              </a:rPr>
              <a:t>che</a:t>
            </a:r>
            <a:r>
              <a:rPr kumimoji="0" lang="en-GB" sz="1800" b="0" i="0" u="none" strike="noStrike" kern="1200" cap="none" spc="0" normalizeH="0" baseline="0" noProof="0" dirty="0">
                <a:ln>
                  <a:noFill/>
                </a:ln>
                <a:solidFill>
                  <a:prstClr val="black"/>
                </a:solidFill>
                <a:effectLst/>
                <a:uLnTx/>
                <a:uFillTx/>
                <a:latin typeface="Rockwell" panose="02060603020205020403"/>
                <a:ea typeface="+mn-ea"/>
                <a:cs typeface="+mn-cs"/>
              </a:rPr>
              <a:t> </a:t>
            </a:r>
            <a:r>
              <a:rPr kumimoji="0" lang="en-GB" sz="1800" b="0" i="0" u="none" strike="noStrike" kern="1200" cap="none" spc="0" normalizeH="0" baseline="0" noProof="0" dirty="0" err="1">
                <a:ln>
                  <a:noFill/>
                </a:ln>
                <a:solidFill>
                  <a:prstClr val="black"/>
                </a:solidFill>
                <a:effectLst/>
                <a:uLnTx/>
                <a:uFillTx/>
                <a:latin typeface="Rockwell" panose="02060603020205020403"/>
                <a:ea typeface="+mn-ea"/>
                <a:cs typeface="+mn-cs"/>
              </a:rPr>
              <a:t>può</a:t>
            </a:r>
            <a:r>
              <a:rPr kumimoji="0" lang="en-GB" sz="1800" b="0" i="0" u="none" strike="noStrike" kern="1200" cap="none" spc="0" normalizeH="0" baseline="0" noProof="0" dirty="0">
                <a:ln>
                  <a:noFill/>
                </a:ln>
                <a:solidFill>
                  <a:prstClr val="black"/>
                </a:solidFill>
                <a:effectLst/>
                <a:uLnTx/>
                <a:uFillTx/>
                <a:latin typeface="Rockwell" panose="02060603020205020403"/>
                <a:ea typeface="+mn-ea"/>
                <a:cs typeface="+mn-cs"/>
              </a:rPr>
              <a:t> </a:t>
            </a:r>
            <a:r>
              <a:rPr kumimoji="0" lang="en-GB" sz="1800" b="0" i="0" u="none" strike="noStrike" kern="1200" cap="none" spc="0" normalizeH="0" baseline="0" noProof="0" dirty="0" err="1">
                <a:ln>
                  <a:noFill/>
                </a:ln>
                <a:solidFill>
                  <a:prstClr val="black"/>
                </a:solidFill>
                <a:effectLst/>
                <a:uLnTx/>
                <a:uFillTx/>
                <a:latin typeface="Rockwell" panose="02060603020205020403"/>
                <a:ea typeface="+mn-ea"/>
                <a:cs typeface="+mn-cs"/>
              </a:rPr>
              <a:t>essere</a:t>
            </a:r>
            <a:r>
              <a:rPr kumimoji="0" lang="en-GB" sz="1800" b="0" i="0" u="none" strike="noStrike" kern="1200" cap="none" spc="0" normalizeH="0" baseline="0" noProof="0" dirty="0">
                <a:ln>
                  <a:noFill/>
                </a:ln>
                <a:solidFill>
                  <a:prstClr val="black"/>
                </a:solidFill>
                <a:effectLst/>
                <a:uLnTx/>
                <a:uFillTx/>
                <a:latin typeface="Rockwell" panose="02060603020205020403"/>
                <a:ea typeface="+mn-ea"/>
                <a:cs typeface="+mn-cs"/>
              </a:rPr>
              <a:t> </a:t>
            </a:r>
            <a:r>
              <a:rPr kumimoji="0" lang="en-GB" sz="1800" b="0" i="0" u="none" strike="noStrike" kern="1200" cap="none" spc="0" normalizeH="0" baseline="0" noProof="0" dirty="0" err="1">
                <a:ln>
                  <a:noFill/>
                </a:ln>
                <a:solidFill>
                  <a:prstClr val="black"/>
                </a:solidFill>
                <a:effectLst/>
                <a:uLnTx/>
                <a:uFillTx/>
                <a:latin typeface="Rockwell" panose="02060603020205020403"/>
                <a:ea typeface="+mn-ea"/>
                <a:cs typeface="+mn-cs"/>
              </a:rPr>
              <a:t>più</a:t>
            </a:r>
            <a:r>
              <a:rPr kumimoji="0" lang="en-GB" sz="1800" b="0" i="0" u="none" strike="noStrike" kern="1200" cap="none" spc="0" normalizeH="0" baseline="0" noProof="0" dirty="0">
                <a:ln>
                  <a:noFill/>
                </a:ln>
                <a:solidFill>
                  <a:prstClr val="black"/>
                </a:solidFill>
                <a:effectLst/>
                <a:uLnTx/>
                <a:uFillTx/>
                <a:latin typeface="Rockwell" panose="02060603020205020403"/>
                <a:ea typeface="+mn-ea"/>
                <a:cs typeface="+mn-cs"/>
              </a:rPr>
              <a:t> o </a:t>
            </a:r>
            <a:r>
              <a:rPr kumimoji="0" lang="en-GB" sz="1800" b="0" i="0" u="none" strike="noStrike" kern="1200" cap="none" spc="0" normalizeH="0" baseline="0" noProof="0" dirty="0" err="1">
                <a:ln>
                  <a:noFill/>
                </a:ln>
                <a:solidFill>
                  <a:prstClr val="black"/>
                </a:solidFill>
                <a:effectLst/>
                <a:uLnTx/>
                <a:uFillTx/>
                <a:latin typeface="Rockwell" panose="02060603020205020403"/>
                <a:ea typeface="+mn-ea"/>
                <a:cs typeface="+mn-cs"/>
              </a:rPr>
              <a:t>meno</a:t>
            </a:r>
            <a:r>
              <a:rPr kumimoji="0" lang="en-GB" sz="1800" b="0" i="0" u="none" strike="noStrike" kern="1200" cap="none" spc="0" normalizeH="0" baseline="0" noProof="0" dirty="0">
                <a:ln>
                  <a:noFill/>
                </a:ln>
                <a:solidFill>
                  <a:prstClr val="black"/>
                </a:solidFill>
                <a:effectLst/>
                <a:uLnTx/>
                <a:uFillTx/>
                <a:latin typeface="Rockwell" panose="02060603020205020403"/>
                <a:ea typeface="+mn-ea"/>
                <a:cs typeface="+mn-cs"/>
              </a:rPr>
              <a:t> </a:t>
            </a:r>
            <a:r>
              <a:rPr kumimoji="0" lang="en-GB" sz="1800" b="0" i="0" u="none" strike="noStrike" kern="1200" cap="none" spc="0" normalizeH="0" baseline="0" noProof="0" dirty="0" err="1">
                <a:ln>
                  <a:noFill/>
                </a:ln>
                <a:solidFill>
                  <a:prstClr val="black"/>
                </a:solidFill>
                <a:effectLst/>
                <a:uLnTx/>
                <a:uFillTx/>
                <a:latin typeface="Rockwell" panose="02060603020205020403"/>
                <a:ea typeface="+mn-ea"/>
                <a:cs typeface="+mn-cs"/>
              </a:rPr>
              <a:t>esplicita</a:t>
            </a:r>
            <a:r>
              <a:rPr kumimoji="0" lang="en-GB" sz="1800" b="0" i="0" u="none" strike="noStrike" kern="1200" cap="none" spc="0" normalizeH="0" baseline="0" noProof="0" dirty="0">
                <a:ln>
                  <a:noFill/>
                </a:ln>
                <a:solidFill>
                  <a:prstClr val="black"/>
                </a:solidFill>
                <a:effectLst/>
                <a:uLnTx/>
                <a:uFillTx/>
                <a:latin typeface="Rockwell" panose="02060603020205020403"/>
                <a:ea typeface="+mn-ea"/>
                <a:cs typeface="+mn-cs"/>
              </a:rPr>
              <a:t>.</a:t>
            </a:r>
          </a:p>
        </p:txBody>
      </p:sp>
      <p:sp>
        <p:nvSpPr>
          <p:cNvPr id="8" name="CasellaDiTesto 7">
            <a:extLst>
              <a:ext uri="{FF2B5EF4-FFF2-40B4-BE49-F238E27FC236}">
                <a16:creationId xmlns:a16="http://schemas.microsoft.com/office/drawing/2014/main" id="{D9609178-C7DB-444B-9C2A-1D9F274FB0C1}"/>
              </a:ext>
            </a:extLst>
          </p:cNvPr>
          <p:cNvSpPr txBox="1"/>
          <p:nvPr/>
        </p:nvSpPr>
        <p:spPr>
          <a:xfrm>
            <a:off x="7072271" y="4762293"/>
            <a:ext cx="4867285" cy="1477328"/>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Rockwell" panose="02060603020205020403"/>
                <a:ea typeface="+mn-ea"/>
                <a:cs typeface="+mn-cs"/>
              </a:rPr>
              <a:t>Martha Nussbaum</a:t>
            </a:r>
            <a:r>
              <a:rPr kumimoji="0" lang="en-GB" sz="1800" b="0" i="0" u="none" strike="noStrike" kern="1200" cap="none" spc="0" normalizeH="0" baseline="0" noProof="0" dirty="0">
                <a:ln>
                  <a:noFill/>
                </a:ln>
                <a:solidFill>
                  <a:prstClr val="black"/>
                </a:solidFill>
                <a:effectLst/>
                <a:uLnTx/>
                <a:uFillTx/>
                <a:latin typeface="Rockwell" panose="02060603020205020403"/>
                <a:ea typeface="+mn-ea"/>
                <a:cs typeface="+mn-cs"/>
              </a:rPr>
              <a:t>- The capability approach: </a:t>
            </a:r>
            <a:r>
              <a:rPr kumimoji="0" lang="en-GB" sz="1800" b="0" i="0" u="none" strike="noStrike" kern="1200" cap="none" spc="0" normalizeH="0" baseline="0" noProof="0" dirty="0" err="1">
                <a:ln>
                  <a:noFill/>
                </a:ln>
                <a:solidFill>
                  <a:prstClr val="black"/>
                </a:solidFill>
                <a:effectLst/>
                <a:uLnTx/>
                <a:uFillTx/>
                <a:latin typeface="Rockwell" panose="02060603020205020403"/>
                <a:ea typeface="+mn-ea"/>
                <a:cs typeface="+mn-cs"/>
              </a:rPr>
              <a:t>costruire</a:t>
            </a:r>
            <a:r>
              <a:rPr kumimoji="0" lang="en-GB" sz="1800" b="0" i="0" u="none" strike="noStrike" kern="1200" cap="none" spc="0" normalizeH="0" baseline="0" noProof="0" dirty="0">
                <a:ln>
                  <a:noFill/>
                </a:ln>
                <a:solidFill>
                  <a:prstClr val="black"/>
                </a:solidFill>
                <a:effectLst/>
                <a:uLnTx/>
                <a:uFillTx/>
                <a:latin typeface="Rockwell" panose="02060603020205020403"/>
                <a:ea typeface="+mn-ea"/>
                <a:cs typeface="+mn-cs"/>
              </a:rPr>
              <a:t> le </a:t>
            </a:r>
            <a:r>
              <a:rPr kumimoji="0" lang="en-GB" sz="1800" b="0" i="0" u="none" strike="noStrike" kern="1200" cap="none" spc="0" normalizeH="0" baseline="0" noProof="0" dirty="0" err="1">
                <a:ln>
                  <a:noFill/>
                </a:ln>
                <a:solidFill>
                  <a:prstClr val="black"/>
                </a:solidFill>
                <a:effectLst/>
                <a:uLnTx/>
                <a:uFillTx/>
                <a:latin typeface="Rockwell" panose="02060603020205020403"/>
                <a:ea typeface="+mn-ea"/>
                <a:cs typeface="+mn-cs"/>
              </a:rPr>
              <a:t>capacità</a:t>
            </a:r>
            <a:r>
              <a:rPr kumimoji="0" lang="en-GB" sz="1800" b="0" i="0" u="none" strike="noStrike" kern="1200" cap="none" spc="0" normalizeH="0" baseline="0" noProof="0" dirty="0">
                <a:ln>
                  <a:noFill/>
                </a:ln>
                <a:solidFill>
                  <a:prstClr val="black"/>
                </a:solidFill>
                <a:effectLst/>
                <a:uLnTx/>
                <a:uFillTx/>
                <a:latin typeface="Rockwell" panose="02060603020205020403"/>
                <a:ea typeface="+mn-ea"/>
                <a:cs typeface="+mn-cs"/>
              </a:rPr>
              <a:t>. </a:t>
            </a:r>
            <a:r>
              <a:rPr kumimoji="0" lang="en-GB" sz="1800" b="0" i="0" u="none" strike="noStrike" kern="1200" cap="none" spc="0" normalizeH="0" baseline="0" noProof="0" dirty="0" err="1">
                <a:ln>
                  <a:noFill/>
                </a:ln>
                <a:solidFill>
                  <a:prstClr val="black"/>
                </a:solidFill>
                <a:effectLst/>
                <a:uLnTx/>
                <a:uFillTx/>
                <a:latin typeface="Rockwell" panose="02060603020205020403"/>
                <a:ea typeface="+mn-ea"/>
                <a:cs typeface="+mn-cs"/>
              </a:rPr>
              <a:t>Consentire</a:t>
            </a:r>
            <a:r>
              <a:rPr kumimoji="0" lang="en-GB" sz="1800" b="0" i="0" u="none" strike="noStrike" kern="1200" cap="none" spc="0" normalizeH="0" baseline="0" noProof="0" dirty="0">
                <a:ln>
                  <a:noFill/>
                </a:ln>
                <a:solidFill>
                  <a:prstClr val="black"/>
                </a:solidFill>
                <a:effectLst/>
                <a:uLnTx/>
                <a:uFillTx/>
                <a:latin typeface="Rockwell" panose="02060603020205020403"/>
                <a:ea typeface="+mn-ea"/>
                <a:cs typeface="+mn-cs"/>
              </a:rPr>
              <a:t> </a:t>
            </a:r>
            <a:r>
              <a:rPr kumimoji="0" lang="en-GB" sz="1800" b="0" i="0" u="none" strike="noStrike" kern="1200" cap="none" spc="0" normalizeH="0" baseline="0" noProof="0" dirty="0" err="1">
                <a:ln>
                  <a:noFill/>
                </a:ln>
                <a:solidFill>
                  <a:prstClr val="black"/>
                </a:solidFill>
                <a:effectLst/>
                <a:uLnTx/>
                <a:uFillTx/>
                <a:latin typeface="Rockwell" panose="02060603020205020403"/>
                <a:ea typeface="+mn-ea"/>
                <a:cs typeface="+mn-cs"/>
              </a:rPr>
              <a:t>alle</a:t>
            </a:r>
            <a:r>
              <a:rPr kumimoji="0" lang="en-GB" sz="1800" b="0" i="0" u="none" strike="noStrike" kern="1200" cap="none" spc="0" normalizeH="0" baseline="0" noProof="0" dirty="0">
                <a:ln>
                  <a:noFill/>
                </a:ln>
                <a:solidFill>
                  <a:prstClr val="black"/>
                </a:solidFill>
                <a:effectLst/>
                <a:uLnTx/>
                <a:uFillTx/>
                <a:latin typeface="Rockwell" panose="02060603020205020403"/>
                <a:ea typeface="+mn-ea"/>
                <a:cs typeface="+mn-cs"/>
              </a:rPr>
              <a:t> </a:t>
            </a:r>
            <a:r>
              <a:rPr kumimoji="0" lang="en-GB" sz="1800" b="0" i="0" u="none" strike="noStrike" kern="1200" cap="none" spc="0" normalizeH="0" baseline="0" noProof="0" dirty="0" err="1">
                <a:ln>
                  <a:noFill/>
                </a:ln>
                <a:solidFill>
                  <a:prstClr val="black"/>
                </a:solidFill>
                <a:effectLst/>
                <a:uLnTx/>
                <a:uFillTx/>
                <a:latin typeface="Rockwell" panose="02060603020205020403"/>
                <a:ea typeface="+mn-ea"/>
                <a:cs typeface="+mn-cs"/>
              </a:rPr>
              <a:t>persone</a:t>
            </a:r>
            <a:r>
              <a:rPr kumimoji="0" lang="en-GB" sz="1800" b="0" i="0" u="none" strike="noStrike" kern="1200" cap="none" spc="0" normalizeH="0" baseline="0" noProof="0" dirty="0">
                <a:ln>
                  <a:noFill/>
                </a:ln>
                <a:solidFill>
                  <a:prstClr val="black"/>
                </a:solidFill>
                <a:effectLst/>
                <a:uLnTx/>
                <a:uFillTx/>
                <a:latin typeface="Rockwell" panose="02060603020205020403"/>
                <a:ea typeface="+mn-ea"/>
                <a:cs typeface="+mn-cs"/>
              </a:rPr>
              <a:t> di </a:t>
            </a:r>
            <a:r>
              <a:rPr kumimoji="0" lang="en-GB" sz="1800" b="0" i="0" u="none" strike="noStrike" kern="1200" cap="none" spc="0" normalizeH="0" baseline="0" noProof="0" dirty="0" err="1">
                <a:ln>
                  <a:noFill/>
                </a:ln>
                <a:solidFill>
                  <a:prstClr val="black"/>
                </a:solidFill>
                <a:effectLst/>
                <a:uLnTx/>
                <a:uFillTx/>
                <a:latin typeface="Rockwell" panose="02060603020205020403"/>
                <a:ea typeface="+mn-ea"/>
                <a:cs typeface="+mn-cs"/>
              </a:rPr>
              <a:t>sviluppare</a:t>
            </a:r>
            <a:r>
              <a:rPr kumimoji="0" lang="en-GB" sz="1800" b="0" i="0" u="none" strike="noStrike" kern="1200" cap="none" spc="0" normalizeH="0" baseline="0" noProof="0" dirty="0">
                <a:ln>
                  <a:noFill/>
                </a:ln>
                <a:solidFill>
                  <a:prstClr val="black"/>
                </a:solidFill>
                <a:effectLst/>
                <a:uLnTx/>
                <a:uFillTx/>
                <a:latin typeface="Rockwell" panose="02060603020205020403"/>
                <a:ea typeface="+mn-ea"/>
                <a:cs typeface="+mn-cs"/>
              </a:rPr>
              <a:t> </a:t>
            </a:r>
            <a:r>
              <a:rPr kumimoji="0" lang="en-GB" sz="1800" b="0" i="0" u="none" strike="noStrike" kern="1200" cap="none" spc="0" normalizeH="0" baseline="0" noProof="0" dirty="0" err="1">
                <a:ln>
                  <a:noFill/>
                </a:ln>
                <a:solidFill>
                  <a:prstClr val="black"/>
                </a:solidFill>
                <a:effectLst/>
                <a:uLnTx/>
                <a:uFillTx/>
                <a:latin typeface="Rockwell" panose="02060603020205020403"/>
                <a:ea typeface="+mn-ea"/>
                <a:cs typeface="+mn-cs"/>
              </a:rPr>
              <a:t>ciò</a:t>
            </a:r>
            <a:r>
              <a:rPr kumimoji="0" lang="en-GB" sz="1800" b="0" i="0" u="none" strike="noStrike" kern="1200" cap="none" spc="0" normalizeH="0" baseline="0" noProof="0" dirty="0">
                <a:ln>
                  <a:noFill/>
                </a:ln>
                <a:solidFill>
                  <a:prstClr val="black"/>
                </a:solidFill>
                <a:effectLst/>
                <a:uLnTx/>
                <a:uFillTx/>
                <a:latin typeface="Rockwell" panose="02060603020205020403"/>
                <a:ea typeface="+mn-ea"/>
                <a:cs typeface="+mn-cs"/>
              </a:rPr>
              <a:t> </a:t>
            </a:r>
            <a:r>
              <a:rPr kumimoji="0" lang="en-GB" sz="1800" b="0" i="0" u="none" strike="noStrike" kern="1200" cap="none" spc="0" normalizeH="0" baseline="0" noProof="0" dirty="0" err="1">
                <a:ln>
                  <a:noFill/>
                </a:ln>
                <a:solidFill>
                  <a:prstClr val="black"/>
                </a:solidFill>
                <a:effectLst/>
                <a:uLnTx/>
                <a:uFillTx/>
                <a:latin typeface="Rockwell" panose="02060603020205020403"/>
                <a:ea typeface="+mn-ea"/>
                <a:cs typeface="+mn-cs"/>
              </a:rPr>
              <a:t>che</a:t>
            </a:r>
            <a:r>
              <a:rPr kumimoji="0" lang="en-GB" sz="1800" b="0" i="0" u="none" strike="noStrike" kern="1200" cap="none" spc="0" normalizeH="0" baseline="0" noProof="0" dirty="0">
                <a:ln>
                  <a:noFill/>
                </a:ln>
                <a:solidFill>
                  <a:prstClr val="black"/>
                </a:solidFill>
                <a:effectLst/>
                <a:uLnTx/>
                <a:uFillTx/>
                <a:latin typeface="Rockwell" panose="02060603020205020403"/>
                <a:ea typeface="+mn-ea"/>
                <a:cs typeface="+mn-cs"/>
              </a:rPr>
              <a:t> </a:t>
            </a:r>
            <a:r>
              <a:rPr kumimoji="0" lang="en-GB" sz="1800" b="0" i="0" u="none" strike="noStrike" kern="1200" cap="none" spc="0" normalizeH="0" baseline="0" noProof="0" dirty="0" err="1">
                <a:ln>
                  <a:noFill/>
                </a:ln>
                <a:solidFill>
                  <a:prstClr val="black"/>
                </a:solidFill>
                <a:effectLst/>
                <a:uLnTx/>
                <a:uFillTx/>
                <a:latin typeface="Rockwell" panose="02060603020205020403"/>
                <a:ea typeface="+mn-ea"/>
                <a:cs typeface="+mn-cs"/>
              </a:rPr>
              <a:t>possono</a:t>
            </a:r>
            <a:r>
              <a:rPr kumimoji="0" lang="en-GB" sz="1800" b="0" i="0" u="none" strike="noStrike" kern="1200" cap="none" spc="0" normalizeH="0" baseline="0" noProof="0" dirty="0">
                <a:ln>
                  <a:noFill/>
                </a:ln>
                <a:solidFill>
                  <a:prstClr val="black"/>
                </a:solidFill>
                <a:effectLst/>
                <a:uLnTx/>
                <a:uFillTx/>
                <a:latin typeface="Rockwell" panose="02060603020205020403"/>
                <a:ea typeface="+mn-ea"/>
                <a:cs typeface="+mn-cs"/>
              </a:rPr>
              <a:t> fare e </a:t>
            </a:r>
            <a:r>
              <a:rPr kumimoji="0" lang="en-GB" sz="1800" b="0" i="0" u="none" strike="noStrike" kern="1200" cap="none" spc="0" normalizeH="0" baseline="0" noProof="0" dirty="0" err="1">
                <a:ln>
                  <a:noFill/>
                </a:ln>
                <a:solidFill>
                  <a:prstClr val="black"/>
                </a:solidFill>
                <a:effectLst/>
                <a:uLnTx/>
                <a:uFillTx/>
                <a:latin typeface="Rockwell" panose="02060603020205020403"/>
                <a:ea typeface="+mn-ea"/>
                <a:cs typeface="+mn-cs"/>
              </a:rPr>
              <a:t>ciò</a:t>
            </a:r>
            <a:r>
              <a:rPr kumimoji="0" lang="en-GB" sz="1800" b="0" i="0" u="none" strike="noStrike" kern="1200" cap="none" spc="0" normalizeH="0" baseline="0" noProof="0" dirty="0">
                <a:ln>
                  <a:noFill/>
                </a:ln>
                <a:solidFill>
                  <a:prstClr val="black"/>
                </a:solidFill>
                <a:effectLst/>
                <a:uLnTx/>
                <a:uFillTx/>
                <a:latin typeface="Rockwell" panose="02060603020205020403"/>
                <a:ea typeface="+mn-ea"/>
                <a:cs typeface="+mn-cs"/>
              </a:rPr>
              <a:t> </a:t>
            </a:r>
            <a:r>
              <a:rPr kumimoji="0" lang="en-GB" sz="1800" b="0" i="0" u="none" strike="noStrike" kern="1200" cap="none" spc="0" normalizeH="0" baseline="0" noProof="0" dirty="0" err="1">
                <a:ln>
                  <a:noFill/>
                </a:ln>
                <a:solidFill>
                  <a:prstClr val="black"/>
                </a:solidFill>
                <a:effectLst/>
                <a:uLnTx/>
                <a:uFillTx/>
                <a:latin typeface="Rockwell" panose="02060603020205020403"/>
                <a:ea typeface="+mn-ea"/>
                <a:cs typeface="+mn-cs"/>
              </a:rPr>
              <a:t>che</a:t>
            </a:r>
            <a:r>
              <a:rPr kumimoji="0" lang="en-GB" sz="1800" b="0" i="0" u="none" strike="noStrike" kern="1200" cap="none" spc="0" normalizeH="0" baseline="0" noProof="0" dirty="0">
                <a:ln>
                  <a:noFill/>
                </a:ln>
                <a:solidFill>
                  <a:prstClr val="black"/>
                </a:solidFill>
                <a:effectLst/>
                <a:uLnTx/>
                <a:uFillTx/>
                <a:latin typeface="Rockwell" panose="02060603020205020403"/>
                <a:ea typeface="+mn-ea"/>
                <a:cs typeface="+mn-cs"/>
              </a:rPr>
              <a:t> </a:t>
            </a:r>
            <a:r>
              <a:rPr kumimoji="0" lang="en-GB" sz="1800" b="0" i="0" u="none" strike="noStrike" kern="1200" cap="none" spc="0" normalizeH="0" baseline="0" noProof="0" dirty="0" err="1">
                <a:ln>
                  <a:noFill/>
                </a:ln>
                <a:solidFill>
                  <a:prstClr val="black"/>
                </a:solidFill>
                <a:effectLst/>
                <a:uLnTx/>
                <a:uFillTx/>
                <a:latin typeface="Rockwell" panose="02060603020205020403"/>
                <a:ea typeface="+mn-ea"/>
                <a:cs typeface="+mn-cs"/>
              </a:rPr>
              <a:t>possono</a:t>
            </a:r>
            <a:r>
              <a:rPr kumimoji="0" lang="en-GB" sz="1800" b="0" i="0" u="none" strike="noStrike" kern="1200" cap="none" spc="0" normalizeH="0" baseline="0" noProof="0" dirty="0">
                <a:ln>
                  <a:noFill/>
                </a:ln>
                <a:solidFill>
                  <a:prstClr val="black"/>
                </a:solidFill>
                <a:effectLst/>
                <a:uLnTx/>
                <a:uFillTx/>
                <a:latin typeface="Rockwell" panose="02060603020205020403"/>
                <a:ea typeface="+mn-ea"/>
                <a:cs typeface="+mn-cs"/>
              </a:rPr>
              <a:t> </a:t>
            </a:r>
            <a:r>
              <a:rPr kumimoji="0" lang="en-GB" sz="1800" b="0" i="0" u="none" strike="noStrike" kern="1200" cap="none" spc="0" normalizeH="0" baseline="0" noProof="0" dirty="0" err="1">
                <a:ln>
                  <a:noFill/>
                </a:ln>
                <a:solidFill>
                  <a:prstClr val="black"/>
                </a:solidFill>
                <a:effectLst/>
                <a:uLnTx/>
                <a:uFillTx/>
                <a:latin typeface="Rockwell" panose="02060603020205020403"/>
                <a:ea typeface="+mn-ea"/>
                <a:cs typeface="+mn-cs"/>
              </a:rPr>
              <a:t>essere</a:t>
            </a:r>
            <a:r>
              <a:rPr kumimoji="0" lang="en-GB" sz="1800" b="0" i="0" u="none" strike="noStrike" kern="1200" cap="none" spc="0" normalizeH="0" baseline="0" noProof="0" dirty="0">
                <a:ln>
                  <a:noFill/>
                </a:ln>
                <a:solidFill>
                  <a:prstClr val="black"/>
                </a:solidFill>
                <a:effectLst/>
                <a:uLnTx/>
                <a:uFillTx/>
                <a:latin typeface="Rockwell" panose="02060603020205020403"/>
                <a:ea typeface="+mn-ea"/>
                <a:cs typeface="+mn-cs"/>
              </a:rPr>
              <a:t>. </a:t>
            </a:r>
            <a:r>
              <a:rPr kumimoji="0" lang="en-GB" sz="1800" b="0" i="0" u="none" strike="noStrike" kern="1200" cap="none" spc="0" normalizeH="0" baseline="0" noProof="0" dirty="0" err="1">
                <a:ln>
                  <a:noFill/>
                </a:ln>
                <a:solidFill>
                  <a:prstClr val="black"/>
                </a:solidFill>
                <a:effectLst/>
                <a:uLnTx/>
                <a:uFillTx/>
                <a:latin typeface="Rockwell" panose="02060603020205020403"/>
                <a:ea typeface="+mn-ea"/>
                <a:cs typeface="+mn-cs"/>
              </a:rPr>
              <a:t>Fornire</a:t>
            </a:r>
            <a:r>
              <a:rPr kumimoji="0" lang="en-GB" sz="1800" b="0" i="0" u="none" strike="noStrike" kern="1200" cap="none" spc="0" normalizeH="0" baseline="0" noProof="0" dirty="0">
                <a:ln>
                  <a:noFill/>
                </a:ln>
                <a:solidFill>
                  <a:prstClr val="black"/>
                </a:solidFill>
                <a:effectLst/>
                <a:uLnTx/>
                <a:uFillTx/>
                <a:latin typeface="Rockwell" panose="02060603020205020403"/>
                <a:ea typeface="+mn-ea"/>
                <a:cs typeface="+mn-cs"/>
              </a:rPr>
              <a:t> </a:t>
            </a:r>
            <a:r>
              <a:rPr kumimoji="0" lang="en-GB" sz="1800" b="0" i="0" u="none" strike="noStrike" kern="1200" cap="none" spc="0" normalizeH="0" baseline="0" noProof="0" dirty="0" err="1">
                <a:ln>
                  <a:noFill/>
                </a:ln>
                <a:solidFill>
                  <a:prstClr val="black"/>
                </a:solidFill>
                <a:effectLst/>
                <a:uLnTx/>
                <a:uFillTx/>
                <a:latin typeface="Rockwell" panose="02060603020205020403"/>
                <a:ea typeface="+mn-ea"/>
                <a:cs typeface="+mn-cs"/>
              </a:rPr>
              <a:t>gli</a:t>
            </a:r>
            <a:r>
              <a:rPr kumimoji="0" lang="en-GB" sz="1800" b="0" i="0" u="none" strike="noStrike" kern="1200" cap="none" spc="0" normalizeH="0" baseline="0" noProof="0" dirty="0">
                <a:ln>
                  <a:noFill/>
                </a:ln>
                <a:solidFill>
                  <a:prstClr val="black"/>
                </a:solidFill>
                <a:effectLst/>
                <a:uLnTx/>
                <a:uFillTx/>
                <a:latin typeface="Rockwell" panose="02060603020205020403"/>
                <a:ea typeface="+mn-ea"/>
                <a:cs typeface="+mn-cs"/>
              </a:rPr>
              <a:t> </a:t>
            </a:r>
            <a:r>
              <a:rPr kumimoji="0" lang="en-GB" sz="1800" b="0" i="0" u="none" strike="noStrike" kern="1200" cap="none" spc="0" normalizeH="0" baseline="0" noProof="0" dirty="0" err="1">
                <a:ln>
                  <a:noFill/>
                </a:ln>
                <a:solidFill>
                  <a:prstClr val="black"/>
                </a:solidFill>
                <a:effectLst/>
                <a:uLnTx/>
                <a:uFillTx/>
                <a:latin typeface="Rockwell" panose="02060603020205020403"/>
                <a:ea typeface="+mn-ea"/>
                <a:cs typeface="+mn-cs"/>
              </a:rPr>
              <a:t>strumenti</a:t>
            </a:r>
            <a:r>
              <a:rPr kumimoji="0" lang="en-GB" sz="1800" b="0" i="0" u="none" strike="noStrike" kern="1200" cap="none" spc="0" normalizeH="0" baseline="0" noProof="0" dirty="0">
                <a:ln>
                  <a:noFill/>
                </a:ln>
                <a:solidFill>
                  <a:prstClr val="black"/>
                </a:solidFill>
                <a:effectLst/>
                <a:uLnTx/>
                <a:uFillTx/>
                <a:latin typeface="Rockwell" panose="02060603020205020403"/>
                <a:ea typeface="+mn-ea"/>
                <a:cs typeface="+mn-cs"/>
              </a:rPr>
              <a:t> a </a:t>
            </a:r>
            <a:r>
              <a:rPr kumimoji="0" lang="en-GB" sz="1800" b="0" i="0" u="none" strike="noStrike" kern="1200" cap="none" spc="0" normalizeH="0" baseline="0" noProof="0" dirty="0" err="1">
                <a:ln>
                  <a:noFill/>
                </a:ln>
                <a:solidFill>
                  <a:prstClr val="black"/>
                </a:solidFill>
                <a:effectLst/>
                <a:uLnTx/>
                <a:uFillTx/>
                <a:latin typeface="Rockwell" panose="02060603020205020403"/>
                <a:ea typeface="+mn-ea"/>
                <a:cs typeface="+mn-cs"/>
              </a:rPr>
              <a:t>tutte</a:t>
            </a:r>
            <a:r>
              <a:rPr kumimoji="0" lang="en-GB" sz="1800" b="0" i="0" u="none" strike="noStrike" kern="1200" cap="none" spc="0" normalizeH="0" baseline="0" noProof="0" dirty="0">
                <a:ln>
                  <a:noFill/>
                </a:ln>
                <a:solidFill>
                  <a:prstClr val="black"/>
                </a:solidFill>
                <a:effectLst/>
                <a:uLnTx/>
                <a:uFillTx/>
                <a:latin typeface="Rockwell" panose="02060603020205020403"/>
                <a:ea typeface="+mn-ea"/>
                <a:cs typeface="+mn-cs"/>
              </a:rPr>
              <a:t> e </a:t>
            </a:r>
            <a:r>
              <a:rPr kumimoji="0" lang="en-GB" sz="1800" b="0" i="0" u="none" strike="noStrike" kern="1200" cap="none" spc="0" normalizeH="0" baseline="0" noProof="0" dirty="0" err="1">
                <a:ln>
                  <a:noFill/>
                </a:ln>
                <a:solidFill>
                  <a:prstClr val="black"/>
                </a:solidFill>
                <a:effectLst/>
                <a:uLnTx/>
                <a:uFillTx/>
                <a:latin typeface="Rockwell" panose="02060603020205020403"/>
                <a:ea typeface="+mn-ea"/>
                <a:cs typeface="+mn-cs"/>
              </a:rPr>
              <a:t>tutti</a:t>
            </a:r>
            <a:endParaRPr kumimoji="0" lang="en-GB"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9" name="CasellaDiTesto 8">
            <a:extLst>
              <a:ext uri="{FF2B5EF4-FFF2-40B4-BE49-F238E27FC236}">
                <a16:creationId xmlns:a16="http://schemas.microsoft.com/office/drawing/2014/main" id="{2F66EDB3-93EB-2C43-85AE-5D28F7387B7E}"/>
              </a:ext>
            </a:extLst>
          </p:cNvPr>
          <p:cNvSpPr txBox="1"/>
          <p:nvPr/>
        </p:nvSpPr>
        <p:spPr>
          <a:xfrm>
            <a:off x="4886445" y="3943154"/>
            <a:ext cx="3014543" cy="646331"/>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FF0000"/>
                </a:solidFill>
                <a:effectLst/>
                <a:uLnTx/>
                <a:uFillTx/>
                <a:latin typeface="Rockwell" panose="02060603020205020403"/>
                <a:ea typeface="+mn-ea"/>
                <a:cs typeface="+mn-cs"/>
              </a:rPr>
              <a:t>Processi</a:t>
            </a:r>
            <a:r>
              <a:rPr kumimoji="0" lang="en-GB" sz="1800" b="0" i="0" u="none" strike="noStrike" kern="1200" cap="none" spc="0" normalizeH="0" baseline="0" noProof="0" dirty="0">
                <a:ln>
                  <a:noFill/>
                </a:ln>
                <a:solidFill>
                  <a:srgbClr val="FF0000"/>
                </a:solidFill>
                <a:effectLst/>
                <a:uLnTx/>
                <a:uFillTx/>
                <a:latin typeface="Rockwell" panose="02060603020205020403"/>
                <a:ea typeface="+mn-ea"/>
                <a:cs typeface="+mn-cs"/>
              </a:rPr>
              <a:t> </a:t>
            </a:r>
            <a:r>
              <a:rPr kumimoji="0" lang="en-GB" sz="1800" b="0" i="0" u="none" strike="noStrike" kern="1200" cap="none" spc="0" normalizeH="0" baseline="0" noProof="0" dirty="0" err="1">
                <a:ln>
                  <a:noFill/>
                </a:ln>
                <a:solidFill>
                  <a:srgbClr val="FF0000"/>
                </a:solidFill>
                <a:effectLst/>
                <a:uLnTx/>
                <a:uFillTx/>
                <a:latin typeface="Rockwell" panose="02060603020205020403"/>
                <a:ea typeface="+mn-ea"/>
                <a:cs typeface="+mn-cs"/>
              </a:rPr>
              <a:t>trasformativi</a:t>
            </a:r>
            <a:r>
              <a:rPr kumimoji="0" lang="en-GB" sz="1800" b="0" i="0" u="none" strike="noStrike" kern="1200" cap="none" spc="0" normalizeH="0" baseline="0" noProof="0" dirty="0">
                <a:ln>
                  <a:noFill/>
                </a:ln>
                <a:solidFill>
                  <a:srgbClr val="FF0000"/>
                </a:solidFill>
                <a:effectLst/>
                <a:uLnTx/>
                <a:uFillTx/>
                <a:latin typeface="Rockwell" panose="02060603020205020403"/>
                <a:ea typeface="+mn-ea"/>
                <a:cs typeface="+mn-cs"/>
              </a:rPr>
              <a:t> </a:t>
            </a:r>
            <a:r>
              <a:rPr kumimoji="0" lang="en-GB" sz="1800" b="0" i="0" u="none" strike="noStrike" kern="1200" cap="none" spc="0" normalizeH="0" baseline="0" noProof="0" dirty="0" err="1">
                <a:ln>
                  <a:noFill/>
                </a:ln>
                <a:solidFill>
                  <a:srgbClr val="FF0000"/>
                </a:solidFill>
                <a:effectLst/>
                <a:uLnTx/>
                <a:uFillTx/>
                <a:latin typeface="Rockwell" panose="02060603020205020403"/>
                <a:ea typeface="+mn-ea"/>
                <a:cs typeface="+mn-cs"/>
              </a:rPr>
              <a:t>della</a:t>
            </a:r>
            <a:r>
              <a:rPr kumimoji="0" lang="en-GB" sz="1800" b="0" i="0" u="none" strike="noStrike" kern="1200" cap="none" spc="0" normalizeH="0" baseline="0" noProof="0" dirty="0">
                <a:ln>
                  <a:noFill/>
                </a:ln>
                <a:solidFill>
                  <a:srgbClr val="FF0000"/>
                </a:solidFill>
                <a:effectLst/>
                <a:uLnTx/>
                <a:uFillTx/>
                <a:latin typeface="Rockwell" panose="02060603020205020403"/>
                <a:ea typeface="+mn-ea"/>
                <a:cs typeface="+mn-cs"/>
              </a:rPr>
              <a:t> </a:t>
            </a:r>
            <a:r>
              <a:rPr kumimoji="0" lang="en-GB" sz="1800" b="0" i="0" u="none" strike="noStrike" kern="1200" cap="none" spc="0" normalizeH="0" baseline="0" noProof="0" dirty="0" err="1">
                <a:ln>
                  <a:noFill/>
                </a:ln>
                <a:solidFill>
                  <a:srgbClr val="FF0000"/>
                </a:solidFill>
                <a:effectLst/>
                <a:uLnTx/>
                <a:uFillTx/>
                <a:latin typeface="Rockwell" panose="02060603020205020403"/>
                <a:ea typeface="+mn-ea"/>
                <a:cs typeface="+mn-cs"/>
              </a:rPr>
              <a:t>cultura</a:t>
            </a:r>
            <a:r>
              <a:rPr kumimoji="0" lang="en-GB" sz="1800" b="0" i="0" u="none" strike="noStrike" kern="1200" cap="none" spc="0" normalizeH="0" baseline="0" noProof="0" dirty="0">
                <a:ln>
                  <a:noFill/>
                </a:ln>
                <a:solidFill>
                  <a:srgbClr val="FF0000"/>
                </a:solidFill>
                <a:effectLst/>
                <a:uLnTx/>
                <a:uFillTx/>
                <a:latin typeface="Rockwell" panose="02060603020205020403"/>
                <a:ea typeface="+mn-ea"/>
                <a:cs typeface="+mn-cs"/>
              </a:rPr>
              <a:t> </a:t>
            </a:r>
            <a:endParaRPr kumimoji="0" lang="en-GB"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0" name="Freccia giù 9">
            <a:extLst>
              <a:ext uri="{FF2B5EF4-FFF2-40B4-BE49-F238E27FC236}">
                <a16:creationId xmlns:a16="http://schemas.microsoft.com/office/drawing/2014/main" id="{8042A721-43BF-FA47-B471-21AFC01929B0}"/>
              </a:ext>
            </a:extLst>
          </p:cNvPr>
          <p:cNvSpPr/>
          <p:nvPr/>
        </p:nvSpPr>
        <p:spPr>
          <a:xfrm rot="2351109" flipH="1">
            <a:off x="7981992" y="2674083"/>
            <a:ext cx="408090" cy="13175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2" name="Freccia giù 11">
            <a:extLst>
              <a:ext uri="{FF2B5EF4-FFF2-40B4-BE49-F238E27FC236}">
                <a16:creationId xmlns:a16="http://schemas.microsoft.com/office/drawing/2014/main" id="{BA1EFD4B-4836-744B-9E44-9646B2C3630F}"/>
              </a:ext>
            </a:extLst>
          </p:cNvPr>
          <p:cNvSpPr/>
          <p:nvPr/>
        </p:nvSpPr>
        <p:spPr>
          <a:xfrm rot="17088899">
            <a:off x="3778147" y="3767540"/>
            <a:ext cx="497712" cy="10158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3" name="CasellaDiTesto 12">
            <a:extLst>
              <a:ext uri="{FF2B5EF4-FFF2-40B4-BE49-F238E27FC236}">
                <a16:creationId xmlns:a16="http://schemas.microsoft.com/office/drawing/2014/main" id="{3A17CC76-BDD7-3E4E-B61C-CE64E9D22EEE}"/>
              </a:ext>
            </a:extLst>
          </p:cNvPr>
          <p:cNvSpPr txBox="1"/>
          <p:nvPr/>
        </p:nvSpPr>
        <p:spPr>
          <a:xfrm>
            <a:off x="146909" y="6484979"/>
            <a:ext cx="10005276" cy="307777"/>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FF0000"/>
                </a:solidFill>
                <a:effectLst/>
                <a:uLnTx/>
                <a:uFillTx/>
                <a:latin typeface="Rockwell" panose="02060603020205020403"/>
                <a:ea typeface="+mn-ea"/>
                <a:cs typeface="+mn-cs"/>
              </a:rPr>
              <a:t>*</a:t>
            </a:r>
            <a:r>
              <a:rPr kumimoji="0" lang="it-IT" sz="1400" b="0" i="0" u="none" strike="noStrike" kern="1200" cap="none" spc="0" normalizeH="0" baseline="0" noProof="0" dirty="0">
                <a:ln>
                  <a:noFill/>
                </a:ln>
                <a:solidFill>
                  <a:prstClr val="black"/>
                </a:solidFill>
                <a:effectLst/>
                <a:uLnTx/>
                <a:uFillTx/>
                <a:latin typeface="Rockwell" panose="02060603020205020403"/>
                <a:ea typeface="+mn-ea"/>
                <a:cs typeface="+mn-cs"/>
              </a:rPr>
              <a:t>Londa Schiebinger ------</a:t>
            </a:r>
            <a:r>
              <a:rPr kumimoji="0" lang="en-GB" sz="1400" b="0" i="1" u="none" strike="noStrike" kern="1200" cap="none" spc="0" normalizeH="0" baseline="0" noProof="0" dirty="0">
                <a:ln>
                  <a:noFill/>
                </a:ln>
                <a:solidFill>
                  <a:prstClr val="black"/>
                </a:solidFill>
                <a:effectLst/>
                <a:uLnTx/>
                <a:uFillTx/>
                <a:latin typeface="Rockwell" panose="02060603020205020403"/>
                <a:ea typeface="+mn-ea"/>
                <a:cs typeface="+mn-cs"/>
              </a:rPr>
              <a:t>https://</a:t>
            </a:r>
            <a:r>
              <a:rPr kumimoji="0" lang="en-GB" sz="1400" b="0" i="1" u="none" strike="noStrike" kern="1200" cap="none" spc="0" normalizeH="0" baseline="0" noProof="0" dirty="0" err="1">
                <a:ln>
                  <a:noFill/>
                </a:ln>
                <a:solidFill>
                  <a:prstClr val="black"/>
                </a:solidFill>
                <a:effectLst/>
                <a:uLnTx/>
                <a:uFillTx/>
                <a:latin typeface="Rockwell" panose="02060603020205020403"/>
                <a:ea typeface="+mn-ea"/>
                <a:cs typeface="+mn-cs"/>
              </a:rPr>
              <a:t>gender.stanford.edu</a:t>
            </a:r>
            <a:r>
              <a:rPr kumimoji="0" lang="en-GB" sz="1400" b="0" i="1" u="none" strike="noStrike" kern="1200" cap="none" spc="0" normalizeH="0" baseline="0" noProof="0" dirty="0">
                <a:ln>
                  <a:noFill/>
                </a:ln>
                <a:solidFill>
                  <a:prstClr val="black"/>
                </a:solidFill>
                <a:effectLst/>
                <a:uLnTx/>
                <a:uFillTx/>
                <a:latin typeface="Rockwell" panose="02060603020205020403"/>
                <a:ea typeface="+mn-ea"/>
                <a:cs typeface="+mn-cs"/>
              </a:rPr>
              <a:t>/news-publications/gender-news/fix-knowledge</a:t>
            </a:r>
          </a:p>
        </p:txBody>
      </p:sp>
    </p:spTree>
    <p:extLst>
      <p:ext uri="{BB962C8B-B14F-4D97-AF65-F5344CB8AC3E}">
        <p14:creationId xmlns:p14="http://schemas.microsoft.com/office/powerpoint/2010/main" val="918392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B56209-47F0-F646-8C66-894B95DCA662}"/>
              </a:ext>
            </a:extLst>
          </p:cNvPr>
          <p:cNvSpPr>
            <a:spLocks noGrp="1"/>
          </p:cNvSpPr>
          <p:nvPr>
            <p:ph type="title"/>
          </p:nvPr>
        </p:nvSpPr>
        <p:spPr>
          <a:xfrm>
            <a:off x="6974415" y="343664"/>
            <a:ext cx="4579153" cy="2213825"/>
          </a:xfrm>
          <a:solidFill>
            <a:schemeClr val="accent4">
              <a:lumMod val="40000"/>
              <a:lumOff val="60000"/>
            </a:schemeClr>
          </a:solidFill>
        </p:spPr>
        <p:txBody>
          <a:bodyPr>
            <a:noAutofit/>
          </a:bodyPr>
          <a:lstStyle/>
          <a:p>
            <a:r>
              <a:rPr lang="en-GB" sz="1700" b="1" dirty="0" err="1">
                <a:solidFill>
                  <a:srgbClr val="002060"/>
                </a:solidFill>
              </a:rPr>
              <a:t>Scuole</a:t>
            </a:r>
            <a:r>
              <a:rPr lang="en-GB" sz="1700" b="1" dirty="0">
                <a:solidFill>
                  <a:srgbClr val="002060"/>
                </a:solidFill>
              </a:rPr>
              <a:t> </a:t>
            </a:r>
            <a:r>
              <a:rPr lang="en-GB" sz="1700" b="1" dirty="0" err="1">
                <a:solidFill>
                  <a:srgbClr val="002060"/>
                </a:solidFill>
              </a:rPr>
              <a:t>possono</a:t>
            </a:r>
            <a:r>
              <a:rPr lang="en-GB" sz="1700" dirty="0">
                <a:solidFill>
                  <a:srgbClr val="002060"/>
                </a:solidFill>
              </a:rPr>
              <a:t>: </a:t>
            </a:r>
            <a:br>
              <a:rPr lang="en-GB" sz="1700" dirty="0">
                <a:solidFill>
                  <a:srgbClr val="002060"/>
                </a:solidFill>
              </a:rPr>
            </a:br>
            <a:r>
              <a:rPr lang="en-GB" sz="1700" dirty="0" err="1">
                <a:solidFill>
                  <a:srgbClr val="002060"/>
                </a:solidFill>
              </a:rPr>
              <a:t>realizzare</a:t>
            </a:r>
            <a:r>
              <a:rPr lang="en-GB" sz="1700" dirty="0">
                <a:solidFill>
                  <a:srgbClr val="002060"/>
                </a:solidFill>
              </a:rPr>
              <a:t> </a:t>
            </a:r>
            <a:r>
              <a:rPr lang="en-GB" sz="1700" dirty="0" err="1">
                <a:solidFill>
                  <a:srgbClr val="002060"/>
                </a:solidFill>
              </a:rPr>
              <a:t>dei</a:t>
            </a:r>
            <a:r>
              <a:rPr lang="en-GB" sz="1700" dirty="0">
                <a:solidFill>
                  <a:srgbClr val="002060"/>
                </a:solidFill>
              </a:rPr>
              <a:t> </a:t>
            </a:r>
            <a:r>
              <a:rPr lang="en-GB" sz="1700" dirty="0" err="1">
                <a:solidFill>
                  <a:srgbClr val="002060"/>
                </a:solidFill>
              </a:rPr>
              <a:t>cambiamenti</a:t>
            </a:r>
            <a:r>
              <a:rPr lang="en-GB" sz="1700" dirty="0">
                <a:solidFill>
                  <a:srgbClr val="002060"/>
                </a:solidFill>
              </a:rPr>
              <a:t> </a:t>
            </a:r>
            <a:r>
              <a:rPr lang="en-GB" sz="1700" dirty="0" err="1">
                <a:solidFill>
                  <a:srgbClr val="002060"/>
                </a:solidFill>
              </a:rPr>
              <a:t>nelle</a:t>
            </a:r>
            <a:r>
              <a:rPr lang="en-GB" sz="1700" dirty="0">
                <a:solidFill>
                  <a:srgbClr val="002060"/>
                </a:solidFill>
              </a:rPr>
              <a:t> </a:t>
            </a:r>
            <a:r>
              <a:rPr lang="en-GB" sz="1700" dirty="0" err="1">
                <a:solidFill>
                  <a:srgbClr val="002060"/>
                </a:solidFill>
              </a:rPr>
              <a:t>relazioni</a:t>
            </a:r>
            <a:r>
              <a:rPr lang="en-GB" sz="1700" dirty="0">
                <a:solidFill>
                  <a:srgbClr val="002060"/>
                </a:solidFill>
              </a:rPr>
              <a:t> di </a:t>
            </a:r>
            <a:r>
              <a:rPr lang="en-GB" sz="1700" dirty="0" err="1">
                <a:solidFill>
                  <a:srgbClr val="002060"/>
                </a:solidFill>
              </a:rPr>
              <a:t>genere</a:t>
            </a:r>
            <a:r>
              <a:rPr lang="en-GB" sz="1700" dirty="0">
                <a:solidFill>
                  <a:srgbClr val="002060"/>
                </a:solidFill>
              </a:rPr>
              <a:t>, </a:t>
            </a:r>
            <a:br>
              <a:rPr lang="en-GB" sz="1700" dirty="0">
                <a:solidFill>
                  <a:srgbClr val="002060"/>
                </a:solidFill>
              </a:rPr>
            </a:br>
            <a:r>
              <a:rPr lang="en-GB" sz="1700" dirty="0" err="1">
                <a:solidFill>
                  <a:srgbClr val="002060"/>
                </a:solidFill>
              </a:rPr>
              <a:t>nell’interpretazione</a:t>
            </a:r>
            <a:r>
              <a:rPr lang="en-GB" sz="1700" dirty="0">
                <a:solidFill>
                  <a:srgbClr val="002060"/>
                </a:solidFill>
              </a:rPr>
              <a:t> </a:t>
            </a:r>
            <a:r>
              <a:rPr lang="en-GB" sz="1700" dirty="0" err="1">
                <a:solidFill>
                  <a:srgbClr val="002060"/>
                </a:solidFill>
              </a:rPr>
              <a:t>delle</a:t>
            </a:r>
            <a:r>
              <a:rPr lang="en-GB" sz="1700" dirty="0">
                <a:solidFill>
                  <a:srgbClr val="002060"/>
                </a:solidFill>
              </a:rPr>
              <a:t> </a:t>
            </a:r>
            <a:r>
              <a:rPr lang="en-GB" sz="1700" dirty="0" err="1">
                <a:solidFill>
                  <a:srgbClr val="002060"/>
                </a:solidFill>
              </a:rPr>
              <a:t>pratiche</a:t>
            </a:r>
            <a:r>
              <a:rPr lang="en-GB" sz="1700" dirty="0">
                <a:solidFill>
                  <a:srgbClr val="002060"/>
                </a:solidFill>
              </a:rPr>
              <a:t> di </a:t>
            </a:r>
            <a:r>
              <a:rPr lang="en-GB" sz="1700" dirty="0" err="1">
                <a:solidFill>
                  <a:srgbClr val="002060"/>
                </a:solidFill>
              </a:rPr>
              <a:t>genere</a:t>
            </a:r>
            <a:r>
              <a:rPr lang="en-GB" sz="1700" dirty="0">
                <a:solidFill>
                  <a:srgbClr val="002060"/>
                </a:solidFill>
              </a:rPr>
              <a:t>, </a:t>
            </a:r>
            <a:br>
              <a:rPr lang="en-GB" sz="1700" dirty="0">
                <a:solidFill>
                  <a:srgbClr val="002060"/>
                </a:solidFill>
              </a:rPr>
            </a:br>
            <a:r>
              <a:rPr lang="en-GB" sz="1700" dirty="0">
                <a:solidFill>
                  <a:srgbClr val="002060"/>
                </a:solidFill>
              </a:rPr>
              <a:t>per </a:t>
            </a:r>
            <a:r>
              <a:rPr lang="en-GB" sz="1700" dirty="0" err="1">
                <a:solidFill>
                  <a:srgbClr val="002060"/>
                </a:solidFill>
              </a:rPr>
              <a:t>creare</a:t>
            </a:r>
            <a:r>
              <a:rPr lang="en-GB" sz="1700" dirty="0">
                <a:solidFill>
                  <a:srgbClr val="002060"/>
                </a:solidFill>
              </a:rPr>
              <a:t> </a:t>
            </a:r>
            <a:r>
              <a:rPr lang="en-GB" sz="1700" dirty="0" err="1">
                <a:solidFill>
                  <a:srgbClr val="002060"/>
                </a:solidFill>
              </a:rPr>
              <a:t>una</a:t>
            </a:r>
            <a:r>
              <a:rPr lang="en-GB" sz="1700" dirty="0">
                <a:solidFill>
                  <a:srgbClr val="002060"/>
                </a:solidFill>
              </a:rPr>
              <a:t> </a:t>
            </a:r>
            <a:r>
              <a:rPr lang="en-GB" sz="1700" dirty="0" err="1">
                <a:solidFill>
                  <a:srgbClr val="002060"/>
                </a:solidFill>
              </a:rPr>
              <a:t>generazione</a:t>
            </a:r>
            <a:r>
              <a:rPr lang="en-GB" sz="1700" dirty="0">
                <a:solidFill>
                  <a:srgbClr val="002060"/>
                </a:solidFill>
              </a:rPr>
              <a:t> di </a:t>
            </a:r>
            <a:r>
              <a:rPr lang="en-GB" sz="1700" dirty="0" err="1">
                <a:solidFill>
                  <a:srgbClr val="002060"/>
                </a:solidFill>
              </a:rPr>
              <a:t>donne</a:t>
            </a:r>
            <a:r>
              <a:rPr lang="en-GB" sz="1700" dirty="0">
                <a:solidFill>
                  <a:srgbClr val="002060"/>
                </a:solidFill>
              </a:rPr>
              <a:t> e </a:t>
            </a:r>
            <a:r>
              <a:rPr lang="en-GB" sz="1700" dirty="0" err="1">
                <a:solidFill>
                  <a:srgbClr val="002060"/>
                </a:solidFill>
              </a:rPr>
              <a:t>uomini</a:t>
            </a:r>
            <a:r>
              <a:rPr lang="en-GB" sz="1700" dirty="0">
                <a:solidFill>
                  <a:srgbClr val="002060"/>
                </a:solidFill>
              </a:rPr>
              <a:t> </a:t>
            </a:r>
            <a:r>
              <a:rPr lang="en-GB" sz="1700" dirty="0" err="1">
                <a:solidFill>
                  <a:srgbClr val="002060"/>
                </a:solidFill>
              </a:rPr>
              <a:t>che</a:t>
            </a:r>
            <a:r>
              <a:rPr lang="en-GB" sz="1700" dirty="0">
                <a:solidFill>
                  <a:srgbClr val="002060"/>
                </a:solidFill>
              </a:rPr>
              <a:t> </a:t>
            </a:r>
            <a:r>
              <a:rPr lang="en-GB" sz="1700" dirty="0" err="1">
                <a:solidFill>
                  <a:srgbClr val="002060"/>
                </a:solidFill>
              </a:rPr>
              <a:t>siano</a:t>
            </a:r>
            <a:r>
              <a:rPr lang="en-GB" sz="1700" dirty="0">
                <a:solidFill>
                  <a:srgbClr val="002060"/>
                </a:solidFill>
              </a:rPr>
              <a:t> </a:t>
            </a:r>
            <a:r>
              <a:rPr lang="en-GB" sz="1700" dirty="0" err="1">
                <a:solidFill>
                  <a:srgbClr val="002060"/>
                </a:solidFill>
              </a:rPr>
              <a:t>sensibili</a:t>
            </a:r>
            <a:r>
              <a:rPr lang="en-GB" sz="1700" dirty="0">
                <a:solidFill>
                  <a:srgbClr val="002060"/>
                </a:solidFill>
              </a:rPr>
              <a:t> </a:t>
            </a:r>
            <a:r>
              <a:rPr lang="en-GB" sz="1700" dirty="0" err="1">
                <a:solidFill>
                  <a:srgbClr val="002060"/>
                </a:solidFill>
              </a:rPr>
              <a:t>alle</a:t>
            </a:r>
            <a:r>
              <a:rPr lang="en-GB" sz="1700" dirty="0">
                <a:solidFill>
                  <a:srgbClr val="002060"/>
                </a:solidFill>
              </a:rPr>
              <a:t> </a:t>
            </a:r>
            <a:r>
              <a:rPr lang="en-GB" sz="1700" dirty="0" err="1">
                <a:solidFill>
                  <a:srgbClr val="002060"/>
                </a:solidFill>
              </a:rPr>
              <a:t>questioni</a:t>
            </a:r>
            <a:r>
              <a:rPr lang="en-GB" sz="1700" dirty="0">
                <a:solidFill>
                  <a:srgbClr val="002060"/>
                </a:solidFill>
              </a:rPr>
              <a:t> di </a:t>
            </a:r>
            <a:r>
              <a:rPr lang="en-GB" sz="1700" dirty="0" err="1">
                <a:solidFill>
                  <a:srgbClr val="002060"/>
                </a:solidFill>
              </a:rPr>
              <a:t>genere</a:t>
            </a:r>
            <a:r>
              <a:rPr lang="en-GB" sz="1700" dirty="0">
                <a:solidFill>
                  <a:srgbClr val="002060"/>
                </a:solidFill>
              </a:rPr>
              <a:t>.</a:t>
            </a:r>
          </a:p>
        </p:txBody>
      </p:sp>
      <p:graphicFrame>
        <p:nvGraphicFramePr>
          <p:cNvPr id="4" name="Segnaposto contenuto 3">
            <a:extLst>
              <a:ext uri="{FF2B5EF4-FFF2-40B4-BE49-F238E27FC236}">
                <a16:creationId xmlns:a16="http://schemas.microsoft.com/office/drawing/2014/main" id="{D1F26D41-2FA7-EC44-B01F-F4BB638ED3D4}"/>
              </a:ext>
            </a:extLst>
          </p:cNvPr>
          <p:cNvGraphicFramePr>
            <a:graphicFrameLocks noGrp="1"/>
          </p:cNvGraphicFramePr>
          <p:nvPr>
            <p:ph idx="1"/>
            <p:extLst>
              <p:ext uri="{D42A27DB-BD31-4B8C-83A1-F6EECF244321}">
                <p14:modId xmlns:p14="http://schemas.microsoft.com/office/powerpoint/2010/main" val="1723985939"/>
              </p:ext>
            </p:extLst>
          </p:nvPr>
        </p:nvGraphicFramePr>
        <p:xfrm>
          <a:off x="989541" y="1728227"/>
          <a:ext cx="8596312" cy="3881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asellaDiTesto 4">
            <a:extLst>
              <a:ext uri="{FF2B5EF4-FFF2-40B4-BE49-F238E27FC236}">
                <a16:creationId xmlns:a16="http://schemas.microsoft.com/office/drawing/2014/main" id="{1D27D6AD-F1D7-9449-8F56-AC2A1B979C78}"/>
              </a:ext>
            </a:extLst>
          </p:cNvPr>
          <p:cNvSpPr txBox="1"/>
          <p:nvPr/>
        </p:nvSpPr>
        <p:spPr>
          <a:xfrm>
            <a:off x="7186171" y="3559837"/>
            <a:ext cx="3183267" cy="707886"/>
          </a:xfrm>
          <a:prstGeom prst="rect">
            <a:avLst/>
          </a:prstGeom>
          <a:solidFill>
            <a:schemeClr val="accent4">
              <a:lumMod val="40000"/>
              <a:lumOff val="60000"/>
            </a:schemeClr>
          </a:solidFill>
          <a:ln>
            <a:solidFill>
              <a:schemeClr val="accent1"/>
            </a:solidFill>
          </a:ln>
        </p:spPr>
        <p:txBody>
          <a:bodyPr wrap="square" rtlCol="0">
            <a:spAutoFit/>
          </a:bodyPr>
          <a:lstStyle/>
          <a:p>
            <a:r>
              <a:rPr lang="en-GB" sz="2000" b="1" dirty="0" err="1"/>
              <a:t>Sono</a:t>
            </a:r>
            <a:r>
              <a:rPr lang="en-GB" sz="2000" b="1" dirty="0"/>
              <a:t> </a:t>
            </a:r>
            <a:r>
              <a:rPr lang="en-GB" sz="2000" b="1" dirty="0" err="1"/>
              <a:t>fondamentali</a:t>
            </a:r>
            <a:r>
              <a:rPr lang="en-GB" sz="2000" b="1" dirty="0"/>
              <a:t> per lo </a:t>
            </a:r>
            <a:r>
              <a:rPr lang="en-GB" sz="2000" b="1" dirty="0" err="1"/>
              <a:t>sviluppo</a:t>
            </a:r>
            <a:r>
              <a:rPr lang="en-GB" sz="2000" b="1" dirty="0"/>
              <a:t> </a:t>
            </a:r>
            <a:r>
              <a:rPr lang="en-GB" sz="2000" b="1" dirty="0" err="1"/>
              <a:t>della</a:t>
            </a:r>
            <a:r>
              <a:rPr lang="en-GB" sz="2000" b="1" dirty="0"/>
              <a:t> </a:t>
            </a:r>
            <a:r>
              <a:rPr lang="en-GB" sz="2000" b="1" dirty="0" err="1"/>
              <a:t>società</a:t>
            </a:r>
            <a:endParaRPr lang="en-GB" sz="2000" b="1" dirty="0"/>
          </a:p>
        </p:txBody>
      </p:sp>
      <p:cxnSp>
        <p:nvCxnSpPr>
          <p:cNvPr id="11" name="Connettore 2 10">
            <a:extLst>
              <a:ext uri="{FF2B5EF4-FFF2-40B4-BE49-F238E27FC236}">
                <a16:creationId xmlns:a16="http://schemas.microsoft.com/office/drawing/2014/main" id="{9992BCEB-28C2-EF4B-98C6-B156C84B3EEC}"/>
              </a:ext>
            </a:extLst>
          </p:cNvPr>
          <p:cNvCxnSpPr>
            <a:cxnSpLocks/>
          </p:cNvCxnSpPr>
          <p:nvPr/>
        </p:nvCxnSpPr>
        <p:spPr>
          <a:xfrm flipV="1">
            <a:off x="5642908" y="4518908"/>
            <a:ext cx="1543263" cy="4264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4">
            <a:extLst>
              <a:ext uri="{FF2B5EF4-FFF2-40B4-BE49-F238E27FC236}">
                <a16:creationId xmlns:a16="http://schemas.microsoft.com/office/drawing/2014/main" id="{9D24DE22-DED8-7C4F-9023-46230A56DF14}"/>
              </a:ext>
            </a:extLst>
          </p:cNvPr>
          <p:cNvCxnSpPr>
            <a:cxnSpLocks/>
          </p:cNvCxnSpPr>
          <p:nvPr/>
        </p:nvCxnSpPr>
        <p:spPr>
          <a:xfrm>
            <a:off x="6674667" y="2802252"/>
            <a:ext cx="599496" cy="5453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itolo 1">
            <a:extLst>
              <a:ext uri="{FF2B5EF4-FFF2-40B4-BE49-F238E27FC236}">
                <a16:creationId xmlns:a16="http://schemas.microsoft.com/office/drawing/2014/main" id="{CF64B7A4-7C12-1D48-AB2C-7E8B7E5E1B2C}"/>
              </a:ext>
            </a:extLst>
          </p:cNvPr>
          <p:cNvSpPr txBox="1">
            <a:spLocks/>
          </p:cNvSpPr>
          <p:nvPr/>
        </p:nvSpPr>
        <p:spPr>
          <a:xfrm>
            <a:off x="189344" y="388604"/>
            <a:ext cx="2624445" cy="1354918"/>
          </a:xfrm>
          <a:prstGeom prst="rect">
            <a:avLst/>
          </a:prstGeom>
          <a:solidFill>
            <a:schemeClr val="accent4">
              <a:lumMod val="40000"/>
              <a:lumOff val="60000"/>
            </a:schemeClr>
          </a:solidFill>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1800" dirty="0" err="1">
                <a:solidFill>
                  <a:srgbClr val="002060"/>
                </a:solidFill>
              </a:rPr>
              <a:t>Attraverso</a:t>
            </a:r>
            <a:r>
              <a:rPr lang="en-GB" sz="1800" dirty="0">
                <a:solidFill>
                  <a:srgbClr val="002060"/>
                </a:solidFill>
              </a:rPr>
              <a:t> le </a:t>
            </a:r>
            <a:r>
              <a:rPr lang="en-GB" sz="1800" dirty="0" err="1">
                <a:solidFill>
                  <a:srgbClr val="002060"/>
                </a:solidFill>
              </a:rPr>
              <a:t>attività</a:t>
            </a:r>
            <a:r>
              <a:rPr lang="en-GB" sz="1800" dirty="0">
                <a:solidFill>
                  <a:srgbClr val="002060"/>
                </a:solidFill>
              </a:rPr>
              <a:t> di </a:t>
            </a:r>
            <a:r>
              <a:rPr lang="en-GB" sz="1800" b="1" dirty="0">
                <a:solidFill>
                  <a:srgbClr val="002060"/>
                </a:solidFill>
              </a:rPr>
              <a:t>outreach</a:t>
            </a:r>
            <a:r>
              <a:rPr lang="en-GB" sz="1800" dirty="0">
                <a:solidFill>
                  <a:srgbClr val="002060"/>
                </a:solidFill>
              </a:rPr>
              <a:t> </a:t>
            </a:r>
            <a:r>
              <a:rPr lang="en-GB" sz="1800" dirty="0" err="1">
                <a:solidFill>
                  <a:srgbClr val="002060"/>
                </a:solidFill>
              </a:rPr>
              <a:t>abbiamo</a:t>
            </a:r>
            <a:r>
              <a:rPr lang="en-GB" sz="1800" dirty="0">
                <a:solidFill>
                  <a:srgbClr val="002060"/>
                </a:solidFill>
              </a:rPr>
              <a:t> a </a:t>
            </a:r>
            <a:r>
              <a:rPr lang="en-GB" sz="1800" dirty="0" err="1">
                <a:solidFill>
                  <a:srgbClr val="002060"/>
                </a:solidFill>
              </a:rPr>
              <a:t>disposizione</a:t>
            </a:r>
            <a:r>
              <a:rPr lang="en-GB" sz="1800" dirty="0">
                <a:solidFill>
                  <a:srgbClr val="002060"/>
                </a:solidFill>
              </a:rPr>
              <a:t> </a:t>
            </a:r>
            <a:r>
              <a:rPr lang="en-GB" sz="1800" b="1" dirty="0">
                <a:solidFill>
                  <a:srgbClr val="002060"/>
                </a:solidFill>
              </a:rPr>
              <a:t>un </a:t>
            </a:r>
            <a:r>
              <a:rPr lang="en-GB" sz="1800" b="1" dirty="0" err="1">
                <a:solidFill>
                  <a:srgbClr val="002060"/>
                </a:solidFill>
              </a:rPr>
              <a:t>grande</a:t>
            </a:r>
            <a:r>
              <a:rPr lang="en-GB" sz="1800" b="1" dirty="0">
                <a:solidFill>
                  <a:srgbClr val="002060"/>
                </a:solidFill>
              </a:rPr>
              <a:t> </a:t>
            </a:r>
            <a:r>
              <a:rPr lang="en-GB" sz="1800" b="1" dirty="0" err="1">
                <a:solidFill>
                  <a:srgbClr val="002060"/>
                </a:solidFill>
              </a:rPr>
              <a:t>potenziale</a:t>
            </a:r>
            <a:r>
              <a:rPr lang="en-GB" sz="1800" b="1" dirty="0">
                <a:solidFill>
                  <a:srgbClr val="002060"/>
                </a:solidFill>
              </a:rPr>
              <a:t> di </a:t>
            </a:r>
            <a:r>
              <a:rPr lang="en-GB" sz="1800" b="1" dirty="0" err="1">
                <a:solidFill>
                  <a:srgbClr val="002060"/>
                </a:solidFill>
              </a:rPr>
              <a:t>cambiamento</a:t>
            </a:r>
            <a:endParaRPr lang="en-GB" sz="1800" b="1" dirty="0">
              <a:solidFill>
                <a:srgbClr val="002060"/>
              </a:solidFill>
            </a:endParaRPr>
          </a:p>
        </p:txBody>
      </p:sp>
      <p:cxnSp>
        <p:nvCxnSpPr>
          <p:cNvPr id="21" name="Connettore 2 20">
            <a:extLst>
              <a:ext uri="{FF2B5EF4-FFF2-40B4-BE49-F238E27FC236}">
                <a16:creationId xmlns:a16="http://schemas.microsoft.com/office/drawing/2014/main" id="{B89E97B7-77BA-C247-B4CF-53746647ED43}"/>
              </a:ext>
            </a:extLst>
          </p:cNvPr>
          <p:cNvCxnSpPr>
            <a:cxnSpLocks/>
          </p:cNvCxnSpPr>
          <p:nvPr/>
        </p:nvCxnSpPr>
        <p:spPr>
          <a:xfrm flipH="1">
            <a:off x="552328" y="1787785"/>
            <a:ext cx="244506" cy="686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itolo 1">
            <a:extLst>
              <a:ext uri="{FF2B5EF4-FFF2-40B4-BE49-F238E27FC236}">
                <a16:creationId xmlns:a16="http://schemas.microsoft.com/office/drawing/2014/main" id="{3C4DC131-D640-3444-ADD4-778501C5FC06}"/>
              </a:ext>
            </a:extLst>
          </p:cNvPr>
          <p:cNvSpPr txBox="1">
            <a:spLocks/>
          </p:cNvSpPr>
          <p:nvPr/>
        </p:nvSpPr>
        <p:spPr>
          <a:xfrm>
            <a:off x="46467" y="2557490"/>
            <a:ext cx="1500734" cy="493924"/>
          </a:xfrm>
          <a:prstGeom prst="rect">
            <a:avLst/>
          </a:prstGeom>
          <a:noFill/>
          <a:ln>
            <a:solidFill>
              <a:schemeClr val="accent1"/>
            </a:solidFill>
          </a:ln>
        </p:spPr>
        <p:txBody>
          <a:bodyPr vert="horz" lIns="91440" tIns="45720" rIns="91440" bIns="45720" rtlCol="0" anchor="t">
            <a:normAutofit fontScale="77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000" dirty="0">
                <a:solidFill>
                  <a:srgbClr val="002060"/>
                </a:solidFill>
              </a:rPr>
              <a:t>Verso chi </a:t>
            </a:r>
            <a:r>
              <a:rPr lang="en-GB" sz="2000" dirty="0" err="1">
                <a:solidFill>
                  <a:srgbClr val="002060"/>
                </a:solidFill>
              </a:rPr>
              <a:t>studia</a:t>
            </a:r>
            <a:endParaRPr lang="en-GB" sz="2000" dirty="0">
              <a:solidFill>
                <a:srgbClr val="002060"/>
              </a:solidFill>
            </a:endParaRPr>
          </a:p>
        </p:txBody>
      </p:sp>
      <p:cxnSp>
        <p:nvCxnSpPr>
          <p:cNvPr id="23" name="Connettore 2 22">
            <a:extLst>
              <a:ext uri="{FF2B5EF4-FFF2-40B4-BE49-F238E27FC236}">
                <a16:creationId xmlns:a16="http://schemas.microsoft.com/office/drawing/2014/main" id="{2454A534-9756-9442-8451-9802FFC6004F}"/>
              </a:ext>
            </a:extLst>
          </p:cNvPr>
          <p:cNvCxnSpPr>
            <a:cxnSpLocks/>
          </p:cNvCxnSpPr>
          <p:nvPr/>
        </p:nvCxnSpPr>
        <p:spPr>
          <a:xfrm flipH="1">
            <a:off x="1647343" y="1734929"/>
            <a:ext cx="269958" cy="14595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itolo 1">
            <a:extLst>
              <a:ext uri="{FF2B5EF4-FFF2-40B4-BE49-F238E27FC236}">
                <a16:creationId xmlns:a16="http://schemas.microsoft.com/office/drawing/2014/main" id="{E06AEC8D-8867-184C-A408-63C315A84B97}"/>
              </a:ext>
            </a:extLst>
          </p:cNvPr>
          <p:cNvSpPr txBox="1">
            <a:spLocks/>
          </p:cNvSpPr>
          <p:nvPr/>
        </p:nvSpPr>
        <p:spPr>
          <a:xfrm>
            <a:off x="1048330" y="3240177"/>
            <a:ext cx="1846634" cy="417423"/>
          </a:xfrm>
          <a:prstGeom prst="rect">
            <a:avLst/>
          </a:prstGeom>
          <a:noFill/>
          <a:ln>
            <a:solidFill>
              <a:schemeClr val="accent1"/>
            </a:solidFill>
          </a:ln>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1600" dirty="0">
                <a:solidFill>
                  <a:srgbClr val="002060"/>
                </a:solidFill>
              </a:rPr>
              <a:t>Verso chi </a:t>
            </a:r>
            <a:r>
              <a:rPr lang="en-GB" sz="1600" dirty="0" err="1">
                <a:solidFill>
                  <a:srgbClr val="002060"/>
                </a:solidFill>
              </a:rPr>
              <a:t>insegna</a:t>
            </a:r>
            <a:endParaRPr lang="en-GB" sz="1600" dirty="0">
              <a:solidFill>
                <a:srgbClr val="002060"/>
              </a:solidFill>
            </a:endParaRPr>
          </a:p>
        </p:txBody>
      </p:sp>
      <p:sp>
        <p:nvSpPr>
          <p:cNvPr id="12" name="Titolo 1">
            <a:extLst>
              <a:ext uri="{FF2B5EF4-FFF2-40B4-BE49-F238E27FC236}">
                <a16:creationId xmlns:a16="http://schemas.microsoft.com/office/drawing/2014/main" id="{52DF6012-4609-0B4A-BF73-CC5E28428E70}"/>
              </a:ext>
            </a:extLst>
          </p:cNvPr>
          <p:cNvSpPr txBox="1">
            <a:spLocks/>
          </p:cNvSpPr>
          <p:nvPr/>
        </p:nvSpPr>
        <p:spPr>
          <a:xfrm>
            <a:off x="3450178" y="727197"/>
            <a:ext cx="1810444" cy="446847"/>
          </a:xfrm>
          <a:prstGeom prst="rect">
            <a:avLst/>
          </a:prstGeom>
          <a:noFill/>
          <a:ln>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1600" dirty="0">
                <a:solidFill>
                  <a:srgbClr val="002060"/>
                </a:solidFill>
              </a:rPr>
              <a:t>Verso </a:t>
            </a:r>
            <a:r>
              <a:rPr lang="en-GB" sz="1600" dirty="0" err="1">
                <a:solidFill>
                  <a:srgbClr val="002060"/>
                </a:solidFill>
              </a:rPr>
              <a:t>noi</a:t>
            </a:r>
            <a:r>
              <a:rPr lang="en-GB" sz="1600" dirty="0">
                <a:solidFill>
                  <a:srgbClr val="002060"/>
                </a:solidFill>
              </a:rPr>
              <a:t> </a:t>
            </a:r>
            <a:r>
              <a:rPr lang="en-GB" sz="1600" dirty="0" err="1">
                <a:solidFill>
                  <a:srgbClr val="002060"/>
                </a:solidFill>
              </a:rPr>
              <a:t>stesse</a:t>
            </a:r>
            <a:r>
              <a:rPr lang="en-GB" sz="1600" dirty="0">
                <a:solidFill>
                  <a:srgbClr val="002060"/>
                </a:solidFill>
              </a:rPr>
              <a:t>/i</a:t>
            </a:r>
          </a:p>
        </p:txBody>
      </p:sp>
      <p:cxnSp>
        <p:nvCxnSpPr>
          <p:cNvPr id="13" name="Connettore 2 12">
            <a:extLst>
              <a:ext uri="{FF2B5EF4-FFF2-40B4-BE49-F238E27FC236}">
                <a16:creationId xmlns:a16="http://schemas.microsoft.com/office/drawing/2014/main" id="{D99D4A9D-60A4-1040-ACA3-637022491309}"/>
              </a:ext>
            </a:extLst>
          </p:cNvPr>
          <p:cNvCxnSpPr>
            <a:cxnSpLocks/>
            <a:endCxn id="12" idx="1"/>
          </p:cNvCxnSpPr>
          <p:nvPr/>
        </p:nvCxnSpPr>
        <p:spPr>
          <a:xfrm flipV="1">
            <a:off x="2894964" y="950621"/>
            <a:ext cx="555214" cy="1154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ettangolo 2">
            <a:extLst>
              <a:ext uri="{FF2B5EF4-FFF2-40B4-BE49-F238E27FC236}">
                <a16:creationId xmlns:a16="http://schemas.microsoft.com/office/drawing/2014/main" id="{097294C2-6571-5143-B202-C6CEB4DB62CD}"/>
              </a:ext>
            </a:extLst>
          </p:cNvPr>
          <p:cNvSpPr/>
          <p:nvPr/>
        </p:nvSpPr>
        <p:spPr>
          <a:xfrm>
            <a:off x="277011" y="4277372"/>
            <a:ext cx="2895560" cy="2308324"/>
          </a:xfrm>
          <a:prstGeom prst="rect">
            <a:avLst/>
          </a:prstGeom>
          <a:ln>
            <a:solidFill>
              <a:schemeClr val="accent1"/>
            </a:solidFill>
          </a:ln>
        </p:spPr>
        <p:txBody>
          <a:bodyPr wrap="square">
            <a:spAutoFit/>
          </a:bodyPr>
          <a:lstStyle/>
          <a:p>
            <a:r>
              <a:rPr lang="it-IT" dirty="0"/>
              <a:t>Noi possiamo essere dei modelli per le giovani generazioni, per portarli verso la ricerca, le scienze….ma come li portiamo? Cosa gli raccontiamo? Che modello promuoviamo ?</a:t>
            </a:r>
          </a:p>
        </p:txBody>
      </p:sp>
      <p:sp>
        <p:nvSpPr>
          <p:cNvPr id="16" name="Titolo 1">
            <a:extLst>
              <a:ext uri="{FF2B5EF4-FFF2-40B4-BE49-F238E27FC236}">
                <a16:creationId xmlns:a16="http://schemas.microsoft.com/office/drawing/2014/main" id="{D41CE29D-970C-9D4F-9044-B309A3334B6E}"/>
              </a:ext>
            </a:extLst>
          </p:cNvPr>
          <p:cNvSpPr txBox="1">
            <a:spLocks/>
          </p:cNvSpPr>
          <p:nvPr/>
        </p:nvSpPr>
        <p:spPr>
          <a:xfrm>
            <a:off x="5835359" y="5270071"/>
            <a:ext cx="6356641" cy="1514861"/>
          </a:xfrm>
          <a:prstGeom prst="rect">
            <a:avLst/>
          </a:prstGeom>
          <a:solidFill>
            <a:schemeClr val="accent4">
              <a:lumMod val="40000"/>
              <a:lumOff val="60000"/>
            </a:schemeClr>
          </a:solidFill>
        </p:spPr>
        <p:txBody>
          <a:bodyPr vert="horz" lIns="91440" tIns="45720" rIns="91440" bIns="45720" rtlCol="0" anchor="t">
            <a:normAutofit fontScale="975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1700" dirty="0">
                <a:solidFill>
                  <a:srgbClr val="002060"/>
                </a:solidFill>
              </a:rPr>
              <a:t>Uno </a:t>
            </a:r>
            <a:r>
              <a:rPr lang="en-GB" sz="1700" dirty="0" err="1">
                <a:solidFill>
                  <a:srgbClr val="002060"/>
                </a:solidFill>
              </a:rPr>
              <a:t>dei</a:t>
            </a:r>
            <a:r>
              <a:rPr lang="en-GB" sz="1700" dirty="0">
                <a:solidFill>
                  <a:srgbClr val="002060"/>
                </a:solidFill>
              </a:rPr>
              <a:t> 17 </a:t>
            </a:r>
            <a:r>
              <a:rPr lang="en-GB" sz="1700" dirty="0" err="1">
                <a:solidFill>
                  <a:srgbClr val="002060"/>
                </a:solidFill>
              </a:rPr>
              <a:t>obiettivi</a:t>
            </a:r>
            <a:r>
              <a:rPr lang="en-GB" sz="1700" dirty="0">
                <a:solidFill>
                  <a:srgbClr val="002060"/>
                </a:solidFill>
              </a:rPr>
              <a:t> </a:t>
            </a:r>
            <a:r>
              <a:rPr lang="en-GB" sz="1700" dirty="0" err="1">
                <a:solidFill>
                  <a:srgbClr val="002060"/>
                </a:solidFill>
              </a:rPr>
              <a:t>dell’Agenda</a:t>
            </a:r>
            <a:r>
              <a:rPr lang="en-GB" sz="1700" dirty="0">
                <a:solidFill>
                  <a:srgbClr val="002060"/>
                </a:solidFill>
              </a:rPr>
              <a:t> 2030 per lo </a:t>
            </a:r>
            <a:r>
              <a:rPr lang="en-GB" sz="1700" dirty="0" err="1">
                <a:solidFill>
                  <a:srgbClr val="002060"/>
                </a:solidFill>
              </a:rPr>
              <a:t>sviluppo</a:t>
            </a:r>
            <a:r>
              <a:rPr lang="en-GB" sz="1700" dirty="0">
                <a:solidFill>
                  <a:srgbClr val="002060"/>
                </a:solidFill>
              </a:rPr>
              <a:t> </a:t>
            </a:r>
            <a:r>
              <a:rPr lang="en-GB" sz="1700" dirty="0" err="1">
                <a:solidFill>
                  <a:srgbClr val="002060"/>
                </a:solidFill>
              </a:rPr>
              <a:t>sostenibile</a:t>
            </a:r>
            <a:r>
              <a:rPr lang="en-GB" sz="1700" dirty="0">
                <a:solidFill>
                  <a:srgbClr val="002060"/>
                </a:solidFill>
              </a:rPr>
              <a:t> </a:t>
            </a:r>
            <a:r>
              <a:rPr lang="en-GB" sz="1700" dirty="0" err="1">
                <a:solidFill>
                  <a:srgbClr val="002060"/>
                </a:solidFill>
              </a:rPr>
              <a:t>delle</a:t>
            </a:r>
            <a:r>
              <a:rPr lang="en-GB" sz="1700" dirty="0">
                <a:solidFill>
                  <a:srgbClr val="002060"/>
                </a:solidFill>
              </a:rPr>
              <a:t> UN</a:t>
            </a:r>
          </a:p>
          <a:p>
            <a:r>
              <a:rPr lang="en-GB" sz="1700" dirty="0">
                <a:solidFill>
                  <a:srgbClr val="002060"/>
                </a:solidFill>
              </a:rPr>
              <a:t>Horizon Europe 2020 e </a:t>
            </a:r>
            <a:r>
              <a:rPr lang="en-GB" sz="1700" dirty="0" err="1">
                <a:solidFill>
                  <a:srgbClr val="002060"/>
                </a:solidFill>
              </a:rPr>
              <a:t>Scienza</a:t>
            </a:r>
            <a:r>
              <a:rPr lang="en-GB" sz="1700" dirty="0">
                <a:solidFill>
                  <a:srgbClr val="002060"/>
                </a:solidFill>
              </a:rPr>
              <a:t> di </a:t>
            </a:r>
            <a:r>
              <a:rPr lang="en-GB" sz="1700" dirty="0" err="1">
                <a:solidFill>
                  <a:srgbClr val="002060"/>
                </a:solidFill>
              </a:rPr>
              <a:t>Eccellenza</a:t>
            </a:r>
            <a:r>
              <a:rPr lang="en-GB" sz="1700" dirty="0">
                <a:solidFill>
                  <a:srgbClr val="002060"/>
                </a:solidFill>
              </a:rPr>
              <a:t> per </a:t>
            </a:r>
            <a:r>
              <a:rPr lang="en-GB" sz="1700" dirty="0" err="1">
                <a:solidFill>
                  <a:srgbClr val="002060"/>
                </a:solidFill>
              </a:rPr>
              <a:t>affrontare</a:t>
            </a:r>
            <a:r>
              <a:rPr lang="en-GB" sz="1700" dirty="0">
                <a:solidFill>
                  <a:srgbClr val="002060"/>
                </a:solidFill>
              </a:rPr>
              <a:t> le </a:t>
            </a:r>
            <a:r>
              <a:rPr lang="en-GB" sz="1700" dirty="0" err="1">
                <a:solidFill>
                  <a:srgbClr val="002060"/>
                </a:solidFill>
              </a:rPr>
              <a:t>grandi</a:t>
            </a:r>
            <a:r>
              <a:rPr lang="en-GB" sz="1700" dirty="0">
                <a:solidFill>
                  <a:srgbClr val="002060"/>
                </a:solidFill>
              </a:rPr>
              <a:t> </a:t>
            </a:r>
            <a:r>
              <a:rPr lang="en-GB" sz="1700" dirty="0" err="1">
                <a:solidFill>
                  <a:srgbClr val="002060"/>
                </a:solidFill>
              </a:rPr>
              <a:t>sfide</a:t>
            </a:r>
            <a:r>
              <a:rPr lang="en-GB" sz="1700" dirty="0">
                <a:solidFill>
                  <a:srgbClr val="002060"/>
                </a:solidFill>
              </a:rPr>
              <a:t> </a:t>
            </a:r>
            <a:r>
              <a:rPr lang="en-GB" sz="1700" dirty="0" err="1">
                <a:solidFill>
                  <a:srgbClr val="002060"/>
                </a:solidFill>
              </a:rPr>
              <a:t>sociali</a:t>
            </a:r>
            <a:endParaRPr lang="en-GB" sz="1700" dirty="0">
              <a:solidFill>
                <a:srgbClr val="002060"/>
              </a:solidFill>
            </a:endParaRPr>
          </a:p>
          <a:p>
            <a:r>
              <a:rPr lang="en-GB" sz="1700" dirty="0" err="1">
                <a:solidFill>
                  <a:srgbClr val="002060"/>
                </a:solidFill>
              </a:rPr>
              <a:t>L’articolo</a:t>
            </a:r>
            <a:r>
              <a:rPr lang="en-GB" sz="1700" dirty="0">
                <a:solidFill>
                  <a:srgbClr val="002060"/>
                </a:solidFill>
              </a:rPr>
              <a:t> 3, comma 2 </a:t>
            </a:r>
            <a:r>
              <a:rPr lang="en-GB" sz="1700" dirty="0" err="1">
                <a:solidFill>
                  <a:srgbClr val="002060"/>
                </a:solidFill>
              </a:rPr>
              <a:t>della</a:t>
            </a:r>
            <a:r>
              <a:rPr lang="en-GB" sz="1700" dirty="0">
                <a:solidFill>
                  <a:srgbClr val="002060"/>
                </a:solidFill>
              </a:rPr>
              <a:t> </a:t>
            </a:r>
            <a:r>
              <a:rPr lang="en-GB" sz="1700" dirty="0" err="1">
                <a:solidFill>
                  <a:srgbClr val="002060"/>
                </a:solidFill>
              </a:rPr>
              <a:t>Costituzione</a:t>
            </a:r>
            <a:r>
              <a:rPr lang="en-GB" sz="1700" dirty="0">
                <a:solidFill>
                  <a:srgbClr val="002060"/>
                </a:solidFill>
              </a:rPr>
              <a:t> </a:t>
            </a:r>
            <a:r>
              <a:rPr lang="en-GB" sz="1700" dirty="0" err="1">
                <a:solidFill>
                  <a:srgbClr val="002060"/>
                </a:solidFill>
              </a:rPr>
              <a:t>Italiana</a:t>
            </a:r>
            <a:r>
              <a:rPr lang="en-GB" sz="1700" dirty="0">
                <a:solidFill>
                  <a:srgbClr val="002060"/>
                </a:solidFill>
              </a:rPr>
              <a:t>: da </a:t>
            </a:r>
            <a:r>
              <a:rPr lang="en-GB" sz="1700" dirty="0" err="1">
                <a:solidFill>
                  <a:srgbClr val="002060"/>
                </a:solidFill>
              </a:rPr>
              <a:t>uguaglianza</a:t>
            </a:r>
            <a:r>
              <a:rPr lang="en-GB" sz="1700" dirty="0">
                <a:solidFill>
                  <a:srgbClr val="002060"/>
                </a:solidFill>
              </a:rPr>
              <a:t> </a:t>
            </a:r>
            <a:r>
              <a:rPr lang="en-GB" sz="1700" dirty="0" err="1">
                <a:solidFill>
                  <a:srgbClr val="002060"/>
                </a:solidFill>
              </a:rPr>
              <a:t>formale</a:t>
            </a:r>
            <a:r>
              <a:rPr lang="en-GB" sz="1700" dirty="0">
                <a:solidFill>
                  <a:srgbClr val="002060"/>
                </a:solidFill>
              </a:rPr>
              <a:t> a </a:t>
            </a:r>
            <a:r>
              <a:rPr lang="en-GB" sz="1700" dirty="0" err="1">
                <a:solidFill>
                  <a:srgbClr val="002060"/>
                </a:solidFill>
              </a:rPr>
              <a:t>uguaglianza</a:t>
            </a:r>
            <a:r>
              <a:rPr lang="en-GB" sz="1700" dirty="0">
                <a:solidFill>
                  <a:srgbClr val="002060"/>
                </a:solidFill>
              </a:rPr>
              <a:t> </a:t>
            </a:r>
            <a:r>
              <a:rPr lang="en-GB" sz="1700" dirty="0" err="1">
                <a:solidFill>
                  <a:srgbClr val="002060"/>
                </a:solidFill>
              </a:rPr>
              <a:t>sostanziale</a:t>
            </a:r>
            <a:endParaRPr lang="en-GB" sz="1700" dirty="0">
              <a:solidFill>
                <a:srgbClr val="002060"/>
              </a:solidFill>
            </a:endParaRPr>
          </a:p>
        </p:txBody>
      </p:sp>
      <p:sp>
        <p:nvSpPr>
          <p:cNvPr id="8" name="Segnaposto numero diapositiva 7">
            <a:extLst>
              <a:ext uri="{FF2B5EF4-FFF2-40B4-BE49-F238E27FC236}">
                <a16:creationId xmlns:a16="http://schemas.microsoft.com/office/drawing/2014/main" id="{45CBB1BB-7366-D54F-8B6B-22287F0799B3}"/>
              </a:ext>
            </a:extLst>
          </p:cNvPr>
          <p:cNvSpPr>
            <a:spLocks noGrp="1"/>
          </p:cNvSpPr>
          <p:nvPr>
            <p:ph type="sldNum" sz="quarter" idx="12"/>
          </p:nvPr>
        </p:nvSpPr>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2431612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2A532F-1F1B-3446-8343-A49DF9C3B6EA}"/>
              </a:ext>
            </a:extLst>
          </p:cNvPr>
          <p:cNvSpPr>
            <a:spLocks noGrp="1"/>
          </p:cNvSpPr>
          <p:nvPr>
            <p:ph type="title"/>
          </p:nvPr>
        </p:nvSpPr>
        <p:spPr>
          <a:xfrm>
            <a:off x="148281" y="156238"/>
            <a:ext cx="9422284" cy="660400"/>
          </a:xfrm>
          <a:solidFill>
            <a:schemeClr val="accent1">
              <a:lumMod val="40000"/>
              <a:lumOff val="60000"/>
            </a:schemeClr>
          </a:solidFill>
        </p:spPr>
        <p:txBody>
          <a:bodyPr/>
          <a:lstStyle/>
          <a:p>
            <a:r>
              <a:rPr lang="en-GB" dirty="0" err="1">
                <a:solidFill>
                  <a:schemeClr val="tx1"/>
                </a:solidFill>
              </a:rPr>
              <a:t>Differenze</a:t>
            </a:r>
            <a:r>
              <a:rPr lang="en-GB" dirty="0">
                <a:solidFill>
                  <a:schemeClr val="tx1"/>
                </a:solidFill>
              </a:rPr>
              <a:t> </a:t>
            </a:r>
            <a:r>
              <a:rPr lang="en-GB" dirty="0" err="1">
                <a:solidFill>
                  <a:schemeClr val="tx1"/>
                </a:solidFill>
              </a:rPr>
              <a:t>fra</a:t>
            </a:r>
            <a:r>
              <a:rPr lang="en-GB" dirty="0">
                <a:solidFill>
                  <a:schemeClr val="tx1"/>
                </a:solidFill>
              </a:rPr>
              <a:t> </a:t>
            </a:r>
            <a:r>
              <a:rPr lang="en-GB" dirty="0" err="1">
                <a:solidFill>
                  <a:schemeClr val="tx1"/>
                </a:solidFill>
              </a:rPr>
              <a:t>Sesso</a:t>
            </a:r>
            <a:r>
              <a:rPr lang="en-GB" dirty="0">
                <a:solidFill>
                  <a:schemeClr val="tx1"/>
                </a:solidFill>
              </a:rPr>
              <a:t> e </a:t>
            </a:r>
            <a:r>
              <a:rPr lang="en-GB" dirty="0" err="1">
                <a:solidFill>
                  <a:schemeClr val="tx1"/>
                </a:solidFill>
              </a:rPr>
              <a:t>Genere</a:t>
            </a:r>
            <a:endParaRPr lang="en-GB" dirty="0">
              <a:solidFill>
                <a:schemeClr val="tx1"/>
              </a:solidFill>
            </a:endParaRPr>
          </a:p>
        </p:txBody>
      </p:sp>
      <p:sp>
        <p:nvSpPr>
          <p:cNvPr id="4" name="Segnaposto numero diapositiva 3">
            <a:extLst>
              <a:ext uri="{FF2B5EF4-FFF2-40B4-BE49-F238E27FC236}">
                <a16:creationId xmlns:a16="http://schemas.microsoft.com/office/drawing/2014/main" id="{C55A81FD-B2BC-424B-A86C-9C909C64F37E}"/>
              </a:ext>
            </a:extLst>
          </p:cNvPr>
          <p:cNvSpPr>
            <a:spLocks noGrp="1"/>
          </p:cNvSpPr>
          <p:nvPr>
            <p:ph type="sldNum" sz="quarter" idx="12"/>
          </p:nvPr>
        </p:nvSpPr>
        <p:spPr/>
        <p:txBody>
          <a:bodyPr/>
          <a:lstStyle/>
          <a:p>
            <a:fld id="{D57F1E4F-1CFF-5643-939E-217C01CDF565}" type="slidenum">
              <a:rPr lang="en-US" smtClean="0"/>
              <a:pPr/>
              <a:t>5</a:t>
            </a:fld>
            <a:endParaRPr lang="en-US" dirty="0"/>
          </a:p>
        </p:txBody>
      </p:sp>
      <p:sp>
        <p:nvSpPr>
          <p:cNvPr id="5" name="Rettangolo 4">
            <a:extLst>
              <a:ext uri="{FF2B5EF4-FFF2-40B4-BE49-F238E27FC236}">
                <a16:creationId xmlns:a16="http://schemas.microsoft.com/office/drawing/2014/main" id="{99081770-AA15-3043-B54B-641F390A766A}"/>
              </a:ext>
            </a:extLst>
          </p:cNvPr>
          <p:cNvSpPr/>
          <p:nvPr/>
        </p:nvSpPr>
        <p:spPr>
          <a:xfrm>
            <a:off x="304800" y="1046369"/>
            <a:ext cx="3389870" cy="5078313"/>
          </a:xfrm>
          <a:prstGeom prst="rect">
            <a:avLst/>
          </a:prstGeom>
        </p:spPr>
        <p:txBody>
          <a:bodyPr wrap="square">
            <a:spAutoFit/>
          </a:bodyPr>
          <a:lstStyle/>
          <a:p>
            <a:r>
              <a:rPr lang="it-IT" b="1" dirty="0"/>
              <a:t>Sesso</a:t>
            </a:r>
            <a:br>
              <a:rPr lang="it-IT" dirty="0"/>
            </a:br>
            <a:r>
              <a:rPr lang="it-IT" dirty="0"/>
              <a:t>Il sesso si riferisce alla biologia, all’anatomia.</a:t>
            </a:r>
          </a:p>
          <a:p>
            <a:r>
              <a:rPr lang="it-IT" dirty="0"/>
              <a:t>Si riferisce agli attributi biologici, ai caratteri anatomici, morfologici, fisiologici che determinano e distinguono, tra gli individui di una stessa specie animale o vegetale, i maschi dalle femmine, dagli intersessuali (o ermafroditi).</a:t>
            </a:r>
            <a:r>
              <a:rPr lang="en-GB" dirty="0"/>
              <a:t> </a:t>
            </a:r>
          </a:p>
          <a:p>
            <a:r>
              <a:rPr lang="en-GB" dirty="0"/>
              <a:t>Le </a:t>
            </a:r>
            <a:r>
              <a:rPr lang="en-GB" dirty="0" err="1"/>
              <a:t>differenze</a:t>
            </a:r>
            <a:r>
              <a:rPr lang="en-GB" dirty="0"/>
              <a:t> </a:t>
            </a:r>
            <a:r>
              <a:rPr lang="en-GB" dirty="0" err="1"/>
              <a:t>sono</a:t>
            </a:r>
            <a:r>
              <a:rPr lang="en-GB" dirty="0"/>
              <a:t> determinate in base </a:t>
            </a:r>
            <a:r>
              <a:rPr lang="en-GB" dirty="0" err="1"/>
              <a:t>alle</a:t>
            </a:r>
            <a:r>
              <a:rPr lang="en-GB" dirty="0"/>
              <a:t> </a:t>
            </a:r>
            <a:r>
              <a:rPr lang="en-GB" dirty="0" err="1"/>
              <a:t>funzioni</a:t>
            </a:r>
            <a:r>
              <a:rPr lang="en-GB" dirty="0"/>
              <a:t> </a:t>
            </a:r>
            <a:r>
              <a:rPr lang="en-GB" dirty="0" err="1"/>
              <a:t>che</a:t>
            </a:r>
            <a:r>
              <a:rPr lang="en-GB" dirty="0"/>
              <a:t> </a:t>
            </a:r>
            <a:r>
              <a:rPr lang="en-GB" dirty="0" err="1"/>
              <a:t>derivano</a:t>
            </a:r>
            <a:r>
              <a:rPr lang="en-GB" dirty="0"/>
              <a:t> </a:t>
            </a:r>
            <a:r>
              <a:rPr lang="en-GB" dirty="0" err="1"/>
              <a:t>dagli</a:t>
            </a:r>
            <a:r>
              <a:rPr lang="en-GB" dirty="0"/>
              <a:t> </a:t>
            </a:r>
            <a:r>
              <a:rPr lang="en-GB" dirty="0" err="1"/>
              <a:t>apparati</a:t>
            </a:r>
            <a:r>
              <a:rPr lang="en-GB" dirty="0"/>
              <a:t> </a:t>
            </a:r>
            <a:r>
              <a:rPr lang="en-GB" dirty="0" err="1"/>
              <a:t>riproduttivi</a:t>
            </a:r>
            <a:r>
              <a:rPr lang="en-GB" dirty="0"/>
              <a:t>, dal </a:t>
            </a:r>
            <a:r>
              <a:rPr lang="en-GB" dirty="0" err="1"/>
              <a:t>sistema</a:t>
            </a:r>
            <a:r>
              <a:rPr lang="en-GB" dirty="0"/>
              <a:t> </a:t>
            </a:r>
            <a:r>
              <a:rPr lang="en-GB" dirty="0" err="1"/>
              <a:t>ormonale</a:t>
            </a:r>
            <a:r>
              <a:rPr lang="en-GB" dirty="0"/>
              <a:t>, </a:t>
            </a:r>
            <a:r>
              <a:rPr lang="en-GB" dirty="0" err="1"/>
              <a:t>dai</a:t>
            </a:r>
            <a:r>
              <a:rPr lang="en-GB" dirty="0"/>
              <a:t> </a:t>
            </a:r>
            <a:r>
              <a:rPr lang="en-GB" dirty="0" err="1"/>
              <a:t>cromosomi</a:t>
            </a:r>
            <a:endParaRPr lang="it-IT" dirty="0"/>
          </a:p>
        </p:txBody>
      </p:sp>
      <p:sp>
        <p:nvSpPr>
          <p:cNvPr id="6" name="Rettangolo 5">
            <a:extLst>
              <a:ext uri="{FF2B5EF4-FFF2-40B4-BE49-F238E27FC236}">
                <a16:creationId xmlns:a16="http://schemas.microsoft.com/office/drawing/2014/main" id="{A0BD8956-AFC5-2242-BE40-4874D9D62D11}"/>
              </a:ext>
            </a:extLst>
          </p:cNvPr>
          <p:cNvSpPr/>
          <p:nvPr/>
        </p:nvSpPr>
        <p:spPr>
          <a:xfrm>
            <a:off x="4567881" y="1184868"/>
            <a:ext cx="5231027" cy="5355312"/>
          </a:xfrm>
          <a:prstGeom prst="rect">
            <a:avLst/>
          </a:prstGeom>
        </p:spPr>
        <p:txBody>
          <a:bodyPr wrap="square">
            <a:spAutoFit/>
          </a:bodyPr>
          <a:lstStyle/>
          <a:p>
            <a:r>
              <a:rPr lang="it-IT" b="1" dirty="0"/>
              <a:t>Genere</a:t>
            </a:r>
          </a:p>
          <a:p>
            <a:r>
              <a:rPr lang="it-IT" dirty="0"/>
              <a:t>Si riferisce all’insieme delle differenze socioculturali tra uomini e donne, che ogni società costruisce a partire dalla propria concezione delle differenze tra corpo maschile e femminile. Tali differenze consistono in tutti quei processi – psichici, interpersonali, comportamentali e di presentazione di sé – con i quali le società trasformano i corpi sessuati (maschio/femmina/intersessuale) in identità personali socialmente riconosciute (uomo/donna) e organizzano la divisione dei ruoli e dei compiti tra donne e uomini, differenziandoli dal punto di vista sociale l’uno dall’altra. (</a:t>
            </a:r>
            <a:r>
              <a:rPr lang="it-IT" u="sng" dirty="0">
                <a:hlinkClick r:id="rId2"/>
              </a:rPr>
              <a:t>Società Italiana di Psicoterapia per lo Studio delle Identità Sessuali</a:t>
            </a:r>
            <a:r>
              <a:rPr lang="it-IT" dirty="0"/>
              <a:t>)</a:t>
            </a:r>
          </a:p>
          <a:p>
            <a:r>
              <a:rPr lang="it-IT" dirty="0"/>
              <a:t>Le definizioni di genere sono questioni complesse che cambiano con il tempo, i luoghi e </a:t>
            </a:r>
            <a:r>
              <a:rPr lang="it-IT"/>
              <a:t>le culture.</a:t>
            </a:r>
            <a:endParaRPr lang="it-IT" dirty="0"/>
          </a:p>
        </p:txBody>
      </p:sp>
    </p:spTree>
    <p:extLst>
      <p:ext uri="{BB962C8B-B14F-4D97-AF65-F5344CB8AC3E}">
        <p14:creationId xmlns:p14="http://schemas.microsoft.com/office/powerpoint/2010/main" val="3266338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83D95A-0066-0B4E-9DCF-312737DA75D1}"/>
              </a:ext>
            </a:extLst>
          </p:cNvPr>
          <p:cNvSpPr>
            <a:spLocks noGrp="1"/>
          </p:cNvSpPr>
          <p:nvPr>
            <p:ph type="title"/>
          </p:nvPr>
        </p:nvSpPr>
        <p:spPr>
          <a:xfrm>
            <a:off x="1075039" y="2673179"/>
            <a:ext cx="9316994" cy="724929"/>
          </a:xfrm>
          <a:solidFill>
            <a:schemeClr val="accent4">
              <a:lumMod val="60000"/>
              <a:lumOff val="40000"/>
            </a:schemeClr>
          </a:solidFill>
        </p:spPr>
        <p:txBody>
          <a:bodyPr>
            <a:normAutofit fontScale="90000"/>
          </a:bodyPr>
          <a:lstStyle/>
          <a:p>
            <a:pPr algn="ctr"/>
            <a:r>
              <a:rPr lang="en-GB" sz="4000" dirty="0" err="1">
                <a:solidFill>
                  <a:schemeClr val="tx1"/>
                </a:solidFill>
              </a:rPr>
              <a:t>Misurare</a:t>
            </a:r>
            <a:r>
              <a:rPr lang="en-GB" sz="4000" dirty="0">
                <a:solidFill>
                  <a:schemeClr val="tx1"/>
                </a:solidFill>
              </a:rPr>
              <a:t> i gap e le </a:t>
            </a:r>
            <a:r>
              <a:rPr lang="en-GB" sz="4000" dirty="0" err="1">
                <a:solidFill>
                  <a:schemeClr val="tx1"/>
                </a:solidFill>
              </a:rPr>
              <a:t>segregazioni</a:t>
            </a:r>
            <a:br>
              <a:rPr lang="en-GB" sz="4000" dirty="0">
                <a:solidFill>
                  <a:schemeClr val="tx1"/>
                </a:solidFill>
              </a:rPr>
            </a:br>
            <a:endParaRPr lang="en-GB" sz="2700" dirty="0"/>
          </a:p>
        </p:txBody>
      </p:sp>
      <p:sp>
        <p:nvSpPr>
          <p:cNvPr id="3" name="Segnaposto numero diapositiva 2">
            <a:extLst>
              <a:ext uri="{FF2B5EF4-FFF2-40B4-BE49-F238E27FC236}">
                <a16:creationId xmlns:a16="http://schemas.microsoft.com/office/drawing/2014/main" id="{BDB068FE-EB49-BF4F-97E0-89C7C9470B19}"/>
              </a:ext>
            </a:extLst>
          </p:cNvPr>
          <p:cNvSpPr>
            <a:spLocks noGrp="1"/>
          </p:cNvSpPr>
          <p:nvPr>
            <p:ph type="sldNum" sz="quarter" idx="12"/>
          </p:nvPr>
        </p:nvSpPr>
        <p:spPr/>
        <p:txBody>
          <a:bodyPr/>
          <a:lstStyle/>
          <a:p>
            <a:fld id="{D57F1E4F-1CFF-5643-939E-217C01CDF565}" type="slidenum">
              <a:rPr lang="en-US" smtClean="0"/>
              <a:pPr/>
              <a:t>6</a:t>
            </a:fld>
            <a:endParaRPr lang="en-US" dirty="0"/>
          </a:p>
        </p:txBody>
      </p:sp>
    </p:spTree>
    <p:extLst>
      <p:ext uri="{BB962C8B-B14F-4D97-AF65-F5344CB8AC3E}">
        <p14:creationId xmlns:p14="http://schemas.microsoft.com/office/powerpoint/2010/main" val="965499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F860774-D92B-734C-930D-E329F6FE8288}"/>
              </a:ext>
            </a:extLst>
          </p:cNvPr>
          <p:cNvSpPr>
            <a:spLocks noGrp="1"/>
          </p:cNvSpPr>
          <p:nvPr>
            <p:ph type="title"/>
          </p:nvPr>
        </p:nvSpPr>
        <p:spPr>
          <a:xfrm>
            <a:off x="553192" y="2067440"/>
            <a:ext cx="10515600" cy="1489331"/>
          </a:xfrm>
          <a:solidFill>
            <a:schemeClr val="accent4">
              <a:lumMod val="40000"/>
              <a:lumOff val="60000"/>
            </a:schemeClr>
          </a:solidFill>
        </p:spPr>
        <p:txBody>
          <a:bodyPr>
            <a:normAutofit fontScale="90000"/>
          </a:bodyPr>
          <a:lstStyle/>
          <a:p>
            <a:pPr algn="ctr"/>
            <a:r>
              <a:rPr lang="en-GB" sz="5400" dirty="0" err="1">
                <a:solidFill>
                  <a:schemeClr val="accent2">
                    <a:lumMod val="75000"/>
                  </a:schemeClr>
                </a:solidFill>
                <a:latin typeface="Brush Script MT" panose="03060802040406070304" pitchFamily="66" charset="-122"/>
                <a:ea typeface="Brush Script MT" panose="03060802040406070304" pitchFamily="66" charset="-122"/>
                <a:cs typeface="Brush Script MT" panose="03060802040406070304" pitchFamily="66" charset="-122"/>
              </a:rPr>
              <a:t>Esiste</a:t>
            </a:r>
            <a:r>
              <a:rPr lang="en-GB" sz="5400" dirty="0">
                <a:solidFill>
                  <a:schemeClr val="accent2">
                    <a:lumMod val="75000"/>
                  </a:schemeClr>
                </a:solidFill>
                <a:latin typeface="Brush Script MT" panose="03060802040406070304" pitchFamily="66" charset="-122"/>
                <a:ea typeface="Brush Script MT" panose="03060802040406070304" pitchFamily="66" charset="-122"/>
                <a:cs typeface="Brush Script MT" panose="03060802040406070304" pitchFamily="66" charset="-122"/>
              </a:rPr>
              <a:t> un Gender gap a </a:t>
            </a:r>
            <a:r>
              <a:rPr lang="en-GB" sz="5400" dirty="0" err="1">
                <a:solidFill>
                  <a:schemeClr val="accent2">
                    <a:lumMod val="75000"/>
                  </a:schemeClr>
                </a:solidFill>
                <a:latin typeface="Brush Script MT" panose="03060802040406070304" pitchFamily="66" charset="-122"/>
                <a:ea typeface="Brush Script MT" panose="03060802040406070304" pitchFamily="66" charset="-122"/>
                <a:cs typeface="Brush Script MT" panose="03060802040406070304" pitchFamily="66" charset="-122"/>
              </a:rPr>
              <a:t>diversi</a:t>
            </a:r>
            <a:r>
              <a:rPr lang="en-GB" sz="5400" dirty="0">
                <a:solidFill>
                  <a:schemeClr val="accent2">
                    <a:lumMod val="75000"/>
                  </a:schemeClr>
                </a:solidFill>
                <a:latin typeface="Brush Script MT" panose="03060802040406070304" pitchFamily="66" charset="-122"/>
                <a:ea typeface="Brush Script MT" panose="03060802040406070304" pitchFamily="66" charset="-122"/>
                <a:cs typeface="Brush Script MT" panose="03060802040406070304" pitchFamily="66" charset="-122"/>
              </a:rPr>
              <a:t> </a:t>
            </a:r>
            <a:r>
              <a:rPr lang="en-GB" sz="5400" dirty="0" err="1">
                <a:solidFill>
                  <a:schemeClr val="accent2">
                    <a:lumMod val="75000"/>
                  </a:schemeClr>
                </a:solidFill>
                <a:latin typeface="Brush Script MT" panose="03060802040406070304" pitchFamily="66" charset="-122"/>
                <a:ea typeface="Brush Script MT" panose="03060802040406070304" pitchFamily="66" charset="-122"/>
                <a:cs typeface="Brush Script MT" panose="03060802040406070304" pitchFamily="66" charset="-122"/>
              </a:rPr>
              <a:t>livelli</a:t>
            </a:r>
            <a:br>
              <a:rPr lang="en-GB" sz="5400" dirty="0">
                <a:solidFill>
                  <a:schemeClr val="accent2">
                    <a:lumMod val="75000"/>
                  </a:schemeClr>
                </a:solidFill>
                <a:latin typeface="Brush Script MT" panose="03060802040406070304" pitchFamily="66" charset="-122"/>
                <a:ea typeface="Brush Script MT" panose="03060802040406070304" pitchFamily="66" charset="-122"/>
                <a:cs typeface="Brush Script MT" panose="03060802040406070304" pitchFamily="66" charset="-122"/>
              </a:rPr>
            </a:br>
            <a:r>
              <a:rPr lang="en-GB" sz="5400" dirty="0" err="1">
                <a:solidFill>
                  <a:schemeClr val="accent2">
                    <a:lumMod val="75000"/>
                  </a:schemeClr>
                </a:solidFill>
                <a:latin typeface="Brush Script MT" panose="03060802040406070304" pitchFamily="66" charset="-122"/>
                <a:ea typeface="Brush Script MT" panose="03060802040406070304" pitchFamily="66" charset="-122"/>
                <a:cs typeface="Brush Script MT" panose="03060802040406070304" pitchFamily="66" charset="-122"/>
              </a:rPr>
              <a:t>Proviamo</a:t>
            </a:r>
            <a:r>
              <a:rPr lang="en-GB" sz="5400" dirty="0">
                <a:solidFill>
                  <a:schemeClr val="accent2">
                    <a:lumMod val="75000"/>
                  </a:schemeClr>
                </a:solidFill>
                <a:latin typeface="Brush Script MT" panose="03060802040406070304" pitchFamily="66" charset="-122"/>
                <a:ea typeface="Brush Script MT" panose="03060802040406070304" pitchFamily="66" charset="-122"/>
                <a:cs typeface="Brush Script MT" panose="03060802040406070304" pitchFamily="66" charset="-122"/>
              </a:rPr>
              <a:t> a </a:t>
            </a:r>
            <a:r>
              <a:rPr lang="en-GB" sz="5400" dirty="0" err="1">
                <a:solidFill>
                  <a:schemeClr val="accent2">
                    <a:lumMod val="75000"/>
                  </a:schemeClr>
                </a:solidFill>
                <a:latin typeface="Brush Script MT" panose="03060802040406070304" pitchFamily="66" charset="-122"/>
                <a:ea typeface="Brush Script MT" panose="03060802040406070304" pitchFamily="66" charset="-122"/>
                <a:cs typeface="Brush Script MT" panose="03060802040406070304" pitchFamily="66" charset="-122"/>
              </a:rPr>
              <a:t>misurarlo</a:t>
            </a:r>
            <a:endParaRPr lang="en-GB" sz="5400" dirty="0">
              <a:solidFill>
                <a:schemeClr val="accent2">
                  <a:lumMod val="75000"/>
                </a:schemeClr>
              </a:solidFill>
              <a:latin typeface="Brush Script MT" panose="03060802040406070304" pitchFamily="66" charset="-122"/>
              <a:ea typeface="Brush Script MT" panose="03060802040406070304" pitchFamily="66" charset="-122"/>
              <a:cs typeface="Brush Script MT" panose="03060802040406070304" pitchFamily="66" charset="-122"/>
            </a:endParaRPr>
          </a:p>
        </p:txBody>
      </p:sp>
      <p:sp>
        <p:nvSpPr>
          <p:cNvPr id="4" name="Segnaposto numero diapositiva 3">
            <a:extLst>
              <a:ext uri="{FF2B5EF4-FFF2-40B4-BE49-F238E27FC236}">
                <a16:creationId xmlns:a16="http://schemas.microsoft.com/office/drawing/2014/main" id="{76FB4853-78DE-AE48-841D-836D3498A170}"/>
              </a:ext>
            </a:extLst>
          </p:cNvPr>
          <p:cNvSpPr>
            <a:spLocks noGrp="1"/>
          </p:cNvSpPr>
          <p:nvPr>
            <p:ph type="sldNum" sz="quarter" idx="12"/>
          </p:nvPr>
        </p:nvSpPr>
        <p:spPr/>
        <p:txBody>
          <a:bodyPr/>
          <a:lstStyle/>
          <a:p>
            <a:fld id="{D3DB5FD3-EB4E-EC4F-8F68-D06EFEBABFB9}" type="slidenum">
              <a:rPr lang="en-GB" smtClean="0"/>
              <a:t>7</a:t>
            </a:fld>
            <a:endParaRPr lang="en-GB"/>
          </a:p>
        </p:txBody>
      </p:sp>
      <p:sp>
        <p:nvSpPr>
          <p:cNvPr id="5" name="Rettangolo 4">
            <a:extLst>
              <a:ext uri="{FF2B5EF4-FFF2-40B4-BE49-F238E27FC236}">
                <a16:creationId xmlns:a16="http://schemas.microsoft.com/office/drawing/2014/main" id="{82B26552-8C4E-E448-B0A8-2B388BECC510}"/>
              </a:ext>
            </a:extLst>
          </p:cNvPr>
          <p:cNvSpPr/>
          <p:nvPr/>
        </p:nvSpPr>
        <p:spPr>
          <a:xfrm>
            <a:off x="1223158" y="5909041"/>
            <a:ext cx="6148486" cy="369332"/>
          </a:xfrm>
          <a:prstGeom prst="rect">
            <a:avLst/>
          </a:prstGeom>
        </p:spPr>
        <p:txBody>
          <a:bodyPr wrap="square">
            <a:spAutoFit/>
          </a:bodyPr>
          <a:lstStyle/>
          <a:p>
            <a:r>
              <a:rPr lang="en-GB" dirty="0">
                <a:hlinkClick r:id="rId2"/>
              </a:rPr>
              <a:t>https://eige.europa.eu/gender-equality-index</a:t>
            </a:r>
            <a:endParaRPr lang="en-GB" dirty="0"/>
          </a:p>
        </p:txBody>
      </p:sp>
      <p:sp>
        <p:nvSpPr>
          <p:cNvPr id="6" name="Rettangolo 5">
            <a:extLst>
              <a:ext uri="{FF2B5EF4-FFF2-40B4-BE49-F238E27FC236}">
                <a16:creationId xmlns:a16="http://schemas.microsoft.com/office/drawing/2014/main" id="{F1A517A6-1D1C-594B-A940-C1D05E035C5B}"/>
              </a:ext>
            </a:extLst>
          </p:cNvPr>
          <p:cNvSpPr/>
          <p:nvPr/>
        </p:nvSpPr>
        <p:spPr>
          <a:xfrm>
            <a:off x="702770" y="5510120"/>
            <a:ext cx="7032977" cy="338554"/>
          </a:xfrm>
          <a:prstGeom prst="rect">
            <a:avLst/>
          </a:prstGeom>
        </p:spPr>
        <p:txBody>
          <a:bodyPr wrap="square">
            <a:spAutoFit/>
          </a:bodyPr>
          <a:lstStyle/>
          <a:p>
            <a:r>
              <a:rPr lang="it-IT" sz="1600" b="1" dirty="0">
                <a:hlinkClick r:id="rId3"/>
              </a:rPr>
              <a:t>https://www.weforum.org/reports/global-gender-gap-report-2022/</a:t>
            </a:r>
            <a:endParaRPr lang="en-GB" sz="1600" dirty="0"/>
          </a:p>
        </p:txBody>
      </p:sp>
      <p:sp>
        <p:nvSpPr>
          <p:cNvPr id="7" name="CasellaDiTesto 6">
            <a:extLst>
              <a:ext uri="{FF2B5EF4-FFF2-40B4-BE49-F238E27FC236}">
                <a16:creationId xmlns:a16="http://schemas.microsoft.com/office/drawing/2014/main" id="{72F5BDC4-E9FD-2747-812E-6510EAFD526B}"/>
              </a:ext>
            </a:extLst>
          </p:cNvPr>
          <p:cNvSpPr txBox="1"/>
          <p:nvPr/>
        </p:nvSpPr>
        <p:spPr>
          <a:xfrm>
            <a:off x="296882" y="4732906"/>
            <a:ext cx="11082317" cy="646331"/>
          </a:xfrm>
          <a:prstGeom prst="rect">
            <a:avLst/>
          </a:prstGeom>
          <a:noFill/>
        </p:spPr>
        <p:txBody>
          <a:bodyPr wrap="square" rtlCol="0">
            <a:spAutoFit/>
          </a:bodyPr>
          <a:lstStyle/>
          <a:p>
            <a:r>
              <a:rPr lang="en-GB" dirty="0"/>
              <a:t>Ci </a:t>
            </a:r>
            <a:r>
              <a:rPr lang="en-GB" dirty="0" err="1"/>
              <a:t>sono</a:t>
            </a:r>
            <a:r>
              <a:rPr lang="en-GB" dirty="0"/>
              <a:t> </a:t>
            </a:r>
            <a:r>
              <a:rPr lang="en-GB" dirty="0" err="1"/>
              <a:t>diversi</a:t>
            </a:r>
            <a:r>
              <a:rPr lang="en-GB" dirty="0"/>
              <a:t> database da cui </a:t>
            </a:r>
            <a:r>
              <a:rPr lang="en-GB" dirty="0" err="1"/>
              <a:t>prendere</a:t>
            </a:r>
            <a:r>
              <a:rPr lang="en-GB" dirty="0"/>
              <a:t> </a:t>
            </a:r>
            <a:r>
              <a:rPr lang="en-GB" dirty="0" err="1"/>
              <a:t>spunto</a:t>
            </a:r>
            <a:r>
              <a:rPr lang="en-GB" dirty="0"/>
              <a:t> </a:t>
            </a:r>
            <a:r>
              <a:rPr lang="en-GB" dirty="0" err="1"/>
              <a:t>che</a:t>
            </a:r>
            <a:r>
              <a:rPr lang="en-GB" dirty="0"/>
              <a:t> </a:t>
            </a:r>
            <a:r>
              <a:rPr lang="en-GB" dirty="0" err="1"/>
              <a:t>misurano</a:t>
            </a:r>
            <a:r>
              <a:rPr lang="en-GB" dirty="0"/>
              <a:t> </a:t>
            </a:r>
            <a:r>
              <a:rPr lang="en-GB" dirty="0" err="1"/>
              <a:t>questo</a:t>
            </a:r>
            <a:r>
              <a:rPr lang="en-GB" dirty="0"/>
              <a:t> GAP in </a:t>
            </a:r>
            <a:r>
              <a:rPr lang="en-GB" dirty="0" err="1"/>
              <a:t>diversi</a:t>
            </a:r>
            <a:r>
              <a:rPr lang="en-GB" dirty="0"/>
              <a:t> </a:t>
            </a:r>
            <a:r>
              <a:rPr lang="en-GB" dirty="0" err="1"/>
              <a:t>modi</a:t>
            </a:r>
            <a:r>
              <a:rPr lang="en-GB" dirty="0"/>
              <a:t> e </a:t>
            </a:r>
          </a:p>
          <a:p>
            <a:r>
              <a:rPr lang="en-GB" dirty="0"/>
              <a:t>per </a:t>
            </a:r>
            <a:r>
              <a:rPr lang="en-GB" dirty="0" err="1"/>
              <a:t>molti</a:t>
            </a:r>
            <a:r>
              <a:rPr lang="en-GB" dirty="0"/>
              <a:t> </a:t>
            </a:r>
            <a:r>
              <a:rPr lang="en-GB" dirty="0" err="1"/>
              <a:t>paesi</a:t>
            </a:r>
            <a:r>
              <a:rPr lang="en-GB" dirty="0"/>
              <a:t> </a:t>
            </a:r>
          </a:p>
        </p:txBody>
      </p:sp>
      <p:sp>
        <p:nvSpPr>
          <p:cNvPr id="3" name="CasellaDiTesto 2">
            <a:extLst>
              <a:ext uri="{FF2B5EF4-FFF2-40B4-BE49-F238E27FC236}">
                <a16:creationId xmlns:a16="http://schemas.microsoft.com/office/drawing/2014/main" id="{9EDCFD00-C3D8-A94A-A3F7-78F529F25E77}"/>
              </a:ext>
            </a:extLst>
          </p:cNvPr>
          <p:cNvSpPr txBox="1"/>
          <p:nvPr/>
        </p:nvSpPr>
        <p:spPr>
          <a:xfrm>
            <a:off x="1018822" y="1018084"/>
            <a:ext cx="3691466" cy="646331"/>
          </a:xfrm>
          <a:prstGeom prst="rect">
            <a:avLst/>
          </a:prstGeom>
          <a:noFill/>
          <a:ln>
            <a:solidFill>
              <a:schemeClr val="accent1"/>
            </a:solidFill>
          </a:ln>
        </p:spPr>
        <p:txBody>
          <a:bodyPr wrap="square" rtlCol="0">
            <a:spAutoFit/>
          </a:bodyPr>
          <a:lstStyle/>
          <a:p>
            <a:r>
              <a:rPr lang="en-GB" dirty="0" err="1"/>
              <a:t>Partecipazione</a:t>
            </a:r>
            <a:r>
              <a:rPr lang="en-GB" dirty="0"/>
              <a:t> </a:t>
            </a:r>
            <a:r>
              <a:rPr lang="en-GB" dirty="0" err="1"/>
              <a:t>alla</a:t>
            </a:r>
            <a:r>
              <a:rPr lang="en-GB" dirty="0"/>
              <a:t> vita </a:t>
            </a:r>
            <a:r>
              <a:rPr lang="en-GB" dirty="0" err="1"/>
              <a:t>economica</a:t>
            </a:r>
            <a:endParaRPr lang="en-GB" dirty="0"/>
          </a:p>
        </p:txBody>
      </p:sp>
      <p:sp>
        <p:nvSpPr>
          <p:cNvPr id="8" name="CasellaDiTesto 7">
            <a:extLst>
              <a:ext uri="{FF2B5EF4-FFF2-40B4-BE49-F238E27FC236}">
                <a16:creationId xmlns:a16="http://schemas.microsoft.com/office/drawing/2014/main" id="{61C31CDA-E1ED-7849-B2BA-0BB378C3CE45}"/>
              </a:ext>
            </a:extLst>
          </p:cNvPr>
          <p:cNvSpPr txBox="1"/>
          <p:nvPr/>
        </p:nvSpPr>
        <p:spPr>
          <a:xfrm>
            <a:off x="5810992" y="1018084"/>
            <a:ext cx="3691466" cy="646331"/>
          </a:xfrm>
          <a:prstGeom prst="rect">
            <a:avLst/>
          </a:prstGeom>
          <a:noFill/>
          <a:ln>
            <a:solidFill>
              <a:schemeClr val="accent1"/>
            </a:solidFill>
          </a:ln>
        </p:spPr>
        <p:txBody>
          <a:bodyPr wrap="square" rtlCol="0">
            <a:spAutoFit/>
          </a:bodyPr>
          <a:lstStyle/>
          <a:p>
            <a:r>
              <a:rPr lang="en-GB" dirty="0" err="1"/>
              <a:t>Nell’ambito</a:t>
            </a:r>
            <a:r>
              <a:rPr lang="en-GB" dirty="0"/>
              <a:t> </a:t>
            </a:r>
            <a:r>
              <a:rPr lang="en-GB" dirty="0" err="1"/>
              <a:t>della</a:t>
            </a:r>
            <a:r>
              <a:rPr lang="en-GB" dirty="0"/>
              <a:t> salute e </a:t>
            </a:r>
            <a:r>
              <a:rPr lang="en-GB" dirty="0" err="1"/>
              <a:t>delle</a:t>
            </a:r>
            <a:r>
              <a:rPr lang="en-GB" dirty="0"/>
              <a:t> cure</a:t>
            </a:r>
          </a:p>
        </p:txBody>
      </p:sp>
      <p:sp>
        <p:nvSpPr>
          <p:cNvPr id="9" name="CasellaDiTesto 8">
            <a:extLst>
              <a:ext uri="{FF2B5EF4-FFF2-40B4-BE49-F238E27FC236}">
                <a16:creationId xmlns:a16="http://schemas.microsoft.com/office/drawing/2014/main" id="{F96AE3DE-A0B5-A642-A6F5-59FC2DDE2549}"/>
              </a:ext>
            </a:extLst>
          </p:cNvPr>
          <p:cNvSpPr txBox="1"/>
          <p:nvPr/>
        </p:nvSpPr>
        <p:spPr>
          <a:xfrm>
            <a:off x="838200" y="3841542"/>
            <a:ext cx="3691466" cy="369332"/>
          </a:xfrm>
          <a:prstGeom prst="rect">
            <a:avLst/>
          </a:prstGeom>
          <a:noFill/>
          <a:ln>
            <a:solidFill>
              <a:schemeClr val="accent1"/>
            </a:solidFill>
          </a:ln>
        </p:spPr>
        <p:txBody>
          <a:bodyPr wrap="square" rtlCol="0">
            <a:spAutoFit/>
          </a:bodyPr>
          <a:lstStyle/>
          <a:p>
            <a:r>
              <a:rPr lang="en-GB" dirty="0" err="1"/>
              <a:t>Misura</a:t>
            </a:r>
            <a:r>
              <a:rPr lang="en-GB" dirty="0"/>
              <a:t> del </a:t>
            </a:r>
            <a:r>
              <a:rPr lang="en-GB" dirty="0" err="1"/>
              <a:t>benessere</a:t>
            </a:r>
            <a:endParaRPr lang="en-GB" dirty="0"/>
          </a:p>
        </p:txBody>
      </p:sp>
      <p:sp>
        <p:nvSpPr>
          <p:cNvPr id="10" name="CasellaDiTesto 9">
            <a:extLst>
              <a:ext uri="{FF2B5EF4-FFF2-40B4-BE49-F238E27FC236}">
                <a16:creationId xmlns:a16="http://schemas.microsoft.com/office/drawing/2014/main" id="{9FCA2586-1C74-F142-A500-C9398130E883}"/>
              </a:ext>
            </a:extLst>
          </p:cNvPr>
          <p:cNvSpPr txBox="1"/>
          <p:nvPr/>
        </p:nvSpPr>
        <p:spPr>
          <a:xfrm>
            <a:off x="5890014" y="3617138"/>
            <a:ext cx="3691466" cy="646331"/>
          </a:xfrm>
          <a:prstGeom prst="rect">
            <a:avLst/>
          </a:prstGeom>
          <a:noFill/>
          <a:ln>
            <a:solidFill>
              <a:schemeClr val="accent1"/>
            </a:solidFill>
          </a:ln>
        </p:spPr>
        <p:txBody>
          <a:bodyPr wrap="square" rtlCol="0">
            <a:spAutoFit/>
          </a:bodyPr>
          <a:lstStyle/>
          <a:p>
            <a:r>
              <a:rPr lang="en-GB" dirty="0" err="1"/>
              <a:t>Presenza</a:t>
            </a:r>
            <a:r>
              <a:rPr lang="en-GB" dirty="0"/>
              <a:t> </a:t>
            </a:r>
            <a:r>
              <a:rPr lang="en-GB" dirty="0" err="1"/>
              <a:t>nelle</a:t>
            </a:r>
            <a:r>
              <a:rPr lang="en-GB" dirty="0"/>
              <a:t> </a:t>
            </a:r>
            <a:r>
              <a:rPr lang="en-GB" dirty="0" err="1"/>
              <a:t>posizioni</a:t>
            </a:r>
            <a:r>
              <a:rPr lang="en-GB" dirty="0"/>
              <a:t> di leadership</a:t>
            </a:r>
          </a:p>
        </p:txBody>
      </p:sp>
    </p:spTree>
    <p:extLst>
      <p:ext uri="{BB962C8B-B14F-4D97-AF65-F5344CB8AC3E}">
        <p14:creationId xmlns:p14="http://schemas.microsoft.com/office/powerpoint/2010/main" val="3248338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FB40194-D125-2C4F-9426-7285488A83FA}"/>
              </a:ext>
            </a:extLst>
          </p:cNvPr>
          <p:cNvSpPr>
            <a:spLocks noGrp="1"/>
          </p:cNvSpPr>
          <p:nvPr>
            <p:ph type="title"/>
          </p:nvPr>
        </p:nvSpPr>
        <p:spPr>
          <a:xfrm>
            <a:off x="0" y="1"/>
            <a:ext cx="12192000" cy="812800"/>
          </a:xfrm>
          <a:solidFill>
            <a:srgbClr val="FFC000"/>
          </a:solidFill>
        </p:spPr>
        <p:txBody>
          <a:bodyPr>
            <a:normAutofit fontScale="90000"/>
          </a:bodyPr>
          <a:lstStyle/>
          <a:p>
            <a:pPr algn="ctr"/>
            <a:r>
              <a:rPr lang="it-IT" dirty="0">
                <a:solidFill>
                  <a:schemeClr val="accent2">
                    <a:lumMod val="75000"/>
                  </a:schemeClr>
                </a:solidFill>
                <a:latin typeface="+mn-lt"/>
                <a:ea typeface="Brush Script MT" panose="03060802040406070304" pitchFamily="66" charset="-122"/>
                <a:cs typeface="Brush Script MT" panose="03060802040406070304" pitchFamily="66" charset="-122"/>
              </a:rPr>
              <a:t>Global Gender Gap Report</a:t>
            </a:r>
            <a:r>
              <a:rPr lang="it-IT" dirty="0">
                <a:solidFill>
                  <a:schemeClr val="accent2">
                    <a:lumMod val="75000"/>
                  </a:schemeClr>
                </a:solidFill>
                <a:latin typeface="+mn-lt"/>
              </a:rPr>
              <a:t> </a:t>
            </a:r>
            <a:r>
              <a:rPr lang="it-IT" dirty="0">
                <a:solidFill>
                  <a:schemeClr val="accent2">
                    <a:lumMod val="75000"/>
                  </a:schemeClr>
                </a:solidFill>
                <a:latin typeface="+mn-lt"/>
                <a:ea typeface="Brush Script MT" panose="03060802040406070304" pitchFamily="66" charset="-122"/>
                <a:cs typeface="Brush Script MT" panose="03060802040406070304" pitchFamily="66" charset="-122"/>
              </a:rPr>
              <a:t>2022</a:t>
            </a:r>
            <a:br>
              <a:rPr lang="it-IT" dirty="0"/>
            </a:br>
            <a:endParaRPr lang="en-GB" dirty="0"/>
          </a:p>
        </p:txBody>
      </p:sp>
      <p:sp>
        <p:nvSpPr>
          <p:cNvPr id="4" name="Rettangolo 3">
            <a:extLst>
              <a:ext uri="{FF2B5EF4-FFF2-40B4-BE49-F238E27FC236}">
                <a16:creationId xmlns:a16="http://schemas.microsoft.com/office/drawing/2014/main" id="{8A52C127-E10E-064D-8072-2C04B49432FC}"/>
              </a:ext>
            </a:extLst>
          </p:cNvPr>
          <p:cNvSpPr/>
          <p:nvPr/>
        </p:nvSpPr>
        <p:spPr>
          <a:xfrm>
            <a:off x="821743" y="919784"/>
            <a:ext cx="7464300" cy="1631216"/>
          </a:xfrm>
          <a:prstGeom prst="rect">
            <a:avLst/>
          </a:prstGeom>
        </p:spPr>
        <p:txBody>
          <a:bodyPr wrap="square">
            <a:spAutoFit/>
          </a:bodyPr>
          <a:lstStyle/>
          <a:p>
            <a:r>
              <a:rPr lang="it-IT" sz="2000" u="sng" dirty="0">
                <a:latin typeface="Bradley Hand" pitchFamily="2" charset="77"/>
              </a:rPr>
              <a:t>Il Global Gender Gap Index </a:t>
            </a:r>
            <a:r>
              <a:rPr lang="it-IT" sz="2000" dirty="0">
                <a:latin typeface="Bradley Hand" pitchFamily="2" charset="77"/>
              </a:rPr>
              <a:t>confronta lo stato attuale e l'evoluzione della parità di genere in quattro dimensioni chiave, </a:t>
            </a:r>
            <a:r>
              <a:rPr lang="it-IT" sz="2000" u="sng" dirty="0">
                <a:latin typeface="Bradley Hand" pitchFamily="2" charset="77"/>
              </a:rPr>
              <a:t>misurando le possibilità di accesso alle risorse e alle opportunità</a:t>
            </a:r>
          </a:p>
          <a:p>
            <a:r>
              <a:rPr lang="it-IT" sz="2000" u="sng" dirty="0">
                <a:effectLst/>
                <a:latin typeface="Bradley Hand" pitchFamily="2" charset="77"/>
              </a:rPr>
              <a:t>I dati sono relativi ad un arco temporale dal 2020 al 2021 in base alla disponibilità nei singoli paesi</a:t>
            </a:r>
          </a:p>
        </p:txBody>
      </p:sp>
      <p:sp>
        <p:nvSpPr>
          <p:cNvPr id="5" name="Rettangolo 4">
            <a:extLst>
              <a:ext uri="{FF2B5EF4-FFF2-40B4-BE49-F238E27FC236}">
                <a16:creationId xmlns:a16="http://schemas.microsoft.com/office/drawing/2014/main" id="{E0DE34B5-FBAA-2947-8257-1E5421A54B79}"/>
              </a:ext>
            </a:extLst>
          </p:cNvPr>
          <p:cNvSpPr/>
          <p:nvPr/>
        </p:nvSpPr>
        <p:spPr>
          <a:xfrm>
            <a:off x="440266" y="2657983"/>
            <a:ext cx="6028267" cy="1323439"/>
          </a:xfrm>
          <a:prstGeom prst="rect">
            <a:avLst/>
          </a:prstGeom>
          <a:ln>
            <a:solidFill>
              <a:schemeClr val="accent1"/>
            </a:solidFill>
          </a:ln>
        </p:spPr>
        <p:txBody>
          <a:bodyPr wrap="square">
            <a:spAutoFit/>
          </a:bodyPr>
          <a:lstStyle/>
          <a:p>
            <a:r>
              <a:rPr lang="it-IT" sz="2000" dirty="0">
                <a:latin typeface="Bradley Hand" pitchFamily="2" charset="77"/>
                <a:ea typeface="Brush Script MT" panose="03060802040406070304" pitchFamily="66" charset="-122"/>
                <a:cs typeface="Brush Script MT" panose="03060802040406070304" pitchFamily="66" charset="-122"/>
              </a:rPr>
              <a:t>Il Global Gender Gap Index misura i punteggi su una scala da 0 a 100 e i punteggi sono interpretati come la distanza percorsa verso la parità (ovvero la </a:t>
            </a:r>
            <a:r>
              <a:rPr lang="it-IT" sz="2000" u="sng" dirty="0">
                <a:latin typeface="Bradley Hand" pitchFamily="2" charset="77"/>
                <a:ea typeface="Brush Script MT" panose="03060802040406070304" pitchFamily="66" charset="-122"/>
                <a:cs typeface="Brush Script MT" panose="03060802040406070304" pitchFamily="66" charset="-122"/>
              </a:rPr>
              <a:t>percentuale del divario di genere che è stato colmato</a:t>
            </a:r>
            <a:r>
              <a:rPr lang="it-IT" sz="2000" dirty="0">
                <a:latin typeface="Bradley Hand" pitchFamily="2" charset="77"/>
                <a:ea typeface="Brush Script MT" panose="03060802040406070304" pitchFamily="66" charset="-122"/>
                <a:cs typeface="Brush Script MT" panose="03060802040406070304" pitchFamily="66" charset="-122"/>
              </a:rPr>
              <a:t>).</a:t>
            </a:r>
            <a:endParaRPr lang="it-IT" sz="2000" dirty="0">
              <a:effectLst/>
              <a:latin typeface="Bradley Hand" pitchFamily="2" charset="77"/>
              <a:ea typeface="Brush Script MT" panose="03060802040406070304" pitchFamily="66" charset="-122"/>
              <a:cs typeface="Brush Script MT" panose="03060802040406070304" pitchFamily="66" charset="-122"/>
            </a:endParaRPr>
          </a:p>
        </p:txBody>
      </p:sp>
      <p:sp>
        <p:nvSpPr>
          <p:cNvPr id="6" name="Rettangolo 5">
            <a:extLst>
              <a:ext uri="{FF2B5EF4-FFF2-40B4-BE49-F238E27FC236}">
                <a16:creationId xmlns:a16="http://schemas.microsoft.com/office/drawing/2014/main" id="{0C34E3C3-7516-0D40-8945-F1EE28BD6D73}"/>
              </a:ext>
            </a:extLst>
          </p:cNvPr>
          <p:cNvSpPr/>
          <p:nvPr/>
        </p:nvSpPr>
        <p:spPr>
          <a:xfrm>
            <a:off x="5157529" y="4523937"/>
            <a:ext cx="6062406" cy="1938992"/>
          </a:xfrm>
          <a:prstGeom prst="rect">
            <a:avLst/>
          </a:prstGeom>
          <a:ln>
            <a:solidFill>
              <a:schemeClr val="accent1"/>
            </a:solidFill>
          </a:ln>
        </p:spPr>
        <p:txBody>
          <a:bodyPr wrap="square">
            <a:spAutoFit/>
          </a:bodyPr>
          <a:lstStyle/>
          <a:p>
            <a:r>
              <a:rPr lang="it-IT" sz="2000" dirty="0">
                <a:latin typeface="Bradley Hand" pitchFamily="2" charset="77"/>
              </a:rPr>
              <a:t>Nei 146 paesi coperti dall'indice 2022, il divario di genere in materia di </a:t>
            </a:r>
          </a:p>
          <a:p>
            <a:r>
              <a:rPr lang="it-IT" sz="2000" dirty="0">
                <a:latin typeface="Bradley Hand" pitchFamily="2" charset="77"/>
              </a:rPr>
              <a:t>salute e sopravvivenza si è ridotto del </a:t>
            </a:r>
            <a:r>
              <a:rPr lang="it-IT" sz="2000" dirty="0">
                <a:solidFill>
                  <a:srgbClr val="FF0000"/>
                </a:solidFill>
                <a:latin typeface="Bradley Hand" pitchFamily="2" charset="77"/>
              </a:rPr>
              <a:t>95,8%</a:t>
            </a:r>
            <a:r>
              <a:rPr lang="it-IT" sz="2000" dirty="0">
                <a:latin typeface="Bradley Hand" pitchFamily="2" charset="77"/>
              </a:rPr>
              <a:t>, </a:t>
            </a:r>
          </a:p>
          <a:p>
            <a:r>
              <a:rPr lang="it-IT" sz="2000" dirty="0">
                <a:latin typeface="Bradley Hand" pitchFamily="2" charset="77"/>
              </a:rPr>
              <a:t>livello di istruzione del </a:t>
            </a:r>
            <a:r>
              <a:rPr lang="it-IT" sz="2000" dirty="0">
                <a:solidFill>
                  <a:srgbClr val="FF0000"/>
                </a:solidFill>
                <a:latin typeface="Bradley Hand" pitchFamily="2" charset="77"/>
              </a:rPr>
              <a:t>94,4%</a:t>
            </a:r>
            <a:r>
              <a:rPr lang="it-IT" sz="2000" dirty="0">
                <a:latin typeface="Bradley Hand" pitchFamily="2" charset="77"/>
              </a:rPr>
              <a:t>, </a:t>
            </a:r>
          </a:p>
          <a:p>
            <a:r>
              <a:rPr lang="it-IT" sz="2000" dirty="0">
                <a:latin typeface="Bradley Hand" pitchFamily="2" charset="77"/>
              </a:rPr>
              <a:t>partecipazione economica e opportunità del </a:t>
            </a:r>
            <a:r>
              <a:rPr lang="it-IT" sz="2000" dirty="0">
                <a:solidFill>
                  <a:srgbClr val="FF0000"/>
                </a:solidFill>
                <a:latin typeface="Bradley Hand" pitchFamily="2" charset="77"/>
              </a:rPr>
              <a:t>60,3%</a:t>
            </a:r>
            <a:r>
              <a:rPr lang="it-IT" sz="2000" dirty="0">
                <a:latin typeface="Bradley Hand" pitchFamily="2" charset="77"/>
              </a:rPr>
              <a:t> e </a:t>
            </a:r>
          </a:p>
          <a:p>
            <a:r>
              <a:rPr lang="it-IT" sz="2000" dirty="0">
                <a:latin typeface="Bradley Hand" pitchFamily="2" charset="77"/>
              </a:rPr>
              <a:t>aumento del «potere» politico del </a:t>
            </a:r>
            <a:r>
              <a:rPr lang="it-IT" sz="2000" dirty="0">
                <a:solidFill>
                  <a:srgbClr val="FF0000"/>
                </a:solidFill>
                <a:latin typeface="Bradley Hand" pitchFamily="2" charset="77"/>
              </a:rPr>
              <a:t>22%</a:t>
            </a:r>
            <a:r>
              <a:rPr lang="it-IT" sz="2000" dirty="0">
                <a:latin typeface="Bradley Hand" pitchFamily="2" charset="77"/>
              </a:rPr>
              <a:t>.</a:t>
            </a:r>
            <a:endParaRPr lang="it-IT" sz="2000" dirty="0">
              <a:effectLst/>
              <a:latin typeface="Bradley Hand" pitchFamily="2" charset="77"/>
            </a:endParaRPr>
          </a:p>
        </p:txBody>
      </p:sp>
      <p:pic>
        <p:nvPicPr>
          <p:cNvPr id="9" name="Immagine 8">
            <a:extLst>
              <a:ext uri="{FF2B5EF4-FFF2-40B4-BE49-F238E27FC236}">
                <a16:creationId xmlns:a16="http://schemas.microsoft.com/office/drawing/2014/main" id="{3C04E464-EC8F-B241-A992-23CCD96B521A}"/>
              </a:ext>
            </a:extLst>
          </p:cNvPr>
          <p:cNvPicPr>
            <a:picLocks noChangeAspect="1"/>
          </p:cNvPicPr>
          <p:nvPr/>
        </p:nvPicPr>
        <p:blipFill>
          <a:blip r:embed="rId3"/>
          <a:stretch>
            <a:fillRect/>
          </a:stretch>
        </p:blipFill>
        <p:spPr>
          <a:xfrm>
            <a:off x="8278339" y="812800"/>
            <a:ext cx="3768350" cy="3528633"/>
          </a:xfrm>
          <a:prstGeom prst="rect">
            <a:avLst/>
          </a:prstGeom>
        </p:spPr>
      </p:pic>
      <p:sp>
        <p:nvSpPr>
          <p:cNvPr id="3" name="Rettangolo 2">
            <a:extLst>
              <a:ext uri="{FF2B5EF4-FFF2-40B4-BE49-F238E27FC236}">
                <a16:creationId xmlns:a16="http://schemas.microsoft.com/office/drawing/2014/main" id="{55ECB827-99AB-8442-9FA8-4A40776B6026}"/>
              </a:ext>
            </a:extLst>
          </p:cNvPr>
          <p:cNvSpPr/>
          <p:nvPr/>
        </p:nvSpPr>
        <p:spPr>
          <a:xfrm>
            <a:off x="440266" y="6519446"/>
            <a:ext cx="7032977" cy="338554"/>
          </a:xfrm>
          <a:prstGeom prst="rect">
            <a:avLst/>
          </a:prstGeom>
        </p:spPr>
        <p:txBody>
          <a:bodyPr wrap="square">
            <a:spAutoFit/>
          </a:bodyPr>
          <a:lstStyle/>
          <a:p>
            <a:r>
              <a:rPr lang="it-IT" sz="1600" b="1" dirty="0">
                <a:hlinkClick r:id="rId4">
                  <a:extLst>
                    <a:ext uri="{A12FA001-AC4F-418D-AE19-62706E023703}">
                      <ahyp:hlinkClr xmlns:ahyp="http://schemas.microsoft.com/office/drawing/2018/hyperlinkcolor" val="tx"/>
                    </a:ext>
                  </a:extLst>
                </a:hlinkClick>
              </a:rPr>
              <a:t>https://www.weforum.org/reports/global-gender-gap-report-2022/</a:t>
            </a:r>
            <a:endParaRPr lang="en-GB" sz="1600" dirty="0"/>
          </a:p>
        </p:txBody>
      </p:sp>
      <p:sp>
        <p:nvSpPr>
          <p:cNvPr id="7" name="Segnaposto numero diapositiva 6">
            <a:extLst>
              <a:ext uri="{FF2B5EF4-FFF2-40B4-BE49-F238E27FC236}">
                <a16:creationId xmlns:a16="http://schemas.microsoft.com/office/drawing/2014/main" id="{AC634FB1-C76C-3045-B2FD-F5AAFE66D235}"/>
              </a:ext>
            </a:extLst>
          </p:cNvPr>
          <p:cNvSpPr>
            <a:spLocks noGrp="1"/>
          </p:cNvSpPr>
          <p:nvPr>
            <p:ph type="sldNum" sz="quarter" idx="12"/>
          </p:nvPr>
        </p:nvSpPr>
        <p:spPr/>
        <p:txBody>
          <a:bodyPr/>
          <a:lstStyle/>
          <a:p>
            <a:fld id="{D3DB5FD3-EB4E-EC4F-8F68-D06EFEBABFB9}" type="slidenum">
              <a:rPr lang="en-GB" smtClean="0"/>
              <a:t>8</a:t>
            </a:fld>
            <a:endParaRPr lang="en-GB"/>
          </a:p>
        </p:txBody>
      </p:sp>
    </p:spTree>
    <p:extLst>
      <p:ext uri="{BB962C8B-B14F-4D97-AF65-F5344CB8AC3E}">
        <p14:creationId xmlns:p14="http://schemas.microsoft.com/office/powerpoint/2010/main" val="2606314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FE76B29-8D7A-1947-B8B5-E75AADCC481B}"/>
              </a:ext>
            </a:extLst>
          </p:cNvPr>
          <p:cNvSpPr>
            <a:spLocks noGrp="1"/>
          </p:cNvSpPr>
          <p:nvPr>
            <p:ph idx="1"/>
          </p:nvPr>
        </p:nvSpPr>
        <p:spPr>
          <a:xfrm>
            <a:off x="197708" y="1006173"/>
            <a:ext cx="5898292" cy="5604692"/>
          </a:xfrm>
        </p:spPr>
        <p:txBody>
          <a:bodyPr>
            <a:normAutofit/>
          </a:bodyPr>
          <a:lstStyle/>
          <a:p>
            <a:pPr marL="0" indent="0">
              <a:buNone/>
            </a:pPr>
            <a:r>
              <a:rPr lang="it-IT" sz="1800" dirty="0">
                <a:latin typeface="Bradley Hand" pitchFamily="2" charset="77"/>
              </a:rPr>
              <a:t>Durante i sedici anni dall'inizio del rapporto, ogni sotto-indice ha mostrato tendenze diverse. </a:t>
            </a:r>
          </a:p>
          <a:p>
            <a:r>
              <a:rPr lang="it-IT" sz="1800" dirty="0">
                <a:solidFill>
                  <a:srgbClr val="FF0000"/>
                </a:solidFill>
                <a:latin typeface="Bradley Hand" pitchFamily="2" charset="77"/>
              </a:rPr>
              <a:t>Partecipazione economica e opportunità </a:t>
            </a:r>
            <a:r>
              <a:rPr lang="it-IT" sz="1800" dirty="0">
                <a:latin typeface="Bradley Hand" pitchFamily="2" charset="77"/>
              </a:rPr>
              <a:t>ha mostrato un periodo di parità crescente tra il 2006 e il 2013 e un lungo periodo di evoluzione negativa dopo il 2013 fino al 2017. </a:t>
            </a:r>
          </a:p>
          <a:p>
            <a:r>
              <a:rPr lang="it-IT" sz="1800" dirty="0">
                <a:latin typeface="Bradley Hand" pitchFamily="2" charset="77"/>
              </a:rPr>
              <a:t>Anche il </a:t>
            </a:r>
            <a:r>
              <a:rPr lang="it-IT" sz="1800" dirty="0" err="1">
                <a:latin typeface="Bradley Hand" pitchFamily="2" charset="77"/>
              </a:rPr>
              <a:t>sottoindice</a:t>
            </a:r>
            <a:r>
              <a:rPr lang="it-IT" sz="1800" dirty="0">
                <a:latin typeface="Bradley Hand" pitchFamily="2" charset="77"/>
              </a:rPr>
              <a:t> </a:t>
            </a:r>
            <a:r>
              <a:rPr lang="it-IT" sz="1800" dirty="0">
                <a:solidFill>
                  <a:srgbClr val="FF0000"/>
                </a:solidFill>
                <a:latin typeface="Bradley Hand" pitchFamily="2" charset="77"/>
              </a:rPr>
              <a:t>dell’Accesso all’istruzione</a:t>
            </a:r>
            <a:r>
              <a:rPr lang="it-IT" sz="1800" dirty="0">
                <a:latin typeface="Bradley Hand" pitchFamily="2" charset="77"/>
              </a:rPr>
              <a:t> è migliorato costantemente verso la parità, con cambiamenti significativi nel 2008 e nel 2015. </a:t>
            </a:r>
          </a:p>
          <a:p>
            <a:r>
              <a:rPr lang="it-IT" sz="1800" dirty="0">
                <a:latin typeface="Bradley Hand" pitchFamily="2" charset="77"/>
              </a:rPr>
              <a:t>Il </a:t>
            </a:r>
            <a:r>
              <a:rPr lang="it-IT" sz="1800" dirty="0" err="1">
                <a:latin typeface="Bradley Hand" pitchFamily="2" charset="77"/>
              </a:rPr>
              <a:t>sottoindice</a:t>
            </a:r>
            <a:r>
              <a:rPr lang="it-IT" sz="1800" dirty="0">
                <a:latin typeface="Bradley Hand" pitchFamily="2" charset="77"/>
              </a:rPr>
              <a:t> </a:t>
            </a:r>
            <a:r>
              <a:rPr lang="it-IT" sz="1800" dirty="0">
                <a:solidFill>
                  <a:srgbClr val="FF0000"/>
                </a:solidFill>
                <a:latin typeface="Bradley Hand" pitchFamily="2" charset="77"/>
              </a:rPr>
              <a:t>Salute e sopravvivenza</a:t>
            </a:r>
            <a:r>
              <a:rPr lang="it-IT" sz="1800" dirty="0">
                <a:latin typeface="Bradley Hand" pitchFamily="2" charset="77"/>
              </a:rPr>
              <a:t> è variato solo leggermente nel tempo, raggiungendo il punto più basso nel 2018 e recuperando marginalmente da allora, sebbene al di sotto del livello del 2006. </a:t>
            </a:r>
          </a:p>
          <a:p>
            <a:r>
              <a:rPr lang="it-IT" sz="1800" dirty="0">
                <a:latin typeface="Bradley Hand" pitchFamily="2" charset="77"/>
              </a:rPr>
              <a:t>Il </a:t>
            </a:r>
            <a:r>
              <a:rPr lang="it-IT" sz="1800" dirty="0" err="1">
                <a:latin typeface="Bradley Hand" pitchFamily="2" charset="77"/>
              </a:rPr>
              <a:t>sottoindice</a:t>
            </a:r>
            <a:r>
              <a:rPr lang="it-IT" sz="1800" dirty="0">
                <a:latin typeface="Bradley Hand" pitchFamily="2" charset="77"/>
              </a:rPr>
              <a:t> </a:t>
            </a:r>
            <a:r>
              <a:rPr lang="it-IT" sz="1800" dirty="0" err="1">
                <a:solidFill>
                  <a:srgbClr val="FF0000"/>
                </a:solidFill>
                <a:latin typeface="Bradley Hand" pitchFamily="2" charset="77"/>
              </a:rPr>
              <a:t>Political</a:t>
            </a:r>
            <a:r>
              <a:rPr lang="it-IT" sz="1800" dirty="0">
                <a:solidFill>
                  <a:srgbClr val="FF0000"/>
                </a:solidFill>
                <a:latin typeface="Bradley Hand" pitchFamily="2" charset="77"/>
              </a:rPr>
              <a:t> Empowerment</a:t>
            </a:r>
            <a:r>
              <a:rPr lang="it-IT" sz="1800" dirty="0">
                <a:latin typeface="Bradley Hand" pitchFamily="2" charset="77"/>
              </a:rPr>
              <a:t> ha registrato significativi progressi verso la parità tra il 2006 e il 2016, fluttuando fino al 2021, dopodiché si è bloccato al di sotto del picco del 2019.</a:t>
            </a:r>
            <a:endParaRPr lang="en-GB" sz="1800" dirty="0">
              <a:latin typeface="Bradley Hand" pitchFamily="2" charset="77"/>
            </a:endParaRPr>
          </a:p>
        </p:txBody>
      </p:sp>
      <p:sp>
        <p:nvSpPr>
          <p:cNvPr id="4" name="Titolo 1">
            <a:extLst>
              <a:ext uri="{FF2B5EF4-FFF2-40B4-BE49-F238E27FC236}">
                <a16:creationId xmlns:a16="http://schemas.microsoft.com/office/drawing/2014/main" id="{33DBA619-6A3C-674C-BFAA-18A5A8F9127F}"/>
              </a:ext>
            </a:extLst>
          </p:cNvPr>
          <p:cNvSpPr txBox="1">
            <a:spLocks/>
          </p:cNvSpPr>
          <p:nvPr/>
        </p:nvSpPr>
        <p:spPr>
          <a:xfrm>
            <a:off x="0" y="1"/>
            <a:ext cx="12192000" cy="812800"/>
          </a:xfrm>
          <a:prstGeom prst="rect">
            <a:avLst/>
          </a:prstGeom>
          <a:solidFill>
            <a:srgbClr val="FFC00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it-IT" sz="3600" dirty="0"/>
            </a:br>
            <a:r>
              <a:rPr lang="it-IT" sz="3600" dirty="0">
                <a:ea typeface="Brush Script MT" panose="03060802040406070304" pitchFamily="66" charset="-122"/>
                <a:cs typeface="Brush Script MT" panose="03060802040406070304" pitchFamily="66" charset="-122"/>
              </a:rPr>
              <a:t>Global Gender </a:t>
            </a:r>
            <a:r>
              <a:rPr lang="it-IT" sz="3600" dirty="0" err="1">
                <a:ea typeface="Brush Script MT" panose="03060802040406070304" pitchFamily="66" charset="-122"/>
                <a:cs typeface="Brush Script MT" panose="03060802040406070304" pitchFamily="66" charset="-122"/>
              </a:rPr>
              <a:t>index</a:t>
            </a:r>
            <a:r>
              <a:rPr lang="it-IT" sz="3600" dirty="0"/>
              <a:t> </a:t>
            </a:r>
            <a:r>
              <a:rPr lang="it-IT" sz="3600" dirty="0">
                <a:ea typeface="Brush Script MT" panose="03060802040406070304" pitchFamily="66" charset="-122"/>
                <a:cs typeface="Brush Script MT" panose="03060802040406070304" pitchFamily="66" charset="-122"/>
              </a:rPr>
              <a:t>2022</a:t>
            </a:r>
            <a:br>
              <a:rPr lang="it-IT" sz="3600" dirty="0"/>
            </a:br>
            <a:endParaRPr lang="en-GB" sz="3600" dirty="0"/>
          </a:p>
        </p:txBody>
      </p:sp>
      <p:pic>
        <p:nvPicPr>
          <p:cNvPr id="5" name="Segnaposto contenuto 4">
            <a:extLst>
              <a:ext uri="{FF2B5EF4-FFF2-40B4-BE49-F238E27FC236}">
                <a16:creationId xmlns:a16="http://schemas.microsoft.com/office/drawing/2014/main" id="{54DECF51-A8A2-264F-A81E-AC6E51C9EA7B}"/>
              </a:ext>
            </a:extLst>
          </p:cNvPr>
          <p:cNvPicPr>
            <a:picLocks noChangeAspect="1"/>
          </p:cNvPicPr>
          <p:nvPr/>
        </p:nvPicPr>
        <p:blipFill>
          <a:blip r:embed="rId2"/>
          <a:stretch>
            <a:fillRect/>
          </a:stretch>
        </p:blipFill>
        <p:spPr>
          <a:xfrm>
            <a:off x="6323051" y="764929"/>
            <a:ext cx="5602971" cy="6087179"/>
          </a:xfrm>
          <a:prstGeom prst="rect">
            <a:avLst/>
          </a:prstGeom>
        </p:spPr>
      </p:pic>
      <p:sp>
        <p:nvSpPr>
          <p:cNvPr id="6" name="Rettangolo 5">
            <a:extLst>
              <a:ext uri="{FF2B5EF4-FFF2-40B4-BE49-F238E27FC236}">
                <a16:creationId xmlns:a16="http://schemas.microsoft.com/office/drawing/2014/main" id="{487A86D4-3227-6C4F-BCF5-1274A27C3983}"/>
              </a:ext>
            </a:extLst>
          </p:cNvPr>
          <p:cNvSpPr/>
          <p:nvPr/>
        </p:nvSpPr>
        <p:spPr>
          <a:xfrm>
            <a:off x="5606120" y="706338"/>
            <a:ext cx="6585880" cy="369332"/>
          </a:xfrm>
          <a:prstGeom prst="rect">
            <a:avLst/>
          </a:prstGeom>
          <a:solidFill>
            <a:schemeClr val="accent4">
              <a:lumMod val="40000"/>
              <a:lumOff val="60000"/>
            </a:schemeClr>
          </a:solidFill>
          <a:ln>
            <a:solidFill>
              <a:schemeClr val="accent1"/>
            </a:solidFill>
          </a:ln>
        </p:spPr>
        <p:txBody>
          <a:bodyPr wrap="square">
            <a:spAutoFit/>
          </a:bodyPr>
          <a:lstStyle/>
          <a:p>
            <a:pPr algn="ctr"/>
            <a:r>
              <a:rPr lang="it-IT" dirty="0">
                <a:latin typeface="Bradley Hand" pitchFamily="2" charset="77"/>
                <a:ea typeface="Brush Script MT" panose="03060802040406070304" pitchFamily="66" charset="-122"/>
                <a:cs typeface="Brush Script MT" panose="03060802040406070304" pitchFamily="66" charset="-122"/>
              </a:rPr>
              <a:t>Quanti anni dovremo attendere per chiudere il GAP???</a:t>
            </a:r>
            <a:endParaRPr lang="it-IT" dirty="0">
              <a:effectLst/>
              <a:latin typeface="Bradley Hand" pitchFamily="2" charset="77"/>
              <a:ea typeface="Brush Script MT" panose="03060802040406070304" pitchFamily="66" charset="-122"/>
              <a:cs typeface="Brush Script MT" panose="03060802040406070304" pitchFamily="66" charset="-122"/>
            </a:endParaRPr>
          </a:p>
        </p:txBody>
      </p:sp>
      <p:sp>
        <p:nvSpPr>
          <p:cNvPr id="2" name="Segnaposto numero diapositiva 1">
            <a:extLst>
              <a:ext uri="{FF2B5EF4-FFF2-40B4-BE49-F238E27FC236}">
                <a16:creationId xmlns:a16="http://schemas.microsoft.com/office/drawing/2014/main" id="{2B9A5066-A0D4-CE4C-BC65-F3783C3777FB}"/>
              </a:ext>
            </a:extLst>
          </p:cNvPr>
          <p:cNvSpPr>
            <a:spLocks noGrp="1"/>
          </p:cNvSpPr>
          <p:nvPr>
            <p:ph type="sldNum" sz="quarter" idx="12"/>
          </p:nvPr>
        </p:nvSpPr>
        <p:spPr/>
        <p:txBody>
          <a:bodyPr/>
          <a:lstStyle/>
          <a:p>
            <a:fld id="{D3DB5FD3-EB4E-EC4F-8F68-D06EFEBABFB9}" type="slidenum">
              <a:rPr lang="en-GB" smtClean="0"/>
              <a:t>9</a:t>
            </a:fld>
            <a:endParaRPr lang="en-GB"/>
          </a:p>
        </p:txBody>
      </p:sp>
    </p:spTree>
    <p:extLst>
      <p:ext uri="{BB962C8B-B14F-4D97-AF65-F5344CB8AC3E}">
        <p14:creationId xmlns:p14="http://schemas.microsoft.com/office/powerpoint/2010/main" val="1877755522"/>
      </p:ext>
    </p:extLst>
  </p:cSld>
  <p:clrMapOvr>
    <a:masterClrMapping/>
  </p:clrMapOvr>
</p:sld>
</file>

<file path=ppt/theme/theme1.xml><?xml version="1.0" encoding="utf-8"?>
<a:theme xmlns:a="http://schemas.openxmlformats.org/drawingml/2006/main" name="Sfaccettatura">
  <a:themeElements>
    <a:clrScheme name="Sfaccettatur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Sfaccettatur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faccettatur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{783E0BAA-409B-E54C-AD1F-9445275CFCB4}tf10001071</Template>
  <TotalTime>3581</TotalTime>
  <Words>3757</Words>
  <Application>Microsoft Macintosh PowerPoint</Application>
  <PresentationFormat>Widescreen</PresentationFormat>
  <Paragraphs>307</Paragraphs>
  <Slides>36</Slides>
  <Notes>10</Notes>
  <HiddenSlides>0</HiddenSlides>
  <MMClips>0</MMClips>
  <ScaleCrop>false</ScaleCrop>
  <HeadingPairs>
    <vt:vector size="6" baseType="variant">
      <vt:variant>
        <vt:lpstr>Caratteri utilizzati</vt:lpstr>
      </vt:variant>
      <vt:variant>
        <vt:i4>14</vt:i4>
      </vt:variant>
      <vt:variant>
        <vt:lpstr>Tema</vt:lpstr>
      </vt:variant>
      <vt:variant>
        <vt:i4>1</vt:i4>
      </vt:variant>
      <vt:variant>
        <vt:lpstr>Titoli diapositive</vt:lpstr>
      </vt:variant>
      <vt:variant>
        <vt:i4>36</vt:i4>
      </vt:variant>
    </vt:vector>
  </HeadingPairs>
  <TitlesOfParts>
    <vt:vector size="51" baseType="lpstr">
      <vt:lpstr>Brush Script MT</vt:lpstr>
      <vt:lpstr>Arial</vt:lpstr>
      <vt:lpstr>Baskerville</vt:lpstr>
      <vt:lpstr>Baskerville Old Face</vt:lpstr>
      <vt:lpstr>Bookman Old Style</vt:lpstr>
      <vt:lpstr>Bradley Hand</vt:lpstr>
      <vt:lpstr>Calibri</vt:lpstr>
      <vt:lpstr>Helvetica</vt:lpstr>
      <vt:lpstr>Lucida Grande</vt:lpstr>
      <vt:lpstr>Rockwell</vt:lpstr>
      <vt:lpstr>Times New Roman</vt:lpstr>
      <vt:lpstr>Trebuchet MS</vt:lpstr>
      <vt:lpstr>Wingdings</vt:lpstr>
      <vt:lpstr>Wingdings 3</vt:lpstr>
      <vt:lpstr>Sfaccettatura</vt:lpstr>
      <vt:lpstr>  La comunicazione di genere nella scienza</vt:lpstr>
      <vt:lpstr>Premessa </vt:lpstr>
      <vt:lpstr>Presentazione standard di PowerPoint</vt:lpstr>
      <vt:lpstr>Scuole possono:  realizzare dei cambiamenti nelle relazioni di genere,  nell’interpretazione delle pratiche di genere,  per creare una generazione di donne e uomini che siano sensibili alle questioni di genere.</vt:lpstr>
      <vt:lpstr>Differenze fra Sesso e Genere</vt:lpstr>
      <vt:lpstr>Misurare i gap e le segregazioni </vt:lpstr>
      <vt:lpstr>Esiste un Gender gap a diversi livelli Proviamo a misurarlo</vt:lpstr>
      <vt:lpstr>Global Gender Gap Report 2022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 percorsi nell’università (Italia) </vt:lpstr>
      <vt:lpstr>Le motivazioni e le percezioni </vt:lpstr>
      <vt:lpstr>Le ragazze non si sentono portate per le materie scientifiche …e gli uomini per le materie umanistiche </vt:lpstr>
      <vt:lpstr>Cosa comporta tutto questo?</vt:lpstr>
      <vt:lpstr>Il mercato  del lavoro e le discipline STEM</vt:lpstr>
      <vt:lpstr>Presentazione standard di PowerPoint</vt:lpstr>
      <vt:lpstr>Innovazione di Genere: integrare la prospettiva di genere</vt:lpstr>
      <vt:lpstr>Innovazione di Genere:necessità di addestramento sulle questioni di genere</vt:lpstr>
      <vt:lpstr>Come nasce lo squilibrio?</vt:lpstr>
      <vt:lpstr>Presentazione standard di PowerPoint</vt:lpstr>
      <vt:lpstr>Cosa influenza le scelte universitarie ? </vt:lpstr>
      <vt:lpstr>Presentazione standard di PowerPoint</vt:lpstr>
      <vt:lpstr>Presentazione standard di PowerPoint</vt:lpstr>
      <vt:lpstr>E la fisica??</vt:lpstr>
      <vt:lpstr>Presentazione standard di PowerPoint</vt:lpstr>
      <vt:lpstr>Presentazione standard di PowerPoint</vt:lpstr>
      <vt:lpstr>Presentazione standard di PowerPoint</vt:lpstr>
      <vt:lpstr>Presentazione standard di PowerPoint</vt:lpstr>
      <vt:lpstr>Grazie per la vostra attenzione</vt:lpstr>
      <vt:lpstr>Presentazione standard di PowerPoint</vt:lpstr>
      <vt:lpstr>Come favorire l’equità di genere nella scienza?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Raising awareness on gender issues: a path through physics, outreach and diversity.</dc:title>
  <dc:creator>Maria Rosaria Masullo</dc:creator>
  <cp:lastModifiedBy>Sabina Pellizzoni</cp:lastModifiedBy>
  <cp:revision>190</cp:revision>
  <cp:lastPrinted>2022-07-09T08:05:10Z</cp:lastPrinted>
  <dcterms:created xsi:type="dcterms:W3CDTF">2022-07-03T16:54:04Z</dcterms:created>
  <dcterms:modified xsi:type="dcterms:W3CDTF">2022-11-28T13:35:48Z</dcterms:modified>
</cp:coreProperties>
</file>