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706" r:id="rId5"/>
    <p:sldId id="712" r:id="rId6"/>
    <p:sldId id="714" r:id="rId7"/>
    <p:sldId id="718" r:id="rId8"/>
    <p:sldId id="719" r:id="rId9"/>
    <p:sldId id="715" r:id="rId10"/>
    <p:sldId id="716" r:id="rId11"/>
    <p:sldId id="717" r:id="rId12"/>
    <p:sldId id="691" r:id="rId13"/>
    <p:sldId id="696" r:id="rId14"/>
    <p:sldId id="698" r:id="rId15"/>
    <p:sldId id="697" r:id="rId16"/>
    <p:sldId id="695" r:id="rId17"/>
    <p:sldId id="693" r:id="rId18"/>
    <p:sldId id="703" r:id="rId19"/>
    <p:sldId id="704" r:id="rId20"/>
    <p:sldId id="72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4E8"/>
    <a:srgbClr val="4365C5"/>
    <a:srgbClr val="DEEBF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6390E-F065-8ED6-CC7E-52AFC464E4FB}" v="16" dt="2023-02-15T13:47:43.034"/>
    <p1510:client id="{7E6A35D9-82DE-4B26-8F13-E4986908850E}" v="845" dt="2023-02-10T18:45:16.608"/>
    <p1510:client id="{B94C0480-4D7F-4FF0-B24D-76AD26FFCC74}" vWet="2" dt="2023-02-10T18:19:57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BE34-B812-4925-8B7E-611BC28602A4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11EE-D84C-4825-A4C1-0878A30E85D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29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Già mostrata nella presentazione film sottili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111EE-D84C-4825-A4C1-0878A30E85D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65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Già mostrata nella presentazione film sottili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111EE-D84C-4825-A4C1-0878A30E85D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57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0248A-A80D-4B2A-9012-00D59E0D1ED1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22411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C6FB-525E-4550-9E90-0B14B1D19CC8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3863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291-F93B-4EE5-917D-30AE8CD717A7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1369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17EC-DDEA-44C6-AC62-4469F69E0EB0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18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4F69-B501-462C-8289-B56D812A5F74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8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892-9C57-4ACB-B369-8D437267891F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9287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9732-05CB-4385-AD00-1E41BD8E258B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708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40FE-EC45-4814-8F69-3565A0881FC8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1132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C307E-CB1E-487D-97FB-F39CF088EBE3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9942-2F49-4EEA-A7DA-10322E7C7465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9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017-E14E-4060-8866-5F58085B83C8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7459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C6BB-6C6E-462E-B1EA-CC34A5D03095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4829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68C378C9-1E72-4E53-8524-6E1E5BAE324E}" type="datetime1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8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tonino.chiummo@ego-gw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sario.derosa@na.infn.i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artina.delaurentis@na.infn.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iodor.sorrentino@ge.infn.i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Ottica e Laser in ETIC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457200" indent="-457200"/>
            <a:r>
              <a:rPr lang="it-IT" dirty="0"/>
              <a:t>A.Chiummo</a:t>
            </a:r>
          </a:p>
          <a:p>
            <a:pPr marL="457200" indent="-457200"/>
            <a:r>
              <a:rPr lang="it-IT" dirty="0"/>
              <a:t>EGO – European Gravitational Observatory</a:t>
            </a:r>
          </a:p>
          <a:p>
            <a:pPr marL="457200" indent="-457200"/>
            <a:r>
              <a:rPr lang="it-IT" sz="2200" dirty="0">
                <a:hlinkClick r:id="rId2"/>
              </a:rPr>
              <a:t>antonino.chiummo@ego-gw.it</a:t>
            </a:r>
            <a:endParaRPr lang="it-IT" sz="2200" dirty="0"/>
          </a:p>
          <a:p>
            <a:pPr marL="457200" indent="-457200"/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10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11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3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/>
          <a:srcRect l="6255" r="625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3AFEC-0E55-5AC7-FF7A-9AC17C5F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9" y="1181422"/>
            <a:ext cx="10515600" cy="780114"/>
          </a:xfrm>
        </p:spPr>
        <p:txBody>
          <a:bodyPr/>
          <a:lstStyle/>
          <a:p>
            <a:r>
              <a:rPr lang="it-IT"/>
              <a:t>WSC Lab </a:t>
            </a:r>
            <a:r>
              <a:rPr lang="it-IT" sz="1600"/>
              <a:t>(</a:t>
            </a:r>
            <a:r>
              <a:rPr lang="it-IT" sz="1600" err="1"/>
              <a:t>ref</a:t>
            </a:r>
            <a:r>
              <a:rPr lang="it-IT" sz="1600"/>
              <a:t>. Ilaria Nardecchia ilaria.nardecchia@roma2.infn.it)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281FED-5FDD-EF88-FE92-29F1ABE5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58D4F-0C83-A4DE-A745-57164255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5BC6382A-057E-9829-164F-37EF0FB839F2}"/>
              </a:ext>
            </a:extLst>
          </p:cNvPr>
          <p:cNvCxnSpPr/>
          <p:nvPr/>
        </p:nvCxnSpPr>
        <p:spPr>
          <a:xfrm>
            <a:off x="4632878" y="24676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A7F6154-9766-CB20-3483-351DB6C0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FF1A3A-D432-3164-026A-666732AB7B22}"/>
              </a:ext>
            </a:extLst>
          </p:cNvPr>
          <p:cNvSpPr txBox="1"/>
          <p:nvPr/>
        </p:nvSpPr>
        <p:spPr>
          <a:xfrm>
            <a:off x="230235" y="1612191"/>
            <a:ext cx="6806814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it-IT" sz="1600" dirty="0">
                <a:latin typeface="Titillium"/>
                <a:ea typeface="+mn-lt"/>
                <a:cs typeface="+mn-lt"/>
              </a:rPr>
              <a:t>Costruzione di una </a:t>
            </a:r>
            <a:r>
              <a:rPr lang="it-IT" sz="1600" b="1" dirty="0">
                <a:latin typeface="Titillium"/>
                <a:ea typeface="+mn-lt"/>
                <a:cs typeface="+mn-lt"/>
              </a:rPr>
              <a:t>cavità ottica lineare </a:t>
            </a:r>
            <a:r>
              <a:rPr lang="it-IT" sz="1600" dirty="0">
                <a:latin typeface="Titillium"/>
                <a:ea typeface="+mn-lt"/>
                <a:cs typeface="+mn-lt"/>
              </a:rPr>
              <a:t>(specchi a basse perdite ottiche, in vuoto, @1064 nm)</a:t>
            </a:r>
            <a:r>
              <a:rPr lang="it-IT" sz="1600" b="1" dirty="0">
                <a:latin typeface="Titillium"/>
                <a:ea typeface="+mn-lt"/>
                <a:cs typeface="+mn-lt"/>
              </a:rPr>
              <a:t> </a:t>
            </a:r>
            <a:r>
              <a:rPr lang="it-IT" sz="1600" dirty="0">
                <a:latin typeface="Titillium"/>
                <a:ea typeface="+mn-lt"/>
                <a:cs typeface="+mn-lt"/>
              </a:rPr>
              <a:t>per lo studio dell’impatto degli effetti termici sui suoi segnali di controllo  (70 k€)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Titillium"/>
                <a:ea typeface="+mn-lt"/>
                <a:cs typeface="+mn-lt"/>
              </a:rPr>
              <a:t>Sensori</a:t>
            </a:r>
            <a:r>
              <a:rPr lang="it-IT" sz="1600" b="1" dirty="0">
                <a:latin typeface="Titillium"/>
                <a:cs typeface="Calibri"/>
              </a:rPr>
              <a:t> di fronte d'onda HWS </a:t>
            </a:r>
            <a:r>
              <a:rPr lang="it-IT" sz="1600" dirty="0">
                <a:latin typeface="Titillium"/>
                <a:cs typeface="Calibri"/>
              </a:rPr>
              <a:t>a</a:t>
            </a:r>
            <a:r>
              <a:rPr lang="it-IT" sz="1600" b="1" dirty="0">
                <a:latin typeface="Titillium"/>
                <a:cs typeface="Calibri"/>
              </a:rPr>
              <a:t> </a:t>
            </a:r>
            <a:r>
              <a:rPr lang="it-IT" sz="1600" b="1" dirty="0">
                <a:solidFill>
                  <a:srgbClr val="FF0000"/>
                </a:solidFill>
                <a:latin typeface="Titillium"/>
                <a:cs typeface="Calibri"/>
              </a:rPr>
              <a:t>basso rumore </a:t>
            </a:r>
            <a:r>
              <a:rPr lang="it-IT" sz="1600" dirty="0">
                <a:latin typeface="Titillium"/>
                <a:cs typeface="Calibri"/>
              </a:rPr>
              <a:t>(&lt;2 nm RMS)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latin typeface="Titillium"/>
                <a:cs typeface="Calibri"/>
              </a:rPr>
              <a:t>CCD area sensibile di circa 15 mm x 15 mm e dimensione pixel~0.01 mm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latin typeface="Titillium"/>
                <a:cs typeface="Calibri"/>
              </a:rPr>
              <a:t>Piastra forata con lavorazione 0.01 mm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latin typeface="Titillium"/>
                <a:ea typeface="+mn-lt"/>
                <a:cs typeface="+mn-lt"/>
              </a:rPr>
              <a:t>Sistema di feedback per il</a:t>
            </a:r>
            <a:r>
              <a:rPr lang="it-IT" sz="1600" b="1" dirty="0">
                <a:solidFill>
                  <a:srgbClr val="FF0000"/>
                </a:solidFill>
                <a:latin typeface="Titillium"/>
                <a:ea typeface="+mn-lt"/>
                <a:cs typeface="+mn-lt"/>
              </a:rPr>
              <a:t> controllo della temperatura </a:t>
            </a:r>
            <a:r>
              <a:rPr lang="it-IT" sz="1600" dirty="0">
                <a:latin typeface="Titillium"/>
                <a:ea typeface="+mn-lt"/>
                <a:cs typeface="+mn-lt"/>
              </a:rPr>
              <a:t>(0.01 K)</a:t>
            </a:r>
            <a:r>
              <a:rPr lang="it-IT" sz="1600" b="1" dirty="0">
                <a:solidFill>
                  <a:srgbClr val="FF0000"/>
                </a:solidFill>
                <a:latin typeface="Titillium"/>
                <a:ea typeface="+mn-lt"/>
                <a:cs typeface="+mn-lt"/>
              </a:rPr>
              <a:t> </a:t>
            </a:r>
            <a:r>
              <a:rPr lang="it-IT" sz="1600" dirty="0">
                <a:latin typeface="Titillium"/>
                <a:ea typeface="+mn-lt"/>
                <a:cs typeface="+mn-lt"/>
              </a:rPr>
              <a:t>per non introdurre effetti spuri nelle misure di aberrazione. 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b="1" dirty="0">
                <a:solidFill>
                  <a:srgbClr val="FF0000"/>
                </a:solidFill>
                <a:latin typeface="Titillium"/>
                <a:cs typeface="Calibri"/>
              </a:rPr>
              <a:t>Housing</a:t>
            </a:r>
            <a:r>
              <a:rPr lang="it-IT" sz="1600" dirty="0">
                <a:latin typeface="Titillium"/>
                <a:cs typeface="Calibri"/>
              </a:rPr>
              <a:t> in materiali a basso indice di espansione termica (es. invar)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Titillium"/>
                <a:cs typeface="Calibri"/>
              </a:rPr>
              <a:t>Ottiche</a:t>
            </a:r>
            <a:r>
              <a:rPr lang="it-IT" sz="1600" dirty="0">
                <a:latin typeface="Titillium"/>
                <a:cs typeface="Calibri"/>
              </a:rPr>
              <a:t> (lenti, specchi, finestre, PBS etc...) e Opto-meccanica </a:t>
            </a:r>
            <a:r>
              <a:rPr lang="it-IT" sz="1600" b="1" dirty="0">
                <a:latin typeface="Titillium"/>
                <a:cs typeface="Calibri"/>
              </a:rPr>
              <a:t>di grandi dimensioni</a:t>
            </a:r>
            <a:r>
              <a:rPr lang="it-IT" sz="1600" dirty="0">
                <a:latin typeface="Titillium"/>
                <a:cs typeface="Calibri"/>
              </a:rPr>
              <a:t> (D~300 mm)  per sistema di lettura a lunghezze d’onda vicino infrarosso – infrarosso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Titillium"/>
                <a:cs typeface="Calibri" panose="020F0502020204030204"/>
              </a:rPr>
              <a:t>Banchi ottici  </a:t>
            </a:r>
            <a:r>
              <a:rPr lang="it-IT" sz="1600" dirty="0">
                <a:latin typeface="Titillium"/>
                <a:cs typeface="Calibri" panose="020F0502020204030204"/>
              </a:rPr>
              <a:t>con sistema di smorzamento alle vibrazioni e </a:t>
            </a:r>
            <a:r>
              <a:rPr lang="it-IT" sz="1600" b="1" dirty="0">
                <a:latin typeface="Titillium"/>
                <a:cs typeface="Calibri" panose="020F0502020204030204"/>
              </a:rPr>
              <a:t>coperture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Titillium"/>
                <a:cs typeface="Calibri" panose="020F0502020204030204"/>
              </a:rPr>
              <a:t>Sistema di vuoto</a:t>
            </a:r>
            <a:r>
              <a:rPr lang="it-IT" sz="1600" dirty="0">
                <a:latin typeface="Titillium"/>
                <a:cs typeface="Calibri"/>
              </a:rPr>
              <a:t> due stadi , scroll+turbo, 10</a:t>
            </a:r>
            <a:r>
              <a:rPr lang="it-IT" sz="1600" baseline="30000" dirty="0">
                <a:latin typeface="Titillium"/>
                <a:cs typeface="Calibri"/>
              </a:rPr>
              <a:t>-6</a:t>
            </a:r>
            <a:r>
              <a:rPr lang="it-IT" sz="1600" dirty="0">
                <a:latin typeface="Titillium"/>
                <a:cs typeface="Calibri"/>
              </a:rPr>
              <a:t> mbar + </a:t>
            </a:r>
            <a:r>
              <a:rPr lang="it-IT" sz="1600" b="1" dirty="0">
                <a:latin typeface="Titillium"/>
                <a:cs typeface="Calibri"/>
              </a:rPr>
              <a:t>camera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it-IT" sz="1600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600" dirty="0">
              <a:latin typeface="Calibri" panose="020F0502020204030204"/>
              <a:cs typeface="Calibri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  <a:defRPr/>
            </a:pPr>
            <a:endParaRPr lang="it-IT" sz="1600" dirty="0">
              <a:latin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600" dirty="0">
              <a:latin typeface="Calibri" panose="020F0502020204030204"/>
              <a:cs typeface="Calibri"/>
            </a:endParaRP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82078332-87D3-698A-761A-CE22357F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8" b="-306"/>
          <a:stretch/>
        </p:blipFill>
        <p:spPr>
          <a:xfrm>
            <a:off x="9299727" y="1272432"/>
            <a:ext cx="2743199" cy="2442076"/>
          </a:xfrm>
          <a:prstGeom prst="rect">
            <a:avLst/>
          </a:prstGeom>
        </p:spPr>
      </p:pic>
      <p:pic>
        <p:nvPicPr>
          <p:cNvPr id="12" name="Immagine 12">
            <a:extLst>
              <a:ext uri="{FF2B5EF4-FFF2-40B4-BE49-F238E27FC236}">
                <a16:creationId xmlns:a16="http://schemas.microsoft.com/office/drawing/2014/main" id="{C744F467-9DFF-8FAC-6C33-AB3A5B5A0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9"/>
          <a:stretch/>
        </p:blipFill>
        <p:spPr>
          <a:xfrm>
            <a:off x="7072267" y="3787662"/>
            <a:ext cx="1924343" cy="2100668"/>
          </a:xfrm>
          <a:prstGeom prst="rect">
            <a:avLst/>
          </a:prstGeom>
        </p:spPr>
      </p:pic>
      <p:pic>
        <p:nvPicPr>
          <p:cNvPr id="7" name="Immagine 8">
            <a:extLst>
              <a:ext uri="{FF2B5EF4-FFF2-40B4-BE49-F238E27FC236}">
                <a16:creationId xmlns:a16="http://schemas.microsoft.com/office/drawing/2014/main" id="{7F693866-256D-E8FF-F8FF-6C009AA503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142" y="1335636"/>
            <a:ext cx="3722400" cy="2634690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26060334-764F-346C-20B9-420CDD7F10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53" y="3894932"/>
            <a:ext cx="2547804" cy="199339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917E201-3ABE-3EE4-9A95-26975062BE0C}"/>
              </a:ext>
            </a:extLst>
          </p:cNvPr>
          <p:cNvSpPr/>
          <p:nvPr/>
        </p:nvSpPr>
        <p:spPr>
          <a:xfrm>
            <a:off x="6349429" y="3245854"/>
            <a:ext cx="3287731" cy="54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7B4313F-AD6D-E171-BC03-6AC9B011F1A8}"/>
              </a:ext>
            </a:extLst>
          </p:cNvPr>
          <p:cNvSpPr/>
          <p:nvPr/>
        </p:nvSpPr>
        <p:spPr>
          <a:xfrm>
            <a:off x="6349429" y="2794571"/>
            <a:ext cx="339047" cy="45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03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BCA343-E00D-6164-CEDD-087C51E0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A6EBF1-D57D-FCFB-CD2D-35343E0A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796B4962-72A0-0F25-1610-33CE4441839B}"/>
              </a:ext>
            </a:extLst>
          </p:cNvPr>
          <p:cNvSpPr txBox="1"/>
          <p:nvPr/>
        </p:nvSpPr>
        <p:spPr>
          <a:xfrm>
            <a:off x="113992" y="1586704"/>
            <a:ext cx="8095059" cy="51090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Titillium"/>
                <a:cs typeface="Calibri" panose="020F0502020204030204"/>
              </a:rPr>
              <a:t>Compensazione delle aberrazioni in ottiche </a:t>
            </a:r>
            <a:r>
              <a:rPr lang="it-IT" sz="1600" dirty="0">
                <a:latin typeface="Titillium"/>
                <a:cs typeface="Calibri" panose="020F0502020204030204"/>
              </a:rPr>
              <a:t>di silice fusa.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>
                <a:latin typeface="Titillium"/>
                <a:cs typeface="Calibri" panose="020F0502020204030204"/>
              </a:rPr>
              <a:t>Principio: proiezione sull'ottica di un profilo di riscaldamento ottimizzato per annullare la differenza di cammino ottico indotta dagli effetti termici (130 k€)</a:t>
            </a:r>
            <a:endParaRPr lang="it-IT" sz="1600" dirty="0">
              <a:latin typeface="Titillium"/>
              <a:ea typeface="+mn-lt"/>
              <a:cs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b="1" dirty="0">
                <a:solidFill>
                  <a:srgbClr val="FF0000"/>
                </a:solidFill>
                <a:latin typeface="Titillium"/>
                <a:cs typeface="Calibri" panose="020F0502020204030204"/>
              </a:rPr>
              <a:t>Sorgente</a:t>
            </a:r>
            <a:r>
              <a:rPr lang="it-IT" sz="1600" dirty="0">
                <a:latin typeface="Titillium"/>
                <a:cs typeface="Calibri" panose="020F0502020204030204"/>
              </a:rPr>
              <a:t>: laser CO2  (@10.6 um, alta potenza, HOMs&lt;0.1%, stabilità di potenza 1%, basso rumore di intensità e di frequenza)   o lunghezze d’onda alternative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b="1" dirty="0">
                <a:solidFill>
                  <a:srgbClr val="FF0000"/>
                </a:solidFill>
                <a:latin typeface="Titillium"/>
                <a:cs typeface="Calibri" panose="020F0502020204030204"/>
              </a:rPr>
              <a:t>Ottiche</a:t>
            </a:r>
            <a:r>
              <a:rPr lang="it-IT" sz="1600" dirty="0">
                <a:latin typeface="Titillium"/>
                <a:cs typeface="Calibri" panose="020F0502020204030204"/>
              </a:rPr>
              <a:t> di ZnSe (Seleniuro di Zinco) o alternative, lamine lambda/2 e lambda/4, polarizzatori, axicon, sistemi alternativi per la rotazione della polarizzazione (prismi, rombi, etc..)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solidFill>
                  <a:srgbClr val="FF0000"/>
                </a:solidFill>
                <a:latin typeface="Titillium"/>
                <a:cs typeface="Calibri" panose="020F0502020204030204"/>
              </a:rPr>
              <a:t>AOM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solidFill>
                  <a:srgbClr val="FF0000"/>
                </a:solidFill>
                <a:latin typeface="Titillium"/>
                <a:cs typeface="Calibri" panose="020F0502020204030204"/>
              </a:rPr>
              <a:t>Ottiche custom</a:t>
            </a:r>
            <a:r>
              <a:rPr lang="it-IT" sz="1600" dirty="0">
                <a:latin typeface="Titillium"/>
                <a:cs typeface="Calibri" panose="020F0502020204030204"/>
              </a:rPr>
              <a:t> a basse perdite ottiche per la realizzazione di cavità ottiche ad alta potenza con lambda 10.6 um.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latin typeface="Titillium"/>
              </a:rPr>
              <a:t>Sistemi di beam-shaping </a:t>
            </a:r>
            <a:r>
              <a:rPr lang="it-IT" sz="1600" dirty="0">
                <a:latin typeface="Titillium"/>
              </a:rPr>
              <a:t>(140 k€)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solidFill>
                  <a:srgbClr val="FF0000"/>
                </a:solidFill>
                <a:latin typeface="Titillium"/>
              </a:rPr>
              <a:t>Specchio deformabile </a:t>
            </a:r>
            <a:r>
              <a:rPr lang="it-IT" sz="1600" dirty="0">
                <a:latin typeface="Titillium"/>
              </a:rPr>
              <a:t>( alta stabilità DC, loop aperto, numero attuatori &gt; 100)</a:t>
            </a:r>
          </a:p>
          <a:p>
            <a:pPr marL="742950" lvl="1" indent="-285750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solidFill>
                  <a:srgbClr val="FF0000"/>
                </a:solidFill>
                <a:latin typeface="Titillium"/>
              </a:rPr>
              <a:t>Maschere </a:t>
            </a:r>
            <a:r>
              <a:rPr lang="it-IT" sz="1600" dirty="0">
                <a:latin typeface="Titillium"/>
              </a:rPr>
              <a:t>(lavorazione meccanica di precisione 0.01 mm)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 sz="1600" dirty="0">
                <a:solidFill>
                  <a:srgbClr val="FF0000"/>
                </a:solidFill>
                <a:latin typeface="Titillium"/>
              </a:rPr>
              <a:t>Sistemi di diagnostica </a:t>
            </a:r>
            <a:r>
              <a:rPr lang="it-IT" sz="1600" dirty="0">
                <a:latin typeface="Titillium"/>
              </a:rPr>
              <a:t>per lambda 10.6 um (termocamere, CCD, sensori di potenza, profilatori di fascio, fotodiodi e quadranti)</a:t>
            </a:r>
          </a:p>
          <a:p>
            <a:pPr lvl="1">
              <a:defRPr/>
            </a:pPr>
            <a:br>
              <a:rPr lang="it-IT" sz="1400" dirty="0"/>
            </a:br>
            <a:endParaRPr lang="it-IT" sz="1400" dirty="0">
              <a:latin typeface="Titillium"/>
              <a:cs typeface="Calibri"/>
            </a:endParaRPr>
          </a:p>
          <a:p>
            <a:pPr marL="285750" indent="-285750">
              <a:buFont typeface="Calibri"/>
              <a:buChar char="-"/>
              <a:defRPr/>
            </a:pPr>
            <a:endParaRPr lang="it-IT" sz="1400" dirty="0">
              <a:latin typeface="Titillium"/>
              <a:cs typeface="Calibri"/>
            </a:endParaRPr>
          </a:p>
          <a:p>
            <a:pPr marL="742950" lvl="1" indent="-285750">
              <a:buFont typeface="Calibri"/>
              <a:buChar char="-"/>
              <a:defRPr/>
            </a:pPr>
            <a:endParaRPr lang="it-IT" sz="1400" dirty="0">
              <a:latin typeface="Titillium"/>
              <a:cs typeface="Calibri"/>
            </a:endParaRPr>
          </a:p>
          <a:p>
            <a:pPr marL="742950" lvl="1" indent="-285750">
              <a:buFont typeface="Calibri"/>
              <a:buChar char="-"/>
              <a:defRPr/>
            </a:pPr>
            <a:endParaRPr lang="it-IT" sz="1400" dirty="0">
              <a:latin typeface="Titillium"/>
              <a:cs typeface="Calibri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2B06CC2-1400-8490-C6DA-B571BF91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3" y="1204740"/>
            <a:ext cx="10515600" cy="780114"/>
          </a:xfrm>
        </p:spPr>
        <p:txBody>
          <a:bodyPr/>
          <a:lstStyle/>
          <a:p>
            <a:r>
              <a:rPr lang="it-IT"/>
              <a:t>WSC/LASER Lab </a:t>
            </a:r>
            <a:r>
              <a:rPr lang="it-IT" sz="1600"/>
              <a:t>(</a:t>
            </a:r>
            <a:r>
              <a:rPr lang="it-IT" sz="1600" err="1"/>
              <a:t>ref</a:t>
            </a:r>
            <a:r>
              <a:rPr lang="it-IT" sz="1600"/>
              <a:t>. Matteo Lorenzini matteo.lorenzini@roma2.infn.it)</a:t>
            </a:r>
          </a:p>
        </p:txBody>
      </p:sp>
      <p:pic>
        <p:nvPicPr>
          <p:cNvPr id="6" name="Immagine 7" descr="Immagine che contiene interni, proiettore&#10;&#10;Descrizione generata automaticamente">
            <a:extLst>
              <a:ext uri="{FF2B5EF4-FFF2-40B4-BE49-F238E27FC236}">
                <a16:creationId xmlns:a16="http://schemas.microsoft.com/office/drawing/2014/main" id="{8178FA95-0A74-6A3A-5900-B7599C94A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326" y="1785451"/>
            <a:ext cx="3863310" cy="1339641"/>
          </a:xfrm>
          <a:prstGeom prst="rect">
            <a:avLst/>
          </a:prstGeom>
        </p:spPr>
      </p:pic>
      <p:pic>
        <p:nvPicPr>
          <p:cNvPr id="8" name="Immagine 8" descr="Immagine che contiene interni, blu&#10;&#10;Descrizione generata automaticamente">
            <a:extLst>
              <a:ext uri="{FF2B5EF4-FFF2-40B4-BE49-F238E27FC236}">
                <a16:creationId xmlns:a16="http://schemas.microsoft.com/office/drawing/2014/main" id="{557D9FE0-9A5D-5EFA-15C9-C28FE7453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99" y="3259672"/>
            <a:ext cx="2099537" cy="1582267"/>
          </a:xfrm>
          <a:prstGeom prst="rect">
            <a:avLst/>
          </a:prstGeom>
        </p:spPr>
      </p:pic>
      <p:pic>
        <p:nvPicPr>
          <p:cNvPr id="9" name="Immagine 9" descr="Immagine che contiene fotocamera, proiettore&#10;&#10;Descrizione generata automaticamente">
            <a:extLst>
              <a:ext uri="{FF2B5EF4-FFF2-40B4-BE49-F238E27FC236}">
                <a16:creationId xmlns:a16="http://schemas.microsoft.com/office/drawing/2014/main" id="{B91BBAC8-95A9-F0CD-3E56-41DE6149A2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72" y="5167375"/>
            <a:ext cx="1600201" cy="1268910"/>
          </a:xfrm>
          <a:prstGeom prst="rect">
            <a:avLst/>
          </a:prstGeom>
        </p:spPr>
      </p:pic>
      <p:pic>
        <p:nvPicPr>
          <p:cNvPr id="2" name="Immagine 5" descr="Immagine che contiene elettronico, fotocamera&#10;&#10;Descrizione generata automaticamente">
            <a:extLst>
              <a:ext uri="{FF2B5EF4-FFF2-40B4-BE49-F238E27FC236}">
                <a16:creationId xmlns:a16="http://schemas.microsoft.com/office/drawing/2014/main" id="{3B547368-E434-F9BA-A338-4E368CF8CB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326" y="3276329"/>
            <a:ext cx="1663414" cy="2214409"/>
          </a:xfrm>
          <a:prstGeom prst="rect">
            <a:avLst/>
          </a:prstGeom>
        </p:spPr>
      </p:pic>
      <p:pic>
        <p:nvPicPr>
          <p:cNvPr id="10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543EC8-3BDF-F8A1-3804-11B3B4CE59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10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3AFEC-0E55-5AC7-FF7A-9AC17C5F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53" y="1224270"/>
            <a:ext cx="10515600" cy="780114"/>
          </a:xfrm>
        </p:spPr>
        <p:txBody>
          <a:bodyPr/>
          <a:lstStyle/>
          <a:p>
            <a:r>
              <a:rPr lang="it-IT"/>
              <a:t>LASER Lab </a:t>
            </a:r>
            <a:r>
              <a:rPr lang="it-IT" sz="1800"/>
              <a:t>(</a:t>
            </a:r>
            <a:r>
              <a:rPr lang="it-IT" sz="1800" err="1"/>
              <a:t>ref</a:t>
            </a:r>
            <a:r>
              <a:rPr lang="it-IT" sz="1800"/>
              <a:t>. Matteo Lorenzini matteo.lorenzini@roma2.infn.it)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281FED-5FDD-EF88-FE92-29F1ABE5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58D4F-0C83-A4DE-A745-57164255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5BC6382A-057E-9829-164F-37EF0FB839F2}"/>
              </a:ext>
            </a:extLst>
          </p:cNvPr>
          <p:cNvCxnSpPr/>
          <p:nvPr/>
        </p:nvCxnSpPr>
        <p:spPr>
          <a:xfrm>
            <a:off x="4632878" y="24676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A7F6154-9766-CB20-3483-351DB6C0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37299D-131B-0DE9-5050-683FDEE99667}"/>
              </a:ext>
            </a:extLst>
          </p:cNvPr>
          <p:cNvSpPr txBox="1"/>
          <p:nvPr/>
        </p:nvSpPr>
        <p:spPr>
          <a:xfrm>
            <a:off x="410965" y="1715749"/>
            <a:ext cx="1085785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b="1">
                <a:latin typeface="Titillium"/>
                <a:cs typeface="Calibri" panose="020F0502020204030204"/>
              </a:rPr>
              <a:t>Sbrinamento test mass criogenica </a:t>
            </a:r>
            <a:r>
              <a:rPr lang="it-IT">
                <a:latin typeface="Titillium"/>
                <a:cs typeface="Calibri" panose="020F0502020204030204"/>
              </a:rPr>
              <a:t>tramite tecnica di condizionamento termico con CO2 laser (190 k€)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 Laser a CO2 50 W (vedi slide precedente)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Condizionamento e proiezione del fascio CO2 (ottiche, opto-meccanica, misuratori di potenza)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Banco ottico e copertura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Finestre ottiche in </a:t>
            </a:r>
            <a:r>
              <a:rPr lang="it-IT" err="1">
                <a:latin typeface="Titillium"/>
                <a:cs typeface="Calibri" panose="020F0502020204030204"/>
              </a:rPr>
              <a:t>ZnSe</a:t>
            </a:r>
            <a:r>
              <a:rPr lang="it-IT">
                <a:latin typeface="Titillium"/>
                <a:cs typeface="Calibri" panose="020F0502020204030204"/>
              </a:rPr>
              <a:t>/ fibre ottiche alta potenza per iniezione CO2 in criogenia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Criostato ( 50-100 l) + </a:t>
            </a:r>
            <a:r>
              <a:rPr lang="it-IT" err="1">
                <a:latin typeface="Titillium"/>
                <a:cs typeface="Calibri" panose="020F0502020204030204"/>
              </a:rPr>
              <a:t>pulse</a:t>
            </a:r>
            <a:r>
              <a:rPr lang="it-IT">
                <a:latin typeface="Titillium"/>
                <a:cs typeface="Calibri" panose="020F0502020204030204"/>
              </a:rPr>
              <a:t> tube (doppio stadio, 4 k) + </a:t>
            </a:r>
            <a:r>
              <a:rPr lang="it-IT" err="1">
                <a:latin typeface="Titillium"/>
                <a:cs typeface="Calibri" panose="020F0502020204030204"/>
              </a:rPr>
              <a:t>chiller</a:t>
            </a:r>
            <a:r>
              <a:rPr lang="it-IT">
                <a:latin typeface="Titillium"/>
                <a:cs typeface="Calibri" panose="020F0502020204030204"/>
              </a:rPr>
              <a:t>+ sistema di vuoto</a:t>
            </a:r>
            <a:endParaRPr lang="it-IT">
              <a:solidFill>
                <a:prstClr val="black"/>
              </a:solidFill>
              <a:latin typeface="Titillium"/>
              <a:cs typeface="Calibri" panose="020F0502020204030204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Test Mass di silicio 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it-IT">
                <a:latin typeface="Titillium"/>
                <a:cs typeface="Calibri" panose="020F0502020204030204"/>
              </a:rPr>
              <a:t>Sistema di diagnostica (sorgente, ottiche, opto-meccanica e sensori)</a:t>
            </a:r>
            <a:endParaRPr lang="it-IT">
              <a:latin typeface="Calibri" panose="020F0502020204030204"/>
              <a:cs typeface="Calibri"/>
            </a:endParaRPr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95F9A63B-F144-3826-4492-878CF60CF2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83" y="4254691"/>
            <a:ext cx="4533900" cy="19511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C0B384-C8C4-7148-28AC-58587F80CB7E}"/>
              </a:ext>
            </a:extLst>
          </p:cNvPr>
          <p:cNvSpPr txBox="1"/>
          <p:nvPr/>
        </p:nvSpPr>
        <p:spPr>
          <a:xfrm>
            <a:off x="6322218" y="4648200"/>
            <a:ext cx="56864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it-IT">
                <a:cs typeface="Calibri" panose="020F0502020204030204"/>
              </a:rPr>
              <a:t>Diagnostica e attuazione nello stesso setup</a:t>
            </a:r>
            <a:endParaRPr lang="it-IT"/>
          </a:p>
          <a:p>
            <a:pPr marL="285750" indent="-285750">
              <a:buFont typeface="Courier New"/>
              <a:buChar char="o"/>
            </a:pPr>
            <a:r>
              <a:rPr lang="it-IT">
                <a:cs typeface="Calibri" panose="020F0502020204030204"/>
              </a:rPr>
              <a:t>Implementazione criogenica di cavità ottica risonante:</a:t>
            </a:r>
          </a:p>
          <a:p>
            <a:pPr lvl="1"/>
            <a:r>
              <a:rPr lang="it-IT" err="1">
                <a:cs typeface="Calibri" panose="020F0502020204030204"/>
              </a:rPr>
              <a:t>Hasegawa</a:t>
            </a:r>
            <a:r>
              <a:rPr lang="it-IT">
                <a:cs typeface="Calibri" panose="020F0502020204030204"/>
              </a:rPr>
              <a:t> K et al, </a:t>
            </a:r>
            <a:r>
              <a:rPr lang="it-IT" err="1">
                <a:cs typeface="Calibri" panose="020F0502020204030204"/>
              </a:rPr>
              <a:t>Phys</a:t>
            </a:r>
            <a:r>
              <a:rPr lang="it-IT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Rev</a:t>
            </a:r>
            <a:r>
              <a:rPr lang="it-IT">
                <a:cs typeface="Calibri" panose="020F0502020204030204"/>
              </a:rPr>
              <a:t> D 99, 022003 (2019)</a:t>
            </a:r>
          </a:p>
        </p:txBody>
      </p:sp>
    </p:spTree>
    <p:extLst>
      <p:ext uri="{BB962C8B-B14F-4D97-AF65-F5344CB8AC3E}">
        <p14:creationId xmlns:p14="http://schemas.microsoft.com/office/powerpoint/2010/main" val="159838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8E24E-358B-65C1-812C-6DAF0706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1252292"/>
            <a:ext cx="8871302" cy="780114"/>
          </a:xfrm>
        </p:spPr>
        <p:txBody>
          <a:bodyPr/>
          <a:lstStyle/>
          <a:p>
            <a:r>
              <a:rPr lang="it-IT" err="1"/>
              <a:t>AiLOV_ET</a:t>
            </a:r>
            <a:r>
              <a:rPr lang="it-IT"/>
              <a:t> – Roma Tor Vergata</a:t>
            </a:r>
            <a:endParaRPr lang="it-IT" sz="180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CE4C1D-2BE7-85D9-3841-7E8A03B2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AE8B83-1C24-C6A1-87F0-ACECB3B3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301F376-019C-BB82-809C-30F27D357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4349"/>
            <a:ext cx="5313172" cy="437898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06668B0-214F-1873-8B5E-AB4CBFD9EA71}"/>
              </a:ext>
            </a:extLst>
          </p:cNvPr>
          <p:cNvSpPr txBox="1"/>
          <p:nvPr/>
        </p:nvSpPr>
        <p:spPr>
          <a:xfrm>
            <a:off x="9316596" y="1341757"/>
            <a:ext cx="2549776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COATING LAB: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Calibri" panose="020F0502020204030204" pitchFamily="34" charset="0"/>
                <a:cs typeface="+mn-cs"/>
              </a:rPr>
              <a:t>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Calibri" panose="020F0502020204030204" pitchFamily="34" charset="0"/>
                <a:cs typeface="+mn-cs"/>
              </a:rPr>
              <a:t>esearch of innovative materials for the realization of the reflective coatings of the ET mirrors</a:t>
            </a:r>
            <a:b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</a:b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camera pulita ISO7</a:t>
            </a:r>
          </a:p>
        </p:txBody>
      </p: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543EC8-3BDF-F8A1-3804-11B3B4CE5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5D3534-CA42-0CBF-6786-ED1FE726ED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418" y="3137479"/>
            <a:ext cx="6610120" cy="280379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787FD6A-A626-236F-BD55-6DFE08A1540B}"/>
              </a:ext>
            </a:extLst>
          </p:cNvPr>
          <p:cNvSpPr/>
          <p:nvPr/>
        </p:nvSpPr>
        <p:spPr>
          <a:xfrm>
            <a:off x="5630238" y="3169033"/>
            <a:ext cx="5723562" cy="27722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BA93896D-0634-1A2C-C6A9-962FD2FC013C}"/>
              </a:ext>
            </a:extLst>
          </p:cNvPr>
          <p:cNvSpPr/>
          <p:nvPr/>
        </p:nvSpPr>
        <p:spPr>
          <a:xfrm>
            <a:off x="9947013" y="2771242"/>
            <a:ext cx="484632" cy="7801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3EBD5C6-2FE2-6EF5-725A-009B669B85C1}"/>
              </a:ext>
            </a:extLst>
          </p:cNvPr>
          <p:cNvSpPr/>
          <p:nvPr/>
        </p:nvSpPr>
        <p:spPr>
          <a:xfrm>
            <a:off x="1643865" y="2589088"/>
            <a:ext cx="1273996" cy="28356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0207F74-BFC6-7942-DF61-56D6BDE59AAE}"/>
              </a:ext>
            </a:extLst>
          </p:cNvPr>
          <p:cNvCxnSpPr/>
          <p:nvPr/>
        </p:nvCxnSpPr>
        <p:spPr>
          <a:xfrm>
            <a:off x="3472665" y="4808342"/>
            <a:ext cx="1840507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6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3AFEC-0E55-5AC7-FF7A-9AC17C5F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Coating Lab </a:t>
            </a:r>
            <a:r>
              <a:rPr lang="it-IT" sz="1800"/>
              <a:t>(già visto presentazione Film Sottili)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281FED-5FDD-EF88-FE92-29F1ABE5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58D4F-0C83-A4DE-A745-57164255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5BC6382A-057E-9829-164F-37EF0FB839F2}"/>
              </a:ext>
            </a:extLst>
          </p:cNvPr>
          <p:cNvCxnSpPr/>
          <p:nvPr/>
        </p:nvCxnSpPr>
        <p:spPr>
          <a:xfrm>
            <a:off x="4632878" y="24676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A7F6154-9766-CB20-3483-351DB6C08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17EAB4E-0F65-E3E1-8BBC-1FC155516A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9" y="1982974"/>
            <a:ext cx="8187038" cy="2979444"/>
          </a:xfrm>
          <a:prstGeom prst="rect">
            <a:avLst/>
          </a:prstGeom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6EAD23F8-D7CF-C1B0-30E1-B4474DC9BAB9}"/>
              </a:ext>
            </a:extLst>
          </p:cNvPr>
          <p:cNvSpPr txBox="1"/>
          <p:nvPr/>
        </p:nvSpPr>
        <p:spPr>
          <a:xfrm>
            <a:off x="7164569" y="2156848"/>
            <a:ext cx="4728723" cy="37548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Camera pulita  ISO 7 + anticamera e spogliatoio (gara unica con la parte di correzione aberrazioni ottiche che prevede pure una camera grigia 300-400 k€ )</a:t>
            </a: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Laser di pompa  2W (1064 nm, 1550 nm, 2 </a:t>
            </a:r>
            <a:r>
              <a:rPr lang="it-IT" sz="1400" err="1">
                <a:latin typeface="Titillium"/>
                <a:cs typeface="Calibri" panose="020F0502020204030204"/>
              </a:rPr>
              <a:t>um</a:t>
            </a:r>
            <a:r>
              <a:rPr lang="it-IT" sz="1400">
                <a:latin typeface="Titillium"/>
                <a:cs typeface="Calibri" panose="020F0502020204030204"/>
              </a:rPr>
              <a:t>) per sistema misura assorbimento </a:t>
            </a:r>
            <a:endParaRPr lang="it-IT" sz="1400">
              <a:latin typeface="Titillium"/>
            </a:endParaRP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Sistema per misura assorbimento tramite tecnica fototermica (ca. 50 k€)</a:t>
            </a: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Banchi ottici  con sistema di smorzamento alle vibrazioni e coperture</a:t>
            </a: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Criostato ottico per QPDI (4K,  6"-8" area piatto sperimentale freddo) (ca 60 k€)</a:t>
            </a: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Camera criogenica  (50-100 l) + tubo pulsato (doppio stadio fino a 4 K) + </a:t>
            </a:r>
            <a:r>
              <a:rPr lang="it-IT" sz="1400" err="1">
                <a:latin typeface="Titillium"/>
                <a:cs typeface="Calibri" panose="020F0502020204030204"/>
              </a:rPr>
              <a:t>chiller</a:t>
            </a:r>
            <a:r>
              <a:rPr lang="it-IT" sz="1400">
                <a:latin typeface="Titillium"/>
                <a:cs typeface="Calibri" panose="020F0502020204030204"/>
              </a:rPr>
              <a:t> (ca 150 k€) </a:t>
            </a:r>
            <a:endParaRPr lang="it-IT" sz="1400">
              <a:latin typeface="Titillium"/>
            </a:endParaRP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Cappa a flusso laminare verticale per pulizia e stoccaggio ottiche (almeno 2 m di lunghezza)</a:t>
            </a:r>
          </a:p>
          <a:p>
            <a:pPr marL="285750" indent="-285750">
              <a:buFont typeface="Wingdings"/>
              <a:buChar char="Ø"/>
            </a:pPr>
            <a:r>
              <a:rPr lang="it-IT" sz="1400">
                <a:latin typeface="Titillium"/>
                <a:cs typeface="Calibri" panose="020F0502020204030204"/>
              </a:rPr>
              <a:t>Forno per trattamenti termici fino a 1200°C  con possibilità di operare in atmosfera controllata</a:t>
            </a:r>
          </a:p>
        </p:txBody>
      </p:sp>
    </p:spTree>
    <p:extLst>
      <p:ext uri="{BB962C8B-B14F-4D97-AF65-F5344CB8AC3E}">
        <p14:creationId xmlns:p14="http://schemas.microsoft.com/office/powerpoint/2010/main" val="314566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81496" y="1394050"/>
            <a:ext cx="6231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rgbClr val="B27F47"/>
                </a:solidFill>
              </a:rPr>
              <a:t>CoMET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B27F47"/>
                </a:solidFill>
              </a:rPr>
              <a:t>Coating Materials for Einstein Telescope</a:t>
            </a:r>
            <a:endParaRPr sz="2400" b="1">
              <a:solidFill>
                <a:srgbClr val="B27F47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B27F47"/>
                </a:solidFill>
              </a:rPr>
              <a:t>(già visto presentazione Film Sottili)</a:t>
            </a:r>
            <a:endParaRPr sz="2400" b="1">
              <a:solidFill>
                <a:srgbClr val="B27F47"/>
              </a:solidFill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 cstate="print">
            <a:alphaModFix/>
          </a:blip>
          <a:srcRect l="78768" t="16759" r="2261" b="16242"/>
          <a:stretch/>
        </p:blipFill>
        <p:spPr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321375" y="4574625"/>
            <a:ext cx="3607200" cy="1169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/>
              <a:t>Missione: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/>
              <a:t>Produzione di ricoprimenti ottici per la ricerca di nuovi materiali per gli specchi di ET.</a:t>
            </a:r>
            <a:endParaRPr sz="1600"/>
          </a:p>
        </p:txBody>
      </p:sp>
      <p:sp>
        <p:nvSpPr>
          <p:cNvPr id="114" name="Google Shape;114;p2"/>
          <p:cNvSpPr/>
          <p:nvPr/>
        </p:nvSpPr>
        <p:spPr>
          <a:xfrm rot="-5400000">
            <a:off x="4110525" y="3805225"/>
            <a:ext cx="393000" cy="5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4732150" y="3003325"/>
            <a:ext cx="2897400" cy="2275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/>
              <a:t>Tecnologia: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/>
              <a:t>Macchine per deposizione film sottili con capacità di diagnostica in-situ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Ion Beam Sputtering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Magnetron Sputtering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116" name="Google Shape;116;p2" descr="https://lh6.googleusercontent.com/rGXLXgypyeo9aXc0YJ5bp99iPShKn9iwKxL2cCbM2YUE_ZZjaHdaX51LBIla6nAOGtp4iIKN_UGuTY25UBUoDtyQa8AdhX_FN2lP-y7OLKOY2REh_5Vm-WQhEB9-2ezEOJC8p1KIbTI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21375" y="2648288"/>
            <a:ext cx="3607201" cy="192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https://lh6.googleusercontent.com/njiIcJxteaH0niUCPctWMWPtLLgiT3xpxR-0w1BDzoiAWDObcYxazSP-48_9nUb-QIQW4HmUE2JS4BqvnLV7Yohukwc42b-wusjdY3XTeeoJ7qbYM3-bfp799Hk41cSUCqzmefyNwMA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335650" y="1394050"/>
            <a:ext cx="1146350" cy="11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9173324" y="1650052"/>
            <a:ext cx="2239675" cy="6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8459750" y="2353625"/>
            <a:ext cx="3494400" cy="3390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/>
              <a:t>Possibile strumentazione da acquisire e integrare nelle macchine di deposizione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ellissometro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optical stress monitor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optical emission monitor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laser tunabile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-IT" sz="1500"/>
              <a:t>intensified CCD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/>
              <a:t>Budget iniziale </a:t>
            </a:r>
            <a:r>
              <a:rPr lang="it-IT" sz="1500" b="1"/>
              <a:t>circa 100k</a:t>
            </a:r>
            <a:r>
              <a:rPr lang="it-IT" sz="1500"/>
              <a:t>.</a:t>
            </a:r>
            <a:br>
              <a:rPr lang="it-IT" sz="1500"/>
            </a:br>
            <a:r>
              <a:rPr lang="it-IT" sz="1500"/>
              <a:t>Gare da assegnare </a:t>
            </a:r>
            <a:r>
              <a:rPr lang="it-IT" sz="1500" b="1"/>
              <a:t>entro 31/12/2023</a:t>
            </a:r>
            <a:r>
              <a:rPr lang="it-IT" sz="1500"/>
              <a:t>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/>
              <a:t>Aspettativa di </a:t>
            </a:r>
            <a:r>
              <a:rPr lang="it-IT" sz="1500" b="1"/>
              <a:t>acquisire ulteriori strumenti di caratterizzazione negli anni successivi</a:t>
            </a:r>
            <a:r>
              <a:rPr lang="it-IT" sz="1500"/>
              <a:t> su ulteriori fondi.</a:t>
            </a:r>
            <a:endParaRPr sz="1500"/>
          </a:p>
        </p:txBody>
      </p:sp>
      <p:sp>
        <p:nvSpPr>
          <p:cNvPr id="120" name="Google Shape;120;p2"/>
          <p:cNvSpPr/>
          <p:nvPr/>
        </p:nvSpPr>
        <p:spPr>
          <a:xfrm rot="-5400000">
            <a:off x="7797100" y="3805225"/>
            <a:ext cx="393000" cy="5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938825" y="5807650"/>
            <a:ext cx="7039500" cy="535500"/>
          </a:xfrm>
          <a:prstGeom prst="roundRect">
            <a:avLst>
              <a:gd name="adj" fmla="val 32069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95250" dir="33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Dettagli e specifiche delle diagnostiche elencate sono da valutarsi insieme ai fornitori.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Contatto principale: marco.bazzan@unipd.it</a:t>
            </a:r>
            <a:endParaRPr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8E24E-358B-65C1-812C-6DAF0706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1252292"/>
            <a:ext cx="10515600" cy="525137"/>
          </a:xfrm>
        </p:spPr>
        <p:txBody>
          <a:bodyPr/>
          <a:lstStyle/>
          <a:p>
            <a:r>
              <a:rPr lang="it-IT" dirty="0"/>
              <a:t>PLANET – INFN and Università di Napoli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CE4C1D-2BE7-85D9-3841-7E8A03B2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AE8B83-1C24-C6A1-87F0-ACECB3B3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543EC8-3BDF-F8A1-3804-11B3B4CE5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3854F9-8356-9071-7F85-31F34C592B3D}"/>
              </a:ext>
            </a:extLst>
          </p:cNvPr>
          <p:cNvSpPr txBox="1"/>
          <p:nvPr/>
        </p:nvSpPr>
        <p:spPr>
          <a:xfrm>
            <a:off x="205484" y="1684965"/>
            <a:ext cx="6359703" cy="480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Attività: Sorgente </a:t>
            </a:r>
            <a:r>
              <a:rPr lang="it-IT" b="1" dirty="0" err="1"/>
              <a:t>squeezing</a:t>
            </a:r>
            <a:r>
              <a:rPr lang="it-IT" b="1" dirty="0"/>
              <a:t> compatta a 1550 nm</a:t>
            </a:r>
          </a:p>
          <a:p>
            <a:endParaRPr lang="it-IT" b="1" dirty="0"/>
          </a:p>
          <a:p>
            <a:r>
              <a:rPr lang="it-IT" b="1" dirty="0"/>
              <a:t>Materiale: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Banco ottico;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Sorgenti Laser a 1550, 100 </a:t>
            </a:r>
            <a:r>
              <a:rPr lang="it-IT" b="1" dirty="0" err="1"/>
              <a:t>mW</a:t>
            </a:r>
            <a:r>
              <a:rPr lang="it-IT" b="1" dirty="0"/>
              <a:t> in fibra e in aria;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Accoppiatori per fibra, splitter in fibra;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Modulatori elettrottici ed </a:t>
            </a:r>
            <a:r>
              <a:rPr lang="it-IT" b="1" dirty="0" err="1"/>
              <a:t>acustoottici</a:t>
            </a:r>
            <a:r>
              <a:rPr lang="it-IT" b="1" dirty="0"/>
              <a:t> in fibra ed in aria;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Specchi ad alta riflettività;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Tip</a:t>
            </a:r>
            <a:r>
              <a:rPr lang="it-IT" b="1" dirty="0"/>
              <a:t> and tilt </a:t>
            </a:r>
            <a:r>
              <a:rPr lang="it-IT" b="1" dirty="0" err="1"/>
              <a:t>mirrors</a:t>
            </a:r>
            <a:r>
              <a:rPr lang="it-IT" b="1" dirty="0"/>
              <a:t> </a:t>
            </a:r>
            <a:r>
              <a:rPr lang="it-IT" b="1" dirty="0" err="1"/>
              <a:t>mounts</a:t>
            </a:r>
            <a:r>
              <a:rPr lang="it-IT" b="1" dirty="0"/>
              <a:t>, optical </a:t>
            </a:r>
            <a:r>
              <a:rPr lang="it-IT" b="1" dirty="0" err="1"/>
              <a:t>gimbal</a:t>
            </a:r>
            <a:r>
              <a:rPr lang="it-IT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Ottiche per 1.55 </a:t>
            </a:r>
            <a:r>
              <a:rPr lang="it-IT" b="1" dirty="0">
                <a:latin typeface="Symbol" panose="05050102010706020507" pitchFamily="18" charset="2"/>
                <a:cs typeface="Symap" panose="00000400000000000000" pitchFamily="2" charset="0"/>
              </a:rPr>
              <a:t>m</a:t>
            </a:r>
            <a:r>
              <a:rPr lang="it-IT" b="1" dirty="0"/>
              <a:t>m da 2 ‘’, 1’’ e 1/2’’ (specchi piani, lenti e specchi curvi ad HR, </a:t>
            </a:r>
            <a:r>
              <a:rPr lang="it-IT" b="1" dirty="0" err="1"/>
              <a:t>beam</a:t>
            </a:r>
            <a:r>
              <a:rPr lang="it-IT" b="1" dirty="0"/>
              <a:t> splitter and sampler)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Cristalli non lineari (</a:t>
            </a:r>
            <a:r>
              <a:rPr lang="it-IT" b="1" dirty="0" err="1"/>
              <a:t>doped</a:t>
            </a:r>
            <a:r>
              <a:rPr lang="it-IT" b="1" dirty="0"/>
              <a:t> PPKTP)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Spettrometro e Sfera integratrice per caratterizzazione luce diffusa dalle cavità e dai telescopi  per caratterizzazione perdite;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Reticoli diffrattivi per separazioni fasci </a:t>
            </a:r>
            <a:r>
              <a:rPr lang="it-IT" b="1" dirty="0" err="1"/>
              <a:t>entangled</a:t>
            </a:r>
            <a:r>
              <a:rPr lang="it-IT" b="1" dirty="0"/>
              <a:t>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15C848-A20C-2B6A-C9D5-0DD938D4A0D2}"/>
              </a:ext>
            </a:extLst>
          </p:cNvPr>
          <p:cNvSpPr txBox="1"/>
          <p:nvPr/>
        </p:nvSpPr>
        <p:spPr>
          <a:xfrm>
            <a:off x="6965877" y="1703801"/>
            <a:ext cx="4899074" cy="3416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Attività: Prototipo </a:t>
            </a:r>
            <a:r>
              <a:rPr lang="it-IT" b="1" dirty="0" err="1"/>
              <a:t>Nested</a:t>
            </a:r>
            <a:r>
              <a:rPr lang="it-IT" b="1" dirty="0"/>
              <a:t> </a:t>
            </a:r>
            <a:r>
              <a:rPr lang="it-IT" b="1" dirty="0" err="1"/>
              <a:t>Inverted</a:t>
            </a:r>
            <a:r>
              <a:rPr lang="it-IT" b="1" dirty="0"/>
              <a:t> </a:t>
            </a:r>
            <a:r>
              <a:rPr lang="it-IT" b="1" dirty="0" err="1"/>
              <a:t>Pendulum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Materiale per i controlli locali: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Banchi ottici;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Sorgenti SLED in fibra a 830 nm, 5 </a:t>
            </a:r>
            <a:r>
              <a:rPr lang="it-IT" b="1" dirty="0" err="1"/>
              <a:t>mW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Splitter in fibra;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Fotodiodi PSD;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Fotodiodi a quadranti;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Traslatori motorizzati XY;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8" name="Rectangle 7"/>
          <p:cNvSpPr/>
          <p:nvPr/>
        </p:nvSpPr>
        <p:spPr>
          <a:xfrm>
            <a:off x="6985497" y="5284150"/>
            <a:ext cx="3084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rosario.derosa@na.infn.it</a:t>
            </a:r>
            <a:endParaRPr lang="it-IT" dirty="0"/>
          </a:p>
          <a:p>
            <a:r>
              <a:rPr lang="it-IT" dirty="0">
                <a:hlinkClick r:id="rId4"/>
              </a:rPr>
              <a:t>martina.delaurentis@na.infn.it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72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8E24E-358B-65C1-812C-6DAF0706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1252292"/>
            <a:ext cx="10515600" cy="525137"/>
          </a:xfrm>
        </p:spPr>
        <p:txBody>
          <a:bodyPr/>
          <a:lstStyle/>
          <a:p>
            <a:r>
              <a:rPr lang="en-US" dirty="0"/>
              <a:t>GALILEO </a:t>
            </a:r>
            <a:r>
              <a:rPr lang="mr-IN" dirty="0"/>
              <a:t>–</a:t>
            </a:r>
            <a:r>
              <a:rPr lang="en-US" dirty="0"/>
              <a:t> INFN </a:t>
            </a:r>
            <a:r>
              <a:rPr lang="en-US" dirty="0" err="1"/>
              <a:t>Genova</a:t>
            </a:r>
            <a:r>
              <a:rPr lang="en-US" dirty="0"/>
              <a:t> e </a:t>
            </a:r>
            <a:r>
              <a:rPr lang="en-US" dirty="0" err="1"/>
              <a:t>UniGE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CE4C1D-2BE7-85D9-3841-7E8A03B2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AE8B83-1C24-C6A1-87F0-ACECB3B3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543EC8-3BDF-F8A1-3804-11B3B4CE5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3854F9-8356-9071-7F85-31F34C592B3D}"/>
              </a:ext>
            </a:extLst>
          </p:cNvPr>
          <p:cNvSpPr txBox="1"/>
          <p:nvPr/>
        </p:nvSpPr>
        <p:spPr>
          <a:xfrm>
            <a:off x="205484" y="1684965"/>
            <a:ext cx="6359703" cy="46166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 err="1"/>
              <a:t>Realizzazione</a:t>
            </a:r>
            <a:r>
              <a:rPr lang="en-US" sz="1600" dirty="0"/>
              <a:t> di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infrastruttura</a:t>
            </a:r>
            <a:r>
              <a:rPr lang="en-US" sz="1600" dirty="0"/>
              <a:t> per </a:t>
            </a:r>
            <a:r>
              <a:rPr lang="en-US" sz="1600" b="1" i="1" dirty="0" err="1"/>
              <a:t>sviluppo</a:t>
            </a:r>
            <a:r>
              <a:rPr lang="en-US" sz="1600" b="1" i="1" dirty="0"/>
              <a:t> di </a:t>
            </a:r>
            <a:r>
              <a:rPr lang="en-US" sz="1600" b="1" i="1" dirty="0" err="1"/>
              <a:t>metodologie</a:t>
            </a:r>
            <a:r>
              <a:rPr lang="en-US" sz="1600" b="1" i="1" dirty="0"/>
              <a:t> </a:t>
            </a:r>
            <a:r>
              <a:rPr lang="en-US" sz="1600" b="1" i="1" dirty="0" err="1"/>
              <a:t>avanzate</a:t>
            </a:r>
            <a:r>
              <a:rPr lang="en-US" sz="1600" b="1" i="1" dirty="0"/>
              <a:t> </a:t>
            </a:r>
            <a:r>
              <a:rPr lang="en-US" sz="1600" b="1" i="1" dirty="0" err="1"/>
              <a:t>nella</a:t>
            </a:r>
            <a:r>
              <a:rPr lang="en-US" sz="1600" b="1" i="1" dirty="0"/>
              <a:t> </a:t>
            </a:r>
            <a:r>
              <a:rPr lang="en-US" sz="1600" b="1" i="1" dirty="0" err="1"/>
              <a:t>riduzione</a:t>
            </a:r>
            <a:r>
              <a:rPr lang="en-US" sz="1600" b="1" i="1" dirty="0"/>
              <a:t> del </a:t>
            </a:r>
            <a:r>
              <a:rPr lang="en-US" sz="1600" b="1" i="1" dirty="0" err="1"/>
              <a:t>rumore</a:t>
            </a:r>
            <a:r>
              <a:rPr lang="en-US" sz="1600" b="1" i="1" dirty="0"/>
              <a:t> </a:t>
            </a:r>
            <a:r>
              <a:rPr lang="en-US" sz="1600" b="1" i="1" dirty="0" err="1"/>
              <a:t>quantistico</a:t>
            </a:r>
            <a:r>
              <a:rPr lang="en-US" sz="1600" dirty="0"/>
              <a:t> in </a:t>
            </a:r>
            <a:r>
              <a:rPr lang="en-US" sz="1600" dirty="0" err="1"/>
              <a:t>rivelatori</a:t>
            </a:r>
            <a:r>
              <a:rPr lang="en-US" sz="1600" dirty="0"/>
              <a:t> </a:t>
            </a:r>
            <a:r>
              <a:rPr lang="en-US" sz="1600" dirty="0" err="1"/>
              <a:t>interferometrici</a:t>
            </a:r>
            <a:r>
              <a:rPr lang="en-US" sz="1600" dirty="0"/>
              <a:t> di </a:t>
            </a:r>
            <a:r>
              <a:rPr lang="en-US" sz="1600" dirty="0" err="1"/>
              <a:t>onde</a:t>
            </a:r>
            <a:r>
              <a:rPr lang="en-US" sz="1600" dirty="0"/>
              <a:t> </a:t>
            </a:r>
            <a:r>
              <a:rPr lang="en-US" sz="1600" dirty="0" err="1"/>
              <a:t>gravitazionali</a:t>
            </a:r>
            <a:r>
              <a:rPr lang="en-US" sz="1600" dirty="0"/>
              <a:t> di terza </a:t>
            </a:r>
            <a:r>
              <a:rPr lang="en-US" sz="1600" dirty="0" err="1"/>
              <a:t>generazione</a:t>
            </a: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generazione</a:t>
            </a:r>
            <a:r>
              <a:rPr lang="en-US" sz="1600" dirty="0"/>
              <a:t> e </a:t>
            </a:r>
            <a:r>
              <a:rPr lang="en-US" sz="1600" dirty="0" err="1"/>
              <a:t>controllo</a:t>
            </a:r>
            <a:r>
              <a:rPr lang="en-US" sz="1600" dirty="0"/>
              <a:t> di </a:t>
            </a:r>
            <a:r>
              <a:rPr lang="en-US" sz="1600" dirty="0" err="1"/>
              <a:t>stati</a:t>
            </a:r>
            <a:r>
              <a:rPr lang="en-US" sz="1600" dirty="0"/>
              <a:t> squeezed (entanglement etc.)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Sviluppo</a:t>
            </a:r>
            <a:r>
              <a:rPr lang="en-US" sz="1600" dirty="0"/>
              <a:t> di </a:t>
            </a:r>
            <a:r>
              <a:rPr lang="en-US" sz="1600" dirty="0" err="1"/>
              <a:t>componenti</a:t>
            </a:r>
            <a:r>
              <a:rPr lang="en-US" sz="1600" dirty="0"/>
              <a:t> per </a:t>
            </a:r>
            <a:r>
              <a:rPr lang="en-US" sz="1600" dirty="0" err="1"/>
              <a:t>riduzione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perdite</a:t>
            </a:r>
            <a:r>
              <a:rPr lang="en-US" sz="1600" dirty="0"/>
              <a:t> </a:t>
            </a:r>
            <a:r>
              <a:rPr lang="en-US" sz="1600" dirty="0" err="1"/>
              <a:t>ottiche</a:t>
            </a:r>
            <a:r>
              <a:rPr lang="en-US" sz="1600" dirty="0"/>
              <a:t> (</a:t>
            </a:r>
            <a:r>
              <a:rPr lang="en-US" sz="1600" dirty="0" err="1"/>
              <a:t>isolatori</a:t>
            </a:r>
            <a:r>
              <a:rPr lang="en-US" sz="1600" dirty="0"/>
              <a:t> </a:t>
            </a:r>
            <a:r>
              <a:rPr lang="en-US" sz="1600" dirty="0" err="1"/>
              <a:t>ottici</a:t>
            </a:r>
            <a:r>
              <a:rPr lang="en-US" sz="1600" dirty="0"/>
              <a:t> etc.)</a:t>
            </a:r>
          </a:p>
          <a:p>
            <a:r>
              <a:rPr lang="en-US" sz="1600" dirty="0" err="1"/>
              <a:t>Implementazione</a:t>
            </a:r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Set up </a:t>
            </a:r>
            <a:r>
              <a:rPr lang="en-US" sz="1600" dirty="0" err="1"/>
              <a:t>laboratorio</a:t>
            </a:r>
            <a:r>
              <a:rPr lang="en-US" sz="1600" dirty="0"/>
              <a:t> di </a:t>
            </a:r>
            <a:r>
              <a:rPr lang="en-US" sz="1600" dirty="0" err="1"/>
              <a:t>ottica</a:t>
            </a:r>
            <a:r>
              <a:rPr lang="en-US" sz="1600" dirty="0"/>
              <a:t> </a:t>
            </a:r>
            <a:r>
              <a:rPr lang="en-US" sz="1600" dirty="0" err="1"/>
              <a:t>quantistica</a:t>
            </a:r>
            <a:r>
              <a:rPr lang="en-US" sz="1600" dirty="0"/>
              <a:t> in camera </a:t>
            </a:r>
            <a:r>
              <a:rPr lang="en-US" sz="1600" dirty="0" err="1"/>
              <a:t>pulita</a:t>
            </a:r>
            <a:endParaRPr lang="en-US" sz="1600" dirty="0"/>
          </a:p>
          <a:p>
            <a:pPr lvl="2"/>
            <a:r>
              <a:rPr lang="en-US" sz="1600" dirty="0"/>
              <a:t>120 </a:t>
            </a:r>
            <a:r>
              <a:rPr lang="en-US" sz="1600" dirty="0" err="1"/>
              <a:t>mq</a:t>
            </a:r>
            <a:r>
              <a:rPr lang="en-US" sz="1600" dirty="0"/>
              <a:t>, ISO 5, </a:t>
            </a:r>
            <a:r>
              <a:rPr lang="en-US" sz="1600" dirty="0" err="1"/>
              <a:t>stabilità</a:t>
            </a:r>
            <a:r>
              <a:rPr lang="en-US" sz="1600" dirty="0"/>
              <a:t> </a:t>
            </a:r>
            <a:r>
              <a:rPr lang="en-US" sz="1600" dirty="0" err="1"/>
              <a:t>temperatura</a:t>
            </a:r>
            <a:r>
              <a:rPr lang="en-US" sz="1600" dirty="0"/>
              <a:t> 0.2°C, </a:t>
            </a:r>
            <a:r>
              <a:rPr lang="en-US" sz="1600" dirty="0" err="1"/>
              <a:t>pannelli</a:t>
            </a:r>
            <a:r>
              <a:rPr lang="en-US" sz="1600" dirty="0"/>
              <a:t> </a:t>
            </a:r>
            <a:r>
              <a:rPr lang="en-US" sz="1600" dirty="0" err="1"/>
              <a:t>fonoassorbenti</a:t>
            </a:r>
            <a:endParaRPr lang="en-US" sz="1600" dirty="0"/>
          </a:p>
          <a:p>
            <a:pPr lvl="2"/>
            <a:r>
              <a:rPr lang="en-US" sz="1600" dirty="0"/>
              <a:t>Budget: 320 k€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Sorgenti</a:t>
            </a:r>
            <a:r>
              <a:rPr lang="en-US" sz="1600" dirty="0"/>
              <a:t> di luce squeezed a </a:t>
            </a:r>
            <a:r>
              <a:rPr lang="en-US" sz="1600" dirty="0" err="1"/>
              <a:t>lunghezze</a:t>
            </a:r>
            <a:r>
              <a:rPr lang="en-US" sz="1600" dirty="0"/>
              <a:t> </a:t>
            </a:r>
            <a:r>
              <a:rPr lang="en-US" sz="1600" dirty="0" err="1"/>
              <a:t>d’onda</a:t>
            </a:r>
            <a:r>
              <a:rPr lang="en-US" sz="1600" dirty="0"/>
              <a:t> di interesse per ET-LF (1550 nm e 2 µm)</a:t>
            </a:r>
          </a:p>
          <a:p>
            <a:pPr lvl="2"/>
            <a:r>
              <a:rPr lang="en-US" sz="1600" dirty="0" err="1"/>
              <a:t>sorgenti</a:t>
            </a:r>
            <a:r>
              <a:rPr lang="en-US" sz="1600" dirty="0"/>
              <a:t> laser, </a:t>
            </a:r>
            <a:r>
              <a:rPr lang="en-US" sz="1600" dirty="0" err="1"/>
              <a:t>componenti</a:t>
            </a:r>
            <a:r>
              <a:rPr lang="en-US" sz="1600" dirty="0"/>
              <a:t> </a:t>
            </a:r>
            <a:r>
              <a:rPr lang="en-US" sz="1600" dirty="0" err="1"/>
              <a:t>ottiche</a:t>
            </a:r>
            <a:r>
              <a:rPr lang="en-US" sz="1600" dirty="0"/>
              <a:t>, </a:t>
            </a:r>
            <a:r>
              <a:rPr lang="en-US" sz="1600" dirty="0" err="1"/>
              <a:t>optomeccaniche</a:t>
            </a:r>
            <a:r>
              <a:rPr lang="en-US" sz="1600" dirty="0"/>
              <a:t>, </a:t>
            </a:r>
            <a:r>
              <a:rPr lang="en-US" sz="1600" dirty="0" err="1"/>
              <a:t>elettroniche</a:t>
            </a:r>
            <a:endParaRPr lang="en-US" sz="1600" dirty="0"/>
          </a:p>
          <a:p>
            <a:pPr lvl="2"/>
            <a:r>
              <a:rPr lang="en-US" sz="1600" dirty="0"/>
              <a:t>Budget: 130 k€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/>
              <a:t>Banchi </a:t>
            </a:r>
            <a:r>
              <a:rPr lang="en-US" sz="1600" dirty="0" err="1"/>
              <a:t>ottici</a:t>
            </a:r>
            <a:r>
              <a:rPr lang="en-US" sz="1600" dirty="0"/>
              <a:t> e </a:t>
            </a:r>
            <a:r>
              <a:rPr lang="en-US" sz="1600" dirty="0" err="1"/>
              <a:t>sorgenti</a:t>
            </a:r>
            <a:r>
              <a:rPr lang="en-US" sz="1600" dirty="0"/>
              <a:t> laser per test di </a:t>
            </a:r>
            <a:r>
              <a:rPr lang="en-US" sz="1600" dirty="0" err="1"/>
              <a:t>componenti</a:t>
            </a:r>
            <a:r>
              <a:rPr lang="en-US" sz="1600" dirty="0"/>
              <a:t> </a:t>
            </a:r>
            <a:r>
              <a:rPr lang="en-US" sz="1600" dirty="0" err="1"/>
              <a:t>avanzate</a:t>
            </a:r>
            <a:r>
              <a:rPr lang="en-US" sz="1600" dirty="0"/>
              <a:t> </a:t>
            </a:r>
          </a:p>
          <a:p>
            <a:pPr lvl="2"/>
            <a:r>
              <a:rPr lang="en-US" sz="1600" dirty="0"/>
              <a:t>Budget 45 k€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15C848-A20C-2B6A-C9D5-0DD938D4A0D2}"/>
              </a:ext>
            </a:extLst>
          </p:cNvPr>
          <p:cNvSpPr txBox="1"/>
          <p:nvPr/>
        </p:nvSpPr>
        <p:spPr>
          <a:xfrm>
            <a:off x="6732396" y="1703801"/>
            <a:ext cx="5132555" cy="50475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 err="1"/>
              <a:t>Infrastruttura</a:t>
            </a:r>
            <a:r>
              <a:rPr lang="en-US" sz="1400" dirty="0"/>
              <a:t> per </a:t>
            </a:r>
            <a:r>
              <a:rPr lang="en-US" sz="1400" b="1" i="1" dirty="0" err="1"/>
              <a:t>caratterizzazione</a:t>
            </a:r>
            <a:r>
              <a:rPr lang="en-US" sz="1400" b="1" i="1" dirty="0"/>
              <a:t> coatings </a:t>
            </a:r>
            <a:r>
              <a:rPr lang="en-US" sz="1400" b="1" i="1" dirty="0" err="1"/>
              <a:t>avanzati</a:t>
            </a:r>
            <a:r>
              <a:rPr lang="en-US" sz="1400" b="1" i="1" dirty="0"/>
              <a:t> per </a:t>
            </a:r>
            <a:r>
              <a:rPr lang="en-US" sz="1400" b="1" i="1" dirty="0" err="1"/>
              <a:t>riduzione</a:t>
            </a:r>
            <a:r>
              <a:rPr lang="en-US" sz="1400" b="1" i="1" dirty="0"/>
              <a:t> del </a:t>
            </a:r>
            <a:r>
              <a:rPr lang="en-US" sz="1400" b="1" i="1" dirty="0" err="1"/>
              <a:t>rumore</a:t>
            </a:r>
            <a:r>
              <a:rPr lang="en-US" sz="1400" b="1" i="1" dirty="0"/>
              <a:t> </a:t>
            </a:r>
            <a:r>
              <a:rPr lang="en-US" sz="1400" b="1" i="1" dirty="0" err="1"/>
              <a:t>termico</a:t>
            </a:r>
            <a:r>
              <a:rPr lang="en-US" sz="1400" dirty="0"/>
              <a:t> in </a:t>
            </a:r>
            <a:r>
              <a:rPr lang="en-US" sz="1400" dirty="0" err="1"/>
              <a:t>rivelatori</a:t>
            </a:r>
            <a:r>
              <a:rPr lang="en-US" sz="1400" dirty="0"/>
              <a:t> </a:t>
            </a:r>
            <a:r>
              <a:rPr lang="en-US" sz="1400" dirty="0" err="1"/>
              <a:t>interferometrici</a:t>
            </a:r>
            <a:r>
              <a:rPr lang="en-US" sz="1400" dirty="0"/>
              <a:t> di </a:t>
            </a:r>
            <a:r>
              <a:rPr lang="en-US" sz="1400" dirty="0" err="1"/>
              <a:t>onde</a:t>
            </a:r>
            <a:r>
              <a:rPr lang="en-US" sz="1400" dirty="0"/>
              <a:t> </a:t>
            </a:r>
            <a:r>
              <a:rPr lang="en-US" sz="1400" dirty="0" err="1"/>
              <a:t>gravitazionali</a:t>
            </a:r>
            <a:r>
              <a:rPr lang="en-US" sz="1400" dirty="0"/>
              <a:t> di terza </a:t>
            </a:r>
            <a:r>
              <a:rPr lang="en-US" sz="1400" dirty="0" err="1"/>
              <a:t>generazione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err="1"/>
              <a:t>Macchine</a:t>
            </a:r>
            <a:r>
              <a:rPr lang="en-US" sz="1400" dirty="0"/>
              <a:t> custom IBS (Ion Beam Sputtering)</a:t>
            </a:r>
          </a:p>
          <a:p>
            <a:pPr lvl="2"/>
            <a:r>
              <a:rPr lang="en-US" sz="1400" dirty="0"/>
              <a:t>due machine separate per </a:t>
            </a:r>
            <a:r>
              <a:rPr lang="en-US" sz="1400" dirty="0" err="1"/>
              <a:t>deposizione</a:t>
            </a:r>
            <a:r>
              <a:rPr lang="en-US" sz="1400" dirty="0"/>
              <a:t> coating di </a:t>
            </a:r>
            <a:r>
              <a:rPr lang="en-US" sz="1400" dirty="0" err="1"/>
              <a:t>ossidi</a:t>
            </a:r>
            <a:r>
              <a:rPr lang="en-US" sz="1400" dirty="0"/>
              <a:t> e </a:t>
            </a:r>
            <a:r>
              <a:rPr lang="en-US" sz="1400" dirty="0" err="1"/>
              <a:t>nitruri</a:t>
            </a:r>
            <a:endParaRPr lang="en-US" sz="1400" dirty="0"/>
          </a:p>
          <a:p>
            <a:pPr lvl="2"/>
            <a:r>
              <a:rPr lang="en-US" sz="1400" dirty="0" err="1"/>
              <a:t>Compatibili</a:t>
            </a:r>
            <a:r>
              <a:rPr lang="en-US" sz="1400" dirty="0"/>
              <a:t> con </a:t>
            </a:r>
            <a:r>
              <a:rPr lang="en-US" sz="1400" dirty="0" err="1"/>
              <a:t>caratterizzazione</a:t>
            </a:r>
            <a:r>
              <a:rPr lang="en-US" sz="1400" dirty="0"/>
              <a:t> in-situ </a:t>
            </a:r>
            <a:r>
              <a:rPr lang="en-US" sz="1400" dirty="0" err="1"/>
              <a:t>mediante</a:t>
            </a:r>
            <a:r>
              <a:rPr lang="en-US" sz="1400" dirty="0"/>
              <a:t> </a:t>
            </a:r>
            <a:r>
              <a:rPr lang="en-US" sz="1400" dirty="0" err="1"/>
              <a:t>ellissometria</a:t>
            </a:r>
            <a:r>
              <a:rPr lang="en-US" sz="1400" dirty="0"/>
              <a:t> </a:t>
            </a:r>
            <a:r>
              <a:rPr lang="en-US" sz="1400" dirty="0" err="1"/>
              <a:t>spettroscopica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err="1"/>
              <a:t>Strumentazione</a:t>
            </a:r>
            <a:r>
              <a:rPr lang="en-US" sz="1400" dirty="0"/>
              <a:t> PCI (Photochemical Common path Interferometry)</a:t>
            </a:r>
          </a:p>
          <a:p>
            <a:pPr lvl="2"/>
            <a:r>
              <a:rPr lang="en-US" sz="1400" dirty="0"/>
              <a:t>Misura di </a:t>
            </a:r>
            <a:r>
              <a:rPr lang="en-US" sz="1400" dirty="0" err="1"/>
              <a:t>assorbimenti</a:t>
            </a:r>
            <a:r>
              <a:rPr lang="en-US" sz="1400" dirty="0"/>
              <a:t> </a:t>
            </a:r>
            <a:r>
              <a:rPr lang="en-US" sz="1400" dirty="0" err="1"/>
              <a:t>ottici</a:t>
            </a:r>
            <a:endParaRPr lang="en-US" sz="1400" dirty="0"/>
          </a:p>
          <a:p>
            <a:pPr lvl="2"/>
            <a:r>
              <a:rPr lang="en-US" sz="1400" dirty="0"/>
              <a:t>Acquisto setup PCI custom + </a:t>
            </a:r>
            <a:r>
              <a:rPr lang="en-US" sz="1400" dirty="0" err="1"/>
              <a:t>sorgente</a:t>
            </a:r>
            <a:r>
              <a:rPr lang="en-US" sz="1400" dirty="0"/>
              <a:t> laser di </a:t>
            </a:r>
            <a:r>
              <a:rPr lang="en-US" sz="1400" dirty="0" err="1"/>
              <a:t>pompaggio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1400" dirty="0" err="1"/>
              <a:t>Strumentazione</a:t>
            </a:r>
            <a:r>
              <a:rPr lang="en-US" sz="1400" dirty="0"/>
              <a:t> per </a:t>
            </a:r>
            <a:r>
              <a:rPr lang="en-US" sz="1400" dirty="0" err="1"/>
              <a:t>ellissometria</a:t>
            </a:r>
            <a:r>
              <a:rPr lang="en-US" sz="1400" dirty="0"/>
              <a:t> </a:t>
            </a:r>
            <a:r>
              <a:rPr lang="en-US" sz="1400" dirty="0" err="1"/>
              <a:t>spettroscopica</a:t>
            </a:r>
            <a:endParaRPr lang="en-US" sz="1400" dirty="0"/>
          </a:p>
          <a:p>
            <a:pPr lvl="2"/>
            <a:r>
              <a:rPr lang="en-US" sz="1400" dirty="0"/>
              <a:t>Per </a:t>
            </a:r>
            <a:r>
              <a:rPr lang="en-US" sz="1400" dirty="0" err="1"/>
              <a:t>caratterizzazione</a:t>
            </a:r>
            <a:r>
              <a:rPr lang="en-US" sz="1400" dirty="0"/>
              <a:t> </a:t>
            </a:r>
            <a:r>
              <a:rPr lang="en-US" sz="1400" dirty="0" err="1"/>
              <a:t>proprietà</a:t>
            </a:r>
            <a:r>
              <a:rPr lang="en-US" sz="1400" dirty="0"/>
              <a:t> </a:t>
            </a:r>
            <a:r>
              <a:rPr lang="en-US" sz="1400" dirty="0" err="1"/>
              <a:t>ottiche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coatings</a:t>
            </a:r>
          </a:p>
          <a:p>
            <a:pPr lvl="2"/>
            <a:r>
              <a:rPr lang="en-US" sz="1400" dirty="0"/>
              <a:t>upgrade </a:t>
            </a:r>
            <a:r>
              <a:rPr lang="en-US" sz="1400" dirty="0" err="1"/>
              <a:t>ellissometro</a:t>
            </a:r>
            <a:r>
              <a:rPr lang="en-US" sz="1400" dirty="0"/>
              <a:t> </a:t>
            </a:r>
            <a:r>
              <a:rPr lang="en-US" sz="1400" dirty="0" err="1"/>
              <a:t>estistente</a:t>
            </a:r>
            <a:r>
              <a:rPr lang="en-US" sz="1400" dirty="0"/>
              <a:t> + </a:t>
            </a:r>
            <a:r>
              <a:rPr lang="en-US" sz="1400" dirty="0" err="1"/>
              <a:t>acquisto</a:t>
            </a:r>
            <a:r>
              <a:rPr lang="en-US" sz="1400" dirty="0"/>
              <a:t> </a:t>
            </a:r>
            <a:r>
              <a:rPr lang="en-US" sz="1400" dirty="0" err="1"/>
              <a:t>strumento</a:t>
            </a:r>
            <a:r>
              <a:rPr lang="en-US" sz="1400" dirty="0"/>
              <a:t> general purpose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err="1"/>
              <a:t>Strumentazione</a:t>
            </a:r>
            <a:r>
              <a:rPr lang="en-US" sz="1400" dirty="0"/>
              <a:t> XPS (X-ray photoemission spectrometer )</a:t>
            </a:r>
          </a:p>
          <a:p>
            <a:pPr lvl="2"/>
            <a:r>
              <a:rPr lang="en-US" sz="1400" dirty="0"/>
              <a:t>Per </a:t>
            </a:r>
            <a:r>
              <a:rPr lang="en-US" sz="1400" dirty="0" err="1"/>
              <a:t>analisi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composizione</a:t>
            </a:r>
            <a:r>
              <a:rPr lang="en-US" sz="1400" dirty="0"/>
              <a:t> </a:t>
            </a:r>
            <a:r>
              <a:rPr lang="en-US" sz="1400" dirty="0" err="1"/>
              <a:t>elementale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coatings</a:t>
            </a:r>
          </a:p>
          <a:p>
            <a:pPr lvl="2"/>
            <a:r>
              <a:rPr lang="en-US" sz="1400" dirty="0" err="1"/>
              <a:t>acquisto</a:t>
            </a:r>
            <a:r>
              <a:rPr lang="en-US" sz="1400" dirty="0"/>
              <a:t> </a:t>
            </a:r>
            <a:r>
              <a:rPr lang="en-US" sz="1400" dirty="0" err="1"/>
              <a:t>strumento</a:t>
            </a:r>
            <a:r>
              <a:rPr lang="en-US" sz="1400" dirty="0"/>
              <a:t> general purpose</a:t>
            </a:r>
          </a:p>
          <a:p>
            <a:pPr lvl="1"/>
            <a:r>
              <a:rPr lang="en-US" sz="1400" dirty="0"/>
              <a:t>Budget: 700 k€</a:t>
            </a:r>
          </a:p>
          <a:p>
            <a:endParaRPr lang="it-IT" sz="1400" b="1" dirty="0"/>
          </a:p>
          <a:p>
            <a:endParaRPr lang="it-IT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7005594" y="1294954"/>
            <a:ext cx="2806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fiodor.sorrentino@ge.infn.it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72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contesto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  <p:pic>
        <p:nvPicPr>
          <p:cNvPr id="13" name="Picture 12" descr="Simplified-schematic-of-Michelson-interferometer-acting-as-a-gravitational-wave-dete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90" y="2110154"/>
            <a:ext cx="2509480" cy="213748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4995" t="9989" r="5006" b="26836"/>
          <a:stretch>
            <a:fillRect/>
          </a:stretch>
        </p:blipFill>
        <p:spPr bwMode="auto">
          <a:xfrm>
            <a:off x="1195753" y="1805968"/>
            <a:ext cx="1192477" cy="2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3001" y="4378209"/>
            <a:ext cx="3312368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400" dirty="0"/>
              <a:t> What is the plausible </a:t>
            </a:r>
            <a:r>
              <a:rPr lang="en-US" sz="1400" dirty="0"/>
              <a:t>strain </a:t>
            </a:r>
            <a:r>
              <a:rPr lang="en-US" sz="1400" b="1" i="1" dirty="0"/>
              <a:t>h</a:t>
            </a:r>
            <a:r>
              <a:rPr lang="en-US" sz="1400" b="1" dirty="0"/>
              <a:t> = </a:t>
            </a:r>
            <a:r>
              <a:rPr lang="en-US" sz="1400" b="1" dirty="0">
                <a:latin typeface="Symbol" charset="2"/>
                <a:cs typeface="Symbol" charset="2"/>
              </a:rPr>
              <a:t>D</a:t>
            </a:r>
            <a:r>
              <a:rPr lang="en-US" sz="1400" b="1" dirty="0"/>
              <a:t>L/L</a:t>
            </a:r>
            <a:r>
              <a:rPr lang="it-IT" sz="1400" dirty="0"/>
              <a:t>?</a:t>
            </a:r>
          </a:p>
          <a:p>
            <a:endParaRPr lang="it-IT" sz="1400" dirty="0"/>
          </a:p>
          <a:p>
            <a:r>
              <a:rPr lang="it-IT" sz="1400" dirty="0"/>
              <a:t>Even for the most tremendous events in Universe, </a:t>
            </a:r>
            <a:r>
              <a:rPr lang="it-IT" sz="1400" b="1" i="1" dirty="0"/>
              <a:t>h~10^-21</a:t>
            </a:r>
          </a:p>
          <a:p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8625" y="1394260"/>
            <a:ext cx="606920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How to increase strain sensitivity?</a:t>
            </a:r>
          </a:p>
          <a:p>
            <a:r>
              <a:rPr lang="en-US" i="1" dirty="0"/>
              <a:t>-Enhance the signal</a:t>
            </a:r>
          </a:p>
          <a:p>
            <a:r>
              <a:rPr lang="it-IT" i="1" dirty="0"/>
              <a:t>-Reduce the injected noise</a:t>
            </a:r>
          </a:p>
          <a:p>
            <a:r>
              <a:rPr lang="it-IT" i="1" dirty="0"/>
              <a:t>-Increase noise rejection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9468" y="2631891"/>
            <a:ext cx="3756409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i="1" dirty="0"/>
              <a:t>Enhance the signal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Longer arms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Higher circulating power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Larger finesse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Recycling mirrors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8734" y="4050367"/>
            <a:ext cx="375640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i="1" dirty="0"/>
              <a:t>Reduce the injected noise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Quiet seism, </a:t>
            </a:r>
            <a:r>
              <a:rPr lang="en-US" dirty="0" err="1"/>
              <a:t>superattenuators</a:t>
            </a:r>
            <a:r>
              <a:rPr lang="en-US" dirty="0"/>
              <a:t>, vacuum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Quantum noise engineering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Stable laser source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Low thermal noise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Mitigate technical noises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83190" y="5427008"/>
            <a:ext cx="375640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it-IT" i="1" dirty="0"/>
              <a:t>Increase noise rejection</a:t>
            </a:r>
            <a:endParaRPr lang="en-US" i="1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Make the two arms equal!!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Aberazioni ottiche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11016" y="1889090"/>
            <a:ext cx="32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dirty="0"/>
              <a:t> Bracci uguali = specchi uguali!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97" y="2401556"/>
            <a:ext cx="1813366" cy="2466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023" y="2632067"/>
            <a:ext cx="2497733" cy="20509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8432" y="1923392"/>
            <a:ext cx="5981786" cy="438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058779" y="1527349"/>
            <a:ext cx="388144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Credits: Virgo Group INFN – Tor Vergata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113" y="5024176"/>
            <a:ext cx="5637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600" dirty="0"/>
              <a:t> Correzione aberrazioni fredde e quelle dovute ad assorbimento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Wavefront sensing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Thermal actuators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57" y="5938576"/>
            <a:ext cx="5429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dirty="0"/>
              <a:t> Non solo per la sensibilità, ma anche per i segnali di controllo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Tecnologie laser e ottiche per GW detectors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331596" y="2210637"/>
            <a:ext cx="609934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Il rumore di frequenza e quello di intensità del laser possono seppellire qualsiasi segnale GW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01883" y="2081413"/>
            <a:ext cx="5490117" cy="1530970"/>
            <a:chOff x="790102" y="3894828"/>
            <a:chExt cx="6056043" cy="190634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0102" y="3894828"/>
              <a:ext cx="6056043" cy="17518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270927" y="5456255"/>
              <a:ext cx="2562890" cy="34491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1200" dirty="0"/>
                <a:t>Requirements per Virgo (AdV TDS)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837" y="4983982"/>
            <a:ext cx="480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AdV+ Laser Power all’ingresso dell’ITF ~100W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1757" y="2966286"/>
            <a:ext cx="5600700" cy="1881428"/>
            <a:chOff x="6591300" y="2082032"/>
            <a:chExt cx="5600700" cy="1881428"/>
          </a:xfrm>
        </p:grpSpPr>
        <p:pic>
          <p:nvPicPr>
            <p:cNvPr id="17" name="image5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591300" y="2082032"/>
              <a:ext cx="5600700" cy="1689100"/>
            </a:xfrm>
            <a:prstGeom prst="rect">
              <a:avLst/>
            </a:prstGeom>
            <a:ln/>
          </p:spPr>
        </p:pic>
        <p:sp>
          <p:nvSpPr>
            <p:cNvPr id="18" name="Rectangle 17"/>
            <p:cNvSpPr/>
            <p:nvPr/>
          </p:nvSpPr>
          <p:spPr>
            <a:xfrm>
              <a:off x="6668629" y="3686461"/>
              <a:ext cx="53104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Architecture of the </a:t>
              </a:r>
              <a:r>
                <a:rPr lang="en-US" sz="1200" dirty="0" err="1"/>
                <a:t>Azurlight</a:t>
              </a:r>
              <a:r>
                <a:rPr lang="en-US" sz="1200" dirty="0"/>
                <a:t> System high power fiber amplifier – credits W. </a:t>
              </a:r>
              <a:r>
                <a:rPr lang="en-US" sz="1200" dirty="0" err="1"/>
                <a:t>Chaibi</a:t>
              </a:r>
              <a:endParaRPr lang="it-IT" sz="12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2879" y="3666396"/>
            <a:ext cx="4941622" cy="26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03125" y="5488074"/>
            <a:ext cx="609934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Ma anche il rumore di pointing e di beam size possono oscurare un segnale GW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177" y="1784418"/>
            <a:ext cx="5121025" cy="296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51" y="2998671"/>
            <a:ext cx="5258672" cy="307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98" y="3514936"/>
            <a:ext cx="4606629" cy="261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itle 8"/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>
            <a:normAutofit/>
          </a:bodyPr>
          <a:lstStyle/>
          <a:p>
            <a:r>
              <a:rPr lang="it-IT" dirty="0"/>
              <a:t>Tecnologie laser e ottiche per GW detectors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5103" y="2049864"/>
            <a:ext cx="471770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it-IT" dirty="0"/>
              <a:t>Componenti ottici sviluppati apposta per Virgo </a:t>
            </a:r>
          </a:p>
          <a:p>
            <a:r>
              <a:rPr lang="it-IT" dirty="0"/>
              <a:t>(EGO)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Perché sviluppiamo montaggi ottici customs: vuoto, vibrazioni e risonanze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6983604" y="3637502"/>
            <a:ext cx="4673383" cy="2642179"/>
            <a:chOff x="149826" y="626432"/>
            <a:chExt cx="8844348" cy="55829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9826" y="626432"/>
              <a:ext cx="8844348" cy="558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126750" y="893852"/>
              <a:ext cx="2743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antGarde Bk BT" pitchFamily="34" charset="0"/>
                </a:rPr>
                <a:t>1</a:t>
              </a:r>
              <a:r>
                <a:rPr lang="en-GB" baseline="30000" dirty="0">
                  <a:solidFill>
                    <a:schemeClr val="bg1"/>
                  </a:solidFill>
                  <a:latin typeface="AvantGarde Bk BT" pitchFamily="34" charset="0"/>
                </a:rPr>
                <a:t>st</a:t>
              </a:r>
              <a:r>
                <a:rPr lang="en-GB" dirty="0">
                  <a:solidFill>
                    <a:schemeClr val="bg1"/>
                  </a:solidFill>
                  <a:latin typeface="AvantGarde Bk BT" pitchFamily="34" charset="0"/>
                </a:rPr>
                <a:t> parabolic mirror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904180" y="1366463"/>
              <a:ext cx="1047964" cy="1140431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063" y="3801438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antGarde Bk BT" pitchFamily="34" charset="0"/>
                </a:rPr>
                <a:t>2</a:t>
              </a:r>
              <a:r>
                <a:rPr lang="en-GB" baseline="30000" dirty="0">
                  <a:solidFill>
                    <a:schemeClr val="bg1"/>
                  </a:solidFill>
                  <a:latin typeface="AvantGarde Bk BT" pitchFamily="34" charset="0"/>
                </a:rPr>
                <a:t>nd</a:t>
              </a:r>
              <a:r>
                <a:rPr lang="en-GB" dirty="0">
                  <a:solidFill>
                    <a:schemeClr val="bg1"/>
                  </a:solidFill>
                  <a:latin typeface="AvantGarde Bk BT" pitchFamily="34" charset="0"/>
                </a:rPr>
                <a:t> parabolic mirror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6058" y="655834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antGarde Bk BT" pitchFamily="34" charset="0"/>
                </a:rPr>
                <a:t>Meniscus lens</a:t>
              </a:r>
            </a:p>
          </p:txBody>
        </p:sp>
      </p:grpSp>
      <p:pic>
        <p:nvPicPr>
          <p:cNvPr id="18" name="Picture 17" descr="Dihedron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81186" y="1941615"/>
            <a:ext cx="2367165" cy="177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SIB1Fina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67761" y="1859779"/>
            <a:ext cx="3429024" cy="248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90919" y="2461845"/>
            <a:ext cx="6219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/>
              <a:t>Ottiche di dimensioni e forma non standard</a:t>
            </a:r>
          </a:p>
          <a:p>
            <a:pPr>
              <a:buFontTx/>
              <a:buChar char="-"/>
            </a:pPr>
            <a:r>
              <a:rPr lang="it-IT" dirty="0"/>
              <a:t>Montaggi UHV compatibili (ma con problemi diversi rispetto allo spaziale e anche rispetto a LHC)</a:t>
            </a:r>
          </a:p>
          <a:p>
            <a:pPr>
              <a:buFontTx/>
              <a:buChar char="-"/>
            </a:pPr>
            <a:r>
              <a:rPr lang="it-IT" dirty="0"/>
              <a:t>Possibilità di essere controllati da remoto con attuatori “silenziosi”</a:t>
            </a:r>
          </a:p>
          <a:p>
            <a:pPr>
              <a:buFontTx/>
              <a:buChar char="-"/>
            </a:pPr>
            <a:r>
              <a:rPr lang="it-IT" dirty="0"/>
              <a:t>Risonanze meccaniche fuori dalla banda di rivelazione e lontane dalla zona di eccitazione sismica</a:t>
            </a:r>
          </a:p>
          <a:p>
            <a:pPr>
              <a:buFontTx/>
              <a:buChar char="-"/>
            </a:pPr>
            <a:r>
              <a:rPr lang="it-IT" dirty="0"/>
              <a:t>Stabilità su tempi lunghi (no drift)</a:t>
            </a:r>
          </a:p>
          <a:p>
            <a:pPr>
              <a:buFontTx/>
              <a:buChar char="-"/>
            </a:pPr>
            <a:r>
              <a:rPr lang="it-IT" dirty="0"/>
              <a:t>Attenzione alla luce diffusa!</a:t>
            </a:r>
          </a:p>
          <a:p>
            <a:pPr>
              <a:buFontTx/>
              <a:buChar char="-"/>
            </a:pPr>
            <a:r>
              <a:rPr lang="it-IT" dirty="0"/>
              <a:t>...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Sfide future per l’Ottica GW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5395" y="1848895"/>
            <a:ext cx="10606873" cy="393618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dirty="0"/>
              <a:t>ET ha una sensibilità di disegno decine di volte migliore di quella dimostrata a Virgo (per non parlare delle basse frequenze)</a:t>
            </a:r>
          </a:p>
          <a:p>
            <a:pPr lvl="1">
              <a:buFontTx/>
              <a:buChar char="-"/>
            </a:pPr>
            <a:r>
              <a:rPr lang="it-IT" dirty="0"/>
              <a:t>Reinventare una sorgente stabile ad una lunghezza d’onda diversa da quella attuale (Virgo 1.064um, ET 1.550 o 2um)</a:t>
            </a:r>
          </a:p>
          <a:p>
            <a:pPr lvl="1">
              <a:buFontTx/>
              <a:buChar char="-"/>
            </a:pPr>
            <a:r>
              <a:rPr lang="it-IT" dirty="0"/>
              <a:t>Aumentare al tempo stesso la potenza del laser e la sua stabilità in potenza e frequenza</a:t>
            </a:r>
          </a:p>
          <a:p>
            <a:pPr lvl="1">
              <a:buFontTx/>
              <a:buChar char="-"/>
            </a:pPr>
            <a:r>
              <a:rPr lang="it-IT" dirty="0"/>
              <a:t>Sviluppare componenti ottici come EOM e Faraday Isolator per potenze maggiori e lambda diverse</a:t>
            </a:r>
          </a:p>
          <a:p>
            <a:pPr lvl="1">
              <a:buFontTx/>
              <a:buChar char="-"/>
            </a:pPr>
            <a:r>
              <a:rPr lang="it-IT" dirty="0"/>
              <a:t>Compensare aberrazioni in ottiche a temperatura criogenica e con maggiore efficienza che in Virgo</a:t>
            </a:r>
          </a:p>
          <a:p>
            <a:pPr lvl="1">
              <a:buFontTx/>
              <a:buChar char="-"/>
            </a:pPr>
            <a:r>
              <a:rPr lang="it-IT" dirty="0"/>
              <a:t>...</a:t>
            </a:r>
          </a:p>
          <a:p>
            <a:pPr lvl="1">
              <a:buFontTx/>
              <a:buChar char="-"/>
            </a:pPr>
            <a:endParaRPr lang="it-I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Ottica e infrastrutture ottiche in ETIC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2240781"/>
            <a:ext cx="10606873" cy="3936181"/>
          </a:xfrm>
        </p:spPr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 15-16 Feb 2023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4" name="Group 6"/>
          <p:cNvGrpSpPr/>
          <p:nvPr/>
        </p:nvGrpSpPr>
        <p:grpSpPr>
          <a:xfrm>
            <a:off x="9492911" y="191309"/>
            <a:ext cx="2240204" cy="853721"/>
            <a:chOff x="9492911" y="191309"/>
            <a:chExt cx="2240204" cy="853721"/>
          </a:xfrm>
        </p:grpSpPr>
        <p:pic>
          <p:nvPicPr>
            <p:cNvPr id="3074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-156" t="-869" r="71805" b="3616"/>
            <a:stretch>
              <a:fillRect/>
            </a:stretch>
          </p:blipFill>
          <p:spPr bwMode="auto">
            <a:xfrm>
              <a:off x="9492911" y="582806"/>
              <a:ext cx="1151644" cy="462224"/>
            </a:xfrm>
            <a:prstGeom prst="rect">
              <a:avLst/>
            </a:prstGeom>
            <a:noFill/>
          </p:spPr>
        </p:pic>
        <p:pic>
          <p:nvPicPr>
            <p:cNvPr id="5" name="Picture 2" descr="EGO - European Gravitational Observatory"/>
            <p:cNvPicPr>
              <a:picLocks noChangeAspect="1" noChangeArrowheads="1"/>
            </p:cNvPicPr>
            <p:nvPr/>
          </p:nvPicPr>
          <p:blipFill>
            <a:blip r:embed="rId2" cstate="print"/>
            <a:srcRect l="27198" t="3801"/>
            <a:stretch>
              <a:fillRect/>
            </a:stretch>
          </p:blipFill>
          <p:spPr bwMode="auto">
            <a:xfrm>
              <a:off x="9525834" y="191309"/>
              <a:ext cx="2207281" cy="3412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8E24E-358B-65C1-812C-6DAF0706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1252292"/>
            <a:ext cx="10515600" cy="780114"/>
          </a:xfrm>
        </p:spPr>
        <p:txBody>
          <a:bodyPr/>
          <a:lstStyle/>
          <a:p>
            <a:r>
              <a:rPr lang="it-IT" err="1"/>
              <a:t>AiLOV_ET</a:t>
            </a:r>
            <a:r>
              <a:rPr lang="it-IT"/>
              <a:t> – Roma Tor Vergata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CE4C1D-2BE7-85D9-3841-7E8A03B2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Industrial Day 15-16 Feb 2023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AE8B83-1C24-C6A1-87F0-ACECB3B3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6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543EC8-3BDF-F8A1-3804-11B3B4CE5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DA3F3BA-487D-DB27-8F71-84A5C6EB9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5" y="1834817"/>
            <a:ext cx="10008814" cy="42454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C745FF-6AE8-9389-E030-FF11E9FCC1E7}"/>
              </a:ext>
            </a:extLst>
          </p:cNvPr>
          <p:cNvSpPr txBox="1"/>
          <p:nvPr/>
        </p:nvSpPr>
        <p:spPr>
          <a:xfrm>
            <a:off x="8646806" y="1357763"/>
            <a:ext cx="330727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err="1">
                <a:solidFill>
                  <a:prstClr val="black"/>
                </a:solidFill>
                <a:latin typeface="Titillium"/>
              </a:rPr>
              <a:t>Wavefront</a:t>
            </a:r>
            <a:r>
              <a:rPr lang="it-IT" sz="1400" b="1">
                <a:solidFill>
                  <a:prstClr val="black"/>
                </a:solidFill>
                <a:latin typeface="Titillium"/>
              </a:rPr>
              <a:t> sensing and control LAB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development of innovative techniques for the mitigation of optical aberrations in the optics of ET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35423-63B6-5A73-C0CF-67929E574742}"/>
              </a:ext>
            </a:extLst>
          </p:cNvPr>
          <p:cNvSpPr txBox="1"/>
          <p:nvPr/>
        </p:nvSpPr>
        <p:spPr>
          <a:xfrm>
            <a:off x="8646806" y="2392170"/>
            <a:ext cx="3307275" cy="1384995"/>
          </a:xfrm>
          <a:prstGeom prst="rect">
            <a:avLst/>
          </a:prstGeom>
          <a:solidFill>
            <a:srgbClr val="FFD9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Camera Grigia</a:t>
            </a:r>
            <a:r>
              <a:rPr lang="it-IT" sz="1400" b="1">
                <a:solidFill>
                  <a:prstClr val="black"/>
                </a:solidFill>
                <a:latin typeface="Titillium"/>
              </a:rPr>
              <a:t>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Cavità ottica marginalmente stabile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400">
                <a:solidFill>
                  <a:prstClr val="black"/>
                </a:solidFill>
                <a:latin typeface="Titillium"/>
              </a:rPr>
              <a:t>Misura  aberrazioni (sensori di fronte d’onda custom)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400">
                <a:solidFill>
                  <a:prstClr val="black"/>
                </a:solidFill>
                <a:latin typeface="Titillium"/>
              </a:rPr>
              <a:t>Sistema di attuazione (specchio deformabile, laser a CO2)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A4775C-41C3-8162-4F7D-43C5BCB653BA}"/>
              </a:ext>
            </a:extLst>
          </p:cNvPr>
          <p:cNvSpPr txBox="1"/>
          <p:nvPr/>
        </p:nvSpPr>
        <p:spPr>
          <a:xfrm>
            <a:off x="8646806" y="3957520"/>
            <a:ext cx="330727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latin typeface="Titillium"/>
              </a:rPr>
              <a:t>ET_LASER LAB: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400">
                <a:latin typeface="Titillium"/>
              </a:rPr>
              <a:t>Banco di caratterizzazione Laser CO2 o lunghezze d’onda alternative per condizionamento termico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>
                <a:latin typeface="Titillium"/>
              </a:rPr>
              <a:t> Banco laser a CO2 per sbrinamento test mass criogenica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400">
                <a:latin typeface="Titillium"/>
              </a:rPr>
              <a:t>Banco laser a CO 2 per lucidatura substrati di </a:t>
            </a:r>
            <a:r>
              <a:rPr lang="it-IT" sz="1400" err="1">
                <a:latin typeface="Titillium"/>
              </a:rPr>
              <a:t>silica</a:t>
            </a:r>
            <a:endParaRPr lang="it-IT" sz="1400">
              <a:latin typeface="Titillium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D1C0F8D0-AD82-1BD0-5EDA-D72FF9435651}"/>
              </a:ext>
            </a:extLst>
          </p:cNvPr>
          <p:cNvSpPr/>
          <p:nvPr/>
        </p:nvSpPr>
        <p:spPr>
          <a:xfrm rot="4620246">
            <a:off x="6639500" y="538037"/>
            <a:ext cx="484632" cy="3344989"/>
          </a:xfrm>
          <a:prstGeom prst="downArrow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7B2F5A1-D843-068E-49B0-88C0F1183F20}"/>
              </a:ext>
            </a:extLst>
          </p:cNvPr>
          <p:cNvSpPr/>
          <p:nvPr/>
        </p:nvSpPr>
        <p:spPr>
          <a:xfrm rot="4433720">
            <a:off x="6861608" y="3047203"/>
            <a:ext cx="484632" cy="3071882"/>
          </a:xfrm>
          <a:prstGeom prst="downArrow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2129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CB2F63A1A174F97DC04BDCBA494AA" ma:contentTypeVersion="12" ma:contentTypeDescription="Create a new document." ma:contentTypeScope="" ma:versionID="035ac1325f346eab6b7fd099491eaa07">
  <xsd:schema xmlns:xsd="http://www.w3.org/2001/XMLSchema" xmlns:xs="http://www.w3.org/2001/XMLSchema" xmlns:p="http://schemas.microsoft.com/office/2006/metadata/properties" xmlns:ns2="b48d3577-f0dc-4865-819a-16d322132d22" xmlns:ns3="ad4bfeef-5ba2-4bf5-9c64-81ddbf3220c2" targetNamespace="http://schemas.microsoft.com/office/2006/metadata/properties" ma:root="true" ma:fieldsID="762ba93a7798cc42cf5e85a0d7a16e84" ns2:_="" ns3:_="">
    <xsd:import namespace="b48d3577-f0dc-4865-819a-16d322132d22"/>
    <xsd:import namespace="ad4bfeef-5ba2-4bf5-9c64-81ddbf3220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3577-f0dc-4865-819a-16d322132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bfeef-5ba2-4bf5-9c64-81ddbf3220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1CBE95-E35F-4730-B921-A53273E88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d3577-f0dc-4865-819a-16d322132d22"/>
    <ds:schemaRef ds:uri="ad4bfeef-5ba2-4bf5-9c64-81ddbf322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FA2DE3-9612-467F-97D3-64E667261B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A70C3-2D74-43AC-AE2A-BE9948A871E2}">
  <ds:schemaRefs>
    <ds:schemaRef ds:uri="7a97a33b-e25c-4a77-ab29-cdc66128a635"/>
    <ds:schemaRef ds:uri="d11fd470-8721-449f-966d-567972a054c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1250</Words>
  <Application>Microsoft Office PowerPoint</Application>
  <PresentationFormat>Widescreen</PresentationFormat>
  <Paragraphs>235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1_Tema di Office</vt:lpstr>
      <vt:lpstr>Ottica e Laser in ETIC</vt:lpstr>
      <vt:lpstr>Il contesto</vt:lpstr>
      <vt:lpstr>Aberazioni ottiche</vt:lpstr>
      <vt:lpstr>Tecnologie laser e ottiche per GW detectors</vt:lpstr>
      <vt:lpstr>Tecnologie laser e ottiche per GW detectors</vt:lpstr>
      <vt:lpstr>Perché sviluppiamo montaggi ottici customs: vuoto, vibrazioni e risonanze</vt:lpstr>
      <vt:lpstr>Sfide future per l’Ottica GW</vt:lpstr>
      <vt:lpstr>Ottica e infrastrutture ottiche in ETIC</vt:lpstr>
      <vt:lpstr>AiLOV_ET – Roma Tor Vergata </vt:lpstr>
      <vt:lpstr>WSC Lab (ref. Ilaria Nardecchia ilaria.nardecchia@roma2.infn.it)</vt:lpstr>
      <vt:lpstr>WSC/LASER Lab (ref. Matteo Lorenzini matteo.lorenzini@roma2.infn.it)</vt:lpstr>
      <vt:lpstr>LASER Lab (ref. Matteo Lorenzini matteo.lorenzini@roma2.infn.it)</vt:lpstr>
      <vt:lpstr>AiLOV_ET – Roma Tor Vergata</vt:lpstr>
      <vt:lpstr>Coating Lab (già visto presentazione Film Sottili)</vt:lpstr>
      <vt:lpstr>PowerPoint Presentation</vt:lpstr>
      <vt:lpstr>PLANET – INFN and Università di Napoli</vt:lpstr>
      <vt:lpstr>GALILEO – INFN Genova e UniGE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AiLOV_ET – Roma Tor Vergata</dc:title>
  <dc:creator>Elisabetta Cesarini</dc:creator>
  <cp:lastModifiedBy>Antonino</cp:lastModifiedBy>
  <cp:revision>35</cp:revision>
  <dcterms:created xsi:type="dcterms:W3CDTF">2023-02-07T09:35:45Z</dcterms:created>
  <dcterms:modified xsi:type="dcterms:W3CDTF">2023-02-15T15:19:08Z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0x010100A9BCB2F63A1A174F97DC04BDCBA494AA</vt:lpwstr>
  </property>
  <property fmtid="{D5CDD505-2E9C-101B-9397-08002B2CF9AE}" pid="3" name="MediaServiceImageTags">
    <vt:lpwstr/>
  </property>
</Properties>
</file>