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B7E67-3C13-4007-8988-F5AF3FFFC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9D0A46-6164-4C25-B983-2DFFBDD90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8230F0-EB85-4852-875A-53FFC940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099CF-7790-459B-8D04-C6267B32F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4BB144-114A-4D92-94B3-18236FFD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47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2AE9B9-C249-4AB1-88A2-7BB4857E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A77130-6A89-4D6C-9BF5-98B80A5A1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ACFE0-0BF9-4956-A74A-188FECE2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B7D2E0-7721-4EBC-A0D2-C46130BA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1754C7-2D49-49B2-A335-E07F35B9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E2224-A96B-4457-95F7-57D8ADD84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CAB72E-325E-44FF-905B-46C10C7D1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87B76D-39E4-4EFF-92C5-FCFC4740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93B584-BB45-4199-BA96-EA601856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977D07-A602-4070-B2F7-7F17BF5C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33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947471-78F2-4C60-BE6D-31BD21FF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EA37B-E912-4FC7-A6C5-D2B261D85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533DE0-B745-403B-8212-224AF218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46B7D8-B96E-4F79-A7F9-D24438BF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8E99F5-71BB-4088-AF32-A0A4B10C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2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B3ABC8-68EB-43E0-BD6F-C2F12AC3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9EDE6E-B880-4E84-B6DF-1D65DEAC2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3CB130-AF24-40D4-82DE-968C1B74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9A6705-09D0-4E67-9F84-095506C9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409BFA-052C-45B9-A6AC-D7FCB705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83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8172E-5282-45AC-BDB7-EA7F7286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24503F-B3B7-4E51-88EF-85A6B0F94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057824-48D9-42C5-8EFA-23909906A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59EE9B-DE9F-42F2-9994-3FD31A9E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53974E-C6F5-4EC9-97A6-42124EE7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60258D-4FD7-4F1C-B5C3-8C640E47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90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92C67-2933-40A6-B56B-D24E9F49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183FE3-EF9D-400E-9106-999D7582F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7C84C7-3BE4-44A7-A1A1-646B43FC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A3952B1-22A0-4D29-AB94-4E8845A8C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BD706E-A6C5-41E3-8D0A-CB9696EB3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3B40E4-A123-40BD-A88F-EBC24AEF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82773A-0D2E-4129-8B57-E29275C6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DD7897-855D-4E40-9972-3D04232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50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7E9C8-02D8-49E4-A211-C0DA348C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226B02-C973-4043-BF30-DE4F5FEA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FA62E4-B976-4736-A27C-397EAE9E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685CE3-F322-452E-A674-8D0F5AC8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80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C2E8C9-0A9C-4E79-B0BD-02195C5E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C46AC66-D0A8-4696-A27A-547B6F45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73B01C-6452-4CB0-981A-B6095F50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7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A1D5C-6287-4D48-8F83-2FFE55EF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80CE24-4679-44A9-BE72-EBDBACC8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4A4F87-31FC-41AC-B004-6715DA788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4C59A-7566-4EAA-B1DF-B884FC5A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45BB4F-ACCB-41A8-A164-397C0E9F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54A052-A267-468F-8A7F-AA5E8B38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0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D4573-861C-406E-BE19-B8C5AB1B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ABACF1-17BA-4C63-B58C-01855843B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02196B-A9AE-4DF2-91E9-55DD8E371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979DFF-FF43-49FD-AE9E-43F3DB65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595281-6C8B-41C8-88A9-970267A4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46B221-9F8A-4B9D-8F93-65895F5F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3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A3105E-3DFE-45E3-8A6D-356A2AB0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0D9C29-F610-4FB2-BCD8-E66C514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960F8A-1613-46C4-A049-A691B6462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19E6B-6614-4775-B213-7EC1E0F8155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30E46B-B8C7-4A54-8BD5-298EFF71A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3CCBBA-0E5F-469F-956E-814244887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6A6C-A455-4D2B-96B5-20B761B501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76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DCCF0-263F-45A4-B7A8-93E0028F5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CN Test Beam Preparation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E8AE19-1779-4E50-9021-EB8304C16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Rui </a:t>
            </a:r>
            <a:r>
              <a:rPr lang="en-US" altLang="zh-CN" dirty="0" err="1"/>
              <a:t>Qiao</a:t>
            </a:r>
            <a:r>
              <a:rPr lang="en-US" altLang="zh-CN" dirty="0"/>
              <a:t>; </a:t>
            </a:r>
            <a:r>
              <a:rPr lang="en-US" altLang="zh-CN" dirty="0" err="1"/>
              <a:t>Ke</a:t>
            </a:r>
            <a:r>
              <a:rPr lang="en-US" altLang="zh-CN" dirty="0"/>
              <a:t> Gong, on behalf of IHEP</a:t>
            </a:r>
          </a:p>
          <a:p>
            <a:r>
              <a:rPr lang="en-US" altLang="zh-CN" dirty="0" err="1"/>
              <a:t>JiaJu</a:t>
            </a:r>
            <a:r>
              <a:rPr lang="en-US" altLang="zh-CN" dirty="0"/>
              <a:t> Wei, on behalf of PMO</a:t>
            </a:r>
          </a:p>
        </p:txBody>
      </p:sp>
    </p:spTree>
    <p:extLst>
      <p:ext uri="{BB962C8B-B14F-4D97-AF65-F5344CB8AC3E}">
        <p14:creationId xmlns:p14="http://schemas.microsoft.com/office/powerpoint/2010/main" val="381465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3C950C-4C8B-43DD-932C-370A8B7B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2731"/>
            <a:ext cx="11896436" cy="1325563"/>
          </a:xfrm>
        </p:spPr>
        <p:txBody>
          <a:bodyPr/>
          <a:lstStyle/>
          <a:p>
            <a:r>
              <a:rPr lang="en-US" altLang="zh-CN" dirty="0"/>
              <a:t>Solution to illuminate all 10 regions of IHEP SCD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5B987D5-983B-4B3A-A514-8EA17248AA6B}"/>
              </a:ext>
            </a:extLst>
          </p:cNvPr>
          <p:cNvSpPr/>
          <p:nvPr/>
        </p:nvSpPr>
        <p:spPr>
          <a:xfrm>
            <a:off x="960582" y="3725580"/>
            <a:ext cx="5710126" cy="352128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2821F5B-D23C-48F2-BCCB-21DD4120C8AB}"/>
              </a:ext>
            </a:extLst>
          </p:cNvPr>
          <p:cNvSpPr txBox="1"/>
          <p:nvPr/>
        </p:nvSpPr>
        <p:spPr>
          <a:xfrm>
            <a:off x="5551491" y="3726353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Ion beam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B608278-C695-4D46-875F-9B4A66834B2A}"/>
              </a:ext>
            </a:extLst>
          </p:cNvPr>
          <p:cNvGrpSpPr/>
          <p:nvPr/>
        </p:nvGrpSpPr>
        <p:grpSpPr>
          <a:xfrm>
            <a:off x="253681" y="1814801"/>
            <a:ext cx="5278901" cy="3957926"/>
            <a:chOff x="253681" y="1814801"/>
            <a:chExt cx="5278901" cy="395792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C099316-EA47-4B0F-884C-3DD5E88F00C3}"/>
                </a:ext>
              </a:extLst>
            </p:cNvPr>
            <p:cNvGrpSpPr/>
            <p:nvPr/>
          </p:nvGrpSpPr>
          <p:grpSpPr>
            <a:xfrm>
              <a:off x="2946402" y="3553545"/>
              <a:ext cx="942110" cy="1754910"/>
              <a:chOff x="1505525" y="3553545"/>
              <a:chExt cx="942110" cy="1754910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E7599B7-C848-4E49-BCD6-59B2C14EEB01}"/>
                  </a:ext>
                </a:extLst>
              </p:cNvPr>
              <p:cNvSpPr/>
              <p:nvPr/>
            </p:nvSpPr>
            <p:spPr>
              <a:xfrm>
                <a:off x="1505526" y="3553545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100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2359558-A068-47AC-88D9-C063D1A6C593}"/>
                  </a:ext>
                </a:extLst>
              </p:cNvPr>
              <p:cNvSpPr/>
              <p:nvPr/>
            </p:nvSpPr>
            <p:spPr>
              <a:xfrm>
                <a:off x="1505525" y="4606491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68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EA65316-79DE-4B5E-83C9-5CEADBED368F}"/>
                  </a:ext>
                </a:extLst>
              </p:cNvPr>
              <p:cNvSpPr/>
              <p:nvPr/>
            </p:nvSpPr>
            <p:spPr>
              <a:xfrm>
                <a:off x="1505526" y="4255509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47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9C9AF73-F6C1-4452-AF65-EF987E55B97F}"/>
                  </a:ext>
                </a:extLst>
              </p:cNvPr>
              <p:cNvSpPr/>
              <p:nvPr/>
            </p:nvSpPr>
            <p:spPr>
              <a:xfrm>
                <a:off x="1505526" y="3904527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20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FFD6F21-EEC7-412A-BA69-6CAA2A609D25}"/>
                  </a:ext>
                </a:extLst>
              </p:cNvPr>
              <p:cNvSpPr/>
              <p:nvPr/>
            </p:nvSpPr>
            <p:spPr>
              <a:xfrm>
                <a:off x="1505526" y="4957473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0 ohm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98644AC-086E-4B8F-92A1-76A9EBC97121}"/>
                </a:ext>
              </a:extLst>
            </p:cNvPr>
            <p:cNvGrpSpPr/>
            <p:nvPr/>
          </p:nvGrpSpPr>
          <p:grpSpPr>
            <a:xfrm>
              <a:off x="2946402" y="1814801"/>
              <a:ext cx="942112" cy="1738744"/>
              <a:chOff x="5255487" y="1618815"/>
              <a:chExt cx="942112" cy="173874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1D81FD8-E2DA-41A0-9243-E483A188A540}"/>
                  </a:ext>
                </a:extLst>
              </p:cNvPr>
              <p:cNvSpPr/>
              <p:nvPr/>
            </p:nvSpPr>
            <p:spPr>
              <a:xfrm>
                <a:off x="5255487" y="3006577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100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7C53B53-0608-4BF6-950F-EC2057C3E925}"/>
                  </a:ext>
                </a:extLst>
              </p:cNvPr>
              <p:cNvSpPr/>
              <p:nvPr/>
            </p:nvSpPr>
            <p:spPr>
              <a:xfrm>
                <a:off x="5255489" y="1970086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68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A3A3B2E-A5B0-4C3A-A3CD-1D43712BCEAC}"/>
                  </a:ext>
                </a:extLst>
              </p:cNvPr>
              <p:cNvSpPr/>
              <p:nvPr/>
            </p:nvSpPr>
            <p:spPr>
              <a:xfrm>
                <a:off x="5255488" y="2320779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47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E2FB89E-0EE2-4CF5-9EB1-8D9D1C418EAE}"/>
                  </a:ext>
                </a:extLst>
              </p:cNvPr>
              <p:cNvSpPr/>
              <p:nvPr/>
            </p:nvSpPr>
            <p:spPr>
              <a:xfrm>
                <a:off x="5255488" y="2655595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20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7CC653B-EF0F-4369-BE33-FB4A2449A9ED}"/>
                  </a:ext>
                </a:extLst>
              </p:cNvPr>
              <p:cNvSpPr/>
              <p:nvPr/>
            </p:nvSpPr>
            <p:spPr>
              <a:xfrm>
                <a:off x="5255490" y="1618815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0 ohm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FDC950A-4D55-4F1E-986C-FDCB4B40F2B9}"/>
                </a:ext>
              </a:extLst>
            </p:cNvPr>
            <p:cNvSpPr txBox="1"/>
            <p:nvPr/>
          </p:nvSpPr>
          <p:spPr>
            <a:xfrm>
              <a:off x="4008586" y="4495006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IHEP SCD1</a:t>
              </a:r>
            </a:p>
            <a:p>
              <a:r>
                <a:rPr lang="en-US" altLang="zh-CN" dirty="0"/>
                <a:t>60um width</a:t>
              </a:r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35379B6-BBAF-4758-8D87-C00E00403E8A}"/>
                </a:ext>
              </a:extLst>
            </p:cNvPr>
            <p:cNvSpPr txBox="1"/>
            <p:nvPr/>
          </p:nvSpPr>
          <p:spPr>
            <a:xfrm>
              <a:off x="4008586" y="2108193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IHEP SCD1</a:t>
              </a:r>
            </a:p>
            <a:p>
              <a:r>
                <a:rPr lang="en-US" altLang="zh-CN" dirty="0"/>
                <a:t>25um width</a:t>
              </a:r>
              <a:endParaRPr lang="zh-CN" altLang="en-US" dirty="0"/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9A7E026-6A55-4FFC-A214-CA51E6DA4732}"/>
                </a:ext>
              </a:extLst>
            </p:cNvPr>
            <p:cNvGrpSpPr/>
            <p:nvPr/>
          </p:nvGrpSpPr>
          <p:grpSpPr>
            <a:xfrm>
              <a:off x="1671784" y="3553545"/>
              <a:ext cx="942110" cy="1754910"/>
              <a:chOff x="1505525" y="3553545"/>
              <a:chExt cx="942110" cy="1754910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DA1D93D-C7BE-4CE6-8E49-A1C1FF2DB043}"/>
                  </a:ext>
                </a:extLst>
              </p:cNvPr>
              <p:cNvSpPr/>
              <p:nvPr/>
            </p:nvSpPr>
            <p:spPr>
              <a:xfrm>
                <a:off x="1505526" y="3553545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100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AB7AAC36-8397-4CE8-8C41-AC90C9D1928D}"/>
                  </a:ext>
                </a:extLst>
              </p:cNvPr>
              <p:cNvSpPr/>
              <p:nvPr/>
            </p:nvSpPr>
            <p:spPr>
              <a:xfrm>
                <a:off x="1505525" y="4606491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68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19F170-EF02-4B1E-AC14-EDC8A33A11FB}"/>
                  </a:ext>
                </a:extLst>
              </p:cNvPr>
              <p:cNvSpPr/>
              <p:nvPr/>
            </p:nvSpPr>
            <p:spPr>
              <a:xfrm>
                <a:off x="1505526" y="4255509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47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4820C3C9-AF82-40B9-BE40-CB830AA91A29}"/>
                  </a:ext>
                </a:extLst>
              </p:cNvPr>
              <p:cNvSpPr/>
              <p:nvPr/>
            </p:nvSpPr>
            <p:spPr>
              <a:xfrm>
                <a:off x="1505526" y="3904527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20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0C7B9F8-D4ED-46A1-9F11-47C3B72CB0FF}"/>
                  </a:ext>
                </a:extLst>
              </p:cNvPr>
              <p:cNvSpPr/>
              <p:nvPr/>
            </p:nvSpPr>
            <p:spPr>
              <a:xfrm>
                <a:off x="1505526" y="4957473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0 ohm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0BC78A1-1CB1-40B3-88E4-EEF84E404BE8}"/>
                </a:ext>
              </a:extLst>
            </p:cNvPr>
            <p:cNvGrpSpPr/>
            <p:nvPr/>
          </p:nvGrpSpPr>
          <p:grpSpPr>
            <a:xfrm>
              <a:off x="1671781" y="1814801"/>
              <a:ext cx="942112" cy="1738744"/>
              <a:chOff x="5255487" y="1618815"/>
              <a:chExt cx="942112" cy="1738744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6BEF8AC-2820-4A89-812E-BE311AAE8083}"/>
                  </a:ext>
                </a:extLst>
              </p:cNvPr>
              <p:cNvSpPr/>
              <p:nvPr/>
            </p:nvSpPr>
            <p:spPr>
              <a:xfrm>
                <a:off x="5255487" y="3006577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100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9E62603-A428-4821-9360-D43AABD15645}"/>
                  </a:ext>
                </a:extLst>
              </p:cNvPr>
              <p:cNvSpPr/>
              <p:nvPr/>
            </p:nvSpPr>
            <p:spPr>
              <a:xfrm>
                <a:off x="5255489" y="1970086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68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BCC713C2-A394-446C-AE32-5B0F70398E39}"/>
                  </a:ext>
                </a:extLst>
              </p:cNvPr>
              <p:cNvSpPr/>
              <p:nvPr/>
            </p:nvSpPr>
            <p:spPr>
              <a:xfrm>
                <a:off x="5255488" y="2320779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47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718008DB-FF5A-453A-B870-D28F5FA96BD0}"/>
                  </a:ext>
                </a:extLst>
              </p:cNvPr>
              <p:cNvSpPr/>
              <p:nvPr/>
            </p:nvSpPr>
            <p:spPr>
              <a:xfrm>
                <a:off x="5255488" y="2655595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20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3D7BAED-548F-4367-9AC0-620E756C0570}"/>
                  </a:ext>
                </a:extLst>
              </p:cNvPr>
              <p:cNvSpPr/>
              <p:nvPr/>
            </p:nvSpPr>
            <p:spPr>
              <a:xfrm>
                <a:off x="5255490" y="1618815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0 ohm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9B8C3BD-CABC-4A0C-9961-22D61210D070}"/>
                </a:ext>
              </a:extLst>
            </p:cNvPr>
            <p:cNvSpPr/>
            <p:nvPr/>
          </p:nvSpPr>
          <p:spPr>
            <a:xfrm>
              <a:off x="2946402" y="1814801"/>
              <a:ext cx="942109" cy="349365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832A640-EFD0-44F7-ACDA-DDB79C2435C9}"/>
                </a:ext>
              </a:extLst>
            </p:cNvPr>
            <p:cNvSpPr/>
            <p:nvPr/>
          </p:nvSpPr>
          <p:spPr>
            <a:xfrm>
              <a:off x="1671783" y="1814801"/>
              <a:ext cx="942109" cy="349365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4F18FE4-518D-4699-9905-73F3FE7C7725}"/>
                </a:ext>
              </a:extLst>
            </p:cNvPr>
            <p:cNvSpPr txBox="1"/>
            <p:nvPr/>
          </p:nvSpPr>
          <p:spPr>
            <a:xfrm>
              <a:off x="253681" y="2108193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IHEP SCD2</a:t>
              </a:r>
            </a:p>
            <a:p>
              <a:r>
                <a:rPr lang="en-US" altLang="zh-CN" dirty="0"/>
                <a:t>60um width</a:t>
              </a:r>
              <a:endParaRPr lang="zh-CN" altLang="en-US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411C8DB-9D39-4D98-9C01-F365BF321CE4}"/>
                </a:ext>
              </a:extLst>
            </p:cNvPr>
            <p:cNvSpPr txBox="1"/>
            <p:nvPr/>
          </p:nvSpPr>
          <p:spPr>
            <a:xfrm>
              <a:off x="253681" y="4499769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IHEP SCD2</a:t>
              </a:r>
            </a:p>
            <a:p>
              <a:r>
                <a:rPr lang="en-US" altLang="zh-CN" dirty="0"/>
                <a:t>25um width</a:t>
              </a:r>
              <a:endParaRPr lang="zh-CN" altLang="en-US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972473E4-5B9D-4D7F-B703-9A5C04AA3763}"/>
                </a:ext>
              </a:extLst>
            </p:cNvPr>
            <p:cNvSpPr txBox="1"/>
            <p:nvPr/>
          </p:nvSpPr>
          <p:spPr>
            <a:xfrm>
              <a:off x="4110182" y="3541687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3.6mm</a:t>
              </a:r>
              <a:endParaRPr lang="zh-CN" altLang="en-US" dirty="0"/>
            </a:p>
          </p:txBody>
        </p:sp>
        <p:sp>
          <p:nvSpPr>
            <p:cNvPr id="43" name="右大括号 42">
              <a:extLst>
                <a:ext uri="{FF2B5EF4-FFF2-40B4-BE49-F238E27FC236}">
                  <a16:creationId xmlns:a16="http://schemas.microsoft.com/office/drawing/2014/main" id="{7895021D-CE55-4EA0-A06F-C76C92B1AE6D}"/>
                </a:ext>
              </a:extLst>
            </p:cNvPr>
            <p:cNvSpPr/>
            <p:nvPr/>
          </p:nvSpPr>
          <p:spPr>
            <a:xfrm>
              <a:off x="3888511" y="3560037"/>
              <a:ext cx="221671" cy="35098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4239E7D2-F133-4375-8F3D-B00365E427B7}"/>
                </a:ext>
              </a:extLst>
            </p:cNvPr>
            <p:cNvCxnSpPr/>
            <p:nvPr/>
          </p:nvCxnSpPr>
          <p:spPr>
            <a:xfrm>
              <a:off x="253681" y="5772727"/>
              <a:ext cx="52789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20E0E1E0-B367-4D76-8ED7-3D5D47F49126}"/>
                </a:ext>
              </a:extLst>
            </p:cNvPr>
            <p:cNvCxnSpPr>
              <a:stCxn id="38" idx="2"/>
            </p:cNvCxnSpPr>
            <p:nvPr/>
          </p:nvCxnSpPr>
          <p:spPr>
            <a:xfrm flipH="1">
              <a:off x="2124364" y="5308455"/>
              <a:ext cx="0" cy="464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A7E9B34F-0FB0-4A3D-B2CC-8959605DF781}"/>
                </a:ext>
              </a:extLst>
            </p:cNvPr>
            <p:cNvCxnSpPr/>
            <p:nvPr/>
          </p:nvCxnSpPr>
          <p:spPr>
            <a:xfrm flipH="1">
              <a:off x="3435927" y="5308455"/>
              <a:ext cx="0" cy="464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9DF55736-341E-4036-A9FC-6F1F86DA06A8}"/>
              </a:ext>
            </a:extLst>
          </p:cNvPr>
          <p:cNvSpPr/>
          <p:nvPr/>
        </p:nvSpPr>
        <p:spPr>
          <a:xfrm>
            <a:off x="1680390" y="3561379"/>
            <a:ext cx="942109" cy="7019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A0240CDC-8EF9-4A6A-A194-CAC7D8E9425B}"/>
              </a:ext>
            </a:extLst>
          </p:cNvPr>
          <p:cNvSpPr/>
          <p:nvPr/>
        </p:nvSpPr>
        <p:spPr>
          <a:xfrm>
            <a:off x="2955010" y="3561379"/>
            <a:ext cx="942109" cy="7019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B80B6DB-0968-4648-BD73-F7DB57E04426}"/>
              </a:ext>
            </a:extLst>
          </p:cNvPr>
          <p:cNvSpPr txBox="1"/>
          <p:nvPr/>
        </p:nvSpPr>
        <p:spPr>
          <a:xfrm>
            <a:off x="1528355" y="582836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Common Base</a:t>
            </a:r>
            <a:endParaRPr lang="zh-CN" altLang="en-US" sz="28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9DA18EC-2379-4130-B7EF-16F34DADDC71}"/>
              </a:ext>
            </a:extLst>
          </p:cNvPr>
          <p:cNvSpPr/>
          <p:nvPr/>
        </p:nvSpPr>
        <p:spPr>
          <a:xfrm>
            <a:off x="257199" y="5048764"/>
            <a:ext cx="1264793" cy="698781"/>
          </a:xfrm>
          <a:prstGeom prst="rect">
            <a:avLst/>
          </a:prstGeom>
          <a:solidFill>
            <a:srgbClr val="66FF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7.2 mm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plate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0F223EE-BBE9-4566-AD1C-8C75C96DFEB9}"/>
              </a:ext>
            </a:extLst>
          </p:cNvPr>
          <p:cNvSpPr/>
          <p:nvPr/>
        </p:nvSpPr>
        <p:spPr>
          <a:xfrm>
            <a:off x="4267789" y="5048763"/>
            <a:ext cx="1264793" cy="698781"/>
          </a:xfrm>
          <a:prstGeom prst="rect">
            <a:avLst/>
          </a:prstGeom>
          <a:solidFill>
            <a:srgbClr val="66FF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7.2 mm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plate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47BF768-54FC-492C-A23A-65AFAB90B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r="19805" b="51594"/>
          <a:stretch/>
        </p:blipFill>
        <p:spPr>
          <a:xfrm rot="16200000">
            <a:off x="8555480" y="2457400"/>
            <a:ext cx="2307012" cy="225118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872B5A6-A00F-4523-95F8-EEE1693E7097}"/>
              </a:ext>
            </a:extLst>
          </p:cNvPr>
          <p:cNvSpPr txBox="1"/>
          <p:nvPr/>
        </p:nvSpPr>
        <p:spPr>
          <a:xfrm>
            <a:off x="8288565" y="4764181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7.2 mm aluminum plate*4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74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4.16667E-7 -0.1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20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3C950C-4C8B-43DD-932C-370A8B7B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2731"/>
            <a:ext cx="11896436" cy="1325563"/>
          </a:xfrm>
        </p:spPr>
        <p:txBody>
          <a:bodyPr/>
          <a:lstStyle/>
          <a:p>
            <a:r>
              <a:rPr lang="en-US" altLang="zh-CN" dirty="0"/>
              <a:t>Solution to illuminate all 10 regions of IHEP SCD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5B987D5-983B-4B3A-A514-8EA17248AA6B}"/>
              </a:ext>
            </a:extLst>
          </p:cNvPr>
          <p:cNvSpPr/>
          <p:nvPr/>
        </p:nvSpPr>
        <p:spPr>
          <a:xfrm>
            <a:off x="960582" y="3725580"/>
            <a:ext cx="5710126" cy="352128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2821F5B-D23C-48F2-BCCB-21DD4120C8AB}"/>
              </a:ext>
            </a:extLst>
          </p:cNvPr>
          <p:cNvSpPr txBox="1"/>
          <p:nvPr/>
        </p:nvSpPr>
        <p:spPr>
          <a:xfrm>
            <a:off x="5551491" y="3726353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Ion beam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B608278-C695-4D46-875F-9B4A66834B2A}"/>
              </a:ext>
            </a:extLst>
          </p:cNvPr>
          <p:cNvGrpSpPr/>
          <p:nvPr/>
        </p:nvGrpSpPr>
        <p:grpSpPr>
          <a:xfrm>
            <a:off x="253681" y="1110455"/>
            <a:ext cx="5278901" cy="3957926"/>
            <a:chOff x="253681" y="1814801"/>
            <a:chExt cx="5278901" cy="395792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C099316-EA47-4B0F-884C-3DD5E88F00C3}"/>
                </a:ext>
              </a:extLst>
            </p:cNvPr>
            <p:cNvGrpSpPr/>
            <p:nvPr/>
          </p:nvGrpSpPr>
          <p:grpSpPr>
            <a:xfrm>
              <a:off x="2946402" y="3553545"/>
              <a:ext cx="942110" cy="1754910"/>
              <a:chOff x="1505525" y="3553545"/>
              <a:chExt cx="942110" cy="1754910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E7599B7-C848-4E49-BCD6-59B2C14EEB01}"/>
                  </a:ext>
                </a:extLst>
              </p:cNvPr>
              <p:cNvSpPr/>
              <p:nvPr/>
            </p:nvSpPr>
            <p:spPr>
              <a:xfrm>
                <a:off x="1505526" y="3553545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100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2359558-A068-47AC-88D9-C063D1A6C593}"/>
                  </a:ext>
                </a:extLst>
              </p:cNvPr>
              <p:cNvSpPr/>
              <p:nvPr/>
            </p:nvSpPr>
            <p:spPr>
              <a:xfrm>
                <a:off x="1505525" y="4606491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68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EA65316-79DE-4B5E-83C9-5CEADBED368F}"/>
                  </a:ext>
                </a:extLst>
              </p:cNvPr>
              <p:cNvSpPr/>
              <p:nvPr/>
            </p:nvSpPr>
            <p:spPr>
              <a:xfrm>
                <a:off x="1505526" y="4255509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47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9C9AF73-F6C1-4452-AF65-EF987E55B97F}"/>
                  </a:ext>
                </a:extLst>
              </p:cNvPr>
              <p:cNvSpPr/>
              <p:nvPr/>
            </p:nvSpPr>
            <p:spPr>
              <a:xfrm>
                <a:off x="1505526" y="3904527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20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FFD6F21-EEC7-412A-BA69-6CAA2A609D25}"/>
                  </a:ext>
                </a:extLst>
              </p:cNvPr>
              <p:cNvSpPr/>
              <p:nvPr/>
            </p:nvSpPr>
            <p:spPr>
              <a:xfrm>
                <a:off x="1505526" y="4957473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0 ohm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98644AC-086E-4B8F-92A1-76A9EBC97121}"/>
                </a:ext>
              </a:extLst>
            </p:cNvPr>
            <p:cNvGrpSpPr/>
            <p:nvPr/>
          </p:nvGrpSpPr>
          <p:grpSpPr>
            <a:xfrm>
              <a:off x="2946402" y="1814801"/>
              <a:ext cx="942112" cy="1738744"/>
              <a:chOff x="5255487" y="1618815"/>
              <a:chExt cx="942112" cy="173874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1D81FD8-E2DA-41A0-9243-E483A188A540}"/>
                  </a:ext>
                </a:extLst>
              </p:cNvPr>
              <p:cNvSpPr/>
              <p:nvPr/>
            </p:nvSpPr>
            <p:spPr>
              <a:xfrm>
                <a:off x="5255487" y="3006577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100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7C53B53-0608-4BF6-950F-EC2057C3E925}"/>
                  </a:ext>
                </a:extLst>
              </p:cNvPr>
              <p:cNvSpPr/>
              <p:nvPr/>
            </p:nvSpPr>
            <p:spPr>
              <a:xfrm>
                <a:off x="5255489" y="1970086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68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A3A3B2E-A5B0-4C3A-A3CD-1D43712BCEAC}"/>
                  </a:ext>
                </a:extLst>
              </p:cNvPr>
              <p:cNvSpPr/>
              <p:nvPr/>
            </p:nvSpPr>
            <p:spPr>
              <a:xfrm>
                <a:off x="5255488" y="2320779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47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E2FB89E-0EE2-4CF5-9EB1-8D9D1C418EAE}"/>
                  </a:ext>
                </a:extLst>
              </p:cNvPr>
              <p:cNvSpPr/>
              <p:nvPr/>
            </p:nvSpPr>
            <p:spPr>
              <a:xfrm>
                <a:off x="5255488" y="2655595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20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7CC653B-EF0F-4369-BE33-FB4A2449A9ED}"/>
                  </a:ext>
                </a:extLst>
              </p:cNvPr>
              <p:cNvSpPr/>
              <p:nvPr/>
            </p:nvSpPr>
            <p:spPr>
              <a:xfrm>
                <a:off x="5255490" y="1618815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0 ohm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FDC950A-4D55-4F1E-986C-FDCB4B40F2B9}"/>
                </a:ext>
              </a:extLst>
            </p:cNvPr>
            <p:cNvSpPr txBox="1"/>
            <p:nvPr/>
          </p:nvSpPr>
          <p:spPr>
            <a:xfrm>
              <a:off x="4008586" y="4495006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IHEP SCD1</a:t>
              </a:r>
            </a:p>
            <a:p>
              <a:r>
                <a:rPr lang="en-US" altLang="zh-CN" dirty="0"/>
                <a:t>60um width</a:t>
              </a:r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35379B6-BBAF-4758-8D87-C00E00403E8A}"/>
                </a:ext>
              </a:extLst>
            </p:cNvPr>
            <p:cNvSpPr txBox="1"/>
            <p:nvPr/>
          </p:nvSpPr>
          <p:spPr>
            <a:xfrm>
              <a:off x="4008586" y="2108193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IHEP SCD1</a:t>
              </a:r>
            </a:p>
            <a:p>
              <a:r>
                <a:rPr lang="en-US" altLang="zh-CN" dirty="0"/>
                <a:t>25um width</a:t>
              </a:r>
              <a:endParaRPr lang="zh-CN" altLang="en-US" dirty="0"/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9A7E026-6A55-4FFC-A214-CA51E6DA4732}"/>
                </a:ext>
              </a:extLst>
            </p:cNvPr>
            <p:cNvGrpSpPr/>
            <p:nvPr/>
          </p:nvGrpSpPr>
          <p:grpSpPr>
            <a:xfrm>
              <a:off x="1671784" y="3553545"/>
              <a:ext cx="942110" cy="1754910"/>
              <a:chOff x="1505525" y="3553545"/>
              <a:chExt cx="942110" cy="1754910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DA1D93D-C7BE-4CE6-8E49-A1C1FF2DB043}"/>
                  </a:ext>
                </a:extLst>
              </p:cNvPr>
              <p:cNvSpPr/>
              <p:nvPr/>
            </p:nvSpPr>
            <p:spPr>
              <a:xfrm>
                <a:off x="1505526" y="3553545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100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AB7AAC36-8397-4CE8-8C41-AC90C9D1928D}"/>
                  </a:ext>
                </a:extLst>
              </p:cNvPr>
              <p:cNvSpPr/>
              <p:nvPr/>
            </p:nvSpPr>
            <p:spPr>
              <a:xfrm>
                <a:off x="1505525" y="4606491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68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19F170-EF02-4B1E-AC14-EDC8A33A11FB}"/>
                  </a:ext>
                </a:extLst>
              </p:cNvPr>
              <p:cNvSpPr/>
              <p:nvPr/>
            </p:nvSpPr>
            <p:spPr>
              <a:xfrm>
                <a:off x="1505526" y="4255509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47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4820C3C9-AF82-40B9-BE40-CB830AA91A29}"/>
                  </a:ext>
                </a:extLst>
              </p:cNvPr>
              <p:cNvSpPr/>
              <p:nvPr/>
            </p:nvSpPr>
            <p:spPr>
              <a:xfrm>
                <a:off x="1505526" y="3904527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20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0C7B9F8-D4ED-46A1-9F11-47C3B72CB0FF}"/>
                  </a:ext>
                </a:extLst>
              </p:cNvPr>
              <p:cNvSpPr/>
              <p:nvPr/>
            </p:nvSpPr>
            <p:spPr>
              <a:xfrm>
                <a:off x="1505526" y="4957473"/>
                <a:ext cx="942109" cy="3509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0 ohm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0BC78A1-1CB1-40B3-88E4-EEF84E404BE8}"/>
                </a:ext>
              </a:extLst>
            </p:cNvPr>
            <p:cNvGrpSpPr/>
            <p:nvPr/>
          </p:nvGrpSpPr>
          <p:grpSpPr>
            <a:xfrm>
              <a:off x="1671781" y="1814801"/>
              <a:ext cx="942112" cy="1738744"/>
              <a:chOff x="5255487" y="1618815"/>
              <a:chExt cx="942112" cy="1738744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6BEF8AC-2820-4A89-812E-BE311AAE8083}"/>
                  </a:ext>
                </a:extLst>
              </p:cNvPr>
              <p:cNvSpPr/>
              <p:nvPr/>
            </p:nvSpPr>
            <p:spPr>
              <a:xfrm>
                <a:off x="5255487" y="3006577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100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9E62603-A428-4821-9360-D43AABD15645}"/>
                  </a:ext>
                </a:extLst>
              </p:cNvPr>
              <p:cNvSpPr/>
              <p:nvPr/>
            </p:nvSpPr>
            <p:spPr>
              <a:xfrm>
                <a:off x="5255489" y="1970086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68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BCC713C2-A394-446C-AE32-5B0F70398E39}"/>
                  </a:ext>
                </a:extLst>
              </p:cNvPr>
              <p:cNvSpPr/>
              <p:nvPr/>
            </p:nvSpPr>
            <p:spPr>
              <a:xfrm>
                <a:off x="5255488" y="2320779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47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718008DB-FF5A-453A-B870-D28F5FA96BD0}"/>
                  </a:ext>
                </a:extLst>
              </p:cNvPr>
              <p:cNvSpPr/>
              <p:nvPr/>
            </p:nvSpPr>
            <p:spPr>
              <a:xfrm>
                <a:off x="5255488" y="2655595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20 pF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3D7BAED-548F-4367-9AC0-620E756C0570}"/>
                  </a:ext>
                </a:extLst>
              </p:cNvPr>
              <p:cNvSpPr/>
              <p:nvPr/>
            </p:nvSpPr>
            <p:spPr>
              <a:xfrm>
                <a:off x="5255490" y="1618815"/>
                <a:ext cx="942109" cy="35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0 ohm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9B8C3BD-CABC-4A0C-9961-22D61210D070}"/>
                </a:ext>
              </a:extLst>
            </p:cNvPr>
            <p:cNvSpPr/>
            <p:nvPr/>
          </p:nvSpPr>
          <p:spPr>
            <a:xfrm>
              <a:off x="2946402" y="1814801"/>
              <a:ext cx="942109" cy="349365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832A640-EFD0-44F7-ACDA-DDB79C2435C9}"/>
                </a:ext>
              </a:extLst>
            </p:cNvPr>
            <p:cNvSpPr/>
            <p:nvPr/>
          </p:nvSpPr>
          <p:spPr>
            <a:xfrm>
              <a:off x="1671783" y="1814801"/>
              <a:ext cx="942109" cy="349365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4F18FE4-518D-4699-9905-73F3FE7C7725}"/>
                </a:ext>
              </a:extLst>
            </p:cNvPr>
            <p:cNvSpPr txBox="1"/>
            <p:nvPr/>
          </p:nvSpPr>
          <p:spPr>
            <a:xfrm>
              <a:off x="253681" y="2108193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IHEP SCD2</a:t>
              </a:r>
            </a:p>
            <a:p>
              <a:r>
                <a:rPr lang="en-US" altLang="zh-CN" dirty="0"/>
                <a:t>60um width</a:t>
              </a:r>
              <a:endParaRPr lang="zh-CN" altLang="en-US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411C8DB-9D39-4D98-9C01-F365BF321CE4}"/>
                </a:ext>
              </a:extLst>
            </p:cNvPr>
            <p:cNvSpPr txBox="1"/>
            <p:nvPr/>
          </p:nvSpPr>
          <p:spPr>
            <a:xfrm>
              <a:off x="253681" y="4499769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IHEP SCD2</a:t>
              </a:r>
            </a:p>
            <a:p>
              <a:r>
                <a:rPr lang="en-US" altLang="zh-CN" dirty="0"/>
                <a:t>25um width</a:t>
              </a:r>
              <a:endParaRPr lang="zh-CN" altLang="en-US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972473E4-5B9D-4D7F-B703-9A5C04AA3763}"/>
                </a:ext>
              </a:extLst>
            </p:cNvPr>
            <p:cNvSpPr txBox="1"/>
            <p:nvPr/>
          </p:nvSpPr>
          <p:spPr>
            <a:xfrm>
              <a:off x="4110182" y="3541687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3.6mm</a:t>
              </a:r>
              <a:endParaRPr lang="zh-CN" altLang="en-US" dirty="0"/>
            </a:p>
          </p:txBody>
        </p:sp>
        <p:sp>
          <p:nvSpPr>
            <p:cNvPr id="43" name="右大括号 42">
              <a:extLst>
                <a:ext uri="{FF2B5EF4-FFF2-40B4-BE49-F238E27FC236}">
                  <a16:creationId xmlns:a16="http://schemas.microsoft.com/office/drawing/2014/main" id="{7895021D-CE55-4EA0-A06F-C76C92B1AE6D}"/>
                </a:ext>
              </a:extLst>
            </p:cNvPr>
            <p:cNvSpPr/>
            <p:nvPr/>
          </p:nvSpPr>
          <p:spPr>
            <a:xfrm>
              <a:off x="3888511" y="3560037"/>
              <a:ext cx="221671" cy="35098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4239E7D2-F133-4375-8F3D-B00365E427B7}"/>
                </a:ext>
              </a:extLst>
            </p:cNvPr>
            <p:cNvCxnSpPr/>
            <p:nvPr/>
          </p:nvCxnSpPr>
          <p:spPr>
            <a:xfrm>
              <a:off x="253681" y="5772727"/>
              <a:ext cx="52789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20E0E1E0-B367-4D76-8ED7-3D5D47F49126}"/>
                </a:ext>
              </a:extLst>
            </p:cNvPr>
            <p:cNvCxnSpPr>
              <a:stCxn id="38" idx="2"/>
            </p:cNvCxnSpPr>
            <p:nvPr/>
          </p:nvCxnSpPr>
          <p:spPr>
            <a:xfrm flipH="1">
              <a:off x="2124364" y="5308455"/>
              <a:ext cx="0" cy="464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A7E9B34F-0FB0-4A3D-B2CC-8959605DF781}"/>
                </a:ext>
              </a:extLst>
            </p:cNvPr>
            <p:cNvCxnSpPr/>
            <p:nvPr/>
          </p:nvCxnSpPr>
          <p:spPr>
            <a:xfrm flipH="1">
              <a:off x="3435927" y="5308455"/>
              <a:ext cx="0" cy="464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9DF55736-341E-4036-A9FC-6F1F86DA06A8}"/>
              </a:ext>
            </a:extLst>
          </p:cNvPr>
          <p:cNvSpPr/>
          <p:nvPr/>
        </p:nvSpPr>
        <p:spPr>
          <a:xfrm>
            <a:off x="1680390" y="3561379"/>
            <a:ext cx="942109" cy="7019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A0240CDC-8EF9-4A6A-A194-CAC7D8E9425B}"/>
              </a:ext>
            </a:extLst>
          </p:cNvPr>
          <p:cNvSpPr/>
          <p:nvPr/>
        </p:nvSpPr>
        <p:spPr>
          <a:xfrm>
            <a:off x="2955010" y="3561379"/>
            <a:ext cx="942109" cy="7019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B80B6DB-0968-4648-BD73-F7DB57E04426}"/>
              </a:ext>
            </a:extLst>
          </p:cNvPr>
          <p:cNvSpPr txBox="1"/>
          <p:nvPr/>
        </p:nvSpPr>
        <p:spPr>
          <a:xfrm>
            <a:off x="1528355" y="582836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Common Base</a:t>
            </a:r>
            <a:endParaRPr lang="zh-CN" altLang="en-US" sz="28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9DA18EC-2379-4130-B7EF-16F34DADDC71}"/>
              </a:ext>
            </a:extLst>
          </p:cNvPr>
          <p:cNvSpPr/>
          <p:nvPr/>
        </p:nvSpPr>
        <p:spPr>
          <a:xfrm>
            <a:off x="257199" y="5048764"/>
            <a:ext cx="1264793" cy="698781"/>
          </a:xfrm>
          <a:prstGeom prst="rect">
            <a:avLst/>
          </a:prstGeom>
          <a:solidFill>
            <a:srgbClr val="66FF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7.2 mm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plate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0F223EE-BBE9-4566-AD1C-8C75C96DFEB9}"/>
              </a:ext>
            </a:extLst>
          </p:cNvPr>
          <p:cNvSpPr/>
          <p:nvPr/>
        </p:nvSpPr>
        <p:spPr>
          <a:xfrm>
            <a:off x="4267789" y="5048763"/>
            <a:ext cx="1264793" cy="698781"/>
          </a:xfrm>
          <a:prstGeom prst="rect">
            <a:avLst/>
          </a:prstGeom>
          <a:solidFill>
            <a:srgbClr val="66FF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7.2 mm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plate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47BF768-54FC-492C-A23A-65AFAB90B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 t="47713" r="17288" b="3881"/>
          <a:stretch/>
        </p:blipFill>
        <p:spPr>
          <a:xfrm rot="16200000">
            <a:off x="8555480" y="2457400"/>
            <a:ext cx="2307012" cy="225118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6872B5A6-A00F-4523-95F8-EEE1693E7097}"/>
              </a:ext>
            </a:extLst>
          </p:cNvPr>
          <p:cNvSpPr txBox="1"/>
          <p:nvPr/>
        </p:nvSpPr>
        <p:spPr>
          <a:xfrm>
            <a:off x="8288565" y="4764181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3.6 mm aluminum plate*4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7DB0C6A-A902-466A-9F5D-51532B937A89}"/>
              </a:ext>
            </a:extLst>
          </p:cNvPr>
          <p:cNvSpPr/>
          <p:nvPr/>
        </p:nvSpPr>
        <p:spPr>
          <a:xfrm>
            <a:off x="257199" y="4697385"/>
            <a:ext cx="1264793" cy="349200"/>
          </a:xfrm>
          <a:prstGeom prst="rect">
            <a:avLst/>
          </a:prstGeom>
          <a:solidFill>
            <a:srgbClr val="66FF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3.6 mm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0C6D16C-5E0B-47E1-B157-C2DD99BE2F4D}"/>
              </a:ext>
            </a:extLst>
          </p:cNvPr>
          <p:cNvSpPr/>
          <p:nvPr/>
        </p:nvSpPr>
        <p:spPr>
          <a:xfrm>
            <a:off x="4267219" y="4697385"/>
            <a:ext cx="1264793" cy="349200"/>
          </a:xfrm>
          <a:prstGeom prst="rect">
            <a:avLst/>
          </a:prstGeom>
          <a:solidFill>
            <a:srgbClr val="66FF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3.6 mm</a:t>
            </a:r>
          </a:p>
        </p:txBody>
      </p:sp>
    </p:spTree>
    <p:extLst>
      <p:ext uri="{BB962C8B-B14F-4D97-AF65-F5344CB8AC3E}">
        <p14:creationId xmlns:p14="http://schemas.microsoft.com/office/powerpoint/2010/main" val="6059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4.16667E-7 -0.0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48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C05621-B8EA-4AA4-8400-9C2F2C17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025327-7FC5-4AA3-BDA0-517E747B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full connection test of IHEP &amp; PMO SCD has been performed. </a:t>
            </a:r>
            <a:r>
              <a:rPr lang="en-US" altLang="zh-CN" b="1" dirty="0">
                <a:solidFill>
                  <a:srgbClr val="00B050"/>
                </a:solidFill>
              </a:rPr>
              <a:t>The noise level is low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An automatic DAQ system has been test. After proper setup, </a:t>
            </a:r>
            <a:r>
              <a:rPr lang="en-US" altLang="zh-CN" b="1" dirty="0">
                <a:solidFill>
                  <a:srgbClr val="00B050"/>
                </a:solidFill>
              </a:rPr>
              <a:t>NO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manual control is in need.</a:t>
            </a:r>
          </a:p>
          <a:p>
            <a:r>
              <a:rPr lang="en-US" altLang="zh-CN" dirty="0"/>
              <a:t>The package has been seen to Geneva at </a:t>
            </a:r>
            <a:r>
              <a:rPr lang="en-US" altLang="zh-CN" b="1" dirty="0">
                <a:solidFill>
                  <a:srgbClr val="00B050"/>
                </a:solidFill>
              </a:rPr>
              <a:t>Nov. 2</a:t>
            </a:r>
            <a:r>
              <a:rPr lang="en-US" altLang="zh-CN" b="1" baseline="30000" dirty="0">
                <a:solidFill>
                  <a:srgbClr val="00B050"/>
                </a:solidFill>
              </a:rPr>
              <a:t>nd</a:t>
            </a:r>
            <a:r>
              <a:rPr lang="en-US" altLang="zh-CN" b="1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>by plane.</a:t>
            </a:r>
          </a:p>
          <a:p>
            <a:r>
              <a:rPr lang="en-US" altLang="zh-CN" dirty="0"/>
              <a:t>‘Installation Manual’ is being prepared.</a:t>
            </a:r>
          </a:p>
          <a:p>
            <a:r>
              <a:rPr lang="en-US" altLang="zh-CN" dirty="0"/>
              <a:t>Proposal to illuminate all 10 regions by inserting 2 types of plates.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955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817F4D-62A9-4075-9AD3-E4FC8E23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Full connection test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840B418-DB26-4DE0-8F9D-F531B2176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47" y="1253331"/>
            <a:ext cx="9418905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A48B84E-4842-4812-8952-C05562B63AB8}"/>
              </a:ext>
            </a:extLst>
          </p:cNvPr>
          <p:cNvSpPr txBox="1"/>
          <p:nvPr/>
        </p:nvSpPr>
        <p:spPr>
          <a:xfrm>
            <a:off x="2801923" y="5604669"/>
            <a:ext cx="5490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2 IHEP SCD &amp; 2 PMO SCD on the common base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927EAD-36DD-4057-9352-A393FCAE4247}"/>
              </a:ext>
            </a:extLst>
          </p:cNvPr>
          <p:cNvSpPr txBox="1"/>
          <p:nvPr/>
        </p:nvSpPr>
        <p:spPr>
          <a:xfrm>
            <a:off x="2801923" y="5019894"/>
            <a:ext cx="104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Base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91E23DA-2598-4034-8476-1329B0459CD4}"/>
              </a:ext>
            </a:extLst>
          </p:cNvPr>
          <p:cNvCxnSpPr/>
          <p:nvPr/>
        </p:nvCxnSpPr>
        <p:spPr>
          <a:xfrm flipV="1">
            <a:off x="3850547" y="4806892"/>
            <a:ext cx="595618" cy="5033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AC828EE-3770-4CD6-BB07-0B1A6C956329}"/>
              </a:ext>
            </a:extLst>
          </p:cNvPr>
          <p:cNvSpPr txBox="1"/>
          <p:nvPr/>
        </p:nvSpPr>
        <p:spPr>
          <a:xfrm>
            <a:off x="4781725" y="3429000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IHEP SCD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D5558C-C62B-4D8A-A791-B24A1980AE90}"/>
              </a:ext>
            </a:extLst>
          </p:cNvPr>
          <p:cNvSpPr txBox="1"/>
          <p:nvPr/>
        </p:nvSpPr>
        <p:spPr>
          <a:xfrm>
            <a:off x="7592036" y="3401736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PMO SCD1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7230647-07D7-4783-A6D9-5032EA1EC6F9}"/>
              </a:ext>
            </a:extLst>
          </p:cNvPr>
          <p:cNvSpPr txBox="1"/>
          <p:nvPr/>
        </p:nvSpPr>
        <p:spPr>
          <a:xfrm>
            <a:off x="1386547" y="2012306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PMO SCD2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4F7D2E-7489-4A29-AF53-44D8C12F0050}"/>
              </a:ext>
            </a:extLst>
          </p:cNvPr>
          <p:cNvSpPr txBox="1"/>
          <p:nvPr/>
        </p:nvSpPr>
        <p:spPr>
          <a:xfrm>
            <a:off x="5221893" y="1275734"/>
            <a:ext cx="4270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IHEP PSD (not shown)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>
            <a:extLst>
              <a:ext uri="{FF2B5EF4-FFF2-40B4-BE49-F238E27FC236}">
                <a16:creationId xmlns:a16="http://schemas.microsoft.com/office/drawing/2014/main" id="{2D59DB9D-99E5-47C1-9EE7-D1142F0A9324}"/>
              </a:ext>
            </a:extLst>
          </p:cNvPr>
          <p:cNvSpPr/>
          <p:nvPr/>
        </p:nvSpPr>
        <p:spPr>
          <a:xfrm>
            <a:off x="6417491" y="2390862"/>
            <a:ext cx="5128467" cy="33009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017EF36F-8981-4081-974F-0F4B1B8C0B79}"/>
              </a:ext>
            </a:extLst>
          </p:cNvPr>
          <p:cNvSpPr/>
          <p:nvPr/>
        </p:nvSpPr>
        <p:spPr>
          <a:xfrm>
            <a:off x="327171" y="2390862"/>
            <a:ext cx="5128467" cy="33009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895547D-7A15-421A-82C1-F872B83D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63257"/>
          </a:xfrm>
        </p:spPr>
        <p:txBody>
          <a:bodyPr/>
          <a:lstStyle/>
          <a:p>
            <a:r>
              <a:rPr lang="en-US" altLang="zh-CN" dirty="0"/>
              <a:t>Full connection test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82CC18-8CB4-47F9-A862-5E0B012718ED}"/>
              </a:ext>
            </a:extLst>
          </p:cNvPr>
          <p:cNvSpPr txBox="1"/>
          <p:nvPr/>
        </p:nvSpPr>
        <p:spPr>
          <a:xfrm>
            <a:off x="146985" y="110723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220V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44C384-D4B9-40CA-B1D6-86F602E4E688}"/>
              </a:ext>
            </a:extLst>
          </p:cNvPr>
          <p:cNvSpPr/>
          <p:nvPr/>
        </p:nvSpPr>
        <p:spPr>
          <a:xfrm>
            <a:off x="1249959" y="981512"/>
            <a:ext cx="1224793" cy="6207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Swiss -&gt;CN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Adaptor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9934F53-9E8B-4C5F-BA00-24C45704C13B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838200" y="1291905"/>
            <a:ext cx="4117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937C0284-E8F3-42E4-BE24-EEBB9DDCFCC7}"/>
              </a:ext>
            </a:extLst>
          </p:cNvPr>
          <p:cNvSpPr/>
          <p:nvPr/>
        </p:nvSpPr>
        <p:spPr>
          <a:xfrm>
            <a:off x="3171038" y="981512"/>
            <a:ext cx="1224793" cy="6207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10m power cable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958A67E-F65A-4F53-97F3-BBDE9BA4A826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474752" y="1291905"/>
            <a:ext cx="696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C297B29E-A2C7-44F8-A5C6-60DCCC78FB43}"/>
              </a:ext>
            </a:extLst>
          </p:cNvPr>
          <p:cNvSpPr/>
          <p:nvPr/>
        </p:nvSpPr>
        <p:spPr>
          <a:xfrm>
            <a:off x="5159228" y="981512"/>
            <a:ext cx="1577132" cy="6207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5m power strip. 8 sockets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6698494-BF1F-4413-BEF5-B7F4F61E1965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4395831" y="1291905"/>
            <a:ext cx="7633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8C28F9B6-F510-4253-B793-97BC74FABF65}"/>
              </a:ext>
            </a:extLst>
          </p:cNvPr>
          <p:cNvSpPr/>
          <p:nvPr/>
        </p:nvSpPr>
        <p:spPr>
          <a:xfrm>
            <a:off x="648748" y="5008243"/>
            <a:ext cx="1510018" cy="48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SCD1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49CB845-6B02-4913-9614-8B08AD0F4412}"/>
              </a:ext>
            </a:extLst>
          </p:cNvPr>
          <p:cNvSpPr/>
          <p:nvPr/>
        </p:nvSpPr>
        <p:spPr>
          <a:xfrm>
            <a:off x="3649210" y="5008243"/>
            <a:ext cx="1510018" cy="48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SCD2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A44CADA-CCF5-402E-9CCA-61FE7A3D59E9}"/>
              </a:ext>
            </a:extLst>
          </p:cNvPr>
          <p:cNvSpPr/>
          <p:nvPr/>
        </p:nvSpPr>
        <p:spPr>
          <a:xfrm>
            <a:off x="6736359" y="5008243"/>
            <a:ext cx="1510018" cy="482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SCD1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F27E53F-9E43-49A2-8241-0FAA64E509B5}"/>
              </a:ext>
            </a:extLst>
          </p:cNvPr>
          <p:cNvSpPr/>
          <p:nvPr/>
        </p:nvSpPr>
        <p:spPr>
          <a:xfrm>
            <a:off x="9726947" y="5008243"/>
            <a:ext cx="1510018" cy="482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SCD2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D913A7A-A458-46A4-9FC8-38048D3A3B20}"/>
              </a:ext>
            </a:extLst>
          </p:cNvPr>
          <p:cNvSpPr/>
          <p:nvPr/>
        </p:nvSpPr>
        <p:spPr>
          <a:xfrm>
            <a:off x="648748" y="3833812"/>
            <a:ext cx="1510018" cy="48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DAQ1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D574CB2-D9D3-4CE1-B3D2-37F919EEA27F}"/>
              </a:ext>
            </a:extLst>
          </p:cNvPr>
          <p:cNvSpPr/>
          <p:nvPr/>
        </p:nvSpPr>
        <p:spPr>
          <a:xfrm>
            <a:off x="3649210" y="3833812"/>
            <a:ext cx="1510018" cy="48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DAQ2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CBBA628-377F-48DB-992C-7D8D76FB9025}"/>
              </a:ext>
            </a:extLst>
          </p:cNvPr>
          <p:cNvSpPr/>
          <p:nvPr/>
        </p:nvSpPr>
        <p:spPr>
          <a:xfrm>
            <a:off x="648748" y="2701326"/>
            <a:ext cx="1510018" cy="48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NoteBook1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1FAD55A-7BD7-4A15-A4B1-9C2C17185D61}"/>
              </a:ext>
            </a:extLst>
          </p:cNvPr>
          <p:cNvSpPr/>
          <p:nvPr/>
        </p:nvSpPr>
        <p:spPr>
          <a:xfrm>
            <a:off x="3649210" y="2701326"/>
            <a:ext cx="1510018" cy="48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NoteBook2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3A260EC-94D0-4B5A-9D55-244450237341}"/>
              </a:ext>
            </a:extLst>
          </p:cNvPr>
          <p:cNvSpPr txBox="1"/>
          <p:nvPr/>
        </p:nvSpPr>
        <p:spPr>
          <a:xfrm>
            <a:off x="2602071" y="569182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IHEP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798CAFA-36B3-4E45-A904-B2B3687C1EAF}"/>
              </a:ext>
            </a:extLst>
          </p:cNvPr>
          <p:cNvSpPr txBox="1"/>
          <p:nvPr/>
        </p:nvSpPr>
        <p:spPr>
          <a:xfrm>
            <a:off x="8655778" y="569182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PMO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11583F5-4415-4878-86F0-6FC92CBADE57}"/>
              </a:ext>
            </a:extLst>
          </p:cNvPr>
          <p:cNvSpPr/>
          <p:nvPr/>
        </p:nvSpPr>
        <p:spPr>
          <a:xfrm>
            <a:off x="6736359" y="3833813"/>
            <a:ext cx="1510018" cy="482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DAQ1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5091E08-E197-4692-AF4A-D741628B7492}"/>
              </a:ext>
            </a:extLst>
          </p:cNvPr>
          <p:cNvSpPr/>
          <p:nvPr/>
        </p:nvSpPr>
        <p:spPr>
          <a:xfrm>
            <a:off x="9726947" y="3833813"/>
            <a:ext cx="1510018" cy="482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DAQ2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B648B6C-9504-4971-A7A2-D986B10C1CB2}"/>
              </a:ext>
            </a:extLst>
          </p:cNvPr>
          <p:cNvSpPr/>
          <p:nvPr/>
        </p:nvSpPr>
        <p:spPr>
          <a:xfrm>
            <a:off x="6736359" y="2701326"/>
            <a:ext cx="1510018" cy="482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PC &amp; Mon 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66CD85D-8C8D-4BC1-BDC2-2109DAA18B1D}"/>
              </a:ext>
            </a:extLst>
          </p:cNvPr>
          <p:cNvSpPr/>
          <p:nvPr/>
        </p:nvSpPr>
        <p:spPr>
          <a:xfrm>
            <a:off x="9726947" y="2701326"/>
            <a:ext cx="1510018" cy="482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PC &amp; Mon 2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A1F4D292-82F1-492E-92F4-54F8B1B23D0B}"/>
              </a:ext>
            </a:extLst>
          </p:cNvPr>
          <p:cNvCxnSpPr>
            <a:stCxn id="23" idx="2"/>
            <a:endCxn id="19" idx="0"/>
          </p:cNvCxnSpPr>
          <p:nvPr/>
        </p:nvCxnSpPr>
        <p:spPr>
          <a:xfrm>
            <a:off x="1403757" y="4316198"/>
            <a:ext cx="0" cy="692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CB7D12A-E216-4295-A744-2409624930B7}"/>
              </a:ext>
            </a:extLst>
          </p:cNvPr>
          <p:cNvCxnSpPr>
            <a:cxnSpLocks/>
            <a:stCxn id="29" idx="2"/>
            <a:endCxn id="23" idx="0"/>
          </p:cNvCxnSpPr>
          <p:nvPr/>
        </p:nvCxnSpPr>
        <p:spPr>
          <a:xfrm>
            <a:off x="1403757" y="3183712"/>
            <a:ext cx="0" cy="65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6C7DF6A8-B1A7-42E8-9795-9D4AEE4BECFE}"/>
              </a:ext>
            </a:extLst>
          </p:cNvPr>
          <p:cNvCxnSpPr/>
          <p:nvPr/>
        </p:nvCxnSpPr>
        <p:spPr>
          <a:xfrm>
            <a:off x="4387442" y="4316198"/>
            <a:ext cx="0" cy="692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6F7CD47-4439-4467-95A2-EE2B0CB18241}"/>
              </a:ext>
            </a:extLst>
          </p:cNvPr>
          <p:cNvCxnSpPr>
            <a:cxnSpLocks/>
          </p:cNvCxnSpPr>
          <p:nvPr/>
        </p:nvCxnSpPr>
        <p:spPr>
          <a:xfrm>
            <a:off x="4387442" y="3183712"/>
            <a:ext cx="0" cy="65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49B44E7C-EF0C-45E6-8F34-CD77E59CC3E2}"/>
              </a:ext>
            </a:extLst>
          </p:cNvPr>
          <p:cNvCxnSpPr>
            <a:cxnSpLocks/>
            <a:stCxn id="33" idx="2"/>
            <a:endCxn id="21" idx="0"/>
          </p:cNvCxnSpPr>
          <p:nvPr/>
        </p:nvCxnSpPr>
        <p:spPr>
          <a:xfrm>
            <a:off x="7491368" y="4316199"/>
            <a:ext cx="0" cy="6920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2AFDA47B-33E7-482A-A92C-E2D1F1978504}"/>
              </a:ext>
            </a:extLst>
          </p:cNvPr>
          <p:cNvCxnSpPr>
            <a:cxnSpLocks/>
            <a:stCxn id="35" idx="2"/>
            <a:endCxn id="33" idx="0"/>
          </p:cNvCxnSpPr>
          <p:nvPr/>
        </p:nvCxnSpPr>
        <p:spPr>
          <a:xfrm>
            <a:off x="7491368" y="3183712"/>
            <a:ext cx="0" cy="65010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2BE1987C-B717-40D8-B902-5B4D8D764C88}"/>
              </a:ext>
            </a:extLst>
          </p:cNvPr>
          <p:cNvCxnSpPr>
            <a:cxnSpLocks/>
            <a:stCxn id="34" idx="2"/>
            <a:endCxn id="22" idx="0"/>
          </p:cNvCxnSpPr>
          <p:nvPr/>
        </p:nvCxnSpPr>
        <p:spPr>
          <a:xfrm>
            <a:off x="10481956" y="4316198"/>
            <a:ext cx="0" cy="69204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B8F4431E-BFF3-4123-B7E4-E5E76766E133}"/>
              </a:ext>
            </a:extLst>
          </p:cNvPr>
          <p:cNvCxnSpPr>
            <a:cxnSpLocks/>
            <a:stCxn id="36" idx="2"/>
            <a:endCxn id="34" idx="0"/>
          </p:cNvCxnSpPr>
          <p:nvPr/>
        </p:nvCxnSpPr>
        <p:spPr>
          <a:xfrm>
            <a:off x="10481956" y="3183711"/>
            <a:ext cx="0" cy="65010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84DDE17E-E50E-492D-8373-5320198835AF}"/>
              </a:ext>
            </a:extLst>
          </p:cNvPr>
          <p:cNvSpPr/>
          <p:nvPr/>
        </p:nvSpPr>
        <p:spPr>
          <a:xfrm>
            <a:off x="2578041" y="3833812"/>
            <a:ext cx="651894" cy="48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3554C8C5-664F-416A-8D01-DBF25AACFC40}"/>
              </a:ext>
            </a:extLst>
          </p:cNvPr>
          <p:cNvCxnSpPr>
            <a:cxnSpLocks/>
            <a:stCxn id="59" idx="1"/>
            <a:endCxn id="23" idx="3"/>
          </p:cNvCxnSpPr>
          <p:nvPr/>
        </p:nvCxnSpPr>
        <p:spPr>
          <a:xfrm flipH="1">
            <a:off x="2158766" y="4075005"/>
            <a:ext cx="419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7BA6EB35-1A39-4BB8-BC8F-039BA134E8C0}"/>
              </a:ext>
            </a:extLst>
          </p:cNvPr>
          <p:cNvCxnSpPr>
            <a:cxnSpLocks/>
            <a:stCxn id="59" idx="3"/>
            <a:endCxn id="24" idx="1"/>
          </p:cNvCxnSpPr>
          <p:nvPr/>
        </p:nvCxnSpPr>
        <p:spPr>
          <a:xfrm>
            <a:off x="3229935" y="4075005"/>
            <a:ext cx="419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1BA8DA94-2251-4B40-BEEB-72D2170D60B0}"/>
              </a:ext>
            </a:extLst>
          </p:cNvPr>
          <p:cNvSpPr/>
          <p:nvPr/>
        </p:nvSpPr>
        <p:spPr>
          <a:xfrm>
            <a:off x="8655778" y="3833812"/>
            <a:ext cx="651894" cy="482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7133C508-D3AA-4C65-A668-2CDE202BD05F}"/>
              </a:ext>
            </a:extLst>
          </p:cNvPr>
          <p:cNvCxnSpPr>
            <a:cxnSpLocks/>
            <a:stCxn id="67" idx="1"/>
          </p:cNvCxnSpPr>
          <p:nvPr/>
        </p:nvCxnSpPr>
        <p:spPr>
          <a:xfrm flipH="1">
            <a:off x="8236503" y="4075005"/>
            <a:ext cx="419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A67C577E-9594-470A-8431-18412C1C5F52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9307672" y="4075005"/>
            <a:ext cx="419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连接符: 肘形 70">
            <a:extLst>
              <a:ext uri="{FF2B5EF4-FFF2-40B4-BE49-F238E27FC236}">
                <a16:creationId xmlns:a16="http://schemas.microsoft.com/office/drawing/2014/main" id="{EC163FDD-82B4-4085-8F40-85CA8C6C2E55}"/>
              </a:ext>
            </a:extLst>
          </p:cNvPr>
          <p:cNvCxnSpPr>
            <a:stCxn id="29" idx="0"/>
            <a:endCxn id="14" idx="2"/>
          </p:cNvCxnSpPr>
          <p:nvPr/>
        </p:nvCxnSpPr>
        <p:spPr>
          <a:xfrm rot="5400000" flipH="1" flipV="1">
            <a:off x="3126261" y="-120206"/>
            <a:ext cx="1099028" cy="454403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连接符: 肘形 72">
            <a:extLst>
              <a:ext uri="{FF2B5EF4-FFF2-40B4-BE49-F238E27FC236}">
                <a16:creationId xmlns:a16="http://schemas.microsoft.com/office/drawing/2014/main" id="{A5E1C446-F9DD-4E78-9DEA-CC5A3D68ED93}"/>
              </a:ext>
            </a:extLst>
          </p:cNvPr>
          <p:cNvCxnSpPr>
            <a:stCxn id="59" idx="0"/>
            <a:endCxn id="14" idx="2"/>
          </p:cNvCxnSpPr>
          <p:nvPr/>
        </p:nvCxnSpPr>
        <p:spPr>
          <a:xfrm rot="5400000" flipH="1" flipV="1">
            <a:off x="3310134" y="1196152"/>
            <a:ext cx="2231514" cy="3043806"/>
          </a:xfrm>
          <a:prstGeom prst="bentConnector3">
            <a:avLst>
              <a:gd name="adj1" fmla="val 7556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连接符: 肘形 74">
            <a:extLst>
              <a:ext uri="{FF2B5EF4-FFF2-40B4-BE49-F238E27FC236}">
                <a16:creationId xmlns:a16="http://schemas.microsoft.com/office/drawing/2014/main" id="{78E3BE92-3BC5-4A0C-B1CF-7BC52EC69BB5}"/>
              </a:ext>
            </a:extLst>
          </p:cNvPr>
          <p:cNvCxnSpPr>
            <a:cxnSpLocks/>
            <a:stCxn id="30" idx="0"/>
            <a:endCxn id="14" idx="2"/>
          </p:cNvCxnSpPr>
          <p:nvPr/>
        </p:nvCxnSpPr>
        <p:spPr>
          <a:xfrm rot="5400000" flipH="1" flipV="1">
            <a:off x="4626492" y="1380025"/>
            <a:ext cx="1099028" cy="15435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连接符: 肘形 81">
            <a:extLst>
              <a:ext uri="{FF2B5EF4-FFF2-40B4-BE49-F238E27FC236}">
                <a16:creationId xmlns:a16="http://schemas.microsoft.com/office/drawing/2014/main" id="{CC14C63B-31B4-4993-966B-5CBCD7C0867B}"/>
              </a:ext>
            </a:extLst>
          </p:cNvPr>
          <p:cNvCxnSpPr>
            <a:cxnSpLocks/>
            <a:stCxn id="67" idx="0"/>
            <a:endCxn id="14" idx="2"/>
          </p:cNvCxnSpPr>
          <p:nvPr/>
        </p:nvCxnSpPr>
        <p:spPr>
          <a:xfrm rot="16200000" flipV="1">
            <a:off x="6349003" y="1201089"/>
            <a:ext cx="2231514" cy="3033931"/>
          </a:xfrm>
          <a:prstGeom prst="bentConnector3">
            <a:avLst>
              <a:gd name="adj1" fmla="val 751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连接符: 肘形 85">
            <a:extLst>
              <a:ext uri="{FF2B5EF4-FFF2-40B4-BE49-F238E27FC236}">
                <a16:creationId xmlns:a16="http://schemas.microsoft.com/office/drawing/2014/main" id="{6626B924-1A10-4EA3-ACAF-AC06CEEE7916}"/>
              </a:ext>
            </a:extLst>
          </p:cNvPr>
          <p:cNvCxnSpPr>
            <a:cxnSpLocks/>
            <a:stCxn id="35" idx="0"/>
            <a:endCxn id="14" idx="2"/>
          </p:cNvCxnSpPr>
          <p:nvPr/>
        </p:nvCxnSpPr>
        <p:spPr>
          <a:xfrm rot="16200000" flipV="1">
            <a:off x="6170067" y="1380025"/>
            <a:ext cx="1099028" cy="15435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连接符: 肘形 86">
            <a:extLst>
              <a:ext uri="{FF2B5EF4-FFF2-40B4-BE49-F238E27FC236}">
                <a16:creationId xmlns:a16="http://schemas.microsoft.com/office/drawing/2014/main" id="{C9CCF8DA-2427-48D8-B0F5-F2D57CBD571D}"/>
              </a:ext>
            </a:extLst>
          </p:cNvPr>
          <p:cNvCxnSpPr>
            <a:cxnSpLocks/>
            <a:stCxn id="36" idx="0"/>
            <a:endCxn id="14" idx="2"/>
          </p:cNvCxnSpPr>
          <p:nvPr/>
        </p:nvCxnSpPr>
        <p:spPr>
          <a:xfrm rot="16200000" flipV="1">
            <a:off x="7665361" y="-115269"/>
            <a:ext cx="1099028" cy="45341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9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05628951-4987-47A8-88C8-8C2B4CBE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Full connection test</a:t>
            </a:r>
            <a:endParaRPr lang="zh-CN" altLang="en-US" dirty="0"/>
          </a:p>
        </p:txBody>
      </p:sp>
      <p:pic>
        <p:nvPicPr>
          <p:cNvPr id="6" name="内容占位符 5" descr="C:\Users\Yuodaa\AppData\Local\Temp\WeChat Files\8837d059d03c6710da0bfcad0794deb.png">
            <a:extLst>
              <a:ext uri="{FF2B5EF4-FFF2-40B4-BE49-F238E27FC236}">
                <a16:creationId xmlns:a16="http://schemas.microsoft.com/office/drawing/2014/main" id="{7D378875-3CE7-4291-82C1-17D7BEDE7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0" y="1556442"/>
            <a:ext cx="5760000" cy="38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图片 6" descr="C:\Users\Yuodaa\AppData\Local\Temp\WeChat Files\eb0268114751a006e7335cab76dfe33.png">
            <a:extLst>
              <a:ext uri="{FF2B5EF4-FFF2-40B4-BE49-F238E27FC236}">
                <a16:creationId xmlns:a16="http://schemas.microsoft.com/office/drawing/2014/main" id="{C3CBBBCB-23A0-4411-88D3-4A0279F96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60" y="1556444"/>
            <a:ext cx="5760000" cy="3811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DC1C47E-6420-4F40-A4F6-9A7EFB2D511D}"/>
              </a:ext>
            </a:extLst>
          </p:cNvPr>
          <p:cNvSpPr txBox="1"/>
          <p:nvPr/>
        </p:nvSpPr>
        <p:spPr>
          <a:xfrm>
            <a:off x="294871" y="5396442"/>
            <a:ext cx="5430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IHEP SCD pedestal(top) and noise level (bottom)</a:t>
            </a:r>
          </a:p>
          <a:p>
            <a:r>
              <a:rPr lang="en-US" altLang="zh-CN" dirty="0"/>
              <a:t>The noise level is </a:t>
            </a:r>
            <a:r>
              <a:rPr lang="en-US" altLang="zh-CN" b="1" dirty="0">
                <a:solidFill>
                  <a:srgbClr val="00B050"/>
                </a:solidFill>
              </a:rPr>
              <a:t>2~3 ADC counts </a:t>
            </a:r>
            <a:r>
              <a:rPr lang="en-US" altLang="zh-CN" dirty="0"/>
              <a:t>after common noise subtraction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4E1A04-63FA-489D-911B-5075F72480D0}"/>
              </a:ext>
            </a:extLst>
          </p:cNvPr>
          <p:cNvSpPr txBox="1"/>
          <p:nvPr/>
        </p:nvSpPr>
        <p:spPr>
          <a:xfrm>
            <a:off x="6466591" y="5396442"/>
            <a:ext cx="543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PMO SCD noise level distribution. The noise level is </a:t>
            </a:r>
            <a:r>
              <a:rPr lang="en-US" altLang="zh-CN" b="1" dirty="0">
                <a:solidFill>
                  <a:srgbClr val="00B050"/>
                </a:solidFill>
              </a:rPr>
              <a:t>3~3.5 ADC counts </a:t>
            </a:r>
            <a:r>
              <a:rPr lang="en-US" altLang="zh-CN" dirty="0"/>
              <a:t>after common noise subtraction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044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161276-9B31-4B05-A19C-1DB405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1"/>
            <a:ext cx="10515600" cy="1011094"/>
          </a:xfrm>
        </p:spPr>
        <p:txBody>
          <a:bodyPr/>
          <a:lstStyle/>
          <a:p>
            <a:r>
              <a:rPr lang="en-US" altLang="zh-CN" dirty="0"/>
              <a:t>DAQ Test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1F7A358-ED59-43B1-877A-6AEF1910E484}"/>
              </a:ext>
            </a:extLst>
          </p:cNvPr>
          <p:cNvSpPr/>
          <p:nvPr/>
        </p:nvSpPr>
        <p:spPr>
          <a:xfrm>
            <a:off x="648748" y="4046248"/>
            <a:ext cx="1510018" cy="48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IHEP DAQ1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48C2744-DFAE-4722-A239-29672DECA9D5}"/>
              </a:ext>
            </a:extLst>
          </p:cNvPr>
          <p:cNvSpPr/>
          <p:nvPr/>
        </p:nvSpPr>
        <p:spPr>
          <a:xfrm>
            <a:off x="2587028" y="4046248"/>
            <a:ext cx="1510018" cy="48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IHEP DAQ2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9FD4078-77FB-4254-82E8-B954B9A2F6D4}"/>
              </a:ext>
            </a:extLst>
          </p:cNvPr>
          <p:cNvSpPr/>
          <p:nvPr/>
        </p:nvSpPr>
        <p:spPr>
          <a:xfrm>
            <a:off x="8315139" y="4046249"/>
            <a:ext cx="1510018" cy="482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PMO DAQ1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3A65AE2-4DFB-439B-82F9-816AFE7EE71D}"/>
              </a:ext>
            </a:extLst>
          </p:cNvPr>
          <p:cNvSpPr/>
          <p:nvPr/>
        </p:nvSpPr>
        <p:spPr>
          <a:xfrm>
            <a:off x="10253419" y="4046249"/>
            <a:ext cx="1510018" cy="482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PMO DAQ2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DABB489-36F0-49FB-AFD2-317899F4088E}"/>
              </a:ext>
            </a:extLst>
          </p:cNvPr>
          <p:cNvSpPr/>
          <p:nvPr/>
        </p:nvSpPr>
        <p:spPr>
          <a:xfrm>
            <a:off x="4687296" y="2946614"/>
            <a:ext cx="2817408" cy="482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Backup Trigger Board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0A2480-70C3-4954-97D0-1C2DA9077792}"/>
              </a:ext>
            </a:extLst>
          </p:cNvPr>
          <p:cNvSpPr/>
          <p:nvPr/>
        </p:nvSpPr>
        <p:spPr>
          <a:xfrm>
            <a:off x="4687296" y="2289961"/>
            <a:ext cx="2817408" cy="482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Backup Host PC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830F5A-EA5E-434C-A21A-E785E4175489}"/>
              </a:ext>
            </a:extLst>
          </p:cNvPr>
          <p:cNvSpPr/>
          <p:nvPr/>
        </p:nvSpPr>
        <p:spPr>
          <a:xfrm>
            <a:off x="648748" y="1181640"/>
            <a:ext cx="1510018" cy="48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IHEP PC1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F668245-A6C1-4B4C-81E2-275F2100FE33}"/>
              </a:ext>
            </a:extLst>
          </p:cNvPr>
          <p:cNvSpPr/>
          <p:nvPr/>
        </p:nvSpPr>
        <p:spPr>
          <a:xfrm>
            <a:off x="2587028" y="1181640"/>
            <a:ext cx="1510018" cy="482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IHEP PC2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94A680-7457-4D50-94FE-7CB493F295E5}"/>
              </a:ext>
            </a:extLst>
          </p:cNvPr>
          <p:cNvSpPr/>
          <p:nvPr/>
        </p:nvSpPr>
        <p:spPr>
          <a:xfrm>
            <a:off x="8315139" y="1181641"/>
            <a:ext cx="1510018" cy="482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PMO PC1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4FD782-1029-482C-BCA3-7A84240696B1}"/>
              </a:ext>
            </a:extLst>
          </p:cNvPr>
          <p:cNvSpPr/>
          <p:nvPr/>
        </p:nvSpPr>
        <p:spPr>
          <a:xfrm>
            <a:off x="10253419" y="1181641"/>
            <a:ext cx="1510018" cy="482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PMO PC2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18E699C8-EC06-4D50-94A7-5F7C39B0536C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rot="16200000" flipH="1">
            <a:off x="3436911" y="-369129"/>
            <a:ext cx="625935" cy="46922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50868EF6-0C43-484D-AE75-EEA75D1D259B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4406051" y="600011"/>
            <a:ext cx="625935" cy="27539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8482B3B5-0788-4D42-8F48-42F62AC2B9DD}"/>
              </a:ext>
            </a:extLst>
          </p:cNvPr>
          <p:cNvCxnSpPr>
            <a:cxnSpLocks/>
            <a:stCxn id="13" idx="2"/>
            <a:endCxn id="10" idx="0"/>
          </p:cNvCxnSpPr>
          <p:nvPr/>
        </p:nvCxnSpPr>
        <p:spPr>
          <a:xfrm rot="5400000">
            <a:off x="7270107" y="489920"/>
            <a:ext cx="625934" cy="29741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肘形 22">
            <a:extLst>
              <a:ext uri="{FF2B5EF4-FFF2-40B4-BE49-F238E27FC236}">
                <a16:creationId xmlns:a16="http://schemas.microsoft.com/office/drawing/2014/main" id="{EF345DEB-E9FF-4CFB-BD41-E1601358A703}"/>
              </a:ext>
            </a:extLst>
          </p:cNvPr>
          <p:cNvCxnSpPr>
            <a:cxnSpLocks/>
            <a:stCxn id="14" idx="2"/>
            <a:endCxn id="10" idx="0"/>
          </p:cNvCxnSpPr>
          <p:nvPr/>
        </p:nvCxnSpPr>
        <p:spPr>
          <a:xfrm rot="5400000">
            <a:off x="8239247" y="-479221"/>
            <a:ext cx="625935" cy="49124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F36E808A-2169-4221-8D30-934CAE2EB6DB}"/>
              </a:ext>
            </a:extLst>
          </p:cNvPr>
          <p:cNvCxnSpPr>
            <a:cxnSpLocks/>
            <a:stCxn id="4" idx="0"/>
            <a:endCxn id="9" idx="2"/>
          </p:cNvCxnSpPr>
          <p:nvPr/>
        </p:nvCxnSpPr>
        <p:spPr>
          <a:xfrm rot="5400000" flipH="1" flipV="1">
            <a:off x="3441254" y="1391503"/>
            <a:ext cx="617248" cy="46922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7E5EE41C-C9DA-4B9D-AD47-EB2B4331649A}"/>
              </a:ext>
            </a:extLst>
          </p:cNvPr>
          <p:cNvCxnSpPr>
            <a:cxnSpLocks/>
            <a:stCxn id="5" idx="0"/>
            <a:endCxn id="9" idx="2"/>
          </p:cNvCxnSpPr>
          <p:nvPr/>
        </p:nvCxnSpPr>
        <p:spPr>
          <a:xfrm rot="5400000" flipH="1" flipV="1">
            <a:off x="4410394" y="2360643"/>
            <a:ext cx="617248" cy="27539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F5407C5C-EBE4-4B94-B067-B684CA3C9F03}"/>
              </a:ext>
            </a:extLst>
          </p:cNvPr>
          <p:cNvCxnSpPr>
            <a:cxnSpLocks/>
            <a:stCxn id="6" idx="0"/>
            <a:endCxn id="9" idx="2"/>
          </p:cNvCxnSpPr>
          <p:nvPr/>
        </p:nvCxnSpPr>
        <p:spPr>
          <a:xfrm rot="16200000" flipV="1">
            <a:off x="7274450" y="2250551"/>
            <a:ext cx="617249" cy="29741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93CA02E1-F307-496A-B4F7-99AEE1CD928A}"/>
              </a:ext>
            </a:extLst>
          </p:cNvPr>
          <p:cNvCxnSpPr>
            <a:cxnSpLocks/>
            <a:stCxn id="7" idx="0"/>
            <a:endCxn id="9" idx="2"/>
          </p:cNvCxnSpPr>
          <p:nvPr/>
        </p:nvCxnSpPr>
        <p:spPr>
          <a:xfrm rot="16200000" flipV="1">
            <a:off x="8243590" y="1281411"/>
            <a:ext cx="617249" cy="49124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06A6CEA1-28B4-4E6C-ABCA-A54ACEF73E98}"/>
              </a:ext>
            </a:extLst>
          </p:cNvPr>
          <p:cNvSpPr txBox="1"/>
          <p:nvPr/>
        </p:nvSpPr>
        <p:spPr>
          <a:xfrm>
            <a:off x="5683867" y="373344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DI2C</a:t>
            </a:r>
            <a:endParaRPr lang="zh-CN" altLang="en-US" sz="2400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42A3A65-D53C-4C07-B938-E6E36E904D4E}"/>
              </a:ext>
            </a:extLst>
          </p:cNvPr>
          <p:cNvSpPr txBox="1"/>
          <p:nvPr/>
        </p:nvSpPr>
        <p:spPr>
          <a:xfrm>
            <a:off x="305406" y="4953907"/>
            <a:ext cx="10615407" cy="147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The CN SCD follow the DI2C &amp; Sync Start/Stop protocol.</a:t>
            </a:r>
          </a:p>
          <a:p>
            <a:r>
              <a:rPr lang="en-US" altLang="zh-CN" dirty="0"/>
              <a:t>After properly connection and setting IP, the DAQ will </a:t>
            </a:r>
            <a:r>
              <a:rPr lang="en-US" altLang="zh-CN" b="1" dirty="0">
                <a:solidFill>
                  <a:srgbClr val="00B050"/>
                </a:solidFill>
              </a:rPr>
              <a:t>automatically</a:t>
            </a:r>
            <a:r>
              <a:rPr lang="en-US" altLang="zh-CN" dirty="0"/>
              <a:t> start/stop. </a:t>
            </a:r>
            <a:r>
              <a:rPr lang="en-US" altLang="zh-CN" b="1" dirty="0">
                <a:solidFill>
                  <a:srgbClr val="00B050"/>
                </a:solidFill>
              </a:rPr>
              <a:t>NO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manual control is in need.</a:t>
            </a:r>
            <a:endParaRPr lang="zh-CN" altLang="en-US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9F97FDE-96EF-43AB-9959-FC064BA28C1A}"/>
              </a:ext>
            </a:extLst>
          </p:cNvPr>
          <p:cNvSpPr txBox="1"/>
          <p:nvPr/>
        </p:nvSpPr>
        <p:spPr>
          <a:xfrm>
            <a:off x="4985090" y="1507726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Sync Start/Stop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021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FC2649D6-A70C-476B-BCAE-4C595A92F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83415"/>
              </p:ext>
            </p:extLst>
          </p:nvPr>
        </p:nvGraphicFramePr>
        <p:xfrm>
          <a:off x="7660407" y="175996"/>
          <a:ext cx="4331856" cy="59524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4979138"/>
                    </a:ext>
                  </a:extLst>
                </a:gridCol>
                <a:gridCol w="1976582">
                  <a:extLst>
                    <a:ext uri="{9D8B030D-6E8A-4147-A177-3AD203B41FA5}">
                      <a16:colId xmlns:a16="http://schemas.microsoft.com/office/drawing/2014/main" val="3029318816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96616736"/>
                    </a:ext>
                  </a:extLst>
                </a:gridCol>
                <a:gridCol w="655783">
                  <a:extLst>
                    <a:ext uri="{9D8B030D-6E8A-4147-A177-3AD203B41FA5}">
                      <a16:colId xmlns:a16="http://schemas.microsoft.com/office/drawing/2014/main" val="3661039567"/>
                    </a:ext>
                  </a:extLst>
                </a:gridCol>
              </a:tblGrid>
              <a:tr h="205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detector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component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ID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Region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3592436892"/>
                  </a:ext>
                </a:extLst>
              </a:tr>
              <a:tr h="20525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IHEP SCD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Detector *2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A01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1475088630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DC&amp; Power cord *1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A02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1704981876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DAQ *2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A03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2520553916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PC *2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A04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2986274471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Network cable *4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A05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745945772"/>
                  </a:ext>
                </a:extLst>
              </a:tr>
              <a:tr h="205258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PMO SCD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Detector *2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B01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3039609816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bracket *2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B02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3166851125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DC&amp; Power cord *1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B03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1845248882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DAQ *2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B04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639175474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PC *2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B05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3713275826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monitor *2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B06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2042802622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Network cable *4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B07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1496671059"/>
                  </a:ext>
                </a:extLst>
              </a:tr>
              <a:tr h="205258"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PSD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Detector 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C01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2714926267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Support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C02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3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2029958127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DC&amp;Power cord *3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C03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1996480089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Pre-Amplifier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C04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1015103835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DT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C05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4899785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ADC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C06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291461706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Cables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C07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3379333930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Router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C08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1085358283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PC&amp;USB Converter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C09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3378805174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Mobile Platform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C10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3213891779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backup NDL SiPM board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C11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3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3177956663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SPARE Calbles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C12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4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523063580"/>
                  </a:ext>
                </a:extLst>
              </a:tr>
              <a:tr h="20525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other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Base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D01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3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1333731847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Top cover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D02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3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522240142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220V Power supply cable*2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D03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4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2684521776"/>
                  </a:ext>
                </a:extLst>
              </a:tr>
              <a:tr h="2052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tool</a:t>
                      </a:r>
                      <a:r>
                        <a:rPr lang="zh-CN" sz="1000" kern="100">
                          <a:effectLst/>
                        </a:rPr>
                        <a:t>、</a:t>
                      </a:r>
                      <a:r>
                        <a:rPr lang="en-US" sz="1000" kern="100">
                          <a:effectLst/>
                        </a:rPr>
                        <a:t>gasket *2 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D04</a:t>
                      </a:r>
                      <a:endParaRPr lang="zh-CN" sz="1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3</a:t>
                      </a:r>
                      <a:endParaRPr lang="zh-CN" sz="1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305" marR="64305" marT="0" marB="0" anchor="ctr"/>
                </a:tc>
                <a:extLst>
                  <a:ext uri="{0D108BD9-81ED-4DB2-BD59-A6C34878D82A}">
                    <a16:rowId xmlns:a16="http://schemas.microsoft.com/office/drawing/2014/main" val="3545840475"/>
                  </a:ext>
                </a:extLst>
              </a:tr>
            </a:tbl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E5AF8723-6110-4AE6-A662-CF3DD821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r>
              <a:rPr lang="en-US" altLang="zh-CN" dirty="0"/>
              <a:t>Transportation</a:t>
            </a:r>
            <a:endParaRPr lang="zh-CN" altLang="en-US" dirty="0"/>
          </a:p>
        </p:txBody>
      </p:sp>
      <p:pic>
        <p:nvPicPr>
          <p:cNvPr id="4" name="图片 3" descr="C:\Users\Yuodaa\AppData\Local\Temp\WeChat Files\72833427ba89ee98f26a82fee579235.jpg">
            <a:extLst>
              <a:ext uri="{FF2B5EF4-FFF2-40B4-BE49-F238E27FC236}">
                <a16:creationId xmlns:a16="http://schemas.microsoft.com/office/drawing/2014/main" id="{BAFB7916-1C5A-4330-B5F2-3BDE5664600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9886" y="834621"/>
            <a:ext cx="4473459" cy="5431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758FAC-8898-46DE-BDB8-CE2CC059F8BD}"/>
              </a:ext>
            </a:extLst>
          </p:cNvPr>
          <p:cNvSpPr txBox="1"/>
          <p:nvPr/>
        </p:nvSpPr>
        <p:spPr>
          <a:xfrm>
            <a:off x="1782618" y="1357745"/>
            <a:ext cx="383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1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9D508E-BDF7-4C3C-A906-104F8617EC01}"/>
              </a:ext>
            </a:extLst>
          </p:cNvPr>
          <p:cNvSpPr txBox="1"/>
          <p:nvPr/>
        </p:nvSpPr>
        <p:spPr>
          <a:xfrm>
            <a:off x="1399180" y="3946564"/>
            <a:ext cx="383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2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2FCA85-09DF-4AF5-A5E9-93BE2054A927}"/>
              </a:ext>
            </a:extLst>
          </p:cNvPr>
          <p:cNvSpPr txBox="1"/>
          <p:nvPr/>
        </p:nvSpPr>
        <p:spPr>
          <a:xfrm>
            <a:off x="2754681" y="3826491"/>
            <a:ext cx="383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4E4F47-F949-4119-90FA-FDA117EF6B1E}"/>
              </a:ext>
            </a:extLst>
          </p:cNvPr>
          <p:cNvSpPr txBox="1"/>
          <p:nvPr/>
        </p:nvSpPr>
        <p:spPr>
          <a:xfrm>
            <a:off x="4334099" y="2798294"/>
            <a:ext cx="383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4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A9FAD60-EDC7-40C3-A7E8-22110E3CE75F}"/>
              </a:ext>
            </a:extLst>
          </p:cNvPr>
          <p:cNvSpPr txBox="1"/>
          <p:nvPr/>
        </p:nvSpPr>
        <p:spPr>
          <a:xfrm>
            <a:off x="1782618" y="6342597"/>
            <a:ext cx="70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package has already been send to Geneva at </a:t>
            </a:r>
            <a:r>
              <a:rPr lang="en-US" altLang="zh-CN" b="1" dirty="0">
                <a:solidFill>
                  <a:srgbClr val="00B050"/>
                </a:solidFill>
              </a:rPr>
              <a:t>Nov. 2</a:t>
            </a:r>
            <a:r>
              <a:rPr lang="en-US" altLang="zh-CN" b="1" baseline="30000" dirty="0">
                <a:solidFill>
                  <a:srgbClr val="00B050"/>
                </a:solidFill>
              </a:rPr>
              <a:t>nd</a:t>
            </a:r>
            <a:r>
              <a:rPr lang="en-US" altLang="zh-CN" b="1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>by plane.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157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7F13F-F833-4C66-B18A-44DD3483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Documentation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16A6C9-D7CF-44A0-8B75-1CD26C1E6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have been writing the ‘</a:t>
            </a:r>
            <a:r>
              <a:rPr lang="en-US" altLang="zh-CN" b="1" dirty="0"/>
              <a:t>Installation Manual</a:t>
            </a:r>
            <a:r>
              <a:rPr lang="en-US" altLang="zh-CN" dirty="0"/>
              <a:t>’ . The Chinese version is finished, and we are doing the translation.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 CN SCD can </a:t>
            </a:r>
            <a:r>
              <a:rPr lang="en-US" altLang="zh-CN" b="1" dirty="0">
                <a:solidFill>
                  <a:srgbClr val="00B050"/>
                </a:solidFill>
              </a:rPr>
              <a:t>automatically</a:t>
            </a:r>
            <a:r>
              <a:rPr lang="en-US" altLang="zh-CN" dirty="0"/>
              <a:t> start/stop during experiment. So </a:t>
            </a:r>
            <a:r>
              <a:rPr lang="en-US" altLang="zh-CN" b="1" dirty="0">
                <a:solidFill>
                  <a:srgbClr val="FF0000"/>
                </a:solidFill>
              </a:rPr>
              <a:t>No</a:t>
            </a:r>
            <a:r>
              <a:rPr lang="en-US" altLang="zh-CN" dirty="0"/>
              <a:t> ‘</a:t>
            </a:r>
            <a:r>
              <a:rPr lang="en-US" altLang="zh-CN" b="1" dirty="0"/>
              <a:t>Operation Manual</a:t>
            </a:r>
            <a:r>
              <a:rPr lang="en-US" altLang="zh-CN" dirty="0"/>
              <a:t>’ is in need.</a:t>
            </a:r>
          </a:p>
          <a:p>
            <a:r>
              <a:rPr lang="en-US" altLang="zh-CN" dirty="0"/>
              <a:t>The ‘</a:t>
            </a:r>
            <a:r>
              <a:rPr lang="en-US" altLang="zh-CN" b="1" dirty="0"/>
              <a:t>Uninstallation Manual</a:t>
            </a:r>
            <a:r>
              <a:rPr lang="en-US" altLang="zh-CN" dirty="0"/>
              <a:t>’ will be prepared.</a:t>
            </a:r>
          </a:p>
        </p:txBody>
      </p:sp>
    </p:spTree>
    <p:extLst>
      <p:ext uri="{BB962C8B-B14F-4D97-AF65-F5344CB8AC3E}">
        <p14:creationId xmlns:p14="http://schemas.microsoft.com/office/powerpoint/2010/main" val="232903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1FABEC-D49C-4012-9E83-1F60EA91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3" y="18255"/>
            <a:ext cx="11951854" cy="1325563"/>
          </a:xfrm>
        </p:spPr>
        <p:txBody>
          <a:bodyPr/>
          <a:lstStyle/>
          <a:p>
            <a:r>
              <a:rPr lang="en-US" altLang="zh-CN" dirty="0"/>
              <a:t>Solution to illuminate all 10 regions of IHEP SCD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B2D4FA-01A1-4EFA-8371-48F2AC7D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3686" y="2422958"/>
            <a:ext cx="4298241" cy="3266641"/>
          </a:xfrm>
        </p:spPr>
        <p:txBody>
          <a:bodyPr/>
          <a:lstStyle/>
          <a:p>
            <a:r>
              <a:rPr lang="en-US" altLang="zh-CN" dirty="0"/>
              <a:t>The beam spot of high-Z ion is small.</a:t>
            </a:r>
          </a:p>
          <a:p>
            <a:r>
              <a:rPr lang="en-US" altLang="zh-CN" dirty="0"/>
              <a:t>The beam spot should illuminate all 10 regions with various setups.</a:t>
            </a:r>
          </a:p>
          <a:p>
            <a:r>
              <a:rPr lang="en-US" altLang="zh-CN" dirty="0"/>
              <a:t>However, no mobile platform is prepared.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2EDD1FC2-1EFD-4197-A79F-74729BCF45EE}"/>
              </a:ext>
            </a:extLst>
          </p:cNvPr>
          <p:cNvSpPr/>
          <p:nvPr/>
        </p:nvSpPr>
        <p:spPr>
          <a:xfrm>
            <a:off x="120073" y="1713533"/>
            <a:ext cx="6042896" cy="40569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73EB623-A3BE-433B-A7A1-913F3A326B2D}"/>
              </a:ext>
            </a:extLst>
          </p:cNvPr>
          <p:cNvSpPr/>
          <p:nvPr/>
        </p:nvSpPr>
        <p:spPr>
          <a:xfrm>
            <a:off x="735615" y="2820773"/>
            <a:ext cx="2408902" cy="222068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5CAF6F6-54C3-4C60-8846-DD9FE5D196DF}"/>
              </a:ext>
            </a:extLst>
          </p:cNvPr>
          <p:cNvSpPr/>
          <p:nvPr/>
        </p:nvSpPr>
        <p:spPr>
          <a:xfrm>
            <a:off x="3144512" y="2820773"/>
            <a:ext cx="2408901" cy="222068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EE9C95-016A-4319-B9BD-1FC23769BA71}"/>
              </a:ext>
            </a:extLst>
          </p:cNvPr>
          <p:cNvSpPr txBox="1"/>
          <p:nvPr/>
        </p:nvSpPr>
        <p:spPr>
          <a:xfrm>
            <a:off x="1763414" y="5198129"/>
            <a:ext cx="7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7030A0"/>
                </a:solidFill>
              </a:rPr>
              <a:t>60um</a:t>
            </a:r>
          </a:p>
          <a:p>
            <a:pPr algn="ctr"/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A829426-F190-406B-A76E-30FAC8085926}"/>
              </a:ext>
            </a:extLst>
          </p:cNvPr>
          <p:cNvSpPr txBox="1"/>
          <p:nvPr/>
        </p:nvSpPr>
        <p:spPr>
          <a:xfrm>
            <a:off x="3832162" y="519812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7030A0"/>
                </a:solidFill>
              </a:rPr>
              <a:t>25um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E2D9299-8089-48F0-89E6-2BDAF54D7E53}"/>
              </a:ext>
            </a:extLst>
          </p:cNvPr>
          <p:cNvGrpSpPr/>
          <p:nvPr/>
        </p:nvGrpSpPr>
        <p:grpSpPr>
          <a:xfrm>
            <a:off x="1216131" y="1842906"/>
            <a:ext cx="360000" cy="957943"/>
            <a:chOff x="1567836" y="1224157"/>
            <a:chExt cx="360000" cy="957943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CB29A9F-E2A6-4165-B86B-D347447BC368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CD191EE-8F86-42D5-9B15-EB98622C8979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A8650B4-4297-40E1-987F-234071517FB5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92903AE-AE4E-4831-8964-993C71A66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26E93778-4C3A-496F-985B-D3934DBC2E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BB7B1897-56B9-467B-A51D-CCD93BA0394B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A751A1D-A3B4-49EE-AA15-9DCEB6CCD933}"/>
              </a:ext>
            </a:extLst>
          </p:cNvPr>
          <p:cNvGrpSpPr/>
          <p:nvPr/>
        </p:nvGrpSpPr>
        <p:grpSpPr>
          <a:xfrm>
            <a:off x="1655837" y="1842906"/>
            <a:ext cx="360000" cy="957943"/>
            <a:chOff x="1567836" y="1224157"/>
            <a:chExt cx="360000" cy="95794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DB2A8C6-C2AC-4D83-99B8-CA3A58D76E1A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D802B19-662E-4502-99F5-F6B564530D67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0976C2B-1C65-4824-BAF9-BEFC7DEE4AA2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4658B138-09B2-4E32-A450-FD914286E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5E4CD79F-FE45-4B39-B707-081D685F2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86486163-D142-45D5-A6FD-A3C6BEBCC358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C62A50C-1455-4154-8CE0-0CFAFA349368}"/>
              </a:ext>
            </a:extLst>
          </p:cNvPr>
          <p:cNvGrpSpPr/>
          <p:nvPr/>
        </p:nvGrpSpPr>
        <p:grpSpPr>
          <a:xfrm>
            <a:off x="2125767" y="1842906"/>
            <a:ext cx="360000" cy="957943"/>
            <a:chOff x="1567836" y="1224157"/>
            <a:chExt cx="360000" cy="957943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50C6D64-B73E-4588-8FE1-526FA36A2D6F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F6460B8-AB68-44EE-989C-894B948E9109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DA8BCAD-001B-4709-AC62-D28EBC0B0B7A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7BAB46F8-D736-419B-9C09-51E2CB21D0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56F6B7EB-61B4-4810-AFA6-72689A5EF8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D825FF9C-9D22-4366-BFBF-9794323EB1D6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E14EC5F-57E2-4B06-8F80-46FC398983EB}"/>
              </a:ext>
            </a:extLst>
          </p:cNvPr>
          <p:cNvGrpSpPr/>
          <p:nvPr/>
        </p:nvGrpSpPr>
        <p:grpSpPr>
          <a:xfrm>
            <a:off x="2567143" y="1842906"/>
            <a:ext cx="360000" cy="957943"/>
            <a:chOff x="1567836" y="1224157"/>
            <a:chExt cx="360000" cy="957943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876FAFC-C614-401C-8191-6251A89BF0C6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A896D954-3323-4756-8377-ED435E0E8EB3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34F4717-B437-4F51-931E-42285CFCD9DC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47B3005E-EA53-4543-89F9-ABF0E83E73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BF2CE1AF-94C6-4D76-8FB1-54F8F0C517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20FAD650-C530-43E2-AA88-D3AEFAA41104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D96ED0E-D2C2-4783-85F3-EF73AD470AA8}"/>
              </a:ext>
            </a:extLst>
          </p:cNvPr>
          <p:cNvGrpSpPr/>
          <p:nvPr/>
        </p:nvGrpSpPr>
        <p:grpSpPr>
          <a:xfrm>
            <a:off x="3343510" y="1842906"/>
            <a:ext cx="360000" cy="957943"/>
            <a:chOff x="1567836" y="1224157"/>
            <a:chExt cx="360000" cy="957943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A5542EB-C4A4-40F0-A3B4-6F741692E00F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EEF181A7-D1AC-4F8F-A31D-01D87CB8503E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8DDAFCF-CA42-436B-928D-25CC0E7AC2EE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C51AD49A-6200-4A9E-9AD8-F477731B6D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C1FC45B5-A97A-4DE6-8D3E-45AB126FA8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FD0353B2-1202-428D-A078-E27242BF1AEE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FD05423-A0B4-476C-962C-EC0101C2D1E9}"/>
              </a:ext>
            </a:extLst>
          </p:cNvPr>
          <p:cNvGrpSpPr/>
          <p:nvPr/>
        </p:nvGrpSpPr>
        <p:grpSpPr>
          <a:xfrm>
            <a:off x="3783216" y="1842906"/>
            <a:ext cx="360000" cy="957943"/>
            <a:chOff x="1567836" y="1224157"/>
            <a:chExt cx="360000" cy="957943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D6ED7A73-6217-4437-916A-B3A56658A1A4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E5A5238F-A30B-4CCD-941B-871EE8A12C7F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D7B6CF62-7E76-4CD8-BEA7-544F2A27FC4F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DC3D32A4-F738-4CC4-9ABE-544029D2D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A256274E-4BFD-42F1-9E57-7AEC0610C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等腰三角形 46">
              <a:extLst>
                <a:ext uri="{FF2B5EF4-FFF2-40B4-BE49-F238E27FC236}">
                  <a16:creationId xmlns:a16="http://schemas.microsoft.com/office/drawing/2014/main" id="{137664DB-3B5C-4A51-9BC5-7B3EF6A60CA2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C7EDE05-D170-47DB-BA46-763E7BAC1422}"/>
              </a:ext>
            </a:extLst>
          </p:cNvPr>
          <p:cNvGrpSpPr/>
          <p:nvPr/>
        </p:nvGrpSpPr>
        <p:grpSpPr>
          <a:xfrm>
            <a:off x="4253146" y="1842906"/>
            <a:ext cx="360000" cy="957943"/>
            <a:chOff x="1567836" y="1224157"/>
            <a:chExt cx="360000" cy="957943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6CC4D679-D66B-4DF1-AA88-1E4C0003787A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DB147DB8-BD76-49E3-8487-D29AC87B9CFA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F2BC9FC2-427E-479F-961F-C08C48881A79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799BA597-02A6-4FA6-A240-36CA021E88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EBB97800-1C0F-4F8E-95F5-291B51EA4A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等腰三角形 53">
              <a:extLst>
                <a:ext uri="{FF2B5EF4-FFF2-40B4-BE49-F238E27FC236}">
                  <a16:creationId xmlns:a16="http://schemas.microsoft.com/office/drawing/2014/main" id="{40CFE326-3664-4042-B28E-29604456A07A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940C02F-D263-42A0-AF02-4EE537F5DE1D}"/>
              </a:ext>
            </a:extLst>
          </p:cNvPr>
          <p:cNvGrpSpPr/>
          <p:nvPr/>
        </p:nvGrpSpPr>
        <p:grpSpPr>
          <a:xfrm>
            <a:off x="4694522" y="1842906"/>
            <a:ext cx="360000" cy="957943"/>
            <a:chOff x="1567836" y="1224157"/>
            <a:chExt cx="360000" cy="957943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F361E1FE-6E50-4B11-B308-75D9C1FAEE93}"/>
                </a:ext>
              </a:extLst>
            </p:cNvPr>
            <p:cNvCxnSpPr/>
            <p:nvPr/>
          </p:nvCxnSpPr>
          <p:spPr>
            <a:xfrm flipV="1">
              <a:off x="1747836" y="1426320"/>
              <a:ext cx="0" cy="7557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4BD17BEF-1ABD-4BA1-80A3-22A32B8C441F}"/>
                </a:ext>
              </a:extLst>
            </p:cNvPr>
            <p:cNvGrpSpPr/>
            <p:nvPr/>
          </p:nvGrpSpPr>
          <p:grpSpPr>
            <a:xfrm>
              <a:off x="1567836" y="1706239"/>
              <a:ext cx="360000" cy="139959"/>
              <a:chOff x="1567836" y="1706239"/>
              <a:chExt cx="360000" cy="139959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5FE98E3C-5052-4BDF-810D-AF215B31CC31}"/>
                  </a:ext>
                </a:extLst>
              </p:cNvPr>
              <p:cNvSpPr/>
              <p:nvPr/>
            </p:nvSpPr>
            <p:spPr>
              <a:xfrm>
                <a:off x="1567836" y="1706239"/>
                <a:ext cx="360000" cy="1399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1E900D7C-EE9C-4197-8138-5EA6ED32C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706239"/>
                <a:ext cx="360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95D04145-71B7-4B6A-92B5-E7F5241DB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36" y="1846198"/>
                <a:ext cx="360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等腰三角形 60">
              <a:extLst>
                <a:ext uri="{FF2B5EF4-FFF2-40B4-BE49-F238E27FC236}">
                  <a16:creationId xmlns:a16="http://schemas.microsoft.com/office/drawing/2014/main" id="{9C27B366-F016-4B11-AD6F-5C000F4D1D79}"/>
                </a:ext>
              </a:extLst>
            </p:cNvPr>
            <p:cNvSpPr/>
            <p:nvPr/>
          </p:nvSpPr>
          <p:spPr>
            <a:xfrm>
              <a:off x="1619822" y="1224157"/>
              <a:ext cx="256028" cy="2021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5B7DE44B-F75D-4214-B4D5-5E882932E582}"/>
              </a:ext>
            </a:extLst>
          </p:cNvPr>
          <p:cNvSpPr txBox="1"/>
          <p:nvPr/>
        </p:nvSpPr>
        <p:spPr>
          <a:xfrm>
            <a:off x="1216131" y="1173042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5*20channels</a:t>
            </a:r>
            <a:endParaRPr lang="zh-CN" altLang="en-US" dirty="0"/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487CA9CA-B77E-4AA0-89A9-5C31C59A218B}"/>
              </a:ext>
            </a:extLst>
          </p:cNvPr>
          <p:cNvCxnSpPr>
            <a:cxnSpLocks/>
            <a:endCxn id="67" idx="3"/>
          </p:cNvCxnSpPr>
          <p:nvPr/>
        </p:nvCxnSpPr>
        <p:spPr>
          <a:xfrm flipV="1">
            <a:off x="1001084" y="2063970"/>
            <a:ext cx="7332" cy="75680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等腰三角形 66">
            <a:extLst>
              <a:ext uri="{FF2B5EF4-FFF2-40B4-BE49-F238E27FC236}">
                <a16:creationId xmlns:a16="http://schemas.microsoft.com/office/drawing/2014/main" id="{98C09F22-80C7-48FB-B1B6-169A4CBC7C75}"/>
              </a:ext>
            </a:extLst>
          </p:cNvPr>
          <p:cNvSpPr/>
          <p:nvPr/>
        </p:nvSpPr>
        <p:spPr>
          <a:xfrm>
            <a:off x="880405" y="1861808"/>
            <a:ext cx="256021" cy="202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E9709FAE-599E-4016-9454-942374631B5B}"/>
              </a:ext>
            </a:extLst>
          </p:cNvPr>
          <p:cNvCxnSpPr>
            <a:cxnSpLocks/>
            <a:endCxn id="69" idx="3"/>
          </p:cNvCxnSpPr>
          <p:nvPr/>
        </p:nvCxnSpPr>
        <p:spPr>
          <a:xfrm flipV="1">
            <a:off x="5315168" y="2054545"/>
            <a:ext cx="0" cy="7463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等腰三角形 68">
            <a:extLst>
              <a:ext uri="{FF2B5EF4-FFF2-40B4-BE49-F238E27FC236}">
                <a16:creationId xmlns:a16="http://schemas.microsoft.com/office/drawing/2014/main" id="{7EBD7779-1815-4524-894B-12D25E0555B2}"/>
              </a:ext>
            </a:extLst>
          </p:cNvPr>
          <p:cNvSpPr/>
          <p:nvPr/>
        </p:nvSpPr>
        <p:spPr>
          <a:xfrm>
            <a:off x="5187157" y="1852383"/>
            <a:ext cx="256021" cy="202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524F9782-EBE9-4240-B619-9F7CB6189C6E}"/>
              </a:ext>
            </a:extLst>
          </p:cNvPr>
          <p:cNvSpPr txBox="1"/>
          <p:nvPr/>
        </p:nvSpPr>
        <p:spPr>
          <a:xfrm>
            <a:off x="5271961" y="2143519"/>
            <a:ext cx="81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0ohm</a:t>
            </a:r>
            <a:endParaRPr lang="zh-CN" altLang="en-US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B4071C0-829D-49B7-ABE2-8EE1CADF57E5}"/>
              </a:ext>
            </a:extLst>
          </p:cNvPr>
          <p:cNvSpPr txBox="1"/>
          <p:nvPr/>
        </p:nvSpPr>
        <p:spPr>
          <a:xfrm>
            <a:off x="312579" y="2140322"/>
            <a:ext cx="81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0ohm</a:t>
            </a:r>
            <a:endParaRPr lang="zh-CN" altLang="en-US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8ADBB8B-0E66-4C5B-900F-7E7B8D173476}"/>
              </a:ext>
            </a:extLst>
          </p:cNvPr>
          <p:cNvSpPr txBox="1"/>
          <p:nvPr/>
        </p:nvSpPr>
        <p:spPr>
          <a:xfrm>
            <a:off x="3678773" y="1200713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5*20channels</a:t>
            </a:r>
            <a:endParaRPr lang="zh-CN" altLang="en-US" dirty="0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CBDB38A-942C-4AC6-9901-473772C28BFB}"/>
              </a:ext>
            </a:extLst>
          </p:cNvPr>
          <p:cNvSpPr txBox="1"/>
          <p:nvPr/>
        </p:nvSpPr>
        <p:spPr>
          <a:xfrm>
            <a:off x="6770113" y="2979740"/>
            <a:ext cx="795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68pf</a:t>
            </a:r>
          </a:p>
          <a:p>
            <a:r>
              <a:rPr lang="en-US" altLang="zh-CN" dirty="0"/>
              <a:t>47pf</a:t>
            </a:r>
          </a:p>
          <a:p>
            <a:r>
              <a:rPr lang="en-US" altLang="zh-CN" dirty="0"/>
              <a:t>20pf</a:t>
            </a:r>
          </a:p>
          <a:p>
            <a:r>
              <a:rPr lang="en-US" altLang="zh-CN" dirty="0"/>
              <a:t>100pf</a:t>
            </a:r>
            <a:endParaRPr lang="zh-CN" altLang="en-US" dirty="0"/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CE7E71F6-3D07-404F-8BA0-0098848126BA}"/>
              </a:ext>
            </a:extLst>
          </p:cNvPr>
          <p:cNvCxnSpPr>
            <a:cxnSpLocks/>
          </p:cNvCxnSpPr>
          <p:nvPr/>
        </p:nvCxnSpPr>
        <p:spPr>
          <a:xfrm>
            <a:off x="6410047" y="3186610"/>
            <a:ext cx="36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0DC3976A-1F77-4320-9A77-182F1261B24E}"/>
              </a:ext>
            </a:extLst>
          </p:cNvPr>
          <p:cNvCxnSpPr>
            <a:cxnSpLocks/>
          </p:cNvCxnSpPr>
          <p:nvPr/>
        </p:nvCxnSpPr>
        <p:spPr>
          <a:xfrm>
            <a:off x="6410047" y="3442249"/>
            <a:ext cx="36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65A62B86-2313-4A0C-86BE-675527B01F53}"/>
              </a:ext>
            </a:extLst>
          </p:cNvPr>
          <p:cNvCxnSpPr>
            <a:cxnSpLocks/>
          </p:cNvCxnSpPr>
          <p:nvPr/>
        </p:nvCxnSpPr>
        <p:spPr>
          <a:xfrm>
            <a:off x="6410047" y="3720010"/>
            <a:ext cx="36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8505CEB2-906B-40F2-B9C1-CD0C3C53C937}"/>
              </a:ext>
            </a:extLst>
          </p:cNvPr>
          <p:cNvCxnSpPr>
            <a:cxnSpLocks/>
          </p:cNvCxnSpPr>
          <p:nvPr/>
        </p:nvCxnSpPr>
        <p:spPr>
          <a:xfrm>
            <a:off x="6410047" y="4005145"/>
            <a:ext cx="360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84BE90DA-49F9-4324-B829-17B0E43719FD}"/>
              </a:ext>
            </a:extLst>
          </p:cNvPr>
          <p:cNvSpPr/>
          <p:nvPr/>
        </p:nvSpPr>
        <p:spPr>
          <a:xfrm>
            <a:off x="6300693" y="2911615"/>
            <a:ext cx="1376085" cy="151171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AECA13BB-C041-4016-9FFE-9C3FB83BD6A2}"/>
              </a:ext>
            </a:extLst>
          </p:cNvPr>
          <p:cNvCxnSpPr/>
          <p:nvPr/>
        </p:nvCxnSpPr>
        <p:spPr>
          <a:xfrm>
            <a:off x="1216131" y="2800849"/>
            <a:ext cx="0" cy="2240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03E55E7D-11EC-41DC-872F-01CC93A872B5}"/>
              </a:ext>
            </a:extLst>
          </p:cNvPr>
          <p:cNvCxnSpPr/>
          <p:nvPr/>
        </p:nvCxnSpPr>
        <p:spPr>
          <a:xfrm>
            <a:off x="1655837" y="2820773"/>
            <a:ext cx="0" cy="222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1D20E8CA-B778-4A13-93AE-6D33A25AAF72}"/>
              </a:ext>
            </a:extLst>
          </p:cNvPr>
          <p:cNvCxnSpPr/>
          <p:nvPr/>
        </p:nvCxnSpPr>
        <p:spPr>
          <a:xfrm>
            <a:off x="2125767" y="2800849"/>
            <a:ext cx="0" cy="2240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F464FEB0-EFB3-4AC5-981B-C6535D553991}"/>
              </a:ext>
            </a:extLst>
          </p:cNvPr>
          <p:cNvCxnSpPr/>
          <p:nvPr/>
        </p:nvCxnSpPr>
        <p:spPr>
          <a:xfrm>
            <a:off x="2647394" y="2820773"/>
            <a:ext cx="22746" cy="222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4C0BFBFD-931A-4DD1-9751-DD5DCC191382}"/>
              </a:ext>
            </a:extLst>
          </p:cNvPr>
          <p:cNvCxnSpPr/>
          <p:nvPr/>
        </p:nvCxnSpPr>
        <p:spPr>
          <a:xfrm>
            <a:off x="3651524" y="2820773"/>
            <a:ext cx="0" cy="222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DFD65C8E-2699-4357-8DBE-6EA159EA6A1F}"/>
              </a:ext>
            </a:extLst>
          </p:cNvPr>
          <p:cNvCxnSpPr/>
          <p:nvPr/>
        </p:nvCxnSpPr>
        <p:spPr>
          <a:xfrm>
            <a:off x="4127518" y="2820773"/>
            <a:ext cx="0" cy="222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64602620-BB00-4DFD-B1FF-D438C7593077}"/>
              </a:ext>
            </a:extLst>
          </p:cNvPr>
          <p:cNvCxnSpPr/>
          <p:nvPr/>
        </p:nvCxnSpPr>
        <p:spPr>
          <a:xfrm>
            <a:off x="4613145" y="2820773"/>
            <a:ext cx="0" cy="222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FBBB4B4F-9CFE-4D2D-A188-D6B4FAF122EF}"/>
              </a:ext>
            </a:extLst>
          </p:cNvPr>
          <p:cNvCxnSpPr/>
          <p:nvPr/>
        </p:nvCxnSpPr>
        <p:spPr>
          <a:xfrm>
            <a:off x="5054522" y="2800849"/>
            <a:ext cx="0" cy="2240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>
            <a:extLst>
              <a:ext uri="{FF2B5EF4-FFF2-40B4-BE49-F238E27FC236}">
                <a16:creationId xmlns:a16="http://schemas.microsoft.com/office/drawing/2014/main" id="{6204FCB1-053C-4B77-A1E7-729E90F81158}"/>
              </a:ext>
            </a:extLst>
          </p:cNvPr>
          <p:cNvSpPr txBox="1"/>
          <p:nvPr/>
        </p:nvSpPr>
        <p:spPr>
          <a:xfrm>
            <a:off x="2437642" y="6126335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3.6 cm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8" name="左大括号 87">
            <a:extLst>
              <a:ext uri="{FF2B5EF4-FFF2-40B4-BE49-F238E27FC236}">
                <a16:creationId xmlns:a16="http://schemas.microsoft.com/office/drawing/2014/main" id="{62C28D37-E411-4148-B9E6-23F4EF5802CC}"/>
              </a:ext>
            </a:extLst>
          </p:cNvPr>
          <p:cNvSpPr/>
          <p:nvPr/>
        </p:nvSpPr>
        <p:spPr>
          <a:xfrm rot="16200000">
            <a:off x="2723367" y="3270497"/>
            <a:ext cx="850952" cy="48091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73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3C950C-4C8B-43DD-932C-370A8B7B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4336"/>
            <a:ext cx="11896436" cy="1325563"/>
          </a:xfrm>
        </p:spPr>
        <p:txBody>
          <a:bodyPr/>
          <a:lstStyle/>
          <a:p>
            <a:r>
              <a:rPr lang="en-US" altLang="zh-CN" dirty="0"/>
              <a:t>Solution to illuminate all 10 regions of IHEP SCD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C099316-EA47-4B0F-884C-3DD5E88F00C3}"/>
              </a:ext>
            </a:extLst>
          </p:cNvPr>
          <p:cNvGrpSpPr/>
          <p:nvPr/>
        </p:nvGrpSpPr>
        <p:grpSpPr>
          <a:xfrm>
            <a:off x="2946402" y="3553545"/>
            <a:ext cx="942110" cy="1754910"/>
            <a:chOff x="1505525" y="3553545"/>
            <a:chExt cx="942110" cy="175491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E7599B7-C848-4E49-BCD6-59B2C14EEB01}"/>
                </a:ext>
              </a:extLst>
            </p:cNvPr>
            <p:cNvSpPr/>
            <p:nvPr/>
          </p:nvSpPr>
          <p:spPr>
            <a:xfrm>
              <a:off x="1505526" y="3553545"/>
              <a:ext cx="942109" cy="350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100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2359558-A068-47AC-88D9-C063D1A6C593}"/>
                </a:ext>
              </a:extLst>
            </p:cNvPr>
            <p:cNvSpPr/>
            <p:nvPr/>
          </p:nvSpPr>
          <p:spPr>
            <a:xfrm>
              <a:off x="1505525" y="4606491"/>
              <a:ext cx="942109" cy="350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68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EA65316-79DE-4B5E-83C9-5CEADBED368F}"/>
                </a:ext>
              </a:extLst>
            </p:cNvPr>
            <p:cNvSpPr/>
            <p:nvPr/>
          </p:nvSpPr>
          <p:spPr>
            <a:xfrm>
              <a:off x="1505526" y="4255509"/>
              <a:ext cx="942109" cy="350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47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9C9AF73-F6C1-4452-AF65-EF987E55B97F}"/>
                </a:ext>
              </a:extLst>
            </p:cNvPr>
            <p:cNvSpPr/>
            <p:nvPr/>
          </p:nvSpPr>
          <p:spPr>
            <a:xfrm>
              <a:off x="1505526" y="3904527"/>
              <a:ext cx="942109" cy="350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20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FFD6F21-EEC7-412A-BA69-6CAA2A609D25}"/>
                </a:ext>
              </a:extLst>
            </p:cNvPr>
            <p:cNvSpPr/>
            <p:nvPr/>
          </p:nvSpPr>
          <p:spPr>
            <a:xfrm>
              <a:off x="1505526" y="4957473"/>
              <a:ext cx="942109" cy="350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0 ohm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98644AC-086E-4B8F-92A1-76A9EBC97121}"/>
              </a:ext>
            </a:extLst>
          </p:cNvPr>
          <p:cNvGrpSpPr/>
          <p:nvPr/>
        </p:nvGrpSpPr>
        <p:grpSpPr>
          <a:xfrm>
            <a:off x="2946402" y="1814801"/>
            <a:ext cx="942112" cy="1738744"/>
            <a:chOff x="5255487" y="1618815"/>
            <a:chExt cx="942112" cy="173874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1D81FD8-E2DA-41A0-9243-E483A188A540}"/>
                </a:ext>
              </a:extLst>
            </p:cNvPr>
            <p:cNvSpPr/>
            <p:nvPr/>
          </p:nvSpPr>
          <p:spPr>
            <a:xfrm>
              <a:off x="5255487" y="3006577"/>
              <a:ext cx="942109" cy="3509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100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7C53B53-0608-4BF6-950F-EC2057C3E925}"/>
                </a:ext>
              </a:extLst>
            </p:cNvPr>
            <p:cNvSpPr/>
            <p:nvPr/>
          </p:nvSpPr>
          <p:spPr>
            <a:xfrm>
              <a:off x="5255489" y="1970086"/>
              <a:ext cx="942109" cy="3509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68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3A3B2E-A5B0-4C3A-A3CD-1D43712BCEAC}"/>
                </a:ext>
              </a:extLst>
            </p:cNvPr>
            <p:cNvSpPr/>
            <p:nvPr/>
          </p:nvSpPr>
          <p:spPr>
            <a:xfrm>
              <a:off x="5255488" y="2320779"/>
              <a:ext cx="942109" cy="3509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47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E2FB89E-0EE2-4CF5-9EB1-8D9D1C418EAE}"/>
                </a:ext>
              </a:extLst>
            </p:cNvPr>
            <p:cNvSpPr/>
            <p:nvPr/>
          </p:nvSpPr>
          <p:spPr>
            <a:xfrm>
              <a:off x="5255488" y="2655595"/>
              <a:ext cx="942109" cy="3509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20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7CC653B-EF0F-4369-BE33-FB4A2449A9ED}"/>
                </a:ext>
              </a:extLst>
            </p:cNvPr>
            <p:cNvSpPr/>
            <p:nvPr/>
          </p:nvSpPr>
          <p:spPr>
            <a:xfrm>
              <a:off x="5255490" y="1618815"/>
              <a:ext cx="942109" cy="3509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0 ohm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DFDC950A-4D55-4F1E-986C-FDCB4B40F2B9}"/>
              </a:ext>
            </a:extLst>
          </p:cNvPr>
          <p:cNvSpPr txBox="1"/>
          <p:nvPr/>
        </p:nvSpPr>
        <p:spPr>
          <a:xfrm>
            <a:off x="4008586" y="4495006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IHEP SCD1</a:t>
            </a:r>
          </a:p>
          <a:p>
            <a:r>
              <a:rPr lang="en-US" altLang="zh-CN" dirty="0"/>
              <a:t>60um width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35379B6-BBAF-4758-8D87-C00E00403E8A}"/>
              </a:ext>
            </a:extLst>
          </p:cNvPr>
          <p:cNvSpPr txBox="1"/>
          <p:nvPr/>
        </p:nvSpPr>
        <p:spPr>
          <a:xfrm>
            <a:off x="4008586" y="210819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IHEP SCD1</a:t>
            </a:r>
          </a:p>
          <a:p>
            <a:r>
              <a:rPr lang="en-US" altLang="zh-CN" dirty="0"/>
              <a:t>25um width</a:t>
            </a:r>
            <a:endParaRPr lang="zh-CN" alt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9A7E026-6A55-4FFC-A214-CA51E6DA4732}"/>
              </a:ext>
            </a:extLst>
          </p:cNvPr>
          <p:cNvGrpSpPr/>
          <p:nvPr/>
        </p:nvGrpSpPr>
        <p:grpSpPr>
          <a:xfrm>
            <a:off x="1671784" y="3553545"/>
            <a:ext cx="942110" cy="1754910"/>
            <a:chOff x="1505525" y="3553545"/>
            <a:chExt cx="942110" cy="175491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DA1D93D-C7BE-4CE6-8E49-A1C1FF2DB043}"/>
                </a:ext>
              </a:extLst>
            </p:cNvPr>
            <p:cNvSpPr/>
            <p:nvPr/>
          </p:nvSpPr>
          <p:spPr>
            <a:xfrm>
              <a:off x="1505526" y="3553545"/>
              <a:ext cx="942109" cy="3509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100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B7AAC36-8397-4CE8-8C41-AC90C9D1928D}"/>
                </a:ext>
              </a:extLst>
            </p:cNvPr>
            <p:cNvSpPr/>
            <p:nvPr/>
          </p:nvSpPr>
          <p:spPr>
            <a:xfrm>
              <a:off x="1505525" y="4606491"/>
              <a:ext cx="942109" cy="3509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68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D19F170-EF02-4B1E-AC14-EDC8A33A11FB}"/>
                </a:ext>
              </a:extLst>
            </p:cNvPr>
            <p:cNvSpPr/>
            <p:nvPr/>
          </p:nvSpPr>
          <p:spPr>
            <a:xfrm>
              <a:off x="1505526" y="4255509"/>
              <a:ext cx="942109" cy="3509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47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820C3C9-AF82-40B9-BE40-CB830AA91A29}"/>
                </a:ext>
              </a:extLst>
            </p:cNvPr>
            <p:cNvSpPr/>
            <p:nvPr/>
          </p:nvSpPr>
          <p:spPr>
            <a:xfrm>
              <a:off x="1505526" y="3904527"/>
              <a:ext cx="942109" cy="3509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20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0C7B9F8-D4ED-46A1-9F11-47C3B72CB0FF}"/>
                </a:ext>
              </a:extLst>
            </p:cNvPr>
            <p:cNvSpPr/>
            <p:nvPr/>
          </p:nvSpPr>
          <p:spPr>
            <a:xfrm>
              <a:off x="1505526" y="4957473"/>
              <a:ext cx="942109" cy="3509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0 ohm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0BC78A1-1CB1-40B3-88E4-EEF84E404BE8}"/>
              </a:ext>
            </a:extLst>
          </p:cNvPr>
          <p:cNvGrpSpPr/>
          <p:nvPr/>
        </p:nvGrpSpPr>
        <p:grpSpPr>
          <a:xfrm>
            <a:off x="1671781" y="1814801"/>
            <a:ext cx="942112" cy="1738744"/>
            <a:chOff x="5255487" y="1618815"/>
            <a:chExt cx="942112" cy="1738744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6BEF8AC-2820-4A89-812E-BE311AAE8083}"/>
                </a:ext>
              </a:extLst>
            </p:cNvPr>
            <p:cNvSpPr/>
            <p:nvPr/>
          </p:nvSpPr>
          <p:spPr>
            <a:xfrm>
              <a:off x="5255487" y="3006577"/>
              <a:ext cx="942109" cy="350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100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9E62603-A428-4821-9360-D43AABD15645}"/>
                </a:ext>
              </a:extLst>
            </p:cNvPr>
            <p:cNvSpPr/>
            <p:nvPr/>
          </p:nvSpPr>
          <p:spPr>
            <a:xfrm>
              <a:off x="5255489" y="1970086"/>
              <a:ext cx="942109" cy="350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68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CC713C2-A394-446C-AE32-5B0F70398E39}"/>
                </a:ext>
              </a:extLst>
            </p:cNvPr>
            <p:cNvSpPr/>
            <p:nvPr/>
          </p:nvSpPr>
          <p:spPr>
            <a:xfrm>
              <a:off x="5255488" y="2320779"/>
              <a:ext cx="942109" cy="350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47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18008DB-FF5A-453A-B870-D28F5FA96BD0}"/>
                </a:ext>
              </a:extLst>
            </p:cNvPr>
            <p:cNvSpPr/>
            <p:nvPr/>
          </p:nvSpPr>
          <p:spPr>
            <a:xfrm>
              <a:off x="5255488" y="2655595"/>
              <a:ext cx="942109" cy="350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20 pF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3D7BAED-548F-4367-9AC0-620E756C0570}"/>
                </a:ext>
              </a:extLst>
            </p:cNvPr>
            <p:cNvSpPr/>
            <p:nvPr/>
          </p:nvSpPr>
          <p:spPr>
            <a:xfrm>
              <a:off x="5255490" y="1618815"/>
              <a:ext cx="942109" cy="350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0 ohm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29B8C3BD-CABC-4A0C-9961-22D61210D070}"/>
              </a:ext>
            </a:extLst>
          </p:cNvPr>
          <p:cNvSpPr/>
          <p:nvPr/>
        </p:nvSpPr>
        <p:spPr>
          <a:xfrm>
            <a:off x="2946402" y="1814801"/>
            <a:ext cx="942109" cy="349365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832A640-EFD0-44F7-ACDA-DDB79C2435C9}"/>
              </a:ext>
            </a:extLst>
          </p:cNvPr>
          <p:cNvSpPr/>
          <p:nvPr/>
        </p:nvSpPr>
        <p:spPr>
          <a:xfrm>
            <a:off x="1671783" y="1814801"/>
            <a:ext cx="942109" cy="349365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4F18FE4-518D-4699-9905-73F3FE7C7725}"/>
              </a:ext>
            </a:extLst>
          </p:cNvPr>
          <p:cNvSpPr txBox="1"/>
          <p:nvPr/>
        </p:nvSpPr>
        <p:spPr>
          <a:xfrm>
            <a:off x="253681" y="210819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IHEP SCD2</a:t>
            </a:r>
          </a:p>
          <a:p>
            <a:r>
              <a:rPr lang="en-US" altLang="zh-CN" dirty="0"/>
              <a:t>60um width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411C8DB-9D39-4D98-9C01-F365BF321CE4}"/>
              </a:ext>
            </a:extLst>
          </p:cNvPr>
          <p:cNvSpPr txBox="1"/>
          <p:nvPr/>
        </p:nvSpPr>
        <p:spPr>
          <a:xfrm>
            <a:off x="253681" y="4499769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IHEP SCD2</a:t>
            </a:r>
          </a:p>
          <a:p>
            <a:r>
              <a:rPr lang="en-US" altLang="zh-CN" dirty="0"/>
              <a:t>25um width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5B987D5-983B-4B3A-A514-8EA17248AA6B}"/>
              </a:ext>
            </a:extLst>
          </p:cNvPr>
          <p:cNvSpPr/>
          <p:nvPr/>
        </p:nvSpPr>
        <p:spPr>
          <a:xfrm>
            <a:off x="960582" y="3725580"/>
            <a:ext cx="11083636" cy="352128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72473E4-5B9D-4D7F-B703-9A5C04AA3763}"/>
              </a:ext>
            </a:extLst>
          </p:cNvPr>
          <p:cNvSpPr txBox="1"/>
          <p:nvPr/>
        </p:nvSpPr>
        <p:spPr>
          <a:xfrm>
            <a:off x="4110182" y="354168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3.6mm</a:t>
            </a:r>
            <a:endParaRPr lang="zh-CN" altLang="en-US" dirty="0"/>
          </a:p>
        </p:txBody>
      </p:sp>
      <p:sp>
        <p:nvSpPr>
          <p:cNvPr id="43" name="右大括号 42">
            <a:extLst>
              <a:ext uri="{FF2B5EF4-FFF2-40B4-BE49-F238E27FC236}">
                <a16:creationId xmlns:a16="http://schemas.microsoft.com/office/drawing/2014/main" id="{7895021D-CE55-4EA0-A06F-C76C92B1AE6D}"/>
              </a:ext>
            </a:extLst>
          </p:cNvPr>
          <p:cNvSpPr/>
          <p:nvPr/>
        </p:nvSpPr>
        <p:spPr>
          <a:xfrm>
            <a:off x="3888511" y="3560037"/>
            <a:ext cx="221671" cy="35098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2821F5B-D23C-48F2-BCCB-21DD4120C8AB}"/>
              </a:ext>
            </a:extLst>
          </p:cNvPr>
          <p:cNvSpPr txBox="1"/>
          <p:nvPr/>
        </p:nvSpPr>
        <p:spPr>
          <a:xfrm>
            <a:off x="-72047" y="3708376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Ion beam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4239E7D2-F133-4375-8F3D-B00365E427B7}"/>
              </a:ext>
            </a:extLst>
          </p:cNvPr>
          <p:cNvCxnSpPr/>
          <p:nvPr/>
        </p:nvCxnSpPr>
        <p:spPr>
          <a:xfrm>
            <a:off x="253681" y="5772727"/>
            <a:ext cx="52789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20E0E1E0-B367-4D76-8ED7-3D5D47F49126}"/>
              </a:ext>
            </a:extLst>
          </p:cNvPr>
          <p:cNvCxnSpPr>
            <a:stCxn id="38" idx="2"/>
          </p:cNvCxnSpPr>
          <p:nvPr/>
        </p:nvCxnSpPr>
        <p:spPr>
          <a:xfrm flipH="1">
            <a:off x="2124364" y="5308455"/>
            <a:ext cx="0" cy="464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7E9B34F-0FB0-4A3D-B2CC-8959605DF781}"/>
              </a:ext>
            </a:extLst>
          </p:cNvPr>
          <p:cNvCxnSpPr/>
          <p:nvPr/>
        </p:nvCxnSpPr>
        <p:spPr>
          <a:xfrm flipH="1">
            <a:off x="3435927" y="5308455"/>
            <a:ext cx="0" cy="464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>
            <a:extLst>
              <a:ext uri="{FF2B5EF4-FFF2-40B4-BE49-F238E27FC236}">
                <a16:creationId xmlns:a16="http://schemas.microsoft.com/office/drawing/2014/main" id="{6955CC68-2B8B-422E-ACD6-B98C50B7F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036" y="5047512"/>
            <a:ext cx="3923964" cy="181279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BBB708A2-C203-491C-987D-F6565BC10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5352" y="2851580"/>
            <a:ext cx="2420231" cy="2597875"/>
          </a:xfrm>
          <a:prstGeom prst="rect">
            <a:avLst/>
          </a:prstGeom>
        </p:spPr>
      </p:pic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D25B6372-EAE2-4419-A63A-2A5EA44BAD27}"/>
              </a:ext>
            </a:extLst>
          </p:cNvPr>
          <p:cNvCxnSpPr/>
          <p:nvPr/>
        </p:nvCxnSpPr>
        <p:spPr>
          <a:xfrm>
            <a:off x="9245583" y="2851580"/>
            <a:ext cx="1487072" cy="2456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776AC675-28FE-484F-9029-0919E38F4D3C}"/>
              </a:ext>
            </a:extLst>
          </p:cNvPr>
          <p:cNvCxnSpPr>
            <a:cxnSpLocks/>
          </p:cNvCxnSpPr>
          <p:nvPr/>
        </p:nvCxnSpPr>
        <p:spPr>
          <a:xfrm>
            <a:off x="6844144" y="5466659"/>
            <a:ext cx="2821398" cy="9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1D7A59F-3689-49BC-B57F-C9D8A89725DE}"/>
              </a:ext>
            </a:extLst>
          </p:cNvPr>
          <p:cNvCxnSpPr/>
          <p:nvPr/>
        </p:nvCxnSpPr>
        <p:spPr>
          <a:xfrm>
            <a:off x="960582" y="3560159"/>
            <a:ext cx="73429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9DF55736-341E-4036-A9FC-6F1F86DA06A8}"/>
              </a:ext>
            </a:extLst>
          </p:cNvPr>
          <p:cNvSpPr/>
          <p:nvPr/>
        </p:nvSpPr>
        <p:spPr>
          <a:xfrm>
            <a:off x="1671781" y="3553545"/>
            <a:ext cx="942109" cy="7019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A0240CDC-8EF9-4A6A-A194-CAC7D8E9425B}"/>
              </a:ext>
            </a:extLst>
          </p:cNvPr>
          <p:cNvSpPr/>
          <p:nvPr/>
        </p:nvSpPr>
        <p:spPr>
          <a:xfrm>
            <a:off x="2946401" y="3553545"/>
            <a:ext cx="942109" cy="7019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B80B6DB-0968-4648-BD73-F7DB57E04426}"/>
              </a:ext>
            </a:extLst>
          </p:cNvPr>
          <p:cNvSpPr txBox="1"/>
          <p:nvPr/>
        </p:nvSpPr>
        <p:spPr>
          <a:xfrm>
            <a:off x="1528355" y="582836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Common Base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47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779</Words>
  <Application>Microsoft Office PowerPoint</Application>
  <PresentationFormat>宽屏</PresentationFormat>
  <Paragraphs>282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等线 Light</vt:lpstr>
      <vt:lpstr>Arial</vt:lpstr>
      <vt:lpstr>Times New Roman</vt:lpstr>
      <vt:lpstr>Office 主题​​</vt:lpstr>
      <vt:lpstr>CN Test Beam Preparation</vt:lpstr>
      <vt:lpstr>Full connection test</vt:lpstr>
      <vt:lpstr>Full connection test</vt:lpstr>
      <vt:lpstr>Full connection test</vt:lpstr>
      <vt:lpstr>DAQ Test</vt:lpstr>
      <vt:lpstr>Transportation</vt:lpstr>
      <vt:lpstr>Documentation</vt:lpstr>
      <vt:lpstr>Solution to illuminate all 10 regions of IHEP SCD</vt:lpstr>
      <vt:lpstr>Solution to illuminate all 10 regions of IHEP SCD</vt:lpstr>
      <vt:lpstr>Solution to illuminate all 10 regions of IHEP SCD</vt:lpstr>
      <vt:lpstr>Solution to illuminate all 10 regions of IHEP SCD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 Test Beam Preparation</dc:title>
  <dc:creator>Yuodaa220729</dc:creator>
  <cp:lastModifiedBy>Yuodaa220729</cp:lastModifiedBy>
  <cp:revision>75</cp:revision>
  <dcterms:created xsi:type="dcterms:W3CDTF">2022-11-07T04:18:37Z</dcterms:created>
  <dcterms:modified xsi:type="dcterms:W3CDTF">2022-11-07T08:23:11Z</dcterms:modified>
</cp:coreProperties>
</file>