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8" r:id="rId4"/>
    <p:sldId id="260" r:id="rId5"/>
    <p:sldId id="257" r:id="rId6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2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27757-0075-DE44-8936-6D87A5BF96E3}" type="datetimeFigureOut">
              <a:rPr lang="en-IT" smtClean="0"/>
              <a:t>02/11/22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BDF87-541E-FA4D-B6DA-7C3EB53F799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97257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CAE0-BE90-C559-C4F0-E4910578F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FBE07-A4A9-BE02-7610-A59F8F72E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6EB34-22E5-C0C2-3007-D71B3E9E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E4ECE-F8E0-8BEA-C531-68B807EB5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FFDEE-0F86-B7E5-C79A-E8F67B8EA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5148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0458-3972-0585-5751-73F0D324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ACE33-4589-084B-FDF2-096441D96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CF8F6-B08A-3073-AB91-B4DC9A77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4BAD9-1A5A-6BB5-A29A-D8269EFF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C6670-E034-0668-C18E-79E436AD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7584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33965-611A-9059-0A66-95E70AD95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186E3C-AFC5-5500-BCBF-BCED341E2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CE160-BB6B-AF26-217C-4BF7C7CD5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39E90-BF2B-7200-9AEE-3C41F3EF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89FC5-BF74-55B1-3688-9FAB6A0B1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4208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44DC-A0C4-160D-D24C-7E9536494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FBFF4-87E4-4422-6D60-65037D421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7E696-DB54-A6A5-2FF2-E844BA9D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BAB61-0BBC-DD8E-35AF-5C3A036D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7B0A-5468-FE64-F820-E0580719C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1366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4F968-0C8E-2BA0-3468-650E09B44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1BD35-1D55-7D1B-1C09-F622A705B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AB42-F4C5-A7FB-9CBD-4E3055812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1A2F4-D93E-4FE5-4338-BDF3C0446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605C4-76C8-D1FA-9193-1360D38E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899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E9D48-E16E-A5E3-D7BC-57699DDB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ABAD-BCFE-EC9D-6264-EEBB6800C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68FD1-3616-EC5B-3521-BE1088C59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F9078-88FA-6824-EFF4-50479017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61239-E2B2-F10E-AEEC-AC5F2EDD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F4560-F038-D14E-B91D-6C966870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5274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E0D39-0305-5C77-A026-10C3742C8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BA87E-CD1F-4522-C81E-F0D01551D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E7AFA-1095-2F5A-1DA3-C04AF1356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D423D7-784F-BC54-942F-E4C96F131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09825-32A2-A9CC-8B6C-B89F19A77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93B19E-DAFE-79F4-251A-1C5BD7FB8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D79A54-AB88-9E7D-F7AA-0DA34B33F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C76FB7-DEFB-8D5D-875F-9F2DFD63E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7379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0499D-41DD-923B-2ADD-61654981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9CEB3D-656B-19DD-AEEA-81C97084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AB2AA-F4F7-D3F9-3905-01D16DAF7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C7714A-E719-A380-9752-00767F359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6004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EE0A66-9167-FF84-1444-580B20E21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26AF01-2837-FA32-C92F-F99FEC44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2A108-9730-6CFC-B4BC-215555EDE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26459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9A082-6670-8088-72A9-41397D518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A2BEC-C320-3E35-8640-4D23639B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1AF6E-028A-1060-ECF9-A2067F076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86854-C5D3-F4E5-BA0E-A686A8DC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B3545-9E9A-23A0-B620-1A5C3501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A71AA-8E42-3526-5C40-4CBDF500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4738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5B778-5FC0-D013-CB62-2DE3B0C97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71E41E-9F12-B405-AD2D-4BA488736A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567B4-AF0A-6EEF-2ADB-817047B56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6AF33-C738-2840-575B-EEAA19B3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1A0F2-859B-78EE-82F2-CBA813DE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26E56-DCCB-609B-CEAB-5C374E81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9683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76A619-B1C1-9A60-8320-CD4B3FE5C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D00DE-7445-D42B-DF09-2E202A63A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1F35E-E405-72AC-F451-BA5046031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E5441-B998-AF23-1465-6FFD647D2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3A103-A1A8-889D-7CC7-A06A47AC43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9948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genda.infn.it/e/conper.openscience/8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Consiglio_per_la_ricerca_in_agricoltura_e_l%27analisi_dell%27economia_agraria" TargetMode="External"/><Relationship Id="rId2" Type="http://schemas.openxmlformats.org/officeDocument/2006/relationships/hyperlink" Target="mailto:conper.openscience@lists.infn.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isa.sp.unipi.it/attivita/vii-convegno-annuale/" TargetMode="External"/><Relationship Id="rId5" Type="http://schemas.openxmlformats.org/officeDocument/2006/relationships/hyperlink" Target="https://it.wikipedia.org/wiki/Museo_storico_della_fisica_e_Centro_di_studi_e_ricerche_%22Enrico_Fermi%22" TargetMode="External"/><Relationship Id="rId4" Type="http://schemas.openxmlformats.org/officeDocument/2006/relationships/hyperlink" Target="https://it.wikipedia.org/wiki/Istituto_nazionale_per_l%27analisi_delle_politiche_pubblich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zenodo.org/record/722971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A6055-4ACD-FDF8-B84D-58D7D93D3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9614" y="1137542"/>
            <a:ext cx="9144000" cy="377664"/>
          </a:xfrm>
        </p:spPr>
        <p:txBody>
          <a:bodyPr>
            <a:noAutofit/>
          </a:bodyPr>
          <a:lstStyle/>
          <a:p>
            <a:r>
              <a:rPr lang="en-IT" sz="4400" dirty="0"/>
              <a:t>Open Science ConPER n.12</a:t>
            </a:r>
            <a:br>
              <a:rPr lang="en-IT" sz="4400" dirty="0"/>
            </a:br>
            <a:r>
              <a:rPr lang="en-GB" sz="2000" dirty="0">
                <a:hlinkClick r:id="rId2"/>
              </a:rPr>
              <a:t>https://agenda.infn.it/e/conper.openscience</a:t>
            </a:r>
            <a:r>
              <a:rPr lang="en-GB" sz="1400" dirty="0">
                <a:hlinkClick r:id="rId2"/>
              </a:rPr>
              <a:t>/</a:t>
            </a:r>
            <a:r>
              <a:rPr lang="en-GB" sz="1400" dirty="0"/>
              <a:t>12</a:t>
            </a:r>
            <a:br>
              <a:rPr lang="en-GB" sz="1400" dirty="0"/>
            </a:br>
            <a:r>
              <a:rPr lang="en-GB" sz="1600" b="1" dirty="0"/>
              <a:t>https://</a:t>
            </a:r>
            <a:r>
              <a:rPr lang="en-GB" sz="1600" b="1" dirty="0" err="1"/>
              <a:t>home.infn.it</a:t>
            </a:r>
            <a:r>
              <a:rPr lang="en-GB" sz="1600" b="1" dirty="0"/>
              <a:t>/</a:t>
            </a:r>
            <a:r>
              <a:rPr lang="en-GB" sz="1600" b="1" dirty="0" err="1"/>
              <a:t>conper</a:t>
            </a:r>
            <a:r>
              <a:rPr lang="en-GB" sz="1600" b="1" dirty="0"/>
              <a:t>/</a:t>
            </a:r>
            <a:r>
              <a:rPr lang="en-GB" sz="1600" b="1" dirty="0" err="1"/>
              <a:t>openscience.html</a:t>
            </a:r>
            <a:endParaRPr lang="en-IT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CF4433-F85D-FBC2-67BC-00F167C6AE6E}"/>
              </a:ext>
            </a:extLst>
          </p:cNvPr>
          <p:cNvSpPr txBox="1"/>
          <p:nvPr/>
        </p:nvSpPr>
        <p:spPr>
          <a:xfrm>
            <a:off x="4335695" y="1416597"/>
            <a:ext cx="28052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</a:t>
            </a:r>
            <a:r>
              <a:rPr lang="en-IT" dirty="0"/>
              <a:t>tefano, Anna Grazia, Mario</a:t>
            </a:r>
          </a:p>
          <a:p>
            <a:pPr algn="ctr"/>
            <a:r>
              <a:rPr lang="en-IT" dirty="0"/>
              <a:t>20221102</a:t>
            </a:r>
          </a:p>
          <a:p>
            <a:pPr algn="ctr"/>
            <a:endParaRPr lang="en-IT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299590-619B-52C5-17AC-9949CA58F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00" y="346702"/>
            <a:ext cx="1498600" cy="927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8083CE-77B8-316A-C218-5D57777B1F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3487" y="326774"/>
            <a:ext cx="1498600" cy="927100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8EC02D3-9975-1E35-881F-F2205B3DA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7F078E7-4C2D-64AB-2BA3-CB293384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1</a:t>
            </a:fld>
            <a:endParaRPr lang="en-IT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F9C38C-BE14-6E72-2CCB-FADAC14E64E2}"/>
              </a:ext>
            </a:extLst>
          </p:cNvPr>
          <p:cNvSpPr txBox="1"/>
          <p:nvPr/>
        </p:nvSpPr>
        <p:spPr>
          <a:xfrm>
            <a:off x="1169055" y="6141966"/>
            <a:ext cx="1218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highlight>
                  <a:srgbClr val="FFFF00"/>
                </a:highlight>
              </a:rPr>
              <a:t>VVEE: ????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79B010F-CBDD-E04C-C0A1-64BC898581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180" y="1989015"/>
            <a:ext cx="10239910" cy="405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83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DFD3F-9BBC-366F-AB09-C64755A3C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2839"/>
          </a:xfrm>
        </p:spPr>
        <p:txBody>
          <a:bodyPr>
            <a:normAutofit fontScale="90000"/>
          </a:bodyPr>
          <a:lstStyle/>
          <a:p>
            <a:r>
              <a:rPr lang="en-IT" dirty="0"/>
              <a:t>aggiornamenti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C3E50-C31D-6747-FEF9-C19234FEB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418" y="1150706"/>
            <a:ext cx="11147461" cy="5342169"/>
          </a:xfrm>
        </p:spPr>
        <p:txBody>
          <a:bodyPr>
            <a:normAutofit fontScale="70000" lnSpcReduction="20000"/>
          </a:bodyPr>
          <a:lstStyle/>
          <a:p>
            <a:r>
              <a:rPr lang="en-GB" dirty="0" err="1"/>
              <a:t>Rappresentanti</a:t>
            </a:r>
            <a:r>
              <a:rPr lang="en-GB" dirty="0"/>
              <a:t> OS </a:t>
            </a:r>
            <a:r>
              <a:rPr lang="en-GB" dirty="0" err="1"/>
              <a:t>degli</a:t>
            </a:r>
            <a:r>
              <a:rPr lang="en-GB" dirty="0"/>
              <a:t> EPR </a:t>
            </a:r>
            <a:r>
              <a:rPr lang="en-GB" dirty="0" err="1"/>
              <a:t>inseriti</a:t>
            </a:r>
            <a:r>
              <a:rPr lang="en-GB" dirty="0"/>
              <a:t> in </a:t>
            </a:r>
            <a:r>
              <a:rPr lang="en-GB" dirty="0">
                <a:hlinkClick r:id="rId2"/>
              </a:rPr>
              <a:t>conper.openscience@lists.infn.it</a:t>
            </a:r>
            <a:endParaRPr lang="en-GB" dirty="0"/>
          </a:p>
          <a:p>
            <a:pPr marL="457200" lvl="1" indent="0">
              <a:buNone/>
            </a:pP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Crea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en-GB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GB" sz="105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Consiglio per la ricerca in agricoltura e l'analisi dell'economia agraria"/>
              </a:rPr>
              <a:t>Consiglio per la ricerca in agricoltura e l'analisi dell'economia </a:t>
            </a:r>
            <a:r>
              <a:rPr lang="en-GB" sz="1050" b="0" i="0" u="none" strike="noStrike" dirty="0" err="1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Consiglio per la ricerca in agricoltura e l'analisi dell'economia agraria"/>
              </a:rPr>
              <a:t>agraria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Alessandro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Piscicelli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Referente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OS</a:t>
            </a:r>
            <a:br>
              <a:rPr lang="en-GB" dirty="0"/>
            </a:br>
            <a:r>
              <a:rPr lang="en-GB" dirty="0" err="1"/>
              <a:t>Inapp</a:t>
            </a:r>
            <a:r>
              <a:rPr lang="en-GB" dirty="0"/>
              <a:t> </a:t>
            </a:r>
            <a:r>
              <a:rPr lang="en-GB" sz="1100" dirty="0"/>
              <a:t>- </a:t>
            </a:r>
            <a:r>
              <a:rPr lang="en-GB" sz="1100" b="0" i="0" u="none" strike="noStrike" dirty="0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4"/>
              </a:rPr>
              <a:t>Istituto nazionale per l'analisi delle politiche pubbliche</a:t>
            </a:r>
            <a:r>
              <a:rPr lang="en-GB" sz="1100" dirty="0">
                <a:solidFill>
                  <a:srgbClr val="681DA8"/>
                </a:solidFill>
                <a:latin typeface="arial" panose="020B0604020202020204" pitchFamily="34" charset="0"/>
              </a:rPr>
              <a:t> </a:t>
            </a:r>
            <a:r>
              <a:rPr lang="en-GB" dirty="0"/>
              <a:t>Marco </a:t>
            </a:r>
            <a:r>
              <a:rPr lang="en-GB" dirty="0" err="1"/>
              <a:t>Biagetti</a:t>
            </a:r>
            <a:r>
              <a:rPr lang="en-GB" dirty="0"/>
              <a:t> INAPP – </a:t>
            </a:r>
            <a:r>
              <a:rPr lang="en-GB" dirty="0" err="1"/>
              <a:t>Membro</a:t>
            </a:r>
            <a:r>
              <a:rPr lang="en-GB" dirty="0"/>
              <a:t> (</a:t>
            </a:r>
            <a:r>
              <a:rPr lang="en-GB" dirty="0" err="1"/>
              <a:t>affianca</a:t>
            </a:r>
            <a:r>
              <a:rPr lang="en-GB" dirty="0"/>
              <a:t> A. Ricci)</a:t>
            </a:r>
            <a:br>
              <a:rPr lang="en-GB" dirty="0"/>
            </a:br>
            <a:r>
              <a:rPr lang="en-GB" sz="26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Cref</a:t>
            </a:r>
            <a:r>
              <a:rPr lang="en-GB" sz="13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en-GB" sz="13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/>
              </a:rPr>
              <a:t>Museo storico della fisica e Centro di studi e ricerche "Enrico Fermi”</a:t>
            </a:r>
            <a:r>
              <a:rPr lang="en-GB" sz="1300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Angelica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Sbardella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Referente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OS</a:t>
            </a:r>
            <a:br>
              <a:rPr lang="en-GB" dirty="0"/>
            </a:b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Stazione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Zoologica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 Anton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Dohrn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- Claudia Gili -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Referente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OS</a:t>
            </a:r>
            <a:br>
              <a:rPr lang="en-GB" dirty="0"/>
            </a:b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ISTAT- </a:t>
            </a:r>
            <a:r>
              <a:rPr lang="en-GB" sz="1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Istituto</a:t>
            </a:r>
            <a:r>
              <a:rPr lang="en-GB" sz="1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Nazionale di </a:t>
            </a:r>
            <a:r>
              <a:rPr lang="en-GB" sz="1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Statistica</a:t>
            </a:r>
            <a:r>
              <a:rPr lang="en-GB" sz="1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Vincenzo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Patruno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Referente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OS</a:t>
            </a:r>
          </a:p>
          <a:p>
            <a:pPr marL="457200" lvl="1" indent="0">
              <a:buNone/>
            </a:pPr>
            <a:r>
              <a:rPr lang="en-GB" dirty="0" err="1">
                <a:solidFill>
                  <a:srgbClr val="222222"/>
                </a:solidFill>
                <a:latin typeface="Arial" panose="020B0604020202020204" pitchFamily="34" charset="0"/>
              </a:rPr>
              <a:t>Crea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Riccardo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Scano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parte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tecnica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Referente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OS</a:t>
            </a:r>
            <a:br>
              <a:rPr lang="en-GB" dirty="0"/>
            </a:br>
            <a:r>
              <a:rPr lang="en-GB" dirty="0"/>
              <a:t> 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Area Science Park Stefano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Cozzini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Referente</a:t>
            </a:r>
            <a:r>
              <a:rPr lang="en-GB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OS</a:t>
            </a:r>
          </a:p>
          <a:p>
            <a:r>
              <a:rPr lang="en-IT" dirty="0"/>
              <a:t>Debriefing  VII Convegno annuale AISA al CNR Roma</a:t>
            </a:r>
          </a:p>
          <a:p>
            <a:pPr lvl="1"/>
            <a:r>
              <a:rPr lang="en-GB" dirty="0">
                <a:hlinkClick r:id="rId6"/>
              </a:rPr>
              <a:t>https://aisa.sp.unipi.it/attivita/vii-convegno-annuale/</a:t>
            </a:r>
            <a:endParaRPr lang="en-GB" dirty="0"/>
          </a:p>
          <a:p>
            <a:r>
              <a:rPr lang="en-GB" dirty="0" err="1"/>
              <a:t>Settimana</a:t>
            </a:r>
            <a:r>
              <a:rPr lang="en-GB" dirty="0"/>
              <a:t> </a:t>
            </a:r>
            <a:r>
              <a:rPr lang="en-GB" dirty="0" err="1"/>
              <a:t>prossima</a:t>
            </a:r>
            <a:r>
              <a:rPr lang="en-GB" dirty="0"/>
              <a:t> </a:t>
            </a:r>
            <a:r>
              <a:rPr lang="en-GB" dirty="0" err="1"/>
              <a:t>GenOA</a:t>
            </a:r>
            <a:r>
              <a:rPr lang="en-GB" dirty="0"/>
              <a:t> Week, </a:t>
            </a:r>
            <a:r>
              <a:rPr lang="en-GB" dirty="0" err="1"/>
              <a:t>ricco</a:t>
            </a:r>
            <a:r>
              <a:rPr lang="en-GB" dirty="0"/>
              <a:t> </a:t>
            </a:r>
            <a:r>
              <a:rPr lang="en-GB" dirty="0" err="1"/>
              <a:t>programma</a:t>
            </a:r>
            <a:r>
              <a:rPr lang="en-GB" dirty="0"/>
              <a:t>  </a:t>
            </a:r>
            <a:r>
              <a:rPr lang="en-GB" sz="1600" dirty="0"/>
              <a:t>https://</a:t>
            </a:r>
            <a:r>
              <a:rPr lang="en-GB" sz="1600" dirty="0" err="1"/>
              <a:t>openscience.unige.it</a:t>
            </a:r>
            <a:r>
              <a:rPr lang="en-GB" sz="1600" dirty="0"/>
              <a:t>/genOAweek2022</a:t>
            </a:r>
            <a:endParaRPr lang="en-GB" dirty="0"/>
          </a:p>
          <a:p>
            <a:r>
              <a:rPr lang="en-GB" dirty="0" err="1"/>
              <a:t>Possibile</a:t>
            </a:r>
            <a:r>
              <a:rPr lang="en-GB" dirty="0"/>
              <a:t> </a:t>
            </a:r>
            <a:r>
              <a:rPr lang="en-GB" dirty="0" err="1"/>
              <a:t>riunione</a:t>
            </a:r>
            <a:r>
              <a:rPr lang="en-GB" dirty="0"/>
              <a:t> </a:t>
            </a:r>
            <a:r>
              <a:rPr lang="en-GB" dirty="0" err="1"/>
              <a:t>quadrilaterale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Monitoring APC </a:t>
            </a:r>
            <a:r>
              <a:rPr lang="en-GB" sz="2000" dirty="0" err="1"/>
              <a:t>CRUI+ConPER+CODAU+CODIGER</a:t>
            </a:r>
            <a:endParaRPr lang="en-GB" sz="2000" dirty="0"/>
          </a:p>
          <a:p>
            <a:pPr algn="l"/>
            <a:r>
              <a:rPr lang="en-GB" sz="1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16 </a:t>
            </a:r>
            <a:r>
              <a:rPr lang="en-GB" sz="1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novembre</a:t>
            </a:r>
            <a:r>
              <a:rPr lang="en-GB" sz="1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mattina</a:t>
            </a:r>
            <a:endParaRPr lang="en-GB" sz="12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sz="1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18 </a:t>
            </a:r>
            <a:r>
              <a:rPr lang="en-GB" sz="1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novembre</a:t>
            </a:r>
            <a:r>
              <a:rPr lang="en-GB" sz="1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mattina</a:t>
            </a:r>
            <a:endParaRPr lang="en-GB" sz="12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sz="1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21 </a:t>
            </a:r>
            <a:r>
              <a:rPr lang="en-GB" sz="1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novembre</a:t>
            </a:r>
            <a:r>
              <a:rPr lang="en-GB" sz="1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mattina</a:t>
            </a:r>
            <a:endParaRPr lang="en-GB" sz="12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sz="1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22 </a:t>
            </a:r>
            <a:r>
              <a:rPr lang="en-GB" sz="1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novembre</a:t>
            </a:r>
            <a:r>
              <a:rPr lang="en-GB" sz="1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mattina</a:t>
            </a:r>
            <a:r>
              <a:rPr lang="en-GB" sz="1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GB" sz="1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pomeriggio</a:t>
            </a:r>
            <a:endParaRPr lang="en-GB" sz="12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GB" sz="12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GB" sz="2600" dirty="0">
                <a:highlight>
                  <a:srgbClr val="FFFF00"/>
                </a:highlight>
              </a:rPr>
              <a:t> I am delighted to announce the release of the end-user portal of the Journal Comparison Service (JCS). As a representative of </a:t>
            </a:r>
            <a:r>
              <a:rPr lang="en-GB" sz="2600" dirty="0" err="1">
                <a:highlight>
                  <a:srgbClr val="FFFF00"/>
                </a:highlight>
              </a:rPr>
              <a:t>cOAlition</a:t>
            </a:r>
            <a:r>
              <a:rPr lang="en-GB" sz="2600" dirty="0">
                <a:highlight>
                  <a:srgbClr val="FFFF00"/>
                </a:highlight>
              </a:rPr>
              <a:t> S, members of the Experts Group are also eligible to make use of this service and thus we encourage you to register for an account.  LINK???</a:t>
            </a:r>
          </a:p>
          <a:p>
            <a:r>
              <a:rPr lang="en-GB" sz="2600" dirty="0" err="1">
                <a:highlight>
                  <a:srgbClr val="FFFF00"/>
                </a:highlight>
              </a:rPr>
              <a:t>Sondaggio</a:t>
            </a:r>
            <a:r>
              <a:rPr lang="en-GB" sz="2600" dirty="0">
                <a:highlight>
                  <a:srgbClr val="FFFF00"/>
                </a:highlight>
              </a:rPr>
              <a:t> EPR, </a:t>
            </a:r>
            <a:r>
              <a:rPr lang="en-GB" sz="2600" dirty="0" err="1">
                <a:highlight>
                  <a:srgbClr val="FFFF00"/>
                </a:highlight>
              </a:rPr>
              <a:t>mancano</a:t>
            </a:r>
            <a:r>
              <a:rPr lang="en-GB" sz="2600" dirty="0">
                <a:highlight>
                  <a:srgbClr val="FFFF00"/>
                </a:highlight>
              </a:rPr>
              <a:t> INFN, CNR, </a:t>
            </a:r>
            <a:r>
              <a:rPr lang="en-GB" sz="26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ASI, </a:t>
            </a:r>
            <a:r>
              <a:rPr lang="en-GB" sz="2600" b="0" i="0" u="none" strike="noStrike" dirty="0" err="1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Studi</a:t>
            </a:r>
            <a:r>
              <a:rPr lang="en-GB" sz="26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 </a:t>
            </a:r>
            <a:r>
              <a:rPr lang="en-GB" sz="2600" b="0" i="0" u="none" strike="noStrike" dirty="0" err="1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germanici</a:t>
            </a:r>
            <a:r>
              <a:rPr lang="en-GB" sz="26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, INDAM, Centro Enrico Fermi, Anton </a:t>
            </a:r>
            <a:r>
              <a:rPr lang="en-GB" sz="2600" b="0" i="0" u="none" strike="noStrike" dirty="0" err="1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Dohrn</a:t>
            </a:r>
            <a:r>
              <a:rPr lang="en-GB" sz="26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, INVALSI (in </a:t>
            </a:r>
            <a:r>
              <a:rPr lang="en-GB" sz="2600" b="0" i="0" u="none" strike="noStrike" dirty="0" err="1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corso</a:t>
            </a:r>
            <a:r>
              <a:rPr lang="en-GB" sz="26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 </a:t>
            </a:r>
            <a:r>
              <a:rPr lang="en-GB" sz="2600" b="0" i="0" u="none" strike="noStrike" dirty="0" err="1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contatto</a:t>
            </a:r>
            <a:r>
              <a:rPr lang="en-GB" sz="26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), INDIRE (in </a:t>
            </a:r>
            <a:r>
              <a:rPr lang="en-GB" sz="2600" b="0" i="0" u="none" strike="noStrike" dirty="0" err="1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corso</a:t>
            </a:r>
            <a:r>
              <a:rPr lang="en-GB" sz="26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 </a:t>
            </a:r>
            <a:r>
              <a:rPr lang="en-GB" sz="2600" b="0" i="0" u="none" strike="noStrike" dirty="0" err="1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contatto</a:t>
            </a:r>
            <a:r>
              <a:rPr lang="en-GB" sz="26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), INAPP</a:t>
            </a:r>
            <a:endParaRPr lang="en-GB" sz="2600" dirty="0">
              <a:highlight>
                <a:srgbClr val="FFFF00"/>
              </a:highlight>
            </a:endParaRPr>
          </a:p>
          <a:p>
            <a:pPr lvl="1"/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3DBEF6-F04D-7B78-EF98-58F3786B5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A1D1-9536-FF96-47B7-49CBEE4E1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2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95458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8BAB7-F8F7-6F1F-2213-68C549C47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1468"/>
          </a:xfrm>
        </p:spPr>
        <p:txBody>
          <a:bodyPr>
            <a:normAutofit fontScale="90000"/>
          </a:bodyPr>
          <a:lstStyle/>
          <a:p>
            <a:r>
              <a:rPr lang="en-IT" dirty="0"/>
              <a:t>I convegno R</a:t>
            </a:r>
            <a:r>
              <a:rPr lang="en-GB" dirty="0"/>
              <a:t>o</a:t>
            </a:r>
            <a:r>
              <a:rPr lang="en-IT" dirty="0"/>
              <a:t>ma 6,7 dicembre</a:t>
            </a:r>
            <a:br>
              <a:rPr lang="en-IT" dirty="0"/>
            </a:br>
            <a:endParaRPr lang="en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47D5A2-4775-00A0-1361-926DBA3D2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841421-BED0-1F4E-F181-4EAC4B7E4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3</a:t>
            </a:fld>
            <a:endParaRPr lang="en-IT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A4C75A0-FD63-DB64-E398-64D4D06D1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T" dirty="0"/>
              <a:t>Programma 7 dicembre </a:t>
            </a:r>
          </a:p>
          <a:p>
            <a:pPr lvl="1"/>
            <a:r>
              <a:rPr lang="en-IT" dirty="0"/>
              <a:t>Lingua italiana, tranne sessione OS e Valutazione</a:t>
            </a:r>
          </a:p>
          <a:p>
            <a:pPr lvl="1"/>
            <a:r>
              <a:rPr lang="en-IT" dirty="0"/>
              <a:t>Inviti da mandare (Stefano): A.Celletti (ANVUR), M.Rizzi (ANVUR), R.Caso (UniTN), Ass Ita Editori (da definire), C.Angelopoulos (Cambridge) ?</a:t>
            </a:r>
          </a:p>
          <a:p>
            <a:pPr lvl="1"/>
            <a:r>
              <a:rPr lang="en-IT" dirty="0"/>
              <a:t>R</a:t>
            </a:r>
            <a:r>
              <a:rPr lang="en-GB" dirty="0" err="1"/>
              <a:t>i</a:t>
            </a:r>
            <a:r>
              <a:rPr lang="en-IT" dirty="0"/>
              <a:t>chiesto titolo, abstract, brevi note biografiche.</a:t>
            </a:r>
          </a:p>
          <a:p>
            <a:r>
              <a:rPr lang="en-IT" dirty="0"/>
              <a:t>Programma 6 dicembre (sessione aperta ?) da definire. Proposte: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4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Federico Binda, </a:t>
            </a:r>
            <a:r>
              <a:rPr lang="en-GB" sz="14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Università</a:t>
            </a:r>
            <a:r>
              <a:rPr lang="en-GB" sz="14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di Milano, </a:t>
            </a:r>
            <a:r>
              <a:rPr lang="en-GB" sz="1400" b="1" i="1" u="none" strike="noStrike" dirty="0">
                <a:solidFill>
                  <a:srgbClr val="337AB7"/>
                </a:solidFill>
                <a:effectLst/>
                <a:latin typeface="Lucida Grande" panose="020B0600040502020204" pitchFamily="34" charset="0"/>
                <a:hlinkClick r:id="rId2"/>
              </a:rPr>
              <a:t>The Human Right to Open Science (Il diritto umano alla scienza aperta)</a:t>
            </a:r>
            <a:r>
              <a:rPr lang="en-GB" sz="1400" b="1" i="1" u="none" strike="noStrike" dirty="0">
                <a:solidFill>
                  <a:srgbClr val="337AB7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Nell’aprile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2020,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nel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pieno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della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pandemia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da Covid-19, il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comitato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per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i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diritti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economici,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sociali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e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culturali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delle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Nazioni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Unite ha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pubblicato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un “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Commento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Generale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”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sull’Articolo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15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della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Convenzione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internazionale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sui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diritti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economici,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sociali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e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culturali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. In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questo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documento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si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declina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un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diritto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umano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universale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alla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Scienza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,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inteso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come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diritto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a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partecipare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al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processo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di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indagine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scientifica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e a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beneficiare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dei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risultati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della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ricerca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.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Possiamo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oggi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argomentare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che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anche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la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Scienza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Aperta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è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un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diritto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umano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? La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risposta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è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n-GB" sz="1100" b="0" i="0" u="none" strike="noStrike" dirty="0" err="1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si</a:t>
            </a:r>
            <a:r>
              <a:rPr lang="en-GB" sz="1100" b="0" i="0" u="none" strike="noStrike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Situazione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PNSA - Donatella Castelli CNR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Contratti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trasformativi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,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contro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(Paola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Galimberti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UniMI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Contratti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trasformativi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, pro (Nino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Rizzuti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CRUI CARE 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Monitoring APC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implementazione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–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ConPER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CRUI CODAU CODIGER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Rete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nazionale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di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archivi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aperti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( il post- OPEN-IT)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Transire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all’ Open Source (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relat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. GARR, Massimo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Carboni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?)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INAPP (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titolo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abstract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autore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da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definire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ISTAT (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titolo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abstract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autore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da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definire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Tavola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rotonda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sui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dati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(Roberta V) ,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Giurista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 (tutti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forniscono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 </a:t>
            </a:r>
            <a:r>
              <a:rPr lang="en-GB" sz="1100" dirty="0" err="1">
                <a:solidFill>
                  <a:srgbClr val="333333"/>
                </a:solidFill>
                <a:latin typeface="Lucida Grande" panose="020B0600040502020204" pitchFamily="34" charset="0"/>
              </a:rPr>
              <a:t>suggerimenti</a:t>
            </a:r>
            <a:r>
              <a:rPr lang="en-GB" sz="1100" dirty="0">
                <a:solidFill>
                  <a:srgbClr val="333333"/>
                </a:solidFill>
                <a:latin typeface="Lucida Grande" panose="020B0600040502020204" pitchFamily="34" charset="0"/>
              </a:rPr>
              <a:t>) Roberta V abstract con Mario</a:t>
            </a:r>
          </a:p>
          <a:p>
            <a:pPr marL="800100" lvl="1" indent="-342900">
              <a:buFont typeface="+mj-lt"/>
              <a:buAutoNum type="arabicPeriod"/>
            </a:pPr>
            <a:endParaRPr lang="en-IT" sz="1400" dirty="0"/>
          </a:p>
          <a:p>
            <a:pPr marL="0" indent="0">
              <a:buNone/>
            </a:pP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4089435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68EF8-0BA7-163A-326B-07A3CC6E3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703"/>
            <a:ext cx="10515600" cy="1325563"/>
          </a:xfrm>
        </p:spPr>
        <p:txBody>
          <a:bodyPr/>
          <a:lstStyle/>
          <a:p>
            <a:r>
              <a:rPr lang="en-IT" dirty="0"/>
              <a:t>Logistica convegno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92523-87B5-A2D7-F879-BA0FE626F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S</a:t>
            </a:r>
            <a:r>
              <a:rPr lang="en-IT" dirty="0"/>
              <a:t>egreteria </a:t>
            </a:r>
            <a:r>
              <a:rPr lang="en-IT" dirty="0">
                <a:sym typeface="Wingdings" pitchFamily="2" charset="2"/>
              </a:rPr>
              <a:t> CNR + INFN</a:t>
            </a:r>
            <a:endParaRPr lang="en-IT" dirty="0"/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M</a:t>
            </a:r>
            <a:r>
              <a:rPr lang="en-GB" dirty="0"/>
              <a:t>o</a:t>
            </a:r>
            <a:r>
              <a:rPr lang="en-IT" dirty="0"/>
              <a:t>dulo registrazione (indico) </a:t>
            </a:r>
            <a:r>
              <a:rPr lang="en-IT" dirty="0">
                <a:sym typeface="Wingdings" pitchFamily="2" charset="2"/>
              </a:rPr>
              <a:t> INFN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Locandina  ? CNR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Hotel convenzionati  CNR+ISS+?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Cartellini segnanomi ? Cavalierini ?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Cena sociale 6 dicembre dove ? Oltre a Tram Tram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Coffee break CNR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Videoconferenza BBB-GARR (INFN+CNR). Segr. </a:t>
            </a:r>
            <a:r>
              <a:rPr lang="en-GB" dirty="0">
                <a:sym typeface="Wingdings" pitchFamily="2" charset="2"/>
              </a:rPr>
              <a:t>S</a:t>
            </a:r>
            <a:r>
              <a:rPr lang="en-IT" dirty="0">
                <a:sym typeface="Wingdings" pitchFamily="2" charset="2"/>
              </a:rPr>
              <a:t>cientifica dedicata alla raccolta e proiezione delle presentazioni.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Pubblicizzazione (lista oa-italia, pagine web conper, EPR, social OGNUNO NEI NOSTRI CANALI?)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….</a:t>
            </a:r>
            <a:br>
              <a:rPr lang="en-IT" dirty="0">
                <a:sym typeface="Wingdings" pitchFamily="2" charset="2"/>
              </a:rPr>
            </a:br>
            <a:endParaRPr lang="en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5669C0-6935-098D-9974-42C4C9714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64988E-038F-6AFF-ACCC-B19F3B348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4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885859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FF4F9-D74B-0934-76DE-FE2F8BDE6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646"/>
          </a:xfrm>
        </p:spPr>
        <p:txBody>
          <a:bodyPr>
            <a:normAutofit fontScale="90000"/>
          </a:bodyPr>
          <a:lstStyle/>
          <a:p>
            <a:r>
              <a:rPr lang="en-IT" b="1" dirty="0"/>
              <a:t>carryover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ECBA24-707F-DE6A-AF5B-1B4DA09659E5}"/>
              </a:ext>
            </a:extLst>
          </p:cNvPr>
          <p:cNvSpPr txBox="1">
            <a:spLocks/>
          </p:cNvSpPr>
          <p:nvPr/>
        </p:nvSpPr>
        <p:spPr>
          <a:xfrm>
            <a:off x="838200" y="1629398"/>
            <a:ext cx="10638034" cy="389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IT" dirty="0"/>
              <a:t>Lettera al MUR su PNSA con richiesta di incontro - 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B</a:t>
            </a:r>
            <a:r>
              <a:rPr lang="en-IT" dirty="0"/>
              <a:t>ozza RISERVATA di AISA sulla agenda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Lettera ai Presidenti </a:t>
            </a:r>
            <a:r>
              <a:rPr lang="it-IT" dirty="0" err="1"/>
              <a:t>ConPER</a:t>
            </a:r>
            <a:r>
              <a:rPr lang="it-IT" dirty="0"/>
              <a:t> per favorire firma Agreement Valutazione ? (CNR e ISPRA?)</a:t>
            </a:r>
            <a:r>
              <a:rPr lang="en-IT" dirty="0"/>
              <a:t> – Insieme a gdl Valutazione (Roberta V)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Pagina web pubblica - in corso  v. relazione Angela e R</a:t>
            </a:r>
            <a:r>
              <a:rPr lang="en-GB" dirty="0"/>
              <a:t>o</a:t>
            </a:r>
            <a:r>
              <a:rPr lang="en-IT" dirty="0"/>
              <a:t>berta oggi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</a:t>
            </a:r>
            <a:r>
              <a:rPr lang="en-IT" dirty="0"/>
              <a:t>rossime riunioni:</a:t>
            </a:r>
          </a:p>
          <a:p>
            <a:pPr marL="457200" lvl="1" indent="0">
              <a:buNone/>
            </a:pPr>
            <a:r>
              <a:rPr lang="en-IT"/>
              <a:t>16-18 novembre </a:t>
            </a:r>
            <a:r>
              <a:rPr lang="en-IT">
                <a:sym typeface="Wingdings" pitchFamily="2" charset="2"/>
              </a:rPr>
              <a:t></a:t>
            </a:r>
            <a:r>
              <a:rPr lang="en-IT"/>
              <a:t>doodle (stefano)</a:t>
            </a:r>
            <a:endParaRPr lang="en-IT" dirty="0"/>
          </a:p>
          <a:p>
            <a:pPr marL="971550" lvl="1" indent="-514350">
              <a:buFont typeface="+mj-lt"/>
              <a:buAutoNum type="arabicPeriod"/>
            </a:pPr>
            <a:endParaRPr lang="en-IT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F0850A-D527-4E8D-F01A-E599339C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20221102</a:t>
            </a:r>
            <a:endParaRPr lang="en-IT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01E2CDC-46CF-F0E9-2005-B8094DE38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5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14620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802</Words>
  <Application>Microsoft Macintosh PowerPoint</Application>
  <PresentationFormat>Widescreen</PresentationFormat>
  <Paragraphs>63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</vt:lpstr>
      <vt:lpstr>Calibri</vt:lpstr>
      <vt:lpstr>Calibri Light</vt:lpstr>
      <vt:lpstr>Lucida Grande</vt:lpstr>
      <vt:lpstr>Office Theme</vt:lpstr>
      <vt:lpstr>Open Science ConPER n.12 https://agenda.infn.it/e/conper.openscience/12 https://home.infn.it/conper/openscience.html</vt:lpstr>
      <vt:lpstr>aggiornamenti</vt:lpstr>
      <vt:lpstr>I convegno Roma 6,7 dicembre </vt:lpstr>
      <vt:lpstr>Logistica convegno</vt:lpstr>
      <vt:lpstr>carryover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34</cp:revision>
  <dcterms:created xsi:type="dcterms:W3CDTF">2022-07-12T07:40:53Z</dcterms:created>
  <dcterms:modified xsi:type="dcterms:W3CDTF">2022-11-02T11:24:35Z</dcterms:modified>
</cp:coreProperties>
</file>