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pdf" ContentType="application/pdf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68" r:id="rId14"/>
    <p:sldId id="269" r:id="rId15"/>
    <p:sldId id="270" r:id="rId16"/>
    <p:sldId id="273" r:id="rId17"/>
    <p:sldId id="274" r:id="rId18"/>
    <p:sldId id="272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2" d="100"/>
          <a:sy n="112" d="100"/>
        </p:scale>
        <p:origin x="-6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F7F05-F068-984D-974A-480E0865B110}" type="datetimeFigureOut">
              <a:rPr lang="it-IT" smtClean="0"/>
              <a:pPr/>
              <a:t>2-02-2011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AE651-61F8-7B40-A016-B7E2C67CCD3C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F167-2D59-DE49-A260-35FEE723474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AE75-F4D6-F04F-A4E2-C5D6E0A6C4E3}" type="datetimeFigureOut">
              <a:rPr lang="it-IT" smtClean="0"/>
              <a:pPr/>
              <a:t>2-02-2011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8C6D-2707-1D44-B90D-75A717DEA85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AE75-F4D6-F04F-A4E2-C5D6E0A6C4E3}" type="datetimeFigureOut">
              <a:rPr lang="it-IT" smtClean="0"/>
              <a:pPr/>
              <a:t>2-02-2011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8C6D-2707-1D44-B90D-75A717DEA85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AE75-F4D6-F04F-A4E2-C5D6E0A6C4E3}" type="datetimeFigureOut">
              <a:rPr lang="it-IT" smtClean="0"/>
              <a:pPr/>
              <a:t>2-02-2011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8C6D-2707-1D44-B90D-75A717DEA85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AE75-F4D6-F04F-A4E2-C5D6E0A6C4E3}" type="datetimeFigureOut">
              <a:rPr lang="it-IT" smtClean="0"/>
              <a:pPr/>
              <a:t>2-02-2011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8C6D-2707-1D44-B90D-75A717DEA85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AE75-F4D6-F04F-A4E2-C5D6E0A6C4E3}" type="datetimeFigureOut">
              <a:rPr lang="it-IT" smtClean="0"/>
              <a:pPr/>
              <a:t>2-02-2011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8C6D-2707-1D44-B90D-75A717DEA85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AE75-F4D6-F04F-A4E2-C5D6E0A6C4E3}" type="datetimeFigureOut">
              <a:rPr lang="it-IT" smtClean="0"/>
              <a:pPr/>
              <a:t>2-02-2011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8C6D-2707-1D44-B90D-75A717DEA85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AE75-F4D6-F04F-A4E2-C5D6E0A6C4E3}" type="datetimeFigureOut">
              <a:rPr lang="it-IT" smtClean="0"/>
              <a:pPr/>
              <a:t>2-02-2011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8C6D-2707-1D44-B90D-75A717DEA85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AE75-F4D6-F04F-A4E2-C5D6E0A6C4E3}" type="datetimeFigureOut">
              <a:rPr lang="it-IT" smtClean="0"/>
              <a:pPr/>
              <a:t>2-02-2011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8C6D-2707-1D44-B90D-75A717DEA85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AE75-F4D6-F04F-A4E2-C5D6E0A6C4E3}" type="datetimeFigureOut">
              <a:rPr lang="it-IT" smtClean="0"/>
              <a:pPr/>
              <a:t>2-02-2011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8C6D-2707-1D44-B90D-75A717DEA85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AE75-F4D6-F04F-A4E2-C5D6E0A6C4E3}" type="datetimeFigureOut">
              <a:rPr lang="it-IT" smtClean="0"/>
              <a:pPr/>
              <a:t>2-02-2011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8C6D-2707-1D44-B90D-75A717DEA85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AE75-F4D6-F04F-A4E2-C5D6E0A6C4E3}" type="datetimeFigureOut">
              <a:rPr lang="it-IT" smtClean="0"/>
              <a:pPr/>
              <a:t>2-02-2011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8C6D-2707-1D44-B90D-75A717DEA85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AE75-F4D6-F04F-A4E2-C5D6E0A6C4E3}" type="datetimeFigureOut">
              <a:rPr lang="it-IT" smtClean="0"/>
              <a:pPr/>
              <a:t>2-02-2011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E8C6D-2707-1D44-B90D-75A717DEA856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d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df"/><Relationship Id="rId4" Type="http://schemas.openxmlformats.org/officeDocument/2006/relationships/image" Target="../media/image40.png"/><Relationship Id="rId5" Type="http://schemas.openxmlformats.org/officeDocument/2006/relationships/image" Target="../media/image41.pdf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534400" cy="1470025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00FF"/>
                </a:solidFill>
              </a:rPr>
              <a:t>ALICE entra nel paese delle meraviglie. </a:t>
            </a:r>
            <a:r>
              <a:rPr lang="it-IT" sz="3600" dirty="0" smtClean="0">
                <a:solidFill>
                  <a:srgbClr val="0000FF"/>
                </a:solidFill>
              </a:rPr>
              <a:t>Prime collisioni a LHC viste da un dottorando</a:t>
            </a:r>
            <a:endParaRPr lang="it-IT" sz="3600" dirty="0">
              <a:solidFill>
                <a:srgbClr val="0000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txBody>
          <a:bodyPr>
            <a:normAutofit/>
          </a:bodyPr>
          <a:lstStyle/>
          <a:p>
            <a:r>
              <a:rPr lang="it-IT" sz="3000" dirty="0" smtClean="0">
                <a:solidFill>
                  <a:schemeClr val="tx1"/>
                </a:solidFill>
              </a:rPr>
              <a:t>“Fisica di frontiera a Padova: </a:t>
            </a:r>
          </a:p>
          <a:p>
            <a:r>
              <a:rPr lang="it-IT" sz="3000" dirty="0" smtClean="0">
                <a:solidFill>
                  <a:schemeClr val="tx1"/>
                </a:solidFill>
              </a:rPr>
              <a:t>la natura vista dai collider </a:t>
            </a:r>
            <a:r>
              <a:rPr lang="it-IT" sz="3000" dirty="0" err="1" smtClean="0">
                <a:solidFill>
                  <a:schemeClr val="tx1"/>
                </a:solidFill>
              </a:rPr>
              <a:t>adronici</a:t>
            </a:r>
            <a:r>
              <a:rPr lang="it-IT" sz="3000" dirty="0" smtClean="0">
                <a:solidFill>
                  <a:schemeClr val="tx1"/>
                </a:solidFill>
              </a:rPr>
              <a:t>“</a:t>
            </a:r>
            <a:endParaRPr lang="it-IT" sz="3000" dirty="0">
              <a:solidFill>
                <a:schemeClr val="tx1"/>
              </a:solidFill>
            </a:endParaRPr>
          </a:p>
        </p:txBody>
      </p:sp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363" y="0"/>
            <a:ext cx="1636637" cy="1590788"/>
          </a:xfrm>
          <a:prstGeom prst="rect">
            <a:avLst/>
          </a:prstGeom>
        </p:spPr>
      </p:pic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  D. Caffarri    </a:t>
              </a:r>
              <a:r>
                <a:rPr lang="it-IT" sz="1900" b="1" dirty="0" err="1" smtClean="0">
                  <a:solidFill>
                    <a:schemeClr val="bg1"/>
                  </a:solidFill>
                  <a:latin typeface="Calibri" charset="0"/>
                </a:rPr>
                <a:t>1</a:t>
              </a:r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2133600" y="5671066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D. Caffarri </a:t>
            </a:r>
            <a:r>
              <a:rPr lang="it-IT" sz="2200" dirty="0" err="1" smtClean="0"/>
              <a:t>–</a:t>
            </a:r>
            <a:r>
              <a:rPr lang="it-IT" sz="2200" dirty="0" smtClean="0"/>
              <a:t> Università di Padova e INFN </a:t>
            </a:r>
            <a:endParaRPr lang="it-IT" sz="22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78" y="76200"/>
            <a:ext cx="1168822" cy="116253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919" y="184063"/>
            <a:ext cx="1390311" cy="882737"/>
          </a:xfrm>
          <a:prstGeom prst="rect">
            <a:avLst/>
          </a:prstGeom>
        </p:spPr>
      </p:pic>
      <p:pic>
        <p:nvPicPr>
          <p:cNvPr id="12" name="Picture 6" descr="alice01_t"/>
          <p:cNvPicPr>
            <a:picLocks noChangeAspect="1" noChangeArrowheads="1"/>
          </p:cNvPicPr>
          <p:nvPr/>
        </p:nvPicPr>
        <p:blipFill>
          <a:blip r:embed="rId6"/>
          <a:srcRect b="6879"/>
          <a:stretch>
            <a:fillRect/>
          </a:stretch>
        </p:blipFill>
        <p:spPr bwMode="auto">
          <a:xfrm>
            <a:off x="457200" y="3581400"/>
            <a:ext cx="1387877" cy="173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400" dirty="0" smtClean="0">
                <a:solidFill>
                  <a:srgbClr val="0000FF"/>
                </a:solidFill>
              </a:rPr>
              <a:t>Centralità</a:t>
            </a:r>
            <a:endParaRPr lang="it-IT" sz="3400" dirty="0">
              <a:solidFill>
                <a:srgbClr val="0000FF"/>
              </a:solidFill>
            </a:endParaRPr>
          </a:p>
        </p:txBody>
      </p:sp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056" y="0"/>
            <a:ext cx="1175943" cy="1143000"/>
          </a:xfrm>
          <a:prstGeom prst="rect">
            <a:avLst/>
          </a:prstGeom>
        </p:spPr>
      </p:pic>
      <p:grpSp>
        <p:nvGrpSpPr>
          <p:cNvPr id="3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D. Caffarri   10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228600" y="1029831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 quanto oggetti estesi, le collisioni tra ioni possono avvenire con diverse percentuali di aree di sovrapposizione tra i due nuclei. </a:t>
            </a:r>
          </a:p>
          <a:p>
            <a:endParaRPr lang="it-IT" sz="2000" dirty="0" smtClean="0"/>
          </a:p>
          <a:p>
            <a:r>
              <a:rPr lang="it-IT" sz="2000" b="1" dirty="0" smtClean="0"/>
              <a:t>Studiare i prodotti  delle collisioni al variare della centralità permette di indagare le diverse proprietà del mezzo che si viene a creare nelle collisioni tra ioni</a:t>
            </a:r>
            <a:r>
              <a:rPr lang="it-IT" sz="2000" dirty="0" smtClean="0"/>
              <a:t>.  </a:t>
            </a:r>
            <a:endParaRPr lang="it-IT" sz="20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352800"/>
            <a:ext cx="4233408" cy="292887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212" y="1208606"/>
            <a:ext cx="2561588" cy="206799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352800"/>
            <a:ext cx="4441371" cy="27432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3962400"/>
            <a:ext cx="876300" cy="8382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3594100"/>
            <a:ext cx="1193800" cy="73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400" dirty="0" smtClean="0">
                <a:solidFill>
                  <a:srgbClr val="0000FF"/>
                </a:solidFill>
              </a:rPr>
              <a:t>Dalle collisioni ad una </a:t>
            </a:r>
            <a:r>
              <a:rPr lang="it-IT" sz="3400" dirty="0" err="1" smtClean="0">
                <a:solidFill>
                  <a:srgbClr val="0000FF"/>
                </a:solidFill>
              </a:rPr>
              <a:t>misura…</a:t>
            </a:r>
            <a:endParaRPr lang="it-IT" sz="3400" dirty="0">
              <a:solidFill>
                <a:srgbClr val="0000FF"/>
              </a:solidFill>
            </a:endParaRPr>
          </a:p>
        </p:txBody>
      </p:sp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0"/>
            <a:ext cx="1219200" cy="1185045"/>
          </a:xfrm>
          <a:prstGeom prst="rect">
            <a:avLst/>
          </a:prstGeom>
        </p:spPr>
      </p:pic>
      <p:grpSp>
        <p:nvGrpSpPr>
          <p:cNvPr id="3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</a:t>
              </a:r>
              <a:r>
                <a:rPr lang="it-IT" sz="1900" b="1" dirty="0">
                  <a:solidFill>
                    <a:schemeClr val="bg1"/>
                  </a:solidFill>
                  <a:latin typeface="Calibri" charset="0"/>
                </a:rPr>
                <a:t> </a:t>
              </a:r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       D. Caffarri 11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489398"/>
            <a:ext cx="8153400" cy="1307791"/>
          </a:xfrm>
          <a:prstGeom prst="rect">
            <a:avLst/>
          </a:prstGeom>
        </p:spPr>
      </p:pic>
      <p:pic>
        <p:nvPicPr>
          <p:cNvPr id="10" name="Immagine 9" descr="experiment_alice_visuals-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43000"/>
            <a:ext cx="6629400" cy="2976465"/>
          </a:xfrm>
          <a:prstGeom prst="rect">
            <a:avLst/>
          </a:prstGeom>
        </p:spPr>
      </p:pic>
      <p:sp>
        <p:nvSpPr>
          <p:cNvPr id="11" name="Freccia giù 10"/>
          <p:cNvSpPr/>
          <p:nvPr/>
        </p:nvSpPr>
        <p:spPr>
          <a:xfrm>
            <a:off x="1295400" y="4343400"/>
            <a:ext cx="685800" cy="1143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981200" y="44958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FF0000"/>
                </a:solidFill>
              </a:rPr>
              <a:t>COME SI PASSA DALLE PARTICELLE CHE ATTRAVERSANO IL RIVELATORE AD UNA MISURA </a:t>
            </a:r>
            <a:r>
              <a:rPr lang="it-IT" sz="2200" b="1" dirty="0" err="1" smtClean="0">
                <a:solidFill>
                  <a:srgbClr val="FF0000"/>
                </a:solidFill>
              </a:rPr>
              <a:t>DI</a:t>
            </a:r>
            <a:r>
              <a:rPr lang="it-IT" sz="2200" b="1" dirty="0" smtClean="0">
                <a:solidFill>
                  <a:srgbClr val="FF0000"/>
                </a:solidFill>
              </a:rPr>
              <a:t> FISICA? </a:t>
            </a:r>
            <a:endParaRPr lang="it-IT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400" dirty="0" smtClean="0">
                <a:solidFill>
                  <a:srgbClr val="0000FF"/>
                </a:solidFill>
              </a:rPr>
              <a:t>Dalla presa dati all’</a:t>
            </a:r>
            <a:r>
              <a:rPr lang="it-IT" sz="3400" dirty="0" err="1" smtClean="0">
                <a:solidFill>
                  <a:srgbClr val="0000FF"/>
                </a:solidFill>
              </a:rPr>
              <a:t>analisi…</a:t>
            </a:r>
            <a:r>
              <a:rPr lang="it-IT" sz="3400" dirty="0" smtClean="0">
                <a:solidFill>
                  <a:srgbClr val="0000FF"/>
                </a:solidFill>
              </a:rPr>
              <a:t> </a:t>
            </a:r>
            <a:endParaRPr lang="it-IT" sz="3400" dirty="0">
              <a:solidFill>
                <a:srgbClr val="0000FF"/>
              </a:solidFill>
            </a:endParaRPr>
          </a:p>
        </p:txBody>
      </p:sp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057" y="0"/>
            <a:ext cx="1175943" cy="1143000"/>
          </a:xfrm>
          <a:prstGeom prst="rect">
            <a:avLst/>
          </a:prstGeom>
        </p:spPr>
      </p:pic>
      <p:grpSp>
        <p:nvGrpSpPr>
          <p:cNvPr id="3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D. Caffarri   12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1295400" y="3886200"/>
            <a:ext cx="6705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/>
              <a:t>Heavy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Ion</a:t>
            </a:r>
            <a:r>
              <a:rPr lang="it-IT" sz="2000" b="1" dirty="0" smtClean="0"/>
              <a:t> First </a:t>
            </a:r>
            <a:r>
              <a:rPr lang="it-IT" sz="2000" b="1" dirty="0" err="1" smtClean="0"/>
              <a:t>Physics</a:t>
            </a:r>
            <a:r>
              <a:rPr lang="it-IT" sz="2000" b="1" dirty="0" smtClean="0"/>
              <a:t> </a:t>
            </a:r>
            <a:r>
              <a:rPr lang="it-IT" sz="2000" dirty="0" smtClean="0"/>
              <a:t>task </a:t>
            </a:r>
            <a:r>
              <a:rPr lang="it-IT" sz="2000" dirty="0" err="1" smtClean="0"/>
              <a:t>force</a:t>
            </a:r>
            <a:r>
              <a:rPr lang="it-IT" sz="2000" dirty="0" smtClean="0"/>
              <a:t> guidata dal Dott. Antinori:</a:t>
            </a:r>
          </a:p>
          <a:p>
            <a:endParaRPr lang="it-IT" sz="1200" dirty="0" smtClean="0"/>
          </a:p>
          <a:p>
            <a:pPr>
              <a:buFontTx/>
              <a:buChar char="-"/>
            </a:pPr>
            <a:r>
              <a:rPr lang="it-IT" sz="2000" dirty="0" smtClean="0"/>
              <a:t> misure legate a quell’analisi,</a:t>
            </a:r>
          </a:p>
          <a:p>
            <a:pPr>
              <a:buFontTx/>
              <a:buChar char="-"/>
            </a:pPr>
            <a:r>
              <a:rPr lang="it-IT" sz="2000" dirty="0" smtClean="0"/>
              <a:t> misura della centralità, </a:t>
            </a:r>
          </a:p>
          <a:p>
            <a:pPr>
              <a:buFontTx/>
              <a:buChar char="-"/>
            </a:pPr>
            <a:r>
              <a:rPr lang="it-IT" sz="2000" dirty="0" smtClean="0"/>
              <a:t> identificazione eventi di background dell’acceleratore,</a:t>
            </a:r>
          </a:p>
          <a:p>
            <a:pPr>
              <a:buFontTx/>
              <a:buChar char="-"/>
            </a:pPr>
            <a:r>
              <a:rPr lang="it-IT" sz="2000" dirty="0" smtClean="0"/>
              <a:t> </a:t>
            </a:r>
            <a:r>
              <a:rPr lang="it-IT" sz="2000" u="sng" dirty="0" smtClean="0"/>
              <a:t>ricostruzione del vertice dell’interazione</a:t>
            </a:r>
            <a:r>
              <a:rPr lang="it-IT" sz="2000" dirty="0"/>
              <a:t>,</a:t>
            </a:r>
            <a:endParaRPr lang="it-IT" sz="2000" dirty="0" smtClean="0"/>
          </a:p>
          <a:p>
            <a:pPr>
              <a:buFontTx/>
              <a:buChar char="-"/>
            </a:pPr>
            <a:r>
              <a:rPr lang="it-IT" sz="2000" dirty="0" smtClean="0"/>
              <a:t> simulazioni, </a:t>
            </a:r>
          </a:p>
          <a:p>
            <a:pPr>
              <a:buFontTx/>
              <a:buChar char="-"/>
            </a:pPr>
            <a:r>
              <a:rPr lang="it-IT" sz="2000" dirty="0" smtClean="0"/>
              <a:t> controllo delle risposte dei rivelatori e molto </a:t>
            </a:r>
            <a:r>
              <a:rPr lang="it-IT" sz="2000" dirty="0" err="1" smtClean="0"/>
              <a:t>altro…</a:t>
            </a:r>
            <a:r>
              <a:rPr lang="it-IT" sz="2000" dirty="0" smtClean="0"/>
              <a:t> </a:t>
            </a:r>
          </a:p>
        </p:txBody>
      </p:sp>
      <p:grpSp>
        <p:nvGrpSpPr>
          <p:cNvPr id="43" name="Gruppo 42"/>
          <p:cNvGrpSpPr/>
          <p:nvPr/>
        </p:nvGrpSpPr>
        <p:grpSpPr>
          <a:xfrm>
            <a:off x="914400" y="1143000"/>
            <a:ext cx="7086600" cy="1905000"/>
            <a:chOff x="1143000" y="1371600"/>
            <a:chExt cx="7086600" cy="1905000"/>
          </a:xfrm>
        </p:grpSpPr>
        <p:sp>
          <p:nvSpPr>
            <p:cNvPr id="11" name="Rettangolo 10"/>
            <p:cNvSpPr/>
            <p:nvPr/>
          </p:nvSpPr>
          <p:spPr>
            <a:xfrm>
              <a:off x="2362200" y="2590800"/>
              <a:ext cx="1676400" cy="6858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</a:rPr>
                <a:t>DATI RAW 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1143000" y="1371600"/>
              <a:ext cx="16764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</a:rPr>
                <a:t>PRESA DATI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3810000" y="1371600"/>
              <a:ext cx="18288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</a:rPr>
                <a:t>RICOSTRUZIONE</a:t>
              </a:r>
            </a:p>
            <a:p>
              <a:pPr algn="ctr"/>
              <a:r>
                <a:rPr lang="it-IT" dirty="0" smtClean="0">
                  <a:solidFill>
                    <a:schemeClr val="tx1"/>
                  </a:solidFill>
                </a:rPr>
                <a:t>degli eventi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5181600" y="2590800"/>
              <a:ext cx="1676400" cy="6858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i="1" dirty="0" err="1" smtClean="0">
                  <a:solidFill>
                    <a:schemeClr val="tx1"/>
                  </a:solidFill>
                </a:rPr>
                <a:t>Event</a:t>
              </a:r>
              <a:r>
                <a:rPr lang="it-IT" i="1" dirty="0" smtClean="0">
                  <a:solidFill>
                    <a:schemeClr val="tx1"/>
                  </a:solidFill>
                </a:rPr>
                <a:t> </a:t>
              </a:r>
              <a:r>
                <a:rPr lang="it-IT" i="1" dirty="0" err="1" smtClean="0">
                  <a:solidFill>
                    <a:schemeClr val="tx1"/>
                  </a:solidFill>
                </a:rPr>
                <a:t>Summary</a:t>
              </a:r>
              <a:r>
                <a:rPr lang="it-IT" i="1" dirty="0" smtClean="0">
                  <a:solidFill>
                    <a:schemeClr val="tx1"/>
                  </a:solidFill>
                </a:rPr>
                <a:t> Data </a:t>
              </a:r>
              <a:endParaRPr lang="it-IT" i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6400800" y="1371600"/>
              <a:ext cx="18288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</a:rPr>
                <a:t>ANALISI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Connettore 2 17"/>
            <p:cNvCxnSpPr/>
            <p:nvPr/>
          </p:nvCxnSpPr>
          <p:spPr>
            <a:xfrm>
              <a:off x="2019300" y="2057400"/>
              <a:ext cx="10287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 flipV="1">
              <a:off x="3048000" y="2057400"/>
              <a:ext cx="12192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/>
            <p:nvPr/>
          </p:nvCxnSpPr>
          <p:spPr>
            <a:xfrm>
              <a:off x="4953000" y="2057400"/>
              <a:ext cx="10287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2 33"/>
            <p:cNvCxnSpPr/>
            <p:nvPr/>
          </p:nvCxnSpPr>
          <p:spPr>
            <a:xfrm flipV="1">
              <a:off x="5981700" y="2057400"/>
              <a:ext cx="12192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o 41"/>
          <p:cNvGrpSpPr/>
          <p:nvPr/>
        </p:nvGrpSpPr>
        <p:grpSpPr>
          <a:xfrm>
            <a:off x="1600200" y="1799222"/>
            <a:ext cx="5943600" cy="2086978"/>
            <a:chOff x="1828800" y="2000021"/>
            <a:chExt cx="5943600" cy="2086978"/>
          </a:xfrm>
        </p:grpSpPr>
        <p:sp>
          <p:nvSpPr>
            <p:cNvPr id="36" name="CasellaDiTesto 35"/>
            <p:cNvSpPr txBox="1"/>
            <p:nvPr/>
          </p:nvSpPr>
          <p:spPr>
            <a:xfrm>
              <a:off x="1828800" y="3440668"/>
              <a:ext cx="594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Dalla presa dati all’avere i dati nel formato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Event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Summary</a:t>
              </a:r>
              <a:r>
                <a:rPr lang="it-IT" b="1" dirty="0" smtClean="0">
                  <a:solidFill>
                    <a:srgbClr val="FF0000"/>
                  </a:solidFill>
                </a:rPr>
                <a:t>, non passa qualche minuto, ma anche 16-20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ore…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2819400" y="2057400"/>
              <a:ext cx="243840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sellaDiTesto 40"/>
            <p:cNvSpPr txBox="1"/>
            <p:nvPr/>
          </p:nvSpPr>
          <p:spPr>
            <a:xfrm rot="995509">
              <a:off x="3330209" y="2000021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almeno 16h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uppo 46"/>
          <p:cNvGrpSpPr/>
          <p:nvPr/>
        </p:nvGrpSpPr>
        <p:grpSpPr>
          <a:xfrm>
            <a:off x="914400" y="970242"/>
            <a:ext cx="7129857" cy="5347393"/>
            <a:chOff x="914400" y="970242"/>
            <a:chExt cx="7129857" cy="5347393"/>
          </a:xfrm>
        </p:grpSpPr>
        <p:pic>
          <p:nvPicPr>
            <p:cNvPr id="45" name="Immagine 44" descr="IMG_021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970242"/>
              <a:ext cx="7129857" cy="5347393"/>
            </a:xfrm>
            <a:prstGeom prst="rect">
              <a:avLst/>
            </a:prstGeom>
          </p:spPr>
        </p:pic>
        <p:sp>
          <p:nvSpPr>
            <p:cNvPr id="46" name="CasellaDiTesto 45"/>
            <p:cNvSpPr txBox="1"/>
            <p:nvPr/>
          </p:nvSpPr>
          <p:spPr>
            <a:xfrm>
              <a:off x="1143000" y="1808202"/>
              <a:ext cx="189791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b="1" dirty="0" smtClean="0">
                  <a:solidFill>
                    <a:schemeClr val="bg1"/>
                  </a:solidFill>
                </a:rPr>
                <a:t>Job di analisi e ricostruzione eseguiti tramite GRID</a:t>
              </a:r>
              <a:endParaRPr lang="it-IT" sz="2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661" y="0"/>
            <a:ext cx="1254339" cy="1219200"/>
          </a:xfrm>
          <a:prstGeom prst="rect">
            <a:avLst/>
          </a:prstGeom>
        </p:spPr>
      </p:pic>
      <p:grpSp>
        <p:nvGrpSpPr>
          <p:cNvPr id="2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D. Caffarri   13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10" name="Titolo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4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La ricostruzione del</a:t>
            </a: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34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vertice</a:t>
            </a: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dell’interazione</a:t>
            </a:r>
            <a:endParaRPr kumimoji="0" lang="it-IT" sz="3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04800" y="1187946"/>
            <a:ext cx="8610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vertice primario è il punto da cui provengono tutte le particelle prodotte direttamente nell’interazione: le </a:t>
            </a:r>
            <a:r>
              <a:rPr lang="it-IT" sz="2000" b="1" dirty="0" smtClean="0"/>
              <a:t>particelle primarie</a:t>
            </a:r>
            <a:r>
              <a:rPr lang="it-IT" sz="2000" dirty="0" smtClean="0"/>
              <a:t>. </a:t>
            </a:r>
          </a:p>
          <a:p>
            <a:endParaRPr lang="it-IT" sz="1200" dirty="0" smtClean="0"/>
          </a:p>
          <a:p>
            <a:r>
              <a:rPr lang="it-IT" sz="2000" dirty="0" smtClean="0"/>
              <a:t>La precisione della posizione del punto d’interazione non è nota a livello infinitesimo, poiché i fasci non sono puntiformi. </a:t>
            </a:r>
          </a:p>
          <a:p>
            <a:endParaRPr lang="it-IT" sz="1200" dirty="0" smtClean="0"/>
          </a:p>
          <a:p>
            <a:r>
              <a:rPr lang="it-IT" sz="2000" dirty="0" smtClean="0"/>
              <a:t>In ALICE ci sono vari modi per ricostruire, in modo indipendente, il vertice dell’interazione, sfruttando diverse tipologie di segnale dei rivelatori: i </a:t>
            </a:r>
            <a:r>
              <a:rPr lang="it-IT" sz="2000" b="1" dirty="0" smtClean="0">
                <a:solidFill>
                  <a:srgbClr val="0000FF"/>
                </a:solidFill>
              </a:rPr>
              <a:t>TRACKLETS</a:t>
            </a:r>
            <a:r>
              <a:rPr lang="it-IT" sz="2000" dirty="0" smtClean="0"/>
              <a:t> e le </a:t>
            </a:r>
            <a:r>
              <a:rPr lang="it-IT" sz="2000" b="1" dirty="0" smtClean="0">
                <a:solidFill>
                  <a:srgbClr val="008000"/>
                </a:solidFill>
              </a:rPr>
              <a:t>TRACCE</a:t>
            </a:r>
            <a:r>
              <a:rPr lang="it-IT" sz="2000" dirty="0" smtClean="0"/>
              <a:t>   </a:t>
            </a:r>
          </a:p>
        </p:txBody>
      </p:sp>
      <p:pic>
        <p:nvPicPr>
          <p:cNvPr id="12" name="Immagine 11" descr="viewerTRKLE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038600"/>
            <a:ext cx="3899815" cy="2068501"/>
          </a:xfrm>
          <a:prstGeom prst="rect">
            <a:avLst/>
          </a:prstGeom>
        </p:spPr>
      </p:pic>
      <p:pic>
        <p:nvPicPr>
          <p:cNvPr id="13" name="Immagine 12" descr="view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726" y="4038600"/>
            <a:ext cx="4128674" cy="208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400" dirty="0" smtClean="0">
                <a:solidFill>
                  <a:srgbClr val="0000FF"/>
                </a:solidFill>
              </a:rPr>
              <a:t>Misura della “regione” di interazione</a:t>
            </a:r>
            <a:endParaRPr lang="it-IT" sz="3400" dirty="0">
              <a:solidFill>
                <a:srgbClr val="0000FF"/>
              </a:solidFill>
            </a:endParaRPr>
          </a:p>
        </p:txBody>
      </p:sp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057" y="0"/>
            <a:ext cx="1175943" cy="1143000"/>
          </a:xfrm>
          <a:prstGeom prst="rect">
            <a:avLst/>
          </a:prstGeom>
        </p:spPr>
      </p:pic>
      <p:grpSp>
        <p:nvGrpSpPr>
          <p:cNvPr id="3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D. Caffarri    14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190500" y="1542395"/>
            <a:ext cx="24765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- Associazione punti </a:t>
            </a:r>
          </a:p>
          <a:p>
            <a:r>
              <a:rPr lang="it-IT" sz="2000" dirty="0" smtClean="0"/>
              <a:t>ad uno stesso </a:t>
            </a:r>
            <a:r>
              <a:rPr lang="it-IT" sz="2000" dirty="0" err="1" smtClean="0"/>
              <a:t>tracklets</a:t>
            </a:r>
            <a:r>
              <a:rPr lang="it-IT" sz="2000" dirty="0" smtClean="0"/>
              <a:t> o ad  una stessa traccia </a:t>
            </a:r>
          </a:p>
          <a:p>
            <a:endParaRPr lang="it-IT" sz="2000" dirty="0" smtClean="0"/>
          </a:p>
          <a:p>
            <a:pPr>
              <a:buFontTx/>
              <a:buChar char="-"/>
            </a:pPr>
            <a:r>
              <a:rPr lang="it-IT" sz="2000" dirty="0" smtClean="0"/>
              <a:t> Tramite </a:t>
            </a:r>
            <a:r>
              <a:rPr lang="it-IT" sz="2000" b="1" dirty="0" smtClean="0"/>
              <a:t>algoritmo di minimizzazione</a:t>
            </a:r>
            <a:r>
              <a:rPr lang="it-IT" sz="2000" dirty="0" smtClean="0"/>
              <a:t> si trova la posizione più probabile in cui è avvenuta l’interazione, per ciascuna collisione. </a:t>
            </a:r>
          </a:p>
          <a:p>
            <a:pPr>
              <a:buFontTx/>
              <a:buChar char="-"/>
            </a:pPr>
            <a:endParaRPr lang="it-IT" sz="2000" dirty="0" smtClean="0"/>
          </a:p>
          <a:p>
            <a:pPr>
              <a:buFontTx/>
              <a:buChar char="-"/>
            </a:pPr>
            <a:r>
              <a:rPr lang="it-IT" sz="2000" dirty="0" smtClean="0"/>
              <a:t> Analisi delle performance “offline”</a:t>
            </a:r>
          </a:p>
        </p:txBody>
      </p:sp>
      <p:pic>
        <p:nvPicPr>
          <p:cNvPr id="12" name="Immagine 11" descr="posTR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52700" y="1676400"/>
            <a:ext cx="6591300" cy="4452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400" dirty="0" smtClean="0">
                <a:solidFill>
                  <a:srgbClr val="0000FF"/>
                </a:solidFill>
              </a:rPr>
              <a:t>Regione di interazione.</a:t>
            </a:r>
            <a:endParaRPr lang="it-IT" sz="3400" dirty="0">
              <a:solidFill>
                <a:srgbClr val="0000FF"/>
              </a:solidFill>
            </a:endParaRPr>
          </a:p>
        </p:txBody>
      </p:sp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10980"/>
          </a:xfrm>
          <a:prstGeom prst="rect">
            <a:avLst/>
          </a:prstGeom>
        </p:spPr>
      </p:pic>
      <p:grpSp>
        <p:nvGrpSpPr>
          <p:cNvPr id="3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D. Caffarri    15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pic>
        <p:nvPicPr>
          <p:cNvPr id="9" name="Immagine 8" descr="beamSp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97232"/>
            <a:ext cx="3352800" cy="319056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09600" y="3987799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dimensioni della regione d’interazione dipendono da: </a:t>
            </a:r>
          </a:p>
          <a:p>
            <a:pPr>
              <a:buFontTx/>
              <a:buChar char="-"/>
            </a:pPr>
            <a:r>
              <a:rPr lang="it-IT" dirty="0" smtClean="0"/>
              <a:t> parametri ottici dell’acceleratore, </a:t>
            </a:r>
          </a:p>
          <a:p>
            <a:pPr>
              <a:buFontTx/>
              <a:buChar char="-"/>
            </a:pPr>
            <a:r>
              <a:rPr lang="it-IT" dirty="0" smtClean="0"/>
              <a:t> dall’energia dei fasci. </a:t>
            </a:r>
          </a:p>
          <a:p>
            <a:pPr>
              <a:buFontTx/>
              <a:buChar char="-"/>
            </a:pPr>
            <a:endParaRPr lang="it-IT" dirty="0" smtClean="0"/>
          </a:p>
          <a:p>
            <a:r>
              <a:rPr lang="it-IT" dirty="0" smtClean="0"/>
              <a:t>Per </a:t>
            </a:r>
            <a:r>
              <a:rPr lang="it-IT" dirty="0" err="1" smtClean="0"/>
              <a:t>collsioni</a:t>
            </a:r>
            <a:r>
              <a:rPr lang="it-IT" dirty="0" smtClean="0"/>
              <a:t> tra ioni:</a:t>
            </a:r>
          </a:p>
          <a:p>
            <a:pPr>
              <a:buFontTx/>
              <a:buChar char="-"/>
            </a:pPr>
            <a:r>
              <a:rPr lang="it-IT" dirty="0" smtClean="0"/>
              <a:t> ~ 50µm nel piano trasverso (</a:t>
            </a:r>
            <a:r>
              <a:rPr lang="it-IT" dirty="0" err="1" smtClean="0"/>
              <a:t>x</a:t>
            </a:r>
            <a:r>
              <a:rPr lang="it-IT" dirty="0" smtClean="0"/>
              <a:t>,</a:t>
            </a:r>
            <a:r>
              <a:rPr lang="it-IT" dirty="0" err="1" smtClean="0"/>
              <a:t>y</a:t>
            </a:r>
            <a:r>
              <a:rPr lang="it-IT" dirty="0" smtClean="0"/>
              <a:t>), </a:t>
            </a:r>
          </a:p>
          <a:p>
            <a:pPr>
              <a:buFontTx/>
              <a:buChar char="-"/>
            </a:pPr>
            <a:r>
              <a:rPr lang="it-IT" dirty="0" smtClean="0"/>
              <a:t> ~ </a:t>
            </a:r>
            <a:r>
              <a:rPr lang="it-IT" dirty="0" err="1" smtClean="0"/>
              <a:t>6</a:t>
            </a:r>
            <a:r>
              <a:rPr lang="it-IT" dirty="0" smtClean="0"/>
              <a:t> cm nel piano longitudinale. </a:t>
            </a:r>
            <a:endParaRPr lang="it-IT" dirty="0"/>
          </a:p>
        </p:txBody>
      </p:sp>
      <p:pic>
        <p:nvPicPr>
          <p:cNvPr id="12" name="Immagine 11" descr="beamXZ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762000"/>
            <a:ext cx="3184048" cy="3024180"/>
          </a:xfrm>
          <a:prstGeom prst="rect">
            <a:avLst/>
          </a:prstGeom>
        </p:spPr>
      </p:pic>
      <p:pic>
        <p:nvPicPr>
          <p:cNvPr id="13" name="Immagine 12" descr="beamYZ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616" y="3733800"/>
            <a:ext cx="3174384" cy="301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400" dirty="0" smtClean="0">
                <a:solidFill>
                  <a:srgbClr val="0000FF"/>
                </a:solidFill>
              </a:rPr>
              <a:t>Quante particelle vengono prodotte nelle collisioni centrali?</a:t>
            </a:r>
            <a:endParaRPr lang="it-IT" sz="3400" dirty="0">
              <a:solidFill>
                <a:srgbClr val="0000FF"/>
              </a:solidFill>
            </a:endParaRPr>
          </a:p>
        </p:txBody>
      </p:sp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10980"/>
          </a:xfrm>
          <a:prstGeom prst="rect">
            <a:avLst/>
          </a:prstGeom>
        </p:spPr>
      </p:pic>
      <p:grpSp>
        <p:nvGrpSpPr>
          <p:cNvPr id="3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D. Caffarri    16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457200" y="1200090"/>
            <a:ext cx="8229600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dirty="0" smtClean="0">
                <a:solidFill>
                  <a:srgbClr val="000000"/>
                </a:solidFill>
              </a:rPr>
              <a:t>Le particelle cariche prodotte nelle collisioni vengono “contate” tramite i </a:t>
            </a:r>
            <a:r>
              <a:rPr lang="it-IT" sz="1900" dirty="0" err="1" smtClean="0">
                <a:solidFill>
                  <a:srgbClr val="000000"/>
                </a:solidFill>
              </a:rPr>
              <a:t>tracklets</a:t>
            </a:r>
            <a:r>
              <a:rPr lang="it-IT" sz="1900" dirty="0" smtClean="0">
                <a:solidFill>
                  <a:srgbClr val="000000"/>
                </a:solidFill>
              </a:rPr>
              <a:t>. </a:t>
            </a:r>
          </a:p>
          <a:p>
            <a:endParaRPr lang="it-IT" sz="1900" dirty="0" smtClean="0">
              <a:solidFill>
                <a:srgbClr val="000000"/>
              </a:solidFill>
            </a:endParaRPr>
          </a:p>
          <a:p>
            <a:r>
              <a:rPr lang="it-IT" sz="1900" dirty="0" smtClean="0"/>
              <a:t>Le particelle ricostruite sono solo una parte di quelle effettivamente prodotte. </a:t>
            </a:r>
          </a:p>
          <a:p>
            <a:r>
              <a:rPr lang="it-IT" sz="1900" dirty="0" smtClean="0"/>
              <a:t>Alcune particelle possono essere “perse” per questioni di efficienza di ricostruzione o di copertura spaziale del rivelatore. </a:t>
            </a:r>
          </a:p>
          <a:p>
            <a:endParaRPr lang="it-IT" sz="1900" dirty="0" smtClean="0"/>
          </a:p>
          <a:p>
            <a:r>
              <a:rPr lang="it-IT" sz="1900" dirty="0" smtClean="0"/>
              <a:t>Tramite una simulazione di eventi è possibile risalire al numero di particelle che effettivamente sono prodotte nelle collisioni e correggere la misura del conteggio sui dati. </a:t>
            </a:r>
          </a:p>
          <a:p>
            <a:endParaRPr lang="it-IT" sz="1900" dirty="0" smtClean="0">
              <a:solidFill>
                <a:srgbClr val="000000"/>
              </a:solidFill>
            </a:endParaRPr>
          </a:p>
        </p:txBody>
      </p:sp>
      <p:pic>
        <p:nvPicPr>
          <p:cNvPr id="44" name="Immagine 43" descr="viewerTRKLE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14800"/>
            <a:ext cx="3530396" cy="187255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53077"/>
            <a:ext cx="3733800" cy="247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265" y="0"/>
            <a:ext cx="1332735" cy="1295400"/>
          </a:xfrm>
          <a:prstGeom prst="rect">
            <a:avLst/>
          </a:prstGeom>
        </p:spPr>
      </p:pic>
      <p:grpSp>
        <p:nvGrpSpPr>
          <p:cNvPr id="3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D. Caffarri    17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457200" y="40386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it-IT" sz="2000" dirty="0" smtClean="0"/>
              <a:t> Prima collisioni </a:t>
            </a:r>
            <a:r>
              <a:rPr lang="it-IT" sz="2000" dirty="0" err="1" smtClean="0"/>
              <a:t>PbPb</a:t>
            </a:r>
            <a:r>
              <a:rPr lang="it-IT" sz="2000" dirty="0" smtClean="0"/>
              <a:t> </a:t>
            </a:r>
            <a:r>
              <a:rPr lang="it-IT" sz="2000" dirty="0" err="1"/>
              <a:t>7</a:t>
            </a:r>
            <a:r>
              <a:rPr lang="it-IT" sz="2000" dirty="0" smtClean="0"/>
              <a:t> Novembre</a:t>
            </a:r>
          </a:p>
          <a:p>
            <a:pPr>
              <a:buFont typeface="Wingdings" charset="2"/>
              <a:buChar char="ü"/>
            </a:pPr>
            <a:r>
              <a:rPr lang="it-IT" sz="2000" dirty="0" smtClean="0"/>
              <a:t> Primi due articoli sottomessi all’archivio elettonico il 17 Novembre </a:t>
            </a:r>
            <a:r>
              <a:rPr lang="it-IT" sz="2000" dirty="0" err="1" smtClean="0"/>
              <a:t>…</a:t>
            </a:r>
            <a:endParaRPr lang="it-IT" sz="2000" dirty="0"/>
          </a:p>
          <a:p>
            <a:pPr>
              <a:buFont typeface="Wingdings" charset="2"/>
              <a:buChar char="ü"/>
            </a:pPr>
            <a:endParaRPr lang="it-IT" sz="2000" dirty="0" smtClean="0"/>
          </a:p>
          <a:p>
            <a:pPr>
              <a:buFont typeface="Wingdings" charset="2"/>
              <a:buChar char="ü"/>
            </a:pPr>
            <a:r>
              <a:rPr lang="it-IT" sz="2000" dirty="0" smtClean="0"/>
              <a:t> Tutto questo lavoro è stato fatto in 7/8 giorni ( e notti… </a:t>
            </a:r>
            <a:r>
              <a:rPr lang="it-IT" sz="2000" dirty="0" smtClean="0">
                <a:sym typeface="Wingdings"/>
              </a:rPr>
              <a:t>)  + due giorni di approvazione da parte della collaborazione…. </a:t>
            </a:r>
          </a:p>
          <a:p>
            <a:pPr>
              <a:buFont typeface="Wingdings" charset="2"/>
              <a:buChar char="ü"/>
            </a:pPr>
            <a:r>
              <a:rPr lang="it-IT" sz="2000" dirty="0" smtClean="0">
                <a:sym typeface="Wingdings"/>
              </a:rPr>
              <a:t> </a:t>
            </a:r>
            <a:r>
              <a:rPr lang="it-IT" sz="2000" dirty="0">
                <a:sym typeface="Wingdings"/>
              </a:rPr>
              <a:t>D</a:t>
            </a:r>
            <a:r>
              <a:rPr lang="it-IT" sz="2000" dirty="0" smtClean="0">
                <a:sym typeface="Wingdings"/>
              </a:rPr>
              <a:t>ue meeting al giorno (uno la mattina, uno il pomeriggio) per ottimizzare il </a:t>
            </a:r>
            <a:r>
              <a:rPr lang="it-IT" sz="2000" dirty="0" err="1" smtClean="0">
                <a:sym typeface="Wingdings"/>
              </a:rPr>
              <a:t>riprocessamento</a:t>
            </a:r>
            <a:r>
              <a:rPr lang="it-IT" sz="2000" dirty="0" smtClean="0">
                <a:sym typeface="Wingdings"/>
              </a:rPr>
              <a:t> notturno dei dati o delle simulazioni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Valutazione</a:t>
            </a:r>
            <a:r>
              <a:rPr kumimoji="0" lang="it-IT" sz="3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degli </a:t>
            </a:r>
            <a:r>
              <a:rPr kumimoji="0" lang="it-IT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errori…</a:t>
            </a:r>
            <a:r>
              <a:rPr kumimoji="0" lang="it-IT" sz="3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it-IT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tempistica…</a:t>
            </a:r>
            <a:endParaRPr kumimoji="0" lang="it-IT" sz="3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L’</a:t>
            </a:r>
            <a:r>
              <a:rPr lang="it-IT" sz="2000" b="1" dirty="0" smtClean="0"/>
              <a:t>errore statistico </a:t>
            </a:r>
            <a:r>
              <a:rPr lang="it-IT" sz="2000" dirty="0" smtClean="0"/>
              <a:t>associato alla misura si riduce all’aumentare del numero di collisioni analizzate. </a:t>
            </a:r>
          </a:p>
          <a:p>
            <a:endParaRPr lang="it-IT" sz="2000" dirty="0" smtClean="0"/>
          </a:p>
          <a:p>
            <a:r>
              <a:rPr lang="it-IT" sz="2000" dirty="0" smtClean="0"/>
              <a:t>L’</a:t>
            </a:r>
            <a:r>
              <a:rPr lang="it-IT" sz="2000" b="1" dirty="0" smtClean="0"/>
              <a:t>errore sistematico </a:t>
            </a:r>
            <a:r>
              <a:rPr lang="it-IT" sz="2000" dirty="0" smtClean="0"/>
              <a:t>viene studiato, facendo variazioni delle quantità in gioco: </a:t>
            </a:r>
          </a:p>
          <a:p>
            <a:pPr>
              <a:buFontTx/>
              <a:buChar char="-"/>
            </a:pPr>
            <a:r>
              <a:rPr lang="it-IT" sz="2000" dirty="0" smtClean="0"/>
              <a:t> tagli per definire i </a:t>
            </a:r>
            <a:r>
              <a:rPr lang="it-IT" sz="2000" dirty="0" err="1" smtClean="0"/>
              <a:t>tracklets</a:t>
            </a:r>
            <a:r>
              <a:rPr lang="it-IT" sz="2000" dirty="0" smtClean="0"/>
              <a:t>,</a:t>
            </a:r>
          </a:p>
          <a:p>
            <a:pPr>
              <a:buFontTx/>
              <a:buChar char="-"/>
            </a:pPr>
            <a:r>
              <a:rPr lang="it-IT" sz="2000" dirty="0" smtClean="0"/>
              <a:t> misura della centralità, </a:t>
            </a:r>
          </a:p>
          <a:p>
            <a:pPr>
              <a:buFontTx/>
              <a:buChar char="-"/>
            </a:pPr>
            <a:r>
              <a:rPr lang="it-IT" sz="2000" dirty="0" smtClean="0"/>
              <a:t> stima del background dell’acceleratore </a:t>
            </a:r>
            <a:r>
              <a:rPr lang="it-IT" sz="2000" dirty="0" err="1" smtClean="0"/>
              <a:t>…</a:t>
            </a:r>
            <a:endParaRPr lang="it-IT" sz="2000" dirty="0" smtClean="0"/>
          </a:p>
        </p:txBody>
      </p:sp>
      <p:pic>
        <p:nvPicPr>
          <p:cNvPr id="17" name="Immagine 16" descr="j02347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865" y="2660650"/>
            <a:ext cx="1320800" cy="166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5953"/>
            <a:ext cx="1371600" cy="1333176"/>
          </a:xfrm>
          <a:prstGeom prst="rect">
            <a:avLst/>
          </a:prstGeom>
        </p:spPr>
      </p:pic>
      <p:grpSp>
        <p:nvGrpSpPr>
          <p:cNvPr id="2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D. Caffarri   18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pic>
        <p:nvPicPr>
          <p:cNvPr id="9" name="Picture 6" descr="ALICE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6485" y="3809999"/>
            <a:ext cx="2876352" cy="2245205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304801" y="3809999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</a:rPr>
              <a:t>Con il primo </a:t>
            </a:r>
            <a:r>
              <a:rPr lang="it-IT" sz="2400" dirty="0" err="1" smtClean="0">
                <a:solidFill>
                  <a:srgbClr val="0000FF"/>
                </a:solidFill>
              </a:rPr>
              <a:t>run</a:t>
            </a:r>
            <a:r>
              <a:rPr lang="it-IT" sz="2400" dirty="0" smtClean="0">
                <a:solidFill>
                  <a:srgbClr val="0000FF"/>
                </a:solidFill>
              </a:rPr>
              <a:t> di </a:t>
            </a:r>
            <a:r>
              <a:rPr lang="it-IT" sz="2400" dirty="0" err="1" smtClean="0">
                <a:solidFill>
                  <a:srgbClr val="0000FF"/>
                </a:solidFill>
              </a:rPr>
              <a:t>PbPb</a:t>
            </a:r>
            <a:r>
              <a:rPr lang="it-IT" sz="2400" dirty="0" smtClean="0">
                <a:solidFill>
                  <a:srgbClr val="0000FF"/>
                </a:solidFill>
              </a:rPr>
              <a:t> nel 2010 si può veramente dire che </a:t>
            </a:r>
          </a:p>
          <a:p>
            <a:r>
              <a:rPr lang="it-IT" sz="2400" b="1" dirty="0" smtClean="0">
                <a:solidFill>
                  <a:srgbClr val="0000FF"/>
                </a:solidFill>
              </a:rPr>
              <a:t>“ALICE è entrata nel paese delle </a:t>
            </a:r>
            <a:r>
              <a:rPr lang="it-IT" sz="2400" b="1" dirty="0" err="1" smtClean="0">
                <a:solidFill>
                  <a:srgbClr val="0000FF"/>
                </a:solidFill>
              </a:rPr>
              <a:t>meraviglie…</a:t>
            </a:r>
            <a:r>
              <a:rPr lang="it-IT" sz="2400" b="1" dirty="0" smtClean="0">
                <a:solidFill>
                  <a:srgbClr val="0000FF"/>
                </a:solidFill>
              </a:rPr>
              <a:t> e sta scoprendo velocemente quello che c’è dentro” </a:t>
            </a:r>
            <a:endParaRPr lang="it-IT" sz="2400" b="1" dirty="0">
              <a:solidFill>
                <a:srgbClr val="0000FF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381000"/>
            <a:ext cx="8070568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FF"/>
                </a:solidFill>
              </a:rPr>
              <a:t>Back Up SLIDES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6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7" name="CasellaDiTesto 6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8" name="Rettangolo 7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9" name="CasellaDiTesto 8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    D. Caffarri   19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pic>
        <p:nvPicPr>
          <p:cNvPr id="10" name="Immagine 9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265" y="0"/>
            <a:ext cx="133273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400" dirty="0" smtClean="0">
                <a:solidFill>
                  <a:srgbClr val="0000FF"/>
                </a:solidFill>
              </a:rPr>
              <a:t>Io al CERN </a:t>
            </a:r>
            <a:endParaRPr lang="it-IT" sz="3400" dirty="0">
              <a:solidFill>
                <a:srgbClr val="0000FF"/>
              </a:solidFill>
            </a:endParaRPr>
          </a:p>
        </p:txBody>
      </p:sp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661" y="0"/>
            <a:ext cx="1254339" cy="1219200"/>
          </a:xfrm>
          <a:prstGeom prst="rect">
            <a:avLst/>
          </a:prstGeom>
        </p:spPr>
      </p:pic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 D. Caffarri     </a:t>
              </a:r>
              <a:r>
                <a:rPr lang="it-IT" sz="1900" b="1" dirty="0" err="1" smtClean="0">
                  <a:solidFill>
                    <a:schemeClr val="bg1"/>
                  </a:solidFill>
                  <a:latin typeface="Calibri" charset="0"/>
                </a:rPr>
                <a:t>2</a:t>
              </a:r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381000" y="1330404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2200" dirty="0" smtClean="0"/>
              <a:t> Dottorando dell’Università di Padova </a:t>
            </a:r>
          </a:p>
          <a:p>
            <a:pPr>
              <a:buFontTx/>
              <a:buChar char="-"/>
            </a:pPr>
            <a:r>
              <a:rPr lang="it-IT" sz="2200" dirty="0" smtClean="0"/>
              <a:t> Al CERN stabile dal </a:t>
            </a:r>
            <a:r>
              <a:rPr lang="it-IT" sz="2200" dirty="0" err="1" smtClean="0"/>
              <a:t>1</a:t>
            </a:r>
            <a:r>
              <a:rPr lang="it-IT" sz="2200" dirty="0" smtClean="0"/>
              <a:t> Marzo 2010 </a:t>
            </a:r>
          </a:p>
          <a:p>
            <a:pPr>
              <a:buFontTx/>
              <a:buChar char="-"/>
            </a:pPr>
            <a:r>
              <a:rPr lang="it-IT" sz="2200" dirty="0" smtClean="0"/>
              <a:t> Ci rimarrò fino alla fine del 2011</a:t>
            </a:r>
            <a:endParaRPr lang="it-IT" sz="22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81000" y="34290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2000" dirty="0" smtClean="0"/>
              <a:t> Task originario: “guardare” gli eventi</a:t>
            </a:r>
          </a:p>
          <a:p>
            <a:endParaRPr lang="it-IT" sz="2000" dirty="0" smtClean="0"/>
          </a:p>
          <a:p>
            <a:pPr>
              <a:buFontTx/>
              <a:buChar char="-"/>
            </a:pPr>
            <a:r>
              <a:rPr lang="it-IT" sz="2000" dirty="0" smtClean="0"/>
              <a:t> Poi </a:t>
            </a:r>
            <a:r>
              <a:rPr lang="it-IT" sz="2000" dirty="0" err="1" smtClean="0"/>
              <a:t>diventato…</a:t>
            </a:r>
            <a:r>
              <a:rPr lang="it-IT" sz="2000" dirty="0" smtClean="0"/>
              <a:t> analisi e </a:t>
            </a:r>
            <a:r>
              <a:rPr lang="it-IT" sz="2000" dirty="0" err="1" smtClean="0"/>
              <a:t>monitoring</a:t>
            </a:r>
            <a:r>
              <a:rPr lang="it-IT" sz="2000" dirty="0" smtClean="0"/>
              <a:t> della ricostruzione del vertice primario di ALICE.</a:t>
            </a:r>
          </a:p>
        </p:txBody>
      </p:sp>
      <p:pic>
        <p:nvPicPr>
          <p:cNvPr id="19" name="Immagine 18" descr="IMG_03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0" y="24384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400" dirty="0" err="1" smtClean="0">
                <a:solidFill>
                  <a:srgbClr val="0000FF"/>
                </a:solidFill>
              </a:rPr>
              <a:t>Vertex</a:t>
            </a:r>
            <a:r>
              <a:rPr lang="it-IT" sz="3400" dirty="0" smtClean="0">
                <a:solidFill>
                  <a:srgbClr val="0000FF"/>
                </a:solidFill>
              </a:rPr>
              <a:t> Performance: </a:t>
            </a:r>
            <a:r>
              <a:rPr lang="it-IT" sz="3400" dirty="0" err="1" smtClean="0">
                <a:solidFill>
                  <a:srgbClr val="0000FF"/>
                </a:solidFill>
              </a:rPr>
              <a:t>resolution</a:t>
            </a:r>
            <a:endParaRPr lang="it-IT" sz="3400" dirty="0">
              <a:solidFill>
                <a:srgbClr val="0000FF"/>
              </a:solidFill>
            </a:endParaRPr>
          </a:p>
        </p:txBody>
      </p:sp>
      <p:grpSp>
        <p:nvGrpSpPr>
          <p:cNvPr id="4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CasellaDiTesto 4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6" name="Rettangolo 5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7" name="CasellaDiTesto 6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    D. Caffarri   20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pic>
        <p:nvPicPr>
          <p:cNvPr id="12" name="Immagine 11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265" y="0"/>
            <a:ext cx="1332735" cy="1295400"/>
          </a:xfrm>
          <a:prstGeom prst="rect">
            <a:avLst/>
          </a:prstGeom>
        </p:spPr>
      </p:pic>
      <p:pic>
        <p:nvPicPr>
          <p:cNvPr id="13" name="Immagine 12" descr="HeRes_T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4538985" cy="3078162"/>
          </a:xfrm>
          <a:prstGeom prst="rect">
            <a:avLst/>
          </a:prstGeom>
        </p:spPr>
      </p:pic>
      <p:pic>
        <p:nvPicPr>
          <p:cNvPr id="14" name="Immagine 13" descr="VtxSpreadRes_TR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048000"/>
            <a:ext cx="4869051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CasellaDiTesto 4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6" name="Rettangolo 5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7" name="CasellaDiTesto 6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    D. Caffarri   21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pic>
        <p:nvPicPr>
          <p:cNvPr id="12" name="Immagine 11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265" y="0"/>
            <a:ext cx="1332735" cy="1295400"/>
          </a:xfrm>
          <a:prstGeom prst="rect">
            <a:avLst/>
          </a:prstGeom>
        </p:spPr>
      </p:pic>
      <p:sp>
        <p:nvSpPr>
          <p:cNvPr id="9" name="Titolo 9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Vertex</a:t>
            </a: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Performance: </a:t>
            </a:r>
            <a:r>
              <a:rPr kumimoji="0" lang="it-IT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efficiencies</a:t>
            </a:r>
            <a:endParaRPr kumimoji="0" lang="it-IT" sz="3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Immagine 14" descr="SPDZtrklets_eff_dataM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5009" y="990600"/>
            <a:ext cx="4725591" cy="3200400"/>
          </a:xfrm>
          <a:prstGeom prst="rect">
            <a:avLst/>
          </a:prstGeom>
        </p:spPr>
      </p:pic>
      <p:pic>
        <p:nvPicPr>
          <p:cNvPr id="16" name="Immagine 15" descr="TRKtrklets_eff_dataM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038601" y="3429000"/>
            <a:ext cx="5105400" cy="28194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4495800" y="1295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Vertice ricostruito con i primi due </a:t>
            </a:r>
            <a:r>
              <a:rPr lang="it-IT" dirty="0" err="1" smtClean="0"/>
              <a:t>layer</a:t>
            </a:r>
            <a:r>
              <a:rPr lang="it-IT" dirty="0" smtClean="0"/>
              <a:t> di </a:t>
            </a:r>
            <a:r>
              <a:rPr lang="it-IT" dirty="0" err="1" smtClean="0"/>
              <a:t>pixels</a:t>
            </a: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Rosso dati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Blu simulazione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648200" y="31358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Vertice ricostruito con le tracce</a:t>
            </a: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400" dirty="0" err="1" smtClean="0">
                <a:solidFill>
                  <a:srgbClr val="0000FF"/>
                </a:solidFill>
              </a:rPr>
              <a:t>LHC…</a:t>
            </a:r>
            <a:r>
              <a:rPr lang="it-IT" sz="3400" dirty="0" smtClean="0">
                <a:solidFill>
                  <a:srgbClr val="0000FF"/>
                </a:solidFill>
              </a:rPr>
              <a:t> non UN solo acceleratore</a:t>
            </a:r>
            <a:endParaRPr lang="it-IT" sz="3400" dirty="0">
              <a:solidFill>
                <a:srgbClr val="0000FF"/>
              </a:solidFill>
            </a:endParaRPr>
          </a:p>
        </p:txBody>
      </p:sp>
      <p:grpSp>
        <p:nvGrpSpPr>
          <p:cNvPr id="2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CasellaDiTesto 4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6" name="Rettangolo 5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7" name="CasellaDiTesto 6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    D. Caffarri   22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pic>
        <p:nvPicPr>
          <p:cNvPr id="12" name="Immagine 11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265" y="0"/>
            <a:ext cx="1332735" cy="12954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6096000" cy="5511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400" dirty="0" smtClean="0">
                <a:solidFill>
                  <a:srgbClr val="0000FF"/>
                </a:solidFill>
              </a:rPr>
              <a:t>Soppressione di particelle cariche in </a:t>
            </a:r>
            <a:br>
              <a:rPr lang="it-IT" sz="3400" dirty="0" smtClean="0">
                <a:solidFill>
                  <a:srgbClr val="0000FF"/>
                </a:solidFill>
              </a:rPr>
            </a:br>
            <a:r>
              <a:rPr lang="it-IT" sz="3400" dirty="0" smtClean="0">
                <a:solidFill>
                  <a:srgbClr val="0000FF"/>
                </a:solidFill>
              </a:rPr>
              <a:t>collisioni centrali </a:t>
            </a:r>
            <a:endParaRPr lang="it-IT" sz="3400" dirty="0">
              <a:solidFill>
                <a:srgbClr val="0000FF"/>
              </a:solidFill>
            </a:endParaRPr>
          </a:p>
        </p:txBody>
      </p:sp>
      <p:grpSp>
        <p:nvGrpSpPr>
          <p:cNvPr id="2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CasellaDiTesto 4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6" name="Rettangolo 5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7" name="CasellaDiTesto 6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    D. Caffarri   23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pic>
        <p:nvPicPr>
          <p:cNvPr id="12" name="Immagine 11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265" y="0"/>
            <a:ext cx="1332735" cy="12954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057400"/>
            <a:ext cx="4191000" cy="425148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313024"/>
            <a:ext cx="4035035" cy="4011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" y="1417638"/>
            <a:ext cx="53086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400" dirty="0" err="1" smtClean="0">
                <a:solidFill>
                  <a:srgbClr val="0000FF"/>
                </a:solidFill>
              </a:rPr>
              <a:t>Outline</a:t>
            </a:r>
            <a:endParaRPr lang="it-IT" sz="3400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417639"/>
            <a:ext cx="6477000" cy="5635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200" dirty="0" smtClean="0"/>
              <a:t>- Prime collisioni Pb-Pb a LHC a √s = 2.76 × 10</a:t>
            </a:r>
            <a:r>
              <a:rPr lang="it-IT" sz="2200" baseline="30000" dirty="0" smtClean="0"/>
              <a:t>12</a:t>
            </a:r>
            <a:r>
              <a:rPr lang="it-IT" sz="2200" dirty="0" smtClean="0"/>
              <a:t> eV/NN.</a:t>
            </a:r>
          </a:p>
          <a:p>
            <a:pPr>
              <a:buNone/>
            </a:pPr>
            <a:r>
              <a:rPr lang="it-IT" sz="2200" dirty="0" smtClean="0"/>
              <a:t>  </a:t>
            </a:r>
          </a:p>
          <a:p>
            <a:pPr>
              <a:buNone/>
            </a:pPr>
            <a:endParaRPr lang="it-IT" sz="2200" dirty="0" smtClean="0"/>
          </a:p>
          <a:p>
            <a:pPr>
              <a:buNone/>
            </a:pPr>
            <a:r>
              <a:rPr lang="it-IT" sz="2200" dirty="0" smtClean="0">
                <a:sym typeface="Wingdings"/>
              </a:rPr>
              <a:t> </a:t>
            </a:r>
            <a:r>
              <a:rPr lang="it-IT" sz="2200" dirty="0" smtClean="0"/>
              <a:t> </a:t>
            </a:r>
          </a:p>
        </p:txBody>
      </p:sp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661" y="0"/>
            <a:ext cx="1254339" cy="1219200"/>
          </a:xfrm>
          <a:prstGeom prst="rect">
            <a:avLst/>
          </a:prstGeom>
        </p:spPr>
      </p:pic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D. Caffarri     </a:t>
              </a:r>
              <a:r>
                <a:rPr lang="it-IT" sz="1900" b="1" dirty="0" err="1" smtClean="0">
                  <a:solidFill>
                    <a:schemeClr val="bg1"/>
                  </a:solidFill>
                  <a:latin typeface="Calibri" charset="0"/>
                </a:rPr>
                <a:t>3</a:t>
              </a:r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189844"/>
            <a:ext cx="1981200" cy="194060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04800" y="22860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2200" dirty="0" smtClean="0"/>
              <a:t> Ricostruzione del punto dell’interazione: </a:t>
            </a:r>
          </a:p>
          <a:p>
            <a:r>
              <a:rPr lang="it-IT" sz="2200" dirty="0" smtClean="0"/>
              <a:t>   il punto dove tutto ha inizio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089060" y="3352800"/>
            <a:ext cx="5826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2200" dirty="0" smtClean="0"/>
              <a:t> Prima misura di ALICE: il numero di particelle</a:t>
            </a:r>
          </a:p>
          <a:p>
            <a:r>
              <a:rPr lang="it-IT" sz="2200" dirty="0" smtClean="0"/>
              <a:t>  prodotte nelle collisioni più centrali. </a:t>
            </a:r>
          </a:p>
          <a:p>
            <a:endParaRPr lang="it-IT" sz="2200" dirty="0"/>
          </a:p>
        </p:txBody>
      </p:sp>
      <p:pic>
        <p:nvPicPr>
          <p:cNvPr id="12" name="Immagine 11" descr="beamSpo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55441"/>
            <a:ext cx="2514600" cy="239292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056351"/>
            <a:ext cx="3520187" cy="2373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400" dirty="0" smtClean="0">
                <a:solidFill>
                  <a:srgbClr val="0000FF"/>
                </a:solidFill>
              </a:rPr>
              <a:t>LHC nell’ultimo anno e mezzo</a:t>
            </a:r>
            <a:endParaRPr lang="it-IT" sz="3400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00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ü"/>
            </a:pPr>
            <a:r>
              <a:rPr lang="it-IT" sz="2800" dirty="0" smtClean="0"/>
              <a:t> 23 novembre 2009: </a:t>
            </a:r>
          </a:p>
          <a:p>
            <a:pPr>
              <a:buNone/>
            </a:pPr>
            <a:r>
              <a:rPr lang="it-IT" sz="2800" dirty="0" smtClean="0"/>
              <a:t>prime collisioni p-p a √s = 0.9 × 10</a:t>
            </a:r>
            <a:r>
              <a:rPr lang="it-IT" sz="2800" baseline="30000" dirty="0" smtClean="0"/>
              <a:t>12</a:t>
            </a:r>
            <a:r>
              <a:rPr lang="it-IT" sz="2800" dirty="0" smtClean="0"/>
              <a:t> eV</a:t>
            </a:r>
          </a:p>
          <a:p>
            <a:pPr>
              <a:buFont typeface="Wingdings" charset="2"/>
              <a:buChar char="ü"/>
            </a:pPr>
            <a:r>
              <a:rPr lang="it-IT" sz="2800" dirty="0" smtClean="0"/>
              <a:t> 30 marzo 2010:</a:t>
            </a:r>
          </a:p>
          <a:p>
            <a:pPr>
              <a:buNone/>
            </a:pPr>
            <a:r>
              <a:rPr lang="it-IT" sz="2800" dirty="0" smtClean="0"/>
              <a:t>prime collisioni p-p a √s = 7 × 10</a:t>
            </a:r>
            <a:r>
              <a:rPr lang="it-IT" sz="2800" baseline="30000" dirty="0" smtClean="0"/>
              <a:t>12</a:t>
            </a:r>
            <a:r>
              <a:rPr lang="it-IT" sz="2800" dirty="0" smtClean="0"/>
              <a:t> eV</a:t>
            </a:r>
          </a:p>
          <a:p>
            <a:pPr>
              <a:buNone/>
            </a:pPr>
            <a:endParaRPr lang="it-IT" sz="3027" dirty="0"/>
          </a:p>
          <a:p>
            <a:pPr>
              <a:buFont typeface="Wingdings" charset="2"/>
              <a:buChar char="ü"/>
            </a:pPr>
            <a:r>
              <a:rPr lang="it-IT" sz="3027" dirty="0" smtClean="0"/>
              <a:t> </a:t>
            </a:r>
            <a:r>
              <a:rPr lang="it-IT" sz="3355" b="1" dirty="0" err="1" smtClean="0"/>
              <a:t>4</a:t>
            </a:r>
            <a:r>
              <a:rPr lang="it-IT" sz="3355" b="1" dirty="0" smtClean="0"/>
              <a:t> Novembre 2010: </a:t>
            </a:r>
          </a:p>
          <a:p>
            <a:pPr>
              <a:buNone/>
            </a:pPr>
            <a:r>
              <a:rPr lang="it-IT" sz="3355" dirty="0" smtClean="0"/>
              <a:t>Primi fasci di </a:t>
            </a:r>
            <a:r>
              <a:rPr lang="it-IT" sz="3355" dirty="0" err="1" smtClean="0"/>
              <a:t>Pb-Pb</a:t>
            </a:r>
            <a:r>
              <a:rPr lang="it-IT" sz="3355" dirty="0" smtClean="0"/>
              <a:t> circolanti in LHC</a:t>
            </a:r>
          </a:p>
          <a:p>
            <a:pPr>
              <a:buFont typeface="Wingdings" charset="2"/>
              <a:buChar char="ü"/>
            </a:pPr>
            <a:r>
              <a:rPr lang="it-IT" sz="3355" b="1" dirty="0" err="1" smtClean="0"/>
              <a:t>7</a:t>
            </a:r>
            <a:r>
              <a:rPr lang="it-IT" sz="3355" b="1" dirty="0" smtClean="0"/>
              <a:t> Novembre 2010:</a:t>
            </a:r>
          </a:p>
          <a:p>
            <a:pPr>
              <a:buNone/>
            </a:pPr>
            <a:r>
              <a:rPr lang="it-IT" sz="3355" dirty="0" smtClean="0"/>
              <a:t>Prime collisioni Pb-Pb ma con fasci non stabili a √s = 2.76 × 10</a:t>
            </a:r>
            <a:r>
              <a:rPr lang="it-IT" sz="3355" baseline="30000" dirty="0" smtClean="0"/>
              <a:t>12</a:t>
            </a:r>
            <a:r>
              <a:rPr lang="it-IT" sz="3355" dirty="0" smtClean="0"/>
              <a:t> eV per coppia di nucleoni</a:t>
            </a:r>
          </a:p>
          <a:p>
            <a:pPr>
              <a:buFont typeface="Wingdings" charset="2"/>
              <a:buChar char="ü"/>
            </a:pPr>
            <a:r>
              <a:rPr lang="it-IT" sz="3355" b="1" dirty="0" err="1" smtClean="0"/>
              <a:t>8</a:t>
            </a:r>
            <a:r>
              <a:rPr lang="it-IT" sz="3355" b="1" dirty="0" smtClean="0"/>
              <a:t> Novembre 2010: </a:t>
            </a:r>
          </a:p>
          <a:p>
            <a:pPr>
              <a:buNone/>
            </a:pPr>
            <a:r>
              <a:rPr lang="it-IT" sz="3355" dirty="0" smtClean="0"/>
              <a:t>Prime collisioni con fasci stabili a √s = 2.76 × 10</a:t>
            </a:r>
            <a:r>
              <a:rPr lang="it-IT" sz="3355" baseline="30000" dirty="0" smtClean="0"/>
              <a:t>12</a:t>
            </a:r>
            <a:r>
              <a:rPr lang="it-IT" sz="3355" dirty="0" smtClean="0"/>
              <a:t> eV per coppia di nucleoni</a:t>
            </a:r>
          </a:p>
          <a:p>
            <a:pPr>
              <a:buNone/>
            </a:pPr>
            <a:endParaRPr lang="it-IT" sz="2800" dirty="0"/>
          </a:p>
          <a:p>
            <a:pPr>
              <a:buNone/>
            </a:pPr>
            <a:endParaRPr lang="it-IT" sz="2800" dirty="0"/>
          </a:p>
        </p:txBody>
      </p:sp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265" y="0"/>
            <a:ext cx="1332735" cy="1295400"/>
          </a:xfrm>
          <a:prstGeom prst="rect">
            <a:avLst/>
          </a:prstGeom>
        </p:spPr>
      </p:pic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 D. Caffarri    </a:t>
              </a:r>
              <a:r>
                <a:rPr lang="it-IT" sz="1900" b="1" dirty="0" err="1">
                  <a:solidFill>
                    <a:schemeClr val="bg1"/>
                  </a:solidFill>
                  <a:latin typeface="Calibri" charset="0"/>
                </a:rPr>
                <a:t>4</a:t>
              </a:r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143000"/>
            <a:ext cx="2895600" cy="283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660" y="0"/>
            <a:ext cx="1254340" cy="1219200"/>
          </a:xfrm>
          <a:prstGeom prst="rect">
            <a:avLst/>
          </a:prstGeom>
        </p:spPr>
      </p:pic>
      <p:grpSp>
        <p:nvGrpSpPr>
          <p:cNvPr id="2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 D. Caffarri    </a:t>
              </a:r>
              <a:r>
                <a:rPr lang="it-IT" sz="1900" b="1" dirty="0" err="1">
                  <a:solidFill>
                    <a:schemeClr val="bg1"/>
                  </a:solidFill>
                  <a:latin typeface="Calibri" charset="0"/>
                </a:rPr>
                <a:t>5</a:t>
              </a:r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Aspettando</a:t>
            </a:r>
            <a:r>
              <a:rPr kumimoji="0" lang="it-IT" sz="3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 prime </a:t>
            </a:r>
            <a:r>
              <a:rPr kumimoji="0" lang="it-IT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collisioni…</a:t>
            </a:r>
            <a:endParaRPr kumimoji="0" lang="it-IT" sz="3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magine 10" descr="IMG_1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3454400" cy="2590800"/>
          </a:xfrm>
          <a:prstGeom prst="rect">
            <a:avLst/>
          </a:prstGeom>
        </p:spPr>
      </p:pic>
      <p:pic>
        <p:nvPicPr>
          <p:cNvPr id="15" name="Immagine 14" descr="IMG_17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897" y="1066800"/>
            <a:ext cx="3043103" cy="4057471"/>
          </a:xfrm>
          <a:prstGeom prst="rect">
            <a:avLst/>
          </a:prstGeom>
        </p:spPr>
      </p:pic>
      <p:pic>
        <p:nvPicPr>
          <p:cNvPr id="16" name="Immagine 15" descr="CIMG15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893582"/>
            <a:ext cx="3733800" cy="280035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5867400" y="51242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lunga attesa inizia verso le </a:t>
            </a:r>
          </a:p>
          <a:p>
            <a:r>
              <a:rPr lang="it-IT" dirty="0" smtClean="0"/>
              <a:t>16 del </a:t>
            </a:r>
            <a:r>
              <a:rPr lang="it-IT" dirty="0" err="1" smtClean="0"/>
              <a:t>6</a:t>
            </a:r>
            <a:r>
              <a:rPr lang="it-IT" dirty="0" smtClean="0"/>
              <a:t>/11… </a:t>
            </a:r>
          </a:p>
          <a:p>
            <a:r>
              <a:rPr lang="it-IT" dirty="0" smtClean="0"/>
              <a:t>Solo gli </a:t>
            </a:r>
            <a:r>
              <a:rPr lang="it-IT" dirty="0" err="1" smtClean="0"/>
              <a:t>shifters</a:t>
            </a:r>
            <a:r>
              <a:rPr lang="it-IT" dirty="0" smtClean="0"/>
              <a:t> nella ALICE </a:t>
            </a:r>
            <a:r>
              <a:rPr lang="it-IT" dirty="0" err="1" smtClean="0"/>
              <a:t>Control</a:t>
            </a:r>
            <a:r>
              <a:rPr lang="it-IT" dirty="0" smtClean="0"/>
              <a:t> </a:t>
            </a:r>
            <a:r>
              <a:rPr lang="it-IT" dirty="0" err="1" smtClean="0"/>
              <a:t>Room</a:t>
            </a:r>
            <a:r>
              <a:rPr lang="it-IT" dirty="0" smtClean="0"/>
              <a:t> (ACR)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660" y="0"/>
            <a:ext cx="1254340" cy="1219200"/>
          </a:xfrm>
          <a:prstGeom prst="rect">
            <a:avLst/>
          </a:prstGeom>
        </p:spPr>
      </p:pic>
      <p:grpSp>
        <p:nvGrpSpPr>
          <p:cNvPr id="2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 D. Caffarri    </a:t>
              </a:r>
              <a:r>
                <a:rPr lang="it-IT" sz="1900" b="1" dirty="0" err="1" smtClean="0">
                  <a:solidFill>
                    <a:schemeClr val="bg1"/>
                  </a:solidFill>
                  <a:latin typeface="Calibri" charset="0"/>
                </a:rPr>
                <a:t>6</a:t>
              </a:r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9" name="Titolo 1"/>
          <p:cNvSpPr txBox="1">
            <a:spLocks/>
          </p:cNvSpPr>
          <p:nvPr/>
        </p:nvSpPr>
        <p:spPr>
          <a:xfrm>
            <a:off x="3048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Finalmente</a:t>
            </a:r>
            <a:r>
              <a:rPr kumimoji="0" lang="it-IT" sz="3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il </a:t>
            </a:r>
            <a:r>
              <a:rPr kumimoji="0" lang="it-IT" sz="3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fill</a:t>
            </a:r>
            <a:r>
              <a:rPr kumimoji="0" lang="it-IT" sz="3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34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per le </a:t>
            </a:r>
            <a:r>
              <a:rPr kumimoji="0" lang="it-IT" sz="3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collisioni?  </a:t>
            </a:r>
            <a:endParaRPr kumimoji="0" lang="it-IT" sz="3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Immagine 11" descr="IMG_18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04900"/>
            <a:ext cx="4114800" cy="3086100"/>
          </a:xfrm>
          <a:prstGeom prst="rect">
            <a:avLst/>
          </a:prstGeom>
        </p:spPr>
      </p:pic>
      <p:pic>
        <p:nvPicPr>
          <p:cNvPr id="14" name="Immagine 13" descr="IMG_17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552700"/>
            <a:ext cx="5029200" cy="37719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267200" y="121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ACR inizia a </a:t>
            </a:r>
            <a:r>
              <a:rPr lang="it-IT" dirty="0" err="1" smtClean="0"/>
              <a:t>riempirsi…</a:t>
            </a:r>
            <a:r>
              <a:rPr lang="it-IT" dirty="0" smtClean="0"/>
              <a:t>  </a:t>
            </a:r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4456960" y="1611868"/>
            <a:ext cx="4458440" cy="4026932"/>
            <a:chOff x="4648200" y="1688068"/>
            <a:chExt cx="4458440" cy="4026932"/>
          </a:xfrm>
        </p:grpSpPr>
        <p:sp>
          <p:nvSpPr>
            <p:cNvPr id="15" name="Ovale 14"/>
            <p:cNvSpPr/>
            <p:nvPr/>
          </p:nvSpPr>
          <p:spPr>
            <a:xfrm>
              <a:off x="7661060" y="3810000"/>
              <a:ext cx="457200" cy="6858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7" name="Connettore 2 16"/>
            <p:cNvCxnSpPr/>
            <p:nvPr/>
          </p:nvCxnSpPr>
          <p:spPr>
            <a:xfrm rot="5400000" flipH="1" flipV="1">
              <a:off x="7013360" y="2933700"/>
              <a:ext cx="1752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7624440" y="1688068"/>
              <a:ext cx="148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Accelerazione</a:t>
              </a:r>
              <a:endParaRPr lang="it-IT" dirty="0"/>
            </a:p>
          </p:txBody>
        </p:sp>
        <p:sp>
          <p:nvSpPr>
            <p:cNvPr id="19" name="Ovale 18"/>
            <p:cNvSpPr/>
            <p:nvPr/>
          </p:nvSpPr>
          <p:spPr>
            <a:xfrm>
              <a:off x="5791200" y="3848100"/>
              <a:ext cx="1334240" cy="7239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0" name="Connettore 2 19"/>
            <p:cNvCxnSpPr/>
            <p:nvPr/>
          </p:nvCxnSpPr>
          <p:spPr>
            <a:xfrm rot="16200000" flipV="1">
              <a:off x="4838700" y="2857500"/>
              <a:ext cx="16002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sellaDiTesto 23"/>
            <p:cNvSpPr txBox="1"/>
            <p:nvPr/>
          </p:nvSpPr>
          <p:spPr>
            <a:xfrm>
              <a:off x="4648200" y="1992867"/>
              <a:ext cx="2172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Iniezione precedente</a:t>
              </a:r>
              <a:endParaRPr lang="it-IT" dirty="0"/>
            </a:p>
          </p:txBody>
        </p:sp>
        <p:sp>
          <p:nvSpPr>
            <p:cNvPr id="25" name="Ovale 24"/>
            <p:cNvSpPr/>
            <p:nvPr/>
          </p:nvSpPr>
          <p:spPr>
            <a:xfrm>
              <a:off x="5334000" y="5334000"/>
              <a:ext cx="990600" cy="381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304800" y="44196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Dottorandi, assegnisti, ricercatori da tutte le parti del </a:t>
            </a:r>
            <a:r>
              <a:rPr lang="it-IT" dirty="0" err="1" smtClean="0"/>
              <a:t>mondo…</a:t>
            </a:r>
            <a:r>
              <a:rPr lang="it-IT" dirty="0" smtClean="0"/>
              <a:t> oltre agli </a:t>
            </a:r>
            <a:r>
              <a:rPr lang="it-IT" dirty="0" err="1" smtClean="0"/>
              <a:t>shifters</a:t>
            </a:r>
            <a:r>
              <a:rPr lang="it-IT" dirty="0" smtClean="0"/>
              <a:t>, che devono monitorare i detector e controllare che la presa dati funzioni </a:t>
            </a:r>
            <a:r>
              <a:rPr lang="it-IT" dirty="0" err="1" smtClean="0"/>
              <a:t>correttamente…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0"/>
            <a:ext cx="1371600" cy="1333176"/>
          </a:xfrm>
          <a:prstGeom prst="rect">
            <a:avLst/>
          </a:prstGeom>
        </p:spPr>
      </p:pic>
      <p:grpSp>
        <p:nvGrpSpPr>
          <p:cNvPr id="2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  D. Caffarri    </a:t>
              </a:r>
              <a:r>
                <a:rPr lang="it-IT" sz="1900" b="1" dirty="0" err="1">
                  <a:solidFill>
                    <a:schemeClr val="bg1"/>
                  </a:solidFill>
                  <a:latin typeface="Calibri" charset="0"/>
                </a:rPr>
                <a:t>7</a:t>
              </a:r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9" name="Titolo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Prime</a:t>
            </a:r>
            <a:r>
              <a:rPr kumimoji="0" lang="it-IT" sz="3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collisioni</a:t>
            </a: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Pb-Pb</a:t>
            </a: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34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in ALICE (I)</a:t>
            </a:r>
            <a:endParaRPr kumimoji="0" lang="it-IT" sz="3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00800" y="1828800"/>
            <a:ext cx="251460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7</a:t>
            </a:r>
            <a:r>
              <a:rPr lang="it-IT" sz="2200" dirty="0" smtClean="0"/>
              <a:t> Novembre ore 1.30 </a:t>
            </a:r>
            <a:r>
              <a:rPr lang="it-IT" sz="2200" dirty="0" err="1" smtClean="0"/>
              <a:t>am</a:t>
            </a:r>
            <a:endParaRPr lang="it-IT" sz="2200" dirty="0" smtClean="0"/>
          </a:p>
          <a:p>
            <a:r>
              <a:rPr lang="it-IT" sz="2200" dirty="0" smtClean="0"/>
              <a:t>Collisioni senza fasci stabili:  </a:t>
            </a:r>
          </a:p>
          <a:p>
            <a:r>
              <a:rPr lang="it-IT" sz="2200" dirty="0" smtClean="0"/>
              <a:t>solo la parte più centrale di ALICE accesa, il tracciatore al silicio.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47800"/>
            <a:ext cx="629412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265" y="0"/>
            <a:ext cx="1332735" cy="1295400"/>
          </a:xfrm>
          <a:prstGeom prst="rect">
            <a:avLst/>
          </a:prstGeom>
        </p:spPr>
      </p:pic>
      <p:grpSp>
        <p:nvGrpSpPr>
          <p:cNvPr id="2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 D. Caffarri    </a:t>
              </a:r>
              <a:r>
                <a:rPr lang="it-IT" sz="1900" b="1" dirty="0" err="1">
                  <a:solidFill>
                    <a:schemeClr val="bg1"/>
                  </a:solidFill>
                  <a:latin typeface="Calibri" charset="0"/>
                </a:rPr>
                <a:t>8</a:t>
              </a:r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pic>
        <p:nvPicPr>
          <p:cNvPr id="9" name="Immagine 8" descr="experiment_alice_visuals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6265"/>
            <a:ext cx="9144000" cy="4105469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Prime</a:t>
            </a:r>
            <a:r>
              <a:rPr kumimoji="0" lang="it-IT" sz="3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collisioni</a:t>
            </a: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Pb-Pb</a:t>
            </a: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34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in ALICE (II)</a:t>
            </a:r>
            <a:endParaRPr kumimoji="0" lang="it-IT" sz="3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2400" y="55626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smtClean="0"/>
              <a:t>8 Novembre 2010 ore 11.00 circa, prime collisioni con fasci stabili </a:t>
            </a:r>
            <a:r>
              <a:rPr lang="it-IT" sz="2100" dirty="0" smtClean="0">
                <a:sym typeface="Wingdings"/>
              </a:rPr>
              <a:t> ALICE completamente acceso</a:t>
            </a:r>
            <a:endParaRPr lang="it-IT" sz="21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" y="1371600"/>
            <a:ext cx="5328002" cy="4105469"/>
          </a:xfrm>
          <a:prstGeom prst="rect">
            <a:avLst/>
          </a:prstGeom>
        </p:spPr>
      </p:pic>
      <p:pic>
        <p:nvPicPr>
          <p:cNvPr id="14" name="Immagine 1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4" y="4495800"/>
            <a:ext cx="1097546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lic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661" y="0"/>
            <a:ext cx="1254339" cy="1219200"/>
          </a:xfrm>
          <a:prstGeom prst="rect">
            <a:avLst/>
          </a:prstGeom>
        </p:spPr>
      </p:pic>
      <p:grpSp>
        <p:nvGrpSpPr>
          <p:cNvPr id="2" name="Gruppo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>
              <a:off x="304800" y="6324600"/>
              <a:ext cx="883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Calibri" charset="0"/>
                </a:rPr>
                <a:t>Padova, 09/11/09            Corso di dottorato XXIV ciclo           Davide Caffarri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40000" dist="23000" dir="5400000" rotWithShape="0">
                <a:srgbClr val="0000FF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152400" y="6412468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Padova, 02/02/11                ALICE entra nel paese delle meraviglie            D. Caffarri     </a:t>
              </a:r>
              <a:r>
                <a:rPr lang="it-IT" sz="1900" b="1" dirty="0" err="1" smtClean="0">
                  <a:solidFill>
                    <a:schemeClr val="bg1"/>
                  </a:solidFill>
                  <a:latin typeface="Calibri" charset="0"/>
                </a:rPr>
                <a:t>9</a:t>
              </a:r>
              <a:r>
                <a:rPr lang="it-IT" sz="1900" b="1" dirty="0" smtClean="0">
                  <a:solidFill>
                    <a:schemeClr val="bg1"/>
                  </a:solidFill>
                  <a:latin typeface="Calibri" charset="0"/>
                </a:rPr>
                <a:t>  </a:t>
              </a:r>
              <a:endParaRPr lang="it-IT" sz="19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10" name="Titolo 1"/>
          <p:cNvSpPr txBox="1">
            <a:spLocks/>
          </p:cNvSpPr>
          <p:nvPr/>
        </p:nvSpPr>
        <p:spPr>
          <a:xfrm>
            <a:off x="3810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4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Differenze collisioni </a:t>
            </a:r>
            <a:r>
              <a:rPr lang="it-IT" sz="340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pp</a:t>
            </a:r>
            <a:r>
              <a:rPr lang="it-IT" sz="34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it-IT" sz="340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PbPb</a:t>
            </a:r>
            <a:r>
              <a:rPr lang="it-IT" sz="34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kumimoji="0" lang="it-IT" sz="3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04800" y="4495800"/>
            <a:ext cx="609355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dirty="0" smtClean="0"/>
              <a:t> </a:t>
            </a:r>
            <a:r>
              <a:rPr lang="it-IT" b="1" dirty="0" smtClean="0"/>
              <a:t>Numero di particelle cariche prodotte</a:t>
            </a:r>
            <a:r>
              <a:rPr lang="it-IT" dirty="0" smtClean="0"/>
              <a:t> </a:t>
            </a:r>
            <a:r>
              <a:rPr lang="it-IT" dirty="0" smtClean="0">
                <a:sym typeface="Wingdings"/>
              </a:rPr>
              <a:t> </a:t>
            </a:r>
            <a:r>
              <a:rPr lang="it-IT" dirty="0" smtClean="0"/>
              <a:t> molteplicità</a:t>
            </a:r>
          </a:p>
          <a:p>
            <a:r>
              <a:rPr lang="it-IT" dirty="0" smtClean="0"/>
              <a:t>Il numero di particelle cariche prodotte in collisioni tra ioni </a:t>
            </a:r>
            <a:r>
              <a:rPr lang="it-IT" dirty="0" err="1" smtClean="0"/>
              <a:t>Pb</a:t>
            </a:r>
            <a:r>
              <a:rPr lang="it-IT" dirty="0" smtClean="0"/>
              <a:t> è molto maggiore rispetto a quello delle collisioni tra protoni. </a:t>
            </a:r>
          </a:p>
          <a:p>
            <a:endParaRPr lang="it-IT" dirty="0" smtClean="0"/>
          </a:p>
          <a:p>
            <a:r>
              <a:rPr lang="it-IT" dirty="0" smtClean="0"/>
              <a:t>dN</a:t>
            </a:r>
            <a:r>
              <a:rPr lang="it-IT" baseline="-25000" dirty="0" smtClean="0"/>
              <a:t>ch</a:t>
            </a:r>
            <a:r>
              <a:rPr lang="it-IT" dirty="0" smtClean="0"/>
              <a:t>/dη (pp √s = 7 TeV ) ~ 6    </a:t>
            </a:r>
          </a:p>
          <a:p>
            <a:r>
              <a:rPr lang="it-IT" dirty="0" smtClean="0"/>
              <a:t>dN</a:t>
            </a:r>
            <a:r>
              <a:rPr lang="it-IT" baseline="-25000" dirty="0" smtClean="0"/>
              <a:t>ch</a:t>
            </a:r>
            <a:r>
              <a:rPr lang="it-IT" dirty="0" smtClean="0"/>
              <a:t>/dη (PbPb √s = 2.76 TeV/NN ) ~ 1600   </a:t>
            </a:r>
            <a:r>
              <a:rPr lang="it-IT" dirty="0" smtClean="0">
                <a:sym typeface="Wingdings"/>
              </a:rPr>
              <a:t> 1600/208 ~ 7.6 </a:t>
            </a:r>
            <a:endParaRPr lang="it-IT" dirty="0" smtClean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552" y="4175929"/>
            <a:ext cx="2136048" cy="1843871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81000" y="1219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dirty="0" smtClean="0"/>
              <a:t> </a:t>
            </a:r>
            <a:r>
              <a:rPr lang="it-IT" b="1" dirty="0" smtClean="0"/>
              <a:t>Tipologia delle particelle che collidono</a:t>
            </a:r>
            <a:r>
              <a:rPr lang="it-IT" dirty="0" smtClean="0"/>
              <a:t>.</a:t>
            </a:r>
          </a:p>
          <a:p>
            <a:r>
              <a:rPr lang="it-IT" dirty="0" smtClean="0"/>
              <a:t>I nuclei di </a:t>
            </a:r>
            <a:r>
              <a:rPr lang="it-IT" dirty="0" err="1" smtClean="0"/>
              <a:t>Pb</a:t>
            </a:r>
            <a:r>
              <a:rPr lang="it-IT" dirty="0" smtClean="0"/>
              <a:t> sono formati da 208 nucleoni che per effetto della contrazione di </a:t>
            </a:r>
            <a:r>
              <a:rPr lang="it-IT" dirty="0" err="1" smtClean="0"/>
              <a:t>Lorentz</a:t>
            </a:r>
            <a:r>
              <a:rPr lang="it-IT" dirty="0" smtClean="0"/>
              <a:t> noi li vediamo come “dischi”.    </a:t>
            </a:r>
            <a:endParaRPr lang="it-IT" dirty="0"/>
          </a:p>
        </p:txBody>
      </p:sp>
      <p:pic>
        <p:nvPicPr>
          <p:cNvPr id="17" name="Immagine 16" descr="au10p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048" y="2123090"/>
            <a:ext cx="2514600" cy="1915510"/>
          </a:xfrm>
          <a:prstGeom prst="rect">
            <a:avLst/>
          </a:prstGeom>
        </p:spPr>
      </p:pic>
      <p:pic>
        <p:nvPicPr>
          <p:cNvPr id="18" name="Immagine 17" descr="au10p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2136934"/>
            <a:ext cx="2514600" cy="1901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5407</TotalTime>
  <Words>1803</Words>
  <Application>Microsoft PowerPoint per Mac</Application>
  <PresentationFormat>Presentazione su schermo (4:3)</PresentationFormat>
  <Paragraphs>177</Paragraphs>
  <Slides>23</Slides>
  <Notes>1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ALICE entra nel paese delle meraviglie. Prime collisioni a LHC viste da un dottorando</vt:lpstr>
      <vt:lpstr>Io al CERN </vt:lpstr>
      <vt:lpstr>Outline</vt:lpstr>
      <vt:lpstr>LHC nell’ultimo anno e mezzo</vt:lpstr>
      <vt:lpstr>Diapositiva 5</vt:lpstr>
      <vt:lpstr>Diapositiva 6</vt:lpstr>
      <vt:lpstr>Diapositiva 7</vt:lpstr>
      <vt:lpstr>Diapositiva 8</vt:lpstr>
      <vt:lpstr>Diapositiva 9</vt:lpstr>
      <vt:lpstr>Centralità</vt:lpstr>
      <vt:lpstr>Dalle collisioni ad una misura…</vt:lpstr>
      <vt:lpstr>Dalla presa dati all’analisi… </vt:lpstr>
      <vt:lpstr>Diapositiva 13</vt:lpstr>
      <vt:lpstr>Misura della “regione” di interazione</vt:lpstr>
      <vt:lpstr>Regione di interazione.</vt:lpstr>
      <vt:lpstr>Quante particelle vengono prodotte nelle collisioni centrali?</vt:lpstr>
      <vt:lpstr>Diapositiva 17</vt:lpstr>
      <vt:lpstr>Diapositiva 18</vt:lpstr>
      <vt:lpstr>Back Up SLIDES</vt:lpstr>
      <vt:lpstr>Vertex Performance: resolution</vt:lpstr>
      <vt:lpstr>Diapositiva 21</vt:lpstr>
      <vt:lpstr>LHC… non UN solo acceleratore</vt:lpstr>
      <vt:lpstr>Soppressione di particelle cariche in  collisioni centrali </vt:lpstr>
    </vt:vector>
  </TitlesOfParts>
  <Company>INFN - Università di Bologna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 entra nel paese delle meraviglie. Prime collisioni a LHC viste da un dottorando</dc:title>
  <dc:creator>Davide Caffarri</dc:creator>
  <cp:lastModifiedBy>Davide Caffarri</cp:lastModifiedBy>
  <cp:revision>19</cp:revision>
  <dcterms:created xsi:type="dcterms:W3CDTF">2011-02-02T15:06:24Z</dcterms:created>
  <dcterms:modified xsi:type="dcterms:W3CDTF">2011-02-02T15:07:04Z</dcterms:modified>
</cp:coreProperties>
</file>