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media1.mp4" ContentType="video/unknown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A9A9A9"/>
              </a:solidFill>
              <a:prstDash val="solid"/>
              <a:miter lim="400000"/>
            </a:ln>
          </a:right>
          <a:top>
            <a:ln w="3175" cap="flat">
              <a:solidFill>
                <a:srgbClr val="A9A9A9"/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A9A9A9"/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A9A9A9"/>
              </a:solidFill>
              <a:prstDash val="solid"/>
              <a:miter lim="400000"/>
            </a:ln>
          </a:right>
          <a:top>
            <a:ln w="3175" cap="flat">
              <a:solidFill>
                <a:srgbClr val="A9A9A9"/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1D836"/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A9A9A9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A9A9A9"/>
              </a:solidFill>
              <a:prstDash val="solid"/>
              <a:miter lim="400000"/>
            </a:ln>
          </a:right>
          <a:top>
            <a:ln w="3175" cap="flat">
              <a:solidFill>
                <a:srgbClr val="A9A9A9"/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E3E5E8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E3E5E8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E3E5E8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0C0C0"/>
              </a:solidFill>
              <a:prstDash val="solid"/>
              <a:miter lim="400000"/>
            </a:ln>
          </a:left>
          <a:right>
            <a:ln w="3175" cap="flat">
              <a:solidFill>
                <a:srgbClr val="C0C0C0"/>
              </a:solidFill>
              <a:prstDash val="solid"/>
              <a:miter lim="400000"/>
            </a:ln>
          </a:right>
          <a:top>
            <a:ln w="3175" cap="flat">
              <a:solidFill>
                <a:srgbClr val="C0C0C0"/>
              </a:solidFill>
              <a:prstDash val="solid"/>
              <a:miter lim="400000"/>
            </a:ln>
          </a:top>
          <a:bottom>
            <a:ln w="3175" cap="flat">
              <a:solidFill>
                <a:srgbClr val="C0C0C0"/>
              </a:solidFill>
              <a:prstDash val="solid"/>
              <a:miter lim="400000"/>
            </a:ln>
          </a:bottom>
          <a:insideH>
            <a:ln w="3175" cap="flat">
              <a:solidFill>
                <a:srgbClr val="C0C0C0"/>
              </a:solidFill>
              <a:prstDash val="solid"/>
              <a:miter lim="400000"/>
            </a:ln>
          </a:insideH>
          <a:insideV>
            <a:ln w="3175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C0C0C0"/>
              </a:solidFill>
              <a:prstDash val="solid"/>
              <a:miter lim="400000"/>
            </a:ln>
          </a:right>
          <a:top>
            <a:ln w="3175" cap="flat">
              <a:solidFill>
                <a:srgbClr val="C0C0C0"/>
              </a:solidFill>
              <a:prstDash val="solid"/>
              <a:miter lim="400000"/>
            </a:ln>
          </a:top>
          <a:bottom>
            <a:ln w="3175" cap="flat">
              <a:solidFill>
                <a:srgbClr val="C0C0C0"/>
              </a:solidFill>
              <a:prstDash val="solid"/>
              <a:miter lim="400000"/>
            </a:ln>
          </a:bottom>
          <a:insideH>
            <a:ln w="3175" cap="flat">
              <a:solidFill>
                <a:srgbClr val="C0C0C0"/>
              </a:solidFill>
              <a:prstDash val="solid"/>
              <a:miter lim="400000"/>
            </a:ln>
          </a:insideH>
          <a:insideV>
            <a:ln w="3175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3175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9A9A9"/>
              </a:solidFill>
              <a:prstDash val="solid"/>
              <a:miter lim="400000"/>
            </a:ln>
          </a:insideH>
          <a:insideV>
            <a:ln w="3175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0C0C0"/>
              </a:solidFill>
              <a:prstDash val="solid"/>
              <a:miter lim="400000"/>
            </a:ln>
          </a:left>
          <a:right>
            <a:ln w="3175" cap="flat">
              <a:solidFill>
                <a:srgbClr val="C0C0C0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C0C0C0"/>
              </a:solidFill>
              <a:prstDash val="solid"/>
              <a:miter lim="400000"/>
            </a:ln>
          </a:bottom>
          <a:insideH>
            <a:ln w="3175" cap="flat">
              <a:solidFill>
                <a:srgbClr val="C0C0C0"/>
              </a:solidFill>
              <a:prstDash val="solid"/>
              <a:miter lim="400000"/>
            </a:ln>
          </a:insideH>
          <a:insideV>
            <a:ln w="3175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A9A9A9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43465" y="7533359"/>
            <a:ext cx="11717869" cy="339723"/>
          </a:xfrm>
          <a:prstGeom prst="rect">
            <a:avLst/>
          </a:prstGeom>
        </p:spPr>
        <p:txBody>
          <a:bodyPr lIns="24383" tIns="24383" rIns="24383" bIns="24383" anchor="b"/>
          <a:lstStyle>
            <a:lvl1pPr defTabSz="487228">
              <a:defRPr sz="1992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quarter" idx="1" hasCustomPrompt="1"/>
          </p:nvPr>
        </p:nvSpPr>
        <p:spPr>
          <a:xfrm>
            <a:off x="643466" y="3843649"/>
            <a:ext cx="11717868" cy="2066302"/>
          </a:xfrm>
          <a:prstGeom prst="rect">
            <a:avLst/>
          </a:prstGeom>
        </p:spPr>
        <p:txBody>
          <a:bodyPr anchor="ctr"/>
          <a:lstStyle>
            <a:lvl1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643466" y="562569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algn="ctr" defTabSz="457877">
              <a:defRPr sz="2964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643466" y="1718004"/>
            <a:ext cx="11717868" cy="3924834"/>
          </a:xfrm>
          <a:prstGeom prst="rect">
            <a:avLst/>
          </a:prstGeom>
        </p:spPr>
        <p:txBody>
          <a:bodyPr anchor="b"/>
          <a:lstStyle>
            <a:lvl1pPr algn="ctr" defTabSz="1733930">
              <a:lnSpc>
                <a:spcPct val="80000"/>
              </a:lnSpc>
              <a:defRPr spc="-176" sz="17600"/>
            </a:lvl1pPr>
            <a:lvl2pPr algn="ctr" defTabSz="1733930">
              <a:lnSpc>
                <a:spcPct val="80000"/>
              </a:lnSpc>
              <a:defRPr spc="-176" sz="17600"/>
            </a:lvl2pPr>
            <a:lvl3pPr algn="ctr" defTabSz="1733930">
              <a:lnSpc>
                <a:spcPct val="80000"/>
              </a:lnSpc>
              <a:defRPr spc="-176" sz="17600"/>
            </a:lvl3pPr>
            <a:lvl4pPr algn="ctr" defTabSz="1733930">
              <a:lnSpc>
                <a:spcPct val="80000"/>
              </a:lnSpc>
              <a:defRPr spc="-176" sz="17600"/>
            </a:lvl4pPr>
            <a:lvl5pPr algn="ctr" defTabSz="1733930">
              <a:lnSpc>
                <a:spcPct val="80000"/>
              </a:lnSpc>
              <a:defRPr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323106" y="6912775"/>
            <a:ext cx="10746269" cy="339723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quarter" idx="1" hasCustomPrompt="1"/>
          </p:nvPr>
        </p:nvSpPr>
        <p:spPr>
          <a:xfrm>
            <a:off x="935425" y="3853792"/>
            <a:ext cx="11133950" cy="2046016"/>
          </a:xfrm>
          <a:prstGeom prst="rect">
            <a:avLst/>
          </a:prstGeom>
        </p:spPr>
        <p:txBody>
          <a:bodyPr anchor="ctr"/>
          <a:lstStyle>
            <a:lvl1pPr marL="454345" indent="-334151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4345" indent="1230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4345" indent="5802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4345" indent="10374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4345" indent="14946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8229600" y="4998085"/>
            <a:ext cx="4334934" cy="28854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1564641" y="1896533"/>
            <a:ext cx="12106206" cy="60147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8229600" y="1896533"/>
            <a:ext cx="4334934" cy="28854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806028" y="-765387"/>
            <a:ext cx="15206136" cy="101494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Title"/>
          <p:cNvSpPr txBox="1"/>
          <p:nvPr>
            <p:ph type="title" hasCustomPrompt="1"/>
          </p:nvPr>
        </p:nvSpPr>
        <p:spPr>
          <a:xfrm>
            <a:off x="643466" y="1727199"/>
            <a:ext cx="11717868" cy="764355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150" name="Slide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151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 marL="730738" indent="-730738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Title"/>
          <p:cNvSpPr txBox="1"/>
          <p:nvPr>
            <p:ph type="title" hasCustomPrompt="1"/>
          </p:nvPr>
        </p:nvSpPr>
        <p:spPr>
          <a:xfrm>
            <a:off x="643466" y="1727199"/>
            <a:ext cx="5215468" cy="765388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160" name="Slide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52154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161" name="Body Level One…"/>
          <p:cNvSpPr txBox="1"/>
          <p:nvPr>
            <p:ph type="body" sz="quarter" idx="1" hasCustomPrompt="1"/>
          </p:nvPr>
        </p:nvSpPr>
        <p:spPr>
          <a:xfrm>
            <a:off x="643466" y="3485069"/>
            <a:ext cx="5215468" cy="4403207"/>
          </a:xfrm>
          <a:prstGeom prst="rect">
            <a:avLst/>
          </a:prstGeom>
        </p:spPr>
        <p:txBody>
          <a:bodyPr/>
          <a:lstStyle>
            <a:lvl1pPr marL="730738" indent="-730738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2" name="824910546_2681x1332.jpg"/>
          <p:cNvSpPr/>
          <p:nvPr>
            <p:ph type="pic" idx="22"/>
          </p:nvPr>
        </p:nvSpPr>
        <p:spPr>
          <a:xfrm>
            <a:off x="3402773" y="1893252"/>
            <a:ext cx="12015895" cy="59698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numCol="2" spcCol="585893"/>
          <a:lstStyle>
            <a:lvl1pPr marL="730738" indent="-730738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uthor and Date"/>
          <p:cNvSpPr txBox="1"/>
          <p:nvPr>
            <p:ph type="body" sz="quarter" idx="21" hasCustomPrompt="1"/>
          </p:nvPr>
        </p:nvSpPr>
        <p:spPr>
          <a:xfrm>
            <a:off x="2108199" y="6869219"/>
            <a:ext cx="8788403" cy="254792"/>
          </a:xfrm>
          <a:prstGeom prst="rect">
            <a:avLst/>
          </a:prstGeom>
        </p:spPr>
        <p:txBody>
          <a:bodyPr lIns="18287" tIns="18287" rIns="18287" bIns="18287" anchor="b"/>
          <a:lstStyle>
            <a:lvl1pPr defTabSz="422656">
              <a:defRPr sz="1584"/>
            </a:lvl1pPr>
          </a:lstStyle>
          <a:p>
            <a:pPr/>
            <a:r>
              <a:t>Author and Date</a:t>
            </a:r>
          </a:p>
        </p:txBody>
      </p:sp>
      <p:sp>
        <p:nvSpPr>
          <p:cNvPr id="179" name="Presentation Title"/>
          <p:cNvSpPr txBox="1"/>
          <p:nvPr>
            <p:ph type="title" hasCustomPrompt="1"/>
          </p:nvPr>
        </p:nvSpPr>
        <p:spPr>
          <a:xfrm>
            <a:off x="2108198" y="3163596"/>
            <a:ext cx="8788403" cy="1859281"/>
          </a:xfrm>
          <a:prstGeom prst="rect">
            <a:avLst/>
          </a:prstGeom>
        </p:spPr>
        <p:txBody>
          <a:bodyPr lIns="20320" tIns="20320" rIns="20320" bIns="20320"/>
          <a:lstStyle>
            <a:lvl1pPr>
              <a:defRPr spc="-159" sz="8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80" name="Body Level One…"/>
          <p:cNvSpPr txBox="1"/>
          <p:nvPr>
            <p:ph type="body" sz="quarter" idx="1" hasCustomPrompt="1"/>
          </p:nvPr>
        </p:nvSpPr>
        <p:spPr>
          <a:xfrm>
            <a:off x="2108199" y="5012345"/>
            <a:ext cx="8788402" cy="762002"/>
          </a:xfrm>
          <a:prstGeom prst="rect">
            <a:avLst/>
          </a:prstGeom>
        </p:spPr>
        <p:txBody>
          <a:bodyPr lIns="20320" tIns="20320" rIns="20320" bIns="20320"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6398056" y="7326711"/>
            <a:ext cx="208688" cy="189129"/>
          </a:xfrm>
          <a:prstGeom prst="rect">
            <a:avLst/>
          </a:prstGeom>
        </p:spPr>
        <p:txBody>
          <a:bodyPr lIns="20320" tIns="20320" rIns="20320" bIns="20320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230294" y="-934721"/>
            <a:ext cx="15714135" cy="96181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43466" y="5019040"/>
            <a:ext cx="11717868" cy="2479041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644101" y="1809140"/>
            <a:ext cx="11716599" cy="339722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643466" y="7411152"/>
            <a:ext cx="11717868" cy="610501"/>
          </a:xfrm>
          <a:prstGeom prst="rect">
            <a:avLst/>
          </a:prstGeom>
        </p:spPr>
        <p:txBody>
          <a:bodyPr/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643466" y="1896533"/>
            <a:ext cx="5215468" cy="3137213"/>
          </a:xfrm>
          <a:prstGeom prst="rect">
            <a:avLst/>
          </a:prstGeom>
        </p:spPr>
        <p:txBody>
          <a:bodyPr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43466" y="4984840"/>
            <a:ext cx="5215468" cy="2870616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6427895" y="1896533"/>
            <a:ext cx="5967150" cy="59786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6380889" y="8170058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643466" y="1727199"/>
            <a:ext cx="11717868" cy="764355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numCol="2" spcCol="585893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643466" y="1727199"/>
            <a:ext cx="5215468" cy="765388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52154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quarter" idx="1" hasCustomPrompt="1"/>
          </p:nvPr>
        </p:nvSpPr>
        <p:spPr>
          <a:xfrm>
            <a:off x="643466" y="3485069"/>
            <a:ext cx="5215468" cy="4403207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3402773" y="1893252"/>
            <a:ext cx="12015895" cy="59698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43464" y="3637279"/>
            <a:ext cx="11717870" cy="247904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6380889" y="8170058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643466" y="1727199"/>
            <a:ext cx="11717868" cy="76530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43466" y="1727199"/>
            <a:ext cx="11717868" cy="765388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b="0" spc="-38"/>
            </a:lvl1pPr>
            <a:lvl2pPr>
              <a:spcBef>
                <a:spcPts val="1200"/>
              </a:spcBef>
              <a:defRPr b="0" spc="-38"/>
            </a:lvl2pPr>
            <a:lvl3pPr>
              <a:spcBef>
                <a:spcPts val="1200"/>
              </a:spcBef>
              <a:defRPr b="0" spc="-38"/>
            </a:lvl3pPr>
            <a:lvl4pPr>
              <a:spcBef>
                <a:spcPts val="1200"/>
              </a:spcBef>
              <a:defRPr b="0" spc="-38"/>
            </a:lvl4pPr>
            <a:lvl5pPr>
              <a:spcBef>
                <a:spcPts val="1200"/>
              </a:spcBef>
              <a:defRPr b="0" spc="-38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643466" y="5057528"/>
            <a:ext cx="11717868" cy="1016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84222" y="8167800"/>
            <a:ext cx="236356" cy="227720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415431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Relationship Id="rId4" Type="http://schemas.openxmlformats.org/officeDocument/2006/relationships/image" Target="../media/image4.png"/><Relationship Id="rId5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Relationship Id="rId3" Type="http://schemas.openxmlformats.org/officeDocument/2006/relationships/image" Target="../media/image1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1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1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1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9.jpeg"/><Relationship Id="rId5" Type="http://schemas.openxmlformats.org/officeDocument/2006/relationships/image" Target="../media/image3.tif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5.jpeg"/><Relationship Id="rId5" Type="http://schemas.openxmlformats.org/officeDocument/2006/relationships/image" Target="../media/image4.png"/><Relationship Id="rId6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.gif"/><Relationship Id="rId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.gif"/><Relationship Id="rId5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lellosplendor.jpeg" descr="lellosplendor.jpeg"/>
          <p:cNvPicPr>
            <a:picLocks noChangeAspect="1"/>
          </p:cNvPicPr>
          <p:nvPr/>
        </p:nvPicPr>
        <p:blipFill>
          <a:blip r:embed="rId2">
            <a:alphaModFix amt="28906"/>
            <a:extLst/>
          </a:blip>
          <a:stretch>
            <a:fillRect/>
          </a:stretch>
        </p:blipFill>
        <p:spPr>
          <a:xfrm>
            <a:off x="-150782" y="-113087"/>
            <a:ext cx="13598642" cy="10198982"/>
          </a:xfrm>
          <a:prstGeom prst="rect">
            <a:avLst/>
          </a:prstGeom>
          <a:ln w="3175">
            <a:miter lim="400000"/>
          </a:ln>
        </p:spPr>
      </p:pic>
      <p:sp>
        <p:nvSpPr>
          <p:cNvPr id="191" name="Andrea Simonelli INFN sezione di Napoli"/>
          <p:cNvSpPr txBox="1"/>
          <p:nvPr>
            <p:ph type="body" idx="21"/>
          </p:nvPr>
        </p:nvSpPr>
        <p:spPr>
          <a:xfrm>
            <a:off x="2191914" y="5937632"/>
            <a:ext cx="5110170" cy="8120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05251">
              <a:defRPr i="1" sz="2496"/>
            </a:lvl1pPr>
          </a:lstStyle>
          <a:p>
            <a:pPr/>
            <a:r>
              <a:t>Andrea Simonelli INFN sezione di Napoli</a:t>
            </a:r>
          </a:p>
        </p:txBody>
      </p:sp>
      <p:sp>
        <p:nvSpPr>
          <p:cNvPr id="192" name="An overview of photosensors testing and DU integration at CAPACITY lab in Caser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66598">
              <a:lnSpc>
                <a:spcPct val="100000"/>
              </a:lnSpc>
              <a:defRPr b="0" spc="0" sz="393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overview of photosensors testing and DU integration at CAPACITY lab in Caserta</a:t>
            </a:r>
          </a:p>
        </p:txBody>
      </p:sp>
      <p:sp>
        <p:nvSpPr>
          <p:cNvPr id="193" name="15.11.2022"/>
          <p:cNvSpPr txBox="1"/>
          <p:nvPr/>
        </p:nvSpPr>
        <p:spPr>
          <a:xfrm>
            <a:off x="2106524" y="5050555"/>
            <a:ext cx="1451459" cy="37543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 defTabSz="587022">
              <a:defRPr b="1" sz="2200"/>
            </a:lvl1pPr>
          </a:lstStyle>
          <a:p>
            <a:pPr/>
            <a:r>
              <a:t>15.11.2022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150295" y="201738"/>
            <a:ext cx="12669323" cy="1053076"/>
            <a:chOff x="0" y="0"/>
            <a:chExt cx="12669322" cy="1053075"/>
          </a:xfrm>
        </p:grpSpPr>
        <p:pic>
          <p:nvPicPr>
            <p:cNvPr id="194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33337"/>
              <a:ext cx="1668215" cy="98624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95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206866" y="33337"/>
              <a:ext cx="2462457" cy="98634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23933" b="0"/>
            <a:stretch>
              <a:fillRect/>
            </a:stretch>
          </p:blipFill>
          <p:spPr>
            <a:xfrm>
              <a:off x="1937164" y="0"/>
              <a:ext cx="7873654" cy="10530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79" name="CFR_QESCAN_OLDNEW_ERRORS.jpg" descr="CFR_QESCAN_OLDNEW_ERRORS.jpg"/>
          <p:cNvPicPr>
            <a:picLocks noChangeAspect="1"/>
          </p:cNvPicPr>
          <p:nvPr/>
        </p:nvPicPr>
        <p:blipFill>
          <a:blip r:embed="rId3">
            <a:extLst/>
          </a:blip>
          <a:srcRect l="5517" t="3458" r="4832" b="1595"/>
          <a:stretch>
            <a:fillRect/>
          </a:stretch>
        </p:blipFill>
        <p:spPr>
          <a:xfrm>
            <a:off x="1818481" y="2047676"/>
            <a:ext cx="9367697" cy="5658113"/>
          </a:xfrm>
          <a:prstGeom prst="rect">
            <a:avLst/>
          </a:prstGeom>
          <a:ln w="3175">
            <a:miter lim="400000"/>
          </a:ln>
        </p:spPr>
      </p:pic>
      <p:sp>
        <p:nvSpPr>
          <p:cNvPr id="280" name="Small subset comparison :…"/>
          <p:cNvSpPr txBox="1"/>
          <p:nvPr/>
        </p:nvSpPr>
        <p:spPr>
          <a:xfrm>
            <a:off x="2590740" y="306618"/>
            <a:ext cx="7823320" cy="10116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2100"/>
            </a:pPr>
            <a:r>
              <a:t>Small subset comparison :</a:t>
            </a:r>
          </a:p>
          <a:p>
            <a:pPr>
              <a:defRPr sz="2100"/>
            </a:pPr>
            <a:r>
              <a:t>average values of QE for OLD and NEW pmt by using </a:t>
            </a:r>
          </a:p>
          <a:p>
            <a:pPr>
              <a:defRPr b="1" sz="2100"/>
            </a:pPr>
            <a:r>
              <a:t>THE SAME EXPERIMENTAL SETUP in CASERTA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141687" y="110378"/>
            <a:ext cx="12814338" cy="1906674"/>
            <a:chOff x="0" y="0"/>
            <a:chExt cx="12814337" cy="1906673"/>
          </a:xfrm>
        </p:grpSpPr>
        <p:pic>
          <p:nvPicPr>
            <p:cNvPr id="281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3153"/>
              <a:ext cx="1739520" cy="1122982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82" name="KM3NeT_logo_web_no_shade_transparent-bg-gif-180x180.gif" descr="KM3NeT_logo_web_no_shade_transparent-bg-gif-180x180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07663" y="0"/>
              <a:ext cx="1906675" cy="19066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86" name="effcathodemap.jpg" descr="effcathodemap.jpg"/>
          <p:cNvPicPr>
            <a:picLocks noChangeAspect="1"/>
          </p:cNvPicPr>
          <p:nvPr/>
        </p:nvPicPr>
        <p:blipFill>
          <a:blip r:embed="rId3">
            <a:extLst/>
          </a:blip>
          <a:srcRect l="18388" t="5563" r="15378" b="7315"/>
          <a:stretch>
            <a:fillRect/>
          </a:stretch>
        </p:blipFill>
        <p:spPr>
          <a:xfrm>
            <a:off x="339679" y="1988652"/>
            <a:ext cx="6965196" cy="7277646"/>
          </a:xfrm>
          <a:prstGeom prst="rect">
            <a:avLst/>
          </a:prstGeom>
          <a:ln w="3175">
            <a:miter lim="400000"/>
          </a:ln>
        </p:spPr>
      </p:pic>
      <p:sp>
        <p:nvSpPr>
          <p:cNvPr id="287" name="Spatial uniformity"/>
          <p:cNvSpPr txBox="1"/>
          <p:nvPr/>
        </p:nvSpPr>
        <p:spPr>
          <a:xfrm>
            <a:off x="4937660" y="502140"/>
            <a:ext cx="3129480" cy="5257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100"/>
            </a:lvl1pPr>
          </a:lstStyle>
          <a:p>
            <a:pPr/>
            <a:r>
              <a:t>Spatial uniformity</a:t>
            </a:r>
          </a:p>
        </p:txBody>
      </p:sp>
      <p:grpSp>
        <p:nvGrpSpPr>
          <p:cNvPr id="290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288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89" name="km3net_logo.png" descr="km3net_logo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291" name="By using the 2D stage it was possible to…"/>
          <p:cNvSpPr txBox="1"/>
          <p:nvPr/>
        </p:nvSpPr>
        <p:spPr>
          <a:xfrm>
            <a:off x="7543858" y="1847278"/>
            <a:ext cx="4837275" cy="2586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just">
              <a:defRPr sz="2100"/>
            </a:pPr>
            <a:r>
              <a:t>By using the 2D stage it was possible to </a:t>
            </a:r>
          </a:p>
          <a:p>
            <a:pPr algn="just">
              <a:defRPr sz="2100"/>
            </a:pPr>
            <a:r>
              <a:t>program and execute the scan of the photocathode.</a:t>
            </a:r>
          </a:p>
          <a:p>
            <a:pPr algn="just">
              <a:defRPr sz="2100"/>
            </a:pPr>
            <a:r>
              <a:t>The central part is less sensitive than the borders where </a:t>
            </a:r>
          </a:p>
          <a:p>
            <a:pPr algn="just">
              <a:defRPr sz="2100"/>
            </a:pPr>
            <a:r>
              <a:t>there is a clear increase, mainly due to reflected light that stimulates the photoelectric emission twice.</a:t>
            </a:r>
          </a:p>
        </p:txBody>
      </p:sp>
      <p:pic>
        <p:nvPicPr>
          <p:cNvPr id="292" name="unknown.jpg" descr="unknown.jpg"/>
          <p:cNvPicPr>
            <a:picLocks noChangeAspect="0"/>
          </p:cNvPicPr>
          <p:nvPr/>
        </p:nvPicPr>
        <p:blipFill>
          <a:blip r:embed="rId6">
            <a:extLst/>
          </a:blip>
          <a:srcRect l="8591" t="4523" r="27432" b="34250"/>
          <a:stretch>
            <a:fillRect/>
          </a:stretch>
        </p:blipFill>
        <p:spPr>
          <a:xfrm>
            <a:off x="7613987" y="4663375"/>
            <a:ext cx="4837391" cy="4575804"/>
          </a:xfrm>
          <a:prstGeom prst="rect">
            <a:avLst/>
          </a:prstGeom>
          <a:ln w="3175">
            <a:miter lim="400000"/>
          </a:ln>
        </p:spPr>
      </p:pic>
      <p:sp>
        <p:nvSpPr>
          <p:cNvPr id="293" name="NEW PMT QE at 450 nm"/>
          <p:cNvSpPr txBox="1"/>
          <p:nvPr/>
        </p:nvSpPr>
        <p:spPr>
          <a:xfrm>
            <a:off x="1662839" y="2478408"/>
            <a:ext cx="2310622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NEW PMT QE at 450 nm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01" name="Group"/>
          <p:cNvGrpSpPr/>
          <p:nvPr/>
        </p:nvGrpSpPr>
        <p:grpSpPr>
          <a:xfrm>
            <a:off x="4620009" y="1368512"/>
            <a:ext cx="8185671" cy="7269605"/>
            <a:chOff x="0" y="0"/>
            <a:chExt cx="8185670" cy="7269604"/>
          </a:xfrm>
        </p:grpSpPr>
        <p:grpSp>
          <p:nvGrpSpPr>
            <p:cNvPr id="299" name="Group"/>
            <p:cNvGrpSpPr/>
            <p:nvPr/>
          </p:nvGrpSpPr>
          <p:grpSpPr>
            <a:xfrm>
              <a:off x="-1" y="0"/>
              <a:ext cx="8185672" cy="7269605"/>
              <a:chOff x="0" y="0"/>
              <a:chExt cx="8185669" cy="7269604"/>
            </a:xfrm>
          </p:grpSpPr>
          <p:pic>
            <p:nvPicPr>
              <p:cNvPr id="296" name="qe3dscanfront.png" descr="qe3dscanfront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13746" r="0" b="0"/>
              <a:stretch>
                <a:fillRect/>
              </a:stretch>
            </p:blipFill>
            <p:spPr>
              <a:xfrm>
                <a:off x="12682" y="0"/>
                <a:ext cx="8172988" cy="464580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97" name="Screenshot 2022-06-30 at 17.33.58.png" descr="Screenshot 2022-06-30 at 17.33.58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5033" t="23553" r="11066" b="51035"/>
              <a:stretch>
                <a:fillRect/>
              </a:stretch>
            </p:blipFill>
            <p:spPr>
              <a:xfrm>
                <a:off x="5030" y="4521457"/>
                <a:ext cx="8172925" cy="274814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298" name="Rectangle"/>
              <p:cNvSpPr/>
              <p:nvPr/>
            </p:nvSpPr>
            <p:spPr>
              <a:xfrm>
                <a:off x="0" y="6050096"/>
                <a:ext cx="1428373" cy="1205086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00" name="Rectangle"/>
            <p:cNvSpPr/>
            <p:nvPr/>
          </p:nvSpPr>
          <p:spPr>
            <a:xfrm>
              <a:off x="6095141" y="4517135"/>
              <a:ext cx="1559140" cy="2738927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defTabSz="587022"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02" name="Rectangle"/>
          <p:cNvSpPr/>
          <p:nvPr/>
        </p:nvSpPr>
        <p:spPr>
          <a:xfrm>
            <a:off x="11537041" y="1334572"/>
            <a:ext cx="1269818" cy="4093732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3" name="Radial uniformity vs wavelength"/>
          <p:cNvSpPr txBox="1"/>
          <p:nvPr>
            <p:ph type="title" idx="4294967295"/>
          </p:nvPr>
        </p:nvSpPr>
        <p:spPr>
          <a:xfrm>
            <a:off x="3411981" y="205755"/>
            <a:ext cx="5215468" cy="765388"/>
          </a:xfrm>
          <a:prstGeom prst="rect">
            <a:avLst/>
          </a:prstGeom>
        </p:spPr>
        <p:txBody>
          <a:bodyPr anchor="t"/>
          <a:lstStyle>
            <a:lvl1pPr defTabSz="797607">
              <a:defRPr spc="-55" sz="2760"/>
            </a:lvl1pPr>
          </a:lstStyle>
          <a:p>
            <a:pPr/>
            <a:r>
              <a:t>Radial uniformity vs wavelength</a:t>
            </a:r>
          </a:p>
        </p:txBody>
      </p:sp>
      <p:sp>
        <p:nvSpPr>
          <p:cNvPr id="304" name="Line"/>
          <p:cNvSpPr/>
          <p:nvPr/>
        </p:nvSpPr>
        <p:spPr>
          <a:xfrm flipV="1">
            <a:off x="6690476" y="4877215"/>
            <a:ext cx="1" cy="3217537"/>
          </a:xfrm>
          <a:prstGeom prst="line">
            <a:avLst/>
          </a:prstGeom>
          <a:ln w="304800">
            <a:solidFill>
              <a:schemeClr val="accent4">
                <a:hueOff val="475731"/>
                <a:satOff val="-4338"/>
                <a:lumOff val="10182"/>
                <a:alpha val="78348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305" name="Line"/>
          <p:cNvSpPr/>
          <p:nvPr/>
        </p:nvSpPr>
        <p:spPr>
          <a:xfrm flipV="1">
            <a:off x="6715876" y="6209963"/>
            <a:ext cx="2811804" cy="1821289"/>
          </a:xfrm>
          <a:prstGeom prst="line">
            <a:avLst/>
          </a:prstGeom>
          <a:ln w="304800">
            <a:solidFill>
              <a:schemeClr val="accent4">
                <a:hueOff val="475731"/>
                <a:satOff val="-4338"/>
                <a:lumOff val="10182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319" name="Connection Line"/>
          <p:cNvSpPr/>
          <p:nvPr/>
        </p:nvSpPr>
        <p:spPr>
          <a:xfrm>
            <a:off x="8291745" y="6304095"/>
            <a:ext cx="1270293" cy="2476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7" y="12498"/>
                  <a:pt x="7407" y="5298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20" name="Connection Line"/>
          <p:cNvSpPr/>
          <p:nvPr/>
        </p:nvSpPr>
        <p:spPr>
          <a:xfrm>
            <a:off x="6660816" y="6705453"/>
            <a:ext cx="2134387" cy="2899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0255" y="11227"/>
                  <a:pt x="13055" y="4027"/>
                  <a:pt x="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8" name="E"/>
          <p:cNvSpPr txBox="1"/>
          <p:nvPr/>
        </p:nvSpPr>
        <p:spPr>
          <a:xfrm>
            <a:off x="8127856" y="4600384"/>
            <a:ext cx="191043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E</a:t>
            </a:r>
          </a:p>
        </p:txBody>
      </p:sp>
      <p:sp>
        <p:nvSpPr>
          <p:cNvPr id="309" name="e"/>
          <p:cNvSpPr txBox="1"/>
          <p:nvPr/>
        </p:nvSpPr>
        <p:spPr>
          <a:xfrm>
            <a:off x="7643310" y="6741388"/>
            <a:ext cx="196466" cy="3395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900">
                <a:solidFill>
                  <a:srgbClr val="000000"/>
                </a:solidFill>
              </a:defRPr>
            </a:lvl1pPr>
          </a:lstStyle>
          <a:p>
            <a:pPr>
              <a:defRPr sz="1600"/>
            </a:pPr>
            <a:r>
              <a:rPr sz="1900"/>
              <a:t>e</a:t>
            </a:r>
          </a:p>
        </p:txBody>
      </p:sp>
      <p:sp>
        <p:nvSpPr>
          <p:cNvPr id="310" name="e"/>
          <p:cNvSpPr txBox="1"/>
          <p:nvPr/>
        </p:nvSpPr>
        <p:spPr>
          <a:xfrm>
            <a:off x="8615201" y="7766289"/>
            <a:ext cx="196466" cy="339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900">
                <a:solidFill>
                  <a:srgbClr val="000000"/>
                </a:solidFill>
              </a:defRPr>
            </a:lvl1pPr>
          </a:lstStyle>
          <a:p>
            <a:pPr>
              <a:defRPr sz="1600"/>
            </a:pPr>
            <a:r>
              <a:rPr sz="1900"/>
              <a:t>e</a:t>
            </a:r>
          </a:p>
        </p:txBody>
      </p:sp>
      <p:sp>
        <p:nvSpPr>
          <p:cNvPr id="311" name="Evidences:…"/>
          <p:cNvSpPr txBox="1"/>
          <p:nvPr/>
        </p:nvSpPr>
        <p:spPr>
          <a:xfrm>
            <a:off x="512037" y="2450889"/>
            <a:ext cx="3245360" cy="55701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just">
              <a:defRPr sz="2400"/>
            </a:pPr>
            <a:r>
              <a:t>Evidences:</a:t>
            </a:r>
          </a:p>
          <a:p>
            <a:pPr marL="228600" indent="-228600" algn="just">
              <a:buSzPct val="100000"/>
              <a:buChar char="•"/>
              <a:defRPr sz="2400"/>
            </a:pPr>
            <a:r>
              <a:t>The QE is minimal at the center at normal incidence</a:t>
            </a:r>
          </a:p>
          <a:p>
            <a:pPr marL="228600" indent="-228600" algn="just">
              <a:buSzPct val="100000"/>
              <a:buChar char="•"/>
              <a:defRPr sz="2400"/>
            </a:pPr>
            <a:r>
              <a:t>The inner borders of the PMT “mushroom” is internally coated with a metal sheet (i.e a perfect mirror for all the wavelengths)</a:t>
            </a:r>
          </a:p>
          <a:p>
            <a:pPr marL="228600" indent="-228600" algn="just">
              <a:buSzPct val="100000"/>
              <a:buChar char="•"/>
              <a:defRPr sz="2400"/>
            </a:pPr>
            <a:r>
              <a:t>This effect is documented by producers but not fully explained</a:t>
            </a:r>
          </a:p>
        </p:txBody>
      </p:sp>
      <p:grpSp>
        <p:nvGrpSpPr>
          <p:cNvPr id="314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312" name="image2.png" descr="image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13" name="km3net_logo.png" descr="km3net_logo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315" name="30"/>
          <p:cNvSpPr txBox="1"/>
          <p:nvPr/>
        </p:nvSpPr>
        <p:spPr>
          <a:xfrm>
            <a:off x="5308804" y="1515971"/>
            <a:ext cx="292846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316" name="Rectangle"/>
          <p:cNvSpPr/>
          <p:nvPr/>
        </p:nvSpPr>
        <p:spPr>
          <a:xfrm>
            <a:off x="5279899" y="1779022"/>
            <a:ext cx="292846" cy="3760532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15"/>
          <p:cNvSpPr txBox="1"/>
          <p:nvPr/>
        </p:nvSpPr>
        <p:spPr>
          <a:xfrm>
            <a:off x="5279900" y="3047731"/>
            <a:ext cx="292846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318" name="0"/>
          <p:cNvSpPr txBox="1"/>
          <p:nvPr/>
        </p:nvSpPr>
        <p:spPr>
          <a:xfrm>
            <a:off x="5365294" y="4579491"/>
            <a:ext cx="179867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18579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25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323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24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326" name="Radial homogeneity comparison…"/>
          <p:cNvSpPr txBox="1"/>
          <p:nvPr/>
        </p:nvSpPr>
        <p:spPr>
          <a:xfrm>
            <a:off x="2127711" y="67171"/>
            <a:ext cx="7314938" cy="932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2900"/>
            </a:pPr>
            <a:r>
              <a:t>Radial homogeneity comparison</a:t>
            </a:r>
          </a:p>
          <a:p>
            <a:pPr>
              <a:defRPr sz="2900"/>
            </a:pPr>
            <a:r>
              <a:t>between old (red) and new (blue) PMTs</a:t>
            </a:r>
          </a:p>
        </p:txBody>
      </p:sp>
      <p:pic>
        <p:nvPicPr>
          <p:cNvPr id="327" name="CFR_QESCAN_OLDNEW.jpg" descr="CFR_QESCAN_OLDNEW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8842" y="1705540"/>
            <a:ext cx="9202168" cy="6675628"/>
          </a:xfrm>
          <a:prstGeom prst="rect">
            <a:avLst/>
          </a:prstGeom>
          <a:ln w="3175">
            <a:miter lim="400000"/>
          </a:ln>
        </p:spPr>
      </p:pic>
      <p:sp>
        <p:nvSpPr>
          <p:cNvPr id="328" name="Rectangle"/>
          <p:cNvSpPr/>
          <p:nvPr/>
        </p:nvSpPr>
        <p:spPr>
          <a:xfrm>
            <a:off x="2768720" y="7349473"/>
            <a:ext cx="243337" cy="37425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Crystallinity of the Antimony coating plays the fundamental role of improving QE in bialkali photocathodes"/>
          <p:cNvSpPr txBox="1"/>
          <p:nvPr/>
        </p:nvSpPr>
        <p:spPr>
          <a:xfrm>
            <a:off x="1196877" y="8372102"/>
            <a:ext cx="10611047" cy="9078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sz="2800"/>
            </a:lvl1pPr>
          </a:lstStyle>
          <a:p>
            <a:pPr/>
            <a:r>
              <a:t>Crystallinity of the Antimony coating plays the fundamental role of improving QE in bialkali photocathodes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107490" y="1397751"/>
            <a:ext cx="12789820" cy="6790235"/>
            <a:chOff x="0" y="0"/>
            <a:chExt cx="12789818" cy="6790234"/>
          </a:xfrm>
        </p:grpSpPr>
        <p:pic>
          <p:nvPicPr>
            <p:cNvPr id="332" name="Screenshot 2022-07-01 at 12.54.41.png" descr="Screenshot 2022-07-01 at 12.54.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64" t="5097" r="5091" b="5097"/>
            <a:stretch>
              <a:fillRect/>
            </a:stretch>
          </p:blipFill>
          <p:spPr>
            <a:xfrm>
              <a:off x="6309253" y="0"/>
              <a:ext cx="6480566" cy="679023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33" name="Screenshot 2022-07-01 at 13.18.39.png" descr="Screenshot 2022-07-01 at 13.18.3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4019"/>
              <a:ext cx="6339668" cy="454253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34" name="Screenshot 2022-07-03 at 09.47.45.png" descr="Screenshot 2022-07-03 at 09.47.4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922" y="2645085"/>
              <a:ext cx="6402872" cy="414391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338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336" name="image2.png" descr="image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37" name="km3net_logo.png" descr="km3net_logo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339" name="A special version of 14374 with increased QE…"/>
          <p:cNvSpPr txBox="1"/>
          <p:nvPr/>
        </p:nvSpPr>
        <p:spPr>
          <a:xfrm>
            <a:off x="2105451" y="323801"/>
            <a:ext cx="7476956" cy="8824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b="1" sz="2700"/>
            </a:pPr>
            <a:r>
              <a:t>A special version of 14374 with increased QE </a:t>
            </a:r>
          </a:p>
          <a:p>
            <a:pPr>
              <a:defRPr b="1" sz="2700"/>
            </a:pPr>
            <a:r>
              <a:t>is under test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342" name="cfrareePMT.png" descr="cfrareePMT.png"/>
          <p:cNvPicPr>
            <a:picLocks noChangeAspect="1"/>
          </p:cNvPicPr>
          <p:nvPr/>
        </p:nvPicPr>
        <p:blipFill>
          <a:blip r:embed="rId3">
            <a:extLst/>
          </a:blip>
          <a:srcRect l="5732" t="12716" r="14394" b="2797"/>
          <a:stretch>
            <a:fillRect/>
          </a:stretch>
        </p:blipFill>
        <p:spPr>
          <a:xfrm>
            <a:off x="2339401" y="2402321"/>
            <a:ext cx="7871397" cy="6059414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Total efficiency comparison"/>
          <p:cNvSpPr txBox="1"/>
          <p:nvPr>
            <p:ph type="title" idx="4294967295"/>
          </p:nvPr>
        </p:nvSpPr>
        <p:spPr>
          <a:xfrm>
            <a:off x="3894666" y="2552289"/>
            <a:ext cx="5215468" cy="765388"/>
          </a:xfrm>
          <a:prstGeom prst="rect">
            <a:avLst/>
          </a:prstGeom>
        </p:spPr>
        <p:txBody>
          <a:bodyPr anchor="t"/>
          <a:lstStyle>
            <a:lvl1pPr defTabSz="918982">
              <a:defRPr spc="-63" sz="3180">
                <a:solidFill>
                  <a:srgbClr val="000000"/>
                </a:solidFill>
              </a:defRPr>
            </a:lvl1pPr>
          </a:lstStyle>
          <a:p>
            <a:pPr/>
            <a:r>
              <a:t>Total efficiency comparison</a:t>
            </a:r>
          </a:p>
        </p:txBody>
      </p:sp>
      <p:sp>
        <p:nvSpPr>
          <p:cNvPr id="344" name="+41%"/>
          <p:cNvSpPr txBox="1"/>
          <p:nvPr/>
        </p:nvSpPr>
        <p:spPr>
          <a:xfrm>
            <a:off x="10602178" y="5244692"/>
            <a:ext cx="1926778" cy="860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5400"/>
            </a:lvl1pPr>
          </a:lstStyle>
          <a:p>
            <a:pPr/>
            <a:r>
              <a:t>+41%</a:t>
            </a:r>
          </a:p>
        </p:txBody>
      </p:sp>
      <p:pic>
        <p:nvPicPr>
          <p:cNvPr id="345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87" y="203531"/>
            <a:ext cx="1739520" cy="1122982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346" name="km3net_logo.png" descr="km3net_logo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22013" y="269571"/>
            <a:ext cx="3246953" cy="978201"/>
          </a:xfrm>
          <a:prstGeom prst="rect">
            <a:avLst/>
          </a:prstGeom>
        </p:spPr>
      </p:pic>
      <p:sp>
        <p:nvSpPr>
          <p:cNvPr id="347" name="A special version with increased QE…"/>
          <p:cNvSpPr txBox="1"/>
          <p:nvPr/>
        </p:nvSpPr>
        <p:spPr>
          <a:xfrm>
            <a:off x="2839257" y="323801"/>
            <a:ext cx="6009344" cy="8824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b="1" sz="2700"/>
            </a:pPr>
            <a:r>
              <a:t>A special version with increased QE </a:t>
            </a:r>
          </a:p>
          <a:p>
            <a:pPr>
              <a:defRPr b="1" sz="2700"/>
            </a:pPr>
            <a:r>
              <a:t>is under test</a:t>
            </a:r>
          </a:p>
        </p:txBody>
      </p:sp>
      <p:sp>
        <p:nvSpPr>
          <p:cNvPr id="348" name="Standard R14374"/>
          <p:cNvSpPr txBox="1"/>
          <p:nvPr/>
        </p:nvSpPr>
        <p:spPr>
          <a:xfrm>
            <a:off x="5445329" y="7119596"/>
            <a:ext cx="1659366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Standard R14374</a:t>
            </a:r>
          </a:p>
        </p:txBody>
      </p:sp>
      <p:sp>
        <p:nvSpPr>
          <p:cNvPr id="349" name="Special R14374"/>
          <p:cNvSpPr txBox="1"/>
          <p:nvPr/>
        </p:nvSpPr>
        <p:spPr>
          <a:xfrm>
            <a:off x="4927796" y="6057063"/>
            <a:ext cx="1497212" cy="277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Special R14374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352" name="Rectangle"/>
          <p:cNvSpPr/>
          <p:nvPr/>
        </p:nvSpPr>
        <p:spPr>
          <a:xfrm>
            <a:off x="439946" y="1744133"/>
            <a:ext cx="12363655" cy="76004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3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187" y="203531"/>
            <a:ext cx="1739520" cy="1122982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354" name="km3net_logo.png" descr="km3net_logo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2013" y="269571"/>
            <a:ext cx="3246953" cy="978201"/>
          </a:xfrm>
          <a:prstGeom prst="rect">
            <a:avLst/>
          </a:prstGeom>
        </p:spPr>
      </p:pic>
      <p:sp>
        <p:nvSpPr>
          <p:cNvPr id="355" name="A special version with increased QE…"/>
          <p:cNvSpPr txBox="1"/>
          <p:nvPr/>
        </p:nvSpPr>
        <p:spPr>
          <a:xfrm>
            <a:off x="2839257" y="323801"/>
            <a:ext cx="6009344" cy="8824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b="1" sz="2700"/>
            </a:pPr>
            <a:r>
              <a:t>A special version with increased QE </a:t>
            </a:r>
          </a:p>
          <a:p>
            <a:pPr>
              <a:defRPr b="1" sz="2700"/>
            </a:pPr>
            <a:r>
              <a:t>is under test</a:t>
            </a:r>
          </a:p>
        </p:txBody>
      </p:sp>
      <p:sp>
        <p:nvSpPr>
          <p:cNvPr id="356" name="Special R14374"/>
          <p:cNvSpPr txBox="1"/>
          <p:nvPr/>
        </p:nvSpPr>
        <p:spPr>
          <a:xfrm>
            <a:off x="4927796" y="6057063"/>
            <a:ext cx="1497212" cy="277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Special R14374</a:t>
            </a:r>
          </a:p>
        </p:txBody>
      </p:sp>
      <p:pic>
        <p:nvPicPr>
          <p:cNvPr id="357" name="pmt_0_30.pdf" descr="pmt_0_3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717" y="2067171"/>
            <a:ext cx="6380320" cy="8256883"/>
          </a:xfrm>
          <a:prstGeom prst="rect">
            <a:avLst/>
          </a:prstGeom>
          <a:ln w="3175">
            <a:miter lim="400000"/>
          </a:ln>
        </p:spPr>
      </p:pic>
      <p:pic>
        <p:nvPicPr>
          <p:cNvPr id="358" name="pmt_0_28.pdf" descr="pmt_0_28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6462" y="1936983"/>
            <a:ext cx="6380320" cy="825688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361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187" y="203531"/>
            <a:ext cx="1739520" cy="1122982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362" name="km3net_logo.png" descr="km3net_logo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2013" y="269571"/>
            <a:ext cx="3246953" cy="978201"/>
          </a:xfrm>
          <a:prstGeom prst="rect">
            <a:avLst/>
          </a:prstGeom>
        </p:spPr>
      </p:pic>
      <p:sp>
        <p:nvSpPr>
          <p:cNvPr id="363" name="Dark counts comparison with…"/>
          <p:cNvSpPr txBox="1"/>
          <p:nvPr/>
        </p:nvSpPr>
        <p:spPr>
          <a:xfrm>
            <a:off x="2807424" y="236006"/>
            <a:ext cx="6073010" cy="10580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b="1" sz="3300"/>
            </a:pPr>
            <a:r>
              <a:t>Dark counts comparison with </a:t>
            </a:r>
          </a:p>
          <a:p>
            <a:pPr>
              <a:defRPr b="1" sz="3300"/>
            </a:pPr>
            <a:r>
              <a:t>standard R14374</a:t>
            </a:r>
          </a:p>
        </p:txBody>
      </p:sp>
      <p:sp>
        <p:nvSpPr>
          <p:cNvPr id="364" name="Special R14374"/>
          <p:cNvSpPr txBox="1"/>
          <p:nvPr/>
        </p:nvSpPr>
        <p:spPr>
          <a:xfrm>
            <a:off x="4927796" y="6057063"/>
            <a:ext cx="1497212" cy="277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Special R14374</a:t>
            </a:r>
          </a:p>
        </p:txBody>
      </p:sp>
      <p:pic>
        <p:nvPicPr>
          <p:cNvPr id="365" name="DArkCounts.png" descr="DArkCount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7710" y="2177499"/>
            <a:ext cx="9300757" cy="6973575"/>
          </a:xfrm>
          <a:prstGeom prst="rect">
            <a:avLst/>
          </a:prstGeom>
          <a:ln w="3175">
            <a:miter lim="400000"/>
          </a:ln>
        </p:spPr>
      </p:pic>
      <p:sp>
        <p:nvSpPr>
          <p:cNvPr id="366" name="Line"/>
          <p:cNvSpPr/>
          <p:nvPr/>
        </p:nvSpPr>
        <p:spPr>
          <a:xfrm flipV="1">
            <a:off x="4690533" y="2950709"/>
            <a:ext cx="1" cy="5427155"/>
          </a:xfrm>
          <a:prstGeom prst="line">
            <a:avLst/>
          </a:prstGeom>
          <a:ln w="114300">
            <a:solidFill>
              <a:schemeClr val="accent5"/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367" name="Line"/>
          <p:cNvSpPr/>
          <p:nvPr/>
        </p:nvSpPr>
        <p:spPr>
          <a:xfrm flipV="1">
            <a:off x="5003800" y="2950709"/>
            <a:ext cx="1" cy="5427155"/>
          </a:xfrm>
          <a:prstGeom prst="line">
            <a:avLst/>
          </a:prstGeom>
          <a:ln w="114300">
            <a:solidFill>
              <a:schemeClr val="accent5"/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darcheboxe.jpeg" descr="darcheboxe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879" y="1450546"/>
            <a:ext cx="10358727" cy="6852508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72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370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71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373" name="The DARK box apparatus for timing properties measurements"/>
          <p:cNvSpPr txBox="1"/>
          <p:nvPr/>
        </p:nvSpPr>
        <p:spPr>
          <a:xfrm>
            <a:off x="1954085" y="374049"/>
            <a:ext cx="7343146" cy="7819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b="1" sz="2400"/>
            </a:lvl1pPr>
          </a:lstStyle>
          <a:p>
            <a:pPr/>
            <a:r>
              <a:t>The DARK box apparatus for timing properties measurements</a:t>
            </a:r>
          </a:p>
        </p:txBody>
      </p:sp>
      <p:sp>
        <p:nvSpPr>
          <p:cNvPr id="374" name="M.C. Mollo et al.…"/>
          <p:cNvSpPr txBox="1"/>
          <p:nvPr/>
        </p:nvSpPr>
        <p:spPr>
          <a:xfrm>
            <a:off x="1409522" y="8597605"/>
            <a:ext cx="7404693" cy="6840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i="1" sz="1400"/>
            </a:pPr>
            <a:r>
              <a:t>M.C. Mollo et al.</a:t>
            </a:r>
          </a:p>
          <a:p>
            <a:pPr algn="l" defTabSz="587022">
              <a:defRPr b="1" sz="1400"/>
            </a:pPr>
            <a:r>
              <a:t>The Dark Box instrument for fast automatic testing of the photomultipliers for KM3NeT</a:t>
            </a:r>
          </a:p>
          <a:p>
            <a:pPr algn="l" defTabSz="587022">
              <a:defRPr b="1" sz="1400"/>
            </a:pPr>
            <a:r>
              <a:t>Volume 236 - The 34th International Cosmic Ray Conference (ICRC2015)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79" name="Group"/>
          <p:cNvGrpSpPr/>
          <p:nvPr/>
        </p:nvGrpSpPr>
        <p:grpSpPr>
          <a:xfrm>
            <a:off x="336235" y="203531"/>
            <a:ext cx="12663779" cy="1122982"/>
            <a:chOff x="0" y="0"/>
            <a:chExt cx="12663778" cy="1122980"/>
          </a:xfrm>
        </p:grpSpPr>
        <p:pic>
          <p:nvPicPr>
            <p:cNvPr id="377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78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pic>
        <p:nvPicPr>
          <p:cNvPr id="380" name="figure7.jpg" descr="figure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4812" y="1702435"/>
            <a:ext cx="9999325" cy="6850333"/>
          </a:xfrm>
          <a:prstGeom prst="rect">
            <a:avLst/>
          </a:prstGeom>
          <a:ln w="3175">
            <a:miter lim="400000"/>
          </a:ln>
        </p:spPr>
      </p:pic>
      <p:sp>
        <p:nvSpPr>
          <p:cNvPr id="381" name="The DARK box apparatus for timing properties measurements"/>
          <p:cNvSpPr txBox="1"/>
          <p:nvPr/>
        </p:nvSpPr>
        <p:spPr>
          <a:xfrm>
            <a:off x="2808353" y="373895"/>
            <a:ext cx="7343147" cy="7822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sz="2400"/>
            </a:lvl1pPr>
          </a:lstStyle>
          <a:p>
            <a:pPr/>
            <a:r>
              <a:t>The DARK box apparatus for timing properties measurements</a:t>
            </a:r>
          </a:p>
        </p:txBody>
      </p:sp>
      <p:sp>
        <p:nvSpPr>
          <p:cNvPr id="382" name="M.C. Mollo et al.…"/>
          <p:cNvSpPr txBox="1"/>
          <p:nvPr/>
        </p:nvSpPr>
        <p:spPr>
          <a:xfrm>
            <a:off x="3376250" y="8811049"/>
            <a:ext cx="7404694" cy="6840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i="1" sz="1400"/>
            </a:pPr>
            <a:r>
              <a:t>M.C. Mollo et al.</a:t>
            </a:r>
          </a:p>
          <a:p>
            <a:pPr algn="l" defTabSz="587022">
              <a:defRPr b="1" sz="1400"/>
            </a:pPr>
            <a:r>
              <a:t>The Dark Box instrument for fast automatic testing of the photomultipliers for KM3NeT</a:t>
            </a:r>
          </a:p>
          <a:p>
            <a:pPr algn="l" defTabSz="587022">
              <a:defRPr b="1" sz="1400"/>
            </a:pPr>
            <a:r>
              <a:t>Volume 236 - The 34th International Cosmic Ray Conference (ICRC2015)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lellosplendor.jpeg" descr="lellosplendor.jpeg"/>
          <p:cNvPicPr>
            <a:picLocks noChangeAspect="1"/>
          </p:cNvPicPr>
          <p:nvPr/>
        </p:nvPicPr>
        <p:blipFill>
          <a:blip r:embed="rId2">
            <a:alphaModFix amt="28906"/>
            <a:extLst/>
          </a:blip>
          <a:stretch>
            <a:fillRect/>
          </a:stretch>
        </p:blipFill>
        <p:spPr>
          <a:xfrm>
            <a:off x="-150782" y="-113087"/>
            <a:ext cx="13598642" cy="10198982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03" name="Group"/>
          <p:cNvGrpSpPr/>
          <p:nvPr/>
        </p:nvGrpSpPr>
        <p:grpSpPr>
          <a:xfrm>
            <a:off x="150295" y="201738"/>
            <a:ext cx="12669323" cy="1053076"/>
            <a:chOff x="0" y="0"/>
            <a:chExt cx="12669321" cy="1053075"/>
          </a:xfrm>
        </p:grpSpPr>
        <p:pic>
          <p:nvPicPr>
            <p:cNvPr id="200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33337"/>
              <a:ext cx="1668215" cy="98624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01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206866" y="33337"/>
              <a:ext cx="2462456" cy="98634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23933" b="0"/>
            <a:stretch>
              <a:fillRect/>
            </a:stretch>
          </p:blipFill>
          <p:spPr>
            <a:xfrm>
              <a:off x="1937164" y="0"/>
              <a:ext cx="7873654" cy="10530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04" name="Part one:…"/>
          <p:cNvSpPr txBox="1"/>
          <p:nvPr/>
        </p:nvSpPr>
        <p:spPr>
          <a:xfrm>
            <a:off x="1360944" y="2925659"/>
            <a:ext cx="11019716" cy="54586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5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Part one: </a:t>
            </a:r>
          </a:p>
          <a:p>
            <a:pPr algn="l">
              <a:defRPr sz="5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>
                <a:latin typeface="+mn-lt"/>
                <a:ea typeface="+mn-ea"/>
                <a:cs typeface="+mn-cs"/>
                <a:sym typeface="Helvetica Neue"/>
              </a:rPr>
              <a:t>New measurements on an improved 3" Hamamatsu photomultiplier for the KM3NeT Neutrino Telescope</a:t>
            </a:r>
            <a:endParaRPr i="1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defRPr sz="5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l">
              <a:defRPr sz="5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Part two:  </a:t>
            </a:r>
          </a:p>
          <a:p>
            <a:pPr algn="l">
              <a:defRPr i="1" sz="5000"/>
            </a:pPr>
            <a:r>
              <a:t>DU integration at CAPACITY LAB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pic>
        <p:nvPicPr>
          <p:cNvPr id="385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146" y="203531"/>
            <a:ext cx="1739520" cy="1122982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386" name="km3net_logo.png" descr="km3net_logo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41465" y="275921"/>
            <a:ext cx="3246953" cy="978201"/>
          </a:xfrm>
          <a:prstGeom prst="rect">
            <a:avLst/>
          </a:prstGeom>
        </p:spPr>
      </p:pic>
      <p:sp>
        <p:nvSpPr>
          <p:cNvPr id="387" name="Some Time characteristics of concern"/>
          <p:cNvSpPr txBox="1"/>
          <p:nvPr/>
        </p:nvSpPr>
        <p:spPr>
          <a:xfrm>
            <a:off x="2189041" y="468111"/>
            <a:ext cx="7416099" cy="10207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Some Time characteristics of concern</a:t>
            </a:r>
          </a:p>
        </p:txBody>
      </p:sp>
      <p:sp>
        <p:nvSpPr>
          <p:cNvPr id="388" name="After-pulses: are spurious pulses that appear in the wake of true pulses.…"/>
          <p:cNvSpPr txBox="1"/>
          <p:nvPr/>
        </p:nvSpPr>
        <p:spPr>
          <a:xfrm>
            <a:off x="223675" y="2007170"/>
            <a:ext cx="12557451" cy="5228788"/>
          </a:xfrm>
          <a:prstGeom prst="rect">
            <a:avLst/>
          </a:prstGeom>
          <a:solidFill>
            <a:srgbClr val="000000">
              <a:alpha val="763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marL="279400" indent="-279400" algn="just" defTabSz="587022">
              <a:buSzPct val="123000"/>
              <a:buChar char="•"/>
              <a:defRPr sz="19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u="sng">
                <a:latin typeface="+mn-lt"/>
                <a:ea typeface="+mn-ea"/>
                <a:cs typeface="+mn-cs"/>
                <a:sym typeface="Helvetica Neue"/>
              </a:rPr>
              <a:t>After-pulses:</a:t>
            </a:r>
            <a:r>
              <a:t>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are spurious pulses that appear in the wake of true pulses. </a:t>
            </a:r>
            <a:endParaRPr i="1">
              <a:latin typeface="+mn-lt"/>
              <a:ea typeface="+mn-ea"/>
              <a:cs typeface="+mn-cs"/>
              <a:sym typeface="Helvetica Neue"/>
            </a:endParaRPr>
          </a:p>
          <a:p>
            <a:pPr algn="just" defTabSz="587022">
              <a:defRPr i="1" sz="1900"/>
            </a:pPr>
            <a:r>
              <a:t> they can limit the number of true pulses that can be registered. </a:t>
            </a:r>
          </a:p>
          <a:p>
            <a:pPr algn="just" defTabSz="587022">
              <a:defRPr i="1" sz="1900"/>
            </a:pPr>
            <a:r>
              <a:t>After-pulses have two main causes: </a:t>
            </a:r>
          </a:p>
          <a:p>
            <a:pPr lvl="1" marL="1129770" indent="-240770" algn="just" defTabSz="587022">
              <a:buSzPct val="100000"/>
              <a:buAutoNum type="alphaLcParenBoth" startAt="1"/>
              <a:defRPr i="1" sz="1900"/>
            </a:pPr>
            <a:r>
              <a:t> light emitted by electrodes due to electron bombardment.</a:t>
            </a:r>
          </a:p>
          <a:p>
            <a:pPr lvl="1" marL="1129770" indent="-240770" algn="just" defTabSz="587022">
              <a:buSzPct val="100000"/>
              <a:buAutoNum type="alphaLcParenBoth" startAt="1"/>
              <a:defRPr i="1" sz="1900"/>
            </a:pPr>
            <a:r>
              <a:t> ionisation of residual gas traces. </a:t>
            </a:r>
          </a:p>
          <a:p>
            <a:pPr algn="just" defTabSz="587022">
              <a:defRPr i="1" sz="1900"/>
            </a:pPr>
          </a:p>
          <a:p>
            <a:pPr marL="279400" indent="-279400" algn="just" defTabSz="587022">
              <a:buSzPct val="123000"/>
              <a:buChar char="•"/>
              <a:defRPr b="1" sz="1900"/>
            </a:pPr>
            <a:r>
              <a:rPr u="sng"/>
              <a:t>Dark counts</a:t>
            </a:r>
            <a:r>
              <a:t>: </a:t>
            </a:r>
            <a:r>
              <a:rPr b="0" i="1"/>
              <a:t>A small amount of current flows in a photomultiplier tube even when operated in a completely dark state.</a:t>
            </a:r>
            <a:endParaRPr b="0" i="1"/>
          </a:p>
          <a:p>
            <a:pPr lvl="1" marL="1296458" indent="-407458" algn="just" defTabSz="587022">
              <a:buSzPct val="100000"/>
              <a:buAutoNum type="alphaLcParenBoth" startAt="3"/>
              <a:defRPr i="1" sz="1900"/>
            </a:pPr>
            <a:r>
              <a:t>Thermionic emission </a:t>
            </a:r>
          </a:p>
          <a:p>
            <a:pPr lvl="1" marL="1296458" indent="-407458" algn="just" defTabSz="587022">
              <a:buSzPct val="100000"/>
              <a:buAutoNum type="alphaLcParenBoth" startAt="3"/>
              <a:defRPr i="1" sz="1900"/>
            </a:pPr>
            <a:r>
              <a:t>Leakage current </a:t>
            </a:r>
          </a:p>
          <a:p>
            <a:pPr lvl="1" marL="1296458" indent="-407458" algn="just" defTabSz="587022">
              <a:buSzPct val="100000"/>
              <a:buAutoNum type="alphaLcParenBoth" startAt="3"/>
              <a:defRPr i="1" sz="1900"/>
            </a:pPr>
            <a:r>
              <a:t>Photocurrent produced by scintillation from glass envelope or electrode supports </a:t>
            </a:r>
          </a:p>
          <a:p>
            <a:pPr lvl="1" marL="1296458" indent="-407458" algn="just" defTabSz="587022">
              <a:buSzPct val="100000"/>
              <a:buAutoNum type="alphaLcParenBoth" startAt="3"/>
              <a:defRPr i="1" sz="1900"/>
            </a:pPr>
            <a:r>
              <a:t>Ionisation current from residual gases (ion feedback) </a:t>
            </a:r>
          </a:p>
          <a:p>
            <a:pPr algn="just" defTabSz="587022">
              <a:defRPr b="1" sz="1900"/>
            </a:pPr>
          </a:p>
          <a:p>
            <a:pPr marL="279400" indent="-279400" algn="just" defTabSz="587022">
              <a:buSzPct val="123000"/>
              <a:buChar char="•"/>
              <a:defRPr b="1" sz="1900"/>
            </a:pPr>
            <a:r>
              <a:rPr u="sng"/>
              <a:t>The </a:t>
            </a:r>
            <a:r>
              <a:rPr i="1" u="sng"/>
              <a:t>transit-time spread</a:t>
            </a:r>
            <a:r>
              <a:rPr i="1"/>
              <a:t>: variations in the single photoelectron transit time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just" defTabSz="587022">
              <a:defRPr b="1" sz="1900"/>
            </a:pPr>
          </a:p>
          <a:p>
            <a:pPr algn="just" defTabSz="587022">
              <a:defRPr i="1" sz="19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sp>
        <p:nvSpPr>
          <p:cNvPr id="391" name="Overview of the existing equipment"/>
          <p:cNvSpPr txBox="1"/>
          <p:nvPr>
            <p:ph type="body" sz="quarter" idx="1"/>
          </p:nvPr>
        </p:nvSpPr>
        <p:spPr>
          <a:xfrm>
            <a:off x="2994898" y="1702"/>
            <a:ext cx="6495822" cy="2066302"/>
          </a:xfrm>
          <a:prstGeom prst="rect">
            <a:avLst/>
          </a:prstGeom>
        </p:spPr>
        <p:txBody>
          <a:bodyPr/>
          <a:lstStyle>
            <a:lvl1pPr algn="just">
              <a:defRPr spc="-58" sz="2900"/>
            </a:lvl1pPr>
          </a:lstStyle>
          <a:p>
            <a:pPr/>
            <a:r>
              <a:t>Overview of the existing equipment</a:t>
            </a:r>
          </a:p>
        </p:txBody>
      </p:sp>
      <p:pic>
        <p:nvPicPr>
          <p:cNvPr id="392" name="WhatsApp Image 2022-07-03 at 11.37.25.jpeg" descr="WhatsApp Image 2022-07-03 at 11.37.25.jpeg"/>
          <p:cNvPicPr>
            <a:picLocks noChangeAspect="1"/>
          </p:cNvPicPr>
          <p:nvPr/>
        </p:nvPicPr>
        <p:blipFill>
          <a:blip r:embed="rId3">
            <a:extLst/>
          </a:blip>
          <a:srcRect l="0" t="3514" r="0" b="39894"/>
          <a:stretch>
            <a:fillRect/>
          </a:stretch>
        </p:blipFill>
        <p:spPr>
          <a:xfrm>
            <a:off x="496518" y="2907960"/>
            <a:ext cx="12159099" cy="5160766"/>
          </a:xfrm>
          <a:prstGeom prst="rect">
            <a:avLst/>
          </a:prstGeom>
          <a:ln w="3175">
            <a:miter lim="400000"/>
          </a:ln>
        </p:spPr>
      </p:pic>
      <p:sp>
        <p:nvSpPr>
          <p:cNvPr id="393" name="DB"/>
          <p:cNvSpPr txBox="1"/>
          <p:nvPr/>
        </p:nvSpPr>
        <p:spPr>
          <a:xfrm>
            <a:off x="11737435" y="5558519"/>
            <a:ext cx="349132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DB</a:t>
            </a:r>
          </a:p>
        </p:txBody>
      </p:sp>
      <p:sp>
        <p:nvSpPr>
          <p:cNvPr id="394" name="QE"/>
          <p:cNvSpPr txBox="1"/>
          <p:nvPr/>
        </p:nvSpPr>
        <p:spPr>
          <a:xfrm>
            <a:off x="826041" y="5558519"/>
            <a:ext cx="345475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QE</a:t>
            </a:r>
          </a:p>
        </p:txBody>
      </p:sp>
      <p:sp>
        <p:nvSpPr>
          <p:cNvPr id="395" name="Single photon camera"/>
          <p:cNvSpPr txBox="1"/>
          <p:nvPr/>
        </p:nvSpPr>
        <p:spPr>
          <a:xfrm>
            <a:off x="5434506" y="4087296"/>
            <a:ext cx="1616606" cy="5056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Single photon camera</a:t>
            </a:r>
          </a:p>
        </p:txBody>
      </p:sp>
      <p:grpSp>
        <p:nvGrpSpPr>
          <p:cNvPr id="398" name="Group"/>
          <p:cNvGrpSpPr/>
          <p:nvPr/>
        </p:nvGrpSpPr>
        <p:grpSpPr>
          <a:xfrm>
            <a:off x="164160" y="184282"/>
            <a:ext cx="12663780" cy="1122982"/>
            <a:chOff x="0" y="0"/>
            <a:chExt cx="12663778" cy="1122980"/>
          </a:xfrm>
        </p:grpSpPr>
        <p:pic>
          <p:nvPicPr>
            <p:cNvPr id="396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97" name="km3net_logo.png" descr="km3net_logo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03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401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02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404" name="After-pulses measurements…"/>
          <p:cNvSpPr txBox="1"/>
          <p:nvPr/>
        </p:nvSpPr>
        <p:spPr>
          <a:xfrm>
            <a:off x="3331568" y="350578"/>
            <a:ext cx="5156234" cy="8288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200"/>
            </a:pPr>
            <a:r>
              <a:t>After-pulses measurements </a:t>
            </a:r>
          </a:p>
          <a:p>
            <a:pPr defTabSz="449580">
              <a:defRPr sz="19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between 100 ns and 10 μs</a:t>
            </a:r>
          </a:p>
        </p:txBody>
      </p:sp>
      <p:pic>
        <p:nvPicPr>
          <p:cNvPr id="405" name="Fig14.pdf" descr="Fig14.pdf"/>
          <p:cNvPicPr>
            <a:picLocks noChangeAspect="0"/>
          </p:cNvPicPr>
          <p:nvPr/>
        </p:nvPicPr>
        <p:blipFill>
          <a:blip r:embed="rId5">
            <a:extLst/>
          </a:blip>
          <a:srcRect l="1915" t="0" r="0" b="0"/>
          <a:stretch>
            <a:fillRect/>
          </a:stretch>
        </p:blipFill>
        <p:spPr>
          <a:xfrm>
            <a:off x="2128150" y="5488479"/>
            <a:ext cx="7586558" cy="3984753"/>
          </a:xfrm>
          <a:prstGeom prst="rect">
            <a:avLst/>
          </a:prstGeom>
          <a:ln w="3175">
            <a:miter lim="400000"/>
          </a:ln>
        </p:spPr>
      </p:pic>
      <p:pic>
        <p:nvPicPr>
          <p:cNvPr id="406" name="untitled.jpg" descr="untitled.jpg"/>
          <p:cNvPicPr>
            <a:picLocks noChangeAspect="0"/>
          </p:cNvPicPr>
          <p:nvPr/>
        </p:nvPicPr>
        <p:blipFill>
          <a:blip r:embed="rId6">
            <a:extLst/>
          </a:blip>
          <a:srcRect l="1800" t="2218" r="4130" b="0"/>
          <a:stretch>
            <a:fillRect/>
          </a:stretch>
        </p:blipFill>
        <p:spPr>
          <a:xfrm>
            <a:off x="2104556" y="1305742"/>
            <a:ext cx="7547990" cy="405660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11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409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10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412" name="Delayed pulses…"/>
          <p:cNvSpPr txBox="1"/>
          <p:nvPr/>
        </p:nvSpPr>
        <p:spPr>
          <a:xfrm>
            <a:off x="4465326" y="349660"/>
            <a:ext cx="2888718" cy="8307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200"/>
            </a:pPr>
            <a:r>
              <a:t>Delayed pulses</a:t>
            </a:r>
          </a:p>
          <a:p>
            <a:pPr defTabSz="449580">
              <a:defRPr sz="2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between 15 ns and 60 ns</a:t>
            </a:r>
          </a:p>
        </p:txBody>
      </p:sp>
      <p:pic>
        <p:nvPicPr>
          <p:cNvPr id="413" name="Fig12.pdf" descr="Fig1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9476" y="5321735"/>
            <a:ext cx="7200901" cy="4368801"/>
          </a:xfrm>
          <a:prstGeom prst="rect">
            <a:avLst/>
          </a:prstGeom>
          <a:ln w="3175">
            <a:miter lim="400000"/>
          </a:ln>
        </p:spPr>
      </p:pic>
      <p:pic>
        <p:nvPicPr>
          <p:cNvPr id="414" name="delayed pulses.jpg" descr="delayed pulses.jpg"/>
          <p:cNvPicPr>
            <a:picLocks noChangeAspect="0"/>
          </p:cNvPicPr>
          <p:nvPr/>
        </p:nvPicPr>
        <p:blipFill>
          <a:blip r:embed="rId6">
            <a:extLst/>
          </a:blip>
          <a:srcRect l="0" t="0" r="2218" b="0"/>
          <a:stretch>
            <a:fillRect/>
          </a:stretch>
        </p:blipFill>
        <p:spPr>
          <a:xfrm>
            <a:off x="2860426" y="1389601"/>
            <a:ext cx="7283948" cy="399656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19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417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18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420" name="Dark counts rate"/>
          <p:cNvSpPr txBox="1"/>
          <p:nvPr/>
        </p:nvSpPr>
        <p:spPr>
          <a:xfrm>
            <a:off x="4437512" y="139062"/>
            <a:ext cx="3172000" cy="537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300"/>
            </a:lvl1pPr>
          </a:lstStyle>
          <a:p>
            <a:pPr/>
            <a:r>
              <a:t>Dark counts rate</a:t>
            </a:r>
          </a:p>
        </p:txBody>
      </p:sp>
      <p:grpSp>
        <p:nvGrpSpPr>
          <p:cNvPr id="423" name="Group"/>
          <p:cNvGrpSpPr/>
          <p:nvPr/>
        </p:nvGrpSpPr>
        <p:grpSpPr>
          <a:xfrm>
            <a:off x="1947063" y="678429"/>
            <a:ext cx="7569922" cy="9012666"/>
            <a:chOff x="0" y="0"/>
            <a:chExt cx="7569920" cy="9012664"/>
          </a:xfrm>
        </p:grpSpPr>
        <p:pic>
          <p:nvPicPr>
            <p:cNvPr id="421" name="Fig8.pdf" descr="Fig8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44" y="4422129"/>
              <a:ext cx="7566377" cy="459053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22" name="darkcounts.jpg" descr="darkcounts.jpg"/>
            <p:cNvPicPr>
              <a:picLocks noChangeAspect="0"/>
            </p:cNvPicPr>
            <p:nvPr/>
          </p:nvPicPr>
          <p:blipFill>
            <a:blip r:embed="rId6">
              <a:extLst/>
            </a:blip>
            <a:srcRect l="1314" t="0" r="0" b="0"/>
            <a:stretch>
              <a:fillRect/>
            </a:stretch>
          </p:blipFill>
          <p:spPr>
            <a:xfrm>
              <a:off x="0" y="0"/>
              <a:ext cx="7566219" cy="459053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darcheboxe.jpeg" descr="darcheboxe.jpeg"/>
          <p:cNvPicPr>
            <a:picLocks noChangeAspect="1"/>
          </p:cNvPicPr>
          <p:nvPr/>
        </p:nvPicPr>
        <p:blipFill>
          <a:blip r:embed="rId2">
            <a:alphaModFix amt="21039"/>
            <a:extLst/>
          </a:blip>
          <a:srcRect l="43057" t="48004" r="17179" b="18774"/>
          <a:stretch>
            <a:fillRect/>
          </a:stretch>
        </p:blipFill>
        <p:spPr>
          <a:xfrm>
            <a:off x="24855" y="35870"/>
            <a:ext cx="12955090" cy="968186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28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426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27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  <p:sp>
        <p:nvSpPr>
          <p:cNvPr id="429" name="Transit time spread comparison"/>
          <p:cNvSpPr txBox="1"/>
          <p:nvPr/>
        </p:nvSpPr>
        <p:spPr>
          <a:xfrm>
            <a:off x="3142138" y="389052"/>
            <a:ext cx="5780872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Transit time spread comparison</a:t>
            </a:r>
          </a:p>
        </p:txBody>
      </p:sp>
      <p:sp>
        <p:nvSpPr>
          <p:cNvPr id="430" name="R14374 (new)"/>
          <p:cNvSpPr txBox="1"/>
          <p:nvPr/>
        </p:nvSpPr>
        <p:spPr>
          <a:xfrm>
            <a:off x="7875563" y="1752480"/>
            <a:ext cx="1308846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R14374 (new)</a:t>
            </a:r>
          </a:p>
        </p:txBody>
      </p:sp>
      <p:pic>
        <p:nvPicPr>
          <p:cNvPr id="431" name="TTSnew.pdf" descr="TTSnew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66058" y="5487280"/>
            <a:ext cx="8427739" cy="3953755"/>
          </a:xfrm>
          <a:prstGeom prst="rect">
            <a:avLst/>
          </a:prstGeom>
          <a:ln w="3175">
            <a:miter lim="400000"/>
          </a:ln>
        </p:spPr>
      </p:pic>
      <p:pic>
        <p:nvPicPr>
          <p:cNvPr id="432" name="ttspread.jpg" descr="ttspread.jpg"/>
          <p:cNvPicPr>
            <a:picLocks noChangeAspect="0"/>
          </p:cNvPicPr>
          <p:nvPr/>
        </p:nvPicPr>
        <p:blipFill>
          <a:blip r:embed="rId6">
            <a:extLst/>
          </a:blip>
          <a:srcRect l="1362" t="3155" r="1362" b="0"/>
          <a:stretch>
            <a:fillRect/>
          </a:stretch>
        </p:blipFill>
        <p:spPr>
          <a:xfrm>
            <a:off x="2262931" y="1344734"/>
            <a:ext cx="8433914" cy="412442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-3810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435" name="Conclusions of part one"/>
          <p:cNvSpPr txBox="1"/>
          <p:nvPr>
            <p:ph type="title"/>
          </p:nvPr>
        </p:nvSpPr>
        <p:spPr>
          <a:xfrm>
            <a:off x="2969453" y="382845"/>
            <a:ext cx="5738769" cy="764354"/>
          </a:xfrm>
          <a:prstGeom prst="rect">
            <a:avLst/>
          </a:prstGeom>
        </p:spPr>
        <p:txBody>
          <a:bodyPr/>
          <a:lstStyle>
            <a:lvl1pPr defTabSz="1179072">
              <a:defRPr spc="-81" sz="4080"/>
            </a:lvl1pPr>
          </a:lstStyle>
          <a:p>
            <a:pPr/>
            <a:r>
              <a:t>Conclusions of part one</a:t>
            </a:r>
          </a:p>
        </p:txBody>
      </p:sp>
      <p:sp>
        <p:nvSpPr>
          <p:cNvPr id="436" name="The new QE setup in Caserta is now fully operative…"/>
          <p:cNvSpPr txBox="1"/>
          <p:nvPr>
            <p:ph type="body" idx="1"/>
          </p:nvPr>
        </p:nvSpPr>
        <p:spPr>
          <a:xfrm>
            <a:off x="643466" y="2637097"/>
            <a:ext cx="11717868" cy="4403207"/>
          </a:xfrm>
          <a:prstGeom prst="rect">
            <a:avLst/>
          </a:prstGeom>
        </p:spPr>
        <p:txBody>
          <a:bodyPr/>
          <a:lstStyle/>
          <a:p>
            <a:pPr marL="518824" indent="-518824" defTabSz="1231090">
              <a:spcBef>
                <a:spcPts val="2200"/>
              </a:spcBef>
              <a:defRPr sz="2414"/>
            </a:pPr>
            <a:r>
              <a:t>The new QE setup in Caserta is now fully operative</a:t>
            </a:r>
          </a:p>
          <a:p>
            <a:pPr marL="518824" indent="-518824" defTabSz="1231090">
              <a:spcBef>
                <a:spcPts val="2200"/>
              </a:spcBef>
              <a:defRPr sz="2414"/>
            </a:pPr>
            <a:r>
              <a:t>New R14374 shows a better spatial QE uniformity and same QE over wavelength</a:t>
            </a:r>
          </a:p>
          <a:p>
            <a:pPr marL="518824" indent="-518824" defTabSz="1231090">
              <a:spcBef>
                <a:spcPts val="2200"/>
              </a:spcBef>
              <a:defRPr sz="2414"/>
            </a:pPr>
            <a:r>
              <a:t>A comparison between old and new PMT with the same setup is done </a:t>
            </a:r>
          </a:p>
          <a:p>
            <a:pPr marL="518824" indent="-518824" defTabSz="1231090">
              <a:spcBef>
                <a:spcPts val="2200"/>
              </a:spcBef>
              <a:defRPr sz="2414"/>
            </a:pPr>
            <a:r>
              <a:t>The DarkBox is again operative in Capacity lab for PMTs timing characterisation</a:t>
            </a:r>
          </a:p>
          <a:p>
            <a:pPr marL="518824" indent="-518824" defTabSz="1231090">
              <a:spcBef>
                <a:spcPts val="2200"/>
              </a:spcBef>
              <a:defRPr sz="2414"/>
            </a:pPr>
            <a:r>
              <a:t>500 pcs of R14374 PMTs have been measured showing far better timing properties</a:t>
            </a:r>
          </a:p>
          <a:p>
            <a:pPr marL="518824" indent="-518824" defTabSz="1231090">
              <a:spcBef>
                <a:spcPts val="2200"/>
              </a:spcBef>
              <a:defRPr sz="2414"/>
            </a:pPr>
            <a:r>
              <a:t>A dedicated variation to the QE setup is near to completion for QE measurements of the Assembled DOMs</a:t>
            </a:r>
          </a:p>
        </p:txBody>
      </p:sp>
      <p:grpSp>
        <p:nvGrpSpPr>
          <p:cNvPr id="439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437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38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lellosplendor.jpeg" descr="lellosplendor.jpeg"/>
          <p:cNvPicPr>
            <a:picLocks noChangeAspect="1"/>
          </p:cNvPicPr>
          <p:nvPr/>
        </p:nvPicPr>
        <p:blipFill>
          <a:blip r:embed="rId2">
            <a:alphaModFix amt="28906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442" name="DU integration at…"/>
          <p:cNvSpPr txBox="1"/>
          <p:nvPr>
            <p:ph type="ctrTitle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</p:spPr>
        <p:txBody>
          <a:bodyPr/>
          <a:lstStyle/>
          <a:p>
            <a:pPr/>
            <a:r>
              <a:t>DU integration at</a:t>
            </a:r>
          </a:p>
          <a:p>
            <a:pPr/>
            <a:r>
              <a:t>CAPACITY LAB</a:t>
            </a:r>
          </a:p>
        </p:txBody>
      </p:sp>
      <p:sp>
        <p:nvSpPr>
          <p:cNvPr id="443" name="in Caserta"/>
          <p:cNvSpPr txBox="1"/>
          <p:nvPr>
            <p:ph type="subTitle" sz="quarter" idx="1"/>
          </p:nvPr>
        </p:nvSpPr>
        <p:spPr>
          <a:xfrm>
            <a:off x="643466" y="5057528"/>
            <a:ext cx="11717868" cy="1016001"/>
          </a:xfrm>
          <a:prstGeom prst="rect">
            <a:avLst/>
          </a:prstGeom>
        </p:spPr>
        <p:txBody>
          <a:bodyPr/>
          <a:lstStyle/>
          <a:p>
            <a:pPr/>
            <a:r>
              <a:t> in Caserta</a:t>
            </a:r>
          </a:p>
        </p:txBody>
      </p:sp>
      <p:grpSp>
        <p:nvGrpSpPr>
          <p:cNvPr id="447" name="Group"/>
          <p:cNvGrpSpPr/>
          <p:nvPr/>
        </p:nvGrpSpPr>
        <p:grpSpPr>
          <a:xfrm>
            <a:off x="150295" y="201738"/>
            <a:ext cx="12669323" cy="1053076"/>
            <a:chOff x="0" y="0"/>
            <a:chExt cx="12669321" cy="1053075"/>
          </a:xfrm>
        </p:grpSpPr>
        <p:pic>
          <p:nvPicPr>
            <p:cNvPr id="444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33337"/>
              <a:ext cx="1668215" cy="98624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45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206866" y="33337"/>
              <a:ext cx="2462456" cy="98634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4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23933" b="0"/>
            <a:stretch>
              <a:fillRect/>
            </a:stretch>
          </p:blipFill>
          <p:spPr>
            <a:xfrm>
              <a:off x="1937164" y="0"/>
              <a:ext cx="7873654" cy="10530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he team"/>
          <p:cNvSpPr txBox="1"/>
          <p:nvPr/>
        </p:nvSpPr>
        <p:spPr>
          <a:xfrm>
            <a:off x="5583453" y="513249"/>
            <a:ext cx="1768484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The team</a:t>
            </a:r>
          </a:p>
        </p:txBody>
      </p:sp>
      <p:grpSp>
        <p:nvGrpSpPr>
          <p:cNvPr id="452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450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51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453" name="Screenshot 2022-10-24 at 15.54.21.png" descr="Screenshot 2022-10-24 at 15.54.21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701250" y="1795237"/>
            <a:ext cx="9602300" cy="6163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0691" y="10140"/>
                </a:moveTo>
                <a:cubicBezTo>
                  <a:pt x="10700" y="10143"/>
                  <a:pt x="10708" y="10153"/>
                  <a:pt x="10714" y="10166"/>
                </a:cubicBezTo>
                <a:cubicBezTo>
                  <a:pt x="10725" y="10194"/>
                  <a:pt x="10720" y="10230"/>
                  <a:pt x="10702" y="10247"/>
                </a:cubicBezTo>
                <a:cubicBezTo>
                  <a:pt x="10685" y="10264"/>
                  <a:pt x="10661" y="10255"/>
                  <a:pt x="10650" y="10228"/>
                </a:cubicBezTo>
                <a:cubicBezTo>
                  <a:pt x="10640" y="10200"/>
                  <a:pt x="10645" y="10164"/>
                  <a:pt x="10662" y="10147"/>
                </a:cubicBezTo>
                <a:cubicBezTo>
                  <a:pt x="10671" y="10139"/>
                  <a:pt x="10681" y="10137"/>
                  <a:pt x="10691" y="10140"/>
                </a:cubicBezTo>
                <a:close/>
              </a:path>
            </a:pathLst>
          </a:cu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Overview"/>
          <p:cNvSpPr txBox="1"/>
          <p:nvPr/>
        </p:nvSpPr>
        <p:spPr>
          <a:xfrm>
            <a:off x="5267120" y="513249"/>
            <a:ext cx="1752228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Overview</a:t>
            </a:r>
          </a:p>
        </p:txBody>
      </p:sp>
      <p:pic>
        <p:nvPicPr>
          <p:cNvPr id="456" name="Screenshot 2022-10-24 at 13.30.33.png" descr="Screenshot 2022-10-24 at 13.30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156" y="179053"/>
            <a:ext cx="2019301" cy="1193801"/>
          </a:xfrm>
          <a:prstGeom prst="rect">
            <a:avLst/>
          </a:prstGeom>
          <a:ln w="3175">
            <a:miter lim="400000"/>
          </a:ln>
        </p:spPr>
      </p:pic>
      <p:pic>
        <p:nvPicPr>
          <p:cNvPr id="457" name="Screenshot 2022-10-24 at 13.29.14.png" descr="Screenshot 2022-10-24 at 13.29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4850" y="179053"/>
            <a:ext cx="2980384" cy="1193801"/>
          </a:xfrm>
          <a:prstGeom prst="rect">
            <a:avLst/>
          </a:prstGeom>
          <a:ln w="3175">
            <a:miter lim="400000"/>
          </a:ln>
        </p:spPr>
      </p:pic>
      <p:pic>
        <p:nvPicPr>
          <p:cNvPr id="458" name="DUCAS.jpg" descr="DUCA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7091" y="2390943"/>
            <a:ext cx="12210618" cy="4283893"/>
          </a:xfrm>
          <a:prstGeom prst="rect">
            <a:avLst/>
          </a:prstGeom>
          <a:ln w="3175">
            <a:miter lim="400000"/>
          </a:ln>
        </p:spPr>
      </p:pic>
      <p:sp>
        <p:nvSpPr>
          <p:cNvPr id="459" name="Rectangle"/>
          <p:cNvSpPr/>
          <p:nvPr/>
        </p:nvSpPr>
        <p:spPr>
          <a:xfrm>
            <a:off x="426176" y="5729382"/>
            <a:ext cx="12152448" cy="252599"/>
          </a:xfrm>
          <a:prstGeom prst="rect">
            <a:avLst/>
          </a:prstGeom>
          <a:solidFill>
            <a:schemeClr val="accent1">
              <a:lumOff val="13575"/>
              <a:alpha val="53510"/>
            </a:schemeClr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0" name="For M01- 2023 6 DUs are expected: 40, 45, 52, 61, 63, 65"/>
          <p:cNvSpPr txBox="1"/>
          <p:nvPr/>
        </p:nvSpPr>
        <p:spPr>
          <a:xfrm>
            <a:off x="2077385" y="7529796"/>
            <a:ext cx="8674872" cy="4513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2600"/>
            </a:lvl1pPr>
          </a:lstStyle>
          <a:p>
            <a:pPr/>
            <a:r>
              <a:t> For M01- 2023 6 DUs are expected: 40, 45, 52, 61, 63, 65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207" name="Andreino Simonelli…"/>
          <p:cNvSpPr txBox="1"/>
          <p:nvPr>
            <p:ph type="body" idx="21"/>
          </p:nvPr>
        </p:nvSpPr>
        <p:spPr>
          <a:xfrm>
            <a:off x="4898738" y="6981094"/>
            <a:ext cx="3162377" cy="20982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428526">
              <a:defRPr i="1" sz="2190"/>
            </a:pPr>
            <a:r>
              <a:t>Andreino Simonelli </a:t>
            </a:r>
          </a:p>
          <a:p>
            <a:pPr defTabSz="428526">
              <a:defRPr sz="2190"/>
            </a:pPr>
            <a:r>
              <a:t>INFN-Napoli </a:t>
            </a:r>
          </a:p>
          <a:p>
            <a:pPr defTabSz="428526">
              <a:defRPr b="0" i="1" sz="2190"/>
            </a:pPr>
            <a:r>
              <a:t>on behalf of KM3NeT </a:t>
            </a:r>
          </a:p>
          <a:p>
            <a:pPr defTabSz="428526">
              <a:defRPr b="0" i="1" sz="2190"/>
            </a:pPr>
            <a:r>
              <a:t>collaboration</a:t>
            </a:r>
          </a:p>
          <a:p>
            <a:pPr defTabSz="428526">
              <a:defRPr sz="2190"/>
            </a:pPr>
          </a:p>
        </p:txBody>
      </p:sp>
      <p:sp>
        <p:nvSpPr>
          <p:cNvPr id="208" name="New measurements on an improved 3&quot; Hamamatsu photomultiplier for the KM3NeT Neutrino Telescope"/>
          <p:cNvSpPr txBox="1"/>
          <p:nvPr>
            <p:ph type="ctrTitle"/>
          </p:nvPr>
        </p:nvSpPr>
        <p:spPr>
          <a:xfrm>
            <a:off x="416810" y="1841379"/>
            <a:ext cx="11717871" cy="2479041"/>
          </a:xfrm>
          <a:prstGeom prst="rect">
            <a:avLst/>
          </a:prstGeom>
        </p:spPr>
        <p:txBody>
          <a:bodyPr/>
          <a:lstStyle/>
          <a:p>
            <a:pPr algn="ctr" defTabSz="182880">
              <a:lnSpc>
                <a:spcPct val="100000"/>
              </a:lnSpc>
              <a:defRPr b="0" spc="0" sz="5280">
                <a:uFill>
                  <a:solidFill>
                    <a:srgbClr val="000000"/>
                  </a:solidFill>
                </a:uFill>
              </a:defRPr>
            </a:pPr>
            <a:r>
              <a:t>New measurements on</a:t>
            </a:r>
            <a:r>
              <a:t> an improved 3" Hamamatsu photomultiplier for the KM3NeT Neutrino Telescope</a:t>
            </a:r>
          </a:p>
        </p:txBody>
      </p:sp>
      <p:grpSp>
        <p:nvGrpSpPr>
          <p:cNvPr id="212" name="Group"/>
          <p:cNvGrpSpPr/>
          <p:nvPr/>
        </p:nvGrpSpPr>
        <p:grpSpPr>
          <a:xfrm>
            <a:off x="145265" y="291529"/>
            <a:ext cx="12669323" cy="1053077"/>
            <a:chOff x="0" y="0"/>
            <a:chExt cx="12669321" cy="1053075"/>
          </a:xfrm>
        </p:grpSpPr>
        <p:pic>
          <p:nvPicPr>
            <p:cNvPr id="209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33337"/>
              <a:ext cx="1668215" cy="98624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10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206866" y="33337"/>
              <a:ext cx="2462456" cy="98634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23933" b="0"/>
            <a:stretch>
              <a:fillRect/>
            </a:stretch>
          </p:blipFill>
          <p:spPr>
            <a:xfrm>
              <a:off x="1937164" y="0"/>
              <a:ext cx="7873654" cy="10530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lellosplendor.jpeg" descr="lellosplendor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5659"/>
          <a:stretch>
            <a:fillRect/>
          </a:stretch>
        </p:blipFill>
        <p:spPr>
          <a:xfrm>
            <a:off x="303631" y="2100325"/>
            <a:ext cx="12328227" cy="6873643"/>
          </a:xfrm>
          <a:prstGeom prst="rect">
            <a:avLst/>
          </a:prstGeom>
          <a:ln w="3175">
            <a:miter lim="400000"/>
          </a:ln>
        </p:spPr>
      </p:pic>
      <p:sp>
        <p:nvSpPr>
          <p:cNvPr id="463" name="DU 52"/>
          <p:cNvSpPr txBox="1"/>
          <p:nvPr/>
        </p:nvSpPr>
        <p:spPr>
          <a:xfrm>
            <a:off x="1226510" y="4950454"/>
            <a:ext cx="1890607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5000">
                <a:solidFill>
                  <a:schemeClr val="accent5"/>
                </a:solidFill>
              </a:defRPr>
            </a:lvl1pPr>
          </a:lstStyle>
          <a:p>
            <a:pPr/>
            <a:r>
              <a:t>DU 52</a:t>
            </a:r>
          </a:p>
        </p:txBody>
      </p:sp>
      <p:sp>
        <p:nvSpPr>
          <p:cNvPr id="464" name="DU 63"/>
          <p:cNvSpPr txBox="1"/>
          <p:nvPr/>
        </p:nvSpPr>
        <p:spPr>
          <a:xfrm>
            <a:off x="3791976" y="5131831"/>
            <a:ext cx="189060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5000"/>
            </a:lvl1pPr>
          </a:lstStyle>
          <a:p>
            <a:pPr/>
            <a:r>
              <a:t>DU 63</a:t>
            </a:r>
          </a:p>
        </p:txBody>
      </p:sp>
      <p:sp>
        <p:nvSpPr>
          <p:cNvPr id="465" name="DU 61"/>
          <p:cNvSpPr txBox="1"/>
          <p:nvPr/>
        </p:nvSpPr>
        <p:spPr>
          <a:xfrm>
            <a:off x="6357443" y="5541971"/>
            <a:ext cx="1890607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5000"/>
            </a:lvl1pPr>
          </a:lstStyle>
          <a:p>
            <a:pPr/>
            <a:r>
              <a:t>DU 61</a:t>
            </a:r>
          </a:p>
        </p:txBody>
      </p:sp>
      <p:sp>
        <p:nvSpPr>
          <p:cNvPr id="466" name="DU 45"/>
          <p:cNvSpPr txBox="1"/>
          <p:nvPr/>
        </p:nvSpPr>
        <p:spPr>
          <a:xfrm>
            <a:off x="8789685" y="4950454"/>
            <a:ext cx="189060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5000">
                <a:solidFill>
                  <a:schemeClr val="accent5"/>
                </a:solidFill>
              </a:defRPr>
            </a:lvl1pPr>
          </a:lstStyle>
          <a:p>
            <a:pPr/>
            <a:r>
              <a:t>DU 45</a:t>
            </a:r>
          </a:p>
        </p:txBody>
      </p:sp>
      <p:sp>
        <p:nvSpPr>
          <p:cNvPr id="467" name="The DU integration LAB"/>
          <p:cNvSpPr txBox="1"/>
          <p:nvPr/>
        </p:nvSpPr>
        <p:spPr>
          <a:xfrm>
            <a:off x="3844886" y="513249"/>
            <a:ext cx="4357252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The DU integration LAB</a:t>
            </a:r>
          </a:p>
        </p:txBody>
      </p:sp>
      <p:grpSp>
        <p:nvGrpSpPr>
          <p:cNvPr id="470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468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69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471" name="Curious Lello"/>
          <p:cNvSpPr txBox="1"/>
          <p:nvPr/>
        </p:nvSpPr>
        <p:spPr>
          <a:xfrm>
            <a:off x="8942268" y="7153371"/>
            <a:ext cx="1256015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Curious Lello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WhatsApp Image 2022-10-04 at 13.20.43.jpeg" descr="WhatsApp Image 2022-10-04 at 13.20.43.jpeg"/>
          <p:cNvPicPr>
            <a:picLocks noChangeAspect="1"/>
          </p:cNvPicPr>
          <p:nvPr/>
        </p:nvPicPr>
        <p:blipFill>
          <a:blip r:embed="rId2">
            <a:extLst/>
          </a:blip>
          <a:srcRect l="28758" t="18936" r="4034" b="6676"/>
          <a:stretch>
            <a:fillRect/>
          </a:stretch>
        </p:blipFill>
        <p:spPr>
          <a:xfrm>
            <a:off x="2266525" y="2035481"/>
            <a:ext cx="7565096" cy="6280032"/>
          </a:xfrm>
          <a:prstGeom prst="rect">
            <a:avLst/>
          </a:prstGeom>
          <a:ln w="3175">
            <a:miter lim="400000"/>
          </a:ln>
        </p:spPr>
      </p:pic>
      <p:sp>
        <p:nvSpPr>
          <p:cNvPr id="474" name="DU 45"/>
          <p:cNvSpPr txBox="1"/>
          <p:nvPr/>
        </p:nvSpPr>
        <p:spPr>
          <a:xfrm>
            <a:off x="5805551" y="513249"/>
            <a:ext cx="1324289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45 </a:t>
            </a:r>
          </a:p>
        </p:txBody>
      </p:sp>
      <p:sp>
        <p:nvSpPr>
          <p:cNvPr id="475" name="Opened BM…"/>
          <p:cNvSpPr txBox="1"/>
          <p:nvPr/>
        </p:nvSpPr>
        <p:spPr>
          <a:xfrm>
            <a:off x="9968166" y="3582990"/>
            <a:ext cx="2582321" cy="3818264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marL="279400" indent="-279400" algn="l">
              <a:buSzPct val="123000"/>
              <a:buChar char="•"/>
              <a:defRPr sz="2200"/>
            </a:pPr>
            <a:r>
              <a:t>Opened BM</a:t>
            </a:r>
          </a:p>
          <a:p>
            <a:pPr marL="279400" indent="-279400" algn="l">
              <a:buSzPct val="123000"/>
              <a:buChar char="•"/>
              <a:defRPr sz="2200"/>
            </a:pPr>
            <a:r>
              <a:t>OT shows 2 DOM missing</a:t>
            </a:r>
          </a:p>
          <a:p>
            <a:pPr marL="279400" indent="-279400" algn="l">
              <a:buSzPct val="123000"/>
              <a:buChar char="•"/>
              <a:defRPr sz="2200"/>
            </a:pPr>
            <a:r>
              <a:t>OTDR test will occur on 31/10-1/11 with J.W. visiting CAPACITY</a:t>
            </a:r>
          </a:p>
          <a:p>
            <a:pPr marL="279400" indent="-279400" algn="l">
              <a:buSzPct val="123000"/>
              <a:buChar char="•"/>
              <a:defRPr sz="2200"/>
            </a:pPr>
            <a:r>
              <a:t>We plan to purchase an OTDR tester</a:t>
            </a:r>
          </a:p>
        </p:txBody>
      </p:sp>
      <p:grpSp>
        <p:nvGrpSpPr>
          <p:cNvPr id="478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476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77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DU 45"/>
          <p:cNvSpPr txBox="1"/>
          <p:nvPr/>
        </p:nvSpPr>
        <p:spPr>
          <a:xfrm>
            <a:off x="5805551" y="513249"/>
            <a:ext cx="1324289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45 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481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82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484" name="videoDU45.mp4" descr="videoDU45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177677" y="101491"/>
            <a:ext cx="5102938" cy="9278068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OTDR test and fault locator revealed a problem…"/>
          <p:cNvSpPr txBox="1"/>
          <p:nvPr/>
        </p:nvSpPr>
        <p:spPr>
          <a:xfrm>
            <a:off x="8816076" y="2616174"/>
            <a:ext cx="2825560" cy="30668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just">
              <a:defRPr sz="2800"/>
            </a:pPr>
            <a:r>
              <a:t>OTDR test and fault locator revealed a problem </a:t>
            </a:r>
          </a:p>
          <a:p>
            <a:pPr algn="just">
              <a:defRPr sz="2800"/>
            </a:pPr>
            <a:r>
              <a:t>at 70 meters from the light injection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DU 45"/>
          <p:cNvSpPr txBox="1"/>
          <p:nvPr/>
        </p:nvSpPr>
        <p:spPr>
          <a:xfrm>
            <a:off x="5569788" y="240216"/>
            <a:ext cx="1795815" cy="6989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400"/>
            </a:lvl1pPr>
          </a:lstStyle>
          <a:p>
            <a:pPr/>
            <a:r>
              <a:t>DU 45 </a:t>
            </a:r>
          </a:p>
        </p:txBody>
      </p:sp>
      <p:grpSp>
        <p:nvGrpSpPr>
          <p:cNvPr id="490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488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89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491" name="WhatsApp Image 2022-11-15 at 13.07.28 (2).jpeg" descr="WhatsApp Image 2022-11-15 at 13.07.28 (2)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1820" y="1702988"/>
            <a:ext cx="9311750" cy="698381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U 52"/>
          <p:cNvSpPr txBox="1"/>
          <p:nvPr/>
        </p:nvSpPr>
        <p:spPr>
          <a:xfrm>
            <a:off x="5372961" y="513249"/>
            <a:ext cx="1211310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52</a:t>
            </a:r>
          </a:p>
        </p:txBody>
      </p:sp>
      <p:pic>
        <p:nvPicPr>
          <p:cNvPr id="494" name="WhatsApp Image 2022-10-24 at 11.23.08.jpeg" descr="WhatsApp Image 2022-10-24 at 11.23.08.jpeg"/>
          <p:cNvPicPr>
            <a:picLocks noChangeAspect="1"/>
          </p:cNvPicPr>
          <p:nvPr/>
        </p:nvPicPr>
        <p:blipFill>
          <a:blip r:embed="rId2">
            <a:extLst/>
          </a:blip>
          <a:srcRect l="0" t="32662" r="15431" b="28185"/>
          <a:stretch>
            <a:fillRect/>
          </a:stretch>
        </p:blipFill>
        <p:spPr>
          <a:xfrm>
            <a:off x="197400" y="1872592"/>
            <a:ext cx="3420995" cy="2111684"/>
          </a:xfrm>
          <a:prstGeom prst="rect">
            <a:avLst/>
          </a:prstGeom>
          <a:ln w="3175">
            <a:miter lim="400000"/>
          </a:ln>
        </p:spPr>
      </p:pic>
      <p:pic>
        <p:nvPicPr>
          <p:cNvPr id="495" name="WhatsApp Image 2022-10-24 at 11.23.06 (1).jpeg" descr="WhatsApp Image 2022-10-24 at 11.23.06 (1).jpeg"/>
          <p:cNvPicPr>
            <a:picLocks noChangeAspect="1"/>
          </p:cNvPicPr>
          <p:nvPr/>
        </p:nvPicPr>
        <p:blipFill>
          <a:blip r:embed="rId3">
            <a:extLst/>
          </a:blip>
          <a:srcRect l="24218" t="16449" r="10045" b="47650"/>
          <a:stretch>
            <a:fillRect/>
          </a:stretch>
        </p:blipFill>
        <p:spPr>
          <a:xfrm>
            <a:off x="217640" y="4121311"/>
            <a:ext cx="3400810" cy="247638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98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496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97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499" name="du1.jpeg" descr="du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12615" y="1141285"/>
            <a:ext cx="5765144" cy="7686858"/>
          </a:xfrm>
          <a:prstGeom prst="rect">
            <a:avLst/>
          </a:prstGeom>
          <a:ln w="3175">
            <a:miter lim="400000"/>
          </a:ln>
        </p:spPr>
      </p:pic>
      <p:sp>
        <p:nvSpPr>
          <p:cNvPr id="500" name="Opened BM…"/>
          <p:cNvSpPr txBox="1"/>
          <p:nvPr/>
        </p:nvSpPr>
        <p:spPr>
          <a:xfrm>
            <a:off x="9968166" y="3582990"/>
            <a:ext cx="2582321" cy="3818264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marL="279400" indent="-279400" algn="l">
              <a:buSzPct val="123000"/>
              <a:buChar char="•"/>
              <a:defRPr sz="2200"/>
            </a:pPr>
            <a:r>
              <a:t>Opened BM</a:t>
            </a:r>
          </a:p>
          <a:p>
            <a:pPr marL="279400" indent="-279400" algn="l">
              <a:buSzPct val="123000"/>
              <a:buChar char="•"/>
              <a:defRPr sz="2200"/>
            </a:pPr>
            <a:r>
              <a:t>OT shows 8 DOM missing</a:t>
            </a:r>
          </a:p>
          <a:p>
            <a:pPr marL="279400" indent="-279400" algn="l">
              <a:buSzPct val="123000"/>
              <a:buChar char="•"/>
              <a:defRPr sz="2200"/>
            </a:pPr>
            <a:r>
              <a:t>OTDR test will occur on 31/10-1/11 with J.W. visiting CAPACITY</a:t>
            </a:r>
          </a:p>
          <a:p>
            <a:pPr marL="279400" indent="-279400" algn="l">
              <a:buSzPct val="123000"/>
              <a:buChar char="•"/>
              <a:defRPr sz="2200"/>
            </a:pPr>
            <a:r>
              <a:t>We plan to purchase an OTDR tester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DU 52"/>
          <p:cNvSpPr txBox="1"/>
          <p:nvPr/>
        </p:nvSpPr>
        <p:spPr>
          <a:xfrm>
            <a:off x="5372961" y="513249"/>
            <a:ext cx="1211310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52</a:t>
            </a:r>
          </a:p>
        </p:txBody>
      </p:sp>
      <p:grpSp>
        <p:nvGrpSpPr>
          <p:cNvPr id="505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03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04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506" name="WhatsApp Image 2022-11-15 at 13.07.28 (1).jpeg" descr="WhatsApp Image 2022-11-15 at 13.07.28 (1)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0231" y="1705136"/>
            <a:ext cx="10234928" cy="7676196"/>
          </a:xfrm>
          <a:prstGeom prst="rect">
            <a:avLst/>
          </a:prstGeom>
          <a:ln w="3175">
            <a:miter lim="400000"/>
          </a:ln>
        </p:spPr>
      </p:pic>
      <p:pic>
        <p:nvPicPr>
          <p:cNvPr id="507" name="WhatsApp Image 2022-11-15 at 13.07.28.jpeg" descr="WhatsApp Image 2022-11-15 at 13.07.28.jpeg"/>
          <p:cNvPicPr>
            <a:picLocks noChangeAspect="1"/>
          </p:cNvPicPr>
          <p:nvPr/>
        </p:nvPicPr>
        <p:blipFill>
          <a:blip r:embed="rId5">
            <a:extLst/>
          </a:blip>
          <a:srcRect l="10357" t="21343" r="29596" b="35251"/>
          <a:stretch>
            <a:fillRect/>
          </a:stretch>
        </p:blipFill>
        <p:spPr>
          <a:xfrm>
            <a:off x="424570" y="1544797"/>
            <a:ext cx="5633415" cy="407219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U 52"/>
          <p:cNvSpPr txBox="1"/>
          <p:nvPr/>
        </p:nvSpPr>
        <p:spPr>
          <a:xfrm>
            <a:off x="5372961" y="513249"/>
            <a:ext cx="1211310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52</a:t>
            </a:r>
          </a:p>
        </p:txBody>
      </p:sp>
      <p:grpSp>
        <p:nvGrpSpPr>
          <p:cNvPr id="512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10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11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513" name="WhatsApp Image 2022-11-15 at 13.07.23.jpeg" descr="WhatsApp Image 2022-11-15 at 13.07.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977" y="2178916"/>
            <a:ext cx="5352730" cy="5054985"/>
          </a:xfrm>
          <a:prstGeom prst="rect">
            <a:avLst/>
          </a:prstGeom>
          <a:ln w="3175">
            <a:miter lim="400000"/>
          </a:ln>
        </p:spPr>
      </p:pic>
      <p:pic>
        <p:nvPicPr>
          <p:cNvPr id="514" name="WhatsApp Image 2022-11-15 at 13.07.26.jpeg" descr="WhatsApp Image 2022-11-15 at 13.07.2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9668" y="2182284"/>
            <a:ext cx="6730999" cy="504825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DU 40"/>
          <p:cNvSpPr txBox="1"/>
          <p:nvPr/>
        </p:nvSpPr>
        <p:spPr>
          <a:xfrm>
            <a:off x="5447787" y="513249"/>
            <a:ext cx="1211311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40</a:t>
            </a:r>
          </a:p>
        </p:txBody>
      </p:sp>
      <p:grpSp>
        <p:nvGrpSpPr>
          <p:cNvPr id="519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17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18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5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8284" y="1580431"/>
            <a:ext cx="8790317" cy="6592738"/>
          </a:xfrm>
          <a:prstGeom prst="rect">
            <a:avLst/>
          </a:prstGeom>
          <a:ln w="3175">
            <a:miter lim="400000"/>
          </a:ln>
        </p:spPr>
      </p:pic>
      <p:sp>
        <p:nvSpPr>
          <p:cNvPr id="521" name="OTDR test…"/>
          <p:cNvSpPr txBox="1"/>
          <p:nvPr/>
        </p:nvSpPr>
        <p:spPr>
          <a:xfrm>
            <a:off x="8808154" y="4124486"/>
            <a:ext cx="1015425" cy="5056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OTDR test</a:t>
            </a:r>
          </a:p>
          <a:p>
            <a:pPr/>
            <a:r>
              <a:t>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DU 61"/>
          <p:cNvSpPr txBox="1"/>
          <p:nvPr/>
        </p:nvSpPr>
        <p:spPr>
          <a:xfrm>
            <a:off x="5896745" y="453757"/>
            <a:ext cx="1211310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61</a:t>
            </a:r>
          </a:p>
        </p:txBody>
      </p:sp>
      <p:grpSp>
        <p:nvGrpSpPr>
          <p:cNvPr id="526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24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25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5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3251" y="1584223"/>
            <a:ext cx="9748888" cy="7311666"/>
          </a:xfrm>
          <a:prstGeom prst="rect">
            <a:avLst/>
          </a:prstGeom>
          <a:ln w="3175">
            <a:miter lim="400000"/>
          </a:ln>
        </p:spPr>
      </p:pic>
      <p:sp>
        <p:nvSpPr>
          <p:cNvPr id="528" name="STATUS: P1…"/>
          <p:cNvSpPr txBox="1"/>
          <p:nvPr/>
        </p:nvSpPr>
        <p:spPr>
          <a:xfrm>
            <a:off x="9423425" y="2852440"/>
            <a:ext cx="1790227" cy="5056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STATUS: P1</a:t>
            </a:r>
          </a:p>
          <a:p>
            <a:pPr/>
            <a:r>
              <a:t>BASE CONTAINER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DU 63"/>
          <p:cNvSpPr txBox="1"/>
          <p:nvPr/>
        </p:nvSpPr>
        <p:spPr>
          <a:xfrm>
            <a:off x="5447787" y="513249"/>
            <a:ext cx="1211311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DU 63</a:t>
            </a:r>
          </a:p>
        </p:txBody>
      </p:sp>
      <p:grpSp>
        <p:nvGrpSpPr>
          <p:cNvPr id="533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31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32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534" name="du2.jpeg" descr="du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5638" y="1190215"/>
            <a:ext cx="5824114" cy="7765485"/>
          </a:xfrm>
          <a:prstGeom prst="rect">
            <a:avLst/>
          </a:prstGeom>
          <a:ln w="3175">
            <a:miter lim="400000"/>
          </a:ln>
        </p:spPr>
      </p:pic>
      <p:sp>
        <p:nvSpPr>
          <p:cNvPr id="535" name="STATUS: P4…"/>
          <p:cNvSpPr txBox="1"/>
          <p:nvPr/>
        </p:nvSpPr>
        <p:spPr>
          <a:xfrm>
            <a:off x="6385479" y="1460672"/>
            <a:ext cx="1790227" cy="5056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STATUS: P4</a:t>
            </a:r>
          </a:p>
          <a:p>
            <a:pPr/>
            <a:r>
              <a:t>BASE CONTAINER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215" name="Describe the new setup for Quantum Efficiency at INFN-Capacity lab in Caserta…"/>
          <p:cNvSpPr txBox="1"/>
          <p:nvPr>
            <p:ph type="body" idx="1"/>
          </p:nvPr>
        </p:nvSpPr>
        <p:spPr>
          <a:xfrm>
            <a:off x="3294298" y="2209566"/>
            <a:ext cx="12855354" cy="8958879"/>
          </a:xfrm>
          <a:prstGeom prst="rect">
            <a:avLst/>
          </a:prstGeom>
        </p:spPr>
        <p:txBody>
          <a:bodyPr spcCol="642767"/>
          <a:lstStyle/>
          <a:p>
            <a:pPr marL="431800" indent="-431800" algn="just">
              <a:defRPr sz="2400"/>
            </a:pPr>
            <a:r>
              <a:t>Describe the new setup for Quantum Efficiency at INFN-Capacity lab in Caserta</a:t>
            </a:r>
          </a:p>
          <a:p>
            <a:pPr marL="431800" indent="-431800" algn="just">
              <a:defRPr sz="2400"/>
            </a:pPr>
            <a:r>
              <a:t>Show the QE measurements and compare the OLD R12199 (cfr. 2018 </a:t>
            </a:r>
            <a:r>
              <a:rPr i="1"/>
              <a:t>JINST</a:t>
            </a:r>
            <a:r>
              <a:t> </a:t>
            </a:r>
            <a:r>
              <a:rPr b="1"/>
              <a:t>13</a:t>
            </a:r>
            <a:r>
              <a:t> P05035) to the NEW R14374 PMTs</a:t>
            </a:r>
          </a:p>
          <a:p>
            <a:pPr marL="431800" indent="-431800" algn="just">
              <a:defRPr sz="2400"/>
            </a:pPr>
            <a:r>
              <a:t>Describe the special R14374 UBA increased QE PMT under test for possible future improvements </a:t>
            </a:r>
          </a:p>
          <a:p>
            <a:pPr marL="431800" indent="-431800" algn="just">
              <a:defRPr sz="2400"/>
            </a:pPr>
            <a:r>
              <a:t>Compare the time characteristics of a 500 set of new R14374 PMT using the Dark box apparatus to the old 3’’ PMT</a:t>
            </a:r>
          </a:p>
          <a:p>
            <a:pPr marL="431800" indent="-431800" algn="just">
              <a:defRPr sz="2400"/>
            </a:pPr>
            <a:r>
              <a:t>Conclusions</a:t>
            </a:r>
          </a:p>
        </p:txBody>
      </p:sp>
      <p:sp>
        <p:nvSpPr>
          <p:cNvPr id="216" name="Summary of part one"/>
          <p:cNvSpPr txBox="1"/>
          <p:nvPr/>
        </p:nvSpPr>
        <p:spPr>
          <a:xfrm>
            <a:off x="3789690" y="465107"/>
            <a:ext cx="4497574" cy="599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700"/>
            </a:lvl1pPr>
          </a:lstStyle>
          <a:p>
            <a:pPr/>
            <a:r>
              <a:t>Summary of part one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141687" y="203531"/>
            <a:ext cx="12663779" cy="1122982"/>
            <a:chOff x="0" y="0"/>
            <a:chExt cx="12663778" cy="1122980"/>
          </a:xfrm>
        </p:grpSpPr>
        <p:pic>
          <p:nvPicPr>
            <p:cNvPr id="217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9520" cy="1122981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18" name="km3net_logo.png" descr="km3net_logo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16825" y="66040"/>
              <a:ext cx="3246954" cy="978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Other current activities"/>
          <p:cNvSpPr txBox="1"/>
          <p:nvPr/>
        </p:nvSpPr>
        <p:spPr>
          <a:xfrm>
            <a:off x="3965037" y="513249"/>
            <a:ext cx="4176811" cy="5254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/>
            </a:lvl1pPr>
          </a:lstStyle>
          <a:p>
            <a:pPr/>
            <a:r>
              <a:t>Other current activities</a:t>
            </a:r>
          </a:p>
        </p:txBody>
      </p:sp>
      <p:grpSp>
        <p:nvGrpSpPr>
          <p:cNvPr id="540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38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39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41" name="Damaged spheres NRB on LOMs :…"/>
          <p:cNvSpPr txBox="1"/>
          <p:nvPr/>
        </p:nvSpPr>
        <p:spPr>
          <a:xfrm>
            <a:off x="707115" y="1396611"/>
            <a:ext cx="5835696" cy="6065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1800"/>
            </a:pPr>
            <a:r>
              <a:t>Damaged spheres NRB on LOMs :</a:t>
            </a:r>
          </a:p>
          <a:p>
            <a:pPr algn="l">
              <a:defRPr sz="1800"/>
            </a:pPr>
            <a:r>
              <a:t>investigations and removal</a:t>
            </a:r>
          </a:p>
        </p:txBody>
      </p:sp>
      <p:pic>
        <p:nvPicPr>
          <p:cNvPr id="542" name="WhatsApp Image 2022-10-11 at 13.52.13.jpeg" descr="WhatsApp Image 2022-10-11 at 13.52.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026" y="6502089"/>
            <a:ext cx="1861740" cy="2482319"/>
          </a:xfrm>
          <a:prstGeom prst="rect">
            <a:avLst/>
          </a:prstGeom>
          <a:ln w="3175">
            <a:miter lim="400000"/>
          </a:ln>
        </p:spPr>
      </p:pic>
      <p:sp>
        <p:nvSpPr>
          <p:cNvPr id="543" name="Modifications…"/>
          <p:cNvSpPr txBox="1"/>
          <p:nvPr/>
        </p:nvSpPr>
        <p:spPr>
          <a:xfrm>
            <a:off x="9045234" y="1612214"/>
            <a:ext cx="2834968" cy="6065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1800"/>
            </a:pPr>
            <a:r>
              <a:t>Modifications</a:t>
            </a:r>
          </a:p>
          <a:p>
            <a:pPr>
              <a:defRPr sz="1800"/>
            </a:pPr>
            <a:r>
              <a:t>on new LOMs</a:t>
            </a:r>
          </a:p>
        </p:txBody>
      </p:sp>
      <p:pic>
        <p:nvPicPr>
          <p:cNvPr id="54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0013" t="20799" r="10013" b="0"/>
          <a:stretch>
            <a:fillRect/>
          </a:stretch>
        </p:blipFill>
        <p:spPr>
          <a:xfrm>
            <a:off x="7924834" y="2458162"/>
            <a:ext cx="4678794" cy="3475240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545" name="Table"/>
          <p:cNvGraphicFramePr/>
          <p:nvPr/>
        </p:nvGraphicFramePr>
        <p:xfrm>
          <a:off x="430788" y="2035899"/>
          <a:ext cx="6391524" cy="432313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64724"/>
                <a:gridCol w="1064724"/>
                <a:gridCol w="1064724"/>
                <a:gridCol w="1064724"/>
                <a:gridCol w="1064724"/>
                <a:gridCol w="1064724"/>
              </a:tblGrid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Caserta LOMS
status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LOM UPI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single hemisphere (position)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full hemisphere
(position)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total hemispheres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picture number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needs rubber ?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6.6.2.3/R2/2.8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1/18
9/6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1.1  1.2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6.6.2.3/R3/1.22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15/10
15/4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3/16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2.1 2.2 2.3 2.4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6.6.2.3/R3/1.17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3/16
18/7
15/10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3.1 3.2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6.6.2.3/R1/1.45
(DU 45 on it)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n.a.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n.a.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4.1 4.2 4.3 4.4 4.5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6.6.2.3/R2/1.18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6.6.2.3/R2/1.15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6.6.2.3/R2/1.23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99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</a:rPr>
                        <a:t>14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solidFill>
                            <a:srgbClr val="FFFFFF"/>
                          </a:solidFill>
                        </a:rPr>
                        <a:t>minor=5
medium=2
large=7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46" name="large"/>
          <p:cNvSpPr txBox="1"/>
          <p:nvPr/>
        </p:nvSpPr>
        <p:spPr>
          <a:xfrm>
            <a:off x="613838" y="6510905"/>
            <a:ext cx="701100" cy="376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2100">
                <a:solidFill>
                  <a:srgbClr val="000000"/>
                </a:solidFill>
              </a:defRPr>
            </a:lvl1pPr>
          </a:lstStyle>
          <a:p>
            <a:pPr/>
            <a:r>
              <a:t>large</a:t>
            </a:r>
          </a:p>
        </p:txBody>
      </p:sp>
      <p:pic>
        <p:nvPicPr>
          <p:cNvPr id="547" name="WhatsApp Image 2022-10-04 at 18.35.36 (4).jpeg" descr="WhatsApp Image 2022-10-04 at 18.35.36 (4)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56266" y="6474259"/>
            <a:ext cx="1861740" cy="2482320"/>
          </a:xfrm>
          <a:prstGeom prst="rect">
            <a:avLst/>
          </a:prstGeom>
          <a:ln w="3175">
            <a:miter lim="400000"/>
          </a:ln>
        </p:spPr>
      </p:pic>
      <p:sp>
        <p:nvSpPr>
          <p:cNvPr id="548" name="medium"/>
          <p:cNvSpPr txBox="1"/>
          <p:nvPr/>
        </p:nvSpPr>
        <p:spPr>
          <a:xfrm>
            <a:off x="2783421" y="6510905"/>
            <a:ext cx="1093149" cy="376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2100">
                <a:solidFill>
                  <a:srgbClr val="000000"/>
                </a:solidFill>
              </a:defRPr>
            </a:lvl1pPr>
          </a:lstStyle>
          <a:p>
            <a:pPr/>
            <a:r>
              <a:t>medium</a:t>
            </a:r>
          </a:p>
        </p:txBody>
      </p:sp>
      <p:sp>
        <p:nvSpPr>
          <p:cNvPr id="549" name="medium"/>
          <p:cNvSpPr txBox="1"/>
          <p:nvPr/>
        </p:nvSpPr>
        <p:spPr>
          <a:xfrm>
            <a:off x="5345053" y="6650933"/>
            <a:ext cx="1030741" cy="3642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</a:lstStyle>
          <a:p>
            <a:pPr/>
            <a:r>
              <a:t>medium</a:t>
            </a:r>
          </a:p>
        </p:txBody>
      </p:sp>
      <p:pic>
        <p:nvPicPr>
          <p:cNvPr id="550" name="WhatsApp Image 2022-10-11 at 14.14.04.jpeg" descr="WhatsApp Image 2022-10-11 at 14.14.0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87506" y="6502089"/>
            <a:ext cx="1861740" cy="2482319"/>
          </a:xfrm>
          <a:prstGeom prst="rect">
            <a:avLst/>
          </a:prstGeom>
          <a:ln w="3175">
            <a:miter lim="400000"/>
          </a:ln>
        </p:spPr>
      </p:pic>
      <p:sp>
        <p:nvSpPr>
          <p:cNvPr id="551" name="minor"/>
          <p:cNvSpPr txBox="1"/>
          <p:nvPr/>
        </p:nvSpPr>
        <p:spPr>
          <a:xfrm>
            <a:off x="4663467" y="6510905"/>
            <a:ext cx="802180" cy="376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 sz="2100">
                <a:solidFill>
                  <a:srgbClr val="000000"/>
                </a:solidFill>
              </a:defRPr>
            </a:lvl1pPr>
          </a:lstStyle>
          <a:p>
            <a:pPr/>
            <a:r>
              <a:t>minor</a:t>
            </a:r>
          </a:p>
        </p:txBody>
      </p:sp>
      <p:pic>
        <p:nvPicPr>
          <p:cNvPr id="552" name="lellosplendor.jpeg" descr="lellosplendor.jpeg"/>
          <p:cNvPicPr>
            <a:picLocks noChangeAspect="1"/>
          </p:cNvPicPr>
          <p:nvPr/>
        </p:nvPicPr>
        <p:blipFill>
          <a:blip r:embed="rId8">
            <a:extLst/>
          </a:blip>
          <a:srcRect l="80096" t="33248" r="0" b="25659"/>
          <a:stretch>
            <a:fillRect/>
          </a:stretch>
        </p:blipFill>
        <p:spPr>
          <a:xfrm>
            <a:off x="10091772" y="4866527"/>
            <a:ext cx="2540086" cy="39331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57" name="Group"/>
          <p:cNvGrpSpPr/>
          <p:nvPr/>
        </p:nvGrpSpPr>
        <p:grpSpPr>
          <a:xfrm>
            <a:off x="150156" y="179053"/>
            <a:ext cx="12635078" cy="1193801"/>
            <a:chOff x="0" y="0"/>
            <a:chExt cx="12635076" cy="1193800"/>
          </a:xfrm>
        </p:grpSpPr>
        <p:pic>
          <p:nvPicPr>
            <p:cNvPr id="555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19300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56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54693" y="0"/>
              <a:ext cx="2980384" cy="11938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58" name="8 DUs deployed…"/>
          <p:cNvSpPr txBox="1"/>
          <p:nvPr/>
        </p:nvSpPr>
        <p:spPr>
          <a:xfrm>
            <a:off x="2905221" y="1235798"/>
            <a:ext cx="8662857" cy="53252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600"/>
            </a:pPr>
          </a:p>
          <a:p>
            <a:pPr algn="l">
              <a:defRPr sz="2600"/>
            </a:pPr>
          </a:p>
          <a:p>
            <a:pPr algn="l">
              <a:defRPr sz="2600"/>
            </a:pPr>
          </a:p>
          <a:p>
            <a:pPr algn="l">
              <a:defRPr sz="3400"/>
            </a:pPr>
          </a:p>
          <a:p>
            <a:pPr marL="533400" indent="-533400" algn="l">
              <a:buSzPct val="123000"/>
              <a:buChar char="•"/>
              <a:defRPr sz="3400"/>
            </a:pPr>
            <a:r>
              <a:t>8 DUs deployed</a:t>
            </a:r>
          </a:p>
          <a:p>
            <a:pPr marL="533400" indent="-533400" algn="l">
              <a:buSzPct val="123000"/>
              <a:buChar char="•"/>
              <a:defRPr sz="3400"/>
            </a:pPr>
            <a:r>
              <a:t>3 DUs in refurbishment</a:t>
            </a:r>
          </a:p>
          <a:p>
            <a:pPr marL="533400" indent="-533400" algn="l">
              <a:buSzPct val="123000"/>
              <a:buChar char="•"/>
              <a:defRPr sz="3400"/>
            </a:pPr>
            <a:r>
              <a:t>2 DUs in integration</a:t>
            </a:r>
          </a:p>
          <a:p>
            <a:pPr marL="533400" indent="-533400" algn="l">
              <a:buSzPct val="123000"/>
              <a:buChar char="•"/>
              <a:defRPr sz="3400"/>
            </a:pPr>
            <a:r>
              <a:t>new LOMs modifications ongoing</a:t>
            </a:r>
          </a:p>
          <a:p>
            <a:pPr marL="533400" indent="-533400" algn="l">
              <a:buSzPct val="123000"/>
              <a:buChar char="•"/>
              <a:defRPr sz="3400"/>
            </a:pPr>
            <a:r>
              <a:t>Broken bentospheres on LOMs classified </a:t>
            </a:r>
          </a:p>
          <a:p>
            <a:pPr lvl="1" algn="l">
              <a:defRPr sz="3400"/>
            </a:pPr>
            <a:r>
              <a:t>and documented</a:t>
            </a:r>
          </a:p>
          <a:p>
            <a:pPr marL="330200" indent="-330200" algn="l">
              <a:buSzPct val="123000"/>
              <a:buChar char="•"/>
              <a:defRPr sz="3400"/>
            </a:pPr>
            <a:r>
              <a:t> For M01- 2023 6 DUs are expected</a:t>
            </a:r>
          </a:p>
        </p:txBody>
      </p:sp>
      <p:sp>
        <p:nvSpPr>
          <p:cNvPr id="559" name="Conclusions for part two"/>
          <p:cNvSpPr txBox="1"/>
          <p:nvPr>
            <p:ph type="title" idx="4294967295"/>
          </p:nvPr>
        </p:nvSpPr>
        <p:spPr>
          <a:xfrm>
            <a:off x="3121013" y="1781793"/>
            <a:ext cx="5588002" cy="765387"/>
          </a:xfrm>
          <a:prstGeom prst="rect">
            <a:avLst/>
          </a:prstGeom>
        </p:spPr>
        <p:txBody>
          <a:bodyPr anchor="t"/>
          <a:lstStyle>
            <a:lvl1pPr defTabSz="1109715">
              <a:defRPr spc="-76" sz="3839"/>
            </a:lvl1pPr>
          </a:lstStyle>
          <a:p>
            <a:pPr/>
            <a:r>
              <a:t>Conclusions for part two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65" name="Group"/>
          <p:cNvGrpSpPr/>
          <p:nvPr/>
        </p:nvGrpSpPr>
        <p:grpSpPr>
          <a:xfrm>
            <a:off x="150295" y="201738"/>
            <a:ext cx="12669323" cy="1053076"/>
            <a:chOff x="0" y="0"/>
            <a:chExt cx="12669321" cy="1053075"/>
          </a:xfrm>
        </p:grpSpPr>
        <p:pic>
          <p:nvPicPr>
            <p:cNvPr id="562" name="Screenshot 2022-10-24 at 13.30.33.png" descr="Screenshot 2022-10-24 at 13.30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33337"/>
              <a:ext cx="1668215" cy="98624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63" name="Screenshot 2022-10-24 at 13.29.14.png" descr="Screenshot 2022-10-24 at 13.29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206866" y="33337"/>
              <a:ext cx="2462456" cy="98634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6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23933" b="0"/>
            <a:stretch>
              <a:fillRect/>
            </a:stretch>
          </p:blipFill>
          <p:spPr>
            <a:xfrm>
              <a:off x="1937164" y="0"/>
              <a:ext cx="7873654" cy="10530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66" name="General conclusions…"/>
          <p:cNvSpPr txBox="1"/>
          <p:nvPr/>
        </p:nvSpPr>
        <p:spPr>
          <a:xfrm>
            <a:off x="757221" y="2379074"/>
            <a:ext cx="11455470" cy="49954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lvl="6" algn="just">
              <a:defRPr sz="3300"/>
            </a:pPr>
            <a:r>
              <a:t>General conclusions</a:t>
            </a:r>
          </a:p>
          <a:p>
            <a:pPr algn="just">
              <a:defRPr sz="3300"/>
            </a:pPr>
          </a:p>
          <a:p>
            <a:pPr marL="508000" indent="-508000" algn="just">
              <a:buSzPct val="123000"/>
              <a:buChar char="•"/>
              <a:defRPr sz="3300"/>
            </a:pPr>
            <a:r>
              <a:t>The equipment for QE measurements and time properties of the PMTs are fully operative </a:t>
            </a:r>
          </a:p>
          <a:p>
            <a:pPr marL="508000" indent="-508000" algn="just">
              <a:buSzPct val="123000"/>
              <a:buChar char="•"/>
              <a:defRPr sz="3300"/>
            </a:pPr>
            <a:r>
              <a:t>The measurements obtained are and will be of great importance for the KM3NeT telescope and for the experiments using this kind of photosensors</a:t>
            </a:r>
          </a:p>
          <a:p>
            <a:pPr marL="508000" indent="-508000" algn="just">
              <a:buSzPct val="123000"/>
              <a:buChar char="•"/>
              <a:defRPr sz="3300"/>
            </a:pPr>
            <a:r>
              <a:t>The DU production process is well established and will expand the production capacity in the next future, for M1 2023 we plan to ship six Due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WhatsApp Image 2022-06-30 at 16.52.00.jpeg" descr="WhatsApp Image 2022-06-30 at 16.52.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03" y="828687"/>
            <a:ext cx="6072169" cy="8096226"/>
          </a:xfrm>
          <a:prstGeom prst="rect">
            <a:avLst/>
          </a:prstGeom>
          <a:ln w="3175">
            <a:miter lim="400000"/>
          </a:ln>
        </p:spPr>
      </p:pic>
      <p:pic>
        <p:nvPicPr>
          <p:cNvPr id="222" name="WhatsApp Image 2022-06-30 at 16.53.32.jpeg" descr="WhatsApp Image 2022-06-30 at 16.53.3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5848" y="858747"/>
            <a:ext cx="5757986" cy="4318489"/>
          </a:xfrm>
          <a:prstGeom prst="rect">
            <a:avLst/>
          </a:prstGeom>
          <a:ln w="3175">
            <a:miter lim="400000"/>
          </a:ln>
        </p:spPr>
      </p:pic>
      <p:pic>
        <p:nvPicPr>
          <p:cNvPr id="223" name="WhatsApp Image 2022-06-30 at 16.58.09.jpeg" descr="WhatsApp Image 2022-06-30 at 16.58.09.jpeg"/>
          <p:cNvPicPr>
            <a:picLocks noChangeAspect="1"/>
          </p:cNvPicPr>
          <p:nvPr/>
        </p:nvPicPr>
        <p:blipFill>
          <a:blip r:embed="rId4">
            <a:extLst/>
          </a:blip>
          <a:srcRect l="3156" t="17229" r="30109" b="0"/>
          <a:stretch>
            <a:fillRect/>
          </a:stretch>
        </p:blipFill>
        <p:spPr>
          <a:xfrm>
            <a:off x="6461213" y="5302108"/>
            <a:ext cx="5647272" cy="3938033"/>
          </a:xfrm>
          <a:prstGeom prst="rect">
            <a:avLst/>
          </a:prstGeom>
          <a:ln w="3175">
            <a:miter lim="400000"/>
          </a:ln>
        </p:spPr>
      </p:pic>
      <p:sp>
        <p:nvSpPr>
          <p:cNvPr id="224" name="Experimental apparatus at CAPACITY lab of Caserta - INFN"/>
          <p:cNvSpPr txBox="1"/>
          <p:nvPr>
            <p:ph type="title" idx="4294967295"/>
          </p:nvPr>
        </p:nvSpPr>
        <p:spPr>
          <a:xfrm>
            <a:off x="3872193" y="56104"/>
            <a:ext cx="5215468" cy="765388"/>
          </a:xfrm>
          <a:prstGeom prst="rect">
            <a:avLst/>
          </a:prstGeom>
        </p:spPr>
        <p:txBody>
          <a:bodyPr anchor="t"/>
          <a:lstStyle>
            <a:lvl1pPr defTabSz="728250">
              <a:defRPr spc="-50" sz="2520"/>
            </a:lvl1pPr>
          </a:lstStyle>
          <a:p>
            <a:pPr/>
            <a:r>
              <a:t>Experimental apparatus at CAPACITY lab of Caserta - INFN</a:t>
            </a:r>
          </a:p>
        </p:txBody>
      </p:sp>
      <p:sp>
        <p:nvSpPr>
          <p:cNvPr id="225" name="Pico-ammeter Keythley"/>
          <p:cNvSpPr txBox="1"/>
          <p:nvPr/>
        </p:nvSpPr>
        <p:spPr>
          <a:xfrm>
            <a:off x="7092223" y="1762324"/>
            <a:ext cx="2720426" cy="351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000"/>
            </a:lvl1pPr>
          </a:lstStyle>
          <a:p>
            <a:pPr/>
            <a:r>
              <a:t>Pico-ammeter Keythley</a:t>
            </a:r>
          </a:p>
        </p:txBody>
      </p:sp>
      <p:sp>
        <p:nvSpPr>
          <p:cNvPr id="226" name="Power meeter control"/>
          <p:cNvSpPr txBox="1"/>
          <p:nvPr/>
        </p:nvSpPr>
        <p:spPr>
          <a:xfrm>
            <a:off x="7163089" y="4358553"/>
            <a:ext cx="2578694" cy="351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000"/>
            </a:lvl1pPr>
          </a:lstStyle>
          <a:p>
            <a:pPr/>
            <a:r>
              <a:t>Power meeter control </a:t>
            </a:r>
          </a:p>
        </p:txBody>
      </p:sp>
      <p:sp>
        <p:nvSpPr>
          <p:cNvPr id="227" name="Xenon lamp 300 W"/>
          <p:cNvSpPr txBox="1"/>
          <p:nvPr/>
        </p:nvSpPr>
        <p:spPr>
          <a:xfrm>
            <a:off x="9399848" y="1071820"/>
            <a:ext cx="1787382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Xenon lamp 300 W</a:t>
            </a:r>
          </a:p>
        </p:txBody>
      </p:sp>
      <p:sp>
        <p:nvSpPr>
          <p:cNvPr id="228" name="Filters wheel"/>
          <p:cNvSpPr txBox="1"/>
          <p:nvPr/>
        </p:nvSpPr>
        <p:spPr>
          <a:xfrm>
            <a:off x="11038902" y="2044547"/>
            <a:ext cx="1202979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Filters wheel</a:t>
            </a:r>
          </a:p>
        </p:txBody>
      </p:sp>
      <p:sp>
        <p:nvSpPr>
          <p:cNvPr id="229" name="HV power supply"/>
          <p:cNvSpPr txBox="1"/>
          <p:nvPr/>
        </p:nvSpPr>
        <p:spPr>
          <a:xfrm>
            <a:off x="6789355" y="7132655"/>
            <a:ext cx="1620961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HV power supply</a:t>
            </a:r>
          </a:p>
        </p:txBody>
      </p:sp>
      <p:sp>
        <p:nvSpPr>
          <p:cNvPr id="230" name="Metallic parabolic collimator…"/>
          <p:cNvSpPr txBox="1"/>
          <p:nvPr/>
        </p:nvSpPr>
        <p:spPr>
          <a:xfrm>
            <a:off x="8035707" y="5902051"/>
            <a:ext cx="3081969" cy="5056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Metallic parabolic collimator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launch monochromatic light in air</a:t>
            </a:r>
          </a:p>
        </p:txBody>
      </p:sp>
      <p:sp>
        <p:nvSpPr>
          <p:cNvPr id="231" name="Line"/>
          <p:cNvSpPr/>
          <p:nvPr/>
        </p:nvSpPr>
        <p:spPr>
          <a:xfrm>
            <a:off x="9613556" y="6243442"/>
            <a:ext cx="1199076" cy="93419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32" name="Motorised 2d movements"/>
          <p:cNvSpPr txBox="1"/>
          <p:nvPr/>
        </p:nvSpPr>
        <p:spPr>
          <a:xfrm>
            <a:off x="9655159" y="7977392"/>
            <a:ext cx="2393325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Motorised 2d movements</a:t>
            </a:r>
          </a:p>
        </p:txBody>
      </p:sp>
      <p:sp>
        <p:nvSpPr>
          <p:cNvPr id="233" name="Power meter PD"/>
          <p:cNvSpPr txBox="1"/>
          <p:nvPr/>
        </p:nvSpPr>
        <p:spPr>
          <a:xfrm>
            <a:off x="9864247" y="7438967"/>
            <a:ext cx="1556953" cy="277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Power meter PD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-3810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236" name="Experimental solutions"/>
          <p:cNvSpPr txBox="1"/>
          <p:nvPr>
            <p:ph type="body" idx="21"/>
          </p:nvPr>
        </p:nvSpPr>
        <p:spPr>
          <a:xfrm>
            <a:off x="1374918" y="1639851"/>
            <a:ext cx="5215468" cy="4985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Experimental solutions</a:t>
            </a:r>
          </a:p>
        </p:txBody>
      </p:sp>
      <p:sp>
        <p:nvSpPr>
          <p:cNvPr id="237" name="2D cathode scan is performed by programming the head motion in a comb movement shape.…"/>
          <p:cNvSpPr txBox="1"/>
          <p:nvPr>
            <p:ph type="body" sz="quarter" idx="1"/>
          </p:nvPr>
        </p:nvSpPr>
        <p:spPr>
          <a:xfrm>
            <a:off x="643466" y="2675196"/>
            <a:ext cx="5215468" cy="4403208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2D cathode scan is performed by programming the head motion in a comb movement shape.</a:t>
            </a:r>
          </a:p>
          <a:p>
            <a:pPr>
              <a:defRPr sz="2000"/>
            </a:pPr>
            <a:r>
              <a:t>Custom code to read the Keythley pico ammeter via RS232 with instrument control toolbox.</a:t>
            </a:r>
          </a:p>
          <a:p>
            <a:pPr>
              <a:defRPr sz="2000"/>
            </a:pPr>
            <a:r>
              <a:t>Cathode at -100 V respect to the first dynode grounded together with all the 9 remaining dynodes and anode in order to  collect all possible electrons escaping from the first dynode</a:t>
            </a:r>
          </a:p>
        </p:txBody>
      </p:sp>
      <p:pic>
        <p:nvPicPr>
          <p:cNvPr id="238" name="Screenshot 2022-07-01 at 12.39.52.png" descr="Screenshot 2022-07-01 at 12.39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1657" y="177666"/>
            <a:ext cx="5351475" cy="4320821"/>
          </a:xfrm>
          <a:prstGeom prst="rect">
            <a:avLst/>
          </a:prstGeom>
          <a:ln w="3175">
            <a:miter lim="400000"/>
          </a:ln>
        </p:spPr>
      </p:pic>
      <p:pic>
        <p:nvPicPr>
          <p:cNvPr id="239" name="WhatsApp Image 2022-06-30 at 16.58.09.jpeg" descr="WhatsApp Image 2022-06-30 at 16.58.09.jpeg"/>
          <p:cNvPicPr>
            <a:picLocks noChangeAspect="1"/>
          </p:cNvPicPr>
          <p:nvPr/>
        </p:nvPicPr>
        <p:blipFill>
          <a:blip r:embed="rId4">
            <a:extLst/>
          </a:blip>
          <a:srcRect l="29515" t="33924" r="35020" b="8664"/>
          <a:stretch>
            <a:fillRect/>
          </a:stretch>
        </p:blipFill>
        <p:spPr>
          <a:xfrm>
            <a:off x="6873969" y="4429778"/>
            <a:ext cx="5351305" cy="487047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42" name="Group"/>
          <p:cNvGrpSpPr/>
          <p:nvPr/>
        </p:nvGrpSpPr>
        <p:grpSpPr>
          <a:xfrm>
            <a:off x="141687" y="110378"/>
            <a:ext cx="12814338" cy="1906674"/>
            <a:chOff x="0" y="0"/>
            <a:chExt cx="12814337" cy="1906673"/>
          </a:xfrm>
        </p:grpSpPr>
        <p:pic>
          <p:nvPicPr>
            <p:cNvPr id="240" name="image2.png" descr="image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93153"/>
              <a:ext cx="1739520" cy="1122982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41" name="KM3NeT_logo_web_no_shade_transparent-bg-gif-180x180.gif" descr="KM3NeT_logo_web_no_shade_transparent-bg-gif-180x180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7663" y="0"/>
              <a:ext cx="1906675" cy="19066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43" name="Arrow"/>
          <p:cNvSpPr/>
          <p:nvPr/>
        </p:nvSpPr>
        <p:spPr>
          <a:xfrm>
            <a:off x="6491977" y="1703076"/>
            <a:ext cx="611083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alpha val="56452"/>
            </a:schemeClr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"/>
          <p:cNvGrpSpPr/>
          <p:nvPr/>
        </p:nvGrpSpPr>
        <p:grpSpPr>
          <a:xfrm>
            <a:off x="141687" y="110378"/>
            <a:ext cx="12814338" cy="1906674"/>
            <a:chOff x="0" y="0"/>
            <a:chExt cx="12814337" cy="1906673"/>
          </a:xfrm>
        </p:grpSpPr>
        <p:pic>
          <p:nvPicPr>
            <p:cNvPr id="245" name="image2.png" descr="image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3153"/>
              <a:ext cx="1739520" cy="1122982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46" name="KM3NeT_logo_web_no_shade_transparent-bg-gif-180x180.gif" descr="KM3NeT_logo_web_no_shade_transparent-bg-gif-180x180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907663" y="0"/>
              <a:ext cx="1906675" cy="19066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48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4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249" name="Atom"/>
          <p:cNvSpPr/>
          <p:nvPr/>
        </p:nvSpPr>
        <p:spPr>
          <a:xfrm>
            <a:off x="4261099" y="6208704"/>
            <a:ext cx="1190297" cy="1340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fill="norm" stroke="1" extrusionOk="0">
                <a:moveTo>
                  <a:pt x="10524" y="0"/>
                </a:moveTo>
                <a:cubicBezTo>
                  <a:pt x="9635" y="0"/>
                  <a:pt x="8359" y="577"/>
                  <a:pt x="7326" y="3327"/>
                </a:cubicBezTo>
                <a:cubicBezTo>
                  <a:pt x="7137" y="3832"/>
                  <a:pt x="6970" y="4380"/>
                  <a:pt x="6824" y="4961"/>
                </a:cubicBezTo>
                <a:cubicBezTo>
                  <a:pt x="6200" y="4785"/>
                  <a:pt x="5595" y="4643"/>
                  <a:pt x="5020" y="4540"/>
                </a:cubicBezTo>
                <a:cubicBezTo>
                  <a:pt x="1890" y="3980"/>
                  <a:pt x="703" y="4698"/>
                  <a:pt x="258" y="5400"/>
                </a:cubicBezTo>
                <a:cubicBezTo>
                  <a:pt x="-186" y="6101"/>
                  <a:pt x="-276" y="7396"/>
                  <a:pt x="1822" y="9586"/>
                </a:cubicBezTo>
                <a:cubicBezTo>
                  <a:pt x="2207" y="9988"/>
                  <a:pt x="2643" y="10394"/>
                  <a:pt x="3123" y="10799"/>
                </a:cubicBezTo>
                <a:cubicBezTo>
                  <a:pt x="2644" y="11204"/>
                  <a:pt x="2207" y="11610"/>
                  <a:pt x="1822" y="12013"/>
                </a:cubicBezTo>
                <a:cubicBezTo>
                  <a:pt x="-276" y="14202"/>
                  <a:pt x="-186" y="15499"/>
                  <a:pt x="258" y="16200"/>
                </a:cubicBezTo>
                <a:cubicBezTo>
                  <a:pt x="591" y="16726"/>
                  <a:pt x="1341" y="17260"/>
                  <a:pt x="3011" y="17260"/>
                </a:cubicBezTo>
                <a:cubicBezTo>
                  <a:pt x="3571" y="17260"/>
                  <a:pt x="4234" y="17200"/>
                  <a:pt x="5020" y="17060"/>
                </a:cubicBezTo>
                <a:cubicBezTo>
                  <a:pt x="5595" y="16957"/>
                  <a:pt x="6200" y="16815"/>
                  <a:pt x="6824" y="16639"/>
                </a:cubicBezTo>
                <a:cubicBezTo>
                  <a:pt x="6970" y="17220"/>
                  <a:pt x="7137" y="17766"/>
                  <a:pt x="7326" y="18271"/>
                </a:cubicBezTo>
                <a:cubicBezTo>
                  <a:pt x="8359" y="21022"/>
                  <a:pt x="9635" y="21600"/>
                  <a:pt x="10524" y="21600"/>
                </a:cubicBezTo>
                <a:cubicBezTo>
                  <a:pt x="11413" y="21600"/>
                  <a:pt x="12689" y="21022"/>
                  <a:pt x="13722" y="18271"/>
                </a:cubicBezTo>
                <a:cubicBezTo>
                  <a:pt x="13911" y="17766"/>
                  <a:pt x="14080" y="17220"/>
                  <a:pt x="14226" y="16639"/>
                </a:cubicBezTo>
                <a:cubicBezTo>
                  <a:pt x="14850" y="16815"/>
                  <a:pt x="15453" y="16957"/>
                  <a:pt x="16028" y="17060"/>
                </a:cubicBezTo>
                <a:cubicBezTo>
                  <a:pt x="16814" y="17200"/>
                  <a:pt x="17479" y="17260"/>
                  <a:pt x="18038" y="17260"/>
                </a:cubicBezTo>
                <a:cubicBezTo>
                  <a:pt x="19709" y="17260"/>
                  <a:pt x="20457" y="16726"/>
                  <a:pt x="20790" y="16200"/>
                </a:cubicBezTo>
                <a:cubicBezTo>
                  <a:pt x="21234" y="15499"/>
                  <a:pt x="21324" y="14202"/>
                  <a:pt x="19226" y="12013"/>
                </a:cubicBezTo>
                <a:cubicBezTo>
                  <a:pt x="18841" y="11610"/>
                  <a:pt x="18405" y="11204"/>
                  <a:pt x="17925" y="10799"/>
                </a:cubicBezTo>
                <a:cubicBezTo>
                  <a:pt x="18404" y="10394"/>
                  <a:pt x="18841" y="9988"/>
                  <a:pt x="19226" y="9586"/>
                </a:cubicBezTo>
                <a:cubicBezTo>
                  <a:pt x="21324" y="7396"/>
                  <a:pt x="21234" y="6101"/>
                  <a:pt x="20790" y="5400"/>
                </a:cubicBezTo>
                <a:cubicBezTo>
                  <a:pt x="20345" y="4698"/>
                  <a:pt x="19158" y="3980"/>
                  <a:pt x="16028" y="4540"/>
                </a:cubicBezTo>
                <a:cubicBezTo>
                  <a:pt x="15453" y="4643"/>
                  <a:pt x="14850" y="4785"/>
                  <a:pt x="14226" y="4961"/>
                </a:cubicBezTo>
                <a:cubicBezTo>
                  <a:pt x="14080" y="4380"/>
                  <a:pt x="13911" y="3832"/>
                  <a:pt x="13722" y="3327"/>
                </a:cubicBezTo>
                <a:cubicBezTo>
                  <a:pt x="12689" y="577"/>
                  <a:pt x="11413" y="0"/>
                  <a:pt x="10524" y="0"/>
                </a:cubicBezTo>
                <a:close/>
                <a:moveTo>
                  <a:pt x="10524" y="856"/>
                </a:moveTo>
                <a:cubicBezTo>
                  <a:pt x="11556" y="856"/>
                  <a:pt x="12661" y="2513"/>
                  <a:pt x="13329" y="5231"/>
                </a:cubicBezTo>
                <a:cubicBezTo>
                  <a:pt x="12420" y="5525"/>
                  <a:pt x="11478" y="5885"/>
                  <a:pt x="10524" y="6304"/>
                </a:cubicBezTo>
                <a:cubicBezTo>
                  <a:pt x="9571" y="5885"/>
                  <a:pt x="8628" y="5525"/>
                  <a:pt x="7719" y="5231"/>
                </a:cubicBezTo>
                <a:cubicBezTo>
                  <a:pt x="8386" y="2513"/>
                  <a:pt x="9492" y="856"/>
                  <a:pt x="10524" y="856"/>
                </a:cubicBezTo>
                <a:close/>
                <a:moveTo>
                  <a:pt x="3015" y="5197"/>
                </a:moveTo>
                <a:cubicBezTo>
                  <a:pt x="3968" y="5197"/>
                  <a:pt x="5206" y="5394"/>
                  <a:pt x="6633" y="5801"/>
                </a:cubicBezTo>
                <a:cubicBezTo>
                  <a:pt x="6458" y="6665"/>
                  <a:pt x="6330" y="7591"/>
                  <a:pt x="6252" y="8553"/>
                </a:cubicBezTo>
                <a:cubicBezTo>
                  <a:pt x="5377" y="9095"/>
                  <a:pt x="4562" y="9658"/>
                  <a:pt x="3828" y="10229"/>
                </a:cubicBezTo>
                <a:cubicBezTo>
                  <a:pt x="3348" y="9826"/>
                  <a:pt x="2912" y="9422"/>
                  <a:pt x="2530" y="9023"/>
                </a:cubicBezTo>
                <a:cubicBezTo>
                  <a:pt x="1217" y="7653"/>
                  <a:pt x="672" y="6459"/>
                  <a:pt x="1072" y="5828"/>
                </a:cubicBezTo>
                <a:cubicBezTo>
                  <a:pt x="1335" y="5413"/>
                  <a:pt x="2020" y="5197"/>
                  <a:pt x="3015" y="5197"/>
                </a:cubicBezTo>
                <a:close/>
                <a:moveTo>
                  <a:pt x="18035" y="5197"/>
                </a:moveTo>
                <a:cubicBezTo>
                  <a:pt x="19030" y="5197"/>
                  <a:pt x="19713" y="5413"/>
                  <a:pt x="19976" y="5828"/>
                </a:cubicBezTo>
                <a:cubicBezTo>
                  <a:pt x="20376" y="6459"/>
                  <a:pt x="19831" y="7653"/>
                  <a:pt x="18518" y="9023"/>
                </a:cubicBezTo>
                <a:cubicBezTo>
                  <a:pt x="18136" y="9422"/>
                  <a:pt x="17702" y="9826"/>
                  <a:pt x="17221" y="10229"/>
                </a:cubicBezTo>
                <a:cubicBezTo>
                  <a:pt x="16488" y="9658"/>
                  <a:pt x="15673" y="9095"/>
                  <a:pt x="14798" y="8553"/>
                </a:cubicBezTo>
                <a:cubicBezTo>
                  <a:pt x="14720" y="7591"/>
                  <a:pt x="14590" y="6665"/>
                  <a:pt x="14415" y="5801"/>
                </a:cubicBezTo>
                <a:cubicBezTo>
                  <a:pt x="15842" y="5394"/>
                  <a:pt x="17082" y="5197"/>
                  <a:pt x="18035" y="5197"/>
                </a:cubicBezTo>
                <a:close/>
                <a:moveTo>
                  <a:pt x="7532" y="6078"/>
                </a:moveTo>
                <a:cubicBezTo>
                  <a:pt x="8148" y="6281"/>
                  <a:pt x="8794" y="6520"/>
                  <a:pt x="9461" y="6795"/>
                </a:cubicBezTo>
                <a:cubicBezTo>
                  <a:pt x="9088" y="6975"/>
                  <a:pt x="8715" y="7162"/>
                  <a:pt x="8343" y="7358"/>
                </a:cubicBezTo>
                <a:cubicBezTo>
                  <a:pt x="7971" y="7553"/>
                  <a:pt x="7605" y="7754"/>
                  <a:pt x="7248" y="7958"/>
                </a:cubicBezTo>
                <a:cubicBezTo>
                  <a:pt x="7320" y="7295"/>
                  <a:pt x="7416" y="6666"/>
                  <a:pt x="7532" y="6078"/>
                </a:cubicBezTo>
                <a:close/>
                <a:moveTo>
                  <a:pt x="13516" y="6078"/>
                </a:moveTo>
                <a:cubicBezTo>
                  <a:pt x="13632" y="6666"/>
                  <a:pt x="13728" y="7295"/>
                  <a:pt x="13800" y="7958"/>
                </a:cubicBezTo>
                <a:cubicBezTo>
                  <a:pt x="13443" y="7754"/>
                  <a:pt x="13078" y="7553"/>
                  <a:pt x="12706" y="7358"/>
                </a:cubicBezTo>
                <a:cubicBezTo>
                  <a:pt x="12335" y="7162"/>
                  <a:pt x="11962" y="6975"/>
                  <a:pt x="11589" y="6795"/>
                </a:cubicBezTo>
                <a:cubicBezTo>
                  <a:pt x="12256" y="6520"/>
                  <a:pt x="12900" y="6281"/>
                  <a:pt x="13516" y="6078"/>
                </a:cubicBezTo>
                <a:close/>
                <a:moveTo>
                  <a:pt x="10524" y="7258"/>
                </a:moveTo>
                <a:cubicBezTo>
                  <a:pt x="11084" y="7514"/>
                  <a:pt x="11656" y="7793"/>
                  <a:pt x="12236" y="8099"/>
                </a:cubicBezTo>
                <a:cubicBezTo>
                  <a:pt x="12807" y="8399"/>
                  <a:pt x="13361" y="8709"/>
                  <a:pt x="13892" y="9029"/>
                </a:cubicBezTo>
                <a:cubicBezTo>
                  <a:pt x="13929" y="9598"/>
                  <a:pt x="13948" y="10189"/>
                  <a:pt x="13948" y="10799"/>
                </a:cubicBezTo>
                <a:cubicBezTo>
                  <a:pt x="13948" y="11410"/>
                  <a:pt x="13927" y="12000"/>
                  <a:pt x="13890" y="12570"/>
                </a:cubicBezTo>
                <a:cubicBezTo>
                  <a:pt x="13359" y="12889"/>
                  <a:pt x="12806" y="13201"/>
                  <a:pt x="12236" y="13501"/>
                </a:cubicBezTo>
                <a:cubicBezTo>
                  <a:pt x="11655" y="13807"/>
                  <a:pt x="11084" y="14087"/>
                  <a:pt x="10524" y="14342"/>
                </a:cubicBezTo>
                <a:cubicBezTo>
                  <a:pt x="9964" y="14087"/>
                  <a:pt x="9393" y="13807"/>
                  <a:pt x="8812" y="13501"/>
                </a:cubicBezTo>
                <a:cubicBezTo>
                  <a:pt x="8241" y="13201"/>
                  <a:pt x="7689" y="12891"/>
                  <a:pt x="7158" y="12571"/>
                </a:cubicBezTo>
                <a:cubicBezTo>
                  <a:pt x="7121" y="12002"/>
                  <a:pt x="7100" y="11410"/>
                  <a:pt x="7100" y="10799"/>
                </a:cubicBezTo>
                <a:cubicBezTo>
                  <a:pt x="7100" y="10189"/>
                  <a:pt x="7121" y="9598"/>
                  <a:pt x="7158" y="9029"/>
                </a:cubicBezTo>
                <a:cubicBezTo>
                  <a:pt x="7689" y="8709"/>
                  <a:pt x="8241" y="8399"/>
                  <a:pt x="8812" y="8099"/>
                </a:cubicBezTo>
                <a:cubicBezTo>
                  <a:pt x="9393" y="7793"/>
                  <a:pt x="9964" y="7514"/>
                  <a:pt x="10524" y="7258"/>
                </a:cubicBezTo>
                <a:close/>
                <a:moveTo>
                  <a:pt x="10524" y="9608"/>
                </a:moveTo>
                <a:cubicBezTo>
                  <a:pt x="10189" y="9608"/>
                  <a:pt x="9855" y="9724"/>
                  <a:pt x="9600" y="9957"/>
                </a:cubicBezTo>
                <a:cubicBezTo>
                  <a:pt x="9089" y="10422"/>
                  <a:pt x="9089" y="11178"/>
                  <a:pt x="9600" y="11643"/>
                </a:cubicBezTo>
                <a:cubicBezTo>
                  <a:pt x="10110" y="12108"/>
                  <a:pt x="10938" y="12108"/>
                  <a:pt x="11448" y="11643"/>
                </a:cubicBezTo>
                <a:cubicBezTo>
                  <a:pt x="11959" y="11178"/>
                  <a:pt x="11959" y="10422"/>
                  <a:pt x="11448" y="9957"/>
                </a:cubicBezTo>
                <a:cubicBezTo>
                  <a:pt x="11193" y="9724"/>
                  <a:pt x="10859" y="9608"/>
                  <a:pt x="10524" y="9608"/>
                </a:cubicBezTo>
                <a:close/>
                <a:moveTo>
                  <a:pt x="6185" y="9638"/>
                </a:moveTo>
                <a:cubicBezTo>
                  <a:pt x="6169" y="10021"/>
                  <a:pt x="6161" y="10408"/>
                  <a:pt x="6161" y="10799"/>
                </a:cubicBezTo>
                <a:cubicBezTo>
                  <a:pt x="6161" y="11190"/>
                  <a:pt x="6169" y="11579"/>
                  <a:pt x="6185" y="11962"/>
                </a:cubicBezTo>
                <a:cubicBezTo>
                  <a:pt x="5601" y="11581"/>
                  <a:pt x="5050" y="11191"/>
                  <a:pt x="4540" y="10799"/>
                </a:cubicBezTo>
                <a:cubicBezTo>
                  <a:pt x="5050" y="10407"/>
                  <a:pt x="5601" y="10019"/>
                  <a:pt x="6185" y="9638"/>
                </a:cubicBezTo>
                <a:close/>
                <a:moveTo>
                  <a:pt x="14863" y="9638"/>
                </a:moveTo>
                <a:cubicBezTo>
                  <a:pt x="15447" y="10019"/>
                  <a:pt x="15998" y="10407"/>
                  <a:pt x="16508" y="10799"/>
                </a:cubicBezTo>
                <a:cubicBezTo>
                  <a:pt x="15998" y="11191"/>
                  <a:pt x="15447" y="11581"/>
                  <a:pt x="14863" y="11962"/>
                </a:cubicBezTo>
                <a:cubicBezTo>
                  <a:pt x="14879" y="11579"/>
                  <a:pt x="14887" y="11190"/>
                  <a:pt x="14887" y="10799"/>
                </a:cubicBezTo>
                <a:cubicBezTo>
                  <a:pt x="14887" y="10408"/>
                  <a:pt x="14879" y="10021"/>
                  <a:pt x="14863" y="9638"/>
                </a:cubicBezTo>
                <a:close/>
                <a:moveTo>
                  <a:pt x="3828" y="11371"/>
                </a:moveTo>
                <a:cubicBezTo>
                  <a:pt x="4562" y="11942"/>
                  <a:pt x="5377" y="12505"/>
                  <a:pt x="6252" y="13047"/>
                </a:cubicBezTo>
                <a:cubicBezTo>
                  <a:pt x="6330" y="14009"/>
                  <a:pt x="6458" y="14933"/>
                  <a:pt x="6633" y="15797"/>
                </a:cubicBezTo>
                <a:cubicBezTo>
                  <a:pt x="5206" y="16204"/>
                  <a:pt x="3968" y="16403"/>
                  <a:pt x="3015" y="16403"/>
                </a:cubicBezTo>
                <a:cubicBezTo>
                  <a:pt x="2020" y="16403"/>
                  <a:pt x="1335" y="16187"/>
                  <a:pt x="1072" y="15772"/>
                </a:cubicBezTo>
                <a:cubicBezTo>
                  <a:pt x="672" y="15141"/>
                  <a:pt x="1217" y="13947"/>
                  <a:pt x="2530" y="12577"/>
                </a:cubicBezTo>
                <a:cubicBezTo>
                  <a:pt x="2912" y="12178"/>
                  <a:pt x="3348" y="11774"/>
                  <a:pt x="3828" y="11371"/>
                </a:cubicBezTo>
                <a:close/>
                <a:moveTo>
                  <a:pt x="17220" y="11371"/>
                </a:moveTo>
                <a:cubicBezTo>
                  <a:pt x="17700" y="11774"/>
                  <a:pt x="18136" y="12178"/>
                  <a:pt x="18518" y="12577"/>
                </a:cubicBezTo>
                <a:cubicBezTo>
                  <a:pt x="19831" y="13947"/>
                  <a:pt x="20376" y="15141"/>
                  <a:pt x="19976" y="15772"/>
                </a:cubicBezTo>
                <a:cubicBezTo>
                  <a:pt x="19713" y="16187"/>
                  <a:pt x="19030" y="16403"/>
                  <a:pt x="18035" y="16403"/>
                </a:cubicBezTo>
                <a:cubicBezTo>
                  <a:pt x="17082" y="16403"/>
                  <a:pt x="15842" y="16204"/>
                  <a:pt x="14415" y="15797"/>
                </a:cubicBezTo>
                <a:cubicBezTo>
                  <a:pt x="14590" y="14933"/>
                  <a:pt x="14718" y="14009"/>
                  <a:pt x="14796" y="13047"/>
                </a:cubicBezTo>
                <a:cubicBezTo>
                  <a:pt x="15671" y="12505"/>
                  <a:pt x="16486" y="11942"/>
                  <a:pt x="17220" y="11371"/>
                </a:cubicBezTo>
                <a:close/>
                <a:moveTo>
                  <a:pt x="7248" y="13642"/>
                </a:moveTo>
                <a:cubicBezTo>
                  <a:pt x="7605" y="13846"/>
                  <a:pt x="7971" y="14047"/>
                  <a:pt x="8343" y="14242"/>
                </a:cubicBezTo>
                <a:cubicBezTo>
                  <a:pt x="8715" y="14438"/>
                  <a:pt x="9088" y="14625"/>
                  <a:pt x="9461" y="14805"/>
                </a:cubicBezTo>
                <a:cubicBezTo>
                  <a:pt x="8794" y="15080"/>
                  <a:pt x="8148" y="15319"/>
                  <a:pt x="7532" y="15522"/>
                </a:cubicBezTo>
                <a:cubicBezTo>
                  <a:pt x="7416" y="14934"/>
                  <a:pt x="7320" y="14305"/>
                  <a:pt x="7248" y="13642"/>
                </a:cubicBezTo>
                <a:close/>
                <a:moveTo>
                  <a:pt x="13800" y="13642"/>
                </a:moveTo>
                <a:cubicBezTo>
                  <a:pt x="13728" y="14305"/>
                  <a:pt x="13632" y="14934"/>
                  <a:pt x="13516" y="15522"/>
                </a:cubicBezTo>
                <a:cubicBezTo>
                  <a:pt x="12900" y="15319"/>
                  <a:pt x="12256" y="15080"/>
                  <a:pt x="11589" y="14805"/>
                </a:cubicBezTo>
                <a:cubicBezTo>
                  <a:pt x="11962" y="14625"/>
                  <a:pt x="12335" y="14438"/>
                  <a:pt x="12706" y="14242"/>
                </a:cubicBezTo>
                <a:cubicBezTo>
                  <a:pt x="13078" y="14047"/>
                  <a:pt x="13443" y="13846"/>
                  <a:pt x="13800" y="13642"/>
                </a:cubicBezTo>
                <a:close/>
                <a:moveTo>
                  <a:pt x="10524" y="15294"/>
                </a:moveTo>
                <a:cubicBezTo>
                  <a:pt x="11478" y="15713"/>
                  <a:pt x="12420" y="16075"/>
                  <a:pt x="13329" y="16369"/>
                </a:cubicBezTo>
                <a:cubicBezTo>
                  <a:pt x="12661" y="19087"/>
                  <a:pt x="11556" y="20744"/>
                  <a:pt x="10524" y="20744"/>
                </a:cubicBezTo>
                <a:cubicBezTo>
                  <a:pt x="9492" y="20744"/>
                  <a:pt x="8386" y="19087"/>
                  <a:pt x="7719" y="16369"/>
                </a:cubicBezTo>
                <a:cubicBezTo>
                  <a:pt x="8628" y="16075"/>
                  <a:pt x="9571" y="15713"/>
                  <a:pt x="10524" y="15294"/>
                </a:cubicBez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" name="Atom"/>
          <p:cNvSpPr/>
          <p:nvPr/>
        </p:nvSpPr>
        <p:spPr>
          <a:xfrm>
            <a:off x="6397307" y="5478447"/>
            <a:ext cx="1190297" cy="1340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fill="norm" stroke="1" extrusionOk="0">
                <a:moveTo>
                  <a:pt x="10524" y="0"/>
                </a:moveTo>
                <a:cubicBezTo>
                  <a:pt x="9635" y="0"/>
                  <a:pt x="8359" y="577"/>
                  <a:pt x="7326" y="3327"/>
                </a:cubicBezTo>
                <a:cubicBezTo>
                  <a:pt x="7137" y="3832"/>
                  <a:pt x="6970" y="4380"/>
                  <a:pt x="6824" y="4961"/>
                </a:cubicBezTo>
                <a:cubicBezTo>
                  <a:pt x="6200" y="4785"/>
                  <a:pt x="5595" y="4643"/>
                  <a:pt x="5020" y="4540"/>
                </a:cubicBezTo>
                <a:cubicBezTo>
                  <a:pt x="1890" y="3980"/>
                  <a:pt x="703" y="4698"/>
                  <a:pt x="258" y="5400"/>
                </a:cubicBezTo>
                <a:cubicBezTo>
                  <a:pt x="-186" y="6101"/>
                  <a:pt x="-276" y="7396"/>
                  <a:pt x="1822" y="9586"/>
                </a:cubicBezTo>
                <a:cubicBezTo>
                  <a:pt x="2207" y="9988"/>
                  <a:pt x="2643" y="10394"/>
                  <a:pt x="3123" y="10799"/>
                </a:cubicBezTo>
                <a:cubicBezTo>
                  <a:pt x="2644" y="11204"/>
                  <a:pt x="2207" y="11610"/>
                  <a:pt x="1822" y="12013"/>
                </a:cubicBezTo>
                <a:cubicBezTo>
                  <a:pt x="-276" y="14202"/>
                  <a:pt x="-186" y="15499"/>
                  <a:pt x="258" y="16200"/>
                </a:cubicBezTo>
                <a:cubicBezTo>
                  <a:pt x="591" y="16726"/>
                  <a:pt x="1341" y="17260"/>
                  <a:pt x="3011" y="17260"/>
                </a:cubicBezTo>
                <a:cubicBezTo>
                  <a:pt x="3571" y="17260"/>
                  <a:pt x="4234" y="17200"/>
                  <a:pt x="5020" y="17060"/>
                </a:cubicBezTo>
                <a:cubicBezTo>
                  <a:pt x="5595" y="16957"/>
                  <a:pt x="6200" y="16815"/>
                  <a:pt x="6824" y="16639"/>
                </a:cubicBezTo>
                <a:cubicBezTo>
                  <a:pt x="6970" y="17220"/>
                  <a:pt x="7137" y="17766"/>
                  <a:pt x="7326" y="18271"/>
                </a:cubicBezTo>
                <a:cubicBezTo>
                  <a:pt x="8359" y="21022"/>
                  <a:pt x="9635" y="21600"/>
                  <a:pt x="10524" y="21600"/>
                </a:cubicBezTo>
                <a:cubicBezTo>
                  <a:pt x="11413" y="21600"/>
                  <a:pt x="12689" y="21022"/>
                  <a:pt x="13722" y="18271"/>
                </a:cubicBezTo>
                <a:cubicBezTo>
                  <a:pt x="13911" y="17766"/>
                  <a:pt x="14080" y="17220"/>
                  <a:pt x="14226" y="16639"/>
                </a:cubicBezTo>
                <a:cubicBezTo>
                  <a:pt x="14850" y="16815"/>
                  <a:pt x="15453" y="16957"/>
                  <a:pt x="16028" y="17060"/>
                </a:cubicBezTo>
                <a:cubicBezTo>
                  <a:pt x="16814" y="17200"/>
                  <a:pt x="17479" y="17260"/>
                  <a:pt x="18038" y="17260"/>
                </a:cubicBezTo>
                <a:cubicBezTo>
                  <a:pt x="19709" y="17260"/>
                  <a:pt x="20457" y="16726"/>
                  <a:pt x="20790" y="16200"/>
                </a:cubicBezTo>
                <a:cubicBezTo>
                  <a:pt x="21234" y="15499"/>
                  <a:pt x="21324" y="14202"/>
                  <a:pt x="19226" y="12013"/>
                </a:cubicBezTo>
                <a:cubicBezTo>
                  <a:pt x="18841" y="11610"/>
                  <a:pt x="18405" y="11204"/>
                  <a:pt x="17925" y="10799"/>
                </a:cubicBezTo>
                <a:cubicBezTo>
                  <a:pt x="18404" y="10394"/>
                  <a:pt x="18841" y="9988"/>
                  <a:pt x="19226" y="9586"/>
                </a:cubicBezTo>
                <a:cubicBezTo>
                  <a:pt x="21324" y="7396"/>
                  <a:pt x="21234" y="6101"/>
                  <a:pt x="20790" y="5400"/>
                </a:cubicBezTo>
                <a:cubicBezTo>
                  <a:pt x="20345" y="4698"/>
                  <a:pt x="19158" y="3980"/>
                  <a:pt x="16028" y="4540"/>
                </a:cubicBezTo>
                <a:cubicBezTo>
                  <a:pt x="15453" y="4643"/>
                  <a:pt x="14850" y="4785"/>
                  <a:pt x="14226" y="4961"/>
                </a:cubicBezTo>
                <a:cubicBezTo>
                  <a:pt x="14080" y="4380"/>
                  <a:pt x="13911" y="3832"/>
                  <a:pt x="13722" y="3327"/>
                </a:cubicBezTo>
                <a:cubicBezTo>
                  <a:pt x="12689" y="577"/>
                  <a:pt x="11413" y="0"/>
                  <a:pt x="10524" y="0"/>
                </a:cubicBezTo>
                <a:close/>
                <a:moveTo>
                  <a:pt x="10524" y="856"/>
                </a:moveTo>
                <a:cubicBezTo>
                  <a:pt x="11556" y="856"/>
                  <a:pt x="12661" y="2513"/>
                  <a:pt x="13329" y="5231"/>
                </a:cubicBezTo>
                <a:cubicBezTo>
                  <a:pt x="12420" y="5525"/>
                  <a:pt x="11478" y="5885"/>
                  <a:pt x="10524" y="6304"/>
                </a:cubicBezTo>
                <a:cubicBezTo>
                  <a:pt x="9571" y="5885"/>
                  <a:pt x="8628" y="5525"/>
                  <a:pt x="7719" y="5231"/>
                </a:cubicBezTo>
                <a:cubicBezTo>
                  <a:pt x="8386" y="2513"/>
                  <a:pt x="9492" y="856"/>
                  <a:pt x="10524" y="856"/>
                </a:cubicBezTo>
                <a:close/>
                <a:moveTo>
                  <a:pt x="3015" y="5197"/>
                </a:moveTo>
                <a:cubicBezTo>
                  <a:pt x="3968" y="5197"/>
                  <a:pt x="5206" y="5394"/>
                  <a:pt x="6633" y="5801"/>
                </a:cubicBezTo>
                <a:cubicBezTo>
                  <a:pt x="6458" y="6665"/>
                  <a:pt x="6330" y="7591"/>
                  <a:pt x="6252" y="8553"/>
                </a:cubicBezTo>
                <a:cubicBezTo>
                  <a:pt x="5377" y="9095"/>
                  <a:pt x="4562" y="9658"/>
                  <a:pt x="3828" y="10229"/>
                </a:cubicBezTo>
                <a:cubicBezTo>
                  <a:pt x="3348" y="9826"/>
                  <a:pt x="2912" y="9422"/>
                  <a:pt x="2530" y="9023"/>
                </a:cubicBezTo>
                <a:cubicBezTo>
                  <a:pt x="1217" y="7653"/>
                  <a:pt x="672" y="6459"/>
                  <a:pt x="1072" y="5828"/>
                </a:cubicBezTo>
                <a:cubicBezTo>
                  <a:pt x="1335" y="5413"/>
                  <a:pt x="2020" y="5197"/>
                  <a:pt x="3015" y="5197"/>
                </a:cubicBezTo>
                <a:close/>
                <a:moveTo>
                  <a:pt x="18035" y="5197"/>
                </a:moveTo>
                <a:cubicBezTo>
                  <a:pt x="19030" y="5197"/>
                  <a:pt x="19713" y="5413"/>
                  <a:pt x="19976" y="5828"/>
                </a:cubicBezTo>
                <a:cubicBezTo>
                  <a:pt x="20376" y="6459"/>
                  <a:pt x="19831" y="7653"/>
                  <a:pt x="18518" y="9023"/>
                </a:cubicBezTo>
                <a:cubicBezTo>
                  <a:pt x="18136" y="9422"/>
                  <a:pt x="17702" y="9826"/>
                  <a:pt x="17221" y="10229"/>
                </a:cubicBezTo>
                <a:cubicBezTo>
                  <a:pt x="16488" y="9658"/>
                  <a:pt x="15673" y="9095"/>
                  <a:pt x="14798" y="8553"/>
                </a:cubicBezTo>
                <a:cubicBezTo>
                  <a:pt x="14720" y="7591"/>
                  <a:pt x="14590" y="6665"/>
                  <a:pt x="14415" y="5801"/>
                </a:cubicBezTo>
                <a:cubicBezTo>
                  <a:pt x="15842" y="5394"/>
                  <a:pt x="17082" y="5197"/>
                  <a:pt x="18035" y="5197"/>
                </a:cubicBezTo>
                <a:close/>
                <a:moveTo>
                  <a:pt x="7532" y="6078"/>
                </a:moveTo>
                <a:cubicBezTo>
                  <a:pt x="8148" y="6281"/>
                  <a:pt x="8794" y="6520"/>
                  <a:pt x="9461" y="6795"/>
                </a:cubicBezTo>
                <a:cubicBezTo>
                  <a:pt x="9088" y="6975"/>
                  <a:pt x="8715" y="7162"/>
                  <a:pt x="8343" y="7358"/>
                </a:cubicBezTo>
                <a:cubicBezTo>
                  <a:pt x="7971" y="7553"/>
                  <a:pt x="7605" y="7754"/>
                  <a:pt x="7248" y="7958"/>
                </a:cubicBezTo>
                <a:cubicBezTo>
                  <a:pt x="7320" y="7295"/>
                  <a:pt x="7416" y="6666"/>
                  <a:pt x="7532" y="6078"/>
                </a:cubicBezTo>
                <a:close/>
                <a:moveTo>
                  <a:pt x="13516" y="6078"/>
                </a:moveTo>
                <a:cubicBezTo>
                  <a:pt x="13632" y="6666"/>
                  <a:pt x="13728" y="7295"/>
                  <a:pt x="13800" y="7958"/>
                </a:cubicBezTo>
                <a:cubicBezTo>
                  <a:pt x="13443" y="7754"/>
                  <a:pt x="13078" y="7553"/>
                  <a:pt x="12706" y="7358"/>
                </a:cubicBezTo>
                <a:cubicBezTo>
                  <a:pt x="12335" y="7162"/>
                  <a:pt x="11962" y="6975"/>
                  <a:pt x="11589" y="6795"/>
                </a:cubicBezTo>
                <a:cubicBezTo>
                  <a:pt x="12256" y="6520"/>
                  <a:pt x="12900" y="6281"/>
                  <a:pt x="13516" y="6078"/>
                </a:cubicBezTo>
                <a:close/>
                <a:moveTo>
                  <a:pt x="10524" y="7258"/>
                </a:moveTo>
                <a:cubicBezTo>
                  <a:pt x="11084" y="7514"/>
                  <a:pt x="11656" y="7793"/>
                  <a:pt x="12236" y="8099"/>
                </a:cubicBezTo>
                <a:cubicBezTo>
                  <a:pt x="12807" y="8399"/>
                  <a:pt x="13361" y="8709"/>
                  <a:pt x="13892" y="9029"/>
                </a:cubicBezTo>
                <a:cubicBezTo>
                  <a:pt x="13929" y="9598"/>
                  <a:pt x="13948" y="10189"/>
                  <a:pt x="13948" y="10799"/>
                </a:cubicBezTo>
                <a:cubicBezTo>
                  <a:pt x="13948" y="11410"/>
                  <a:pt x="13927" y="12000"/>
                  <a:pt x="13890" y="12570"/>
                </a:cubicBezTo>
                <a:cubicBezTo>
                  <a:pt x="13359" y="12889"/>
                  <a:pt x="12806" y="13201"/>
                  <a:pt x="12236" y="13501"/>
                </a:cubicBezTo>
                <a:cubicBezTo>
                  <a:pt x="11655" y="13807"/>
                  <a:pt x="11084" y="14087"/>
                  <a:pt x="10524" y="14342"/>
                </a:cubicBezTo>
                <a:cubicBezTo>
                  <a:pt x="9964" y="14087"/>
                  <a:pt x="9393" y="13807"/>
                  <a:pt x="8812" y="13501"/>
                </a:cubicBezTo>
                <a:cubicBezTo>
                  <a:pt x="8241" y="13201"/>
                  <a:pt x="7689" y="12891"/>
                  <a:pt x="7158" y="12571"/>
                </a:cubicBezTo>
                <a:cubicBezTo>
                  <a:pt x="7121" y="12002"/>
                  <a:pt x="7100" y="11410"/>
                  <a:pt x="7100" y="10799"/>
                </a:cubicBezTo>
                <a:cubicBezTo>
                  <a:pt x="7100" y="10189"/>
                  <a:pt x="7121" y="9598"/>
                  <a:pt x="7158" y="9029"/>
                </a:cubicBezTo>
                <a:cubicBezTo>
                  <a:pt x="7689" y="8709"/>
                  <a:pt x="8241" y="8399"/>
                  <a:pt x="8812" y="8099"/>
                </a:cubicBezTo>
                <a:cubicBezTo>
                  <a:pt x="9393" y="7793"/>
                  <a:pt x="9964" y="7514"/>
                  <a:pt x="10524" y="7258"/>
                </a:cubicBezTo>
                <a:close/>
                <a:moveTo>
                  <a:pt x="10524" y="9608"/>
                </a:moveTo>
                <a:cubicBezTo>
                  <a:pt x="10189" y="9608"/>
                  <a:pt x="9855" y="9724"/>
                  <a:pt x="9600" y="9957"/>
                </a:cubicBezTo>
                <a:cubicBezTo>
                  <a:pt x="9089" y="10422"/>
                  <a:pt x="9089" y="11178"/>
                  <a:pt x="9600" y="11643"/>
                </a:cubicBezTo>
                <a:cubicBezTo>
                  <a:pt x="10110" y="12108"/>
                  <a:pt x="10938" y="12108"/>
                  <a:pt x="11448" y="11643"/>
                </a:cubicBezTo>
                <a:cubicBezTo>
                  <a:pt x="11959" y="11178"/>
                  <a:pt x="11959" y="10422"/>
                  <a:pt x="11448" y="9957"/>
                </a:cubicBezTo>
                <a:cubicBezTo>
                  <a:pt x="11193" y="9724"/>
                  <a:pt x="10859" y="9608"/>
                  <a:pt x="10524" y="9608"/>
                </a:cubicBezTo>
                <a:close/>
                <a:moveTo>
                  <a:pt x="6185" y="9638"/>
                </a:moveTo>
                <a:cubicBezTo>
                  <a:pt x="6169" y="10021"/>
                  <a:pt x="6161" y="10408"/>
                  <a:pt x="6161" y="10799"/>
                </a:cubicBezTo>
                <a:cubicBezTo>
                  <a:pt x="6161" y="11190"/>
                  <a:pt x="6169" y="11579"/>
                  <a:pt x="6185" y="11962"/>
                </a:cubicBezTo>
                <a:cubicBezTo>
                  <a:pt x="5601" y="11581"/>
                  <a:pt x="5050" y="11191"/>
                  <a:pt x="4540" y="10799"/>
                </a:cubicBezTo>
                <a:cubicBezTo>
                  <a:pt x="5050" y="10407"/>
                  <a:pt x="5601" y="10019"/>
                  <a:pt x="6185" y="9638"/>
                </a:cubicBezTo>
                <a:close/>
                <a:moveTo>
                  <a:pt x="14863" y="9638"/>
                </a:moveTo>
                <a:cubicBezTo>
                  <a:pt x="15447" y="10019"/>
                  <a:pt x="15998" y="10407"/>
                  <a:pt x="16508" y="10799"/>
                </a:cubicBezTo>
                <a:cubicBezTo>
                  <a:pt x="15998" y="11191"/>
                  <a:pt x="15447" y="11581"/>
                  <a:pt x="14863" y="11962"/>
                </a:cubicBezTo>
                <a:cubicBezTo>
                  <a:pt x="14879" y="11579"/>
                  <a:pt x="14887" y="11190"/>
                  <a:pt x="14887" y="10799"/>
                </a:cubicBezTo>
                <a:cubicBezTo>
                  <a:pt x="14887" y="10408"/>
                  <a:pt x="14879" y="10021"/>
                  <a:pt x="14863" y="9638"/>
                </a:cubicBezTo>
                <a:close/>
                <a:moveTo>
                  <a:pt x="3828" y="11371"/>
                </a:moveTo>
                <a:cubicBezTo>
                  <a:pt x="4562" y="11942"/>
                  <a:pt x="5377" y="12505"/>
                  <a:pt x="6252" y="13047"/>
                </a:cubicBezTo>
                <a:cubicBezTo>
                  <a:pt x="6330" y="14009"/>
                  <a:pt x="6458" y="14933"/>
                  <a:pt x="6633" y="15797"/>
                </a:cubicBezTo>
                <a:cubicBezTo>
                  <a:pt x="5206" y="16204"/>
                  <a:pt x="3968" y="16403"/>
                  <a:pt x="3015" y="16403"/>
                </a:cubicBezTo>
                <a:cubicBezTo>
                  <a:pt x="2020" y="16403"/>
                  <a:pt x="1335" y="16187"/>
                  <a:pt x="1072" y="15772"/>
                </a:cubicBezTo>
                <a:cubicBezTo>
                  <a:pt x="672" y="15141"/>
                  <a:pt x="1217" y="13947"/>
                  <a:pt x="2530" y="12577"/>
                </a:cubicBezTo>
                <a:cubicBezTo>
                  <a:pt x="2912" y="12178"/>
                  <a:pt x="3348" y="11774"/>
                  <a:pt x="3828" y="11371"/>
                </a:cubicBezTo>
                <a:close/>
                <a:moveTo>
                  <a:pt x="17220" y="11371"/>
                </a:moveTo>
                <a:cubicBezTo>
                  <a:pt x="17700" y="11774"/>
                  <a:pt x="18136" y="12178"/>
                  <a:pt x="18518" y="12577"/>
                </a:cubicBezTo>
                <a:cubicBezTo>
                  <a:pt x="19831" y="13947"/>
                  <a:pt x="20376" y="15141"/>
                  <a:pt x="19976" y="15772"/>
                </a:cubicBezTo>
                <a:cubicBezTo>
                  <a:pt x="19713" y="16187"/>
                  <a:pt x="19030" y="16403"/>
                  <a:pt x="18035" y="16403"/>
                </a:cubicBezTo>
                <a:cubicBezTo>
                  <a:pt x="17082" y="16403"/>
                  <a:pt x="15842" y="16204"/>
                  <a:pt x="14415" y="15797"/>
                </a:cubicBezTo>
                <a:cubicBezTo>
                  <a:pt x="14590" y="14933"/>
                  <a:pt x="14718" y="14009"/>
                  <a:pt x="14796" y="13047"/>
                </a:cubicBezTo>
                <a:cubicBezTo>
                  <a:pt x="15671" y="12505"/>
                  <a:pt x="16486" y="11942"/>
                  <a:pt x="17220" y="11371"/>
                </a:cubicBezTo>
                <a:close/>
                <a:moveTo>
                  <a:pt x="7248" y="13642"/>
                </a:moveTo>
                <a:cubicBezTo>
                  <a:pt x="7605" y="13846"/>
                  <a:pt x="7971" y="14047"/>
                  <a:pt x="8343" y="14242"/>
                </a:cubicBezTo>
                <a:cubicBezTo>
                  <a:pt x="8715" y="14438"/>
                  <a:pt x="9088" y="14625"/>
                  <a:pt x="9461" y="14805"/>
                </a:cubicBezTo>
                <a:cubicBezTo>
                  <a:pt x="8794" y="15080"/>
                  <a:pt x="8148" y="15319"/>
                  <a:pt x="7532" y="15522"/>
                </a:cubicBezTo>
                <a:cubicBezTo>
                  <a:pt x="7416" y="14934"/>
                  <a:pt x="7320" y="14305"/>
                  <a:pt x="7248" y="13642"/>
                </a:cubicBezTo>
                <a:close/>
                <a:moveTo>
                  <a:pt x="13800" y="13642"/>
                </a:moveTo>
                <a:cubicBezTo>
                  <a:pt x="13728" y="14305"/>
                  <a:pt x="13632" y="14934"/>
                  <a:pt x="13516" y="15522"/>
                </a:cubicBezTo>
                <a:cubicBezTo>
                  <a:pt x="12900" y="15319"/>
                  <a:pt x="12256" y="15080"/>
                  <a:pt x="11589" y="14805"/>
                </a:cubicBezTo>
                <a:cubicBezTo>
                  <a:pt x="11962" y="14625"/>
                  <a:pt x="12335" y="14438"/>
                  <a:pt x="12706" y="14242"/>
                </a:cubicBezTo>
                <a:cubicBezTo>
                  <a:pt x="13078" y="14047"/>
                  <a:pt x="13443" y="13846"/>
                  <a:pt x="13800" y="13642"/>
                </a:cubicBezTo>
                <a:close/>
                <a:moveTo>
                  <a:pt x="10524" y="15294"/>
                </a:moveTo>
                <a:cubicBezTo>
                  <a:pt x="11478" y="15713"/>
                  <a:pt x="12420" y="16075"/>
                  <a:pt x="13329" y="16369"/>
                </a:cubicBezTo>
                <a:cubicBezTo>
                  <a:pt x="12661" y="19087"/>
                  <a:pt x="11556" y="20744"/>
                  <a:pt x="10524" y="20744"/>
                </a:cubicBezTo>
                <a:cubicBezTo>
                  <a:pt x="9492" y="20744"/>
                  <a:pt x="8386" y="19087"/>
                  <a:pt x="7719" y="16369"/>
                </a:cubicBezTo>
                <a:cubicBezTo>
                  <a:pt x="8628" y="16075"/>
                  <a:pt x="9571" y="15713"/>
                  <a:pt x="10524" y="15294"/>
                </a:cubicBez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1" name="refspec.png" descr="refspec.png"/>
          <p:cNvPicPr>
            <a:picLocks noChangeAspect="1"/>
          </p:cNvPicPr>
          <p:nvPr/>
        </p:nvPicPr>
        <p:blipFill>
          <a:blip r:embed="rId5">
            <a:extLst/>
          </a:blip>
          <a:srcRect l="4391" t="320" r="4391" b="320"/>
          <a:stretch>
            <a:fillRect/>
          </a:stretch>
        </p:blipFill>
        <p:spPr>
          <a:xfrm>
            <a:off x="-23642" y="4852944"/>
            <a:ext cx="5945061" cy="4856705"/>
          </a:xfrm>
          <a:prstGeom prst="rect">
            <a:avLst/>
          </a:prstGeom>
          <a:ln w="3175">
            <a:miter lim="400000"/>
          </a:ln>
        </p:spPr>
      </p:pic>
      <p:pic>
        <p:nvPicPr>
          <p:cNvPr id="252" name="correnti.png" descr="correnti.png"/>
          <p:cNvPicPr>
            <a:picLocks noChangeAspect="1"/>
          </p:cNvPicPr>
          <p:nvPr/>
        </p:nvPicPr>
        <p:blipFill>
          <a:blip r:embed="rId6">
            <a:extLst/>
          </a:blip>
          <a:srcRect l="6372" t="3309" r="6372" b="5022"/>
          <a:stretch>
            <a:fillRect/>
          </a:stretch>
        </p:blipFill>
        <p:spPr>
          <a:xfrm>
            <a:off x="-23642" y="25889"/>
            <a:ext cx="5945374" cy="4896830"/>
          </a:xfrm>
          <a:prstGeom prst="rect">
            <a:avLst/>
          </a:prstGeom>
          <a:ln w="3175">
            <a:miter lim="400000"/>
          </a:ln>
        </p:spPr>
      </p:pic>
      <p:sp>
        <p:nvSpPr>
          <p:cNvPr id="253" name="to electrons #"/>
          <p:cNvSpPr txBox="1"/>
          <p:nvPr/>
        </p:nvSpPr>
        <p:spPr>
          <a:xfrm>
            <a:off x="1251542" y="3909959"/>
            <a:ext cx="3394821" cy="6865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300">
                <a:solidFill>
                  <a:srgbClr val="000000"/>
                </a:solidFill>
              </a:defRPr>
            </a:lvl1pPr>
          </a:lstStyle>
          <a:p>
            <a:pPr/>
            <a:r>
              <a:t>to electrons #</a:t>
            </a:r>
          </a:p>
        </p:txBody>
      </p:sp>
      <p:sp>
        <p:nvSpPr>
          <p:cNvPr id="254" name="to # photons"/>
          <p:cNvSpPr txBox="1"/>
          <p:nvPr/>
        </p:nvSpPr>
        <p:spPr>
          <a:xfrm>
            <a:off x="2225332" y="8326933"/>
            <a:ext cx="3314544" cy="6865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300">
                <a:solidFill>
                  <a:srgbClr val="000000"/>
                </a:solidFill>
              </a:defRPr>
            </a:lvl1pPr>
          </a:lstStyle>
          <a:p>
            <a:pPr/>
            <a:r>
              <a:t>to # photons </a:t>
            </a:r>
          </a:p>
        </p:txBody>
      </p:sp>
      <p:sp>
        <p:nvSpPr>
          <p:cNvPr id="255" name="Text"/>
          <p:cNvSpPr txBox="1"/>
          <p:nvPr/>
        </p:nvSpPr>
        <p:spPr>
          <a:xfrm>
            <a:off x="6282723" y="4738251"/>
            <a:ext cx="439354" cy="277098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56" name="qe200medio.jpg" descr="qe200medio.jpg"/>
          <p:cNvPicPr>
            <a:picLocks noChangeAspect="0"/>
          </p:cNvPicPr>
          <p:nvPr/>
        </p:nvPicPr>
        <p:blipFill>
          <a:blip r:embed="rId7">
            <a:extLst/>
          </a:blip>
          <a:srcRect l="2667" t="0" r="0" b="10730"/>
          <a:stretch>
            <a:fillRect/>
          </a:stretch>
        </p:blipFill>
        <p:spPr>
          <a:xfrm>
            <a:off x="6260363" y="4890022"/>
            <a:ext cx="6436682" cy="4782428"/>
          </a:xfrm>
          <a:prstGeom prst="rect">
            <a:avLst/>
          </a:prstGeom>
          <a:ln w="3175">
            <a:miter lim="400000"/>
          </a:ln>
        </p:spPr>
      </p:pic>
      <p:sp>
        <p:nvSpPr>
          <p:cNvPr id="257" name="Arrow"/>
          <p:cNvSpPr/>
          <p:nvPr/>
        </p:nvSpPr>
        <p:spPr>
          <a:xfrm>
            <a:off x="4283775" y="4241800"/>
            <a:ext cx="2706267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" name="Special UltraBialkali 14374…"/>
          <p:cNvSpPr txBox="1"/>
          <p:nvPr/>
        </p:nvSpPr>
        <p:spPr>
          <a:xfrm>
            <a:off x="2707393" y="204577"/>
            <a:ext cx="3246953" cy="7342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Special UltraBialkali 14374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 under test, later we will see more details </a:t>
            </a:r>
          </a:p>
        </p:txBody>
      </p:sp>
      <p:sp>
        <p:nvSpPr>
          <p:cNvPr id="259" name="Line"/>
          <p:cNvSpPr/>
          <p:nvPr/>
        </p:nvSpPr>
        <p:spPr>
          <a:xfrm flipH="1">
            <a:off x="3293377" y="913665"/>
            <a:ext cx="664146" cy="66414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60" name="Method…"/>
          <p:cNvSpPr txBox="1"/>
          <p:nvPr/>
        </p:nvSpPr>
        <p:spPr>
          <a:xfrm>
            <a:off x="6220588" y="918004"/>
            <a:ext cx="6516070" cy="39304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2800"/>
            </a:pPr>
            <a:r>
              <a:t>Method</a:t>
            </a:r>
          </a:p>
          <a:p>
            <a:pPr algn="just">
              <a:defRPr sz="2800"/>
            </a:pPr>
            <a:r>
              <a:t> </a:t>
            </a:r>
          </a:p>
          <a:p>
            <a:pPr marL="203200" indent="-203200" algn="just">
              <a:buSzPct val="123000"/>
              <a:buChar char="•"/>
              <a:defRPr sz="2800"/>
            </a:pPr>
            <a:r>
              <a:t>We acquire a reference power spectrum every ten current spectra and measure PMT current vs Wavelength (use the monochromator scan function) and store it for post processing.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WhatsApp Image 2022-07-04 at 09.39.02.jpeg" descr="WhatsApp Image 2022-07-04 at 09.39.02.jpeg"/>
          <p:cNvPicPr>
            <a:picLocks noChangeAspect="1"/>
          </p:cNvPicPr>
          <p:nvPr/>
        </p:nvPicPr>
        <p:blipFill>
          <a:blip r:embed="rId2">
            <a:alphaModFix amt="30085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263" name="Former measurements on the R12199 performed at ECAP  on a 46 pcs. set"/>
          <p:cNvSpPr txBox="1"/>
          <p:nvPr>
            <p:ph type="title" idx="4294967295"/>
          </p:nvPr>
        </p:nvSpPr>
        <p:spPr>
          <a:xfrm>
            <a:off x="2213415" y="382328"/>
            <a:ext cx="7160597" cy="1415782"/>
          </a:xfrm>
          <a:prstGeom prst="rect">
            <a:avLst/>
          </a:prstGeom>
        </p:spPr>
        <p:txBody>
          <a:bodyPr anchor="t"/>
          <a:lstStyle>
            <a:lvl1pPr defTabSz="1109715">
              <a:defRPr spc="-67" sz="3391"/>
            </a:lvl1pPr>
          </a:lstStyle>
          <a:p>
            <a:pPr/>
            <a:r>
              <a:t>Former measurements on the R12199 performed at ECAP  on a 46 pcs. set</a:t>
            </a:r>
          </a:p>
        </p:txBody>
      </p:sp>
      <p:pic>
        <p:nvPicPr>
          <p:cNvPr id="264" name="Fig2.pdf" descr="Fig2.pdf"/>
          <p:cNvPicPr>
            <a:picLocks noChangeAspect="0"/>
          </p:cNvPicPr>
          <p:nvPr/>
        </p:nvPicPr>
        <p:blipFill>
          <a:blip r:embed="rId3">
            <a:extLst/>
          </a:blip>
          <a:srcRect l="7014" t="0" r="9225" b="8671"/>
          <a:stretch>
            <a:fillRect/>
          </a:stretch>
        </p:blipFill>
        <p:spPr>
          <a:xfrm>
            <a:off x="506544" y="2999189"/>
            <a:ext cx="10574501" cy="546961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141687" y="110378"/>
            <a:ext cx="12814338" cy="1906674"/>
            <a:chOff x="0" y="0"/>
            <a:chExt cx="12814337" cy="1906673"/>
          </a:xfrm>
        </p:grpSpPr>
        <p:pic>
          <p:nvPicPr>
            <p:cNvPr id="265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3153"/>
              <a:ext cx="1739520" cy="1122982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66" name="KM3NeT_logo_web_no_shade_transparent-bg-gif-180x180.gif" descr="KM3NeT_logo_web_no_shade_transparent-bg-gif-180x180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07663" y="0"/>
              <a:ext cx="1906675" cy="19066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68" name="Screenshot 2022-09-07 at 15.48.30.png" descr="Screenshot 2022-09-07 at 15.48.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56615" y="1882417"/>
            <a:ext cx="5669205" cy="319177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Fig2.pdf" descr="Fig2.pdf"/>
          <p:cNvPicPr>
            <a:picLocks noChangeAspect="0"/>
          </p:cNvPicPr>
          <p:nvPr/>
        </p:nvPicPr>
        <p:blipFill>
          <a:blip r:embed="rId2">
            <a:extLst/>
          </a:blip>
          <a:srcRect l="7014" t="0" r="9225" b="8671"/>
          <a:stretch>
            <a:fillRect/>
          </a:stretch>
        </p:blipFill>
        <p:spPr>
          <a:xfrm>
            <a:off x="1023041" y="1671782"/>
            <a:ext cx="10636109" cy="7253039"/>
          </a:xfrm>
          <a:prstGeom prst="rect">
            <a:avLst/>
          </a:prstGeom>
          <a:ln w="3175">
            <a:miter lim="400000"/>
          </a:ln>
        </p:spPr>
      </p:pic>
      <p:sp>
        <p:nvSpPr>
          <p:cNvPr id="271" name="Comparing former measurements of ECAP with the new ones performed over a set of 200 PMTs"/>
          <p:cNvSpPr txBox="1"/>
          <p:nvPr>
            <p:ph type="title" idx="4294967295"/>
          </p:nvPr>
        </p:nvSpPr>
        <p:spPr>
          <a:xfrm>
            <a:off x="2910268" y="264515"/>
            <a:ext cx="6861797" cy="1122982"/>
          </a:xfrm>
          <a:prstGeom prst="rect">
            <a:avLst/>
          </a:prstGeom>
        </p:spPr>
        <p:txBody>
          <a:bodyPr anchor="t"/>
          <a:lstStyle>
            <a:lvl1pPr defTabSz="745589">
              <a:defRPr spc="-51" sz="2580"/>
            </a:lvl1pPr>
          </a:lstStyle>
          <a:p>
            <a:pPr/>
            <a:r>
              <a:t>Comparing former measurements of ECAP with the new ones performed over a set of 200 PMTs</a:t>
            </a:r>
          </a:p>
        </p:txBody>
      </p:sp>
      <p:sp>
        <p:nvSpPr>
          <p:cNvPr id="272" name="Text"/>
          <p:cNvSpPr txBox="1"/>
          <p:nvPr/>
        </p:nvSpPr>
        <p:spPr>
          <a:xfrm>
            <a:off x="6282723" y="4738251"/>
            <a:ext cx="439354" cy="277098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/>
          </a:p>
        </p:txBody>
      </p:sp>
      <p:grpSp>
        <p:nvGrpSpPr>
          <p:cNvPr id="275" name="Group"/>
          <p:cNvGrpSpPr/>
          <p:nvPr/>
        </p:nvGrpSpPr>
        <p:grpSpPr>
          <a:xfrm>
            <a:off x="141687" y="110378"/>
            <a:ext cx="12814338" cy="1906674"/>
            <a:chOff x="0" y="0"/>
            <a:chExt cx="12814337" cy="1906673"/>
          </a:xfrm>
        </p:grpSpPr>
        <p:pic>
          <p:nvPicPr>
            <p:cNvPr id="273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3153"/>
              <a:ext cx="1739520" cy="1122982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74" name="KM3NeT_logo_web_no_shade_transparent-bg-gif-180x180.gif" descr="KM3NeT_logo_web_no_shade_transparent-bg-gif-180x180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07663" y="0"/>
              <a:ext cx="1906675" cy="19066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76" name="qe200medio.jpg" descr="qe200medio.jpg"/>
          <p:cNvPicPr>
            <a:picLocks noChangeAspect="0"/>
          </p:cNvPicPr>
          <p:nvPr/>
        </p:nvPicPr>
        <p:blipFill>
          <a:blip r:embed="rId5">
            <a:alphaModFix amt="56768"/>
            <a:extLst/>
          </a:blip>
          <a:srcRect l="8714" t="4947" r="7779" b="4947"/>
          <a:stretch>
            <a:fillRect/>
          </a:stretch>
        </p:blipFill>
        <p:spPr>
          <a:xfrm>
            <a:off x="1047052" y="1909034"/>
            <a:ext cx="10588326" cy="708687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5" grpId="1" repeatCount="18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60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2"/>
      <p:bldP build="whole" bldLvl="1" animBg="1" rev="0" advAuto="0" spid="27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