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0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43.xml.rels" ContentType="application/vnd.openxmlformats-package.relationships+xml"/>
  <Override PartName="/ppt/slideLayouts/slideLayout68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59.png" ContentType="image/png"/>
  <Override PartName="/ppt/media/image16.png" ContentType="image/png"/>
  <Override PartName="/ppt/media/image58.png" ContentType="image/png"/>
  <Override PartName="/ppt/media/image15.png" ContentType="image/png"/>
  <Override PartName="/ppt/media/image57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56.png" ContentType="image/png"/>
  <Override PartName="/ppt/media/image13.png" ContentType="image/png"/>
  <Override PartName="/ppt/media/image39.png" ContentType="image/png"/>
  <Override PartName="/ppt/media/image55.png" ContentType="image/png"/>
  <Override PartName="/ppt/media/image12.png" ContentType="image/png"/>
  <Override PartName="/ppt/media/image38.png" ContentType="image/png"/>
  <Override PartName="/ppt/media/image54.png" ContentType="image/png"/>
  <Override PartName="/ppt/media/image11.png" ContentType="image/png"/>
  <Override PartName="/ppt/media/image37.png" ContentType="image/png"/>
  <Override PartName="/ppt/media/image41.png" ContentType="image/png"/>
  <Override PartName="/ppt/media/image24.png" ContentType="image/png"/>
  <Override PartName="/ppt/media/image67.png" ContentType="image/png"/>
  <Override PartName="/ppt/media/image17.png" ContentType="image/png"/>
  <Override PartName="/ppt/media/image34.png" ContentType="image/png"/>
  <Override PartName="/ppt/media/image51.png" ContentType="image/png"/>
  <Override PartName="/ppt/media/image42.png" ContentType="image/png"/>
  <Override PartName="/ppt/media/image25.png" ContentType="image/png"/>
  <Override PartName="/ppt/media/image68.png" ContentType="image/png"/>
  <Override PartName="/ppt/media/image18.png" ContentType="image/png"/>
  <Override PartName="/ppt/media/image52.png" ContentType="image/png"/>
  <Override PartName="/ppt/media/image60.png" ContentType="image/png"/>
  <Override PartName="/ppt/media/image26.png" ContentType="image/png"/>
  <Override PartName="/ppt/media/image69.png" ContentType="image/png"/>
  <Override PartName="/ppt/media/image35.jpeg" ContentType="image/jpeg"/>
  <Override PartName="/ppt/media/image72.png" ContentType="image/png"/>
  <Override PartName="/ppt/media/image71.png" ContentType="image/png"/>
  <Override PartName="/ppt/media/image36.png" ContentType="image/png"/>
  <Override PartName="/ppt/media/image19.png" ContentType="image/png"/>
  <Override PartName="/ppt/media/image70.png" ContentType="image/png"/>
  <Override PartName="/ppt/media/image44.png" ContentType="image/png"/>
  <Override PartName="/ppt/media/image27.png" ContentType="image/png"/>
  <Override PartName="/ppt/media/image61.png" ContentType="image/png"/>
  <Override PartName="/ppt/media/image28.png" ContentType="image/png"/>
  <Override PartName="/ppt/media/image62.png" ContentType="image/png"/>
  <Override PartName="/ppt/media/image45.png" ContentType="image/png"/>
  <Override PartName="/ppt/media/image46.png" ContentType="image/png"/>
  <Override PartName="/ppt/media/image29.png" ContentType="image/png"/>
  <Override PartName="/ppt/media/image65.png" ContentType="image/png"/>
  <Override PartName="/ppt/media/image22.png" ContentType="image/png"/>
  <Override PartName="/ppt/media/image76.png" ContentType="image/png"/>
  <Override PartName="/ppt/media/image33.png" ContentType="image/png"/>
  <Override PartName="/ppt/media/image50.png" ContentType="image/png"/>
  <Override PartName="/ppt/media/image66.png" ContentType="image/png"/>
  <Override PartName="/ppt/media/image23.png" ContentType="image/png"/>
  <Override PartName="/ppt/media/image40.png" ContentType="image/png"/>
  <Override PartName="/ppt/media/image75.png" ContentType="image/png"/>
  <Override PartName="/ppt/media/image32.png" ContentType="image/png"/>
  <Override PartName="/ppt/media/image14.gif" ContentType="image/gif"/>
  <Override PartName="/ppt/media/image2.jpeg" ContentType="image/jpeg"/>
  <Override PartName="/ppt/media/image3.jpeg" ContentType="image/jpeg"/>
  <Override PartName="/ppt/media/image6.png" ContentType="image/png"/>
  <Override PartName="/ppt/media/image43.jpeg" ContentType="image/jpeg"/>
  <Override PartName="/ppt/media/image5.png" ContentType="image/png"/>
  <Override PartName="/ppt/media/image7.png" ContentType="image/png"/>
  <Override PartName="/ppt/media/image63.png" ContentType="image/png"/>
  <Override PartName="/ppt/media/image20.png" ContentType="image/png"/>
  <Override PartName="/ppt/media/image1.wmf" ContentType="image/x-wmf"/>
  <Override PartName="/ppt/media/media4.mp4" ContentType="video/mp4"/>
  <Override PartName="/ppt/media/image21.png" ContentType="image/png"/>
  <Override PartName="/ppt/media/image64.png" ContentType="image/png"/>
  <Override PartName="/ppt/media/image8.png" ContentType="image/png"/>
  <Override PartName="/ppt/media/image73.png" ContentType="image/png"/>
  <Override PartName="/ppt/media/image30.png" ContentType="image/png"/>
  <Override PartName="/ppt/media/image53.png" ContentType="image/png"/>
  <Override PartName="/ppt/media/image10.png" ContentType="image/png"/>
  <Override PartName="/ppt/media/image9.png" ContentType="image/png"/>
  <Override PartName="/ppt/media/image74.png" ContentType="image/png"/>
  <Override PartName="/ppt/media/image31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4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2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16.xml.rels" ContentType="application/vnd.openxmlformats-package.relationships+xml"/>
  <Override PartName="/ppt/slides/_rels/slide33.xml.rels" ContentType="application/vnd.openxmlformats-package.relationships+xml"/>
  <Override PartName="/ppt/slides/_rels/slide17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14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7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0E146F7-5DFD-4791-BAF9-C9CA792FE7DE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600"/>
          </a:xfrm>
          <a:prstGeom prst="rect">
            <a:avLst/>
          </a:prstGeom>
          <a:ln w="0">
            <a:noFill/>
          </a:ln>
        </p:spPr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56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To elaborate a bit more on the frozen spin technique ….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sldImg"/>
          </p:nvPr>
        </p:nvSpPr>
        <p:spPr>
          <a:xfrm>
            <a:off x="216360" y="812520"/>
            <a:ext cx="7126920" cy="4008600"/>
          </a:xfrm>
          <a:prstGeom prst="rect">
            <a:avLst/>
          </a:prstGeom>
          <a:ln w="0">
            <a:noFill/>
          </a:ln>
        </p:spPr>
      </p:sp>
      <p:sp>
        <p:nvSpPr>
          <p:cNvPr id="1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However, some asymmetry ...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600"/>
          </a:xfrm>
          <a:prstGeom prst="rect">
            <a:avLst/>
          </a:prstGeom>
          <a:ln w="0">
            <a:noFill/>
          </a:ln>
        </p:spPr>
      </p:sp>
      <p:sp>
        <p:nvSpPr>
          <p:cNvPr id="1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A result from my studes thus far is that I have derived …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The challenge is that the strong pulsed ...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laceHolder 1"/>
          <p:cNvSpPr>
            <a:spLocks noGrp="1"/>
          </p:cNvSpPr>
          <p:nvPr>
            <p:ph type="sldImg"/>
          </p:nvPr>
        </p:nvSpPr>
        <p:spPr>
          <a:xfrm>
            <a:off x="216360" y="812520"/>
            <a:ext cx="7126920" cy="4008600"/>
          </a:xfrm>
          <a:prstGeom prst="rect">
            <a:avLst/>
          </a:prstGeom>
          <a:ln w="0">
            <a:noFill/>
          </a:ln>
        </p:spPr>
      </p:sp>
      <p:sp>
        <p:nvSpPr>
          <p:cNvPr id="11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And to do that we need to measure the angular distribution of the decay positrons, which for high...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sldImg"/>
          </p:nvPr>
        </p:nvSpPr>
        <p:spPr>
          <a:xfrm>
            <a:off x="216360" y="812520"/>
            <a:ext cx="7126920" cy="4008600"/>
          </a:xfrm>
          <a:prstGeom prst="rect">
            <a:avLst/>
          </a:prstGeom>
          <a:ln w="0">
            <a:noFill/>
          </a:ln>
        </p:spPr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Let’s take a look at the other extreme of very high momentum muons.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…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there is no directional asymmetry, but there is a dependence of the ...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1.wmf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wmf"/><Relationship Id="rId3" Type="http://schemas.openxmlformats.org/officeDocument/2006/relationships/image" Target="../media/image1.wmf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1.wmf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hteck 12" hidden="1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 descr="U:\20160506_PSI_Luftbild_0292.jpg"/>
          <p:cNvPicPr/>
          <p:nvPr/>
        </p:nvPicPr>
        <p:blipFill>
          <a:blip r:embed="rId3">
            <a:alphaModFix amt="50000"/>
          </a:blip>
          <a:srcRect l="-123" t="12320" r="0" b="12819"/>
          <a:stretch/>
        </p:blipFill>
        <p:spPr>
          <a:xfrm>
            <a:off x="3260520" y="195480"/>
            <a:ext cx="5052240" cy="2372760"/>
          </a:xfrm>
          <a:prstGeom prst="rect">
            <a:avLst/>
          </a:prstGeom>
          <a:ln w="0">
            <a:noFill/>
          </a:ln>
        </p:spPr>
      </p:pic>
      <p:sp>
        <p:nvSpPr>
          <p:cNvPr id="3" name="Rechteck 5"/>
          <p:cNvSpPr/>
          <p:nvPr/>
        </p:nvSpPr>
        <p:spPr>
          <a:xfrm>
            <a:off x="0" y="195480"/>
            <a:ext cx="3149280" cy="237276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" name="Bild 24" descr="PSI-Logo_narrow_30k.eps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830160" y="411480"/>
            <a:ext cx="1216800" cy="430920"/>
          </a:xfrm>
          <a:prstGeom prst="rect">
            <a:avLst/>
          </a:prstGeom>
          <a:ln w="0">
            <a:noFill/>
          </a:ln>
        </p:spPr>
      </p:pic>
      <p:sp>
        <p:nvSpPr>
          <p:cNvPr id="5" name="Rechteck 15"/>
          <p:cNvSpPr/>
          <p:nvPr/>
        </p:nvSpPr>
        <p:spPr>
          <a:xfrm>
            <a:off x="828000" y="45316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" name="Rechteck 1"/>
          <p:cNvSpPr/>
          <p:nvPr/>
        </p:nvSpPr>
        <p:spPr>
          <a:xfrm>
            <a:off x="5796000" y="2397600"/>
            <a:ext cx="2516760" cy="170640"/>
          </a:xfrm>
          <a:prstGeom prst="rect">
            <a:avLst/>
          </a:prstGeom>
          <a:solidFill>
            <a:srgbClr val="ffffff">
              <a:alpha val="7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W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IR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SC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H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AF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FE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N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W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IS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SE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N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–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H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E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U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TE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F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Ü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R 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M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O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R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G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E</a:t>
            </a: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N</a:t>
            </a:r>
            <a:endParaRPr b="0" lang="en-GB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hteck 8"/>
          <p:cNvSpPr/>
          <p:nvPr/>
        </p:nvSpPr>
        <p:spPr>
          <a:xfrm>
            <a:off x="8424000" y="195480"/>
            <a:ext cx="716400" cy="237276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Outline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hteck 12"/>
          <p:cNvSpPr/>
          <p:nvPr/>
        </p:nvSpPr>
        <p:spPr>
          <a:xfrm>
            <a:off x="0" y="1059480"/>
            <a:ext cx="610200" cy="6102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74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3400" cy="359640"/>
          </a:xfrm>
          <a:prstGeom prst="rect">
            <a:avLst/>
          </a:prstGeom>
          <a:ln w="0">
            <a:noFill/>
          </a:ln>
        </p:spPr>
      </p:pic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12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7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eck 12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7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hteck 12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27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hteck 12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67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hteck 12" hidden="1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07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pic>
        <p:nvPicPr>
          <p:cNvPr id="208" name="Bild 14" descr="PSI-Logo_narrow_30k.eps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82692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209" name="Rechteck 12"/>
          <p:cNvSpPr/>
          <p:nvPr/>
        </p:nvSpPr>
        <p:spPr>
          <a:xfrm>
            <a:off x="0" y="765000"/>
            <a:ext cx="644400" cy="644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4">
            <a:alphaModFix amt="50000"/>
          </a:blip>
          <a:srcRect l="0" t="33322" r="6650" b="1241"/>
          <a:stretch/>
        </p:blipFill>
        <p:spPr>
          <a:xfrm>
            <a:off x="3353760" y="751320"/>
            <a:ext cx="5362920" cy="2574000"/>
          </a:xfrm>
          <a:prstGeom prst="rect">
            <a:avLst/>
          </a:prstGeom>
          <a:ln w="0">
            <a:noFill/>
          </a:ln>
        </p:spPr>
      </p:pic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hteck 12" hidden="1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50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U:\20160506_PSI_Luftbild_0292.jpg"/>
          <p:cNvPicPr/>
          <p:nvPr/>
        </p:nvPicPr>
        <p:blipFill>
          <a:blip r:embed="rId3">
            <a:alphaModFix amt="50000"/>
          </a:blip>
          <a:srcRect l="-123" t="12320" r="0" b="12819"/>
          <a:stretch/>
        </p:blipFill>
        <p:spPr>
          <a:xfrm>
            <a:off x="3260520" y="195480"/>
            <a:ext cx="5052240" cy="2372760"/>
          </a:xfrm>
          <a:prstGeom prst="rect">
            <a:avLst/>
          </a:prstGeom>
          <a:ln w="0">
            <a:noFill/>
          </a:ln>
        </p:spPr>
      </p:pic>
      <p:sp>
        <p:nvSpPr>
          <p:cNvPr id="252" name="Rechteck 5"/>
          <p:cNvSpPr/>
          <p:nvPr/>
        </p:nvSpPr>
        <p:spPr>
          <a:xfrm>
            <a:off x="0" y="195480"/>
            <a:ext cx="3149280" cy="237276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53" name="Bild 24" descr="PSI-Logo_narrow_30k.eps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830160" y="411480"/>
            <a:ext cx="1216800" cy="430920"/>
          </a:xfrm>
          <a:prstGeom prst="rect">
            <a:avLst/>
          </a:prstGeom>
          <a:ln w="0">
            <a:noFill/>
          </a:ln>
        </p:spPr>
      </p:pic>
      <p:sp>
        <p:nvSpPr>
          <p:cNvPr id="254" name="Rechteck 15"/>
          <p:cNvSpPr/>
          <p:nvPr/>
        </p:nvSpPr>
        <p:spPr>
          <a:xfrm>
            <a:off x="828000" y="45316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5" name="Rechteck 1"/>
          <p:cNvSpPr/>
          <p:nvPr/>
        </p:nvSpPr>
        <p:spPr>
          <a:xfrm>
            <a:off x="5796000" y="2397600"/>
            <a:ext cx="2516760" cy="170640"/>
          </a:xfrm>
          <a:prstGeom prst="rect">
            <a:avLst/>
          </a:prstGeom>
          <a:solidFill>
            <a:srgbClr val="ffffff">
              <a:alpha val="7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de-CH" sz="900" spc="4" strike="noStrike">
                <a:solidFill>
                  <a:srgbClr val="505150"/>
                </a:solidFill>
                <a:latin typeface="Calibri"/>
                <a:ea typeface="ヒラギノ角ゴ Pro W3"/>
              </a:rPr>
              <a:t>WIR SCHAFFEN WISSEN – HEUTE FÜR MORGEN</a:t>
            </a:r>
            <a:endParaRPr b="0" lang="en-GB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hteck 8"/>
          <p:cNvSpPr/>
          <p:nvPr/>
        </p:nvSpPr>
        <p:spPr>
          <a:xfrm>
            <a:off x="8424000" y="195480"/>
            <a:ext cx="716400" cy="237276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hteck 12"/>
          <p:cNvSpPr/>
          <p:nvPr/>
        </p:nvSpPr>
        <p:spPr>
          <a:xfrm>
            <a:off x="0" y="1059480"/>
            <a:ext cx="610920" cy="61092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4120" cy="360360"/>
          </a:xfrm>
          <a:prstGeom prst="rect">
            <a:avLst/>
          </a:prstGeom>
          <a:ln w="0">
            <a:noFill/>
          </a:ln>
        </p:spPr>
      </p:pic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hteck 12"/>
          <p:cNvSpPr/>
          <p:nvPr/>
        </p:nvSpPr>
        <p:spPr>
          <a:xfrm>
            <a:off x="0" y="1059480"/>
            <a:ext cx="608400" cy="608400"/>
          </a:xfrm>
          <a:prstGeom prst="rect">
            <a:avLst/>
          </a:prstGeom>
          <a:solidFill>
            <a:srgbClr val="b9b9b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34" name="Bild 14" descr="PSI-Logo_narrow_30k.eps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28000" y="214200"/>
            <a:ext cx="1011600" cy="357840"/>
          </a:xfrm>
          <a:prstGeom prst="rect">
            <a:avLst/>
          </a:prstGeom>
          <a:ln w="0">
            <a:noFill/>
          </a:ln>
        </p:spPr>
      </p:pic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8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8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8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.wmf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jpe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slideLayout" Target="../slideLayouts/slideLayout6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16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4.mp4"/><Relationship Id="rId2" Type="http://schemas.microsoft.com/office/2007/relationships/media" Target="../media/media4.mp4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26.png"/><Relationship Id="rId3" Type="http://schemas.openxmlformats.org/officeDocument/2006/relationships/image" Target="../media/image29.png"/><Relationship Id="rId4" Type="http://schemas.openxmlformats.org/officeDocument/2006/relationships/image" Target="../media/image76.png"/><Relationship Id="rId5" Type="http://schemas.openxmlformats.org/officeDocument/2006/relationships/image" Target="../media/image76.png"/><Relationship Id="rId6" Type="http://schemas.openxmlformats.org/officeDocument/2006/relationships/image" Target="../media/image29.png"/><Relationship Id="rId7" Type="http://schemas.openxmlformats.org/officeDocument/2006/relationships/image" Target="../media/image29.png"/><Relationship Id="rId8" Type="http://schemas.openxmlformats.org/officeDocument/2006/relationships/image" Target="../media/image29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gif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0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814320" y="3273840"/>
            <a:ext cx="6160320" cy="806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5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Systematic effects in the search for the muon EDM using the frozen-spin method</a:t>
            </a:r>
            <a:endParaRPr b="0" lang="en-GB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subTitle"/>
          </p:nvPr>
        </p:nvSpPr>
        <p:spPr>
          <a:xfrm>
            <a:off x="828000" y="2946600"/>
            <a:ext cx="7952040" cy="26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500" spc="-1" strike="noStrike">
                <a:solidFill>
                  <a:srgbClr val="969696"/>
                </a:solidFill>
                <a:latin typeface="Calibri"/>
                <a:ea typeface="ヒラギノ角ゴ Pro W3"/>
              </a:rPr>
              <a:t>Chavdar Dutsov ::  Paul Scherrer Institute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91"/>
          <p:cNvSpPr/>
          <p:nvPr/>
        </p:nvSpPr>
        <p:spPr>
          <a:xfrm>
            <a:off x="1490760" y="4519080"/>
            <a:ext cx="3349800" cy="26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t">
            <a:no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969696"/>
                </a:solidFill>
                <a:latin typeface="Calibri"/>
                <a:ea typeface="ヒラギノ角ゴ Pro W3"/>
              </a:rPr>
              <a:t>On behalf of the muonEDM collaboration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969696"/>
                </a:solidFill>
                <a:latin typeface="Calibri"/>
                <a:ea typeface="ヒラギノ角ゴ Pro W3"/>
              </a:rPr>
              <a:t>16 May 2023 – Pisa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5508360" cy="350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geometric phase is a phase difference acquired over the course of a cycle in parameter space.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Parallel transport of a vector around a closed loop.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angle by which it twists is proportional to the area inside the loop: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In classical parallel transport it’s equal.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In quantum mechanics it’s -½ (fermions).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If oscillations around two axes are combined we can observe a phase shift (false EDM)</a:t>
            </a:r>
            <a:br>
              <a:rPr sz="1700"/>
            </a:br>
            <a:r>
              <a:rPr b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even if the </a:t>
            </a:r>
            <a:r>
              <a:rPr b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time average of each oscillation is zero.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800" cy="380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Geometric (Berry’s) phase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sldNum" idx="11"/>
          </p:nvPr>
        </p:nvSpPr>
        <p:spPr>
          <a:xfrm>
            <a:off x="8206200" y="4968000"/>
            <a:ext cx="574560" cy="146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FC1CD369-B9AD-4A49-98A3-CBA3A12AF6A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8" name="" descr=""/>
          <p:cNvPicPr/>
          <p:nvPr/>
        </p:nvPicPr>
        <p:blipFill>
          <a:blip r:embed="rId1"/>
          <a:stretch/>
        </p:blipFill>
        <p:spPr>
          <a:xfrm>
            <a:off x="6939720" y="2779200"/>
            <a:ext cx="2095560" cy="2341800"/>
          </a:xfrm>
          <a:prstGeom prst="rect">
            <a:avLst/>
          </a:prstGeom>
          <a:ln w="0">
            <a:noFill/>
          </a:ln>
        </p:spPr>
      </p:pic>
      <p:pic>
        <p:nvPicPr>
          <p:cNvPr id="609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7036920" y="261360"/>
            <a:ext cx="1809720" cy="241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" descr=""/>
          <p:cNvPicPr/>
          <p:nvPr/>
        </p:nvPicPr>
        <p:blipFill>
          <a:blip r:embed="rId1"/>
          <a:stretch/>
        </p:blipFill>
        <p:spPr>
          <a:xfrm>
            <a:off x="1195560" y="3929040"/>
            <a:ext cx="7310520" cy="1106640"/>
          </a:xfrm>
          <a:prstGeom prst="rect">
            <a:avLst/>
          </a:prstGeom>
          <a:ln w="0">
            <a:noFill/>
          </a:ln>
        </p:spPr>
      </p:pic>
      <p:sp>
        <p:nvSpPr>
          <p:cNvPr id="611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7714080" cy="370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Spin precesses around axis </a:t>
            </a:r>
            <a:r>
              <a:rPr b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x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with amplitude C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Arial"/>
              </a:rPr>
              <a:t>1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 and frequency </a:t>
            </a:r>
            <a:r>
              <a:rPr b="0" lang="de-CH" sz="17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Ω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Times New Roman"/>
              </a:rPr>
              <a:t>x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, and around </a:t>
            </a:r>
            <a:r>
              <a:rPr b="1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y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 with amplitude C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Times New Roman"/>
              </a:rPr>
              <a:t>2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 and frequency </a:t>
            </a:r>
            <a:r>
              <a:rPr b="0" lang="de-CH" sz="17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Ω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Times New Roman"/>
              </a:rPr>
              <a:t>y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. Phase difference between the two </a:t>
            </a:r>
            <a:r>
              <a:rPr b="0" lang="de-CH" sz="1700" spc="-1" strike="noStrike">
                <a:solidFill>
                  <a:srgbClr val="000000"/>
                </a:solidFill>
                <a:latin typeface="TeX Gyre Pagella"/>
                <a:ea typeface="TeX Gyre Pagella"/>
              </a:rPr>
              <a:t>β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TeX Gyre Pagella"/>
              </a:rPr>
              <a:t>0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The movement of the spin encloses an area A on some abstract surface. 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The area can be calculated from Green’s theorem: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The geometric phase as a function time is then: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800" cy="380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Calculation of geometric phases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sldNum" idx="12"/>
          </p:nvPr>
        </p:nvSpPr>
        <p:spPr>
          <a:xfrm>
            <a:off x="8206200" y="4968000"/>
            <a:ext cx="574560" cy="146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1E9A06FD-6AF3-485F-A076-D03AC6C1C566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2"/>
          <a:stretch/>
        </p:blipFill>
        <p:spPr>
          <a:xfrm>
            <a:off x="1345680" y="1539360"/>
            <a:ext cx="5004000" cy="419040"/>
          </a:xfrm>
          <a:prstGeom prst="rect">
            <a:avLst/>
          </a:prstGeom>
          <a:ln w="0">
            <a:noFill/>
          </a:ln>
        </p:spPr>
      </p:pic>
      <p:pic>
        <p:nvPicPr>
          <p:cNvPr id="615" name="" descr=""/>
          <p:cNvPicPr/>
          <p:nvPr/>
        </p:nvPicPr>
        <p:blipFill>
          <a:blip r:embed="rId3"/>
          <a:stretch/>
        </p:blipFill>
        <p:spPr>
          <a:xfrm>
            <a:off x="1482480" y="2710080"/>
            <a:ext cx="2606760" cy="694800"/>
          </a:xfrm>
          <a:prstGeom prst="rect">
            <a:avLst/>
          </a:prstGeom>
          <a:ln w="0">
            <a:noFill/>
          </a:ln>
        </p:spPr>
      </p:pic>
      <p:sp>
        <p:nvSpPr>
          <p:cNvPr id="616" name=""/>
          <p:cNvSpPr/>
          <p:nvPr/>
        </p:nvSpPr>
        <p:spPr>
          <a:xfrm>
            <a:off x="6136200" y="4787280"/>
            <a:ext cx="940680" cy="303480"/>
          </a:xfrm>
          <a:prstGeom prst="ellipse">
            <a:avLst/>
          </a:prstGeom>
          <a:noFill/>
          <a:ln w="18000">
            <a:solidFill>
              <a:srgbClr val="e53935"/>
            </a:solidFill>
            <a:custDash>
              <a:ds d="197000" sp="19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7714080" cy="370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In the case where the two oscillations have the same frequency the geometric phase is: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The motion of the spin in this case is an ellipse with eccentricity defined by the phase difference between oscillations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eX Gyre Pagella"/>
              </a:rPr>
              <a:t>no phase difference: ellipse looks like a line – no geometric phase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π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Times New Roman"/>
              </a:rPr>
              <a:t>/2 phase difference: ellipse is a circle and maximum area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800" cy="380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Calculation of geometric phases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sldNum" idx="13"/>
          </p:nvPr>
        </p:nvSpPr>
        <p:spPr>
          <a:xfrm>
            <a:off x="8206200" y="4968000"/>
            <a:ext cx="574560" cy="146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69DA2148-3AF6-479F-BBD2-FEC6AC41DA03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20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2491560" y="3517920"/>
            <a:ext cx="4160880" cy="1269720"/>
          </a:xfrm>
          <a:prstGeom prst="rect">
            <a:avLst/>
          </a:prstGeom>
          <a:ln w="0">
            <a:noFill/>
          </a:ln>
        </p:spPr>
      </p:pic>
      <p:pic>
        <p:nvPicPr>
          <p:cNvPr id="621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1548360" y="1470960"/>
            <a:ext cx="7203960" cy="499680"/>
          </a:xfrm>
          <a:prstGeom prst="rect">
            <a:avLst/>
          </a:prstGeom>
          <a:ln w="0">
            <a:noFill/>
          </a:ln>
        </p:spPr>
      </p:pic>
      <p:sp>
        <p:nvSpPr>
          <p:cNvPr id="622" name=""/>
          <p:cNvSpPr/>
          <p:nvPr/>
        </p:nvSpPr>
        <p:spPr>
          <a:xfrm>
            <a:off x="7302600" y="1508040"/>
            <a:ext cx="1644840" cy="471960"/>
          </a:xfrm>
          <a:prstGeom prst="rect">
            <a:avLst/>
          </a:prstGeom>
          <a:noFill/>
          <a:ln w="18000">
            <a:solidFill>
              <a:srgbClr val="3465a4"/>
            </a:solidFill>
            <a:custDash>
              <a:ds d="197000" sp="19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4984560" cy="203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Spin precession due to misalignment of E-field: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longitudinal oscillations due to stronger and weaker freeze field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(cyclotron frequency)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radial oscillations due to longitudinal E-field oscillating between upstream and downstream directions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(cyclotron frequency)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800" cy="380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Example of a geometric phase accumulation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sldNum" idx="14"/>
          </p:nvPr>
        </p:nvSpPr>
        <p:spPr>
          <a:xfrm>
            <a:off x="8206200" y="4968000"/>
            <a:ext cx="574560" cy="146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F62A3F0C-FD69-4A4C-9E19-BEB7F6688207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26" name="" descr=""/>
          <p:cNvPicPr/>
          <p:nvPr/>
        </p:nvPicPr>
        <p:blipFill>
          <a:blip r:embed="rId1"/>
          <a:stretch/>
        </p:blipFill>
        <p:spPr>
          <a:xfrm>
            <a:off x="6103800" y="1045440"/>
            <a:ext cx="3013920" cy="4068360"/>
          </a:xfrm>
          <a:prstGeom prst="rect">
            <a:avLst/>
          </a:prstGeom>
          <a:ln w="0">
            <a:noFill/>
          </a:ln>
        </p:spPr>
      </p:pic>
      <p:grpSp>
        <p:nvGrpSpPr>
          <p:cNvPr id="627" name=""/>
          <p:cNvGrpSpPr/>
          <p:nvPr/>
        </p:nvGrpSpPr>
        <p:grpSpPr>
          <a:xfrm>
            <a:off x="1223280" y="2977200"/>
            <a:ext cx="5446080" cy="2132640"/>
            <a:chOff x="1223280" y="2977200"/>
            <a:chExt cx="5446080" cy="2132640"/>
          </a:xfrm>
        </p:grpSpPr>
        <p:sp>
          <p:nvSpPr>
            <p:cNvPr id="628" name=""/>
            <p:cNvSpPr/>
            <p:nvPr/>
          </p:nvSpPr>
          <p:spPr>
            <a:xfrm>
              <a:off x="4924440" y="3732480"/>
              <a:ext cx="59400" cy="2865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9" name=""/>
            <p:cNvSpPr/>
            <p:nvPr/>
          </p:nvSpPr>
          <p:spPr>
            <a:xfrm>
              <a:off x="4920120" y="4600080"/>
              <a:ext cx="59400" cy="2865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0" name=""/>
            <p:cNvSpPr/>
            <p:nvPr/>
          </p:nvSpPr>
          <p:spPr>
            <a:xfrm>
              <a:off x="1952280" y="3598920"/>
              <a:ext cx="3807720" cy="72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1" name=""/>
            <p:cNvSpPr/>
            <p:nvPr/>
          </p:nvSpPr>
          <p:spPr>
            <a:xfrm>
              <a:off x="1957680" y="5029920"/>
              <a:ext cx="3807720" cy="72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2" name=""/>
            <p:cNvSpPr/>
            <p:nvPr/>
          </p:nvSpPr>
          <p:spPr>
            <a:xfrm>
              <a:off x="1235160" y="3433680"/>
              <a:ext cx="5428800" cy="475200"/>
            </a:xfrm>
            <a:custGeom>
              <a:avLst/>
              <a:gdLst>
                <a:gd name="textAreaLeft" fmla="*/ 0 w 5428800"/>
                <a:gd name="textAreaRight" fmla="*/ 5429520 w 5428800"/>
                <a:gd name="textAreaTop" fmla="*/ 0 h 475200"/>
                <a:gd name="textAreaBottom" fmla="*/ 475920 h 475200"/>
              </a:gdLst>
              <a:ahLst/>
              <a:rect l="textAreaLeft" t="textAreaTop" r="textAreaRight" b="textAreaBottom"/>
              <a:pathLst>
                <a:path w="13248" h="2269">
                  <a:moveTo>
                    <a:pt x="0" y="3"/>
                  </a:moveTo>
                  <a:cubicBezTo>
                    <a:pt x="7720" y="2268"/>
                    <a:pt x="13247" y="0"/>
                    <a:pt x="13247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3" name=""/>
            <p:cNvSpPr/>
            <p:nvPr/>
          </p:nvSpPr>
          <p:spPr>
            <a:xfrm>
              <a:off x="1223280" y="4588560"/>
              <a:ext cx="5446080" cy="521280"/>
            </a:xfrm>
            <a:custGeom>
              <a:avLst/>
              <a:gdLst>
                <a:gd name="textAreaLeft" fmla="*/ 0 w 5446080"/>
                <a:gd name="textAreaRight" fmla="*/ 5446800 w 5446080"/>
                <a:gd name="textAreaTop" fmla="*/ 0 h 521280"/>
                <a:gd name="textAreaBottom" fmla="*/ 522000 h 521280"/>
              </a:gdLst>
              <a:ahLst/>
              <a:rect l="textAreaLeft" t="textAreaTop" r="textAreaRight" b="textAreaBottom"/>
              <a:pathLst>
                <a:path w="13290" h="2488">
                  <a:moveTo>
                    <a:pt x="0" y="2484"/>
                  </a:moveTo>
                  <a:cubicBezTo>
                    <a:pt x="7745" y="0"/>
                    <a:pt x="13289" y="2487"/>
                    <a:pt x="13289" y="2487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4" name=""/>
            <p:cNvSpPr/>
            <p:nvPr/>
          </p:nvSpPr>
          <p:spPr>
            <a:xfrm>
              <a:off x="1251720" y="4365360"/>
              <a:ext cx="5417640" cy="275040"/>
            </a:xfrm>
            <a:custGeom>
              <a:avLst/>
              <a:gdLst>
                <a:gd name="textAreaLeft" fmla="*/ 0 w 5417640"/>
                <a:gd name="textAreaRight" fmla="*/ 5418360 w 5417640"/>
                <a:gd name="textAreaTop" fmla="*/ 0 h 275040"/>
                <a:gd name="textAreaBottom" fmla="*/ 275760 h 275040"/>
              </a:gdLst>
              <a:ahLst/>
              <a:rect l="textAreaLeft" t="textAreaTop" r="textAreaRight" b="textAreaBottom"/>
              <a:pathLst>
                <a:path w="13220" h="1321">
                  <a:moveTo>
                    <a:pt x="0" y="1318"/>
                  </a:moveTo>
                  <a:cubicBezTo>
                    <a:pt x="7704" y="0"/>
                    <a:pt x="13219" y="1320"/>
                    <a:pt x="13219" y="132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87480" bIns="874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5" name=""/>
            <p:cNvSpPr/>
            <p:nvPr/>
          </p:nvSpPr>
          <p:spPr>
            <a:xfrm>
              <a:off x="1266480" y="4213800"/>
              <a:ext cx="5402880" cy="36360"/>
            </a:xfrm>
            <a:custGeom>
              <a:avLst/>
              <a:gdLst>
                <a:gd name="textAreaLeft" fmla="*/ 0 w 5402880"/>
                <a:gd name="textAreaRight" fmla="*/ 5403600 w 5402880"/>
                <a:gd name="textAreaTop" fmla="*/ 0 h 36360"/>
                <a:gd name="textAreaBottom" fmla="*/ 37080 h 36360"/>
              </a:gdLst>
              <a:ahLst/>
              <a:rect l="textAreaLeft" t="textAreaTop" r="textAreaRight" b="textAreaBottom"/>
              <a:pathLst>
                <a:path w="13185" h="193">
                  <a:moveTo>
                    <a:pt x="0" y="0"/>
                  </a:moveTo>
                  <a:cubicBezTo>
                    <a:pt x="7684" y="192"/>
                    <a:pt x="13184" y="0"/>
                    <a:pt x="13184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880" bIns="118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6" name=""/>
            <p:cNvSpPr/>
            <p:nvPr/>
          </p:nvSpPr>
          <p:spPr>
            <a:xfrm>
              <a:off x="1246680" y="3912480"/>
              <a:ext cx="5417280" cy="202680"/>
            </a:xfrm>
            <a:custGeom>
              <a:avLst/>
              <a:gdLst>
                <a:gd name="textAreaLeft" fmla="*/ 0 w 5417280"/>
                <a:gd name="textAreaRight" fmla="*/ 5418000 w 5417280"/>
                <a:gd name="textAreaTop" fmla="*/ 0 h 202680"/>
                <a:gd name="textAreaBottom" fmla="*/ 203400 h 202680"/>
              </a:gdLst>
              <a:ahLst/>
              <a:rect l="textAreaLeft" t="textAreaTop" r="textAreaRight" b="textAreaBottom"/>
              <a:pathLst>
                <a:path w="13219" h="979">
                  <a:moveTo>
                    <a:pt x="0" y="1"/>
                  </a:moveTo>
                  <a:cubicBezTo>
                    <a:pt x="7704" y="978"/>
                    <a:pt x="13218" y="0"/>
                    <a:pt x="13218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4800" bIns="648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7" name=""/>
            <p:cNvSpPr/>
            <p:nvPr/>
          </p:nvSpPr>
          <p:spPr>
            <a:xfrm>
              <a:off x="2802960" y="3715920"/>
              <a:ext cx="586080" cy="579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720" bIns="187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8" name=""/>
            <p:cNvSpPr/>
            <p:nvPr/>
          </p:nvSpPr>
          <p:spPr>
            <a:xfrm>
              <a:off x="4228200" y="3699360"/>
              <a:ext cx="586440" cy="579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720" bIns="187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9" name=""/>
            <p:cNvSpPr/>
            <p:nvPr/>
          </p:nvSpPr>
          <p:spPr>
            <a:xfrm>
              <a:off x="2792880" y="4795200"/>
              <a:ext cx="586440" cy="579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720" bIns="187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0" name=""/>
            <p:cNvSpPr/>
            <p:nvPr/>
          </p:nvSpPr>
          <p:spPr>
            <a:xfrm>
              <a:off x="4257000" y="4778640"/>
              <a:ext cx="586440" cy="5760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360" bIns="183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1" name=""/>
            <p:cNvSpPr/>
            <p:nvPr/>
          </p:nvSpPr>
          <p:spPr>
            <a:xfrm>
              <a:off x="2513160" y="3721680"/>
              <a:ext cx="59400" cy="2865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2" name=""/>
            <p:cNvSpPr/>
            <p:nvPr/>
          </p:nvSpPr>
          <p:spPr>
            <a:xfrm>
              <a:off x="2508480" y="4588560"/>
              <a:ext cx="59400" cy="28728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3" name=""/>
            <p:cNvSpPr/>
            <p:nvPr/>
          </p:nvSpPr>
          <p:spPr>
            <a:xfrm>
              <a:off x="3741840" y="3717720"/>
              <a:ext cx="122400" cy="6408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0520" bIns="205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4" name=""/>
            <p:cNvSpPr/>
            <p:nvPr/>
          </p:nvSpPr>
          <p:spPr>
            <a:xfrm>
              <a:off x="3740400" y="4790880"/>
              <a:ext cx="122400" cy="6408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0520" bIns="205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5" name=""/>
            <p:cNvSpPr/>
            <p:nvPr/>
          </p:nvSpPr>
          <p:spPr>
            <a:xfrm>
              <a:off x="3692520" y="4658040"/>
              <a:ext cx="226440" cy="170640"/>
            </a:xfrm>
            <a:custGeom>
              <a:avLst/>
              <a:gdLst>
                <a:gd name="textAreaLeft" fmla="*/ 0 w 226440"/>
                <a:gd name="textAreaRight" fmla="*/ 227160 w 226440"/>
                <a:gd name="textAreaTop" fmla="*/ 0 h 170640"/>
                <a:gd name="textAreaBottom" fmla="*/ 171360 h 170640"/>
              </a:gdLst>
              <a:ahLst/>
              <a:rect l="textAreaLeft" t="textAreaTop" r="textAreaRight" b="textAreaBottom"/>
              <a:pathLst>
                <a:path w="562" h="816">
                  <a:moveTo>
                    <a:pt x="0" y="799"/>
                  </a:moveTo>
                  <a:cubicBezTo>
                    <a:pt x="266" y="0"/>
                    <a:pt x="561" y="809"/>
                    <a:pt x="561" y="809"/>
                  </a:cubicBezTo>
                  <a:lnTo>
                    <a:pt x="557" y="815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4720" bIns="547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6" name=""/>
            <p:cNvSpPr/>
            <p:nvPr/>
          </p:nvSpPr>
          <p:spPr>
            <a:xfrm>
              <a:off x="3692520" y="4602240"/>
              <a:ext cx="226440" cy="93240"/>
            </a:xfrm>
            <a:custGeom>
              <a:avLst/>
              <a:gdLst>
                <a:gd name="textAreaLeft" fmla="*/ 0 w 226440"/>
                <a:gd name="textAreaRight" fmla="*/ 227160 w 226440"/>
                <a:gd name="textAreaTop" fmla="*/ 0 h 93240"/>
                <a:gd name="textAreaBottom" fmla="*/ 93960 h 93240"/>
              </a:gdLst>
              <a:ahLst/>
              <a:rect l="textAreaLeft" t="textAreaTop" r="textAreaRight" b="textAreaBottom"/>
              <a:pathLst>
                <a:path w="562" h="452">
                  <a:moveTo>
                    <a:pt x="0" y="442"/>
                  </a:moveTo>
                  <a:cubicBezTo>
                    <a:pt x="266" y="0"/>
                    <a:pt x="561" y="448"/>
                    <a:pt x="561" y="448"/>
                  </a:cubicBezTo>
                  <a:lnTo>
                    <a:pt x="557" y="451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9880" bIns="298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7" name=""/>
            <p:cNvSpPr/>
            <p:nvPr/>
          </p:nvSpPr>
          <p:spPr>
            <a:xfrm>
              <a:off x="3692520" y="4559040"/>
              <a:ext cx="226440" cy="39960"/>
            </a:xfrm>
            <a:custGeom>
              <a:avLst/>
              <a:gdLst>
                <a:gd name="textAreaLeft" fmla="*/ 0 w 226440"/>
                <a:gd name="textAreaRight" fmla="*/ 227160 w 226440"/>
                <a:gd name="textAreaTop" fmla="*/ 0 h 39960"/>
                <a:gd name="textAreaBottom" fmla="*/ 40680 h 39960"/>
              </a:gdLst>
              <a:ahLst/>
              <a:rect l="textAreaLeft" t="textAreaTop" r="textAreaRight" b="textAreaBottom"/>
              <a:pathLst>
                <a:path w="562" h="204">
                  <a:moveTo>
                    <a:pt x="0" y="199"/>
                  </a:moveTo>
                  <a:cubicBezTo>
                    <a:pt x="267" y="0"/>
                    <a:pt x="561" y="201"/>
                    <a:pt x="561" y="201"/>
                  </a:cubicBezTo>
                  <a:lnTo>
                    <a:pt x="558" y="203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960" bIns="129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8" name=""/>
            <p:cNvSpPr/>
            <p:nvPr/>
          </p:nvSpPr>
          <p:spPr>
            <a:xfrm>
              <a:off x="3692880" y="4484520"/>
              <a:ext cx="226800" cy="21600"/>
            </a:xfrm>
            <a:custGeom>
              <a:avLst/>
              <a:gdLst>
                <a:gd name="textAreaLeft" fmla="*/ 0 w 226800"/>
                <a:gd name="textAreaRight" fmla="*/ 227520 w 226800"/>
                <a:gd name="textAreaTop" fmla="*/ 0 h 21600"/>
                <a:gd name="textAreaBottom" fmla="*/ 22320 h 21600"/>
              </a:gdLst>
              <a:ahLst/>
              <a:rect l="textAreaLeft" t="textAreaTop" r="textAreaRight" b="textAreaBottom"/>
              <a:pathLst>
                <a:path w="562" h="118">
                  <a:moveTo>
                    <a:pt x="0" y="115"/>
                  </a:moveTo>
                  <a:cubicBezTo>
                    <a:pt x="267" y="0"/>
                    <a:pt x="561" y="117"/>
                    <a:pt x="561" y="117"/>
                  </a:cubicBezTo>
                  <a:lnTo>
                    <a:pt x="557" y="117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200" bIns="72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9" name=""/>
            <p:cNvSpPr/>
            <p:nvPr/>
          </p:nvSpPr>
          <p:spPr>
            <a:xfrm>
              <a:off x="3684960" y="3705120"/>
              <a:ext cx="236520" cy="191520"/>
            </a:xfrm>
            <a:custGeom>
              <a:avLst/>
              <a:gdLst>
                <a:gd name="textAreaLeft" fmla="*/ 0 w 236520"/>
                <a:gd name="textAreaRight" fmla="*/ 237240 w 236520"/>
                <a:gd name="textAreaTop" fmla="*/ 0 h 191520"/>
                <a:gd name="textAreaBottom" fmla="*/ 192240 h 191520"/>
              </a:gdLst>
              <a:ahLst/>
              <a:rect l="textAreaLeft" t="textAreaTop" r="textAreaRight" b="textAreaBottom"/>
              <a:pathLst>
                <a:path w="586" h="909">
                  <a:moveTo>
                    <a:pt x="0" y="18"/>
                  </a:moveTo>
                  <a:cubicBezTo>
                    <a:pt x="278" y="908"/>
                    <a:pt x="585" y="6"/>
                    <a:pt x="585" y="6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1200" bIns="612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0" name=""/>
            <p:cNvSpPr/>
            <p:nvPr/>
          </p:nvSpPr>
          <p:spPr>
            <a:xfrm>
              <a:off x="3684960" y="3853800"/>
              <a:ext cx="236520" cy="104040"/>
            </a:xfrm>
            <a:custGeom>
              <a:avLst/>
              <a:gdLst>
                <a:gd name="textAreaLeft" fmla="*/ 0 w 236520"/>
                <a:gd name="textAreaRight" fmla="*/ 237240 w 236520"/>
                <a:gd name="textAreaTop" fmla="*/ 0 h 104040"/>
                <a:gd name="textAreaBottom" fmla="*/ 104760 h 104040"/>
              </a:gdLst>
              <a:ahLst/>
              <a:rect l="textAreaLeft" t="textAreaTop" r="textAreaRight" b="textAreaBottom"/>
              <a:pathLst>
                <a:path w="586" h="503">
                  <a:moveTo>
                    <a:pt x="0" y="9"/>
                  </a:moveTo>
                  <a:cubicBezTo>
                    <a:pt x="278" y="502"/>
                    <a:pt x="585" y="3"/>
                    <a:pt x="585" y="3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3480" bIns="334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1" name=""/>
            <p:cNvSpPr/>
            <p:nvPr/>
          </p:nvSpPr>
          <p:spPr>
            <a:xfrm>
              <a:off x="3685680" y="3961080"/>
              <a:ext cx="235800" cy="45000"/>
            </a:xfrm>
            <a:custGeom>
              <a:avLst/>
              <a:gdLst>
                <a:gd name="textAreaLeft" fmla="*/ 0 w 235800"/>
                <a:gd name="textAreaRight" fmla="*/ 236520 w 235800"/>
                <a:gd name="textAreaTop" fmla="*/ 0 h 45000"/>
                <a:gd name="textAreaBottom" fmla="*/ 45720 h 45000"/>
              </a:gdLst>
              <a:ahLst/>
              <a:rect l="textAreaLeft" t="textAreaTop" r="textAreaRight" b="textAreaBottom"/>
              <a:pathLst>
                <a:path w="585" h="227">
                  <a:moveTo>
                    <a:pt x="0" y="4"/>
                  </a:moveTo>
                  <a:cubicBezTo>
                    <a:pt x="278" y="226"/>
                    <a:pt x="584" y="1"/>
                    <a:pt x="584" y="1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2" name=""/>
            <p:cNvSpPr/>
            <p:nvPr/>
          </p:nvSpPr>
          <p:spPr>
            <a:xfrm>
              <a:off x="3685680" y="4064400"/>
              <a:ext cx="236520" cy="24480"/>
            </a:xfrm>
            <a:custGeom>
              <a:avLst/>
              <a:gdLst>
                <a:gd name="textAreaLeft" fmla="*/ 0 w 236520"/>
                <a:gd name="textAreaRight" fmla="*/ 237240 w 236520"/>
                <a:gd name="textAreaTop" fmla="*/ 0 h 24480"/>
                <a:gd name="textAreaBottom" fmla="*/ 25200 h 24480"/>
              </a:gdLst>
              <a:ahLst/>
              <a:rect l="textAreaLeft" t="textAreaTop" r="textAreaRight" b="textAreaBottom"/>
              <a:pathLst>
                <a:path w="585" h="131">
                  <a:moveTo>
                    <a:pt x="0" y="2"/>
                  </a:moveTo>
                  <a:cubicBezTo>
                    <a:pt x="277" y="130"/>
                    <a:pt x="584" y="0"/>
                    <a:pt x="584" y="0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8280" bIns="82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3" name=""/>
            <p:cNvSpPr/>
            <p:nvPr/>
          </p:nvSpPr>
          <p:spPr>
            <a:xfrm>
              <a:off x="2723760" y="3708000"/>
              <a:ext cx="2186640" cy="20628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4" name=""/>
            <p:cNvSpPr/>
            <p:nvPr/>
          </p:nvSpPr>
          <p:spPr>
            <a:xfrm>
              <a:off x="2658600" y="4633560"/>
              <a:ext cx="2186640" cy="20628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5" name=""/>
            <p:cNvSpPr/>
            <p:nvPr/>
          </p:nvSpPr>
          <p:spPr>
            <a:xfrm>
              <a:off x="2495160" y="4125240"/>
              <a:ext cx="2735640" cy="257760"/>
            </a:xfrm>
            <a:prstGeom prst="line">
              <a:avLst/>
            </a:prstGeom>
            <a:ln w="144000">
              <a:solidFill>
                <a:srgbClr val="61616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656" name=""/>
            <p:cNvGrpSpPr/>
            <p:nvPr/>
          </p:nvGrpSpPr>
          <p:grpSpPr>
            <a:xfrm>
              <a:off x="3770280" y="4368960"/>
              <a:ext cx="745200" cy="382680"/>
              <a:chOff x="3770280" y="4368960"/>
              <a:chExt cx="745200" cy="382680"/>
            </a:xfrm>
          </p:grpSpPr>
          <p:sp>
            <p:nvSpPr>
              <p:cNvPr id="657" name=""/>
              <p:cNvSpPr/>
              <p:nvPr/>
            </p:nvSpPr>
            <p:spPr>
              <a:xfrm flipV="1">
                <a:off x="4487400" y="4428000"/>
                <a:ext cx="28080" cy="3236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58" name=""/>
              <p:cNvSpPr/>
              <p:nvPr/>
            </p:nvSpPr>
            <p:spPr>
              <a:xfrm flipV="1">
                <a:off x="3770280" y="4368960"/>
                <a:ext cx="27360" cy="3243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59" name=""/>
              <p:cNvSpPr/>
              <p:nvPr/>
            </p:nvSpPr>
            <p:spPr>
              <a:xfrm flipV="1">
                <a:off x="3935160" y="4378680"/>
                <a:ext cx="27360" cy="3236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0" name=""/>
              <p:cNvSpPr/>
              <p:nvPr/>
            </p:nvSpPr>
            <p:spPr>
              <a:xfrm flipV="1">
                <a:off x="4124160" y="4402440"/>
                <a:ext cx="28080" cy="3236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1" name=""/>
              <p:cNvSpPr/>
              <p:nvPr/>
            </p:nvSpPr>
            <p:spPr>
              <a:xfrm flipV="1">
                <a:off x="4298400" y="4418280"/>
                <a:ext cx="28080" cy="3243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662" name=""/>
            <p:cNvGrpSpPr/>
            <p:nvPr/>
          </p:nvGrpSpPr>
          <p:grpSpPr>
            <a:xfrm>
              <a:off x="3818880" y="3856680"/>
              <a:ext cx="727200" cy="370800"/>
              <a:chOff x="3818880" y="3856680"/>
              <a:chExt cx="727200" cy="370800"/>
            </a:xfrm>
          </p:grpSpPr>
          <p:sp>
            <p:nvSpPr>
              <p:cNvPr id="663" name=""/>
              <p:cNvSpPr/>
              <p:nvPr/>
            </p:nvSpPr>
            <p:spPr>
              <a:xfrm flipH="1">
                <a:off x="4529880" y="3931560"/>
                <a:ext cx="16200" cy="2959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4" name=""/>
              <p:cNvSpPr/>
              <p:nvPr/>
            </p:nvSpPr>
            <p:spPr>
              <a:xfrm flipH="1">
                <a:off x="3818880" y="3856680"/>
                <a:ext cx="16200" cy="2959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5" name=""/>
              <p:cNvSpPr/>
              <p:nvPr/>
            </p:nvSpPr>
            <p:spPr>
              <a:xfrm flipH="1">
                <a:off x="3982320" y="3877560"/>
                <a:ext cx="16200" cy="2959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6" name=""/>
              <p:cNvSpPr/>
              <p:nvPr/>
            </p:nvSpPr>
            <p:spPr>
              <a:xfrm flipH="1">
                <a:off x="4170240" y="3889800"/>
                <a:ext cx="16200" cy="2959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67" name=""/>
              <p:cNvSpPr/>
              <p:nvPr/>
            </p:nvSpPr>
            <p:spPr>
              <a:xfrm flipH="1">
                <a:off x="4344120" y="3906000"/>
                <a:ext cx="15840" cy="2959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0" bIns="900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668" name=""/>
            <p:cNvSpPr/>
            <p:nvPr/>
          </p:nvSpPr>
          <p:spPr>
            <a:xfrm>
              <a:off x="2137320" y="2977200"/>
              <a:ext cx="3899880" cy="45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Tilted and shifted E-field with respect to the center of the muon orbit</a:t>
              </a:r>
              <a:endParaRPr b="0" lang="en-GB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9" name=""/>
          <p:cNvGrpSpPr/>
          <p:nvPr/>
        </p:nvGrpSpPr>
        <p:grpSpPr>
          <a:xfrm>
            <a:off x="6610320" y="669960"/>
            <a:ext cx="2145240" cy="418320"/>
            <a:chOff x="6610320" y="669960"/>
            <a:chExt cx="2145240" cy="418320"/>
          </a:xfrm>
        </p:grpSpPr>
        <p:pic>
          <p:nvPicPr>
            <p:cNvPr id="670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>
              <a:off x="7443360" y="669960"/>
              <a:ext cx="1312200" cy="41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71" name="" descr=""/>
            <p:cNvPicPr/>
            <p:nvPr/>
          </p:nvPicPr>
          <p:blipFill>
            <a:blip r:embed="rId3">
              <a:alphaModFix amt="50000"/>
            </a:blip>
            <a:stretch/>
          </p:blipFill>
          <p:spPr>
            <a:xfrm>
              <a:off x="6610320" y="748080"/>
              <a:ext cx="808560" cy="267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72" name="" descr="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86760" y="3131640"/>
            <a:ext cx="1756080" cy="190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73202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Major sources of possible systematic effects in the experiemnt are: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Early-to-late variations in the detection efficiency of the EDM detectors: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Only higher energy positrons above 25 MeV contribute to the measured asymmetry.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Non-zero longitudinal E-field component: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Effect cancels if we alternate between CW and CCW injections, determined by the polarity of the main solenoid.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An analytical description of the geometric phases was developed and tested with G4 simulations: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Places constraints on the E-field uniformity and alignment of the injection.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Conclusions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sldNum" idx="15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DA6B5F47-2838-4BFA-96B5-59DE3AC94D58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sldNum" idx="16"/>
          </p:nvPr>
        </p:nvSpPr>
        <p:spPr>
          <a:xfrm>
            <a:off x="7351920" y="4983840"/>
            <a:ext cx="510120" cy="128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A5B3DB84-1A68-45DD-942F-7883CF56E4E0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Thank you for the attention!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/>
          </p:nvPr>
        </p:nvSpPr>
        <p:spPr>
          <a:xfrm>
            <a:off x="826920" y="765000"/>
            <a:ext cx="2286000" cy="417960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noFill/>
          </a:ln>
        </p:spPr>
        <p:txBody>
          <a:bodyPr lIns="72000" rIns="36000" tIns="432000" bIns="36000" anchor="t">
            <a:noAutofit/>
          </a:bodyPr>
          <a:p>
            <a:pPr indent="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muonEDM collaboration kick-off meeting May 2022 (Pisa, Italy) →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9" name="Picture 3" descr="a7124a8b-6e7d-4f7e-8165-8db3ad0e180c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5648400" y="4382640"/>
            <a:ext cx="1341360" cy="529560"/>
          </a:xfrm>
          <a:prstGeom prst="rect">
            <a:avLst/>
          </a:prstGeom>
          <a:ln w="0">
            <a:noFill/>
          </a:ln>
        </p:spPr>
      </p:pic>
      <p:grpSp>
        <p:nvGrpSpPr>
          <p:cNvPr id="680" name=""/>
          <p:cNvGrpSpPr/>
          <p:nvPr/>
        </p:nvGrpSpPr>
        <p:grpSpPr>
          <a:xfrm>
            <a:off x="545400" y="3340800"/>
            <a:ext cx="8050680" cy="1562760"/>
            <a:chOff x="545400" y="3340800"/>
            <a:chExt cx="8050680" cy="1562760"/>
          </a:xfrm>
        </p:grpSpPr>
        <p:pic>
          <p:nvPicPr>
            <p:cNvPr id="681" name="Picture 39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>
              <a:off x="4642200" y="3354120"/>
              <a:ext cx="1280160" cy="45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2" name="Picture 35" descr=""/>
            <p:cNvPicPr/>
            <p:nvPr/>
          </p:nvPicPr>
          <p:blipFill>
            <a:blip r:embed="rId3">
              <a:alphaModFix amt="50000"/>
            </a:blip>
            <a:stretch/>
          </p:blipFill>
          <p:spPr>
            <a:xfrm>
              <a:off x="3420360" y="4416840"/>
              <a:ext cx="1171440" cy="480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3" name="Picture 6" descr=""/>
            <p:cNvPicPr/>
            <p:nvPr/>
          </p:nvPicPr>
          <p:blipFill>
            <a:blip r:embed="rId4">
              <a:alphaModFix amt="50000"/>
            </a:blip>
            <a:stretch/>
          </p:blipFill>
          <p:spPr>
            <a:xfrm>
              <a:off x="7190640" y="3365640"/>
              <a:ext cx="1405440" cy="42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4" name="Picture 7" descr=""/>
            <p:cNvPicPr/>
            <p:nvPr/>
          </p:nvPicPr>
          <p:blipFill>
            <a:blip r:embed="rId5">
              <a:alphaModFix amt="50000"/>
            </a:blip>
            <a:stretch/>
          </p:blipFill>
          <p:spPr>
            <a:xfrm>
              <a:off x="790920" y="4473000"/>
              <a:ext cx="1041840" cy="430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5" name="Bild 14" descr="PSI-Logo_narrow_30k.eps"/>
            <p:cNvPicPr/>
            <p:nvPr/>
          </p:nvPicPr>
          <p:blipFill>
            <a:blip r:embed="rId6">
              <a:alphaModFix amt="50000"/>
            </a:blip>
            <a:stretch/>
          </p:blipFill>
          <p:spPr>
            <a:xfrm>
              <a:off x="1506960" y="3407040"/>
              <a:ext cx="1185480" cy="34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6" name="F837A106-4AA8-4A91-88E2-411D68F4D5EA 1" descr="37CE56F2-EDC4-4C27-9BA0-C48A589E31E9"/>
            <p:cNvPicPr/>
            <p:nvPr/>
          </p:nvPicPr>
          <p:blipFill>
            <a:blip r:embed="rId7">
              <a:alphaModFix amt="50000"/>
            </a:blip>
            <a:stretch/>
          </p:blipFill>
          <p:spPr>
            <a:xfrm>
              <a:off x="4157280" y="3340800"/>
              <a:ext cx="440280" cy="430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7" name="Picture 12" descr="eth_logo"/>
            <p:cNvPicPr/>
            <p:nvPr/>
          </p:nvPicPr>
          <p:blipFill>
            <a:blip r:embed="rId8">
              <a:alphaModFix amt="50000"/>
            </a:blip>
            <a:stretch/>
          </p:blipFill>
          <p:spPr>
            <a:xfrm>
              <a:off x="545400" y="3390840"/>
              <a:ext cx="790200" cy="379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8" name="Picture 13" descr=""/>
            <p:cNvPicPr/>
            <p:nvPr/>
          </p:nvPicPr>
          <p:blipFill>
            <a:blip r:embed="rId9">
              <a:alphaModFix amt="50000"/>
            </a:blip>
            <a:stretch/>
          </p:blipFill>
          <p:spPr>
            <a:xfrm>
              <a:off x="4775760" y="4456800"/>
              <a:ext cx="780120" cy="400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9" name="Picture 20" descr=""/>
            <p:cNvPicPr/>
            <p:nvPr/>
          </p:nvPicPr>
          <p:blipFill>
            <a:blip r:embed="rId10">
              <a:alphaModFix amt="50000"/>
            </a:blip>
            <a:stretch/>
          </p:blipFill>
          <p:spPr>
            <a:xfrm>
              <a:off x="2864160" y="3365640"/>
              <a:ext cx="1178640" cy="42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0" name="Picture 22" descr=""/>
            <p:cNvPicPr/>
            <p:nvPr/>
          </p:nvPicPr>
          <p:blipFill>
            <a:blip r:embed="rId11">
              <a:alphaModFix amt="50000"/>
            </a:blip>
            <a:stretch/>
          </p:blipFill>
          <p:spPr>
            <a:xfrm>
              <a:off x="7357680" y="4456800"/>
              <a:ext cx="807480" cy="41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1" name="Picture 32" descr=""/>
            <p:cNvPicPr/>
            <p:nvPr/>
          </p:nvPicPr>
          <p:blipFill>
            <a:blip r:embed="rId12">
              <a:alphaModFix amt="50000"/>
            </a:blip>
            <a:stretch/>
          </p:blipFill>
          <p:spPr>
            <a:xfrm>
              <a:off x="2017080" y="4426560"/>
              <a:ext cx="1376640" cy="441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2" name="img596264" descr="ee1872af-0817-4a88-a9e5-f09709c9ad0f"/>
            <p:cNvPicPr/>
            <p:nvPr/>
          </p:nvPicPr>
          <p:blipFill>
            <a:blip r:embed="rId13">
              <a:alphaModFix amt="50000"/>
            </a:blip>
            <a:stretch/>
          </p:blipFill>
          <p:spPr>
            <a:xfrm>
              <a:off x="5969520" y="3394800"/>
              <a:ext cx="1221480" cy="39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3" name="Picture 4" descr=""/>
            <p:cNvPicPr/>
            <p:nvPr/>
          </p:nvPicPr>
          <p:blipFill>
            <a:blip r:embed="rId14">
              <a:alphaModFix amt="50000"/>
            </a:blip>
            <a:stretch/>
          </p:blipFill>
          <p:spPr>
            <a:xfrm>
              <a:off x="787320" y="3837600"/>
              <a:ext cx="703440" cy="42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4" name="Picture 5" descr=""/>
            <p:cNvPicPr/>
            <p:nvPr/>
          </p:nvPicPr>
          <p:blipFill>
            <a:blip r:embed="rId15">
              <a:alphaModFix amt="50000"/>
            </a:blip>
            <a:stretch/>
          </p:blipFill>
          <p:spPr>
            <a:xfrm>
              <a:off x="3654720" y="3822480"/>
              <a:ext cx="1365840" cy="45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5" name="Picture 14" descr=""/>
            <p:cNvPicPr/>
            <p:nvPr/>
          </p:nvPicPr>
          <p:blipFill>
            <a:blip r:embed="rId16">
              <a:alphaModFix amt="50000"/>
            </a:blip>
            <a:stretch/>
          </p:blipFill>
          <p:spPr>
            <a:xfrm>
              <a:off x="3100680" y="3861720"/>
              <a:ext cx="384840" cy="37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6" name="Picture 29" descr=""/>
            <p:cNvPicPr/>
            <p:nvPr/>
          </p:nvPicPr>
          <p:blipFill>
            <a:blip r:embed="rId17">
              <a:alphaModFix amt="50000"/>
            </a:blip>
            <a:stretch/>
          </p:blipFill>
          <p:spPr>
            <a:xfrm>
              <a:off x="1643040" y="3832560"/>
              <a:ext cx="1315080" cy="430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7" name="Picture 38" descr=""/>
            <p:cNvPicPr/>
            <p:nvPr/>
          </p:nvPicPr>
          <p:blipFill>
            <a:blip r:embed="rId18">
              <a:alphaModFix amt="50000"/>
            </a:blip>
            <a:stretch/>
          </p:blipFill>
          <p:spPr>
            <a:xfrm>
              <a:off x="6324840" y="3866040"/>
              <a:ext cx="1962720" cy="36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8" name="Picture 46" descr=""/>
            <p:cNvPicPr/>
            <p:nvPr/>
          </p:nvPicPr>
          <p:blipFill>
            <a:blip r:embed="rId19">
              <a:alphaModFix amt="50000"/>
            </a:blip>
            <a:stretch/>
          </p:blipFill>
          <p:spPr>
            <a:xfrm>
              <a:off x="5223240" y="3897000"/>
              <a:ext cx="1022760" cy="4035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5022720" y="2481840"/>
            <a:ext cx="4106880" cy="1846800"/>
          </a:xfrm>
          <a:prstGeom prst="rect">
            <a:avLst/>
          </a:prstGeom>
          <a:ln w="0">
            <a:noFill/>
          </a:ln>
        </p:spPr>
      </p:pic>
      <p:sp>
        <p:nvSpPr>
          <p:cNvPr id="700" name="PlaceHolder 1"/>
          <p:cNvSpPr>
            <a:spLocks noGrp="1"/>
          </p:cNvSpPr>
          <p:nvPr>
            <p:ph/>
          </p:nvPr>
        </p:nvSpPr>
        <p:spPr>
          <a:xfrm>
            <a:off x="1090440" y="939240"/>
            <a:ext cx="41378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Very stringent limit on the net longitudinal E-field.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The effect changes sign with </a:t>
            </a:r>
            <a:r>
              <a:rPr b="0" lang="de-CH" sz="1700" spc="-1" strike="noStrike">
                <a:solidFill>
                  <a:srgbClr val="000000"/>
                </a:solidFill>
                <a:latin typeface="TeX Gyre Pagella"/>
                <a:ea typeface="TeX Gyre Pagella"/>
              </a:rPr>
              <a:t>β.</a:t>
            </a:r>
            <a:br>
              <a:rPr sz="1700"/>
            </a:br>
            <a:r>
              <a:rPr b="0" lang="de-CH" sz="1300" spc="-1" strike="noStrike">
                <a:solidFill>
                  <a:srgbClr val="000000"/>
                </a:solidFill>
                <a:latin typeface="Calibri"/>
                <a:ea typeface="TeX Gyre Pagella"/>
              </a:rPr>
              <a:t>(change in the longitudinal B-field direction)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TeX Gyre Pagella"/>
              </a:rPr>
              <a:t>This places limits on the average muon momentum for CW and CCW injections.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TeX Gyre Pagella"/>
              </a:rPr>
              <a:t>The cancellation works only if: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TeX Gyre Pagella"/>
              </a:rPr>
              <a:t>the muon orbits are in the same place for CW/CCW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TeX Gyre Pagella"/>
              </a:rPr>
              <a:t>E-field non-uniformity does not lead to too different average E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ibri"/>
                <a:ea typeface="TeX Gyre Pagella"/>
              </a:rPr>
              <a:t>z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TeX Gyre Pagella"/>
              </a:rPr>
              <a:t> fields for CW/CCW injections.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Net longitudinal E-field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sldNum" idx="17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3CC438BE-3619-4FC8-A942-04A8C5E59118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3" name="" descr=""/>
          <p:cNvPicPr/>
          <p:nvPr/>
        </p:nvPicPr>
        <p:blipFill>
          <a:blip r:embed="rId2">
            <a:alphaModFix amt="50000"/>
          </a:blip>
          <a:srcRect l="0" t="15506" r="20014" b="0"/>
          <a:stretch/>
        </p:blipFill>
        <p:spPr>
          <a:xfrm>
            <a:off x="5405400" y="4376520"/>
            <a:ext cx="3648240" cy="517680"/>
          </a:xfrm>
          <a:prstGeom prst="rect">
            <a:avLst/>
          </a:prstGeom>
          <a:ln w="0">
            <a:noFill/>
          </a:ln>
        </p:spPr>
      </p:pic>
      <p:pic>
        <p:nvPicPr>
          <p:cNvPr id="704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5327280" y="15840"/>
            <a:ext cx="3796920" cy="239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/>
          </p:nvPr>
        </p:nvSpPr>
        <p:spPr>
          <a:xfrm>
            <a:off x="1090440" y="939240"/>
            <a:ext cx="38840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One can generate a longitudinal E-field with controllable intensity.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Could be used to verify that we can observe EDM-like signal.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Could be tuned to cancel the intrinsic average E-field of an imperfect electrode, e.g.: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tune field until no signal is seen for CW, then measure CCW.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would increase real signal to systematic effect ratio.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Artificial longitudinal E-field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3"/>
          <p:cNvSpPr>
            <a:spLocks noGrp="1"/>
          </p:cNvSpPr>
          <p:nvPr>
            <p:ph type="sldNum" idx="18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00C8F7D6-9804-47C4-A97A-B3A5B69B15FB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708" name=""/>
          <p:cNvGrpSpPr/>
          <p:nvPr/>
        </p:nvGrpSpPr>
        <p:grpSpPr>
          <a:xfrm>
            <a:off x="5150880" y="956880"/>
            <a:ext cx="3714120" cy="1806120"/>
            <a:chOff x="5150880" y="956880"/>
            <a:chExt cx="3714120" cy="1806120"/>
          </a:xfrm>
        </p:grpSpPr>
        <p:sp>
          <p:nvSpPr>
            <p:cNvPr id="709" name=""/>
            <p:cNvSpPr/>
            <p:nvPr/>
          </p:nvSpPr>
          <p:spPr>
            <a:xfrm>
              <a:off x="5442120" y="1280520"/>
              <a:ext cx="33336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0" name=""/>
            <p:cNvSpPr/>
            <p:nvPr/>
          </p:nvSpPr>
          <p:spPr>
            <a:xfrm>
              <a:off x="5509440" y="12992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1" name=""/>
            <p:cNvSpPr/>
            <p:nvPr/>
          </p:nvSpPr>
          <p:spPr>
            <a:xfrm>
              <a:off x="5704560" y="12988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2" name=""/>
            <p:cNvSpPr/>
            <p:nvPr/>
          </p:nvSpPr>
          <p:spPr>
            <a:xfrm>
              <a:off x="5889240" y="129960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3" name=""/>
            <p:cNvSpPr/>
            <p:nvPr/>
          </p:nvSpPr>
          <p:spPr>
            <a:xfrm>
              <a:off x="6084360" y="12992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4" name=""/>
            <p:cNvSpPr/>
            <p:nvPr/>
          </p:nvSpPr>
          <p:spPr>
            <a:xfrm>
              <a:off x="6285240" y="12992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5" name=""/>
            <p:cNvSpPr/>
            <p:nvPr/>
          </p:nvSpPr>
          <p:spPr>
            <a:xfrm>
              <a:off x="6480360" y="12988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6" name=""/>
            <p:cNvSpPr/>
            <p:nvPr/>
          </p:nvSpPr>
          <p:spPr>
            <a:xfrm>
              <a:off x="6681240" y="12988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" name=""/>
            <p:cNvSpPr/>
            <p:nvPr/>
          </p:nvSpPr>
          <p:spPr>
            <a:xfrm>
              <a:off x="6876360" y="12985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8" name=""/>
            <p:cNvSpPr/>
            <p:nvPr/>
          </p:nvSpPr>
          <p:spPr>
            <a:xfrm>
              <a:off x="7077240" y="12985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9" name=""/>
            <p:cNvSpPr/>
            <p:nvPr/>
          </p:nvSpPr>
          <p:spPr>
            <a:xfrm>
              <a:off x="7272360" y="129816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0" name=""/>
            <p:cNvSpPr/>
            <p:nvPr/>
          </p:nvSpPr>
          <p:spPr>
            <a:xfrm>
              <a:off x="7473240" y="129816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1" name=""/>
            <p:cNvSpPr/>
            <p:nvPr/>
          </p:nvSpPr>
          <p:spPr>
            <a:xfrm>
              <a:off x="7668360" y="129780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2" name=""/>
            <p:cNvSpPr/>
            <p:nvPr/>
          </p:nvSpPr>
          <p:spPr>
            <a:xfrm>
              <a:off x="7869240" y="129780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3" name=""/>
            <p:cNvSpPr/>
            <p:nvPr/>
          </p:nvSpPr>
          <p:spPr>
            <a:xfrm>
              <a:off x="8064360" y="12974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4" name=""/>
            <p:cNvSpPr/>
            <p:nvPr/>
          </p:nvSpPr>
          <p:spPr>
            <a:xfrm>
              <a:off x="8265240" y="12974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5" name=""/>
            <p:cNvSpPr/>
            <p:nvPr/>
          </p:nvSpPr>
          <p:spPr>
            <a:xfrm>
              <a:off x="8460360" y="12970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726" name=""/>
            <p:cNvGrpSpPr/>
            <p:nvPr/>
          </p:nvGrpSpPr>
          <p:grpSpPr>
            <a:xfrm>
              <a:off x="5451840" y="1178280"/>
              <a:ext cx="378720" cy="124560"/>
              <a:chOff x="5451840" y="1178280"/>
              <a:chExt cx="378720" cy="124560"/>
            </a:xfrm>
          </p:grpSpPr>
          <p:sp>
            <p:nvSpPr>
              <p:cNvPr id="727" name=""/>
              <p:cNvSpPr/>
              <p:nvPr/>
            </p:nvSpPr>
            <p:spPr>
              <a:xfrm flipV="1">
                <a:off x="5747040" y="119736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8" name=""/>
              <p:cNvSpPr/>
              <p:nvPr/>
            </p:nvSpPr>
            <p:spPr>
              <a:xfrm>
                <a:off x="5741640" y="11973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9" name=""/>
              <p:cNvSpPr/>
              <p:nvPr/>
            </p:nvSpPr>
            <p:spPr>
              <a:xfrm flipV="1">
                <a:off x="5545800" y="119628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0" name=""/>
              <p:cNvSpPr/>
              <p:nvPr/>
            </p:nvSpPr>
            <p:spPr>
              <a:xfrm>
                <a:off x="5540400" y="119628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1" name=""/>
              <p:cNvSpPr/>
              <p:nvPr/>
            </p:nvSpPr>
            <p:spPr>
              <a:xfrm>
                <a:off x="5451840" y="119628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2" name=""/>
              <p:cNvSpPr/>
              <p:nvPr/>
            </p:nvSpPr>
            <p:spPr>
              <a:xfrm>
                <a:off x="5653080" y="11973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3" name=""/>
              <p:cNvSpPr/>
              <p:nvPr/>
            </p:nvSpPr>
            <p:spPr>
              <a:xfrm>
                <a:off x="5608080" y="117828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34" name=""/>
            <p:cNvGrpSpPr/>
            <p:nvPr/>
          </p:nvGrpSpPr>
          <p:grpSpPr>
            <a:xfrm>
              <a:off x="5830920" y="1179360"/>
              <a:ext cx="399240" cy="124560"/>
              <a:chOff x="5830920" y="1179360"/>
              <a:chExt cx="399240" cy="124560"/>
            </a:xfrm>
          </p:grpSpPr>
          <p:sp>
            <p:nvSpPr>
              <p:cNvPr id="735" name=""/>
              <p:cNvSpPr/>
              <p:nvPr/>
            </p:nvSpPr>
            <p:spPr>
              <a:xfrm flipV="1">
                <a:off x="6126120" y="119844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6" name=""/>
              <p:cNvSpPr/>
              <p:nvPr/>
            </p:nvSpPr>
            <p:spPr>
              <a:xfrm>
                <a:off x="6120720" y="1198440"/>
                <a:ext cx="10944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7" name=""/>
              <p:cNvSpPr/>
              <p:nvPr/>
            </p:nvSpPr>
            <p:spPr>
              <a:xfrm flipV="1">
                <a:off x="5924880" y="119736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8" name=""/>
              <p:cNvSpPr/>
              <p:nvPr/>
            </p:nvSpPr>
            <p:spPr>
              <a:xfrm>
                <a:off x="5919480" y="11973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9" name=""/>
              <p:cNvSpPr/>
              <p:nvPr/>
            </p:nvSpPr>
            <p:spPr>
              <a:xfrm>
                <a:off x="5830920" y="11973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0" name=""/>
              <p:cNvSpPr/>
              <p:nvPr/>
            </p:nvSpPr>
            <p:spPr>
              <a:xfrm>
                <a:off x="6032160" y="119844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1" name=""/>
              <p:cNvSpPr/>
              <p:nvPr/>
            </p:nvSpPr>
            <p:spPr>
              <a:xfrm>
                <a:off x="5987160" y="117936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2" name=""/>
            <p:cNvGrpSpPr/>
            <p:nvPr/>
          </p:nvGrpSpPr>
          <p:grpSpPr>
            <a:xfrm>
              <a:off x="6230160" y="1181160"/>
              <a:ext cx="401400" cy="124560"/>
              <a:chOff x="6230160" y="1181160"/>
              <a:chExt cx="401400" cy="124560"/>
            </a:xfrm>
          </p:grpSpPr>
          <p:sp>
            <p:nvSpPr>
              <p:cNvPr id="743" name=""/>
              <p:cNvSpPr/>
              <p:nvPr/>
            </p:nvSpPr>
            <p:spPr>
              <a:xfrm flipV="1">
                <a:off x="6525360" y="120024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4" name=""/>
              <p:cNvSpPr/>
              <p:nvPr/>
            </p:nvSpPr>
            <p:spPr>
              <a:xfrm>
                <a:off x="6519960" y="120024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5" name=""/>
              <p:cNvSpPr/>
              <p:nvPr/>
            </p:nvSpPr>
            <p:spPr>
              <a:xfrm flipV="1">
                <a:off x="6324120" y="119916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6" name=""/>
              <p:cNvSpPr/>
              <p:nvPr/>
            </p:nvSpPr>
            <p:spPr>
              <a:xfrm>
                <a:off x="6318720" y="11991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" name=""/>
              <p:cNvSpPr/>
              <p:nvPr/>
            </p:nvSpPr>
            <p:spPr>
              <a:xfrm>
                <a:off x="6230160" y="11991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8" name=""/>
              <p:cNvSpPr/>
              <p:nvPr/>
            </p:nvSpPr>
            <p:spPr>
              <a:xfrm>
                <a:off x="6431400" y="120024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9" name=""/>
              <p:cNvSpPr/>
              <p:nvPr/>
            </p:nvSpPr>
            <p:spPr>
              <a:xfrm>
                <a:off x="6386400" y="118116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50" name=""/>
            <p:cNvGrpSpPr/>
            <p:nvPr/>
          </p:nvGrpSpPr>
          <p:grpSpPr>
            <a:xfrm>
              <a:off x="6629040" y="1182240"/>
              <a:ext cx="401400" cy="124560"/>
              <a:chOff x="6629040" y="1182240"/>
              <a:chExt cx="401400" cy="124560"/>
            </a:xfrm>
          </p:grpSpPr>
          <p:sp>
            <p:nvSpPr>
              <p:cNvPr id="751" name=""/>
              <p:cNvSpPr/>
              <p:nvPr/>
            </p:nvSpPr>
            <p:spPr>
              <a:xfrm flipV="1">
                <a:off x="6924240" y="120132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2" name=""/>
              <p:cNvSpPr/>
              <p:nvPr/>
            </p:nvSpPr>
            <p:spPr>
              <a:xfrm>
                <a:off x="6918840" y="120132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3" name=""/>
              <p:cNvSpPr/>
              <p:nvPr/>
            </p:nvSpPr>
            <p:spPr>
              <a:xfrm flipV="1">
                <a:off x="6723000" y="120024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4" name=""/>
              <p:cNvSpPr/>
              <p:nvPr/>
            </p:nvSpPr>
            <p:spPr>
              <a:xfrm>
                <a:off x="6717600" y="120024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5" name=""/>
              <p:cNvSpPr/>
              <p:nvPr/>
            </p:nvSpPr>
            <p:spPr>
              <a:xfrm>
                <a:off x="6629040" y="120024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6" name=""/>
              <p:cNvSpPr/>
              <p:nvPr/>
            </p:nvSpPr>
            <p:spPr>
              <a:xfrm>
                <a:off x="6830280" y="120132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7" name=""/>
              <p:cNvSpPr/>
              <p:nvPr/>
            </p:nvSpPr>
            <p:spPr>
              <a:xfrm>
                <a:off x="6785280" y="118224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58" name=""/>
            <p:cNvGrpSpPr/>
            <p:nvPr/>
          </p:nvGrpSpPr>
          <p:grpSpPr>
            <a:xfrm>
              <a:off x="7026480" y="1183320"/>
              <a:ext cx="401400" cy="124560"/>
              <a:chOff x="7026480" y="1183320"/>
              <a:chExt cx="401400" cy="124560"/>
            </a:xfrm>
          </p:grpSpPr>
          <p:sp>
            <p:nvSpPr>
              <p:cNvPr id="759" name=""/>
              <p:cNvSpPr/>
              <p:nvPr/>
            </p:nvSpPr>
            <p:spPr>
              <a:xfrm flipV="1">
                <a:off x="7321680" y="120240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0" name=""/>
              <p:cNvSpPr/>
              <p:nvPr/>
            </p:nvSpPr>
            <p:spPr>
              <a:xfrm>
                <a:off x="7316280" y="120240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1" name=""/>
              <p:cNvSpPr/>
              <p:nvPr/>
            </p:nvSpPr>
            <p:spPr>
              <a:xfrm flipV="1">
                <a:off x="7120440" y="120132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2" name=""/>
              <p:cNvSpPr/>
              <p:nvPr/>
            </p:nvSpPr>
            <p:spPr>
              <a:xfrm>
                <a:off x="7115040" y="120132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3" name=""/>
              <p:cNvSpPr/>
              <p:nvPr/>
            </p:nvSpPr>
            <p:spPr>
              <a:xfrm>
                <a:off x="7026480" y="120132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4" name=""/>
              <p:cNvSpPr/>
              <p:nvPr/>
            </p:nvSpPr>
            <p:spPr>
              <a:xfrm>
                <a:off x="7227720" y="120240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5" name=""/>
              <p:cNvSpPr/>
              <p:nvPr/>
            </p:nvSpPr>
            <p:spPr>
              <a:xfrm>
                <a:off x="7182720" y="118332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66" name=""/>
            <p:cNvGrpSpPr/>
            <p:nvPr/>
          </p:nvGrpSpPr>
          <p:grpSpPr>
            <a:xfrm>
              <a:off x="7426800" y="1184400"/>
              <a:ext cx="401400" cy="124560"/>
              <a:chOff x="7426800" y="1184400"/>
              <a:chExt cx="401400" cy="124560"/>
            </a:xfrm>
          </p:grpSpPr>
          <p:sp>
            <p:nvSpPr>
              <p:cNvPr id="767" name=""/>
              <p:cNvSpPr/>
              <p:nvPr/>
            </p:nvSpPr>
            <p:spPr>
              <a:xfrm flipV="1">
                <a:off x="7722000" y="120348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8" name=""/>
              <p:cNvSpPr/>
              <p:nvPr/>
            </p:nvSpPr>
            <p:spPr>
              <a:xfrm>
                <a:off x="7716600" y="120348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9" name=""/>
              <p:cNvSpPr/>
              <p:nvPr/>
            </p:nvSpPr>
            <p:spPr>
              <a:xfrm flipV="1">
                <a:off x="7520760" y="120240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0" name=""/>
              <p:cNvSpPr/>
              <p:nvPr/>
            </p:nvSpPr>
            <p:spPr>
              <a:xfrm>
                <a:off x="7515360" y="120240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1" name=""/>
              <p:cNvSpPr/>
              <p:nvPr/>
            </p:nvSpPr>
            <p:spPr>
              <a:xfrm>
                <a:off x="7426800" y="120240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2" name=""/>
              <p:cNvSpPr/>
              <p:nvPr/>
            </p:nvSpPr>
            <p:spPr>
              <a:xfrm>
                <a:off x="7628040" y="120348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3" name=""/>
              <p:cNvSpPr/>
              <p:nvPr/>
            </p:nvSpPr>
            <p:spPr>
              <a:xfrm>
                <a:off x="7583040" y="118440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74" name=""/>
            <p:cNvGrpSpPr/>
            <p:nvPr/>
          </p:nvGrpSpPr>
          <p:grpSpPr>
            <a:xfrm>
              <a:off x="7824960" y="1185480"/>
              <a:ext cx="401400" cy="124560"/>
              <a:chOff x="7824960" y="1185480"/>
              <a:chExt cx="401400" cy="124560"/>
            </a:xfrm>
          </p:grpSpPr>
          <p:sp>
            <p:nvSpPr>
              <p:cNvPr id="775" name=""/>
              <p:cNvSpPr/>
              <p:nvPr/>
            </p:nvSpPr>
            <p:spPr>
              <a:xfrm flipV="1">
                <a:off x="8120160" y="120456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6" name=""/>
              <p:cNvSpPr/>
              <p:nvPr/>
            </p:nvSpPr>
            <p:spPr>
              <a:xfrm>
                <a:off x="8114760" y="120456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7" name=""/>
              <p:cNvSpPr/>
              <p:nvPr/>
            </p:nvSpPr>
            <p:spPr>
              <a:xfrm flipV="1">
                <a:off x="7918920" y="120348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8" name=""/>
              <p:cNvSpPr/>
              <p:nvPr/>
            </p:nvSpPr>
            <p:spPr>
              <a:xfrm>
                <a:off x="7913520" y="120348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9" name=""/>
              <p:cNvSpPr/>
              <p:nvPr/>
            </p:nvSpPr>
            <p:spPr>
              <a:xfrm>
                <a:off x="7824960" y="120348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0" name=""/>
              <p:cNvSpPr/>
              <p:nvPr/>
            </p:nvSpPr>
            <p:spPr>
              <a:xfrm>
                <a:off x="8026200" y="12045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1" name=""/>
              <p:cNvSpPr/>
              <p:nvPr/>
            </p:nvSpPr>
            <p:spPr>
              <a:xfrm>
                <a:off x="7981200" y="118548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82" name=""/>
            <p:cNvGrpSpPr/>
            <p:nvPr/>
          </p:nvGrpSpPr>
          <p:grpSpPr>
            <a:xfrm>
              <a:off x="8205840" y="1186560"/>
              <a:ext cx="401400" cy="124560"/>
              <a:chOff x="8205840" y="1186560"/>
              <a:chExt cx="401400" cy="124560"/>
            </a:xfrm>
          </p:grpSpPr>
          <p:sp>
            <p:nvSpPr>
              <p:cNvPr id="783" name=""/>
              <p:cNvSpPr/>
              <p:nvPr/>
            </p:nvSpPr>
            <p:spPr>
              <a:xfrm flipV="1">
                <a:off x="8501040" y="120564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4" name=""/>
              <p:cNvSpPr/>
              <p:nvPr/>
            </p:nvSpPr>
            <p:spPr>
              <a:xfrm>
                <a:off x="8495640" y="1205640"/>
                <a:ext cx="11160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5" name=""/>
              <p:cNvSpPr/>
              <p:nvPr/>
            </p:nvSpPr>
            <p:spPr>
              <a:xfrm flipV="1">
                <a:off x="8299800" y="1204560"/>
                <a:ext cx="0" cy="10548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50400" bIns="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6" name=""/>
              <p:cNvSpPr/>
              <p:nvPr/>
            </p:nvSpPr>
            <p:spPr>
              <a:xfrm>
                <a:off x="8294400" y="12045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7" name=""/>
              <p:cNvSpPr/>
              <p:nvPr/>
            </p:nvSpPr>
            <p:spPr>
              <a:xfrm>
                <a:off x="8205840" y="120456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8" name=""/>
              <p:cNvSpPr/>
              <p:nvPr/>
            </p:nvSpPr>
            <p:spPr>
              <a:xfrm>
                <a:off x="8407080" y="1205640"/>
                <a:ext cx="88920" cy="0"/>
              </a:xfrm>
              <a:prstGeom prst="line">
                <a:avLst/>
              </a:prstGeom>
              <a:ln w="108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5400" rIns="95400" tIns="-50400" bIns="-504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9" name=""/>
              <p:cNvSpPr/>
              <p:nvPr/>
            </p:nvSpPr>
            <p:spPr>
              <a:xfrm>
                <a:off x="8362080" y="1186560"/>
                <a:ext cx="82080" cy="37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ctr">
                <a:noAutofit/>
              </a:bodyPr>
              <a:p>
                <a:pPr algn="ctr"/>
                <a:r>
                  <a:rPr b="0" lang="en-GB" sz="36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36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90" name=""/>
            <p:cNvSpPr/>
            <p:nvPr/>
          </p:nvSpPr>
          <p:spPr>
            <a:xfrm flipV="1">
              <a:off x="8601840" y="1055880"/>
              <a:ext cx="0" cy="146520"/>
            </a:xfrm>
            <a:prstGeom prst="line">
              <a:avLst/>
            </a:prstGeom>
            <a:ln w="10800">
              <a:solidFill>
                <a:srgbClr val="ff91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5400" rIns="95400" tIns="50400" bIns="504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1" name=""/>
            <p:cNvSpPr txBox="1"/>
            <p:nvPr/>
          </p:nvSpPr>
          <p:spPr>
            <a:xfrm>
              <a:off x="8547480" y="956880"/>
              <a:ext cx="26928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GB" sz="1050" spc="-1" strike="noStrike">
                  <a:solidFill>
                    <a:srgbClr val="000000"/>
                  </a:solidFill>
                  <a:latin typeface="Arial"/>
                </a:rPr>
                <a:t>V</a:t>
              </a:r>
              <a:endParaRPr b="0" lang="en-GB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2" name=""/>
            <p:cNvSpPr txBox="1"/>
            <p:nvPr/>
          </p:nvSpPr>
          <p:spPr>
            <a:xfrm>
              <a:off x="5150880" y="1112040"/>
              <a:ext cx="331560" cy="1681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GB" sz="540" spc="-1" strike="noStrike">
                  <a:solidFill>
                    <a:srgbClr val="000000"/>
                  </a:solidFill>
                  <a:latin typeface="Arial"/>
                </a:rPr>
                <a:t>GND</a:t>
              </a:r>
              <a:endParaRPr b="0" lang="en-GB" sz="54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3" name=""/>
            <p:cNvSpPr/>
            <p:nvPr/>
          </p:nvSpPr>
          <p:spPr>
            <a:xfrm>
              <a:off x="5411160" y="2023920"/>
              <a:ext cx="33984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4" name=""/>
            <p:cNvSpPr/>
            <p:nvPr/>
          </p:nvSpPr>
          <p:spPr>
            <a:xfrm>
              <a:off x="5411160" y="1697400"/>
              <a:ext cx="33984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5" name=""/>
            <p:cNvSpPr/>
            <p:nvPr/>
          </p:nvSpPr>
          <p:spPr>
            <a:xfrm>
              <a:off x="5428800" y="2539440"/>
              <a:ext cx="33336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6" name=""/>
            <p:cNvSpPr/>
            <p:nvPr/>
          </p:nvSpPr>
          <p:spPr>
            <a:xfrm>
              <a:off x="5519880" y="24832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7" name=""/>
            <p:cNvSpPr/>
            <p:nvPr/>
          </p:nvSpPr>
          <p:spPr>
            <a:xfrm>
              <a:off x="5715000" y="24829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" name=""/>
            <p:cNvSpPr/>
            <p:nvPr/>
          </p:nvSpPr>
          <p:spPr>
            <a:xfrm>
              <a:off x="5899680" y="24836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" name=""/>
            <p:cNvSpPr/>
            <p:nvPr/>
          </p:nvSpPr>
          <p:spPr>
            <a:xfrm>
              <a:off x="6094800" y="24832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" name=""/>
            <p:cNvSpPr/>
            <p:nvPr/>
          </p:nvSpPr>
          <p:spPr>
            <a:xfrm>
              <a:off x="6295680" y="24832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1" name=""/>
            <p:cNvSpPr/>
            <p:nvPr/>
          </p:nvSpPr>
          <p:spPr>
            <a:xfrm>
              <a:off x="6490800" y="24829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2" name=""/>
            <p:cNvSpPr/>
            <p:nvPr/>
          </p:nvSpPr>
          <p:spPr>
            <a:xfrm>
              <a:off x="6691680" y="24829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3" name=""/>
            <p:cNvSpPr/>
            <p:nvPr/>
          </p:nvSpPr>
          <p:spPr>
            <a:xfrm>
              <a:off x="6886800" y="248256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4" name=""/>
            <p:cNvSpPr/>
            <p:nvPr/>
          </p:nvSpPr>
          <p:spPr>
            <a:xfrm>
              <a:off x="7087680" y="248256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5" name=""/>
            <p:cNvSpPr/>
            <p:nvPr/>
          </p:nvSpPr>
          <p:spPr>
            <a:xfrm>
              <a:off x="7282800" y="248220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6" name=""/>
            <p:cNvSpPr/>
            <p:nvPr/>
          </p:nvSpPr>
          <p:spPr>
            <a:xfrm>
              <a:off x="7483680" y="248220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7" name=""/>
            <p:cNvSpPr/>
            <p:nvPr/>
          </p:nvSpPr>
          <p:spPr>
            <a:xfrm>
              <a:off x="7678800" y="24818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8" name=""/>
            <p:cNvSpPr/>
            <p:nvPr/>
          </p:nvSpPr>
          <p:spPr>
            <a:xfrm>
              <a:off x="7879680" y="248184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" name=""/>
            <p:cNvSpPr/>
            <p:nvPr/>
          </p:nvSpPr>
          <p:spPr>
            <a:xfrm>
              <a:off x="8074800" y="24814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" name=""/>
            <p:cNvSpPr/>
            <p:nvPr/>
          </p:nvSpPr>
          <p:spPr>
            <a:xfrm>
              <a:off x="8275680" y="248148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1" name=""/>
            <p:cNvSpPr/>
            <p:nvPr/>
          </p:nvSpPr>
          <p:spPr>
            <a:xfrm>
              <a:off x="8470800" y="2481120"/>
              <a:ext cx="92520" cy="40680"/>
            </a:xfrm>
            <a:prstGeom prst="rect">
              <a:avLst/>
            </a:prstGeom>
            <a:solidFill>
              <a:srgbClr val="ff91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320" bIns="-432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2" name=""/>
            <p:cNvSpPr txBox="1"/>
            <p:nvPr/>
          </p:nvSpPr>
          <p:spPr>
            <a:xfrm>
              <a:off x="8319960" y="1833480"/>
              <a:ext cx="545040" cy="232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GB" sz="1000" spc="-1" strike="noStrike">
                  <a:solidFill>
                    <a:srgbClr val="000000"/>
                  </a:solidFill>
                  <a:latin typeface="Arial"/>
                </a:rPr>
                <a:t>Anode</a:t>
              </a:r>
              <a:endParaRPr b="0" lang="en-GB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3" name=""/>
            <p:cNvSpPr txBox="1"/>
            <p:nvPr/>
          </p:nvSpPr>
          <p:spPr>
            <a:xfrm>
              <a:off x="8190360" y="2530800"/>
              <a:ext cx="657720" cy="232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GB" sz="1000" spc="-1" strike="noStrike">
                  <a:solidFill>
                    <a:srgbClr val="000000"/>
                  </a:solidFill>
                  <a:latin typeface="Arial"/>
                </a:rPr>
                <a:t>Cathode</a:t>
              </a:r>
              <a:endParaRPr b="0" lang="en-GB" sz="1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4" name=""/>
            <p:cNvSpPr/>
            <p:nvPr/>
          </p:nvSpPr>
          <p:spPr>
            <a:xfrm flipH="1">
              <a:off x="6114240" y="1523880"/>
              <a:ext cx="1915560" cy="0"/>
            </a:xfrm>
            <a:prstGeom prst="line">
              <a:avLst/>
            </a:prstGeom>
            <a:ln w="3600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5" name=""/>
            <p:cNvSpPr/>
            <p:nvPr/>
          </p:nvSpPr>
          <p:spPr>
            <a:xfrm flipH="1">
              <a:off x="6139440" y="2291040"/>
              <a:ext cx="1915560" cy="0"/>
            </a:xfrm>
            <a:prstGeom prst="line">
              <a:avLst/>
            </a:prstGeom>
            <a:ln w="3600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6" name=""/>
          <p:cNvGrpSpPr/>
          <p:nvPr/>
        </p:nvGrpSpPr>
        <p:grpSpPr>
          <a:xfrm>
            <a:off x="6315120" y="3107160"/>
            <a:ext cx="1452600" cy="1797840"/>
            <a:chOff x="6315120" y="3107160"/>
            <a:chExt cx="1452600" cy="1797840"/>
          </a:xfrm>
        </p:grpSpPr>
        <p:grpSp>
          <p:nvGrpSpPr>
            <p:cNvPr id="817" name=""/>
            <p:cNvGrpSpPr/>
            <p:nvPr/>
          </p:nvGrpSpPr>
          <p:grpSpPr>
            <a:xfrm>
              <a:off x="6315120" y="3107160"/>
              <a:ext cx="1452600" cy="1797840"/>
              <a:chOff x="6315120" y="3107160"/>
              <a:chExt cx="1452600" cy="1797840"/>
            </a:xfrm>
          </p:grpSpPr>
          <p:sp>
            <p:nvSpPr>
              <p:cNvPr id="818" name=""/>
              <p:cNvSpPr/>
              <p:nvPr/>
            </p:nvSpPr>
            <p:spPr>
              <a:xfrm>
                <a:off x="6347520" y="3426120"/>
                <a:ext cx="1386360" cy="1386360"/>
              </a:xfrm>
              <a:prstGeom prst="ellipse">
                <a:avLst/>
              </a:prstGeom>
              <a:noFill/>
              <a:ln w="360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08000" rIns="108000" tIns="63000" bIns="63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" name=""/>
              <p:cNvSpPr/>
              <p:nvPr/>
            </p:nvSpPr>
            <p:spPr>
              <a:xfrm>
                <a:off x="7013520" y="4728960"/>
                <a:ext cx="75600" cy="176040"/>
              </a:xfrm>
              <a:prstGeom prst="rect">
                <a:avLst/>
              </a:prstGeom>
              <a:solidFill>
                <a:srgbClr val="fafafa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0" name=""/>
              <p:cNvSpPr/>
              <p:nvPr/>
            </p:nvSpPr>
            <p:spPr>
              <a:xfrm flipV="1">
                <a:off x="7047000" y="3263040"/>
                <a:ext cx="0" cy="159120"/>
              </a:xfrm>
              <a:prstGeom prst="line">
                <a:avLst/>
              </a:prstGeom>
              <a:ln w="36000">
                <a:solidFill>
                  <a:srgbClr val="ff91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08000" rIns="108000" tIns="63000" bIns="63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1" name=""/>
              <p:cNvSpPr/>
              <p:nvPr/>
            </p:nvSpPr>
            <p:spPr>
              <a:xfrm>
                <a:off x="6980040" y="3162240"/>
                <a:ext cx="133920" cy="100800"/>
              </a:xfrm>
              <a:prstGeom prst="rect">
                <a:avLst/>
              </a:prstGeom>
              <a:solidFill>
                <a:schemeClr val="accent1"/>
              </a:solidFill>
              <a:ln w="0">
                <a:solidFill>
                  <a:srgbClr val="254061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2" name=""/>
              <p:cNvSpPr txBox="1"/>
              <p:nvPr/>
            </p:nvSpPr>
            <p:spPr>
              <a:xfrm>
                <a:off x="6928920" y="3107160"/>
                <a:ext cx="208440" cy="218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0" lang="en-GB" sz="900" spc="-1" strike="noStrike">
                    <a:solidFill>
                      <a:srgbClr val="000000"/>
                    </a:solidFill>
                    <a:latin typeface="Arial"/>
                  </a:rPr>
                  <a:t>R</a:t>
                </a:r>
                <a:endParaRPr b="0" lang="en-GB" sz="9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3" name=""/>
              <p:cNvSpPr/>
              <p:nvPr/>
            </p:nvSpPr>
            <p:spPr>
              <a:xfrm>
                <a:off x="6315120" y="3395160"/>
                <a:ext cx="1452600" cy="1452600"/>
              </a:xfrm>
              <a:prstGeom prst="ellipse">
                <a:avLst/>
              </a:prstGeom>
              <a:noFill/>
              <a:ln w="3600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08000" rIns="108000" tIns="63000" bIns="63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4" name=""/>
              <p:cNvSpPr/>
              <p:nvPr/>
            </p:nvSpPr>
            <p:spPr>
              <a:xfrm>
                <a:off x="6816960" y="3903840"/>
                <a:ext cx="429120" cy="429120"/>
              </a:xfrm>
              <a:prstGeom prst="ellipse">
                <a:avLst/>
              </a:prstGeom>
              <a:noFill/>
              <a:ln w="3600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108000" rIns="108000" tIns="63000" bIns="63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Limits on real spin precession effects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sldNum" idx="19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813E9233-3960-4A83-B088-7A7C06CC41EB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7" name=""/>
          <p:cNvSpPr/>
          <p:nvPr/>
        </p:nvSpPr>
        <p:spPr>
          <a:xfrm>
            <a:off x="8003880" y="2139480"/>
            <a:ext cx="178200" cy="3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28" name=""/>
          <p:cNvSpPr/>
          <p:nvPr/>
        </p:nvSpPr>
        <p:spPr>
          <a:xfrm>
            <a:off x="820440" y="4799160"/>
            <a:ext cx="447120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DejaVu Sans"/>
              </a:rPr>
              <a:t>*assuming electrode shape does not depend on magnetic field orientation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9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1243800" y="884160"/>
            <a:ext cx="6815520" cy="366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5437080" y="2751480"/>
            <a:ext cx="3681360" cy="2349360"/>
          </a:xfrm>
          <a:prstGeom prst="rect">
            <a:avLst/>
          </a:prstGeom>
          <a:ln w="0">
            <a:noFill/>
          </a:ln>
        </p:spPr>
      </p:pic>
      <p:sp>
        <p:nvSpPr>
          <p:cNvPr id="831" name="PlaceHolder 1"/>
          <p:cNvSpPr>
            <a:spLocks noGrp="1"/>
          </p:cNvSpPr>
          <p:nvPr>
            <p:ph/>
          </p:nvPr>
        </p:nvSpPr>
        <p:spPr>
          <a:xfrm>
            <a:off x="1090440" y="939240"/>
            <a:ext cx="4566240" cy="40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 static radial B-field would create an offset in the position of the equilibrium orbit.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Not a problem since we are interested in the change in the phase with time.</a:t>
            </a:r>
            <a:r>
              <a:rPr b="0" lang="de-CH" sz="1700" spc="-1" strike="noStrike">
                <a:solidFill>
                  <a:srgbClr val="f44336"/>
                </a:solidFill>
                <a:latin typeface="Calibri"/>
              </a:rPr>
              <a:t>*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 time-variable B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ibri"/>
              </a:rPr>
              <a:t>r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 can come from the magnetic kick or eddy currents caused by it.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Assuming an exponentially decaying residual B-field after the kicker pulse one can determine limits on the decay constant as a fucntion of the analysis start time.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Radial B-fields of less than 5 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μ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T would not induce a significant spin precession.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Time-variable radial B-field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sldNum" idx="20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6399EA14-07F3-460F-AB1C-B39E3460DDA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834" name=""/>
          <p:cNvGrpSpPr/>
          <p:nvPr/>
        </p:nvGrpSpPr>
        <p:grpSpPr>
          <a:xfrm>
            <a:off x="6986160" y="117000"/>
            <a:ext cx="1046520" cy="2317680"/>
            <a:chOff x="6986160" y="117000"/>
            <a:chExt cx="1046520" cy="2317680"/>
          </a:xfrm>
        </p:grpSpPr>
        <p:grpSp>
          <p:nvGrpSpPr>
            <p:cNvPr id="835" name=""/>
            <p:cNvGrpSpPr/>
            <p:nvPr/>
          </p:nvGrpSpPr>
          <p:grpSpPr>
            <a:xfrm>
              <a:off x="6986160" y="117000"/>
              <a:ext cx="1046520" cy="2317680"/>
              <a:chOff x="6986160" y="117000"/>
              <a:chExt cx="1046520" cy="2317680"/>
            </a:xfrm>
          </p:grpSpPr>
          <p:sp>
            <p:nvSpPr>
              <p:cNvPr id="836" name=""/>
              <p:cNvSpPr/>
              <p:nvPr/>
            </p:nvSpPr>
            <p:spPr>
              <a:xfrm>
                <a:off x="6986160" y="342720"/>
                <a:ext cx="548640" cy="1639440"/>
              </a:xfrm>
              <a:prstGeom prst="ellipse">
                <a:avLst/>
              </a:prstGeom>
              <a:noFill/>
              <a:ln w="72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7" name=""/>
              <p:cNvSpPr/>
              <p:nvPr/>
            </p:nvSpPr>
            <p:spPr>
              <a:xfrm>
                <a:off x="7182000" y="342360"/>
                <a:ext cx="548280" cy="163872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8" name=""/>
              <p:cNvSpPr/>
              <p:nvPr/>
            </p:nvSpPr>
            <p:spPr>
              <a:xfrm>
                <a:off x="7121160" y="343440"/>
                <a:ext cx="548640" cy="163908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9" name=""/>
              <p:cNvSpPr/>
              <p:nvPr/>
            </p:nvSpPr>
            <p:spPr>
              <a:xfrm>
                <a:off x="7070400" y="343440"/>
                <a:ext cx="547920" cy="163944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0" name=""/>
              <p:cNvSpPr/>
              <p:nvPr/>
            </p:nvSpPr>
            <p:spPr>
              <a:xfrm>
                <a:off x="7040520" y="343800"/>
                <a:ext cx="547560" cy="1639080"/>
              </a:xfrm>
              <a:prstGeom prst="ellipse">
                <a:avLst/>
              </a:prstGeom>
              <a:noFill/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1" name=""/>
              <p:cNvSpPr/>
              <p:nvPr/>
            </p:nvSpPr>
            <p:spPr>
              <a:xfrm>
                <a:off x="7022520" y="344520"/>
                <a:ext cx="548280" cy="1639080"/>
              </a:xfrm>
              <a:prstGeom prst="ellipse">
                <a:avLst/>
              </a:prstGeom>
              <a:noFill/>
              <a:ln w="36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2" name=""/>
              <p:cNvSpPr/>
              <p:nvPr/>
            </p:nvSpPr>
            <p:spPr>
              <a:xfrm>
                <a:off x="6998400" y="342720"/>
                <a:ext cx="548280" cy="1639440"/>
              </a:xfrm>
              <a:prstGeom prst="ellipse">
                <a:avLst/>
              </a:prstGeom>
              <a:noFill/>
              <a:ln w="36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3" name=""/>
              <p:cNvSpPr/>
              <p:nvPr/>
            </p:nvSpPr>
            <p:spPr>
              <a:xfrm>
                <a:off x="7215840" y="344520"/>
                <a:ext cx="548280" cy="1639080"/>
              </a:xfrm>
              <a:prstGeom prst="ellipse">
                <a:avLst/>
              </a:prstGeom>
              <a:solidFill>
                <a:srgbClr val="fff176">
                  <a:alpha val="70000"/>
                </a:srgbClr>
              </a:solidFill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4" name=""/>
              <p:cNvSpPr/>
              <p:nvPr/>
            </p:nvSpPr>
            <p:spPr>
              <a:xfrm>
                <a:off x="7256880" y="342720"/>
                <a:ext cx="548640" cy="163944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5" name=""/>
              <p:cNvSpPr/>
              <p:nvPr/>
            </p:nvSpPr>
            <p:spPr>
              <a:xfrm>
                <a:off x="7298640" y="342720"/>
                <a:ext cx="548280" cy="163944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6" name=""/>
              <p:cNvSpPr/>
              <p:nvPr/>
            </p:nvSpPr>
            <p:spPr>
              <a:xfrm>
                <a:off x="7377480" y="343440"/>
                <a:ext cx="548640" cy="163908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7" name=""/>
              <p:cNvSpPr/>
              <p:nvPr/>
            </p:nvSpPr>
            <p:spPr>
              <a:xfrm>
                <a:off x="7392240" y="343440"/>
                <a:ext cx="548640" cy="163908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8" name=""/>
              <p:cNvSpPr/>
              <p:nvPr/>
            </p:nvSpPr>
            <p:spPr>
              <a:xfrm>
                <a:off x="7441920" y="344520"/>
                <a:ext cx="548280" cy="1639080"/>
              </a:xfrm>
              <a:prstGeom prst="ellipse">
                <a:avLst/>
              </a:prstGeom>
              <a:noFill/>
              <a:ln w="108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9" name=""/>
              <p:cNvSpPr/>
              <p:nvPr/>
            </p:nvSpPr>
            <p:spPr>
              <a:xfrm>
                <a:off x="7422120" y="342720"/>
                <a:ext cx="547920" cy="1639440"/>
              </a:xfrm>
              <a:prstGeom prst="ellipse">
                <a:avLst/>
              </a:prstGeom>
              <a:noFill/>
              <a:ln w="36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0" name=""/>
              <p:cNvSpPr/>
              <p:nvPr/>
            </p:nvSpPr>
            <p:spPr>
              <a:xfrm>
                <a:off x="7406280" y="342720"/>
                <a:ext cx="548280" cy="1639440"/>
              </a:xfrm>
              <a:prstGeom prst="ellipse">
                <a:avLst/>
              </a:prstGeom>
              <a:noFill/>
              <a:ln w="3600">
                <a:solidFill>
                  <a:srgbClr val="c6282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1" name=""/>
              <p:cNvSpPr/>
              <p:nvPr/>
            </p:nvSpPr>
            <p:spPr>
              <a:xfrm>
                <a:off x="7336800" y="344520"/>
                <a:ext cx="547920" cy="1639080"/>
              </a:xfrm>
              <a:prstGeom prst="ellipse">
                <a:avLst/>
              </a:prstGeom>
              <a:noFill/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2" name=""/>
              <p:cNvSpPr/>
              <p:nvPr/>
            </p:nvSpPr>
            <p:spPr>
              <a:xfrm>
                <a:off x="7305840" y="344520"/>
                <a:ext cx="548280" cy="1639080"/>
              </a:xfrm>
              <a:prstGeom prst="ellipse">
                <a:avLst/>
              </a:prstGeom>
              <a:solidFill>
                <a:srgbClr val="80deea">
                  <a:alpha val="50000"/>
                </a:srgbClr>
              </a:solidFill>
              <a:ln w="0">
                <a:solidFill>
                  <a:srgbClr val="c62828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3" name=""/>
              <p:cNvSpPr txBox="1"/>
              <p:nvPr/>
            </p:nvSpPr>
            <p:spPr>
              <a:xfrm>
                <a:off x="7234920" y="117000"/>
                <a:ext cx="797760" cy="374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0" lang="en-GB" sz="1000" spc="-1" strike="noStrike">
                    <a:solidFill>
                      <a:srgbClr val="ffd54f"/>
                    </a:solidFill>
                    <a:latin typeface="Arial"/>
                  </a:rPr>
                  <a:t>B</a:t>
                </a:r>
                <a:r>
                  <a:rPr b="0" lang="en-GB" sz="1000" spc="-1" strike="noStrike" baseline="-8000">
                    <a:solidFill>
                      <a:srgbClr val="ffd54f"/>
                    </a:solidFill>
                    <a:latin typeface="Arial"/>
                  </a:rPr>
                  <a:t>r</a:t>
                </a:r>
                <a:r>
                  <a:rPr b="0" lang="en-GB" sz="1000" spc="-1" strike="noStrike">
                    <a:solidFill>
                      <a:srgbClr val="ffd54f"/>
                    </a:solidFill>
                    <a:latin typeface="Arial"/>
                  </a:rPr>
                  <a:t> = 0 T</a:t>
                </a:r>
                <a:endParaRPr b="0" lang="en-GB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4" name=""/>
              <p:cNvSpPr txBox="1"/>
              <p:nvPr/>
            </p:nvSpPr>
            <p:spPr>
              <a:xfrm>
                <a:off x="7281000" y="2060640"/>
                <a:ext cx="740880" cy="374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0" lang="en-GB" sz="1000" spc="-1" strike="noStrike">
                    <a:solidFill>
                      <a:srgbClr val="64b5f6"/>
                    </a:solidFill>
                    <a:latin typeface="Arial"/>
                  </a:rPr>
                  <a:t>B</a:t>
                </a:r>
                <a:r>
                  <a:rPr b="0" lang="en-GB" sz="1000" spc="-1" strike="noStrike" baseline="-8000">
                    <a:solidFill>
                      <a:srgbClr val="64b5f6"/>
                    </a:solidFill>
                    <a:latin typeface="Arial"/>
                  </a:rPr>
                  <a:t>r</a:t>
                </a:r>
                <a:r>
                  <a:rPr b="0" lang="en-GB" sz="1000" spc="-1" strike="noStrike">
                    <a:solidFill>
                      <a:srgbClr val="64b5f6"/>
                    </a:solidFill>
                    <a:latin typeface="Arial"/>
                  </a:rPr>
                  <a:t> &gt; 0 T</a:t>
                </a:r>
                <a:endParaRPr b="0" lang="en-GB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5" name=""/>
              <p:cNvSpPr/>
              <p:nvPr/>
            </p:nvSpPr>
            <p:spPr>
              <a:xfrm>
                <a:off x="7414560" y="2060280"/>
                <a:ext cx="202320" cy="0"/>
              </a:xfrm>
              <a:prstGeom prst="line">
                <a:avLst/>
              </a:prstGeom>
              <a:ln w="18000">
                <a:solidFill>
                  <a:srgbClr val="64b5f6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9000" rIns="99000" tIns="-54000" bIns="-54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856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6003360" y="2479680"/>
            <a:ext cx="1743480" cy="323280"/>
          </a:xfrm>
          <a:prstGeom prst="rect">
            <a:avLst/>
          </a:prstGeom>
          <a:ln w="0">
            <a:noFill/>
          </a:ln>
        </p:spPr>
      </p:pic>
      <p:sp>
        <p:nvSpPr>
          <p:cNvPr id="857" name=""/>
          <p:cNvSpPr txBox="1"/>
          <p:nvPr/>
        </p:nvSpPr>
        <p:spPr>
          <a:xfrm>
            <a:off x="-36720" y="4878720"/>
            <a:ext cx="251568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050" spc="-1" strike="noStrike">
                <a:solidFill>
                  <a:srgbClr val="f44336"/>
                </a:solidFill>
                <a:latin typeface="Arial"/>
              </a:rPr>
              <a:t>*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</a:rPr>
              <a:t> may or may not induce Berry’s phases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74840" y="1933560"/>
            <a:ext cx="3128760" cy="3197160"/>
          </a:xfrm>
          <a:prstGeom prst="rect">
            <a:avLst/>
          </a:prstGeom>
          <a:ln w="0">
            <a:noFill/>
          </a:ln>
        </p:spPr>
      </p:pic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Frozen spin technique in a nutshell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4" name=""/>
          <p:cNvGrpSpPr/>
          <p:nvPr/>
        </p:nvGrpSpPr>
        <p:grpSpPr>
          <a:xfrm>
            <a:off x="5198040" y="744120"/>
            <a:ext cx="3874680" cy="993960"/>
            <a:chOff x="5198040" y="744120"/>
            <a:chExt cx="3874680" cy="993960"/>
          </a:xfrm>
        </p:grpSpPr>
        <p:grpSp>
          <p:nvGrpSpPr>
            <p:cNvPr id="425" name=""/>
            <p:cNvGrpSpPr/>
            <p:nvPr/>
          </p:nvGrpSpPr>
          <p:grpSpPr>
            <a:xfrm>
              <a:off x="5198040" y="788040"/>
              <a:ext cx="3874680" cy="950040"/>
              <a:chOff x="5198040" y="788040"/>
              <a:chExt cx="3874680" cy="950040"/>
            </a:xfrm>
          </p:grpSpPr>
          <p:pic>
            <p:nvPicPr>
              <p:cNvPr id="426" name="" descr=""/>
              <p:cNvPicPr/>
              <p:nvPr/>
            </p:nvPicPr>
            <p:blipFill>
              <a:blip r:embed="rId4">
                <a:alphaModFix amt="50000"/>
              </a:blip>
              <a:stretch/>
            </p:blipFill>
            <p:spPr>
              <a:xfrm>
                <a:off x="5198040" y="788040"/>
                <a:ext cx="3861000" cy="6141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27" name="Right Brace 51"/>
              <p:cNvSpPr/>
              <p:nvPr/>
            </p:nvSpPr>
            <p:spPr>
              <a:xfrm rot="5400000">
                <a:off x="6786000" y="552960"/>
                <a:ext cx="212040" cy="1677960"/>
              </a:xfrm>
              <a:prstGeom prst="rightBrace">
                <a:avLst>
                  <a:gd name="adj1" fmla="val 8333"/>
                  <a:gd name="adj2" fmla="val 50000"/>
                </a:avLst>
              </a:prstGeom>
              <a:noFill/>
              <a:ln cap="rnd" w="12600">
                <a:solidFill>
                  <a:srgbClr val="4e4e4e"/>
                </a:solidFill>
                <a:round/>
              </a:ln>
              <a:effectLst>
                <a:outerShdw dist="20160" dir="5400000" blurRad="39960" rotWithShape="0">
                  <a:srgbClr val="000000">
                    <a:alpha val="38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28" name="TextBox 52"/>
              <p:cNvSpPr/>
              <p:nvPr/>
            </p:nvSpPr>
            <p:spPr>
              <a:xfrm>
                <a:off x="6617160" y="1503360"/>
                <a:ext cx="918000" cy="234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>
                  <a:lnSpc>
                    <a:spcPct val="110000"/>
                  </a:lnSpc>
                </a:pPr>
                <a:r>
                  <a:rPr b="0" lang="en-US" sz="1400" spc="26" strike="noStrike">
                    <a:solidFill>
                      <a:srgbClr val="262626"/>
                    </a:solidFill>
                    <a:latin typeface="Humanst521 Lt BT"/>
                    <a:ea typeface="Calibri"/>
                  </a:rPr>
                  <a:t>g-2 term </a:t>
                </a:r>
                <a:endParaRPr b="0" lang="en-GB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429" name="Group 14"/>
              <p:cNvGrpSpPr/>
              <p:nvPr/>
            </p:nvGrpSpPr>
            <p:grpSpPr>
              <a:xfrm>
                <a:off x="7810200" y="1290600"/>
                <a:ext cx="1262520" cy="445320"/>
                <a:chOff x="7810200" y="1290600"/>
                <a:chExt cx="1262520" cy="445320"/>
              </a:xfrm>
            </p:grpSpPr>
            <p:sp>
              <p:nvSpPr>
                <p:cNvPr id="430" name="Right Brace 53"/>
                <p:cNvSpPr/>
                <p:nvPr/>
              </p:nvSpPr>
              <p:spPr>
                <a:xfrm rot="5400000">
                  <a:off x="8240400" y="860040"/>
                  <a:ext cx="221760" cy="1082520"/>
                </a:xfrm>
                <a:prstGeom prst="rightBrace">
                  <a:avLst>
                    <a:gd name="adj1" fmla="val 8333"/>
                    <a:gd name="adj2" fmla="val 50036"/>
                  </a:avLst>
                </a:prstGeom>
                <a:noFill/>
                <a:ln cap="rnd" w="12600">
                  <a:solidFill>
                    <a:srgbClr val="4e4e4e"/>
                  </a:solidFill>
                  <a:round/>
                </a:ln>
                <a:effectLst>
                  <a:outerShdw dist="20160" dir="5400000" blurRad="399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GB" sz="1800" spc="-1" strike="noStrike">
                    <a:solidFill>
                      <a:srgbClr val="000000"/>
                    </a:solidFill>
                    <a:latin typeface="Arial"/>
                    <a:ea typeface="DejaVu Sans"/>
                  </a:endParaRPr>
                </a:p>
              </p:txBody>
            </p:sp>
            <p:sp>
              <p:nvSpPr>
                <p:cNvPr id="431" name="TextBox 54"/>
                <p:cNvSpPr/>
                <p:nvPr/>
              </p:nvSpPr>
              <p:spPr>
                <a:xfrm>
                  <a:off x="7953840" y="1501200"/>
                  <a:ext cx="1118880" cy="234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>
                    <a:lnSpc>
                      <a:spcPct val="110000"/>
                    </a:lnSpc>
                  </a:pPr>
                  <a:r>
                    <a:rPr b="0" lang="en-US" sz="1400" spc="26" strike="noStrike">
                      <a:solidFill>
                        <a:srgbClr val="262626"/>
                      </a:solidFill>
                      <a:latin typeface="Calibri"/>
                      <a:ea typeface="Calibri"/>
                    </a:rPr>
                    <a:t>EDM term </a:t>
                  </a:r>
                  <a:endParaRPr b="0" lang="en-GB" sz="14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432" name=""/>
            <p:cNvSpPr/>
            <p:nvPr/>
          </p:nvSpPr>
          <p:spPr>
            <a:xfrm>
              <a:off x="5986800" y="801000"/>
              <a:ext cx="1775160" cy="697680"/>
            </a:xfrm>
            <a:prstGeom prst="line">
              <a:avLst/>
            </a:prstGeom>
            <a:ln w="18000">
              <a:solidFill>
                <a:srgbClr val="f4433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54000" bIns="54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33" name=""/>
            <p:cNvSpPr/>
            <p:nvPr/>
          </p:nvSpPr>
          <p:spPr>
            <a:xfrm flipH="1">
              <a:off x="5954760" y="744120"/>
              <a:ext cx="1838520" cy="785880"/>
            </a:xfrm>
            <a:prstGeom prst="line">
              <a:avLst/>
            </a:prstGeom>
            <a:ln w="18000">
              <a:solidFill>
                <a:srgbClr val="f4433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54000" bIns="54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434" name="PlaceHolder 23"/>
          <p:cNvSpPr/>
          <p:nvPr/>
        </p:nvSpPr>
        <p:spPr>
          <a:xfrm>
            <a:off x="1099800" y="948600"/>
            <a:ext cx="4043880" cy="35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Relativistic spin precession of a charged particle (Thomas-BMT equation) →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By applying an appropriate radial E-field to the muon we negate the </a:t>
            </a:r>
            <a:r>
              <a:rPr b="0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g-2 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term.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Ideally any observed spin precession would be due to a non-zero EDM.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Asymmetry between upstream and downstream emitted decay positrons.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Some asymmetry could still be observed due to systematic effects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"/>
          <p:cNvGrpSpPr/>
          <p:nvPr/>
        </p:nvGrpSpPr>
        <p:grpSpPr>
          <a:xfrm>
            <a:off x="1531080" y="2121480"/>
            <a:ext cx="2967840" cy="630000"/>
            <a:chOff x="1531080" y="2121480"/>
            <a:chExt cx="2967840" cy="630000"/>
          </a:xfrm>
        </p:grpSpPr>
        <p:pic>
          <p:nvPicPr>
            <p:cNvPr id="859" name="" descr=""/>
            <p:cNvPicPr/>
            <p:nvPr/>
          </p:nvPicPr>
          <p:blipFill>
            <a:blip r:embed="rId1">
              <a:alphaModFix amt="50000"/>
            </a:blip>
            <a:stretch/>
          </p:blipFill>
          <p:spPr>
            <a:xfrm>
              <a:off x="1531080" y="2266200"/>
              <a:ext cx="1972800" cy="307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0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>
              <a:off x="3492360" y="2121480"/>
              <a:ext cx="1006560" cy="63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Sources of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E</a:t>
            </a:r>
            <a:r>
              <a:rPr b="0" i="1" lang="en-US" sz="2400" spc="-1" strike="noStrike" baseline="-8000">
                <a:solidFill>
                  <a:srgbClr val="686868"/>
                </a:solidFill>
                <a:latin typeface="Georgia"/>
                <a:ea typeface="ヒラギノ角ゴ Pro W3"/>
              </a:rPr>
              <a:t>y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 field: electrode alignment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PlaceHolder 2"/>
          <p:cNvSpPr>
            <a:spLocks noGrp="1"/>
          </p:cNvSpPr>
          <p:nvPr>
            <p:ph type="sldNum" idx="21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09FAC3D-6894-4FF5-988E-73ACF1CE2D5D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63" name="" descr=""/>
          <p:cNvPicPr/>
          <p:nvPr/>
        </p:nvPicPr>
        <p:blipFill>
          <a:blip r:embed="rId3">
            <a:alphaModFix amt="50000"/>
          </a:blip>
          <a:srcRect l="21602" t="12967" r="21931" b="25651"/>
          <a:stretch/>
        </p:blipFill>
        <p:spPr>
          <a:xfrm>
            <a:off x="6134400" y="599040"/>
            <a:ext cx="2723760" cy="1167480"/>
          </a:xfrm>
          <a:prstGeom prst="rect">
            <a:avLst/>
          </a:prstGeom>
          <a:ln w="0">
            <a:noFill/>
          </a:ln>
        </p:spPr>
      </p:pic>
      <p:grpSp>
        <p:nvGrpSpPr>
          <p:cNvPr id="864" name=""/>
          <p:cNvGrpSpPr/>
          <p:nvPr/>
        </p:nvGrpSpPr>
        <p:grpSpPr>
          <a:xfrm>
            <a:off x="5352120" y="1798920"/>
            <a:ext cx="3994920" cy="1351440"/>
            <a:chOff x="5352120" y="1798920"/>
            <a:chExt cx="3994920" cy="1351440"/>
          </a:xfrm>
        </p:grpSpPr>
        <p:sp>
          <p:nvSpPr>
            <p:cNvPr id="865" name=""/>
            <p:cNvSpPr/>
            <p:nvPr/>
          </p:nvSpPr>
          <p:spPr>
            <a:xfrm>
              <a:off x="8067600" y="2277720"/>
              <a:ext cx="42840" cy="18108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6" name=""/>
            <p:cNvSpPr/>
            <p:nvPr/>
          </p:nvSpPr>
          <p:spPr>
            <a:xfrm>
              <a:off x="8064360" y="2827800"/>
              <a:ext cx="42840" cy="18108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7" name=""/>
            <p:cNvSpPr/>
            <p:nvPr/>
          </p:nvSpPr>
          <p:spPr>
            <a:xfrm>
              <a:off x="5887080" y="2193120"/>
              <a:ext cx="2793600" cy="36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8" name=""/>
            <p:cNvSpPr/>
            <p:nvPr/>
          </p:nvSpPr>
          <p:spPr>
            <a:xfrm>
              <a:off x="5891040" y="3100320"/>
              <a:ext cx="2793600" cy="36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9" name=""/>
            <p:cNvSpPr/>
            <p:nvPr/>
          </p:nvSpPr>
          <p:spPr>
            <a:xfrm>
              <a:off x="5360760" y="2088360"/>
              <a:ext cx="3982320" cy="300600"/>
            </a:xfrm>
            <a:custGeom>
              <a:avLst/>
              <a:gdLst>
                <a:gd name="textAreaLeft" fmla="*/ 0 w 3982320"/>
                <a:gd name="textAreaRight" fmla="*/ 3983760 w 3982320"/>
                <a:gd name="textAreaTop" fmla="*/ 0 h 300600"/>
                <a:gd name="textAreaBottom" fmla="*/ 302040 h 300600"/>
              </a:gdLst>
              <a:ahLst/>
              <a:rect l="textAreaLeft" t="textAreaTop" r="textAreaRight" b="textAreaBottom"/>
              <a:pathLst>
                <a:path w="13248" h="2269">
                  <a:moveTo>
                    <a:pt x="0" y="3"/>
                  </a:moveTo>
                  <a:cubicBezTo>
                    <a:pt x="7720" y="2268"/>
                    <a:pt x="13247" y="0"/>
                    <a:pt x="13247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0" name=""/>
            <p:cNvSpPr/>
            <p:nvPr/>
          </p:nvSpPr>
          <p:spPr>
            <a:xfrm>
              <a:off x="5352120" y="2820600"/>
              <a:ext cx="3994920" cy="329760"/>
            </a:xfrm>
            <a:custGeom>
              <a:avLst/>
              <a:gdLst>
                <a:gd name="textAreaLeft" fmla="*/ 0 w 3994920"/>
                <a:gd name="textAreaRight" fmla="*/ 3996360 w 3994920"/>
                <a:gd name="textAreaTop" fmla="*/ 0 h 329760"/>
                <a:gd name="textAreaBottom" fmla="*/ 331200 h 329760"/>
              </a:gdLst>
              <a:ahLst/>
              <a:rect l="textAreaLeft" t="textAreaTop" r="textAreaRight" b="textAreaBottom"/>
              <a:pathLst>
                <a:path w="13290" h="2488">
                  <a:moveTo>
                    <a:pt x="0" y="2484"/>
                  </a:moveTo>
                  <a:cubicBezTo>
                    <a:pt x="7745" y="0"/>
                    <a:pt x="13289" y="2487"/>
                    <a:pt x="13289" y="2487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1" name=""/>
            <p:cNvSpPr/>
            <p:nvPr/>
          </p:nvSpPr>
          <p:spPr>
            <a:xfrm>
              <a:off x="5373000" y="2679120"/>
              <a:ext cx="3974040" cy="173520"/>
            </a:xfrm>
            <a:custGeom>
              <a:avLst/>
              <a:gdLst>
                <a:gd name="textAreaLeft" fmla="*/ 0 w 3974040"/>
                <a:gd name="textAreaRight" fmla="*/ 3975480 w 3974040"/>
                <a:gd name="textAreaTop" fmla="*/ 0 h 173520"/>
                <a:gd name="textAreaBottom" fmla="*/ 174960 h 173520"/>
              </a:gdLst>
              <a:ahLst/>
              <a:rect l="textAreaLeft" t="textAreaTop" r="textAreaRight" b="textAreaBottom"/>
              <a:pathLst>
                <a:path w="13220" h="1321">
                  <a:moveTo>
                    <a:pt x="0" y="1318"/>
                  </a:moveTo>
                  <a:cubicBezTo>
                    <a:pt x="7704" y="0"/>
                    <a:pt x="13219" y="1320"/>
                    <a:pt x="13219" y="132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87480" bIns="874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2" name=""/>
            <p:cNvSpPr/>
            <p:nvPr/>
          </p:nvSpPr>
          <p:spPr>
            <a:xfrm>
              <a:off x="5383800" y="2583000"/>
              <a:ext cx="3963240" cy="22320"/>
            </a:xfrm>
            <a:custGeom>
              <a:avLst/>
              <a:gdLst>
                <a:gd name="textAreaLeft" fmla="*/ 0 w 3963240"/>
                <a:gd name="textAreaRight" fmla="*/ 3964680 w 3963240"/>
                <a:gd name="textAreaTop" fmla="*/ 0 h 22320"/>
                <a:gd name="textAreaBottom" fmla="*/ 23760 h 22320"/>
              </a:gdLst>
              <a:ahLst/>
              <a:rect l="textAreaLeft" t="textAreaTop" r="textAreaRight" b="textAreaBottom"/>
              <a:pathLst>
                <a:path w="13185" h="193">
                  <a:moveTo>
                    <a:pt x="0" y="0"/>
                  </a:moveTo>
                  <a:cubicBezTo>
                    <a:pt x="7684" y="192"/>
                    <a:pt x="13184" y="0"/>
                    <a:pt x="13184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880" bIns="118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3" name=""/>
            <p:cNvSpPr/>
            <p:nvPr/>
          </p:nvSpPr>
          <p:spPr>
            <a:xfrm>
              <a:off x="5369400" y="2391840"/>
              <a:ext cx="3973680" cy="127800"/>
            </a:xfrm>
            <a:custGeom>
              <a:avLst/>
              <a:gdLst>
                <a:gd name="textAreaLeft" fmla="*/ 0 w 3973680"/>
                <a:gd name="textAreaRight" fmla="*/ 3975120 w 3973680"/>
                <a:gd name="textAreaTop" fmla="*/ 0 h 127800"/>
                <a:gd name="textAreaBottom" fmla="*/ 129240 h 127800"/>
              </a:gdLst>
              <a:ahLst/>
              <a:rect l="textAreaLeft" t="textAreaTop" r="textAreaRight" b="textAreaBottom"/>
              <a:pathLst>
                <a:path w="13219" h="979">
                  <a:moveTo>
                    <a:pt x="0" y="1"/>
                  </a:moveTo>
                  <a:cubicBezTo>
                    <a:pt x="7704" y="978"/>
                    <a:pt x="13218" y="0"/>
                    <a:pt x="13218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4440" bIns="644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4" name=""/>
            <p:cNvSpPr/>
            <p:nvPr/>
          </p:nvSpPr>
          <p:spPr>
            <a:xfrm>
              <a:off x="6510960" y="2267280"/>
              <a:ext cx="429480" cy="3600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" bIns="18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5" name=""/>
            <p:cNvSpPr/>
            <p:nvPr/>
          </p:nvSpPr>
          <p:spPr>
            <a:xfrm>
              <a:off x="7556760" y="2256840"/>
              <a:ext cx="429480" cy="3600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" bIns="18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6" name=""/>
            <p:cNvSpPr/>
            <p:nvPr/>
          </p:nvSpPr>
          <p:spPr>
            <a:xfrm>
              <a:off x="6503760" y="2951640"/>
              <a:ext cx="429480" cy="3600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" bIns="18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7" name=""/>
            <p:cNvSpPr/>
            <p:nvPr/>
          </p:nvSpPr>
          <p:spPr>
            <a:xfrm>
              <a:off x="7578000" y="2941200"/>
              <a:ext cx="429480" cy="3564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" bIns="18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8" name=""/>
            <p:cNvSpPr/>
            <p:nvPr/>
          </p:nvSpPr>
          <p:spPr>
            <a:xfrm>
              <a:off x="6298560" y="2270880"/>
              <a:ext cx="42840" cy="18108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9" name=""/>
            <p:cNvSpPr/>
            <p:nvPr/>
          </p:nvSpPr>
          <p:spPr>
            <a:xfrm>
              <a:off x="6294960" y="2820600"/>
              <a:ext cx="42840" cy="18144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0" name=""/>
            <p:cNvSpPr/>
            <p:nvPr/>
          </p:nvSpPr>
          <p:spPr>
            <a:xfrm>
              <a:off x="7200000" y="2268360"/>
              <a:ext cx="88920" cy="3996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0160" bIns="201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1" name=""/>
            <p:cNvSpPr/>
            <p:nvPr/>
          </p:nvSpPr>
          <p:spPr>
            <a:xfrm>
              <a:off x="7198920" y="2948760"/>
              <a:ext cx="88920" cy="3996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0160" bIns="201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2" name=""/>
            <p:cNvSpPr/>
            <p:nvPr/>
          </p:nvSpPr>
          <p:spPr>
            <a:xfrm>
              <a:off x="7163640" y="2864520"/>
              <a:ext cx="165600" cy="107640"/>
            </a:xfrm>
            <a:custGeom>
              <a:avLst/>
              <a:gdLst>
                <a:gd name="textAreaLeft" fmla="*/ 0 w 165600"/>
                <a:gd name="textAreaRight" fmla="*/ 167040 w 165600"/>
                <a:gd name="textAreaTop" fmla="*/ 0 h 107640"/>
                <a:gd name="textAreaBottom" fmla="*/ 109080 h 107640"/>
              </a:gdLst>
              <a:ahLst/>
              <a:rect l="textAreaLeft" t="textAreaTop" r="textAreaRight" b="textAreaBottom"/>
              <a:pathLst>
                <a:path w="562" h="816">
                  <a:moveTo>
                    <a:pt x="0" y="799"/>
                  </a:moveTo>
                  <a:cubicBezTo>
                    <a:pt x="266" y="0"/>
                    <a:pt x="561" y="809"/>
                    <a:pt x="561" y="809"/>
                  </a:cubicBezTo>
                  <a:lnTo>
                    <a:pt x="557" y="815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4360" bIns="543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3" name=""/>
            <p:cNvSpPr/>
            <p:nvPr/>
          </p:nvSpPr>
          <p:spPr>
            <a:xfrm>
              <a:off x="7163640" y="2829240"/>
              <a:ext cx="165600" cy="58320"/>
            </a:xfrm>
            <a:custGeom>
              <a:avLst/>
              <a:gdLst>
                <a:gd name="textAreaLeft" fmla="*/ 0 w 165600"/>
                <a:gd name="textAreaRight" fmla="*/ 167040 w 165600"/>
                <a:gd name="textAreaTop" fmla="*/ 0 h 58320"/>
                <a:gd name="textAreaBottom" fmla="*/ 59760 h 58320"/>
              </a:gdLst>
              <a:ahLst/>
              <a:rect l="textAreaLeft" t="textAreaTop" r="textAreaRight" b="textAreaBottom"/>
              <a:pathLst>
                <a:path w="562" h="452">
                  <a:moveTo>
                    <a:pt x="0" y="442"/>
                  </a:moveTo>
                  <a:cubicBezTo>
                    <a:pt x="266" y="0"/>
                    <a:pt x="561" y="448"/>
                    <a:pt x="561" y="448"/>
                  </a:cubicBezTo>
                  <a:lnTo>
                    <a:pt x="557" y="451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9880" bIns="298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4" name=""/>
            <p:cNvSpPr/>
            <p:nvPr/>
          </p:nvSpPr>
          <p:spPr>
            <a:xfrm>
              <a:off x="7163640" y="2801880"/>
              <a:ext cx="165600" cy="24480"/>
            </a:xfrm>
            <a:custGeom>
              <a:avLst/>
              <a:gdLst>
                <a:gd name="textAreaLeft" fmla="*/ 0 w 165600"/>
                <a:gd name="textAreaRight" fmla="*/ 167040 w 165600"/>
                <a:gd name="textAreaTop" fmla="*/ 0 h 24480"/>
                <a:gd name="textAreaBottom" fmla="*/ 25920 h 24480"/>
              </a:gdLst>
              <a:ahLst/>
              <a:rect l="textAreaLeft" t="textAreaTop" r="textAreaRight" b="textAreaBottom"/>
              <a:pathLst>
                <a:path w="562" h="204">
                  <a:moveTo>
                    <a:pt x="0" y="199"/>
                  </a:moveTo>
                  <a:cubicBezTo>
                    <a:pt x="267" y="0"/>
                    <a:pt x="561" y="201"/>
                    <a:pt x="561" y="201"/>
                  </a:cubicBezTo>
                  <a:lnTo>
                    <a:pt x="558" y="203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960" bIns="129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5" name=""/>
            <p:cNvSpPr/>
            <p:nvPr/>
          </p:nvSpPr>
          <p:spPr>
            <a:xfrm>
              <a:off x="7164000" y="2754720"/>
              <a:ext cx="165600" cy="12960"/>
            </a:xfrm>
            <a:custGeom>
              <a:avLst/>
              <a:gdLst>
                <a:gd name="textAreaLeft" fmla="*/ 0 w 165600"/>
                <a:gd name="textAreaRight" fmla="*/ 167040 w 165600"/>
                <a:gd name="textAreaTop" fmla="*/ 0 h 12960"/>
                <a:gd name="textAreaBottom" fmla="*/ 14400 h 12960"/>
              </a:gdLst>
              <a:ahLst/>
              <a:rect l="textAreaLeft" t="textAreaTop" r="textAreaRight" b="textAreaBottom"/>
              <a:pathLst>
                <a:path w="562" h="118">
                  <a:moveTo>
                    <a:pt x="0" y="115"/>
                  </a:moveTo>
                  <a:cubicBezTo>
                    <a:pt x="267" y="0"/>
                    <a:pt x="561" y="117"/>
                    <a:pt x="561" y="117"/>
                  </a:cubicBezTo>
                  <a:lnTo>
                    <a:pt x="557" y="117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200" bIns="72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6" name=""/>
            <p:cNvSpPr/>
            <p:nvPr/>
          </p:nvSpPr>
          <p:spPr>
            <a:xfrm>
              <a:off x="7158240" y="2260440"/>
              <a:ext cx="172800" cy="120600"/>
            </a:xfrm>
            <a:custGeom>
              <a:avLst/>
              <a:gdLst>
                <a:gd name="textAreaLeft" fmla="*/ 0 w 172800"/>
                <a:gd name="textAreaRight" fmla="*/ 174240 w 172800"/>
                <a:gd name="textAreaTop" fmla="*/ 0 h 120600"/>
                <a:gd name="textAreaBottom" fmla="*/ 122040 h 120600"/>
              </a:gdLst>
              <a:ahLst/>
              <a:rect l="textAreaLeft" t="textAreaTop" r="textAreaRight" b="textAreaBottom"/>
              <a:pathLst>
                <a:path w="586" h="909">
                  <a:moveTo>
                    <a:pt x="0" y="18"/>
                  </a:moveTo>
                  <a:cubicBezTo>
                    <a:pt x="278" y="908"/>
                    <a:pt x="585" y="6"/>
                    <a:pt x="585" y="6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0840" bIns="608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7" name=""/>
            <p:cNvSpPr/>
            <p:nvPr/>
          </p:nvSpPr>
          <p:spPr>
            <a:xfrm>
              <a:off x="7158240" y="2354760"/>
              <a:ext cx="172800" cy="65160"/>
            </a:xfrm>
            <a:custGeom>
              <a:avLst/>
              <a:gdLst>
                <a:gd name="textAreaLeft" fmla="*/ 0 w 172800"/>
                <a:gd name="textAreaRight" fmla="*/ 174240 w 172800"/>
                <a:gd name="textAreaTop" fmla="*/ 0 h 65160"/>
                <a:gd name="textAreaBottom" fmla="*/ 66600 h 65160"/>
              </a:gdLst>
              <a:ahLst/>
              <a:rect l="textAreaLeft" t="textAreaTop" r="textAreaRight" b="textAreaBottom"/>
              <a:pathLst>
                <a:path w="586" h="503">
                  <a:moveTo>
                    <a:pt x="0" y="9"/>
                  </a:moveTo>
                  <a:cubicBezTo>
                    <a:pt x="278" y="502"/>
                    <a:pt x="585" y="3"/>
                    <a:pt x="585" y="3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3120" bIns="33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8" name=""/>
            <p:cNvSpPr/>
            <p:nvPr/>
          </p:nvSpPr>
          <p:spPr>
            <a:xfrm>
              <a:off x="7158600" y="2422800"/>
              <a:ext cx="172440" cy="27720"/>
            </a:xfrm>
            <a:custGeom>
              <a:avLst/>
              <a:gdLst>
                <a:gd name="textAreaLeft" fmla="*/ 0 w 172440"/>
                <a:gd name="textAreaRight" fmla="*/ 173880 w 172440"/>
                <a:gd name="textAreaTop" fmla="*/ 0 h 27720"/>
                <a:gd name="textAreaBottom" fmla="*/ 29160 h 27720"/>
              </a:gdLst>
              <a:ahLst/>
              <a:rect l="textAreaLeft" t="textAreaTop" r="textAreaRight" b="textAreaBottom"/>
              <a:pathLst>
                <a:path w="585" h="227">
                  <a:moveTo>
                    <a:pt x="0" y="4"/>
                  </a:moveTo>
                  <a:cubicBezTo>
                    <a:pt x="278" y="226"/>
                    <a:pt x="584" y="1"/>
                    <a:pt x="584" y="1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400" bIns="144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9" name=""/>
            <p:cNvSpPr/>
            <p:nvPr/>
          </p:nvSpPr>
          <p:spPr>
            <a:xfrm>
              <a:off x="7158600" y="2488320"/>
              <a:ext cx="172800" cy="14760"/>
            </a:xfrm>
            <a:custGeom>
              <a:avLst/>
              <a:gdLst>
                <a:gd name="textAreaLeft" fmla="*/ 0 w 172800"/>
                <a:gd name="textAreaRight" fmla="*/ 174240 w 172800"/>
                <a:gd name="textAreaTop" fmla="*/ 0 h 14760"/>
                <a:gd name="textAreaBottom" fmla="*/ 16200 h 14760"/>
              </a:gdLst>
              <a:ahLst/>
              <a:rect l="textAreaLeft" t="textAreaTop" r="textAreaRight" b="textAreaBottom"/>
              <a:pathLst>
                <a:path w="585" h="131">
                  <a:moveTo>
                    <a:pt x="0" y="2"/>
                  </a:moveTo>
                  <a:cubicBezTo>
                    <a:pt x="277" y="130"/>
                    <a:pt x="584" y="0"/>
                    <a:pt x="584" y="0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920" bIns="79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90" name=""/>
            <p:cNvSpPr/>
            <p:nvPr/>
          </p:nvSpPr>
          <p:spPr>
            <a:xfrm>
              <a:off x="6453000" y="2262240"/>
              <a:ext cx="1604160" cy="13068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91" name=""/>
            <p:cNvSpPr/>
            <p:nvPr/>
          </p:nvSpPr>
          <p:spPr>
            <a:xfrm>
              <a:off x="6405120" y="2849040"/>
              <a:ext cx="1604160" cy="13068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92" name=""/>
            <p:cNvSpPr/>
            <p:nvPr/>
          </p:nvSpPr>
          <p:spPr>
            <a:xfrm>
              <a:off x="6285240" y="2526840"/>
              <a:ext cx="2007000" cy="163440"/>
            </a:xfrm>
            <a:prstGeom prst="line">
              <a:avLst/>
            </a:prstGeom>
            <a:ln w="144000">
              <a:solidFill>
                <a:srgbClr val="61616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893" name=""/>
            <p:cNvGrpSpPr/>
            <p:nvPr/>
          </p:nvGrpSpPr>
          <p:grpSpPr>
            <a:xfrm>
              <a:off x="7220880" y="2681280"/>
              <a:ext cx="546480" cy="242640"/>
              <a:chOff x="7220880" y="2681280"/>
              <a:chExt cx="546480" cy="242640"/>
            </a:xfrm>
          </p:grpSpPr>
          <p:sp>
            <p:nvSpPr>
              <p:cNvPr id="894" name=""/>
              <p:cNvSpPr/>
              <p:nvPr/>
            </p:nvSpPr>
            <p:spPr>
              <a:xfrm flipV="1">
                <a:off x="7746840" y="2718720"/>
                <a:ext cx="20520" cy="20520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102600" bIns="102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5" name=""/>
              <p:cNvSpPr/>
              <p:nvPr/>
            </p:nvSpPr>
            <p:spPr>
              <a:xfrm flipV="1">
                <a:off x="7220880" y="2681280"/>
                <a:ext cx="20160" cy="205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102600" bIns="102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6" name=""/>
              <p:cNvSpPr/>
              <p:nvPr/>
            </p:nvSpPr>
            <p:spPr>
              <a:xfrm flipV="1">
                <a:off x="7341840" y="2687400"/>
                <a:ext cx="20160" cy="20520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102600" bIns="102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7" name=""/>
              <p:cNvSpPr/>
              <p:nvPr/>
            </p:nvSpPr>
            <p:spPr>
              <a:xfrm flipV="1">
                <a:off x="7480440" y="2702520"/>
                <a:ext cx="20520" cy="20520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102600" bIns="102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8" name=""/>
              <p:cNvSpPr/>
              <p:nvPr/>
            </p:nvSpPr>
            <p:spPr>
              <a:xfrm flipV="1">
                <a:off x="7608240" y="2712600"/>
                <a:ext cx="20520" cy="205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102600" bIns="102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899" name=""/>
            <p:cNvGrpSpPr/>
            <p:nvPr/>
          </p:nvGrpSpPr>
          <p:grpSpPr>
            <a:xfrm>
              <a:off x="7256520" y="2356560"/>
              <a:ext cx="533520" cy="235080"/>
              <a:chOff x="7256520" y="2356560"/>
              <a:chExt cx="533520" cy="235080"/>
            </a:xfrm>
          </p:grpSpPr>
          <p:sp>
            <p:nvSpPr>
              <p:cNvPr id="900" name=""/>
              <p:cNvSpPr/>
              <p:nvPr/>
            </p:nvSpPr>
            <p:spPr>
              <a:xfrm flipH="1">
                <a:off x="7778160" y="2404080"/>
                <a:ext cx="11880" cy="187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3600" bIns="93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1" name=""/>
              <p:cNvSpPr/>
              <p:nvPr/>
            </p:nvSpPr>
            <p:spPr>
              <a:xfrm flipH="1">
                <a:off x="7256520" y="2356560"/>
                <a:ext cx="11880" cy="187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3600" bIns="93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2" name=""/>
              <p:cNvSpPr/>
              <p:nvPr/>
            </p:nvSpPr>
            <p:spPr>
              <a:xfrm flipH="1">
                <a:off x="7376400" y="2369880"/>
                <a:ext cx="11880" cy="187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3600" bIns="93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3" name=""/>
              <p:cNvSpPr/>
              <p:nvPr/>
            </p:nvSpPr>
            <p:spPr>
              <a:xfrm flipH="1">
                <a:off x="7514280" y="2377440"/>
                <a:ext cx="11880" cy="187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3600" bIns="93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4" name=""/>
              <p:cNvSpPr/>
              <p:nvPr/>
            </p:nvSpPr>
            <p:spPr>
              <a:xfrm flipH="1">
                <a:off x="7641720" y="2387880"/>
                <a:ext cx="11520" cy="18756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3600" bIns="9360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905" name=""/>
            <p:cNvSpPr/>
            <p:nvPr/>
          </p:nvSpPr>
          <p:spPr>
            <a:xfrm>
              <a:off x="6022800" y="1798920"/>
              <a:ext cx="2860560" cy="28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Misalignment of the electric field</a:t>
              </a:r>
              <a:endParaRPr b="0" lang="en-GB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6" name="PlaceHolder 3"/>
          <p:cNvSpPr>
            <a:spLocks noGrp="1"/>
          </p:cNvSpPr>
          <p:nvPr>
            <p:ph/>
          </p:nvPr>
        </p:nvSpPr>
        <p:spPr>
          <a:xfrm>
            <a:off x="1090440" y="939240"/>
            <a:ext cx="451440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The E field of an infinitely long coaxial cylinders is: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Shifting the field by </a:t>
            </a:r>
            <a:r>
              <a:rPr b="0" i="1" lang="de-CH" sz="1700" spc="-1" strike="noStrike">
                <a:solidFill>
                  <a:srgbClr val="000000"/>
                </a:solidFill>
                <a:latin typeface="Calibri"/>
              </a:rPr>
              <a:t>r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Calibri"/>
              </a:rPr>
              <a:t>0</a:t>
            </a:r>
            <a:r>
              <a:rPr b="0" i="1" lang="de-CH" sz="17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and rotating by </a:t>
            </a:r>
            <a:r>
              <a:rPr b="0" lang="de-CH" sz="1700" spc="-1" strike="noStrike">
                <a:solidFill>
                  <a:srgbClr val="000000"/>
                </a:solidFill>
                <a:latin typeface="Arial"/>
                <a:ea typeface="Arial"/>
              </a:rPr>
              <a:t>α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 gives: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Then average the new  field out 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over a circular orbit: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It can be shown (numerically for now) that: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7" name="" descr="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2801880" y="1207800"/>
            <a:ext cx="1253160" cy="635400"/>
          </a:xfrm>
          <a:prstGeom prst="rect">
            <a:avLst/>
          </a:prstGeom>
          <a:ln w="0">
            <a:noFill/>
          </a:ln>
        </p:spPr>
      </p:pic>
      <p:pic>
        <p:nvPicPr>
          <p:cNvPr id="908" name="" descr=""/>
          <p:cNvPicPr/>
          <p:nvPr/>
        </p:nvPicPr>
        <p:blipFill>
          <a:blip r:embed="rId5">
            <a:alphaModFix amt="50000"/>
          </a:blip>
          <a:stretch/>
        </p:blipFill>
        <p:spPr>
          <a:xfrm>
            <a:off x="1531080" y="2781360"/>
            <a:ext cx="3212280" cy="262080"/>
          </a:xfrm>
          <a:prstGeom prst="rect">
            <a:avLst/>
          </a:prstGeom>
          <a:ln w="0">
            <a:noFill/>
          </a:ln>
        </p:spPr>
      </p:pic>
      <p:pic>
        <p:nvPicPr>
          <p:cNvPr id="909" name="" descr=""/>
          <p:cNvPicPr/>
          <p:nvPr/>
        </p:nvPicPr>
        <p:blipFill>
          <a:blip r:embed="rId6">
            <a:alphaModFix amt="50000"/>
          </a:blip>
          <a:stretch/>
        </p:blipFill>
        <p:spPr>
          <a:xfrm>
            <a:off x="2035080" y="3719880"/>
            <a:ext cx="1990800" cy="552600"/>
          </a:xfrm>
          <a:prstGeom prst="rect">
            <a:avLst/>
          </a:prstGeom>
          <a:ln w="0">
            <a:noFill/>
          </a:ln>
        </p:spPr>
      </p:pic>
      <p:sp>
        <p:nvSpPr>
          <p:cNvPr id="910" name="PlaceHolder 4"/>
          <p:cNvSpPr>
            <a:spLocks noGrp="1"/>
          </p:cNvSpPr>
          <p:nvPr>
            <p:ph/>
          </p:nvPr>
        </p:nvSpPr>
        <p:spPr>
          <a:xfrm>
            <a:off x="5331600" y="3272760"/>
            <a:ext cx="3809880" cy="159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For a circular orbit the misalignment of the anode or cathode cannot introduce a net horizontal E-field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(that was not there before)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It also does not affect the ‘frozen spin’ condition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1" name="" descr=""/>
          <p:cNvPicPr/>
          <p:nvPr/>
        </p:nvPicPr>
        <p:blipFill>
          <a:blip r:embed="rId7">
            <a:alphaModFix amt="50000"/>
          </a:blip>
          <a:stretch/>
        </p:blipFill>
        <p:spPr>
          <a:xfrm>
            <a:off x="2092680" y="4631040"/>
            <a:ext cx="1820160" cy="377280"/>
          </a:xfrm>
          <a:prstGeom prst="rect">
            <a:avLst/>
          </a:prstGeom>
          <a:ln cap="rnd" w="18360">
            <a:solidFill>
              <a:srgbClr val="62c400"/>
            </a:solidFill>
            <a:prstDash val="dash"/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/>
          </p:nvPr>
        </p:nvSpPr>
        <p:spPr>
          <a:xfrm>
            <a:off x="1159920" y="944640"/>
            <a:ext cx="71571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The assumption for infinite coaxial cylinders holds if there are negligible fringe field in the region of interest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ANSYS Maxwell simulations show less than 0.1 ppm horizontal component in </a:t>
            </a:r>
            <a:r>
              <a:rPr b="0" lang="de-CH" sz="1700" spc="-1" strike="noStrike">
                <a:solidFill>
                  <a:srgbClr val="000000"/>
                </a:solidFill>
                <a:latin typeface="Arial"/>
                <a:ea typeface="Arial"/>
              </a:rPr>
              <a:t>±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20 cm region around ideal orbit</a:t>
            </a:r>
            <a:br>
              <a:rPr sz="1700"/>
            </a:br>
            <a:br>
              <a:rPr sz="1700"/>
            </a:br>
            <a:br>
              <a:rPr sz="1700"/>
            </a:b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Sources of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E</a:t>
            </a:r>
            <a:r>
              <a:rPr b="0" i="1" lang="en-US" sz="2400" spc="-1" strike="noStrike" baseline="-8000">
                <a:solidFill>
                  <a:srgbClr val="686868"/>
                </a:solidFill>
                <a:latin typeface="Georgia"/>
                <a:ea typeface="ヒラギノ角ゴ Pro W3"/>
              </a:rPr>
              <a:t>y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 field: fringe fields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sldNum" idx="22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538B0F53-A143-410C-A281-6BEC5F7DE2B9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5" name=""/>
          <p:cNvSpPr/>
          <p:nvPr/>
        </p:nvSpPr>
        <p:spPr>
          <a:xfrm>
            <a:off x="8003880" y="2139480"/>
            <a:ext cx="178200" cy="3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916" name=""/>
          <p:cNvGrpSpPr/>
          <p:nvPr/>
        </p:nvGrpSpPr>
        <p:grpSpPr>
          <a:xfrm>
            <a:off x="108000" y="1782360"/>
            <a:ext cx="8890200" cy="3225960"/>
            <a:chOff x="108000" y="1782360"/>
            <a:chExt cx="8890200" cy="3225960"/>
          </a:xfrm>
        </p:grpSpPr>
        <p:pic>
          <p:nvPicPr>
            <p:cNvPr id="917" name="" descr=""/>
            <p:cNvPicPr/>
            <p:nvPr/>
          </p:nvPicPr>
          <p:blipFill>
            <a:blip r:embed="rId1">
              <a:alphaModFix amt="50000"/>
            </a:blip>
            <a:srcRect l="0" t="0" r="2714" b="15593"/>
            <a:stretch/>
          </p:blipFill>
          <p:spPr>
            <a:xfrm>
              <a:off x="117000" y="2258640"/>
              <a:ext cx="8881200" cy="2283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8" name=""/>
            <p:cNvSpPr/>
            <p:nvPr/>
          </p:nvSpPr>
          <p:spPr>
            <a:xfrm>
              <a:off x="945720" y="4653360"/>
              <a:ext cx="3831120" cy="31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lang="en-GB" sz="18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lang="en-GB" sz="18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, V/m  </a:t>
              </a:r>
              <a:r>
                <a:rPr b="0" lang="en-GB" sz="12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(horizontal E-field component, logscale)</a:t>
              </a:r>
              <a:endParaRPr b="0" lang="en-GB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19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>
              <a:off x="108000" y="1782360"/>
              <a:ext cx="862920" cy="322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0" name=""/>
          <p:cNvSpPr/>
          <p:nvPr/>
        </p:nvSpPr>
        <p:spPr>
          <a:xfrm>
            <a:off x="1917000" y="3312720"/>
            <a:ext cx="505800" cy="29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0000"/>
                </a:solidFill>
                <a:latin typeface="Arial"/>
                <a:ea typeface="DejaVu Sans"/>
              </a:rPr>
              <a:t>-HV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1" name=""/>
          <p:cNvSpPr/>
          <p:nvPr/>
        </p:nvSpPr>
        <p:spPr>
          <a:xfrm flipV="1">
            <a:off x="2373840" y="3238560"/>
            <a:ext cx="650160" cy="2343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22" name=""/>
          <p:cNvSpPr/>
          <p:nvPr/>
        </p:nvSpPr>
        <p:spPr>
          <a:xfrm>
            <a:off x="1986120" y="2850840"/>
            <a:ext cx="600480" cy="29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0000"/>
                </a:solidFill>
                <a:latin typeface="Arial"/>
                <a:ea typeface="DejaVu Sans"/>
              </a:rPr>
              <a:t>GND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"/>
          <p:cNvSpPr/>
          <p:nvPr/>
        </p:nvSpPr>
        <p:spPr>
          <a:xfrm>
            <a:off x="2519280" y="3019320"/>
            <a:ext cx="743040" cy="334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6560" bIns="1656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/>
          </p:nvPr>
        </p:nvSpPr>
        <p:spPr>
          <a:xfrm>
            <a:off x="1159920" y="944640"/>
            <a:ext cx="71571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Tapered cone shaped electrodes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Smoothness of the electrodes close to the muon orbit (few centimeters)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Generally sub-micrometer surface smoothness is possible with common machining and polishing techniques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Arial"/>
              </a:rPr>
              <a:t>Cylindricity in the order of 50 nm is measurable even on large samples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"/>
          <p:cNvSpPr/>
          <p:nvPr/>
        </p:nvSpPr>
        <p:spPr>
          <a:xfrm flipV="1">
            <a:off x="2274120" y="267660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Sources of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E</a:t>
            </a:r>
            <a:r>
              <a:rPr b="0" i="1" lang="en-US" sz="2400" spc="-1" strike="noStrike" baseline="-8000">
                <a:solidFill>
                  <a:srgbClr val="686868"/>
                </a:solidFill>
                <a:latin typeface="Georgia"/>
                <a:ea typeface="ヒラギノ角ゴ Pro W3"/>
              </a:rPr>
              <a:t>y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 field: electrode non-uniformity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sldNum" idx="23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E9C3EE33-D2DF-45BE-B267-2FB36F19BD7B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8" name=""/>
          <p:cNvSpPr/>
          <p:nvPr/>
        </p:nvSpPr>
        <p:spPr>
          <a:xfrm>
            <a:off x="8003880" y="2139480"/>
            <a:ext cx="178200" cy="3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929" name=""/>
          <p:cNvGrpSpPr/>
          <p:nvPr/>
        </p:nvGrpSpPr>
        <p:grpSpPr>
          <a:xfrm>
            <a:off x="4592160" y="911520"/>
            <a:ext cx="4025880" cy="1306440"/>
            <a:chOff x="4592160" y="911520"/>
            <a:chExt cx="4025880" cy="1306440"/>
          </a:xfrm>
        </p:grpSpPr>
        <p:pic>
          <p:nvPicPr>
            <p:cNvPr id="930" name="" descr=""/>
            <p:cNvPicPr/>
            <p:nvPr/>
          </p:nvPicPr>
          <p:blipFill>
            <a:blip r:embed="rId1">
              <a:alphaModFix amt="50000"/>
            </a:blip>
            <a:stretch/>
          </p:blipFill>
          <p:spPr>
            <a:xfrm>
              <a:off x="4592160" y="911520"/>
              <a:ext cx="2235600" cy="645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1" name=""/>
            <p:cNvSpPr/>
            <p:nvPr/>
          </p:nvSpPr>
          <p:spPr>
            <a:xfrm rot="5400000">
              <a:off x="6191280" y="-191160"/>
              <a:ext cx="819720" cy="3998880"/>
            </a:xfrm>
            <a:custGeom>
              <a:avLst/>
              <a:gdLst>
                <a:gd name="textAreaLeft" fmla="*/ 0 w 819720"/>
                <a:gd name="textAreaRight" fmla="*/ 821160 w 819720"/>
                <a:gd name="textAreaTop" fmla="*/ 0 h 3998880"/>
                <a:gd name="textAreaBottom" fmla="*/ 4000320 h 39988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162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5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anode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" name=""/>
            <p:cNvSpPr/>
            <p:nvPr/>
          </p:nvSpPr>
          <p:spPr>
            <a:xfrm>
              <a:off x="4605120" y="1615680"/>
              <a:ext cx="4012920" cy="360"/>
            </a:xfrm>
            <a:prstGeom prst="line">
              <a:avLst/>
            </a:prstGeom>
            <a:ln w="0">
              <a:solidFill>
                <a:srgbClr val="ff3838"/>
              </a:solidFill>
              <a:prstDash val="dash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33" name=""/>
            <p:cNvSpPr/>
            <p:nvPr/>
          </p:nvSpPr>
          <p:spPr>
            <a:xfrm>
              <a:off x="6375240" y="1666800"/>
              <a:ext cx="810720" cy="34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anode</a:t>
              </a:r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4" name=""/>
          <p:cNvSpPr/>
          <p:nvPr/>
        </p:nvSpPr>
        <p:spPr>
          <a:xfrm>
            <a:off x="1006920" y="2944800"/>
            <a:ext cx="7678800" cy="908280"/>
          </a:xfrm>
          <a:custGeom>
            <a:avLst/>
            <a:gdLst>
              <a:gd name="textAreaLeft" fmla="*/ 0 w 7678800"/>
              <a:gd name="textAreaRight" fmla="*/ 7680240 w 7678800"/>
              <a:gd name="textAreaTop" fmla="*/ 0 h 908280"/>
              <a:gd name="textAreaBottom" fmla="*/ 909720 h 908280"/>
            </a:gdLst>
            <a:ahLst/>
            <a:rect l="textAreaLeft" t="textAreaTop" r="textAreaRight" b="textAreaBottom"/>
            <a:pathLst>
              <a:path fill="none" w="21337" h="2530">
                <a:moveTo>
                  <a:pt x="0" y="22"/>
                </a:moveTo>
                <a:cubicBezTo>
                  <a:pt x="1436" y="-262"/>
                  <a:pt x="13229" y="2327"/>
                  <a:pt x="13210" y="2308"/>
                </a:cubicBezTo>
                <a:cubicBezTo>
                  <a:pt x="13191" y="2289"/>
                  <a:pt x="16593" y="2743"/>
                  <a:pt x="17747" y="2403"/>
                </a:cubicBezTo>
                <a:cubicBezTo>
                  <a:pt x="18899" y="2063"/>
                  <a:pt x="21337" y="1212"/>
                  <a:pt x="21337" y="1212"/>
                </a:cubicBezTo>
                <a:lnTo>
                  <a:pt x="21298" y="1231"/>
                </a:lnTo>
                <a:lnTo>
                  <a:pt x="21299" y="1175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5" name=""/>
          <p:cNvSpPr/>
          <p:nvPr/>
        </p:nvSpPr>
        <p:spPr>
          <a:xfrm>
            <a:off x="946080" y="3857400"/>
            <a:ext cx="6973560" cy="360"/>
          </a:xfrm>
          <a:prstGeom prst="line">
            <a:avLst/>
          </a:prstGeom>
          <a:ln w="0">
            <a:solidFill>
              <a:srgbClr val="f44336"/>
            </a:solidFill>
            <a:custDash>
              <a:ds d="197000" sp="197000"/>
            </a:custDash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6" name=""/>
          <p:cNvSpPr/>
          <p:nvPr/>
        </p:nvSpPr>
        <p:spPr>
          <a:xfrm>
            <a:off x="3299760" y="2612520"/>
            <a:ext cx="1018080" cy="2909160"/>
          </a:xfrm>
          <a:prstGeom prst="arc">
            <a:avLst>
              <a:gd name="adj1" fmla="val 11285007"/>
              <a:gd name="adj2" fmla="val 18430264"/>
            </a:avLst>
          </a:prstGeom>
          <a:noFill/>
          <a:ln w="36000">
            <a:solidFill>
              <a:srgbClr val="f443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7" name=""/>
          <p:cNvSpPr/>
          <p:nvPr/>
        </p:nvSpPr>
        <p:spPr>
          <a:xfrm flipV="1">
            <a:off x="1530720" y="255132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8" name=""/>
          <p:cNvSpPr/>
          <p:nvPr/>
        </p:nvSpPr>
        <p:spPr>
          <a:xfrm flipV="1">
            <a:off x="1778760" y="258552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9" name=""/>
          <p:cNvSpPr/>
          <p:nvPr/>
        </p:nvSpPr>
        <p:spPr>
          <a:xfrm flipV="1">
            <a:off x="2044440" y="262656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0" name=""/>
          <p:cNvSpPr/>
          <p:nvPr/>
        </p:nvSpPr>
        <p:spPr>
          <a:xfrm flipV="1">
            <a:off x="3242160" y="283320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1" name=""/>
          <p:cNvSpPr/>
          <p:nvPr/>
        </p:nvSpPr>
        <p:spPr>
          <a:xfrm flipV="1">
            <a:off x="2498760" y="270792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2" name=""/>
          <p:cNvSpPr/>
          <p:nvPr/>
        </p:nvSpPr>
        <p:spPr>
          <a:xfrm flipV="1">
            <a:off x="2746800" y="274212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3" name=""/>
          <p:cNvSpPr/>
          <p:nvPr/>
        </p:nvSpPr>
        <p:spPr>
          <a:xfrm flipV="1">
            <a:off x="3012480" y="2783160"/>
            <a:ext cx="88560" cy="421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4" name=""/>
          <p:cNvSpPr/>
          <p:nvPr/>
        </p:nvSpPr>
        <p:spPr>
          <a:xfrm flipV="1">
            <a:off x="4204440" y="301248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5" name=""/>
          <p:cNvSpPr/>
          <p:nvPr/>
        </p:nvSpPr>
        <p:spPr>
          <a:xfrm flipV="1">
            <a:off x="3456360" y="288144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6" name=""/>
          <p:cNvSpPr/>
          <p:nvPr/>
        </p:nvSpPr>
        <p:spPr>
          <a:xfrm flipV="1">
            <a:off x="3705840" y="291708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7" name=""/>
          <p:cNvSpPr/>
          <p:nvPr/>
        </p:nvSpPr>
        <p:spPr>
          <a:xfrm flipV="1">
            <a:off x="3973320" y="296028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8" name=""/>
          <p:cNvSpPr/>
          <p:nvPr/>
        </p:nvSpPr>
        <p:spPr>
          <a:xfrm flipV="1">
            <a:off x="5187240" y="319860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9" name=""/>
          <p:cNvSpPr/>
          <p:nvPr/>
        </p:nvSpPr>
        <p:spPr>
          <a:xfrm flipV="1">
            <a:off x="4439160" y="306756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50" name=""/>
          <p:cNvSpPr/>
          <p:nvPr/>
        </p:nvSpPr>
        <p:spPr>
          <a:xfrm flipV="1">
            <a:off x="4688640" y="310320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51" name=""/>
          <p:cNvSpPr/>
          <p:nvPr/>
        </p:nvSpPr>
        <p:spPr>
          <a:xfrm flipV="1">
            <a:off x="4956120" y="3146400"/>
            <a:ext cx="88920" cy="441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180000" bIns="180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52" name=""/>
          <p:cNvSpPr/>
          <p:nvPr/>
        </p:nvSpPr>
        <p:spPr>
          <a:xfrm rot="20311200">
            <a:off x="7237440" y="3340440"/>
            <a:ext cx="1310400" cy="2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anode surface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576180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condition to assume ideal uniformity is such that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Callibri"/>
                <a:ea typeface="Arial"/>
              </a:rPr>
              <a:t>y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is kept below the 0.5 ppm from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Callibri"/>
                <a:ea typeface="Arial"/>
              </a:rPr>
              <a:t>f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 target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If the radius of the anode or cathode is larger on one side than on the other then there will be a field component in the vertical direction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Using a small angle approximation: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radius of the anode or cathode should not change with more than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Δ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Reem Kufi"/>
              </a:rPr>
              <a:t>R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=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150 nm (precursor) and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Δ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Reem Kufi"/>
              </a:rPr>
              <a:t>R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=30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0 nm (final) along its length (L ~ 50 cm)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Requirements for electrode uniformity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5" name="PlaceHolder 3"/>
          <p:cNvSpPr>
            <a:spLocks noGrp="1"/>
          </p:cNvSpPr>
          <p:nvPr>
            <p:ph type="sldNum" idx="24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E5E3EE2-E087-4E9C-8AC8-E057EE9D27B3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56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1977840" y="2851200"/>
            <a:ext cx="1867320" cy="53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795920" y="1818360"/>
            <a:ext cx="1071000" cy="541800"/>
          </a:xfrm>
          <a:prstGeom prst="rect">
            <a:avLst/>
          </a:prstGeom>
          <a:ln w="0">
            <a:noFill/>
          </a:ln>
        </p:spPr>
      </p:pic>
      <p:sp>
        <p:nvSpPr>
          <p:cNvPr id="958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576180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Another source of a net vertical field would be a small protrusion on the surface of the electrode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E-field of a cylinder with radius R and surface charge density </a:t>
            </a:r>
            <a:r>
              <a:rPr b="0" lang="de-CH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σ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 at a distance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r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is: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The E-field from a small protrusion with area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A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Courier New"/>
              </a:rPr>
              <a:t> at a distance </a:t>
            </a:r>
            <a:r>
              <a:rPr b="0" lang="de-CH" sz="1700" spc="-1" strike="noStrike">
                <a:solidFill>
                  <a:srgbClr val="000000"/>
                </a:solidFill>
                <a:latin typeface="Reem Kufi"/>
                <a:ea typeface="Reem Kufi"/>
              </a:rPr>
              <a:t>Δ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libri"/>
                <a:ea typeface="Reem Kufi"/>
              </a:rPr>
              <a:t>z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 from the storage ring can be calculated from Coulomb’s law: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Thus the maximum allowed area for a protrusion is: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Assuming a spherical cap like protrusion at 2 cm from the storage ring – maximum allowed height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h = 40 </a:t>
            </a:r>
            <a:r>
              <a:rPr b="0" i="1" lang="de-CH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µ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m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Reem Kufi"/>
              </a:rPr>
              <a:t> 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Requirements for electrode uniformity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sldNum" idx="25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1AB1FD2B-BC30-43B8-92E8-DD918B75EE3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61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3470040" y="2856600"/>
            <a:ext cx="1479600" cy="493560"/>
          </a:xfrm>
          <a:prstGeom prst="rect">
            <a:avLst/>
          </a:prstGeom>
          <a:ln w="0">
            <a:noFill/>
          </a:ln>
        </p:spPr>
      </p:pic>
      <p:pic>
        <p:nvPicPr>
          <p:cNvPr id="962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6543720" y="3083760"/>
            <a:ext cx="1527840" cy="71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40539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Non-zero average </a:t>
            </a:r>
            <a:r>
              <a:rPr b="0" i="1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Calibri"/>
                <a:ea typeface="Calibri"/>
              </a:rPr>
              <a:t>z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 field if there is electric current flowing through the area enclosed by the muon orbit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Write net current!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From Biot-Savart’s law we can give a limit on the systematics due to such current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Assuming non-insulated wire at the center of the orbit: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Precursor: I &lt; 250 mA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Final experiment: I &lt; 40 mA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Limit on the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B-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field parallel to the momentum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sldNum" idx="26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08C88E8-683B-485D-AF6B-A536612776DD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966" name=""/>
          <p:cNvGrpSpPr/>
          <p:nvPr/>
        </p:nvGrpSpPr>
        <p:grpSpPr>
          <a:xfrm>
            <a:off x="6010920" y="1464840"/>
            <a:ext cx="2644560" cy="2966760"/>
            <a:chOff x="6010920" y="1464840"/>
            <a:chExt cx="2644560" cy="2966760"/>
          </a:xfrm>
        </p:grpSpPr>
        <p:sp>
          <p:nvSpPr>
            <p:cNvPr id="967" name=""/>
            <p:cNvSpPr/>
            <p:nvPr/>
          </p:nvSpPr>
          <p:spPr>
            <a:xfrm>
              <a:off x="6924960" y="2437920"/>
              <a:ext cx="557280" cy="96372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68" name=""/>
            <p:cNvSpPr/>
            <p:nvPr/>
          </p:nvSpPr>
          <p:spPr>
            <a:xfrm flipH="1" flipV="1">
              <a:off x="6010920" y="2866320"/>
              <a:ext cx="1208880" cy="20520"/>
            </a:xfrm>
            <a:prstGeom prst="line">
              <a:avLst/>
            </a:prstGeom>
            <a:ln w="18360">
              <a:solidFill>
                <a:srgbClr val="e6e90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0080" bIns="1008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69" name=""/>
            <p:cNvSpPr/>
            <p:nvPr/>
          </p:nvSpPr>
          <p:spPr>
            <a:xfrm>
              <a:off x="6834960" y="2283840"/>
              <a:ext cx="734400" cy="126864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0" name=""/>
            <p:cNvSpPr/>
            <p:nvPr/>
          </p:nvSpPr>
          <p:spPr>
            <a:xfrm>
              <a:off x="6735240" y="2123280"/>
              <a:ext cx="915120" cy="157968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1" name=""/>
            <p:cNvSpPr/>
            <p:nvPr/>
          </p:nvSpPr>
          <p:spPr>
            <a:xfrm>
              <a:off x="6651720" y="1972440"/>
              <a:ext cx="1081440" cy="1865880"/>
            </a:xfrm>
            <a:prstGeom prst="ellipse">
              <a:avLst/>
            </a:prstGeom>
            <a:solidFill>
              <a:srgbClr val="729fcf">
                <a:alpha val="50000"/>
              </a:srgbClr>
            </a:solidFill>
            <a:ln w="0">
              <a:solidFill>
                <a:srgbClr val="ff6d6d"/>
              </a:solidFill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2" name=""/>
            <p:cNvSpPr/>
            <p:nvPr/>
          </p:nvSpPr>
          <p:spPr>
            <a:xfrm>
              <a:off x="7216200" y="2886480"/>
              <a:ext cx="1439280" cy="28440"/>
            </a:xfrm>
            <a:prstGeom prst="line">
              <a:avLst/>
            </a:prstGeom>
            <a:ln w="18360">
              <a:solidFill>
                <a:srgbClr val="e6e905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040" bIns="1404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3" name=""/>
            <p:cNvSpPr/>
            <p:nvPr/>
          </p:nvSpPr>
          <p:spPr>
            <a:xfrm>
              <a:off x="8293320" y="2914560"/>
              <a:ext cx="252720" cy="27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I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" name=""/>
            <p:cNvSpPr/>
            <p:nvPr/>
          </p:nvSpPr>
          <p:spPr>
            <a:xfrm rot="1565400">
              <a:off x="6642360" y="2442960"/>
              <a:ext cx="975240" cy="1869480"/>
            </a:xfrm>
            <a:prstGeom prst="arc">
              <a:avLst>
                <a:gd name="adj1" fmla="val 18387363"/>
                <a:gd name="adj2" fmla="val 20403547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5" name=""/>
            <p:cNvSpPr/>
            <p:nvPr/>
          </p:nvSpPr>
          <p:spPr>
            <a:xfrm>
              <a:off x="6648480" y="1996920"/>
              <a:ext cx="975240" cy="1869480"/>
            </a:xfrm>
            <a:prstGeom prst="arc">
              <a:avLst>
                <a:gd name="adj1" fmla="val 11995401"/>
                <a:gd name="adj2" fmla="val 14012637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6" name=""/>
            <p:cNvSpPr/>
            <p:nvPr/>
          </p:nvSpPr>
          <p:spPr>
            <a:xfrm>
              <a:off x="6610680" y="2400120"/>
              <a:ext cx="318240" cy="27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B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7" name=""/>
            <p:cNvSpPr/>
            <p:nvPr/>
          </p:nvSpPr>
          <p:spPr>
            <a:xfrm>
              <a:off x="6566400" y="1812960"/>
              <a:ext cx="1260720" cy="2174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ash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8" name=""/>
            <p:cNvSpPr/>
            <p:nvPr/>
          </p:nvSpPr>
          <p:spPr>
            <a:xfrm rot="1746600">
              <a:off x="6948360" y="2633040"/>
              <a:ext cx="584280" cy="1207440"/>
            </a:xfrm>
            <a:prstGeom prst="arc">
              <a:avLst>
                <a:gd name="adj1" fmla="val 18266936"/>
                <a:gd name="adj2" fmla="val 20319474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9" name=""/>
            <p:cNvSpPr/>
            <p:nvPr/>
          </p:nvSpPr>
          <p:spPr>
            <a:xfrm rot="1720800">
              <a:off x="7012080" y="2714400"/>
              <a:ext cx="464760" cy="951120"/>
            </a:xfrm>
            <a:prstGeom prst="arc">
              <a:avLst>
                <a:gd name="adj1" fmla="val 18283485"/>
                <a:gd name="adj2" fmla="val 20331433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0" name=""/>
            <p:cNvSpPr/>
            <p:nvPr/>
          </p:nvSpPr>
          <p:spPr>
            <a:xfrm rot="1505400">
              <a:off x="7026120" y="2784960"/>
              <a:ext cx="410760" cy="766800"/>
            </a:xfrm>
            <a:prstGeom prst="arc">
              <a:avLst>
                <a:gd name="adj1" fmla="val 18433744"/>
                <a:gd name="adj2" fmla="val 20434203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4880" bIns="748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1" name=""/>
            <p:cNvSpPr/>
            <p:nvPr/>
          </p:nvSpPr>
          <p:spPr>
            <a:xfrm>
              <a:off x="6967800" y="1837080"/>
              <a:ext cx="61200" cy="61200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1600" bIns="216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2" name=""/>
            <p:cNvSpPr/>
            <p:nvPr/>
          </p:nvSpPr>
          <p:spPr>
            <a:xfrm flipV="1">
              <a:off x="7022880" y="1697400"/>
              <a:ext cx="326160" cy="15264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3" name=""/>
            <p:cNvSpPr/>
            <p:nvPr/>
          </p:nvSpPr>
          <p:spPr>
            <a:xfrm>
              <a:off x="7149960" y="1464840"/>
              <a:ext cx="263520" cy="258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2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</a:t>
              </a:r>
              <a:endParaRPr b="0" lang="en-GB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984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6203880" y="750960"/>
            <a:ext cx="2065680" cy="64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74991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Limit on the kicker field decay time 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with relation to the injection angle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Assumptions: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half-sine kicker field intensity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end of the kick is considered to be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at the 10% from maximum livel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exponential decay of the ringing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signal with time constant 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τ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the limit is such that the influence </a:t>
            </a:r>
            <a:br>
              <a:rPr sz="1700"/>
            </a:b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of the residual field is less than a given d</a:t>
            </a:r>
            <a:r>
              <a:rPr b="0" lang="de-CH" sz="1700" spc="-1" strike="noStrike" baseline="-800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 at ~400 ns time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de-CH" sz="1400" spc="-1" strike="noStrike">
                <a:solidFill>
                  <a:srgbClr val="000000"/>
                </a:solidFill>
                <a:latin typeface="Calibri"/>
                <a:ea typeface="Calibri"/>
              </a:rPr>
              <a:t>Note: the constraint is lower for later times and stronger for earlier times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6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5720400" y="1589400"/>
            <a:ext cx="3402360" cy="2487600"/>
          </a:xfrm>
          <a:prstGeom prst="rect">
            <a:avLst/>
          </a:prstGeom>
          <a:ln w="0">
            <a:noFill/>
          </a:ln>
        </p:spPr>
      </p:pic>
      <p:sp>
        <p:nvSpPr>
          <p:cNvPr id="987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Limit on the radial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B-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3"/>
          <p:cNvSpPr>
            <a:spLocks noGrp="1"/>
          </p:cNvSpPr>
          <p:nvPr>
            <p:ph type="sldNum" idx="27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0097740-CCDB-43F5-B400-27F7E28B5868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89" name="" descr=""/>
          <p:cNvPicPr/>
          <p:nvPr/>
        </p:nvPicPr>
        <p:blipFill>
          <a:blip r:embed="rId2">
            <a:alphaModFix amt="50000"/>
          </a:blip>
          <a:srcRect l="0" t="0" r="0" b="44644"/>
          <a:stretch/>
        </p:blipFill>
        <p:spPr>
          <a:xfrm>
            <a:off x="5814360" y="380520"/>
            <a:ext cx="2939040" cy="1257840"/>
          </a:xfrm>
          <a:prstGeom prst="rect">
            <a:avLst/>
          </a:prstGeom>
          <a:ln w="0">
            <a:noFill/>
          </a:ln>
        </p:spPr>
      </p:pic>
      <p:grpSp>
        <p:nvGrpSpPr>
          <p:cNvPr id="990" name=""/>
          <p:cNvGrpSpPr/>
          <p:nvPr/>
        </p:nvGrpSpPr>
        <p:grpSpPr>
          <a:xfrm>
            <a:off x="7831800" y="417600"/>
            <a:ext cx="738000" cy="997200"/>
            <a:chOff x="7831800" y="417600"/>
            <a:chExt cx="738000" cy="997200"/>
          </a:xfrm>
        </p:grpSpPr>
        <p:sp>
          <p:nvSpPr>
            <p:cNvPr id="991" name=""/>
            <p:cNvSpPr/>
            <p:nvPr/>
          </p:nvSpPr>
          <p:spPr>
            <a:xfrm>
              <a:off x="7979400" y="598320"/>
              <a:ext cx="213840" cy="816120"/>
            </a:xfrm>
            <a:prstGeom prst="ellipse">
              <a:avLst/>
            </a:prstGeom>
            <a:noFill/>
            <a:ln w="36720">
              <a:solidFill>
                <a:srgbClr val="b4780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2" name=""/>
            <p:cNvSpPr/>
            <p:nvPr/>
          </p:nvSpPr>
          <p:spPr>
            <a:xfrm>
              <a:off x="8242560" y="598680"/>
              <a:ext cx="213840" cy="816120"/>
            </a:xfrm>
            <a:prstGeom prst="ellipse">
              <a:avLst/>
            </a:prstGeom>
            <a:noFill/>
            <a:ln w="36720">
              <a:solidFill>
                <a:srgbClr val="b4780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3" name=""/>
            <p:cNvSpPr/>
            <p:nvPr/>
          </p:nvSpPr>
          <p:spPr>
            <a:xfrm flipH="1">
              <a:off x="7859880" y="604440"/>
              <a:ext cx="232560" cy="58680"/>
            </a:xfrm>
            <a:prstGeom prst="line">
              <a:avLst/>
            </a:prstGeom>
            <a:ln w="18360">
              <a:solidFill>
                <a:srgbClr val="ff5429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9160" bIns="2916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4" name=""/>
            <p:cNvSpPr/>
            <p:nvPr/>
          </p:nvSpPr>
          <p:spPr>
            <a:xfrm>
              <a:off x="8270280" y="417600"/>
              <a:ext cx="298440" cy="19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+I</a:t>
              </a:r>
              <a:endParaRPr b="0" lang="en-GB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5" name=""/>
            <p:cNvSpPr/>
            <p:nvPr/>
          </p:nvSpPr>
          <p:spPr>
            <a:xfrm flipV="1">
              <a:off x="8351640" y="550080"/>
              <a:ext cx="218160" cy="54000"/>
            </a:xfrm>
            <a:prstGeom prst="line">
              <a:avLst/>
            </a:prstGeom>
            <a:ln w="18360">
              <a:solidFill>
                <a:srgbClr val="ff5429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7000" bIns="27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6" name=""/>
            <p:cNvSpPr/>
            <p:nvPr/>
          </p:nvSpPr>
          <p:spPr>
            <a:xfrm>
              <a:off x="7831800" y="459360"/>
              <a:ext cx="252720" cy="19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-I</a:t>
              </a:r>
              <a:endParaRPr b="0" lang="en-GB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42267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Simulated short current pulse for the two anti-Helmholtz coils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The solid black line shows the limiting decay time for an exponentially decaying pulse that goes below the limit at 400 ns (overshoot or undershoot)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Calibri"/>
              </a:rPr>
              <a:t>The influence of the simulated kicker field to the observed spin precession is negligible after 200 ns 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Limit on the radial </a:t>
            </a:r>
            <a:r>
              <a:rPr b="0" i="1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B-</a:t>
            </a: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3"/>
          <p:cNvSpPr>
            <a:spLocks noGrp="1"/>
          </p:cNvSpPr>
          <p:nvPr>
            <p:ph type="sldNum" idx="28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8D790FA-4DF6-4AC0-97F8-1E84645FAB7B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000" name=""/>
          <p:cNvGrpSpPr/>
          <p:nvPr/>
        </p:nvGrpSpPr>
        <p:grpSpPr>
          <a:xfrm>
            <a:off x="5390280" y="832320"/>
            <a:ext cx="3610080" cy="1168200"/>
            <a:chOff x="5390280" y="832320"/>
            <a:chExt cx="3610080" cy="1168200"/>
          </a:xfrm>
        </p:grpSpPr>
        <p:pic>
          <p:nvPicPr>
            <p:cNvPr id="1001" name="" descr=""/>
            <p:cNvPicPr/>
            <p:nvPr/>
          </p:nvPicPr>
          <p:blipFill>
            <a:blip r:embed="rId1">
              <a:alphaModFix amt="50000"/>
            </a:blip>
            <a:stretch/>
          </p:blipFill>
          <p:spPr>
            <a:xfrm>
              <a:off x="5390280" y="832320"/>
              <a:ext cx="3610080" cy="116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2" name=""/>
            <p:cNvSpPr/>
            <p:nvPr/>
          </p:nvSpPr>
          <p:spPr>
            <a:xfrm>
              <a:off x="8640720" y="1443960"/>
              <a:ext cx="312480" cy="261000"/>
            </a:xfrm>
            <a:prstGeom prst="ellipse">
              <a:avLst/>
            </a:prstGeom>
            <a:noFill/>
            <a:ln w="18360">
              <a:solidFill>
                <a:srgbClr val="ff4000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03" name=""/>
            <p:cNvSpPr/>
            <p:nvPr/>
          </p:nvSpPr>
          <p:spPr>
            <a:xfrm>
              <a:off x="8278560" y="1194840"/>
              <a:ext cx="312480" cy="261000"/>
            </a:xfrm>
            <a:prstGeom prst="ellipse">
              <a:avLst/>
            </a:prstGeom>
            <a:noFill/>
            <a:ln w="18360">
              <a:solidFill>
                <a:srgbClr val="ff4000"/>
              </a:solidFill>
              <a:prstDash val="sys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1004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5395320" y="2064960"/>
            <a:ext cx="3433680" cy="255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452088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A non-zero average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Callibri"/>
                <a:ea typeface="Arial"/>
              </a:rPr>
              <a:t>y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 field can be generated if the orbit of the muons is eliptical and at the same time it is not perpendicular to the axis of the anode.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average field will be zero if the center of the orbit lies on the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x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 axis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it is positive if it lies on the </a:t>
            </a:r>
            <a:r>
              <a:rPr b="0" i="1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z </a:t>
            </a: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axis above zero and negative if below zero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In the general case the orbit will be eccentric due to the inward radial Lorentz force from the freeze field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Non-circular muon orbit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sldNum" idx="29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C611AAA3-8532-4E76-B7D0-239E2D3367A0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008" name=""/>
          <p:cNvGrpSpPr/>
          <p:nvPr/>
        </p:nvGrpSpPr>
        <p:grpSpPr>
          <a:xfrm>
            <a:off x="5762520" y="932040"/>
            <a:ext cx="3267000" cy="2990520"/>
            <a:chOff x="5762520" y="932040"/>
            <a:chExt cx="3267000" cy="2990520"/>
          </a:xfrm>
        </p:grpSpPr>
        <p:sp>
          <p:nvSpPr>
            <p:cNvPr id="1009" name=""/>
            <p:cNvSpPr/>
            <p:nvPr/>
          </p:nvSpPr>
          <p:spPr>
            <a:xfrm flipV="1">
              <a:off x="6071040" y="2291400"/>
              <a:ext cx="1962000" cy="70488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0" name=""/>
            <p:cNvSpPr/>
            <p:nvPr/>
          </p:nvSpPr>
          <p:spPr>
            <a:xfrm>
              <a:off x="5843880" y="190728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1" name=""/>
            <p:cNvSpPr/>
            <p:nvPr/>
          </p:nvSpPr>
          <p:spPr>
            <a:xfrm>
              <a:off x="5762520" y="2596320"/>
              <a:ext cx="3101400" cy="36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2" name=""/>
            <p:cNvSpPr/>
            <p:nvPr/>
          </p:nvSpPr>
          <p:spPr>
            <a:xfrm flipV="1">
              <a:off x="7164720" y="984960"/>
              <a:ext cx="360" cy="286848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0" bIns="180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3" name=""/>
            <p:cNvSpPr/>
            <p:nvPr/>
          </p:nvSpPr>
          <p:spPr>
            <a:xfrm>
              <a:off x="6628680" y="191520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4" name=""/>
            <p:cNvSpPr/>
            <p:nvPr/>
          </p:nvSpPr>
          <p:spPr>
            <a:xfrm>
              <a:off x="6202440" y="154548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b71c1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5" name=""/>
            <p:cNvSpPr/>
            <p:nvPr/>
          </p:nvSpPr>
          <p:spPr>
            <a:xfrm>
              <a:off x="6202800" y="221220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88e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6" name=""/>
            <p:cNvSpPr/>
            <p:nvPr/>
          </p:nvSpPr>
          <p:spPr>
            <a:xfrm>
              <a:off x="8700120" y="26114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x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7" name=""/>
            <p:cNvSpPr/>
            <p:nvPr/>
          </p:nvSpPr>
          <p:spPr>
            <a:xfrm>
              <a:off x="7923960" y="22154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8" name=""/>
            <p:cNvSpPr/>
            <p:nvPr/>
          </p:nvSpPr>
          <p:spPr>
            <a:xfrm>
              <a:off x="7223040" y="9320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z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9" name=""/>
            <p:cNvSpPr/>
            <p:nvPr/>
          </p:nvSpPr>
          <p:spPr>
            <a:xfrm flipV="1">
              <a:off x="5968440" y="1630080"/>
              <a:ext cx="2519640" cy="1843560"/>
            </a:xfrm>
            <a:prstGeom prst="line">
              <a:avLst/>
            </a:prstGeom>
            <a:ln w="468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20" name=""/>
            <p:cNvSpPr/>
            <p:nvPr/>
          </p:nvSpPr>
          <p:spPr>
            <a:xfrm>
              <a:off x="8298000" y="1397520"/>
              <a:ext cx="7315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Anode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1" name=""/>
            <p:cNvSpPr/>
            <p:nvPr/>
          </p:nvSpPr>
          <p:spPr>
            <a:xfrm>
              <a:off x="7509960" y="2351520"/>
              <a:ext cx="75960" cy="100800"/>
            </a:xfrm>
            <a:custGeom>
              <a:avLst/>
              <a:gdLst>
                <a:gd name="textAreaLeft" fmla="*/ 0 w 75960"/>
                <a:gd name="textAreaRight" fmla="*/ 77400 w 75960"/>
                <a:gd name="textAreaTop" fmla="*/ 0 h 100800"/>
                <a:gd name="textAreaBottom" fmla="*/ 102240 h 100800"/>
              </a:gdLst>
              <a:ahLst/>
              <a:rect l="textAreaLeft" t="textAreaTop" r="textAreaRight" b="textAreaBottom"/>
              <a:pathLst>
                <a:path fill="none" w="218" h="287">
                  <a:moveTo>
                    <a:pt x="213" y="287"/>
                  </a:moveTo>
                  <a:cubicBezTo>
                    <a:pt x="256" y="-50"/>
                    <a:pt x="0" y="3"/>
                    <a:pt x="0" y="3"/>
                  </a:cubicBezTo>
                </a:path>
              </a:pathLst>
            </a:custGeom>
            <a:noFill/>
            <a:ln w="18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1120" bIns="51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22" name=""/>
            <p:cNvSpPr/>
            <p:nvPr/>
          </p:nvSpPr>
          <p:spPr>
            <a:xfrm>
              <a:off x="7223400" y="93240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z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3" name=""/>
            <p:cNvSpPr/>
            <p:nvPr/>
          </p:nvSpPr>
          <p:spPr>
            <a:xfrm>
              <a:off x="7519320" y="2228400"/>
              <a:ext cx="257400" cy="24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100" spc="-1" strike="noStrike">
                  <a:solidFill>
                    <a:srgbClr val="000000"/>
                  </a:solidFill>
                  <a:latin typeface="TeX Gyre Pagella"/>
                  <a:ea typeface="TeX Gyre Pagella"/>
                </a:rPr>
                <a:t>α</a:t>
              </a:r>
              <a:endParaRPr b="0" lang="en-GB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" name=""/>
            <p:cNvSpPr/>
            <p:nvPr/>
          </p:nvSpPr>
          <p:spPr>
            <a:xfrm>
              <a:off x="7387560" y="3623040"/>
              <a:ext cx="638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&gt; 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5" name=""/>
            <p:cNvSpPr/>
            <p:nvPr/>
          </p:nvSpPr>
          <p:spPr>
            <a:xfrm>
              <a:off x="7269480" y="1265040"/>
              <a:ext cx="5911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&lt;0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" name=""/>
            <p:cNvSpPr/>
            <p:nvPr/>
          </p:nvSpPr>
          <p:spPr>
            <a:xfrm>
              <a:off x="8412840" y="2077200"/>
              <a:ext cx="589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=0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/>
          </p:nvPr>
        </p:nvSpPr>
        <p:spPr>
          <a:xfrm>
            <a:off x="1090440" y="938880"/>
            <a:ext cx="452088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The effect was observed also in the Geant4 simulations and is consisten with the analytical estimate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libri"/>
                <a:ea typeface="Arial"/>
              </a:rPr>
              <a:t>Calculations with the analytical equations show that for </a:t>
            </a:r>
            <a:r>
              <a:rPr b="0" lang="de-CH" sz="1700" spc="-1" strike="noStrike">
                <a:solidFill>
                  <a:srgbClr val="000000"/>
                </a:solidFill>
                <a:latin typeface="TeX Gyre Pagella"/>
                <a:ea typeface="TeX Gyre Pagella"/>
              </a:rPr>
              <a:t>α = 0.1</a:t>
            </a:r>
            <a:r>
              <a:rPr b="0" lang="de-CH" sz="1700" spc="-1" strike="noStrike">
                <a:solidFill>
                  <a:srgbClr val="000000"/>
                </a:solidFill>
                <a:latin typeface="TeX Gyre Pagella"/>
                <a:ea typeface="xkcd"/>
              </a:rPr>
              <a:t>° 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xkcd"/>
              </a:rPr>
              <a:t>and orbit displacements up to 5 mm the eccentricity of the orbit should be kept below 0.1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xkcd"/>
              </a:rPr>
              <a:t>The eccentricity caused by the freeze field is significantly lower and does not pose a problem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xkcd"/>
              </a:rPr>
              <a:t>This effect could constrain the magnetic field uniformity (analysis pending)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Non-circular muon orbit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3"/>
          <p:cNvSpPr>
            <a:spLocks noGrp="1"/>
          </p:cNvSpPr>
          <p:nvPr>
            <p:ph type="sldNum" idx="30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6154879C-F8AF-4D7A-99C9-FBD05347ABE2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030" name=""/>
          <p:cNvGrpSpPr/>
          <p:nvPr/>
        </p:nvGrpSpPr>
        <p:grpSpPr>
          <a:xfrm>
            <a:off x="5762520" y="932040"/>
            <a:ext cx="3267000" cy="2990520"/>
            <a:chOff x="5762520" y="932040"/>
            <a:chExt cx="3267000" cy="2990520"/>
          </a:xfrm>
        </p:grpSpPr>
        <p:sp>
          <p:nvSpPr>
            <p:cNvPr id="1031" name=""/>
            <p:cNvSpPr/>
            <p:nvPr/>
          </p:nvSpPr>
          <p:spPr>
            <a:xfrm flipV="1">
              <a:off x="6071040" y="2291400"/>
              <a:ext cx="1962000" cy="70488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2" name=""/>
            <p:cNvSpPr/>
            <p:nvPr/>
          </p:nvSpPr>
          <p:spPr>
            <a:xfrm>
              <a:off x="5843880" y="190728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3" name=""/>
            <p:cNvSpPr/>
            <p:nvPr/>
          </p:nvSpPr>
          <p:spPr>
            <a:xfrm>
              <a:off x="5762520" y="2596320"/>
              <a:ext cx="3101400" cy="36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4" name=""/>
            <p:cNvSpPr/>
            <p:nvPr/>
          </p:nvSpPr>
          <p:spPr>
            <a:xfrm flipV="1">
              <a:off x="7164720" y="984960"/>
              <a:ext cx="360" cy="2868480"/>
            </a:xfrm>
            <a:prstGeom prst="line">
              <a:avLst/>
            </a:prstGeom>
            <a:ln w="108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0" bIns="180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5" name=""/>
            <p:cNvSpPr/>
            <p:nvPr/>
          </p:nvSpPr>
          <p:spPr>
            <a:xfrm>
              <a:off x="6628680" y="191520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6" name=""/>
            <p:cNvSpPr/>
            <p:nvPr/>
          </p:nvSpPr>
          <p:spPr>
            <a:xfrm>
              <a:off x="6202440" y="154548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b71c1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7" name=""/>
            <p:cNvSpPr/>
            <p:nvPr/>
          </p:nvSpPr>
          <p:spPr>
            <a:xfrm>
              <a:off x="6202800" y="2212200"/>
              <a:ext cx="1959480" cy="1439280"/>
            </a:xfrm>
            <a:prstGeom prst="ellipse">
              <a:avLst/>
            </a:prstGeom>
            <a:noFill/>
            <a:ln w="36000">
              <a:solidFill>
                <a:srgbClr val="388e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8" name=""/>
            <p:cNvSpPr/>
            <p:nvPr/>
          </p:nvSpPr>
          <p:spPr>
            <a:xfrm>
              <a:off x="8700120" y="26114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x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9" name=""/>
            <p:cNvSpPr/>
            <p:nvPr/>
          </p:nvSpPr>
          <p:spPr>
            <a:xfrm>
              <a:off x="7923960" y="22154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0" name=""/>
            <p:cNvSpPr/>
            <p:nvPr/>
          </p:nvSpPr>
          <p:spPr>
            <a:xfrm>
              <a:off x="7223040" y="93204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z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1" name=""/>
            <p:cNvSpPr/>
            <p:nvPr/>
          </p:nvSpPr>
          <p:spPr>
            <a:xfrm flipV="1">
              <a:off x="5968440" y="1630080"/>
              <a:ext cx="2519640" cy="1843560"/>
            </a:xfrm>
            <a:prstGeom prst="line">
              <a:avLst/>
            </a:prstGeom>
            <a:ln w="468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42" name=""/>
            <p:cNvSpPr/>
            <p:nvPr/>
          </p:nvSpPr>
          <p:spPr>
            <a:xfrm>
              <a:off x="8298000" y="1397520"/>
              <a:ext cx="7315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Anode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3" name=""/>
            <p:cNvSpPr/>
            <p:nvPr/>
          </p:nvSpPr>
          <p:spPr>
            <a:xfrm>
              <a:off x="7509960" y="2351520"/>
              <a:ext cx="75960" cy="100800"/>
            </a:xfrm>
            <a:custGeom>
              <a:avLst/>
              <a:gdLst>
                <a:gd name="textAreaLeft" fmla="*/ 0 w 75960"/>
                <a:gd name="textAreaRight" fmla="*/ 77400 w 75960"/>
                <a:gd name="textAreaTop" fmla="*/ 0 h 100800"/>
                <a:gd name="textAreaBottom" fmla="*/ 102240 h 100800"/>
              </a:gdLst>
              <a:ahLst/>
              <a:rect l="textAreaLeft" t="textAreaTop" r="textAreaRight" b="textAreaBottom"/>
              <a:pathLst>
                <a:path fill="none" w="218" h="287">
                  <a:moveTo>
                    <a:pt x="213" y="287"/>
                  </a:moveTo>
                  <a:cubicBezTo>
                    <a:pt x="256" y="-50"/>
                    <a:pt x="0" y="3"/>
                    <a:pt x="0" y="3"/>
                  </a:cubicBezTo>
                </a:path>
              </a:pathLst>
            </a:custGeom>
            <a:noFill/>
            <a:ln w="18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1120" bIns="51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44" name=""/>
            <p:cNvSpPr/>
            <p:nvPr/>
          </p:nvSpPr>
          <p:spPr>
            <a:xfrm>
              <a:off x="7223400" y="932400"/>
              <a:ext cx="2743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z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5" name=""/>
            <p:cNvSpPr/>
            <p:nvPr/>
          </p:nvSpPr>
          <p:spPr>
            <a:xfrm>
              <a:off x="7519320" y="2228400"/>
              <a:ext cx="257400" cy="24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100" spc="-1" strike="noStrike">
                  <a:solidFill>
                    <a:srgbClr val="000000"/>
                  </a:solidFill>
                  <a:latin typeface="TeX Gyre Pagella"/>
                  <a:ea typeface="TeX Gyre Pagella"/>
                </a:rPr>
                <a:t>α</a:t>
              </a:r>
              <a:endParaRPr b="0" lang="en-GB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6" name=""/>
            <p:cNvSpPr/>
            <p:nvPr/>
          </p:nvSpPr>
          <p:spPr>
            <a:xfrm>
              <a:off x="7387560" y="3623040"/>
              <a:ext cx="6382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&gt; 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7" name=""/>
            <p:cNvSpPr/>
            <p:nvPr/>
          </p:nvSpPr>
          <p:spPr>
            <a:xfrm>
              <a:off x="7269480" y="1265040"/>
              <a:ext cx="5911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&lt;0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8" name=""/>
            <p:cNvSpPr/>
            <p:nvPr/>
          </p:nvSpPr>
          <p:spPr>
            <a:xfrm>
              <a:off x="8412840" y="2077200"/>
              <a:ext cx="589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E</a:t>
              </a:r>
              <a:r>
                <a:rPr b="0" i="1" lang="en-GB" sz="1500" spc="-1" strike="noStrike" baseline="-8000">
                  <a:solidFill>
                    <a:srgbClr val="000000"/>
                  </a:solidFill>
                  <a:latin typeface="TeX Gyre Pagella"/>
                  <a:ea typeface="DejaVu Sans"/>
                </a:rPr>
                <a:t>y</a:t>
              </a:r>
              <a:r>
                <a:rPr b="0" i="1" lang="en-GB" sz="1500" spc="-1" strike="noStrike">
                  <a:solidFill>
                    <a:srgbClr val="000000"/>
                  </a:solidFill>
                  <a:latin typeface="TeX Gyre Pagella"/>
                  <a:ea typeface="DejaVu Sans"/>
                </a:rPr>
                <a:t>=0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7630920" cy="241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Effects that lead to a </a:t>
            </a:r>
            <a:r>
              <a:rPr b="0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real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or </a:t>
            </a:r>
            <a:r>
              <a:rPr b="0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apparent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precession of the spin around the radial axis that are not related to the EDM. 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Types of systematic effects: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Early to late variation of detection efficiency of the EDM detectors </a:t>
            </a:r>
            <a:r>
              <a:rPr b="1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(apparent)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Coupling of the anomalous magnetic moment with the EM fields of the experimental setup </a:t>
            </a:r>
            <a:r>
              <a:rPr b="1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(real)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Dynamical phase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255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Geometric phase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Systematic effects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4"/>
          </p:nvPr>
        </p:nvSpPr>
        <p:spPr>
          <a:xfrm>
            <a:off x="8206200" y="4968000"/>
            <a:ext cx="574200" cy="146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AA2228DA-9347-43E0-A2E7-7FD6B6DF1AC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"/>
          <p:cNvSpPr/>
          <p:nvPr/>
        </p:nvSpPr>
        <p:spPr>
          <a:xfrm>
            <a:off x="7191360" y="619704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9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631400" y="2839320"/>
            <a:ext cx="4268520" cy="681480"/>
          </a:xfrm>
          <a:prstGeom prst="rect">
            <a:avLst/>
          </a:prstGeom>
          <a:ln w="0">
            <a:noFill/>
          </a:ln>
        </p:spPr>
      </p:pic>
      <p:pic>
        <p:nvPicPr>
          <p:cNvPr id="440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4659480" y="3551400"/>
            <a:ext cx="2745720" cy="60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38228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Compared the analytical equations with a Geant4 simulation with the same parameters (weakly focusing coil current, radius; inital spin vector;  etc…)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In both attempts the frozen spin condition is not perfectly met (for illustration)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Top: 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TeX Gyre Pagella"/>
              </a:rPr>
              <a:t>y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</a:rPr>
              <a:t> = 0; 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Bottom: 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  <a:ea typeface="ヒラギノ角ゴ Pro W3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TeX Gyre Pagella"/>
                <a:ea typeface="ヒラギノ角ゴ Pro W3"/>
              </a:rPr>
              <a:t>y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  <a:ea typeface="ヒラギノ角ゴ Pro W3"/>
              </a:rPr>
              <a:t> = 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TeX Gyre Pagella"/>
                <a:ea typeface="ヒラギノ角ゴ Pro W3"/>
              </a:rPr>
              <a:t>freeze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  <a:ea typeface="ヒラギノ角ゴ Pro W3"/>
              </a:rPr>
              <a:t>/10</a:t>
            </a:r>
            <a:r>
              <a:rPr b="0" i="1" lang="de-CH" sz="1700" spc="-1" strike="noStrike" baseline="33000">
                <a:solidFill>
                  <a:srgbClr val="000000"/>
                </a:solidFill>
                <a:latin typeface="TeX Gyre Pagella"/>
                <a:ea typeface="ヒラギノ角ゴ Pro W3"/>
              </a:rPr>
              <a:t>6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Note: bottom trend is similar to EDM of 10</a:t>
            </a:r>
            <a:r>
              <a:rPr b="0" lang="de-CH" sz="1700" spc="-1" strike="noStrike" baseline="33000">
                <a:solidFill>
                  <a:srgbClr val="000000"/>
                </a:solidFill>
                <a:latin typeface="Calibri"/>
                <a:ea typeface="ヒラギノ角ゴ Pro W3"/>
              </a:rPr>
              <a:t>-21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b="0" i="1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.cm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0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Comparison with G4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1" name="PlaceHolder 3"/>
          <p:cNvSpPr>
            <a:spLocks noGrp="1"/>
          </p:cNvSpPr>
          <p:nvPr>
            <p:ph type="sldNum" idx="31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7C733A0-FE61-4D52-85CB-B4A25031573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52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891320" y="2398680"/>
            <a:ext cx="4049280" cy="2328480"/>
          </a:xfrm>
          <a:prstGeom prst="rect">
            <a:avLst/>
          </a:prstGeom>
          <a:ln w="0">
            <a:noFill/>
          </a:ln>
        </p:spPr>
      </p:pic>
      <p:pic>
        <p:nvPicPr>
          <p:cNvPr id="1053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4966920" y="115200"/>
            <a:ext cx="3821760" cy="233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38228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Note that the oscillation frequency is not perfect as the fields are described by first order approximation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Nevertheless, the equations describe the spin precession well in a very general scenario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Comparison with G4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sldNum" idx="32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C8046798-499D-4543-833C-B19A83CBCAD7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57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891320" y="2398680"/>
            <a:ext cx="4049280" cy="2328480"/>
          </a:xfrm>
          <a:prstGeom prst="rect">
            <a:avLst/>
          </a:prstGeom>
          <a:ln w="0">
            <a:noFill/>
          </a:ln>
        </p:spPr>
      </p:pic>
      <p:pic>
        <p:nvPicPr>
          <p:cNvPr id="1058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4966920" y="115200"/>
            <a:ext cx="3821760" cy="233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762876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10000"/>
              </a:lnSpc>
              <a:spcBef>
                <a:spcPts val="144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The observed change in the asymmetry between the upstream and downstream detectors due to a non-zero EDM is to a first approximation equal to: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0000"/>
              </a:lnSpc>
              <a:spcBef>
                <a:spcPts val="1440"/>
              </a:spcBef>
              <a:buNone/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0000"/>
              </a:lnSpc>
              <a:spcBef>
                <a:spcPts val="144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Where 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η ~ 10</a:t>
            </a:r>
            <a:r>
              <a:rPr b="0" i="1" lang="en-GB" sz="1700" spc="-1" strike="noStrike" baseline="33000">
                <a:solidFill>
                  <a:srgbClr val="000000"/>
                </a:solidFill>
                <a:latin typeface="TeX Gyre Pagella"/>
                <a:ea typeface="Calibri"/>
              </a:rPr>
              <a:t>-9</a:t>
            </a:r>
            <a:r>
              <a:rPr b="0" lang="en-GB" sz="1700" spc="-1" strike="noStrike" baseline="3300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Calibri"/>
              </a:rPr>
              <a:t> for 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d</a:t>
            </a:r>
            <a:r>
              <a:rPr b="0" i="1" lang="en-GB" sz="1700" spc="-1" strike="noStrike" baseline="-8000">
                <a:solidFill>
                  <a:srgbClr val="000000"/>
                </a:solidFill>
                <a:latin typeface="TeX Gyre Pagella"/>
                <a:ea typeface="Calibri"/>
              </a:rPr>
              <a:t>e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 = 10</a:t>
            </a:r>
            <a:r>
              <a:rPr b="0" i="1" lang="en-GB" sz="1700" spc="-1" strike="noStrike" baseline="33000">
                <a:solidFill>
                  <a:srgbClr val="000000"/>
                </a:solidFill>
                <a:latin typeface="TeX Gyre Pagella"/>
                <a:ea typeface="Calibri"/>
              </a:rPr>
              <a:t>-23 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e.</a:t>
            </a:r>
            <a:r>
              <a:rPr b="0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cm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0000"/>
              </a:lnSpc>
              <a:spcBef>
                <a:spcPts val="144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Calibri"/>
              </a:rPr>
              <a:t>It has a similar meaning as the anomalous magnetic moment 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a ~ 10</a:t>
            </a:r>
            <a:r>
              <a:rPr b="0" i="1" lang="en-GB" sz="1700" spc="-1" strike="noStrike" baseline="33000">
                <a:solidFill>
                  <a:srgbClr val="000000"/>
                </a:solidFill>
                <a:latin typeface="TeX Gyre Pagella"/>
                <a:ea typeface="Calibri"/>
              </a:rPr>
              <a:t>-3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0000"/>
              </a:lnSpc>
              <a:spcBef>
                <a:spcPts val="144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Calibri"/>
              </a:rPr>
              <a:t>One can expect that effects due to the magnetic dipole moment should be suppressed to a level better than</a:t>
            </a:r>
            <a:r>
              <a:rPr b="0" i="1" lang="en-GB" sz="1700" spc="-1" strike="noStrike">
                <a:solidFill>
                  <a:srgbClr val="000000"/>
                </a:solidFill>
                <a:latin typeface="TeX Gyre Pagella"/>
                <a:ea typeface="Calibri"/>
              </a:rPr>
              <a:t> 10</a:t>
            </a:r>
            <a:r>
              <a:rPr b="0" i="1" lang="en-GB" sz="1700" spc="-1" strike="noStrike" baseline="33000">
                <a:solidFill>
                  <a:srgbClr val="000000"/>
                </a:solidFill>
                <a:latin typeface="TeX Gyre Pagella"/>
                <a:ea typeface="Calibri"/>
              </a:rPr>
              <a:t>-6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Systematic effects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sldNum" idx="33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DC3F301F-5883-43D2-B6B6-8FB8B68766D7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2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3398760" y="1500480"/>
            <a:ext cx="2218320" cy="654120"/>
          </a:xfrm>
          <a:prstGeom prst="rect">
            <a:avLst/>
          </a:prstGeom>
          <a:ln w="0">
            <a:noFill/>
          </a:ln>
        </p:spPr>
      </p:pic>
      <p:grpSp>
        <p:nvGrpSpPr>
          <p:cNvPr id="1063" name=""/>
          <p:cNvGrpSpPr/>
          <p:nvPr/>
        </p:nvGrpSpPr>
        <p:grpSpPr>
          <a:xfrm>
            <a:off x="1920600" y="3798720"/>
            <a:ext cx="4997160" cy="673920"/>
            <a:chOff x="1920600" y="3798720"/>
            <a:chExt cx="4997160" cy="673920"/>
          </a:xfrm>
        </p:grpSpPr>
        <p:pic>
          <p:nvPicPr>
            <p:cNvPr id="1064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>
              <a:off x="1920600" y="3879720"/>
              <a:ext cx="4997160" cy="59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5" name=""/>
            <p:cNvSpPr/>
            <p:nvPr/>
          </p:nvSpPr>
          <p:spPr>
            <a:xfrm>
              <a:off x="2913120" y="3806640"/>
              <a:ext cx="2330280" cy="666000"/>
            </a:xfrm>
            <a:prstGeom prst="rect">
              <a:avLst/>
            </a:prstGeom>
            <a:noFill/>
            <a:ln w="14400">
              <a:solidFill>
                <a:srgbClr val="d32f2f"/>
              </a:solidFill>
              <a:custDash>
                <a:ds d="197000" sp="197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66" name=""/>
            <p:cNvSpPr/>
            <p:nvPr/>
          </p:nvSpPr>
          <p:spPr>
            <a:xfrm>
              <a:off x="5316480" y="3798720"/>
              <a:ext cx="1401480" cy="673920"/>
            </a:xfrm>
            <a:prstGeom prst="rect">
              <a:avLst/>
            </a:prstGeom>
            <a:noFill/>
            <a:ln w="14400">
              <a:solidFill>
                <a:srgbClr val="3465a4"/>
              </a:solidFill>
              <a:custDash>
                <a:ds d="197000" sp="197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067" name=""/>
          <p:cNvSpPr/>
          <p:nvPr/>
        </p:nvSpPr>
        <p:spPr>
          <a:xfrm>
            <a:off x="5694120" y="4474440"/>
            <a:ext cx="62388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EDM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8" name=""/>
          <p:cNvSpPr/>
          <p:nvPr/>
        </p:nvSpPr>
        <p:spPr>
          <a:xfrm>
            <a:off x="3666960" y="4487040"/>
            <a:ext cx="70776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MDM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"/>
          <p:cNvGrpSpPr/>
          <p:nvPr/>
        </p:nvGrpSpPr>
        <p:grpSpPr>
          <a:xfrm>
            <a:off x="6936840" y="166680"/>
            <a:ext cx="2442240" cy="874800"/>
            <a:chOff x="6936840" y="166680"/>
            <a:chExt cx="2442240" cy="874800"/>
          </a:xfrm>
        </p:grpSpPr>
        <p:sp>
          <p:nvSpPr>
            <p:cNvPr id="1070" name=""/>
            <p:cNvSpPr/>
            <p:nvPr/>
          </p:nvSpPr>
          <p:spPr>
            <a:xfrm>
              <a:off x="8596440" y="476280"/>
              <a:ext cx="27000" cy="11772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1" name=""/>
            <p:cNvSpPr/>
            <p:nvPr/>
          </p:nvSpPr>
          <p:spPr>
            <a:xfrm>
              <a:off x="8595000" y="832320"/>
              <a:ext cx="26280" cy="11772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2" name=""/>
            <p:cNvSpPr/>
            <p:nvPr/>
          </p:nvSpPr>
          <p:spPr>
            <a:xfrm>
              <a:off x="7263720" y="421560"/>
              <a:ext cx="1707840" cy="36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3" name=""/>
            <p:cNvSpPr/>
            <p:nvPr/>
          </p:nvSpPr>
          <p:spPr>
            <a:xfrm>
              <a:off x="7266240" y="1008720"/>
              <a:ext cx="1707840" cy="36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4" name=""/>
            <p:cNvSpPr/>
            <p:nvPr/>
          </p:nvSpPr>
          <p:spPr>
            <a:xfrm>
              <a:off x="6941880" y="353880"/>
              <a:ext cx="2434680" cy="195120"/>
            </a:xfrm>
            <a:custGeom>
              <a:avLst/>
              <a:gdLst>
                <a:gd name="textAreaLeft" fmla="*/ 0 w 2434680"/>
                <a:gd name="textAreaRight" fmla="*/ 2435040 w 2434680"/>
                <a:gd name="textAreaTop" fmla="*/ 0 h 195120"/>
                <a:gd name="textAreaBottom" fmla="*/ 195480 h 195120"/>
              </a:gdLst>
              <a:ahLst/>
              <a:rect l="textAreaLeft" t="textAreaTop" r="textAreaRight" b="textAreaBottom"/>
              <a:pathLst>
                <a:path w="13248" h="2269">
                  <a:moveTo>
                    <a:pt x="0" y="3"/>
                  </a:moveTo>
                  <a:cubicBezTo>
                    <a:pt x="7720" y="2268"/>
                    <a:pt x="13247" y="0"/>
                    <a:pt x="13247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5" name=""/>
            <p:cNvSpPr/>
            <p:nvPr/>
          </p:nvSpPr>
          <p:spPr>
            <a:xfrm>
              <a:off x="6936840" y="827640"/>
              <a:ext cx="2442240" cy="213840"/>
            </a:xfrm>
            <a:custGeom>
              <a:avLst/>
              <a:gdLst>
                <a:gd name="textAreaLeft" fmla="*/ 0 w 2442240"/>
                <a:gd name="textAreaRight" fmla="*/ 2442600 w 2442240"/>
                <a:gd name="textAreaTop" fmla="*/ 0 h 213840"/>
                <a:gd name="textAreaBottom" fmla="*/ 214200 h 213840"/>
              </a:gdLst>
              <a:ahLst/>
              <a:rect l="textAreaLeft" t="textAreaTop" r="textAreaRight" b="textAreaBottom"/>
              <a:pathLst>
                <a:path w="13290" h="2488">
                  <a:moveTo>
                    <a:pt x="0" y="2484"/>
                  </a:moveTo>
                  <a:cubicBezTo>
                    <a:pt x="7745" y="0"/>
                    <a:pt x="13289" y="2487"/>
                    <a:pt x="13289" y="2487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6" name=""/>
            <p:cNvSpPr/>
            <p:nvPr/>
          </p:nvSpPr>
          <p:spPr>
            <a:xfrm>
              <a:off x="6949440" y="736200"/>
              <a:ext cx="2429640" cy="112680"/>
            </a:xfrm>
            <a:custGeom>
              <a:avLst/>
              <a:gdLst>
                <a:gd name="textAreaLeft" fmla="*/ 0 w 2429640"/>
                <a:gd name="textAreaRight" fmla="*/ 2430000 w 2429640"/>
                <a:gd name="textAreaTop" fmla="*/ 0 h 112680"/>
                <a:gd name="textAreaBottom" fmla="*/ 113040 h 112680"/>
              </a:gdLst>
              <a:ahLst/>
              <a:rect l="textAreaLeft" t="textAreaTop" r="textAreaRight" b="textAreaBottom"/>
              <a:pathLst>
                <a:path w="13220" h="1321">
                  <a:moveTo>
                    <a:pt x="0" y="1318"/>
                  </a:moveTo>
                  <a:cubicBezTo>
                    <a:pt x="7704" y="0"/>
                    <a:pt x="13219" y="1320"/>
                    <a:pt x="13219" y="132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5560" bIns="255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7" name=""/>
            <p:cNvSpPr/>
            <p:nvPr/>
          </p:nvSpPr>
          <p:spPr>
            <a:xfrm>
              <a:off x="6956280" y="673920"/>
              <a:ext cx="2422800" cy="14760"/>
            </a:xfrm>
            <a:custGeom>
              <a:avLst/>
              <a:gdLst>
                <a:gd name="textAreaLeft" fmla="*/ 0 w 2422800"/>
                <a:gd name="textAreaRight" fmla="*/ 2423160 w 2422800"/>
                <a:gd name="textAreaTop" fmla="*/ 0 h 14760"/>
                <a:gd name="textAreaBottom" fmla="*/ 15120 h 14760"/>
              </a:gdLst>
              <a:ahLst/>
              <a:rect l="textAreaLeft" t="textAreaTop" r="textAreaRight" b="textAreaBottom"/>
              <a:pathLst>
                <a:path w="13185" h="193">
                  <a:moveTo>
                    <a:pt x="0" y="0"/>
                  </a:moveTo>
                  <a:cubicBezTo>
                    <a:pt x="7684" y="192"/>
                    <a:pt x="13184" y="0"/>
                    <a:pt x="13184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8" name=""/>
            <p:cNvSpPr/>
            <p:nvPr/>
          </p:nvSpPr>
          <p:spPr>
            <a:xfrm>
              <a:off x="6947280" y="550080"/>
              <a:ext cx="2429280" cy="83160"/>
            </a:xfrm>
            <a:custGeom>
              <a:avLst/>
              <a:gdLst>
                <a:gd name="textAreaLeft" fmla="*/ 0 w 2429280"/>
                <a:gd name="textAreaRight" fmla="*/ 2429640 w 2429280"/>
                <a:gd name="textAreaTop" fmla="*/ 0 h 83160"/>
                <a:gd name="textAreaBottom" fmla="*/ 83520 h 83160"/>
              </a:gdLst>
              <a:ahLst/>
              <a:rect l="textAreaLeft" t="textAreaTop" r="textAreaRight" b="textAreaBottom"/>
              <a:pathLst>
                <a:path w="13219" h="979">
                  <a:moveTo>
                    <a:pt x="0" y="1"/>
                  </a:moveTo>
                  <a:cubicBezTo>
                    <a:pt x="7704" y="978"/>
                    <a:pt x="13218" y="0"/>
                    <a:pt x="13218" y="0"/>
                  </a:cubicBezTo>
                </a:path>
              </a:pathLst>
            </a:custGeom>
            <a:noFill/>
            <a:ln w="0">
              <a:solidFill>
                <a:srgbClr val="b71c1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720" bIns="187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9" name=""/>
            <p:cNvSpPr/>
            <p:nvPr/>
          </p:nvSpPr>
          <p:spPr>
            <a:xfrm>
              <a:off x="7645320" y="469800"/>
              <a:ext cx="262800" cy="237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400" bIns="54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0" name=""/>
            <p:cNvSpPr/>
            <p:nvPr/>
          </p:nvSpPr>
          <p:spPr>
            <a:xfrm>
              <a:off x="8284320" y="462600"/>
              <a:ext cx="263160" cy="2376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400" bIns="54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1" name=""/>
            <p:cNvSpPr/>
            <p:nvPr/>
          </p:nvSpPr>
          <p:spPr>
            <a:xfrm>
              <a:off x="7640640" y="912600"/>
              <a:ext cx="263160" cy="2340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040" bIns="50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2" name=""/>
            <p:cNvSpPr/>
            <p:nvPr/>
          </p:nvSpPr>
          <p:spPr>
            <a:xfrm>
              <a:off x="8297280" y="905400"/>
              <a:ext cx="263160" cy="2412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120" bIns="6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3" name=""/>
            <p:cNvSpPr/>
            <p:nvPr/>
          </p:nvSpPr>
          <p:spPr>
            <a:xfrm>
              <a:off x="7515360" y="471960"/>
              <a:ext cx="26280" cy="11772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4" name=""/>
            <p:cNvSpPr/>
            <p:nvPr/>
          </p:nvSpPr>
          <p:spPr>
            <a:xfrm>
              <a:off x="7513200" y="827640"/>
              <a:ext cx="26640" cy="117720"/>
            </a:xfrm>
            <a:prstGeom prst="rect">
              <a:avLst/>
            </a:prstGeom>
            <a:solidFill>
              <a:srgbClr val="81c7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5" name=""/>
            <p:cNvSpPr/>
            <p:nvPr/>
          </p:nvSpPr>
          <p:spPr>
            <a:xfrm>
              <a:off x="8066520" y="470520"/>
              <a:ext cx="54720" cy="2628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120" bIns="6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6" name=""/>
            <p:cNvSpPr/>
            <p:nvPr/>
          </p:nvSpPr>
          <p:spPr>
            <a:xfrm>
              <a:off x="8065440" y="910440"/>
              <a:ext cx="55080" cy="26280"/>
            </a:xfrm>
            <a:prstGeom prst="rect">
              <a:avLst/>
            </a:prstGeom>
            <a:solidFill>
              <a:srgbClr val="ff525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6120" bIns="612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7" name=""/>
            <p:cNvSpPr/>
            <p:nvPr/>
          </p:nvSpPr>
          <p:spPr>
            <a:xfrm>
              <a:off x="8044200" y="856080"/>
              <a:ext cx="101520" cy="70200"/>
            </a:xfrm>
            <a:custGeom>
              <a:avLst/>
              <a:gdLst>
                <a:gd name="textAreaLeft" fmla="*/ 0 w 101520"/>
                <a:gd name="textAreaRight" fmla="*/ 101880 w 101520"/>
                <a:gd name="textAreaTop" fmla="*/ 0 h 70200"/>
                <a:gd name="textAreaBottom" fmla="*/ 70560 h 70200"/>
              </a:gdLst>
              <a:ahLst/>
              <a:rect l="textAreaLeft" t="textAreaTop" r="textAreaRight" b="textAreaBottom"/>
              <a:pathLst>
                <a:path w="562" h="816">
                  <a:moveTo>
                    <a:pt x="0" y="799"/>
                  </a:moveTo>
                  <a:cubicBezTo>
                    <a:pt x="266" y="0"/>
                    <a:pt x="561" y="809"/>
                    <a:pt x="561" y="809"/>
                  </a:cubicBezTo>
                  <a:lnTo>
                    <a:pt x="557" y="815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840" bIns="158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8" name=""/>
            <p:cNvSpPr/>
            <p:nvPr/>
          </p:nvSpPr>
          <p:spPr>
            <a:xfrm>
              <a:off x="8044200" y="833040"/>
              <a:ext cx="101520" cy="38520"/>
            </a:xfrm>
            <a:custGeom>
              <a:avLst/>
              <a:gdLst>
                <a:gd name="textAreaLeft" fmla="*/ 0 w 101520"/>
                <a:gd name="textAreaRight" fmla="*/ 101880 w 101520"/>
                <a:gd name="textAreaTop" fmla="*/ 0 h 38520"/>
                <a:gd name="textAreaBottom" fmla="*/ 38880 h 38520"/>
              </a:gdLst>
              <a:ahLst/>
              <a:rect l="textAreaLeft" t="textAreaTop" r="textAreaRight" b="textAreaBottom"/>
              <a:pathLst>
                <a:path w="562" h="452">
                  <a:moveTo>
                    <a:pt x="0" y="442"/>
                  </a:moveTo>
                  <a:cubicBezTo>
                    <a:pt x="266" y="0"/>
                    <a:pt x="561" y="448"/>
                    <a:pt x="561" y="448"/>
                  </a:cubicBezTo>
                  <a:lnTo>
                    <a:pt x="557" y="451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000" bIns="9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9" name=""/>
            <p:cNvSpPr/>
            <p:nvPr/>
          </p:nvSpPr>
          <p:spPr>
            <a:xfrm>
              <a:off x="8044200" y="815400"/>
              <a:ext cx="101520" cy="16560"/>
            </a:xfrm>
            <a:custGeom>
              <a:avLst/>
              <a:gdLst>
                <a:gd name="textAreaLeft" fmla="*/ 0 w 101520"/>
                <a:gd name="textAreaRight" fmla="*/ 101880 w 101520"/>
                <a:gd name="textAreaTop" fmla="*/ 0 h 16560"/>
                <a:gd name="textAreaBottom" fmla="*/ 16920 h 16560"/>
              </a:gdLst>
              <a:ahLst/>
              <a:rect l="textAreaLeft" t="textAreaTop" r="textAreaRight" b="textAreaBottom"/>
              <a:pathLst>
                <a:path w="562" h="204">
                  <a:moveTo>
                    <a:pt x="0" y="199"/>
                  </a:moveTo>
                  <a:cubicBezTo>
                    <a:pt x="267" y="0"/>
                    <a:pt x="561" y="201"/>
                    <a:pt x="561" y="201"/>
                  </a:cubicBezTo>
                  <a:lnTo>
                    <a:pt x="558" y="203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0" name=""/>
            <p:cNvSpPr/>
            <p:nvPr/>
          </p:nvSpPr>
          <p:spPr>
            <a:xfrm>
              <a:off x="8044200" y="785160"/>
              <a:ext cx="101880" cy="8640"/>
            </a:xfrm>
            <a:custGeom>
              <a:avLst/>
              <a:gdLst>
                <a:gd name="textAreaLeft" fmla="*/ 0 w 101880"/>
                <a:gd name="textAreaRight" fmla="*/ 102240 w 101880"/>
                <a:gd name="textAreaTop" fmla="*/ 0 h 8640"/>
                <a:gd name="textAreaBottom" fmla="*/ 9000 h 8640"/>
              </a:gdLst>
              <a:ahLst/>
              <a:rect l="textAreaLeft" t="textAreaTop" r="textAreaRight" b="textAreaBottom"/>
              <a:pathLst>
                <a:path w="562" h="118">
                  <a:moveTo>
                    <a:pt x="0" y="115"/>
                  </a:moveTo>
                  <a:cubicBezTo>
                    <a:pt x="267" y="0"/>
                    <a:pt x="561" y="117"/>
                    <a:pt x="561" y="117"/>
                  </a:cubicBezTo>
                  <a:lnTo>
                    <a:pt x="557" y="117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" bIns="18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1" name=""/>
            <p:cNvSpPr/>
            <p:nvPr/>
          </p:nvSpPr>
          <p:spPr>
            <a:xfrm>
              <a:off x="8040600" y="465120"/>
              <a:ext cx="106560" cy="78840"/>
            </a:xfrm>
            <a:custGeom>
              <a:avLst/>
              <a:gdLst>
                <a:gd name="textAreaLeft" fmla="*/ 0 w 106560"/>
                <a:gd name="textAreaRight" fmla="*/ 106920 w 106560"/>
                <a:gd name="textAreaTop" fmla="*/ 0 h 78840"/>
                <a:gd name="textAreaBottom" fmla="*/ 79200 h 78840"/>
              </a:gdLst>
              <a:ahLst/>
              <a:rect l="textAreaLeft" t="textAreaTop" r="textAreaRight" b="textAreaBottom"/>
              <a:pathLst>
                <a:path w="586" h="909">
                  <a:moveTo>
                    <a:pt x="0" y="18"/>
                  </a:moveTo>
                  <a:cubicBezTo>
                    <a:pt x="278" y="908"/>
                    <a:pt x="585" y="6"/>
                    <a:pt x="585" y="6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8000" bIns="18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2" name=""/>
            <p:cNvSpPr/>
            <p:nvPr/>
          </p:nvSpPr>
          <p:spPr>
            <a:xfrm>
              <a:off x="8040600" y="526320"/>
              <a:ext cx="106560" cy="42480"/>
            </a:xfrm>
            <a:custGeom>
              <a:avLst/>
              <a:gdLst>
                <a:gd name="textAreaLeft" fmla="*/ 0 w 106560"/>
                <a:gd name="textAreaRight" fmla="*/ 106920 w 106560"/>
                <a:gd name="textAreaTop" fmla="*/ 0 h 42480"/>
                <a:gd name="textAreaBottom" fmla="*/ 42840 h 42480"/>
              </a:gdLst>
              <a:ahLst/>
              <a:rect l="textAreaLeft" t="textAreaTop" r="textAreaRight" b="textAreaBottom"/>
              <a:pathLst>
                <a:path w="586" h="503">
                  <a:moveTo>
                    <a:pt x="0" y="9"/>
                  </a:moveTo>
                  <a:cubicBezTo>
                    <a:pt x="278" y="502"/>
                    <a:pt x="585" y="3"/>
                    <a:pt x="585" y="3"/>
                  </a:cubicBezTo>
                  <a:lnTo>
                    <a:pt x="581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360" bIns="93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3" name=""/>
            <p:cNvSpPr/>
            <p:nvPr/>
          </p:nvSpPr>
          <p:spPr>
            <a:xfrm>
              <a:off x="8040960" y="570240"/>
              <a:ext cx="106200" cy="18360"/>
            </a:xfrm>
            <a:custGeom>
              <a:avLst/>
              <a:gdLst>
                <a:gd name="textAreaLeft" fmla="*/ 0 w 106200"/>
                <a:gd name="textAreaRight" fmla="*/ 106560 w 106200"/>
                <a:gd name="textAreaTop" fmla="*/ 0 h 18360"/>
                <a:gd name="textAreaBottom" fmla="*/ 18720 h 18360"/>
              </a:gdLst>
              <a:ahLst/>
              <a:rect l="textAreaLeft" t="textAreaTop" r="textAreaRight" b="textAreaBottom"/>
              <a:pathLst>
                <a:path w="585" h="227">
                  <a:moveTo>
                    <a:pt x="0" y="4"/>
                  </a:moveTo>
                  <a:cubicBezTo>
                    <a:pt x="278" y="226"/>
                    <a:pt x="584" y="1"/>
                    <a:pt x="584" y="1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4" name=""/>
            <p:cNvSpPr/>
            <p:nvPr/>
          </p:nvSpPr>
          <p:spPr>
            <a:xfrm>
              <a:off x="8040960" y="612720"/>
              <a:ext cx="106560" cy="10080"/>
            </a:xfrm>
            <a:custGeom>
              <a:avLst/>
              <a:gdLst>
                <a:gd name="textAreaLeft" fmla="*/ 0 w 106560"/>
                <a:gd name="textAreaRight" fmla="*/ 106920 w 106560"/>
                <a:gd name="textAreaTop" fmla="*/ 0 h 10080"/>
                <a:gd name="textAreaBottom" fmla="*/ 10440 h 10080"/>
              </a:gdLst>
              <a:ahLst/>
              <a:rect l="textAreaLeft" t="textAreaTop" r="textAreaRight" b="textAreaBottom"/>
              <a:pathLst>
                <a:path w="585" h="131">
                  <a:moveTo>
                    <a:pt x="0" y="2"/>
                  </a:moveTo>
                  <a:cubicBezTo>
                    <a:pt x="277" y="130"/>
                    <a:pt x="584" y="0"/>
                    <a:pt x="584" y="0"/>
                  </a:cubicBez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f50057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160" bIns="216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5" name=""/>
            <p:cNvSpPr/>
            <p:nvPr/>
          </p:nvSpPr>
          <p:spPr>
            <a:xfrm>
              <a:off x="7609680" y="466560"/>
              <a:ext cx="980640" cy="8460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0" bIns="396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6" name=""/>
            <p:cNvSpPr/>
            <p:nvPr/>
          </p:nvSpPr>
          <p:spPr>
            <a:xfrm>
              <a:off x="7580520" y="846000"/>
              <a:ext cx="980640" cy="84600"/>
            </a:xfrm>
            <a:prstGeom prst="line">
              <a:avLst/>
            </a:prstGeom>
            <a:ln w="36000">
              <a:solidFill>
                <a:srgbClr val="ffab4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0" bIns="396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7" name=""/>
            <p:cNvSpPr/>
            <p:nvPr/>
          </p:nvSpPr>
          <p:spPr>
            <a:xfrm>
              <a:off x="7507080" y="637560"/>
              <a:ext cx="1226880" cy="105480"/>
            </a:xfrm>
            <a:prstGeom prst="line">
              <a:avLst/>
            </a:prstGeom>
            <a:ln w="144000">
              <a:solidFill>
                <a:srgbClr val="61616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1098" name=""/>
            <p:cNvGrpSpPr/>
            <p:nvPr/>
          </p:nvGrpSpPr>
          <p:grpSpPr>
            <a:xfrm>
              <a:off x="8079120" y="737640"/>
              <a:ext cx="334080" cy="156960"/>
              <a:chOff x="8079120" y="737640"/>
              <a:chExt cx="334080" cy="156960"/>
            </a:xfrm>
          </p:grpSpPr>
          <p:sp>
            <p:nvSpPr>
              <p:cNvPr id="1099" name=""/>
              <p:cNvSpPr/>
              <p:nvPr/>
            </p:nvSpPr>
            <p:spPr>
              <a:xfrm flipV="1">
                <a:off x="8400600" y="761760"/>
                <a:ext cx="12600" cy="1328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2840" bIns="4284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0" name=""/>
              <p:cNvSpPr/>
              <p:nvPr/>
            </p:nvSpPr>
            <p:spPr>
              <a:xfrm flipV="1">
                <a:off x="8079120" y="737640"/>
                <a:ext cx="12240" cy="1328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2840" bIns="4284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1" name=""/>
              <p:cNvSpPr/>
              <p:nvPr/>
            </p:nvSpPr>
            <p:spPr>
              <a:xfrm flipV="1">
                <a:off x="8153280" y="741600"/>
                <a:ext cx="12240" cy="1328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2840" bIns="4284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2" name=""/>
              <p:cNvSpPr/>
              <p:nvPr/>
            </p:nvSpPr>
            <p:spPr>
              <a:xfrm flipV="1">
                <a:off x="8237880" y="751320"/>
                <a:ext cx="12600" cy="1328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2840" bIns="4284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3" name=""/>
              <p:cNvSpPr/>
              <p:nvPr/>
            </p:nvSpPr>
            <p:spPr>
              <a:xfrm flipV="1">
                <a:off x="8316000" y="757800"/>
                <a:ext cx="12600" cy="13284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2840" bIns="4284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1104" name=""/>
            <p:cNvGrpSpPr/>
            <p:nvPr/>
          </p:nvGrpSpPr>
          <p:grpSpPr>
            <a:xfrm>
              <a:off x="8100720" y="527400"/>
              <a:ext cx="326160" cy="152280"/>
              <a:chOff x="8100720" y="527400"/>
              <a:chExt cx="326160" cy="152280"/>
            </a:xfrm>
          </p:grpSpPr>
          <p:sp>
            <p:nvSpPr>
              <p:cNvPr id="1105" name=""/>
              <p:cNvSpPr/>
              <p:nvPr/>
            </p:nvSpPr>
            <p:spPr>
              <a:xfrm flipH="1">
                <a:off x="8419680" y="558360"/>
                <a:ext cx="7200" cy="1213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1320" bIns="3132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6" name=""/>
              <p:cNvSpPr/>
              <p:nvPr/>
            </p:nvSpPr>
            <p:spPr>
              <a:xfrm flipH="1">
                <a:off x="8100720" y="527400"/>
                <a:ext cx="7200" cy="1213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1320" bIns="3132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7" name=""/>
              <p:cNvSpPr/>
              <p:nvPr/>
            </p:nvSpPr>
            <p:spPr>
              <a:xfrm flipH="1">
                <a:off x="8174160" y="536040"/>
                <a:ext cx="7200" cy="1213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1320" bIns="3132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8" name=""/>
              <p:cNvSpPr/>
              <p:nvPr/>
            </p:nvSpPr>
            <p:spPr>
              <a:xfrm flipH="1">
                <a:off x="8258400" y="541080"/>
                <a:ext cx="7200" cy="1213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1320" bIns="3132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9" name=""/>
              <p:cNvSpPr/>
              <p:nvPr/>
            </p:nvSpPr>
            <p:spPr>
              <a:xfrm flipH="1">
                <a:off x="8336520" y="547560"/>
                <a:ext cx="6840" cy="121320"/>
              </a:xfrm>
              <a:prstGeom prst="line">
                <a:avLst/>
              </a:prstGeom>
              <a:ln w="10800">
                <a:solidFill>
                  <a:srgbClr val="3465a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1320" bIns="31320" anchor="t" anchorCtr="1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1110" name=""/>
            <p:cNvSpPr/>
            <p:nvPr/>
          </p:nvSpPr>
          <p:spPr>
            <a:xfrm>
              <a:off x="7346520" y="166680"/>
              <a:ext cx="1749240" cy="18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111" name="" descr=""/>
          <p:cNvPicPr/>
          <p:nvPr/>
        </p:nvPicPr>
        <p:blipFill>
          <a:blip r:embed="rId1"/>
          <a:stretch/>
        </p:blipFill>
        <p:spPr>
          <a:xfrm>
            <a:off x="5473800" y="42840"/>
            <a:ext cx="1555200" cy="2134080"/>
          </a:xfrm>
          <a:prstGeom prst="rect">
            <a:avLst/>
          </a:prstGeom>
          <a:ln w="0">
            <a:noFill/>
          </a:ln>
        </p:spPr>
      </p:pic>
      <p:pic>
        <p:nvPicPr>
          <p:cNvPr id="1112" name="" descr=""/>
          <p:cNvPicPr/>
          <p:nvPr/>
        </p:nvPicPr>
        <p:blipFill>
          <a:blip r:embed="rId2"/>
          <a:stretch/>
        </p:blipFill>
        <p:spPr>
          <a:xfrm>
            <a:off x="3742920" y="2646720"/>
            <a:ext cx="1791720" cy="2418480"/>
          </a:xfrm>
          <a:prstGeom prst="rect">
            <a:avLst/>
          </a:prstGeom>
          <a:ln w="0">
            <a:noFill/>
          </a:ln>
        </p:spPr>
      </p:pic>
      <p:pic>
        <p:nvPicPr>
          <p:cNvPr id="1113" name="" descr=""/>
          <p:cNvPicPr/>
          <p:nvPr/>
        </p:nvPicPr>
        <p:blipFill>
          <a:blip r:embed="rId3"/>
          <a:stretch/>
        </p:blipFill>
        <p:spPr>
          <a:xfrm rot="16200000">
            <a:off x="2099520" y="1098360"/>
            <a:ext cx="1583640" cy="1720800"/>
          </a:xfrm>
          <a:prstGeom prst="rect">
            <a:avLst/>
          </a:prstGeom>
          <a:ln w="0">
            <a:noFill/>
          </a:ln>
        </p:spPr>
      </p:pic>
      <p:pic>
        <p:nvPicPr>
          <p:cNvPr id="1114" name="" descr=""/>
          <p:cNvPicPr/>
          <p:nvPr/>
        </p:nvPicPr>
        <p:blipFill>
          <a:blip r:embed="rId4"/>
          <a:stretch/>
        </p:blipFill>
        <p:spPr>
          <a:xfrm>
            <a:off x="-10440" y="1513800"/>
            <a:ext cx="1996200" cy="2674440"/>
          </a:xfrm>
          <a:prstGeom prst="rect">
            <a:avLst/>
          </a:prstGeom>
          <a:ln w="0">
            <a:noFill/>
          </a:ln>
        </p:spPr>
      </p:pic>
      <p:pic>
        <p:nvPicPr>
          <p:cNvPr id="1115" name="" descr=""/>
          <p:cNvPicPr/>
          <p:nvPr/>
        </p:nvPicPr>
        <p:blipFill>
          <a:blip r:embed="rId5"/>
          <a:stretch/>
        </p:blipFill>
        <p:spPr>
          <a:xfrm>
            <a:off x="7396200" y="2048760"/>
            <a:ext cx="1664280" cy="2229120"/>
          </a:xfrm>
          <a:prstGeom prst="rect">
            <a:avLst/>
          </a:prstGeom>
          <a:ln w="0">
            <a:noFill/>
          </a:ln>
        </p:spPr>
      </p:pic>
      <p:pic>
        <p:nvPicPr>
          <p:cNvPr id="1116" name="" descr=""/>
          <p:cNvPicPr/>
          <p:nvPr/>
        </p:nvPicPr>
        <p:blipFill>
          <a:blip r:embed="rId6"/>
          <a:stretch/>
        </p:blipFill>
        <p:spPr>
          <a:xfrm rot="5400000">
            <a:off x="5722920" y="2579400"/>
            <a:ext cx="1583640" cy="1720800"/>
          </a:xfrm>
          <a:prstGeom prst="rect">
            <a:avLst/>
          </a:prstGeom>
          <a:ln w="0">
            <a:noFill/>
          </a:ln>
        </p:spPr>
      </p:pic>
      <p:pic>
        <p:nvPicPr>
          <p:cNvPr id="1117" name="" descr=""/>
          <p:cNvPicPr/>
          <p:nvPr/>
        </p:nvPicPr>
        <p:blipFill>
          <a:blip r:embed="rId7"/>
          <a:stretch/>
        </p:blipFill>
        <p:spPr>
          <a:xfrm rot="10800000">
            <a:off x="2104920" y="3289320"/>
            <a:ext cx="1583640" cy="1720800"/>
          </a:xfrm>
          <a:prstGeom prst="rect">
            <a:avLst/>
          </a:prstGeom>
          <a:ln w="0">
            <a:noFill/>
          </a:ln>
        </p:spPr>
      </p:pic>
      <p:pic>
        <p:nvPicPr>
          <p:cNvPr id="1118" name="" descr=""/>
          <p:cNvPicPr/>
          <p:nvPr/>
        </p:nvPicPr>
        <p:blipFill>
          <a:blip r:embed="rId8"/>
          <a:stretch/>
        </p:blipFill>
        <p:spPr>
          <a:xfrm flipH="1" rot="10800000">
            <a:off x="3889080" y="196920"/>
            <a:ext cx="1583640" cy="1720800"/>
          </a:xfrm>
          <a:prstGeom prst="rect">
            <a:avLst/>
          </a:prstGeom>
          <a:ln w="0">
            <a:noFill/>
          </a:ln>
        </p:spPr>
      </p:pic>
      <p:grpSp>
        <p:nvGrpSpPr>
          <p:cNvPr id="1119" name=""/>
          <p:cNvGrpSpPr/>
          <p:nvPr/>
        </p:nvGrpSpPr>
        <p:grpSpPr>
          <a:xfrm>
            <a:off x="5632920" y="4390200"/>
            <a:ext cx="3276360" cy="638640"/>
            <a:chOff x="5632920" y="4390200"/>
            <a:chExt cx="3276360" cy="638640"/>
          </a:xfrm>
        </p:grpSpPr>
        <p:pic>
          <p:nvPicPr>
            <p:cNvPr id="1120" name="" descr=""/>
            <p:cNvPicPr/>
            <p:nvPr/>
          </p:nvPicPr>
          <p:blipFill>
            <a:blip r:embed="rId9">
              <a:alphaModFix amt="50000"/>
            </a:blip>
            <a:stretch/>
          </p:blipFill>
          <p:spPr>
            <a:xfrm>
              <a:off x="6905160" y="4390200"/>
              <a:ext cx="2004120" cy="638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1" name="" descr=""/>
            <p:cNvPicPr/>
            <p:nvPr/>
          </p:nvPicPr>
          <p:blipFill>
            <a:blip r:embed="rId10">
              <a:alphaModFix amt="50000"/>
            </a:blip>
            <a:stretch/>
          </p:blipFill>
          <p:spPr>
            <a:xfrm>
              <a:off x="5632920" y="4509000"/>
              <a:ext cx="1234800" cy="4082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Early-to-late detection efficiency changes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sldNum" idx="5"/>
          </p:nvPr>
        </p:nvSpPr>
        <p:spPr>
          <a:xfrm>
            <a:off x="8206200" y="4968000"/>
            <a:ext cx="574200" cy="146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2F42ACC2-421C-4B87-A765-001694B6F9B5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"/>
          <p:cNvSpPr/>
          <p:nvPr/>
        </p:nvSpPr>
        <p:spPr>
          <a:xfrm>
            <a:off x="8227080" y="1658160"/>
            <a:ext cx="249840" cy="2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/>
          </p:nvPr>
        </p:nvSpPr>
        <p:spPr>
          <a:xfrm>
            <a:off x="1037160" y="985680"/>
            <a:ext cx="4105800" cy="330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Strong pulsed magnetic field → eddy currents, noise, heat in detectors and associated electronics.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Time-dependent changes in the detection efficiency of a set of detectors will be seen as a false EDM signal.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Significant only for low-energy positrons that would produce a weak signal and could be missed by the detectors.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"/>
          <p:cNvSpPr/>
          <p:nvPr/>
        </p:nvSpPr>
        <p:spPr>
          <a:xfrm>
            <a:off x="7920720" y="133416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6" name=""/>
          <p:cNvSpPr/>
          <p:nvPr/>
        </p:nvSpPr>
        <p:spPr>
          <a:xfrm>
            <a:off x="7939800" y="133452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7" name=""/>
          <p:cNvSpPr/>
          <p:nvPr/>
        </p:nvSpPr>
        <p:spPr>
          <a:xfrm>
            <a:off x="7963200" y="133488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8" name=""/>
          <p:cNvSpPr/>
          <p:nvPr/>
        </p:nvSpPr>
        <p:spPr>
          <a:xfrm>
            <a:off x="7993080" y="133560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9" name=""/>
          <p:cNvSpPr/>
          <p:nvPr/>
        </p:nvSpPr>
        <p:spPr>
          <a:xfrm>
            <a:off x="8016840" y="133560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0" name=""/>
          <p:cNvSpPr/>
          <p:nvPr/>
        </p:nvSpPr>
        <p:spPr>
          <a:xfrm>
            <a:off x="8039160" y="133488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451" name=""/>
          <p:cNvGrpSpPr/>
          <p:nvPr/>
        </p:nvGrpSpPr>
        <p:grpSpPr>
          <a:xfrm>
            <a:off x="6404400" y="1300680"/>
            <a:ext cx="1503720" cy="1671480"/>
            <a:chOff x="6404400" y="1300680"/>
            <a:chExt cx="1503720" cy="1671480"/>
          </a:xfrm>
        </p:grpSpPr>
        <p:sp>
          <p:nvSpPr>
            <p:cNvPr id="452" name=""/>
            <p:cNvSpPr/>
            <p:nvPr/>
          </p:nvSpPr>
          <p:spPr>
            <a:xfrm>
              <a:off x="6404400" y="1301400"/>
              <a:ext cx="561240" cy="1669320"/>
            </a:xfrm>
            <a:prstGeom prst="ellipse">
              <a:avLst/>
            </a:prstGeom>
            <a:noFill/>
            <a:ln w="72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3" name=""/>
            <p:cNvSpPr/>
            <p:nvPr/>
          </p:nvSpPr>
          <p:spPr>
            <a:xfrm>
              <a:off x="6603840" y="1300680"/>
              <a:ext cx="561240" cy="166896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4" name=""/>
            <p:cNvSpPr/>
            <p:nvPr/>
          </p:nvSpPr>
          <p:spPr>
            <a:xfrm>
              <a:off x="6541560" y="1301760"/>
              <a:ext cx="56124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5" name=""/>
            <p:cNvSpPr/>
            <p:nvPr/>
          </p:nvSpPr>
          <p:spPr>
            <a:xfrm>
              <a:off x="6490440" y="1302120"/>
              <a:ext cx="56088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6" name=""/>
            <p:cNvSpPr/>
            <p:nvPr/>
          </p:nvSpPr>
          <p:spPr>
            <a:xfrm>
              <a:off x="6459480" y="1302480"/>
              <a:ext cx="560880" cy="1669320"/>
            </a:xfrm>
            <a:prstGeom prst="ellipse">
              <a:avLst/>
            </a:prstGeom>
            <a:noFill/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7" name=""/>
            <p:cNvSpPr/>
            <p:nvPr/>
          </p:nvSpPr>
          <p:spPr>
            <a:xfrm>
              <a:off x="6441840" y="1303200"/>
              <a:ext cx="560880" cy="1668960"/>
            </a:xfrm>
            <a:prstGeom prst="ellipse">
              <a:avLst/>
            </a:prstGeom>
            <a:noFill/>
            <a:ln w="36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8" name=""/>
            <p:cNvSpPr/>
            <p:nvPr/>
          </p:nvSpPr>
          <p:spPr>
            <a:xfrm>
              <a:off x="6417360" y="1301040"/>
              <a:ext cx="560880" cy="1669320"/>
            </a:xfrm>
            <a:prstGeom prst="ellipse">
              <a:avLst/>
            </a:prstGeom>
            <a:noFill/>
            <a:ln w="36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9" name=""/>
            <p:cNvSpPr/>
            <p:nvPr/>
          </p:nvSpPr>
          <p:spPr>
            <a:xfrm>
              <a:off x="6638040" y="1303200"/>
              <a:ext cx="560880" cy="1668960"/>
            </a:xfrm>
            <a:prstGeom prst="ellipse">
              <a:avLst/>
            </a:prstGeom>
            <a:solidFill>
              <a:srgbClr val="fff176">
                <a:alpha val="70000"/>
              </a:srgbClr>
            </a:solidFill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0" name=""/>
            <p:cNvSpPr/>
            <p:nvPr/>
          </p:nvSpPr>
          <p:spPr>
            <a:xfrm>
              <a:off x="6680160" y="1301400"/>
              <a:ext cx="56088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1" name=""/>
            <p:cNvSpPr/>
            <p:nvPr/>
          </p:nvSpPr>
          <p:spPr>
            <a:xfrm>
              <a:off x="6722280" y="1301040"/>
              <a:ext cx="56088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2" name=""/>
            <p:cNvSpPr/>
            <p:nvPr/>
          </p:nvSpPr>
          <p:spPr>
            <a:xfrm>
              <a:off x="6802920" y="1301760"/>
              <a:ext cx="56124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3" name=""/>
            <p:cNvSpPr/>
            <p:nvPr/>
          </p:nvSpPr>
          <p:spPr>
            <a:xfrm>
              <a:off x="6818040" y="1301760"/>
              <a:ext cx="560880" cy="166932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4" name=""/>
            <p:cNvSpPr/>
            <p:nvPr/>
          </p:nvSpPr>
          <p:spPr>
            <a:xfrm>
              <a:off x="6868080" y="1303200"/>
              <a:ext cx="560880" cy="1668960"/>
            </a:xfrm>
            <a:prstGeom prst="ellipse">
              <a:avLst/>
            </a:prstGeom>
            <a:noFill/>
            <a:ln w="108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5" name=""/>
            <p:cNvSpPr/>
            <p:nvPr/>
          </p:nvSpPr>
          <p:spPr>
            <a:xfrm>
              <a:off x="6847200" y="1301040"/>
              <a:ext cx="561240" cy="1669320"/>
            </a:xfrm>
            <a:prstGeom prst="ellipse">
              <a:avLst/>
            </a:prstGeom>
            <a:noFill/>
            <a:ln w="36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6" name=""/>
            <p:cNvSpPr/>
            <p:nvPr/>
          </p:nvSpPr>
          <p:spPr>
            <a:xfrm>
              <a:off x="6831720" y="1301400"/>
              <a:ext cx="560880" cy="1669320"/>
            </a:xfrm>
            <a:prstGeom prst="ellipse">
              <a:avLst/>
            </a:prstGeom>
            <a:noFill/>
            <a:ln w="3600">
              <a:solidFill>
                <a:srgbClr val="c628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7" name=""/>
            <p:cNvSpPr/>
            <p:nvPr/>
          </p:nvSpPr>
          <p:spPr>
            <a:xfrm>
              <a:off x="6922800" y="2104200"/>
              <a:ext cx="985320" cy="360"/>
            </a:xfrm>
            <a:prstGeom prst="line">
              <a:avLst/>
            </a:prstGeom>
            <a:ln w="144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8" name=""/>
            <p:cNvSpPr/>
            <p:nvPr/>
          </p:nvSpPr>
          <p:spPr>
            <a:xfrm>
              <a:off x="7601400" y="2069640"/>
              <a:ext cx="306000" cy="291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US" sz="13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y</a:t>
              </a:r>
              <a:endParaRPr b="0" lang="en-GB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9" name=""/>
            <p:cNvSpPr/>
            <p:nvPr/>
          </p:nvSpPr>
          <p:spPr>
            <a:xfrm>
              <a:off x="6760800" y="1303200"/>
              <a:ext cx="561240" cy="1668960"/>
            </a:xfrm>
            <a:prstGeom prst="ellipse">
              <a:avLst/>
            </a:prstGeom>
            <a:noFill/>
            <a:ln w="0">
              <a:solidFill>
                <a:srgbClr val="c628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470" name=""/>
          <p:cNvGrpSpPr/>
          <p:nvPr/>
        </p:nvGrpSpPr>
        <p:grpSpPr>
          <a:xfrm>
            <a:off x="5127840" y="1303200"/>
            <a:ext cx="826560" cy="1654200"/>
            <a:chOff x="5127840" y="1303200"/>
            <a:chExt cx="826560" cy="1654200"/>
          </a:xfrm>
        </p:grpSpPr>
        <p:grpSp>
          <p:nvGrpSpPr>
            <p:cNvPr id="471" name=""/>
            <p:cNvGrpSpPr/>
            <p:nvPr/>
          </p:nvGrpSpPr>
          <p:grpSpPr>
            <a:xfrm>
              <a:off x="5127840" y="1303200"/>
              <a:ext cx="702000" cy="1654200"/>
              <a:chOff x="5127840" y="1303200"/>
              <a:chExt cx="702000" cy="1654200"/>
            </a:xfrm>
          </p:grpSpPr>
          <p:sp>
            <p:nvSpPr>
              <p:cNvPr id="472" name=""/>
              <p:cNvSpPr/>
              <p:nvPr/>
            </p:nvSpPr>
            <p:spPr>
              <a:xfrm>
                <a:off x="512784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73" name=""/>
              <p:cNvSpPr/>
              <p:nvPr/>
            </p:nvSpPr>
            <p:spPr>
              <a:xfrm>
                <a:off x="512784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474" name=""/>
            <p:cNvGrpSpPr/>
            <p:nvPr/>
          </p:nvGrpSpPr>
          <p:grpSpPr>
            <a:xfrm>
              <a:off x="5252400" y="1303200"/>
              <a:ext cx="702000" cy="1654200"/>
              <a:chOff x="5252400" y="1303200"/>
              <a:chExt cx="702000" cy="1654200"/>
            </a:xfrm>
          </p:grpSpPr>
          <p:sp>
            <p:nvSpPr>
              <p:cNvPr id="475" name=""/>
              <p:cNvSpPr/>
              <p:nvPr/>
            </p:nvSpPr>
            <p:spPr>
              <a:xfrm>
                <a:off x="525240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76" name=""/>
              <p:cNvSpPr/>
              <p:nvPr/>
            </p:nvSpPr>
            <p:spPr>
              <a:xfrm>
                <a:off x="525240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grpSp>
        <p:nvGrpSpPr>
          <p:cNvPr id="477" name=""/>
          <p:cNvGrpSpPr/>
          <p:nvPr/>
        </p:nvGrpSpPr>
        <p:grpSpPr>
          <a:xfrm>
            <a:off x="7961760" y="1303200"/>
            <a:ext cx="826560" cy="1654200"/>
            <a:chOff x="7961760" y="1303200"/>
            <a:chExt cx="826560" cy="1654200"/>
          </a:xfrm>
        </p:grpSpPr>
        <p:grpSp>
          <p:nvGrpSpPr>
            <p:cNvPr id="478" name=""/>
            <p:cNvGrpSpPr/>
            <p:nvPr/>
          </p:nvGrpSpPr>
          <p:grpSpPr>
            <a:xfrm>
              <a:off x="7961760" y="1303200"/>
              <a:ext cx="702000" cy="1654200"/>
              <a:chOff x="7961760" y="1303200"/>
              <a:chExt cx="702000" cy="1654200"/>
            </a:xfrm>
          </p:grpSpPr>
          <p:sp>
            <p:nvSpPr>
              <p:cNvPr id="479" name=""/>
              <p:cNvSpPr/>
              <p:nvPr/>
            </p:nvSpPr>
            <p:spPr>
              <a:xfrm>
                <a:off x="796176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80" name=""/>
              <p:cNvSpPr/>
              <p:nvPr/>
            </p:nvSpPr>
            <p:spPr>
              <a:xfrm>
                <a:off x="796176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481" name=""/>
            <p:cNvGrpSpPr/>
            <p:nvPr/>
          </p:nvGrpSpPr>
          <p:grpSpPr>
            <a:xfrm>
              <a:off x="8086320" y="1303200"/>
              <a:ext cx="702000" cy="1654200"/>
              <a:chOff x="8086320" y="1303200"/>
              <a:chExt cx="702000" cy="1654200"/>
            </a:xfrm>
          </p:grpSpPr>
          <p:sp>
            <p:nvSpPr>
              <p:cNvPr id="482" name=""/>
              <p:cNvSpPr/>
              <p:nvPr/>
            </p:nvSpPr>
            <p:spPr>
              <a:xfrm>
                <a:off x="808632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83" name=""/>
              <p:cNvSpPr/>
              <p:nvPr/>
            </p:nvSpPr>
            <p:spPr>
              <a:xfrm>
                <a:off x="8086320" y="1303200"/>
                <a:ext cx="702000" cy="1654200"/>
              </a:xfrm>
              <a:custGeom>
                <a:avLst/>
                <a:gdLst>
                  <a:gd name="textAreaLeft" fmla="*/ 0 w 702000"/>
                  <a:gd name="textAreaRight" fmla="*/ 702720 w 702000"/>
                  <a:gd name="textAreaTop" fmla="*/ 0 h 1654200"/>
                  <a:gd name="textAreaBottom" fmla="*/ 1654920 h 1654200"/>
                </a:gdLst>
                <a:ahLst/>
                <a:rect l="textAreaLeft" t="textAreaTop" r="textAreaRight" b="textAreaBottom"/>
                <a:pathLst>
                  <a:path w="1954" h="4599">
                    <a:moveTo>
                      <a:pt x="1953" y="2299"/>
                    </a:moveTo>
                    <a:cubicBezTo>
                      <a:pt x="1953" y="2703"/>
                      <a:pt x="1908" y="3099"/>
                      <a:pt x="1822" y="3449"/>
                    </a:cubicBezTo>
                    <a:cubicBezTo>
                      <a:pt x="1736" y="3798"/>
                      <a:pt x="1613" y="4089"/>
                      <a:pt x="1465" y="4290"/>
                    </a:cubicBezTo>
                    <a:cubicBezTo>
                      <a:pt x="1316" y="4492"/>
                      <a:pt x="1148" y="4598"/>
                      <a:pt x="976" y="4598"/>
                    </a:cubicBezTo>
                    <a:cubicBezTo>
                      <a:pt x="805" y="4598"/>
                      <a:pt x="637" y="4492"/>
                      <a:pt x="488" y="4290"/>
                    </a:cubicBezTo>
                    <a:cubicBezTo>
                      <a:pt x="340" y="4089"/>
                      <a:pt x="217" y="3798"/>
                      <a:pt x="131" y="3449"/>
                    </a:cubicBezTo>
                    <a:cubicBezTo>
                      <a:pt x="45" y="3099"/>
                      <a:pt x="0" y="2703"/>
                      <a:pt x="0" y="2299"/>
                    </a:cubicBezTo>
                    <a:cubicBezTo>
                      <a:pt x="0" y="1896"/>
                      <a:pt x="45" y="1499"/>
                      <a:pt x="131" y="1150"/>
                    </a:cubicBezTo>
                    <a:cubicBezTo>
                      <a:pt x="217" y="800"/>
                      <a:pt x="340" y="510"/>
                      <a:pt x="488" y="308"/>
                    </a:cubicBezTo>
                    <a:cubicBezTo>
                      <a:pt x="637" y="106"/>
                      <a:pt x="805" y="0"/>
                      <a:pt x="976" y="0"/>
                    </a:cubicBezTo>
                    <a:cubicBezTo>
                      <a:pt x="1148" y="0"/>
                      <a:pt x="1316" y="106"/>
                      <a:pt x="1465" y="308"/>
                    </a:cubicBezTo>
                    <a:cubicBezTo>
                      <a:pt x="1613" y="510"/>
                      <a:pt x="1736" y="800"/>
                      <a:pt x="1822" y="1150"/>
                    </a:cubicBezTo>
                    <a:cubicBezTo>
                      <a:pt x="1908" y="1499"/>
                      <a:pt x="1953" y="1896"/>
                      <a:pt x="1953" y="2299"/>
                    </a:cubicBezTo>
                    <a:moveTo>
                      <a:pt x="1465" y="2299"/>
                    </a:moveTo>
                    <a:cubicBezTo>
                      <a:pt x="1465" y="2501"/>
                      <a:pt x="1442" y="2699"/>
                      <a:pt x="1399" y="2874"/>
                    </a:cubicBezTo>
                    <a:cubicBezTo>
                      <a:pt x="1356" y="3049"/>
                      <a:pt x="1295" y="3194"/>
                      <a:pt x="1220" y="3295"/>
                    </a:cubicBezTo>
                    <a:cubicBezTo>
                      <a:pt x="1146" y="3396"/>
                      <a:pt x="1062" y="3449"/>
                      <a:pt x="976" y="3449"/>
                    </a:cubicBezTo>
                    <a:cubicBezTo>
                      <a:pt x="891" y="3449"/>
                      <a:pt x="806" y="3396"/>
                      <a:pt x="732" y="3295"/>
                    </a:cubicBezTo>
                    <a:cubicBezTo>
                      <a:pt x="658" y="3194"/>
                      <a:pt x="596" y="3049"/>
                      <a:pt x="554" y="2874"/>
                    </a:cubicBezTo>
                    <a:cubicBezTo>
                      <a:pt x="511" y="2699"/>
                      <a:pt x="488" y="2501"/>
                      <a:pt x="488" y="2299"/>
                    </a:cubicBezTo>
                    <a:cubicBezTo>
                      <a:pt x="488" y="2097"/>
                      <a:pt x="511" y="1899"/>
                      <a:pt x="554" y="1724"/>
                    </a:cubicBezTo>
                    <a:cubicBezTo>
                      <a:pt x="596" y="1550"/>
                      <a:pt x="658" y="1405"/>
                      <a:pt x="732" y="1304"/>
                    </a:cubicBezTo>
                    <a:cubicBezTo>
                      <a:pt x="806" y="1203"/>
                      <a:pt x="891" y="1150"/>
                      <a:pt x="976" y="1150"/>
                    </a:cubicBezTo>
                    <a:cubicBezTo>
                      <a:pt x="1062" y="1150"/>
                      <a:pt x="1146" y="1203"/>
                      <a:pt x="1220" y="1304"/>
                    </a:cubicBezTo>
                    <a:cubicBezTo>
                      <a:pt x="1295" y="1405"/>
                      <a:pt x="1356" y="1550"/>
                      <a:pt x="1399" y="1724"/>
                    </a:cubicBezTo>
                    <a:cubicBezTo>
                      <a:pt x="1442" y="1899"/>
                      <a:pt x="1465" y="2097"/>
                      <a:pt x="1465" y="2299"/>
                    </a:cubicBezTo>
                    <a:close/>
                  </a:path>
                </a:pathLst>
              </a:custGeom>
              <a:solidFill>
                <a:srgbClr val="00acc1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sp>
        <p:nvSpPr>
          <p:cNvPr id="484" name=""/>
          <p:cNvSpPr/>
          <p:nvPr/>
        </p:nvSpPr>
        <p:spPr>
          <a:xfrm>
            <a:off x="7035120" y="133164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5" name=""/>
          <p:cNvSpPr/>
          <p:nvPr/>
        </p:nvSpPr>
        <p:spPr>
          <a:xfrm>
            <a:off x="7052400" y="133164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6" name=""/>
          <p:cNvSpPr/>
          <p:nvPr/>
        </p:nvSpPr>
        <p:spPr>
          <a:xfrm>
            <a:off x="7071480" y="133200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7" name=""/>
          <p:cNvSpPr/>
          <p:nvPr/>
        </p:nvSpPr>
        <p:spPr>
          <a:xfrm>
            <a:off x="7095240" y="13323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8" name=""/>
          <p:cNvSpPr/>
          <p:nvPr/>
        </p:nvSpPr>
        <p:spPr>
          <a:xfrm>
            <a:off x="7124760" y="133308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9" name=""/>
          <p:cNvSpPr/>
          <p:nvPr/>
        </p:nvSpPr>
        <p:spPr>
          <a:xfrm>
            <a:off x="7148880" y="133308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0" name=""/>
          <p:cNvSpPr/>
          <p:nvPr/>
        </p:nvSpPr>
        <p:spPr>
          <a:xfrm>
            <a:off x="7171200" y="13323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1" name=""/>
          <p:cNvSpPr/>
          <p:nvPr/>
        </p:nvSpPr>
        <p:spPr>
          <a:xfrm>
            <a:off x="7194600" y="133200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2" name=""/>
          <p:cNvSpPr/>
          <p:nvPr/>
        </p:nvSpPr>
        <p:spPr>
          <a:xfrm>
            <a:off x="7211880" y="133200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3" name=""/>
          <p:cNvSpPr/>
          <p:nvPr/>
        </p:nvSpPr>
        <p:spPr>
          <a:xfrm>
            <a:off x="7230960" y="133236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4" name=""/>
          <p:cNvSpPr/>
          <p:nvPr/>
        </p:nvSpPr>
        <p:spPr>
          <a:xfrm>
            <a:off x="7254360" y="133272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5" name=""/>
          <p:cNvSpPr/>
          <p:nvPr/>
        </p:nvSpPr>
        <p:spPr>
          <a:xfrm>
            <a:off x="7284240" y="133344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6" name=""/>
          <p:cNvSpPr/>
          <p:nvPr/>
        </p:nvSpPr>
        <p:spPr>
          <a:xfrm>
            <a:off x="7308360" y="133344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7" name=""/>
          <p:cNvSpPr/>
          <p:nvPr/>
        </p:nvSpPr>
        <p:spPr>
          <a:xfrm>
            <a:off x="7330680" y="133272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8" name=""/>
          <p:cNvSpPr/>
          <p:nvPr/>
        </p:nvSpPr>
        <p:spPr>
          <a:xfrm>
            <a:off x="7356240" y="13323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9" name=""/>
          <p:cNvSpPr/>
          <p:nvPr/>
        </p:nvSpPr>
        <p:spPr>
          <a:xfrm>
            <a:off x="7375320" y="133272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0" name=""/>
          <p:cNvSpPr/>
          <p:nvPr/>
        </p:nvSpPr>
        <p:spPr>
          <a:xfrm>
            <a:off x="7398720" y="133308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1" name=""/>
          <p:cNvSpPr/>
          <p:nvPr/>
        </p:nvSpPr>
        <p:spPr>
          <a:xfrm>
            <a:off x="7428600" y="13341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2" name=""/>
          <p:cNvSpPr/>
          <p:nvPr/>
        </p:nvSpPr>
        <p:spPr>
          <a:xfrm>
            <a:off x="7452360" y="13341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3" name=""/>
          <p:cNvSpPr/>
          <p:nvPr/>
        </p:nvSpPr>
        <p:spPr>
          <a:xfrm>
            <a:off x="7474680" y="133308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4" name=""/>
          <p:cNvSpPr/>
          <p:nvPr/>
        </p:nvSpPr>
        <p:spPr>
          <a:xfrm>
            <a:off x="7491600" y="133272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5" name=""/>
          <p:cNvSpPr/>
          <p:nvPr/>
        </p:nvSpPr>
        <p:spPr>
          <a:xfrm>
            <a:off x="7510680" y="133308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6" name=""/>
          <p:cNvSpPr/>
          <p:nvPr/>
        </p:nvSpPr>
        <p:spPr>
          <a:xfrm>
            <a:off x="7534080" y="133344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7" name=""/>
          <p:cNvSpPr/>
          <p:nvPr/>
        </p:nvSpPr>
        <p:spPr>
          <a:xfrm>
            <a:off x="7563960" y="133452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8" name=""/>
          <p:cNvSpPr/>
          <p:nvPr/>
        </p:nvSpPr>
        <p:spPr>
          <a:xfrm>
            <a:off x="7587720" y="133452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9" name=""/>
          <p:cNvSpPr/>
          <p:nvPr/>
        </p:nvSpPr>
        <p:spPr>
          <a:xfrm>
            <a:off x="7610040" y="133344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0" name=""/>
          <p:cNvSpPr/>
          <p:nvPr/>
        </p:nvSpPr>
        <p:spPr>
          <a:xfrm>
            <a:off x="7633440" y="1333080"/>
            <a:ext cx="10368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1" name=""/>
          <p:cNvSpPr/>
          <p:nvPr/>
        </p:nvSpPr>
        <p:spPr>
          <a:xfrm>
            <a:off x="7652160" y="133344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2" name=""/>
          <p:cNvSpPr/>
          <p:nvPr/>
        </p:nvSpPr>
        <p:spPr>
          <a:xfrm>
            <a:off x="7675920" y="13341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3" name=""/>
          <p:cNvSpPr/>
          <p:nvPr/>
        </p:nvSpPr>
        <p:spPr>
          <a:xfrm>
            <a:off x="7705440" y="133488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4" name=""/>
          <p:cNvSpPr/>
          <p:nvPr/>
        </p:nvSpPr>
        <p:spPr>
          <a:xfrm>
            <a:off x="7729560" y="133488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5" name=""/>
          <p:cNvSpPr/>
          <p:nvPr/>
        </p:nvSpPr>
        <p:spPr>
          <a:xfrm>
            <a:off x="7751880" y="133416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6" name=""/>
          <p:cNvSpPr/>
          <p:nvPr/>
        </p:nvSpPr>
        <p:spPr>
          <a:xfrm>
            <a:off x="7772760" y="1333440"/>
            <a:ext cx="104040" cy="283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7" name=""/>
          <p:cNvSpPr/>
          <p:nvPr/>
        </p:nvSpPr>
        <p:spPr>
          <a:xfrm>
            <a:off x="7791840" y="133416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8" name=""/>
          <p:cNvSpPr/>
          <p:nvPr/>
        </p:nvSpPr>
        <p:spPr>
          <a:xfrm>
            <a:off x="7815600" y="133452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9" name=""/>
          <p:cNvSpPr/>
          <p:nvPr/>
        </p:nvSpPr>
        <p:spPr>
          <a:xfrm>
            <a:off x="7845120" y="1335240"/>
            <a:ext cx="10404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0" name=""/>
          <p:cNvSpPr/>
          <p:nvPr/>
        </p:nvSpPr>
        <p:spPr>
          <a:xfrm>
            <a:off x="7869240" y="133524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1" name=""/>
          <p:cNvSpPr/>
          <p:nvPr/>
        </p:nvSpPr>
        <p:spPr>
          <a:xfrm>
            <a:off x="7891560" y="1334520"/>
            <a:ext cx="103680" cy="2829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2" name=""/>
          <p:cNvSpPr/>
          <p:nvPr/>
        </p:nvSpPr>
        <p:spPr>
          <a:xfrm>
            <a:off x="8131680" y="1404360"/>
            <a:ext cx="17280" cy="16920"/>
          </a:xfrm>
          <a:custGeom>
            <a:avLst/>
            <a:gdLst>
              <a:gd name="textAreaLeft" fmla="*/ 0 w 17280"/>
              <a:gd name="textAreaRight" fmla="*/ 18000 w 17280"/>
              <a:gd name="textAreaTop" fmla="*/ 0 h 16920"/>
              <a:gd name="textAreaBottom" fmla="*/ 17640 h 16920"/>
            </a:gdLst>
            <a:ah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0" y="8260"/>
                </a:lnTo>
                <a:lnTo>
                  <a:pt x="4230" y="21600"/>
                </a:lnTo>
                <a:lnTo>
                  <a:pt x="17370" y="21600"/>
                </a:lnTo>
                <a:lnTo>
                  <a:pt x="21600" y="826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-27360" bIns="-2736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3" name=""/>
          <p:cNvSpPr/>
          <p:nvPr/>
        </p:nvSpPr>
        <p:spPr>
          <a:xfrm>
            <a:off x="5763240" y="2352960"/>
            <a:ext cx="24948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4" name=""/>
          <p:cNvSpPr/>
          <p:nvPr/>
        </p:nvSpPr>
        <p:spPr>
          <a:xfrm>
            <a:off x="5830200" y="2349360"/>
            <a:ext cx="25020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5" name=""/>
          <p:cNvSpPr/>
          <p:nvPr/>
        </p:nvSpPr>
        <p:spPr>
          <a:xfrm>
            <a:off x="5890320" y="2355120"/>
            <a:ext cx="24948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6" name=""/>
          <p:cNvSpPr/>
          <p:nvPr/>
        </p:nvSpPr>
        <p:spPr>
          <a:xfrm>
            <a:off x="5948280" y="2355120"/>
            <a:ext cx="24912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7" name=""/>
          <p:cNvSpPr/>
          <p:nvPr/>
        </p:nvSpPr>
        <p:spPr>
          <a:xfrm>
            <a:off x="6001560" y="2353680"/>
            <a:ext cx="24912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8" name=""/>
          <p:cNvSpPr/>
          <p:nvPr/>
        </p:nvSpPr>
        <p:spPr>
          <a:xfrm>
            <a:off x="6056280" y="2352960"/>
            <a:ext cx="24912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9" name=""/>
          <p:cNvSpPr/>
          <p:nvPr/>
        </p:nvSpPr>
        <p:spPr>
          <a:xfrm>
            <a:off x="6100920" y="2353680"/>
            <a:ext cx="25020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0" name=""/>
          <p:cNvSpPr/>
          <p:nvPr/>
        </p:nvSpPr>
        <p:spPr>
          <a:xfrm>
            <a:off x="6157800" y="2354040"/>
            <a:ext cx="250200" cy="4647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1" name=""/>
          <p:cNvSpPr/>
          <p:nvPr/>
        </p:nvSpPr>
        <p:spPr>
          <a:xfrm>
            <a:off x="6229080" y="2355840"/>
            <a:ext cx="24948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2" name=""/>
          <p:cNvSpPr/>
          <p:nvPr/>
        </p:nvSpPr>
        <p:spPr>
          <a:xfrm>
            <a:off x="6285960" y="2355840"/>
            <a:ext cx="24948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3" name=""/>
          <p:cNvSpPr/>
          <p:nvPr/>
        </p:nvSpPr>
        <p:spPr>
          <a:xfrm>
            <a:off x="6339240" y="2354040"/>
            <a:ext cx="249480" cy="46476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4" name=""/>
          <p:cNvSpPr/>
          <p:nvPr/>
        </p:nvSpPr>
        <p:spPr>
          <a:xfrm>
            <a:off x="6389640" y="2353680"/>
            <a:ext cx="249480" cy="4640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5" name=""/>
          <p:cNvSpPr/>
          <p:nvPr/>
        </p:nvSpPr>
        <p:spPr>
          <a:xfrm>
            <a:off x="5865480" y="2331360"/>
            <a:ext cx="23760" cy="22680"/>
          </a:xfrm>
          <a:custGeom>
            <a:avLst/>
            <a:gdLst>
              <a:gd name="textAreaLeft" fmla="*/ 0 w 23760"/>
              <a:gd name="textAreaRight" fmla="*/ 24480 w 23760"/>
              <a:gd name="textAreaTop" fmla="*/ 0 h 22680"/>
              <a:gd name="textAreaBottom" fmla="*/ 23400 h 22680"/>
            </a:gdLst>
            <a:ah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0" y="8260"/>
                </a:lnTo>
                <a:lnTo>
                  <a:pt x="4230" y="21600"/>
                </a:lnTo>
                <a:lnTo>
                  <a:pt x="17370" y="21600"/>
                </a:lnTo>
                <a:lnTo>
                  <a:pt x="21600" y="826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-21600" bIns="-216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36" name=""/>
              <p:cNvSpPr txBox="1"/>
              <p:nvPr/>
            </p:nvSpPr>
            <p:spPr>
              <a:xfrm>
                <a:off x="5297400" y="3120840"/>
                <a:ext cx="639360" cy="189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N</m:t>
                        </m:r>
                      </m:e>
                      <m:sub>
                        <m:r>
                          <m:t xml:space="preserve">u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ε</m:t>
                        </m:r>
                      </m:e>
                      <m:sub>
                        <m:r>
                          <m:t xml:space="preserve">u</m:t>
                        </m:r>
                      </m:sub>
                    </m:sSub>
                    <m:r>
                      <m:t xml:space="preserve">N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537" name=""/>
              <p:cNvSpPr txBox="1"/>
              <p:nvPr/>
            </p:nvSpPr>
            <p:spPr>
              <a:xfrm>
                <a:off x="8125920" y="3107160"/>
                <a:ext cx="650880" cy="189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N</m:t>
                        </m:r>
                      </m:e>
                      <m:sub>
                        <m:r>
                          <m:t xml:space="preserve">d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ε</m:t>
                        </m:r>
                      </m:e>
                      <m:sub>
                        <m:r>
                          <m:t xml:space="preserve">d</m:t>
                        </m:r>
                      </m:sub>
                    </m:sSub>
                    <m:r>
                      <m:t xml:space="preserve">N</m:t>
                    </m:r>
                  </m:oMath>
                </a14:m>
              </a:p>
            </p:txBody>
          </p:sp>
        </mc:Choice>
        <mc:Fallback/>
      </mc:AlternateContent>
      <p:sp>
        <p:nvSpPr>
          <p:cNvPr id="538" name=""/>
          <p:cNvSpPr/>
          <p:nvPr/>
        </p:nvSpPr>
        <p:spPr>
          <a:xfrm>
            <a:off x="7961760" y="806040"/>
            <a:ext cx="1123560" cy="4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DejaVu Math TeX Gyre"/>
                <a:ea typeface="DejaVu Sans"/>
              </a:rPr>
              <a:t>EDM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DejaVu Math TeX Gyre"/>
                <a:ea typeface="DejaVu Sans"/>
              </a:rPr>
              <a:t>detectors</a:t>
            </a:r>
            <a:endParaRPr b="0" lang="en-GB" sz="1050" spc="-1" strike="noStrike">
              <a:solidFill>
                <a:srgbClr val="000000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39" name=""/>
              <p:cNvSpPr txBox="1"/>
              <p:nvPr/>
            </p:nvSpPr>
            <p:spPr>
              <a:xfrm>
                <a:off x="6497640" y="3342240"/>
                <a:ext cx="444960" cy="184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ε</m:t>
                    </m:r>
                    <m:r>
                      <m:t xml:space="preserve">=</m:t>
                    </m:r>
                    <m:r>
                      <m:t xml:space="preserve">ε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t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6690600" cy="14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For high positron energies – preferentially emitted in the direction of the muon spin.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Energy spectrum and </a:t>
            </a: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directional</a:t>
            </a:r>
            <a:r>
              <a:rPr b="0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asymmetry as a function of the fractional energy </a:t>
            </a:r>
            <a:r>
              <a:rPr b="0" i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x = E/E</a:t>
            </a:r>
            <a:r>
              <a:rPr b="0" i="1" lang="en-GB" sz="1700" spc="-1" strike="noStrike" baseline="-8000">
                <a:solidFill>
                  <a:srgbClr val="000000"/>
                </a:solidFill>
                <a:latin typeface="Calibri"/>
                <a:ea typeface="ヒラギノ角ゴ Pro W3"/>
              </a:rPr>
              <a:t>max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Kinematics of Michel decay positrons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6"/>
          </p:nvPr>
        </p:nvSpPr>
        <p:spPr>
          <a:xfrm>
            <a:off x="8206200" y="4968000"/>
            <a:ext cx="574200" cy="146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CD976A40-6CAD-4386-A6D0-632061A234DD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"/>
          <p:cNvSpPr/>
          <p:nvPr/>
        </p:nvSpPr>
        <p:spPr>
          <a:xfrm>
            <a:off x="7191360" y="619704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4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865760" y="2158560"/>
            <a:ext cx="3688560" cy="2747520"/>
          </a:xfrm>
          <a:prstGeom prst="rect">
            <a:avLst/>
          </a:prstGeom>
          <a:ln w="0">
            <a:noFill/>
          </a:ln>
        </p:spPr>
      </p:pic>
      <p:pic>
        <p:nvPicPr>
          <p:cNvPr id="545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848880" y="2407680"/>
            <a:ext cx="3537360" cy="274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253;p55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746240" y="2723760"/>
            <a:ext cx="2505960" cy="2419200"/>
          </a:xfrm>
          <a:prstGeom prst="rect">
            <a:avLst/>
          </a:prstGeom>
          <a:ln w="0">
            <a:noFill/>
          </a:ln>
        </p:spPr>
      </p:pic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Kinematics – g-2 experiments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sldNum" idx="7"/>
          </p:nvPr>
        </p:nvSpPr>
        <p:spPr>
          <a:xfrm>
            <a:off x="8206200" y="4968000"/>
            <a:ext cx="574200" cy="146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E3E95FF9-A237-4F91-83D1-35B1737B8902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"/>
          <p:cNvSpPr/>
          <p:nvPr/>
        </p:nvSpPr>
        <p:spPr>
          <a:xfrm>
            <a:off x="7191360" y="619704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50" name=""/>
          <p:cNvGrpSpPr/>
          <p:nvPr/>
        </p:nvGrpSpPr>
        <p:grpSpPr>
          <a:xfrm>
            <a:off x="1333800" y="2920320"/>
            <a:ext cx="2892600" cy="2216880"/>
            <a:chOff x="1333800" y="2920320"/>
            <a:chExt cx="2892600" cy="2216880"/>
          </a:xfrm>
        </p:grpSpPr>
        <p:pic>
          <p:nvPicPr>
            <p:cNvPr id="551" name="Google Shape;327;p64" descr=""/>
            <p:cNvPicPr/>
            <p:nvPr/>
          </p:nvPicPr>
          <p:blipFill>
            <a:blip r:embed="rId2">
              <a:alphaModFix amt="50000"/>
            </a:blip>
            <a:srcRect l="49496" t="9477" r="6670" b="37471"/>
            <a:stretch/>
          </p:blipFill>
          <p:spPr>
            <a:xfrm>
              <a:off x="1333800" y="3067560"/>
              <a:ext cx="2889360" cy="206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2" name="Google Shape;328;p64"/>
            <p:cNvSpPr/>
            <p:nvPr/>
          </p:nvSpPr>
          <p:spPr>
            <a:xfrm>
              <a:off x="1482840" y="2920320"/>
              <a:ext cx="2743560" cy="298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050" spc="-1" strike="noStrike">
                  <a:solidFill>
                    <a:srgbClr val="000000"/>
                  </a:solidFill>
                  <a:latin typeface="Arial"/>
                  <a:ea typeface="Arial"/>
                </a:rPr>
                <a:t>arXiv:1501.06858</a:t>
              </a:r>
              <a:endParaRPr b="0" lang="en-GB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1099800" y="948600"/>
            <a:ext cx="7174800" cy="14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For high momentum muons the angular distribution is Lorentz boosted along the momentum.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For large boosts practically all decay positrons are emitted in the forward direction – </a:t>
            </a: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no directional asymmetry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Intensity asymmetry: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Dependence of the number of decay positrons at a given enrgy on the spin.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>
            <a:alphaModFix amt="50000"/>
          </a:blip>
          <a:srcRect l="6195" t="4037" r="22860" b="3310"/>
          <a:stretch/>
        </p:blipFill>
        <p:spPr>
          <a:xfrm>
            <a:off x="5226840" y="2471760"/>
            <a:ext cx="3855600" cy="2635920"/>
          </a:xfrm>
          <a:prstGeom prst="rect">
            <a:avLst/>
          </a:prstGeom>
          <a:ln w="0">
            <a:noFill/>
          </a:ln>
        </p:spPr>
      </p:pic>
      <p:sp>
        <p:nvSpPr>
          <p:cNvPr id="555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4414320" cy="241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The first stage – 28 MeV/c surface muons.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Both </a:t>
            </a: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directional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and </a:t>
            </a:r>
            <a:r>
              <a:rPr b="1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intensity</a:t>
            </a: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 dependence on </a:t>
            </a:r>
            <a:br>
              <a:rPr sz="1700"/>
            </a:b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the spin direction.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Precession due to the g-2 can be</a:t>
            </a:r>
            <a:br>
              <a:rPr sz="1700"/>
            </a:b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measured using intensity asymmetry.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Precession due to EDM can be measured</a:t>
            </a:r>
            <a:br>
              <a:rPr sz="1700"/>
            </a:b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from the direction of emitted positrons: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up-down asymmetry.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Only positrons above 25 MeV contribute significantly to the asymmetry.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440" cy="379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muEDM kinematics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sldNum" idx="8"/>
          </p:nvPr>
        </p:nvSpPr>
        <p:spPr>
          <a:xfrm>
            <a:off x="8206200" y="4968000"/>
            <a:ext cx="574200" cy="146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9090CCE5-071A-4B3D-8EBB-29DEFC04BB3F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"/>
          <p:cNvSpPr/>
          <p:nvPr/>
        </p:nvSpPr>
        <p:spPr>
          <a:xfrm>
            <a:off x="7191360" y="619704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9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6580800" y="31320"/>
            <a:ext cx="2393280" cy="2393280"/>
          </a:xfrm>
          <a:prstGeom prst="rect">
            <a:avLst/>
          </a:prstGeom>
          <a:ln w="0">
            <a:noFill/>
          </a:ln>
        </p:spPr>
      </p:pic>
      <p:pic>
        <p:nvPicPr>
          <p:cNvPr id="560" name="" descr=""/>
          <p:cNvPicPr/>
          <p:nvPr/>
        </p:nvPicPr>
        <p:blipFill>
          <a:blip r:embed="rId3">
            <a:alphaModFix amt="50000"/>
          </a:blip>
          <a:srcRect l="77026" t="25706" r="3980" b="25208"/>
          <a:stretch/>
        </p:blipFill>
        <p:spPr>
          <a:xfrm>
            <a:off x="5704920" y="2280960"/>
            <a:ext cx="875880" cy="118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/>
          </p:nvPr>
        </p:nvSpPr>
        <p:spPr>
          <a:xfrm>
            <a:off x="1090440" y="903240"/>
            <a:ext cx="3884040" cy="35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Only four sources of spin precession that could lead to EDM-like signal: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Net azimuthal B-field</a:t>
            </a:r>
            <a:br>
              <a:rPr sz="1700"/>
            </a:br>
            <a:r>
              <a:rPr b="0" lang="de-CH" sz="1300" spc="-1" strike="noStrike">
                <a:solidFill>
                  <a:srgbClr val="000000"/>
                </a:solidFill>
                <a:latin typeface="Calibri"/>
              </a:rPr>
              <a:t>(zero if no current flows through the area enclosed by the orbit)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Time variable radial B-field</a:t>
            </a:r>
            <a:br>
              <a:rPr sz="1700"/>
            </a:br>
            <a:r>
              <a:rPr b="0" lang="de-CH" sz="1300" spc="-1" strike="noStrike">
                <a:solidFill>
                  <a:srgbClr val="000000"/>
                </a:solidFill>
                <a:latin typeface="Calibri"/>
              </a:rPr>
              <a:t>(constraints on the pulse width and decay time of the magnetic kick</a:t>
            </a:r>
            <a:r>
              <a:rPr b="0" lang="de-CH" sz="13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Net longitudinal E-field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Geometric phases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4280" cy="37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Arial"/>
                <a:ea typeface="ヒラギノ角ゴ Pro W3"/>
              </a:rPr>
              <a:t>Real spin precession systematic effects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sldNum" idx="9"/>
          </p:nvPr>
        </p:nvSpPr>
        <p:spPr>
          <a:xfrm>
            <a:off x="8206200" y="4968000"/>
            <a:ext cx="572040" cy="144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6623B997-E545-4C84-AE9C-110D7289F391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4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5290920" y="1704960"/>
            <a:ext cx="1790640" cy="364320"/>
          </a:xfrm>
          <a:prstGeom prst="rect">
            <a:avLst/>
          </a:prstGeom>
          <a:ln w="0">
            <a:noFill/>
          </a:ln>
        </p:spPr>
      </p:pic>
      <p:grpSp>
        <p:nvGrpSpPr>
          <p:cNvPr id="565" name=""/>
          <p:cNvGrpSpPr/>
          <p:nvPr/>
        </p:nvGrpSpPr>
        <p:grpSpPr>
          <a:xfrm>
            <a:off x="7159680" y="334800"/>
            <a:ext cx="1825920" cy="2084760"/>
            <a:chOff x="7159680" y="334800"/>
            <a:chExt cx="1825920" cy="2084760"/>
          </a:xfrm>
        </p:grpSpPr>
        <p:sp>
          <p:nvSpPr>
            <p:cNvPr id="566" name=""/>
            <p:cNvSpPr/>
            <p:nvPr/>
          </p:nvSpPr>
          <p:spPr>
            <a:xfrm>
              <a:off x="7790760" y="1042560"/>
              <a:ext cx="384840" cy="66564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7" name=""/>
            <p:cNvSpPr/>
            <p:nvPr/>
          </p:nvSpPr>
          <p:spPr>
            <a:xfrm flipH="1" flipV="1">
              <a:off x="7159680" y="1338480"/>
              <a:ext cx="834840" cy="14040"/>
            </a:xfrm>
            <a:prstGeom prst="line">
              <a:avLst/>
            </a:prstGeom>
            <a:ln w="18360">
              <a:solidFill>
                <a:srgbClr val="e6e90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8" name=""/>
            <p:cNvSpPr/>
            <p:nvPr/>
          </p:nvSpPr>
          <p:spPr>
            <a:xfrm>
              <a:off x="7728480" y="936360"/>
              <a:ext cx="507240" cy="87588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9" name=""/>
            <p:cNvSpPr/>
            <p:nvPr/>
          </p:nvSpPr>
          <p:spPr>
            <a:xfrm>
              <a:off x="7659720" y="825480"/>
              <a:ext cx="631800" cy="1090800"/>
            </a:xfrm>
            <a:prstGeom prst="ellipse">
              <a:avLst/>
            </a:prstGeom>
            <a:noFill/>
            <a:ln w="0">
              <a:solidFill>
                <a:srgbClr val="ff6d6d"/>
              </a:solidFill>
              <a:headEnd len="med" type="triangle" w="med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0" name=""/>
            <p:cNvSpPr/>
            <p:nvPr/>
          </p:nvSpPr>
          <p:spPr>
            <a:xfrm>
              <a:off x="7602120" y="721440"/>
              <a:ext cx="746640" cy="1288080"/>
            </a:xfrm>
            <a:prstGeom prst="ellipse">
              <a:avLst/>
            </a:prstGeom>
            <a:solidFill>
              <a:srgbClr val="729fcf">
                <a:alpha val="50000"/>
              </a:srgbClr>
            </a:solidFill>
            <a:ln w="0">
              <a:solidFill>
                <a:srgbClr val="ff6d6d"/>
              </a:solidFill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1" name=""/>
            <p:cNvSpPr/>
            <p:nvPr/>
          </p:nvSpPr>
          <p:spPr>
            <a:xfrm>
              <a:off x="7992000" y="1352520"/>
              <a:ext cx="993600" cy="19800"/>
            </a:xfrm>
            <a:prstGeom prst="line">
              <a:avLst/>
            </a:prstGeom>
            <a:ln w="18360">
              <a:solidFill>
                <a:srgbClr val="e6e905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760" bIns="576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2" name=""/>
            <p:cNvSpPr/>
            <p:nvPr/>
          </p:nvSpPr>
          <p:spPr>
            <a:xfrm>
              <a:off x="8735400" y="1371600"/>
              <a:ext cx="174600" cy="19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I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3" name=""/>
            <p:cNvSpPr/>
            <p:nvPr/>
          </p:nvSpPr>
          <p:spPr>
            <a:xfrm rot="1566000">
              <a:off x="7595280" y="1045800"/>
              <a:ext cx="673560" cy="1290960"/>
            </a:xfrm>
            <a:prstGeom prst="arc">
              <a:avLst>
                <a:gd name="adj1" fmla="val 18387363"/>
                <a:gd name="adj2" fmla="val 20403547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4" name=""/>
            <p:cNvSpPr/>
            <p:nvPr/>
          </p:nvSpPr>
          <p:spPr>
            <a:xfrm>
              <a:off x="7599960" y="738000"/>
              <a:ext cx="673200" cy="1290960"/>
            </a:xfrm>
            <a:prstGeom prst="arc">
              <a:avLst>
                <a:gd name="adj1" fmla="val 11995401"/>
                <a:gd name="adj2" fmla="val 14012637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5" name=""/>
            <p:cNvSpPr/>
            <p:nvPr/>
          </p:nvSpPr>
          <p:spPr>
            <a:xfrm>
              <a:off x="7573680" y="1016640"/>
              <a:ext cx="219960" cy="19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5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B</a:t>
              </a:r>
              <a:endParaRPr b="0" lang="en-GB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6" name=""/>
            <p:cNvSpPr/>
            <p:nvPr/>
          </p:nvSpPr>
          <p:spPr>
            <a:xfrm>
              <a:off x="7543080" y="611280"/>
              <a:ext cx="870480" cy="15012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prstDash val="sysDash"/>
            </a:ln>
            <a:effectLst>
              <a:outerShdw dist="51420" dir="2700000" blurRad="50760" rotWithShape="0">
                <a:srgbClr val="808080">
                  <a:alpha val="2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7" name=""/>
            <p:cNvSpPr/>
            <p:nvPr/>
          </p:nvSpPr>
          <p:spPr>
            <a:xfrm rot="1643400">
              <a:off x="7824960" y="1225800"/>
              <a:ext cx="403560" cy="833400"/>
            </a:xfrm>
            <a:prstGeom prst="arc">
              <a:avLst>
                <a:gd name="adj1" fmla="val 18266936"/>
                <a:gd name="adj2" fmla="val 20319474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8" name=""/>
            <p:cNvSpPr/>
            <p:nvPr/>
          </p:nvSpPr>
          <p:spPr>
            <a:xfrm rot="1362600">
              <a:off x="7863480" y="1281960"/>
              <a:ext cx="320760" cy="657000"/>
            </a:xfrm>
            <a:prstGeom prst="arc">
              <a:avLst>
                <a:gd name="adj1" fmla="val 18283485"/>
                <a:gd name="adj2" fmla="val 20458001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9" name=""/>
            <p:cNvSpPr/>
            <p:nvPr/>
          </p:nvSpPr>
          <p:spPr>
            <a:xfrm rot="1504200">
              <a:off x="7855560" y="1282320"/>
              <a:ext cx="283680" cy="529200"/>
            </a:xfrm>
            <a:prstGeom prst="arc">
              <a:avLst>
                <a:gd name="adj1" fmla="val 18433744"/>
                <a:gd name="adj2" fmla="val 20434203"/>
              </a:avLst>
            </a:prstGeom>
            <a:noFill/>
            <a:ln w="0">
              <a:solidFill>
                <a:srgbClr val="ff6d6d"/>
              </a:solidFill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8440" bIns="284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0" name=""/>
            <p:cNvSpPr/>
            <p:nvPr/>
          </p:nvSpPr>
          <p:spPr>
            <a:xfrm>
              <a:off x="7820280" y="627840"/>
              <a:ext cx="42480" cy="42120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8280" bIns="828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1" name=""/>
            <p:cNvSpPr/>
            <p:nvPr/>
          </p:nvSpPr>
          <p:spPr>
            <a:xfrm flipV="1">
              <a:off x="7858440" y="531360"/>
              <a:ext cx="225360" cy="10548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2" name=""/>
            <p:cNvSpPr/>
            <p:nvPr/>
          </p:nvSpPr>
          <p:spPr>
            <a:xfrm>
              <a:off x="7838280" y="334800"/>
              <a:ext cx="181800" cy="178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GB" sz="12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</a:t>
              </a:r>
              <a:endParaRPr b="0" lang="en-GB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83" name=""/>
          <p:cNvGrpSpPr/>
          <p:nvPr/>
        </p:nvGrpSpPr>
        <p:grpSpPr>
          <a:xfrm>
            <a:off x="5239440" y="3219840"/>
            <a:ext cx="3247200" cy="459720"/>
            <a:chOff x="5239440" y="3219840"/>
            <a:chExt cx="3247200" cy="459720"/>
          </a:xfrm>
        </p:grpSpPr>
        <p:pic>
          <p:nvPicPr>
            <p:cNvPr id="584" name="" descr=""/>
            <p:cNvPicPr/>
            <p:nvPr/>
          </p:nvPicPr>
          <p:blipFill>
            <a:blip r:embed="rId2">
              <a:alphaModFix amt="50000"/>
            </a:blip>
            <a:srcRect l="0" t="15506" r="19789" b="0"/>
            <a:stretch/>
          </p:blipFill>
          <p:spPr>
            <a:xfrm>
              <a:off x="5239440" y="3219840"/>
              <a:ext cx="3247200" cy="45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5" name=""/>
            <p:cNvSpPr/>
            <p:nvPr/>
          </p:nvSpPr>
          <p:spPr>
            <a:xfrm>
              <a:off x="7910640" y="3641400"/>
              <a:ext cx="566640" cy="0"/>
            </a:xfrm>
            <a:prstGeom prst="line">
              <a:avLst/>
            </a:prstGeom>
            <a:ln w="36000">
              <a:solidFill>
                <a:srgbClr val="388e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-63000" bIns="-63000" anchor="ctr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/>
          </p:nvPr>
        </p:nvSpPr>
        <p:spPr>
          <a:xfrm>
            <a:off x="1099800" y="948600"/>
            <a:ext cx="3899880" cy="391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Limit on the average </a:t>
            </a:r>
            <a:r>
              <a:rPr b="0" i="1" lang="de-CH" sz="1700" spc="-1" strike="noStrike">
                <a:solidFill>
                  <a:srgbClr val="000000"/>
                </a:solidFill>
                <a:latin typeface="TeX Gyre Pagella"/>
              </a:rPr>
              <a:t>E</a:t>
            </a:r>
            <a:r>
              <a:rPr b="0" i="1" lang="de-CH" sz="1700" spc="-1" strike="noStrike" baseline="-8000">
                <a:solidFill>
                  <a:srgbClr val="000000"/>
                </a:solidFill>
                <a:latin typeface="TeX Gyre Pagella"/>
              </a:rPr>
              <a:t>z</a:t>
            </a: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 field as a function of the muon velocity shown as a fraction of the radial component: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CH" sz="1700" spc="-1" strike="noStrike">
                <a:solidFill>
                  <a:srgbClr val="000000"/>
                </a:solidFill>
                <a:latin typeface="Calibri"/>
              </a:rPr>
              <a:t>Effect cancels if particles are injected alternatively CW and CCW and subtracting counts in the detectors.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1700" spc="-1" strike="noStrike">
                <a:solidFill>
                  <a:srgbClr val="000000"/>
                </a:solidFill>
                <a:latin typeface="Calibri"/>
              </a:rPr>
              <a:t>CW and CCW orbit directions are done by switching the B-field direction.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title"/>
          </p:nvPr>
        </p:nvSpPr>
        <p:spPr>
          <a:xfrm>
            <a:off x="2077200" y="216000"/>
            <a:ext cx="6706080" cy="379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686868"/>
                </a:solidFill>
                <a:latin typeface="Georgia"/>
                <a:ea typeface="ヒラギノ角ゴ Pro W3"/>
              </a:rPr>
              <a:t>Constraints on the average longitudinal E-field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sldNum" idx="10"/>
          </p:nvPr>
        </p:nvSpPr>
        <p:spPr>
          <a:xfrm>
            <a:off x="8206200" y="4968000"/>
            <a:ext cx="573840" cy="145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05687AC2-64E5-47CC-86AB-4B5D51F7300C}" type="slidenum">
              <a:rPr b="0" lang="en-US" sz="800" spc="-1" strike="noStrike">
                <a:solidFill>
                  <a:srgbClr val="000000"/>
                </a:solidFill>
                <a:latin typeface="Calibri"/>
                <a:ea typeface="ヒラギノ角ゴ Pro W3"/>
              </a:rPr>
              <a:t>&lt;number&gt;</a:t>
            </a:fld>
            <a:endParaRPr b="0" lang="en-GB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589" name=""/>
          <p:cNvGrpSpPr/>
          <p:nvPr/>
        </p:nvGrpSpPr>
        <p:grpSpPr>
          <a:xfrm>
            <a:off x="2791800" y="3823200"/>
            <a:ext cx="1735200" cy="1227600"/>
            <a:chOff x="2791800" y="3823200"/>
            <a:chExt cx="1735200" cy="1227600"/>
          </a:xfrm>
        </p:grpSpPr>
        <p:sp>
          <p:nvSpPr>
            <p:cNvPr id="590" name=""/>
            <p:cNvSpPr/>
            <p:nvPr/>
          </p:nvSpPr>
          <p:spPr>
            <a:xfrm>
              <a:off x="2791800" y="4270680"/>
              <a:ext cx="1626840" cy="514080"/>
            </a:xfrm>
            <a:prstGeom prst="ellipse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1" name=""/>
            <p:cNvSpPr/>
            <p:nvPr/>
          </p:nvSpPr>
          <p:spPr>
            <a:xfrm>
              <a:off x="3157560" y="4744080"/>
              <a:ext cx="444960" cy="96840"/>
            </a:xfrm>
            <a:prstGeom prst="line">
              <a:avLst/>
            </a:prstGeom>
            <a:ln w="7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2" name=""/>
            <p:cNvSpPr/>
            <p:nvPr/>
          </p:nvSpPr>
          <p:spPr>
            <a:xfrm flipV="1">
              <a:off x="3157560" y="4372560"/>
              <a:ext cx="360" cy="371520"/>
            </a:xfrm>
            <a:prstGeom prst="line">
              <a:avLst/>
            </a:prstGeom>
            <a:ln w="7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3" name=""/>
            <p:cNvSpPr/>
            <p:nvPr/>
          </p:nvSpPr>
          <p:spPr>
            <a:xfrm flipV="1">
              <a:off x="3157560" y="4623480"/>
              <a:ext cx="214560" cy="120600"/>
            </a:xfrm>
            <a:prstGeom prst="line">
              <a:avLst/>
            </a:prstGeom>
            <a:ln w="7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4" name=""/>
            <p:cNvSpPr/>
            <p:nvPr/>
          </p:nvSpPr>
          <p:spPr>
            <a:xfrm>
              <a:off x="3137400" y="4717080"/>
              <a:ext cx="42120" cy="45720"/>
            </a:xfrm>
            <a:prstGeom prst="ellipse">
              <a:avLst/>
            </a:prstGeom>
            <a:solidFill>
              <a:srgbClr val="ff38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12240" bIns="-1224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5" name=""/>
            <p:cNvSpPr/>
            <p:nvPr/>
          </p:nvSpPr>
          <p:spPr>
            <a:xfrm>
              <a:off x="3234960" y="4562280"/>
              <a:ext cx="246240" cy="27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US" sz="105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r</a:t>
              </a:r>
              <a:endParaRPr b="0" lang="en-GB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6" name=""/>
            <p:cNvSpPr/>
            <p:nvPr/>
          </p:nvSpPr>
          <p:spPr>
            <a:xfrm>
              <a:off x="3135600" y="4267080"/>
              <a:ext cx="247320" cy="27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i="1" lang="en-US" sz="105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z</a:t>
              </a:r>
              <a:endParaRPr b="0" lang="en-GB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7" name=""/>
            <p:cNvSpPr/>
            <p:nvPr/>
          </p:nvSpPr>
          <p:spPr>
            <a:xfrm>
              <a:off x="3383640" y="4776480"/>
              <a:ext cx="239760" cy="27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5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θ</a:t>
              </a:r>
              <a:endParaRPr b="0" lang="en-GB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8" name=""/>
            <p:cNvSpPr/>
            <p:nvPr/>
          </p:nvSpPr>
          <p:spPr>
            <a:xfrm rot="6199200">
              <a:off x="3270600" y="4467600"/>
              <a:ext cx="146160" cy="305280"/>
            </a:xfrm>
            <a:prstGeom prst="arc">
              <a:avLst>
                <a:gd name="adj1" fmla="val 2734326"/>
                <a:gd name="adj2" fmla="val 17845876"/>
              </a:avLst>
            </a:prstGeom>
            <a:noFill/>
            <a:ln w="18360">
              <a:solidFill>
                <a:srgbClr val="0000b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9" name=""/>
            <p:cNvSpPr/>
            <p:nvPr/>
          </p:nvSpPr>
          <p:spPr>
            <a:xfrm>
              <a:off x="3977280" y="3823200"/>
              <a:ext cx="337320" cy="27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100" spc="-1" strike="noStrike">
                  <a:solidFill>
                    <a:srgbClr val="000000"/>
                  </a:solidFill>
                  <a:latin typeface="DejaVu Math TeX Gyre"/>
                  <a:ea typeface="DejaVu Sans"/>
                </a:rPr>
                <a:t>E</a:t>
              </a:r>
              <a:r>
                <a:rPr b="0" lang="en-US" sz="1100" spc="-1" strike="noStrike" baseline="-8000">
                  <a:solidFill>
                    <a:srgbClr val="000000"/>
                  </a:solidFill>
                  <a:latin typeface="DejaVu Math TeX Gyre"/>
                  <a:ea typeface="DejaVu Sans"/>
                </a:rPr>
                <a:t>z</a:t>
              </a:r>
              <a:endParaRPr b="0" lang="en-GB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0" name=""/>
            <p:cNvSpPr/>
            <p:nvPr/>
          </p:nvSpPr>
          <p:spPr>
            <a:xfrm flipV="1">
              <a:off x="4004280" y="3867480"/>
              <a:ext cx="360" cy="499320"/>
            </a:xfrm>
            <a:prstGeom prst="line">
              <a:avLst/>
            </a:prstGeom>
            <a:ln w="7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1" name=""/>
            <p:cNvSpPr/>
            <p:nvPr/>
          </p:nvSpPr>
          <p:spPr>
            <a:xfrm flipV="1">
              <a:off x="3772800" y="4746960"/>
              <a:ext cx="592200" cy="38880"/>
            </a:xfrm>
            <a:prstGeom prst="line">
              <a:avLst/>
            </a:prstGeom>
            <a:ln w="7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6120" bIns="-6120" anchor="t" anchorCtr="1">
              <a:noAutofit/>
            </a:bodyPr>
            <a:p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2" name=""/>
            <p:cNvSpPr/>
            <p:nvPr/>
          </p:nvSpPr>
          <p:spPr>
            <a:xfrm>
              <a:off x="4120560" y="4763880"/>
              <a:ext cx="406440" cy="19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TeX Gyre Pagella"/>
                  <a:ea typeface="TeX Gyre Pagella"/>
                </a:rPr>
                <a:t>β</a:t>
              </a:r>
              <a:endParaRPr b="0" lang="en-GB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03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4943160" y="781200"/>
            <a:ext cx="4199040" cy="2771640"/>
          </a:xfrm>
          <a:prstGeom prst="rect">
            <a:avLst/>
          </a:prstGeom>
          <a:ln w="0">
            <a:noFill/>
          </a:ln>
        </p:spPr>
      </p:pic>
      <p:pic>
        <p:nvPicPr>
          <p:cNvPr id="604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4730760" y="4025160"/>
            <a:ext cx="3666600" cy="60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34737</TotalTime>
  <Application>LibreOffice/7.5.2.2$Linux_X86_64 LibreOffice_project/50$Build-2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2022-03-30T09:16:18Z</dcterms:created>
  <dc:creator/>
  <dc:description/>
  <dc:language>en-GB</dc:language>
  <cp:lastModifiedBy>Chavdar Dutsov</cp:lastModifiedBy>
  <dcterms:modified xsi:type="dcterms:W3CDTF">2023-05-16T12:03:42Z</dcterms:modified>
  <cp:revision>524</cp:revision>
  <dc:subject/>
  <dc:title>PSI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Bildschirmpräsentation (16:9)</vt:lpwstr>
  </property>
  <property fmtid="{D5CDD505-2E9C-101B-9397-08002B2CF9AE}" pid="3" name="Slides">
    <vt:r8>9</vt:r8>
  </property>
</Properties>
</file>