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77" r:id="rId3"/>
    <p:sldId id="262" r:id="rId4"/>
    <p:sldId id="311" r:id="rId5"/>
    <p:sldId id="307" r:id="rId6"/>
    <p:sldId id="278" r:id="rId7"/>
    <p:sldId id="308" r:id="rId8"/>
    <p:sldId id="310" r:id="rId9"/>
    <p:sldId id="312" r:id="rId10"/>
    <p:sldId id="309" r:id="rId11"/>
    <p:sldId id="302" r:id="rId12"/>
    <p:sldId id="306" r:id="rId13"/>
    <p:sldId id="283" r:id="rId14"/>
    <p:sldId id="289" r:id="rId15"/>
    <p:sldId id="288" r:id="rId16"/>
    <p:sldId id="284" r:id="rId17"/>
    <p:sldId id="300" r:id="rId18"/>
    <p:sldId id="285" r:id="rId19"/>
    <p:sldId id="291" r:id="rId20"/>
    <p:sldId id="292" r:id="rId21"/>
    <p:sldId id="296" r:id="rId22"/>
    <p:sldId id="297" r:id="rId23"/>
    <p:sldId id="298" r:id="rId24"/>
    <p:sldId id="301" r:id="rId2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46"/>
    <p:restoredTop sz="96296"/>
  </p:normalViewPr>
  <p:slideViewPr>
    <p:cSldViewPr snapToGrid="0">
      <p:cViewPr varScale="1">
        <p:scale>
          <a:sx n="123" d="100"/>
          <a:sy n="123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9349D-73FA-D64F-8FAE-E818D734F731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1F330-BB7E-9544-87CC-BAC275A99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1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78E296-CCD0-E3BE-4EFF-1D4AC5D7E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EAB413E-A871-F35B-1D02-58321C84A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EE1BD40-2827-A97B-9EDB-E00B4CE7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369C785-D71F-1D45-90A7-5D77D3BE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6694959-A94A-11A3-09BD-DF1CFCAB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1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FABE58-AC78-ACE5-087A-2C1DBC0E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EB86087-B7B3-CF3D-1E61-0C170275D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417E33-D8C7-C07D-B152-1921EFD1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93968-509D-AF90-0069-B7BEB1C2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78CA91C-03DF-B4BC-1AF3-E2EE8495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32D5268-0991-4B8F-43FD-33D49C91C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AA4D022-75CE-DE93-AEE3-E2DEB0FB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A4A8EF8-19C2-16C1-8CC9-2565B60A5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F970175-9E4D-BB39-1436-3ACEFF1E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4EA6BCA-A01A-29DB-C902-76E75789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2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2ED1FD-76AB-D3A5-EE9C-28FE899F7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D46437-2517-EB34-636D-F44EECE85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22FD97F-52EC-DCE3-2243-85BC96F3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69B6398-777A-2AE1-02DD-037E3570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8A58EA4-3199-B908-E20B-2836437D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6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FE713D-2897-590A-253F-08554440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719A2E3-1A98-5171-F343-E233D7EBC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A149272-41E8-C962-8E2E-12B34758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00B7F6-ADC0-3F5A-445A-8BE83859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E0D6EB9-52F6-8E01-AA01-EB06B35C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0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7486C5-82DA-8D75-E025-D7F460C6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F4ADDC-27F9-AA93-DE32-228298D22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1E88C30-88B2-8BB6-D743-02EF290EC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60FC6B1-0AC7-A541-CCEC-5248CB77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948489C-E9F0-07F3-E847-4AD01101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D54B71C-EEEE-BC4D-BD3D-688F3AEF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4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340872-F6C6-48B6-4070-63566F63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8B296E9-02A7-E2A6-8F4B-16793B352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34AD6E-F54F-C2E7-76CF-0B5EF5726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2176BFD-FEB0-5F44-889F-EF929E59C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35B90E5-4281-70C2-D143-E8CEB3E75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AE3816A-0AFA-69CD-869B-36C6FB6C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2261926-A193-41A2-9DD3-741EFEE5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2138391-D4A3-C6BC-2B3A-2082BF12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5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E71360-DAA0-8101-C80B-9304E044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717D60F-33A7-2536-5649-1F36296E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A7FA878-25C5-CFC3-9461-51936D0C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274F259-094B-3E84-7092-E1EC5C6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B235BE7-5B05-85AE-D5BB-A734E902B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AC4B4B0-500B-A647-C8BD-FA55F6B3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854E8F-48FD-6E54-4C86-CF27AE1B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0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CE6662-971A-15F4-E688-5326119A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28531B-3EF4-CE9D-C516-4E17B4E79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7811ECB-E397-900E-326F-89E0D0BDC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AB27A27-6BCC-F486-17BF-FD4E7D13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C9B0F0A-40CA-5D50-DAEC-FD40F87A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D6BA344-4A46-1A76-609C-FC8FA18B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740BE1-D344-2288-AC12-E9783282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91BA19C-49EC-8F86-5D39-176A56A1D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982FAB0-D8B3-8D56-CFCE-5EBA67EC7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DFB3509-7420-EA71-8825-066CEC99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E373E39-342C-ED43-391B-A379C7BB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46719A1-8AE0-255C-2711-D34363B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8D2A62F-8667-3323-4262-AAC7A339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1A0C0B5-9596-50DE-C1DC-A55A010BD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57B4DA-C951-8FB4-AF23-710E0D660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16.05.2023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6A4ADD-3E54-445F-A6F2-3073E1571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707B78-97A2-FB4E-3489-BA7CDA16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DC97-1FFA-9542-AFAA-54AB30979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0.jpe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86A222-ED5B-DB75-4DD9-27A6CE36D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The Injection Channel of the muEDM Experiment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829B1ED-B77F-DC8E-ED3B-7688F3688A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Anastasia Doinaki</a:t>
            </a:r>
          </a:p>
          <a:p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New Frontiers in Lepton Flavor</a:t>
            </a: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Pisa, 16.05.2023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99DD640-114F-9315-5762-1516411D2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18" y="5430838"/>
            <a:ext cx="2086937" cy="742950"/>
          </a:xfrm>
          <a:prstGeom prst="rect">
            <a:avLst/>
          </a:prstGeom>
        </p:spPr>
      </p:pic>
      <p:pic>
        <p:nvPicPr>
          <p:cNvPr id="6" name="Εικόνα 5" descr="Εικόνα που περιέχει βέ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D287F1B-F239-9E57-A91D-8458F5A82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298450"/>
            <a:ext cx="1338296" cy="104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ketch, drawing, line art, art&#10;&#10;Description automatically generated">
            <a:extLst>
              <a:ext uri="{FF2B5EF4-FFF2-40B4-BE49-F238E27FC236}">
                <a16:creationId xmlns:a16="http://schemas.microsoft.com/office/drawing/2014/main" id="{A2B3B90D-4CDD-5921-2673-2ED3CE48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424" y="3847060"/>
            <a:ext cx="2026899" cy="2379579"/>
          </a:xfrm>
          <a:prstGeom prst="rect">
            <a:avLst/>
          </a:prstGeom>
        </p:spPr>
      </p:pic>
      <p:pic>
        <p:nvPicPr>
          <p:cNvPr id="22" name="Picture 21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68B71F0A-1597-B60E-0AA0-5D3311D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179" y="3514394"/>
            <a:ext cx="2743200" cy="2841956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10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AA465-B8AE-2BC8-1A8D-75DDF505F58D}"/>
              </a:ext>
            </a:extLst>
          </p:cNvPr>
          <p:cNvSpPr txBox="1"/>
          <p:nvPr/>
        </p:nvSpPr>
        <p:spPr>
          <a:xfrm>
            <a:off x="876300" y="860970"/>
            <a:ext cx="7901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Study of the SC- shielding effectiveness of SC-shielded injection tubes under the  magnetic field of a Helmholtz coil:</a:t>
            </a:r>
          </a:p>
          <a:p>
            <a:endParaRPr lang="en-US" sz="1600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By measuring the magnetic field in SC–tubes with and without SC-shielding at room and cryogenic temperatures.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Cryogenic Temperature measurements taken by submerging the system, Helmholtz coil plus SC-tube, in a cryogenic (LN</a:t>
            </a:r>
            <a:r>
              <a:rPr lang="en-US" sz="16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 bath.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In correlation with the different mounting techniques and layers of the SC-shield.</a:t>
            </a:r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53BB6-C6D5-58E2-6BEE-C9447354BCF3}"/>
              </a:ext>
            </a:extLst>
          </p:cNvPr>
          <p:cNvSpPr txBox="1"/>
          <p:nvPr/>
        </p:nvSpPr>
        <p:spPr>
          <a:xfrm>
            <a:off x="879145" y="3847060"/>
            <a:ext cx="431625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Why a Helmholtz coil?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We want to study both transverse and axial fields applied on our injection tubes. Also, it provides a relatively uniform magnetic field</a:t>
            </a:r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B32F6-AE31-3A00-767D-64618C489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52" r="1982" b="11641"/>
          <a:stretch/>
        </p:blipFill>
        <p:spPr>
          <a:xfrm>
            <a:off x="8780319" y="856245"/>
            <a:ext cx="3022907" cy="2471969"/>
          </a:xfrm>
          <a:prstGeom prst="rect">
            <a:avLst/>
          </a:prstGeom>
        </p:spPr>
      </p:pic>
      <p:pic>
        <p:nvPicPr>
          <p:cNvPr id="26" name="Picture 25" descr="A picture containing sketch, drawing, line, skeleton&#10;&#10;Description automatically generated">
            <a:extLst>
              <a:ext uri="{FF2B5EF4-FFF2-40B4-BE49-F238E27FC236}">
                <a16:creationId xmlns:a16="http://schemas.microsoft.com/office/drawing/2014/main" id="{4EAD0F89-C2C0-7A9C-FE13-942231F8FC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71" r="687" b="9206"/>
          <a:stretch/>
        </p:blipFill>
        <p:spPr>
          <a:xfrm>
            <a:off x="9715379" y="3786101"/>
            <a:ext cx="2088577" cy="2570249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9C756023-DF1E-92D8-7F1C-DA8E435AEF50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</a:t>
            </a:r>
          </a:p>
        </p:txBody>
      </p:sp>
    </p:spTree>
    <p:extLst>
      <p:ext uri="{BB962C8B-B14F-4D97-AF65-F5344CB8AC3E}">
        <p14:creationId xmlns:p14="http://schemas.microsoft.com/office/powerpoint/2010/main" val="3922846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11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AA465-B8AE-2BC8-1A8D-75DDF505F58D}"/>
              </a:ext>
            </a:extLst>
          </p:cNvPr>
          <p:cNvSpPr txBox="1"/>
          <p:nvPr/>
        </p:nvSpPr>
        <p:spPr>
          <a:xfrm>
            <a:off x="879146" y="792674"/>
            <a:ext cx="7870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Designed and constructed a Helmholtz coil; 100 mT at the center of the coil when inducing a current of I=20 Amps while the coils are connected in series.</a:t>
            </a:r>
          </a:p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B32F6-AE31-3A00-767D-64618C489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52" r="1982" b="11641"/>
          <a:stretch/>
        </p:blipFill>
        <p:spPr>
          <a:xfrm>
            <a:off x="8749146" y="721316"/>
            <a:ext cx="3143091" cy="2570249"/>
          </a:xfrm>
          <a:prstGeom prst="rect">
            <a:avLst/>
          </a:prstGeom>
        </p:spPr>
      </p:pic>
      <p:pic>
        <p:nvPicPr>
          <p:cNvPr id="5" name="Picture 9" descr="Chart&#10;&#10;Description automatically generated">
            <a:extLst>
              <a:ext uri="{FF2B5EF4-FFF2-40B4-BE49-F238E27FC236}">
                <a16:creationId xmlns:a16="http://schemas.microsoft.com/office/drawing/2014/main" id="{431AC942-F4D0-D69E-DBF5-9CCD3A792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610" y="1859486"/>
            <a:ext cx="6447183" cy="4244327"/>
          </a:xfrm>
          <a:prstGeom prst="rect">
            <a:avLst/>
          </a:prstGeom>
        </p:spPr>
      </p:pic>
      <p:pic>
        <p:nvPicPr>
          <p:cNvPr id="6" name="Picture 5" descr="A picture containing line, plot, text, diagram&#10;&#10;Description automatically generated">
            <a:extLst>
              <a:ext uri="{FF2B5EF4-FFF2-40B4-BE49-F238E27FC236}">
                <a16:creationId xmlns:a16="http://schemas.microsoft.com/office/drawing/2014/main" id="{9A398659-BF56-778E-79B0-543481328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478" y="3403279"/>
            <a:ext cx="3782854" cy="2837141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53750A4E-A15E-9801-08DD-9EBC65425728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Test, Helmholtz Coil</a:t>
            </a:r>
          </a:p>
        </p:txBody>
      </p:sp>
    </p:spTree>
    <p:extLst>
      <p:ext uri="{BB962C8B-B14F-4D97-AF65-F5344CB8AC3E}">
        <p14:creationId xmlns:p14="http://schemas.microsoft.com/office/powerpoint/2010/main" val="3373444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12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AA465-B8AE-2BC8-1A8D-75DDF505F58D}"/>
              </a:ext>
            </a:extLst>
          </p:cNvPr>
          <p:cNvSpPr txBox="1"/>
          <p:nvPr/>
        </p:nvSpPr>
        <p:spPr>
          <a:xfrm>
            <a:off x="879146" y="792674"/>
            <a:ext cx="7870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Designed and constructed a Helmholtz coil; 100 mT at the center of the coil when inducing a current of I=20 Amps while the coils are connected in series.</a:t>
            </a:r>
          </a:p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B32F6-AE31-3A00-767D-64618C489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52" r="1982" b="11641"/>
          <a:stretch/>
        </p:blipFill>
        <p:spPr>
          <a:xfrm>
            <a:off x="8749146" y="721316"/>
            <a:ext cx="3143091" cy="2570249"/>
          </a:xfrm>
          <a:prstGeom prst="rect">
            <a:avLst/>
          </a:prstGeom>
        </p:spPr>
      </p:pic>
      <p:pic>
        <p:nvPicPr>
          <p:cNvPr id="5" name="Picture 9" descr="Chart&#10;&#10;Description automatically generated">
            <a:extLst>
              <a:ext uri="{FF2B5EF4-FFF2-40B4-BE49-F238E27FC236}">
                <a16:creationId xmlns:a16="http://schemas.microsoft.com/office/drawing/2014/main" id="{431AC942-F4D0-D69E-DBF5-9CCD3A792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610" y="1859486"/>
            <a:ext cx="6447183" cy="4244327"/>
          </a:xfrm>
          <a:prstGeom prst="rect">
            <a:avLst/>
          </a:prstGeom>
        </p:spPr>
      </p:pic>
      <p:pic>
        <p:nvPicPr>
          <p:cNvPr id="6" name="Picture 5" descr="A picture containing line, plot, text, diagram&#10;&#10;Description automatically generated">
            <a:extLst>
              <a:ext uri="{FF2B5EF4-FFF2-40B4-BE49-F238E27FC236}">
                <a16:creationId xmlns:a16="http://schemas.microsoft.com/office/drawing/2014/main" id="{9A398659-BF56-778E-79B0-543481328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478" y="3403279"/>
            <a:ext cx="3782854" cy="2837141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53750A4E-A15E-9801-08DD-9EBC65425728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Test, Helmholtz Coil</a:t>
            </a:r>
          </a:p>
        </p:txBody>
      </p:sp>
      <p:pic>
        <p:nvPicPr>
          <p:cNvPr id="9" name="Picture 11" descr="Diagram&#10;&#10;Description automatically generated">
            <a:extLst>
              <a:ext uri="{FF2B5EF4-FFF2-40B4-BE49-F238E27FC236}">
                <a16:creationId xmlns:a16="http://schemas.microsoft.com/office/drawing/2014/main" id="{4305F070-06EA-C1A8-0D20-7EADDA0E9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81" b="9986"/>
          <a:stretch/>
        </p:blipFill>
        <p:spPr>
          <a:xfrm rot="10800000">
            <a:off x="2679189" y="2406814"/>
            <a:ext cx="3416811" cy="31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76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auto part, machine, electrical wiring, engineering&#10;&#10;Description automatically generated">
            <a:extLst>
              <a:ext uri="{FF2B5EF4-FFF2-40B4-BE49-F238E27FC236}">
                <a16:creationId xmlns:a16="http://schemas.microsoft.com/office/drawing/2014/main" id="{06B80FED-F280-F956-B20A-1DFB1ADA5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-166" b="29457"/>
          <a:stretch/>
        </p:blipFill>
        <p:spPr>
          <a:xfrm>
            <a:off x="8205268" y="4310199"/>
            <a:ext cx="3873849" cy="204615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2B9F4E8-AB52-DD06-4AE8-3AE44AE34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673" y="709091"/>
            <a:ext cx="1783444" cy="333426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A2F25FB-EB90-21EB-CB50-6A84D2299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511" y="2474450"/>
            <a:ext cx="1841364" cy="1154754"/>
          </a:xfrm>
          <a:prstGeom prst="rect">
            <a:avLst/>
          </a:prstGeom>
        </p:spPr>
      </p:pic>
      <p:pic>
        <p:nvPicPr>
          <p:cNvPr id="16" name="Εικόνα 15" descr="Εικόνα που περιέχει συσκευή προβολής&#10;&#10;Περιγραφή που δημιουργήθηκε αυτόματα">
            <a:extLst>
              <a:ext uri="{FF2B5EF4-FFF2-40B4-BE49-F238E27FC236}">
                <a16:creationId xmlns:a16="http://schemas.microsoft.com/office/drawing/2014/main" id="{872F32AF-5849-DD5C-385E-C7B4CF0E7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23" y="2426931"/>
            <a:ext cx="2072866" cy="114282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5BE41-9780-9EEC-6103-045FE14F0502}"/>
              </a:ext>
            </a:extLst>
          </p:cNvPr>
          <p:cNvSpPr txBox="1"/>
          <p:nvPr/>
        </p:nvSpPr>
        <p:spPr>
          <a:xfrm>
            <a:off x="879145" y="979340"/>
            <a:ext cx="9525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In order measure the magnetic field inside the SC-shielded tube; 3D designed and printed  a Hall Sensor Support system that fulfilled the following requirements: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Cryogenic-proof material, Onyx.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support remaining fixed inside the SC-tube           7 sensor slots (4 horizontal, 3 vertical).</a:t>
            </a:r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Εικόνα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6C03EE4B-760E-82E5-2019-998188655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3162" y="2720443"/>
            <a:ext cx="5449375" cy="8716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C492F3-8C90-223E-C726-C693C6C40871}"/>
              </a:ext>
            </a:extLst>
          </p:cNvPr>
          <p:cNvSpPr txBox="1"/>
          <p:nvPr/>
        </p:nvSpPr>
        <p:spPr>
          <a:xfrm>
            <a:off x="845437" y="3756584"/>
            <a:ext cx="731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Glued and soldered seven Toshiba THS119 Hall Sensors on the support system.</a:t>
            </a:r>
          </a:p>
        </p:txBody>
      </p:sp>
      <p:pic>
        <p:nvPicPr>
          <p:cNvPr id="5" name="Picture 4" descr="A picture containing pen&#10;&#10;Description automatically generated with low confidence">
            <a:extLst>
              <a:ext uri="{FF2B5EF4-FFF2-40B4-BE49-F238E27FC236}">
                <a16:creationId xmlns:a16="http://schemas.microsoft.com/office/drawing/2014/main" id="{A9B059C4-D9AF-83FD-887B-012E5BFEA2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909" r="963" b="16895"/>
          <a:stretch/>
        </p:blipFill>
        <p:spPr>
          <a:xfrm>
            <a:off x="1414093" y="4393089"/>
            <a:ext cx="6532418" cy="151568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6A9C54B-1CEF-F2E6-6C56-C185272EA163}"/>
              </a:ext>
            </a:extLst>
          </p:cNvPr>
          <p:cNvSpPr/>
          <p:nvPr/>
        </p:nvSpPr>
        <p:spPr>
          <a:xfrm>
            <a:off x="5441937" y="2095814"/>
            <a:ext cx="290945" cy="173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Τίτλος 1">
            <a:extLst>
              <a:ext uri="{FF2B5EF4-FFF2-40B4-BE49-F238E27FC236}">
                <a16:creationId xmlns:a16="http://schemas.microsoft.com/office/drawing/2014/main" id="{5E03F0FA-F4F6-0D81-EC39-EEAC8AA6795C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Test, Hall Sensor Support System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A49A53-3A6F-1BDD-9276-D5B37F0A70DC}"/>
              </a:ext>
            </a:extLst>
          </p:cNvPr>
          <p:cNvCxnSpPr>
            <a:cxnSpLocks/>
          </p:cNvCxnSpPr>
          <p:nvPr/>
        </p:nvCxnSpPr>
        <p:spPr>
          <a:xfrm>
            <a:off x="7433248" y="5604491"/>
            <a:ext cx="2347984" cy="1403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13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ine, diagram&#10;&#10;Description automatically generated">
            <a:extLst>
              <a:ext uri="{FF2B5EF4-FFF2-40B4-BE49-F238E27FC236}">
                <a16:creationId xmlns:a16="http://schemas.microsoft.com/office/drawing/2014/main" id="{93659C3B-4AC8-9751-54C4-2AF86635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745" y="2642233"/>
            <a:ext cx="1909309" cy="138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017C45-6282-A0F0-0FD6-0FE93F0DF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" r="1" b="24189"/>
          <a:stretch/>
        </p:blipFill>
        <p:spPr>
          <a:xfrm>
            <a:off x="7905737" y="625145"/>
            <a:ext cx="3338416" cy="2006224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14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Frontiers in Lepton Flavor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4805-D4C7-A719-A94A-4C49CDDD75D0}"/>
              </a:ext>
            </a:extLst>
          </p:cNvPr>
          <p:cNvSpPr txBox="1"/>
          <p:nvPr/>
        </p:nvSpPr>
        <p:spPr>
          <a:xfrm>
            <a:off x="879145" y="997931"/>
            <a:ext cx="70265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First measurements taken at </a:t>
            </a:r>
            <a:r>
              <a:rPr lang="en-CH" sz="16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room temperature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along the injection plane of the SC-tube, </a:t>
            </a:r>
            <a:r>
              <a:rPr lang="en-CH" sz="16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Prototype 0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oils connected in parallel.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Hall Sensor support was centered inside the SC tube and was placed in 90</a:t>
            </a:r>
            <a:r>
              <a:rPr lang="en-CH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angle: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Horizontal sensors facing the opposite direction of the magnetic field lines.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Measurement Plan: 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Ramping up the magnetic field with 1Amps/s ramping up rate.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Plateue at the following current I=-5, -10, -15, 15,  10 and 5 Amps for 60 seconds each.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CH" sz="1600" b="1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Note</a:t>
            </a:r>
            <a:r>
              <a:rPr lang="en-CH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At Room Temperature measurements we don’t induce 20 Amps;</a:t>
            </a:r>
          </a:p>
          <a:p>
            <a:endParaRPr lang="en-CH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verheating of the Coil</a:t>
            </a:r>
          </a:p>
        </p:txBody>
      </p:sp>
      <p:pic>
        <p:nvPicPr>
          <p:cNvPr id="13" name="Picture 12" descr="A graph with red lines&#10;&#10;Description automatically generated with low confidence">
            <a:extLst>
              <a:ext uri="{FF2B5EF4-FFF2-40B4-BE49-F238E27FC236}">
                <a16:creationId xmlns:a16="http://schemas.microsoft.com/office/drawing/2014/main" id="{290617A2-1A7E-9FD0-92F0-5343930FF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491" y="3736308"/>
            <a:ext cx="3530453" cy="264784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F068B6-D56A-9185-17B4-8F899F2FC999}"/>
              </a:ext>
            </a:extLst>
          </p:cNvPr>
          <p:cNvCxnSpPr>
            <a:cxnSpLocks/>
          </p:cNvCxnSpPr>
          <p:nvPr/>
        </p:nvCxnSpPr>
        <p:spPr>
          <a:xfrm flipH="1">
            <a:off x="8271164" y="2038308"/>
            <a:ext cx="909395" cy="969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2A9029A-6806-0869-EC5F-FDF29689C7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417" r="2661" b="21364"/>
          <a:stretch/>
        </p:blipFill>
        <p:spPr>
          <a:xfrm>
            <a:off x="9555823" y="1930950"/>
            <a:ext cx="2592180" cy="1783119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FBBABF6A-B9FA-9B76-6F98-B1A004EE0D64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Testing the SC-Shieled Injection Tube, Prototype 0</a:t>
            </a:r>
          </a:p>
        </p:txBody>
      </p:sp>
    </p:spTree>
    <p:extLst>
      <p:ext uri="{BB962C8B-B14F-4D97-AF65-F5344CB8AC3E}">
        <p14:creationId xmlns:p14="http://schemas.microsoft.com/office/powerpoint/2010/main" val="1073747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A78F6041-88E0-124F-FA19-D0E0F8FE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4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Testing Prototype 0, Room Temperature</a:t>
            </a:r>
          </a:p>
        </p:txBody>
      </p:sp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15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8278829-968D-390A-EAB3-686942740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68" y="831297"/>
            <a:ext cx="5040320" cy="3780240"/>
          </a:xfrm>
          <a:prstGeom prst="rect">
            <a:avLst/>
          </a:prstGeom>
        </p:spPr>
      </p:pic>
      <p:pic>
        <p:nvPicPr>
          <p:cNvPr id="28" name="Picture 2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C32BE6B-0E8E-7D12-F88C-70490180C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31" y="881355"/>
            <a:ext cx="5068431" cy="3801323"/>
          </a:xfrm>
          <a:prstGeom prst="rect">
            <a:avLst/>
          </a:prstGeom>
        </p:spPr>
      </p:pic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3EF9A83F-579D-DB4A-AEC5-C05731524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083236"/>
              </p:ext>
            </p:extLst>
          </p:nvPr>
        </p:nvGraphicFramePr>
        <p:xfrm>
          <a:off x="3337773" y="4740533"/>
          <a:ext cx="4019844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961">
                  <a:extLst>
                    <a:ext uri="{9D8B030D-6E8A-4147-A177-3AD203B41FA5}">
                      <a16:colId xmlns:a16="http://schemas.microsoft.com/office/drawing/2014/main" val="1280380186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941163934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225058149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26065033"/>
                    </a:ext>
                  </a:extLst>
                </a:gridCol>
              </a:tblGrid>
              <a:tr h="695104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Horizontal Hall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Position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Simulated Magnetic Field [mT]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Measured Magnetic Field [mT]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94502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35786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36.02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1230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35.98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34.93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69384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31.72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6254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5CB390-B7AA-5FB7-3926-C925A5F735EB}"/>
              </a:ext>
            </a:extLst>
          </p:cNvPr>
          <p:cNvSpPr txBox="1"/>
          <p:nvPr/>
        </p:nvSpPr>
        <p:spPr>
          <a:xfrm>
            <a:off x="1531683" y="4740533"/>
            <a:ext cx="2798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For I= 15 Amps :</a:t>
            </a:r>
          </a:p>
        </p:txBody>
      </p:sp>
    </p:spTree>
    <p:extLst>
      <p:ext uri="{BB962C8B-B14F-4D97-AF65-F5344CB8AC3E}">
        <p14:creationId xmlns:p14="http://schemas.microsoft.com/office/powerpoint/2010/main" val="3371271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C1A0A9-B58E-B988-FC2B-A5C0378F0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981" y="2152528"/>
            <a:ext cx="4670400" cy="350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78650E-D68D-736F-E6D4-907B854D5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06" t="-774" r="4697"/>
          <a:stretch/>
        </p:blipFill>
        <p:spPr>
          <a:xfrm rot="5400000">
            <a:off x="8898775" y="715879"/>
            <a:ext cx="2862424" cy="3104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B5BE41-9780-9EEC-6103-045FE14F0502}"/>
              </a:ext>
            </a:extLst>
          </p:cNvPr>
          <p:cNvSpPr txBox="1"/>
          <p:nvPr/>
        </p:nvSpPr>
        <p:spPr>
          <a:xfrm>
            <a:off x="879145" y="687212"/>
            <a:ext cx="78988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system, Helmholtz Coil and SC-tube, was submerged in a cryogenic bath filled with LN</a:t>
            </a:r>
            <a:r>
              <a:rPr lang="en-US" sz="16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(77K).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Ramping up the magnetic field with 1Amp/s, ramping up rate, up to I=20 Amps, induced current.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A78F6041-88E0-124F-FA19-D0E0F8FE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4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Testing Prototype 0, Cryogenic Temperature</a:t>
            </a:r>
          </a:p>
        </p:txBody>
      </p:sp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16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Frontiers in Lepton Flavor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849B9D-9F3E-B191-F8AD-571C0EB78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292" y="2935713"/>
            <a:ext cx="2233731" cy="3011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3AE1DB-C306-6B93-007D-9C87FE74F085}"/>
              </a:ext>
            </a:extLst>
          </p:cNvPr>
          <p:cNvSpPr txBox="1"/>
          <p:nvPr/>
        </p:nvSpPr>
        <p:spPr>
          <a:xfrm>
            <a:off x="887911" y="5725892"/>
            <a:ext cx="8471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CH" sz="16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Prototype 0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did not superconduct, although we can observe curved plateus (not sharp),</a:t>
            </a:r>
          </a:p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indicating the existance of eddy currents.</a:t>
            </a:r>
          </a:p>
        </p:txBody>
      </p:sp>
    </p:spTree>
    <p:extLst>
      <p:ext uri="{BB962C8B-B14F-4D97-AF65-F5344CB8AC3E}">
        <p14:creationId xmlns:p14="http://schemas.microsoft.com/office/powerpoint/2010/main" val="2846973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B5BE41-9780-9EEC-6103-045FE14F0502}"/>
              </a:ext>
            </a:extLst>
          </p:cNvPr>
          <p:cNvSpPr txBox="1"/>
          <p:nvPr/>
        </p:nvSpPr>
        <p:spPr>
          <a:xfrm>
            <a:off x="879145" y="862447"/>
            <a:ext cx="107595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A superconducting shielded channel is needed for the injection of muons from the exit of the </a:t>
            </a:r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π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E1 beamline, low fringe field, to a 3T storage magnet, high magnetic field, for the 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muEDM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Three prototypes are being developed and tested in the magnetic field of a Helmholtz coil.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Study of the SC-shielding effectiveness.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Running first tests with </a:t>
            </a:r>
            <a:r>
              <a:rPr lang="en-US" sz="16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Prototype 0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in room and cryogenic temperatures.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Next Steps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Study the shielding efficiency as a function of :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Different ramping up rates of the applied magnetic field.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Different coiling/mounting techniques and layer numbers of the SC-shield.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A78F6041-88E0-124F-FA19-D0E0F8FE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4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Conclusion</a:t>
            </a:r>
          </a:p>
        </p:txBody>
      </p:sp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17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Frontiers in Lepton Flavor</a:t>
            </a:r>
          </a:p>
        </p:txBody>
      </p:sp>
      <p:pic>
        <p:nvPicPr>
          <p:cNvPr id="5" name="97400b1b08c1446f9f8e4a3d29806a34_9378A3D6-239D-4BE7-B1F6-7397768FB3B4.mp4">
            <a:hlinkClick r:id="" action="ppaction://media"/>
            <a:extLst>
              <a:ext uri="{FF2B5EF4-FFF2-40B4-BE49-F238E27FC236}">
                <a16:creationId xmlns:a16="http://schemas.microsoft.com/office/drawing/2014/main" id="{773E6C7A-9FC8-D64A-CA84-7302B082AD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2590005"/>
            <a:ext cx="2555299" cy="23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D85DEA22-9CFC-3D31-F974-7EBE682B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596" y="3429000"/>
            <a:ext cx="6276960" cy="165983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Thank you for your attention!</a:t>
            </a:r>
          </a:p>
        </p:txBody>
      </p:sp>
      <p:pic>
        <p:nvPicPr>
          <p:cNvPr id="4" name="Εικόνα 3" descr="Εικόνα που περιέχει βέ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C89DEEC-76F9-2A1F-3CD1-B75944DB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474" y="1867625"/>
            <a:ext cx="2384153" cy="185523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BE35B-EFAF-A7C1-A32B-03E4F430D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CDAEA-79B7-CD43-AF9D-99FE7C94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A771B-379A-4E60-57AD-4A220515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2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D85DEA22-9CFC-3D31-F974-7EBE682B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369" y="2388476"/>
            <a:ext cx="6276960" cy="165983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Backup Slides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BE35B-EFAF-A7C1-A32B-03E4F430D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CDAEA-79B7-CD43-AF9D-99FE7C94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A771B-379A-4E60-57AD-4A220515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DC97-1FFA-9542-AFAA-54AB309797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6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924693FB-38CE-A359-1BF9-276CA1C74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110" y="726239"/>
            <a:ext cx="5304075" cy="2665923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7EF3CE-79F1-B565-4B87-50467EBD7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1" y="1265442"/>
            <a:ext cx="4351337" cy="4901394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F28C77-59D6-57AD-CFF9-EB33A939C001}"/>
                  </a:ext>
                </a:extLst>
              </p:cNvPr>
              <p:cNvSpPr txBox="1"/>
              <p:nvPr/>
            </p:nvSpPr>
            <p:spPr>
              <a:xfrm>
                <a:off x="4796249" y="3258699"/>
                <a:ext cx="659849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u="sng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Goal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Off-axis injection of muons into a solenoid.</a:t>
                </a: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Muons (p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MeV/c) from pion decay at rest  (</a:t>
                </a:r>
                <a:r>
                  <a:rPr lang="el-GR" sz="1600" b="1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π</a:t>
                </a:r>
                <a:r>
                  <a:rPr lang="en-US" sz="1600" b="1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sz="1600" b="1" baseline="-25000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).</a:t>
                </a: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Muons injected through a </a:t>
                </a:r>
                <a:r>
                  <a:rPr lang="en-US" sz="1600" b="1" dirty="0">
                    <a:solidFill>
                      <a:schemeClr val="accent4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Collimation Channel 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(ID=15 mm, l=800mm).</a:t>
                </a: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Around the Collimation Channel, a SuperConducting (SC) Shielded Channel (</a:t>
                </a:r>
                <a:r>
                  <a:rPr lang="en-US" sz="1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SC-Channel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to magnetically shield the Injection Channel.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F28C77-59D6-57AD-CFF9-EB33A939C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249" y="3258699"/>
                <a:ext cx="6598496" cy="2062103"/>
              </a:xfrm>
              <a:prstGeom prst="rect">
                <a:avLst/>
              </a:prstGeom>
              <a:blipFill>
                <a:blip r:embed="rId5"/>
                <a:stretch>
                  <a:fillRect l="-576" t="-610" b="-182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F976BF8-F718-946E-880B-B6DE498B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Frontiers in Lepton Flavor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76655C9A-5249-5AD0-1BDB-36D7528C889B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Injection Channel</a:t>
            </a:r>
          </a:p>
        </p:txBody>
      </p:sp>
    </p:spTree>
    <p:extLst>
      <p:ext uri="{BB962C8B-B14F-4D97-AF65-F5344CB8AC3E}">
        <p14:creationId xmlns:p14="http://schemas.microsoft.com/office/powerpoint/2010/main" val="404780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magnetic field&#10;&#10;Description automatically generated with low confidence">
            <a:extLst>
              <a:ext uri="{FF2B5EF4-FFF2-40B4-BE49-F238E27FC236}">
                <a16:creationId xmlns:a16="http://schemas.microsoft.com/office/drawing/2014/main" id="{35FF5706-4308-4727-1EE5-AD2100FF2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15206"/>
            <a:ext cx="4980362" cy="373527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20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8278829-968D-390A-EAB3-686942740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868" y="831297"/>
            <a:ext cx="5040320" cy="3780240"/>
          </a:xfrm>
          <a:prstGeom prst="rect">
            <a:avLst/>
          </a:prstGeom>
        </p:spPr>
      </p:pic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3EF9A83F-579D-DB4A-AEC5-C05731524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10155"/>
              </p:ext>
            </p:extLst>
          </p:nvPr>
        </p:nvGraphicFramePr>
        <p:xfrm>
          <a:off x="3337773" y="4740533"/>
          <a:ext cx="4019844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961">
                  <a:extLst>
                    <a:ext uri="{9D8B030D-6E8A-4147-A177-3AD203B41FA5}">
                      <a16:colId xmlns:a16="http://schemas.microsoft.com/office/drawing/2014/main" val="1280380186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941163934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225058149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26065033"/>
                    </a:ext>
                  </a:extLst>
                </a:gridCol>
              </a:tblGrid>
              <a:tr h="695104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Horizontal Hall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Position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Simulated Magnetic Field [mT]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Measured Magnetic Field [mT]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94502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35786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11.51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1230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11.99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11.87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69384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6254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5CB390-B7AA-5FB7-3926-C925A5F735EB}"/>
              </a:ext>
            </a:extLst>
          </p:cNvPr>
          <p:cNvSpPr txBox="1"/>
          <p:nvPr/>
        </p:nvSpPr>
        <p:spPr>
          <a:xfrm>
            <a:off x="1531683" y="4740533"/>
            <a:ext cx="2798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For I= 5 Amps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3E3AF-D950-ED3E-FAF5-BBCD962B42DF}"/>
              </a:ext>
            </a:extLst>
          </p:cNvPr>
          <p:cNvSpPr txBox="1"/>
          <p:nvPr/>
        </p:nvSpPr>
        <p:spPr>
          <a:xfrm>
            <a:off x="-1267691" y="40628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905DF32-C149-CEED-62D9-428AF16553BC}"/>
              </a:ext>
            </a:extLst>
          </p:cNvPr>
          <p:cNvSpPr txBox="1">
            <a:spLocks/>
          </p:cNvSpPr>
          <p:nvPr/>
        </p:nvSpPr>
        <p:spPr>
          <a:xfrm>
            <a:off x="1031545" y="152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Testing Prototype 0, Room Temperature, I=5 Amps</a:t>
            </a:r>
          </a:p>
        </p:txBody>
      </p:sp>
    </p:spTree>
    <p:extLst>
      <p:ext uri="{BB962C8B-B14F-4D97-AF65-F5344CB8AC3E}">
        <p14:creationId xmlns:p14="http://schemas.microsoft.com/office/powerpoint/2010/main" val="420309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magnetic field&#10;&#10;Description automatically generated with low confidence">
            <a:extLst>
              <a:ext uri="{FF2B5EF4-FFF2-40B4-BE49-F238E27FC236}">
                <a16:creationId xmlns:a16="http://schemas.microsoft.com/office/drawing/2014/main" id="{C2A9AA91-B45C-4764-962D-4FD67C78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92722"/>
            <a:ext cx="5040320" cy="3780240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21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8278829-968D-390A-EAB3-686942740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868" y="831297"/>
            <a:ext cx="5040320" cy="3780240"/>
          </a:xfrm>
          <a:prstGeom prst="rect">
            <a:avLst/>
          </a:prstGeom>
        </p:spPr>
      </p:pic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3EF9A83F-579D-DB4A-AEC5-C05731524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125551"/>
              </p:ext>
            </p:extLst>
          </p:nvPr>
        </p:nvGraphicFramePr>
        <p:xfrm>
          <a:off x="3337773" y="4740533"/>
          <a:ext cx="4019844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961">
                  <a:extLst>
                    <a:ext uri="{9D8B030D-6E8A-4147-A177-3AD203B41FA5}">
                      <a16:colId xmlns:a16="http://schemas.microsoft.com/office/drawing/2014/main" val="1280380186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941163934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225058149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26065033"/>
                    </a:ext>
                  </a:extLst>
                </a:gridCol>
              </a:tblGrid>
              <a:tr h="695104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Horizontal Hall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Position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Simulated Magnetic Field [mT]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Measured Magnetic Field [mT]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94502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21.92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20.49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35786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22.75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1230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23.99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23.41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69384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21.71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21.24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6254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5CB390-B7AA-5FB7-3926-C925A5F735EB}"/>
              </a:ext>
            </a:extLst>
          </p:cNvPr>
          <p:cNvSpPr txBox="1"/>
          <p:nvPr/>
        </p:nvSpPr>
        <p:spPr>
          <a:xfrm>
            <a:off x="1531683" y="4740533"/>
            <a:ext cx="2798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For I= 10 Amps :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0CAFA5BE-9417-58CD-9B02-49898AC16B45}"/>
              </a:ext>
            </a:extLst>
          </p:cNvPr>
          <p:cNvSpPr txBox="1">
            <a:spLocks/>
          </p:cNvSpPr>
          <p:nvPr/>
        </p:nvSpPr>
        <p:spPr>
          <a:xfrm>
            <a:off x="1031545" y="152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Testing Prototype 0, Room Temperature, I=10 Amps</a:t>
            </a:r>
          </a:p>
        </p:txBody>
      </p:sp>
    </p:spTree>
    <p:extLst>
      <p:ext uri="{BB962C8B-B14F-4D97-AF65-F5344CB8AC3E}">
        <p14:creationId xmlns:p14="http://schemas.microsoft.com/office/powerpoint/2010/main" val="3898288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magnetic field&#10;&#10;Description automatically generated with low confidence">
            <a:extLst>
              <a:ext uri="{FF2B5EF4-FFF2-40B4-BE49-F238E27FC236}">
                <a16:creationId xmlns:a16="http://schemas.microsoft.com/office/drawing/2014/main" id="{9EF3A4B0-F1FB-26B9-4DED-41C0A38D7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4" y="880494"/>
            <a:ext cx="4909127" cy="3681845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22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8278829-968D-390A-EAB3-686942740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868" y="831297"/>
            <a:ext cx="5040320" cy="3780240"/>
          </a:xfrm>
          <a:prstGeom prst="rect">
            <a:avLst/>
          </a:prstGeom>
        </p:spPr>
      </p:pic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3EF9A83F-579D-DB4A-AEC5-C05731524776}"/>
              </a:ext>
            </a:extLst>
          </p:cNvPr>
          <p:cNvGraphicFramePr>
            <a:graphicFrameLocks noGrp="1"/>
          </p:cNvGraphicFramePr>
          <p:nvPr/>
        </p:nvGraphicFramePr>
        <p:xfrm>
          <a:off x="3337773" y="4740533"/>
          <a:ext cx="4019844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961">
                  <a:extLst>
                    <a:ext uri="{9D8B030D-6E8A-4147-A177-3AD203B41FA5}">
                      <a16:colId xmlns:a16="http://schemas.microsoft.com/office/drawing/2014/main" val="1280380186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941163934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225058149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26065033"/>
                    </a:ext>
                  </a:extLst>
                </a:gridCol>
              </a:tblGrid>
              <a:tr h="695104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Horizontal Hall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Position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Simulated Magnetic Field [mT]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Measured Magnetic Field [mT]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94502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35786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36.02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1230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35.98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34.93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69384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31.72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6254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5CB390-B7AA-5FB7-3926-C925A5F735EB}"/>
              </a:ext>
            </a:extLst>
          </p:cNvPr>
          <p:cNvSpPr txBox="1"/>
          <p:nvPr/>
        </p:nvSpPr>
        <p:spPr>
          <a:xfrm>
            <a:off x="1531683" y="4740533"/>
            <a:ext cx="2798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For I= 15 Amps :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232268F4-A978-C92A-D405-F5432E598761}"/>
              </a:ext>
            </a:extLst>
          </p:cNvPr>
          <p:cNvSpPr txBox="1">
            <a:spLocks/>
          </p:cNvSpPr>
          <p:nvPr/>
        </p:nvSpPr>
        <p:spPr>
          <a:xfrm>
            <a:off x="1031545" y="152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Testing Prototype 0, Room Temperature, I=15 Amps</a:t>
            </a:r>
          </a:p>
        </p:txBody>
      </p:sp>
    </p:spTree>
    <p:extLst>
      <p:ext uri="{BB962C8B-B14F-4D97-AF65-F5344CB8AC3E}">
        <p14:creationId xmlns:p14="http://schemas.microsoft.com/office/powerpoint/2010/main" val="3184991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magnetic field&#10;&#10;Description automatically generated with low confidence">
            <a:extLst>
              <a:ext uri="{FF2B5EF4-FFF2-40B4-BE49-F238E27FC236}">
                <a16:creationId xmlns:a16="http://schemas.microsoft.com/office/drawing/2014/main" id="{3977BF7E-DD7B-F39E-FDF5-46B9E39D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3966"/>
            <a:ext cx="5740997" cy="4305747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23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3EF9A83F-579D-DB4A-AEC5-C05731524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324887"/>
              </p:ext>
            </p:extLst>
          </p:nvPr>
        </p:nvGraphicFramePr>
        <p:xfrm>
          <a:off x="8304281" y="3157220"/>
          <a:ext cx="3014883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961">
                  <a:extLst>
                    <a:ext uri="{9D8B030D-6E8A-4147-A177-3AD203B41FA5}">
                      <a16:colId xmlns:a16="http://schemas.microsoft.com/office/drawing/2014/main" val="1280380186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1941163934"/>
                    </a:ext>
                  </a:extLst>
                </a:gridCol>
                <a:gridCol w="1004961">
                  <a:extLst>
                    <a:ext uri="{9D8B030D-6E8A-4147-A177-3AD203B41FA5}">
                      <a16:colId xmlns:a16="http://schemas.microsoft.com/office/drawing/2014/main" val="225058149"/>
                    </a:ext>
                  </a:extLst>
                </a:gridCol>
              </a:tblGrid>
              <a:tr h="695104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Horizontal Hall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Position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Simulated Magnetic Field [mT]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94502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43.73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35786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48.03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12307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47.98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69384"/>
                  </a:ext>
                </a:extLst>
              </a:tr>
              <a:tr h="289627"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43.37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6254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5CB390-B7AA-5FB7-3926-C925A5F735EB}"/>
              </a:ext>
            </a:extLst>
          </p:cNvPr>
          <p:cNvSpPr txBox="1"/>
          <p:nvPr/>
        </p:nvSpPr>
        <p:spPr>
          <a:xfrm>
            <a:off x="6257674" y="3241556"/>
            <a:ext cx="2798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For I= 20 Amps :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788D9DD8-7759-3EBD-FBA9-C35757CAC11F}"/>
              </a:ext>
            </a:extLst>
          </p:cNvPr>
          <p:cNvSpPr txBox="1">
            <a:spLocks/>
          </p:cNvSpPr>
          <p:nvPr/>
        </p:nvSpPr>
        <p:spPr>
          <a:xfrm>
            <a:off x="1031545" y="152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Testing Prototype 0, Room Temperature, I=20 Amps</a:t>
            </a:r>
          </a:p>
        </p:txBody>
      </p:sp>
    </p:spTree>
    <p:extLst>
      <p:ext uri="{BB962C8B-B14F-4D97-AF65-F5344CB8AC3E}">
        <p14:creationId xmlns:p14="http://schemas.microsoft.com/office/powerpoint/2010/main" val="1046047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A78F6041-88E0-124F-FA19-D0E0F8FE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4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Different Ramping up Rates in Cryogenic Temperatures</a:t>
            </a:r>
          </a:p>
        </p:txBody>
      </p:sp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24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18270-E549-94C2-CE98-0D3D5C5FC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481" y="1238250"/>
            <a:ext cx="5842000" cy="43815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D92FD9-0435-6D82-D786-7792596E801E}"/>
              </a:ext>
            </a:extLst>
          </p:cNvPr>
          <p:cNvCxnSpPr>
            <a:cxnSpLocks/>
          </p:cNvCxnSpPr>
          <p:nvPr/>
        </p:nvCxnSpPr>
        <p:spPr>
          <a:xfrm flipH="1" flipV="1">
            <a:off x="2815936" y="2722418"/>
            <a:ext cx="1849582" cy="852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2B6062E-F78A-1C3E-0925-64ED16C942FF}"/>
              </a:ext>
            </a:extLst>
          </p:cNvPr>
          <p:cNvSpPr/>
          <p:nvPr/>
        </p:nvSpPr>
        <p:spPr>
          <a:xfrm>
            <a:off x="1810328" y="2124797"/>
            <a:ext cx="1356590" cy="446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0.1 Amps/s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9B38D-549A-DE6D-29FC-3B1C723F2EC5}"/>
              </a:ext>
            </a:extLst>
          </p:cNvPr>
          <p:cNvSpPr/>
          <p:nvPr/>
        </p:nvSpPr>
        <p:spPr>
          <a:xfrm>
            <a:off x="9408568" y="1501775"/>
            <a:ext cx="1356590" cy="446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10 Amps/s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1E4E1C-86AC-ABDF-23EC-6F254D1D1748}"/>
              </a:ext>
            </a:extLst>
          </p:cNvPr>
          <p:cNvCxnSpPr>
            <a:cxnSpLocks/>
          </p:cNvCxnSpPr>
          <p:nvPr/>
        </p:nvCxnSpPr>
        <p:spPr>
          <a:xfrm flipV="1">
            <a:off x="7678882" y="1818409"/>
            <a:ext cx="1620982" cy="1070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19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3679C0-A1F4-A1DF-2675-405BFCA02A75}"/>
                  </a:ext>
                </a:extLst>
              </p:cNvPr>
              <p:cNvSpPr txBox="1"/>
              <p:nvPr/>
            </p:nvSpPr>
            <p:spPr>
              <a:xfrm>
                <a:off x="879145" y="953702"/>
                <a:ext cx="10960510" cy="552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Muons transported from a low-field (fringe field&lt;1T) to a high-field region (solenoid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muons will spiral in and then spiral out (Magnetic Mirror Effect).</a:t>
                </a: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 magnetically shielded channel is needed for the transportation of the muons from the exit of the </a:t>
                </a:r>
                <a:r>
                  <a:rPr lang="el-G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π</a:t>
                </a:r>
                <a:r>
                  <a:rPr lang="fr-CH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E1 beamline 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 the solenoid, and it consists of:</a:t>
                </a:r>
              </a:p>
              <a:p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u="sng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Fringe field&lt;1T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Thick Iron Tubes </a:t>
                </a:r>
              </a:p>
              <a:p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u="sng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Solenoid</a:t>
                </a:r>
                <a14:m>
                  <m:oMath xmlns:m="http://schemas.openxmlformats.org/officeDocument/2006/math">
                    <m:r>
                      <a:rPr lang="en-US" sz="16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1600" b="0" i="0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SC-Shielded Tubes</a:t>
                </a:r>
              </a:p>
              <a:p>
                <a:endParaRPr lang="en-US" sz="17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3679C0-A1F4-A1DF-2675-405BFCA02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45" y="953702"/>
                <a:ext cx="10960510" cy="5524589"/>
              </a:xfrm>
              <a:prstGeom prst="rect">
                <a:avLst/>
              </a:prstGeom>
              <a:blipFill>
                <a:blip r:embed="rId3"/>
                <a:stretch>
                  <a:fillRect l="-347" t="-229" r="-23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Δεξιό βέλος 13">
            <a:extLst>
              <a:ext uri="{FF2B5EF4-FFF2-40B4-BE49-F238E27FC236}">
                <a16:creationId xmlns:a16="http://schemas.microsoft.com/office/drawing/2014/main" id="{A7227857-D4F9-90A7-0EBA-A49967CA8376}"/>
              </a:ext>
            </a:extLst>
          </p:cNvPr>
          <p:cNvSpPr/>
          <p:nvPr/>
        </p:nvSpPr>
        <p:spPr>
          <a:xfrm>
            <a:off x="8877112" y="1069653"/>
            <a:ext cx="214933" cy="166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pic>
        <p:nvPicPr>
          <p:cNvPr id="7" name="Picture 6" descr="A picture containing line, diagram, screenshot, parallel&#10;&#10;Description automatically generated">
            <a:extLst>
              <a:ext uri="{FF2B5EF4-FFF2-40B4-BE49-F238E27FC236}">
                <a16:creationId xmlns:a16="http://schemas.microsoft.com/office/drawing/2014/main" id="{987F247C-C7B8-28CB-E37F-ABA505AFA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345" y="2892418"/>
            <a:ext cx="4449153" cy="1744012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1D789D9D-7DAB-E354-A436-A4EA9FB39A04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Magnetically Shielded Channel</a:t>
            </a:r>
          </a:p>
        </p:txBody>
      </p:sp>
      <p:pic>
        <p:nvPicPr>
          <p:cNvPr id="5" name="Picture 4" descr="A picture containing line, diagram, screenshot, sketch&#10;&#10;Description automatically generated">
            <a:extLst>
              <a:ext uri="{FF2B5EF4-FFF2-40B4-BE49-F238E27FC236}">
                <a16:creationId xmlns:a16="http://schemas.microsoft.com/office/drawing/2014/main" id="{50C3AA98-8C19-02BF-48C5-B953195C0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345" y="1521338"/>
            <a:ext cx="4260309" cy="15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37F4D23-2F2A-E287-42B4-9EAAA9515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79" t="-364" r="510" b="4242"/>
          <a:stretch/>
        </p:blipFill>
        <p:spPr>
          <a:xfrm>
            <a:off x="6133100" y="2823903"/>
            <a:ext cx="1760350" cy="1407600"/>
          </a:xfrm>
          <a:prstGeom prst="rect">
            <a:avLst/>
          </a:prstGeom>
        </p:spPr>
      </p:pic>
      <p:pic>
        <p:nvPicPr>
          <p:cNvPr id="9" name="Εικόνα 10">
            <a:extLst>
              <a:ext uri="{FF2B5EF4-FFF2-40B4-BE49-F238E27FC236}">
                <a16:creationId xmlns:a16="http://schemas.microsoft.com/office/drawing/2014/main" id="{170096B7-01E1-C0F0-1AA6-48F25014F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42" b="3292"/>
          <a:stretch/>
        </p:blipFill>
        <p:spPr>
          <a:xfrm>
            <a:off x="6024092" y="4182992"/>
            <a:ext cx="1427908" cy="118726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5AC8FB-44E5-7C69-8CC8-9BD683750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933" y="4070274"/>
            <a:ext cx="1194934" cy="1087453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4</a:t>
            </a:fld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693549-A0DB-E514-ADF7-ED511CCA0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343" y="2778358"/>
            <a:ext cx="3136445" cy="258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9D8905-7FE4-4BC6-F972-A76FD4AE9AAC}"/>
              </a:ext>
            </a:extLst>
          </p:cNvPr>
          <p:cNvSpPr txBox="1"/>
          <p:nvPr/>
        </p:nvSpPr>
        <p:spPr>
          <a:xfrm>
            <a:off x="879143" y="3190872"/>
            <a:ext cx="52945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Prototype I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High-Temperature Superconducting (HTS) Tape, helically coiled around a copper tube.</a:t>
            </a:r>
          </a:p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Prototype II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Copper tubes wrapped with Nb-Ti/Nb/Cu SC-Sheets (borrowed from CERN).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Prototype III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Combination of a Bi-2223 casted tube with superconducting tape wrapped around it.</a:t>
            </a:r>
          </a:p>
          <a:p>
            <a:endParaRPr lang="en-US" sz="17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69F832CE-BA8C-9122-556D-41F82DF85052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Superconductivity and Superconducting-Shielded Prototypes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46F10-6F58-6C41-BABE-09A8E6F9DDBB}"/>
              </a:ext>
            </a:extLst>
          </p:cNvPr>
          <p:cNvSpPr txBox="1"/>
          <p:nvPr/>
        </p:nvSpPr>
        <p:spPr>
          <a:xfrm>
            <a:off x="879144" y="1151453"/>
            <a:ext cx="108678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Supercoductivity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(SC) is observed in many metals when they are cooled down below a certain, critical, temperature.</a:t>
            </a:r>
          </a:p>
          <a:p>
            <a:endParaRPr lang="en-CH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ero resistance</a:t>
            </a:r>
          </a:p>
          <a:p>
            <a:endParaRPr lang="en-CH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Electric current loops appear on the surface of the metal when it becomes superconducting. These currents (eddy currents), create a magnetic field that compensates the external, applied magnetic field.</a:t>
            </a:r>
          </a:p>
          <a:p>
            <a:endParaRPr lang="en-CH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otal magnetic field becomes zero in the SC-volume.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432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37F4D23-2F2A-E287-42B4-9EAAA9515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79" t="-364" r="510" b="4242"/>
          <a:stretch/>
        </p:blipFill>
        <p:spPr>
          <a:xfrm>
            <a:off x="6133100" y="2823903"/>
            <a:ext cx="1760350" cy="1407600"/>
          </a:xfrm>
          <a:prstGeom prst="rect">
            <a:avLst/>
          </a:prstGeom>
        </p:spPr>
      </p:pic>
      <p:pic>
        <p:nvPicPr>
          <p:cNvPr id="9" name="Εικόνα 10">
            <a:extLst>
              <a:ext uri="{FF2B5EF4-FFF2-40B4-BE49-F238E27FC236}">
                <a16:creationId xmlns:a16="http://schemas.microsoft.com/office/drawing/2014/main" id="{170096B7-01E1-C0F0-1AA6-48F25014F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42" b="3292"/>
          <a:stretch/>
        </p:blipFill>
        <p:spPr>
          <a:xfrm>
            <a:off x="6024092" y="4182992"/>
            <a:ext cx="1427908" cy="118726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5AC8FB-44E5-7C69-8CC8-9BD683750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933" y="4070274"/>
            <a:ext cx="1194934" cy="1087453"/>
          </a:xfrm>
          <a:prstGeom prst="rect">
            <a:avLst/>
          </a:prstGeom>
        </p:spPr>
      </p:pic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5</a:t>
            </a:fld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693549-A0DB-E514-ADF7-ED511CCA0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343" y="2778358"/>
            <a:ext cx="3136445" cy="258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9D8905-7FE4-4BC6-F972-A76FD4AE9AAC}"/>
              </a:ext>
            </a:extLst>
          </p:cNvPr>
          <p:cNvSpPr txBox="1"/>
          <p:nvPr/>
        </p:nvSpPr>
        <p:spPr>
          <a:xfrm>
            <a:off x="879143" y="3190872"/>
            <a:ext cx="52945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Prototype I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High-Temperature Superconducting (HTS) Tape, helically coiled around a copper tube.</a:t>
            </a:r>
          </a:p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Prototype II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Copper tubes wrapped with Nb-Ti/Nb/Cu SC-Sheets (borrowed from CERN).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Prototype III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Combination of a Bi-2223 casted tube with superconducting tape wrapped around it.</a:t>
            </a:r>
          </a:p>
          <a:p>
            <a:endParaRPr lang="en-US" sz="17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59A066-CC79-A0D8-3496-A9BB89E3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69F832CE-BA8C-9122-556D-41F82DF85052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Superconductivity and Superconducting-Shielded Prototypes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46F10-6F58-6C41-BABE-09A8E6F9DDBB}"/>
              </a:ext>
            </a:extLst>
          </p:cNvPr>
          <p:cNvSpPr txBox="1"/>
          <p:nvPr/>
        </p:nvSpPr>
        <p:spPr>
          <a:xfrm>
            <a:off x="879144" y="1151453"/>
            <a:ext cx="108678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Supercoductivity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(SC) is observed in many metals when they are cooled down below a certain, critical, temperature.</a:t>
            </a:r>
          </a:p>
          <a:p>
            <a:endParaRPr lang="en-CH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ero resistance</a:t>
            </a:r>
          </a:p>
          <a:p>
            <a:endParaRPr lang="en-CH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Electric current loops appear on the surface of the metal when it becomes superconducting. These currents (eddy currents), create a magnetic field that compensates the external, applied magnetic field.</a:t>
            </a:r>
          </a:p>
          <a:p>
            <a:endParaRPr lang="en-CH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otal magnetic field becomes zero in the SC-volume.</a:t>
            </a:r>
          </a:p>
          <a:p>
            <a:endParaRPr lang="en-CH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CH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27166-7E8C-ABB3-45B8-39AED3D7A1BF}"/>
              </a:ext>
            </a:extLst>
          </p:cNvPr>
          <p:cNvSpPr/>
          <p:nvPr/>
        </p:nvSpPr>
        <p:spPr>
          <a:xfrm>
            <a:off x="9498465" y="5929289"/>
            <a:ext cx="1600200" cy="365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Prototype 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C44203-6466-0E73-870B-69A7AC095E91}"/>
              </a:ext>
            </a:extLst>
          </p:cNvPr>
          <p:cNvCxnSpPr/>
          <p:nvPr/>
        </p:nvCxnSpPr>
        <p:spPr>
          <a:xfrm>
            <a:off x="10298565" y="5079078"/>
            <a:ext cx="0" cy="779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20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6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AA465-B8AE-2BC8-1A8D-75DDF505F58D}"/>
              </a:ext>
            </a:extLst>
          </p:cNvPr>
          <p:cNvSpPr txBox="1"/>
          <p:nvPr/>
        </p:nvSpPr>
        <p:spPr>
          <a:xfrm>
            <a:off x="876300" y="860970"/>
            <a:ext cx="79011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Study of the SC- shielding effectiveness of SC-shielded injection tubes under the  magnetic field of a Helmholtz coil:</a:t>
            </a:r>
          </a:p>
          <a:p>
            <a:endParaRPr lang="en-US" sz="1600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By measuring the magnetic field in SC–tubes with and without SC-shielding at room and cryogenic temperatures.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B32F6-AE31-3A00-767D-64618C489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52" r="1982" b="11641"/>
          <a:stretch/>
        </p:blipFill>
        <p:spPr>
          <a:xfrm>
            <a:off x="8780319" y="856245"/>
            <a:ext cx="3022907" cy="2471969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9C756023-DF1E-92D8-7F1C-DA8E435AEF50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</a:t>
            </a:r>
          </a:p>
        </p:txBody>
      </p:sp>
    </p:spTree>
    <p:extLst>
      <p:ext uri="{BB962C8B-B14F-4D97-AF65-F5344CB8AC3E}">
        <p14:creationId xmlns:p14="http://schemas.microsoft.com/office/powerpoint/2010/main" val="378304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7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AA465-B8AE-2BC8-1A8D-75DDF505F58D}"/>
              </a:ext>
            </a:extLst>
          </p:cNvPr>
          <p:cNvSpPr txBox="1"/>
          <p:nvPr/>
        </p:nvSpPr>
        <p:spPr>
          <a:xfrm>
            <a:off x="876300" y="860970"/>
            <a:ext cx="79011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Study of the SC- shielding effectiveness of SC-shielded injection tubes under the  magnetic field of a Helmholtz coil:</a:t>
            </a:r>
          </a:p>
          <a:p>
            <a:endParaRPr lang="en-US" sz="1600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By measuring the magnetic field in SC–tubes with and without SC-shielding at room and cryogenic temperatures.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Cryogenic Temperature measurements taken by submerging the system, Helmholtz coil plus SC-tube, in a cryogenic (LN</a:t>
            </a:r>
            <a:r>
              <a:rPr lang="en-US" sz="16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 bath.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B32F6-AE31-3A00-767D-64618C489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52" r="1982" b="11641"/>
          <a:stretch/>
        </p:blipFill>
        <p:spPr>
          <a:xfrm>
            <a:off x="8780319" y="856245"/>
            <a:ext cx="3022907" cy="2471969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9C756023-DF1E-92D8-7F1C-DA8E435AEF50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61CE6-71D5-96A4-B725-C94685B32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06" t="-774" r="4697"/>
          <a:stretch/>
        </p:blipFill>
        <p:spPr>
          <a:xfrm rot="5400000">
            <a:off x="8898775" y="715879"/>
            <a:ext cx="2862424" cy="31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6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8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AA465-B8AE-2BC8-1A8D-75DDF505F58D}"/>
              </a:ext>
            </a:extLst>
          </p:cNvPr>
          <p:cNvSpPr txBox="1"/>
          <p:nvPr/>
        </p:nvSpPr>
        <p:spPr>
          <a:xfrm>
            <a:off x="876300" y="860970"/>
            <a:ext cx="79011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Study of the SC- shielding effectiveness of SC-shielded injection tubes under the  magnetic field of a Helmholtz coil:</a:t>
            </a:r>
          </a:p>
          <a:p>
            <a:endParaRPr lang="en-US" sz="1600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By measuring the magnetic field in SC–tubes with and without SC-shielding at room and cryogenic temperatures.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Cryogenic Temperature measurements taken by submerging the system, Helmholtz coil plus SC-tube, in a cryogenic (LN</a:t>
            </a:r>
            <a:r>
              <a:rPr lang="en-US" sz="16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 bath.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9C756023-DF1E-92D8-7F1C-DA8E435AEF50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</a:t>
            </a:r>
          </a:p>
        </p:txBody>
      </p:sp>
      <p:pic>
        <p:nvPicPr>
          <p:cNvPr id="9" name="Picture 8" descr="A picture containing indoor, oven, television, appliance&#10;&#10;Description automatically generated">
            <a:extLst>
              <a:ext uri="{FF2B5EF4-FFF2-40B4-BE49-F238E27FC236}">
                <a16:creationId xmlns:a16="http://schemas.microsoft.com/office/drawing/2014/main" id="{EE4E6DEC-CCB8-DB44-E88C-B768D24E2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6" t="4276" r="3182" b="4815"/>
          <a:stretch/>
        </p:blipFill>
        <p:spPr>
          <a:xfrm rot="5400000">
            <a:off x="8895466" y="1088051"/>
            <a:ext cx="3041154" cy="25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6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8195F1-3DF9-5EC3-DB25-9A62F2F2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58" y="136525"/>
            <a:ext cx="1259174" cy="448266"/>
          </a:xfrm>
          <a:prstGeom prst="rect">
            <a:avLst/>
          </a:prstGeom>
        </p:spPr>
      </p:pic>
      <p:sp>
        <p:nvSpPr>
          <p:cNvPr id="17" name="Θέση ημερομηνίας 16">
            <a:extLst>
              <a:ext uri="{FF2B5EF4-FFF2-40B4-BE49-F238E27FC236}">
                <a16:creationId xmlns:a16="http://schemas.microsoft.com/office/drawing/2014/main" id="{BE49600C-57D9-79BE-1B66-FD7BBB09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16.05.2023</a:t>
            </a:r>
            <a:endParaRPr lang="en-US" dirty="0"/>
          </a:p>
        </p:txBody>
      </p:sp>
      <p:sp>
        <p:nvSpPr>
          <p:cNvPr id="18" name="Θέση αριθμού διαφάνειας 17">
            <a:extLst>
              <a:ext uri="{FF2B5EF4-FFF2-40B4-BE49-F238E27FC236}">
                <a16:creationId xmlns:a16="http://schemas.microsoft.com/office/drawing/2014/main" id="{885CB017-D987-BE7D-81D9-D59145B5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D4B4-E3C0-1445-8454-6FE121620774}" type="slidenum">
              <a:rPr lang="en-US" smtClean="0"/>
              <a:t>9</a:t>
            </a:fld>
            <a:endParaRPr lang="en-US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2FE053A-79CC-4075-6C5A-27EDA92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Frontiers in Lepton Flavor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AA465-B8AE-2BC8-1A8D-75DDF505F58D}"/>
              </a:ext>
            </a:extLst>
          </p:cNvPr>
          <p:cNvSpPr txBox="1"/>
          <p:nvPr/>
        </p:nvSpPr>
        <p:spPr>
          <a:xfrm>
            <a:off x="876300" y="860970"/>
            <a:ext cx="7901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Study of the SC- shielding effectiveness of SC-shielded injection tubes under the  magnetic field of a Helmholtz coil:</a:t>
            </a:r>
          </a:p>
          <a:p>
            <a:endParaRPr lang="en-US" sz="1600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By measuring the magnetic field in SC–tubes with and without SC-shielding at room and cryogenic temperatures.</a:t>
            </a:r>
          </a:p>
          <a:p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Cryogenic Temperature measurements taken by submerging the system, Helmholtz coil plus SC-tube, in a cryogenic (LN</a:t>
            </a:r>
            <a:r>
              <a:rPr lang="en-US" sz="16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 bath.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In correlation with the different mounting techniques and layers of the SC-shield.</a:t>
            </a:r>
            <a:endParaRPr lang="en-US" sz="1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B32F6-AE31-3A00-767D-64618C489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52" r="1982" b="11641"/>
          <a:stretch/>
        </p:blipFill>
        <p:spPr>
          <a:xfrm>
            <a:off x="8780319" y="856245"/>
            <a:ext cx="3022907" cy="2471969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9C756023-DF1E-92D8-7F1C-DA8E435AEF50}"/>
              </a:ext>
            </a:extLst>
          </p:cNvPr>
          <p:cNvSpPr txBox="1">
            <a:spLocks/>
          </p:cNvSpPr>
          <p:nvPr/>
        </p:nvSpPr>
        <p:spPr>
          <a:xfrm>
            <a:off x="87914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SC-shielding Test</a:t>
            </a:r>
          </a:p>
        </p:txBody>
      </p:sp>
    </p:spTree>
    <p:extLst>
      <p:ext uri="{BB962C8B-B14F-4D97-AF65-F5344CB8AC3E}">
        <p14:creationId xmlns:p14="http://schemas.microsoft.com/office/powerpoint/2010/main" val="241086154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1638</Words>
  <Application>Microsoft Macintosh PowerPoint</Application>
  <PresentationFormat>Widescreen</PresentationFormat>
  <Paragraphs>345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Wingdings</vt:lpstr>
      <vt:lpstr>Θέμα του Office</vt:lpstr>
      <vt:lpstr>The Injection Channel of the muEDM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Prototype 0, Room Temperature</vt:lpstr>
      <vt:lpstr>Testing Prototype 0, Cryogenic Temperature</vt:lpstr>
      <vt:lpstr>Conclusion</vt:lpstr>
      <vt:lpstr>Thank you for your attention!</vt:lpstr>
      <vt:lpstr>Backup Slides</vt:lpstr>
      <vt:lpstr>PowerPoint Presentation</vt:lpstr>
      <vt:lpstr>PowerPoint Presentation</vt:lpstr>
      <vt:lpstr>PowerPoint Presentation</vt:lpstr>
      <vt:lpstr>PowerPoint Presentation</vt:lpstr>
      <vt:lpstr>Different Ramping up Rates in Cryogenic Temperatures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shielding factors of different superconducting shields</dc:title>
  <dc:creator>Doinaki  Anastasia</dc:creator>
  <cp:lastModifiedBy>Doinaki  Anastasia</cp:lastModifiedBy>
  <cp:revision>78</cp:revision>
  <dcterms:created xsi:type="dcterms:W3CDTF">2023-03-29T07:24:38Z</dcterms:created>
  <dcterms:modified xsi:type="dcterms:W3CDTF">2023-05-16T10:51:35Z</dcterms:modified>
</cp:coreProperties>
</file>